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100_6484DDA3.xml" ContentType="application/vnd.ms-powerpoint.comments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comments/modernComment_15F_F7853B56.xml" ContentType="application/vnd.ms-powerpoint.comments+xml"/>
  <Override PartName="/ppt/comments/modernComment_117_AEE2BCE.xml" ContentType="application/vnd.ms-powerpoint.comments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6" r:id="rId2"/>
    <p:sldMasterId id="2147483706" r:id="rId3"/>
    <p:sldMasterId id="2147483717" r:id="rId4"/>
  </p:sldMasterIdLst>
  <p:notesMasterIdLst>
    <p:notesMasterId r:id="rId50"/>
  </p:notesMasterIdLst>
  <p:sldIdLst>
    <p:sldId id="400" r:id="rId5"/>
    <p:sldId id="287" r:id="rId6"/>
    <p:sldId id="292" r:id="rId7"/>
    <p:sldId id="375" r:id="rId8"/>
    <p:sldId id="376" r:id="rId9"/>
    <p:sldId id="399" r:id="rId10"/>
    <p:sldId id="353" r:id="rId11"/>
    <p:sldId id="389" r:id="rId12"/>
    <p:sldId id="385" r:id="rId13"/>
    <p:sldId id="394" r:id="rId14"/>
    <p:sldId id="395" r:id="rId15"/>
    <p:sldId id="396" r:id="rId16"/>
    <p:sldId id="356" r:id="rId17"/>
    <p:sldId id="357" r:id="rId18"/>
    <p:sldId id="358" r:id="rId19"/>
    <p:sldId id="295" r:id="rId20"/>
    <p:sldId id="288" r:id="rId21"/>
    <p:sldId id="370" r:id="rId22"/>
    <p:sldId id="289" r:id="rId23"/>
    <p:sldId id="378" r:id="rId24"/>
    <p:sldId id="312" r:id="rId25"/>
    <p:sldId id="256" r:id="rId26"/>
    <p:sldId id="273" r:id="rId27"/>
    <p:sldId id="285" r:id="rId28"/>
    <p:sldId id="352" r:id="rId29"/>
    <p:sldId id="274" r:id="rId30"/>
    <p:sldId id="351" r:id="rId31"/>
    <p:sldId id="379" r:id="rId32"/>
    <p:sldId id="380" r:id="rId33"/>
    <p:sldId id="279" r:id="rId34"/>
    <p:sldId id="381" r:id="rId35"/>
    <p:sldId id="382" r:id="rId36"/>
    <p:sldId id="384" r:id="rId37"/>
    <p:sldId id="383" r:id="rId38"/>
    <p:sldId id="326" r:id="rId39"/>
    <p:sldId id="392" r:id="rId40"/>
    <p:sldId id="341" r:id="rId41"/>
    <p:sldId id="391" r:id="rId42"/>
    <p:sldId id="299" r:id="rId43"/>
    <p:sldId id="393" r:id="rId44"/>
    <p:sldId id="397" r:id="rId45"/>
    <p:sldId id="398" r:id="rId46"/>
    <p:sldId id="401" r:id="rId47"/>
    <p:sldId id="390" r:id="rId48"/>
    <p:sldId id="335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9C39877-F214-FBD7-610A-E4F696525E97}" name="Laura Fochtmann" initials="LF" userId="Laura Fochtmann" providerId="None"/>
  <p188:author id="{A8691AF5-6D2E-3C14-4E79-6010C1F82798}" name="Seung-Hee Hong" initials="SHH" userId="S::SHong@psych.org::78127091-bce0-45d4-8d0d-88a81a5ec6a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EC6"/>
    <a:srgbClr val="CAF4FF"/>
    <a:srgbClr val="76D6FF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13"/>
    <p:restoredTop sz="94247"/>
  </p:normalViewPr>
  <p:slideViewPr>
    <p:cSldViewPr snapToGrid="0" snapToObjects="1">
      <p:cViewPr varScale="1">
        <p:scale>
          <a:sx n="79" d="100"/>
          <a:sy n="79" d="100"/>
        </p:scale>
        <p:origin x="22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comments/modernComment_100_6484DDA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4F86C9C-52A7-4307-9763-E1FCE24162D4}" authorId="{A8691AF5-6D2E-3C14-4E79-6010C1F82798}" created="2023-01-12T21:45:26.837">
    <pc:sldMkLst xmlns:pc="http://schemas.microsoft.com/office/powerpoint/2013/main/command">
      <pc:docMk/>
      <pc:sldMk cId="1686429091" sldId="256"/>
    </pc:sldMkLst>
    <p188:txBody>
      <a:bodyPr/>
      <a:lstStyle/>
      <a:p>
        <a:r>
          <a:rPr lang="en-US"/>
          <a:t>Need to include citation and link to executive summary</a:t>
        </a:r>
      </a:p>
    </p188:txBody>
  </p188:cm>
</p188:cmLst>
</file>

<file path=ppt/comments/modernComment_117_AEE2BC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2EC5BA4-33C6-4052-8BAD-C64AA1C2B4A1}" authorId="{D9C39877-F214-FBD7-610A-E4F696525E97}" created="2023-01-13T03:28:16.516">
    <pc:sldMkLst xmlns:pc="http://schemas.microsoft.com/office/powerpoint/2013/main/command">
      <pc:docMk/>
      <pc:sldMk cId="183380942" sldId="279"/>
    </pc:sldMkLst>
    <p188:replyLst>
      <p188:reply id="{BAD77188-B9B4-4DD5-A20A-7EBCE6A35BB4}" authorId="{A8691AF5-6D2E-3C14-4E79-6010C1F82798}" created="2023-01-13T14:58:16.951">
        <p188:txBody>
          <a:bodyPr/>
          <a:lstStyle/>
          <a:p>
            <a:r>
              <a:rPr lang="en-US"/>
              <a:t>fixed</a:t>
            </a:r>
          </a:p>
        </p188:txBody>
      </p188:reply>
    </p188:replyLst>
    <p188:txBody>
      <a:bodyPr/>
      <a:lstStyle/>
      <a:p>
        <a:r>
          <a:rPr lang="en-US"/>
          <a:t>Another expert onion...</a:t>
        </a:r>
      </a:p>
    </p188:txBody>
  </p188:cm>
</p188:cmLst>
</file>

<file path=ppt/comments/modernComment_15F_F7853B5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B675AA3-7B46-46EA-9641-A7D49F3937E3}" authorId="{D9C39877-F214-FBD7-610A-E4F696525E97}" created="2023-01-13T03:12:10.74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152703830" sldId="351"/>
      <ac:spMk id="6" creationId="{D74240B1-8A55-3C36-ADBB-48183EE49463}"/>
    </ac:deMkLst>
    <p188:txBody>
      <a:bodyPr/>
      <a:lstStyle/>
      <a:p>
        <a:r>
          <a:rPr lang="en-US"/>
          <a:t>This info doesn't seem to fit entirely with co-occurring disorders. The trauma history and potential for PTSD is OK but suicide risk isn't really a co-occurring condition. At the very least, it should say "Trauma history and suicide risk" since "suicide history" would imply they're deceased.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EB56E5-7278-4D32-891C-46D1821795BC}" type="doc">
      <dgm:prSet loTypeId="urn:microsoft.com/office/officeart/2005/8/layout/hList9" loCatId="list" qsTypeId="urn:microsoft.com/office/officeart/2005/8/quickstyle/3d4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7CABEA2-D618-4934-B7F1-3C352DA12133}">
      <dgm:prSet custT="1"/>
      <dgm:spPr/>
      <dgm:t>
        <a:bodyPr/>
        <a:lstStyle/>
        <a:p>
          <a:r>
            <a:rPr lang="en-US" sz="2200" i="0" dirty="0"/>
            <a:t>Abnormal vital signs</a:t>
          </a:r>
          <a:endParaRPr lang="en-US" sz="2200" dirty="0"/>
        </a:p>
      </dgm:t>
    </dgm:pt>
    <dgm:pt modelId="{414DD931-8FF3-4DD5-88F9-BF05A2489B2F}" type="parTrans" cxnId="{25DF52C9-589F-4E7C-BBEF-763758FDD897}">
      <dgm:prSet/>
      <dgm:spPr/>
      <dgm:t>
        <a:bodyPr/>
        <a:lstStyle/>
        <a:p>
          <a:endParaRPr lang="en-US" sz="1800"/>
        </a:p>
      </dgm:t>
    </dgm:pt>
    <dgm:pt modelId="{2B455F00-545F-4051-BBE7-A1C0E131F835}" type="sibTrans" cxnId="{25DF52C9-589F-4E7C-BBEF-763758FDD897}">
      <dgm:prSet/>
      <dgm:spPr/>
      <dgm:t>
        <a:bodyPr/>
        <a:lstStyle/>
        <a:p>
          <a:endParaRPr lang="en-US" sz="1800"/>
        </a:p>
      </dgm:t>
    </dgm:pt>
    <dgm:pt modelId="{8334C31F-BB87-46C1-BC5B-61DEDB59034C}">
      <dgm:prSet custT="1"/>
      <dgm:spPr/>
      <dgm:t>
        <a:bodyPr/>
        <a:lstStyle/>
        <a:p>
          <a:r>
            <a:rPr lang="en-US" sz="2200" dirty="0"/>
            <a:t>Height, weight, and BMI </a:t>
          </a:r>
        </a:p>
      </dgm:t>
    </dgm:pt>
    <dgm:pt modelId="{B5062F4B-A0B1-49CD-8E78-727419FA6700}" type="parTrans" cxnId="{4B309136-3446-4B48-98BB-2C647D625110}">
      <dgm:prSet/>
      <dgm:spPr/>
      <dgm:t>
        <a:bodyPr/>
        <a:lstStyle/>
        <a:p>
          <a:endParaRPr lang="en-US" sz="1800"/>
        </a:p>
      </dgm:t>
    </dgm:pt>
    <dgm:pt modelId="{0884D547-FD3B-4F3D-91B9-4CB61F801C04}" type="sibTrans" cxnId="{4B309136-3446-4B48-98BB-2C647D625110}">
      <dgm:prSet/>
      <dgm:spPr/>
      <dgm:t>
        <a:bodyPr/>
        <a:lstStyle/>
        <a:p>
          <a:endParaRPr lang="en-US" sz="1800"/>
        </a:p>
      </dgm:t>
    </dgm:pt>
    <dgm:pt modelId="{31C23A18-DA53-4B43-918D-94E869C8CE85}">
      <dgm:prSet custT="1"/>
      <dgm:spPr/>
      <dgm:t>
        <a:bodyPr/>
        <a:lstStyle/>
        <a:p>
          <a:pPr algn="l">
            <a:buFontTx/>
            <a:buNone/>
          </a:pPr>
          <a:r>
            <a:rPr lang="en-US" sz="2000" dirty="0"/>
            <a:t>- Indication of medical instability that </a:t>
          </a:r>
          <a:r>
            <a:rPr lang="en-US" sz="2000" i="0" dirty="0"/>
            <a:t>warrants a higher-level care</a:t>
          </a:r>
          <a:endParaRPr lang="en-US" sz="2000" dirty="0"/>
        </a:p>
        <a:p>
          <a:pPr algn="l">
            <a:buFontTx/>
            <a:buNone/>
          </a:pPr>
          <a:r>
            <a:rPr lang="en-US" sz="2000" dirty="0"/>
            <a:t>e.g., heart rate &lt;50 bpm, systolic blood pressure &lt;90 mmHg, or temperature &lt;36°C (96.8°F)</a:t>
          </a:r>
        </a:p>
        <a:p>
          <a:pPr algn="l">
            <a:buFontTx/>
            <a:buNone/>
          </a:pPr>
          <a:r>
            <a:rPr lang="en-US" sz="2000" dirty="0"/>
            <a:t>- Normal results may not exclude an eating disorder</a:t>
          </a:r>
        </a:p>
      </dgm:t>
    </dgm:pt>
    <dgm:pt modelId="{9B1D7C8E-769A-4729-9689-7FE44978DF28}" type="parTrans" cxnId="{55FA6FB9-644C-4606-9CEE-537AA9B5087C}">
      <dgm:prSet/>
      <dgm:spPr/>
      <dgm:t>
        <a:bodyPr/>
        <a:lstStyle/>
        <a:p>
          <a:endParaRPr lang="en-US" sz="1800"/>
        </a:p>
      </dgm:t>
    </dgm:pt>
    <dgm:pt modelId="{FAD30F30-A3EF-480B-8AE0-8D1A417096D7}" type="sibTrans" cxnId="{55FA6FB9-644C-4606-9CEE-537AA9B5087C}">
      <dgm:prSet/>
      <dgm:spPr/>
      <dgm:t>
        <a:bodyPr/>
        <a:lstStyle/>
        <a:p>
          <a:endParaRPr lang="en-US" sz="1800"/>
        </a:p>
      </dgm:t>
    </dgm:pt>
    <dgm:pt modelId="{2EF2F7AC-0C76-4101-987A-0826DB3D46CA}">
      <dgm:prSet custT="1"/>
      <dgm:spPr/>
      <dgm:t>
        <a:bodyPr/>
        <a:lstStyle/>
        <a:p>
          <a:r>
            <a:rPr lang="en-US" sz="2000" dirty="0"/>
            <a:t>Evaluate initially and at all follow-up visits</a:t>
          </a:r>
        </a:p>
      </dgm:t>
    </dgm:pt>
    <dgm:pt modelId="{527EDE3E-6505-4FFB-A15C-3751FDF07C07}" type="parTrans" cxnId="{23FC8536-0211-4DAA-B565-E0D47264C4B8}">
      <dgm:prSet/>
      <dgm:spPr/>
      <dgm:t>
        <a:bodyPr/>
        <a:lstStyle/>
        <a:p>
          <a:endParaRPr lang="en-US" sz="1800"/>
        </a:p>
      </dgm:t>
    </dgm:pt>
    <dgm:pt modelId="{700EBBCE-30E3-4BF9-BE70-AF4E4F521F6E}" type="sibTrans" cxnId="{23FC8536-0211-4DAA-B565-E0D47264C4B8}">
      <dgm:prSet/>
      <dgm:spPr/>
      <dgm:t>
        <a:bodyPr/>
        <a:lstStyle/>
        <a:p>
          <a:endParaRPr lang="en-US" sz="1800"/>
        </a:p>
      </dgm:t>
    </dgm:pt>
    <dgm:pt modelId="{E0D7B173-191D-4A4D-B6CD-30A0A225706F}" type="pres">
      <dgm:prSet presAssocID="{80EB56E5-7278-4D32-891C-46D1821795BC}" presName="list" presStyleCnt="0">
        <dgm:presLayoutVars>
          <dgm:dir/>
          <dgm:animLvl val="lvl"/>
        </dgm:presLayoutVars>
      </dgm:prSet>
      <dgm:spPr/>
    </dgm:pt>
    <dgm:pt modelId="{C8E55594-8B44-4AC0-9332-145E7E112EAD}" type="pres">
      <dgm:prSet presAssocID="{E7CABEA2-D618-4934-B7F1-3C352DA12133}" presName="posSpace" presStyleCnt="0"/>
      <dgm:spPr/>
    </dgm:pt>
    <dgm:pt modelId="{F00B6031-2187-4655-AD72-C75502343AAF}" type="pres">
      <dgm:prSet presAssocID="{E7CABEA2-D618-4934-B7F1-3C352DA12133}" presName="vertFlow" presStyleCnt="0"/>
      <dgm:spPr/>
    </dgm:pt>
    <dgm:pt modelId="{CED718C1-6DFE-4082-B09B-A6EEDB212066}" type="pres">
      <dgm:prSet presAssocID="{E7CABEA2-D618-4934-B7F1-3C352DA12133}" presName="topSpace" presStyleCnt="0"/>
      <dgm:spPr/>
    </dgm:pt>
    <dgm:pt modelId="{48312F24-1531-49B6-8E31-18C2B7D7FF68}" type="pres">
      <dgm:prSet presAssocID="{E7CABEA2-D618-4934-B7F1-3C352DA12133}" presName="firstComp" presStyleCnt="0"/>
      <dgm:spPr/>
    </dgm:pt>
    <dgm:pt modelId="{5E780AF7-7B51-42DF-8BBC-D286F80F9936}" type="pres">
      <dgm:prSet presAssocID="{E7CABEA2-D618-4934-B7F1-3C352DA12133}" presName="firstChild" presStyleLbl="bgAccFollowNode1" presStyleIdx="0" presStyleCnt="2" custScaleX="139263" custScaleY="262187" custLinFactNeighborX="22824" custLinFactNeighborY="20696"/>
      <dgm:spPr>
        <a:prstGeom prst="roundRect">
          <a:avLst/>
        </a:prstGeom>
      </dgm:spPr>
    </dgm:pt>
    <dgm:pt modelId="{CE814388-7175-4447-815A-697217C68681}" type="pres">
      <dgm:prSet presAssocID="{E7CABEA2-D618-4934-B7F1-3C352DA12133}" presName="firstChildTx" presStyleLbl="bgAccFollowNode1" presStyleIdx="0" presStyleCnt="2">
        <dgm:presLayoutVars>
          <dgm:bulletEnabled val="1"/>
        </dgm:presLayoutVars>
      </dgm:prSet>
      <dgm:spPr>
        <a:prstGeom prst="roundRect">
          <a:avLst/>
        </a:prstGeom>
      </dgm:spPr>
    </dgm:pt>
    <dgm:pt modelId="{540AE222-A33E-49D9-8819-8B9CE4012751}" type="pres">
      <dgm:prSet presAssocID="{E7CABEA2-D618-4934-B7F1-3C352DA12133}" presName="negSpace" presStyleCnt="0"/>
      <dgm:spPr/>
    </dgm:pt>
    <dgm:pt modelId="{53382212-6ED3-4B5D-B7DD-9A17B3F9AFE7}" type="pres">
      <dgm:prSet presAssocID="{E7CABEA2-D618-4934-B7F1-3C352DA12133}" presName="circle" presStyleLbl="node1" presStyleIdx="0" presStyleCnt="2" custScaleX="123664" custScaleY="93489" custLinFactNeighborX="-76330" custLinFactNeighborY="-28328"/>
      <dgm:spPr/>
    </dgm:pt>
    <dgm:pt modelId="{7A572553-1664-4A8D-A21A-197F82FD0BBC}" type="pres">
      <dgm:prSet presAssocID="{2B455F00-545F-4051-BBE7-A1C0E131F835}" presName="transSpace" presStyleCnt="0"/>
      <dgm:spPr/>
    </dgm:pt>
    <dgm:pt modelId="{A89A007C-A3D7-4AB8-A7C7-EC41390CAD9D}" type="pres">
      <dgm:prSet presAssocID="{8334C31F-BB87-46C1-BC5B-61DEDB59034C}" presName="posSpace" presStyleCnt="0"/>
      <dgm:spPr/>
    </dgm:pt>
    <dgm:pt modelId="{1B113FCC-985B-4151-9A4B-38D374E2BB37}" type="pres">
      <dgm:prSet presAssocID="{8334C31F-BB87-46C1-BC5B-61DEDB59034C}" presName="vertFlow" presStyleCnt="0"/>
      <dgm:spPr/>
    </dgm:pt>
    <dgm:pt modelId="{6E217447-E817-491C-BCD7-C9F63A3C6AF2}" type="pres">
      <dgm:prSet presAssocID="{8334C31F-BB87-46C1-BC5B-61DEDB59034C}" presName="topSpace" presStyleCnt="0"/>
      <dgm:spPr/>
    </dgm:pt>
    <dgm:pt modelId="{40190C1E-65C8-4C68-8373-959EFE650B8B}" type="pres">
      <dgm:prSet presAssocID="{8334C31F-BB87-46C1-BC5B-61DEDB59034C}" presName="firstComp" presStyleCnt="0"/>
      <dgm:spPr/>
    </dgm:pt>
    <dgm:pt modelId="{9D0E05D8-7B06-4598-89C5-B40C283F8482}" type="pres">
      <dgm:prSet presAssocID="{8334C31F-BB87-46C1-BC5B-61DEDB59034C}" presName="firstChild" presStyleLbl="bgAccFollowNode1" presStyleIdx="1" presStyleCnt="2" custScaleX="123393" custScaleY="260529" custLinFactNeighborX="-28385" custLinFactNeighborY="11221"/>
      <dgm:spPr>
        <a:prstGeom prst="roundRect">
          <a:avLst/>
        </a:prstGeom>
      </dgm:spPr>
    </dgm:pt>
    <dgm:pt modelId="{BFB63829-F56C-4485-B005-0070B3BA7E27}" type="pres">
      <dgm:prSet presAssocID="{8334C31F-BB87-46C1-BC5B-61DEDB59034C}" presName="firstChildTx" presStyleLbl="bgAccFollowNode1" presStyleIdx="1" presStyleCnt="2">
        <dgm:presLayoutVars>
          <dgm:bulletEnabled val="1"/>
        </dgm:presLayoutVars>
      </dgm:prSet>
      <dgm:spPr/>
    </dgm:pt>
    <dgm:pt modelId="{6633F40F-2A94-4233-8865-0FDD75D4C4E5}" type="pres">
      <dgm:prSet presAssocID="{8334C31F-BB87-46C1-BC5B-61DEDB59034C}" presName="negSpace" presStyleCnt="0"/>
      <dgm:spPr/>
    </dgm:pt>
    <dgm:pt modelId="{D47068A3-FB9C-4BC2-B046-C5174445668C}" type="pres">
      <dgm:prSet presAssocID="{8334C31F-BB87-46C1-BC5B-61DEDB59034C}" presName="circle" presStyleLbl="node1" presStyleIdx="1" presStyleCnt="2" custScaleX="134472" custScaleY="87949" custLinFactNeighborX="-33192" custLinFactNeighborY="-6839"/>
      <dgm:spPr/>
    </dgm:pt>
  </dgm:ptLst>
  <dgm:cxnLst>
    <dgm:cxn modelId="{85CA9733-7B98-470C-A8DA-C65790A5073D}" type="presOf" srcId="{2EF2F7AC-0C76-4101-987A-0826DB3D46CA}" destId="{BFB63829-F56C-4485-B005-0070B3BA7E27}" srcOrd="1" destOrd="0" presId="urn:microsoft.com/office/officeart/2005/8/layout/hList9"/>
    <dgm:cxn modelId="{23FC8536-0211-4DAA-B565-E0D47264C4B8}" srcId="{8334C31F-BB87-46C1-BC5B-61DEDB59034C}" destId="{2EF2F7AC-0C76-4101-987A-0826DB3D46CA}" srcOrd="0" destOrd="0" parTransId="{527EDE3E-6505-4FFB-A15C-3751FDF07C07}" sibTransId="{700EBBCE-30E3-4BF9-BE70-AF4E4F521F6E}"/>
    <dgm:cxn modelId="{4B309136-3446-4B48-98BB-2C647D625110}" srcId="{80EB56E5-7278-4D32-891C-46D1821795BC}" destId="{8334C31F-BB87-46C1-BC5B-61DEDB59034C}" srcOrd="1" destOrd="0" parTransId="{B5062F4B-A0B1-49CD-8E78-727419FA6700}" sibTransId="{0884D547-FD3B-4F3D-91B9-4CB61F801C04}"/>
    <dgm:cxn modelId="{C9CDCD6A-5B51-4FD2-87A1-192E2DBD53DB}" type="presOf" srcId="{8334C31F-BB87-46C1-BC5B-61DEDB59034C}" destId="{D47068A3-FB9C-4BC2-B046-C5174445668C}" srcOrd="0" destOrd="0" presId="urn:microsoft.com/office/officeart/2005/8/layout/hList9"/>
    <dgm:cxn modelId="{0041484B-53F3-4378-9BF3-38A602F8C8ED}" type="presOf" srcId="{31C23A18-DA53-4B43-918D-94E869C8CE85}" destId="{CE814388-7175-4447-815A-697217C68681}" srcOrd="1" destOrd="0" presId="urn:microsoft.com/office/officeart/2005/8/layout/hList9"/>
    <dgm:cxn modelId="{55FA6FB9-644C-4606-9CEE-537AA9B5087C}" srcId="{E7CABEA2-D618-4934-B7F1-3C352DA12133}" destId="{31C23A18-DA53-4B43-918D-94E869C8CE85}" srcOrd="0" destOrd="0" parTransId="{9B1D7C8E-769A-4729-9689-7FE44978DF28}" sibTransId="{FAD30F30-A3EF-480B-8AE0-8D1A417096D7}"/>
    <dgm:cxn modelId="{25DF52C9-589F-4E7C-BBEF-763758FDD897}" srcId="{80EB56E5-7278-4D32-891C-46D1821795BC}" destId="{E7CABEA2-D618-4934-B7F1-3C352DA12133}" srcOrd="0" destOrd="0" parTransId="{414DD931-8FF3-4DD5-88F9-BF05A2489B2F}" sibTransId="{2B455F00-545F-4051-BBE7-A1C0E131F835}"/>
    <dgm:cxn modelId="{419387D3-5894-4A18-ACAB-B55C347B55D0}" type="presOf" srcId="{2EF2F7AC-0C76-4101-987A-0826DB3D46CA}" destId="{9D0E05D8-7B06-4598-89C5-B40C283F8482}" srcOrd="0" destOrd="0" presId="urn:microsoft.com/office/officeart/2005/8/layout/hList9"/>
    <dgm:cxn modelId="{5CF649D9-10E7-4689-9DB6-E3003B59342A}" type="presOf" srcId="{80EB56E5-7278-4D32-891C-46D1821795BC}" destId="{E0D7B173-191D-4A4D-B6CD-30A0A225706F}" srcOrd="0" destOrd="0" presId="urn:microsoft.com/office/officeart/2005/8/layout/hList9"/>
    <dgm:cxn modelId="{A83E4AFA-5D85-4842-ADD5-38F06FC5125E}" type="presOf" srcId="{E7CABEA2-D618-4934-B7F1-3C352DA12133}" destId="{53382212-6ED3-4B5D-B7DD-9A17B3F9AFE7}" srcOrd="0" destOrd="0" presId="urn:microsoft.com/office/officeart/2005/8/layout/hList9"/>
    <dgm:cxn modelId="{D36673FA-D05D-4977-A01D-64F06B0301E9}" type="presOf" srcId="{31C23A18-DA53-4B43-918D-94E869C8CE85}" destId="{5E780AF7-7B51-42DF-8BBC-D286F80F9936}" srcOrd="0" destOrd="0" presId="urn:microsoft.com/office/officeart/2005/8/layout/hList9"/>
    <dgm:cxn modelId="{152D5644-02A0-415A-B9DA-886433025395}" type="presParOf" srcId="{E0D7B173-191D-4A4D-B6CD-30A0A225706F}" destId="{C8E55594-8B44-4AC0-9332-145E7E112EAD}" srcOrd="0" destOrd="0" presId="urn:microsoft.com/office/officeart/2005/8/layout/hList9"/>
    <dgm:cxn modelId="{ADA8C251-C8E6-46DD-B744-3DC37621F7DC}" type="presParOf" srcId="{E0D7B173-191D-4A4D-B6CD-30A0A225706F}" destId="{F00B6031-2187-4655-AD72-C75502343AAF}" srcOrd="1" destOrd="0" presId="urn:microsoft.com/office/officeart/2005/8/layout/hList9"/>
    <dgm:cxn modelId="{C30DB47E-F24E-4F8D-891D-9F938679F70E}" type="presParOf" srcId="{F00B6031-2187-4655-AD72-C75502343AAF}" destId="{CED718C1-6DFE-4082-B09B-A6EEDB212066}" srcOrd="0" destOrd="0" presId="urn:microsoft.com/office/officeart/2005/8/layout/hList9"/>
    <dgm:cxn modelId="{783BC1ED-AE3A-412C-8936-44393213717A}" type="presParOf" srcId="{F00B6031-2187-4655-AD72-C75502343AAF}" destId="{48312F24-1531-49B6-8E31-18C2B7D7FF68}" srcOrd="1" destOrd="0" presId="urn:microsoft.com/office/officeart/2005/8/layout/hList9"/>
    <dgm:cxn modelId="{25907D93-0C42-4E2D-ABBE-C8859E03D8F8}" type="presParOf" srcId="{48312F24-1531-49B6-8E31-18C2B7D7FF68}" destId="{5E780AF7-7B51-42DF-8BBC-D286F80F9936}" srcOrd="0" destOrd="0" presId="urn:microsoft.com/office/officeart/2005/8/layout/hList9"/>
    <dgm:cxn modelId="{16ACFF57-4304-44C3-B29A-809A7473874B}" type="presParOf" srcId="{48312F24-1531-49B6-8E31-18C2B7D7FF68}" destId="{CE814388-7175-4447-815A-697217C68681}" srcOrd="1" destOrd="0" presId="urn:microsoft.com/office/officeart/2005/8/layout/hList9"/>
    <dgm:cxn modelId="{CC1F20CB-1C52-430A-87E8-936D67682563}" type="presParOf" srcId="{E0D7B173-191D-4A4D-B6CD-30A0A225706F}" destId="{540AE222-A33E-49D9-8819-8B9CE4012751}" srcOrd="2" destOrd="0" presId="urn:microsoft.com/office/officeart/2005/8/layout/hList9"/>
    <dgm:cxn modelId="{492E6E93-9AC8-43DA-90AA-EC18CC80536F}" type="presParOf" srcId="{E0D7B173-191D-4A4D-B6CD-30A0A225706F}" destId="{53382212-6ED3-4B5D-B7DD-9A17B3F9AFE7}" srcOrd="3" destOrd="0" presId="urn:microsoft.com/office/officeart/2005/8/layout/hList9"/>
    <dgm:cxn modelId="{FA225D6C-B772-4229-903E-A85801461BCA}" type="presParOf" srcId="{E0D7B173-191D-4A4D-B6CD-30A0A225706F}" destId="{7A572553-1664-4A8D-A21A-197F82FD0BBC}" srcOrd="4" destOrd="0" presId="urn:microsoft.com/office/officeart/2005/8/layout/hList9"/>
    <dgm:cxn modelId="{259DF6F2-E0B7-4F48-BBF9-6EE1D43CB1D3}" type="presParOf" srcId="{E0D7B173-191D-4A4D-B6CD-30A0A225706F}" destId="{A89A007C-A3D7-4AB8-A7C7-EC41390CAD9D}" srcOrd="5" destOrd="0" presId="urn:microsoft.com/office/officeart/2005/8/layout/hList9"/>
    <dgm:cxn modelId="{A7975086-9CE5-4A45-9FCF-C401783D3E00}" type="presParOf" srcId="{E0D7B173-191D-4A4D-B6CD-30A0A225706F}" destId="{1B113FCC-985B-4151-9A4B-38D374E2BB37}" srcOrd="6" destOrd="0" presId="urn:microsoft.com/office/officeart/2005/8/layout/hList9"/>
    <dgm:cxn modelId="{AF23146F-D94A-4C94-A2A5-9448A4CDCB93}" type="presParOf" srcId="{1B113FCC-985B-4151-9A4B-38D374E2BB37}" destId="{6E217447-E817-491C-BCD7-C9F63A3C6AF2}" srcOrd="0" destOrd="0" presId="urn:microsoft.com/office/officeart/2005/8/layout/hList9"/>
    <dgm:cxn modelId="{E567F81D-7EEB-4326-BC5D-6E5590D88E3D}" type="presParOf" srcId="{1B113FCC-985B-4151-9A4B-38D374E2BB37}" destId="{40190C1E-65C8-4C68-8373-959EFE650B8B}" srcOrd="1" destOrd="0" presId="urn:microsoft.com/office/officeart/2005/8/layout/hList9"/>
    <dgm:cxn modelId="{B380CD34-A9DF-4B17-AF3D-8454B948888E}" type="presParOf" srcId="{40190C1E-65C8-4C68-8373-959EFE650B8B}" destId="{9D0E05D8-7B06-4598-89C5-B40C283F8482}" srcOrd="0" destOrd="0" presId="urn:microsoft.com/office/officeart/2005/8/layout/hList9"/>
    <dgm:cxn modelId="{EE937109-7FD3-4E31-83E0-5271EF744F36}" type="presParOf" srcId="{40190C1E-65C8-4C68-8373-959EFE650B8B}" destId="{BFB63829-F56C-4485-B005-0070B3BA7E27}" srcOrd="1" destOrd="0" presId="urn:microsoft.com/office/officeart/2005/8/layout/hList9"/>
    <dgm:cxn modelId="{CCF9E7FB-6074-4CB6-8909-22DF57C2965D}" type="presParOf" srcId="{E0D7B173-191D-4A4D-B6CD-30A0A225706F}" destId="{6633F40F-2A94-4233-8865-0FDD75D4C4E5}" srcOrd="7" destOrd="0" presId="urn:microsoft.com/office/officeart/2005/8/layout/hList9"/>
    <dgm:cxn modelId="{B24BA486-126A-4BA8-9F7C-45B72209C83F}" type="presParOf" srcId="{E0D7B173-191D-4A4D-B6CD-30A0A225706F}" destId="{D47068A3-FB9C-4BC2-B046-C5174445668C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80AF7-7B51-42DF-8BBC-D286F80F9936}">
      <dsp:nvSpPr>
        <dsp:cNvPr id="0" name=""/>
        <dsp:cNvSpPr/>
      </dsp:nvSpPr>
      <dsp:spPr>
        <a:xfrm>
          <a:off x="932334" y="726993"/>
          <a:ext cx="4161594" cy="3752539"/>
        </a:xfrm>
        <a:prstGeom prst="round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2000" kern="1200" dirty="0"/>
            <a:t>- Indication of medical instability that </a:t>
          </a:r>
          <a:r>
            <a:rPr lang="en-US" sz="2000" i="0" kern="1200" dirty="0"/>
            <a:t>warrants a higher-level care</a:t>
          </a:r>
          <a:endParaRPr lang="en-US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2000" kern="1200" dirty="0"/>
            <a:t>e.g., heart rate &lt;50 bpm, systolic blood pressure &lt;90 mmHg, or temperature &lt;36°C (96.8°F)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2000" kern="1200" dirty="0"/>
            <a:t>- Normal results may not exclude an eating disorder</a:t>
          </a:r>
        </a:p>
      </dsp:txBody>
      <dsp:txXfrm>
        <a:off x="1768837" y="897641"/>
        <a:ext cx="3154443" cy="3411243"/>
      </dsp:txXfrm>
    </dsp:sp>
    <dsp:sp modelId="{53382212-6ED3-4B5D-B7DD-9A17B3F9AFE7}">
      <dsp:nvSpPr>
        <dsp:cNvPr id="0" name=""/>
        <dsp:cNvSpPr/>
      </dsp:nvSpPr>
      <dsp:spPr>
        <a:xfrm>
          <a:off x="0" y="0"/>
          <a:ext cx="1769050" cy="133738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0" kern="1200" dirty="0"/>
            <a:t>Abnormal vital signs</a:t>
          </a:r>
          <a:endParaRPr lang="en-US" sz="2200" kern="1200" dirty="0"/>
        </a:p>
      </dsp:txBody>
      <dsp:txXfrm>
        <a:off x="259071" y="195856"/>
        <a:ext cx="1250908" cy="945676"/>
      </dsp:txXfrm>
    </dsp:sp>
    <dsp:sp modelId="{9D0E05D8-7B06-4598-89C5-B40C283F8482}">
      <dsp:nvSpPr>
        <dsp:cNvPr id="0" name=""/>
        <dsp:cNvSpPr/>
      </dsp:nvSpPr>
      <dsp:spPr>
        <a:xfrm>
          <a:off x="5429363" y="750723"/>
          <a:ext cx="3267151" cy="3728809"/>
        </a:xfrm>
        <a:prstGeom prst="round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Evaluate initially and at all follow-up visits</a:t>
          </a:r>
        </a:p>
      </dsp:txBody>
      <dsp:txXfrm>
        <a:off x="5952108" y="750723"/>
        <a:ext cx="2744407" cy="3728809"/>
      </dsp:txXfrm>
    </dsp:sp>
    <dsp:sp modelId="{D47068A3-FB9C-4BC2-B046-C5174445668C}">
      <dsp:nvSpPr>
        <dsp:cNvPr id="0" name=""/>
        <dsp:cNvSpPr/>
      </dsp:nvSpPr>
      <dsp:spPr>
        <a:xfrm>
          <a:off x="5065773" y="0"/>
          <a:ext cx="1923662" cy="1258136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Height, weight, and BMI </a:t>
          </a:r>
        </a:p>
      </dsp:txBody>
      <dsp:txXfrm>
        <a:off x="5347487" y="184250"/>
        <a:ext cx="1360234" cy="8896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F71C6-12EB-6E41-9E13-41F99A962D74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26971-16B4-A44C-BBD5-E40437633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79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4863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Jim describe FBT and </a:t>
            </a:r>
            <a:r>
              <a:rPr lang="en-US" dirty="0" err="1"/>
              <a:t>pcp</a:t>
            </a:r>
            <a:r>
              <a:rPr lang="en-US" dirty="0"/>
              <a:t> react to level of care protocols (calorie count, ensure compensation, NGT, cut-off for inpatient, etc.)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26971-16B4-A44C-BBD5-E4043763371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2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True - 5% die within 4 years of diagnosis and up to 20% eventually die from complications or suicide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26971-16B4-A44C-BBD5-E404376337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33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C.  4%  vs  .3% (Females vs males)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26971-16B4-A44C-BBD5-E404376337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54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 -?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26971-16B4-A44C-BBD5-E404376337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37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Role model, variety of healthy foods, involve children in shopping/cooking, keep mealtime positive, healthy snacks with limited sugary drinks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26971-16B4-A44C-BBD5-E404376337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09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feel about these phrases??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26971-16B4-A44C-BBD5-E404376337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32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Full practice guideline citation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Online and pdf versions available at: https://www.psychiatry.org/psychiatrists/practice/clinical-practice-guidelines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Executive Summary available at: XXX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E81D03-0386-1448-BCBB-5C49E9D65F1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9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PalatinoLTStd-Roman"/>
              </a:rPr>
              <a:t>Freeman R, </a:t>
            </a:r>
            <a:r>
              <a:rPr lang="en-US" sz="1800" b="0" i="0" u="none" strike="noStrike" baseline="0" dirty="0" err="1">
                <a:latin typeface="PalatinoLTStd-Roman"/>
              </a:rPr>
              <a:t>Wieling</a:t>
            </a:r>
            <a:r>
              <a:rPr lang="en-US" sz="1800" b="0" i="0" u="none" strike="noStrike" baseline="0" dirty="0">
                <a:latin typeface="PalatinoLTStd-Roman"/>
              </a:rPr>
              <a:t> W, Axelrod FB, et al: Consensus statement on the definition of orthostatic hypotension, </a:t>
            </a:r>
            <a:r>
              <a:rPr lang="en-US" sz="1800" b="0" i="0" u="none" strike="noStrike" baseline="0" dirty="0" err="1">
                <a:latin typeface="PalatinoLTStd-Roman"/>
              </a:rPr>
              <a:t>neurally</a:t>
            </a:r>
            <a:r>
              <a:rPr lang="en-US" sz="1800" b="0" i="0" u="none" strike="noStrike" baseline="0" dirty="0">
                <a:latin typeface="PalatinoLTStd-Roman"/>
              </a:rPr>
              <a:t> mediated syncope and the postural tachycardia syndrome. </a:t>
            </a:r>
            <a:r>
              <a:rPr lang="en-US" sz="1800" b="0" i="0" u="none" strike="noStrike" baseline="0" dirty="0" err="1">
                <a:latin typeface="PalatinoLTStd-Roman"/>
              </a:rPr>
              <a:t>Auton</a:t>
            </a:r>
            <a:r>
              <a:rPr lang="en-US" sz="1800" b="0" i="0" u="none" strike="noStrike" baseline="0" dirty="0">
                <a:latin typeface="PalatinoLTStd-Roman"/>
              </a:rPr>
              <a:t> </a:t>
            </a:r>
            <a:r>
              <a:rPr lang="en-US" sz="1800" b="0" i="0" u="none" strike="noStrike" baseline="0" dirty="0" err="1">
                <a:latin typeface="PalatinoLTStd-Roman"/>
              </a:rPr>
              <a:t>Neurosci</a:t>
            </a:r>
            <a:r>
              <a:rPr lang="en-US" sz="1800" b="0" i="0" u="none" strike="noStrike" baseline="0" dirty="0">
                <a:latin typeface="PalatinoLTStd-Roman"/>
              </a:rPr>
              <a:t> 161(1–2):46–48, 2011 21393070</a:t>
            </a:r>
          </a:p>
          <a:p>
            <a:pPr algn="l"/>
            <a:r>
              <a:rPr lang="en-US" sz="1800" b="0" i="0" u="none" strike="noStrike" baseline="0" dirty="0">
                <a:latin typeface="PalatinoLTStd-Roman"/>
              </a:rPr>
              <a:t>Raj SR, Guzman JC, Harvey P, et al: Canadian Cardiovascular Society position statement on postural orthostatic tachycardia syndrome (POTS) and related disorders of chronic orthostatic intolerance. Can J </a:t>
            </a:r>
            <a:r>
              <a:rPr lang="en-US" sz="1800" b="0" i="0" u="none" strike="noStrike" baseline="0" dirty="0" err="1">
                <a:latin typeface="PalatinoLTStd-Roman"/>
              </a:rPr>
              <a:t>Cardiol</a:t>
            </a:r>
            <a:r>
              <a:rPr lang="en-US" sz="1800" b="0" i="0" u="none" strike="noStrike" baseline="0" dirty="0">
                <a:latin typeface="PalatinoLTStd-Roman"/>
              </a:rPr>
              <a:t> 36(3):357–372, 2020 32145864</a:t>
            </a:r>
          </a:p>
          <a:p>
            <a:pPr algn="l"/>
            <a:r>
              <a:rPr lang="en-US" sz="1800" b="0" i="0" u="none" strike="noStrike" baseline="0" dirty="0">
                <a:latin typeface="PalatinoLTStd-Roman"/>
              </a:rPr>
              <a:t>Singer W, Sletten DM, </a:t>
            </a:r>
            <a:r>
              <a:rPr lang="en-US" sz="1800" b="0" i="0" u="none" strike="noStrike" baseline="0" dirty="0" err="1">
                <a:latin typeface="PalatinoLTStd-Roman"/>
              </a:rPr>
              <a:t>Opfer-Gehrking</a:t>
            </a:r>
            <a:r>
              <a:rPr lang="en-US" sz="1800" b="0" i="0" u="none" strike="noStrike" baseline="0" dirty="0">
                <a:latin typeface="PalatinoLTStd-Roman"/>
              </a:rPr>
              <a:t> TL, et al: Postural tachycardia in children and adolescents: what is abnormal? </a:t>
            </a:r>
            <a:r>
              <a:rPr lang="pt-BR" sz="1800" b="0" i="0" u="none" strike="noStrike" baseline="0" dirty="0">
                <a:latin typeface="PalatinoLTStd-Roman"/>
              </a:rPr>
              <a:t>J Pediatr 160(2):222–226, 2012 21996154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E81D03-0386-1448-BCBB-5C49E9D65F1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30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PalatinoLTStd-Roman"/>
              </a:rPr>
              <a:t>Ferrell EL, </a:t>
            </a:r>
            <a:r>
              <a:rPr lang="en-US" sz="1800" b="0" i="0" u="none" strike="noStrike" baseline="0" dirty="0" err="1">
                <a:latin typeface="PalatinoLTStd-Roman"/>
              </a:rPr>
              <a:t>Russin</a:t>
            </a:r>
            <a:r>
              <a:rPr lang="en-US" sz="1800" b="0" i="0" u="none" strike="noStrike" baseline="0" dirty="0">
                <a:latin typeface="PalatinoLTStd-Roman"/>
              </a:rPr>
              <a:t> SE, Flint DD: Prevalence estimates of comorbid eating disorders and posttraumatic stress </a:t>
            </a:r>
            <a:r>
              <a:rPr lang="it-IT" sz="1800" b="0" i="0" u="none" strike="noStrike" baseline="0" dirty="0">
                <a:latin typeface="PalatinoLTStd-Roman"/>
              </a:rPr>
              <a:t>disorder: a quantitative synthesis. J Aggress Maltreat Trauma 31(2):264–282, 2020</a:t>
            </a:r>
          </a:p>
          <a:p>
            <a:pPr algn="l"/>
            <a:r>
              <a:rPr lang="en-US" sz="1800" b="0" i="0" u="none" strike="noStrike" baseline="0" dirty="0">
                <a:latin typeface="PalatinoLTStd-Roman"/>
              </a:rPr>
              <a:t>Mason TB, Tackett AP, Smith CE, et al: Tobacco product use for weight control as an eating disorder behavior: recommendations for future clinical and public health research. Int J Eat </a:t>
            </a:r>
            <a:r>
              <a:rPr lang="en-US" sz="1800" b="0" i="0" u="none" strike="noStrike" baseline="0" dirty="0" err="1">
                <a:latin typeface="PalatinoLTStd-Roman"/>
              </a:rPr>
              <a:t>Disord</a:t>
            </a:r>
            <a:r>
              <a:rPr lang="en-US" sz="1800" b="0" i="0" u="none" strike="noStrike" baseline="0" dirty="0">
                <a:latin typeface="PalatinoLTStd-Roman"/>
              </a:rPr>
              <a:t> 55(3):313–317, 2021 34866222</a:t>
            </a:r>
          </a:p>
          <a:p>
            <a:pPr algn="l"/>
            <a:r>
              <a:rPr lang="en-US" sz="1800" b="0" i="0" u="none" strike="noStrike" baseline="0" dirty="0">
                <a:latin typeface="PalatinoLTStd-Roman"/>
              </a:rPr>
              <a:t>Naveed A, Dang N, Gonzalez P, et al: E-cigarette dependence and weight-related attitudes/behaviors associated with eating disorders in adolescent girls. Front Psychiatry 12:713094, 2021 34526923</a:t>
            </a: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E81D03-0386-1448-BCBB-5C49E9D65F1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27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A0570-C466-044C-8B63-771805C8308F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8689D-819A-8E41-A8D2-3DB423687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17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A0570-C466-044C-8B63-771805C8308F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8689D-819A-8E41-A8D2-3DB423687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93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A0570-C466-044C-8B63-771805C8308F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8689D-819A-8E41-A8D2-3DB423687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36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in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14" b="25379"/>
          <a:stretch/>
        </p:blipFill>
        <p:spPr>
          <a:xfrm>
            <a:off x="5134413" y="1228726"/>
            <a:ext cx="7057588" cy="5629275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895045" y="3060552"/>
            <a:ext cx="0" cy="2481679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161139" y="3152569"/>
            <a:ext cx="7982861" cy="1290386"/>
          </a:xfrm>
        </p:spPr>
        <p:txBody>
          <a:bodyPr>
            <a:noAutofit/>
          </a:bodyPr>
          <a:lstStyle>
            <a:lvl1pPr algn="l">
              <a:defRPr sz="4000" cap="all"/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1141" y="4470732"/>
            <a:ext cx="7220860" cy="1071499"/>
          </a:xfrm>
        </p:spPr>
        <p:txBody>
          <a:bodyPr>
            <a:normAutofit/>
          </a:bodyPr>
          <a:lstStyle>
            <a:lvl1pPr marL="0" indent="0" algn="l">
              <a:buNone/>
              <a:defRPr sz="25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subhead goes here, and can also be up to two lines long.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161140" y="5751976"/>
            <a:ext cx="10363200" cy="476105"/>
          </a:xfrm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Author: John Smith | April 30, 2019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6310719" y="6208253"/>
            <a:ext cx="532304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2021 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American Psychiatric Association. All rights reserved. 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56735" y="272678"/>
            <a:ext cx="2864088" cy="89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24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148443"/>
            <a:ext cx="12192000" cy="3861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7789"/>
            <a:ext cx="8080403" cy="586541"/>
          </a:xfrm>
        </p:spPr>
        <p:txBody>
          <a:bodyPr>
            <a:normAutofit/>
          </a:bodyPr>
          <a:lstStyle>
            <a:lvl1pPr algn="l">
              <a:defRPr sz="2400" cap="all"/>
            </a:lvl1pPr>
          </a:lstStyle>
          <a:p>
            <a:r>
              <a:rPr lang="en-US" dirty="0"/>
              <a:t>SECTION TITLE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006089"/>
            <a:ext cx="8690003" cy="56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6310719" y="6211416"/>
            <a:ext cx="532304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© 2021 </a:t>
            </a:r>
            <a:r>
              <a:rPr lang="en-US" sz="1000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American Psychiatric Association. All rights reserved. 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690003" y="995680"/>
            <a:ext cx="3501997" cy="27432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Content Placeholder 25"/>
          <p:cNvSpPr>
            <a:spLocks noGrp="1"/>
          </p:cNvSpPr>
          <p:nvPr>
            <p:ph sz="quarter" idx="13"/>
          </p:nvPr>
        </p:nvSpPr>
        <p:spPr>
          <a:xfrm>
            <a:off x="609600" y="1361440"/>
            <a:ext cx="10420349" cy="45719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09600" y="614913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dirty="0">
              <a:solidFill>
                <a:schemeClr val="bg2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448" y="234743"/>
            <a:ext cx="3068072" cy="75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09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2">
            <a:extLst>
              <a:ext uri="{FF2B5EF4-FFF2-40B4-BE49-F238E27FC236}">
                <a16:creationId xmlns:a16="http://schemas.microsoft.com/office/drawing/2014/main" id="{5AB7B8AC-60BB-A82C-9C1E-847851D5E75C}"/>
              </a:ext>
            </a:extLst>
          </p:cNvPr>
          <p:cNvSpPr txBox="1">
            <a:spLocks/>
          </p:cNvSpPr>
          <p:nvPr userDrawn="1"/>
        </p:nvSpPr>
        <p:spPr>
          <a:xfrm>
            <a:off x="82354" y="2131294"/>
            <a:ext cx="11999999" cy="18501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60000"/>
              </a:lnSpc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2EFA9E9-9680-E477-6363-B8FFB6AD8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0637"/>
            <a:ext cx="4037047" cy="26913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C7055E-DE93-2222-EF32-CA04C61982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529" y="4420022"/>
            <a:ext cx="4112472" cy="26771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E58B14-00AA-70DD-94F1-8B1180007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1143" y="3508938"/>
            <a:ext cx="3411483" cy="945009"/>
          </a:xfrm>
          <a:prstGeom prst="rect">
            <a:avLst/>
          </a:prstGeom>
        </p:spPr>
      </p:pic>
      <p:pic>
        <p:nvPicPr>
          <p:cNvPr id="23" name="Picture 22" descr="A group of people embracing&#10;&#10;Description automatically generated with low confidence">
            <a:extLst>
              <a:ext uri="{FF2B5EF4-FFF2-40B4-BE49-F238E27FC236}">
                <a16:creationId xmlns:a16="http://schemas.microsoft.com/office/drawing/2014/main" id="{B9E8DDED-AFA3-08AC-8ECC-A7F142F1075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786"/>
          <a:stretch/>
        </p:blipFill>
        <p:spPr>
          <a:xfrm>
            <a:off x="4037046" y="4425318"/>
            <a:ext cx="4079679" cy="27089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0C7D05D-DFE7-20AD-E9C5-45BE55A2B8A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t="17063" r="8290" b="16800"/>
          <a:stretch>
            <a:fillRect/>
          </a:stretch>
        </p:blipFill>
        <p:spPr>
          <a:xfrm>
            <a:off x="2018524" y="206037"/>
            <a:ext cx="7639228" cy="202314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747C65-9466-B075-8F56-5BFA03923E2D}"/>
              </a:ext>
            </a:extLst>
          </p:cNvPr>
          <p:cNvSpPr txBox="1"/>
          <p:nvPr userDrawn="1"/>
        </p:nvSpPr>
        <p:spPr>
          <a:xfrm>
            <a:off x="1" y="2236305"/>
            <a:ext cx="12192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391378"/>
                </a:solidFill>
                <a:latin typeface="Helvetica Neue" panose="02000503000000020004" pitchFamily="2" charset="0"/>
                <a:ea typeface="Helvetica Regular" charset="0"/>
                <a:cs typeface="Helvetica Neue" panose="02000503000000020004" pitchFamily="2" charset="0"/>
              </a:rPr>
              <a:t>Project TEACH is New York State’s </a:t>
            </a:r>
            <a:br>
              <a:rPr lang="en-US" sz="2800" b="1" dirty="0">
                <a:solidFill>
                  <a:srgbClr val="391378"/>
                </a:solidFill>
                <a:latin typeface="Helvetica Neue" panose="02000503000000020004" pitchFamily="2" charset="0"/>
                <a:ea typeface="Helvetica Regular" charset="0"/>
                <a:cs typeface="Helvetica Neue" panose="02000503000000020004" pitchFamily="2" charset="0"/>
              </a:rPr>
            </a:br>
            <a:r>
              <a:rPr lang="en-US" sz="2800" b="1" dirty="0">
                <a:solidFill>
                  <a:srgbClr val="391378"/>
                </a:solidFill>
                <a:latin typeface="Helvetica Neue" panose="02000503000000020004" pitchFamily="2" charset="0"/>
                <a:ea typeface="Helvetica Regular" charset="0"/>
                <a:cs typeface="Helvetica Neue" panose="02000503000000020004" pitchFamily="2" charset="0"/>
              </a:rPr>
              <a:t>Child/Adolescent &amp; Perinatal Psychiatry Access Program.</a:t>
            </a:r>
            <a:br>
              <a:rPr lang="en-US" sz="2800" b="1" dirty="0">
                <a:solidFill>
                  <a:srgbClr val="391378"/>
                </a:solidFill>
                <a:latin typeface="Helvetica Neue" panose="02000503000000020004" pitchFamily="2" charset="0"/>
                <a:ea typeface="Helvetica Regular" charset="0"/>
                <a:cs typeface="Helvetica Neue" panose="02000503000000020004" pitchFamily="2" charset="0"/>
              </a:rPr>
            </a:br>
            <a:br>
              <a:rPr lang="en-US" sz="500" dirty="0">
                <a:solidFill>
                  <a:srgbClr val="391378"/>
                </a:solidFill>
                <a:latin typeface="Helvetica Neue" panose="02000503000000020004" pitchFamily="2" charset="0"/>
                <a:ea typeface="Helvetica Regular" charset="0"/>
                <a:cs typeface="Helvetica Neue" panose="02000503000000020004" pitchFamily="2" charset="0"/>
              </a:rPr>
            </a:br>
            <a:r>
              <a:rPr lang="en-US" sz="2000" dirty="0">
                <a:solidFill>
                  <a:srgbClr val="049FDA"/>
                </a:solidFill>
                <a:latin typeface="Helvetica Neue" panose="02000503000000020004" pitchFamily="2" charset="0"/>
                <a:ea typeface="Helvetica Regular" charset="0"/>
                <a:cs typeface="Helvetica Neue" panose="02000503000000020004" pitchFamily="2" charset="0"/>
              </a:rPr>
              <a:t>All Project TEACH services are funded by</a:t>
            </a:r>
          </a:p>
        </p:txBody>
      </p:sp>
    </p:spTree>
    <p:extLst>
      <p:ext uri="{BB962C8B-B14F-4D97-AF65-F5344CB8AC3E}">
        <p14:creationId xmlns:p14="http://schemas.microsoft.com/office/powerpoint/2010/main" val="1989005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6768D6C-83F1-A6D2-9AA7-2DA4E4B597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2" t="14500" r="3474" b="15736"/>
          <a:stretch/>
        </p:blipFill>
        <p:spPr>
          <a:xfrm>
            <a:off x="0" y="1"/>
            <a:ext cx="12192000" cy="6845531"/>
          </a:xfrm>
          <a:prstGeom prst="rect">
            <a:avLst/>
          </a:prstGeom>
        </p:spPr>
      </p:pic>
      <p:sp>
        <p:nvSpPr>
          <p:cNvPr id="6" name="Google Shape;12;p8">
            <a:extLst>
              <a:ext uri="{FF2B5EF4-FFF2-40B4-BE49-F238E27FC236}">
                <a16:creationId xmlns:a16="http://schemas.microsoft.com/office/drawing/2014/main" id="{69D64522-C794-38BD-DD8B-855F793C2932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13;p8">
            <a:extLst>
              <a:ext uri="{FF2B5EF4-FFF2-40B4-BE49-F238E27FC236}">
                <a16:creationId xmlns:a16="http://schemas.microsoft.com/office/drawing/2014/main" id="{1A3AEE11-8740-7C84-60F5-4E25199FA9D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4;p8">
            <a:extLst>
              <a:ext uri="{FF2B5EF4-FFF2-40B4-BE49-F238E27FC236}">
                <a16:creationId xmlns:a16="http://schemas.microsoft.com/office/drawing/2014/main" id="{8601EF48-B3C3-0A9D-9C49-EF8C3427A28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Google Shape;16;p8">
            <a:extLst>
              <a:ext uri="{FF2B5EF4-FFF2-40B4-BE49-F238E27FC236}">
                <a16:creationId xmlns:a16="http://schemas.microsoft.com/office/drawing/2014/main" id="{4DB1CEF8-6888-631A-995E-8F65C6D8DFD1}"/>
              </a:ext>
            </a:extLst>
          </p:cNvPr>
          <p:cNvSpPr/>
          <p:nvPr userDrawn="1"/>
        </p:nvSpPr>
        <p:spPr>
          <a:xfrm>
            <a:off x="-12624" y="4988312"/>
            <a:ext cx="12192000" cy="1869688"/>
          </a:xfrm>
          <a:prstGeom prst="rect">
            <a:avLst/>
          </a:prstGeom>
          <a:solidFill>
            <a:srgbClr val="0070C0">
              <a:alpha val="6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7;p8">
            <a:extLst>
              <a:ext uri="{FF2B5EF4-FFF2-40B4-BE49-F238E27FC236}">
                <a16:creationId xmlns:a16="http://schemas.microsoft.com/office/drawing/2014/main" id="{73588C1B-DFAD-339A-90B6-EE3CC4E027BB}"/>
              </a:ext>
            </a:extLst>
          </p:cNvPr>
          <p:cNvSpPr/>
          <p:nvPr userDrawn="1"/>
        </p:nvSpPr>
        <p:spPr>
          <a:xfrm>
            <a:off x="0" y="1"/>
            <a:ext cx="838200" cy="109057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8;p8">
            <a:extLst>
              <a:ext uri="{FF2B5EF4-FFF2-40B4-BE49-F238E27FC236}">
                <a16:creationId xmlns:a16="http://schemas.microsoft.com/office/drawing/2014/main" id="{73B6B883-304B-5260-5723-1F601D141A99}"/>
              </a:ext>
            </a:extLst>
          </p:cNvPr>
          <p:cNvSpPr/>
          <p:nvPr userDrawn="1"/>
        </p:nvSpPr>
        <p:spPr>
          <a:xfrm>
            <a:off x="901111" y="1"/>
            <a:ext cx="838200" cy="109057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9;p8">
            <a:extLst>
              <a:ext uri="{FF2B5EF4-FFF2-40B4-BE49-F238E27FC236}">
                <a16:creationId xmlns:a16="http://schemas.microsoft.com/office/drawing/2014/main" id="{8EFE9563-A48D-3710-FC86-E4A8ACA298AD}"/>
              </a:ext>
            </a:extLst>
          </p:cNvPr>
          <p:cNvSpPr/>
          <p:nvPr userDrawn="1"/>
        </p:nvSpPr>
        <p:spPr>
          <a:xfrm>
            <a:off x="1802220" y="1"/>
            <a:ext cx="838200" cy="109057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0A914A8-5536-E3D9-077C-E47259E504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0974" y="5152340"/>
            <a:ext cx="11091926" cy="1340536"/>
          </a:xfrm>
          <a:prstGeom prst="rect">
            <a:avLst/>
          </a:prstGeom>
        </p:spPr>
        <p:txBody>
          <a:bodyPr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Google Shape;21;p8">
            <a:extLst>
              <a:ext uri="{FF2B5EF4-FFF2-40B4-BE49-F238E27FC236}">
                <a16:creationId xmlns:a16="http://schemas.microsoft.com/office/drawing/2014/main" id="{C406DC41-84D0-B54B-5556-C7D48E54EC18}"/>
              </a:ext>
            </a:extLst>
          </p:cNvPr>
          <p:cNvSpPr/>
          <p:nvPr userDrawn="1"/>
        </p:nvSpPr>
        <p:spPr>
          <a:xfrm>
            <a:off x="9551580" y="6748945"/>
            <a:ext cx="838200" cy="109057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2;p8">
            <a:extLst>
              <a:ext uri="{FF2B5EF4-FFF2-40B4-BE49-F238E27FC236}">
                <a16:creationId xmlns:a16="http://schemas.microsoft.com/office/drawing/2014/main" id="{5C6DAF96-7BFA-9C9C-8937-708A5904AFA9}"/>
              </a:ext>
            </a:extLst>
          </p:cNvPr>
          <p:cNvSpPr/>
          <p:nvPr userDrawn="1"/>
        </p:nvSpPr>
        <p:spPr>
          <a:xfrm>
            <a:off x="10452691" y="6748945"/>
            <a:ext cx="838200" cy="109057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3;p8">
            <a:extLst>
              <a:ext uri="{FF2B5EF4-FFF2-40B4-BE49-F238E27FC236}">
                <a16:creationId xmlns:a16="http://schemas.microsoft.com/office/drawing/2014/main" id="{62507466-9C56-7125-68C2-86D30C5C7554}"/>
              </a:ext>
            </a:extLst>
          </p:cNvPr>
          <p:cNvSpPr/>
          <p:nvPr userDrawn="1"/>
        </p:nvSpPr>
        <p:spPr>
          <a:xfrm>
            <a:off x="11353800" y="6748945"/>
            <a:ext cx="838200" cy="109057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5FEAC1B-93B8-4961-02B1-292A6C5C261C}"/>
              </a:ext>
            </a:extLst>
          </p:cNvPr>
          <p:cNvPicPr preferRelativeResize="0"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48" y="0"/>
            <a:ext cx="4069080" cy="1316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FFD023-B269-56AA-9002-644805BA7D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28" y="9144"/>
            <a:ext cx="4065021" cy="1316736"/>
          </a:xfrm>
          <a:prstGeom prst="rect">
            <a:avLst/>
          </a:prstGeom>
        </p:spPr>
      </p:pic>
      <p:pic>
        <p:nvPicPr>
          <p:cNvPr id="11" name="Google Shape;25;p8">
            <a:extLst>
              <a:ext uri="{FF2B5EF4-FFF2-40B4-BE49-F238E27FC236}">
                <a16:creationId xmlns:a16="http://schemas.microsoft.com/office/drawing/2014/main" id="{513DA85E-9873-CB34-27EB-55893B289C79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9870949" y="6122782"/>
            <a:ext cx="2068499" cy="5197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6256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3A0E7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9883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44071" y="6401078"/>
            <a:ext cx="7439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0" kern="1200">
                <a:solidFill>
                  <a:srgbClr val="341575"/>
                </a:solidFill>
                <a:latin typeface="Helvetica Regular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5448592" y="1874750"/>
            <a:ext cx="6743408" cy="880159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5448592" y="2971049"/>
            <a:ext cx="6743408" cy="881143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5448592" y="4068332"/>
            <a:ext cx="6743408" cy="883987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48592" y="3234339"/>
            <a:ext cx="6743408" cy="44517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Helvetica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8592" y="1986481"/>
            <a:ext cx="6743408" cy="656696"/>
          </a:xfrm>
        </p:spPr>
        <p:txBody>
          <a:bodyPr anchor="b"/>
          <a:lstStyle>
            <a:lvl1pPr algn="ctr">
              <a:defRPr sz="4400">
                <a:solidFill>
                  <a:schemeClr val="bg1"/>
                </a:solidFill>
                <a:latin typeface="Helvetica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: Diagonal Corners Snipped 3">
            <a:extLst>
              <a:ext uri="{FF2B5EF4-FFF2-40B4-BE49-F238E27FC236}">
                <a16:creationId xmlns:a16="http://schemas.microsoft.com/office/drawing/2014/main" id="{53E8A95F-9D2A-601A-897B-C3D3B1EEDB3F}"/>
              </a:ext>
            </a:extLst>
          </p:cNvPr>
          <p:cNvSpPr/>
          <p:nvPr userDrawn="1"/>
        </p:nvSpPr>
        <p:spPr>
          <a:xfrm>
            <a:off x="-1" y="6112525"/>
            <a:ext cx="2550733" cy="644325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Regular"/>
            </a:endParaRPr>
          </a:p>
        </p:txBody>
      </p:sp>
      <p:pic>
        <p:nvPicPr>
          <p:cNvPr id="12" name="Picture 11" descr="A black background with purple text&#10;&#10;AI-generated content may be incorrect.">
            <a:extLst>
              <a:ext uri="{FF2B5EF4-FFF2-40B4-BE49-F238E27FC236}">
                <a16:creationId xmlns:a16="http://schemas.microsoft.com/office/drawing/2014/main" id="{F302B18B-0082-22D9-9843-F76E979F00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" y="6112524"/>
            <a:ext cx="2326008" cy="628205"/>
          </a:xfrm>
          <a:prstGeom prst="rect">
            <a:avLst/>
          </a:prstGeom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6034B0-B844-8F3A-58E4-6AC83C1EEE79}"/>
              </a:ext>
            </a:extLst>
          </p:cNvPr>
          <p:cNvSpPr/>
          <p:nvPr userDrawn="1"/>
        </p:nvSpPr>
        <p:spPr>
          <a:xfrm>
            <a:off x="4410635" y="179296"/>
            <a:ext cx="3550024" cy="880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AFA50080-15E3-F84F-1C29-B38F39BA60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843" y="-14792"/>
            <a:ext cx="6046906" cy="207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6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E65683-FE3C-D4EC-3B8A-8B8D1B835387}"/>
              </a:ext>
            </a:extLst>
          </p:cNvPr>
          <p:cNvSpPr/>
          <p:nvPr userDrawn="1"/>
        </p:nvSpPr>
        <p:spPr>
          <a:xfrm>
            <a:off x="0" y="1807930"/>
            <a:ext cx="9040537" cy="590306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D07E69-11F6-1B03-25C3-F357557D5903}"/>
              </a:ext>
            </a:extLst>
          </p:cNvPr>
          <p:cNvSpPr/>
          <p:nvPr userDrawn="1"/>
        </p:nvSpPr>
        <p:spPr>
          <a:xfrm>
            <a:off x="-4485" y="2409603"/>
            <a:ext cx="9040537" cy="915279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28351AF-6EA6-0080-5474-6E843F37F2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5431" y="2548801"/>
            <a:ext cx="6479020" cy="7283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Helvetica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AD892E6-62CB-03AC-25A5-229A5F61DE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6775" y="1976693"/>
            <a:ext cx="6467676" cy="438676"/>
          </a:xfrm>
          <a:prstGeom prst="rect">
            <a:avLst/>
          </a:prstGeo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  <a:latin typeface="Helvetica Regular"/>
              </a:defRPr>
            </a:lvl1pPr>
          </a:lstStyle>
          <a:p>
            <a:r>
              <a:rPr lang="en-US" dirty="0"/>
              <a:t>Name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C89DDC-0B71-8EC9-7600-04D86864D6DC}"/>
              </a:ext>
            </a:extLst>
          </p:cNvPr>
          <p:cNvSpPr/>
          <p:nvPr userDrawn="1"/>
        </p:nvSpPr>
        <p:spPr>
          <a:xfrm>
            <a:off x="495712" y="1587500"/>
            <a:ext cx="1752188" cy="1945619"/>
          </a:xfrm>
          <a:prstGeom prst="rect">
            <a:avLst/>
          </a:prstGeom>
          <a:solidFill>
            <a:schemeClr val="bg1"/>
          </a:solidFill>
          <a:ln>
            <a:solidFill>
              <a:srgbClr val="3913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Regular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CA2155D-93EB-5B80-CFEE-EFD4086143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9281" y="3336910"/>
            <a:ext cx="6479020" cy="4222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7BBF4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7BBF43"/>
                </a:solidFill>
                <a:latin typeface="Helvetica Regular"/>
              </a:rPr>
              <a:t>Insert Email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034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699B56-25B1-D9F9-55E3-16B550061C9A}"/>
              </a:ext>
            </a:extLst>
          </p:cNvPr>
          <p:cNvSpPr/>
          <p:nvPr userDrawn="1"/>
        </p:nvSpPr>
        <p:spPr>
          <a:xfrm>
            <a:off x="0" y="2650611"/>
            <a:ext cx="9847732" cy="590306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4F9418-14A5-A479-370F-C5FEBA5F82E0}"/>
              </a:ext>
            </a:extLst>
          </p:cNvPr>
          <p:cNvSpPr/>
          <p:nvPr userDrawn="1"/>
        </p:nvSpPr>
        <p:spPr>
          <a:xfrm>
            <a:off x="-4485" y="3252284"/>
            <a:ext cx="9847732" cy="1349582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CD2918C-CF64-09B3-10A1-FC905F039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5430" y="3373553"/>
            <a:ext cx="7057507" cy="7283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Helvetica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7196A5-0315-F2FE-7D14-5B0FCAC544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6775" y="2801445"/>
            <a:ext cx="7045150" cy="438676"/>
          </a:xfrm>
          <a:prstGeom prst="rect">
            <a:avLst/>
          </a:prstGeo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  <a:latin typeface="Helvetica Regular"/>
              </a:defRPr>
            </a:lvl1pPr>
          </a:lstStyle>
          <a:p>
            <a:r>
              <a:rPr lang="en-US" dirty="0"/>
              <a:t>Name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9B6D6C2-4771-181E-FC77-DDE752E293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9280" y="4591398"/>
            <a:ext cx="7057507" cy="4222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7BBF4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7BBF43"/>
                </a:solidFill>
                <a:latin typeface="Helvetica Regular"/>
              </a:rPr>
              <a:t>Insert Email</a:t>
            </a:r>
            <a:endParaRPr lang="en-US" dirty="0"/>
          </a:p>
        </p:txBody>
      </p:sp>
      <p:pic>
        <p:nvPicPr>
          <p:cNvPr id="10" name="Picture 9" descr="A close-up of a logo&#10;&#10;AI-generated content may be incorrect.">
            <a:extLst>
              <a:ext uri="{FF2B5EF4-FFF2-40B4-BE49-F238E27FC236}">
                <a16:creationId xmlns:a16="http://schemas.microsoft.com/office/drawing/2014/main" id="{7BD24D22-4A06-C782-8876-12D90C6DF2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506" y="178715"/>
            <a:ext cx="6046906" cy="19380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64245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A0570-C466-044C-8B63-771805C8308F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8689D-819A-8E41-A8D2-3DB423687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24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5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54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 Regular"/>
              </a:defRPr>
            </a:lvl1pPr>
          </a:lstStyle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5448592" y="1874750"/>
            <a:ext cx="6743408" cy="880159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5448592" y="2971049"/>
            <a:ext cx="6743408" cy="881143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5448592" y="4068332"/>
            <a:ext cx="6743408" cy="883987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48592" y="3234339"/>
            <a:ext cx="6743408" cy="44517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Helvetica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8592" y="1986481"/>
            <a:ext cx="6743408" cy="656696"/>
          </a:xfrm>
        </p:spPr>
        <p:txBody>
          <a:bodyPr anchor="b"/>
          <a:lstStyle>
            <a:lvl1pPr algn="ctr">
              <a:defRPr sz="4400">
                <a:solidFill>
                  <a:schemeClr val="bg1"/>
                </a:solidFill>
                <a:latin typeface="Helvetica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AFA50080-15E3-F84F-1C29-B38F39BA60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843" y="-14792"/>
            <a:ext cx="6046906" cy="2078324"/>
          </a:xfrm>
          <a:prstGeom prst="rect">
            <a:avLst/>
          </a:prstGeom>
        </p:spPr>
      </p:pic>
      <p:sp>
        <p:nvSpPr>
          <p:cNvPr id="4" name="Rectangle: Diagonal Corners Snipped 3">
            <a:extLst>
              <a:ext uri="{FF2B5EF4-FFF2-40B4-BE49-F238E27FC236}">
                <a16:creationId xmlns:a16="http://schemas.microsoft.com/office/drawing/2014/main" id="{53E8A95F-9D2A-601A-897B-C3D3B1EEDB3F}"/>
              </a:ext>
            </a:extLst>
          </p:cNvPr>
          <p:cNvSpPr/>
          <p:nvPr userDrawn="1"/>
        </p:nvSpPr>
        <p:spPr>
          <a:xfrm>
            <a:off x="-1" y="6112525"/>
            <a:ext cx="2550733" cy="644325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Regular"/>
            </a:endParaRPr>
          </a:p>
        </p:txBody>
      </p:sp>
      <p:pic>
        <p:nvPicPr>
          <p:cNvPr id="12" name="Picture 11" descr="A black background with purple text&#10;&#10;AI-generated content may be incorrect.">
            <a:extLst>
              <a:ext uri="{FF2B5EF4-FFF2-40B4-BE49-F238E27FC236}">
                <a16:creationId xmlns:a16="http://schemas.microsoft.com/office/drawing/2014/main" id="{F302B18B-0082-22D9-9843-F76E979F00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" y="6112524"/>
            <a:ext cx="2326008" cy="62820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3964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3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7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3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19150"/>
            <a:ext cx="10515600" cy="8715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4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74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28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8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A0570-C466-044C-8B63-771805C8308F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8689D-819A-8E41-A8D2-3DB423687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16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41575"/>
                </a:solidFill>
                <a:latin typeface="Helvetica Regular" panose="020B0604020202020204" charset="0"/>
                <a:cs typeface="Helvetica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E3E4D84-01C4-272D-CE19-DDF288D52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79522" y="6339761"/>
            <a:ext cx="432955" cy="33437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rgbClr val="341575"/>
                </a:solidFill>
                <a:latin typeface="Helvetica Light"/>
              </a:defRPr>
            </a:lvl1pPr>
          </a:lstStyle>
          <a:p>
            <a:fld id="{023EF2FA-38EB-354B-AB31-D0F975FB70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6040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341575"/>
                </a:solidFill>
                <a:latin typeface="Helvetica Regular" panose="020B0604020202020204" charset="0"/>
                <a:cs typeface="Helvetica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4157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842232F-8895-4645-B141-3CEB86D10C42}"/>
              </a:ext>
            </a:extLst>
          </p:cNvPr>
          <p:cNvSpPr txBox="1">
            <a:spLocks/>
          </p:cNvSpPr>
          <p:nvPr userDrawn="1"/>
        </p:nvSpPr>
        <p:spPr>
          <a:xfrm>
            <a:off x="5879522" y="6339761"/>
            <a:ext cx="432955" cy="3343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341575"/>
                </a:solidFill>
                <a:latin typeface="Helvetica Ligh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3EF2FA-38EB-354B-AB31-D0F975FB70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9213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41575"/>
                </a:solidFill>
                <a:latin typeface="Helvetica Regular" panose="020B0604020202020204" charset="0"/>
                <a:cs typeface="Helvetica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E655541-5FA3-36C6-3AD2-5B6BB4EA4365}"/>
              </a:ext>
            </a:extLst>
          </p:cNvPr>
          <p:cNvSpPr txBox="1">
            <a:spLocks/>
          </p:cNvSpPr>
          <p:nvPr userDrawn="1"/>
        </p:nvSpPr>
        <p:spPr>
          <a:xfrm>
            <a:off x="5879522" y="6339761"/>
            <a:ext cx="432955" cy="3343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341575"/>
                </a:solidFill>
                <a:latin typeface="Helvetica Ligh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3EF2FA-38EB-354B-AB31-D0F975FB70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6299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41575"/>
                </a:solidFill>
                <a:latin typeface="Helvetica Regular" panose="020B0604020202020204" charset="0"/>
                <a:cs typeface="Helvetica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FBA361-16A5-4C94-B35A-85672F217458}"/>
              </a:ext>
            </a:extLst>
          </p:cNvPr>
          <p:cNvSpPr txBox="1">
            <a:spLocks/>
          </p:cNvSpPr>
          <p:nvPr userDrawn="1"/>
        </p:nvSpPr>
        <p:spPr>
          <a:xfrm>
            <a:off x="5879522" y="6339761"/>
            <a:ext cx="432955" cy="3343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341575"/>
                </a:solidFill>
                <a:latin typeface="Helvetica Ligh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3EF2FA-38EB-354B-AB31-D0F975FB70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751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41575"/>
                </a:solidFill>
                <a:latin typeface="Helvetica Regular" panose="020B0604020202020204" charset="0"/>
                <a:cs typeface="Helvetica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569F321-E0C8-DDA2-6607-381D4840E52C}"/>
              </a:ext>
            </a:extLst>
          </p:cNvPr>
          <p:cNvSpPr txBox="1">
            <a:spLocks/>
          </p:cNvSpPr>
          <p:nvPr userDrawn="1"/>
        </p:nvSpPr>
        <p:spPr>
          <a:xfrm>
            <a:off x="5879522" y="6339761"/>
            <a:ext cx="432955" cy="3343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341575"/>
                </a:solidFill>
                <a:latin typeface="Helvetica Ligh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3EF2FA-38EB-354B-AB31-D0F975FB70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439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745451"/>
            <a:ext cx="10515600" cy="821917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Statewide Coordination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4CFC3-88E8-DD45-B953-0BD606C7460C}"/>
              </a:ext>
            </a:extLst>
          </p:cNvPr>
          <p:cNvSpPr txBox="1">
            <a:spLocks/>
          </p:cNvSpPr>
          <p:nvPr userDrawn="1"/>
        </p:nvSpPr>
        <p:spPr>
          <a:xfrm>
            <a:off x="5879522" y="6339761"/>
            <a:ext cx="432955" cy="3343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341575"/>
                </a:solidFill>
                <a:latin typeface="Helvetica Ligh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3EF2FA-38EB-354B-AB31-D0F975FB70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7504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34157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B6357A5-C000-CEC1-AFED-CD0FDADCA918}"/>
              </a:ext>
            </a:extLst>
          </p:cNvPr>
          <p:cNvSpPr txBox="1">
            <a:spLocks/>
          </p:cNvSpPr>
          <p:nvPr userDrawn="1"/>
        </p:nvSpPr>
        <p:spPr>
          <a:xfrm>
            <a:off x="5879522" y="6339761"/>
            <a:ext cx="432955" cy="3343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341575"/>
                </a:solidFill>
                <a:latin typeface="Helvetica Ligh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3EF2FA-38EB-354B-AB31-D0F975FB70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1302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34157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66879C7-1D83-D2EA-EAC0-79248E3C2619}"/>
              </a:ext>
            </a:extLst>
          </p:cNvPr>
          <p:cNvSpPr txBox="1">
            <a:spLocks/>
          </p:cNvSpPr>
          <p:nvPr userDrawn="1"/>
        </p:nvSpPr>
        <p:spPr>
          <a:xfrm>
            <a:off x="5879522" y="6339761"/>
            <a:ext cx="432955" cy="3343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341575"/>
                </a:solidFill>
                <a:latin typeface="Helvetica Ligh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3EF2FA-38EB-354B-AB31-D0F975FB70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65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A0570-C466-044C-8B63-771805C8308F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8689D-819A-8E41-A8D2-3DB423687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31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A0570-C466-044C-8B63-771805C8308F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8689D-819A-8E41-A8D2-3DB423687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90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3/19/2026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966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A0570-C466-044C-8B63-771805C8308F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8689D-819A-8E41-A8D2-3DB423687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97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A0570-C466-044C-8B63-771805C8308F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8689D-819A-8E41-A8D2-3DB423687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4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A0570-C466-044C-8B63-771805C8308F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8689D-819A-8E41-A8D2-3DB423687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84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12.jp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241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8464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8AB327-718D-E45C-25A1-F42ECEEBB0D0}"/>
              </a:ext>
            </a:extLst>
          </p:cNvPr>
          <p:cNvSpPr/>
          <p:nvPr userDrawn="1"/>
        </p:nvSpPr>
        <p:spPr>
          <a:xfrm>
            <a:off x="0" y="-2"/>
            <a:ext cx="3919948" cy="144866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18DB35-8F58-332C-2CDF-4D45FC8C1611}"/>
              </a:ext>
            </a:extLst>
          </p:cNvPr>
          <p:cNvSpPr/>
          <p:nvPr userDrawn="1"/>
        </p:nvSpPr>
        <p:spPr>
          <a:xfrm>
            <a:off x="4151958" y="-4"/>
            <a:ext cx="3900222" cy="144868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Regular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12A3CD-618A-F904-79FE-AC8D04FF52E5}"/>
              </a:ext>
            </a:extLst>
          </p:cNvPr>
          <p:cNvSpPr/>
          <p:nvPr userDrawn="1"/>
        </p:nvSpPr>
        <p:spPr>
          <a:xfrm>
            <a:off x="8284190" y="0"/>
            <a:ext cx="3907809" cy="144864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Regular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1940A24-C9F5-5D45-3104-450F156D8BC0}"/>
              </a:ext>
            </a:extLst>
          </p:cNvPr>
          <p:cNvSpPr txBox="1">
            <a:spLocks/>
          </p:cNvSpPr>
          <p:nvPr userDrawn="1"/>
        </p:nvSpPr>
        <p:spPr>
          <a:xfrm>
            <a:off x="11557239" y="6400191"/>
            <a:ext cx="431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329009-5ACF-9B49-A090-FE26ACD75C75}" type="slidenum">
              <a:rPr lang="en-US" smtClean="0">
                <a:solidFill>
                  <a:srgbClr val="341575"/>
                </a:solidFill>
                <a:latin typeface="Helvetica Regular"/>
              </a:rPr>
              <a:pPr/>
              <a:t>‹#›</a:t>
            </a:fld>
            <a:endParaRPr lang="en-US" dirty="0">
              <a:solidFill>
                <a:srgbClr val="341575"/>
              </a:solidFill>
              <a:latin typeface="Helvetica Regular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6897D0-A701-3E48-5BDC-E433177BFF7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356" y="15423"/>
            <a:ext cx="3201288" cy="110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1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4"/>
            <a:ext cx="12192000" cy="6858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Regular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-2"/>
            <a:ext cx="3919948" cy="144866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151958" y="-4"/>
            <a:ext cx="3900222" cy="144868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Regular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284190" y="0"/>
            <a:ext cx="3907809" cy="144864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Regular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115706"/>
            <a:ext cx="10515600" cy="709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23141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557239" y="6400191"/>
            <a:ext cx="431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329009-5ACF-9B49-A090-FE26ACD75C75}" type="slidenum">
              <a:rPr lang="en-US" smtClean="0">
                <a:solidFill>
                  <a:srgbClr val="341575"/>
                </a:solidFill>
                <a:latin typeface="Helvetica Regular"/>
              </a:rPr>
              <a:pPr/>
              <a:t>‹#›</a:t>
            </a:fld>
            <a:endParaRPr lang="en-US" dirty="0">
              <a:solidFill>
                <a:srgbClr val="341575"/>
              </a:solidFill>
              <a:latin typeface="Helvetica Regular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356" y="15423"/>
            <a:ext cx="3201288" cy="110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9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3" r:id="rId4"/>
    <p:sldLayoutId id="2147483704" r:id="rId5"/>
    <p:sldLayoutId id="2147483705" r:id="rId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341575"/>
          </a:solidFill>
          <a:latin typeface="Helvetica Regular"/>
          <a:ea typeface="Helvetica Regular"/>
          <a:cs typeface="Helvetica Regular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39FDA"/>
        </a:buClr>
        <a:buFont typeface="Arial"/>
        <a:buChar char="•"/>
        <a:defRPr sz="2800" b="0" i="0" kern="1200">
          <a:solidFill>
            <a:schemeClr val="tx1"/>
          </a:solidFill>
          <a:latin typeface="Helvetica Regular"/>
          <a:ea typeface="Helvetica Regular"/>
          <a:cs typeface="Helvetica Regular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39FDA"/>
        </a:buClr>
        <a:buFont typeface="Arial"/>
        <a:buChar char="•"/>
        <a:defRPr sz="2400" b="0" i="0" kern="1200">
          <a:solidFill>
            <a:schemeClr val="tx1"/>
          </a:solidFill>
          <a:latin typeface="Helvetica Regular"/>
          <a:ea typeface="Helvetica Regular"/>
          <a:cs typeface="Helvetica Regular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39FDA"/>
        </a:buClr>
        <a:buFont typeface="Arial"/>
        <a:buChar char="•"/>
        <a:defRPr sz="2000" b="0" i="0" kern="1200">
          <a:solidFill>
            <a:schemeClr val="tx1"/>
          </a:solidFill>
          <a:latin typeface="Helvetica Regular"/>
          <a:ea typeface="Helvetica Regular"/>
          <a:cs typeface="Helvetica Regular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39FDA"/>
        </a:buClr>
        <a:buFont typeface="Arial"/>
        <a:buChar char="•"/>
        <a:defRPr sz="1800" b="0" i="0" kern="1200">
          <a:solidFill>
            <a:schemeClr val="tx1"/>
          </a:solidFill>
          <a:latin typeface="Helvetica Regular"/>
          <a:ea typeface="Helvetica Regular"/>
          <a:cs typeface="Helvetica Regular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39FDA"/>
        </a:buClr>
        <a:buFont typeface="Arial"/>
        <a:buChar char="•"/>
        <a:defRPr sz="1800" b="0" i="0" kern="1200">
          <a:solidFill>
            <a:schemeClr val="tx1"/>
          </a:solidFill>
          <a:latin typeface="Helvetica Regular"/>
          <a:ea typeface="Helvetica Regular"/>
          <a:cs typeface="Helvetica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40985"/>
            <a:ext cx="10515600" cy="8219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14513"/>
            <a:ext cx="10515600" cy="4362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4071" y="6401078"/>
            <a:ext cx="7439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341575"/>
                </a:solidFill>
                <a:latin typeface="Helvetica Regular" charset="0"/>
              </a:defRPr>
            </a:lvl1pPr>
          </a:lstStyle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838200" cy="109057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01110" y="0"/>
            <a:ext cx="838200" cy="109057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802220" y="0"/>
            <a:ext cx="838200" cy="10905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9551580" y="6748943"/>
            <a:ext cx="838200" cy="109057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10452690" y="6748943"/>
            <a:ext cx="838200" cy="109057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353800" y="6748943"/>
            <a:ext cx="838200" cy="10905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612646-E488-F6B7-CEB3-3757B85A9F3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010" y="6212633"/>
            <a:ext cx="2179255" cy="55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3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0" i="0" kern="1200">
          <a:solidFill>
            <a:srgbClr val="341575"/>
          </a:solidFill>
          <a:latin typeface="Helvetica Regular" charset="0"/>
          <a:ea typeface="Kozuka Gothic Pr6N B" panose="020B0800000000000000" pitchFamily="34" charset="-128"/>
          <a:cs typeface="Myriad Arabic" panose="01010101010101010101" pitchFamily="50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3"/>
        </a:buBlip>
        <a:defRPr sz="2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Myriad Pro Cond" panose="020B0506030403020204" pitchFamily="34" charset="0"/>
        <a:buChar char="−"/>
        <a:defRPr sz="20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Myriad Pro Cond" panose="020B0506030403020204" pitchFamily="34" charset="0"/>
        <a:buChar char="-"/>
        <a:defRPr sz="1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2"/>
            <a:ext cx="3919948" cy="144866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151958" y="-4"/>
            <a:ext cx="3900222" cy="144868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8284190" y="0"/>
            <a:ext cx="3907809" cy="144864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378" y="6229344"/>
            <a:ext cx="2209745" cy="555204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79522" y="6339761"/>
            <a:ext cx="432955" cy="33437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rgbClr val="341575"/>
                </a:solidFill>
                <a:latin typeface="Helvetica Light"/>
              </a:defRPr>
            </a:lvl1pPr>
          </a:lstStyle>
          <a:p>
            <a:fld id="{023EF2FA-38EB-354B-AB31-D0F975FB70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oogle Shape;24;p8">
            <a:extLst>
              <a:ext uri="{FF2B5EF4-FFF2-40B4-BE49-F238E27FC236}">
                <a16:creationId xmlns:a16="http://schemas.microsoft.com/office/drawing/2014/main" id="{2095B18C-A4B2-467E-2E70-C1011AB6058C}"/>
              </a:ext>
            </a:extLst>
          </p:cNvPr>
          <p:cNvPicPr preferRelativeResize="0"/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" t="13493" r="6779" b="12213"/>
          <a:stretch/>
        </p:blipFill>
        <p:spPr>
          <a:xfrm>
            <a:off x="110891" y="6099464"/>
            <a:ext cx="2642700" cy="758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0272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b="0" i="0" kern="1200">
          <a:solidFill>
            <a:schemeClr val="bg1"/>
          </a:solidFill>
          <a:latin typeface="Helvetica Light" charset="0"/>
          <a:ea typeface="Helvetica Light" charset="0"/>
          <a:cs typeface="Helvetica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0_6484DDA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F_F7853B5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7_AEE2BCE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8iH5htWIwo0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FA095C-103E-123A-F4A5-48EAAB41DE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ts val="0"/>
              </a:spcBef>
              <a:buClr>
                <a:schemeClr val="lt2"/>
              </a:buClr>
            </a:pPr>
            <a:r>
              <a:rPr lang="en-US" dirty="0">
                <a:latin typeface="Century Gothic"/>
                <a:ea typeface="Century Gothic"/>
                <a:cs typeface="Century Gothic"/>
                <a:sym typeface="Century Gothic"/>
              </a:rPr>
              <a:t>Assessment and Management of Eating Disorders</a:t>
            </a:r>
          </a:p>
        </p:txBody>
      </p:sp>
    </p:spTree>
    <p:extLst>
      <p:ext uri="{BB962C8B-B14F-4D97-AF65-F5344CB8AC3E}">
        <p14:creationId xmlns:p14="http://schemas.microsoft.com/office/powerpoint/2010/main" val="2661791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083726"/>
            <a:ext cx="9144000" cy="64622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Persuasion</a:t>
            </a:r>
          </a:p>
        </p:txBody>
      </p:sp>
    </p:spTree>
    <p:extLst>
      <p:ext uri="{BB962C8B-B14F-4D97-AF65-F5344CB8AC3E}">
        <p14:creationId xmlns:p14="http://schemas.microsoft.com/office/powerpoint/2010/main" val="2303401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083726"/>
            <a:ext cx="9144000" cy="64622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Perceived Coercion</a:t>
            </a:r>
          </a:p>
        </p:txBody>
      </p:sp>
    </p:spTree>
    <p:extLst>
      <p:ext uri="{BB962C8B-B14F-4D97-AF65-F5344CB8AC3E}">
        <p14:creationId xmlns:p14="http://schemas.microsoft.com/office/powerpoint/2010/main" val="2176487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083726"/>
            <a:ext cx="9144000" cy="64622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Compulsion</a:t>
            </a:r>
          </a:p>
        </p:txBody>
      </p:sp>
    </p:spTree>
    <p:extLst>
      <p:ext uri="{BB962C8B-B14F-4D97-AF65-F5344CB8AC3E}">
        <p14:creationId xmlns:p14="http://schemas.microsoft.com/office/powerpoint/2010/main" val="3535521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752600"/>
            <a:ext cx="8229600" cy="2286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is often the first thing people say to one another when they meet after a long time?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if they wish to be nice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Oval Callout 2">
            <a:extLst>
              <a:ext uri="{FF2B5EF4-FFF2-40B4-BE49-F238E27FC236}">
                <a16:creationId xmlns:a16="http://schemas.microsoft.com/office/drawing/2014/main" id="{63BC6A53-B3DC-4248-8EE9-2370EC86EA5E}"/>
              </a:ext>
            </a:extLst>
          </p:cNvPr>
          <p:cNvSpPr/>
          <p:nvPr/>
        </p:nvSpPr>
        <p:spPr>
          <a:xfrm>
            <a:off x="2133601" y="5035826"/>
            <a:ext cx="2372139" cy="1426262"/>
          </a:xfrm>
          <a:prstGeom prst="wedgeEllipseCallout">
            <a:avLst>
              <a:gd name="adj1" fmla="val -30071"/>
              <a:gd name="adj2" fmla="val 71324"/>
            </a:avLst>
          </a:prstGeom>
          <a:solidFill>
            <a:srgbClr val="00B0F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		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FF6DA5C3-7984-0946-964C-12C06FBC57E6}"/>
              </a:ext>
            </a:extLst>
          </p:cNvPr>
          <p:cNvSpPr/>
          <p:nvPr/>
        </p:nvSpPr>
        <p:spPr>
          <a:xfrm flipH="1">
            <a:off x="3889514" y="4704521"/>
            <a:ext cx="3127513" cy="1426262"/>
          </a:xfrm>
          <a:prstGeom prst="wedgeEllipseCallout">
            <a:avLst>
              <a:gd name="adj1" fmla="val -30071"/>
              <a:gd name="adj2" fmla="val 71324"/>
            </a:avLst>
          </a:prstGeom>
          <a:solidFill>
            <a:srgbClr val="92D05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		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96B2D536-D3A1-CC45-8998-3C04502CFED5}"/>
              </a:ext>
            </a:extLst>
          </p:cNvPr>
          <p:cNvSpPr/>
          <p:nvPr/>
        </p:nvSpPr>
        <p:spPr>
          <a:xfrm>
            <a:off x="6500194" y="5106227"/>
            <a:ext cx="2372139" cy="1426262"/>
          </a:xfrm>
          <a:prstGeom prst="wedgeEllipseCallout">
            <a:avLst>
              <a:gd name="adj1" fmla="val -30071"/>
              <a:gd name="adj2" fmla="val 71324"/>
            </a:avLst>
          </a:prstGeom>
          <a:solidFill>
            <a:srgbClr val="7030A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		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D0C211EC-441F-0A43-8BD4-545BEF05F319}"/>
              </a:ext>
            </a:extLst>
          </p:cNvPr>
          <p:cNvSpPr/>
          <p:nvPr/>
        </p:nvSpPr>
        <p:spPr>
          <a:xfrm>
            <a:off x="8150088" y="4440306"/>
            <a:ext cx="2372139" cy="1810574"/>
          </a:xfrm>
          <a:prstGeom prst="wedgeEllipseCallout">
            <a:avLst>
              <a:gd name="adj1" fmla="val 20208"/>
              <a:gd name="adj2" fmla="val 72788"/>
            </a:avLst>
          </a:prstGeom>
          <a:solidFill>
            <a:srgbClr val="00B0F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		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0940" y="3067877"/>
            <a:ext cx="4174434" cy="1116497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look terrific!</a:t>
            </a:r>
          </a:p>
          <a:p>
            <a:pPr>
              <a:buNone/>
            </a:pPr>
            <a:endParaRPr lang="en-US" sz="3600" dirty="0"/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FD755F7B-E076-8644-97CB-F7DE0E69E8A2}"/>
              </a:ext>
            </a:extLst>
          </p:cNvPr>
          <p:cNvSpPr/>
          <p:nvPr/>
        </p:nvSpPr>
        <p:spPr>
          <a:xfrm>
            <a:off x="3339549" y="1532281"/>
            <a:ext cx="5738191" cy="3604591"/>
          </a:xfrm>
          <a:prstGeom prst="wedgeEllipseCallout">
            <a:avLst>
              <a:gd name="adj1" fmla="val -30071"/>
              <a:gd name="adj2" fmla="val 71324"/>
            </a:avLst>
          </a:prstGeom>
          <a:solidFill>
            <a:srgbClr val="00B0F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		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>
            <a:extLst>
              <a:ext uri="{FF2B5EF4-FFF2-40B4-BE49-F238E27FC236}">
                <a16:creationId xmlns:a16="http://schemas.microsoft.com/office/drawing/2014/main" id="{ABC3C2CD-70B2-0D4E-A102-A43FBFE52EAB}"/>
              </a:ext>
            </a:extLst>
          </p:cNvPr>
          <p:cNvSpPr/>
          <p:nvPr/>
        </p:nvSpPr>
        <p:spPr>
          <a:xfrm>
            <a:off x="2690192" y="1068455"/>
            <a:ext cx="5738191" cy="3604591"/>
          </a:xfrm>
          <a:prstGeom prst="wedgeEllipseCallout">
            <a:avLst>
              <a:gd name="adj1" fmla="val 36442"/>
              <a:gd name="adj2" fmla="val 72059"/>
            </a:avLst>
          </a:prstGeom>
          <a:solidFill>
            <a:srgbClr val="00B0F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		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FA4E4B-3FF2-6E4B-8AB3-D4D973B432E2}"/>
              </a:ext>
            </a:extLst>
          </p:cNvPr>
          <p:cNvSpPr txBox="1">
            <a:spLocks/>
          </p:cNvSpPr>
          <p:nvPr/>
        </p:nvSpPr>
        <p:spPr>
          <a:xfrm>
            <a:off x="3472070" y="2312503"/>
            <a:ext cx="4174434" cy="1116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you lost weight?</a:t>
            </a:r>
          </a:p>
          <a:p>
            <a:pPr>
              <a:buFont typeface="Arial" panose="020B0604020202020204" pitchFamily="34" charset="0"/>
              <a:buNone/>
            </a:pPr>
            <a:endParaRPr lang="en-US" sz="3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606648"/>
            <a:ext cx="9144000" cy="71248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000" b="1" dirty="0">
                <a:solidFill>
                  <a:srgbClr val="048EC6"/>
                </a:solidFill>
                <a:latin typeface="+mn-lt"/>
              </a:rPr>
              <a:t>Personal Impact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680223" y="1471961"/>
            <a:ext cx="10627113" cy="4486025"/>
          </a:xfrm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Most people in this room either know a close family member or friend who has had an eating disorder or has had one him or herself.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4401376"/>
              </p:ext>
            </p:extLst>
          </p:nvPr>
        </p:nvGraphicFramePr>
        <p:xfrm>
          <a:off x="3386428" y="199046"/>
          <a:ext cx="5419145" cy="6459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1088648" imgH="13213019" progId="">
                  <p:embed/>
                </p:oleObj>
              </mc:Choice>
              <mc:Fallback>
                <p:oleObj name="Photo Editor Photo" r:id="rId2" imgW="11088648" imgH="13213019" progId="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6428" y="199046"/>
                        <a:ext cx="5419145" cy="64599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childtrends.org/wp-content/uploads/2012/06/15_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335" y="214520"/>
            <a:ext cx="9031309" cy="59874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243116"/>
              </p:ext>
            </p:extLst>
          </p:nvPr>
        </p:nvGraphicFramePr>
        <p:xfrm>
          <a:off x="1768196" y="289377"/>
          <a:ext cx="8256104" cy="6568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1057143" imgH="8802329" progId="">
                  <p:embed/>
                </p:oleObj>
              </mc:Choice>
              <mc:Fallback>
                <p:oleObj name="Photo Editor Photo" r:id="rId2" imgW="11057143" imgH="8802329" progId="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196" y="289377"/>
                        <a:ext cx="8256104" cy="65686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DD0502-FD49-9845-A69F-1FE7E339FD55}"/>
              </a:ext>
            </a:extLst>
          </p:cNvPr>
          <p:cNvSpPr txBox="1"/>
          <p:nvPr/>
        </p:nvSpPr>
        <p:spPr>
          <a:xfrm>
            <a:off x="3122659" y="3331048"/>
            <a:ext cx="6737131" cy="1281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bg1"/>
                </a:solidFill>
              </a:rPr>
              <a:t>Mary Diguardi MD Primary Care Pediatrician, 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bg1"/>
                </a:solidFill>
              </a:rPr>
              <a:t>Binghampton NY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bg1"/>
                </a:solidFill>
              </a:rPr>
              <a:t>James Wallace MD Child and Adolescent Psychiatrist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bg1"/>
                </a:solidFill>
              </a:rPr>
              <a:t>Rochester NY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F8BD0B0-E0DB-C5B5-79DD-8AC43A298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0154" y="2801445"/>
            <a:ext cx="7045150" cy="43867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Eating Disorders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0ED7C5-50C9-64EA-BC65-D9ED15B7E8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2659" y="4591398"/>
            <a:ext cx="7057507" cy="422275"/>
          </a:xfrm>
        </p:spPr>
        <p:txBody>
          <a:bodyPr/>
          <a:lstStyle/>
          <a:p>
            <a:r>
              <a:rPr lang="en-US" dirty="0" err="1"/>
              <a:t>James_Wallace@urmc.Rochester.edu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9629AB-DFAD-1CC3-AB78-0742AA014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8" y="6087348"/>
            <a:ext cx="2209745" cy="55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85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5416" y="2110408"/>
            <a:ext cx="3383280" cy="762000"/>
          </a:xfrm>
        </p:spPr>
        <p:txBody>
          <a:bodyPr>
            <a:normAutofit/>
          </a:bodyPr>
          <a:lstStyle/>
          <a:p>
            <a:r>
              <a:rPr lang="en-US" sz="2400" i="1" dirty="0"/>
              <a:t>Levels of care to consider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6116" y="2509024"/>
            <a:ext cx="6579221" cy="3399856"/>
          </a:xfrm>
        </p:spPr>
        <p:txBody>
          <a:bodyPr>
            <a:noAutofit/>
          </a:bodyPr>
          <a:lstStyle/>
          <a:p>
            <a:pPr lvl="1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“level of care” assessment</a:t>
            </a:r>
          </a:p>
          <a:p>
            <a:pPr marL="411480" lvl="1" indent="0">
              <a:buNone/>
            </a:pPr>
            <a:endParaRPr lang="en-US" sz="2400" dirty="0">
              <a:solidFill>
                <a:srgbClr val="0070C0"/>
              </a:solidFill>
            </a:endParaRPr>
          </a:p>
          <a:p>
            <a:pPr lvl="1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Acute Pediatric/Medical ER/Inpatient  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 - Hypokalemia 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 - Bradycardia 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- Orthostatic Hypotension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882651" y="2642839"/>
            <a:ext cx="3867125" cy="3066584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i="1" dirty="0"/>
              <a:t>-Inpatient Pediatric/Medical</a:t>
            </a:r>
          </a:p>
          <a:p>
            <a:r>
              <a:rPr lang="en-US" i="1" dirty="0"/>
              <a:t>-Inpatient Adolescent/Adult Psychiatric</a:t>
            </a:r>
          </a:p>
          <a:p>
            <a:r>
              <a:rPr lang="en-US" i="1" dirty="0"/>
              <a:t>-Inpatient Special Psychiatric Eating Disorder</a:t>
            </a:r>
          </a:p>
          <a:p>
            <a:r>
              <a:rPr lang="en-US" i="1" dirty="0"/>
              <a:t>-Day Treatment</a:t>
            </a:r>
          </a:p>
          <a:p>
            <a:r>
              <a:rPr lang="en-US" i="1" dirty="0"/>
              <a:t>-Outpatient/Intensive Outpatient Program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D6BC7AC-64B3-8F46-B624-7B64719E3696}"/>
              </a:ext>
            </a:extLst>
          </p:cNvPr>
          <p:cNvSpPr txBox="1">
            <a:spLocks/>
          </p:cNvSpPr>
          <p:nvPr/>
        </p:nvSpPr>
        <p:spPr>
          <a:xfrm>
            <a:off x="1524000" y="1069932"/>
            <a:ext cx="9144000" cy="6462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8EC6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Initial Management</a:t>
            </a:r>
          </a:p>
        </p:txBody>
      </p:sp>
    </p:spTree>
    <p:extLst>
      <p:ext uri="{BB962C8B-B14F-4D97-AF65-F5344CB8AC3E}">
        <p14:creationId xmlns:p14="http://schemas.microsoft.com/office/powerpoint/2010/main" val="488588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3A155-5BE5-4232-910D-33B963937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783"/>
            <a:ext cx="8080403" cy="69554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EATING DISORDERS: Characteristics of levels of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E41DC-7A5F-40FB-B71D-FAA13D6339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81200" y="1190848"/>
            <a:ext cx="8155172" cy="4742592"/>
          </a:xfrm>
        </p:spPr>
        <p:txBody>
          <a:bodyPr numCol="2">
            <a:normAutofit fontScale="70000" lnSpcReduction="20000"/>
          </a:bodyPr>
          <a:lstStyle/>
          <a:p>
            <a:r>
              <a:rPr lang="en-US" dirty="0"/>
              <a:t>Levels of care</a:t>
            </a:r>
          </a:p>
          <a:p>
            <a:pPr lvl="1"/>
            <a:r>
              <a:rPr lang="en-US" dirty="0"/>
              <a:t>Specialized pediatric or medical inpatient</a:t>
            </a:r>
          </a:p>
          <a:p>
            <a:pPr lvl="1"/>
            <a:r>
              <a:rPr lang="en-US" dirty="0"/>
              <a:t>General pediatric or medical inpatient</a:t>
            </a:r>
          </a:p>
          <a:p>
            <a:pPr lvl="1"/>
            <a:r>
              <a:rPr lang="en-US" dirty="0"/>
              <a:t>Specialized psychiatric inpatient</a:t>
            </a:r>
          </a:p>
          <a:p>
            <a:pPr lvl="1"/>
            <a:r>
              <a:rPr lang="en-US" dirty="0"/>
              <a:t>General psychiatric</a:t>
            </a:r>
          </a:p>
          <a:p>
            <a:pPr lvl="1"/>
            <a:r>
              <a:rPr lang="en-US" dirty="0"/>
              <a:t>Residential programs</a:t>
            </a:r>
          </a:p>
          <a:p>
            <a:pPr lvl="1"/>
            <a:r>
              <a:rPr lang="en-US" dirty="0"/>
              <a:t>Partial hospital</a:t>
            </a:r>
          </a:p>
          <a:p>
            <a:pPr lvl="1"/>
            <a:r>
              <a:rPr lang="en-US" dirty="0"/>
              <a:t>Intensive outpatient</a:t>
            </a:r>
          </a:p>
          <a:p>
            <a:pPr lvl="1"/>
            <a:r>
              <a:rPr lang="en-US" dirty="0"/>
              <a:t>Outpatient</a:t>
            </a:r>
          </a:p>
          <a:p>
            <a:r>
              <a:rPr lang="en-US" dirty="0"/>
              <a:t>Characteristics of different settings</a:t>
            </a:r>
          </a:p>
          <a:p>
            <a:pPr lvl="1"/>
            <a:r>
              <a:rPr lang="en-US" dirty="0"/>
              <a:t>Unit security</a:t>
            </a:r>
          </a:p>
          <a:p>
            <a:pPr lvl="1"/>
            <a:r>
              <a:rPr lang="en-US" dirty="0"/>
              <a:t>Patient legal status </a:t>
            </a:r>
          </a:p>
          <a:p>
            <a:pPr lvl="1"/>
            <a:r>
              <a:rPr lang="en-US" dirty="0"/>
              <a:t>Physician on-site 24/7</a:t>
            </a:r>
          </a:p>
          <a:p>
            <a:pPr lvl="1"/>
            <a:r>
              <a:rPr lang="en-US" dirty="0"/>
              <a:t>Nursing on-site 24/7</a:t>
            </a:r>
          </a:p>
          <a:p>
            <a:pPr lvl="1"/>
            <a:r>
              <a:rPr lang="en-US" dirty="0"/>
              <a:t>Medical monitoring</a:t>
            </a:r>
          </a:p>
          <a:p>
            <a:pPr lvl="1"/>
            <a:r>
              <a:rPr lang="en-US" dirty="0"/>
              <a:t>Hours of operation</a:t>
            </a:r>
          </a:p>
          <a:p>
            <a:pPr lvl="1"/>
            <a:r>
              <a:rPr lang="en-US" dirty="0"/>
              <a:t>Able to maintain work/school</a:t>
            </a:r>
          </a:p>
          <a:p>
            <a:r>
              <a:rPr lang="en-US" dirty="0"/>
              <a:t>Available interventions</a:t>
            </a:r>
          </a:p>
          <a:p>
            <a:pPr lvl="1"/>
            <a:r>
              <a:rPr lang="en-US" dirty="0"/>
              <a:t>Option for IV hydration</a:t>
            </a:r>
          </a:p>
          <a:p>
            <a:pPr lvl="1"/>
            <a:r>
              <a:rPr lang="en-US" dirty="0"/>
              <a:t>Option for nasogastric tube feedings </a:t>
            </a:r>
          </a:p>
          <a:p>
            <a:pPr lvl="1"/>
            <a:r>
              <a:rPr lang="en-US" dirty="0"/>
              <a:t>Option for treatment over objection</a:t>
            </a:r>
          </a:p>
          <a:p>
            <a:pPr lvl="1"/>
            <a:r>
              <a:rPr lang="en-US" dirty="0"/>
              <a:t>Medical management</a:t>
            </a:r>
          </a:p>
          <a:p>
            <a:pPr lvl="1"/>
            <a:r>
              <a:rPr lang="en-US" dirty="0"/>
              <a:t>Psychiatric management</a:t>
            </a:r>
          </a:p>
          <a:p>
            <a:pPr lvl="1"/>
            <a:r>
              <a:rPr lang="en-US" dirty="0"/>
              <a:t>Psychological management</a:t>
            </a:r>
          </a:p>
          <a:p>
            <a:pPr lvl="1"/>
            <a:r>
              <a:rPr lang="en-US" dirty="0"/>
              <a:t>Group-based therapies</a:t>
            </a:r>
          </a:p>
          <a:p>
            <a:pPr lvl="1"/>
            <a:r>
              <a:rPr lang="en-US" dirty="0"/>
              <a:t>Individual psychotherapies</a:t>
            </a:r>
          </a:p>
          <a:p>
            <a:pPr lvl="1"/>
            <a:r>
              <a:rPr lang="en-US" dirty="0"/>
              <a:t>Family psychotherapies</a:t>
            </a:r>
          </a:p>
          <a:p>
            <a:pPr lvl="1"/>
            <a:r>
              <a:rPr lang="en-US" dirty="0"/>
              <a:t>Meal supervision and support</a:t>
            </a:r>
          </a:p>
          <a:p>
            <a:pPr lvl="1"/>
            <a:r>
              <a:rPr lang="en-US" dirty="0"/>
              <a:t>Milieu therapy</a:t>
            </a:r>
          </a:p>
          <a:p>
            <a:pPr lvl="1"/>
            <a:r>
              <a:rPr lang="en-US" dirty="0"/>
              <a:t>Nutritional management</a:t>
            </a:r>
          </a:p>
          <a:p>
            <a:pPr lvl="1"/>
            <a:r>
              <a:rPr lang="en-US" dirty="0"/>
              <a:t>Multidisciplinary team-based management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865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249" y="1818527"/>
            <a:ext cx="9813073" cy="4376791"/>
          </a:xfrm>
        </p:spPr>
        <p:txBody>
          <a:bodyPr/>
          <a:lstStyle/>
          <a:p>
            <a:pPr algn="ctr"/>
            <a:r>
              <a:rPr lang="en-US" b="1" u="sng" dirty="0"/>
              <a:t>APA Practice guideline </a:t>
            </a:r>
            <a:br>
              <a:rPr lang="en-US" b="1" u="sng" dirty="0"/>
            </a:br>
            <a:r>
              <a:rPr lang="en-US" b="1" u="sng" dirty="0"/>
              <a:t>for THE</a:t>
            </a:r>
            <a:br>
              <a:rPr lang="en-US" b="1" u="sng" dirty="0"/>
            </a:br>
            <a:r>
              <a:rPr lang="en-US" b="1" u="sng" dirty="0"/>
              <a:t>treatment of eating disorders</a:t>
            </a:r>
            <a:br>
              <a:rPr lang="en-US" sz="2000" b="1" u="sng" dirty="0"/>
            </a:br>
            <a:br>
              <a:rPr lang="en-US" sz="2000" b="1" u="sng" dirty="0"/>
            </a:br>
            <a:r>
              <a:rPr lang="en-US" sz="2000" b="1" u="sng" dirty="0"/>
              <a:t>https://www.psychiatry.org/psychiatrists/practice/clinical-practice-guidelines</a:t>
            </a:r>
            <a:br>
              <a:rPr lang="en-US" sz="2000" b="1" u="sng" dirty="0"/>
            </a:br>
            <a:br>
              <a:rPr lang="en-US" sz="2000" b="1" dirty="0"/>
            </a:br>
            <a:br>
              <a:rPr lang="en-US" sz="2000" b="1" dirty="0"/>
            </a:br>
            <a:r>
              <a:rPr lang="en-US" sz="3600" b="1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68642909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375FC-BF02-4AF6-9ED4-0D49483DB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5196"/>
            <a:ext cx="8080403" cy="798779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EATING DISORDERS: Screening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81627E7-04A1-4CDF-9380-296FDCB0A58D}"/>
              </a:ext>
            </a:extLst>
          </p:cNvPr>
          <p:cNvGraphicFramePr>
            <a:graphicFrameLocks noGrp="1"/>
          </p:cNvGraphicFramePr>
          <p:nvPr/>
        </p:nvGraphicFramePr>
        <p:xfrm>
          <a:off x="2653976" y="2920030"/>
          <a:ext cx="6096000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7874">
                  <a:extLst>
                    <a:ext uri="{9D8B030D-6E8A-4147-A177-3AD203B41FA5}">
                      <a16:colId xmlns:a16="http://schemas.microsoft.com/office/drawing/2014/main" val="3665660971"/>
                    </a:ext>
                  </a:extLst>
                </a:gridCol>
                <a:gridCol w="1826126">
                  <a:extLst>
                    <a:ext uri="{9D8B030D-6E8A-4147-A177-3AD203B41FA5}">
                      <a16:colId xmlns:a16="http://schemas.microsoft.com/office/drawing/2014/main" val="156474681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271546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12-month prevalence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Lifetime prevalence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8262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Anorexia nervosa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0.5% </a:t>
                      </a:r>
                      <a:r>
                        <a:rPr lang="en-US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♀  0.1% ♂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1.4% </a:t>
                      </a:r>
                      <a:r>
                        <a:rPr lang="en-US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♀  0.2% ♂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49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Bulimia nervosa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0.7% </a:t>
                      </a:r>
                      <a:r>
                        <a:rPr lang="en-US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♀  0.4% ♂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1.9% </a:t>
                      </a:r>
                      <a:r>
                        <a:rPr lang="en-US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♀  </a:t>
                      </a:r>
                      <a:r>
                        <a:rPr lang="en-US"/>
                        <a:t>0.6% </a:t>
                      </a:r>
                      <a:r>
                        <a:rPr lang="en-US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♂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903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Binge eating disorder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1.4% </a:t>
                      </a:r>
                      <a:r>
                        <a:rPr lang="en-US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♀  0.6% ♂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2.8% </a:t>
                      </a:r>
                      <a:r>
                        <a:rPr lang="en-US" dirty="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♀ 1.0% ♂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134665"/>
                  </a:ext>
                </a:extLst>
              </a:tr>
            </a:tbl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CD0FB4-E238-DB7C-2CAF-31CCD88B7C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81200" y="1851102"/>
            <a:ext cx="8296383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Psychiatric Assessments should include screening for Eating Disorders</a:t>
            </a:r>
          </a:p>
          <a:p>
            <a:pPr marL="0" indent="0">
              <a:buNone/>
            </a:pPr>
            <a:r>
              <a:rPr lang="en-US" sz="2000" dirty="0"/>
              <a:t>Rationale: Risk to health if present</a:t>
            </a:r>
            <a:endParaRPr lang="en-US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Prevalence estimates based on the study design and country. </a:t>
            </a:r>
          </a:p>
          <a:p>
            <a:r>
              <a:rPr lang="en-US" sz="1800" dirty="0"/>
              <a:t>Rates for eating disorders that do not meet full criteria are even higher. </a:t>
            </a:r>
          </a:p>
        </p:txBody>
      </p:sp>
    </p:spTree>
    <p:extLst>
      <p:ext uri="{BB962C8B-B14F-4D97-AF65-F5344CB8AC3E}">
        <p14:creationId xmlns:p14="http://schemas.microsoft.com/office/powerpoint/2010/main" val="3250145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A377F-FFA1-4246-9CD9-055791F7B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9294"/>
            <a:ext cx="8080403" cy="73296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EATING DISORDERS: Quantitative Measures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E9CA1-9523-4DBF-8510-3F82F6DF29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9367" y="1361441"/>
            <a:ext cx="10013794" cy="4571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 Eating Disorder Assessment should include exact weight and quantifying of eating and weight control behaviors </a:t>
            </a:r>
          </a:p>
          <a:p>
            <a:pPr marL="0" indent="0"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(e.g., frequency, intensity, or time spent on dietary restriction, binge eating, purging, exercise, and other compensatory behaviors).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Rationale: </a:t>
            </a:r>
          </a:p>
          <a:p>
            <a:r>
              <a:rPr lang="en-US" dirty="0"/>
              <a:t>Establishes level of severity </a:t>
            </a:r>
          </a:p>
          <a:p>
            <a:r>
              <a:rPr lang="en-US" dirty="0"/>
              <a:t>Permits tracking of change with greater reliability than recall.</a:t>
            </a:r>
          </a:p>
          <a:p>
            <a:r>
              <a:rPr lang="en-US" dirty="0"/>
              <a:t>Consistent with suggestion to use quantitative measures.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3699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6942E-A2CB-4AE3-82DC-E94B9EDE4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7223"/>
            <a:ext cx="8080403" cy="73296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EATING DISORDERS: Physical Examination and other signs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3E3B5D2-2CAC-BAF9-9CFB-9D695B269FC0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20146423"/>
              </p:ext>
            </p:extLst>
          </p:nvPr>
        </p:nvGraphicFramePr>
        <p:xfrm>
          <a:off x="1883597" y="1315093"/>
          <a:ext cx="8553944" cy="4479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75297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B79C9-CDBF-4888-807A-5C8DBE7A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8144"/>
            <a:ext cx="8080403" cy="70641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EATING DISORDERS: Identification of Co-occurring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1D0D8-9DF2-4FE9-9C06-96024E9827F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38146" y="1361441"/>
            <a:ext cx="9300117" cy="4571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 for co-occurring health conditions and psychiatric disorders.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Rationale: </a:t>
            </a:r>
          </a:p>
          <a:p>
            <a:r>
              <a:rPr lang="en-US" dirty="0"/>
              <a:t>Health conditions confound the diagnosis, are associated with higher EDO frequency and contribute to complications.</a:t>
            </a:r>
          </a:p>
          <a:p>
            <a:r>
              <a:rPr lang="en-US" dirty="0"/>
              <a:t>Psychiatric comorbidity is common (depression, anxiety, trauma-related disorders, ADHD, misuse of substances such as stimulants).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050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B79C9-CDBF-4888-807A-5C8DBE7A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1"/>
            <a:ext cx="8080403" cy="72288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EATING DISORDERS: Identification of Co-occurring Conditions (continued)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4240B1-8A55-3C36-ADBB-48183EE494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6876" y="1441342"/>
            <a:ext cx="10399362" cy="44920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   </a:t>
            </a:r>
            <a:r>
              <a:rPr lang="en-US" sz="2000" b="1" dirty="0"/>
              <a:t>Substance Abuse Disorders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caffeine, tobacco, alcohol, cannabinoids, and others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smoking (including electronic cigarettes or vaping) to suppress appetite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the use or misuse of prescribed or non-prescribed  medicines to suppress appetite (e.g., OTC weight loss products, stimulants) or enhance muscularity (e.g., supplements, androgens)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000" dirty="0"/>
              <a:t>  </a:t>
            </a:r>
            <a:r>
              <a:rPr lang="en-US" sz="2000" b="1" dirty="0"/>
              <a:t>Trauma History and Suicide Risk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physical, emotional, or sexual abuse; bullying (including cyberbullying); neglect (including food insecurity); symptoms related to PTSD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suicide risk, including current suicidal ideas, plans, or intentions, prior suicidal plans or attempts, and the presence of non-suicidal self-injury</a:t>
            </a:r>
          </a:p>
        </p:txBody>
      </p:sp>
    </p:spTree>
    <p:extLst>
      <p:ext uri="{BB962C8B-B14F-4D97-AF65-F5344CB8AC3E}">
        <p14:creationId xmlns:p14="http://schemas.microsoft.com/office/powerpoint/2010/main" val="415270383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71239" y="1462619"/>
            <a:ext cx="9396761" cy="4873625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Base treatment on comprehensive medical and psychiatric evaluations and assessment of co-morbidity</a:t>
            </a:r>
          </a:p>
          <a:p>
            <a:pPr marL="411480" lvl="1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Eating disorders rarely present as the sole psychopathology</a:t>
            </a:r>
          </a:p>
          <a:p>
            <a:pPr lvl="1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Assess for medical stability and safety first (suicidality or non-suicidal self-injury)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9C4EDEF-52FF-534F-B21B-DD6AEDC5A01D}"/>
              </a:ext>
            </a:extLst>
          </p:cNvPr>
          <p:cNvSpPr txBox="1">
            <a:spLocks/>
          </p:cNvSpPr>
          <p:nvPr/>
        </p:nvSpPr>
        <p:spPr>
          <a:xfrm>
            <a:off x="1524000" y="1139508"/>
            <a:ext cx="9144000" cy="6462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8EC6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Planning Treatment</a:t>
            </a:r>
          </a:p>
        </p:txBody>
      </p:sp>
    </p:spTree>
    <p:extLst>
      <p:ext uri="{BB962C8B-B14F-4D97-AF65-F5344CB8AC3E}">
        <p14:creationId xmlns:p14="http://schemas.microsoft.com/office/powerpoint/2010/main" val="2228064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8981" y="2746143"/>
            <a:ext cx="3383280" cy="417443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sz="2400" i="1" dirty="0"/>
              <a:t>High Risk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1444" y="2251597"/>
            <a:ext cx="6097445" cy="4873625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en-US" dirty="0"/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Begin with medical stabilization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Food is the mainstay of treatment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Family Based Treatment (FBT) is the evidence- based approach for the younger patient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938981" y="3260568"/>
            <a:ext cx="3383280" cy="1751647"/>
          </a:xfrm>
        </p:spPr>
        <p:txBody>
          <a:bodyPr>
            <a:normAutofit/>
          </a:bodyPr>
          <a:lstStyle/>
          <a:p>
            <a:r>
              <a:rPr lang="en-US" sz="1500" i="1" dirty="0"/>
              <a:t>Close medical monitoring due to the risk of sudden death from hypokalemia and bradycardia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825FD3-A8F0-6B48-B6E2-F94193D4A83E}"/>
              </a:ext>
            </a:extLst>
          </p:cNvPr>
          <p:cNvSpPr/>
          <p:nvPr/>
        </p:nvSpPr>
        <p:spPr>
          <a:xfrm>
            <a:off x="4157005" y="1051268"/>
            <a:ext cx="38779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48E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Evidence-Based </a:t>
            </a:r>
          </a:p>
          <a:p>
            <a:pPr algn="ctr"/>
            <a:r>
              <a:rPr lang="en-US" sz="3600" b="1" dirty="0">
                <a:solidFill>
                  <a:srgbClr val="048E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3098568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346663"/>
            <a:ext cx="9144000" cy="487197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Disclosures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776330" y="2062976"/>
            <a:ext cx="6639339" cy="3638773"/>
          </a:xfrm>
        </p:spPr>
        <p:txBody>
          <a:bodyPr/>
          <a:lstStyle/>
          <a:p>
            <a:pPr eaLnBrk="1" hangingPunct="1"/>
            <a:endParaRPr lang="en-US" dirty="0"/>
          </a:p>
          <a:p>
            <a:pPr marL="109728" indent="0">
              <a:buNone/>
            </a:pPr>
            <a:r>
              <a:rPr lang="en-US" sz="2000" dirty="0">
                <a:solidFill>
                  <a:srgbClr val="048E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no significant financial disclosures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CE8F6-F4B3-4310-B546-04134FA26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1589"/>
            <a:ext cx="8080403" cy="69297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ANOREXIA NERVOSA: Family-Based Treatment in Adolescents and Emerging Adults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BC7E2-6092-46C0-AE3A-147EFE9481B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Eating disorder-focused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Family-Based Treatment (FBT),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should include caregiver education aimed at normalizing eating and weight control behaviors and restoring weight.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Rationale:</a:t>
            </a:r>
          </a:p>
          <a:p>
            <a:r>
              <a:rPr lang="en-US" dirty="0"/>
              <a:t>Support from expert opinion and from a Network Meta-analysis of studies of psychotherapies for Anorexia Nervosa</a:t>
            </a:r>
          </a:p>
          <a:p>
            <a:r>
              <a:rPr lang="en-US" dirty="0"/>
              <a:t>FBT (with family in charge of the patients’ eating) led to greater changes in BMI than no treatment and greater changes in Initial Body Weight than treatment as usual.</a:t>
            </a:r>
          </a:p>
        </p:txBody>
      </p:sp>
    </p:spTree>
    <p:extLst>
      <p:ext uri="{BB962C8B-B14F-4D97-AF65-F5344CB8AC3E}">
        <p14:creationId xmlns:p14="http://schemas.microsoft.com/office/powerpoint/2010/main" val="18338094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251503"/>
            <a:ext cx="9144000" cy="10668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48E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Psychopharmacology of </a:t>
            </a:r>
            <a:br>
              <a:rPr lang="en-US" sz="3200" b="1" dirty="0">
                <a:solidFill>
                  <a:srgbClr val="048EC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048E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Eating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4156" y="2542478"/>
            <a:ext cx="9144000" cy="378274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There is no medicine for anorexia or bulimia nervosa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Co-morbid conditions should be treated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- anxiety, depression, inattention, mood fluctuations, psychosis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Fluoxetine (Prozac) may be helpful to reduce binge frequency in bulimia nervosa, but CBT is the treatment of choice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Lisdexamfetamine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(Vyvanse) can somewhat reduce frequency of binge episodes with Binge Eating Disorder</a:t>
            </a:r>
          </a:p>
        </p:txBody>
      </p:sp>
    </p:spTree>
    <p:extLst>
      <p:ext uri="{BB962C8B-B14F-4D97-AF65-F5344CB8AC3E}">
        <p14:creationId xmlns:p14="http://schemas.microsoft.com/office/powerpoint/2010/main" val="1418465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341" y="2527852"/>
            <a:ext cx="9690410" cy="368555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Family-Based Treatment (FBT) requires the capacity of the family to be engaged and cooperative (not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playin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’)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Cognitive Behavioral Therapy (CBT) is the E-B treatment for Bulimia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Dialectical Behavioral Therapy (DBT) may reduce suicidal thoughts and behavior and non-suicidal self injury, especially with trauma history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D7DCF3A-BA53-6C43-AE5E-37E91994C581}"/>
              </a:ext>
            </a:extLst>
          </p:cNvPr>
          <p:cNvSpPr txBox="1">
            <a:spLocks/>
          </p:cNvSpPr>
          <p:nvPr/>
        </p:nvSpPr>
        <p:spPr>
          <a:xfrm>
            <a:off x="1524000" y="1166191"/>
            <a:ext cx="91440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48EC6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Psychotherapy of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Eating Disorders</a:t>
            </a:r>
          </a:p>
        </p:txBody>
      </p:sp>
    </p:spTree>
    <p:extLst>
      <p:ext uri="{BB962C8B-B14F-4D97-AF65-F5344CB8AC3E}">
        <p14:creationId xmlns:p14="http://schemas.microsoft.com/office/powerpoint/2010/main" val="4104389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1942" y="3166945"/>
            <a:ext cx="8608116" cy="343643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Individual psychotherapy is important once there is medical stabilization.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Family Therapy is important, regardless of the age of the patient, except with family-based abuse or neglect.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6C3642D-C5CA-DC49-9780-8C78583BEB4F}"/>
              </a:ext>
            </a:extLst>
          </p:cNvPr>
          <p:cNvSpPr txBox="1">
            <a:spLocks/>
          </p:cNvSpPr>
          <p:nvPr/>
        </p:nvSpPr>
        <p:spPr>
          <a:xfrm>
            <a:off x="1524000" y="1185241"/>
            <a:ext cx="91440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48EC6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Psychotherapy of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Eating Disorders</a:t>
            </a:r>
          </a:p>
        </p:txBody>
      </p:sp>
    </p:spTree>
    <p:extLst>
      <p:ext uri="{BB962C8B-B14F-4D97-AF65-F5344CB8AC3E}">
        <p14:creationId xmlns:p14="http://schemas.microsoft.com/office/powerpoint/2010/main" val="2388694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2910468"/>
            <a:ext cx="8229600" cy="204998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meaningful psychotherapy can occur with the malnourished brain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Food is the mainstay of treatment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AAE84C7-C63A-AE44-AA84-83084E8AF137}"/>
              </a:ext>
            </a:extLst>
          </p:cNvPr>
          <p:cNvSpPr txBox="1">
            <a:spLocks/>
          </p:cNvSpPr>
          <p:nvPr/>
        </p:nvSpPr>
        <p:spPr>
          <a:xfrm>
            <a:off x="1752600" y="1200150"/>
            <a:ext cx="84582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48EC6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Nutritional Rehabilitation</a:t>
            </a:r>
          </a:p>
        </p:txBody>
      </p:sp>
    </p:spTree>
    <p:extLst>
      <p:ext uri="{BB962C8B-B14F-4D97-AF65-F5344CB8AC3E}">
        <p14:creationId xmlns:p14="http://schemas.microsoft.com/office/powerpoint/2010/main" val="32026476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222649"/>
            <a:ext cx="9144000" cy="1524000"/>
          </a:xfrm>
        </p:spPr>
        <p:txBody>
          <a:bodyPr/>
          <a:lstStyle/>
          <a:p>
            <a:pPr algn="ctr" eaLnBrk="1" hangingPunct="1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Historical perspective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Anorexia Nervosa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dirty="0"/>
          </a:p>
          <a:p>
            <a:pPr eaLnBrk="1" hangingPunct="1">
              <a:buFont typeface="Wingdings 2" pitchFamily="18" charset="2"/>
              <a:buNone/>
            </a:pPr>
            <a:endParaRPr lang="en-US" dirty="0"/>
          </a:p>
          <a:p>
            <a:pPr eaLnBrk="1" hangingPunct="1"/>
            <a:r>
              <a:rPr lang="en-US" sz="2400" dirty="0">
                <a:cs typeface="Arial" pitchFamily="34" charset="0"/>
              </a:rPr>
              <a:t>Medieval times- Fasting Saints</a:t>
            </a:r>
          </a:p>
          <a:p>
            <a:pPr eaLnBrk="1" hangingPunct="1"/>
            <a:r>
              <a:rPr lang="en-US" sz="2400" dirty="0">
                <a:cs typeface="Arial" pitchFamily="34" charset="0"/>
              </a:rPr>
              <a:t>1873 - Sir William Gull – Anorexia Nervosa</a:t>
            </a:r>
          </a:p>
          <a:p>
            <a:pPr eaLnBrk="1" hangingPunct="1"/>
            <a:r>
              <a:rPr lang="en-US" sz="2400" dirty="0">
                <a:cs typeface="Arial" pitchFamily="34" charset="0"/>
              </a:rPr>
              <a:t>1980 – DSM-III – Anorexia Nervosa</a:t>
            </a:r>
            <a:r>
              <a:rPr lang="en-US" dirty="0">
                <a:cs typeface="Arial" pitchFamily="34" charset="0"/>
              </a:rPr>
              <a:t> </a:t>
            </a:r>
            <a:r>
              <a:rPr lang="en-US" sz="2000" dirty="0">
                <a:cs typeface="Arial" pitchFamily="34" charset="0"/>
              </a:rPr>
              <a:t>(25 % weight deficit)</a:t>
            </a:r>
          </a:p>
          <a:p>
            <a:pPr eaLnBrk="1" hangingPunct="1"/>
            <a:r>
              <a:rPr lang="en-US" sz="2400" dirty="0">
                <a:cs typeface="Arial" pitchFamily="34" charset="0"/>
              </a:rPr>
              <a:t>1987 –  DSM-IV – Anorexia Nervosa </a:t>
            </a:r>
            <a:r>
              <a:rPr lang="en-US" sz="2000" dirty="0">
                <a:cs typeface="Arial" pitchFamily="34" charset="0"/>
              </a:rPr>
              <a:t>(15 % weight deficit)</a:t>
            </a:r>
          </a:p>
          <a:p>
            <a:pPr eaLnBrk="1" hangingPunct="1"/>
            <a:r>
              <a:rPr lang="en-US" sz="2400" dirty="0">
                <a:cs typeface="Arial" pitchFamily="34" charset="0"/>
              </a:rPr>
              <a:t>2013 –  DSM-5 –   Anorexia Nervosa </a:t>
            </a:r>
          </a:p>
          <a:p>
            <a:pPr marL="109728" indent="0">
              <a:buNone/>
            </a:pPr>
            <a:r>
              <a:rPr lang="en-US" sz="1800" dirty="0">
                <a:cs typeface="Arial" pitchFamily="34" charset="0"/>
              </a:rPr>
              <a:t>(elimination of  amenorrhea criterion &amp; percentage weight cut-off 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FF4A5-3030-4CFB-9EBA-76608BE6B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41532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48EC6"/>
                </a:solidFill>
              </a:rPr>
              <a:t>DSM 5 criteria for </a:t>
            </a:r>
            <a:br>
              <a:rPr lang="en-US" sz="3200" b="1" dirty="0">
                <a:solidFill>
                  <a:srgbClr val="048EC6"/>
                </a:solidFill>
              </a:rPr>
            </a:br>
            <a:r>
              <a:rPr lang="en-US" sz="3200" b="1" dirty="0">
                <a:solidFill>
                  <a:srgbClr val="048EC6"/>
                </a:solidFill>
              </a:rPr>
              <a:t>Anorexia Nervosa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2A515-EF29-4F94-BAA5-625D0FDAD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9896" y="3178098"/>
            <a:ext cx="9144000" cy="316551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Food restriction with low weight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Intense fear of gaining weight or becoming fat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Disturbance in body experience</a:t>
            </a:r>
          </a:p>
          <a:p>
            <a:r>
              <a:rPr lang="en-US" sz="2400" dirty="0">
                <a:cs typeface="Arial" pitchFamily="34" charset="0"/>
              </a:rPr>
              <a:t>Eliminates  amenorrhea and percentage weight loss criteria</a:t>
            </a:r>
          </a:p>
        </p:txBody>
      </p:sp>
    </p:spTree>
    <p:extLst>
      <p:ext uri="{BB962C8B-B14F-4D97-AF65-F5344CB8AC3E}">
        <p14:creationId xmlns:p14="http://schemas.microsoft.com/office/powerpoint/2010/main" val="7421721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524000" y="897006"/>
            <a:ext cx="9144000" cy="1905000"/>
          </a:xfrm>
        </p:spPr>
        <p:txBody>
          <a:bodyPr/>
          <a:lstStyle/>
          <a:p>
            <a:pPr algn="ctr" eaLnBrk="1" hangingPunct="1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Historical perspective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Bulimia Nervosa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2107096" y="2611506"/>
            <a:ext cx="8229600" cy="36576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Gerald Russell, 1979 – </a:t>
            </a:r>
          </a:p>
          <a:p>
            <a:pPr marL="109728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“an ominous variant of anorexia nervosa”</a:t>
            </a:r>
          </a:p>
          <a:p>
            <a:pPr eaLnBrk="1" hangingPunct="1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1980 – DSM-III        	Bulimia Nervosa </a:t>
            </a: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1987 – DSM-III-R    	Bulimia Nervosa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1990 – DSM-IV		Bulimia Nervosa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2013 – DSM-5           	Bulimia Nervosa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448CD-B4E5-46C9-AB66-B48D95882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409700"/>
            <a:ext cx="91440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48E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DSM 5 criteria of </a:t>
            </a:r>
            <a:br>
              <a:rPr lang="en-US" dirty="0">
                <a:solidFill>
                  <a:srgbClr val="048EC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48E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Bulimia Nervosa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6F533-1095-487C-8279-92C03FD17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0226" y="3144644"/>
            <a:ext cx="8229600" cy="325036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Recurrent episodes of binge eating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sense of lack of control of eating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Recurrent inappropriate compensatory behaviors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Average once per week or more for 3 months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Self-evaluation unduly influenced by shape or weight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8593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143000"/>
            <a:ext cx="9144000" cy="167640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800" b="1" dirty="0">
                <a:solidFill>
                  <a:srgbClr val="048EC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48E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ARFID</a:t>
            </a:r>
            <a:b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1" dirty="0">
                <a:solidFill>
                  <a:srgbClr val="048E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Avoidant/Restrictive Food Intake Disorder</a:t>
            </a:r>
            <a:b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b="1" dirty="0">
              <a:solidFill>
                <a:srgbClr val="048E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3124200"/>
            <a:ext cx="8229600" cy="3142785"/>
          </a:xfrm>
        </p:spPr>
        <p:txBody>
          <a:bodyPr>
            <a:normAutofit/>
          </a:bodyPr>
          <a:lstStyle/>
          <a:p>
            <a:pPr marL="533400" indent="-53340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Apparent lack of interest in eating or avoidance based on sensory characteristics of food or concern about aversive consequences of eating (choking, vomiting)</a:t>
            </a:r>
          </a:p>
          <a:p>
            <a:pPr marL="533400" indent="-53340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avoidance/restricted eating leads to failure to gain as expected</a:t>
            </a:r>
          </a:p>
          <a:p>
            <a:pPr marL="533400" indent="-53340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Often associated with sensory reactivity in Autism Spectrum Disorder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83E21C-9095-1847-B835-16E3FAD32C72}"/>
              </a:ext>
            </a:extLst>
          </p:cNvPr>
          <p:cNvSpPr txBox="1"/>
          <p:nvPr/>
        </p:nvSpPr>
        <p:spPr>
          <a:xfrm>
            <a:off x="4041913" y="610136"/>
            <a:ext cx="283596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srgbClr val="CAF4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781425" y="1374239"/>
            <a:ext cx="4629150" cy="487362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  <a:p>
            <a:pPr marL="109728" indent="0">
              <a:buNone/>
            </a:pP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buNone/>
            </a:pP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Anorexia Nervosa has the highest mortality rate of all psychiatric disorders.</a:t>
            </a:r>
          </a:p>
        </p:txBody>
      </p:sp>
    </p:spTree>
    <p:extLst>
      <p:ext uri="{BB962C8B-B14F-4D97-AF65-F5344CB8AC3E}">
        <p14:creationId xmlns:p14="http://schemas.microsoft.com/office/powerpoint/2010/main" val="380118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DD5EE-6DDB-4F1A-BEB4-894213DF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8628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Course of illness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82369-B1DA-4083-8786-DB64BF82B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2311842"/>
            <a:ext cx="8229600" cy="413613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Prognosis</a:t>
            </a:r>
          </a:p>
          <a:p>
            <a:pPr marL="109728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Mortality rates</a:t>
            </a:r>
          </a:p>
        </p:txBody>
      </p:sp>
    </p:spTree>
    <p:extLst>
      <p:ext uri="{BB962C8B-B14F-4D97-AF65-F5344CB8AC3E}">
        <p14:creationId xmlns:p14="http://schemas.microsoft.com/office/powerpoint/2010/main" val="21615700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83E21C-9095-1847-B835-16E3FAD32C72}"/>
              </a:ext>
            </a:extLst>
          </p:cNvPr>
          <p:cNvSpPr txBox="1"/>
          <p:nvPr/>
        </p:nvSpPr>
        <p:spPr>
          <a:xfrm>
            <a:off x="4041913" y="610136"/>
            <a:ext cx="283596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srgbClr val="CAF4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781425" y="1658938"/>
            <a:ext cx="4629150" cy="487362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  <a:p>
            <a:pPr marL="109728" indent="0">
              <a:buNone/>
            </a:pP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buNone/>
            </a:pP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Anorexia Nervosa may have the highest mortality rate of all psychiatric disorders.</a:t>
            </a:r>
          </a:p>
        </p:txBody>
      </p:sp>
    </p:spTree>
    <p:extLst>
      <p:ext uri="{BB962C8B-B14F-4D97-AF65-F5344CB8AC3E}">
        <p14:creationId xmlns:p14="http://schemas.microsoft.com/office/powerpoint/2010/main" val="193441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5A9463-956D-C94A-B36F-9723C9B64EBA}"/>
              </a:ext>
            </a:extLst>
          </p:cNvPr>
          <p:cNvSpPr txBox="1"/>
          <p:nvPr/>
        </p:nvSpPr>
        <p:spPr>
          <a:xfrm>
            <a:off x="4041913" y="610136"/>
            <a:ext cx="283596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srgbClr val="CAF4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781425" y="1525588"/>
            <a:ext cx="4629150" cy="487362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Anorexia Nervosa</a:t>
            </a:r>
          </a:p>
          <a:p>
            <a:pPr marL="109728" indent="0">
              <a:buNone/>
            </a:pP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	Amenorrhea is a 	diagnostic criteria</a:t>
            </a:r>
          </a:p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	15 % weight deficit is 	required to meet criteria</a:t>
            </a:r>
          </a:p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 	Is rarely found in males</a:t>
            </a:r>
          </a:p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	A, B &amp; C</a:t>
            </a:r>
          </a:p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 	None of the above</a:t>
            </a:r>
          </a:p>
        </p:txBody>
      </p:sp>
    </p:spTree>
    <p:extLst>
      <p:ext uri="{BB962C8B-B14F-4D97-AF65-F5344CB8AC3E}">
        <p14:creationId xmlns:p14="http://schemas.microsoft.com/office/powerpoint/2010/main" val="15210408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65859-7A48-0E83-C72A-832BC2501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A108A0-9637-3C30-1F2D-D30CE12F7168}"/>
              </a:ext>
            </a:extLst>
          </p:cNvPr>
          <p:cNvSpPr txBox="1"/>
          <p:nvPr/>
        </p:nvSpPr>
        <p:spPr>
          <a:xfrm>
            <a:off x="4041913" y="610136"/>
            <a:ext cx="283596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srgbClr val="CAF4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E64D5-DF56-EC1B-38EE-A7A512B0A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2251" y="1374239"/>
            <a:ext cx="6727498" cy="48736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Avoidant/Restrictive Food Intake Disorder (ARFID)</a:t>
            </a:r>
          </a:p>
          <a:p>
            <a:pPr marL="109728" indent="0">
              <a:buNone/>
            </a:pP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	Is not an eating disorder</a:t>
            </a:r>
          </a:p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	Is a feeding disorder</a:t>
            </a:r>
          </a:p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	Can be associated with Autism Spectrum 	Disorder</a:t>
            </a:r>
          </a:p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	A &amp; C</a:t>
            </a:r>
          </a:p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None of the above</a:t>
            </a:r>
          </a:p>
        </p:txBody>
      </p:sp>
    </p:spTree>
    <p:extLst>
      <p:ext uri="{BB962C8B-B14F-4D97-AF65-F5344CB8AC3E}">
        <p14:creationId xmlns:p14="http://schemas.microsoft.com/office/powerpoint/2010/main" val="5579476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392128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Minnesota Experiment of </a:t>
            </a:r>
            <a:br>
              <a:rPr lang="en-US" sz="4000" b="1" dirty="0"/>
            </a:br>
            <a:r>
              <a:rPr lang="en-US" sz="4000" b="1" dirty="0"/>
              <a:t>Human Starvation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4198" y="2980091"/>
            <a:ext cx="7886700" cy="2808625"/>
          </a:xfrm>
        </p:spPr>
        <p:txBody>
          <a:bodyPr/>
          <a:lstStyle/>
          <a:p>
            <a:r>
              <a:rPr lang="en-US" sz="2400" u="sng" dirty="0">
                <a:hlinkClick r:id="rId2"/>
              </a:rPr>
              <a:t>https://www.youtube.com/watch?v=8iH5htWIwo0</a:t>
            </a:r>
            <a:endParaRPr lang="en-US" sz="2400" dirty="0"/>
          </a:p>
          <a:p>
            <a:pPr marL="109728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4030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endParaRPr lang="en-US" sz="4000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752602"/>
            <a:ext cx="8229600" cy="2024269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endParaRPr lang="en-US" dirty="0"/>
          </a:p>
          <a:p>
            <a:pPr algn="ctr" eaLnBrk="1" hangingPunct="1">
              <a:buFont typeface="Wingdings" pitchFamily="2" charset="2"/>
              <a:buNone/>
            </a:pPr>
            <a:r>
              <a:rPr lang="en-US" sz="4000" b="1" dirty="0">
                <a:solidFill>
                  <a:srgbClr val="0070C0"/>
                </a:solidFill>
                <a:latin typeface="Arial" charset="0"/>
                <a:cs typeface="Arial" charset="0"/>
              </a:rPr>
              <a:t>Questions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5A9463-956D-C94A-B36F-9723C9B64EBA}"/>
              </a:ext>
            </a:extLst>
          </p:cNvPr>
          <p:cNvSpPr txBox="1"/>
          <p:nvPr/>
        </p:nvSpPr>
        <p:spPr>
          <a:xfrm>
            <a:off x="4041913" y="610136"/>
            <a:ext cx="283596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srgbClr val="CAF4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781425" y="1372514"/>
            <a:ext cx="4629150" cy="487362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Anorexia Nervosa</a:t>
            </a:r>
          </a:p>
          <a:p>
            <a:pPr marL="109728" indent="0">
              <a:buNone/>
            </a:pP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	Amenorrhea is a 	diagnostic criteria</a:t>
            </a:r>
          </a:p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	15 % weight deficit is 	required to meet criteria</a:t>
            </a:r>
          </a:p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 	Is rarely found in males</a:t>
            </a:r>
          </a:p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	A, B &amp; C</a:t>
            </a:r>
          </a:p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 	None of the above</a:t>
            </a:r>
          </a:p>
        </p:txBody>
      </p:sp>
    </p:spTree>
    <p:extLst>
      <p:ext uri="{BB962C8B-B14F-4D97-AF65-F5344CB8AC3E}">
        <p14:creationId xmlns:p14="http://schemas.microsoft.com/office/powerpoint/2010/main" val="3466672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F94AB6-7885-194A-BB77-718B505C624E}"/>
              </a:ext>
            </a:extLst>
          </p:cNvPr>
          <p:cNvSpPr txBox="1"/>
          <p:nvPr/>
        </p:nvSpPr>
        <p:spPr>
          <a:xfrm>
            <a:off x="4041913" y="610136"/>
            <a:ext cx="283596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srgbClr val="CAF4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32251" y="1374239"/>
            <a:ext cx="6727498" cy="48736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Avoidant/Restrictive Food Intake Disorder (ARFID)</a:t>
            </a:r>
          </a:p>
          <a:p>
            <a:pPr marL="109728" indent="0">
              <a:buNone/>
            </a:pP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	Is not an eating disorder</a:t>
            </a:r>
          </a:p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	Is a feeding disorder</a:t>
            </a:r>
          </a:p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	Can be associated with Autism Spectrum 	Disorder</a:t>
            </a:r>
          </a:p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	A &amp; C</a:t>
            </a:r>
          </a:p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None of the above</a:t>
            </a:r>
          </a:p>
        </p:txBody>
      </p:sp>
    </p:spTree>
    <p:extLst>
      <p:ext uri="{BB962C8B-B14F-4D97-AF65-F5344CB8AC3E}">
        <p14:creationId xmlns:p14="http://schemas.microsoft.com/office/powerpoint/2010/main" val="402919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12526"/>
            <a:ext cx="9144000" cy="16002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48E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a way to prevent </a:t>
            </a:r>
            <a:br>
              <a:rPr lang="en-US" sz="4000" b="1" dirty="0">
                <a:solidFill>
                  <a:srgbClr val="048EC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048E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eating disorders?</a:t>
            </a:r>
            <a:br>
              <a:rPr lang="en-US" sz="2800" b="1" dirty="0">
                <a:latin typeface="+mn-lt"/>
              </a:rPr>
            </a:br>
            <a:endParaRPr lang="en-US" sz="28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788926"/>
            <a:ext cx="8229600" cy="36576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can we raise our children not to worry about whether they are thin enough?</a:t>
            </a:r>
          </a:p>
          <a:p>
            <a:pPr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can we feel good about ourselves without worrying about whether we are thin enough?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103438"/>
            <a:ext cx="9144000" cy="6397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Ambivalence towards treatment</a:t>
            </a:r>
          </a:p>
        </p:txBody>
      </p:sp>
    </p:spTree>
    <p:extLst>
      <p:ext uri="{BB962C8B-B14F-4D97-AF65-F5344CB8AC3E}">
        <p14:creationId xmlns:p14="http://schemas.microsoft.com/office/powerpoint/2010/main" val="2218423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083726"/>
            <a:ext cx="9144000" cy="64622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Treatment resistance</a:t>
            </a:r>
          </a:p>
        </p:txBody>
      </p:sp>
    </p:spTree>
    <p:extLst>
      <p:ext uri="{BB962C8B-B14F-4D97-AF65-F5344CB8AC3E}">
        <p14:creationId xmlns:p14="http://schemas.microsoft.com/office/powerpoint/2010/main" val="3855035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Project TEACH">
      <a:dk1>
        <a:srgbClr val="3A3838"/>
      </a:dk1>
      <a:lt1>
        <a:sysClr val="window" lastClr="FFFFFF"/>
      </a:lt1>
      <a:dk2>
        <a:srgbClr val="039FDA"/>
      </a:dk2>
      <a:lt2>
        <a:srgbClr val="E7E6E6"/>
      </a:lt2>
      <a:accent1>
        <a:srgbClr val="039FDA"/>
      </a:accent1>
      <a:accent2>
        <a:srgbClr val="7BBF43"/>
      </a:accent2>
      <a:accent3>
        <a:srgbClr val="3A0E79"/>
      </a:accent3>
      <a:accent4>
        <a:srgbClr val="A5A5A5"/>
      </a:accent4>
      <a:accent5>
        <a:srgbClr val="5B9BD5"/>
      </a:accent5>
      <a:accent6>
        <a:srgbClr val="6F3B55"/>
      </a:accent6>
      <a:hlink>
        <a:srgbClr val="002060"/>
      </a:hlink>
      <a:folHlink>
        <a:srgbClr val="7E35E7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383</TotalTime>
  <Words>1962</Words>
  <Application>Microsoft Office PowerPoint</Application>
  <PresentationFormat>Widescreen</PresentationFormat>
  <Paragraphs>276</Paragraphs>
  <Slides>45</Slides>
  <Notes>10</Notes>
  <HiddenSlides>4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2" baseType="lpstr">
      <vt:lpstr>Arial</vt:lpstr>
      <vt:lpstr>Calibri</vt:lpstr>
      <vt:lpstr>Calibri Light</vt:lpstr>
      <vt:lpstr>Century Gothic</vt:lpstr>
      <vt:lpstr>Helvetica Light</vt:lpstr>
      <vt:lpstr>Helvetica Neue</vt:lpstr>
      <vt:lpstr>Helvetica Regular</vt:lpstr>
      <vt:lpstr>Myriad Pro Cond</vt:lpstr>
      <vt:lpstr>PalatinoLTStd-Roman</vt:lpstr>
      <vt:lpstr>Segoe UI Symbol</vt:lpstr>
      <vt:lpstr>Wingdings</vt:lpstr>
      <vt:lpstr>Wingdings 2</vt:lpstr>
      <vt:lpstr>Office Theme</vt:lpstr>
      <vt:lpstr>4_Custom Design</vt:lpstr>
      <vt:lpstr>1_Office Theme</vt:lpstr>
      <vt:lpstr>6_Custom Design</vt:lpstr>
      <vt:lpstr>Photo Editor Photo</vt:lpstr>
      <vt:lpstr>PowerPoint Presentation</vt:lpstr>
      <vt:lpstr>Eating Disorders</vt:lpstr>
      <vt:lpstr>Disclosures</vt:lpstr>
      <vt:lpstr>PowerPoint Presentation</vt:lpstr>
      <vt:lpstr>PowerPoint Presentation</vt:lpstr>
      <vt:lpstr>PowerPoint Presentation</vt:lpstr>
      <vt:lpstr>Is there a way to prevent  eating disorders? </vt:lpstr>
      <vt:lpstr>Ambivalence towards treatment</vt:lpstr>
      <vt:lpstr>Treatment resistance</vt:lpstr>
      <vt:lpstr>Persuasion</vt:lpstr>
      <vt:lpstr>Perceived Coercion</vt:lpstr>
      <vt:lpstr>Compulsion</vt:lpstr>
      <vt:lpstr>What is often the first thing people say to one another when they meet after a long time?  (if they wish to be nice)</vt:lpstr>
      <vt:lpstr>PowerPoint Presentation</vt:lpstr>
      <vt:lpstr>PowerPoint Presentation</vt:lpstr>
      <vt:lpstr>Personal Impact</vt:lpstr>
      <vt:lpstr>PowerPoint Presentation</vt:lpstr>
      <vt:lpstr>PowerPoint Presentation</vt:lpstr>
      <vt:lpstr>PowerPoint Presentation</vt:lpstr>
      <vt:lpstr>Levels of care to consider</vt:lpstr>
      <vt:lpstr>EATING DISORDERS: Characteristics of levels of care</vt:lpstr>
      <vt:lpstr>APA Practice guideline  for THE treatment of eating disorders  https://www.psychiatry.org/psychiatrists/practice/clinical-practice-guidelines   2023</vt:lpstr>
      <vt:lpstr>EATING DISORDERS: Screening</vt:lpstr>
      <vt:lpstr>EATING DISORDERS: Quantitative Measures </vt:lpstr>
      <vt:lpstr>EATING DISORDERS: Physical Examination and other signs</vt:lpstr>
      <vt:lpstr>EATING DISORDERS: Identification of Co-occurring Conditions</vt:lpstr>
      <vt:lpstr>EATING DISORDERS: Identification of Co-occurring Conditions (continued)</vt:lpstr>
      <vt:lpstr>PowerPoint Presentation</vt:lpstr>
      <vt:lpstr>High Risk</vt:lpstr>
      <vt:lpstr>ANOREXIA NERVOSA: Family-Based Treatment in Adolescents and Emerging Adults </vt:lpstr>
      <vt:lpstr>Psychopharmacology of  Eating Disorders</vt:lpstr>
      <vt:lpstr>PowerPoint Presentation</vt:lpstr>
      <vt:lpstr>PowerPoint Presentation</vt:lpstr>
      <vt:lpstr>PowerPoint Presentation</vt:lpstr>
      <vt:lpstr>Historical perspective Anorexia Nervosa</vt:lpstr>
      <vt:lpstr>DSM 5 criteria for  Anorexia Nervosa</vt:lpstr>
      <vt:lpstr>Historical perspective  Bulimia Nervosa</vt:lpstr>
      <vt:lpstr>DSM 5 criteria of  Bulimia Nervosa </vt:lpstr>
      <vt:lpstr> ARFID  Avoidant/Restrictive Food Intake Disorder  </vt:lpstr>
      <vt:lpstr>Course of illness</vt:lpstr>
      <vt:lpstr>PowerPoint Presentation</vt:lpstr>
      <vt:lpstr>PowerPoint Presentation</vt:lpstr>
      <vt:lpstr>PowerPoint Presentation</vt:lpstr>
      <vt:lpstr>Minnesota Experiment of  Human Starvation</vt:lpstr>
      <vt:lpstr>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Lyons, Amy S</dc:creator>
  <cp:lastModifiedBy>Ira Bhatia</cp:lastModifiedBy>
  <cp:revision>13</cp:revision>
  <dcterms:created xsi:type="dcterms:W3CDTF">2022-03-07T23:29:20Z</dcterms:created>
  <dcterms:modified xsi:type="dcterms:W3CDTF">2026-03-19T15:50:20Z</dcterms:modified>
</cp:coreProperties>
</file>