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1" r:id="rId3"/>
    <p:sldMasterId id="2147483674" r:id="rId4"/>
    <p:sldMasterId id="2147483685" r:id="rId5"/>
    <p:sldMasterId id="2147483700" r:id="rId6"/>
    <p:sldMasterId id="2147483712" r:id="rId7"/>
  </p:sldMasterIdLst>
  <p:notesMasterIdLst>
    <p:notesMasterId r:id="rId60"/>
  </p:notesMasterIdLst>
  <p:handoutMasterIdLst>
    <p:handoutMasterId r:id="rId61"/>
  </p:handoutMasterIdLst>
  <p:sldIdLst>
    <p:sldId id="944" r:id="rId8"/>
    <p:sldId id="612" r:id="rId9"/>
    <p:sldId id="1004" r:id="rId10"/>
    <p:sldId id="545" r:id="rId11"/>
    <p:sldId id="892" r:id="rId12"/>
    <p:sldId id="893" r:id="rId13"/>
    <p:sldId id="390" r:id="rId14"/>
    <p:sldId id="389" r:id="rId15"/>
    <p:sldId id="903" r:id="rId16"/>
    <p:sldId id="539" r:id="rId17"/>
    <p:sldId id="397" r:id="rId18"/>
    <p:sldId id="1005" r:id="rId19"/>
    <p:sldId id="398" r:id="rId20"/>
    <p:sldId id="526" r:id="rId21"/>
    <p:sldId id="330" r:id="rId22"/>
    <p:sldId id="341" r:id="rId23"/>
    <p:sldId id="360" r:id="rId24"/>
    <p:sldId id="897" r:id="rId25"/>
    <p:sldId id="367" r:id="rId26"/>
    <p:sldId id="375" r:id="rId27"/>
    <p:sldId id="376" r:id="rId28"/>
    <p:sldId id="377" r:id="rId29"/>
    <p:sldId id="285" r:id="rId30"/>
    <p:sldId id="272" r:id="rId31"/>
    <p:sldId id="531" r:id="rId32"/>
    <p:sldId id="547" r:id="rId33"/>
    <p:sldId id="286" r:id="rId34"/>
    <p:sldId id="501" r:id="rId35"/>
    <p:sldId id="267" r:id="rId36"/>
    <p:sldId id="509" r:id="rId37"/>
    <p:sldId id="404" r:id="rId38"/>
    <p:sldId id="288" r:id="rId39"/>
    <p:sldId id="532" r:id="rId40"/>
    <p:sldId id="536" r:id="rId41"/>
    <p:sldId id="550" r:id="rId42"/>
    <p:sldId id="405" r:id="rId43"/>
    <p:sldId id="894" r:id="rId44"/>
    <p:sldId id="304" r:id="rId45"/>
    <p:sldId id="289" r:id="rId46"/>
    <p:sldId id="1006" r:id="rId47"/>
    <p:sldId id="890" r:id="rId48"/>
    <p:sldId id="416" r:id="rId49"/>
    <p:sldId id="895" r:id="rId50"/>
    <p:sldId id="896" r:id="rId51"/>
    <p:sldId id="891" r:id="rId52"/>
    <p:sldId id="417" r:id="rId53"/>
    <p:sldId id="290" r:id="rId54"/>
    <p:sldId id="537" r:id="rId55"/>
    <p:sldId id="297" r:id="rId56"/>
    <p:sldId id="391" r:id="rId57"/>
    <p:sldId id="299" r:id="rId58"/>
    <p:sldId id="30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xMode val="edge"/>
          <c:yMode val="edge"/>
          <c:x val="0"/>
          <c:y val="0"/>
          <c:w val="0.80449666859921332"/>
          <c:h val="0.80254141277224023"/>
        </c:manualLayout>
      </c:layout>
      <c:barChart>
        <c:barDir val="col"/>
        <c:grouping val="clustered"/>
        <c:varyColors val="0"/>
        <c:ser>
          <c:idx val="0"/>
          <c:order val="0"/>
          <c:tx>
            <c:v>Baseline</c:v>
          </c:tx>
          <c:spPr>
            <a:solidFill>
              <a:srgbClr val="000000"/>
            </a:solidFill>
            <a:ln w="9528">
              <a:solidFill>
                <a:srgbClr val="000000"/>
              </a:solidFill>
              <a:prstDash val="solid"/>
            </a:ln>
          </c:spPr>
          <c:invertIfNegative val="0"/>
          <c:cat>
            <c:strLit>
              <c:ptCount val="3"/>
              <c:pt idx="0">
                <c:v>Teacher</c:v>
              </c:pt>
              <c:pt idx="1">
                <c:v>Parent</c:v>
              </c:pt>
              <c:pt idx="2">
                <c:v>Classroom</c:v>
              </c:pt>
            </c:strLit>
          </c:cat>
          <c:val>
            <c:numLit>
              <c:formatCode>General</c:formatCode>
              <c:ptCount val="3"/>
              <c:pt idx="0">
                <c:v>10.6</c:v>
              </c:pt>
              <c:pt idx="1">
                <c:v>10.5</c:v>
              </c:pt>
              <c:pt idx="2">
                <c:v>3.5</c:v>
              </c:pt>
            </c:numLit>
          </c:val>
          <c:extLst>
            <c:ext xmlns:c16="http://schemas.microsoft.com/office/drawing/2014/chart" uri="{C3380CC4-5D6E-409C-BE32-E72D297353CC}">
              <c16:uniqueId val="{00000000-420B-4CEA-8CE5-852DE6626B8D}"/>
            </c:ext>
          </c:extLst>
        </c:ser>
        <c:ser>
          <c:idx val="1"/>
          <c:order val="1"/>
          <c:tx>
            <c:v>Placebo</c:v>
          </c:tx>
          <c:spPr>
            <a:solidFill>
              <a:srgbClr val="FF9300"/>
            </a:solidFill>
            <a:ln w="9528">
              <a:solidFill>
                <a:srgbClr val="000000"/>
              </a:solidFill>
              <a:prstDash val="solid"/>
            </a:ln>
          </c:spPr>
          <c:invertIfNegative val="0"/>
          <c:cat>
            <c:strLit>
              <c:ptCount val="3"/>
              <c:pt idx="0">
                <c:v>Teacher</c:v>
              </c:pt>
              <c:pt idx="1">
                <c:v>Parent</c:v>
              </c:pt>
              <c:pt idx="2">
                <c:v>Classroom</c:v>
              </c:pt>
            </c:strLit>
          </c:cat>
          <c:val>
            <c:numLit>
              <c:formatCode>General</c:formatCode>
              <c:ptCount val="3"/>
              <c:pt idx="0">
                <c:v>9.9</c:v>
              </c:pt>
              <c:pt idx="1">
                <c:v>8.3000000000000007</c:v>
              </c:pt>
              <c:pt idx="2">
                <c:v>4.5</c:v>
              </c:pt>
            </c:numLit>
          </c:val>
          <c:extLst>
            <c:ext xmlns:c16="http://schemas.microsoft.com/office/drawing/2014/chart" uri="{C3380CC4-5D6E-409C-BE32-E72D297353CC}">
              <c16:uniqueId val="{00000001-420B-4CEA-8CE5-852DE6626B8D}"/>
            </c:ext>
          </c:extLst>
        </c:ser>
        <c:ser>
          <c:idx val="2"/>
          <c:order val="2"/>
          <c:tx>
            <c:v>MPH</c:v>
          </c:tx>
          <c:spPr>
            <a:solidFill>
              <a:srgbClr val="B6C3D7"/>
            </a:solidFill>
            <a:ln w="9528">
              <a:solidFill>
                <a:srgbClr val="000000"/>
              </a:solidFill>
              <a:prstDash val="solid"/>
            </a:ln>
          </c:spPr>
          <c:invertIfNegative val="0"/>
          <c:cat>
            <c:strLit>
              <c:ptCount val="3"/>
              <c:pt idx="0">
                <c:v>Teacher</c:v>
              </c:pt>
              <c:pt idx="1">
                <c:v>Parent</c:v>
              </c:pt>
              <c:pt idx="2">
                <c:v>Classroom</c:v>
              </c:pt>
            </c:strLit>
          </c:cat>
          <c:val>
            <c:numLit>
              <c:formatCode>General</c:formatCode>
              <c:ptCount val="3"/>
              <c:pt idx="0">
                <c:v>5.2</c:v>
              </c:pt>
              <c:pt idx="1">
                <c:v>6</c:v>
              </c:pt>
              <c:pt idx="2">
                <c:v>2.5</c:v>
              </c:pt>
            </c:numLit>
          </c:val>
          <c:extLst>
            <c:ext xmlns:c16="http://schemas.microsoft.com/office/drawing/2014/chart" uri="{C3380CC4-5D6E-409C-BE32-E72D297353CC}">
              <c16:uniqueId val="{00000002-420B-4CEA-8CE5-852DE6626B8D}"/>
            </c:ext>
          </c:extLst>
        </c:ser>
        <c:dLbls>
          <c:showLegendKey val="0"/>
          <c:showVal val="0"/>
          <c:showCatName val="0"/>
          <c:showSerName val="0"/>
          <c:showPercent val="0"/>
          <c:showBubbleSize val="0"/>
        </c:dLbls>
        <c:gapWidth val="150"/>
        <c:axId val="1172900831"/>
        <c:axId val="1172900351"/>
      </c:barChart>
      <c:valAx>
        <c:axId val="1172900351"/>
        <c:scaling>
          <c:orientation val="minMax"/>
        </c:scaling>
        <c:delete val="0"/>
        <c:axPos val="l"/>
        <c:numFmt formatCode="General" sourceLinked="0"/>
        <c:majorTickMark val="out"/>
        <c:minorTickMark val="none"/>
        <c:tickLblPos val="nextTo"/>
        <c:spPr>
          <a:noFill/>
          <a:ln w="12600"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240" b="1" i="0" u="none" strike="noStrike" kern="1200" baseline="0">
                <a:solidFill>
                  <a:srgbClr val="000000"/>
                </a:solidFill>
                <a:latin typeface="Arial"/>
                <a:ea typeface="Arial"/>
                <a:cs typeface="Arial"/>
              </a:defRPr>
            </a:pPr>
            <a:endParaRPr lang="en-US"/>
          </a:p>
        </c:txPr>
        <c:crossAx val="1172900831"/>
        <c:crosses val="autoZero"/>
        <c:crossBetween val="between"/>
      </c:valAx>
      <c:catAx>
        <c:axId val="1172900831"/>
        <c:scaling>
          <c:orientation val="minMax"/>
        </c:scaling>
        <c:delete val="0"/>
        <c:axPos val="b"/>
        <c:numFmt formatCode="General" sourceLinked="0"/>
        <c:majorTickMark val="out"/>
        <c:minorTickMark val="none"/>
        <c:tickLblPos val="nextTo"/>
        <c:spPr>
          <a:noFill/>
          <a:ln w="12600"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588" b="1" i="0" u="none" strike="noStrike" kern="1200" baseline="0">
                <a:solidFill>
                  <a:srgbClr val="000000"/>
                </a:solidFill>
                <a:latin typeface="Arial"/>
                <a:ea typeface="Arial"/>
                <a:cs typeface="Arial"/>
              </a:defRPr>
            </a:pPr>
            <a:endParaRPr lang="en-US"/>
          </a:p>
        </c:txPr>
        <c:crossAx val="1172900351"/>
        <c:crosses val="autoZero"/>
        <c:auto val="1"/>
        <c:lblAlgn val="ctr"/>
        <c:lblOffset val="100"/>
        <c:noMultiLvlLbl val="0"/>
      </c:catAx>
      <c:spPr>
        <a:noFill/>
        <a:ln>
          <a:noFill/>
        </a:ln>
      </c:spPr>
    </c:plotArea>
    <c:legend>
      <c:legendPos val="r"/>
      <c:layout>
        <c:manualLayout>
          <c:xMode val="edge"/>
          <c:yMode val="edge"/>
          <c:x val="0.50734181700703473"/>
          <c:y val="4.9992129208159576E-2"/>
          <c:w val="0.43835717726488116"/>
          <c:h val="7.9283106566644293E-2"/>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642" b="1" i="0" u="none" strike="noStrike" kern="1200" baseline="0">
              <a:solidFill>
                <a:srgbClr val="0563C1"/>
              </a:solidFill>
              <a:latin typeface="Arial"/>
              <a:ea typeface="Arial"/>
              <a:cs typeface="Arial"/>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786" b="1" i="0" u="none" strike="noStrike" kern="1200"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215BDF-0887-32EF-B5A9-C5CCF6FEB289}"/>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Helvetica" pitchFamily="34"/>
            </a:endParaRPr>
          </a:p>
        </p:txBody>
      </p:sp>
      <p:sp>
        <p:nvSpPr>
          <p:cNvPr id="3" name="Date Placeholder 2">
            <a:extLst>
              <a:ext uri="{FF2B5EF4-FFF2-40B4-BE49-F238E27FC236}">
                <a16:creationId xmlns:a16="http://schemas.microsoft.com/office/drawing/2014/main" id="{D0D05A51-EE66-D5B9-9FB8-894301B5D68F}"/>
              </a:ext>
            </a:extLst>
          </p:cNvPr>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BA5E33-014A-4E11-A4D6-097CBD292472}" type="datetime1">
              <a:rPr lang="en-US" sz="1200" b="0" i="0" u="none" strike="noStrike" kern="1200" cap="none" spc="0" baseline="0">
                <a:solidFill>
                  <a:srgbClr val="000000"/>
                </a:solidFill>
                <a:uFillTx/>
                <a:latin typeface="Helvetica"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4/9/2026</a:t>
            </a:fld>
            <a:endParaRPr lang="en-US" sz="1200" b="0" i="0" u="none" strike="noStrike" kern="1200" cap="none" spc="0" baseline="0">
              <a:solidFill>
                <a:srgbClr val="000000"/>
              </a:solidFill>
              <a:uFillTx/>
              <a:latin typeface="Helvetica" pitchFamily="34"/>
            </a:endParaRPr>
          </a:p>
        </p:txBody>
      </p:sp>
      <p:sp>
        <p:nvSpPr>
          <p:cNvPr id="4" name="Footer Placeholder 3">
            <a:extLst>
              <a:ext uri="{FF2B5EF4-FFF2-40B4-BE49-F238E27FC236}">
                <a16:creationId xmlns:a16="http://schemas.microsoft.com/office/drawing/2014/main" id="{D7F4E8C0-70AE-CB61-A16E-D4381941EE2E}"/>
              </a:ext>
            </a:extLst>
          </p:cNvPr>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Helvetica" pitchFamily="34"/>
            </a:endParaRPr>
          </a:p>
        </p:txBody>
      </p:sp>
      <p:sp>
        <p:nvSpPr>
          <p:cNvPr id="5" name="Slide Number Placeholder 4">
            <a:extLst>
              <a:ext uri="{FF2B5EF4-FFF2-40B4-BE49-F238E27FC236}">
                <a16:creationId xmlns:a16="http://schemas.microsoft.com/office/drawing/2014/main" id="{39F9CDDE-A9F1-35FC-AE01-1D61A08C3E3C}"/>
              </a:ext>
            </a:extLst>
          </p:cNvPr>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578CD0-7758-4B50-929B-EB286CA13CD5}" type="slidenum">
              <a:t>‹#›</a:t>
            </a:fld>
            <a:endParaRPr lang="en-US" sz="1200" b="0" i="0" u="none" strike="noStrike" kern="1200" cap="none" spc="0" baseline="0">
              <a:solidFill>
                <a:srgbClr val="000000"/>
              </a:solidFill>
              <a:uFillTx/>
              <a:latin typeface="Helvetica" pitchFamily="34"/>
            </a:endParaRPr>
          </a:p>
        </p:txBody>
      </p:sp>
    </p:spTree>
    <p:extLst>
      <p:ext uri="{BB962C8B-B14F-4D97-AF65-F5344CB8AC3E}">
        <p14:creationId xmlns:p14="http://schemas.microsoft.com/office/powerpoint/2010/main" val="511262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BB215D-DD1D-B178-CA30-2393044BF51C}"/>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Helvetica" pitchFamily="34"/>
              </a:defRPr>
            </a:lvl1pPr>
          </a:lstStyle>
          <a:p>
            <a:pPr lvl="0"/>
            <a:endParaRPr lang="en-US"/>
          </a:p>
        </p:txBody>
      </p:sp>
      <p:sp>
        <p:nvSpPr>
          <p:cNvPr id="3" name="Date Placeholder 2">
            <a:extLst>
              <a:ext uri="{FF2B5EF4-FFF2-40B4-BE49-F238E27FC236}">
                <a16:creationId xmlns:a16="http://schemas.microsoft.com/office/drawing/2014/main" id="{8D68ECC8-34D5-D6B9-0244-B697FC194040}"/>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Helvetica" pitchFamily="34"/>
              </a:defRPr>
            </a:lvl1pPr>
          </a:lstStyle>
          <a:p>
            <a:pPr lvl="0"/>
            <a:fld id="{DB103AEC-D7A0-45BA-B756-6FF043180DA5}" type="datetime1">
              <a:rPr lang="en-US"/>
              <a:pPr lvl="0"/>
              <a:t>4/9/2026</a:t>
            </a:fld>
            <a:endParaRPr lang="en-US"/>
          </a:p>
        </p:txBody>
      </p:sp>
      <p:sp>
        <p:nvSpPr>
          <p:cNvPr id="4" name="Slide Image Placeholder 3">
            <a:extLst>
              <a:ext uri="{FF2B5EF4-FFF2-40B4-BE49-F238E27FC236}">
                <a16:creationId xmlns:a16="http://schemas.microsoft.com/office/drawing/2014/main" id="{89FEEF40-CC85-C575-93AE-87FBBB1EA2BA}"/>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5EB65C9-6682-1466-73CB-4DFC695E5153}"/>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1D6B7B9-7A20-72B8-4CC7-0A97EAEB6375}"/>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Helvetica" pitchFamily="34"/>
              </a:defRPr>
            </a:lvl1pPr>
          </a:lstStyle>
          <a:p>
            <a:pPr lvl="0"/>
            <a:endParaRPr lang="en-US"/>
          </a:p>
        </p:txBody>
      </p:sp>
      <p:sp>
        <p:nvSpPr>
          <p:cNvPr id="7" name="Slide Number Placeholder 6">
            <a:extLst>
              <a:ext uri="{FF2B5EF4-FFF2-40B4-BE49-F238E27FC236}">
                <a16:creationId xmlns:a16="http://schemas.microsoft.com/office/drawing/2014/main" id="{EAF05E98-7731-5283-6644-249F2D3A0A44}"/>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Helvetica" pitchFamily="34"/>
              </a:defRPr>
            </a:lvl1pPr>
          </a:lstStyle>
          <a:p>
            <a:pPr lvl="0"/>
            <a:fld id="{D8759B5C-7FB8-4CE2-9CF8-CEA8FAFE093E}" type="slidenum">
              <a:t>‹#›</a:t>
            </a:fld>
            <a:endParaRPr lang="en-US"/>
          </a:p>
        </p:txBody>
      </p:sp>
    </p:spTree>
    <p:extLst>
      <p:ext uri="{BB962C8B-B14F-4D97-AF65-F5344CB8AC3E}">
        <p14:creationId xmlns:p14="http://schemas.microsoft.com/office/powerpoint/2010/main" val="219509619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Helvetica" pitchFamily="34"/>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Helvetica" pitchFamily="34"/>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Helvetica" pitchFamily="34"/>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Helvetica" pitchFamily="34"/>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Helvetica" pitchFamily="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09031-FA86-DF0C-0D94-C4EFDE7D854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A8C3369-B8DA-ACC0-4DDD-DC57E2E017DA}"/>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600F551-0052-7A1B-E881-789684C3C93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34974"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D5D8AF-0345-4A58-8832-972417B8331B}" type="slidenum">
              <a:t>2</a:t>
            </a:fld>
            <a:endParaRPr lang="en-US" sz="1800" b="0" i="0" u="none" strike="noStrike" kern="0" cap="none" spc="0" baseline="0">
              <a:solidFill>
                <a:srgbClr val="000000"/>
              </a:solidFill>
              <a:uFillTx/>
              <a:latin typeface="Helvetica" pitchFamily="3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09B29-7A2D-CFCC-C44E-4D387918D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08CAB-407A-24E3-3771-9AF11960A849}"/>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DF3BD8B-6EE2-266B-FAB7-3DEB33C860B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F17D15-1FD9-4957-8C47-50FFF359AFC9}" type="slidenum">
              <a:t>20</a:t>
            </a:fld>
            <a:endParaRPr lang="en-US" sz="1200" b="0" i="0" u="none" strike="noStrike" kern="1200" cap="none" spc="0" baseline="0">
              <a:solidFill>
                <a:srgbClr val="000000"/>
              </a:solidFill>
              <a:uFillTx/>
              <a:latin typeface="Helvetica" pitchFamily="3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427B9-F898-3FF4-3AFA-DF5EC4799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9CD9E-06F7-C5A7-A225-31F5588BDBF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89152E6F-1066-B113-71F0-F9AB09D7E23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8202F0-EB4C-4471-A060-C8EDB09ED897}" type="slidenum">
              <a:t>21</a:t>
            </a:fld>
            <a:endParaRPr lang="en-US" sz="1200" b="0" i="0" u="none" strike="noStrike" kern="1200" cap="none" spc="0" baseline="0">
              <a:solidFill>
                <a:srgbClr val="000000"/>
              </a:solidFill>
              <a:uFillTx/>
              <a:latin typeface="Helvetica" pitchFamily="3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DA4DB-CA3F-BBA4-4D8E-E78808D66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CA5C4-C707-F563-5E5D-4CB58282412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9F1DD63-BB8E-D286-AE3E-B71D75423C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4DA2B6-5678-40D5-B62D-446DA89EB2B2}" type="slidenum">
              <a:t>22</a:t>
            </a:fld>
            <a:endParaRPr lang="en-US" sz="1200" b="0" i="0" u="none" strike="noStrike" kern="1200" cap="none" spc="0" baseline="0">
              <a:solidFill>
                <a:srgbClr val="000000"/>
              </a:solidFill>
              <a:uFillTx/>
              <a:latin typeface="Helvetica" pitchFamily="3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01;p30:notes">
            <a:extLst>
              <a:ext uri="{FF2B5EF4-FFF2-40B4-BE49-F238E27FC236}">
                <a16:creationId xmlns:a16="http://schemas.microsoft.com/office/drawing/2014/main" id="{66FD1A41-F55B-8572-B173-5B9A50613C19}"/>
              </a:ext>
            </a:extLst>
          </p:cNvPr>
          <p:cNvSpPr>
            <a:spLocks noGrp="1" noRot="1" noChangeAspect="1"/>
          </p:cNvSpPr>
          <p:nvPr>
            <p:ph type="sldImg"/>
          </p:nvPr>
        </p:nvSpPr>
        <p:spPr>
          <a:xfrm>
            <a:off x="381003" y="685800"/>
            <a:ext cx="6096003" cy="3429000"/>
          </a:xfrm>
          <a:ln w="9528" cap="flat">
            <a:solidFill>
              <a:srgbClr val="000000"/>
            </a:solidFill>
            <a:prstDash val="solid"/>
            <a:round/>
          </a:ln>
        </p:spPr>
      </p:sp>
      <p:sp>
        <p:nvSpPr>
          <p:cNvPr id="3" name="Google Shape;402;p30:notes">
            <a:extLst>
              <a:ext uri="{FF2B5EF4-FFF2-40B4-BE49-F238E27FC236}">
                <a16:creationId xmlns:a16="http://schemas.microsoft.com/office/drawing/2014/main" id="{ADB12D21-57A8-AD38-CDE4-B4FD05F10010}"/>
              </a:ext>
            </a:extLst>
          </p:cNvPr>
          <p:cNvSpPr txBox="1">
            <a:spLocks noGrp="1"/>
          </p:cNvSpPr>
          <p:nvPr>
            <p:ph type="body" sz="quarter" idx="1"/>
          </p:nvPr>
        </p:nvSpPr>
        <p:spPr>
          <a:xfrm>
            <a:off x="685800" y="4343400"/>
            <a:ext cx="5486400" cy="4114800"/>
          </a:xfrm>
        </p:spPr>
        <p:txBody>
          <a:bodyPr lIns="91421" tIns="91421" rIns="91421" bIns="91421"/>
          <a:lstStyle/>
          <a:p>
            <a:pPr marL="457200" lvl="0" indent="-317497">
              <a:buSzPts val="1400"/>
              <a:buFont typeface="Arial"/>
              <a:buChar char="•"/>
            </a:pPr>
            <a:r>
              <a:rPr lang="en-US"/>
              <a:t>Updated 8/26/13 by PSJ</a:t>
            </a:r>
          </a:p>
          <a:p>
            <a:pPr marL="457200" lvl="0" indent="-228600"/>
            <a:endParaRPr lang="en-US"/>
          </a:p>
          <a:p>
            <a:pPr marL="457200" lvl="0" indent="-317497">
              <a:buSzPts val="1400"/>
              <a:buFont typeface="Arial"/>
              <a:buChar char="•"/>
            </a:pPr>
            <a:r>
              <a:rPr lang="en-US"/>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41040-6ECD-AFEA-A07A-5FC61E6202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ED2D7-B8EF-384A-9C80-134478E47843}"/>
              </a:ext>
            </a:extLst>
          </p:cNvPr>
          <p:cNvSpPr txBox="1">
            <a:spLocks noGrp="1"/>
          </p:cNvSpPr>
          <p:nvPr>
            <p:ph type="body" sz="quarter" idx="1"/>
          </p:nvPr>
        </p:nvSpPr>
        <p:spPr/>
        <p:txBody>
          <a:bodyPr/>
          <a:lstStyle/>
          <a:p>
            <a:pPr lvl="0"/>
            <a:r>
              <a:rPr lang="en-US"/>
              <a:t>Relationship Is bigger greater than this one event</a:t>
            </a:r>
            <a:br>
              <a:rPr lang="en-US"/>
            </a:br>
            <a:r>
              <a:rPr lang="en-US"/>
              <a:t>PACE: Dan Hughes. Pause/Play, Accept, Curiosity, Empathy</a:t>
            </a:r>
          </a:p>
        </p:txBody>
      </p:sp>
      <p:sp>
        <p:nvSpPr>
          <p:cNvPr id="4" name="Slide Number Placeholder 3">
            <a:extLst>
              <a:ext uri="{FF2B5EF4-FFF2-40B4-BE49-F238E27FC236}">
                <a16:creationId xmlns:a16="http://schemas.microsoft.com/office/drawing/2014/main" id="{7ECD9441-C161-CC2F-50C0-460C4075D21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AAD1B3-1F0C-4976-A1E8-47883944E249}" type="slidenum">
              <a:t>24</a:t>
            </a:fld>
            <a:endParaRPr lang="en-US" sz="1200" b="0" i="0" u="none" strike="noStrike" kern="1200" cap="none" spc="0" baseline="0">
              <a:solidFill>
                <a:srgbClr val="000000"/>
              </a:solidFill>
              <a:uFillTx/>
              <a:latin typeface="Helvetica" pitchFamily="3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C645731-7DED-537E-670D-C611833AE5E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41511"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81E0DF-3F07-4D9F-8905-D5EAF916145F}" type="slidenum">
              <a:t>25</a:t>
            </a:fld>
            <a:endParaRPr lang="en-US" sz="1200" b="0" i="0" u="none" strike="noStrike" kern="0" cap="none" spc="0" baseline="0">
              <a:solidFill>
                <a:srgbClr val="000000"/>
              </a:solidFill>
              <a:uFillTx/>
              <a:latin typeface="Helvetica" pitchFamily="34"/>
              <a:ea typeface="MS PGothic" pitchFamily="34"/>
            </a:endParaRPr>
          </a:p>
        </p:txBody>
      </p:sp>
      <p:sp>
        <p:nvSpPr>
          <p:cNvPr id="3" name="Slide Image Placeholder 2">
            <a:extLst>
              <a:ext uri="{FF2B5EF4-FFF2-40B4-BE49-F238E27FC236}">
                <a16:creationId xmlns:a16="http://schemas.microsoft.com/office/drawing/2014/main" id="{C94BBD2D-9ADE-8D74-FE0F-2E6C5BB0F49F}"/>
              </a:ext>
            </a:extLst>
          </p:cNvPr>
          <p:cNvSpPr>
            <a:spLocks noGrp="1" noRot="1" noChangeAspect="1"/>
          </p:cNvSpPr>
          <p:nvPr>
            <p:ph type="sldImg"/>
          </p:nvPr>
        </p:nvSpPr>
        <p:spPr>
          <a:xfrm>
            <a:off x="2281235" y="523878"/>
            <a:ext cx="4673598" cy="2630491"/>
          </a:xfrm>
        </p:spPr>
      </p:sp>
      <p:sp>
        <p:nvSpPr>
          <p:cNvPr id="4" name="Rectangle 3">
            <a:extLst>
              <a:ext uri="{FF2B5EF4-FFF2-40B4-BE49-F238E27FC236}">
                <a16:creationId xmlns:a16="http://schemas.microsoft.com/office/drawing/2014/main" id="{57FF01D1-54B9-5C33-C83D-64A5B28DABBD}"/>
              </a:ext>
            </a:extLst>
          </p:cNvPr>
          <p:cNvSpPr txBox="1">
            <a:spLocks noGrp="1"/>
          </p:cNvSpPr>
          <p:nvPr>
            <p:ph type="body" sz="quarter" idx="1"/>
          </p:nvPr>
        </p:nvSpPr>
        <p:spPr>
          <a:xfrm>
            <a:off x="922007" y="3329019"/>
            <a:ext cx="7392064" cy="3156298"/>
          </a:xfrm>
        </p:spPr>
        <p:txBody>
          <a:bodyPr/>
          <a:lstStyle/>
          <a:p>
            <a:endParaRPr lang="en-US"/>
          </a:p>
        </p:txBody>
      </p:sp>
      <p:sp>
        <p:nvSpPr>
          <p:cNvPr id="5" name="Footer Placeholder 4">
            <a:extLst>
              <a:ext uri="{FF2B5EF4-FFF2-40B4-BE49-F238E27FC236}">
                <a16:creationId xmlns:a16="http://schemas.microsoft.com/office/drawing/2014/main" id="{C7A9D0A7-D867-097F-E351-24F6F6FBAB91}"/>
              </a:ext>
            </a:extLst>
          </p:cNvPr>
          <p:cNvSpPr txBox="1"/>
          <p:nvPr/>
        </p:nvSpPr>
        <p:spPr>
          <a:xfrm>
            <a:off x="0"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l" defTabSz="94151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Helvetica" pitchFamily="34"/>
                <a:ea typeface="MS PGothic" pitchFamily="34"/>
              </a:rPr>
              <a:t>Unit L: Aggressive Behavior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16;p31:notes">
            <a:extLst>
              <a:ext uri="{FF2B5EF4-FFF2-40B4-BE49-F238E27FC236}">
                <a16:creationId xmlns:a16="http://schemas.microsoft.com/office/drawing/2014/main" id="{EEF7296C-84C4-E3E9-839C-0A10E0ECC3F8}"/>
              </a:ext>
            </a:extLst>
          </p:cNvPr>
          <p:cNvSpPr>
            <a:spLocks noGrp="1" noRot="1" noChangeAspect="1"/>
          </p:cNvSpPr>
          <p:nvPr>
            <p:ph type="sldImg"/>
          </p:nvPr>
        </p:nvSpPr>
        <p:spPr>
          <a:xfrm>
            <a:off x="381003" y="685800"/>
            <a:ext cx="6096003" cy="3429000"/>
          </a:xfrm>
          <a:ln w="9528" cap="flat">
            <a:solidFill>
              <a:srgbClr val="000000"/>
            </a:solidFill>
            <a:prstDash val="solid"/>
            <a:round/>
          </a:ln>
        </p:spPr>
      </p:sp>
      <p:sp>
        <p:nvSpPr>
          <p:cNvPr id="3" name="Google Shape;417;p31:notes">
            <a:extLst>
              <a:ext uri="{FF2B5EF4-FFF2-40B4-BE49-F238E27FC236}">
                <a16:creationId xmlns:a16="http://schemas.microsoft.com/office/drawing/2014/main" id="{88A17A25-D5F2-1B8B-E755-DEFD71B7932D}"/>
              </a:ext>
            </a:extLst>
          </p:cNvPr>
          <p:cNvSpPr txBox="1">
            <a:spLocks noGrp="1"/>
          </p:cNvSpPr>
          <p:nvPr>
            <p:ph type="body" sz="quarter" idx="1"/>
          </p:nvPr>
        </p:nvSpPr>
        <p:spPr>
          <a:xfrm>
            <a:off x="685800" y="4343400"/>
            <a:ext cx="5486400" cy="4114800"/>
          </a:xfrm>
        </p:spPr>
        <p:txBody>
          <a:bodyPr lIns="91421" tIns="91421" rIns="91421" bIns="91421"/>
          <a:lstStyle/>
          <a:p>
            <a:pPr marL="457200" lvl="0" indent="-317497">
              <a:buSzPts val="1400"/>
              <a:buFont typeface="Arial"/>
              <a:buChar char="•"/>
            </a:pPr>
            <a:r>
              <a:rPr lang="en-US"/>
              <a:t>Updated 8/26/13 by PSJ</a:t>
            </a:r>
          </a:p>
          <a:p>
            <a:pPr marL="457200" lvl="0" indent="-22860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3;p12:notes">
            <a:extLst>
              <a:ext uri="{FF2B5EF4-FFF2-40B4-BE49-F238E27FC236}">
                <a16:creationId xmlns:a16="http://schemas.microsoft.com/office/drawing/2014/main" id="{3DF30D1F-1903-D386-D851-CC3F60B1A9EC}"/>
              </a:ext>
            </a:extLst>
          </p:cNvPr>
          <p:cNvSpPr>
            <a:spLocks noGrp="1" noRot="1" noChangeAspect="1"/>
          </p:cNvSpPr>
          <p:nvPr>
            <p:ph type="sldImg"/>
          </p:nvPr>
        </p:nvSpPr>
        <p:spPr>
          <a:xfrm>
            <a:off x="381003" y="685800"/>
            <a:ext cx="6096003" cy="3429000"/>
          </a:xfrm>
          <a:ln w="9528" cap="flat">
            <a:solidFill>
              <a:srgbClr val="000000"/>
            </a:solidFill>
            <a:prstDash val="solid"/>
            <a:round/>
          </a:ln>
        </p:spPr>
      </p:sp>
      <p:sp>
        <p:nvSpPr>
          <p:cNvPr id="3" name="Google Shape;204;p12:notes">
            <a:extLst>
              <a:ext uri="{FF2B5EF4-FFF2-40B4-BE49-F238E27FC236}">
                <a16:creationId xmlns:a16="http://schemas.microsoft.com/office/drawing/2014/main" id="{DB1B9495-806B-BE97-B541-50CE38F74BCB}"/>
              </a:ext>
            </a:extLst>
          </p:cNvPr>
          <p:cNvSpPr txBox="1">
            <a:spLocks noGrp="1"/>
          </p:cNvSpPr>
          <p:nvPr>
            <p:ph type="body" sz="quarter" idx="1"/>
          </p:nvPr>
        </p:nvSpPr>
        <p:spPr>
          <a:xfrm>
            <a:off x="685800" y="4343400"/>
            <a:ext cx="5486400" cy="4114800"/>
          </a:xfrm>
        </p:spPr>
        <p:txBody>
          <a:bodyPr lIns="91421" tIns="91421" rIns="91421" bIns="91421"/>
          <a:lstStyle/>
          <a:p>
            <a:pPr lvl="0">
              <a:spcBef>
                <a:spcPts val="330"/>
              </a:spcBef>
            </a:pPr>
            <a:r>
              <a:rPr lang="en-US" b="1"/>
              <a:t>RESOURCE</a:t>
            </a:r>
          </a:p>
          <a:p>
            <a:pPr lvl="0">
              <a:spcBef>
                <a:spcPts val="330"/>
              </a:spcBef>
            </a:pPr>
            <a:endParaRPr lang="en-US" b="1"/>
          </a:p>
          <a:p>
            <a:pPr lvl="0">
              <a:spcBef>
                <a:spcPts val="330"/>
              </a:spcBef>
            </a:pPr>
            <a:r>
              <a:rPr lang="en-US" b="1"/>
              <a:t>Carlson talks about which of these most common within patients who come in with ‘aggression’ or ‘outbursts’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40;p33:notes">
            <a:extLst>
              <a:ext uri="{FF2B5EF4-FFF2-40B4-BE49-F238E27FC236}">
                <a16:creationId xmlns:a16="http://schemas.microsoft.com/office/drawing/2014/main" id="{3DD6A32C-55AE-100B-AAFF-BCAB1054E221}"/>
              </a:ext>
            </a:extLst>
          </p:cNvPr>
          <p:cNvSpPr>
            <a:spLocks noGrp="1" noRot="1" noChangeAspect="1"/>
          </p:cNvSpPr>
          <p:nvPr>
            <p:ph type="sldImg"/>
          </p:nvPr>
        </p:nvSpPr>
        <p:spPr>
          <a:xfrm>
            <a:off x="381000" y="685800"/>
            <a:ext cx="6096000" cy="3429000"/>
          </a:xfrm>
          <a:ln w="9528" cap="flat">
            <a:solidFill>
              <a:srgbClr val="000000"/>
            </a:solidFill>
            <a:prstDash val="solid"/>
            <a:round/>
          </a:ln>
        </p:spPr>
      </p:sp>
      <p:sp>
        <p:nvSpPr>
          <p:cNvPr id="3" name="Google Shape;441;p33:notes">
            <a:extLst>
              <a:ext uri="{FF2B5EF4-FFF2-40B4-BE49-F238E27FC236}">
                <a16:creationId xmlns:a16="http://schemas.microsoft.com/office/drawing/2014/main" id="{E7A6C5E2-38C8-90A6-6D9E-A1C1CD34DAAF}"/>
              </a:ext>
            </a:extLst>
          </p:cNvPr>
          <p:cNvSpPr txBox="1">
            <a:spLocks noGrp="1"/>
          </p:cNvSpPr>
          <p:nvPr>
            <p:ph type="body" sz="quarter" idx="1"/>
          </p:nvPr>
        </p:nvSpPr>
        <p:spPr>
          <a:xfrm>
            <a:off x="685800" y="4343400"/>
            <a:ext cx="5486400" cy="4114800"/>
          </a:xfrm>
        </p:spPr>
        <p:txBody>
          <a:bodyPr lIns="91421" tIns="91421" rIns="91421" bIns="91421"/>
          <a:lstStyle/>
          <a:p>
            <a:pPr marL="457200" lvl="0" indent="-317497">
              <a:buSzPts val="1400"/>
              <a:buChar char="●"/>
            </a:pPr>
            <a:r>
              <a:rPr lang="en-US"/>
              <a:t>Updated 8/26/13 by PSJ</a:t>
            </a:r>
          </a:p>
          <a:p>
            <a:pPr marL="457200" lvl="0" indent="-317497">
              <a:buSzPts val="1400"/>
              <a:buChar char="●"/>
            </a:pPr>
            <a:r>
              <a:rPr lang="en-US"/>
              <a:t>74 patients with Conduct Disorder and ADHD. The authors postulated that stimulants such as methylphenidate would NOT improve symptoms of Conduct Disorder. Treatment for 5 weeks. Two thirds met criteria for ADHD!. Results- antisocial behaviors specific to CD improved o methylphenidate. Improvement was independent of severity of ADHD sx. </a:t>
            </a:r>
          </a:p>
          <a:p>
            <a:pPr marL="457200" lvl="0" indent="-228600"/>
            <a:endParaRPr lang="en-US"/>
          </a:p>
          <a:p>
            <a:pPr marL="457200" lvl="0" indent="-228600"/>
            <a:endParaRPr lang="en-US"/>
          </a:p>
          <a:p>
            <a:pPr marL="457200" lvl="0" indent="-317497">
              <a:buSzPts val="1400"/>
              <a:buChar char="●"/>
            </a:pPr>
            <a:r>
              <a:rPr lang="en-US"/>
              <a:t>This slide shows that aggression, NOT JUST ADHD symptoms, benefits by appropriate dosing of stimulants, when ADHD kids have accompanying aggression.  So, they need to monitor treatment response for ODD/aggressive symptoms as well, and to not underdose, if the child’s ADHD symptoms are better, but impulsive aggression still is a problem, such as the case with Drew</a:t>
            </a:r>
          </a:p>
          <a:p>
            <a:pPr marL="457200" lvl="0" indent="-317497">
              <a:buSzPts val="1400"/>
              <a:buChar char="●"/>
            </a:pPr>
            <a:endParaRPr lang="en-US"/>
          </a:p>
          <a:p>
            <a:pPr marL="457200" lvl="0" indent="-317497">
              <a:buSzPts val="1400"/>
              <a:buChar char="●"/>
            </a:pPr>
            <a:r>
              <a:rPr lang="en-US"/>
              <a:t>https://pubmed.ncbi.nlm.nih.gov/9400342/</a:t>
            </a:r>
          </a:p>
          <a:p>
            <a:pPr marL="457200" lvl="0" indent="-22860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6418E-F23B-14C1-3A85-7FF32C5CD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0FB3A-85ED-69C3-81DB-5D1E5ACA2D81}"/>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91D7CA9C-4DAC-7ED7-97B5-E0084B32260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3A7569-56F2-4E9E-AEA6-89FD0E3D16A7}" type="slidenum">
              <a:t>34</a:t>
            </a:fld>
            <a:endParaRPr lang="en-US" sz="1800" b="0" i="0" u="none" strike="noStrike" kern="0" cap="none" spc="0" baseline="0">
              <a:solidFill>
                <a:srgbClr val="000000"/>
              </a:solidFill>
              <a:uFillTx/>
              <a:latin typeface="Helvetica" pitchFamily="3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F5E0A-5C98-EA8D-938E-6AD2EFE0B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B1551-F233-011F-05CC-1D8E277B57ED}"/>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854E8CB-58CC-362A-9E53-F7C881B7346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AE9EF5-03A6-4204-8717-2EBFEE211F5D}" type="slidenum">
              <a:t>3</a:t>
            </a:fld>
            <a:endParaRPr lang="en-US" sz="1200" b="0" i="0" u="none" strike="noStrike" kern="1200" cap="none" spc="0" baseline="0">
              <a:solidFill>
                <a:srgbClr val="000000"/>
              </a:solidFill>
              <a:uFillTx/>
              <a:latin typeface="Helvetica" pitchFamily="3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0BD9E-E9D3-424C-2764-4B23E7AF0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6117C-6DA8-DE2E-202A-56ACB7C70C4C}"/>
              </a:ext>
            </a:extLst>
          </p:cNvPr>
          <p:cNvSpPr txBox="1">
            <a:spLocks noGrp="1"/>
          </p:cNvSpPr>
          <p:nvPr>
            <p:ph type="body" sz="quarter" idx="1"/>
          </p:nvPr>
        </p:nvSpPr>
        <p:spPr/>
        <p:txBody>
          <a:bodyPr/>
          <a:lstStyle/>
          <a:p>
            <a:pPr lvl="0"/>
            <a:r>
              <a:rPr lang="en-US"/>
              <a:t>Joseph Blader et al JAACAP 2021</a:t>
            </a:r>
          </a:p>
          <a:p>
            <a:pPr lvl="0"/>
            <a:endParaRPr lang="en-US"/>
          </a:p>
          <a:p>
            <a:pPr lvl="0"/>
            <a:r>
              <a:rPr lang="en-US"/>
              <a:t>In this issue of the Journal, Blader et al.1 report the results of a double-blind randomized controlled trial (RCT) aimed at assessing the comparative efficacy and tolerability of adjunctive risperidone (RISP), valproex sodium (DVPX), or placebo for aggressive behaviors in children (aged 6−12 years) with attention-deficit/hyperactivity disorder (ADHD) and comorbid oppositional defiant disorder (ODD) or conduct disorder (CD), as well as a prior history of psychostimulant treatment. Participants with aggressive symptoms persisting after an open-label optimization of psychostimulant medication entered the 8-week randomized phase. Weekly sessions of family-based behavioral treatment were offered during both the optimization and the randomized phases. Among the 151 participants who completed the optimization phase (175 were initially enrolled), an unexpected 63.6% met the study criteria for remission, that is, 3 consecutive weeks with subthreshold scores on the Retrospective−Modified Overt Aggression Scale (R-MOAS). Therefore, only 45 participants were eligible for randomization, and 40 (RISP: n = 17; DVPX: n = 14; placebo: n = 9) were included in the primary analysis. Why did JAACAP publish an inconclusive trial? Because, in our view, the lessons that can be learned from this RCT (in particular, from its optimization phase) are highly relevant for both clinicians and trialists in the field. We are confident that the Blader et al. study will contribute to make clinicians in the field more “optimizers” and trialists more “transparent.”21</a:t>
            </a:r>
          </a:p>
          <a:p>
            <a:pPr lvl="0"/>
            <a:endParaRPr lang="en-US"/>
          </a:p>
          <a:p>
            <a:pPr lvl="0"/>
            <a:r>
              <a:rPr lang="en-US"/>
              <a:t>Optimization: Concerta 18mg increments titrated up to 72mg but could up to 89mg, if adverge effectives can go to MPH biphasic 60mg max, or mixed amphetamine salts up to 35mg.  104 participants Concerta, 17 MPH BI, 42 mixed amph salts.</a:t>
            </a:r>
          </a:p>
          <a:p>
            <a:pPr lvl="0"/>
            <a:r>
              <a:rPr lang="en-US"/>
              <a:t>63% met met criteria for study’s cirteria for remission after stimulant optimization trial. </a:t>
            </a:r>
            <a:br>
              <a:rPr lang="en-US"/>
            </a:br>
            <a:endParaRPr lang="en-US"/>
          </a:p>
          <a:p>
            <a:pPr lvl="0"/>
            <a:r>
              <a:rPr lang="en-US"/>
              <a:t>Blader, J.C. ∙ Pliszka, S.R. ∙ Kafantaris, V. ...</a:t>
            </a:r>
          </a:p>
          <a:p>
            <a:pPr lvl="0"/>
            <a:r>
              <a:rPr lang="en-US"/>
              <a:t>Stepped treatment for attention-deficit/hyperactivity disorder and aggressive behavior: a randomized, controlled trial of adjunctive risperidone, divalproex sodium, or placebo after stimulant medication optimization</a:t>
            </a:r>
          </a:p>
          <a:p>
            <a:pPr lvl="0"/>
            <a:r>
              <a:rPr lang="en-US"/>
              <a:t>J Am Acad Child Adolesc Psychiatry. 2021; 60:236-251</a:t>
            </a:r>
          </a:p>
        </p:txBody>
      </p:sp>
      <p:sp>
        <p:nvSpPr>
          <p:cNvPr id="4" name="Slide Number Placeholder 3">
            <a:extLst>
              <a:ext uri="{FF2B5EF4-FFF2-40B4-BE49-F238E27FC236}">
                <a16:creationId xmlns:a16="http://schemas.microsoft.com/office/drawing/2014/main" id="{C972D9C4-F5E4-107A-566E-3744D5E04EA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BE5C1A-D32E-4245-A6A6-A927407C3533}" type="slidenum">
              <a:t>35</a:t>
            </a:fld>
            <a:endParaRPr lang="en-US" sz="1200" b="0" i="0" u="none" strike="noStrike" kern="1200" cap="none" spc="0" baseline="0">
              <a:solidFill>
                <a:srgbClr val="000000"/>
              </a:solidFill>
              <a:uFillTx/>
              <a:latin typeface="Helvetica" pitchFamily="3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54;p49:notes">
            <a:extLst>
              <a:ext uri="{FF2B5EF4-FFF2-40B4-BE49-F238E27FC236}">
                <a16:creationId xmlns:a16="http://schemas.microsoft.com/office/drawing/2014/main" id="{C34936D7-A431-6D0D-FCCC-8B3C4F77DE00}"/>
              </a:ext>
            </a:extLst>
          </p:cNvPr>
          <p:cNvSpPr>
            <a:spLocks noGrp="1" noRot="1" noChangeAspect="1"/>
          </p:cNvSpPr>
          <p:nvPr>
            <p:ph type="sldImg"/>
          </p:nvPr>
        </p:nvSpPr>
        <p:spPr>
          <a:xfrm>
            <a:off x="381003" y="685800"/>
            <a:ext cx="6096003" cy="3429000"/>
          </a:xfrm>
          <a:ln w="9528" cap="flat">
            <a:solidFill>
              <a:srgbClr val="000000"/>
            </a:solidFill>
            <a:prstDash val="solid"/>
            <a:round/>
          </a:ln>
        </p:spPr>
      </p:sp>
      <p:sp>
        <p:nvSpPr>
          <p:cNvPr id="3" name="Google Shape;655;p49:notes">
            <a:extLst>
              <a:ext uri="{FF2B5EF4-FFF2-40B4-BE49-F238E27FC236}">
                <a16:creationId xmlns:a16="http://schemas.microsoft.com/office/drawing/2014/main" id="{96AA6DF6-476D-2250-E1A6-0EFC61C65517}"/>
              </a:ext>
            </a:extLst>
          </p:cNvPr>
          <p:cNvSpPr txBox="1">
            <a:spLocks noGrp="1"/>
          </p:cNvSpPr>
          <p:nvPr>
            <p:ph type="body" sz="quarter" idx="1"/>
          </p:nvPr>
        </p:nvSpPr>
        <p:spPr>
          <a:xfrm>
            <a:off x="685800" y="4343400"/>
            <a:ext cx="5486400" cy="4114800"/>
          </a:xfrm>
        </p:spPr>
        <p:txBody>
          <a:bodyPr lIns="91421" tIns="91421" rIns="91421" bIns="9142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78;p34:notes">
            <a:extLst>
              <a:ext uri="{FF2B5EF4-FFF2-40B4-BE49-F238E27FC236}">
                <a16:creationId xmlns:a16="http://schemas.microsoft.com/office/drawing/2014/main" id="{6E48390F-4980-AFDF-6F4C-0B10CA5E0E7E}"/>
              </a:ext>
            </a:extLst>
          </p:cNvPr>
          <p:cNvSpPr>
            <a:spLocks noGrp="1" noRot="1" noChangeAspect="1"/>
          </p:cNvSpPr>
          <p:nvPr>
            <p:ph type="sldImg"/>
          </p:nvPr>
        </p:nvSpPr>
        <p:spPr>
          <a:xfrm>
            <a:off x="381003" y="685800"/>
            <a:ext cx="6096003" cy="3429000"/>
          </a:xfrm>
          <a:ln w="9528" cap="flat">
            <a:solidFill>
              <a:srgbClr val="000000"/>
            </a:solidFill>
            <a:prstDash val="solid"/>
            <a:round/>
          </a:ln>
        </p:spPr>
      </p:sp>
      <p:sp>
        <p:nvSpPr>
          <p:cNvPr id="3" name="Google Shape;479;p34:notes">
            <a:extLst>
              <a:ext uri="{FF2B5EF4-FFF2-40B4-BE49-F238E27FC236}">
                <a16:creationId xmlns:a16="http://schemas.microsoft.com/office/drawing/2014/main" id="{097D676B-CD4E-A670-03DE-32A4B8395943}"/>
              </a:ext>
            </a:extLst>
          </p:cNvPr>
          <p:cNvSpPr txBox="1">
            <a:spLocks noGrp="1"/>
          </p:cNvSpPr>
          <p:nvPr>
            <p:ph type="body" sz="quarter" idx="1"/>
          </p:nvPr>
        </p:nvSpPr>
        <p:spPr>
          <a:xfrm>
            <a:off x="685800" y="4343400"/>
            <a:ext cx="5486400" cy="4114800"/>
          </a:xfrm>
        </p:spPr>
        <p:txBody>
          <a:bodyPr lIns="91421" tIns="91421" rIns="91421" bIns="91421"/>
          <a:lstStyle/>
          <a:p>
            <a:pPr marL="457200" lvl="0" indent="-317497">
              <a:buSzPts val="1400"/>
              <a:buChar char="●"/>
            </a:pPr>
            <a:r>
              <a:rPr lang="en-US"/>
              <a:t>Updated 8/26/13 by PSJ</a:t>
            </a:r>
          </a:p>
          <a:p>
            <a:pPr marL="457200" lvl="0" indent="-228600"/>
            <a:endParaRPr lang="en-US"/>
          </a:p>
          <a:p>
            <a:pPr marL="457200" lvl="0" indent="-228600"/>
            <a:endParaRPr lang="en-US"/>
          </a:p>
          <a:p>
            <a:pPr marL="457200" lvl="0" indent="-317497">
              <a:buSzPts val="1400"/>
              <a:buChar char="●"/>
            </a:pPr>
            <a:r>
              <a:rPr lang="en-US"/>
              <a:t>This table evaluates the levels of evidence for the short-term efficacy of atypical </a:t>
            </a:r>
            <a:br>
              <a:rPr lang="en-US"/>
            </a:br>
            <a:r>
              <a:rPr lang="en-US"/>
              <a:t>antipsychotics in disruptive behavior disorders with aggression in children and </a:t>
            </a:r>
            <a:br>
              <a:rPr lang="en-US"/>
            </a:br>
            <a:r>
              <a:rPr lang="en-US"/>
              <a:t>adolescents.</a:t>
            </a:r>
          </a:p>
          <a:p>
            <a:pPr marL="457200" lvl="0" indent="-317497">
              <a:buSzPts val="1400"/>
              <a:buChar char="●"/>
            </a:pPr>
            <a:r>
              <a:rPr lang="en-US"/>
              <a:t>A lettering system—A, B, and C—developed as part of the International </a:t>
            </a:r>
            <a:br>
              <a:rPr lang="en-US"/>
            </a:br>
            <a:r>
              <a:rPr lang="en-US"/>
              <a:t>Psychopharmacology Algorithm Project report has been used to indicate the current </a:t>
            </a:r>
            <a:br>
              <a:rPr lang="en-US"/>
            </a:br>
            <a:r>
              <a:rPr lang="en-US"/>
              <a:t>levels of evidence for a pharmacologic agent. An A rating indicates two or more </a:t>
            </a:r>
            <a:br>
              <a:rPr lang="en-US"/>
            </a:br>
            <a:r>
              <a:rPr lang="en-US"/>
              <a:t>randomized, controlled studies; B = 1 randomized, controlled study; C = clinical </a:t>
            </a:r>
            <a:br>
              <a:rPr lang="en-US"/>
            </a:br>
            <a:r>
              <a:rPr lang="en-US"/>
              <a:t>experience, eg, open studies, case reports, etc. In addition, a D rating, indicating </a:t>
            </a:r>
            <a:br>
              <a:rPr lang="en-US"/>
            </a:br>
            <a:r>
              <a:rPr lang="en-US"/>
              <a:t>either no data or negative outcome has been used.</a:t>
            </a:r>
          </a:p>
          <a:p>
            <a:pPr marL="457200" lvl="0" indent="-317497">
              <a:buSzPts val="1400"/>
              <a:buChar char="●"/>
            </a:pPr>
            <a:r>
              <a:rPr lang="en-US"/>
              <a:t>Risperidone has an A rating; olanzapine, ziprasidone, and clozapine have a C</a:t>
            </a:r>
            <a:br>
              <a:rPr lang="en-US"/>
            </a:br>
            <a:r>
              <a:rPr lang="en-US"/>
              <a:t>rating; and quetiapine and aripiprazole have a D rating.</a:t>
            </a:r>
          </a:p>
          <a:p>
            <a:pPr marL="457200" lvl="0" indent="-228600"/>
            <a:endParaRPr lang="en-US"/>
          </a:p>
          <a:p>
            <a:pPr marL="457200" lvl="0" indent="-317497">
              <a:buSzPts val="1400"/>
              <a:buChar char="●"/>
            </a:pPr>
            <a:r>
              <a:rPr lang="en-US" b="1"/>
              <a:t>Reference</a:t>
            </a:r>
            <a:endParaRPr lang="en-US"/>
          </a:p>
          <a:p>
            <a:pPr marL="457200" lvl="0" indent="-317497">
              <a:buSzPts val="1400"/>
              <a:buChar char="●"/>
            </a:pPr>
            <a:r>
              <a:rPr lang="en-US"/>
              <a:t>Jobson KO, Potter WZ. International Psychopharmacology Algorithm Project Report: </a:t>
            </a:r>
          </a:p>
          <a:p>
            <a:pPr marL="457200" lvl="0" indent="-317497">
              <a:buSzPts val="1400"/>
              <a:buChar char="●"/>
            </a:pPr>
            <a:r>
              <a:rPr lang="en-US"/>
              <a:t>Introduction. </a:t>
            </a:r>
            <a:r>
              <a:rPr lang="en-US" i="1"/>
              <a:t>Psychopharmacol Bull. </a:t>
            </a:r>
            <a:r>
              <a:rPr lang="en-US"/>
              <a:t>1995;31:457-459.</a:t>
            </a:r>
          </a:p>
          <a:p>
            <a:pPr marL="457200" lvl="0" indent="-228600"/>
            <a:endParaRPr lang="en-US"/>
          </a:p>
          <a:p>
            <a:pPr marL="457200" lvl="0" indent="-228600"/>
            <a:endParaRPr lang="en-US"/>
          </a:p>
          <a:p>
            <a:pPr marL="457200" lvl="0" indent="-228600"/>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94;p35:notes">
            <a:extLst>
              <a:ext uri="{FF2B5EF4-FFF2-40B4-BE49-F238E27FC236}">
                <a16:creationId xmlns:a16="http://schemas.microsoft.com/office/drawing/2014/main" id="{8E732FAB-7C5C-D159-252E-34EF6336C13E}"/>
              </a:ext>
            </a:extLst>
          </p:cNvPr>
          <p:cNvSpPr>
            <a:spLocks noGrp="1" noRot="1" noChangeAspect="1"/>
          </p:cNvSpPr>
          <p:nvPr>
            <p:ph type="sldImg"/>
          </p:nvPr>
        </p:nvSpPr>
        <p:spPr>
          <a:xfrm>
            <a:off x="381003" y="685800"/>
            <a:ext cx="6096003" cy="3429000"/>
          </a:xfrm>
          <a:ln w="9528" cap="flat">
            <a:solidFill>
              <a:srgbClr val="000000"/>
            </a:solidFill>
            <a:prstDash val="solid"/>
            <a:round/>
          </a:ln>
        </p:spPr>
      </p:sp>
      <p:sp>
        <p:nvSpPr>
          <p:cNvPr id="3" name="Google Shape;495;p35:notes">
            <a:extLst>
              <a:ext uri="{FF2B5EF4-FFF2-40B4-BE49-F238E27FC236}">
                <a16:creationId xmlns:a16="http://schemas.microsoft.com/office/drawing/2014/main" id="{152A9ED7-356A-05F8-5F30-04F331EE66B6}"/>
              </a:ext>
            </a:extLst>
          </p:cNvPr>
          <p:cNvSpPr txBox="1">
            <a:spLocks noGrp="1"/>
          </p:cNvSpPr>
          <p:nvPr>
            <p:ph type="body" sz="quarter" idx="1"/>
          </p:nvPr>
        </p:nvSpPr>
        <p:spPr>
          <a:xfrm>
            <a:off x="685800" y="4343400"/>
            <a:ext cx="5486400" cy="4114800"/>
          </a:xfrm>
        </p:spPr>
        <p:txBody>
          <a:bodyPr lIns="91421" tIns="91421" rIns="91421" bIns="91421"/>
          <a:lstStyle/>
          <a:p>
            <a:pPr marL="457200" lvl="0" indent="-317497">
              <a:buSzPts val="1400"/>
              <a:buFont typeface="Arial"/>
              <a:buChar char="•"/>
            </a:pPr>
            <a:r>
              <a:rPr lang="en-US"/>
              <a:t>Updated 8/26/13 by PSJ</a:t>
            </a:r>
          </a:p>
          <a:p>
            <a:pPr marL="457200" lvl="0" indent="-228600"/>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FA35B-9A67-BDC3-9ADD-DE55AC6B1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595DD-D392-2F3B-393F-E2E565FCADA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D532919-D974-B86C-BEBE-C885D109C40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9C4A7C-F915-48A4-B79C-901CFEB6620B}" type="slidenum">
              <a:t>48</a:t>
            </a:fld>
            <a:endParaRPr lang="en-US" sz="1800" b="0" i="0" u="none" strike="noStrike" kern="0" cap="none" spc="0" baseline="0">
              <a:solidFill>
                <a:srgbClr val="000000"/>
              </a:solidFill>
              <a:uFillTx/>
              <a:latin typeface="Helvetica" pitchFamily="3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80;p42:notes">
            <a:extLst>
              <a:ext uri="{FF2B5EF4-FFF2-40B4-BE49-F238E27FC236}">
                <a16:creationId xmlns:a16="http://schemas.microsoft.com/office/drawing/2014/main" id="{E51F7B2B-3FD7-5F3E-AEC6-A56C59643DF1}"/>
              </a:ext>
            </a:extLst>
          </p:cNvPr>
          <p:cNvSpPr>
            <a:spLocks noGrp="1" noRot="1" noChangeAspect="1"/>
          </p:cNvSpPr>
          <p:nvPr>
            <p:ph type="sldImg"/>
          </p:nvPr>
        </p:nvSpPr>
        <p:spPr>
          <a:xfrm>
            <a:off x="381003" y="685800"/>
            <a:ext cx="6096003" cy="3429000"/>
          </a:xfrm>
          <a:ln w="9528" cap="flat">
            <a:solidFill>
              <a:srgbClr val="000000"/>
            </a:solidFill>
            <a:prstDash val="solid"/>
            <a:round/>
          </a:ln>
        </p:spPr>
      </p:sp>
      <p:sp>
        <p:nvSpPr>
          <p:cNvPr id="3" name="Google Shape;581;p42:notes">
            <a:extLst>
              <a:ext uri="{FF2B5EF4-FFF2-40B4-BE49-F238E27FC236}">
                <a16:creationId xmlns:a16="http://schemas.microsoft.com/office/drawing/2014/main" id="{2DDE0713-8A12-E275-AE2E-E4C7959E9339}"/>
              </a:ext>
            </a:extLst>
          </p:cNvPr>
          <p:cNvSpPr txBox="1">
            <a:spLocks noGrp="1"/>
          </p:cNvSpPr>
          <p:nvPr>
            <p:ph type="body" sz="quarter" idx="1"/>
          </p:nvPr>
        </p:nvSpPr>
        <p:spPr>
          <a:xfrm>
            <a:off x="685800" y="4343400"/>
            <a:ext cx="5486400" cy="4114800"/>
          </a:xfrm>
        </p:spPr>
        <p:txBody>
          <a:bodyPr lIns="91421" tIns="91421" rIns="91421" bIns="91421"/>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4970E-89E3-0FD1-E838-241EE3962495}"/>
              </a:ext>
            </a:extLst>
          </p:cNvPr>
          <p:cNvSpPr>
            <a:spLocks noGrp="1" noRot="1" noChangeAspect="1"/>
          </p:cNvSpPr>
          <p:nvPr>
            <p:ph type="sldImg"/>
          </p:nvPr>
        </p:nvSpPr>
        <p:spPr>
          <a:xfrm>
            <a:off x="2281235" y="525459"/>
            <a:ext cx="4673598" cy="2628899"/>
          </a:xfrm>
          <a:ln w="12701">
            <a:solidFill>
              <a:srgbClr val="000000"/>
            </a:solidFill>
            <a:prstDash val="solid"/>
            <a:miter/>
          </a:ln>
        </p:spPr>
      </p:sp>
      <p:sp>
        <p:nvSpPr>
          <p:cNvPr id="3" name="Notes Placeholder 2">
            <a:extLst>
              <a:ext uri="{FF2B5EF4-FFF2-40B4-BE49-F238E27FC236}">
                <a16:creationId xmlns:a16="http://schemas.microsoft.com/office/drawing/2014/main" id="{98FD65E4-62D3-2C7C-D733-01DD0A00D029}"/>
              </a:ext>
            </a:extLst>
          </p:cNvPr>
          <p:cNvSpPr txBox="1">
            <a:spLocks noGrp="1"/>
          </p:cNvSpPr>
          <p:nvPr>
            <p:ph type="body" sz="quarter" idx="1"/>
          </p:nvPr>
        </p:nvSpPr>
        <p:spPr/>
        <p:txBody>
          <a:bodyPr/>
          <a:lstStyle/>
          <a:p>
            <a:pPr lvl="0"/>
            <a:r>
              <a:rPr lang="en-US"/>
              <a:t>Cori and Rachel</a:t>
            </a:r>
          </a:p>
          <a:p>
            <a:pPr lvl="0"/>
            <a:r>
              <a:rPr lang="en-US"/>
              <a:t>Explain resources</a:t>
            </a:r>
          </a:p>
        </p:txBody>
      </p:sp>
      <p:sp>
        <p:nvSpPr>
          <p:cNvPr id="4" name="Slide Number Placeholder 3">
            <a:extLst>
              <a:ext uri="{FF2B5EF4-FFF2-40B4-BE49-F238E27FC236}">
                <a16:creationId xmlns:a16="http://schemas.microsoft.com/office/drawing/2014/main" id="{946C9C36-13FB-C35C-B30C-DE717D98A20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0712A7-C50F-45A8-B1F6-8D501FF9C6B8}" type="slidenum">
              <a:t>50</a:t>
            </a:fld>
            <a:endParaRPr lang="en-US" sz="1200" b="0" i="0" u="none" strike="noStrike" kern="1200" cap="none" spc="0" baseline="0">
              <a:solidFill>
                <a:srgbClr val="000000"/>
              </a:solidFill>
              <a:uFillTx/>
              <a:latin typeface="Helvetica" pitchFamily="34"/>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95;p44:notes">
            <a:extLst>
              <a:ext uri="{FF2B5EF4-FFF2-40B4-BE49-F238E27FC236}">
                <a16:creationId xmlns:a16="http://schemas.microsoft.com/office/drawing/2014/main" id="{3E78EC7C-DF68-411A-A4AD-F6A6EA8CED0D}"/>
              </a:ext>
            </a:extLst>
          </p:cNvPr>
          <p:cNvSpPr>
            <a:spLocks noGrp="1" noRot="1" noChangeAspect="1"/>
          </p:cNvSpPr>
          <p:nvPr>
            <p:ph type="sldImg"/>
          </p:nvPr>
        </p:nvSpPr>
        <p:spPr>
          <a:xfrm>
            <a:off x="381003" y="685800"/>
            <a:ext cx="6096003" cy="3429000"/>
          </a:xfrm>
          <a:ln w="9528" cap="flat">
            <a:solidFill>
              <a:srgbClr val="000000"/>
            </a:solidFill>
            <a:prstDash val="solid"/>
            <a:round/>
          </a:ln>
        </p:spPr>
      </p:sp>
      <p:sp>
        <p:nvSpPr>
          <p:cNvPr id="3" name="Google Shape;596;p44:notes">
            <a:extLst>
              <a:ext uri="{FF2B5EF4-FFF2-40B4-BE49-F238E27FC236}">
                <a16:creationId xmlns:a16="http://schemas.microsoft.com/office/drawing/2014/main" id="{9E5EBBC0-76CD-2EF8-A922-59AA644EE915}"/>
              </a:ext>
            </a:extLst>
          </p:cNvPr>
          <p:cNvSpPr txBox="1">
            <a:spLocks noGrp="1"/>
          </p:cNvSpPr>
          <p:nvPr>
            <p:ph type="body" sz="quarter" idx="1"/>
          </p:nvPr>
        </p:nvSpPr>
        <p:spPr>
          <a:xfrm>
            <a:off x="685800" y="4343400"/>
            <a:ext cx="5486400" cy="4114800"/>
          </a:xfrm>
        </p:spPr>
        <p:txBody>
          <a:bodyPr lIns="91421" tIns="91421" rIns="91421" bIns="91421"/>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41;p48:notes">
            <a:extLst>
              <a:ext uri="{FF2B5EF4-FFF2-40B4-BE49-F238E27FC236}">
                <a16:creationId xmlns:a16="http://schemas.microsoft.com/office/drawing/2014/main" id="{C74CEA18-DC3A-3369-9F49-3CF43FA3663E}"/>
              </a:ext>
            </a:extLst>
          </p:cNvPr>
          <p:cNvSpPr>
            <a:spLocks noGrp="1" noRot="1" noChangeAspect="1"/>
          </p:cNvSpPr>
          <p:nvPr>
            <p:ph type="sldImg"/>
          </p:nvPr>
        </p:nvSpPr>
        <p:spPr>
          <a:xfrm>
            <a:off x="381003" y="685800"/>
            <a:ext cx="6096003" cy="3429000"/>
          </a:xfrm>
          <a:ln w="9528" cap="flat">
            <a:solidFill>
              <a:srgbClr val="000000"/>
            </a:solidFill>
            <a:prstDash val="solid"/>
            <a:round/>
          </a:ln>
        </p:spPr>
      </p:sp>
      <p:sp>
        <p:nvSpPr>
          <p:cNvPr id="3" name="Google Shape;642;p48:notes">
            <a:extLst>
              <a:ext uri="{FF2B5EF4-FFF2-40B4-BE49-F238E27FC236}">
                <a16:creationId xmlns:a16="http://schemas.microsoft.com/office/drawing/2014/main" id="{B0D7827E-4FBF-0332-2032-035C5FD90243}"/>
              </a:ext>
            </a:extLst>
          </p:cNvPr>
          <p:cNvSpPr txBox="1">
            <a:spLocks noGrp="1"/>
          </p:cNvSpPr>
          <p:nvPr>
            <p:ph type="body" sz="quarter" idx="1"/>
          </p:nvPr>
        </p:nvSpPr>
        <p:spPr>
          <a:xfrm>
            <a:off x="685800" y="4343400"/>
            <a:ext cx="5486400" cy="4114800"/>
          </a:xfrm>
        </p:spPr>
        <p:txBody>
          <a:bodyPr lIns="91421" tIns="91421" rIns="91421" bIns="91421"/>
          <a:lstStyle/>
          <a:p>
            <a:pPr marL="457200" lvl="0" indent="-317497">
              <a:buSzPts val="1400"/>
              <a:buChar char="●"/>
            </a:pPr>
            <a:r>
              <a:rPr lang="en-US"/>
              <a:t>Updated 8/26/13 by PSJ</a:t>
            </a:r>
          </a:p>
          <a:p>
            <a:pPr marL="457200" lvl="0" indent="-228600"/>
            <a:endParaRPr lang="en-US"/>
          </a:p>
          <a:p>
            <a:pPr marL="457200" lvl="0" indent="-317497">
              <a:buSzPts val="1400"/>
              <a:buChar char="●"/>
            </a:pPr>
            <a:r>
              <a:rPr lang="en-US"/>
              <a:t>Point out that the toolkit is 38 pages long, so if they want ALL of it, they will have to go to the REACH website and download it.  But the workbook does include ½ of it, the most immediately useful pages and tools</a:t>
            </a:r>
          </a:p>
          <a:p>
            <a:pPr marL="457200" lvl="0" indent="-22860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F15EBB9-4D04-9611-A4ED-F3868D2A8C5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077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3B0EDE-4A71-444F-A4B9-E7817BF2F467}" type="slidenum">
              <a:t>7</a:t>
            </a:fld>
            <a:endParaRPr lang="en-US" sz="1200" b="0" i="0" u="none" strike="noStrike" kern="1200" cap="none" spc="0" baseline="0">
              <a:solidFill>
                <a:srgbClr val="000000"/>
              </a:solidFill>
              <a:uFillTx/>
              <a:latin typeface="Helvetica" pitchFamily="34"/>
              <a:ea typeface="ＭＳ Ｐゴシック" pitchFamily="34"/>
            </a:endParaRPr>
          </a:p>
        </p:txBody>
      </p:sp>
      <p:sp>
        <p:nvSpPr>
          <p:cNvPr id="3" name="Slide Image Placeholder 2">
            <a:extLst>
              <a:ext uri="{FF2B5EF4-FFF2-40B4-BE49-F238E27FC236}">
                <a16:creationId xmlns:a16="http://schemas.microsoft.com/office/drawing/2014/main" id="{3225C2D6-EE5A-8EF2-8F63-654ACFE3829E}"/>
              </a:ext>
            </a:extLst>
          </p:cNvPr>
          <p:cNvSpPr>
            <a:spLocks noGrp="1" noRot="1" noChangeAspect="1"/>
          </p:cNvSpPr>
          <p:nvPr>
            <p:ph type="sldImg"/>
          </p:nvPr>
        </p:nvSpPr>
        <p:spPr>
          <a:xfrm>
            <a:off x="407986" y="696909"/>
            <a:ext cx="6207120" cy="3492495"/>
          </a:xfrm>
          <a:ln w="12701">
            <a:solidFill>
              <a:srgbClr val="000000"/>
            </a:solidFill>
            <a:prstDash val="solid"/>
            <a:miter/>
          </a:ln>
        </p:spPr>
      </p:sp>
      <p:sp>
        <p:nvSpPr>
          <p:cNvPr id="4" name="Rectangle 3">
            <a:extLst>
              <a:ext uri="{FF2B5EF4-FFF2-40B4-BE49-F238E27FC236}">
                <a16:creationId xmlns:a16="http://schemas.microsoft.com/office/drawing/2014/main" id="{B7A9ABEE-E45C-DB6E-12FD-348B14BBA28B}"/>
              </a:ext>
            </a:extLst>
          </p:cNvPr>
          <p:cNvSpPr txBox="1">
            <a:spLocks noGrp="1"/>
          </p:cNvSpPr>
          <p:nvPr>
            <p:ph type="body" sz="quarter" idx="1"/>
          </p:nvPr>
        </p:nvSpPr>
        <p:spPr>
          <a:xfrm>
            <a:off x="700686" y="4420209"/>
            <a:ext cx="5621731" cy="4192322"/>
          </a:xfrm>
        </p:spPr>
        <p:txBody>
          <a:bodyPr/>
          <a:lstStyle/>
          <a:p>
            <a:pPr lvl="0"/>
            <a:r>
              <a:rPr lang="en-US">
                <a:ea typeface="ＭＳ Ｐゴシック" pitchFamily="34"/>
              </a:rPr>
              <a:t>Updated 8/26/13 by PSJ</a:t>
            </a:r>
          </a:p>
          <a:p>
            <a:pPr lvl="0"/>
            <a:endParaRPr lang="en-US">
              <a:ea typeface="ＭＳ Ｐゴシック" pitchFamily="34"/>
            </a:endParaRPr>
          </a:p>
          <a:p>
            <a:pPr lvl="0"/>
            <a:r>
              <a:rPr lang="en-US">
                <a:ea typeface="ＭＳ Ｐゴシック" pitchFamily="34"/>
              </a:rPr>
              <a:t>NOTICE THAT ON THE SECOND “CLICK”, THE PEDIATRICS REFERENCE COMES UP.  YOU CAN USE THIS TO ASK THEM IF THEY HAVE EVER HEARD OF T-MAY, AND THEN SURPRISE THEM BY CLICKING THE 2</a:t>
            </a:r>
            <a:r>
              <a:rPr lang="en-US" baseline="30000">
                <a:ea typeface="ＭＳ Ｐゴシック" pitchFamily="34"/>
              </a:rPr>
              <a:t>ND</a:t>
            </a:r>
            <a:r>
              <a:rPr lang="en-US">
                <a:ea typeface="ＭＳ Ｐゴシック" pitchFamily="34"/>
              </a:rPr>
              <a:t> TIME, AND THE REFERENCE WILL SHOW UP – IN THEIR OWN JOURNAL!</a:t>
            </a:r>
          </a:p>
          <a:p>
            <a:pPr lvl="0"/>
            <a:endParaRPr lang="en-US">
              <a:ea typeface="ＭＳ Ｐゴシック" pitchFamily="34"/>
            </a:endParaRPr>
          </a:p>
        </p:txBody>
      </p:sp>
      <p:sp>
        <p:nvSpPr>
          <p:cNvPr id="5" name="Footer Placeholder 4">
            <a:extLst>
              <a:ext uri="{FF2B5EF4-FFF2-40B4-BE49-F238E27FC236}">
                <a16:creationId xmlns:a16="http://schemas.microsoft.com/office/drawing/2014/main" id="{31F3CB17-9E7B-0CEC-AC30-EECDEB51F573}"/>
              </a:ext>
            </a:extLst>
          </p:cNvPr>
          <p:cNvSpPr txBox="1"/>
          <p:nvPr/>
        </p:nvSpPr>
        <p:spPr>
          <a:xfrm>
            <a:off x="0"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l" defTabSz="96077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Helvetica" pitchFamily="34"/>
                <a:ea typeface="ＭＳ Ｐゴシック" pitchFamily="34"/>
              </a:rPr>
              <a:t>Unit L: Aggressive Behavior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29;p38:notes">
            <a:extLst>
              <a:ext uri="{FF2B5EF4-FFF2-40B4-BE49-F238E27FC236}">
                <a16:creationId xmlns:a16="http://schemas.microsoft.com/office/drawing/2014/main" id="{B670C630-5120-EA43-130B-E40BE4CD1A9A}"/>
              </a:ext>
            </a:extLst>
          </p:cNvPr>
          <p:cNvSpPr>
            <a:spLocks noGrp="1" noRot="1" noChangeAspect="1"/>
          </p:cNvSpPr>
          <p:nvPr>
            <p:ph type="sldImg"/>
          </p:nvPr>
        </p:nvSpPr>
        <p:spPr>
          <a:xfrm>
            <a:off x="381003" y="685800"/>
            <a:ext cx="6096003" cy="3429000"/>
          </a:xfrm>
          <a:ln w="9528" cap="flat">
            <a:solidFill>
              <a:srgbClr val="000000"/>
            </a:solidFill>
            <a:prstDash val="solid"/>
            <a:round/>
          </a:ln>
        </p:spPr>
      </p:sp>
      <p:sp>
        <p:nvSpPr>
          <p:cNvPr id="3" name="Google Shape;530;p38:notes">
            <a:extLst>
              <a:ext uri="{FF2B5EF4-FFF2-40B4-BE49-F238E27FC236}">
                <a16:creationId xmlns:a16="http://schemas.microsoft.com/office/drawing/2014/main" id="{E073D84D-727D-4DD1-B94B-41824F8DD73D}"/>
              </a:ext>
            </a:extLst>
          </p:cNvPr>
          <p:cNvSpPr txBox="1">
            <a:spLocks noGrp="1"/>
          </p:cNvSpPr>
          <p:nvPr>
            <p:ph type="body" sz="quarter" idx="1"/>
          </p:nvPr>
        </p:nvSpPr>
        <p:spPr>
          <a:xfrm>
            <a:off x="685800" y="4343400"/>
            <a:ext cx="5486400" cy="4114800"/>
          </a:xfrm>
        </p:spPr>
        <p:txBody>
          <a:bodyPr lIns="91421" tIns="91421" rIns="91421" bIns="91421"/>
          <a:lstStyle/>
          <a:p>
            <a:pPr marL="457200" lvl="0" indent="-317497">
              <a:buSzPts val="1400"/>
              <a:buChar char="●"/>
            </a:pPr>
            <a:r>
              <a:rPr lang="en-US"/>
              <a:t>Updated 8/26/13 by PSJ</a:t>
            </a:r>
          </a:p>
          <a:p>
            <a:pPr marL="457200" lvl="0" indent="-228600"/>
            <a:endParaRPr lang="en-US"/>
          </a:p>
          <a:p>
            <a:pPr marL="457200" lvl="0" indent="-317497">
              <a:buSzPts val="1400"/>
              <a:buChar char="●"/>
            </a:pPr>
            <a:r>
              <a:rPr lang="en-US"/>
              <a:t>The finalized treatment recommendations are shown here in a flow chart or algorithmic format.  The recommendations represent a conservative and systematic approach to treatment and were designed to assist with physician decision making at a variety of different phases of intervention.  </a:t>
            </a:r>
          </a:p>
          <a:p>
            <a:pPr marL="457200" lvl="0" indent="-228600"/>
            <a:endParaRPr lang="en-US" u="sng"/>
          </a:p>
          <a:p>
            <a:pPr marL="457200" lvl="0" indent="-317497">
              <a:buSzPts val="1400"/>
              <a:buChar char="●"/>
            </a:pPr>
            <a:r>
              <a:rPr lang="en-US" u="sng"/>
              <a:t>Note:</a:t>
            </a:r>
            <a:r>
              <a:rPr lang="en-US"/>
              <a:t>  It should be stressed that the T-MAY recommendations do not apply neatly to all cases and are intended to support physicians’ decision-making, not replace it.  In addition, these recommendations must be revised regularly to keep pace with current treatment options and may be updated as new information becomes available.  </a:t>
            </a:r>
            <a:endParaRPr lang="en-US" u="sng"/>
          </a:p>
          <a:p>
            <a:pPr lv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B7B31B0-EF3E-820F-8987-7C13738803C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077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4EA2A7-571D-45E7-B50B-D46AAA2F780B}" type="slidenum">
              <a:t>11</a:t>
            </a:fld>
            <a:endParaRPr lang="en-US" sz="1200" b="0" i="0" u="none" strike="noStrike" kern="1200" cap="none" spc="0" baseline="0">
              <a:solidFill>
                <a:srgbClr val="000000"/>
              </a:solidFill>
              <a:uFillTx/>
              <a:latin typeface="Helvetica" pitchFamily="34"/>
              <a:ea typeface="ＭＳ Ｐゴシック" pitchFamily="34"/>
            </a:endParaRPr>
          </a:p>
        </p:txBody>
      </p:sp>
      <p:sp>
        <p:nvSpPr>
          <p:cNvPr id="3" name="Slide Image Placeholder 2">
            <a:extLst>
              <a:ext uri="{FF2B5EF4-FFF2-40B4-BE49-F238E27FC236}">
                <a16:creationId xmlns:a16="http://schemas.microsoft.com/office/drawing/2014/main" id="{6FC9B823-C1C0-EFED-4674-47F6814050D7}"/>
              </a:ext>
            </a:extLst>
          </p:cNvPr>
          <p:cNvSpPr>
            <a:spLocks noGrp="1" noRot="1" noChangeAspect="1"/>
          </p:cNvSpPr>
          <p:nvPr>
            <p:ph type="sldImg"/>
          </p:nvPr>
        </p:nvSpPr>
        <p:spPr>
          <a:ln w="12701">
            <a:solidFill>
              <a:srgbClr val="000000"/>
            </a:solidFill>
            <a:prstDash val="solid"/>
            <a:miter/>
          </a:ln>
        </p:spPr>
      </p:sp>
      <p:sp>
        <p:nvSpPr>
          <p:cNvPr id="4" name="Rectangle 3">
            <a:extLst>
              <a:ext uri="{FF2B5EF4-FFF2-40B4-BE49-F238E27FC236}">
                <a16:creationId xmlns:a16="http://schemas.microsoft.com/office/drawing/2014/main" id="{16C3E877-4063-A205-5C52-27FD9BDBAD84}"/>
              </a:ext>
            </a:extLst>
          </p:cNvPr>
          <p:cNvSpPr txBox="1">
            <a:spLocks noGrp="1"/>
          </p:cNvSpPr>
          <p:nvPr>
            <p:ph type="body" sz="quarter" idx="1"/>
          </p:nvPr>
        </p:nvSpPr>
        <p:spPr>
          <a:xfrm>
            <a:off x="700686" y="4420209"/>
            <a:ext cx="5621731" cy="4190713"/>
          </a:xfrm>
        </p:spPr>
        <p:txBody>
          <a:bodyPr/>
          <a:lstStyle/>
          <a:p>
            <a:pPr lvl="0"/>
            <a:r>
              <a:rPr lang="en-US">
                <a:ea typeface="ＭＳ Ｐゴシック" pitchFamily="34"/>
              </a:rPr>
              <a:t>Updated 8/26/13 by PSJ</a:t>
            </a:r>
          </a:p>
          <a:p>
            <a:pPr lvl="0"/>
            <a:endParaRPr lang="en-US">
              <a:ea typeface="ＭＳ Ｐゴシック" pitchFamily="34"/>
            </a:endParaRPr>
          </a:p>
          <a:p>
            <a:pPr lvl="0"/>
            <a:endParaRPr lang="en-US">
              <a:ea typeface="ＭＳ Ｐゴシック" pitchFamily="34"/>
            </a:endParaRPr>
          </a:p>
        </p:txBody>
      </p:sp>
      <p:sp>
        <p:nvSpPr>
          <p:cNvPr id="5" name="Footer Placeholder 4">
            <a:extLst>
              <a:ext uri="{FF2B5EF4-FFF2-40B4-BE49-F238E27FC236}">
                <a16:creationId xmlns:a16="http://schemas.microsoft.com/office/drawing/2014/main" id="{492647D5-140D-7945-00D8-3076683171F1}"/>
              </a:ext>
            </a:extLst>
          </p:cNvPr>
          <p:cNvSpPr txBox="1"/>
          <p:nvPr/>
        </p:nvSpPr>
        <p:spPr>
          <a:xfrm>
            <a:off x="0"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l" defTabSz="96077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Helvetica" pitchFamily="34"/>
                <a:ea typeface="ＭＳ Ｐゴシック" pitchFamily="34"/>
              </a:rPr>
              <a:t>Unit L: Aggressive Behavior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01B52F0-6A2A-4508-8259-8BEEAA33DEC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077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82BFED-3544-4971-AB28-D4F74DD6BF3A}" type="slidenum">
              <a:t>13</a:t>
            </a:fld>
            <a:endParaRPr lang="en-US" sz="1200" b="0" i="0" u="none" strike="noStrike" kern="1200" cap="none" spc="0" baseline="0">
              <a:solidFill>
                <a:srgbClr val="000000"/>
              </a:solidFill>
              <a:uFillTx/>
              <a:latin typeface="Helvetica" pitchFamily="34"/>
              <a:ea typeface="ＭＳ Ｐゴシック" pitchFamily="34"/>
            </a:endParaRPr>
          </a:p>
        </p:txBody>
      </p:sp>
      <p:sp>
        <p:nvSpPr>
          <p:cNvPr id="3" name="Slide Image Placeholder 2">
            <a:extLst>
              <a:ext uri="{FF2B5EF4-FFF2-40B4-BE49-F238E27FC236}">
                <a16:creationId xmlns:a16="http://schemas.microsoft.com/office/drawing/2014/main" id="{922EDACE-F864-E4C2-32E1-F3C12D281E28}"/>
              </a:ext>
            </a:extLst>
          </p:cNvPr>
          <p:cNvSpPr>
            <a:spLocks noGrp="1" noRot="1" noChangeAspect="1"/>
          </p:cNvSpPr>
          <p:nvPr>
            <p:ph type="sldImg"/>
          </p:nvPr>
        </p:nvSpPr>
        <p:spPr>
          <a:ln w="12701">
            <a:solidFill>
              <a:srgbClr val="000000"/>
            </a:solidFill>
            <a:prstDash val="solid"/>
            <a:miter/>
          </a:ln>
        </p:spPr>
      </p:sp>
      <p:sp>
        <p:nvSpPr>
          <p:cNvPr id="4" name="Rectangle 3">
            <a:extLst>
              <a:ext uri="{FF2B5EF4-FFF2-40B4-BE49-F238E27FC236}">
                <a16:creationId xmlns:a16="http://schemas.microsoft.com/office/drawing/2014/main" id="{4E56BB04-EB34-7E3E-CDA5-75E225E7082F}"/>
              </a:ext>
            </a:extLst>
          </p:cNvPr>
          <p:cNvSpPr txBox="1">
            <a:spLocks noGrp="1"/>
          </p:cNvSpPr>
          <p:nvPr>
            <p:ph type="body" sz="quarter" idx="1"/>
          </p:nvPr>
        </p:nvSpPr>
        <p:spPr>
          <a:xfrm>
            <a:off x="700686" y="4420209"/>
            <a:ext cx="5621731" cy="4190713"/>
          </a:xfrm>
        </p:spPr>
        <p:txBody>
          <a:bodyPr/>
          <a:lstStyle/>
          <a:p>
            <a:pPr lvl="0"/>
            <a:r>
              <a:rPr lang="en-US">
                <a:ea typeface="ＭＳ Ｐゴシック" pitchFamily="34"/>
              </a:rPr>
              <a:t>Updated 8/26/13 by PSJ</a:t>
            </a:r>
          </a:p>
          <a:p>
            <a:pPr lvl="0"/>
            <a:endParaRPr lang="en-US">
              <a:ea typeface="ＭＳ Ｐゴシック" pitchFamily="34"/>
            </a:endParaRPr>
          </a:p>
          <a:p>
            <a:pPr lvl="0"/>
            <a:endParaRPr lang="en-US">
              <a:ea typeface="ＭＳ Ｐゴシック" pitchFamily="34"/>
            </a:endParaRPr>
          </a:p>
        </p:txBody>
      </p:sp>
      <p:sp>
        <p:nvSpPr>
          <p:cNvPr id="5" name="Footer Placeholder 4">
            <a:extLst>
              <a:ext uri="{FF2B5EF4-FFF2-40B4-BE49-F238E27FC236}">
                <a16:creationId xmlns:a16="http://schemas.microsoft.com/office/drawing/2014/main" id="{01E083A2-2DAA-373B-2A7E-7BBB1C95ACC3}"/>
              </a:ext>
            </a:extLst>
          </p:cNvPr>
          <p:cNvSpPr txBox="1"/>
          <p:nvPr/>
        </p:nvSpPr>
        <p:spPr>
          <a:xfrm>
            <a:off x="0"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l" defTabSz="96077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Helvetica" pitchFamily="34"/>
                <a:ea typeface="ＭＳ Ｐゴシック" pitchFamily="34"/>
              </a:rPr>
              <a:t>Unit L: Aggressive Behavior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6F7EE-4E0D-FF9A-7ABD-857509F19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B1C41-F434-D904-7646-ABE43884338C}"/>
              </a:ext>
            </a:extLst>
          </p:cNvPr>
          <p:cNvSpPr txBox="1">
            <a:spLocks noGrp="1"/>
          </p:cNvSpPr>
          <p:nvPr>
            <p:ph type="body" sz="quarter" idx="1"/>
          </p:nvPr>
        </p:nvSpPr>
        <p:spPr/>
        <p:txBody>
          <a:bodyPr/>
          <a:lstStyle/>
          <a:p>
            <a:pPr lvl="0"/>
            <a:r>
              <a:rPr lang="en-US"/>
              <a:t>CHADD? </a:t>
            </a:r>
            <a:br>
              <a:rPr lang="en-US"/>
            </a:br>
            <a:r>
              <a:rPr lang="en-US"/>
              <a:t>Community support groups ? </a:t>
            </a:r>
          </a:p>
        </p:txBody>
      </p:sp>
      <p:sp>
        <p:nvSpPr>
          <p:cNvPr id="4" name="Slide Number Placeholder 3">
            <a:extLst>
              <a:ext uri="{FF2B5EF4-FFF2-40B4-BE49-F238E27FC236}">
                <a16:creationId xmlns:a16="http://schemas.microsoft.com/office/drawing/2014/main" id="{F28F71A6-BF1E-575F-4E31-6391A3F9042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A9F9E0-F4C1-4778-9B2E-74F7C873AA8C}" type="slidenum">
              <a:t>14</a:t>
            </a:fld>
            <a:endParaRPr lang="en-US" sz="1800" b="0" i="0" u="none" strike="noStrike" kern="0" cap="none" spc="0" baseline="0">
              <a:solidFill>
                <a:srgbClr val="000000"/>
              </a:solidFill>
              <a:uFillTx/>
              <a:latin typeface="Helvetica" pitchFamily="3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B63E4-6796-3B30-73A0-BCCE6412DD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DD110E3-EF2E-12CF-1B61-340A3BFCDE74}"/>
              </a:ext>
            </a:extLst>
          </p:cNvPr>
          <p:cNvSpPr txBox="1">
            <a:spLocks noGrp="1"/>
          </p:cNvSpPr>
          <p:nvPr>
            <p:ph type="body" sz="quarter" idx="1"/>
          </p:nvPr>
        </p:nvSpPr>
        <p:spPr/>
        <p:txBody>
          <a:bodyPr/>
          <a:lstStyle/>
          <a:p>
            <a:pPr lvl="0"/>
            <a:r>
              <a:rPr lang="en-US"/>
              <a:t>Breck slide</a:t>
            </a:r>
          </a:p>
        </p:txBody>
      </p:sp>
      <p:sp>
        <p:nvSpPr>
          <p:cNvPr id="4" name="Slide Number Placeholder 3">
            <a:extLst>
              <a:ext uri="{FF2B5EF4-FFF2-40B4-BE49-F238E27FC236}">
                <a16:creationId xmlns:a16="http://schemas.microsoft.com/office/drawing/2014/main" id="{DC8E30DE-30E5-D62F-5EB8-4CFBBD8E363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973FFC-93E6-4AE8-BDB9-97F0A780A7EF}" type="slidenum">
              <a:t>15</a:t>
            </a:fld>
            <a:endParaRPr lang="en-US" sz="1200" b="0" i="0" u="none" strike="noStrike" kern="1200" cap="none" spc="0" baseline="0">
              <a:solidFill>
                <a:srgbClr val="000000"/>
              </a:solidFill>
              <a:uFillTx/>
              <a:latin typeface="Helvetica" pitchFamily="3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645ED-B36E-1898-7C68-EFF9E768F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73633-B52E-241C-624B-99A5667B5B1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8E75113C-1DBC-05CA-24AD-F099D546F23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1C944A-E8CC-4C1F-923A-71E0C39D8FF1}" type="slidenum">
              <a:t>19</a:t>
            </a:fld>
            <a:endParaRPr lang="en-US" sz="1200" b="0" i="0" u="none" strike="noStrike" kern="1200" cap="none" spc="0" baseline="0">
              <a:solidFill>
                <a:srgbClr val="000000"/>
              </a:solidFill>
              <a:uFillTx/>
              <a:latin typeface="Helvetica" pitchFamily="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52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Rectangle 29">
            <a:extLst>
              <a:ext uri="{FF2B5EF4-FFF2-40B4-BE49-F238E27FC236}">
                <a16:creationId xmlns:a16="http://schemas.microsoft.com/office/drawing/2014/main" id="{AB3543F2-22AB-8BAA-36B3-1161DAF9018F}"/>
              </a:ext>
            </a:extLst>
          </p:cNvPr>
          <p:cNvSpPr/>
          <p:nvPr/>
        </p:nvSpPr>
        <p:spPr>
          <a:xfrm>
            <a:off x="0" y="3646700"/>
            <a:ext cx="9326285" cy="794485"/>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3" name="Rectangle 33">
            <a:extLst>
              <a:ext uri="{FF2B5EF4-FFF2-40B4-BE49-F238E27FC236}">
                <a16:creationId xmlns:a16="http://schemas.microsoft.com/office/drawing/2014/main" id="{B59AD34F-2B84-D0F6-1CA8-5BADAC0AC5C2}"/>
              </a:ext>
            </a:extLst>
          </p:cNvPr>
          <p:cNvSpPr/>
          <p:nvPr/>
        </p:nvSpPr>
        <p:spPr>
          <a:xfrm>
            <a:off x="4480" y="5022982"/>
            <a:ext cx="9326285" cy="590309"/>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4" name="Rectangle 34">
            <a:extLst>
              <a:ext uri="{FF2B5EF4-FFF2-40B4-BE49-F238E27FC236}">
                <a16:creationId xmlns:a16="http://schemas.microsoft.com/office/drawing/2014/main" id="{72B26AFA-638E-B1DD-EE5B-6D6F791C4DF9}"/>
              </a:ext>
            </a:extLst>
          </p:cNvPr>
          <p:cNvSpPr/>
          <p:nvPr/>
        </p:nvSpPr>
        <p:spPr>
          <a:xfrm>
            <a:off x="0" y="5624657"/>
            <a:ext cx="9326285" cy="794485"/>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5" name="Rectangle 38">
            <a:extLst>
              <a:ext uri="{FF2B5EF4-FFF2-40B4-BE49-F238E27FC236}">
                <a16:creationId xmlns:a16="http://schemas.microsoft.com/office/drawing/2014/main" id="{C6162E55-921E-2769-C205-208EB56B9573}"/>
              </a:ext>
            </a:extLst>
          </p:cNvPr>
          <p:cNvSpPr/>
          <p:nvPr/>
        </p:nvSpPr>
        <p:spPr>
          <a:xfrm>
            <a:off x="559969" y="4926851"/>
            <a:ext cx="1489969" cy="1578080"/>
          </a:xfrm>
          <a:prstGeom prst="rect">
            <a:avLst/>
          </a:prstGeom>
          <a:solidFill>
            <a:srgbClr val="FFFFFF"/>
          </a:solidFill>
          <a:ln w="19046" cap="flat">
            <a:solidFill>
              <a:srgbClr val="39137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92D050"/>
              </a:solidFill>
              <a:uFillTx/>
              <a:latin typeface="Helvetica" pitchFamily="34"/>
            </a:endParaRPr>
          </a:p>
        </p:txBody>
      </p:sp>
      <p:sp>
        <p:nvSpPr>
          <p:cNvPr id="6" name="Rectangle 39">
            <a:extLst>
              <a:ext uri="{FF2B5EF4-FFF2-40B4-BE49-F238E27FC236}">
                <a16:creationId xmlns:a16="http://schemas.microsoft.com/office/drawing/2014/main" id="{21E70F18-25DD-605D-1568-51C59A321D5C}"/>
              </a:ext>
            </a:extLst>
          </p:cNvPr>
          <p:cNvSpPr/>
          <p:nvPr/>
        </p:nvSpPr>
        <p:spPr>
          <a:xfrm>
            <a:off x="559969" y="2948894"/>
            <a:ext cx="1489969" cy="1578080"/>
          </a:xfrm>
          <a:prstGeom prst="rect">
            <a:avLst/>
          </a:prstGeom>
          <a:solidFill>
            <a:srgbClr val="FFFFFF"/>
          </a:solidFill>
          <a:ln w="19046" cap="flat">
            <a:solidFill>
              <a:srgbClr val="39137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92D050"/>
              </a:solidFill>
              <a:uFillTx/>
              <a:latin typeface="Helvetica" pitchFamily="34"/>
            </a:endParaRPr>
          </a:p>
        </p:txBody>
      </p:sp>
      <p:sp>
        <p:nvSpPr>
          <p:cNvPr id="7" name="Text Placeholder 5">
            <a:extLst>
              <a:ext uri="{FF2B5EF4-FFF2-40B4-BE49-F238E27FC236}">
                <a16:creationId xmlns:a16="http://schemas.microsoft.com/office/drawing/2014/main" id="{5B88F8B0-CBF4-3279-F512-CF391DA652FD}"/>
              </a:ext>
            </a:extLst>
          </p:cNvPr>
          <p:cNvSpPr txBox="1">
            <a:spLocks noGrp="1"/>
          </p:cNvSpPr>
          <p:nvPr>
            <p:ph type="body" sz="quarter" idx="4294967295"/>
          </p:nvPr>
        </p:nvSpPr>
        <p:spPr>
          <a:xfrm>
            <a:off x="2471257" y="2466932"/>
            <a:ext cx="6478588" cy="39370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rgbClr val="7BBF43"/>
                </a:solidFill>
                <a:uFillTx/>
                <a:latin typeface="Helvetica Regular"/>
              </a:defRPr>
            </a:lvl1pPr>
          </a:lstStyle>
          <a:p>
            <a:pPr lvl="0"/>
            <a:r>
              <a:rPr lang="en-US"/>
              <a:t>Insert Email</a:t>
            </a:r>
          </a:p>
        </p:txBody>
      </p:sp>
      <p:sp>
        <p:nvSpPr>
          <p:cNvPr id="8" name="Text Placeholder 5">
            <a:extLst>
              <a:ext uri="{FF2B5EF4-FFF2-40B4-BE49-F238E27FC236}">
                <a16:creationId xmlns:a16="http://schemas.microsoft.com/office/drawing/2014/main" id="{FA6E4EC7-27DA-03B8-CFB1-7B24B1688234}"/>
              </a:ext>
            </a:extLst>
          </p:cNvPr>
          <p:cNvSpPr txBox="1">
            <a:spLocks noGrp="1"/>
          </p:cNvSpPr>
          <p:nvPr>
            <p:ph type="body" sz="quarter" idx="4294967295"/>
          </p:nvPr>
        </p:nvSpPr>
        <p:spPr>
          <a:xfrm>
            <a:off x="2459918" y="4471818"/>
            <a:ext cx="6478588" cy="39370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rgbClr val="7BBF43"/>
                </a:solidFill>
                <a:uFillTx/>
                <a:latin typeface="Helvetica Regular"/>
              </a:defRPr>
            </a:lvl1pPr>
          </a:lstStyle>
          <a:p>
            <a:pPr lvl="0"/>
            <a:r>
              <a:rPr lang="en-US"/>
              <a:t>Insert Email</a:t>
            </a:r>
          </a:p>
        </p:txBody>
      </p:sp>
      <p:sp>
        <p:nvSpPr>
          <p:cNvPr id="9" name="Text Placeholder 5">
            <a:extLst>
              <a:ext uri="{FF2B5EF4-FFF2-40B4-BE49-F238E27FC236}">
                <a16:creationId xmlns:a16="http://schemas.microsoft.com/office/drawing/2014/main" id="{DB27F05D-209F-40C9-AB99-AC12B3964ED5}"/>
              </a:ext>
            </a:extLst>
          </p:cNvPr>
          <p:cNvSpPr txBox="1">
            <a:spLocks noGrp="1"/>
          </p:cNvSpPr>
          <p:nvPr>
            <p:ph type="body" sz="quarter" idx="4294967295"/>
          </p:nvPr>
        </p:nvSpPr>
        <p:spPr>
          <a:xfrm>
            <a:off x="2471257" y="6455014"/>
            <a:ext cx="6478588" cy="39370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rgbClr val="7BBF43"/>
                </a:solidFill>
                <a:uFillTx/>
                <a:latin typeface="Helvetica Regular"/>
              </a:defRPr>
            </a:lvl1pPr>
          </a:lstStyle>
          <a:p>
            <a:pPr lvl="0"/>
            <a:r>
              <a:rPr lang="en-US"/>
              <a:t>Insert Email</a:t>
            </a:r>
          </a:p>
        </p:txBody>
      </p:sp>
      <p:sp>
        <p:nvSpPr>
          <p:cNvPr id="10" name="Text Placeholder 14">
            <a:extLst>
              <a:ext uri="{FF2B5EF4-FFF2-40B4-BE49-F238E27FC236}">
                <a16:creationId xmlns:a16="http://schemas.microsoft.com/office/drawing/2014/main" id="{89C5217F-673E-2C53-4E4D-070287731BAD}"/>
              </a:ext>
            </a:extLst>
          </p:cNvPr>
          <p:cNvSpPr txBox="1">
            <a:spLocks noGrp="1"/>
          </p:cNvSpPr>
          <p:nvPr>
            <p:ph type="body" sz="quarter" idx="4294967295"/>
          </p:nvPr>
        </p:nvSpPr>
        <p:spPr>
          <a:xfrm>
            <a:off x="2471257" y="3105165"/>
            <a:ext cx="6478588" cy="53015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0" i="0" u="none" strike="noStrike" cap="none" spc="0" baseline="0">
                <a:solidFill>
                  <a:srgbClr val="FFFFFF"/>
                </a:solidFill>
                <a:uFillTx/>
                <a:latin typeface="Helvetica" pitchFamily="34"/>
              </a:defRPr>
            </a:lvl1pPr>
          </a:lstStyle>
          <a:p>
            <a:pPr lvl="0"/>
            <a:r>
              <a:rPr lang="en-US"/>
              <a:t>Name</a:t>
            </a:r>
          </a:p>
        </p:txBody>
      </p:sp>
      <p:sp>
        <p:nvSpPr>
          <p:cNvPr id="11" name="Text Placeholder 18">
            <a:extLst>
              <a:ext uri="{FF2B5EF4-FFF2-40B4-BE49-F238E27FC236}">
                <a16:creationId xmlns:a16="http://schemas.microsoft.com/office/drawing/2014/main" id="{591E6F38-10FF-3754-11EB-147DC5F76E00}"/>
              </a:ext>
            </a:extLst>
          </p:cNvPr>
          <p:cNvSpPr txBox="1">
            <a:spLocks noGrp="1"/>
          </p:cNvSpPr>
          <p:nvPr>
            <p:ph type="body" sz="quarter" idx="4294967295"/>
          </p:nvPr>
        </p:nvSpPr>
        <p:spPr>
          <a:xfrm>
            <a:off x="2471257" y="5038472"/>
            <a:ext cx="6478588" cy="56988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0" i="0" u="none" strike="noStrike" cap="none" spc="0" baseline="0">
                <a:solidFill>
                  <a:srgbClr val="FFFFFF"/>
                </a:solidFill>
                <a:uFillTx/>
                <a:latin typeface="Helvetica" pitchFamily="34"/>
              </a:defRPr>
            </a:lvl1pPr>
          </a:lstStyle>
          <a:p>
            <a:pPr lvl="0"/>
            <a:r>
              <a:rPr lang="en-US"/>
              <a:t>Name</a:t>
            </a:r>
          </a:p>
        </p:txBody>
      </p:sp>
      <p:sp>
        <p:nvSpPr>
          <p:cNvPr id="12" name="Text Placeholder 13">
            <a:extLst>
              <a:ext uri="{FF2B5EF4-FFF2-40B4-BE49-F238E27FC236}">
                <a16:creationId xmlns:a16="http://schemas.microsoft.com/office/drawing/2014/main" id="{59744D76-F861-1B1D-F4FD-2E900F06E1C1}"/>
              </a:ext>
            </a:extLst>
          </p:cNvPr>
          <p:cNvSpPr txBox="1">
            <a:spLocks noGrp="1"/>
          </p:cNvSpPr>
          <p:nvPr>
            <p:ph type="body" sz="quarter" idx="4294967295"/>
          </p:nvPr>
        </p:nvSpPr>
        <p:spPr>
          <a:xfrm>
            <a:off x="2473113" y="3684977"/>
            <a:ext cx="6474884" cy="73403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0" i="0" u="none" strike="noStrike" cap="none" spc="0" baseline="0">
                <a:solidFill>
                  <a:srgbClr val="FFFFFF"/>
                </a:solidFill>
                <a:uFillTx/>
                <a:latin typeface="Helvetica" pitchFamily="34"/>
              </a:defRPr>
            </a:lvl1pPr>
          </a:lstStyle>
          <a:p>
            <a:pPr lvl="0"/>
            <a:r>
              <a:rPr lang="en-US"/>
              <a:t>Click to edit Master subtitle style</a:t>
            </a:r>
          </a:p>
        </p:txBody>
      </p:sp>
      <p:sp>
        <p:nvSpPr>
          <p:cNvPr id="13" name="Text Placeholder 13">
            <a:extLst>
              <a:ext uri="{FF2B5EF4-FFF2-40B4-BE49-F238E27FC236}">
                <a16:creationId xmlns:a16="http://schemas.microsoft.com/office/drawing/2014/main" id="{B08A9D14-AAE0-BDB5-DEC4-622D86ADD7F6}"/>
              </a:ext>
            </a:extLst>
          </p:cNvPr>
          <p:cNvSpPr txBox="1">
            <a:spLocks noGrp="1"/>
          </p:cNvSpPr>
          <p:nvPr>
            <p:ph type="body" sz="quarter" idx="4294967295"/>
          </p:nvPr>
        </p:nvSpPr>
        <p:spPr>
          <a:xfrm>
            <a:off x="2473113" y="5649163"/>
            <a:ext cx="6474884" cy="73403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0" i="0" u="none" strike="noStrike" cap="none" spc="0" baseline="0">
                <a:solidFill>
                  <a:srgbClr val="FFFFFF"/>
                </a:solidFill>
                <a:uFillTx/>
                <a:latin typeface="Helvetica" pitchFamily="34"/>
              </a:defRPr>
            </a:lvl1pPr>
          </a:lstStyle>
          <a:p>
            <a:pPr lvl="0"/>
            <a:r>
              <a:rPr lang="en-US"/>
              <a:t>Click to edit Master subtitle style</a:t>
            </a:r>
          </a:p>
        </p:txBody>
      </p:sp>
    </p:spTree>
    <p:extLst>
      <p:ext uri="{BB962C8B-B14F-4D97-AF65-F5344CB8AC3E}">
        <p14:creationId xmlns:p14="http://schemas.microsoft.com/office/powerpoint/2010/main" val="41019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763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63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981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77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551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170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35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13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04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Google Shape;21;p8">
            <a:extLst>
              <a:ext uri="{FF2B5EF4-FFF2-40B4-BE49-F238E27FC236}">
                <a16:creationId xmlns:a16="http://schemas.microsoft.com/office/drawing/2014/main" id="{6337B27C-15F4-9AEE-66AD-2DAC0ABECF15}"/>
              </a:ext>
            </a:extLst>
          </p:cNvPr>
          <p:cNvSpPr/>
          <p:nvPr/>
        </p:nvSpPr>
        <p:spPr>
          <a:xfrm>
            <a:off x="9551575" y="6748948"/>
            <a:ext cx="838203" cy="109060"/>
          </a:xfrm>
          <a:prstGeom prst="rect">
            <a:avLst/>
          </a:prstGeom>
          <a:solidFill>
            <a:srgbClr val="391378"/>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a typeface="Calibri"/>
              <a:cs typeface="Helvetica" pitchFamily="34"/>
            </a:endParaRPr>
          </a:p>
        </p:txBody>
      </p:sp>
      <p:sp>
        <p:nvSpPr>
          <p:cNvPr id="3" name="Google Shape;22;p8">
            <a:extLst>
              <a:ext uri="{FF2B5EF4-FFF2-40B4-BE49-F238E27FC236}">
                <a16:creationId xmlns:a16="http://schemas.microsoft.com/office/drawing/2014/main" id="{445B8746-6FAE-79E1-3329-D6B3E6B7282F}"/>
              </a:ext>
            </a:extLst>
          </p:cNvPr>
          <p:cNvSpPr/>
          <p:nvPr/>
        </p:nvSpPr>
        <p:spPr>
          <a:xfrm>
            <a:off x="10452689" y="6748948"/>
            <a:ext cx="838203" cy="109060"/>
          </a:xfrm>
          <a:prstGeom prst="rect">
            <a:avLst/>
          </a:prstGeom>
          <a:solidFill>
            <a:srgbClr val="049FDA"/>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a typeface="Calibri"/>
              <a:cs typeface="Helvetica" pitchFamily="34"/>
            </a:endParaRPr>
          </a:p>
        </p:txBody>
      </p:sp>
      <p:sp>
        <p:nvSpPr>
          <p:cNvPr id="4" name="Google Shape;23;p8">
            <a:extLst>
              <a:ext uri="{FF2B5EF4-FFF2-40B4-BE49-F238E27FC236}">
                <a16:creationId xmlns:a16="http://schemas.microsoft.com/office/drawing/2014/main" id="{D7459B99-9F40-C6E5-F051-917A277B400B}"/>
              </a:ext>
            </a:extLst>
          </p:cNvPr>
          <p:cNvSpPr/>
          <p:nvPr/>
        </p:nvSpPr>
        <p:spPr>
          <a:xfrm>
            <a:off x="11353803" y="6748948"/>
            <a:ext cx="838203" cy="109060"/>
          </a:xfrm>
          <a:prstGeom prst="rect">
            <a:avLst/>
          </a:prstGeom>
          <a:solidFill>
            <a:srgbClr val="7BBF43"/>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a typeface="Calibri"/>
              <a:cs typeface="Helvetica" pitchFamily="34"/>
            </a:endParaRPr>
          </a:p>
        </p:txBody>
      </p:sp>
      <p:pic>
        <p:nvPicPr>
          <p:cNvPr id="5" name="Picture 13" descr="A black background with white text&#10;&#10;AI-generated content may be incorrect.">
            <a:extLst>
              <a:ext uri="{FF2B5EF4-FFF2-40B4-BE49-F238E27FC236}">
                <a16:creationId xmlns:a16="http://schemas.microsoft.com/office/drawing/2014/main" id="{6499EECA-8F4F-5998-99AD-83B5C89DE801}"/>
              </a:ext>
            </a:extLst>
          </p:cNvPr>
          <p:cNvPicPr>
            <a:picLocks noChangeAspect="1"/>
          </p:cNvPicPr>
          <p:nvPr/>
        </p:nvPicPr>
        <p:blipFill>
          <a:blip r:embed="rId2"/>
          <a:stretch>
            <a:fillRect/>
          </a:stretch>
        </p:blipFill>
        <p:spPr>
          <a:xfrm>
            <a:off x="-117344" y="0"/>
            <a:ext cx="4069080" cy="1316736"/>
          </a:xfrm>
          <a:prstGeom prst="rect">
            <a:avLst/>
          </a:prstGeom>
          <a:noFill/>
          <a:ln cap="flat">
            <a:noFill/>
          </a:ln>
        </p:spPr>
      </p:pic>
      <p:pic>
        <p:nvPicPr>
          <p:cNvPr id="6" name="Picture 8">
            <a:extLst>
              <a:ext uri="{FF2B5EF4-FFF2-40B4-BE49-F238E27FC236}">
                <a16:creationId xmlns:a16="http://schemas.microsoft.com/office/drawing/2014/main" id="{EFA70C98-EABB-F54E-C37C-48537B91215D}"/>
              </a:ext>
            </a:extLst>
          </p:cNvPr>
          <p:cNvPicPr>
            <a:picLocks noChangeAspect="1"/>
          </p:cNvPicPr>
          <p:nvPr/>
        </p:nvPicPr>
        <p:blipFill>
          <a:blip r:embed="rId3"/>
          <a:srcRect/>
          <a:stretch>
            <a:fillRect/>
          </a:stretch>
        </p:blipFill>
        <p:spPr>
          <a:xfrm>
            <a:off x="-109728" y="9144"/>
            <a:ext cx="4065020" cy="1316736"/>
          </a:xfrm>
          <a:prstGeom prst="rect">
            <a:avLst/>
          </a:prstGeom>
          <a:noFill/>
          <a:ln cap="flat">
            <a:noFill/>
          </a:ln>
        </p:spPr>
      </p:pic>
      <p:pic>
        <p:nvPicPr>
          <p:cNvPr id="7" name="Google Shape;25;p8">
            <a:extLst>
              <a:ext uri="{FF2B5EF4-FFF2-40B4-BE49-F238E27FC236}">
                <a16:creationId xmlns:a16="http://schemas.microsoft.com/office/drawing/2014/main" id="{BA858261-55FC-39FF-76CB-5772CE87EE93}"/>
              </a:ext>
            </a:extLst>
          </p:cNvPr>
          <p:cNvPicPr>
            <a:picLocks noChangeAspect="1"/>
          </p:cNvPicPr>
          <p:nvPr/>
        </p:nvPicPr>
        <p:blipFill>
          <a:blip r:embed="rId4">
            <a:alphaModFix/>
          </a:blip>
          <a:srcRect/>
          <a:stretch>
            <a:fillRect/>
          </a:stretch>
        </p:blipFill>
        <p:spPr>
          <a:xfrm>
            <a:off x="9870948" y="6122785"/>
            <a:ext cx="2068500" cy="519717"/>
          </a:xfrm>
          <a:prstGeom prst="rect">
            <a:avLst/>
          </a:prstGeom>
          <a:noFill/>
          <a:ln cap="flat">
            <a:noFill/>
          </a:ln>
        </p:spPr>
      </p:pic>
    </p:spTree>
    <p:extLst>
      <p:ext uri="{BB962C8B-B14F-4D97-AF65-F5344CB8AC3E}">
        <p14:creationId xmlns:p14="http://schemas.microsoft.com/office/powerpoint/2010/main" val="172991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82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119029"/>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365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781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493645"/>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41051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Rectangle: Diagonal Corners Snipped 3">
            <a:extLst>
              <a:ext uri="{FF2B5EF4-FFF2-40B4-BE49-F238E27FC236}">
                <a16:creationId xmlns:a16="http://schemas.microsoft.com/office/drawing/2014/main" id="{57D5CA54-0E69-8957-6919-6DC7EA242FA2}"/>
              </a:ext>
            </a:extLst>
          </p:cNvPr>
          <p:cNvSpPr/>
          <p:nvPr/>
        </p:nvSpPr>
        <p:spPr>
          <a:xfrm>
            <a:off x="0" y="6112526"/>
            <a:ext cx="2550737" cy="644322"/>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pic>
        <p:nvPicPr>
          <p:cNvPr id="3" name="Picture 11" descr="A black background with purple text&#10;&#10;AI-generated content may be incorrect.">
            <a:extLst>
              <a:ext uri="{FF2B5EF4-FFF2-40B4-BE49-F238E27FC236}">
                <a16:creationId xmlns:a16="http://schemas.microsoft.com/office/drawing/2014/main" id="{0B06FAC8-B946-9A46-246D-C8A2A7D3E8C1}"/>
              </a:ext>
            </a:extLst>
          </p:cNvPr>
          <p:cNvPicPr>
            <a:picLocks noChangeAspect="1"/>
          </p:cNvPicPr>
          <p:nvPr/>
        </p:nvPicPr>
        <p:blipFill>
          <a:blip r:embed="rId2"/>
          <a:stretch>
            <a:fillRect/>
          </a:stretch>
        </p:blipFill>
        <p:spPr>
          <a:xfrm>
            <a:off x="73892" y="6112526"/>
            <a:ext cx="2326005" cy="628201"/>
          </a:xfrm>
          <a:prstGeom prst="rect">
            <a:avLst/>
          </a:prstGeom>
          <a:noFill/>
          <a:ln cap="flat">
            <a:noFill/>
          </a:ln>
        </p:spPr>
      </p:pic>
    </p:spTree>
    <p:extLst>
      <p:ext uri="{BB962C8B-B14F-4D97-AF65-F5344CB8AC3E}">
        <p14:creationId xmlns:p14="http://schemas.microsoft.com/office/powerpoint/2010/main" val="165427430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03418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61997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4479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83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29745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66979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9811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2187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635704"/>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712306"/>
      </p:ext>
    </p:extLst>
  </p:cSld>
  <p:clrMapOvr>
    <a:masterClrMapping/>
  </p:clrMapOvr>
  <p:transition spd="med">
    <p:fade/>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85298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91654"/>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575561"/>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ext Placeholder 26">
            <a:extLst>
              <a:ext uri="{FF2B5EF4-FFF2-40B4-BE49-F238E27FC236}">
                <a16:creationId xmlns:a16="http://schemas.microsoft.com/office/drawing/2014/main" id="{B0986288-ED19-F2CD-2EE6-CD2CF0947EB1}"/>
              </a:ext>
            </a:extLst>
          </p:cNvPr>
          <p:cNvSpPr txBox="1">
            <a:spLocks noGrp="1"/>
          </p:cNvSpPr>
          <p:nvPr>
            <p:ph type="body" idx="4294967295"/>
          </p:nvPr>
        </p:nvSpPr>
        <p:spPr>
          <a:xfrm>
            <a:off x="5448296" y="3635947"/>
            <a:ext cx="6743700" cy="511177"/>
          </a:xfrm>
        </p:spPr>
        <p:txBody>
          <a:bodyPr anchorCtr="1"/>
          <a:lstStyle>
            <a:lvl1pPr marL="0" indent="0" algn="ctr">
              <a:buNone/>
              <a:defRPr sz="2400">
                <a:solidFill>
                  <a:srgbClr val="FFFFFF"/>
                </a:solidFill>
              </a:defRPr>
            </a:lvl1pPr>
          </a:lstStyle>
          <a:p>
            <a:pPr lvl="0"/>
            <a:r>
              <a:rPr lang="en-US"/>
              <a:t>Click to edit Master text styles</a:t>
            </a:r>
          </a:p>
        </p:txBody>
      </p:sp>
      <p:sp>
        <p:nvSpPr>
          <p:cNvPr id="3" name="Text Placeholder 28">
            <a:extLst>
              <a:ext uri="{FF2B5EF4-FFF2-40B4-BE49-F238E27FC236}">
                <a16:creationId xmlns:a16="http://schemas.microsoft.com/office/drawing/2014/main" id="{F2BF30E1-C8B8-CD85-2191-CCAF9B80EF70}"/>
              </a:ext>
            </a:extLst>
          </p:cNvPr>
          <p:cNvSpPr txBox="1">
            <a:spLocks noGrp="1"/>
          </p:cNvSpPr>
          <p:nvPr>
            <p:ph type="body" idx="4294967295"/>
          </p:nvPr>
        </p:nvSpPr>
        <p:spPr>
          <a:xfrm>
            <a:off x="5448004" y="4782513"/>
            <a:ext cx="6743700" cy="495303"/>
          </a:xfrm>
        </p:spPr>
        <p:txBody>
          <a:bodyPr anchorCtr="1"/>
          <a:lstStyle>
            <a:lvl1pPr marL="0" indent="0" algn="ctr">
              <a:buNone/>
              <a:defRPr sz="2400">
                <a:solidFill>
                  <a:srgbClr val="FFFFFF"/>
                </a:solidFill>
              </a:defRPr>
            </a:lvl1pPr>
          </a:lstStyle>
          <a:p>
            <a:pPr lvl="0"/>
            <a:r>
              <a:rPr lang="en-US"/>
              <a:t>Click to edit Master text styles</a:t>
            </a:r>
          </a:p>
        </p:txBody>
      </p:sp>
      <p:sp>
        <p:nvSpPr>
          <p:cNvPr id="4" name="Rectangle 1">
            <a:extLst>
              <a:ext uri="{FF2B5EF4-FFF2-40B4-BE49-F238E27FC236}">
                <a16:creationId xmlns:a16="http://schemas.microsoft.com/office/drawing/2014/main" id="{CB5EDF41-AA6D-176B-CAEE-EA682F0B43A2}"/>
              </a:ext>
            </a:extLst>
          </p:cNvPr>
          <p:cNvSpPr/>
          <p:nvPr/>
        </p:nvSpPr>
        <p:spPr>
          <a:xfrm>
            <a:off x="5448589" y="5472162"/>
            <a:ext cx="6743407" cy="880155"/>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5" name="Text Placeholder 28">
            <a:extLst>
              <a:ext uri="{FF2B5EF4-FFF2-40B4-BE49-F238E27FC236}">
                <a16:creationId xmlns:a16="http://schemas.microsoft.com/office/drawing/2014/main" id="{7B2D6754-83ED-74D4-79A9-32127127FE7D}"/>
              </a:ext>
            </a:extLst>
          </p:cNvPr>
          <p:cNvSpPr txBox="1">
            <a:spLocks noGrp="1"/>
          </p:cNvSpPr>
          <p:nvPr>
            <p:ph type="body" idx="4294967295"/>
          </p:nvPr>
        </p:nvSpPr>
        <p:spPr>
          <a:xfrm>
            <a:off x="5448296" y="5581863"/>
            <a:ext cx="6743700" cy="495303"/>
          </a:xfrm>
        </p:spPr>
        <p:txBody>
          <a:bodyPr anchorCtr="1"/>
          <a:lstStyle>
            <a:lvl1pPr marL="0" indent="0" algn="ctr">
              <a:buNone/>
              <a:defRPr sz="24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78155764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26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00157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097092"/>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59171"/>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22135"/>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842095"/>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829249"/>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55278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17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830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7705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185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62795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5631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735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15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9358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275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3921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56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reserve="1">
  <p:cSld name="1_Title Only">
    <p:bg>
      <p:bgPr>
        <a:solidFill>
          <a:srgbClr val="7030A0"/>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C62EE36-BF4C-C1A3-452A-EF3BD967A371}"/>
              </a:ext>
            </a:extLst>
          </p:cNvPr>
          <p:cNvSpPr/>
          <p:nvPr/>
        </p:nvSpPr>
        <p:spPr>
          <a:xfrm>
            <a:off x="0" y="0"/>
            <a:ext cx="12191996" cy="6858000"/>
          </a:xfrm>
          <a:prstGeom prst="rect">
            <a:avLst/>
          </a:prstGeom>
          <a:solidFill>
            <a:srgbClr val="F2F2F2"/>
          </a:solidFill>
          <a:ln cap="flat">
            <a:noFill/>
            <a:prstDash val="solid"/>
          </a:ln>
        </p:spPr>
        <p:txBody>
          <a:bodyPr vert="horz" wrap="square" lIns="45720" tIns="45720" rIns="4572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FFFFFF"/>
                </a:solidFill>
                <a:uFillTx/>
              </a:defRPr>
            </a:pPr>
            <a:endParaRPr lang="en-US" sz="1800" b="0" i="0" u="none" strike="noStrike" kern="1200" cap="none" spc="0" baseline="0">
              <a:solidFill>
                <a:srgbClr val="FFFFFF"/>
              </a:solidFill>
              <a:uFillTx/>
              <a:latin typeface="Aptos"/>
            </a:endParaRPr>
          </a:p>
        </p:txBody>
      </p:sp>
      <p:sp>
        <p:nvSpPr>
          <p:cNvPr id="3" name="Rectangle 7">
            <a:extLst>
              <a:ext uri="{FF2B5EF4-FFF2-40B4-BE49-F238E27FC236}">
                <a16:creationId xmlns:a16="http://schemas.microsoft.com/office/drawing/2014/main" id="{122D37B4-9131-2D07-C403-66F892D33E96}"/>
              </a:ext>
            </a:extLst>
          </p:cNvPr>
          <p:cNvSpPr/>
          <p:nvPr/>
        </p:nvSpPr>
        <p:spPr>
          <a:xfrm>
            <a:off x="0" y="0"/>
            <a:ext cx="3919950" cy="144868"/>
          </a:xfrm>
          <a:prstGeom prst="rect">
            <a:avLst/>
          </a:prstGeom>
          <a:solidFill>
            <a:srgbClr val="391378"/>
          </a:solidFill>
          <a:ln cap="flat">
            <a:noFill/>
            <a:prstDash val="solid"/>
          </a:ln>
        </p:spPr>
        <p:txBody>
          <a:bodyPr vert="horz" wrap="square" lIns="45720" tIns="45720" rIns="4572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FFFFFF"/>
                </a:solidFill>
                <a:uFillTx/>
              </a:defRPr>
            </a:pPr>
            <a:endParaRPr lang="en-US" sz="1800" b="0" i="0" u="none" strike="noStrike" kern="1200" cap="none" spc="0" baseline="0">
              <a:solidFill>
                <a:srgbClr val="FFFFFF"/>
              </a:solidFill>
              <a:uFillTx/>
              <a:latin typeface="Aptos"/>
            </a:endParaRPr>
          </a:p>
        </p:txBody>
      </p:sp>
      <p:sp>
        <p:nvSpPr>
          <p:cNvPr id="4" name="Rectangle 8">
            <a:extLst>
              <a:ext uri="{FF2B5EF4-FFF2-40B4-BE49-F238E27FC236}">
                <a16:creationId xmlns:a16="http://schemas.microsoft.com/office/drawing/2014/main" id="{D2097FA2-FE21-41AC-2BF3-FFB26CCF27E2}"/>
              </a:ext>
            </a:extLst>
          </p:cNvPr>
          <p:cNvSpPr/>
          <p:nvPr/>
        </p:nvSpPr>
        <p:spPr>
          <a:xfrm>
            <a:off x="4151961" y="0"/>
            <a:ext cx="3900226" cy="144868"/>
          </a:xfrm>
          <a:prstGeom prst="rect">
            <a:avLst/>
          </a:prstGeom>
          <a:solidFill>
            <a:srgbClr val="049FDA"/>
          </a:solidFill>
          <a:ln cap="flat">
            <a:noFill/>
            <a:prstDash val="solid"/>
          </a:ln>
        </p:spPr>
        <p:txBody>
          <a:bodyPr vert="horz" wrap="square" lIns="45720" tIns="45720" rIns="4572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FFFFFF"/>
                </a:solidFill>
                <a:uFillTx/>
              </a:defRPr>
            </a:pPr>
            <a:endParaRPr lang="en-US" sz="1800" b="0" i="0" u="none" strike="noStrike" kern="1200" cap="none" spc="0" baseline="0">
              <a:solidFill>
                <a:srgbClr val="FFFFFF"/>
              </a:solidFill>
              <a:uFillTx/>
              <a:latin typeface="Aptos"/>
            </a:endParaRPr>
          </a:p>
        </p:txBody>
      </p:sp>
      <p:sp>
        <p:nvSpPr>
          <p:cNvPr id="5" name="Rectangle 9">
            <a:extLst>
              <a:ext uri="{FF2B5EF4-FFF2-40B4-BE49-F238E27FC236}">
                <a16:creationId xmlns:a16="http://schemas.microsoft.com/office/drawing/2014/main" id="{6D7B0C67-C72E-59A7-5DF4-82676C2316B1}"/>
              </a:ext>
            </a:extLst>
          </p:cNvPr>
          <p:cNvSpPr/>
          <p:nvPr/>
        </p:nvSpPr>
        <p:spPr>
          <a:xfrm>
            <a:off x="8284189" y="0"/>
            <a:ext cx="3907807" cy="144868"/>
          </a:xfrm>
          <a:prstGeom prst="rect">
            <a:avLst/>
          </a:prstGeom>
          <a:solidFill>
            <a:srgbClr val="7BBF43"/>
          </a:solidFill>
          <a:ln cap="flat">
            <a:noFill/>
            <a:prstDash val="solid"/>
          </a:ln>
        </p:spPr>
        <p:txBody>
          <a:bodyPr vert="horz" wrap="square" lIns="45720" tIns="45720" rIns="4572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FFFFFF"/>
                </a:solidFill>
                <a:uFillTx/>
              </a:defRPr>
            </a:pPr>
            <a:endParaRPr lang="en-US" sz="1800" b="0" i="0" u="none" strike="noStrike" kern="1200" cap="none" spc="0" baseline="0">
              <a:solidFill>
                <a:srgbClr val="FFFFFF"/>
              </a:solidFill>
              <a:uFillTx/>
              <a:latin typeface="Aptos"/>
            </a:endParaRPr>
          </a:p>
        </p:txBody>
      </p:sp>
      <p:sp>
        <p:nvSpPr>
          <p:cNvPr id="6" name="Slide Number">
            <a:extLst>
              <a:ext uri="{FF2B5EF4-FFF2-40B4-BE49-F238E27FC236}">
                <a16:creationId xmlns:a16="http://schemas.microsoft.com/office/drawing/2014/main" id="{DFB8CB98-9F74-5321-2B79-E5953F44A804}"/>
              </a:ext>
            </a:extLst>
          </p:cNvPr>
          <p:cNvSpPr txBox="1">
            <a:spLocks noGrp="1"/>
          </p:cNvSpPr>
          <p:nvPr>
            <p:ph type="sldNum" sz="quarter" idx="8"/>
          </p:nvPr>
        </p:nvSpPr>
        <p:spPr>
          <a:xfrm>
            <a:off x="11095174" y="6540812"/>
            <a:ext cx="258619" cy="26924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ptos"/>
              </a:defRPr>
            </a:lvl1pPr>
          </a:lstStyle>
          <a:p>
            <a:pPr lvl="0"/>
            <a:fld id="{5336D52E-6F97-46A2-B24D-8E59169874C6}" type="slidenum">
              <a:t>‹#›</a:t>
            </a:fld>
            <a:endParaRPr lang="en-US"/>
          </a:p>
        </p:txBody>
      </p:sp>
      <p:pic>
        <p:nvPicPr>
          <p:cNvPr id="7" name="Picture 3" descr="Picture 3">
            <a:extLst>
              <a:ext uri="{FF2B5EF4-FFF2-40B4-BE49-F238E27FC236}">
                <a16:creationId xmlns:a16="http://schemas.microsoft.com/office/drawing/2014/main" id="{461FB421-70EB-1DF5-D765-4B0CB236FDD0}"/>
              </a:ext>
            </a:extLst>
          </p:cNvPr>
          <p:cNvPicPr>
            <a:picLocks noChangeAspect="1"/>
          </p:cNvPicPr>
          <p:nvPr/>
        </p:nvPicPr>
        <p:blipFill>
          <a:blip r:embed="rId2"/>
          <a:stretch>
            <a:fillRect/>
          </a:stretch>
        </p:blipFill>
        <p:spPr>
          <a:xfrm>
            <a:off x="-62618" y="6170398"/>
            <a:ext cx="2227853" cy="765718"/>
          </a:xfrm>
          <a:prstGeom prst="rect">
            <a:avLst/>
          </a:prstGeom>
          <a:noFill/>
          <a:ln cap="flat">
            <a:noFill/>
          </a:ln>
        </p:spPr>
      </p:pic>
      <p:sp>
        <p:nvSpPr>
          <p:cNvPr id="8" name="Title Text">
            <a:extLst>
              <a:ext uri="{FF2B5EF4-FFF2-40B4-BE49-F238E27FC236}">
                <a16:creationId xmlns:a16="http://schemas.microsoft.com/office/drawing/2014/main" id="{E9073578-4274-F8A6-E3AF-2725920B1B7C}"/>
              </a:ext>
            </a:extLst>
          </p:cNvPr>
          <p:cNvSpPr txBox="1">
            <a:spLocks noGrp="1"/>
          </p:cNvSpPr>
          <p:nvPr>
            <p:ph type="title"/>
          </p:nvPr>
        </p:nvSpPr>
        <p:spPr>
          <a:xfrm>
            <a:off x="838203" y="709309"/>
            <a:ext cx="10515600" cy="709921"/>
          </a:xfrm>
        </p:spPr>
        <p:txBody>
          <a:bodyPr/>
          <a:lstStyle>
            <a:lvl1pPr>
              <a:defRPr/>
            </a:lvl1pPr>
          </a:lstStyle>
          <a:p>
            <a:pPr lvl="0"/>
            <a:r>
              <a:rPr lang="en-US"/>
              <a:t>Title Text</a:t>
            </a:r>
          </a:p>
        </p:txBody>
      </p:sp>
    </p:spTree>
    <p:extLst>
      <p:ext uri="{BB962C8B-B14F-4D97-AF65-F5344CB8AC3E}">
        <p14:creationId xmlns:p14="http://schemas.microsoft.com/office/powerpoint/2010/main" val="529677241"/>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77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338143"/>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786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4052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EBCBD94-5F76-100B-BC60-3506EFC32C8C}"/>
              </a:ext>
            </a:extLst>
          </p:cNvPr>
          <p:cNvSpPr txBox="1"/>
          <p:nvPr/>
        </p:nvSpPr>
        <p:spPr>
          <a:xfrm>
            <a:off x="5879518" y="6339763"/>
            <a:ext cx="432959" cy="334368"/>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CC3B0A-E1C2-487F-8023-65D7CAEC6EAD}" type="slidenum">
              <a:t>‹#›</a:t>
            </a:fld>
            <a:endParaRPr lang="en-US" sz="1200" b="1" i="0" u="none" strike="noStrike" kern="1200" cap="none" spc="0" baseline="0">
              <a:solidFill>
                <a:srgbClr val="341575"/>
              </a:solidFill>
              <a:uFillTx/>
              <a:latin typeface="Helvetica" pitchFamily="34"/>
            </a:endParaRPr>
          </a:p>
        </p:txBody>
      </p:sp>
    </p:spTree>
    <p:extLst>
      <p:ext uri="{BB962C8B-B14F-4D97-AF65-F5344CB8AC3E}">
        <p14:creationId xmlns:p14="http://schemas.microsoft.com/office/powerpoint/2010/main" val="23797917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173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6178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2255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48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D601A8B8-4606-1EAD-93A1-F18489FD1BF0}"/>
              </a:ext>
            </a:extLst>
          </p:cNvPr>
          <p:cNvPicPr>
            <a:picLocks noChangeAspect="1"/>
          </p:cNvPicPr>
          <p:nvPr/>
        </p:nvPicPr>
        <p:blipFill>
          <a:blip r:embed="rId2"/>
          <a:srcRect l="31450" t="17628" r="26478" b="17628"/>
          <a:stretch>
            <a:fillRect/>
          </a:stretch>
        </p:blipFill>
        <p:spPr>
          <a:xfrm>
            <a:off x="520622" y="811786"/>
            <a:ext cx="4370457" cy="5197092"/>
          </a:xfrm>
          <a:prstGeom prst="rect">
            <a:avLst/>
          </a:prstGeom>
          <a:noFill/>
          <a:ln cap="flat">
            <a:noFill/>
          </a:ln>
        </p:spPr>
      </p:pic>
      <p:sp>
        <p:nvSpPr>
          <p:cNvPr id="3" name="Slide Number Placeholder 5">
            <a:extLst>
              <a:ext uri="{FF2B5EF4-FFF2-40B4-BE49-F238E27FC236}">
                <a16:creationId xmlns:a16="http://schemas.microsoft.com/office/drawing/2014/main" id="{195A38C0-B8EE-6642-A86D-27FC334A471E}"/>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ptos"/>
              </a:defRPr>
            </a:lvl1pPr>
          </a:lstStyle>
          <a:p>
            <a:pPr lvl="0"/>
            <a:fld id="{504F0006-AD5D-44D8-9DBC-2552BF3ABB85}" type="slidenum">
              <a:t>‹#›</a:t>
            </a:fld>
            <a:endParaRPr lang="en-US"/>
          </a:p>
        </p:txBody>
      </p:sp>
      <p:sp>
        <p:nvSpPr>
          <p:cNvPr id="4" name="Rectangle 7">
            <a:extLst>
              <a:ext uri="{FF2B5EF4-FFF2-40B4-BE49-F238E27FC236}">
                <a16:creationId xmlns:a16="http://schemas.microsoft.com/office/drawing/2014/main" id="{5A9CCF7D-A1F9-3419-9F21-54EE88A7F2E4}"/>
              </a:ext>
            </a:extLst>
          </p:cNvPr>
          <p:cNvSpPr/>
          <p:nvPr/>
        </p:nvSpPr>
        <p:spPr>
          <a:xfrm>
            <a:off x="5448589" y="1874748"/>
            <a:ext cx="6743407" cy="880155"/>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 name="Rectangle 8">
            <a:extLst>
              <a:ext uri="{FF2B5EF4-FFF2-40B4-BE49-F238E27FC236}">
                <a16:creationId xmlns:a16="http://schemas.microsoft.com/office/drawing/2014/main" id="{809EF7AB-83AF-1B12-2783-9F74BC80DCAC}"/>
              </a:ext>
            </a:extLst>
          </p:cNvPr>
          <p:cNvSpPr/>
          <p:nvPr/>
        </p:nvSpPr>
        <p:spPr>
          <a:xfrm>
            <a:off x="5448589" y="2971050"/>
            <a:ext cx="6743407" cy="881143"/>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6" name="Rectangle 9">
            <a:extLst>
              <a:ext uri="{FF2B5EF4-FFF2-40B4-BE49-F238E27FC236}">
                <a16:creationId xmlns:a16="http://schemas.microsoft.com/office/drawing/2014/main" id="{62A5D6A5-694F-CFE5-11C2-2D9D6F152F74}"/>
              </a:ext>
            </a:extLst>
          </p:cNvPr>
          <p:cNvSpPr/>
          <p:nvPr/>
        </p:nvSpPr>
        <p:spPr>
          <a:xfrm>
            <a:off x="5448589" y="4068330"/>
            <a:ext cx="6743407" cy="883987"/>
          </a:xfrm>
          <a:prstGeom prst="rect">
            <a:avLst/>
          </a:prstGeom>
          <a:solidFill>
            <a:srgbClr val="92D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7" name="Subtitle 2">
            <a:extLst>
              <a:ext uri="{FF2B5EF4-FFF2-40B4-BE49-F238E27FC236}">
                <a16:creationId xmlns:a16="http://schemas.microsoft.com/office/drawing/2014/main" id="{6162923A-5F8D-415C-3717-8F59823DA4BF}"/>
              </a:ext>
            </a:extLst>
          </p:cNvPr>
          <p:cNvSpPr txBox="1">
            <a:spLocks noGrp="1"/>
          </p:cNvSpPr>
          <p:nvPr>
            <p:ph type="subTitle" idx="1"/>
          </p:nvPr>
        </p:nvSpPr>
        <p:spPr>
          <a:xfrm>
            <a:off x="5448589" y="3234342"/>
            <a:ext cx="6743407" cy="445166"/>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2400" b="0" i="0" u="none" strike="noStrike" cap="none" spc="0" baseline="0">
                <a:solidFill>
                  <a:srgbClr val="FFFFFF"/>
                </a:solidFill>
                <a:uFillTx/>
                <a:latin typeface="Aptos"/>
              </a:defRPr>
            </a:lvl1pPr>
          </a:lstStyle>
          <a:p>
            <a:pPr lvl="0"/>
            <a:r>
              <a:rPr lang="en-US"/>
              <a:t>Click to edit Master subtitle style</a:t>
            </a:r>
          </a:p>
        </p:txBody>
      </p:sp>
      <p:sp>
        <p:nvSpPr>
          <p:cNvPr id="8" name="Title 1">
            <a:extLst>
              <a:ext uri="{FF2B5EF4-FFF2-40B4-BE49-F238E27FC236}">
                <a16:creationId xmlns:a16="http://schemas.microsoft.com/office/drawing/2014/main" id="{A8E1CEC1-0114-B717-9809-E7B6E8C5AC8D}"/>
              </a:ext>
            </a:extLst>
          </p:cNvPr>
          <p:cNvSpPr txBox="1">
            <a:spLocks noGrp="1"/>
          </p:cNvSpPr>
          <p:nvPr>
            <p:ph type="ctrTitle"/>
          </p:nvPr>
        </p:nvSpPr>
        <p:spPr>
          <a:xfrm>
            <a:off x="5448589" y="1986479"/>
            <a:ext cx="6743407" cy="656694"/>
          </a:xfrm>
        </p:spPr>
        <p:txBody>
          <a:bodyPr anchor="b" anchorCtr="1"/>
          <a:lstStyle>
            <a:lvl1pPr algn="ctr">
              <a:defRPr>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3615734697"/>
      </p:ext>
    </p:extLst>
  </p:cSld>
  <p:clrMapOvr>
    <a:masterClrMapping/>
  </p:clrMapOvr>
  <p:transition spd="med">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BD792-0B97-EF22-D110-B23B2D950C56}"/>
              </a:ext>
            </a:extLst>
          </p:cNvPr>
          <p:cNvSpPr/>
          <p:nvPr/>
        </p:nvSpPr>
        <p:spPr>
          <a:xfrm>
            <a:off x="-4992" y="4291288"/>
            <a:ext cx="9040535" cy="590309"/>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3" name="Rectangle 2">
            <a:extLst>
              <a:ext uri="{FF2B5EF4-FFF2-40B4-BE49-F238E27FC236}">
                <a16:creationId xmlns:a16="http://schemas.microsoft.com/office/drawing/2014/main" id="{8549A202-5AEC-802E-D540-F58CD4D4A616}"/>
              </a:ext>
            </a:extLst>
          </p:cNvPr>
          <p:cNvSpPr/>
          <p:nvPr/>
        </p:nvSpPr>
        <p:spPr>
          <a:xfrm>
            <a:off x="-9482" y="4892963"/>
            <a:ext cx="9040535" cy="915277"/>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4" name="Rectangle 5">
            <a:extLst>
              <a:ext uri="{FF2B5EF4-FFF2-40B4-BE49-F238E27FC236}">
                <a16:creationId xmlns:a16="http://schemas.microsoft.com/office/drawing/2014/main" id="{98C9ED43-0736-4BE4-A169-70B2066EE056}"/>
              </a:ext>
            </a:extLst>
          </p:cNvPr>
          <p:cNvSpPr/>
          <p:nvPr/>
        </p:nvSpPr>
        <p:spPr>
          <a:xfrm>
            <a:off x="490712" y="4070853"/>
            <a:ext cx="1752191" cy="1945614"/>
          </a:xfrm>
          <a:prstGeom prst="rect">
            <a:avLst/>
          </a:prstGeom>
          <a:solidFill>
            <a:srgbClr val="FFFFFF"/>
          </a:solidFill>
          <a:ln w="19046" cap="flat">
            <a:solidFill>
              <a:srgbClr val="39137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5" name="Text Placeholder 11">
            <a:extLst>
              <a:ext uri="{FF2B5EF4-FFF2-40B4-BE49-F238E27FC236}">
                <a16:creationId xmlns:a16="http://schemas.microsoft.com/office/drawing/2014/main" id="{6A530791-3E93-A22E-BBEC-C9C53F322883}"/>
              </a:ext>
            </a:extLst>
          </p:cNvPr>
          <p:cNvSpPr txBox="1">
            <a:spLocks noGrp="1"/>
          </p:cNvSpPr>
          <p:nvPr>
            <p:ph type="body" sz="quarter" idx="4294967295"/>
          </p:nvPr>
        </p:nvSpPr>
        <p:spPr>
          <a:xfrm>
            <a:off x="2454286" y="5820265"/>
            <a:ext cx="6484019" cy="42227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rgbClr val="7BBF43"/>
                </a:solidFill>
                <a:uFillTx/>
                <a:latin typeface="Helvetica Regular"/>
              </a:defRPr>
            </a:lvl1pPr>
          </a:lstStyle>
          <a:p>
            <a:pPr lvl="0"/>
            <a:r>
              <a:rPr lang="en-US"/>
              <a:t>Insert Email</a:t>
            </a:r>
          </a:p>
        </p:txBody>
      </p:sp>
      <p:sp>
        <p:nvSpPr>
          <p:cNvPr id="6" name="Text Placeholder 13">
            <a:extLst>
              <a:ext uri="{FF2B5EF4-FFF2-40B4-BE49-F238E27FC236}">
                <a16:creationId xmlns:a16="http://schemas.microsoft.com/office/drawing/2014/main" id="{131261D2-842C-3012-900B-44BC32442981}"/>
              </a:ext>
            </a:extLst>
          </p:cNvPr>
          <p:cNvSpPr txBox="1">
            <a:spLocks noGrp="1"/>
          </p:cNvSpPr>
          <p:nvPr>
            <p:ph type="body" sz="quarter" idx="4294967295"/>
          </p:nvPr>
        </p:nvSpPr>
        <p:spPr>
          <a:xfrm>
            <a:off x="2463421" y="5037859"/>
            <a:ext cx="6474884" cy="73403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0" i="0" u="none" strike="noStrike" cap="none" spc="0" baseline="0">
                <a:solidFill>
                  <a:srgbClr val="FFFFFF"/>
                </a:solidFill>
                <a:uFillTx/>
                <a:latin typeface="Helvetica" pitchFamily="34"/>
              </a:defRPr>
            </a:lvl1pPr>
          </a:lstStyle>
          <a:p>
            <a:pPr lvl="0"/>
            <a:r>
              <a:rPr lang="en-US"/>
              <a:t>Click to edit Master subtitle style</a:t>
            </a:r>
          </a:p>
        </p:txBody>
      </p:sp>
      <p:sp>
        <p:nvSpPr>
          <p:cNvPr id="7" name="Text Placeholder 14">
            <a:extLst>
              <a:ext uri="{FF2B5EF4-FFF2-40B4-BE49-F238E27FC236}">
                <a16:creationId xmlns:a16="http://schemas.microsoft.com/office/drawing/2014/main" id="{EA407BF8-C1C2-5C40-17FA-294BABCDBB63}"/>
              </a:ext>
            </a:extLst>
          </p:cNvPr>
          <p:cNvSpPr txBox="1">
            <a:spLocks noGrp="1"/>
          </p:cNvSpPr>
          <p:nvPr>
            <p:ph type="body" sz="quarter" idx="4294967295"/>
          </p:nvPr>
        </p:nvSpPr>
        <p:spPr>
          <a:xfrm>
            <a:off x="2463421" y="4356777"/>
            <a:ext cx="6478588" cy="53015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0" i="0" u="none" strike="noStrike" cap="none" spc="0" baseline="0">
                <a:solidFill>
                  <a:srgbClr val="FFFFFF"/>
                </a:solidFill>
                <a:uFillTx/>
                <a:latin typeface="Helvetica" pitchFamily="34"/>
              </a:defRPr>
            </a:lvl1pPr>
          </a:lstStyle>
          <a:p>
            <a:pPr lvl="0"/>
            <a:r>
              <a:rPr lang="en-US"/>
              <a:t>Name</a:t>
            </a:r>
          </a:p>
        </p:txBody>
      </p:sp>
    </p:spTree>
    <p:extLst>
      <p:ext uri="{BB962C8B-B14F-4D97-AF65-F5344CB8AC3E}">
        <p14:creationId xmlns:p14="http://schemas.microsoft.com/office/powerpoint/2010/main" val="365178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5.jp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image" Target="../media/image5.jp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5.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2.png"/><Relationship Id="rId5" Type="http://schemas.openxmlformats.org/officeDocument/2006/relationships/slideLayout" Target="../slideLayouts/slideLayout63.xml"/><Relationship Id="rId10" Type="http://schemas.openxmlformats.org/officeDocument/2006/relationships/image" Target="../media/image9.png"/><Relationship Id="rId4" Type="http://schemas.openxmlformats.org/officeDocument/2006/relationships/slideLayout" Target="../slideLayouts/slideLayout62.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11F1E655-EBC5-81B1-A24F-93EF93E01DED}"/>
              </a:ext>
            </a:extLst>
          </p:cNvPr>
          <p:cNvSpPr/>
          <p:nvPr/>
        </p:nvSpPr>
        <p:spPr>
          <a:xfrm>
            <a:off x="0" y="0"/>
            <a:ext cx="838203" cy="109060"/>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Helvetica" pitchFamily="34"/>
            </a:endParaRPr>
          </a:p>
        </p:txBody>
      </p:sp>
      <p:sp>
        <p:nvSpPr>
          <p:cNvPr id="3" name="Rectangle 20">
            <a:extLst>
              <a:ext uri="{FF2B5EF4-FFF2-40B4-BE49-F238E27FC236}">
                <a16:creationId xmlns:a16="http://schemas.microsoft.com/office/drawing/2014/main" id="{E21C4618-014E-F150-B230-FCD56A0F5ADC}"/>
              </a:ext>
            </a:extLst>
          </p:cNvPr>
          <p:cNvSpPr/>
          <p:nvPr/>
        </p:nvSpPr>
        <p:spPr>
          <a:xfrm>
            <a:off x="901113" y="0"/>
            <a:ext cx="838203" cy="109060"/>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Helvetica" pitchFamily="34"/>
            </a:endParaRPr>
          </a:p>
        </p:txBody>
      </p:sp>
      <p:sp>
        <p:nvSpPr>
          <p:cNvPr id="4" name="Rectangle 21">
            <a:extLst>
              <a:ext uri="{FF2B5EF4-FFF2-40B4-BE49-F238E27FC236}">
                <a16:creationId xmlns:a16="http://schemas.microsoft.com/office/drawing/2014/main" id="{337DC53F-EC6A-DB81-9BC5-B2D11540CC46}"/>
              </a:ext>
            </a:extLst>
          </p:cNvPr>
          <p:cNvSpPr/>
          <p:nvPr/>
        </p:nvSpPr>
        <p:spPr>
          <a:xfrm>
            <a:off x="1802218" y="0"/>
            <a:ext cx="838203" cy="109060"/>
          </a:xfrm>
          <a:prstGeom prst="rect">
            <a:avLst/>
          </a:prstGeom>
          <a:solidFill>
            <a:srgbClr val="92D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Helvetica" pitchFamily="34"/>
            </a:endParaRPr>
          </a:p>
        </p:txBody>
      </p:sp>
      <p:sp>
        <p:nvSpPr>
          <p:cNvPr id="5" name="Rectangle 22">
            <a:extLst>
              <a:ext uri="{FF2B5EF4-FFF2-40B4-BE49-F238E27FC236}">
                <a16:creationId xmlns:a16="http://schemas.microsoft.com/office/drawing/2014/main" id="{97D24D49-B678-6D70-FD78-34F7DF5D5DB7}"/>
              </a:ext>
            </a:extLst>
          </p:cNvPr>
          <p:cNvSpPr/>
          <p:nvPr/>
        </p:nvSpPr>
        <p:spPr>
          <a:xfrm>
            <a:off x="9551575" y="6748948"/>
            <a:ext cx="838203" cy="109060"/>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Helvetica" pitchFamily="34"/>
            </a:endParaRPr>
          </a:p>
        </p:txBody>
      </p:sp>
      <p:sp>
        <p:nvSpPr>
          <p:cNvPr id="6" name="Rectangle 23">
            <a:extLst>
              <a:ext uri="{FF2B5EF4-FFF2-40B4-BE49-F238E27FC236}">
                <a16:creationId xmlns:a16="http://schemas.microsoft.com/office/drawing/2014/main" id="{730229B3-E75A-D946-E757-80344E445C67}"/>
              </a:ext>
            </a:extLst>
          </p:cNvPr>
          <p:cNvSpPr/>
          <p:nvPr/>
        </p:nvSpPr>
        <p:spPr>
          <a:xfrm>
            <a:off x="10452689" y="6748948"/>
            <a:ext cx="838203" cy="109060"/>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Helvetica" pitchFamily="34"/>
            </a:endParaRPr>
          </a:p>
        </p:txBody>
      </p:sp>
      <p:sp>
        <p:nvSpPr>
          <p:cNvPr id="7" name="Rectangle 24">
            <a:extLst>
              <a:ext uri="{FF2B5EF4-FFF2-40B4-BE49-F238E27FC236}">
                <a16:creationId xmlns:a16="http://schemas.microsoft.com/office/drawing/2014/main" id="{437590FB-2F67-29A0-45FF-455250BA5AA5}"/>
              </a:ext>
            </a:extLst>
          </p:cNvPr>
          <p:cNvSpPr/>
          <p:nvPr/>
        </p:nvSpPr>
        <p:spPr>
          <a:xfrm>
            <a:off x="11353803" y="6748948"/>
            <a:ext cx="838203" cy="109060"/>
          </a:xfrm>
          <a:prstGeom prst="rect">
            <a:avLst/>
          </a:prstGeom>
          <a:solidFill>
            <a:srgbClr val="92D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Helvetica" pitchFamily="34"/>
            </a:endParaRPr>
          </a:p>
        </p:txBody>
      </p:sp>
      <p:sp>
        <p:nvSpPr>
          <p:cNvPr id="8" name="Title Placeholder 1">
            <a:extLst>
              <a:ext uri="{FF2B5EF4-FFF2-40B4-BE49-F238E27FC236}">
                <a16:creationId xmlns:a16="http://schemas.microsoft.com/office/drawing/2014/main" id="{BBEDE6FC-57C9-0872-8520-2E7883A3C171}"/>
              </a:ext>
            </a:extLst>
          </p:cNvPr>
          <p:cNvSpPr txBox="1">
            <a:spLocks noGrp="1"/>
          </p:cNvSpPr>
          <p:nvPr>
            <p:ph type="title"/>
          </p:nvPr>
        </p:nvSpPr>
        <p:spPr>
          <a:xfrm>
            <a:off x="571500" y="294720"/>
            <a:ext cx="10515600" cy="709921"/>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9" name="Google Shape;32;p14">
            <a:extLst>
              <a:ext uri="{FF2B5EF4-FFF2-40B4-BE49-F238E27FC236}">
                <a16:creationId xmlns:a16="http://schemas.microsoft.com/office/drawing/2014/main" id="{D922229F-BBAF-BA0D-AADC-A56C566DA608}"/>
              </a:ext>
            </a:extLst>
          </p:cNvPr>
          <p:cNvSpPr txBox="1"/>
          <p:nvPr/>
        </p:nvSpPr>
        <p:spPr>
          <a:xfrm>
            <a:off x="480645" y="4831771"/>
            <a:ext cx="11230706" cy="1095222"/>
          </a:xfrm>
          <a:prstGeom prst="rect">
            <a:avLst/>
          </a:prstGeom>
          <a:noFill/>
          <a:ln cap="flat">
            <a:noFill/>
          </a:ln>
        </p:spPr>
        <p:txBody>
          <a:bodyPr vert="horz" wrap="square" lIns="91421" tIns="45701" rIns="91421" bIns="45701" anchor="b"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7000" b="1" i="0" u="none" strike="noStrike" kern="1200" cap="none" spc="0" baseline="0">
                <a:solidFill>
                  <a:srgbClr val="FFFFFF"/>
                </a:solidFill>
                <a:uFillTx/>
                <a:latin typeface="Helvetica" pitchFamily="34"/>
                <a:ea typeface="Calibri"/>
                <a:cs typeface="Helvetica" pitchFamily="34"/>
              </a:rPr>
              <a:t>Click to edit Master title style</a:t>
            </a:r>
            <a:endParaRPr lang="en-US" sz="1400" b="0" i="0" u="none" strike="noStrike" kern="1200" cap="none" spc="0" baseline="0">
              <a:solidFill>
                <a:srgbClr val="000000"/>
              </a:solidFill>
              <a:uFillTx/>
              <a:latin typeface="Helvetica" pitchFamily="34"/>
            </a:endParaRPr>
          </a:p>
        </p:txBody>
      </p:sp>
      <p:sp>
        <p:nvSpPr>
          <p:cNvPr id="10" name="Google Shape;33;p14">
            <a:extLst>
              <a:ext uri="{FF2B5EF4-FFF2-40B4-BE49-F238E27FC236}">
                <a16:creationId xmlns:a16="http://schemas.microsoft.com/office/drawing/2014/main" id="{15FB7EA9-7EA2-9CAA-8274-6CE661E2730E}"/>
              </a:ext>
            </a:extLst>
          </p:cNvPr>
          <p:cNvSpPr txBox="1"/>
          <p:nvPr/>
        </p:nvSpPr>
        <p:spPr>
          <a:xfrm>
            <a:off x="1524003" y="6055165"/>
            <a:ext cx="9144000" cy="558478"/>
          </a:xfrm>
          <a:prstGeom prst="rect">
            <a:avLst/>
          </a:prstGeom>
          <a:noFill/>
          <a:ln cap="flat">
            <a:noFill/>
          </a:ln>
        </p:spPr>
        <p:txBody>
          <a:bodyPr vert="horz" wrap="square" lIns="91421" tIns="45701" rIns="91421" bIns="45701" anchor="t"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Helvetica" pitchFamily="34"/>
                <a:ea typeface="Calibri"/>
                <a:cs typeface="Helvetica" pitchFamily="34"/>
              </a:rPr>
              <a:t>Click to edit Master subtitle style</a:t>
            </a:r>
          </a:p>
        </p:txBody>
      </p:sp>
      <p:sp>
        <p:nvSpPr>
          <p:cNvPr id="11" name="Google Shape;34;p14">
            <a:extLst>
              <a:ext uri="{FF2B5EF4-FFF2-40B4-BE49-F238E27FC236}">
                <a16:creationId xmlns:a16="http://schemas.microsoft.com/office/drawing/2014/main" id="{46BBA42E-33D5-8686-AAB9-8A426D6D2EF9}"/>
              </a:ext>
            </a:extLst>
          </p:cNvPr>
          <p:cNvSpPr txBox="1"/>
          <p:nvPr/>
        </p:nvSpPr>
        <p:spPr>
          <a:xfrm>
            <a:off x="1179868" y="6484997"/>
            <a:ext cx="4084323" cy="365129"/>
          </a:xfrm>
          <a:prstGeom prst="rect">
            <a:avLst/>
          </a:prstGeom>
          <a:noFill/>
          <a:ln cap="flat">
            <a:noFill/>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Helvetica" pitchFamily="34"/>
                <a:ea typeface="Helvetica Neue"/>
                <a:cs typeface="Helvetica" pitchFamily="34"/>
              </a:rPr>
              <a:t>©  2017 New York State Office of Mental Health</a:t>
            </a:r>
            <a:endParaRPr lang="en-US" sz="1400" b="0" i="0" u="none" strike="noStrike" kern="1200" cap="none" spc="0" baseline="0">
              <a:solidFill>
                <a:srgbClr val="000000"/>
              </a:solidFill>
              <a:uFillTx/>
              <a:latin typeface="Helvetica" pitchFamily="3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marL="0" marR="0" lvl="0" indent="0" algn="l" defTabSz="914372" rtl="0" fontAlgn="auto" hangingPunct="1">
        <a:lnSpc>
          <a:spcPct val="90000"/>
        </a:lnSpc>
        <a:spcBef>
          <a:spcPts val="0"/>
        </a:spcBef>
        <a:spcAft>
          <a:spcPts val="0"/>
        </a:spcAft>
        <a:buNone/>
        <a:tabLst/>
        <a:defRPr lang="en-US" sz="4400" b="0" i="0" u="none" strike="noStrike" kern="1200" cap="none" spc="0" baseline="0">
          <a:solidFill>
            <a:srgbClr val="391378"/>
          </a:solidFill>
          <a:uFillTx/>
          <a:latin typeface="Helvetica" pitchFamily="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737786FE-B4AE-1426-C6A6-D69E038BC947}"/>
              </a:ext>
            </a:extLst>
          </p:cNvPr>
          <p:cNvSpPr/>
          <p:nvPr/>
        </p:nvSpPr>
        <p:spPr>
          <a:xfrm>
            <a:off x="0" y="0"/>
            <a:ext cx="838203" cy="109060"/>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3" name="Rectangle 20">
            <a:extLst>
              <a:ext uri="{FF2B5EF4-FFF2-40B4-BE49-F238E27FC236}">
                <a16:creationId xmlns:a16="http://schemas.microsoft.com/office/drawing/2014/main" id="{C10E9122-E1F1-3C7B-1CC1-2C104A2A2420}"/>
              </a:ext>
            </a:extLst>
          </p:cNvPr>
          <p:cNvSpPr/>
          <p:nvPr/>
        </p:nvSpPr>
        <p:spPr>
          <a:xfrm>
            <a:off x="901113" y="0"/>
            <a:ext cx="838203" cy="109060"/>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4" name="Rectangle 21">
            <a:extLst>
              <a:ext uri="{FF2B5EF4-FFF2-40B4-BE49-F238E27FC236}">
                <a16:creationId xmlns:a16="http://schemas.microsoft.com/office/drawing/2014/main" id="{3193F294-06D7-62A6-BFFD-BD785E9D89BE}"/>
              </a:ext>
            </a:extLst>
          </p:cNvPr>
          <p:cNvSpPr/>
          <p:nvPr/>
        </p:nvSpPr>
        <p:spPr>
          <a:xfrm>
            <a:off x="1802218" y="0"/>
            <a:ext cx="838203" cy="109060"/>
          </a:xfrm>
          <a:prstGeom prst="rect">
            <a:avLst/>
          </a:prstGeom>
          <a:solidFill>
            <a:srgbClr val="92D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5" name="Rectangle 22">
            <a:extLst>
              <a:ext uri="{FF2B5EF4-FFF2-40B4-BE49-F238E27FC236}">
                <a16:creationId xmlns:a16="http://schemas.microsoft.com/office/drawing/2014/main" id="{132DDE71-C2CF-4E23-E7CB-7CC5F1891AC2}"/>
              </a:ext>
            </a:extLst>
          </p:cNvPr>
          <p:cNvSpPr/>
          <p:nvPr/>
        </p:nvSpPr>
        <p:spPr>
          <a:xfrm>
            <a:off x="9551575" y="6748939"/>
            <a:ext cx="838203" cy="109060"/>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6" name="Rectangle 23">
            <a:extLst>
              <a:ext uri="{FF2B5EF4-FFF2-40B4-BE49-F238E27FC236}">
                <a16:creationId xmlns:a16="http://schemas.microsoft.com/office/drawing/2014/main" id="{F0995E35-9120-BFC9-51FA-1721D4FB4B10}"/>
              </a:ext>
            </a:extLst>
          </p:cNvPr>
          <p:cNvSpPr/>
          <p:nvPr/>
        </p:nvSpPr>
        <p:spPr>
          <a:xfrm>
            <a:off x="10452689" y="6748939"/>
            <a:ext cx="838203" cy="109060"/>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7" name="Rectangle 24">
            <a:extLst>
              <a:ext uri="{FF2B5EF4-FFF2-40B4-BE49-F238E27FC236}">
                <a16:creationId xmlns:a16="http://schemas.microsoft.com/office/drawing/2014/main" id="{6AB9C056-4B96-3FF7-9C9F-1C34317FAA7A}"/>
              </a:ext>
            </a:extLst>
          </p:cNvPr>
          <p:cNvSpPr/>
          <p:nvPr/>
        </p:nvSpPr>
        <p:spPr>
          <a:xfrm>
            <a:off x="11353803" y="6748939"/>
            <a:ext cx="838203" cy="109060"/>
          </a:xfrm>
          <a:prstGeom prst="rect">
            <a:avLst/>
          </a:prstGeom>
          <a:solidFill>
            <a:srgbClr val="92D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pic>
        <p:nvPicPr>
          <p:cNvPr id="8" name="Picture 25">
            <a:extLst>
              <a:ext uri="{FF2B5EF4-FFF2-40B4-BE49-F238E27FC236}">
                <a16:creationId xmlns:a16="http://schemas.microsoft.com/office/drawing/2014/main" id="{4F5C3C8F-5A23-F9D2-482F-A0A4C82B0824}"/>
              </a:ext>
            </a:extLst>
          </p:cNvPr>
          <p:cNvPicPr>
            <a:picLocks noChangeAspect="1"/>
          </p:cNvPicPr>
          <p:nvPr/>
        </p:nvPicPr>
        <p:blipFill>
          <a:blip r:embed="rId6"/>
          <a:srcRect/>
          <a:stretch>
            <a:fillRect/>
          </a:stretch>
        </p:blipFill>
        <p:spPr>
          <a:xfrm>
            <a:off x="9411260" y="5854034"/>
            <a:ext cx="2921050" cy="1003965"/>
          </a:xfrm>
          <a:prstGeom prst="rect">
            <a:avLst/>
          </a:prstGeom>
          <a:noFill/>
          <a:ln cap="flat">
            <a:noFill/>
          </a:ln>
        </p:spPr>
      </p:pic>
      <p:sp>
        <p:nvSpPr>
          <p:cNvPr id="9" name="Title Placeholder 1">
            <a:extLst>
              <a:ext uri="{FF2B5EF4-FFF2-40B4-BE49-F238E27FC236}">
                <a16:creationId xmlns:a16="http://schemas.microsoft.com/office/drawing/2014/main" id="{782A6168-47FD-A17A-A44F-AD2EA7E12C30}"/>
              </a:ext>
            </a:extLst>
          </p:cNvPr>
          <p:cNvSpPr txBox="1">
            <a:spLocks noGrp="1"/>
          </p:cNvSpPr>
          <p:nvPr>
            <p:ph type="title"/>
          </p:nvPr>
        </p:nvSpPr>
        <p:spPr>
          <a:xfrm>
            <a:off x="571500" y="294720"/>
            <a:ext cx="10515600" cy="709921"/>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341575"/>
          </a:solidFill>
          <a:uFillTx/>
          <a:latin typeface="Helvetica" pitchFamily="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0270EA5-E70A-38D5-9BD8-4ABDAA2FDB7F}"/>
              </a:ext>
            </a:extLst>
          </p:cNvPr>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3" name="Rectangle 7">
            <a:extLst>
              <a:ext uri="{FF2B5EF4-FFF2-40B4-BE49-F238E27FC236}">
                <a16:creationId xmlns:a16="http://schemas.microsoft.com/office/drawing/2014/main" id="{7E06BDF3-4A00-1569-34B1-EA9397F8DB2E}"/>
              </a:ext>
            </a:extLst>
          </p:cNvPr>
          <p:cNvSpPr/>
          <p:nvPr/>
        </p:nvSpPr>
        <p:spPr>
          <a:xfrm>
            <a:off x="0" y="0"/>
            <a:ext cx="3919950" cy="144868"/>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4" name="Rectangle 8">
            <a:extLst>
              <a:ext uri="{FF2B5EF4-FFF2-40B4-BE49-F238E27FC236}">
                <a16:creationId xmlns:a16="http://schemas.microsoft.com/office/drawing/2014/main" id="{595DD5F8-211E-2ABC-FECA-84ECB76BA945}"/>
              </a:ext>
            </a:extLst>
          </p:cNvPr>
          <p:cNvSpPr/>
          <p:nvPr/>
        </p:nvSpPr>
        <p:spPr>
          <a:xfrm>
            <a:off x="4151961" y="0"/>
            <a:ext cx="3900217" cy="144868"/>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5" name="Rectangle 9">
            <a:extLst>
              <a:ext uri="{FF2B5EF4-FFF2-40B4-BE49-F238E27FC236}">
                <a16:creationId xmlns:a16="http://schemas.microsoft.com/office/drawing/2014/main" id="{93D9B590-9102-4DB6-42C7-F3D9494FF816}"/>
              </a:ext>
            </a:extLst>
          </p:cNvPr>
          <p:cNvSpPr/>
          <p:nvPr/>
        </p:nvSpPr>
        <p:spPr>
          <a:xfrm>
            <a:off x="8284189" y="0"/>
            <a:ext cx="3907807" cy="144868"/>
          </a:xfrm>
          <a:prstGeom prst="rect">
            <a:avLst/>
          </a:prstGeom>
          <a:solidFill>
            <a:srgbClr val="7BBF4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6" name="Title Placeholder 1">
            <a:extLst>
              <a:ext uri="{FF2B5EF4-FFF2-40B4-BE49-F238E27FC236}">
                <a16:creationId xmlns:a16="http://schemas.microsoft.com/office/drawing/2014/main" id="{AA8127CA-E5D1-E3B9-36B7-43BF9FC37BCD}"/>
              </a:ext>
            </a:extLst>
          </p:cNvPr>
          <p:cNvSpPr txBox="1">
            <a:spLocks noGrp="1"/>
          </p:cNvSpPr>
          <p:nvPr>
            <p:ph type="title"/>
          </p:nvPr>
        </p:nvSpPr>
        <p:spPr>
          <a:xfrm>
            <a:off x="838203" y="1115705"/>
            <a:ext cx="10515600" cy="709921"/>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7" name="Text Placeholder 2">
            <a:extLst>
              <a:ext uri="{FF2B5EF4-FFF2-40B4-BE49-F238E27FC236}">
                <a16:creationId xmlns:a16="http://schemas.microsoft.com/office/drawing/2014/main" id="{4CBA2CED-A71A-3E4F-41A6-65410B806D86}"/>
              </a:ext>
            </a:extLst>
          </p:cNvPr>
          <p:cNvSpPr txBox="1">
            <a:spLocks noGrp="1"/>
          </p:cNvSpPr>
          <p:nvPr>
            <p:ph type="body" idx="1"/>
          </p:nvPr>
        </p:nvSpPr>
        <p:spPr>
          <a:xfrm>
            <a:off x="838203" y="2231419"/>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F1962706-70C2-7D55-9CC4-1B6E5817ED04}"/>
              </a:ext>
            </a:extLst>
          </p:cNvPr>
          <p:cNvSpPr txBox="1"/>
          <p:nvPr/>
        </p:nvSpPr>
        <p:spPr>
          <a:xfrm>
            <a:off x="11557238" y="6400187"/>
            <a:ext cx="431322"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6F4790-EC5A-45F5-86B5-71964B0ECA6D}" type="slidenum">
              <a:t>‹#›</a:t>
            </a:fld>
            <a:endParaRPr lang="en-US" sz="1200" b="0" i="0" u="none" strike="noStrike" kern="1200" cap="none" spc="0" baseline="0">
              <a:solidFill>
                <a:srgbClr val="341575"/>
              </a:solidFill>
              <a:uFillTx/>
              <a:latin typeface="Helvetica" pitchFamily="34"/>
            </a:endParaRPr>
          </a:p>
        </p:txBody>
      </p:sp>
      <p:pic>
        <p:nvPicPr>
          <p:cNvPr id="9" name="Picture 11">
            <a:extLst>
              <a:ext uri="{FF2B5EF4-FFF2-40B4-BE49-F238E27FC236}">
                <a16:creationId xmlns:a16="http://schemas.microsoft.com/office/drawing/2014/main" id="{951DD482-1EFB-52F5-240F-2AB6D6036C9A}"/>
              </a:ext>
            </a:extLst>
          </p:cNvPr>
          <p:cNvPicPr>
            <a:picLocks noChangeAspect="1"/>
          </p:cNvPicPr>
          <p:nvPr/>
        </p:nvPicPr>
        <p:blipFill>
          <a:blip r:embed="rId14"/>
          <a:srcRect/>
          <a:stretch>
            <a:fillRect/>
          </a:stretch>
        </p:blipFill>
        <p:spPr>
          <a:xfrm>
            <a:off x="4495354" y="15425"/>
            <a:ext cx="3201286" cy="1100279"/>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0" marR="0" lvl="0" indent="0" algn="ctr" defTabSz="914400" rtl="0" fontAlgn="auto" hangingPunct="1">
        <a:lnSpc>
          <a:spcPct val="90000"/>
        </a:lnSpc>
        <a:spcBef>
          <a:spcPts val="0"/>
        </a:spcBef>
        <a:spcAft>
          <a:spcPts val="0"/>
        </a:spcAft>
        <a:buNone/>
        <a:tabLst/>
        <a:defRPr lang="en-US" sz="4400" b="0" i="0" u="none" strike="noStrike" kern="1200" cap="none" spc="0" baseline="0">
          <a:solidFill>
            <a:srgbClr val="341575"/>
          </a:solidFill>
          <a:uFillTx/>
          <a:latin typeface="Helvetica" pitchFamily="34"/>
          <a:ea typeface="Helvetica" pitchFamily="34"/>
          <a:cs typeface="Helvetica" pitchFamily="34"/>
        </a:defRPr>
      </a:lvl1pPr>
    </p:titleStyle>
    <p:bodyStyle>
      <a:lvl1pPr marL="228600" marR="0" lvl="0" indent="-228600" algn="l" defTabSz="914400" rtl="0" fontAlgn="auto" hangingPunct="1">
        <a:lnSpc>
          <a:spcPct val="90000"/>
        </a:lnSpc>
        <a:spcBef>
          <a:spcPts val="1000"/>
        </a:spcBef>
        <a:spcAft>
          <a:spcPts val="0"/>
        </a:spcAft>
        <a:buClr>
          <a:srgbClr val="039FDA"/>
        </a:buClr>
        <a:buSzPct val="100000"/>
        <a:buFont typeface="Arial"/>
        <a:buChar char="•"/>
        <a:tabLst/>
        <a:defRPr lang="en-US" sz="2800" b="0" i="0" u="none" strike="noStrike" kern="1200" cap="none" spc="0" baseline="0">
          <a:solidFill>
            <a:srgbClr val="000000"/>
          </a:solidFill>
          <a:uFillTx/>
          <a:latin typeface="Helvetica" pitchFamily="34"/>
          <a:ea typeface="Helvetica" pitchFamily="34"/>
          <a:cs typeface="Helvetica" pitchFamily="34"/>
        </a:defRPr>
      </a:lvl1pPr>
      <a:lvl2pPr marL="685800" marR="0" lvl="1" indent="-228600" algn="l" defTabSz="914400" rtl="0" fontAlgn="auto" hangingPunct="1">
        <a:lnSpc>
          <a:spcPct val="90000"/>
        </a:lnSpc>
        <a:spcBef>
          <a:spcPts val="500"/>
        </a:spcBef>
        <a:spcAft>
          <a:spcPts val="0"/>
        </a:spcAft>
        <a:buClr>
          <a:srgbClr val="039FDA"/>
        </a:buClr>
        <a:buSzPct val="100000"/>
        <a:buFont typeface="Arial"/>
        <a:buChar char="•"/>
        <a:tabLst/>
        <a:defRPr lang="en-US" sz="2400" b="0" i="0" u="none" strike="noStrike" kern="1200" cap="none" spc="0" baseline="0">
          <a:solidFill>
            <a:srgbClr val="000000"/>
          </a:solidFill>
          <a:uFillTx/>
          <a:latin typeface="Helvetica" pitchFamily="34"/>
          <a:ea typeface="Helvetica" pitchFamily="34"/>
          <a:cs typeface="Helvetica" pitchFamily="34"/>
        </a:defRPr>
      </a:lvl2pPr>
      <a:lvl3pPr marL="1143000" marR="0" lvl="2" indent="-228600" algn="l" defTabSz="914400" rtl="0" fontAlgn="auto" hangingPunct="1">
        <a:lnSpc>
          <a:spcPct val="90000"/>
        </a:lnSpc>
        <a:spcBef>
          <a:spcPts val="500"/>
        </a:spcBef>
        <a:spcAft>
          <a:spcPts val="0"/>
        </a:spcAft>
        <a:buClr>
          <a:srgbClr val="039FDA"/>
        </a:buClr>
        <a:buSzPct val="100000"/>
        <a:buFont typeface="Arial"/>
        <a:buChar char="•"/>
        <a:tabLst/>
        <a:defRPr lang="en-US" sz="2000" b="0" i="0" u="none" strike="noStrike" kern="1200" cap="none" spc="0" baseline="0">
          <a:solidFill>
            <a:srgbClr val="000000"/>
          </a:solidFill>
          <a:uFillTx/>
          <a:latin typeface="Helvetica" pitchFamily="34"/>
          <a:ea typeface="Helvetica" pitchFamily="34"/>
          <a:cs typeface="Helvetica" pitchFamily="34"/>
        </a:defRPr>
      </a:lvl3pPr>
      <a:lvl4pPr marL="1600200" marR="0" lvl="3" indent="-228600" algn="l" defTabSz="914400" rtl="0" fontAlgn="auto" hangingPunct="1">
        <a:lnSpc>
          <a:spcPct val="90000"/>
        </a:lnSpc>
        <a:spcBef>
          <a:spcPts val="500"/>
        </a:spcBef>
        <a:spcAft>
          <a:spcPts val="0"/>
        </a:spcAft>
        <a:buClr>
          <a:srgbClr val="039FDA"/>
        </a:buClr>
        <a:buSzPct val="100000"/>
        <a:buFont typeface="Arial"/>
        <a:buChar char="•"/>
        <a:tabLst/>
        <a:defRPr lang="en-US" sz="1800" b="0" i="0" u="none" strike="noStrike" kern="1200" cap="none" spc="0" baseline="0">
          <a:solidFill>
            <a:srgbClr val="000000"/>
          </a:solidFill>
          <a:uFillTx/>
          <a:latin typeface="Helvetica" pitchFamily="34"/>
          <a:ea typeface="Helvetica" pitchFamily="34"/>
          <a:cs typeface="Helvetica" pitchFamily="34"/>
        </a:defRPr>
      </a:lvl4pPr>
      <a:lvl5pPr marL="2057400" marR="0" lvl="4" indent="-228600" algn="l" defTabSz="914400" rtl="0" fontAlgn="auto" hangingPunct="1">
        <a:lnSpc>
          <a:spcPct val="90000"/>
        </a:lnSpc>
        <a:spcBef>
          <a:spcPts val="500"/>
        </a:spcBef>
        <a:spcAft>
          <a:spcPts val="0"/>
        </a:spcAft>
        <a:buClr>
          <a:srgbClr val="039FDA"/>
        </a:buClr>
        <a:buSzPct val="100000"/>
        <a:buFont typeface="Arial"/>
        <a:buChar char="•"/>
        <a:tabLst/>
        <a:defRPr lang="en-US" sz="1800" b="0" i="0" u="none" strike="noStrike" kern="1200" cap="none" spc="0" baseline="0">
          <a:solidFill>
            <a:srgbClr val="000000"/>
          </a:solidFill>
          <a:uFillTx/>
          <a:latin typeface="Helvetica" pitchFamily="34"/>
          <a:ea typeface="Helvetica" pitchFamily="34"/>
          <a:cs typeface="Helvetica"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40B0D4-8AB2-49F5-BA8D-378394301AC5}"/>
              </a:ext>
            </a:extLst>
          </p:cNvPr>
          <p:cNvSpPr txBox="1">
            <a:spLocks noGrp="1"/>
          </p:cNvSpPr>
          <p:nvPr>
            <p:ph type="title"/>
          </p:nvPr>
        </p:nvSpPr>
        <p:spPr>
          <a:xfrm>
            <a:off x="838203" y="840982"/>
            <a:ext cx="10515600" cy="821917"/>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3" name="Text Placeholder 2">
            <a:extLst>
              <a:ext uri="{FF2B5EF4-FFF2-40B4-BE49-F238E27FC236}">
                <a16:creationId xmlns:a16="http://schemas.microsoft.com/office/drawing/2014/main" id="{CF5FCD3C-0ACC-916A-FADF-7558111C3077}"/>
              </a:ext>
            </a:extLst>
          </p:cNvPr>
          <p:cNvSpPr txBox="1">
            <a:spLocks noGrp="1"/>
          </p:cNvSpPr>
          <p:nvPr>
            <p:ph type="body" idx="1"/>
          </p:nvPr>
        </p:nvSpPr>
        <p:spPr>
          <a:xfrm>
            <a:off x="838203" y="1814517"/>
            <a:ext cx="10515600" cy="436244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F9E03BE-BFB3-3676-D7B0-FA9349F8BFC2}"/>
              </a:ext>
            </a:extLst>
          </p:cNvPr>
          <p:cNvSpPr txBox="1">
            <a:spLocks noGrp="1"/>
          </p:cNvSpPr>
          <p:nvPr>
            <p:ph type="sldNum" sz="quarter" idx="4"/>
          </p:nvPr>
        </p:nvSpPr>
        <p:spPr>
          <a:xfrm>
            <a:off x="11244075" y="6401074"/>
            <a:ext cx="743919"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341575"/>
                </a:solidFill>
                <a:uFillTx/>
                <a:latin typeface="Helvetica" pitchFamily="34"/>
              </a:defRPr>
            </a:lvl1pPr>
          </a:lstStyle>
          <a:p>
            <a:pPr lvl="0"/>
            <a:fld id="{ECD6B5FF-E084-43ED-9CE0-3FFFB836F349}" type="slidenum">
              <a:t>‹#›</a:t>
            </a:fld>
            <a:endParaRPr lang="en-US"/>
          </a:p>
        </p:txBody>
      </p:sp>
      <p:sp>
        <p:nvSpPr>
          <p:cNvPr id="5" name="Rectangle 7">
            <a:extLst>
              <a:ext uri="{FF2B5EF4-FFF2-40B4-BE49-F238E27FC236}">
                <a16:creationId xmlns:a16="http://schemas.microsoft.com/office/drawing/2014/main" id="{CB293AA6-FFFC-390D-4775-A3D646761EF8}"/>
              </a:ext>
            </a:extLst>
          </p:cNvPr>
          <p:cNvSpPr/>
          <p:nvPr/>
        </p:nvSpPr>
        <p:spPr>
          <a:xfrm>
            <a:off x="0" y="0"/>
            <a:ext cx="838203" cy="109060"/>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6" name="Rectangle 8">
            <a:extLst>
              <a:ext uri="{FF2B5EF4-FFF2-40B4-BE49-F238E27FC236}">
                <a16:creationId xmlns:a16="http://schemas.microsoft.com/office/drawing/2014/main" id="{8DDE6C62-92CF-1101-E446-F6DE37F42D4D}"/>
              </a:ext>
            </a:extLst>
          </p:cNvPr>
          <p:cNvSpPr/>
          <p:nvPr/>
        </p:nvSpPr>
        <p:spPr>
          <a:xfrm>
            <a:off x="901113" y="0"/>
            <a:ext cx="838203" cy="109060"/>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7" name="Rectangle 9">
            <a:extLst>
              <a:ext uri="{FF2B5EF4-FFF2-40B4-BE49-F238E27FC236}">
                <a16:creationId xmlns:a16="http://schemas.microsoft.com/office/drawing/2014/main" id="{19301E12-7223-22B2-8CB6-35688C396DC3}"/>
              </a:ext>
            </a:extLst>
          </p:cNvPr>
          <p:cNvSpPr/>
          <p:nvPr/>
        </p:nvSpPr>
        <p:spPr>
          <a:xfrm>
            <a:off x="1802218" y="0"/>
            <a:ext cx="838203" cy="109060"/>
          </a:xfrm>
          <a:prstGeom prst="rect">
            <a:avLst/>
          </a:prstGeom>
          <a:solidFill>
            <a:srgbClr val="92D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8" name="Rectangle 21">
            <a:extLst>
              <a:ext uri="{FF2B5EF4-FFF2-40B4-BE49-F238E27FC236}">
                <a16:creationId xmlns:a16="http://schemas.microsoft.com/office/drawing/2014/main" id="{877235FB-E855-E427-D4D3-292E14548BB9}"/>
              </a:ext>
            </a:extLst>
          </p:cNvPr>
          <p:cNvSpPr/>
          <p:nvPr/>
        </p:nvSpPr>
        <p:spPr>
          <a:xfrm>
            <a:off x="9551575" y="6748939"/>
            <a:ext cx="838203" cy="109060"/>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9" name="Rectangle 22">
            <a:extLst>
              <a:ext uri="{FF2B5EF4-FFF2-40B4-BE49-F238E27FC236}">
                <a16:creationId xmlns:a16="http://schemas.microsoft.com/office/drawing/2014/main" id="{99B65D5B-8FCA-76F2-F943-C4F13EC5A6DF}"/>
              </a:ext>
            </a:extLst>
          </p:cNvPr>
          <p:cNvSpPr/>
          <p:nvPr/>
        </p:nvSpPr>
        <p:spPr>
          <a:xfrm>
            <a:off x="10452689" y="6748939"/>
            <a:ext cx="838203" cy="109060"/>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10" name="Rectangle 23">
            <a:extLst>
              <a:ext uri="{FF2B5EF4-FFF2-40B4-BE49-F238E27FC236}">
                <a16:creationId xmlns:a16="http://schemas.microsoft.com/office/drawing/2014/main" id="{AE8AC1A2-D40A-0EFB-C363-E9620172F07E}"/>
              </a:ext>
            </a:extLst>
          </p:cNvPr>
          <p:cNvSpPr/>
          <p:nvPr/>
        </p:nvSpPr>
        <p:spPr>
          <a:xfrm>
            <a:off x="11353803" y="6748939"/>
            <a:ext cx="838203" cy="109060"/>
          </a:xfrm>
          <a:prstGeom prst="rect">
            <a:avLst/>
          </a:prstGeom>
          <a:solidFill>
            <a:srgbClr val="92D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pic>
        <p:nvPicPr>
          <p:cNvPr id="11" name="Picture 3">
            <a:extLst>
              <a:ext uri="{FF2B5EF4-FFF2-40B4-BE49-F238E27FC236}">
                <a16:creationId xmlns:a16="http://schemas.microsoft.com/office/drawing/2014/main" id="{660C4AC6-4FE5-D69B-DF60-5FC18F187EC5}"/>
              </a:ext>
            </a:extLst>
          </p:cNvPr>
          <p:cNvPicPr>
            <a:picLocks noChangeAspect="1"/>
          </p:cNvPicPr>
          <p:nvPr/>
        </p:nvPicPr>
        <p:blipFill>
          <a:blip r:embed="rId12"/>
          <a:srcRect/>
          <a:stretch>
            <a:fillRect/>
          </a:stretch>
        </p:blipFill>
        <p:spPr>
          <a:xfrm>
            <a:off x="204011" y="6212634"/>
            <a:ext cx="2179252" cy="553568"/>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ransition spd="med">
    <p:fade/>
  </p:transition>
  <p:txStyles>
    <p:titleStyle>
      <a:lvl1pPr marL="0" marR="0" lvl="0" indent="0" algn="l" defTabSz="914400" rtl="0" fontAlgn="auto" hangingPunct="1">
        <a:lnSpc>
          <a:spcPct val="90000"/>
        </a:lnSpc>
        <a:spcBef>
          <a:spcPts val="0"/>
        </a:spcBef>
        <a:spcAft>
          <a:spcPts val="0"/>
        </a:spcAft>
        <a:buNone/>
        <a:tabLst/>
        <a:defRPr lang="en-US" sz="6000" b="0" i="0" u="none" strike="noStrike" kern="1200" cap="none" spc="0" baseline="0">
          <a:solidFill>
            <a:srgbClr val="341575"/>
          </a:solidFill>
          <a:uFillTx/>
          <a:latin typeface="Helvetica" pitchFamily="34"/>
          <a:ea typeface="Kozuka Gothic Pr6N B" pitchFamily="34"/>
          <a:cs typeface="Myriad Arabic" pitchFamily="50"/>
        </a:defRPr>
      </a:lvl1pPr>
    </p:titleStyle>
    <p:bodyStyle>
      <a:lvl1pPr marL="228600" marR="0" lvl="0" indent="-228600" algn="l" defTabSz="914400" rtl="0" fontAlgn="auto" hangingPunct="1">
        <a:lnSpc>
          <a:spcPct val="90000"/>
        </a:lnSpc>
        <a:spcBef>
          <a:spcPts val="1000"/>
        </a:spcBef>
        <a:spcAft>
          <a:spcPts val="0"/>
        </a:spcAft>
        <a:buSzPts val="2798"/>
        <a:buBlip>
          <a:blip r:embed="rId13"/>
        </a:buBlip>
        <a:tabLst/>
        <a:defRPr lang="en-US" sz="2800" b="0" i="0" u="none" strike="noStrike" kern="1200" cap="none" spc="0" baseline="0">
          <a:solidFill>
            <a:srgbClr val="3A3838"/>
          </a:solidFill>
          <a:uFillTx/>
          <a:latin typeface="Helvetica" pitchFamily="34"/>
        </a:defRPr>
      </a:lvl1pPr>
      <a:lvl2pPr marL="685800" marR="0" lvl="1" indent="-228600" algn="l" defTabSz="914400" rtl="0" fontAlgn="auto" hangingPunct="1">
        <a:lnSpc>
          <a:spcPct val="90000"/>
        </a:lnSpc>
        <a:spcBef>
          <a:spcPts val="500"/>
        </a:spcBef>
        <a:spcAft>
          <a:spcPts val="0"/>
        </a:spcAft>
        <a:buClr>
          <a:srgbClr val="039FDA"/>
        </a:buClr>
        <a:buSzPct val="100000"/>
        <a:buFont typeface="Arial" pitchFamily="34"/>
        <a:buChar char="•"/>
        <a:tabLst/>
        <a:defRPr lang="en-US" sz="2400" b="0" i="0" u="none" strike="noStrike" kern="1200" cap="none" spc="0" baseline="0">
          <a:solidFill>
            <a:srgbClr val="3A3838"/>
          </a:solidFill>
          <a:uFillTx/>
          <a:latin typeface="Helvetica" pitchFamily="34"/>
        </a:defRPr>
      </a:lvl2pPr>
      <a:lvl3pPr marL="1143000" marR="0" lvl="2" indent="-228600" algn="l" defTabSz="914400" rtl="0" fontAlgn="auto" hangingPunct="1">
        <a:lnSpc>
          <a:spcPct val="90000"/>
        </a:lnSpc>
        <a:spcBef>
          <a:spcPts val="500"/>
        </a:spcBef>
        <a:spcAft>
          <a:spcPts val="0"/>
        </a:spcAft>
        <a:buClr>
          <a:srgbClr val="039FDA"/>
        </a:buClr>
        <a:buSzPct val="100000"/>
        <a:buFont typeface="Myriad Pro Cond" pitchFamily="34"/>
        <a:buChar char="−"/>
        <a:tabLst/>
        <a:defRPr lang="en-US" sz="2000" b="0" i="0" u="none" strike="noStrike" kern="1200" cap="none" spc="0" baseline="0">
          <a:solidFill>
            <a:srgbClr val="3A3838"/>
          </a:solidFill>
          <a:uFillTx/>
          <a:latin typeface="Helvetica" pitchFamily="34"/>
        </a:defRPr>
      </a:lvl3pPr>
      <a:lvl4pPr marL="1600200" marR="0" lvl="3" indent="-228600" algn="l" defTabSz="914400" rtl="0" fontAlgn="auto" hangingPunct="1">
        <a:lnSpc>
          <a:spcPct val="90000"/>
        </a:lnSpc>
        <a:spcBef>
          <a:spcPts val="500"/>
        </a:spcBef>
        <a:spcAft>
          <a:spcPts val="0"/>
        </a:spcAft>
        <a:buClr>
          <a:srgbClr val="039FDA"/>
        </a:buClr>
        <a:buSzPct val="100000"/>
        <a:buFont typeface="Arial" pitchFamily="34"/>
        <a:buChar char="•"/>
        <a:tabLst/>
        <a:defRPr lang="en-US" sz="1800" b="0" i="0" u="none" strike="noStrike" kern="1200" cap="none" spc="0" baseline="0">
          <a:solidFill>
            <a:srgbClr val="3A3838"/>
          </a:solidFill>
          <a:uFillTx/>
          <a:latin typeface="Helvetica" pitchFamily="34"/>
        </a:defRPr>
      </a:lvl4pPr>
      <a:lvl5pPr marL="2057400" marR="0" lvl="4" indent="-228600" algn="l" defTabSz="914400" rtl="0" fontAlgn="auto" hangingPunct="1">
        <a:lnSpc>
          <a:spcPct val="90000"/>
        </a:lnSpc>
        <a:spcBef>
          <a:spcPts val="500"/>
        </a:spcBef>
        <a:spcAft>
          <a:spcPts val="0"/>
        </a:spcAft>
        <a:buClr>
          <a:srgbClr val="039FDA"/>
        </a:buClr>
        <a:buSzPct val="100000"/>
        <a:buFont typeface="Myriad Pro Cond" pitchFamily="34"/>
        <a:buChar char="-"/>
        <a:tabLst/>
        <a:defRPr lang="en-US" sz="1800" b="0" i="0" u="none" strike="noStrike" kern="1200" cap="none" spc="0" baseline="0">
          <a:solidFill>
            <a:srgbClr val="3A3838"/>
          </a:solidFill>
          <a:uFillTx/>
          <a:latin typeface="Helvetica"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Shape 6">
            <a:extLst>
              <a:ext uri="{FF2B5EF4-FFF2-40B4-BE49-F238E27FC236}">
                <a16:creationId xmlns:a16="http://schemas.microsoft.com/office/drawing/2014/main" id="{0EEE37AB-6AE7-7C14-7FC6-A0B9EDD7C5D3}"/>
              </a:ext>
            </a:extLst>
          </p:cNvPr>
          <p:cNvSpPr/>
          <p:nvPr/>
        </p:nvSpPr>
        <p:spPr>
          <a:xfrm>
            <a:off x="6546793" y="-3081"/>
            <a:ext cx="5681660" cy="2224085"/>
          </a:xfrm>
          <a:custGeom>
            <a:avLst/>
            <a:gdLst>
              <a:gd name="f0" fmla="val 10800000"/>
              <a:gd name="f1" fmla="val 5400000"/>
              <a:gd name="f2" fmla="val 180"/>
              <a:gd name="f3" fmla="val w"/>
              <a:gd name="f4" fmla="val h"/>
              <a:gd name="f5" fmla="val 0"/>
              <a:gd name="f6" fmla="val 5681662"/>
              <a:gd name="f7" fmla="val 2224088"/>
              <a:gd name="f8" fmla="+- 0 0 -90"/>
              <a:gd name="f9" fmla="*/ f3 1 5681662"/>
              <a:gd name="f10" fmla="*/ f4 1 2224088"/>
              <a:gd name="f11" fmla="+- f7 0 f5"/>
              <a:gd name="f12" fmla="+- f6 0 f5"/>
              <a:gd name="f13" fmla="*/ f8 f0 1"/>
              <a:gd name="f14" fmla="*/ f12 1 5681662"/>
              <a:gd name="f15" fmla="*/ f11 1 2224088"/>
              <a:gd name="f16" fmla="*/ 5681662 f12 1"/>
              <a:gd name="f17" fmla="*/ 2224088 f11 1"/>
              <a:gd name="f18" fmla="*/ 0 f11 1"/>
              <a:gd name="f19" fmla="*/ 0 f12 1"/>
              <a:gd name="f20" fmla="*/ f13 1 f2"/>
              <a:gd name="f21" fmla="*/ f16 1 5681662"/>
              <a:gd name="f22" fmla="*/ f17 1 2224088"/>
              <a:gd name="f23" fmla="*/ f18 1 2224088"/>
              <a:gd name="f24" fmla="*/ f19 1 5681662"/>
              <a:gd name="f25" fmla="*/ f5 1 f14"/>
              <a:gd name="f26" fmla="*/ f6 1 f14"/>
              <a:gd name="f27" fmla="*/ f5 1 f15"/>
              <a:gd name="f28" fmla="*/ f7 1 f15"/>
              <a:gd name="f29" fmla="+- f20 0 f1"/>
              <a:gd name="f30" fmla="*/ f21 1 f14"/>
              <a:gd name="f31" fmla="*/ f22 1 f15"/>
              <a:gd name="f32" fmla="*/ f23 1 f15"/>
              <a:gd name="f33" fmla="*/ f24 1 f14"/>
              <a:gd name="f34" fmla="*/ f25 f9 1"/>
              <a:gd name="f35" fmla="*/ f26 f9 1"/>
              <a:gd name="f36" fmla="*/ f28 f10 1"/>
              <a:gd name="f37" fmla="*/ f27 f10 1"/>
              <a:gd name="f38" fmla="*/ f30 f9 1"/>
              <a:gd name="f39" fmla="*/ f31 f10 1"/>
              <a:gd name="f40" fmla="*/ f32 f10 1"/>
              <a:gd name="f41" fmla="*/ f33 f9 1"/>
            </a:gdLst>
            <a:ahLst/>
            <a:cxnLst>
              <a:cxn ang="3cd4">
                <a:pos x="hc" y="t"/>
              </a:cxn>
              <a:cxn ang="0">
                <a:pos x="r" y="vc"/>
              </a:cxn>
              <a:cxn ang="cd4">
                <a:pos x="hc" y="b"/>
              </a:cxn>
              <a:cxn ang="cd2">
                <a:pos x="l" y="vc"/>
              </a:cxn>
              <a:cxn ang="f29">
                <a:pos x="f38" y="f39"/>
              </a:cxn>
              <a:cxn ang="f29">
                <a:pos x="f38" y="f40"/>
              </a:cxn>
              <a:cxn ang="f29">
                <a:pos x="f41" y="f40"/>
              </a:cxn>
              <a:cxn ang="f29">
                <a:pos x="f38" y="f39"/>
              </a:cxn>
            </a:cxnLst>
            <a:rect l="f34" t="f37" r="f35" b="f36"/>
            <a:pathLst>
              <a:path w="5681662" h="2224088">
                <a:moveTo>
                  <a:pt x="f6" y="f7"/>
                </a:moveTo>
                <a:lnTo>
                  <a:pt x="f6" y="f5"/>
                </a:lnTo>
                <a:lnTo>
                  <a:pt x="f5" y="f5"/>
                </a:lnTo>
                <a:lnTo>
                  <a:pt x="f6" y="f7"/>
                </a:lnTo>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3" name="Freeform: Shape 16">
            <a:extLst>
              <a:ext uri="{FF2B5EF4-FFF2-40B4-BE49-F238E27FC236}">
                <a16:creationId xmlns:a16="http://schemas.microsoft.com/office/drawing/2014/main" id="{636BD0D8-1A94-0AAE-BB45-7F89263FACE1}"/>
              </a:ext>
            </a:extLst>
          </p:cNvPr>
          <p:cNvSpPr/>
          <p:nvPr/>
        </p:nvSpPr>
        <p:spPr>
          <a:xfrm rot="10799991">
            <a:off x="0" y="5357817"/>
            <a:ext cx="3832378" cy="1500182"/>
          </a:xfrm>
          <a:custGeom>
            <a:avLst/>
            <a:gdLst>
              <a:gd name="f0" fmla="val 10800000"/>
              <a:gd name="f1" fmla="val 5400000"/>
              <a:gd name="f2" fmla="val 180"/>
              <a:gd name="f3" fmla="val w"/>
              <a:gd name="f4" fmla="val h"/>
              <a:gd name="f5" fmla="val 0"/>
              <a:gd name="f6" fmla="val 5681662"/>
              <a:gd name="f7" fmla="val 2224088"/>
              <a:gd name="f8" fmla="+- 0 0 -90"/>
              <a:gd name="f9" fmla="*/ f3 1 5681662"/>
              <a:gd name="f10" fmla="*/ f4 1 2224088"/>
              <a:gd name="f11" fmla="+- f7 0 f5"/>
              <a:gd name="f12" fmla="+- f6 0 f5"/>
              <a:gd name="f13" fmla="*/ f8 f0 1"/>
              <a:gd name="f14" fmla="*/ f12 1 5681662"/>
              <a:gd name="f15" fmla="*/ f11 1 2224088"/>
              <a:gd name="f16" fmla="*/ 5681662 f12 1"/>
              <a:gd name="f17" fmla="*/ 2224088 f11 1"/>
              <a:gd name="f18" fmla="*/ 0 f11 1"/>
              <a:gd name="f19" fmla="*/ 0 f12 1"/>
              <a:gd name="f20" fmla="*/ f13 1 f2"/>
              <a:gd name="f21" fmla="*/ f16 1 5681662"/>
              <a:gd name="f22" fmla="*/ f17 1 2224088"/>
              <a:gd name="f23" fmla="*/ f18 1 2224088"/>
              <a:gd name="f24" fmla="*/ f19 1 5681662"/>
              <a:gd name="f25" fmla="*/ f5 1 f14"/>
              <a:gd name="f26" fmla="*/ f6 1 f14"/>
              <a:gd name="f27" fmla="*/ f5 1 f15"/>
              <a:gd name="f28" fmla="*/ f7 1 f15"/>
              <a:gd name="f29" fmla="+- f20 0 f1"/>
              <a:gd name="f30" fmla="*/ f21 1 f14"/>
              <a:gd name="f31" fmla="*/ f22 1 f15"/>
              <a:gd name="f32" fmla="*/ f23 1 f15"/>
              <a:gd name="f33" fmla="*/ f24 1 f14"/>
              <a:gd name="f34" fmla="*/ f25 f9 1"/>
              <a:gd name="f35" fmla="*/ f26 f9 1"/>
              <a:gd name="f36" fmla="*/ f28 f10 1"/>
              <a:gd name="f37" fmla="*/ f27 f10 1"/>
              <a:gd name="f38" fmla="*/ f30 f9 1"/>
              <a:gd name="f39" fmla="*/ f31 f10 1"/>
              <a:gd name="f40" fmla="*/ f32 f10 1"/>
              <a:gd name="f41" fmla="*/ f33 f9 1"/>
            </a:gdLst>
            <a:ahLst/>
            <a:cxnLst>
              <a:cxn ang="3cd4">
                <a:pos x="hc" y="t"/>
              </a:cxn>
              <a:cxn ang="0">
                <a:pos x="r" y="vc"/>
              </a:cxn>
              <a:cxn ang="cd4">
                <a:pos x="hc" y="b"/>
              </a:cxn>
              <a:cxn ang="cd2">
                <a:pos x="l" y="vc"/>
              </a:cxn>
              <a:cxn ang="f29">
                <a:pos x="f38" y="f39"/>
              </a:cxn>
              <a:cxn ang="f29">
                <a:pos x="f38" y="f40"/>
              </a:cxn>
              <a:cxn ang="f29">
                <a:pos x="f41" y="f40"/>
              </a:cxn>
              <a:cxn ang="f29">
                <a:pos x="f38" y="f39"/>
              </a:cxn>
            </a:cxnLst>
            <a:rect l="f34" t="f37" r="f35" b="f36"/>
            <a:pathLst>
              <a:path w="5681662" h="2224088">
                <a:moveTo>
                  <a:pt x="f6" y="f7"/>
                </a:moveTo>
                <a:lnTo>
                  <a:pt x="f6" y="f5"/>
                </a:lnTo>
                <a:lnTo>
                  <a:pt x="f5" y="f5"/>
                </a:lnTo>
                <a:lnTo>
                  <a:pt x="f6" y="f7"/>
                </a:lnTo>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4" name="Title Placeholder 1">
            <a:extLst>
              <a:ext uri="{FF2B5EF4-FFF2-40B4-BE49-F238E27FC236}">
                <a16:creationId xmlns:a16="http://schemas.microsoft.com/office/drawing/2014/main" id="{37656A76-D875-DF87-3260-5749B44D1E28}"/>
              </a:ext>
            </a:extLst>
          </p:cNvPr>
          <p:cNvSpPr txBox="1">
            <a:spLocks noGrp="1"/>
          </p:cNvSpPr>
          <p:nvPr>
            <p:ph type="title"/>
          </p:nvPr>
        </p:nvSpPr>
        <p:spPr>
          <a:xfrm>
            <a:off x="838203" y="999484"/>
            <a:ext cx="10515600" cy="821917"/>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5" name="Text Placeholder 2">
            <a:extLst>
              <a:ext uri="{FF2B5EF4-FFF2-40B4-BE49-F238E27FC236}">
                <a16:creationId xmlns:a16="http://schemas.microsoft.com/office/drawing/2014/main" id="{BCC9BEA0-F4B9-EF6D-C357-F2AEB033E407}"/>
              </a:ext>
            </a:extLst>
          </p:cNvPr>
          <p:cNvSpPr txBox="1">
            <a:spLocks noGrp="1"/>
          </p:cNvSpPr>
          <p:nvPr>
            <p:ph type="body" idx="1"/>
          </p:nvPr>
        </p:nvSpPr>
        <p:spPr>
          <a:xfrm>
            <a:off x="838203" y="1973010"/>
            <a:ext cx="10515600" cy="436244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AE0B033-DB6D-190F-7BD0-8A79F9E521D0}"/>
              </a:ext>
            </a:extLst>
          </p:cNvPr>
          <p:cNvSpPr txBox="1">
            <a:spLocks noGrp="1"/>
          </p:cNvSpPr>
          <p:nvPr>
            <p:ph type="sldNum" sz="quarter" idx="4"/>
          </p:nvPr>
        </p:nvSpPr>
        <p:spPr>
          <a:xfrm>
            <a:off x="11353803" y="6403076"/>
            <a:ext cx="64008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341575"/>
                </a:solidFill>
                <a:uFillTx/>
                <a:latin typeface="Helvetica" pitchFamily="34"/>
              </a:defRPr>
            </a:lvl1pPr>
          </a:lstStyle>
          <a:p>
            <a:pPr lvl="0"/>
            <a:fld id="{FFD4C483-559D-433C-9EDF-3CF84E33F780}" type="slidenum">
              <a:t>‹#›</a:t>
            </a:fld>
            <a:endParaRPr lang="en-US"/>
          </a:p>
        </p:txBody>
      </p:sp>
      <p:sp>
        <p:nvSpPr>
          <p:cNvPr id="7" name="Rectangle 7">
            <a:extLst>
              <a:ext uri="{FF2B5EF4-FFF2-40B4-BE49-F238E27FC236}">
                <a16:creationId xmlns:a16="http://schemas.microsoft.com/office/drawing/2014/main" id="{589D4330-24C5-4295-EEF4-64F95DF5339E}"/>
              </a:ext>
            </a:extLst>
          </p:cNvPr>
          <p:cNvSpPr/>
          <p:nvPr/>
        </p:nvSpPr>
        <p:spPr>
          <a:xfrm>
            <a:off x="0" y="0"/>
            <a:ext cx="838203" cy="109060"/>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8" name="Rectangle 8">
            <a:extLst>
              <a:ext uri="{FF2B5EF4-FFF2-40B4-BE49-F238E27FC236}">
                <a16:creationId xmlns:a16="http://schemas.microsoft.com/office/drawing/2014/main" id="{051AED47-72DC-F0B3-CD83-944800DE7B6C}"/>
              </a:ext>
            </a:extLst>
          </p:cNvPr>
          <p:cNvSpPr/>
          <p:nvPr/>
        </p:nvSpPr>
        <p:spPr>
          <a:xfrm>
            <a:off x="901113" y="0"/>
            <a:ext cx="838203" cy="109060"/>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9" name="Rectangle 9">
            <a:extLst>
              <a:ext uri="{FF2B5EF4-FFF2-40B4-BE49-F238E27FC236}">
                <a16:creationId xmlns:a16="http://schemas.microsoft.com/office/drawing/2014/main" id="{0A683ABF-90D3-22D6-D954-709B30B10121}"/>
              </a:ext>
            </a:extLst>
          </p:cNvPr>
          <p:cNvSpPr/>
          <p:nvPr/>
        </p:nvSpPr>
        <p:spPr>
          <a:xfrm>
            <a:off x="1802218" y="0"/>
            <a:ext cx="838203" cy="109060"/>
          </a:xfrm>
          <a:prstGeom prst="rect">
            <a:avLst/>
          </a:prstGeom>
          <a:solidFill>
            <a:srgbClr val="92D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10" name="Rectangle 21">
            <a:extLst>
              <a:ext uri="{FF2B5EF4-FFF2-40B4-BE49-F238E27FC236}">
                <a16:creationId xmlns:a16="http://schemas.microsoft.com/office/drawing/2014/main" id="{940B9E08-C92E-B84F-34F8-47CA4636F463}"/>
              </a:ext>
            </a:extLst>
          </p:cNvPr>
          <p:cNvSpPr/>
          <p:nvPr/>
        </p:nvSpPr>
        <p:spPr>
          <a:xfrm>
            <a:off x="9551575" y="6748939"/>
            <a:ext cx="838203" cy="109060"/>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11" name="Rectangle 22">
            <a:extLst>
              <a:ext uri="{FF2B5EF4-FFF2-40B4-BE49-F238E27FC236}">
                <a16:creationId xmlns:a16="http://schemas.microsoft.com/office/drawing/2014/main" id="{F3381E98-DCE7-BA37-A12B-F03F0E20FBAA}"/>
              </a:ext>
            </a:extLst>
          </p:cNvPr>
          <p:cNvSpPr/>
          <p:nvPr/>
        </p:nvSpPr>
        <p:spPr>
          <a:xfrm>
            <a:off x="10452689" y="6748939"/>
            <a:ext cx="838203" cy="109060"/>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12" name="Rectangle 23">
            <a:extLst>
              <a:ext uri="{FF2B5EF4-FFF2-40B4-BE49-F238E27FC236}">
                <a16:creationId xmlns:a16="http://schemas.microsoft.com/office/drawing/2014/main" id="{9B9F6D74-1E8A-C52F-7ADF-2E5926E9FA2B}"/>
              </a:ext>
            </a:extLst>
          </p:cNvPr>
          <p:cNvSpPr/>
          <p:nvPr/>
        </p:nvSpPr>
        <p:spPr>
          <a:xfrm>
            <a:off x="11353803" y="6748939"/>
            <a:ext cx="838203" cy="109060"/>
          </a:xfrm>
          <a:prstGeom prst="rect">
            <a:avLst/>
          </a:prstGeom>
          <a:solidFill>
            <a:srgbClr val="92D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pic>
        <p:nvPicPr>
          <p:cNvPr id="13" name="Picture 3">
            <a:extLst>
              <a:ext uri="{FF2B5EF4-FFF2-40B4-BE49-F238E27FC236}">
                <a16:creationId xmlns:a16="http://schemas.microsoft.com/office/drawing/2014/main" id="{59718C27-76AE-B0E2-A233-A38FA4412EDC}"/>
              </a:ext>
            </a:extLst>
          </p:cNvPr>
          <p:cNvPicPr>
            <a:picLocks noChangeAspect="1"/>
          </p:cNvPicPr>
          <p:nvPr/>
        </p:nvPicPr>
        <p:blipFill>
          <a:blip r:embed="rId16"/>
          <a:srcRect/>
          <a:stretch>
            <a:fillRect/>
          </a:stretch>
        </p:blipFill>
        <p:spPr>
          <a:xfrm>
            <a:off x="15307" y="151424"/>
            <a:ext cx="2633737" cy="669020"/>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ransition spd="med">
    <p:fade/>
  </p:transition>
  <p:txStyles>
    <p:titleStyle>
      <a:lvl1pPr marL="0" marR="0" lvl="0" indent="0" algn="l" defTabSz="914400" rtl="0" fontAlgn="auto" hangingPunct="1">
        <a:lnSpc>
          <a:spcPct val="90000"/>
        </a:lnSpc>
        <a:spcBef>
          <a:spcPts val="0"/>
        </a:spcBef>
        <a:spcAft>
          <a:spcPts val="0"/>
        </a:spcAft>
        <a:buNone/>
        <a:tabLst/>
        <a:defRPr lang="en-US" sz="6000" b="0" i="0" u="none" strike="noStrike" kern="1200" cap="none" spc="0" baseline="0">
          <a:solidFill>
            <a:srgbClr val="341575"/>
          </a:solidFill>
          <a:uFillTx/>
          <a:latin typeface="Helvetica" pitchFamily="34"/>
          <a:ea typeface="Kozuka Gothic Pr6N B" pitchFamily="34"/>
          <a:cs typeface="Myriad Arabic" pitchFamily="50"/>
        </a:defRPr>
      </a:lvl1pPr>
    </p:titleStyle>
    <p:bodyStyle>
      <a:lvl1pPr marL="228600" marR="0" lvl="0" indent="-228600" algn="l" defTabSz="914400" rtl="0" fontAlgn="auto" hangingPunct="1">
        <a:lnSpc>
          <a:spcPct val="90000"/>
        </a:lnSpc>
        <a:spcBef>
          <a:spcPts val="1000"/>
        </a:spcBef>
        <a:spcAft>
          <a:spcPts val="0"/>
        </a:spcAft>
        <a:buSzPts val="2798"/>
        <a:buBlip>
          <a:blip r:embed="rId17"/>
        </a:buBlip>
        <a:tabLst/>
        <a:defRPr lang="en-US" sz="2800" b="0" i="0" u="none" strike="noStrike" kern="1200" cap="none" spc="0" baseline="0">
          <a:solidFill>
            <a:srgbClr val="3A3838"/>
          </a:solidFill>
          <a:uFillTx/>
          <a:latin typeface="Helvetica" pitchFamily="34"/>
        </a:defRPr>
      </a:lvl1pPr>
      <a:lvl2pPr marL="685800" marR="0" lvl="1" indent="-228600" algn="l" defTabSz="914400" rtl="0" fontAlgn="auto" hangingPunct="1">
        <a:lnSpc>
          <a:spcPct val="90000"/>
        </a:lnSpc>
        <a:spcBef>
          <a:spcPts val="500"/>
        </a:spcBef>
        <a:spcAft>
          <a:spcPts val="0"/>
        </a:spcAft>
        <a:buClr>
          <a:srgbClr val="039FDA"/>
        </a:buClr>
        <a:buSzPct val="100000"/>
        <a:buFont typeface="Arial" pitchFamily="34"/>
        <a:buChar char="•"/>
        <a:tabLst/>
        <a:defRPr lang="en-US" sz="2400" b="0" i="0" u="none" strike="noStrike" kern="1200" cap="none" spc="0" baseline="0">
          <a:solidFill>
            <a:srgbClr val="3A3838"/>
          </a:solidFill>
          <a:uFillTx/>
          <a:latin typeface="Helvetica" pitchFamily="34"/>
        </a:defRPr>
      </a:lvl2pPr>
      <a:lvl3pPr marL="1143000" marR="0" lvl="2" indent="-228600" algn="l" defTabSz="914400" rtl="0" fontAlgn="auto" hangingPunct="1">
        <a:lnSpc>
          <a:spcPct val="90000"/>
        </a:lnSpc>
        <a:spcBef>
          <a:spcPts val="500"/>
        </a:spcBef>
        <a:spcAft>
          <a:spcPts val="0"/>
        </a:spcAft>
        <a:buClr>
          <a:srgbClr val="039FDA"/>
        </a:buClr>
        <a:buSzPct val="100000"/>
        <a:buFont typeface="Myriad Pro Cond" pitchFamily="34"/>
        <a:buChar char="−"/>
        <a:tabLst/>
        <a:defRPr lang="en-US" sz="2000" b="0" i="0" u="none" strike="noStrike" kern="1200" cap="none" spc="0" baseline="0">
          <a:solidFill>
            <a:srgbClr val="3A3838"/>
          </a:solidFill>
          <a:uFillTx/>
          <a:latin typeface="Helvetica" pitchFamily="34"/>
        </a:defRPr>
      </a:lvl3pPr>
      <a:lvl4pPr marL="1600200" marR="0" lvl="3" indent="-228600" algn="l" defTabSz="914400" rtl="0" fontAlgn="auto" hangingPunct="1">
        <a:lnSpc>
          <a:spcPct val="90000"/>
        </a:lnSpc>
        <a:spcBef>
          <a:spcPts val="500"/>
        </a:spcBef>
        <a:spcAft>
          <a:spcPts val="0"/>
        </a:spcAft>
        <a:buClr>
          <a:srgbClr val="039FDA"/>
        </a:buClr>
        <a:buSzPct val="100000"/>
        <a:buFont typeface="Arial" pitchFamily="34"/>
        <a:buChar char="•"/>
        <a:tabLst/>
        <a:defRPr lang="en-US" sz="1800" b="0" i="0" u="none" strike="noStrike" kern="1200" cap="none" spc="0" baseline="0">
          <a:solidFill>
            <a:srgbClr val="3A3838"/>
          </a:solidFill>
          <a:uFillTx/>
          <a:latin typeface="Helvetica" pitchFamily="34"/>
        </a:defRPr>
      </a:lvl4pPr>
      <a:lvl5pPr marL="2057400" marR="0" lvl="4" indent="-228600" algn="l" defTabSz="914400" rtl="0" fontAlgn="auto" hangingPunct="1">
        <a:lnSpc>
          <a:spcPct val="90000"/>
        </a:lnSpc>
        <a:spcBef>
          <a:spcPts val="500"/>
        </a:spcBef>
        <a:spcAft>
          <a:spcPts val="0"/>
        </a:spcAft>
        <a:buClr>
          <a:srgbClr val="039FDA"/>
        </a:buClr>
        <a:buSzPct val="100000"/>
        <a:buFont typeface="Myriad Pro Cond" pitchFamily="34"/>
        <a:buChar char="-"/>
        <a:tabLst/>
        <a:defRPr lang="en-US" sz="1800" b="0" i="0" u="none" strike="noStrike" kern="1200" cap="none" spc="0" baseline="0">
          <a:solidFill>
            <a:srgbClr val="3A3838"/>
          </a:solidFill>
          <a:uFillTx/>
          <a:latin typeface="Helvetica"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35EA403-8D50-34A4-570F-00550FE16F24}"/>
              </a:ext>
            </a:extLst>
          </p:cNvPr>
          <p:cNvSpPr/>
          <p:nvPr/>
        </p:nvSpPr>
        <p:spPr>
          <a:xfrm>
            <a:off x="0" y="0"/>
            <a:ext cx="12191996" cy="6858000"/>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3" name="Rectangle 7">
            <a:extLst>
              <a:ext uri="{FF2B5EF4-FFF2-40B4-BE49-F238E27FC236}">
                <a16:creationId xmlns:a16="http://schemas.microsoft.com/office/drawing/2014/main" id="{16BBD2E4-0FFC-CC12-2C2A-2EF976FD8070}"/>
              </a:ext>
            </a:extLst>
          </p:cNvPr>
          <p:cNvSpPr/>
          <p:nvPr/>
        </p:nvSpPr>
        <p:spPr>
          <a:xfrm>
            <a:off x="0" y="0"/>
            <a:ext cx="3919950" cy="144868"/>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4" name="Rectangle 8">
            <a:extLst>
              <a:ext uri="{FF2B5EF4-FFF2-40B4-BE49-F238E27FC236}">
                <a16:creationId xmlns:a16="http://schemas.microsoft.com/office/drawing/2014/main" id="{BBF354EB-1A5C-AD21-B14E-31F8033AC712}"/>
              </a:ext>
            </a:extLst>
          </p:cNvPr>
          <p:cNvSpPr/>
          <p:nvPr/>
        </p:nvSpPr>
        <p:spPr>
          <a:xfrm>
            <a:off x="4151961" y="0"/>
            <a:ext cx="3900217" cy="144868"/>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5" name="Rectangle 9">
            <a:extLst>
              <a:ext uri="{FF2B5EF4-FFF2-40B4-BE49-F238E27FC236}">
                <a16:creationId xmlns:a16="http://schemas.microsoft.com/office/drawing/2014/main" id="{AAC7311D-908C-7E99-AC36-D032A5D9FE39}"/>
              </a:ext>
            </a:extLst>
          </p:cNvPr>
          <p:cNvSpPr/>
          <p:nvPr/>
        </p:nvSpPr>
        <p:spPr>
          <a:xfrm>
            <a:off x="8284189" y="0"/>
            <a:ext cx="3907807" cy="144868"/>
          </a:xfrm>
          <a:prstGeom prst="rect">
            <a:avLst/>
          </a:prstGeom>
          <a:solidFill>
            <a:srgbClr val="7BBF4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6" name="Title Placeholder 1">
            <a:extLst>
              <a:ext uri="{FF2B5EF4-FFF2-40B4-BE49-F238E27FC236}">
                <a16:creationId xmlns:a16="http://schemas.microsoft.com/office/drawing/2014/main" id="{6282E7B8-F3D5-8A52-D083-C40B5EC8C111}"/>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7" name="Text Placeholder 2">
            <a:extLst>
              <a:ext uri="{FF2B5EF4-FFF2-40B4-BE49-F238E27FC236}">
                <a16:creationId xmlns:a16="http://schemas.microsoft.com/office/drawing/2014/main" id="{0AE2C7BD-8EDF-68A7-8508-ADFC78E55D58}"/>
              </a:ext>
            </a:extLst>
          </p:cNvPr>
          <p:cNvSpPr txBox="1">
            <a:spLocks noGrp="1"/>
          </p:cNvSpPr>
          <p:nvPr>
            <p:ph type="body"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B8A967D-2ADC-713C-A0CA-64741200064C}"/>
              </a:ext>
            </a:extLst>
          </p:cNvPr>
          <p:cNvSpPr txBox="1"/>
          <p:nvPr/>
        </p:nvSpPr>
        <p:spPr>
          <a:xfrm>
            <a:off x="11353803" y="6400187"/>
            <a:ext cx="636193"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834442-AF2E-465C-B262-E5D5FBECA107}" type="slidenum">
              <a:t>‹#›</a:t>
            </a:fld>
            <a:endParaRPr lang="en-US" sz="1200" b="0" i="0" u="none" strike="noStrike" kern="1200" cap="none" spc="0" baseline="0">
              <a:solidFill>
                <a:srgbClr val="341575"/>
              </a:solidFill>
              <a:uFillTx/>
              <a:latin typeface="Helvetica" pitchFamily="34"/>
            </a:endParaRPr>
          </a:p>
        </p:txBody>
      </p:sp>
      <p:pic>
        <p:nvPicPr>
          <p:cNvPr id="9" name="Picture 3">
            <a:extLst>
              <a:ext uri="{FF2B5EF4-FFF2-40B4-BE49-F238E27FC236}">
                <a16:creationId xmlns:a16="http://schemas.microsoft.com/office/drawing/2014/main" id="{7FFF8567-D15E-CABD-CE60-CA669A7611B8}"/>
              </a:ext>
            </a:extLst>
          </p:cNvPr>
          <p:cNvPicPr>
            <a:picLocks noChangeAspect="1"/>
          </p:cNvPicPr>
          <p:nvPr/>
        </p:nvPicPr>
        <p:blipFill>
          <a:blip r:embed="rId13"/>
          <a:srcRect/>
          <a:stretch>
            <a:fillRect/>
          </a:stretch>
        </p:blipFill>
        <p:spPr>
          <a:xfrm>
            <a:off x="841" y="6096003"/>
            <a:ext cx="2217045" cy="761996"/>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marL="0" marR="0" lvl="0" indent="0" algn="ctr"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Helvetica" pitchFamily="34"/>
          <a:ea typeface="Helvetica" pitchFamily="34"/>
          <a:cs typeface="Helvetica" pitchFamily="34"/>
        </a:defRPr>
      </a:lvl1pPr>
    </p:titleStyle>
    <p:bodyStyle>
      <a:lvl1pPr marL="228600" marR="0" lvl="0" indent="-228600" algn="l" defTabSz="914400" rtl="0" fontAlgn="auto" hangingPunct="1">
        <a:lnSpc>
          <a:spcPct val="90000"/>
        </a:lnSpc>
        <a:spcBef>
          <a:spcPts val="1000"/>
        </a:spcBef>
        <a:spcAft>
          <a:spcPts val="0"/>
        </a:spcAft>
        <a:buClr>
          <a:srgbClr val="7BBF43"/>
        </a:buClr>
        <a:buSzPct val="100000"/>
        <a:buFont typeface="Arial"/>
        <a:buChar char="•"/>
        <a:tabLst/>
        <a:defRPr lang="en-US" sz="2800" b="0" i="0" u="none" strike="noStrike" kern="1200" cap="none" spc="0" baseline="0">
          <a:solidFill>
            <a:srgbClr val="000000"/>
          </a:solidFill>
          <a:uFillTx/>
          <a:latin typeface="Helvetica" pitchFamily="34"/>
          <a:ea typeface="Helvetica" pitchFamily="34"/>
          <a:cs typeface="Helvetica" pitchFamily="34"/>
        </a:defRPr>
      </a:lvl1pPr>
      <a:lvl2pPr marL="685800" marR="0" lvl="1" indent="-228600" algn="l" defTabSz="914400" rtl="0" fontAlgn="auto" hangingPunct="1">
        <a:lnSpc>
          <a:spcPct val="90000"/>
        </a:lnSpc>
        <a:spcBef>
          <a:spcPts val="500"/>
        </a:spcBef>
        <a:spcAft>
          <a:spcPts val="0"/>
        </a:spcAft>
        <a:buClr>
          <a:srgbClr val="7BBF43"/>
        </a:buClr>
        <a:buSzPct val="100000"/>
        <a:buFont typeface="Arial"/>
        <a:buChar char="•"/>
        <a:tabLst/>
        <a:defRPr lang="en-US" sz="2400" b="0" i="0" u="none" strike="noStrike" kern="1200" cap="none" spc="0" baseline="0">
          <a:solidFill>
            <a:srgbClr val="000000"/>
          </a:solidFill>
          <a:uFillTx/>
          <a:latin typeface="Helvetica" pitchFamily="34"/>
          <a:ea typeface="Helvetica" pitchFamily="34"/>
          <a:cs typeface="Helvetica" pitchFamily="34"/>
        </a:defRPr>
      </a:lvl2pPr>
      <a:lvl3pPr marL="1143000" marR="0" lvl="2" indent="-228600" algn="l" defTabSz="914400" rtl="0" fontAlgn="auto" hangingPunct="1">
        <a:lnSpc>
          <a:spcPct val="90000"/>
        </a:lnSpc>
        <a:spcBef>
          <a:spcPts val="500"/>
        </a:spcBef>
        <a:spcAft>
          <a:spcPts val="0"/>
        </a:spcAft>
        <a:buClr>
          <a:srgbClr val="7BBF43"/>
        </a:buClr>
        <a:buSzPct val="100000"/>
        <a:buFont typeface="Arial"/>
        <a:buChar char="•"/>
        <a:tabLst/>
        <a:defRPr lang="en-US" sz="2000" b="0" i="0" u="none" strike="noStrike" kern="1200" cap="none" spc="0" baseline="0">
          <a:solidFill>
            <a:srgbClr val="000000"/>
          </a:solidFill>
          <a:uFillTx/>
          <a:latin typeface="Helvetica" pitchFamily="34"/>
          <a:ea typeface="Helvetica" pitchFamily="34"/>
          <a:cs typeface="Helvetica" pitchFamily="34"/>
        </a:defRPr>
      </a:lvl3pPr>
      <a:lvl4pPr marL="1600200" marR="0" lvl="3" indent="-228600" algn="l" defTabSz="914400" rtl="0" fontAlgn="auto" hangingPunct="1">
        <a:lnSpc>
          <a:spcPct val="90000"/>
        </a:lnSpc>
        <a:spcBef>
          <a:spcPts val="500"/>
        </a:spcBef>
        <a:spcAft>
          <a:spcPts val="0"/>
        </a:spcAft>
        <a:buClr>
          <a:srgbClr val="7BBF43"/>
        </a:buClr>
        <a:buSzPct val="100000"/>
        <a:buFont typeface="Arial"/>
        <a:buChar char="•"/>
        <a:tabLst/>
        <a:defRPr lang="en-US" sz="1800" b="0" i="0" u="none" strike="noStrike" kern="1200" cap="none" spc="0" baseline="0">
          <a:solidFill>
            <a:srgbClr val="000000"/>
          </a:solidFill>
          <a:uFillTx/>
          <a:latin typeface="Helvetica" pitchFamily="34"/>
          <a:ea typeface="Helvetica" pitchFamily="34"/>
          <a:cs typeface="Helvetica" pitchFamily="34"/>
        </a:defRPr>
      </a:lvl4pPr>
      <a:lvl5pPr marL="2057400" marR="0" lvl="4" indent="-228600" algn="l" defTabSz="914400" rtl="0" fontAlgn="auto" hangingPunct="1">
        <a:lnSpc>
          <a:spcPct val="90000"/>
        </a:lnSpc>
        <a:spcBef>
          <a:spcPts val="500"/>
        </a:spcBef>
        <a:spcAft>
          <a:spcPts val="0"/>
        </a:spcAft>
        <a:buClr>
          <a:srgbClr val="7BBF43"/>
        </a:buClr>
        <a:buSzPct val="100000"/>
        <a:buFont typeface="Arial"/>
        <a:buChar char="•"/>
        <a:tabLst/>
        <a:defRPr lang="en-US" sz="1800" b="0" i="0" u="none" strike="noStrike" kern="1200" cap="none" spc="0" baseline="0">
          <a:solidFill>
            <a:srgbClr val="000000"/>
          </a:solidFill>
          <a:uFillTx/>
          <a:latin typeface="Helvetica" pitchFamily="34"/>
          <a:ea typeface="Helvetica" pitchFamily="34"/>
          <a:cs typeface="Helvetica"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704BE0ED-EE01-D38A-2F16-763AAA17C689}"/>
              </a:ext>
            </a:extLst>
          </p:cNvPr>
          <p:cNvSpPr/>
          <p:nvPr/>
        </p:nvSpPr>
        <p:spPr>
          <a:xfrm>
            <a:off x="0" y="0"/>
            <a:ext cx="3919950" cy="144868"/>
          </a:xfrm>
          <a:prstGeom prst="rect">
            <a:avLst/>
          </a:prstGeom>
          <a:solidFill>
            <a:srgbClr val="3913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3" name="Rectangle 11">
            <a:extLst>
              <a:ext uri="{FF2B5EF4-FFF2-40B4-BE49-F238E27FC236}">
                <a16:creationId xmlns:a16="http://schemas.microsoft.com/office/drawing/2014/main" id="{9A9E7AA1-5D7C-308C-8C6F-F912FBACE76D}"/>
              </a:ext>
            </a:extLst>
          </p:cNvPr>
          <p:cNvSpPr/>
          <p:nvPr/>
        </p:nvSpPr>
        <p:spPr>
          <a:xfrm>
            <a:off x="4151961" y="0"/>
            <a:ext cx="3900217" cy="144868"/>
          </a:xfrm>
          <a:prstGeom prst="rect">
            <a:avLst/>
          </a:prstGeom>
          <a:solidFill>
            <a:srgbClr val="049F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4" name="Rectangle 12">
            <a:extLst>
              <a:ext uri="{FF2B5EF4-FFF2-40B4-BE49-F238E27FC236}">
                <a16:creationId xmlns:a16="http://schemas.microsoft.com/office/drawing/2014/main" id="{2B8AC719-99DA-44D0-CAB4-ACA83EC4234F}"/>
              </a:ext>
            </a:extLst>
          </p:cNvPr>
          <p:cNvSpPr/>
          <p:nvPr/>
        </p:nvSpPr>
        <p:spPr>
          <a:xfrm>
            <a:off x="8284189" y="0"/>
            <a:ext cx="3907807" cy="144868"/>
          </a:xfrm>
          <a:prstGeom prst="rect">
            <a:avLst/>
          </a:prstGeom>
          <a:solidFill>
            <a:srgbClr val="7BBF4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pic>
        <p:nvPicPr>
          <p:cNvPr id="5" name="Picture 14">
            <a:extLst>
              <a:ext uri="{FF2B5EF4-FFF2-40B4-BE49-F238E27FC236}">
                <a16:creationId xmlns:a16="http://schemas.microsoft.com/office/drawing/2014/main" id="{6997B91B-A582-F9F4-3D6F-9CEC786A1C46}"/>
              </a:ext>
            </a:extLst>
          </p:cNvPr>
          <p:cNvPicPr>
            <a:picLocks noChangeAspect="1"/>
          </p:cNvPicPr>
          <p:nvPr/>
        </p:nvPicPr>
        <p:blipFill>
          <a:blip r:embed="rId10"/>
          <a:stretch>
            <a:fillRect/>
          </a:stretch>
        </p:blipFill>
        <p:spPr>
          <a:xfrm>
            <a:off x="9700375" y="6229340"/>
            <a:ext cx="2209748" cy="555205"/>
          </a:xfrm>
          <a:prstGeom prst="rect">
            <a:avLst/>
          </a:prstGeom>
          <a:noFill/>
          <a:ln cap="flat">
            <a:noFill/>
          </a:ln>
        </p:spPr>
      </p:pic>
      <p:sp>
        <p:nvSpPr>
          <p:cNvPr id="6" name="Slide Number Placeholder 5">
            <a:extLst>
              <a:ext uri="{FF2B5EF4-FFF2-40B4-BE49-F238E27FC236}">
                <a16:creationId xmlns:a16="http://schemas.microsoft.com/office/drawing/2014/main" id="{24ED5900-DCF6-E816-2455-35F2318F222D}"/>
              </a:ext>
            </a:extLst>
          </p:cNvPr>
          <p:cNvSpPr txBox="1">
            <a:spLocks noGrp="1"/>
          </p:cNvSpPr>
          <p:nvPr>
            <p:ph type="sldNum" sz="quarter" idx="4"/>
          </p:nvPr>
        </p:nvSpPr>
        <p:spPr>
          <a:xfrm>
            <a:off x="5879518" y="6339763"/>
            <a:ext cx="432959" cy="334368"/>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1" i="0" u="none" strike="noStrike" kern="1200" cap="none" spc="0" baseline="0">
                <a:solidFill>
                  <a:srgbClr val="341575"/>
                </a:solidFill>
                <a:uFillTx/>
                <a:latin typeface="Helvetica" pitchFamily="34"/>
              </a:defRPr>
            </a:lvl1pPr>
          </a:lstStyle>
          <a:p>
            <a:pPr lvl="0"/>
            <a:fld id="{6449337A-374B-4CD6-80EE-B191124EAFD7}" type="slidenum">
              <a:t>‹#›</a:t>
            </a:fld>
            <a:endParaRPr lang="en-US"/>
          </a:p>
        </p:txBody>
      </p:sp>
      <p:pic>
        <p:nvPicPr>
          <p:cNvPr id="7" name="Google Shape;24;p8">
            <a:extLst>
              <a:ext uri="{FF2B5EF4-FFF2-40B4-BE49-F238E27FC236}">
                <a16:creationId xmlns:a16="http://schemas.microsoft.com/office/drawing/2014/main" id="{9567546E-9DC3-8373-A4AD-B3613D2CECD2}"/>
              </a:ext>
            </a:extLst>
          </p:cNvPr>
          <p:cNvPicPr>
            <a:picLocks noChangeAspect="1"/>
          </p:cNvPicPr>
          <p:nvPr/>
        </p:nvPicPr>
        <p:blipFill>
          <a:blip r:embed="rId11"/>
          <a:srcRect l="4257" t="13493" r="6779" b="12213"/>
          <a:stretch>
            <a:fillRect/>
          </a:stretch>
        </p:blipFill>
        <p:spPr>
          <a:xfrm>
            <a:off x="110889" y="6099459"/>
            <a:ext cx="2642698" cy="758540"/>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hyperlink" Target="http://www.ptopnys.org/" TargetMode="External"/><Relationship Id="rId2" Type="http://schemas.openxmlformats.org/officeDocument/2006/relationships/image" Target="../media/image15.png"/><Relationship Id="rId1" Type="http://schemas.openxmlformats.org/officeDocument/2006/relationships/slideLayout" Target="../slideLayouts/slideLayout49.xml"/><Relationship Id="rId5" Type="http://schemas.openxmlformats.org/officeDocument/2006/relationships/hyperlink" Target="http://www.understood.org/" TargetMode="External"/><Relationship Id="rId4" Type="http://schemas.openxmlformats.org/officeDocument/2006/relationships/hyperlink" Target="http://www.ftnys.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9.xml"/><Relationship Id="rId5" Type="http://schemas.openxmlformats.org/officeDocument/2006/relationships/image" Target="../media/image21.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49.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hyperlink" Target="https://projectteachny.org/child-rating-scales" TargetMode="External"/><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3" Type="http://schemas.openxmlformats.org/officeDocument/2006/relationships/hyperlink" Target="http://www.projectteachny.org/" TargetMode="External"/><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name="Slide689">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5E615C-E0F3-91C0-515A-64BD1BB04DEF}"/>
              </a:ext>
            </a:extLst>
          </p:cNvPr>
          <p:cNvSpPr txBox="1"/>
          <p:nvPr/>
        </p:nvSpPr>
        <p:spPr>
          <a:xfrm>
            <a:off x="766660" y="1448107"/>
            <a:ext cx="10658685" cy="212365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600" b="1" i="0" u="none" strike="noStrike" kern="0" cap="none" spc="0" baseline="0">
                <a:solidFill>
                  <a:srgbClr val="391378"/>
                </a:solidFill>
                <a:uFillTx/>
                <a:latin typeface="Helvetica" pitchFamily="34"/>
                <a:ea typeface="Helvetica Regular"/>
                <a:cs typeface="Helvetica" pitchFamily="34"/>
              </a:rPr>
              <a:t>Aggression: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600" b="1" i="0" u="none" strike="noStrike" kern="0" cap="none" spc="0" baseline="0">
                <a:solidFill>
                  <a:srgbClr val="391378"/>
                </a:solidFill>
                <a:uFillTx/>
                <a:latin typeface="Helvetica" pitchFamily="34"/>
                <a:ea typeface="Helvetica Regular"/>
                <a:cs typeface="Helvetica" pitchFamily="34"/>
              </a:rPr>
              <a:t>Treatment</a:t>
            </a:r>
          </a:p>
        </p:txBody>
      </p:sp>
      <p:sp>
        <p:nvSpPr>
          <p:cNvPr id="3" name="Subtitle 2">
            <a:extLst>
              <a:ext uri="{FF2B5EF4-FFF2-40B4-BE49-F238E27FC236}">
                <a16:creationId xmlns:a16="http://schemas.microsoft.com/office/drawing/2014/main" id="{33F7B9CE-72C9-6F20-9F2A-DC918F9EA645}"/>
              </a:ext>
            </a:extLst>
          </p:cNvPr>
          <p:cNvSpPr txBox="1"/>
          <p:nvPr/>
        </p:nvSpPr>
        <p:spPr>
          <a:xfrm>
            <a:off x="82350" y="3987460"/>
            <a:ext cx="12000000" cy="2201308"/>
          </a:xfrm>
          <a:prstGeom prst="rect">
            <a:avLst/>
          </a:prstGeom>
          <a:noFill/>
          <a:ln cap="flat">
            <a:noFill/>
          </a:ln>
        </p:spPr>
        <p:txBody>
          <a:bodyPr vert="horz" wrap="square" lIns="91440" tIns="45720" rIns="91440" bIns="45720" anchor="t" anchorCtr="1" compatLnSpc="1">
            <a:normAutofit/>
          </a:bodyPr>
          <a:lstStyle/>
          <a:p>
            <a:pPr marL="457200" marR="0" lvl="1" indent="0" algn="ctr" defTabSz="914400" rtl="0" fontAlgn="auto" hangingPunct="1">
              <a:lnSpc>
                <a:spcPct val="160000"/>
              </a:lnSpc>
              <a:spcBef>
                <a:spcPts val="50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595959"/>
              </a:solidFill>
              <a:uFillTx/>
              <a:latin typeface="Helvetica" pitchFamily="34"/>
            </a:endParaRPr>
          </a:p>
        </p:txBody>
      </p:sp>
      <p:sp>
        <p:nvSpPr>
          <p:cNvPr id="4" name="TextBox 8">
            <a:extLst>
              <a:ext uri="{FF2B5EF4-FFF2-40B4-BE49-F238E27FC236}">
                <a16:creationId xmlns:a16="http://schemas.microsoft.com/office/drawing/2014/main" id="{ECEF6AE0-FAA2-779A-A474-5AD458139C61}"/>
              </a:ext>
            </a:extLst>
          </p:cNvPr>
          <p:cNvSpPr txBox="1"/>
          <p:nvPr/>
        </p:nvSpPr>
        <p:spPr>
          <a:xfrm>
            <a:off x="202091" y="4293949"/>
            <a:ext cx="11760509" cy="117262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600" b="1" i="0" u="none" strike="noStrike" kern="1200" cap="none" spc="0" baseline="0">
                <a:solidFill>
                  <a:srgbClr val="000000"/>
                </a:solidFill>
                <a:uFillTx/>
                <a:latin typeface="Helvetica" pitchFamily="34"/>
                <a:ea typeface="Kozuka Gothic Pr6N B" pitchFamily="34"/>
                <a:cs typeface="Myriad Arabic" pitchFamily="50"/>
              </a:rPr>
              <a:t>Zoya Popivker, DO</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Helvetica" pitchFamily="34"/>
                <a:ea typeface="Kozuka Gothic Pr6N B" pitchFamily="34"/>
                <a:cs typeface="Myriad Arabic" pitchFamily="50"/>
              </a:rPr>
              <a:t>Child and Adolescent Psychiatrist</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Helvetica" pitchFamily="34"/>
                <a:ea typeface="Kozuka Gothic Pr6N B" pitchFamily="34"/>
                <a:cs typeface="Myriad Arabic" pitchFamily="50"/>
              </a:rPr>
              <a:t>Northwell Health</a:t>
            </a:r>
          </a:p>
        </p:txBody>
      </p:sp>
      <p:sp>
        <p:nvSpPr>
          <p:cNvPr id="5" name="Rectangle 3">
            <a:extLst>
              <a:ext uri="{FF2B5EF4-FFF2-40B4-BE49-F238E27FC236}">
                <a16:creationId xmlns:a16="http://schemas.microsoft.com/office/drawing/2014/main" id="{AC51776D-6560-EA54-6E6C-542E294D5DBC}"/>
              </a:ext>
            </a:extLst>
          </p:cNvPr>
          <p:cNvSpPr/>
          <p:nvPr/>
        </p:nvSpPr>
        <p:spPr>
          <a:xfrm>
            <a:off x="5991724" y="6432886"/>
            <a:ext cx="360950" cy="184480"/>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ln w="0">
                <a:solidFill>
                  <a:srgbClr val="FFFFFF"/>
                </a:solidFill>
                <a:prstDash val="solid"/>
              </a:ln>
              <a:noFill/>
              <a:uFillTx/>
              <a:latin typeface="Helvetica" pitchFamily="34"/>
            </a:endParaRPr>
          </a:p>
        </p:txBody>
      </p:sp>
      <p:sp>
        <p:nvSpPr>
          <p:cNvPr id="6" name="Subtitle 9">
            <a:extLst>
              <a:ext uri="{FF2B5EF4-FFF2-40B4-BE49-F238E27FC236}">
                <a16:creationId xmlns:a16="http://schemas.microsoft.com/office/drawing/2014/main" id="{6739B06D-79DB-8010-049B-7704712698C3}"/>
              </a:ext>
            </a:extLst>
          </p:cNvPr>
          <p:cNvSpPr txBox="1">
            <a:spLocks noGrp="1"/>
          </p:cNvSpPr>
          <p:nvPr>
            <p:ph type="subTitle" idx="1"/>
          </p:nvPr>
        </p:nvSpPr>
        <p:spPr>
          <a:xfrm>
            <a:off x="1524003" y="3602041"/>
            <a:ext cx="9144000" cy="1655758"/>
          </a:xfrm>
          <a:prstGeom prst="rect">
            <a:avLst/>
          </a:prstGeom>
          <a:noFill/>
          <a:ln>
            <a:noFill/>
          </a:ln>
        </p:spPr>
        <p:txBody>
          <a:bodyPr vert="horz" wrap="square" lIns="91440" tIns="45720" rIns="91440" bIns="45720" anchor="t" anchorCtr="1" compatLnSpc="1">
            <a:normAutofit/>
          </a:bodyPr>
          <a:lstStyle/>
          <a:p>
            <a:endParaRPr lang="en-US"/>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name="Slide284">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1920333B-DF1D-4836-FD75-F9C1AB5EBBF4}"/>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endParaRPr lang="en-US"/>
          </a:p>
        </p:txBody>
      </p:sp>
      <p:sp>
        <p:nvSpPr>
          <p:cNvPr id="3" name="Content Placeholder 8">
            <a:extLst>
              <a:ext uri="{FF2B5EF4-FFF2-40B4-BE49-F238E27FC236}">
                <a16:creationId xmlns:a16="http://schemas.microsoft.com/office/drawing/2014/main" id="{AFE26E98-A9BB-98FB-262D-881FB4EC2388}"/>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endParaRPr lang="en-US"/>
          </a:p>
        </p:txBody>
      </p:sp>
      <p:pic>
        <p:nvPicPr>
          <p:cNvPr id="4" name="Picture 1" descr="T-MAY-final 5.pdf">
            <a:extLst>
              <a:ext uri="{FF2B5EF4-FFF2-40B4-BE49-F238E27FC236}">
                <a16:creationId xmlns:a16="http://schemas.microsoft.com/office/drawing/2014/main" id="{E1874F91-51E5-858F-4056-01589B311477}"/>
              </a:ext>
            </a:extLst>
          </p:cNvPr>
          <p:cNvPicPr>
            <a:picLocks noChangeAspect="1"/>
          </p:cNvPicPr>
          <p:nvPr/>
        </p:nvPicPr>
        <p:blipFill>
          <a:blip r:embed="rId2"/>
          <a:srcRect/>
          <a:stretch>
            <a:fillRect/>
          </a:stretch>
        </p:blipFill>
        <p:spPr>
          <a:xfrm>
            <a:off x="2861084" y="-550313"/>
            <a:ext cx="6469837" cy="8372557"/>
          </a:xfrm>
          <a:prstGeom prst="rect">
            <a:avLst/>
          </a:prstGeom>
          <a:noFill/>
          <a:ln cap="flat">
            <a:noFill/>
          </a:ln>
        </p:spPr>
      </p:pic>
      <p:sp>
        <p:nvSpPr>
          <p:cNvPr id="5" name="Rectangle: Rounded Corners 5">
            <a:extLst>
              <a:ext uri="{FF2B5EF4-FFF2-40B4-BE49-F238E27FC236}">
                <a16:creationId xmlns:a16="http://schemas.microsoft.com/office/drawing/2014/main" id="{094A391B-274A-2FA7-A6C4-32553AF45AAA}"/>
              </a:ext>
            </a:extLst>
          </p:cNvPr>
          <p:cNvSpPr/>
          <p:nvPr/>
        </p:nvSpPr>
        <p:spPr>
          <a:xfrm>
            <a:off x="3416966" y="1475878"/>
            <a:ext cx="5245766" cy="219776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76196" cap="flat">
            <a:solidFill>
              <a:srgbClr val="39137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42">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1925E7C-AE41-9E77-C6D9-6696D810FCFE}"/>
              </a:ext>
            </a:extLst>
          </p:cNvPr>
          <p:cNvSpPr/>
          <p:nvPr/>
        </p:nvSpPr>
        <p:spPr>
          <a:xfrm>
            <a:off x="876296" y="1716520"/>
            <a:ext cx="10439403" cy="3424958"/>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50000"/>
              </a:lnSpc>
              <a:spcBef>
                <a:spcPts val="0"/>
              </a:spcBef>
              <a:spcAft>
                <a:spcPts val="900"/>
              </a:spcAft>
              <a:buNone/>
              <a:tabLst/>
              <a:defRPr sz="1800" b="0" i="0" u="none" strike="noStrike" kern="0" cap="none" spc="0" baseline="0">
                <a:solidFill>
                  <a:srgbClr val="000000"/>
                </a:solidFill>
                <a:uFillTx/>
              </a:defRPr>
            </a:pPr>
            <a:r>
              <a:rPr lang="en-US" sz="2400" b="1" i="0" u="sng" strike="noStrike" kern="1200" cap="none" spc="0" baseline="0">
                <a:solidFill>
                  <a:srgbClr val="000000"/>
                </a:solidFill>
                <a:uFillTx/>
                <a:latin typeface="Helvetica" pitchFamily="34"/>
                <a:ea typeface="ＭＳ Ｐゴシック"/>
                <a:cs typeface="Helvetica" pitchFamily="34"/>
              </a:rPr>
              <a:t>Treatment Planning</a:t>
            </a:r>
          </a:p>
          <a:p>
            <a:pPr marL="342900" marR="0" lvl="0" indent="-342900" algn="l" defTabSz="457200" rtl="0" fontAlgn="auto" hangingPunct="1">
              <a:lnSpc>
                <a:spcPct val="150000"/>
              </a:lnSpc>
              <a:spcBef>
                <a:spcPts val="0"/>
              </a:spcBef>
              <a:spcAft>
                <a:spcPts val="900"/>
              </a:spcAft>
              <a:buClr>
                <a:srgbClr val="91D051"/>
              </a:buClr>
              <a:buSzPct val="100000"/>
              <a:buFont typeface="Arial"/>
              <a:buChar char="•"/>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Helvetica" pitchFamily="34"/>
                <a:ea typeface="ＭＳ Ｐゴシック"/>
                <a:cs typeface="Helvetica" pitchFamily="34"/>
              </a:rPr>
              <a:t>Conduct a </a:t>
            </a:r>
            <a:r>
              <a:rPr lang="en-US" sz="2400" b="1" i="0" u="none" strike="noStrike" kern="1200" cap="none" spc="0" baseline="0">
                <a:solidFill>
                  <a:srgbClr val="000000"/>
                </a:solidFill>
                <a:uFillTx/>
                <a:latin typeface="Helvetica" pitchFamily="34"/>
                <a:ea typeface="ＭＳ Ｐゴシック"/>
                <a:cs typeface="Helvetica" pitchFamily="34"/>
              </a:rPr>
              <a:t>risk assessment </a:t>
            </a:r>
            <a:r>
              <a:rPr lang="en-US" sz="2400" b="0" i="0" u="none" strike="noStrike" kern="1200" cap="none" spc="0" baseline="0">
                <a:solidFill>
                  <a:srgbClr val="000000"/>
                </a:solidFill>
                <a:uFillTx/>
                <a:latin typeface="Helvetica" pitchFamily="34"/>
                <a:ea typeface="ＭＳ Ｐゴシック"/>
                <a:cs typeface="Helvetica" pitchFamily="34"/>
              </a:rPr>
              <a:t>&amp; if needed, consider referral to a MH specialist or ER, Urgent Care, CPEP, Mobile Crisis service</a:t>
            </a:r>
          </a:p>
          <a:p>
            <a:pPr marL="342900" marR="0" lvl="0" indent="-342900" algn="l" defTabSz="457200" rtl="0" fontAlgn="auto" hangingPunct="1">
              <a:lnSpc>
                <a:spcPct val="150000"/>
              </a:lnSpc>
              <a:spcBef>
                <a:spcPts val="0"/>
              </a:spcBef>
              <a:spcAft>
                <a:spcPts val="900"/>
              </a:spcAft>
              <a:buClr>
                <a:srgbClr val="91D051"/>
              </a:buClr>
              <a:buSzPct val="100000"/>
              <a:buFont typeface="Arial"/>
              <a:buChar char="•"/>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Helvetica" pitchFamily="34"/>
                <a:ea typeface="ＭＳ Ｐゴシック"/>
                <a:cs typeface="Helvetica" pitchFamily="34"/>
              </a:rPr>
              <a:t>Partner with family in developing an acceptable treatment plan</a:t>
            </a:r>
          </a:p>
          <a:p>
            <a:pPr marL="342900" marR="0" lvl="0" indent="-342900" algn="l" defTabSz="457200" rtl="0" fontAlgn="auto" hangingPunct="1">
              <a:lnSpc>
                <a:spcPct val="150000"/>
              </a:lnSpc>
              <a:spcBef>
                <a:spcPts val="0"/>
              </a:spcBef>
              <a:spcAft>
                <a:spcPts val="900"/>
              </a:spcAft>
              <a:buClr>
                <a:srgbClr val="91D051"/>
              </a:buClr>
              <a:buSzPct val="100000"/>
              <a:buFont typeface="Arial"/>
              <a:buChar char="•"/>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Helvetica" pitchFamily="34"/>
                <a:ea typeface="ＭＳ Ｐゴシック"/>
                <a:cs typeface="Helvetica" pitchFamily="34"/>
              </a:rPr>
              <a:t>Provide psycho-education to help families form reasonable expectations</a:t>
            </a:r>
          </a:p>
          <a:p>
            <a:pPr marL="342900" marR="0" lvl="0" indent="-342900" algn="l" defTabSz="457200" rtl="0" fontAlgn="auto" hangingPunct="1">
              <a:lnSpc>
                <a:spcPct val="150000"/>
              </a:lnSpc>
              <a:spcBef>
                <a:spcPts val="0"/>
              </a:spcBef>
              <a:spcAft>
                <a:spcPts val="900"/>
              </a:spcAft>
              <a:buClr>
                <a:srgbClr val="91D051"/>
              </a:buClr>
              <a:buSzPct val="100000"/>
              <a:buFont typeface="Arial"/>
              <a:buChar char="•"/>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Helvetica" pitchFamily="34"/>
                <a:ea typeface="ＭＳ Ｐゴシック"/>
                <a:cs typeface="Helvetica" pitchFamily="34"/>
              </a:rPr>
              <a:t>Help the family establish community &amp; social supports</a:t>
            </a:r>
          </a:p>
        </p:txBody>
      </p:sp>
      <p:sp>
        <p:nvSpPr>
          <p:cNvPr id="3" name="Rectangle 2">
            <a:extLst>
              <a:ext uri="{FF2B5EF4-FFF2-40B4-BE49-F238E27FC236}">
                <a16:creationId xmlns:a16="http://schemas.microsoft.com/office/drawing/2014/main" id="{BB35816A-FFA9-6653-6233-6F61CC98E036}"/>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b="1" u="sng">
                <a:solidFill>
                  <a:srgbClr val="391378"/>
                </a:solidFill>
              </a:rPr>
              <a:t>T-MAY Recommendations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750">
    <p:spTree>
      <p:nvGrpSpPr>
        <p:cNvPr id="1" name=""/>
        <p:cNvGrpSpPr/>
        <p:nvPr/>
      </p:nvGrpSpPr>
      <p:grpSpPr>
        <a:xfrm>
          <a:off x="0" y="0"/>
          <a:ext cx="0" cy="0"/>
          <a:chOff x="0" y="0"/>
          <a:chExt cx="0" cy="0"/>
        </a:xfrm>
      </p:grpSpPr>
      <p:pic>
        <p:nvPicPr>
          <p:cNvPr id="2" name="Content Placeholder 6" descr="A child screaming in front of a computer&#10;&#10;Description automatically generated">
            <a:extLst>
              <a:ext uri="{FF2B5EF4-FFF2-40B4-BE49-F238E27FC236}">
                <a16:creationId xmlns:a16="http://schemas.microsoft.com/office/drawing/2014/main" id="{29BC3DC8-FAB4-40F3-39AF-2FBF4784A7EB}"/>
              </a:ext>
            </a:extLst>
          </p:cNvPr>
          <p:cNvPicPr>
            <a:picLocks noGrp="1" noChangeAspect="1"/>
          </p:cNvPicPr>
          <p:nvPr>
            <p:ph idx="1"/>
          </p:nvPr>
        </p:nvPicPr>
        <p:blipFill>
          <a:blip r:embed="rId2"/>
          <a:stretch>
            <a:fillRect/>
          </a:stretch>
        </p:blipFill>
        <p:spPr>
          <a:xfrm>
            <a:off x="133026" y="131371"/>
            <a:ext cx="5310067" cy="6009930"/>
          </a:xfrm>
          <a:prstGeom prst="rect">
            <a:avLst/>
          </a:prstGeom>
          <a:noFill/>
          <a:ln>
            <a:noFill/>
          </a:ln>
        </p:spPr>
      </p:pic>
      <p:sp>
        <p:nvSpPr>
          <p:cNvPr id="3" name="TextBox 7">
            <a:extLst>
              <a:ext uri="{FF2B5EF4-FFF2-40B4-BE49-F238E27FC236}">
                <a16:creationId xmlns:a16="http://schemas.microsoft.com/office/drawing/2014/main" id="{48804CF4-285F-45D8-EE4D-33CB9A19C3A2}"/>
              </a:ext>
            </a:extLst>
          </p:cNvPr>
          <p:cNvSpPr txBox="1"/>
          <p:nvPr/>
        </p:nvSpPr>
        <p:spPr>
          <a:xfrm>
            <a:off x="3027404" y="959571"/>
            <a:ext cx="2205797" cy="461662"/>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www.AACAP.org</a:t>
            </a:r>
          </a:p>
        </p:txBody>
      </p:sp>
      <p:sp>
        <p:nvSpPr>
          <p:cNvPr id="4" name="TextBox 8">
            <a:extLst>
              <a:ext uri="{FF2B5EF4-FFF2-40B4-BE49-F238E27FC236}">
                <a16:creationId xmlns:a16="http://schemas.microsoft.com/office/drawing/2014/main" id="{3A9EB0DB-365B-29A5-E384-CDB552B714EE}"/>
              </a:ext>
            </a:extLst>
          </p:cNvPr>
          <p:cNvSpPr txBox="1"/>
          <p:nvPr/>
        </p:nvSpPr>
        <p:spPr>
          <a:xfrm>
            <a:off x="6190734" y="1421233"/>
            <a:ext cx="5889430" cy="4247314"/>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-CHADD</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-Parent To Parent of NYS </a:t>
            </a:r>
            <a:r>
              <a:rPr lang="en-US" sz="1800" b="0" i="0" u="none" strike="noStrike" kern="1200" cap="none" spc="0" baseline="0">
                <a:solidFill>
                  <a:srgbClr val="000000"/>
                </a:solidFill>
                <a:uFillTx/>
                <a:latin typeface="Calibri"/>
                <a:hlinkClick r:id="rId3">
                  <a:extLst>
                    <a:ext uri="{A12FA001-AC4F-418D-AE19-62706E023703}">
                      <ahyp:hlinkClr xmlns:ahyp="http://schemas.microsoft.com/office/drawing/2018/hyperlinkcolor" val="tx"/>
                    </a:ext>
                  </a:extLst>
                </a:hlinkClick>
              </a:rPr>
              <a:t>www.ptopnys.org</a:t>
            </a:r>
            <a:endParaRPr lang="en-US" sz="18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-NY State Parent Network parentnetworkwny.org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-Families Together in New York State </a:t>
            </a:r>
            <a:r>
              <a:rPr lang="en-US" sz="1800" b="0" i="0" u="none" strike="noStrike" kern="1200" cap="none" spc="0" baseline="0">
                <a:solidFill>
                  <a:srgbClr val="000000"/>
                </a:solidFill>
                <a:uFillTx/>
                <a:latin typeface="Calibri"/>
                <a:hlinkClick r:id="rId4">
                  <a:extLst>
                    <a:ext uri="{A12FA001-AC4F-418D-AE19-62706E023703}">
                      <ahyp:hlinkClr xmlns:ahyp="http://schemas.microsoft.com/office/drawing/2018/hyperlinkcolor" val="tx"/>
                    </a:ext>
                  </a:extLst>
                </a:hlinkClick>
              </a:rPr>
              <a:t>www.ftnys.org</a:t>
            </a:r>
            <a:r>
              <a:rPr lang="en-US" sz="1800" b="0" i="0" u="none" strike="noStrike" kern="1200" cap="none" spc="0" baseline="0">
                <a:solidFill>
                  <a:srgbClr val="000000"/>
                </a:solidFill>
                <a:uFillTx/>
                <a:latin typeface="Calibri"/>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 Advocacy Group –Parent support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-HealthyChildren.org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-Understood </a:t>
            </a:r>
            <a:r>
              <a:rPr lang="en-US" sz="1800" b="0" i="0" u="none" strike="noStrike" kern="1200" cap="none" spc="0" baseline="0">
                <a:solidFill>
                  <a:srgbClr val="000000"/>
                </a:solidFill>
                <a:uFillTx/>
                <a:latin typeface="Calibri"/>
                <a:hlinkClick r:id="rId5">
                  <a:extLst>
                    <a:ext uri="{A12FA001-AC4F-418D-AE19-62706E023703}">
                      <ahyp:hlinkClr xmlns:ahyp="http://schemas.microsoft.com/office/drawing/2018/hyperlinkcolor" val="tx"/>
                    </a:ext>
                  </a:extLst>
                </a:hlinkClick>
              </a:rPr>
              <a:t>www.understood.org</a:t>
            </a:r>
            <a:r>
              <a:rPr lang="en-US" sz="1800" b="0" i="0" u="none" strike="noStrike" kern="1200" cap="none" spc="0" baseline="0">
                <a:solidFill>
                  <a:srgbClr val="000000"/>
                </a:solidFill>
                <a:uFillTx/>
                <a:latin typeface="Calibri"/>
              </a:rPr>
              <a:t> – high quality information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about schools. ADHD, learning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-National Alliance for the Mentally Ill: www.nami.org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43">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8271AD7-E0C5-A141-B3F9-1B59665FF152}"/>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b="1" u="sng">
                <a:solidFill>
                  <a:srgbClr val="391378"/>
                </a:solidFill>
              </a:rPr>
              <a:t>T-MAY Recommendations</a:t>
            </a:r>
          </a:p>
        </p:txBody>
      </p:sp>
      <p:sp>
        <p:nvSpPr>
          <p:cNvPr id="3" name="Content Placeholder 1">
            <a:extLst>
              <a:ext uri="{FF2B5EF4-FFF2-40B4-BE49-F238E27FC236}">
                <a16:creationId xmlns:a16="http://schemas.microsoft.com/office/drawing/2014/main" id="{BC8B599C-5FFE-3BE3-4C1C-497C663C8A12}"/>
              </a:ext>
            </a:extLst>
          </p:cNvPr>
          <p:cNvSpPr txBox="1">
            <a:spLocks noGrp="1"/>
          </p:cNvSpPr>
          <p:nvPr>
            <p:ph idx="1"/>
          </p:nvPr>
        </p:nvSpPr>
        <p:spPr>
          <a:xfrm>
            <a:off x="838203" y="1710622"/>
            <a:ext cx="10515600" cy="4351336"/>
          </a:xfrm>
          <a:prstGeom prst="rect">
            <a:avLst/>
          </a:prstGeom>
          <a:noFill/>
          <a:ln>
            <a:noFill/>
          </a:ln>
        </p:spPr>
        <p:txBody>
          <a:bodyPr vert="horz" wrap="square" lIns="91440" tIns="45720" rIns="91440" bIns="45720" anchor="t" anchorCtr="0" compatLnSpc="1">
            <a:normAutofit/>
          </a:bodyPr>
          <a:lstStyle/>
          <a:p>
            <a:pPr marL="365760" lvl="0" indent="-256032">
              <a:lnSpc>
                <a:spcPct val="140000"/>
              </a:lnSpc>
              <a:spcBef>
                <a:spcPts val="0"/>
              </a:spcBef>
              <a:spcAft>
                <a:spcPts val="900"/>
              </a:spcAft>
              <a:buNone/>
            </a:pPr>
            <a:r>
              <a:rPr lang="en-US" sz="2400" b="1" u="sng"/>
              <a:t>Psychosocial Interventions:</a:t>
            </a:r>
          </a:p>
          <a:p>
            <a:pPr marL="365760" lvl="0" indent="-256032">
              <a:lnSpc>
                <a:spcPct val="140000"/>
              </a:lnSpc>
              <a:spcBef>
                <a:spcPts val="0"/>
              </a:spcBef>
              <a:spcAft>
                <a:spcPts val="900"/>
              </a:spcAft>
              <a:buFont typeface="Wingdings 3"/>
              <a:buChar char=""/>
            </a:pPr>
            <a:r>
              <a:rPr lang="en-US" sz="2400"/>
              <a:t>Provide or assist family in obtaining evidence-based parent- and child- skills training</a:t>
            </a:r>
          </a:p>
          <a:p>
            <a:pPr marL="365760" lvl="0" indent="-256032">
              <a:lnSpc>
                <a:spcPct val="140000"/>
              </a:lnSpc>
              <a:spcBef>
                <a:spcPts val="0"/>
              </a:spcBef>
              <a:spcAft>
                <a:spcPts val="900"/>
              </a:spcAft>
              <a:buFont typeface="Wingdings 3"/>
              <a:buChar char=""/>
            </a:pPr>
            <a:r>
              <a:rPr lang="en-US" sz="2400"/>
              <a:t>Identify, assess, and address the child’s social, educational, &amp; family needs, and set objectives &amp; outcomes with the family</a:t>
            </a:r>
          </a:p>
          <a:p>
            <a:pPr marL="365760" lvl="0" indent="-256032">
              <a:lnSpc>
                <a:spcPct val="140000"/>
              </a:lnSpc>
              <a:spcBef>
                <a:spcPts val="0"/>
              </a:spcBef>
              <a:spcAft>
                <a:spcPts val="900"/>
              </a:spcAft>
              <a:buFont typeface="Wingdings 3"/>
              <a:buChar char=""/>
            </a:pPr>
            <a:r>
              <a:rPr lang="en-US" sz="2400"/>
              <a:t>Enlist &amp; engage the child and family in maintaining consistent psychological &amp; behavioral strategies</a:t>
            </a:r>
          </a:p>
          <a:p>
            <a:pPr marL="51435" lvl="0" indent="0">
              <a:lnSpc>
                <a:spcPct val="80000"/>
              </a:lnSpc>
              <a:buNone/>
            </a:pPr>
            <a:endParaRPr lang="en-US"/>
          </a:p>
          <a:p>
            <a:pPr marL="51435" lvl="0" indent="0">
              <a:lnSpc>
                <a:spcPct val="80000"/>
              </a:lnSpc>
              <a:buNone/>
            </a:pPr>
            <a:endParaRPr lang="en-US"/>
          </a:p>
        </p:txBody>
      </p:sp>
      <p:sp>
        <p:nvSpPr>
          <p:cNvPr id="4" name="Rectangle 3">
            <a:extLst>
              <a:ext uri="{FF2B5EF4-FFF2-40B4-BE49-F238E27FC236}">
                <a16:creationId xmlns:a16="http://schemas.microsoft.com/office/drawing/2014/main" id="{FDF1F230-7686-58CC-6DCC-0625AA7F8C4D}"/>
              </a:ext>
            </a:extLst>
          </p:cNvPr>
          <p:cNvSpPr/>
          <p:nvPr/>
        </p:nvSpPr>
        <p:spPr>
          <a:xfrm flipV="1">
            <a:off x="3005139" y="2297109"/>
            <a:ext cx="4995860" cy="46040"/>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900"/>
              </a:spcAft>
              <a:buNone/>
              <a:tabLst/>
              <a:defRPr sz="1800" b="0" i="0" u="none" strike="noStrike" kern="0" cap="none" spc="0" baseline="0">
                <a:solidFill>
                  <a:srgbClr val="000000"/>
                </a:solidFill>
                <a:uFillTx/>
              </a:defRPr>
            </a:pPr>
            <a:endParaRPr lang="en-US" sz="2100" b="0" i="0" u="none" strike="noStrike" kern="1200" cap="none" spc="0" baseline="0">
              <a:solidFill>
                <a:srgbClr val="000000"/>
              </a:solidFill>
              <a:uFillTx/>
              <a:latin typeface="Helvetica" pitchFamily="3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7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A75C-7676-F501-AAD0-E1EAAF533B5A}"/>
              </a:ext>
            </a:extLst>
          </p:cNvPr>
          <p:cNvSpPr txBox="1">
            <a:spLocks noGrp="1"/>
          </p:cNvSpPr>
          <p:nvPr>
            <p:ph type="title"/>
          </p:nvPr>
        </p:nvSpPr>
        <p:spPr>
          <a:xfrm>
            <a:off x="838203" y="438235"/>
            <a:ext cx="10515600" cy="709921"/>
          </a:xfrm>
          <a:prstGeom prst="rect">
            <a:avLst/>
          </a:prstGeom>
          <a:noFill/>
          <a:ln>
            <a:noFill/>
          </a:ln>
        </p:spPr>
        <p:txBody>
          <a:bodyPr vert="horz" wrap="square" lIns="91440" tIns="45720" rIns="91440" bIns="45720" anchor="b" anchorCtr="1" compatLnSpc="1">
            <a:normAutofit/>
          </a:bodyPr>
          <a:lstStyle/>
          <a:p>
            <a:pPr lvl="0"/>
            <a:r>
              <a:rPr lang="en-US" b="1">
                <a:solidFill>
                  <a:srgbClr val="391378"/>
                </a:solidFill>
              </a:rPr>
              <a:t>Psychosocial Interventions</a:t>
            </a:r>
          </a:p>
        </p:txBody>
      </p:sp>
      <p:sp>
        <p:nvSpPr>
          <p:cNvPr id="3" name="Content Placeholder 2">
            <a:extLst>
              <a:ext uri="{FF2B5EF4-FFF2-40B4-BE49-F238E27FC236}">
                <a16:creationId xmlns:a16="http://schemas.microsoft.com/office/drawing/2014/main" id="{482532A4-96FA-11BD-822D-692A2AE53FAD}"/>
              </a:ext>
            </a:extLst>
          </p:cNvPr>
          <p:cNvSpPr txBox="1">
            <a:spLocks noGrp="1"/>
          </p:cNvSpPr>
          <p:nvPr>
            <p:ph idx="1"/>
          </p:nvPr>
        </p:nvSpPr>
        <p:spPr>
          <a:xfrm>
            <a:off x="838203" y="1148157"/>
            <a:ext cx="10830336" cy="5565916"/>
          </a:xfrm>
          <a:prstGeom prst="rect">
            <a:avLst/>
          </a:prstGeom>
          <a:noFill/>
          <a:ln>
            <a:noFill/>
          </a:ln>
        </p:spPr>
        <p:txBody>
          <a:bodyPr vert="horz" wrap="square" lIns="91440" tIns="45720" rIns="91440" bIns="45720" anchor="t" anchorCtr="0" compatLnSpc="1">
            <a:normAutofit/>
          </a:bodyPr>
          <a:lstStyle/>
          <a:p>
            <a:pPr marL="342900" lvl="0" indent="-342900">
              <a:buFont typeface="Arial" pitchFamily="34"/>
            </a:pPr>
            <a:r>
              <a:rPr lang="en-US"/>
              <a:t>Address the ongoing safety and ACES in the home</a:t>
            </a:r>
          </a:p>
          <a:p>
            <a:pPr marL="342900" lvl="0" indent="-342900">
              <a:buFont typeface="Arial" pitchFamily="34"/>
            </a:pPr>
            <a:endParaRPr lang="en-US"/>
          </a:p>
          <a:p>
            <a:pPr marL="342900" lvl="0" indent="-342900">
              <a:buFont typeface="Arial" pitchFamily="34"/>
            </a:pPr>
            <a:r>
              <a:rPr lang="en-US"/>
              <a:t>Address educational issues</a:t>
            </a:r>
          </a:p>
          <a:p>
            <a:pPr marL="800100" lvl="1" indent="-342900">
              <a:buFont typeface="Arial" pitchFamily="34"/>
            </a:pPr>
            <a:r>
              <a:rPr lang="en-US"/>
              <a:t>Assess school support: IEP, 504, need for behaviorist consult, FBA</a:t>
            </a:r>
          </a:p>
          <a:p>
            <a:pPr marL="800100" lvl="1" indent="-342900">
              <a:buFont typeface="Arial" pitchFamily="34"/>
            </a:pPr>
            <a:endParaRPr lang="en-US"/>
          </a:p>
          <a:p>
            <a:pPr marL="342900" lvl="0" indent="-342900">
              <a:buFont typeface="Arial" pitchFamily="34"/>
            </a:pPr>
            <a:r>
              <a:rPr lang="en-US"/>
              <a:t>Refer for afterschool/summer activities</a:t>
            </a:r>
          </a:p>
          <a:p>
            <a:pPr marL="800100" lvl="1" indent="-342900">
              <a:buFont typeface="Arial" pitchFamily="34"/>
            </a:pPr>
            <a:r>
              <a:rPr lang="en-US"/>
              <a:t>Structured community activities</a:t>
            </a:r>
          </a:p>
          <a:p>
            <a:pPr marL="800100" lvl="1" indent="-342900">
              <a:buFont typeface="Arial" pitchFamily="34"/>
            </a:pPr>
            <a:endParaRPr lang="en-US"/>
          </a:p>
          <a:p>
            <a:pPr marL="342900" lvl="0" indent="-342900">
              <a:buFont typeface="Arial" pitchFamily="34"/>
            </a:pPr>
            <a:r>
              <a:rPr lang="en-US"/>
              <a:t>Counsel your families on parenting approaches</a:t>
            </a:r>
          </a:p>
          <a:p>
            <a:pPr marL="342900" lvl="0" indent="-342900">
              <a:buFont typeface="Arial" pitchFamily="34"/>
            </a:pPr>
            <a:endParaRPr lang="en-US"/>
          </a:p>
          <a:p>
            <a:pPr marL="342900" lvl="0" indent="-342900">
              <a:buFont typeface="Arial" pitchFamily="34"/>
            </a:pPr>
            <a:r>
              <a:rPr lang="en-US"/>
              <a:t>Refer for evidence-based psychosocial interventions </a:t>
            </a:r>
          </a:p>
          <a:p>
            <a:pPr marL="342900" lvl="0" indent="-342900">
              <a:buFont typeface="Arial" pitchFamily="34"/>
            </a:pPr>
            <a:endParaRPr lang="en-US" sz="1500"/>
          </a:p>
          <a:p>
            <a:pPr marL="342900" lvl="0" indent="-342900">
              <a:buFont typeface="Arial" pitchFamily="34"/>
            </a:pPr>
            <a:endParaRPr lang="en-US" sz="1500"/>
          </a:p>
          <a:p>
            <a:pPr marL="342900" lvl="0" indent="-342900">
              <a:buFont typeface="Arial" pitchFamily="34"/>
            </a:pPr>
            <a:endParaRPr lang="en-US" sz="1500"/>
          </a:p>
          <a:p>
            <a:pPr marL="342900" lvl="0" indent="-342900">
              <a:buFont typeface="Arial" pitchFamily="34"/>
            </a:pPr>
            <a:endParaRPr lang="en-US" sz="1500"/>
          </a:p>
          <a:p>
            <a:pPr marL="342900" lvl="0" indent="-342900">
              <a:buFont typeface="Arial" pitchFamily="34"/>
            </a:pPr>
            <a:endParaRPr lang="en-US"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C71F-2FF3-C918-9FB5-DE5B43F59E4F}"/>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0" compatLnSpc="1">
            <a:normAutofit fontScale="90000"/>
          </a:bodyPr>
          <a:lstStyle/>
          <a:p>
            <a:pPr lvl="0" algn="l"/>
            <a:r>
              <a:rPr lang="en-US" sz="2900" b="1">
                <a:solidFill>
                  <a:srgbClr val="391378"/>
                </a:solidFill>
              </a:rPr>
              <a:t>Psychosocial therapies for aggression and comorbidity targets</a:t>
            </a:r>
          </a:p>
        </p:txBody>
      </p:sp>
      <p:sp>
        <p:nvSpPr>
          <p:cNvPr id="3" name="Content Placeholder 2">
            <a:extLst>
              <a:ext uri="{FF2B5EF4-FFF2-40B4-BE49-F238E27FC236}">
                <a16:creationId xmlns:a16="http://schemas.microsoft.com/office/drawing/2014/main" id="{5A75F7AA-5497-DD62-D972-7B2A2006C3ED}"/>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pPr marL="0" lvl="0" indent="0">
              <a:lnSpc>
                <a:spcPct val="70000"/>
              </a:lnSpc>
              <a:buNone/>
            </a:pPr>
            <a:r>
              <a:rPr lang="en-US" sz="2400">
                <a:solidFill>
                  <a:srgbClr val="C00000"/>
                </a:solidFill>
              </a:rPr>
              <a:t>Individual child therapies</a:t>
            </a:r>
          </a:p>
          <a:p>
            <a:pPr marL="971550" lvl="1" indent="-514350">
              <a:lnSpc>
                <a:spcPct val="70000"/>
              </a:lnSpc>
              <a:buFont typeface="Calibri Light"/>
              <a:buAutoNum type="arabicPeriod"/>
            </a:pPr>
            <a:r>
              <a:rPr lang="en-US" sz="2000"/>
              <a:t>CBT (cognitive behavioral) therapies for self management</a:t>
            </a:r>
          </a:p>
          <a:p>
            <a:pPr marL="971550" lvl="1" indent="-514350">
              <a:lnSpc>
                <a:spcPct val="70000"/>
              </a:lnSpc>
              <a:buFont typeface="Calibri Light"/>
              <a:buAutoNum type="arabicPeriod"/>
            </a:pPr>
            <a:r>
              <a:rPr lang="en-US" sz="2000"/>
              <a:t>Treatments for trauma or other comorbidity</a:t>
            </a:r>
          </a:p>
          <a:p>
            <a:pPr marL="0" lvl="0" indent="0">
              <a:lnSpc>
                <a:spcPct val="70000"/>
              </a:lnSpc>
              <a:buNone/>
            </a:pPr>
            <a:r>
              <a:rPr lang="en-US" sz="2400">
                <a:solidFill>
                  <a:srgbClr val="C00000"/>
                </a:solidFill>
              </a:rPr>
              <a:t>Parent-child therapies for behavior</a:t>
            </a:r>
          </a:p>
          <a:p>
            <a:pPr marL="971550" lvl="1" indent="-514350">
              <a:lnSpc>
                <a:spcPct val="70000"/>
              </a:lnSpc>
              <a:buFont typeface="Calibri Light"/>
              <a:buAutoNum type="arabicPeriod"/>
            </a:pPr>
            <a:r>
              <a:rPr lang="en-US" sz="2000"/>
              <a:t>Parent education</a:t>
            </a:r>
          </a:p>
          <a:p>
            <a:pPr marL="971550" lvl="1" indent="-514350">
              <a:lnSpc>
                <a:spcPct val="70000"/>
              </a:lnSpc>
              <a:buFont typeface="Calibri Light"/>
              <a:buAutoNum type="arabicPeriod"/>
            </a:pPr>
            <a:r>
              <a:rPr lang="en-US" sz="2000"/>
              <a:t>PCIT</a:t>
            </a:r>
          </a:p>
          <a:p>
            <a:pPr marL="971550" lvl="1" indent="-514350">
              <a:lnSpc>
                <a:spcPct val="70000"/>
              </a:lnSpc>
              <a:buFont typeface="Calibri Light"/>
              <a:buAutoNum type="arabicPeriod"/>
            </a:pPr>
            <a:r>
              <a:rPr lang="en-US" sz="2000"/>
              <a:t>Triple P/PPP</a:t>
            </a:r>
          </a:p>
          <a:p>
            <a:pPr marL="971550" lvl="1" indent="-514350">
              <a:lnSpc>
                <a:spcPct val="70000"/>
              </a:lnSpc>
              <a:buFont typeface="Calibri Light"/>
              <a:buAutoNum type="arabicPeriod"/>
            </a:pPr>
            <a:r>
              <a:rPr lang="en-US" sz="2000"/>
              <a:t>Behavioral therapies focusing on managing antecedents and consequences (ABA)</a:t>
            </a:r>
          </a:p>
          <a:p>
            <a:pPr marL="0" lvl="0" indent="0">
              <a:lnSpc>
                <a:spcPct val="70000"/>
              </a:lnSpc>
              <a:buNone/>
            </a:pPr>
            <a:r>
              <a:rPr lang="en-US" sz="2400">
                <a:solidFill>
                  <a:srgbClr val="C00000"/>
                </a:solidFill>
              </a:rPr>
              <a:t>School related supports and therapies</a:t>
            </a:r>
          </a:p>
          <a:p>
            <a:pPr marL="971550" lvl="1" indent="-514350">
              <a:lnSpc>
                <a:spcPct val="70000"/>
              </a:lnSpc>
              <a:buFont typeface="Calibri Light"/>
              <a:buAutoNum type="arabicPeriod"/>
            </a:pPr>
            <a:r>
              <a:rPr lang="en-US" sz="2000"/>
              <a:t>Data gathering and positive behavioral supports</a:t>
            </a:r>
          </a:p>
          <a:p>
            <a:pPr marL="0" lvl="0" indent="0">
              <a:lnSpc>
                <a:spcPct val="70000"/>
              </a:lnSpc>
              <a:buNone/>
            </a:pPr>
            <a:r>
              <a:rPr lang="en-US" sz="2400">
                <a:solidFill>
                  <a:srgbClr val="C00000"/>
                </a:solidFill>
              </a:rPr>
              <a:t>Systemic therapies for older patients</a:t>
            </a:r>
          </a:p>
          <a:p>
            <a:pPr marL="971550" lvl="1" indent="-514350">
              <a:lnSpc>
                <a:spcPct val="70000"/>
              </a:lnSpc>
              <a:buFont typeface="Calibri Light"/>
              <a:buAutoNum type="arabicPeriod"/>
            </a:pPr>
            <a:r>
              <a:rPr lang="en-US" sz="2000"/>
              <a:t>Individual/parental/marital/family therapies</a:t>
            </a:r>
          </a:p>
          <a:p>
            <a:pPr marL="971550" lvl="1" indent="-514350">
              <a:lnSpc>
                <a:spcPct val="70000"/>
              </a:lnSpc>
              <a:buFont typeface="Calibri Light"/>
              <a:buAutoNum type="arabicPeriod"/>
            </a:pPr>
            <a:r>
              <a:rPr lang="en-US" sz="2000"/>
              <a:t>Multisystemic therapy</a:t>
            </a:r>
          </a:p>
          <a:p>
            <a:pPr marL="971550" lvl="1" indent="-514350">
              <a:lnSpc>
                <a:spcPct val="70000"/>
              </a:lnSpc>
              <a:buFont typeface="Calibri Light"/>
              <a:buAutoNum type="arabicPeriod"/>
            </a:pPr>
            <a:endParaRPr lang="en-US" sz="2000"/>
          </a:p>
          <a:p>
            <a:pPr marL="971550" lvl="1" indent="-514350">
              <a:lnSpc>
                <a:spcPct val="70000"/>
              </a:lnSpc>
              <a:buFont typeface="Calibri Light"/>
              <a:buAutoNum type="arabicPeriod"/>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938F4-9EF4-700D-D2AC-92CEEB14A50C}"/>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0" compatLnSpc="1">
            <a:normAutofit/>
          </a:bodyPr>
          <a:lstStyle/>
          <a:p>
            <a:pPr lvl="0" algn="l"/>
            <a:r>
              <a:rPr lang="en-US" b="1">
                <a:solidFill>
                  <a:srgbClr val="391378"/>
                </a:solidFill>
              </a:rPr>
              <a:t>Child Only Psychotherapies</a:t>
            </a:r>
          </a:p>
        </p:txBody>
      </p:sp>
      <p:sp>
        <p:nvSpPr>
          <p:cNvPr id="3" name="TextBox 7">
            <a:extLst>
              <a:ext uri="{FF2B5EF4-FFF2-40B4-BE49-F238E27FC236}">
                <a16:creationId xmlns:a16="http://schemas.microsoft.com/office/drawing/2014/main" id="{14170AD7-E7F4-23C8-44F4-4D8E8DDE45E8}"/>
              </a:ext>
            </a:extLst>
          </p:cNvPr>
          <p:cNvSpPr txBox="1"/>
          <p:nvPr/>
        </p:nvSpPr>
        <p:spPr>
          <a:xfrm>
            <a:off x="924787" y="1808472"/>
            <a:ext cx="10342421" cy="3970315"/>
          </a:xfrm>
          <a:prstGeom prst="rect">
            <a:avLst/>
          </a:prstGeom>
          <a:noFill/>
          <a:ln cap="flat">
            <a:noFill/>
          </a:ln>
        </p:spPr>
        <p:txBody>
          <a:bodyPr vert="horz" wrap="square" lIns="91440" tIns="45720" rIns="91440" bIns="45720" anchor="t" anchorCtr="0" compatLnSpc="1">
            <a:spAutoFit/>
          </a:bodyPr>
          <a:lstStyle/>
          <a:p>
            <a:pPr marL="914400" marR="0" lvl="1" indent="-457200" algn="l" defTabSz="457200" rtl="0" fontAlgn="auto" hangingPunct="1">
              <a:lnSpc>
                <a:spcPct val="100000"/>
              </a:lnSpc>
              <a:spcBef>
                <a:spcPts val="0"/>
              </a:spcBef>
              <a:spcAft>
                <a:spcPts val="0"/>
              </a:spcAft>
              <a:buClr>
                <a:srgbClr val="91D051"/>
              </a:buClr>
              <a:buSzPct val="100000"/>
              <a:buFont typeface="Arial" pitchFamily="34"/>
              <a:buChar char="•"/>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Helvetica" pitchFamily="2"/>
              </a:rPr>
              <a:t>Coping skills for child: learning how to calm self, what puts them in the aggressive “red zone”, what to do to prevent, when best time to intervene</a:t>
            </a:r>
          </a:p>
          <a:p>
            <a:pPr marL="914400" marR="0" lvl="1" indent="-457200" algn="l" defTabSz="457200" rtl="0" fontAlgn="auto" hangingPunct="1">
              <a:lnSpc>
                <a:spcPct val="100000"/>
              </a:lnSpc>
              <a:spcBef>
                <a:spcPts val="0"/>
              </a:spcBef>
              <a:spcAft>
                <a:spcPts val="0"/>
              </a:spcAft>
              <a:buClr>
                <a:srgbClr val="91D051"/>
              </a:buClr>
              <a:buSzPct val="100000"/>
              <a:buFont typeface="Arial" pitchFamily="34"/>
              <a:buChar char="•"/>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Helvetica" pitchFamily="2"/>
            </a:endParaRPr>
          </a:p>
          <a:p>
            <a:pPr marL="914400" marR="0" lvl="1" indent="-457200" algn="l" defTabSz="457200" rtl="0" fontAlgn="auto" hangingPunct="1">
              <a:lnSpc>
                <a:spcPct val="100000"/>
              </a:lnSpc>
              <a:spcBef>
                <a:spcPts val="0"/>
              </a:spcBef>
              <a:spcAft>
                <a:spcPts val="0"/>
              </a:spcAft>
              <a:buClr>
                <a:srgbClr val="91D051"/>
              </a:buClr>
              <a:buSzPct val="100000"/>
              <a:buFont typeface="Arial" pitchFamily="34"/>
              <a:buChar char="•"/>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Helvetica" pitchFamily="2"/>
              </a:rPr>
              <a:t>An individualized recipe such as “modular” therapies for comorbidity of anxiety, trauma, depression, ADHD, conduct</a:t>
            </a:r>
          </a:p>
          <a:p>
            <a:pPr marL="914400" marR="0" lvl="1"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800" b="0" i="0" u="none" strike="noStrike" kern="1200" cap="none" spc="0" baseline="0">
              <a:solidFill>
                <a:srgbClr val="FF0000"/>
              </a:solidFill>
              <a:uFillTx/>
              <a:latin typeface="Helvetica" pitchFamily="2"/>
            </a:endParaRPr>
          </a:p>
          <a:p>
            <a:pPr marL="914400" marR="0" lvl="1"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800" b="0" i="0" u="none" strike="noStrike" kern="1200" cap="none" spc="0" baseline="0">
                <a:solidFill>
                  <a:srgbClr val="FF0000"/>
                </a:solidFill>
                <a:uFillTx/>
                <a:latin typeface="Helvetica" pitchFamily="2"/>
              </a:rPr>
              <a:t>But BEST in concert with parent-child work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0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8506-113E-78B2-CBE0-0A694B522DF2}"/>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0" compatLnSpc="1">
            <a:normAutofit/>
          </a:bodyPr>
          <a:lstStyle/>
          <a:p>
            <a:pPr lvl="0" algn="l"/>
            <a:r>
              <a:rPr lang="en-US" b="1">
                <a:solidFill>
                  <a:srgbClr val="391378"/>
                </a:solidFill>
              </a:rPr>
              <a:t>Parent-Child Therapies for Aggression</a:t>
            </a:r>
          </a:p>
        </p:txBody>
      </p:sp>
      <p:sp>
        <p:nvSpPr>
          <p:cNvPr id="3" name="Content Placeholder 2">
            <a:extLst>
              <a:ext uri="{FF2B5EF4-FFF2-40B4-BE49-F238E27FC236}">
                <a16:creationId xmlns:a16="http://schemas.microsoft.com/office/drawing/2014/main" id="{426D9CA5-0F51-AE26-A617-792CC19FAF60}"/>
              </a:ext>
            </a:extLst>
          </p:cNvPr>
          <p:cNvSpPr txBox="1"/>
          <p:nvPr/>
        </p:nvSpPr>
        <p:spPr>
          <a:xfrm>
            <a:off x="1144554" y="1877464"/>
            <a:ext cx="10416991" cy="5134831"/>
          </a:xfrm>
          <a:prstGeom prst="rect">
            <a:avLst/>
          </a:prstGeom>
          <a:noFill/>
          <a:ln cap="flat">
            <a:noFill/>
          </a:ln>
        </p:spPr>
        <p:txBody>
          <a:bodyPr vert="horz" wrap="square" lIns="91440" tIns="45720" rIns="91440" bIns="45720" anchor="t" anchorCtr="0" compatLnSpc="1">
            <a:normAutofit/>
          </a:bodyPr>
          <a:lstStyle/>
          <a:p>
            <a:pPr marL="228600" marR="0" lvl="0" indent="-228600" algn="l" defTabSz="914400" rtl="0" fontAlgn="auto" hangingPunct="1">
              <a:lnSpc>
                <a:spcPct val="90000"/>
              </a:lnSpc>
              <a:spcBef>
                <a:spcPts val="1000"/>
              </a:spcBef>
              <a:spcAft>
                <a:spcPts val="0"/>
              </a:spcAft>
              <a:buClr>
                <a:srgbClr val="91D051"/>
              </a:buClr>
              <a:buSzPct val="100000"/>
              <a:buFont typeface="Arial"/>
              <a:buChar char="•"/>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Helvetica" pitchFamily="34"/>
                <a:ea typeface="Helvetica Regular"/>
                <a:cs typeface="Helvetica" pitchFamily="34"/>
              </a:rPr>
              <a:t>Cycles of coercive aggression within a family can be intergenerational and trauma based (Gerald Patterson,1980s)</a:t>
            </a:r>
          </a:p>
          <a:p>
            <a:pPr marL="685800" marR="0" lvl="1" indent="-228600" algn="l" defTabSz="914400" rtl="0" fontAlgn="auto" hangingPunct="1">
              <a:lnSpc>
                <a:spcPct val="90000"/>
              </a:lnSpc>
              <a:spcBef>
                <a:spcPts val="500"/>
              </a:spcBef>
              <a:spcAft>
                <a:spcPts val="0"/>
              </a:spcAft>
              <a:buClr>
                <a:srgbClr val="91D051"/>
              </a:buClr>
              <a:buSzPct val="100000"/>
              <a:buFont typeface="Arial"/>
              <a:buChar char="•"/>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Helvetica" pitchFamily="34"/>
                <a:ea typeface="Helvetica Regular"/>
                <a:cs typeface="Helvetica" pitchFamily="34"/>
              </a:rPr>
              <a:t>Child observes modeled “successful” aggression in family</a:t>
            </a:r>
          </a:p>
          <a:p>
            <a:pPr marL="685800" marR="0" lvl="1" indent="-228600" algn="l" defTabSz="914400" rtl="0" fontAlgn="auto" hangingPunct="1">
              <a:lnSpc>
                <a:spcPct val="90000"/>
              </a:lnSpc>
              <a:spcBef>
                <a:spcPts val="500"/>
              </a:spcBef>
              <a:spcAft>
                <a:spcPts val="0"/>
              </a:spcAft>
              <a:buClr>
                <a:srgbClr val="91D051"/>
              </a:buClr>
              <a:buSzPct val="100000"/>
              <a:buFont typeface="Arial"/>
              <a:buChar char="•"/>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Helvetica" pitchFamily="34"/>
                <a:ea typeface="Helvetica Regular"/>
                <a:cs typeface="Helvetica" pitchFamily="34"/>
              </a:rPr>
              <a:t>Escalation of violence by child to have family submit to child’s wants (appeasement)</a:t>
            </a:r>
          </a:p>
          <a:p>
            <a:pPr marL="685800" marR="0" lvl="1" indent="-228600" algn="l" defTabSz="914400" rtl="0" fontAlgn="auto" hangingPunct="1">
              <a:lnSpc>
                <a:spcPct val="90000"/>
              </a:lnSpc>
              <a:spcBef>
                <a:spcPts val="500"/>
              </a:spcBef>
              <a:spcAft>
                <a:spcPts val="0"/>
              </a:spcAft>
              <a:buClr>
                <a:srgbClr val="91D051"/>
              </a:buClr>
              <a:buSzPct val="100000"/>
              <a:buFont typeface="Arial"/>
              <a:buChar char="•"/>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Helvetica" pitchFamily="34"/>
                <a:ea typeface="Helvetica Regular"/>
                <a:cs typeface="Helvetica" pitchFamily="34"/>
              </a:rPr>
              <a:t>Pattern of aggression is reinforced in all family members</a:t>
            </a:r>
          </a:p>
          <a:p>
            <a:pPr marL="228600" marR="0" lvl="0" indent="-228600" algn="l" defTabSz="914400" rtl="0" fontAlgn="auto" hangingPunct="1">
              <a:lnSpc>
                <a:spcPct val="90000"/>
              </a:lnSpc>
              <a:spcBef>
                <a:spcPts val="1000"/>
              </a:spcBef>
              <a:spcAft>
                <a:spcPts val="0"/>
              </a:spcAft>
              <a:buClr>
                <a:srgbClr val="91D051"/>
              </a:buClr>
              <a:buSzPct val="100000"/>
              <a:buFont typeface="Arial"/>
              <a:buChar char="•"/>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Helvetica" pitchFamily="34"/>
                <a:ea typeface="Helvetica Regular"/>
                <a:cs typeface="Helvetica" pitchFamily="34"/>
              </a:rPr>
              <a:t>Antecedents and consequences of aggression are important to consider in all cases. </a:t>
            </a:r>
            <a:r>
              <a:rPr lang="en-US" sz="2800" b="0" i="0" u="none" strike="noStrike" kern="1200" cap="none" spc="0" baseline="0">
                <a:solidFill>
                  <a:srgbClr val="FF0000"/>
                </a:solidFill>
                <a:uFillTx/>
                <a:latin typeface="Helvetica" pitchFamily="34"/>
                <a:ea typeface="Helvetica Regular"/>
                <a:cs typeface="Helvetica" pitchFamily="34"/>
              </a:rPr>
              <a:t>Assess disciplining styles of parents. </a:t>
            </a:r>
            <a:r>
              <a:rPr lang="en-US" sz="2800" b="0" i="0" u="none" strike="noStrike" kern="1200" cap="none" spc="0" baseline="0">
                <a:solidFill>
                  <a:srgbClr val="000000"/>
                </a:solidFill>
                <a:uFillTx/>
                <a:latin typeface="Helvetica" pitchFamily="34"/>
                <a:ea typeface="Helvetica Regular"/>
                <a:cs typeface="Helvetica" pitchFamily="34"/>
              </a:rPr>
              <a:t>Getting dads involved can turn the case around.</a:t>
            </a:r>
          </a:p>
          <a:p>
            <a:pPr marL="228600" marR="0" lvl="0" indent="-228600" algn="l" defTabSz="914400" rtl="0" fontAlgn="auto" hangingPunct="1">
              <a:lnSpc>
                <a:spcPct val="90000"/>
              </a:lnSpc>
              <a:spcBef>
                <a:spcPts val="1000"/>
              </a:spcBef>
              <a:spcAft>
                <a:spcPts val="0"/>
              </a:spcAft>
              <a:buClr>
                <a:srgbClr val="91D051"/>
              </a:buClr>
              <a:buSzPct val="100000"/>
              <a:buFont typeface="Arial"/>
              <a:buChar char="•"/>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Helvetica" pitchFamily="34"/>
                <a:ea typeface="Helvetica Regular"/>
                <a:cs typeface="Helvetica" pitchFamily="34"/>
              </a:rPr>
              <a:t>THINK ABOUT A-B-C’s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name="Slide6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DF9-7634-E648-48D2-EC5FD37EC425}"/>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b="1">
                <a:solidFill>
                  <a:srgbClr val="391378"/>
                </a:solidFill>
              </a:rPr>
              <a:t>Back to the ABC’s</a:t>
            </a:r>
          </a:p>
        </p:txBody>
      </p:sp>
      <p:pic>
        <p:nvPicPr>
          <p:cNvPr id="3" name="Content Placeholder 4">
            <a:extLst>
              <a:ext uri="{FF2B5EF4-FFF2-40B4-BE49-F238E27FC236}">
                <a16:creationId xmlns:a16="http://schemas.microsoft.com/office/drawing/2014/main" id="{E3575113-9422-9A3C-DD37-5A5CE503DE5D}"/>
              </a:ext>
            </a:extLst>
          </p:cNvPr>
          <p:cNvPicPr>
            <a:picLocks noGrp="1" noChangeAspect="1"/>
          </p:cNvPicPr>
          <p:nvPr>
            <p:ph idx="1"/>
          </p:nvPr>
        </p:nvPicPr>
        <p:blipFill>
          <a:blip r:embed="rId2"/>
          <a:stretch>
            <a:fillRect/>
          </a:stretch>
        </p:blipFill>
        <p:spPr>
          <a:xfrm>
            <a:off x="159160" y="1525840"/>
            <a:ext cx="11873676" cy="45559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D95F-242C-FB58-FB51-05AB2B38AE20}"/>
              </a:ext>
            </a:extLst>
          </p:cNvPr>
          <p:cNvSpPr txBox="1">
            <a:spLocks noGrp="1"/>
          </p:cNvSpPr>
          <p:nvPr>
            <p:ph type="title"/>
          </p:nvPr>
        </p:nvSpPr>
        <p:spPr>
          <a:xfrm>
            <a:off x="838203" y="629957"/>
            <a:ext cx="10515600" cy="709921"/>
          </a:xfrm>
          <a:prstGeom prst="rect">
            <a:avLst/>
          </a:prstGeom>
          <a:noFill/>
          <a:ln>
            <a:noFill/>
          </a:ln>
        </p:spPr>
        <p:txBody>
          <a:bodyPr vert="horz" wrap="square" lIns="91440" tIns="45720" rIns="91440" bIns="45720" anchor="ctr" anchorCtr="1" compatLnSpc="1">
            <a:normAutofit/>
          </a:bodyPr>
          <a:lstStyle/>
          <a:p>
            <a:pPr lvl="0"/>
            <a:r>
              <a:rPr lang="en-US" b="1">
                <a:solidFill>
                  <a:srgbClr val="391378"/>
                </a:solidFill>
              </a:rPr>
              <a:t>Psychosocial Treatments</a:t>
            </a:r>
          </a:p>
        </p:txBody>
      </p:sp>
      <p:sp>
        <p:nvSpPr>
          <p:cNvPr id="3" name="Content Placeholder 5">
            <a:extLst>
              <a:ext uri="{FF2B5EF4-FFF2-40B4-BE49-F238E27FC236}">
                <a16:creationId xmlns:a16="http://schemas.microsoft.com/office/drawing/2014/main" id="{8FA78DB9-313D-D647-73EA-170BFC7159FE}"/>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endParaRPr lang="en-US"/>
          </a:p>
        </p:txBody>
      </p:sp>
      <p:pic>
        <p:nvPicPr>
          <p:cNvPr id="4" name="Picture 4" descr="Diagram&#10;&#10;Description automatically generated">
            <a:extLst>
              <a:ext uri="{FF2B5EF4-FFF2-40B4-BE49-F238E27FC236}">
                <a16:creationId xmlns:a16="http://schemas.microsoft.com/office/drawing/2014/main" id="{E026C620-C7DA-027E-BCF1-E2A097E3DC1C}"/>
              </a:ext>
            </a:extLst>
          </p:cNvPr>
          <p:cNvPicPr>
            <a:picLocks noChangeAspect="1"/>
          </p:cNvPicPr>
          <p:nvPr/>
        </p:nvPicPr>
        <p:blipFill>
          <a:blip r:embed="rId3"/>
          <a:stretch>
            <a:fillRect/>
          </a:stretch>
        </p:blipFill>
        <p:spPr>
          <a:xfrm>
            <a:off x="1449470" y="1625821"/>
            <a:ext cx="9283720" cy="4418499"/>
          </a:xfrm>
          <a:prstGeom prst="rect">
            <a:avLst/>
          </a:prstGeom>
          <a:noFill/>
          <a:ln cap="flat">
            <a:noFill/>
          </a:ln>
        </p:spPr>
      </p:pic>
      <p:sp>
        <p:nvSpPr>
          <p:cNvPr id="5" name="TextBox 2">
            <a:extLst>
              <a:ext uri="{FF2B5EF4-FFF2-40B4-BE49-F238E27FC236}">
                <a16:creationId xmlns:a16="http://schemas.microsoft.com/office/drawing/2014/main" id="{24A306BE-85A5-1EB2-CE78-D3E20F5EE224}"/>
              </a:ext>
            </a:extLst>
          </p:cNvPr>
          <p:cNvSpPr txBox="1"/>
          <p:nvPr/>
        </p:nvSpPr>
        <p:spPr>
          <a:xfrm>
            <a:off x="2633206" y="6210476"/>
            <a:ext cx="7634746" cy="33855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Helvetica" pitchFamily="34"/>
              </a:rPr>
              <a:t>Blader &amp; Jensen, 2007; Blader &amp; Connor, 2017.  Based on O’Neill et al, 1997</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name="Slide357">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FA1949F-DB62-40EF-4389-26E077DF502A}"/>
              </a:ext>
            </a:extLst>
          </p:cNvPr>
          <p:cNvSpPr/>
          <p:nvPr/>
        </p:nvSpPr>
        <p:spPr>
          <a:xfrm>
            <a:off x="5448589" y="4084222"/>
            <a:ext cx="6743407" cy="2272128"/>
          </a:xfrm>
          <a:prstGeom prst="rect">
            <a:avLst/>
          </a:prstGeom>
          <a:solidFill>
            <a:srgbClr val="7BBF4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ptos Display"/>
            </a:endParaRPr>
          </a:p>
        </p:txBody>
      </p:sp>
      <p:sp>
        <p:nvSpPr>
          <p:cNvPr id="3" name="Title 5">
            <a:extLst>
              <a:ext uri="{FF2B5EF4-FFF2-40B4-BE49-F238E27FC236}">
                <a16:creationId xmlns:a16="http://schemas.microsoft.com/office/drawing/2014/main" id="{C1569881-321B-94D7-C8E9-A6327B170741}"/>
              </a:ext>
            </a:extLst>
          </p:cNvPr>
          <p:cNvSpPr txBox="1">
            <a:spLocks noGrp="1"/>
          </p:cNvSpPr>
          <p:nvPr>
            <p:ph type="ctrTitle"/>
          </p:nvPr>
        </p:nvSpPr>
        <p:spPr/>
        <p:txBody>
          <a:bodyPr/>
          <a:lstStyle/>
          <a:p>
            <a:pPr lvl="0"/>
            <a:r>
              <a:rPr lang="en-US" sz="4000">
                <a:latin typeface="Aptos Display"/>
              </a:rPr>
              <a:t>Speaker:</a:t>
            </a:r>
          </a:p>
        </p:txBody>
      </p:sp>
      <p:sp>
        <p:nvSpPr>
          <p:cNvPr id="4" name="Subtitle 6">
            <a:extLst>
              <a:ext uri="{FF2B5EF4-FFF2-40B4-BE49-F238E27FC236}">
                <a16:creationId xmlns:a16="http://schemas.microsoft.com/office/drawing/2014/main" id="{4B31396D-4C4A-D55A-FB2D-808AE7C078BA}"/>
              </a:ext>
            </a:extLst>
          </p:cNvPr>
          <p:cNvSpPr txBox="1"/>
          <p:nvPr/>
        </p:nvSpPr>
        <p:spPr>
          <a:xfrm>
            <a:off x="5343744" y="3157048"/>
            <a:ext cx="6743407" cy="770967"/>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50000"/>
              </a:lnSpc>
              <a:spcBef>
                <a:spcPts val="10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FFFFFF"/>
                </a:solidFill>
                <a:uFillTx/>
                <a:latin typeface="Aptos Display"/>
              </a:rPr>
              <a:t>Zoya Popivker, D.O. </a:t>
            </a:r>
          </a:p>
        </p:txBody>
      </p:sp>
      <p:sp>
        <p:nvSpPr>
          <p:cNvPr id="5" name="Title 5">
            <a:extLst>
              <a:ext uri="{FF2B5EF4-FFF2-40B4-BE49-F238E27FC236}">
                <a16:creationId xmlns:a16="http://schemas.microsoft.com/office/drawing/2014/main" id="{BD736319-6BD5-1472-A8C1-8F7F3CB759EE}"/>
              </a:ext>
            </a:extLst>
          </p:cNvPr>
          <p:cNvSpPr txBox="1"/>
          <p:nvPr/>
        </p:nvSpPr>
        <p:spPr>
          <a:xfrm>
            <a:off x="5448589" y="4176512"/>
            <a:ext cx="6533708" cy="212110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Aptos Display"/>
                <a:ea typeface="Kozuka Gothic Pr6N B" pitchFamily="34"/>
                <a:cs typeface="Myriad Arabic" pitchFamily="50"/>
              </a:rPr>
              <a:t>Northwell Health</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Aptos Display"/>
                <a:ea typeface="Kozuka Gothic Pr6N B" pitchFamily="34"/>
                <a:cs typeface="Myriad Arabic" pitchFamily="50"/>
              </a:rPr>
              <a:t>zpopivker@northwell.edu</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Aptos Display"/>
                <a:ea typeface="Kozuka Gothic Pr6N B" pitchFamily="34"/>
                <a:cs typeface="Myriad Arabic" pitchFamily="50"/>
              </a:rPr>
              <a:t>516-927-1630</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FFFFFF"/>
              </a:solidFill>
              <a:uFillTx/>
              <a:latin typeface="Aptos Display"/>
              <a:ea typeface="Kozuka Gothic Pr6N B" pitchFamily="34"/>
              <a:cs typeface="Myriad Arabic" pitchFamily="50"/>
            </a:endParaRPr>
          </a:p>
        </p:txBody>
      </p:sp>
      <p:pic>
        <p:nvPicPr>
          <p:cNvPr id="6" name="Picture 3">
            <a:extLst>
              <a:ext uri="{FF2B5EF4-FFF2-40B4-BE49-F238E27FC236}">
                <a16:creationId xmlns:a16="http://schemas.microsoft.com/office/drawing/2014/main" id="{4BF63578-8C9E-2C69-BFB0-80B9D263DA16}"/>
              </a:ext>
            </a:extLst>
          </p:cNvPr>
          <p:cNvPicPr>
            <a:picLocks noChangeAspect="1"/>
          </p:cNvPicPr>
          <p:nvPr/>
        </p:nvPicPr>
        <p:blipFill>
          <a:blip r:embed="rId3"/>
          <a:stretch>
            <a:fillRect/>
          </a:stretch>
        </p:blipFill>
        <p:spPr>
          <a:xfrm>
            <a:off x="700391" y="1040860"/>
            <a:ext cx="3968886" cy="4797218"/>
          </a:xfrm>
          <a:prstGeom prst="rect">
            <a:avLst/>
          </a:prstGeom>
          <a:noFill/>
          <a:ln cap="flat">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name="Slide1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9949-40C3-21AF-7C28-D9FF3711550E}"/>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sz="4000" b="1">
                <a:solidFill>
                  <a:srgbClr val="391378"/>
                </a:solidFill>
              </a:rPr>
              <a:t>Psychosocial Treatments: Antecedents</a:t>
            </a:r>
          </a:p>
        </p:txBody>
      </p:sp>
      <p:sp>
        <p:nvSpPr>
          <p:cNvPr id="3" name="Content Placeholder 5">
            <a:extLst>
              <a:ext uri="{FF2B5EF4-FFF2-40B4-BE49-F238E27FC236}">
                <a16:creationId xmlns:a16="http://schemas.microsoft.com/office/drawing/2014/main" id="{D580E8F0-38A2-06D8-F8C7-39AF6635F7D3}"/>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endParaRPr lang="en-US"/>
          </a:p>
        </p:txBody>
      </p:sp>
      <p:pic>
        <p:nvPicPr>
          <p:cNvPr id="4" name="Picture 4" descr="Diagram&#10;&#10;Description automatically generated">
            <a:extLst>
              <a:ext uri="{FF2B5EF4-FFF2-40B4-BE49-F238E27FC236}">
                <a16:creationId xmlns:a16="http://schemas.microsoft.com/office/drawing/2014/main" id="{F238992F-6644-5DB2-12F0-D59C8A60D998}"/>
              </a:ext>
            </a:extLst>
          </p:cNvPr>
          <p:cNvPicPr>
            <a:picLocks noChangeAspect="1"/>
          </p:cNvPicPr>
          <p:nvPr/>
        </p:nvPicPr>
        <p:blipFill>
          <a:blip r:embed="rId3"/>
          <a:srcRect b="57317"/>
          <a:stretch>
            <a:fillRect/>
          </a:stretch>
        </p:blipFill>
        <p:spPr>
          <a:xfrm>
            <a:off x="145846" y="2058643"/>
            <a:ext cx="11980898" cy="2433840"/>
          </a:xfrm>
          <a:prstGeom prst="rect">
            <a:avLst/>
          </a:prstGeom>
          <a:noFill/>
          <a:ln cap="flat">
            <a:noFill/>
          </a:ln>
        </p:spPr>
      </p:pic>
      <p:sp>
        <p:nvSpPr>
          <p:cNvPr id="5" name="TextBox 2">
            <a:extLst>
              <a:ext uri="{FF2B5EF4-FFF2-40B4-BE49-F238E27FC236}">
                <a16:creationId xmlns:a16="http://schemas.microsoft.com/office/drawing/2014/main" id="{A455C84F-A5CD-25B8-57A7-ADCCE22C7B27}"/>
              </a:ext>
            </a:extLst>
          </p:cNvPr>
          <p:cNvSpPr txBox="1"/>
          <p:nvPr/>
        </p:nvSpPr>
        <p:spPr>
          <a:xfrm>
            <a:off x="2896892" y="6263091"/>
            <a:ext cx="7634746" cy="33855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Helvetica" pitchFamily="34"/>
              </a:rPr>
              <a:t>Blader &amp; Jensen, 2007; Blader &amp; Connor, 2017.  Based on O’Neill et al, 1997</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name="Slide1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1F2D-7149-A4EC-F1CB-404D249B0715}"/>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b="1">
                <a:solidFill>
                  <a:srgbClr val="391378"/>
                </a:solidFill>
              </a:rPr>
              <a:t>Psychosocial Treatments</a:t>
            </a:r>
          </a:p>
        </p:txBody>
      </p:sp>
      <p:sp>
        <p:nvSpPr>
          <p:cNvPr id="3" name="Content Placeholder 6">
            <a:extLst>
              <a:ext uri="{FF2B5EF4-FFF2-40B4-BE49-F238E27FC236}">
                <a16:creationId xmlns:a16="http://schemas.microsoft.com/office/drawing/2014/main" id="{9AF52D32-931E-7886-6DD8-586A04C3A0EB}"/>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endParaRPr lang="en-US"/>
          </a:p>
        </p:txBody>
      </p:sp>
      <p:pic>
        <p:nvPicPr>
          <p:cNvPr id="4" name="Picture 4" descr="Diagram&#10;&#10;Description automatically generated">
            <a:extLst>
              <a:ext uri="{FF2B5EF4-FFF2-40B4-BE49-F238E27FC236}">
                <a16:creationId xmlns:a16="http://schemas.microsoft.com/office/drawing/2014/main" id="{1C4FC8B4-D255-AB07-9A1E-EA8F4913E15A}"/>
              </a:ext>
            </a:extLst>
          </p:cNvPr>
          <p:cNvPicPr>
            <a:picLocks noChangeAspect="1"/>
          </p:cNvPicPr>
          <p:nvPr/>
        </p:nvPicPr>
        <p:blipFill>
          <a:blip r:embed="rId3"/>
          <a:srcRect b="88810"/>
          <a:stretch>
            <a:fillRect/>
          </a:stretch>
        </p:blipFill>
        <p:spPr>
          <a:xfrm>
            <a:off x="187040" y="1917451"/>
            <a:ext cx="11887200" cy="633112"/>
          </a:xfrm>
          <a:prstGeom prst="rect">
            <a:avLst/>
          </a:prstGeom>
          <a:noFill/>
          <a:ln cap="flat">
            <a:noFill/>
          </a:ln>
        </p:spPr>
      </p:pic>
      <p:sp>
        <p:nvSpPr>
          <p:cNvPr id="5" name="TextBox 2">
            <a:extLst>
              <a:ext uri="{FF2B5EF4-FFF2-40B4-BE49-F238E27FC236}">
                <a16:creationId xmlns:a16="http://schemas.microsoft.com/office/drawing/2014/main" id="{5F26BE10-992A-ACBA-C39A-58D449E10595}"/>
              </a:ext>
            </a:extLst>
          </p:cNvPr>
          <p:cNvSpPr txBox="1"/>
          <p:nvPr/>
        </p:nvSpPr>
        <p:spPr>
          <a:xfrm>
            <a:off x="2816992" y="6263091"/>
            <a:ext cx="7634746" cy="33855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Helvetica" pitchFamily="34"/>
              </a:rPr>
              <a:t>Blader &amp; Jensen, 2007; Blader &amp; Connor, 2017.  Based on O’Neill et al, 1997</a:t>
            </a:r>
          </a:p>
        </p:txBody>
      </p:sp>
      <p:pic>
        <p:nvPicPr>
          <p:cNvPr id="6" name="Picture 3" descr="Diagram&#10;&#10;Description automatically generated">
            <a:extLst>
              <a:ext uri="{FF2B5EF4-FFF2-40B4-BE49-F238E27FC236}">
                <a16:creationId xmlns:a16="http://schemas.microsoft.com/office/drawing/2014/main" id="{4C555C3D-C6A7-523C-745D-A41C94DE3FDF}"/>
              </a:ext>
            </a:extLst>
          </p:cNvPr>
          <p:cNvPicPr>
            <a:picLocks noChangeAspect="1"/>
          </p:cNvPicPr>
          <p:nvPr/>
        </p:nvPicPr>
        <p:blipFill>
          <a:blip r:embed="rId3"/>
          <a:srcRect t="43264" r="7584" b="29251"/>
          <a:stretch>
            <a:fillRect/>
          </a:stretch>
        </p:blipFill>
        <p:spPr>
          <a:xfrm>
            <a:off x="0" y="2637422"/>
            <a:ext cx="11867476" cy="1679835"/>
          </a:xfrm>
          <a:prstGeom prst="rect">
            <a:avLst/>
          </a:prstGeom>
          <a:noFill/>
          <a:ln cap="flat">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name="Slide1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D1A5-4C8D-6673-309B-8F740E5A409A}"/>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b="1">
                <a:solidFill>
                  <a:srgbClr val="391378"/>
                </a:solidFill>
              </a:rPr>
              <a:t>Psychosocial Treatments</a:t>
            </a:r>
          </a:p>
        </p:txBody>
      </p:sp>
      <p:sp>
        <p:nvSpPr>
          <p:cNvPr id="3" name="Content Placeholder 6">
            <a:extLst>
              <a:ext uri="{FF2B5EF4-FFF2-40B4-BE49-F238E27FC236}">
                <a16:creationId xmlns:a16="http://schemas.microsoft.com/office/drawing/2014/main" id="{7BBC5A7D-30E3-0A30-A469-2C0771C8BDEF}"/>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endParaRPr lang="en-US"/>
          </a:p>
        </p:txBody>
      </p:sp>
      <p:pic>
        <p:nvPicPr>
          <p:cNvPr id="4" name="Picture 4" descr="Diagram&#10;&#10;Description automatically generated">
            <a:extLst>
              <a:ext uri="{FF2B5EF4-FFF2-40B4-BE49-F238E27FC236}">
                <a16:creationId xmlns:a16="http://schemas.microsoft.com/office/drawing/2014/main" id="{48DF14CB-5723-3CE5-667A-6907AD80378B}"/>
              </a:ext>
            </a:extLst>
          </p:cNvPr>
          <p:cNvPicPr>
            <a:picLocks noChangeAspect="1"/>
          </p:cNvPicPr>
          <p:nvPr/>
        </p:nvPicPr>
        <p:blipFill>
          <a:blip r:embed="rId3"/>
          <a:srcRect b="88810"/>
          <a:stretch>
            <a:fillRect/>
          </a:stretch>
        </p:blipFill>
        <p:spPr>
          <a:xfrm>
            <a:off x="187040" y="1917451"/>
            <a:ext cx="11887200" cy="633112"/>
          </a:xfrm>
          <a:prstGeom prst="rect">
            <a:avLst/>
          </a:prstGeom>
          <a:noFill/>
          <a:ln cap="flat">
            <a:noFill/>
          </a:ln>
        </p:spPr>
      </p:pic>
      <p:sp>
        <p:nvSpPr>
          <p:cNvPr id="5" name="TextBox 2">
            <a:extLst>
              <a:ext uri="{FF2B5EF4-FFF2-40B4-BE49-F238E27FC236}">
                <a16:creationId xmlns:a16="http://schemas.microsoft.com/office/drawing/2014/main" id="{AD94887B-474E-A56C-4D58-F193C3D94236}"/>
              </a:ext>
            </a:extLst>
          </p:cNvPr>
          <p:cNvSpPr txBox="1"/>
          <p:nvPr/>
        </p:nvSpPr>
        <p:spPr>
          <a:xfrm>
            <a:off x="2699061" y="6263091"/>
            <a:ext cx="7634746" cy="33855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Helvetica" pitchFamily="34"/>
              </a:rPr>
              <a:t>Blader &amp; Jensen, 2007; Blader &amp; Connor, 2017.  Based on O’Neill et al, 1997</a:t>
            </a:r>
          </a:p>
        </p:txBody>
      </p:sp>
      <p:pic>
        <p:nvPicPr>
          <p:cNvPr id="6" name="Picture 5" descr="Diagram&#10;&#10;Description automatically generated">
            <a:extLst>
              <a:ext uri="{FF2B5EF4-FFF2-40B4-BE49-F238E27FC236}">
                <a16:creationId xmlns:a16="http://schemas.microsoft.com/office/drawing/2014/main" id="{DA714238-5F71-0647-F836-1967ABF87023}"/>
              </a:ext>
            </a:extLst>
          </p:cNvPr>
          <p:cNvPicPr>
            <a:picLocks noChangeAspect="1"/>
          </p:cNvPicPr>
          <p:nvPr/>
        </p:nvPicPr>
        <p:blipFill>
          <a:blip r:embed="rId3"/>
          <a:srcRect t="73983"/>
          <a:stretch>
            <a:fillRect/>
          </a:stretch>
        </p:blipFill>
        <p:spPr>
          <a:xfrm>
            <a:off x="187040" y="2718867"/>
            <a:ext cx="11704320" cy="1449324"/>
          </a:xfrm>
          <a:prstGeom prst="rect">
            <a:avLst/>
          </a:prstGeom>
          <a:noFill/>
          <a:ln cap="flat">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Google Shape;404;p30">
            <a:extLst>
              <a:ext uri="{FF2B5EF4-FFF2-40B4-BE49-F238E27FC236}">
                <a16:creationId xmlns:a16="http://schemas.microsoft.com/office/drawing/2014/main" id="{5B3578CC-306B-D4A0-3F80-97A98F310C34}"/>
              </a:ext>
            </a:extLst>
          </p:cNvPr>
          <p:cNvSpPr txBox="1">
            <a:spLocks noGrp="1"/>
          </p:cNvSpPr>
          <p:nvPr>
            <p:ph type="title"/>
          </p:nvPr>
        </p:nvSpPr>
        <p:spPr>
          <a:xfrm>
            <a:off x="838203" y="432054"/>
            <a:ext cx="10515600" cy="709921"/>
          </a:xfrm>
          <a:prstGeom prst="rect">
            <a:avLst/>
          </a:prstGeom>
          <a:noFill/>
          <a:ln>
            <a:noFill/>
          </a:ln>
        </p:spPr>
        <p:txBody>
          <a:bodyPr vert="horz" wrap="square" lIns="121898" tIns="121898" rIns="121898" bIns="121898" anchor="ctr" anchorCtr="0" compatLnSpc="1">
            <a:noAutofit/>
          </a:bodyPr>
          <a:lstStyle/>
          <a:p>
            <a:pPr lvl="0" algn="l">
              <a:lnSpc>
                <a:spcPct val="100000"/>
              </a:lnSpc>
            </a:pPr>
            <a:r>
              <a:rPr lang="en-US" b="1">
                <a:solidFill>
                  <a:srgbClr val="391378"/>
                </a:solidFill>
              </a:rPr>
              <a:t>Behavioral Principles</a:t>
            </a:r>
            <a:endParaRPr lang="en-US" b="1" i="1">
              <a:solidFill>
                <a:srgbClr val="391378"/>
              </a:solidFill>
            </a:endParaRPr>
          </a:p>
        </p:txBody>
      </p:sp>
      <p:sp>
        <p:nvSpPr>
          <p:cNvPr id="3" name="Google Shape;405;p30">
            <a:extLst>
              <a:ext uri="{FF2B5EF4-FFF2-40B4-BE49-F238E27FC236}">
                <a16:creationId xmlns:a16="http://schemas.microsoft.com/office/drawing/2014/main" id="{6DF48EFC-1E11-7934-F181-C6BCB228ABA7}"/>
              </a:ext>
            </a:extLst>
          </p:cNvPr>
          <p:cNvSpPr txBox="1">
            <a:spLocks noGrp="1"/>
          </p:cNvSpPr>
          <p:nvPr>
            <p:ph idx="1"/>
          </p:nvPr>
        </p:nvSpPr>
        <p:spPr>
          <a:xfrm>
            <a:off x="838203" y="1547759"/>
            <a:ext cx="10515600" cy="4351336"/>
          </a:xfrm>
          <a:prstGeom prst="rect">
            <a:avLst/>
          </a:prstGeom>
          <a:noFill/>
          <a:ln>
            <a:noFill/>
          </a:ln>
        </p:spPr>
        <p:txBody>
          <a:bodyPr vert="horz" wrap="square" lIns="121898" tIns="121898" rIns="121898" bIns="121898" anchor="ctr" anchorCtr="0" compatLnSpc="1">
            <a:noAutofit/>
          </a:bodyPr>
          <a:lstStyle/>
          <a:p>
            <a:pPr lvl="0">
              <a:lnSpc>
                <a:spcPct val="100000"/>
              </a:lnSpc>
              <a:spcBef>
                <a:spcPts val="0"/>
              </a:spcBef>
              <a:buClr>
                <a:srgbClr val="C7D5E6"/>
              </a:buClr>
              <a:buSzPts val="2266"/>
              <a:buFont typeface="Arial" pitchFamily="34"/>
            </a:pPr>
            <a:r>
              <a:rPr lang="en-US" sz="2400"/>
              <a:t>Involve the parent: “I can’t do it without you.  Pills alone won’t give your child the skills he/she needs.”</a:t>
            </a:r>
          </a:p>
          <a:p>
            <a:pPr lvl="0"/>
            <a:r>
              <a:rPr lang="en-US" sz="2400"/>
              <a:t>First focus on engagement and the positive (e.g. play, read, “catching them being good”)</a:t>
            </a:r>
          </a:p>
          <a:p>
            <a:pPr lvl="0"/>
            <a:r>
              <a:rPr lang="en-US" sz="2400"/>
              <a:t>Attention to how limits set and structure provided at home</a:t>
            </a:r>
          </a:p>
          <a:p>
            <a:pPr lvl="1"/>
            <a:r>
              <a:rPr lang="en-US" b="1"/>
              <a:t>Proactive</a:t>
            </a:r>
            <a:r>
              <a:rPr lang="en-US"/>
              <a:t> parents better than reactive. Pre-decided </a:t>
            </a:r>
            <a:r>
              <a:rPr lang="en-US">
                <a:solidFill>
                  <a:srgbClr val="C00000"/>
                </a:solidFill>
              </a:rPr>
              <a:t>realistic</a:t>
            </a:r>
            <a:r>
              <a:rPr lang="en-US"/>
              <a:t> positive rewards and consequences are most useful.</a:t>
            </a:r>
            <a:r>
              <a:rPr lang="en-US">
                <a:solidFill>
                  <a:srgbClr val="C00000"/>
                </a:solidFill>
              </a:rPr>
              <a:t> </a:t>
            </a:r>
            <a:endParaRPr lang="en-US"/>
          </a:p>
          <a:p>
            <a:pPr lvl="1"/>
            <a:r>
              <a:rPr lang="en-US"/>
              <a:t>Parents to be </a:t>
            </a:r>
            <a:r>
              <a:rPr lang="en-US" b="1"/>
              <a:t>clear</a:t>
            </a:r>
            <a:r>
              <a:rPr lang="en-US"/>
              <a:t> about which problem behaviors targeted and be clear about when occurrence is a problem. </a:t>
            </a:r>
          </a:p>
          <a:p>
            <a:pPr lvl="1"/>
            <a:r>
              <a:rPr lang="en-US" b="1">
                <a:solidFill>
                  <a:srgbClr val="C00000"/>
                </a:solidFill>
              </a:rPr>
              <a:t>Ignore</a:t>
            </a:r>
            <a:r>
              <a:rPr lang="en-US">
                <a:solidFill>
                  <a:srgbClr val="C00000"/>
                </a:solidFill>
              </a:rPr>
              <a:t> </a:t>
            </a:r>
            <a:r>
              <a:rPr lang="en-US"/>
              <a:t>behaviors. Parents should track relative positive and negative comments. Under stress we all tend to be negative in tone.</a:t>
            </a:r>
          </a:p>
          <a:p>
            <a:pPr lvl="1"/>
            <a:r>
              <a:rPr lang="en-US"/>
              <a:t>Apply fairly and nonjudgmentally/ “</a:t>
            </a:r>
            <a:r>
              <a:rPr lang="en-US" b="1"/>
              <a:t>emotionally neutral</a:t>
            </a:r>
            <a:r>
              <a:rPr lang="en-US"/>
              <a:t>”.</a:t>
            </a:r>
          </a:p>
          <a:p>
            <a:pPr lvl="1"/>
            <a:r>
              <a:rPr lang="en-US" b="1"/>
              <a:t>Consistency</a:t>
            </a:r>
            <a:r>
              <a:rPr lang="en-US"/>
              <a:t>: All parental figures work together and follow through.</a:t>
            </a:r>
          </a:p>
        </p:txBody>
      </p:sp>
      <p:sp>
        <p:nvSpPr>
          <p:cNvPr id="4" name="Google Shape;406;p30">
            <a:extLst>
              <a:ext uri="{FF2B5EF4-FFF2-40B4-BE49-F238E27FC236}">
                <a16:creationId xmlns:a16="http://schemas.microsoft.com/office/drawing/2014/main" id="{1C61E492-29FB-C04C-E4C4-AC7FEB10FD6A}"/>
              </a:ext>
            </a:extLst>
          </p:cNvPr>
          <p:cNvSpPr txBox="1"/>
          <p:nvPr/>
        </p:nvSpPr>
        <p:spPr>
          <a:xfrm>
            <a:off x="10704515" y="4637086"/>
            <a:ext cx="1487491" cy="314325"/>
          </a:xfrm>
          <a:prstGeom prst="rect">
            <a:avLst/>
          </a:prstGeom>
          <a:noFill/>
          <a:ln cap="flat">
            <a:noFill/>
          </a:ln>
        </p:spPr>
        <p:txBody>
          <a:bodyPr vert="horz" wrap="square" lIns="91421" tIns="91421" rIns="91421" bIns="91421"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E039B1-0B9D-4232-9E06-0456D995E557}" type="slidenum">
              <a:t>23</a:t>
            </a:fld>
            <a:endParaRPr lang="en-US" sz="1200" b="1" i="0" u="none" strike="noStrike" kern="1200" cap="none" spc="0" baseline="0">
              <a:solidFill>
                <a:srgbClr val="FFFFFF"/>
              </a:solidFill>
              <a:uFillTx/>
              <a:latin typeface="Helvetica" pitchFamily="34"/>
              <a:cs typeface="Helvetica" pitchFamily="34"/>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Picture 2" descr="Picture 2">
            <a:extLst>
              <a:ext uri="{FF2B5EF4-FFF2-40B4-BE49-F238E27FC236}">
                <a16:creationId xmlns:a16="http://schemas.microsoft.com/office/drawing/2014/main" id="{B2E7B266-6D3B-2A4A-D5B6-EA00F7E2DB54}"/>
              </a:ext>
            </a:extLst>
          </p:cNvPr>
          <p:cNvPicPr>
            <a:picLocks noChangeAspect="1"/>
          </p:cNvPicPr>
          <p:nvPr/>
        </p:nvPicPr>
        <p:blipFill>
          <a:blip r:embed="rId3"/>
          <a:stretch>
            <a:fillRect/>
          </a:stretch>
        </p:blipFill>
        <p:spPr>
          <a:xfrm>
            <a:off x="2024472" y="694349"/>
            <a:ext cx="8274277" cy="6023024"/>
          </a:xfrm>
          <a:prstGeom prst="rect">
            <a:avLst/>
          </a:prstGeom>
          <a:noFill/>
          <a:ln cap="flat">
            <a:noFill/>
          </a:ln>
        </p:spPr>
      </p:pic>
      <p:sp>
        <p:nvSpPr>
          <p:cNvPr id="3" name="Oval 5">
            <a:extLst>
              <a:ext uri="{FF2B5EF4-FFF2-40B4-BE49-F238E27FC236}">
                <a16:creationId xmlns:a16="http://schemas.microsoft.com/office/drawing/2014/main" id="{3F90382E-B25B-8585-1DDE-3FE3D111D3A5}"/>
              </a:ext>
            </a:extLst>
          </p:cNvPr>
          <p:cNvSpPr/>
          <p:nvPr/>
        </p:nvSpPr>
        <p:spPr>
          <a:xfrm>
            <a:off x="115461" y="1337849"/>
            <a:ext cx="5502712" cy="11872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4" name="TextBox 3">
            <a:extLst>
              <a:ext uri="{FF2B5EF4-FFF2-40B4-BE49-F238E27FC236}">
                <a16:creationId xmlns:a16="http://schemas.microsoft.com/office/drawing/2014/main" id="{7A51B6B5-A238-317A-7E57-62E7C68CFFA7}"/>
              </a:ext>
            </a:extLst>
          </p:cNvPr>
          <p:cNvSpPr txBox="1"/>
          <p:nvPr/>
        </p:nvSpPr>
        <p:spPr>
          <a:xfrm>
            <a:off x="1856762" y="188640"/>
            <a:ext cx="8441987" cy="636980"/>
          </a:xfrm>
          <a:prstGeom prst="rect">
            <a:avLst/>
          </a:prstGeom>
          <a:noFill/>
          <a:ln cap="flat">
            <a:noFill/>
          </a:ln>
        </p:spPr>
        <p:txBody>
          <a:bodyPr vert="horz" wrap="square" lIns="45720" tIns="45720" rIns="4572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391378"/>
                </a:solidFill>
                <a:uFillTx/>
                <a:latin typeface="Helvetica Neue"/>
                <a:ea typeface="Helvetica Neue"/>
                <a:cs typeface="Helvetica Neue"/>
              </a:rPr>
              <a:t>Incredible Years Parenting Pyramid</a:t>
            </a:r>
          </a:p>
        </p:txBody>
      </p:sp>
      <p:sp>
        <p:nvSpPr>
          <p:cNvPr id="5" name="Slide Number Placeholder 5">
            <a:extLst>
              <a:ext uri="{FF2B5EF4-FFF2-40B4-BE49-F238E27FC236}">
                <a16:creationId xmlns:a16="http://schemas.microsoft.com/office/drawing/2014/main" id="{770BD5F6-8476-A229-6CB5-6225DE39CA4B}"/>
              </a:ext>
            </a:extLst>
          </p:cNvPr>
          <p:cNvSpPr txBox="1"/>
          <p:nvPr/>
        </p:nvSpPr>
        <p:spPr>
          <a:xfrm>
            <a:off x="11729932" y="6448129"/>
            <a:ext cx="258619" cy="269245"/>
          </a:xfrm>
          <a:prstGeom prst="rect">
            <a:avLst/>
          </a:prstGeom>
          <a:noFill/>
          <a:ln cap="flat">
            <a:noFill/>
          </a:ln>
        </p:spPr>
        <p:txBody>
          <a:bodyPr vert="horz" wrap="none" lIns="45720" tIns="45720" rIns="45720" bIns="45720" anchor="ctr" anchorCtr="0" compatLnSpc="1">
            <a:sp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69B582B-0FA4-42B8-893F-EB7EDE5CD253}" type="slidenum">
              <a:t>24</a:t>
            </a:fld>
            <a:endParaRPr lang="en-US" sz="1200" b="0" i="0" u="none" strike="noStrike" kern="1200" cap="none" spc="0" baseline="0">
              <a:solidFill>
                <a:srgbClr val="391378"/>
              </a:solidFill>
              <a:uFillTx/>
              <a:latin typeface="Aptos Display"/>
            </a:endParaRPr>
          </a:p>
        </p:txBody>
      </p:sp>
      <p:sp>
        <p:nvSpPr>
          <p:cNvPr id="6" name="TextBox 4">
            <a:extLst>
              <a:ext uri="{FF2B5EF4-FFF2-40B4-BE49-F238E27FC236}">
                <a16:creationId xmlns:a16="http://schemas.microsoft.com/office/drawing/2014/main" id="{EEE65C61-AC8E-8F8B-BE5B-A9AB623B0A67}"/>
              </a:ext>
            </a:extLst>
          </p:cNvPr>
          <p:cNvSpPr txBox="1"/>
          <p:nvPr/>
        </p:nvSpPr>
        <p:spPr>
          <a:xfrm>
            <a:off x="115461" y="1639107"/>
            <a:ext cx="5502712"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ptos"/>
              </a:rPr>
              <a:t>“Connect before you Correct”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76">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5E29EF-556F-CC1A-7C2C-1AED26848008}"/>
              </a:ext>
            </a:extLst>
          </p:cNvPr>
          <p:cNvSpPr txBox="1">
            <a:spLocks noGrp="1"/>
          </p:cNvSpPr>
          <p:nvPr>
            <p:ph type="title"/>
          </p:nvPr>
        </p:nvSpPr>
        <p:spPr>
          <a:xfrm>
            <a:off x="838203" y="648007"/>
            <a:ext cx="10515600" cy="709921"/>
          </a:xfrm>
          <a:prstGeom prst="rect">
            <a:avLst/>
          </a:prstGeom>
          <a:noFill/>
          <a:ln>
            <a:noFill/>
          </a:ln>
          <a:effectLst>
            <a:outerShdw dist="35924" dir="2700000" algn="tl">
              <a:srgbClr val="E7E6E6"/>
            </a:outerShdw>
          </a:effectLst>
        </p:spPr>
        <p:txBody>
          <a:bodyPr vert="horz" wrap="square" lIns="91440" tIns="45720" rIns="91440" bIns="45720" anchor="ctr" anchorCtr="1" compatLnSpc="1">
            <a:normAutofit/>
          </a:bodyPr>
          <a:lstStyle/>
          <a:p>
            <a:pPr lvl="0"/>
            <a:r>
              <a:rPr lang="en-US" sz="2100" b="1"/>
              <a:t>RESOURCE SLIDE: Parenting Books you can read to help the parents of your Patients</a:t>
            </a:r>
          </a:p>
        </p:txBody>
      </p:sp>
      <p:pic>
        <p:nvPicPr>
          <p:cNvPr id="3" name="Content Placeholder 4">
            <a:extLst>
              <a:ext uri="{FF2B5EF4-FFF2-40B4-BE49-F238E27FC236}">
                <a16:creationId xmlns:a16="http://schemas.microsoft.com/office/drawing/2014/main" id="{6E0E75BC-CFBC-73D7-8721-46BAFBC3A648}"/>
              </a:ext>
            </a:extLst>
          </p:cNvPr>
          <p:cNvPicPr>
            <a:picLocks noGrp="1" noChangeAspect="1"/>
          </p:cNvPicPr>
          <p:nvPr>
            <p:ph idx="1"/>
          </p:nvPr>
        </p:nvPicPr>
        <p:blipFill>
          <a:blip r:embed="rId3"/>
          <a:stretch>
            <a:fillRect/>
          </a:stretch>
        </p:blipFill>
        <p:spPr>
          <a:xfrm>
            <a:off x="4738073" y="1761545"/>
            <a:ext cx="2514600" cy="4324353"/>
          </a:xfrm>
          <a:prstGeom prst="rect">
            <a:avLst/>
          </a:prstGeom>
          <a:noFill/>
          <a:ln>
            <a:noFill/>
          </a:ln>
        </p:spPr>
      </p:pic>
      <p:pic>
        <p:nvPicPr>
          <p:cNvPr id="4" name="Picture 5">
            <a:extLst>
              <a:ext uri="{FF2B5EF4-FFF2-40B4-BE49-F238E27FC236}">
                <a16:creationId xmlns:a16="http://schemas.microsoft.com/office/drawing/2014/main" id="{94547568-3E30-6AEC-7340-8B4BF6450C28}"/>
              </a:ext>
            </a:extLst>
          </p:cNvPr>
          <p:cNvPicPr>
            <a:picLocks noChangeAspect="1"/>
          </p:cNvPicPr>
          <p:nvPr/>
        </p:nvPicPr>
        <p:blipFill>
          <a:blip r:embed="rId4"/>
          <a:stretch>
            <a:fillRect/>
          </a:stretch>
        </p:blipFill>
        <p:spPr>
          <a:xfrm>
            <a:off x="7860685" y="1540517"/>
            <a:ext cx="3318284" cy="4981038"/>
          </a:xfrm>
          <a:prstGeom prst="rect">
            <a:avLst/>
          </a:prstGeom>
          <a:noFill/>
          <a:ln cap="flat">
            <a:noFill/>
          </a:ln>
        </p:spPr>
      </p:pic>
      <p:pic>
        <p:nvPicPr>
          <p:cNvPr id="5" name="Picture 3" descr="A cover of a book&#10;&#10;Description automatically generated">
            <a:extLst>
              <a:ext uri="{FF2B5EF4-FFF2-40B4-BE49-F238E27FC236}">
                <a16:creationId xmlns:a16="http://schemas.microsoft.com/office/drawing/2014/main" id="{94CD53CE-AB08-3010-0A77-2013D041306F}"/>
              </a:ext>
            </a:extLst>
          </p:cNvPr>
          <p:cNvPicPr>
            <a:picLocks noChangeAspect="1"/>
          </p:cNvPicPr>
          <p:nvPr/>
        </p:nvPicPr>
        <p:blipFill>
          <a:blip r:embed="rId5"/>
          <a:stretch>
            <a:fillRect/>
          </a:stretch>
        </p:blipFill>
        <p:spPr>
          <a:xfrm>
            <a:off x="0" y="1505961"/>
            <a:ext cx="3763350" cy="4677988"/>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92">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B87D1643-A9A2-7668-D67E-8F75A9680309}"/>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endParaRPr lang="en-US"/>
          </a:p>
        </p:txBody>
      </p:sp>
      <p:sp>
        <p:nvSpPr>
          <p:cNvPr id="3" name="Content Placeholder 8">
            <a:extLst>
              <a:ext uri="{FF2B5EF4-FFF2-40B4-BE49-F238E27FC236}">
                <a16:creationId xmlns:a16="http://schemas.microsoft.com/office/drawing/2014/main" id="{2516BE39-A6EF-C792-81E1-4BCB1DB639C6}"/>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endParaRPr lang="en-US"/>
          </a:p>
        </p:txBody>
      </p:sp>
      <p:pic>
        <p:nvPicPr>
          <p:cNvPr id="4" name="Picture 1" descr="T-MAY-final 5.pdf">
            <a:extLst>
              <a:ext uri="{FF2B5EF4-FFF2-40B4-BE49-F238E27FC236}">
                <a16:creationId xmlns:a16="http://schemas.microsoft.com/office/drawing/2014/main" id="{45C8D3E3-21D6-973B-7581-9838AA1470A3}"/>
              </a:ext>
            </a:extLst>
          </p:cNvPr>
          <p:cNvPicPr>
            <a:picLocks noChangeAspect="1"/>
          </p:cNvPicPr>
          <p:nvPr/>
        </p:nvPicPr>
        <p:blipFill>
          <a:blip r:embed="rId2"/>
          <a:srcRect/>
          <a:stretch>
            <a:fillRect/>
          </a:stretch>
        </p:blipFill>
        <p:spPr>
          <a:xfrm>
            <a:off x="2861084" y="-550313"/>
            <a:ext cx="6469837" cy="8372557"/>
          </a:xfrm>
          <a:prstGeom prst="rect">
            <a:avLst/>
          </a:prstGeom>
          <a:noFill/>
          <a:ln cap="flat">
            <a:noFill/>
          </a:ln>
        </p:spPr>
      </p:pic>
      <p:sp>
        <p:nvSpPr>
          <p:cNvPr id="5" name="Rectangle: Rounded Corners 5">
            <a:extLst>
              <a:ext uri="{FF2B5EF4-FFF2-40B4-BE49-F238E27FC236}">
                <a16:creationId xmlns:a16="http://schemas.microsoft.com/office/drawing/2014/main" id="{22415273-F1A6-2BFF-CEDE-991FA7A8953B}"/>
              </a:ext>
            </a:extLst>
          </p:cNvPr>
          <p:cNvSpPr/>
          <p:nvPr/>
        </p:nvSpPr>
        <p:spPr>
          <a:xfrm>
            <a:off x="3473110" y="3657600"/>
            <a:ext cx="5245766" cy="142875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76196" cap="flat">
            <a:solidFill>
              <a:srgbClr val="39137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Google Shape;419;p31">
            <a:extLst>
              <a:ext uri="{FF2B5EF4-FFF2-40B4-BE49-F238E27FC236}">
                <a16:creationId xmlns:a16="http://schemas.microsoft.com/office/drawing/2014/main" id="{705E6DAC-161D-F7F0-EE04-3683FBE7437B}"/>
              </a:ext>
            </a:extLst>
          </p:cNvPr>
          <p:cNvSpPr txBox="1">
            <a:spLocks noGrp="1"/>
          </p:cNvSpPr>
          <p:nvPr>
            <p:ph type="title"/>
          </p:nvPr>
        </p:nvSpPr>
        <p:spPr>
          <a:xfrm>
            <a:off x="838203" y="645118"/>
            <a:ext cx="10515600" cy="709921"/>
          </a:xfrm>
          <a:prstGeom prst="rect">
            <a:avLst/>
          </a:prstGeom>
          <a:noFill/>
          <a:ln>
            <a:noFill/>
          </a:ln>
        </p:spPr>
        <p:txBody>
          <a:bodyPr vert="horz" wrap="square" lIns="121898" tIns="121898" rIns="121898" bIns="121898" anchor="ctr" anchorCtr="1" compatLnSpc="1">
            <a:noAutofit/>
          </a:bodyPr>
          <a:lstStyle/>
          <a:p>
            <a:pPr lvl="0">
              <a:lnSpc>
                <a:spcPct val="100000"/>
              </a:lnSpc>
            </a:pPr>
            <a:r>
              <a:rPr lang="en-US" b="1">
                <a:solidFill>
                  <a:srgbClr val="391378"/>
                </a:solidFill>
              </a:rPr>
              <a:t>T-MAY Recommendations</a:t>
            </a:r>
            <a:endParaRPr lang="en-US" b="1" i="1">
              <a:solidFill>
                <a:srgbClr val="391378"/>
              </a:solidFill>
            </a:endParaRPr>
          </a:p>
        </p:txBody>
      </p:sp>
      <p:sp>
        <p:nvSpPr>
          <p:cNvPr id="3" name="Google Shape;420;p31">
            <a:extLst>
              <a:ext uri="{FF2B5EF4-FFF2-40B4-BE49-F238E27FC236}">
                <a16:creationId xmlns:a16="http://schemas.microsoft.com/office/drawing/2014/main" id="{02BCB2C8-826D-9725-65D7-1DEE05421DB7}"/>
              </a:ext>
            </a:extLst>
          </p:cNvPr>
          <p:cNvSpPr txBox="1">
            <a:spLocks noGrp="1"/>
          </p:cNvSpPr>
          <p:nvPr>
            <p:ph idx="1"/>
          </p:nvPr>
        </p:nvSpPr>
        <p:spPr>
          <a:xfrm>
            <a:off x="838203" y="1541998"/>
            <a:ext cx="10515600" cy="4351336"/>
          </a:xfrm>
          <a:prstGeom prst="rect">
            <a:avLst/>
          </a:prstGeom>
          <a:noFill/>
          <a:ln>
            <a:noFill/>
          </a:ln>
        </p:spPr>
        <p:txBody>
          <a:bodyPr vert="horz" wrap="square" lIns="121898" tIns="121898" rIns="121898" bIns="121898" anchor="ctr" anchorCtr="0" compatLnSpc="1">
            <a:noAutofit/>
          </a:bodyPr>
          <a:lstStyle/>
          <a:p>
            <a:pPr marL="101598" lvl="0" indent="0">
              <a:lnSpc>
                <a:spcPct val="100000"/>
              </a:lnSpc>
              <a:spcBef>
                <a:spcPts val="0"/>
              </a:spcBef>
              <a:buNone/>
            </a:pPr>
            <a:r>
              <a:rPr lang="en-US" sz="2400" b="1" u="sng"/>
              <a:t>Medication Treatments:</a:t>
            </a:r>
          </a:p>
          <a:p>
            <a:pPr marL="101598" lvl="0" indent="0">
              <a:lnSpc>
                <a:spcPct val="100000"/>
              </a:lnSpc>
              <a:spcBef>
                <a:spcPts val="0"/>
              </a:spcBef>
              <a:buNone/>
            </a:pPr>
            <a:endParaRPr lang="en-US" sz="2400"/>
          </a:p>
          <a:p>
            <a:pPr marL="609584" lvl="0" indent="-499518">
              <a:lnSpc>
                <a:spcPct val="100000"/>
              </a:lnSpc>
              <a:spcBef>
                <a:spcPts val="0"/>
              </a:spcBef>
              <a:buClr>
                <a:srgbClr val="91D051"/>
              </a:buClr>
              <a:buSzPts val="2166"/>
              <a:buFont typeface="Arial" pitchFamily="34"/>
            </a:pPr>
            <a:r>
              <a:rPr lang="en-US" sz="2400"/>
              <a:t>Treat the 1º Disorder (underlying condition) first, using recognized guidelines for that disorder.  </a:t>
            </a:r>
          </a:p>
          <a:p>
            <a:pPr marL="609584" lvl="0" indent="-499518">
              <a:lnSpc>
                <a:spcPct val="100000"/>
              </a:lnSpc>
              <a:spcBef>
                <a:spcPts val="0"/>
              </a:spcBef>
              <a:buClr>
                <a:srgbClr val="91D051"/>
              </a:buClr>
              <a:buSzPts val="2166"/>
              <a:buFont typeface="Arial" pitchFamily="34"/>
            </a:pPr>
            <a:r>
              <a:rPr lang="en-US" sz="2400" b="1">
                <a:solidFill>
                  <a:srgbClr val="C00000"/>
                </a:solidFill>
              </a:rPr>
              <a:t>ONLY IF </a:t>
            </a:r>
            <a:r>
              <a:rPr lang="en-US" sz="2400"/>
              <a:t>severe aggression persists after adequate psychosocial &amp; medication treatments for the 1º Disorder, </a:t>
            </a:r>
            <a:r>
              <a:rPr lang="en-US" sz="2400" b="1" i="1" u="sng">
                <a:solidFill>
                  <a:srgbClr val="C00000"/>
                </a:solidFill>
              </a:rPr>
              <a:t>add an AP</a:t>
            </a:r>
            <a:endParaRPr lang="en-US" sz="2400">
              <a:solidFill>
                <a:srgbClr val="C00000"/>
              </a:solidFill>
            </a:endParaRPr>
          </a:p>
          <a:p>
            <a:pPr marL="1219169" lvl="1" indent="-499518">
              <a:lnSpc>
                <a:spcPct val="100000"/>
              </a:lnSpc>
              <a:spcBef>
                <a:spcPts val="0"/>
              </a:spcBef>
              <a:buClr>
                <a:srgbClr val="91D051"/>
              </a:buClr>
              <a:buSzPts val="1960"/>
              <a:buFont typeface="Arial" pitchFamily="34"/>
            </a:pPr>
            <a:r>
              <a:rPr lang="en-US"/>
              <a:t>If first AP fails, try another, or consider mood stabilizer</a:t>
            </a:r>
          </a:p>
          <a:p>
            <a:pPr marL="609584" lvl="0" indent="-499518">
              <a:lnSpc>
                <a:spcPct val="100000"/>
              </a:lnSpc>
              <a:spcBef>
                <a:spcPts val="0"/>
              </a:spcBef>
              <a:buClr>
                <a:srgbClr val="91D051"/>
              </a:buClr>
              <a:buSzPts val="2166"/>
              <a:buFont typeface="Arial" pitchFamily="34"/>
            </a:pPr>
            <a:r>
              <a:rPr lang="en-US" sz="2400"/>
              <a:t>If possible, avoid using more than two psychiatric medications simultaneously</a:t>
            </a:r>
          </a:p>
          <a:p>
            <a:pPr marL="609584" lvl="0" indent="-499518">
              <a:lnSpc>
                <a:spcPct val="100000"/>
              </a:lnSpc>
              <a:spcBef>
                <a:spcPts val="0"/>
              </a:spcBef>
              <a:buClr>
                <a:srgbClr val="91D051"/>
              </a:buClr>
              <a:buSzPts val="2166"/>
              <a:buFont typeface="Arial" pitchFamily="34"/>
            </a:pPr>
            <a:r>
              <a:rPr lang="en-US" sz="2400"/>
              <a:t>Use recommended titration schedule and deliver adequate doses before adjusting or changing medications</a:t>
            </a:r>
          </a:p>
        </p:txBody>
      </p:sp>
      <p:sp>
        <p:nvSpPr>
          <p:cNvPr id="4" name="Google Shape;421;p31">
            <a:extLst>
              <a:ext uri="{FF2B5EF4-FFF2-40B4-BE49-F238E27FC236}">
                <a16:creationId xmlns:a16="http://schemas.microsoft.com/office/drawing/2014/main" id="{25AA08D8-C695-F70D-2CC2-C20495FFCD1D}"/>
              </a:ext>
            </a:extLst>
          </p:cNvPr>
          <p:cNvSpPr txBox="1"/>
          <p:nvPr/>
        </p:nvSpPr>
        <p:spPr>
          <a:xfrm>
            <a:off x="10704515" y="4637086"/>
            <a:ext cx="1487491" cy="314325"/>
          </a:xfrm>
          <a:prstGeom prst="rect">
            <a:avLst/>
          </a:prstGeom>
          <a:noFill/>
          <a:ln cap="flat">
            <a:noFill/>
          </a:ln>
        </p:spPr>
        <p:txBody>
          <a:bodyPr vert="horz" wrap="square" lIns="91421" tIns="91421" rIns="91421" bIns="91421"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B444DB-2169-4426-B5F0-44DCC1F25255}" type="slidenum">
              <a:t>27</a:t>
            </a:fld>
            <a:endParaRPr lang="en-US" sz="1200" b="1" i="0" u="none" strike="noStrike" kern="1200" cap="none" spc="0" baseline="0">
              <a:solidFill>
                <a:srgbClr val="FFFFFF"/>
              </a:solidFill>
              <a:uFillTx/>
              <a:latin typeface="Helvetica" pitchFamily="34"/>
              <a:cs typeface="Helvetica" pitchFamily="34"/>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name="Slide24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A638-653E-B47A-2476-FAE3D1E19058}"/>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b" anchorCtr="1" compatLnSpc="1">
            <a:noAutofit/>
          </a:bodyPr>
          <a:lstStyle/>
          <a:p>
            <a:pPr lvl="0"/>
            <a:r>
              <a:rPr lang="en-US" sz="4000" b="1">
                <a:solidFill>
                  <a:srgbClr val="391378"/>
                </a:solidFill>
              </a:rPr>
              <a:t>Identify and Treat the Primary Issue First</a:t>
            </a:r>
          </a:p>
        </p:txBody>
      </p:sp>
      <p:sp>
        <p:nvSpPr>
          <p:cNvPr id="3" name="Content Placeholder 2">
            <a:extLst>
              <a:ext uri="{FF2B5EF4-FFF2-40B4-BE49-F238E27FC236}">
                <a16:creationId xmlns:a16="http://schemas.microsoft.com/office/drawing/2014/main" id="{03904962-1212-0C87-C559-BDD2AA946232}"/>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pPr lvl="0"/>
            <a:r>
              <a:rPr lang="en-US"/>
              <a:t>Don’t start a referral, medication, or therapy for “aggression” until we have implemented treatment for the primary problem</a:t>
            </a:r>
          </a:p>
          <a:p>
            <a:pPr lvl="0"/>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Google Shape;207;p12">
            <a:extLst>
              <a:ext uri="{FF2B5EF4-FFF2-40B4-BE49-F238E27FC236}">
                <a16:creationId xmlns:a16="http://schemas.microsoft.com/office/drawing/2014/main" id="{59E80B51-CD1B-6941-CB3D-A3E28E4868DD}"/>
              </a:ext>
            </a:extLst>
          </p:cNvPr>
          <p:cNvSpPr/>
          <p:nvPr/>
        </p:nvSpPr>
        <p:spPr>
          <a:xfrm>
            <a:off x="719669" y="1310106"/>
            <a:ext cx="3649132" cy="32025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B38D"/>
          </a:solidFill>
          <a:ln w="12701" cap="flat">
            <a:solidFill>
              <a:srgbClr val="44546A"/>
            </a:solidFill>
            <a:prstDash val="solid"/>
            <a:round/>
          </a:ln>
        </p:spPr>
        <p:txBody>
          <a:bodyPr vert="horz" wrap="square" lIns="121898" tIns="60935" rIns="121898" bIns="60935"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467" b="1" i="0" u="none" strike="noStrike" kern="1200" cap="none" spc="0" baseline="0">
              <a:solidFill>
                <a:srgbClr val="000000"/>
              </a:solidFill>
              <a:uFillTx/>
              <a:latin typeface="Helvetica" pitchFamily="34"/>
              <a:ea typeface="Arimo"/>
              <a:cs typeface="Helvetica" pitchFamily="34"/>
            </a:endParaRPr>
          </a:p>
        </p:txBody>
      </p:sp>
      <p:sp>
        <p:nvSpPr>
          <p:cNvPr id="3" name="Google Shape;208;p12">
            <a:extLst>
              <a:ext uri="{FF2B5EF4-FFF2-40B4-BE49-F238E27FC236}">
                <a16:creationId xmlns:a16="http://schemas.microsoft.com/office/drawing/2014/main" id="{1143A124-4830-F235-0537-D6D13F2C3678}"/>
              </a:ext>
            </a:extLst>
          </p:cNvPr>
          <p:cNvSpPr/>
          <p:nvPr/>
        </p:nvSpPr>
        <p:spPr>
          <a:xfrm>
            <a:off x="9889071" y="855018"/>
            <a:ext cx="1390646" cy="139064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FF99"/>
          </a:solidFill>
          <a:ln w="12701" cap="flat">
            <a:solidFill>
              <a:srgbClr val="44546A"/>
            </a:solidFill>
            <a:prstDash val="solid"/>
            <a:round/>
          </a:ln>
          <a:effectLst>
            <a:outerShdw dist="38096" dir="2700000" algn="tl">
              <a:srgbClr val="44546A">
                <a:alpha val="74901"/>
              </a:srgbClr>
            </a:outerShdw>
          </a:effectLst>
        </p:spPr>
        <p:txBody>
          <a:bodyPr vert="horz" wrap="square" lIns="119164" tIns="59564" rIns="119164" bIns="5956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PTSD</a:t>
            </a:r>
            <a:endParaRPr lang="en-US" sz="2400" b="1" i="0" u="none" strike="noStrike" kern="1200" cap="none" spc="0" baseline="0">
              <a:solidFill>
                <a:srgbClr val="000000"/>
              </a:solidFill>
              <a:uFillTx/>
              <a:latin typeface="Helvetica" pitchFamily="34"/>
              <a:cs typeface="Helvetica" pitchFamily="34"/>
            </a:endParaRPr>
          </a:p>
        </p:txBody>
      </p:sp>
      <p:sp>
        <p:nvSpPr>
          <p:cNvPr id="4" name="Google Shape;209;p12">
            <a:extLst>
              <a:ext uri="{FF2B5EF4-FFF2-40B4-BE49-F238E27FC236}">
                <a16:creationId xmlns:a16="http://schemas.microsoft.com/office/drawing/2014/main" id="{053E4CD6-DD74-64AA-FB9E-2C6F442D3E2F}"/>
              </a:ext>
            </a:extLst>
          </p:cNvPr>
          <p:cNvSpPr/>
          <p:nvPr/>
        </p:nvSpPr>
        <p:spPr>
          <a:xfrm>
            <a:off x="3587748" y="4933837"/>
            <a:ext cx="2239429" cy="185631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99"/>
          </a:solidFill>
          <a:ln w="12701" cap="flat">
            <a:solidFill>
              <a:srgbClr val="44546A"/>
            </a:solidFill>
            <a:prstDash val="solid"/>
            <a:round/>
          </a:ln>
        </p:spPr>
        <p:txBody>
          <a:bodyPr vert="horz" wrap="square" lIns="119164" tIns="59564" rIns="119164" bIns="5956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Impulse </a:t>
            </a:r>
            <a:br>
              <a:rPr lang="en-US" sz="2133" b="1" i="0" u="none" strike="noStrike" kern="1200" cap="none" spc="0" baseline="0">
                <a:solidFill>
                  <a:srgbClr val="000000"/>
                </a:solidFill>
                <a:uFillTx/>
                <a:latin typeface="Helvetica" pitchFamily="34"/>
                <a:ea typeface="Arimo"/>
                <a:cs typeface="Helvetica" pitchFamily="34"/>
              </a:rPr>
            </a:br>
            <a:r>
              <a:rPr lang="en-US" sz="2133" b="1" i="0" u="none" strike="noStrike" kern="1200" cap="none" spc="0" baseline="0">
                <a:solidFill>
                  <a:srgbClr val="000000"/>
                </a:solidFill>
                <a:uFillTx/>
                <a:latin typeface="Helvetica" pitchFamily="34"/>
                <a:ea typeface="Arimo"/>
                <a:cs typeface="Helvetica" pitchFamily="34"/>
              </a:rPr>
              <a:t>control </a:t>
            </a:r>
            <a:br>
              <a:rPr lang="en-US" sz="2133" b="1" i="0" u="none" strike="noStrike" kern="1200" cap="none" spc="0" baseline="0">
                <a:solidFill>
                  <a:srgbClr val="000000"/>
                </a:solidFill>
                <a:uFillTx/>
                <a:latin typeface="Helvetica" pitchFamily="34"/>
                <a:ea typeface="Arimo"/>
                <a:cs typeface="Helvetica" pitchFamily="34"/>
              </a:rPr>
            </a:br>
            <a:r>
              <a:rPr lang="en-US" sz="2133" b="1" i="0" u="none" strike="noStrike" kern="1200" cap="none" spc="0" baseline="0">
                <a:solidFill>
                  <a:srgbClr val="000000"/>
                </a:solidFill>
                <a:uFillTx/>
                <a:latin typeface="Helvetica" pitchFamily="34"/>
                <a:ea typeface="Arimo"/>
                <a:cs typeface="Helvetica" pitchFamily="34"/>
              </a:rPr>
              <a:t>disorders</a:t>
            </a:r>
            <a:endParaRPr lang="en-US" sz="2400" b="0" i="0" u="none" strike="noStrike" kern="1200" cap="none" spc="0" baseline="0">
              <a:solidFill>
                <a:srgbClr val="000000"/>
              </a:solidFill>
              <a:uFillTx/>
              <a:latin typeface="Helvetica" pitchFamily="34"/>
            </a:endParaRPr>
          </a:p>
        </p:txBody>
      </p:sp>
      <p:sp>
        <p:nvSpPr>
          <p:cNvPr id="5" name="Google Shape;210;p12">
            <a:extLst>
              <a:ext uri="{FF2B5EF4-FFF2-40B4-BE49-F238E27FC236}">
                <a16:creationId xmlns:a16="http://schemas.microsoft.com/office/drawing/2014/main" id="{7DC8AA3D-5337-6ACC-3B58-DD85152C998C}"/>
              </a:ext>
            </a:extLst>
          </p:cNvPr>
          <p:cNvSpPr/>
          <p:nvPr/>
        </p:nvSpPr>
        <p:spPr>
          <a:xfrm>
            <a:off x="3187580" y="596179"/>
            <a:ext cx="2082920" cy="17272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07375"/>
          </a:solidFill>
          <a:ln w="12701" cap="flat">
            <a:solidFill>
              <a:srgbClr val="44546A"/>
            </a:solidFill>
            <a:prstDash val="solid"/>
            <a:round/>
          </a:ln>
        </p:spPr>
        <p:txBody>
          <a:bodyPr vert="horz" wrap="square" lIns="119164" tIns="59564" rIns="119164" bIns="5956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Bipolar </a:t>
            </a:r>
            <a:br>
              <a:rPr lang="en-US" sz="2133" b="1" i="0" u="none" strike="noStrike" kern="1200" cap="none" spc="0" baseline="0">
                <a:solidFill>
                  <a:srgbClr val="000000"/>
                </a:solidFill>
                <a:uFillTx/>
                <a:latin typeface="Helvetica" pitchFamily="34"/>
                <a:ea typeface="Arimo"/>
                <a:cs typeface="Helvetica" pitchFamily="34"/>
              </a:rPr>
            </a:br>
            <a:r>
              <a:rPr lang="en-US" sz="2133" b="1" i="0" u="none" strike="noStrike" kern="1200" cap="none" spc="0" baseline="0">
                <a:solidFill>
                  <a:srgbClr val="000000"/>
                </a:solidFill>
                <a:uFillTx/>
                <a:latin typeface="Helvetica" pitchFamily="34"/>
                <a:ea typeface="Arimo"/>
                <a:cs typeface="Helvetica" pitchFamily="34"/>
              </a:rPr>
              <a:t>spectrum</a:t>
            </a:r>
            <a:endParaRPr lang="en-US" sz="2400" b="0" i="0" u="none" strike="noStrike" kern="1200" cap="none" spc="0" baseline="0">
              <a:solidFill>
                <a:srgbClr val="000000"/>
              </a:solidFill>
              <a:uFillTx/>
              <a:latin typeface="Helvetica" pitchFamily="34"/>
              <a:cs typeface="Helvetica" pitchFamily="34"/>
            </a:endParaRPr>
          </a:p>
        </p:txBody>
      </p:sp>
      <p:sp>
        <p:nvSpPr>
          <p:cNvPr id="6" name="Google Shape;211;p12">
            <a:extLst>
              <a:ext uri="{FF2B5EF4-FFF2-40B4-BE49-F238E27FC236}">
                <a16:creationId xmlns:a16="http://schemas.microsoft.com/office/drawing/2014/main" id="{025B8E6E-4828-E6F4-E18B-19854E2A3D91}"/>
              </a:ext>
            </a:extLst>
          </p:cNvPr>
          <p:cNvSpPr/>
          <p:nvPr/>
        </p:nvSpPr>
        <p:spPr>
          <a:xfrm>
            <a:off x="4784698" y="494946"/>
            <a:ext cx="2073932" cy="16658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666699"/>
          </a:solidFill>
          <a:ln w="12701" cap="flat">
            <a:solidFill>
              <a:srgbClr val="44546A"/>
            </a:solidFill>
            <a:prstDash val="solid"/>
            <a:round/>
          </a:ln>
        </p:spPr>
        <p:txBody>
          <a:bodyPr vert="horz" wrap="square" lIns="119164" tIns="59564" rIns="119164" bIns="5956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ADHD </a:t>
            </a:r>
            <a:br>
              <a:rPr lang="en-US" sz="2133" b="1" i="0" u="none" strike="noStrike" kern="1200" cap="none" spc="0" baseline="0">
                <a:solidFill>
                  <a:srgbClr val="000000"/>
                </a:solidFill>
                <a:uFillTx/>
                <a:latin typeface="Helvetica" pitchFamily="34"/>
                <a:ea typeface="Arimo"/>
                <a:cs typeface="Helvetica" pitchFamily="34"/>
              </a:rPr>
            </a:br>
            <a:r>
              <a:rPr lang="en-US" sz="2133" b="1" i="0" u="none" strike="noStrike" kern="1200" cap="none" spc="0" baseline="0">
                <a:solidFill>
                  <a:srgbClr val="000000"/>
                </a:solidFill>
                <a:uFillTx/>
                <a:latin typeface="Helvetica" pitchFamily="34"/>
                <a:ea typeface="Arimo"/>
                <a:cs typeface="Helvetica" pitchFamily="34"/>
              </a:rPr>
              <a:t>spectrum</a:t>
            </a:r>
            <a:endParaRPr lang="en-US" sz="2400" b="0" i="0" u="none" strike="noStrike" kern="1200" cap="none" spc="0" baseline="0">
              <a:solidFill>
                <a:srgbClr val="000000"/>
              </a:solidFill>
              <a:uFillTx/>
              <a:latin typeface="Helvetica" pitchFamily="34"/>
            </a:endParaRPr>
          </a:p>
        </p:txBody>
      </p:sp>
      <p:sp>
        <p:nvSpPr>
          <p:cNvPr id="7" name="Google Shape;212;p12">
            <a:extLst>
              <a:ext uri="{FF2B5EF4-FFF2-40B4-BE49-F238E27FC236}">
                <a16:creationId xmlns:a16="http://schemas.microsoft.com/office/drawing/2014/main" id="{E4C2FB4C-2297-46F1-38F5-7C4FAC16328D}"/>
              </a:ext>
            </a:extLst>
          </p:cNvPr>
          <p:cNvSpPr txBox="1"/>
          <p:nvPr/>
        </p:nvSpPr>
        <p:spPr>
          <a:xfrm>
            <a:off x="1024192" y="1875251"/>
            <a:ext cx="2769150" cy="1433221"/>
          </a:xfrm>
          <a:prstGeom prst="rect">
            <a:avLst/>
          </a:prstGeom>
          <a:noFill/>
          <a:ln cap="flat">
            <a:noFill/>
          </a:ln>
        </p:spPr>
        <p:txBody>
          <a:bodyPr vert="horz" wrap="square" lIns="119164" tIns="59564" rIns="119164" bIns="59564"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Cluster B </a:t>
            </a:r>
            <a:br>
              <a:rPr lang="en-US" sz="2133" b="1" i="0" u="none" strike="noStrike" kern="1200" cap="none" spc="0" baseline="0">
                <a:solidFill>
                  <a:srgbClr val="000000"/>
                </a:solidFill>
                <a:uFillTx/>
                <a:latin typeface="Helvetica" pitchFamily="34"/>
                <a:ea typeface="Arimo"/>
                <a:cs typeface="Helvetica" pitchFamily="34"/>
              </a:rPr>
            </a:br>
            <a:r>
              <a:rPr lang="en-US" sz="2133" b="1" i="0" u="none" strike="noStrike" kern="1200" cap="none" spc="0" baseline="0">
                <a:solidFill>
                  <a:srgbClr val="000000"/>
                </a:solidFill>
                <a:uFillTx/>
                <a:latin typeface="Helvetica" pitchFamily="34"/>
                <a:ea typeface="Arimo"/>
                <a:cs typeface="Helvetica" pitchFamily="34"/>
              </a:rPr>
              <a:t>personality disorders</a:t>
            </a:r>
            <a:endParaRPr lang="en-US" sz="2400" b="0" i="0" u="none" strike="noStrike" kern="1200" cap="none" spc="0" baseline="0">
              <a:solidFill>
                <a:srgbClr val="000000"/>
              </a:solidFill>
              <a:uFillTx/>
              <a:latin typeface="Helvetica" pitchFamily="34"/>
              <a:cs typeface="Helvetica"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33" b="1" i="0" u="none" strike="noStrike" kern="1200" cap="none" spc="0" baseline="0">
              <a:solidFill>
                <a:srgbClr val="000000"/>
              </a:solidFill>
              <a:uFillTx/>
              <a:latin typeface="Helvetica" pitchFamily="34"/>
              <a:ea typeface="Arimo"/>
              <a:cs typeface="Helvetica" pitchFamily="34"/>
            </a:endParaRPr>
          </a:p>
        </p:txBody>
      </p:sp>
      <p:sp>
        <p:nvSpPr>
          <p:cNvPr id="8" name="Google Shape;213;p12">
            <a:extLst>
              <a:ext uri="{FF2B5EF4-FFF2-40B4-BE49-F238E27FC236}">
                <a16:creationId xmlns:a16="http://schemas.microsoft.com/office/drawing/2014/main" id="{6A93DEC0-0990-3EA9-26CA-11A683967380}"/>
              </a:ext>
            </a:extLst>
          </p:cNvPr>
          <p:cNvSpPr/>
          <p:nvPr/>
        </p:nvSpPr>
        <p:spPr>
          <a:xfrm>
            <a:off x="6445852" y="831738"/>
            <a:ext cx="2218261" cy="1852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9900"/>
          </a:solidFill>
          <a:ln w="12701" cap="flat">
            <a:solidFill>
              <a:srgbClr val="44546A"/>
            </a:solidFill>
            <a:prstDash val="solid"/>
            <a:round/>
          </a:ln>
        </p:spPr>
        <p:txBody>
          <a:bodyPr vert="horz" wrap="square" lIns="119164" tIns="59564" rIns="119164" bIns="5956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Tourette’s</a:t>
            </a:r>
            <a:endParaRPr lang="en-US" sz="2400" b="0" i="0" u="none" strike="noStrike" kern="1200" cap="none" spc="0" baseline="0">
              <a:solidFill>
                <a:srgbClr val="000000"/>
              </a:solidFill>
              <a:uFillTx/>
              <a:latin typeface="Helvetica" pitchFamily="34"/>
              <a:cs typeface="Helvetica"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/OCD</a:t>
            </a:r>
            <a:endParaRPr lang="en-US" sz="2400" b="0" i="0" u="none" strike="noStrike" kern="1200" cap="none" spc="0" baseline="0">
              <a:solidFill>
                <a:srgbClr val="000000"/>
              </a:solidFill>
              <a:uFillTx/>
              <a:latin typeface="Helvetica" pitchFamily="34"/>
              <a:cs typeface="Helvetica" pitchFamily="34"/>
            </a:endParaRPr>
          </a:p>
        </p:txBody>
      </p:sp>
      <p:sp>
        <p:nvSpPr>
          <p:cNvPr id="9" name="Google Shape;214;p12">
            <a:extLst>
              <a:ext uri="{FF2B5EF4-FFF2-40B4-BE49-F238E27FC236}">
                <a16:creationId xmlns:a16="http://schemas.microsoft.com/office/drawing/2014/main" id="{3A73B736-7468-C2FA-C5DF-72063F3C3C05}"/>
              </a:ext>
            </a:extLst>
          </p:cNvPr>
          <p:cNvSpPr/>
          <p:nvPr/>
        </p:nvSpPr>
        <p:spPr>
          <a:xfrm>
            <a:off x="2351617" y="3602452"/>
            <a:ext cx="2313239" cy="196003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399FF"/>
          </a:solidFill>
          <a:ln w="12701" cap="flat">
            <a:solidFill>
              <a:srgbClr val="44546A"/>
            </a:solidFill>
            <a:prstDash val="solid"/>
            <a:round/>
          </a:ln>
        </p:spPr>
        <p:txBody>
          <a:bodyPr vert="horz" wrap="square" lIns="119164" tIns="59564" rIns="119164" bIns="5956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Conduct </a:t>
            </a:r>
            <a:endParaRPr lang="en-US" sz="2400" b="0" i="0" u="none" strike="noStrike" kern="1200" cap="none" spc="0" baseline="0">
              <a:solidFill>
                <a:srgbClr val="000000"/>
              </a:solidFill>
              <a:uFillTx/>
              <a:latin typeface="Helvetica" pitchFamily="34"/>
              <a:cs typeface="Helvetica"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Disorder</a:t>
            </a:r>
            <a:endParaRPr lang="en-US" sz="2400" b="0" i="0" u="none" strike="noStrike" kern="1200" cap="none" spc="0" baseline="0">
              <a:solidFill>
                <a:srgbClr val="000000"/>
              </a:solidFill>
              <a:uFillTx/>
              <a:latin typeface="Helvetica" pitchFamily="34"/>
              <a:cs typeface="Helvetica"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Substance </a:t>
            </a:r>
            <a:br>
              <a:rPr lang="en-US" sz="2133" b="1" i="0" u="none" strike="noStrike" kern="1200" cap="none" spc="0" baseline="0">
                <a:solidFill>
                  <a:srgbClr val="000000"/>
                </a:solidFill>
                <a:uFillTx/>
                <a:latin typeface="Helvetica" pitchFamily="34"/>
                <a:ea typeface="Arimo"/>
                <a:cs typeface="Helvetica" pitchFamily="34"/>
              </a:rPr>
            </a:br>
            <a:r>
              <a:rPr lang="en-US" sz="2133" b="1" i="0" u="none" strike="noStrike" kern="1200" cap="none" spc="0" baseline="0">
                <a:solidFill>
                  <a:srgbClr val="000000"/>
                </a:solidFill>
                <a:uFillTx/>
                <a:latin typeface="Helvetica" pitchFamily="34"/>
                <a:ea typeface="Arimo"/>
                <a:cs typeface="Helvetica" pitchFamily="34"/>
              </a:rPr>
              <a:t>abuse </a:t>
            </a:r>
            <a:endParaRPr lang="en-US" sz="2400" b="0" i="0" u="none" strike="noStrike" kern="1200" cap="none" spc="0" baseline="0">
              <a:solidFill>
                <a:srgbClr val="000000"/>
              </a:solidFill>
              <a:uFillTx/>
              <a:latin typeface="Helvetica" pitchFamily="34"/>
              <a:cs typeface="Helvetica" pitchFamily="34"/>
            </a:endParaRPr>
          </a:p>
        </p:txBody>
      </p:sp>
      <p:sp>
        <p:nvSpPr>
          <p:cNvPr id="10" name="Google Shape;215;p12">
            <a:extLst>
              <a:ext uri="{FF2B5EF4-FFF2-40B4-BE49-F238E27FC236}">
                <a16:creationId xmlns:a16="http://schemas.microsoft.com/office/drawing/2014/main" id="{EE2FD44B-993A-5B9E-EC22-3A2A6DD565BB}"/>
              </a:ext>
            </a:extLst>
          </p:cNvPr>
          <p:cNvSpPr/>
          <p:nvPr/>
        </p:nvSpPr>
        <p:spPr>
          <a:xfrm>
            <a:off x="6541105" y="4698891"/>
            <a:ext cx="2820613" cy="20171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B2B2B2"/>
          </a:solidFill>
          <a:ln w="12701" cap="flat">
            <a:solidFill>
              <a:srgbClr val="44546A"/>
            </a:solidFill>
            <a:prstDash val="solid"/>
            <a:round/>
          </a:ln>
          <a:effectLst>
            <a:outerShdw dist="38096" dir="2700000" algn="tl">
              <a:srgbClr val="44546A">
                <a:alpha val="74901"/>
              </a:srgbClr>
            </a:outerShdw>
          </a:effectLst>
        </p:spPr>
        <p:txBody>
          <a:bodyPr vert="horz" wrap="square" lIns="119164" tIns="59564" rIns="119164" bIns="5956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0" i="0" u="none" strike="noStrike" kern="1200" cap="none" spc="0" baseline="0">
                <a:solidFill>
                  <a:srgbClr val="000000"/>
                </a:solidFill>
                <a:uFillTx/>
                <a:latin typeface="Helvetica" pitchFamily="34"/>
                <a:ea typeface="Arimo"/>
                <a:cs typeface="Helvetica" pitchFamily="34"/>
              </a:rPr>
              <a:t>Schizophrenia </a:t>
            </a:r>
            <a:endParaRPr lang="en-US" sz="2400" b="0" i="0" u="none" strike="noStrike" kern="1200" cap="none" spc="0" baseline="0">
              <a:solidFill>
                <a:srgbClr val="000000"/>
              </a:solidFill>
              <a:uFillTx/>
              <a:latin typeface="Helvetica"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0" i="0" u="none" strike="noStrike" kern="1200" cap="none" spc="0" baseline="0">
                <a:solidFill>
                  <a:srgbClr val="000000"/>
                </a:solidFill>
                <a:uFillTx/>
                <a:latin typeface="Helvetica" pitchFamily="34"/>
                <a:ea typeface="Arimo"/>
                <a:cs typeface="Helvetica" pitchFamily="34"/>
              </a:rPr>
              <a:t>Spectrum</a:t>
            </a:r>
            <a:endParaRPr lang="en-US" sz="2400" b="0" i="0" u="none" strike="noStrike" kern="1200" cap="none" spc="0" baseline="0">
              <a:solidFill>
                <a:srgbClr val="000000"/>
              </a:solidFill>
              <a:uFillTx/>
              <a:latin typeface="Helvetica" pitchFamily="34"/>
            </a:endParaRPr>
          </a:p>
        </p:txBody>
      </p:sp>
      <p:grpSp>
        <p:nvGrpSpPr>
          <p:cNvPr id="11" name="Google Shape;216;p12">
            <a:extLst>
              <a:ext uri="{FF2B5EF4-FFF2-40B4-BE49-F238E27FC236}">
                <a16:creationId xmlns:a16="http://schemas.microsoft.com/office/drawing/2014/main" id="{827D66D8-973C-5F3F-55DD-C74589BBA746}"/>
              </a:ext>
            </a:extLst>
          </p:cNvPr>
          <p:cNvGrpSpPr/>
          <p:nvPr/>
        </p:nvGrpSpPr>
        <p:grpSpPr>
          <a:xfrm>
            <a:off x="7632697" y="1720736"/>
            <a:ext cx="3839629" cy="3608917"/>
            <a:chOff x="7632697" y="1720736"/>
            <a:chExt cx="3839629" cy="3608917"/>
          </a:xfrm>
        </p:grpSpPr>
        <p:sp>
          <p:nvSpPr>
            <p:cNvPr id="12" name="Google Shape;217;p12">
              <a:extLst>
                <a:ext uri="{FF2B5EF4-FFF2-40B4-BE49-F238E27FC236}">
                  <a16:creationId xmlns:a16="http://schemas.microsoft.com/office/drawing/2014/main" id="{E7B48FB0-70CA-4F3E-9388-B1AF4D47F7E3}"/>
                </a:ext>
              </a:extLst>
            </p:cNvPr>
            <p:cNvSpPr/>
            <p:nvPr/>
          </p:nvSpPr>
          <p:spPr>
            <a:xfrm>
              <a:off x="7632697" y="1720736"/>
              <a:ext cx="3839629" cy="36089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666699"/>
            </a:solidFill>
            <a:ln w="12701" cap="flat">
              <a:solidFill>
                <a:srgbClr val="44546A"/>
              </a:solidFill>
              <a:prstDash val="solid"/>
              <a:round/>
            </a:ln>
          </p:spPr>
          <p:txBody>
            <a:bodyPr vert="horz" wrap="square" lIns="121898" tIns="60935" rIns="121898" bIns="60935"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467" b="1" i="0" u="none" strike="noStrike" kern="1200" cap="none" spc="0" baseline="0">
                <a:solidFill>
                  <a:srgbClr val="000000"/>
                </a:solidFill>
                <a:uFillTx/>
                <a:latin typeface="Helvetica" pitchFamily="34"/>
                <a:ea typeface="Arimo"/>
                <a:cs typeface="Helvetica" pitchFamily="34"/>
              </a:endParaRPr>
            </a:p>
          </p:txBody>
        </p:sp>
        <p:sp>
          <p:nvSpPr>
            <p:cNvPr id="13" name="Google Shape;218;p12">
              <a:extLst>
                <a:ext uri="{FF2B5EF4-FFF2-40B4-BE49-F238E27FC236}">
                  <a16:creationId xmlns:a16="http://schemas.microsoft.com/office/drawing/2014/main" id="{C001DE22-C0D4-FAEF-6270-337C086AAB25}"/>
                </a:ext>
              </a:extLst>
            </p:cNvPr>
            <p:cNvSpPr txBox="1"/>
            <p:nvPr/>
          </p:nvSpPr>
          <p:spPr>
            <a:xfrm>
              <a:off x="8458556" y="2478499"/>
              <a:ext cx="2736095" cy="941914"/>
            </a:xfrm>
            <a:prstGeom prst="rect">
              <a:avLst/>
            </a:prstGeom>
            <a:noFill/>
            <a:ln cap="flat">
              <a:noFill/>
            </a:ln>
          </p:spPr>
          <p:txBody>
            <a:bodyPr vert="horz" wrap="square" lIns="119164" tIns="59564" rIns="119164" bIns="59564"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67" b="1" i="0" u="none" strike="noStrike" kern="1200" cap="none" spc="0" baseline="0">
                  <a:solidFill>
                    <a:srgbClr val="000000"/>
                  </a:solidFill>
                  <a:uFillTx/>
                  <a:latin typeface="Helvetica" pitchFamily="34"/>
                  <a:ea typeface="Arimo"/>
                  <a:cs typeface="Helvetica" pitchFamily="34"/>
                </a:rPr>
                <a:t>Developmental </a:t>
              </a:r>
              <a:br>
                <a:rPr lang="en-US" sz="2667" b="1" i="0" u="none" strike="noStrike" kern="1200" cap="none" spc="0" baseline="0">
                  <a:solidFill>
                    <a:srgbClr val="000000"/>
                  </a:solidFill>
                  <a:uFillTx/>
                  <a:latin typeface="Helvetica" pitchFamily="34"/>
                  <a:ea typeface="Arimo"/>
                  <a:cs typeface="Helvetica" pitchFamily="34"/>
                </a:rPr>
              </a:br>
              <a:r>
                <a:rPr lang="en-US" sz="2667" b="1" i="0" u="none" strike="noStrike" kern="1200" cap="none" spc="0" baseline="0">
                  <a:solidFill>
                    <a:srgbClr val="000000"/>
                  </a:solidFill>
                  <a:uFillTx/>
                  <a:latin typeface="Helvetica" pitchFamily="34"/>
                  <a:ea typeface="Arimo"/>
                  <a:cs typeface="Helvetica" pitchFamily="34"/>
                </a:rPr>
                <a:t>disorders</a:t>
              </a:r>
              <a:endParaRPr lang="en-US" sz="2400" b="0" i="0" u="none" strike="noStrike" kern="1200" cap="none" spc="0" baseline="0">
                <a:solidFill>
                  <a:srgbClr val="000000"/>
                </a:solidFill>
                <a:uFillTx/>
                <a:latin typeface="Helvetica" pitchFamily="34"/>
                <a:cs typeface="Helvetica" pitchFamily="34"/>
              </a:endParaRPr>
            </a:p>
          </p:txBody>
        </p:sp>
      </p:grpSp>
      <p:sp>
        <p:nvSpPr>
          <p:cNvPr id="14" name="Google Shape;219;p12">
            <a:extLst>
              <a:ext uri="{FF2B5EF4-FFF2-40B4-BE49-F238E27FC236}">
                <a16:creationId xmlns:a16="http://schemas.microsoft.com/office/drawing/2014/main" id="{E5E4A114-9088-DDC9-2131-7CE7FB141E31}"/>
              </a:ext>
            </a:extLst>
          </p:cNvPr>
          <p:cNvSpPr/>
          <p:nvPr/>
        </p:nvSpPr>
        <p:spPr>
          <a:xfrm>
            <a:off x="7793394" y="3475451"/>
            <a:ext cx="2224616" cy="9769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8D8D8"/>
          </a:solidFill>
          <a:ln w="12701" cap="flat">
            <a:solidFill>
              <a:srgbClr val="000000"/>
            </a:solidFill>
            <a:prstDash val="solid"/>
            <a:round/>
          </a:ln>
        </p:spPr>
        <p:txBody>
          <a:bodyPr vert="horz" wrap="square" lIns="119164" tIns="59564" rIns="119164" bIns="59564"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733" b="1" i="0" u="none" strike="noStrike" kern="1200" cap="none" spc="0" baseline="0">
              <a:solidFill>
                <a:srgbClr val="000000"/>
              </a:solidFill>
              <a:uFillTx/>
              <a:latin typeface="Helvetica" pitchFamily="34"/>
              <a:ea typeface="Arimo"/>
              <a:cs typeface="Helvetica" pitchFamily="34"/>
            </a:endParaRPr>
          </a:p>
        </p:txBody>
      </p:sp>
      <p:sp>
        <p:nvSpPr>
          <p:cNvPr id="15" name="Google Shape;220;p12">
            <a:extLst>
              <a:ext uri="{FF2B5EF4-FFF2-40B4-BE49-F238E27FC236}">
                <a16:creationId xmlns:a16="http://schemas.microsoft.com/office/drawing/2014/main" id="{28E9CD9B-3C6E-0C76-43F0-7016660C6BF3}"/>
              </a:ext>
            </a:extLst>
          </p:cNvPr>
          <p:cNvSpPr txBox="1"/>
          <p:nvPr/>
        </p:nvSpPr>
        <p:spPr>
          <a:xfrm>
            <a:off x="8259400" y="3474720"/>
            <a:ext cx="1409529" cy="982266"/>
          </a:xfrm>
          <a:prstGeom prst="rect">
            <a:avLst/>
          </a:prstGeom>
          <a:noFill/>
          <a:ln cap="flat">
            <a:noFill/>
          </a:ln>
        </p:spPr>
        <p:txBody>
          <a:bodyPr vert="horz" wrap="square" lIns="119164" tIns="59564" rIns="119164" bIns="59564"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67" b="1" i="0" u="none" strike="noStrike" kern="1200" cap="none" spc="0" baseline="0">
                <a:solidFill>
                  <a:srgbClr val="000000"/>
                </a:solidFill>
                <a:uFillTx/>
                <a:latin typeface="Helvetica" pitchFamily="34"/>
                <a:ea typeface="Arimo"/>
                <a:cs typeface="Helvetica" pitchFamily="34"/>
              </a:rPr>
              <a:t>Autism </a:t>
            </a:r>
            <a:br>
              <a:rPr lang="en-US" sz="1867" b="1" i="0" u="none" strike="noStrike" kern="1200" cap="none" spc="0" baseline="0">
                <a:solidFill>
                  <a:srgbClr val="000000"/>
                </a:solidFill>
                <a:uFillTx/>
                <a:latin typeface="Helvetica" pitchFamily="34"/>
                <a:ea typeface="Arimo"/>
                <a:cs typeface="Helvetica" pitchFamily="34"/>
              </a:rPr>
            </a:br>
            <a:r>
              <a:rPr lang="en-US" sz="1867" b="1" i="0" u="none" strike="noStrike" kern="1200" cap="none" spc="0" baseline="0">
                <a:solidFill>
                  <a:srgbClr val="000000"/>
                </a:solidFill>
                <a:uFillTx/>
                <a:latin typeface="Helvetica" pitchFamily="34"/>
                <a:ea typeface="Arimo"/>
                <a:cs typeface="Helvetica" pitchFamily="34"/>
              </a:rPr>
              <a:t>Spectrum </a:t>
            </a:r>
            <a:br>
              <a:rPr lang="en-US" sz="1867" b="1" i="0" u="none" strike="noStrike" kern="1200" cap="none" spc="0" baseline="0">
                <a:solidFill>
                  <a:srgbClr val="000000"/>
                </a:solidFill>
                <a:uFillTx/>
                <a:latin typeface="Helvetica" pitchFamily="34"/>
                <a:ea typeface="Arimo"/>
                <a:cs typeface="Helvetica" pitchFamily="34"/>
              </a:rPr>
            </a:br>
            <a:r>
              <a:rPr lang="en-US" sz="1867" b="1" i="0" u="none" strike="noStrike" kern="1200" cap="none" spc="0" baseline="0">
                <a:solidFill>
                  <a:srgbClr val="000000"/>
                </a:solidFill>
                <a:uFillTx/>
                <a:latin typeface="Helvetica" pitchFamily="34"/>
                <a:ea typeface="Arimo"/>
                <a:cs typeface="Helvetica" pitchFamily="34"/>
              </a:rPr>
              <a:t>disorders</a:t>
            </a:r>
            <a:endParaRPr lang="en-US" sz="2400" b="0" i="0" u="none" strike="noStrike" kern="1200" cap="none" spc="0" baseline="0">
              <a:solidFill>
                <a:srgbClr val="000000"/>
              </a:solidFill>
              <a:uFillTx/>
              <a:latin typeface="Helvetica" pitchFamily="34"/>
              <a:cs typeface="Helvetica" pitchFamily="34"/>
            </a:endParaRPr>
          </a:p>
        </p:txBody>
      </p:sp>
      <p:sp>
        <p:nvSpPr>
          <p:cNvPr id="16" name="Google Shape;221;p12">
            <a:extLst>
              <a:ext uri="{FF2B5EF4-FFF2-40B4-BE49-F238E27FC236}">
                <a16:creationId xmlns:a16="http://schemas.microsoft.com/office/drawing/2014/main" id="{4929072A-19A6-52F9-35BC-6E9EF6A51E0C}"/>
              </a:ext>
            </a:extLst>
          </p:cNvPr>
          <p:cNvSpPr/>
          <p:nvPr/>
        </p:nvSpPr>
        <p:spPr>
          <a:xfrm>
            <a:off x="8113187" y="71853"/>
            <a:ext cx="2072213" cy="1852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44546A"/>
            </a:solidFill>
            <a:prstDash val="solid"/>
            <a:round/>
          </a:ln>
        </p:spPr>
        <p:txBody>
          <a:bodyPr vert="horz" wrap="square" lIns="119164" tIns="59564" rIns="119164" bIns="5956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Severe </a:t>
            </a:r>
            <a:endParaRPr lang="en-US" sz="2400" b="0" i="0" u="none" strike="noStrike" kern="1200" cap="none" spc="0" baseline="0">
              <a:solidFill>
                <a:srgbClr val="000000"/>
              </a:solidFill>
              <a:uFillTx/>
              <a:latin typeface="Helvetica"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mo"/>
                <a:cs typeface="Helvetica" pitchFamily="34"/>
              </a:rPr>
              <a:t>Anxiety</a:t>
            </a:r>
            <a:endParaRPr lang="en-US" sz="2400" b="0" i="0" u="none" strike="noStrike" kern="1200" cap="none" spc="0" baseline="0">
              <a:solidFill>
                <a:srgbClr val="000000"/>
              </a:solidFill>
              <a:uFillTx/>
              <a:latin typeface="Helvetica" pitchFamily="34"/>
            </a:endParaRPr>
          </a:p>
        </p:txBody>
      </p:sp>
      <p:sp>
        <p:nvSpPr>
          <p:cNvPr id="17" name="Google Shape;222;p12">
            <a:extLst>
              <a:ext uri="{FF2B5EF4-FFF2-40B4-BE49-F238E27FC236}">
                <a16:creationId xmlns:a16="http://schemas.microsoft.com/office/drawing/2014/main" id="{F7D9DD28-5C5C-FF6D-C3B1-0354BA9AD045}"/>
              </a:ext>
            </a:extLst>
          </p:cNvPr>
          <p:cNvSpPr/>
          <p:nvPr/>
        </p:nvSpPr>
        <p:spPr>
          <a:xfrm>
            <a:off x="839711" y="2916058"/>
            <a:ext cx="2150229" cy="15345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333333"/>
            </a:solidFill>
            <a:prstDash val="solid"/>
            <a:round/>
          </a:ln>
        </p:spPr>
        <p:txBody>
          <a:bodyPr vert="horz" wrap="square" lIns="120636" tIns="59271" rIns="120636" bIns="59271" anchor="ctr" anchorCtr="1" compatLnSpc="1">
            <a:noAutofit/>
          </a:bodyPr>
          <a:lstStyle/>
          <a:p>
            <a:pPr marL="0" marR="0" lvl="0" indent="0" algn="ctr" defTabSz="457200" rtl="0" fontAlgn="auto" hangingPunct="1">
              <a:lnSpc>
                <a:spcPct val="95000"/>
              </a:lnSpc>
              <a:spcBef>
                <a:spcPts val="0"/>
              </a:spcBef>
              <a:spcAft>
                <a:spcPts val="0"/>
              </a:spcAft>
              <a:buNone/>
              <a:tabLst/>
              <a:defRPr sz="1800" b="0" i="0" u="none" strike="noStrike" kern="0" cap="none" spc="0" baseline="0">
                <a:solidFill>
                  <a:srgbClr val="000000"/>
                </a:solidFill>
                <a:uFillTx/>
              </a:defRPr>
            </a:pPr>
            <a:r>
              <a:rPr lang="en-US" sz="2133" b="0" i="0" u="none" strike="noStrike" kern="1200" cap="none" spc="0" baseline="0">
                <a:solidFill>
                  <a:srgbClr val="000000"/>
                </a:solidFill>
                <a:uFillTx/>
                <a:latin typeface="Helvetica" pitchFamily="34"/>
                <a:ea typeface="Arimo"/>
                <a:cs typeface="Helvetica" pitchFamily="34"/>
              </a:rPr>
              <a:t>Antisocial</a:t>
            </a:r>
            <a:endParaRPr lang="en-US" sz="2400" b="0" i="0" u="none" strike="noStrike" kern="1200" cap="none" spc="0" baseline="0">
              <a:solidFill>
                <a:srgbClr val="000000"/>
              </a:solidFill>
              <a:uFillTx/>
              <a:latin typeface="Helvetica" pitchFamily="34"/>
              <a:cs typeface="Helvetica" pitchFamily="34"/>
            </a:endParaRPr>
          </a:p>
          <a:p>
            <a:pPr marL="0" marR="0" lvl="0" indent="0" algn="ctr" defTabSz="457200" rtl="0" fontAlgn="auto" hangingPunct="1">
              <a:lnSpc>
                <a:spcPct val="95000"/>
              </a:lnSpc>
              <a:spcBef>
                <a:spcPts val="640"/>
              </a:spcBef>
              <a:spcAft>
                <a:spcPts val="0"/>
              </a:spcAft>
              <a:buNone/>
              <a:tabLst/>
              <a:defRPr sz="1800" b="0" i="0" u="none" strike="noStrike" kern="0" cap="none" spc="0" baseline="0">
                <a:solidFill>
                  <a:srgbClr val="000000"/>
                </a:solidFill>
                <a:uFillTx/>
              </a:defRPr>
            </a:pPr>
            <a:r>
              <a:rPr lang="en-US" sz="2133" b="0" i="0" u="none" strike="noStrike" kern="1200" cap="none" spc="0" baseline="0">
                <a:solidFill>
                  <a:srgbClr val="000000"/>
                </a:solidFill>
                <a:uFillTx/>
                <a:latin typeface="Helvetica" pitchFamily="34"/>
                <a:ea typeface="Arimo"/>
                <a:cs typeface="Helvetica" pitchFamily="34"/>
              </a:rPr>
              <a:t>Borderline</a:t>
            </a:r>
            <a:endParaRPr lang="en-US" sz="1867" b="0" i="0" u="none" strike="noStrike" kern="1200" cap="none" spc="0" baseline="0">
              <a:solidFill>
                <a:srgbClr val="000000"/>
              </a:solidFill>
              <a:uFillTx/>
              <a:latin typeface="Helvetica" pitchFamily="34"/>
              <a:ea typeface="Arimo"/>
              <a:cs typeface="Helvetica" pitchFamily="34"/>
            </a:endParaRPr>
          </a:p>
        </p:txBody>
      </p:sp>
      <p:sp>
        <p:nvSpPr>
          <p:cNvPr id="18" name="Google Shape;223;p12">
            <a:extLst>
              <a:ext uri="{FF2B5EF4-FFF2-40B4-BE49-F238E27FC236}">
                <a16:creationId xmlns:a16="http://schemas.microsoft.com/office/drawing/2014/main" id="{3BD209A7-66EE-2E65-B41B-7522823F00A8}"/>
              </a:ext>
            </a:extLst>
          </p:cNvPr>
          <p:cNvSpPr/>
          <p:nvPr/>
        </p:nvSpPr>
        <p:spPr>
          <a:xfrm>
            <a:off x="4089397" y="1770479"/>
            <a:ext cx="3841751" cy="38417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9300"/>
          </a:solidFill>
          <a:ln w="25402" cap="flat">
            <a:solidFill>
              <a:srgbClr val="000000"/>
            </a:solidFill>
            <a:prstDash val="solid"/>
            <a:round/>
          </a:ln>
        </p:spPr>
        <p:txBody>
          <a:bodyPr vert="horz" wrap="square" lIns="121898" tIns="60935" rIns="121898" bIns="60935"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733" b="0" i="0" u="none" strike="noStrike" kern="1200" cap="none" spc="0" baseline="0">
                <a:solidFill>
                  <a:srgbClr val="000000"/>
                </a:solidFill>
                <a:uFillTx/>
                <a:latin typeface="Helvetica" pitchFamily="34"/>
                <a:ea typeface="Arial"/>
                <a:cs typeface="Helvetica" pitchFamily="34"/>
              </a:rPr>
              <a:t>Impulsivity and Aggression</a:t>
            </a:r>
            <a:endParaRPr lang="en-US" sz="2400" b="0" i="0" u="none" strike="noStrike" kern="1200" cap="none" spc="0" baseline="0">
              <a:solidFill>
                <a:srgbClr val="000000"/>
              </a:solidFill>
              <a:uFillTx/>
              <a:latin typeface="Helvetica" pitchFamily="34"/>
              <a:cs typeface="Helvetica" pitchFamily="34"/>
            </a:endParaRPr>
          </a:p>
        </p:txBody>
      </p:sp>
      <p:sp>
        <p:nvSpPr>
          <p:cNvPr id="19" name="Google Shape;230;p12">
            <a:extLst>
              <a:ext uri="{FF2B5EF4-FFF2-40B4-BE49-F238E27FC236}">
                <a16:creationId xmlns:a16="http://schemas.microsoft.com/office/drawing/2014/main" id="{6D39DAEE-441A-F10E-6BF1-5811CB8B8ACE}"/>
              </a:ext>
            </a:extLst>
          </p:cNvPr>
          <p:cNvSpPr txBox="1"/>
          <p:nvPr/>
        </p:nvSpPr>
        <p:spPr>
          <a:xfrm>
            <a:off x="-69018" y="-11082"/>
            <a:ext cx="7461147" cy="765572"/>
          </a:xfrm>
          <a:prstGeom prst="rect">
            <a:avLst/>
          </a:prstGeom>
          <a:noFill/>
          <a:ln cap="flat">
            <a:noFill/>
          </a:ln>
        </p:spPr>
        <p:txBody>
          <a:bodyPr vert="horz" wrap="square" lIns="121898" tIns="121898" rIns="121898" bIns="121898"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933" b="1" i="0" u="none" strike="noStrike" kern="1200" cap="none" spc="0" baseline="0">
                <a:solidFill>
                  <a:srgbClr val="391378"/>
                </a:solidFill>
                <a:uFillTx/>
                <a:latin typeface="Helvetica" pitchFamily="34"/>
                <a:ea typeface="Arial"/>
                <a:cs typeface="Helvetica" pitchFamily="34"/>
              </a:rPr>
              <a:t>Impulsive-Aggressive Spectrum</a:t>
            </a:r>
            <a:endParaRPr lang="en-US" sz="2400" b="1" i="0" u="none" strike="noStrike" kern="1200" cap="none" spc="0" baseline="0">
              <a:solidFill>
                <a:srgbClr val="391378"/>
              </a:solidFill>
              <a:uFillTx/>
              <a:latin typeface="Helvetica" pitchFamily="34"/>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749">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66F6447-E225-68FF-5CCF-562B54A5277E}"/>
              </a:ext>
            </a:extLst>
          </p:cNvPr>
          <p:cNvSpPr txBox="1">
            <a:spLocks noGrp="1"/>
          </p:cNvSpPr>
          <p:nvPr>
            <p:ph type="ctrTitle"/>
          </p:nvPr>
        </p:nvSpPr>
        <p:spPr>
          <a:xfrm>
            <a:off x="1524003" y="1122361"/>
            <a:ext cx="9144000" cy="2387598"/>
          </a:xfrm>
          <a:prstGeom prst="rect">
            <a:avLst/>
          </a:prstGeom>
          <a:noFill/>
          <a:ln>
            <a:noFill/>
          </a:ln>
        </p:spPr>
        <p:txBody>
          <a:bodyPr vert="horz" wrap="square" lIns="91440" tIns="45720" rIns="91440" bIns="45720" anchor="b" anchorCtr="1" compatLnSpc="1">
            <a:noAutofit/>
          </a:bodyPr>
          <a:lstStyle/>
          <a:p>
            <a:endParaRPr lang="en-US"/>
          </a:p>
        </p:txBody>
      </p:sp>
      <p:sp>
        <p:nvSpPr>
          <p:cNvPr id="3" name="Subtitle 2">
            <a:extLst>
              <a:ext uri="{FF2B5EF4-FFF2-40B4-BE49-F238E27FC236}">
                <a16:creationId xmlns:a16="http://schemas.microsoft.com/office/drawing/2014/main" id="{CFAE06BE-1712-DE25-F41D-D684E79C8577}"/>
              </a:ext>
            </a:extLst>
          </p:cNvPr>
          <p:cNvSpPr txBox="1">
            <a:spLocks noGrp="1"/>
          </p:cNvSpPr>
          <p:nvPr>
            <p:ph type="subTitle" idx="1"/>
          </p:nvPr>
        </p:nvSpPr>
        <p:spPr>
          <a:xfrm>
            <a:off x="1091683" y="3602041"/>
            <a:ext cx="9974421" cy="1655758"/>
          </a:xfrm>
          <a:prstGeom prst="rect">
            <a:avLst/>
          </a:prstGeom>
          <a:noFill/>
          <a:ln>
            <a:noFill/>
          </a:ln>
        </p:spPr>
        <p:txBody>
          <a:bodyPr vert="horz" wrap="square" lIns="91440" tIns="45720" rIns="91440" bIns="45720" anchor="t" anchorCtr="1" compatLnSpc="1">
            <a:normAutofit/>
          </a:bodyPr>
          <a:lstStyle/>
          <a:p>
            <a:pPr marL="0" lvl="0" indent="0" algn="ctr">
              <a:buNone/>
            </a:pPr>
            <a:r>
              <a:rPr lang="en-US">
                <a:cs typeface="Helvetica" pitchFamily="34"/>
              </a:rPr>
              <a:t>“</a:t>
            </a:r>
            <a:r>
              <a:rPr lang="en-US">
                <a:solidFill>
                  <a:srgbClr val="595959"/>
                </a:solidFill>
              </a:rPr>
              <a:t>Neither we nor our spouses/partners has a relevant financial relationship with a commercial interest to disclose.</a:t>
            </a:r>
            <a:endParaRPr lang="en-US"/>
          </a:p>
          <a:p>
            <a:pPr marL="0" lvl="0" indent="0" algn="ctr">
              <a:buNone/>
            </a:pPr>
            <a:endParaRPr lang="en-US">
              <a:cs typeface="Helvetica" pitchFamily="34"/>
            </a:endParaRPr>
          </a:p>
        </p:txBody>
      </p:sp>
      <p:sp>
        <p:nvSpPr>
          <p:cNvPr id="4" name="TextBox 3">
            <a:extLst>
              <a:ext uri="{FF2B5EF4-FFF2-40B4-BE49-F238E27FC236}">
                <a16:creationId xmlns:a16="http://schemas.microsoft.com/office/drawing/2014/main" id="{5F234038-7A1D-5A3F-7EC5-1D145C53E849}"/>
              </a:ext>
            </a:extLst>
          </p:cNvPr>
          <p:cNvSpPr txBox="1"/>
          <p:nvPr/>
        </p:nvSpPr>
        <p:spPr>
          <a:xfrm>
            <a:off x="3029462" y="1753736"/>
            <a:ext cx="6133072" cy="1323438"/>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1" i="0" u="none" strike="noStrike" kern="1200" cap="none" spc="0" baseline="0">
                <a:solidFill>
                  <a:srgbClr val="049FDA"/>
                </a:solidFill>
                <a:uFillTx/>
                <a:latin typeface="Helvetica Regular"/>
                <a:ea typeface="Helvetica Regular"/>
                <a:cs typeface="Helvetica Regular"/>
              </a:rPr>
              <a:t>Disclosures</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name="Slide25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3AB6-1B56-C17A-77C4-4910DB55081E}"/>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b="1">
                <a:solidFill>
                  <a:srgbClr val="391378"/>
                </a:solidFill>
              </a:rPr>
              <a:t> DSM Diagnoses with Aggression</a:t>
            </a:r>
          </a:p>
        </p:txBody>
      </p:sp>
      <p:sp>
        <p:nvSpPr>
          <p:cNvPr id="3" name="Content Placeholder 2">
            <a:extLst>
              <a:ext uri="{FF2B5EF4-FFF2-40B4-BE49-F238E27FC236}">
                <a16:creationId xmlns:a16="http://schemas.microsoft.com/office/drawing/2014/main" id="{5231A43E-FDAE-329D-CEE1-A7A5DC2A4642}"/>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pPr lvl="0"/>
            <a:r>
              <a:rPr lang="en-US" sz="2400"/>
              <a:t>Anxiety</a:t>
            </a:r>
          </a:p>
          <a:p>
            <a:pPr lvl="0"/>
            <a:r>
              <a:rPr lang="en-US" sz="2400"/>
              <a:t>Autism Spectrum Disorders</a:t>
            </a:r>
          </a:p>
          <a:p>
            <a:pPr lvl="0"/>
            <a:r>
              <a:rPr lang="en-US" sz="2400"/>
              <a:t>ADHD</a:t>
            </a:r>
          </a:p>
          <a:p>
            <a:pPr lvl="0"/>
            <a:r>
              <a:rPr lang="en-US" sz="2400"/>
              <a:t>PTSD</a:t>
            </a:r>
          </a:p>
          <a:p>
            <a:pPr lvl="0"/>
            <a:r>
              <a:rPr lang="en-US" sz="2400"/>
              <a:t>Impulse Control Disorders</a:t>
            </a:r>
          </a:p>
          <a:p>
            <a:pPr lvl="0"/>
            <a:r>
              <a:rPr lang="en-US" sz="2400"/>
              <a:t>Bipolar Disorder</a:t>
            </a:r>
          </a:p>
          <a:p>
            <a:pPr lvl="0"/>
            <a:endParaRPr lang="en-US"/>
          </a:p>
        </p:txBody>
      </p:sp>
      <p:sp>
        <p:nvSpPr>
          <p:cNvPr id="4" name="Content Placeholder 3">
            <a:extLst>
              <a:ext uri="{FF2B5EF4-FFF2-40B4-BE49-F238E27FC236}">
                <a16:creationId xmlns:a16="http://schemas.microsoft.com/office/drawing/2014/main" id="{4C3C61C1-3344-E5C8-2D66-87C388E6272E}"/>
              </a:ext>
            </a:extLst>
          </p:cNvPr>
          <p:cNvSpPr txBox="1">
            <a:spLocks noGrp="1"/>
          </p:cNvSpPr>
          <p:nvPr>
            <p:ph type="body" idx="4294967295"/>
          </p:nvPr>
        </p:nvSpPr>
        <p:spPr>
          <a:xfrm>
            <a:off x="6442231" y="1911754"/>
            <a:ext cx="5181603" cy="4351336"/>
          </a:xfrm>
        </p:spPr>
        <p:txBody>
          <a:bodyPr/>
          <a:lstStyle/>
          <a:p>
            <a:pPr lvl="0"/>
            <a:r>
              <a:rPr lang="en-US" sz="2400"/>
              <a:t>Disruptive Mood Dysregulation Disorder (DMDD)</a:t>
            </a:r>
          </a:p>
          <a:p>
            <a:pPr lvl="0"/>
            <a:r>
              <a:rPr lang="en-US" sz="2400"/>
              <a:t>Conduct Disorder</a:t>
            </a:r>
          </a:p>
          <a:p>
            <a:pPr lvl="0"/>
            <a:r>
              <a:rPr lang="en-US" sz="2400"/>
              <a:t>Substance Use Disorders</a:t>
            </a:r>
          </a:p>
          <a:p>
            <a:pPr lvl="0"/>
            <a:r>
              <a:rPr lang="en-US" sz="2400"/>
              <a:t>Schizophrenia/ Psychotic Disorders</a:t>
            </a:r>
          </a:p>
          <a:p>
            <a:pPr lvl="0"/>
            <a:r>
              <a:rPr lang="en-US" sz="2400"/>
              <a:t>Personality Disorders/ Cluster B/ Antisocial Personality Disorder</a:t>
            </a:r>
          </a:p>
          <a:p>
            <a:pPr lvl="0"/>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149">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E31FBA8-80F1-6299-85FA-E888BFEC4496}"/>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sz="2500" b="1" u="sng">
                <a:solidFill>
                  <a:srgbClr val="391378"/>
                </a:solidFill>
              </a:rPr>
              <a:t>What is the Place of Medication in the Management of Aggression?</a:t>
            </a:r>
          </a:p>
        </p:txBody>
      </p:sp>
      <p:sp>
        <p:nvSpPr>
          <p:cNvPr id="3" name="Content Placeholder 1">
            <a:extLst>
              <a:ext uri="{FF2B5EF4-FFF2-40B4-BE49-F238E27FC236}">
                <a16:creationId xmlns:a16="http://schemas.microsoft.com/office/drawing/2014/main" id="{89A69E02-EB35-FBE7-B06B-66163ADDFE86}"/>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pPr lvl="0"/>
            <a:r>
              <a:rPr lang="en-US"/>
              <a:t>Treatment of the underlying condition- e.g. ADHD – stimulant, non stimulant such as alpha-2 agonist</a:t>
            </a:r>
          </a:p>
          <a:p>
            <a:pPr lvl="0"/>
            <a:endParaRPr lang="en-US"/>
          </a:p>
          <a:p>
            <a:pPr lvl="0"/>
            <a:r>
              <a:rPr lang="en-US"/>
              <a:t>Anxiety/Depression – SSRIs- etc.</a:t>
            </a:r>
          </a:p>
        </p:txBody>
      </p:sp>
      <p:sp>
        <p:nvSpPr>
          <p:cNvPr id="4" name="TextBox 4">
            <a:extLst>
              <a:ext uri="{FF2B5EF4-FFF2-40B4-BE49-F238E27FC236}">
                <a16:creationId xmlns:a16="http://schemas.microsoft.com/office/drawing/2014/main" id="{2E3CA8A1-59E1-DCB9-6C8F-AAEDD8C3E844}"/>
              </a:ext>
            </a:extLst>
          </p:cNvPr>
          <p:cNvSpPr txBox="1"/>
          <p:nvPr/>
        </p:nvSpPr>
        <p:spPr>
          <a:xfrm>
            <a:off x="7514840" y="4155216"/>
            <a:ext cx="3969584" cy="1754322"/>
          </a:xfrm>
          <a:prstGeom prst="rect">
            <a:avLst/>
          </a:prstGeom>
          <a:noFill/>
          <a:ln w="38103" cap="flat">
            <a:solidFill>
              <a:srgbClr val="FF0000"/>
            </a:solidFill>
            <a:prstDash val="solid"/>
            <a:miter/>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4472C4"/>
                </a:solidFill>
                <a:uFillTx/>
                <a:latin typeface="Helvetica" pitchFamily="34"/>
              </a:rPr>
              <a:t>View aggression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4472C4"/>
                </a:solidFill>
                <a:uFillTx/>
                <a:latin typeface="Helvetica" pitchFamily="34"/>
              </a:rPr>
              <a:t>as a symptom,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4472C4"/>
                </a:solidFill>
                <a:uFillTx/>
                <a:latin typeface="Helvetica" pitchFamily="34"/>
              </a:rPr>
              <a:t>not a diagnosis!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Google Shape;444;p33">
            <a:extLst>
              <a:ext uri="{FF2B5EF4-FFF2-40B4-BE49-F238E27FC236}">
                <a16:creationId xmlns:a16="http://schemas.microsoft.com/office/drawing/2014/main" id="{66703B5A-6F4F-F4D5-F66F-0AB9282E1B15}"/>
              </a:ext>
            </a:extLst>
          </p:cNvPr>
          <p:cNvSpPr txBox="1">
            <a:spLocks noGrp="1"/>
          </p:cNvSpPr>
          <p:nvPr>
            <p:ph type="title"/>
          </p:nvPr>
        </p:nvSpPr>
        <p:spPr>
          <a:xfrm>
            <a:off x="782543" y="470733"/>
            <a:ext cx="10515600" cy="709921"/>
          </a:xfrm>
          <a:prstGeom prst="rect">
            <a:avLst/>
          </a:prstGeom>
          <a:noFill/>
          <a:ln>
            <a:noFill/>
          </a:ln>
        </p:spPr>
        <p:txBody>
          <a:bodyPr vert="horz" wrap="square" lIns="121898" tIns="121898" rIns="121898" bIns="121898" anchor="ctr" anchorCtr="1" compatLnSpc="1">
            <a:noAutofit/>
          </a:bodyPr>
          <a:lstStyle/>
          <a:p>
            <a:pPr lvl="0">
              <a:lnSpc>
                <a:spcPct val="100000"/>
              </a:lnSpc>
            </a:pPr>
            <a:r>
              <a:rPr lang="it-IT" sz="2933" b="1">
                <a:solidFill>
                  <a:srgbClr val="391378"/>
                </a:solidFill>
              </a:rPr>
              <a:t>Methylphenidate in ADHD/CD: </a:t>
            </a:r>
            <a:r>
              <a:rPr lang="it-IT" sz="2933">
                <a:solidFill>
                  <a:srgbClr val="C55A11"/>
                </a:solidFill>
              </a:rPr>
              <a:t>Impulsive Aggression</a:t>
            </a:r>
          </a:p>
        </p:txBody>
      </p:sp>
      <p:sp>
        <p:nvSpPr>
          <p:cNvPr id="3" name="Google Shape;443;p33">
            <a:extLst>
              <a:ext uri="{FF2B5EF4-FFF2-40B4-BE49-F238E27FC236}">
                <a16:creationId xmlns:a16="http://schemas.microsoft.com/office/drawing/2014/main" id="{8DC5D2A0-A5FC-BF3A-A5DC-EDFD6436EA22}"/>
              </a:ext>
            </a:extLst>
          </p:cNvPr>
          <p:cNvSpPr txBox="1"/>
          <p:nvPr/>
        </p:nvSpPr>
        <p:spPr>
          <a:xfrm>
            <a:off x="10704515" y="4637086"/>
            <a:ext cx="1487491" cy="314325"/>
          </a:xfrm>
          <a:prstGeom prst="rect">
            <a:avLst/>
          </a:prstGeom>
          <a:noFill/>
          <a:ln cap="flat">
            <a:noFill/>
          </a:ln>
        </p:spPr>
        <p:txBody>
          <a:bodyPr vert="horz" wrap="square" lIns="91421" tIns="91421" rIns="91421" bIns="91421"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BCCA58-7859-4CD1-8139-5EC9FE84ED51}" type="slidenum">
              <a:t>32</a:t>
            </a:fld>
            <a:endParaRPr lang="en-US" sz="1200" b="1" i="0" u="none" strike="noStrike" kern="1200" cap="none" spc="0" baseline="0">
              <a:solidFill>
                <a:srgbClr val="FFFFFF"/>
              </a:solidFill>
              <a:uFillTx/>
              <a:latin typeface="Helvetica" pitchFamily="34"/>
              <a:cs typeface="Helvetica" pitchFamily="34"/>
            </a:endParaRPr>
          </a:p>
        </p:txBody>
      </p:sp>
      <p:graphicFrame>
        <p:nvGraphicFramePr>
          <p:cNvPr id="4" name="Google Shape;445;p33">
            <a:extLst>
              <a:ext uri="{FF2B5EF4-FFF2-40B4-BE49-F238E27FC236}">
                <a16:creationId xmlns:a16="http://schemas.microsoft.com/office/drawing/2014/main" id="{FCCD6866-B14A-48AF-B9BA-925317100DD2}"/>
              </a:ext>
            </a:extLst>
          </p:cNvPr>
          <p:cNvGraphicFramePr/>
          <p:nvPr/>
        </p:nvGraphicFramePr>
        <p:xfrm>
          <a:off x="2002956" y="1138684"/>
          <a:ext cx="10035119" cy="5158313"/>
        </p:xfrm>
        <a:graphic>
          <a:graphicData uri="http://schemas.openxmlformats.org/drawingml/2006/chart">
            <c:chart xmlns:c="http://schemas.openxmlformats.org/drawingml/2006/chart" xmlns:r="http://schemas.openxmlformats.org/officeDocument/2006/relationships" r:id="rId3"/>
          </a:graphicData>
        </a:graphic>
      </p:graphicFrame>
      <p:sp>
        <p:nvSpPr>
          <p:cNvPr id="5" name="Google Shape;446;p33">
            <a:extLst>
              <a:ext uri="{FF2B5EF4-FFF2-40B4-BE49-F238E27FC236}">
                <a16:creationId xmlns:a16="http://schemas.microsoft.com/office/drawing/2014/main" id="{9C3418FD-5BA3-E12A-7F65-1BC847EACE5D}"/>
              </a:ext>
            </a:extLst>
          </p:cNvPr>
          <p:cNvSpPr txBox="1"/>
          <p:nvPr/>
        </p:nvSpPr>
        <p:spPr>
          <a:xfrm>
            <a:off x="0" y="2499183"/>
            <a:ext cx="2302934" cy="776151"/>
          </a:xfrm>
          <a:prstGeom prst="rect">
            <a:avLst/>
          </a:prstGeom>
          <a:noFill/>
          <a:ln cap="flat">
            <a:noFill/>
          </a:ln>
        </p:spPr>
        <p:txBody>
          <a:bodyPr vert="horz" wrap="square" lIns="120636" tIns="59271" rIns="120636" bIns="59271"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al"/>
                <a:cs typeface="Helvetica" pitchFamily="34"/>
              </a:rPr>
              <a:t>Aggression</a:t>
            </a:r>
            <a:endParaRPr lang="en-US" sz="2400" b="0" i="0" u="none" strike="noStrike" kern="1200" cap="none" spc="0" baseline="0">
              <a:solidFill>
                <a:srgbClr val="000000"/>
              </a:solidFill>
              <a:uFillTx/>
              <a:latin typeface="Helvetica"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000000"/>
                </a:solidFill>
                <a:uFillTx/>
                <a:latin typeface="Helvetica" pitchFamily="34"/>
                <a:ea typeface="Arial"/>
                <a:cs typeface="Helvetica" pitchFamily="34"/>
              </a:rPr>
              <a:t>(Iowa Scale*)</a:t>
            </a:r>
            <a:endParaRPr lang="en-US" sz="2400" b="0" i="0" u="none" strike="noStrike" kern="1200" cap="none" spc="0" baseline="0">
              <a:solidFill>
                <a:srgbClr val="000000"/>
              </a:solidFill>
              <a:uFillTx/>
              <a:latin typeface="Helvetica" pitchFamily="34"/>
            </a:endParaRPr>
          </a:p>
        </p:txBody>
      </p:sp>
      <p:sp>
        <p:nvSpPr>
          <p:cNvPr id="6" name="Google Shape;447;p33">
            <a:extLst>
              <a:ext uri="{FF2B5EF4-FFF2-40B4-BE49-F238E27FC236}">
                <a16:creationId xmlns:a16="http://schemas.microsoft.com/office/drawing/2014/main" id="{EBFA4E54-6C8C-FF38-3F73-9CEA948E10A6}"/>
              </a:ext>
            </a:extLst>
          </p:cNvPr>
          <p:cNvSpPr txBox="1"/>
          <p:nvPr/>
        </p:nvSpPr>
        <p:spPr>
          <a:xfrm>
            <a:off x="5788243" y="6383636"/>
            <a:ext cx="8277606" cy="369280"/>
          </a:xfrm>
          <a:prstGeom prst="rect">
            <a:avLst/>
          </a:prstGeom>
          <a:noFill/>
          <a:ln cap="flat">
            <a:noFill/>
          </a:ln>
        </p:spPr>
        <p:txBody>
          <a:bodyPr vert="horz" wrap="square" lIns="121898" tIns="60935" rIns="121898" bIns="60935"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Helvetica" pitchFamily="34"/>
                <a:ea typeface="Arial"/>
                <a:cs typeface="Helvetica" pitchFamily="34"/>
              </a:rPr>
              <a:t>Klein RG et al. </a:t>
            </a:r>
            <a:r>
              <a:rPr lang="en-US" sz="1600" b="0" i="1" u="none" strike="noStrike" kern="1200" cap="none" spc="0" baseline="0">
                <a:solidFill>
                  <a:srgbClr val="000000"/>
                </a:solidFill>
                <a:uFillTx/>
                <a:latin typeface="Helvetica" pitchFamily="34"/>
                <a:ea typeface="Arial"/>
                <a:cs typeface="Helvetica" pitchFamily="34"/>
              </a:rPr>
              <a:t>Arch Gen Psychiatry.</a:t>
            </a:r>
            <a:r>
              <a:rPr lang="en-US" sz="1600" b="0" i="0" u="none" strike="noStrike" kern="1200" cap="none" spc="0" baseline="0">
                <a:solidFill>
                  <a:srgbClr val="000000"/>
                </a:solidFill>
                <a:uFillTx/>
                <a:latin typeface="Helvetica" pitchFamily="34"/>
                <a:ea typeface="Arial"/>
                <a:cs typeface="Helvetica" pitchFamily="34"/>
              </a:rPr>
              <a:t> 1997;54:1073-1080</a:t>
            </a:r>
            <a:r>
              <a:rPr lang="en-US" sz="1600" b="0" i="0" u="none" strike="noStrike" kern="1200" cap="none" spc="0" baseline="0">
                <a:solidFill>
                  <a:srgbClr val="E7E6E6"/>
                </a:solidFill>
                <a:uFillTx/>
                <a:latin typeface="Helvetica" pitchFamily="34"/>
                <a:ea typeface="Arial"/>
                <a:cs typeface="Helvetica" pitchFamily="34"/>
              </a:rPr>
              <a:t>.</a:t>
            </a:r>
            <a:endParaRPr lang="en-US" sz="1600" b="0" i="0" u="none" strike="noStrike" kern="1200" cap="none" spc="0" baseline="0">
              <a:solidFill>
                <a:srgbClr val="000000"/>
              </a:solidFill>
              <a:uFillTx/>
              <a:latin typeface="Helvetica" pitchFamily="34"/>
            </a:endParaRPr>
          </a:p>
        </p:txBody>
      </p:sp>
      <p:sp>
        <p:nvSpPr>
          <p:cNvPr id="7" name="Google Shape;448;p33">
            <a:extLst>
              <a:ext uri="{FF2B5EF4-FFF2-40B4-BE49-F238E27FC236}">
                <a16:creationId xmlns:a16="http://schemas.microsoft.com/office/drawing/2014/main" id="{CC33E96E-F0A7-7600-6E5D-C02A371BAAC3}"/>
              </a:ext>
            </a:extLst>
          </p:cNvPr>
          <p:cNvSpPr txBox="1"/>
          <p:nvPr/>
        </p:nvSpPr>
        <p:spPr>
          <a:xfrm>
            <a:off x="2302934" y="5507568"/>
            <a:ext cx="723903" cy="447918"/>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AB7921"/>
                </a:solidFill>
                <a:uFillTx/>
                <a:latin typeface="Helvetica" pitchFamily="34"/>
                <a:ea typeface="Arial"/>
                <a:cs typeface="Helvetica" pitchFamily="34"/>
              </a:rPr>
              <a:t>n = </a:t>
            </a:r>
            <a:endParaRPr lang="en-US" sz="2400" b="0" i="0" u="none" strike="noStrike" kern="1200" cap="none" spc="0" baseline="0">
              <a:solidFill>
                <a:srgbClr val="000000"/>
              </a:solidFill>
              <a:uFillTx/>
              <a:latin typeface="Helvetica" pitchFamily="34"/>
            </a:endParaRPr>
          </a:p>
        </p:txBody>
      </p:sp>
      <p:sp>
        <p:nvSpPr>
          <p:cNvPr id="8" name="Google Shape;449;p33">
            <a:extLst>
              <a:ext uri="{FF2B5EF4-FFF2-40B4-BE49-F238E27FC236}">
                <a16:creationId xmlns:a16="http://schemas.microsoft.com/office/drawing/2014/main" id="{D48C0885-839D-56CC-7B19-271FE2EC67AA}"/>
              </a:ext>
            </a:extLst>
          </p:cNvPr>
          <p:cNvSpPr txBox="1"/>
          <p:nvPr/>
        </p:nvSpPr>
        <p:spPr>
          <a:xfrm>
            <a:off x="2942758" y="5507568"/>
            <a:ext cx="624416" cy="447918"/>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AB7921"/>
                </a:solidFill>
                <a:uFillTx/>
                <a:latin typeface="Helvetica" pitchFamily="34"/>
                <a:ea typeface="Arial"/>
                <a:cs typeface="Helvetica" pitchFamily="34"/>
              </a:rPr>
              <a:t>71 </a:t>
            </a:r>
            <a:endParaRPr lang="en-US" sz="2400" b="0" i="0" u="none" strike="noStrike" kern="1200" cap="none" spc="0" baseline="0">
              <a:solidFill>
                <a:srgbClr val="000000"/>
              </a:solidFill>
              <a:uFillTx/>
              <a:latin typeface="Helvetica" pitchFamily="34"/>
            </a:endParaRPr>
          </a:p>
        </p:txBody>
      </p:sp>
      <p:sp>
        <p:nvSpPr>
          <p:cNvPr id="9" name="Google Shape;450;p33">
            <a:extLst>
              <a:ext uri="{FF2B5EF4-FFF2-40B4-BE49-F238E27FC236}">
                <a16:creationId xmlns:a16="http://schemas.microsoft.com/office/drawing/2014/main" id="{4B360C9F-5791-10D9-496F-95832089BDB6}"/>
              </a:ext>
            </a:extLst>
          </p:cNvPr>
          <p:cNvSpPr txBox="1"/>
          <p:nvPr/>
        </p:nvSpPr>
        <p:spPr>
          <a:xfrm>
            <a:off x="3539660" y="5507568"/>
            <a:ext cx="624416" cy="447918"/>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AB7921"/>
                </a:solidFill>
                <a:uFillTx/>
                <a:latin typeface="Helvetica" pitchFamily="34"/>
                <a:ea typeface="Arial"/>
                <a:cs typeface="Helvetica" pitchFamily="34"/>
              </a:rPr>
              <a:t>35 </a:t>
            </a:r>
            <a:endParaRPr lang="en-US" sz="2400" b="0" i="0" u="none" strike="noStrike" kern="1200" cap="none" spc="0" baseline="0">
              <a:solidFill>
                <a:srgbClr val="000000"/>
              </a:solidFill>
              <a:uFillTx/>
              <a:latin typeface="Helvetica" pitchFamily="34"/>
            </a:endParaRPr>
          </a:p>
        </p:txBody>
      </p:sp>
      <p:sp>
        <p:nvSpPr>
          <p:cNvPr id="10" name="Google Shape;451;p33">
            <a:extLst>
              <a:ext uri="{FF2B5EF4-FFF2-40B4-BE49-F238E27FC236}">
                <a16:creationId xmlns:a16="http://schemas.microsoft.com/office/drawing/2014/main" id="{96055C18-0256-913B-D9F3-D2F5398CB746}"/>
              </a:ext>
            </a:extLst>
          </p:cNvPr>
          <p:cNvSpPr txBox="1"/>
          <p:nvPr/>
        </p:nvSpPr>
        <p:spPr>
          <a:xfrm>
            <a:off x="4136562" y="5507568"/>
            <a:ext cx="624416" cy="447918"/>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AB7921"/>
                </a:solidFill>
                <a:uFillTx/>
                <a:latin typeface="Helvetica" pitchFamily="34"/>
                <a:ea typeface="Arial"/>
                <a:cs typeface="Helvetica" pitchFamily="34"/>
              </a:rPr>
              <a:t>36 </a:t>
            </a:r>
            <a:endParaRPr lang="en-US" sz="2400" b="0" i="0" u="none" strike="noStrike" kern="1200" cap="none" spc="0" baseline="0">
              <a:solidFill>
                <a:srgbClr val="000000"/>
              </a:solidFill>
              <a:uFillTx/>
              <a:latin typeface="Helvetica" pitchFamily="34"/>
            </a:endParaRPr>
          </a:p>
        </p:txBody>
      </p:sp>
      <p:sp>
        <p:nvSpPr>
          <p:cNvPr id="11" name="Google Shape;452;p33">
            <a:extLst>
              <a:ext uri="{FF2B5EF4-FFF2-40B4-BE49-F238E27FC236}">
                <a16:creationId xmlns:a16="http://schemas.microsoft.com/office/drawing/2014/main" id="{563D00F6-00A3-2E08-4A92-2760E359BFD4}"/>
              </a:ext>
            </a:extLst>
          </p:cNvPr>
          <p:cNvSpPr txBox="1"/>
          <p:nvPr/>
        </p:nvSpPr>
        <p:spPr>
          <a:xfrm>
            <a:off x="5506041" y="5507568"/>
            <a:ext cx="624416" cy="447918"/>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AB7921"/>
                </a:solidFill>
                <a:uFillTx/>
                <a:latin typeface="Helvetica" pitchFamily="34"/>
                <a:ea typeface="Arial"/>
                <a:cs typeface="Helvetica" pitchFamily="34"/>
              </a:rPr>
              <a:t>74 </a:t>
            </a:r>
            <a:endParaRPr lang="en-US" sz="2400" b="0" i="0" u="none" strike="noStrike" kern="1200" cap="none" spc="0" baseline="0">
              <a:solidFill>
                <a:srgbClr val="000000"/>
              </a:solidFill>
              <a:uFillTx/>
              <a:latin typeface="Helvetica" pitchFamily="34"/>
            </a:endParaRPr>
          </a:p>
        </p:txBody>
      </p:sp>
      <p:sp>
        <p:nvSpPr>
          <p:cNvPr id="12" name="Google Shape;453;p33">
            <a:extLst>
              <a:ext uri="{FF2B5EF4-FFF2-40B4-BE49-F238E27FC236}">
                <a16:creationId xmlns:a16="http://schemas.microsoft.com/office/drawing/2014/main" id="{43A4F62A-F4F4-C6D6-357A-1F1D42313F42}"/>
              </a:ext>
            </a:extLst>
          </p:cNvPr>
          <p:cNvSpPr txBox="1"/>
          <p:nvPr/>
        </p:nvSpPr>
        <p:spPr>
          <a:xfrm>
            <a:off x="6132579" y="5507568"/>
            <a:ext cx="624416" cy="447918"/>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AB7921"/>
                </a:solidFill>
                <a:uFillTx/>
                <a:latin typeface="Helvetica" pitchFamily="34"/>
                <a:ea typeface="Arial"/>
                <a:cs typeface="Helvetica" pitchFamily="34"/>
              </a:rPr>
              <a:t>37 </a:t>
            </a:r>
            <a:endParaRPr lang="en-US" sz="2400" b="0" i="0" u="none" strike="noStrike" kern="1200" cap="none" spc="0" baseline="0">
              <a:solidFill>
                <a:srgbClr val="000000"/>
              </a:solidFill>
              <a:uFillTx/>
              <a:latin typeface="Helvetica" pitchFamily="34"/>
            </a:endParaRPr>
          </a:p>
        </p:txBody>
      </p:sp>
      <p:sp>
        <p:nvSpPr>
          <p:cNvPr id="13" name="Google Shape;454;p33">
            <a:extLst>
              <a:ext uri="{FF2B5EF4-FFF2-40B4-BE49-F238E27FC236}">
                <a16:creationId xmlns:a16="http://schemas.microsoft.com/office/drawing/2014/main" id="{1617A873-C079-5D9E-B39A-40DE9994BC36}"/>
              </a:ext>
            </a:extLst>
          </p:cNvPr>
          <p:cNvSpPr txBox="1"/>
          <p:nvPr/>
        </p:nvSpPr>
        <p:spPr>
          <a:xfrm>
            <a:off x="6708312" y="5507568"/>
            <a:ext cx="624416" cy="447918"/>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AB7921"/>
                </a:solidFill>
                <a:uFillTx/>
                <a:latin typeface="Helvetica" pitchFamily="34"/>
                <a:ea typeface="Arial"/>
                <a:cs typeface="Helvetica" pitchFamily="34"/>
              </a:rPr>
              <a:t>37 </a:t>
            </a:r>
            <a:endParaRPr lang="en-US" sz="2400" b="0" i="0" u="none" strike="noStrike" kern="1200" cap="none" spc="0" baseline="0">
              <a:solidFill>
                <a:srgbClr val="000000"/>
              </a:solidFill>
              <a:uFillTx/>
              <a:latin typeface="Helvetica" pitchFamily="34"/>
            </a:endParaRPr>
          </a:p>
        </p:txBody>
      </p:sp>
      <p:sp>
        <p:nvSpPr>
          <p:cNvPr id="14" name="Google Shape;455;p33">
            <a:extLst>
              <a:ext uri="{FF2B5EF4-FFF2-40B4-BE49-F238E27FC236}">
                <a16:creationId xmlns:a16="http://schemas.microsoft.com/office/drawing/2014/main" id="{B55EFBD8-5459-7095-1C12-84342C16096E}"/>
              </a:ext>
            </a:extLst>
          </p:cNvPr>
          <p:cNvSpPr txBox="1"/>
          <p:nvPr/>
        </p:nvSpPr>
        <p:spPr>
          <a:xfrm>
            <a:off x="8128595" y="5507568"/>
            <a:ext cx="624416" cy="447918"/>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AB7921"/>
                </a:solidFill>
                <a:uFillTx/>
                <a:latin typeface="Helvetica" pitchFamily="34"/>
                <a:ea typeface="Arial"/>
                <a:cs typeface="Helvetica" pitchFamily="34"/>
              </a:rPr>
              <a:t>47 </a:t>
            </a:r>
            <a:endParaRPr lang="en-US" sz="2400" b="0" i="0" u="none" strike="noStrike" kern="1200" cap="none" spc="0" baseline="0">
              <a:solidFill>
                <a:srgbClr val="000000"/>
              </a:solidFill>
              <a:uFillTx/>
              <a:latin typeface="Helvetica" pitchFamily="34"/>
            </a:endParaRPr>
          </a:p>
        </p:txBody>
      </p:sp>
      <p:sp>
        <p:nvSpPr>
          <p:cNvPr id="15" name="Google Shape;456;p33">
            <a:extLst>
              <a:ext uri="{FF2B5EF4-FFF2-40B4-BE49-F238E27FC236}">
                <a16:creationId xmlns:a16="http://schemas.microsoft.com/office/drawing/2014/main" id="{7A671030-0B43-803B-8428-826170D18F19}"/>
              </a:ext>
            </a:extLst>
          </p:cNvPr>
          <p:cNvSpPr txBox="1"/>
          <p:nvPr/>
        </p:nvSpPr>
        <p:spPr>
          <a:xfrm>
            <a:off x="9294876" y="5507568"/>
            <a:ext cx="548219" cy="447918"/>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AB7921"/>
                </a:solidFill>
                <a:uFillTx/>
                <a:latin typeface="Helvetica" pitchFamily="34"/>
                <a:ea typeface="Arial"/>
                <a:cs typeface="Helvetica" pitchFamily="34"/>
              </a:rPr>
              <a:t>23</a:t>
            </a:r>
            <a:endParaRPr lang="en-US" sz="2400" b="0" i="0" u="none" strike="noStrike" kern="1200" cap="none" spc="0" baseline="0">
              <a:solidFill>
                <a:srgbClr val="000000"/>
              </a:solidFill>
              <a:uFillTx/>
              <a:latin typeface="Helvetica" pitchFamily="34"/>
            </a:endParaRPr>
          </a:p>
        </p:txBody>
      </p:sp>
      <p:sp>
        <p:nvSpPr>
          <p:cNvPr id="16" name="Google Shape;457;p33">
            <a:extLst>
              <a:ext uri="{FF2B5EF4-FFF2-40B4-BE49-F238E27FC236}">
                <a16:creationId xmlns:a16="http://schemas.microsoft.com/office/drawing/2014/main" id="{170FC0AE-DC44-D830-04C9-A516712DDB86}"/>
              </a:ext>
            </a:extLst>
          </p:cNvPr>
          <p:cNvSpPr txBox="1"/>
          <p:nvPr/>
        </p:nvSpPr>
        <p:spPr>
          <a:xfrm>
            <a:off x="8676814" y="5507568"/>
            <a:ext cx="624416" cy="447918"/>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a:solidFill>
                  <a:srgbClr val="AB7921"/>
                </a:solidFill>
                <a:uFillTx/>
                <a:latin typeface="Helvetica" pitchFamily="34"/>
                <a:ea typeface="Arial"/>
                <a:cs typeface="Helvetica" pitchFamily="34"/>
              </a:rPr>
              <a:t>24 </a:t>
            </a:r>
            <a:endParaRPr lang="en-US" sz="2400" b="0" i="0" u="none" strike="noStrike" kern="1200" cap="none" spc="0" baseline="0">
              <a:solidFill>
                <a:srgbClr val="000000"/>
              </a:solidFill>
              <a:uFillTx/>
              <a:latin typeface="Helvetica" pitchFamily="34"/>
            </a:endParaRPr>
          </a:p>
        </p:txBody>
      </p:sp>
      <p:grpSp>
        <p:nvGrpSpPr>
          <p:cNvPr id="17" name="Google Shape;458;p33">
            <a:extLst>
              <a:ext uri="{FF2B5EF4-FFF2-40B4-BE49-F238E27FC236}">
                <a16:creationId xmlns:a16="http://schemas.microsoft.com/office/drawing/2014/main" id="{F8E019FF-6441-AEA3-CFE5-8CCF3274AC99}"/>
              </a:ext>
            </a:extLst>
          </p:cNvPr>
          <p:cNvGrpSpPr/>
          <p:nvPr/>
        </p:nvGrpSpPr>
        <p:grpSpPr>
          <a:xfrm>
            <a:off x="3539660" y="1738493"/>
            <a:ext cx="1413936" cy="666744"/>
            <a:chOff x="3539660" y="1738493"/>
            <a:chExt cx="1413936" cy="666744"/>
          </a:xfrm>
        </p:grpSpPr>
        <p:grpSp>
          <p:nvGrpSpPr>
            <p:cNvPr id="18" name="Google Shape;459;p33">
              <a:extLst>
                <a:ext uri="{FF2B5EF4-FFF2-40B4-BE49-F238E27FC236}">
                  <a16:creationId xmlns:a16="http://schemas.microsoft.com/office/drawing/2014/main" id="{337B973D-9827-F43E-A783-A75D8E0C03EB}"/>
                </a:ext>
              </a:extLst>
            </p:cNvPr>
            <p:cNvGrpSpPr/>
            <p:nvPr/>
          </p:nvGrpSpPr>
          <p:grpSpPr>
            <a:xfrm>
              <a:off x="3740746" y="2257077"/>
              <a:ext cx="857250" cy="148160"/>
              <a:chOff x="3740746" y="2257077"/>
              <a:chExt cx="857250" cy="148160"/>
            </a:xfrm>
          </p:grpSpPr>
          <p:cxnSp>
            <p:nvCxnSpPr>
              <p:cNvPr id="19" name="Google Shape;460;p33">
                <a:extLst>
                  <a:ext uri="{FF2B5EF4-FFF2-40B4-BE49-F238E27FC236}">
                    <a16:creationId xmlns:a16="http://schemas.microsoft.com/office/drawing/2014/main" id="{DCF2720A-37E4-86AD-F970-A6353F5043AB}"/>
                  </a:ext>
                </a:extLst>
              </p:cNvPr>
              <p:cNvCxnSpPr/>
              <p:nvPr/>
            </p:nvCxnSpPr>
            <p:spPr>
              <a:xfrm>
                <a:off x="3740746" y="2276124"/>
                <a:ext cx="857250" cy="0"/>
              </a:xfrm>
              <a:prstGeom prst="straightConnector1">
                <a:avLst/>
              </a:prstGeom>
              <a:noFill/>
              <a:ln w="25402" cap="flat">
                <a:solidFill>
                  <a:srgbClr val="000000"/>
                </a:solidFill>
                <a:prstDash val="solid"/>
                <a:round/>
              </a:ln>
            </p:spPr>
          </p:cxnSp>
          <p:cxnSp>
            <p:nvCxnSpPr>
              <p:cNvPr id="20" name="Google Shape;461;p33">
                <a:extLst>
                  <a:ext uri="{FF2B5EF4-FFF2-40B4-BE49-F238E27FC236}">
                    <a16:creationId xmlns:a16="http://schemas.microsoft.com/office/drawing/2014/main" id="{B58031F5-25F0-FFEF-94BA-C8D53E92DCD5}"/>
                  </a:ext>
                </a:extLst>
              </p:cNvPr>
              <p:cNvCxnSpPr/>
              <p:nvPr/>
            </p:nvCxnSpPr>
            <p:spPr>
              <a:xfrm flipH="1">
                <a:off x="3755559" y="2274012"/>
                <a:ext cx="2122" cy="131225"/>
              </a:xfrm>
              <a:prstGeom prst="straightConnector1">
                <a:avLst/>
              </a:prstGeom>
              <a:noFill/>
              <a:ln w="25402" cap="flat">
                <a:solidFill>
                  <a:srgbClr val="000000"/>
                </a:solidFill>
                <a:prstDash val="solid"/>
                <a:round/>
              </a:ln>
            </p:spPr>
          </p:cxnSp>
          <p:cxnSp>
            <p:nvCxnSpPr>
              <p:cNvPr id="21" name="Google Shape;462;p33">
                <a:extLst>
                  <a:ext uri="{FF2B5EF4-FFF2-40B4-BE49-F238E27FC236}">
                    <a16:creationId xmlns:a16="http://schemas.microsoft.com/office/drawing/2014/main" id="{04CD4646-69A6-E5F0-AA1A-184B0174FFD6}"/>
                  </a:ext>
                </a:extLst>
              </p:cNvPr>
              <p:cNvCxnSpPr/>
              <p:nvPr/>
            </p:nvCxnSpPr>
            <p:spPr>
              <a:xfrm flipH="1">
                <a:off x="4593762" y="2257077"/>
                <a:ext cx="2112" cy="131235"/>
              </a:xfrm>
              <a:prstGeom prst="straightConnector1">
                <a:avLst/>
              </a:prstGeom>
              <a:noFill/>
              <a:ln w="25402" cap="flat">
                <a:solidFill>
                  <a:srgbClr val="000000"/>
                </a:solidFill>
                <a:prstDash val="solid"/>
                <a:round/>
              </a:ln>
            </p:spPr>
          </p:cxnSp>
        </p:grpSp>
        <p:sp>
          <p:nvSpPr>
            <p:cNvPr id="22" name="Google Shape;463;p33">
              <a:extLst>
                <a:ext uri="{FF2B5EF4-FFF2-40B4-BE49-F238E27FC236}">
                  <a16:creationId xmlns:a16="http://schemas.microsoft.com/office/drawing/2014/main" id="{090FED07-268A-715A-4C73-CE2A2D76B210}"/>
                </a:ext>
              </a:extLst>
            </p:cNvPr>
            <p:cNvSpPr txBox="1"/>
            <p:nvPr/>
          </p:nvSpPr>
          <p:spPr>
            <a:xfrm>
              <a:off x="3539660" y="1738493"/>
              <a:ext cx="1413936" cy="448732"/>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1" u="none" strike="noStrike" kern="1200" cap="none" spc="0" baseline="0">
                  <a:solidFill>
                    <a:srgbClr val="000000"/>
                  </a:solidFill>
                  <a:uFillTx/>
                  <a:latin typeface="Helvetica" pitchFamily="34"/>
                  <a:ea typeface="Arial"/>
                  <a:cs typeface="Helvetica" pitchFamily="34"/>
                </a:rPr>
                <a:t>P </a:t>
              </a:r>
              <a:r>
                <a:rPr lang="en-US" sz="2133" b="1" i="0" u="none" strike="noStrike" kern="1200" cap="none" spc="0" baseline="0">
                  <a:solidFill>
                    <a:srgbClr val="000000"/>
                  </a:solidFill>
                  <a:uFillTx/>
                  <a:latin typeface="Helvetica" pitchFamily="34"/>
                  <a:ea typeface="Arial"/>
                  <a:cs typeface="Helvetica" pitchFamily="34"/>
                </a:rPr>
                <a:t>&lt; 0.001</a:t>
              </a:r>
              <a:endParaRPr lang="en-US" sz="2400" b="0" i="0" u="none" strike="noStrike" kern="1200" cap="none" spc="0" baseline="0">
                <a:solidFill>
                  <a:srgbClr val="000000"/>
                </a:solidFill>
                <a:uFillTx/>
                <a:latin typeface="Helvetica" pitchFamily="34"/>
              </a:endParaRPr>
            </a:p>
          </p:txBody>
        </p:sp>
      </p:grpSp>
      <p:grpSp>
        <p:nvGrpSpPr>
          <p:cNvPr id="23" name="Google Shape;464;p33">
            <a:extLst>
              <a:ext uri="{FF2B5EF4-FFF2-40B4-BE49-F238E27FC236}">
                <a16:creationId xmlns:a16="http://schemas.microsoft.com/office/drawing/2014/main" id="{C78C925C-39CB-5AAE-5B19-386C8E3ECECB}"/>
              </a:ext>
            </a:extLst>
          </p:cNvPr>
          <p:cNvGrpSpPr/>
          <p:nvPr/>
        </p:nvGrpSpPr>
        <p:grpSpPr>
          <a:xfrm>
            <a:off x="6130457" y="2331153"/>
            <a:ext cx="1413936" cy="615958"/>
            <a:chOff x="6130457" y="2331153"/>
            <a:chExt cx="1413936" cy="615958"/>
          </a:xfrm>
        </p:grpSpPr>
        <p:grpSp>
          <p:nvGrpSpPr>
            <p:cNvPr id="24" name="Google Shape;465;p33">
              <a:extLst>
                <a:ext uri="{FF2B5EF4-FFF2-40B4-BE49-F238E27FC236}">
                  <a16:creationId xmlns:a16="http://schemas.microsoft.com/office/drawing/2014/main" id="{62822FB6-E51A-B6F3-AF96-30C309E8F9A5}"/>
                </a:ext>
              </a:extLst>
            </p:cNvPr>
            <p:cNvGrpSpPr/>
            <p:nvPr/>
          </p:nvGrpSpPr>
          <p:grpSpPr>
            <a:xfrm>
              <a:off x="6331543" y="2798941"/>
              <a:ext cx="857250" cy="148170"/>
              <a:chOff x="6331543" y="2798941"/>
              <a:chExt cx="857250" cy="148170"/>
            </a:xfrm>
          </p:grpSpPr>
          <p:cxnSp>
            <p:nvCxnSpPr>
              <p:cNvPr id="25" name="Google Shape;466;p33">
                <a:extLst>
                  <a:ext uri="{FF2B5EF4-FFF2-40B4-BE49-F238E27FC236}">
                    <a16:creationId xmlns:a16="http://schemas.microsoft.com/office/drawing/2014/main" id="{A7839B88-F228-7E18-B2D3-0DE21BC92E14}"/>
                  </a:ext>
                </a:extLst>
              </p:cNvPr>
              <p:cNvCxnSpPr/>
              <p:nvPr/>
            </p:nvCxnSpPr>
            <p:spPr>
              <a:xfrm>
                <a:off x="6331543" y="2817988"/>
                <a:ext cx="857250" cy="0"/>
              </a:xfrm>
              <a:prstGeom prst="straightConnector1">
                <a:avLst/>
              </a:prstGeom>
              <a:noFill/>
              <a:ln w="25402" cap="flat">
                <a:solidFill>
                  <a:srgbClr val="000000"/>
                </a:solidFill>
                <a:prstDash val="solid"/>
                <a:round/>
              </a:ln>
            </p:spPr>
          </p:cxnSp>
          <p:cxnSp>
            <p:nvCxnSpPr>
              <p:cNvPr id="26" name="Google Shape;467;p33">
                <a:extLst>
                  <a:ext uri="{FF2B5EF4-FFF2-40B4-BE49-F238E27FC236}">
                    <a16:creationId xmlns:a16="http://schemas.microsoft.com/office/drawing/2014/main" id="{0C5C03C7-2297-22FF-736E-52BC3393CD57}"/>
                  </a:ext>
                </a:extLst>
              </p:cNvPr>
              <p:cNvCxnSpPr/>
              <p:nvPr/>
            </p:nvCxnSpPr>
            <p:spPr>
              <a:xfrm flipH="1">
                <a:off x="6346356" y="2815876"/>
                <a:ext cx="2122" cy="131235"/>
              </a:xfrm>
              <a:prstGeom prst="straightConnector1">
                <a:avLst/>
              </a:prstGeom>
              <a:noFill/>
              <a:ln w="25402" cap="flat">
                <a:solidFill>
                  <a:srgbClr val="000000"/>
                </a:solidFill>
                <a:prstDash val="solid"/>
                <a:round/>
              </a:ln>
            </p:spPr>
          </p:cxnSp>
          <p:cxnSp>
            <p:nvCxnSpPr>
              <p:cNvPr id="27" name="Google Shape;468;p33">
                <a:extLst>
                  <a:ext uri="{FF2B5EF4-FFF2-40B4-BE49-F238E27FC236}">
                    <a16:creationId xmlns:a16="http://schemas.microsoft.com/office/drawing/2014/main" id="{12BA0D50-D480-EC28-88E1-277673CBE7F3}"/>
                  </a:ext>
                </a:extLst>
              </p:cNvPr>
              <p:cNvCxnSpPr/>
              <p:nvPr/>
            </p:nvCxnSpPr>
            <p:spPr>
              <a:xfrm flipH="1">
                <a:off x="7184559" y="2798941"/>
                <a:ext cx="2122" cy="131235"/>
              </a:xfrm>
              <a:prstGeom prst="straightConnector1">
                <a:avLst/>
              </a:prstGeom>
              <a:noFill/>
              <a:ln w="25402" cap="flat">
                <a:solidFill>
                  <a:srgbClr val="000000"/>
                </a:solidFill>
                <a:prstDash val="solid"/>
                <a:round/>
              </a:ln>
            </p:spPr>
          </p:cxnSp>
        </p:grpSp>
        <p:sp>
          <p:nvSpPr>
            <p:cNvPr id="28" name="Google Shape;469;p33">
              <a:extLst>
                <a:ext uri="{FF2B5EF4-FFF2-40B4-BE49-F238E27FC236}">
                  <a16:creationId xmlns:a16="http://schemas.microsoft.com/office/drawing/2014/main" id="{24A98911-7659-E961-194F-68CFBB1E2558}"/>
                </a:ext>
              </a:extLst>
            </p:cNvPr>
            <p:cNvSpPr txBox="1"/>
            <p:nvPr/>
          </p:nvSpPr>
          <p:spPr>
            <a:xfrm>
              <a:off x="6130457" y="2331153"/>
              <a:ext cx="1413936" cy="448732"/>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1" u="none" strike="noStrike" kern="1200" cap="none" spc="0" baseline="0">
                  <a:solidFill>
                    <a:srgbClr val="000000"/>
                  </a:solidFill>
                  <a:uFillTx/>
                  <a:latin typeface="Helvetica" pitchFamily="34"/>
                  <a:ea typeface="Arial"/>
                  <a:cs typeface="Helvetica" pitchFamily="34"/>
                </a:rPr>
                <a:t>P </a:t>
              </a:r>
              <a:r>
                <a:rPr lang="en-US" sz="2133" b="1" i="0" u="none" strike="noStrike" kern="1200" cap="none" spc="0" baseline="0">
                  <a:solidFill>
                    <a:srgbClr val="000000"/>
                  </a:solidFill>
                  <a:uFillTx/>
                  <a:latin typeface="Helvetica" pitchFamily="34"/>
                  <a:ea typeface="Arial"/>
                  <a:cs typeface="Helvetica" pitchFamily="34"/>
                </a:rPr>
                <a:t>&lt; 0.003</a:t>
              </a:r>
              <a:endParaRPr lang="en-US" sz="2400" b="0" i="0" u="none" strike="noStrike" kern="1200" cap="none" spc="0" baseline="0">
                <a:solidFill>
                  <a:srgbClr val="000000"/>
                </a:solidFill>
                <a:uFillTx/>
                <a:latin typeface="Helvetica" pitchFamily="34"/>
              </a:endParaRPr>
            </a:p>
          </p:txBody>
        </p:sp>
      </p:grpSp>
      <p:grpSp>
        <p:nvGrpSpPr>
          <p:cNvPr id="29" name="Google Shape;470;p33">
            <a:extLst>
              <a:ext uri="{FF2B5EF4-FFF2-40B4-BE49-F238E27FC236}">
                <a16:creationId xmlns:a16="http://schemas.microsoft.com/office/drawing/2014/main" id="{75AEB1B2-08BD-37C9-E083-E5DD0C76DA60}"/>
              </a:ext>
            </a:extLst>
          </p:cNvPr>
          <p:cNvGrpSpPr/>
          <p:nvPr/>
        </p:nvGrpSpPr>
        <p:grpSpPr>
          <a:xfrm>
            <a:off x="8670459" y="3448760"/>
            <a:ext cx="1261533" cy="649818"/>
            <a:chOff x="8670459" y="3448760"/>
            <a:chExt cx="1261533" cy="649818"/>
          </a:xfrm>
        </p:grpSpPr>
        <p:grpSp>
          <p:nvGrpSpPr>
            <p:cNvPr id="30" name="Google Shape;471;p33">
              <a:extLst>
                <a:ext uri="{FF2B5EF4-FFF2-40B4-BE49-F238E27FC236}">
                  <a16:creationId xmlns:a16="http://schemas.microsoft.com/office/drawing/2014/main" id="{40178C37-F70C-CFB6-2B8E-63692B989DB0}"/>
                </a:ext>
              </a:extLst>
            </p:cNvPr>
            <p:cNvGrpSpPr/>
            <p:nvPr/>
          </p:nvGrpSpPr>
          <p:grpSpPr>
            <a:xfrm>
              <a:off x="8871545" y="3950409"/>
              <a:ext cx="857250" cy="148169"/>
              <a:chOff x="8871545" y="3950409"/>
              <a:chExt cx="857250" cy="148169"/>
            </a:xfrm>
          </p:grpSpPr>
          <p:cxnSp>
            <p:nvCxnSpPr>
              <p:cNvPr id="31" name="Google Shape;472;p33">
                <a:extLst>
                  <a:ext uri="{FF2B5EF4-FFF2-40B4-BE49-F238E27FC236}">
                    <a16:creationId xmlns:a16="http://schemas.microsoft.com/office/drawing/2014/main" id="{51CA2C27-0A9E-3A7E-D591-B18A40B89591}"/>
                  </a:ext>
                </a:extLst>
              </p:cNvPr>
              <p:cNvCxnSpPr/>
              <p:nvPr/>
            </p:nvCxnSpPr>
            <p:spPr>
              <a:xfrm>
                <a:off x="8871545" y="3969456"/>
                <a:ext cx="857250" cy="0"/>
              </a:xfrm>
              <a:prstGeom prst="straightConnector1">
                <a:avLst/>
              </a:prstGeom>
              <a:noFill/>
              <a:ln w="25402" cap="flat">
                <a:solidFill>
                  <a:srgbClr val="000000"/>
                </a:solidFill>
                <a:prstDash val="solid"/>
                <a:round/>
              </a:ln>
            </p:spPr>
          </p:cxnSp>
          <p:cxnSp>
            <p:nvCxnSpPr>
              <p:cNvPr id="32" name="Google Shape;473;p33">
                <a:extLst>
                  <a:ext uri="{FF2B5EF4-FFF2-40B4-BE49-F238E27FC236}">
                    <a16:creationId xmlns:a16="http://schemas.microsoft.com/office/drawing/2014/main" id="{186D7782-2525-27DD-1A65-37FA7D9A4606}"/>
                  </a:ext>
                </a:extLst>
              </p:cNvPr>
              <p:cNvCxnSpPr/>
              <p:nvPr/>
            </p:nvCxnSpPr>
            <p:spPr>
              <a:xfrm flipH="1">
                <a:off x="8886358" y="3967343"/>
                <a:ext cx="2122" cy="131235"/>
              </a:xfrm>
              <a:prstGeom prst="straightConnector1">
                <a:avLst/>
              </a:prstGeom>
              <a:noFill/>
              <a:ln w="25402" cap="flat">
                <a:solidFill>
                  <a:srgbClr val="000000"/>
                </a:solidFill>
                <a:prstDash val="solid"/>
                <a:round/>
              </a:ln>
            </p:spPr>
          </p:cxnSp>
          <p:cxnSp>
            <p:nvCxnSpPr>
              <p:cNvPr id="33" name="Google Shape;474;p33">
                <a:extLst>
                  <a:ext uri="{FF2B5EF4-FFF2-40B4-BE49-F238E27FC236}">
                    <a16:creationId xmlns:a16="http://schemas.microsoft.com/office/drawing/2014/main" id="{E4618417-EFDE-7C43-5441-68F5ABF37F7C}"/>
                  </a:ext>
                </a:extLst>
              </p:cNvPr>
              <p:cNvCxnSpPr/>
              <p:nvPr/>
            </p:nvCxnSpPr>
            <p:spPr>
              <a:xfrm flipH="1">
                <a:off x="9724561" y="3950409"/>
                <a:ext cx="2112" cy="131234"/>
              </a:xfrm>
              <a:prstGeom prst="straightConnector1">
                <a:avLst/>
              </a:prstGeom>
              <a:noFill/>
              <a:ln w="25402" cap="flat">
                <a:solidFill>
                  <a:srgbClr val="000000"/>
                </a:solidFill>
                <a:prstDash val="solid"/>
                <a:round/>
              </a:ln>
            </p:spPr>
          </p:cxnSp>
        </p:grpSp>
        <p:sp>
          <p:nvSpPr>
            <p:cNvPr id="34" name="Google Shape;475;p33">
              <a:extLst>
                <a:ext uri="{FF2B5EF4-FFF2-40B4-BE49-F238E27FC236}">
                  <a16:creationId xmlns:a16="http://schemas.microsoft.com/office/drawing/2014/main" id="{9173410B-DC69-C3AF-1434-4079963B8044}"/>
                </a:ext>
              </a:extLst>
            </p:cNvPr>
            <p:cNvSpPr txBox="1"/>
            <p:nvPr/>
          </p:nvSpPr>
          <p:spPr>
            <a:xfrm>
              <a:off x="8670459" y="3448760"/>
              <a:ext cx="1261533" cy="448732"/>
            </a:xfrm>
            <a:prstGeom prst="rect">
              <a:avLst/>
            </a:prstGeom>
            <a:noFill/>
            <a:ln cap="flat">
              <a:noFill/>
            </a:ln>
          </p:spPr>
          <p:txBody>
            <a:bodyPr vert="horz" wrap="square" lIns="120636" tIns="59271" rIns="120636" bIns="5927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1" u="none" strike="noStrike" kern="1200" cap="none" spc="0" baseline="0">
                  <a:solidFill>
                    <a:srgbClr val="000000"/>
                  </a:solidFill>
                  <a:uFillTx/>
                  <a:latin typeface="Helvetica" pitchFamily="34"/>
                  <a:ea typeface="Arial"/>
                  <a:cs typeface="Helvetica" pitchFamily="34"/>
                </a:rPr>
                <a:t>P </a:t>
              </a:r>
              <a:r>
                <a:rPr lang="en-US" sz="2133" b="1" i="0" u="none" strike="noStrike" kern="1200" cap="none" spc="0" baseline="0">
                  <a:solidFill>
                    <a:srgbClr val="000000"/>
                  </a:solidFill>
                  <a:uFillTx/>
                  <a:latin typeface="Helvetica" pitchFamily="34"/>
                  <a:ea typeface="Arial"/>
                  <a:cs typeface="Helvetica" pitchFamily="34"/>
                </a:rPr>
                <a:t>&lt; 0.03</a:t>
              </a:r>
              <a:endParaRPr lang="en-US" sz="2400" b="0" i="0" u="none" strike="noStrike" kern="1200" cap="none" spc="0" baseline="0">
                <a:solidFill>
                  <a:srgbClr val="000000"/>
                </a:solidFill>
                <a:uFillTx/>
                <a:latin typeface="Helvetica" pitchFamily="34"/>
              </a:endParaRPr>
            </a:p>
          </p:txBody>
        </p:sp>
      </p:grpSp>
      <p:sp>
        <p:nvSpPr>
          <p:cNvPr id="35" name="Google Shape;476;p33">
            <a:extLst>
              <a:ext uri="{FF2B5EF4-FFF2-40B4-BE49-F238E27FC236}">
                <a16:creationId xmlns:a16="http://schemas.microsoft.com/office/drawing/2014/main" id="{34AFD217-2540-2D23-CFDD-A63BF2CB23C1}"/>
              </a:ext>
            </a:extLst>
          </p:cNvPr>
          <p:cNvSpPr txBox="1"/>
          <p:nvPr/>
        </p:nvSpPr>
        <p:spPr>
          <a:xfrm>
            <a:off x="7509619" y="6016459"/>
            <a:ext cx="5358841" cy="451283"/>
          </a:xfrm>
          <a:prstGeom prst="rect">
            <a:avLst/>
          </a:prstGeom>
          <a:noFill/>
          <a:ln cap="flat">
            <a:noFill/>
          </a:ln>
        </p:spPr>
        <p:txBody>
          <a:bodyPr vert="horz" wrap="square" lIns="121898" tIns="60935" rIns="121898" bIns="60935"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0" i="0" u="none" strike="noStrike" kern="1200" cap="none" spc="0" baseline="0">
                <a:solidFill>
                  <a:srgbClr val="000000"/>
                </a:solidFill>
                <a:uFillTx/>
                <a:latin typeface="Helvetica" pitchFamily="34"/>
                <a:ea typeface="Arial"/>
                <a:cs typeface="Helvetica" pitchFamily="34"/>
              </a:rPr>
              <a:t>*Sum of 5 items, range 0-15</a:t>
            </a:r>
            <a:endParaRPr lang="en-US" sz="2133" b="0" i="0" u="none" strike="noStrike" kern="1200" cap="none" spc="0" baseline="0">
              <a:solidFill>
                <a:srgbClr val="E7E6E6"/>
              </a:solidFill>
              <a:uFillTx/>
              <a:latin typeface="Helvetica" pitchFamily="34"/>
              <a:ea typeface="Arial"/>
              <a:cs typeface="Helvetica" pitchFamily="34"/>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name="Slide27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1322-E982-E5F6-2A2F-33D5AFAD542B}"/>
              </a:ext>
            </a:extLst>
          </p:cNvPr>
          <p:cNvSpPr txBox="1">
            <a:spLocks noGrp="1"/>
          </p:cNvSpPr>
          <p:nvPr>
            <p:ph type="title"/>
          </p:nvPr>
        </p:nvSpPr>
        <p:spPr>
          <a:xfrm>
            <a:off x="831847" y="1709735"/>
            <a:ext cx="10515600" cy="2852735"/>
          </a:xfrm>
          <a:prstGeom prst="rect">
            <a:avLst/>
          </a:prstGeom>
          <a:noFill/>
          <a:ln>
            <a:noFill/>
          </a:ln>
        </p:spPr>
        <p:txBody>
          <a:bodyPr vert="horz" wrap="square" lIns="91440" tIns="45720" rIns="91440" bIns="45720" anchor="b" anchorCtr="1" compatLnSpc="1">
            <a:normAutofit/>
          </a:bodyPr>
          <a:lstStyle/>
          <a:p>
            <a:pPr lvl="0">
              <a:lnSpc>
                <a:spcPct val="100000"/>
              </a:lnSpc>
            </a:pPr>
            <a:r>
              <a:rPr lang="en-US" sz="4000" b="1">
                <a:solidFill>
                  <a:srgbClr val="391378"/>
                </a:solidFill>
              </a:rPr>
              <a:t>Before adding medications for aggression, make sure the medications for the primary disorder have been maximized</a:t>
            </a:r>
            <a:br>
              <a:rPr lang="en-US" sz="1600"/>
            </a:br>
            <a:endParaRPr lang="en-US" sz="5400"/>
          </a:p>
        </p:txBody>
      </p:sp>
      <p:sp>
        <p:nvSpPr>
          <p:cNvPr id="3" name="Text Placeholder 6">
            <a:extLst>
              <a:ext uri="{FF2B5EF4-FFF2-40B4-BE49-F238E27FC236}">
                <a16:creationId xmlns:a16="http://schemas.microsoft.com/office/drawing/2014/main" id="{B4A263F6-8CDD-400E-2A95-B7260388E6D7}"/>
              </a:ext>
            </a:extLst>
          </p:cNvPr>
          <p:cNvSpPr txBox="1">
            <a:spLocks noGrp="1"/>
          </p:cNvSpPr>
          <p:nvPr>
            <p:ph type="body" idx="1"/>
          </p:nvPr>
        </p:nvSpPr>
        <p:spPr>
          <a:xfrm>
            <a:off x="831847" y="4589465"/>
            <a:ext cx="10515600" cy="1500182"/>
          </a:xfrm>
          <a:prstGeom prst="rect">
            <a:avLst/>
          </a:prstGeom>
          <a:noFill/>
          <a:ln>
            <a:noFill/>
          </a:ln>
        </p:spPr>
        <p:txBody>
          <a:bodyPr vert="horz" wrap="square" lIns="91440" tIns="45720" rIns="91440" bIns="45720" anchor="t" anchorCtr="0" compatLnSpc="1">
            <a:normAutofit/>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28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4252-31B6-5366-BBB5-6CDC33B05956}"/>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b" anchorCtr="1" compatLnSpc="1">
            <a:normAutofit/>
          </a:bodyPr>
          <a:lstStyle/>
          <a:p>
            <a:pPr lvl="0"/>
            <a:r>
              <a:rPr lang="en-US" sz="3200"/>
              <a:t>Optimize meds for the primary disorder first</a:t>
            </a:r>
          </a:p>
        </p:txBody>
      </p:sp>
      <p:sp>
        <p:nvSpPr>
          <p:cNvPr id="3" name="Content Placeholder 2">
            <a:extLst>
              <a:ext uri="{FF2B5EF4-FFF2-40B4-BE49-F238E27FC236}">
                <a16:creationId xmlns:a16="http://schemas.microsoft.com/office/drawing/2014/main" id="{3D2A5A5F-9597-4AE6-B3E0-C9EEB86BBA57}"/>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Autofit/>
          </a:bodyPr>
          <a:lstStyle/>
          <a:p>
            <a:pPr marL="342900" lvl="0" indent="-342900">
              <a:buFont typeface="Arial" pitchFamily="34"/>
            </a:pPr>
            <a:r>
              <a:rPr lang="en-US"/>
              <a:t>Don’t add an alpha agonist or an atypical antipsychotic to combat aggression in an ADHD child until we have maximized stimulants.</a:t>
            </a:r>
          </a:p>
          <a:p>
            <a:pPr marL="800100" lvl="1" indent="-342900">
              <a:buFont typeface="Arial" pitchFamily="34"/>
            </a:pPr>
            <a:r>
              <a:rPr lang="en-US"/>
              <a:t>If stimulant has been optimized, then consider alpha-2 agonist if sx persist, before adding atypical.</a:t>
            </a:r>
          </a:p>
          <a:p>
            <a:pPr marL="800100" lvl="1" indent="-342900">
              <a:buFont typeface="Arial" pitchFamily="34"/>
            </a:pPr>
            <a:endParaRPr lang="en-US"/>
          </a:p>
          <a:p>
            <a:pPr marL="342900" lvl="0" indent="-342900">
              <a:buFont typeface="Arial" pitchFamily="34"/>
            </a:pPr>
            <a:r>
              <a:rPr lang="en-US"/>
              <a:t>Don’t add an antipsychotic for an aggressive anxious child until SSRI trials have truly failed</a:t>
            </a:r>
            <a:endParaRPr lang="en-US" u="sng"/>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295">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E6F9220-0554-74B5-2AE0-49E5A9076F07}"/>
              </a:ext>
            </a:extLst>
          </p:cNvPr>
          <p:cNvPicPr>
            <a:picLocks noChangeAspect="1"/>
          </p:cNvPicPr>
          <p:nvPr/>
        </p:nvPicPr>
        <p:blipFill>
          <a:blip r:embed="rId3"/>
          <a:stretch>
            <a:fillRect/>
          </a:stretch>
        </p:blipFill>
        <p:spPr>
          <a:xfrm>
            <a:off x="124788" y="146697"/>
            <a:ext cx="10215795" cy="6617869"/>
          </a:xfrm>
          <a:prstGeom prst="rect">
            <a:avLst/>
          </a:prstGeom>
          <a:noFill/>
          <a:ln cap="flat">
            <a:noFill/>
          </a:ln>
        </p:spPr>
      </p:pic>
      <p:sp>
        <p:nvSpPr>
          <p:cNvPr id="3" name="TextBox 6">
            <a:extLst>
              <a:ext uri="{FF2B5EF4-FFF2-40B4-BE49-F238E27FC236}">
                <a16:creationId xmlns:a16="http://schemas.microsoft.com/office/drawing/2014/main" id="{815549EB-D044-4003-92CE-8E8D2DC0B998}"/>
              </a:ext>
            </a:extLst>
          </p:cNvPr>
          <p:cNvSpPr txBox="1"/>
          <p:nvPr/>
        </p:nvSpPr>
        <p:spPr>
          <a:xfrm>
            <a:off x="8924479" y="768352"/>
            <a:ext cx="6098718" cy="64633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Helvetica" pitchFamily="34"/>
                <a:cs typeface="Helvetica" pitchFamily="34"/>
              </a:rPr>
              <a:t>Joseph Blader et al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Helvetica" pitchFamily="34"/>
                <a:cs typeface="Helvetica" pitchFamily="34"/>
              </a:rPr>
              <a:t>JAACAP 2021</a:t>
            </a:r>
          </a:p>
        </p:txBody>
      </p:sp>
      <p:sp>
        <p:nvSpPr>
          <p:cNvPr id="4" name="TextBox 7">
            <a:extLst>
              <a:ext uri="{FF2B5EF4-FFF2-40B4-BE49-F238E27FC236}">
                <a16:creationId xmlns:a16="http://schemas.microsoft.com/office/drawing/2014/main" id="{1E2CC235-5ED5-ECFF-F71F-71B6B82F9491}"/>
              </a:ext>
            </a:extLst>
          </p:cNvPr>
          <p:cNvSpPr txBox="1"/>
          <p:nvPr/>
        </p:nvSpPr>
        <p:spPr>
          <a:xfrm>
            <a:off x="8924479" y="1420575"/>
            <a:ext cx="3323322" cy="64633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sng" strike="noStrike" kern="1200" cap="none" spc="0" baseline="0">
                <a:solidFill>
                  <a:srgbClr val="000000"/>
                </a:solidFill>
                <a:uFillTx/>
                <a:latin typeface="Helvetica" pitchFamily="34"/>
                <a:cs typeface="Helvetica" pitchFamily="34"/>
              </a:rPr>
              <a:t>Stepped Treatment for ADHD and Aggression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1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484C-8C4F-C28D-B68F-E4C5F0974FC5}"/>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sz="3200"/>
              <a:t>IF severe aggression persists despite,</a:t>
            </a:r>
          </a:p>
        </p:txBody>
      </p:sp>
      <p:sp>
        <p:nvSpPr>
          <p:cNvPr id="3" name="Content Placeholder 1">
            <a:extLst>
              <a:ext uri="{FF2B5EF4-FFF2-40B4-BE49-F238E27FC236}">
                <a16:creationId xmlns:a16="http://schemas.microsoft.com/office/drawing/2014/main" id="{6B4A8131-A572-9411-7B64-7A5192F19D23}"/>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pPr lvl="0"/>
            <a:r>
              <a:rPr lang="en-US"/>
              <a:t>treatment of the underlying condition has been optimized</a:t>
            </a:r>
          </a:p>
          <a:p>
            <a:pPr lvl="0"/>
            <a:endParaRPr lang="en-US"/>
          </a:p>
          <a:p>
            <a:pPr lvl="0"/>
            <a:r>
              <a:rPr lang="en-US"/>
              <a:t>psychosocial treatments are not successful</a:t>
            </a:r>
          </a:p>
          <a:p>
            <a:pPr lvl="0"/>
            <a:endParaRPr lang="en-US"/>
          </a:p>
          <a:p>
            <a:pPr lvl="0"/>
            <a:r>
              <a:rPr lang="en-US"/>
              <a:t>control of the initial level of aggression is </a:t>
            </a:r>
            <a:r>
              <a:rPr lang="en-US" b="1"/>
              <a:t>urgent</a:t>
            </a:r>
          </a:p>
          <a:p>
            <a:pPr lvl="0"/>
            <a:endParaRPr lang="en-US"/>
          </a:p>
          <a:p>
            <a:pPr lvl="0"/>
            <a:r>
              <a:rPr lang="en-US"/>
              <a:t>Consider: second generation antipsychotic medication trial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63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9BDAD-39D4-3C3F-C204-CC13A333EEB9}"/>
              </a:ext>
            </a:extLst>
          </p:cNvPr>
          <p:cNvSpPr/>
          <p:nvPr/>
        </p:nvSpPr>
        <p:spPr>
          <a:xfrm>
            <a:off x="0" y="5957736"/>
            <a:ext cx="5458117" cy="900263"/>
          </a:xfrm>
          <a:prstGeom prst="rect">
            <a:avLst/>
          </a:prstGeom>
          <a:solidFill>
            <a:srgbClr val="F2F2F2"/>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3" name="Title 5">
            <a:extLst>
              <a:ext uri="{FF2B5EF4-FFF2-40B4-BE49-F238E27FC236}">
                <a16:creationId xmlns:a16="http://schemas.microsoft.com/office/drawing/2014/main" id="{0D79B23C-6999-71BA-3344-EAF747BF0E2D}"/>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endParaRPr lang="en-US"/>
          </a:p>
        </p:txBody>
      </p:sp>
      <p:sp>
        <p:nvSpPr>
          <p:cNvPr id="4" name="Content Placeholder 6">
            <a:extLst>
              <a:ext uri="{FF2B5EF4-FFF2-40B4-BE49-F238E27FC236}">
                <a16:creationId xmlns:a16="http://schemas.microsoft.com/office/drawing/2014/main" id="{243D9DA4-F7B1-ED9D-7148-76D9733B69D8}"/>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endParaRPr lang="en-US"/>
          </a:p>
        </p:txBody>
      </p:sp>
      <p:pic>
        <p:nvPicPr>
          <p:cNvPr id="5" name="Picture 3" descr="A table with a list of medication&#10;&#10;Description automatically generated with medium confidence">
            <a:extLst>
              <a:ext uri="{FF2B5EF4-FFF2-40B4-BE49-F238E27FC236}">
                <a16:creationId xmlns:a16="http://schemas.microsoft.com/office/drawing/2014/main" id="{2A5BF733-1F11-7C88-B33B-2E8959B193D1}"/>
              </a:ext>
            </a:extLst>
          </p:cNvPr>
          <p:cNvPicPr>
            <a:picLocks noChangeAspect="1"/>
          </p:cNvPicPr>
          <p:nvPr/>
        </p:nvPicPr>
        <p:blipFill>
          <a:blip r:embed="rId2"/>
          <a:stretch>
            <a:fillRect/>
          </a:stretch>
        </p:blipFill>
        <p:spPr>
          <a:xfrm>
            <a:off x="1305498" y="135486"/>
            <a:ext cx="9370734" cy="6759802"/>
          </a:xfrm>
          <a:prstGeom prst="rect">
            <a:avLst/>
          </a:prstGeom>
          <a:noFill/>
          <a:ln cap="flat">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Google Shape;657;p49">
            <a:extLst>
              <a:ext uri="{FF2B5EF4-FFF2-40B4-BE49-F238E27FC236}">
                <a16:creationId xmlns:a16="http://schemas.microsoft.com/office/drawing/2014/main" id="{20F6B390-D512-1E63-DFDF-DA03C218B2FD}"/>
              </a:ext>
            </a:extLst>
          </p:cNvPr>
          <p:cNvSpPr txBox="1">
            <a:spLocks noGrp="1"/>
          </p:cNvSpPr>
          <p:nvPr>
            <p:ph type="title"/>
          </p:nvPr>
        </p:nvSpPr>
        <p:spPr>
          <a:xfrm>
            <a:off x="838203" y="225628"/>
            <a:ext cx="10515600" cy="709921"/>
          </a:xfrm>
          <a:prstGeom prst="rect">
            <a:avLst/>
          </a:prstGeom>
          <a:noFill/>
          <a:ln>
            <a:noFill/>
          </a:ln>
        </p:spPr>
        <p:txBody>
          <a:bodyPr vert="horz" wrap="square" lIns="121898" tIns="121898" rIns="121898" bIns="121898" anchor="ctr" anchorCtr="1" compatLnSpc="1">
            <a:noAutofit/>
          </a:bodyPr>
          <a:lstStyle/>
          <a:p>
            <a:pPr lvl="0">
              <a:lnSpc>
                <a:spcPct val="100000"/>
              </a:lnSpc>
            </a:pPr>
            <a:r>
              <a:rPr lang="it-IT" sz="3000" b="1">
                <a:solidFill>
                  <a:srgbClr val="391378"/>
                </a:solidFill>
              </a:rPr>
              <a:t>Resource: Risperidone in Autism: Irritability Scale</a:t>
            </a:r>
            <a:endParaRPr lang="it-IT" sz="3000" b="1" u="sng">
              <a:solidFill>
                <a:srgbClr val="391378"/>
              </a:solidFill>
            </a:endParaRPr>
          </a:p>
        </p:txBody>
      </p:sp>
      <p:sp>
        <p:nvSpPr>
          <p:cNvPr id="3" name="Content Placeholder 2">
            <a:extLst>
              <a:ext uri="{FF2B5EF4-FFF2-40B4-BE49-F238E27FC236}">
                <a16:creationId xmlns:a16="http://schemas.microsoft.com/office/drawing/2014/main" id="{F059C257-F91E-BE6B-285B-304E28871D8E}"/>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endParaRPr lang="en-US"/>
          </a:p>
        </p:txBody>
      </p:sp>
      <p:graphicFrame>
        <p:nvGraphicFramePr>
          <p:cNvPr id="4" name="Google Shape;665;p49">
            <a:extLst>
              <a:ext uri="{FF2B5EF4-FFF2-40B4-BE49-F238E27FC236}">
                <a16:creationId xmlns:a16="http://schemas.microsoft.com/office/drawing/2014/main" id="{0C76DDB0-9B36-04C1-1E17-C12386443E52}"/>
              </a:ext>
            </a:extLst>
          </p:cNvPr>
          <p:cNvGraphicFramePr/>
          <p:nvPr/>
        </p:nvGraphicFramePr>
        <p:xfrm>
          <a:off x="1172818" y="225628"/>
          <a:ext cx="10515600" cy="6632371"/>
        </p:xfrm>
        <a:graphic>
          <a:graphicData uri="http://schemas.openxmlformats.org/presentationml/2006/ole">
            <mc:AlternateContent xmlns:mc="http://schemas.openxmlformats.org/markup-compatibility/2006">
              <mc:Choice xmlns:v="urn:schemas-microsoft-com:vml" Requires="v">
                <p:oleObj name="Document" r:id="rId3" imgW="11830050" imgH="7667625" progId="">
                  <p:embed/>
                </p:oleObj>
              </mc:Choice>
              <mc:Fallback>
                <p:oleObj name="Document" r:id="rId3" imgW="11830050" imgH="7667625" progId="">
                  <p:embed/>
                  <p:pic>
                    <p:nvPicPr>
                      <p:cNvPr id="0" name=""/>
                      <p:cNvPicPr/>
                      <p:nvPr/>
                    </p:nvPicPr>
                    <p:blipFill>
                      <a:blip r:embed="rId4"/>
                      <a:stretch>
                        <a:fillRect/>
                      </a:stretch>
                    </p:blipFill>
                    <p:spPr>
                      <a:xfrm>
                        <a:off x="1172818" y="225628"/>
                        <a:ext cx="10515600" cy="6632371"/>
                      </a:xfrm>
                      <a:prstGeom prst="rect">
                        <a:avLst/>
                      </a:prstGeom>
                      <a:noFill/>
                      <a:ln cap="flat">
                        <a:noFill/>
                      </a:ln>
                    </p:spPr>
                  </p:pic>
                </p:oleObj>
              </mc:Fallback>
            </mc:AlternateContent>
          </a:graphicData>
        </a:graphic>
      </p:graphicFrame>
      <p:sp>
        <p:nvSpPr>
          <p:cNvPr id="5" name="Google Shape;666;p49">
            <a:extLst>
              <a:ext uri="{FF2B5EF4-FFF2-40B4-BE49-F238E27FC236}">
                <a16:creationId xmlns:a16="http://schemas.microsoft.com/office/drawing/2014/main" id="{0F9CDAC6-32BC-BC0B-B5F5-73AFA592004D}"/>
              </a:ext>
            </a:extLst>
          </p:cNvPr>
          <p:cNvSpPr txBox="1"/>
          <p:nvPr/>
        </p:nvSpPr>
        <p:spPr>
          <a:xfrm>
            <a:off x="0" y="6263091"/>
            <a:ext cx="12191996" cy="369280"/>
          </a:xfrm>
          <a:prstGeom prst="rect">
            <a:avLst/>
          </a:prstGeom>
          <a:noFill/>
          <a:ln cap="flat">
            <a:noFill/>
          </a:ln>
        </p:spPr>
        <p:txBody>
          <a:bodyPr vert="horz" wrap="square" lIns="121898" tIns="60935" rIns="121898" bIns="60935"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 pitchFamily="34"/>
                <a:ea typeface="Arimo"/>
                <a:cs typeface="Helvetica" pitchFamily="34"/>
              </a:rPr>
              <a:t>RUPP Autism Group, NEJM, 2002</a:t>
            </a:r>
            <a:endParaRPr lang="sv-SE" sz="2400" b="0" i="0" u="none" strike="noStrike" kern="1200" cap="none" spc="0" baseline="0">
              <a:solidFill>
                <a:srgbClr val="000000"/>
              </a:solidFill>
              <a:uFillTx/>
              <a:latin typeface="Helvetica" pitchFamily="34"/>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Google Shape;481;p34">
            <a:extLst>
              <a:ext uri="{FF2B5EF4-FFF2-40B4-BE49-F238E27FC236}">
                <a16:creationId xmlns:a16="http://schemas.microsoft.com/office/drawing/2014/main" id="{57B80774-301C-B5CD-91DC-7EF8A4852A23}"/>
              </a:ext>
            </a:extLst>
          </p:cNvPr>
          <p:cNvSpPr txBox="1">
            <a:spLocks noGrp="1"/>
          </p:cNvSpPr>
          <p:nvPr>
            <p:ph type="title"/>
          </p:nvPr>
        </p:nvSpPr>
        <p:spPr>
          <a:xfrm>
            <a:off x="747576" y="647093"/>
            <a:ext cx="10515600" cy="709921"/>
          </a:xfrm>
          <a:prstGeom prst="rect">
            <a:avLst/>
          </a:prstGeom>
          <a:noFill/>
          <a:ln>
            <a:noFill/>
          </a:ln>
        </p:spPr>
        <p:txBody>
          <a:bodyPr vert="horz" wrap="square" lIns="121898" tIns="121898" rIns="121898" bIns="121898" anchor="ctr" anchorCtr="0" compatLnSpc="1">
            <a:noAutofit/>
          </a:bodyPr>
          <a:lstStyle/>
          <a:p>
            <a:pPr lvl="0" algn="l">
              <a:lnSpc>
                <a:spcPct val="100000"/>
              </a:lnSpc>
            </a:pPr>
            <a:r>
              <a:rPr lang="en-US" sz="3600" b="1">
                <a:solidFill>
                  <a:srgbClr val="391378"/>
                </a:solidFill>
              </a:rPr>
              <a:t>Atypical Antipsychotics in Disruptive Behavior Disorders With Aggression: Levels of Evidence</a:t>
            </a:r>
            <a:endParaRPr lang="en-US" sz="3600" b="1" i="1">
              <a:solidFill>
                <a:srgbClr val="391378"/>
              </a:solidFill>
            </a:endParaRPr>
          </a:p>
        </p:txBody>
      </p:sp>
      <p:sp>
        <p:nvSpPr>
          <p:cNvPr id="3" name="Google Shape;482;p34">
            <a:extLst>
              <a:ext uri="{FF2B5EF4-FFF2-40B4-BE49-F238E27FC236}">
                <a16:creationId xmlns:a16="http://schemas.microsoft.com/office/drawing/2014/main" id="{C4F88E20-0058-3301-6356-286AA3AE7546}"/>
              </a:ext>
            </a:extLst>
          </p:cNvPr>
          <p:cNvSpPr txBox="1">
            <a:spLocks noGrp="1"/>
          </p:cNvSpPr>
          <p:nvPr>
            <p:ph idx="1"/>
          </p:nvPr>
        </p:nvSpPr>
        <p:spPr>
          <a:xfrm>
            <a:off x="488271" y="5144972"/>
            <a:ext cx="11034201" cy="838833"/>
          </a:xfrm>
          <a:prstGeom prst="rect">
            <a:avLst/>
          </a:prstGeom>
          <a:noFill/>
          <a:ln>
            <a:noFill/>
          </a:ln>
        </p:spPr>
        <p:txBody>
          <a:bodyPr vert="horz" wrap="square" lIns="121898" tIns="121898" rIns="121898" bIns="121898" anchor="ctr" anchorCtr="0" compatLnSpc="1">
            <a:noAutofit/>
          </a:bodyPr>
          <a:lstStyle/>
          <a:p>
            <a:pPr marL="101598" lvl="0" indent="0" algn="ctr">
              <a:lnSpc>
                <a:spcPct val="100000"/>
              </a:lnSpc>
              <a:spcBef>
                <a:spcPts val="0"/>
              </a:spcBef>
              <a:buNone/>
            </a:pPr>
            <a:r>
              <a:rPr lang="en-US" sz="2000"/>
              <a:t>A = &gt;2 randomized, controlled studies; B = 1 randomized, controlled study; C = clinical experience, eg, open studies, case reports, etc., D = no data or negative outcome.</a:t>
            </a:r>
          </a:p>
          <a:p>
            <a:pPr marL="444498" lvl="0" indent="-342900" algn="ctr">
              <a:lnSpc>
                <a:spcPct val="100000"/>
              </a:lnSpc>
              <a:spcBef>
                <a:spcPts val="0"/>
              </a:spcBef>
              <a:buClr>
                <a:srgbClr val="C7D5E6"/>
              </a:buClr>
              <a:buSzPts val="1854"/>
              <a:buFont typeface="Arial" pitchFamily="34"/>
            </a:pPr>
            <a:r>
              <a:rPr lang="en-US" sz="2000"/>
              <a:t>Studies done with aggression/irritability in autism: Based on all available RCTs thru 8/2013.  </a:t>
            </a:r>
            <a:r>
              <a:rPr lang="en-US" sz="2000" i="1"/>
              <a:t>Adapted from Jobson KO, Potter WZ. Psychopharmacol Bull. 1995;31:457-459.</a:t>
            </a:r>
            <a:endParaRPr lang="en-US" sz="2000"/>
          </a:p>
          <a:p>
            <a:pPr marL="101598" lvl="0" indent="0">
              <a:lnSpc>
                <a:spcPct val="100000"/>
              </a:lnSpc>
              <a:spcBef>
                <a:spcPts val="0"/>
              </a:spcBef>
              <a:buNone/>
            </a:pPr>
            <a:endParaRPr lang="en-US" sz="1867"/>
          </a:p>
        </p:txBody>
      </p:sp>
      <p:sp>
        <p:nvSpPr>
          <p:cNvPr id="4" name="Google Shape;483;p34">
            <a:extLst>
              <a:ext uri="{FF2B5EF4-FFF2-40B4-BE49-F238E27FC236}">
                <a16:creationId xmlns:a16="http://schemas.microsoft.com/office/drawing/2014/main" id="{281A81DF-3F8C-A7DA-2FC1-EB5A0F7C2AE6}"/>
              </a:ext>
            </a:extLst>
          </p:cNvPr>
          <p:cNvSpPr txBox="1"/>
          <p:nvPr/>
        </p:nvSpPr>
        <p:spPr>
          <a:xfrm>
            <a:off x="10704515" y="4637086"/>
            <a:ext cx="1487491" cy="314325"/>
          </a:xfrm>
          <a:prstGeom prst="rect">
            <a:avLst/>
          </a:prstGeom>
          <a:noFill/>
          <a:ln cap="flat">
            <a:noFill/>
          </a:ln>
        </p:spPr>
        <p:txBody>
          <a:bodyPr vert="horz" wrap="square" lIns="91421" tIns="91421" rIns="91421" bIns="91421"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C794C4-B8C2-4DD8-AE97-F1A8E2237EBB}" type="slidenum">
              <a:t>39</a:t>
            </a:fld>
            <a:endParaRPr lang="en-US" sz="1200" b="1" i="0" u="none" strike="noStrike" kern="1200" cap="none" spc="0" baseline="0">
              <a:solidFill>
                <a:srgbClr val="FFFFFF"/>
              </a:solidFill>
              <a:uFillTx/>
              <a:latin typeface="Helvetica" pitchFamily="34"/>
              <a:cs typeface="Helvetica" pitchFamily="34"/>
            </a:endParaRPr>
          </a:p>
        </p:txBody>
      </p:sp>
      <p:graphicFrame>
        <p:nvGraphicFramePr>
          <p:cNvPr id="5" name="Google Shape;492;p34">
            <a:extLst>
              <a:ext uri="{FF2B5EF4-FFF2-40B4-BE49-F238E27FC236}">
                <a16:creationId xmlns:a16="http://schemas.microsoft.com/office/drawing/2014/main" id="{58027F7D-E102-CE96-CA5D-F189D3C091A4}"/>
              </a:ext>
            </a:extLst>
          </p:cNvPr>
          <p:cNvGraphicFramePr>
            <a:graphicFrameLocks noGrp="1"/>
          </p:cNvGraphicFramePr>
          <p:nvPr/>
        </p:nvGraphicFramePr>
        <p:xfrm>
          <a:off x="1607341" y="1826038"/>
          <a:ext cx="8796070" cy="2849901"/>
        </p:xfrm>
        <a:graphic>
          <a:graphicData uri="http://schemas.openxmlformats.org/drawingml/2006/table">
            <a:tbl>
              <a:tblPr firstRow="1" bandRow="1">
                <a:effectLst/>
              </a:tblPr>
              <a:tblGrid>
                <a:gridCol w="4398035">
                  <a:extLst>
                    <a:ext uri="{9D8B030D-6E8A-4147-A177-3AD203B41FA5}">
                      <a16:colId xmlns:a16="http://schemas.microsoft.com/office/drawing/2014/main" val="2283149490"/>
                    </a:ext>
                  </a:extLst>
                </a:gridCol>
                <a:gridCol w="4398035">
                  <a:extLst>
                    <a:ext uri="{9D8B030D-6E8A-4147-A177-3AD203B41FA5}">
                      <a16:colId xmlns:a16="http://schemas.microsoft.com/office/drawing/2014/main" val="4143746451"/>
                    </a:ext>
                  </a:extLst>
                </a:gridCol>
              </a:tblGrid>
              <a:tr h="528331">
                <a:tc>
                  <a:txBody>
                    <a:bodyPr/>
                    <a:lstStyle/>
                    <a:p>
                      <a:pPr marL="0" marR="0" lvl="0" indent="0" algn="ctr" rtl="0">
                        <a:lnSpc>
                          <a:spcPct val="100000"/>
                        </a:lnSpc>
                        <a:spcBef>
                          <a:spcPts val="0"/>
                        </a:spcBef>
                        <a:spcAft>
                          <a:spcPts val="0"/>
                        </a:spcAft>
                        <a:buNone/>
                      </a:pPr>
                      <a:r>
                        <a:rPr lang="en-US" sz="2700" b="1" u="none" strike="noStrike" cap="none">
                          <a:latin typeface="Helvetica" pitchFamily="34"/>
                        </a:rPr>
                        <a:t>Atypical Antipsychotics</a:t>
                      </a:r>
                      <a:endParaRPr lang="en-US" sz="2400">
                        <a:latin typeface="Helvetica" pitchFamily="34"/>
                      </a:endParaRPr>
                    </a:p>
                  </a:txBody>
                  <a:tcPr marL="121935" marR="121935" marT="60963" marB="60963">
                    <a:solidFill>
                      <a:srgbClr val="B6C3D7"/>
                    </a:solidFill>
                  </a:tcPr>
                </a:tc>
                <a:tc>
                  <a:txBody>
                    <a:bodyPr/>
                    <a:lstStyle/>
                    <a:p>
                      <a:pPr marL="0" marR="0" lvl="0" indent="0" algn="ctr" rtl="0">
                        <a:lnSpc>
                          <a:spcPct val="100000"/>
                        </a:lnSpc>
                        <a:spcBef>
                          <a:spcPts val="0"/>
                        </a:spcBef>
                        <a:spcAft>
                          <a:spcPts val="0"/>
                        </a:spcAft>
                        <a:buNone/>
                      </a:pPr>
                      <a:r>
                        <a:rPr lang="en-US" sz="2700" b="1" u="none" strike="noStrike" cap="none">
                          <a:latin typeface="Helvetica" pitchFamily="34"/>
                        </a:rPr>
                        <a:t>Short-Term Efficacy</a:t>
                      </a:r>
                      <a:endParaRPr lang="en-US" sz="2400">
                        <a:latin typeface="Helvetica" pitchFamily="34"/>
                      </a:endParaRPr>
                    </a:p>
                  </a:txBody>
                  <a:tcPr marL="121935" marR="121935" marT="60963" marB="60963">
                    <a:solidFill>
                      <a:srgbClr val="B6C3D7"/>
                    </a:solidFill>
                  </a:tcPr>
                </a:tc>
                <a:extLst>
                  <a:ext uri="{0D108BD9-81ED-4DB2-BD59-A6C34878D82A}">
                    <a16:rowId xmlns:a16="http://schemas.microsoft.com/office/drawing/2014/main" val="278261384"/>
                  </a:ext>
                </a:extLst>
              </a:tr>
              <a:tr h="2316495">
                <a:tc>
                  <a:txBody>
                    <a:bodyPr/>
                    <a:lstStyle/>
                    <a:p>
                      <a:pPr marL="0" marR="0" lvl="0" indent="0" algn="ctr" rtl="0">
                        <a:lnSpc>
                          <a:spcPct val="100000"/>
                        </a:lnSpc>
                        <a:spcBef>
                          <a:spcPts val="0"/>
                        </a:spcBef>
                        <a:spcAft>
                          <a:spcPts val="0"/>
                        </a:spcAft>
                        <a:buNone/>
                      </a:pPr>
                      <a:r>
                        <a:rPr lang="en-US" sz="2400" u="none" strike="noStrike" cap="none">
                          <a:latin typeface="Helvetica" pitchFamily="34"/>
                        </a:rPr>
                        <a:t>Risperidone</a:t>
                      </a:r>
                      <a:endParaRPr lang="en-US" sz="2400">
                        <a:latin typeface="Helvetica" pitchFamily="34"/>
                      </a:endParaRPr>
                    </a:p>
                    <a:p>
                      <a:pPr marL="0" marR="0" lvl="0" indent="0" algn="ctr" rtl="0">
                        <a:lnSpc>
                          <a:spcPct val="100000"/>
                        </a:lnSpc>
                        <a:spcBef>
                          <a:spcPts val="0"/>
                        </a:spcBef>
                        <a:spcAft>
                          <a:spcPts val="0"/>
                        </a:spcAft>
                        <a:buNone/>
                      </a:pPr>
                      <a:r>
                        <a:rPr lang="en-US" sz="2400" u="none" strike="noStrike" cap="none"/>
                        <a:t>Aripiprazole</a:t>
                      </a:r>
                      <a:endParaRPr lang="en-US" sz="2400"/>
                    </a:p>
                    <a:p>
                      <a:pPr marL="0" marR="0" lvl="0" indent="0" algn="ctr" rtl="0">
                        <a:lnSpc>
                          <a:spcPct val="100000"/>
                        </a:lnSpc>
                        <a:spcBef>
                          <a:spcPts val="0"/>
                        </a:spcBef>
                        <a:spcAft>
                          <a:spcPts val="0"/>
                        </a:spcAft>
                        <a:buNone/>
                      </a:pPr>
                      <a:r>
                        <a:rPr lang="en-US" sz="2400" u="none" strike="noStrike" cap="none"/>
                        <a:t>Olanzapine</a:t>
                      </a:r>
                      <a:endParaRPr lang="en-US" sz="2400"/>
                    </a:p>
                    <a:p>
                      <a:pPr marL="0" marR="0" lvl="0" indent="0" algn="ctr" rtl="0">
                        <a:lnSpc>
                          <a:spcPct val="100000"/>
                        </a:lnSpc>
                        <a:spcBef>
                          <a:spcPts val="0"/>
                        </a:spcBef>
                        <a:spcAft>
                          <a:spcPts val="0"/>
                        </a:spcAft>
                        <a:buNone/>
                      </a:pPr>
                      <a:r>
                        <a:rPr lang="en-US" sz="2400" u="none" strike="noStrike" cap="none"/>
                        <a:t>Ziprasidone</a:t>
                      </a:r>
                      <a:endParaRPr lang="en-US" sz="2400"/>
                    </a:p>
                    <a:p>
                      <a:pPr marL="0" marR="0" lvl="0" indent="0" algn="ctr" rtl="0">
                        <a:lnSpc>
                          <a:spcPct val="100000"/>
                        </a:lnSpc>
                        <a:spcBef>
                          <a:spcPts val="0"/>
                        </a:spcBef>
                        <a:spcAft>
                          <a:spcPts val="0"/>
                        </a:spcAft>
                        <a:buNone/>
                      </a:pPr>
                      <a:r>
                        <a:rPr lang="en-US" sz="2400" u="none" strike="noStrike" cap="none"/>
                        <a:t>Clozapine</a:t>
                      </a:r>
                      <a:endParaRPr lang="en-US" sz="2400"/>
                    </a:p>
                    <a:p>
                      <a:pPr marL="0" marR="0" lvl="0" indent="0" algn="ctr" rtl="0">
                        <a:lnSpc>
                          <a:spcPct val="100000"/>
                        </a:lnSpc>
                        <a:spcBef>
                          <a:spcPts val="0"/>
                        </a:spcBef>
                        <a:spcAft>
                          <a:spcPts val="0"/>
                        </a:spcAft>
                        <a:buNone/>
                      </a:pPr>
                      <a:r>
                        <a:rPr lang="en-US" sz="2400" u="none" strike="noStrike" cap="none"/>
                        <a:t>Quetiapine</a:t>
                      </a:r>
                      <a:endParaRPr lang="en-US" sz="2400"/>
                    </a:p>
                  </a:txBody>
                  <a:tcPr marL="121935" marR="121935" marT="60963" marB="60963"/>
                </a:tc>
                <a:tc>
                  <a:txBody>
                    <a:bodyPr/>
                    <a:lstStyle/>
                    <a:p>
                      <a:pPr marL="0" marR="0" lvl="0" indent="0" algn="ctr" rtl="0">
                        <a:lnSpc>
                          <a:spcPct val="100000"/>
                        </a:lnSpc>
                        <a:spcBef>
                          <a:spcPts val="0"/>
                        </a:spcBef>
                        <a:spcAft>
                          <a:spcPts val="0"/>
                        </a:spcAft>
                        <a:buNone/>
                      </a:pPr>
                      <a:r>
                        <a:rPr lang="pt-BR" sz="2400" u="none" strike="noStrike" cap="none">
                          <a:latin typeface="Helvetica" pitchFamily="34"/>
                        </a:rPr>
                        <a:t>A</a:t>
                      </a:r>
                      <a:endParaRPr lang="pt-BR" sz="2400">
                        <a:latin typeface="Helvetica" pitchFamily="34"/>
                      </a:endParaRPr>
                    </a:p>
                    <a:p>
                      <a:pPr marL="0" marR="0" lvl="0" indent="0" algn="ctr" rtl="0">
                        <a:lnSpc>
                          <a:spcPct val="100000"/>
                        </a:lnSpc>
                        <a:spcBef>
                          <a:spcPts val="0"/>
                        </a:spcBef>
                        <a:spcAft>
                          <a:spcPts val="0"/>
                        </a:spcAft>
                        <a:buNone/>
                      </a:pPr>
                      <a:r>
                        <a:rPr lang="pt-BR" sz="2400" u="none" strike="noStrike" cap="none"/>
                        <a:t> B*</a:t>
                      </a:r>
                      <a:endParaRPr lang="pt-BR" sz="2400"/>
                    </a:p>
                    <a:p>
                      <a:pPr marL="0" marR="0" lvl="0" indent="0" algn="ctr" rtl="0">
                        <a:lnSpc>
                          <a:spcPct val="100000"/>
                        </a:lnSpc>
                        <a:spcBef>
                          <a:spcPts val="0"/>
                        </a:spcBef>
                        <a:spcAft>
                          <a:spcPts val="0"/>
                        </a:spcAft>
                        <a:buNone/>
                      </a:pPr>
                      <a:r>
                        <a:rPr lang="pt-BR" sz="2400" u="none" strike="noStrike" cap="none"/>
                        <a:t>C</a:t>
                      </a:r>
                      <a:endParaRPr lang="pt-BR" sz="2400"/>
                    </a:p>
                    <a:p>
                      <a:pPr marL="0" marR="0" lvl="0" indent="0" algn="ctr" rtl="0">
                        <a:lnSpc>
                          <a:spcPct val="100000"/>
                        </a:lnSpc>
                        <a:spcBef>
                          <a:spcPts val="0"/>
                        </a:spcBef>
                        <a:spcAft>
                          <a:spcPts val="0"/>
                        </a:spcAft>
                        <a:buNone/>
                      </a:pPr>
                      <a:r>
                        <a:rPr lang="pt-BR" sz="2400" u="none" strike="noStrike" cap="none"/>
                        <a:t>C</a:t>
                      </a:r>
                      <a:endParaRPr lang="pt-BR" sz="2400"/>
                    </a:p>
                    <a:p>
                      <a:pPr marL="0" marR="0" lvl="0" indent="0" algn="ctr" rtl="0">
                        <a:lnSpc>
                          <a:spcPct val="100000"/>
                        </a:lnSpc>
                        <a:spcBef>
                          <a:spcPts val="0"/>
                        </a:spcBef>
                        <a:spcAft>
                          <a:spcPts val="0"/>
                        </a:spcAft>
                        <a:buNone/>
                      </a:pPr>
                      <a:r>
                        <a:rPr lang="pt-BR" sz="2400" u="none" strike="noStrike" cap="none"/>
                        <a:t>C</a:t>
                      </a:r>
                      <a:endParaRPr lang="pt-BR" sz="2400"/>
                    </a:p>
                    <a:p>
                      <a:pPr marL="0" marR="0" lvl="0" indent="0" algn="ctr" rtl="0">
                        <a:lnSpc>
                          <a:spcPct val="100000"/>
                        </a:lnSpc>
                        <a:spcBef>
                          <a:spcPts val="0"/>
                        </a:spcBef>
                        <a:spcAft>
                          <a:spcPts val="0"/>
                        </a:spcAft>
                        <a:buNone/>
                      </a:pPr>
                      <a:r>
                        <a:rPr lang="pt-BR" sz="2400" u="none" strike="noStrike" cap="none"/>
                        <a:t>D</a:t>
                      </a:r>
                      <a:endParaRPr lang="pt-BR" sz="2400"/>
                    </a:p>
                  </a:txBody>
                  <a:tcPr marL="121935" marR="121935" marT="60963" marB="60963"/>
                </a:tc>
                <a:extLst>
                  <a:ext uri="{0D108BD9-81ED-4DB2-BD59-A6C34878D82A}">
                    <a16:rowId xmlns:a16="http://schemas.microsoft.com/office/drawing/2014/main" val="1848827054"/>
                  </a:ext>
                </a:extLst>
              </a:tr>
            </a:tbl>
          </a:graphicData>
        </a:graphic>
      </p:graphicFrame>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29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8D34-3B40-E59E-D807-3FC6BCE03E80}"/>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b="1">
                <a:solidFill>
                  <a:srgbClr val="391378"/>
                </a:solidFill>
              </a:rPr>
              <a:t>Learning Objectives</a:t>
            </a:r>
          </a:p>
        </p:txBody>
      </p:sp>
      <p:sp>
        <p:nvSpPr>
          <p:cNvPr id="3" name="Content Placeholder 2">
            <a:extLst>
              <a:ext uri="{FF2B5EF4-FFF2-40B4-BE49-F238E27FC236}">
                <a16:creationId xmlns:a16="http://schemas.microsoft.com/office/drawing/2014/main" id="{FB496E81-AE8C-7D50-7105-0C522620E5D0}"/>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pPr marL="514350" lvl="0" indent="-514350">
              <a:buFont typeface="Calibri Light"/>
              <a:buAutoNum type="arabicPeriod"/>
            </a:pPr>
            <a:r>
              <a:rPr lang="en-US"/>
              <a:t>Learn about a resource to help guide assessment and treatment of aggression</a:t>
            </a:r>
          </a:p>
          <a:p>
            <a:pPr marL="514350" lvl="0" indent="-514350">
              <a:buAutoNum type="arabicPeriod"/>
            </a:pPr>
            <a:endParaRPr lang="en-US"/>
          </a:p>
          <a:p>
            <a:pPr marL="514350" lvl="0" indent="-514350">
              <a:buFont typeface="Calibri Light"/>
              <a:buAutoNum type="arabicPeriod"/>
            </a:pPr>
            <a:r>
              <a:rPr lang="en-US"/>
              <a:t>Identify the components of an effective treatment team including family members and professionals</a:t>
            </a:r>
          </a:p>
          <a:p>
            <a:pPr marL="514350" lvl="0" indent="-514350">
              <a:buAutoNum type="arabicPeriod"/>
            </a:pPr>
            <a:endParaRPr lang="en-US"/>
          </a:p>
          <a:p>
            <a:pPr marL="514350" lvl="0" indent="-514350">
              <a:buFont typeface="Calibri Light"/>
              <a:buAutoNum type="arabicPeriod"/>
            </a:pPr>
            <a:r>
              <a:rPr lang="en-US"/>
              <a:t>Understand the psychopharmacologic approach to clinical aggression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751">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9EFDD9A-D91C-DF11-928C-B16496F4B667}"/>
              </a:ext>
            </a:extLst>
          </p:cNvPr>
          <p:cNvPicPr>
            <a:picLocks noChangeAspect="1"/>
          </p:cNvPicPr>
          <p:nvPr/>
        </p:nvPicPr>
        <p:blipFill>
          <a:blip r:embed="rId2"/>
          <a:stretch>
            <a:fillRect/>
          </a:stretch>
        </p:blipFill>
        <p:spPr>
          <a:xfrm>
            <a:off x="162690" y="1595463"/>
            <a:ext cx="11866626" cy="3667082"/>
          </a:xfrm>
          <a:prstGeom prst="rect">
            <a:avLst/>
          </a:prstGeom>
          <a:noFill/>
          <a:ln cap="flat">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635">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ED24FEF1-1351-154A-AA31-4282716DCC4A}"/>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endParaRPr lang="en-US"/>
          </a:p>
        </p:txBody>
      </p:sp>
      <p:sp>
        <p:nvSpPr>
          <p:cNvPr id="3" name="Content Placeholder 8">
            <a:extLst>
              <a:ext uri="{FF2B5EF4-FFF2-40B4-BE49-F238E27FC236}">
                <a16:creationId xmlns:a16="http://schemas.microsoft.com/office/drawing/2014/main" id="{55E5D95F-591D-A2B2-B9D0-0C06DD7DDE78}"/>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endParaRPr lang="en-US"/>
          </a:p>
        </p:txBody>
      </p:sp>
      <p:pic>
        <p:nvPicPr>
          <p:cNvPr id="4" name="Picture 1" descr="T-MAY-final 5.pdf">
            <a:extLst>
              <a:ext uri="{FF2B5EF4-FFF2-40B4-BE49-F238E27FC236}">
                <a16:creationId xmlns:a16="http://schemas.microsoft.com/office/drawing/2014/main" id="{6BAC4BC5-72EA-FC0B-0BE9-39DDE3F365AF}"/>
              </a:ext>
            </a:extLst>
          </p:cNvPr>
          <p:cNvPicPr>
            <a:picLocks noChangeAspect="1"/>
          </p:cNvPicPr>
          <p:nvPr/>
        </p:nvPicPr>
        <p:blipFill>
          <a:blip r:embed="rId2"/>
          <a:srcRect/>
          <a:stretch>
            <a:fillRect/>
          </a:stretch>
        </p:blipFill>
        <p:spPr>
          <a:xfrm>
            <a:off x="2861084" y="-521555"/>
            <a:ext cx="6469837" cy="8372557"/>
          </a:xfrm>
          <a:prstGeom prst="rect">
            <a:avLst/>
          </a:prstGeom>
          <a:noFill/>
          <a:ln cap="flat">
            <a:noFill/>
          </a:ln>
        </p:spPr>
      </p:pic>
      <p:sp>
        <p:nvSpPr>
          <p:cNvPr id="5" name="Rectangle: Rounded Corners 5">
            <a:extLst>
              <a:ext uri="{FF2B5EF4-FFF2-40B4-BE49-F238E27FC236}">
                <a16:creationId xmlns:a16="http://schemas.microsoft.com/office/drawing/2014/main" id="{003046F7-1C9D-C306-4EA8-47277DE41305}"/>
              </a:ext>
            </a:extLst>
          </p:cNvPr>
          <p:cNvSpPr/>
          <p:nvPr/>
        </p:nvSpPr>
        <p:spPr>
          <a:xfrm>
            <a:off x="3473110" y="5027919"/>
            <a:ext cx="5245766" cy="113996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76196" cap="flat">
            <a:solidFill>
              <a:srgbClr val="39137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16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8E73-82F1-A7A3-E1B0-9FC539387C3E}"/>
              </a:ext>
            </a:extLst>
          </p:cNvPr>
          <p:cNvSpPr txBox="1">
            <a:spLocks noGrp="1"/>
          </p:cNvSpPr>
          <p:nvPr>
            <p:ph type="title"/>
          </p:nvPr>
        </p:nvSpPr>
        <p:spPr>
          <a:xfrm>
            <a:off x="838203" y="440932"/>
            <a:ext cx="10515600" cy="709921"/>
          </a:xfrm>
          <a:prstGeom prst="rect">
            <a:avLst/>
          </a:prstGeom>
          <a:noFill/>
          <a:ln>
            <a:noFill/>
          </a:ln>
        </p:spPr>
        <p:txBody>
          <a:bodyPr vert="horz" wrap="square" lIns="91440" tIns="45720" rIns="91440" bIns="45720" anchor="ctr" anchorCtr="1" compatLnSpc="1">
            <a:normAutofit/>
          </a:bodyPr>
          <a:lstStyle/>
          <a:p>
            <a:pPr lvl="0"/>
            <a:r>
              <a:rPr lang="en-US" sz="4000" b="1" u="sng">
                <a:solidFill>
                  <a:srgbClr val="391378"/>
                </a:solidFill>
              </a:rPr>
              <a:t>Atypical Antipsychotics: Side Effects</a:t>
            </a:r>
          </a:p>
        </p:txBody>
      </p:sp>
      <p:sp>
        <p:nvSpPr>
          <p:cNvPr id="3" name="Content Placeholder 2">
            <a:extLst>
              <a:ext uri="{FF2B5EF4-FFF2-40B4-BE49-F238E27FC236}">
                <a16:creationId xmlns:a16="http://schemas.microsoft.com/office/drawing/2014/main" id="{014933E5-7D4B-7793-7714-1F519417F37C}"/>
              </a:ext>
            </a:extLst>
          </p:cNvPr>
          <p:cNvSpPr txBox="1">
            <a:spLocks noGrp="1"/>
          </p:cNvSpPr>
          <p:nvPr>
            <p:ph idx="1"/>
          </p:nvPr>
        </p:nvSpPr>
        <p:spPr>
          <a:xfrm>
            <a:off x="838203" y="1253331"/>
            <a:ext cx="10515600" cy="4351336"/>
          </a:xfrm>
          <a:prstGeom prst="rect">
            <a:avLst/>
          </a:prstGeom>
          <a:noFill/>
          <a:ln>
            <a:noFill/>
          </a:ln>
        </p:spPr>
        <p:txBody>
          <a:bodyPr vert="horz" wrap="square" lIns="91440" tIns="45720" rIns="91440" bIns="45720" anchor="t" anchorCtr="0" compatLnSpc="1">
            <a:noAutofit/>
          </a:bodyPr>
          <a:lstStyle/>
          <a:p>
            <a:pPr lvl="0"/>
            <a:r>
              <a:rPr lang="en-US" sz="2400"/>
              <a:t>Sedation</a:t>
            </a:r>
          </a:p>
          <a:p>
            <a:pPr lvl="0"/>
            <a:r>
              <a:rPr lang="en-US" sz="2400"/>
              <a:t>Weight gain</a:t>
            </a:r>
          </a:p>
          <a:p>
            <a:pPr lvl="0"/>
            <a:r>
              <a:rPr lang="en-US" sz="2400"/>
              <a:t>Metabolic Syndrome, Diabetes</a:t>
            </a:r>
          </a:p>
          <a:p>
            <a:pPr lvl="0"/>
            <a:r>
              <a:rPr lang="en-US" sz="2400"/>
              <a:t>Gynecomastia/Galactorrhea/Amenorrhea</a:t>
            </a:r>
          </a:p>
          <a:p>
            <a:pPr lvl="0"/>
            <a:r>
              <a:rPr lang="en-US" sz="2400"/>
              <a:t>Cardiac (ziprasidone), orthostatic hypotension</a:t>
            </a:r>
          </a:p>
          <a:p>
            <a:pPr lvl="0"/>
            <a:r>
              <a:rPr lang="en-US" sz="2400"/>
              <a:t>Motor</a:t>
            </a:r>
          </a:p>
          <a:p>
            <a:pPr lvl="1"/>
            <a:r>
              <a:rPr lang="en-US" u="sng"/>
              <a:t>Akathisia</a:t>
            </a:r>
            <a:r>
              <a:rPr lang="en-US"/>
              <a:t> (Barnes Akathisia Rating Scale) </a:t>
            </a:r>
          </a:p>
          <a:p>
            <a:pPr lvl="2"/>
            <a:r>
              <a:rPr lang="en-US" sz="2400"/>
              <a:t>inner restlessness and externally observable restlessness</a:t>
            </a:r>
          </a:p>
          <a:p>
            <a:pPr lvl="1"/>
            <a:r>
              <a:rPr lang="en-US" u="sng"/>
              <a:t>Extrapyramidal</a:t>
            </a:r>
            <a:r>
              <a:rPr lang="en-US"/>
              <a:t> side effects (Simpson Angus Scale)-Parkinsonism</a:t>
            </a:r>
          </a:p>
          <a:p>
            <a:pPr lvl="2"/>
            <a:r>
              <a:rPr lang="en-US" sz="2400"/>
              <a:t>Shuffling, gait, rigidity, tremor, salivation, head rotation, eye rolling</a:t>
            </a:r>
          </a:p>
          <a:p>
            <a:pPr lvl="1"/>
            <a:r>
              <a:rPr lang="en-US" u="sng"/>
              <a:t>Tardive Dyskinesia </a:t>
            </a:r>
            <a:r>
              <a:rPr lang="en-US"/>
              <a:t>(</a:t>
            </a:r>
            <a:r>
              <a:rPr lang="en-US" b="1" u="sng"/>
              <a:t>A</a:t>
            </a:r>
            <a:r>
              <a:rPr lang="en-US"/>
              <a:t>bnormal </a:t>
            </a:r>
            <a:r>
              <a:rPr lang="en-US" b="1" u="sng"/>
              <a:t>I</a:t>
            </a:r>
            <a:r>
              <a:rPr lang="en-US"/>
              <a:t>nvoluntary </a:t>
            </a:r>
            <a:r>
              <a:rPr lang="en-US" b="1" u="sng"/>
              <a:t>M</a:t>
            </a:r>
            <a:r>
              <a:rPr lang="en-US"/>
              <a:t>ovement </a:t>
            </a:r>
            <a:r>
              <a:rPr lang="en-US" b="1" u="sng"/>
              <a:t>S</a:t>
            </a:r>
            <a:r>
              <a:rPr lang="en-US"/>
              <a:t>cale) AIMS</a:t>
            </a:r>
          </a:p>
          <a:p>
            <a:pPr lvl="2"/>
            <a:r>
              <a:rPr lang="en-US" sz="2400"/>
              <a:t>Special focus on the jaw, tongue, perioral area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640">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C7C6AEF-1740-3473-9067-78004B97EFC6}"/>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endParaRPr lang="en-US"/>
          </a:p>
        </p:txBody>
      </p:sp>
      <p:pic>
        <p:nvPicPr>
          <p:cNvPr id="3" name="Content Placeholder 3" descr="A chart of different types of diseases&#10;&#10;AI-generated content may be incorrect.">
            <a:extLst>
              <a:ext uri="{FF2B5EF4-FFF2-40B4-BE49-F238E27FC236}">
                <a16:creationId xmlns:a16="http://schemas.microsoft.com/office/drawing/2014/main" id="{0CD598FB-8A1A-B2D8-3891-04E8C3AE24F0}"/>
              </a:ext>
            </a:extLst>
          </p:cNvPr>
          <p:cNvPicPr>
            <a:picLocks noGrp="1" noChangeAspect="1"/>
          </p:cNvPicPr>
          <p:nvPr>
            <p:ph idx="1"/>
          </p:nvPr>
        </p:nvPicPr>
        <p:blipFill>
          <a:blip r:embed="rId2"/>
          <a:stretch>
            <a:fillRect/>
          </a:stretch>
        </p:blipFill>
        <p:spPr>
          <a:xfrm>
            <a:off x="41998" y="796040"/>
            <a:ext cx="12150007" cy="3859417"/>
          </a:xfrm>
          <a:prstGeom prst="rect">
            <a:avLst/>
          </a:prstGeom>
          <a:noFill/>
          <a:ln>
            <a:noFill/>
          </a:ln>
        </p:spPr>
      </p:pic>
      <p:sp>
        <p:nvSpPr>
          <p:cNvPr id="4" name="TextBox 2">
            <a:extLst>
              <a:ext uri="{FF2B5EF4-FFF2-40B4-BE49-F238E27FC236}">
                <a16:creationId xmlns:a16="http://schemas.microsoft.com/office/drawing/2014/main" id="{7D274E75-6C04-D26F-CFDE-68A67237A503}"/>
              </a:ext>
            </a:extLst>
          </p:cNvPr>
          <p:cNvSpPr txBox="1"/>
          <p:nvPr/>
        </p:nvSpPr>
        <p:spPr>
          <a:xfrm>
            <a:off x="203746" y="5692624"/>
            <a:ext cx="8284262"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hlinkClick r:id="rId3">
                  <a:extLst>
                    <a:ext uri="{A12FA001-AC4F-418D-AE19-62706E023703}">
                      <ahyp:hlinkClr xmlns:ahyp="http://schemas.microsoft.com/office/drawing/2018/hyperlinkcolor" val="tx"/>
                    </a:ext>
                  </a:extLst>
                </a:hlinkClick>
              </a:rPr>
              <a:t>https://projectteachny.org/child-rating-scales</a:t>
            </a:r>
            <a:r>
              <a:rPr lang="en-US" sz="1800" b="0" i="0" u="none" strike="noStrike" kern="1200" cap="none" spc="0" baseline="0">
                <a:solidFill>
                  <a:srgbClr val="000000"/>
                </a:solidFill>
                <a:uFillTx/>
                <a:latin typeface="Calibri"/>
              </a:rPr>
              <a:t>. Under “Aggression”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641">
    <p:spTree>
      <p:nvGrpSpPr>
        <p:cNvPr id="1" name=""/>
        <p:cNvGrpSpPr/>
        <p:nvPr/>
      </p:nvGrpSpPr>
      <p:grpSpPr>
        <a:xfrm>
          <a:off x="0" y="0"/>
          <a:ext cx="0" cy="0"/>
          <a:chOff x="0" y="0"/>
          <a:chExt cx="0" cy="0"/>
        </a:xfrm>
      </p:grpSpPr>
      <p:pic>
        <p:nvPicPr>
          <p:cNvPr id="2" name="Content Placeholder 3" descr="A table with text and images&#10;&#10;AI-generated content may be incorrect.">
            <a:extLst>
              <a:ext uri="{FF2B5EF4-FFF2-40B4-BE49-F238E27FC236}">
                <a16:creationId xmlns:a16="http://schemas.microsoft.com/office/drawing/2014/main" id="{1EB7F921-E192-8CF0-C2B6-D517CD4850F3}"/>
              </a:ext>
            </a:extLst>
          </p:cNvPr>
          <p:cNvPicPr>
            <a:picLocks noGrp="1" noChangeAspect="1"/>
          </p:cNvPicPr>
          <p:nvPr>
            <p:ph idx="1"/>
          </p:nvPr>
        </p:nvPicPr>
        <p:blipFill>
          <a:blip r:embed="rId2"/>
          <a:stretch>
            <a:fillRect/>
          </a:stretch>
        </p:blipFill>
        <p:spPr>
          <a:xfrm>
            <a:off x="0" y="556595"/>
            <a:ext cx="12376458" cy="5059649"/>
          </a:xfrm>
          <a:prstGeom prst="rect">
            <a:avLst/>
          </a:prstGeom>
          <a:noFill/>
          <a:ln>
            <a:noFill/>
          </a:ln>
        </p:spPr>
      </p:pic>
      <p:sp>
        <p:nvSpPr>
          <p:cNvPr id="3" name="TextBox 1">
            <a:extLst>
              <a:ext uri="{FF2B5EF4-FFF2-40B4-BE49-F238E27FC236}">
                <a16:creationId xmlns:a16="http://schemas.microsoft.com/office/drawing/2014/main" id="{464C68A3-17B9-7E09-6927-0E11F9C5FC3B}"/>
              </a:ext>
            </a:extLst>
          </p:cNvPr>
          <p:cNvSpPr txBox="1"/>
          <p:nvPr/>
        </p:nvSpPr>
        <p:spPr>
          <a:xfrm>
            <a:off x="2087218" y="2717084"/>
            <a:ext cx="3012362"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4472C4"/>
                </a:solidFill>
                <a:uFillTx/>
                <a:latin typeface="Calibri"/>
              </a:rPr>
              <a:t>AIMS, Barnes Akathisia scale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636">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2565057D-3171-3892-5762-258CCBE96DC3}"/>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endParaRPr lang="en-US"/>
          </a:p>
        </p:txBody>
      </p:sp>
      <p:sp>
        <p:nvSpPr>
          <p:cNvPr id="3" name="Content Placeholder 8">
            <a:extLst>
              <a:ext uri="{FF2B5EF4-FFF2-40B4-BE49-F238E27FC236}">
                <a16:creationId xmlns:a16="http://schemas.microsoft.com/office/drawing/2014/main" id="{899D4466-F010-7A6E-2721-AA345859725B}"/>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endParaRPr lang="en-US"/>
          </a:p>
        </p:txBody>
      </p:sp>
      <p:pic>
        <p:nvPicPr>
          <p:cNvPr id="4" name="Picture 1" descr="T-MAY-final 5.pdf">
            <a:extLst>
              <a:ext uri="{FF2B5EF4-FFF2-40B4-BE49-F238E27FC236}">
                <a16:creationId xmlns:a16="http://schemas.microsoft.com/office/drawing/2014/main" id="{5FA122F7-AE63-578A-8CEB-D49B31BA0437}"/>
              </a:ext>
            </a:extLst>
          </p:cNvPr>
          <p:cNvPicPr>
            <a:picLocks noChangeAspect="1"/>
          </p:cNvPicPr>
          <p:nvPr/>
        </p:nvPicPr>
        <p:blipFill>
          <a:blip r:embed="rId2"/>
          <a:srcRect/>
          <a:stretch>
            <a:fillRect/>
          </a:stretch>
        </p:blipFill>
        <p:spPr>
          <a:xfrm>
            <a:off x="2861084" y="-521555"/>
            <a:ext cx="6469837" cy="8372557"/>
          </a:xfrm>
          <a:prstGeom prst="rect">
            <a:avLst/>
          </a:prstGeom>
          <a:noFill/>
          <a:ln cap="flat">
            <a:noFill/>
          </a:ln>
        </p:spPr>
      </p:pic>
      <p:sp>
        <p:nvSpPr>
          <p:cNvPr id="5" name="Rectangle: Rounded Corners 5">
            <a:extLst>
              <a:ext uri="{FF2B5EF4-FFF2-40B4-BE49-F238E27FC236}">
                <a16:creationId xmlns:a16="http://schemas.microsoft.com/office/drawing/2014/main" id="{59B69B33-A45F-411C-109C-A005FB3211B8}"/>
              </a:ext>
            </a:extLst>
          </p:cNvPr>
          <p:cNvSpPr/>
          <p:nvPr/>
        </p:nvSpPr>
        <p:spPr>
          <a:xfrm>
            <a:off x="3473110" y="6221239"/>
            <a:ext cx="5245766" cy="72302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76196" cap="flat">
            <a:solidFill>
              <a:srgbClr val="39137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162">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EBD1AF1-BA75-7926-5289-8620E0A1B6B9}"/>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pPr lvl="0"/>
            <a:r>
              <a:rPr lang="en-US"/>
              <a:t>Guidelines recommend maintaining an atypical for about 6 months. IMPORTANT TO EDUCATE AT THE OUTSET </a:t>
            </a:r>
          </a:p>
          <a:p>
            <a:pPr lvl="0"/>
            <a:endParaRPr lang="en-US"/>
          </a:p>
          <a:p>
            <a:pPr lvl="0"/>
            <a:r>
              <a:rPr lang="en-US"/>
              <a:t>The intent is to build self regulation skills that will allow the gradual withdrawal and cessation of meds after 6 months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Google Shape;497;p35">
            <a:extLst>
              <a:ext uri="{FF2B5EF4-FFF2-40B4-BE49-F238E27FC236}">
                <a16:creationId xmlns:a16="http://schemas.microsoft.com/office/drawing/2014/main" id="{DE04562C-8AC1-7D12-DAC3-34D8CA306CD6}"/>
              </a:ext>
            </a:extLst>
          </p:cNvPr>
          <p:cNvSpPr txBox="1">
            <a:spLocks noGrp="1"/>
          </p:cNvSpPr>
          <p:nvPr>
            <p:ph type="title"/>
          </p:nvPr>
        </p:nvSpPr>
        <p:spPr>
          <a:xfrm>
            <a:off x="838203" y="796040"/>
            <a:ext cx="10515600" cy="709921"/>
          </a:xfrm>
          <a:prstGeom prst="rect">
            <a:avLst/>
          </a:prstGeom>
          <a:noFill/>
          <a:ln>
            <a:noFill/>
          </a:ln>
        </p:spPr>
        <p:txBody>
          <a:bodyPr vert="horz" wrap="square" lIns="121898" tIns="121898" rIns="121898" bIns="121898" anchor="ctr" anchorCtr="1" compatLnSpc="1">
            <a:noAutofit/>
          </a:bodyPr>
          <a:lstStyle/>
          <a:p>
            <a:pPr lvl="0">
              <a:lnSpc>
                <a:spcPct val="100000"/>
              </a:lnSpc>
            </a:pPr>
            <a:r>
              <a:rPr lang="en-US" b="1">
                <a:solidFill>
                  <a:srgbClr val="391378"/>
                </a:solidFill>
              </a:rPr>
              <a:t>T-MAY Recommendations</a:t>
            </a:r>
            <a:endParaRPr lang="en-US" b="1" i="1">
              <a:solidFill>
                <a:srgbClr val="391378"/>
              </a:solidFill>
            </a:endParaRPr>
          </a:p>
        </p:txBody>
      </p:sp>
      <p:sp>
        <p:nvSpPr>
          <p:cNvPr id="3" name="Google Shape;498;p35">
            <a:extLst>
              <a:ext uri="{FF2B5EF4-FFF2-40B4-BE49-F238E27FC236}">
                <a16:creationId xmlns:a16="http://schemas.microsoft.com/office/drawing/2014/main" id="{70EAB96E-4943-0106-FFB3-09546EB10B04}"/>
              </a:ext>
            </a:extLst>
          </p:cNvPr>
          <p:cNvSpPr txBox="1">
            <a:spLocks noGrp="1"/>
          </p:cNvSpPr>
          <p:nvPr>
            <p:ph idx="1"/>
          </p:nvPr>
        </p:nvSpPr>
        <p:spPr>
          <a:xfrm>
            <a:off x="838203" y="1414604"/>
            <a:ext cx="10515600" cy="4647355"/>
          </a:xfrm>
          <a:prstGeom prst="rect">
            <a:avLst/>
          </a:prstGeom>
          <a:noFill/>
          <a:ln>
            <a:noFill/>
          </a:ln>
        </p:spPr>
        <p:txBody>
          <a:bodyPr vert="horz" wrap="square" lIns="121898" tIns="121898" rIns="121898" bIns="121898" anchor="ctr" anchorCtr="0" compatLnSpc="1">
            <a:noAutofit/>
          </a:bodyPr>
          <a:lstStyle/>
          <a:p>
            <a:pPr marL="100968" lvl="0" indent="0">
              <a:lnSpc>
                <a:spcPct val="100000"/>
              </a:lnSpc>
              <a:spcBef>
                <a:spcPts val="0"/>
              </a:spcBef>
              <a:buNone/>
            </a:pPr>
            <a:r>
              <a:rPr lang="en-US" sz="2400" b="1" u="sng"/>
              <a:t>Ongoing Management</a:t>
            </a:r>
            <a:endParaRPr lang="en-US" sz="2400"/>
          </a:p>
          <a:p>
            <a:pPr marL="100968" lvl="0" indent="0">
              <a:lnSpc>
                <a:spcPct val="100000"/>
              </a:lnSpc>
              <a:spcBef>
                <a:spcPts val="0"/>
              </a:spcBef>
              <a:buNone/>
            </a:pPr>
            <a:endParaRPr lang="en-US" sz="2400" b="1" u="sng"/>
          </a:p>
          <a:p>
            <a:pPr lvl="0">
              <a:lnSpc>
                <a:spcPct val="100000"/>
              </a:lnSpc>
              <a:spcBef>
                <a:spcPts val="0"/>
              </a:spcBef>
              <a:buClr>
                <a:srgbClr val="C7D5E6"/>
              </a:buClr>
              <a:buSzPts val="2472"/>
              <a:buFont typeface="Arial" pitchFamily="34"/>
            </a:pPr>
            <a:r>
              <a:rPr lang="en-US" sz="2400"/>
              <a:t>Start low, go slow, taper slow (25% dose reduction every 2-4 weeks)</a:t>
            </a:r>
          </a:p>
          <a:p>
            <a:pPr lvl="0">
              <a:lnSpc>
                <a:spcPct val="100000"/>
              </a:lnSpc>
              <a:spcBef>
                <a:spcPts val="0"/>
              </a:spcBef>
              <a:buClr>
                <a:srgbClr val="C7D5E6"/>
              </a:buClr>
              <a:buSzPts val="2472"/>
              <a:buFont typeface="Arial" pitchFamily="34"/>
            </a:pPr>
            <a:endParaRPr lang="en-US" sz="2400"/>
          </a:p>
          <a:p>
            <a:pPr lvl="0">
              <a:lnSpc>
                <a:spcPct val="100000"/>
              </a:lnSpc>
              <a:spcBef>
                <a:spcPts val="0"/>
              </a:spcBef>
              <a:buClr>
                <a:srgbClr val="C7D5E6"/>
              </a:buClr>
              <a:buSzPts val="2472"/>
              <a:buFont typeface="Arial" pitchFamily="34"/>
            </a:pPr>
            <a:r>
              <a:rPr lang="en-US" sz="2400"/>
              <a:t>Routinely assess for side effects and drug interactions, including clinically relevant metabolic studies   </a:t>
            </a:r>
          </a:p>
          <a:p>
            <a:pPr lvl="0">
              <a:lnSpc>
                <a:spcPct val="100000"/>
              </a:lnSpc>
              <a:spcBef>
                <a:spcPts val="0"/>
              </a:spcBef>
              <a:buClr>
                <a:srgbClr val="C7D5E6"/>
              </a:buClr>
              <a:buSzPts val="2472"/>
              <a:buFont typeface="Arial" pitchFamily="34"/>
            </a:pPr>
            <a:endParaRPr lang="en-US" sz="2400"/>
          </a:p>
          <a:p>
            <a:pPr lvl="0">
              <a:lnSpc>
                <a:spcPct val="100000"/>
              </a:lnSpc>
              <a:spcBef>
                <a:spcPts val="0"/>
              </a:spcBef>
              <a:buClr>
                <a:srgbClr val="C7D5E6"/>
              </a:buClr>
              <a:buSzPts val="2472"/>
              <a:buFont typeface="Arial" pitchFamily="34"/>
            </a:pPr>
            <a:r>
              <a:rPr lang="en-US" sz="2400"/>
              <a:t>Provide info to children &amp; parents re: side effects</a:t>
            </a:r>
          </a:p>
          <a:p>
            <a:pPr lvl="0">
              <a:lnSpc>
                <a:spcPct val="100000"/>
              </a:lnSpc>
              <a:spcBef>
                <a:spcPts val="0"/>
              </a:spcBef>
              <a:buClr>
                <a:srgbClr val="C7D5E6"/>
              </a:buClr>
              <a:buSzPts val="2472"/>
              <a:buFont typeface="Arial" pitchFamily="34"/>
            </a:pPr>
            <a:endParaRPr lang="en-US" sz="2400"/>
          </a:p>
          <a:p>
            <a:pPr lvl="0">
              <a:lnSpc>
                <a:spcPct val="100000"/>
              </a:lnSpc>
              <a:spcBef>
                <a:spcPts val="0"/>
              </a:spcBef>
              <a:buClr>
                <a:srgbClr val="C7D5E6"/>
              </a:buClr>
              <a:buSzPts val="2472"/>
              <a:buFont typeface="Arial" pitchFamily="34"/>
            </a:pPr>
            <a:r>
              <a:rPr lang="en-US" sz="2400"/>
              <a:t>Collaborate with medical, educational, and/or MH specialists as needed</a:t>
            </a:r>
          </a:p>
        </p:txBody>
      </p:sp>
      <p:sp>
        <p:nvSpPr>
          <p:cNvPr id="4" name="Google Shape;499;p35">
            <a:extLst>
              <a:ext uri="{FF2B5EF4-FFF2-40B4-BE49-F238E27FC236}">
                <a16:creationId xmlns:a16="http://schemas.microsoft.com/office/drawing/2014/main" id="{6FCBAB21-CAB6-0D95-1746-2205BE97FE02}"/>
              </a:ext>
            </a:extLst>
          </p:cNvPr>
          <p:cNvSpPr txBox="1"/>
          <p:nvPr/>
        </p:nvSpPr>
        <p:spPr>
          <a:xfrm>
            <a:off x="10704515" y="4637086"/>
            <a:ext cx="1487491" cy="314325"/>
          </a:xfrm>
          <a:prstGeom prst="rect">
            <a:avLst/>
          </a:prstGeom>
          <a:noFill/>
          <a:ln cap="flat">
            <a:noFill/>
          </a:ln>
        </p:spPr>
        <p:txBody>
          <a:bodyPr vert="horz" wrap="square" lIns="91421" tIns="91421" rIns="91421" bIns="91421"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E16158-70DD-474C-8516-439CEEC019D9}" type="slidenum">
              <a:t>47</a:t>
            </a:fld>
            <a:endParaRPr lang="en-US" sz="1200" b="1" i="0" u="none" strike="noStrike" kern="1200" cap="none" spc="0" baseline="0">
              <a:solidFill>
                <a:srgbClr val="FFFFFF"/>
              </a:solidFill>
              <a:uFillTx/>
              <a:latin typeface="Helvetica" pitchFamily="34"/>
              <a:cs typeface="Helvetica" pitchFamily="34"/>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name="Slide28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695E-22EB-FFCD-F6C4-24AD4F020D75}"/>
              </a:ext>
            </a:extLst>
          </p:cNvPr>
          <p:cNvSpPr txBox="1">
            <a:spLocks noGrp="1"/>
          </p:cNvSpPr>
          <p:nvPr>
            <p:ph type="title"/>
          </p:nvPr>
        </p:nvSpPr>
        <p:spPr>
          <a:xfrm>
            <a:off x="838203" y="0"/>
            <a:ext cx="10515600" cy="2038389"/>
          </a:xfrm>
          <a:prstGeom prst="rect">
            <a:avLst/>
          </a:prstGeom>
          <a:noFill/>
          <a:ln>
            <a:noFill/>
          </a:ln>
        </p:spPr>
        <p:txBody>
          <a:bodyPr vert="horz" wrap="square" lIns="91440" tIns="45720" rIns="91440" bIns="45720" anchor="b" anchorCtr="1" compatLnSpc="1">
            <a:normAutofit/>
          </a:bodyPr>
          <a:lstStyle/>
          <a:p>
            <a:pPr lvl="0"/>
            <a:r>
              <a:rPr lang="en-US"/>
              <a:t>Reassess</a:t>
            </a:r>
            <a:br>
              <a:rPr lang="en-US"/>
            </a:br>
            <a:r>
              <a:rPr lang="en-US"/>
              <a:t>Reassess</a:t>
            </a:r>
            <a:br>
              <a:rPr lang="en-US"/>
            </a:br>
            <a:r>
              <a:rPr lang="en-US"/>
              <a:t>Reassess</a:t>
            </a:r>
            <a:endParaRPr lang="en-US" i="1"/>
          </a:p>
        </p:txBody>
      </p:sp>
      <p:grpSp>
        <p:nvGrpSpPr>
          <p:cNvPr id="3" name="Content Placeholder 2">
            <a:extLst>
              <a:ext uri="{FF2B5EF4-FFF2-40B4-BE49-F238E27FC236}">
                <a16:creationId xmlns:a16="http://schemas.microsoft.com/office/drawing/2014/main" id="{0E4DBE55-2BCC-71AB-904D-55E8F8E664CB}"/>
              </a:ext>
            </a:extLst>
          </p:cNvPr>
          <p:cNvGrpSpPr/>
          <p:nvPr/>
        </p:nvGrpSpPr>
        <p:grpSpPr>
          <a:xfrm>
            <a:off x="838203" y="1922800"/>
            <a:ext cx="10515600" cy="4328430"/>
            <a:chOff x="838203" y="1922800"/>
            <a:chExt cx="10515600" cy="4328430"/>
          </a:xfrm>
        </p:grpSpPr>
        <p:sp>
          <p:nvSpPr>
            <p:cNvPr id="4" name="Freeform: Shape 3">
              <a:extLst>
                <a:ext uri="{FF2B5EF4-FFF2-40B4-BE49-F238E27FC236}">
                  <a16:creationId xmlns:a16="http://schemas.microsoft.com/office/drawing/2014/main" id="{04B16972-1079-62BF-1498-6522961EFA58}"/>
                </a:ext>
              </a:extLst>
            </p:cNvPr>
            <p:cNvSpPr/>
            <p:nvPr/>
          </p:nvSpPr>
          <p:spPr>
            <a:xfrm>
              <a:off x="838203" y="1922800"/>
              <a:ext cx="10515600" cy="2099416"/>
            </a:xfrm>
            <a:custGeom>
              <a:avLst/>
              <a:gdLst>
                <a:gd name="f0" fmla="val 10800000"/>
                <a:gd name="f1" fmla="val 5400000"/>
                <a:gd name="f2" fmla="val 180"/>
                <a:gd name="f3" fmla="val w"/>
                <a:gd name="f4" fmla="val h"/>
                <a:gd name="f5" fmla="val 0"/>
                <a:gd name="f6" fmla="val 10515600"/>
                <a:gd name="f7" fmla="val 2099418"/>
                <a:gd name="f8" fmla="val 349910"/>
                <a:gd name="f9" fmla="val 156660"/>
                <a:gd name="f10" fmla="val 10165690"/>
                <a:gd name="f11" fmla="val 10358940"/>
                <a:gd name="f12" fmla="val 1749508"/>
                <a:gd name="f13" fmla="val 1942758"/>
                <a:gd name="f14" fmla="+- 0 0 -90"/>
                <a:gd name="f15" fmla="*/ f3 1 10515600"/>
                <a:gd name="f16" fmla="*/ f4 1 2099418"/>
                <a:gd name="f17" fmla="+- f7 0 f5"/>
                <a:gd name="f18" fmla="+- f6 0 f5"/>
                <a:gd name="f19" fmla="*/ f14 f0 1"/>
                <a:gd name="f20" fmla="*/ f18 1 10515600"/>
                <a:gd name="f21" fmla="*/ f17 1 2099418"/>
                <a:gd name="f22" fmla="*/ 0 f18 1"/>
                <a:gd name="f23" fmla="*/ 349910 f17 1"/>
                <a:gd name="f24" fmla="*/ 349910 f18 1"/>
                <a:gd name="f25" fmla="*/ 0 f17 1"/>
                <a:gd name="f26" fmla="*/ 10165690 f18 1"/>
                <a:gd name="f27" fmla="*/ 10515600 f18 1"/>
                <a:gd name="f28" fmla="*/ 1749508 f17 1"/>
                <a:gd name="f29" fmla="*/ 2099418 f17 1"/>
                <a:gd name="f30" fmla="*/ f19 1 f2"/>
                <a:gd name="f31" fmla="*/ f22 1 10515600"/>
                <a:gd name="f32" fmla="*/ f23 1 2099418"/>
                <a:gd name="f33" fmla="*/ f24 1 10515600"/>
                <a:gd name="f34" fmla="*/ f25 1 2099418"/>
                <a:gd name="f35" fmla="*/ f26 1 10515600"/>
                <a:gd name="f36" fmla="*/ f27 1 10515600"/>
                <a:gd name="f37" fmla="*/ f28 1 2099418"/>
                <a:gd name="f38" fmla="*/ f29 1 209941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515600" h="209941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273935" tIns="273935" rIns="273935" bIns="273935" anchor="ctr" anchorCtr="0" compatLnSpc="1">
              <a:noAutofit/>
            </a:bodyPr>
            <a:lstStyle/>
            <a:p>
              <a:pPr marL="0" marR="0" lvl="0" indent="0" algn="l" defTabSz="2000250"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en-US" sz="4500" b="0" i="0" u="none" strike="noStrike" kern="1200" cap="none" spc="0" baseline="0">
                  <a:solidFill>
                    <a:srgbClr val="FFFFFF"/>
                  </a:solidFill>
                  <a:uFillTx/>
                  <a:latin typeface="Helvetica" pitchFamily="34"/>
                  <a:cs typeface="Helvetica" pitchFamily="34"/>
                </a:rPr>
                <a:t>Medications needed for aggression at one time may no longer be needed.</a:t>
              </a:r>
            </a:p>
          </p:txBody>
        </p:sp>
        <p:sp>
          <p:nvSpPr>
            <p:cNvPr id="5" name="Freeform: Shape 4">
              <a:extLst>
                <a:ext uri="{FF2B5EF4-FFF2-40B4-BE49-F238E27FC236}">
                  <a16:creationId xmlns:a16="http://schemas.microsoft.com/office/drawing/2014/main" id="{52FBEB36-8904-834A-B395-E15F6A531383}"/>
                </a:ext>
              </a:extLst>
            </p:cNvPr>
            <p:cNvSpPr/>
            <p:nvPr/>
          </p:nvSpPr>
          <p:spPr>
            <a:xfrm>
              <a:off x="838203" y="4151814"/>
              <a:ext cx="10515600" cy="2099416"/>
            </a:xfrm>
            <a:custGeom>
              <a:avLst/>
              <a:gdLst>
                <a:gd name="f0" fmla="val 10800000"/>
                <a:gd name="f1" fmla="val 5400000"/>
                <a:gd name="f2" fmla="val 180"/>
                <a:gd name="f3" fmla="val w"/>
                <a:gd name="f4" fmla="val h"/>
                <a:gd name="f5" fmla="val 0"/>
                <a:gd name="f6" fmla="val 10515600"/>
                <a:gd name="f7" fmla="val 2099418"/>
                <a:gd name="f8" fmla="val 349910"/>
                <a:gd name="f9" fmla="val 156660"/>
                <a:gd name="f10" fmla="val 10165690"/>
                <a:gd name="f11" fmla="val 10358940"/>
                <a:gd name="f12" fmla="val 1749508"/>
                <a:gd name="f13" fmla="val 1942758"/>
                <a:gd name="f14" fmla="+- 0 0 -90"/>
                <a:gd name="f15" fmla="*/ f3 1 10515600"/>
                <a:gd name="f16" fmla="*/ f4 1 2099418"/>
                <a:gd name="f17" fmla="+- f7 0 f5"/>
                <a:gd name="f18" fmla="+- f6 0 f5"/>
                <a:gd name="f19" fmla="*/ f14 f0 1"/>
                <a:gd name="f20" fmla="*/ f18 1 10515600"/>
                <a:gd name="f21" fmla="*/ f17 1 2099418"/>
                <a:gd name="f22" fmla="*/ 0 f18 1"/>
                <a:gd name="f23" fmla="*/ 349910 f17 1"/>
                <a:gd name="f24" fmla="*/ 349910 f18 1"/>
                <a:gd name="f25" fmla="*/ 0 f17 1"/>
                <a:gd name="f26" fmla="*/ 10165690 f18 1"/>
                <a:gd name="f27" fmla="*/ 10515600 f18 1"/>
                <a:gd name="f28" fmla="*/ 1749508 f17 1"/>
                <a:gd name="f29" fmla="*/ 2099418 f17 1"/>
                <a:gd name="f30" fmla="*/ f19 1 f2"/>
                <a:gd name="f31" fmla="*/ f22 1 10515600"/>
                <a:gd name="f32" fmla="*/ f23 1 2099418"/>
                <a:gd name="f33" fmla="*/ f24 1 10515600"/>
                <a:gd name="f34" fmla="*/ f25 1 2099418"/>
                <a:gd name="f35" fmla="*/ f26 1 10515600"/>
                <a:gd name="f36" fmla="*/ f27 1 10515600"/>
                <a:gd name="f37" fmla="*/ f28 1 2099418"/>
                <a:gd name="f38" fmla="*/ f29 1 209941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515600" h="209941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273935" tIns="273935" rIns="273935" bIns="273935" anchor="ctr" anchorCtr="0" compatLnSpc="1">
              <a:noAutofit/>
            </a:bodyPr>
            <a:lstStyle/>
            <a:p>
              <a:pPr marL="0" marR="0" lvl="0" indent="0" algn="l" defTabSz="2000250"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en-US" sz="4500" b="0" i="0" u="none" strike="noStrike" kern="1200" cap="none" spc="0" baseline="0">
                  <a:solidFill>
                    <a:srgbClr val="FFFFFF"/>
                  </a:solidFill>
                  <a:uFillTx/>
                  <a:latin typeface="Helvetica" pitchFamily="2"/>
                </a:rPr>
                <a:t>Don’t blindly refill prescriptions or accept another provider’s refills without a reassessment</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Google Shape;584;p42">
            <a:extLst>
              <a:ext uri="{FF2B5EF4-FFF2-40B4-BE49-F238E27FC236}">
                <a16:creationId xmlns:a16="http://schemas.microsoft.com/office/drawing/2014/main" id="{37620D06-2C6F-1023-3328-E0E201386D47}"/>
              </a:ext>
            </a:extLst>
          </p:cNvPr>
          <p:cNvSpPr txBox="1">
            <a:spLocks noGrp="1"/>
          </p:cNvSpPr>
          <p:nvPr>
            <p:ph idx="1"/>
          </p:nvPr>
        </p:nvSpPr>
        <p:spPr>
          <a:xfrm>
            <a:off x="712847" y="944008"/>
            <a:ext cx="10515600" cy="4351336"/>
          </a:xfrm>
          <a:prstGeom prst="rect">
            <a:avLst/>
          </a:prstGeom>
          <a:noFill/>
          <a:ln>
            <a:noFill/>
          </a:ln>
        </p:spPr>
        <p:txBody>
          <a:bodyPr vert="horz" wrap="square" lIns="121898" tIns="121898" rIns="121898" bIns="121898" anchor="ctr" anchorCtr="0" compatLnSpc="1">
            <a:noAutofit/>
          </a:bodyPr>
          <a:lstStyle/>
          <a:p>
            <a:pPr marL="0" lvl="0" indent="0" algn="ctr">
              <a:lnSpc>
                <a:spcPct val="100000"/>
              </a:lnSpc>
              <a:spcBef>
                <a:spcPts val="1335"/>
              </a:spcBef>
              <a:buNone/>
            </a:pPr>
            <a:r>
              <a:rPr lang="en-US" sz="3733" b="1">
                <a:solidFill>
                  <a:srgbClr val="391378"/>
                </a:solidFill>
              </a:rPr>
              <a:t>Aggression Treatment Pearls</a:t>
            </a:r>
          </a:p>
          <a:p>
            <a:pPr marL="0" lvl="0" indent="0">
              <a:lnSpc>
                <a:spcPct val="100000"/>
              </a:lnSpc>
              <a:spcBef>
                <a:spcPts val="1335"/>
              </a:spcBef>
              <a:buNone/>
            </a:pPr>
            <a:endParaRPr lang="en-US"/>
          </a:p>
          <a:p>
            <a:pPr marL="457190" lvl="0" indent="-457190">
              <a:lnSpc>
                <a:spcPct val="100000"/>
              </a:lnSpc>
              <a:spcBef>
                <a:spcPts val="1335"/>
              </a:spcBef>
              <a:buSzPts val="2400"/>
              <a:buFont typeface="Arial" pitchFamily="34"/>
            </a:pPr>
            <a:r>
              <a:rPr lang="en-US" sz="2667"/>
              <a:t>Form a team – Enlist the family in reading (Ross Greene, etc.) and problem-solving</a:t>
            </a:r>
          </a:p>
          <a:p>
            <a:pPr marL="457190" lvl="0" indent="-457190">
              <a:lnSpc>
                <a:spcPct val="100000"/>
              </a:lnSpc>
              <a:spcBef>
                <a:spcPts val="1335"/>
              </a:spcBef>
              <a:buSzPts val="2400"/>
              <a:buFont typeface="Arial" pitchFamily="34"/>
            </a:pPr>
            <a:r>
              <a:rPr lang="en-US" sz="2667"/>
              <a:t>Diagnose and aggressively treat any underlying disorder, especially ADHD/ODD</a:t>
            </a:r>
          </a:p>
          <a:p>
            <a:pPr marL="457190" lvl="0" indent="-457190">
              <a:lnSpc>
                <a:spcPct val="100000"/>
              </a:lnSpc>
              <a:spcBef>
                <a:spcPts val="1335"/>
              </a:spcBef>
              <a:buSzPts val="2400"/>
              <a:buFont typeface="Arial" pitchFamily="34"/>
            </a:pPr>
            <a:r>
              <a:rPr lang="en-US" sz="2667"/>
              <a:t>Encourage use of behavioral strategies, building new skills</a:t>
            </a:r>
          </a:p>
          <a:p>
            <a:pPr marL="457190" lvl="0" indent="-457190">
              <a:lnSpc>
                <a:spcPct val="100000"/>
              </a:lnSpc>
              <a:spcBef>
                <a:spcPts val="1335"/>
              </a:spcBef>
              <a:buSzPts val="2400"/>
              <a:buFont typeface="Arial" pitchFamily="34"/>
            </a:pPr>
            <a:r>
              <a:rPr lang="en-US" sz="2667"/>
              <a:t>If/when all of the above aren’t enough, consider atypical or other agents!</a:t>
            </a:r>
          </a:p>
        </p:txBody>
      </p:sp>
      <p:sp>
        <p:nvSpPr>
          <p:cNvPr id="3" name="Google Shape;583;p42">
            <a:extLst>
              <a:ext uri="{FF2B5EF4-FFF2-40B4-BE49-F238E27FC236}">
                <a16:creationId xmlns:a16="http://schemas.microsoft.com/office/drawing/2014/main" id="{86DC9900-C551-FE07-D80C-133F80B11E6A}"/>
              </a:ext>
            </a:extLst>
          </p:cNvPr>
          <p:cNvSpPr txBox="1"/>
          <p:nvPr/>
        </p:nvSpPr>
        <p:spPr>
          <a:xfrm>
            <a:off x="10704515" y="4637086"/>
            <a:ext cx="1487491" cy="314325"/>
          </a:xfrm>
          <a:prstGeom prst="rect">
            <a:avLst/>
          </a:prstGeom>
          <a:noFill/>
          <a:ln cap="flat">
            <a:noFill/>
          </a:ln>
        </p:spPr>
        <p:txBody>
          <a:bodyPr vert="horz" wrap="square" lIns="91421" tIns="91421" rIns="91421" bIns="91421"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5F13C0-DBDC-4A0A-BF97-49E0B323186F}" type="slidenum">
              <a:t>49</a:t>
            </a:fld>
            <a:endParaRPr lang="en-US" sz="1200" b="1" i="0" u="none" strike="noStrike" kern="1200" cap="none" spc="0" baseline="0">
              <a:solidFill>
                <a:srgbClr val="FFFFFF"/>
              </a:solidFill>
              <a:uFillTx/>
              <a:latin typeface="Helvetica" pitchFamily="34"/>
              <a:cs typeface="Helvetica" pitchFamily="34"/>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name="Slide63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B83D-A4D9-755D-CE0B-C32B5FAD82DE}"/>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rmAutofit/>
          </a:bodyPr>
          <a:lstStyle/>
          <a:p>
            <a:pPr lvl="0"/>
            <a:r>
              <a:rPr lang="en-US" b="1">
                <a:solidFill>
                  <a:srgbClr val="391378"/>
                </a:solidFill>
              </a:rPr>
              <a:t>Poll: </a:t>
            </a:r>
            <a:endParaRPr lang="en-US" sz="4000" b="1">
              <a:solidFill>
                <a:srgbClr val="391378"/>
              </a:solidFill>
              <a:ea typeface="Roboto"/>
            </a:endParaRPr>
          </a:p>
        </p:txBody>
      </p:sp>
      <p:sp>
        <p:nvSpPr>
          <p:cNvPr id="3" name="Content Placeholder 2">
            <a:extLst>
              <a:ext uri="{FF2B5EF4-FFF2-40B4-BE49-F238E27FC236}">
                <a16:creationId xmlns:a16="http://schemas.microsoft.com/office/drawing/2014/main" id="{74313131-C1D9-8833-E695-34417E28C326}"/>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pPr lvl="0"/>
            <a:r>
              <a:rPr lang="en-US" sz="3600"/>
              <a:t>H</a:t>
            </a:r>
            <a:r>
              <a:rPr lang="en-US" sz="3600">
                <a:ea typeface="Roboto"/>
              </a:rPr>
              <a:t>ow common it is in your practice for families to come to you specifically with concerns about a child's aggressive behaviors?</a:t>
            </a:r>
          </a:p>
          <a:p>
            <a:pPr lvl="1">
              <a:lnSpc>
                <a:spcPct val="100000"/>
              </a:lnSpc>
              <a:buFont typeface="Arial" pitchFamily="34"/>
            </a:pPr>
            <a:r>
              <a:rPr lang="en-US" sz="3200">
                <a:ea typeface="Roboto"/>
              </a:rPr>
              <a:t>Very Common</a:t>
            </a:r>
          </a:p>
          <a:p>
            <a:pPr lvl="1">
              <a:lnSpc>
                <a:spcPct val="100000"/>
              </a:lnSpc>
              <a:buFont typeface="Arial" pitchFamily="34"/>
            </a:pPr>
            <a:r>
              <a:rPr lang="en-US" sz="3200">
                <a:ea typeface="Roboto"/>
              </a:rPr>
              <a:t>Once in a While</a:t>
            </a:r>
          </a:p>
          <a:p>
            <a:pPr lvl="1">
              <a:lnSpc>
                <a:spcPct val="100000"/>
              </a:lnSpc>
              <a:buFont typeface="Arial" pitchFamily="34"/>
            </a:pPr>
            <a:r>
              <a:rPr lang="en-US" sz="3200">
                <a:ea typeface="Roboto"/>
              </a:rPr>
              <a:t>Rare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136">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C45D5CE-8117-E1E3-1121-5383084E0F83}"/>
              </a:ext>
            </a:extLst>
          </p:cNvPr>
          <p:cNvSpPr txBox="1">
            <a:spLocks noGrp="1"/>
          </p:cNvSpPr>
          <p:nvPr>
            <p:ph type="title"/>
          </p:nvPr>
        </p:nvSpPr>
        <p:spPr>
          <a:xfrm>
            <a:off x="838203" y="1225890"/>
            <a:ext cx="10515600" cy="709921"/>
          </a:xfrm>
          <a:prstGeom prst="rect">
            <a:avLst/>
          </a:prstGeom>
          <a:noFill/>
          <a:ln>
            <a:noFill/>
          </a:ln>
        </p:spPr>
        <p:txBody>
          <a:bodyPr vert="horz" wrap="square" lIns="91440" tIns="45720" rIns="91440" bIns="45720" anchor="ctr" anchorCtr="1" compatLnSpc="1">
            <a:normAutofit/>
          </a:bodyPr>
          <a:lstStyle/>
          <a:p>
            <a:pPr lvl="0"/>
            <a:r>
              <a:rPr lang="en-US"/>
              <a:t>We are here to help!</a:t>
            </a:r>
          </a:p>
        </p:txBody>
      </p:sp>
      <p:sp>
        <p:nvSpPr>
          <p:cNvPr id="3" name="Content Placeholder 1">
            <a:extLst>
              <a:ext uri="{FF2B5EF4-FFF2-40B4-BE49-F238E27FC236}">
                <a16:creationId xmlns:a16="http://schemas.microsoft.com/office/drawing/2014/main" id="{81FC5666-6A85-1586-DF90-C18FBB7CF614}"/>
              </a:ext>
            </a:extLst>
          </p:cNvPr>
          <p:cNvSpPr txBox="1">
            <a:spLocks noGrp="1"/>
          </p:cNvSpPr>
          <p:nvPr>
            <p:ph idx="1"/>
          </p:nvPr>
        </p:nvSpPr>
        <p:spPr>
          <a:xfrm>
            <a:off x="838203" y="2341595"/>
            <a:ext cx="10515600" cy="4351336"/>
          </a:xfrm>
          <a:prstGeom prst="rect">
            <a:avLst/>
          </a:prstGeom>
          <a:noFill/>
          <a:ln>
            <a:noFill/>
          </a:ln>
        </p:spPr>
        <p:txBody>
          <a:bodyPr vert="horz" wrap="square" lIns="91440" tIns="45720" rIns="91440" bIns="45720" anchor="t" anchorCtr="1" compatLnSpc="1">
            <a:normAutofit/>
          </a:bodyPr>
          <a:lstStyle/>
          <a:p>
            <a:pPr marL="0" lvl="0" indent="0" algn="ctr">
              <a:buNone/>
            </a:pPr>
            <a:r>
              <a:rPr lang="en-US" sz="4350">
                <a:hlinkClick r:id="rId3">
                  <a:extLst>
                    <a:ext uri="{A12FA001-AC4F-418D-AE19-62706E023703}">
                      <ahyp:hlinkClr xmlns:ahyp="http://schemas.microsoft.com/office/drawing/2018/hyperlinkcolor" val="tx"/>
                    </a:ext>
                  </a:extLst>
                </a:hlinkClick>
              </a:rPr>
              <a:t>www.projectteachny.org</a:t>
            </a:r>
            <a:endParaRPr lang="en-US" sz="4350"/>
          </a:p>
          <a:p>
            <a:pPr marL="0" lvl="0" indent="0" algn="ctr">
              <a:buNone/>
            </a:pPr>
            <a:r>
              <a:rPr lang="en-US" sz="5400"/>
              <a:t>1-855-227-7272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Google Shape;598;p44">
            <a:extLst>
              <a:ext uri="{FF2B5EF4-FFF2-40B4-BE49-F238E27FC236}">
                <a16:creationId xmlns:a16="http://schemas.microsoft.com/office/drawing/2014/main" id="{79D17631-6B9B-13FD-4847-01376FE5FD50}"/>
              </a:ext>
            </a:extLst>
          </p:cNvPr>
          <p:cNvSpPr txBox="1">
            <a:spLocks noGrp="1"/>
          </p:cNvSpPr>
          <p:nvPr>
            <p:ph type="title"/>
          </p:nvPr>
        </p:nvSpPr>
        <p:spPr>
          <a:xfrm>
            <a:off x="838203" y="514688"/>
            <a:ext cx="10515600" cy="736421"/>
          </a:xfrm>
          <a:prstGeom prst="rect">
            <a:avLst/>
          </a:prstGeom>
          <a:noFill/>
          <a:ln>
            <a:noFill/>
          </a:ln>
        </p:spPr>
        <p:txBody>
          <a:bodyPr vert="horz" wrap="square" lIns="121898" tIns="121898" rIns="121898" bIns="121898" anchor="ctr" anchorCtr="0" compatLnSpc="1">
            <a:noAutofit/>
          </a:bodyPr>
          <a:lstStyle/>
          <a:p>
            <a:pPr lvl="0" algn="l">
              <a:lnSpc>
                <a:spcPct val="100000"/>
              </a:lnSpc>
            </a:pPr>
            <a:r>
              <a:rPr lang="en-US" sz="3200" b="1">
                <a:solidFill>
                  <a:srgbClr val="391378"/>
                </a:solidFill>
              </a:rPr>
              <a:t>Resource: Atypical Toolbox</a:t>
            </a:r>
            <a:endParaRPr lang="en-US" sz="3200" b="1" u="sng">
              <a:solidFill>
                <a:srgbClr val="391378"/>
              </a:solidFill>
            </a:endParaRPr>
          </a:p>
        </p:txBody>
      </p:sp>
      <p:graphicFrame>
        <p:nvGraphicFramePr>
          <p:cNvPr id="3" name="Google Shape;606;p44">
            <a:extLst>
              <a:ext uri="{FF2B5EF4-FFF2-40B4-BE49-F238E27FC236}">
                <a16:creationId xmlns:a16="http://schemas.microsoft.com/office/drawing/2014/main" id="{99C3DA16-CCC2-0D67-6C2C-A9BEBA6FF275}"/>
              </a:ext>
            </a:extLst>
          </p:cNvPr>
          <p:cNvGraphicFramePr>
            <a:graphicFrameLocks noGrp="1"/>
          </p:cNvGraphicFramePr>
          <p:nvPr/>
        </p:nvGraphicFramePr>
        <p:xfrm>
          <a:off x="528111" y="1434016"/>
          <a:ext cx="11135791" cy="4474424"/>
        </p:xfrm>
        <a:graphic>
          <a:graphicData uri="http://schemas.openxmlformats.org/drawingml/2006/table">
            <a:tbl>
              <a:tblPr>
                <a:effectLst/>
              </a:tblPr>
              <a:tblGrid>
                <a:gridCol w="2243663">
                  <a:extLst>
                    <a:ext uri="{9D8B030D-6E8A-4147-A177-3AD203B41FA5}">
                      <a16:colId xmlns:a16="http://schemas.microsoft.com/office/drawing/2014/main" val="3008370780"/>
                    </a:ext>
                  </a:extLst>
                </a:gridCol>
                <a:gridCol w="1818229">
                  <a:extLst>
                    <a:ext uri="{9D8B030D-6E8A-4147-A177-3AD203B41FA5}">
                      <a16:colId xmlns:a16="http://schemas.microsoft.com/office/drawing/2014/main" val="753497458"/>
                    </a:ext>
                  </a:extLst>
                </a:gridCol>
                <a:gridCol w="1860529">
                  <a:extLst>
                    <a:ext uri="{9D8B030D-6E8A-4147-A177-3AD203B41FA5}">
                      <a16:colId xmlns:a16="http://schemas.microsoft.com/office/drawing/2014/main" val="1503322237"/>
                    </a:ext>
                  </a:extLst>
                </a:gridCol>
                <a:gridCol w="2453234">
                  <a:extLst>
                    <a:ext uri="{9D8B030D-6E8A-4147-A177-3AD203B41FA5}">
                      <a16:colId xmlns:a16="http://schemas.microsoft.com/office/drawing/2014/main" val="3165390971"/>
                    </a:ext>
                  </a:extLst>
                </a:gridCol>
                <a:gridCol w="2760134">
                  <a:extLst>
                    <a:ext uri="{9D8B030D-6E8A-4147-A177-3AD203B41FA5}">
                      <a16:colId xmlns:a16="http://schemas.microsoft.com/office/drawing/2014/main" val="3319724029"/>
                    </a:ext>
                  </a:extLst>
                </a:gridCol>
              </a:tblGrid>
              <a:tr h="842756">
                <a:tc>
                  <a:txBody>
                    <a:bodyPr/>
                    <a:lstStyle/>
                    <a:p>
                      <a:pPr marL="0" marR="0" lvl="0" indent="0" algn="ctr" rtl="0">
                        <a:lnSpc>
                          <a:spcPct val="100000"/>
                        </a:lnSpc>
                        <a:spcBef>
                          <a:spcPts val="0"/>
                        </a:spcBef>
                        <a:spcAft>
                          <a:spcPts val="0"/>
                        </a:spcAft>
                        <a:buNone/>
                      </a:pPr>
                      <a:r>
                        <a:rPr lang="en-US" sz="2400" b="1" i="0" u="none" strike="noStrike" cap="none">
                          <a:solidFill>
                            <a:srgbClr val="FFFFFF"/>
                          </a:solidFill>
                          <a:latin typeface="Helvetica" pitchFamily="34"/>
                          <a:ea typeface="Arimo"/>
                          <a:cs typeface="Helvetica" pitchFamily="34"/>
                        </a:rPr>
                        <a:t>Atypical Antipsychotic</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708199"/>
                    </a:solidFill>
                  </a:tcPr>
                </a:tc>
                <a:tc>
                  <a:txBody>
                    <a:bodyPr/>
                    <a:lstStyle/>
                    <a:p>
                      <a:pPr marL="0" marR="0" lvl="0" indent="0" algn="ctr" rtl="0">
                        <a:lnSpc>
                          <a:spcPct val="100000"/>
                        </a:lnSpc>
                        <a:spcBef>
                          <a:spcPts val="0"/>
                        </a:spcBef>
                        <a:spcAft>
                          <a:spcPts val="0"/>
                        </a:spcAft>
                        <a:buNone/>
                      </a:pPr>
                      <a:r>
                        <a:rPr lang="en-US" sz="2400" b="1" i="0" u="none" strike="noStrike" cap="none">
                          <a:solidFill>
                            <a:srgbClr val="FFFFFF"/>
                          </a:solidFill>
                          <a:latin typeface="Helvetica" pitchFamily="34"/>
                          <a:ea typeface="Arimo"/>
                          <a:cs typeface="Helvetica" pitchFamily="34"/>
                        </a:rPr>
                        <a:t>Start at </a:t>
                      </a:r>
                      <a:endParaRPr lang="en-US" sz="2400">
                        <a:latin typeface="Helvetica" pitchFamily="34"/>
                      </a:endParaRPr>
                    </a:p>
                    <a:p>
                      <a:pPr marL="0" marR="0" lvl="0" indent="0" algn="ctr" rtl="0">
                        <a:lnSpc>
                          <a:spcPct val="100000"/>
                        </a:lnSpc>
                        <a:spcBef>
                          <a:spcPts val="0"/>
                        </a:spcBef>
                        <a:spcAft>
                          <a:spcPts val="0"/>
                        </a:spcAft>
                        <a:buNone/>
                      </a:pPr>
                      <a:r>
                        <a:rPr lang="en-US" sz="2400" b="1" i="0" u="none" strike="noStrike" cap="none">
                          <a:solidFill>
                            <a:srgbClr val="FFFFFF"/>
                          </a:solidFill>
                          <a:latin typeface="Helvetica" pitchFamily="34"/>
                          <a:ea typeface="Arimo"/>
                          <a:cs typeface="Helvetica" pitchFamily="34"/>
                        </a:rPr>
                        <a:t>(mg / day)</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708199"/>
                    </a:solidFill>
                  </a:tcPr>
                </a:tc>
                <a:tc>
                  <a:txBody>
                    <a:bodyPr/>
                    <a:lstStyle/>
                    <a:p>
                      <a:pPr marL="0" marR="0" lvl="0" indent="0" algn="ctr" rtl="0">
                        <a:lnSpc>
                          <a:spcPct val="100000"/>
                        </a:lnSpc>
                        <a:spcBef>
                          <a:spcPts val="0"/>
                        </a:spcBef>
                        <a:spcAft>
                          <a:spcPts val="0"/>
                        </a:spcAft>
                        <a:buNone/>
                      </a:pPr>
                      <a:r>
                        <a:rPr lang="en-US" sz="2400" b="1" i="0" u="none" strike="noStrike" cap="none">
                          <a:solidFill>
                            <a:srgbClr val="FFFFFF"/>
                          </a:solidFill>
                          <a:latin typeface="Helvetica" pitchFamily="34"/>
                          <a:ea typeface="Arimo"/>
                          <a:cs typeface="Helvetica" pitchFamily="34"/>
                        </a:rPr>
                        <a:t>Target Dose (mg/day)</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708199"/>
                    </a:solidFill>
                  </a:tcPr>
                </a:tc>
                <a:tc>
                  <a:txBody>
                    <a:bodyPr/>
                    <a:lstStyle/>
                    <a:p>
                      <a:pPr marL="0" marR="0" lvl="0" indent="0" algn="ctr" rtl="0">
                        <a:lnSpc>
                          <a:spcPct val="100000"/>
                        </a:lnSpc>
                        <a:spcBef>
                          <a:spcPts val="0"/>
                        </a:spcBef>
                        <a:spcAft>
                          <a:spcPts val="0"/>
                        </a:spcAft>
                        <a:buNone/>
                      </a:pPr>
                      <a:r>
                        <a:rPr lang="en-US" sz="2400" b="1" i="0" u="none" strike="noStrike" cap="none">
                          <a:solidFill>
                            <a:srgbClr val="FFFFFF"/>
                          </a:solidFill>
                          <a:latin typeface="Helvetica" pitchFamily="34"/>
                          <a:ea typeface="Arimo"/>
                          <a:cs typeface="Helvetica" pitchFamily="34"/>
                        </a:rPr>
                        <a:t>Monitor</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708199"/>
                    </a:solidFill>
                  </a:tcPr>
                </a:tc>
                <a:tc>
                  <a:txBody>
                    <a:bodyPr/>
                    <a:lstStyle/>
                    <a:p>
                      <a:pPr marL="0" marR="0" lvl="0" indent="0" algn="ctr" rtl="0">
                        <a:lnSpc>
                          <a:spcPct val="100000"/>
                        </a:lnSpc>
                        <a:spcBef>
                          <a:spcPts val="0"/>
                        </a:spcBef>
                        <a:spcAft>
                          <a:spcPts val="0"/>
                        </a:spcAft>
                        <a:buNone/>
                      </a:pPr>
                      <a:r>
                        <a:rPr lang="en-US" sz="2400" b="1" i="0" u="none" strike="noStrike" cap="none">
                          <a:solidFill>
                            <a:srgbClr val="FFFFFF"/>
                          </a:solidFill>
                          <a:latin typeface="Helvetica" pitchFamily="34"/>
                          <a:ea typeface="Arimo"/>
                          <a:cs typeface="Helvetica" pitchFamily="34"/>
                        </a:rPr>
                        <a:t>Watch Out For</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708199"/>
                    </a:solidFill>
                  </a:tcPr>
                </a:tc>
                <a:extLst>
                  <a:ext uri="{0D108BD9-81ED-4DB2-BD59-A6C34878D82A}">
                    <a16:rowId xmlns:a16="http://schemas.microsoft.com/office/drawing/2014/main" val="128158361"/>
                  </a:ext>
                </a:extLst>
              </a:tr>
              <a:tr h="609987">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Risperidone</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0.25-0.50</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1-3</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Weight/Height/BMI</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EPS/TD</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192062"/>
                  </a:ext>
                </a:extLst>
              </a:tr>
              <a:tr h="609987">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Aripiprazole</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2.5-5 </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5-20</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Weight/Height/BMI</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EPS</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489530"/>
                  </a:ext>
                </a:extLst>
              </a:tr>
              <a:tr h="609987">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Quetiapine</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50-100 </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300-600</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Weight/Height/BMI</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 </a:t>
                      </a:r>
                      <a:endParaRPr lang="en-US" sz="2400">
                        <a:latin typeface="Helvetica" pitchFamily="34"/>
                      </a:endParaRPr>
                    </a:p>
                  </a:txBody>
                  <a:tcPr marL="10232" marR="10232" marT="10232" marB="0">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442646"/>
                  </a:ext>
                </a:extLst>
              </a:tr>
              <a:tr h="1191719">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Ziprasidone</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20-40</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80-160</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Weight/Height/BMI ECG</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Take with food, assess cardiac risk factors</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162242"/>
                  </a:ext>
                </a:extLst>
              </a:tr>
              <a:tr h="609987">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Olanzapine</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5</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5-20</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Weight/Height/BMI</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US" sz="2100" b="0" i="0" u="none" strike="noStrike" cap="none">
                          <a:solidFill>
                            <a:srgbClr val="000000"/>
                          </a:solidFill>
                          <a:latin typeface="Helvetica" pitchFamily="34"/>
                          <a:ea typeface="Arimo"/>
                          <a:cs typeface="Helvetica" pitchFamily="34"/>
                        </a:rPr>
                        <a:t>Choles/FAs</a:t>
                      </a:r>
                      <a:endParaRPr lang="en-US" sz="2400">
                        <a:latin typeface="Helvetica" pitchFamily="34"/>
                      </a:endParaRPr>
                    </a:p>
                  </a:txBody>
                  <a:tcPr marL="10232" marR="10232" marT="10232"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464671039"/>
                  </a:ext>
                </a:extLst>
              </a:tr>
            </a:tbl>
          </a:graphicData>
        </a:graphic>
      </p:graphicFrame>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Google Shape;644;p48">
            <a:extLst>
              <a:ext uri="{FF2B5EF4-FFF2-40B4-BE49-F238E27FC236}">
                <a16:creationId xmlns:a16="http://schemas.microsoft.com/office/drawing/2014/main" id="{E8880581-B9BB-26A8-FF5A-544E5DEE4082}"/>
              </a:ext>
            </a:extLst>
          </p:cNvPr>
          <p:cNvSpPr txBox="1">
            <a:spLocks noGrp="1"/>
          </p:cNvSpPr>
          <p:nvPr>
            <p:ph type="title"/>
          </p:nvPr>
        </p:nvSpPr>
        <p:spPr>
          <a:xfrm>
            <a:off x="838203" y="796040"/>
            <a:ext cx="10515600" cy="709921"/>
          </a:xfrm>
          <a:prstGeom prst="rect">
            <a:avLst/>
          </a:prstGeom>
          <a:noFill/>
          <a:ln>
            <a:noFill/>
          </a:ln>
        </p:spPr>
        <p:txBody>
          <a:bodyPr vert="horz" wrap="square" lIns="121898" tIns="121898" rIns="121898" bIns="121898" anchor="ctr" anchorCtr="0" compatLnSpc="1">
            <a:noAutofit/>
          </a:bodyPr>
          <a:lstStyle/>
          <a:p>
            <a:pPr lvl="0" algn="l">
              <a:lnSpc>
                <a:spcPct val="100000"/>
              </a:lnSpc>
            </a:pPr>
            <a:r>
              <a:rPr lang="en-US" sz="3200" b="1">
                <a:solidFill>
                  <a:srgbClr val="391378"/>
                </a:solidFill>
              </a:rPr>
              <a:t>Resource: T-MAY Resources</a:t>
            </a:r>
            <a:endParaRPr lang="en-US" sz="3200" b="1" u="sng">
              <a:solidFill>
                <a:srgbClr val="391378"/>
              </a:solidFill>
            </a:endParaRPr>
          </a:p>
        </p:txBody>
      </p:sp>
      <p:sp>
        <p:nvSpPr>
          <p:cNvPr id="3" name="Google Shape;645;p48">
            <a:extLst>
              <a:ext uri="{FF2B5EF4-FFF2-40B4-BE49-F238E27FC236}">
                <a16:creationId xmlns:a16="http://schemas.microsoft.com/office/drawing/2014/main" id="{55DFA961-6EAF-7AA8-7105-D18FB7D0C291}"/>
              </a:ext>
            </a:extLst>
          </p:cNvPr>
          <p:cNvSpPr txBox="1">
            <a:spLocks noGrp="1"/>
          </p:cNvSpPr>
          <p:nvPr>
            <p:ph idx="1"/>
          </p:nvPr>
        </p:nvSpPr>
        <p:spPr>
          <a:xfrm>
            <a:off x="838203" y="1616832"/>
            <a:ext cx="10515600" cy="4351336"/>
          </a:xfrm>
          <a:prstGeom prst="rect">
            <a:avLst/>
          </a:prstGeom>
          <a:noFill/>
          <a:ln>
            <a:noFill/>
          </a:ln>
        </p:spPr>
        <p:txBody>
          <a:bodyPr vert="horz" wrap="square" lIns="121898" tIns="121898" rIns="121898" bIns="121898" anchor="ctr" anchorCtr="0" compatLnSpc="1">
            <a:noAutofit/>
          </a:bodyPr>
          <a:lstStyle/>
          <a:p>
            <a:pPr marL="609584" lvl="0" indent="-491051">
              <a:lnSpc>
                <a:spcPct val="100000"/>
              </a:lnSpc>
              <a:spcBef>
                <a:spcPts val="535"/>
              </a:spcBef>
              <a:buSzPts val="2200"/>
              <a:buFont typeface="Arial" pitchFamily="34"/>
            </a:pPr>
            <a:r>
              <a:rPr lang="en-US" sz="2100"/>
              <a:t>Complete 38-page Toolkit: go to website to download pdf: </a:t>
            </a:r>
            <a:r>
              <a:rPr lang="en-US" sz="2100" u="sng"/>
              <a:t>www.TheReachInstitute.org </a:t>
            </a:r>
            <a:r>
              <a:rPr lang="en-US" sz="2100"/>
              <a:t>(see Footer – “Resources”)</a:t>
            </a:r>
          </a:p>
          <a:p>
            <a:pPr marL="609584" lvl="0" indent="-491051">
              <a:lnSpc>
                <a:spcPct val="100000"/>
              </a:lnSpc>
              <a:spcBef>
                <a:spcPts val="535"/>
              </a:spcBef>
              <a:buSzPts val="2200"/>
              <a:buFont typeface="Arial" pitchFamily="34"/>
            </a:pPr>
            <a:r>
              <a:rPr lang="en-US" sz="2100"/>
              <a:t>Knapp P, et al., &amp; the T-MAY Steering Group. Treatment of Maladaptive Aggression in Youth (T-MAY) Guidelines I. Family Engagement, Assessment &amp; Diagnosis, and Initial Management. </a:t>
            </a:r>
            <a:r>
              <a:rPr lang="en-US" sz="2100" i="1"/>
              <a:t>Pediatrics, 129:e1562-1576, 2012</a:t>
            </a:r>
            <a:endParaRPr lang="en-US" sz="2100"/>
          </a:p>
          <a:p>
            <a:pPr marL="609584" lvl="0" indent="-491051">
              <a:lnSpc>
                <a:spcPct val="100000"/>
              </a:lnSpc>
              <a:spcBef>
                <a:spcPts val="535"/>
              </a:spcBef>
              <a:buSzPts val="2200"/>
              <a:buFont typeface="Arial" pitchFamily="34"/>
            </a:pPr>
            <a:r>
              <a:rPr lang="en-US" sz="2100"/>
              <a:t>Scotto Rosato N, et al., &amp; the T-MAY Steering Group. Treatment of Maladaptive Aggression in Youth (T-MAY) Guidelines II. Psychosocial Interventions, Medication Treatments, and Side Effects Management. </a:t>
            </a:r>
            <a:r>
              <a:rPr lang="en-US" sz="2100" i="1"/>
              <a:t>Pediatrics, 129:e1577-1586, 2012</a:t>
            </a:r>
            <a:endParaRPr lang="en-US" sz="2100"/>
          </a:p>
          <a:p>
            <a:pPr marL="609584" lvl="0" indent="-491051">
              <a:lnSpc>
                <a:spcPct val="100000"/>
              </a:lnSpc>
              <a:spcBef>
                <a:spcPts val="535"/>
              </a:spcBef>
              <a:buSzPts val="2200"/>
              <a:buFont typeface="Arial" pitchFamily="34"/>
            </a:pPr>
            <a:r>
              <a:rPr lang="en-US" sz="2100"/>
              <a:t>Pappadopulos E, et al. Treatment of Maladaptive Aggression in Youth (T-MAY). Results from a Consensus Survey of Experts-recommended Best Practices. </a:t>
            </a:r>
            <a:r>
              <a:rPr lang="en-US" sz="2100" i="1"/>
              <a:t>J Child Adol Psychopharm, 21:505-515, 2011 </a:t>
            </a:r>
            <a:endParaRPr lang="en-US" sz="210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name="Slide63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DB6F-CB97-16B5-EE14-9378202FE8F6}"/>
              </a:ext>
            </a:extLst>
          </p:cNvPr>
          <p:cNvSpPr txBox="1">
            <a:spLocks noGrp="1"/>
          </p:cNvSpPr>
          <p:nvPr>
            <p:ph type="title"/>
          </p:nvPr>
        </p:nvSpPr>
        <p:spPr>
          <a:xfrm>
            <a:off x="838203" y="239947"/>
            <a:ext cx="10515600" cy="709921"/>
          </a:xfrm>
          <a:prstGeom prst="rect">
            <a:avLst/>
          </a:prstGeom>
          <a:noFill/>
          <a:ln>
            <a:noFill/>
          </a:ln>
        </p:spPr>
        <p:txBody>
          <a:bodyPr vert="horz" wrap="square" lIns="91440" tIns="45720" rIns="91440" bIns="45720" anchor="ctr" anchorCtr="1" compatLnSpc="1">
            <a:normAutofit/>
          </a:bodyPr>
          <a:lstStyle/>
          <a:p>
            <a:pPr lvl="0"/>
            <a:r>
              <a:rPr lang="en-US" b="1">
                <a:solidFill>
                  <a:srgbClr val="391378"/>
                </a:solidFill>
              </a:rPr>
              <a:t>Poll:</a:t>
            </a:r>
          </a:p>
        </p:txBody>
      </p:sp>
      <p:sp>
        <p:nvSpPr>
          <p:cNvPr id="3" name="Content Placeholder 2">
            <a:extLst>
              <a:ext uri="{FF2B5EF4-FFF2-40B4-BE49-F238E27FC236}">
                <a16:creationId xmlns:a16="http://schemas.microsoft.com/office/drawing/2014/main" id="{748B3C9A-2556-C1EB-643D-0B86B1AEA0C5}"/>
              </a:ext>
            </a:extLst>
          </p:cNvPr>
          <p:cNvSpPr txBox="1">
            <a:spLocks noGrp="1"/>
          </p:cNvSpPr>
          <p:nvPr>
            <p:ph idx="1"/>
          </p:nvPr>
        </p:nvSpPr>
        <p:spPr>
          <a:xfrm>
            <a:off x="838203" y="1094253"/>
            <a:ext cx="10776277" cy="5313221"/>
          </a:xfrm>
          <a:prstGeom prst="rect">
            <a:avLst/>
          </a:prstGeom>
          <a:noFill/>
          <a:ln>
            <a:noFill/>
          </a:ln>
        </p:spPr>
        <p:txBody>
          <a:bodyPr vert="horz" wrap="square" lIns="91440" tIns="45720" rIns="91440" bIns="45720" anchor="t" anchorCtr="0" compatLnSpc="1">
            <a:normAutofit/>
          </a:bodyPr>
          <a:lstStyle/>
          <a:p>
            <a:pPr lvl="0"/>
            <a:r>
              <a:rPr lang="en-US" sz="4000">
                <a:ea typeface="Roboto"/>
              </a:rPr>
              <a:t>When a patient has presented with concerns about aggression, which of these strategies have you typically used? </a:t>
            </a:r>
          </a:p>
          <a:p>
            <a:pPr marL="0" lvl="0" indent="0">
              <a:buNone/>
            </a:pPr>
            <a:r>
              <a:rPr lang="en-US">
                <a:ea typeface="Roboto"/>
              </a:rPr>
              <a:t>    (Select all that apply)</a:t>
            </a:r>
          </a:p>
          <a:p>
            <a:pPr lvl="1"/>
            <a:r>
              <a:rPr lang="en-US" sz="2800">
                <a:ea typeface="Roboto"/>
              </a:rPr>
              <a:t>Referred to a mental health or another specialist. </a:t>
            </a:r>
          </a:p>
          <a:p>
            <a:pPr lvl="1"/>
            <a:r>
              <a:rPr lang="en-US" sz="2800">
                <a:ea typeface="Roboto"/>
              </a:rPr>
              <a:t>Prescribed or adjusted medication. </a:t>
            </a:r>
          </a:p>
          <a:p>
            <a:pPr lvl="1"/>
            <a:r>
              <a:rPr lang="en-US" sz="2800">
                <a:ea typeface="Roboto"/>
              </a:rPr>
              <a:t>Monitored the situation with planned follow-up. </a:t>
            </a:r>
          </a:p>
          <a:p>
            <a:pPr lvl="1"/>
            <a:r>
              <a:rPr lang="en-US" sz="2800">
                <a:ea typeface="Roboto"/>
              </a:rPr>
              <a:t>Felt unable to adequately address the issue. </a:t>
            </a:r>
          </a:p>
          <a:p>
            <a:pPr lvl="1"/>
            <a:r>
              <a:rPr lang="en-US" sz="2800">
                <a:ea typeface="Roboto"/>
              </a:rPr>
              <a:t>Called Project TEACH.</a:t>
            </a:r>
          </a:p>
          <a:p>
            <a:pPr lvl="1">
              <a:buFont typeface="Courier New"/>
              <a:buChar char="o"/>
            </a:pPr>
            <a:endParaRPr lang="en-US" sz="2000">
              <a:ea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35">
    <p:spTree>
      <p:nvGrpSpPr>
        <p:cNvPr id="1" name=""/>
        <p:cNvGrpSpPr/>
        <p:nvPr/>
      </p:nvGrpSpPr>
      <p:grpSpPr>
        <a:xfrm>
          <a:off x="0" y="0"/>
          <a:ext cx="0" cy="0"/>
          <a:chOff x="0" y="0"/>
          <a:chExt cx="0" cy="0"/>
        </a:xfrm>
      </p:grpSpPr>
      <p:pic>
        <p:nvPicPr>
          <p:cNvPr id="2" name="Picture 2" descr="T-MAY-final 1.pdf">
            <a:extLst>
              <a:ext uri="{FF2B5EF4-FFF2-40B4-BE49-F238E27FC236}">
                <a16:creationId xmlns:a16="http://schemas.microsoft.com/office/drawing/2014/main" id="{119CF90A-B765-5EC6-E8CE-77F7DC20FB80}"/>
              </a:ext>
            </a:extLst>
          </p:cNvPr>
          <p:cNvPicPr>
            <a:picLocks noChangeAspect="1"/>
          </p:cNvPicPr>
          <p:nvPr/>
        </p:nvPicPr>
        <p:blipFill>
          <a:blip r:embed="rId3"/>
          <a:srcRect/>
          <a:stretch>
            <a:fillRect/>
          </a:stretch>
        </p:blipFill>
        <p:spPr>
          <a:xfrm>
            <a:off x="1998092" y="-489386"/>
            <a:ext cx="6056382" cy="7836773"/>
          </a:xfrm>
          <a:prstGeom prst="rect">
            <a:avLst/>
          </a:prstGeom>
          <a:noFill/>
          <a:ln cap="flat">
            <a:noFill/>
          </a:ln>
        </p:spPr>
      </p:pic>
      <p:pic>
        <p:nvPicPr>
          <p:cNvPr id="3" name="Picture 3" descr="T-MAY-final 2.pdf">
            <a:extLst>
              <a:ext uri="{FF2B5EF4-FFF2-40B4-BE49-F238E27FC236}">
                <a16:creationId xmlns:a16="http://schemas.microsoft.com/office/drawing/2014/main" id="{78149EEE-1EE9-4249-FAA5-F589454CC6B7}"/>
              </a:ext>
            </a:extLst>
          </p:cNvPr>
          <p:cNvPicPr>
            <a:picLocks noChangeAspect="1"/>
          </p:cNvPicPr>
          <p:nvPr/>
        </p:nvPicPr>
        <p:blipFill>
          <a:blip r:embed="rId4"/>
          <a:srcRect/>
          <a:stretch>
            <a:fillRect/>
          </a:stretch>
        </p:blipFill>
        <p:spPr>
          <a:xfrm>
            <a:off x="6656137" y="7763"/>
            <a:ext cx="5311274" cy="6872410"/>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BD78-F714-1E1E-3560-52DBCB44C0A7}"/>
              </a:ext>
            </a:extLst>
          </p:cNvPr>
          <p:cNvSpPr txBox="1">
            <a:spLocks noGrp="1"/>
          </p:cNvSpPr>
          <p:nvPr>
            <p:ph type="title"/>
          </p:nvPr>
        </p:nvSpPr>
        <p:spPr>
          <a:xfrm>
            <a:off x="838203" y="796040"/>
            <a:ext cx="10515600" cy="709921"/>
          </a:xfrm>
          <a:prstGeom prst="rect">
            <a:avLst/>
          </a:prstGeom>
          <a:noFill/>
          <a:ln>
            <a:noFill/>
          </a:ln>
        </p:spPr>
        <p:txBody>
          <a:bodyPr vert="horz" wrap="square" lIns="91440" tIns="45720" rIns="91440" bIns="45720" anchor="ctr" anchorCtr="1" compatLnSpc="1">
            <a:noAutofit/>
          </a:bodyPr>
          <a:lstStyle/>
          <a:p>
            <a:pPr lvl="0"/>
            <a:r>
              <a:rPr lang="en-US" b="1" u="sng">
                <a:solidFill>
                  <a:srgbClr val="391378"/>
                </a:solidFill>
              </a:rPr>
              <a:t>TMAY - Treatment of Maladaptive Aggression in Youth </a:t>
            </a:r>
          </a:p>
        </p:txBody>
      </p:sp>
      <p:sp>
        <p:nvSpPr>
          <p:cNvPr id="3" name="Content Placeholder 2">
            <a:extLst>
              <a:ext uri="{FF2B5EF4-FFF2-40B4-BE49-F238E27FC236}">
                <a16:creationId xmlns:a16="http://schemas.microsoft.com/office/drawing/2014/main" id="{3F915E27-EE31-979B-9CEB-2E2C69721596}"/>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pPr lvl="0"/>
            <a:endParaRPr lang="en-US">
              <a:ea typeface="ＭＳ Ｐゴシック" pitchFamily="34"/>
            </a:endParaRPr>
          </a:p>
          <a:p>
            <a:pPr lvl="0"/>
            <a:r>
              <a:rPr lang="en-US">
                <a:ea typeface="ＭＳ Ｐゴシック" pitchFamily="34"/>
              </a:rPr>
              <a:t>Published in Pediatrics 2012</a:t>
            </a:r>
          </a:p>
          <a:p>
            <a:pPr lvl="0"/>
            <a:r>
              <a:rPr lang="en-US">
                <a:ea typeface="ＭＳ Ｐゴシック" pitchFamily="34"/>
              </a:rPr>
              <a:t>Expert panel guidelines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48">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14634F-1A19-D7EA-7F59-3A637A821271}"/>
              </a:ext>
            </a:extLst>
          </p:cNvPr>
          <p:cNvSpPr/>
          <p:nvPr/>
        </p:nvSpPr>
        <p:spPr>
          <a:xfrm>
            <a:off x="0" y="5957736"/>
            <a:ext cx="5458117" cy="900263"/>
          </a:xfrm>
          <a:prstGeom prst="rect">
            <a:avLst/>
          </a:prstGeom>
          <a:solidFill>
            <a:srgbClr val="F2F2F2"/>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pitchFamily="34"/>
            </a:endParaRPr>
          </a:p>
        </p:txBody>
      </p:sp>
      <p:sp>
        <p:nvSpPr>
          <p:cNvPr id="3" name="Google Shape;532;p38">
            <a:extLst>
              <a:ext uri="{FF2B5EF4-FFF2-40B4-BE49-F238E27FC236}">
                <a16:creationId xmlns:a16="http://schemas.microsoft.com/office/drawing/2014/main" id="{01E52663-0204-DA9A-8FA7-3839C1D0B086}"/>
              </a:ext>
            </a:extLst>
          </p:cNvPr>
          <p:cNvSpPr txBox="1">
            <a:spLocks noGrp="1"/>
          </p:cNvSpPr>
          <p:nvPr>
            <p:ph type="title"/>
          </p:nvPr>
        </p:nvSpPr>
        <p:spPr>
          <a:xfrm>
            <a:off x="8474183" y="68561"/>
            <a:ext cx="3699388" cy="526346"/>
          </a:xfrm>
          <a:prstGeom prst="rect">
            <a:avLst/>
          </a:prstGeom>
          <a:noFill/>
          <a:ln>
            <a:noFill/>
          </a:ln>
        </p:spPr>
        <p:txBody>
          <a:bodyPr vert="horz" wrap="square" lIns="121898" tIns="121898" rIns="121898" bIns="121898" anchor="ctr" anchorCtr="0" compatLnSpc="1">
            <a:noAutofit/>
          </a:bodyPr>
          <a:lstStyle/>
          <a:p>
            <a:pPr lvl="0" algn="l">
              <a:lnSpc>
                <a:spcPct val="100000"/>
              </a:lnSpc>
            </a:pPr>
            <a:r>
              <a:rPr lang="en-US" sz="3200"/>
              <a:t>T-MAY Algorithm:</a:t>
            </a:r>
          </a:p>
        </p:txBody>
      </p:sp>
      <p:sp>
        <p:nvSpPr>
          <p:cNvPr id="4" name="Content Placeholder 1">
            <a:extLst>
              <a:ext uri="{FF2B5EF4-FFF2-40B4-BE49-F238E27FC236}">
                <a16:creationId xmlns:a16="http://schemas.microsoft.com/office/drawing/2014/main" id="{77BE27A1-31E3-47CD-C049-74A34E8E0476}"/>
              </a:ext>
            </a:extLst>
          </p:cNvPr>
          <p:cNvSpPr txBox="1">
            <a:spLocks noGrp="1"/>
          </p:cNvSpPr>
          <p:nvPr>
            <p:ph idx="1"/>
          </p:nvPr>
        </p:nvSpPr>
        <p:spPr>
          <a:xfrm>
            <a:off x="838203" y="1911754"/>
            <a:ext cx="10515600" cy="4351336"/>
          </a:xfrm>
          <a:prstGeom prst="rect">
            <a:avLst/>
          </a:prstGeom>
          <a:noFill/>
          <a:ln>
            <a:noFill/>
          </a:ln>
        </p:spPr>
        <p:txBody>
          <a:bodyPr vert="horz" wrap="square" lIns="91440" tIns="45720" rIns="91440" bIns="45720" anchor="t" anchorCtr="0" compatLnSpc="1">
            <a:normAutofit/>
          </a:bodyPr>
          <a:lstStyle/>
          <a:p>
            <a:endParaRPr lang="en-US"/>
          </a:p>
        </p:txBody>
      </p:sp>
      <p:sp>
        <p:nvSpPr>
          <p:cNvPr id="5" name="Google Shape;533;p38">
            <a:extLst>
              <a:ext uri="{FF2B5EF4-FFF2-40B4-BE49-F238E27FC236}">
                <a16:creationId xmlns:a16="http://schemas.microsoft.com/office/drawing/2014/main" id="{D16BAD6A-D536-ECA9-56E5-CF1DA0A07890}"/>
              </a:ext>
            </a:extLst>
          </p:cNvPr>
          <p:cNvSpPr txBox="1"/>
          <p:nvPr/>
        </p:nvSpPr>
        <p:spPr>
          <a:xfrm>
            <a:off x="10704515" y="4637086"/>
            <a:ext cx="1487491" cy="314325"/>
          </a:xfrm>
          <a:prstGeom prst="rect">
            <a:avLst/>
          </a:prstGeom>
          <a:noFill/>
          <a:ln cap="flat">
            <a:noFill/>
          </a:ln>
        </p:spPr>
        <p:txBody>
          <a:bodyPr vert="horz" wrap="square" lIns="91421" tIns="91421" rIns="91421" bIns="91421"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7A4E09-2A4F-4C4C-A56D-4FC49A6FAD63}" type="slidenum">
              <a:t>9</a:t>
            </a:fld>
            <a:endParaRPr lang="en-US" sz="1200" b="1" i="0" u="none" strike="noStrike" kern="1200" cap="none" spc="0" baseline="0">
              <a:solidFill>
                <a:srgbClr val="FFFFFF"/>
              </a:solidFill>
              <a:uFillTx/>
              <a:latin typeface="Helvetica" pitchFamily="34"/>
              <a:cs typeface="Helvetica" pitchFamily="34"/>
            </a:endParaRPr>
          </a:p>
        </p:txBody>
      </p:sp>
      <p:sp>
        <p:nvSpPr>
          <p:cNvPr id="6" name="Google Shape;535;p38">
            <a:extLst>
              <a:ext uri="{FF2B5EF4-FFF2-40B4-BE49-F238E27FC236}">
                <a16:creationId xmlns:a16="http://schemas.microsoft.com/office/drawing/2014/main" id="{5AABD085-B00A-BC19-1B74-4B7075ED6044}"/>
              </a:ext>
            </a:extLst>
          </p:cNvPr>
          <p:cNvSpPr/>
          <p:nvPr/>
        </p:nvSpPr>
        <p:spPr>
          <a:xfrm flipH="1">
            <a:off x="6974906" y="630433"/>
            <a:ext cx="2334088" cy="865022"/>
          </a:xfrm>
          <a:prstGeom prst="rect">
            <a:avLst/>
          </a:prstGeom>
          <a:solidFill>
            <a:srgbClr val="C7D3E6"/>
          </a:solidFill>
          <a:ln cap="flat">
            <a:noFill/>
            <a:prstDash val="solid"/>
          </a:ln>
        </p:spPr>
        <p:txBody>
          <a:bodyPr vert="horz" wrap="square" lIns="121898" tIns="121898" rIns="121898" bIns="121898"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263248"/>
                </a:solidFill>
                <a:uFillTx/>
                <a:latin typeface="Helvetica" pitchFamily="34"/>
                <a:ea typeface="Arial"/>
                <a:cs typeface="Helvetica" pitchFamily="34"/>
              </a:rPr>
              <a:t> Assessment &amp; Diagnosis</a:t>
            </a:r>
          </a:p>
        </p:txBody>
      </p:sp>
      <p:sp>
        <p:nvSpPr>
          <p:cNvPr id="7" name="Google Shape;540;p38">
            <a:extLst>
              <a:ext uri="{FF2B5EF4-FFF2-40B4-BE49-F238E27FC236}">
                <a16:creationId xmlns:a16="http://schemas.microsoft.com/office/drawing/2014/main" id="{1041092B-C03C-9B7B-E5C3-0FD40EC37501}"/>
              </a:ext>
            </a:extLst>
          </p:cNvPr>
          <p:cNvSpPr/>
          <p:nvPr/>
        </p:nvSpPr>
        <p:spPr>
          <a:xfrm flipH="1">
            <a:off x="8122459" y="1662306"/>
            <a:ext cx="1873166" cy="865022"/>
          </a:xfrm>
          <a:prstGeom prst="rect">
            <a:avLst/>
          </a:prstGeom>
          <a:solidFill>
            <a:srgbClr val="92A8C8"/>
          </a:solidFill>
          <a:ln cap="flat">
            <a:noFill/>
            <a:prstDash val="solid"/>
          </a:ln>
        </p:spPr>
        <p:txBody>
          <a:bodyPr vert="horz" wrap="square" lIns="121898" tIns="121898" rIns="121898" bIns="121898"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263248"/>
                </a:solidFill>
                <a:uFillTx/>
                <a:latin typeface="Helvetica" pitchFamily="34"/>
                <a:ea typeface="Arial"/>
                <a:cs typeface="Helvetica" pitchFamily="34"/>
              </a:rPr>
              <a:t>Treatment Planning</a:t>
            </a:r>
          </a:p>
        </p:txBody>
      </p:sp>
      <p:sp>
        <p:nvSpPr>
          <p:cNvPr id="8" name="Google Shape;545;p38">
            <a:extLst>
              <a:ext uri="{FF2B5EF4-FFF2-40B4-BE49-F238E27FC236}">
                <a16:creationId xmlns:a16="http://schemas.microsoft.com/office/drawing/2014/main" id="{2B53006D-3C5F-4B0A-67D6-B537F9E2F3D5}"/>
              </a:ext>
            </a:extLst>
          </p:cNvPr>
          <p:cNvSpPr/>
          <p:nvPr/>
        </p:nvSpPr>
        <p:spPr>
          <a:xfrm flipH="1">
            <a:off x="9672696" y="4462207"/>
            <a:ext cx="2185964" cy="865022"/>
          </a:xfrm>
          <a:prstGeom prst="rect">
            <a:avLst/>
          </a:prstGeom>
          <a:solidFill>
            <a:srgbClr val="3F5378"/>
          </a:solidFill>
          <a:ln cap="flat">
            <a:noFill/>
            <a:prstDash val="solid"/>
          </a:ln>
        </p:spPr>
        <p:txBody>
          <a:bodyPr vert="horz" wrap="square" lIns="121898" tIns="121898" rIns="121898" bIns="121898"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Helvetica" pitchFamily="34"/>
                <a:ea typeface="Arial"/>
                <a:cs typeface="Helvetica" pitchFamily="34"/>
              </a:rPr>
              <a:t>Ongoing Management</a:t>
            </a:r>
          </a:p>
        </p:txBody>
      </p:sp>
      <p:pic>
        <p:nvPicPr>
          <p:cNvPr id="9" name="Google Shape;549;p38" descr="T-MAY-final 5.pdf">
            <a:extLst>
              <a:ext uri="{FF2B5EF4-FFF2-40B4-BE49-F238E27FC236}">
                <a16:creationId xmlns:a16="http://schemas.microsoft.com/office/drawing/2014/main" id="{3FAE5387-98FC-224E-EA90-ECD85B48BFE0}"/>
              </a:ext>
            </a:extLst>
          </p:cNvPr>
          <p:cNvPicPr>
            <a:picLocks noChangeAspect="1"/>
          </p:cNvPicPr>
          <p:nvPr/>
        </p:nvPicPr>
        <p:blipFill>
          <a:blip r:embed="rId3">
            <a:alphaModFix/>
          </a:blip>
          <a:srcRect/>
          <a:stretch>
            <a:fillRect/>
          </a:stretch>
        </p:blipFill>
        <p:spPr>
          <a:xfrm>
            <a:off x="-252008" y="-471336"/>
            <a:ext cx="6313438" cy="8080744"/>
          </a:xfrm>
          <a:prstGeom prst="rect">
            <a:avLst/>
          </a:prstGeom>
          <a:noFill/>
          <a:ln cap="flat">
            <a:noFill/>
          </a:ln>
        </p:spPr>
      </p:pic>
      <p:sp>
        <p:nvSpPr>
          <p:cNvPr id="10" name="Google Shape;551;p38">
            <a:extLst>
              <a:ext uri="{FF2B5EF4-FFF2-40B4-BE49-F238E27FC236}">
                <a16:creationId xmlns:a16="http://schemas.microsoft.com/office/drawing/2014/main" id="{DF4CF715-7F88-3292-BADB-4FB6578480FC}"/>
              </a:ext>
            </a:extLst>
          </p:cNvPr>
          <p:cNvSpPr/>
          <p:nvPr/>
        </p:nvSpPr>
        <p:spPr>
          <a:xfrm flipH="1">
            <a:off x="8999689" y="2749244"/>
            <a:ext cx="1873166" cy="865022"/>
          </a:xfrm>
          <a:prstGeom prst="rect">
            <a:avLst/>
          </a:prstGeom>
          <a:solidFill>
            <a:srgbClr val="708199"/>
          </a:solidFill>
          <a:ln cap="flat">
            <a:noFill/>
            <a:prstDash val="solid"/>
          </a:ln>
        </p:spPr>
        <p:txBody>
          <a:bodyPr vert="horz" wrap="square" lIns="121898" tIns="121898" rIns="121898" bIns="121898"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Helvetica" pitchFamily="34"/>
                <a:ea typeface="Arial"/>
                <a:cs typeface="Helvetica" pitchFamily="34"/>
              </a:rPr>
              <a:t>Treatment</a:t>
            </a:r>
          </a:p>
        </p:txBody>
      </p:sp>
      <p:sp>
        <p:nvSpPr>
          <p:cNvPr id="11" name="Triangle 2">
            <a:extLst>
              <a:ext uri="{FF2B5EF4-FFF2-40B4-BE49-F238E27FC236}">
                <a16:creationId xmlns:a16="http://schemas.microsoft.com/office/drawing/2014/main" id="{08F6D1CB-3B26-1632-1F91-6ACFB8CAEB5E}"/>
              </a:ext>
            </a:extLst>
          </p:cNvPr>
          <p:cNvSpPr/>
          <p:nvPr/>
        </p:nvSpPr>
        <p:spPr>
          <a:xfrm rot="16200004">
            <a:off x="6068355" y="554614"/>
            <a:ext cx="1021595" cy="1035448"/>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A81BA">
              <a:alpha val="69804"/>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Helvetica" pitchFamily="34"/>
              <a:cs typeface="Helvetica" pitchFamily="34"/>
            </a:endParaRPr>
          </a:p>
        </p:txBody>
      </p:sp>
      <p:sp>
        <p:nvSpPr>
          <p:cNvPr id="12" name="Triangle 3">
            <a:extLst>
              <a:ext uri="{FF2B5EF4-FFF2-40B4-BE49-F238E27FC236}">
                <a16:creationId xmlns:a16="http://schemas.microsoft.com/office/drawing/2014/main" id="{59EE0893-1C41-B40C-76C1-50842D44A0B3}"/>
              </a:ext>
            </a:extLst>
          </p:cNvPr>
          <p:cNvSpPr/>
          <p:nvPr/>
        </p:nvSpPr>
        <p:spPr>
          <a:xfrm rot="16200004">
            <a:off x="7220079" y="1582189"/>
            <a:ext cx="1021595" cy="1035448"/>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A81BA">
              <a:alpha val="69804"/>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Helvetica" pitchFamily="34"/>
              <a:cs typeface="Helvetica" pitchFamily="34"/>
            </a:endParaRPr>
          </a:p>
        </p:txBody>
      </p:sp>
      <p:sp>
        <p:nvSpPr>
          <p:cNvPr id="13" name="Triangle 4">
            <a:extLst>
              <a:ext uri="{FF2B5EF4-FFF2-40B4-BE49-F238E27FC236}">
                <a16:creationId xmlns:a16="http://schemas.microsoft.com/office/drawing/2014/main" id="{60462CE8-4DE5-2A9A-7A6B-5F39FBA2575B}"/>
              </a:ext>
            </a:extLst>
          </p:cNvPr>
          <p:cNvSpPr/>
          <p:nvPr/>
        </p:nvSpPr>
        <p:spPr>
          <a:xfrm rot="16200004">
            <a:off x="8088347" y="2669831"/>
            <a:ext cx="1021595" cy="1035448"/>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A81BA">
              <a:alpha val="69804"/>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Helvetica" pitchFamily="34"/>
              <a:cs typeface="Helvetica" pitchFamily="34"/>
            </a:endParaRPr>
          </a:p>
        </p:txBody>
      </p:sp>
      <p:sp>
        <p:nvSpPr>
          <p:cNvPr id="14" name="Triangle 5">
            <a:extLst>
              <a:ext uri="{FF2B5EF4-FFF2-40B4-BE49-F238E27FC236}">
                <a16:creationId xmlns:a16="http://schemas.microsoft.com/office/drawing/2014/main" id="{C8CC5BCF-08D9-23BF-4E18-D41708B472A1}"/>
              </a:ext>
            </a:extLst>
          </p:cNvPr>
          <p:cNvSpPr/>
          <p:nvPr/>
        </p:nvSpPr>
        <p:spPr>
          <a:xfrm rot="16200004">
            <a:off x="8735953" y="4365037"/>
            <a:ext cx="1021595" cy="1035448"/>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A81BA">
              <a:alpha val="69804"/>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Helvetica" pitchFamily="34"/>
              <a:cs typeface="Helvetica" pitchFamily="34"/>
            </a:endParaRPr>
          </a:p>
        </p:txBody>
      </p:sp>
    </p:spTree>
  </p:cSld>
  <p:clrMapOvr>
    <a:masterClrMapping/>
  </p:clrMapOvr>
  <p:transition spd="med">
    <p:fade/>
  </p:transition>
</p:sld>
</file>

<file path=ppt/theme/theme1.xml><?xml version="1.0" encoding="utf-8"?>
<a:theme xmlns:a="http://schemas.openxmlformats.org/drawingml/2006/main" name="14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5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6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17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18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Office%20Theme</Template>
  <TotalTime>4322</TotalTime>
  <Words>3022</Words>
  <Application>Microsoft Office PowerPoint</Application>
  <PresentationFormat>Widescreen</PresentationFormat>
  <Paragraphs>392</Paragraphs>
  <Slides>52</Slides>
  <Notes>28</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52</vt:i4>
      </vt:variant>
    </vt:vector>
  </HeadingPairs>
  <TitlesOfParts>
    <vt:vector size="73" baseType="lpstr">
      <vt:lpstr>ＭＳ Ｐゴシック</vt:lpstr>
      <vt:lpstr>Aptos</vt:lpstr>
      <vt:lpstr>Aptos Display</vt:lpstr>
      <vt:lpstr>Arial</vt:lpstr>
      <vt:lpstr>Calibri</vt:lpstr>
      <vt:lpstr>Calibri Light</vt:lpstr>
      <vt:lpstr>Courier New</vt:lpstr>
      <vt:lpstr>Helvetica</vt:lpstr>
      <vt:lpstr>Helvetica Neue</vt:lpstr>
      <vt:lpstr>Helvetica Regular</vt:lpstr>
      <vt:lpstr>Myriad Pro Cond</vt:lpstr>
      <vt:lpstr>Roboto</vt:lpstr>
      <vt:lpstr>Wingdings 3</vt:lpstr>
      <vt:lpstr>14_Custom Design</vt:lpstr>
      <vt:lpstr>15_Custom Design</vt:lpstr>
      <vt:lpstr>16_Custom Design</vt:lpstr>
      <vt:lpstr>3_Office Theme</vt:lpstr>
      <vt:lpstr>4_Office Theme</vt:lpstr>
      <vt:lpstr>17_Custom Design</vt:lpstr>
      <vt:lpstr>18_Custom Design</vt:lpstr>
      <vt:lpstr>Document</vt:lpstr>
      <vt:lpstr>PowerPoint Presentation</vt:lpstr>
      <vt:lpstr>Speaker:</vt:lpstr>
      <vt:lpstr>PowerPoint Presentation</vt:lpstr>
      <vt:lpstr>Learning Objectives</vt:lpstr>
      <vt:lpstr>Poll: </vt:lpstr>
      <vt:lpstr>Poll:</vt:lpstr>
      <vt:lpstr>PowerPoint Presentation</vt:lpstr>
      <vt:lpstr>TMAY - Treatment of Maladaptive Aggression in Youth </vt:lpstr>
      <vt:lpstr>T-MAY Algorithm:</vt:lpstr>
      <vt:lpstr>PowerPoint Presentation</vt:lpstr>
      <vt:lpstr>T-MAY Recommendations</vt:lpstr>
      <vt:lpstr>PowerPoint Presentation</vt:lpstr>
      <vt:lpstr>T-MAY Recommendations</vt:lpstr>
      <vt:lpstr>Psychosocial Interventions</vt:lpstr>
      <vt:lpstr>Psychosocial therapies for aggression and comorbidity targets</vt:lpstr>
      <vt:lpstr>Child Only Psychotherapies</vt:lpstr>
      <vt:lpstr>Parent-Child Therapies for Aggression</vt:lpstr>
      <vt:lpstr>Back to the ABC’s</vt:lpstr>
      <vt:lpstr>Psychosocial Treatments</vt:lpstr>
      <vt:lpstr>Psychosocial Treatments: Antecedents</vt:lpstr>
      <vt:lpstr>Psychosocial Treatments</vt:lpstr>
      <vt:lpstr>Psychosocial Treatments</vt:lpstr>
      <vt:lpstr>Behavioral Principles</vt:lpstr>
      <vt:lpstr>PowerPoint Presentation</vt:lpstr>
      <vt:lpstr>RESOURCE SLIDE: Parenting Books you can read to help the parents of your Patients</vt:lpstr>
      <vt:lpstr>PowerPoint Presentation</vt:lpstr>
      <vt:lpstr>T-MAY Recommendations</vt:lpstr>
      <vt:lpstr>Identify and Treat the Primary Issue First</vt:lpstr>
      <vt:lpstr>PowerPoint Presentation</vt:lpstr>
      <vt:lpstr> DSM Diagnoses with Aggression</vt:lpstr>
      <vt:lpstr>What is the Place of Medication in the Management of Aggression?</vt:lpstr>
      <vt:lpstr>Methylphenidate in ADHD/CD: Impulsive Aggression</vt:lpstr>
      <vt:lpstr>Before adding medications for aggression, make sure the medications for the primary disorder have been maximized </vt:lpstr>
      <vt:lpstr>Optimize meds for the primary disorder first</vt:lpstr>
      <vt:lpstr>PowerPoint Presentation</vt:lpstr>
      <vt:lpstr>IF severe aggression persists despite,</vt:lpstr>
      <vt:lpstr>PowerPoint Presentation</vt:lpstr>
      <vt:lpstr>Resource: Risperidone in Autism: Irritability Scale</vt:lpstr>
      <vt:lpstr>Atypical Antipsychotics in Disruptive Behavior Disorders With Aggression: Levels of Evidence</vt:lpstr>
      <vt:lpstr>PowerPoint Presentation</vt:lpstr>
      <vt:lpstr>PowerPoint Presentation</vt:lpstr>
      <vt:lpstr>Atypical Antipsychotics: Side Effects</vt:lpstr>
      <vt:lpstr>PowerPoint Presentation</vt:lpstr>
      <vt:lpstr>PowerPoint Presentation</vt:lpstr>
      <vt:lpstr>PowerPoint Presentation</vt:lpstr>
      <vt:lpstr>PowerPoint Presentation</vt:lpstr>
      <vt:lpstr>T-MAY Recommendations</vt:lpstr>
      <vt:lpstr>Reassess Reassess Reassess</vt:lpstr>
      <vt:lpstr>PowerPoint Presentation</vt:lpstr>
      <vt:lpstr>We are here to help!</vt:lpstr>
      <vt:lpstr>Resource: Atypical Toolbox</vt:lpstr>
      <vt:lpstr>Resource: T-MAY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Ira Bhatia</cp:lastModifiedBy>
  <cp:revision>38</cp:revision>
  <cp:lastPrinted>2017-09-12T14:03:58Z</cp:lastPrinted>
  <dcterms:created xsi:type="dcterms:W3CDTF">2017-05-18T20:49:26Z</dcterms:created>
  <dcterms:modified xsi:type="dcterms:W3CDTF">2026-04-09T17:07:51Z</dcterms:modified>
</cp:coreProperties>
</file>