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0" r:id="rId4"/>
    <p:sldMasterId id="2147483728" r:id="rId5"/>
    <p:sldMasterId id="2147483788" r:id="rId6"/>
    <p:sldMasterId id="2147483800" r:id="rId7"/>
  </p:sldMasterIdLst>
  <p:notesMasterIdLst>
    <p:notesMasterId r:id="rId53"/>
  </p:notesMasterIdLst>
  <p:handoutMasterIdLst>
    <p:handoutMasterId r:id="rId54"/>
  </p:handoutMasterIdLst>
  <p:sldIdLst>
    <p:sldId id="611" r:id="rId8"/>
    <p:sldId id="612" r:id="rId9"/>
    <p:sldId id="643" r:id="rId10"/>
    <p:sldId id="614" r:id="rId11"/>
    <p:sldId id="294" r:id="rId12"/>
    <p:sldId id="658" r:id="rId13"/>
    <p:sldId id="604" r:id="rId14"/>
    <p:sldId id="599" r:id="rId15"/>
    <p:sldId id="620" r:id="rId16"/>
    <p:sldId id="3217" r:id="rId17"/>
    <p:sldId id="3249" r:id="rId18"/>
    <p:sldId id="669" r:id="rId19"/>
    <p:sldId id="664" r:id="rId20"/>
    <p:sldId id="3253" r:id="rId21"/>
    <p:sldId id="629" r:id="rId22"/>
    <p:sldId id="630" r:id="rId23"/>
    <p:sldId id="3254" r:id="rId24"/>
    <p:sldId id="3228" r:id="rId25"/>
    <p:sldId id="3255" r:id="rId26"/>
    <p:sldId id="3233" r:id="rId27"/>
    <p:sldId id="625" r:id="rId28"/>
    <p:sldId id="3230" r:id="rId29"/>
    <p:sldId id="3231" r:id="rId30"/>
    <p:sldId id="3232" r:id="rId31"/>
    <p:sldId id="646" r:id="rId32"/>
    <p:sldId id="659" r:id="rId33"/>
    <p:sldId id="623" r:id="rId34"/>
    <p:sldId id="628" r:id="rId35"/>
    <p:sldId id="636" r:id="rId36"/>
    <p:sldId id="373" r:id="rId37"/>
    <p:sldId id="3256" r:id="rId38"/>
    <p:sldId id="660" r:id="rId39"/>
    <p:sldId id="634" r:id="rId40"/>
    <p:sldId id="635" r:id="rId41"/>
    <p:sldId id="639" r:id="rId42"/>
    <p:sldId id="637" r:id="rId43"/>
    <p:sldId id="3220" r:id="rId44"/>
    <p:sldId id="393" r:id="rId45"/>
    <p:sldId id="647" r:id="rId46"/>
    <p:sldId id="3244" r:id="rId47"/>
    <p:sldId id="3245" r:id="rId48"/>
    <p:sldId id="3257" r:id="rId49"/>
    <p:sldId id="651" r:id="rId50"/>
    <p:sldId id="3223" r:id="rId51"/>
    <p:sldId id="428" r:id="rId52"/>
  </p:sldIdLst>
  <p:sldSz cx="12192000" cy="6858000"/>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391378"/>
    <a:srgbClr val="049FDA"/>
    <a:srgbClr val="7BBF43"/>
    <a:srgbClr val="66FF66"/>
    <a:srgbClr val="5D5B5B"/>
    <a:srgbClr val="ECF3F3"/>
    <a:srgbClr val="0F3079"/>
    <a:srgbClr val="FFFFFF"/>
    <a:srgbClr val="91D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AEF056-650A-4048-9000-FFDE05A071E5}" v="50" dt="2026-04-02T15:12:33.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3" autoAdjust="0"/>
    <p:restoredTop sz="79516" autoAdjust="0"/>
  </p:normalViewPr>
  <p:slideViewPr>
    <p:cSldViewPr snapToGrid="0">
      <p:cViewPr varScale="1">
        <p:scale>
          <a:sx n="88" d="100"/>
          <a:sy n="88" d="100"/>
        </p:scale>
        <p:origin x="1224" y="6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5" d="100"/>
          <a:sy n="85" d="100"/>
        </p:scale>
        <p:origin x="-3786" y="-96"/>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6/11/relationships/changesInfo" Target="changesInfos/changesInfo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ya Popivker" userId="84c6f91cd133c3dc" providerId="LiveId" clId="{B0AB6EAB-776B-4D21-B614-1DD3A8D0E191}"/>
    <pc:docChg chg="undo custSel addSld delSld modSld sldOrd">
      <pc:chgData name="Zoya Popivker" userId="84c6f91cd133c3dc" providerId="LiveId" clId="{B0AB6EAB-776B-4D21-B614-1DD3A8D0E191}" dt="2026-04-05T23:02:17.522" v="167" actId="20577"/>
      <pc:docMkLst>
        <pc:docMk/>
      </pc:docMkLst>
      <pc:sldChg chg="add">
        <pc:chgData name="Zoya Popivker" userId="84c6f91cd133c3dc" providerId="LiveId" clId="{B0AB6EAB-776B-4D21-B614-1DD3A8D0E191}" dt="2026-04-02T15:10:47.258" v="123"/>
        <pc:sldMkLst>
          <pc:docMk/>
          <pc:sldMk cId="4067574184" sldId="393"/>
        </pc:sldMkLst>
      </pc:sldChg>
      <pc:sldChg chg="add">
        <pc:chgData name="Zoya Popivker" userId="84c6f91cd133c3dc" providerId="LiveId" clId="{B0AB6EAB-776B-4D21-B614-1DD3A8D0E191}" dt="2026-04-02T15:12:33.498" v="133"/>
        <pc:sldMkLst>
          <pc:docMk/>
          <pc:sldMk cId="1616524958" sldId="428"/>
        </pc:sldMkLst>
      </pc:sldChg>
      <pc:sldChg chg="modSp mod">
        <pc:chgData name="Zoya Popivker" userId="84c6f91cd133c3dc" providerId="LiveId" clId="{B0AB6EAB-776B-4D21-B614-1DD3A8D0E191}" dt="2026-04-05T23:02:17.522" v="167" actId="20577"/>
        <pc:sldMkLst>
          <pc:docMk/>
          <pc:sldMk cId="1037092561" sldId="614"/>
        </pc:sldMkLst>
        <pc:spChg chg="mod">
          <ac:chgData name="Zoya Popivker" userId="84c6f91cd133c3dc" providerId="LiveId" clId="{B0AB6EAB-776B-4D21-B614-1DD3A8D0E191}" dt="2026-04-05T23:02:17.522" v="167" actId="20577"/>
          <ac:spMkLst>
            <pc:docMk/>
            <pc:sldMk cId="1037092561" sldId="614"/>
            <ac:spMk id="3" creationId="{00000000-0000-0000-0000-000000000000}"/>
          </ac:spMkLst>
        </pc:spChg>
      </pc:sldChg>
      <pc:sldChg chg="modSp">
        <pc:chgData name="Zoya Popivker" userId="84c6f91cd133c3dc" providerId="LiveId" clId="{B0AB6EAB-776B-4D21-B614-1DD3A8D0E191}" dt="2026-04-02T15:01:31.788" v="72" actId="20577"/>
        <pc:sldMkLst>
          <pc:docMk/>
          <pc:sldMk cId="2868692076" sldId="620"/>
        </pc:sldMkLst>
        <pc:spChg chg="mod">
          <ac:chgData name="Zoya Popivker" userId="84c6f91cd133c3dc" providerId="LiveId" clId="{B0AB6EAB-776B-4D21-B614-1DD3A8D0E191}" dt="2026-04-02T15:01:31.788" v="72" actId="20577"/>
          <ac:spMkLst>
            <pc:docMk/>
            <pc:sldMk cId="2868692076" sldId="620"/>
            <ac:spMk id="47107" creationId="{00000000-0000-0000-0000-000000000000}"/>
          </ac:spMkLst>
        </pc:spChg>
      </pc:sldChg>
      <pc:sldChg chg="add ord">
        <pc:chgData name="Zoya Popivker" userId="84c6f91cd133c3dc" providerId="LiveId" clId="{B0AB6EAB-776B-4D21-B614-1DD3A8D0E191}" dt="2026-04-02T15:03:48.169" v="84"/>
        <pc:sldMkLst>
          <pc:docMk/>
          <pc:sldMk cId="3023480112" sldId="629"/>
        </pc:sldMkLst>
      </pc:sldChg>
      <pc:sldChg chg="add">
        <pc:chgData name="Zoya Popivker" userId="84c6f91cd133c3dc" providerId="LiveId" clId="{B0AB6EAB-776B-4D21-B614-1DD3A8D0E191}" dt="2026-04-02T15:03:16.177" v="76"/>
        <pc:sldMkLst>
          <pc:docMk/>
          <pc:sldMk cId="3833937729" sldId="630"/>
        </pc:sldMkLst>
      </pc:sldChg>
      <pc:sldChg chg="modSp mod">
        <pc:chgData name="Zoya Popivker" userId="84c6f91cd133c3dc" providerId="LiveId" clId="{B0AB6EAB-776B-4D21-B614-1DD3A8D0E191}" dt="2026-04-02T15:09:43.378" v="119" actId="6549"/>
        <pc:sldMkLst>
          <pc:docMk/>
          <pc:sldMk cId="3871139607" sldId="639"/>
        </pc:sldMkLst>
        <pc:spChg chg="mod">
          <ac:chgData name="Zoya Popivker" userId="84c6f91cd133c3dc" providerId="LiveId" clId="{B0AB6EAB-776B-4D21-B614-1DD3A8D0E191}" dt="2026-04-02T15:09:43.378" v="119" actId="6549"/>
          <ac:spMkLst>
            <pc:docMk/>
            <pc:sldMk cId="3871139607" sldId="639"/>
            <ac:spMk id="3" creationId="{00000000-0000-0000-0000-000000000000}"/>
          </ac:spMkLst>
        </pc:spChg>
      </pc:sldChg>
      <pc:sldChg chg="add">
        <pc:chgData name="Zoya Popivker" userId="84c6f91cd133c3dc" providerId="LiveId" clId="{B0AB6EAB-776B-4D21-B614-1DD3A8D0E191}" dt="2026-04-02T15:10:47.258" v="123"/>
        <pc:sldMkLst>
          <pc:docMk/>
          <pc:sldMk cId="4270987287" sldId="647"/>
        </pc:sldMkLst>
      </pc:sldChg>
      <pc:sldChg chg="add">
        <pc:chgData name="Zoya Popivker" userId="84c6f91cd133c3dc" providerId="LiveId" clId="{B0AB6EAB-776B-4D21-B614-1DD3A8D0E191}" dt="2026-04-02T15:10:07.044" v="121"/>
        <pc:sldMkLst>
          <pc:docMk/>
          <pc:sldMk cId="212389256" sldId="3220"/>
        </pc:sldMkLst>
      </pc:sldChg>
      <pc:sldChg chg="add">
        <pc:chgData name="Zoya Popivker" userId="84c6f91cd133c3dc" providerId="LiveId" clId="{B0AB6EAB-776B-4D21-B614-1DD3A8D0E191}" dt="2026-04-02T15:11:29.743" v="128"/>
        <pc:sldMkLst>
          <pc:docMk/>
          <pc:sldMk cId="2274932095" sldId="3223"/>
        </pc:sldMkLst>
      </pc:sldChg>
      <pc:sldChg chg="modSp add mod">
        <pc:chgData name="Zoya Popivker" userId="84c6f91cd133c3dc" providerId="LiveId" clId="{B0AB6EAB-776B-4D21-B614-1DD3A8D0E191}" dt="2026-04-02T17:22:13.245" v="141" actId="1076"/>
        <pc:sldMkLst>
          <pc:docMk/>
          <pc:sldMk cId="2284896122" sldId="3228"/>
        </pc:sldMkLst>
        <pc:spChg chg="mod">
          <ac:chgData name="Zoya Popivker" userId="84c6f91cd133c3dc" providerId="LiveId" clId="{B0AB6EAB-776B-4D21-B614-1DD3A8D0E191}" dt="2026-04-02T17:22:13.245" v="141" actId="1076"/>
          <ac:spMkLst>
            <pc:docMk/>
            <pc:sldMk cId="2284896122" sldId="3228"/>
            <ac:spMk id="49154" creationId="{00000000-0000-0000-0000-000000000000}"/>
          </ac:spMkLst>
        </pc:spChg>
        <pc:spChg chg="mod">
          <ac:chgData name="Zoya Popivker" userId="84c6f91cd133c3dc" providerId="LiveId" clId="{B0AB6EAB-776B-4D21-B614-1DD3A8D0E191}" dt="2026-04-02T16:55:20.908" v="139" actId="1076"/>
          <ac:spMkLst>
            <pc:docMk/>
            <pc:sldMk cId="2284896122" sldId="3228"/>
            <ac:spMk id="49155" creationId="{00000000-0000-0000-0000-000000000000}"/>
          </ac:spMkLst>
        </pc:spChg>
        <pc:picChg chg="mod">
          <ac:chgData name="Zoya Popivker" userId="84c6f91cd133c3dc" providerId="LiveId" clId="{B0AB6EAB-776B-4D21-B614-1DD3A8D0E191}" dt="2026-04-02T17:22:05.167" v="140" actId="14100"/>
          <ac:picMkLst>
            <pc:docMk/>
            <pc:sldMk cId="2284896122" sldId="3228"/>
            <ac:picMk id="5" creationId="{A73A098D-E410-4106-A3C3-95FCFE574F0B}"/>
          </ac:picMkLst>
        </pc:picChg>
      </pc:sldChg>
      <pc:sldChg chg="add">
        <pc:chgData name="Zoya Popivker" userId="84c6f91cd133c3dc" providerId="LiveId" clId="{B0AB6EAB-776B-4D21-B614-1DD3A8D0E191}" dt="2026-04-02T15:06:01.392" v="90"/>
        <pc:sldMkLst>
          <pc:docMk/>
          <pc:sldMk cId="1182303324" sldId="3230"/>
        </pc:sldMkLst>
      </pc:sldChg>
      <pc:sldChg chg="addSp modSp add mod">
        <pc:chgData name="Zoya Popivker" userId="84c6f91cd133c3dc" providerId="LiveId" clId="{B0AB6EAB-776B-4D21-B614-1DD3A8D0E191}" dt="2026-04-02T15:07:04.456" v="102" actId="14100"/>
        <pc:sldMkLst>
          <pc:docMk/>
          <pc:sldMk cId="2437183207" sldId="3231"/>
        </pc:sldMkLst>
        <pc:picChg chg="add mod">
          <ac:chgData name="Zoya Popivker" userId="84c6f91cd133c3dc" providerId="LiveId" clId="{B0AB6EAB-776B-4D21-B614-1DD3A8D0E191}" dt="2026-04-02T15:06:40.494" v="97" actId="1076"/>
          <ac:picMkLst>
            <pc:docMk/>
            <pc:sldMk cId="2437183207" sldId="3231"/>
            <ac:picMk id="4" creationId="{84A0123E-1726-9AB9-0F4B-A36EED6ACAE3}"/>
          </ac:picMkLst>
        </pc:picChg>
        <pc:picChg chg="add mod">
          <ac:chgData name="Zoya Popivker" userId="84c6f91cd133c3dc" providerId="LiveId" clId="{B0AB6EAB-776B-4D21-B614-1DD3A8D0E191}" dt="2026-04-02T15:07:04.456" v="102" actId="14100"/>
          <ac:picMkLst>
            <pc:docMk/>
            <pc:sldMk cId="2437183207" sldId="3231"/>
            <ac:picMk id="5" creationId="{53AB715A-2032-9700-E7D5-4C926C456F9A}"/>
          </ac:picMkLst>
        </pc:picChg>
      </pc:sldChg>
      <pc:sldChg chg="add">
        <pc:chgData name="Zoya Popivker" userId="84c6f91cd133c3dc" providerId="LiveId" clId="{B0AB6EAB-776B-4D21-B614-1DD3A8D0E191}" dt="2026-04-02T15:06:21.584" v="91"/>
        <pc:sldMkLst>
          <pc:docMk/>
          <pc:sldMk cId="1240781781" sldId="3232"/>
        </pc:sldMkLst>
      </pc:sldChg>
      <pc:sldChg chg="add">
        <pc:chgData name="Zoya Popivker" userId="84c6f91cd133c3dc" providerId="LiveId" clId="{B0AB6EAB-776B-4D21-B614-1DD3A8D0E191}" dt="2026-04-02T15:05:41.478" v="89"/>
        <pc:sldMkLst>
          <pc:docMk/>
          <pc:sldMk cId="2316956317" sldId="3233"/>
        </pc:sldMkLst>
      </pc:sldChg>
      <pc:sldChg chg="add">
        <pc:chgData name="Zoya Popivker" userId="84c6f91cd133c3dc" providerId="LiveId" clId="{B0AB6EAB-776B-4D21-B614-1DD3A8D0E191}" dt="2026-04-02T15:10:47.258" v="123"/>
        <pc:sldMkLst>
          <pc:docMk/>
          <pc:sldMk cId="17864866" sldId="3244"/>
        </pc:sldMkLst>
      </pc:sldChg>
      <pc:sldChg chg="add">
        <pc:chgData name="Zoya Popivker" userId="84c6f91cd133c3dc" providerId="LiveId" clId="{B0AB6EAB-776B-4D21-B614-1DD3A8D0E191}" dt="2026-04-02T15:10:47.258" v="123"/>
        <pc:sldMkLst>
          <pc:docMk/>
          <pc:sldMk cId="2968078972" sldId="3245"/>
        </pc:sldMkLst>
      </pc:sldChg>
      <pc:sldChg chg="add">
        <pc:chgData name="Zoya Popivker" userId="84c6f91cd133c3dc" providerId="LiveId" clId="{B0AB6EAB-776B-4D21-B614-1DD3A8D0E191}" dt="2026-04-02T15:02:07.965" v="74"/>
        <pc:sldMkLst>
          <pc:docMk/>
          <pc:sldMk cId="3938913430" sldId="3249"/>
        </pc:sldMkLst>
      </pc:sldChg>
      <pc:sldChg chg="add ord">
        <pc:chgData name="Zoya Popivker" userId="84c6f91cd133c3dc" providerId="LiveId" clId="{B0AB6EAB-776B-4D21-B614-1DD3A8D0E191}" dt="2026-04-02T15:03:39.686" v="80"/>
        <pc:sldMkLst>
          <pc:docMk/>
          <pc:sldMk cId="2859725085" sldId="3253"/>
        </pc:sldMkLst>
      </pc:sldChg>
      <pc:sldChg chg="modSp add mod">
        <pc:chgData name="Zoya Popivker" userId="84c6f91cd133c3dc" providerId="LiveId" clId="{B0AB6EAB-776B-4D21-B614-1DD3A8D0E191}" dt="2026-04-02T16:54:58.068" v="135" actId="1076"/>
        <pc:sldMkLst>
          <pc:docMk/>
          <pc:sldMk cId="580991584" sldId="3254"/>
        </pc:sldMkLst>
        <pc:spChg chg="mod">
          <ac:chgData name="Zoya Popivker" userId="84c6f91cd133c3dc" providerId="LiveId" clId="{B0AB6EAB-776B-4D21-B614-1DD3A8D0E191}" dt="2026-04-02T16:54:58.068" v="135" actId="1076"/>
          <ac:spMkLst>
            <pc:docMk/>
            <pc:sldMk cId="580991584" sldId="3254"/>
            <ac:spMk id="49154" creationId="{00000000-0000-0000-0000-000000000000}"/>
          </ac:spMkLst>
        </pc:spChg>
        <pc:spChg chg="mod">
          <ac:chgData name="Zoya Popivker" userId="84c6f91cd133c3dc" providerId="LiveId" clId="{B0AB6EAB-776B-4D21-B614-1DD3A8D0E191}" dt="2026-04-02T16:54:55.324" v="134" actId="1076"/>
          <ac:spMkLst>
            <pc:docMk/>
            <pc:sldMk cId="580991584" sldId="3254"/>
            <ac:spMk id="49155" creationId="{00000000-0000-0000-0000-000000000000}"/>
          </ac:spMkLst>
        </pc:spChg>
      </pc:sldChg>
      <pc:sldChg chg="add">
        <pc:chgData name="Zoya Popivker" userId="84c6f91cd133c3dc" providerId="LiveId" clId="{B0AB6EAB-776B-4D21-B614-1DD3A8D0E191}" dt="2026-04-02T15:05:10.573" v="85"/>
        <pc:sldMkLst>
          <pc:docMk/>
          <pc:sldMk cId="3372576049" sldId="3255"/>
        </pc:sldMkLst>
      </pc:sldChg>
      <pc:sldChg chg="add">
        <pc:chgData name="Zoya Popivker" userId="84c6f91cd133c3dc" providerId="LiveId" clId="{B0AB6EAB-776B-4D21-B614-1DD3A8D0E191}" dt="2026-04-02T15:08:31.482" v="105"/>
        <pc:sldMkLst>
          <pc:docMk/>
          <pc:sldMk cId="1630150972" sldId="3256"/>
        </pc:sldMkLst>
      </pc:sldChg>
      <pc:sldChg chg="add">
        <pc:chgData name="Zoya Popivker" userId="84c6f91cd133c3dc" providerId="LiveId" clId="{B0AB6EAB-776B-4D21-B614-1DD3A8D0E191}" dt="2026-04-02T15:10:47.258" v="123"/>
        <pc:sldMkLst>
          <pc:docMk/>
          <pc:sldMk cId="1814316914" sldId="325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9E9147A6-0FE2-4264-A902-B8CAD3124305}" type="datetimeFigureOut">
              <a:rPr lang="en-US" smtClean="0"/>
              <a:t>4/5/2026</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5DA1A487-6BAF-44F4-B2C1-61B366ADE2EF}" type="slidenum">
              <a:rPr lang="en-US" smtClean="0"/>
              <a:t>‹#›</a:t>
            </a:fld>
            <a:endParaRPr lang="en-US"/>
          </a:p>
        </p:txBody>
      </p:sp>
    </p:spTree>
    <p:extLst>
      <p:ext uri="{BB962C8B-B14F-4D97-AF65-F5344CB8AC3E}">
        <p14:creationId xmlns:p14="http://schemas.microsoft.com/office/powerpoint/2010/main" val="3364810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BB754324-E28A-4897-919C-EDC862D7EE7D}" type="datetimeFigureOut">
              <a:rPr lang="en-US" smtClean="0"/>
              <a:t>4/5/2026</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72566C59-BAC0-4CE1-A859-46610F03C0CE}" type="slidenum">
              <a:rPr lang="en-US" smtClean="0"/>
              <a:t>‹#›</a:t>
            </a:fld>
            <a:endParaRPr lang="en-US"/>
          </a:p>
        </p:txBody>
      </p:sp>
    </p:spTree>
    <p:extLst>
      <p:ext uri="{BB962C8B-B14F-4D97-AF65-F5344CB8AC3E}">
        <p14:creationId xmlns:p14="http://schemas.microsoft.com/office/powerpoint/2010/main" val="2969090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Decide what font you want to use for titles/heading</a:t>
            </a:r>
            <a:r>
              <a:rPr lang="en-US" baseline="0" dirty="0"/>
              <a:t> and make them the all same.</a:t>
            </a:r>
            <a:endParaRPr lang="en-US" dirty="0"/>
          </a:p>
        </p:txBody>
      </p:sp>
      <p:sp>
        <p:nvSpPr>
          <p:cNvPr id="4" name="Slide Number Placeholder 3"/>
          <p:cNvSpPr>
            <a:spLocks noGrp="1"/>
          </p:cNvSpPr>
          <p:nvPr>
            <p:ph type="sldNum" sz="quarter" idx="10"/>
          </p:nvPr>
        </p:nvSpPr>
        <p:spPr/>
        <p:txBody>
          <a:bodyPr/>
          <a:lstStyle/>
          <a:p>
            <a:fld id="{72566C59-BAC0-4CE1-A859-46610F03C0CE}" type="slidenum">
              <a:rPr lang="en-US" smtClean="0"/>
              <a:t>1</a:t>
            </a:fld>
            <a:endParaRPr lang="en-US"/>
          </a:p>
        </p:txBody>
      </p:sp>
    </p:spTree>
    <p:extLst>
      <p:ext uri="{BB962C8B-B14F-4D97-AF65-F5344CB8AC3E}">
        <p14:creationId xmlns:p14="http://schemas.microsoft.com/office/powerpoint/2010/main" val="4011142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quick look and list references at the end.</a:t>
            </a:r>
          </a:p>
        </p:txBody>
      </p:sp>
      <p:sp>
        <p:nvSpPr>
          <p:cNvPr id="4" name="Slide Number Placeholder 3"/>
          <p:cNvSpPr>
            <a:spLocks noGrp="1"/>
          </p:cNvSpPr>
          <p:nvPr>
            <p:ph type="sldNum" sz="quarter" idx="5"/>
          </p:nvPr>
        </p:nvSpPr>
        <p:spPr/>
        <p:txBody>
          <a:bodyPr/>
          <a:lstStyle/>
          <a:p>
            <a:fld id="{72566C59-BAC0-4CE1-A859-46610F03C0CE}" type="slidenum">
              <a:rPr lang="en-US" smtClean="0"/>
              <a:t>13</a:t>
            </a:fld>
            <a:endParaRPr lang="en-US"/>
          </a:p>
        </p:txBody>
      </p:sp>
    </p:spTree>
    <p:extLst>
      <p:ext uri="{BB962C8B-B14F-4D97-AF65-F5344CB8AC3E}">
        <p14:creationId xmlns:p14="http://schemas.microsoft.com/office/powerpoint/2010/main" val="2113518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F9D2F-82BA-8898-5546-DF48BBB66C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0B88E4-7213-8553-0050-D2F550851A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DFF752-FCEB-79D6-CE8C-AA511D67B4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4FCC88-5C43-8BE7-5397-DCCA8CF3A15D}"/>
              </a:ext>
            </a:extLst>
          </p:cNvPr>
          <p:cNvSpPr>
            <a:spLocks noGrp="1"/>
          </p:cNvSpPr>
          <p:nvPr>
            <p:ph type="sldNum" sz="quarter" idx="5"/>
          </p:nvPr>
        </p:nvSpPr>
        <p:spPr/>
        <p:txBody>
          <a:bodyPr/>
          <a:lstStyle/>
          <a:p>
            <a:fld id="{72566C59-BAC0-4CE1-A859-46610F03C0CE}" type="slidenum">
              <a:rPr lang="en-US" smtClean="0"/>
              <a:t>14</a:t>
            </a:fld>
            <a:endParaRPr lang="en-US"/>
          </a:p>
        </p:txBody>
      </p:sp>
    </p:spTree>
    <p:extLst>
      <p:ext uri="{BB962C8B-B14F-4D97-AF65-F5344CB8AC3E}">
        <p14:creationId xmlns:p14="http://schemas.microsoft.com/office/powerpoint/2010/main" val="3341693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8541" eaLnBrk="0" hangingPunct="0">
              <a:defRPr b="1">
                <a:solidFill>
                  <a:schemeClr val="tx1"/>
                </a:solidFill>
                <a:latin typeface="Arial" panose="020B0604020202020204" pitchFamily="34" charset="0"/>
                <a:ea typeface="ＭＳ Ｐゴシック" panose="020B0600070205080204" pitchFamily="34" charset="-128"/>
              </a:defRPr>
            </a:lvl1pPr>
            <a:lvl2pPr marL="759666" indent="-292179" defTabSz="988541" eaLnBrk="0" hangingPunct="0">
              <a:defRPr b="1">
                <a:solidFill>
                  <a:schemeClr val="tx1"/>
                </a:solidFill>
                <a:latin typeface="Arial" panose="020B0604020202020204" pitchFamily="34" charset="0"/>
                <a:ea typeface="ＭＳ Ｐゴシック" panose="020B0600070205080204" pitchFamily="34" charset="-128"/>
              </a:defRPr>
            </a:lvl2pPr>
            <a:lvl3pPr marL="1168718" indent="-233744" defTabSz="988541" eaLnBrk="0" hangingPunct="0">
              <a:defRPr b="1">
                <a:solidFill>
                  <a:schemeClr val="tx1"/>
                </a:solidFill>
                <a:latin typeface="Arial" panose="020B0604020202020204" pitchFamily="34" charset="0"/>
                <a:ea typeface="ＭＳ Ｐゴシック" panose="020B0600070205080204" pitchFamily="34" charset="-128"/>
              </a:defRPr>
            </a:lvl3pPr>
            <a:lvl4pPr marL="1636205" indent="-233744" defTabSz="988541" eaLnBrk="0" hangingPunct="0">
              <a:defRPr b="1">
                <a:solidFill>
                  <a:schemeClr val="tx1"/>
                </a:solidFill>
                <a:latin typeface="Arial" panose="020B0604020202020204" pitchFamily="34" charset="0"/>
                <a:ea typeface="ＭＳ Ｐゴシック" panose="020B0600070205080204" pitchFamily="34" charset="-128"/>
              </a:defRPr>
            </a:lvl4pPr>
            <a:lvl5pPr marL="2103692" indent="-233744" defTabSz="988541" eaLnBrk="0" hangingPunct="0">
              <a:defRPr b="1">
                <a:solidFill>
                  <a:schemeClr val="tx1"/>
                </a:solidFill>
                <a:latin typeface="Arial" panose="020B0604020202020204" pitchFamily="34" charset="0"/>
                <a:ea typeface="ＭＳ Ｐゴシック" panose="020B0600070205080204" pitchFamily="34" charset="-128"/>
              </a:defRPr>
            </a:lvl5pPr>
            <a:lvl6pPr marL="2571179"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3038666"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506153"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973640"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fld id="{09B3726F-537B-4F46-B7CE-9A09AA9D52E3}" type="slidenum">
              <a:rPr lang="en-US" altLang="en-US" b="0">
                <a:latin typeface="Calibri" panose="020F0502020204030204" pitchFamily="34" charset="0"/>
              </a:rPr>
              <a:pPr eaLnBrk="1" hangingPunct="1"/>
              <a:t>17</a:t>
            </a:fld>
            <a:endParaRPr lang="en-US" altLang="en-US" b="0">
              <a:latin typeface="Calibri" panose="020F0502020204030204" pitchFamily="34"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42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From Dr. Foley: </a:t>
            </a:r>
          </a:p>
          <a:p>
            <a:pPr defTabSz="934974">
              <a:defRPr/>
            </a:pPr>
            <a:r>
              <a:rPr lang="en-US" altLang="en-US" dirty="0">
                <a:ea typeface="ＭＳ Ｐゴシック" panose="020B0600070205080204" pitchFamily="34" charset="-128"/>
              </a:rPr>
              <a:t>Exposure-based CBT has the most empirical support for the treatment of anxiety disorders in youth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Psychoeducation (educating the patient and the family about the disorder, its course, management and treatment)</a:t>
            </a:r>
          </a:p>
          <a:p>
            <a:r>
              <a:rPr lang="en-US" altLang="en-US" dirty="0">
                <a:ea typeface="ＭＳ Ｐゴシック" panose="020B0600070205080204" pitchFamily="34" charset="-128"/>
              </a:rPr>
              <a:t>Somatic Management Skills training (relaxation, diaphragmatic breathing, self-monitoring)</a:t>
            </a:r>
            <a:br>
              <a:rPr lang="en-US" altLang="en-US" dirty="0">
                <a:ea typeface="ＭＳ Ｐゴシック" panose="020B0600070205080204" pitchFamily="34" charset="-128"/>
              </a:rPr>
            </a:br>
            <a:r>
              <a:rPr lang="en-US" altLang="en-US" dirty="0">
                <a:ea typeface="ＭＳ Ｐゴシック" panose="020B0600070205080204" pitchFamily="34" charset="-128"/>
              </a:rPr>
              <a:t>Cognitive restructuring (challenging negative </a:t>
            </a:r>
            <a:r>
              <a:rPr lang="en-US" altLang="en-US" dirty="0" err="1">
                <a:ea typeface="ＭＳ Ｐゴシック" panose="020B0600070205080204" pitchFamily="34" charset="-128"/>
              </a:rPr>
              <a:t>exectations</a:t>
            </a:r>
            <a:r>
              <a:rPr lang="en-US" altLang="en-US" dirty="0">
                <a:ea typeface="ＭＳ Ｐゴシック" panose="020B0600070205080204" pitchFamily="34" charset="-128"/>
              </a:rPr>
              <a:t> and modifying negative self-talk)</a:t>
            </a:r>
          </a:p>
          <a:p>
            <a:r>
              <a:rPr lang="en-US" altLang="en-US" dirty="0">
                <a:ea typeface="ＭＳ Ｐゴシック" panose="020B0600070205080204" pitchFamily="34" charset="-128"/>
              </a:rPr>
              <a:t>Exposure methods (imaginary and in vivo exposure with gradual desensitization to feared stimuli)</a:t>
            </a:r>
          </a:p>
          <a:p>
            <a:r>
              <a:rPr lang="en-US" altLang="en-US" dirty="0">
                <a:ea typeface="ＭＳ Ｐゴシック" panose="020B0600070205080204" pitchFamily="34" charset="-128"/>
              </a:rPr>
              <a:t>Relapse prevention plans (booster session </a:t>
            </a:r>
            <a:r>
              <a:rPr lang="en-US" altLang="en-US" dirty="0" err="1">
                <a:ea typeface="ＭＳ Ｐゴシック" panose="020B0600070205080204" pitchFamily="34" charset="-128"/>
              </a:rPr>
              <a:t>sna</a:t>
            </a:r>
            <a:r>
              <a:rPr lang="en-US" altLang="en-US" dirty="0">
                <a:ea typeface="ＭＳ Ｐゴシック" panose="020B0600070205080204" pitchFamily="34" charset="-128"/>
              </a:rPr>
              <a:t> coordination with parents and school)</a:t>
            </a:r>
          </a:p>
          <a:p>
            <a:r>
              <a:rPr lang="en-US" altLang="en-US" dirty="0">
                <a:ea typeface="ＭＳ Ｐゴシック" panose="020B0600070205080204" pitchFamily="34" charset="-128"/>
              </a:rPr>
              <a:t>Coping Cat (Kendall, 1990) –just google</a:t>
            </a:r>
          </a:p>
        </p:txBody>
      </p:sp>
    </p:spTree>
    <p:extLst>
      <p:ext uri="{BB962C8B-B14F-4D97-AF65-F5344CB8AC3E}">
        <p14:creationId xmlns:p14="http://schemas.microsoft.com/office/powerpoint/2010/main" val="3447271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8541" eaLnBrk="0" hangingPunct="0">
              <a:defRPr b="1">
                <a:solidFill>
                  <a:schemeClr val="tx1"/>
                </a:solidFill>
                <a:latin typeface="Arial" panose="020B0604020202020204" pitchFamily="34" charset="0"/>
                <a:ea typeface="ＭＳ Ｐゴシック" panose="020B0600070205080204" pitchFamily="34" charset="-128"/>
              </a:defRPr>
            </a:lvl1pPr>
            <a:lvl2pPr marL="759666" indent="-292179" defTabSz="988541" eaLnBrk="0" hangingPunct="0">
              <a:defRPr b="1">
                <a:solidFill>
                  <a:schemeClr val="tx1"/>
                </a:solidFill>
                <a:latin typeface="Arial" panose="020B0604020202020204" pitchFamily="34" charset="0"/>
                <a:ea typeface="ＭＳ Ｐゴシック" panose="020B0600070205080204" pitchFamily="34" charset="-128"/>
              </a:defRPr>
            </a:lvl2pPr>
            <a:lvl3pPr marL="1168718" indent="-233744" defTabSz="988541" eaLnBrk="0" hangingPunct="0">
              <a:defRPr b="1">
                <a:solidFill>
                  <a:schemeClr val="tx1"/>
                </a:solidFill>
                <a:latin typeface="Arial" panose="020B0604020202020204" pitchFamily="34" charset="0"/>
                <a:ea typeface="ＭＳ Ｐゴシック" panose="020B0600070205080204" pitchFamily="34" charset="-128"/>
              </a:defRPr>
            </a:lvl3pPr>
            <a:lvl4pPr marL="1636205" indent="-233744" defTabSz="988541" eaLnBrk="0" hangingPunct="0">
              <a:defRPr b="1">
                <a:solidFill>
                  <a:schemeClr val="tx1"/>
                </a:solidFill>
                <a:latin typeface="Arial" panose="020B0604020202020204" pitchFamily="34" charset="0"/>
                <a:ea typeface="ＭＳ Ｐゴシック" panose="020B0600070205080204" pitchFamily="34" charset="-128"/>
              </a:defRPr>
            </a:lvl4pPr>
            <a:lvl5pPr marL="2103692" indent="-233744" defTabSz="988541" eaLnBrk="0" hangingPunct="0">
              <a:defRPr b="1">
                <a:solidFill>
                  <a:schemeClr val="tx1"/>
                </a:solidFill>
                <a:latin typeface="Arial" panose="020B0604020202020204" pitchFamily="34" charset="0"/>
                <a:ea typeface="ＭＳ Ｐゴシック" panose="020B0600070205080204" pitchFamily="34" charset="-128"/>
              </a:defRPr>
            </a:lvl5pPr>
            <a:lvl6pPr marL="2571179"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3038666"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506153"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973640"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fld id="{09B3726F-537B-4F46-B7CE-9A09AA9D52E3}" type="slidenum">
              <a:rPr lang="en-US" altLang="en-US" b="0">
                <a:latin typeface="Calibri" panose="020F0502020204030204" pitchFamily="34" charset="0"/>
              </a:rPr>
              <a:pPr eaLnBrk="1" hangingPunct="1"/>
              <a:t>18</a:t>
            </a:fld>
            <a:endParaRPr lang="en-US" altLang="en-US" b="0">
              <a:latin typeface="Calibri" panose="020F0502020204030204" pitchFamily="34"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42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From Dr. Foley: </a:t>
            </a:r>
          </a:p>
          <a:p>
            <a:pPr defTabSz="934974">
              <a:defRPr/>
            </a:pPr>
            <a:r>
              <a:rPr lang="en-US" altLang="en-US" dirty="0">
                <a:ea typeface="ＭＳ Ｐゴシック" panose="020B0600070205080204" pitchFamily="34" charset="-128"/>
              </a:rPr>
              <a:t>Exposure-based CBT has the most empirical support for the treatment of anxiety disorders in youth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Psychoeducation (educating the patient and the family about the disorder, its course, management and treatment)</a:t>
            </a:r>
          </a:p>
          <a:p>
            <a:r>
              <a:rPr lang="en-US" altLang="en-US" dirty="0">
                <a:ea typeface="ＭＳ Ｐゴシック" panose="020B0600070205080204" pitchFamily="34" charset="-128"/>
              </a:rPr>
              <a:t>Somatic Management Skills training (relaxation, diaphragmatic breathing, self-monitoring)</a:t>
            </a:r>
            <a:br>
              <a:rPr lang="en-US" altLang="en-US" dirty="0">
                <a:ea typeface="ＭＳ Ｐゴシック" panose="020B0600070205080204" pitchFamily="34" charset="-128"/>
              </a:rPr>
            </a:br>
            <a:r>
              <a:rPr lang="en-US" altLang="en-US" dirty="0">
                <a:ea typeface="ＭＳ Ｐゴシック" panose="020B0600070205080204" pitchFamily="34" charset="-128"/>
              </a:rPr>
              <a:t>Cognitive restructuring (challenging negative </a:t>
            </a:r>
            <a:r>
              <a:rPr lang="en-US" altLang="en-US" dirty="0" err="1">
                <a:ea typeface="ＭＳ Ｐゴシック" panose="020B0600070205080204" pitchFamily="34" charset="-128"/>
              </a:rPr>
              <a:t>exectations</a:t>
            </a:r>
            <a:r>
              <a:rPr lang="en-US" altLang="en-US" dirty="0">
                <a:ea typeface="ＭＳ Ｐゴシック" panose="020B0600070205080204" pitchFamily="34" charset="-128"/>
              </a:rPr>
              <a:t> and modifying negative self-talk)</a:t>
            </a:r>
          </a:p>
          <a:p>
            <a:r>
              <a:rPr lang="en-US" altLang="en-US" dirty="0">
                <a:ea typeface="ＭＳ Ｐゴシック" panose="020B0600070205080204" pitchFamily="34" charset="-128"/>
              </a:rPr>
              <a:t>Exposure methods (imaginary and in vivo exposure with gradual desensitization to feared stimuli)</a:t>
            </a:r>
          </a:p>
          <a:p>
            <a:r>
              <a:rPr lang="en-US" altLang="en-US" dirty="0">
                <a:ea typeface="ＭＳ Ｐゴシック" panose="020B0600070205080204" pitchFamily="34" charset="-128"/>
              </a:rPr>
              <a:t>Relapse prevention plans (booster session </a:t>
            </a:r>
            <a:r>
              <a:rPr lang="en-US" altLang="en-US" dirty="0" err="1">
                <a:ea typeface="ＭＳ Ｐゴシック" panose="020B0600070205080204" pitchFamily="34" charset="-128"/>
              </a:rPr>
              <a:t>sna</a:t>
            </a:r>
            <a:r>
              <a:rPr lang="en-US" altLang="en-US" dirty="0">
                <a:ea typeface="ＭＳ Ｐゴシック" panose="020B0600070205080204" pitchFamily="34" charset="-128"/>
              </a:rPr>
              <a:t> coordination with parents and school)</a:t>
            </a:r>
          </a:p>
          <a:p>
            <a:r>
              <a:rPr lang="en-US" altLang="en-US" dirty="0">
                <a:ea typeface="ＭＳ Ｐゴシック" panose="020B0600070205080204" pitchFamily="34" charset="-128"/>
              </a:rPr>
              <a:t>Coping Cat (Kendall, 1990) –just google</a:t>
            </a:r>
          </a:p>
        </p:txBody>
      </p:sp>
    </p:spTree>
    <p:extLst>
      <p:ext uri="{BB962C8B-B14F-4D97-AF65-F5344CB8AC3E}">
        <p14:creationId xmlns:p14="http://schemas.microsoft.com/office/powerpoint/2010/main" val="4069348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8541" eaLnBrk="0" hangingPunct="0">
              <a:defRPr b="1">
                <a:solidFill>
                  <a:schemeClr val="tx1"/>
                </a:solidFill>
                <a:latin typeface="Arial" panose="020B0604020202020204" pitchFamily="34" charset="0"/>
                <a:ea typeface="ＭＳ Ｐゴシック" panose="020B0600070205080204" pitchFamily="34" charset="-128"/>
              </a:defRPr>
            </a:lvl1pPr>
            <a:lvl2pPr marL="759666" indent="-292179" defTabSz="988541" eaLnBrk="0" hangingPunct="0">
              <a:defRPr b="1">
                <a:solidFill>
                  <a:schemeClr val="tx1"/>
                </a:solidFill>
                <a:latin typeface="Arial" panose="020B0604020202020204" pitchFamily="34" charset="0"/>
                <a:ea typeface="ＭＳ Ｐゴシック" panose="020B0600070205080204" pitchFamily="34" charset="-128"/>
              </a:defRPr>
            </a:lvl2pPr>
            <a:lvl3pPr marL="1168718" indent="-233744" defTabSz="988541" eaLnBrk="0" hangingPunct="0">
              <a:defRPr b="1">
                <a:solidFill>
                  <a:schemeClr val="tx1"/>
                </a:solidFill>
                <a:latin typeface="Arial" panose="020B0604020202020204" pitchFamily="34" charset="0"/>
                <a:ea typeface="ＭＳ Ｐゴシック" panose="020B0600070205080204" pitchFamily="34" charset="-128"/>
              </a:defRPr>
            </a:lvl3pPr>
            <a:lvl4pPr marL="1636205" indent="-233744" defTabSz="988541" eaLnBrk="0" hangingPunct="0">
              <a:defRPr b="1">
                <a:solidFill>
                  <a:schemeClr val="tx1"/>
                </a:solidFill>
                <a:latin typeface="Arial" panose="020B0604020202020204" pitchFamily="34" charset="0"/>
                <a:ea typeface="ＭＳ Ｐゴシック" panose="020B0600070205080204" pitchFamily="34" charset="-128"/>
              </a:defRPr>
            </a:lvl4pPr>
            <a:lvl5pPr marL="2103692" indent="-233744" defTabSz="988541" eaLnBrk="0" hangingPunct="0">
              <a:defRPr b="1">
                <a:solidFill>
                  <a:schemeClr val="tx1"/>
                </a:solidFill>
                <a:latin typeface="Arial" panose="020B0604020202020204" pitchFamily="34" charset="0"/>
                <a:ea typeface="ＭＳ Ｐゴシック" panose="020B0600070205080204" pitchFamily="34" charset="-128"/>
              </a:defRPr>
            </a:lvl5pPr>
            <a:lvl6pPr marL="2571179"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3038666"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506153"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973640"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fld id="{13426E0E-7244-4865-B4BF-DBEC4CB0B1D5}" type="slidenum">
              <a:rPr lang="en-US" altLang="en-US" b="0">
                <a:latin typeface="Calibri" panose="020F0502020204030204" pitchFamily="34" charset="0"/>
              </a:rPr>
              <a:pPr eaLnBrk="1" hangingPunct="1"/>
              <a:t>19</a:t>
            </a:fld>
            <a:endParaRPr lang="en-US" altLang="en-US" b="0">
              <a:latin typeface="Calibri" panose="020F0502020204030204" pitchFamily="34"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62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049499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describe these a quick examples that can be done in </a:t>
            </a:r>
            <a:r>
              <a:rPr lang="en-US" dirty="0" err="1"/>
              <a:t>pcp</a:t>
            </a:r>
            <a:r>
              <a:rPr lang="en-US" dirty="0"/>
              <a:t> office. </a:t>
            </a:r>
          </a:p>
          <a:p>
            <a:r>
              <a:rPr lang="en-US" dirty="0"/>
              <a:t>Consider the </a:t>
            </a:r>
            <a:r>
              <a:rPr lang="en-US" dirty="0" err="1"/>
              <a:t>Ollendick</a:t>
            </a:r>
            <a:r>
              <a:rPr lang="en-US" dirty="0"/>
              <a:t> Chocolate Cookie deep breathing example – easily done in the office</a:t>
            </a:r>
          </a:p>
        </p:txBody>
      </p:sp>
      <p:sp>
        <p:nvSpPr>
          <p:cNvPr id="4" name="Slide Number Placeholder 3"/>
          <p:cNvSpPr>
            <a:spLocks noGrp="1"/>
          </p:cNvSpPr>
          <p:nvPr>
            <p:ph type="sldNum" sz="quarter" idx="5"/>
          </p:nvPr>
        </p:nvSpPr>
        <p:spPr/>
        <p:txBody>
          <a:bodyPr/>
          <a:lstStyle/>
          <a:p>
            <a:fld id="{72566C59-BAC0-4CE1-A859-46610F03C0CE}" type="slidenum">
              <a:rPr lang="en-US" smtClean="0"/>
              <a:t>21</a:t>
            </a:fld>
            <a:endParaRPr lang="en-US"/>
          </a:p>
        </p:txBody>
      </p:sp>
    </p:spTree>
    <p:extLst>
      <p:ext uri="{BB962C8B-B14F-4D97-AF65-F5344CB8AC3E}">
        <p14:creationId xmlns:p14="http://schemas.microsoft.com/office/powerpoint/2010/main" val="4049770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59C9E2-9524-40B5-832D-8AD5E17D78F9}" type="slidenum">
              <a:rPr lang="en-US" smtClean="0"/>
              <a:t>23</a:t>
            </a:fld>
            <a:endParaRPr lang="en-US"/>
          </a:p>
        </p:txBody>
      </p:sp>
    </p:spTree>
    <p:extLst>
      <p:ext uri="{BB962C8B-B14F-4D97-AF65-F5344CB8AC3E}">
        <p14:creationId xmlns:p14="http://schemas.microsoft.com/office/powerpoint/2010/main" val="4171867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59C9E2-9524-40B5-832D-8AD5E17D78F9}" type="slidenum">
              <a:rPr lang="en-US" smtClean="0"/>
              <a:t>24</a:t>
            </a:fld>
            <a:endParaRPr lang="en-US"/>
          </a:p>
        </p:txBody>
      </p:sp>
    </p:spTree>
    <p:extLst>
      <p:ext uri="{BB962C8B-B14F-4D97-AF65-F5344CB8AC3E}">
        <p14:creationId xmlns:p14="http://schemas.microsoft.com/office/powerpoint/2010/main" val="4105065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are available for free for medical professionals</a:t>
            </a:r>
          </a:p>
        </p:txBody>
      </p:sp>
      <p:sp>
        <p:nvSpPr>
          <p:cNvPr id="4" name="Slide Number Placeholder 3"/>
          <p:cNvSpPr>
            <a:spLocks noGrp="1"/>
          </p:cNvSpPr>
          <p:nvPr>
            <p:ph type="sldNum" sz="quarter" idx="5"/>
          </p:nvPr>
        </p:nvSpPr>
        <p:spPr/>
        <p:txBody>
          <a:bodyPr/>
          <a:lstStyle/>
          <a:p>
            <a:fld id="{72566C59-BAC0-4CE1-A859-46610F03C0CE}" type="slidenum">
              <a:rPr lang="en-US" smtClean="0"/>
              <a:t>25</a:t>
            </a:fld>
            <a:endParaRPr lang="en-US"/>
          </a:p>
        </p:txBody>
      </p:sp>
    </p:spTree>
    <p:extLst>
      <p:ext uri="{BB962C8B-B14F-4D97-AF65-F5344CB8AC3E}">
        <p14:creationId xmlns:p14="http://schemas.microsoft.com/office/powerpoint/2010/main" val="4173940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8541" eaLnBrk="0" hangingPunct="0">
              <a:defRPr b="1">
                <a:solidFill>
                  <a:schemeClr val="tx1"/>
                </a:solidFill>
                <a:latin typeface="Arial" panose="020B0604020202020204" pitchFamily="34" charset="0"/>
                <a:ea typeface="ＭＳ Ｐゴシック" panose="020B0600070205080204" pitchFamily="34" charset="-128"/>
              </a:defRPr>
            </a:lvl1pPr>
            <a:lvl2pPr marL="759666" indent="-292179" defTabSz="988541" eaLnBrk="0" hangingPunct="0">
              <a:defRPr b="1">
                <a:solidFill>
                  <a:schemeClr val="tx1"/>
                </a:solidFill>
                <a:latin typeface="Arial" panose="020B0604020202020204" pitchFamily="34" charset="0"/>
                <a:ea typeface="ＭＳ Ｐゴシック" panose="020B0600070205080204" pitchFamily="34" charset="-128"/>
              </a:defRPr>
            </a:lvl2pPr>
            <a:lvl3pPr marL="1168718" indent="-233744" defTabSz="988541" eaLnBrk="0" hangingPunct="0">
              <a:defRPr b="1">
                <a:solidFill>
                  <a:schemeClr val="tx1"/>
                </a:solidFill>
                <a:latin typeface="Arial" panose="020B0604020202020204" pitchFamily="34" charset="0"/>
                <a:ea typeface="ＭＳ Ｐゴシック" panose="020B0600070205080204" pitchFamily="34" charset="-128"/>
              </a:defRPr>
            </a:lvl3pPr>
            <a:lvl4pPr marL="1636205" indent="-233744" defTabSz="988541" eaLnBrk="0" hangingPunct="0">
              <a:defRPr b="1">
                <a:solidFill>
                  <a:schemeClr val="tx1"/>
                </a:solidFill>
                <a:latin typeface="Arial" panose="020B0604020202020204" pitchFamily="34" charset="0"/>
                <a:ea typeface="ＭＳ Ｐゴシック" panose="020B0600070205080204" pitchFamily="34" charset="-128"/>
              </a:defRPr>
            </a:lvl4pPr>
            <a:lvl5pPr marL="2103692" indent="-233744" defTabSz="988541" eaLnBrk="0" hangingPunct="0">
              <a:defRPr b="1">
                <a:solidFill>
                  <a:schemeClr val="tx1"/>
                </a:solidFill>
                <a:latin typeface="Arial" panose="020B0604020202020204" pitchFamily="34" charset="0"/>
                <a:ea typeface="ＭＳ Ｐゴシック" panose="020B0600070205080204" pitchFamily="34" charset="-128"/>
              </a:defRPr>
            </a:lvl5pPr>
            <a:lvl6pPr marL="2571179"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3038666"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506153"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973640"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fld id="{B7B881B1-1E3B-4BD3-AE6C-A5AAA0232E0B}" type="slidenum">
              <a:rPr lang="en-US" altLang="en-US" b="0">
                <a:latin typeface="Calibri" panose="020F0502020204030204" pitchFamily="34" charset="0"/>
              </a:rPr>
              <a:pPr eaLnBrk="1" hangingPunct="1"/>
              <a:t>27</a:t>
            </a:fld>
            <a:endParaRPr lang="en-US" altLang="en-US" b="0">
              <a:latin typeface="Calibri" panose="020F0502020204030204" pitchFamily="34"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a:p>
            <a:r>
              <a:rPr lang="en-US" altLang="en-US" dirty="0">
                <a:ea typeface="ＭＳ Ｐゴシック" panose="020B0600070205080204" pitchFamily="34" charset="-128"/>
              </a:rPr>
              <a:t>I might say quickly</a:t>
            </a:r>
            <a:r>
              <a:rPr lang="en-US" altLang="en-US" baseline="0" dirty="0">
                <a:ea typeface="ＭＳ Ｐゴシック" panose="020B0600070205080204" pitchFamily="34" charset="-128"/>
              </a:rPr>
              <a:t> that this is an example of graduated exposure. JW</a:t>
            </a:r>
            <a:endParaRPr lang="en-US" altLang="en-US" dirty="0">
              <a:ea typeface="ＭＳ Ｐゴシック" panose="020B0600070205080204" pitchFamily="34" charset="-128"/>
            </a:endParaRPr>
          </a:p>
          <a:p>
            <a:r>
              <a:rPr lang="en-US" altLang="en-US" dirty="0">
                <a:ea typeface="ＭＳ Ｐゴシック" panose="020B0600070205080204" pitchFamily="34" charset="-128"/>
              </a:rPr>
              <a:t>IS BOX ON RIGHT FORMATTED CORRECTLY?</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837187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4974">
              <a:defRPr/>
            </a:pPr>
            <a:fld id="{72566C59-BAC0-4CE1-A859-46610F03C0CE}" type="slidenum">
              <a:rPr lang="en-US" sz="1800" kern="0">
                <a:solidFill>
                  <a:sysClr val="windowText" lastClr="000000"/>
                </a:solidFill>
              </a:rPr>
              <a:pPr defTabSz="934974">
                <a:defRPr/>
              </a:pPr>
              <a:t>2</a:t>
            </a:fld>
            <a:endParaRPr lang="en-US" sz="1800" kern="0">
              <a:solidFill>
                <a:sysClr val="windowText" lastClr="000000"/>
              </a:solidFill>
            </a:endParaRPr>
          </a:p>
        </p:txBody>
      </p:sp>
    </p:spTree>
    <p:extLst>
      <p:ext uri="{BB962C8B-B14F-4D97-AF65-F5344CB8AC3E}">
        <p14:creationId xmlns:p14="http://schemas.microsoft.com/office/powerpoint/2010/main" val="4163439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t>28</a:t>
            </a:fld>
            <a:endParaRPr lang="en-US"/>
          </a:p>
        </p:txBody>
      </p:sp>
    </p:spTree>
    <p:extLst>
      <p:ext uri="{BB962C8B-B14F-4D97-AF65-F5344CB8AC3E}">
        <p14:creationId xmlns:p14="http://schemas.microsoft.com/office/powerpoint/2010/main" val="1794669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8541" eaLnBrk="0" hangingPunct="0">
              <a:defRPr b="1">
                <a:solidFill>
                  <a:schemeClr val="tx1"/>
                </a:solidFill>
                <a:latin typeface="Arial" panose="020B0604020202020204" pitchFamily="34" charset="0"/>
                <a:ea typeface="ＭＳ Ｐゴシック" panose="020B0600070205080204" pitchFamily="34" charset="-128"/>
              </a:defRPr>
            </a:lvl1pPr>
            <a:lvl2pPr marL="759666" indent="-292179" defTabSz="988541" eaLnBrk="0" hangingPunct="0">
              <a:defRPr b="1">
                <a:solidFill>
                  <a:schemeClr val="tx1"/>
                </a:solidFill>
                <a:latin typeface="Arial" panose="020B0604020202020204" pitchFamily="34" charset="0"/>
                <a:ea typeface="ＭＳ Ｐゴシック" panose="020B0600070205080204" pitchFamily="34" charset="-128"/>
              </a:defRPr>
            </a:lvl2pPr>
            <a:lvl3pPr marL="1168718" indent="-233744" defTabSz="988541" eaLnBrk="0" hangingPunct="0">
              <a:defRPr b="1">
                <a:solidFill>
                  <a:schemeClr val="tx1"/>
                </a:solidFill>
                <a:latin typeface="Arial" panose="020B0604020202020204" pitchFamily="34" charset="0"/>
                <a:ea typeface="ＭＳ Ｐゴシック" panose="020B0600070205080204" pitchFamily="34" charset="-128"/>
              </a:defRPr>
            </a:lvl3pPr>
            <a:lvl4pPr marL="1636205" indent="-233744" defTabSz="988541" eaLnBrk="0" hangingPunct="0">
              <a:defRPr b="1">
                <a:solidFill>
                  <a:schemeClr val="tx1"/>
                </a:solidFill>
                <a:latin typeface="Arial" panose="020B0604020202020204" pitchFamily="34" charset="0"/>
                <a:ea typeface="ＭＳ Ｐゴシック" panose="020B0600070205080204" pitchFamily="34" charset="-128"/>
              </a:defRPr>
            </a:lvl4pPr>
            <a:lvl5pPr marL="2103692" indent="-233744" defTabSz="988541" eaLnBrk="0" hangingPunct="0">
              <a:defRPr b="1">
                <a:solidFill>
                  <a:schemeClr val="tx1"/>
                </a:solidFill>
                <a:latin typeface="Arial" panose="020B0604020202020204" pitchFamily="34" charset="0"/>
                <a:ea typeface="ＭＳ Ｐゴシック" panose="020B0600070205080204" pitchFamily="34" charset="-128"/>
              </a:defRPr>
            </a:lvl5pPr>
            <a:lvl6pPr marL="2571179"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3038666"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506153"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973640"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defRPr/>
            </a:pPr>
            <a:fld id="{973CED65-D80D-4365-8E8C-F772C4FF4577}" type="slidenum">
              <a:rPr lang="en-US" altLang="en-US" sz="1800" b="0" kern="0">
                <a:latin typeface="Calibri" panose="020F0502020204030204" pitchFamily="34" charset="0"/>
              </a:rPr>
              <a:pPr eaLnBrk="1" hangingPunct="1">
                <a:defRPr/>
              </a:pPr>
              <a:t>29</a:t>
            </a:fld>
            <a:endParaRPr lang="en-US" altLang="en-US" sz="1800" b="0" kern="0">
              <a:latin typeface="Calibri" panose="020F0502020204030204" pitchFamily="34"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633120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2387600" y="515938"/>
            <a:ext cx="4579938" cy="25765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15" name="Shape 215"/>
          <p:cNvSpPr txBox="1">
            <a:spLocks noGrp="1"/>
          </p:cNvSpPr>
          <p:nvPr>
            <p:ph type="body" idx="1"/>
          </p:nvPr>
        </p:nvSpPr>
        <p:spPr>
          <a:xfrm>
            <a:off x="935731" y="3262228"/>
            <a:ext cx="7481780" cy="3089634"/>
          </a:xfrm>
          <a:prstGeom prst="rect">
            <a:avLst/>
          </a:prstGeom>
          <a:noFill/>
          <a:ln>
            <a:noFill/>
          </a:ln>
        </p:spPr>
        <p:txBody>
          <a:bodyPr lIns="93478" tIns="46739" rIns="93478" bIns="46739" anchor="t" anchorCtr="0">
            <a:noAutofit/>
          </a:bodyPr>
          <a:lstStyle/>
          <a:p>
            <a:endParaRPr sz="11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19176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itchFamily="34" charset="0"/>
              </a:rPr>
              <a:t>Last updated 8/20/2013 – PSJ</a:t>
            </a:r>
          </a:p>
          <a:p>
            <a:r>
              <a:rPr lang="en-US" altLang="en-US" dirty="0">
                <a:latin typeface="Arial" pitchFamily="34" charset="0"/>
              </a:rPr>
              <a:t>Note high doses of medication used</a:t>
            </a:r>
          </a:p>
          <a:p>
            <a:endParaRPr lang="en-US" altLang="en-US" dirty="0">
              <a:latin typeface="Arial" pitchFamily="34" charset="0"/>
            </a:endParaRPr>
          </a:p>
        </p:txBody>
      </p:sp>
      <p:sp>
        <p:nvSpPr>
          <p:cNvPr id="84996" name="Footer Placeholder 3"/>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34852" indent="-282635">
              <a:defRPr>
                <a:solidFill>
                  <a:schemeClr val="tx1"/>
                </a:solidFill>
                <a:latin typeface="Arial" pitchFamily="34" charset="0"/>
                <a:ea typeface="MS PGothic" pitchFamily="34" charset="-128"/>
              </a:defRPr>
            </a:lvl2pPr>
            <a:lvl3pPr marL="1130541" indent="-226108">
              <a:defRPr>
                <a:solidFill>
                  <a:schemeClr val="tx1"/>
                </a:solidFill>
                <a:latin typeface="Arial" pitchFamily="34" charset="0"/>
                <a:ea typeface="MS PGothic" pitchFamily="34" charset="-128"/>
              </a:defRPr>
            </a:lvl3pPr>
            <a:lvl4pPr marL="1582758" indent="-226108">
              <a:defRPr>
                <a:solidFill>
                  <a:schemeClr val="tx1"/>
                </a:solidFill>
                <a:latin typeface="Arial" pitchFamily="34" charset="0"/>
                <a:ea typeface="MS PGothic" pitchFamily="34" charset="-128"/>
              </a:defRPr>
            </a:lvl4pPr>
            <a:lvl5pPr marL="2034974" indent="-226108">
              <a:defRPr>
                <a:solidFill>
                  <a:schemeClr val="tx1"/>
                </a:solidFill>
                <a:latin typeface="Arial"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Arial"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Arial"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Arial"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a:ea typeface="ヒラギノ角ゴ Pro W3" pitchFamily="1" charset="-128"/>
              </a:rPr>
              <a:t>Unit E: Treatment of Anxiety</a:t>
            </a:r>
          </a:p>
        </p:txBody>
      </p:sp>
      <p:sp>
        <p:nvSpPr>
          <p:cNvPr id="84997"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34852" indent="-282635">
              <a:defRPr>
                <a:solidFill>
                  <a:schemeClr val="tx1"/>
                </a:solidFill>
                <a:latin typeface="Arial" pitchFamily="34" charset="0"/>
                <a:ea typeface="MS PGothic" pitchFamily="34" charset="-128"/>
              </a:defRPr>
            </a:lvl2pPr>
            <a:lvl3pPr marL="1130541" indent="-226108">
              <a:defRPr>
                <a:solidFill>
                  <a:schemeClr val="tx1"/>
                </a:solidFill>
                <a:latin typeface="Arial" pitchFamily="34" charset="0"/>
                <a:ea typeface="MS PGothic" pitchFamily="34" charset="-128"/>
              </a:defRPr>
            </a:lvl3pPr>
            <a:lvl4pPr marL="1582758" indent="-226108">
              <a:defRPr>
                <a:solidFill>
                  <a:schemeClr val="tx1"/>
                </a:solidFill>
                <a:latin typeface="Arial" pitchFamily="34" charset="0"/>
                <a:ea typeface="MS PGothic" pitchFamily="34" charset="-128"/>
              </a:defRPr>
            </a:lvl4pPr>
            <a:lvl5pPr marL="2034974" indent="-226108">
              <a:defRPr>
                <a:solidFill>
                  <a:schemeClr val="tx1"/>
                </a:solidFill>
                <a:latin typeface="Arial"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Arial"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Arial"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Arial"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Arial" pitchFamily="34" charset="0"/>
                <a:ea typeface="MS PGothic" pitchFamily="34" charset="-128"/>
              </a:defRPr>
            </a:lvl9pPr>
          </a:lstStyle>
          <a:p>
            <a:fld id="{2CDE175D-BE52-4C00-98DC-E9553E974650}" type="slidenum">
              <a:rPr lang="en-US" altLang="en-US" smtClean="0">
                <a:ea typeface="ヒラギノ角ゴ Pro W3" pitchFamily="1" charset="-128"/>
              </a:rPr>
              <a:pPr/>
              <a:t>31</a:t>
            </a:fld>
            <a:endParaRPr lang="en-US" altLang="en-US">
              <a:ea typeface="ヒラギノ角ゴ Pro W3" pitchFamily="1" charset="-128"/>
            </a:endParaRPr>
          </a:p>
        </p:txBody>
      </p:sp>
    </p:spTree>
    <p:extLst>
      <p:ext uri="{BB962C8B-B14F-4D97-AF65-F5344CB8AC3E}">
        <p14:creationId xmlns:p14="http://schemas.microsoft.com/office/powerpoint/2010/main" val="1158852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defRPr>
            </a:lvl1pPr>
            <a:lvl2pPr marL="759624" indent="-292163" eaLnBrk="0" hangingPunct="0">
              <a:defRPr sz="1000">
                <a:solidFill>
                  <a:schemeClr val="tx1"/>
                </a:solidFill>
                <a:latin typeface="Arial" charset="0"/>
                <a:ea typeface="ＭＳ Ｐゴシック" charset="0"/>
              </a:defRPr>
            </a:lvl2pPr>
            <a:lvl3pPr marL="1168653" indent="-233730" eaLnBrk="0" hangingPunct="0">
              <a:defRPr sz="1000">
                <a:solidFill>
                  <a:schemeClr val="tx1"/>
                </a:solidFill>
                <a:latin typeface="Arial" charset="0"/>
                <a:ea typeface="ＭＳ Ｐゴシック" charset="0"/>
              </a:defRPr>
            </a:lvl3pPr>
            <a:lvl4pPr marL="1636115" indent="-233730" eaLnBrk="0" hangingPunct="0">
              <a:defRPr sz="1000">
                <a:solidFill>
                  <a:schemeClr val="tx1"/>
                </a:solidFill>
                <a:latin typeface="Arial" charset="0"/>
                <a:ea typeface="ＭＳ Ｐゴシック" charset="0"/>
              </a:defRPr>
            </a:lvl4pPr>
            <a:lvl5pPr marL="2103576" indent="-233730" eaLnBrk="0" hangingPunct="0">
              <a:defRPr sz="1000">
                <a:solidFill>
                  <a:schemeClr val="tx1"/>
                </a:solidFill>
                <a:latin typeface="Arial" charset="0"/>
                <a:ea typeface="ＭＳ Ｐゴシック" charset="0"/>
              </a:defRPr>
            </a:lvl5pPr>
            <a:lvl6pPr marL="2571036" indent="-233730" eaLnBrk="0" fontAlgn="base" hangingPunct="0">
              <a:spcBef>
                <a:spcPct val="0"/>
              </a:spcBef>
              <a:spcAft>
                <a:spcPct val="0"/>
              </a:spcAft>
              <a:defRPr sz="1000">
                <a:solidFill>
                  <a:schemeClr val="tx1"/>
                </a:solidFill>
                <a:latin typeface="Arial" charset="0"/>
                <a:ea typeface="ＭＳ Ｐゴシック" charset="0"/>
              </a:defRPr>
            </a:lvl6pPr>
            <a:lvl7pPr marL="3038497" indent="-233730" eaLnBrk="0" fontAlgn="base" hangingPunct="0">
              <a:spcBef>
                <a:spcPct val="0"/>
              </a:spcBef>
              <a:spcAft>
                <a:spcPct val="0"/>
              </a:spcAft>
              <a:defRPr sz="1000">
                <a:solidFill>
                  <a:schemeClr val="tx1"/>
                </a:solidFill>
                <a:latin typeface="Arial" charset="0"/>
                <a:ea typeface="ＭＳ Ｐゴシック" charset="0"/>
              </a:defRPr>
            </a:lvl7pPr>
            <a:lvl8pPr marL="3505958" indent="-233730" eaLnBrk="0" fontAlgn="base" hangingPunct="0">
              <a:spcBef>
                <a:spcPct val="0"/>
              </a:spcBef>
              <a:spcAft>
                <a:spcPct val="0"/>
              </a:spcAft>
              <a:defRPr sz="1000">
                <a:solidFill>
                  <a:schemeClr val="tx1"/>
                </a:solidFill>
                <a:latin typeface="Arial" charset="0"/>
                <a:ea typeface="ＭＳ Ｐゴシック" charset="0"/>
              </a:defRPr>
            </a:lvl8pPr>
            <a:lvl9pPr marL="3973420" indent="-233730" eaLnBrk="0" fontAlgn="base" hangingPunct="0">
              <a:spcBef>
                <a:spcPct val="0"/>
              </a:spcBef>
              <a:spcAft>
                <a:spcPct val="0"/>
              </a:spcAft>
              <a:defRPr sz="1000">
                <a:solidFill>
                  <a:schemeClr val="tx1"/>
                </a:solidFill>
                <a:latin typeface="Arial" charset="0"/>
                <a:ea typeface="ＭＳ Ｐゴシック" charset="0"/>
              </a:defRPr>
            </a:lvl9pPr>
          </a:lstStyle>
          <a:p>
            <a:pPr defTabSz="934974" eaLnBrk="1" hangingPunct="1">
              <a:defRPr/>
            </a:pPr>
            <a:fld id="{D84D347E-BC5F-9146-B04E-6858EDE630C9}" type="slidenum">
              <a:rPr lang="en-US" sz="1200" kern="0"/>
              <a:pPr defTabSz="934974" eaLnBrk="1" hangingPunct="1">
                <a:defRPr/>
              </a:pPr>
              <a:t>33</a:t>
            </a:fld>
            <a:endParaRPr lang="en-US" sz="1200" kern="0"/>
          </a:p>
        </p:txBody>
      </p:sp>
      <p:sp>
        <p:nvSpPr>
          <p:cNvPr id="82947" name="Rectangle 2"/>
          <p:cNvSpPr>
            <a:spLocks noChangeArrowheads="1"/>
          </p:cNvSpPr>
          <p:nvPr/>
        </p:nvSpPr>
        <p:spPr bwMode="auto">
          <a:xfrm>
            <a:off x="5300171" y="0"/>
            <a:ext cx="4053070" cy="343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3492" tIns="46747" rIns="93492" bIns="46747" anchor="ctr"/>
          <a:lstStyle/>
          <a:p>
            <a:pPr defTabSz="934974">
              <a:defRPr/>
            </a:pPr>
            <a:endParaRPr lang="en-US" kern="0">
              <a:solidFill>
                <a:sysClr val="windowText" lastClr="000000"/>
              </a:solidFill>
            </a:endParaRPr>
          </a:p>
        </p:txBody>
      </p:sp>
      <p:sp>
        <p:nvSpPr>
          <p:cNvPr id="82948" name="Rectangle 3"/>
          <p:cNvSpPr>
            <a:spLocks noChangeArrowheads="1"/>
          </p:cNvSpPr>
          <p:nvPr/>
        </p:nvSpPr>
        <p:spPr bwMode="auto">
          <a:xfrm>
            <a:off x="5300171" y="6524001"/>
            <a:ext cx="4053070" cy="343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511" tIns="45443" rIns="92511" bIns="45443" anchor="b"/>
          <a:lstStyle/>
          <a:p>
            <a:pPr algn="r" defTabSz="934974" eaLnBrk="0" hangingPunct="0">
              <a:defRPr/>
            </a:pPr>
            <a:r>
              <a:rPr lang="en-US" sz="1200" kern="0">
                <a:solidFill>
                  <a:sysClr val="windowText" lastClr="000000"/>
                </a:solidFill>
                <a:latin typeface="Times New Roman" charset="0"/>
              </a:rPr>
              <a:t>21</a:t>
            </a:r>
          </a:p>
        </p:txBody>
      </p:sp>
      <p:sp>
        <p:nvSpPr>
          <p:cNvPr id="82949" name="Rectangle 4"/>
          <p:cNvSpPr>
            <a:spLocks noChangeArrowheads="1"/>
          </p:cNvSpPr>
          <p:nvPr/>
        </p:nvSpPr>
        <p:spPr bwMode="auto">
          <a:xfrm>
            <a:off x="2" y="6524001"/>
            <a:ext cx="4053070" cy="343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3492" tIns="46747" rIns="93492" bIns="46747" anchor="ctr"/>
          <a:lstStyle/>
          <a:p>
            <a:pPr defTabSz="934974">
              <a:defRPr/>
            </a:pPr>
            <a:endParaRPr lang="en-US" kern="0">
              <a:solidFill>
                <a:sysClr val="windowText" lastClr="000000"/>
              </a:solidFill>
            </a:endParaRPr>
          </a:p>
        </p:txBody>
      </p:sp>
      <p:sp>
        <p:nvSpPr>
          <p:cNvPr id="82950" name="Rectangle 5"/>
          <p:cNvSpPr>
            <a:spLocks noChangeArrowheads="1"/>
          </p:cNvSpPr>
          <p:nvPr/>
        </p:nvSpPr>
        <p:spPr bwMode="auto">
          <a:xfrm>
            <a:off x="2" y="0"/>
            <a:ext cx="4053070" cy="343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3492" tIns="46747" rIns="93492" bIns="46747" anchor="ctr"/>
          <a:lstStyle/>
          <a:p>
            <a:pPr defTabSz="934974">
              <a:defRPr/>
            </a:pPr>
            <a:endParaRPr lang="en-US" kern="0">
              <a:solidFill>
                <a:sysClr val="windowText" lastClr="000000"/>
              </a:solidFill>
            </a:endParaRPr>
          </a:p>
        </p:txBody>
      </p:sp>
      <p:sp>
        <p:nvSpPr>
          <p:cNvPr id="82951" name="Rectangle 6"/>
          <p:cNvSpPr>
            <a:spLocks noGrp="1" noRot="1" noChangeAspect="1" noChangeArrowheads="1" noTextEdit="1"/>
          </p:cNvSpPr>
          <p:nvPr>
            <p:ph type="sldImg"/>
          </p:nvPr>
        </p:nvSpPr>
        <p:spPr>
          <a:xfrm>
            <a:off x="2386013" y="514350"/>
            <a:ext cx="4583112" cy="2578100"/>
          </a:xfrm>
          <a:ln w="12700" cap="flat">
            <a:solidFill>
              <a:schemeClr val="tx1"/>
            </a:solidFill>
          </a:ln>
        </p:spPr>
      </p:sp>
      <p:sp>
        <p:nvSpPr>
          <p:cNvPr id="82952" name="Rectangle 7"/>
          <p:cNvSpPr>
            <a:spLocks noGrp="1" noChangeArrowheads="1"/>
          </p:cNvSpPr>
          <p:nvPr>
            <p:ph type="body" idx="1"/>
          </p:nvPr>
        </p:nvSpPr>
        <p:spPr>
          <a:xfrm>
            <a:off x="1247100" y="3262001"/>
            <a:ext cx="6859043" cy="309031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511" tIns="45443" rIns="92511" bIns="45443"/>
          <a:lstStyle/>
          <a:p>
            <a:pPr eaLnBrk="1" hangingPunct="1"/>
            <a:r>
              <a:rPr lang="en-US" dirty="0"/>
              <a:t>How about for GAD, Social Anxiety and Social Phobia? None and Duloxetine</a:t>
            </a:r>
            <a:r>
              <a:rPr lang="en-US" baseline="0" dirty="0"/>
              <a:t> only lately.</a:t>
            </a:r>
            <a:endParaRPr lang="en-US" dirty="0"/>
          </a:p>
        </p:txBody>
      </p:sp>
    </p:spTree>
    <p:extLst>
      <p:ext uri="{BB962C8B-B14F-4D97-AF65-F5344CB8AC3E}">
        <p14:creationId xmlns:p14="http://schemas.microsoft.com/office/powerpoint/2010/main" val="2402646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a:solidFill>
                  <a:schemeClr val="tx1"/>
                </a:solidFill>
                <a:latin typeface="Arial" charset="0"/>
                <a:ea typeface="ＭＳ Ｐゴシック" charset="0"/>
              </a:defRPr>
            </a:lvl1pPr>
            <a:lvl2pPr marL="759624" indent="-292163" eaLnBrk="0" hangingPunct="0">
              <a:defRPr sz="1000">
                <a:solidFill>
                  <a:schemeClr val="tx1"/>
                </a:solidFill>
                <a:latin typeface="Arial" charset="0"/>
                <a:ea typeface="ＭＳ Ｐゴシック" charset="0"/>
              </a:defRPr>
            </a:lvl2pPr>
            <a:lvl3pPr marL="1168653" indent="-233730" eaLnBrk="0" hangingPunct="0">
              <a:defRPr sz="1000">
                <a:solidFill>
                  <a:schemeClr val="tx1"/>
                </a:solidFill>
                <a:latin typeface="Arial" charset="0"/>
                <a:ea typeface="ＭＳ Ｐゴシック" charset="0"/>
              </a:defRPr>
            </a:lvl3pPr>
            <a:lvl4pPr marL="1636115" indent="-233730" eaLnBrk="0" hangingPunct="0">
              <a:defRPr sz="1000">
                <a:solidFill>
                  <a:schemeClr val="tx1"/>
                </a:solidFill>
                <a:latin typeface="Arial" charset="0"/>
                <a:ea typeface="ＭＳ Ｐゴシック" charset="0"/>
              </a:defRPr>
            </a:lvl4pPr>
            <a:lvl5pPr marL="2103576" indent="-233730" eaLnBrk="0" hangingPunct="0">
              <a:defRPr sz="1000">
                <a:solidFill>
                  <a:schemeClr val="tx1"/>
                </a:solidFill>
                <a:latin typeface="Arial" charset="0"/>
                <a:ea typeface="ＭＳ Ｐゴシック" charset="0"/>
              </a:defRPr>
            </a:lvl5pPr>
            <a:lvl6pPr marL="2571036" indent="-233730" eaLnBrk="0" fontAlgn="base" hangingPunct="0">
              <a:spcBef>
                <a:spcPct val="0"/>
              </a:spcBef>
              <a:spcAft>
                <a:spcPct val="0"/>
              </a:spcAft>
              <a:defRPr sz="1000">
                <a:solidFill>
                  <a:schemeClr val="tx1"/>
                </a:solidFill>
                <a:latin typeface="Arial" charset="0"/>
                <a:ea typeface="ＭＳ Ｐゴシック" charset="0"/>
              </a:defRPr>
            </a:lvl6pPr>
            <a:lvl7pPr marL="3038497" indent="-233730" eaLnBrk="0" fontAlgn="base" hangingPunct="0">
              <a:spcBef>
                <a:spcPct val="0"/>
              </a:spcBef>
              <a:spcAft>
                <a:spcPct val="0"/>
              </a:spcAft>
              <a:defRPr sz="1000">
                <a:solidFill>
                  <a:schemeClr val="tx1"/>
                </a:solidFill>
                <a:latin typeface="Arial" charset="0"/>
                <a:ea typeface="ＭＳ Ｐゴシック" charset="0"/>
              </a:defRPr>
            </a:lvl7pPr>
            <a:lvl8pPr marL="3505958" indent="-233730" eaLnBrk="0" fontAlgn="base" hangingPunct="0">
              <a:spcBef>
                <a:spcPct val="0"/>
              </a:spcBef>
              <a:spcAft>
                <a:spcPct val="0"/>
              </a:spcAft>
              <a:defRPr sz="1000">
                <a:solidFill>
                  <a:schemeClr val="tx1"/>
                </a:solidFill>
                <a:latin typeface="Arial" charset="0"/>
                <a:ea typeface="ＭＳ Ｐゴシック" charset="0"/>
              </a:defRPr>
            </a:lvl8pPr>
            <a:lvl9pPr marL="3973420" indent="-233730" eaLnBrk="0" fontAlgn="base" hangingPunct="0">
              <a:spcBef>
                <a:spcPct val="0"/>
              </a:spcBef>
              <a:spcAft>
                <a:spcPct val="0"/>
              </a:spcAft>
              <a:defRPr sz="1000">
                <a:solidFill>
                  <a:schemeClr val="tx1"/>
                </a:solidFill>
                <a:latin typeface="Arial" charset="0"/>
                <a:ea typeface="ＭＳ Ｐゴシック" charset="0"/>
              </a:defRPr>
            </a:lvl9pPr>
          </a:lstStyle>
          <a:p>
            <a:pPr defTabSz="934974" eaLnBrk="1" hangingPunct="1">
              <a:defRPr/>
            </a:pPr>
            <a:fld id="{34799200-044A-9C43-9AEB-B9FD1B1890C1}" type="slidenum">
              <a:rPr lang="en-US" sz="1200" kern="0"/>
              <a:pPr defTabSz="934974" eaLnBrk="1" hangingPunct="1">
                <a:defRPr/>
              </a:pPr>
              <a:t>34</a:t>
            </a:fld>
            <a:endParaRPr lang="en-US" sz="1200" ker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1247100" y="3262001"/>
            <a:ext cx="6859043" cy="309031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2752480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t>35</a:t>
            </a:fld>
            <a:endParaRPr lang="en-US"/>
          </a:p>
        </p:txBody>
      </p:sp>
    </p:spTree>
    <p:extLst>
      <p:ext uri="{BB962C8B-B14F-4D97-AF65-F5344CB8AC3E}">
        <p14:creationId xmlns:p14="http://schemas.microsoft.com/office/powerpoint/2010/main" val="306060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t>36</a:t>
            </a:fld>
            <a:endParaRPr lang="en-US"/>
          </a:p>
        </p:txBody>
      </p:sp>
    </p:spTree>
    <p:extLst>
      <p:ext uri="{BB962C8B-B14F-4D97-AF65-F5344CB8AC3E}">
        <p14:creationId xmlns:p14="http://schemas.microsoft.com/office/powerpoint/2010/main" val="41908161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kids even lower!</a:t>
            </a:r>
          </a:p>
        </p:txBody>
      </p:sp>
      <p:sp>
        <p:nvSpPr>
          <p:cNvPr id="4" name="Slide Number Placeholder 3"/>
          <p:cNvSpPr>
            <a:spLocks noGrp="1"/>
          </p:cNvSpPr>
          <p:nvPr>
            <p:ph type="sldNum" sz="quarter" idx="10"/>
          </p:nvPr>
        </p:nvSpPr>
        <p:spPr/>
        <p:txBody>
          <a:bodyPr/>
          <a:lstStyle/>
          <a:p>
            <a:fld id="{78939A56-4163-446D-8FA5-17D999E8431D}" type="slidenum">
              <a:rPr lang="en-US" smtClean="0"/>
              <a:t>37</a:t>
            </a:fld>
            <a:endParaRPr lang="en-US"/>
          </a:p>
        </p:txBody>
      </p:sp>
    </p:spTree>
    <p:extLst>
      <p:ext uri="{BB962C8B-B14F-4D97-AF65-F5344CB8AC3E}">
        <p14:creationId xmlns:p14="http://schemas.microsoft.com/office/powerpoint/2010/main" val="212259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34852" indent="-282635">
              <a:defRPr>
                <a:solidFill>
                  <a:schemeClr val="tx1"/>
                </a:solidFill>
                <a:latin typeface="Arial" pitchFamily="34" charset="0"/>
                <a:ea typeface="MS PGothic" pitchFamily="34" charset="-128"/>
              </a:defRPr>
            </a:lvl2pPr>
            <a:lvl3pPr marL="1130541" indent="-226108">
              <a:defRPr>
                <a:solidFill>
                  <a:schemeClr val="tx1"/>
                </a:solidFill>
                <a:latin typeface="Arial" pitchFamily="34" charset="0"/>
                <a:ea typeface="MS PGothic" pitchFamily="34" charset="-128"/>
              </a:defRPr>
            </a:lvl3pPr>
            <a:lvl4pPr marL="1582758" indent="-226108">
              <a:defRPr>
                <a:solidFill>
                  <a:schemeClr val="tx1"/>
                </a:solidFill>
                <a:latin typeface="Arial" pitchFamily="34" charset="0"/>
                <a:ea typeface="MS PGothic" pitchFamily="34" charset="-128"/>
              </a:defRPr>
            </a:lvl4pPr>
            <a:lvl5pPr marL="2034974" indent="-226108">
              <a:defRPr>
                <a:solidFill>
                  <a:schemeClr val="tx1"/>
                </a:solidFill>
                <a:latin typeface="Arial"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Arial"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Arial"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Arial"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Arial" pitchFamily="34" charset="0"/>
                <a:ea typeface="MS PGothic" pitchFamily="34" charset="-128"/>
              </a:defRPr>
            </a:lvl9pPr>
          </a:lstStyle>
          <a:p>
            <a:fld id="{FEAD21D8-5413-4FEE-868C-FCDF831A9E3E}" type="slidenum">
              <a:rPr lang="en-US" altLang="en-US" smtClean="0">
                <a:ea typeface="ヒラギノ角ゴ Pro W3" pitchFamily="1" charset="-128"/>
              </a:rPr>
              <a:pPr/>
              <a:t>42</a:t>
            </a:fld>
            <a:endParaRPr lang="en-US" altLang="en-US">
              <a:ea typeface="ヒラギノ角ゴ Pro W3" pitchFamily="1" charset="-128"/>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a:latin typeface="Arial" pitchFamily="34" charset="0"/>
              </a:rPr>
              <a:t>The referenced article refers to possible treatments for anxiety in adults…the take home message is that these are unproven in pediatric anxiety disorders.</a:t>
            </a:r>
          </a:p>
          <a:p>
            <a:pPr eaLnBrk="1" hangingPunct="1"/>
            <a:endParaRPr lang="en-US" altLang="en-US" dirty="0">
              <a:latin typeface="Arial" pitchFamily="34" charset="0"/>
            </a:endParaRPr>
          </a:p>
          <a:p>
            <a:pPr eaLnBrk="1" hangingPunct="1"/>
            <a:r>
              <a:rPr lang="en-US" altLang="en-US" dirty="0">
                <a:latin typeface="Arial" pitchFamily="34" charset="0"/>
              </a:rPr>
              <a:t>Last updated 8/20/2013 - PSJ</a:t>
            </a:r>
          </a:p>
          <a:p>
            <a:pPr eaLnBrk="1" hangingPunct="1"/>
            <a:endParaRPr lang="en-US" altLang="en-US" dirty="0">
              <a:latin typeface="Arial" pitchFamily="34" charset="0"/>
            </a:endParaRPr>
          </a:p>
        </p:txBody>
      </p:sp>
      <p:sp>
        <p:nvSpPr>
          <p:cNvPr id="87045" name="Footer Placeholder 4"/>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34852" indent="-282635">
              <a:defRPr>
                <a:solidFill>
                  <a:schemeClr val="tx1"/>
                </a:solidFill>
                <a:latin typeface="Arial" pitchFamily="34" charset="0"/>
                <a:ea typeface="MS PGothic" pitchFamily="34" charset="-128"/>
              </a:defRPr>
            </a:lvl2pPr>
            <a:lvl3pPr marL="1130541" indent="-226108">
              <a:defRPr>
                <a:solidFill>
                  <a:schemeClr val="tx1"/>
                </a:solidFill>
                <a:latin typeface="Arial" pitchFamily="34" charset="0"/>
                <a:ea typeface="MS PGothic" pitchFamily="34" charset="-128"/>
              </a:defRPr>
            </a:lvl3pPr>
            <a:lvl4pPr marL="1582758" indent="-226108">
              <a:defRPr>
                <a:solidFill>
                  <a:schemeClr val="tx1"/>
                </a:solidFill>
                <a:latin typeface="Arial" pitchFamily="34" charset="0"/>
                <a:ea typeface="MS PGothic" pitchFamily="34" charset="-128"/>
              </a:defRPr>
            </a:lvl4pPr>
            <a:lvl5pPr marL="2034974" indent="-226108">
              <a:defRPr>
                <a:solidFill>
                  <a:schemeClr val="tx1"/>
                </a:solidFill>
                <a:latin typeface="Arial"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Arial"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Arial"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Arial"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a:ea typeface="ヒラギノ角ゴ Pro W3" pitchFamily="1" charset="-128"/>
              </a:rPr>
              <a:t>Unit E: Treatment of Anxiety</a:t>
            </a:r>
          </a:p>
        </p:txBody>
      </p:sp>
    </p:spTree>
    <p:extLst>
      <p:ext uri="{BB962C8B-B14F-4D97-AF65-F5344CB8AC3E}">
        <p14:creationId xmlns:p14="http://schemas.microsoft.com/office/powerpoint/2010/main" val="787260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66C59-BAC0-4CE1-A859-46610F03C0CE}" type="slidenum">
              <a:rPr lang="en-US" smtClean="0"/>
              <a:t>4</a:t>
            </a:fld>
            <a:endParaRPr lang="en-US"/>
          </a:p>
        </p:txBody>
      </p:sp>
    </p:spTree>
    <p:extLst>
      <p:ext uri="{BB962C8B-B14F-4D97-AF65-F5344CB8AC3E}">
        <p14:creationId xmlns:p14="http://schemas.microsoft.com/office/powerpoint/2010/main" val="2072619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59C9E2-9524-40B5-832D-8AD5E17D78F9}" type="slidenum">
              <a:rPr lang="en-US" smtClean="0"/>
              <a:t>44</a:t>
            </a:fld>
            <a:endParaRPr lang="en-US"/>
          </a:p>
        </p:txBody>
      </p:sp>
    </p:spTree>
    <p:extLst>
      <p:ext uri="{BB962C8B-B14F-4D97-AF65-F5344CB8AC3E}">
        <p14:creationId xmlns:p14="http://schemas.microsoft.com/office/powerpoint/2010/main" val="1092134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School avoidance</a:t>
            </a:r>
          </a:p>
          <a:p>
            <a:r>
              <a:rPr lang="en-US" dirty="0"/>
              <a:t>Somatic </a:t>
            </a:r>
            <a:r>
              <a:rPr lang="en-US" dirty="0" err="1"/>
              <a:t>sxs</a:t>
            </a:r>
            <a:endParaRPr lang="en-US" dirty="0"/>
          </a:p>
        </p:txBody>
      </p:sp>
    </p:spTree>
    <p:extLst>
      <p:ext uri="{BB962C8B-B14F-4D97-AF65-F5344CB8AC3E}">
        <p14:creationId xmlns:p14="http://schemas.microsoft.com/office/powerpoint/2010/main" val="2331863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66C59-BAC0-4CE1-A859-46610F03C0CE}" type="slidenum">
              <a:rPr lang="en-US" smtClean="0"/>
              <a:t>6</a:t>
            </a:fld>
            <a:endParaRPr lang="en-US"/>
          </a:p>
        </p:txBody>
      </p:sp>
    </p:spTree>
    <p:extLst>
      <p:ext uri="{BB962C8B-B14F-4D97-AF65-F5344CB8AC3E}">
        <p14:creationId xmlns:p14="http://schemas.microsoft.com/office/powerpoint/2010/main" val="103949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t>7</a:t>
            </a:fld>
            <a:endParaRPr lang="en-US"/>
          </a:p>
        </p:txBody>
      </p:sp>
    </p:spTree>
    <p:extLst>
      <p:ext uri="{BB962C8B-B14F-4D97-AF65-F5344CB8AC3E}">
        <p14:creationId xmlns:p14="http://schemas.microsoft.com/office/powerpoint/2010/main" val="4171725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t>8</a:t>
            </a:fld>
            <a:endParaRPr lang="en-US"/>
          </a:p>
        </p:txBody>
      </p:sp>
    </p:spTree>
    <p:extLst>
      <p:ext uri="{BB962C8B-B14F-4D97-AF65-F5344CB8AC3E}">
        <p14:creationId xmlns:p14="http://schemas.microsoft.com/office/powerpoint/2010/main" val="2512478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8541" eaLnBrk="0" hangingPunct="0">
              <a:defRPr b="1">
                <a:solidFill>
                  <a:schemeClr val="tx1"/>
                </a:solidFill>
                <a:latin typeface="Arial" panose="020B0604020202020204" pitchFamily="34" charset="0"/>
                <a:ea typeface="ＭＳ Ｐゴシック" panose="020B0600070205080204" pitchFamily="34" charset="-128"/>
              </a:defRPr>
            </a:lvl1pPr>
            <a:lvl2pPr marL="759666" indent="-292179" defTabSz="988541" eaLnBrk="0" hangingPunct="0">
              <a:defRPr b="1">
                <a:solidFill>
                  <a:schemeClr val="tx1"/>
                </a:solidFill>
                <a:latin typeface="Arial" panose="020B0604020202020204" pitchFamily="34" charset="0"/>
                <a:ea typeface="ＭＳ Ｐゴシック" panose="020B0600070205080204" pitchFamily="34" charset="-128"/>
              </a:defRPr>
            </a:lvl2pPr>
            <a:lvl3pPr marL="1168718" indent="-233744" defTabSz="988541" eaLnBrk="0" hangingPunct="0">
              <a:defRPr b="1">
                <a:solidFill>
                  <a:schemeClr val="tx1"/>
                </a:solidFill>
                <a:latin typeface="Arial" panose="020B0604020202020204" pitchFamily="34" charset="0"/>
                <a:ea typeface="ＭＳ Ｐゴシック" panose="020B0600070205080204" pitchFamily="34" charset="-128"/>
              </a:defRPr>
            </a:lvl3pPr>
            <a:lvl4pPr marL="1636205" indent="-233744" defTabSz="988541" eaLnBrk="0" hangingPunct="0">
              <a:defRPr b="1">
                <a:solidFill>
                  <a:schemeClr val="tx1"/>
                </a:solidFill>
                <a:latin typeface="Arial" panose="020B0604020202020204" pitchFamily="34" charset="0"/>
                <a:ea typeface="ＭＳ Ｐゴシック" panose="020B0600070205080204" pitchFamily="34" charset="-128"/>
              </a:defRPr>
            </a:lvl4pPr>
            <a:lvl5pPr marL="2103692" indent="-233744" defTabSz="988541" eaLnBrk="0" hangingPunct="0">
              <a:defRPr b="1">
                <a:solidFill>
                  <a:schemeClr val="tx1"/>
                </a:solidFill>
                <a:latin typeface="Arial" panose="020B0604020202020204" pitchFamily="34" charset="0"/>
                <a:ea typeface="ＭＳ Ｐゴシック" panose="020B0600070205080204" pitchFamily="34" charset="-128"/>
              </a:defRPr>
            </a:lvl5pPr>
            <a:lvl6pPr marL="2571179"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3038666"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506153"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973640" indent="-233744" defTabSz="988541"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fld id="{79D05112-4815-4999-9086-A557F562406B}" type="slidenum">
              <a:rPr lang="en-US" altLang="en-US" b="0">
                <a:latin typeface="Calibri" panose="020F0502020204030204" pitchFamily="34" charset="0"/>
              </a:rPr>
              <a:pPr eaLnBrk="1" hangingPunct="1"/>
              <a:t>9</a:t>
            </a:fld>
            <a:endParaRPr lang="en-US" altLang="en-US" b="0">
              <a:latin typeface="Calibri" panose="020F0502020204030204" pitchFamily="34"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533223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as</a:t>
            </a:r>
            <a:r>
              <a:rPr lang="en-US" baseline="0" dirty="0"/>
              <a:t> a parent you say</a:t>
            </a:r>
            <a:r>
              <a:rPr lang="en-US" dirty="0"/>
              <a:t>, OK, you don’t</a:t>
            </a:r>
            <a:r>
              <a:rPr lang="en-US" baseline="0" dirty="0"/>
              <a:t> have to go to school or soccer then you are over at the 100% accommodating and the acting out will drop off but now the child is really impaired…..</a:t>
            </a:r>
            <a:endParaRPr lang="en-US" dirty="0"/>
          </a:p>
          <a:p>
            <a:r>
              <a:rPr lang="en-US" dirty="0"/>
              <a:t>Where is the child? Where are we? Are we as parents or provider/school</a:t>
            </a:r>
            <a:r>
              <a:rPr lang="en-US" baseline="0" dirty="0"/>
              <a:t> </a:t>
            </a:r>
            <a:r>
              <a:rPr lang="en-US" dirty="0"/>
              <a:t>polarized with others? </a:t>
            </a:r>
          </a:p>
          <a:p>
            <a:r>
              <a:rPr lang="en-US" dirty="0"/>
              <a:t>Who is the best “nudge” with the child?</a:t>
            </a:r>
          </a:p>
          <a:p>
            <a:endParaRPr lang="en-US" dirty="0"/>
          </a:p>
        </p:txBody>
      </p:sp>
      <p:sp>
        <p:nvSpPr>
          <p:cNvPr id="4" name="Slide Number Placeholder 3"/>
          <p:cNvSpPr>
            <a:spLocks noGrp="1"/>
          </p:cNvSpPr>
          <p:nvPr>
            <p:ph type="sldNum" sz="quarter" idx="10"/>
          </p:nvPr>
        </p:nvSpPr>
        <p:spPr/>
        <p:txBody>
          <a:bodyPr/>
          <a:lstStyle/>
          <a:p>
            <a:fld id="{72566C59-BAC0-4CE1-A859-46610F03C0CE}" type="slidenum">
              <a:rPr lang="en-US" smtClean="0"/>
              <a:t>10</a:t>
            </a:fld>
            <a:endParaRPr lang="en-US"/>
          </a:p>
        </p:txBody>
      </p:sp>
    </p:spTree>
    <p:extLst>
      <p:ext uri="{BB962C8B-B14F-4D97-AF65-F5344CB8AC3E}">
        <p14:creationId xmlns:p14="http://schemas.microsoft.com/office/powerpoint/2010/main" val="208723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595186"/>
            <a:ext cx="2743200" cy="262814"/>
          </a:xfrm>
          <a:prstGeom prst="rect">
            <a:avLst/>
          </a:prstGeom>
        </p:spPr>
        <p:txBody>
          <a:bodyPr/>
          <a:lstStyle>
            <a:lvl1pPr algn="r">
              <a:defRPr sz="1200"/>
            </a:lvl1pPr>
          </a:lstStyle>
          <a:p>
            <a:fld id="{023EF2FA-38EB-354B-AB31-D0F975FB7077}" type="slidenum">
              <a:rPr lang="en-US" smtClean="0"/>
              <a:pPr/>
              <a:t>‹#›</a:t>
            </a:fld>
            <a:endParaRPr lang="en-US" dirty="0"/>
          </a:p>
        </p:txBody>
      </p:sp>
    </p:spTree>
    <p:extLst>
      <p:ext uri="{BB962C8B-B14F-4D97-AF65-F5344CB8AC3E}">
        <p14:creationId xmlns:p14="http://schemas.microsoft.com/office/powerpoint/2010/main" val="107052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lvl1pPr>
              <a:defRPr>
                <a:solidFill>
                  <a:schemeClr val="tx1">
                    <a:lumMod val="65000"/>
                    <a:lumOff val="3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78221"/>
            <a:ext cx="2743200" cy="279779"/>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280013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60681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934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72338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798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9219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756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831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51610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21115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8604250" y="6605515"/>
            <a:ext cx="2743200" cy="252485"/>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741731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1805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8071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609600" y="704850"/>
            <a:ext cx="10972800" cy="1143000"/>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75" name="Shape 75"/>
          <p:cNvSpPr txBox="1">
            <a:spLocks noGrp="1"/>
          </p:cNvSpPr>
          <p:nvPr>
            <p:ph type="dt" idx="10"/>
          </p:nvPr>
        </p:nvSpPr>
        <p:spPr>
          <a:xfrm>
            <a:off x="609601" y="6356351"/>
            <a:ext cx="28447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ftr" idx="11"/>
          </p:nvPr>
        </p:nvSpPr>
        <p:spPr>
          <a:xfrm>
            <a:off x="3556001" y="6356351"/>
            <a:ext cx="4470399" cy="365125"/>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83069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03786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0049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7738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0756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55736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2584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163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10600" y="6591869"/>
            <a:ext cx="2743200" cy="266131"/>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40665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653169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80274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7000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749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38387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927A71C-5EB0-45EC-B0AD-E94D765AE5AB}" type="slidenum">
              <a:rPr lang="en-US" smtClean="0"/>
              <a:pPr/>
              <a:t>‹#›</a:t>
            </a:fld>
            <a:endParaRPr lang="en-US" dirty="0"/>
          </a:p>
        </p:txBody>
      </p:sp>
    </p:spTree>
    <p:extLst>
      <p:ext uri="{BB962C8B-B14F-4D97-AF65-F5344CB8AC3E}">
        <p14:creationId xmlns:p14="http://schemas.microsoft.com/office/powerpoint/2010/main" val="171610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12" name="Graphic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50" t="17628" r="26478" b="17628"/>
          <a:stretch/>
        </p:blipFill>
        <p:spPr>
          <a:xfrm>
            <a:off x="520627" y="811784"/>
            <a:ext cx="4370453" cy="5197094"/>
          </a:xfrm>
          <a:prstGeom prst="rect">
            <a:avLst/>
          </a:prstGeom>
        </p:spPr>
      </p:pic>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
        <p:nvSpPr>
          <p:cNvPr id="8" name="Rectangle 7"/>
          <p:cNvSpPr/>
          <p:nvPr userDrawn="1"/>
        </p:nvSpPr>
        <p:spPr>
          <a:xfrm>
            <a:off x="5448592" y="1874750"/>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448592" y="2971049"/>
            <a:ext cx="6743408" cy="881143"/>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4068332"/>
            <a:ext cx="6743408" cy="8839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3234339"/>
            <a:ext cx="6743408" cy="44517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448592" y="1986481"/>
            <a:ext cx="6743408" cy="656696"/>
          </a:xfrm>
        </p:spPr>
        <p:txBody>
          <a:bodyPr anchor="b"/>
          <a:lstStyle>
            <a:lvl1pPr algn="ct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9458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996198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51754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86596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612188" y="6578221"/>
            <a:ext cx="2743200" cy="279779"/>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9357863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19150"/>
            <a:ext cx="10515600" cy="871538"/>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62584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242463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04814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54559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68200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9116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lumMod val="65000"/>
                    <a:lumOff val="35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a:xfrm>
            <a:off x="8610600" y="6523630"/>
            <a:ext cx="2743200" cy="334370"/>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38378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550925"/>
            <a:ext cx="2743200" cy="307075"/>
          </a:xfrm>
          <a:prstGeom prst="rect">
            <a:avLst/>
          </a:prstGeom>
        </p:spPr>
        <p:txBody>
          <a:bodyPr/>
          <a:lstStyle/>
          <a:p>
            <a:fld id="{023EF2FA-38EB-354B-AB31-D0F975FB7077}" type="slidenum">
              <a:rPr lang="en-US" smtClean="0"/>
              <a:t>‹#›</a:t>
            </a:fld>
            <a:endParaRPr lang="en-US"/>
          </a:p>
        </p:txBody>
      </p:sp>
      <p:sp>
        <p:nvSpPr>
          <p:cNvPr id="5" name="Title 1"/>
          <p:cNvSpPr>
            <a:spLocks noGrp="1"/>
          </p:cNvSpPr>
          <p:nvPr>
            <p:ph type="title"/>
          </p:nvPr>
        </p:nvSpPr>
        <p:spPr>
          <a:xfrm>
            <a:off x="838200" y="745451"/>
            <a:ext cx="10515600" cy="821917"/>
          </a:xfrm>
          <a:prstGeom prst="rect">
            <a:avLst/>
          </a:prstGeom>
        </p:spPr>
        <p:txBody>
          <a:bodyPr/>
          <a:lstStyle>
            <a:lvl1pPr>
              <a:defRPr sz="4800">
                <a:solidFill>
                  <a:schemeClr val="tx1">
                    <a:lumMod val="65000"/>
                    <a:lumOff val="35000"/>
                  </a:schemeClr>
                </a:solidFill>
              </a:defRPr>
            </a:lvl1pPr>
          </a:lstStyle>
          <a:p>
            <a:r>
              <a:rPr lang="en-US" dirty="0"/>
              <a:t>Statewide Coordination Center</a:t>
            </a:r>
          </a:p>
        </p:txBody>
      </p:sp>
    </p:spTree>
    <p:extLst>
      <p:ext uri="{BB962C8B-B14F-4D97-AF65-F5344CB8AC3E}">
        <p14:creationId xmlns:p14="http://schemas.microsoft.com/office/powerpoint/2010/main" val="131617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2188" y="6564573"/>
            <a:ext cx="2743200" cy="293427"/>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915661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2188" y="6523630"/>
            <a:ext cx="2743200" cy="334370"/>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450112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lumMod val="65000"/>
                    <a:lumOff val="3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37278"/>
            <a:ext cx="2743200" cy="320722"/>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246491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2.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6.png"/><Relationship Id="rId2" Type="http://schemas.openxmlformats.org/officeDocument/2006/relationships/slideLayout" Target="../slideLayouts/slideLayout35.xml"/><Relationship Id="rId16" Type="http://schemas.openxmlformats.org/officeDocument/2006/relationships/image" Target="../media/image2.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5.sv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99F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12">
            <a:alphaModFix amt="5000"/>
            <a:extLst>
              <a:ext uri="{28A0092B-C50C-407E-A947-70E740481C1C}">
                <a14:useLocalDpi xmlns:a14="http://schemas.microsoft.com/office/drawing/2010/main" val="0"/>
              </a:ext>
            </a:extLst>
          </a:blip>
          <a:srcRect l="26425" r="31898" b="35658"/>
          <a:stretch/>
        </p:blipFill>
        <p:spPr>
          <a:xfrm>
            <a:off x="7752498" y="1678675"/>
            <a:ext cx="4439502" cy="5179325"/>
          </a:xfrm>
          <a:prstGeom prst="rect">
            <a:avLst/>
          </a:prstGeom>
        </p:spPr>
      </p:pic>
      <p:sp>
        <p:nvSpPr>
          <p:cNvPr id="11" name="Rectangle 10"/>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
        <p:nvSpPr>
          <p:cNvPr id="17" name="Slide Number Placeholder 5"/>
          <p:cNvSpPr>
            <a:spLocks noGrp="1"/>
          </p:cNvSpPr>
          <p:nvPr>
            <p:ph type="sldNum" sz="quarter" idx="4"/>
          </p:nvPr>
        </p:nvSpPr>
        <p:spPr>
          <a:xfrm>
            <a:off x="8610600" y="6523630"/>
            <a:ext cx="2743200" cy="262814"/>
          </a:xfrm>
          <a:prstGeom prst="rect">
            <a:avLst/>
          </a:prstGeom>
        </p:spPr>
        <p:txBody>
          <a:bodyPr/>
          <a:lstStyle>
            <a:lvl1pPr algn="r">
              <a:defRPr sz="1200"/>
            </a:lvl1pPr>
          </a:lstStyle>
          <a:p>
            <a:fld id="{023EF2FA-38EB-354B-AB31-D0F975FB7077}" type="slidenum">
              <a:rPr lang="en-US" smtClean="0"/>
              <a:pPr/>
              <a:t>‹#›</a:t>
            </a:fld>
            <a:endParaRPr lang="en-US" dirty="0"/>
          </a:p>
        </p:txBody>
      </p:sp>
      <p:sp>
        <p:nvSpPr>
          <p:cNvPr id="10"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2017 New York State Office of Mental Health</a:t>
            </a:r>
          </a:p>
        </p:txBody>
      </p:sp>
    </p:spTree>
    <p:extLst>
      <p:ext uri="{BB962C8B-B14F-4D97-AF65-F5344CB8AC3E}">
        <p14:creationId xmlns:p14="http://schemas.microsoft.com/office/powerpoint/2010/main" val="5661201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Lst>
  <p:txStyles>
    <p:titleStyle>
      <a:lvl1pPr algn="ctr" defTabSz="914400" rtl="0" eaLnBrk="1" latinLnBrk="0" hangingPunct="1">
        <a:lnSpc>
          <a:spcPct val="90000"/>
        </a:lnSpc>
        <a:spcBef>
          <a:spcPct val="0"/>
        </a:spcBef>
        <a:buNone/>
        <a:defRPr sz="6000" b="0" i="0" kern="1200">
          <a:solidFill>
            <a:schemeClr val="bg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7" name="Rectangle 6"/>
          <p:cNvSpPr/>
          <p:nvPr userDrawn="1"/>
        </p:nvSpPr>
        <p:spPr>
          <a:xfrm>
            <a:off x="0" y="-4"/>
            <a:ext cx="12192000" cy="6858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1115706"/>
            <a:ext cx="10515600" cy="7099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23141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788070" y="163582"/>
            <a:ext cx="615860" cy="788538"/>
          </a:xfrm>
          <a:prstGeom prst="rect">
            <a:avLst/>
          </a:prstGeom>
        </p:spPr>
      </p:pic>
      <p:sp>
        <p:nvSpPr>
          <p:cNvPr id="14" name="Slide Number Placeholder 5"/>
          <p:cNvSpPr txBox="1">
            <a:spLocks/>
          </p:cNvSpPr>
          <p:nvPr userDrawn="1"/>
        </p:nvSpPr>
        <p:spPr>
          <a:xfrm>
            <a:off x="8610600" y="649287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329009-5ACF-9B49-A090-FE26ACD75C75}" type="slidenum">
              <a:rPr lang="en-US" smtClean="0">
                <a:solidFill>
                  <a:srgbClr val="391378"/>
                </a:solidFill>
              </a:rPr>
              <a:pPr/>
              <a:t>‹#›</a:t>
            </a:fld>
            <a:endParaRPr lang="en-US" dirty="0">
              <a:solidFill>
                <a:srgbClr val="391378"/>
              </a:solidFill>
            </a:endParaRPr>
          </a:p>
        </p:txBody>
      </p:sp>
      <p:sp>
        <p:nvSpPr>
          <p:cNvPr id="16"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2017 New York State Office of Mental Health</a:t>
            </a:r>
          </a:p>
        </p:txBody>
      </p:sp>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16405558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66" r:id="rId12"/>
  </p:sldLayoutIdLst>
  <p:txStyles>
    <p:titleStyle>
      <a:lvl1pPr algn="ctr" defTabSz="914400" rtl="0" eaLnBrk="1" latinLnBrk="0" hangingPunct="1">
        <a:lnSpc>
          <a:spcPct val="90000"/>
        </a:lnSpc>
        <a:spcBef>
          <a:spcPct val="0"/>
        </a:spcBef>
        <a:buNone/>
        <a:defRPr sz="4400" b="0" i="0" kern="1200">
          <a:solidFill>
            <a:schemeClr val="tx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Regular" charset="0"/>
          <a:ea typeface="Helvetica Regular" charset="0"/>
          <a:cs typeface="Helvetica Regular"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Regular" charset="0"/>
          <a:ea typeface="Helvetica Regular" charset="0"/>
          <a:cs typeface="Helvetica Regular"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Regular" charset="0"/>
          <a:ea typeface="Helvetica Regular" charset="0"/>
          <a:cs typeface="Helvetica Regular"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99FF"/>
        </a:solidFill>
        <a:effectLst/>
      </p:bgPr>
    </p:bg>
    <p:spTree>
      <p:nvGrpSpPr>
        <p:cNvPr id="1" name=""/>
        <p:cNvGrpSpPr/>
        <p:nvPr/>
      </p:nvGrpSpPr>
      <p:grpSpPr>
        <a:xfrm>
          <a:off x="0" y="0"/>
          <a:ext cx="0" cy="0"/>
          <a:chOff x="0" y="0"/>
          <a:chExt cx="0" cy="0"/>
        </a:xfrm>
      </p:grpSpPr>
      <p:sp>
        <p:nvSpPr>
          <p:cNvPr id="7" name="Rectangle 6"/>
          <p:cNvSpPr/>
          <p:nvPr userDrawn="1"/>
        </p:nvSpPr>
        <p:spPr>
          <a:xfrm>
            <a:off x="0" y="-4"/>
            <a:ext cx="12192000" cy="6858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1115706"/>
            <a:ext cx="10515600" cy="7099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23141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88070" y="163582"/>
            <a:ext cx="615860" cy="788538"/>
          </a:xfrm>
          <a:prstGeom prst="rect">
            <a:avLst/>
          </a:prstGeom>
        </p:spPr>
      </p:pic>
      <p:sp>
        <p:nvSpPr>
          <p:cNvPr id="14" name="Slide Number Placeholder 5"/>
          <p:cNvSpPr txBox="1">
            <a:spLocks/>
          </p:cNvSpPr>
          <p:nvPr userDrawn="1"/>
        </p:nvSpPr>
        <p:spPr>
          <a:xfrm>
            <a:off x="8610600" y="649287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329009-5ACF-9B49-A090-FE26ACD75C75}" type="slidenum">
              <a:rPr lang="en-US" smtClean="0">
                <a:solidFill>
                  <a:srgbClr val="391378"/>
                </a:solidFill>
              </a:rPr>
              <a:pPr/>
              <a:t>‹#›</a:t>
            </a:fld>
            <a:endParaRPr lang="en-US" dirty="0">
              <a:solidFill>
                <a:srgbClr val="391378"/>
              </a:solidFill>
            </a:endParaRPr>
          </a:p>
        </p:txBody>
      </p:sp>
      <p:sp>
        <p:nvSpPr>
          <p:cNvPr id="16"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2017 New York State Office of Mental Health</a:t>
            </a:r>
          </a:p>
        </p:txBody>
      </p:sp>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3128111599"/>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lnSpc>
          <a:spcPct val="90000"/>
        </a:lnSpc>
        <a:spcBef>
          <a:spcPct val="0"/>
        </a:spcBef>
        <a:buNone/>
        <a:defRPr sz="4400" b="0" i="0" kern="1200">
          <a:solidFill>
            <a:schemeClr val="tx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Regular" charset="0"/>
          <a:ea typeface="Helvetica Regular" charset="0"/>
          <a:cs typeface="Helvetica Regular"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Regular" charset="0"/>
          <a:ea typeface="Helvetica Regular" charset="0"/>
          <a:cs typeface="Helvetica Regular"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Regular" charset="0"/>
          <a:ea typeface="Helvetica Regular" charset="0"/>
          <a:cs typeface="Helvetica Regular"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17" name="Freeform: Shape 16"/>
          <p:cNvSpPr/>
          <p:nvPr userDrawn="1"/>
        </p:nvSpPr>
        <p:spPr>
          <a:xfrm rot="10800000">
            <a:off x="-1" y="5357812"/>
            <a:ext cx="3832382" cy="1500187"/>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p:cNvSpPr/>
          <p:nvPr userDrawn="1"/>
        </p:nvSpPr>
        <p:spPr>
          <a:xfrm>
            <a:off x="6510338" y="0"/>
            <a:ext cx="5681662" cy="2224088"/>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840985"/>
            <a:ext cx="10515600" cy="82191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14513"/>
            <a:ext cx="10515600" cy="43624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bg2">
                    <a:lumMod val="25000"/>
                  </a:schemeClr>
                </a:solidFill>
                <a:latin typeface="Helvetica Regular" charset="0"/>
              </a:defRPr>
            </a:lvl1pPr>
          </a:lstStyle>
          <a:p>
            <a:fld id="{E927A71C-5EB0-45EC-B0AD-E94D765AE5AB}" type="slidenum">
              <a:rPr lang="en-US" smtClean="0"/>
              <a:pPr/>
              <a:t>‹#›</a:t>
            </a:fld>
            <a:endParaRPr lang="en-US" dirty="0"/>
          </a:p>
        </p:txBody>
      </p:sp>
      <p:sp>
        <p:nvSpPr>
          <p:cNvPr id="8" name="Rectangle 7"/>
          <p:cNvSpPr/>
          <p:nvPr userDrawn="1"/>
        </p:nvSpPr>
        <p:spPr>
          <a:xfrm>
            <a:off x="0" y="0"/>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901110" y="0"/>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802220" y="0"/>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p:cNvPicPr>
            <a:picLocks noChangeAspect="1"/>
          </p:cNvPicPr>
          <p:nvPr userDrawn="1"/>
        </p:nvPicPr>
        <p:blipFill>
          <a:blip>
            <a:extLst>
              <a:ext uri="{96DAC541-7B7A-43D3-8B79-37D633B846F1}">
                <asvg:svgBlip xmlns:asvg="http://schemas.microsoft.com/office/drawing/2016/SVG/main" r:embed="rId14"/>
              </a:ext>
            </a:extLst>
          </a:blip>
          <a:stretch>
            <a:fillRect/>
          </a:stretch>
        </p:blipFill>
        <p:spPr>
          <a:xfrm>
            <a:off x="74099" y="144864"/>
            <a:ext cx="2450026" cy="470706"/>
          </a:xfrm>
          <a:prstGeom prst="rect">
            <a:avLst/>
          </a:prstGeom>
        </p:spPr>
      </p:pic>
      <p:pic>
        <p:nvPicPr>
          <p:cNvPr id="21" name="Graphic 20"/>
          <p:cNvPicPr>
            <a:picLocks noChangeAspect="1"/>
          </p:cNvPicPr>
          <p:nvPr userDrawn="1"/>
        </p:nvPicPr>
        <p:blipFill>
          <a:blip>
            <a:extLst>
              <a:ext uri="{96DAC541-7B7A-43D3-8B79-37D633B846F1}">
                <asvg:svgBlip xmlns:asvg="http://schemas.microsoft.com/office/drawing/2016/SVG/main" r:embed="rId15"/>
              </a:ext>
            </a:extLst>
          </a:blip>
          <a:stretch>
            <a:fillRect/>
          </a:stretch>
        </p:blipFill>
        <p:spPr>
          <a:xfrm>
            <a:off x="7724467" y="63900"/>
            <a:ext cx="4334183" cy="126600"/>
          </a:xfrm>
          <a:prstGeom prst="rect">
            <a:avLst/>
          </a:prstGeom>
        </p:spPr>
      </p:pic>
      <p:sp>
        <p:nvSpPr>
          <p:cNvPr id="22" name="Rectangle 21"/>
          <p:cNvSpPr/>
          <p:nvPr userDrawn="1"/>
        </p:nvSpPr>
        <p:spPr>
          <a:xfrm>
            <a:off x="9551580" y="6748943"/>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0452690" y="6748943"/>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1353800" y="6748943"/>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2017 New York State Office of Mental Health</a:t>
            </a:r>
          </a:p>
        </p:txBody>
      </p:sp>
      <p:pic>
        <p:nvPicPr>
          <p:cNvPr id="25" name="Picture 2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1989837799"/>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6000" b="0" i="0" kern="1200">
          <a:solidFill>
            <a:schemeClr val="tx1"/>
          </a:solidFill>
          <a:latin typeface="Helvetica Regular" charset="0"/>
          <a:ea typeface="Kozuka Gothic Pr6N B" panose="020B0800000000000000" pitchFamily="34" charset="-128"/>
          <a:cs typeface="Myriad Arabic" panose="01010101010101010101" pitchFamily="50" charset="-78"/>
        </a:defRPr>
      </a:lvl1pPr>
    </p:titleStyle>
    <p:bodyStyle>
      <a:lvl1pPr marL="228600" indent="-228600" algn="l" defTabSz="914400" rtl="0" eaLnBrk="1" latinLnBrk="0" hangingPunct="1">
        <a:lnSpc>
          <a:spcPct val="90000"/>
        </a:lnSpc>
        <a:spcBef>
          <a:spcPts val="1000"/>
        </a:spcBef>
        <a:buFontTx/>
        <a:buBlip>
          <a:blip r:embed="rId17"/>
        </a:buBlip>
        <a:defRPr sz="2800" b="0" i="0" kern="1200">
          <a:solidFill>
            <a:schemeClr val="tx1"/>
          </a:solidFill>
          <a:latin typeface="Helvetica Regular"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Helvetica Regular" charset="0"/>
          <a:ea typeface="+mn-ea"/>
          <a:cs typeface="+mn-cs"/>
        </a:defRPr>
      </a:lvl2pPr>
      <a:lvl3pPr marL="1143000" indent="-228600" algn="l" defTabSz="914400" rtl="0" eaLnBrk="1" latinLnBrk="0" hangingPunct="1">
        <a:lnSpc>
          <a:spcPct val="90000"/>
        </a:lnSpc>
        <a:spcBef>
          <a:spcPts val="500"/>
        </a:spcBef>
        <a:buClr>
          <a:schemeClr val="tx2"/>
        </a:buClr>
        <a:buFont typeface="Myriad Pro Cond" panose="020B0506030403020204" pitchFamily="34" charset="0"/>
        <a:buChar char="−"/>
        <a:defRPr sz="2000" b="0" i="0" kern="1200">
          <a:solidFill>
            <a:schemeClr val="tx1"/>
          </a:solidFill>
          <a:latin typeface="Helvetica Regular"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Helvetica Regular" charset="0"/>
          <a:ea typeface="+mn-ea"/>
          <a:cs typeface="+mn-cs"/>
        </a:defRPr>
      </a:lvl4pPr>
      <a:lvl5pPr marL="2057400" indent="-228600" algn="l" defTabSz="914400" rtl="0" eaLnBrk="1" latinLnBrk="0" hangingPunct="1">
        <a:lnSpc>
          <a:spcPct val="90000"/>
        </a:lnSpc>
        <a:spcBef>
          <a:spcPts val="500"/>
        </a:spcBef>
        <a:buClr>
          <a:schemeClr val="tx2"/>
        </a:buClr>
        <a:buFont typeface="Myriad Pro Cond" panose="020B0506030403020204" pitchFamily="34" charset="0"/>
        <a:buChar char="-"/>
        <a:defRPr sz="1800" b="0" i="0" kern="1200">
          <a:solidFill>
            <a:schemeClr val="tx1"/>
          </a:solidFill>
          <a:latin typeface="Helvetica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0E87D-D0AB-4795-A1FE-6F5D7DA6EC0F}"/>
              </a:ext>
            </a:extLst>
          </p:cNvPr>
          <p:cNvSpPr txBox="1"/>
          <p:nvPr/>
        </p:nvSpPr>
        <p:spPr>
          <a:xfrm>
            <a:off x="920753" y="761038"/>
            <a:ext cx="10542493" cy="34163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a:noFill/>
                </a:ln>
                <a:solidFill>
                  <a:srgbClr val="391378"/>
                </a:solidFill>
                <a:effectLst/>
                <a:uLnTx/>
                <a:uFillTx/>
                <a:latin typeface="Helvetica" panose="020B0604020202020204" pitchFamily="34" charset="0"/>
                <a:ea typeface="Helvetica Regular" charset="0"/>
                <a:cs typeface="Helvetica" panose="020B0604020202020204" pitchFamily="34" charset="0"/>
              </a:rPr>
              <a:t>Treatment of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a:noFill/>
                </a:ln>
                <a:solidFill>
                  <a:srgbClr val="391378"/>
                </a:solidFill>
                <a:effectLst/>
                <a:uLnTx/>
                <a:uFillTx/>
                <a:latin typeface="Helvetica" panose="020B0604020202020204" pitchFamily="34" charset="0"/>
                <a:ea typeface="Helvetica Regular" charset="0"/>
                <a:cs typeface="Helvetica" panose="020B0604020202020204" pitchFamily="34" charset="0"/>
              </a:rPr>
              <a:t>Anxiety Disorders in Children and Teens</a:t>
            </a:r>
          </a:p>
        </p:txBody>
      </p:sp>
      <p:sp>
        <p:nvSpPr>
          <p:cNvPr id="3" name="Subtitle 2">
            <a:extLst>
              <a:ext uri="{FF2B5EF4-FFF2-40B4-BE49-F238E27FC236}">
                <a16:creationId xmlns:a16="http://schemas.microsoft.com/office/drawing/2014/main" id="{1C259B78-A2FC-4C55-B4BA-C0E9919E35F6}"/>
              </a:ext>
            </a:extLst>
          </p:cNvPr>
          <p:cNvSpPr txBox="1">
            <a:spLocks/>
          </p:cNvSpPr>
          <p:nvPr/>
        </p:nvSpPr>
        <p:spPr>
          <a:xfrm>
            <a:off x="192001" y="4457043"/>
            <a:ext cx="11999999" cy="1850149"/>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marL="457200" marR="0" lvl="1" indent="0" algn="ctr" defTabSz="914400" rtl="0" eaLnBrk="1" fontAlgn="auto" latinLnBrk="0" hangingPunct="1">
              <a:lnSpc>
                <a:spcPct val="100000"/>
              </a:lnSpc>
              <a:spcBef>
                <a:spcPts val="0"/>
              </a:spcBef>
              <a:spcAft>
                <a:spcPts val="0"/>
              </a:spcAft>
              <a:buClrTx/>
              <a:buSzTx/>
              <a:buFont typeface="Arial"/>
              <a:buNone/>
              <a:tabLst/>
              <a:defRPr/>
            </a:pPr>
            <a:r>
              <a:rPr lang="en-US" sz="2800" b="1" dirty="0">
                <a:solidFill>
                  <a:schemeClr val="tx1">
                    <a:lumMod val="65000"/>
                    <a:lumOff val="35000"/>
                  </a:schemeClr>
                </a:solidFill>
                <a:latin typeface="Helvetica" panose="020B0604020202020204" pitchFamily="34" charset="0"/>
                <a:cs typeface="Helvetica" panose="020B0604020202020204" pitchFamily="34" charset="0"/>
              </a:rPr>
              <a:t>Zoya Popivker, D.O. </a:t>
            </a:r>
            <a:endParaRPr kumimoji="0" lang="en-US" sz="2800" b="1" i="0" u="none" strike="noStrike" kern="1200" cap="none" spc="0" normalizeH="0" baseline="0" noProof="0" dirty="0">
              <a:ln>
                <a:noFill/>
              </a:ln>
              <a:solidFill>
                <a:schemeClr val="tx1">
                  <a:lumMod val="65000"/>
                  <a:lumOff val="35000"/>
                </a:schemeClr>
              </a:solidFill>
              <a:effectLst/>
              <a:uLnTx/>
              <a:uFillTx/>
              <a:latin typeface="Helvetica" panose="020B0604020202020204" pitchFamily="34" charset="0"/>
              <a:cs typeface="Helvetica" panose="020B0604020202020204" pitchFamily="34" charset="0"/>
            </a:endParaRPr>
          </a:p>
          <a:p>
            <a:pPr marL="457200" marR="0" lvl="1" indent="0" algn="ctr" defTabSz="914400" rtl="0" eaLnBrk="1" fontAlgn="auto" latinLnBrk="0" hangingPunct="1">
              <a:lnSpc>
                <a:spcPct val="100000"/>
              </a:lnSpc>
              <a:spcBef>
                <a:spcPts val="0"/>
              </a:spcBef>
              <a:spcAft>
                <a:spcPts val="0"/>
              </a:spcAft>
              <a:buClrTx/>
              <a:buSzTx/>
              <a:buFont typeface="Arial"/>
              <a:buNone/>
              <a:tabLst/>
              <a:defRPr/>
            </a:pPr>
            <a:r>
              <a:rPr kumimoji="0" lang="en-US" sz="2800" b="0" i="0" u="none" strike="noStrike" kern="1200" cap="none" spc="0" normalizeH="0" baseline="0" noProof="0" dirty="0">
                <a:ln>
                  <a:noFill/>
                </a:ln>
                <a:solidFill>
                  <a:schemeClr val="tx1">
                    <a:lumMod val="65000"/>
                    <a:lumOff val="35000"/>
                  </a:schemeClr>
                </a:solidFill>
                <a:effectLst/>
                <a:uLnTx/>
                <a:uFillTx/>
                <a:latin typeface="Helvetica" panose="020B0604020202020204" pitchFamily="34" charset="0"/>
                <a:cs typeface="Helvetica" panose="020B0604020202020204" pitchFamily="34" charset="0"/>
              </a:rPr>
              <a:t> </a:t>
            </a:r>
            <a:r>
              <a:rPr lang="en-US" sz="2800" dirty="0">
                <a:solidFill>
                  <a:schemeClr val="tx1">
                    <a:lumMod val="65000"/>
                    <a:lumOff val="35000"/>
                  </a:schemeClr>
                </a:solidFill>
                <a:latin typeface="Helvetica" panose="020B0604020202020204" pitchFamily="34" charset="0"/>
                <a:cs typeface="Helvetica" panose="020B0604020202020204" pitchFamily="34" charset="0"/>
              </a:rPr>
              <a:t>Child and Adolescent Psychiatrist</a:t>
            </a:r>
            <a:endParaRPr kumimoji="0" lang="en-US" sz="2800" b="0" i="0" u="none" strike="noStrike" kern="1200" cap="none" spc="0" normalizeH="0" baseline="0" noProof="0" dirty="0">
              <a:ln>
                <a:noFill/>
              </a:ln>
              <a:solidFill>
                <a:schemeClr val="tx1">
                  <a:lumMod val="65000"/>
                  <a:lumOff val="35000"/>
                </a:schemeClr>
              </a:solidFill>
              <a:effectLst/>
              <a:uLnTx/>
              <a:uFillTx/>
              <a:latin typeface="Helvetica" panose="020B0604020202020204" pitchFamily="34" charset="0"/>
              <a:cs typeface="Helvetica" panose="020B0604020202020204" pitchFamily="34" charset="0"/>
            </a:endParaRPr>
          </a:p>
          <a:p>
            <a:pPr marL="457200" marR="0" lvl="1" indent="0" algn="ctr" defTabSz="914400" rtl="0" eaLnBrk="1" fontAlgn="auto" latinLnBrk="0" hangingPunct="1">
              <a:lnSpc>
                <a:spcPct val="100000"/>
              </a:lnSpc>
              <a:spcBef>
                <a:spcPts val="0"/>
              </a:spcBef>
              <a:spcAft>
                <a:spcPts val="0"/>
              </a:spcAft>
              <a:buClrTx/>
              <a:buSzTx/>
              <a:buFont typeface="Arial"/>
              <a:buNone/>
              <a:tabLst/>
              <a:defRPr/>
            </a:pPr>
            <a:r>
              <a:rPr lang="en-US" sz="2800" dirty="0">
                <a:solidFill>
                  <a:schemeClr val="tx1">
                    <a:lumMod val="65000"/>
                    <a:lumOff val="35000"/>
                  </a:schemeClr>
                </a:solidFill>
                <a:latin typeface="Helvetica" panose="020B0604020202020204" pitchFamily="34" charset="0"/>
                <a:cs typeface="Helvetica" panose="020B0604020202020204" pitchFamily="34" charset="0"/>
              </a:rPr>
              <a:t>Northwell Health</a:t>
            </a:r>
            <a:endParaRPr kumimoji="0" lang="en-US" sz="2800" b="0" i="0" u="none" strike="noStrike" kern="1200" cap="none" spc="0" normalizeH="0" baseline="0" noProof="0" dirty="0">
              <a:ln>
                <a:noFill/>
              </a:ln>
              <a:solidFill>
                <a:schemeClr val="tx1">
                  <a:lumMod val="65000"/>
                  <a:lumOff val="35000"/>
                </a:schemeClr>
              </a:solidFill>
              <a:effectLst/>
              <a:uLnTx/>
              <a:uFillTx/>
              <a:latin typeface="Helvetica" panose="020B0604020202020204" pitchFamily="34" charset="0"/>
              <a:cs typeface="Helvetica" panose="020B0604020202020204" pitchFamily="34" charset="0"/>
            </a:endParaRPr>
          </a:p>
          <a:p>
            <a:pPr marL="457200" marR="0" lvl="1" indent="0" algn="ctr" defTabSz="914400"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extLst>
      <p:ext uri="{BB962C8B-B14F-4D97-AF65-F5344CB8AC3E}">
        <p14:creationId xmlns:p14="http://schemas.microsoft.com/office/powerpoint/2010/main" val="340758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ctrTitle"/>
          </p:nvPr>
        </p:nvSpPr>
        <p:spPr>
          <a:xfrm>
            <a:off x="2007851" y="2431856"/>
            <a:ext cx="4509256" cy="1229408"/>
          </a:xfrm>
        </p:spPr>
        <p:txBody>
          <a:bodyPr>
            <a:normAutofit fontScale="90000"/>
          </a:bodyPr>
          <a:lstStyle/>
          <a:p>
            <a:pPr algn="l" eaLnBrk="1" hangingPunct="1"/>
            <a:r>
              <a:rPr lang="en-US" sz="2800" b="1" dirty="0">
                <a:solidFill>
                  <a:srgbClr val="000000"/>
                </a:solidFill>
                <a:latin typeface="Arial" charset="0"/>
              </a:rPr>
              <a:t>100% Accountability</a:t>
            </a:r>
            <a:br>
              <a:rPr lang="en-US" dirty="0">
                <a:solidFill>
                  <a:srgbClr val="FDEADA"/>
                </a:solidFill>
                <a:latin typeface="Arial" charset="0"/>
              </a:rPr>
            </a:br>
            <a:endParaRPr lang="en-US" dirty="0">
              <a:solidFill>
                <a:srgbClr val="FDEADA"/>
              </a:solidFill>
              <a:latin typeface="Arial" charset="0"/>
            </a:endParaRPr>
          </a:p>
        </p:txBody>
      </p:sp>
      <p:sp>
        <p:nvSpPr>
          <p:cNvPr id="3" name="Subtitle 2"/>
          <p:cNvSpPr>
            <a:spLocks noGrp="1"/>
          </p:cNvSpPr>
          <p:nvPr>
            <p:ph type="subTitle" idx="1"/>
          </p:nvPr>
        </p:nvSpPr>
        <p:spPr>
          <a:xfrm>
            <a:off x="3938589" y="4064246"/>
            <a:ext cx="2132410" cy="1650182"/>
          </a:xfrm>
        </p:spPr>
        <p:txBody>
          <a:bodyPr rtlCol="0">
            <a:normAutofit/>
          </a:bodyPr>
          <a:lstStyle/>
          <a:p>
            <a:pPr algn="l">
              <a:defRPr/>
            </a:pPr>
            <a:r>
              <a:rPr lang="en-US" dirty="0">
                <a:solidFill>
                  <a:schemeClr val="tx2">
                    <a:lumMod val="75000"/>
                  </a:schemeClr>
                </a:solidFill>
              </a:rPr>
              <a:t>Distress</a:t>
            </a:r>
          </a:p>
          <a:p>
            <a:pPr algn="l">
              <a:defRPr/>
            </a:pPr>
            <a:r>
              <a:rPr lang="en-US" dirty="0">
                <a:solidFill>
                  <a:schemeClr val="tx2">
                    <a:lumMod val="75000"/>
                  </a:schemeClr>
                </a:solidFill>
              </a:rPr>
              <a:t>acting out </a:t>
            </a:r>
          </a:p>
          <a:p>
            <a:pPr algn="l">
              <a:defRPr/>
            </a:pPr>
            <a:r>
              <a:rPr lang="en-US" dirty="0">
                <a:solidFill>
                  <a:schemeClr val="tx2">
                    <a:lumMod val="75000"/>
                  </a:schemeClr>
                </a:solidFill>
              </a:rPr>
              <a:t>impairment</a:t>
            </a:r>
          </a:p>
        </p:txBody>
      </p:sp>
      <p:sp>
        <p:nvSpPr>
          <p:cNvPr id="43011" name="Title 1"/>
          <p:cNvSpPr txBox="1">
            <a:spLocks/>
          </p:cNvSpPr>
          <p:nvPr/>
        </p:nvSpPr>
        <p:spPr bwMode="auto">
          <a:xfrm>
            <a:off x="6213800" y="2542551"/>
            <a:ext cx="3989251" cy="926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2800" b="1" dirty="0">
                <a:solidFill>
                  <a:srgbClr val="000000"/>
                </a:solidFill>
              </a:rPr>
              <a:t>100% Accommodation</a:t>
            </a:r>
            <a:br>
              <a:rPr lang="en-US" sz="4400" dirty="0">
                <a:solidFill>
                  <a:srgbClr val="FDEADA"/>
                </a:solidFill>
              </a:rPr>
            </a:br>
            <a:endParaRPr lang="en-US" sz="4400" dirty="0">
              <a:solidFill>
                <a:srgbClr val="FDEADA"/>
              </a:solidFill>
            </a:endParaRPr>
          </a:p>
        </p:txBody>
      </p:sp>
      <p:sp>
        <p:nvSpPr>
          <p:cNvPr id="5" name="Left-Right Arrow 4"/>
          <p:cNvSpPr>
            <a:spLocks noChangeArrowheads="1"/>
          </p:cNvSpPr>
          <p:nvPr/>
        </p:nvSpPr>
        <p:spPr bwMode="auto">
          <a:xfrm>
            <a:off x="3938590" y="3104581"/>
            <a:ext cx="4264819" cy="788987"/>
          </a:xfrm>
          <a:prstGeom prst="leftRightArrow">
            <a:avLst>
              <a:gd name="adj1" fmla="val 50000"/>
              <a:gd name="adj2" fmla="val 50010"/>
            </a:avLst>
          </a:prstGeom>
          <a:solidFill>
            <a:srgbClr val="900000"/>
          </a:solidFill>
          <a:ln>
            <a:noFill/>
          </a:ln>
          <a:effectLst>
            <a:outerShdw blurRad="50800" dist="38100" dir="2700000" algn="tl" rotWithShape="0">
              <a:srgbClr val="000000">
                <a:alpha val="39998"/>
              </a:srgbClr>
            </a:outerShdw>
          </a:effectLst>
        </p:spPr>
        <p:txBody>
          <a:bodyPr anchor="ctr"/>
          <a:lstStyle/>
          <a:p>
            <a:pPr algn="ctr">
              <a:defRPr/>
            </a:pPr>
            <a:endParaRPr lang="en-US">
              <a:solidFill>
                <a:schemeClr val="lt1"/>
              </a:solidFill>
            </a:endParaRPr>
          </a:p>
        </p:txBody>
      </p:sp>
      <p:sp>
        <p:nvSpPr>
          <p:cNvPr id="6" name="Subtitle 2"/>
          <p:cNvSpPr txBox="1">
            <a:spLocks/>
          </p:cNvSpPr>
          <p:nvPr/>
        </p:nvSpPr>
        <p:spPr>
          <a:xfrm>
            <a:off x="6070999" y="3917742"/>
            <a:ext cx="2169318" cy="1890351"/>
          </a:xfrm>
          <a:prstGeom prst="rect">
            <a:avLst/>
          </a:prstGeom>
        </p:spPr>
        <p:txBody>
          <a:bodyPr>
            <a:normAutofit fontScale="925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defRPr/>
            </a:pPr>
            <a:r>
              <a:rPr lang="en-US" dirty="0">
                <a:solidFill>
                  <a:schemeClr val="tx2">
                    <a:lumMod val="75000"/>
                  </a:schemeClr>
                </a:solidFill>
              </a:rPr>
              <a:t>distress</a:t>
            </a:r>
          </a:p>
          <a:p>
            <a:pPr algn="r">
              <a:defRPr/>
            </a:pPr>
            <a:r>
              <a:rPr lang="en-US" dirty="0">
                <a:solidFill>
                  <a:schemeClr val="tx2">
                    <a:lumMod val="75000"/>
                  </a:schemeClr>
                </a:solidFill>
              </a:rPr>
              <a:t>acting out </a:t>
            </a:r>
          </a:p>
          <a:p>
            <a:pPr algn="r">
              <a:defRPr/>
            </a:pPr>
            <a:r>
              <a:rPr lang="en-US" dirty="0">
                <a:solidFill>
                  <a:schemeClr val="tx2">
                    <a:lumMod val="75000"/>
                  </a:schemeClr>
                </a:solidFill>
              </a:rPr>
              <a:t>impairment</a:t>
            </a:r>
          </a:p>
        </p:txBody>
      </p:sp>
      <p:sp>
        <p:nvSpPr>
          <p:cNvPr id="7" name="Subtitle 2"/>
          <p:cNvSpPr txBox="1">
            <a:spLocks/>
          </p:cNvSpPr>
          <p:nvPr/>
        </p:nvSpPr>
        <p:spPr>
          <a:xfrm>
            <a:off x="5298282" y="5808092"/>
            <a:ext cx="1838325" cy="1193800"/>
          </a:xfrm>
          <a:prstGeom prst="rect">
            <a:avLst/>
          </a:prstGeom>
        </p:spPr>
        <p:txBody>
          <a:bodyP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defRPr/>
            </a:pPr>
            <a:endParaRPr lang="en-US" sz="2800" dirty="0">
              <a:solidFill>
                <a:schemeClr val="tx2">
                  <a:lumMod val="75000"/>
                </a:schemeClr>
              </a:solidFill>
            </a:endParaRPr>
          </a:p>
        </p:txBody>
      </p:sp>
      <p:sp>
        <p:nvSpPr>
          <p:cNvPr id="8" name="Up Arrow 7"/>
          <p:cNvSpPr>
            <a:spLocks noChangeArrowheads="1"/>
          </p:cNvSpPr>
          <p:nvPr/>
        </p:nvSpPr>
        <p:spPr bwMode="auto">
          <a:xfrm>
            <a:off x="3568304" y="3893569"/>
            <a:ext cx="350044" cy="487363"/>
          </a:xfrm>
          <a:prstGeom prst="upArrow">
            <a:avLst>
              <a:gd name="adj1" fmla="val 50000"/>
              <a:gd name="adj2" fmla="val 49871"/>
            </a:avLst>
          </a:prstGeom>
          <a:solidFill>
            <a:srgbClr val="0070C0"/>
          </a:solidFill>
          <a:ln>
            <a:noFill/>
          </a:ln>
          <a:effectLst>
            <a:outerShdw blurRad="40000" dist="23000" dir="5400000" rotWithShape="0">
              <a:srgbClr val="00000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endParaRPr>
          </a:p>
        </p:txBody>
      </p:sp>
      <p:sp>
        <p:nvSpPr>
          <p:cNvPr id="9" name="Up Arrow 8"/>
          <p:cNvSpPr>
            <a:spLocks noChangeArrowheads="1"/>
          </p:cNvSpPr>
          <p:nvPr/>
        </p:nvSpPr>
        <p:spPr bwMode="auto">
          <a:xfrm>
            <a:off x="3548062" y="4394276"/>
            <a:ext cx="390527" cy="487364"/>
          </a:xfrm>
          <a:prstGeom prst="upArrow">
            <a:avLst>
              <a:gd name="adj1" fmla="val 50000"/>
              <a:gd name="adj2" fmla="val 50041"/>
            </a:avLst>
          </a:prstGeom>
          <a:solidFill>
            <a:srgbClr val="0070C0"/>
          </a:solidFill>
          <a:ln>
            <a:noFill/>
          </a:ln>
          <a:effectLst>
            <a:outerShdw blurRad="40000" dist="23000" dir="5400000" rotWithShape="0">
              <a:srgbClr val="00000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endParaRPr>
          </a:p>
        </p:txBody>
      </p:sp>
      <p:sp>
        <p:nvSpPr>
          <p:cNvPr id="10" name="Up Arrow 9"/>
          <p:cNvSpPr>
            <a:spLocks noChangeArrowheads="1"/>
          </p:cNvSpPr>
          <p:nvPr/>
        </p:nvSpPr>
        <p:spPr bwMode="auto">
          <a:xfrm rot="10800000">
            <a:off x="3548064" y="5125322"/>
            <a:ext cx="370285" cy="487362"/>
          </a:xfrm>
          <a:prstGeom prst="upArrow">
            <a:avLst>
              <a:gd name="adj1" fmla="val 50000"/>
              <a:gd name="adj2" fmla="val 49871"/>
            </a:avLst>
          </a:prstGeom>
          <a:solidFill>
            <a:srgbClr val="0070C0"/>
          </a:solidFill>
          <a:ln>
            <a:noFill/>
          </a:ln>
          <a:effectLst>
            <a:outerShdw blurRad="40000" dist="23000" dir="5400000" rotWithShape="0">
              <a:srgbClr val="00000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endParaRPr>
          </a:p>
        </p:txBody>
      </p:sp>
      <p:sp>
        <p:nvSpPr>
          <p:cNvPr id="11" name="Up Arrow 10"/>
          <p:cNvSpPr>
            <a:spLocks noChangeArrowheads="1"/>
          </p:cNvSpPr>
          <p:nvPr/>
        </p:nvSpPr>
        <p:spPr bwMode="auto">
          <a:xfrm>
            <a:off x="8240317" y="4881641"/>
            <a:ext cx="350044" cy="487363"/>
          </a:xfrm>
          <a:prstGeom prst="upArrow">
            <a:avLst>
              <a:gd name="adj1" fmla="val 50000"/>
              <a:gd name="adj2" fmla="val 49871"/>
            </a:avLst>
          </a:prstGeom>
          <a:solidFill>
            <a:srgbClr val="0070C0"/>
          </a:solidFill>
          <a:ln>
            <a:noFill/>
          </a:ln>
          <a:effectLst>
            <a:outerShdw blurRad="40000" dist="23000" dir="5400000" rotWithShape="0">
              <a:srgbClr val="00000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endParaRPr>
          </a:p>
        </p:txBody>
      </p:sp>
      <p:sp>
        <p:nvSpPr>
          <p:cNvPr id="13" name="Up Arrow 12"/>
          <p:cNvSpPr>
            <a:spLocks noChangeArrowheads="1"/>
          </p:cNvSpPr>
          <p:nvPr/>
        </p:nvSpPr>
        <p:spPr bwMode="auto">
          <a:xfrm rot="10800000">
            <a:off x="8234362" y="3893569"/>
            <a:ext cx="348854" cy="487363"/>
          </a:xfrm>
          <a:prstGeom prst="upArrow">
            <a:avLst>
              <a:gd name="adj1" fmla="val 50000"/>
              <a:gd name="adj2" fmla="val 50041"/>
            </a:avLst>
          </a:prstGeom>
          <a:solidFill>
            <a:srgbClr val="0070C0"/>
          </a:solidFill>
          <a:ln>
            <a:noFill/>
          </a:ln>
          <a:effectLst>
            <a:outerShdw blurRad="40000" dist="23000" dir="5400000" rotWithShape="0">
              <a:srgbClr val="00000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endParaRPr>
          </a:p>
        </p:txBody>
      </p:sp>
      <p:sp>
        <p:nvSpPr>
          <p:cNvPr id="14" name="Up Arrow 13"/>
          <p:cNvSpPr>
            <a:spLocks noChangeArrowheads="1"/>
          </p:cNvSpPr>
          <p:nvPr/>
        </p:nvSpPr>
        <p:spPr bwMode="auto">
          <a:xfrm rot="10800000">
            <a:off x="8233173" y="4380929"/>
            <a:ext cx="350044" cy="487362"/>
          </a:xfrm>
          <a:prstGeom prst="upArrow">
            <a:avLst>
              <a:gd name="adj1" fmla="val 50000"/>
              <a:gd name="adj2" fmla="val 49871"/>
            </a:avLst>
          </a:prstGeom>
          <a:solidFill>
            <a:srgbClr val="0070C0"/>
          </a:solidFill>
          <a:ln>
            <a:noFill/>
          </a:ln>
          <a:effectLst>
            <a:outerShdw blurRad="40000" dist="23000" dir="5400000" rotWithShape="0">
              <a:srgbClr val="00000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endParaRPr>
          </a:p>
        </p:txBody>
      </p:sp>
      <p:sp>
        <p:nvSpPr>
          <p:cNvPr id="2" name="TextBox 1"/>
          <p:cNvSpPr txBox="1"/>
          <p:nvPr/>
        </p:nvSpPr>
        <p:spPr>
          <a:xfrm>
            <a:off x="1973399" y="789252"/>
            <a:ext cx="8195199" cy="1938992"/>
          </a:xfrm>
          <a:prstGeom prst="rect">
            <a:avLst/>
          </a:prstGeom>
          <a:noFill/>
        </p:spPr>
        <p:txBody>
          <a:bodyPr wrap="square" rtlCol="0">
            <a:spAutoFit/>
          </a:bodyPr>
          <a:lstStyle/>
          <a:p>
            <a:pPr algn="ctr"/>
            <a:r>
              <a:rPr lang="en-US" sz="4400" dirty="0">
                <a:solidFill>
                  <a:srgbClr val="391378"/>
                </a:solidFill>
              </a:rPr>
              <a:t>Managing Anxious Children: </a:t>
            </a:r>
          </a:p>
          <a:p>
            <a:pPr algn="ctr"/>
            <a:endParaRPr lang="en-US" sz="4400" dirty="0">
              <a:solidFill>
                <a:srgbClr val="391378"/>
              </a:solidFill>
            </a:endParaRPr>
          </a:p>
          <a:p>
            <a:pPr algn="ctr"/>
            <a:endParaRPr lang="en-US" sz="3200" dirty="0">
              <a:solidFill>
                <a:srgbClr val="391378"/>
              </a:solidFill>
            </a:endParaRPr>
          </a:p>
        </p:txBody>
      </p:sp>
    </p:spTree>
    <p:extLst>
      <p:ext uri="{BB962C8B-B14F-4D97-AF65-F5344CB8AC3E}">
        <p14:creationId xmlns:p14="http://schemas.microsoft.com/office/powerpoint/2010/main" val="310794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xit" presetSubtype="0" accel="100000" fill="hold" grpId="0" nodeType="clickEffect" nodePh="1">
                                  <p:stCondLst>
                                    <p:cond delay="0"/>
                                  </p:stCondLst>
                                  <p:endCondLst>
                                    <p:cond evt="begin" delay="0">
                                      <p:tn val="5"/>
                                    </p:cond>
                                  </p:end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 calcmode="lin" valueType="num">
                                      <p:cBhvr>
                                        <p:cTn id="8" dur="500"/>
                                        <p:tgtEl>
                                          <p:spTgt spid="7"/>
                                        </p:tgtEl>
                                        <p:attrNameLst>
                                          <p:attrName>style.rotation</p:attrName>
                                        </p:attrNameLst>
                                      </p:cBhvr>
                                      <p:tavLst>
                                        <p:tav tm="0">
                                          <p:val>
                                            <p:fltVal val="0"/>
                                          </p:val>
                                        </p:tav>
                                        <p:tav tm="100000">
                                          <p:val>
                                            <p:fltVal val="360"/>
                                          </p:val>
                                        </p:tav>
                                      </p:tavLst>
                                    </p:anim>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C0653-B770-95C1-B044-200BD41954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DE5DE2-06E7-B8EC-69AE-B50145E2E385}"/>
              </a:ext>
            </a:extLst>
          </p:cNvPr>
          <p:cNvSpPr>
            <a:spLocks noGrp="1"/>
          </p:cNvSpPr>
          <p:nvPr>
            <p:ph type="title" idx="4294967295"/>
          </p:nvPr>
        </p:nvSpPr>
        <p:spPr>
          <a:xfrm>
            <a:off x="0" y="868680"/>
            <a:ext cx="12192000" cy="709612"/>
          </a:xfrm>
        </p:spPr>
        <p:txBody>
          <a:bodyPr>
            <a:noAutofit/>
          </a:bodyPr>
          <a:lstStyle/>
          <a:p>
            <a:r>
              <a:rPr lang="en-US" sz="4800" b="1" dirty="0">
                <a:solidFill>
                  <a:srgbClr val="391378"/>
                </a:solidFill>
                <a:ea typeface="+mn-ea"/>
                <a:cs typeface="+mn-cs"/>
              </a:rPr>
              <a:t>BOOKS FOR PRESCHOOLERS</a:t>
            </a:r>
          </a:p>
        </p:txBody>
      </p:sp>
      <p:pic>
        <p:nvPicPr>
          <p:cNvPr id="4" name="Picture 3">
            <a:extLst>
              <a:ext uri="{FF2B5EF4-FFF2-40B4-BE49-F238E27FC236}">
                <a16:creationId xmlns:a16="http://schemas.microsoft.com/office/drawing/2014/main" id="{F3A2BE87-C2D0-2468-BAAF-7971B5EBE610}"/>
              </a:ext>
            </a:extLst>
          </p:cNvPr>
          <p:cNvPicPr>
            <a:picLocks noChangeAspect="1"/>
          </p:cNvPicPr>
          <p:nvPr/>
        </p:nvPicPr>
        <p:blipFill>
          <a:blip r:embed="rId2"/>
          <a:stretch>
            <a:fillRect/>
          </a:stretch>
        </p:blipFill>
        <p:spPr>
          <a:xfrm>
            <a:off x="4518656" y="2168876"/>
            <a:ext cx="2994359" cy="2994359"/>
          </a:xfrm>
          <a:prstGeom prst="rect">
            <a:avLst/>
          </a:prstGeom>
        </p:spPr>
      </p:pic>
      <p:pic>
        <p:nvPicPr>
          <p:cNvPr id="5" name="Picture 4">
            <a:extLst>
              <a:ext uri="{FF2B5EF4-FFF2-40B4-BE49-F238E27FC236}">
                <a16:creationId xmlns:a16="http://schemas.microsoft.com/office/drawing/2014/main" id="{BECAEE07-9A5F-08A0-F99C-32FE778D0B9F}"/>
              </a:ext>
            </a:extLst>
          </p:cNvPr>
          <p:cNvPicPr>
            <a:picLocks noChangeAspect="1"/>
          </p:cNvPicPr>
          <p:nvPr/>
        </p:nvPicPr>
        <p:blipFill>
          <a:blip r:embed="rId3"/>
          <a:stretch>
            <a:fillRect/>
          </a:stretch>
        </p:blipFill>
        <p:spPr>
          <a:xfrm>
            <a:off x="1113951" y="2190264"/>
            <a:ext cx="2972971" cy="2972971"/>
          </a:xfrm>
          <a:prstGeom prst="rect">
            <a:avLst/>
          </a:prstGeom>
        </p:spPr>
      </p:pic>
      <p:pic>
        <p:nvPicPr>
          <p:cNvPr id="6" name="Picture 5">
            <a:extLst>
              <a:ext uri="{FF2B5EF4-FFF2-40B4-BE49-F238E27FC236}">
                <a16:creationId xmlns:a16="http://schemas.microsoft.com/office/drawing/2014/main" id="{BC281A69-053E-51E9-553E-F5AC8E76450C}"/>
              </a:ext>
            </a:extLst>
          </p:cNvPr>
          <p:cNvPicPr>
            <a:picLocks noChangeAspect="1"/>
          </p:cNvPicPr>
          <p:nvPr/>
        </p:nvPicPr>
        <p:blipFill>
          <a:blip r:embed="rId4"/>
          <a:stretch>
            <a:fillRect/>
          </a:stretch>
        </p:blipFill>
        <p:spPr>
          <a:xfrm>
            <a:off x="8199112" y="2168876"/>
            <a:ext cx="2994359" cy="2972971"/>
          </a:xfrm>
          <a:prstGeom prst="rect">
            <a:avLst/>
          </a:prstGeom>
        </p:spPr>
      </p:pic>
    </p:spTree>
    <p:extLst>
      <p:ext uri="{BB962C8B-B14F-4D97-AF65-F5344CB8AC3E}">
        <p14:creationId xmlns:p14="http://schemas.microsoft.com/office/powerpoint/2010/main" val="3938913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981BF-35D1-4857-A076-B26B8B995172}"/>
              </a:ext>
            </a:extLst>
          </p:cNvPr>
          <p:cNvSpPr>
            <a:spLocks noGrp="1"/>
          </p:cNvSpPr>
          <p:nvPr>
            <p:ph type="title"/>
          </p:nvPr>
        </p:nvSpPr>
        <p:spPr>
          <a:xfrm>
            <a:off x="534988" y="1954695"/>
            <a:ext cx="3932237" cy="1600200"/>
          </a:xfrm>
        </p:spPr>
        <p:txBody>
          <a:bodyPr>
            <a:normAutofit fontScale="90000"/>
          </a:bodyPr>
          <a:lstStyle/>
          <a:p>
            <a:r>
              <a:rPr lang="en-US" sz="4800" dirty="0">
                <a:solidFill>
                  <a:srgbClr val="660066"/>
                </a:solidFill>
                <a:latin typeface="Arial" panose="020B0604020202020204" pitchFamily="34" charset="0"/>
                <a:cs typeface="Arial" panose="020B0604020202020204" pitchFamily="34" charset="0"/>
              </a:rPr>
              <a:t>Books for Parents (and their doctors!)</a:t>
            </a:r>
            <a:br>
              <a:rPr lang="en-US" dirty="0"/>
            </a:br>
            <a:endParaRPr lang="en-US" dirty="0"/>
          </a:p>
        </p:txBody>
      </p:sp>
      <p:pic>
        <p:nvPicPr>
          <p:cNvPr id="4" name="Picture 3">
            <a:extLst>
              <a:ext uri="{FF2B5EF4-FFF2-40B4-BE49-F238E27FC236}">
                <a16:creationId xmlns:a16="http://schemas.microsoft.com/office/drawing/2014/main" id="{C054A3D5-3166-460D-90CC-97D2BA94D065}"/>
              </a:ext>
            </a:extLst>
          </p:cNvPr>
          <p:cNvPicPr>
            <a:picLocks noChangeAspect="1"/>
          </p:cNvPicPr>
          <p:nvPr/>
        </p:nvPicPr>
        <p:blipFill>
          <a:blip r:embed="rId2"/>
          <a:stretch>
            <a:fillRect/>
          </a:stretch>
        </p:blipFill>
        <p:spPr>
          <a:xfrm>
            <a:off x="5841971" y="125895"/>
            <a:ext cx="4765515" cy="6732105"/>
          </a:xfrm>
          <a:prstGeom prst="rect">
            <a:avLst/>
          </a:prstGeom>
        </p:spPr>
      </p:pic>
    </p:spTree>
    <p:extLst>
      <p:ext uri="{BB962C8B-B14F-4D97-AF65-F5344CB8AC3E}">
        <p14:creationId xmlns:p14="http://schemas.microsoft.com/office/powerpoint/2010/main" val="250235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1FD66-8AAD-4FAF-8B96-015FFD5D106D}"/>
              </a:ext>
            </a:extLst>
          </p:cNvPr>
          <p:cNvSpPr>
            <a:spLocks noGrp="1"/>
          </p:cNvSpPr>
          <p:nvPr>
            <p:ph type="title"/>
          </p:nvPr>
        </p:nvSpPr>
        <p:spPr/>
        <p:txBody>
          <a:bodyPr/>
          <a:lstStyle/>
          <a:p>
            <a:r>
              <a:rPr lang="en-US" dirty="0">
                <a:solidFill>
                  <a:srgbClr val="660066"/>
                </a:solidFill>
                <a:latin typeface="Arial" panose="020B0604020202020204" pitchFamily="34" charset="0"/>
                <a:cs typeface="Arial" panose="020B0604020202020204" pitchFamily="34" charset="0"/>
              </a:rPr>
              <a:t>Books for Kids and Teens</a:t>
            </a:r>
          </a:p>
        </p:txBody>
      </p:sp>
      <p:pic>
        <p:nvPicPr>
          <p:cNvPr id="4" name="Content Placeholder 3">
            <a:extLst>
              <a:ext uri="{FF2B5EF4-FFF2-40B4-BE49-F238E27FC236}">
                <a16:creationId xmlns:a16="http://schemas.microsoft.com/office/drawing/2014/main" id="{5F2D1F78-8CBE-4D9C-8335-D46B017D77A7}"/>
              </a:ext>
            </a:extLst>
          </p:cNvPr>
          <p:cNvPicPr>
            <a:picLocks noGrp="1" noChangeAspect="1"/>
          </p:cNvPicPr>
          <p:nvPr>
            <p:ph idx="1"/>
          </p:nvPr>
        </p:nvPicPr>
        <p:blipFill>
          <a:blip r:embed="rId3"/>
          <a:stretch>
            <a:fillRect/>
          </a:stretch>
        </p:blipFill>
        <p:spPr>
          <a:xfrm>
            <a:off x="438859" y="1825625"/>
            <a:ext cx="3124437" cy="4351338"/>
          </a:xfrm>
          <a:prstGeom prst="rect">
            <a:avLst/>
          </a:prstGeom>
        </p:spPr>
      </p:pic>
      <p:pic>
        <p:nvPicPr>
          <p:cNvPr id="5" name="Picture 4">
            <a:extLst>
              <a:ext uri="{FF2B5EF4-FFF2-40B4-BE49-F238E27FC236}">
                <a16:creationId xmlns:a16="http://schemas.microsoft.com/office/drawing/2014/main" id="{261FE78F-2E72-4719-8150-E2004BFE16F7}"/>
              </a:ext>
            </a:extLst>
          </p:cNvPr>
          <p:cNvPicPr>
            <a:picLocks noChangeAspect="1"/>
          </p:cNvPicPr>
          <p:nvPr/>
        </p:nvPicPr>
        <p:blipFill>
          <a:blip r:embed="rId4"/>
          <a:stretch>
            <a:fillRect/>
          </a:stretch>
        </p:blipFill>
        <p:spPr>
          <a:xfrm>
            <a:off x="4051768" y="1825625"/>
            <a:ext cx="3640077" cy="4524356"/>
          </a:xfrm>
          <a:prstGeom prst="rect">
            <a:avLst/>
          </a:prstGeom>
        </p:spPr>
      </p:pic>
      <p:pic>
        <p:nvPicPr>
          <p:cNvPr id="6" name="Picture 5">
            <a:extLst>
              <a:ext uri="{FF2B5EF4-FFF2-40B4-BE49-F238E27FC236}">
                <a16:creationId xmlns:a16="http://schemas.microsoft.com/office/drawing/2014/main" id="{A5D17885-CE61-48C9-B13C-F110C6B62D4E}"/>
              </a:ext>
            </a:extLst>
          </p:cNvPr>
          <p:cNvPicPr>
            <a:picLocks noChangeAspect="1"/>
          </p:cNvPicPr>
          <p:nvPr/>
        </p:nvPicPr>
        <p:blipFill>
          <a:blip r:embed="rId5"/>
          <a:stretch>
            <a:fillRect/>
          </a:stretch>
        </p:blipFill>
        <p:spPr>
          <a:xfrm>
            <a:off x="8180318" y="1798737"/>
            <a:ext cx="3729627" cy="4665662"/>
          </a:xfrm>
          <a:prstGeom prst="rect">
            <a:avLst/>
          </a:prstGeom>
        </p:spPr>
      </p:pic>
      <p:pic>
        <p:nvPicPr>
          <p:cNvPr id="7" name="Picture 6">
            <a:extLst>
              <a:ext uri="{FF2B5EF4-FFF2-40B4-BE49-F238E27FC236}">
                <a16:creationId xmlns:a16="http://schemas.microsoft.com/office/drawing/2014/main" id="{C7FEA959-D989-41F8-B5B1-6125ABBC3649}"/>
              </a:ext>
            </a:extLst>
          </p:cNvPr>
          <p:cNvPicPr>
            <a:picLocks noChangeAspect="1"/>
          </p:cNvPicPr>
          <p:nvPr/>
        </p:nvPicPr>
        <p:blipFill>
          <a:blip r:embed="rId6"/>
          <a:stretch>
            <a:fillRect/>
          </a:stretch>
        </p:blipFill>
        <p:spPr>
          <a:xfrm>
            <a:off x="8077266" y="1746999"/>
            <a:ext cx="3935730" cy="5059263"/>
          </a:xfrm>
          <a:prstGeom prst="rect">
            <a:avLst/>
          </a:prstGeom>
        </p:spPr>
      </p:pic>
      <p:sp>
        <p:nvSpPr>
          <p:cNvPr id="9" name="TextBox 8">
            <a:extLst>
              <a:ext uri="{FF2B5EF4-FFF2-40B4-BE49-F238E27FC236}">
                <a16:creationId xmlns:a16="http://schemas.microsoft.com/office/drawing/2014/main" id="{FB4AB3DB-5F90-479F-9AFD-AE36D71DB6BC}"/>
              </a:ext>
            </a:extLst>
          </p:cNvPr>
          <p:cNvSpPr txBox="1"/>
          <p:nvPr/>
        </p:nvSpPr>
        <p:spPr>
          <a:xfrm>
            <a:off x="4939608" y="6464399"/>
            <a:ext cx="6096000" cy="369332"/>
          </a:xfrm>
          <a:prstGeom prst="rect">
            <a:avLst/>
          </a:prstGeom>
          <a:noFill/>
        </p:spPr>
        <p:txBody>
          <a:bodyPr wrap="square">
            <a:spAutoFit/>
          </a:bodyPr>
          <a:lstStyle/>
          <a:p>
            <a:r>
              <a:rPr lang="en-US" dirty="0"/>
              <a:t>https://www.shambhala.com/sittingstilllikeafrog/</a:t>
            </a:r>
          </a:p>
        </p:txBody>
      </p:sp>
    </p:spTree>
    <p:extLst>
      <p:ext uri="{BB962C8B-B14F-4D97-AF65-F5344CB8AC3E}">
        <p14:creationId xmlns:p14="http://schemas.microsoft.com/office/powerpoint/2010/main" val="2141512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0DB0B-96C8-DED5-1572-9E811ADCFD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79FF2F-9F58-4B25-036D-05720ABB9D94}"/>
              </a:ext>
            </a:extLst>
          </p:cNvPr>
          <p:cNvSpPr>
            <a:spLocks noGrp="1"/>
          </p:cNvSpPr>
          <p:nvPr>
            <p:ph type="title" idx="4294967295"/>
          </p:nvPr>
        </p:nvSpPr>
        <p:spPr>
          <a:xfrm>
            <a:off x="0" y="868680"/>
            <a:ext cx="12192000" cy="1268412"/>
          </a:xfrm>
        </p:spPr>
        <p:txBody>
          <a:bodyPr>
            <a:noAutofit/>
          </a:bodyPr>
          <a:lstStyle/>
          <a:p>
            <a:r>
              <a:rPr lang="en-US" sz="4800" b="1" dirty="0">
                <a:solidFill>
                  <a:srgbClr val="391378"/>
                </a:solidFill>
                <a:ea typeface="+mn-ea"/>
                <a:cs typeface="+mn-cs"/>
              </a:rPr>
              <a:t>Treatment of Anxiety Disorders:</a:t>
            </a:r>
            <a:br>
              <a:rPr lang="en-US" sz="4800" b="1" dirty="0">
                <a:solidFill>
                  <a:srgbClr val="391378"/>
                </a:solidFill>
                <a:ea typeface="+mn-ea"/>
                <a:cs typeface="+mn-cs"/>
              </a:rPr>
            </a:br>
            <a:r>
              <a:rPr lang="en-US" sz="4800" b="1" dirty="0">
                <a:solidFill>
                  <a:srgbClr val="391378"/>
                </a:solidFill>
                <a:ea typeface="+mn-ea"/>
                <a:cs typeface="+mn-cs"/>
              </a:rPr>
              <a:t> Depends on Severity</a:t>
            </a:r>
          </a:p>
        </p:txBody>
      </p:sp>
      <p:graphicFrame>
        <p:nvGraphicFramePr>
          <p:cNvPr id="7" name="Table 4">
            <a:extLst>
              <a:ext uri="{FF2B5EF4-FFF2-40B4-BE49-F238E27FC236}">
                <a16:creationId xmlns:a16="http://schemas.microsoft.com/office/drawing/2014/main" id="{A1D94C8F-5BAD-35ED-20EA-A2FF0FA0B623}"/>
              </a:ext>
            </a:extLst>
          </p:cNvPr>
          <p:cNvGraphicFramePr>
            <a:graphicFrameLocks noGrp="1"/>
          </p:cNvGraphicFramePr>
          <p:nvPr>
            <p:ph idx="4294967295"/>
          </p:nvPr>
        </p:nvGraphicFramePr>
        <p:xfrm>
          <a:off x="838200" y="3355658"/>
          <a:ext cx="10515600" cy="207264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3903209838"/>
                    </a:ext>
                  </a:extLst>
                </a:gridCol>
                <a:gridCol w="2628900">
                  <a:extLst>
                    <a:ext uri="{9D8B030D-6E8A-4147-A177-3AD203B41FA5}">
                      <a16:colId xmlns:a16="http://schemas.microsoft.com/office/drawing/2014/main" val="455182403"/>
                    </a:ext>
                  </a:extLst>
                </a:gridCol>
                <a:gridCol w="2628900">
                  <a:extLst>
                    <a:ext uri="{9D8B030D-6E8A-4147-A177-3AD203B41FA5}">
                      <a16:colId xmlns:a16="http://schemas.microsoft.com/office/drawing/2014/main" val="767330134"/>
                    </a:ext>
                  </a:extLst>
                </a:gridCol>
                <a:gridCol w="2628900">
                  <a:extLst>
                    <a:ext uri="{9D8B030D-6E8A-4147-A177-3AD203B41FA5}">
                      <a16:colId xmlns:a16="http://schemas.microsoft.com/office/drawing/2014/main" val="1095372724"/>
                    </a:ext>
                  </a:extLst>
                </a:gridCol>
              </a:tblGrid>
              <a:tr h="346934">
                <a:tc>
                  <a:txBody>
                    <a:bodyPr/>
                    <a:lstStyle/>
                    <a:p>
                      <a:pPr algn="ctr"/>
                      <a:endParaRPr lang="en-US" sz="2800" dirty="0">
                        <a:latin typeface="Helvetica Regular"/>
                      </a:endParaRPr>
                    </a:p>
                  </a:txBody>
                  <a:tcPr/>
                </a:tc>
                <a:tc>
                  <a:txBody>
                    <a:bodyPr/>
                    <a:lstStyle/>
                    <a:p>
                      <a:pPr algn="ctr"/>
                      <a:r>
                        <a:rPr lang="en-US" sz="2800" dirty="0">
                          <a:latin typeface="Helvetica Regular"/>
                        </a:rPr>
                        <a:t>SCARED</a:t>
                      </a:r>
                    </a:p>
                  </a:txBody>
                  <a:tcPr/>
                </a:tc>
                <a:tc>
                  <a:txBody>
                    <a:bodyPr/>
                    <a:lstStyle/>
                    <a:p>
                      <a:pPr algn="ctr"/>
                      <a:r>
                        <a:rPr lang="en-US" sz="2800" dirty="0">
                          <a:latin typeface="Helvetica Regular"/>
                        </a:rPr>
                        <a:t>Distress</a:t>
                      </a:r>
                    </a:p>
                  </a:txBody>
                  <a:tcPr/>
                </a:tc>
                <a:tc>
                  <a:txBody>
                    <a:bodyPr/>
                    <a:lstStyle/>
                    <a:p>
                      <a:pPr algn="ctr"/>
                      <a:r>
                        <a:rPr lang="en-US" sz="2800" dirty="0">
                          <a:latin typeface="Helvetica Regular"/>
                        </a:rPr>
                        <a:t>Avoidance</a:t>
                      </a:r>
                    </a:p>
                  </a:txBody>
                  <a:tcPr/>
                </a:tc>
                <a:extLst>
                  <a:ext uri="{0D108BD9-81ED-4DB2-BD59-A6C34878D82A}">
                    <a16:rowId xmlns:a16="http://schemas.microsoft.com/office/drawing/2014/main" val="3120273824"/>
                  </a:ext>
                </a:extLst>
              </a:tr>
              <a:tr h="346934">
                <a:tc>
                  <a:txBody>
                    <a:bodyPr/>
                    <a:lstStyle/>
                    <a:p>
                      <a:pPr algn="ctr"/>
                      <a:r>
                        <a:rPr lang="en-US" sz="2800" dirty="0">
                          <a:latin typeface="Helvetica Regular"/>
                        </a:rPr>
                        <a:t>Mild</a:t>
                      </a:r>
                    </a:p>
                  </a:txBody>
                  <a:tcPr/>
                </a:tc>
                <a:tc>
                  <a:txBody>
                    <a:bodyPr/>
                    <a:lstStyle/>
                    <a:p>
                      <a:pPr algn="ctr"/>
                      <a:r>
                        <a:rPr lang="en-US" sz="2800" dirty="0">
                          <a:latin typeface="Helvetica Regular"/>
                        </a:rPr>
                        <a:t>&lt;30</a:t>
                      </a:r>
                    </a:p>
                  </a:txBody>
                  <a:tcPr>
                    <a:noFill/>
                  </a:tcPr>
                </a:tc>
                <a:tc>
                  <a:txBody>
                    <a:bodyPr/>
                    <a:lstStyle/>
                    <a:p>
                      <a:pPr algn="ctr"/>
                      <a:r>
                        <a:rPr lang="en-US" sz="2800" dirty="0">
                          <a:latin typeface="Helvetica Regular"/>
                        </a:rPr>
                        <a:t>Some</a:t>
                      </a:r>
                    </a:p>
                  </a:txBody>
                  <a:tcPr>
                    <a:noFill/>
                  </a:tcPr>
                </a:tc>
                <a:tc>
                  <a:txBody>
                    <a:bodyPr/>
                    <a:lstStyle/>
                    <a:p>
                      <a:pPr algn="ctr"/>
                      <a:r>
                        <a:rPr lang="en-US" sz="2800" dirty="0">
                          <a:latin typeface="Helvetica Regular"/>
                        </a:rPr>
                        <a:t>Minimal</a:t>
                      </a:r>
                    </a:p>
                  </a:txBody>
                  <a:tcPr>
                    <a:noFill/>
                  </a:tcPr>
                </a:tc>
                <a:extLst>
                  <a:ext uri="{0D108BD9-81ED-4DB2-BD59-A6C34878D82A}">
                    <a16:rowId xmlns:a16="http://schemas.microsoft.com/office/drawing/2014/main" val="709891640"/>
                  </a:ext>
                </a:extLst>
              </a:tr>
              <a:tr h="346934">
                <a:tc>
                  <a:txBody>
                    <a:bodyPr/>
                    <a:lstStyle/>
                    <a:p>
                      <a:pPr algn="ctr"/>
                      <a:r>
                        <a:rPr lang="en-US" sz="2800" dirty="0">
                          <a:latin typeface="Helvetica Regular"/>
                        </a:rPr>
                        <a:t>Moderate</a:t>
                      </a:r>
                    </a:p>
                  </a:txBody>
                  <a:tcPr/>
                </a:tc>
                <a:tc>
                  <a:txBody>
                    <a:bodyPr/>
                    <a:lstStyle/>
                    <a:p>
                      <a:pPr algn="ctr"/>
                      <a:r>
                        <a:rPr lang="en-US" sz="2800" dirty="0">
                          <a:latin typeface="Helvetica Regular"/>
                        </a:rPr>
                        <a:t>30-40</a:t>
                      </a:r>
                    </a:p>
                  </a:txBody>
                  <a:tcPr>
                    <a:noFill/>
                  </a:tcPr>
                </a:tc>
                <a:tc>
                  <a:txBody>
                    <a:bodyPr/>
                    <a:lstStyle/>
                    <a:p>
                      <a:pPr algn="ctr"/>
                      <a:r>
                        <a:rPr lang="en-US" sz="2800" dirty="0">
                          <a:latin typeface="Helvetica Regular"/>
                        </a:rPr>
                        <a:t>Good deal</a:t>
                      </a:r>
                    </a:p>
                  </a:txBody>
                  <a:tcPr>
                    <a:noFill/>
                  </a:tcPr>
                </a:tc>
                <a:tc>
                  <a:txBody>
                    <a:bodyPr/>
                    <a:lstStyle/>
                    <a:p>
                      <a:pPr algn="ctr"/>
                      <a:r>
                        <a:rPr lang="en-US" sz="2800" dirty="0">
                          <a:latin typeface="Helvetica Regular"/>
                        </a:rPr>
                        <a:t>Some</a:t>
                      </a:r>
                    </a:p>
                  </a:txBody>
                  <a:tcPr>
                    <a:noFill/>
                  </a:tcPr>
                </a:tc>
                <a:extLst>
                  <a:ext uri="{0D108BD9-81ED-4DB2-BD59-A6C34878D82A}">
                    <a16:rowId xmlns:a16="http://schemas.microsoft.com/office/drawing/2014/main" val="113936337"/>
                  </a:ext>
                </a:extLst>
              </a:tr>
              <a:tr h="513497">
                <a:tc>
                  <a:txBody>
                    <a:bodyPr/>
                    <a:lstStyle/>
                    <a:p>
                      <a:pPr algn="ctr"/>
                      <a:r>
                        <a:rPr lang="en-US" sz="2800" dirty="0">
                          <a:latin typeface="Helvetica Regular"/>
                        </a:rPr>
                        <a:t>Severe</a:t>
                      </a:r>
                    </a:p>
                  </a:txBody>
                  <a:tcPr/>
                </a:tc>
                <a:tc>
                  <a:txBody>
                    <a:bodyPr/>
                    <a:lstStyle/>
                    <a:p>
                      <a:pPr algn="ctr"/>
                      <a:r>
                        <a:rPr lang="en-US" sz="2800" dirty="0">
                          <a:latin typeface="Helvetica Regular"/>
                        </a:rPr>
                        <a:t>41+</a:t>
                      </a:r>
                    </a:p>
                  </a:txBody>
                  <a:tcPr>
                    <a:noFill/>
                  </a:tcPr>
                </a:tc>
                <a:tc>
                  <a:txBody>
                    <a:bodyPr/>
                    <a:lstStyle/>
                    <a:p>
                      <a:pPr algn="ctr"/>
                      <a:r>
                        <a:rPr lang="en-US" sz="2800" dirty="0">
                          <a:latin typeface="Helvetica Regular"/>
                        </a:rPr>
                        <a:t>A lot</a:t>
                      </a:r>
                    </a:p>
                  </a:txBody>
                  <a:tcPr>
                    <a:noFill/>
                  </a:tcPr>
                </a:tc>
                <a:tc>
                  <a:txBody>
                    <a:bodyPr/>
                    <a:lstStyle/>
                    <a:p>
                      <a:pPr algn="ctr"/>
                      <a:r>
                        <a:rPr lang="en-US" sz="2800" dirty="0">
                          <a:latin typeface="Helvetica Regular"/>
                        </a:rPr>
                        <a:t>A lot</a:t>
                      </a:r>
                    </a:p>
                  </a:txBody>
                  <a:tcPr>
                    <a:noFill/>
                  </a:tcPr>
                </a:tc>
                <a:extLst>
                  <a:ext uri="{0D108BD9-81ED-4DB2-BD59-A6C34878D82A}">
                    <a16:rowId xmlns:a16="http://schemas.microsoft.com/office/drawing/2014/main" val="13239854"/>
                  </a:ext>
                </a:extLst>
              </a:tr>
            </a:tbl>
          </a:graphicData>
        </a:graphic>
      </p:graphicFrame>
      <p:sp>
        <p:nvSpPr>
          <p:cNvPr id="4" name="TextBox 3">
            <a:extLst>
              <a:ext uri="{FF2B5EF4-FFF2-40B4-BE49-F238E27FC236}">
                <a16:creationId xmlns:a16="http://schemas.microsoft.com/office/drawing/2014/main" id="{C3713A19-5FE9-8043-DE6F-2DE306995B19}"/>
              </a:ext>
            </a:extLst>
          </p:cNvPr>
          <p:cNvSpPr txBox="1"/>
          <p:nvPr/>
        </p:nvSpPr>
        <p:spPr>
          <a:xfrm>
            <a:off x="810650" y="2449702"/>
            <a:ext cx="10570700" cy="584775"/>
          </a:xfrm>
          <a:prstGeom prst="rect">
            <a:avLst/>
          </a:prstGeom>
          <a:noFill/>
        </p:spPr>
        <p:txBody>
          <a:bodyPr wrap="square" rtlCol="0">
            <a:spAutoFit/>
          </a:bodyPr>
          <a:lstStyle/>
          <a:p>
            <a:r>
              <a:rPr lang="en-US" sz="3200" dirty="0">
                <a:latin typeface="Helvetica Regular"/>
              </a:rPr>
              <a:t>Consider the 3 ‘Ps’:  Pervasive, Persistent, imPairing </a:t>
            </a:r>
          </a:p>
        </p:txBody>
      </p:sp>
    </p:spTree>
    <p:extLst>
      <p:ext uri="{BB962C8B-B14F-4D97-AF65-F5344CB8AC3E}">
        <p14:creationId xmlns:p14="http://schemas.microsoft.com/office/powerpoint/2010/main" val="2859725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56232"/>
            <a:ext cx="9144000" cy="2387600"/>
          </a:xfrm>
        </p:spPr>
        <p:txBody>
          <a:bodyPr>
            <a:normAutofit fontScale="90000"/>
          </a:bodyPr>
          <a:lstStyle/>
          <a:p>
            <a:br>
              <a:rPr lang="en-US" dirty="0"/>
            </a:br>
            <a:r>
              <a:rPr lang="en-US" sz="6700" b="1" dirty="0">
                <a:solidFill>
                  <a:srgbClr val="391378"/>
                </a:solidFill>
                <a:ea typeface="+mn-ea"/>
                <a:cs typeface="+mn-cs"/>
              </a:rPr>
              <a:t>Mild Anxiety</a:t>
            </a:r>
            <a:br>
              <a:rPr lang="en-US" dirty="0"/>
            </a:br>
            <a:endParaRPr lang="en-US" dirty="0"/>
          </a:p>
        </p:txBody>
      </p:sp>
      <p:sp>
        <p:nvSpPr>
          <p:cNvPr id="3" name="Subtitle 2">
            <a:extLst>
              <a:ext uri="{FF2B5EF4-FFF2-40B4-BE49-F238E27FC236}">
                <a16:creationId xmlns:a16="http://schemas.microsoft.com/office/drawing/2014/main" id="{8E4F48CC-11D9-BB61-3F1C-7B035F43BF8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23480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8680"/>
            <a:ext cx="10515600" cy="709919"/>
          </a:xfrm>
        </p:spPr>
        <p:txBody>
          <a:bodyPr>
            <a:noAutofit/>
          </a:bodyPr>
          <a:lstStyle/>
          <a:p>
            <a:pPr algn="ctr"/>
            <a:r>
              <a:rPr lang="en-US" sz="4800" b="1" dirty="0">
                <a:solidFill>
                  <a:srgbClr val="391378"/>
                </a:solidFill>
                <a:ea typeface="+mn-ea"/>
                <a:cs typeface="+mn-cs"/>
              </a:rPr>
              <a:t>Mild Anxiety Treatment</a:t>
            </a:r>
          </a:p>
        </p:txBody>
      </p:sp>
      <p:sp>
        <p:nvSpPr>
          <p:cNvPr id="3" name="Content Placeholder 2"/>
          <p:cNvSpPr>
            <a:spLocks noGrp="1"/>
          </p:cNvSpPr>
          <p:nvPr>
            <p:ph idx="1"/>
          </p:nvPr>
        </p:nvSpPr>
        <p:spPr>
          <a:xfrm>
            <a:off x="838200" y="2074100"/>
            <a:ext cx="10515600" cy="4351338"/>
          </a:xfrm>
        </p:spPr>
        <p:txBody>
          <a:bodyPr>
            <a:normAutofit/>
          </a:bodyPr>
          <a:lstStyle/>
          <a:p>
            <a:pPr lvl="1"/>
            <a:r>
              <a:rPr lang="en-US" sz="2800" dirty="0">
                <a:solidFill>
                  <a:srgbClr val="000000"/>
                </a:solidFill>
              </a:rPr>
              <a:t>Educate, support, monitor</a:t>
            </a:r>
          </a:p>
          <a:p>
            <a:pPr lvl="1"/>
            <a:endParaRPr lang="en-US" sz="2800" dirty="0">
              <a:solidFill>
                <a:srgbClr val="000000"/>
              </a:solidFill>
            </a:endParaRPr>
          </a:p>
          <a:p>
            <a:pPr lvl="1"/>
            <a:r>
              <a:rPr lang="en-US" sz="2800" dirty="0">
                <a:solidFill>
                  <a:srgbClr val="000000"/>
                </a:solidFill>
              </a:rPr>
              <a:t>Bibliotherapy</a:t>
            </a:r>
          </a:p>
          <a:p>
            <a:pPr marL="457200" lvl="1" indent="0">
              <a:buNone/>
            </a:pPr>
            <a:endParaRPr lang="en-US" sz="2800" dirty="0">
              <a:solidFill>
                <a:srgbClr val="000000"/>
              </a:solidFill>
            </a:endParaRPr>
          </a:p>
          <a:p>
            <a:pPr lvl="1"/>
            <a:r>
              <a:rPr lang="en-US" sz="2800" dirty="0">
                <a:solidFill>
                  <a:srgbClr val="000000"/>
                </a:solidFill>
              </a:rPr>
              <a:t>Cognitive Behavioral Therapy (CBT) skills in the office</a:t>
            </a:r>
            <a:endParaRPr lang="en-US" sz="2400" dirty="0">
              <a:solidFill>
                <a:srgbClr val="000000"/>
              </a:solidFill>
            </a:endParaRPr>
          </a:p>
          <a:p>
            <a:endParaRPr lang="en-US" sz="3200" dirty="0"/>
          </a:p>
        </p:txBody>
      </p:sp>
    </p:spTree>
    <p:extLst>
      <p:ext uri="{BB962C8B-B14F-4D97-AF65-F5344CB8AC3E}">
        <p14:creationId xmlns:p14="http://schemas.microsoft.com/office/powerpoint/2010/main" val="3833937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838200" y="1088613"/>
            <a:ext cx="10515600" cy="709919"/>
          </a:xfrm>
        </p:spPr>
        <p:txBody>
          <a:bodyPr>
            <a:noAutofit/>
          </a:bodyPr>
          <a:lstStyle/>
          <a:p>
            <a:pPr algn="ctr"/>
            <a:r>
              <a:rPr lang="en-US" altLang="en-US" sz="4800" b="1" dirty="0">
                <a:solidFill>
                  <a:srgbClr val="391378"/>
                </a:solidFill>
                <a:ea typeface="+mn-ea"/>
                <a:cs typeface="+mn-cs"/>
              </a:rPr>
              <a:t>CBT Goals</a:t>
            </a:r>
          </a:p>
        </p:txBody>
      </p:sp>
      <p:sp>
        <p:nvSpPr>
          <p:cNvPr id="49155" name="Rectangle 3"/>
          <p:cNvSpPr>
            <a:spLocks noGrp="1" noChangeArrowheads="1"/>
          </p:cNvSpPr>
          <p:nvPr>
            <p:ph idx="1"/>
          </p:nvPr>
        </p:nvSpPr>
        <p:spPr>
          <a:xfrm>
            <a:off x="838200" y="2203641"/>
            <a:ext cx="10515600" cy="4351338"/>
          </a:xfrm>
        </p:spPr>
        <p:txBody>
          <a:bodyPr>
            <a:noAutofit/>
          </a:bodyPr>
          <a:lstStyle/>
          <a:p>
            <a:pPr>
              <a:lnSpc>
                <a:spcPct val="90000"/>
              </a:lnSpc>
            </a:pPr>
            <a:r>
              <a:rPr lang="en-US" altLang="en-US" sz="3600" dirty="0">
                <a:latin typeface="Helvetica"/>
                <a:ea typeface="ＭＳ Ｐゴシック" panose="020B0600070205080204" pitchFamily="34" charset="-128"/>
                <a:cs typeface="Arial" panose="020B0604020202020204" pitchFamily="34" charset="0"/>
              </a:rPr>
              <a:t>Extinguish avoidance behavior</a:t>
            </a:r>
          </a:p>
          <a:p>
            <a:pPr>
              <a:lnSpc>
                <a:spcPct val="90000"/>
              </a:lnSpc>
            </a:pPr>
            <a:r>
              <a:rPr lang="en-US" altLang="en-US" sz="3600" dirty="0">
                <a:latin typeface="Helvetica"/>
                <a:ea typeface="ＭＳ Ｐゴシック" panose="020B0600070205080204" pitchFamily="34" charset="-128"/>
                <a:cs typeface="Arial" panose="020B0604020202020204" pitchFamily="34" charset="0"/>
              </a:rPr>
              <a:t>Increase healthy problem-solving</a:t>
            </a:r>
          </a:p>
          <a:p>
            <a:pPr>
              <a:lnSpc>
                <a:spcPct val="90000"/>
              </a:lnSpc>
            </a:pPr>
            <a:r>
              <a:rPr lang="en-US" altLang="en-US" sz="3600" dirty="0">
                <a:latin typeface="Helvetica"/>
                <a:ea typeface="ＭＳ Ｐゴシック" panose="020B0600070205080204" pitchFamily="34" charset="-128"/>
                <a:cs typeface="Arial" panose="020B0604020202020204" pitchFamily="34" charset="0"/>
              </a:rPr>
              <a:t>Facilitate insight and self-efficacy</a:t>
            </a:r>
          </a:p>
          <a:p>
            <a:pPr>
              <a:lnSpc>
                <a:spcPct val="90000"/>
              </a:lnSpc>
            </a:pPr>
            <a:r>
              <a:rPr lang="en-US" altLang="en-US" sz="3600" dirty="0">
                <a:latin typeface="Helvetica"/>
                <a:ea typeface="ＭＳ Ｐゴシック" panose="020B0600070205080204" pitchFamily="34" charset="-128"/>
                <a:cs typeface="Arial" panose="020B0604020202020204" pitchFamily="34" charset="0"/>
              </a:rPr>
              <a:t>Solidify gains and promote generalization</a:t>
            </a:r>
          </a:p>
        </p:txBody>
      </p:sp>
      <p:sp>
        <p:nvSpPr>
          <p:cNvPr id="4" name="TextBox 3"/>
          <p:cNvSpPr txBox="1"/>
          <p:nvPr/>
        </p:nvSpPr>
        <p:spPr>
          <a:xfrm>
            <a:off x="6472518" y="6185647"/>
            <a:ext cx="3962400" cy="369332"/>
          </a:xfrm>
          <a:prstGeom prst="rect">
            <a:avLst/>
          </a:prstGeom>
          <a:noFill/>
        </p:spPr>
        <p:txBody>
          <a:bodyPr wrap="square" rtlCol="0">
            <a:spAutoFit/>
          </a:bodyPr>
          <a:lstStyle/>
          <a:p>
            <a:r>
              <a:rPr lang="en-US" dirty="0"/>
              <a:t>Slide courtesy of Drs. Albano and Rynn</a:t>
            </a:r>
          </a:p>
        </p:txBody>
      </p:sp>
    </p:spTree>
    <p:extLst>
      <p:ext uri="{BB962C8B-B14F-4D97-AF65-F5344CB8AC3E}">
        <p14:creationId xmlns:p14="http://schemas.microsoft.com/office/powerpoint/2010/main" val="580991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838200" y="747754"/>
            <a:ext cx="10515600" cy="709919"/>
          </a:xfrm>
        </p:spPr>
        <p:txBody>
          <a:bodyPr>
            <a:noAutofit/>
          </a:bodyPr>
          <a:lstStyle/>
          <a:p>
            <a:pPr algn="ctr"/>
            <a:r>
              <a:rPr lang="en-US" altLang="en-US" sz="4800" b="1" dirty="0">
                <a:solidFill>
                  <a:srgbClr val="391378"/>
                </a:solidFill>
                <a:ea typeface="+mn-ea"/>
                <a:cs typeface="+mn-cs"/>
              </a:rPr>
              <a:t>CBT Concepts</a:t>
            </a:r>
          </a:p>
        </p:txBody>
      </p:sp>
      <p:sp>
        <p:nvSpPr>
          <p:cNvPr id="49155" name="Rectangle 3"/>
          <p:cNvSpPr>
            <a:spLocks noGrp="1" noChangeArrowheads="1"/>
          </p:cNvSpPr>
          <p:nvPr>
            <p:ph sz="half" idx="1"/>
          </p:nvPr>
        </p:nvSpPr>
        <p:spPr>
          <a:xfrm>
            <a:off x="838200" y="1698443"/>
            <a:ext cx="5181600" cy="4351338"/>
          </a:xfrm>
        </p:spPr>
        <p:txBody>
          <a:bodyPr>
            <a:noAutofit/>
          </a:bodyPr>
          <a:lstStyle/>
          <a:p>
            <a:pPr>
              <a:lnSpc>
                <a:spcPct val="90000"/>
              </a:lnSpc>
            </a:pPr>
            <a:r>
              <a:rPr lang="en-US" altLang="en-US" sz="3200" dirty="0">
                <a:latin typeface="Helvetica"/>
                <a:ea typeface="ＭＳ Ｐゴシック" panose="020B0600070205080204" pitchFamily="34" charset="-128"/>
                <a:cs typeface="Arial" panose="020B0604020202020204" pitchFamily="34" charset="0"/>
              </a:rPr>
              <a:t>Teach self-soothing and </a:t>
            </a:r>
            <a:r>
              <a:rPr lang="en-US" altLang="en-US" sz="3200" b="1" dirty="0">
                <a:latin typeface="Helvetica"/>
                <a:ea typeface="ＭＳ Ｐゴシック" panose="020B0600070205080204" pitchFamily="34" charset="-128"/>
                <a:cs typeface="Arial" panose="020B0604020202020204" pitchFamily="34" charset="0"/>
              </a:rPr>
              <a:t>somatic management</a:t>
            </a:r>
          </a:p>
          <a:p>
            <a:pPr>
              <a:lnSpc>
                <a:spcPct val="90000"/>
              </a:lnSpc>
            </a:pPr>
            <a:endParaRPr lang="en-US" altLang="en-US" sz="3200" b="1" dirty="0">
              <a:latin typeface="Helvetica"/>
              <a:ea typeface="ＭＳ Ｐゴシック" panose="020B0600070205080204" pitchFamily="34" charset="-128"/>
              <a:cs typeface="Arial" panose="020B0604020202020204" pitchFamily="34" charset="0"/>
            </a:endParaRPr>
          </a:p>
          <a:p>
            <a:pPr>
              <a:lnSpc>
                <a:spcPct val="90000"/>
              </a:lnSpc>
            </a:pPr>
            <a:r>
              <a:rPr lang="en-US" altLang="en-US" sz="3200" dirty="0">
                <a:latin typeface="Helvetica"/>
                <a:ea typeface="ＭＳ Ｐゴシック" panose="020B0600070205080204" pitchFamily="34" charset="-128"/>
                <a:cs typeface="Arial" panose="020B0604020202020204" pitchFamily="34" charset="0"/>
              </a:rPr>
              <a:t>Identify and change </a:t>
            </a:r>
            <a:r>
              <a:rPr lang="en-US" altLang="en-US" sz="3200" b="1" dirty="0">
                <a:latin typeface="Helvetica"/>
                <a:ea typeface="ＭＳ Ｐゴシック" panose="020B0600070205080204" pitchFamily="34" charset="-128"/>
                <a:cs typeface="Arial" panose="020B0604020202020204" pitchFamily="34" charset="0"/>
              </a:rPr>
              <a:t>maladaptive thinking</a:t>
            </a:r>
          </a:p>
          <a:p>
            <a:pPr>
              <a:lnSpc>
                <a:spcPct val="90000"/>
              </a:lnSpc>
            </a:pPr>
            <a:endParaRPr lang="en-US" altLang="en-US" sz="3200" b="1" dirty="0">
              <a:latin typeface="Helvetica"/>
              <a:ea typeface="ＭＳ Ｐゴシック" panose="020B0600070205080204" pitchFamily="34" charset="-128"/>
              <a:cs typeface="Arial" panose="020B0604020202020204" pitchFamily="34" charset="0"/>
            </a:endParaRPr>
          </a:p>
          <a:p>
            <a:pPr>
              <a:lnSpc>
                <a:spcPct val="90000"/>
              </a:lnSpc>
            </a:pPr>
            <a:r>
              <a:rPr lang="en-US" altLang="en-US" sz="3200" dirty="0">
                <a:latin typeface="Helvetica"/>
                <a:ea typeface="ＭＳ Ｐゴシック" panose="020B0600070205080204" pitchFamily="34" charset="-128"/>
                <a:cs typeface="Arial" panose="020B0604020202020204" pitchFamily="34" charset="0"/>
              </a:rPr>
              <a:t>Increase proactive approach behavior (</a:t>
            </a:r>
            <a:r>
              <a:rPr lang="en-US" altLang="en-US" sz="3200" b="1" dirty="0">
                <a:latin typeface="Helvetica"/>
                <a:ea typeface="ＭＳ Ｐゴシック" panose="020B0600070205080204" pitchFamily="34" charset="-128"/>
                <a:cs typeface="Arial" panose="020B0604020202020204" pitchFamily="34" charset="0"/>
              </a:rPr>
              <a:t>graduated exposure</a:t>
            </a:r>
            <a:r>
              <a:rPr lang="en-US" altLang="en-US" sz="3200" dirty="0">
                <a:latin typeface="Helvetica"/>
                <a:ea typeface="ＭＳ Ｐゴシック" panose="020B0600070205080204" pitchFamily="34" charset="-128"/>
                <a:cs typeface="Arial" panose="020B0604020202020204" pitchFamily="34" charset="0"/>
              </a:rPr>
              <a:t>)</a:t>
            </a:r>
          </a:p>
        </p:txBody>
      </p:sp>
      <p:sp>
        <p:nvSpPr>
          <p:cNvPr id="2" name="Content Placeholder 1">
            <a:extLst>
              <a:ext uri="{FF2B5EF4-FFF2-40B4-BE49-F238E27FC236}">
                <a16:creationId xmlns:a16="http://schemas.microsoft.com/office/drawing/2014/main" id="{C05AB912-FE64-3565-AC0F-5F67BC185AB9}"/>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A73A098D-E410-4106-A3C3-95FCFE574F0B}"/>
              </a:ext>
            </a:extLst>
          </p:cNvPr>
          <p:cNvPicPr>
            <a:picLocks noChangeAspect="1"/>
          </p:cNvPicPr>
          <p:nvPr/>
        </p:nvPicPr>
        <p:blipFill>
          <a:blip r:embed="rId3"/>
          <a:stretch>
            <a:fillRect/>
          </a:stretch>
        </p:blipFill>
        <p:spPr>
          <a:xfrm>
            <a:off x="6076510" y="1704355"/>
            <a:ext cx="5711697" cy="4713378"/>
          </a:xfrm>
          <a:prstGeom prst="rect">
            <a:avLst/>
          </a:prstGeom>
        </p:spPr>
      </p:pic>
    </p:spTree>
    <p:extLst>
      <p:ext uri="{BB962C8B-B14F-4D97-AF65-F5344CB8AC3E}">
        <p14:creationId xmlns:p14="http://schemas.microsoft.com/office/powerpoint/2010/main" val="2284896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838200" y="1743111"/>
            <a:ext cx="10515600" cy="4351338"/>
          </a:xfrm>
          <a:noFill/>
        </p:spPr>
        <p:txBody>
          <a:bodyPr vert="horz" lIns="90488" tIns="44450" rIns="90488" bIns="44450" rtlCol="0">
            <a:noAutofit/>
          </a:bodyPr>
          <a:lstStyle/>
          <a:p>
            <a:pPr marL="0" indent="0">
              <a:lnSpc>
                <a:spcPct val="90000"/>
              </a:lnSpc>
              <a:buNone/>
            </a:pPr>
            <a:r>
              <a:rPr lang="en-US" altLang="en-US" dirty="0">
                <a:latin typeface="Helvetica"/>
                <a:ea typeface="ＭＳ Ｐゴシック" panose="020B0600070205080204" pitchFamily="34" charset="-128"/>
                <a:cs typeface="Arial" panose="020B0604020202020204" pitchFamily="34" charset="0"/>
              </a:rPr>
              <a:t>Goals:</a:t>
            </a:r>
          </a:p>
          <a:p>
            <a:pPr>
              <a:lnSpc>
                <a:spcPct val="90000"/>
              </a:lnSpc>
            </a:pPr>
            <a:r>
              <a:rPr lang="en-US" altLang="en-US" dirty="0">
                <a:latin typeface="Helvetica"/>
                <a:ea typeface="ＭＳ Ｐゴシック" panose="020B0600070205080204" pitchFamily="34" charset="-128"/>
                <a:cs typeface="Arial" panose="020B0604020202020204" pitchFamily="34" charset="0"/>
              </a:rPr>
              <a:t>Develop tolerance of normal, expected levels of anxiety</a:t>
            </a:r>
          </a:p>
          <a:p>
            <a:pPr>
              <a:lnSpc>
                <a:spcPct val="90000"/>
              </a:lnSpc>
            </a:pPr>
            <a:r>
              <a:rPr lang="en-US" altLang="en-US" dirty="0">
                <a:latin typeface="Helvetica"/>
                <a:ea typeface="ＭＳ Ｐゴシック" panose="020B0600070205080204" pitchFamily="34" charset="-128"/>
                <a:cs typeface="Arial" panose="020B0604020202020204" pitchFamily="34" charset="0"/>
              </a:rPr>
              <a:t>Learn &amp; utilize strategies to calm self during stressful/ fear provoking situations or tasks</a:t>
            </a:r>
          </a:p>
          <a:p>
            <a:pPr>
              <a:lnSpc>
                <a:spcPct val="90000"/>
              </a:lnSpc>
            </a:pPr>
            <a:endParaRPr lang="en-US" altLang="en-US" dirty="0">
              <a:latin typeface="Helvetica"/>
              <a:ea typeface="ＭＳ Ｐゴシック" panose="020B0600070205080204" pitchFamily="34" charset="-128"/>
              <a:cs typeface="Arial" panose="020B0604020202020204" pitchFamily="34" charset="0"/>
            </a:endParaRPr>
          </a:p>
          <a:p>
            <a:pPr marL="0" indent="0">
              <a:lnSpc>
                <a:spcPct val="90000"/>
              </a:lnSpc>
              <a:buNone/>
            </a:pPr>
            <a:r>
              <a:rPr lang="en-US" altLang="en-US" dirty="0">
                <a:latin typeface="Helvetica"/>
                <a:ea typeface="ＭＳ Ｐゴシック" panose="020B0600070205080204" pitchFamily="34" charset="-128"/>
                <a:cs typeface="Arial" panose="020B0604020202020204" pitchFamily="34" charset="0"/>
              </a:rPr>
              <a:t>Methods:</a:t>
            </a:r>
          </a:p>
          <a:p>
            <a:r>
              <a:rPr lang="en-US" altLang="en-US" dirty="0">
                <a:latin typeface="Helvetica"/>
                <a:ea typeface="ＭＳ Ｐゴシック" panose="020B0600070205080204" pitchFamily="34" charset="-128"/>
                <a:cs typeface="Arial" panose="020B0604020202020204" pitchFamily="34" charset="0"/>
              </a:rPr>
              <a:t>Breathing retraining</a:t>
            </a:r>
          </a:p>
          <a:p>
            <a:r>
              <a:rPr lang="en-US" altLang="en-US" dirty="0">
                <a:latin typeface="Helvetica"/>
                <a:ea typeface="ＭＳ Ｐゴシック" panose="020B0600070205080204" pitchFamily="34" charset="-128"/>
                <a:cs typeface="Arial" panose="020B0604020202020204" pitchFamily="34" charset="0"/>
              </a:rPr>
              <a:t>Progressive Muscle Relaxation</a:t>
            </a:r>
          </a:p>
        </p:txBody>
      </p:sp>
      <p:sp>
        <p:nvSpPr>
          <p:cNvPr id="4" name="TextBox 3"/>
          <p:cNvSpPr txBox="1"/>
          <p:nvPr/>
        </p:nvSpPr>
        <p:spPr>
          <a:xfrm>
            <a:off x="6472518" y="6185647"/>
            <a:ext cx="3962400" cy="369332"/>
          </a:xfrm>
          <a:prstGeom prst="rect">
            <a:avLst/>
          </a:prstGeom>
          <a:noFill/>
        </p:spPr>
        <p:txBody>
          <a:bodyPr wrap="square" rtlCol="0">
            <a:spAutoFit/>
          </a:bodyPr>
          <a:lstStyle/>
          <a:p>
            <a:r>
              <a:rPr lang="en-US" dirty="0"/>
              <a:t>Slide courtesy of Drs. Albano and Rynn</a:t>
            </a:r>
          </a:p>
        </p:txBody>
      </p:sp>
      <p:sp>
        <p:nvSpPr>
          <p:cNvPr id="2" name="TextBox 1">
            <a:extLst>
              <a:ext uri="{FF2B5EF4-FFF2-40B4-BE49-F238E27FC236}">
                <a16:creationId xmlns:a16="http://schemas.microsoft.com/office/drawing/2014/main" id="{39FD4B07-1F4C-25B3-3E59-75F838BEFCC1}"/>
              </a:ext>
            </a:extLst>
          </p:cNvPr>
          <p:cNvSpPr txBox="1"/>
          <p:nvPr/>
        </p:nvSpPr>
        <p:spPr>
          <a:xfrm>
            <a:off x="4308592" y="1016000"/>
            <a:ext cx="1809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3" name="TextBox 2">
            <a:extLst>
              <a:ext uri="{FF2B5EF4-FFF2-40B4-BE49-F238E27FC236}">
                <a16:creationId xmlns:a16="http://schemas.microsoft.com/office/drawing/2014/main" id="{C8A0F99F-AD26-6229-FE11-646559DD6C23}"/>
              </a:ext>
            </a:extLst>
          </p:cNvPr>
          <p:cNvSpPr txBox="1"/>
          <p:nvPr/>
        </p:nvSpPr>
        <p:spPr>
          <a:xfrm>
            <a:off x="1817521" y="733224"/>
            <a:ext cx="855695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rgbClr val="391378"/>
                </a:solidFill>
                <a:latin typeface="Helvetica Regular" panose="020B0604020202020204"/>
              </a:rPr>
              <a:t>Somatic Management</a:t>
            </a:r>
          </a:p>
        </p:txBody>
      </p:sp>
    </p:spTree>
    <p:extLst>
      <p:ext uri="{BB962C8B-B14F-4D97-AF65-F5344CB8AC3E}">
        <p14:creationId xmlns:p14="http://schemas.microsoft.com/office/powerpoint/2010/main" val="337257604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rgbClr val="FF99FF"/>
          </a:fgClr>
          <a:bgClr>
            <a:schemeClr val="bg1"/>
          </a:bgClr>
        </a:pattFill>
        <a:effectLst/>
      </p:bgPr>
    </p:bg>
    <p:spTree>
      <p:nvGrpSpPr>
        <p:cNvPr id="1" name=""/>
        <p:cNvGrpSpPr/>
        <p:nvPr/>
      </p:nvGrpSpPr>
      <p:grpSpPr>
        <a:xfrm>
          <a:off x="0" y="0"/>
          <a:ext cx="0" cy="0"/>
          <a:chOff x="0" y="0"/>
          <a:chExt cx="0" cy="0"/>
        </a:xfrm>
      </p:grpSpPr>
      <p:sp>
        <p:nvSpPr>
          <p:cNvPr id="10" name="Rectangle 9"/>
          <p:cNvSpPr/>
          <p:nvPr/>
        </p:nvSpPr>
        <p:spPr>
          <a:xfrm>
            <a:off x="5448591" y="4084221"/>
            <a:ext cx="6743408" cy="2272129"/>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j-lt"/>
            </a:endParaRPr>
          </a:p>
        </p:txBody>
      </p:sp>
      <p:sp>
        <p:nvSpPr>
          <p:cNvPr id="2" name="Slide Number Placeholder 1"/>
          <p:cNvSpPr>
            <a:spLocks noGrp="1"/>
          </p:cNvSpPr>
          <p:nvPr>
            <p:ph type="sldNum" sz="quarter" idx="12"/>
          </p:nvPr>
        </p:nvSpPr>
        <p:spPr/>
        <p:txBody>
          <a:bodyPr/>
          <a:lstStyle/>
          <a:p>
            <a:pPr lvl="0"/>
            <a:fld id="{E927A71C-5EB0-45EC-B0AD-E94D765AE5AB}" type="slidenum">
              <a:rPr lang="en-US" noProof="0" smtClean="0">
                <a:latin typeface="+mj-lt"/>
              </a:rPr>
              <a:pPr lvl="0"/>
              <a:t>2</a:t>
            </a:fld>
            <a:endParaRPr lang="en-US" noProof="0">
              <a:latin typeface="+mj-lt"/>
            </a:endParaRPr>
          </a:p>
        </p:txBody>
      </p:sp>
      <p:sp>
        <p:nvSpPr>
          <p:cNvPr id="6" name="Title 5"/>
          <p:cNvSpPr>
            <a:spLocks noGrp="1"/>
          </p:cNvSpPr>
          <p:nvPr>
            <p:ph type="ctrTitle"/>
          </p:nvPr>
        </p:nvSpPr>
        <p:spPr/>
        <p:txBody>
          <a:bodyPr/>
          <a:lstStyle/>
          <a:p>
            <a:r>
              <a:rPr lang="en-US" dirty="0">
                <a:latin typeface="+mj-lt"/>
              </a:rPr>
              <a:t>Speaker:</a:t>
            </a:r>
          </a:p>
        </p:txBody>
      </p:sp>
      <p:sp>
        <p:nvSpPr>
          <p:cNvPr id="8" name="Subtitle 6"/>
          <p:cNvSpPr txBox="1">
            <a:spLocks/>
          </p:cNvSpPr>
          <p:nvPr/>
        </p:nvSpPr>
        <p:spPr>
          <a:xfrm>
            <a:off x="5343742" y="3157048"/>
            <a:ext cx="6743408" cy="7709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bg1"/>
                </a:solidFill>
                <a:latin typeface="Myriad Pro Cond" panose="020B0506030403020204" pitchFamily="34" charset="0"/>
                <a:ea typeface="+mn-ea"/>
                <a:cs typeface="+mn-cs"/>
              </a:defRPr>
            </a:lvl1pPr>
            <a:lvl2pPr marL="457200" indent="0" algn="ctr" defTabSz="914400" rtl="0" eaLnBrk="1" latinLnBrk="0" hangingPunct="1">
              <a:lnSpc>
                <a:spcPct val="90000"/>
              </a:lnSpc>
              <a:spcBef>
                <a:spcPts val="500"/>
              </a:spcBef>
              <a:buClr>
                <a:schemeClr val="tx2"/>
              </a:buClr>
              <a:buFont typeface="Arial" panose="020B0604020202020204" pitchFamily="34" charset="0"/>
              <a:buNone/>
              <a:defRPr sz="2000" kern="1200">
                <a:solidFill>
                  <a:schemeClr val="tx1"/>
                </a:solidFill>
                <a:latin typeface="Myriad Pro Cond" panose="020B0506030403020204" pitchFamily="34" charset="0"/>
                <a:ea typeface="+mn-ea"/>
                <a:cs typeface="+mn-cs"/>
              </a:defRPr>
            </a:lvl2pPr>
            <a:lvl3pPr marL="914400" indent="0" algn="ctr" defTabSz="914400" rtl="0" eaLnBrk="1" latinLnBrk="0" hangingPunct="1">
              <a:lnSpc>
                <a:spcPct val="90000"/>
              </a:lnSpc>
              <a:spcBef>
                <a:spcPts val="500"/>
              </a:spcBef>
              <a:buClr>
                <a:schemeClr val="tx2"/>
              </a:buClr>
              <a:buFont typeface="Myriad Pro Cond" panose="020B0506030403020204" pitchFamily="34" charset="0"/>
              <a:buNone/>
              <a:defRPr sz="1800" kern="1200">
                <a:solidFill>
                  <a:schemeClr val="tx1"/>
                </a:solidFill>
                <a:latin typeface="Myriad Pro Cond" panose="020B0506030403020204" pitchFamily="34" charset="0"/>
                <a:ea typeface="+mn-ea"/>
                <a:cs typeface="+mn-cs"/>
              </a:defRPr>
            </a:lvl3pPr>
            <a:lvl4pPr marL="1371600" indent="0" algn="ctr" defTabSz="914400" rtl="0" eaLnBrk="1" latinLnBrk="0" hangingPunct="1">
              <a:lnSpc>
                <a:spcPct val="90000"/>
              </a:lnSpc>
              <a:spcBef>
                <a:spcPts val="500"/>
              </a:spcBef>
              <a:buClr>
                <a:schemeClr val="tx2"/>
              </a:buClr>
              <a:buFont typeface="Arial" panose="020B0604020202020204" pitchFamily="34" charset="0"/>
              <a:buNone/>
              <a:defRPr sz="1600" kern="1200">
                <a:solidFill>
                  <a:schemeClr val="tx1"/>
                </a:solidFill>
                <a:latin typeface="Myriad Pro Cond" panose="020B0506030403020204" pitchFamily="34" charset="0"/>
                <a:ea typeface="+mn-ea"/>
                <a:cs typeface="+mn-cs"/>
              </a:defRPr>
            </a:lvl4pPr>
            <a:lvl5pPr marL="1828800" indent="0" algn="ctr" defTabSz="914400" rtl="0" eaLnBrk="1" latinLnBrk="0" hangingPunct="1">
              <a:lnSpc>
                <a:spcPct val="90000"/>
              </a:lnSpc>
              <a:spcBef>
                <a:spcPts val="500"/>
              </a:spcBef>
              <a:buClr>
                <a:schemeClr val="tx2"/>
              </a:buClr>
              <a:buFont typeface="Myriad Pro Cond" panose="020B0506030403020204" pitchFamily="34" charset="0"/>
              <a:buNone/>
              <a:defRPr sz="1600" kern="1200">
                <a:solidFill>
                  <a:schemeClr val="tx1"/>
                </a:solidFill>
                <a:latin typeface="Myriad Pro Cond" panose="020B0506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50000"/>
              </a:lnSpc>
              <a:spcBef>
                <a:spcPts val="1000"/>
              </a:spcBef>
              <a:spcAft>
                <a:spcPts val="0"/>
              </a:spcAft>
              <a:buClrTx/>
              <a:buSzTx/>
              <a:buFontTx/>
              <a:buNone/>
              <a:tabLst/>
              <a:defRPr/>
            </a:pPr>
            <a:r>
              <a:rPr lang="en-US" sz="3200" dirty="0">
                <a:latin typeface="+mj-lt"/>
              </a:rPr>
              <a:t>Zoya Popivker, D.O. </a:t>
            </a:r>
            <a:endParaRPr kumimoji="0" lang="en-US" sz="3200" b="0" i="0" u="none" strike="noStrike" kern="1200" cap="none" spc="0" normalizeH="0" baseline="0" noProof="0" dirty="0">
              <a:ln>
                <a:noFill/>
              </a:ln>
              <a:solidFill>
                <a:schemeClr val="bg1"/>
              </a:solidFill>
              <a:effectLst/>
              <a:uLnTx/>
              <a:uFillTx/>
              <a:latin typeface="+mj-lt"/>
            </a:endParaRPr>
          </a:p>
        </p:txBody>
      </p:sp>
      <p:sp>
        <p:nvSpPr>
          <p:cNvPr id="11" name="Title 5"/>
          <p:cNvSpPr txBox="1">
            <a:spLocks/>
          </p:cNvSpPr>
          <p:nvPr/>
        </p:nvSpPr>
        <p:spPr>
          <a:xfrm>
            <a:off x="5448591" y="4176515"/>
            <a:ext cx="6533711" cy="212110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400" kern="1200">
                <a:solidFill>
                  <a:schemeClr val="bg1"/>
                </a:solidFill>
                <a:latin typeface="Myriad Pro Cond" panose="020B0506030403020204" pitchFamily="34" charset="0"/>
                <a:ea typeface="Kozuka Gothic Pr6N B" panose="020B0800000000000000" pitchFamily="34" charset="-128"/>
                <a:cs typeface="Myriad Arabic" panose="01010101010101010101" pitchFamily="50"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mj-lt"/>
              </a:rPr>
              <a:t>Northwell Health</a:t>
            </a:r>
            <a:endParaRPr kumimoji="0" lang="en-US" sz="2800" b="0" i="0" u="none" strike="noStrike" kern="1200" cap="none" spc="0" normalizeH="0" noProof="0" dirty="0">
              <a:ln>
                <a:noFill/>
              </a:ln>
              <a:solidFill>
                <a:schemeClr val="bg1"/>
              </a:solidFill>
              <a:effectLst/>
              <a:uLnTx/>
              <a:uFillTx/>
              <a:latin typeface="+mj-lt"/>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2400" baseline="0" dirty="0">
                <a:latin typeface="+mj-lt"/>
              </a:rPr>
              <a:t>zpopivker@northwell.edu</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2400" dirty="0">
                <a:latin typeface="+mj-lt"/>
              </a:rPr>
              <a:t>516-927-1630</a:t>
            </a:r>
            <a:endParaRPr kumimoji="0" lang="en-US" sz="2400" b="0" i="0" u="none" strike="noStrike" kern="1200" cap="none" spc="0" normalizeH="0" baseline="0" noProof="0" dirty="0">
              <a:ln>
                <a:noFill/>
              </a:ln>
              <a:solidFill>
                <a:schemeClr val="bg1"/>
              </a:solidFill>
              <a:effectLst/>
              <a:uLnTx/>
              <a:uFillTx/>
              <a:latin typeface="+mj-lt"/>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bg1"/>
              </a:solidFill>
              <a:effectLst/>
              <a:uLnTx/>
              <a:uFillTx/>
              <a:latin typeface="+mj-lt"/>
            </a:endParaRPr>
          </a:p>
        </p:txBody>
      </p:sp>
      <p:pic>
        <p:nvPicPr>
          <p:cNvPr id="4" name="Picture 3">
            <a:extLst>
              <a:ext uri="{FF2B5EF4-FFF2-40B4-BE49-F238E27FC236}">
                <a16:creationId xmlns:a16="http://schemas.microsoft.com/office/drawing/2014/main" id="{3F1DB2CB-979C-A583-FCD5-0AEB7E612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799" y="1272294"/>
            <a:ext cx="3264535" cy="4565783"/>
          </a:xfrm>
          <a:prstGeom prst="rect">
            <a:avLst/>
          </a:prstGeom>
        </p:spPr>
      </p:pic>
    </p:spTree>
    <p:extLst>
      <p:ext uri="{BB962C8B-B14F-4D97-AF65-F5344CB8AC3E}">
        <p14:creationId xmlns:p14="http://schemas.microsoft.com/office/powerpoint/2010/main" val="170688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A38C2-DB0D-864A-222B-7EFE3972B03B}"/>
              </a:ext>
            </a:extLst>
          </p:cNvPr>
          <p:cNvSpPr>
            <a:spLocks noGrp="1"/>
          </p:cNvSpPr>
          <p:nvPr>
            <p:ph type="title"/>
          </p:nvPr>
        </p:nvSpPr>
        <p:spPr>
          <a:xfrm>
            <a:off x="838200" y="868680"/>
            <a:ext cx="10515600" cy="709919"/>
          </a:xfrm>
        </p:spPr>
        <p:txBody>
          <a:bodyPr>
            <a:noAutofit/>
          </a:bodyPr>
          <a:lstStyle/>
          <a:p>
            <a:r>
              <a:rPr lang="en-US" sz="4800" b="1" dirty="0">
                <a:solidFill>
                  <a:srgbClr val="391378"/>
                </a:solidFill>
                <a:ea typeface="+mn-ea"/>
                <a:cs typeface="+mn-cs"/>
              </a:rPr>
              <a:t>Breathing Retraining</a:t>
            </a:r>
          </a:p>
        </p:txBody>
      </p:sp>
      <p:sp>
        <p:nvSpPr>
          <p:cNvPr id="3" name="Content Placeholder 2">
            <a:extLst>
              <a:ext uri="{FF2B5EF4-FFF2-40B4-BE49-F238E27FC236}">
                <a16:creationId xmlns:a16="http://schemas.microsoft.com/office/drawing/2014/main" id="{21E5F5B6-F5AA-CFC1-AFB0-4FFBCBA0DA4A}"/>
              </a:ext>
            </a:extLst>
          </p:cNvPr>
          <p:cNvSpPr>
            <a:spLocks noGrp="1"/>
          </p:cNvSpPr>
          <p:nvPr>
            <p:ph idx="1"/>
          </p:nvPr>
        </p:nvSpPr>
        <p:spPr>
          <a:xfrm>
            <a:off x="838200" y="2015106"/>
            <a:ext cx="10515600" cy="4351338"/>
          </a:xfrm>
        </p:spPr>
        <p:txBody>
          <a:bodyPr>
            <a:normAutofit/>
          </a:bodyPr>
          <a:lstStyle/>
          <a:p>
            <a:r>
              <a:rPr lang="en-US" sz="3200" dirty="0"/>
              <a:t>Calms the nervous system</a:t>
            </a:r>
          </a:p>
          <a:p>
            <a:r>
              <a:rPr lang="en-US" sz="3200" dirty="0"/>
              <a:t>Stimulate the vagus nerve</a:t>
            </a:r>
          </a:p>
          <a:p>
            <a:r>
              <a:rPr lang="en-US" sz="3200" dirty="0"/>
              <a:t>Lowers heart rate and blood pressure</a:t>
            </a:r>
          </a:p>
          <a:p>
            <a:r>
              <a:rPr lang="en-US" sz="3200" dirty="0"/>
              <a:t>Reduces stress hormones</a:t>
            </a:r>
          </a:p>
        </p:txBody>
      </p:sp>
    </p:spTree>
    <p:extLst>
      <p:ext uri="{BB962C8B-B14F-4D97-AF65-F5344CB8AC3E}">
        <p14:creationId xmlns:p14="http://schemas.microsoft.com/office/powerpoint/2010/main" val="2316956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35CD66-576D-4B19-877E-6A72A5B910EA}"/>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1EFC246D-6869-4E1C-8CB8-9D7144D98819}"/>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D8937481-566C-4F8D-8D95-63B1B1454587}"/>
              </a:ext>
            </a:extLst>
          </p:cNvPr>
          <p:cNvPicPr>
            <a:picLocks noChangeAspect="1"/>
          </p:cNvPicPr>
          <p:nvPr/>
        </p:nvPicPr>
        <p:blipFill>
          <a:blip r:embed="rId3"/>
          <a:stretch>
            <a:fillRect/>
          </a:stretch>
        </p:blipFill>
        <p:spPr>
          <a:xfrm>
            <a:off x="390333" y="275246"/>
            <a:ext cx="11801667" cy="5909654"/>
          </a:xfrm>
          <a:prstGeom prst="rect">
            <a:avLst/>
          </a:prstGeom>
        </p:spPr>
      </p:pic>
    </p:spTree>
    <p:extLst>
      <p:ext uri="{BB962C8B-B14F-4D97-AF65-F5344CB8AC3E}">
        <p14:creationId xmlns:p14="http://schemas.microsoft.com/office/powerpoint/2010/main" val="2152266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43D46-6BD3-7175-AFF0-0AF06667EA27}"/>
              </a:ext>
            </a:extLst>
          </p:cNvPr>
          <p:cNvSpPr>
            <a:spLocks noGrp="1"/>
          </p:cNvSpPr>
          <p:nvPr>
            <p:ph type="title"/>
          </p:nvPr>
        </p:nvSpPr>
        <p:spPr>
          <a:xfrm>
            <a:off x="838200" y="868680"/>
            <a:ext cx="10515600" cy="709919"/>
          </a:xfrm>
        </p:spPr>
        <p:txBody>
          <a:bodyPr>
            <a:noAutofit/>
          </a:bodyPr>
          <a:lstStyle/>
          <a:p>
            <a:r>
              <a:rPr lang="en-US" sz="4800" b="1" dirty="0">
                <a:solidFill>
                  <a:srgbClr val="391378"/>
                </a:solidFill>
                <a:ea typeface="+mn-ea"/>
                <a:cs typeface="+mn-cs"/>
              </a:rPr>
              <a:t>Progressive Muscle Relaxation</a:t>
            </a:r>
          </a:p>
        </p:txBody>
      </p:sp>
      <p:sp>
        <p:nvSpPr>
          <p:cNvPr id="3" name="Content Placeholder 2">
            <a:extLst>
              <a:ext uri="{FF2B5EF4-FFF2-40B4-BE49-F238E27FC236}">
                <a16:creationId xmlns:a16="http://schemas.microsoft.com/office/drawing/2014/main" id="{8FF44606-50F6-AC6D-353D-E58DD97584F1}"/>
              </a:ext>
            </a:extLst>
          </p:cNvPr>
          <p:cNvSpPr>
            <a:spLocks noGrp="1"/>
          </p:cNvSpPr>
          <p:nvPr>
            <p:ph idx="1"/>
          </p:nvPr>
        </p:nvSpPr>
        <p:spPr>
          <a:xfrm>
            <a:off x="838200" y="1936448"/>
            <a:ext cx="10515600" cy="4351338"/>
          </a:xfrm>
        </p:spPr>
        <p:txBody>
          <a:bodyPr>
            <a:normAutofit/>
          </a:bodyPr>
          <a:lstStyle/>
          <a:p>
            <a:r>
              <a:rPr lang="en-US" dirty="0"/>
              <a:t>Two step technique: tension and relaxation</a:t>
            </a:r>
          </a:p>
          <a:p>
            <a:r>
              <a:rPr lang="en-US" dirty="0"/>
              <a:t>Pay attention to the feeling of relaxation when releasing the contracted muscle</a:t>
            </a:r>
          </a:p>
          <a:p>
            <a:r>
              <a:rPr lang="en-US" dirty="0"/>
              <a:t>Practice daily, bedtime is often ideal</a:t>
            </a:r>
          </a:p>
          <a:p>
            <a:r>
              <a:rPr lang="en-US" dirty="0"/>
              <a:t>Takes as little as 10 minutes per day to practice</a:t>
            </a:r>
          </a:p>
          <a:p>
            <a:r>
              <a:rPr lang="en-US" dirty="0"/>
              <a:t>Younger child: parent reads the script, can use fewer body parts</a:t>
            </a:r>
          </a:p>
          <a:p>
            <a:r>
              <a:rPr lang="en-US" dirty="0"/>
              <a:t>Can then utilize in other stressful situations </a:t>
            </a:r>
          </a:p>
        </p:txBody>
      </p:sp>
    </p:spTree>
    <p:extLst>
      <p:ext uri="{BB962C8B-B14F-4D97-AF65-F5344CB8AC3E}">
        <p14:creationId xmlns:p14="http://schemas.microsoft.com/office/powerpoint/2010/main" val="1182303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DBF79-DBB9-451B-CB1F-8A109C6D30F6}"/>
              </a:ext>
            </a:extLst>
          </p:cNvPr>
          <p:cNvSpPr>
            <a:spLocks noGrp="1"/>
          </p:cNvSpPr>
          <p:nvPr>
            <p:ph type="title"/>
          </p:nvPr>
        </p:nvSpPr>
        <p:spPr>
          <a:xfrm>
            <a:off x="746760" y="638186"/>
            <a:ext cx="10515600" cy="709919"/>
          </a:xfrm>
        </p:spPr>
        <p:txBody>
          <a:bodyPr>
            <a:noAutofit/>
          </a:bodyPr>
          <a:lstStyle/>
          <a:p>
            <a:r>
              <a:rPr lang="en-US" sz="3600" b="1" dirty="0">
                <a:solidFill>
                  <a:srgbClr val="391378"/>
                </a:solidFill>
                <a:ea typeface="+mn-ea"/>
                <a:cs typeface="+mn-cs"/>
              </a:rPr>
              <a:t>Relaxation Script Grades K-4 (Ollendick, 1978)</a:t>
            </a:r>
          </a:p>
        </p:txBody>
      </p:sp>
      <p:sp>
        <p:nvSpPr>
          <p:cNvPr id="3" name="Content Placeholder 2">
            <a:extLst>
              <a:ext uri="{FF2B5EF4-FFF2-40B4-BE49-F238E27FC236}">
                <a16:creationId xmlns:a16="http://schemas.microsoft.com/office/drawing/2014/main" id="{475A772B-3DCD-2146-60D9-CB3D2E2C9A02}"/>
              </a:ext>
            </a:extLst>
          </p:cNvPr>
          <p:cNvSpPr>
            <a:spLocks noGrp="1"/>
          </p:cNvSpPr>
          <p:nvPr>
            <p:ph idx="1"/>
          </p:nvPr>
        </p:nvSpPr>
        <p:spPr>
          <a:xfrm>
            <a:off x="568960" y="1569412"/>
            <a:ext cx="10871200" cy="4351338"/>
          </a:xfrm>
        </p:spPr>
        <p:txBody>
          <a:bodyPr>
            <a:normAutofit fontScale="47500" lnSpcReduction="20000"/>
          </a:bodyPr>
          <a:lstStyle/>
          <a:p>
            <a:pPr marL="0" indent="0">
              <a:lnSpc>
                <a:spcPct val="120000"/>
              </a:lnSpc>
              <a:buNone/>
            </a:pPr>
            <a:r>
              <a:rPr lang="en-US" sz="2900" dirty="0"/>
              <a:t>To begin the relaxation session, have the children sit comfortable in their chair and close their eyes. Soft, slow music can be playing in the background. When reading the script, speak in a soft, even tone. Pause between sentences. </a:t>
            </a:r>
          </a:p>
          <a:p>
            <a:pPr marL="68580" indent="0">
              <a:buNone/>
            </a:pPr>
            <a:r>
              <a:rPr lang="en-US" sz="2900" dirty="0"/>
              <a:t> </a:t>
            </a:r>
          </a:p>
          <a:p>
            <a:r>
              <a:rPr lang="en-US" sz="3300" b="1" dirty="0"/>
              <a:t>Hands and Arms</a:t>
            </a:r>
            <a:endParaRPr lang="en-US" sz="3300" dirty="0"/>
          </a:p>
          <a:p>
            <a:pPr marL="68580" indent="0">
              <a:lnSpc>
                <a:spcPct val="120000"/>
              </a:lnSpc>
              <a:buNone/>
            </a:pPr>
            <a:r>
              <a:rPr lang="en-US" sz="2900" dirty="0"/>
              <a:t>Pretend you have a whole lemon in your left hand. Now squeeze all the juice out. Feel the tightness in your hand and arm as you squeeze. Now drop the lemon. Notice how your muscles feel when they are relaxed. Take another lemon and squeeze it. Try to squeeze. Try to squeeze it harder than you did the first one. That's right. Real hard. Now drop your lemon and relax. See how much better your hand and arm feel when they are relaxed. Once again, take a lemon in your left hand and squeeze all the juice out. Don't leave a single drop. Squeeze hard. Now relax and let the lemon fall from your hand. (</a:t>
            </a:r>
            <a:r>
              <a:rPr lang="en-US" sz="2900" i="1" dirty="0"/>
              <a:t>repeat this process with the right hand and arm.)</a:t>
            </a:r>
            <a:endParaRPr lang="en-US" sz="2900" dirty="0"/>
          </a:p>
          <a:p>
            <a:pPr marL="68580" indent="0">
              <a:buNone/>
            </a:pPr>
            <a:r>
              <a:rPr lang="en-US" sz="2900" i="1" dirty="0"/>
              <a:t> </a:t>
            </a:r>
            <a:endParaRPr lang="en-US" sz="2900" dirty="0"/>
          </a:p>
          <a:p>
            <a:r>
              <a:rPr lang="en-US" sz="3300" b="1" dirty="0"/>
              <a:t>Arms and Shoulders</a:t>
            </a:r>
            <a:endParaRPr lang="en-US" sz="3300" dirty="0"/>
          </a:p>
          <a:p>
            <a:pPr marL="68580" indent="0">
              <a:lnSpc>
                <a:spcPct val="120000"/>
              </a:lnSpc>
              <a:buNone/>
            </a:pPr>
            <a:r>
              <a:rPr lang="en-US" sz="2900" dirty="0"/>
              <a:t>Pretend you are a furry, lazy cat. You want to stretch. Stretch your arms out in front of you. Place them up high over your head, way back. Feel the pull in your shoulders. Stretch higher. Now just let your arms drop back to your side. Okay, kittens, let's stretch again. Stretch your arms out in front of you. Raise them over your head. Put them back, way back. Pull hard. Now let them drop quickly. This time let's have a great big stretch. Try to touch the ceiling. Stretch your arms way out in front of you. Raise them way up high over your head. Push them way, way back. Notice the tension and pull in your arms and shoulders. Hold tight now. Great. Let them drop very quickly and feel how good it is to be relaxed. It feels good and warm and lazy.</a:t>
            </a:r>
          </a:p>
          <a:p>
            <a:pPr marL="0" indent="0">
              <a:buNone/>
            </a:pPr>
            <a:endParaRPr lang="en-US" dirty="0"/>
          </a:p>
        </p:txBody>
      </p:sp>
      <p:pic>
        <p:nvPicPr>
          <p:cNvPr id="4" name="Picture 3">
            <a:extLst>
              <a:ext uri="{FF2B5EF4-FFF2-40B4-BE49-F238E27FC236}">
                <a16:creationId xmlns:a16="http://schemas.microsoft.com/office/drawing/2014/main" id="{84A0123E-1726-9AB9-0F4B-A36EED6ACAE3}"/>
              </a:ext>
            </a:extLst>
          </p:cNvPr>
          <p:cNvPicPr>
            <a:picLocks noChangeAspect="1"/>
          </p:cNvPicPr>
          <p:nvPr/>
        </p:nvPicPr>
        <p:blipFill>
          <a:blip r:embed="rId3"/>
          <a:stretch>
            <a:fillRect/>
          </a:stretch>
        </p:blipFill>
        <p:spPr>
          <a:xfrm>
            <a:off x="11158808" y="1949325"/>
            <a:ext cx="928464" cy="1063241"/>
          </a:xfrm>
          <a:prstGeom prst="rect">
            <a:avLst/>
          </a:prstGeom>
        </p:spPr>
      </p:pic>
      <p:pic>
        <p:nvPicPr>
          <p:cNvPr id="5" name="Picture 4">
            <a:extLst>
              <a:ext uri="{FF2B5EF4-FFF2-40B4-BE49-F238E27FC236}">
                <a16:creationId xmlns:a16="http://schemas.microsoft.com/office/drawing/2014/main" id="{53AB715A-2032-9700-E7D5-4C926C456F9A}"/>
              </a:ext>
            </a:extLst>
          </p:cNvPr>
          <p:cNvPicPr>
            <a:picLocks noChangeAspect="1"/>
          </p:cNvPicPr>
          <p:nvPr/>
        </p:nvPicPr>
        <p:blipFill>
          <a:blip r:embed="rId4"/>
          <a:stretch>
            <a:fillRect/>
          </a:stretch>
        </p:blipFill>
        <p:spPr>
          <a:xfrm>
            <a:off x="7399867" y="5635583"/>
            <a:ext cx="2099731" cy="1415818"/>
          </a:xfrm>
          <a:prstGeom prst="rect">
            <a:avLst/>
          </a:prstGeom>
        </p:spPr>
      </p:pic>
    </p:spTree>
    <p:extLst>
      <p:ext uri="{BB962C8B-B14F-4D97-AF65-F5344CB8AC3E}">
        <p14:creationId xmlns:p14="http://schemas.microsoft.com/office/powerpoint/2010/main" val="2437183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E05C7-5A27-1019-51B0-8A6E1753CD62}"/>
              </a:ext>
            </a:extLst>
          </p:cNvPr>
          <p:cNvSpPr>
            <a:spLocks noGrp="1"/>
          </p:cNvSpPr>
          <p:nvPr>
            <p:ph type="title"/>
          </p:nvPr>
        </p:nvSpPr>
        <p:spPr>
          <a:xfrm>
            <a:off x="108155" y="699146"/>
            <a:ext cx="11906864" cy="709919"/>
          </a:xfrm>
        </p:spPr>
        <p:txBody>
          <a:bodyPr>
            <a:noAutofit/>
          </a:bodyPr>
          <a:lstStyle/>
          <a:p>
            <a:r>
              <a:rPr lang="en-US" sz="4800" b="1" dirty="0">
                <a:solidFill>
                  <a:srgbClr val="391378"/>
                </a:solidFill>
                <a:ea typeface="+mn-ea"/>
                <a:cs typeface="+mn-cs"/>
              </a:rPr>
              <a:t>Muscle Relaxation: Script Conclusion</a:t>
            </a:r>
          </a:p>
        </p:txBody>
      </p:sp>
      <p:sp>
        <p:nvSpPr>
          <p:cNvPr id="3" name="Content Placeholder 2">
            <a:extLst>
              <a:ext uri="{FF2B5EF4-FFF2-40B4-BE49-F238E27FC236}">
                <a16:creationId xmlns:a16="http://schemas.microsoft.com/office/drawing/2014/main" id="{4D4235A6-CCD7-B557-3303-31FC3D00897A}"/>
              </a:ext>
            </a:extLst>
          </p:cNvPr>
          <p:cNvSpPr>
            <a:spLocks noGrp="1"/>
          </p:cNvSpPr>
          <p:nvPr>
            <p:ph idx="1"/>
          </p:nvPr>
        </p:nvSpPr>
        <p:spPr>
          <a:xfrm>
            <a:off x="718820" y="1733576"/>
            <a:ext cx="10754360" cy="4351338"/>
          </a:xfrm>
        </p:spPr>
        <p:txBody>
          <a:bodyPr>
            <a:normAutofit fontScale="92500" lnSpcReduction="20000"/>
          </a:bodyPr>
          <a:lstStyle/>
          <a:p>
            <a:r>
              <a:rPr lang="en-US" dirty="0"/>
              <a:t>Stay as relaxed as you can. </a:t>
            </a:r>
          </a:p>
          <a:p>
            <a:r>
              <a:rPr lang="en-US" dirty="0"/>
              <a:t>Let your whole body go limp and feel all your muscles relaxed. </a:t>
            </a:r>
          </a:p>
          <a:p>
            <a:r>
              <a:rPr lang="en-US" dirty="0"/>
              <a:t>As you go through the day, remember how good it feels to be relaxed. </a:t>
            </a:r>
          </a:p>
          <a:p>
            <a:r>
              <a:rPr lang="en-US" dirty="0"/>
              <a:t>Sometimes you have to make yourself tighter before you can be relaxed, just as we did in these exercises. </a:t>
            </a:r>
          </a:p>
          <a:p>
            <a:r>
              <a:rPr lang="en-US" dirty="0"/>
              <a:t>Practice these exercises every night to get more relaxed.  </a:t>
            </a:r>
          </a:p>
          <a:p>
            <a:r>
              <a:rPr lang="en-US" dirty="0"/>
              <a:t>When you are a really good relaxer, you can help yourself relax at school. </a:t>
            </a:r>
          </a:p>
          <a:p>
            <a:r>
              <a:rPr lang="en-US" dirty="0"/>
              <a:t>Just remember the turtle, or the jawbreaker, or the mud puddle, and you can do these exercises and nobody will know. </a:t>
            </a:r>
          </a:p>
          <a:p>
            <a:r>
              <a:rPr lang="en-US" dirty="0"/>
              <a:t>You've done a good job. You're going to be a super relaxer. </a:t>
            </a:r>
          </a:p>
          <a:p>
            <a:endParaRPr lang="en-US" dirty="0"/>
          </a:p>
        </p:txBody>
      </p:sp>
    </p:spTree>
    <p:extLst>
      <p:ext uri="{BB962C8B-B14F-4D97-AF65-F5344CB8AC3E}">
        <p14:creationId xmlns:p14="http://schemas.microsoft.com/office/powerpoint/2010/main" val="1240781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1CA5A-CEFE-46C2-8636-3FF5E6EF3AEB}"/>
              </a:ext>
            </a:extLst>
          </p:cNvPr>
          <p:cNvSpPr>
            <a:spLocks noGrp="1"/>
          </p:cNvSpPr>
          <p:nvPr>
            <p:ph type="title"/>
          </p:nvPr>
        </p:nvSpPr>
        <p:spPr/>
        <p:txBody>
          <a:bodyPr/>
          <a:lstStyle/>
          <a:p>
            <a:r>
              <a:rPr lang="en-US" dirty="0"/>
              <a:t>Apps</a:t>
            </a:r>
          </a:p>
        </p:txBody>
      </p:sp>
      <p:sp>
        <p:nvSpPr>
          <p:cNvPr id="3" name="Content Placeholder 2">
            <a:extLst>
              <a:ext uri="{FF2B5EF4-FFF2-40B4-BE49-F238E27FC236}">
                <a16:creationId xmlns:a16="http://schemas.microsoft.com/office/drawing/2014/main" id="{AC65A43C-A00D-4E1A-A1F8-61C33DAE31D5}"/>
              </a:ext>
            </a:extLst>
          </p:cNvPr>
          <p:cNvSpPr>
            <a:spLocks noGrp="1"/>
          </p:cNvSpPr>
          <p:nvPr>
            <p:ph idx="1"/>
          </p:nvPr>
        </p:nvSpPr>
        <p:spPr/>
        <p:txBody>
          <a:bodyPr>
            <a:normAutofit/>
          </a:bodyPr>
          <a:lstStyle/>
          <a:p>
            <a:r>
              <a:rPr lang="en-US" sz="3600" dirty="0">
                <a:latin typeface="Arial" panose="020B0604020202020204" pitchFamily="34" charset="0"/>
                <a:cs typeface="Arial" panose="020B0604020202020204" pitchFamily="34" charset="0"/>
              </a:rPr>
              <a:t>Headspace</a:t>
            </a:r>
          </a:p>
          <a:p>
            <a:r>
              <a:rPr lang="en-US" sz="3600" dirty="0">
                <a:latin typeface="Arial" panose="020B0604020202020204" pitchFamily="34" charset="0"/>
                <a:cs typeface="Arial" panose="020B0604020202020204" pitchFamily="34" charset="0"/>
              </a:rPr>
              <a:t>Calm</a:t>
            </a:r>
          </a:p>
          <a:p>
            <a:r>
              <a:rPr lang="en-US" sz="3600" dirty="0">
                <a:latin typeface="Arial" panose="020B0604020202020204" pitchFamily="34" charset="0"/>
                <a:cs typeface="Arial" panose="020B0604020202020204" pitchFamily="34" charset="0"/>
              </a:rPr>
              <a:t>Insight Timer</a:t>
            </a:r>
          </a:p>
          <a:p>
            <a:r>
              <a:rPr lang="en-US" sz="3600" dirty="0">
                <a:latin typeface="Arial" panose="020B0604020202020204" pitchFamily="34" charset="0"/>
                <a:cs typeface="Arial" panose="020B0604020202020204" pitchFamily="34" charset="0"/>
              </a:rPr>
              <a:t>Stop, Breathe and Think</a:t>
            </a:r>
          </a:p>
        </p:txBody>
      </p:sp>
      <p:pic>
        <p:nvPicPr>
          <p:cNvPr id="4" name="Picture 3">
            <a:extLst>
              <a:ext uri="{FF2B5EF4-FFF2-40B4-BE49-F238E27FC236}">
                <a16:creationId xmlns:a16="http://schemas.microsoft.com/office/drawing/2014/main" id="{9223E5D0-F2D0-4D2A-A4B4-602A73FF3D5B}"/>
              </a:ext>
            </a:extLst>
          </p:cNvPr>
          <p:cNvPicPr>
            <a:picLocks noChangeAspect="1"/>
          </p:cNvPicPr>
          <p:nvPr/>
        </p:nvPicPr>
        <p:blipFill>
          <a:blip r:embed="rId3"/>
          <a:stretch>
            <a:fillRect/>
          </a:stretch>
        </p:blipFill>
        <p:spPr>
          <a:xfrm>
            <a:off x="3483173" y="740786"/>
            <a:ext cx="4380580" cy="2688214"/>
          </a:xfrm>
          <a:prstGeom prst="rect">
            <a:avLst/>
          </a:prstGeom>
        </p:spPr>
      </p:pic>
      <p:pic>
        <p:nvPicPr>
          <p:cNvPr id="5" name="Picture 4">
            <a:extLst>
              <a:ext uri="{FF2B5EF4-FFF2-40B4-BE49-F238E27FC236}">
                <a16:creationId xmlns:a16="http://schemas.microsoft.com/office/drawing/2014/main" id="{D90207DB-2A44-45C6-96F5-A94C1B17D413}"/>
              </a:ext>
            </a:extLst>
          </p:cNvPr>
          <p:cNvPicPr>
            <a:picLocks noChangeAspect="1"/>
          </p:cNvPicPr>
          <p:nvPr/>
        </p:nvPicPr>
        <p:blipFill>
          <a:blip r:embed="rId4"/>
          <a:stretch>
            <a:fillRect/>
          </a:stretch>
        </p:blipFill>
        <p:spPr>
          <a:xfrm>
            <a:off x="8420966" y="809889"/>
            <a:ext cx="2932834" cy="2843053"/>
          </a:xfrm>
          <a:prstGeom prst="rect">
            <a:avLst/>
          </a:prstGeom>
        </p:spPr>
      </p:pic>
      <p:pic>
        <p:nvPicPr>
          <p:cNvPr id="6" name="Picture 5">
            <a:extLst>
              <a:ext uri="{FF2B5EF4-FFF2-40B4-BE49-F238E27FC236}">
                <a16:creationId xmlns:a16="http://schemas.microsoft.com/office/drawing/2014/main" id="{341529B6-7D29-42D4-A47C-8A8C188555F0}"/>
              </a:ext>
            </a:extLst>
          </p:cNvPr>
          <p:cNvPicPr>
            <a:picLocks noChangeAspect="1"/>
          </p:cNvPicPr>
          <p:nvPr/>
        </p:nvPicPr>
        <p:blipFill>
          <a:blip r:embed="rId5"/>
          <a:stretch>
            <a:fillRect/>
          </a:stretch>
        </p:blipFill>
        <p:spPr>
          <a:xfrm>
            <a:off x="3857223" y="4844399"/>
            <a:ext cx="3222192" cy="1553400"/>
          </a:xfrm>
          <a:prstGeom prst="rect">
            <a:avLst/>
          </a:prstGeom>
        </p:spPr>
      </p:pic>
      <p:pic>
        <p:nvPicPr>
          <p:cNvPr id="7" name="Picture 6">
            <a:extLst>
              <a:ext uri="{FF2B5EF4-FFF2-40B4-BE49-F238E27FC236}">
                <a16:creationId xmlns:a16="http://schemas.microsoft.com/office/drawing/2014/main" id="{247AADF9-E657-44E3-BE98-826C2DD30C9E}"/>
              </a:ext>
            </a:extLst>
          </p:cNvPr>
          <p:cNvPicPr>
            <a:picLocks noChangeAspect="1"/>
          </p:cNvPicPr>
          <p:nvPr/>
        </p:nvPicPr>
        <p:blipFill>
          <a:blip r:embed="rId6"/>
          <a:stretch>
            <a:fillRect/>
          </a:stretch>
        </p:blipFill>
        <p:spPr>
          <a:xfrm>
            <a:off x="7863752" y="3996086"/>
            <a:ext cx="4328247" cy="2121128"/>
          </a:xfrm>
          <a:prstGeom prst="rect">
            <a:avLst/>
          </a:prstGeom>
        </p:spPr>
      </p:pic>
    </p:spTree>
    <p:extLst>
      <p:ext uri="{BB962C8B-B14F-4D97-AF65-F5344CB8AC3E}">
        <p14:creationId xmlns:p14="http://schemas.microsoft.com/office/powerpoint/2010/main" val="3944882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DE468-DC60-43F2-A101-65A47D18253D}"/>
              </a:ext>
            </a:extLst>
          </p:cNvPr>
          <p:cNvSpPr>
            <a:spLocks noGrp="1"/>
          </p:cNvSpPr>
          <p:nvPr>
            <p:ph type="title"/>
          </p:nvPr>
        </p:nvSpPr>
        <p:spPr>
          <a:xfrm>
            <a:off x="941895" y="1539913"/>
            <a:ext cx="10515600" cy="709919"/>
          </a:xfrm>
        </p:spPr>
        <p:txBody>
          <a:bodyPr>
            <a:noAutofit/>
          </a:bodyPr>
          <a:lstStyle/>
          <a:p>
            <a:r>
              <a:rPr lang="en-US"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Q: What part of CBT is known to have the most powerful impact in lowering anxiety?</a:t>
            </a:r>
            <a:br>
              <a:rPr lang="en-US" dirty="0">
                <a:effectLst/>
                <a:latin typeface="Arial" panose="020B0604020202020204" pitchFamily="34" charset="0"/>
                <a:ea typeface="Calibri" panose="020F050202020403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C72F30E6-CE61-4C58-BEA3-6105512D6012}"/>
              </a:ext>
            </a:extLst>
          </p:cNvPr>
          <p:cNvSpPr>
            <a:spLocks noGrp="1"/>
          </p:cNvSpPr>
          <p:nvPr>
            <p:ph idx="1"/>
          </p:nvPr>
        </p:nvSpPr>
        <p:spPr>
          <a:xfrm>
            <a:off x="527900" y="2797024"/>
            <a:ext cx="11142483" cy="4351338"/>
          </a:xfrm>
        </p:spPr>
        <p:txBody>
          <a:bodyPr>
            <a:normAutofit/>
          </a:bodyPr>
          <a:lstStyle/>
          <a:p>
            <a:pPr marL="0" indent="0">
              <a:buNone/>
            </a:pPr>
            <a:r>
              <a:rPr lang="en-US" sz="3600" dirty="0">
                <a:latin typeface="Arial" panose="020B0604020202020204" pitchFamily="34" charset="0"/>
                <a:ea typeface="Calibri" panose="020F0502020204030204" pitchFamily="34" charset="0"/>
                <a:cs typeface="Arial" panose="020B0604020202020204" pitchFamily="34" charset="0"/>
              </a:rPr>
              <a:t>a. Psychoeducation – understanding anxiety</a:t>
            </a:r>
          </a:p>
          <a:p>
            <a:pPr marL="0" indent="0">
              <a:buNone/>
            </a:pPr>
            <a:r>
              <a:rPr lang="en-US" sz="3600" dirty="0">
                <a:effectLst/>
                <a:latin typeface="Arial" panose="020B0604020202020204" pitchFamily="34" charset="0"/>
                <a:ea typeface="Calibri" panose="020F0502020204030204" pitchFamily="34" charset="0"/>
                <a:cs typeface="Arial" panose="020B0604020202020204" pitchFamily="34" charset="0"/>
              </a:rPr>
              <a:t>b. Relaxation Strategies – deep breathing, meditation</a:t>
            </a:r>
          </a:p>
          <a:p>
            <a:pPr marL="0" indent="0">
              <a:buNone/>
            </a:pPr>
            <a:r>
              <a:rPr lang="en-US" sz="3600" dirty="0">
                <a:latin typeface="Arial" panose="020B0604020202020204" pitchFamily="34" charset="0"/>
                <a:ea typeface="Calibri" panose="020F0502020204030204" pitchFamily="34" charset="0"/>
                <a:cs typeface="Arial" panose="020B0604020202020204" pitchFamily="34" charset="0"/>
              </a:rPr>
              <a:t>c. Exposure – doing what makes the patient anxious</a:t>
            </a:r>
          </a:p>
          <a:p>
            <a:pPr marL="0" indent="0">
              <a:buNone/>
            </a:pPr>
            <a:r>
              <a:rPr lang="en-US" sz="3600" dirty="0">
                <a:latin typeface="Arial" panose="020B0604020202020204" pitchFamily="34" charset="0"/>
                <a:ea typeface="Calibri" panose="020F0502020204030204" pitchFamily="34" charset="0"/>
                <a:cs typeface="Arial" panose="020B0604020202020204" pitchFamily="34" charset="0"/>
              </a:rPr>
              <a:t>d. Identify and change maladaptive thinking</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2935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215197" y="824965"/>
            <a:ext cx="7154115" cy="609607"/>
          </a:xfrm>
          <a:noFill/>
        </p:spPr>
        <p:txBody>
          <a:bodyPr vert="horz" lIns="90487" tIns="44450" rIns="90487" bIns="44450" rtlCol="0" anchor="ctr">
            <a:normAutofit fontScale="90000"/>
          </a:bodyPr>
          <a:lstStyle/>
          <a:p>
            <a:r>
              <a:rPr lang="en-US" altLang="en-US" dirty="0">
                <a:solidFill>
                  <a:srgbClr val="660066"/>
                </a:solidFill>
                <a:latin typeface="Arial" panose="020B0604020202020204" pitchFamily="34" charset="0"/>
                <a:ea typeface="ＭＳ Ｐゴシック"/>
                <a:cs typeface="Arial" panose="020B0604020202020204" pitchFamily="34" charset="0"/>
              </a:rPr>
              <a:t>Anxiety Fear Hierarchy</a:t>
            </a:r>
          </a:p>
        </p:txBody>
      </p:sp>
      <p:sp>
        <p:nvSpPr>
          <p:cNvPr id="52227" name="Rectangle 3"/>
          <p:cNvSpPr>
            <a:spLocks noGrp="1" noChangeArrowheads="1"/>
          </p:cNvSpPr>
          <p:nvPr>
            <p:ph type="body" idx="1"/>
          </p:nvPr>
        </p:nvSpPr>
        <p:spPr>
          <a:xfrm>
            <a:off x="5715000" y="2057399"/>
            <a:ext cx="4577080" cy="3413126"/>
          </a:xfrm>
          <a:solidFill>
            <a:srgbClr val="3333FF"/>
          </a:solidFill>
          <a:ln w="12700" cap="flat">
            <a:solidFill>
              <a:srgbClr val="60FF60"/>
            </a:solidFill>
            <a:miter lim="800000"/>
            <a:headEnd/>
            <a:tailEnd/>
          </a:ln>
        </p:spPr>
        <p:txBody>
          <a:bodyPr vert="horz" lIns="90487" tIns="44450" rIns="90487" bIns="44450" rtlCol="0">
            <a:normAutofit/>
          </a:bodyPr>
          <a:lstStyle/>
          <a:p>
            <a:pPr marL="0" indent="4763">
              <a:buNone/>
              <a:tabLst>
                <a:tab pos="117475" algn="l"/>
                <a:tab pos="4294188" algn="dec"/>
                <a:tab pos="4568825" algn="dec"/>
                <a:tab pos="5829300" algn="dec"/>
              </a:tabLst>
            </a:pPr>
            <a:r>
              <a:rPr lang="en-US" altLang="en-US" sz="1800" b="1" dirty="0">
                <a:solidFill>
                  <a:srgbClr val="FFFF99"/>
                </a:solidFill>
                <a:ea typeface="ＭＳ Ｐゴシック" panose="020B0600070205080204" pitchFamily="34" charset="-128"/>
              </a:rPr>
              <a:t>Situation                                           SUDS</a:t>
            </a:r>
            <a:endParaRPr lang="en-US" altLang="en-US" sz="1600" dirty="0">
              <a:solidFill>
                <a:srgbClr val="FFFF99"/>
              </a:solidFill>
              <a:ea typeface="ＭＳ Ｐゴシック" panose="020B0600070205080204" pitchFamily="34" charset="-128"/>
            </a:endParaRPr>
          </a:p>
          <a:p>
            <a:pPr marL="0" indent="4763">
              <a:spcBef>
                <a:spcPct val="50000"/>
              </a:spcBef>
              <a:buNone/>
              <a:tabLst>
                <a:tab pos="117475" algn="l"/>
                <a:tab pos="4294188" algn="dec"/>
                <a:tab pos="4568825" algn="dec"/>
                <a:tab pos="5829300" algn="dec"/>
              </a:tabLst>
            </a:pPr>
            <a:r>
              <a:rPr lang="en-US" altLang="en-US" sz="1800" dirty="0">
                <a:solidFill>
                  <a:srgbClr val="F9FAD2"/>
                </a:solidFill>
                <a:ea typeface="ＭＳ Ｐゴシック" panose="020B0600070205080204" pitchFamily="34" charset="-128"/>
              </a:rPr>
              <a:t>Spending night at friend’s house	10</a:t>
            </a:r>
          </a:p>
          <a:p>
            <a:pPr marL="0" indent="4763">
              <a:spcBef>
                <a:spcPct val="50000"/>
              </a:spcBef>
              <a:buNone/>
              <a:tabLst>
                <a:tab pos="117475" algn="l"/>
                <a:tab pos="4294188" algn="dec"/>
                <a:tab pos="4568825" algn="dec"/>
                <a:tab pos="5829300" algn="dec"/>
              </a:tabLst>
            </a:pPr>
            <a:r>
              <a:rPr lang="en-US" altLang="en-US" sz="1800" dirty="0">
                <a:solidFill>
                  <a:srgbClr val="F9FAD2"/>
                </a:solidFill>
                <a:ea typeface="ＭＳ Ｐゴシック" panose="020B0600070205080204" pitchFamily="34" charset="-128"/>
              </a:rPr>
              <a:t>Spending 2 hours at friend’s– w/o mom	 8</a:t>
            </a:r>
          </a:p>
          <a:p>
            <a:pPr marL="0" indent="4763">
              <a:spcBef>
                <a:spcPct val="50000"/>
              </a:spcBef>
              <a:buNone/>
              <a:tabLst>
                <a:tab pos="117475" algn="l"/>
                <a:tab pos="4294188" algn="dec"/>
                <a:tab pos="4568825" algn="dec"/>
                <a:tab pos="5829300" algn="dec"/>
              </a:tabLst>
            </a:pPr>
            <a:r>
              <a:rPr lang="en-US" altLang="en-US" sz="1800" dirty="0">
                <a:solidFill>
                  <a:srgbClr val="F9FAD2"/>
                </a:solidFill>
                <a:ea typeface="ＭＳ Ｐゴシック" panose="020B0600070205080204" pitchFamily="34" charset="-128"/>
              </a:rPr>
              <a:t>Spending 30 mins at friend’s– w/o mom	 7</a:t>
            </a:r>
          </a:p>
          <a:p>
            <a:pPr marL="0" indent="4763">
              <a:spcBef>
                <a:spcPct val="50000"/>
              </a:spcBef>
              <a:buNone/>
              <a:tabLst>
                <a:tab pos="117475" algn="l"/>
                <a:tab pos="4294188" algn="dec"/>
                <a:tab pos="4568825" algn="dec"/>
                <a:tab pos="5829300" algn="dec"/>
              </a:tabLst>
            </a:pPr>
            <a:r>
              <a:rPr lang="en-US" altLang="en-US" sz="1800" dirty="0">
                <a:solidFill>
                  <a:srgbClr val="F9FAD2"/>
                </a:solidFill>
                <a:ea typeface="ＭＳ Ｐゴシック" panose="020B0600070205080204" pitchFamily="34" charset="-128"/>
              </a:rPr>
              <a:t>Mom leaving home for 30 minutes	6</a:t>
            </a:r>
          </a:p>
          <a:p>
            <a:pPr marL="0" indent="4763">
              <a:spcBef>
                <a:spcPct val="50000"/>
              </a:spcBef>
              <a:buNone/>
              <a:tabLst>
                <a:tab pos="117475" algn="l"/>
                <a:tab pos="4294188" algn="dec"/>
                <a:tab pos="4568825" algn="dec"/>
                <a:tab pos="5829300" algn="dec"/>
              </a:tabLst>
            </a:pPr>
            <a:r>
              <a:rPr lang="en-US" altLang="en-US" sz="1800" dirty="0">
                <a:solidFill>
                  <a:srgbClr val="F9FAD2"/>
                </a:solidFill>
                <a:ea typeface="ＭＳ Ｐゴシック" panose="020B0600070205080204" pitchFamily="34" charset="-128"/>
              </a:rPr>
              <a:t>Mom leaving home for 15 minutes	 5</a:t>
            </a:r>
          </a:p>
          <a:p>
            <a:pPr marL="0" indent="4763">
              <a:spcBef>
                <a:spcPct val="50000"/>
              </a:spcBef>
              <a:buNone/>
              <a:tabLst>
                <a:tab pos="117475" algn="l"/>
                <a:tab pos="4294188" algn="dec"/>
                <a:tab pos="4568825" algn="dec"/>
                <a:tab pos="5829300" algn="dec"/>
              </a:tabLst>
            </a:pPr>
            <a:r>
              <a:rPr lang="en-US" altLang="en-US" sz="1800" dirty="0">
                <a:solidFill>
                  <a:srgbClr val="F9FAD2"/>
                </a:solidFill>
                <a:ea typeface="ＭＳ Ｐゴシック" panose="020B0600070205080204" pitchFamily="34" charset="-128"/>
              </a:rPr>
              <a:t>Mom going out to get mail	 3</a:t>
            </a:r>
          </a:p>
          <a:p>
            <a:pPr marL="0" indent="4763">
              <a:spcBef>
                <a:spcPct val="50000"/>
              </a:spcBef>
              <a:buNone/>
              <a:tabLst>
                <a:tab pos="117475" algn="l"/>
                <a:tab pos="4294188" algn="dec"/>
                <a:tab pos="4568825" algn="dec"/>
                <a:tab pos="5829300" algn="dec"/>
              </a:tabLst>
            </a:pPr>
            <a:r>
              <a:rPr lang="en-US" altLang="en-US" sz="1800" dirty="0">
                <a:solidFill>
                  <a:srgbClr val="F9FAD2"/>
                </a:solidFill>
                <a:ea typeface="ＭＳ Ｐゴシック" panose="020B0600070205080204" pitchFamily="34" charset="-128"/>
              </a:rPr>
              <a:t>Mom going in a different room–nighttime	 2</a:t>
            </a:r>
          </a:p>
        </p:txBody>
      </p:sp>
      <p:sp>
        <p:nvSpPr>
          <p:cNvPr id="52228" name="Rectangle 4"/>
          <p:cNvSpPr>
            <a:spLocks noChangeArrowheads="1"/>
          </p:cNvSpPr>
          <p:nvPr/>
        </p:nvSpPr>
        <p:spPr bwMode="auto">
          <a:xfrm>
            <a:off x="2508250" y="2057400"/>
            <a:ext cx="2533650" cy="4102100"/>
          </a:xfrm>
          <a:prstGeom prst="rect">
            <a:avLst/>
          </a:prstGeom>
          <a:solidFill>
            <a:srgbClr val="064CFC"/>
          </a:solidFill>
          <a:ln w="12700">
            <a:solidFill>
              <a:srgbClr val="66FF99"/>
            </a:solidFill>
            <a:miter lim="800000"/>
            <a:headEnd/>
            <a:tailEnd/>
          </a:ln>
          <a:effectLst>
            <a:prstShdw prst="shdw17" dist="17961" dir="2700000">
              <a:srgbClr val="3D995C">
                <a:alpha val="74997"/>
              </a:srgbClr>
            </a:prstShdw>
          </a:effectLst>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52229" name="Rectangle 5"/>
          <p:cNvSpPr>
            <a:spLocks noChangeArrowheads="1"/>
          </p:cNvSpPr>
          <p:nvPr/>
        </p:nvSpPr>
        <p:spPr bwMode="auto">
          <a:xfrm>
            <a:off x="3279776" y="5827714"/>
            <a:ext cx="1292225" cy="264815"/>
          </a:xfrm>
          <a:prstGeom prst="rect">
            <a:avLst/>
          </a:prstGeom>
          <a:solidFill>
            <a:srgbClr val="064CF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77787" tIns="39687" rIns="77787" bIns="39687">
            <a:spAutoFit/>
          </a:bodyPr>
          <a:lstStyle>
            <a:lvl1pPr defTabSz="661988"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defTabSz="661988"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defTabSz="661988"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defTabSz="661988"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defTabSz="661988"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66198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66198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66198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66198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Helvetica" panose="020B0604020202020204" pitchFamily="34" charset="0"/>
              </a:rPr>
              <a:t>Least  Anxiety</a:t>
            </a:r>
          </a:p>
        </p:txBody>
      </p:sp>
      <p:sp>
        <p:nvSpPr>
          <p:cNvPr id="52230" name="Rectangle 6"/>
          <p:cNvSpPr>
            <a:spLocks noChangeArrowheads="1"/>
          </p:cNvSpPr>
          <p:nvPr/>
        </p:nvSpPr>
        <p:spPr bwMode="auto">
          <a:xfrm>
            <a:off x="3327401" y="2171701"/>
            <a:ext cx="1108379" cy="264815"/>
          </a:xfrm>
          <a:prstGeom prst="rect">
            <a:avLst/>
          </a:prstGeom>
          <a:solidFill>
            <a:srgbClr val="064CF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77787" tIns="39687" rIns="77787" bIns="39687">
            <a:spAutoFit/>
          </a:bodyPr>
          <a:lstStyle>
            <a:lvl1pPr defTabSz="661988"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defTabSz="661988"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defTabSz="661988"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defTabSz="661988"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defTabSz="661988"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66198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66198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66198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66198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Helvetica" panose="020B0604020202020204" pitchFamily="34" charset="0"/>
              </a:rPr>
              <a:t>Most Anxiety</a:t>
            </a:r>
          </a:p>
        </p:txBody>
      </p:sp>
      <p:grpSp>
        <p:nvGrpSpPr>
          <p:cNvPr id="52231" name="Group 7"/>
          <p:cNvGrpSpPr>
            <a:grpSpLocks/>
          </p:cNvGrpSpPr>
          <p:nvPr/>
        </p:nvGrpSpPr>
        <p:grpSpPr bwMode="auto">
          <a:xfrm>
            <a:off x="4070351" y="2490788"/>
            <a:ext cx="398463" cy="3262312"/>
            <a:chOff x="2512" y="1637"/>
            <a:chExt cx="503" cy="3597"/>
          </a:xfrm>
        </p:grpSpPr>
        <p:pic>
          <p:nvPicPr>
            <p:cNvPr id="52237"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 y="1637"/>
              <a:ext cx="503" cy="530"/>
            </a:xfrm>
            <a:prstGeom prst="rect">
              <a:avLst/>
            </a:prstGeom>
            <a:solidFill>
              <a:srgbClr val="064CFC"/>
            </a:solidFill>
            <a:ln>
              <a:noFill/>
            </a:ln>
            <a:extLst>
              <a:ext uri="{91240B29-F687-4f45-9708-019B960494DF}">
                <a14:hiddenLine xmlns:a14="http://schemas.microsoft.com/office/drawing/2010/main" xmlns="" w="12700">
                  <a:solidFill>
                    <a:srgbClr val="000000"/>
                  </a:solidFill>
                  <a:miter lim="800000"/>
                  <a:headEnd/>
                  <a:tailEnd/>
                </a14:hiddenLine>
              </a:ext>
            </a:extLst>
          </p:spPr>
        </p:pic>
        <p:pic>
          <p:nvPicPr>
            <p:cNvPr id="52238"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2" y="3215"/>
              <a:ext cx="503" cy="503"/>
            </a:xfrm>
            <a:prstGeom prst="rect">
              <a:avLst/>
            </a:prstGeom>
            <a:solidFill>
              <a:srgbClr val="064CFC"/>
            </a:solidFill>
            <a:ln>
              <a:noFill/>
            </a:ln>
            <a:extLst>
              <a:ext uri="{91240B29-F687-4f45-9708-019B960494DF}">
                <a14:hiddenLine xmlns:a14="http://schemas.microsoft.com/office/drawing/2010/main" xmlns="" w="12700">
                  <a:solidFill>
                    <a:srgbClr val="000000"/>
                  </a:solidFill>
                  <a:miter lim="800000"/>
                  <a:headEnd/>
                  <a:tailEnd/>
                </a14:hiddenLine>
              </a:ext>
            </a:extLst>
          </p:spPr>
        </p:pic>
        <p:pic>
          <p:nvPicPr>
            <p:cNvPr id="52239" name="Pictur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2" y="4724"/>
              <a:ext cx="503" cy="510"/>
            </a:xfrm>
            <a:prstGeom prst="rect">
              <a:avLst/>
            </a:prstGeom>
            <a:solidFill>
              <a:srgbClr val="064CFC"/>
            </a:solidFill>
            <a:ln>
              <a:noFill/>
            </a:ln>
            <a:extLst>
              <a:ext uri="{91240B29-F687-4f45-9708-019B960494DF}">
                <a14:hiddenLine xmlns:a14="http://schemas.microsoft.com/office/drawing/2010/main" xmlns="" w="12700">
                  <a:solidFill>
                    <a:srgbClr val="000000"/>
                  </a:solidFill>
                  <a:miter lim="800000"/>
                  <a:headEnd/>
                  <a:tailEnd/>
                </a14:hiddenLine>
              </a:ext>
            </a:extLst>
          </p:spPr>
        </p:pic>
      </p:grpSp>
      <p:pic>
        <p:nvPicPr>
          <p:cNvPr id="52232" name="Picture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1239" y="2459038"/>
            <a:ext cx="204787" cy="3338512"/>
          </a:xfrm>
          <a:prstGeom prst="rect">
            <a:avLst/>
          </a:prstGeom>
          <a:solidFill>
            <a:srgbClr val="064CFC"/>
          </a:solidFill>
          <a:ln>
            <a:noFill/>
          </a:ln>
          <a:extLst>
            <a:ext uri="{91240B29-F687-4f45-9708-019B960494DF}">
              <a14:hiddenLine xmlns:a14="http://schemas.microsoft.com/office/drawing/2010/main" xmlns="" w="12700">
                <a:solidFill>
                  <a:srgbClr val="000000"/>
                </a:solidFill>
                <a:miter lim="800000"/>
                <a:headEnd/>
                <a:tailEnd/>
              </a14:hiddenLine>
            </a:ext>
          </a:extLst>
        </p:spPr>
      </p:pic>
      <p:sp>
        <p:nvSpPr>
          <p:cNvPr id="52233" name="Rectangle 12"/>
          <p:cNvSpPr>
            <a:spLocks noChangeArrowheads="1"/>
          </p:cNvSpPr>
          <p:nvPr/>
        </p:nvSpPr>
        <p:spPr bwMode="auto">
          <a:xfrm>
            <a:off x="3090864" y="2422525"/>
            <a:ext cx="287337" cy="3695626"/>
          </a:xfrm>
          <a:prstGeom prst="rect">
            <a:avLst/>
          </a:prstGeom>
          <a:solidFill>
            <a:srgbClr val="064CF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77787" tIns="39687" rIns="77787" bIns="39687">
            <a:spAutoFit/>
          </a:bodyPr>
          <a:lstStyle>
            <a:lvl1pPr defTabSz="661988"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defTabSz="661988"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defTabSz="661988"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defTabSz="661988"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defTabSz="661988"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66198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66198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66198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66198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a:lnSpc>
                <a:spcPct val="89000"/>
              </a:lnSpc>
            </a:pPr>
            <a:r>
              <a:rPr lang="en-US" altLang="en-US" sz="1200">
                <a:latin typeface="Helvetica" panose="020B0604020202020204" pitchFamily="34" charset="0"/>
              </a:rPr>
              <a:t>10</a:t>
            </a:r>
          </a:p>
          <a:p>
            <a:pPr algn="ctr">
              <a:lnSpc>
                <a:spcPct val="89000"/>
              </a:lnSpc>
            </a:pPr>
            <a:r>
              <a:rPr lang="en-US" altLang="en-US" sz="1200">
                <a:latin typeface="Helvetica" panose="020B0604020202020204" pitchFamily="34" charset="0"/>
              </a:rPr>
              <a:t>    9</a:t>
            </a:r>
          </a:p>
          <a:p>
            <a:pPr algn="ctr">
              <a:lnSpc>
                <a:spcPct val="89000"/>
              </a:lnSpc>
            </a:pPr>
            <a:r>
              <a:rPr lang="en-US" altLang="en-US" sz="1200">
                <a:latin typeface="Helvetica" panose="020B0604020202020204" pitchFamily="34" charset="0"/>
              </a:rPr>
              <a:t>  8</a:t>
            </a:r>
          </a:p>
          <a:p>
            <a:pPr algn="ctr">
              <a:lnSpc>
                <a:spcPct val="89000"/>
              </a:lnSpc>
            </a:pPr>
            <a:r>
              <a:rPr lang="en-US" altLang="en-US" sz="1200">
                <a:latin typeface="Helvetica" panose="020B0604020202020204" pitchFamily="34" charset="0"/>
              </a:rPr>
              <a:t>  7</a:t>
            </a:r>
          </a:p>
          <a:p>
            <a:pPr algn="ctr">
              <a:lnSpc>
                <a:spcPct val="89000"/>
              </a:lnSpc>
            </a:pPr>
            <a:endParaRPr lang="en-US" altLang="en-US" sz="1200">
              <a:latin typeface="Helvetica" panose="020B0604020202020204" pitchFamily="34" charset="0"/>
            </a:endParaRPr>
          </a:p>
          <a:p>
            <a:pPr algn="ctr">
              <a:lnSpc>
                <a:spcPct val="89000"/>
              </a:lnSpc>
            </a:pPr>
            <a:r>
              <a:rPr lang="en-US" altLang="en-US" sz="1200">
                <a:latin typeface="Helvetica" panose="020B0604020202020204" pitchFamily="34" charset="0"/>
              </a:rPr>
              <a:t>6</a:t>
            </a:r>
          </a:p>
          <a:p>
            <a:pPr algn="ctr">
              <a:lnSpc>
                <a:spcPct val="89000"/>
              </a:lnSpc>
            </a:pPr>
            <a:r>
              <a:rPr lang="en-US" altLang="en-US" sz="1200">
                <a:latin typeface="Helvetica" panose="020B0604020202020204" pitchFamily="34" charset="0"/>
              </a:rPr>
              <a:t>  5</a:t>
            </a:r>
          </a:p>
          <a:p>
            <a:pPr algn="ctr">
              <a:lnSpc>
                <a:spcPct val="89000"/>
              </a:lnSpc>
            </a:pPr>
            <a:endParaRPr lang="en-US" altLang="en-US" sz="1200">
              <a:latin typeface="Helvetica" panose="020B0604020202020204" pitchFamily="34" charset="0"/>
            </a:endParaRPr>
          </a:p>
          <a:p>
            <a:pPr algn="ctr">
              <a:lnSpc>
                <a:spcPct val="89000"/>
              </a:lnSpc>
            </a:pPr>
            <a:r>
              <a:rPr lang="en-US" altLang="en-US" sz="1200">
                <a:latin typeface="Helvetica" panose="020B0604020202020204" pitchFamily="34" charset="0"/>
              </a:rPr>
              <a:t>4</a:t>
            </a:r>
          </a:p>
          <a:p>
            <a:pPr algn="ctr">
              <a:lnSpc>
                <a:spcPct val="89000"/>
              </a:lnSpc>
            </a:pPr>
            <a:r>
              <a:rPr lang="en-US" altLang="en-US" sz="1200">
                <a:latin typeface="Helvetica" panose="020B0604020202020204" pitchFamily="34" charset="0"/>
              </a:rPr>
              <a:t>  3</a:t>
            </a:r>
          </a:p>
          <a:p>
            <a:pPr algn="ctr">
              <a:lnSpc>
                <a:spcPct val="89000"/>
              </a:lnSpc>
            </a:pPr>
            <a:r>
              <a:rPr lang="en-US" altLang="en-US" sz="1200">
                <a:latin typeface="Helvetica" panose="020B0604020202020204" pitchFamily="34" charset="0"/>
              </a:rPr>
              <a:t>  2</a:t>
            </a:r>
          </a:p>
          <a:p>
            <a:pPr algn="ctr">
              <a:lnSpc>
                <a:spcPct val="89000"/>
              </a:lnSpc>
            </a:pPr>
            <a:r>
              <a:rPr lang="en-US" altLang="en-US" sz="1200">
                <a:latin typeface="Helvetica" panose="020B0604020202020204" pitchFamily="34" charset="0"/>
              </a:rPr>
              <a:t>  1</a:t>
            </a:r>
          </a:p>
          <a:p>
            <a:pPr algn="ctr">
              <a:lnSpc>
                <a:spcPct val="89000"/>
              </a:lnSpc>
            </a:pPr>
            <a:r>
              <a:rPr lang="en-US" altLang="en-US" sz="1200">
                <a:latin typeface="Helvetica" panose="020B0604020202020204" pitchFamily="34" charset="0"/>
              </a:rPr>
              <a:t>  0</a:t>
            </a:r>
          </a:p>
        </p:txBody>
      </p:sp>
      <p:sp>
        <p:nvSpPr>
          <p:cNvPr id="197645" name="Rectangle 13"/>
          <p:cNvSpPr>
            <a:spLocks noChangeArrowheads="1"/>
          </p:cNvSpPr>
          <p:nvPr/>
        </p:nvSpPr>
        <p:spPr bwMode="auto">
          <a:xfrm>
            <a:off x="5791200" y="1524000"/>
            <a:ext cx="4089838" cy="400110"/>
          </a:xfrm>
          <a:prstGeom prst="rect">
            <a:avLst/>
          </a:prstGeom>
          <a:noFill/>
          <a:ln w="12700">
            <a:noFill/>
            <a:miter lim="800000"/>
            <a:headEnd/>
            <a:tailEnd/>
          </a:ln>
          <a:effectLst>
            <a:prstShdw prst="shdw17" dist="17961" dir="2700000">
              <a:srgbClr val="50867D"/>
            </a:prstShdw>
          </a:effectLst>
        </p:spPr>
        <p:txBody>
          <a:bodyPr wrap="none" lIns="91440" tIns="45720" rIns="91440" bIns="45720" anchor="t">
            <a:spAutoFit/>
          </a:bodyPr>
          <a:lstStyle/>
          <a:p>
            <a:pPr eaLnBrk="0" hangingPunct="0">
              <a:defRPr/>
            </a:pPr>
            <a:r>
              <a:rPr lang="en-US" sz="2000" dirty="0">
                <a:latin typeface="Arial" panose="020B0604020202020204" pitchFamily="34" charset="0"/>
                <a:cs typeface="Arial" panose="020B0604020202020204" pitchFamily="34" charset="0"/>
              </a:rPr>
              <a:t>Separation Anxiety Fear Hierarchy</a:t>
            </a:r>
          </a:p>
        </p:txBody>
      </p:sp>
      <p:sp>
        <p:nvSpPr>
          <p:cNvPr id="197646" name="Rectangle 14"/>
          <p:cNvSpPr>
            <a:spLocks noChangeArrowheads="1"/>
          </p:cNvSpPr>
          <p:nvPr/>
        </p:nvSpPr>
        <p:spPr bwMode="auto">
          <a:xfrm>
            <a:off x="2133600" y="1524001"/>
            <a:ext cx="3359150" cy="396875"/>
          </a:xfrm>
          <a:prstGeom prst="rect">
            <a:avLst/>
          </a:prstGeom>
          <a:noFill/>
          <a:ln w="12700">
            <a:noFill/>
            <a:miter lim="800000"/>
            <a:headEnd/>
            <a:tailEnd/>
          </a:ln>
          <a:effectLst>
            <a:prstShdw prst="shdw17" dist="17961" dir="2700000">
              <a:srgbClr val="50867D"/>
            </a:prstShdw>
          </a:effectLst>
        </p:spPr>
        <p:txBody>
          <a:bodyPr wrap="none" lIns="91440" tIns="45720" rIns="91440" bIns="45720" anchor="t">
            <a:spAutoFit/>
          </a:bodyPr>
          <a:lstStyle/>
          <a:p>
            <a:pPr eaLnBrk="0" hangingPunct="0">
              <a:defRPr/>
            </a:pPr>
            <a:r>
              <a:rPr lang="en-US" sz="2000" dirty="0">
                <a:latin typeface="+mj-lt"/>
              </a:rPr>
              <a:t>Fear Thermometer (SUDS)</a:t>
            </a:r>
          </a:p>
        </p:txBody>
      </p:sp>
      <p:sp>
        <p:nvSpPr>
          <p:cNvPr id="52236" name="Line 15"/>
          <p:cNvSpPr>
            <a:spLocks noChangeShapeType="1"/>
          </p:cNvSpPr>
          <p:nvPr/>
        </p:nvSpPr>
        <p:spPr bwMode="auto">
          <a:xfrm>
            <a:off x="2416176" y="1387475"/>
            <a:ext cx="7381875" cy="0"/>
          </a:xfrm>
          <a:prstGeom prst="line">
            <a:avLst/>
          </a:prstGeom>
          <a:noFill/>
          <a:ln w="12700">
            <a:solidFill>
              <a:srgbClr val="66FF99"/>
            </a:solidFill>
            <a:round/>
            <a:headEnd type="none" w="sm" len="sm"/>
            <a:tailEnd type="none" w="sm" len="sm"/>
          </a:ln>
          <a:effectLst>
            <a:prstShdw prst="shdw17" dist="17961" dir="2700000">
              <a:srgbClr val="3D995C">
                <a:alpha val="74997"/>
              </a:srgbClr>
            </a:prstShdw>
          </a:effectLst>
          <a:extLst>
            <a:ext uri="{909E8E84-426E-40dd-AFC4-6F175D3DCCD1}">
              <a14:hiddenFill xmlns:a14="http://schemas.microsoft.com/office/drawing/2010/main" xmlns="">
                <a:noFill/>
              </a14:hiddenFill>
            </a:ext>
          </a:extLst>
        </p:spPr>
        <p:txBody>
          <a:bodyPr/>
          <a:lstStyle/>
          <a:p>
            <a:endParaRPr lang="en-US"/>
          </a:p>
        </p:txBody>
      </p:sp>
      <p:sp>
        <p:nvSpPr>
          <p:cNvPr id="16" name="TextBox 15"/>
          <p:cNvSpPr txBox="1"/>
          <p:nvPr/>
        </p:nvSpPr>
        <p:spPr>
          <a:xfrm>
            <a:off x="6472517" y="6185647"/>
            <a:ext cx="4369653" cy="369332"/>
          </a:xfrm>
          <a:prstGeom prst="rect">
            <a:avLst/>
          </a:prstGeom>
          <a:noFill/>
        </p:spPr>
        <p:txBody>
          <a:bodyPr wrap="square" rtlCol="0">
            <a:spAutoFit/>
          </a:bodyPr>
          <a:lstStyle/>
          <a:p>
            <a:r>
              <a:rPr lang="en-US" dirty="0"/>
              <a:t>Slide courtesy of Drs. Albano and Rynn</a:t>
            </a:r>
          </a:p>
        </p:txBody>
      </p:sp>
    </p:spTree>
    <p:extLst>
      <p:ext uri="{BB962C8B-B14F-4D97-AF65-F5344CB8AC3E}">
        <p14:creationId xmlns:p14="http://schemas.microsoft.com/office/powerpoint/2010/main" val="101503052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752529"/>
            <a:ext cx="10410544" cy="2704398"/>
          </a:xfrm>
        </p:spPr>
        <p:txBody>
          <a:bodyPr>
            <a:normAutofit/>
          </a:bodyPr>
          <a:lstStyle/>
          <a:p>
            <a:br>
              <a:rPr lang="en-US" dirty="0">
                <a:latin typeface="Arial" panose="020B0604020202020204" pitchFamily="34" charset="0"/>
                <a:cs typeface="Arial" panose="020B0604020202020204" pitchFamily="34" charset="0"/>
              </a:rPr>
            </a:br>
            <a:r>
              <a:rPr lang="en-US" dirty="0">
                <a:solidFill>
                  <a:srgbClr val="660066"/>
                </a:solidFill>
                <a:latin typeface="Arial" panose="020B0604020202020204" pitchFamily="34" charset="0"/>
                <a:cs typeface="Arial" panose="020B0604020202020204" pitchFamily="34" charset="0"/>
              </a:rPr>
              <a:t>Moderate Anxiety</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3292750" y="3903739"/>
            <a:ext cx="5997513" cy="2185911"/>
          </a:xfrm>
        </p:spPr>
        <p:txBody>
          <a:bodyPr>
            <a:noAutofit/>
          </a:bodyPr>
          <a:lstStyle/>
          <a:p>
            <a:r>
              <a:rPr lang="en-US" sz="4000" dirty="0">
                <a:solidFill>
                  <a:schemeClr val="tx1"/>
                </a:solidFill>
                <a:latin typeface="Arial" panose="020B0604020202020204" pitchFamily="34" charset="0"/>
                <a:cs typeface="Arial" panose="020B0604020202020204" pitchFamily="34" charset="0"/>
              </a:rPr>
              <a:t>Exposure-based CBT</a:t>
            </a:r>
          </a:p>
          <a:p>
            <a:r>
              <a:rPr lang="en-US" sz="4000" dirty="0">
                <a:solidFill>
                  <a:schemeClr val="tx1"/>
                </a:solidFill>
                <a:latin typeface="Arial" panose="020B0604020202020204" pitchFamily="34" charset="0"/>
                <a:cs typeface="Arial" panose="020B0604020202020204" pitchFamily="34" charset="0"/>
              </a:rPr>
              <a:t>                or</a:t>
            </a:r>
          </a:p>
          <a:p>
            <a:r>
              <a:rPr lang="en-US" sz="4000" dirty="0">
                <a:solidFill>
                  <a:schemeClr val="tx1"/>
                </a:solidFill>
                <a:latin typeface="Arial" panose="020B0604020202020204" pitchFamily="34" charset="0"/>
                <a:cs typeface="Arial" panose="020B0604020202020204" pitchFamily="34" charset="0"/>
              </a:rPr>
              <a:t>Psychopharmacology</a:t>
            </a:r>
          </a:p>
        </p:txBody>
      </p:sp>
    </p:spTree>
    <p:extLst>
      <p:ext uri="{BB962C8B-B14F-4D97-AF65-F5344CB8AC3E}">
        <p14:creationId xmlns:p14="http://schemas.microsoft.com/office/powerpoint/2010/main" val="1860534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1611406" y="810491"/>
            <a:ext cx="8969188" cy="1676400"/>
          </a:xfrm>
        </p:spPr>
        <p:txBody>
          <a:bodyPr>
            <a:normAutofit fontScale="90000"/>
          </a:bodyPr>
          <a:lstStyle/>
          <a:p>
            <a:pPr eaLnBrk="1" hangingPunct="1">
              <a:defRPr/>
            </a:pPr>
            <a:r>
              <a:rPr lang="en-US" dirty="0">
                <a:solidFill>
                  <a:srgbClr val="660066"/>
                </a:solidFill>
                <a:latin typeface="Arial" panose="020B0604020202020204" pitchFamily="34" charset="0"/>
                <a:cs typeface="Arial" panose="020B0604020202020204" pitchFamily="34" charset="0"/>
              </a:rPr>
              <a:t>CAMS-</a:t>
            </a:r>
            <a:br>
              <a:rPr lang="en-US" dirty="0">
                <a:latin typeface="Arial" panose="020B0604020202020204" pitchFamily="34" charset="0"/>
                <a:cs typeface="Arial" panose="020B0604020202020204" pitchFamily="34" charset="0"/>
              </a:rPr>
            </a:br>
            <a:r>
              <a:rPr lang="en-US" dirty="0">
                <a:solidFill>
                  <a:srgbClr val="660066"/>
                </a:solidFill>
                <a:latin typeface="Arial" panose="020B0604020202020204" pitchFamily="34" charset="0"/>
                <a:cs typeface="Arial" panose="020B0604020202020204" pitchFamily="34" charset="0"/>
              </a:rPr>
              <a:t>Child Anxiety Multimodal Study Overview</a:t>
            </a:r>
          </a:p>
        </p:txBody>
      </p:sp>
      <p:sp>
        <p:nvSpPr>
          <p:cNvPr id="468995" name="Rectangle 3"/>
          <p:cNvSpPr>
            <a:spLocks noGrp="1" noChangeArrowheads="1"/>
          </p:cNvSpPr>
          <p:nvPr>
            <p:ph type="body" idx="1"/>
          </p:nvPr>
        </p:nvSpPr>
        <p:spPr>
          <a:xfrm>
            <a:off x="1317101" y="2419397"/>
            <a:ext cx="9655699" cy="4114800"/>
          </a:xfrm>
        </p:spPr>
        <p:txBody>
          <a:bodyPr>
            <a:normAutofit/>
          </a:bodyPr>
          <a:lstStyle/>
          <a:p>
            <a:pPr eaLnBrk="1" hangingPunct="1">
              <a:lnSpc>
                <a:spcPct val="90000"/>
              </a:lnSpc>
              <a:buClr>
                <a:srgbClr val="FFFF00"/>
              </a:buClr>
              <a:defRPr/>
            </a:pPr>
            <a:r>
              <a:rPr lang="en-US" dirty="0">
                <a:latin typeface="Arial" panose="020B0604020202020204" pitchFamily="34" charset="0"/>
                <a:cs typeface="Arial" panose="020B0604020202020204" pitchFamily="34" charset="0"/>
              </a:rPr>
              <a:t>Separation Anxiety DO, Social Phobia, Generalized Anxiety DO</a:t>
            </a:r>
          </a:p>
          <a:p>
            <a:pPr eaLnBrk="1" hangingPunct="1">
              <a:lnSpc>
                <a:spcPct val="90000"/>
              </a:lnSpc>
              <a:buClr>
                <a:srgbClr val="FFFF00"/>
              </a:buClr>
              <a:defRPr/>
            </a:pPr>
            <a:r>
              <a:rPr lang="en-US" dirty="0">
                <a:latin typeface="Arial" panose="020B0604020202020204" pitchFamily="34" charset="0"/>
                <a:cs typeface="Arial" panose="020B0604020202020204" pitchFamily="34" charset="0"/>
              </a:rPr>
              <a:t>N = 488, ages 7-17</a:t>
            </a:r>
          </a:p>
          <a:p>
            <a:pPr eaLnBrk="1" hangingPunct="1">
              <a:lnSpc>
                <a:spcPct val="90000"/>
              </a:lnSpc>
              <a:buClr>
                <a:srgbClr val="FFFF00"/>
              </a:buClr>
              <a:defRPr/>
            </a:pPr>
            <a:r>
              <a:rPr lang="en-US" dirty="0">
                <a:latin typeface="Arial" panose="020B0604020202020204" pitchFamily="34" charset="0"/>
                <a:cs typeface="Arial" panose="020B0604020202020204" pitchFamily="34" charset="0"/>
              </a:rPr>
              <a:t>12-week acute trial:  CBT, Sertraline, Comb, Pill PBO </a:t>
            </a:r>
          </a:p>
          <a:p>
            <a:pPr eaLnBrk="1" hangingPunct="1">
              <a:lnSpc>
                <a:spcPct val="90000"/>
              </a:lnSpc>
              <a:buClr>
                <a:srgbClr val="FFFF00"/>
              </a:buClr>
              <a:defRPr/>
            </a:pPr>
            <a:r>
              <a:rPr lang="en-US" dirty="0">
                <a:latin typeface="Arial" panose="020B0604020202020204" pitchFamily="34" charset="0"/>
                <a:cs typeface="Arial" panose="020B0604020202020204" pitchFamily="34" charset="0"/>
              </a:rPr>
              <a:t>Pills-only double blinded</a:t>
            </a:r>
          </a:p>
          <a:p>
            <a:pPr eaLnBrk="1" hangingPunct="1">
              <a:lnSpc>
                <a:spcPct val="90000"/>
              </a:lnSpc>
              <a:buClr>
                <a:srgbClr val="FFFF00"/>
              </a:buClr>
              <a:defRPr/>
            </a:pPr>
            <a:r>
              <a:rPr lang="en-US" dirty="0">
                <a:latin typeface="Arial" panose="020B0604020202020204" pitchFamily="34" charset="0"/>
                <a:cs typeface="Arial" panose="020B0604020202020204" pitchFamily="34" charset="0"/>
              </a:rPr>
              <a:t>Random assignment, blind Independent Evaluators</a:t>
            </a:r>
          </a:p>
          <a:p>
            <a:pPr eaLnBrk="1" hangingPunct="1">
              <a:lnSpc>
                <a:spcPct val="90000"/>
              </a:lnSpc>
              <a:buClr>
                <a:srgbClr val="FFFF00"/>
              </a:buClr>
              <a:defRPr/>
            </a:pPr>
            <a:r>
              <a:rPr lang="en-US" dirty="0">
                <a:latin typeface="Arial" panose="020B0604020202020204" pitchFamily="34" charset="0"/>
                <a:cs typeface="Arial" panose="020B0604020202020204" pitchFamily="34" charset="0"/>
              </a:rPr>
              <a:t>Phase II:  6 month maintenance for treatment responders</a:t>
            </a:r>
          </a:p>
          <a:p>
            <a:pPr eaLnBrk="1" hangingPunct="1">
              <a:lnSpc>
                <a:spcPct val="90000"/>
              </a:lnSpc>
              <a:buClr>
                <a:srgbClr val="FFFF00"/>
              </a:buClr>
              <a:defRPr/>
            </a:pPr>
            <a:endParaRPr lang="en-US" dirty="0">
              <a:effectLst>
                <a:outerShdw blurRad="38100" dist="38100" dir="2700000" algn="tl">
                  <a:srgbClr val="000000"/>
                </a:outerShdw>
              </a:effectLst>
              <a:latin typeface="Arial" panose="020B0604020202020204" pitchFamily="34" charset="0"/>
              <a:cs typeface="Arial" panose="020B0604020202020204" pitchFamily="34" charset="0"/>
            </a:endParaRPr>
          </a:p>
          <a:p>
            <a:pPr eaLnBrk="1" hangingPunct="1">
              <a:lnSpc>
                <a:spcPct val="90000"/>
              </a:lnSpc>
              <a:buClr>
                <a:srgbClr val="FFFF00"/>
              </a:buClr>
              <a:defRPr/>
            </a:pPr>
            <a:endParaRPr lang="en-US" dirty="0">
              <a:effectLst>
                <a:outerShdw blurRad="38100" dist="38100" dir="2700000" algn="tl">
                  <a:srgbClr val="000000"/>
                </a:outerShdw>
              </a:effectLst>
              <a:latin typeface="Arial" panose="020B0604020202020204" pitchFamily="34" charset="0"/>
              <a:cs typeface="Arial" panose="020B0604020202020204" pitchFamily="34" charset="0"/>
            </a:endParaRPr>
          </a:p>
          <a:p>
            <a:pPr eaLnBrk="1" hangingPunct="1">
              <a:lnSpc>
                <a:spcPct val="90000"/>
              </a:lnSpc>
              <a:buClr>
                <a:srgbClr val="FFFF00"/>
              </a:buClr>
              <a:defRPr/>
            </a:pPr>
            <a:endParaRPr lang="en-US"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 name="TextBox 3"/>
          <p:cNvSpPr txBox="1"/>
          <p:nvPr/>
        </p:nvSpPr>
        <p:spPr>
          <a:xfrm>
            <a:off x="6472518" y="6185647"/>
            <a:ext cx="3962400"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Slide courtesy of Drs. Albano and Rynn</a:t>
            </a:r>
          </a:p>
        </p:txBody>
      </p:sp>
    </p:spTree>
    <p:extLst>
      <p:ext uri="{BB962C8B-B14F-4D97-AF65-F5344CB8AC3E}">
        <p14:creationId xmlns:p14="http://schemas.microsoft.com/office/powerpoint/2010/main" val="2345518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629" y="2619976"/>
            <a:ext cx="11336740" cy="3117884"/>
          </a:xfrm>
        </p:spPr>
        <p:txBody>
          <a:bodyPr>
            <a:normAutofit/>
          </a:bodyPr>
          <a:lstStyle/>
          <a:p>
            <a:r>
              <a:rPr lang="en-US" sz="2800" dirty="0">
                <a:solidFill>
                  <a:schemeClr val="tx1">
                    <a:lumMod val="65000"/>
                    <a:lumOff val="35000"/>
                  </a:schemeClr>
                </a:solidFill>
                <a:latin typeface="Arial" panose="020B0604020202020204" pitchFamily="34" charset="0"/>
                <a:ea typeface="+mn-ea"/>
                <a:cs typeface="Arial" panose="020B0604020202020204" pitchFamily="34" charset="0"/>
              </a:rPr>
              <a:t>Neither I nor my spouse/partner has a relevant financial relationship with a commercial interest to disclose.</a:t>
            </a:r>
            <a:endParaRPr lang="en-US" sz="2800" b="1" dirty="0">
              <a:solidFill>
                <a:schemeClr val="tx1">
                  <a:lumMod val="65000"/>
                  <a:lumOff val="35000"/>
                </a:schemeClr>
              </a:solidFill>
              <a:latin typeface="Arial" panose="020B0604020202020204" pitchFamily="34" charset="0"/>
              <a:ea typeface="+mn-ea"/>
              <a:cs typeface="Arial" panose="020B0604020202020204" pitchFamily="34" charset="0"/>
            </a:endParaRPr>
          </a:p>
        </p:txBody>
      </p:sp>
      <p:sp>
        <p:nvSpPr>
          <p:cNvPr id="4" name="TextBox 3"/>
          <p:cNvSpPr txBox="1"/>
          <p:nvPr/>
        </p:nvSpPr>
        <p:spPr>
          <a:xfrm>
            <a:off x="159025" y="1309789"/>
            <a:ext cx="11873948" cy="1107996"/>
          </a:xfrm>
          <a:prstGeom prst="rect">
            <a:avLst/>
          </a:prstGeom>
          <a:noFill/>
        </p:spPr>
        <p:txBody>
          <a:bodyPr wrap="square" rtlCol="0">
            <a:spAutoFit/>
          </a:bodyPr>
          <a:lstStyle/>
          <a:p>
            <a:pPr algn="ctr"/>
            <a:r>
              <a:rPr lang="en-US" sz="6600" dirty="0">
                <a:solidFill>
                  <a:srgbClr val="049FDA"/>
                </a:solidFill>
                <a:latin typeface="Arial" panose="020B0604020202020204" pitchFamily="34" charset="0"/>
                <a:ea typeface="Helvetica Regular" charset="0"/>
                <a:cs typeface="Arial" panose="020B0604020202020204" pitchFamily="34" charset="0"/>
              </a:rPr>
              <a:t>Disclosures</a:t>
            </a:r>
          </a:p>
        </p:txBody>
      </p:sp>
    </p:spTree>
    <p:extLst>
      <p:ext uri="{BB962C8B-B14F-4D97-AF65-F5344CB8AC3E}">
        <p14:creationId xmlns:p14="http://schemas.microsoft.com/office/powerpoint/2010/main" val="2615788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8" name="Picture 7">
            <a:extLst>
              <a:ext uri="{FF2B5EF4-FFF2-40B4-BE49-F238E27FC236}">
                <a16:creationId xmlns:a16="http://schemas.microsoft.com/office/drawing/2014/main" id="{8C851C63-3629-4981-A110-B0E2AAD1E848}"/>
              </a:ext>
            </a:extLst>
          </p:cNvPr>
          <p:cNvPicPr>
            <a:picLocks noChangeAspect="1"/>
          </p:cNvPicPr>
          <p:nvPr/>
        </p:nvPicPr>
        <p:blipFill>
          <a:blip r:embed="rId3"/>
          <a:stretch>
            <a:fillRect/>
          </a:stretch>
        </p:blipFill>
        <p:spPr>
          <a:xfrm>
            <a:off x="2398801" y="1462902"/>
            <a:ext cx="7132657" cy="5258543"/>
          </a:xfrm>
          <a:prstGeom prst="rect">
            <a:avLst/>
          </a:prstGeom>
        </p:spPr>
      </p:pic>
      <p:sp>
        <p:nvSpPr>
          <p:cNvPr id="209" name="Shape 209"/>
          <p:cNvSpPr txBox="1">
            <a:spLocks noGrp="1"/>
          </p:cNvSpPr>
          <p:nvPr>
            <p:ph type="title"/>
          </p:nvPr>
        </p:nvSpPr>
        <p:spPr>
          <a:xfrm>
            <a:off x="893763" y="1107943"/>
            <a:ext cx="10515600" cy="709919"/>
          </a:xfrm>
          <a:prstGeom prst="rect">
            <a:avLst/>
          </a:prstGeom>
          <a:noFill/>
          <a:ln>
            <a:noFill/>
          </a:ln>
        </p:spPr>
        <p:txBody>
          <a:bodyPr vert="horz" lIns="0" tIns="45700" rIns="0" bIns="0" rtlCol="0" anchor="b" anchorCtr="0">
            <a:noAutofit/>
          </a:bodyPr>
          <a:lstStyle/>
          <a:p>
            <a:pPr>
              <a:buSzPct val="25000"/>
            </a:pPr>
            <a:r>
              <a:rPr lang="en-US" sz="4000" dirty="0">
                <a:solidFill>
                  <a:srgbClr val="7030A0"/>
                </a:solidFill>
                <a:latin typeface="Arial" panose="020B0604020202020204" pitchFamily="34" charset="0"/>
                <a:ea typeface="Arial"/>
                <a:cs typeface="Arial" panose="020B0604020202020204" pitchFamily="34" charset="0"/>
                <a:sym typeface="Arial"/>
              </a:rPr>
              <a:t>Child Anxiety Multimodal Study CAMS</a:t>
            </a:r>
            <a:br>
              <a:rPr lang="en-US" sz="3200" dirty="0">
                <a:solidFill>
                  <a:schemeClr val="dk1"/>
                </a:solidFill>
                <a:latin typeface="Arial" panose="020B0604020202020204" pitchFamily="34" charset="0"/>
                <a:ea typeface="Arial"/>
                <a:cs typeface="Arial" panose="020B0604020202020204" pitchFamily="34" charset="0"/>
                <a:sym typeface="Arial"/>
              </a:rPr>
            </a:br>
            <a:endParaRPr lang="en-US" sz="3200" dirty="0">
              <a:solidFill>
                <a:schemeClr val="dk1"/>
              </a:solidFill>
              <a:latin typeface="Arial" panose="020B0604020202020204" pitchFamily="34" charset="0"/>
              <a:ea typeface="Arial"/>
              <a:cs typeface="Arial" panose="020B0604020202020204" pitchFamily="34" charset="0"/>
              <a:sym typeface="Arial"/>
            </a:endParaRPr>
          </a:p>
        </p:txBody>
      </p:sp>
      <p:sp>
        <p:nvSpPr>
          <p:cNvPr id="211" name="Shape 211"/>
          <p:cNvSpPr txBox="1"/>
          <p:nvPr/>
        </p:nvSpPr>
        <p:spPr>
          <a:xfrm>
            <a:off x="1904999" y="6374730"/>
            <a:ext cx="8991600" cy="701674"/>
          </a:xfrm>
          <a:prstGeom prst="rect">
            <a:avLst/>
          </a:prstGeom>
          <a:noFill/>
          <a:ln>
            <a:noFill/>
          </a:ln>
        </p:spPr>
        <p:txBody>
          <a:bodyPr lIns="91425" tIns="45700" rIns="91425" bIns="45700" anchor="t" anchorCtr="0">
            <a:noAutofit/>
          </a:bodyPr>
          <a:lstStyle/>
          <a:p>
            <a:pPr algn="ctr">
              <a:buSzPct val="25000"/>
            </a:pPr>
            <a:r>
              <a:rPr lang="en-US" sz="2400" kern="0" dirty="0">
                <a:solidFill>
                  <a:srgbClr val="FF0000"/>
                </a:solidFill>
                <a:ea typeface="Arial"/>
                <a:cs typeface="Arial"/>
                <a:sym typeface="Arial"/>
                <a:rtl val="0"/>
              </a:rPr>
              <a:t>CGI-I 1 and 2  (ITT, LOCF)  </a:t>
            </a:r>
          </a:p>
          <a:p>
            <a:pPr algn="r">
              <a:buSzPct val="25000"/>
            </a:pPr>
            <a:r>
              <a:rPr lang="en-US" sz="1600" i="1" kern="0" dirty="0">
                <a:solidFill>
                  <a:srgbClr val="00FFFF"/>
                </a:solidFill>
                <a:ea typeface="Arial"/>
                <a:cs typeface="Arial"/>
                <a:sym typeface="Arial"/>
                <a:rtl val="0"/>
              </a:rPr>
              <a:t>Walkup et al., 2008</a:t>
            </a:r>
          </a:p>
        </p:txBody>
      </p:sp>
      <p:sp>
        <p:nvSpPr>
          <p:cNvPr id="9" name="TextBox 8">
            <a:extLst>
              <a:ext uri="{FF2B5EF4-FFF2-40B4-BE49-F238E27FC236}">
                <a16:creationId xmlns:a16="http://schemas.microsoft.com/office/drawing/2014/main" id="{980EDD02-304F-470D-8F6E-5F243DC19413}"/>
              </a:ext>
            </a:extLst>
          </p:cNvPr>
          <p:cNvSpPr txBox="1"/>
          <p:nvPr/>
        </p:nvSpPr>
        <p:spPr>
          <a:xfrm>
            <a:off x="6400799" y="3059668"/>
            <a:ext cx="991892" cy="369332"/>
          </a:xfrm>
          <a:prstGeom prst="rect">
            <a:avLst/>
          </a:prstGeom>
          <a:noFill/>
        </p:spPr>
        <p:txBody>
          <a:bodyPr wrap="square" rtlCol="0">
            <a:spAutoFit/>
          </a:bodyPr>
          <a:lstStyle/>
          <a:p>
            <a:r>
              <a:rPr lang="en-US" b="1" dirty="0"/>
              <a:t>81%</a:t>
            </a:r>
          </a:p>
        </p:txBody>
      </p:sp>
      <p:sp>
        <p:nvSpPr>
          <p:cNvPr id="11" name="TextBox 10">
            <a:extLst>
              <a:ext uri="{FF2B5EF4-FFF2-40B4-BE49-F238E27FC236}">
                <a16:creationId xmlns:a16="http://schemas.microsoft.com/office/drawing/2014/main" id="{0A026AC1-F2A5-4AA6-A196-E93D1CA20B44}"/>
              </a:ext>
            </a:extLst>
          </p:cNvPr>
          <p:cNvSpPr txBox="1"/>
          <p:nvPr/>
        </p:nvSpPr>
        <p:spPr>
          <a:xfrm>
            <a:off x="5694363" y="3529430"/>
            <a:ext cx="914400" cy="369332"/>
          </a:xfrm>
          <a:prstGeom prst="rect">
            <a:avLst/>
          </a:prstGeom>
          <a:noFill/>
        </p:spPr>
        <p:txBody>
          <a:bodyPr wrap="square" rtlCol="0">
            <a:spAutoFit/>
          </a:bodyPr>
          <a:lstStyle/>
          <a:p>
            <a:r>
              <a:rPr lang="en-US" b="1" dirty="0"/>
              <a:t>60%</a:t>
            </a:r>
          </a:p>
        </p:txBody>
      </p:sp>
      <p:sp>
        <p:nvSpPr>
          <p:cNvPr id="12" name="TextBox 11">
            <a:extLst>
              <a:ext uri="{FF2B5EF4-FFF2-40B4-BE49-F238E27FC236}">
                <a16:creationId xmlns:a16="http://schemas.microsoft.com/office/drawing/2014/main" id="{04BA8443-E71B-411F-AAFE-DD7FD5C3EB33}"/>
              </a:ext>
            </a:extLst>
          </p:cNvPr>
          <p:cNvSpPr txBox="1"/>
          <p:nvPr/>
        </p:nvSpPr>
        <p:spPr>
          <a:xfrm>
            <a:off x="5002061" y="3634013"/>
            <a:ext cx="583814" cy="369332"/>
          </a:xfrm>
          <a:prstGeom prst="rect">
            <a:avLst/>
          </a:prstGeom>
          <a:noFill/>
        </p:spPr>
        <p:txBody>
          <a:bodyPr wrap="none" rtlCol="0">
            <a:spAutoFit/>
          </a:bodyPr>
          <a:lstStyle/>
          <a:p>
            <a:r>
              <a:rPr lang="en-US" b="1" dirty="0"/>
              <a:t>55%</a:t>
            </a:r>
          </a:p>
        </p:txBody>
      </p:sp>
      <p:sp>
        <p:nvSpPr>
          <p:cNvPr id="13" name="TextBox 12">
            <a:extLst>
              <a:ext uri="{FF2B5EF4-FFF2-40B4-BE49-F238E27FC236}">
                <a16:creationId xmlns:a16="http://schemas.microsoft.com/office/drawing/2014/main" id="{B6EABF0D-6FEC-4990-8BF0-BA7D561115B0}"/>
              </a:ext>
            </a:extLst>
          </p:cNvPr>
          <p:cNvSpPr txBox="1"/>
          <p:nvPr/>
        </p:nvSpPr>
        <p:spPr>
          <a:xfrm>
            <a:off x="4418247" y="4408418"/>
            <a:ext cx="583814" cy="369332"/>
          </a:xfrm>
          <a:prstGeom prst="rect">
            <a:avLst/>
          </a:prstGeom>
          <a:noFill/>
        </p:spPr>
        <p:txBody>
          <a:bodyPr wrap="none" rtlCol="0">
            <a:spAutoFit/>
          </a:bodyPr>
          <a:lstStyle/>
          <a:p>
            <a:r>
              <a:rPr lang="en-US" b="1" dirty="0"/>
              <a:t>24%</a:t>
            </a:r>
          </a:p>
        </p:txBody>
      </p:sp>
      <p:sp>
        <p:nvSpPr>
          <p:cNvPr id="14" name="TextBox 13">
            <a:extLst>
              <a:ext uri="{FF2B5EF4-FFF2-40B4-BE49-F238E27FC236}">
                <a16:creationId xmlns:a16="http://schemas.microsoft.com/office/drawing/2014/main" id="{EF93DF93-08EE-45C9-A6AF-DA2968432794}"/>
              </a:ext>
            </a:extLst>
          </p:cNvPr>
          <p:cNvSpPr txBox="1"/>
          <p:nvPr/>
        </p:nvSpPr>
        <p:spPr>
          <a:xfrm>
            <a:off x="4136885" y="2679005"/>
            <a:ext cx="3114955" cy="369332"/>
          </a:xfrm>
          <a:prstGeom prst="rect">
            <a:avLst/>
          </a:prstGeom>
          <a:noFill/>
        </p:spPr>
        <p:txBody>
          <a:bodyPr wrap="none" rtlCol="0">
            <a:spAutoFit/>
          </a:bodyPr>
          <a:lstStyle/>
          <a:p>
            <a:r>
              <a:rPr lang="en-US" b="1" dirty="0">
                <a:latin typeface="Helvetica Regular"/>
              </a:rPr>
              <a:t>COMB &gt; CBT = SRT &gt; PBO</a:t>
            </a:r>
          </a:p>
        </p:txBody>
      </p:sp>
    </p:spTree>
    <p:extLst>
      <p:ext uri="{BB962C8B-B14F-4D97-AF65-F5344CB8AC3E}">
        <p14:creationId xmlns:p14="http://schemas.microsoft.com/office/powerpoint/2010/main" val="3922209608"/>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title"/>
          </p:nvPr>
        </p:nvSpPr>
        <p:spPr>
          <a:xfrm>
            <a:off x="0" y="718874"/>
            <a:ext cx="12192000" cy="709919"/>
          </a:xfrm>
        </p:spPr>
        <p:txBody>
          <a:bodyPr>
            <a:noAutofit/>
          </a:bodyPr>
          <a:lstStyle/>
          <a:p>
            <a:pPr algn="ctr" eaLnBrk="1" hangingPunct="1">
              <a:defRPr/>
            </a:pPr>
            <a:r>
              <a:rPr lang="en-US" altLang="en-US" sz="4200" b="1" dirty="0">
                <a:solidFill>
                  <a:srgbClr val="391378"/>
                </a:solidFill>
                <a:ea typeface="+mn-ea"/>
                <a:cs typeface="+mn-cs"/>
              </a:rPr>
              <a:t>Child–Adolescent Anxiety Multimodal Study</a:t>
            </a:r>
          </a:p>
        </p:txBody>
      </p:sp>
      <p:sp>
        <p:nvSpPr>
          <p:cNvPr id="15363" name="Rectangle 3"/>
          <p:cNvSpPr>
            <a:spLocks noGrp="1" noChangeArrowheads="1"/>
          </p:cNvSpPr>
          <p:nvPr>
            <p:ph idx="1"/>
          </p:nvPr>
        </p:nvSpPr>
        <p:spPr>
          <a:xfrm>
            <a:off x="983582" y="1834584"/>
            <a:ext cx="9891963" cy="4351338"/>
          </a:xfrm>
        </p:spPr>
        <p:txBody>
          <a:bodyPr/>
          <a:lstStyle/>
          <a:p>
            <a:pPr marL="457200" lvl="1" indent="0" eaLnBrk="1" hangingPunct="1">
              <a:buNone/>
              <a:defRPr/>
            </a:pPr>
            <a:r>
              <a:rPr lang="en-US" sz="3600" dirty="0">
                <a:ea typeface="ＭＳ Ｐゴシック" panose="020B0600070205080204" pitchFamily="34" charset="-128"/>
                <a:cs typeface="ＭＳ Ｐゴシック" pitchFamily="-108" charset="-128"/>
              </a:rPr>
              <a:t>Mean dose of SER/PBO at final visit:</a:t>
            </a:r>
          </a:p>
          <a:p>
            <a:pPr marL="457200" lvl="1" indent="0" eaLnBrk="1" hangingPunct="1">
              <a:buNone/>
              <a:defRPr/>
            </a:pPr>
            <a:endParaRPr lang="en-US" sz="3600" dirty="0">
              <a:ea typeface="ＭＳ Ｐゴシック" panose="020B0600070205080204" pitchFamily="34" charset="-128"/>
              <a:cs typeface="ＭＳ Ｐゴシック" pitchFamily="-108" charset="-128"/>
            </a:endParaRPr>
          </a:p>
          <a:p>
            <a:pPr lvl="2" eaLnBrk="1" hangingPunct="1">
              <a:buFont typeface="Arial" charset="0"/>
              <a:buChar char="•"/>
              <a:defRPr/>
            </a:pPr>
            <a:r>
              <a:rPr lang="en-US" sz="3200" dirty="0">
                <a:ea typeface="ＭＳ Ｐゴシック" panose="020B0600070205080204" pitchFamily="34" charset="-128"/>
                <a:cs typeface="ＭＳ Ｐゴシック" pitchFamily="-108" charset="-128"/>
              </a:rPr>
              <a:t>COMB:	134 mg/day</a:t>
            </a:r>
          </a:p>
          <a:p>
            <a:pPr lvl="2" eaLnBrk="1" hangingPunct="1">
              <a:buFont typeface="Arial" charset="0"/>
              <a:buChar char="•"/>
              <a:defRPr/>
            </a:pPr>
            <a:r>
              <a:rPr lang="en-US" sz="3200" dirty="0">
                <a:ea typeface="ＭＳ Ｐゴシック" panose="020B0600070205080204" pitchFamily="34" charset="-128"/>
                <a:cs typeface="ＭＳ Ｐゴシック" pitchFamily="-108" charset="-128"/>
              </a:rPr>
              <a:t>SER:  	146 mg/day</a:t>
            </a:r>
          </a:p>
          <a:p>
            <a:pPr lvl="2" eaLnBrk="1" hangingPunct="1">
              <a:buFont typeface="Arial" charset="0"/>
              <a:buChar char="•"/>
              <a:defRPr/>
            </a:pPr>
            <a:r>
              <a:rPr lang="en-US" sz="3200" dirty="0">
                <a:ea typeface="ＭＳ Ｐゴシック" panose="020B0600070205080204" pitchFamily="34" charset="-128"/>
                <a:cs typeface="ＭＳ Ｐゴシック" pitchFamily="-108" charset="-128"/>
              </a:rPr>
              <a:t>PBO:  	176mg/day</a:t>
            </a:r>
          </a:p>
          <a:p>
            <a:pPr lvl="1" eaLnBrk="1" hangingPunct="1">
              <a:lnSpc>
                <a:spcPct val="90000"/>
              </a:lnSpc>
              <a:defRPr/>
            </a:pPr>
            <a:endParaRPr lang="en-US" sz="1800" dirty="0">
              <a:ea typeface="ＭＳ Ｐゴシック" panose="020B0600070205080204" pitchFamily="34" charset="-128"/>
              <a:cs typeface="ＭＳ Ｐゴシック" pitchFamily="-108" charset="-128"/>
            </a:endParaRPr>
          </a:p>
          <a:p>
            <a:pPr lvl="1" eaLnBrk="1" hangingPunct="1">
              <a:lnSpc>
                <a:spcPct val="90000"/>
              </a:lnSpc>
              <a:buFontTx/>
              <a:buNone/>
              <a:defRPr/>
            </a:pPr>
            <a:endParaRPr lang="en-US" sz="2600" dirty="0">
              <a:ea typeface="ＭＳ Ｐゴシック" panose="020B0600070205080204" pitchFamily="34" charset="-128"/>
              <a:cs typeface="ＭＳ Ｐゴシック" pitchFamily="-108" charset="-128"/>
            </a:endParaRPr>
          </a:p>
        </p:txBody>
      </p:sp>
      <p:sp>
        <p:nvSpPr>
          <p:cNvPr id="55300" name="Text Box 4"/>
          <p:cNvSpPr txBox="1">
            <a:spLocks noChangeArrowheads="1"/>
          </p:cNvSpPr>
          <p:nvPr/>
        </p:nvSpPr>
        <p:spPr bwMode="auto">
          <a:xfrm rot="10800000" flipV="1">
            <a:off x="1450293" y="5492795"/>
            <a:ext cx="895854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defRPr sz="3200">
                <a:solidFill>
                  <a:schemeClr val="tx1"/>
                </a:solidFill>
                <a:latin typeface="Arial" pitchFamily="34" charset="0"/>
                <a:ea typeface="MS PGothic" pitchFamily="34" charset="-128"/>
              </a:defRPr>
            </a:lvl1pPr>
            <a:lvl2pPr marL="742950" indent="-285750">
              <a:spcBef>
                <a:spcPct val="20000"/>
              </a:spcBef>
              <a:buClr>
                <a:schemeClr val="tx1"/>
              </a:buClr>
              <a:buChar char="–"/>
              <a:defRPr sz="2800">
                <a:solidFill>
                  <a:schemeClr val="tx1"/>
                </a:solidFill>
                <a:latin typeface="Arial" pitchFamily="34" charset="0"/>
                <a:ea typeface="MS PGothic" pitchFamily="34" charset="-128"/>
              </a:defRPr>
            </a:lvl2pPr>
            <a:lvl3pPr marL="1143000" indent="-228600">
              <a:spcBef>
                <a:spcPct val="20000"/>
              </a:spcBef>
              <a:buClr>
                <a:schemeClr val="hlink"/>
              </a:buClr>
              <a:buSzPct val="70000"/>
              <a:buFont typeface="Wingdings" pitchFamily="2" charset="2"/>
              <a:buChar char="n"/>
              <a:defRPr sz="2400">
                <a:solidFill>
                  <a:schemeClr val="tx1"/>
                </a:solidFill>
                <a:latin typeface="Arial" pitchFamily="34" charset="0"/>
                <a:ea typeface="ヒラギノ角ゴ Pro W3" pitchFamily="1" charset="-128"/>
              </a:defRPr>
            </a:lvl3pPr>
            <a:lvl4pPr marL="1600200" indent="-228600">
              <a:spcBef>
                <a:spcPct val="20000"/>
              </a:spcBef>
              <a:buClr>
                <a:schemeClr val="tx1"/>
              </a:buClr>
              <a:buChar char="–"/>
              <a:defRPr sz="2000">
                <a:solidFill>
                  <a:schemeClr val="tx1"/>
                </a:solidFill>
                <a:latin typeface="Arial" pitchFamily="34" charset="0"/>
                <a:ea typeface="ヒラギノ角ゴ Pro W3" pitchFamily="1" charset="-128"/>
              </a:defRPr>
            </a:lvl4pPr>
            <a:lvl5pPr marL="2057400" indent="-228600">
              <a:spcBef>
                <a:spcPct val="20000"/>
              </a:spcBef>
              <a:buClr>
                <a:schemeClr val="hlink"/>
              </a:buClr>
              <a:buSzPct val="70000"/>
              <a:buFont typeface="Wingdings" pitchFamily="2" charset="2"/>
              <a:buChar char="n"/>
              <a:defRPr sz="2000">
                <a:solidFill>
                  <a:schemeClr val="tx1"/>
                </a:solidFill>
                <a:latin typeface="Arial" pitchFamily="34" charset="0"/>
                <a:ea typeface="ヒラギノ角ゴ Pro W3" pitchFamily="1"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ヒラギノ角ゴ Pro W3" pitchFamily="1"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ヒラギノ角ゴ Pro W3" pitchFamily="1"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ヒラギノ角ゴ Pro W3" pitchFamily="1"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ヒラギノ角ゴ Pro W3" pitchFamily="1" charset="-128"/>
              </a:defRPr>
            </a:lvl9pPr>
          </a:lstStyle>
          <a:p>
            <a:pPr>
              <a:spcBef>
                <a:spcPct val="50000"/>
              </a:spcBef>
              <a:buClrTx/>
              <a:buSzTx/>
              <a:buFontTx/>
              <a:buNone/>
            </a:pPr>
            <a:r>
              <a:rPr lang="en-US" altLang="en-US" sz="1200" dirty="0">
                <a:latin typeface="Calibri" pitchFamily="34" charset="0"/>
                <a:ea typeface="ヒラギノ角ゴ Pro W3" pitchFamily="1" charset="-128"/>
              </a:rPr>
              <a:t>Walkup JT, Albano AM, </a:t>
            </a:r>
            <a:r>
              <a:rPr lang="en-US" altLang="en-US" sz="1200" dirty="0" err="1">
                <a:latin typeface="Calibri" pitchFamily="34" charset="0"/>
                <a:ea typeface="ヒラギノ角ゴ Pro W3" pitchFamily="1" charset="-128"/>
              </a:rPr>
              <a:t>Piacentini</a:t>
            </a:r>
            <a:r>
              <a:rPr lang="en-US" altLang="en-US" sz="1200" dirty="0">
                <a:latin typeface="Calibri" pitchFamily="34" charset="0"/>
                <a:ea typeface="ヒラギノ角ゴ Pro W3" pitchFamily="1" charset="-128"/>
              </a:rPr>
              <a:t> J, </a:t>
            </a:r>
            <a:r>
              <a:rPr lang="en-US" altLang="en-US" sz="1200" dirty="0" err="1">
                <a:latin typeface="Calibri" pitchFamily="34" charset="0"/>
                <a:ea typeface="ヒラギノ角ゴ Pro W3" pitchFamily="1" charset="-128"/>
              </a:rPr>
              <a:t>Birmaher</a:t>
            </a:r>
            <a:r>
              <a:rPr lang="en-US" altLang="en-US" sz="1200" dirty="0">
                <a:latin typeface="Calibri" pitchFamily="34" charset="0"/>
                <a:ea typeface="ヒラギノ角ゴ Pro W3" pitchFamily="1" charset="-128"/>
              </a:rPr>
              <a:t> B, Compton SN, Sherrill J, Ginsburg GS, </a:t>
            </a:r>
            <a:r>
              <a:rPr lang="en-US" altLang="en-US" sz="1200" dirty="0" err="1">
                <a:latin typeface="Calibri" pitchFamily="34" charset="0"/>
                <a:ea typeface="ヒラギノ角ゴ Pro W3" pitchFamily="1" charset="-128"/>
              </a:rPr>
              <a:t>Rynn</a:t>
            </a:r>
            <a:r>
              <a:rPr lang="en-US" altLang="en-US" sz="1200" dirty="0">
                <a:latin typeface="Calibri" pitchFamily="34" charset="0"/>
                <a:ea typeface="ヒラギノ角ゴ Pro W3" pitchFamily="1" charset="-128"/>
              </a:rPr>
              <a:t> MA, McCracken J, </a:t>
            </a:r>
            <a:r>
              <a:rPr lang="en-US" altLang="en-US" sz="1200" dirty="0" err="1">
                <a:latin typeface="Calibri" pitchFamily="34" charset="0"/>
                <a:ea typeface="ヒラギノ角ゴ Pro W3" pitchFamily="1" charset="-128"/>
              </a:rPr>
              <a:t>Waslick</a:t>
            </a:r>
            <a:r>
              <a:rPr lang="en-US" altLang="en-US" sz="1200" dirty="0">
                <a:latin typeface="Calibri" pitchFamily="34" charset="0"/>
                <a:ea typeface="ヒラギノ角ゴ Pro W3" pitchFamily="1" charset="-128"/>
              </a:rPr>
              <a:t> B, </a:t>
            </a:r>
            <a:r>
              <a:rPr lang="en-US" altLang="en-US" sz="1200" dirty="0" err="1">
                <a:latin typeface="Calibri" pitchFamily="34" charset="0"/>
                <a:ea typeface="ヒラギノ角ゴ Pro W3" pitchFamily="1" charset="-128"/>
              </a:rPr>
              <a:t>Iyengar</a:t>
            </a:r>
            <a:r>
              <a:rPr lang="en-US" altLang="en-US" sz="1200" dirty="0">
                <a:latin typeface="Calibri" pitchFamily="34" charset="0"/>
                <a:ea typeface="ヒラギノ角ゴ Pro W3" pitchFamily="1" charset="-128"/>
              </a:rPr>
              <a:t> S, March JS, Kendall PC. Cognitive-behavioral therapy, sertraline and their combination for children and adolescents with anxiety disorders: acute phase efficacy and safety. New England Journal of Medicine. Dec 25, 2008. </a:t>
            </a:r>
          </a:p>
        </p:txBody>
      </p:sp>
    </p:spTree>
    <p:extLst>
      <p:ext uri="{BB962C8B-B14F-4D97-AF65-F5344CB8AC3E}">
        <p14:creationId xmlns:p14="http://schemas.microsoft.com/office/powerpoint/2010/main" val="1630150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CA859-92B2-4F29-8169-50BBBA402F51}"/>
              </a:ext>
            </a:extLst>
          </p:cNvPr>
          <p:cNvSpPr>
            <a:spLocks noGrp="1"/>
          </p:cNvSpPr>
          <p:nvPr>
            <p:ph type="title"/>
          </p:nvPr>
        </p:nvSpPr>
        <p:spPr>
          <a:xfrm>
            <a:off x="154983" y="1115706"/>
            <a:ext cx="11198817" cy="709919"/>
          </a:xfrm>
        </p:spPr>
        <p:txBody>
          <a:bodyPr>
            <a:noAutofit/>
          </a:bodyPr>
          <a:lstStyle/>
          <a:p>
            <a:r>
              <a:rPr lang="en-US" dirty="0">
                <a:solidFill>
                  <a:srgbClr val="7030A0"/>
                </a:solidFill>
                <a:latin typeface="Arial" panose="020B0604020202020204" pitchFamily="34" charset="0"/>
                <a:cs typeface="Arial" panose="020B0604020202020204" pitchFamily="34" charset="0"/>
              </a:rPr>
              <a:t>Q: What medication have you prescribed for anxiety?</a:t>
            </a:r>
          </a:p>
        </p:txBody>
      </p:sp>
      <p:sp>
        <p:nvSpPr>
          <p:cNvPr id="3" name="Content Placeholder 2">
            <a:extLst>
              <a:ext uri="{FF2B5EF4-FFF2-40B4-BE49-F238E27FC236}">
                <a16:creationId xmlns:a16="http://schemas.microsoft.com/office/drawing/2014/main" id="{B74314FE-FB15-477F-83AC-B52558F2E360}"/>
              </a:ext>
            </a:extLst>
          </p:cNvPr>
          <p:cNvSpPr>
            <a:spLocks noGrp="1"/>
          </p:cNvSpPr>
          <p:nvPr>
            <p:ph idx="1"/>
          </p:nvPr>
        </p:nvSpPr>
        <p:spPr>
          <a:xfrm>
            <a:off x="340962" y="2339904"/>
            <a:ext cx="11851037" cy="4351338"/>
          </a:xfrm>
        </p:spPr>
        <p:txBody>
          <a:bodyPr>
            <a:normAutofit/>
          </a:bodyPr>
          <a:lstStyle/>
          <a:p>
            <a:pPr marL="0" indent="0">
              <a:buNone/>
            </a:pPr>
            <a:r>
              <a:rPr lang="en-US" sz="3600" dirty="0">
                <a:latin typeface="Arial" panose="020B0604020202020204" pitchFamily="34" charset="0"/>
                <a:cs typeface="Arial" panose="020B0604020202020204" pitchFamily="34" charset="0"/>
              </a:rPr>
              <a:t>a. SSRI (sertraline, fluoxetine, escitalopram)</a:t>
            </a:r>
          </a:p>
          <a:p>
            <a:pPr marL="0" indent="0">
              <a:buNone/>
            </a:pPr>
            <a:r>
              <a:rPr lang="en-US" sz="3600" dirty="0">
                <a:latin typeface="Arial" panose="020B0604020202020204" pitchFamily="34" charset="0"/>
                <a:cs typeface="Arial" panose="020B0604020202020204" pitchFamily="34" charset="0"/>
              </a:rPr>
              <a:t>b. SNRI (duloxetine, venlafaxine)</a:t>
            </a:r>
          </a:p>
          <a:p>
            <a:pPr marL="0" indent="0">
              <a:buNone/>
            </a:pPr>
            <a:r>
              <a:rPr lang="en-US" sz="3600" dirty="0">
                <a:latin typeface="Arial" panose="020B0604020202020204" pitchFamily="34" charset="0"/>
                <a:cs typeface="Arial" panose="020B0604020202020204" pitchFamily="34" charset="0"/>
              </a:rPr>
              <a:t>c. Benzodiazepine (lorazepam, alprazolam, clonazepam) </a:t>
            </a:r>
          </a:p>
          <a:p>
            <a:pPr marL="0" indent="0">
              <a:buNone/>
            </a:pPr>
            <a:r>
              <a:rPr lang="en-US" sz="3600" dirty="0">
                <a:latin typeface="Arial" panose="020B0604020202020204" pitchFamily="34" charset="0"/>
                <a:cs typeface="Arial" panose="020B0604020202020204" pitchFamily="34" charset="0"/>
              </a:rPr>
              <a:t>d. Buspirone</a:t>
            </a:r>
          </a:p>
          <a:p>
            <a:pPr marL="0" indent="0">
              <a:buNone/>
            </a:pPr>
            <a:r>
              <a:rPr lang="en-US" sz="3600" dirty="0">
                <a:latin typeface="Arial" panose="020B0604020202020204" pitchFamily="34" charset="0"/>
                <a:cs typeface="Arial" panose="020B0604020202020204" pitchFamily="34" charset="0"/>
              </a:rPr>
              <a:t>e. None</a:t>
            </a:r>
          </a:p>
        </p:txBody>
      </p:sp>
    </p:spTree>
    <p:extLst>
      <p:ext uri="{BB962C8B-B14F-4D97-AF65-F5344CB8AC3E}">
        <p14:creationId xmlns:p14="http://schemas.microsoft.com/office/powerpoint/2010/main" val="2184059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0" y="848360"/>
            <a:ext cx="8077200" cy="914400"/>
          </a:xfrm>
          <a:noFill/>
        </p:spPr>
        <p:txBody>
          <a:bodyPr vert="horz" lIns="90488" tIns="44450" rIns="90488" bIns="44450" rtlCol="0" anchor="ctr" anchorCtr="1">
            <a:normAutofit fontScale="90000"/>
          </a:bodyPr>
          <a:lstStyle/>
          <a:p>
            <a:pPr defTabSz="114300"/>
            <a:r>
              <a:rPr lang="en-US" sz="4000" dirty="0">
                <a:solidFill>
                  <a:srgbClr val="660066"/>
                </a:solidFill>
                <a:latin typeface="Arial" panose="020B0604020202020204" pitchFamily="34" charset="0"/>
                <a:cs typeface="Arial" panose="020B0604020202020204" pitchFamily="34" charset="0"/>
              </a:rPr>
              <a:t>Serotonin Reuptake Inhibitors with FDA Approval</a:t>
            </a:r>
          </a:p>
        </p:txBody>
      </p:sp>
      <p:sp>
        <p:nvSpPr>
          <p:cNvPr id="15363" name="Rectangle 3"/>
          <p:cNvSpPr>
            <a:spLocks noGrp="1" noChangeArrowheads="1"/>
          </p:cNvSpPr>
          <p:nvPr>
            <p:ph type="body" idx="1"/>
          </p:nvPr>
        </p:nvSpPr>
        <p:spPr>
          <a:xfrm>
            <a:off x="2291080" y="1823720"/>
            <a:ext cx="8229600" cy="4724400"/>
          </a:xfrm>
          <a:noFill/>
        </p:spPr>
        <p:txBody>
          <a:bodyPr vert="horz" lIns="90488" tIns="44450" rIns="90488" bIns="44450" rtlCol="0">
            <a:normAutofit/>
          </a:bodyPr>
          <a:lstStyle/>
          <a:p>
            <a:pPr eaLnBrk="1" hangingPunct="1">
              <a:lnSpc>
                <a:spcPct val="90000"/>
              </a:lnSpc>
              <a:buFont typeface="Wingdings" charset="2"/>
              <a:buChar char="§"/>
            </a:pPr>
            <a:r>
              <a:rPr lang="en-US" dirty="0">
                <a:latin typeface="Arial" panose="020B0604020202020204" pitchFamily="34" charset="0"/>
                <a:cs typeface="Arial" panose="020B0604020202020204" pitchFamily="34" charset="0"/>
              </a:rPr>
              <a:t>Approved for OCD</a:t>
            </a:r>
          </a:p>
          <a:p>
            <a:pPr lvl="1">
              <a:buFont typeface="Wingdings" charset="2"/>
              <a:buChar char="§"/>
            </a:pPr>
            <a:r>
              <a:rPr lang="en-US" dirty="0">
                <a:latin typeface="Arial" panose="020B0604020202020204" pitchFamily="34" charset="0"/>
                <a:cs typeface="Arial" panose="020B0604020202020204" pitchFamily="34" charset="0"/>
              </a:rPr>
              <a:t>Sertraline </a:t>
            </a:r>
            <a:r>
              <a:rPr lang="en-US" u="sng" dirty="0">
                <a:latin typeface="Arial" panose="020B0604020202020204" pitchFamily="34" charset="0"/>
                <a:cs typeface="Arial" panose="020B0604020202020204" pitchFamily="34" charset="0"/>
              </a:rPr>
              <a:t>&gt;</a:t>
            </a:r>
            <a:r>
              <a:rPr lang="en-US" dirty="0">
                <a:latin typeface="Arial" panose="020B0604020202020204" pitchFamily="34" charset="0"/>
                <a:cs typeface="Arial" panose="020B0604020202020204" pitchFamily="34" charset="0"/>
              </a:rPr>
              <a:t> 6 </a:t>
            </a:r>
            <a:r>
              <a:rPr lang="en-US" dirty="0" err="1">
                <a:latin typeface="Arial" panose="020B0604020202020204" pitchFamily="34" charset="0"/>
                <a:cs typeface="Arial" panose="020B0604020202020204" pitchFamily="34" charset="0"/>
              </a:rPr>
              <a:t>yrs</a:t>
            </a:r>
            <a:r>
              <a:rPr lang="en-US" dirty="0">
                <a:latin typeface="Arial" panose="020B0604020202020204" pitchFamily="34" charset="0"/>
                <a:cs typeface="Arial" panose="020B0604020202020204" pitchFamily="34" charset="0"/>
              </a:rPr>
              <a:t>     (SSRI)</a:t>
            </a:r>
          </a:p>
          <a:p>
            <a:pPr lvl="1">
              <a:buFont typeface="Wingdings" charset="2"/>
              <a:buChar char="§"/>
            </a:pPr>
            <a:r>
              <a:rPr lang="en-US" dirty="0">
                <a:latin typeface="Arial" panose="020B0604020202020204" pitchFamily="34" charset="0"/>
                <a:cs typeface="Arial" panose="020B0604020202020204" pitchFamily="34" charset="0"/>
              </a:rPr>
              <a:t>Fluoxetine </a:t>
            </a:r>
            <a:r>
              <a:rPr lang="en-US" u="sng" dirty="0">
                <a:latin typeface="Arial" panose="020B0604020202020204" pitchFamily="34" charset="0"/>
                <a:cs typeface="Arial" panose="020B0604020202020204" pitchFamily="34" charset="0"/>
              </a:rPr>
              <a:t>&gt;</a:t>
            </a:r>
            <a:r>
              <a:rPr lang="en-US" dirty="0">
                <a:latin typeface="Arial" panose="020B0604020202020204" pitchFamily="34" charset="0"/>
                <a:cs typeface="Arial" panose="020B0604020202020204" pitchFamily="34" charset="0"/>
              </a:rPr>
              <a:t> 7 </a:t>
            </a:r>
            <a:r>
              <a:rPr lang="en-US" dirty="0" err="1">
                <a:latin typeface="Arial" panose="020B0604020202020204" pitchFamily="34" charset="0"/>
                <a:cs typeface="Arial" panose="020B0604020202020204" pitchFamily="34" charset="0"/>
              </a:rPr>
              <a:t>yrs</a:t>
            </a:r>
            <a:r>
              <a:rPr lang="en-US" dirty="0">
                <a:latin typeface="Arial" panose="020B0604020202020204" pitchFamily="34" charset="0"/>
                <a:cs typeface="Arial" panose="020B0604020202020204" pitchFamily="34" charset="0"/>
              </a:rPr>
              <a:t>     (SSRI)</a:t>
            </a:r>
          </a:p>
          <a:p>
            <a:pPr lvl="1">
              <a:buFont typeface="Wingdings" charset="2"/>
              <a:buChar char="§"/>
            </a:pPr>
            <a:r>
              <a:rPr lang="en-US" dirty="0">
                <a:latin typeface="Arial" panose="020B0604020202020204" pitchFamily="34" charset="0"/>
                <a:cs typeface="Arial" panose="020B0604020202020204" pitchFamily="34" charset="0"/>
              </a:rPr>
              <a:t>Fluvoxamine </a:t>
            </a:r>
            <a:r>
              <a:rPr lang="en-US" u="sng" dirty="0">
                <a:latin typeface="Arial" panose="020B0604020202020204" pitchFamily="34" charset="0"/>
                <a:cs typeface="Arial" panose="020B0604020202020204" pitchFamily="34" charset="0"/>
              </a:rPr>
              <a:t>&gt;</a:t>
            </a:r>
            <a:r>
              <a:rPr lang="en-US" dirty="0">
                <a:latin typeface="Arial" panose="020B0604020202020204" pitchFamily="34" charset="0"/>
                <a:cs typeface="Arial" panose="020B0604020202020204" pitchFamily="34" charset="0"/>
              </a:rPr>
              <a:t> 8 </a:t>
            </a:r>
            <a:r>
              <a:rPr lang="en-US" dirty="0" err="1">
                <a:latin typeface="Arial" panose="020B0604020202020204" pitchFamily="34" charset="0"/>
                <a:cs typeface="Arial" panose="020B0604020202020204" pitchFamily="34" charset="0"/>
              </a:rPr>
              <a:t>yrs</a:t>
            </a:r>
            <a:r>
              <a:rPr lang="en-US" dirty="0">
                <a:latin typeface="Arial" panose="020B0604020202020204" pitchFamily="34" charset="0"/>
                <a:cs typeface="Arial" panose="020B0604020202020204" pitchFamily="34" charset="0"/>
              </a:rPr>
              <a:t> (SSRI)</a:t>
            </a:r>
          </a:p>
          <a:p>
            <a:pPr lvl="1" eaLnBrk="1" hangingPunct="1">
              <a:lnSpc>
                <a:spcPct val="90000"/>
              </a:lnSpc>
              <a:buFont typeface="Wingdings" charset="2"/>
              <a:buChar char="§"/>
            </a:pPr>
            <a:r>
              <a:rPr lang="en-US" dirty="0">
                <a:latin typeface="Arial" panose="020B0604020202020204" pitchFamily="34" charset="0"/>
                <a:cs typeface="Arial" panose="020B0604020202020204" pitchFamily="34" charset="0"/>
              </a:rPr>
              <a:t>Clomipramine </a:t>
            </a:r>
            <a:r>
              <a:rPr lang="en-US" u="sng" dirty="0">
                <a:latin typeface="Arial" panose="020B0604020202020204" pitchFamily="34" charset="0"/>
                <a:cs typeface="Arial" panose="020B0604020202020204" pitchFamily="34" charset="0"/>
              </a:rPr>
              <a:t>&gt;</a:t>
            </a:r>
            <a:r>
              <a:rPr lang="en-US" dirty="0">
                <a:latin typeface="Arial" panose="020B0604020202020204" pitchFamily="34" charset="0"/>
                <a:cs typeface="Arial" panose="020B0604020202020204" pitchFamily="34" charset="0"/>
              </a:rPr>
              <a:t> 10 </a:t>
            </a:r>
            <a:r>
              <a:rPr lang="en-US" dirty="0" err="1">
                <a:latin typeface="Arial" panose="020B0604020202020204" pitchFamily="34" charset="0"/>
                <a:cs typeface="Arial" panose="020B0604020202020204" pitchFamily="34" charset="0"/>
              </a:rPr>
              <a:t>yrs</a:t>
            </a:r>
            <a:r>
              <a:rPr lang="en-US" dirty="0">
                <a:latin typeface="Arial" panose="020B0604020202020204" pitchFamily="34" charset="0"/>
                <a:cs typeface="Arial" panose="020B0604020202020204" pitchFamily="34" charset="0"/>
              </a:rPr>
              <a:t> (TCA)</a:t>
            </a:r>
          </a:p>
          <a:p>
            <a:pPr eaLnBrk="1" hangingPunct="1">
              <a:lnSpc>
                <a:spcPct val="90000"/>
              </a:lnSpc>
              <a:buFont typeface="Wingdings" charset="2"/>
              <a:buChar char="§"/>
            </a:pPr>
            <a:r>
              <a:rPr lang="en-US" dirty="0">
                <a:latin typeface="Arial" panose="020B0604020202020204" pitchFamily="34" charset="0"/>
                <a:cs typeface="Arial" panose="020B0604020202020204" pitchFamily="34" charset="0"/>
              </a:rPr>
              <a:t>Approved for Depression</a:t>
            </a:r>
          </a:p>
          <a:p>
            <a:pPr lvl="1" eaLnBrk="1" hangingPunct="1">
              <a:lnSpc>
                <a:spcPct val="90000"/>
              </a:lnSpc>
              <a:buFont typeface="Wingdings" charset="2"/>
              <a:buChar char="§"/>
            </a:pPr>
            <a:r>
              <a:rPr lang="en-US" dirty="0">
                <a:latin typeface="Arial" panose="020B0604020202020204" pitchFamily="34" charset="0"/>
                <a:cs typeface="Arial" panose="020B0604020202020204" pitchFamily="34" charset="0"/>
              </a:rPr>
              <a:t>Fluoxetine </a:t>
            </a:r>
            <a:r>
              <a:rPr lang="en-US" u="sng" dirty="0">
                <a:latin typeface="Arial" panose="020B0604020202020204" pitchFamily="34" charset="0"/>
                <a:cs typeface="Arial" panose="020B0604020202020204" pitchFamily="34" charset="0"/>
              </a:rPr>
              <a:t>&gt;</a:t>
            </a:r>
            <a:r>
              <a:rPr lang="en-US" dirty="0">
                <a:latin typeface="Arial" panose="020B0604020202020204" pitchFamily="34" charset="0"/>
                <a:cs typeface="Arial" panose="020B0604020202020204" pitchFamily="34" charset="0"/>
              </a:rPr>
              <a:t> 8 </a:t>
            </a:r>
            <a:r>
              <a:rPr lang="en-US" dirty="0" err="1">
                <a:latin typeface="Arial" panose="020B0604020202020204" pitchFamily="34" charset="0"/>
                <a:cs typeface="Arial" panose="020B0604020202020204" pitchFamily="34" charset="0"/>
              </a:rPr>
              <a:t>yrs</a:t>
            </a:r>
            <a:r>
              <a:rPr lang="en-US" dirty="0">
                <a:latin typeface="Arial" panose="020B0604020202020204" pitchFamily="34" charset="0"/>
                <a:cs typeface="Arial" panose="020B0604020202020204" pitchFamily="34" charset="0"/>
              </a:rPr>
              <a:t>   (SSRI)</a:t>
            </a:r>
          </a:p>
          <a:p>
            <a:pPr lvl="1" eaLnBrk="1" hangingPunct="1">
              <a:lnSpc>
                <a:spcPct val="90000"/>
              </a:lnSpc>
              <a:buFont typeface="Wingdings" charset="2"/>
              <a:buChar char="§"/>
            </a:pPr>
            <a:r>
              <a:rPr lang="en-US" dirty="0">
                <a:latin typeface="Arial" panose="020B0604020202020204" pitchFamily="34" charset="0"/>
                <a:cs typeface="Arial" panose="020B0604020202020204" pitchFamily="34" charset="0"/>
              </a:rPr>
              <a:t>Escitalopram </a:t>
            </a:r>
            <a:r>
              <a:rPr lang="en-US" u="sng" dirty="0">
                <a:latin typeface="Arial" panose="020B0604020202020204" pitchFamily="34" charset="0"/>
                <a:cs typeface="Arial" panose="020B0604020202020204" pitchFamily="34" charset="0"/>
              </a:rPr>
              <a:t>&gt;</a:t>
            </a:r>
            <a:r>
              <a:rPr lang="en-US" dirty="0">
                <a:latin typeface="Arial" panose="020B0604020202020204" pitchFamily="34" charset="0"/>
                <a:cs typeface="Arial" panose="020B0604020202020204" pitchFamily="34" charset="0"/>
              </a:rPr>
              <a:t> 12 </a:t>
            </a:r>
            <a:r>
              <a:rPr lang="en-US" dirty="0" err="1">
                <a:latin typeface="Arial" panose="020B0604020202020204" pitchFamily="34" charset="0"/>
                <a:cs typeface="Arial" panose="020B0604020202020204" pitchFamily="34" charset="0"/>
              </a:rPr>
              <a:t>yrs</a:t>
            </a:r>
            <a:r>
              <a:rPr lang="en-US" dirty="0">
                <a:latin typeface="Arial" panose="020B0604020202020204" pitchFamily="34" charset="0"/>
                <a:cs typeface="Arial" panose="020B0604020202020204" pitchFamily="34" charset="0"/>
              </a:rPr>
              <a:t>  (SSRI)</a:t>
            </a:r>
          </a:p>
          <a:p>
            <a:pPr eaLnBrk="1" hangingPunct="1">
              <a:lnSpc>
                <a:spcPct val="90000"/>
              </a:lnSpc>
              <a:buFont typeface="Wingdings" charset="2"/>
              <a:buChar char="§"/>
            </a:pPr>
            <a:r>
              <a:rPr lang="en-US" dirty="0">
                <a:latin typeface="Arial" panose="020B0604020202020204" pitchFamily="34" charset="0"/>
                <a:cs typeface="Arial" panose="020B0604020202020204" pitchFamily="34" charset="0"/>
              </a:rPr>
              <a:t>Approved for Non-OCD Anxiety </a:t>
            </a:r>
          </a:p>
          <a:p>
            <a:pPr lvl="1">
              <a:lnSpc>
                <a:spcPct val="90000"/>
              </a:lnSpc>
              <a:buFont typeface="Wingdings" charset="2"/>
              <a:buChar char="§"/>
            </a:pPr>
            <a:r>
              <a:rPr lang="en-US" dirty="0">
                <a:latin typeface="Arial" panose="020B0604020202020204" pitchFamily="34" charset="0"/>
                <a:cs typeface="Arial" panose="020B0604020202020204" pitchFamily="34" charset="0"/>
              </a:rPr>
              <a:t>Escitalopram </a:t>
            </a:r>
            <a:r>
              <a:rPr lang="en-US" u="sng" dirty="0">
                <a:latin typeface="Arial" panose="020B0604020202020204" pitchFamily="34" charset="0"/>
                <a:cs typeface="Arial" panose="020B0604020202020204" pitchFamily="34" charset="0"/>
              </a:rPr>
              <a:t>&gt; 7</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yrs</a:t>
            </a:r>
            <a:r>
              <a:rPr lang="en-US" dirty="0">
                <a:latin typeface="Arial" panose="020B0604020202020204" pitchFamily="34" charset="0"/>
                <a:cs typeface="Arial" panose="020B0604020202020204" pitchFamily="34" charset="0"/>
              </a:rPr>
              <a:t> GAD (SSRI)</a:t>
            </a:r>
          </a:p>
          <a:p>
            <a:pPr lvl="1">
              <a:lnSpc>
                <a:spcPct val="90000"/>
              </a:lnSpc>
              <a:buFont typeface="Wingdings" charset="2"/>
              <a:buChar char="§"/>
            </a:pPr>
            <a:r>
              <a:rPr lang="en-US" dirty="0">
                <a:latin typeface="Arial" panose="020B0604020202020204" pitchFamily="34" charset="0"/>
                <a:cs typeface="Arial" panose="020B0604020202020204" pitchFamily="34" charset="0"/>
              </a:rPr>
              <a:t>Duloxetine </a:t>
            </a:r>
            <a:r>
              <a:rPr lang="en-US" u="sng" dirty="0">
                <a:latin typeface="Arial" panose="020B0604020202020204" pitchFamily="34" charset="0"/>
                <a:cs typeface="Arial" panose="020B0604020202020204" pitchFamily="34" charset="0"/>
              </a:rPr>
              <a:t>&gt;</a:t>
            </a:r>
            <a:r>
              <a:rPr lang="en-US" dirty="0">
                <a:latin typeface="Arial" panose="020B0604020202020204" pitchFamily="34" charset="0"/>
                <a:cs typeface="Arial" panose="020B0604020202020204" pitchFamily="34" charset="0"/>
              </a:rPr>
              <a:t> 7 </a:t>
            </a:r>
            <a:r>
              <a:rPr lang="en-US" dirty="0" err="1">
                <a:latin typeface="Arial" panose="020B0604020202020204" pitchFamily="34" charset="0"/>
                <a:cs typeface="Arial" panose="020B0604020202020204" pitchFamily="34" charset="0"/>
              </a:rPr>
              <a:t>yrs</a:t>
            </a:r>
            <a:r>
              <a:rPr lang="en-US" dirty="0">
                <a:latin typeface="Arial" panose="020B0604020202020204" pitchFamily="34" charset="0"/>
                <a:cs typeface="Arial" panose="020B0604020202020204" pitchFamily="34" charset="0"/>
              </a:rPr>
              <a:t> GAD (SNRI)</a:t>
            </a:r>
          </a:p>
        </p:txBody>
      </p:sp>
      <p:sp>
        <p:nvSpPr>
          <p:cNvPr id="4" name="TextBox 3"/>
          <p:cNvSpPr txBox="1"/>
          <p:nvPr/>
        </p:nvSpPr>
        <p:spPr>
          <a:xfrm>
            <a:off x="7919720" y="6488668"/>
            <a:ext cx="39624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Slide courtesy of Dr. Walkup</a:t>
            </a:r>
          </a:p>
        </p:txBody>
      </p:sp>
    </p:spTree>
    <p:extLst>
      <p:ext uri="{BB962C8B-B14F-4D97-AF65-F5344CB8AC3E}">
        <p14:creationId xmlns:p14="http://schemas.microsoft.com/office/powerpoint/2010/main" val="34890378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fade">
                                      <p:cBhvr>
                                        <p:cTn id="10" dur="500"/>
                                        <p:tgtEl>
                                          <p:spTgt spid="1536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Effect transition="in" filter="fade">
                                      <p:cBhvr>
                                        <p:cTn id="13" dur="500"/>
                                        <p:tgtEl>
                                          <p:spTgt spid="1536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363">
                                            <p:txEl>
                                              <p:pRg st="3" end="3"/>
                                            </p:txEl>
                                          </p:spTgt>
                                        </p:tgtEl>
                                        <p:attrNameLst>
                                          <p:attrName>style.visibility</p:attrName>
                                        </p:attrNameLst>
                                      </p:cBhvr>
                                      <p:to>
                                        <p:strVal val="visible"/>
                                      </p:to>
                                    </p:set>
                                    <p:animEffect transition="in" filter="fade">
                                      <p:cBhvr>
                                        <p:cTn id="16" dur="500"/>
                                        <p:tgtEl>
                                          <p:spTgt spid="1536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animEffect transition="in" filter="fade">
                                      <p:cBhvr>
                                        <p:cTn id="19" dur="500"/>
                                        <p:tgtEl>
                                          <p:spTgt spid="1536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363">
                                            <p:txEl>
                                              <p:pRg st="5" end="5"/>
                                            </p:txEl>
                                          </p:spTgt>
                                        </p:tgtEl>
                                        <p:attrNameLst>
                                          <p:attrName>style.visibility</p:attrName>
                                        </p:attrNameLst>
                                      </p:cBhvr>
                                      <p:to>
                                        <p:strVal val="visible"/>
                                      </p:to>
                                    </p:set>
                                    <p:animEffect transition="in" filter="fade">
                                      <p:cBhvr>
                                        <p:cTn id="24" dur="500"/>
                                        <p:tgtEl>
                                          <p:spTgt spid="1536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363">
                                            <p:txEl>
                                              <p:pRg st="6" end="6"/>
                                            </p:txEl>
                                          </p:spTgt>
                                        </p:tgtEl>
                                        <p:attrNameLst>
                                          <p:attrName>style.visibility</p:attrName>
                                        </p:attrNameLst>
                                      </p:cBhvr>
                                      <p:to>
                                        <p:strVal val="visible"/>
                                      </p:to>
                                    </p:set>
                                    <p:animEffect transition="in" filter="fade">
                                      <p:cBhvr>
                                        <p:cTn id="27" dur="500"/>
                                        <p:tgtEl>
                                          <p:spTgt spid="1536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363">
                                            <p:txEl>
                                              <p:pRg st="7" end="7"/>
                                            </p:txEl>
                                          </p:spTgt>
                                        </p:tgtEl>
                                        <p:attrNameLst>
                                          <p:attrName>style.visibility</p:attrName>
                                        </p:attrNameLst>
                                      </p:cBhvr>
                                      <p:to>
                                        <p:strVal val="visible"/>
                                      </p:to>
                                    </p:set>
                                    <p:animEffect transition="in" filter="fade">
                                      <p:cBhvr>
                                        <p:cTn id="30" dur="500"/>
                                        <p:tgtEl>
                                          <p:spTgt spid="1536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363">
                                            <p:txEl>
                                              <p:pRg st="8" end="8"/>
                                            </p:txEl>
                                          </p:spTgt>
                                        </p:tgtEl>
                                        <p:attrNameLst>
                                          <p:attrName>style.visibility</p:attrName>
                                        </p:attrNameLst>
                                      </p:cBhvr>
                                      <p:to>
                                        <p:strVal val="visible"/>
                                      </p:to>
                                    </p:set>
                                    <p:animEffect transition="in" filter="fade">
                                      <p:cBhvr>
                                        <p:cTn id="35" dur="500"/>
                                        <p:tgtEl>
                                          <p:spTgt spid="1536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363">
                                            <p:txEl>
                                              <p:pRg st="9" end="9"/>
                                            </p:txEl>
                                          </p:spTgt>
                                        </p:tgtEl>
                                        <p:attrNameLst>
                                          <p:attrName>style.visibility</p:attrName>
                                        </p:attrNameLst>
                                      </p:cBhvr>
                                      <p:to>
                                        <p:strVal val="visible"/>
                                      </p:to>
                                    </p:set>
                                    <p:animEffect transition="in" filter="fade">
                                      <p:cBhvr>
                                        <p:cTn id="38" dur="500"/>
                                        <p:tgtEl>
                                          <p:spTgt spid="1536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363">
                                            <p:txEl>
                                              <p:pRg st="10" end="10"/>
                                            </p:txEl>
                                          </p:spTgt>
                                        </p:tgtEl>
                                        <p:attrNameLst>
                                          <p:attrName>style.visibility</p:attrName>
                                        </p:attrNameLst>
                                      </p:cBhvr>
                                      <p:to>
                                        <p:strVal val="visible"/>
                                      </p:to>
                                    </p:set>
                                    <p:animEffect transition="in" filter="fade">
                                      <p:cBhvr>
                                        <p:cTn id="41" dur="500"/>
                                        <p:tgtEl>
                                          <p:spTgt spid="1536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60564" y="258682"/>
            <a:ext cx="7800092" cy="1203406"/>
          </a:xfrm>
        </p:spPr>
        <p:txBody>
          <a:bodyPr>
            <a:normAutofit fontScale="90000"/>
          </a:bodyPr>
          <a:lstStyle/>
          <a:p>
            <a:pPr algn="ctr" eaLnBrk="1" hangingPunct="1"/>
            <a:r>
              <a:rPr lang="en-US" dirty="0">
                <a:solidFill>
                  <a:srgbClr val="660066"/>
                </a:solidFill>
                <a:latin typeface="Arial" panose="020B0604020202020204" pitchFamily="34" charset="0"/>
                <a:cs typeface="Arial" panose="020B0604020202020204" pitchFamily="34" charset="0"/>
              </a:rPr>
              <a:t>SRI Efficacy for Anxiety Disorders</a:t>
            </a:r>
            <a:endParaRPr lang="en-US" sz="3200" dirty="0">
              <a:solidFill>
                <a:srgbClr val="660066"/>
              </a:solidFill>
              <a:latin typeface="Arial" panose="020B0604020202020204" pitchFamily="34" charset="0"/>
              <a:cs typeface="Arial" panose="020B0604020202020204" pitchFamily="34" charset="0"/>
            </a:endParaRPr>
          </a:p>
        </p:txBody>
      </p:sp>
      <p:sp>
        <p:nvSpPr>
          <p:cNvPr id="22531" name="Rectangle 3"/>
          <p:cNvSpPr>
            <a:spLocks noGrp="1" noChangeArrowheads="1"/>
          </p:cNvSpPr>
          <p:nvPr>
            <p:ph idx="1"/>
          </p:nvPr>
        </p:nvSpPr>
        <p:spPr>
          <a:xfrm>
            <a:off x="893748" y="1951870"/>
            <a:ext cx="10513284" cy="4538685"/>
          </a:xfrm>
        </p:spPr>
        <p:txBody>
          <a:bodyPr>
            <a:normAutofit fontScale="85000" lnSpcReduction="20000"/>
          </a:bodyPr>
          <a:lstStyle/>
          <a:p>
            <a:pPr eaLnBrk="1" hangingPunct="1">
              <a:lnSpc>
                <a:spcPct val="90000"/>
              </a:lnSpc>
              <a:buFont typeface="Wingdings" charset="2"/>
              <a:buChar char="§"/>
            </a:pPr>
            <a:r>
              <a:rPr lang="en-US" dirty="0">
                <a:latin typeface="Arial" panose="020B0604020202020204" pitchFamily="34" charset="0"/>
                <a:cs typeface="Arial" panose="020B0604020202020204" pitchFamily="34" charset="0"/>
              </a:rPr>
              <a:t>Social Anxiety DO, Generalized Anxiety DO and Social Phobia</a:t>
            </a:r>
          </a:p>
          <a:p>
            <a:pPr lvl="1" eaLnBrk="1" hangingPunct="1">
              <a:lnSpc>
                <a:spcPct val="90000"/>
              </a:lnSpc>
              <a:buFont typeface="Wingdings" charset="2"/>
              <a:buChar char="§"/>
            </a:pPr>
            <a:r>
              <a:rPr lang="en-US" sz="2800" dirty="0">
                <a:latin typeface="Arial" panose="020B0604020202020204" pitchFamily="34" charset="0"/>
                <a:cs typeface="Arial" panose="020B0604020202020204" pitchFamily="34" charset="0"/>
              </a:rPr>
              <a:t>Fluvoxamine – RUPP, 2001</a:t>
            </a:r>
          </a:p>
          <a:p>
            <a:pPr lvl="1" eaLnBrk="1" hangingPunct="1">
              <a:lnSpc>
                <a:spcPct val="90000"/>
              </a:lnSpc>
              <a:buFont typeface="Wingdings" charset="2"/>
              <a:buChar char="§"/>
            </a:pPr>
            <a:r>
              <a:rPr lang="en-US" sz="2800" dirty="0">
                <a:latin typeface="Arial" panose="020B0604020202020204" pitchFamily="34" charset="0"/>
                <a:cs typeface="Arial" panose="020B0604020202020204" pitchFamily="34" charset="0"/>
              </a:rPr>
              <a:t>Fluoxetine – </a:t>
            </a:r>
            <a:r>
              <a:rPr lang="en-US" sz="2800" dirty="0" err="1">
                <a:latin typeface="Arial" panose="020B0604020202020204" pitchFamily="34" charset="0"/>
                <a:cs typeface="Arial" panose="020B0604020202020204" pitchFamily="34" charset="0"/>
              </a:rPr>
              <a:t>Birmaher</a:t>
            </a:r>
            <a:r>
              <a:rPr lang="en-US" sz="2800" dirty="0">
                <a:latin typeface="Arial" panose="020B0604020202020204" pitchFamily="34" charset="0"/>
                <a:cs typeface="Arial" panose="020B0604020202020204" pitchFamily="34" charset="0"/>
              </a:rPr>
              <a:t> et al, 2003</a:t>
            </a:r>
          </a:p>
          <a:p>
            <a:pPr lvl="1" eaLnBrk="1" hangingPunct="1">
              <a:lnSpc>
                <a:spcPct val="90000"/>
              </a:lnSpc>
              <a:buFont typeface="Wingdings" charset="2"/>
              <a:buChar char="§"/>
            </a:pPr>
            <a:r>
              <a:rPr lang="en-US" sz="2800" dirty="0">
                <a:latin typeface="Arial" panose="020B0604020202020204" pitchFamily="34" charset="0"/>
                <a:cs typeface="Arial" panose="020B0604020202020204" pitchFamily="34" charset="0"/>
              </a:rPr>
              <a:t>Sertraline (CAMS) – Walkup et al, 2009</a:t>
            </a:r>
          </a:p>
          <a:p>
            <a:pPr eaLnBrk="1" hangingPunct="1">
              <a:lnSpc>
                <a:spcPct val="90000"/>
              </a:lnSpc>
              <a:buFont typeface="Wingdings" charset="2"/>
              <a:buChar char="§"/>
            </a:pPr>
            <a:r>
              <a:rPr lang="en-US" dirty="0">
                <a:latin typeface="Arial" panose="020B0604020202020204" pitchFamily="34" charset="0"/>
                <a:cs typeface="Arial" panose="020B0604020202020204" pitchFamily="34" charset="0"/>
              </a:rPr>
              <a:t>Social Phobia</a:t>
            </a:r>
          </a:p>
          <a:p>
            <a:pPr lvl="1" eaLnBrk="1" hangingPunct="1">
              <a:lnSpc>
                <a:spcPct val="90000"/>
              </a:lnSpc>
              <a:buFont typeface="Wingdings" charset="2"/>
              <a:buChar char="§"/>
            </a:pPr>
            <a:r>
              <a:rPr lang="en-US" sz="2800" dirty="0">
                <a:latin typeface="Arial" panose="020B0604020202020204" pitchFamily="34" charset="0"/>
                <a:cs typeface="Arial" panose="020B0604020202020204" pitchFamily="34" charset="0"/>
              </a:rPr>
              <a:t>Paroxetine - Wagner et al, 2004</a:t>
            </a:r>
          </a:p>
          <a:p>
            <a:pPr lvl="1" eaLnBrk="1" hangingPunct="1">
              <a:lnSpc>
                <a:spcPct val="90000"/>
              </a:lnSpc>
              <a:buFont typeface="Wingdings" charset="2"/>
              <a:buChar char="§"/>
            </a:pPr>
            <a:r>
              <a:rPr lang="en-US" sz="2800" dirty="0">
                <a:latin typeface="Arial" panose="020B0604020202020204" pitchFamily="34" charset="0"/>
                <a:cs typeface="Arial" panose="020B0604020202020204" pitchFamily="34" charset="0"/>
              </a:rPr>
              <a:t>Fluoxetine - </a:t>
            </a:r>
            <a:r>
              <a:rPr lang="en-US" sz="2800" dirty="0" err="1">
                <a:latin typeface="Arial" panose="020B0604020202020204" pitchFamily="34" charset="0"/>
                <a:cs typeface="Arial" panose="020B0604020202020204" pitchFamily="34" charset="0"/>
              </a:rPr>
              <a:t>Beidel</a:t>
            </a:r>
            <a:r>
              <a:rPr lang="en-US" sz="2800" dirty="0">
                <a:latin typeface="Arial" panose="020B0604020202020204" pitchFamily="34" charset="0"/>
                <a:cs typeface="Arial" panose="020B0604020202020204" pitchFamily="34" charset="0"/>
              </a:rPr>
              <a:t> et al 2007</a:t>
            </a:r>
          </a:p>
          <a:p>
            <a:pPr lvl="1" eaLnBrk="1" hangingPunct="1">
              <a:lnSpc>
                <a:spcPct val="90000"/>
              </a:lnSpc>
              <a:buFont typeface="Wingdings" charset="2"/>
              <a:buChar char="§"/>
            </a:pPr>
            <a:r>
              <a:rPr lang="en-US" sz="2800" dirty="0">
                <a:latin typeface="Arial" panose="020B0604020202020204" pitchFamily="34" charset="0"/>
                <a:cs typeface="Arial" panose="020B0604020202020204" pitchFamily="34" charset="0"/>
              </a:rPr>
              <a:t>Venlafaxine - March et al, 2007-</a:t>
            </a:r>
          </a:p>
          <a:p>
            <a:pPr eaLnBrk="1" hangingPunct="1">
              <a:lnSpc>
                <a:spcPct val="90000"/>
              </a:lnSpc>
              <a:buFont typeface="Wingdings" charset="2"/>
              <a:buChar char="§"/>
            </a:pPr>
            <a:r>
              <a:rPr lang="en-US" dirty="0">
                <a:latin typeface="Arial" panose="020B0604020202020204" pitchFamily="34" charset="0"/>
                <a:cs typeface="Arial" panose="020B0604020202020204" pitchFamily="34" charset="0"/>
              </a:rPr>
              <a:t>Generalized Anxiety DO</a:t>
            </a:r>
          </a:p>
          <a:p>
            <a:pPr lvl="1" eaLnBrk="1" hangingPunct="1">
              <a:buFont typeface="Wingdings" charset="2"/>
              <a:buChar char="§"/>
            </a:pPr>
            <a:r>
              <a:rPr lang="en-US" sz="2800" dirty="0">
                <a:latin typeface="Arial" panose="020B0604020202020204" pitchFamily="34" charset="0"/>
                <a:cs typeface="Arial" panose="020B0604020202020204" pitchFamily="34" charset="0"/>
              </a:rPr>
              <a:t>Sertraline - </a:t>
            </a:r>
            <a:r>
              <a:rPr lang="en-US" sz="2800" dirty="0" err="1">
                <a:latin typeface="Arial" panose="020B0604020202020204" pitchFamily="34" charset="0"/>
                <a:cs typeface="Arial" panose="020B0604020202020204" pitchFamily="34" charset="0"/>
              </a:rPr>
              <a:t>Rynn</a:t>
            </a:r>
            <a:r>
              <a:rPr lang="en-US" sz="2800" dirty="0">
                <a:latin typeface="Arial" panose="020B0604020202020204" pitchFamily="34" charset="0"/>
                <a:cs typeface="Arial" panose="020B0604020202020204" pitchFamily="34" charset="0"/>
              </a:rPr>
              <a:t> et al., 2001 </a:t>
            </a:r>
          </a:p>
          <a:p>
            <a:pPr lvl="1" eaLnBrk="1" hangingPunct="1">
              <a:buFont typeface="Wingdings" charset="2"/>
              <a:buChar char="§"/>
            </a:pPr>
            <a:r>
              <a:rPr lang="en-US" sz="2800" dirty="0">
                <a:latin typeface="Arial" panose="020B0604020202020204" pitchFamily="34" charset="0"/>
                <a:cs typeface="Arial" panose="020B0604020202020204" pitchFamily="34" charset="0"/>
              </a:rPr>
              <a:t>Venlafaxine, </a:t>
            </a:r>
            <a:r>
              <a:rPr lang="en-US" sz="2800" dirty="0" err="1">
                <a:latin typeface="Arial" panose="020B0604020202020204" pitchFamily="34" charset="0"/>
                <a:cs typeface="Arial" panose="020B0604020202020204" pitchFamily="34" charset="0"/>
              </a:rPr>
              <a:t>Rynn</a:t>
            </a:r>
            <a:r>
              <a:rPr lang="en-US" sz="2800" dirty="0">
                <a:latin typeface="Arial" panose="020B0604020202020204" pitchFamily="34" charset="0"/>
                <a:cs typeface="Arial" panose="020B0604020202020204" pitchFamily="34" charset="0"/>
              </a:rPr>
              <a:t> et al., 2007</a:t>
            </a:r>
          </a:p>
          <a:p>
            <a:pPr lvl="1">
              <a:buFont typeface="Wingdings" charset="2"/>
              <a:buChar char="§"/>
            </a:pPr>
            <a:r>
              <a:rPr lang="en-US" sz="2800" dirty="0">
                <a:latin typeface="Arial" panose="020B0604020202020204" pitchFamily="34" charset="0"/>
                <a:cs typeface="Arial" panose="020B0604020202020204" pitchFamily="34" charset="0"/>
              </a:rPr>
              <a:t>Duloxetine, Strawn et al 2015 </a:t>
            </a:r>
          </a:p>
          <a:p>
            <a:pPr lvl="1">
              <a:buFont typeface="Wingdings" charset="2"/>
              <a:buChar char="§"/>
            </a:pPr>
            <a:r>
              <a:rPr lang="en-US" sz="2800" dirty="0" err="1">
                <a:solidFill>
                  <a:srgbClr val="C00000"/>
                </a:solidFill>
                <a:latin typeface="Arial" panose="020B0604020202020204" pitchFamily="34" charset="0"/>
                <a:cs typeface="Arial" panose="020B0604020202020204" pitchFamily="34" charset="0"/>
              </a:rPr>
              <a:t>Buspirone</a:t>
            </a:r>
            <a:r>
              <a:rPr lang="en-US" sz="2800" dirty="0">
                <a:solidFill>
                  <a:srgbClr val="C00000"/>
                </a:solidFill>
                <a:latin typeface="Arial" panose="020B0604020202020204" pitchFamily="34" charset="0"/>
                <a:cs typeface="Arial" panose="020B0604020202020204" pitchFamily="34" charset="0"/>
              </a:rPr>
              <a:t> in GAD, unpublished negative trial</a:t>
            </a:r>
          </a:p>
          <a:p>
            <a:pPr eaLnBrk="1" hangingPunct="1">
              <a:lnSpc>
                <a:spcPct val="90000"/>
              </a:lnSpc>
              <a:buFont typeface="Wingdings" charset="0"/>
              <a:buNone/>
            </a:pPr>
            <a:endParaRPr lang="en-US" dirty="0">
              <a:latin typeface="Arial" panose="020B0604020202020204" pitchFamily="34" charset="0"/>
              <a:cs typeface="Arial" panose="020B0604020202020204" pitchFamily="34" charset="0"/>
            </a:endParaRPr>
          </a:p>
          <a:p>
            <a:pPr eaLnBrk="1" hangingPunct="1">
              <a:lnSpc>
                <a:spcPct val="90000"/>
              </a:lnSpc>
            </a:pPr>
            <a:endParaRPr lang="en-US" dirty="0">
              <a:latin typeface="Arial" panose="020B0604020202020204" pitchFamily="34" charset="0"/>
              <a:cs typeface="Arial" panose="020B0604020202020204" pitchFamily="34" charset="0"/>
            </a:endParaRPr>
          </a:p>
          <a:p>
            <a:pPr eaLnBrk="1" hangingPunct="1">
              <a:lnSpc>
                <a:spcPct val="90000"/>
              </a:lnSpc>
              <a:buFont typeface="Wingdings" charset="0"/>
              <a:buNone/>
            </a:pPr>
            <a:endParaRPr lang="en-US" sz="1800" dirty="0">
              <a:latin typeface="Arial" panose="020B0604020202020204" pitchFamily="34" charset="0"/>
              <a:cs typeface="Arial" panose="020B0604020202020204" pitchFamily="34" charset="0"/>
            </a:endParaRPr>
          </a:p>
          <a:p>
            <a:pPr eaLnBrk="1" hangingPunct="1">
              <a:lnSpc>
                <a:spcPct val="90000"/>
              </a:lnSpc>
              <a:buFont typeface="Wingdings" charset="0"/>
              <a:buNone/>
            </a:pP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6472518" y="6185647"/>
            <a:ext cx="39624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Slide courtesy of Dr. Walkup</a:t>
            </a:r>
          </a:p>
        </p:txBody>
      </p:sp>
    </p:spTree>
    <p:extLst>
      <p:ext uri="{BB962C8B-B14F-4D97-AF65-F5344CB8AC3E}">
        <p14:creationId xmlns:p14="http://schemas.microsoft.com/office/powerpoint/2010/main" val="37195520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1">
                                            <p:txEl>
                                              <p:pRg st="1" end="1"/>
                                            </p:txEl>
                                          </p:spTgt>
                                        </p:tgtEl>
                                        <p:attrNameLst>
                                          <p:attrName>style.visibility</p:attrName>
                                        </p:attrNameLst>
                                      </p:cBhvr>
                                      <p:to>
                                        <p:strVal val="visible"/>
                                      </p:to>
                                    </p:set>
                                    <p:animEffect transition="in" filter="fade">
                                      <p:cBhvr>
                                        <p:cTn id="10" dur="500"/>
                                        <p:tgtEl>
                                          <p:spTgt spid="2253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Effect transition="in" filter="fade">
                                      <p:cBhvr>
                                        <p:cTn id="13" dur="500"/>
                                        <p:tgtEl>
                                          <p:spTgt spid="2253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31">
                                            <p:txEl>
                                              <p:pRg st="3" end="3"/>
                                            </p:txEl>
                                          </p:spTgt>
                                        </p:tgtEl>
                                        <p:attrNameLst>
                                          <p:attrName>style.visibility</p:attrName>
                                        </p:attrNameLst>
                                      </p:cBhvr>
                                      <p:to>
                                        <p:strVal val="visible"/>
                                      </p:to>
                                    </p:set>
                                    <p:animEffect transition="in" filter="fade">
                                      <p:cBhvr>
                                        <p:cTn id="16" dur="500"/>
                                        <p:tgtEl>
                                          <p:spTgt spid="2253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531">
                                            <p:txEl>
                                              <p:pRg st="4" end="4"/>
                                            </p:txEl>
                                          </p:spTgt>
                                        </p:tgtEl>
                                        <p:attrNameLst>
                                          <p:attrName>style.visibility</p:attrName>
                                        </p:attrNameLst>
                                      </p:cBhvr>
                                      <p:to>
                                        <p:strVal val="visible"/>
                                      </p:to>
                                    </p:set>
                                    <p:animEffect transition="in" filter="fade">
                                      <p:cBhvr>
                                        <p:cTn id="21" dur="500"/>
                                        <p:tgtEl>
                                          <p:spTgt spid="22531">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531">
                                            <p:txEl>
                                              <p:pRg st="5" end="5"/>
                                            </p:txEl>
                                          </p:spTgt>
                                        </p:tgtEl>
                                        <p:attrNameLst>
                                          <p:attrName>style.visibility</p:attrName>
                                        </p:attrNameLst>
                                      </p:cBhvr>
                                      <p:to>
                                        <p:strVal val="visible"/>
                                      </p:to>
                                    </p:set>
                                    <p:animEffect transition="in" filter="fade">
                                      <p:cBhvr>
                                        <p:cTn id="24" dur="500"/>
                                        <p:tgtEl>
                                          <p:spTgt spid="22531">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531">
                                            <p:txEl>
                                              <p:pRg st="6" end="6"/>
                                            </p:txEl>
                                          </p:spTgt>
                                        </p:tgtEl>
                                        <p:attrNameLst>
                                          <p:attrName>style.visibility</p:attrName>
                                        </p:attrNameLst>
                                      </p:cBhvr>
                                      <p:to>
                                        <p:strVal val="visible"/>
                                      </p:to>
                                    </p:set>
                                    <p:animEffect transition="in" filter="fade">
                                      <p:cBhvr>
                                        <p:cTn id="27" dur="500"/>
                                        <p:tgtEl>
                                          <p:spTgt spid="22531">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531">
                                            <p:txEl>
                                              <p:pRg st="7" end="7"/>
                                            </p:txEl>
                                          </p:spTgt>
                                        </p:tgtEl>
                                        <p:attrNameLst>
                                          <p:attrName>style.visibility</p:attrName>
                                        </p:attrNameLst>
                                      </p:cBhvr>
                                      <p:to>
                                        <p:strVal val="visible"/>
                                      </p:to>
                                    </p:set>
                                    <p:animEffect transition="in" filter="fade">
                                      <p:cBhvr>
                                        <p:cTn id="30" dur="500"/>
                                        <p:tgtEl>
                                          <p:spTgt spid="22531">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531">
                                            <p:txEl>
                                              <p:pRg st="8" end="8"/>
                                            </p:txEl>
                                          </p:spTgt>
                                        </p:tgtEl>
                                        <p:attrNameLst>
                                          <p:attrName>style.visibility</p:attrName>
                                        </p:attrNameLst>
                                      </p:cBhvr>
                                      <p:to>
                                        <p:strVal val="visible"/>
                                      </p:to>
                                    </p:set>
                                    <p:animEffect transition="in" filter="fade">
                                      <p:cBhvr>
                                        <p:cTn id="35" dur="500"/>
                                        <p:tgtEl>
                                          <p:spTgt spid="22531">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531">
                                            <p:txEl>
                                              <p:pRg st="9" end="9"/>
                                            </p:txEl>
                                          </p:spTgt>
                                        </p:tgtEl>
                                        <p:attrNameLst>
                                          <p:attrName>style.visibility</p:attrName>
                                        </p:attrNameLst>
                                      </p:cBhvr>
                                      <p:to>
                                        <p:strVal val="visible"/>
                                      </p:to>
                                    </p:set>
                                    <p:animEffect transition="in" filter="fade">
                                      <p:cBhvr>
                                        <p:cTn id="38" dur="500"/>
                                        <p:tgtEl>
                                          <p:spTgt spid="22531">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531">
                                            <p:txEl>
                                              <p:pRg st="10" end="10"/>
                                            </p:txEl>
                                          </p:spTgt>
                                        </p:tgtEl>
                                        <p:attrNameLst>
                                          <p:attrName>style.visibility</p:attrName>
                                        </p:attrNameLst>
                                      </p:cBhvr>
                                      <p:to>
                                        <p:strVal val="visible"/>
                                      </p:to>
                                    </p:set>
                                    <p:animEffect transition="in" filter="fade">
                                      <p:cBhvr>
                                        <p:cTn id="41" dur="500"/>
                                        <p:tgtEl>
                                          <p:spTgt spid="22531">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531">
                                            <p:txEl>
                                              <p:pRg st="11" end="11"/>
                                            </p:txEl>
                                          </p:spTgt>
                                        </p:tgtEl>
                                        <p:attrNameLst>
                                          <p:attrName>style.visibility</p:attrName>
                                        </p:attrNameLst>
                                      </p:cBhvr>
                                      <p:to>
                                        <p:strVal val="visible"/>
                                      </p:to>
                                    </p:set>
                                    <p:animEffect transition="in" filter="fade">
                                      <p:cBhvr>
                                        <p:cTn id="44" dur="500"/>
                                        <p:tgtEl>
                                          <p:spTgt spid="22531">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531">
                                            <p:txEl>
                                              <p:pRg st="12" end="12"/>
                                            </p:txEl>
                                          </p:spTgt>
                                        </p:tgtEl>
                                        <p:attrNameLst>
                                          <p:attrName>style.visibility</p:attrName>
                                        </p:attrNameLst>
                                      </p:cBhvr>
                                      <p:to>
                                        <p:strVal val="visible"/>
                                      </p:to>
                                    </p:set>
                                    <p:animEffect transition="in" filter="fade">
                                      <p:cBhvr>
                                        <p:cTn id="47" dur="500"/>
                                        <p:tgtEl>
                                          <p:spTgt spid="2253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0862"/>
            <a:ext cx="10615871" cy="1167163"/>
          </a:xfrm>
        </p:spPr>
        <p:txBody>
          <a:bodyPr>
            <a:normAutofit fontScale="90000"/>
          </a:bodyPr>
          <a:lstStyle/>
          <a:p>
            <a:r>
              <a:rPr lang="en-US" dirty="0">
                <a:solidFill>
                  <a:srgbClr val="660066"/>
                </a:solidFill>
                <a:latin typeface="Arial" panose="020B0604020202020204" pitchFamily="34" charset="0"/>
                <a:cs typeface="Arial" panose="020B0604020202020204" pitchFamily="34" charset="0"/>
              </a:rPr>
              <a:t>When to Choose SSRI Treatment with Moderate Anxiety</a:t>
            </a:r>
          </a:p>
        </p:txBody>
      </p:sp>
      <p:sp>
        <p:nvSpPr>
          <p:cNvPr id="3" name="Content Placeholder 2"/>
          <p:cNvSpPr>
            <a:spLocks noGrp="1"/>
          </p:cNvSpPr>
          <p:nvPr>
            <p:ph idx="1"/>
          </p:nvPr>
        </p:nvSpPr>
        <p:spPr/>
        <p:txBody>
          <a:bodyPr/>
          <a:lstStyle/>
          <a:p>
            <a:r>
              <a:rPr lang="en-US" sz="3600" dirty="0">
                <a:latin typeface="Arial" panose="020B0604020202020204" pitchFamily="34" charset="0"/>
                <a:cs typeface="Arial" panose="020B0604020202020204" pitchFamily="34" charset="0"/>
              </a:rPr>
              <a:t>Patient and Parent preference</a:t>
            </a:r>
          </a:p>
          <a:p>
            <a:r>
              <a:rPr lang="en-US" sz="3600" dirty="0">
                <a:latin typeface="Arial" panose="020B0604020202020204" pitchFamily="34" charset="0"/>
                <a:cs typeface="Arial" panose="020B0604020202020204" pitchFamily="34" charset="0"/>
              </a:rPr>
              <a:t>Too anxious to start CBT</a:t>
            </a:r>
          </a:p>
          <a:p>
            <a:r>
              <a:rPr lang="en-US" sz="3600" dirty="0">
                <a:latin typeface="Arial" panose="020B0604020202020204" pitchFamily="34" charset="0"/>
                <a:cs typeface="Arial" panose="020B0604020202020204" pitchFamily="34" charset="0"/>
              </a:rPr>
              <a:t>CBT not available</a:t>
            </a:r>
          </a:p>
          <a:p>
            <a:r>
              <a:rPr lang="en-US" sz="3600" dirty="0">
                <a:latin typeface="Arial" panose="020B0604020202020204" pitchFamily="34" charset="0"/>
                <a:cs typeface="Arial" panose="020B0604020202020204" pitchFamily="34" charset="0"/>
              </a:rPr>
              <a:t>CBT has failed or only partially resolved symptoms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1139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151828" cy="1911803"/>
          </a:xfrm>
        </p:spPr>
        <p:txBody>
          <a:bodyPr>
            <a:normAutofit fontScale="90000"/>
          </a:bodyPr>
          <a:lstStyle/>
          <a:p>
            <a:br>
              <a:rPr lang="en-US" dirty="0">
                <a:latin typeface="Arial" panose="020B0604020202020204" pitchFamily="34" charset="0"/>
                <a:cs typeface="Arial" panose="020B0604020202020204" pitchFamily="34" charset="0"/>
              </a:rPr>
            </a:br>
            <a:r>
              <a:rPr lang="en-US" dirty="0">
                <a:solidFill>
                  <a:srgbClr val="660066"/>
                </a:solidFill>
                <a:latin typeface="Arial" panose="020B0604020202020204" pitchFamily="34" charset="0"/>
                <a:cs typeface="Arial" panose="020B0604020202020204" pitchFamily="34" charset="0"/>
              </a:rPr>
              <a:t>Severe Anxiety</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3198673" y="3786157"/>
            <a:ext cx="8148776" cy="2303493"/>
          </a:xfrm>
        </p:spPr>
        <p:txBody>
          <a:bodyPr>
            <a:noAutofit/>
          </a:bodyPr>
          <a:lstStyle/>
          <a:p>
            <a:r>
              <a:rPr lang="en-US" sz="4000" dirty="0">
                <a:solidFill>
                  <a:schemeClr val="tx1"/>
                </a:solidFill>
                <a:latin typeface="Arial" panose="020B0604020202020204" pitchFamily="34" charset="0"/>
                <a:cs typeface="Arial" panose="020B0604020202020204" pitchFamily="34" charset="0"/>
              </a:rPr>
              <a:t>Exposure-based CBT</a:t>
            </a:r>
          </a:p>
          <a:p>
            <a:r>
              <a:rPr lang="en-US" sz="4000" dirty="0">
                <a:solidFill>
                  <a:schemeClr val="tx1"/>
                </a:solidFill>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and</a:t>
            </a:r>
            <a:r>
              <a:rPr lang="en-US" sz="4000" dirty="0">
                <a:solidFill>
                  <a:schemeClr val="tx1"/>
                </a:solidFill>
                <a:latin typeface="Arial" panose="020B0604020202020204" pitchFamily="34" charset="0"/>
                <a:cs typeface="Arial" panose="020B0604020202020204" pitchFamily="34" charset="0"/>
              </a:rPr>
              <a:t>  </a:t>
            </a:r>
          </a:p>
          <a:p>
            <a:r>
              <a:rPr lang="en-US" sz="4000" dirty="0">
                <a:solidFill>
                  <a:schemeClr val="tx1"/>
                </a:solidFill>
                <a:latin typeface="Arial" panose="020B0604020202020204" pitchFamily="34" charset="0"/>
                <a:cs typeface="Arial" panose="020B0604020202020204" pitchFamily="34" charset="0"/>
              </a:rPr>
              <a:t>Psychopharmacology</a:t>
            </a:r>
          </a:p>
        </p:txBody>
      </p:sp>
    </p:spTree>
    <p:extLst>
      <p:ext uri="{BB962C8B-B14F-4D97-AF65-F5344CB8AC3E}">
        <p14:creationId xmlns:p14="http://schemas.microsoft.com/office/powerpoint/2010/main" val="2134950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795171"/>
            <a:ext cx="10515600" cy="709612"/>
          </a:xfrm>
        </p:spPr>
        <p:txBody>
          <a:bodyPr>
            <a:noAutofit/>
          </a:bodyPr>
          <a:lstStyle/>
          <a:p>
            <a:pPr>
              <a:defRPr/>
            </a:pPr>
            <a:r>
              <a:rPr lang="en-US" sz="4800" b="1" dirty="0">
                <a:solidFill>
                  <a:srgbClr val="391378"/>
                </a:solidFill>
                <a:ea typeface="+mn-ea"/>
                <a:cs typeface="+mn-cs"/>
              </a:rPr>
              <a:t>SSRI</a:t>
            </a:r>
          </a:p>
        </p:txBody>
      </p:sp>
      <p:graphicFrame>
        <p:nvGraphicFramePr>
          <p:cNvPr id="4" name="Content Placeholder 3"/>
          <p:cNvGraphicFramePr>
            <a:graphicFrameLocks noGrp="1"/>
          </p:cNvGraphicFramePr>
          <p:nvPr>
            <p:ph idx="4294967295"/>
          </p:nvPr>
        </p:nvGraphicFramePr>
        <p:xfrm>
          <a:off x="838200" y="1687346"/>
          <a:ext cx="10515600" cy="406873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1312396">
                <a:tc>
                  <a:txBody>
                    <a:bodyPr/>
                    <a:lstStyle/>
                    <a:p>
                      <a:r>
                        <a:rPr lang="en-US" sz="2400" dirty="0">
                          <a:latin typeface="Helvetica" pitchFamily="2" charset="0"/>
                        </a:rPr>
                        <a:t>Brand (off-label for non-OCD</a:t>
                      </a:r>
                      <a:r>
                        <a:rPr lang="en-US" sz="2400" baseline="0" dirty="0">
                          <a:latin typeface="Helvetica" pitchFamily="2" charset="0"/>
                        </a:rPr>
                        <a:t> anxiety</a:t>
                      </a:r>
                      <a:r>
                        <a:rPr lang="en-US" sz="2400" dirty="0">
                          <a:latin typeface="Helvetica" pitchFamily="2" charset="0"/>
                        </a:rPr>
                        <a:t>)</a:t>
                      </a:r>
                    </a:p>
                  </a:txBody>
                  <a:tcPr marT="45726" marB="45726"/>
                </a:tc>
                <a:tc>
                  <a:txBody>
                    <a:bodyPr/>
                    <a:lstStyle/>
                    <a:p>
                      <a:r>
                        <a:rPr lang="en-US" sz="2400" dirty="0">
                          <a:latin typeface="Helvetica" pitchFamily="2" charset="0"/>
                        </a:rPr>
                        <a:t>Generic</a:t>
                      </a:r>
                    </a:p>
                  </a:txBody>
                  <a:tcPr marT="45726" marB="45726"/>
                </a:tc>
                <a:tc>
                  <a:txBody>
                    <a:bodyPr/>
                    <a:lstStyle/>
                    <a:p>
                      <a:r>
                        <a:rPr lang="en-US" sz="2400" dirty="0">
                          <a:latin typeface="Helvetica" pitchFamily="2" charset="0"/>
                        </a:rPr>
                        <a:t>Target Dose</a:t>
                      </a:r>
                    </a:p>
                  </a:txBody>
                  <a:tcPr marT="45726" marB="45726"/>
                </a:tc>
                <a:tc>
                  <a:txBody>
                    <a:bodyPr/>
                    <a:lstStyle/>
                    <a:p>
                      <a:r>
                        <a:rPr lang="en-US" sz="2400" dirty="0">
                          <a:latin typeface="Helvetica" pitchFamily="2" charset="0"/>
                        </a:rPr>
                        <a:t>Starting Dose</a:t>
                      </a:r>
                    </a:p>
                  </a:txBody>
                  <a:tcPr marT="45726" marB="45726"/>
                </a:tc>
                <a:extLst>
                  <a:ext uri="{0D108BD9-81ED-4DB2-BD59-A6C34878D82A}">
                    <a16:rowId xmlns:a16="http://schemas.microsoft.com/office/drawing/2014/main" val="10000"/>
                  </a:ext>
                </a:extLst>
              </a:tr>
              <a:tr h="918781">
                <a:tc>
                  <a:txBody>
                    <a:bodyPr/>
                    <a:lstStyle/>
                    <a:p>
                      <a:r>
                        <a:rPr lang="en-US" sz="2400" dirty="0">
                          <a:latin typeface="Helvetica" pitchFamily="2" charset="0"/>
                        </a:rPr>
                        <a:t>Zoloft</a:t>
                      </a:r>
                    </a:p>
                  </a:txBody>
                  <a:tcPr marT="45726" marB="45726"/>
                </a:tc>
                <a:tc>
                  <a:txBody>
                    <a:bodyPr/>
                    <a:lstStyle/>
                    <a:p>
                      <a:r>
                        <a:rPr lang="en-US" sz="2400" dirty="0">
                          <a:latin typeface="Helvetica" pitchFamily="2" charset="0"/>
                        </a:rPr>
                        <a:t>Sertraline</a:t>
                      </a:r>
                    </a:p>
                  </a:txBody>
                  <a:tcPr marT="45726" marB="45726"/>
                </a:tc>
                <a:tc>
                  <a:txBody>
                    <a:bodyPr/>
                    <a:lstStyle/>
                    <a:p>
                      <a:r>
                        <a:rPr lang="en-US" sz="2400" dirty="0">
                          <a:latin typeface="Helvetica" pitchFamily="2" charset="0"/>
                        </a:rPr>
                        <a:t>25-200 for kids and adolescents</a:t>
                      </a:r>
                    </a:p>
                  </a:txBody>
                  <a:tcPr marT="45726" marB="45726"/>
                </a:tc>
                <a:tc>
                  <a:txBody>
                    <a:bodyPr/>
                    <a:lstStyle/>
                    <a:p>
                      <a:r>
                        <a:rPr lang="en-US" sz="2400" dirty="0">
                          <a:latin typeface="Helvetica" pitchFamily="2" charset="0"/>
                        </a:rPr>
                        <a:t>Start at 12.5-25 mg</a:t>
                      </a:r>
                    </a:p>
                  </a:txBody>
                  <a:tcPr marT="45726" marB="45726"/>
                </a:tc>
                <a:extLst>
                  <a:ext uri="{0D108BD9-81ED-4DB2-BD59-A6C34878D82A}">
                    <a16:rowId xmlns:a16="http://schemas.microsoft.com/office/drawing/2014/main" val="10001"/>
                  </a:ext>
                </a:extLst>
              </a:tr>
              <a:tr h="918781">
                <a:tc>
                  <a:txBody>
                    <a:bodyPr/>
                    <a:lstStyle/>
                    <a:p>
                      <a:r>
                        <a:rPr lang="en-US" sz="2400" dirty="0">
                          <a:latin typeface="Helvetica" pitchFamily="2" charset="0"/>
                        </a:rPr>
                        <a:t>Prozac</a:t>
                      </a:r>
                    </a:p>
                  </a:txBody>
                  <a:tcPr marT="45726" marB="45726"/>
                </a:tc>
                <a:tc>
                  <a:txBody>
                    <a:bodyPr/>
                    <a:lstStyle/>
                    <a:p>
                      <a:r>
                        <a:rPr lang="en-US" sz="2400" dirty="0">
                          <a:latin typeface="Helvetica" pitchFamily="2" charset="0"/>
                        </a:rPr>
                        <a:t>Fluoxetine</a:t>
                      </a:r>
                    </a:p>
                  </a:txBody>
                  <a:tcPr marT="45726" marB="45726"/>
                </a:tc>
                <a:tc>
                  <a:txBody>
                    <a:bodyPr/>
                    <a:lstStyle/>
                    <a:p>
                      <a:r>
                        <a:rPr lang="en-US" sz="2400" dirty="0">
                          <a:latin typeface="Helvetica" pitchFamily="2" charset="0"/>
                        </a:rPr>
                        <a:t>10-60 for kids and adolescents</a:t>
                      </a:r>
                    </a:p>
                  </a:txBody>
                  <a:tcPr marT="45726" marB="45726"/>
                </a:tc>
                <a:tc>
                  <a:txBody>
                    <a:bodyPr/>
                    <a:lstStyle/>
                    <a:p>
                      <a:r>
                        <a:rPr lang="en-US" sz="2400" dirty="0">
                          <a:latin typeface="Helvetica" pitchFamily="2" charset="0"/>
                        </a:rPr>
                        <a:t>Start at 5-10 mg</a:t>
                      </a:r>
                      <a:r>
                        <a:rPr lang="en-US" sz="2400" baseline="0" dirty="0">
                          <a:latin typeface="Helvetica" pitchFamily="2" charset="0"/>
                        </a:rPr>
                        <a:t> </a:t>
                      </a:r>
                      <a:endParaRPr lang="en-US" sz="2400" dirty="0">
                        <a:latin typeface="Helvetica" pitchFamily="2" charset="0"/>
                      </a:endParaRPr>
                    </a:p>
                  </a:txBody>
                  <a:tcPr marT="45726" marB="45726"/>
                </a:tc>
                <a:extLst>
                  <a:ext uri="{0D108BD9-81ED-4DB2-BD59-A6C34878D82A}">
                    <a16:rowId xmlns:a16="http://schemas.microsoft.com/office/drawing/2014/main" val="10002"/>
                  </a:ext>
                </a:extLst>
              </a:tr>
              <a:tr h="918781">
                <a:tc>
                  <a:txBody>
                    <a:bodyPr/>
                    <a:lstStyle/>
                    <a:p>
                      <a:r>
                        <a:rPr lang="en-US" sz="2400" dirty="0">
                          <a:latin typeface="Helvetica" pitchFamily="2" charset="0"/>
                        </a:rPr>
                        <a:t>Lexapro</a:t>
                      </a:r>
                    </a:p>
                  </a:txBody>
                  <a:tcPr marT="45726" marB="45726"/>
                </a:tc>
                <a:tc>
                  <a:txBody>
                    <a:bodyPr/>
                    <a:lstStyle/>
                    <a:p>
                      <a:r>
                        <a:rPr lang="en-US" sz="2400" dirty="0">
                          <a:latin typeface="Helvetica" pitchFamily="2" charset="0"/>
                        </a:rPr>
                        <a:t>Escitalopram</a:t>
                      </a:r>
                    </a:p>
                  </a:txBody>
                  <a:tcPr marT="45726" marB="45726"/>
                </a:tc>
                <a:tc>
                  <a:txBody>
                    <a:bodyPr/>
                    <a:lstStyle/>
                    <a:p>
                      <a:r>
                        <a:rPr lang="en-US" sz="2400" dirty="0">
                          <a:latin typeface="Helvetica" pitchFamily="2" charset="0"/>
                        </a:rPr>
                        <a:t>10-20 for adolescent</a:t>
                      </a:r>
                    </a:p>
                  </a:txBody>
                  <a:tcPr marT="45726" marB="45726"/>
                </a:tc>
                <a:tc>
                  <a:txBody>
                    <a:bodyPr/>
                    <a:lstStyle/>
                    <a:p>
                      <a:r>
                        <a:rPr lang="en-US" sz="2400" dirty="0">
                          <a:latin typeface="Helvetica" pitchFamily="2" charset="0"/>
                        </a:rPr>
                        <a:t>Start at 5 or 10 mg</a:t>
                      </a:r>
                    </a:p>
                  </a:txBody>
                  <a:tcPr marT="45726" marB="45726"/>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2389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0266"/>
            <a:ext cx="10515600" cy="709919"/>
          </a:xfrm>
        </p:spPr>
        <p:txBody>
          <a:bodyPr>
            <a:noAutofit/>
          </a:bodyPr>
          <a:lstStyle/>
          <a:p>
            <a:r>
              <a:rPr lang="en-US" sz="4800" b="1" dirty="0">
                <a:solidFill>
                  <a:srgbClr val="391378"/>
                </a:solidFill>
              </a:rPr>
              <a:t>SSRI How-To: Part I</a:t>
            </a:r>
          </a:p>
        </p:txBody>
      </p:sp>
      <p:sp>
        <p:nvSpPr>
          <p:cNvPr id="3" name="Content Placeholder 2"/>
          <p:cNvSpPr>
            <a:spLocks noGrp="1"/>
          </p:cNvSpPr>
          <p:nvPr>
            <p:ph idx="1"/>
          </p:nvPr>
        </p:nvSpPr>
        <p:spPr>
          <a:xfrm>
            <a:off x="838200" y="1885976"/>
            <a:ext cx="10515600" cy="4351338"/>
          </a:xfrm>
        </p:spPr>
        <p:txBody>
          <a:bodyPr>
            <a:normAutofit/>
          </a:bodyPr>
          <a:lstStyle/>
          <a:p>
            <a:pPr>
              <a:buFont typeface="Arial" panose="020B0604020202020204" pitchFamily="34" charset="0"/>
              <a:buChar char="•"/>
            </a:pPr>
            <a:r>
              <a:rPr lang="en-US" sz="2400" dirty="0"/>
              <a:t>Start at a dose lower than the expected therapeutic dose (fluoxetine 10 mg instead of 20 mg or sertraline 12.5mg instead of 25mg)</a:t>
            </a:r>
          </a:p>
          <a:p>
            <a:pPr>
              <a:buFont typeface="Arial" panose="020B0604020202020204" pitchFamily="34" charset="0"/>
              <a:buChar char="•"/>
            </a:pPr>
            <a:r>
              <a:rPr lang="en-US" sz="2400" dirty="0"/>
              <a:t>If there are no side effects, go up in a week.</a:t>
            </a:r>
          </a:p>
          <a:p>
            <a:pPr>
              <a:buFont typeface="Arial" panose="020B0604020202020204" pitchFamily="34" charset="0"/>
              <a:buChar char="•"/>
            </a:pPr>
            <a:r>
              <a:rPr lang="en-US" sz="2400" dirty="0"/>
              <a:t>Warn families that the early doses are to acclimate and test the waters.</a:t>
            </a:r>
          </a:p>
          <a:p>
            <a:pPr>
              <a:buFont typeface="Arial" panose="020B0604020202020204" pitchFamily="34" charset="0"/>
              <a:buChar char="•"/>
            </a:pPr>
            <a:r>
              <a:rPr lang="en-US" sz="2400" dirty="0"/>
              <a:t>Get to a therapeutic dose in 2-4 weeks (clinical judgement).</a:t>
            </a:r>
          </a:p>
          <a:p>
            <a:pPr>
              <a:buFont typeface="Arial" panose="020B0604020202020204" pitchFamily="34" charset="0"/>
              <a:buChar char="•"/>
            </a:pPr>
            <a:r>
              <a:rPr lang="en-US" sz="2400" dirty="0"/>
              <a:t>Patients should respond somewhat to therapeutic dose in 2-3 weeks.</a:t>
            </a:r>
          </a:p>
          <a:p>
            <a:pPr>
              <a:buFont typeface="Arial" panose="020B0604020202020204" pitchFamily="34" charset="0"/>
              <a:buChar char="•"/>
            </a:pPr>
            <a:r>
              <a:rPr lang="en-US" sz="2400" dirty="0"/>
              <a:t>If no response, increase dose.</a:t>
            </a:r>
          </a:p>
          <a:p>
            <a:pPr>
              <a:buFont typeface="Arial" panose="020B0604020202020204" pitchFamily="34" charset="0"/>
              <a:buChar char="•"/>
            </a:pPr>
            <a:r>
              <a:rPr lang="en-US" sz="2400" dirty="0"/>
              <a:t>If some response, wait 4-6 weeks (for full response to take effect) to decide if dose should be increased. </a:t>
            </a:r>
          </a:p>
        </p:txBody>
      </p:sp>
    </p:spTree>
    <p:extLst>
      <p:ext uri="{BB962C8B-B14F-4D97-AF65-F5344CB8AC3E}">
        <p14:creationId xmlns:p14="http://schemas.microsoft.com/office/powerpoint/2010/main" val="4067574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8666"/>
            <a:ext cx="10515600" cy="709919"/>
          </a:xfrm>
        </p:spPr>
        <p:txBody>
          <a:bodyPr>
            <a:noAutofit/>
          </a:bodyPr>
          <a:lstStyle/>
          <a:p>
            <a:r>
              <a:rPr lang="en-US" sz="4800" b="1" dirty="0">
                <a:solidFill>
                  <a:srgbClr val="391378"/>
                </a:solidFill>
                <a:ea typeface="+mn-ea"/>
                <a:cs typeface="+mn-cs"/>
              </a:rPr>
              <a:t>SSRIs</a:t>
            </a:r>
          </a:p>
        </p:txBody>
      </p:sp>
      <p:sp>
        <p:nvSpPr>
          <p:cNvPr id="3" name="Content Placeholder 2"/>
          <p:cNvSpPr>
            <a:spLocks noGrp="1"/>
          </p:cNvSpPr>
          <p:nvPr>
            <p:ph idx="1"/>
          </p:nvPr>
        </p:nvSpPr>
        <p:spPr>
          <a:xfrm>
            <a:off x="838200" y="1784376"/>
            <a:ext cx="10515600" cy="4351338"/>
          </a:xfrm>
        </p:spPr>
        <p:txBody>
          <a:bodyPr>
            <a:normAutofit/>
          </a:bodyPr>
          <a:lstStyle/>
          <a:p>
            <a:r>
              <a:rPr lang="en-US" dirty="0"/>
              <a:t>Anxiety often needs higher doses</a:t>
            </a:r>
          </a:p>
          <a:p>
            <a:r>
              <a:rPr lang="en-US" dirty="0"/>
              <a:t>Start with lower doses due to hypervigilance for side effects</a:t>
            </a:r>
          </a:p>
          <a:p>
            <a:r>
              <a:rPr lang="en-US" dirty="0"/>
              <a:t>Warn about side effects</a:t>
            </a:r>
          </a:p>
          <a:p>
            <a:r>
              <a:rPr lang="en-US" dirty="0"/>
              <a:t>Start low BUT do not forget to go up—Most treatment failure is just a failure to raise the dose enough!</a:t>
            </a:r>
          </a:p>
          <a:p>
            <a:r>
              <a:rPr lang="en-US" dirty="0"/>
              <a:t>Younger kids respond well to all treatments but also have more side effects from meds</a:t>
            </a:r>
          </a:p>
          <a:p>
            <a:r>
              <a:rPr lang="en-US" dirty="0"/>
              <a:t>Continue for 12 months of remission before tapering</a:t>
            </a:r>
          </a:p>
          <a:p>
            <a:r>
              <a:rPr lang="en-US" dirty="0"/>
              <a:t>Plan taper around expected stressors</a:t>
            </a:r>
          </a:p>
        </p:txBody>
      </p:sp>
    </p:spTree>
    <p:extLst>
      <p:ext uri="{BB962C8B-B14F-4D97-AF65-F5344CB8AC3E}">
        <p14:creationId xmlns:p14="http://schemas.microsoft.com/office/powerpoint/2010/main" val="4270987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736" y="466263"/>
            <a:ext cx="10811435" cy="2044700"/>
          </a:xfrm>
        </p:spPr>
        <p:txBody>
          <a:bodyPr>
            <a:normAutofit/>
          </a:bodyPr>
          <a:lstStyle/>
          <a:p>
            <a:pPr algn="ctr"/>
            <a:r>
              <a:rPr lang="en-US" dirty="0">
                <a:solidFill>
                  <a:srgbClr val="7030A0"/>
                </a:solidFill>
                <a:latin typeface="Arial" panose="020B0604020202020204" pitchFamily="34" charset="0"/>
                <a:cs typeface="Arial" panose="020B0604020202020204" pitchFamily="34" charset="0"/>
              </a:rPr>
              <a:t>Anxiety:</a:t>
            </a:r>
            <a:br>
              <a:rPr lang="en-US" dirty="0">
                <a:solidFill>
                  <a:srgbClr val="7030A0"/>
                </a:solidFill>
                <a:latin typeface="Arial" panose="020B0604020202020204" pitchFamily="34" charset="0"/>
                <a:cs typeface="Arial" panose="020B0604020202020204" pitchFamily="34" charset="0"/>
              </a:rPr>
            </a:br>
            <a:r>
              <a:rPr lang="en-US" dirty="0">
                <a:solidFill>
                  <a:srgbClr val="7030A0"/>
                </a:solidFill>
                <a:latin typeface="Arial" panose="020B0604020202020204" pitchFamily="34" charset="0"/>
                <a:cs typeface="Arial" panose="020B0604020202020204" pitchFamily="34" charset="0"/>
              </a:rPr>
              <a:t>Objectives for Primary Care</a:t>
            </a:r>
          </a:p>
        </p:txBody>
      </p:sp>
      <p:sp>
        <p:nvSpPr>
          <p:cNvPr id="3" name="Content Placeholder 2"/>
          <p:cNvSpPr>
            <a:spLocks noGrp="1"/>
          </p:cNvSpPr>
          <p:nvPr>
            <p:ph idx="1"/>
          </p:nvPr>
        </p:nvSpPr>
        <p:spPr>
          <a:xfrm>
            <a:off x="1039906" y="2133600"/>
            <a:ext cx="10953311" cy="4724400"/>
          </a:xfrm>
        </p:spPr>
        <p:txBody>
          <a:bodyPr>
            <a:normAutofit/>
          </a:bodyPr>
          <a:lstStyle/>
          <a:p>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Gain resources for anxiety education</a:t>
            </a:r>
          </a:p>
          <a:p>
            <a:r>
              <a:rPr lang="en-US" sz="3600" dirty="0">
                <a:latin typeface="Arial" panose="020B0604020202020204" pitchFamily="34" charset="0"/>
                <a:cs typeface="Arial" panose="020B0604020202020204" pitchFamily="34" charset="0"/>
              </a:rPr>
              <a:t>Discuss the role of avoidance in anxiety disorders</a:t>
            </a:r>
          </a:p>
          <a:p>
            <a:r>
              <a:rPr lang="en-US" sz="3600" dirty="0">
                <a:latin typeface="Arial" panose="020B0604020202020204" pitchFamily="34" charset="0"/>
                <a:cs typeface="Arial" panose="020B0604020202020204" pitchFamily="34" charset="0"/>
              </a:rPr>
              <a:t>Understand the most utilized method of psychotherapy for Anxiety Disorders</a:t>
            </a:r>
          </a:p>
          <a:p>
            <a:r>
              <a:rPr lang="en-US" sz="3600" dirty="0">
                <a:latin typeface="Arial" panose="020B0604020202020204" pitchFamily="34" charset="0"/>
                <a:cs typeface="Arial" panose="020B0604020202020204" pitchFamily="34" charset="0"/>
              </a:rPr>
              <a:t>Identify the medication class of choice in pediatric Anxiety Disorders</a:t>
            </a:r>
          </a:p>
        </p:txBody>
      </p:sp>
    </p:spTree>
    <p:extLst>
      <p:ext uri="{BB962C8B-B14F-4D97-AF65-F5344CB8AC3E}">
        <p14:creationId xmlns:p14="http://schemas.microsoft.com/office/powerpoint/2010/main" val="1037092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6BB90-BB6A-45D3-84F7-33041301B0FF}"/>
              </a:ext>
            </a:extLst>
          </p:cNvPr>
          <p:cNvSpPr>
            <a:spLocks noGrp="1"/>
          </p:cNvSpPr>
          <p:nvPr>
            <p:ph type="title"/>
          </p:nvPr>
        </p:nvSpPr>
        <p:spPr>
          <a:xfrm>
            <a:off x="838200" y="749946"/>
            <a:ext cx="10515600" cy="709919"/>
          </a:xfrm>
        </p:spPr>
        <p:txBody>
          <a:bodyPr>
            <a:noAutofit/>
          </a:bodyPr>
          <a:lstStyle/>
          <a:p>
            <a:r>
              <a:rPr lang="en-US" sz="4800" b="1" dirty="0">
                <a:solidFill>
                  <a:srgbClr val="391378"/>
                </a:solidFill>
                <a:ea typeface="+mn-ea"/>
                <a:cs typeface="+mn-cs"/>
              </a:rPr>
              <a:t>SSRI Side Effects</a:t>
            </a:r>
          </a:p>
        </p:txBody>
      </p:sp>
      <p:sp>
        <p:nvSpPr>
          <p:cNvPr id="3" name="Content Placeholder 2">
            <a:extLst>
              <a:ext uri="{FF2B5EF4-FFF2-40B4-BE49-F238E27FC236}">
                <a16:creationId xmlns:a16="http://schemas.microsoft.com/office/drawing/2014/main" id="{07CEEF37-3FA3-46FF-947A-12A71851BA8A}"/>
              </a:ext>
            </a:extLst>
          </p:cNvPr>
          <p:cNvSpPr>
            <a:spLocks noGrp="1"/>
          </p:cNvSpPr>
          <p:nvPr>
            <p:ph idx="1"/>
          </p:nvPr>
        </p:nvSpPr>
        <p:spPr>
          <a:xfrm>
            <a:off x="838200" y="1865656"/>
            <a:ext cx="10515600" cy="4351338"/>
          </a:xfrm>
        </p:spPr>
        <p:txBody>
          <a:bodyPr>
            <a:normAutofit lnSpcReduction="10000"/>
          </a:bodyPr>
          <a:lstStyle/>
          <a:p>
            <a:r>
              <a:rPr lang="en-US" dirty="0">
                <a:latin typeface="Arial" panose="020B0604020202020204" pitchFamily="34" charset="0"/>
                <a:cs typeface="Arial" panose="020B0604020202020204" pitchFamily="34" charset="0"/>
              </a:rPr>
              <a:t>Common Side effects of SSRI’s:</a:t>
            </a:r>
          </a:p>
          <a:p>
            <a:pPr lvl="1"/>
            <a:r>
              <a:rPr lang="en-US" dirty="0">
                <a:latin typeface="Arial" panose="020B0604020202020204" pitchFamily="34" charset="0"/>
                <a:cs typeface="Arial" panose="020B0604020202020204" pitchFamily="34" charset="0"/>
              </a:rPr>
              <a:t>Dry mouth</a:t>
            </a:r>
          </a:p>
          <a:p>
            <a:pPr lvl="1"/>
            <a:r>
              <a:rPr lang="en-US" dirty="0">
                <a:latin typeface="Arial" panose="020B0604020202020204" pitchFamily="34" charset="0"/>
                <a:cs typeface="Arial" panose="020B0604020202020204" pitchFamily="34" charset="0"/>
              </a:rPr>
              <a:t>GI: Constipation, Diarrhea</a:t>
            </a:r>
          </a:p>
          <a:p>
            <a:pPr lvl="1"/>
            <a:r>
              <a:rPr lang="en-US" dirty="0">
                <a:latin typeface="Arial" panose="020B0604020202020204" pitchFamily="34" charset="0"/>
                <a:cs typeface="Arial" panose="020B0604020202020204" pitchFamily="34" charset="0"/>
              </a:rPr>
              <a:t>Sweating, rashes</a:t>
            </a:r>
          </a:p>
          <a:p>
            <a:pPr lvl="1"/>
            <a:r>
              <a:rPr lang="en-US" dirty="0">
                <a:latin typeface="Arial" panose="020B0604020202020204" pitchFamily="34" charset="0"/>
                <a:cs typeface="Arial" panose="020B0604020202020204" pitchFamily="34" charset="0"/>
              </a:rPr>
              <a:t>Sleep disturbance</a:t>
            </a:r>
          </a:p>
          <a:p>
            <a:pPr lvl="1"/>
            <a:r>
              <a:rPr lang="en-US" dirty="0">
                <a:latin typeface="Arial" panose="020B0604020202020204" pitchFamily="34" charset="0"/>
                <a:cs typeface="Arial" panose="020B0604020202020204" pitchFamily="34" charset="0"/>
              </a:rPr>
              <a:t>Sexual dysfunction</a:t>
            </a:r>
          </a:p>
          <a:p>
            <a:pPr lvl="1"/>
            <a:r>
              <a:rPr lang="en-US" dirty="0">
                <a:latin typeface="Arial" panose="020B0604020202020204" pitchFamily="34" charset="0"/>
                <a:cs typeface="Arial" panose="020B0604020202020204" pitchFamily="34" charset="0"/>
              </a:rPr>
              <a:t>Irritability</a:t>
            </a:r>
          </a:p>
          <a:p>
            <a:pPr lvl="1"/>
            <a:r>
              <a:rPr lang="en-US" dirty="0">
                <a:latin typeface="Arial" panose="020B0604020202020204" pitchFamily="34" charset="0"/>
                <a:cs typeface="Arial" panose="020B0604020202020204" pitchFamily="34" charset="0"/>
              </a:rPr>
              <a:t>“Disinhibition” (risk-taking behaviors, increased impulsivity)</a:t>
            </a:r>
          </a:p>
          <a:p>
            <a:pPr lvl="1"/>
            <a:r>
              <a:rPr lang="en-US" dirty="0">
                <a:latin typeface="Arial" panose="020B0604020202020204" pitchFamily="34" charset="0"/>
                <a:cs typeface="Arial" panose="020B0604020202020204" pitchFamily="34" charset="0"/>
              </a:rPr>
              <a:t>Agitation or jitteriness</a:t>
            </a:r>
          </a:p>
          <a:p>
            <a:pPr lvl="1"/>
            <a:r>
              <a:rPr lang="en-US" dirty="0">
                <a:latin typeface="Arial" panose="020B0604020202020204" pitchFamily="34" charset="0"/>
                <a:cs typeface="Arial" panose="020B0604020202020204" pitchFamily="34" charset="0"/>
              </a:rPr>
              <a:t>Headache</a:t>
            </a:r>
          </a:p>
          <a:p>
            <a:pPr lvl="1"/>
            <a:r>
              <a:rPr lang="en-US" dirty="0">
                <a:latin typeface="Arial" panose="020B0604020202020204" pitchFamily="34" charset="0"/>
                <a:cs typeface="Arial" panose="020B0604020202020204" pitchFamily="34" charset="0"/>
              </a:rPr>
              <a:t>Appetite changes</a:t>
            </a:r>
          </a:p>
          <a:p>
            <a:pPr marL="457200" lvl="1"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6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6BB90-BB6A-45D3-84F7-33041301B0FF}"/>
              </a:ext>
            </a:extLst>
          </p:cNvPr>
          <p:cNvSpPr>
            <a:spLocks noGrp="1"/>
          </p:cNvSpPr>
          <p:nvPr>
            <p:ph type="title"/>
          </p:nvPr>
        </p:nvSpPr>
        <p:spPr>
          <a:xfrm>
            <a:off x="838200" y="869899"/>
            <a:ext cx="10515600" cy="709919"/>
          </a:xfrm>
        </p:spPr>
        <p:txBody>
          <a:bodyPr>
            <a:noAutofit/>
          </a:bodyPr>
          <a:lstStyle/>
          <a:p>
            <a:r>
              <a:rPr lang="en-US" sz="4800" b="1" dirty="0">
                <a:solidFill>
                  <a:srgbClr val="391378"/>
                </a:solidFill>
                <a:ea typeface="+mn-ea"/>
                <a:cs typeface="+mn-cs"/>
              </a:rPr>
              <a:t>Side Effects</a:t>
            </a:r>
          </a:p>
        </p:txBody>
      </p:sp>
      <p:sp>
        <p:nvSpPr>
          <p:cNvPr id="3" name="Content Placeholder 2">
            <a:extLst>
              <a:ext uri="{FF2B5EF4-FFF2-40B4-BE49-F238E27FC236}">
                <a16:creationId xmlns:a16="http://schemas.microsoft.com/office/drawing/2014/main" id="{07CEEF37-3FA3-46FF-947A-12A71851BA8A}"/>
              </a:ext>
            </a:extLst>
          </p:cNvPr>
          <p:cNvSpPr>
            <a:spLocks noGrp="1"/>
          </p:cNvSpPr>
          <p:nvPr>
            <p:ph idx="1"/>
          </p:nvPr>
        </p:nvSpPr>
        <p:spPr>
          <a:xfrm>
            <a:off x="838200" y="1985609"/>
            <a:ext cx="10515600" cy="4351338"/>
          </a:xfrm>
        </p:spPr>
        <p:txBody>
          <a:bodyPr>
            <a:normAutofit/>
          </a:bodyPr>
          <a:lstStyle/>
          <a:p>
            <a:r>
              <a:rPr lang="en-US" dirty="0">
                <a:latin typeface="Arial" panose="020B0604020202020204" pitchFamily="34" charset="0"/>
                <a:cs typeface="Arial" panose="020B0604020202020204" pitchFamily="34" charset="0"/>
              </a:rPr>
              <a:t>More serious side effects</a:t>
            </a:r>
          </a:p>
          <a:p>
            <a:pPr lvl="1"/>
            <a:r>
              <a:rPr lang="en-US" dirty="0">
                <a:latin typeface="Arial" panose="020B0604020202020204" pitchFamily="34" charset="0"/>
                <a:cs typeface="Arial" panose="020B0604020202020204" pitchFamily="34" charset="0"/>
              </a:rPr>
              <a:t>Serotonin syndrome (fever, hyperthermia, restlessness, confusion, </a:t>
            </a:r>
            <a:r>
              <a:rPr lang="en-US" dirty="0" err="1">
                <a:latin typeface="Arial" panose="020B0604020202020204" pitchFamily="34" charset="0"/>
                <a:cs typeface="Arial" panose="020B0604020202020204" pitchFamily="34" charset="0"/>
              </a:rPr>
              <a:t>etc</a:t>
            </a:r>
            <a:r>
              <a:rPr lang="en-US"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Hypomania</a:t>
            </a:r>
          </a:p>
          <a:p>
            <a:pPr lvl="1"/>
            <a:r>
              <a:rPr lang="en-US" dirty="0">
                <a:latin typeface="Arial" panose="020B0604020202020204" pitchFamily="34" charset="0"/>
                <a:cs typeface="Arial" panose="020B0604020202020204" pitchFamily="34" charset="0"/>
              </a:rPr>
              <a:t>Discontinuation syndrome (dizziness, drowsiness, nausea, lethargy, headache)</a:t>
            </a:r>
          </a:p>
          <a:p>
            <a:pPr lvl="1"/>
            <a:r>
              <a:rPr lang="en-US" dirty="0">
                <a:latin typeface="Arial" panose="020B0604020202020204" pitchFamily="34" charset="0"/>
                <a:cs typeface="Arial" panose="020B0604020202020204" pitchFamily="34" charset="0"/>
              </a:rPr>
              <a:t>Suicidality</a:t>
            </a:r>
          </a:p>
        </p:txBody>
      </p:sp>
    </p:spTree>
    <p:extLst>
      <p:ext uri="{BB962C8B-B14F-4D97-AF65-F5344CB8AC3E}">
        <p14:creationId xmlns:p14="http://schemas.microsoft.com/office/powerpoint/2010/main" val="296807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838200" y="868680"/>
            <a:ext cx="10515600" cy="709919"/>
          </a:xfrm>
          <a:effectLst>
            <a:outerShdw dist="35921" dir="2700000" algn="ctr" rotWithShape="0">
              <a:schemeClr val="bg1"/>
            </a:outerShdw>
          </a:effectLst>
        </p:spPr>
        <p:txBody>
          <a:bodyPr>
            <a:noAutofit/>
          </a:bodyPr>
          <a:lstStyle/>
          <a:p>
            <a:pPr algn="ctr" eaLnBrk="1" hangingPunct="1"/>
            <a:r>
              <a:rPr lang="en-US" altLang="en-US" sz="4800" b="1" dirty="0">
                <a:solidFill>
                  <a:srgbClr val="391378"/>
                </a:solidFill>
                <a:ea typeface="+mn-ea"/>
                <a:cs typeface="+mn-cs"/>
              </a:rPr>
              <a:t>Other Meds for Anxiety</a:t>
            </a:r>
          </a:p>
        </p:txBody>
      </p:sp>
      <p:sp>
        <p:nvSpPr>
          <p:cNvPr id="57347" name="Rectangle 3"/>
          <p:cNvSpPr>
            <a:spLocks noGrp="1" noChangeArrowheads="1"/>
          </p:cNvSpPr>
          <p:nvPr>
            <p:ph idx="1"/>
          </p:nvPr>
        </p:nvSpPr>
        <p:spPr>
          <a:xfrm>
            <a:off x="838200" y="1946282"/>
            <a:ext cx="10515600" cy="4351338"/>
          </a:xfrm>
        </p:spPr>
        <p:txBody>
          <a:bodyPr>
            <a:normAutofit/>
          </a:bodyPr>
          <a:lstStyle/>
          <a:p>
            <a:pPr eaLnBrk="1" hangingPunct="1">
              <a:lnSpc>
                <a:spcPct val="90000"/>
              </a:lnSpc>
              <a:spcBef>
                <a:spcPct val="15000"/>
              </a:spcBef>
              <a:spcAft>
                <a:spcPct val="25000"/>
              </a:spcAft>
              <a:buClr>
                <a:schemeClr val="tx1"/>
              </a:buClr>
              <a:buSzTx/>
              <a:buFontTx/>
              <a:buChar char="•"/>
            </a:pPr>
            <a:r>
              <a:rPr lang="en-US" altLang="en-US" dirty="0"/>
              <a:t>SNRI—(Duloxetine) when failed SSRIs</a:t>
            </a:r>
          </a:p>
          <a:p>
            <a:pPr eaLnBrk="1" hangingPunct="1">
              <a:lnSpc>
                <a:spcPct val="90000"/>
              </a:lnSpc>
              <a:spcBef>
                <a:spcPct val="15000"/>
              </a:spcBef>
              <a:spcAft>
                <a:spcPct val="25000"/>
              </a:spcAft>
              <a:buClr>
                <a:schemeClr val="tx1"/>
              </a:buClr>
              <a:buSzTx/>
              <a:buFontTx/>
              <a:buChar char="•"/>
            </a:pPr>
            <a:r>
              <a:rPr lang="en-US" altLang="en-US" dirty="0"/>
              <a:t>Evidence is not there to use the following as first or second line treatments:</a:t>
            </a:r>
          </a:p>
          <a:p>
            <a:pPr lvl="1">
              <a:spcBef>
                <a:spcPct val="15000"/>
              </a:spcBef>
              <a:spcAft>
                <a:spcPct val="25000"/>
              </a:spcAft>
              <a:buClr>
                <a:schemeClr val="tx1"/>
              </a:buClr>
              <a:buFontTx/>
              <a:buChar char="•"/>
            </a:pPr>
            <a:r>
              <a:rPr lang="en-US" altLang="en-US" dirty="0"/>
              <a:t>Antihistamines</a:t>
            </a:r>
          </a:p>
          <a:p>
            <a:pPr lvl="1">
              <a:spcBef>
                <a:spcPct val="15000"/>
              </a:spcBef>
              <a:spcAft>
                <a:spcPct val="25000"/>
              </a:spcAft>
              <a:buClr>
                <a:schemeClr val="tx1"/>
              </a:buClr>
              <a:buFontTx/>
              <a:buChar char="•"/>
            </a:pPr>
            <a:r>
              <a:rPr lang="en-US" altLang="en-US" dirty="0"/>
              <a:t>Beta blockers</a:t>
            </a:r>
          </a:p>
          <a:p>
            <a:pPr lvl="1">
              <a:spcBef>
                <a:spcPct val="15000"/>
              </a:spcBef>
              <a:spcAft>
                <a:spcPct val="25000"/>
              </a:spcAft>
              <a:buClr>
                <a:schemeClr val="tx1"/>
              </a:buClr>
              <a:buFontTx/>
              <a:buChar char="•"/>
            </a:pPr>
            <a:r>
              <a:rPr lang="en-US" altLang="en-US" dirty="0"/>
              <a:t>Benzodiazepines</a:t>
            </a:r>
          </a:p>
          <a:p>
            <a:pPr lvl="1">
              <a:spcBef>
                <a:spcPct val="15000"/>
              </a:spcBef>
              <a:spcAft>
                <a:spcPct val="25000"/>
              </a:spcAft>
              <a:buClr>
                <a:schemeClr val="tx1"/>
              </a:buClr>
              <a:buFontTx/>
              <a:buChar char="•"/>
            </a:pPr>
            <a:r>
              <a:rPr lang="en-US" altLang="en-US" dirty="0"/>
              <a:t>Buspirone</a:t>
            </a:r>
          </a:p>
        </p:txBody>
      </p:sp>
    </p:spTree>
    <p:extLst>
      <p:ext uri="{BB962C8B-B14F-4D97-AF65-F5344CB8AC3E}">
        <p14:creationId xmlns:p14="http://schemas.microsoft.com/office/powerpoint/2010/main" val="1814316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B27ACC-7D96-4924-B2A7-7A896F7B6272}"/>
              </a:ext>
            </a:extLst>
          </p:cNvPr>
          <p:cNvPicPr>
            <a:picLocks noChangeAspect="1"/>
          </p:cNvPicPr>
          <p:nvPr/>
        </p:nvPicPr>
        <p:blipFill>
          <a:blip r:embed="rId2"/>
          <a:stretch>
            <a:fillRect/>
          </a:stretch>
        </p:blipFill>
        <p:spPr>
          <a:xfrm>
            <a:off x="3026764" y="0"/>
            <a:ext cx="6138472" cy="6858000"/>
          </a:xfrm>
          <a:prstGeom prst="rect">
            <a:avLst/>
          </a:prstGeom>
        </p:spPr>
      </p:pic>
    </p:spTree>
    <p:extLst>
      <p:ext uri="{BB962C8B-B14F-4D97-AF65-F5344CB8AC3E}">
        <p14:creationId xmlns:p14="http://schemas.microsoft.com/office/powerpoint/2010/main" val="387029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3611C-06E7-623A-F05C-4FF611E5A1D0}"/>
              </a:ext>
            </a:extLst>
          </p:cNvPr>
          <p:cNvSpPr>
            <a:spLocks noGrp="1"/>
          </p:cNvSpPr>
          <p:nvPr>
            <p:ph type="title"/>
          </p:nvPr>
        </p:nvSpPr>
        <p:spPr>
          <a:xfrm>
            <a:off x="838200" y="545434"/>
            <a:ext cx="10515600" cy="709919"/>
          </a:xfrm>
        </p:spPr>
        <p:txBody>
          <a:bodyPr>
            <a:noAutofit/>
          </a:bodyPr>
          <a:lstStyle/>
          <a:p>
            <a:r>
              <a:rPr lang="en-US" sz="5400" b="1" dirty="0">
                <a:solidFill>
                  <a:srgbClr val="391378"/>
                </a:solidFill>
                <a:ea typeface="+mn-ea"/>
                <a:cs typeface="+mn-cs"/>
              </a:rPr>
              <a:t>Take-aways</a:t>
            </a:r>
          </a:p>
        </p:txBody>
      </p:sp>
      <p:sp>
        <p:nvSpPr>
          <p:cNvPr id="3" name="Content Placeholder 2">
            <a:extLst>
              <a:ext uri="{FF2B5EF4-FFF2-40B4-BE49-F238E27FC236}">
                <a16:creationId xmlns:a16="http://schemas.microsoft.com/office/drawing/2014/main" id="{A0CE4A4F-82F5-1BB0-0A46-04D0B082DF13}"/>
              </a:ext>
            </a:extLst>
          </p:cNvPr>
          <p:cNvSpPr>
            <a:spLocks noGrp="1"/>
          </p:cNvSpPr>
          <p:nvPr>
            <p:ph idx="1"/>
          </p:nvPr>
        </p:nvSpPr>
        <p:spPr>
          <a:xfrm>
            <a:off x="838200" y="1484163"/>
            <a:ext cx="10515600" cy="4351338"/>
          </a:xfrm>
        </p:spPr>
        <p:txBody>
          <a:bodyPr vert="horz" lIns="91440" tIns="45720" rIns="91440" bIns="45720" rtlCol="0" anchor="t">
            <a:normAutofit/>
          </a:bodyPr>
          <a:lstStyle/>
          <a:p>
            <a:pPr marL="412750" indent="-285750">
              <a:spcBef>
                <a:spcPts val="0"/>
              </a:spcBef>
            </a:pPr>
            <a:endParaRPr lang="en-US" sz="1800" dirty="0">
              <a:solidFill>
                <a:srgbClr val="000000"/>
              </a:solidFill>
              <a:latin typeface="Arial" panose="020B0604020202020204" pitchFamily="34" charset="0"/>
            </a:endParaRPr>
          </a:p>
          <a:p>
            <a:pPr marL="584200" indent="-457200">
              <a:spcBef>
                <a:spcPts val="0"/>
              </a:spcBef>
            </a:pPr>
            <a:r>
              <a:rPr lang="en-US" dirty="0"/>
              <a:t>Early intervention with anxiety makes a difference.</a:t>
            </a:r>
          </a:p>
          <a:p>
            <a:pPr marL="298450" indent="-171450">
              <a:spcBef>
                <a:spcPts val="0"/>
              </a:spcBef>
            </a:pPr>
            <a:endParaRPr lang="en-US" sz="1000" dirty="0"/>
          </a:p>
          <a:p>
            <a:pPr marL="584200" indent="-457200">
              <a:spcBef>
                <a:spcPts val="0"/>
              </a:spcBef>
            </a:pPr>
            <a:r>
              <a:rPr lang="en-US" dirty="0"/>
              <a:t>The pediatrician has a unique opportunity to identify anxious children.</a:t>
            </a:r>
          </a:p>
          <a:p>
            <a:pPr marL="298450" indent="-171450">
              <a:spcBef>
                <a:spcPts val="0"/>
              </a:spcBef>
            </a:pPr>
            <a:endParaRPr lang="en-US" sz="1000" dirty="0"/>
          </a:p>
          <a:p>
            <a:pPr marL="584200" indent="-457200">
              <a:spcBef>
                <a:spcPts val="0"/>
              </a:spcBef>
            </a:pPr>
            <a:r>
              <a:rPr lang="en-US" dirty="0"/>
              <a:t>The pediatrician’s office is an ideal setting to start treatment for anxiety.</a:t>
            </a:r>
          </a:p>
          <a:p>
            <a:pPr marL="298450" indent="-171450">
              <a:spcBef>
                <a:spcPts val="0"/>
              </a:spcBef>
            </a:pPr>
            <a:endParaRPr lang="en-US" sz="1000" dirty="0"/>
          </a:p>
          <a:p>
            <a:pPr marL="584200" indent="-457200">
              <a:spcBef>
                <a:spcPts val="0"/>
              </a:spcBef>
            </a:pPr>
            <a:r>
              <a:rPr lang="en-US" dirty="0"/>
              <a:t>Medication and psychological approaches are effective for anxiety management. Medication should not be a last resort.</a:t>
            </a:r>
          </a:p>
          <a:p>
            <a:pPr marL="298450" indent="-171450">
              <a:spcBef>
                <a:spcPts val="0"/>
              </a:spcBef>
            </a:pPr>
            <a:endParaRPr lang="en-US" sz="1000" dirty="0"/>
          </a:p>
          <a:p>
            <a:pPr marL="584200" indent="-457200">
              <a:spcBef>
                <a:spcPts val="0"/>
              </a:spcBef>
            </a:pPr>
            <a:r>
              <a:rPr lang="en-US" dirty="0"/>
              <a:t>Tools for management of anxiety can empower children and their parents.</a:t>
            </a:r>
            <a:endParaRPr lang="en-US" dirty="0">
              <a:solidFill>
                <a:srgbClr val="FF0000"/>
              </a:solidFill>
              <a:latin typeface="Tahoma" charset="0"/>
            </a:endParaRPr>
          </a:p>
          <a:p>
            <a:pPr marL="584200" indent="-457200">
              <a:spcBef>
                <a:spcPts val="0"/>
              </a:spcBef>
              <a:spcAft>
                <a:spcPts val="0"/>
              </a:spcAft>
            </a:pPr>
            <a:endParaRPr lang="en-US" dirty="0"/>
          </a:p>
        </p:txBody>
      </p:sp>
    </p:spTree>
    <p:extLst>
      <p:ext uri="{BB962C8B-B14F-4D97-AF65-F5344CB8AC3E}">
        <p14:creationId xmlns:p14="http://schemas.microsoft.com/office/powerpoint/2010/main" val="2274932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4294967295"/>
          </p:nvPr>
        </p:nvSpPr>
        <p:spPr>
          <a:xfrm>
            <a:off x="2724150" y="3429000"/>
            <a:ext cx="6743700" cy="446087"/>
          </a:xfrm>
          <a:prstGeom prst="rect">
            <a:avLst/>
          </a:prstGeom>
        </p:spPr>
        <p:txBody>
          <a:bodyPr anchor="ctr">
            <a:noAutofit/>
          </a:bodyPr>
          <a:lstStyle/>
          <a:p>
            <a:pPr marL="0" indent="0" algn="ctr">
              <a:buNone/>
            </a:pPr>
            <a:r>
              <a:rPr lang="en-US" sz="6000" dirty="0">
                <a:solidFill>
                  <a:srgbClr val="049FDA"/>
                </a:solidFill>
              </a:rPr>
              <a:t>1-855-227-7272</a:t>
            </a:r>
          </a:p>
        </p:txBody>
      </p:sp>
      <p:sp>
        <p:nvSpPr>
          <p:cNvPr id="4" name="Title 3">
            <a:extLst>
              <a:ext uri="{FF2B5EF4-FFF2-40B4-BE49-F238E27FC236}">
                <a16:creationId xmlns:a16="http://schemas.microsoft.com/office/drawing/2014/main" id="{F6DF6FFB-AD20-FDA4-ABE2-44F3DF2AE418}"/>
              </a:ext>
            </a:extLst>
          </p:cNvPr>
          <p:cNvSpPr>
            <a:spLocks noGrp="1"/>
          </p:cNvSpPr>
          <p:nvPr>
            <p:ph type="ctrTitle" idx="4294967295"/>
          </p:nvPr>
        </p:nvSpPr>
        <p:spPr>
          <a:xfrm>
            <a:off x="2724150" y="2413000"/>
            <a:ext cx="6743700" cy="657225"/>
          </a:xfrm>
        </p:spPr>
        <p:txBody>
          <a:bodyPr>
            <a:normAutofit fontScale="90000"/>
          </a:bodyPr>
          <a:lstStyle/>
          <a:p>
            <a:r>
              <a:rPr lang="en-US" dirty="0"/>
              <a:t>Call Us</a:t>
            </a:r>
          </a:p>
        </p:txBody>
      </p:sp>
      <p:sp>
        <p:nvSpPr>
          <p:cNvPr id="5" name="TextBox 4">
            <a:extLst>
              <a:ext uri="{FF2B5EF4-FFF2-40B4-BE49-F238E27FC236}">
                <a16:creationId xmlns:a16="http://schemas.microsoft.com/office/drawing/2014/main" id="{6D392971-ADCD-8979-21C2-932AA5A68FE2}"/>
              </a:ext>
            </a:extLst>
          </p:cNvPr>
          <p:cNvSpPr txBox="1"/>
          <p:nvPr/>
        </p:nvSpPr>
        <p:spPr>
          <a:xfrm>
            <a:off x="3792794" y="1038562"/>
            <a:ext cx="4606413" cy="1015663"/>
          </a:xfrm>
          <a:prstGeom prst="rect">
            <a:avLst/>
          </a:prstGeom>
          <a:noFill/>
        </p:spPr>
        <p:txBody>
          <a:bodyPr wrap="square" rtlCol="0">
            <a:spAutoFit/>
          </a:bodyPr>
          <a:lstStyle/>
          <a:p>
            <a:pPr algn="ctr"/>
            <a:r>
              <a:rPr lang="en-US" sz="6000" b="1" dirty="0">
                <a:latin typeface="Helvetica" panose="020B0604020202020204" pitchFamily="34" charset="0"/>
                <a:cs typeface="Helvetica" panose="020B0604020202020204" pitchFamily="34" charset="0"/>
              </a:rPr>
              <a:t>Thank You!</a:t>
            </a:r>
          </a:p>
        </p:txBody>
      </p:sp>
    </p:spTree>
    <p:extLst>
      <p:ext uri="{BB962C8B-B14F-4D97-AF65-F5344CB8AC3E}">
        <p14:creationId xmlns:p14="http://schemas.microsoft.com/office/powerpoint/2010/main" val="1616524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14700"/>
            <a:ext cx="2970052" cy="1143000"/>
          </a:xfrm>
        </p:spPr>
        <p:txBody>
          <a:bodyPr>
            <a:normAutofit/>
          </a:bodyPr>
          <a:lstStyle/>
          <a:p>
            <a:pPr algn="ctr"/>
            <a:r>
              <a:rPr lang="en-US" sz="4800" b="1" dirty="0">
                <a:solidFill>
                  <a:srgbClr val="0070C0"/>
                </a:solidFill>
                <a:latin typeface="+mj-lt"/>
              </a:rPr>
              <a:t>Emily </a:t>
            </a:r>
          </a:p>
        </p:txBody>
      </p:sp>
      <p:sp>
        <p:nvSpPr>
          <p:cNvPr id="3" name="Content Placeholder 2"/>
          <p:cNvSpPr>
            <a:spLocks noGrp="1"/>
          </p:cNvSpPr>
          <p:nvPr>
            <p:ph idx="1"/>
          </p:nvPr>
        </p:nvSpPr>
        <p:spPr>
          <a:xfrm>
            <a:off x="2826468" y="954531"/>
            <a:ext cx="8949063" cy="5801710"/>
          </a:xfrm>
        </p:spPr>
        <p:txBody>
          <a:bodyPr>
            <a:normAutofit fontScale="62500" lnSpcReduction="20000"/>
          </a:bodyPr>
          <a:lstStyle/>
          <a:p>
            <a:pPr marL="457200" indent="-457200">
              <a:buFont typeface="Arial"/>
              <a:buChar char="•"/>
            </a:pPr>
            <a:r>
              <a:rPr lang="en-US" sz="3200" dirty="0">
                <a:latin typeface="+mj-lt"/>
              </a:rPr>
              <a:t>8 </a:t>
            </a:r>
            <a:r>
              <a:rPr lang="en-US" sz="3200" dirty="0" err="1">
                <a:latin typeface="+mj-lt"/>
              </a:rPr>
              <a:t>yo</a:t>
            </a:r>
            <a:r>
              <a:rPr lang="en-US" sz="3200" dirty="0">
                <a:latin typeface="+mj-lt"/>
              </a:rPr>
              <a:t> girl who is brought in because of stomach aches</a:t>
            </a:r>
          </a:p>
          <a:p>
            <a:pPr marL="457200" indent="-457200">
              <a:buFont typeface="Arial"/>
              <a:buChar char="•"/>
            </a:pPr>
            <a:r>
              <a:rPr lang="en-US" sz="3200" dirty="0">
                <a:latin typeface="+mj-lt"/>
              </a:rPr>
              <a:t>Evaluated by GI and no medical condition identified</a:t>
            </a:r>
          </a:p>
          <a:p>
            <a:pPr marL="457200" indent="-457200">
              <a:buFont typeface="Arial"/>
              <a:buChar char="•"/>
            </a:pPr>
            <a:r>
              <a:rPr lang="en-US" sz="3200" dirty="0">
                <a:latin typeface="+mj-lt"/>
              </a:rPr>
              <a:t>Difficulties getting her to school since kindergarten</a:t>
            </a:r>
          </a:p>
          <a:p>
            <a:pPr marL="1005839" lvl="1" indent="-457200">
              <a:buFont typeface="Arial"/>
              <a:buChar char="•"/>
            </a:pPr>
            <a:r>
              <a:rPr lang="en-US" sz="3200" dirty="0">
                <a:latin typeface="+mj-lt"/>
              </a:rPr>
              <a:t>Crying at drop off, clingy to parent</a:t>
            </a:r>
          </a:p>
          <a:p>
            <a:pPr marL="457200" indent="-457200">
              <a:buFont typeface="Arial"/>
              <a:buChar char="•"/>
            </a:pPr>
            <a:r>
              <a:rPr lang="en-US" sz="3200" dirty="0">
                <a:latin typeface="+mj-lt"/>
              </a:rPr>
              <a:t>In 2</a:t>
            </a:r>
            <a:r>
              <a:rPr lang="en-US" sz="3200" baseline="30000" dirty="0">
                <a:latin typeface="+mj-lt"/>
              </a:rPr>
              <a:t>nd</a:t>
            </a:r>
            <a:r>
              <a:rPr lang="en-US" sz="3200" dirty="0">
                <a:latin typeface="+mj-lt"/>
              </a:rPr>
              <a:t> grade missed 10 days of school</a:t>
            </a:r>
          </a:p>
          <a:p>
            <a:pPr marL="457200" indent="-457200">
              <a:buFont typeface="Arial"/>
              <a:buChar char="•"/>
            </a:pPr>
            <a:r>
              <a:rPr lang="en-US" sz="3200" dirty="0">
                <a:latin typeface="+mj-lt"/>
              </a:rPr>
              <a:t>Now in 3</a:t>
            </a:r>
            <a:r>
              <a:rPr lang="en-US" sz="3200" baseline="30000" dirty="0">
                <a:latin typeface="+mj-lt"/>
              </a:rPr>
              <a:t>rd</a:t>
            </a:r>
            <a:r>
              <a:rPr lang="en-US" sz="3200" dirty="0">
                <a:latin typeface="+mj-lt"/>
              </a:rPr>
              <a:t> grade, has </a:t>
            </a:r>
            <a:r>
              <a:rPr lang="en-US" sz="3200" b="1" dirty="0">
                <a:latin typeface="+mj-lt"/>
              </a:rPr>
              <a:t>missed 20 days </a:t>
            </a:r>
            <a:r>
              <a:rPr lang="en-US" sz="3200" dirty="0">
                <a:latin typeface="+mj-lt"/>
              </a:rPr>
              <a:t>of school to date</a:t>
            </a:r>
          </a:p>
          <a:p>
            <a:pPr marL="1005839" lvl="1" indent="-457200">
              <a:buFont typeface="Arial"/>
              <a:buChar char="•"/>
            </a:pPr>
            <a:r>
              <a:rPr lang="en-US" sz="3200" dirty="0">
                <a:latin typeface="+mj-lt"/>
              </a:rPr>
              <a:t>Even when she gets to school, she goes to nurse often with stomach aches, sometimes the only resolution is mother picking her up early</a:t>
            </a:r>
          </a:p>
          <a:p>
            <a:pPr marL="457200" indent="-457200">
              <a:buFont typeface="Arial"/>
              <a:buChar char="•"/>
            </a:pPr>
            <a:r>
              <a:rPr lang="en-US" sz="3200" dirty="0">
                <a:latin typeface="+mj-lt"/>
              </a:rPr>
              <a:t>No academic issues</a:t>
            </a:r>
          </a:p>
          <a:p>
            <a:pPr marL="457200" indent="-457200">
              <a:buFont typeface="Arial"/>
              <a:buChar char="•"/>
            </a:pPr>
            <a:r>
              <a:rPr lang="en-US" sz="3200" dirty="0">
                <a:latin typeface="+mj-lt"/>
              </a:rPr>
              <a:t>If mom unable to pick her up Emily calls frequently to “check in” and make sure that “nothing bad happened”</a:t>
            </a:r>
          </a:p>
          <a:p>
            <a:pPr marL="457200" indent="-457200">
              <a:buFont typeface="Arial"/>
              <a:buChar char="•"/>
            </a:pPr>
            <a:r>
              <a:rPr lang="en-US" sz="3200" dirty="0">
                <a:latin typeface="+mj-lt"/>
              </a:rPr>
              <a:t>At home she appears comfortable, pleasant, watches TV</a:t>
            </a:r>
          </a:p>
          <a:p>
            <a:pPr marL="457200" indent="-457200">
              <a:buFont typeface="Arial"/>
              <a:buChar char="•"/>
            </a:pPr>
            <a:r>
              <a:rPr lang="en-US" sz="3200" dirty="0">
                <a:latin typeface="+mj-lt"/>
              </a:rPr>
              <a:t>Maintains friendships with small group of girls she has know since pre-K</a:t>
            </a:r>
          </a:p>
          <a:p>
            <a:pPr marL="1005839" lvl="1" indent="-457200">
              <a:buFont typeface="Arial"/>
              <a:buChar char="•"/>
            </a:pPr>
            <a:r>
              <a:rPr lang="en-US" sz="3200" dirty="0">
                <a:latin typeface="+mj-lt"/>
              </a:rPr>
              <a:t>Does not enjoy play dates or want sleepovers at friend’s homes</a:t>
            </a:r>
          </a:p>
          <a:p>
            <a:pPr marL="457200" indent="-457200">
              <a:buFont typeface="Arial"/>
              <a:buChar char="•"/>
            </a:pPr>
            <a:r>
              <a:rPr lang="en-US" sz="3200" dirty="0">
                <a:latin typeface="+mj-lt"/>
              </a:rPr>
              <a:t>During office visit, she is quiet, but smiles easily</a:t>
            </a:r>
          </a:p>
          <a:p>
            <a:pPr marL="457200" indent="-457200">
              <a:buFont typeface="Arial"/>
              <a:buChar char="•"/>
            </a:pPr>
            <a:r>
              <a:rPr lang="en-US" sz="3200" dirty="0">
                <a:latin typeface="+mj-lt"/>
              </a:rPr>
              <a:t>PE is unremarkable</a:t>
            </a:r>
          </a:p>
          <a:p>
            <a:pPr marL="457200" indent="-457200">
              <a:buFont typeface="Arial"/>
              <a:buChar char="•"/>
            </a:pPr>
            <a:r>
              <a:rPr lang="en-US" sz="3200" dirty="0">
                <a:latin typeface="+mj-lt"/>
              </a:rPr>
              <a:t>No known trauma/loss</a:t>
            </a:r>
          </a:p>
          <a:p>
            <a:pPr marL="457200" indent="-457200">
              <a:buFont typeface="Arial"/>
              <a:buChar char="•"/>
            </a:pPr>
            <a:r>
              <a:rPr lang="en-US" sz="3200" dirty="0">
                <a:latin typeface="+mj-lt"/>
              </a:rPr>
              <a:t>SCARED: 38</a:t>
            </a:r>
          </a:p>
        </p:txBody>
      </p:sp>
      <p:pic>
        <p:nvPicPr>
          <p:cNvPr id="1026" name="Picture 2" descr="Image result for Anxious Girl Cartoon">
            <a:extLst>
              <a:ext uri="{FF2B5EF4-FFF2-40B4-BE49-F238E27FC236}">
                <a16:creationId xmlns:a16="http://schemas.microsoft.com/office/drawing/2014/main" id="{7C0C076C-1F58-5782-2DE1-67FC154A4F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083"/>
          <a:stretch/>
        </p:blipFill>
        <p:spPr bwMode="auto">
          <a:xfrm>
            <a:off x="416469" y="1615100"/>
            <a:ext cx="2047328" cy="2240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249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93C3E-205F-40E6-84B9-135FD2379FE3}"/>
              </a:ext>
            </a:extLst>
          </p:cNvPr>
          <p:cNvSpPr>
            <a:spLocks noGrp="1"/>
          </p:cNvSpPr>
          <p:nvPr>
            <p:ph type="title"/>
          </p:nvPr>
        </p:nvSpPr>
        <p:spPr/>
        <p:txBody>
          <a:bodyPr>
            <a:normAutofit/>
          </a:bodyPr>
          <a:lstStyle/>
          <a:p>
            <a:r>
              <a:rPr lang="en-US" dirty="0">
                <a:solidFill>
                  <a:srgbClr val="7030A0"/>
                </a:solidFill>
                <a:latin typeface="Helvetica Light"/>
              </a:rPr>
              <a:t>What treatment would you recommend ? </a:t>
            </a:r>
          </a:p>
        </p:txBody>
      </p:sp>
      <p:sp>
        <p:nvSpPr>
          <p:cNvPr id="3" name="Content Placeholder 2">
            <a:extLst>
              <a:ext uri="{FF2B5EF4-FFF2-40B4-BE49-F238E27FC236}">
                <a16:creationId xmlns:a16="http://schemas.microsoft.com/office/drawing/2014/main" id="{7BDF9302-ECAA-4C60-A851-45F7E67F88C1}"/>
              </a:ext>
            </a:extLst>
          </p:cNvPr>
          <p:cNvSpPr>
            <a:spLocks noGrp="1"/>
          </p:cNvSpPr>
          <p:nvPr>
            <p:ph idx="1"/>
          </p:nvPr>
        </p:nvSpPr>
        <p:spPr>
          <a:xfrm>
            <a:off x="838200" y="2231416"/>
            <a:ext cx="10808970" cy="4351338"/>
          </a:xfrm>
        </p:spPr>
        <p:txBody>
          <a:bodyPr/>
          <a:lstStyle/>
          <a:p>
            <a:pPr marL="0" indent="0">
              <a:buNone/>
            </a:pPr>
            <a:r>
              <a:rPr lang="en-US" sz="3600" dirty="0"/>
              <a:t>a. Write a letter for Home Instruction</a:t>
            </a:r>
          </a:p>
          <a:p>
            <a:pPr marL="0" indent="0">
              <a:buNone/>
            </a:pPr>
            <a:r>
              <a:rPr lang="en-US" sz="3600" dirty="0"/>
              <a:t>b. Refer for therapy and collaborate with the school</a:t>
            </a:r>
          </a:p>
          <a:p>
            <a:pPr marL="0" indent="0">
              <a:buNone/>
            </a:pPr>
            <a:r>
              <a:rPr lang="en-US" sz="3600" dirty="0"/>
              <a:t>c. Start a medication for anxiety</a:t>
            </a:r>
          </a:p>
          <a:p>
            <a:pPr marL="0" indent="0">
              <a:buNone/>
            </a:pPr>
            <a:r>
              <a:rPr lang="en-US" sz="3600" dirty="0"/>
              <a:t>d. Wait and monitor for now</a:t>
            </a:r>
          </a:p>
          <a:p>
            <a:endParaRPr lang="en-US" dirty="0"/>
          </a:p>
        </p:txBody>
      </p:sp>
    </p:spTree>
    <p:extLst>
      <p:ext uri="{BB962C8B-B14F-4D97-AF65-F5344CB8AC3E}">
        <p14:creationId xmlns:p14="http://schemas.microsoft.com/office/powerpoint/2010/main" val="4256641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6060" y="3572109"/>
            <a:ext cx="8150493" cy="1998903"/>
          </a:xfrm>
        </p:spPr>
        <p:txBody>
          <a:bodyPr>
            <a:normAutofit fontScale="90000"/>
          </a:bodyPr>
          <a:lstStyle/>
          <a:p>
            <a:pPr algn="l"/>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1.  Lifelong Anxious Temperament</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2.  Family History of Anxiety Disorders </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08D740A-AED3-B4AC-942B-EDE308141D06}"/>
              </a:ext>
            </a:extLst>
          </p:cNvPr>
          <p:cNvSpPr txBox="1"/>
          <p:nvPr/>
        </p:nvSpPr>
        <p:spPr>
          <a:xfrm>
            <a:off x="2255519" y="833120"/>
            <a:ext cx="722185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dirty="0">
                <a:solidFill>
                  <a:srgbClr val="660066"/>
                </a:solidFill>
                <a:latin typeface="+mj-lt"/>
                <a:ea typeface="+mn-lt"/>
                <a:cs typeface="+mn-lt"/>
              </a:rPr>
              <a:t>Early Intervention </a:t>
            </a:r>
            <a:endParaRPr lang="en-US" sz="5400" dirty="0">
              <a:solidFill>
                <a:srgbClr val="000000"/>
              </a:solidFill>
              <a:latin typeface="+mj-lt"/>
              <a:ea typeface="+mn-lt"/>
              <a:cs typeface="+mn-lt"/>
            </a:endParaRPr>
          </a:p>
          <a:p>
            <a:pPr algn="ctr"/>
            <a:r>
              <a:rPr lang="en-US" sz="5400" dirty="0">
                <a:solidFill>
                  <a:srgbClr val="660066"/>
                </a:solidFill>
                <a:latin typeface="+mj-lt"/>
                <a:ea typeface="+mn-lt"/>
                <a:cs typeface="+mn-lt"/>
              </a:rPr>
              <a:t>For “At Risk” Kids</a:t>
            </a:r>
            <a:endParaRPr lang="en-US" sz="5400" dirty="0">
              <a:latin typeface="+mj-lt"/>
            </a:endParaRPr>
          </a:p>
        </p:txBody>
      </p:sp>
    </p:spTree>
    <p:extLst>
      <p:ext uri="{BB962C8B-B14F-4D97-AF65-F5344CB8AC3E}">
        <p14:creationId xmlns:p14="http://schemas.microsoft.com/office/powerpoint/2010/main" val="2497208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6437"/>
            <a:ext cx="10515600" cy="709919"/>
          </a:xfrm>
        </p:spPr>
        <p:txBody>
          <a:bodyPr/>
          <a:lstStyle/>
          <a:p>
            <a:r>
              <a:rPr lang="en-US" dirty="0">
                <a:solidFill>
                  <a:srgbClr val="660066"/>
                </a:solidFill>
                <a:latin typeface="Arial" panose="020B0604020202020204" pitchFamily="34" charset="0"/>
                <a:cs typeface="Arial" panose="020B0604020202020204" pitchFamily="34" charset="0"/>
              </a:rPr>
              <a:t>Goals of Early Intervention</a:t>
            </a:r>
          </a:p>
        </p:txBody>
      </p:sp>
      <p:sp>
        <p:nvSpPr>
          <p:cNvPr id="3" name="Content Placeholder 2"/>
          <p:cNvSpPr>
            <a:spLocks noGrp="1"/>
          </p:cNvSpPr>
          <p:nvPr>
            <p:ph idx="1"/>
          </p:nvPr>
        </p:nvSpPr>
        <p:spPr>
          <a:xfrm>
            <a:off x="776149" y="1969057"/>
            <a:ext cx="10630883" cy="4205594"/>
          </a:xfrm>
        </p:spPr>
        <p:txBody>
          <a:bodyPr>
            <a:noAutofit/>
          </a:bodyPr>
          <a:lstStyle/>
          <a:p>
            <a:r>
              <a:rPr lang="en-US" sz="3600" dirty="0">
                <a:latin typeface="Arial" panose="020B0604020202020204" pitchFamily="34" charset="0"/>
                <a:cs typeface="Arial" panose="020B0604020202020204" pitchFamily="34" charset="0"/>
              </a:rPr>
              <a:t>Parents education about anxiety</a:t>
            </a:r>
          </a:p>
          <a:p>
            <a:r>
              <a:rPr lang="en-US" sz="3600" dirty="0">
                <a:latin typeface="Arial" panose="020B0604020202020204" pitchFamily="34" charset="0"/>
                <a:cs typeface="Arial" panose="020B0604020202020204" pitchFamily="34" charset="0"/>
              </a:rPr>
              <a:t>Prevent Anxiety Disorders in children with anxious temperament</a:t>
            </a:r>
          </a:p>
          <a:p>
            <a:pPr lvl="1"/>
            <a:r>
              <a:rPr lang="en-US" sz="3600" dirty="0">
                <a:latin typeface="Arial" panose="020B0604020202020204" pitchFamily="34" charset="0"/>
                <a:cs typeface="Arial" panose="020B0604020202020204" pitchFamily="34" charset="0"/>
              </a:rPr>
              <a:t>Reward and model curiosity, exploration</a:t>
            </a:r>
          </a:p>
          <a:p>
            <a:pPr lvl="1"/>
            <a:r>
              <a:rPr lang="en-US" sz="3600" dirty="0">
                <a:latin typeface="Arial" panose="020B0604020202020204" pitchFamily="34" charset="0"/>
                <a:cs typeface="Arial" panose="020B0604020202020204" pitchFamily="34" charset="0"/>
              </a:rPr>
              <a:t>Reduce avoidance and overprotectiveness</a:t>
            </a:r>
          </a:p>
          <a:p>
            <a:r>
              <a:rPr lang="en-US" sz="3600" dirty="0">
                <a:latin typeface="Arial" panose="020B0604020202020204" pitchFamily="34" charset="0"/>
                <a:cs typeface="Arial" panose="020B0604020202020204" pitchFamily="34" charset="0"/>
              </a:rPr>
              <a:t>Prevent generational transmission of Anxiety</a:t>
            </a:r>
          </a:p>
        </p:txBody>
      </p:sp>
      <p:sp>
        <p:nvSpPr>
          <p:cNvPr id="4" name="TextBox 3">
            <a:extLst>
              <a:ext uri="{FF2B5EF4-FFF2-40B4-BE49-F238E27FC236}">
                <a16:creationId xmlns:a16="http://schemas.microsoft.com/office/drawing/2014/main" id="{6970DAFF-E170-483A-A87B-950E44E6B4BC}"/>
              </a:ext>
            </a:extLst>
          </p:cNvPr>
          <p:cNvSpPr txBox="1"/>
          <p:nvPr/>
        </p:nvSpPr>
        <p:spPr>
          <a:xfrm>
            <a:off x="6409764" y="6437353"/>
            <a:ext cx="4536532"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Adapted from Slide courtesy of Dr. Zuckerbrot</a:t>
            </a:r>
          </a:p>
        </p:txBody>
      </p:sp>
    </p:spTree>
    <p:extLst>
      <p:ext uri="{BB962C8B-B14F-4D97-AF65-F5344CB8AC3E}">
        <p14:creationId xmlns:p14="http://schemas.microsoft.com/office/powerpoint/2010/main" val="720603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25918" y="485901"/>
            <a:ext cx="8509000" cy="1143000"/>
          </a:xfrm>
        </p:spPr>
        <p:txBody>
          <a:bodyPr>
            <a:normAutofit/>
          </a:bodyPr>
          <a:lstStyle/>
          <a:p>
            <a:r>
              <a:rPr lang="en-US" altLang="en-US" dirty="0">
                <a:solidFill>
                  <a:srgbClr val="0000CC"/>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4900" dirty="0">
                <a:solidFill>
                  <a:srgbClr val="660066"/>
                </a:solidFill>
                <a:latin typeface="Arial" panose="020B0604020202020204" pitchFamily="34" charset="0"/>
                <a:ea typeface="ＭＳ Ｐゴシック" panose="020B0600070205080204" pitchFamily="34" charset="-128"/>
                <a:cs typeface="Arial" panose="020B0604020202020204" pitchFamily="34" charset="0"/>
              </a:rPr>
              <a:t>Anxiety Education</a:t>
            </a:r>
          </a:p>
        </p:txBody>
      </p:sp>
      <p:sp>
        <p:nvSpPr>
          <p:cNvPr id="47107" name="Rectangle 3"/>
          <p:cNvSpPr>
            <a:spLocks noGrp="1" noChangeArrowheads="1"/>
          </p:cNvSpPr>
          <p:nvPr>
            <p:ph type="body" idx="1"/>
          </p:nvPr>
        </p:nvSpPr>
        <p:spPr>
          <a:xfrm>
            <a:off x="1650999" y="1295400"/>
            <a:ext cx="10103853" cy="4890247"/>
          </a:xfrm>
        </p:spPr>
        <p:txBody>
          <a:bodyPr>
            <a:noAutofit/>
          </a:bodyPr>
          <a:lstStyle/>
          <a:p>
            <a:pPr>
              <a:lnSpc>
                <a:spcPct val="110000"/>
              </a:lnSpc>
            </a:pPr>
            <a:r>
              <a:rPr lang="en-US" altLang="en-US" sz="3600" dirty="0">
                <a:latin typeface="Arial" panose="020B0604020202020204" pitchFamily="34" charset="0"/>
                <a:ea typeface="ＭＳ Ｐゴシック" panose="020B0600070205080204" pitchFamily="34" charset="-128"/>
                <a:cs typeface="Arial" panose="020B0604020202020204" pitchFamily="34" charset="0"/>
              </a:rPr>
              <a:t>What is Anxiety?</a:t>
            </a:r>
          </a:p>
          <a:p>
            <a:pPr lvl="1">
              <a:lnSpc>
                <a:spcPct val="110000"/>
              </a:lnSpc>
              <a:buFontTx/>
              <a:buChar char="•"/>
            </a:pPr>
            <a:r>
              <a:rPr lang="en-US" altLang="en-US" sz="3600" dirty="0">
                <a:latin typeface="Arial" panose="020B0604020202020204" pitchFamily="34" charset="0"/>
                <a:ea typeface="ＭＳ Ｐゴシック" panose="020B0600070205080204" pitchFamily="34" charset="-128"/>
                <a:cs typeface="Arial" panose="020B0604020202020204" pitchFamily="34" charset="0"/>
              </a:rPr>
              <a:t>Anxiety is normal and helpful in small doses</a:t>
            </a:r>
          </a:p>
          <a:p>
            <a:pPr>
              <a:lnSpc>
                <a:spcPct val="110000"/>
              </a:lnSpc>
            </a:pPr>
            <a:r>
              <a:rPr lang="en-US" altLang="en-US" sz="3600" dirty="0">
                <a:latin typeface="Arial" panose="020B0604020202020204" pitchFamily="34" charset="0"/>
                <a:ea typeface="ＭＳ Ｐゴシック" panose="020B0600070205080204" pitchFamily="34" charset="-128"/>
                <a:cs typeface="Arial" panose="020B0604020202020204" pitchFamily="34" charset="0"/>
              </a:rPr>
              <a:t>Why me?</a:t>
            </a:r>
          </a:p>
          <a:p>
            <a:pPr lvl="1">
              <a:lnSpc>
                <a:spcPct val="110000"/>
              </a:lnSpc>
              <a:buFontTx/>
              <a:buChar char="•"/>
            </a:pPr>
            <a:r>
              <a:rPr lang="en-US" altLang="en-US" sz="3600" dirty="0">
                <a:latin typeface="Arial" panose="020B0604020202020204" pitchFamily="34" charset="0"/>
                <a:ea typeface="ＭＳ Ｐゴシック" panose="020B0600070205080204" pitchFamily="34" charset="-128"/>
                <a:cs typeface="Arial" panose="020B0604020202020204" pitchFamily="34" charset="0"/>
              </a:rPr>
              <a:t>Genes and temperament </a:t>
            </a:r>
          </a:p>
          <a:p>
            <a:pPr lvl="1">
              <a:lnSpc>
                <a:spcPct val="110000"/>
              </a:lnSpc>
              <a:buFontTx/>
              <a:buChar char="•"/>
            </a:pPr>
            <a:r>
              <a:rPr lang="en-US" altLang="en-US" sz="3600" dirty="0">
                <a:latin typeface="Arial" panose="020B0604020202020204" pitchFamily="34" charset="0"/>
                <a:ea typeface="ＭＳ Ｐゴシック" panose="020B0600070205080204" pitchFamily="34" charset="-128"/>
                <a:cs typeface="Arial" panose="020B0604020202020204" pitchFamily="34" charset="0"/>
              </a:rPr>
              <a:t>Life experiences </a:t>
            </a:r>
          </a:p>
          <a:p>
            <a:pPr lvl="1">
              <a:lnSpc>
                <a:spcPct val="110000"/>
              </a:lnSpc>
              <a:buFontTx/>
              <a:buChar char="•"/>
            </a:pPr>
            <a:r>
              <a:rPr lang="en-US" altLang="en-US" sz="3600" dirty="0">
                <a:latin typeface="Arial" panose="020B0604020202020204" pitchFamily="34" charset="0"/>
                <a:ea typeface="ＭＳ Ｐゴシック" panose="020B0600070205080204" pitchFamily="34" charset="-128"/>
                <a:cs typeface="Arial" panose="020B0604020202020204" pitchFamily="34" charset="0"/>
              </a:rPr>
              <a:t>Development of “thinking traps”</a:t>
            </a:r>
          </a:p>
          <a:p>
            <a:pPr lvl="1">
              <a:lnSpc>
                <a:spcPct val="110000"/>
              </a:lnSpc>
              <a:buFontTx/>
              <a:buChar char="•"/>
            </a:pPr>
            <a:r>
              <a:rPr lang="en-US" altLang="en-US" sz="3600" dirty="0">
                <a:latin typeface="Arial" panose="020B0604020202020204" pitchFamily="34" charset="0"/>
                <a:ea typeface="ＭＳ Ｐゴシック" panose="020B0600070205080204" pitchFamily="34" charset="-128"/>
                <a:cs typeface="Arial" panose="020B0604020202020204" pitchFamily="34" charset="0"/>
              </a:rPr>
              <a:t>Escape and avoid = more anxiety</a:t>
            </a:r>
          </a:p>
        </p:txBody>
      </p:sp>
      <p:sp>
        <p:nvSpPr>
          <p:cNvPr id="2" name="TextBox 1"/>
          <p:cNvSpPr txBox="1"/>
          <p:nvPr/>
        </p:nvSpPr>
        <p:spPr>
          <a:xfrm>
            <a:off x="6472518" y="6185647"/>
            <a:ext cx="3962400"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Slide courtesy of Drs. Albano and Rynn</a:t>
            </a:r>
          </a:p>
        </p:txBody>
      </p:sp>
    </p:spTree>
    <p:extLst>
      <p:ext uri="{BB962C8B-B14F-4D97-AF65-F5344CB8AC3E}">
        <p14:creationId xmlns:p14="http://schemas.microsoft.com/office/powerpoint/2010/main" val="286869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1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10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10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Project TEACH">
      <a:dk1>
        <a:srgbClr val="3A3838"/>
      </a:dk1>
      <a:lt1>
        <a:sysClr val="window" lastClr="FFFFFF"/>
      </a:lt1>
      <a:dk2>
        <a:srgbClr val="039FDA"/>
      </a:dk2>
      <a:lt2>
        <a:srgbClr val="E7E6E6"/>
      </a:lt2>
      <a:accent1>
        <a:srgbClr val="039FDA"/>
      </a:accent1>
      <a:accent2>
        <a:srgbClr val="7BBF43"/>
      </a:accent2>
      <a:accent3>
        <a:srgbClr val="3A0E79"/>
      </a:accent3>
      <a:accent4>
        <a:srgbClr val="A5A5A5"/>
      </a:accent4>
      <a:accent5>
        <a:srgbClr val="5B9BD5"/>
      </a:accent5>
      <a:accent6>
        <a:srgbClr val="6F3B55"/>
      </a:accent6>
      <a:hlink>
        <a:srgbClr val="002060"/>
      </a:hlink>
      <a:folHlink>
        <a:srgbClr val="7E35E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ad6c7147-c211-4365-a3f0-1ccc2b80cdd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29C350917856449395F377CBDDA265" ma:contentTypeVersion="8" ma:contentTypeDescription="Create a new document." ma:contentTypeScope="" ma:versionID="265120467d0ebaf24f49b5ee5be766b2">
  <xsd:schema xmlns:xsd="http://www.w3.org/2001/XMLSchema" xmlns:xs="http://www.w3.org/2001/XMLSchema" xmlns:p="http://schemas.microsoft.com/office/2006/metadata/properties" xmlns:ns3="ad6c7147-c211-4365-a3f0-1ccc2b80cdd6" xmlns:ns4="25003871-45db-41f3-a15e-6936d642fc5a" targetNamespace="http://schemas.microsoft.com/office/2006/metadata/properties" ma:root="true" ma:fieldsID="55a15a39cd38e8f5c57b71b327e530dc" ns3:_="" ns4:_="">
    <xsd:import namespace="ad6c7147-c211-4365-a3f0-1ccc2b80cdd6"/>
    <xsd:import namespace="25003871-45db-41f3-a15e-6936d642fc5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ingHintHash" minOccurs="0"/>
                <xsd:element ref="ns4:SharedWithDetail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6c7147-c211-4365-a3f0-1ccc2b80cd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003871-45db-41f3-a15e-6936d642fc5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3" nillable="true" ma:displayName="Sharing Hint Hash" ma:hidden="true" ma:internalName="SharingHintHash" ma:readOnly="true">
      <xsd:simpleType>
        <xsd:restriction base="dms:Text"/>
      </xsd:simple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CFC9A4-9B80-45B2-A558-32B5D981051F}">
  <ds:schemaRefs>
    <ds:schemaRef ds:uri="http://schemas.microsoft.com/sharepoint/v3/contenttype/forms"/>
  </ds:schemaRefs>
</ds:datastoreItem>
</file>

<file path=customXml/itemProps2.xml><?xml version="1.0" encoding="utf-8"?>
<ds:datastoreItem xmlns:ds="http://schemas.openxmlformats.org/officeDocument/2006/customXml" ds:itemID="{6490D358-43BB-4E90-88F0-49F9994783C7}">
  <ds:schemaRefs>
    <ds:schemaRef ds:uri="http://schemas.microsoft.com/office/2006/documentManagement/types"/>
    <ds:schemaRef ds:uri="http://schemas.openxmlformats.org/package/2006/metadata/core-properties"/>
    <ds:schemaRef ds:uri="http://purl.org/dc/dcmitype/"/>
    <ds:schemaRef ds:uri="http://purl.org/dc/elements/1.1/"/>
    <ds:schemaRef ds:uri="ad6c7147-c211-4365-a3f0-1ccc2b80cdd6"/>
    <ds:schemaRef ds:uri="25003871-45db-41f3-a15e-6936d642fc5a"/>
    <ds:schemaRef ds:uri="http://schemas.microsoft.com/office/2006/metadata/properties"/>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AA380C1E-BA3F-4C76-A22B-F236358C8D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6c7147-c211-4365-a3f0-1ccc2b80cdd6"/>
    <ds:schemaRef ds:uri="25003871-45db-41f3-a15e-6936d642fc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44161</TotalTime>
  <Words>2716</Words>
  <Application>Microsoft Office PowerPoint</Application>
  <PresentationFormat>Widescreen</PresentationFormat>
  <Paragraphs>396</Paragraphs>
  <Slides>45</Slides>
  <Notes>30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45</vt:i4>
      </vt:variant>
    </vt:vector>
  </HeadingPairs>
  <TitlesOfParts>
    <vt:vector size="60" baseType="lpstr">
      <vt:lpstr>ＭＳ Ｐゴシック</vt:lpstr>
      <vt:lpstr>Arial</vt:lpstr>
      <vt:lpstr>Calibri</vt:lpstr>
      <vt:lpstr>Helvetica</vt:lpstr>
      <vt:lpstr>Helvetica Light</vt:lpstr>
      <vt:lpstr>Helvetica Regular</vt:lpstr>
      <vt:lpstr>Myriad Pro Cond</vt:lpstr>
      <vt:lpstr>Tahoma</vt:lpstr>
      <vt:lpstr>Times New Roman</vt:lpstr>
      <vt:lpstr>Wingdings</vt:lpstr>
      <vt:lpstr>ヒラギノ角ゴ Pro W3</vt:lpstr>
      <vt:lpstr>2_Custom Design</vt:lpstr>
      <vt:lpstr>1_Custom Design</vt:lpstr>
      <vt:lpstr>3_Custom Design</vt:lpstr>
      <vt:lpstr>1_Office Theme</vt:lpstr>
      <vt:lpstr>PowerPoint Presentation</vt:lpstr>
      <vt:lpstr>Speaker:</vt:lpstr>
      <vt:lpstr>PowerPoint Presentation</vt:lpstr>
      <vt:lpstr>Anxiety: Objectives for Primary Care</vt:lpstr>
      <vt:lpstr>Emily </vt:lpstr>
      <vt:lpstr>What treatment would you recommend ? </vt:lpstr>
      <vt:lpstr>     1.  Lifelong Anxious Temperament   2.  Family History of Anxiety Disorders  </vt:lpstr>
      <vt:lpstr>Goals of Early Intervention</vt:lpstr>
      <vt:lpstr>   Anxiety Education</vt:lpstr>
      <vt:lpstr>100% Accountability </vt:lpstr>
      <vt:lpstr>BOOKS FOR PRESCHOOLERS</vt:lpstr>
      <vt:lpstr>Books for Parents (and their doctors!) </vt:lpstr>
      <vt:lpstr>Books for Kids and Teens</vt:lpstr>
      <vt:lpstr>Treatment of Anxiety Disorders:  Depends on Severity</vt:lpstr>
      <vt:lpstr> Mild Anxiety </vt:lpstr>
      <vt:lpstr>Mild Anxiety Treatment</vt:lpstr>
      <vt:lpstr>CBT Goals</vt:lpstr>
      <vt:lpstr>CBT Concepts</vt:lpstr>
      <vt:lpstr>PowerPoint Presentation</vt:lpstr>
      <vt:lpstr>Breathing Retraining</vt:lpstr>
      <vt:lpstr>PowerPoint Presentation</vt:lpstr>
      <vt:lpstr>Progressive Muscle Relaxation</vt:lpstr>
      <vt:lpstr>Relaxation Script Grades K-4 (Ollendick, 1978)</vt:lpstr>
      <vt:lpstr>Muscle Relaxation: Script Conclusion</vt:lpstr>
      <vt:lpstr>Apps</vt:lpstr>
      <vt:lpstr>Q: What part of CBT is known to have the most powerful impact in lowering anxiety? </vt:lpstr>
      <vt:lpstr>Anxiety Fear Hierarchy</vt:lpstr>
      <vt:lpstr> Moderate Anxiety </vt:lpstr>
      <vt:lpstr>CAMS- Child Anxiety Multimodal Study Overview</vt:lpstr>
      <vt:lpstr>Child Anxiety Multimodal Study CAMS </vt:lpstr>
      <vt:lpstr>Child–Adolescent Anxiety Multimodal Study</vt:lpstr>
      <vt:lpstr>Q: What medication have you prescribed for anxiety?</vt:lpstr>
      <vt:lpstr>Serotonin Reuptake Inhibitors with FDA Approval</vt:lpstr>
      <vt:lpstr>SRI Efficacy for Anxiety Disorders</vt:lpstr>
      <vt:lpstr>When to Choose SSRI Treatment with Moderate Anxiety</vt:lpstr>
      <vt:lpstr> Severe Anxiety </vt:lpstr>
      <vt:lpstr>SSRI</vt:lpstr>
      <vt:lpstr>SSRI How-To: Part I</vt:lpstr>
      <vt:lpstr>SSRIs</vt:lpstr>
      <vt:lpstr>SSRI Side Effects</vt:lpstr>
      <vt:lpstr>Side Effects</vt:lpstr>
      <vt:lpstr>Other Meds for Anxiety</vt:lpstr>
      <vt:lpstr>PowerPoint Presentation</vt:lpstr>
      <vt:lpstr>Take-aways</vt:lpstr>
      <vt:lpstr>Call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Romanos</dc:creator>
  <cp:lastModifiedBy>Zoya Popivker</cp:lastModifiedBy>
  <cp:revision>388</cp:revision>
  <cp:lastPrinted>2021-04-11T03:16:29Z</cp:lastPrinted>
  <dcterms:created xsi:type="dcterms:W3CDTF">2017-05-18T20:49:26Z</dcterms:created>
  <dcterms:modified xsi:type="dcterms:W3CDTF">2026-04-05T23:02:25Z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0x0101006B29C350917856449395F377CBDDA265</vt:lpwstr>
  </property>
</Properties>
</file>