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00_6484DDA3.xml" ContentType="application/vnd.ms-powerpoint.comments+xml"/>
  <Override PartName="/ppt/comments/modernComment_15F_F7853B56.xml" ContentType="application/vnd.ms-powerpoint.comments+xml"/>
  <Override PartName="/ppt/comments/modernComment_117_AEE2BCE.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7"/>
  </p:notesMasterIdLst>
  <p:sldIdLst>
    <p:sldId id="286" r:id="rId2"/>
    <p:sldId id="287" r:id="rId3"/>
    <p:sldId id="401" r:id="rId4"/>
    <p:sldId id="292" r:id="rId5"/>
    <p:sldId id="375" r:id="rId6"/>
    <p:sldId id="376" r:id="rId7"/>
    <p:sldId id="377" r:id="rId8"/>
    <p:sldId id="294" r:id="rId9"/>
    <p:sldId id="353" r:id="rId10"/>
    <p:sldId id="389" r:id="rId11"/>
    <p:sldId id="385" r:id="rId12"/>
    <p:sldId id="394" r:id="rId13"/>
    <p:sldId id="395" r:id="rId14"/>
    <p:sldId id="396" r:id="rId15"/>
    <p:sldId id="356" r:id="rId16"/>
    <p:sldId id="357" r:id="rId17"/>
    <p:sldId id="358" r:id="rId18"/>
    <p:sldId id="295" r:id="rId19"/>
    <p:sldId id="288" r:id="rId20"/>
    <p:sldId id="370" r:id="rId21"/>
    <p:sldId id="289" r:id="rId22"/>
    <p:sldId id="378" r:id="rId23"/>
    <p:sldId id="312" r:id="rId24"/>
    <p:sldId id="256" r:id="rId25"/>
    <p:sldId id="273" r:id="rId26"/>
    <p:sldId id="285" r:id="rId27"/>
    <p:sldId id="352" r:id="rId28"/>
    <p:sldId id="274" r:id="rId29"/>
    <p:sldId id="351" r:id="rId30"/>
    <p:sldId id="279" r:id="rId31"/>
    <p:sldId id="379" r:id="rId32"/>
    <p:sldId id="380" r:id="rId33"/>
    <p:sldId id="381" r:id="rId34"/>
    <p:sldId id="382" r:id="rId35"/>
    <p:sldId id="384" r:id="rId36"/>
    <p:sldId id="383" r:id="rId37"/>
    <p:sldId id="326" r:id="rId38"/>
    <p:sldId id="392" r:id="rId39"/>
    <p:sldId id="341" r:id="rId40"/>
    <p:sldId id="391" r:id="rId41"/>
    <p:sldId id="299" r:id="rId42"/>
    <p:sldId id="393" r:id="rId43"/>
    <p:sldId id="402" r:id="rId44"/>
    <p:sldId id="257" r:id="rId45"/>
    <p:sldId id="258" r:id="rId46"/>
    <p:sldId id="259" r:id="rId47"/>
    <p:sldId id="260" r:id="rId48"/>
    <p:sldId id="261" r:id="rId49"/>
    <p:sldId id="262" r:id="rId50"/>
    <p:sldId id="397" r:id="rId51"/>
    <p:sldId id="398" r:id="rId52"/>
    <p:sldId id="399" r:id="rId53"/>
    <p:sldId id="390" r:id="rId54"/>
    <p:sldId id="334" r:id="rId55"/>
    <p:sldId id="335"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C39877-F214-FBD7-610A-E4F696525E97}" name="Laura Fochtmann" initials="LF" userId="Laura Fochtmann" providerId="None"/>
  <p188:author id="{A8691AF5-6D2E-3C14-4E79-6010C1F82798}" name="Seung-Hee Hong" initials="SHH" userId="S::SHong@psych.org::78127091-bce0-45d4-8d0d-88a81a5ec6a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8EC6"/>
    <a:srgbClr val="CAF4FF"/>
    <a:srgbClr val="76D6FF"/>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67"/>
    <p:restoredTop sz="94262"/>
  </p:normalViewPr>
  <p:slideViewPr>
    <p:cSldViewPr snapToGrid="0" snapToObjects="1">
      <p:cViewPr varScale="1">
        <p:scale>
          <a:sx n="78" d="100"/>
          <a:sy n="78" d="100"/>
        </p:scale>
        <p:origin x="25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modernComment_100_6484DDA3.xml><?xml version="1.0" encoding="utf-8"?>
<p188:cmLst xmlns:a="http://schemas.openxmlformats.org/drawingml/2006/main" xmlns:r="http://schemas.openxmlformats.org/officeDocument/2006/relationships" xmlns:p188="http://schemas.microsoft.com/office/powerpoint/2018/8/main">
  <p188:cm id="{B4F86C9C-52A7-4307-9763-E1FCE24162D4}" authorId="{A8691AF5-6D2E-3C14-4E79-6010C1F82798}" created="2023-01-12T21:45:26.837">
    <pc:sldMkLst xmlns:pc="http://schemas.microsoft.com/office/powerpoint/2013/main/command">
      <pc:docMk/>
      <pc:sldMk cId="1686429091" sldId="256"/>
    </pc:sldMkLst>
    <p188:txBody>
      <a:bodyPr/>
      <a:lstStyle/>
      <a:p>
        <a:r>
          <a:rPr lang="en-US"/>
          <a:t>Need to include citation and link to executive summary</a:t>
        </a:r>
      </a:p>
    </p188:txBody>
  </p188:cm>
</p188:cmLst>
</file>

<file path=ppt/comments/modernComment_117_AEE2BCE.xml><?xml version="1.0" encoding="utf-8"?>
<p188:cmLst xmlns:a="http://schemas.openxmlformats.org/drawingml/2006/main" xmlns:r="http://schemas.openxmlformats.org/officeDocument/2006/relationships" xmlns:p188="http://schemas.microsoft.com/office/powerpoint/2018/8/main">
  <p188:cm id="{12EC5BA4-33C6-4052-8BAD-C64AA1C2B4A1}" authorId="{D9C39877-F214-FBD7-610A-E4F696525E97}" created="2023-01-13T03:28:16.516">
    <pc:sldMkLst xmlns:pc="http://schemas.microsoft.com/office/powerpoint/2013/main/command">
      <pc:docMk/>
      <pc:sldMk cId="183380942" sldId="279"/>
    </pc:sldMkLst>
    <p188:replyLst>
      <p188:reply id="{BAD77188-B9B4-4DD5-A20A-7EBCE6A35BB4}" authorId="{A8691AF5-6D2E-3C14-4E79-6010C1F82798}" created="2023-01-13T14:58:16.951">
        <p188:txBody>
          <a:bodyPr/>
          <a:lstStyle/>
          <a:p>
            <a:r>
              <a:rPr lang="en-US"/>
              <a:t>fixed</a:t>
            </a:r>
          </a:p>
        </p188:txBody>
      </p188:reply>
    </p188:replyLst>
    <p188:txBody>
      <a:bodyPr/>
      <a:lstStyle/>
      <a:p>
        <a:r>
          <a:rPr lang="en-US"/>
          <a:t>Another expert onion...</a:t>
        </a:r>
      </a:p>
    </p188:txBody>
  </p188:cm>
</p188:cmLst>
</file>

<file path=ppt/comments/modernComment_15F_F7853B56.xml><?xml version="1.0" encoding="utf-8"?>
<p188:cmLst xmlns:a="http://schemas.openxmlformats.org/drawingml/2006/main" xmlns:r="http://schemas.openxmlformats.org/officeDocument/2006/relationships" xmlns:p188="http://schemas.microsoft.com/office/powerpoint/2018/8/main">
  <p188:cm id="{2B675AA3-7B46-46EA-9641-A7D49F3937E3}" authorId="{D9C39877-F214-FBD7-610A-E4F696525E97}" created="2023-01-13T03:12:10.749">
    <ac:deMkLst xmlns:ac="http://schemas.microsoft.com/office/drawing/2013/main/command">
      <pc:docMk xmlns:pc="http://schemas.microsoft.com/office/powerpoint/2013/main/command"/>
      <pc:sldMk xmlns:pc="http://schemas.microsoft.com/office/powerpoint/2013/main/command" cId="4152703830" sldId="351"/>
      <ac:spMk id="6" creationId="{D74240B1-8A55-3C36-ADBB-48183EE49463}"/>
    </ac:deMkLst>
    <p188:txBody>
      <a:bodyPr/>
      <a:lstStyle/>
      <a:p>
        <a:r>
          <a:rPr lang="en-US"/>
          <a:t>This info doesn't seem to fit entirely with co-occurring disorders. The trauma history and potential for PTSD is OK but suicide risk isn't really a co-occurring condition. At the very least, it should say "Trauma history and suicide risk" since "suicide history" would imply they're deceased.</a:t>
        </a:r>
      </a:p>
    </p188:txBody>
  </p188:cm>
</p188:cmLst>
</file>

<file path=ppt/diagrams/_rels/data1.xml.rels><?xml version="1.0" encoding="UTF-8" standalone="yes"?>
<Relationships xmlns="http://schemas.openxmlformats.org/package/2006/relationships"><Relationship Id="rId1" Type="http://schemas.openxmlformats.org/officeDocument/2006/relationships/hyperlink" Target="http://www.cdc.gov/healthyweight/assessing/bmi/adult_bmi/english_bmi_calculator/bmi_calculator.html"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cdc.gov/healthyweight/assessing/bmi/adult_bmi/english_bmi_calculator/bmi_calculator.html"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EB56E5-7278-4D32-891C-46D1821795BC}" type="doc">
      <dgm:prSet loTypeId="urn:microsoft.com/office/officeart/2005/8/layout/hList9" loCatId="list" qsTypeId="urn:microsoft.com/office/officeart/2005/8/quickstyle/3d4" qsCatId="3D" csTypeId="urn:microsoft.com/office/officeart/2005/8/colors/colorful2" csCatId="colorful" phldr="1"/>
      <dgm:spPr/>
      <dgm:t>
        <a:bodyPr/>
        <a:lstStyle/>
        <a:p>
          <a:endParaRPr lang="en-US"/>
        </a:p>
      </dgm:t>
    </dgm:pt>
    <dgm:pt modelId="{E7CABEA2-D618-4934-B7F1-3C352DA12133}">
      <dgm:prSet custT="1"/>
      <dgm:spPr/>
      <dgm:t>
        <a:bodyPr/>
        <a:lstStyle/>
        <a:p>
          <a:r>
            <a:rPr lang="en-US" sz="2200" i="0" dirty="0"/>
            <a:t>Abnormal vital signs</a:t>
          </a:r>
          <a:endParaRPr lang="en-US" sz="2200" dirty="0"/>
        </a:p>
      </dgm:t>
    </dgm:pt>
    <dgm:pt modelId="{414DD931-8FF3-4DD5-88F9-BF05A2489B2F}" type="parTrans" cxnId="{25DF52C9-589F-4E7C-BBEF-763758FDD897}">
      <dgm:prSet/>
      <dgm:spPr/>
      <dgm:t>
        <a:bodyPr/>
        <a:lstStyle/>
        <a:p>
          <a:endParaRPr lang="en-US" sz="1800"/>
        </a:p>
      </dgm:t>
    </dgm:pt>
    <dgm:pt modelId="{2B455F00-545F-4051-BBE7-A1C0E131F835}" type="sibTrans" cxnId="{25DF52C9-589F-4E7C-BBEF-763758FDD897}">
      <dgm:prSet/>
      <dgm:spPr/>
      <dgm:t>
        <a:bodyPr/>
        <a:lstStyle/>
        <a:p>
          <a:endParaRPr lang="en-US" sz="1800"/>
        </a:p>
      </dgm:t>
    </dgm:pt>
    <dgm:pt modelId="{8334C31F-BB87-46C1-BC5B-61DEDB59034C}">
      <dgm:prSet custT="1"/>
      <dgm:spPr/>
      <dgm:t>
        <a:bodyPr/>
        <a:lstStyle/>
        <a:p>
          <a:r>
            <a:rPr lang="en-US" sz="2200" dirty="0"/>
            <a:t>Height, weight, and BMI </a:t>
          </a:r>
        </a:p>
      </dgm:t>
    </dgm:pt>
    <dgm:pt modelId="{B5062F4B-A0B1-49CD-8E78-727419FA6700}" type="parTrans" cxnId="{4B309136-3446-4B48-98BB-2C647D625110}">
      <dgm:prSet/>
      <dgm:spPr/>
      <dgm:t>
        <a:bodyPr/>
        <a:lstStyle/>
        <a:p>
          <a:endParaRPr lang="en-US" sz="1800"/>
        </a:p>
      </dgm:t>
    </dgm:pt>
    <dgm:pt modelId="{0884D547-FD3B-4F3D-91B9-4CB61F801C04}" type="sibTrans" cxnId="{4B309136-3446-4B48-98BB-2C647D625110}">
      <dgm:prSet/>
      <dgm:spPr/>
      <dgm:t>
        <a:bodyPr/>
        <a:lstStyle/>
        <a:p>
          <a:endParaRPr lang="en-US" sz="1800"/>
        </a:p>
      </dgm:t>
    </dgm:pt>
    <dgm:pt modelId="{31C23A18-DA53-4B43-918D-94E869C8CE85}">
      <dgm:prSet custT="1"/>
      <dgm:spPr/>
      <dgm:t>
        <a:bodyPr/>
        <a:lstStyle/>
        <a:p>
          <a:pPr algn="l">
            <a:buFontTx/>
            <a:buNone/>
          </a:pPr>
          <a:r>
            <a:rPr lang="en-US" sz="2000" dirty="0"/>
            <a:t>- Possible indication of medical instability that </a:t>
          </a:r>
          <a:r>
            <a:rPr lang="en-US" sz="2000" i="0" dirty="0"/>
            <a:t>warrants a higher-level care</a:t>
          </a:r>
          <a:endParaRPr lang="en-US" sz="2000" dirty="0"/>
        </a:p>
        <a:p>
          <a:pPr algn="l">
            <a:buFontTx/>
            <a:buNone/>
          </a:pPr>
          <a:r>
            <a:rPr lang="en-US" sz="2000" dirty="0"/>
            <a:t>e.g., heart rate &lt;50 bpm, systolic blood pressure &lt;90 mmHg, or temperature &lt;36°C (96.8°F)</a:t>
          </a:r>
        </a:p>
        <a:p>
          <a:pPr algn="l">
            <a:buFontTx/>
            <a:buNone/>
          </a:pPr>
          <a:r>
            <a:rPr lang="en-US" sz="2000" dirty="0"/>
            <a:t>- Normal results may not exclude an eating disorder</a:t>
          </a:r>
        </a:p>
      </dgm:t>
    </dgm:pt>
    <dgm:pt modelId="{9B1D7C8E-769A-4729-9689-7FE44978DF28}" type="parTrans" cxnId="{55FA6FB9-644C-4606-9CEE-537AA9B5087C}">
      <dgm:prSet/>
      <dgm:spPr/>
      <dgm:t>
        <a:bodyPr/>
        <a:lstStyle/>
        <a:p>
          <a:endParaRPr lang="en-US" sz="1800"/>
        </a:p>
      </dgm:t>
    </dgm:pt>
    <dgm:pt modelId="{FAD30F30-A3EF-480B-8AE0-8D1A417096D7}" type="sibTrans" cxnId="{55FA6FB9-644C-4606-9CEE-537AA9B5087C}">
      <dgm:prSet/>
      <dgm:spPr/>
      <dgm:t>
        <a:bodyPr/>
        <a:lstStyle/>
        <a:p>
          <a:endParaRPr lang="en-US" sz="1800"/>
        </a:p>
      </dgm:t>
    </dgm:pt>
    <dgm:pt modelId="{2EF2F7AC-0C76-4101-987A-0826DB3D46CA}">
      <dgm:prSet custT="1"/>
      <dgm:spPr/>
      <dgm:t>
        <a:bodyPr/>
        <a:lstStyle/>
        <a:p>
          <a:r>
            <a:rPr lang="en-US" sz="2000" dirty="0"/>
            <a:t>Evaluate initially, with weight obtained, ideally, at all visits (</a:t>
          </a:r>
          <a:r>
            <a:rPr lang="en-US" sz="2000" dirty="0">
              <a:hlinkClick xmlns:r="http://schemas.openxmlformats.org/officeDocument/2006/relationships" r:id="rId1"/>
            </a:rPr>
            <a:t>www.cdc.gov/healthyweight/assessing/bmi/adult_bmi/english_bmi_calculator/bmi_calculator.html</a:t>
          </a:r>
          <a:r>
            <a:rPr lang="en-US" sz="2000" dirty="0"/>
            <a:t>)</a:t>
          </a:r>
        </a:p>
      </dgm:t>
    </dgm:pt>
    <dgm:pt modelId="{527EDE3E-6505-4FFB-A15C-3751FDF07C07}" type="parTrans" cxnId="{23FC8536-0211-4DAA-B565-E0D47264C4B8}">
      <dgm:prSet/>
      <dgm:spPr/>
      <dgm:t>
        <a:bodyPr/>
        <a:lstStyle/>
        <a:p>
          <a:endParaRPr lang="en-US" sz="1800"/>
        </a:p>
      </dgm:t>
    </dgm:pt>
    <dgm:pt modelId="{700EBBCE-30E3-4BF9-BE70-AF4E4F521F6E}" type="sibTrans" cxnId="{23FC8536-0211-4DAA-B565-E0D47264C4B8}">
      <dgm:prSet/>
      <dgm:spPr/>
      <dgm:t>
        <a:bodyPr/>
        <a:lstStyle/>
        <a:p>
          <a:endParaRPr lang="en-US" sz="1800"/>
        </a:p>
      </dgm:t>
    </dgm:pt>
    <dgm:pt modelId="{E0D7B173-191D-4A4D-B6CD-30A0A225706F}" type="pres">
      <dgm:prSet presAssocID="{80EB56E5-7278-4D32-891C-46D1821795BC}" presName="list" presStyleCnt="0">
        <dgm:presLayoutVars>
          <dgm:dir/>
          <dgm:animLvl val="lvl"/>
        </dgm:presLayoutVars>
      </dgm:prSet>
      <dgm:spPr/>
    </dgm:pt>
    <dgm:pt modelId="{C8E55594-8B44-4AC0-9332-145E7E112EAD}" type="pres">
      <dgm:prSet presAssocID="{E7CABEA2-D618-4934-B7F1-3C352DA12133}" presName="posSpace" presStyleCnt="0"/>
      <dgm:spPr/>
    </dgm:pt>
    <dgm:pt modelId="{F00B6031-2187-4655-AD72-C75502343AAF}" type="pres">
      <dgm:prSet presAssocID="{E7CABEA2-D618-4934-B7F1-3C352DA12133}" presName="vertFlow" presStyleCnt="0"/>
      <dgm:spPr/>
    </dgm:pt>
    <dgm:pt modelId="{CED718C1-6DFE-4082-B09B-A6EEDB212066}" type="pres">
      <dgm:prSet presAssocID="{E7CABEA2-D618-4934-B7F1-3C352DA12133}" presName="topSpace" presStyleCnt="0"/>
      <dgm:spPr/>
    </dgm:pt>
    <dgm:pt modelId="{48312F24-1531-49B6-8E31-18C2B7D7FF68}" type="pres">
      <dgm:prSet presAssocID="{E7CABEA2-D618-4934-B7F1-3C352DA12133}" presName="firstComp" presStyleCnt="0"/>
      <dgm:spPr/>
    </dgm:pt>
    <dgm:pt modelId="{5E780AF7-7B51-42DF-8BBC-D286F80F9936}" type="pres">
      <dgm:prSet presAssocID="{E7CABEA2-D618-4934-B7F1-3C352DA12133}" presName="firstChild" presStyleLbl="bgAccFollowNode1" presStyleIdx="0" presStyleCnt="2" custScaleX="123365" custScaleY="262187" custLinFactNeighborX="22824" custLinFactNeighborY="20696"/>
      <dgm:spPr>
        <a:prstGeom prst="roundRect">
          <a:avLst/>
        </a:prstGeom>
      </dgm:spPr>
    </dgm:pt>
    <dgm:pt modelId="{CE814388-7175-4447-815A-697217C68681}" type="pres">
      <dgm:prSet presAssocID="{E7CABEA2-D618-4934-B7F1-3C352DA12133}" presName="firstChildTx" presStyleLbl="bgAccFollowNode1" presStyleIdx="0" presStyleCnt="2">
        <dgm:presLayoutVars>
          <dgm:bulletEnabled val="1"/>
        </dgm:presLayoutVars>
      </dgm:prSet>
      <dgm:spPr>
        <a:prstGeom prst="roundRect">
          <a:avLst/>
        </a:prstGeom>
      </dgm:spPr>
    </dgm:pt>
    <dgm:pt modelId="{540AE222-A33E-49D9-8819-8B9CE4012751}" type="pres">
      <dgm:prSet presAssocID="{E7CABEA2-D618-4934-B7F1-3C352DA12133}" presName="negSpace" presStyleCnt="0"/>
      <dgm:spPr/>
    </dgm:pt>
    <dgm:pt modelId="{53382212-6ED3-4B5D-B7DD-9A17B3F9AFE7}" type="pres">
      <dgm:prSet presAssocID="{E7CABEA2-D618-4934-B7F1-3C352DA12133}" presName="circle" presStyleLbl="node1" presStyleIdx="0" presStyleCnt="2" custScaleX="123664" custScaleY="93489" custLinFactNeighborX="-76330" custLinFactNeighborY="-28328"/>
      <dgm:spPr/>
    </dgm:pt>
    <dgm:pt modelId="{7A572553-1664-4A8D-A21A-197F82FD0BBC}" type="pres">
      <dgm:prSet presAssocID="{2B455F00-545F-4051-BBE7-A1C0E131F835}" presName="transSpace" presStyleCnt="0"/>
      <dgm:spPr/>
    </dgm:pt>
    <dgm:pt modelId="{A89A007C-A3D7-4AB8-A7C7-EC41390CAD9D}" type="pres">
      <dgm:prSet presAssocID="{8334C31F-BB87-46C1-BC5B-61DEDB59034C}" presName="posSpace" presStyleCnt="0"/>
      <dgm:spPr/>
    </dgm:pt>
    <dgm:pt modelId="{1B113FCC-985B-4151-9A4B-38D374E2BB37}" type="pres">
      <dgm:prSet presAssocID="{8334C31F-BB87-46C1-BC5B-61DEDB59034C}" presName="vertFlow" presStyleCnt="0"/>
      <dgm:spPr/>
    </dgm:pt>
    <dgm:pt modelId="{6E217447-E817-491C-BCD7-C9F63A3C6AF2}" type="pres">
      <dgm:prSet presAssocID="{8334C31F-BB87-46C1-BC5B-61DEDB59034C}" presName="topSpace" presStyleCnt="0"/>
      <dgm:spPr/>
    </dgm:pt>
    <dgm:pt modelId="{40190C1E-65C8-4C68-8373-959EFE650B8B}" type="pres">
      <dgm:prSet presAssocID="{8334C31F-BB87-46C1-BC5B-61DEDB59034C}" presName="firstComp" presStyleCnt="0"/>
      <dgm:spPr/>
    </dgm:pt>
    <dgm:pt modelId="{9D0E05D8-7B06-4598-89C5-B40C283F8482}" type="pres">
      <dgm:prSet presAssocID="{8334C31F-BB87-46C1-BC5B-61DEDB59034C}" presName="firstChild" presStyleLbl="bgAccFollowNode1" presStyleIdx="1" presStyleCnt="2" custScaleX="123393" custScaleY="260529" custLinFactNeighborX="-28385" custLinFactNeighborY="11221"/>
      <dgm:spPr>
        <a:prstGeom prst="roundRect">
          <a:avLst/>
        </a:prstGeom>
      </dgm:spPr>
    </dgm:pt>
    <dgm:pt modelId="{BFB63829-F56C-4485-B005-0070B3BA7E27}" type="pres">
      <dgm:prSet presAssocID="{8334C31F-BB87-46C1-BC5B-61DEDB59034C}" presName="firstChildTx" presStyleLbl="bgAccFollowNode1" presStyleIdx="1" presStyleCnt="2">
        <dgm:presLayoutVars>
          <dgm:bulletEnabled val="1"/>
        </dgm:presLayoutVars>
      </dgm:prSet>
      <dgm:spPr/>
    </dgm:pt>
    <dgm:pt modelId="{6633F40F-2A94-4233-8865-0FDD75D4C4E5}" type="pres">
      <dgm:prSet presAssocID="{8334C31F-BB87-46C1-BC5B-61DEDB59034C}" presName="negSpace" presStyleCnt="0"/>
      <dgm:spPr/>
    </dgm:pt>
    <dgm:pt modelId="{D47068A3-FB9C-4BC2-B046-C5174445668C}" type="pres">
      <dgm:prSet presAssocID="{8334C31F-BB87-46C1-BC5B-61DEDB59034C}" presName="circle" presStyleLbl="node1" presStyleIdx="1" presStyleCnt="2" custScaleX="134472" custScaleY="87949" custLinFactNeighborX="-33192" custLinFactNeighborY="-6839"/>
      <dgm:spPr/>
    </dgm:pt>
  </dgm:ptLst>
  <dgm:cxnLst>
    <dgm:cxn modelId="{85CA9733-7B98-470C-A8DA-C65790A5073D}" type="presOf" srcId="{2EF2F7AC-0C76-4101-987A-0826DB3D46CA}" destId="{BFB63829-F56C-4485-B005-0070B3BA7E27}" srcOrd="1" destOrd="0" presId="urn:microsoft.com/office/officeart/2005/8/layout/hList9"/>
    <dgm:cxn modelId="{23FC8536-0211-4DAA-B565-E0D47264C4B8}" srcId="{8334C31F-BB87-46C1-BC5B-61DEDB59034C}" destId="{2EF2F7AC-0C76-4101-987A-0826DB3D46CA}" srcOrd="0" destOrd="0" parTransId="{527EDE3E-6505-4FFB-A15C-3751FDF07C07}" sibTransId="{700EBBCE-30E3-4BF9-BE70-AF4E4F521F6E}"/>
    <dgm:cxn modelId="{4B309136-3446-4B48-98BB-2C647D625110}" srcId="{80EB56E5-7278-4D32-891C-46D1821795BC}" destId="{8334C31F-BB87-46C1-BC5B-61DEDB59034C}" srcOrd="1" destOrd="0" parTransId="{B5062F4B-A0B1-49CD-8E78-727419FA6700}" sibTransId="{0884D547-FD3B-4F3D-91B9-4CB61F801C04}"/>
    <dgm:cxn modelId="{C9CDCD6A-5B51-4FD2-87A1-192E2DBD53DB}" type="presOf" srcId="{8334C31F-BB87-46C1-BC5B-61DEDB59034C}" destId="{D47068A3-FB9C-4BC2-B046-C5174445668C}" srcOrd="0" destOrd="0" presId="urn:microsoft.com/office/officeart/2005/8/layout/hList9"/>
    <dgm:cxn modelId="{0041484B-53F3-4378-9BF3-38A602F8C8ED}" type="presOf" srcId="{31C23A18-DA53-4B43-918D-94E869C8CE85}" destId="{CE814388-7175-4447-815A-697217C68681}" srcOrd="1" destOrd="0" presId="urn:microsoft.com/office/officeart/2005/8/layout/hList9"/>
    <dgm:cxn modelId="{55FA6FB9-644C-4606-9CEE-537AA9B5087C}" srcId="{E7CABEA2-D618-4934-B7F1-3C352DA12133}" destId="{31C23A18-DA53-4B43-918D-94E869C8CE85}" srcOrd="0" destOrd="0" parTransId="{9B1D7C8E-769A-4729-9689-7FE44978DF28}" sibTransId="{FAD30F30-A3EF-480B-8AE0-8D1A417096D7}"/>
    <dgm:cxn modelId="{25DF52C9-589F-4E7C-BBEF-763758FDD897}" srcId="{80EB56E5-7278-4D32-891C-46D1821795BC}" destId="{E7CABEA2-D618-4934-B7F1-3C352DA12133}" srcOrd="0" destOrd="0" parTransId="{414DD931-8FF3-4DD5-88F9-BF05A2489B2F}" sibTransId="{2B455F00-545F-4051-BBE7-A1C0E131F835}"/>
    <dgm:cxn modelId="{419387D3-5894-4A18-ACAB-B55C347B55D0}" type="presOf" srcId="{2EF2F7AC-0C76-4101-987A-0826DB3D46CA}" destId="{9D0E05D8-7B06-4598-89C5-B40C283F8482}" srcOrd="0" destOrd="0" presId="urn:microsoft.com/office/officeart/2005/8/layout/hList9"/>
    <dgm:cxn modelId="{5CF649D9-10E7-4689-9DB6-E3003B59342A}" type="presOf" srcId="{80EB56E5-7278-4D32-891C-46D1821795BC}" destId="{E0D7B173-191D-4A4D-B6CD-30A0A225706F}" srcOrd="0" destOrd="0" presId="urn:microsoft.com/office/officeart/2005/8/layout/hList9"/>
    <dgm:cxn modelId="{A83E4AFA-5D85-4842-ADD5-38F06FC5125E}" type="presOf" srcId="{E7CABEA2-D618-4934-B7F1-3C352DA12133}" destId="{53382212-6ED3-4B5D-B7DD-9A17B3F9AFE7}" srcOrd="0" destOrd="0" presId="urn:microsoft.com/office/officeart/2005/8/layout/hList9"/>
    <dgm:cxn modelId="{D36673FA-D05D-4977-A01D-64F06B0301E9}" type="presOf" srcId="{31C23A18-DA53-4B43-918D-94E869C8CE85}" destId="{5E780AF7-7B51-42DF-8BBC-D286F80F9936}" srcOrd="0" destOrd="0" presId="urn:microsoft.com/office/officeart/2005/8/layout/hList9"/>
    <dgm:cxn modelId="{152D5644-02A0-415A-B9DA-886433025395}" type="presParOf" srcId="{E0D7B173-191D-4A4D-B6CD-30A0A225706F}" destId="{C8E55594-8B44-4AC0-9332-145E7E112EAD}" srcOrd="0" destOrd="0" presId="urn:microsoft.com/office/officeart/2005/8/layout/hList9"/>
    <dgm:cxn modelId="{ADA8C251-C8E6-46DD-B744-3DC37621F7DC}" type="presParOf" srcId="{E0D7B173-191D-4A4D-B6CD-30A0A225706F}" destId="{F00B6031-2187-4655-AD72-C75502343AAF}" srcOrd="1" destOrd="0" presId="urn:microsoft.com/office/officeart/2005/8/layout/hList9"/>
    <dgm:cxn modelId="{C30DB47E-F24E-4F8D-891D-9F938679F70E}" type="presParOf" srcId="{F00B6031-2187-4655-AD72-C75502343AAF}" destId="{CED718C1-6DFE-4082-B09B-A6EEDB212066}" srcOrd="0" destOrd="0" presId="urn:microsoft.com/office/officeart/2005/8/layout/hList9"/>
    <dgm:cxn modelId="{783BC1ED-AE3A-412C-8936-44393213717A}" type="presParOf" srcId="{F00B6031-2187-4655-AD72-C75502343AAF}" destId="{48312F24-1531-49B6-8E31-18C2B7D7FF68}" srcOrd="1" destOrd="0" presId="urn:microsoft.com/office/officeart/2005/8/layout/hList9"/>
    <dgm:cxn modelId="{25907D93-0C42-4E2D-ABBE-C8859E03D8F8}" type="presParOf" srcId="{48312F24-1531-49B6-8E31-18C2B7D7FF68}" destId="{5E780AF7-7B51-42DF-8BBC-D286F80F9936}" srcOrd="0" destOrd="0" presId="urn:microsoft.com/office/officeart/2005/8/layout/hList9"/>
    <dgm:cxn modelId="{16ACFF57-4304-44C3-B29A-809A7473874B}" type="presParOf" srcId="{48312F24-1531-49B6-8E31-18C2B7D7FF68}" destId="{CE814388-7175-4447-815A-697217C68681}" srcOrd="1" destOrd="0" presId="urn:microsoft.com/office/officeart/2005/8/layout/hList9"/>
    <dgm:cxn modelId="{CC1F20CB-1C52-430A-87E8-936D67682563}" type="presParOf" srcId="{E0D7B173-191D-4A4D-B6CD-30A0A225706F}" destId="{540AE222-A33E-49D9-8819-8B9CE4012751}" srcOrd="2" destOrd="0" presId="urn:microsoft.com/office/officeart/2005/8/layout/hList9"/>
    <dgm:cxn modelId="{492E6E93-9AC8-43DA-90AA-EC18CC80536F}" type="presParOf" srcId="{E0D7B173-191D-4A4D-B6CD-30A0A225706F}" destId="{53382212-6ED3-4B5D-B7DD-9A17B3F9AFE7}" srcOrd="3" destOrd="0" presId="urn:microsoft.com/office/officeart/2005/8/layout/hList9"/>
    <dgm:cxn modelId="{FA225D6C-B772-4229-903E-A85801461BCA}" type="presParOf" srcId="{E0D7B173-191D-4A4D-B6CD-30A0A225706F}" destId="{7A572553-1664-4A8D-A21A-197F82FD0BBC}" srcOrd="4" destOrd="0" presId="urn:microsoft.com/office/officeart/2005/8/layout/hList9"/>
    <dgm:cxn modelId="{259DF6F2-E0B7-4F48-BBF9-6EE1D43CB1D3}" type="presParOf" srcId="{E0D7B173-191D-4A4D-B6CD-30A0A225706F}" destId="{A89A007C-A3D7-4AB8-A7C7-EC41390CAD9D}" srcOrd="5" destOrd="0" presId="urn:microsoft.com/office/officeart/2005/8/layout/hList9"/>
    <dgm:cxn modelId="{A7975086-9CE5-4A45-9FCF-C401783D3E00}" type="presParOf" srcId="{E0D7B173-191D-4A4D-B6CD-30A0A225706F}" destId="{1B113FCC-985B-4151-9A4B-38D374E2BB37}" srcOrd="6" destOrd="0" presId="urn:microsoft.com/office/officeart/2005/8/layout/hList9"/>
    <dgm:cxn modelId="{AF23146F-D94A-4C94-A2A5-9448A4CDCB93}" type="presParOf" srcId="{1B113FCC-985B-4151-9A4B-38D374E2BB37}" destId="{6E217447-E817-491C-BCD7-C9F63A3C6AF2}" srcOrd="0" destOrd="0" presId="urn:microsoft.com/office/officeart/2005/8/layout/hList9"/>
    <dgm:cxn modelId="{E567F81D-7EEB-4326-BC5D-6E5590D88E3D}" type="presParOf" srcId="{1B113FCC-985B-4151-9A4B-38D374E2BB37}" destId="{40190C1E-65C8-4C68-8373-959EFE650B8B}" srcOrd="1" destOrd="0" presId="urn:microsoft.com/office/officeart/2005/8/layout/hList9"/>
    <dgm:cxn modelId="{B380CD34-A9DF-4B17-AF3D-8454B948888E}" type="presParOf" srcId="{40190C1E-65C8-4C68-8373-959EFE650B8B}" destId="{9D0E05D8-7B06-4598-89C5-B40C283F8482}" srcOrd="0" destOrd="0" presId="urn:microsoft.com/office/officeart/2005/8/layout/hList9"/>
    <dgm:cxn modelId="{EE937109-7FD3-4E31-83E0-5271EF744F36}" type="presParOf" srcId="{40190C1E-65C8-4C68-8373-959EFE650B8B}" destId="{BFB63829-F56C-4485-B005-0070B3BA7E27}" srcOrd="1" destOrd="0" presId="urn:microsoft.com/office/officeart/2005/8/layout/hList9"/>
    <dgm:cxn modelId="{CCF9E7FB-6074-4CB6-8909-22DF57C2965D}" type="presParOf" srcId="{E0D7B173-191D-4A4D-B6CD-30A0A225706F}" destId="{6633F40F-2A94-4233-8865-0FDD75D4C4E5}" srcOrd="7" destOrd="0" presId="urn:microsoft.com/office/officeart/2005/8/layout/hList9"/>
    <dgm:cxn modelId="{B24BA486-126A-4BA8-9F7C-45B72209C83F}" type="presParOf" srcId="{E0D7B173-191D-4A4D-B6CD-30A0A225706F}" destId="{D47068A3-FB9C-4BC2-B046-C5174445668C}"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80AF7-7B51-42DF-8BBC-D286F80F9936}">
      <dsp:nvSpPr>
        <dsp:cNvPr id="0" name=""/>
        <dsp:cNvSpPr/>
      </dsp:nvSpPr>
      <dsp:spPr>
        <a:xfrm>
          <a:off x="1137492" y="717016"/>
          <a:ext cx="3274351" cy="3762516"/>
        </a:xfrm>
        <a:prstGeom prst="round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FontTx/>
            <a:buNone/>
          </a:pPr>
          <a:r>
            <a:rPr lang="en-US" sz="2000" kern="1200" dirty="0"/>
            <a:t>- Possible indication of medical instability that </a:t>
          </a:r>
          <a:r>
            <a:rPr lang="en-US" sz="2000" i="0" kern="1200" dirty="0"/>
            <a:t>warrants a higher-level care</a:t>
          </a:r>
          <a:endParaRPr lang="en-US" sz="2000" kern="1200" dirty="0"/>
        </a:p>
        <a:p>
          <a:pPr marL="0" lvl="0" indent="0" algn="l" defTabSz="889000">
            <a:lnSpc>
              <a:spcPct val="90000"/>
            </a:lnSpc>
            <a:spcBef>
              <a:spcPct val="0"/>
            </a:spcBef>
            <a:spcAft>
              <a:spcPct val="35000"/>
            </a:spcAft>
            <a:buFontTx/>
            <a:buNone/>
          </a:pPr>
          <a:r>
            <a:rPr lang="en-US" sz="2000" kern="1200" dirty="0"/>
            <a:t>e.g., heart rate &lt;50 bpm, systolic blood pressure &lt;90 mmHg, or temperature &lt;36°C (96.8°F)</a:t>
          </a:r>
        </a:p>
        <a:p>
          <a:pPr marL="0" lvl="0" indent="0" algn="l" defTabSz="889000">
            <a:lnSpc>
              <a:spcPct val="90000"/>
            </a:lnSpc>
            <a:spcBef>
              <a:spcPct val="0"/>
            </a:spcBef>
            <a:spcAft>
              <a:spcPct val="35000"/>
            </a:spcAft>
            <a:buFontTx/>
            <a:buNone/>
          </a:pPr>
          <a:r>
            <a:rPr lang="en-US" sz="2000" kern="1200" dirty="0"/>
            <a:t>- Normal results may not exclude an eating disorder</a:t>
          </a:r>
        </a:p>
      </dsp:txBody>
      <dsp:txXfrm>
        <a:off x="1795654" y="851282"/>
        <a:ext cx="2481923" cy="3493984"/>
      </dsp:txXfrm>
    </dsp:sp>
    <dsp:sp modelId="{53382212-6ED3-4B5D-B7DD-9A17B3F9AFE7}">
      <dsp:nvSpPr>
        <dsp:cNvPr id="0" name=""/>
        <dsp:cNvSpPr/>
      </dsp:nvSpPr>
      <dsp:spPr>
        <a:xfrm>
          <a:off x="0" y="0"/>
          <a:ext cx="1773754" cy="1340944"/>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i="0" kern="1200" dirty="0"/>
            <a:t>Abnormal vital signs</a:t>
          </a:r>
          <a:endParaRPr lang="en-US" sz="2200" kern="1200" dirty="0"/>
        </a:p>
      </dsp:txBody>
      <dsp:txXfrm>
        <a:off x="259760" y="196377"/>
        <a:ext cx="1254234" cy="948190"/>
      </dsp:txXfrm>
    </dsp:sp>
    <dsp:sp modelId="{9D0E05D8-7B06-4598-89C5-B40C283F8482}">
      <dsp:nvSpPr>
        <dsp:cNvPr id="0" name=""/>
        <dsp:cNvSpPr/>
      </dsp:nvSpPr>
      <dsp:spPr>
        <a:xfrm>
          <a:off x="4826239" y="740809"/>
          <a:ext cx="3275838" cy="3738723"/>
        </a:xfrm>
        <a:prstGeom prst="round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a:t>Evaluate initially, with weight obtained, ideally, at all visits (</a:t>
          </a:r>
          <a:r>
            <a:rPr lang="en-US" sz="2000" kern="1200" dirty="0">
              <a:hlinkClick xmlns:r="http://schemas.openxmlformats.org/officeDocument/2006/relationships" r:id="rId1"/>
            </a:rPr>
            <a:t>www.cdc.gov/healthyweight/assessing/bmi/adult_bmi/english_bmi_calculator/bmi_calculator.html</a:t>
          </a:r>
          <a:r>
            <a:rPr lang="en-US" sz="2000" kern="1200" dirty="0"/>
            <a:t>)</a:t>
          </a:r>
        </a:p>
      </dsp:txBody>
      <dsp:txXfrm>
        <a:off x="5350373" y="740809"/>
        <a:ext cx="2751704" cy="3738723"/>
      </dsp:txXfrm>
    </dsp:sp>
    <dsp:sp modelId="{D47068A3-FB9C-4BC2-B046-C5174445668C}">
      <dsp:nvSpPr>
        <dsp:cNvPr id="0" name=""/>
        <dsp:cNvSpPr/>
      </dsp:nvSpPr>
      <dsp:spPr>
        <a:xfrm>
          <a:off x="4461682" y="0"/>
          <a:ext cx="1928776" cy="1261482"/>
        </a:xfrm>
        <a:prstGeom prst="ellipse">
          <a:avLst/>
        </a:prstGeom>
        <a:solidFill>
          <a:schemeClr val="accent2">
            <a:hueOff val="-1455363"/>
            <a:satOff val="-83928"/>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kern="1200" dirty="0"/>
            <a:t>Height, weight, and BMI </a:t>
          </a:r>
        </a:p>
      </dsp:txBody>
      <dsp:txXfrm>
        <a:off x="4744145" y="184740"/>
        <a:ext cx="1363850" cy="892002"/>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EF71C6-12EB-6E41-9E13-41F99A962D74}" type="datetimeFigureOut">
              <a:rPr lang="en-US" smtClean="0"/>
              <a:t>10/18/2024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726971-16B4-A44C-BBD5-E4043763371D}" type="slidenum">
              <a:rPr lang="en-US" smtClean="0"/>
              <a:t>‹#›</a:t>
            </a:fld>
            <a:endParaRPr lang="en-US"/>
          </a:p>
        </p:txBody>
      </p:sp>
    </p:spTree>
    <p:extLst>
      <p:ext uri="{BB962C8B-B14F-4D97-AF65-F5344CB8AC3E}">
        <p14:creationId xmlns:p14="http://schemas.microsoft.com/office/powerpoint/2010/main" val="161037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90385B-8173-4F43-9626-223F7B4A756E}" type="slidenum">
              <a:rPr lang="en-US" smtClean="0"/>
              <a:t>1</a:t>
            </a:fld>
            <a:endParaRPr lang="en-US"/>
          </a:p>
        </p:txBody>
      </p:sp>
    </p:spTree>
    <p:extLst>
      <p:ext uri="{BB962C8B-B14F-4D97-AF65-F5344CB8AC3E}">
        <p14:creationId xmlns:p14="http://schemas.microsoft.com/office/powerpoint/2010/main" val="1158425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07d8f7d0d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07d8f7d0d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07d8f7d0d8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07d8f7d0d8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07d8f7d0d8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07d8f7d0d8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07d8f7d0d8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07d8f7d0d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4863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93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dirty="0"/>
              <a:t>Full practice guideline citation</a:t>
            </a:r>
          </a:p>
          <a:p>
            <a:pPr marL="171450" indent="-171450" algn="l">
              <a:buFont typeface="Arial" panose="020B0604020202020204" pitchFamily="34" charset="0"/>
              <a:buChar char="•"/>
            </a:pPr>
            <a:r>
              <a:rPr lang="en-US" dirty="0"/>
              <a:t>Online and pdf versions available at: https://www.psychiatry.org/psychiatrists/practice/clinical-practice-guidelines</a:t>
            </a:r>
          </a:p>
          <a:p>
            <a:pPr marL="171450" indent="-171450">
              <a:buFont typeface="Arial" panose="020B0604020202020204" pitchFamily="34" charset="0"/>
              <a:buChar char="•"/>
            </a:pPr>
            <a:r>
              <a:rPr lang="en-US" sz="1200" dirty="0">
                <a:latin typeface="+mn-lt"/>
              </a:rPr>
              <a:t>Executive Summary available at: XXX</a:t>
            </a:r>
          </a:p>
          <a:p>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24</a:t>
            </a:fld>
            <a:endParaRPr lang="en-US"/>
          </a:p>
        </p:txBody>
      </p:sp>
    </p:spTree>
    <p:extLst>
      <p:ext uri="{BB962C8B-B14F-4D97-AF65-F5344CB8AC3E}">
        <p14:creationId xmlns:p14="http://schemas.microsoft.com/office/powerpoint/2010/main" val="411769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PalatinoLTStd-Roman"/>
              </a:rPr>
              <a:t>Freeman R, </a:t>
            </a:r>
            <a:r>
              <a:rPr lang="en-US" sz="1800" b="0" i="0" u="none" strike="noStrike" baseline="0" dirty="0" err="1">
                <a:latin typeface="PalatinoLTStd-Roman"/>
              </a:rPr>
              <a:t>Wieling</a:t>
            </a:r>
            <a:r>
              <a:rPr lang="en-US" sz="1800" b="0" i="0" u="none" strike="noStrike" baseline="0" dirty="0">
                <a:latin typeface="PalatinoLTStd-Roman"/>
              </a:rPr>
              <a:t> W, Axelrod FB, et al: Consensus statement on the definition of orthostatic hypotension, </a:t>
            </a:r>
            <a:r>
              <a:rPr lang="en-US" sz="1800" b="0" i="0" u="none" strike="noStrike" baseline="0" dirty="0" err="1">
                <a:latin typeface="PalatinoLTStd-Roman"/>
              </a:rPr>
              <a:t>neurally</a:t>
            </a:r>
            <a:r>
              <a:rPr lang="en-US" sz="1800" b="0" i="0" u="none" strike="noStrike" baseline="0" dirty="0">
                <a:latin typeface="PalatinoLTStd-Roman"/>
              </a:rPr>
              <a:t> mediated syncope and the postural tachycardia syndrome. </a:t>
            </a:r>
            <a:r>
              <a:rPr lang="en-US" sz="1800" b="0" i="0" u="none" strike="noStrike" baseline="0" dirty="0" err="1">
                <a:latin typeface="PalatinoLTStd-Roman"/>
              </a:rPr>
              <a:t>Auton</a:t>
            </a:r>
            <a:r>
              <a:rPr lang="en-US" sz="1800" b="0" i="0" u="none" strike="noStrike" baseline="0" dirty="0">
                <a:latin typeface="PalatinoLTStd-Roman"/>
              </a:rPr>
              <a:t> </a:t>
            </a:r>
            <a:r>
              <a:rPr lang="en-US" sz="1800" b="0" i="0" u="none" strike="noStrike" baseline="0" dirty="0" err="1">
                <a:latin typeface="PalatinoLTStd-Roman"/>
              </a:rPr>
              <a:t>Neurosci</a:t>
            </a:r>
            <a:r>
              <a:rPr lang="en-US" sz="1800" b="0" i="0" u="none" strike="noStrike" baseline="0" dirty="0">
                <a:latin typeface="PalatinoLTStd-Roman"/>
              </a:rPr>
              <a:t> 161(1–2):46–48, 2011 21393070</a:t>
            </a:r>
          </a:p>
          <a:p>
            <a:pPr algn="l"/>
            <a:r>
              <a:rPr lang="en-US" sz="1800" b="0" i="0" u="none" strike="noStrike" baseline="0" dirty="0">
                <a:latin typeface="PalatinoLTStd-Roman"/>
              </a:rPr>
              <a:t>Raj SR, Guzman JC, Harvey P, et al: Canadian Cardiovascular Society position statement on postural orthostatic tachycardia syndrome (POTS) and related disorders of chronic orthostatic intolerance. Can J </a:t>
            </a:r>
            <a:r>
              <a:rPr lang="en-US" sz="1800" b="0" i="0" u="none" strike="noStrike" baseline="0" dirty="0" err="1">
                <a:latin typeface="PalatinoLTStd-Roman"/>
              </a:rPr>
              <a:t>Cardiol</a:t>
            </a:r>
            <a:r>
              <a:rPr lang="en-US" sz="1800" b="0" i="0" u="none" strike="noStrike" baseline="0" dirty="0">
                <a:latin typeface="PalatinoLTStd-Roman"/>
              </a:rPr>
              <a:t> 36(3):357–372, 2020 32145864</a:t>
            </a:r>
          </a:p>
          <a:p>
            <a:pPr algn="l"/>
            <a:r>
              <a:rPr lang="en-US" sz="1800" b="0" i="0" u="none" strike="noStrike" baseline="0" dirty="0">
                <a:latin typeface="PalatinoLTStd-Roman"/>
              </a:rPr>
              <a:t>Singer W, Sletten DM, </a:t>
            </a:r>
            <a:r>
              <a:rPr lang="en-US" sz="1800" b="0" i="0" u="none" strike="noStrike" baseline="0" dirty="0" err="1">
                <a:latin typeface="PalatinoLTStd-Roman"/>
              </a:rPr>
              <a:t>Opfer-Gehrking</a:t>
            </a:r>
            <a:r>
              <a:rPr lang="en-US" sz="1800" b="0" i="0" u="none" strike="noStrike" baseline="0" dirty="0">
                <a:latin typeface="PalatinoLTStd-Roman"/>
              </a:rPr>
              <a:t> TL, et al: Postural tachycardia in children and adolescents: what is abnormal? </a:t>
            </a:r>
            <a:r>
              <a:rPr lang="pt-BR" sz="1800" b="0" i="0" u="none" strike="noStrike" baseline="0" dirty="0">
                <a:latin typeface="PalatinoLTStd-Roman"/>
              </a:rPr>
              <a:t>J Pediatr 160(2):222–226, 2012 21996154</a:t>
            </a:r>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27</a:t>
            </a:fld>
            <a:endParaRPr lang="en-US"/>
          </a:p>
        </p:txBody>
      </p:sp>
    </p:spTree>
    <p:extLst>
      <p:ext uri="{BB962C8B-B14F-4D97-AF65-F5344CB8AC3E}">
        <p14:creationId xmlns:p14="http://schemas.microsoft.com/office/powerpoint/2010/main" val="731330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PalatinoLTStd-Roman"/>
              </a:rPr>
              <a:t>Ferrell EL, </a:t>
            </a:r>
            <a:r>
              <a:rPr lang="en-US" sz="1800" b="0" i="0" u="none" strike="noStrike" baseline="0" dirty="0" err="1">
                <a:latin typeface="PalatinoLTStd-Roman"/>
              </a:rPr>
              <a:t>Russin</a:t>
            </a:r>
            <a:r>
              <a:rPr lang="en-US" sz="1800" b="0" i="0" u="none" strike="noStrike" baseline="0" dirty="0">
                <a:latin typeface="PalatinoLTStd-Roman"/>
              </a:rPr>
              <a:t> SE, Flint DD: Prevalence estimates of comorbid eating disorders and posttraumatic stress </a:t>
            </a:r>
            <a:r>
              <a:rPr lang="it-IT" sz="1800" b="0" i="0" u="none" strike="noStrike" baseline="0" dirty="0">
                <a:latin typeface="PalatinoLTStd-Roman"/>
              </a:rPr>
              <a:t>disorder: a quantitative synthesis. J Aggress Maltreat Trauma 31(2):264–282, 2020</a:t>
            </a:r>
          </a:p>
          <a:p>
            <a:pPr algn="l"/>
            <a:r>
              <a:rPr lang="en-US" sz="1800" b="0" i="0" u="none" strike="noStrike" baseline="0" dirty="0">
                <a:latin typeface="PalatinoLTStd-Roman"/>
              </a:rPr>
              <a:t>Mason TB, Tackett AP, Smith CE, et al: Tobacco product use for weight control as an eating disorder behavior: recommendations for future clinical and public health research. Int J Eat </a:t>
            </a:r>
            <a:r>
              <a:rPr lang="en-US" sz="1800" b="0" i="0" u="none" strike="noStrike" baseline="0" dirty="0" err="1">
                <a:latin typeface="PalatinoLTStd-Roman"/>
              </a:rPr>
              <a:t>Disord</a:t>
            </a:r>
            <a:r>
              <a:rPr lang="en-US" sz="1800" b="0" i="0" u="none" strike="noStrike" baseline="0" dirty="0">
                <a:latin typeface="PalatinoLTStd-Roman"/>
              </a:rPr>
              <a:t> 55(3):313–317, 2021 34866222</a:t>
            </a:r>
          </a:p>
          <a:p>
            <a:pPr algn="l"/>
            <a:r>
              <a:rPr lang="en-US" sz="1800" b="0" i="0" u="none" strike="noStrike" baseline="0" dirty="0">
                <a:latin typeface="PalatinoLTStd-Roman"/>
              </a:rPr>
              <a:t>Naveed A, Dang N, Gonzalez P, et al: E-cigarette dependence and weight-related attitudes/behaviors associated with eating disorders in adolescent girls. Front Psychiatry 12:713094, 2021 34526923</a:t>
            </a:r>
          </a:p>
          <a:p>
            <a:pPr algn="l"/>
            <a:endParaRPr lang="en-US" dirty="0"/>
          </a:p>
        </p:txBody>
      </p:sp>
      <p:sp>
        <p:nvSpPr>
          <p:cNvPr id="4" name="Slide Number Placeholder 3"/>
          <p:cNvSpPr>
            <a:spLocks noGrp="1"/>
          </p:cNvSpPr>
          <p:nvPr>
            <p:ph type="sldNum" sz="quarter" idx="5"/>
          </p:nvPr>
        </p:nvSpPr>
        <p:spPr/>
        <p:txBody>
          <a:bodyPr/>
          <a:lstStyle/>
          <a:p>
            <a:fld id="{B1E81D03-0386-1448-BCBB-5C49E9D65F15}" type="slidenum">
              <a:rPr lang="en-US" smtClean="0"/>
              <a:t>29</a:t>
            </a:fld>
            <a:endParaRPr lang="en-US"/>
          </a:p>
        </p:txBody>
      </p:sp>
    </p:spTree>
    <p:extLst>
      <p:ext uri="{BB962C8B-B14F-4D97-AF65-F5344CB8AC3E}">
        <p14:creationId xmlns:p14="http://schemas.microsoft.com/office/powerpoint/2010/main" val="238152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07d8f7d0d8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07d8f7d0d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07d8f7d0d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07d8f7d0d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DA0570-C466-044C-8B63-771805C8308F}"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689D-819A-8E41-A8D2-3DB423687EAC}" type="slidenum">
              <a:rPr lang="en-US" smtClean="0"/>
              <a:t>‹#›</a:t>
            </a:fld>
            <a:endParaRPr lang="en-US"/>
          </a:p>
        </p:txBody>
      </p:sp>
    </p:spTree>
    <p:extLst>
      <p:ext uri="{BB962C8B-B14F-4D97-AF65-F5344CB8AC3E}">
        <p14:creationId xmlns:p14="http://schemas.microsoft.com/office/powerpoint/2010/main" val="2949517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DA0570-C466-044C-8B63-771805C8308F}"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689D-819A-8E41-A8D2-3DB423687EAC}" type="slidenum">
              <a:rPr lang="en-US" smtClean="0"/>
              <a:t>‹#›</a:t>
            </a:fld>
            <a:endParaRPr lang="en-US"/>
          </a:p>
        </p:txBody>
      </p:sp>
    </p:spTree>
    <p:extLst>
      <p:ext uri="{BB962C8B-B14F-4D97-AF65-F5344CB8AC3E}">
        <p14:creationId xmlns:p14="http://schemas.microsoft.com/office/powerpoint/2010/main" val="3559793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DA0570-C466-044C-8B63-771805C8308F}"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689D-819A-8E41-A8D2-3DB423687EAC}" type="slidenum">
              <a:rPr lang="en-US" smtClean="0"/>
              <a:t>‹#›</a:t>
            </a:fld>
            <a:endParaRPr lang="en-US"/>
          </a:p>
        </p:txBody>
      </p:sp>
    </p:spTree>
    <p:extLst>
      <p:ext uri="{BB962C8B-B14F-4D97-AF65-F5344CB8AC3E}">
        <p14:creationId xmlns:p14="http://schemas.microsoft.com/office/powerpoint/2010/main" val="281933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brain.png"/>
          <p:cNvPicPr>
            <a:picLocks noChangeAspect="1"/>
          </p:cNvPicPr>
          <p:nvPr userDrawn="1"/>
        </p:nvPicPr>
        <p:blipFill rotWithShape="1">
          <a:blip r:embed="rId2">
            <a:extLst>
              <a:ext uri="{28A0092B-C50C-407E-A947-70E740481C1C}">
                <a14:useLocalDpi xmlns:a14="http://schemas.microsoft.com/office/drawing/2010/main" val="0"/>
              </a:ext>
            </a:extLst>
          </a:blip>
          <a:srcRect r="20014" b="25379"/>
          <a:stretch/>
        </p:blipFill>
        <p:spPr>
          <a:xfrm>
            <a:off x="5134413" y="1228726"/>
            <a:ext cx="7057588" cy="5629275"/>
          </a:xfrm>
          <a:prstGeom prst="rect">
            <a:avLst/>
          </a:prstGeom>
        </p:spPr>
      </p:pic>
      <p:cxnSp>
        <p:nvCxnSpPr>
          <p:cNvPr id="8" name="Straight Connector 7"/>
          <p:cNvCxnSpPr/>
          <p:nvPr userDrawn="1"/>
        </p:nvCxnSpPr>
        <p:spPr>
          <a:xfrm>
            <a:off x="895045" y="3060552"/>
            <a:ext cx="0" cy="2481679"/>
          </a:xfrm>
          <a:prstGeom prst="line">
            <a:avLst/>
          </a:prstGeom>
          <a:ln>
            <a:solidFill>
              <a:srgbClr val="FFFFFF"/>
            </a:solidFill>
          </a:ln>
          <a:effectLst/>
        </p:spPr>
        <p:style>
          <a:lnRef idx="3">
            <a:schemeClr val="accent3"/>
          </a:lnRef>
          <a:fillRef idx="0">
            <a:schemeClr val="accent3"/>
          </a:fillRef>
          <a:effectRef idx="2">
            <a:schemeClr val="accent3"/>
          </a:effectRef>
          <a:fontRef idx="minor">
            <a:schemeClr val="tx1"/>
          </a:fontRef>
        </p:style>
      </p:cxnSp>
      <p:sp>
        <p:nvSpPr>
          <p:cNvPr id="18" name="Title 1"/>
          <p:cNvSpPr>
            <a:spLocks noGrp="1"/>
          </p:cNvSpPr>
          <p:nvPr>
            <p:ph type="title" hasCustomPrompt="1"/>
          </p:nvPr>
        </p:nvSpPr>
        <p:spPr>
          <a:xfrm>
            <a:off x="1161139" y="3152569"/>
            <a:ext cx="7982861" cy="1290386"/>
          </a:xfrm>
        </p:spPr>
        <p:txBody>
          <a:bodyPr>
            <a:noAutofit/>
          </a:bodyPr>
          <a:lstStyle>
            <a:lvl1pPr algn="l">
              <a:defRPr sz="4000" cap="all"/>
            </a:lvl1pPr>
          </a:lstStyle>
          <a:p>
            <a:r>
              <a:rPr lang="en-US" dirty="0"/>
              <a:t>PRESENTATION TITLE</a:t>
            </a:r>
            <a:br>
              <a:rPr lang="en-US" dirty="0"/>
            </a:br>
            <a:r>
              <a:rPr lang="en-US" dirty="0"/>
              <a:t>UP TO TWO LINES</a:t>
            </a:r>
          </a:p>
        </p:txBody>
      </p:sp>
      <p:sp>
        <p:nvSpPr>
          <p:cNvPr id="25" name="Subtitle 2"/>
          <p:cNvSpPr>
            <a:spLocks noGrp="1"/>
          </p:cNvSpPr>
          <p:nvPr>
            <p:ph type="subTitle" idx="1" hasCustomPrompt="1"/>
          </p:nvPr>
        </p:nvSpPr>
        <p:spPr>
          <a:xfrm>
            <a:off x="1161141" y="4470732"/>
            <a:ext cx="7220860" cy="1071499"/>
          </a:xfrm>
        </p:spPr>
        <p:txBody>
          <a:bodyPr>
            <a:normAutofit/>
          </a:bodyPr>
          <a:lstStyle>
            <a:lvl1pPr marL="0" indent="0" algn="l">
              <a:buNone/>
              <a:defRPr sz="25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subhead goes here, and can also be up to two lines long.</a:t>
            </a:r>
          </a:p>
        </p:txBody>
      </p:sp>
      <p:sp>
        <p:nvSpPr>
          <p:cNvPr id="13" name="Text Placeholder 2"/>
          <p:cNvSpPr>
            <a:spLocks noGrp="1"/>
          </p:cNvSpPr>
          <p:nvPr>
            <p:ph type="body" idx="10" hasCustomPrompt="1"/>
          </p:nvPr>
        </p:nvSpPr>
        <p:spPr>
          <a:xfrm>
            <a:off x="1161140" y="5751976"/>
            <a:ext cx="10363200" cy="476105"/>
          </a:xfrm>
        </p:spPr>
        <p:txBody>
          <a:bodyPr anchor="t">
            <a:normAutofit/>
          </a:bodyPr>
          <a:lstStyle>
            <a:lvl1pPr marL="0" indent="0">
              <a:buNone/>
              <a:defRPr sz="1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Author: John Smith | April 30, 2019</a:t>
            </a:r>
          </a:p>
        </p:txBody>
      </p:sp>
      <p:sp>
        <p:nvSpPr>
          <p:cNvPr id="7" name="TextBox 6"/>
          <p:cNvSpPr txBox="1"/>
          <p:nvPr userDrawn="1"/>
        </p:nvSpPr>
        <p:spPr>
          <a:xfrm>
            <a:off x="6310719" y="6208253"/>
            <a:ext cx="5323044" cy="246221"/>
          </a:xfrm>
          <a:prstGeom prst="rect">
            <a:avLst/>
          </a:prstGeom>
          <a:noFill/>
        </p:spPr>
        <p:txBody>
          <a:bodyPr wrap="square" rtlCol="0" anchor="ctr">
            <a:spAutoFit/>
          </a:bodyPr>
          <a:lstStyle/>
          <a:p>
            <a:pPr algn="r"/>
            <a:r>
              <a:rPr lang="en-US" sz="1000" kern="1200">
                <a:solidFill>
                  <a:schemeClr val="tx1"/>
                </a:solidFill>
                <a:effectLst/>
                <a:latin typeface="+mn-lt"/>
                <a:ea typeface="+mn-ea"/>
                <a:cs typeface="+mn-cs"/>
              </a:rPr>
              <a:t>© 2021 </a:t>
            </a:r>
            <a:r>
              <a:rPr lang="en-US" sz="1000" kern="1200" dirty="0">
                <a:solidFill>
                  <a:schemeClr val="tx1"/>
                </a:solidFill>
                <a:effectLst/>
                <a:latin typeface="+mn-lt"/>
                <a:ea typeface="+mn-ea"/>
                <a:cs typeface="+mn-cs"/>
              </a:rPr>
              <a:t>American Psychiatric Association. All rights reserved. </a:t>
            </a:r>
          </a:p>
        </p:txBody>
      </p:sp>
      <p:pic>
        <p:nvPicPr>
          <p:cNvPr id="9" name="Picture 8"/>
          <p:cNvPicPr>
            <a:picLocks noChangeAspect="1"/>
          </p:cNvPicPr>
          <p:nvPr userDrawn="1"/>
        </p:nvPicPr>
        <p:blipFill>
          <a:blip r:embed="rId3"/>
          <a:stretch>
            <a:fillRect/>
          </a:stretch>
        </p:blipFill>
        <p:spPr>
          <a:xfrm>
            <a:off x="8956735" y="272678"/>
            <a:ext cx="2864088" cy="892818"/>
          </a:xfrm>
          <a:prstGeom prst="rect">
            <a:avLst/>
          </a:prstGeom>
        </p:spPr>
      </p:pic>
    </p:spTree>
    <p:extLst>
      <p:ext uri="{BB962C8B-B14F-4D97-AF65-F5344CB8AC3E}">
        <p14:creationId xmlns:p14="http://schemas.microsoft.com/office/powerpoint/2010/main" val="2222424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 BKG">
    <p:spTree>
      <p:nvGrpSpPr>
        <p:cNvPr id="1" name=""/>
        <p:cNvGrpSpPr/>
        <p:nvPr/>
      </p:nvGrpSpPr>
      <p:grpSpPr>
        <a:xfrm>
          <a:off x="0" y="0"/>
          <a:ext cx="0" cy="0"/>
          <a:chOff x="0" y="0"/>
          <a:chExt cx="0" cy="0"/>
        </a:xfrm>
      </p:grpSpPr>
      <p:sp>
        <p:nvSpPr>
          <p:cNvPr id="10" name="Rectangle 9"/>
          <p:cNvSpPr/>
          <p:nvPr userDrawn="1"/>
        </p:nvSpPr>
        <p:spPr>
          <a:xfrm>
            <a:off x="0" y="6148443"/>
            <a:ext cx="12192000" cy="386138"/>
          </a:xfrm>
          <a:prstGeom prst="rect">
            <a:avLst/>
          </a:prstGeom>
          <a:solidFill>
            <a:srgbClr val="FFFFFF"/>
          </a:solidFill>
          <a:ln>
            <a:noFill/>
          </a:ln>
          <a:effectLst/>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800"/>
          </a:p>
        </p:txBody>
      </p:sp>
      <p:sp>
        <p:nvSpPr>
          <p:cNvPr id="5" name="Title 1"/>
          <p:cNvSpPr>
            <a:spLocks noGrp="1"/>
          </p:cNvSpPr>
          <p:nvPr>
            <p:ph type="title" hasCustomPrompt="1"/>
          </p:nvPr>
        </p:nvSpPr>
        <p:spPr>
          <a:xfrm>
            <a:off x="609600" y="307789"/>
            <a:ext cx="8080403" cy="586541"/>
          </a:xfrm>
        </p:spPr>
        <p:txBody>
          <a:bodyPr>
            <a:normAutofit/>
          </a:bodyPr>
          <a:lstStyle>
            <a:lvl1pPr algn="l">
              <a:defRPr sz="2400" cap="all"/>
            </a:lvl1pPr>
          </a:lstStyle>
          <a:p>
            <a:r>
              <a:rPr lang="en-US" dirty="0"/>
              <a:t>SECTION TITLE</a:t>
            </a:r>
          </a:p>
        </p:txBody>
      </p:sp>
      <p:cxnSp>
        <p:nvCxnSpPr>
          <p:cNvPr id="8" name="Straight Connector 7"/>
          <p:cNvCxnSpPr/>
          <p:nvPr userDrawn="1"/>
        </p:nvCxnSpPr>
        <p:spPr>
          <a:xfrm>
            <a:off x="0" y="1006089"/>
            <a:ext cx="8690003" cy="56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6310719" y="6211416"/>
            <a:ext cx="5323044" cy="246221"/>
          </a:xfrm>
          <a:prstGeom prst="rect">
            <a:avLst/>
          </a:prstGeom>
          <a:noFill/>
        </p:spPr>
        <p:txBody>
          <a:bodyPr wrap="square" rtlCol="0" anchor="ctr">
            <a:spAutoFit/>
          </a:bodyPr>
          <a:lstStyle/>
          <a:p>
            <a:pPr algn="r"/>
            <a:r>
              <a:rPr lang="en-US" sz="1000" kern="1200">
                <a:solidFill>
                  <a:schemeClr val="bg2"/>
                </a:solidFill>
                <a:effectLst/>
                <a:latin typeface="+mn-lt"/>
                <a:ea typeface="+mn-ea"/>
                <a:cs typeface="+mn-cs"/>
              </a:rPr>
              <a:t>© 2021 </a:t>
            </a:r>
            <a:r>
              <a:rPr lang="en-US" sz="1000" kern="1200" dirty="0">
                <a:solidFill>
                  <a:schemeClr val="bg2"/>
                </a:solidFill>
                <a:effectLst/>
                <a:latin typeface="+mn-lt"/>
                <a:ea typeface="+mn-ea"/>
                <a:cs typeface="+mn-cs"/>
              </a:rPr>
              <a:t>American Psychiatric Association. All rights reserved. </a:t>
            </a:r>
          </a:p>
        </p:txBody>
      </p:sp>
      <p:sp>
        <p:nvSpPr>
          <p:cNvPr id="7" name="Rectangle 6"/>
          <p:cNvSpPr/>
          <p:nvPr userDrawn="1"/>
        </p:nvSpPr>
        <p:spPr>
          <a:xfrm>
            <a:off x="8690003" y="995680"/>
            <a:ext cx="3501997" cy="2743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Content Placeholder 25"/>
          <p:cNvSpPr>
            <a:spLocks noGrp="1"/>
          </p:cNvSpPr>
          <p:nvPr>
            <p:ph sz="quarter" idx="13"/>
          </p:nvPr>
        </p:nvSpPr>
        <p:spPr>
          <a:xfrm>
            <a:off x="609600" y="1361440"/>
            <a:ext cx="10420349" cy="45719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609600" y="6149137"/>
            <a:ext cx="2844800" cy="365125"/>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5CCB00-38B5-9543-8B3D-7DAFB5B0A7B3}" type="slidenum">
              <a:rPr lang="en-US" sz="1000" smtClean="0">
                <a:solidFill>
                  <a:schemeClr val="bg2"/>
                </a:solidFill>
              </a:rPr>
              <a:pPr/>
              <a:t>‹#›</a:t>
            </a:fld>
            <a:endParaRPr lang="en-US" sz="1000" dirty="0">
              <a:solidFill>
                <a:schemeClr val="bg2"/>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9448" y="234743"/>
            <a:ext cx="3068072" cy="757430"/>
          </a:xfrm>
          <a:prstGeom prst="rect">
            <a:avLst/>
          </a:prstGeom>
        </p:spPr>
      </p:pic>
    </p:spTree>
    <p:extLst>
      <p:ext uri="{BB962C8B-B14F-4D97-AF65-F5344CB8AC3E}">
        <p14:creationId xmlns:p14="http://schemas.microsoft.com/office/powerpoint/2010/main" val="2826109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1747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DA0570-C466-044C-8B63-771805C8308F}"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689D-819A-8E41-A8D2-3DB423687EAC}" type="slidenum">
              <a:rPr lang="en-US" smtClean="0"/>
              <a:t>‹#›</a:t>
            </a:fld>
            <a:endParaRPr lang="en-US"/>
          </a:p>
        </p:txBody>
      </p:sp>
    </p:spTree>
    <p:extLst>
      <p:ext uri="{BB962C8B-B14F-4D97-AF65-F5344CB8AC3E}">
        <p14:creationId xmlns:p14="http://schemas.microsoft.com/office/powerpoint/2010/main" val="2017724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DA0570-C466-044C-8B63-771805C8308F}" type="datetimeFigureOut">
              <a:rPr lang="en-US" smtClean="0"/>
              <a:t>10/18/2024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689D-819A-8E41-A8D2-3DB423687EAC}" type="slidenum">
              <a:rPr lang="en-US" smtClean="0"/>
              <a:t>‹#›</a:t>
            </a:fld>
            <a:endParaRPr lang="en-US"/>
          </a:p>
        </p:txBody>
      </p:sp>
    </p:spTree>
    <p:extLst>
      <p:ext uri="{BB962C8B-B14F-4D97-AF65-F5344CB8AC3E}">
        <p14:creationId xmlns:p14="http://schemas.microsoft.com/office/powerpoint/2010/main" val="325201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DA0570-C466-044C-8B63-771805C8308F}"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689D-819A-8E41-A8D2-3DB423687EAC}" type="slidenum">
              <a:rPr lang="en-US" smtClean="0"/>
              <a:t>‹#›</a:t>
            </a:fld>
            <a:endParaRPr lang="en-US"/>
          </a:p>
        </p:txBody>
      </p:sp>
    </p:spTree>
    <p:extLst>
      <p:ext uri="{BB962C8B-B14F-4D97-AF65-F5344CB8AC3E}">
        <p14:creationId xmlns:p14="http://schemas.microsoft.com/office/powerpoint/2010/main" val="1685531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DA0570-C466-044C-8B63-771805C8308F}" type="datetimeFigureOut">
              <a:rPr lang="en-US" smtClean="0"/>
              <a:t>10/18/2024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E8689D-819A-8E41-A8D2-3DB423687EAC}" type="slidenum">
              <a:rPr lang="en-US" smtClean="0"/>
              <a:t>‹#›</a:t>
            </a:fld>
            <a:endParaRPr lang="en-US"/>
          </a:p>
        </p:txBody>
      </p:sp>
    </p:spTree>
    <p:extLst>
      <p:ext uri="{BB962C8B-B14F-4D97-AF65-F5344CB8AC3E}">
        <p14:creationId xmlns:p14="http://schemas.microsoft.com/office/powerpoint/2010/main" val="1418690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54966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DA0570-C466-044C-8B63-771805C8308F}" type="datetimeFigureOut">
              <a:rPr lang="en-US" smtClean="0"/>
              <a:t>10/18/2024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E8689D-819A-8E41-A8D2-3DB423687EAC}" type="slidenum">
              <a:rPr lang="en-US" smtClean="0"/>
              <a:t>‹#›</a:t>
            </a:fld>
            <a:endParaRPr lang="en-US"/>
          </a:p>
        </p:txBody>
      </p:sp>
    </p:spTree>
    <p:extLst>
      <p:ext uri="{BB962C8B-B14F-4D97-AF65-F5344CB8AC3E}">
        <p14:creationId xmlns:p14="http://schemas.microsoft.com/office/powerpoint/2010/main" val="1791297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DA0570-C466-044C-8B63-771805C8308F}"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689D-819A-8E41-A8D2-3DB423687EAC}" type="slidenum">
              <a:rPr lang="en-US" smtClean="0"/>
              <a:t>‹#›</a:t>
            </a:fld>
            <a:endParaRPr lang="en-US"/>
          </a:p>
        </p:txBody>
      </p:sp>
    </p:spTree>
    <p:extLst>
      <p:ext uri="{BB962C8B-B14F-4D97-AF65-F5344CB8AC3E}">
        <p14:creationId xmlns:p14="http://schemas.microsoft.com/office/powerpoint/2010/main" val="36633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DA0570-C466-044C-8B63-771805C8308F}" type="datetimeFigureOut">
              <a:rPr lang="en-US" smtClean="0"/>
              <a:t>10/18/2024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689D-819A-8E41-A8D2-3DB423687EAC}" type="slidenum">
              <a:rPr lang="en-US" smtClean="0"/>
              <a:t>‹#›</a:t>
            </a:fld>
            <a:endParaRPr lang="en-US"/>
          </a:p>
        </p:txBody>
      </p:sp>
    </p:spTree>
    <p:extLst>
      <p:ext uri="{BB962C8B-B14F-4D97-AF65-F5344CB8AC3E}">
        <p14:creationId xmlns:p14="http://schemas.microsoft.com/office/powerpoint/2010/main" val="1589584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102A07F2-C25E-C04F-9267-A5A65CB10A01}"/>
              </a:ext>
            </a:extLst>
          </p:cNvPr>
          <p:cNvPicPr>
            <a:picLocks noChangeAspect="1"/>
          </p:cNvPicPr>
          <p:nvPr userDrawn="1"/>
        </p:nvPicPr>
        <p:blipFill>
          <a:blip r:embed="rId16">
            <a:extLst>
              <a:ext uri="{BEBA8EAE-BF5A-486C-A8C5-ECC9F3942E4B}">
                <a14:imgProps xmlns:a14="http://schemas.microsoft.com/office/drawing/2010/main">
                  <a14:imgLayer r:embed="rId17">
                    <a14:imgEffect>
                      <a14:sharpenSoften amount="50000"/>
                    </a14:imgEffect>
                    <a14:imgEffect>
                      <a14:brightnessContrast bright="20000" contrast="-40000"/>
                    </a14:imgEffect>
                  </a14:imgLayer>
                </a14:imgProps>
              </a:ext>
            </a:extLst>
          </a:blip>
          <a:stretch>
            <a:fillRect/>
          </a:stretch>
        </p:blipFill>
        <p:spPr>
          <a:xfrm>
            <a:off x="0" y="0"/>
            <a:ext cx="12192000" cy="927100"/>
          </a:xfrm>
          <a:prstGeom prst="rect">
            <a:avLst/>
          </a:prstGeom>
        </p:spPr>
      </p:pic>
    </p:spTree>
    <p:extLst>
      <p:ext uri="{BB962C8B-B14F-4D97-AF65-F5344CB8AC3E}">
        <p14:creationId xmlns:p14="http://schemas.microsoft.com/office/powerpoint/2010/main" val="2486018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00_6484DDA3.xm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5F_F7853B56.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microsoft.com/office/2018/10/relationships/comments" Target="../comments/modernComment_117_AEE2BCE.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8iH5htWIwo0"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EEBCE-3497-9548-A1EC-D4E70ADA7090}"/>
              </a:ext>
            </a:extLst>
          </p:cNvPr>
          <p:cNvSpPr>
            <a:spLocks noGrp="1"/>
          </p:cNvSpPr>
          <p:nvPr>
            <p:ph type="sldNum" sz="quarter" idx="12"/>
          </p:nvPr>
        </p:nvSpPr>
        <p:spPr/>
        <p:txBody>
          <a:bodyPr/>
          <a:lstStyle/>
          <a:p>
            <a:pPr algn="r"/>
            <a:fld id="{00000000-1234-1234-1234-123412341234}" type="slidenum">
              <a:rPr lang="en-US" smtClean="0"/>
              <a:pPr algn="r"/>
              <a:t>1</a:t>
            </a:fld>
            <a:endParaRPr lang="en-US"/>
          </a:p>
        </p:txBody>
      </p:sp>
      <p:pic>
        <p:nvPicPr>
          <p:cNvPr id="3" name="Picture 2">
            <a:extLst>
              <a:ext uri="{FF2B5EF4-FFF2-40B4-BE49-F238E27FC236}">
                <a16:creationId xmlns:a16="http://schemas.microsoft.com/office/drawing/2014/main" id="{9A992FB2-BAD0-8448-9AB0-C475F2927775}"/>
              </a:ext>
            </a:extLst>
          </p:cNvPr>
          <p:cNvPicPr>
            <a:picLocks noChangeAspect="1"/>
          </p:cNvPicPr>
          <p:nvPr/>
        </p:nvPicPr>
        <p:blipFill rotWithShape="1">
          <a:blip r:embed="rId3"/>
          <a:srcRect t="3434"/>
          <a:stretch/>
        </p:blipFill>
        <p:spPr>
          <a:xfrm>
            <a:off x="0" y="136525"/>
            <a:ext cx="12192000" cy="6611102"/>
          </a:xfrm>
          <a:prstGeom prst="rect">
            <a:avLst/>
          </a:prstGeom>
        </p:spPr>
      </p:pic>
      <p:sp>
        <p:nvSpPr>
          <p:cNvPr id="6" name="Rectangle 5">
            <a:extLst>
              <a:ext uri="{FF2B5EF4-FFF2-40B4-BE49-F238E27FC236}">
                <a16:creationId xmlns:a16="http://schemas.microsoft.com/office/drawing/2014/main" id="{01E40FAF-F5B5-6849-8EED-BE82FB4DA543}"/>
              </a:ext>
            </a:extLst>
          </p:cNvPr>
          <p:cNvSpPr/>
          <p:nvPr/>
        </p:nvSpPr>
        <p:spPr>
          <a:xfrm>
            <a:off x="1558303" y="1072727"/>
            <a:ext cx="1281231"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Google Shape;234;p19">
            <a:extLst>
              <a:ext uri="{FF2B5EF4-FFF2-40B4-BE49-F238E27FC236}">
                <a16:creationId xmlns:a16="http://schemas.microsoft.com/office/drawing/2014/main" id="{8C696453-F00C-D24B-9A6B-D9CDDD62CB6A}"/>
              </a:ext>
            </a:extLst>
          </p:cNvPr>
          <p:cNvSpPr txBox="1">
            <a:spLocks/>
          </p:cNvSpPr>
          <p:nvPr/>
        </p:nvSpPr>
        <p:spPr>
          <a:xfrm>
            <a:off x="391021" y="971459"/>
            <a:ext cx="6619244" cy="1508823"/>
          </a:xfrm>
          <a:prstGeom prst="rect">
            <a:avLst/>
          </a:prstGeom>
          <a:noFill/>
          <a:ln>
            <a:noFill/>
          </a:ln>
        </p:spPr>
        <p:txBody>
          <a:bodyPr spcFirstLastPara="1" vert="horz" wrap="square" lIns="0" tIns="0" rIns="0" bIns="0" rtlCol="0" anchor="b" anchorCtr="0">
            <a:noAutofit/>
          </a:bodyPr>
          <a:lstStyle>
            <a:lvl1pPr algn="l" defTabSz="914400" rtl="0" eaLnBrk="1" latinLnBrk="0" hangingPunct="1">
              <a:lnSpc>
                <a:spcPct val="90000"/>
              </a:lnSpc>
              <a:spcBef>
                <a:spcPct val="0"/>
              </a:spcBef>
              <a:buNone/>
              <a:defRPr sz="4400" kern="1200">
                <a:solidFill>
                  <a:srgbClr val="048EC6"/>
                </a:solidFill>
                <a:latin typeface="Helvetica" pitchFamily="2" charset="0"/>
                <a:ea typeface="+mj-ea"/>
                <a:cs typeface="+mj-cs"/>
              </a:defRPr>
            </a:lvl1pPr>
          </a:lstStyle>
          <a:p>
            <a:pPr>
              <a:spcBef>
                <a:spcPts val="0"/>
              </a:spcBef>
              <a:buClr>
                <a:schemeClr val="lt2"/>
              </a:buClr>
            </a:pPr>
            <a:r>
              <a:rPr lang="en-US" b="1" dirty="0">
                <a:latin typeface="Century Gothic"/>
                <a:ea typeface="Century Gothic"/>
                <a:cs typeface="Century Gothic"/>
                <a:sym typeface="Century Gothic"/>
              </a:rPr>
              <a:t>Treatment of </a:t>
            </a:r>
          </a:p>
          <a:p>
            <a:pPr>
              <a:spcBef>
                <a:spcPts val="0"/>
              </a:spcBef>
              <a:buClr>
                <a:schemeClr val="lt2"/>
              </a:buClr>
            </a:pPr>
            <a:r>
              <a:rPr lang="en-US" b="1" dirty="0">
                <a:latin typeface="Century Gothic"/>
                <a:ea typeface="Century Gothic"/>
                <a:cs typeface="Century Gothic"/>
                <a:sym typeface="Century Gothic"/>
              </a:rPr>
              <a:t>Eating Disorders</a:t>
            </a:r>
          </a:p>
        </p:txBody>
      </p:sp>
    </p:spTree>
    <p:extLst>
      <p:ext uri="{BB962C8B-B14F-4D97-AF65-F5344CB8AC3E}">
        <p14:creationId xmlns:p14="http://schemas.microsoft.com/office/powerpoint/2010/main" val="2338333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103438"/>
            <a:ext cx="9144000" cy="639763"/>
          </a:xfrm>
        </p:spPr>
        <p:txBody>
          <a:bodyPr>
            <a:normAutofit/>
          </a:bodyPr>
          <a:lstStyle/>
          <a:p>
            <a:pPr algn="ctr"/>
            <a:r>
              <a:rPr lang="en-US" sz="3600" b="1" dirty="0"/>
              <a:t>Ambivalence towards treatment</a:t>
            </a:r>
          </a:p>
        </p:txBody>
      </p:sp>
    </p:spTree>
    <p:extLst>
      <p:ext uri="{BB962C8B-B14F-4D97-AF65-F5344CB8AC3E}">
        <p14:creationId xmlns:p14="http://schemas.microsoft.com/office/powerpoint/2010/main" val="2218423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83726"/>
            <a:ext cx="9144000" cy="646223"/>
          </a:xfrm>
        </p:spPr>
        <p:txBody>
          <a:bodyPr>
            <a:normAutofit/>
          </a:bodyPr>
          <a:lstStyle/>
          <a:p>
            <a:pPr algn="ctr"/>
            <a:r>
              <a:rPr lang="en-US" sz="3600" b="1" dirty="0"/>
              <a:t>Treatment resistance</a:t>
            </a:r>
          </a:p>
        </p:txBody>
      </p:sp>
    </p:spTree>
    <p:extLst>
      <p:ext uri="{BB962C8B-B14F-4D97-AF65-F5344CB8AC3E}">
        <p14:creationId xmlns:p14="http://schemas.microsoft.com/office/powerpoint/2010/main" val="3855035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83726"/>
            <a:ext cx="9144000" cy="646223"/>
          </a:xfrm>
        </p:spPr>
        <p:txBody>
          <a:bodyPr>
            <a:normAutofit/>
          </a:bodyPr>
          <a:lstStyle/>
          <a:p>
            <a:pPr algn="ctr"/>
            <a:r>
              <a:rPr lang="en-US" sz="3600" b="1" dirty="0"/>
              <a:t>Persuasion</a:t>
            </a:r>
          </a:p>
        </p:txBody>
      </p:sp>
    </p:spTree>
    <p:extLst>
      <p:ext uri="{BB962C8B-B14F-4D97-AF65-F5344CB8AC3E}">
        <p14:creationId xmlns:p14="http://schemas.microsoft.com/office/powerpoint/2010/main" val="2303401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83726"/>
            <a:ext cx="9144000" cy="646223"/>
          </a:xfrm>
        </p:spPr>
        <p:txBody>
          <a:bodyPr>
            <a:normAutofit/>
          </a:bodyPr>
          <a:lstStyle/>
          <a:p>
            <a:pPr algn="ctr"/>
            <a:r>
              <a:rPr lang="en-US" sz="3600" b="1" dirty="0"/>
              <a:t>Perceived Coercion</a:t>
            </a:r>
          </a:p>
        </p:txBody>
      </p:sp>
    </p:spTree>
    <p:extLst>
      <p:ext uri="{BB962C8B-B14F-4D97-AF65-F5344CB8AC3E}">
        <p14:creationId xmlns:p14="http://schemas.microsoft.com/office/powerpoint/2010/main" val="2176487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083726"/>
            <a:ext cx="9144000" cy="646223"/>
          </a:xfrm>
        </p:spPr>
        <p:txBody>
          <a:bodyPr>
            <a:normAutofit/>
          </a:bodyPr>
          <a:lstStyle/>
          <a:p>
            <a:pPr algn="ctr"/>
            <a:r>
              <a:rPr lang="en-US" sz="3600" b="1" dirty="0"/>
              <a:t>Compulsion</a:t>
            </a:r>
          </a:p>
        </p:txBody>
      </p:sp>
    </p:spTree>
    <p:extLst>
      <p:ext uri="{BB962C8B-B14F-4D97-AF65-F5344CB8AC3E}">
        <p14:creationId xmlns:p14="http://schemas.microsoft.com/office/powerpoint/2010/main" val="3535521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752600"/>
            <a:ext cx="8229600" cy="2286000"/>
          </a:xfrm>
        </p:spPr>
        <p:txBody>
          <a:bodyPr>
            <a:normAutofit/>
          </a:bodyPr>
          <a:lstStyle/>
          <a:p>
            <a:r>
              <a:rPr lang="en-US" sz="2800" dirty="0">
                <a:latin typeface="Arial" panose="020B0604020202020204" pitchFamily="34" charset="0"/>
                <a:cs typeface="Arial" panose="020B0604020202020204" pitchFamily="34" charset="0"/>
              </a:rPr>
              <a:t>What is often the first thing people say to one another when they meet after a period of time? (</a:t>
            </a:r>
            <a:r>
              <a:rPr lang="en-US" sz="2800" i="1" dirty="0">
                <a:latin typeface="Arial" panose="020B0604020202020204" pitchFamily="34" charset="0"/>
                <a:cs typeface="Arial" panose="020B0604020202020204" pitchFamily="34" charset="0"/>
              </a:rPr>
              <a:t>when they wish to be nice</a:t>
            </a:r>
            <a:r>
              <a:rPr lang="en-US" sz="2800" dirty="0">
                <a:latin typeface="Arial" panose="020B0604020202020204" pitchFamily="34" charset="0"/>
                <a:cs typeface="Arial" panose="020B0604020202020204" pitchFamily="34" charset="0"/>
              </a:rPr>
              <a:t>)</a:t>
            </a:r>
          </a:p>
        </p:txBody>
      </p:sp>
      <p:sp>
        <p:nvSpPr>
          <p:cNvPr id="3" name="Oval Callout 2">
            <a:extLst>
              <a:ext uri="{FF2B5EF4-FFF2-40B4-BE49-F238E27FC236}">
                <a16:creationId xmlns:a16="http://schemas.microsoft.com/office/drawing/2014/main" id="{63BC6A53-B3DC-4248-8EE9-2370EC86EA5E}"/>
              </a:ext>
            </a:extLst>
          </p:cNvPr>
          <p:cNvSpPr/>
          <p:nvPr/>
        </p:nvSpPr>
        <p:spPr>
          <a:xfrm>
            <a:off x="2133601" y="5035826"/>
            <a:ext cx="2372139" cy="1426262"/>
          </a:xfrm>
          <a:prstGeom prst="wedgeEllipseCallout">
            <a:avLst>
              <a:gd name="adj1" fmla="val -30071"/>
              <a:gd name="adj2" fmla="val 71324"/>
            </a:avLst>
          </a:prstGeom>
          <a:solidFill>
            <a:srgbClr val="00B0F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Oval Callout 3">
            <a:extLst>
              <a:ext uri="{FF2B5EF4-FFF2-40B4-BE49-F238E27FC236}">
                <a16:creationId xmlns:a16="http://schemas.microsoft.com/office/drawing/2014/main" id="{FF6DA5C3-7984-0946-964C-12C06FBC57E6}"/>
              </a:ext>
            </a:extLst>
          </p:cNvPr>
          <p:cNvSpPr/>
          <p:nvPr/>
        </p:nvSpPr>
        <p:spPr>
          <a:xfrm flipH="1">
            <a:off x="3889514" y="4704521"/>
            <a:ext cx="3127513" cy="1426262"/>
          </a:xfrm>
          <a:prstGeom prst="wedgeEllipseCallout">
            <a:avLst>
              <a:gd name="adj1" fmla="val -30071"/>
              <a:gd name="adj2" fmla="val 71324"/>
            </a:avLst>
          </a:prstGeom>
          <a:solidFill>
            <a:srgbClr val="92D05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Oval Callout 4">
            <a:extLst>
              <a:ext uri="{FF2B5EF4-FFF2-40B4-BE49-F238E27FC236}">
                <a16:creationId xmlns:a16="http://schemas.microsoft.com/office/drawing/2014/main" id="{96B2D536-D3A1-CC45-8998-3C04502CFED5}"/>
              </a:ext>
            </a:extLst>
          </p:cNvPr>
          <p:cNvSpPr/>
          <p:nvPr/>
        </p:nvSpPr>
        <p:spPr>
          <a:xfrm>
            <a:off x="6500194" y="5106227"/>
            <a:ext cx="2372139" cy="1426262"/>
          </a:xfrm>
          <a:prstGeom prst="wedgeEllipseCallout">
            <a:avLst>
              <a:gd name="adj1" fmla="val -30071"/>
              <a:gd name="adj2" fmla="val 71324"/>
            </a:avLst>
          </a:prstGeom>
          <a:solidFill>
            <a:srgbClr val="7030A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6" name="Oval Callout 5">
            <a:extLst>
              <a:ext uri="{FF2B5EF4-FFF2-40B4-BE49-F238E27FC236}">
                <a16:creationId xmlns:a16="http://schemas.microsoft.com/office/drawing/2014/main" id="{D0C211EC-441F-0A43-8BD4-545BEF05F319}"/>
              </a:ext>
            </a:extLst>
          </p:cNvPr>
          <p:cNvSpPr/>
          <p:nvPr/>
        </p:nvSpPr>
        <p:spPr>
          <a:xfrm>
            <a:off x="8150088" y="4440306"/>
            <a:ext cx="2372139" cy="1810574"/>
          </a:xfrm>
          <a:prstGeom prst="wedgeEllipseCallout">
            <a:avLst>
              <a:gd name="adj1" fmla="val 20208"/>
              <a:gd name="adj2" fmla="val 72788"/>
            </a:avLst>
          </a:prstGeom>
          <a:solidFill>
            <a:srgbClr val="00B0F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0940" y="3067877"/>
            <a:ext cx="4174434" cy="1116497"/>
          </a:xfrm>
        </p:spPr>
        <p:txBody>
          <a:bodyPr/>
          <a:lstStyle/>
          <a:p>
            <a:pPr marL="0" indent="0">
              <a:buNone/>
            </a:pPr>
            <a:r>
              <a:rPr lang="en-US" sz="3600" b="1" dirty="0">
                <a:solidFill>
                  <a:srgbClr val="0070C0"/>
                </a:solidFill>
                <a:latin typeface="Arial" panose="020B0604020202020204" pitchFamily="34" charset="0"/>
                <a:cs typeface="Arial" panose="020B0604020202020204" pitchFamily="34" charset="0"/>
              </a:rPr>
              <a:t>You look terrific!</a:t>
            </a:r>
          </a:p>
          <a:p>
            <a:pPr>
              <a:buNone/>
            </a:pPr>
            <a:endParaRPr lang="en-US" sz="3600" dirty="0"/>
          </a:p>
        </p:txBody>
      </p:sp>
      <p:sp>
        <p:nvSpPr>
          <p:cNvPr id="2" name="Oval Callout 1">
            <a:extLst>
              <a:ext uri="{FF2B5EF4-FFF2-40B4-BE49-F238E27FC236}">
                <a16:creationId xmlns:a16="http://schemas.microsoft.com/office/drawing/2014/main" id="{FD755F7B-E076-8644-97CB-F7DE0E69E8A2}"/>
              </a:ext>
            </a:extLst>
          </p:cNvPr>
          <p:cNvSpPr/>
          <p:nvPr/>
        </p:nvSpPr>
        <p:spPr>
          <a:xfrm>
            <a:off x="3339549" y="1532281"/>
            <a:ext cx="5738191" cy="3604591"/>
          </a:xfrm>
          <a:prstGeom prst="wedgeEllipseCallout">
            <a:avLst>
              <a:gd name="adj1" fmla="val -30071"/>
              <a:gd name="adj2" fmla="val 71324"/>
            </a:avLst>
          </a:prstGeom>
          <a:solidFill>
            <a:srgbClr val="00B0F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a:extLst>
              <a:ext uri="{FF2B5EF4-FFF2-40B4-BE49-F238E27FC236}">
                <a16:creationId xmlns:a16="http://schemas.microsoft.com/office/drawing/2014/main" id="{ABC3C2CD-70B2-0D4E-A102-A43FBFE52EAB}"/>
              </a:ext>
            </a:extLst>
          </p:cNvPr>
          <p:cNvSpPr/>
          <p:nvPr/>
        </p:nvSpPr>
        <p:spPr>
          <a:xfrm>
            <a:off x="2690192" y="1068455"/>
            <a:ext cx="5738191" cy="3604591"/>
          </a:xfrm>
          <a:prstGeom prst="wedgeEllipseCallout">
            <a:avLst>
              <a:gd name="adj1" fmla="val 36442"/>
              <a:gd name="adj2" fmla="val 72059"/>
            </a:avLst>
          </a:prstGeom>
          <a:solidFill>
            <a:srgbClr val="00B0F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Content Placeholder 2">
            <a:extLst>
              <a:ext uri="{FF2B5EF4-FFF2-40B4-BE49-F238E27FC236}">
                <a16:creationId xmlns:a16="http://schemas.microsoft.com/office/drawing/2014/main" id="{3DFA4E4B-3FF2-6E4B-8AB3-D4D973B432E2}"/>
              </a:ext>
            </a:extLst>
          </p:cNvPr>
          <p:cNvSpPr txBox="1">
            <a:spLocks/>
          </p:cNvSpPr>
          <p:nvPr/>
        </p:nvSpPr>
        <p:spPr>
          <a:xfrm>
            <a:off x="3472070" y="2312503"/>
            <a:ext cx="4174434" cy="11164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solidFill>
                  <a:srgbClr val="0070C0"/>
                </a:solidFill>
                <a:latin typeface="Arial" panose="020B0604020202020204" pitchFamily="34" charset="0"/>
                <a:cs typeface="Arial" panose="020B0604020202020204" pitchFamily="34" charset="0"/>
              </a:rPr>
              <a:t>Have you lost weight?</a:t>
            </a:r>
          </a:p>
          <a:p>
            <a:pPr>
              <a:buFont typeface="Arial" panose="020B0604020202020204" pitchFamily="34" charset="0"/>
              <a:buNone/>
            </a:pPr>
            <a:endParaRPr lang="en-US" sz="3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0" y="1606648"/>
            <a:ext cx="9144000" cy="712484"/>
          </a:xfrm>
        </p:spPr>
        <p:txBody>
          <a:bodyPr>
            <a:normAutofit/>
          </a:bodyPr>
          <a:lstStyle/>
          <a:p>
            <a:pPr algn="ctr" eaLnBrk="1" hangingPunct="1"/>
            <a:r>
              <a:rPr lang="en-US" sz="4000" b="1" dirty="0">
                <a:latin typeface="+mn-lt"/>
              </a:rPr>
              <a:t>Personal Impact</a:t>
            </a:r>
          </a:p>
        </p:txBody>
      </p:sp>
      <p:sp>
        <p:nvSpPr>
          <p:cNvPr id="10243" name="Rectangle 3"/>
          <p:cNvSpPr>
            <a:spLocks noGrp="1" noChangeArrowheads="1"/>
          </p:cNvSpPr>
          <p:nvPr>
            <p:ph idx="1"/>
          </p:nvPr>
        </p:nvSpPr>
        <p:spPr>
          <a:xfrm>
            <a:off x="2298424" y="1606648"/>
            <a:ext cx="7886700" cy="4351338"/>
          </a:xfrm>
        </p:spPr>
        <p:txBody>
          <a:bodyPr/>
          <a:lstStyle/>
          <a:p>
            <a:pPr eaLnBrk="1" hangingPunct="1"/>
            <a:endParaRPr lang="en-US" dirty="0"/>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Given the prevalence of these disorders, it is likely that most people in this room either know a close family member or friend who has had an eating disorder, or has had one him or herself</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4254401376"/>
              </p:ext>
            </p:extLst>
          </p:nvPr>
        </p:nvGraphicFramePr>
        <p:xfrm>
          <a:off x="3386428" y="199046"/>
          <a:ext cx="5419145" cy="6459908"/>
        </p:xfrm>
        <a:graphic>
          <a:graphicData uri="http://schemas.openxmlformats.org/presentationml/2006/ole">
            <mc:AlternateContent xmlns:mc="http://schemas.openxmlformats.org/markup-compatibility/2006">
              <mc:Choice xmlns:v="urn:schemas-microsoft-com:vml" Requires="v">
                <p:oleObj spid="_x0000_s1029" name="Photo Editor Photo" r:id="rId3" imgW="11088648" imgH="13213019" progId="">
                  <p:embed/>
                </p:oleObj>
              </mc:Choice>
              <mc:Fallback>
                <p:oleObj name="Photo Editor Photo" r:id="rId3" imgW="11088648" imgH="13213019"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6428" y="199046"/>
                        <a:ext cx="5419145" cy="64599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BFFB8-55CB-7B41-8B6A-66A274E367AD}"/>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26D2D60-608B-734B-ABF6-72AEF4428615}"/>
              </a:ext>
            </a:extLst>
          </p:cNvPr>
          <p:cNvSpPr txBox="1"/>
          <p:nvPr/>
        </p:nvSpPr>
        <p:spPr>
          <a:xfrm>
            <a:off x="5454869" y="2991173"/>
            <a:ext cx="6737131" cy="852407"/>
          </a:xfrm>
          <a:prstGeom prst="rect">
            <a:avLst/>
          </a:prstGeom>
          <a:solidFill>
            <a:srgbClr val="048EC6"/>
          </a:solidFill>
        </p:spPr>
        <p:txBody>
          <a:bodyPr wrap="none" lIns="0" tIns="182880" rIns="0" rtlCol="0" anchor="t" anchorCtr="0">
            <a:noAutofit/>
          </a:bodyPr>
          <a:lstStyle/>
          <a:p>
            <a:pPr algn="ctr"/>
            <a:r>
              <a:rPr lang="en-US" sz="2400" dirty="0">
                <a:solidFill>
                  <a:schemeClr val="bg1"/>
                </a:solidFill>
                <a:latin typeface="Arial" panose="020B0604020202020204" pitchFamily="34" charset="0"/>
                <a:cs typeface="Arial" panose="020B0604020202020204" pitchFamily="34" charset="0"/>
              </a:rPr>
              <a:t>Victor </a:t>
            </a:r>
            <a:r>
              <a:rPr lang="en-US" sz="2400" dirty="0" err="1">
                <a:solidFill>
                  <a:schemeClr val="bg1"/>
                </a:solidFill>
                <a:latin typeface="Arial" panose="020B0604020202020204" pitchFamily="34" charset="0"/>
                <a:cs typeface="Arial" panose="020B0604020202020204" pitchFamily="34" charset="0"/>
              </a:rPr>
              <a:t>Fornari</a:t>
            </a:r>
            <a:r>
              <a:rPr lang="en-US" sz="2400" dirty="0">
                <a:solidFill>
                  <a:schemeClr val="bg1"/>
                </a:solidFill>
                <a:latin typeface="Arial" panose="020B0604020202020204" pitchFamily="34" charset="0"/>
                <a:cs typeface="Arial" panose="020B0604020202020204" pitchFamily="34" charset="0"/>
              </a:rPr>
              <a:t> MD MS</a:t>
            </a:r>
          </a:p>
          <a:p>
            <a:endParaRPr lang="en-US" sz="1351" dirty="0"/>
          </a:p>
          <a:p>
            <a:endParaRPr lang="en-US" sz="1351" dirty="0"/>
          </a:p>
        </p:txBody>
      </p:sp>
      <p:sp>
        <p:nvSpPr>
          <p:cNvPr id="5" name="Rectangle 4">
            <a:extLst>
              <a:ext uri="{FF2B5EF4-FFF2-40B4-BE49-F238E27FC236}">
                <a16:creationId xmlns:a16="http://schemas.microsoft.com/office/drawing/2014/main" id="{38A683B0-6B85-D244-9F00-37534734B754}"/>
              </a:ext>
            </a:extLst>
          </p:cNvPr>
          <p:cNvSpPr/>
          <p:nvPr/>
        </p:nvSpPr>
        <p:spPr>
          <a:xfrm>
            <a:off x="5454869" y="4081670"/>
            <a:ext cx="6737131" cy="13914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DD0502-FD49-9845-A69F-1FE7E339FD55}"/>
              </a:ext>
            </a:extLst>
          </p:cNvPr>
          <p:cNvSpPr txBox="1"/>
          <p:nvPr/>
        </p:nvSpPr>
        <p:spPr>
          <a:xfrm>
            <a:off x="5880539" y="4224373"/>
            <a:ext cx="6737131" cy="1106072"/>
          </a:xfrm>
          <a:prstGeom prst="rect">
            <a:avLst/>
          </a:prstGeom>
          <a:noFill/>
        </p:spPr>
        <p:txBody>
          <a:bodyPr wrap="square" rtlCol="0">
            <a:spAutoFit/>
          </a:bodyPr>
          <a:lstStyle/>
          <a:p>
            <a:pPr>
              <a:lnSpc>
                <a:spcPct val="80000"/>
              </a:lnSpc>
            </a:pPr>
            <a:r>
              <a:rPr lang="en-US" sz="1400" dirty="0">
                <a:solidFill>
                  <a:schemeClr val="bg1"/>
                </a:solidFill>
              </a:rPr>
              <a:t>Vice Chair &amp; Director, Division of Child &amp; Adolescent Psychiatry</a:t>
            </a:r>
          </a:p>
          <a:p>
            <a:pPr>
              <a:lnSpc>
                <a:spcPct val="80000"/>
              </a:lnSpc>
            </a:pPr>
            <a:r>
              <a:rPr lang="en-US" sz="1200" dirty="0">
                <a:solidFill>
                  <a:schemeClr val="bg1"/>
                </a:solidFill>
              </a:rPr>
              <a:t>(Cohen Children’s Medical Center &amp; The Zucker Hillside Hospital)</a:t>
            </a:r>
          </a:p>
          <a:p>
            <a:pPr>
              <a:lnSpc>
                <a:spcPct val="80000"/>
              </a:lnSpc>
            </a:pPr>
            <a:endParaRPr lang="en-US" sz="1400" dirty="0">
              <a:solidFill>
                <a:schemeClr val="bg1"/>
              </a:solidFill>
            </a:endParaRPr>
          </a:p>
          <a:p>
            <a:pPr>
              <a:lnSpc>
                <a:spcPct val="80000"/>
              </a:lnSpc>
            </a:pPr>
            <a:r>
              <a:rPr lang="en-US" sz="1400" dirty="0">
                <a:solidFill>
                  <a:schemeClr val="bg1"/>
                </a:solidFill>
              </a:rPr>
              <a:t>Professor of Psychiatry &amp; Pediatrics</a:t>
            </a:r>
          </a:p>
          <a:p>
            <a:pPr>
              <a:lnSpc>
                <a:spcPct val="80000"/>
              </a:lnSpc>
            </a:pPr>
            <a:r>
              <a:rPr lang="en-US" sz="1400" dirty="0">
                <a:solidFill>
                  <a:schemeClr val="bg1"/>
                </a:solidFill>
              </a:rPr>
              <a:t>Donald &amp; Barbara Zucker School of Medicine</a:t>
            </a:r>
          </a:p>
          <a:p>
            <a:pPr>
              <a:lnSpc>
                <a:spcPct val="80000"/>
              </a:lnSpc>
            </a:pPr>
            <a:r>
              <a:rPr lang="en-US" sz="1400" dirty="0">
                <a:solidFill>
                  <a:schemeClr val="bg1"/>
                </a:solidFill>
              </a:rPr>
              <a:t>At Hofstra/Northwell</a:t>
            </a:r>
          </a:p>
        </p:txBody>
      </p:sp>
    </p:spTree>
    <p:extLst>
      <p:ext uri="{BB962C8B-B14F-4D97-AF65-F5344CB8AC3E}">
        <p14:creationId xmlns:p14="http://schemas.microsoft.com/office/powerpoint/2010/main" val="829185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childtrends.org/wp-content/uploads/2012/06/15_fig1.jpg"/>
          <p:cNvPicPr>
            <a:picLocks noChangeAspect="1" noChangeArrowheads="1"/>
          </p:cNvPicPr>
          <p:nvPr/>
        </p:nvPicPr>
        <p:blipFill>
          <a:blip r:embed="rId2" cstate="print"/>
          <a:srcRect/>
          <a:stretch>
            <a:fillRect/>
          </a:stretch>
        </p:blipFill>
        <p:spPr bwMode="auto">
          <a:xfrm>
            <a:off x="1600335" y="214520"/>
            <a:ext cx="9031309" cy="5987497"/>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2358572098"/>
              </p:ext>
            </p:extLst>
          </p:nvPr>
        </p:nvGraphicFramePr>
        <p:xfrm>
          <a:off x="1868557" y="257747"/>
          <a:ext cx="8256104" cy="6568623"/>
        </p:xfrm>
        <a:graphic>
          <a:graphicData uri="http://schemas.openxmlformats.org/presentationml/2006/ole">
            <mc:AlternateContent xmlns:mc="http://schemas.openxmlformats.org/markup-compatibility/2006">
              <mc:Choice xmlns:v="urn:schemas-microsoft-com:vml" Requires="v">
                <p:oleObj spid="_x0000_s2053" name="Photo Editor Photo" r:id="rId3" imgW="11057143" imgH="8802329" progId="">
                  <p:embed/>
                </p:oleObj>
              </mc:Choice>
              <mc:Fallback>
                <p:oleObj name="Photo Editor Photo" r:id="rId3" imgW="11057143" imgH="8802329" progId="">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557" y="257747"/>
                        <a:ext cx="8256104" cy="6568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5416" y="1858617"/>
            <a:ext cx="3383280" cy="762000"/>
          </a:xfrm>
        </p:spPr>
        <p:txBody>
          <a:bodyPr>
            <a:normAutofit/>
          </a:bodyPr>
          <a:lstStyle/>
          <a:p>
            <a:r>
              <a:rPr lang="en-US" sz="2400" i="1" dirty="0"/>
              <a:t>Levels of care to consider</a:t>
            </a:r>
          </a:p>
        </p:txBody>
      </p:sp>
      <p:sp>
        <p:nvSpPr>
          <p:cNvPr id="4" name="Content Placeholder 3"/>
          <p:cNvSpPr>
            <a:spLocks noGrp="1"/>
          </p:cNvSpPr>
          <p:nvPr>
            <p:ph idx="1"/>
          </p:nvPr>
        </p:nvSpPr>
        <p:spPr>
          <a:xfrm>
            <a:off x="1524000" y="1785730"/>
            <a:ext cx="4819288" cy="3964126"/>
          </a:xfrm>
        </p:spPr>
        <p:txBody>
          <a:bodyPr>
            <a:noAutofit/>
          </a:bodyPr>
          <a:lstStyle/>
          <a:p>
            <a:pPr lvl="1"/>
            <a:r>
              <a:rPr lang="en-US" sz="2400" dirty="0">
                <a:solidFill>
                  <a:srgbClr val="0070C0"/>
                </a:solidFill>
                <a:latin typeface="Arial" panose="020B0604020202020204" pitchFamily="34" charset="0"/>
                <a:cs typeface="Arial" panose="020B0604020202020204" pitchFamily="34" charset="0"/>
              </a:rPr>
              <a:t>Begin with medical assessment to determine the needed </a:t>
            </a:r>
            <a:r>
              <a:rPr lang="en-US" sz="2400" b="1" dirty="0">
                <a:solidFill>
                  <a:srgbClr val="0070C0"/>
                </a:solidFill>
                <a:latin typeface="Arial" panose="020B0604020202020204" pitchFamily="34" charset="0"/>
                <a:cs typeface="Arial" panose="020B0604020202020204" pitchFamily="34" charset="0"/>
              </a:rPr>
              <a:t>level of care</a:t>
            </a:r>
          </a:p>
          <a:p>
            <a:pPr marL="411480" lvl="1" indent="0">
              <a:buNone/>
            </a:pPr>
            <a:endParaRPr lang="en-US" sz="2400" dirty="0">
              <a:solidFill>
                <a:srgbClr val="0070C0"/>
              </a:solidFill>
            </a:endParaRPr>
          </a:p>
          <a:p>
            <a:pPr lvl="1"/>
            <a:r>
              <a:rPr lang="en-US" sz="2400" b="1" dirty="0">
                <a:solidFill>
                  <a:srgbClr val="0070C0"/>
                </a:solidFill>
                <a:latin typeface="Arial" panose="020B0604020202020204" pitchFamily="34" charset="0"/>
                <a:cs typeface="Arial" panose="020B0604020202020204" pitchFamily="34" charset="0"/>
              </a:rPr>
              <a:t>Hypokalemia, bradycardia &amp; orthostatic hypotension </a:t>
            </a:r>
            <a:r>
              <a:rPr lang="en-US" sz="2400" dirty="0">
                <a:solidFill>
                  <a:srgbClr val="0070C0"/>
                </a:solidFill>
                <a:latin typeface="Arial" panose="020B0604020202020204" pitchFamily="34" charset="0"/>
                <a:cs typeface="Arial" panose="020B0604020202020204" pitchFamily="34" charset="0"/>
              </a:rPr>
              <a:t>may determine need for </a:t>
            </a:r>
            <a:r>
              <a:rPr lang="en-US" sz="2400" b="1" dirty="0">
                <a:solidFill>
                  <a:srgbClr val="0070C0"/>
                </a:solidFill>
                <a:latin typeface="Arial" panose="020B0604020202020204" pitchFamily="34" charset="0"/>
                <a:cs typeface="Arial" panose="020B0604020202020204" pitchFamily="34" charset="0"/>
              </a:rPr>
              <a:t>inpatient medical level of care</a:t>
            </a:r>
          </a:p>
        </p:txBody>
      </p:sp>
      <p:sp>
        <p:nvSpPr>
          <p:cNvPr id="3" name="Text Placeholder 2"/>
          <p:cNvSpPr>
            <a:spLocks noGrp="1"/>
          </p:cNvSpPr>
          <p:nvPr>
            <p:ph type="body" sz="half" idx="2"/>
          </p:nvPr>
        </p:nvSpPr>
        <p:spPr>
          <a:xfrm>
            <a:off x="6882651" y="2471531"/>
            <a:ext cx="3352800" cy="2818447"/>
          </a:xfrm>
        </p:spPr>
        <p:txBody>
          <a:bodyPr>
            <a:normAutofit fontScale="92500" lnSpcReduction="10000"/>
          </a:bodyPr>
          <a:lstStyle/>
          <a:p>
            <a:endParaRPr lang="en-US" dirty="0"/>
          </a:p>
          <a:p>
            <a:r>
              <a:rPr lang="en-US" i="1" dirty="0"/>
              <a:t>-Inpatient Medical</a:t>
            </a:r>
          </a:p>
          <a:p>
            <a:r>
              <a:rPr lang="en-US" i="1" dirty="0"/>
              <a:t>-Inpatient Pediatric</a:t>
            </a:r>
          </a:p>
          <a:p>
            <a:r>
              <a:rPr lang="en-US" i="1" dirty="0"/>
              <a:t>-Inpatient Adolescent Psychiatric</a:t>
            </a:r>
          </a:p>
          <a:p>
            <a:r>
              <a:rPr lang="en-US" i="1" dirty="0"/>
              <a:t>-Inpatient Adult Psychiatric</a:t>
            </a:r>
          </a:p>
          <a:p>
            <a:r>
              <a:rPr lang="en-US" i="1" dirty="0"/>
              <a:t>-Inpatient Psychiatric Eating Disorder</a:t>
            </a:r>
          </a:p>
          <a:p>
            <a:r>
              <a:rPr lang="en-US" i="1" dirty="0"/>
              <a:t>-Day Treatment</a:t>
            </a:r>
          </a:p>
          <a:p>
            <a:r>
              <a:rPr lang="en-US" i="1" dirty="0"/>
              <a:t>-Intensive Outpatient Program</a:t>
            </a:r>
          </a:p>
          <a:p>
            <a:r>
              <a:rPr lang="en-US" i="1" dirty="0"/>
              <a:t>-Outpatient Treatment</a:t>
            </a:r>
          </a:p>
        </p:txBody>
      </p:sp>
      <p:sp>
        <p:nvSpPr>
          <p:cNvPr id="5" name="Title 1">
            <a:extLst>
              <a:ext uri="{FF2B5EF4-FFF2-40B4-BE49-F238E27FC236}">
                <a16:creationId xmlns:a16="http://schemas.microsoft.com/office/drawing/2014/main" id="{8D6BC7AC-64B3-8F46-B624-7B64719E3696}"/>
              </a:ext>
            </a:extLst>
          </p:cNvPr>
          <p:cNvSpPr txBox="1">
            <a:spLocks/>
          </p:cNvSpPr>
          <p:nvPr/>
        </p:nvSpPr>
        <p:spPr>
          <a:xfrm>
            <a:off x="1524000" y="910908"/>
            <a:ext cx="9144000" cy="6462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rgbClr val="048EC6"/>
                </a:solidFill>
                <a:latin typeface="Helvetica" pitchFamily="2" charset="0"/>
                <a:ea typeface="+mj-ea"/>
                <a:cs typeface="+mj-cs"/>
              </a:defRPr>
            </a:lvl1pPr>
          </a:lstStyle>
          <a:p>
            <a:pPr algn="ctr"/>
            <a:r>
              <a:rPr lang="en-US" sz="3600" b="1" dirty="0"/>
              <a:t>Treatment</a:t>
            </a:r>
          </a:p>
        </p:txBody>
      </p:sp>
    </p:spTree>
    <p:extLst>
      <p:ext uri="{BB962C8B-B14F-4D97-AF65-F5344CB8AC3E}">
        <p14:creationId xmlns:p14="http://schemas.microsoft.com/office/powerpoint/2010/main" val="488588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A155-5BE5-4232-910D-33B9639375F2}"/>
              </a:ext>
            </a:extLst>
          </p:cNvPr>
          <p:cNvSpPr>
            <a:spLocks noGrp="1"/>
          </p:cNvSpPr>
          <p:nvPr>
            <p:ph type="title"/>
          </p:nvPr>
        </p:nvSpPr>
        <p:spPr/>
        <p:txBody>
          <a:bodyPr>
            <a:normAutofit/>
          </a:bodyPr>
          <a:lstStyle/>
          <a:p>
            <a:r>
              <a:rPr lang="en-US" dirty="0"/>
              <a:t>EATING DISORDERS: Characteristics of levels of care</a:t>
            </a:r>
          </a:p>
        </p:txBody>
      </p:sp>
      <p:sp>
        <p:nvSpPr>
          <p:cNvPr id="3" name="Content Placeholder 2">
            <a:extLst>
              <a:ext uri="{FF2B5EF4-FFF2-40B4-BE49-F238E27FC236}">
                <a16:creationId xmlns:a16="http://schemas.microsoft.com/office/drawing/2014/main" id="{380E41DC-7A5F-40FB-B71D-FAA13D6339F4}"/>
              </a:ext>
            </a:extLst>
          </p:cNvPr>
          <p:cNvSpPr>
            <a:spLocks noGrp="1"/>
          </p:cNvSpPr>
          <p:nvPr>
            <p:ph sz="quarter" idx="13"/>
          </p:nvPr>
        </p:nvSpPr>
        <p:spPr>
          <a:xfrm>
            <a:off x="1981200" y="1190848"/>
            <a:ext cx="8155172" cy="4742592"/>
          </a:xfrm>
        </p:spPr>
        <p:txBody>
          <a:bodyPr numCol="2">
            <a:normAutofit fontScale="70000" lnSpcReduction="20000"/>
          </a:bodyPr>
          <a:lstStyle/>
          <a:p>
            <a:r>
              <a:rPr lang="en-US" dirty="0"/>
              <a:t>Levels of care</a:t>
            </a:r>
          </a:p>
          <a:p>
            <a:pPr lvl="1"/>
            <a:r>
              <a:rPr lang="en-US" dirty="0"/>
              <a:t>Specialized pediatric or medical inpatient</a:t>
            </a:r>
          </a:p>
          <a:p>
            <a:pPr lvl="1"/>
            <a:r>
              <a:rPr lang="en-US" dirty="0"/>
              <a:t>General pediatric or medical inpatient</a:t>
            </a:r>
          </a:p>
          <a:p>
            <a:pPr lvl="1"/>
            <a:r>
              <a:rPr lang="en-US" dirty="0"/>
              <a:t>Specialized psychiatric inpatient</a:t>
            </a:r>
          </a:p>
          <a:p>
            <a:pPr lvl="1"/>
            <a:r>
              <a:rPr lang="en-US" dirty="0"/>
              <a:t>General psychiatric</a:t>
            </a:r>
          </a:p>
          <a:p>
            <a:pPr lvl="1"/>
            <a:r>
              <a:rPr lang="en-US" dirty="0"/>
              <a:t>Residential programs</a:t>
            </a:r>
          </a:p>
          <a:p>
            <a:pPr lvl="1"/>
            <a:r>
              <a:rPr lang="en-US" dirty="0"/>
              <a:t>Partial hospital</a:t>
            </a:r>
          </a:p>
          <a:p>
            <a:pPr lvl="1"/>
            <a:r>
              <a:rPr lang="en-US" dirty="0"/>
              <a:t>Intensive outpatient</a:t>
            </a:r>
          </a:p>
          <a:p>
            <a:pPr lvl="1"/>
            <a:r>
              <a:rPr lang="en-US" dirty="0"/>
              <a:t>Outpatient</a:t>
            </a:r>
          </a:p>
          <a:p>
            <a:r>
              <a:rPr lang="en-US" dirty="0"/>
              <a:t>Characteristics of different settings</a:t>
            </a:r>
          </a:p>
          <a:p>
            <a:pPr lvl="1"/>
            <a:r>
              <a:rPr lang="en-US" dirty="0"/>
              <a:t>Unit security</a:t>
            </a:r>
          </a:p>
          <a:p>
            <a:pPr lvl="1"/>
            <a:r>
              <a:rPr lang="en-US" dirty="0"/>
              <a:t>Patient legal status </a:t>
            </a:r>
          </a:p>
          <a:p>
            <a:pPr lvl="1"/>
            <a:r>
              <a:rPr lang="en-US" dirty="0"/>
              <a:t>Physician on-site 24/7</a:t>
            </a:r>
          </a:p>
          <a:p>
            <a:pPr lvl="1"/>
            <a:r>
              <a:rPr lang="en-US" dirty="0"/>
              <a:t>Nursing on-site 24/7</a:t>
            </a:r>
          </a:p>
          <a:p>
            <a:pPr lvl="1"/>
            <a:r>
              <a:rPr lang="en-US" dirty="0"/>
              <a:t>Medical monitoring</a:t>
            </a:r>
          </a:p>
          <a:p>
            <a:pPr lvl="1"/>
            <a:r>
              <a:rPr lang="en-US" dirty="0"/>
              <a:t>Hours of operation</a:t>
            </a:r>
          </a:p>
          <a:p>
            <a:pPr lvl="1"/>
            <a:r>
              <a:rPr lang="en-US" dirty="0"/>
              <a:t>Able to maintain work/school</a:t>
            </a:r>
          </a:p>
          <a:p>
            <a:r>
              <a:rPr lang="en-US" dirty="0"/>
              <a:t>Available interventions</a:t>
            </a:r>
          </a:p>
          <a:p>
            <a:pPr lvl="1"/>
            <a:r>
              <a:rPr lang="en-US" dirty="0"/>
              <a:t>Option for IV hydration</a:t>
            </a:r>
          </a:p>
          <a:p>
            <a:pPr lvl="1"/>
            <a:r>
              <a:rPr lang="en-US" dirty="0"/>
              <a:t>Option for nasogastric tube feedings </a:t>
            </a:r>
          </a:p>
          <a:p>
            <a:pPr lvl="1"/>
            <a:r>
              <a:rPr lang="en-US" dirty="0"/>
              <a:t>Option for treatment over objection</a:t>
            </a:r>
          </a:p>
          <a:p>
            <a:pPr lvl="1"/>
            <a:r>
              <a:rPr lang="en-US" dirty="0"/>
              <a:t>Medical management</a:t>
            </a:r>
          </a:p>
          <a:p>
            <a:pPr lvl="1"/>
            <a:r>
              <a:rPr lang="en-US" dirty="0"/>
              <a:t>Psychiatric management</a:t>
            </a:r>
          </a:p>
          <a:p>
            <a:pPr lvl="1"/>
            <a:r>
              <a:rPr lang="en-US" dirty="0"/>
              <a:t>Psychological management</a:t>
            </a:r>
          </a:p>
          <a:p>
            <a:pPr lvl="1"/>
            <a:r>
              <a:rPr lang="en-US" dirty="0"/>
              <a:t>Group-based therapies</a:t>
            </a:r>
          </a:p>
          <a:p>
            <a:pPr lvl="1"/>
            <a:r>
              <a:rPr lang="en-US" dirty="0"/>
              <a:t>Individual psychotherapies</a:t>
            </a:r>
          </a:p>
          <a:p>
            <a:pPr lvl="1"/>
            <a:r>
              <a:rPr lang="en-US" dirty="0"/>
              <a:t>Family psychotherapies</a:t>
            </a:r>
          </a:p>
          <a:p>
            <a:pPr lvl="1"/>
            <a:r>
              <a:rPr lang="en-US" dirty="0"/>
              <a:t>Meal supervision and support</a:t>
            </a:r>
          </a:p>
          <a:p>
            <a:pPr lvl="1"/>
            <a:r>
              <a:rPr lang="en-US" dirty="0"/>
              <a:t>Milieu therapy</a:t>
            </a:r>
          </a:p>
          <a:p>
            <a:pPr lvl="1"/>
            <a:r>
              <a:rPr lang="en-US" dirty="0"/>
              <a:t>Nutritional management</a:t>
            </a:r>
          </a:p>
          <a:p>
            <a:pPr lvl="1"/>
            <a:r>
              <a:rPr lang="en-US" dirty="0"/>
              <a:t>Multidisciplinary team-based management</a:t>
            </a:r>
          </a:p>
          <a:p>
            <a:endParaRPr lang="en-US" dirty="0"/>
          </a:p>
        </p:txBody>
      </p:sp>
    </p:spTree>
    <p:extLst>
      <p:ext uri="{BB962C8B-B14F-4D97-AF65-F5344CB8AC3E}">
        <p14:creationId xmlns:p14="http://schemas.microsoft.com/office/powerpoint/2010/main" val="679865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249" y="1818527"/>
            <a:ext cx="9813073" cy="4376791"/>
          </a:xfrm>
        </p:spPr>
        <p:txBody>
          <a:bodyPr/>
          <a:lstStyle/>
          <a:p>
            <a:pPr algn="ctr"/>
            <a:r>
              <a:rPr lang="en-US" b="1" u="sng" dirty="0"/>
              <a:t>APA Practice guideline </a:t>
            </a:r>
            <a:br>
              <a:rPr lang="en-US" b="1" u="sng" dirty="0"/>
            </a:br>
            <a:r>
              <a:rPr lang="en-US" b="1" u="sng" dirty="0"/>
              <a:t>for THE</a:t>
            </a:r>
            <a:br>
              <a:rPr lang="en-US" b="1" u="sng" dirty="0"/>
            </a:br>
            <a:r>
              <a:rPr lang="en-US" b="1" u="sng" dirty="0"/>
              <a:t>treatment of eating disorders</a:t>
            </a:r>
            <a:br>
              <a:rPr lang="en-US" sz="2000" b="1" u="sng" dirty="0"/>
            </a:br>
            <a:br>
              <a:rPr lang="en-US" sz="2000" b="1" u="sng" dirty="0"/>
            </a:br>
            <a:r>
              <a:rPr lang="en-US" sz="2000" b="1" u="sng" dirty="0"/>
              <a:t>https://www.psychiatry.org/psychiatrists/practice/clinical-practice-guidelines</a:t>
            </a:r>
            <a:br>
              <a:rPr lang="en-US" sz="2000" b="1" u="sng" dirty="0"/>
            </a:br>
            <a:br>
              <a:rPr lang="en-US" sz="2000" b="1" dirty="0"/>
            </a:br>
            <a:br>
              <a:rPr lang="en-US" sz="2000" b="1" dirty="0"/>
            </a:br>
            <a:r>
              <a:rPr lang="en-US" sz="3600" b="1" dirty="0"/>
              <a:t>2023</a:t>
            </a:r>
          </a:p>
        </p:txBody>
      </p:sp>
    </p:spTree>
    <p:extLst>
      <p:ext uri="{BB962C8B-B14F-4D97-AF65-F5344CB8AC3E}">
        <p14:creationId xmlns:p14="http://schemas.microsoft.com/office/powerpoint/2010/main" val="1686429091"/>
      </p:ext>
    </p:extLst>
  </p:cSld>
  <p:clrMapOvr>
    <a:masterClrMapping/>
  </p:clrMapOvr>
  <p:extLst>
    <p:ext uri="{6950BFC3-D8DA-4A85-94F7-54DA5524770B}">
      <p188:commentRel xmlns:p188="http://schemas.microsoft.com/office/powerpoint/2018/8/main" xmlns=""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375FC-BF02-4AF6-9ED4-0D49483DBCE3}"/>
              </a:ext>
            </a:extLst>
          </p:cNvPr>
          <p:cNvSpPr>
            <a:spLocks noGrp="1"/>
          </p:cNvSpPr>
          <p:nvPr>
            <p:ph type="title"/>
          </p:nvPr>
        </p:nvSpPr>
        <p:spPr/>
        <p:txBody>
          <a:bodyPr/>
          <a:lstStyle/>
          <a:p>
            <a:r>
              <a:rPr lang="en-US" dirty="0"/>
              <a:t>EATING DISORDERS: Screening</a:t>
            </a:r>
          </a:p>
        </p:txBody>
      </p:sp>
      <p:graphicFrame>
        <p:nvGraphicFramePr>
          <p:cNvPr id="6" name="Table 6">
            <a:extLst>
              <a:ext uri="{FF2B5EF4-FFF2-40B4-BE49-F238E27FC236}">
                <a16:creationId xmlns:a16="http://schemas.microsoft.com/office/drawing/2014/main" id="{581627E7-04A1-4CDF-9380-296FDCB0A58D}"/>
              </a:ext>
            </a:extLst>
          </p:cNvPr>
          <p:cNvGraphicFramePr>
            <a:graphicFrameLocks noGrp="1"/>
          </p:cNvGraphicFramePr>
          <p:nvPr/>
        </p:nvGraphicFramePr>
        <p:xfrm>
          <a:off x="2653976" y="2920030"/>
          <a:ext cx="6096000" cy="1747520"/>
        </p:xfrm>
        <a:graphic>
          <a:graphicData uri="http://schemas.openxmlformats.org/drawingml/2006/table">
            <a:tbl>
              <a:tblPr firstRow="1" bandRow="1">
                <a:tableStyleId>{5C22544A-7EE6-4342-B048-85BDC9FD1C3A}</a:tableStyleId>
              </a:tblPr>
              <a:tblGrid>
                <a:gridCol w="2237874">
                  <a:extLst>
                    <a:ext uri="{9D8B030D-6E8A-4147-A177-3AD203B41FA5}">
                      <a16:colId xmlns:a16="http://schemas.microsoft.com/office/drawing/2014/main" val="3665660971"/>
                    </a:ext>
                  </a:extLst>
                </a:gridCol>
                <a:gridCol w="1826126">
                  <a:extLst>
                    <a:ext uri="{9D8B030D-6E8A-4147-A177-3AD203B41FA5}">
                      <a16:colId xmlns:a16="http://schemas.microsoft.com/office/drawing/2014/main" val="1564746815"/>
                    </a:ext>
                  </a:extLst>
                </a:gridCol>
                <a:gridCol w="2032000">
                  <a:extLst>
                    <a:ext uri="{9D8B030D-6E8A-4147-A177-3AD203B41FA5}">
                      <a16:colId xmlns:a16="http://schemas.microsoft.com/office/drawing/2014/main" val="3271546902"/>
                    </a:ext>
                  </a:extLst>
                </a:gridCol>
              </a:tblGrid>
              <a:tr h="370840">
                <a:tc>
                  <a:txBody>
                    <a:bodyPr/>
                    <a:lstStyle/>
                    <a:p>
                      <a:endParaRPr lang="en-US" dirty="0"/>
                    </a:p>
                  </a:txBody>
                  <a:tcPr/>
                </a:tc>
                <a:tc>
                  <a:txBody>
                    <a:bodyPr/>
                    <a:lstStyle/>
                    <a:p>
                      <a:r>
                        <a:rPr lang="en-US" dirty="0"/>
                        <a:t>12-month prevalence</a:t>
                      </a:r>
                    </a:p>
                  </a:txBody>
                  <a:tcPr/>
                </a:tc>
                <a:tc>
                  <a:txBody>
                    <a:bodyPr/>
                    <a:lstStyle/>
                    <a:p>
                      <a:r>
                        <a:rPr lang="en-US" dirty="0"/>
                        <a:t>Lifetime prevalence</a:t>
                      </a:r>
                    </a:p>
                  </a:txBody>
                  <a:tcPr/>
                </a:tc>
                <a:extLst>
                  <a:ext uri="{0D108BD9-81ED-4DB2-BD59-A6C34878D82A}">
                    <a16:rowId xmlns:a16="http://schemas.microsoft.com/office/drawing/2014/main" val="1521826213"/>
                  </a:ext>
                </a:extLst>
              </a:tr>
              <a:tr h="0">
                <a:tc>
                  <a:txBody>
                    <a:bodyPr/>
                    <a:lstStyle/>
                    <a:p>
                      <a:r>
                        <a:rPr lang="en-US"/>
                        <a:t>Anorexia nervosa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0.5% </a:t>
                      </a:r>
                      <a:r>
                        <a:rPr lang="en-US">
                          <a:latin typeface="Segoe UI Symbol" panose="020B0502040204020203" pitchFamily="34" charset="0"/>
                          <a:ea typeface="Segoe UI Symbol" panose="020B0502040204020203" pitchFamily="34" charset="0"/>
                        </a:rPr>
                        <a:t>♀  0.1% ♂</a:t>
                      </a:r>
                      <a:endParaRPr lang="en-US"/>
                    </a:p>
                  </a:txBody>
                  <a:tcPr/>
                </a:tc>
                <a:tc>
                  <a:txBody>
                    <a:bodyPr/>
                    <a:lstStyle/>
                    <a:p>
                      <a:r>
                        <a:rPr lang="en-US"/>
                        <a:t>1.4% </a:t>
                      </a:r>
                      <a:r>
                        <a:rPr lang="en-US">
                          <a:latin typeface="Segoe UI Symbol" panose="020B0502040204020203" pitchFamily="34" charset="0"/>
                          <a:ea typeface="Segoe UI Symbol" panose="020B0502040204020203" pitchFamily="34" charset="0"/>
                        </a:rPr>
                        <a:t>♀  0.2% ♂</a:t>
                      </a:r>
                      <a:endParaRPr lang="en-US"/>
                    </a:p>
                  </a:txBody>
                  <a:tcPr/>
                </a:tc>
                <a:extLst>
                  <a:ext uri="{0D108BD9-81ED-4DB2-BD59-A6C34878D82A}">
                    <a16:rowId xmlns:a16="http://schemas.microsoft.com/office/drawing/2014/main" val="391949092"/>
                  </a:ext>
                </a:extLst>
              </a:tr>
              <a:tr h="370840">
                <a:tc>
                  <a:txBody>
                    <a:bodyPr/>
                    <a:lstStyle/>
                    <a:p>
                      <a:r>
                        <a:rPr lang="en-US"/>
                        <a:t>Bulimia nervosa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0.7% </a:t>
                      </a:r>
                      <a:r>
                        <a:rPr lang="en-US">
                          <a:latin typeface="Segoe UI Symbol" panose="020B0502040204020203" pitchFamily="34" charset="0"/>
                          <a:ea typeface="Segoe UI Symbol" panose="020B0502040204020203" pitchFamily="34" charset="0"/>
                        </a:rPr>
                        <a:t>♀  0.4% ♂</a:t>
                      </a:r>
                      <a:endParaRPr lang="en-US"/>
                    </a:p>
                  </a:txBody>
                  <a:tcPr/>
                </a:tc>
                <a:tc>
                  <a:txBody>
                    <a:bodyPr/>
                    <a:lstStyle/>
                    <a:p>
                      <a:r>
                        <a:rPr lang="en-US"/>
                        <a:t>1.9% </a:t>
                      </a:r>
                      <a:r>
                        <a:rPr lang="en-US">
                          <a:latin typeface="Segoe UI Symbol" panose="020B0502040204020203" pitchFamily="34" charset="0"/>
                          <a:ea typeface="Segoe UI Symbol" panose="020B0502040204020203" pitchFamily="34" charset="0"/>
                        </a:rPr>
                        <a:t>♀  </a:t>
                      </a:r>
                      <a:r>
                        <a:rPr lang="en-US"/>
                        <a:t>0.6% </a:t>
                      </a:r>
                      <a:r>
                        <a:rPr lang="en-US">
                          <a:latin typeface="Segoe UI Symbol" panose="020B0502040204020203" pitchFamily="34" charset="0"/>
                          <a:ea typeface="Segoe UI Symbol" panose="020B0502040204020203" pitchFamily="34" charset="0"/>
                        </a:rPr>
                        <a:t>♂</a:t>
                      </a:r>
                      <a:endParaRPr lang="en-US"/>
                    </a:p>
                  </a:txBody>
                  <a:tcPr/>
                </a:tc>
                <a:extLst>
                  <a:ext uri="{0D108BD9-81ED-4DB2-BD59-A6C34878D82A}">
                    <a16:rowId xmlns:a16="http://schemas.microsoft.com/office/drawing/2014/main" val="3211903933"/>
                  </a:ext>
                </a:extLst>
              </a:tr>
              <a:tr h="370840">
                <a:tc>
                  <a:txBody>
                    <a:bodyPr/>
                    <a:lstStyle/>
                    <a:p>
                      <a:r>
                        <a:rPr lang="en-US"/>
                        <a:t>Binge eating disorder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1.4% </a:t>
                      </a:r>
                      <a:r>
                        <a:rPr lang="en-US">
                          <a:latin typeface="Segoe UI Symbol" panose="020B0502040204020203" pitchFamily="34" charset="0"/>
                          <a:ea typeface="Segoe UI Symbol" panose="020B0502040204020203" pitchFamily="34" charset="0"/>
                        </a:rPr>
                        <a:t>♀  0.6% ♂</a:t>
                      </a:r>
                      <a:endParaRPr lang="en-US"/>
                    </a:p>
                  </a:txBody>
                  <a:tcPr/>
                </a:tc>
                <a:tc>
                  <a:txBody>
                    <a:bodyPr/>
                    <a:lstStyle/>
                    <a:p>
                      <a:r>
                        <a:rPr lang="en-US" dirty="0"/>
                        <a:t>2.8% </a:t>
                      </a:r>
                      <a:r>
                        <a:rPr lang="en-US" dirty="0">
                          <a:latin typeface="Segoe UI Symbol" panose="020B0502040204020203" pitchFamily="34" charset="0"/>
                          <a:ea typeface="Segoe UI Symbol" panose="020B0502040204020203" pitchFamily="34" charset="0"/>
                        </a:rPr>
                        <a:t>♀ 1.0% ♂</a:t>
                      </a:r>
                      <a:endParaRPr lang="en-US" dirty="0"/>
                    </a:p>
                  </a:txBody>
                  <a:tcPr/>
                </a:tc>
                <a:extLst>
                  <a:ext uri="{0D108BD9-81ED-4DB2-BD59-A6C34878D82A}">
                    <a16:rowId xmlns:a16="http://schemas.microsoft.com/office/drawing/2014/main" val="2657134665"/>
                  </a:ext>
                </a:extLst>
              </a:tr>
            </a:tbl>
          </a:graphicData>
        </a:graphic>
      </p:graphicFrame>
      <p:sp>
        <p:nvSpPr>
          <p:cNvPr id="5" name="Content Placeholder 4">
            <a:extLst>
              <a:ext uri="{FF2B5EF4-FFF2-40B4-BE49-F238E27FC236}">
                <a16:creationId xmlns:a16="http://schemas.microsoft.com/office/drawing/2014/main" id="{10CD0FB4-E238-DB7C-2CAF-31CCD88B7C11}"/>
              </a:ext>
            </a:extLst>
          </p:cNvPr>
          <p:cNvSpPr>
            <a:spLocks noGrp="1"/>
          </p:cNvSpPr>
          <p:nvPr>
            <p:ph sz="quarter" idx="13"/>
          </p:nvPr>
        </p:nvSpPr>
        <p:spPr>
          <a:xfrm>
            <a:off x="1981200" y="1361441"/>
            <a:ext cx="8296383" cy="4571999"/>
          </a:xfrm>
        </p:spPr>
        <p:txBody>
          <a:bodyPr>
            <a:normAutofit/>
          </a:bodyPr>
          <a:lstStyle/>
          <a:p>
            <a:pPr marL="0" indent="0">
              <a:buNone/>
            </a:pPr>
            <a:r>
              <a:rPr lang="en-US" sz="2400" b="1" dirty="0">
                <a:effectLst>
                  <a:outerShdw blurRad="38100" dist="38100" dir="2700000" algn="tl">
                    <a:srgbClr val="000000">
                      <a:alpha val="43137"/>
                    </a:srgbClr>
                  </a:outerShdw>
                </a:effectLst>
              </a:rPr>
              <a:t>Statement 1 - APA recommends (1C) screening for the presence of an eating disorder as part of an initial psychiatric evaluation.</a:t>
            </a:r>
          </a:p>
          <a:p>
            <a:pPr marL="0" indent="0">
              <a:buNone/>
            </a:pPr>
            <a:endParaRPr lang="en-US" sz="2000" b="1" dirty="0"/>
          </a:p>
          <a:p>
            <a:pPr marL="0" indent="0">
              <a:buNone/>
            </a:pPr>
            <a:r>
              <a:rPr lang="en-US" sz="2000" dirty="0"/>
              <a:t>Rationale: Risk to health if present; estimated prevalence</a:t>
            </a:r>
            <a:endParaRPr lang="en-US"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r>
              <a:rPr lang="en-US" sz="1800" dirty="0"/>
              <a:t>Prevalence rates have wide range of estimates based on the study design and country. Rates for eating disorders that do not meet full criteria are even higher. </a:t>
            </a:r>
          </a:p>
        </p:txBody>
      </p:sp>
    </p:spTree>
    <p:extLst>
      <p:ext uri="{BB962C8B-B14F-4D97-AF65-F5344CB8AC3E}">
        <p14:creationId xmlns:p14="http://schemas.microsoft.com/office/powerpoint/2010/main" val="3250145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A377F-FFA1-4246-9CD9-055791F7B86B}"/>
              </a:ext>
            </a:extLst>
          </p:cNvPr>
          <p:cNvSpPr>
            <a:spLocks noGrp="1"/>
          </p:cNvSpPr>
          <p:nvPr>
            <p:ph type="title"/>
          </p:nvPr>
        </p:nvSpPr>
        <p:spPr/>
        <p:txBody>
          <a:bodyPr>
            <a:normAutofit/>
          </a:bodyPr>
          <a:lstStyle/>
          <a:p>
            <a:r>
              <a:rPr lang="en-US" dirty="0"/>
              <a:t>EATING DISORDERS: Quantitative Measures </a:t>
            </a:r>
          </a:p>
        </p:txBody>
      </p:sp>
      <p:sp>
        <p:nvSpPr>
          <p:cNvPr id="3" name="Content Placeholder 2">
            <a:extLst>
              <a:ext uri="{FF2B5EF4-FFF2-40B4-BE49-F238E27FC236}">
                <a16:creationId xmlns:a16="http://schemas.microsoft.com/office/drawing/2014/main" id="{45FE9CA1-9523-4DBF-8510-3F82F6DF2956}"/>
              </a:ext>
            </a:extLst>
          </p:cNvPr>
          <p:cNvSpPr>
            <a:spLocks noGrp="1"/>
          </p:cNvSpPr>
          <p:nvPr>
            <p:ph sz="quarter" idx="13"/>
          </p:nvPr>
        </p:nvSpPr>
        <p:spPr>
          <a:xfrm>
            <a:off x="1981200" y="1361441"/>
            <a:ext cx="8256494" cy="4571999"/>
          </a:xfrm>
        </p:spPr>
        <p:txBody>
          <a:bodyPr>
            <a:normAutofit fontScale="85000" lnSpcReduction="10000"/>
          </a:bodyPr>
          <a:lstStyle/>
          <a:p>
            <a:pPr marL="0" indent="0">
              <a:buNone/>
            </a:pPr>
            <a:r>
              <a:rPr lang="en-US" sz="2400" b="1" dirty="0">
                <a:effectLst>
                  <a:outerShdw blurRad="38100" dist="38100" dir="2700000" algn="tl">
                    <a:srgbClr val="000000">
                      <a:alpha val="43137"/>
                    </a:srgbClr>
                  </a:outerShdw>
                </a:effectLst>
              </a:rPr>
              <a:t>Statement 3 - APA recommends (1C) that the initial psychiatric evaluation of a patient with a possible eating disorder include weighing the patient and quantifying eating and weight control behaviors (e.g., frequency, intensity, or time spent on dietary restriction, binge eating, purging, exercise, and other compensatory behaviors).</a:t>
            </a:r>
          </a:p>
          <a:p>
            <a:pPr marL="0" indent="0">
              <a:buNone/>
            </a:pPr>
            <a:endParaRPr lang="en-US" dirty="0"/>
          </a:p>
          <a:p>
            <a:pPr marL="0" indent="0">
              <a:buNone/>
            </a:pPr>
            <a:r>
              <a:rPr lang="en-US" dirty="0"/>
              <a:t>Rationale: </a:t>
            </a:r>
          </a:p>
          <a:p>
            <a:r>
              <a:rPr lang="en-US" dirty="0"/>
              <a:t>Establishes level of severity, in part aligning with DSM criteria. </a:t>
            </a:r>
          </a:p>
          <a:p>
            <a:r>
              <a:rPr lang="en-US" dirty="0"/>
              <a:t>Permits tracking of relative changes in symptoms over time with greater reliability than retrospective recall.</a:t>
            </a:r>
          </a:p>
          <a:p>
            <a:r>
              <a:rPr lang="en-US" dirty="0"/>
              <a:t>Consistent with suggestion in psychiatric evaluation guidelines and other guidelines to use quantitative measures.</a:t>
            </a:r>
          </a:p>
          <a:p>
            <a:endParaRPr lang="en-US" dirty="0"/>
          </a:p>
        </p:txBody>
      </p:sp>
    </p:spTree>
    <p:extLst>
      <p:ext uri="{BB962C8B-B14F-4D97-AF65-F5344CB8AC3E}">
        <p14:creationId xmlns:p14="http://schemas.microsoft.com/office/powerpoint/2010/main" val="703369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942E-A2CB-4AE3-82DC-E94B9EDE42B4}"/>
              </a:ext>
            </a:extLst>
          </p:cNvPr>
          <p:cNvSpPr>
            <a:spLocks noGrp="1"/>
          </p:cNvSpPr>
          <p:nvPr>
            <p:ph type="title"/>
          </p:nvPr>
        </p:nvSpPr>
        <p:spPr/>
        <p:txBody>
          <a:bodyPr>
            <a:normAutofit/>
          </a:bodyPr>
          <a:lstStyle/>
          <a:p>
            <a:r>
              <a:rPr lang="en-US" dirty="0"/>
              <a:t>EATING DISORDERS: Physical Examination and other signs</a:t>
            </a:r>
          </a:p>
        </p:txBody>
      </p:sp>
      <p:graphicFrame>
        <p:nvGraphicFramePr>
          <p:cNvPr id="4" name="Content Placeholder 3">
            <a:extLst>
              <a:ext uri="{FF2B5EF4-FFF2-40B4-BE49-F238E27FC236}">
                <a16:creationId xmlns:a16="http://schemas.microsoft.com/office/drawing/2014/main" id="{B3E3B5D2-2CAC-BAF9-9CFB-9D695B269FC0}"/>
              </a:ext>
            </a:extLst>
          </p:cNvPr>
          <p:cNvGraphicFramePr>
            <a:graphicFrameLocks noGrp="1"/>
          </p:cNvGraphicFramePr>
          <p:nvPr>
            <p:ph sz="quarter" idx="13"/>
          </p:nvPr>
        </p:nvGraphicFramePr>
        <p:xfrm>
          <a:off x="1883597" y="1315093"/>
          <a:ext cx="8239874" cy="4479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5297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B79C9-CDBF-4888-807A-5C8DBE7A2BCF}"/>
              </a:ext>
            </a:extLst>
          </p:cNvPr>
          <p:cNvSpPr>
            <a:spLocks noGrp="1"/>
          </p:cNvSpPr>
          <p:nvPr>
            <p:ph type="title"/>
          </p:nvPr>
        </p:nvSpPr>
        <p:spPr/>
        <p:txBody>
          <a:bodyPr>
            <a:normAutofit fontScale="90000"/>
          </a:bodyPr>
          <a:lstStyle/>
          <a:p>
            <a:r>
              <a:rPr lang="en-US" dirty="0"/>
              <a:t>EATING DISORDERS: Identification of Co-occurring Conditions</a:t>
            </a:r>
          </a:p>
        </p:txBody>
      </p:sp>
      <p:sp>
        <p:nvSpPr>
          <p:cNvPr id="3" name="Content Placeholder 2">
            <a:extLst>
              <a:ext uri="{FF2B5EF4-FFF2-40B4-BE49-F238E27FC236}">
                <a16:creationId xmlns:a16="http://schemas.microsoft.com/office/drawing/2014/main" id="{4511D0D8-9DF2-4FE9-9C06-96024E9827FD}"/>
              </a:ext>
            </a:extLst>
          </p:cNvPr>
          <p:cNvSpPr>
            <a:spLocks noGrp="1"/>
          </p:cNvSpPr>
          <p:nvPr>
            <p:ph sz="quarter" idx="13"/>
          </p:nvPr>
        </p:nvSpPr>
        <p:spPr>
          <a:xfrm>
            <a:off x="1981200" y="1361441"/>
            <a:ext cx="8306657" cy="4571999"/>
          </a:xfrm>
        </p:spPr>
        <p:txBody>
          <a:bodyPr>
            <a:normAutofit lnSpcReduction="10000"/>
          </a:bodyPr>
          <a:lstStyle/>
          <a:p>
            <a:pPr marL="0" indent="0">
              <a:buNone/>
            </a:pPr>
            <a:r>
              <a:rPr lang="en-US" sz="2400" b="1" dirty="0">
                <a:effectLst>
                  <a:outerShdw blurRad="38100" dist="38100" dir="2700000" algn="tl">
                    <a:srgbClr val="000000">
                      <a:alpha val="43137"/>
                    </a:srgbClr>
                  </a:outerShdw>
                </a:effectLst>
              </a:rPr>
              <a:t>Statement 4 - APA recommends (1C) that the initial psychiatric evaluation of a patient with a possible eating disorder identify co-occurring health conditions, including co-occurring psychiatric disorders.</a:t>
            </a:r>
            <a:endParaRPr lang="en-US" sz="2400" dirty="0">
              <a:effectLst>
                <a:outerShdw blurRad="38100" dist="38100" dir="2700000" algn="tl">
                  <a:srgbClr val="000000">
                    <a:alpha val="43137"/>
                  </a:srgbClr>
                </a:outerShdw>
              </a:effectLst>
            </a:endParaRPr>
          </a:p>
          <a:p>
            <a:pPr marL="0" indent="0">
              <a:buNone/>
            </a:pPr>
            <a:endParaRPr lang="en-US" dirty="0"/>
          </a:p>
          <a:p>
            <a:pPr marL="0" indent="0">
              <a:buNone/>
            </a:pPr>
            <a:r>
              <a:rPr lang="en-US" dirty="0"/>
              <a:t>Rationale: </a:t>
            </a:r>
          </a:p>
          <a:p>
            <a:r>
              <a:rPr lang="en-US" dirty="0"/>
              <a:t>Physical health conditions can confound diagnosis, be associated with higher rates of eating disorders, and contribute to complications of eating disorders.</a:t>
            </a:r>
          </a:p>
          <a:p>
            <a:r>
              <a:rPr lang="en-US" dirty="0"/>
              <a:t>Rates of psychiatric comorbidity are high (e.g., depression, anxiety, trauma-related disorders, ADHD, misuse of substances such as stimulants).</a:t>
            </a:r>
          </a:p>
          <a:p>
            <a:pPr marL="0" indent="0">
              <a:buNone/>
            </a:pPr>
            <a:endParaRPr lang="en-US" dirty="0"/>
          </a:p>
          <a:p>
            <a:endParaRPr lang="en-US" dirty="0"/>
          </a:p>
        </p:txBody>
      </p:sp>
    </p:spTree>
    <p:extLst>
      <p:ext uri="{BB962C8B-B14F-4D97-AF65-F5344CB8AC3E}">
        <p14:creationId xmlns:p14="http://schemas.microsoft.com/office/powerpoint/2010/main" val="1530050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B79C9-CDBF-4888-807A-5C8DBE7A2BCF}"/>
              </a:ext>
            </a:extLst>
          </p:cNvPr>
          <p:cNvSpPr>
            <a:spLocks noGrp="1"/>
          </p:cNvSpPr>
          <p:nvPr>
            <p:ph type="title"/>
          </p:nvPr>
        </p:nvSpPr>
        <p:spPr/>
        <p:txBody>
          <a:bodyPr>
            <a:normAutofit fontScale="90000"/>
          </a:bodyPr>
          <a:lstStyle/>
          <a:p>
            <a:r>
              <a:rPr lang="en-US" dirty="0"/>
              <a:t>EATING DISORDERS: Identification of Co-occurring Conditions (continued)</a:t>
            </a:r>
          </a:p>
        </p:txBody>
      </p:sp>
      <p:sp>
        <p:nvSpPr>
          <p:cNvPr id="6" name="Content Placeholder 5">
            <a:extLst>
              <a:ext uri="{FF2B5EF4-FFF2-40B4-BE49-F238E27FC236}">
                <a16:creationId xmlns:a16="http://schemas.microsoft.com/office/drawing/2014/main" id="{D74240B1-8A55-3C36-ADBB-48183EE49463}"/>
              </a:ext>
            </a:extLst>
          </p:cNvPr>
          <p:cNvSpPr>
            <a:spLocks noGrp="1"/>
          </p:cNvSpPr>
          <p:nvPr>
            <p:ph sz="quarter" idx="13"/>
          </p:nvPr>
        </p:nvSpPr>
        <p:spPr>
          <a:xfrm>
            <a:off x="1981200" y="1361441"/>
            <a:ext cx="8399124" cy="4571999"/>
          </a:xfrm>
        </p:spPr>
        <p:txBody>
          <a:bodyPr>
            <a:noAutofit/>
          </a:bodyPr>
          <a:lstStyle/>
          <a:p>
            <a:pPr marL="0" indent="0">
              <a:lnSpc>
                <a:spcPct val="80000"/>
              </a:lnSpc>
              <a:buNone/>
            </a:pPr>
            <a:r>
              <a:rPr lang="en-US" sz="2000" b="1" dirty="0">
                <a:effectLst>
                  <a:glow rad="63500">
                    <a:schemeClr val="accent2">
                      <a:satMod val="175000"/>
                      <a:alpha val="40000"/>
                    </a:schemeClr>
                  </a:glow>
                  <a:innerShdw blurRad="63500" dist="50800" dir="18900000">
                    <a:prstClr val="black">
                      <a:alpha val="50000"/>
                    </a:prstClr>
                  </a:innerShdw>
                </a:effectLst>
              </a:rPr>
              <a:t>Substance use history such as…</a:t>
            </a:r>
          </a:p>
          <a:p>
            <a:pPr>
              <a:buFont typeface="Wingdings" panose="05000000000000000000" pitchFamily="2" charset="2"/>
              <a:buChar char="Ø"/>
            </a:pPr>
            <a:r>
              <a:rPr lang="en-US" sz="2000" dirty="0"/>
              <a:t>the use of caffeine, tobacco, alcohol, cannabinoids, and other substances</a:t>
            </a:r>
          </a:p>
          <a:p>
            <a:pPr>
              <a:buFont typeface="Wingdings" panose="05000000000000000000" pitchFamily="2" charset="2"/>
              <a:buChar char="Ø"/>
            </a:pPr>
            <a:r>
              <a:rPr lang="en-US" sz="2000" dirty="0"/>
              <a:t>cigarette smoking (including electronic cigarettes or vaping) to suppress appetite</a:t>
            </a:r>
          </a:p>
          <a:p>
            <a:pPr>
              <a:buFont typeface="Wingdings" panose="05000000000000000000" pitchFamily="2" charset="2"/>
              <a:buChar char="Ø"/>
            </a:pPr>
            <a:r>
              <a:rPr lang="en-US" sz="2000" dirty="0"/>
              <a:t>the use or misuse of prescribed or non-prescribed  meds that suppress appetite (e.g., OTC weight loss products, stimulants) or enhance muscularity (e.g., supplements, androgens)</a:t>
            </a:r>
          </a:p>
          <a:p>
            <a:pPr>
              <a:buFont typeface="Wingdings" panose="05000000000000000000" pitchFamily="2" charset="2"/>
              <a:buChar char="Ø"/>
            </a:pPr>
            <a:endParaRPr lang="en-US" sz="2000" dirty="0"/>
          </a:p>
          <a:p>
            <a:pPr marL="0" indent="0">
              <a:lnSpc>
                <a:spcPct val="80000"/>
              </a:lnSpc>
              <a:buNone/>
            </a:pPr>
            <a:r>
              <a:rPr lang="en-US" sz="2000" b="1" dirty="0">
                <a:effectLst>
                  <a:glow rad="63500">
                    <a:schemeClr val="accent2">
                      <a:satMod val="175000"/>
                      <a:alpha val="40000"/>
                    </a:schemeClr>
                  </a:glow>
                  <a:innerShdw blurRad="63500" dist="50800" dir="18900000">
                    <a:prstClr val="black">
                      <a:alpha val="50000"/>
                    </a:prstClr>
                  </a:innerShdw>
                </a:effectLst>
              </a:rPr>
              <a:t>Trauma and suicide history such as…</a:t>
            </a:r>
          </a:p>
          <a:p>
            <a:pPr>
              <a:buFont typeface="Wingdings" panose="05000000000000000000" pitchFamily="2" charset="2"/>
              <a:buChar char="Ø"/>
            </a:pPr>
            <a:r>
              <a:rPr lang="en-US" sz="2000" dirty="0"/>
              <a:t>physical, emotional, or sexual abuse; bullying (including cyberbullying); neglect (including food insecurity); symptoms related to PTSD</a:t>
            </a:r>
          </a:p>
          <a:p>
            <a:pPr>
              <a:buFont typeface="Wingdings" panose="05000000000000000000" pitchFamily="2" charset="2"/>
              <a:buChar char="Ø"/>
            </a:pPr>
            <a:r>
              <a:rPr lang="en-US" sz="2000" dirty="0"/>
              <a:t>suicide risk, including current suicidal ideas, plans, or intentions, prior suicidal plans or attempts, and the presence of non-suicidal self-injury</a:t>
            </a:r>
          </a:p>
        </p:txBody>
      </p:sp>
    </p:spTree>
    <p:extLst>
      <p:ext uri="{BB962C8B-B14F-4D97-AF65-F5344CB8AC3E}">
        <p14:creationId xmlns:p14="http://schemas.microsoft.com/office/powerpoint/2010/main" val="4152703830"/>
      </p:ext>
    </p:extLst>
  </p:cSld>
  <p:clrMapOvr>
    <a:masterClrMapping/>
  </p:clrMapOvr>
  <p:extLst>
    <p:ext uri="{6950BFC3-D8DA-4A85-94F7-54DA5524770B}">
      <p188:commentRel xmlns:p188="http://schemas.microsoft.com/office/powerpoint/2018/8/main" xmlns=""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BFFB8-55CB-7B41-8B6A-66A274E367AD}"/>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26D2D60-608B-734B-ABF6-72AEF4428615}"/>
              </a:ext>
            </a:extLst>
          </p:cNvPr>
          <p:cNvSpPr txBox="1"/>
          <p:nvPr/>
        </p:nvSpPr>
        <p:spPr>
          <a:xfrm>
            <a:off x="5454869" y="2991173"/>
            <a:ext cx="6737131" cy="852407"/>
          </a:xfrm>
          <a:prstGeom prst="rect">
            <a:avLst/>
          </a:prstGeom>
          <a:solidFill>
            <a:srgbClr val="048EC6"/>
          </a:solidFill>
        </p:spPr>
        <p:txBody>
          <a:bodyPr wrap="none" lIns="0" tIns="182880" rIns="0" rtlCol="0" anchor="t" anchorCtr="0">
            <a:noAutofit/>
          </a:bodyPr>
          <a:lstStyle/>
          <a:p>
            <a:pPr algn="ctr"/>
            <a:r>
              <a:rPr lang="en-US" sz="2400" dirty="0">
                <a:solidFill>
                  <a:schemeClr val="bg1"/>
                </a:solidFill>
                <a:latin typeface="Arial" panose="020B0604020202020204" pitchFamily="34" charset="0"/>
                <a:cs typeface="Arial" panose="020B0604020202020204" pitchFamily="34" charset="0"/>
              </a:rPr>
              <a:t>Rachel Kaufman, MD</a:t>
            </a:r>
          </a:p>
          <a:p>
            <a:endParaRPr lang="en-US" sz="1351" dirty="0"/>
          </a:p>
          <a:p>
            <a:endParaRPr lang="en-US" sz="1351" dirty="0"/>
          </a:p>
        </p:txBody>
      </p:sp>
      <p:sp>
        <p:nvSpPr>
          <p:cNvPr id="5" name="Rectangle 4">
            <a:extLst>
              <a:ext uri="{FF2B5EF4-FFF2-40B4-BE49-F238E27FC236}">
                <a16:creationId xmlns:a16="http://schemas.microsoft.com/office/drawing/2014/main" id="{38A683B0-6B85-D244-9F00-37534734B754}"/>
              </a:ext>
            </a:extLst>
          </p:cNvPr>
          <p:cNvSpPr/>
          <p:nvPr/>
        </p:nvSpPr>
        <p:spPr>
          <a:xfrm>
            <a:off x="5454869" y="4081670"/>
            <a:ext cx="6737131" cy="139147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8DD0502-FD49-9845-A69F-1FE7E339FD55}"/>
              </a:ext>
            </a:extLst>
          </p:cNvPr>
          <p:cNvSpPr txBox="1"/>
          <p:nvPr/>
        </p:nvSpPr>
        <p:spPr>
          <a:xfrm>
            <a:off x="5880539" y="4224373"/>
            <a:ext cx="6737131" cy="319446"/>
          </a:xfrm>
          <a:prstGeom prst="rect">
            <a:avLst/>
          </a:prstGeom>
          <a:noFill/>
        </p:spPr>
        <p:txBody>
          <a:bodyPr wrap="square" rtlCol="0">
            <a:spAutoFit/>
          </a:bodyPr>
          <a:lstStyle/>
          <a:p>
            <a:pPr>
              <a:lnSpc>
                <a:spcPct val="80000"/>
              </a:lnSpc>
            </a:pPr>
            <a:r>
              <a:rPr lang="en-US" dirty="0">
                <a:solidFill>
                  <a:schemeClr val="bg1"/>
                </a:solidFill>
              </a:rPr>
              <a:t>Primary Care Champion</a:t>
            </a:r>
          </a:p>
        </p:txBody>
      </p:sp>
    </p:spTree>
    <p:extLst>
      <p:ext uri="{BB962C8B-B14F-4D97-AF65-F5344CB8AC3E}">
        <p14:creationId xmlns:p14="http://schemas.microsoft.com/office/powerpoint/2010/main" val="3894914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E8F6-F4B3-4310-B546-04134FA26DA7}"/>
              </a:ext>
            </a:extLst>
          </p:cNvPr>
          <p:cNvSpPr>
            <a:spLocks noGrp="1"/>
          </p:cNvSpPr>
          <p:nvPr>
            <p:ph type="title"/>
          </p:nvPr>
        </p:nvSpPr>
        <p:spPr/>
        <p:txBody>
          <a:bodyPr>
            <a:normAutofit fontScale="90000"/>
          </a:bodyPr>
          <a:lstStyle/>
          <a:p>
            <a:r>
              <a:rPr lang="en-US" dirty="0"/>
              <a:t>ANOREXIA NERVOSA: Family-Based Treatment in Adolescents and Emerging Adults </a:t>
            </a:r>
          </a:p>
        </p:txBody>
      </p:sp>
      <p:sp>
        <p:nvSpPr>
          <p:cNvPr id="3" name="Content Placeholder 2">
            <a:extLst>
              <a:ext uri="{FF2B5EF4-FFF2-40B4-BE49-F238E27FC236}">
                <a16:creationId xmlns:a16="http://schemas.microsoft.com/office/drawing/2014/main" id="{E4CBC7E2-6092-46C0-AE3A-147EFE9481B3}"/>
              </a:ext>
            </a:extLst>
          </p:cNvPr>
          <p:cNvSpPr>
            <a:spLocks noGrp="1"/>
          </p:cNvSpPr>
          <p:nvPr>
            <p:ph sz="quarter" idx="13"/>
          </p:nvPr>
        </p:nvSpPr>
        <p:spPr/>
        <p:txBody>
          <a:bodyPr>
            <a:normAutofit lnSpcReduction="10000"/>
          </a:bodyPr>
          <a:lstStyle/>
          <a:p>
            <a:pPr marL="0" indent="0">
              <a:buNone/>
            </a:pPr>
            <a:r>
              <a:rPr lang="en-US" sz="2400" b="1" dirty="0">
                <a:effectLst>
                  <a:outerShdw blurRad="38100" dist="38100" dir="2700000" algn="tl">
                    <a:srgbClr val="000000">
                      <a:alpha val="43137"/>
                    </a:srgbClr>
                  </a:outerShdw>
                </a:effectLst>
              </a:rPr>
              <a:t>Statement 12 - APA recommends (1B) that adolescents and emerging adults with anorexia nervosa who have an involved caregiver be treated with eating disorder-focused family-based treatment, which should include caregiver education aimed at normalizing eating and weight control behaviors and restoring weight.</a:t>
            </a:r>
            <a:endParaRPr lang="en-US" sz="2400" dirty="0">
              <a:effectLst>
                <a:outerShdw blurRad="38100" dist="38100" dir="2700000" algn="tl">
                  <a:srgbClr val="000000">
                    <a:alpha val="43137"/>
                  </a:srgbClr>
                </a:outerShdw>
              </a:effectLst>
            </a:endParaRPr>
          </a:p>
          <a:p>
            <a:pPr marL="0" indent="0">
              <a:buNone/>
            </a:pPr>
            <a:endParaRPr lang="en-US" dirty="0"/>
          </a:p>
          <a:p>
            <a:pPr marL="0" indent="0">
              <a:buNone/>
            </a:pPr>
            <a:r>
              <a:rPr lang="en-US" dirty="0"/>
              <a:t>Rationale:</a:t>
            </a:r>
          </a:p>
          <a:p>
            <a:r>
              <a:rPr lang="en-US" dirty="0"/>
              <a:t>Support from the expert opinion and from a NMA of studies of psychotherapies in AN</a:t>
            </a:r>
          </a:p>
          <a:p>
            <a:r>
              <a:rPr lang="en-US" dirty="0"/>
              <a:t>FBTs (with family in charge of the patients’ eating) led to greater changes in BMI than no treatment and greater changes in %IBW than TAU.</a:t>
            </a:r>
          </a:p>
        </p:txBody>
      </p:sp>
    </p:spTree>
    <p:extLst>
      <p:ext uri="{BB962C8B-B14F-4D97-AF65-F5344CB8AC3E}">
        <p14:creationId xmlns:p14="http://schemas.microsoft.com/office/powerpoint/2010/main" val="183380942"/>
      </p:ext>
    </p:extLst>
  </p:cSld>
  <p:clrMapOvr>
    <a:masterClrMapping/>
  </p:clrMapOvr>
  <p:extLst>
    <p:ext uri="{6950BFC3-D8DA-4A85-94F7-54DA5524770B}">
      <p188:commentRel xmlns:p188="http://schemas.microsoft.com/office/powerpoint/2018/8/main" xmlns=""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781425" y="1234019"/>
            <a:ext cx="4629150" cy="4873625"/>
          </a:xfrm>
        </p:spPr>
        <p:txBody>
          <a:bodyPr>
            <a:normAutofit fontScale="92500"/>
          </a:bodyPr>
          <a:lstStyle/>
          <a:p>
            <a:pPr marL="109728" indent="0">
              <a:buNone/>
            </a:pPr>
            <a:endParaRPr lang="en-US"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Perform a comprehensive psychiatric evaluation to determine the diagnosis and whether there is co-morbidity</a:t>
            </a:r>
          </a:p>
          <a:p>
            <a:pPr marL="411480" lvl="1" indent="0">
              <a:buNone/>
            </a:pP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Rarely, do eating disorders present as the sole form of psychopathology</a:t>
            </a:r>
          </a:p>
          <a:p>
            <a:pPr lvl="1"/>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Assess for safety and whether there is any suicidal or non-suicidal self injury (NSSI)</a:t>
            </a:r>
          </a:p>
        </p:txBody>
      </p:sp>
      <p:sp>
        <p:nvSpPr>
          <p:cNvPr id="7" name="Title 1">
            <a:extLst>
              <a:ext uri="{FF2B5EF4-FFF2-40B4-BE49-F238E27FC236}">
                <a16:creationId xmlns:a16="http://schemas.microsoft.com/office/drawing/2014/main" id="{29C4EDEF-52FF-534F-B21B-DD6AEDC5A01D}"/>
              </a:ext>
            </a:extLst>
          </p:cNvPr>
          <p:cNvSpPr txBox="1">
            <a:spLocks/>
          </p:cNvSpPr>
          <p:nvPr/>
        </p:nvSpPr>
        <p:spPr>
          <a:xfrm>
            <a:off x="1524000" y="910908"/>
            <a:ext cx="9144000" cy="64622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rgbClr val="048EC6"/>
                </a:solidFill>
                <a:latin typeface="Helvetica" pitchFamily="2" charset="0"/>
                <a:ea typeface="+mj-ea"/>
                <a:cs typeface="+mj-cs"/>
              </a:defRPr>
            </a:lvl1pPr>
          </a:lstStyle>
          <a:p>
            <a:pPr algn="ctr"/>
            <a:r>
              <a:rPr lang="en-US" sz="3600" b="1" dirty="0"/>
              <a:t>Treatment</a:t>
            </a:r>
          </a:p>
        </p:txBody>
      </p:sp>
    </p:spTree>
    <p:extLst>
      <p:ext uri="{BB962C8B-B14F-4D97-AF65-F5344CB8AC3E}">
        <p14:creationId xmlns:p14="http://schemas.microsoft.com/office/powerpoint/2010/main" val="22280648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981" y="2365143"/>
            <a:ext cx="3383280" cy="417443"/>
          </a:xfrm>
        </p:spPr>
        <p:txBody>
          <a:bodyPr vert="horz" lIns="0" tIns="0" rIns="0" bIns="0" rtlCol="0" anchor="b">
            <a:normAutofit/>
          </a:bodyPr>
          <a:lstStyle/>
          <a:p>
            <a:r>
              <a:rPr lang="en-US" sz="2400" i="1" dirty="0"/>
              <a:t>High Risk</a:t>
            </a:r>
          </a:p>
        </p:txBody>
      </p:sp>
      <p:sp>
        <p:nvSpPr>
          <p:cNvPr id="4" name="Content Placeholder 3"/>
          <p:cNvSpPr>
            <a:spLocks noGrp="1"/>
          </p:cNvSpPr>
          <p:nvPr>
            <p:ph idx="1"/>
          </p:nvPr>
        </p:nvSpPr>
        <p:spPr>
          <a:xfrm>
            <a:off x="1869739" y="1870597"/>
            <a:ext cx="4629150" cy="4873625"/>
          </a:xfrm>
        </p:spPr>
        <p:txBody>
          <a:bodyPr>
            <a:normAutofit/>
          </a:bodyPr>
          <a:lstStyle/>
          <a:p>
            <a:pPr marL="109728" indent="0">
              <a:buNone/>
            </a:pPr>
            <a:endParaRPr lang="en-US" dirty="0"/>
          </a:p>
          <a:p>
            <a:pPr lvl="1"/>
            <a:r>
              <a:rPr lang="en-US" sz="2400" dirty="0">
                <a:latin typeface="Arial" panose="020B0604020202020204" pitchFamily="34" charset="0"/>
                <a:cs typeface="Arial" panose="020B0604020202020204" pitchFamily="34" charset="0"/>
              </a:rPr>
              <a:t>Begin with medical stabilization</a:t>
            </a:r>
          </a:p>
          <a:p>
            <a:pPr marL="411480" lvl="1" indent="0">
              <a:buNone/>
            </a:pP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Food is the mainstay of treatment</a:t>
            </a:r>
          </a:p>
          <a:p>
            <a:pPr marL="411480" lvl="1" indent="0">
              <a:buNone/>
            </a:pP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Family Based Treatment (FBT) is the evidence based approach for the younger patient</a:t>
            </a:r>
          </a:p>
        </p:txBody>
      </p:sp>
      <p:sp>
        <p:nvSpPr>
          <p:cNvPr id="3" name="Text Placeholder 2"/>
          <p:cNvSpPr>
            <a:spLocks noGrp="1"/>
          </p:cNvSpPr>
          <p:nvPr>
            <p:ph type="body" sz="half" idx="2"/>
          </p:nvPr>
        </p:nvSpPr>
        <p:spPr>
          <a:xfrm>
            <a:off x="6938981" y="2879568"/>
            <a:ext cx="3383280" cy="1751647"/>
          </a:xfrm>
        </p:spPr>
        <p:txBody>
          <a:bodyPr>
            <a:normAutofit/>
          </a:bodyPr>
          <a:lstStyle/>
          <a:p>
            <a:r>
              <a:rPr lang="en-US" sz="1500" i="1" dirty="0"/>
              <a:t>This population requires close medical monitoring due to the risk of sudden death from hypokalemia and bradycardia</a:t>
            </a:r>
          </a:p>
        </p:txBody>
      </p:sp>
      <p:sp>
        <p:nvSpPr>
          <p:cNvPr id="5" name="Rectangle 4">
            <a:extLst>
              <a:ext uri="{FF2B5EF4-FFF2-40B4-BE49-F238E27FC236}">
                <a16:creationId xmlns:a16="http://schemas.microsoft.com/office/drawing/2014/main" id="{D4825FD3-A8F0-6B48-B6E2-F94193D4A83E}"/>
              </a:ext>
            </a:extLst>
          </p:cNvPr>
          <p:cNvSpPr/>
          <p:nvPr/>
        </p:nvSpPr>
        <p:spPr>
          <a:xfrm>
            <a:off x="3387566" y="670268"/>
            <a:ext cx="5416868" cy="1200329"/>
          </a:xfrm>
          <a:prstGeom prst="rect">
            <a:avLst/>
          </a:prstGeom>
        </p:spPr>
        <p:txBody>
          <a:bodyPr wrap="none">
            <a:spAutoFit/>
          </a:bodyPr>
          <a:lstStyle/>
          <a:p>
            <a:pPr algn="ctr"/>
            <a:r>
              <a:rPr lang="en-US" sz="3600" b="1" dirty="0">
                <a:solidFill>
                  <a:srgbClr val="048EC6"/>
                </a:solidFill>
                <a:latin typeface="Arial" panose="020B0604020202020204" pitchFamily="34" charset="0"/>
                <a:cs typeface="Arial" panose="020B0604020202020204" pitchFamily="34" charset="0"/>
              </a:rPr>
              <a:t>How does the evidence </a:t>
            </a:r>
          </a:p>
          <a:p>
            <a:pPr algn="ctr"/>
            <a:r>
              <a:rPr lang="en-US" sz="3600" b="1" dirty="0">
                <a:solidFill>
                  <a:srgbClr val="048EC6"/>
                </a:solidFill>
                <a:latin typeface="Arial" panose="020B0604020202020204" pitchFamily="34" charset="0"/>
                <a:cs typeface="Arial" panose="020B0604020202020204" pitchFamily="34" charset="0"/>
              </a:rPr>
              <a:t>support the treatment</a:t>
            </a:r>
          </a:p>
        </p:txBody>
      </p:sp>
    </p:spTree>
    <p:extLst>
      <p:ext uri="{BB962C8B-B14F-4D97-AF65-F5344CB8AC3E}">
        <p14:creationId xmlns:p14="http://schemas.microsoft.com/office/powerpoint/2010/main" val="3098568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56253"/>
            <a:ext cx="9144000" cy="1066800"/>
          </a:xfrm>
        </p:spPr>
        <p:txBody>
          <a:bodyPr>
            <a:normAutofit fontScale="90000"/>
          </a:bodyPr>
          <a:lstStyle/>
          <a:p>
            <a:pPr algn="ctr"/>
            <a:r>
              <a:rPr lang="en-US" b="1" dirty="0">
                <a:latin typeface="Arial" panose="020B0604020202020204" pitchFamily="34" charset="0"/>
                <a:cs typeface="Arial" panose="020B0604020202020204" pitchFamily="34" charset="0"/>
              </a:rPr>
              <a:t>Psychopharmacology of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Eating Disorders</a:t>
            </a:r>
          </a:p>
        </p:txBody>
      </p:sp>
      <p:sp>
        <p:nvSpPr>
          <p:cNvPr id="3" name="Content Placeholder 2"/>
          <p:cNvSpPr>
            <a:spLocks noGrp="1"/>
          </p:cNvSpPr>
          <p:nvPr>
            <p:ph idx="1"/>
          </p:nvPr>
        </p:nvSpPr>
        <p:spPr>
          <a:xfrm>
            <a:off x="2497206" y="2398644"/>
            <a:ext cx="7600950" cy="3831328"/>
          </a:xfrm>
        </p:spPr>
        <p:txBody>
          <a:bodyPr>
            <a:normAutofit/>
          </a:bodyPr>
          <a:lstStyle/>
          <a:p>
            <a:r>
              <a:rPr lang="en-US" sz="2400" dirty="0">
                <a:latin typeface="Arial" panose="020B0604020202020204" pitchFamily="34" charset="0"/>
                <a:cs typeface="Arial" panose="020B0604020202020204" pitchFamily="34" charset="0"/>
              </a:rPr>
              <a:t>There is no clear psychopharmacology for anorexia or bulimia nervosa</a:t>
            </a:r>
          </a:p>
          <a:p>
            <a:pPr marL="109728"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Co-morbid conditions are often addressed (anxiety, depression, inattention, mood fluctuations, psychosis)</a:t>
            </a:r>
          </a:p>
          <a:p>
            <a:pPr marL="109728"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SSRI may be helpful to reduce binge frequency in BN, however, CBT is the treatment of choice</a:t>
            </a:r>
          </a:p>
        </p:txBody>
      </p:sp>
    </p:spTree>
    <p:extLst>
      <p:ext uri="{BB962C8B-B14F-4D97-AF65-F5344CB8AC3E}">
        <p14:creationId xmlns:p14="http://schemas.microsoft.com/office/powerpoint/2010/main" val="1418465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4673" y="2451652"/>
            <a:ext cx="7322654" cy="3685554"/>
          </a:xfrm>
        </p:spPr>
        <p:txBody>
          <a:bodyPr>
            <a:normAutofit/>
          </a:bodyPr>
          <a:lstStyle/>
          <a:p>
            <a:r>
              <a:rPr lang="en-US" sz="2400" dirty="0">
                <a:latin typeface="Arial" panose="020B0604020202020204" pitchFamily="34" charset="0"/>
                <a:cs typeface="Arial" panose="020B0604020202020204" pitchFamily="34" charset="0"/>
              </a:rPr>
              <a:t>FBT is the treatment of choice for AN, however, requires the capacity of the family to be engaged and cooperative</a:t>
            </a:r>
          </a:p>
          <a:p>
            <a:pPr marL="109728"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CBT is the treatment of choice for BN</a:t>
            </a:r>
          </a:p>
          <a:p>
            <a:pPr marL="109728"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DBT may be helpful to reduce suicidal thoughts, behavior as well as NSSI in individuals with an eating disorder (often with a trauma history)</a:t>
            </a:r>
          </a:p>
        </p:txBody>
      </p:sp>
      <p:sp>
        <p:nvSpPr>
          <p:cNvPr id="4" name="Title 1">
            <a:extLst>
              <a:ext uri="{FF2B5EF4-FFF2-40B4-BE49-F238E27FC236}">
                <a16:creationId xmlns:a16="http://schemas.microsoft.com/office/drawing/2014/main" id="{9D7DCF3A-BA53-6C43-AE5E-37E91994C581}"/>
              </a:ext>
            </a:extLst>
          </p:cNvPr>
          <p:cNvSpPr txBox="1">
            <a:spLocks/>
          </p:cNvSpPr>
          <p:nvPr/>
        </p:nvSpPr>
        <p:spPr>
          <a:xfrm>
            <a:off x="1524000" y="1089991"/>
            <a:ext cx="9144000" cy="10668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rgbClr val="048EC6"/>
                </a:solidFill>
                <a:latin typeface="Helvetica" pitchFamily="2" charset="0"/>
                <a:ea typeface="+mj-ea"/>
                <a:cs typeface="+mj-cs"/>
              </a:defRPr>
            </a:lvl1pPr>
          </a:lstStyle>
          <a:p>
            <a:pPr algn="ctr"/>
            <a:r>
              <a:rPr lang="en-US" b="1" dirty="0">
                <a:latin typeface="Arial" panose="020B0604020202020204" pitchFamily="34" charset="0"/>
                <a:cs typeface="Arial" panose="020B0604020202020204" pitchFamily="34" charset="0"/>
              </a:rPr>
              <a:t>Psychotherapy of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Eating Disorders</a:t>
            </a:r>
          </a:p>
        </p:txBody>
      </p:sp>
    </p:spTree>
    <p:extLst>
      <p:ext uri="{BB962C8B-B14F-4D97-AF65-F5344CB8AC3E}">
        <p14:creationId xmlns:p14="http://schemas.microsoft.com/office/powerpoint/2010/main" val="4104389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5416" y="2156791"/>
            <a:ext cx="7886700" cy="4351338"/>
          </a:xfrm>
        </p:spPr>
        <p:txBody>
          <a:bodyPr>
            <a:normAutofit/>
          </a:bodyPr>
          <a:lstStyle/>
          <a:p>
            <a:r>
              <a:rPr lang="en-US" sz="2400" dirty="0">
                <a:latin typeface="Arial" panose="020B0604020202020204" pitchFamily="34" charset="0"/>
                <a:cs typeface="Arial" panose="020B0604020202020204" pitchFamily="34" charset="0"/>
              </a:rPr>
              <a:t>Individual psychotherapy is important once there is medical stabilization, however, the evidence does not support that it is the treatment of choice for medical recovery</a:t>
            </a:r>
          </a:p>
          <a:p>
            <a:pPr marL="109728"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Family Therapy is important, regardless of the age of the patient, however, in families with suspected abuse or neglect, it may be contra-indicated</a:t>
            </a:r>
          </a:p>
        </p:txBody>
      </p:sp>
      <p:sp>
        <p:nvSpPr>
          <p:cNvPr id="4" name="Title 1">
            <a:extLst>
              <a:ext uri="{FF2B5EF4-FFF2-40B4-BE49-F238E27FC236}">
                <a16:creationId xmlns:a16="http://schemas.microsoft.com/office/drawing/2014/main" id="{46C3642D-C5CA-DC49-9780-8C78583BEB4F}"/>
              </a:ext>
            </a:extLst>
          </p:cNvPr>
          <p:cNvSpPr txBox="1">
            <a:spLocks/>
          </p:cNvSpPr>
          <p:nvPr/>
        </p:nvSpPr>
        <p:spPr>
          <a:xfrm>
            <a:off x="1524000" y="1089991"/>
            <a:ext cx="9144000" cy="106680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rgbClr val="048EC6"/>
                </a:solidFill>
                <a:latin typeface="Helvetica" pitchFamily="2" charset="0"/>
                <a:ea typeface="+mj-ea"/>
                <a:cs typeface="+mj-cs"/>
              </a:defRPr>
            </a:lvl1pPr>
          </a:lstStyle>
          <a:p>
            <a:pPr algn="ctr"/>
            <a:r>
              <a:rPr lang="en-US" b="1" dirty="0">
                <a:latin typeface="Arial" panose="020B0604020202020204" pitchFamily="34" charset="0"/>
                <a:cs typeface="Arial" panose="020B0604020202020204" pitchFamily="34" charset="0"/>
              </a:rPr>
              <a:t>Psychotherapy of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Eating Disorders</a:t>
            </a:r>
          </a:p>
        </p:txBody>
      </p:sp>
    </p:spTree>
    <p:extLst>
      <p:ext uri="{BB962C8B-B14F-4D97-AF65-F5344CB8AC3E}">
        <p14:creationId xmlns:p14="http://schemas.microsoft.com/office/powerpoint/2010/main" val="2388694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2209800"/>
            <a:ext cx="8229600" cy="2693504"/>
          </a:xfrm>
        </p:spPr>
        <p:txBody>
          <a:bodyPr>
            <a:normAutofit/>
          </a:bodyPr>
          <a:lstStyle/>
          <a:p>
            <a:r>
              <a:rPr lang="en-US" sz="2400" dirty="0">
                <a:latin typeface="Arial" panose="020B0604020202020204" pitchFamily="34" charset="0"/>
                <a:cs typeface="Arial" panose="020B0604020202020204" pitchFamily="34" charset="0"/>
              </a:rPr>
              <a:t>No meaningful psychotherapy can occur with the malnourished brain</a:t>
            </a:r>
          </a:p>
          <a:p>
            <a:pPr marL="109728"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Food is the mainstay of treatment</a:t>
            </a:r>
          </a:p>
        </p:txBody>
      </p:sp>
      <p:sp>
        <p:nvSpPr>
          <p:cNvPr id="4" name="Title 1">
            <a:extLst>
              <a:ext uri="{FF2B5EF4-FFF2-40B4-BE49-F238E27FC236}">
                <a16:creationId xmlns:a16="http://schemas.microsoft.com/office/drawing/2014/main" id="{EAAE84C7-C63A-AE44-AA84-83084E8AF137}"/>
              </a:ext>
            </a:extLst>
          </p:cNvPr>
          <p:cNvSpPr txBox="1">
            <a:spLocks/>
          </p:cNvSpPr>
          <p:nvPr/>
        </p:nvSpPr>
        <p:spPr>
          <a:xfrm>
            <a:off x="1752600" y="1143000"/>
            <a:ext cx="8458200" cy="1066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48EC6"/>
                </a:solidFill>
                <a:latin typeface="Helvetica" pitchFamily="2" charset="0"/>
                <a:ea typeface="+mj-ea"/>
                <a:cs typeface="+mj-cs"/>
              </a:defRPr>
            </a:lvl1pPr>
          </a:lstStyle>
          <a:p>
            <a:pPr algn="ctr"/>
            <a:r>
              <a:rPr lang="en-US" b="1" dirty="0">
                <a:latin typeface="Arial" panose="020B0604020202020204" pitchFamily="34" charset="0"/>
                <a:cs typeface="Arial" panose="020B0604020202020204" pitchFamily="34" charset="0"/>
              </a:rPr>
              <a:t>Nutritional Rehabilitation</a:t>
            </a:r>
          </a:p>
        </p:txBody>
      </p:sp>
    </p:spTree>
    <p:extLst>
      <p:ext uri="{BB962C8B-B14F-4D97-AF65-F5344CB8AC3E}">
        <p14:creationId xmlns:p14="http://schemas.microsoft.com/office/powerpoint/2010/main" val="3202647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0" y="609600"/>
            <a:ext cx="9144000" cy="1524000"/>
          </a:xfrm>
        </p:spPr>
        <p:txBody>
          <a:bodyPr/>
          <a:lstStyle/>
          <a:p>
            <a:pPr algn="ctr" eaLnBrk="1" hangingPunct="1"/>
            <a:r>
              <a:rPr lang="en-US" sz="4000" b="1" dirty="0">
                <a:latin typeface="Arial" panose="020B0604020202020204" pitchFamily="34" charset="0"/>
                <a:cs typeface="Arial" panose="020B0604020202020204" pitchFamily="34" charset="0"/>
              </a:rPr>
              <a:t>Historical perspective</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Anorexia Nervosa</a:t>
            </a:r>
          </a:p>
        </p:txBody>
      </p:sp>
      <p:sp>
        <p:nvSpPr>
          <p:cNvPr id="20483" name="Rectangle 3"/>
          <p:cNvSpPr>
            <a:spLocks noGrp="1" noChangeArrowheads="1"/>
          </p:cNvSpPr>
          <p:nvPr>
            <p:ph idx="1"/>
          </p:nvPr>
        </p:nvSpPr>
        <p:spPr/>
        <p:txBody>
          <a:bodyPr/>
          <a:lstStyle/>
          <a:p>
            <a:pPr eaLnBrk="1" hangingPunct="1">
              <a:buFont typeface="Wingdings 2" pitchFamily="18" charset="2"/>
              <a:buNone/>
            </a:pPr>
            <a:endParaRPr lang="en-US" dirty="0"/>
          </a:p>
          <a:p>
            <a:pPr eaLnBrk="1" hangingPunct="1">
              <a:buFont typeface="Wingdings 2" pitchFamily="18" charset="2"/>
              <a:buNone/>
            </a:pPr>
            <a:endParaRPr lang="en-US" dirty="0"/>
          </a:p>
          <a:p>
            <a:pPr eaLnBrk="1" hangingPunct="1"/>
            <a:r>
              <a:rPr lang="en-US" sz="2400" dirty="0">
                <a:cs typeface="Arial" pitchFamily="34" charset="0"/>
              </a:rPr>
              <a:t>Medieval times- Fasting Saints</a:t>
            </a:r>
          </a:p>
          <a:p>
            <a:pPr eaLnBrk="1" hangingPunct="1"/>
            <a:r>
              <a:rPr lang="en-US" sz="2400" dirty="0">
                <a:cs typeface="Arial" pitchFamily="34" charset="0"/>
              </a:rPr>
              <a:t>1873 - Sir William Gull – Anorexia Nervosa</a:t>
            </a:r>
          </a:p>
          <a:p>
            <a:pPr eaLnBrk="1" hangingPunct="1"/>
            <a:r>
              <a:rPr lang="en-US" sz="2400" dirty="0">
                <a:cs typeface="Arial" pitchFamily="34" charset="0"/>
              </a:rPr>
              <a:t>1980 – DSM-III – Anorexia Nervosa</a:t>
            </a:r>
            <a:r>
              <a:rPr lang="en-US" dirty="0">
                <a:cs typeface="Arial" pitchFamily="34" charset="0"/>
              </a:rPr>
              <a:t> </a:t>
            </a:r>
            <a:r>
              <a:rPr lang="en-US" sz="2000" dirty="0">
                <a:cs typeface="Arial" pitchFamily="34" charset="0"/>
              </a:rPr>
              <a:t>(25 % weight deficit)</a:t>
            </a:r>
          </a:p>
          <a:p>
            <a:pPr eaLnBrk="1" hangingPunct="1"/>
            <a:r>
              <a:rPr lang="en-US" sz="2400" dirty="0">
                <a:cs typeface="Arial" pitchFamily="34" charset="0"/>
              </a:rPr>
              <a:t>1987 –  DSM-IV – Anorexia Nervosa </a:t>
            </a:r>
            <a:r>
              <a:rPr lang="en-US" sz="2000" dirty="0">
                <a:cs typeface="Arial" pitchFamily="34" charset="0"/>
              </a:rPr>
              <a:t>(15 % weight deficit)</a:t>
            </a:r>
          </a:p>
          <a:p>
            <a:pPr eaLnBrk="1" hangingPunct="1"/>
            <a:r>
              <a:rPr lang="en-US" sz="2400" dirty="0">
                <a:cs typeface="Arial" pitchFamily="34" charset="0"/>
              </a:rPr>
              <a:t>2013 –  DSM-5 –   Anorexia Nervosa </a:t>
            </a:r>
          </a:p>
          <a:p>
            <a:pPr marL="109728" indent="0">
              <a:buNone/>
            </a:pPr>
            <a:r>
              <a:rPr lang="en-US" sz="1800" dirty="0">
                <a:cs typeface="Arial" pitchFamily="34" charset="0"/>
              </a:rPr>
              <a:t>(elimination of  amenorrhea criterion &amp; percentage weight cut-off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FF4A5-3030-4CFB-9EBA-76608BE6B51B}"/>
              </a:ext>
            </a:extLst>
          </p:cNvPr>
          <p:cNvSpPr>
            <a:spLocks noGrp="1"/>
          </p:cNvSpPr>
          <p:nvPr>
            <p:ph type="title"/>
          </p:nvPr>
        </p:nvSpPr>
        <p:spPr>
          <a:xfrm>
            <a:off x="1524000" y="1129570"/>
            <a:ext cx="9144000" cy="1325563"/>
          </a:xfrm>
        </p:spPr>
        <p:txBody>
          <a:bodyPr>
            <a:normAutofit/>
          </a:bodyPr>
          <a:lstStyle/>
          <a:p>
            <a:pPr algn="ctr"/>
            <a:r>
              <a:rPr lang="en-US" sz="4000" b="1" dirty="0"/>
              <a:t>DSM 5 criteria for </a:t>
            </a:r>
            <a:br>
              <a:rPr lang="en-US" sz="4000" b="1" dirty="0"/>
            </a:br>
            <a:r>
              <a:rPr lang="en-US" sz="4000" b="1" dirty="0"/>
              <a:t>Anorexia Nervosa</a:t>
            </a:r>
          </a:p>
        </p:txBody>
      </p:sp>
      <p:sp>
        <p:nvSpPr>
          <p:cNvPr id="3" name="Content Placeholder 2">
            <a:extLst>
              <a:ext uri="{FF2B5EF4-FFF2-40B4-BE49-F238E27FC236}">
                <a16:creationId xmlns:a16="http://schemas.microsoft.com/office/drawing/2014/main" id="{1832A515-EF29-4F94-BAA5-625D0FDADFA3}"/>
              </a:ext>
            </a:extLst>
          </p:cNvPr>
          <p:cNvSpPr>
            <a:spLocks noGrp="1"/>
          </p:cNvSpPr>
          <p:nvPr>
            <p:ph idx="1"/>
          </p:nvPr>
        </p:nvSpPr>
        <p:spPr>
          <a:xfrm>
            <a:off x="2564296" y="2455132"/>
            <a:ext cx="8229600" cy="3602736"/>
          </a:xfrm>
        </p:spPr>
        <p:txBody>
          <a:bodyPr>
            <a:normAutofit/>
          </a:bodyPr>
          <a:lstStyle/>
          <a:p>
            <a:r>
              <a:rPr lang="en-US" sz="2400" dirty="0">
                <a:latin typeface="Arial" panose="020B0604020202020204" pitchFamily="34" charset="0"/>
                <a:cs typeface="Arial" panose="020B0604020202020204" pitchFamily="34" charset="0"/>
              </a:rPr>
              <a:t>Food restriction with low weight</a:t>
            </a:r>
          </a:p>
          <a:p>
            <a:pPr marL="109728"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Intense fear of gaining weight or becoming fat</a:t>
            </a:r>
          </a:p>
          <a:p>
            <a:pPr marL="109728"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Disturbance in body experience</a:t>
            </a:r>
          </a:p>
        </p:txBody>
      </p:sp>
    </p:spTree>
    <p:extLst>
      <p:ext uri="{BB962C8B-B14F-4D97-AF65-F5344CB8AC3E}">
        <p14:creationId xmlns:p14="http://schemas.microsoft.com/office/powerpoint/2010/main" val="742172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524000" y="573156"/>
            <a:ext cx="9144000" cy="1905000"/>
          </a:xfrm>
        </p:spPr>
        <p:txBody>
          <a:bodyPr/>
          <a:lstStyle/>
          <a:p>
            <a:pPr algn="ctr" eaLnBrk="1" hangingPunct="1"/>
            <a:r>
              <a:rPr lang="en-US" sz="4000" b="1" dirty="0">
                <a:latin typeface="Arial" panose="020B0604020202020204" pitchFamily="34" charset="0"/>
                <a:cs typeface="Arial" panose="020B0604020202020204" pitchFamily="34" charset="0"/>
              </a:rPr>
              <a:t>Historical perspective</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 Bulimia Nervosa</a:t>
            </a:r>
          </a:p>
        </p:txBody>
      </p:sp>
      <p:sp>
        <p:nvSpPr>
          <p:cNvPr id="21507" name="Content Placeholder 2"/>
          <p:cNvSpPr>
            <a:spLocks noGrp="1"/>
          </p:cNvSpPr>
          <p:nvPr>
            <p:ph idx="1"/>
          </p:nvPr>
        </p:nvSpPr>
        <p:spPr>
          <a:xfrm>
            <a:off x="2107096" y="2173356"/>
            <a:ext cx="8229600" cy="3657600"/>
          </a:xfrm>
        </p:spPr>
        <p:txBody>
          <a:bodyPr/>
          <a:lstStyle/>
          <a:p>
            <a:pPr marL="0" indent="0">
              <a:buNone/>
            </a:pPr>
            <a:r>
              <a:rPr lang="en-US" dirty="0">
                <a:latin typeface="Arial" panose="020B0604020202020204" pitchFamily="34" charset="0"/>
                <a:cs typeface="Arial" panose="020B0604020202020204" pitchFamily="34" charset="0"/>
              </a:rPr>
              <a:t>Gerald Russell, 1979 – </a:t>
            </a:r>
          </a:p>
          <a:p>
            <a:pPr marL="109728" indent="0">
              <a:buNone/>
            </a:pPr>
            <a:r>
              <a:rPr lang="en-US" sz="1800" dirty="0">
                <a:latin typeface="Arial" panose="020B0604020202020204" pitchFamily="34" charset="0"/>
                <a:cs typeface="Arial" panose="020B0604020202020204" pitchFamily="34" charset="0"/>
              </a:rPr>
              <a:t>	“an ominous variant of anorexia nervosa”</a:t>
            </a:r>
          </a:p>
          <a:p>
            <a:pPr eaLnBrk="1" hangingPunct="1">
              <a:buNone/>
            </a:pPr>
            <a:endParaRPr lang="en-US" sz="1800"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1980 – DSM-III        	Bulimia Nervosa </a:t>
            </a:r>
          </a:p>
          <a:p>
            <a:pPr eaLnBrk="1" hangingPunct="1"/>
            <a:r>
              <a:rPr lang="en-US" dirty="0">
                <a:latin typeface="Arial" panose="020B0604020202020204" pitchFamily="34" charset="0"/>
                <a:cs typeface="Arial" panose="020B0604020202020204" pitchFamily="34" charset="0"/>
              </a:rPr>
              <a:t>1987 – DSM-III-R    	Bulimia Nervosa</a:t>
            </a:r>
            <a:endParaRPr lang="en-US" sz="1800"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1990 – DSM-IV		Bulimia Nervosa</a:t>
            </a:r>
            <a:endParaRPr lang="en-US" sz="2000"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2013 – DSM-5           	Bulimia Nervosa</a:t>
            </a:r>
            <a:endParaRPr lang="en-US" sz="2000" dirty="0">
              <a:latin typeface="Arial" panose="020B0604020202020204" pitchFamily="34" charset="0"/>
              <a:cs typeface="Arial" panose="020B0604020202020204" pitchFamily="34" charset="0"/>
            </a:endParaRPr>
          </a:p>
          <a:p>
            <a:pPr eaLnBrk="1" hangingPunct="1"/>
            <a:endParaRPr lang="en-US" dirty="0"/>
          </a:p>
          <a:p>
            <a:pPr eaLnBrk="1" hangingPunct="1"/>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24000" y="1103065"/>
            <a:ext cx="9144000" cy="487197"/>
          </a:xfrm>
        </p:spPr>
        <p:txBody>
          <a:bodyPr>
            <a:noAutofit/>
          </a:bodyPr>
          <a:lstStyle/>
          <a:p>
            <a:pPr algn="ctr" eaLnBrk="1" hangingPunct="1"/>
            <a:r>
              <a:rPr lang="en-US" sz="4000" b="1" dirty="0">
                <a:latin typeface="Arial" panose="020B0604020202020204" pitchFamily="34" charset="0"/>
                <a:cs typeface="Arial" panose="020B0604020202020204" pitchFamily="34" charset="0"/>
              </a:rPr>
              <a:t>Disclosures</a:t>
            </a:r>
          </a:p>
        </p:txBody>
      </p:sp>
      <p:sp>
        <p:nvSpPr>
          <p:cNvPr id="8195" name="Rectangle 3"/>
          <p:cNvSpPr>
            <a:spLocks noGrp="1" noChangeArrowheads="1"/>
          </p:cNvSpPr>
          <p:nvPr>
            <p:ph idx="1"/>
          </p:nvPr>
        </p:nvSpPr>
        <p:spPr>
          <a:xfrm>
            <a:off x="2915479" y="1590262"/>
            <a:ext cx="6639339" cy="4111487"/>
          </a:xfrm>
        </p:spPr>
        <p:txBody>
          <a:bodyPr/>
          <a:lstStyle/>
          <a:p>
            <a:pPr eaLnBrk="1" hangingPunct="1"/>
            <a:endParaRPr lang="en-US" dirty="0"/>
          </a:p>
          <a:p>
            <a:pPr eaLnBrk="1" hangingPunct="1"/>
            <a:endParaRPr lang="en-US" sz="2000" dirty="0">
              <a:solidFill>
                <a:srgbClr val="048EC6"/>
              </a:solidFill>
              <a:latin typeface="Arial" panose="020B0604020202020204" pitchFamily="34" charset="0"/>
              <a:cs typeface="Arial" panose="020B0604020202020204" pitchFamily="34" charset="0"/>
            </a:endParaRPr>
          </a:p>
          <a:p>
            <a:pPr eaLnBrk="1" hangingPunct="1"/>
            <a:r>
              <a:rPr lang="en-US" sz="2000" dirty="0">
                <a:solidFill>
                  <a:srgbClr val="048EC6"/>
                </a:solidFill>
                <a:latin typeface="Arial" panose="020B0604020202020204" pitchFamily="34" charset="0"/>
                <a:cs typeface="Arial" panose="020B0604020202020204" pitchFamily="34" charset="0"/>
              </a:rPr>
              <a:t>PCORI- START - Salary support</a:t>
            </a:r>
          </a:p>
          <a:p>
            <a:pPr eaLnBrk="1" hangingPunct="1"/>
            <a:r>
              <a:rPr lang="en-US" sz="2000" dirty="0">
                <a:solidFill>
                  <a:srgbClr val="048EC6"/>
                </a:solidFill>
                <a:latin typeface="Arial" panose="020B0604020202020204" pitchFamily="34" charset="0"/>
                <a:cs typeface="Arial" panose="020B0604020202020204" pitchFamily="34" charset="0"/>
              </a:rPr>
              <a:t>Advisory Board- </a:t>
            </a:r>
            <a:r>
              <a:rPr lang="en-US" sz="2000" dirty="0">
                <a:solidFill>
                  <a:srgbClr val="048EC6"/>
                </a:solidFill>
                <a:effectLst/>
                <a:latin typeface="Arial" panose="020B0604020202020204" pitchFamily="34" charset="0"/>
                <a:ea typeface="Calibri" panose="020F0502020204030204" pitchFamily="34" charset="0"/>
                <a:cs typeface="Arial" panose="020B0604020202020204" pitchFamily="34" charset="0"/>
              </a:rPr>
              <a:t>AGB-Pharma AB</a:t>
            </a:r>
            <a:endParaRPr lang="en-US" sz="2000" dirty="0">
              <a:solidFill>
                <a:srgbClr val="048EC6"/>
              </a:solidFill>
              <a:latin typeface="Arial" panose="020B0604020202020204" pitchFamily="34" charset="0"/>
              <a:cs typeface="Arial" panose="020B0604020202020204" pitchFamily="34" charset="0"/>
            </a:endParaRPr>
          </a:p>
          <a:p>
            <a:pPr eaLnBrk="1" hangingPunct="1"/>
            <a:r>
              <a:rPr lang="en-US" sz="2000" dirty="0">
                <a:solidFill>
                  <a:srgbClr val="048EC6"/>
                </a:solidFill>
                <a:latin typeface="Arial" panose="020B0604020202020204" pitchFamily="34" charset="0"/>
                <a:cs typeface="Arial" panose="020B0604020202020204" pitchFamily="34" charset="0"/>
              </a:rPr>
              <a:t>New York State Office of Mental Health (OMH) - </a:t>
            </a:r>
          </a:p>
          <a:p>
            <a:pPr marL="109728" indent="0">
              <a:buNone/>
            </a:pPr>
            <a:r>
              <a:rPr lang="en-US" sz="2000" dirty="0">
                <a:solidFill>
                  <a:srgbClr val="048EC6"/>
                </a:solidFill>
                <a:latin typeface="Arial" panose="020B0604020202020204" pitchFamily="34" charset="0"/>
                <a:cs typeface="Arial" panose="020B0604020202020204" pitchFamily="34" charset="0"/>
              </a:rPr>
              <a:t>	Project TEACH- Salary support</a:t>
            </a:r>
          </a:p>
          <a:p>
            <a:pPr marL="109728" indent="0">
              <a:buNone/>
            </a:pPr>
            <a:endParaRPr lang="en-US" sz="2000" dirty="0">
              <a:solidFill>
                <a:srgbClr val="048EC6"/>
              </a:solidFill>
              <a:latin typeface="Arial" panose="020B0604020202020204" pitchFamily="34" charset="0"/>
              <a:cs typeface="Arial" panose="020B0604020202020204" pitchFamily="34" charset="0"/>
            </a:endParaRPr>
          </a:p>
          <a:p>
            <a:pPr marL="109728" indent="0">
              <a:buNone/>
            </a:pPr>
            <a:endParaRPr lang="en-US" sz="2000" dirty="0">
              <a:solidFill>
                <a:srgbClr val="048EC6"/>
              </a:solidFill>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48CD-B4E5-46C9-AB66-B48D958827EB}"/>
              </a:ext>
            </a:extLst>
          </p:cNvPr>
          <p:cNvSpPr>
            <a:spLocks noGrp="1"/>
          </p:cNvSpPr>
          <p:nvPr>
            <p:ph type="title"/>
          </p:nvPr>
        </p:nvSpPr>
        <p:spPr>
          <a:xfrm>
            <a:off x="1524000" y="533400"/>
            <a:ext cx="9144000" cy="1219200"/>
          </a:xfrm>
        </p:spPr>
        <p:txBody>
          <a:bodyPr>
            <a:normAutofit fontScale="90000"/>
          </a:bodyPr>
          <a:lstStyle/>
          <a:p>
            <a:pPr algn="ctr"/>
            <a:r>
              <a:rPr lang="en-US" b="1" dirty="0">
                <a:latin typeface="Arial" panose="020B0604020202020204" pitchFamily="34" charset="0"/>
                <a:cs typeface="Arial" panose="020B0604020202020204" pitchFamily="34" charset="0"/>
              </a:rPr>
              <a:t>DSM 5 criteria of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Bulimia Nervosa </a:t>
            </a:r>
          </a:p>
        </p:txBody>
      </p:sp>
      <p:sp>
        <p:nvSpPr>
          <p:cNvPr id="3" name="Content Placeholder 2">
            <a:extLst>
              <a:ext uri="{FF2B5EF4-FFF2-40B4-BE49-F238E27FC236}">
                <a16:creationId xmlns:a16="http://schemas.microsoft.com/office/drawing/2014/main" id="{B2E6F533-1095-487C-8279-92C03FD17268}"/>
              </a:ext>
            </a:extLst>
          </p:cNvPr>
          <p:cNvSpPr>
            <a:spLocks noGrp="1"/>
          </p:cNvSpPr>
          <p:nvPr>
            <p:ph idx="1"/>
          </p:nvPr>
        </p:nvSpPr>
        <p:spPr>
          <a:xfrm>
            <a:off x="2140226" y="2398645"/>
            <a:ext cx="8229600" cy="3405809"/>
          </a:xfrm>
        </p:spPr>
        <p:txBody>
          <a:bodyPr>
            <a:normAutofit/>
          </a:bodyPr>
          <a:lstStyle/>
          <a:p>
            <a:r>
              <a:rPr lang="en-US" sz="2400" dirty="0">
                <a:latin typeface="Arial" panose="020B0604020202020204" pitchFamily="34" charset="0"/>
                <a:cs typeface="Arial" panose="020B0604020202020204" pitchFamily="34" charset="0"/>
              </a:rPr>
              <a:t>Recurrent episodes of binge eating</a:t>
            </a:r>
          </a:p>
          <a:p>
            <a:r>
              <a:rPr lang="en-US" sz="2400" dirty="0">
                <a:latin typeface="Arial" panose="020B0604020202020204" pitchFamily="34" charset="0"/>
                <a:cs typeface="Arial" panose="020B0604020202020204" pitchFamily="34" charset="0"/>
              </a:rPr>
              <a:t>A sense of lack of control over eating</a:t>
            </a:r>
          </a:p>
          <a:p>
            <a:r>
              <a:rPr lang="en-US" sz="2400" dirty="0">
                <a:latin typeface="Arial" panose="020B0604020202020204" pitchFamily="34" charset="0"/>
                <a:cs typeface="Arial" panose="020B0604020202020204" pitchFamily="34" charset="0"/>
              </a:rPr>
              <a:t>Recurrent inappropriate compensatory behaviors</a:t>
            </a:r>
          </a:p>
          <a:p>
            <a:r>
              <a:rPr lang="en-US" sz="2400" dirty="0">
                <a:latin typeface="Arial" panose="020B0604020202020204" pitchFamily="34" charset="0"/>
                <a:cs typeface="Arial" panose="020B0604020202020204" pitchFamily="34" charset="0"/>
              </a:rPr>
              <a:t>At least on average once per week for 3 months</a:t>
            </a:r>
          </a:p>
          <a:p>
            <a:r>
              <a:rPr lang="en-US" sz="2400" dirty="0">
                <a:latin typeface="Arial" panose="020B0604020202020204" pitchFamily="34" charset="0"/>
                <a:cs typeface="Arial" panose="020B0604020202020204" pitchFamily="34" charset="0"/>
              </a:rPr>
              <a:t>Self evaluation unduly influenced by shape or weight</a:t>
            </a:r>
          </a:p>
          <a:p>
            <a:endParaRPr lang="en-US" dirty="0"/>
          </a:p>
        </p:txBody>
      </p:sp>
    </p:spTree>
    <p:extLst>
      <p:ext uri="{BB962C8B-B14F-4D97-AF65-F5344CB8AC3E}">
        <p14:creationId xmlns:p14="http://schemas.microsoft.com/office/powerpoint/2010/main" val="2496859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524000" y="609600"/>
            <a:ext cx="9144000" cy="1676400"/>
          </a:xfrm>
        </p:spPr>
        <p:txBody>
          <a:bodyPr/>
          <a:lstStyle/>
          <a:p>
            <a:pPr algn="ctr" eaLnBrk="1" hangingPunct="1"/>
            <a:r>
              <a:rPr lang="en-US" sz="2800" b="1" dirty="0">
                <a:latin typeface="Arial" panose="020B0604020202020204" pitchFamily="34" charset="0"/>
                <a:cs typeface="Arial" panose="020B0604020202020204" pitchFamily="34" charset="0"/>
              </a:rPr>
              <a:t>New: </a:t>
            </a:r>
            <a:r>
              <a:rPr lang="en-US" sz="2800" b="1" i="1" dirty="0">
                <a:latin typeface="Arial" panose="020B0604020202020204" pitchFamily="34" charset="0"/>
                <a:cs typeface="Arial" panose="020B0604020202020204" pitchFamily="34" charset="0"/>
              </a:rPr>
              <a:t>Avoidant/Restrictive Food Intake Disorder</a:t>
            </a:r>
            <a:br>
              <a:rPr lang="en-US" sz="2400" b="1" i="1" dirty="0">
                <a:latin typeface="Arial" panose="020B0604020202020204" pitchFamily="34" charset="0"/>
                <a:cs typeface="Arial" panose="020B0604020202020204" pitchFamily="34" charset="0"/>
              </a:rPr>
            </a:br>
            <a:br>
              <a:rPr lang="en-US" sz="24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ARFID</a:t>
            </a:r>
          </a:p>
        </p:txBody>
      </p:sp>
      <p:sp>
        <p:nvSpPr>
          <p:cNvPr id="34819" name="Rectangle 3"/>
          <p:cNvSpPr>
            <a:spLocks noGrp="1" noChangeArrowheads="1"/>
          </p:cNvSpPr>
          <p:nvPr>
            <p:ph idx="1"/>
          </p:nvPr>
        </p:nvSpPr>
        <p:spPr>
          <a:xfrm>
            <a:off x="1981200" y="2590800"/>
            <a:ext cx="8229600" cy="4267200"/>
          </a:xfrm>
        </p:spPr>
        <p:txBody>
          <a:bodyPr>
            <a:normAutofit/>
          </a:bodyPr>
          <a:lstStyle/>
          <a:p>
            <a:pPr marL="533400" indent="-533400"/>
            <a:r>
              <a:rPr lang="en-US" dirty="0">
                <a:latin typeface="Arial" panose="020B0604020202020204" pitchFamily="34" charset="0"/>
                <a:cs typeface="Arial" panose="020B0604020202020204" pitchFamily="34" charset="0"/>
              </a:rPr>
              <a:t>Apparent lack of interest in eating, avoidance based on sensory characteristics of food, or concern about aversive consequences of eating</a:t>
            </a:r>
          </a:p>
          <a:p>
            <a:pPr marL="533400" indent="-533400">
              <a:buNone/>
            </a:pPr>
            <a:endParaRPr lang="en-US" dirty="0">
              <a:latin typeface="Arial" panose="020B0604020202020204" pitchFamily="34" charset="0"/>
              <a:cs typeface="Arial" panose="020B0604020202020204" pitchFamily="34" charset="0"/>
            </a:endParaRPr>
          </a:p>
          <a:p>
            <a:pPr marL="533400" indent="-533400"/>
            <a:r>
              <a:rPr lang="en-US" dirty="0">
                <a:latin typeface="Arial" panose="020B0604020202020204" pitchFamily="34" charset="0"/>
                <a:cs typeface="Arial" panose="020B0604020202020204" pitchFamily="34" charset="0"/>
              </a:rPr>
              <a:t>The avoidance or restricted eating failure to gain as expected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DD5EE-6DDB-4F1A-BEB4-894213DF1056}"/>
              </a:ext>
            </a:extLst>
          </p:cNvPr>
          <p:cNvSpPr>
            <a:spLocks noGrp="1"/>
          </p:cNvSpPr>
          <p:nvPr>
            <p:ph type="title"/>
          </p:nvPr>
        </p:nvSpPr>
        <p:spPr>
          <a:xfrm>
            <a:off x="1524000" y="586230"/>
            <a:ext cx="9144000" cy="1325563"/>
          </a:xfrm>
        </p:spPr>
        <p:txBody>
          <a:bodyPr>
            <a:normAutofit/>
          </a:bodyPr>
          <a:lstStyle/>
          <a:p>
            <a:pPr algn="ctr"/>
            <a:r>
              <a:rPr lang="en-US" sz="4000" b="1" dirty="0">
                <a:latin typeface="Arial" panose="020B0604020202020204" pitchFamily="34" charset="0"/>
                <a:cs typeface="Arial" panose="020B0604020202020204" pitchFamily="34" charset="0"/>
              </a:rPr>
              <a:t>Course of illness</a:t>
            </a:r>
          </a:p>
        </p:txBody>
      </p:sp>
      <p:sp>
        <p:nvSpPr>
          <p:cNvPr id="3" name="Content Placeholder 2">
            <a:extLst>
              <a:ext uri="{FF2B5EF4-FFF2-40B4-BE49-F238E27FC236}">
                <a16:creationId xmlns:a16="http://schemas.microsoft.com/office/drawing/2014/main" id="{37F82369-B1DA-4083-8786-DB64BF82BFDD}"/>
              </a:ext>
            </a:extLst>
          </p:cNvPr>
          <p:cNvSpPr>
            <a:spLocks noGrp="1"/>
          </p:cNvSpPr>
          <p:nvPr>
            <p:ph idx="1"/>
          </p:nvPr>
        </p:nvSpPr>
        <p:spPr>
          <a:xfrm>
            <a:off x="2438400" y="1911792"/>
            <a:ext cx="8229600" cy="4136136"/>
          </a:xfrm>
        </p:spPr>
        <p:txBody>
          <a:bodyPr>
            <a:normAutofit/>
          </a:bodyPr>
          <a:lstStyle/>
          <a:p>
            <a:r>
              <a:rPr lang="en-US" sz="2400" dirty="0">
                <a:latin typeface="Arial" panose="020B0604020202020204" pitchFamily="34" charset="0"/>
                <a:cs typeface="Arial" panose="020B0604020202020204" pitchFamily="34" charset="0"/>
              </a:rPr>
              <a:t>Prognosis</a:t>
            </a:r>
          </a:p>
          <a:p>
            <a:pPr marL="109728"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Mortality rates</a:t>
            </a:r>
          </a:p>
        </p:txBody>
      </p:sp>
    </p:spTree>
    <p:extLst>
      <p:ext uri="{BB962C8B-B14F-4D97-AF65-F5344CB8AC3E}">
        <p14:creationId xmlns:p14="http://schemas.microsoft.com/office/powerpoint/2010/main" val="21615700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338867" y="2335685"/>
            <a:ext cx="9515600" cy="1363200"/>
          </a:xfrm>
          <a:prstGeom prst="rect">
            <a:avLst/>
          </a:prstGeom>
        </p:spPr>
        <p:txBody>
          <a:bodyPr spcFirstLastPara="1" vert="horz" wrap="square" lIns="121900" tIns="121900" rIns="121900" bIns="121900" rtlCol="0" anchor="b" anchorCtr="0">
            <a:normAutofit/>
          </a:bodyPr>
          <a:lstStyle/>
          <a:p>
            <a:pPr>
              <a:spcBef>
                <a:spcPts val="0"/>
              </a:spcBef>
            </a:pPr>
            <a:r>
              <a:rPr lang="en"/>
              <a:t>Eating Disorders</a:t>
            </a:r>
            <a:endParaRPr/>
          </a:p>
        </p:txBody>
      </p:sp>
      <p:sp>
        <p:nvSpPr>
          <p:cNvPr id="67" name="Google Shape;67;p13"/>
          <p:cNvSpPr txBox="1">
            <a:spLocks noGrp="1"/>
          </p:cNvSpPr>
          <p:nvPr>
            <p:ph type="subTitle" idx="1"/>
          </p:nvPr>
        </p:nvSpPr>
        <p:spPr>
          <a:xfrm>
            <a:off x="2849633" y="3800052"/>
            <a:ext cx="6494000" cy="1056800"/>
          </a:xfrm>
          <a:prstGeom prst="rect">
            <a:avLst/>
          </a:prstGeom>
        </p:spPr>
        <p:txBody>
          <a:bodyPr spcFirstLastPara="1" vert="horz" wrap="square" lIns="121900" tIns="121900" rIns="121900" bIns="121900" rtlCol="0" anchor="t" anchorCtr="0">
            <a:normAutofit/>
          </a:bodyPr>
          <a:lstStyle/>
          <a:p>
            <a:pPr>
              <a:spcBef>
                <a:spcPts val="0"/>
              </a:spcBef>
            </a:pPr>
            <a:r>
              <a:rPr lang="en"/>
              <a:t>A Primary Care perspective</a:t>
            </a:r>
            <a:endParaRPr/>
          </a:p>
          <a:p>
            <a:pPr>
              <a:spcBef>
                <a:spcPts val="0"/>
              </a:spcBef>
            </a:pPr>
            <a:r>
              <a:rPr lang="en"/>
              <a:t>Dr. Rachel Kaufman</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Disclosures</a:t>
            </a:r>
            <a:endParaRPr/>
          </a:p>
        </p:txBody>
      </p:sp>
      <p:sp>
        <p:nvSpPr>
          <p:cNvPr id="73" name="Google Shape;73;p14"/>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Project TEACH</a:t>
            </a:r>
            <a:endParaRPr/>
          </a:p>
          <a:p>
            <a:pPr marL="0" indent="0">
              <a:spcBef>
                <a:spcPts val="1600"/>
              </a:spcBef>
              <a:buNone/>
            </a:pPr>
            <a:r>
              <a:rPr lang="en"/>
              <a:t>	-I am a PCP Champion for Project TEACH</a:t>
            </a:r>
            <a:endParaRPr/>
          </a:p>
          <a:p>
            <a:pPr marL="0" indent="0">
              <a:spcBef>
                <a:spcPts val="1600"/>
              </a:spcBef>
              <a:spcAft>
                <a:spcPts val="1600"/>
              </a:spcAft>
              <a:buNone/>
            </a:pPr>
            <a:r>
              <a:rPr lang="en"/>
              <a:t>	-I receive Salary support for my work with Project TEACH</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EATING DISORDER BIAS</a:t>
            </a:r>
            <a:endParaRPr/>
          </a:p>
        </p:txBody>
      </p:sp>
      <p:sp>
        <p:nvSpPr>
          <p:cNvPr id="79" name="Google Shape;79;p15"/>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-Whether we want to admit it or not, the majority of providers have a mental image of a thin, white, female patient</a:t>
            </a:r>
            <a:endParaRPr/>
          </a:p>
          <a:p>
            <a:pPr marL="0" indent="0">
              <a:spcBef>
                <a:spcPts val="1600"/>
              </a:spcBef>
              <a:buNone/>
            </a:pPr>
            <a:r>
              <a:rPr lang="en"/>
              <a:t>-Not all eating disorder patients are thin!</a:t>
            </a:r>
            <a:endParaRPr/>
          </a:p>
          <a:p>
            <a:pPr marL="0" indent="0">
              <a:spcBef>
                <a:spcPts val="1600"/>
              </a:spcBef>
              <a:buNone/>
            </a:pPr>
            <a:r>
              <a:rPr lang="en"/>
              <a:t>-Not all eating disorder patients are female (trans patients are at higher risk)</a:t>
            </a:r>
            <a:endParaRPr/>
          </a:p>
          <a:p>
            <a:pPr marL="0" indent="0">
              <a:spcBef>
                <a:spcPts val="1600"/>
              </a:spcBef>
              <a:spcAft>
                <a:spcPts val="1600"/>
              </a:spcAft>
              <a:buNone/>
            </a:pPr>
            <a:r>
              <a:rPr lang="en"/>
              <a:t>-People from ALL ethnic backgrounds can develop eating disorders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These disorders develop over time</a:t>
            </a:r>
            <a:endParaRPr/>
          </a:p>
        </p:txBody>
      </p:sp>
      <p:sp>
        <p:nvSpPr>
          <p:cNvPr id="85" name="Google Shape;85;p16"/>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Patients do not wake up one day and suddenly meet all the DSM5 criteria for an eating disorder</a:t>
            </a:r>
            <a:endParaRPr/>
          </a:p>
          <a:p>
            <a:pPr marL="0" indent="0">
              <a:spcBef>
                <a:spcPts val="1600"/>
              </a:spcBef>
              <a:buNone/>
            </a:pPr>
            <a:r>
              <a:rPr lang="en"/>
              <a:t>We sometimes have the opportunity to identify and support patients who are developing disordered patterns BEFORE they are underweight and/or Purging regularly and in medical danger</a:t>
            </a:r>
            <a:endParaRPr/>
          </a:p>
          <a:p>
            <a:pPr marL="0" indent="0">
              <a:spcBef>
                <a:spcPts val="1600"/>
              </a:spcBef>
              <a:spcAft>
                <a:spcPts val="1600"/>
              </a:spcAft>
              <a:buNone/>
            </a:pPr>
            <a:r>
              <a:rPr lang="en"/>
              <a:t>Even in patients who never will meet DSM5 criteria, disordered eating patterns are harmful to them, and we can support better relationships with food</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How and When to start this Conversation</a:t>
            </a:r>
            <a:endParaRPr/>
          </a:p>
        </p:txBody>
      </p:sp>
      <p:sp>
        <p:nvSpPr>
          <p:cNvPr id="91" name="Google Shape;91;p17"/>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Rigorous screening of every patient is likely impractical, but I have gotten traction with asking just one or two open ended questions:</a:t>
            </a:r>
            <a:endParaRPr/>
          </a:p>
          <a:p>
            <a:pPr marL="0" indent="609585">
              <a:spcBef>
                <a:spcPts val="1600"/>
              </a:spcBef>
              <a:buNone/>
            </a:pPr>
            <a:r>
              <a:rPr lang="en"/>
              <a:t>“Tell me about how you feel about food”</a:t>
            </a:r>
            <a:endParaRPr/>
          </a:p>
          <a:p>
            <a:pPr marL="0" indent="609585">
              <a:spcBef>
                <a:spcPts val="1600"/>
              </a:spcBef>
              <a:buNone/>
            </a:pPr>
            <a:r>
              <a:rPr lang="en"/>
              <a:t>“Do you feel like you have a good relationship with food?”</a:t>
            </a:r>
            <a:endParaRPr/>
          </a:p>
          <a:p>
            <a:pPr marL="0" indent="609585">
              <a:spcBef>
                <a:spcPts val="1600"/>
              </a:spcBef>
              <a:buNone/>
            </a:pPr>
            <a:r>
              <a:rPr lang="en"/>
              <a:t>“Will you let yourself eat when you are hungry?”</a:t>
            </a:r>
            <a:endParaRPr/>
          </a:p>
          <a:p>
            <a:pPr indent="0">
              <a:spcBef>
                <a:spcPts val="1600"/>
              </a:spcBef>
              <a:spcAft>
                <a:spcPts val="1600"/>
              </a:spcAft>
              <a:buNone/>
            </a:pPr>
            <a:r>
              <a:rPr lang="en"/>
              <a:t>“When you look in the Mirror, what do you see?”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fontScale="90000"/>
          </a:bodyPr>
          <a:lstStyle/>
          <a:p>
            <a:r>
              <a:rPr lang="en"/>
              <a:t>Be Mindful of Eating Disorders when you see weight loss</a:t>
            </a:r>
            <a:endParaRPr/>
          </a:p>
        </p:txBody>
      </p:sp>
      <p:sp>
        <p:nvSpPr>
          <p:cNvPr id="97" name="Google Shape;97;p18"/>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marL="0" indent="0">
              <a:buNone/>
            </a:pPr>
            <a:r>
              <a:rPr lang="en"/>
              <a:t>Don’t automatically congratulate the patient! Start with some neutral fact finding</a:t>
            </a:r>
            <a:endParaRPr/>
          </a:p>
          <a:p>
            <a:pPr marL="0" indent="0">
              <a:spcBef>
                <a:spcPts val="1600"/>
              </a:spcBef>
              <a:buNone/>
            </a:pPr>
            <a:r>
              <a:rPr lang="en"/>
              <a:t>“I see you have lost weight in the past 6 months, why do you think your weight changed?”</a:t>
            </a:r>
            <a:endParaRPr/>
          </a:p>
          <a:p>
            <a:pPr marL="0" indent="0">
              <a:spcBef>
                <a:spcPts val="1600"/>
              </a:spcBef>
              <a:spcAft>
                <a:spcPts val="1600"/>
              </a:spcAft>
              <a:buNone/>
            </a:pPr>
            <a:r>
              <a:rPr lang="en"/>
              <a:t>“You say you are just More Healthy, but what does that mean for you?”</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fontScale="90000"/>
          </a:bodyPr>
          <a:lstStyle/>
          <a:p>
            <a:r>
              <a:rPr lang="en"/>
              <a:t>Messy Realities when Specialist care is difficult to access</a:t>
            </a:r>
            <a:endParaRPr/>
          </a:p>
        </p:txBody>
      </p:sp>
      <p:sp>
        <p:nvSpPr>
          <p:cNvPr id="103" name="Google Shape;103;p19"/>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lnSpcReduction="10000"/>
          </a:bodyPr>
          <a:lstStyle/>
          <a:p>
            <a:pPr marL="0" indent="0">
              <a:buNone/>
            </a:pPr>
            <a:r>
              <a:rPr lang="en"/>
              <a:t>First, Make sure your patient does not require hospitalization, then..</a:t>
            </a:r>
            <a:endParaRPr/>
          </a:p>
          <a:p>
            <a:pPr marL="0" indent="0">
              <a:spcBef>
                <a:spcPts val="1600"/>
              </a:spcBef>
              <a:buNone/>
            </a:pPr>
            <a:r>
              <a:rPr lang="en"/>
              <a:t>Don’t be afraid to bring the patient back! You don’t have to do it all in one visit</a:t>
            </a:r>
            <a:endParaRPr/>
          </a:p>
          <a:p>
            <a:pPr marL="0" indent="0">
              <a:spcBef>
                <a:spcPts val="1600"/>
              </a:spcBef>
              <a:buNone/>
            </a:pPr>
            <a:r>
              <a:rPr lang="en"/>
              <a:t>Establish clear lines of communication with your staff to have patient face away from the scale at visits</a:t>
            </a:r>
            <a:endParaRPr/>
          </a:p>
          <a:p>
            <a:pPr marL="0" indent="0">
              <a:spcBef>
                <a:spcPts val="1600"/>
              </a:spcBef>
              <a:buNone/>
            </a:pPr>
            <a:r>
              <a:rPr lang="en"/>
              <a:t>Picking up the phone is a Superpower: Counselors (if your patient is already in counseling) and Schools nurses and school guidance counselors can be valuable partners</a:t>
            </a:r>
            <a:endParaRPr/>
          </a:p>
          <a:p>
            <a:pPr marL="0" indent="0">
              <a:spcBef>
                <a:spcPts val="1600"/>
              </a:spcBef>
              <a:spcAft>
                <a:spcPts val="1600"/>
              </a:spcAft>
              <a:buNone/>
            </a:pPr>
            <a:r>
              <a:rPr lang="en"/>
              <a:t>Focus on the most practical and essential health goals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83E21C-9095-1847-B835-16E3FAD32C72}"/>
              </a:ext>
            </a:extLst>
          </p:cNvPr>
          <p:cNvSpPr txBox="1"/>
          <p:nvPr/>
        </p:nvSpPr>
        <p:spPr>
          <a:xfrm>
            <a:off x="4041913" y="610136"/>
            <a:ext cx="2835965" cy="6247864"/>
          </a:xfrm>
          <a:prstGeom prst="rect">
            <a:avLst/>
          </a:prstGeom>
          <a:noFill/>
        </p:spPr>
        <p:txBody>
          <a:bodyPr wrap="square" rtlCol="0">
            <a:spAutoFit/>
          </a:bodyPr>
          <a:lstStyle/>
          <a:p>
            <a:r>
              <a:rPr lang="en-US" sz="40000" b="1" dirty="0">
                <a:solidFill>
                  <a:srgbClr val="CAF4FF"/>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3940451" y="992188"/>
            <a:ext cx="4629150" cy="4873625"/>
          </a:xfrm>
        </p:spPr>
        <p:txBody>
          <a:bodyPr/>
          <a:lstStyle/>
          <a:p>
            <a:pPr marL="0" indent="0">
              <a:buNone/>
            </a:pPr>
            <a:r>
              <a:rPr lang="en-US" b="1" dirty="0">
                <a:solidFill>
                  <a:srgbClr val="0070C0"/>
                </a:solidFill>
                <a:latin typeface="Arial" panose="020B0604020202020204" pitchFamily="34" charset="0"/>
                <a:cs typeface="Arial" panose="020B0604020202020204" pitchFamily="34" charset="0"/>
              </a:rPr>
              <a:t>Poll #1 True or False</a:t>
            </a:r>
          </a:p>
          <a:p>
            <a:pPr marL="109728" indent="0">
              <a:buNone/>
            </a:pPr>
            <a:endParaRPr lang="en-US" dirty="0">
              <a:solidFill>
                <a:srgbClr val="0070C0"/>
              </a:solidFill>
              <a:latin typeface="Arial" panose="020B0604020202020204" pitchFamily="34" charset="0"/>
              <a:cs typeface="Arial" panose="020B0604020202020204" pitchFamily="34" charset="0"/>
            </a:endParaRPr>
          </a:p>
          <a:p>
            <a:pPr marL="109728" indent="0">
              <a:buNone/>
            </a:pPr>
            <a:endParaRPr lang="en-US" dirty="0">
              <a:solidFill>
                <a:srgbClr val="0070C0"/>
              </a:solidFill>
              <a:latin typeface="Arial" panose="020B0604020202020204" pitchFamily="34" charset="0"/>
              <a:cs typeface="Arial" panose="020B0604020202020204" pitchFamily="34" charset="0"/>
            </a:endParaRPr>
          </a:p>
          <a:p>
            <a:pPr marL="0" indent="0">
              <a:buNone/>
            </a:pPr>
            <a:r>
              <a:rPr lang="en-US" sz="2800" dirty="0">
                <a:solidFill>
                  <a:srgbClr val="0070C0"/>
                </a:solidFill>
                <a:latin typeface="Arial" panose="020B0604020202020204" pitchFamily="34" charset="0"/>
                <a:cs typeface="Arial" panose="020B0604020202020204" pitchFamily="34" charset="0"/>
              </a:rPr>
              <a:t>Anorexia Nervosa may have the highest mortality rate of all psychiatric disorders</a:t>
            </a:r>
          </a:p>
        </p:txBody>
      </p:sp>
    </p:spTree>
    <p:extLst>
      <p:ext uri="{BB962C8B-B14F-4D97-AF65-F5344CB8AC3E}">
        <p14:creationId xmlns:p14="http://schemas.microsoft.com/office/powerpoint/2010/main" val="38011816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83E21C-9095-1847-B835-16E3FAD32C72}"/>
              </a:ext>
            </a:extLst>
          </p:cNvPr>
          <p:cNvSpPr txBox="1"/>
          <p:nvPr/>
        </p:nvSpPr>
        <p:spPr>
          <a:xfrm>
            <a:off x="4041913" y="610136"/>
            <a:ext cx="2835965" cy="6247864"/>
          </a:xfrm>
          <a:prstGeom prst="rect">
            <a:avLst/>
          </a:prstGeom>
          <a:noFill/>
        </p:spPr>
        <p:txBody>
          <a:bodyPr wrap="square" rtlCol="0">
            <a:spAutoFit/>
          </a:bodyPr>
          <a:lstStyle/>
          <a:p>
            <a:r>
              <a:rPr lang="en-US" sz="40000" b="1" dirty="0">
                <a:solidFill>
                  <a:srgbClr val="CAF4FF"/>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3940451" y="992188"/>
            <a:ext cx="4629150" cy="4873625"/>
          </a:xfrm>
        </p:spPr>
        <p:txBody>
          <a:bodyPr/>
          <a:lstStyle/>
          <a:p>
            <a:pPr marL="0" indent="0">
              <a:buNone/>
            </a:pPr>
            <a:r>
              <a:rPr lang="en-US" b="1" dirty="0">
                <a:solidFill>
                  <a:srgbClr val="0070C0"/>
                </a:solidFill>
                <a:latin typeface="Arial" panose="020B0604020202020204" pitchFamily="34" charset="0"/>
                <a:cs typeface="Arial" panose="020B0604020202020204" pitchFamily="34" charset="0"/>
              </a:rPr>
              <a:t>True or False</a:t>
            </a:r>
          </a:p>
          <a:p>
            <a:pPr marL="109728" indent="0">
              <a:buNone/>
            </a:pPr>
            <a:endParaRPr lang="en-US" dirty="0">
              <a:solidFill>
                <a:srgbClr val="0070C0"/>
              </a:solidFill>
              <a:latin typeface="Arial" panose="020B0604020202020204" pitchFamily="34" charset="0"/>
              <a:cs typeface="Arial" panose="020B0604020202020204" pitchFamily="34" charset="0"/>
            </a:endParaRPr>
          </a:p>
          <a:p>
            <a:pPr marL="109728" indent="0">
              <a:buNone/>
            </a:pPr>
            <a:endParaRPr lang="en-US" dirty="0">
              <a:solidFill>
                <a:srgbClr val="0070C0"/>
              </a:solidFill>
              <a:latin typeface="Arial" panose="020B0604020202020204" pitchFamily="34" charset="0"/>
              <a:cs typeface="Arial" panose="020B0604020202020204" pitchFamily="34" charset="0"/>
            </a:endParaRPr>
          </a:p>
          <a:p>
            <a:pPr marL="0" indent="0">
              <a:buNone/>
            </a:pPr>
            <a:r>
              <a:rPr lang="en-US" sz="2800" dirty="0">
                <a:solidFill>
                  <a:srgbClr val="0070C0"/>
                </a:solidFill>
                <a:latin typeface="Arial" panose="020B0604020202020204" pitchFamily="34" charset="0"/>
                <a:cs typeface="Arial" panose="020B0604020202020204" pitchFamily="34" charset="0"/>
              </a:rPr>
              <a:t>Anorexia Nervosa may have the highest mortality rate of all psychiatric disorders</a:t>
            </a:r>
          </a:p>
        </p:txBody>
      </p:sp>
    </p:spTree>
    <p:extLst>
      <p:ext uri="{BB962C8B-B14F-4D97-AF65-F5344CB8AC3E}">
        <p14:creationId xmlns:p14="http://schemas.microsoft.com/office/powerpoint/2010/main" val="19344139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5A9463-956D-C94A-B36F-9723C9B64EBA}"/>
              </a:ext>
            </a:extLst>
          </p:cNvPr>
          <p:cNvSpPr txBox="1"/>
          <p:nvPr/>
        </p:nvSpPr>
        <p:spPr>
          <a:xfrm>
            <a:off x="4041913" y="610136"/>
            <a:ext cx="2835965" cy="6247864"/>
          </a:xfrm>
          <a:prstGeom prst="rect">
            <a:avLst/>
          </a:prstGeom>
          <a:noFill/>
        </p:spPr>
        <p:txBody>
          <a:bodyPr wrap="square" rtlCol="0">
            <a:spAutoFit/>
          </a:bodyPr>
          <a:lstStyle/>
          <a:p>
            <a:r>
              <a:rPr lang="en-US" sz="40000" b="1" dirty="0">
                <a:solidFill>
                  <a:srgbClr val="CAF4FF"/>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4041912" y="992188"/>
            <a:ext cx="4629150" cy="4873625"/>
          </a:xfrm>
        </p:spPr>
        <p:txBody>
          <a:bodyPr/>
          <a:lstStyle/>
          <a:p>
            <a:pPr marL="0" indent="0">
              <a:buNone/>
            </a:pPr>
            <a:r>
              <a:rPr lang="en-US" b="1" dirty="0">
                <a:solidFill>
                  <a:srgbClr val="0070C0"/>
                </a:solidFill>
                <a:latin typeface="Arial" panose="020B0604020202020204" pitchFamily="34" charset="0"/>
                <a:cs typeface="Arial" panose="020B0604020202020204" pitchFamily="34" charset="0"/>
              </a:rPr>
              <a:t>Anorexia Nervosa</a:t>
            </a:r>
          </a:p>
          <a:p>
            <a:pPr marL="109728" indent="0">
              <a:buNone/>
            </a:pPr>
            <a:endParaRPr lang="en-US" dirty="0">
              <a:solidFill>
                <a:srgbClr val="0070C0"/>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A.  	Amenorrhea is a 	diagnostic criteria</a:t>
            </a:r>
          </a:p>
          <a:p>
            <a:r>
              <a:rPr lang="en-US" sz="2400" dirty="0">
                <a:solidFill>
                  <a:srgbClr val="0070C0"/>
                </a:solidFill>
                <a:latin typeface="Arial" panose="020B0604020202020204" pitchFamily="34" charset="0"/>
                <a:cs typeface="Arial" panose="020B0604020202020204" pitchFamily="34" charset="0"/>
              </a:rPr>
              <a:t>B.  	15 % weight deficit is 	required to meet criteria</a:t>
            </a:r>
          </a:p>
          <a:p>
            <a:r>
              <a:rPr lang="en-US" sz="2400" dirty="0">
                <a:solidFill>
                  <a:srgbClr val="0070C0"/>
                </a:solidFill>
                <a:latin typeface="Arial" panose="020B0604020202020204" pitchFamily="34" charset="0"/>
                <a:cs typeface="Arial" panose="020B0604020202020204" pitchFamily="34" charset="0"/>
              </a:rPr>
              <a:t>C.   	Is rarely found in males</a:t>
            </a:r>
          </a:p>
          <a:p>
            <a:r>
              <a:rPr lang="en-US" sz="2400" dirty="0">
                <a:solidFill>
                  <a:srgbClr val="0070C0"/>
                </a:solidFill>
                <a:latin typeface="Arial" panose="020B0604020202020204" pitchFamily="34" charset="0"/>
                <a:cs typeface="Arial" panose="020B0604020202020204" pitchFamily="34" charset="0"/>
              </a:rPr>
              <a:t>D.  	A, B &amp; C</a:t>
            </a:r>
          </a:p>
          <a:p>
            <a:r>
              <a:rPr lang="en-US" sz="2400" dirty="0">
                <a:solidFill>
                  <a:srgbClr val="0070C0"/>
                </a:solidFill>
                <a:latin typeface="Arial" panose="020B0604020202020204" pitchFamily="34" charset="0"/>
                <a:cs typeface="Arial" panose="020B0604020202020204" pitchFamily="34" charset="0"/>
              </a:rPr>
              <a:t>E.  	None of the above</a:t>
            </a:r>
          </a:p>
        </p:txBody>
      </p:sp>
    </p:spTree>
    <p:extLst>
      <p:ext uri="{BB962C8B-B14F-4D97-AF65-F5344CB8AC3E}">
        <p14:creationId xmlns:p14="http://schemas.microsoft.com/office/powerpoint/2010/main" val="15210408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F94AB6-7885-194A-BB77-718B505C624E}"/>
              </a:ext>
            </a:extLst>
          </p:cNvPr>
          <p:cNvSpPr txBox="1"/>
          <p:nvPr/>
        </p:nvSpPr>
        <p:spPr>
          <a:xfrm>
            <a:off x="4041913" y="610136"/>
            <a:ext cx="2835965" cy="6247864"/>
          </a:xfrm>
          <a:prstGeom prst="rect">
            <a:avLst/>
          </a:prstGeom>
          <a:noFill/>
        </p:spPr>
        <p:txBody>
          <a:bodyPr wrap="square" rtlCol="0">
            <a:spAutoFit/>
          </a:bodyPr>
          <a:lstStyle/>
          <a:p>
            <a:r>
              <a:rPr lang="en-US" sz="40000" b="1" dirty="0">
                <a:solidFill>
                  <a:srgbClr val="CAF4FF"/>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3021495" y="992188"/>
            <a:ext cx="6727498" cy="4873625"/>
          </a:xfrm>
        </p:spPr>
        <p:txBody>
          <a:bodyPr>
            <a:noAutofit/>
          </a:bodyPr>
          <a:lstStyle/>
          <a:p>
            <a:pPr marL="0" indent="0">
              <a:buNone/>
            </a:pPr>
            <a:r>
              <a:rPr lang="en-US" b="1" dirty="0">
                <a:solidFill>
                  <a:srgbClr val="0070C0"/>
                </a:solidFill>
                <a:latin typeface="Arial" panose="020B0604020202020204" pitchFamily="34" charset="0"/>
                <a:cs typeface="Arial" panose="020B0604020202020204" pitchFamily="34" charset="0"/>
              </a:rPr>
              <a:t>Avoidant/Restrictive Food Intake Disorder (ARFID)</a:t>
            </a:r>
          </a:p>
          <a:p>
            <a:pPr marL="109728" indent="0">
              <a:buNone/>
            </a:pPr>
            <a:endParaRPr lang="en-US" dirty="0">
              <a:solidFill>
                <a:srgbClr val="0070C0"/>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A.  	Is not an eating disorder</a:t>
            </a:r>
          </a:p>
          <a:p>
            <a:r>
              <a:rPr lang="en-US" sz="2400" dirty="0">
                <a:solidFill>
                  <a:srgbClr val="0070C0"/>
                </a:solidFill>
                <a:latin typeface="Arial" panose="020B0604020202020204" pitchFamily="34" charset="0"/>
                <a:cs typeface="Arial" panose="020B0604020202020204" pitchFamily="34" charset="0"/>
              </a:rPr>
              <a:t>B.  	Is a feeding disorder</a:t>
            </a:r>
          </a:p>
          <a:p>
            <a:r>
              <a:rPr lang="en-US" sz="2400" dirty="0">
                <a:solidFill>
                  <a:srgbClr val="0070C0"/>
                </a:solidFill>
                <a:latin typeface="Arial" panose="020B0604020202020204" pitchFamily="34" charset="0"/>
                <a:cs typeface="Arial" panose="020B0604020202020204" pitchFamily="34" charset="0"/>
              </a:rPr>
              <a:t>C.  	Can be associated with Autism Spectrum 	Disorder</a:t>
            </a:r>
          </a:p>
          <a:p>
            <a:r>
              <a:rPr lang="en-US" sz="2400" dirty="0">
                <a:solidFill>
                  <a:srgbClr val="0070C0"/>
                </a:solidFill>
                <a:latin typeface="Arial" panose="020B0604020202020204" pitchFamily="34" charset="0"/>
                <a:cs typeface="Arial" panose="020B0604020202020204" pitchFamily="34" charset="0"/>
              </a:rPr>
              <a:t>D. 	A &amp; C</a:t>
            </a:r>
          </a:p>
          <a:p>
            <a:r>
              <a:rPr lang="en-US" sz="2400" dirty="0">
                <a:solidFill>
                  <a:srgbClr val="0070C0"/>
                </a:solidFill>
                <a:latin typeface="Arial" panose="020B0604020202020204" pitchFamily="34" charset="0"/>
                <a:cs typeface="Arial" panose="020B0604020202020204" pitchFamily="34" charset="0"/>
              </a:rPr>
              <a:t>E	None of the above</a:t>
            </a:r>
          </a:p>
        </p:txBody>
      </p:sp>
    </p:spTree>
    <p:extLst>
      <p:ext uri="{BB962C8B-B14F-4D97-AF65-F5344CB8AC3E}">
        <p14:creationId xmlns:p14="http://schemas.microsoft.com/office/powerpoint/2010/main" val="4029198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2578"/>
            <a:ext cx="9144000" cy="1325563"/>
          </a:xfrm>
        </p:spPr>
        <p:txBody>
          <a:bodyPr>
            <a:normAutofit/>
          </a:bodyPr>
          <a:lstStyle/>
          <a:p>
            <a:pPr algn="ctr"/>
            <a:r>
              <a:rPr lang="en-US" sz="4000" b="1" dirty="0"/>
              <a:t>Minnesota Experiment of </a:t>
            </a:r>
            <a:br>
              <a:rPr lang="en-US" sz="4000" b="1" dirty="0"/>
            </a:br>
            <a:r>
              <a:rPr lang="en-US" sz="4000" b="1" dirty="0"/>
              <a:t>Human Starvation</a:t>
            </a:r>
          </a:p>
        </p:txBody>
      </p:sp>
      <p:sp>
        <p:nvSpPr>
          <p:cNvPr id="3" name="Content Placeholder 2"/>
          <p:cNvSpPr>
            <a:spLocks noGrp="1"/>
          </p:cNvSpPr>
          <p:nvPr>
            <p:ph idx="1"/>
          </p:nvPr>
        </p:nvSpPr>
        <p:spPr>
          <a:xfrm>
            <a:off x="2444198" y="2770541"/>
            <a:ext cx="7886700" cy="2808625"/>
          </a:xfrm>
        </p:spPr>
        <p:txBody>
          <a:bodyPr/>
          <a:lstStyle/>
          <a:p>
            <a:r>
              <a:rPr lang="en-US" sz="2400" u="sng" dirty="0">
                <a:hlinkClick r:id="rId2"/>
              </a:rPr>
              <a:t>https://www.youtube.com/watch?v=8iH5htWIwo0</a:t>
            </a:r>
            <a:endParaRPr lang="en-US" sz="2400" dirty="0"/>
          </a:p>
          <a:p>
            <a:pPr marL="109728" indent="0">
              <a:buNone/>
            </a:pPr>
            <a:endParaRPr lang="en-US" dirty="0"/>
          </a:p>
        </p:txBody>
      </p:sp>
    </p:spTree>
    <p:extLst>
      <p:ext uri="{BB962C8B-B14F-4D97-AF65-F5344CB8AC3E}">
        <p14:creationId xmlns:p14="http://schemas.microsoft.com/office/powerpoint/2010/main" val="4255403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1" y="704850"/>
            <a:ext cx="9143999" cy="1143000"/>
          </a:xfrm>
        </p:spPr>
        <p:txBody>
          <a:bodyPr>
            <a:normAutofit/>
          </a:bodyPr>
          <a:lstStyle/>
          <a:p>
            <a:pPr algn="ctr" eaLnBrk="1" hangingPunct="1"/>
            <a:r>
              <a:rPr lang="en-US" sz="4000" b="1" dirty="0">
                <a:latin typeface="Arial" panose="020B0604020202020204" pitchFamily="34" charset="0"/>
                <a:cs typeface="Arial" panose="020B0604020202020204" pitchFamily="34" charset="0"/>
              </a:rPr>
              <a:t>Acknowledgements</a:t>
            </a:r>
          </a:p>
        </p:txBody>
      </p:sp>
      <p:sp>
        <p:nvSpPr>
          <p:cNvPr id="41987" name="Rectangle 3"/>
          <p:cNvSpPr>
            <a:spLocks noGrp="1" noChangeArrowheads="1"/>
          </p:cNvSpPr>
          <p:nvPr>
            <p:ph idx="1"/>
          </p:nvPr>
        </p:nvSpPr>
        <p:spPr>
          <a:xfrm>
            <a:off x="2126974" y="1847850"/>
            <a:ext cx="8229600" cy="4419600"/>
          </a:xfrm>
        </p:spPr>
        <p:txBody>
          <a:bodyPr>
            <a:normAutofit/>
          </a:bodyPr>
          <a:lstStyle/>
          <a:p>
            <a:pPr eaLnBrk="1" hangingPunct="1"/>
            <a:r>
              <a:rPr lang="en-US" sz="2000" dirty="0">
                <a:cs typeface="Arial" charset="0"/>
              </a:rPr>
              <a:t>Collaborative effort, Division of Child &amp; Adolescent Psychiatry, Department of Psychiatry, The </a:t>
            </a:r>
            <a:r>
              <a:rPr lang="en-US" sz="2000" dirty="0" err="1">
                <a:cs typeface="Arial" charset="0"/>
              </a:rPr>
              <a:t>Zucker</a:t>
            </a:r>
            <a:r>
              <a:rPr lang="en-US" sz="2000" dirty="0">
                <a:cs typeface="Arial" charset="0"/>
              </a:rPr>
              <a:t> Hillside Hospital (ZHH) &amp; the Division of Adolescent Medicine, Department of Pediatrics, Cohen Children’s Medical Center (CCMC)</a:t>
            </a:r>
          </a:p>
          <a:p>
            <a:pPr eaLnBrk="1" hangingPunct="1"/>
            <a:endParaRPr lang="en-US" sz="2400" dirty="0">
              <a:cs typeface="Arial" charset="0"/>
            </a:endParaRPr>
          </a:p>
          <a:p>
            <a:pPr eaLnBrk="1" hangingPunct="1"/>
            <a:r>
              <a:rPr lang="en-US" sz="2000" dirty="0">
                <a:cs typeface="Arial" charset="0"/>
              </a:rPr>
              <a:t>New York State Center of Excellence – </a:t>
            </a:r>
          </a:p>
          <a:p>
            <a:pPr marL="109728" indent="0">
              <a:buNone/>
            </a:pPr>
            <a:r>
              <a:rPr lang="en-US" sz="2000" dirty="0">
                <a:cs typeface="Arial" charset="0"/>
              </a:rPr>
              <a:t>	Columbia, Cornell and LIJ (CCMC &amp; ZHH)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pPr>
              <a:defRPr/>
            </a:pPr>
            <a:br>
              <a:rPr lang="en-US" sz="4000" dirty="0"/>
            </a:br>
            <a:br>
              <a:rPr lang="en-US" sz="4000" dirty="0"/>
            </a:br>
            <a:br>
              <a:rPr lang="en-US" sz="4000" dirty="0"/>
            </a:br>
            <a:br>
              <a:rPr lang="en-US" sz="4000" dirty="0"/>
            </a:br>
            <a:endParaRPr lang="en-US" sz="4000" dirty="0"/>
          </a:p>
        </p:txBody>
      </p:sp>
      <p:sp>
        <p:nvSpPr>
          <p:cNvPr id="43011" name="Rectangle 3"/>
          <p:cNvSpPr>
            <a:spLocks noGrp="1" noChangeArrowheads="1"/>
          </p:cNvSpPr>
          <p:nvPr>
            <p:ph idx="1"/>
          </p:nvPr>
        </p:nvSpPr>
        <p:spPr>
          <a:xfrm>
            <a:off x="1981200" y="1752602"/>
            <a:ext cx="8229600" cy="2024269"/>
          </a:xfrm>
        </p:spPr>
        <p:txBody>
          <a:bodyPr>
            <a:normAutofit/>
          </a:bodyPr>
          <a:lstStyle/>
          <a:p>
            <a:pPr algn="ctr" eaLnBrk="1" hangingPunct="1">
              <a:buFont typeface="Wingdings" pitchFamily="2" charset="2"/>
              <a:buNone/>
            </a:pPr>
            <a:endParaRPr lang="en-US" dirty="0"/>
          </a:p>
          <a:p>
            <a:pPr algn="ctr" eaLnBrk="1" hangingPunct="1">
              <a:buFont typeface="Wingdings" pitchFamily="2" charset="2"/>
              <a:buNone/>
            </a:pPr>
            <a:r>
              <a:rPr lang="en-US" sz="4000" b="1" dirty="0">
                <a:solidFill>
                  <a:srgbClr val="0070C0"/>
                </a:solidFill>
                <a:latin typeface="Arial" charset="0"/>
                <a:cs typeface="Arial" charset="0"/>
              </a:rPr>
              <a:t>Thank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5A9463-956D-C94A-B36F-9723C9B64EBA}"/>
              </a:ext>
            </a:extLst>
          </p:cNvPr>
          <p:cNvSpPr txBox="1"/>
          <p:nvPr/>
        </p:nvSpPr>
        <p:spPr>
          <a:xfrm>
            <a:off x="4041913" y="610136"/>
            <a:ext cx="2835965" cy="6247864"/>
          </a:xfrm>
          <a:prstGeom prst="rect">
            <a:avLst/>
          </a:prstGeom>
          <a:noFill/>
        </p:spPr>
        <p:txBody>
          <a:bodyPr wrap="square" rtlCol="0">
            <a:spAutoFit/>
          </a:bodyPr>
          <a:lstStyle/>
          <a:p>
            <a:r>
              <a:rPr lang="en-US" sz="40000" b="1" dirty="0">
                <a:solidFill>
                  <a:srgbClr val="CAF4FF"/>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4041912" y="992188"/>
            <a:ext cx="4629150" cy="4873625"/>
          </a:xfrm>
        </p:spPr>
        <p:txBody>
          <a:bodyPr/>
          <a:lstStyle/>
          <a:p>
            <a:pPr marL="0" indent="0">
              <a:buNone/>
            </a:pPr>
            <a:r>
              <a:rPr lang="en-US" b="1" dirty="0">
                <a:solidFill>
                  <a:srgbClr val="0070C0"/>
                </a:solidFill>
                <a:latin typeface="Arial" panose="020B0604020202020204" pitchFamily="34" charset="0"/>
                <a:cs typeface="Arial" panose="020B0604020202020204" pitchFamily="34" charset="0"/>
              </a:rPr>
              <a:t>Poll #2 Anorexia Nervosa</a:t>
            </a:r>
          </a:p>
          <a:p>
            <a:pPr marL="109728" indent="0">
              <a:buNone/>
            </a:pPr>
            <a:endParaRPr lang="en-US" dirty="0">
              <a:solidFill>
                <a:srgbClr val="0070C0"/>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A.  	Amenorrhea is a 	diagnostic criteria</a:t>
            </a:r>
          </a:p>
          <a:p>
            <a:r>
              <a:rPr lang="en-US" sz="2400" dirty="0">
                <a:solidFill>
                  <a:srgbClr val="0070C0"/>
                </a:solidFill>
                <a:latin typeface="Arial" panose="020B0604020202020204" pitchFamily="34" charset="0"/>
                <a:cs typeface="Arial" panose="020B0604020202020204" pitchFamily="34" charset="0"/>
              </a:rPr>
              <a:t>B.  	15 % weight deficit is 	required to meet criteria</a:t>
            </a:r>
          </a:p>
          <a:p>
            <a:r>
              <a:rPr lang="en-US" sz="2400" dirty="0">
                <a:solidFill>
                  <a:srgbClr val="0070C0"/>
                </a:solidFill>
                <a:latin typeface="Arial" panose="020B0604020202020204" pitchFamily="34" charset="0"/>
                <a:cs typeface="Arial" panose="020B0604020202020204" pitchFamily="34" charset="0"/>
              </a:rPr>
              <a:t>C.   	Is rarely found in males</a:t>
            </a:r>
          </a:p>
          <a:p>
            <a:r>
              <a:rPr lang="en-US" sz="2400" dirty="0">
                <a:solidFill>
                  <a:srgbClr val="0070C0"/>
                </a:solidFill>
                <a:latin typeface="Arial" panose="020B0604020202020204" pitchFamily="34" charset="0"/>
                <a:cs typeface="Arial" panose="020B0604020202020204" pitchFamily="34" charset="0"/>
              </a:rPr>
              <a:t>D.  	A, B &amp; C</a:t>
            </a:r>
          </a:p>
          <a:p>
            <a:r>
              <a:rPr lang="en-US" sz="2400" dirty="0">
                <a:solidFill>
                  <a:srgbClr val="0070C0"/>
                </a:solidFill>
                <a:latin typeface="Arial" panose="020B0604020202020204" pitchFamily="34" charset="0"/>
                <a:cs typeface="Arial" panose="020B0604020202020204" pitchFamily="34" charset="0"/>
              </a:rPr>
              <a:t>E.  	None of the above</a:t>
            </a:r>
          </a:p>
        </p:txBody>
      </p:sp>
    </p:spTree>
    <p:extLst>
      <p:ext uri="{BB962C8B-B14F-4D97-AF65-F5344CB8AC3E}">
        <p14:creationId xmlns:p14="http://schemas.microsoft.com/office/powerpoint/2010/main" val="3466672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F94AB6-7885-194A-BB77-718B505C624E}"/>
              </a:ext>
            </a:extLst>
          </p:cNvPr>
          <p:cNvSpPr txBox="1"/>
          <p:nvPr/>
        </p:nvSpPr>
        <p:spPr>
          <a:xfrm>
            <a:off x="4041913" y="610136"/>
            <a:ext cx="2835965" cy="6247864"/>
          </a:xfrm>
          <a:prstGeom prst="rect">
            <a:avLst/>
          </a:prstGeom>
          <a:noFill/>
        </p:spPr>
        <p:txBody>
          <a:bodyPr wrap="square" rtlCol="0">
            <a:spAutoFit/>
          </a:bodyPr>
          <a:lstStyle/>
          <a:p>
            <a:r>
              <a:rPr lang="en-US" sz="40000" b="1" dirty="0">
                <a:solidFill>
                  <a:srgbClr val="CAF4FF"/>
                </a:solidFill>
                <a:latin typeface="Arial" panose="020B0604020202020204" pitchFamily="34" charset="0"/>
                <a:cs typeface="Arial" panose="020B0604020202020204" pitchFamily="34" charset="0"/>
              </a:rPr>
              <a:t>?</a:t>
            </a:r>
          </a:p>
        </p:txBody>
      </p:sp>
      <p:sp>
        <p:nvSpPr>
          <p:cNvPr id="4" name="Content Placeholder 3"/>
          <p:cNvSpPr>
            <a:spLocks noGrp="1"/>
          </p:cNvSpPr>
          <p:nvPr>
            <p:ph idx="1"/>
          </p:nvPr>
        </p:nvSpPr>
        <p:spPr>
          <a:xfrm>
            <a:off x="3021495" y="992188"/>
            <a:ext cx="6727498" cy="4873625"/>
          </a:xfrm>
        </p:spPr>
        <p:txBody>
          <a:bodyPr>
            <a:noAutofit/>
          </a:bodyPr>
          <a:lstStyle/>
          <a:p>
            <a:pPr marL="0" indent="0">
              <a:buNone/>
            </a:pPr>
            <a:r>
              <a:rPr lang="en-US" b="1" dirty="0">
                <a:solidFill>
                  <a:srgbClr val="0070C0"/>
                </a:solidFill>
                <a:latin typeface="Arial" panose="020B0604020202020204" pitchFamily="34" charset="0"/>
                <a:cs typeface="Arial" panose="020B0604020202020204" pitchFamily="34" charset="0"/>
              </a:rPr>
              <a:t>Poll #3: Avoidant/Restrictive Food Intake Disorder (ARFID)</a:t>
            </a:r>
          </a:p>
          <a:p>
            <a:pPr marL="109728" indent="0">
              <a:buNone/>
            </a:pPr>
            <a:endParaRPr lang="en-US" dirty="0">
              <a:solidFill>
                <a:srgbClr val="0070C0"/>
              </a:solidFill>
              <a:latin typeface="Arial" panose="020B0604020202020204" pitchFamily="34" charset="0"/>
              <a:cs typeface="Arial" panose="020B0604020202020204" pitchFamily="34" charset="0"/>
            </a:endParaRPr>
          </a:p>
          <a:p>
            <a:r>
              <a:rPr lang="en-US" sz="2400" dirty="0">
                <a:solidFill>
                  <a:srgbClr val="0070C0"/>
                </a:solidFill>
                <a:latin typeface="Arial" panose="020B0604020202020204" pitchFamily="34" charset="0"/>
                <a:cs typeface="Arial" panose="020B0604020202020204" pitchFamily="34" charset="0"/>
              </a:rPr>
              <a:t>A.  	Is not an eating disorder</a:t>
            </a:r>
          </a:p>
          <a:p>
            <a:r>
              <a:rPr lang="en-US" sz="2400" dirty="0">
                <a:solidFill>
                  <a:srgbClr val="0070C0"/>
                </a:solidFill>
                <a:latin typeface="Arial" panose="020B0604020202020204" pitchFamily="34" charset="0"/>
                <a:cs typeface="Arial" panose="020B0604020202020204" pitchFamily="34" charset="0"/>
              </a:rPr>
              <a:t>B.  	Is a feeding disorder</a:t>
            </a:r>
          </a:p>
          <a:p>
            <a:r>
              <a:rPr lang="en-US" sz="2400" dirty="0">
                <a:solidFill>
                  <a:srgbClr val="0070C0"/>
                </a:solidFill>
                <a:latin typeface="Arial" panose="020B0604020202020204" pitchFamily="34" charset="0"/>
                <a:cs typeface="Arial" panose="020B0604020202020204" pitchFamily="34" charset="0"/>
              </a:rPr>
              <a:t>C.  	Can be associated with Autism Spectrum 	Disorder</a:t>
            </a:r>
          </a:p>
          <a:p>
            <a:r>
              <a:rPr lang="en-US" sz="2400" dirty="0">
                <a:solidFill>
                  <a:srgbClr val="0070C0"/>
                </a:solidFill>
                <a:latin typeface="Arial" panose="020B0604020202020204" pitchFamily="34" charset="0"/>
                <a:cs typeface="Arial" panose="020B0604020202020204" pitchFamily="34" charset="0"/>
              </a:rPr>
              <a:t>D. 	A &amp; C</a:t>
            </a:r>
          </a:p>
          <a:p>
            <a:r>
              <a:rPr lang="en-US" sz="2400" dirty="0">
                <a:solidFill>
                  <a:srgbClr val="0070C0"/>
                </a:solidFill>
                <a:latin typeface="Arial" panose="020B0604020202020204" pitchFamily="34" charset="0"/>
                <a:cs typeface="Arial" panose="020B0604020202020204" pitchFamily="34" charset="0"/>
              </a:rPr>
              <a:t>E	None of the above</a:t>
            </a:r>
          </a:p>
        </p:txBody>
      </p:sp>
    </p:spTree>
    <p:extLst>
      <p:ext uri="{BB962C8B-B14F-4D97-AF65-F5344CB8AC3E}">
        <p14:creationId xmlns:p14="http://schemas.microsoft.com/office/powerpoint/2010/main" val="3689393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1144173"/>
            <a:ext cx="9144000" cy="673376"/>
          </a:xfrm>
        </p:spPr>
        <p:txBody>
          <a:bodyPr>
            <a:normAutofit fontScale="90000"/>
          </a:bodyPr>
          <a:lstStyle/>
          <a:p>
            <a:pPr algn="ctr" eaLnBrk="1" hangingPunct="1"/>
            <a:r>
              <a:rPr lang="en-US" b="1" dirty="0">
                <a:latin typeface="Arial" panose="020B0604020202020204" pitchFamily="34" charset="0"/>
                <a:cs typeface="Arial" panose="020B0604020202020204" pitchFamily="34" charset="0"/>
              </a:rPr>
              <a:t>Disclaimers</a:t>
            </a:r>
          </a:p>
        </p:txBody>
      </p:sp>
      <p:sp>
        <p:nvSpPr>
          <p:cNvPr id="9219" name="Rectangle 3"/>
          <p:cNvSpPr>
            <a:spLocks noGrp="1" noChangeArrowheads="1"/>
          </p:cNvSpPr>
          <p:nvPr>
            <p:ph idx="1"/>
          </p:nvPr>
        </p:nvSpPr>
        <p:spPr/>
        <p:txBody>
          <a:bodyPr/>
          <a:lstStyle/>
          <a:p>
            <a:pPr eaLnBrk="1" hangingPunct="1">
              <a:lnSpc>
                <a:spcPct val="90000"/>
              </a:lnSpc>
            </a:pPr>
            <a:endParaRPr lang="en-US" dirty="0"/>
          </a:p>
          <a:p>
            <a:pPr eaLnBrk="1" hangingPunct="1">
              <a:lnSpc>
                <a:spcPct val="90000"/>
              </a:lnSpc>
            </a:pPr>
            <a:r>
              <a:rPr lang="en-US" sz="2400" dirty="0">
                <a:latin typeface="Arial" panose="020B0604020202020204" pitchFamily="34" charset="0"/>
                <a:cs typeface="Arial" panose="020B0604020202020204" pitchFamily="34" charset="0"/>
              </a:rPr>
              <a:t>If humor is used during this talk, it by no means is to suggest that there is anything humorous about these disorders, but rather, it is used as a vehicle for transmitting information in a palatable fashion</a:t>
            </a:r>
          </a:p>
          <a:p>
            <a:pPr eaLnBrk="1" hangingPunct="1">
              <a:lnSpc>
                <a:spcPct val="90000"/>
              </a:lnSpc>
              <a:buFont typeface="Wingdings" pitchFamily="2" charset="2"/>
              <a:buNone/>
            </a:pPr>
            <a:endParaRPr lang="en-US" sz="2400" dirty="0">
              <a:latin typeface="Arial" panose="020B0604020202020204" pitchFamily="34" charset="0"/>
              <a:cs typeface="Arial" panose="020B0604020202020204" pitchFamily="34" charset="0"/>
            </a:endParaRPr>
          </a:p>
          <a:p>
            <a:pPr eaLnBrk="1" hangingPunct="1">
              <a:lnSpc>
                <a:spcPct val="90000"/>
              </a:lnSpc>
            </a:pPr>
            <a:r>
              <a:rPr lang="en-US" sz="2400" dirty="0">
                <a:latin typeface="Arial" panose="020B0604020202020204" pitchFamily="34" charset="0"/>
                <a:cs typeface="Arial" panose="020B0604020202020204" pitchFamily="34" charset="0"/>
              </a:rPr>
              <a:t>Eating Disorders may have one of the highest mortality rates of all psychiatric disorders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90600"/>
            <a:ext cx="9144000" cy="1600200"/>
          </a:xfrm>
        </p:spPr>
        <p:txBody>
          <a:bodyPr>
            <a:normAutofit/>
          </a:bodyPr>
          <a:lstStyle/>
          <a:p>
            <a:pPr algn="ctr"/>
            <a:r>
              <a:rPr lang="en-US" sz="4000" b="1" dirty="0">
                <a:latin typeface="Arial" panose="020B0604020202020204" pitchFamily="34" charset="0"/>
                <a:cs typeface="Arial" panose="020B0604020202020204" pitchFamily="34" charset="0"/>
              </a:rPr>
              <a:t>Is there a way to prevent </a:t>
            </a:r>
            <a:br>
              <a:rPr lang="en-US" sz="4000" b="1" dirty="0">
                <a:latin typeface="Arial" panose="020B0604020202020204" pitchFamily="34" charset="0"/>
                <a:cs typeface="Arial" panose="020B0604020202020204" pitchFamily="34" charset="0"/>
              </a:rPr>
            </a:br>
            <a:r>
              <a:rPr lang="en-US" sz="4000" b="1" dirty="0">
                <a:latin typeface="Arial" panose="020B0604020202020204" pitchFamily="34" charset="0"/>
                <a:cs typeface="Arial" panose="020B0604020202020204" pitchFamily="34" charset="0"/>
              </a:rPr>
              <a:t>eating disorders?</a:t>
            </a:r>
            <a:br>
              <a:rPr lang="en-US" sz="2800" b="1" dirty="0">
                <a:latin typeface="+mn-lt"/>
              </a:rPr>
            </a:br>
            <a:endParaRPr lang="en-US" sz="2800" b="1" dirty="0">
              <a:latin typeface="+mn-lt"/>
            </a:endParaRPr>
          </a:p>
        </p:txBody>
      </p:sp>
      <p:sp>
        <p:nvSpPr>
          <p:cNvPr id="3" name="Content Placeholder 2"/>
          <p:cNvSpPr>
            <a:spLocks noGrp="1"/>
          </p:cNvSpPr>
          <p:nvPr>
            <p:ph idx="1"/>
          </p:nvPr>
        </p:nvSpPr>
        <p:spPr>
          <a:xfrm>
            <a:off x="1981200" y="2667000"/>
            <a:ext cx="8229600" cy="3657600"/>
          </a:xfrm>
        </p:spPr>
        <p:txBody>
          <a:bodyPr>
            <a:normAutofit/>
          </a:bodyPr>
          <a:lstStyle/>
          <a:p>
            <a:r>
              <a:rPr lang="en-US" sz="2400" dirty="0">
                <a:latin typeface="Arial" panose="020B0604020202020204" pitchFamily="34" charset="0"/>
                <a:cs typeface="Arial" panose="020B0604020202020204" pitchFamily="34" charset="0"/>
              </a:rPr>
              <a:t>How can we raise our children not to worry about whether they are thin enough?</a:t>
            </a:r>
          </a:p>
          <a:p>
            <a:pPr>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How can we feel good about ourselves without worrying about whether we are thin enough?</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TotalTime>
  <Words>2606</Words>
  <Application>Microsoft Office PowerPoint</Application>
  <PresentationFormat>Widescreen</PresentationFormat>
  <Paragraphs>323</Paragraphs>
  <Slides>55</Slides>
  <Notes>13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6" baseType="lpstr">
      <vt:lpstr>Arial</vt:lpstr>
      <vt:lpstr>Calibri</vt:lpstr>
      <vt:lpstr>Calibri Light</vt:lpstr>
      <vt:lpstr>Century Gothic</vt:lpstr>
      <vt:lpstr>Helvetica</vt:lpstr>
      <vt:lpstr>PalatinoLTStd-Roman</vt:lpstr>
      <vt:lpstr>Segoe UI Symbol</vt:lpstr>
      <vt:lpstr>Wingdings</vt:lpstr>
      <vt:lpstr>Wingdings 2</vt:lpstr>
      <vt:lpstr>Office Theme</vt:lpstr>
      <vt:lpstr>Photo Editor Photo</vt:lpstr>
      <vt:lpstr>PowerPoint Presentation</vt:lpstr>
      <vt:lpstr>PowerPoint Presentation</vt:lpstr>
      <vt:lpstr>PowerPoint Presentation</vt:lpstr>
      <vt:lpstr>Disclosures</vt:lpstr>
      <vt:lpstr>PowerPoint Presentation</vt:lpstr>
      <vt:lpstr>PowerPoint Presentation</vt:lpstr>
      <vt:lpstr>PowerPoint Presentation</vt:lpstr>
      <vt:lpstr>Disclaimers</vt:lpstr>
      <vt:lpstr>Is there a way to prevent  eating disorders? </vt:lpstr>
      <vt:lpstr>Ambivalence towards treatment</vt:lpstr>
      <vt:lpstr>Treatment resistance</vt:lpstr>
      <vt:lpstr>Persuasion</vt:lpstr>
      <vt:lpstr>Perceived Coercion</vt:lpstr>
      <vt:lpstr>Compulsion</vt:lpstr>
      <vt:lpstr>What is often the first thing people say to one another when they meet after a period of time? (when they wish to be nice)</vt:lpstr>
      <vt:lpstr>PowerPoint Presentation</vt:lpstr>
      <vt:lpstr>PowerPoint Presentation</vt:lpstr>
      <vt:lpstr>Personal Impact</vt:lpstr>
      <vt:lpstr>PowerPoint Presentation</vt:lpstr>
      <vt:lpstr>PowerPoint Presentation</vt:lpstr>
      <vt:lpstr>PowerPoint Presentation</vt:lpstr>
      <vt:lpstr>Levels of care to consider</vt:lpstr>
      <vt:lpstr>EATING DISORDERS: Characteristics of levels of care</vt:lpstr>
      <vt:lpstr>APA Practice guideline  for THE treatment of eating disorders  https://www.psychiatry.org/psychiatrists/practice/clinical-practice-guidelines   2023</vt:lpstr>
      <vt:lpstr>EATING DISORDERS: Screening</vt:lpstr>
      <vt:lpstr>EATING DISORDERS: Quantitative Measures </vt:lpstr>
      <vt:lpstr>EATING DISORDERS: Physical Examination and other signs</vt:lpstr>
      <vt:lpstr>EATING DISORDERS: Identification of Co-occurring Conditions</vt:lpstr>
      <vt:lpstr>EATING DISORDERS: Identification of Co-occurring Conditions (continued)</vt:lpstr>
      <vt:lpstr>ANOREXIA NERVOSA: Family-Based Treatment in Adolescents and Emerging Adults </vt:lpstr>
      <vt:lpstr>PowerPoint Presentation</vt:lpstr>
      <vt:lpstr>High Risk</vt:lpstr>
      <vt:lpstr>Psychopharmacology of  Eating Disorders</vt:lpstr>
      <vt:lpstr>PowerPoint Presentation</vt:lpstr>
      <vt:lpstr>PowerPoint Presentation</vt:lpstr>
      <vt:lpstr>PowerPoint Presentation</vt:lpstr>
      <vt:lpstr>Historical perspective Anorexia Nervosa</vt:lpstr>
      <vt:lpstr>DSM 5 criteria for  Anorexia Nervosa</vt:lpstr>
      <vt:lpstr>Historical perspective  Bulimia Nervosa</vt:lpstr>
      <vt:lpstr>DSM 5 criteria of  Bulimia Nervosa </vt:lpstr>
      <vt:lpstr>New: Avoidant/Restrictive Food Intake Disorder  ARFID</vt:lpstr>
      <vt:lpstr>Course of illness</vt:lpstr>
      <vt:lpstr>Eating Disorders</vt:lpstr>
      <vt:lpstr>Disclosures</vt:lpstr>
      <vt:lpstr>EATING DISORDER BIAS</vt:lpstr>
      <vt:lpstr>These disorders develop over time</vt:lpstr>
      <vt:lpstr>How and When to start this Conversation</vt:lpstr>
      <vt:lpstr>Be Mindful of Eating Disorders when you see weight loss</vt:lpstr>
      <vt:lpstr>Messy Realities when Specialist care is difficult to access</vt:lpstr>
      <vt:lpstr>PowerPoint Presentation</vt:lpstr>
      <vt:lpstr>PowerPoint Presentation</vt:lpstr>
      <vt:lpstr>PowerPoint Presentation</vt:lpstr>
      <vt:lpstr>Minnesota Experiment of  Human Starvation</vt:lpstr>
      <vt:lpstr>Acknowledgements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Lyons, Amy S</dc:creator>
  <cp:lastModifiedBy>Bhatia, Ira</cp:lastModifiedBy>
  <cp:revision>10</cp:revision>
  <dcterms:created xsi:type="dcterms:W3CDTF">2022-03-07T23:29:20Z</dcterms:created>
  <dcterms:modified xsi:type="dcterms:W3CDTF">2024-10-18T16:00:35Z</dcterms:modified>
</cp:coreProperties>
</file>