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2" r:id="rId16"/>
    <p:sldId id="269" r:id="rId17"/>
    <p:sldId id="270" r:id="rId18"/>
    <p:sldId id="271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Helvetica Neue" panose="020B0604020202020204" charset="0"/>
      <p:regular r:id="rId25"/>
      <p:bold r:id="rId26"/>
      <p:italic r:id="rId27"/>
      <p:boldItalic r:id="rId28"/>
    </p:embeddedFont>
    <p:embeddedFont>
      <p:font typeface="Helvetica Neue Light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iKupEIf9ZYwvXjSMAlLxHxgipj9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1AE8F38-6F22-4047-AC94-361EA754C4D7}">
  <a:tblStyle styleId="{B1AE8F38-6F22-4047-AC94-361EA754C4D7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1:notes"/>
          <p:cNvSpPr txBox="1">
            <a:spLocks noGrp="1"/>
          </p:cNvSpPr>
          <p:nvPr>
            <p:ph type="body" idx="1"/>
          </p:nvPr>
        </p:nvSpPr>
        <p:spPr>
          <a:xfrm>
            <a:off x="701040" y="4473894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:notes"/>
          <p:cNvSpPr txBox="1">
            <a:spLocks noGrp="1"/>
          </p:cNvSpPr>
          <p:nvPr>
            <p:ph type="sldNum" idx="12"/>
          </p:nvPr>
        </p:nvSpPr>
        <p:spPr>
          <a:xfrm>
            <a:off x="3970940" y="8829969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p10:notes"/>
          <p:cNvSpPr txBox="1">
            <a:spLocks noGrp="1"/>
          </p:cNvSpPr>
          <p:nvPr>
            <p:ph type="body" idx="1"/>
          </p:nvPr>
        </p:nvSpPr>
        <p:spPr>
          <a:xfrm>
            <a:off x="701040" y="4473894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0:notes"/>
          <p:cNvSpPr txBox="1">
            <a:spLocks noGrp="1"/>
          </p:cNvSpPr>
          <p:nvPr>
            <p:ph type="sldNum" idx="12"/>
          </p:nvPr>
        </p:nvSpPr>
        <p:spPr>
          <a:xfrm>
            <a:off x="3970940" y="8829969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p11:notes"/>
          <p:cNvSpPr txBox="1">
            <a:spLocks noGrp="1"/>
          </p:cNvSpPr>
          <p:nvPr>
            <p:ph type="body" idx="1"/>
          </p:nvPr>
        </p:nvSpPr>
        <p:spPr>
          <a:xfrm>
            <a:off x="701040" y="4473894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1:notes"/>
          <p:cNvSpPr txBox="1">
            <a:spLocks noGrp="1"/>
          </p:cNvSpPr>
          <p:nvPr>
            <p:ph type="sldNum" idx="12"/>
          </p:nvPr>
        </p:nvSpPr>
        <p:spPr>
          <a:xfrm>
            <a:off x="3970940" y="8829969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8" name="Google Shape;28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p14:notes"/>
          <p:cNvSpPr txBox="1">
            <a:spLocks noGrp="1"/>
          </p:cNvSpPr>
          <p:nvPr>
            <p:ph type="body" idx="1"/>
          </p:nvPr>
        </p:nvSpPr>
        <p:spPr>
          <a:xfrm>
            <a:off x="701040" y="4473894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Warning signs – Anxiety, sleep issues, change in appetite, hypervigilance, loss of purpose, poor self-esteem, pervasive hopelessness, self-doubt, decr concentration, apathy, anger, emotional rollercoaster, decr in intimate relationships, poor self-care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4:notes"/>
          <p:cNvSpPr txBox="1">
            <a:spLocks noGrp="1"/>
          </p:cNvSpPr>
          <p:nvPr>
            <p:ph type="sldNum" idx="12"/>
          </p:nvPr>
        </p:nvSpPr>
        <p:spPr>
          <a:xfrm>
            <a:off x="3970940" y="8829969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15:notes"/>
          <p:cNvSpPr txBox="1">
            <a:spLocks noGrp="1"/>
          </p:cNvSpPr>
          <p:nvPr>
            <p:ph type="body" idx="1"/>
          </p:nvPr>
        </p:nvSpPr>
        <p:spPr>
          <a:xfrm>
            <a:off x="701040" y="4473894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5:notes"/>
          <p:cNvSpPr txBox="1">
            <a:spLocks noGrp="1"/>
          </p:cNvSpPr>
          <p:nvPr>
            <p:ph type="sldNum" idx="12"/>
          </p:nvPr>
        </p:nvSpPr>
        <p:spPr>
          <a:xfrm>
            <a:off x="3970940" y="8829969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701040" y="4473894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 txBox="1">
            <a:spLocks noGrp="1"/>
          </p:cNvSpPr>
          <p:nvPr>
            <p:ph type="sldNum" idx="12"/>
          </p:nvPr>
        </p:nvSpPr>
        <p:spPr>
          <a:xfrm>
            <a:off x="3970940" y="8829969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:notes"/>
          <p:cNvSpPr txBox="1">
            <a:spLocks noGrp="1"/>
          </p:cNvSpPr>
          <p:nvPr>
            <p:ph type="body" idx="1"/>
          </p:nvPr>
        </p:nvSpPr>
        <p:spPr>
          <a:xfrm>
            <a:off x="701040" y="4473894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4:notes"/>
          <p:cNvSpPr txBox="1">
            <a:spLocks noGrp="1"/>
          </p:cNvSpPr>
          <p:nvPr>
            <p:ph type="body" idx="1"/>
          </p:nvPr>
        </p:nvSpPr>
        <p:spPr>
          <a:xfrm>
            <a:off x="701040" y="4473894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4:notes"/>
          <p:cNvSpPr txBox="1">
            <a:spLocks noGrp="1"/>
          </p:cNvSpPr>
          <p:nvPr>
            <p:ph type="sldNum" idx="12"/>
          </p:nvPr>
        </p:nvSpPr>
        <p:spPr>
          <a:xfrm>
            <a:off x="3970940" y="8829969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p5:notes"/>
          <p:cNvSpPr txBox="1">
            <a:spLocks noGrp="1"/>
          </p:cNvSpPr>
          <p:nvPr>
            <p:ph type="body" idx="1"/>
          </p:nvPr>
        </p:nvSpPr>
        <p:spPr>
          <a:xfrm>
            <a:off x="701040" y="4473894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5:notes"/>
          <p:cNvSpPr txBox="1">
            <a:spLocks noGrp="1"/>
          </p:cNvSpPr>
          <p:nvPr>
            <p:ph type="sldNum" idx="12"/>
          </p:nvPr>
        </p:nvSpPr>
        <p:spPr>
          <a:xfrm>
            <a:off x="3970940" y="8829969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6:notes"/>
          <p:cNvSpPr txBox="1">
            <a:spLocks noGrp="1"/>
          </p:cNvSpPr>
          <p:nvPr>
            <p:ph type="body" idx="1"/>
          </p:nvPr>
        </p:nvSpPr>
        <p:spPr>
          <a:xfrm>
            <a:off x="701040" y="4473894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6:notes"/>
          <p:cNvSpPr txBox="1">
            <a:spLocks noGrp="1"/>
          </p:cNvSpPr>
          <p:nvPr>
            <p:ph type="sldNum" idx="12"/>
          </p:nvPr>
        </p:nvSpPr>
        <p:spPr>
          <a:xfrm>
            <a:off x="3970940" y="8829969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p7:notes"/>
          <p:cNvSpPr txBox="1">
            <a:spLocks noGrp="1"/>
          </p:cNvSpPr>
          <p:nvPr>
            <p:ph type="body" idx="1"/>
          </p:nvPr>
        </p:nvSpPr>
        <p:spPr>
          <a:xfrm>
            <a:off x="701040" y="4473894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7:notes"/>
          <p:cNvSpPr txBox="1">
            <a:spLocks noGrp="1"/>
          </p:cNvSpPr>
          <p:nvPr>
            <p:ph type="sldNum" idx="12"/>
          </p:nvPr>
        </p:nvSpPr>
        <p:spPr>
          <a:xfrm>
            <a:off x="3970940" y="8829969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p8:notes"/>
          <p:cNvSpPr txBox="1">
            <a:spLocks noGrp="1"/>
          </p:cNvSpPr>
          <p:nvPr>
            <p:ph type="body" idx="1"/>
          </p:nvPr>
        </p:nvSpPr>
        <p:spPr>
          <a:xfrm>
            <a:off x="701040" y="4473894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8:notes"/>
          <p:cNvSpPr txBox="1">
            <a:spLocks noGrp="1"/>
          </p:cNvSpPr>
          <p:nvPr>
            <p:ph type="sldNum" idx="12"/>
          </p:nvPr>
        </p:nvSpPr>
        <p:spPr>
          <a:xfrm>
            <a:off x="3970940" y="8829969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p9:notes"/>
          <p:cNvSpPr txBox="1">
            <a:spLocks noGrp="1"/>
          </p:cNvSpPr>
          <p:nvPr>
            <p:ph type="body" idx="1"/>
          </p:nvPr>
        </p:nvSpPr>
        <p:spPr>
          <a:xfrm>
            <a:off x="701040" y="4473894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9:notes"/>
          <p:cNvSpPr txBox="1">
            <a:spLocks noGrp="1"/>
          </p:cNvSpPr>
          <p:nvPr>
            <p:ph type="sldNum" idx="12"/>
          </p:nvPr>
        </p:nvSpPr>
        <p:spPr>
          <a:xfrm>
            <a:off x="3970940" y="8829969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 Light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8"/>
          <p:cNvSpPr txBox="1">
            <a:spLocks noGrp="1"/>
          </p:cNvSpPr>
          <p:nvPr>
            <p:ph type="title"/>
          </p:nvPr>
        </p:nvSpPr>
        <p:spPr>
          <a:xfrm>
            <a:off x="838200" y="1115706"/>
            <a:ext cx="10515600" cy="709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body" idx="1"/>
          </p:nvPr>
        </p:nvSpPr>
        <p:spPr>
          <a:xfrm rot="5400000">
            <a:off x="3920331" y="-850715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Slide" type="title">
  <p:cSld name="TITLE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9"/>
          <p:cNvPicPr preferRelativeResize="0"/>
          <p:nvPr/>
        </p:nvPicPr>
        <p:blipFill rotWithShape="1">
          <a:blip r:embed="rId2">
            <a:alphaModFix/>
          </a:blip>
          <a:srcRect l="31450" t="17627" r="26478" b="17628"/>
          <a:stretch/>
        </p:blipFill>
        <p:spPr>
          <a:xfrm>
            <a:off x="520627" y="811784"/>
            <a:ext cx="4370453" cy="5197094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5" name="Google Shape;75;p19"/>
          <p:cNvSpPr/>
          <p:nvPr/>
        </p:nvSpPr>
        <p:spPr>
          <a:xfrm>
            <a:off x="5448592" y="1874750"/>
            <a:ext cx="6743408" cy="880159"/>
          </a:xfrm>
          <a:prstGeom prst="rect">
            <a:avLst/>
          </a:prstGeom>
          <a:solidFill>
            <a:srgbClr val="39137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9"/>
          <p:cNvSpPr/>
          <p:nvPr/>
        </p:nvSpPr>
        <p:spPr>
          <a:xfrm>
            <a:off x="5448592" y="2971049"/>
            <a:ext cx="6743408" cy="881143"/>
          </a:xfrm>
          <a:prstGeom prst="rect">
            <a:avLst/>
          </a:prstGeom>
          <a:solidFill>
            <a:srgbClr val="049F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9"/>
          <p:cNvSpPr/>
          <p:nvPr/>
        </p:nvSpPr>
        <p:spPr>
          <a:xfrm>
            <a:off x="5448592" y="4068332"/>
            <a:ext cx="6743408" cy="88398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9"/>
          <p:cNvSpPr txBox="1">
            <a:spLocks noGrp="1"/>
          </p:cNvSpPr>
          <p:nvPr>
            <p:ph type="subTitle" idx="1"/>
          </p:nvPr>
        </p:nvSpPr>
        <p:spPr>
          <a:xfrm>
            <a:off x="5448592" y="3234339"/>
            <a:ext cx="6743408" cy="44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ctrTitle"/>
          </p:nvPr>
        </p:nvSpPr>
        <p:spPr>
          <a:xfrm>
            <a:off x="5448592" y="1986481"/>
            <a:ext cx="6743408" cy="656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Helvetica Neue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3" name="Google Shape;8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31"/>
          <p:cNvPicPr preferRelativeResize="0"/>
          <p:nvPr/>
        </p:nvPicPr>
        <p:blipFill rotWithShape="1">
          <a:blip r:embed="rId2">
            <a:alphaModFix/>
          </a:blip>
          <a:srcRect l="13832" t="14500" r="3474" b="15736"/>
          <a:stretch/>
        </p:blipFill>
        <p:spPr>
          <a:xfrm>
            <a:off x="0" y="-35807"/>
            <a:ext cx="12192000" cy="6860333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31"/>
          <p:cNvSpPr/>
          <p:nvPr/>
        </p:nvSpPr>
        <p:spPr>
          <a:xfrm>
            <a:off x="0" y="4834103"/>
            <a:ext cx="12192000" cy="2023898"/>
          </a:xfrm>
          <a:prstGeom prst="rect">
            <a:avLst/>
          </a:prstGeom>
          <a:solidFill>
            <a:srgbClr val="5D5B5B">
              <a:alpha val="8352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31"/>
          <p:cNvSpPr txBox="1">
            <a:spLocks noGrp="1"/>
          </p:cNvSpPr>
          <p:nvPr>
            <p:ph type="ctrTitle"/>
          </p:nvPr>
        </p:nvSpPr>
        <p:spPr>
          <a:xfrm>
            <a:off x="480646" y="4831772"/>
            <a:ext cx="11230708" cy="1095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Helvetica Neue"/>
              <a:buNone/>
              <a:defRPr sz="70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1"/>
          <p:cNvSpPr txBox="1">
            <a:spLocks noGrp="1"/>
          </p:cNvSpPr>
          <p:nvPr>
            <p:ph type="subTitle" idx="1"/>
          </p:nvPr>
        </p:nvSpPr>
        <p:spPr>
          <a:xfrm>
            <a:off x="1524000" y="6055165"/>
            <a:ext cx="9144000" cy="558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9" name="Google Shape;89;p31"/>
          <p:cNvSpPr/>
          <p:nvPr/>
        </p:nvSpPr>
        <p:spPr>
          <a:xfrm>
            <a:off x="0" y="0"/>
            <a:ext cx="838200" cy="109057"/>
          </a:xfrm>
          <a:prstGeom prst="rect">
            <a:avLst/>
          </a:prstGeom>
          <a:solidFill>
            <a:srgbClr val="0F30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31"/>
          <p:cNvSpPr/>
          <p:nvPr/>
        </p:nvSpPr>
        <p:spPr>
          <a:xfrm>
            <a:off x="901110" y="0"/>
            <a:ext cx="838200" cy="109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31"/>
          <p:cNvSpPr/>
          <p:nvPr/>
        </p:nvSpPr>
        <p:spPr>
          <a:xfrm>
            <a:off x="1802220" y="0"/>
            <a:ext cx="838200" cy="10905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57846" y="63900"/>
            <a:ext cx="3500804" cy="102257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31"/>
          <p:cNvSpPr/>
          <p:nvPr/>
        </p:nvSpPr>
        <p:spPr>
          <a:xfrm>
            <a:off x="9551580" y="6748943"/>
            <a:ext cx="838200" cy="109057"/>
          </a:xfrm>
          <a:prstGeom prst="rect">
            <a:avLst/>
          </a:prstGeom>
          <a:solidFill>
            <a:srgbClr val="0F30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31"/>
          <p:cNvSpPr/>
          <p:nvPr/>
        </p:nvSpPr>
        <p:spPr>
          <a:xfrm>
            <a:off x="10452690" y="6748943"/>
            <a:ext cx="838200" cy="109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31"/>
          <p:cNvSpPr/>
          <p:nvPr/>
        </p:nvSpPr>
        <p:spPr>
          <a:xfrm>
            <a:off x="11353800" y="6748943"/>
            <a:ext cx="838200" cy="10905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099" y="144864"/>
            <a:ext cx="2450026" cy="470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3924" y="6372926"/>
            <a:ext cx="2040475" cy="419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2"/>
          <p:cNvSpPr txBox="1">
            <a:spLocks noGrp="1"/>
          </p:cNvSpPr>
          <p:nvPr>
            <p:ph type="title"/>
          </p:nvPr>
        </p:nvSpPr>
        <p:spPr>
          <a:xfrm>
            <a:off x="838200" y="840985"/>
            <a:ext cx="10515600" cy="821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Title Slide">
  <p:cSld name="3_Title Slide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33"/>
          <p:cNvPicPr preferRelativeResize="0"/>
          <p:nvPr/>
        </p:nvPicPr>
        <p:blipFill rotWithShape="1">
          <a:blip r:embed="rId2">
            <a:alphaModFix/>
          </a:blip>
          <a:srcRect t="-15736" b="15732"/>
          <a:stretch/>
        </p:blipFill>
        <p:spPr>
          <a:xfrm>
            <a:off x="0" y="-1280160"/>
            <a:ext cx="12192000" cy="8131834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33"/>
          <p:cNvSpPr/>
          <p:nvPr/>
        </p:nvSpPr>
        <p:spPr>
          <a:xfrm>
            <a:off x="0" y="0"/>
            <a:ext cx="4885267" cy="6858001"/>
          </a:xfrm>
          <a:prstGeom prst="rect">
            <a:avLst/>
          </a:prstGeom>
          <a:solidFill>
            <a:srgbClr val="5D5B5B">
              <a:alpha val="8352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33"/>
          <p:cNvSpPr txBox="1">
            <a:spLocks noGrp="1"/>
          </p:cNvSpPr>
          <p:nvPr>
            <p:ph type="ctrTitle"/>
          </p:nvPr>
        </p:nvSpPr>
        <p:spPr>
          <a:xfrm>
            <a:off x="419100" y="1628318"/>
            <a:ext cx="4119033" cy="177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3"/>
          <p:cNvSpPr txBox="1">
            <a:spLocks noGrp="1"/>
          </p:cNvSpPr>
          <p:nvPr>
            <p:ph type="subTitle" idx="1"/>
          </p:nvPr>
        </p:nvSpPr>
        <p:spPr>
          <a:xfrm>
            <a:off x="419100" y="3464355"/>
            <a:ext cx="4119033" cy="558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6" name="Google Shape;106;p33"/>
          <p:cNvSpPr/>
          <p:nvPr/>
        </p:nvSpPr>
        <p:spPr>
          <a:xfrm>
            <a:off x="0" y="0"/>
            <a:ext cx="838200" cy="109057"/>
          </a:xfrm>
          <a:prstGeom prst="rect">
            <a:avLst/>
          </a:prstGeom>
          <a:solidFill>
            <a:srgbClr val="0F30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3"/>
          <p:cNvSpPr/>
          <p:nvPr/>
        </p:nvSpPr>
        <p:spPr>
          <a:xfrm>
            <a:off x="901110" y="0"/>
            <a:ext cx="838200" cy="109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3"/>
          <p:cNvSpPr/>
          <p:nvPr/>
        </p:nvSpPr>
        <p:spPr>
          <a:xfrm>
            <a:off x="1802220" y="0"/>
            <a:ext cx="838200" cy="10905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099" y="144864"/>
            <a:ext cx="2450026" cy="470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24467" y="63900"/>
            <a:ext cx="4334183" cy="12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3"/>
          <p:cNvSpPr/>
          <p:nvPr/>
        </p:nvSpPr>
        <p:spPr>
          <a:xfrm>
            <a:off x="9551580" y="6748943"/>
            <a:ext cx="838200" cy="109057"/>
          </a:xfrm>
          <a:prstGeom prst="rect">
            <a:avLst/>
          </a:prstGeom>
          <a:solidFill>
            <a:srgbClr val="0F30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3"/>
          <p:cNvSpPr/>
          <p:nvPr/>
        </p:nvSpPr>
        <p:spPr>
          <a:xfrm>
            <a:off x="10452690" y="6748943"/>
            <a:ext cx="838200" cy="109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3"/>
          <p:cNvSpPr/>
          <p:nvPr/>
        </p:nvSpPr>
        <p:spPr>
          <a:xfrm>
            <a:off x="11353800" y="6748943"/>
            <a:ext cx="838200" cy="10905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3924" y="6372926"/>
            <a:ext cx="2040475" cy="419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7" name="Google Shape;117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7783" y="939924"/>
            <a:ext cx="3698030" cy="474699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4"/>
          <p:cNvSpPr/>
          <p:nvPr/>
        </p:nvSpPr>
        <p:spPr>
          <a:xfrm>
            <a:off x="5448592" y="1874750"/>
            <a:ext cx="6743408" cy="880159"/>
          </a:xfrm>
          <a:prstGeom prst="rect">
            <a:avLst/>
          </a:prstGeom>
          <a:solidFill>
            <a:srgbClr val="39137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4"/>
          <p:cNvSpPr/>
          <p:nvPr/>
        </p:nvSpPr>
        <p:spPr>
          <a:xfrm>
            <a:off x="5448592" y="2971049"/>
            <a:ext cx="6743408" cy="881143"/>
          </a:xfrm>
          <a:prstGeom prst="rect">
            <a:avLst/>
          </a:prstGeom>
          <a:solidFill>
            <a:srgbClr val="049F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34"/>
          <p:cNvSpPr/>
          <p:nvPr/>
        </p:nvSpPr>
        <p:spPr>
          <a:xfrm>
            <a:off x="5448592" y="4068332"/>
            <a:ext cx="6743408" cy="883987"/>
          </a:xfrm>
          <a:prstGeom prst="rect">
            <a:avLst/>
          </a:prstGeom>
          <a:solidFill>
            <a:srgbClr val="7BBF4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34"/>
          <p:cNvSpPr txBox="1">
            <a:spLocks noGrp="1"/>
          </p:cNvSpPr>
          <p:nvPr>
            <p:ph type="subTitle" idx="1"/>
          </p:nvPr>
        </p:nvSpPr>
        <p:spPr>
          <a:xfrm>
            <a:off x="5448592" y="3234339"/>
            <a:ext cx="6743408" cy="44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2" name="Google Shape;122;p34"/>
          <p:cNvSpPr txBox="1">
            <a:spLocks noGrp="1"/>
          </p:cNvSpPr>
          <p:nvPr>
            <p:ph type="ctrTitle"/>
          </p:nvPr>
        </p:nvSpPr>
        <p:spPr>
          <a:xfrm>
            <a:off x="5448592" y="1986481"/>
            <a:ext cx="6743408" cy="656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Helvetica Neue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5" name="Google Shape;125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7783" y="939924"/>
            <a:ext cx="3698030" cy="474699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35"/>
          <p:cNvSpPr/>
          <p:nvPr/>
        </p:nvSpPr>
        <p:spPr>
          <a:xfrm>
            <a:off x="5448592" y="868071"/>
            <a:ext cx="6743408" cy="880159"/>
          </a:xfrm>
          <a:prstGeom prst="rect">
            <a:avLst/>
          </a:prstGeom>
          <a:solidFill>
            <a:srgbClr val="39137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35"/>
          <p:cNvSpPr/>
          <p:nvPr/>
        </p:nvSpPr>
        <p:spPr>
          <a:xfrm>
            <a:off x="5448592" y="1964370"/>
            <a:ext cx="6743408" cy="8811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35"/>
          <p:cNvSpPr/>
          <p:nvPr/>
        </p:nvSpPr>
        <p:spPr>
          <a:xfrm>
            <a:off x="5448592" y="3061653"/>
            <a:ext cx="6743408" cy="883987"/>
          </a:xfrm>
          <a:prstGeom prst="rect">
            <a:avLst/>
          </a:prstGeom>
          <a:solidFill>
            <a:srgbClr val="7BBF4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35"/>
          <p:cNvSpPr txBox="1">
            <a:spLocks noGrp="1"/>
          </p:cNvSpPr>
          <p:nvPr>
            <p:ph type="subTitle" idx="1"/>
          </p:nvPr>
        </p:nvSpPr>
        <p:spPr>
          <a:xfrm>
            <a:off x="5448592" y="2177326"/>
            <a:ext cx="6743408" cy="44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−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35"/>
          <p:cNvSpPr/>
          <p:nvPr/>
        </p:nvSpPr>
        <p:spPr>
          <a:xfrm>
            <a:off x="5448592" y="4141175"/>
            <a:ext cx="6743408" cy="880159"/>
          </a:xfrm>
          <a:prstGeom prst="rect">
            <a:avLst/>
          </a:prstGeom>
          <a:solidFill>
            <a:srgbClr val="39137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35"/>
          <p:cNvSpPr/>
          <p:nvPr/>
        </p:nvSpPr>
        <p:spPr>
          <a:xfrm>
            <a:off x="5448592" y="5202244"/>
            <a:ext cx="6743408" cy="883987"/>
          </a:xfrm>
          <a:prstGeom prst="rect">
            <a:avLst/>
          </a:prstGeom>
          <a:solidFill>
            <a:srgbClr val="7BBF4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35"/>
          <p:cNvSpPr txBox="1">
            <a:spLocks noGrp="1"/>
          </p:cNvSpPr>
          <p:nvPr>
            <p:ph type="body" idx="2"/>
          </p:nvPr>
        </p:nvSpPr>
        <p:spPr>
          <a:xfrm>
            <a:off x="5448300" y="1090380"/>
            <a:ext cx="6743700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35"/>
          <p:cNvSpPr txBox="1">
            <a:spLocks noGrp="1"/>
          </p:cNvSpPr>
          <p:nvPr>
            <p:ph type="body" idx="3"/>
          </p:nvPr>
        </p:nvSpPr>
        <p:spPr>
          <a:xfrm>
            <a:off x="5448300" y="3262779"/>
            <a:ext cx="6743700" cy="40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35"/>
          <p:cNvSpPr txBox="1">
            <a:spLocks noGrp="1"/>
          </p:cNvSpPr>
          <p:nvPr>
            <p:ph type="body" idx="4"/>
          </p:nvPr>
        </p:nvSpPr>
        <p:spPr>
          <a:xfrm>
            <a:off x="5448300" y="4337502"/>
            <a:ext cx="674370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35"/>
          <p:cNvSpPr txBox="1">
            <a:spLocks noGrp="1"/>
          </p:cNvSpPr>
          <p:nvPr>
            <p:ph type="body" idx="5"/>
          </p:nvPr>
        </p:nvSpPr>
        <p:spPr>
          <a:xfrm>
            <a:off x="5448300" y="5410200"/>
            <a:ext cx="67437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Slide">
  <p:cSld name="6_Title Slide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8" name="Google Shape;138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7783" y="939924"/>
            <a:ext cx="3698030" cy="4746991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36"/>
          <p:cNvSpPr/>
          <p:nvPr/>
        </p:nvSpPr>
        <p:spPr>
          <a:xfrm>
            <a:off x="5448592" y="1192582"/>
            <a:ext cx="6743408" cy="8811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36"/>
          <p:cNvSpPr/>
          <p:nvPr/>
        </p:nvSpPr>
        <p:spPr>
          <a:xfrm>
            <a:off x="5448592" y="2289865"/>
            <a:ext cx="6743408" cy="883987"/>
          </a:xfrm>
          <a:prstGeom prst="rect">
            <a:avLst/>
          </a:prstGeom>
          <a:solidFill>
            <a:srgbClr val="7BBF4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36"/>
          <p:cNvSpPr txBox="1">
            <a:spLocks noGrp="1"/>
          </p:cNvSpPr>
          <p:nvPr>
            <p:ph type="subTitle" idx="1"/>
          </p:nvPr>
        </p:nvSpPr>
        <p:spPr>
          <a:xfrm>
            <a:off x="5448592" y="1405538"/>
            <a:ext cx="6743408" cy="44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−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6"/>
          <p:cNvSpPr/>
          <p:nvPr/>
        </p:nvSpPr>
        <p:spPr>
          <a:xfrm>
            <a:off x="5448592" y="3369387"/>
            <a:ext cx="6743408" cy="880159"/>
          </a:xfrm>
          <a:prstGeom prst="rect">
            <a:avLst/>
          </a:prstGeom>
          <a:solidFill>
            <a:srgbClr val="39137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36"/>
          <p:cNvSpPr/>
          <p:nvPr/>
        </p:nvSpPr>
        <p:spPr>
          <a:xfrm>
            <a:off x="5448592" y="4430456"/>
            <a:ext cx="6743408" cy="883987"/>
          </a:xfrm>
          <a:prstGeom prst="rect">
            <a:avLst/>
          </a:prstGeom>
          <a:solidFill>
            <a:srgbClr val="7BBF4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36"/>
          <p:cNvSpPr txBox="1">
            <a:spLocks noGrp="1"/>
          </p:cNvSpPr>
          <p:nvPr>
            <p:ph type="body" idx="2"/>
          </p:nvPr>
        </p:nvSpPr>
        <p:spPr>
          <a:xfrm>
            <a:off x="5448300" y="2490991"/>
            <a:ext cx="6743700" cy="40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36"/>
          <p:cNvSpPr txBox="1">
            <a:spLocks noGrp="1"/>
          </p:cNvSpPr>
          <p:nvPr>
            <p:ph type="body" idx="3"/>
          </p:nvPr>
        </p:nvSpPr>
        <p:spPr>
          <a:xfrm>
            <a:off x="5448300" y="3565714"/>
            <a:ext cx="674370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36"/>
          <p:cNvSpPr txBox="1">
            <a:spLocks noGrp="1"/>
          </p:cNvSpPr>
          <p:nvPr>
            <p:ph type="body" idx="4"/>
          </p:nvPr>
        </p:nvSpPr>
        <p:spPr>
          <a:xfrm>
            <a:off x="5448300" y="4638412"/>
            <a:ext cx="67437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>
            <a:spLocks noGrp="1"/>
          </p:cNvSpPr>
          <p:nvPr>
            <p:ph type="title"/>
          </p:nvPr>
        </p:nvSpPr>
        <p:spPr>
          <a:xfrm>
            <a:off x="838200" y="1115706"/>
            <a:ext cx="10515600" cy="709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body" idx="1"/>
          </p:nvPr>
        </p:nvSpPr>
        <p:spPr>
          <a:xfrm>
            <a:off x="838200" y="2231416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Slide">
  <p:cSld name="8_Title Slide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37"/>
          <p:cNvPicPr preferRelativeResize="0"/>
          <p:nvPr/>
        </p:nvPicPr>
        <p:blipFill rotWithShape="1">
          <a:blip r:embed="rId2">
            <a:alphaModFix/>
          </a:blip>
          <a:srcRect l="31450" t="17627" r="26478" b="17628"/>
          <a:stretch/>
        </p:blipFill>
        <p:spPr>
          <a:xfrm>
            <a:off x="520627" y="811784"/>
            <a:ext cx="4370453" cy="5197094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0" name="Google Shape;150;p37"/>
          <p:cNvSpPr/>
          <p:nvPr/>
        </p:nvSpPr>
        <p:spPr>
          <a:xfrm>
            <a:off x="5448592" y="1192582"/>
            <a:ext cx="6743408" cy="8811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37"/>
          <p:cNvSpPr/>
          <p:nvPr/>
        </p:nvSpPr>
        <p:spPr>
          <a:xfrm>
            <a:off x="5448592" y="2289865"/>
            <a:ext cx="6743408" cy="883987"/>
          </a:xfrm>
          <a:prstGeom prst="rect">
            <a:avLst/>
          </a:prstGeom>
          <a:solidFill>
            <a:srgbClr val="7BBF4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37"/>
          <p:cNvSpPr txBox="1">
            <a:spLocks noGrp="1"/>
          </p:cNvSpPr>
          <p:nvPr>
            <p:ph type="subTitle" idx="1"/>
          </p:nvPr>
        </p:nvSpPr>
        <p:spPr>
          <a:xfrm>
            <a:off x="5448592" y="1405538"/>
            <a:ext cx="6743408" cy="44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−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37"/>
          <p:cNvSpPr/>
          <p:nvPr/>
        </p:nvSpPr>
        <p:spPr>
          <a:xfrm>
            <a:off x="5448592" y="3369387"/>
            <a:ext cx="6743408" cy="880159"/>
          </a:xfrm>
          <a:prstGeom prst="rect">
            <a:avLst/>
          </a:prstGeom>
          <a:solidFill>
            <a:srgbClr val="39137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37"/>
          <p:cNvSpPr/>
          <p:nvPr/>
        </p:nvSpPr>
        <p:spPr>
          <a:xfrm>
            <a:off x="5448592" y="4430456"/>
            <a:ext cx="6743408" cy="883987"/>
          </a:xfrm>
          <a:prstGeom prst="rect">
            <a:avLst/>
          </a:prstGeom>
          <a:solidFill>
            <a:srgbClr val="7BBF4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37"/>
          <p:cNvSpPr txBox="1">
            <a:spLocks noGrp="1"/>
          </p:cNvSpPr>
          <p:nvPr>
            <p:ph type="body" idx="2"/>
          </p:nvPr>
        </p:nvSpPr>
        <p:spPr>
          <a:xfrm>
            <a:off x="5448300" y="2490991"/>
            <a:ext cx="6743700" cy="40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37"/>
          <p:cNvSpPr txBox="1">
            <a:spLocks noGrp="1"/>
          </p:cNvSpPr>
          <p:nvPr>
            <p:ph type="body" idx="3"/>
          </p:nvPr>
        </p:nvSpPr>
        <p:spPr>
          <a:xfrm>
            <a:off x="5448300" y="3565714"/>
            <a:ext cx="674370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37"/>
          <p:cNvSpPr txBox="1">
            <a:spLocks noGrp="1"/>
          </p:cNvSpPr>
          <p:nvPr>
            <p:ph type="body" idx="4"/>
          </p:nvPr>
        </p:nvSpPr>
        <p:spPr>
          <a:xfrm>
            <a:off x="5448300" y="4638412"/>
            <a:ext cx="67437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8"/>
          <p:cNvSpPr txBox="1">
            <a:spLocks noGrp="1"/>
          </p:cNvSpPr>
          <p:nvPr>
            <p:ph type="title"/>
          </p:nvPr>
        </p:nvSpPr>
        <p:spPr>
          <a:xfrm>
            <a:off x="838200" y="840985"/>
            <a:ext cx="10515600" cy="821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8"/>
          <p:cNvSpPr txBox="1">
            <a:spLocks noGrp="1"/>
          </p:cNvSpPr>
          <p:nvPr>
            <p:ph type="body" idx="1"/>
          </p:nvPr>
        </p:nvSpPr>
        <p:spPr>
          <a:xfrm>
            <a:off x="838200" y="1814513"/>
            <a:ext cx="10515600" cy="436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−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F8E8E"/>
              </a:buClr>
              <a:buSzPts val="2400"/>
              <a:buFont typeface="Helvetica Neue"/>
              <a:buNone/>
              <a:defRPr sz="2400">
                <a:solidFill>
                  <a:srgbClr val="8F8E8E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F8E8E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F8E8E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F8E8E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F8E8E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F8E8E"/>
              </a:buClr>
              <a:buSzPts val="1600"/>
              <a:buNone/>
              <a:defRPr sz="1600">
                <a:solidFill>
                  <a:srgbClr val="8F8E8E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F8E8E"/>
              </a:buClr>
              <a:buSzPts val="1600"/>
              <a:buNone/>
              <a:defRPr sz="1600">
                <a:solidFill>
                  <a:srgbClr val="8F8E8E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F8E8E"/>
              </a:buClr>
              <a:buSzPts val="1600"/>
              <a:buNone/>
              <a:defRPr sz="1600">
                <a:solidFill>
                  <a:srgbClr val="8F8E8E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F8E8E"/>
              </a:buClr>
              <a:buSzPts val="1600"/>
              <a:buNone/>
              <a:defRPr sz="1600">
                <a:solidFill>
                  <a:srgbClr val="8F8E8E"/>
                </a:solidFill>
              </a:defRPr>
            </a:lvl9pPr>
          </a:lstStyle>
          <a:p>
            <a:endParaRPr/>
          </a:p>
        </p:txBody>
      </p:sp>
      <p:sp>
        <p:nvSpPr>
          <p:cNvPr id="165" name="Google Shape;16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0"/>
          <p:cNvSpPr txBox="1">
            <a:spLocks noGrp="1"/>
          </p:cNvSpPr>
          <p:nvPr>
            <p:ph type="title"/>
          </p:nvPr>
        </p:nvSpPr>
        <p:spPr>
          <a:xfrm>
            <a:off x="838200" y="840985"/>
            <a:ext cx="10515600" cy="821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1"/>
          <p:cNvSpPr txBox="1">
            <a:spLocks noGrp="1"/>
          </p:cNvSpPr>
          <p:nvPr>
            <p:ph type="title"/>
          </p:nvPr>
        </p:nvSpPr>
        <p:spPr>
          <a:xfrm>
            <a:off x="839788" y="819150"/>
            <a:ext cx="10515600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4" name="Google Shape;174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" name="Google Shape;175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6" name="Google Shape;176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4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−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83" name="Google Shape;183;p4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84" name="Google Shape;184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4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88" name="Google Shape;188;p4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89" name="Google Shape;189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5"/>
          <p:cNvSpPr txBox="1">
            <a:spLocks noGrp="1"/>
          </p:cNvSpPr>
          <p:nvPr>
            <p:ph type="title"/>
          </p:nvPr>
        </p:nvSpPr>
        <p:spPr>
          <a:xfrm>
            <a:off x="838200" y="840985"/>
            <a:ext cx="10515600" cy="821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45"/>
          <p:cNvSpPr txBox="1">
            <a:spLocks noGrp="1"/>
          </p:cNvSpPr>
          <p:nvPr>
            <p:ph type="body" idx="1"/>
          </p:nvPr>
        </p:nvSpPr>
        <p:spPr>
          <a:xfrm rot="5400000">
            <a:off x="3914775" y="-1262062"/>
            <a:ext cx="436245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3" name="Google Shape;193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4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" name="Google Shape;197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1"/>
          <p:cNvSpPr txBox="1">
            <a:spLocks noGrp="1"/>
          </p:cNvSpPr>
          <p:nvPr>
            <p:ph type="title"/>
          </p:nvPr>
        </p:nvSpPr>
        <p:spPr>
          <a:xfrm>
            <a:off x="838200" y="1115706"/>
            <a:ext cx="10515600" cy="709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 Light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 txBox="1">
            <a:spLocks noGrp="1"/>
          </p:cNvSpPr>
          <p:nvPr>
            <p:ph type="title"/>
          </p:nvPr>
        </p:nvSpPr>
        <p:spPr>
          <a:xfrm>
            <a:off x="838200" y="1115706"/>
            <a:ext cx="10515600" cy="709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 Light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 Light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2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/>
          <p:nvPr/>
        </p:nvSpPr>
        <p:spPr>
          <a:xfrm>
            <a:off x="0" y="-4"/>
            <a:ext cx="12192000" cy="685800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6"/>
          <p:cNvSpPr/>
          <p:nvPr/>
        </p:nvSpPr>
        <p:spPr>
          <a:xfrm>
            <a:off x="0" y="-2"/>
            <a:ext cx="3919948" cy="144866"/>
          </a:xfrm>
          <a:prstGeom prst="rect">
            <a:avLst/>
          </a:prstGeom>
          <a:solidFill>
            <a:srgbClr val="39137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6"/>
          <p:cNvSpPr/>
          <p:nvPr/>
        </p:nvSpPr>
        <p:spPr>
          <a:xfrm>
            <a:off x="4151958" y="-4"/>
            <a:ext cx="3900222" cy="144868"/>
          </a:xfrm>
          <a:prstGeom prst="rect">
            <a:avLst/>
          </a:prstGeom>
          <a:solidFill>
            <a:srgbClr val="049F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6"/>
          <p:cNvSpPr/>
          <p:nvPr/>
        </p:nvSpPr>
        <p:spPr>
          <a:xfrm>
            <a:off x="8284190" y="0"/>
            <a:ext cx="3907809" cy="144864"/>
          </a:xfrm>
          <a:prstGeom prst="rect">
            <a:avLst/>
          </a:prstGeom>
          <a:solidFill>
            <a:srgbClr val="7BBF4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6"/>
          <p:cNvSpPr txBox="1">
            <a:spLocks noGrp="1"/>
          </p:cNvSpPr>
          <p:nvPr>
            <p:ph type="title"/>
          </p:nvPr>
        </p:nvSpPr>
        <p:spPr>
          <a:xfrm>
            <a:off x="838200" y="1115706"/>
            <a:ext cx="10515600" cy="709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 Light"/>
              <a:buNone/>
              <a:defRPr sz="44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6"/>
          <p:cNvSpPr txBox="1">
            <a:spLocks noGrp="1"/>
          </p:cNvSpPr>
          <p:nvPr>
            <p:ph type="body" idx="1"/>
          </p:nvPr>
        </p:nvSpPr>
        <p:spPr>
          <a:xfrm>
            <a:off x="838200" y="2231416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6" name="Google Shape;16;p1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788070" y="163582"/>
            <a:ext cx="615860" cy="78853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6"/>
          <p:cNvSpPr txBox="1"/>
          <p:nvPr/>
        </p:nvSpPr>
        <p:spPr>
          <a:xfrm>
            <a:off x="8610600" y="649287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39137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3913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6"/>
          <p:cNvSpPr txBox="1"/>
          <p:nvPr/>
        </p:nvSpPr>
        <p:spPr>
          <a:xfrm>
            <a:off x="1653904" y="6492871"/>
            <a:ext cx="408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39137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©  2017 New York State Office of Mental Health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19;p1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33009" y="6292563"/>
            <a:ext cx="2103476" cy="52850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8"/>
          <p:cNvSpPr/>
          <p:nvPr/>
        </p:nvSpPr>
        <p:spPr>
          <a:xfrm rot="10800000">
            <a:off x="-1" y="5357812"/>
            <a:ext cx="3832382" cy="1500187"/>
          </a:xfrm>
          <a:custGeom>
            <a:avLst/>
            <a:gdLst/>
            <a:ahLst/>
            <a:cxnLst/>
            <a:rect l="l" t="t" r="r" b="b"/>
            <a:pathLst>
              <a:path w="5681662" h="2224088" extrusionOk="0">
                <a:moveTo>
                  <a:pt x="5681662" y="2224088"/>
                </a:moveTo>
                <a:lnTo>
                  <a:pt x="5681662" y="0"/>
                </a:lnTo>
                <a:lnTo>
                  <a:pt x="0" y="0"/>
                </a:lnTo>
                <a:lnTo>
                  <a:pt x="5681662" y="2224088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8"/>
          <p:cNvSpPr/>
          <p:nvPr/>
        </p:nvSpPr>
        <p:spPr>
          <a:xfrm>
            <a:off x="6510338" y="0"/>
            <a:ext cx="5681662" cy="2224088"/>
          </a:xfrm>
          <a:custGeom>
            <a:avLst/>
            <a:gdLst/>
            <a:ahLst/>
            <a:cxnLst/>
            <a:rect l="l" t="t" r="r" b="b"/>
            <a:pathLst>
              <a:path w="5681662" h="2224088" extrusionOk="0">
                <a:moveTo>
                  <a:pt x="5681662" y="2224088"/>
                </a:moveTo>
                <a:lnTo>
                  <a:pt x="5681662" y="0"/>
                </a:lnTo>
                <a:lnTo>
                  <a:pt x="0" y="0"/>
                </a:lnTo>
                <a:lnTo>
                  <a:pt x="5681662" y="2224088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8"/>
          <p:cNvSpPr txBox="1">
            <a:spLocks noGrp="1"/>
          </p:cNvSpPr>
          <p:nvPr>
            <p:ph type="title"/>
          </p:nvPr>
        </p:nvSpPr>
        <p:spPr>
          <a:xfrm>
            <a:off x="838200" y="840985"/>
            <a:ext cx="10515600" cy="821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sz="6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body" idx="1"/>
          </p:nvPr>
        </p:nvSpPr>
        <p:spPr>
          <a:xfrm>
            <a:off x="838200" y="1814513"/>
            <a:ext cx="10515600" cy="436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Char char="−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-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2" name="Google Shape;62;p18"/>
          <p:cNvSpPr/>
          <p:nvPr/>
        </p:nvSpPr>
        <p:spPr>
          <a:xfrm>
            <a:off x="0" y="0"/>
            <a:ext cx="838200" cy="109057"/>
          </a:xfrm>
          <a:prstGeom prst="rect">
            <a:avLst/>
          </a:prstGeom>
          <a:solidFill>
            <a:srgbClr val="39137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8"/>
          <p:cNvSpPr/>
          <p:nvPr/>
        </p:nvSpPr>
        <p:spPr>
          <a:xfrm>
            <a:off x="901110" y="0"/>
            <a:ext cx="838200" cy="109057"/>
          </a:xfrm>
          <a:prstGeom prst="rect">
            <a:avLst/>
          </a:prstGeom>
          <a:solidFill>
            <a:srgbClr val="049F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8"/>
          <p:cNvSpPr/>
          <p:nvPr/>
        </p:nvSpPr>
        <p:spPr>
          <a:xfrm>
            <a:off x="1802220" y="0"/>
            <a:ext cx="838200" cy="10905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" name="Google Shape;65;p18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74099" y="144864"/>
            <a:ext cx="2450026" cy="470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8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7724467" y="63900"/>
            <a:ext cx="4334183" cy="1266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8"/>
          <p:cNvSpPr/>
          <p:nvPr/>
        </p:nvSpPr>
        <p:spPr>
          <a:xfrm>
            <a:off x="9551580" y="6748943"/>
            <a:ext cx="838200" cy="109057"/>
          </a:xfrm>
          <a:prstGeom prst="rect">
            <a:avLst/>
          </a:prstGeom>
          <a:solidFill>
            <a:srgbClr val="39137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8"/>
          <p:cNvSpPr/>
          <p:nvPr/>
        </p:nvSpPr>
        <p:spPr>
          <a:xfrm>
            <a:off x="10452690" y="6748943"/>
            <a:ext cx="838200" cy="109057"/>
          </a:xfrm>
          <a:prstGeom prst="rect">
            <a:avLst/>
          </a:prstGeom>
          <a:solidFill>
            <a:srgbClr val="049F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8"/>
          <p:cNvSpPr/>
          <p:nvPr/>
        </p:nvSpPr>
        <p:spPr>
          <a:xfrm>
            <a:off x="11353800" y="6748943"/>
            <a:ext cx="838200" cy="10905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8"/>
          <p:cNvSpPr txBox="1"/>
          <p:nvPr/>
        </p:nvSpPr>
        <p:spPr>
          <a:xfrm>
            <a:off x="1653904" y="6492871"/>
            <a:ext cx="408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39137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©  2017 New York State Office of Mental Health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71;p18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433009" y="6292563"/>
            <a:ext cx="2103476" cy="52850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stss.org/wp-content/uploads/2024/07/CATS-Pre-School-3-6.pdf" TargetMode="External"/><Relationship Id="rId2" Type="http://schemas.openxmlformats.org/officeDocument/2006/relationships/hyperlink" Target="http://www.nctsn.org/resources/topics/creating-trauma-informed-system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stss.org/wp-content/uploads/2024/07/CATS-Caregegiver-7-17.pdf" TargetMode="External"/><Relationship Id="rId4" Type="http://schemas.openxmlformats.org/officeDocument/2006/relationships/hyperlink" Target="https://istss.org/wp-content/uploads/2024/07/CATS-Selfreport-7-17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Jerum@sjfc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mountainhealthcare.org/ckr-ext/Dcmnt?ncid=529796906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"/>
          <p:cNvSpPr txBox="1">
            <a:spLocks noGrp="1"/>
          </p:cNvSpPr>
          <p:nvPr>
            <p:ph type="ctrTitle"/>
          </p:nvPr>
        </p:nvSpPr>
        <p:spPr>
          <a:xfrm>
            <a:off x="272561" y="1164875"/>
            <a:ext cx="11646877" cy="4528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457200" marR="0" lvl="1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41575"/>
              </a:buClr>
              <a:buSzPts val="4000"/>
              <a:buNone/>
            </a:pPr>
            <a:r>
              <a:rPr lang="en-US" sz="4000" b="1">
                <a:solidFill>
                  <a:srgbClr val="341575"/>
                </a:solidFill>
              </a:rPr>
              <a:t>Incorporating </a:t>
            </a:r>
            <a:br>
              <a:rPr lang="en-US" sz="4000" b="1">
                <a:solidFill>
                  <a:srgbClr val="341575"/>
                </a:solidFill>
              </a:rPr>
            </a:br>
            <a:r>
              <a:rPr lang="en-US" sz="4000" b="1">
                <a:solidFill>
                  <a:srgbClr val="341575"/>
                </a:solidFill>
              </a:rPr>
              <a:t>TRAUMA INFORMED CARE</a:t>
            </a:r>
            <a:br>
              <a:rPr lang="en-US" sz="4000">
                <a:solidFill>
                  <a:srgbClr val="341575"/>
                </a:solidFill>
              </a:rPr>
            </a:br>
            <a:r>
              <a:rPr lang="en-US" sz="3000">
                <a:solidFill>
                  <a:srgbClr val="341575"/>
                </a:solidFill>
              </a:rPr>
              <a:t>in Pediatric Practice</a:t>
            </a:r>
            <a:br>
              <a:rPr lang="en-US" sz="3600">
                <a:solidFill>
                  <a:srgbClr val="341575"/>
                </a:solidFill>
              </a:rPr>
            </a:br>
            <a:br>
              <a:rPr lang="en-US" sz="3600">
                <a:solidFill>
                  <a:srgbClr val="341575"/>
                </a:solidFill>
              </a:rPr>
            </a:br>
            <a:r>
              <a:rPr lang="en-US" sz="2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Amy Jerum, DNP, PMHNP, FNP, CPNP-PC, PMHS-BC</a:t>
            </a:r>
            <a:br>
              <a:rPr lang="en-US" sz="2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University of Rochester Medical Center, Dept of Pediatrics</a:t>
            </a:r>
            <a:br>
              <a:rPr lang="en-US" sz="2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Assistant Professor, St. John Fisher University</a:t>
            </a:r>
            <a:br>
              <a:rPr lang="en-US" sz="3600">
                <a:solidFill>
                  <a:srgbClr val="341575"/>
                </a:solidFill>
              </a:rPr>
            </a:br>
            <a:endParaRPr sz="2200">
              <a:solidFill>
                <a:srgbClr val="341575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0"/>
          <p:cNvSpPr txBox="1">
            <a:spLocks noGrp="1"/>
          </p:cNvSpPr>
          <p:nvPr>
            <p:ph type="title"/>
          </p:nvPr>
        </p:nvSpPr>
        <p:spPr>
          <a:xfrm>
            <a:off x="838200" y="1115706"/>
            <a:ext cx="10515600" cy="709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 Light"/>
              <a:buNone/>
            </a:pPr>
            <a:r>
              <a:rPr lang="en-US" b="1"/>
              <a:t>II. Connections</a:t>
            </a:r>
            <a:endParaRPr b="1"/>
          </a:p>
        </p:txBody>
      </p:sp>
      <p:sp>
        <p:nvSpPr>
          <p:cNvPr id="269" name="Google Shape;269;p10"/>
          <p:cNvSpPr txBox="1">
            <a:spLocks noGrp="1"/>
          </p:cNvSpPr>
          <p:nvPr>
            <p:ph type="body" idx="1"/>
          </p:nvPr>
        </p:nvSpPr>
        <p:spPr>
          <a:xfrm>
            <a:off x="838200" y="2231416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Restructure these associations so that the child/adolescent</a:t>
            </a:r>
            <a:r>
              <a:rPr lang="en-US" sz="2400">
                <a:solidFill>
                  <a:srgbClr val="FFFF00"/>
                </a:solidFill>
              </a:rPr>
              <a:t> </a:t>
            </a:r>
            <a:r>
              <a:rPr lang="en-US" sz="2400"/>
              <a:t>can develop positive emotional responses (e.g., happiness, joy, feelings of security) with some adults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 Learn to accurately distinguish between those who threaten harm and those that do not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Peer Support – including families of traumatized children or with hx of trauma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The qualities of the therapeutic relationship itself account for twice as much positive change as the particular therapeutic technique 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270" name="Google Shape;270;p10"/>
          <p:cNvSpPr txBox="1"/>
          <p:nvPr/>
        </p:nvSpPr>
        <p:spPr>
          <a:xfrm>
            <a:off x="133350" y="275246"/>
            <a:ext cx="32766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Three Pillars Model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1"/>
          <p:cNvSpPr txBox="1">
            <a:spLocks noGrp="1"/>
          </p:cNvSpPr>
          <p:nvPr>
            <p:ph type="title"/>
          </p:nvPr>
        </p:nvSpPr>
        <p:spPr>
          <a:xfrm>
            <a:off x="838200" y="1115706"/>
            <a:ext cx="10515600" cy="709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 Light"/>
              <a:buNone/>
            </a:pPr>
            <a:r>
              <a:rPr lang="en-US" b="1"/>
              <a:t>III. Emotion &amp; Impulse Management</a:t>
            </a:r>
            <a:endParaRPr b="1"/>
          </a:p>
        </p:txBody>
      </p:sp>
      <p:sp>
        <p:nvSpPr>
          <p:cNvPr id="277" name="Google Shape;277;p11"/>
          <p:cNvSpPr txBox="1">
            <a:spLocks noGrp="1"/>
          </p:cNvSpPr>
          <p:nvPr>
            <p:ph type="body" idx="1"/>
          </p:nvPr>
        </p:nvSpPr>
        <p:spPr>
          <a:xfrm>
            <a:off x="838200" y="2231416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8108"/>
              <a:buChar char="•"/>
            </a:pPr>
            <a:r>
              <a:rPr lang="en-US"/>
              <a:t>A primary focus of work with traumatized children needs to be on teaching and supporting them to learn new ways of effectively managing their emotions and impulses</a:t>
            </a:r>
            <a:endParaRPr/>
          </a:p>
          <a:p>
            <a:pPr marL="685800" lvl="1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8108"/>
              <a:buChar char="•"/>
            </a:pPr>
            <a:r>
              <a:rPr lang="en-US"/>
              <a:t>Teaching self-regulating skills</a:t>
            </a:r>
            <a:endParaRPr/>
          </a:p>
          <a:p>
            <a:pPr marL="685800" lvl="1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8108"/>
              <a:buChar char="•"/>
            </a:pPr>
            <a:r>
              <a:rPr lang="en-US"/>
              <a:t>May need adults who are willing to “co-regulate” with them when their emotions run wild, rather than relying on coercive approaches (Bath, 2008)</a:t>
            </a:r>
            <a:endParaRPr/>
          </a:p>
          <a:p>
            <a:pPr marL="685800" lvl="1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8108"/>
              <a:buChar char="•"/>
            </a:pPr>
            <a:r>
              <a:rPr lang="en-US"/>
              <a:t>The basic skills of active listening have a central role, especially the reflective skills which promote the labelling of feelings. </a:t>
            </a:r>
            <a:endParaRPr/>
          </a:p>
        </p:txBody>
      </p:sp>
      <p:sp>
        <p:nvSpPr>
          <p:cNvPr id="278" name="Google Shape;278;p11"/>
          <p:cNvSpPr txBox="1"/>
          <p:nvPr/>
        </p:nvSpPr>
        <p:spPr>
          <a:xfrm>
            <a:off x="133350" y="275246"/>
            <a:ext cx="32766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Three Pillars Model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2"/>
          <p:cNvSpPr txBox="1">
            <a:spLocks noGrp="1"/>
          </p:cNvSpPr>
          <p:nvPr>
            <p:ph type="title"/>
          </p:nvPr>
        </p:nvSpPr>
        <p:spPr>
          <a:xfrm>
            <a:off x="838200" y="1115706"/>
            <a:ext cx="10515600" cy="709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b="1"/>
              <a:t>Becoming a TIC Organization</a:t>
            </a:r>
            <a:endParaRPr/>
          </a:p>
        </p:txBody>
      </p:sp>
      <p:sp>
        <p:nvSpPr>
          <p:cNvPr id="285" name="Google Shape;285;p12"/>
          <p:cNvSpPr txBox="1">
            <a:spLocks noGrp="1"/>
          </p:cNvSpPr>
          <p:nvPr>
            <p:ph type="body" idx="1"/>
          </p:nvPr>
        </p:nvSpPr>
        <p:spPr>
          <a:xfrm>
            <a:off x="838200" y="1950720"/>
            <a:ext cx="10515600" cy="4632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Guiding principles: safety, trustworthiness, choice, collaboration, and empowerment.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Building awareness and generating buy-in for a trauma-informed approach;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Supporting a culture of staff wellness;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Hiring a workforce that embodies the values of trauma-informed care; and.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Creating a safe physical, social, and emotional environment.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1" name="Google Shape;291;p13"/>
          <p:cNvGraphicFramePr/>
          <p:nvPr/>
        </p:nvGraphicFramePr>
        <p:xfrm>
          <a:off x="887185" y="587900"/>
          <a:ext cx="10417600" cy="5682200"/>
        </p:xfrm>
        <a:graphic>
          <a:graphicData uri="http://schemas.openxmlformats.org/drawingml/2006/table">
            <a:tbl>
              <a:tblPr firstRow="1" firstCol="1" bandRow="1">
                <a:noFill/>
                <a:tableStyleId>{B1AE8F38-6F22-4047-AC94-361EA754C4D7}</a:tableStyleId>
              </a:tblPr>
              <a:tblGrid>
                <a:gridCol w="132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0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3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3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665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4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Principle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Safety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Trustworthiness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Choice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Collaboration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Empowerment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1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Definition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Ensuring physical &amp; emotional safety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Task clarity, consistency, and interpersonal boundaries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Allowing for choice and control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Making decisions with the individual and sharing power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Prioritizing empowerment and skill building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6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Principles in Practice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Common areas are welcoming and privacy is respected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Respectful and professional boundaries are maintained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Individuals are provided a clear and appropriate messaging about rights and responsibilities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Individuals are provided a significant role in planning and evaluating care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Providing an atmosphere that allows individuals to feel validated and affirmed with each and every contact with a provider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D50C9-11B0-DA65-CE56-33AE0E10C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Child and Adolescent Trauma Screen (CATS/CATS-2)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76D56A-2452-E22D-C054-F3B2BF253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n-US" dirty="0"/>
              <a:t>Based on DSM-5 and is a measure of potentially traumatic events and of posttraumatic stress symptoms (PTSS) </a:t>
            </a:r>
          </a:p>
          <a:p>
            <a:r>
              <a:rPr lang="en-US" dirty="0"/>
              <a:t>Administered as a self-report or as an interview and is appropriate for </a:t>
            </a:r>
            <a:r>
              <a:rPr lang="en-US" dirty="0" err="1"/>
              <a:t>pre-schoolers</a:t>
            </a:r>
            <a:r>
              <a:rPr lang="en-US" dirty="0"/>
              <a:t>, children and adolescents. </a:t>
            </a:r>
          </a:p>
          <a:p>
            <a:pPr lvl="1"/>
            <a:r>
              <a:rPr lang="en-US" dirty="0"/>
              <a:t>Self-report or interview for 7-17 year old children/youth</a:t>
            </a:r>
          </a:p>
          <a:p>
            <a:pPr lvl="1"/>
            <a:r>
              <a:rPr lang="en-US" dirty="0"/>
              <a:t>Two caregiver versions; </a:t>
            </a:r>
          </a:p>
          <a:p>
            <a:pPr lvl="2"/>
            <a:r>
              <a:rPr lang="en-US" dirty="0"/>
              <a:t>one for 3-6 year old children</a:t>
            </a:r>
          </a:p>
          <a:p>
            <a:pPr lvl="2"/>
            <a:r>
              <a:rPr lang="en-US" dirty="0"/>
              <a:t>one for 7-17 year old children/youth</a:t>
            </a:r>
          </a:p>
          <a:p>
            <a:pPr lvl="2"/>
            <a:endParaRPr lang="en-US" dirty="0"/>
          </a:p>
          <a:p>
            <a:pPr marL="1028700" lvl="2" indent="0" algn="r">
              <a:buNone/>
            </a:pPr>
            <a:r>
              <a:rPr lang="en-US" dirty="0"/>
              <a:t>(</a:t>
            </a:r>
            <a:r>
              <a:rPr lang="en-US" dirty="0" err="1"/>
              <a:t>Sachser</a:t>
            </a:r>
            <a:r>
              <a:rPr lang="en-US" dirty="0"/>
              <a:t> et al., 2022)</a:t>
            </a:r>
          </a:p>
        </p:txBody>
      </p:sp>
    </p:spTree>
    <p:extLst>
      <p:ext uri="{BB962C8B-B14F-4D97-AF65-F5344CB8AC3E}">
        <p14:creationId xmlns:p14="http://schemas.microsoft.com/office/powerpoint/2010/main" val="2479689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4"/>
          <p:cNvSpPr txBox="1">
            <a:spLocks noGrp="1"/>
          </p:cNvSpPr>
          <p:nvPr>
            <p:ph type="title"/>
          </p:nvPr>
        </p:nvSpPr>
        <p:spPr>
          <a:xfrm>
            <a:off x="185981" y="805893"/>
            <a:ext cx="11840704" cy="709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454"/>
              <a:buNone/>
            </a:pPr>
            <a:r>
              <a:rPr lang="en-US" b="1"/>
              <a:t>Coping with Secondary Exposure to Trauma</a:t>
            </a:r>
            <a:endParaRPr b="1"/>
          </a:p>
        </p:txBody>
      </p:sp>
      <p:sp>
        <p:nvSpPr>
          <p:cNvPr id="298" name="Google Shape;298;p14"/>
          <p:cNvSpPr txBox="1">
            <a:spLocks noGrp="1"/>
          </p:cNvSpPr>
          <p:nvPr>
            <p:ph type="body" idx="1"/>
          </p:nvPr>
        </p:nvSpPr>
        <p:spPr>
          <a:xfrm>
            <a:off x="1032520" y="1649162"/>
            <a:ext cx="10647349" cy="4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“The Cost of Caring” (Figley, 1982)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Signs &amp; Sx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Secondary Traumatic Stress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Vicarious Trauma/ Compassionate Fatigue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Burnout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Managing Risk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UB School of SW – “Self Care Starter Kit”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Awareness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Balance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Connection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Process for incorporating into practice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Champion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Normalize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5"/>
          <p:cNvSpPr txBox="1">
            <a:spLocks noGrp="1"/>
          </p:cNvSpPr>
          <p:nvPr>
            <p:ph type="title"/>
          </p:nvPr>
        </p:nvSpPr>
        <p:spPr>
          <a:xfrm>
            <a:off x="838200" y="1115706"/>
            <a:ext cx="10515600" cy="709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 Light"/>
              <a:buNone/>
            </a:pPr>
            <a:r>
              <a:rPr lang="en-US" b="1"/>
              <a:t>Summary</a:t>
            </a:r>
            <a:endParaRPr b="1"/>
          </a:p>
        </p:txBody>
      </p:sp>
      <p:sp>
        <p:nvSpPr>
          <p:cNvPr id="305" name="Google Shape;305;p15"/>
          <p:cNvSpPr txBox="1">
            <a:spLocks noGrp="1"/>
          </p:cNvSpPr>
          <p:nvPr>
            <p:ph type="body" idx="1"/>
          </p:nvPr>
        </p:nvSpPr>
        <p:spPr>
          <a:xfrm>
            <a:off x="838200" y="2231416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Kids who have experienced developmental trauma need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adults in their lives who can understand the impact of their experiences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People who can recognize the pain from ruptured connections that can lead to challenging behaviors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A trauma-informed approach that promotes healing and connections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Important to consider cultural, historical, and gender issues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Efforts must be culturally sensitive and free of prejudices based on biases and stereotypes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3B23D-9D4C-3CE2-0D51-059577EE7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9854"/>
            <a:ext cx="10515600" cy="709919"/>
          </a:xfrm>
        </p:spPr>
        <p:txBody>
          <a:bodyPr/>
          <a:lstStyle/>
          <a:p>
            <a:r>
              <a:rPr lang="en-US" dirty="0"/>
              <a:t>References and 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081DE7-FFAB-9075-2A88-27DF71CDAE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9621"/>
            <a:ext cx="10515600" cy="5203133"/>
          </a:xfrm>
        </p:spPr>
        <p:txBody>
          <a:bodyPr>
            <a:normAutofit fontScale="70000" lnSpcReduction="20000"/>
          </a:bodyPr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Bath, H. (2008). The three pillars of trauma-informed care.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Reclaiming children and youth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17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(3), 17-21.</a:t>
            </a:r>
            <a:endParaRPr lang="en-US" b="0" i="0" dirty="0">
              <a:solidFill>
                <a:srgbClr val="222222"/>
              </a:solidFill>
              <a:effectLst/>
              <a:latin typeface="Helvetica Neue" panose="020B0604020202020204" charset="0"/>
            </a:endParaRPr>
          </a:p>
          <a:p>
            <a:r>
              <a:rPr lang="en-US" b="0" i="0" dirty="0" err="1">
                <a:solidFill>
                  <a:srgbClr val="222222"/>
                </a:solidFill>
                <a:effectLst/>
                <a:latin typeface="Helvetica Neue" panose="020B0604020202020204" charset="0"/>
              </a:rPr>
              <a:t>Hornor</a:t>
            </a:r>
            <a:r>
              <a:rPr lang="en-US" b="0" i="0" dirty="0">
                <a:solidFill>
                  <a:srgbClr val="222222"/>
                </a:solidFill>
                <a:effectLst/>
                <a:latin typeface="Helvetica Neue" panose="020B0604020202020204" charset="0"/>
              </a:rPr>
              <a:t>, G., Davis, C.,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Helvetica Neue" panose="020B0604020202020204" charset="0"/>
              </a:rPr>
              <a:t>Sherfield</a:t>
            </a:r>
            <a:r>
              <a:rPr lang="en-US" b="0" i="0" dirty="0">
                <a:solidFill>
                  <a:srgbClr val="222222"/>
                </a:solidFill>
                <a:effectLst/>
                <a:latin typeface="Helvetica Neue" panose="020B0604020202020204" charset="0"/>
              </a:rPr>
              <a:t>, J., &amp; Wilkinson, K. (2019). Trauma-informed care: Essential elements for pediatric health care. </a:t>
            </a:r>
            <a:r>
              <a:rPr lang="en-US" b="0" i="1" dirty="0">
                <a:solidFill>
                  <a:srgbClr val="222222"/>
                </a:solidFill>
                <a:effectLst/>
                <a:latin typeface="Helvetica Neue" panose="020B0604020202020204" charset="0"/>
              </a:rPr>
              <a:t>Journal of Pediatric Health Care</a:t>
            </a:r>
            <a:r>
              <a:rPr lang="en-US" b="0" i="0" dirty="0">
                <a:solidFill>
                  <a:srgbClr val="222222"/>
                </a:solidFill>
                <a:effectLst/>
                <a:latin typeface="Helvetica Neue" panose="020B0604020202020204" charset="0"/>
              </a:rPr>
              <a:t>, </a:t>
            </a:r>
            <a:r>
              <a:rPr lang="en-US" b="0" i="1" dirty="0">
                <a:solidFill>
                  <a:srgbClr val="222222"/>
                </a:solidFill>
                <a:effectLst/>
                <a:latin typeface="Helvetica Neue" panose="020B0604020202020204" charset="0"/>
              </a:rPr>
              <a:t>33</a:t>
            </a:r>
            <a:r>
              <a:rPr lang="en-US" b="0" i="0" dirty="0">
                <a:solidFill>
                  <a:srgbClr val="222222"/>
                </a:solidFill>
                <a:effectLst/>
                <a:latin typeface="Helvetica Neue" panose="020B0604020202020204" charset="0"/>
              </a:rPr>
              <a:t>(2), 214-221.</a:t>
            </a:r>
            <a:endParaRPr lang="en-US" b="0" i="0" dirty="0">
              <a:solidFill>
                <a:srgbClr val="1B1B1B"/>
              </a:solidFill>
              <a:effectLst/>
              <a:latin typeface="Helvetica Neue" panose="020B0604020202020204" charset="0"/>
            </a:endParaRPr>
          </a:p>
          <a:p>
            <a:r>
              <a:rPr lang="en-US" b="0" i="0" dirty="0" err="1">
                <a:solidFill>
                  <a:srgbClr val="1B1B1B"/>
                </a:solidFill>
                <a:effectLst/>
                <a:latin typeface="Helvetica Neue" panose="020B0604020202020204" charset="0"/>
              </a:rPr>
              <a:t>Marsac</a:t>
            </a:r>
            <a:r>
              <a:rPr lang="en-US" b="0" i="0" dirty="0">
                <a:solidFill>
                  <a:srgbClr val="1B1B1B"/>
                </a:solidFill>
                <a:effectLst/>
                <a:latin typeface="Helvetica Neue" panose="020B0604020202020204" charset="0"/>
              </a:rPr>
              <a:t>, M. L., Kassam-Adams, N., </a:t>
            </a:r>
            <a:r>
              <a:rPr lang="en-US" b="0" i="0" dirty="0" err="1">
                <a:solidFill>
                  <a:srgbClr val="1B1B1B"/>
                </a:solidFill>
                <a:effectLst/>
                <a:latin typeface="Helvetica Neue" panose="020B0604020202020204" charset="0"/>
              </a:rPr>
              <a:t>Hildenbrand</a:t>
            </a:r>
            <a:r>
              <a:rPr lang="en-US" b="0" i="0" dirty="0">
                <a:solidFill>
                  <a:srgbClr val="1B1B1B"/>
                </a:solidFill>
                <a:effectLst/>
                <a:latin typeface="Helvetica Neue" panose="020B0604020202020204" charset="0"/>
              </a:rPr>
              <a:t>, A. K., Nicholls, E., Winston, F. K., </a:t>
            </a:r>
            <a:r>
              <a:rPr lang="en-US" b="0" i="0" dirty="0" err="1">
                <a:solidFill>
                  <a:srgbClr val="1B1B1B"/>
                </a:solidFill>
                <a:effectLst/>
                <a:latin typeface="Helvetica Neue" panose="020B0604020202020204" charset="0"/>
              </a:rPr>
              <a:t>Leff</a:t>
            </a:r>
            <a:r>
              <a:rPr lang="en-US" b="0" i="0" dirty="0">
                <a:solidFill>
                  <a:srgbClr val="1B1B1B"/>
                </a:solidFill>
                <a:effectLst/>
                <a:latin typeface="Helvetica Neue" panose="020B0604020202020204" charset="0"/>
              </a:rPr>
              <a:t>, S. S., &amp; Fein, J. (2016). Implementing a Trauma-Informed Approach in Pediatric Health Care Networks. </a:t>
            </a:r>
            <a:r>
              <a:rPr lang="en-US" b="0" i="1" dirty="0">
                <a:solidFill>
                  <a:srgbClr val="1B1B1B"/>
                </a:solidFill>
                <a:effectLst/>
                <a:latin typeface="Helvetica Neue" panose="020B0604020202020204" charset="0"/>
              </a:rPr>
              <a:t>JAMA pediatrics</a:t>
            </a:r>
            <a:r>
              <a:rPr lang="en-US" b="0" i="0" dirty="0">
                <a:solidFill>
                  <a:srgbClr val="1B1B1B"/>
                </a:solidFill>
                <a:effectLst/>
                <a:latin typeface="Helvetica Neue" panose="020B0604020202020204" charset="0"/>
              </a:rPr>
              <a:t>, </a:t>
            </a:r>
            <a:r>
              <a:rPr lang="en-US" b="0" i="1" dirty="0">
                <a:solidFill>
                  <a:srgbClr val="1B1B1B"/>
                </a:solidFill>
                <a:effectLst/>
                <a:latin typeface="Helvetica Neue" panose="020B0604020202020204" charset="0"/>
              </a:rPr>
              <a:t>170</a:t>
            </a:r>
            <a:r>
              <a:rPr lang="en-US" b="0" i="0" dirty="0">
                <a:solidFill>
                  <a:srgbClr val="1B1B1B"/>
                </a:solidFill>
                <a:effectLst/>
                <a:latin typeface="Helvetica Neue" panose="020B0604020202020204" charset="0"/>
              </a:rPr>
              <a:t>(1), 70–77. https://doi.org/10.1001/jamapediatrics.2015.2206</a:t>
            </a:r>
            <a:endParaRPr lang="en-US" dirty="0">
              <a:latin typeface="Helvetica Neue" panose="020B0604020202020204" charset="0"/>
              <a:hlinkClick r:id="rId2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latin typeface="Helvetica Neue" panose="020B0604020202020204" charset="0"/>
                <a:hlinkClick r:id="rId2"/>
              </a:rPr>
              <a:t>National Child Traumatic Stress Network - Creating Trauma-informed Systems</a:t>
            </a:r>
            <a:endParaRPr lang="en-US" dirty="0">
              <a:latin typeface="Helvetica Neue" panose="020B060402020202020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1B1B1B"/>
                </a:solidFill>
                <a:effectLst/>
                <a:latin typeface="Helvetica Neue" panose="020B0604020202020204" charset="0"/>
              </a:rPr>
              <a:t>Sachser</a:t>
            </a:r>
            <a:r>
              <a:rPr lang="en-US" b="0" i="0" dirty="0">
                <a:solidFill>
                  <a:srgbClr val="1B1B1B"/>
                </a:solidFill>
                <a:effectLst/>
                <a:latin typeface="Helvetica Neue" panose="020B0604020202020204" charset="0"/>
              </a:rPr>
              <a:t>, C., Berliner, L., </a:t>
            </a:r>
            <a:r>
              <a:rPr lang="en-US" b="0" i="0" dirty="0" err="1">
                <a:solidFill>
                  <a:srgbClr val="1B1B1B"/>
                </a:solidFill>
                <a:effectLst/>
                <a:latin typeface="Helvetica Neue" panose="020B0604020202020204" charset="0"/>
              </a:rPr>
              <a:t>Risch</a:t>
            </a:r>
            <a:r>
              <a:rPr lang="en-US" b="0" i="0" dirty="0">
                <a:solidFill>
                  <a:srgbClr val="1B1B1B"/>
                </a:solidFill>
                <a:effectLst/>
                <a:latin typeface="Helvetica Neue" panose="020B0604020202020204" charset="0"/>
              </a:rPr>
              <a:t>, E., Rosner, R., </a:t>
            </a:r>
            <a:r>
              <a:rPr lang="en-US" b="0" i="0" dirty="0" err="1">
                <a:solidFill>
                  <a:srgbClr val="1B1B1B"/>
                </a:solidFill>
                <a:effectLst/>
                <a:latin typeface="Helvetica Neue" panose="020B0604020202020204" charset="0"/>
              </a:rPr>
              <a:t>Birkeland</a:t>
            </a:r>
            <a:r>
              <a:rPr lang="en-US" b="0" i="0" dirty="0">
                <a:solidFill>
                  <a:srgbClr val="1B1B1B"/>
                </a:solidFill>
                <a:effectLst/>
                <a:latin typeface="Helvetica Neue" panose="020B0604020202020204" charset="0"/>
              </a:rPr>
              <a:t>, M. S., </a:t>
            </a:r>
            <a:r>
              <a:rPr lang="en-US" b="0" i="0" dirty="0" err="1">
                <a:solidFill>
                  <a:srgbClr val="1B1B1B"/>
                </a:solidFill>
                <a:effectLst/>
                <a:latin typeface="Helvetica Neue" panose="020B0604020202020204" charset="0"/>
              </a:rPr>
              <a:t>Eilers</a:t>
            </a:r>
            <a:r>
              <a:rPr lang="en-US" b="0" i="0" dirty="0">
                <a:solidFill>
                  <a:srgbClr val="1B1B1B"/>
                </a:solidFill>
                <a:effectLst/>
                <a:latin typeface="Helvetica Neue" panose="020B0604020202020204" charset="0"/>
              </a:rPr>
              <a:t>, R., </a:t>
            </a:r>
            <a:r>
              <a:rPr lang="en-US" b="0" i="0" dirty="0" err="1">
                <a:solidFill>
                  <a:srgbClr val="1B1B1B"/>
                </a:solidFill>
                <a:effectLst/>
                <a:latin typeface="Helvetica Neue" panose="020B0604020202020204" charset="0"/>
              </a:rPr>
              <a:t>Hafstad</a:t>
            </a:r>
            <a:r>
              <a:rPr lang="en-US" b="0" i="0" dirty="0">
                <a:solidFill>
                  <a:srgbClr val="1B1B1B"/>
                </a:solidFill>
                <a:effectLst/>
                <a:latin typeface="Helvetica Neue" panose="020B0604020202020204" charset="0"/>
              </a:rPr>
              <a:t>, G. S., Pfeiffer, E., </a:t>
            </a:r>
            <a:r>
              <a:rPr lang="en-US" b="0" i="0" dirty="0" err="1">
                <a:solidFill>
                  <a:srgbClr val="1B1B1B"/>
                </a:solidFill>
                <a:effectLst/>
                <a:latin typeface="Helvetica Neue" panose="020B0604020202020204" charset="0"/>
              </a:rPr>
              <a:t>Plener</a:t>
            </a:r>
            <a:r>
              <a:rPr lang="en-US" b="0" i="0" dirty="0">
                <a:solidFill>
                  <a:srgbClr val="1B1B1B"/>
                </a:solidFill>
                <a:effectLst/>
                <a:latin typeface="Helvetica Neue" panose="020B0604020202020204" charset="0"/>
              </a:rPr>
              <a:t>, P. L., &amp; Jensen, T. K. (2022). The child and Adolescent Trauma Screen 2 (CATS-2) - validation of an instrument to measure DSM-5 and ICD-11 PTSD and complex PTSD in children and adolescents. </a:t>
            </a:r>
            <a:r>
              <a:rPr lang="en-US" b="0" i="1" dirty="0">
                <a:solidFill>
                  <a:srgbClr val="1B1B1B"/>
                </a:solidFill>
                <a:effectLst/>
                <a:latin typeface="Helvetica Neue" panose="020B0604020202020204" charset="0"/>
              </a:rPr>
              <a:t>European journal of </a:t>
            </a:r>
            <a:r>
              <a:rPr lang="en-US" b="0" i="1" dirty="0" err="1">
                <a:solidFill>
                  <a:srgbClr val="1B1B1B"/>
                </a:solidFill>
                <a:effectLst/>
                <a:latin typeface="Helvetica Neue" panose="020B0604020202020204" charset="0"/>
              </a:rPr>
              <a:t>psychotraumatology</a:t>
            </a:r>
            <a:r>
              <a:rPr lang="en-US" b="0" i="0" dirty="0">
                <a:solidFill>
                  <a:srgbClr val="1B1B1B"/>
                </a:solidFill>
                <a:effectLst/>
                <a:latin typeface="Helvetica Neue" panose="020B0604020202020204" charset="0"/>
              </a:rPr>
              <a:t>, </a:t>
            </a:r>
            <a:r>
              <a:rPr lang="en-US" b="0" i="1" dirty="0">
                <a:solidFill>
                  <a:srgbClr val="1B1B1B"/>
                </a:solidFill>
                <a:effectLst/>
                <a:latin typeface="Helvetica Neue" panose="020B0604020202020204" charset="0"/>
              </a:rPr>
              <a:t>13</a:t>
            </a:r>
            <a:r>
              <a:rPr lang="en-US" b="0" i="0" dirty="0">
                <a:solidFill>
                  <a:srgbClr val="1B1B1B"/>
                </a:solidFill>
                <a:effectLst/>
                <a:latin typeface="Helvetica Neue" panose="020B0604020202020204" charset="0"/>
              </a:rPr>
              <a:t>(2), 2105580. https://doi.org/10.1080/20008066.2022.2105580</a:t>
            </a:r>
            <a:endParaRPr lang="en-US" dirty="0">
              <a:latin typeface="Helvetica Neue" panose="020B0604020202020204" charset="0"/>
            </a:endParaRPr>
          </a:p>
          <a:p>
            <a:pPr lvl="1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EA3F2"/>
                </a:solidFill>
                <a:latin typeface="Helvetica Neue" panose="020B0604020202020204" charset="0"/>
                <a:hlinkClick r:id="rId3"/>
              </a:rPr>
              <a:t>CATS Caregiver-report (3-6 Years)</a:t>
            </a:r>
            <a:endParaRPr lang="en-US" dirty="0">
              <a:solidFill>
                <a:srgbClr val="666666"/>
              </a:solidFill>
              <a:latin typeface="Helvetica Neue" panose="020B0604020202020204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EA3F2"/>
                </a:solidFill>
                <a:latin typeface="Helvetica Neue" panose="020B0604020202020204" charset="0"/>
                <a:hlinkClick r:id="rId4"/>
              </a:rPr>
              <a:t>CATS Self-report (7-17 Years)</a:t>
            </a:r>
            <a:endParaRPr lang="en-US" dirty="0">
              <a:solidFill>
                <a:srgbClr val="666666"/>
              </a:solidFill>
              <a:latin typeface="Helvetica Neue" panose="020B0604020202020204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EA3F2"/>
                </a:solidFill>
                <a:latin typeface="Helvetica Neue" panose="020B0604020202020204" charset="0"/>
                <a:hlinkClick r:id="rId5"/>
              </a:rPr>
              <a:t>CATS Caregiver-report (7-17 Years)</a:t>
            </a:r>
            <a:endParaRPr lang="en-US" dirty="0">
              <a:solidFill>
                <a:srgbClr val="222222"/>
              </a:solidFill>
              <a:latin typeface="Helvetica Neue" panose="020B0604020202020204" charset="0"/>
            </a:endParaRPr>
          </a:p>
          <a:p>
            <a:endParaRPr lang="en-US" dirty="0">
              <a:latin typeface="Helvetica Neu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290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"/>
          <p:cNvSpPr/>
          <p:nvPr/>
        </p:nvSpPr>
        <p:spPr>
          <a:xfrm>
            <a:off x="5448592" y="4084221"/>
            <a:ext cx="6743408" cy="2272129"/>
          </a:xfrm>
          <a:prstGeom prst="rect">
            <a:avLst/>
          </a:prstGeom>
          <a:solidFill>
            <a:srgbClr val="7BBF4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University of Rochester Medical Center, Division of Transitional Care Medicine, Dept of Pediatrics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Asst Professor, Wegmans School of Nursing, St. John Fisher University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sng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AJerum@sjf.edu</a:t>
            </a: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000"/>
              <a:buFont typeface="Helvetica Neue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fld>
            <a:endParaRPr sz="1000" b="0" i="0" u="none" strike="noStrike" cap="none">
              <a:solidFill>
                <a:srgbClr val="3A383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1" name="Google Shape;211;p2"/>
          <p:cNvSpPr txBox="1">
            <a:spLocks noGrp="1"/>
          </p:cNvSpPr>
          <p:nvPr>
            <p:ph type="ctrTitle"/>
          </p:nvPr>
        </p:nvSpPr>
        <p:spPr>
          <a:xfrm>
            <a:off x="5448592" y="1986481"/>
            <a:ext cx="6743408" cy="656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</a:pPr>
            <a:r>
              <a:rPr lang="en-US" sz="3600">
                <a:latin typeface="Helvetica Neue"/>
                <a:ea typeface="Helvetica Neue"/>
                <a:cs typeface="Helvetica Neue"/>
                <a:sym typeface="Helvetica Neue"/>
              </a:rPr>
              <a:t>Speaker:</a:t>
            </a:r>
            <a:endParaRPr/>
          </a:p>
        </p:txBody>
      </p:sp>
      <p:sp>
        <p:nvSpPr>
          <p:cNvPr id="212" name="Google Shape;212;p2"/>
          <p:cNvSpPr txBox="1"/>
          <p:nvPr/>
        </p:nvSpPr>
        <p:spPr>
          <a:xfrm>
            <a:off x="5036949" y="3112075"/>
            <a:ext cx="7155151" cy="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Helvetica Neue"/>
              <a:buNone/>
            </a:pPr>
            <a:r>
              <a:rPr lang="en-US" sz="19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Amy Jerum, DNP, RN, PMHNP, FNP, CPNP-PC, PMHS-BC</a:t>
            </a:r>
            <a:endParaRPr sz="19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"/>
          <p:cNvSpPr txBox="1">
            <a:spLocks noGrp="1"/>
          </p:cNvSpPr>
          <p:nvPr>
            <p:ph type="subTitle" idx="1"/>
          </p:nvPr>
        </p:nvSpPr>
        <p:spPr>
          <a:xfrm>
            <a:off x="1" y="2999839"/>
            <a:ext cx="12192000" cy="25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solidFill>
                <a:srgbClr val="595959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</a:pPr>
            <a:r>
              <a:rPr lang="en-US" sz="2800">
                <a:solidFill>
                  <a:srgbClr val="595959"/>
                </a:solidFill>
              </a:rPr>
              <a:t>I have no relevant financial relationships with any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</a:pPr>
            <a:r>
              <a:rPr lang="en-US" sz="2800">
                <a:solidFill>
                  <a:srgbClr val="595959"/>
                </a:solidFill>
              </a:rPr>
              <a:t>commercial interest to disclose.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solidFill>
                <a:srgbClr val="595959"/>
              </a:solidFill>
            </a:endParaRPr>
          </a:p>
        </p:txBody>
      </p:sp>
      <p:sp>
        <p:nvSpPr>
          <p:cNvPr id="218" name="Google Shape;218;p3"/>
          <p:cNvSpPr txBox="1"/>
          <p:nvPr/>
        </p:nvSpPr>
        <p:spPr>
          <a:xfrm>
            <a:off x="3352800" y="1296537"/>
            <a:ext cx="548640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rgbClr val="049FD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Disclosures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"/>
          <p:cNvSpPr txBox="1">
            <a:spLocks noGrp="1"/>
          </p:cNvSpPr>
          <p:nvPr>
            <p:ph type="title"/>
          </p:nvPr>
        </p:nvSpPr>
        <p:spPr>
          <a:xfrm>
            <a:off x="838200" y="1115706"/>
            <a:ext cx="10515600" cy="709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 Light"/>
              <a:buNone/>
            </a:pPr>
            <a:r>
              <a:rPr lang="en-US" b="1"/>
              <a:t>Objectives</a:t>
            </a:r>
            <a:endParaRPr b="1"/>
          </a:p>
        </p:txBody>
      </p:sp>
      <p:sp>
        <p:nvSpPr>
          <p:cNvPr id="225" name="Google Shape;225;p4"/>
          <p:cNvSpPr txBox="1">
            <a:spLocks noGrp="1"/>
          </p:cNvSpPr>
          <p:nvPr>
            <p:ph type="body" idx="1"/>
          </p:nvPr>
        </p:nvSpPr>
        <p:spPr>
          <a:xfrm>
            <a:off x="838200" y="2374232"/>
            <a:ext cx="10515600" cy="4208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Understand the rationale for trauma informed approach</a:t>
            </a:r>
            <a:endParaRPr dirty="0"/>
          </a:p>
          <a:p>
            <a:pPr marL="274320" indent="-274320">
              <a:lnSpc>
                <a:spcPct val="150000"/>
              </a:lnSpc>
              <a:buSzPts val="2400"/>
            </a:pPr>
            <a:r>
              <a:rPr lang="en-US" dirty="0"/>
              <a:t>Acquire a framework for incorporating trauma informed care into practice</a:t>
            </a:r>
          </a:p>
          <a:p>
            <a:pPr marL="274320" indent="-274320">
              <a:lnSpc>
                <a:spcPct val="150000"/>
              </a:lnSpc>
              <a:buSzPts val="2400"/>
            </a:pPr>
            <a:r>
              <a:rPr lang="en-US" dirty="0"/>
              <a:t>Acknowledge how our own perceptions affect the care we provide</a:t>
            </a:r>
            <a:endParaRPr sz="2800" dirty="0">
              <a:solidFill>
                <a:srgbClr val="FFFF00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800"/>
              <a:buNone/>
            </a:pPr>
            <a:r>
              <a:rPr lang="en-US" sz="2800" dirty="0">
                <a:solidFill>
                  <a:srgbClr val="0070C0"/>
                </a:solidFill>
              </a:rPr>
              <a:t>“Put your own oxygen mask on before helping others”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"/>
          <p:cNvSpPr txBox="1">
            <a:spLocks noGrp="1"/>
          </p:cNvSpPr>
          <p:nvPr>
            <p:ph type="title"/>
          </p:nvPr>
        </p:nvSpPr>
        <p:spPr>
          <a:xfrm>
            <a:off x="838200" y="1115706"/>
            <a:ext cx="10515600" cy="709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 Light"/>
              <a:buNone/>
            </a:pPr>
            <a:r>
              <a:rPr lang="en-US" b="1" dirty="0"/>
              <a:t>Trauma-Informed Care in Practice</a:t>
            </a:r>
            <a:endParaRPr b="1" dirty="0"/>
          </a:p>
        </p:txBody>
      </p:sp>
      <p:sp>
        <p:nvSpPr>
          <p:cNvPr id="232" name="Google Shape;232;p5"/>
          <p:cNvSpPr txBox="1">
            <a:spLocks noGrp="1"/>
          </p:cNvSpPr>
          <p:nvPr>
            <p:ph type="body" idx="1"/>
          </p:nvPr>
        </p:nvSpPr>
        <p:spPr>
          <a:xfrm>
            <a:off x="838200" y="2231416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SAMHSA (2015) concept of a trauma-informed approach - A program, organization, or system that is trauma-informed:</a:t>
            </a:r>
            <a:endParaRPr i="1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i="1" dirty="0"/>
              <a:t>Realizes</a:t>
            </a:r>
            <a:r>
              <a:rPr lang="en-US" dirty="0"/>
              <a:t> the widespread impact of trauma and understands potential paths for recovery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i="1" dirty="0"/>
              <a:t>Recognizes</a:t>
            </a:r>
            <a:r>
              <a:rPr lang="en-US" dirty="0"/>
              <a:t> the signs and symptoms of trauma in clients, families, staff, and others involved with the system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i="1" dirty="0"/>
              <a:t>Responds</a:t>
            </a:r>
            <a:r>
              <a:rPr lang="en-US" dirty="0"/>
              <a:t> by fully integrating knowledge about trauma into policies, procedures, and practices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i="1" dirty="0"/>
              <a:t>Seeks</a:t>
            </a:r>
            <a:r>
              <a:rPr lang="en-US" dirty="0"/>
              <a:t> to actively resist </a:t>
            </a:r>
            <a:r>
              <a:rPr lang="en-US" i="1" dirty="0"/>
              <a:t>re-traumatization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"/>
          <p:cNvSpPr txBox="1">
            <a:spLocks noGrp="1"/>
          </p:cNvSpPr>
          <p:nvPr>
            <p:ph type="title"/>
          </p:nvPr>
        </p:nvSpPr>
        <p:spPr>
          <a:xfrm>
            <a:off x="838200" y="681037"/>
            <a:ext cx="10515600" cy="709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 Light"/>
              <a:buNone/>
            </a:pPr>
            <a:r>
              <a:rPr lang="en-US" b="1"/>
              <a:t>Rationale</a:t>
            </a:r>
            <a:endParaRPr b="1"/>
          </a:p>
        </p:txBody>
      </p:sp>
      <p:sp>
        <p:nvSpPr>
          <p:cNvPr id="239" name="Google Shape;239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u="sng"/>
              <a:t>Why become trauma informed?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Trauma is pervasive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Impact is far-reaching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Affects how people approach health care and other services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Helping services can be inadvertently re-traumatizing</a:t>
            </a:r>
            <a:endParaRPr/>
          </a:p>
        </p:txBody>
      </p:sp>
      <p:sp>
        <p:nvSpPr>
          <p:cNvPr id="240" name="Google Shape;240;p6"/>
          <p:cNvSpPr txBox="1">
            <a:spLocks noGrp="1"/>
          </p:cNvSpPr>
          <p:nvPr>
            <p:ph type="body" idx="2"/>
          </p:nvPr>
        </p:nvSpPr>
        <p:spPr>
          <a:xfrm>
            <a:off x="6573253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u="sng"/>
              <a:t>Focus on: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Recovery and healing are possible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neuroplasticity, neurogenesis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Protective factors facilitate healing and resilience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Healing takes place in the context of safe and supportive relationships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7"/>
          <p:cNvSpPr txBox="1">
            <a:spLocks noGrp="1"/>
          </p:cNvSpPr>
          <p:nvPr>
            <p:ph type="title"/>
          </p:nvPr>
        </p:nvSpPr>
        <p:spPr>
          <a:xfrm>
            <a:off x="0" y="882242"/>
            <a:ext cx="12191999" cy="822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4000" b="1"/>
              <a:t>Intermountain Healthcare’s Care Process Model</a:t>
            </a:r>
            <a:endParaRPr sz="4000" b="1"/>
          </a:p>
        </p:txBody>
      </p:sp>
      <p:sp>
        <p:nvSpPr>
          <p:cNvPr id="247" name="Google Shape;247;p7"/>
          <p:cNvSpPr txBox="1">
            <a:spLocks noGrp="1"/>
          </p:cNvSpPr>
          <p:nvPr>
            <p:ph type="body" idx="1"/>
          </p:nvPr>
        </p:nvSpPr>
        <p:spPr>
          <a:xfrm>
            <a:off x="838200" y="1937288"/>
            <a:ext cx="10515600" cy="4645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Pediatric Traumatic Stress Screening Tools (PTSST)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Age Specific (0-5yo, 6-10yo, 11-18yo)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Low Risk vs High Risk (reporting a potentially traumatic event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3-Step Approach</a:t>
            </a:r>
            <a:endParaRPr/>
          </a:p>
          <a:p>
            <a:pPr marL="1085850" lvl="1" indent="-5143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-US"/>
              <a:t>Report if appropriate</a:t>
            </a:r>
            <a:endParaRPr/>
          </a:p>
          <a:p>
            <a:pPr marL="1085850" lvl="1" indent="-5143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-US"/>
              <a:t>Respond to Risk </a:t>
            </a:r>
            <a:endParaRPr/>
          </a:p>
          <a:p>
            <a:pPr marL="1085850" lvl="1" indent="-5143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-US"/>
              <a:t>Stratify Treatment Approach</a:t>
            </a:r>
            <a:endParaRPr/>
          </a:p>
          <a:p>
            <a:pPr marL="5715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5715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rPr lang="en-US" sz="2300" b="0" i="0" u="sng" strike="noStrike" cap="none">
                <a:solidFill>
                  <a:srgbClr val="0563C1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https://intermountainhealthcare.org/ckr-ext/Dcmnt?ncid=529796906</a:t>
            </a:r>
            <a:endParaRPr sz="2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8"/>
          <p:cNvSpPr txBox="1">
            <a:spLocks noGrp="1"/>
          </p:cNvSpPr>
          <p:nvPr>
            <p:ph type="title"/>
          </p:nvPr>
        </p:nvSpPr>
        <p:spPr>
          <a:xfrm>
            <a:off x="838200" y="744476"/>
            <a:ext cx="10515600" cy="709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b="1"/>
              <a:t>“Three Pillars” Model (Bath, 2008)</a:t>
            </a:r>
            <a:endParaRPr b="1"/>
          </a:p>
        </p:txBody>
      </p:sp>
      <p:sp>
        <p:nvSpPr>
          <p:cNvPr id="254" name="Google Shape;254;p8"/>
          <p:cNvSpPr txBox="1">
            <a:spLocks noGrp="1"/>
          </p:cNvSpPr>
          <p:nvPr>
            <p:ph type="body" idx="1"/>
          </p:nvPr>
        </p:nvSpPr>
        <p:spPr>
          <a:xfrm>
            <a:off x="342900" y="1676400"/>
            <a:ext cx="11010900" cy="4798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lvl="1" indent="-26035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4100"/>
              <a:buChar char="•"/>
            </a:pPr>
            <a:r>
              <a:rPr lang="en-US" sz="4100"/>
              <a:t>Safety</a:t>
            </a:r>
            <a:endParaRPr sz="4100"/>
          </a:p>
          <a:p>
            <a:pPr marL="685800" lvl="1" indent="-26035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4100"/>
              <a:buChar char="•"/>
            </a:pPr>
            <a:r>
              <a:rPr lang="en-US" sz="4100"/>
              <a:t>Connections</a:t>
            </a:r>
            <a:endParaRPr sz="4100"/>
          </a:p>
          <a:p>
            <a:pPr marL="685800" lvl="1" indent="-26035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4100"/>
              <a:buChar char="•"/>
            </a:pPr>
            <a:r>
              <a:rPr lang="en-US" sz="4100"/>
              <a:t>Managing emotions</a:t>
            </a:r>
            <a:endParaRPr sz="4100"/>
          </a:p>
          <a:p>
            <a:pPr marL="0" lvl="0" indent="0" algn="l" rtl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SzPts val="4900"/>
              <a:buNone/>
            </a:pPr>
            <a:endParaRPr sz="4900"/>
          </a:p>
          <a:p>
            <a:pPr marL="1143000" lvl="2" indent="-19145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9"/>
          <p:cNvSpPr txBox="1">
            <a:spLocks noGrp="1"/>
          </p:cNvSpPr>
          <p:nvPr>
            <p:ph type="title"/>
          </p:nvPr>
        </p:nvSpPr>
        <p:spPr>
          <a:xfrm>
            <a:off x="838200" y="1115706"/>
            <a:ext cx="10515600" cy="709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 Light"/>
              <a:buNone/>
            </a:pPr>
            <a:r>
              <a:rPr lang="en-US" b="1"/>
              <a:t>I. Safety</a:t>
            </a:r>
            <a:endParaRPr b="1"/>
          </a:p>
        </p:txBody>
      </p:sp>
      <p:sp>
        <p:nvSpPr>
          <p:cNvPr id="261" name="Google Shape;261;p9"/>
          <p:cNvSpPr txBox="1">
            <a:spLocks noGrp="1"/>
          </p:cNvSpPr>
          <p:nvPr>
            <p:ph type="body" idx="1"/>
          </p:nvPr>
        </p:nvSpPr>
        <p:spPr>
          <a:xfrm>
            <a:off x="838200" y="2231416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Creating a safe place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Consistency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Reliability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Predictability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Availability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Honesty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Transparency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Include child in decision-making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Provision of knowledge about their circumstances (where appropriate)</a:t>
            </a:r>
            <a:endParaRPr/>
          </a:p>
        </p:txBody>
      </p:sp>
      <p:sp>
        <p:nvSpPr>
          <p:cNvPr id="262" name="Google Shape;262;p9"/>
          <p:cNvSpPr txBox="1"/>
          <p:nvPr/>
        </p:nvSpPr>
        <p:spPr>
          <a:xfrm>
            <a:off x="133350" y="275246"/>
            <a:ext cx="32766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Three Pillars Model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Project TEACH">
      <a:dk1>
        <a:srgbClr val="3A3838"/>
      </a:dk1>
      <a:lt1>
        <a:srgbClr val="FFFFFF"/>
      </a:lt1>
      <a:dk2>
        <a:srgbClr val="039FDA"/>
      </a:dk2>
      <a:lt2>
        <a:srgbClr val="E7E6E6"/>
      </a:lt2>
      <a:accent1>
        <a:srgbClr val="039FDA"/>
      </a:accent1>
      <a:accent2>
        <a:srgbClr val="7BBF43"/>
      </a:accent2>
      <a:accent3>
        <a:srgbClr val="3A0E79"/>
      </a:accent3>
      <a:accent4>
        <a:srgbClr val="A5A5A5"/>
      </a:accent4>
      <a:accent5>
        <a:srgbClr val="5B9BD5"/>
      </a:accent5>
      <a:accent6>
        <a:srgbClr val="6F3B55"/>
      </a:accent6>
      <a:hlink>
        <a:srgbClr val="002060"/>
      </a:hlink>
      <a:folHlink>
        <a:srgbClr val="7E35E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1235</Words>
  <Application>Microsoft Office PowerPoint</Application>
  <PresentationFormat>Widescreen</PresentationFormat>
  <Paragraphs>149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Helvetica Neue Light</vt:lpstr>
      <vt:lpstr>Arial</vt:lpstr>
      <vt:lpstr>Calibri</vt:lpstr>
      <vt:lpstr>Helvetica Neue</vt:lpstr>
      <vt:lpstr>Open Sans</vt:lpstr>
      <vt:lpstr>1_Custom Design</vt:lpstr>
      <vt:lpstr>1_Office Theme</vt:lpstr>
      <vt:lpstr>Incorporating  TRAUMA INFORMED CARE in Pediatric Practice  Amy Jerum, DNP, PMHNP, FNP, CPNP-PC, PMHS-BC University of Rochester Medical Center, Dept of Pediatrics Assistant Professor, St. John Fisher University </vt:lpstr>
      <vt:lpstr>Speaker:</vt:lpstr>
      <vt:lpstr>PowerPoint Presentation</vt:lpstr>
      <vt:lpstr>Objectives</vt:lpstr>
      <vt:lpstr>Trauma-Informed Care in Practice</vt:lpstr>
      <vt:lpstr>Rationale</vt:lpstr>
      <vt:lpstr>Intermountain Healthcare’s Care Process Model</vt:lpstr>
      <vt:lpstr>“Three Pillars” Model (Bath, 2008)</vt:lpstr>
      <vt:lpstr>I. Safety</vt:lpstr>
      <vt:lpstr>II. Connections</vt:lpstr>
      <vt:lpstr>III. Emotion &amp; Impulse Management</vt:lpstr>
      <vt:lpstr>Becoming a TIC Organization</vt:lpstr>
      <vt:lpstr>PowerPoint Presentation</vt:lpstr>
      <vt:lpstr>Child and Adolescent Trauma Screen (CATS/CATS-2)</vt:lpstr>
      <vt:lpstr>Coping with Secondary Exposure to Trauma</vt:lpstr>
      <vt:lpstr>Summary</vt:lpstr>
      <vt:lpstr>References and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Incorporating  TRAUMA INFORMED CARE in Pediatric Practice  Amy Jerum, DNP, PMHNP, FNP, CPNP-PC, PMHS-BC University of Rochester Medical Center, Dept of Pediatrics Assistant Professor, St. John Fisher University </dc:title>
  <dc:creator>Jerum, Amy L</dc:creator>
  <cp:lastModifiedBy>Bhatia, Ira</cp:lastModifiedBy>
  <cp:revision>2</cp:revision>
  <dcterms:created xsi:type="dcterms:W3CDTF">2023-10-20T22:50:28Z</dcterms:created>
  <dcterms:modified xsi:type="dcterms:W3CDTF">2024-10-22T11:48:54Z</dcterms:modified>
</cp:coreProperties>
</file>