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 id="2147483740" r:id="rId2"/>
    <p:sldMasterId id="2147483728" r:id="rId3"/>
  </p:sldMasterIdLst>
  <p:notesMasterIdLst>
    <p:notesMasterId r:id="rId28"/>
  </p:notesMasterIdLst>
  <p:handoutMasterIdLst>
    <p:handoutMasterId r:id="rId29"/>
  </p:handoutMasterIdLst>
  <p:sldIdLst>
    <p:sldId id="320" r:id="rId4"/>
    <p:sldId id="298" r:id="rId5"/>
    <p:sldId id="279" r:id="rId6"/>
    <p:sldId id="260" r:id="rId7"/>
    <p:sldId id="261" r:id="rId8"/>
    <p:sldId id="263" r:id="rId9"/>
    <p:sldId id="264" r:id="rId10"/>
    <p:sldId id="265" r:id="rId11"/>
    <p:sldId id="266" r:id="rId12"/>
    <p:sldId id="267" r:id="rId13"/>
    <p:sldId id="268" r:id="rId14"/>
    <p:sldId id="270" r:id="rId15"/>
    <p:sldId id="271" r:id="rId16"/>
    <p:sldId id="272" r:id="rId17"/>
    <p:sldId id="273" r:id="rId18"/>
    <p:sldId id="274" r:id="rId19"/>
    <p:sldId id="275" r:id="rId20"/>
    <p:sldId id="276" r:id="rId21"/>
    <p:sldId id="277" r:id="rId22"/>
    <p:sldId id="280" r:id="rId23"/>
    <p:sldId id="282" r:id="rId24"/>
    <p:sldId id="284" r:id="rId25"/>
    <p:sldId id="285" r:id="rId26"/>
    <p:sldId id="278"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91378"/>
    <a:srgbClr val="049FDA"/>
    <a:srgbClr val="7BBF43"/>
    <a:srgbClr val="66FF66"/>
    <a:srgbClr val="5D5B5B"/>
    <a:srgbClr val="ECF3F3"/>
    <a:srgbClr val="0F3079"/>
    <a:srgbClr val="91D051"/>
    <a:srgbClr val="43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097" autoAdjust="0"/>
    <p:restoredTop sz="94655"/>
  </p:normalViewPr>
  <p:slideViewPr>
    <p:cSldViewPr snapToGrid="0">
      <p:cViewPr varScale="1">
        <p:scale>
          <a:sx n="82" d="100"/>
          <a:sy n="82" d="100"/>
        </p:scale>
        <p:origin x="302" y="6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5" d="100"/>
          <a:sy n="85" d="100"/>
        </p:scale>
        <p:origin x="-3786"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 Id="rId8"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E9147A6-0FE2-4264-A902-B8CAD3124305}" type="datetimeFigureOut">
              <a:rPr lang="en-US" smtClean="0"/>
              <a:t>10/23/2024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DA1A487-6BAF-44F4-B2C1-61B366ADE2EF}" type="slidenum">
              <a:rPr lang="en-US" smtClean="0"/>
              <a:t>‹#›</a:t>
            </a:fld>
            <a:endParaRPr lang="en-US"/>
          </a:p>
        </p:txBody>
      </p:sp>
    </p:spTree>
    <p:extLst>
      <p:ext uri="{BB962C8B-B14F-4D97-AF65-F5344CB8AC3E}">
        <p14:creationId xmlns:p14="http://schemas.microsoft.com/office/powerpoint/2010/main" val="33648101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754324-E28A-4897-919C-EDC862D7EE7D}" type="datetimeFigureOut">
              <a:rPr lang="en-US" smtClean="0"/>
              <a:t>10/23/2024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566C59-BAC0-4CE1-A859-46610F03C0CE}" type="slidenum">
              <a:rPr lang="en-US" smtClean="0"/>
              <a:t>‹#›</a:t>
            </a:fld>
            <a:endParaRPr lang="en-US"/>
          </a:p>
        </p:txBody>
      </p:sp>
    </p:spTree>
    <p:extLst>
      <p:ext uri="{BB962C8B-B14F-4D97-AF65-F5344CB8AC3E}">
        <p14:creationId xmlns:p14="http://schemas.microsoft.com/office/powerpoint/2010/main" val="2969090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566C59-BAC0-4CE1-A859-46610F03C0CE}" type="slidenum">
              <a:rPr lang="en-US" smtClean="0"/>
              <a:t>2</a:t>
            </a:fld>
            <a:endParaRPr lang="en-US"/>
          </a:p>
        </p:txBody>
      </p:sp>
    </p:spTree>
    <p:extLst>
      <p:ext uri="{BB962C8B-B14F-4D97-AF65-F5344CB8AC3E}">
        <p14:creationId xmlns:p14="http://schemas.microsoft.com/office/powerpoint/2010/main" val="16575558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6" name="Slide Number Placeholder 5"/>
          <p:cNvSpPr>
            <a:spLocks noGrp="1"/>
          </p:cNvSpPr>
          <p:nvPr>
            <p:ph type="sldNum" sz="quarter" idx="12"/>
          </p:nvPr>
        </p:nvSpPr>
        <p:spPr/>
        <p:txBody>
          <a:bodyPr/>
          <a:lstStyle/>
          <a:p>
            <a:fld id="{E927A71C-5EB0-45EC-B0AD-E94D765AE5AB}" type="slidenum">
              <a:rPr lang="en-US" smtClean="0"/>
              <a:t>‹#›</a:t>
            </a:fld>
            <a:endParaRPr lang="en-US"/>
          </a:p>
        </p:txBody>
      </p:sp>
    </p:spTree>
    <p:extLst>
      <p:ext uri="{BB962C8B-B14F-4D97-AF65-F5344CB8AC3E}">
        <p14:creationId xmlns:p14="http://schemas.microsoft.com/office/powerpoint/2010/main" val="1343803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Slide Number Placeholder 6"/>
          <p:cNvSpPr>
            <a:spLocks noGrp="1"/>
          </p:cNvSpPr>
          <p:nvPr>
            <p:ph type="sldNum" sz="quarter" idx="12"/>
          </p:nvPr>
        </p:nvSpPr>
        <p:spPr/>
        <p:txBody>
          <a:bodyPr/>
          <a:lstStyle/>
          <a:p>
            <a:fld id="{E927A71C-5EB0-45EC-B0AD-E94D765AE5AB}" type="slidenum">
              <a:rPr lang="en-US" smtClean="0"/>
              <a:t>‹#›</a:t>
            </a:fld>
            <a:endParaRPr lang="en-US"/>
          </a:p>
        </p:txBody>
      </p:sp>
    </p:spTree>
    <p:extLst>
      <p:ext uri="{BB962C8B-B14F-4D97-AF65-F5344CB8AC3E}">
        <p14:creationId xmlns:p14="http://schemas.microsoft.com/office/powerpoint/2010/main" val="4152438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E927A71C-5EB0-45EC-B0AD-E94D765AE5AB}" type="slidenum">
              <a:rPr lang="en-US" smtClean="0"/>
              <a:t>‹#›</a:t>
            </a:fld>
            <a:endParaRPr lang="en-US"/>
          </a:p>
        </p:txBody>
      </p:sp>
    </p:spTree>
    <p:extLst>
      <p:ext uri="{BB962C8B-B14F-4D97-AF65-F5344CB8AC3E}">
        <p14:creationId xmlns:p14="http://schemas.microsoft.com/office/powerpoint/2010/main" val="3361498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E927A71C-5EB0-45EC-B0AD-E94D765AE5AB}" type="slidenum">
              <a:rPr lang="en-US" smtClean="0"/>
              <a:t>‹#›</a:t>
            </a:fld>
            <a:endParaRPr lang="en-US"/>
          </a:p>
        </p:txBody>
      </p:sp>
    </p:spTree>
    <p:extLst>
      <p:ext uri="{BB962C8B-B14F-4D97-AF65-F5344CB8AC3E}">
        <p14:creationId xmlns:p14="http://schemas.microsoft.com/office/powerpoint/2010/main" val="496709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610600" y="6595186"/>
            <a:ext cx="2743200" cy="262814"/>
          </a:xfrm>
          <a:prstGeom prst="rect">
            <a:avLst/>
          </a:prstGeom>
        </p:spPr>
        <p:txBody>
          <a:bodyPr/>
          <a:lstStyle>
            <a:lvl1pPr algn="r">
              <a:defRPr sz="1200"/>
            </a:lvl1pPr>
          </a:lstStyle>
          <a:p>
            <a:fld id="{023EF2FA-38EB-354B-AB31-D0F975FB7077}" type="slidenum">
              <a:rPr lang="en-US" smtClean="0"/>
              <a:pPr/>
              <a:t>‹#›</a:t>
            </a:fld>
            <a:endParaRPr lang="en-US" dirty="0"/>
          </a:p>
        </p:txBody>
      </p:sp>
    </p:spTree>
    <p:extLst>
      <p:ext uri="{BB962C8B-B14F-4D97-AF65-F5344CB8AC3E}">
        <p14:creationId xmlns:p14="http://schemas.microsoft.com/office/powerpoint/2010/main" val="10705277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8604250" y="6605515"/>
            <a:ext cx="2743200" cy="252485"/>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7417316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8610600" y="6591869"/>
            <a:ext cx="2743200" cy="266131"/>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1406656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8612188" y="6578221"/>
            <a:ext cx="2743200" cy="279779"/>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19357863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lvl1pPr>
              <a:defRPr>
                <a:solidFill>
                  <a:schemeClr val="tx1">
                    <a:lumMod val="65000"/>
                    <a:lumOff val="35000"/>
                  </a:schemeClr>
                </a:solidFill>
              </a:defRPr>
            </a:lvl1pPr>
          </a:lstStyle>
          <a:p>
            <a:r>
              <a:rPr lang="en-US" dirty="0"/>
              <a:t>Click to edit Master title style</a:t>
            </a:r>
          </a:p>
        </p:txBody>
      </p:sp>
      <p:sp>
        <p:nvSpPr>
          <p:cNvPr id="5" name="Slide Number Placeholder 4"/>
          <p:cNvSpPr>
            <a:spLocks noGrp="1"/>
          </p:cNvSpPr>
          <p:nvPr>
            <p:ph type="sldNum" sz="quarter" idx="12"/>
          </p:nvPr>
        </p:nvSpPr>
        <p:spPr>
          <a:xfrm>
            <a:off x="8610600" y="6523630"/>
            <a:ext cx="2743200" cy="334370"/>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3837811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610600" y="6550925"/>
            <a:ext cx="2743200" cy="307075"/>
          </a:xfrm>
          <a:prstGeom prst="rect">
            <a:avLst/>
          </a:prstGeom>
        </p:spPr>
        <p:txBody>
          <a:bodyPr/>
          <a:lstStyle/>
          <a:p>
            <a:fld id="{023EF2FA-38EB-354B-AB31-D0F975FB7077}" type="slidenum">
              <a:rPr lang="en-US" smtClean="0"/>
              <a:t>‹#›</a:t>
            </a:fld>
            <a:endParaRPr lang="en-US"/>
          </a:p>
        </p:txBody>
      </p:sp>
      <p:sp>
        <p:nvSpPr>
          <p:cNvPr id="5" name="Title 1"/>
          <p:cNvSpPr>
            <a:spLocks noGrp="1"/>
          </p:cNvSpPr>
          <p:nvPr>
            <p:ph type="title"/>
          </p:nvPr>
        </p:nvSpPr>
        <p:spPr>
          <a:xfrm>
            <a:off x="838200" y="745451"/>
            <a:ext cx="10515600" cy="821917"/>
          </a:xfrm>
          <a:prstGeom prst="rect">
            <a:avLst/>
          </a:prstGeom>
        </p:spPr>
        <p:txBody>
          <a:bodyPr/>
          <a:lstStyle>
            <a:lvl1pPr>
              <a:defRPr sz="4800">
                <a:solidFill>
                  <a:schemeClr val="tx1">
                    <a:lumMod val="65000"/>
                    <a:lumOff val="35000"/>
                  </a:schemeClr>
                </a:solidFill>
              </a:defRPr>
            </a:lvl1pPr>
          </a:lstStyle>
          <a:p>
            <a:r>
              <a:rPr lang="en-US" dirty="0"/>
              <a:t>Statewide Coordination Center</a:t>
            </a:r>
          </a:p>
        </p:txBody>
      </p:sp>
    </p:spTree>
    <p:extLst>
      <p:ext uri="{BB962C8B-B14F-4D97-AF65-F5344CB8AC3E}">
        <p14:creationId xmlns:p14="http://schemas.microsoft.com/office/powerpoint/2010/main" val="13161776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8612188" y="6564573"/>
            <a:ext cx="2743200" cy="293427"/>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1915661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E927A71C-5EB0-45EC-B0AD-E94D765AE5AB}" type="slidenum">
              <a:rPr lang="en-US" smtClean="0"/>
              <a:pPr/>
              <a:t>‹#›</a:t>
            </a:fld>
            <a:endParaRPr lang="en-US" dirty="0"/>
          </a:p>
        </p:txBody>
      </p:sp>
    </p:spTree>
    <p:extLst>
      <p:ext uri="{BB962C8B-B14F-4D97-AF65-F5344CB8AC3E}">
        <p14:creationId xmlns:p14="http://schemas.microsoft.com/office/powerpoint/2010/main" val="334914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8612188" y="6523630"/>
            <a:ext cx="2743200" cy="334370"/>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14501123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lvl1pPr>
              <a:defRPr>
                <a:solidFill>
                  <a:schemeClr val="tx1">
                    <a:lumMod val="65000"/>
                    <a:lumOff val="35000"/>
                  </a:schemeClr>
                </a:solidFill>
              </a:defRPr>
            </a:lvl1pPr>
          </a:lstStyle>
          <a:p>
            <a:r>
              <a:rPr lang="en-US" dirty="0"/>
              <a:t>Click to edit Master title style</a:t>
            </a:r>
          </a:p>
        </p:txBody>
      </p:sp>
      <p:sp>
        <p:nvSpPr>
          <p:cNvPr id="3" name="Vertical Text Placeholder 2"/>
          <p:cNvSpPr>
            <a:spLocks noGrp="1"/>
          </p:cNvSpPr>
          <p:nvPr>
            <p:ph type="body" orient="vert" idx="1"/>
          </p:nvPr>
        </p:nvSpPr>
        <p:spPr>
          <a:xfrm>
            <a:off x="838200" y="1825625"/>
            <a:ext cx="10515600" cy="4351338"/>
          </a:xfrm>
          <a:prstGeom prst="rect">
            <a:avLst/>
          </a:prstGeom>
        </p:spPr>
        <p:txBody>
          <a:bodyPr vert="eaVert"/>
          <a:lstStyle>
            <a:lvl1pPr>
              <a:defRPr>
                <a:solidFill>
                  <a:schemeClr val="tx1">
                    <a:lumMod val="65000"/>
                    <a:lumOff val="35000"/>
                  </a:schemeClr>
                </a:solidFill>
              </a:defRPr>
            </a:lvl1pPr>
            <a:lvl2pP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8610600" y="6537278"/>
            <a:ext cx="2743200" cy="320722"/>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2464911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a:prstGeom prst="rect">
            <a:avLst/>
          </a:prstGeom>
        </p:spPr>
        <p:txBody>
          <a:bodyPr vert="eaVert"/>
          <a:lstStyle>
            <a:lvl1pPr>
              <a:defRPr>
                <a:solidFill>
                  <a:schemeClr val="tx1">
                    <a:lumMod val="65000"/>
                    <a:lumOff val="35000"/>
                  </a:schemeClr>
                </a:solidFill>
              </a:defRPr>
            </a:lvl1pPr>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a:prstGeom prst="rect">
            <a:avLst/>
          </a:prstGeom>
        </p:spPr>
        <p:txBody>
          <a:bodyPr vert="eaVert"/>
          <a:lstStyle>
            <a:lvl1pPr>
              <a:defRPr>
                <a:solidFill>
                  <a:schemeClr val="tx1">
                    <a:lumMod val="65000"/>
                    <a:lumOff val="35000"/>
                  </a:schemeClr>
                </a:solidFill>
              </a:defRPr>
            </a:lvl1pPr>
            <a:lvl2pP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8610600" y="6578221"/>
            <a:ext cx="2743200" cy="279779"/>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2800130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0606811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9993474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8723386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2479886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7921944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775622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9831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7_Title Slide">
    <p:spTree>
      <p:nvGrpSpPr>
        <p:cNvPr id="1" name=""/>
        <p:cNvGrpSpPr/>
        <p:nvPr/>
      </p:nvGrpSpPr>
      <p:grpSpPr>
        <a:xfrm>
          <a:off x="0" y="0"/>
          <a:ext cx="0" cy="0"/>
          <a:chOff x="0" y="0"/>
          <a:chExt cx="0" cy="0"/>
        </a:xfrm>
      </p:grpSpPr>
      <p:pic>
        <p:nvPicPr>
          <p:cNvPr id="12" name="Graphic 6"/>
          <p:cNvPicPr>
            <a:picLocks noChangeAspect="1"/>
          </p:cNvPicPr>
          <p:nvPr userDrawn="1"/>
        </p:nvPicPr>
        <p:blipFill rotWithShape="1">
          <a:blip r:embed="rId2" cstate="print">
            <a:extLst>
              <a:ext uri="{28A0092B-C50C-407E-A947-70E740481C1C}">
                <a14:useLocalDpi xmlns:a14="http://schemas.microsoft.com/office/drawing/2010/main" val="0"/>
              </a:ext>
            </a:extLst>
          </a:blip>
          <a:srcRect l="31450" t="17628" r="26478" b="17628"/>
          <a:stretch/>
        </p:blipFill>
        <p:spPr>
          <a:xfrm>
            <a:off x="520627" y="811784"/>
            <a:ext cx="4370453" cy="5197094"/>
          </a:xfrm>
          <a:prstGeom prst="rect">
            <a:avLst/>
          </a:prstGeom>
        </p:spPr>
      </p:pic>
      <p:sp>
        <p:nvSpPr>
          <p:cNvPr id="6" name="Slide Number Placeholder 5"/>
          <p:cNvSpPr>
            <a:spLocks noGrp="1"/>
          </p:cNvSpPr>
          <p:nvPr>
            <p:ph type="sldNum" sz="quarter" idx="12"/>
          </p:nvPr>
        </p:nvSpPr>
        <p:spPr/>
        <p:txBody>
          <a:bodyPr/>
          <a:lstStyle/>
          <a:p>
            <a:fld id="{E927A71C-5EB0-45EC-B0AD-E94D765AE5AB}" type="slidenum">
              <a:rPr lang="en-US" smtClean="0"/>
              <a:t>‹#›</a:t>
            </a:fld>
            <a:endParaRPr lang="en-US"/>
          </a:p>
        </p:txBody>
      </p:sp>
      <p:sp>
        <p:nvSpPr>
          <p:cNvPr id="8" name="Rectangle 7"/>
          <p:cNvSpPr/>
          <p:nvPr userDrawn="1"/>
        </p:nvSpPr>
        <p:spPr>
          <a:xfrm>
            <a:off x="5448592" y="1874750"/>
            <a:ext cx="6743408" cy="880159"/>
          </a:xfrm>
          <a:prstGeom prst="rect">
            <a:avLst/>
          </a:prstGeom>
          <a:solidFill>
            <a:srgbClr val="3913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5448592" y="2971049"/>
            <a:ext cx="6743408" cy="881143"/>
          </a:xfrm>
          <a:prstGeom prst="rect">
            <a:avLst/>
          </a:prstGeom>
          <a:solidFill>
            <a:srgbClr val="049F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5448592" y="4068332"/>
            <a:ext cx="6743408" cy="88398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5448592" y="3234339"/>
            <a:ext cx="6743408" cy="445170"/>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2" name="Title 1"/>
          <p:cNvSpPr>
            <a:spLocks noGrp="1"/>
          </p:cNvSpPr>
          <p:nvPr>
            <p:ph type="ctrTitle"/>
          </p:nvPr>
        </p:nvSpPr>
        <p:spPr>
          <a:xfrm>
            <a:off x="5448592" y="1986481"/>
            <a:ext cx="6743408" cy="656696"/>
          </a:xfrm>
        </p:spPr>
        <p:txBody>
          <a:bodyPr anchor="b"/>
          <a:lstStyle>
            <a:lvl1pPr algn="ctr">
              <a:defRPr sz="4400">
                <a:solidFill>
                  <a:schemeClr val="bg1"/>
                </a:solidFill>
              </a:defRPr>
            </a:lvl1pPr>
          </a:lstStyle>
          <a:p>
            <a:r>
              <a:rPr lang="en-US" dirty="0"/>
              <a:t>Click to edit Master title style</a:t>
            </a:r>
          </a:p>
        </p:txBody>
      </p:sp>
    </p:spTree>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25161084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22111593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4180562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1807188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609600" y="5993081"/>
            <a:ext cx="10972800" cy="302896"/>
          </a:xfrm>
          <a:prstGeom prst="rect">
            <a:avLst/>
          </a:prstGeom>
        </p:spPr>
        <p:txBody>
          <a:bodyPr/>
          <a:lstStyle>
            <a:lvl1pPr marL="0" indent="0" algn="ctr" defTabSz="412750">
              <a:lnSpc>
                <a:spcPct val="100000"/>
              </a:lnSpc>
              <a:spcBef>
                <a:spcPts val="0"/>
              </a:spcBef>
              <a:buSzTx/>
              <a:buNone/>
              <a:defRPr sz="1500" spc="-14">
                <a:latin typeface="Graphik Medium"/>
                <a:ea typeface="Graphik Medium"/>
                <a:cs typeface="Graphik Medium"/>
                <a:sym typeface="Graphik Medium"/>
              </a:defRPr>
            </a:lvl1pPr>
          </a:lstStyle>
          <a:p>
            <a:r>
              <a:t>Author and Date</a:t>
            </a:r>
          </a:p>
        </p:txBody>
      </p:sp>
      <p:sp>
        <p:nvSpPr>
          <p:cNvPr id="12" name="Presentation Title"/>
          <p:cNvSpPr txBox="1">
            <a:spLocks noGrp="1"/>
          </p:cNvSpPr>
          <p:nvPr>
            <p:ph type="title" hasCustomPrompt="1"/>
          </p:nvPr>
        </p:nvSpPr>
        <p:spPr>
          <a:xfrm>
            <a:off x="609600" y="1771650"/>
            <a:ext cx="10972800" cy="2133600"/>
          </a:xfrm>
          <a:prstGeom prst="rect">
            <a:avLst/>
          </a:prstGeom>
          <a:noFill/>
        </p:spPr>
        <p:txBody>
          <a:bodyPr anchor="b"/>
          <a:lstStyle>
            <a:lvl1pPr>
              <a:defRPr sz="5550" b="1" spc="-56">
                <a:solidFill>
                  <a:srgbClr val="000000"/>
                </a:solidFill>
              </a:defRPr>
            </a:lvl1pPr>
          </a:lstStyle>
          <a:p>
            <a:r>
              <a:t>Presentation Title</a:t>
            </a:r>
          </a:p>
        </p:txBody>
      </p:sp>
      <p:sp>
        <p:nvSpPr>
          <p:cNvPr id="13" name="Body Level One…"/>
          <p:cNvSpPr txBox="1">
            <a:spLocks noGrp="1"/>
          </p:cNvSpPr>
          <p:nvPr>
            <p:ph type="body" sz="quarter" idx="1" hasCustomPrompt="1"/>
          </p:nvPr>
        </p:nvSpPr>
        <p:spPr>
          <a:xfrm>
            <a:off x="609600" y="3783790"/>
            <a:ext cx="10972800" cy="1125297"/>
          </a:xfrm>
          <a:prstGeom prst="rect">
            <a:avLst/>
          </a:prstGeom>
        </p:spPr>
        <p:txBody>
          <a:bodyPr/>
          <a:lstStyle>
            <a:lvl1pPr marL="0" indent="0" algn="ctr" defTabSz="412750">
              <a:lnSpc>
                <a:spcPct val="100000"/>
              </a:lnSpc>
              <a:spcBef>
                <a:spcPts val="0"/>
              </a:spcBef>
              <a:buSzTx/>
              <a:buNone/>
              <a:defRPr sz="3000" spc="-30">
                <a:latin typeface="Graphik Semibold"/>
                <a:ea typeface="Graphik Semibold"/>
                <a:cs typeface="Graphik Semibold"/>
                <a:sym typeface="Graphik Semibold"/>
              </a:defRPr>
            </a:lvl1pPr>
            <a:lvl2pPr marL="0" indent="228600" algn="ctr" defTabSz="412750">
              <a:lnSpc>
                <a:spcPct val="100000"/>
              </a:lnSpc>
              <a:spcBef>
                <a:spcPts val="0"/>
              </a:spcBef>
              <a:buSzTx/>
              <a:buNone/>
              <a:defRPr sz="3000" spc="-30">
                <a:latin typeface="Graphik Semibold"/>
                <a:ea typeface="Graphik Semibold"/>
                <a:cs typeface="Graphik Semibold"/>
                <a:sym typeface="Graphik Semibold"/>
              </a:defRPr>
            </a:lvl2pPr>
            <a:lvl3pPr marL="0" indent="457200" algn="ctr" defTabSz="412750">
              <a:lnSpc>
                <a:spcPct val="100000"/>
              </a:lnSpc>
              <a:spcBef>
                <a:spcPts val="0"/>
              </a:spcBef>
              <a:buSzTx/>
              <a:buNone/>
              <a:defRPr sz="3000" spc="-30">
                <a:latin typeface="Graphik Semibold"/>
                <a:ea typeface="Graphik Semibold"/>
                <a:cs typeface="Graphik Semibold"/>
                <a:sym typeface="Graphik Semibold"/>
              </a:defRPr>
            </a:lvl3pPr>
            <a:lvl4pPr marL="0" indent="685800" algn="ctr" defTabSz="412750">
              <a:lnSpc>
                <a:spcPct val="100000"/>
              </a:lnSpc>
              <a:spcBef>
                <a:spcPts val="0"/>
              </a:spcBef>
              <a:buSzTx/>
              <a:buNone/>
              <a:defRPr sz="3000" spc="-30">
                <a:latin typeface="Graphik Semibold"/>
                <a:ea typeface="Graphik Semibold"/>
                <a:cs typeface="Graphik Semibold"/>
                <a:sym typeface="Graphik Semibold"/>
              </a:defRPr>
            </a:lvl4pPr>
            <a:lvl5pPr marL="0" indent="914400" algn="ctr" defTabSz="412750">
              <a:lnSpc>
                <a:spcPct val="100000"/>
              </a:lnSpc>
              <a:spcBef>
                <a:spcPts val="0"/>
              </a:spcBef>
              <a:buSzTx/>
              <a:buNone/>
              <a:defRPr sz="3000" spc="-30">
                <a:latin typeface="Graphik Semibold"/>
                <a:ea typeface="Graphik Semibold"/>
                <a:cs typeface="Graphik Semibold"/>
                <a:sym typeface="Graphik Semibold"/>
              </a:defRPr>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xfrm>
            <a:off x="6000750" y="6350000"/>
            <a:ext cx="194311" cy="214631"/>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004567362"/>
      </p:ext>
    </p:extLst>
  </p:cSld>
  <p:clrMapOvr>
    <a:masterClrMapping/>
  </p:clrMapOvr>
  <p:transition spd="med"/>
</p:sldLayout>
</file>

<file path=ppt/slideLayouts/slideLayout35.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4" name="Slide Subtitle"/>
          <p:cNvSpPr txBox="1">
            <a:spLocks noGrp="1"/>
          </p:cNvSpPr>
          <p:nvPr>
            <p:ph type="body" sz="quarter" idx="21" hasCustomPrompt="1"/>
          </p:nvPr>
        </p:nvSpPr>
        <p:spPr>
          <a:xfrm>
            <a:off x="609600" y="1192324"/>
            <a:ext cx="10972801" cy="416307"/>
          </a:xfrm>
          <a:prstGeom prst="rect">
            <a:avLst/>
          </a:prstGeom>
        </p:spPr>
        <p:txBody>
          <a:bodyPr/>
          <a:lstStyle>
            <a:lvl1pPr marL="0" indent="0" algn="ctr" defTabSz="255905">
              <a:lnSpc>
                <a:spcPct val="100000"/>
              </a:lnSpc>
              <a:spcBef>
                <a:spcPts val="0"/>
              </a:spcBef>
              <a:buSzTx/>
              <a:buNone/>
              <a:defRPr sz="2170" spc="-22">
                <a:solidFill>
                  <a:schemeClr val="accent1">
                    <a:satOff val="2969"/>
                    <a:lumOff val="-11469"/>
                  </a:schemeClr>
                </a:solidFill>
                <a:latin typeface="Graphik"/>
                <a:ea typeface="Graphik"/>
                <a:cs typeface="Graphik"/>
                <a:sym typeface="Graphik"/>
              </a:defRPr>
            </a:lvl1pPr>
          </a:lstStyle>
          <a:p>
            <a:r>
              <a:t>Slide Subtitle</a:t>
            </a: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555972220"/>
      </p:ext>
    </p:extLst>
  </p:cSld>
  <p:clrMapOvr>
    <a:masterClrMapping/>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62" name="Body Level One…"/>
          <p:cNvSpPr txBox="1">
            <a:spLocks noGrp="1"/>
          </p:cNvSpPr>
          <p:nvPr>
            <p:ph type="body" idx="1" hasCustomPrompt="1"/>
          </p:nvPr>
        </p:nvSpPr>
        <p:spPr>
          <a:xfrm>
            <a:off x="609600" y="2006600"/>
            <a:ext cx="10972800" cy="4243574"/>
          </a:xfrm>
          <a:prstGeom prst="rect">
            <a:avLst/>
          </a:prstGeom>
        </p:spPr>
        <p:txBody>
          <a:bodyPr numCol="2" spcCol="2558384"/>
          <a:lstStyle/>
          <a:p>
            <a:r>
              <a:t>Slide bullet text</a:t>
            </a:r>
          </a:p>
          <a:p>
            <a:pPr lvl="1"/>
            <a:endParaRPr/>
          </a:p>
          <a:p>
            <a:pPr lvl="2"/>
            <a:endParaRPr/>
          </a:p>
          <a:p>
            <a:pPr lvl="3"/>
            <a:endParaRPr/>
          </a:p>
          <a:p>
            <a:pPr lvl="4"/>
            <a:endParaRPr/>
          </a:p>
        </p:txBody>
      </p:sp>
      <p:sp>
        <p:nvSpPr>
          <p:cNvPr id="63" name="Slide Number"/>
          <p:cNvSpPr txBox="1">
            <a:spLocks noGrp="1"/>
          </p:cNvSpPr>
          <p:nvPr>
            <p:ph type="sldNum" sz="quarter" idx="2"/>
          </p:nvPr>
        </p:nvSpPr>
        <p:spPr>
          <a:xfrm>
            <a:off x="6000750" y="6350000"/>
            <a:ext cx="194311" cy="214631"/>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030755320"/>
      </p:ext>
    </p:extLst>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type="tx">
  <p:cSld name="Section">
    <p:spTree>
      <p:nvGrpSpPr>
        <p:cNvPr id="1" name=""/>
        <p:cNvGrpSpPr/>
        <p:nvPr/>
      </p:nvGrpSpPr>
      <p:grpSpPr>
        <a:xfrm>
          <a:off x="0" y="0"/>
          <a:ext cx="0" cy="0"/>
          <a:chOff x="0" y="0"/>
          <a:chExt cx="0" cy="0"/>
        </a:xfrm>
      </p:grpSpPr>
      <p:sp>
        <p:nvSpPr>
          <p:cNvPr id="80" name="Section Title"/>
          <p:cNvSpPr txBox="1">
            <a:spLocks noGrp="1"/>
          </p:cNvSpPr>
          <p:nvPr>
            <p:ph type="title" hasCustomPrompt="1"/>
          </p:nvPr>
        </p:nvSpPr>
        <p:spPr>
          <a:xfrm>
            <a:off x="609600" y="1621135"/>
            <a:ext cx="10972800" cy="3302001"/>
          </a:xfrm>
          <a:prstGeom prst="rect">
            <a:avLst/>
          </a:prstGeom>
          <a:noFill/>
        </p:spPr>
        <p:txBody>
          <a:bodyPr anchor="ctr"/>
          <a:lstStyle>
            <a:lvl1pPr>
              <a:defRPr sz="6400" spc="0">
                <a:solidFill>
                  <a:srgbClr val="000000"/>
                </a:solidFill>
                <a:latin typeface="Canela Regular"/>
                <a:ea typeface="Canela Regular"/>
                <a:cs typeface="Canela Regular"/>
                <a:sym typeface="Canela Regular"/>
              </a:defRPr>
            </a:lvl1pPr>
          </a:lstStyle>
          <a:p>
            <a:r>
              <a:t>Section Title</a:t>
            </a:r>
          </a:p>
        </p:txBody>
      </p:sp>
      <p:sp>
        <p:nvSpPr>
          <p:cNvPr id="81" name="Slide Number"/>
          <p:cNvSpPr txBox="1">
            <a:spLocks noGrp="1"/>
          </p:cNvSpPr>
          <p:nvPr>
            <p:ph type="sldNum" sz="quarter" idx="2"/>
          </p:nvPr>
        </p:nvSpPr>
        <p:spPr>
          <a:xfrm>
            <a:off x="6000750" y="6350000"/>
            <a:ext cx="194311" cy="214631"/>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296759717"/>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2pPr>
              <a:defRPr sz="2000"/>
            </a:lvl2pPr>
            <a:lvl3pPr>
              <a:defRPr sz="1800"/>
            </a:lvl3pPr>
            <a:lvl4pPr>
              <a:defRPr sz="1800"/>
            </a:lvl4pPr>
            <a:lvl5pPr>
              <a:defRPr sz="1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E927A71C-5EB0-45EC-B0AD-E94D765AE5AB}" type="slidenum">
              <a:rPr lang="en-US" smtClean="0"/>
              <a:t>‹#›</a:t>
            </a:fld>
            <a:endParaRPr lang="en-US"/>
          </a:p>
        </p:txBody>
      </p:sp>
    </p:spTree>
    <p:extLst>
      <p:ext uri="{BB962C8B-B14F-4D97-AF65-F5344CB8AC3E}">
        <p14:creationId xmlns:p14="http://schemas.microsoft.com/office/powerpoint/2010/main" val="1792826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6" name="Slide Number Placeholder 5"/>
          <p:cNvSpPr>
            <a:spLocks noGrp="1"/>
          </p:cNvSpPr>
          <p:nvPr>
            <p:ph type="sldNum" sz="quarter" idx="12"/>
          </p:nvPr>
        </p:nvSpPr>
        <p:spPr/>
        <p:txBody>
          <a:bodyPr/>
          <a:lstStyle/>
          <a:p>
            <a:fld id="{E927A71C-5EB0-45EC-B0AD-E94D765AE5AB}" type="slidenum">
              <a:rPr lang="en-US" smtClean="0"/>
              <a:t>‹#›</a:t>
            </a:fld>
            <a:endParaRPr lang="en-US"/>
          </a:p>
        </p:txBody>
      </p:sp>
    </p:spTree>
    <p:extLst>
      <p:ext uri="{BB962C8B-B14F-4D97-AF65-F5344CB8AC3E}">
        <p14:creationId xmlns:p14="http://schemas.microsoft.com/office/powerpoint/2010/main" val="919095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E927A71C-5EB0-45EC-B0AD-E94D765AE5AB}" type="slidenum">
              <a:rPr lang="en-US" smtClean="0"/>
              <a:t>‹#›</a:t>
            </a:fld>
            <a:endParaRPr lang="en-US"/>
          </a:p>
        </p:txBody>
      </p:sp>
    </p:spTree>
    <p:extLst>
      <p:ext uri="{BB962C8B-B14F-4D97-AF65-F5344CB8AC3E}">
        <p14:creationId xmlns:p14="http://schemas.microsoft.com/office/powerpoint/2010/main" val="2636034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819150"/>
            <a:ext cx="10515600" cy="871538"/>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p:txBody>
          <a:bodyPr/>
          <a:lstStyle/>
          <a:p>
            <a:fld id="{E927A71C-5EB0-45EC-B0AD-E94D765AE5AB}" type="slidenum">
              <a:rPr lang="en-US" smtClean="0"/>
              <a:t>‹#›</a:t>
            </a:fld>
            <a:endParaRPr lang="en-US"/>
          </a:p>
        </p:txBody>
      </p:sp>
    </p:spTree>
    <p:extLst>
      <p:ext uri="{BB962C8B-B14F-4D97-AF65-F5344CB8AC3E}">
        <p14:creationId xmlns:p14="http://schemas.microsoft.com/office/powerpoint/2010/main" val="17859624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927A71C-5EB0-45EC-B0AD-E94D765AE5AB}" type="slidenum">
              <a:rPr lang="en-US" smtClean="0"/>
              <a:t>‹#›</a:t>
            </a:fld>
            <a:endParaRPr lang="en-US"/>
          </a:p>
        </p:txBody>
      </p:sp>
    </p:spTree>
    <p:extLst>
      <p:ext uri="{BB962C8B-B14F-4D97-AF65-F5344CB8AC3E}">
        <p14:creationId xmlns:p14="http://schemas.microsoft.com/office/powerpoint/2010/main" val="3364201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Slide Number Placeholder 6"/>
          <p:cNvSpPr>
            <a:spLocks noGrp="1"/>
          </p:cNvSpPr>
          <p:nvPr>
            <p:ph type="sldNum" sz="quarter" idx="12"/>
          </p:nvPr>
        </p:nvSpPr>
        <p:spPr/>
        <p:txBody>
          <a:bodyPr/>
          <a:lstStyle/>
          <a:p>
            <a:fld id="{E927A71C-5EB0-45EC-B0AD-E94D765AE5AB}" type="slidenum">
              <a:rPr lang="en-US" smtClean="0"/>
              <a:t>‹#›</a:t>
            </a:fld>
            <a:endParaRPr lang="en-US"/>
          </a:p>
        </p:txBody>
      </p:sp>
    </p:spTree>
    <p:extLst>
      <p:ext uri="{BB962C8B-B14F-4D97-AF65-F5344CB8AC3E}">
        <p14:creationId xmlns:p14="http://schemas.microsoft.com/office/powerpoint/2010/main" val="6743034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5.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sv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svg"/><Relationship Id="rId10" Type="http://schemas.openxmlformats.org/officeDocument/2006/relationships/slideLayout" Target="../slideLayouts/slideLayout10.xml"/><Relationship Id="rId19" Type="http://schemas.openxmlformats.org/officeDocument/2006/relationships/image" Target="../media/image6.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5.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image" Target="../media/image8.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18" Type="http://schemas.openxmlformats.org/officeDocument/2006/relationships/image" Target="../media/image5.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image" Target="../media/image9.png"/><Relationship Id="rId2" Type="http://schemas.openxmlformats.org/officeDocument/2006/relationships/slideLayout" Target="../slideLayouts/slideLayout24.xml"/><Relationship Id="rId16" Type="http://schemas.openxmlformats.org/officeDocument/2006/relationships/theme" Target="../theme/theme3.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Freeform: Shape 16"/>
          <p:cNvSpPr/>
          <p:nvPr userDrawn="1"/>
        </p:nvSpPr>
        <p:spPr>
          <a:xfrm rot="10800000">
            <a:off x="-1" y="5357812"/>
            <a:ext cx="3832382" cy="1500187"/>
          </a:xfrm>
          <a:custGeom>
            <a:avLst/>
            <a:gdLst>
              <a:gd name="connsiteX0" fmla="*/ 5681662 w 5681662"/>
              <a:gd name="connsiteY0" fmla="*/ 2224088 h 2224088"/>
              <a:gd name="connsiteX1" fmla="*/ 5681662 w 5681662"/>
              <a:gd name="connsiteY1" fmla="*/ 0 h 2224088"/>
              <a:gd name="connsiteX2" fmla="*/ 0 w 5681662"/>
              <a:gd name="connsiteY2" fmla="*/ 0 h 2224088"/>
              <a:gd name="connsiteX3" fmla="*/ 5681662 w 5681662"/>
              <a:gd name="connsiteY3" fmla="*/ 2224088 h 2224088"/>
            </a:gdLst>
            <a:ahLst/>
            <a:cxnLst>
              <a:cxn ang="0">
                <a:pos x="connsiteX0" y="connsiteY0"/>
              </a:cxn>
              <a:cxn ang="0">
                <a:pos x="connsiteX1" y="connsiteY1"/>
              </a:cxn>
              <a:cxn ang="0">
                <a:pos x="connsiteX2" y="connsiteY2"/>
              </a:cxn>
              <a:cxn ang="0">
                <a:pos x="connsiteX3" y="connsiteY3"/>
              </a:cxn>
            </a:cxnLst>
            <a:rect l="l" t="t" r="r" b="b"/>
            <a:pathLst>
              <a:path w="5681662" h="2224088">
                <a:moveTo>
                  <a:pt x="5681662" y="2224088"/>
                </a:moveTo>
                <a:lnTo>
                  <a:pt x="5681662" y="0"/>
                </a:lnTo>
                <a:lnTo>
                  <a:pt x="0" y="0"/>
                </a:lnTo>
                <a:lnTo>
                  <a:pt x="5681662" y="222408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Shape 6"/>
          <p:cNvSpPr/>
          <p:nvPr userDrawn="1"/>
        </p:nvSpPr>
        <p:spPr>
          <a:xfrm>
            <a:off x="6510338" y="0"/>
            <a:ext cx="5681662" cy="2224088"/>
          </a:xfrm>
          <a:custGeom>
            <a:avLst/>
            <a:gdLst>
              <a:gd name="connsiteX0" fmla="*/ 5681662 w 5681662"/>
              <a:gd name="connsiteY0" fmla="*/ 2224088 h 2224088"/>
              <a:gd name="connsiteX1" fmla="*/ 5681662 w 5681662"/>
              <a:gd name="connsiteY1" fmla="*/ 0 h 2224088"/>
              <a:gd name="connsiteX2" fmla="*/ 0 w 5681662"/>
              <a:gd name="connsiteY2" fmla="*/ 0 h 2224088"/>
              <a:gd name="connsiteX3" fmla="*/ 5681662 w 5681662"/>
              <a:gd name="connsiteY3" fmla="*/ 2224088 h 2224088"/>
            </a:gdLst>
            <a:ahLst/>
            <a:cxnLst>
              <a:cxn ang="0">
                <a:pos x="connsiteX0" y="connsiteY0"/>
              </a:cxn>
              <a:cxn ang="0">
                <a:pos x="connsiteX1" y="connsiteY1"/>
              </a:cxn>
              <a:cxn ang="0">
                <a:pos x="connsiteX2" y="connsiteY2"/>
              </a:cxn>
              <a:cxn ang="0">
                <a:pos x="connsiteX3" y="connsiteY3"/>
              </a:cxn>
            </a:cxnLst>
            <a:rect l="l" t="t" r="r" b="b"/>
            <a:pathLst>
              <a:path w="5681662" h="2224088">
                <a:moveTo>
                  <a:pt x="5681662" y="2224088"/>
                </a:moveTo>
                <a:lnTo>
                  <a:pt x="5681662" y="0"/>
                </a:lnTo>
                <a:lnTo>
                  <a:pt x="0" y="0"/>
                </a:lnTo>
                <a:lnTo>
                  <a:pt x="5681662" y="222408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840985"/>
            <a:ext cx="10515600" cy="821917"/>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838200" y="1814513"/>
            <a:ext cx="10515600" cy="436245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000" b="0" i="0">
                <a:solidFill>
                  <a:schemeClr val="bg2">
                    <a:lumMod val="25000"/>
                  </a:schemeClr>
                </a:solidFill>
                <a:latin typeface="Helvetica Regular" charset="0"/>
              </a:defRPr>
            </a:lvl1pPr>
          </a:lstStyle>
          <a:p>
            <a:fld id="{E927A71C-5EB0-45EC-B0AD-E94D765AE5AB}" type="slidenum">
              <a:rPr lang="en-US" smtClean="0"/>
              <a:pPr/>
              <a:t>‹#›</a:t>
            </a:fld>
            <a:endParaRPr lang="en-US" dirty="0"/>
          </a:p>
        </p:txBody>
      </p:sp>
      <p:sp>
        <p:nvSpPr>
          <p:cNvPr id="8" name="Rectangle 7"/>
          <p:cNvSpPr/>
          <p:nvPr userDrawn="1"/>
        </p:nvSpPr>
        <p:spPr>
          <a:xfrm>
            <a:off x="0" y="0"/>
            <a:ext cx="838200" cy="109057"/>
          </a:xfrm>
          <a:prstGeom prst="rect">
            <a:avLst/>
          </a:prstGeom>
          <a:solidFill>
            <a:srgbClr val="3913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901110" y="0"/>
            <a:ext cx="838200" cy="109057"/>
          </a:xfrm>
          <a:prstGeom prst="rect">
            <a:avLst/>
          </a:prstGeom>
          <a:solidFill>
            <a:srgbClr val="049F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802220" y="0"/>
            <a:ext cx="838200" cy="10905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Graphic 19"/>
          <p:cNvPicPr>
            <a:picLocks noChangeAspect="1"/>
          </p:cNvPicPr>
          <p:nvPr userDrawn="1"/>
        </p:nvPicPr>
        <p:blipFill>
          <a:blip r:embed="rId14">
            <a:extLst>
              <a:ext uri="{96DAC541-7B7A-43D3-8B79-37D633B846F1}">
                <asvg:svgBlip xmlns:asvg="http://schemas.microsoft.com/office/drawing/2016/SVG/main" r:embed="rId15"/>
              </a:ext>
            </a:extLst>
          </a:blip>
          <a:stretch>
            <a:fillRect/>
          </a:stretch>
        </p:blipFill>
        <p:spPr>
          <a:xfrm>
            <a:off x="74099" y="144864"/>
            <a:ext cx="2450026" cy="470706"/>
          </a:xfrm>
          <a:prstGeom prst="rect">
            <a:avLst/>
          </a:prstGeom>
        </p:spPr>
      </p:pic>
      <p:pic>
        <p:nvPicPr>
          <p:cNvPr id="21" name="Graphic 20"/>
          <p:cNvPicPr>
            <a:picLocks noChangeAspect="1"/>
          </p:cNvPicPr>
          <p:nvPr userDrawn="1"/>
        </p:nvPicPr>
        <p:blipFill>
          <a:blip r:embed="rId16">
            <a:extLst>
              <a:ext uri="{96DAC541-7B7A-43D3-8B79-37D633B846F1}">
                <asvg:svgBlip xmlns:asvg="http://schemas.microsoft.com/office/drawing/2016/SVG/main" r:embed="rId17"/>
              </a:ext>
            </a:extLst>
          </a:blip>
          <a:stretch>
            <a:fillRect/>
          </a:stretch>
        </p:blipFill>
        <p:spPr>
          <a:xfrm>
            <a:off x="7724467" y="63900"/>
            <a:ext cx="4334183" cy="126600"/>
          </a:xfrm>
          <a:prstGeom prst="rect">
            <a:avLst/>
          </a:prstGeom>
        </p:spPr>
      </p:pic>
      <p:sp>
        <p:nvSpPr>
          <p:cNvPr id="22" name="Rectangle 21"/>
          <p:cNvSpPr/>
          <p:nvPr userDrawn="1"/>
        </p:nvSpPr>
        <p:spPr>
          <a:xfrm>
            <a:off x="9551580" y="6748943"/>
            <a:ext cx="838200" cy="109057"/>
          </a:xfrm>
          <a:prstGeom prst="rect">
            <a:avLst/>
          </a:prstGeom>
          <a:solidFill>
            <a:srgbClr val="3913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p:cNvSpPr/>
          <p:nvPr userDrawn="1"/>
        </p:nvSpPr>
        <p:spPr>
          <a:xfrm>
            <a:off x="10452690" y="6748943"/>
            <a:ext cx="838200" cy="109057"/>
          </a:xfrm>
          <a:prstGeom prst="rect">
            <a:avLst/>
          </a:prstGeom>
          <a:solidFill>
            <a:srgbClr val="049F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userDrawn="1"/>
        </p:nvSpPr>
        <p:spPr>
          <a:xfrm>
            <a:off x="11353800" y="6748943"/>
            <a:ext cx="838200" cy="10905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p:cNvSpPr txBox="1">
            <a:spLocks/>
          </p:cNvSpPr>
          <p:nvPr userDrawn="1"/>
        </p:nvSpPr>
        <p:spPr>
          <a:xfrm>
            <a:off x="1653904" y="6492871"/>
            <a:ext cx="4084320" cy="365125"/>
          </a:xfrm>
          <a:prstGeom prst="rect">
            <a:avLst/>
          </a:prstGeom>
        </p:spPr>
        <p:txBody>
          <a:bodyPr vert="horz" lIns="91440" tIns="45720" rIns="91440" bIns="45720" rtlCol="0" anchor="ctr"/>
          <a:lstStyle>
            <a:defPPr>
              <a:defRPr lang="en-US"/>
            </a:defPPr>
            <a:lvl1pPr marL="0" algn="l" defTabSz="457200" rtl="0" eaLnBrk="1" latinLnBrk="0" hangingPunct="1">
              <a:defRPr sz="1000" kern="1200">
                <a:solidFill>
                  <a:schemeClr val="bg2">
                    <a:lumMod val="25000"/>
                  </a:schemeClr>
                </a:solidFill>
                <a:latin typeface="Myriad Pro" panose="020B0503030403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800" b="0" i="0" dirty="0">
                <a:solidFill>
                  <a:srgbClr val="391378"/>
                </a:solidFill>
                <a:latin typeface="Helvetica Regular" charset="0"/>
              </a:rPr>
              <a:t>©  2019 New York State Office of Mental Health</a:t>
            </a:r>
          </a:p>
        </p:txBody>
      </p:sp>
      <p:pic>
        <p:nvPicPr>
          <p:cNvPr id="25" name="Picture 24"/>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433009" y="6292563"/>
            <a:ext cx="2103476" cy="528504"/>
          </a:xfrm>
          <a:prstGeom prst="rect">
            <a:avLst/>
          </a:prstGeom>
        </p:spPr>
      </p:pic>
    </p:spTree>
    <p:extLst>
      <p:ext uri="{BB962C8B-B14F-4D97-AF65-F5344CB8AC3E}">
        <p14:creationId xmlns:p14="http://schemas.microsoft.com/office/powerpoint/2010/main" val="3027932959"/>
      </p:ext>
    </p:extLst>
  </p:cSld>
  <p:clrMap bg1="lt1" tx1="dk1" bg2="lt2" tx2="dk2" accent1="accent1" accent2="accent2" accent3="accent3" accent4="accent4" accent5="accent5" accent6="accent6" hlink="hlink" folHlink="folHlink"/>
  <p:sldLayoutIdLst>
    <p:sldLayoutId id="2147483697" r:id="rId1"/>
    <p:sldLayoutId id="2147483715" r:id="rId2"/>
    <p:sldLayoutId id="2147483764" r:id="rId3"/>
    <p:sldLayoutId id="2147483698" r:id="rId4"/>
    <p:sldLayoutId id="2147483699" r:id="rId5"/>
    <p:sldLayoutId id="2147483700" r:id="rId6"/>
    <p:sldLayoutId id="2147483701" r:id="rId7"/>
    <p:sldLayoutId id="2147483703" r:id="rId8"/>
    <p:sldLayoutId id="2147483704" r:id="rId9"/>
    <p:sldLayoutId id="2147483705" r:id="rId10"/>
    <p:sldLayoutId id="2147483706" r:id="rId11"/>
    <p:sldLayoutId id="2147483707"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90000"/>
        </a:lnSpc>
        <a:spcBef>
          <a:spcPct val="0"/>
        </a:spcBef>
        <a:buNone/>
        <a:defRPr sz="6000" b="0" i="0" kern="1200">
          <a:solidFill>
            <a:schemeClr val="tx1"/>
          </a:solidFill>
          <a:latin typeface="Helvetica Regular" charset="0"/>
          <a:ea typeface="Kozuka Gothic Pr6N B" panose="020B0800000000000000" pitchFamily="34" charset="-128"/>
          <a:cs typeface="Myriad Arabic" panose="01010101010101010101" pitchFamily="50" charset="-78"/>
        </a:defRPr>
      </a:lvl1pPr>
    </p:titleStyle>
    <p:bodyStyle>
      <a:lvl1pPr marL="228600" indent="-228600" algn="l" defTabSz="914400" rtl="0" eaLnBrk="1" latinLnBrk="0" hangingPunct="1">
        <a:lnSpc>
          <a:spcPct val="90000"/>
        </a:lnSpc>
        <a:spcBef>
          <a:spcPts val="1000"/>
        </a:spcBef>
        <a:buFontTx/>
        <a:buBlip>
          <a:blip r:embed="rId19"/>
        </a:buBlip>
        <a:defRPr sz="2800" b="0" i="0" kern="1200">
          <a:solidFill>
            <a:schemeClr val="tx1"/>
          </a:solidFill>
          <a:latin typeface="Helvetica Regular" charset="0"/>
          <a:ea typeface="+mn-ea"/>
          <a:cs typeface="+mn-cs"/>
        </a:defRPr>
      </a:lvl1pPr>
      <a:lvl2pPr marL="685800" indent="-228600" algn="l" defTabSz="914400" rtl="0" eaLnBrk="1" latinLnBrk="0" hangingPunct="1">
        <a:lnSpc>
          <a:spcPct val="90000"/>
        </a:lnSpc>
        <a:spcBef>
          <a:spcPts val="500"/>
        </a:spcBef>
        <a:buClr>
          <a:schemeClr val="tx2"/>
        </a:buClr>
        <a:buFont typeface="Arial" panose="020B0604020202020204" pitchFamily="34" charset="0"/>
        <a:buChar char="•"/>
        <a:defRPr sz="2400" b="0" i="0" kern="1200">
          <a:solidFill>
            <a:schemeClr val="tx1"/>
          </a:solidFill>
          <a:latin typeface="Helvetica Regular" charset="0"/>
          <a:ea typeface="+mn-ea"/>
          <a:cs typeface="+mn-cs"/>
        </a:defRPr>
      </a:lvl2pPr>
      <a:lvl3pPr marL="1143000" indent="-228600" algn="l" defTabSz="914400" rtl="0" eaLnBrk="1" latinLnBrk="0" hangingPunct="1">
        <a:lnSpc>
          <a:spcPct val="90000"/>
        </a:lnSpc>
        <a:spcBef>
          <a:spcPts val="500"/>
        </a:spcBef>
        <a:buClr>
          <a:schemeClr val="tx2"/>
        </a:buClr>
        <a:buFont typeface="Myriad Pro Cond" panose="020B0506030403020204" pitchFamily="34" charset="0"/>
        <a:buChar char="−"/>
        <a:defRPr sz="2000" b="0" i="0" kern="1200">
          <a:solidFill>
            <a:schemeClr val="tx1"/>
          </a:solidFill>
          <a:latin typeface="Helvetica Regular" charset="0"/>
          <a:ea typeface="+mn-ea"/>
          <a:cs typeface="+mn-cs"/>
        </a:defRPr>
      </a:lvl3pPr>
      <a:lvl4pPr marL="1600200" indent="-228600" algn="l" defTabSz="914400" rtl="0" eaLnBrk="1" latinLnBrk="0" hangingPunct="1">
        <a:lnSpc>
          <a:spcPct val="90000"/>
        </a:lnSpc>
        <a:spcBef>
          <a:spcPts val="500"/>
        </a:spcBef>
        <a:buClr>
          <a:schemeClr val="tx2"/>
        </a:buClr>
        <a:buFont typeface="Arial" panose="020B0604020202020204" pitchFamily="34" charset="0"/>
        <a:buChar char="•"/>
        <a:defRPr sz="1800" b="0" i="0" kern="1200">
          <a:solidFill>
            <a:schemeClr val="tx1"/>
          </a:solidFill>
          <a:latin typeface="Helvetica Regular" charset="0"/>
          <a:ea typeface="+mn-ea"/>
          <a:cs typeface="+mn-cs"/>
        </a:defRPr>
      </a:lvl4pPr>
      <a:lvl5pPr marL="2057400" indent="-228600" algn="l" defTabSz="914400" rtl="0" eaLnBrk="1" latinLnBrk="0" hangingPunct="1">
        <a:lnSpc>
          <a:spcPct val="90000"/>
        </a:lnSpc>
        <a:spcBef>
          <a:spcPts val="500"/>
        </a:spcBef>
        <a:buClr>
          <a:schemeClr val="tx2"/>
        </a:buClr>
        <a:buFont typeface="Myriad Pro Cond" panose="020B0506030403020204" pitchFamily="34" charset="0"/>
        <a:buChar char="-"/>
        <a:defRPr sz="1800" b="0" i="0" kern="1200">
          <a:solidFill>
            <a:schemeClr val="tx1"/>
          </a:solidFill>
          <a:latin typeface="Helvetica Regular"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12">
            <a:alphaModFix amt="5000"/>
            <a:extLst>
              <a:ext uri="{28A0092B-C50C-407E-A947-70E740481C1C}">
                <a14:useLocalDpi xmlns:a14="http://schemas.microsoft.com/office/drawing/2010/main" val="0"/>
              </a:ext>
            </a:extLst>
          </a:blip>
          <a:srcRect l="26425" r="31898" b="35658"/>
          <a:stretch/>
        </p:blipFill>
        <p:spPr>
          <a:xfrm>
            <a:off x="7752498" y="1678675"/>
            <a:ext cx="4439502" cy="5179325"/>
          </a:xfrm>
          <a:prstGeom prst="rect">
            <a:avLst/>
          </a:prstGeom>
        </p:spPr>
      </p:pic>
      <p:sp>
        <p:nvSpPr>
          <p:cNvPr id="11" name="Rectangle 10"/>
          <p:cNvSpPr/>
          <p:nvPr userDrawn="1"/>
        </p:nvSpPr>
        <p:spPr>
          <a:xfrm>
            <a:off x="0" y="-2"/>
            <a:ext cx="3919948" cy="144866"/>
          </a:xfrm>
          <a:prstGeom prst="rect">
            <a:avLst/>
          </a:prstGeom>
          <a:solidFill>
            <a:srgbClr val="3913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userDrawn="1"/>
        </p:nvSpPr>
        <p:spPr>
          <a:xfrm>
            <a:off x="4151958" y="-4"/>
            <a:ext cx="3900222" cy="144868"/>
          </a:xfrm>
          <a:prstGeom prst="rect">
            <a:avLst/>
          </a:prstGeom>
          <a:solidFill>
            <a:srgbClr val="049F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8284190" y="0"/>
            <a:ext cx="3907809" cy="144864"/>
          </a:xfrm>
          <a:prstGeom prst="rect">
            <a:avLst/>
          </a:prstGeom>
          <a:solidFill>
            <a:srgbClr val="7BBF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33009" y="6292563"/>
            <a:ext cx="2103476" cy="528504"/>
          </a:xfrm>
          <a:prstGeom prst="rect">
            <a:avLst/>
          </a:prstGeom>
        </p:spPr>
      </p:pic>
      <p:sp>
        <p:nvSpPr>
          <p:cNvPr id="17" name="Slide Number Placeholder 5"/>
          <p:cNvSpPr>
            <a:spLocks noGrp="1"/>
          </p:cNvSpPr>
          <p:nvPr>
            <p:ph type="sldNum" sz="quarter" idx="4"/>
          </p:nvPr>
        </p:nvSpPr>
        <p:spPr>
          <a:xfrm>
            <a:off x="8610600" y="6523630"/>
            <a:ext cx="2743200" cy="262814"/>
          </a:xfrm>
          <a:prstGeom prst="rect">
            <a:avLst/>
          </a:prstGeom>
        </p:spPr>
        <p:txBody>
          <a:bodyPr/>
          <a:lstStyle>
            <a:lvl1pPr algn="r">
              <a:defRPr sz="1200"/>
            </a:lvl1pPr>
          </a:lstStyle>
          <a:p>
            <a:fld id="{023EF2FA-38EB-354B-AB31-D0F975FB7077}" type="slidenum">
              <a:rPr lang="en-US" smtClean="0"/>
              <a:pPr/>
              <a:t>‹#›</a:t>
            </a:fld>
            <a:endParaRPr lang="en-US" dirty="0"/>
          </a:p>
        </p:txBody>
      </p:sp>
      <p:sp>
        <p:nvSpPr>
          <p:cNvPr id="10" name="Footer Placeholder 4"/>
          <p:cNvSpPr txBox="1">
            <a:spLocks/>
          </p:cNvSpPr>
          <p:nvPr userDrawn="1"/>
        </p:nvSpPr>
        <p:spPr>
          <a:xfrm>
            <a:off x="1653904" y="6492871"/>
            <a:ext cx="4084320" cy="365125"/>
          </a:xfrm>
          <a:prstGeom prst="rect">
            <a:avLst/>
          </a:prstGeom>
        </p:spPr>
        <p:txBody>
          <a:bodyPr vert="horz" lIns="91440" tIns="45720" rIns="91440" bIns="45720" rtlCol="0" anchor="ctr"/>
          <a:lstStyle>
            <a:defPPr>
              <a:defRPr lang="en-US"/>
            </a:defPPr>
            <a:lvl1pPr marL="0" algn="l" defTabSz="457200" rtl="0" eaLnBrk="1" latinLnBrk="0" hangingPunct="1">
              <a:defRPr sz="1000" kern="1200">
                <a:solidFill>
                  <a:schemeClr val="bg2">
                    <a:lumMod val="25000"/>
                  </a:schemeClr>
                </a:solidFill>
                <a:latin typeface="Myriad Pro" panose="020B0503030403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800" b="0" i="0" dirty="0">
                <a:solidFill>
                  <a:srgbClr val="391378"/>
                </a:solidFill>
                <a:latin typeface="Helvetica Regular" charset="0"/>
              </a:rPr>
              <a:t>©  2019 New York State Office of Mental Health</a:t>
            </a:r>
          </a:p>
        </p:txBody>
      </p:sp>
    </p:spTree>
    <p:extLst>
      <p:ext uri="{BB962C8B-B14F-4D97-AF65-F5344CB8AC3E}">
        <p14:creationId xmlns:p14="http://schemas.microsoft.com/office/powerpoint/2010/main" val="56612017"/>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Lst>
  <p:txStyles>
    <p:titleStyle>
      <a:lvl1pPr algn="ctr" defTabSz="914400" rtl="0" eaLnBrk="1" latinLnBrk="0" hangingPunct="1">
        <a:lnSpc>
          <a:spcPct val="90000"/>
        </a:lnSpc>
        <a:spcBef>
          <a:spcPct val="0"/>
        </a:spcBef>
        <a:buNone/>
        <a:defRPr sz="6000" b="0" i="0" kern="1200">
          <a:solidFill>
            <a:schemeClr val="bg1"/>
          </a:solidFill>
          <a:latin typeface="Helvetica Light" charset="0"/>
          <a:ea typeface="Helvetica Light" charset="0"/>
          <a:cs typeface="Helvetica Light" charset="0"/>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4"/>
            <a:ext cx="12192000" cy="685800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2"/>
            <a:ext cx="3919948" cy="144866"/>
          </a:xfrm>
          <a:prstGeom prst="rect">
            <a:avLst/>
          </a:prstGeom>
          <a:solidFill>
            <a:srgbClr val="3913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4151958" y="-4"/>
            <a:ext cx="3900222" cy="144868"/>
          </a:xfrm>
          <a:prstGeom prst="rect">
            <a:avLst/>
          </a:prstGeom>
          <a:solidFill>
            <a:srgbClr val="049F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8284190" y="0"/>
            <a:ext cx="3907809" cy="144864"/>
          </a:xfrm>
          <a:prstGeom prst="rect">
            <a:avLst/>
          </a:prstGeom>
          <a:solidFill>
            <a:srgbClr val="7BBF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1115706"/>
            <a:ext cx="10515600" cy="70991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2231416"/>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3" name="Picture 12"/>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5788070" y="163582"/>
            <a:ext cx="615860" cy="788538"/>
          </a:xfrm>
          <a:prstGeom prst="rect">
            <a:avLst/>
          </a:prstGeom>
        </p:spPr>
      </p:pic>
      <p:sp>
        <p:nvSpPr>
          <p:cNvPr id="14" name="Slide Number Placeholder 5"/>
          <p:cNvSpPr txBox="1">
            <a:spLocks/>
          </p:cNvSpPr>
          <p:nvPr userDrawn="1"/>
        </p:nvSpPr>
        <p:spPr>
          <a:xfrm>
            <a:off x="8610600" y="6492871"/>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B329009-5ACF-9B49-A090-FE26ACD75C75}" type="slidenum">
              <a:rPr lang="en-US" smtClean="0">
                <a:solidFill>
                  <a:srgbClr val="391378"/>
                </a:solidFill>
              </a:rPr>
              <a:pPr/>
              <a:t>‹#›</a:t>
            </a:fld>
            <a:endParaRPr lang="en-US" dirty="0">
              <a:solidFill>
                <a:srgbClr val="391378"/>
              </a:solidFill>
            </a:endParaRPr>
          </a:p>
        </p:txBody>
      </p:sp>
      <p:sp>
        <p:nvSpPr>
          <p:cNvPr id="16" name="Footer Placeholder 4"/>
          <p:cNvSpPr txBox="1">
            <a:spLocks/>
          </p:cNvSpPr>
          <p:nvPr userDrawn="1"/>
        </p:nvSpPr>
        <p:spPr>
          <a:xfrm>
            <a:off x="1653904" y="6492871"/>
            <a:ext cx="4084320" cy="365125"/>
          </a:xfrm>
          <a:prstGeom prst="rect">
            <a:avLst/>
          </a:prstGeom>
        </p:spPr>
        <p:txBody>
          <a:bodyPr vert="horz" lIns="91440" tIns="45720" rIns="91440" bIns="45720" rtlCol="0" anchor="ctr"/>
          <a:lstStyle>
            <a:defPPr>
              <a:defRPr lang="en-US"/>
            </a:defPPr>
            <a:lvl1pPr marL="0" algn="l" defTabSz="457200" rtl="0" eaLnBrk="1" latinLnBrk="0" hangingPunct="1">
              <a:defRPr sz="1000" kern="1200">
                <a:solidFill>
                  <a:schemeClr val="bg2">
                    <a:lumMod val="25000"/>
                  </a:schemeClr>
                </a:solidFill>
                <a:latin typeface="Myriad Pro" panose="020B0503030403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800" b="0" i="0" dirty="0">
                <a:solidFill>
                  <a:srgbClr val="391378"/>
                </a:solidFill>
                <a:latin typeface="Helvetica Regular" charset="0"/>
              </a:rPr>
              <a:t>©  2019 New York State Office of Mental Health</a:t>
            </a:r>
          </a:p>
        </p:txBody>
      </p:sp>
      <p:pic>
        <p:nvPicPr>
          <p:cNvPr id="12" name="Picture 11"/>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433009" y="6292563"/>
            <a:ext cx="2103476" cy="528504"/>
          </a:xfrm>
          <a:prstGeom prst="rect">
            <a:avLst/>
          </a:prstGeom>
        </p:spPr>
      </p:pic>
    </p:spTree>
    <p:extLst>
      <p:ext uri="{BB962C8B-B14F-4D97-AF65-F5344CB8AC3E}">
        <p14:creationId xmlns:p14="http://schemas.microsoft.com/office/powerpoint/2010/main" val="164055584"/>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65" r:id="rId12"/>
    <p:sldLayoutId id="2147483766" r:id="rId13"/>
    <p:sldLayoutId id="2147483768" r:id="rId14"/>
    <p:sldLayoutId id="2147483769" r:id="rId15"/>
  </p:sldLayoutIdLst>
  <p:txStyles>
    <p:titleStyle>
      <a:lvl1pPr algn="ctr" defTabSz="914400" rtl="0" eaLnBrk="1" latinLnBrk="0" hangingPunct="1">
        <a:lnSpc>
          <a:spcPct val="90000"/>
        </a:lnSpc>
        <a:spcBef>
          <a:spcPct val="0"/>
        </a:spcBef>
        <a:buNone/>
        <a:defRPr sz="4400" b="0" i="0" kern="1200">
          <a:solidFill>
            <a:schemeClr val="tx1"/>
          </a:solidFill>
          <a:latin typeface="Helvetica Light" charset="0"/>
          <a:ea typeface="Helvetica Light" charset="0"/>
          <a:cs typeface="Helvetica Light" charset="0"/>
        </a:defRPr>
      </a:lvl1pPr>
    </p:titleStyle>
    <p:bodyStyle>
      <a:lvl1pPr marL="228600" indent="-228600" algn="l" defTabSz="914400" rtl="0" eaLnBrk="1" latinLnBrk="0" hangingPunct="1">
        <a:lnSpc>
          <a:spcPct val="90000"/>
        </a:lnSpc>
        <a:spcBef>
          <a:spcPts val="1000"/>
        </a:spcBef>
        <a:buFont typeface="Arial"/>
        <a:buChar char="•"/>
        <a:defRPr sz="2800" b="0" i="0" kern="1200">
          <a:solidFill>
            <a:schemeClr val="tx1"/>
          </a:solidFill>
          <a:latin typeface="Helvetica Regular" charset="0"/>
          <a:ea typeface="Helvetica Regular" charset="0"/>
          <a:cs typeface="Helvetica Regular" charset="0"/>
        </a:defRPr>
      </a:lvl1pPr>
      <a:lvl2pPr marL="685800" indent="-228600" algn="l" defTabSz="914400" rtl="0" eaLnBrk="1" latinLnBrk="0" hangingPunct="1">
        <a:lnSpc>
          <a:spcPct val="90000"/>
        </a:lnSpc>
        <a:spcBef>
          <a:spcPts val="500"/>
        </a:spcBef>
        <a:buFont typeface="Arial"/>
        <a:buChar char="•"/>
        <a:defRPr sz="2400" b="0" i="0" kern="1200">
          <a:solidFill>
            <a:schemeClr val="tx1"/>
          </a:solidFill>
          <a:latin typeface="Helvetica Regular" charset="0"/>
          <a:ea typeface="Helvetica Regular" charset="0"/>
          <a:cs typeface="Helvetica Regular" charset="0"/>
        </a:defRPr>
      </a:lvl2pPr>
      <a:lvl3pPr marL="1143000" indent="-228600" algn="l" defTabSz="914400" rtl="0" eaLnBrk="1" latinLnBrk="0" hangingPunct="1">
        <a:lnSpc>
          <a:spcPct val="90000"/>
        </a:lnSpc>
        <a:spcBef>
          <a:spcPts val="500"/>
        </a:spcBef>
        <a:buFont typeface="Arial"/>
        <a:buChar char="•"/>
        <a:defRPr sz="2000" b="0" i="0" kern="1200">
          <a:solidFill>
            <a:schemeClr val="tx1"/>
          </a:solidFill>
          <a:latin typeface="Helvetica Regular" charset="0"/>
          <a:ea typeface="Helvetica Regular" charset="0"/>
          <a:cs typeface="Helvetica Regular" charset="0"/>
        </a:defRPr>
      </a:lvl3pPr>
      <a:lvl4pPr marL="1600200" indent="-228600" algn="l" defTabSz="914400" rtl="0" eaLnBrk="1" latinLnBrk="0" hangingPunct="1">
        <a:lnSpc>
          <a:spcPct val="90000"/>
        </a:lnSpc>
        <a:spcBef>
          <a:spcPts val="500"/>
        </a:spcBef>
        <a:buFont typeface="Arial"/>
        <a:buChar char="•"/>
        <a:defRPr sz="1800" b="0" i="0" kern="1200">
          <a:solidFill>
            <a:schemeClr val="tx1"/>
          </a:solidFill>
          <a:latin typeface="Helvetica Regular" charset="0"/>
          <a:ea typeface="Helvetica Regular" charset="0"/>
          <a:cs typeface="Helvetica Regular" charset="0"/>
        </a:defRPr>
      </a:lvl4pPr>
      <a:lvl5pPr marL="2057400" indent="-228600" algn="l" defTabSz="914400" rtl="0" eaLnBrk="1" latinLnBrk="0" hangingPunct="1">
        <a:lnSpc>
          <a:spcPct val="90000"/>
        </a:lnSpc>
        <a:spcBef>
          <a:spcPts val="500"/>
        </a:spcBef>
        <a:buFont typeface="Arial"/>
        <a:buChar char="•"/>
        <a:defRPr sz="1800" b="0" i="0" kern="1200">
          <a:solidFill>
            <a:schemeClr val="tx1"/>
          </a:solidFill>
          <a:latin typeface="Helvetica Regular" charset="0"/>
          <a:ea typeface="Helvetica Regular" charset="0"/>
          <a:cs typeface="Helvetica Regular"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5B0E87D-D0AB-4795-A1FE-6F5D7DA6EC0F}"/>
              </a:ext>
            </a:extLst>
          </p:cNvPr>
          <p:cNvSpPr txBox="1"/>
          <p:nvPr/>
        </p:nvSpPr>
        <p:spPr>
          <a:xfrm>
            <a:off x="261257" y="1042969"/>
            <a:ext cx="11439331" cy="1938992"/>
          </a:xfrm>
          <a:prstGeom prst="rect">
            <a:avLst/>
          </a:prstGeom>
          <a:noFill/>
        </p:spPr>
        <p:txBody>
          <a:bodyPr wrap="square" rtlCol="0">
            <a:spAutoFit/>
          </a:bodyPr>
          <a:lstStyle/>
          <a:p>
            <a:pPr algn="ctr"/>
            <a:r>
              <a:rPr lang="en-US" sz="6000" dirty="0">
                <a:solidFill>
                  <a:srgbClr val="391378"/>
                </a:solidFill>
                <a:latin typeface="Helvetica Regular" charset="0"/>
                <a:ea typeface="Helvetica Regular" charset="0"/>
                <a:cs typeface="Helvetica Regular" charset="0"/>
              </a:rPr>
              <a:t>TIC: Assessment and Diagnosis: CASE A, Part -1</a:t>
            </a:r>
          </a:p>
        </p:txBody>
      </p:sp>
      <p:sp>
        <p:nvSpPr>
          <p:cNvPr id="3" name="Subtitle 2">
            <a:extLst>
              <a:ext uri="{FF2B5EF4-FFF2-40B4-BE49-F238E27FC236}">
                <a16:creationId xmlns:a16="http://schemas.microsoft.com/office/drawing/2014/main" id="{1C259B78-A2FC-4C55-B4BA-C0E9919E35F6}"/>
              </a:ext>
            </a:extLst>
          </p:cNvPr>
          <p:cNvSpPr txBox="1">
            <a:spLocks/>
          </p:cNvSpPr>
          <p:nvPr/>
        </p:nvSpPr>
        <p:spPr>
          <a:xfrm>
            <a:off x="261257" y="4646645"/>
            <a:ext cx="11513184" cy="955991"/>
          </a:xfrm>
          <a:prstGeom prst="rect">
            <a:avLst/>
          </a:prstGeom>
        </p:spPr>
        <p:txBody>
          <a:bodyPr>
            <a:normAutofit/>
          </a:bodyPr>
          <a:lstStyle>
            <a:lvl1pPr marL="0" indent="0" algn="l" defTabSz="914400" rtl="0" eaLnBrk="1" latinLnBrk="0" hangingPunct="1">
              <a:lnSpc>
                <a:spcPct val="90000"/>
              </a:lnSpc>
              <a:spcBef>
                <a:spcPts val="1000"/>
              </a:spcBef>
              <a:buFont typeface="Arial"/>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9pPr>
          </a:lstStyle>
          <a:p>
            <a:pPr lvl="1" algn="ctr">
              <a:lnSpc>
                <a:spcPct val="160000"/>
              </a:lnSpc>
            </a:pPr>
            <a:r>
              <a:rPr lang="en-US" sz="3200" dirty="0">
                <a:solidFill>
                  <a:schemeClr val="tx1">
                    <a:lumMod val="65000"/>
                    <a:lumOff val="35000"/>
                  </a:schemeClr>
                </a:solidFill>
                <a:latin typeface="Helvetica Regular" charset="0"/>
              </a:rPr>
              <a:t>Fall , 2024</a:t>
            </a:r>
            <a:endParaRPr lang="en-US" sz="2800" dirty="0">
              <a:solidFill>
                <a:schemeClr val="tx1">
                  <a:lumMod val="65000"/>
                  <a:lumOff val="35000"/>
                </a:schemeClr>
              </a:solidFill>
              <a:latin typeface="Helvetica Regular" charset="0"/>
            </a:endParaRPr>
          </a:p>
          <a:p>
            <a:pPr lvl="1" algn="ctr">
              <a:lnSpc>
                <a:spcPct val="160000"/>
              </a:lnSpc>
            </a:pPr>
            <a:endParaRPr lang="en-US" sz="2800" dirty="0">
              <a:solidFill>
                <a:schemeClr val="tx1">
                  <a:lumMod val="65000"/>
                  <a:lumOff val="35000"/>
                </a:schemeClr>
              </a:solidFill>
            </a:endParaRPr>
          </a:p>
        </p:txBody>
      </p:sp>
    </p:spTree>
    <p:extLst>
      <p:ext uri="{BB962C8B-B14F-4D97-AF65-F5344CB8AC3E}">
        <p14:creationId xmlns:p14="http://schemas.microsoft.com/office/powerpoint/2010/main" val="11689970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Interview with Eli"/>
          <p:cNvSpPr txBox="1">
            <a:spLocks noGrp="1"/>
          </p:cNvSpPr>
          <p:nvPr>
            <p:ph type="title"/>
          </p:nvPr>
        </p:nvSpPr>
        <p:spPr>
          <a:xfrm>
            <a:off x="517498" y="1124166"/>
            <a:ext cx="10972801" cy="863601"/>
          </a:xfrm>
          <a:prstGeom prst="rect">
            <a:avLst/>
          </a:prstGeom>
        </p:spPr>
        <p:txBody>
          <a:bodyPr>
            <a:normAutofit fontScale="90000"/>
          </a:bodyPr>
          <a:lstStyle>
            <a:lvl1pPr>
              <a:defRPr sz="8900" spc="-89">
                <a:solidFill>
                  <a:srgbClr val="000000"/>
                </a:solidFill>
              </a:defRPr>
            </a:lvl1pPr>
          </a:lstStyle>
          <a:p>
            <a:r>
              <a:t>Interview with Eli</a:t>
            </a:r>
          </a:p>
        </p:txBody>
      </p:sp>
      <p:sp>
        <p:nvSpPr>
          <p:cNvPr id="182" name="Admits he has nightmares about being sent back to his birth mother…"/>
          <p:cNvSpPr txBox="1">
            <a:spLocks noGrp="1"/>
          </p:cNvSpPr>
          <p:nvPr>
            <p:ph type="body" idx="1"/>
          </p:nvPr>
        </p:nvSpPr>
        <p:spPr>
          <a:xfrm>
            <a:off x="608856" y="2695439"/>
            <a:ext cx="10974289" cy="4241801"/>
          </a:xfrm>
          <a:prstGeom prst="rect">
            <a:avLst/>
          </a:prstGeom>
        </p:spPr>
        <p:txBody>
          <a:bodyPr>
            <a:normAutofit fontScale="62500" lnSpcReduction="20000"/>
          </a:bodyPr>
          <a:lstStyle/>
          <a:p>
            <a:pPr marL="335107" indent="-335107">
              <a:defRPr sz="6200">
                <a:latin typeface="+mj-lt"/>
                <a:ea typeface="+mj-ea"/>
                <a:cs typeface="+mj-cs"/>
                <a:sym typeface="Helvetica Neue"/>
              </a:defRPr>
            </a:pPr>
            <a:r>
              <a:t>Admits he has nightmares about being sent back to his birth mother</a:t>
            </a:r>
          </a:p>
          <a:p>
            <a:pPr marL="335107" indent="-335107">
              <a:defRPr sz="6200">
                <a:latin typeface="+mj-lt"/>
                <a:ea typeface="+mj-ea"/>
                <a:cs typeface="+mj-cs"/>
                <a:sym typeface="Helvetica Neue"/>
              </a:defRPr>
            </a:pPr>
            <a:r>
              <a:t>Describes times when his birthmother or her friends hurt him.</a:t>
            </a:r>
          </a:p>
          <a:p>
            <a:pPr marL="335107" indent="-335107">
              <a:defRPr sz="6200">
                <a:latin typeface="+mj-lt"/>
                <a:ea typeface="+mj-ea"/>
                <a:cs typeface="+mj-cs"/>
                <a:sym typeface="Helvetica Neue"/>
              </a:defRPr>
            </a:pPr>
            <a:r>
              <a:t>Admits he has thought of running away from home.</a:t>
            </a:r>
          </a:p>
          <a:p>
            <a:pPr marL="335107" indent="-335107">
              <a:defRPr sz="6200">
                <a:latin typeface="+mj-lt"/>
                <a:ea typeface="+mj-ea"/>
                <a:cs typeface="+mj-cs"/>
                <a:sym typeface="Helvetica Neue"/>
              </a:defRPr>
            </a:pPr>
            <a:endParaRPr/>
          </a:p>
          <a:p>
            <a:pPr marL="335107" indent="-335107">
              <a:defRPr sz="6200">
                <a:latin typeface="+mj-lt"/>
                <a:ea typeface="+mj-ea"/>
                <a:cs typeface="+mj-cs"/>
                <a:sym typeface="Helvetica Neue"/>
              </a:defRPr>
            </a:pPr>
            <a:r>
              <a:t>CATS 2      score -  25</a:t>
            </a:r>
          </a:p>
        </p:txBody>
      </p:sp>
      <p:sp>
        <p:nvSpPr>
          <p:cNvPr id="183" name="Slide Subtitle"/>
          <p:cNvSpPr txBox="1">
            <a:spLocks noGrp="1"/>
          </p:cNvSpPr>
          <p:nvPr>
            <p:ph type="body" idx="21"/>
          </p:nvPr>
        </p:nvSpPr>
        <p:spPr>
          <a:xfrm>
            <a:off x="12406299" y="1514681"/>
            <a:ext cx="6037700" cy="416307"/>
          </a:xfrm>
          <a:prstGeom prst="rect">
            <a:avLst/>
          </a:prstGeom>
        </p:spPr>
        <p:txBody>
          <a:bodyPr>
            <a:normAutofit lnSpcReduction="10000"/>
          </a:bodyPr>
          <a:lstStyle/>
          <a:p>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Next step?"/>
          <p:cNvSpPr txBox="1">
            <a:spLocks noGrp="1"/>
          </p:cNvSpPr>
          <p:nvPr>
            <p:ph type="title"/>
          </p:nvPr>
        </p:nvSpPr>
        <p:spPr>
          <a:prstGeom prst="rect">
            <a:avLst/>
          </a:prstGeom>
        </p:spPr>
        <p:txBody>
          <a:bodyPr/>
          <a:lstStyle>
            <a:lvl1pPr>
              <a:defRPr sz="9700">
                <a:latin typeface="+mj-lt"/>
                <a:ea typeface="+mj-ea"/>
                <a:cs typeface="+mj-cs"/>
                <a:sym typeface="Helvetica Neue"/>
              </a:defRPr>
            </a:lvl1pPr>
          </a:lstStyle>
          <a:p>
            <a:r>
              <a:t>Next step?</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 name="Author and Date"/>
          <p:cNvSpPr txBox="1">
            <a:spLocks noGrp="1"/>
          </p:cNvSpPr>
          <p:nvPr>
            <p:ph type="body" idx="21"/>
          </p:nvPr>
        </p:nvSpPr>
        <p:spPr>
          <a:xfrm>
            <a:off x="13205805" y="5993046"/>
            <a:ext cx="7126283" cy="302896"/>
          </a:xfrm>
          <a:prstGeom prst="rect">
            <a:avLst/>
          </a:prstGeom>
        </p:spPr>
        <p:txBody>
          <a:bodyPr>
            <a:normAutofit lnSpcReduction="10000"/>
          </a:bodyPr>
          <a:lstStyle/>
          <a:p>
            <a:endParaRPr/>
          </a:p>
        </p:txBody>
      </p:sp>
      <p:sp>
        <p:nvSpPr>
          <p:cNvPr id="190" name="How to discuss trauma with mom and child"/>
          <p:cNvSpPr txBox="1">
            <a:spLocks noGrp="1"/>
          </p:cNvSpPr>
          <p:nvPr>
            <p:ph type="subTitle" sz="quarter" idx="1"/>
          </p:nvPr>
        </p:nvSpPr>
        <p:spPr>
          <a:xfrm>
            <a:off x="482960" y="3150589"/>
            <a:ext cx="10972801" cy="1125297"/>
          </a:xfrm>
          <a:prstGeom prst="rect">
            <a:avLst/>
          </a:prstGeom>
        </p:spPr>
        <p:txBody>
          <a:bodyPr>
            <a:normAutofit fontScale="70000" lnSpcReduction="20000"/>
          </a:bodyPr>
          <a:lstStyle>
            <a:lvl1pPr>
              <a:defRPr sz="6700" spc="-66">
                <a:latin typeface="+mj-lt"/>
                <a:ea typeface="+mj-ea"/>
                <a:cs typeface="+mj-cs"/>
                <a:sym typeface="Helvetica Neue"/>
              </a:defRPr>
            </a:lvl1pPr>
          </a:lstStyle>
          <a:p>
            <a:r>
              <a:t>How to discuss trauma with mom and child </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What is toxic stress and how does the body react"/>
          <p:cNvSpPr txBox="1">
            <a:spLocks noGrp="1"/>
          </p:cNvSpPr>
          <p:nvPr>
            <p:ph type="title"/>
          </p:nvPr>
        </p:nvSpPr>
        <p:spPr>
          <a:prstGeom prst="rect">
            <a:avLst/>
          </a:prstGeom>
        </p:spPr>
        <p:txBody>
          <a:bodyPr/>
          <a:lstStyle>
            <a:lvl1pPr>
              <a:defRPr sz="6800">
                <a:latin typeface="+mj-lt"/>
                <a:ea typeface="+mj-ea"/>
                <a:cs typeface="+mj-cs"/>
                <a:sym typeface="Helvetica Neue"/>
              </a:defRPr>
            </a:lvl1pPr>
          </a:lstStyle>
          <a:p>
            <a:r>
              <a:t>What is toxic stress and how does the body react</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 name="Message to parents"/>
          <p:cNvSpPr txBox="1">
            <a:spLocks noGrp="1"/>
          </p:cNvSpPr>
          <p:nvPr>
            <p:ph type="title"/>
          </p:nvPr>
        </p:nvSpPr>
        <p:spPr>
          <a:prstGeom prst="rect">
            <a:avLst/>
          </a:prstGeom>
        </p:spPr>
        <p:txBody>
          <a:bodyPr>
            <a:normAutofit fontScale="90000"/>
          </a:bodyPr>
          <a:lstStyle>
            <a:lvl1pPr>
              <a:defRPr sz="7700" spc="-77">
                <a:solidFill>
                  <a:srgbClr val="000000"/>
                </a:solidFill>
              </a:defRPr>
            </a:lvl1pPr>
          </a:lstStyle>
          <a:p>
            <a:r>
              <a:t>Message to parents</a:t>
            </a:r>
          </a:p>
        </p:txBody>
      </p:sp>
      <p:sp>
        <p:nvSpPr>
          <p:cNvPr id="195" name="Distinguish between normal stress and toxic stress…"/>
          <p:cNvSpPr txBox="1">
            <a:spLocks noGrp="1"/>
          </p:cNvSpPr>
          <p:nvPr>
            <p:ph type="body" idx="1"/>
          </p:nvPr>
        </p:nvSpPr>
        <p:spPr>
          <a:prstGeom prst="rect">
            <a:avLst/>
          </a:prstGeom>
        </p:spPr>
        <p:txBody>
          <a:bodyPr>
            <a:normAutofit fontScale="55000" lnSpcReduction="20000"/>
          </a:bodyPr>
          <a:lstStyle/>
          <a:p>
            <a:pPr marL="259708" indent="-259708" defTabSz="1133828">
              <a:spcBef>
                <a:spcPts val="1100"/>
              </a:spcBef>
              <a:defRPr sz="5394">
                <a:latin typeface="+mj-lt"/>
                <a:ea typeface="+mj-ea"/>
                <a:cs typeface="+mj-cs"/>
                <a:sym typeface="Helvetica Neue"/>
              </a:defRPr>
            </a:pPr>
            <a:r>
              <a:t>Distinguish between normal stress and toxic stress</a:t>
            </a:r>
          </a:p>
          <a:p>
            <a:pPr marL="259708" indent="-259708" defTabSz="1133828">
              <a:spcBef>
                <a:spcPts val="1100"/>
              </a:spcBef>
              <a:defRPr sz="5394">
                <a:latin typeface="+mj-lt"/>
                <a:ea typeface="+mj-ea"/>
                <a:cs typeface="+mj-cs"/>
                <a:sym typeface="Helvetica Neue"/>
              </a:defRPr>
            </a:pPr>
            <a:r>
              <a:t>Toxic stress occurs when a child is in a situation where they feel unsafe over a long period of time and lack the buffering effect of being loved and cared for by a supportive adult</a:t>
            </a:r>
          </a:p>
          <a:p>
            <a:pPr marL="259708" indent="-259708" defTabSz="1133828">
              <a:spcBef>
                <a:spcPts val="1100"/>
              </a:spcBef>
              <a:defRPr sz="5394">
                <a:latin typeface="+mj-lt"/>
                <a:ea typeface="+mj-ea"/>
                <a:cs typeface="+mj-cs"/>
                <a:sym typeface="Helvetica Neue"/>
              </a:defRPr>
            </a:pPr>
            <a:r>
              <a:t>Children who experience this level of stress have difficulty with managing their emotions, regulating sleep and appetite and developing relationships</a:t>
            </a:r>
          </a:p>
          <a:p>
            <a:pPr marL="259708" indent="-259708" defTabSz="1133828">
              <a:spcBef>
                <a:spcPts val="1100"/>
              </a:spcBef>
              <a:defRPr sz="5394">
                <a:latin typeface="+mj-lt"/>
                <a:ea typeface="+mj-ea"/>
                <a:cs typeface="+mj-cs"/>
                <a:sym typeface="Helvetica Neue"/>
              </a:defRPr>
            </a:pPr>
            <a:r>
              <a:t>Treatment is available and effective.  The strongest predictor of recovery  is the development  of  a supportive, loving relationship with at least one caring adult.</a:t>
            </a:r>
          </a:p>
        </p:txBody>
      </p:sp>
      <p:sp>
        <p:nvSpPr>
          <p:cNvPr id="196" name="Slide Subtitle"/>
          <p:cNvSpPr txBox="1">
            <a:spLocks noGrp="1"/>
          </p:cNvSpPr>
          <p:nvPr>
            <p:ph type="body" idx="21"/>
          </p:nvPr>
        </p:nvSpPr>
        <p:spPr>
          <a:xfrm>
            <a:off x="12788900" y="1185974"/>
            <a:ext cx="10972801" cy="416307"/>
          </a:xfrm>
          <a:prstGeom prst="rect">
            <a:avLst/>
          </a:prstGeom>
        </p:spPr>
        <p:txBody>
          <a:bodyPr>
            <a:normAutofit lnSpcReduction="10000"/>
          </a:bodyPr>
          <a:lstStyle/>
          <a:p>
            <a:endParaRP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Slide Title"/>
          <p:cNvSpPr txBox="1">
            <a:spLocks noGrp="1"/>
          </p:cNvSpPr>
          <p:nvPr>
            <p:ph type="title"/>
          </p:nvPr>
        </p:nvSpPr>
        <p:spPr>
          <a:xfrm>
            <a:off x="770778" y="-2032665"/>
            <a:ext cx="10972801" cy="863601"/>
          </a:xfrm>
          <a:prstGeom prst="rect">
            <a:avLst/>
          </a:prstGeom>
        </p:spPr>
        <p:txBody>
          <a:bodyPr/>
          <a:lstStyle/>
          <a:p>
            <a:endParaRPr/>
          </a:p>
        </p:txBody>
      </p:sp>
      <p:sp>
        <p:nvSpPr>
          <p:cNvPr id="199" name="Slide Subtitle"/>
          <p:cNvSpPr txBox="1">
            <a:spLocks noGrp="1"/>
          </p:cNvSpPr>
          <p:nvPr>
            <p:ph type="body" idx="21"/>
          </p:nvPr>
        </p:nvSpPr>
        <p:spPr>
          <a:xfrm>
            <a:off x="12898019" y="1381691"/>
            <a:ext cx="4141425" cy="416307"/>
          </a:xfrm>
          <a:prstGeom prst="rect">
            <a:avLst/>
          </a:prstGeom>
        </p:spPr>
        <p:txBody>
          <a:bodyPr>
            <a:normAutofit lnSpcReduction="10000"/>
          </a:bodyPr>
          <a:lstStyle/>
          <a:p>
            <a:endParaRPr/>
          </a:p>
        </p:txBody>
      </p:sp>
      <p:sp>
        <p:nvSpPr>
          <p:cNvPr id="200" name="Describe signs and symptoms of childhood trauma (fight/flight/freeze response)"/>
          <p:cNvSpPr txBox="1"/>
          <p:nvPr/>
        </p:nvSpPr>
        <p:spPr>
          <a:xfrm>
            <a:off x="479031" y="2477790"/>
            <a:ext cx="615553" cy="48218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anchor="ctr">
            <a:spAutoFit/>
          </a:bodyPr>
          <a:lstStyle>
            <a:lvl1pPr marL="558511" indent="-558511">
              <a:buSzPct val="150000"/>
              <a:buChar char="•"/>
              <a:defRPr sz="5600">
                <a:latin typeface="+mj-lt"/>
                <a:ea typeface="+mj-ea"/>
                <a:cs typeface="+mj-cs"/>
                <a:sym typeface="Helvetica Neue"/>
              </a:defRPr>
            </a:lvl1pPr>
          </a:lstStyle>
          <a:p>
            <a:endParaRPr sz="2800" dirty="0"/>
          </a:p>
        </p:txBody>
      </p:sp>
      <p:sp>
        <p:nvSpPr>
          <p:cNvPr id="201" name="Talking with families about trauma"/>
          <p:cNvSpPr txBox="1"/>
          <p:nvPr/>
        </p:nvSpPr>
        <p:spPr>
          <a:xfrm>
            <a:off x="2178446" y="976984"/>
            <a:ext cx="7643439" cy="61286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anchor="ctr">
            <a:spAutoFit/>
          </a:bodyPr>
          <a:lstStyle>
            <a:lvl1pPr algn="ctr" defTabSz="2438400">
              <a:lnSpc>
                <a:spcPct val="80000"/>
              </a:lnSpc>
              <a:spcBef>
                <a:spcPts val="0"/>
              </a:spcBef>
              <a:defRPr sz="8900" spc="-89">
                <a:latin typeface="+mj-lt"/>
                <a:ea typeface="+mj-ea"/>
                <a:cs typeface="+mj-cs"/>
                <a:sym typeface="Helvetica Neue"/>
              </a:defRPr>
            </a:lvl1pPr>
          </a:lstStyle>
          <a:p>
            <a:r>
              <a:rPr sz="4450" b="1" dirty="0"/>
              <a:t>Talking with families about trauma </a:t>
            </a:r>
          </a:p>
        </p:txBody>
      </p:sp>
      <p:sp>
        <p:nvSpPr>
          <p:cNvPr id="202" name="Convey support and hope for recovery, and assure collaboration and partnership…"/>
          <p:cNvSpPr txBox="1">
            <a:spLocks noGrp="1"/>
          </p:cNvSpPr>
          <p:nvPr>
            <p:ph type="body" idx="1"/>
          </p:nvPr>
        </p:nvSpPr>
        <p:spPr>
          <a:xfrm>
            <a:off x="939595" y="1589844"/>
            <a:ext cx="10974289" cy="4241801"/>
          </a:xfrm>
          <a:prstGeom prst="rect">
            <a:avLst/>
          </a:prstGeom>
        </p:spPr>
        <p:txBody>
          <a:bodyPr>
            <a:normAutofit/>
          </a:bodyPr>
          <a:lstStyle/>
          <a:p>
            <a:pPr>
              <a:defRPr sz="6000">
                <a:latin typeface="+mj-lt"/>
                <a:ea typeface="+mj-ea"/>
                <a:cs typeface="+mj-cs"/>
                <a:sym typeface="Helvetica Neue"/>
              </a:defRPr>
            </a:pPr>
            <a:r>
              <a:rPr lang="en-US" sz="3200" dirty="0">
                <a:latin typeface="Helvetica Regular"/>
              </a:rPr>
              <a:t>Describe signs and symptoms of childhood trauma (fight/flight/freeze response</a:t>
            </a:r>
          </a:p>
          <a:p>
            <a:pPr>
              <a:defRPr sz="6000">
                <a:latin typeface="+mj-lt"/>
                <a:ea typeface="+mj-ea"/>
                <a:cs typeface="+mj-cs"/>
                <a:sym typeface="Helvetica Neue"/>
              </a:defRPr>
            </a:pPr>
            <a:r>
              <a:rPr sz="3200" dirty="0">
                <a:latin typeface="Helvetica Regular"/>
              </a:rPr>
              <a:t>Convey support and hope for recovery, and assure collaboration and partnership</a:t>
            </a:r>
          </a:p>
          <a:p>
            <a:pPr>
              <a:defRPr sz="6000">
                <a:latin typeface="+mj-lt"/>
                <a:ea typeface="+mj-ea"/>
                <a:cs typeface="+mj-cs"/>
                <a:sym typeface="Helvetica Neue"/>
              </a:defRPr>
            </a:pPr>
            <a:r>
              <a:rPr sz="3200" dirty="0">
                <a:latin typeface="Helvetica Regular"/>
              </a:rPr>
              <a:t>Offer practical suggestions for help NOW with difficult symptoms </a:t>
            </a:r>
          </a:p>
          <a:p>
            <a:pPr>
              <a:defRPr sz="6000">
                <a:latin typeface="+mj-lt"/>
                <a:ea typeface="+mj-ea"/>
                <a:cs typeface="+mj-cs"/>
                <a:sym typeface="Helvetica Neue"/>
              </a:defRPr>
            </a:pPr>
            <a:r>
              <a:rPr sz="3200" dirty="0">
                <a:latin typeface="Helvetica Regular"/>
              </a:rPr>
              <a:t>Plant the seed of psychotherapy   (begin linkage if family is ready)</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 name="What might you recommend for Eli’s anger/mood issues?"/>
          <p:cNvSpPr txBox="1">
            <a:spLocks noGrp="1"/>
          </p:cNvSpPr>
          <p:nvPr>
            <p:ph type="title"/>
          </p:nvPr>
        </p:nvSpPr>
        <p:spPr>
          <a:xfrm>
            <a:off x="516778" y="2997200"/>
            <a:ext cx="10972801" cy="863600"/>
          </a:xfrm>
          <a:prstGeom prst="rect">
            <a:avLst/>
          </a:prstGeom>
        </p:spPr>
        <p:txBody>
          <a:bodyPr>
            <a:normAutofit fontScale="90000"/>
          </a:bodyPr>
          <a:lstStyle>
            <a:lvl1pPr>
              <a:defRPr>
                <a:solidFill>
                  <a:srgbClr val="000000"/>
                </a:solidFill>
              </a:defRPr>
            </a:lvl1pPr>
          </a:lstStyle>
          <a:p>
            <a:r>
              <a:rPr b="1" dirty="0"/>
              <a:t>What might you recommend for Eli’s anger/mood issues?</a:t>
            </a:r>
          </a:p>
        </p:txBody>
      </p:sp>
      <p:sp>
        <p:nvSpPr>
          <p:cNvPr id="205" name="Might"/>
          <p:cNvSpPr txBox="1">
            <a:spLocks noGrp="1"/>
          </p:cNvSpPr>
          <p:nvPr>
            <p:ph type="body" idx="21"/>
          </p:nvPr>
        </p:nvSpPr>
        <p:spPr>
          <a:xfrm>
            <a:off x="15299866" y="1641321"/>
            <a:ext cx="10972801" cy="41630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normAutofit lnSpcReduction="10000"/>
          </a:bodyPr>
          <a:lstStyle/>
          <a:p>
            <a:r>
              <a:t>Might</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Self- regulation strategies"/>
          <p:cNvSpPr txBox="1">
            <a:spLocks noGrp="1"/>
          </p:cNvSpPr>
          <p:nvPr>
            <p:ph type="title"/>
          </p:nvPr>
        </p:nvSpPr>
        <p:spPr>
          <a:xfrm>
            <a:off x="448422" y="870885"/>
            <a:ext cx="10972801" cy="863601"/>
          </a:xfrm>
          <a:prstGeom prst="rect">
            <a:avLst/>
          </a:prstGeom>
        </p:spPr>
        <p:txBody>
          <a:bodyPr/>
          <a:lstStyle>
            <a:lvl1pPr>
              <a:defRPr>
                <a:solidFill>
                  <a:srgbClr val="000000"/>
                </a:solidFill>
              </a:defRPr>
            </a:lvl1pPr>
          </a:lstStyle>
          <a:p>
            <a:r>
              <a:rPr b="1" dirty="0"/>
              <a:t>Self- regulation strategies</a:t>
            </a:r>
          </a:p>
        </p:txBody>
      </p:sp>
      <p:sp>
        <p:nvSpPr>
          <p:cNvPr id="208" name="Parent helps child to label emotions, feelings, thoughts, and expand emotional vocabulary…"/>
          <p:cNvSpPr txBox="1">
            <a:spLocks noGrp="1"/>
          </p:cNvSpPr>
          <p:nvPr>
            <p:ph type="body" idx="1"/>
          </p:nvPr>
        </p:nvSpPr>
        <p:spPr>
          <a:xfrm>
            <a:off x="1036873" y="1745314"/>
            <a:ext cx="10974289" cy="4241801"/>
          </a:xfrm>
          <a:prstGeom prst="rect">
            <a:avLst/>
          </a:prstGeom>
        </p:spPr>
        <p:txBody>
          <a:bodyPr>
            <a:normAutofit fontScale="92500" lnSpcReduction="10000"/>
          </a:bodyPr>
          <a:lstStyle/>
          <a:p>
            <a:pPr marL="279256" indent="-279256">
              <a:defRPr sz="6100">
                <a:latin typeface="+mj-lt"/>
                <a:ea typeface="+mj-ea"/>
                <a:cs typeface="+mj-cs"/>
                <a:sym typeface="Helvetica Neue"/>
              </a:defRPr>
            </a:pPr>
            <a:r>
              <a:rPr sz="3600" dirty="0">
                <a:latin typeface="Helvetica Regular"/>
              </a:rPr>
              <a:t>Parent helps child to label emotions, feelings, thoughts, and expand emotional vocabulary</a:t>
            </a:r>
          </a:p>
          <a:p>
            <a:pPr marL="279256" indent="-279256">
              <a:defRPr sz="6100">
                <a:latin typeface="+mj-lt"/>
                <a:ea typeface="+mj-ea"/>
                <a:cs typeface="+mj-cs"/>
                <a:sym typeface="Helvetica Neue"/>
              </a:defRPr>
            </a:pPr>
            <a:r>
              <a:rPr sz="3600" dirty="0">
                <a:latin typeface="Helvetica Regular"/>
              </a:rPr>
              <a:t>Teach child about his brain - feeling, thoughts, behavior triangle</a:t>
            </a:r>
          </a:p>
          <a:p>
            <a:pPr marL="279256" indent="-279256">
              <a:defRPr sz="6100">
                <a:latin typeface="+mj-lt"/>
                <a:ea typeface="+mj-ea"/>
                <a:cs typeface="+mj-cs"/>
                <a:sym typeface="Helvetica Neue"/>
              </a:defRPr>
            </a:pPr>
            <a:r>
              <a:rPr sz="3600" dirty="0">
                <a:latin typeface="Helvetica Regular"/>
              </a:rPr>
              <a:t>“Feelings thermometer”</a:t>
            </a:r>
          </a:p>
          <a:p>
            <a:pPr marL="279256" indent="-279256">
              <a:defRPr sz="6100">
                <a:latin typeface="+mj-lt"/>
                <a:ea typeface="+mj-ea"/>
                <a:cs typeface="+mj-cs"/>
                <a:sym typeface="Helvetica Neue"/>
              </a:defRPr>
            </a:pPr>
            <a:r>
              <a:rPr sz="3600" dirty="0">
                <a:latin typeface="Helvetica Regular"/>
              </a:rPr>
              <a:t>Positive self-talk</a:t>
            </a:r>
          </a:p>
          <a:p>
            <a:pPr marL="279256" indent="-279256">
              <a:defRPr sz="6100">
                <a:latin typeface="+mj-lt"/>
                <a:ea typeface="+mj-ea"/>
                <a:cs typeface="+mj-cs"/>
                <a:sym typeface="Helvetica Neue"/>
              </a:defRPr>
            </a:pPr>
            <a:r>
              <a:rPr sz="3600" dirty="0">
                <a:latin typeface="Helvetica Regular"/>
              </a:rPr>
              <a:t>Breathing exercises  (box breathing)</a:t>
            </a:r>
          </a:p>
          <a:p>
            <a:pPr marL="279256" indent="-279256">
              <a:defRPr sz="6100">
                <a:latin typeface="+mj-lt"/>
                <a:ea typeface="+mj-ea"/>
                <a:cs typeface="+mj-cs"/>
                <a:sym typeface="Helvetica Neue"/>
              </a:defRPr>
            </a:pPr>
            <a:r>
              <a:rPr sz="3600" dirty="0">
                <a:latin typeface="Helvetica Regular"/>
              </a:rPr>
              <a:t>Mindful </a:t>
            </a:r>
            <a:r>
              <a:rPr lang="en-US" sz="3600" dirty="0">
                <a:latin typeface="Helvetica Regular"/>
              </a:rPr>
              <a:t>meditation</a:t>
            </a:r>
            <a:endParaRPr sz="3600" dirty="0">
              <a:latin typeface="Helvetica Regular"/>
            </a:endParaRPr>
          </a:p>
        </p:txBody>
      </p:sp>
      <p:sp>
        <p:nvSpPr>
          <p:cNvPr id="209" name="Slide Subtitle"/>
          <p:cNvSpPr txBox="1">
            <a:spLocks noGrp="1"/>
          </p:cNvSpPr>
          <p:nvPr>
            <p:ph type="body" idx="21"/>
          </p:nvPr>
        </p:nvSpPr>
        <p:spPr>
          <a:xfrm>
            <a:off x="13308161" y="1185974"/>
            <a:ext cx="10972802" cy="416307"/>
          </a:xfrm>
          <a:prstGeom prst="rect">
            <a:avLst/>
          </a:prstGeom>
        </p:spPr>
        <p:txBody>
          <a:bodyPr>
            <a:normAutofit lnSpcReduction="10000"/>
          </a:bodyPr>
          <a:lstStyle/>
          <a:p>
            <a:endParaRP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PCPs play a crucial role in Trauma treatment"/>
          <p:cNvSpPr txBox="1">
            <a:spLocks noGrp="1"/>
          </p:cNvSpPr>
          <p:nvPr>
            <p:ph type="title"/>
          </p:nvPr>
        </p:nvSpPr>
        <p:spPr>
          <a:prstGeom prst="rect">
            <a:avLst/>
          </a:prstGeom>
        </p:spPr>
        <p:txBody>
          <a:bodyPr>
            <a:normAutofit fontScale="90000"/>
          </a:bodyPr>
          <a:lstStyle/>
          <a:p>
            <a:r>
              <a:rPr b="1" dirty="0">
                <a:solidFill>
                  <a:srgbClr val="000000"/>
                </a:solidFill>
              </a:rPr>
              <a:t>PCPs</a:t>
            </a:r>
            <a:r>
              <a:rPr b="1" dirty="0"/>
              <a:t> </a:t>
            </a:r>
            <a:r>
              <a:rPr b="1" dirty="0">
                <a:solidFill>
                  <a:srgbClr val="000000"/>
                </a:solidFill>
              </a:rPr>
              <a:t>play</a:t>
            </a:r>
            <a:r>
              <a:rPr b="1" dirty="0"/>
              <a:t> </a:t>
            </a:r>
            <a:r>
              <a:rPr b="1" dirty="0">
                <a:solidFill>
                  <a:srgbClr val="000000"/>
                </a:solidFill>
              </a:rPr>
              <a:t>a</a:t>
            </a:r>
            <a:r>
              <a:rPr b="1" dirty="0"/>
              <a:t> </a:t>
            </a:r>
            <a:r>
              <a:rPr b="1" dirty="0">
                <a:solidFill>
                  <a:srgbClr val="000000"/>
                </a:solidFill>
              </a:rPr>
              <a:t>crucial</a:t>
            </a:r>
            <a:r>
              <a:rPr b="1" dirty="0"/>
              <a:t> </a:t>
            </a:r>
            <a:r>
              <a:rPr b="1" dirty="0">
                <a:solidFill>
                  <a:srgbClr val="000000"/>
                </a:solidFill>
              </a:rPr>
              <a:t>role</a:t>
            </a:r>
            <a:r>
              <a:rPr b="1" dirty="0"/>
              <a:t> </a:t>
            </a:r>
            <a:r>
              <a:rPr b="1" dirty="0">
                <a:solidFill>
                  <a:srgbClr val="000000"/>
                </a:solidFill>
              </a:rPr>
              <a:t>in Trauma treatment</a:t>
            </a:r>
          </a:p>
        </p:txBody>
      </p:sp>
      <p:sp>
        <p:nvSpPr>
          <p:cNvPr id="212" name="Childhood exposure to traumatic events is common…"/>
          <p:cNvSpPr txBox="1">
            <a:spLocks noGrp="1"/>
          </p:cNvSpPr>
          <p:nvPr>
            <p:ph type="body" idx="1"/>
          </p:nvPr>
        </p:nvSpPr>
        <p:spPr>
          <a:prstGeom prst="rect">
            <a:avLst/>
          </a:prstGeom>
        </p:spPr>
        <p:txBody>
          <a:bodyPr>
            <a:normAutofit/>
          </a:bodyPr>
          <a:lstStyle/>
          <a:p>
            <a:pPr marL="428192" indent="-428192">
              <a:defRPr sz="6900"/>
            </a:pPr>
            <a:r>
              <a:rPr sz="3200" dirty="0"/>
              <a:t>Childhood exposure to traumatic events is common</a:t>
            </a:r>
          </a:p>
          <a:p>
            <a:pPr marL="428192" indent="-428192">
              <a:defRPr sz="6900"/>
            </a:pPr>
            <a:r>
              <a:rPr sz="3200" dirty="0"/>
              <a:t>PCP offices can be the first place it is identified</a:t>
            </a:r>
          </a:p>
          <a:p>
            <a:pPr marL="428192" indent="-428192">
              <a:defRPr sz="6900"/>
            </a:pPr>
            <a:r>
              <a:rPr sz="3200" dirty="0"/>
              <a:t>PCP can learn to recognize and treat acute symptoms in their offices</a:t>
            </a:r>
          </a:p>
          <a:p>
            <a:pPr marL="428192" indent="-428192">
              <a:defRPr sz="6900"/>
            </a:pPr>
            <a:r>
              <a:rPr sz="3200" dirty="0"/>
              <a:t>Successful treatment is built upon a strong and caring relationship with at least one adult</a:t>
            </a:r>
          </a:p>
        </p:txBody>
      </p:sp>
      <p:sp>
        <p:nvSpPr>
          <p:cNvPr id="213" name="Slide Subtitle"/>
          <p:cNvSpPr txBox="1">
            <a:spLocks noGrp="1"/>
          </p:cNvSpPr>
          <p:nvPr>
            <p:ph type="body" idx="21"/>
          </p:nvPr>
        </p:nvSpPr>
        <p:spPr>
          <a:xfrm>
            <a:off x="16014700" y="1827324"/>
            <a:ext cx="10972801" cy="416307"/>
          </a:xfrm>
          <a:prstGeom prst="rect">
            <a:avLst/>
          </a:prstGeom>
        </p:spPr>
        <p:txBody>
          <a:bodyPr>
            <a:normAutofit fontScale="62500" lnSpcReduction="20000"/>
          </a:bodyPr>
          <a:lstStyle/>
          <a:p>
            <a:pPr defTabSz="890016">
              <a:lnSpc>
                <a:spcPct val="80000"/>
              </a:lnSpc>
              <a:defRPr sz="4964" spc="-49">
                <a:latin typeface="+mj-lt"/>
                <a:ea typeface="+mj-ea"/>
                <a:cs typeface="+mj-cs"/>
                <a:sym typeface="Helvetica Neue"/>
              </a:defRPr>
            </a:pPr>
            <a:endParaRP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Resources"/>
          <p:cNvSpPr txBox="1">
            <a:spLocks noGrp="1"/>
          </p:cNvSpPr>
          <p:nvPr>
            <p:ph type="title"/>
          </p:nvPr>
        </p:nvSpPr>
        <p:spPr>
          <a:xfrm>
            <a:off x="565959" y="1044312"/>
            <a:ext cx="10974289" cy="815751"/>
          </a:xfrm>
          <a:prstGeom prst="rect">
            <a:avLst/>
          </a:prstGeom>
        </p:spPr>
        <p:txBody>
          <a:bodyPr/>
          <a:lstStyle>
            <a:lvl1pPr>
              <a:defRPr>
                <a:solidFill>
                  <a:srgbClr val="000000"/>
                </a:solidFill>
              </a:defRPr>
            </a:lvl1pPr>
          </a:lstStyle>
          <a:p>
            <a:r>
              <a:rPr b="1" dirty="0"/>
              <a:t>Resources</a:t>
            </a:r>
          </a:p>
        </p:txBody>
      </p:sp>
      <p:sp>
        <p:nvSpPr>
          <p:cNvPr id="216" name="Aap. org.     The Trauma-Informed Pediatric Practice. Paperback  2024…"/>
          <p:cNvSpPr txBox="1">
            <a:spLocks noGrp="1"/>
          </p:cNvSpPr>
          <p:nvPr>
            <p:ph type="body" sz="half" idx="1"/>
          </p:nvPr>
        </p:nvSpPr>
        <p:spPr>
          <a:xfrm>
            <a:off x="565958" y="2068216"/>
            <a:ext cx="10974289" cy="2950169"/>
          </a:xfrm>
          <a:prstGeom prst="rect">
            <a:avLst/>
          </a:prstGeom>
        </p:spPr>
        <p:txBody>
          <a:bodyPr>
            <a:normAutofit/>
          </a:bodyPr>
          <a:lstStyle/>
          <a:p>
            <a:pPr marL="279256" indent="-279256">
              <a:defRPr sz="5500">
                <a:latin typeface="+mj-lt"/>
                <a:ea typeface="+mj-ea"/>
                <a:cs typeface="+mj-cs"/>
                <a:sym typeface="Helvetica Neue"/>
              </a:defRPr>
            </a:pPr>
            <a:r>
              <a:rPr lang="en-US" sz="4000" dirty="0" err="1">
                <a:latin typeface="Helvetica Regular"/>
              </a:rPr>
              <a:t>Aap.org:The</a:t>
            </a:r>
            <a:r>
              <a:rPr lang="en-US" sz="4000" dirty="0">
                <a:latin typeface="Helvetica Regular"/>
              </a:rPr>
              <a:t> Trauma-Informed Pediatric Practice. Paperback 2024</a:t>
            </a:r>
            <a:endParaRPr sz="4000" dirty="0">
              <a:latin typeface="Helvetica Regular"/>
            </a:endParaRPr>
          </a:p>
          <a:p>
            <a:pPr marL="279256" indent="-279256">
              <a:defRPr sz="5500">
                <a:latin typeface="+mj-lt"/>
                <a:ea typeface="+mj-ea"/>
                <a:cs typeface="+mj-cs"/>
                <a:sym typeface="Helvetica Neue"/>
              </a:defRPr>
            </a:pPr>
            <a:r>
              <a:rPr sz="4000" dirty="0">
                <a:latin typeface="Helvetica Regular"/>
              </a:rPr>
              <a:t>Aap.org</a:t>
            </a:r>
            <a:r>
              <a:rPr lang="en-US" sz="4000" dirty="0">
                <a:latin typeface="Helvetica Regular"/>
              </a:rPr>
              <a:t>: </a:t>
            </a:r>
            <a:r>
              <a:rPr sz="4000" dirty="0">
                <a:latin typeface="Helvetica Regular"/>
              </a:rPr>
              <a:t>Childhood Trauma and Resilience : A practical guide. e-book. 2021</a:t>
            </a:r>
          </a:p>
        </p:txBody>
      </p:sp>
      <p:sp>
        <p:nvSpPr>
          <p:cNvPr id="217" name="Slide Subtitle"/>
          <p:cNvSpPr txBox="1">
            <a:spLocks noGrp="1"/>
          </p:cNvSpPr>
          <p:nvPr>
            <p:ph type="body" idx="21"/>
          </p:nvPr>
        </p:nvSpPr>
        <p:spPr>
          <a:xfrm>
            <a:off x="12928240" y="1860063"/>
            <a:ext cx="10972802" cy="416307"/>
          </a:xfrm>
          <a:prstGeom prst="rect">
            <a:avLst/>
          </a:prstGeom>
        </p:spPr>
        <p:txBody>
          <a:bodyPr>
            <a:normAutofit lnSpcReduction="10000"/>
          </a:bodyPr>
          <a:lstStyle/>
          <a:p>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5448592" y="4084221"/>
            <a:ext cx="6743408" cy="2272129"/>
          </a:xfrm>
          <a:prstGeom prst="rect">
            <a:avLst/>
          </a:prstGeom>
          <a:solidFill>
            <a:srgbClr val="7BBF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lide Number Placeholder 1"/>
          <p:cNvSpPr>
            <a:spLocks noGrp="1"/>
          </p:cNvSpPr>
          <p:nvPr>
            <p:ph type="sldNum" sz="quarter" idx="12"/>
          </p:nvPr>
        </p:nvSpPr>
        <p:spPr/>
        <p:txBody>
          <a:bodyPr/>
          <a:lstStyle/>
          <a:p>
            <a:fld id="{E927A71C-5EB0-45EC-B0AD-E94D765AE5AB}" type="slidenum">
              <a:rPr lang="en-US" smtClean="0"/>
              <a:pPr/>
              <a:t>2</a:t>
            </a:fld>
            <a:endParaRPr lang="en-US"/>
          </a:p>
        </p:txBody>
      </p:sp>
      <p:sp>
        <p:nvSpPr>
          <p:cNvPr id="6" name="Title 5"/>
          <p:cNvSpPr>
            <a:spLocks noGrp="1"/>
          </p:cNvSpPr>
          <p:nvPr>
            <p:ph type="ctrTitle"/>
          </p:nvPr>
        </p:nvSpPr>
        <p:spPr/>
        <p:txBody>
          <a:bodyPr/>
          <a:lstStyle/>
          <a:p>
            <a:r>
              <a:rPr lang="en-US" sz="3600" dirty="0">
                <a:latin typeface="Helvetica Regular" charset="0"/>
              </a:rPr>
              <a:t>Speaker:</a:t>
            </a:r>
          </a:p>
        </p:txBody>
      </p:sp>
      <p:sp>
        <p:nvSpPr>
          <p:cNvPr id="8" name="Subtitle 6"/>
          <p:cNvSpPr txBox="1">
            <a:spLocks/>
          </p:cNvSpPr>
          <p:nvPr/>
        </p:nvSpPr>
        <p:spPr>
          <a:xfrm>
            <a:off x="5238896" y="3280695"/>
            <a:ext cx="6743408" cy="44517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Tx/>
              <a:buNone/>
              <a:defRPr sz="2400" kern="1200">
                <a:solidFill>
                  <a:schemeClr val="bg1"/>
                </a:solidFill>
                <a:latin typeface="Myriad Pro Cond" panose="020B0506030403020204" pitchFamily="34" charset="0"/>
                <a:ea typeface="+mn-ea"/>
                <a:cs typeface="+mn-cs"/>
              </a:defRPr>
            </a:lvl1pPr>
            <a:lvl2pPr marL="457200" indent="0" algn="ctr" defTabSz="914400" rtl="0" eaLnBrk="1" latinLnBrk="0" hangingPunct="1">
              <a:lnSpc>
                <a:spcPct val="90000"/>
              </a:lnSpc>
              <a:spcBef>
                <a:spcPts val="500"/>
              </a:spcBef>
              <a:buClr>
                <a:schemeClr val="tx2"/>
              </a:buClr>
              <a:buFont typeface="Arial" panose="020B0604020202020204" pitchFamily="34" charset="0"/>
              <a:buNone/>
              <a:defRPr sz="2000" kern="1200">
                <a:solidFill>
                  <a:schemeClr val="tx1"/>
                </a:solidFill>
                <a:latin typeface="Myriad Pro Cond" panose="020B0506030403020204" pitchFamily="34" charset="0"/>
                <a:ea typeface="+mn-ea"/>
                <a:cs typeface="+mn-cs"/>
              </a:defRPr>
            </a:lvl2pPr>
            <a:lvl3pPr marL="914400" indent="0" algn="ctr" defTabSz="914400" rtl="0" eaLnBrk="1" latinLnBrk="0" hangingPunct="1">
              <a:lnSpc>
                <a:spcPct val="90000"/>
              </a:lnSpc>
              <a:spcBef>
                <a:spcPts val="500"/>
              </a:spcBef>
              <a:buClr>
                <a:schemeClr val="tx2"/>
              </a:buClr>
              <a:buFont typeface="Myriad Pro Cond" panose="020B0506030403020204" pitchFamily="34" charset="0"/>
              <a:buNone/>
              <a:defRPr sz="1800" kern="1200">
                <a:solidFill>
                  <a:schemeClr val="tx1"/>
                </a:solidFill>
                <a:latin typeface="Myriad Pro Cond" panose="020B0506030403020204" pitchFamily="34" charset="0"/>
                <a:ea typeface="+mn-ea"/>
                <a:cs typeface="+mn-cs"/>
              </a:defRPr>
            </a:lvl3pPr>
            <a:lvl4pPr marL="1371600" indent="0" algn="ctr" defTabSz="914400" rtl="0" eaLnBrk="1" latinLnBrk="0" hangingPunct="1">
              <a:lnSpc>
                <a:spcPct val="90000"/>
              </a:lnSpc>
              <a:spcBef>
                <a:spcPts val="500"/>
              </a:spcBef>
              <a:buClr>
                <a:schemeClr val="tx2"/>
              </a:buClr>
              <a:buFont typeface="Arial" panose="020B0604020202020204" pitchFamily="34" charset="0"/>
              <a:buNone/>
              <a:defRPr sz="1600" kern="1200">
                <a:solidFill>
                  <a:schemeClr val="tx1"/>
                </a:solidFill>
                <a:latin typeface="Myriad Pro Cond" panose="020B0506030403020204" pitchFamily="34" charset="0"/>
                <a:ea typeface="+mn-ea"/>
                <a:cs typeface="+mn-cs"/>
              </a:defRPr>
            </a:lvl4pPr>
            <a:lvl5pPr marL="1828800" indent="0" algn="ctr" defTabSz="914400" rtl="0" eaLnBrk="1" latinLnBrk="0" hangingPunct="1">
              <a:lnSpc>
                <a:spcPct val="90000"/>
              </a:lnSpc>
              <a:spcBef>
                <a:spcPts val="500"/>
              </a:spcBef>
              <a:buClr>
                <a:schemeClr val="tx2"/>
              </a:buClr>
              <a:buFont typeface="Myriad Pro Cond" panose="020B0506030403020204" pitchFamily="34" charset="0"/>
              <a:buNone/>
              <a:defRPr sz="1600" kern="1200">
                <a:solidFill>
                  <a:schemeClr val="tx1"/>
                </a:solidFill>
                <a:latin typeface="Myriad Pro Cond" panose="020B0506030403020204" pitchFamily="34" charset="0"/>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50000"/>
              </a:lnSpc>
            </a:pPr>
            <a:endParaRPr lang="en-US" sz="4000" dirty="0">
              <a:latin typeface="Helvetica Regular" charset="0"/>
            </a:endParaRPr>
          </a:p>
        </p:txBody>
      </p:sp>
      <p:sp>
        <p:nvSpPr>
          <p:cNvPr id="11" name="Title 5"/>
          <p:cNvSpPr txBox="1">
            <a:spLocks/>
          </p:cNvSpPr>
          <p:nvPr/>
        </p:nvSpPr>
        <p:spPr>
          <a:xfrm>
            <a:off x="5570377" y="4159731"/>
            <a:ext cx="6252214" cy="212110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4400" kern="1200">
                <a:solidFill>
                  <a:schemeClr val="bg1"/>
                </a:solidFill>
                <a:latin typeface="Myriad Pro Cond" panose="020B0506030403020204" pitchFamily="34" charset="0"/>
                <a:ea typeface="Kozuka Gothic Pr6N B" panose="020B0800000000000000" pitchFamily="34" charset="-128"/>
                <a:cs typeface="Myriad Arabic" panose="01010101010101010101" pitchFamily="50" charset="-78"/>
              </a:defRPr>
            </a:lvl1pPr>
          </a:lstStyle>
          <a:p>
            <a:pPr>
              <a:defRPr sz="4200" spc="-42">
                <a:solidFill>
                  <a:srgbClr val="000000"/>
                </a:solidFill>
              </a:defRPr>
            </a:pPr>
            <a:endParaRPr lang="en-US" sz="2800" dirty="0">
              <a:solidFill>
                <a:srgbClr val="FFFFFF"/>
              </a:solidFill>
            </a:endParaRPr>
          </a:p>
          <a:p>
            <a:pPr>
              <a:defRPr sz="4200" spc="-42">
                <a:solidFill>
                  <a:srgbClr val="000000"/>
                </a:solidFill>
              </a:defRPr>
            </a:pPr>
            <a:r>
              <a:rPr lang="en-US" sz="2800" spc="-25" dirty="0">
                <a:solidFill>
                  <a:srgbClr val="FFFFFF"/>
                </a:solidFill>
              </a:rPr>
              <a:t>Assistant Clinical Professor of Pediatrics</a:t>
            </a:r>
          </a:p>
          <a:p>
            <a:pPr>
              <a:defRPr sz="4200" spc="-42">
                <a:solidFill>
                  <a:srgbClr val="000000"/>
                </a:solidFill>
              </a:defRPr>
            </a:pPr>
            <a:r>
              <a:rPr lang="en-US" sz="2800" spc="-25" dirty="0">
                <a:solidFill>
                  <a:srgbClr val="FFFFFF"/>
                </a:solidFill>
              </a:rPr>
              <a:t>SUNY Buffalo School of Medicine</a:t>
            </a:r>
            <a:endParaRPr lang="en-US" sz="2800" dirty="0">
              <a:solidFill>
                <a:srgbClr val="FFFFFF"/>
              </a:solidFill>
              <a:latin typeface="Helvetica Regular"/>
            </a:endParaRPr>
          </a:p>
          <a:p>
            <a:pPr algn="l"/>
            <a:endParaRPr lang="en-US" sz="1800" dirty="0">
              <a:latin typeface="Helvetica Regular"/>
            </a:endParaRPr>
          </a:p>
          <a:p>
            <a:pPr algn="l"/>
            <a:endParaRPr lang="en-US" sz="1800" dirty="0">
              <a:latin typeface="Helvetica Regular"/>
            </a:endParaRPr>
          </a:p>
        </p:txBody>
      </p:sp>
      <p:sp>
        <p:nvSpPr>
          <p:cNvPr id="3" name="Rectangle 2">
            <a:extLst>
              <a:ext uri="{FF2B5EF4-FFF2-40B4-BE49-F238E27FC236}">
                <a16:creationId xmlns:a16="http://schemas.microsoft.com/office/drawing/2014/main" id="{3EFDD1D4-6E5D-4918-9AA4-E1DCB37978DB}"/>
              </a:ext>
            </a:extLst>
          </p:cNvPr>
          <p:cNvSpPr/>
          <p:nvPr/>
        </p:nvSpPr>
        <p:spPr>
          <a:xfrm>
            <a:off x="5886304" y="3105834"/>
            <a:ext cx="6096000" cy="646331"/>
          </a:xfrm>
          <a:prstGeom prst="rect">
            <a:avLst/>
          </a:prstGeom>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0" i="0" u="none" strike="noStrike" kern="0" cap="none" spc="0" normalizeH="0" baseline="0" noProof="0" dirty="0">
                <a:ln>
                  <a:noFill/>
                </a:ln>
                <a:solidFill>
                  <a:srgbClr val="FFFFFF"/>
                </a:solidFill>
                <a:effectLst/>
                <a:uLnTx/>
                <a:uFillTx/>
                <a:latin typeface="Helvetica Light" charset="0"/>
              </a:rPr>
              <a:t>Maureen Montgomery, MD</a:t>
            </a:r>
            <a:endParaRPr kumimoji="0" lang="en-US" sz="1400" b="0" i="0" u="none" strike="noStrike" kern="0" cap="none" spc="0" normalizeH="0" baseline="0" noProof="0" dirty="0">
              <a:ln>
                <a:noFill/>
              </a:ln>
              <a:solidFill>
                <a:srgbClr val="FFFFFF"/>
              </a:solidFill>
              <a:effectLst/>
              <a:uLnTx/>
              <a:uFillTx/>
            </a:endParaRPr>
          </a:p>
        </p:txBody>
      </p:sp>
    </p:spTree>
    <p:extLst>
      <p:ext uri="{BB962C8B-B14F-4D97-AF65-F5344CB8AC3E}">
        <p14:creationId xmlns:p14="http://schemas.microsoft.com/office/powerpoint/2010/main" val="2450368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3" name="What might you suggest for Eli’s anger problem"/>
          <p:cNvSpPr txBox="1">
            <a:spLocks noGrp="1"/>
          </p:cNvSpPr>
          <p:nvPr>
            <p:ph type="title"/>
          </p:nvPr>
        </p:nvSpPr>
        <p:spPr>
          <a:xfrm>
            <a:off x="471447" y="2770489"/>
            <a:ext cx="10972801" cy="863601"/>
          </a:xfrm>
          <a:prstGeom prst="rect">
            <a:avLst/>
          </a:prstGeom>
        </p:spPr>
        <p:txBody>
          <a:bodyPr>
            <a:normAutofit fontScale="90000"/>
          </a:bodyPr>
          <a:lstStyle/>
          <a:p>
            <a:r>
              <a:rPr b="1" dirty="0"/>
              <a:t>What might you suggest for Eli’s anger problem</a:t>
            </a:r>
          </a:p>
        </p:txBody>
      </p:sp>
      <p:sp>
        <p:nvSpPr>
          <p:cNvPr id="225" name="Slide Subtitle"/>
          <p:cNvSpPr txBox="1">
            <a:spLocks noGrp="1"/>
          </p:cNvSpPr>
          <p:nvPr>
            <p:ph type="body" idx="21"/>
          </p:nvPr>
        </p:nvSpPr>
        <p:spPr>
          <a:xfrm>
            <a:off x="13423288" y="1480143"/>
            <a:ext cx="10972801" cy="416307"/>
          </a:xfrm>
          <a:prstGeom prst="rect">
            <a:avLst/>
          </a:prstGeom>
        </p:spPr>
        <p:txBody>
          <a:bodyPr>
            <a:normAutofit lnSpcReduction="10000"/>
          </a:bodyPr>
          <a:lstStyle/>
          <a:p>
            <a:endParaRP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1" name="Sleep interventions"/>
          <p:cNvSpPr txBox="1">
            <a:spLocks noGrp="1"/>
          </p:cNvSpPr>
          <p:nvPr>
            <p:ph type="title"/>
          </p:nvPr>
        </p:nvSpPr>
        <p:spPr>
          <a:xfrm>
            <a:off x="379345" y="870885"/>
            <a:ext cx="10972801" cy="863601"/>
          </a:xfrm>
          <a:prstGeom prst="rect">
            <a:avLst/>
          </a:prstGeom>
        </p:spPr>
        <p:txBody>
          <a:bodyPr/>
          <a:lstStyle/>
          <a:p>
            <a:r>
              <a:rPr b="1" dirty="0"/>
              <a:t>Sleep interventions</a:t>
            </a:r>
          </a:p>
        </p:txBody>
      </p:sp>
      <p:sp>
        <p:nvSpPr>
          <p:cNvPr id="233" name="Slide Subtitle"/>
          <p:cNvSpPr txBox="1">
            <a:spLocks noGrp="1"/>
          </p:cNvSpPr>
          <p:nvPr>
            <p:ph type="body" idx="21"/>
          </p:nvPr>
        </p:nvSpPr>
        <p:spPr>
          <a:xfrm>
            <a:off x="13039680" y="1353503"/>
            <a:ext cx="9710087" cy="416307"/>
          </a:xfrm>
          <a:prstGeom prst="rect">
            <a:avLst/>
          </a:prstGeom>
        </p:spPr>
        <p:txBody>
          <a:bodyPr>
            <a:normAutofit lnSpcReduction="10000"/>
          </a:bodyPr>
          <a:lstStyle/>
          <a:p>
            <a:endParaRPr/>
          </a:p>
        </p:txBody>
      </p:sp>
      <p:sp>
        <p:nvSpPr>
          <p:cNvPr id="2" name="TextBox 1">
            <a:extLst>
              <a:ext uri="{FF2B5EF4-FFF2-40B4-BE49-F238E27FC236}">
                <a16:creationId xmlns:a16="http://schemas.microsoft.com/office/drawing/2014/main" id="{251FEB44-9981-4B53-BCB6-A6B31249133F}"/>
              </a:ext>
            </a:extLst>
          </p:cNvPr>
          <p:cNvSpPr txBox="1"/>
          <p:nvPr/>
        </p:nvSpPr>
        <p:spPr>
          <a:xfrm>
            <a:off x="860863" y="1734486"/>
            <a:ext cx="10951791" cy="4031873"/>
          </a:xfrm>
          <a:prstGeom prst="rect">
            <a:avLst/>
          </a:prstGeom>
          <a:noFill/>
        </p:spPr>
        <p:txBody>
          <a:bodyPr wrap="square" rtlCol="0">
            <a:spAutoFit/>
          </a:bodyPr>
          <a:lstStyle/>
          <a:p>
            <a:pPr marL="285750" indent="-285750">
              <a:buFont typeface="Arial" panose="020B0604020202020204" pitchFamily="34" charset="0"/>
              <a:buChar char="•"/>
            </a:pPr>
            <a:r>
              <a:rPr lang="en-US" sz="3200" dirty="0">
                <a:latin typeface="Helvetica Regular"/>
              </a:rPr>
              <a:t>Regular bedtime routine. (Bath, brush teeth, bedtime activity)</a:t>
            </a:r>
          </a:p>
          <a:p>
            <a:pPr marL="285750" indent="-285750">
              <a:buFont typeface="Arial" panose="020B0604020202020204" pitchFamily="34" charset="0"/>
              <a:buChar char="•"/>
            </a:pPr>
            <a:r>
              <a:rPr lang="en-US" sz="3200" dirty="0">
                <a:latin typeface="Helvetica Regular"/>
              </a:rPr>
              <a:t>Relaxation techniques (belly breathing, guided imagery, grounding exercise),parent co-regulates with child initially</a:t>
            </a:r>
          </a:p>
          <a:p>
            <a:pPr marL="285750" indent="-285750">
              <a:buFont typeface="Arial" panose="020B0604020202020204" pitchFamily="34" charset="0"/>
              <a:buChar char="•"/>
            </a:pPr>
            <a:r>
              <a:rPr lang="en-US" sz="3200" dirty="0">
                <a:latin typeface="Helvetica Regular"/>
              </a:rPr>
              <a:t>Parent may sit quietly at bedside, low light, hold hands, attachment object</a:t>
            </a:r>
          </a:p>
          <a:p>
            <a:pPr marL="285750" indent="-285750">
              <a:buFont typeface="Arial" panose="020B0604020202020204" pitchFamily="34" charset="0"/>
              <a:buChar char="•"/>
            </a:pPr>
            <a:r>
              <a:rPr lang="en-US" sz="3200" dirty="0">
                <a:latin typeface="Helvetica Regular"/>
              </a:rPr>
              <a:t>Regular check-ins by parent after leaving room</a:t>
            </a:r>
          </a:p>
          <a:p>
            <a:pPr marL="285750" indent="-285750">
              <a:buFont typeface="Arial" panose="020B0604020202020204" pitchFamily="34" charset="0"/>
              <a:buChar char="•"/>
            </a:pPr>
            <a:r>
              <a:rPr lang="en-US" sz="3200" dirty="0">
                <a:latin typeface="Helvetica Regular"/>
              </a:rPr>
              <a:t>Sound machine?  Quiet background music?</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6" name="Interventions for “strong emotions”"/>
          <p:cNvSpPr txBox="1">
            <a:spLocks noGrp="1"/>
          </p:cNvSpPr>
          <p:nvPr>
            <p:ph type="title"/>
          </p:nvPr>
        </p:nvSpPr>
        <p:spPr>
          <a:xfrm>
            <a:off x="609600" y="761598"/>
            <a:ext cx="10972800" cy="863601"/>
          </a:xfrm>
          <a:prstGeom prst="rect">
            <a:avLst/>
          </a:prstGeom>
        </p:spPr>
        <p:txBody>
          <a:bodyPr/>
          <a:lstStyle/>
          <a:p>
            <a:r>
              <a:rPr b="1" dirty="0"/>
              <a:t>Interventions for “strong emotions”</a:t>
            </a:r>
          </a:p>
        </p:txBody>
      </p:sp>
      <p:sp>
        <p:nvSpPr>
          <p:cNvPr id="238" name="Slide Subtitle"/>
          <p:cNvSpPr txBox="1">
            <a:spLocks noGrp="1"/>
          </p:cNvSpPr>
          <p:nvPr>
            <p:ph type="body" idx="21"/>
          </p:nvPr>
        </p:nvSpPr>
        <p:spPr>
          <a:xfrm>
            <a:off x="13388750" y="1537707"/>
            <a:ext cx="10972801" cy="416307"/>
          </a:xfrm>
          <a:prstGeom prst="rect">
            <a:avLst/>
          </a:prstGeom>
        </p:spPr>
        <p:txBody>
          <a:bodyPr>
            <a:normAutofit lnSpcReduction="10000"/>
          </a:bodyPr>
          <a:lstStyle/>
          <a:p>
            <a:endParaRPr/>
          </a:p>
        </p:txBody>
      </p:sp>
      <p:sp>
        <p:nvSpPr>
          <p:cNvPr id="2" name="TextBox 1">
            <a:extLst>
              <a:ext uri="{FF2B5EF4-FFF2-40B4-BE49-F238E27FC236}">
                <a16:creationId xmlns:a16="http://schemas.microsoft.com/office/drawing/2014/main" id="{BB31C29D-B414-4D9D-BCE8-2FF1E7D0FFB7}"/>
              </a:ext>
            </a:extLst>
          </p:cNvPr>
          <p:cNvSpPr txBox="1"/>
          <p:nvPr/>
        </p:nvSpPr>
        <p:spPr>
          <a:xfrm>
            <a:off x="1013297" y="1625199"/>
            <a:ext cx="10165405" cy="4801314"/>
          </a:xfrm>
          <a:prstGeom prst="rect">
            <a:avLst/>
          </a:prstGeom>
          <a:noFill/>
        </p:spPr>
        <p:txBody>
          <a:bodyPr wrap="square" rtlCol="0">
            <a:spAutoFit/>
          </a:bodyPr>
          <a:lstStyle/>
          <a:p>
            <a:pPr marL="285750" indent="-285750">
              <a:buFont typeface="Arial" panose="020B0604020202020204" pitchFamily="34" charset="0"/>
              <a:buChar char="•"/>
            </a:pPr>
            <a:r>
              <a:rPr lang="en-US" sz="3200" dirty="0">
                <a:latin typeface="Helvetica Regular"/>
              </a:rPr>
              <a:t>Reassurance  - verbal and nonverbal messages to buffer child’s fears</a:t>
            </a:r>
          </a:p>
          <a:p>
            <a:pPr marL="285750" indent="-285750">
              <a:buFont typeface="Arial" panose="020B0604020202020204" pitchFamily="34" charset="0"/>
              <a:buChar char="•"/>
            </a:pPr>
            <a:endParaRPr lang="en-US" sz="3200" dirty="0">
              <a:latin typeface="Helvetica Regular"/>
            </a:endParaRPr>
          </a:p>
          <a:p>
            <a:pPr marL="285750" indent="-285750">
              <a:buFont typeface="Arial" panose="020B0604020202020204" pitchFamily="34" charset="0"/>
              <a:buChar char="•"/>
            </a:pPr>
            <a:r>
              <a:rPr lang="en-US" sz="3200" dirty="0">
                <a:latin typeface="Helvetica Regular"/>
              </a:rPr>
              <a:t>Routines - predictability,  </a:t>
            </a:r>
            <a:r>
              <a:rPr lang="en-US" sz="3200" dirty="0" err="1">
                <a:latin typeface="Helvetica Regular"/>
              </a:rPr>
              <a:t>eg.</a:t>
            </a:r>
            <a:r>
              <a:rPr lang="en-US" sz="3200" dirty="0">
                <a:latin typeface="Helvetica Regular"/>
              </a:rPr>
              <a:t> school mornings, after school, bedtime</a:t>
            </a:r>
          </a:p>
          <a:p>
            <a:pPr marL="285750" indent="-285750">
              <a:buFont typeface="Arial" panose="020B0604020202020204" pitchFamily="34" charset="0"/>
              <a:buChar char="•"/>
            </a:pPr>
            <a:endParaRPr lang="en-US" sz="3200" dirty="0">
              <a:latin typeface="Helvetica Regular"/>
            </a:endParaRPr>
          </a:p>
          <a:p>
            <a:pPr marL="285750" indent="-285750">
              <a:buFont typeface="Arial" panose="020B0604020202020204" pitchFamily="34" charset="0"/>
              <a:buChar char="•"/>
            </a:pPr>
            <a:r>
              <a:rPr lang="en-US" sz="3200" dirty="0">
                <a:latin typeface="Helvetica Regular"/>
              </a:rPr>
              <a:t>Regulation - Help child label emotions/ thoughts , “Time-in” activities,    help with household tasks,  play and co-regulation activities with parent</a:t>
            </a:r>
          </a:p>
          <a:p>
            <a:pPr marL="285750" indent="-285750">
              <a:buFont typeface="Arial" panose="020B0604020202020204" pitchFamily="34" charset="0"/>
              <a:buChar char="•"/>
            </a:pPr>
            <a:endParaRPr lang="en-US" dirty="0"/>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40" name="Summary: Diagnosis and treatment planning in primary care"/>
          <p:cNvSpPr txBox="1">
            <a:spLocks noGrp="1"/>
          </p:cNvSpPr>
          <p:nvPr>
            <p:ph type="title"/>
          </p:nvPr>
        </p:nvSpPr>
        <p:spPr>
          <a:xfrm>
            <a:off x="10937" y="1158704"/>
            <a:ext cx="11684952" cy="1160279"/>
          </a:xfrm>
          <a:prstGeom prst="rect">
            <a:avLst/>
          </a:prstGeom>
        </p:spPr>
        <p:txBody>
          <a:bodyPr>
            <a:normAutofit fontScale="90000"/>
          </a:bodyPr>
          <a:lstStyle/>
          <a:p>
            <a:r>
              <a:rPr b="1" dirty="0"/>
              <a:t>Summary: Diagnosis and treatment planning in primary care</a:t>
            </a:r>
          </a:p>
        </p:txBody>
      </p:sp>
      <p:sp>
        <p:nvSpPr>
          <p:cNvPr id="242" name="Slide Subtitle"/>
          <p:cNvSpPr txBox="1">
            <a:spLocks noGrp="1"/>
          </p:cNvSpPr>
          <p:nvPr>
            <p:ph type="body" idx="21"/>
          </p:nvPr>
        </p:nvSpPr>
        <p:spPr>
          <a:xfrm>
            <a:off x="13354211" y="2838647"/>
            <a:ext cx="10972802" cy="416307"/>
          </a:xfrm>
          <a:prstGeom prst="rect">
            <a:avLst/>
          </a:prstGeom>
        </p:spPr>
        <p:txBody>
          <a:bodyPr>
            <a:normAutofit lnSpcReduction="10000"/>
          </a:bodyPr>
          <a:lstStyle/>
          <a:p>
            <a:endParaRPr/>
          </a:p>
        </p:txBody>
      </p:sp>
      <p:sp>
        <p:nvSpPr>
          <p:cNvPr id="2" name="TextBox 1">
            <a:extLst>
              <a:ext uri="{FF2B5EF4-FFF2-40B4-BE49-F238E27FC236}">
                <a16:creationId xmlns:a16="http://schemas.microsoft.com/office/drawing/2014/main" id="{8EC2C53E-07B1-4A59-B3C4-1D577C4E0C87}"/>
              </a:ext>
            </a:extLst>
          </p:cNvPr>
          <p:cNvSpPr txBox="1"/>
          <p:nvPr/>
        </p:nvSpPr>
        <p:spPr>
          <a:xfrm>
            <a:off x="496111" y="2500009"/>
            <a:ext cx="10894979" cy="3539430"/>
          </a:xfrm>
          <a:prstGeom prst="rect">
            <a:avLst/>
          </a:prstGeom>
          <a:noFill/>
        </p:spPr>
        <p:txBody>
          <a:bodyPr wrap="square" rtlCol="0">
            <a:spAutoFit/>
          </a:bodyPr>
          <a:lstStyle/>
          <a:p>
            <a:pPr marL="285750" indent="-285750">
              <a:buFont typeface="Arial" panose="020B0604020202020204" pitchFamily="34" charset="0"/>
              <a:buChar char="•"/>
            </a:pPr>
            <a:r>
              <a:rPr lang="en-US" sz="2800" dirty="0">
                <a:latin typeface="Helvetica Regular"/>
              </a:rPr>
              <a:t>Psychoeducation:   signs and symptoms of trauma,  emphasize the importance of a supportive adult in recovery</a:t>
            </a:r>
          </a:p>
          <a:p>
            <a:pPr marL="285750" indent="-285750">
              <a:buFont typeface="Arial" panose="020B0604020202020204" pitchFamily="34" charset="0"/>
              <a:buChar char="•"/>
            </a:pPr>
            <a:r>
              <a:rPr lang="en-US" sz="2800" dirty="0">
                <a:latin typeface="Helvetica Regular"/>
              </a:rPr>
              <a:t>Treatment:  Describe the “3 R’s” of recovery:  supportive Relationship with one adult, role of Routines in calming the stress response and self-Regulation </a:t>
            </a:r>
          </a:p>
          <a:p>
            <a:pPr marL="285750" indent="-285750">
              <a:buFont typeface="Arial" panose="020B0604020202020204" pitchFamily="34" charset="0"/>
              <a:buChar char="•"/>
            </a:pPr>
            <a:r>
              <a:rPr lang="en-US" sz="2800" dirty="0">
                <a:latin typeface="Helvetica Regular"/>
              </a:rPr>
              <a:t>Offer specific intervention techniques for parents to implement in the home </a:t>
            </a:r>
          </a:p>
          <a:p>
            <a:pPr marL="285750" indent="-285750">
              <a:buFont typeface="Arial" panose="020B0604020202020204" pitchFamily="34" charset="0"/>
              <a:buChar char="•"/>
            </a:pPr>
            <a:r>
              <a:rPr lang="en-US" sz="2800" dirty="0">
                <a:latin typeface="Helvetica Regular"/>
              </a:rPr>
              <a:t> “Plant the seeds” for psychotherapy</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Thank you!"/>
          <p:cNvSpPr txBox="1">
            <a:spLocks noGrp="1"/>
          </p:cNvSpPr>
          <p:nvPr>
            <p:ph type="title"/>
          </p:nvPr>
        </p:nvSpPr>
        <p:spPr>
          <a:prstGeom prst="rect">
            <a:avLst/>
          </a:prstGeom>
        </p:spPr>
        <p:txBody>
          <a:bodyPr/>
          <a:lstStyle>
            <a:lvl1pPr>
              <a:defRPr sz="6300">
                <a:latin typeface="+mj-lt"/>
                <a:ea typeface="+mj-ea"/>
                <a:cs typeface="+mj-cs"/>
                <a:sym typeface="Helvetica Neue"/>
              </a:defRPr>
            </a:lvl1pPr>
          </a:lstStyle>
          <a:p>
            <a:r>
              <a:t>Thank you!</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7630" y="3198474"/>
            <a:ext cx="11336740" cy="3117884"/>
          </a:xfrm>
        </p:spPr>
        <p:txBody>
          <a:bodyPr>
            <a:normAutofit/>
          </a:bodyPr>
          <a:lstStyle/>
          <a:p>
            <a:r>
              <a:rPr lang="en-US" sz="2800" dirty="0">
                <a:solidFill>
                  <a:schemeClr val="tx1">
                    <a:lumMod val="65000"/>
                    <a:lumOff val="35000"/>
                  </a:schemeClr>
                </a:solidFill>
                <a:ea typeface="+mn-ea"/>
                <a:cs typeface="+mn-cs"/>
              </a:rPr>
              <a:t>“Neither I nor my spouse/partner has a relevant financial relationship with a commercial interest to disclose.”</a:t>
            </a:r>
          </a:p>
          <a:p>
            <a:endParaRPr lang="en-US" sz="2800" dirty="0">
              <a:solidFill>
                <a:schemeClr val="tx1">
                  <a:lumMod val="65000"/>
                  <a:lumOff val="35000"/>
                </a:schemeClr>
              </a:solidFill>
              <a:ea typeface="+mn-ea"/>
              <a:cs typeface="+mn-cs"/>
            </a:endParaRPr>
          </a:p>
        </p:txBody>
      </p:sp>
      <p:sp>
        <p:nvSpPr>
          <p:cNvPr id="4" name="TextBox 3"/>
          <p:cNvSpPr txBox="1"/>
          <p:nvPr/>
        </p:nvSpPr>
        <p:spPr>
          <a:xfrm>
            <a:off x="3352800" y="1296537"/>
            <a:ext cx="5486400" cy="1323439"/>
          </a:xfrm>
          <a:prstGeom prst="rect">
            <a:avLst/>
          </a:prstGeom>
          <a:noFill/>
        </p:spPr>
        <p:txBody>
          <a:bodyPr wrap="square" rtlCol="0">
            <a:spAutoFit/>
          </a:bodyPr>
          <a:lstStyle/>
          <a:p>
            <a:pPr algn="ctr"/>
            <a:r>
              <a:rPr lang="en-US" sz="8000" dirty="0">
                <a:solidFill>
                  <a:srgbClr val="049FDA"/>
                </a:solidFill>
                <a:latin typeface="Helvetica Regular" charset="0"/>
                <a:ea typeface="Helvetica Regular" charset="0"/>
                <a:cs typeface="Helvetica Regular" charset="0"/>
              </a:rPr>
              <a:t>Disclosures</a:t>
            </a:r>
          </a:p>
        </p:txBody>
      </p:sp>
    </p:spTree>
    <p:extLst>
      <p:ext uri="{BB962C8B-B14F-4D97-AF65-F5344CB8AC3E}">
        <p14:creationId xmlns:p14="http://schemas.microsoft.com/office/powerpoint/2010/main" val="1708071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CC: “angry and moody whenever I ask him to do anything”…"/>
          <p:cNvSpPr txBox="1">
            <a:spLocks noGrp="1"/>
          </p:cNvSpPr>
          <p:nvPr>
            <p:ph type="body" idx="1"/>
          </p:nvPr>
        </p:nvSpPr>
        <p:spPr>
          <a:xfrm>
            <a:off x="736240" y="1647477"/>
            <a:ext cx="10972802" cy="4241801"/>
          </a:xfrm>
          <a:prstGeom prst="rect">
            <a:avLst/>
          </a:prstGeom>
        </p:spPr>
        <p:txBody>
          <a:bodyPr>
            <a:normAutofit fontScale="55000" lnSpcReduction="20000"/>
          </a:bodyPr>
          <a:lstStyle/>
          <a:p>
            <a:pPr marL="240284" indent="-240284" defTabSz="1072869">
              <a:spcBef>
                <a:spcPts val="1050"/>
              </a:spcBef>
              <a:defRPr sz="3607">
                <a:latin typeface="+mj-lt"/>
                <a:ea typeface="+mj-ea"/>
                <a:cs typeface="+mj-cs"/>
                <a:sym typeface="Helvetica Neue"/>
              </a:defRPr>
            </a:pPr>
            <a:r>
              <a:rPr dirty="0">
                <a:latin typeface="Helvetica Regular"/>
              </a:rPr>
              <a:t>CC: “angry and moody whenever I ask him to do anything”</a:t>
            </a:r>
          </a:p>
          <a:p>
            <a:pPr marL="240284" indent="-240284" defTabSz="1072869">
              <a:spcBef>
                <a:spcPts val="1050"/>
              </a:spcBef>
              <a:defRPr sz="3607">
                <a:latin typeface="+mj-lt"/>
                <a:ea typeface="+mj-ea"/>
                <a:cs typeface="+mj-cs"/>
                <a:sym typeface="Helvetica Neue"/>
              </a:defRPr>
            </a:pPr>
            <a:r>
              <a:rPr dirty="0">
                <a:latin typeface="Helvetica Regular"/>
              </a:rPr>
              <a:t>Brought to appointment by stepmother. He lived with birth mother until he was 7. He was removed from birth mother by CPS for neglect.</a:t>
            </a:r>
          </a:p>
          <a:p>
            <a:pPr marL="240284" indent="-240284" defTabSz="1072869">
              <a:spcBef>
                <a:spcPts val="1050"/>
              </a:spcBef>
              <a:defRPr sz="3607">
                <a:latin typeface="+mj-lt"/>
                <a:ea typeface="+mj-ea"/>
                <a:cs typeface="+mj-cs"/>
                <a:sym typeface="Helvetica Neue"/>
              </a:defRPr>
            </a:pPr>
            <a:r>
              <a:rPr dirty="0">
                <a:latin typeface="Helvetica Regular"/>
              </a:rPr>
              <a:t> At first he was eager to  please and very easygoing. He is very loving towards his 2 year old stepsister.</a:t>
            </a:r>
          </a:p>
          <a:p>
            <a:pPr marL="240284" indent="-240284" defTabSz="1072869">
              <a:spcBef>
                <a:spcPts val="1050"/>
              </a:spcBef>
              <a:defRPr sz="3607">
                <a:latin typeface="+mj-lt"/>
                <a:ea typeface="+mj-ea"/>
                <a:cs typeface="+mj-cs"/>
                <a:sym typeface="Helvetica Neue"/>
              </a:defRPr>
            </a:pPr>
            <a:r>
              <a:rPr dirty="0">
                <a:latin typeface="Helvetica Regular"/>
              </a:rPr>
              <a:t>  Lately, he will become angry and yell at his stepmother when she tells him to do his homework, or clear the table, or get ready for bed.</a:t>
            </a:r>
          </a:p>
          <a:p>
            <a:pPr marL="240284" indent="-240284" defTabSz="1072869">
              <a:spcBef>
                <a:spcPts val="1050"/>
              </a:spcBef>
              <a:defRPr sz="3607">
                <a:latin typeface="+mj-lt"/>
                <a:ea typeface="+mj-ea"/>
                <a:cs typeface="+mj-cs"/>
                <a:sym typeface="Helvetica Neue"/>
              </a:defRPr>
            </a:pPr>
            <a:r>
              <a:rPr dirty="0">
                <a:latin typeface="Helvetica Regular"/>
              </a:rPr>
              <a:t>Some nights the stepmother can hear him crying softly in his room. When she asks him what is wrong, he will either yell to leave him alone or tell her that she won’t understand.</a:t>
            </a:r>
          </a:p>
          <a:p>
            <a:pPr marL="240284" indent="-240284" defTabSz="1072869">
              <a:spcBef>
                <a:spcPts val="1050"/>
              </a:spcBef>
              <a:defRPr sz="3607">
                <a:latin typeface="+mj-lt"/>
                <a:ea typeface="+mj-ea"/>
                <a:cs typeface="+mj-cs"/>
                <a:sym typeface="Helvetica Neue"/>
              </a:defRPr>
            </a:pPr>
            <a:r>
              <a:rPr dirty="0">
                <a:latin typeface="Helvetica Regular"/>
              </a:rPr>
              <a:t>He has above average grades and likes to read. He has one friend in his class.</a:t>
            </a:r>
          </a:p>
          <a:p>
            <a:pPr marL="240284" indent="-240284" defTabSz="1072869">
              <a:spcBef>
                <a:spcPts val="1050"/>
              </a:spcBef>
              <a:defRPr sz="3607">
                <a:latin typeface="+mj-lt"/>
                <a:ea typeface="+mj-ea"/>
                <a:cs typeface="+mj-cs"/>
                <a:sym typeface="Helvetica Neue"/>
              </a:defRPr>
            </a:pPr>
            <a:r>
              <a:rPr dirty="0">
                <a:latin typeface="Helvetica Regular"/>
              </a:rPr>
              <a:t>His stepfather works 12-hour days as a delivery man and stepmother is alone with Eli for most of the day.</a:t>
            </a:r>
          </a:p>
          <a:p>
            <a:pPr marL="720852" lvl="2" indent="-240284" defTabSz="1072869">
              <a:spcBef>
                <a:spcPts val="1050"/>
              </a:spcBef>
              <a:defRPr sz="3607">
                <a:latin typeface="+mj-lt"/>
                <a:ea typeface="+mj-ea"/>
                <a:cs typeface="+mj-cs"/>
                <a:sym typeface="Helvetica Neue"/>
              </a:defRPr>
            </a:pPr>
            <a:r>
              <a:rPr dirty="0">
                <a:latin typeface="Helvetica Regular"/>
              </a:rPr>
              <a:t>On exam: Well groomed, down cast eyes, sad affect, shame when stepmother speaks, only smiles when step sib brings him a toy.</a:t>
            </a:r>
          </a:p>
        </p:txBody>
      </p:sp>
      <p:sp>
        <p:nvSpPr>
          <p:cNvPr id="162" name="Eli, 8 years old"/>
          <p:cNvSpPr txBox="1">
            <a:spLocks noGrp="1"/>
          </p:cNvSpPr>
          <p:nvPr>
            <p:ph type="title"/>
          </p:nvPr>
        </p:nvSpPr>
        <p:spPr>
          <a:xfrm>
            <a:off x="736240" y="669346"/>
            <a:ext cx="10972801" cy="863601"/>
          </a:xfrm>
          <a:prstGeom prst="rect">
            <a:avLst/>
          </a:prstGeom>
        </p:spPr>
        <p:txBody>
          <a:bodyPr>
            <a:normAutofit fontScale="90000"/>
          </a:bodyPr>
          <a:lstStyle>
            <a:lvl1pPr>
              <a:defRPr sz="7500" spc="-75">
                <a:solidFill>
                  <a:srgbClr val="000000"/>
                </a:solidFill>
                <a:latin typeface="Canela Regular"/>
                <a:ea typeface="Canela Regular"/>
                <a:cs typeface="Canela Regular"/>
                <a:sym typeface="Canela Regular"/>
              </a:defRPr>
            </a:lvl1pPr>
          </a:lstStyle>
          <a:p>
            <a:r>
              <a:rPr dirty="0"/>
              <a:t>Eli, 8 years old</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ASSESSMENT"/>
          <p:cNvSpPr txBox="1">
            <a:spLocks noGrp="1"/>
          </p:cNvSpPr>
          <p:nvPr>
            <p:ph type="title"/>
          </p:nvPr>
        </p:nvSpPr>
        <p:spPr>
          <a:xfrm>
            <a:off x="-23602" y="1171693"/>
            <a:ext cx="10972801" cy="444870"/>
          </a:xfrm>
          <a:prstGeom prst="rect">
            <a:avLst/>
          </a:prstGeom>
        </p:spPr>
        <p:txBody>
          <a:bodyPr>
            <a:normAutofit fontScale="90000"/>
          </a:bodyPr>
          <a:lstStyle>
            <a:lvl1pPr defTabSz="975360">
              <a:defRPr sz="5480" spc="-54">
                <a:solidFill>
                  <a:srgbClr val="000000"/>
                </a:solidFill>
              </a:defRPr>
            </a:lvl1pPr>
          </a:lstStyle>
          <a:p>
            <a:r>
              <a:rPr b="1" dirty="0"/>
              <a:t>ASSESSMENT</a:t>
            </a:r>
          </a:p>
        </p:txBody>
      </p:sp>
      <p:sp>
        <p:nvSpPr>
          <p:cNvPr id="165" name="Mom  - frustrated,  overwhelmed, angry, what else?…"/>
          <p:cNvSpPr txBox="1">
            <a:spLocks noGrp="1"/>
          </p:cNvSpPr>
          <p:nvPr>
            <p:ph type="body" idx="1"/>
          </p:nvPr>
        </p:nvSpPr>
        <p:spPr>
          <a:xfrm>
            <a:off x="695884" y="1940251"/>
            <a:ext cx="10974289" cy="4241801"/>
          </a:xfrm>
          <a:prstGeom prst="rect">
            <a:avLst/>
          </a:prstGeom>
        </p:spPr>
        <p:txBody>
          <a:bodyPr>
            <a:normAutofit/>
          </a:bodyPr>
          <a:lstStyle/>
          <a:p>
            <a:pPr marL="279256" indent="-279256">
              <a:defRPr sz="5900">
                <a:latin typeface="+mj-lt"/>
                <a:ea typeface="+mj-ea"/>
                <a:cs typeface="+mj-cs"/>
                <a:sym typeface="Helvetica Neue"/>
              </a:defRPr>
            </a:pPr>
            <a:r>
              <a:rPr sz="4000" dirty="0">
                <a:latin typeface="Helvetica Regular"/>
              </a:rPr>
              <a:t>Mom- </a:t>
            </a:r>
            <a:r>
              <a:rPr lang="en-US" sz="4000" dirty="0">
                <a:latin typeface="Helvetica Regular"/>
              </a:rPr>
              <a:t>frustrated, overwhelmed</a:t>
            </a:r>
            <a:r>
              <a:rPr sz="4000" dirty="0">
                <a:latin typeface="Helvetica Regular"/>
              </a:rPr>
              <a:t>,</a:t>
            </a:r>
            <a:r>
              <a:rPr lang="en-US" sz="4000" dirty="0">
                <a:latin typeface="Helvetica Regular"/>
              </a:rPr>
              <a:t> </a:t>
            </a:r>
            <a:r>
              <a:rPr sz="4000" dirty="0">
                <a:latin typeface="Helvetica Regular"/>
              </a:rPr>
              <a:t>angry, what else?</a:t>
            </a:r>
          </a:p>
          <a:p>
            <a:pPr marL="279256" indent="-279256">
              <a:defRPr sz="5900">
                <a:latin typeface="+mj-lt"/>
                <a:ea typeface="+mj-ea"/>
                <a:cs typeface="+mj-cs"/>
                <a:sym typeface="Helvetica Neue"/>
              </a:defRPr>
            </a:pPr>
            <a:endParaRPr sz="4000" dirty="0">
              <a:latin typeface="Helvetica Regular"/>
            </a:endParaRPr>
          </a:p>
          <a:p>
            <a:pPr marL="279256" indent="-279256">
              <a:defRPr sz="5900">
                <a:latin typeface="+mj-lt"/>
                <a:ea typeface="+mj-ea"/>
                <a:cs typeface="+mj-cs"/>
                <a:sym typeface="Helvetica Neue"/>
              </a:defRPr>
            </a:pPr>
            <a:r>
              <a:rPr sz="4000" dirty="0">
                <a:latin typeface="Helvetica Regular"/>
              </a:rPr>
              <a:t>Child - sad, ashamed, quiet, what else?</a:t>
            </a:r>
          </a:p>
          <a:p>
            <a:pPr marL="279256" indent="-279256">
              <a:defRPr sz="5900">
                <a:latin typeface="+mj-lt"/>
                <a:ea typeface="+mj-ea"/>
                <a:cs typeface="+mj-cs"/>
                <a:sym typeface="Helvetica Neue"/>
              </a:defRPr>
            </a:pPr>
            <a:endParaRPr sz="4000" dirty="0">
              <a:latin typeface="Helvetica Regular"/>
            </a:endParaRPr>
          </a:p>
          <a:p>
            <a:pPr marL="279256" indent="-279256">
              <a:defRPr sz="5900">
                <a:latin typeface="+mj-lt"/>
                <a:ea typeface="+mj-ea"/>
                <a:cs typeface="+mj-cs"/>
                <a:sym typeface="Helvetica Neue"/>
              </a:defRPr>
            </a:pPr>
            <a:r>
              <a:rPr sz="4000" dirty="0">
                <a:latin typeface="Helvetica Regular"/>
              </a:rPr>
              <a:t>Differential diagnosis?</a:t>
            </a:r>
          </a:p>
        </p:txBody>
      </p:sp>
      <p:sp>
        <p:nvSpPr>
          <p:cNvPr id="166" name="Slide Subtitle"/>
          <p:cNvSpPr txBox="1">
            <a:spLocks noGrp="1"/>
          </p:cNvSpPr>
          <p:nvPr>
            <p:ph type="body" idx="21"/>
          </p:nvPr>
        </p:nvSpPr>
        <p:spPr>
          <a:xfrm>
            <a:off x="14137078" y="795201"/>
            <a:ext cx="10972801" cy="416307"/>
          </a:xfrm>
          <a:prstGeom prst="rect">
            <a:avLst/>
          </a:prstGeom>
        </p:spPr>
        <p:txBody>
          <a:bodyPr>
            <a:normAutofit lnSpcReduction="10000"/>
          </a:bodyPr>
          <a:lstStyle/>
          <a:p>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Depression…"/>
          <p:cNvSpPr txBox="1">
            <a:spLocks noGrp="1"/>
          </p:cNvSpPr>
          <p:nvPr>
            <p:ph type="body" idx="1"/>
          </p:nvPr>
        </p:nvSpPr>
        <p:spPr>
          <a:xfrm>
            <a:off x="506962" y="1947823"/>
            <a:ext cx="9112899" cy="4243574"/>
          </a:xfrm>
          <a:prstGeom prst="rect">
            <a:avLst/>
          </a:prstGeom>
        </p:spPr>
        <p:txBody>
          <a:bodyPr>
            <a:normAutofit/>
          </a:bodyPr>
          <a:lstStyle/>
          <a:p>
            <a:pPr marL="279256" indent="-279256">
              <a:defRPr sz="5400"/>
            </a:pPr>
            <a:r>
              <a:rPr sz="4000" dirty="0"/>
              <a:t>Depression</a:t>
            </a:r>
          </a:p>
          <a:p>
            <a:pPr marL="279256" indent="-279256">
              <a:defRPr sz="5400"/>
            </a:pPr>
            <a:r>
              <a:rPr sz="4000" dirty="0"/>
              <a:t>Anxiety</a:t>
            </a:r>
          </a:p>
          <a:p>
            <a:pPr marL="279256" indent="-279256">
              <a:defRPr sz="5400"/>
            </a:pPr>
            <a:r>
              <a:rPr sz="4000" dirty="0"/>
              <a:t>Trauma </a:t>
            </a:r>
          </a:p>
          <a:p>
            <a:pPr marL="279256" indent="-279256">
              <a:defRPr sz="5400"/>
            </a:pPr>
            <a:r>
              <a:rPr sz="4000" dirty="0" err="1"/>
              <a:t>Adhd</a:t>
            </a:r>
            <a:endParaRPr sz="4000" dirty="0"/>
          </a:p>
          <a:p>
            <a:pPr marL="279256" indent="-279256">
              <a:defRPr sz="5400"/>
            </a:pPr>
            <a:r>
              <a:rPr sz="4000" dirty="0"/>
              <a:t>ODD</a:t>
            </a:r>
          </a:p>
          <a:p>
            <a:pPr marL="279256" indent="-279256">
              <a:defRPr sz="5400"/>
            </a:pPr>
            <a:r>
              <a:rPr sz="4000" dirty="0"/>
              <a:t>Aggression</a:t>
            </a:r>
          </a:p>
        </p:txBody>
      </p:sp>
      <p:sp>
        <p:nvSpPr>
          <p:cNvPr id="170" name="Differential diagnosis?"/>
          <p:cNvSpPr txBox="1">
            <a:spLocks noGrp="1"/>
          </p:cNvSpPr>
          <p:nvPr>
            <p:ph type="title" idx="4294967295"/>
          </p:nvPr>
        </p:nvSpPr>
        <p:spPr>
          <a:xfrm>
            <a:off x="-113942" y="983200"/>
            <a:ext cx="10969799" cy="863601"/>
          </a:xfrm>
          <a:prstGeom prst="rect">
            <a:avLst/>
          </a:prstGeom>
          <a:noFill/>
        </p:spPr>
        <p:txBody>
          <a:bodyPr>
            <a:normAutofit fontScale="90000"/>
          </a:bodyPr>
          <a:lstStyle>
            <a:lvl1pPr>
              <a:defRPr sz="7000" spc="-70">
                <a:solidFill>
                  <a:srgbClr val="000000"/>
                </a:solidFill>
              </a:defRPr>
            </a:lvl1pPr>
          </a:lstStyle>
          <a:p>
            <a:r>
              <a:t>Differential diagnosis?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Author and Date"/>
          <p:cNvSpPr txBox="1">
            <a:spLocks noGrp="1"/>
          </p:cNvSpPr>
          <p:nvPr>
            <p:ph type="body" idx="21"/>
          </p:nvPr>
        </p:nvSpPr>
        <p:spPr>
          <a:xfrm>
            <a:off x="14321282" y="6764436"/>
            <a:ext cx="10972800" cy="302896"/>
          </a:xfrm>
          <a:prstGeom prst="rect">
            <a:avLst/>
          </a:prstGeom>
        </p:spPr>
        <p:txBody>
          <a:bodyPr>
            <a:normAutofit lnSpcReduction="10000"/>
          </a:bodyPr>
          <a:lstStyle/>
          <a:p>
            <a:endParaRPr/>
          </a:p>
        </p:txBody>
      </p:sp>
      <p:sp>
        <p:nvSpPr>
          <p:cNvPr id="173" name="Next step?"/>
          <p:cNvSpPr txBox="1">
            <a:spLocks noGrp="1"/>
          </p:cNvSpPr>
          <p:nvPr>
            <p:ph type="ctrTitle"/>
          </p:nvPr>
        </p:nvSpPr>
        <p:spPr>
          <a:prstGeom prst="rect">
            <a:avLst/>
          </a:prstGeom>
        </p:spPr>
        <p:txBody>
          <a:bodyPr/>
          <a:lstStyle>
            <a:lvl1pPr>
              <a:defRPr sz="9300" b="0" spc="-93"/>
            </a:lvl1pPr>
          </a:lstStyle>
          <a:p>
            <a:r>
              <a:t>Next step?</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Interview Eli"/>
          <p:cNvSpPr txBox="1">
            <a:spLocks noGrp="1"/>
          </p:cNvSpPr>
          <p:nvPr>
            <p:ph type="title"/>
          </p:nvPr>
        </p:nvSpPr>
        <p:spPr>
          <a:prstGeom prst="rect">
            <a:avLst/>
          </a:prstGeom>
        </p:spPr>
        <p:txBody>
          <a:bodyPr/>
          <a:lstStyle>
            <a:lvl1pPr>
              <a:defRPr sz="10700">
                <a:latin typeface="+mj-lt"/>
                <a:ea typeface="+mj-ea"/>
                <a:cs typeface="+mj-cs"/>
                <a:sym typeface="Helvetica Neue"/>
              </a:defRPr>
            </a:lvl1pPr>
          </a:lstStyle>
          <a:p>
            <a:r>
              <a:t>Interview Eli</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Interview with Eli"/>
          <p:cNvSpPr txBox="1">
            <a:spLocks noGrp="1"/>
          </p:cNvSpPr>
          <p:nvPr>
            <p:ph type="title"/>
          </p:nvPr>
        </p:nvSpPr>
        <p:spPr>
          <a:xfrm>
            <a:off x="609600" y="962327"/>
            <a:ext cx="10972800" cy="863601"/>
          </a:xfrm>
          <a:prstGeom prst="rect">
            <a:avLst/>
          </a:prstGeom>
        </p:spPr>
        <p:txBody>
          <a:bodyPr>
            <a:normAutofit fontScale="90000"/>
          </a:bodyPr>
          <a:lstStyle>
            <a:lvl1pPr>
              <a:defRPr sz="8500" spc="-85">
                <a:solidFill>
                  <a:srgbClr val="000000"/>
                </a:solidFill>
              </a:defRPr>
            </a:lvl1pPr>
          </a:lstStyle>
          <a:p>
            <a:r>
              <a:rPr dirty="0"/>
              <a:t>Interview with Eli</a:t>
            </a:r>
          </a:p>
        </p:txBody>
      </p:sp>
      <p:sp>
        <p:nvSpPr>
          <p:cNvPr id="178" name="Safety…"/>
          <p:cNvSpPr txBox="1">
            <a:spLocks noGrp="1"/>
          </p:cNvSpPr>
          <p:nvPr>
            <p:ph type="body" idx="1"/>
          </p:nvPr>
        </p:nvSpPr>
        <p:spPr>
          <a:xfrm>
            <a:off x="860481" y="2009770"/>
            <a:ext cx="10972801" cy="4241801"/>
          </a:xfrm>
          <a:prstGeom prst="rect">
            <a:avLst/>
          </a:prstGeom>
        </p:spPr>
        <p:txBody>
          <a:bodyPr>
            <a:normAutofit/>
          </a:bodyPr>
          <a:lstStyle/>
          <a:p>
            <a:pPr marL="279256" indent="-279256">
              <a:defRPr sz="6400">
                <a:latin typeface="+mj-lt"/>
                <a:ea typeface="+mj-ea"/>
                <a:cs typeface="+mj-cs"/>
                <a:sym typeface="Helvetica Neue"/>
              </a:defRPr>
            </a:pPr>
            <a:r>
              <a:rPr sz="4000" dirty="0">
                <a:latin typeface="Helvetica Regular"/>
              </a:rPr>
              <a:t>Safety</a:t>
            </a:r>
          </a:p>
          <a:p>
            <a:pPr marL="279256" indent="-279256">
              <a:defRPr sz="6400">
                <a:latin typeface="+mj-lt"/>
                <a:ea typeface="+mj-ea"/>
                <a:cs typeface="+mj-cs"/>
                <a:sym typeface="Helvetica Neue"/>
              </a:defRPr>
            </a:pPr>
            <a:r>
              <a:rPr sz="4000" dirty="0">
                <a:latin typeface="Helvetica Regular"/>
              </a:rPr>
              <a:t>Calm voice, eye contact, warmth</a:t>
            </a:r>
          </a:p>
          <a:p>
            <a:pPr marL="279256" indent="-279256">
              <a:defRPr sz="6400">
                <a:latin typeface="+mj-lt"/>
                <a:ea typeface="+mj-ea"/>
                <a:cs typeface="+mj-cs"/>
                <a:sym typeface="Helvetica Neue"/>
              </a:defRPr>
            </a:pPr>
            <a:r>
              <a:rPr sz="4000" dirty="0">
                <a:latin typeface="Helvetica Regular"/>
              </a:rPr>
              <a:t>Convey hope, empathy, “helper”</a:t>
            </a:r>
          </a:p>
          <a:p>
            <a:pPr marL="279256" indent="-279256">
              <a:defRPr sz="6400">
                <a:latin typeface="+mj-lt"/>
                <a:ea typeface="+mj-ea"/>
                <a:cs typeface="+mj-cs"/>
                <a:sym typeface="Helvetica Neue"/>
              </a:defRPr>
            </a:pPr>
            <a:r>
              <a:rPr sz="4000" dirty="0">
                <a:latin typeface="Helvetica Regular"/>
              </a:rPr>
              <a:t>Gentle questioning </a:t>
            </a:r>
          </a:p>
          <a:p>
            <a:pPr marL="279256" indent="-279256">
              <a:defRPr sz="6400">
                <a:latin typeface="+mj-lt"/>
                <a:ea typeface="+mj-ea"/>
                <a:cs typeface="+mj-cs"/>
                <a:sym typeface="Helvetica Neue"/>
              </a:defRPr>
            </a:pPr>
            <a:r>
              <a:rPr sz="4000" dirty="0">
                <a:latin typeface="Helvetica Regular"/>
              </a:rPr>
              <a:t>Recognize, compliment strengths</a:t>
            </a:r>
          </a:p>
          <a:p>
            <a:pPr marL="279256" indent="-279256">
              <a:defRPr sz="6400">
                <a:latin typeface="+mj-lt"/>
                <a:ea typeface="+mj-ea"/>
                <a:cs typeface="+mj-cs"/>
                <a:sym typeface="Helvetica Neue"/>
              </a:defRPr>
            </a:pPr>
            <a:r>
              <a:rPr sz="4000" dirty="0">
                <a:latin typeface="Helvetica Regular"/>
              </a:rPr>
              <a:t>Be alert for s/s of distress </a:t>
            </a:r>
          </a:p>
        </p:txBody>
      </p:sp>
      <p:sp>
        <p:nvSpPr>
          <p:cNvPr id="179" name="Slide Subtitle"/>
          <p:cNvSpPr txBox="1">
            <a:spLocks noGrp="1"/>
          </p:cNvSpPr>
          <p:nvPr>
            <p:ph type="body" idx="21"/>
          </p:nvPr>
        </p:nvSpPr>
        <p:spPr>
          <a:xfrm>
            <a:off x="13837748" y="944206"/>
            <a:ext cx="10972801" cy="416307"/>
          </a:xfrm>
          <a:prstGeom prst="rect">
            <a:avLst/>
          </a:prstGeom>
        </p:spPr>
        <p:txBody>
          <a:bodyPr>
            <a:normAutofit lnSpcReduction="10000"/>
          </a:bodyPr>
          <a:lstStyle/>
          <a:p>
            <a:endParaRPr/>
          </a:p>
        </p:txBody>
      </p:sp>
    </p:spTree>
  </p:cSld>
  <p:clrMapOvr>
    <a:masterClrMapping/>
  </p:clrMapOvr>
  <p:transition spd="med"/>
</p:sld>
</file>

<file path=ppt/theme/theme1.xml><?xml version="1.0" encoding="utf-8"?>
<a:theme xmlns:a="http://schemas.openxmlformats.org/drawingml/2006/main" name="Office Theme">
  <a:themeElements>
    <a:clrScheme name="Project TEACH">
      <a:dk1>
        <a:srgbClr val="3A3838"/>
      </a:dk1>
      <a:lt1>
        <a:sysClr val="window" lastClr="FFFFFF"/>
      </a:lt1>
      <a:dk2>
        <a:srgbClr val="039FDA"/>
      </a:dk2>
      <a:lt2>
        <a:srgbClr val="E7E6E6"/>
      </a:lt2>
      <a:accent1>
        <a:srgbClr val="039FDA"/>
      </a:accent1>
      <a:accent2>
        <a:srgbClr val="7BBF43"/>
      </a:accent2>
      <a:accent3>
        <a:srgbClr val="3A0E79"/>
      </a:accent3>
      <a:accent4>
        <a:srgbClr val="A5A5A5"/>
      </a:accent4>
      <a:accent5>
        <a:srgbClr val="5B9BD5"/>
      </a:accent5>
      <a:accent6>
        <a:srgbClr val="6F3B55"/>
      </a:accent6>
      <a:hlink>
        <a:srgbClr val="002060"/>
      </a:hlink>
      <a:folHlink>
        <a:srgbClr val="7E35E7"/>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6362</TotalTime>
  <Words>873</Words>
  <Application>Microsoft Office PowerPoint</Application>
  <PresentationFormat>Widescreen</PresentationFormat>
  <Paragraphs>97</Paragraphs>
  <Slides>24</Slides>
  <Notes>1</Notes>
  <HiddenSlides>4</HiddenSlides>
  <MMClips>0</MMClips>
  <ScaleCrop>false</ScaleCrop>
  <HeadingPairs>
    <vt:vector size="6" baseType="variant">
      <vt:variant>
        <vt:lpstr>Fonts Used</vt:lpstr>
      </vt:variant>
      <vt:variant>
        <vt:i4>13</vt:i4>
      </vt:variant>
      <vt:variant>
        <vt:lpstr>Theme</vt:lpstr>
      </vt:variant>
      <vt:variant>
        <vt:i4>3</vt:i4>
      </vt:variant>
      <vt:variant>
        <vt:lpstr>Slide Titles</vt:lpstr>
      </vt:variant>
      <vt:variant>
        <vt:i4>24</vt:i4>
      </vt:variant>
    </vt:vector>
  </HeadingPairs>
  <TitlesOfParts>
    <vt:vector size="40" baseType="lpstr">
      <vt:lpstr>Arial</vt:lpstr>
      <vt:lpstr>Calibri</vt:lpstr>
      <vt:lpstr>Calibri Light</vt:lpstr>
      <vt:lpstr>Canela Regular</vt:lpstr>
      <vt:lpstr>Graphik</vt:lpstr>
      <vt:lpstr>Graphik Medium</vt:lpstr>
      <vt:lpstr>Graphik Semibold</vt:lpstr>
      <vt:lpstr>Helvetica Light</vt:lpstr>
      <vt:lpstr>Helvetica Neue</vt:lpstr>
      <vt:lpstr>Helvetica Regular</vt:lpstr>
      <vt:lpstr>Kozuka Gothic Pr6N B</vt:lpstr>
      <vt:lpstr>Myriad Arabic</vt:lpstr>
      <vt:lpstr>Myriad Pro Cond</vt:lpstr>
      <vt:lpstr>Office Theme</vt:lpstr>
      <vt:lpstr>2_Custom Design</vt:lpstr>
      <vt:lpstr>1_Custom Design</vt:lpstr>
      <vt:lpstr>PowerPoint Presentation</vt:lpstr>
      <vt:lpstr>Speaker:</vt:lpstr>
      <vt:lpstr>PowerPoint Presentation</vt:lpstr>
      <vt:lpstr>Eli, 8 years old</vt:lpstr>
      <vt:lpstr>ASSESSMENT</vt:lpstr>
      <vt:lpstr>Differential diagnosis?</vt:lpstr>
      <vt:lpstr>Next step?</vt:lpstr>
      <vt:lpstr>Interview Eli</vt:lpstr>
      <vt:lpstr>Interview with Eli</vt:lpstr>
      <vt:lpstr>Interview with Eli</vt:lpstr>
      <vt:lpstr>Next step?</vt:lpstr>
      <vt:lpstr>PowerPoint Presentation</vt:lpstr>
      <vt:lpstr>What is toxic stress and how does the body react</vt:lpstr>
      <vt:lpstr>Message to parents</vt:lpstr>
      <vt:lpstr>PowerPoint Presentation</vt:lpstr>
      <vt:lpstr>What might you recommend for Eli’s anger/mood issues?</vt:lpstr>
      <vt:lpstr>Self- regulation strategies</vt:lpstr>
      <vt:lpstr>PCPs play a crucial role in Trauma treatment</vt:lpstr>
      <vt:lpstr>Resources</vt:lpstr>
      <vt:lpstr>What might you suggest for Eli’s anger problem</vt:lpstr>
      <vt:lpstr>Sleep interventions</vt:lpstr>
      <vt:lpstr>Interventions for “strong emotions”</vt:lpstr>
      <vt:lpstr>Summary: Diagnosis and treatment planning in primary care</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 Romanos</dc:creator>
  <cp:lastModifiedBy>Bhatia, Ira</cp:lastModifiedBy>
  <cp:revision>215</cp:revision>
  <cp:lastPrinted>2017-09-12T14:03:58Z</cp:lastPrinted>
  <dcterms:created xsi:type="dcterms:W3CDTF">2017-05-18T20:49:26Z</dcterms:created>
  <dcterms:modified xsi:type="dcterms:W3CDTF">2024-10-23T18:33:40Z</dcterms:modified>
</cp:coreProperties>
</file>