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0"/>
  </p:notesMasterIdLst>
  <p:handoutMasterIdLst>
    <p:handoutMasterId r:id="rId41"/>
  </p:handoutMasterIdLst>
  <p:sldIdLst>
    <p:sldId id="256" r:id="rId2"/>
    <p:sldId id="259" r:id="rId3"/>
    <p:sldId id="260" r:id="rId4"/>
    <p:sldId id="262"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90" r:id="rId27"/>
    <p:sldId id="291" r:id="rId28"/>
    <p:sldId id="292" r:id="rId29"/>
    <p:sldId id="293" r:id="rId30"/>
    <p:sldId id="294" r:id="rId31"/>
    <p:sldId id="295" r:id="rId32"/>
    <p:sldId id="297" r:id="rId33"/>
    <p:sldId id="298" r:id="rId34"/>
    <p:sldId id="299" r:id="rId35"/>
    <p:sldId id="300" r:id="rId36"/>
    <p:sldId id="301" r:id="rId37"/>
    <p:sldId id="302" r:id="rId38"/>
    <p:sldId id="317" r:id="rId39"/>
  </p:sldIdLst>
  <p:sldSz cx="12192000" cy="6858000"/>
  <p:notesSz cx="7102475" cy="9388475"/>
  <p:embeddedFontLst>
    <p:embeddedFont>
      <p:font typeface="Georgia" panose="02040502050405020303" pitchFamily="18" charset="0"/>
      <p:regular r:id="rId42"/>
      <p:bold r:id="rId43"/>
      <p:italic r:id="rId44"/>
      <p:boldItalic r:id="rId45"/>
    </p:embeddedFont>
    <p:embeddedFont>
      <p:font typeface="Helvetica Neue" panose="02000503000000020004" pitchFamily="2" charset="0"/>
      <p:regular r:id="rId46"/>
      <p:bold r:id="rId47"/>
      <p:italic r:id="rId48"/>
      <p:boldItalic r:id="rId49"/>
    </p:embeddedFont>
    <p:embeddedFont>
      <p:font typeface="Helvetica Neue Light" panose="02000403000000020004" pitchFamily="2" charset="0"/>
      <p:regular r:id="rId50"/>
      <p:bold r:id="rId51"/>
      <p:italic r:id="rId52"/>
      <p:boldItalic r:id="rId53"/>
    </p:embeddedFont>
    <p:embeddedFont>
      <p:font typeface="Open Sans" panose="020B0606030504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88" roundtripDataSignature="AMtx7miKt6JITgLeU7znZrQ3z7uYUotU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873DE-8543-5B7D-6772-D462FEE660F4}" v="242" dt="2024-08-31T01:41:57.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2"/>
  </p:normalViewPr>
  <p:slideViewPr>
    <p:cSldViewPr snapToGrid="0">
      <p:cViewPr varScale="1">
        <p:scale>
          <a:sx n="106" d="100"/>
          <a:sy n="106" d="100"/>
        </p:scale>
        <p:origin x="792" y="1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89" Type="http://schemas.openxmlformats.org/officeDocument/2006/relationships/presProps" Target="presProps.xml"/><Relationship Id="rId7" Type="http://schemas.openxmlformats.org/officeDocument/2006/relationships/slide" Target="slides/slide6.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4.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font" Target="fonts/font13.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A0C860-63EA-13CB-954E-836CD31CDB99}"/>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0F1B9AE-EC0B-C18E-C106-21611A02BA70}"/>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06906343-4633-411E-8DAF-7A8FA57229A1}" type="datetimeFigureOut">
              <a:rPr lang="en-US" smtClean="0"/>
              <a:t>9/17/24</a:t>
            </a:fld>
            <a:endParaRPr lang="en-US"/>
          </a:p>
        </p:txBody>
      </p:sp>
      <p:sp>
        <p:nvSpPr>
          <p:cNvPr id="4" name="Footer Placeholder 3">
            <a:extLst>
              <a:ext uri="{FF2B5EF4-FFF2-40B4-BE49-F238E27FC236}">
                <a16:creationId xmlns:a16="http://schemas.microsoft.com/office/drawing/2014/main" id="{7ACBAF11-738C-701B-278D-C8338D1328B8}"/>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F87018-18A0-F0DA-5AE3-FC8DEDCE0C4C}"/>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28ADFC44-5316-4556-A8C6-2F45EF37D3A7}" type="slidenum">
              <a:rPr lang="en-US" smtClean="0"/>
              <a:t>‹#›</a:t>
            </a:fld>
            <a:endParaRPr lang="en-US"/>
          </a:p>
        </p:txBody>
      </p:sp>
    </p:spTree>
    <p:extLst>
      <p:ext uri="{BB962C8B-B14F-4D97-AF65-F5344CB8AC3E}">
        <p14:creationId xmlns:p14="http://schemas.microsoft.com/office/powerpoint/2010/main" val="18604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urldefense.com/v3/__https:/orcid.org/0000-0002-5384-9476__;!!GobTDDpD7A!PiyjQ053wa-NIINMezcOxb5098cIjQ8ju7m1xpSttXYMJ5CzD2u71CJ_W0TPoWug00D3gbOLLkEWmV0Ovg$" TargetMode="External"/><Relationship Id="rId3" Type="http://schemas.openxmlformats.org/officeDocument/2006/relationships/hyperlink" Target="https://urldefense.com/v3/__https:/journals.sagepub.com/doi/abs/10.1177/1359105320984537*con1__;Iw!!GobTDDpD7A!PiyjQ053wa-NIINMezcOxb5098cIjQ8ju7m1xpSttXYMJ5CzD2u71CJ_W0TPoWug00D3gbOLLkGJufNSaw$" TargetMode="External"/><Relationship Id="rId7" Type="http://schemas.openxmlformats.org/officeDocument/2006/relationships/hyperlink" Target="https://urldefense.com/v3/__https:/journals.sagepub.com/doi/abs/10.1177/1359105320984537*con4__;Iw!!GobTDDpD7A!PiyjQ053wa-NIINMezcOxb5098cIjQ8ju7m1xpSttXYMJ5CzD2u71CJ_W0TPoWug00D3gbOLLkHhuBZlhw$"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urldefense.com/v3/__https:/journals.sagepub.com/doi/abs/10.1177/1359105320984537*con2__;Iw!!GobTDDpD7A!PiyjQ053wa-NIINMezcOxb5098cIjQ8ju7m1xpSttXYMJ5CzD2u71CJ_W0TPoWug00D3gbOLLkFZIoE53w$" TargetMode="External"/><Relationship Id="rId11" Type="http://schemas.openxmlformats.org/officeDocument/2006/relationships/hyperlink" Target="https://urldefense.com/v3/__https:/doi.org/10.1177/1359105320984537__;!!GobTDDpD7A!PiyjQ053wa-NIINMezcOxb5098cIjQ8ju7m1xpSttXYMJ5CzD2u71CJ_W0TPoWug00D3gbOLLkEDd_8ljw$" TargetMode="External"/><Relationship Id="rId5" Type="http://schemas.openxmlformats.org/officeDocument/2006/relationships/hyperlink" Target="mailto:fschwalm@gmail.com" TargetMode="External"/><Relationship Id="rId10" Type="http://schemas.openxmlformats.org/officeDocument/2006/relationships/hyperlink" Target="https://urldefense.com/v3/__https:/journals.sagepub.com/toc/hpqa/27/5__;!!GobTDDpD7A!PiyjQ053wa-NIINMezcOxb5098cIjQ8ju7m1xpSttXYMJ5CzD2u71CJ_W0TPoWug00D3gbOLLkENs4cVIg$" TargetMode="External"/><Relationship Id="rId4" Type="http://schemas.openxmlformats.org/officeDocument/2006/relationships/hyperlink" Target="https://urldefense.com/v3/__https:/orcid.org/0000-0003-4581-8941__;!!GobTDDpD7A!PiyjQ053wa-NIINMezcOxb5098cIjQ8ju7m1xpSttXYMJ5CzD2u71CJ_W0TPoWug00D3gbOLLkHaoNhLtA$" TargetMode="External"/><Relationship Id="rId9" Type="http://schemas.openxmlformats.org/officeDocument/2006/relationships/hyperlink" Target="https://urldefense.com/v3/__https:/journals.sagepub.com/doi/abs/10.1177/1359105320984537*tab-contributors__;Iw!!GobTDDpD7A!PiyjQ053wa-NIINMezcOxb5098cIjQ8ju7m1xpSttXYMJ5CzD2u71CJ_W0TPoWug00D3gbOLLkEeZmy8Ww$"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direct.com/topics/medicine-and-dentistry/heart-rate-variabil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endParaRPr/>
          </a:p>
          <a:p>
            <a:pPr marL="0" indent="0"/>
            <a:endParaRPr/>
          </a:p>
          <a:p>
            <a:pPr marL="0" indent="0"/>
            <a:r>
              <a:rPr lang="en-US"/>
              <a:t>the different types of trauma</a:t>
            </a:r>
            <a:endParaRPr/>
          </a:p>
          <a:p>
            <a:pPr marL="0" indent="0"/>
            <a:r>
              <a:rPr lang="en-US"/>
              <a:t> how to diagnose </a:t>
            </a:r>
            <a:endParaRPr/>
          </a:p>
          <a:p>
            <a:pPr marL="0" indent="0"/>
            <a:r>
              <a:rPr lang="en-US"/>
              <a:t>how to treat.</a:t>
            </a:r>
            <a:endParaRPr/>
          </a:p>
        </p:txBody>
      </p:sp>
      <p:sp>
        <p:nvSpPr>
          <p:cNvPr id="115" name="Google Shape;115;p1: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err="1"/>
              <a:t>nayla</a:t>
            </a:r>
            <a:endParaRPr lang="en-US"/>
          </a:p>
          <a:p>
            <a:pPr marL="0" indent="0"/>
            <a:endParaRPr lang="en-US"/>
          </a:p>
          <a:p>
            <a:pPr marL="0" indent="0"/>
            <a:endParaRPr lang="en-US"/>
          </a:p>
          <a:p>
            <a:r>
              <a:rPr lang="en-US"/>
              <a:t>Resilience is the ability to recover or cope with adverse situations. Spiritual and religious beliefs may be associated with important “resilience resources.” To investigate whether there is a relationship between spirituality/religiosity (S/R) and resilience. This is a systematic review (observational studies) with meta-analysis following the PRISMA guidelines. From a total of 2468 articles, 34 observational studies were included. We identified a moderate positive correlation between S/R and resilience (</a:t>
            </a:r>
            <a:r>
              <a:rPr lang="en-US" i="1"/>
              <a:t>r</a:t>
            </a:r>
            <a:r>
              <a:rPr lang="en-US"/>
              <a:t> = 0.40 (95% CI, 0.32–0.48], </a:t>
            </a:r>
            <a:r>
              <a:rPr lang="en-US" i="1"/>
              <a:t>p</a:t>
            </a:r>
            <a:r>
              <a:rPr lang="en-US"/>
              <a:t> &lt; 0.01). When only high-quality articles were included, the results were maintained. Conclusion: A moderate positive correlation was found between S/R and resilience.</a:t>
            </a:r>
          </a:p>
          <a:p>
            <a:br>
              <a:rPr lang="en-US"/>
            </a:br>
            <a:endParaRPr lang="en-US"/>
          </a:p>
          <a:p>
            <a:r>
              <a:rPr lang="en-US"/>
              <a:t>Is there a relationship between spirituality/religiosity and resilience? A systematic review and meta-analysis of observational studies</a:t>
            </a:r>
          </a:p>
          <a:p>
            <a:r>
              <a:rPr lang="en-US">
                <a:hlinkClick r:id="rId3"/>
              </a:rPr>
              <a:t>Fábio Duarte Schwalm</a:t>
            </a:r>
            <a:r>
              <a:rPr lang="en-US"/>
              <a:t> </a:t>
            </a:r>
            <a:r>
              <a:rPr lang="en-US">
                <a:hlinkClick r:id="rId4"/>
              </a:rPr>
              <a:t>https://orcid.org/0000-0003-4581-8941</a:t>
            </a:r>
            <a:r>
              <a:rPr lang="en-US"/>
              <a:t> </a:t>
            </a:r>
            <a:r>
              <a:rPr lang="en-US">
                <a:hlinkClick r:id="rId5"/>
              </a:rPr>
              <a:t>fschwalm@gmail.com</a:t>
            </a:r>
            <a:r>
              <a:rPr lang="en-US"/>
              <a:t>, </a:t>
            </a:r>
            <a:r>
              <a:rPr lang="en-US">
                <a:hlinkClick r:id="rId6"/>
              </a:rPr>
              <a:t>Rafaela Brugalli Zandavalli</a:t>
            </a:r>
            <a:r>
              <a:rPr lang="en-US"/>
              <a:t>, </a:t>
            </a:r>
            <a:r>
              <a:rPr lang="en-US" b="1" cap="all"/>
              <a:t>[…]</a:t>
            </a:r>
            <a:r>
              <a:rPr lang="en-US"/>
              <a:t>, and </a:t>
            </a:r>
            <a:r>
              <a:rPr lang="en-US">
                <a:hlinkClick r:id="rId7"/>
              </a:rPr>
              <a:t>Giancarlo Lucchetti</a:t>
            </a:r>
            <a:r>
              <a:rPr lang="en-US"/>
              <a:t> </a:t>
            </a:r>
            <a:r>
              <a:rPr lang="en-US">
                <a:hlinkClick r:id="rId8"/>
              </a:rPr>
              <a:t>https://orcid.org/0000-0002-5384-9476</a:t>
            </a:r>
            <a:r>
              <a:rPr lang="en-US" b="1" cap="all"/>
              <a:t>+1</a:t>
            </a:r>
            <a:r>
              <a:rPr lang="en-US">
                <a:hlinkClick r:id="rId9"/>
              </a:rPr>
              <a:t>View all authors and affiliations</a:t>
            </a:r>
            <a:endParaRPr lang="en-US"/>
          </a:p>
          <a:p>
            <a:r>
              <a:rPr lang="en-US">
                <a:hlinkClick r:id="rId10"/>
              </a:rPr>
              <a:t>Volume 27, Issue 5</a:t>
            </a:r>
            <a:endParaRPr lang="en-US"/>
          </a:p>
          <a:p>
            <a:r>
              <a:rPr lang="en-US">
                <a:hlinkClick r:id="rId11"/>
              </a:rPr>
              <a:t>https://doi.org/10.1177/1359105320984537</a:t>
            </a:r>
            <a:endParaRPr lang="en-US"/>
          </a:p>
          <a:p>
            <a:br>
              <a:rPr lang="en-US"/>
            </a:br>
            <a:endParaRPr lang="en-US"/>
          </a:p>
          <a:p>
            <a:pPr marL="0" indent="0"/>
            <a:endParaRPr lang="en-US"/>
          </a:p>
        </p:txBody>
      </p:sp>
      <p:sp>
        <p:nvSpPr>
          <p:cNvPr id="249" name="Google Shape;249;p1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p>
          <a:p>
            <a:pPr marL="0" indent="0"/>
            <a:endParaRPr lang="en-US"/>
          </a:p>
          <a:p>
            <a:pPr marL="0" indent="0"/>
            <a:r>
              <a:rPr lang="en-US"/>
              <a:t>Stress can categorized as:</a:t>
            </a:r>
            <a:endParaRPr/>
          </a:p>
          <a:p>
            <a:pPr marL="470535" lvl="1" indent="0"/>
            <a:r>
              <a:rPr lang="en-US"/>
              <a:t>Positive: promoting growth</a:t>
            </a:r>
            <a:endParaRPr/>
          </a:p>
          <a:p>
            <a:pPr marL="470535" lvl="1" indent="0"/>
            <a:r>
              <a:rPr lang="en-US"/>
              <a:t>Tolerable: not helpful, but not damaging</a:t>
            </a:r>
            <a:endParaRPr/>
          </a:p>
          <a:p>
            <a:pPr marL="470535" lvl="1" indent="0"/>
            <a:r>
              <a:rPr lang="en-US"/>
              <a:t>Toxic: overwhelming a child’s coping mechanisms and leading to long term impairment</a:t>
            </a:r>
            <a:endParaRPr/>
          </a:p>
          <a:p>
            <a:pPr marL="0" indent="0"/>
            <a:endParaRPr/>
          </a:p>
          <a:p>
            <a:pPr marL="0" indent="0"/>
            <a:r>
              <a:rPr lang="en-US"/>
              <a:t>In absence of protective relationships.. Supportive relationships can make the difference.</a:t>
            </a:r>
            <a:endParaRPr/>
          </a:p>
          <a:p>
            <a:pPr marL="0" indent="0"/>
            <a:endParaRPr/>
          </a:p>
          <a:p>
            <a:pPr marL="0" indent="0"/>
            <a:r>
              <a:rPr lang="en-US"/>
              <a:t>http://developingchild.Harvard.edu</a:t>
            </a:r>
            <a:endParaRPr/>
          </a:p>
        </p:txBody>
      </p:sp>
      <p:sp>
        <p:nvSpPr>
          <p:cNvPr id="271" name="Google Shape;271;p1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7: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p>
          <a:p>
            <a:pPr marL="0" indent="0"/>
            <a:r>
              <a:rPr lang="en-US"/>
              <a:t>You can make a difference. </a:t>
            </a:r>
            <a:endParaRPr/>
          </a:p>
        </p:txBody>
      </p:sp>
      <p:sp>
        <p:nvSpPr>
          <p:cNvPr id="280" name="Google Shape;280;p17: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p>
        </p:txBody>
      </p:sp>
      <p:sp>
        <p:nvSpPr>
          <p:cNvPr id="289" name="Google Shape;289;p1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p>
          <a:p>
            <a:pPr marL="0" indent="0"/>
            <a:endParaRPr lang="en-US"/>
          </a:p>
          <a:p>
            <a:pPr marL="0" indent="0">
              <a:buClr>
                <a:schemeClr val="dk1"/>
              </a:buClr>
              <a:buSzPts val="1200"/>
            </a:pPr>
            <a:r>
              <a:rPr lang="en-US"/>
              <a:t>We will focus on </a:t>
            </a:r>
            <a:r>
              <a:rPr lang="en-US" err="1"/>
              <a:t>whats</a:t>
            </a:r>
            <a:r>
              <a:rPr lang="en-US"/>
              <a:t> known about the effects of </a:t>
            </a:r>
            <a:r>
              <a:rPr lang="en-US" err="1"/>
              <a:t>ttrauma</a:t>
            </a:r>
            <a:r>
              <a:rPr lang="en-US"/>
              <a:t> </a:t>
            </a:r>
            <a:r>
              <a:rPr lang="en-US" err="1"/>
              <a:t>andWe</a:t>
            </a:r>
            <a:r>
              <a:rPr lang="en-US"/>
              <a:t> also know that childhood </a:t>
            </a:r>
            <a:r>
              <a:rPr lang="en-US" err="1"/>
              <a:t>adveersitty</a:t>
            </a:r>
            <a:r>
              <a:rPr lang="en-US"/>
              <a:t> is common pre </a:t>
            </a:r>
            <a:r>
              <a:rPr lang="en-US" err="1"/>
              <a:t>pnadmeic</a:t>
            </a:r>
            <a:r>
              <a:rPr lang="en-US"/>
              <a:t>. Oon the left here are thee </a:t>
            </a:r>
            <a:r>
              <a:rPr lang="en-US" err="1"/>
              <a:t>typese</a:t>
            </a:r>
            <a:r>
              <a:rPr lang="en-US"/>
              <a:t> of abusee, neglect and </a:t>
            </a:r>
            <a:r>
              <a:rPr lang="en-US" err="1"/>
              <a:t>hoouseehold</a:t>
            </a:r>
            <a:r>
              <a:rPr lang="en-US"/>
              <a:t> dysfunction which </a:t>
            </a:r>
            <a:r>
              <a:rPr lang="en-US" err="1"/>
              <a:t>areee</a:t>
            </a:r>
            <a:r>
              <a:rPr lang="en-US"/>
              <a:t> known as the aces – </a:t>
            </a:r>
            <a:r>
              <a:rPr lang="en-US" err="1"/>
              <a:t>adveersee</a:t>
            </a:r>
            <a:r>
              <a:rPr lang="en-US"/>
              <a:t> childhood </a:t>
            </a:r>
            <a:r>
              <a:rPr lang="en-US" err="1"/>
              <a:t>expeerienees</a:t>
            </a:r>
            <a:r>
              <a:rPr lang="en-US"/>
              <a:t>, studied </a:t>
            </a:r>
            <a:r>
              <a:rPr lang="en-US" err="1"/>
              <a:t>retroospectiveeley</a:t>
            </a:r>
            <a:r>
              <a:rPr lang="en-US"/>
              <a:t> in a </a:t>
            </a:r>
            <a:r>
              <a:rPr lang="en-US" err="1"/>
              <a:t>largeee</a:t>
            </a:r>
            <a:r>
              <a:rPr lang="en-US"/>
              <a:t> sample of middle class </a:t>
            </a:r>
            <a:r>
              <a:rPr lang="en-US" err="1"/>
              <a:t>americans</a:t>
            </a:r>
            <a:r>
              <a:rPr lang="en-US"/>
              <a:t> in the 90s by Kaiser </a:t>
            </a:r>
            <a:r>
              <a:rPr lang="en-US" err="1"/>
              <a:t>permanenteee</a:t>
            </a:r>
            <a:r>
              <a:rPr lang="en-US"/>
              <a:t>. The results showed us </a:t>
            </a:r>
            <a:r>
              <a:rPr lang="en-US" err="1"/>
              <a:t>howo</a:t>
            </a:r>
            <a:r>
              <a:rPr lang="en-US"/>
              <a:t> common childhood adversity is and the risks it is associated with, psychiatrically and medically. We now know that trauma </a:t>
            </a:r>
            <a:r>
              <a:rPr lang="en-US" err="1"/>
              <a:t>ooutsidee</a:t>
            </a:r>
            <a:r>
              <a:rPr lang="en-US"/>
              <a:t> of the home can also impact young ppl, trauma such as community violence, bullying or the trauma </a:t>
            </a:r>
            <a:r>
              <a:rPr lang="en-US" err="1"/>
              <a:t>tha</a:t>
            </a:r>
            <a:r>
              <a:rPr lang="en-US"/>
              <a:t> </a:t>
            </a:r>
            <a:r>
              <a:rPr lang="en-US" err="1"/>
              <a:t>tmany</a:t>
            </a:r>
            <a:r>
              <a:rPr lang="en-US"/>
              <a:t> have experienced as a result of covid, such as medical trauma </a:t>
            </a:r>
            <a:r>
              <a:rPr lang="en-US" err="1"/>
              <a:t>ro</a:t>
            </a:r>
            <a:r>
              <a:rPr lang="en-US"/>
              <a:t> traumatic grief. For underrepresented minorities, this </a:t>
            </a:r>
            <a:r>
              <a:rPr lang="en-US" err="1"/>
              <a:t>mayb</a:t>
            </a:r>
            <a:r>
              <a:rPr lang="en-US"/>
              <a:t> </a:t>
            </a:r>
            <a:r>
              <a:rPr lang="en-US" err="1"/>
              <a:t>eompounded</a:t>
            </a:r>
            <a:r>
              <a:rPr lang="en-US"/>
              <a:t> by </a:t>
            </a:r>
            <a:r>
              <a:rPr lang="en-US" err="1"/>
              <a:t>hihstoric</a:t>
            </a:r>
            <a:r>
              <a:rPr lang="en-US"/>
              <a:t> trauma, trauma that is transmitted socially and </a:t>
            </a:r>
            <a:r>
              <a:rPr lang="en-US" err="1"/>
              <a:t>genetticaly</a:t>
            </a:r>
            <a:r>
              <a:rPr lang="en-US"/>
              <a:t> across generations and racial trauma of everyday life.</a:t>
            </a:r>
            <a:endParaRPr/>
          </a:p>
          <a:p>
            <a:pPr marL="0" indent="0">
              <a:buClr>
                <a:schemeClr val="dk1"/>
              </a:buClr>
              <a:buSzPts val="1200"/>
            </a:pPr>
            <a:endParaRPr/>
          </a:p>
          <a:p>
            <a:pPr marL="0" indent="0">
              <a:buClr>
                <a:schemeClr val="dk1"/>
              </a:buClr>
              <a:buSzPts val="1200"/>
            </a:pPr>
            <a:endParaRPr/>
          </a:p>
          <a:p>
            <a:pPr marL="0" indent="0">
              <a:buClr>
                <a:schemeClr val="dk1"/>
              </a:buClr>
              <a:buSzPts val="1200"/>
            </a:pPr>
            <a:br>
              <a:rPr lang="en-US"/>
            </a:br>
            <a:r>
              <a:rPr lang="en-US"/>
              <a:t>Extended ACES – adversity outside of homes and embedded in low-resource communities affects communities of color disproportionately.  </a:t>
            </a:r>
          </a:p>
          <a:p>
            <a:pPr marL="0" indent="0">
              <a:buClr>
                <a:schemeClr val="dk1"/>
              </a:buClr>
              <a:buSzPts val="1200"/>
            </a:pPr>
            <a:endParaRPr lang="en-US"/>
          </a:p>
          <a:p>
            <a:pPr marL="0" indent="0">
              <a:buClr>
                <a:schemeClr val="dk1"/>
              </a:buClr>
              <a:buSzPts val="1200"/>
            </a:pPr>
            <a:r>
              <a:rPr lang="en-US"/>
              <a:t>Trauma + loss. Experience matters. </a:t>
            </a:r>
            <a:endParaRPr/>
          </a:p>
          <a:p>
            <a:pPr marL="0" indent="0">
              <a:buClr>
                <a:schemeClr val="dk1"/>
              </a:buClr>
              <a:buSzPts val="1200"/>
            </a:pPr>
            <a:endParaRPr/>
          </a:p>
          <a:p>
            <a:pPr marL="0" indent="0"/>
            <a:r>
              <a:rPr lang="en-US"/>
              <a:t>Up to  80% children experience at least one traumatic experience in childhood; minority  children are disproportionately impacted by trauma and continue to have high rates of contact with the health care system.</a:t>
            </a:r>
            <a:endParaRPr/>
          </a:p>
          <a:p>
            <a:pPr marL="0" indent="0"/>
            <a:endParaRPr/>
          </a:p>
          <a:p>
            <a:pPr marL="0" indent="0"/>
            <a:r>
              <a:rPr lang="en-US"/>
              <a:t>In times of pandemic, </a:t>
            </a:r>
            <a:r>
              <a:rPr lang="en-US" err="1"/>
              <a:t>ptsd</a:t>
            </a:r>
            <a:r>
              <a:rPr lang="en-US"/>
              <a:t>/trauma related </a:t>
            </a:r>
            <a:r>
              <a:rPr lang="en-US" err="1"/>
              <a:t>sx</a:t>
            </a:r>
            <a:r>
              <a:rPr lang="en-US"/>
              <a:t> being seen for kids and adults alike</a:t>
            </a:r>
            <a:endParaRPr/>
          </a:p>
          <a:p>
            <a:pPr marL="0" indent="0"/>
            <a:endParaRPr/>
          </a:p>
          <a:p>
            <a:pPr marL="0" indent="0"/>
            <a:r>
              <a:rPr lang="en-US"/>
              <a:t>Historical – </a:t>
            </a:r>
            <a:r>
              <a:rPr lang="en-US" i="1"/>
              <a:t>impacts entire communities, cumulative and transmitted across generations</a:t>
            </a:r>
            <a:endParaRPr/>
          </a:p>
          <a:p>
            <a:pPr marL="470535" lvl="1" indent="0"/>
            <a:r>
              <a:rPr lang="en-US"/>
              <a:t>Mechanisms include social as well as biologic transmission</a:t>
            </a:r>
            <a:endParaRPr/>
          </a:p>
          <a:p>
            <a:pPr marL="470535" lvl="1" indent="0"/>
            <a:r>
              <a:rPr lang="en-US"/>
              <a:t>Ex. African American communities and legacy of slavery, displacement of Native Americans and boarding schools</a:t>
            </a:r>
            <a:endParaRPr/>
          </a:p>
          <a:p>
            <a:pPr marL="471145" lvl="1" indent="0"/>
            <a:endParaRPr/>
          </a:p>
          <a:p>
            <a:pPr marL="471145" lvl="1" indent="0"/>
            <a:endParaRPr/>
          </a:p>
          <a:p>
            <a:pPr marL="0" indent="0"/>
            <a:r>
              <a:rPr lang="en-US"/>
              <a:t>Racial -   </a:t>
            </a:r>
            <a:r>
              <a:rPr lang="en-US" i="1"/>
              <a:t>trauma due to witnessing or experiencing racism, discrimination or structural prejudice</a:t>
            </a:r>
            <a:endParaRPr/>
          </a:p>
          <a:p>
            <a:pPr marL="470535" lvl="1" indent="0"/>
            <a:r>
              <a:rPr lang="en-US"/>
              <a:t>Increased vigilance, suspicion, sensitivity to threat, sense of foreshortened future</a:t>
            </a:r>
            <a:endParaRPr/>
          </a:p>
          <a:p>
            <a:pPr marL="470535" lvl="1" indent="0"/>
            <a:r>
              <a:rPr lang="en-US"/>
              <a:t>Potential maladaptive response to stress, particularly for youth  in  low-income communities with increased risk for community violence  and victimization</a:t>
            </a:r>
            <a:endParaRPr/>
          </a:p>
          <a:p>
            <a:pPr marL="471145" lvl="1" indent="0"/>
            <a:endParaRPr/>
          </a:p>
          <a:p>
            <a:pPr marL="0" indent="0"/>
            <a:endParaRPr/>
          </a:p>
          <a:p>
            <a:pPr marL="0" indent="0"/>
            <a:endParaRPr/>
          </a:p>
        </p:txBody>
      </p:sp>
      <p:sp>
        <p:nvSpPr>
          <p:cNvPr id="296" name="Google Shape;296;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p>
          <a:p>
            <a:pPr marL="0" indent="0"/>
            <a:endParaRPr/>
          </a:p>
          <a:p>
            <a:pPr marL="0" indent="0"/>
            <a:r>
              <a:rPr lang="en-US"/>
              <a:t>https://vetoviolence.cdc.gov/apps/phl/resource_center_infographic.html</a:t>
            </a:r>
            <a:endParaRPr/>
          </a:p>
          <a:p>
            <a:pPr marL="0" indent="0"/>
            <a:endParaRPr/>
          </a:p>
          <a:p>
            <a:pPr marL="0" indent="0"/>
            <a:r>
              <a:rPr lang="en-US" b="1"/>
              <a:t>Adult Alcoholism/Liver Disease</a:t>
            </a:r>
            <a:endParaRPr/>
          </a:p>
          <a:p>
            <a:pPr marL="0" indent="0"/>
            <a:r>
              <a:rPr lang="en-US" b="1"/>
              <a:t>Chronic Depression/Suicide Attempts</a:t>
            </a:r>
            <a:endParaRPr/>
          </a:p>
          <a:p>
            <a:pPr marL="0" indent="0"/>
            <a:r>
              <a:rPr lang="en-US" b="1"/>
              <a:t>Perpetrating Domestic Violence/Being raped</a:t>
            </a:r>
            <a:endParaRPr/>
          </a:p>
          <a:p>
            <a:pPr marL="0" indent="0"/>
            <a:r>
              <a:rPr lang="en-US" sz="2500" b="1" i="1" u="sng">
                <a:solidFill>
                  <a:srgbClr val="FF0000"/>
                </a:solidFill>
              </a:rPr>
              <a:t>Difficulty Parenting</a:t>
            </a:r>
            <a:endParaRPr/>
          </a:p>
          <a:p>
            <a:pPr marL="0" indent="0"/>
            <a:endParaRPr/>
          </a:p>
          <a:p>
            <a:pPr marL="0" indent="0"/>
            <a:r>
              <a:rPr lang="en-US"/>
              <a:t>As the number of ACEs increases so does the risk for the following:</a:t>
            </a:r>
            <a:endParaRPr/>
          </a:p>
          <a:p>
            <a:pPr marL="0" indent="0"/>
            <a:r>
              <a:rPr lang="en-US"/>
              <a:t>Myocardial infarction</a:t>
            </a:r>
            <a:endParaRPr/>
          </a:p>
          <a:p>
            <a:pPr marL="0" indent="0"/>
            <a:r>
              <a:rPr lang="en-US"/>
              <a:t>Asthma</a:t>
            </a:r>
            <a:endParaRPr/>
          </a:p>
          <a:p>
            <a:pPr marL="0" indent="0"/>
            <a:r>
              <a:rPr lang="en-US"/>
              <a:t>Mental distress</a:t>
            </a:r>
            <a:endParaRPr/>
          </a:p>
          <a:p>
            <a:pPr marL="0" indent="0"/>
            <a:r>
              <a:rPr lang="en-US"/>
              <a:t>Depression</a:t>
            </a:r>
            <a:endParaRPr/>
          </a:p>
          <a:p>
            <a:pPr marL="0" indent="0"/>
            <a:r>
              <a:rPr lang="en-US"/>
              <a:t>Smoking</a:t>
            </a:r>
            <a:endParaRPr/>
          </a:p>
          <a:p>
            <a:pPr marL="0" indent="0"/>
            <a:r>
              <a:rPr lang="en-US"/>
              <a:t>Disability</a:t>
            </a:r>
            <a:endParaRPr/>
          </a:p>
          <a:p>
            <a:pPr marL="0" indent="0"/>
            <a:r>
              <a:rPr lang="en-US"/>
              <a:t>Reported income</a:t>
            </a:r>
            <a:endParaRPr/>
          </a:p>
          <a:p>
            <a:pPr marL="0" indent="0"/>
            <a:r>
              <a:rPr lang="en-US"/>
              <a:t>Unemployment</a:t>
            </a:r>
            <a:endParaRPr/>
          </a:p>
          <a:p>
            <a:pPr marL="0" indent="0"/>
            <a:r>
              <a:rPr lang="en-US"/>
              <a:t>Lowered educational attainment</a:t>
            </a:r>
            <a:endParaRPr/>
          </a:p>
          <a:p>
            <a:pPr marL="0" indent="0"/>
            <a:r>
              <a:rPr lang="en-US"/>
              <a:t>Coronary heart disease</a:t>
            </a:r>
            <a:endParaRPr/>
          </a:p>
          <a:p>
            <a:pPr marL="0" indent="0"/>
            <a:r>
              <a:rPr lang="en-US"/>
              <a:t>Stroke</a:t>
            </a:r>
            <a:endParaRPr/>
          </a:p>
          <a:p>
            <a:pPr marL="0" indent="0"/>
            <a:r>
              <a:rPr lang="en-US"/>
              <a:t>Diabetes</a:t>
            </a:r>
            <a:endParaRPr/>
          </a:p>
          <a:p>
            <a:pPr marL="0" indent="0"/>
            <a:endParaRPr/>
          </a:p>
        </p:txBody>
      </p:sp>
      <p:sp>
        <p:nvSpPr>
          <p:cNvPr id="305" name="Google Shape;305;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1: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endParaRPr/>
          </a:p>
          <a:p>
            <a:pPr marL="0" indent="0"/>
            <a:endParaRPr/>
          </a:p>
          <a:p>
            <a:pPr marL="0" indent="0"/>
            <a:r>
              <a:rPr lang="en-US"/>
              <a:t>The long term effects of trauma and aces are remarkable.</a:t>
            </a:r>
            <a:endParaRPr/>
          </a:p>
          <a:p>
            <a:pPr marL="0" indent="0"/>
            <a:endParaRPr/>
          </a:p>
          <a:p>
            <a:pPr marL="0" indent="0"/>
            <a:r>
              <a:rPr lang="en-US"/>
              <a:t>https://www.cdc.gov/violenceprevention/aces/about.html</a:t>
            </a:r>
            <a:endParaRPr/>
          </a:p>
        </p:txBody>
      </p:sp>
      <p:sp>
        <p:nvSpPr>
          <p:cNvPr id="312" name="Google Shape;312;p21: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p>
          <a:p>
            <a:pPr marL="0" indent="0"/>
            <a:endParaRPr lang="en-US"/>
          </a:p>
          <a:p>
            <a:pPr marL="0" indent="0"/>
            <a:r>
              <a:rPr lang="en-US"/>
              <a:t>:  All Kids who experience Childhood trauma develop PTSD- True or False.</a:t>
            </a:r>
            <a:endParaRPr/>
          </a:p>
          <a:p>
            <a:pPr marL="0" indent="0"/>
            <a:r>
              <a:rPr lang="en-US"/>
              <a:t>Answer: false!</a:t>
            </a:r>
            <a:endParaRPr/>
          </a:p>
        </p:txBody>
      </p:sp>
      <p:sp>
        <p:nvSpPr>
          <p:cNvPr id="318" name="Google Shape;318;p2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p>
          <a:p>
            <a:pPr marL="0" indent="0"/>
            <a:endParaRPr lang="en-US"/>
          </a:p>
          <a:p>
            <a:pPr marL="0" indent="0"/>
            <a:r>
              <a:rPr lang="en-US"/>
              <a:t>:  All Kids who experience Childhood trauma develop PTSD- True or False.</a:t>
            </a:r>
            <a:endParaRPr/>
          </a:p>
          <a:p>
            <a:pPr marL="0" indent="0"/>
            <a:r>
              <a:rPr lang="en-US"/>
              <a:t>Answer: false!</a:t>
            </a:r>
            <a:endParaRPr/>
          </a:p>
        </p:txBody>
      </p:sp>
      <p:sp>
        <p:nvSpPr>
          <p:cNvPr id="325" name="Google Shape;325;p2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4: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p>
        </p:txBody>
      </p:sp>
      <p:sp>
        <p:nvSpPr>
          <p:cNvPr id="332" name="Google Shape;332;p24: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endParaRPr err="1"/>
          </a:p>
        </p:txBody>
      </p:sp>
      <p:sp>
        <p:nvSpPr>
          <p:cNvPr id="142" name="Google Shape;142;p4: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p>
          <a:p>
            <a:pPr marL="0" indent="0"/>
            <a:endParaRPr/>
          </a:p>
          <a:p>
            <a:pPr marL="0" indent="0"/>
            <a:r>
              <a:rPr lang="en-US"/>
              <a:t>Exposure to actual or threatened death, serious injury, or sexual violence in one (or more) of the following ways:</a:t>
            </a:r>
            <a:endParaRPr/>
          </a:p>
          <a:p>
            <a:pPr marL="470535" lvl="1" indent="0"/>
            <a:r>
              <a:rPr lang="en-US"/>
              <a:t>Directly experiencing the traumatic event(s).</a:t>
            </a:r>
            <a:endParaRPr/>
          </a:p>
          <a:p>
            <a:pPr marL="470535" lvl="1" indent="0"/>
            <a:r>
              <a:rPr lang="en-US"/>
              <a:t>Witnessing, in person, the event(s) as it occurred to others.</a:t>
            </a:r>
            <a:endParaRPr/>
          </a:p>
          <a:p>
            <a:pPr marL="470535" lvl="1" indent="0"/>
            <a:r>
              <a:rPr lang="en-US"/>
              <a:t>Learning that the traumatic event(s) occurred to a close family member or close friend. In cases of actual or threatened death of a family member or friend, the event(s) must have been violent or accidental.</a:t>
            </a:r>
            <a:endParaRPr/>
          </a:p>
          <a:p>
            <a:pPr marL="470535" lvl="1" indent="0"/>
            <a:r>
              <a:rPr lang="en-US"/>
              <a:t>Experiencing repeated or extreme exposure to aversive details of the traumatic event(s) (e.g., first responders collecting human remains; police officers repeatedly exposed to details of child abuse). </a:t>
            </a:r>
            <a:r>
              <a:rPr lang="en-US" b="1"/>
              <a:t>Note:</a:t>
            </a:r>
            <a:r>
              <a:rPr lang="en-US"/>
              <a:t> Criterion A4 does not apply to exposure through electronic media, television, movies, or pictures, unless this exposure is work related.</a:t>
            </a:r>
            <a:endParaRPr/>
          </a:p>
          <a:p>
            <a:pPr marL="0" indent="0"/>
            <a:endParaRPr/>
          </a:p>
          <a:p>
            <a:pPr marL="0" indent="0"/>
            <a:r>
              <a:rPr lang="en-US"/>
              <a:t>Tightening of the A1 Criterion</a:t>
            </a:r>
            <a:endParaRPr/>
          </a:p>
          <a:p>
            <a:pPr marL="0" indent="0"/>
            <a:r>
              <a:rPr lang="en-US"/>
              <a:t>Eliminating the A2 Criterion (fear, horror, helplessness)</a:t>
            </a:r>
            <a:endParaRPr/>
          </a:p>
          <a:p>
            <a:pPr marL="0" indent="0"/>
            <a:r>
              <a:rPr lang="en-US"/>
              <a:t>4 (rather than 3) Symptom Clusters </a:t>
            </a:r>
            <a:endParaRPr/>
          </a:p>
          <a:p>
            <a:pPr marL="0" indent="0"/>
            <a:r>
              <a:rPr lang="en-US"/>
              <a:t>Special Criteria for Preschool Children (children 6 and younger)</a:t>
            </a:r>
            <a:endParaRPr/>
          </a:p>
          <a:p>
            <a:pPr marL="0" indent="0"/>
            <a:r>
              <a:rPr lang="en-US"/>
              <a:t>Addition of a Dissociative Subtype</a:t>
            </a:r>
            <a:endParaRPr/>
          </a:p>
          <a:p>
            <a:pPr marL="0" indent="0"/>
            <a:endParaRPr/>
          </a:p>
        </p:txBody>
      </p:sp>
      <p:sp>
        <p:nvSpPr>
          <p:cNvPr id="339" name="Google Shape;339;p2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p>
          <a:p>
            <a:pPr marL="0" indent="0"/>
            <a:endParaRPr lang="en-US"/>
          </a:p>
          <a:p>
            <a:pPr marL="0" indent="0"/>
            <a:r>
              <a:rPr lang="en-US" sz="2100"/>
              <a:t>Pediatricians and  </a:t>
            </a:r>
            <a:r>
              <a:rPr lang="en-US" sz="2100" err="1"/>
              <a:t>pcp</a:t>
            </a:r>
            <a:r>
              <a:rPr lang="en-US" sz="2100"/>
              <a:t> care for many children at </a:t>
            </a:r>
            <a:r>
              <a:rPr lang="en-US" sz="2100" err="1"/>
              <a:t>riskf</a:t>
            </a:r>
            <a:r>
              <a:rPr lang="en-US" sz="2100"/>
              <a:t> or traumatic s tress  </a:t>
            </a:r>
            <a:endParaRPr/>
          </a:p>
          <a:p>
            <a:pPr marL="0" indent="0"/>
            <a:r>
              <a:rPr lang="en-US" sz="2100"/>
              <a:t>Type I</a:t>
            </a:r>
            <a:endParaRPr/>
          </a:p>
          <a:p>
            <a:pPr marL="941705" lvl="2" indent="0"/>
            <a:r>
              <a:rPr lang="en-US" sz="2200"/>
              <a:t>A single, unexpected event</a:t>
            </a:r>
            <a:endParaRPr/>
          </a:p>
          <a:p>
            <a:pPr marL="941705" lvl="2" indent="0"/>
            <a:r>
              <a:rPr lang="en-US" sz="2200"/>
              <a:t>Examples: one time assault, natural disaster, car  accident, or witnessing a horrible event.</a:t>
            </a:r>
            <a:endParaRPr/>
          </a:p>
          <a:p>
            <a:pPr marL="941705" lvl="2" indent="0"/>
            <a:r>
              <a:rPr lang="en-US" sz="2200"/>
              <a:t>May lead to </a:t>
            </a:r>
            <a:r>
              <a:rPr lang="en-US" sz="2200">
                <a:latin typeface="Arial"/>
                <a:ea typeface="Arial"/>
                <a:cs typeface="Arial"/>
                <a:sym typeface="Arial"/>
              </a:rPr>
              <a:t>“</a:t>
            </a:r>
            <a:r>
              <a:rPr lang="en-US" sz="2200" err="1"/>
              <a:t>typical</a:t>
            </a:r>
            <a:r>
              <a:rPr lang="en-US" sz="2200" err="1">
                <a:latin typeface="Arial"/>
                <a:ea typeface="Arial"/>
                <a:cs typeface="Arial"/>
                <a:sym typeface="Arial"/>
              </a:rPr>
              <a:t>”</a:t>
            </a:r>
            <a:r>
              <a:rPr lang="en-US" sz="2200" err="1"/>
              <a:t>DSM</a:t>
            </a:r>
            <a:r>
              <a:rPr lang="en-US" sz="2200"/>
              <a:t> PTSD or depression. </a:t>
            </a:r>
            <a:endParaRPr/>
          </a:p>
          <a:p>
            <a:pPr marL="942289" lvl="2" indent="0"/>
            <a:endParaRPr sz="2200"/>
          </a:p>
          <a:p>
            <a:pPr marL="470535" lvl="1" indent="0"/>
            <a:r>
              <a:rPr lang="en-US" sz="2100"/>
              <a:t>Type II </a:t>
            </a:r>
            <a:endParaRPr/>
          </a:p>
          <a:p>
            <a:pPr marL="941705" lvl="2" indent="0"/>
            <a:r>
              <a:rPr lang="en-US" sz="1900"/>
              <a:t>Chronic, repetitive events, which become an expected part of life.</a:t>
            </a:r>
            <a:endParaRPr/>
          </a:p>
          <a:p>
            <a:pPr marL="941705" lvl="2" indent="0"/>
            <a:r>
              <a:rPr lang="en-US" sz="1900"/>
              <a:t>Examples: chronic physical or sexual abuse, living in a severely chaotic/unpredictable environment.</a:t>
            </a:r>
            <a:endParaRPr/>
          </a:p>
          <a:p>
            <a:pPr marL="941705" lvl="2" indent="0"/>
            <a:r>
              <a:rPr lang="en-US" sz="1900"/>
              <a:t>Clinical sequela more complicated, may lead to </a:t>
            </a:r>
            <a:r>
              <a:rPr lang="en-US" sz="1900">
                <a:latin typeface="Arial"/>
                <a:ea typeface="Arial"/>
                <a:cs typeface="Arial"/>
                <a:sym typeface="Arial"/>
              </a:rPr>
              <a:t>“</a:t>
            </a:r>
            <a:r>
              <a:rPr lang="en-US" sz="1900"/>
              <a:t>atypical</a:t>
            </a:r>
            <a:r>
              <a:rPr lang="en-US" sz="1900">
                <a:latin typeface="Arial"/>
                <a:ea typeface="Arial"/>
                <a:cs typeface="Arial"/>
                <a:sym typeface="Arial"/>
              </a:rPr>
              <a:t>”</a:t>
            </a:r>
            <a:r>
              <a:rPr lang="en-US" sz="1900"/>
              <a:t> PTSD or personality disorders.</a:t>
            </a:r>
            <a:endParaRPr/>
          </a:p>
          <a:p>
            <a:pPr marL="0" indent="0"/>
            <a:endParaRPr/>
          </a:p>
          <a:p>
            <a:pPr marL="0" indent="0"/>
            <a:r>
              <a:rPr lang="en-US"/>
              <a:t>(Lenore Terr)</a:t>
            </a:r>
            <a:endParaRPr/>
          </a:p>
          <a:p>
            <a:pPr marL="0" indent="0"/>
            <a:endParaRPr/>
          </a:p>
          <a:p>
            <a:pPr marL="0" indent="0">
              <a:buClr>
                <a:schemeClr val="dk1"/>
              </a:buClr>
              <a:buSzPts val="1200"/>
            </a:pPr>
            <a:r>
              <a:rPr lang="en-US"/>
              <a:t>Dyadic model – so much of complex aces and traumas are relational and multigenerational. PCP observational skills – transform observation into clinical description. What did you see? What did  it feel like in the room? Foundations of attachment and attachment relationships.</a:t>
            </a:r>
            <a:endParaRPr/>
          </a:p>
          <a:p>
            <a:pPr marL="0" indent="0"/>
            <a:endParaRPr/>
          </a:p>
          <a:p>
            <a:pPr marL="942289" lvl="2" indent="0"/>
            <a:endParaRPr sz="2200"/>
          </a:p>
        </p:txBody>
      </p:sp>
      <p:sp>
        <p:nvSpPr>
          <p:cNvPr id="346" name="Google Shape;346;p2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7: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endParaRPr/>
          </a:p>
          <a:p>
            <a:pPr marL="0" indent="0"/>
            <a:endParaRPr/>
          </a:p>
          <a:p>
            <a:pPr marL="0" indent="0"/>
            <a:r>
              <a:rPr lang="en-US"/>
              <a:t>POLLL!!</a:t>
            </a:r>
            <a:endParaRPr/>
          </a:p>
          <a:p>
            <a:pPr marL="0" indent="0"/>
            <a:endParaRPr/>
          </a:p>
          <a:p>
            <a:pPr marL="0" indent="0"/>
            <a:r>
              <a:rPr lang="en-US"/>
              <a:t>Most Kids who experience Trauma are resilient- True or False</a:t>
            </a:r>
            <a:endParaRPr/>
          </a:p>
          <a:p>
            <a:pPr marL="0" indent="0"/>
            <a:r>
              <a:rPr lang="en-US"/>
              <a:t>Answer: true!</a:t>
            </a:r>
            <a:endParaRPr/>
          </a:p>
        </p:txBody>
      </p:sp>
      <p:sp>
        <p:nvSpPr>
          <p:cNvPr id="355" name="Google Shape;355;p27: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p>
          <a:p>
            <a:pPr marL="0" indent="0"/>
            <a:endParaRPr/>
          </a:p>
          <a:p>
            <a:pPr marL="0" indent="0"/>
            <a:r>
              <a:rPr lang="en-US"/>
              <a:t>POLLL!!</a:t>
            </a:r>
            <a:endParaRPr/>
          </a:p>
          <a:p>
            <a:pPr marL="0" indent="0"/>
            <a:endParaRPr/>
          </a:p>
          <a:p>
            <a:pPr marL="0" indent="0"/>
            <a:r>
              <a:rPr lang="en-US"/>
              <a:t>Most Kids who experience Trauma are resilient- True or False</a:t>
            </a:r>
            <a:endParaRPr/>
          </a:p>
          <a:p>
            <a:pPr marL="0" indent="0"/>
            <a:r>
              <a:rPr lang="en-US"/>
              <a:t>Answer: true!</a:t>
            </a:r>
            <a:endParaRPr/>
          </a:p>
        </p:txBody>
      </p:sp>
      <p:sp>
        <p:nvSpPr>
          <p:cNvPr id="362" name="Google Shape;362;p2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471145" lvl="1" indent="0"/>
            <a:r>
              <a:rPr lang="en-US" sz="2800">
                <a:latin typeface="Georgia"/>
                <a:ea typeface="Georgia"/>
                <a:cs typeface="Georgia"/>
                <a:sym typeface="Georgia"/>
              </a:rPr>
              <a:t>nayla</a:t>
            </a:r>
            <a:endParaRPr sz="2800">
              <a:latin typeface="Georgia"/>
              <a:ea typeface="Georgia"/>
              <a:cs typeface="Georgia"/>
              <a:sym typeface="Georgia"/>
            </a:endParaRPr>
          </a:p>
          <a:p>
            <a:pPr marL="471145" lvl="1" indent="0"/>
            <a:endParaRPr sz="2800">
              <a:latin typeface="Georgia"/>
              <a:ea typeface="Georgia"/>
              <a:cs typeface="Georgia"/>
              <a:sym typeface="Georgia"/>
            </a:endParaRPr>
          </a:p>
          <a:p>
            <a:pPr marL="471145" lvl="1" indent="0"/>
            <a:r>
              <a:rPr lang="en-US" sz="2800">
                <a:latin typeface="Georgia"/>
                <a:ea typeface="Georgia"/>
                <a:cs typeface="Georgia"/>
                <a:sym typeface="Georgia"/>
              </a:rPr>
              <a:t>N = 1,178 at-risk children living in High-Risk environments</a:t>
            </a:r>
            <a:endParaRPr/>
          </a:p>
          <a:p>
            <a:pPr marL="471145" lvl="1" indent="0"/>
            <a:r>
              <a:rPr lang="en-US" sz="2800">
                <a:latin typeface="Georgia"/>
                <a:ea typeface="Georgia"/>
                <a:cs typeface="Georgia"/>
                <a:sym typeface="Georgia"/>
              </a:rPr>
              <a:t>Child Protective Services (CPS)</a:t>
            </a:r>
            <a:endParaRPr/>
          </a:p>
          <a:p>
            <a:pPr marL="0" indent="0">
              <a:buClr>
                <a:schemeClr val="dk1"/>
              </a:buClr>
              <a:buSzPts val="1200"/>
            </a:pPr>
            <a:endParaRPr b="1">
              <a:latin typeface="Georgia"/>
              <a:ea typeface="Georgia"/>
              <a:cs typeface="Georgia"/>
              <a:sym typeface="Georgia"/>
            </a:endParaRPr>
          </a:p>
          <a:p>
            <a:pPr marL="0" indent="0">
              <a:buClr>
                <a:schemeClr val="dk1"/>
              </a:buClr>
              <a:buSzPts val="1200"/>
            </a:pPr>
            <a:r>
              <a:rPr lang="en-US" b="1">
                <a:latin typeface="Georgia"/>
                <a:ea typeface="Georgia"/>
                <a:cs typeface="Georgia"/>
                <a:sym typeface="Georgia"/>
              </a:rPr>
              <a:t>Clinical-Improving group differs from Resilient</a:t>
            </a:r>
            <a:endParaRPr/>
          </a:p>
          <a:p>
            <a:pPr marL="0" indent="0">
              <a:buClr>
                <a:schemeClr val="dk1"/>
              </a:buClr>
              <a:buSzPts val="1200"/>
            </a:pPr>
            <a:r>
              <a:rPr lang="en-US">
                <a:latin typeface="Georgia"/>
                <a:ea typeface="Georgia"/>
                <a:cs typeface="Georgia"/>
                <a:sym typeface="Georgia"/>
              </a:rPr>
              <a:t>       1.  More likely to have CPS reports of</a:t>
            </a:r>
            <a:endParaRPr/>
          </a:p>
          <a:p>
            <a:pPr marL="0" indent="0">
              <a:buClr>
                <a:schemeClr val="dk1"/>
              </a:buClr>
              <a:buSzPts val="1200"/>
            </a:pPr>
            <a:r>
              <a:rPr lang="en-US">
                <a:latin typeface="Georgia"/>
                <a:ea typeface="Georgia"/>
                <a:cs typeface="Georgia"/>
                <a:sym typeface="Georgia"/>
              </a:rPr>
              <a:t>            physical abuse </a:t>
            </a:r>
            <a:endParaRPr/>
          </a:p>
          <a:p>
            <a:pPr marL="0" indent="0">
              <a:buClr>
                <a:schemeClr val="dk1"/>
              </a:buClr>
              <a:buSzPts val="1200"/>
            </a:pPr>
            <a:r>
              <a:rPr lang="en-US">
                <a:latin typeface="Georgia"/>
                <a:ea typeface="Georgia"/>
                <a:cs typeface="Georgia"/>
                <a:sym typeface="Georgia"/>
              </a:rPr>
              <a:t>       2. More likely witness violence at home and</a:t>
            </a:r>
            <a:endParaRPr/>
          </a:p>
          <a:p>
            <a:pPr marL="0" indent="0">
              <a:buClr>
                <a:schemeClr val="dk1"/>
              </a:buClr>
              <a:buSzPts val="1200"/>
            </a:pPr>
            <a:r>
              <a:rPr lang="en-US">
                <a:latin typeface="Georgia"/>
                <a:ea typeface="Georgia"/>
                <a:cs typeface="Georgia"/>
                <a:sym typeface="Georgia"/>
              </a:rPr>
              <a:t>           community </a:t>
            </a:r>
            <a:endParaRPr/>
          </a:p>
          <a:p>
            <a:pPr marL="0" indent="0">
              <a:buClr>
                <a:schemeClr val="dk1"/>
              </a:buClr>
              <a:buSzPts val="1200"/>
            </a:pPr>
            <a:r>
              <a:rPr lang="en-US">
                <a:latin typeface="Georgia"/>
                <a:ea typeface="Georgia"/>
                <a:cs typeface="Georgia"/>
                <a:sym typeface="Georgia"/>
              </a:rPr>
              <a:t>       3. Less likely to report homes were safe</a:t>
            </a:r>
            <a:endParaRPr/>
          </a:p>
          <a:p>
            <a:pPr marL="0" indent="0">
              <a:buClr>
                <a:schemeClr val="dk1"/>
              </a:buClr>
              <a:buSzPts val="1200"/>
            </a:pPr>
            <a:r>
              <a:rPr lang="en-US">
                <a:latin typeface="Georgia"/>
                <a:ea typeface="Georgia"/>
                <a:cs typeface="Georgia"/>
                <a:sym typeface="Georgia"/>
              </a:rPr>
              <a:t>       4. More likely to report anger</a:t>
            </a:r>
            <a:endParaRPr/>
          </a:p>
          <a:p>
            <a:pPr marL="0" indent="0"/>
            <a:endParaRPr/>
          </a:p>
          <a:p>
            <a:pPr marL="0" indent="0"/>
            <a:endParaRPr/>
          </a:p>
          <a:p>
            <a:pPr marL="0" indent="0"/>
            <a:r>
              <a:rPr lang="en-US"/>
              <a:t>Van der kolk  2003:</a:t>
            </a:r>
            <a:endParaRPr/>
          </a:p>
          <a:p>
            <a:pPr marL="0" indent="0">
              <a:buClr>
                <a:schemeClr val="dk1"/>
              </a:buClr>
              <a:buSzPts val="1200"/>
            </a:pPr>
            <a:r>
              <a:rPr lang="en-US"/>
              <a:t>Because infants and toddlers who have been traumatized multiple times often experience developmental delays across a broad spectrum, including cognitive, language, motor, and socialization skills [36], they tend to display complex disturbances with various, often fluctuating, presentations. They generally meet numerous clinical diagnoses. In one study of 364 abused children in the United States [35], 58% met criteria for separation anxiety/overanxious disorder, 36% for phobic disorder, 35% for PTSD, 22% for attention deficit hyperactivity disorder, and 22% for oppositional defiant disorder. In prospective study by Putnam [37] of a group of sexually abused girls, anxiety, oppositional disorder, and phobia were clustered in one group, whereas depression, suicidality, PTSD, attention deficit hyperactivity disorder, and conduct disorder represented another cluster [37]. The spectrum of biologic, emotional, and cognitive abnormalities is ex- pressed in a multitude of psychological, somatic, and behavioral problems that range from learning disabilities to aggression against self and others [38–42]. ~~~</a:t>
            </a:r>
            <a:endParaRPr/>
          </a:p>
          <a:p>
            <a:pPr marL="0" indent="0">
              <a:buClr>
                <a:schemeClr val="dk1"/>
              </a:buClr>
              <a:buSzPts val="1200"/>
            </a:pPr>
            <a:endParaRPr/>
          </a:p>
          <a:p>
            <a:pPr marL="0" indent="0">
              <a:buClr>
                <a:schemeClr val="dk1"/>
              </a:buClr>
              <a:buSzPts val="1200"/>
            </a:pPr>
            <a:r>
              <a:rPr lang="en-US" b="1"/>
              <a:t>Remnants of trauma makes these youth vulnerable to subsequent trauma.</a:t>
            </a:r>
            <a:endParaRPr/>
          </a:p>
          <a:p>
            <a:pPr marL="0" indent="0">
              <a:buClr>
                <a:schemeClr val="dk1"/>
              </a:buClr>
              <a:buSzPts val="1200"/>
            </a:pPr>
            <a:r>
              <a:rPr lang="en-US" b="1"/>
              <a:t>Traumatic remnants. </a:t>
            </a:r>
            <a:endParaRPr b="1"/>
          </a:p>
          <a:p>
            <a:pPr marL="0" indent="0"/>
            <a:endParaRPr/>
          </a:p>
        </p:txBody>
      </p:sp>
      <p:sp>
        <p:nvSpPr>
          <p:cNvPr id="369" name="Google Shape;369;p2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p>
          <a:p>
            <a:pPr marL="0" indent="0"/>
            <a:endParaRPr lang="en-US"/>
          </a:p>
          <a:p>
            <a:pPr marL="0" indent="0"/>
            <a:r>
              <a:rPr lang="en-US"/>
              <a:t>The principles!</a:t>
            </a:r>
          </a:p>
          <a:p>
            <a:pPr marL="0" indent="0"/>
            <a:endParaRPr lang="en-US"/>
          </a:p>
          <a:p>
            <a:pPr marL="228600">
              <a:lnSpc>
                <a:spcPct val="90000"/>
              </a:lnSpc>
              <a:buFont typeface="Arial,Sans-Serif"/>
              <a:buChar char="•"/>
            </a:pPr>
            <a:r>
              <a:rPr lang="en-US"/>
              <a:t>Patient-centered</a:t>
            </a:r>
          </a:p>
          <a:p>
            <a:pPr marL="685800" lvl="1">
              <a:lnSpc>
                <a:spcPct val="90000"/>
              </a:lnSpc>
              <a:spcBef>
                <a:spcPts val="500"/>
              </a:spcBef>
              <a:buFont typeface="Arial,Sans-Serif"/>
              <a:buChar char="•"/>
            </a:pPr>
            <a:r>
              <a:rPr lang="en-US"/>
              <a:t>How to make time and space for mom and Dan, together and separate?</a:t>
            </a:r>
          </a:p>
          <a:p>
            <a:pPr marL="457200" lvl="1" indent="0">
              <a:lnSpc>
                <a:spcPct val="90000"/>
              </a:lnSpc>
              <a:spcBef>
                <a:spcPts val="500"/>
              </a:spcBef>
            </a:pPr>
            <a:endParaRPr lang="en-US"/>
          </a:p>
          <a:p>
            <a:pPr marL="228600">
              <a:lnSpc>
                <a:spcPct val="90000"/>
              </a:lnSpc>
              <a:spcBef>
                <a:spcPts val="1000"/>
              </a:spcBef>
              <a:buFont typeface="Arial,Sans-Serif"/>
              <a:buChar char="•"/>
            </a:pPr>
            <a:r>
              <a:rPr lang="en-US"/>
              <a:t>Team-based approach</a:t>
            </a:r>
          </a:p>
          <a:p>
            <a:pPr marL="685800" lvl="1">
              <a:lnSpc>
                <a:spcPct val="90000"/>
              </a:lnSpc>
              <a:spcBef>
                <a:spcPts val="500"/>
              </a:spcBef>
              <a:buFont typeface="Arial,Sans-Serif"/>
              <a:buChar char="•"/>
            </a:pPr>
            <a:r>
              <a:rPr lang="en-US"/>
              <a:t>Who screens? Which screens? </a:t>
            </a:r>
          </a:p>
          <a:p>
            <a:pPr marL="685800" lvl="1">
              <a:lnSpc>
                <a:spcPct val="90000"/>
              </a:lnSpc>
              <a:spcBef>
                <a:spcPts val="500"/>
              </a:spcBef>
              <a:buFont typeface="Arial,Sans-Serif"/>
              <a:buChar char="•"/>
            </a:pPr>
            <a:r>
              <a:rPr lang="en-US"/>
              <a:t>Who follows up if positive? </a:t>
            </a:r>
          </a:p>
          <a:p>
            <a:pPr marL="685800" lvl="1">
              <a:lnSpc>
                <a:spcPct val="90000"/>
              </a:lnSpc>
              <a:spcBef>
                <a:spcPts val="500"/>
              </a:spcBef>
              <a:buFont typeface="Arial,Sans-Serif"/>
              <a:buChar char="•"/>
            </a:pPr>
            <a:r>
              <a:rPr lang="en-US"/>
              <a:t>What do you need to assess and treat this family? </a:t>
            </a:r>
          </a:p>
          <a:p>
            <a:pPr marL="685800" lvl="1">
              <a:lnSpc>
                <a:spcPct val="90000"/>
              </a:lnSpc>
              <a:spcBef>
                <a:spcPts val="500"/>
              </a:spcBef>
              <a:buFont typeface="Arial,Sans-Serif"/>
              <a:buChar char="•"/>
            </a:pPr>
            <a:endParaRPr lang="en-US"/>
          </a:p>
          <a:p>
            <a:pPr marL="228600">
              <a:lnSpc>
                <a:spcPct val="90000"/>
              </a:lnSpc>
              <a:buFont typeface="Arial,Sans-Serif"/>
              <a:buChar char="•"/>
            </a:pPr>
            <a:r>
              <a:rPr lang="en-US"/>
              <a:t>Collaboration </a:t>
            </a:r>
          </a:p>
          <a:p>
            <a:pPr marL="685800" lvl="1">
              <a:lnSpc>
                <a:spcPct val="90000"/>
              </a:lnSpc>
              <a:spcBef>
                <a:spcPts val="500"/>
              </a:spcBef>
              <a:buFont typeface="Arial,Sans-Serif"/>
              <a:buChar char="•"/>
            </a:pPr>
            <a:r>
              <a:rPr lang="en-US"/>
              <a:t>Take time for introductions, getting to know values, goal setting.</a:t>
            </a:r>
          </a:p>
          <a:p>
            <a:pPr lvl="1">
              <a:lnSpc>
                <a:spcPct val="90000"/>
              </a:lnSpc>
              <a:spcBef>
                <a:spcPts val="500"/>
              </a:spcBef>
              <a:buFont typeface="Arial"/>
              <a:buChar char="•"/>
            </a:pPr>
            <a:endParaRPr lang="en-US"/>
          </a:p>
          <a:p>
            <a:pPr marL="228600">
              <a:lnSpc>
                <a:spcPct val="90000"/>
              </a:lnSpc>
              <a:spcBef>
                <a:spcPts val="1000"/>
              </a:spcBef>
              <a:buFont typeface="Arial,Sans-Serif"/>
              <a:buChar char="•"/>
            </a:pPr>
            <a:r>
              <a:rPr lang="en-US"/>
              <a:t>Build trust &amp; recognize </a:t>
            </a:r>
            <a:r>
              <a:rPr lang="en-US" err="1"/>
              <a:t>sx</a:t>
            </a:r>
            <a:r>
              <a:rPr lang="en-US"/>
              <a:t> of trauma</a:t>
            </a:r>
          </a:p>
          <a:p>
            <a:pPr marL="685800" lvl="1">
              <a:lnSpc>
                <a:spcPct val="90000"/>
              </a:lnSpc>
              <a:spcBef>
                <a:spcPts val="500"/>
              </a:spcBef>
              <a:buFont typeface="Arial,Sans-Serif"/>
              <a:buChar char="•"/>
            </a:pPr>
            <a:r>
              <a:rPr lang="en-US"/>
              <a:t>Balancing safety screening with building resiliency</a:t>
            </a:r>
          </a:p>
        </p:txBody>
      </p:sp>
      <p:sp>
        <p:nvSpPr>
          <p:cNvPr id="380" name="Google Shape;380;p3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endParaRPr/>
          </a:p>
          <a:p>
            <a:pPr marL="0" indent="0"/>
            <a:r>
              <a:rPr lang="en-US"/>
              <a:t>https://intermountainhealthcare.org/ckr-ext/Dcmnt?ncid=529796906</a:t>
            </a:r>
            <a:endParaRPr/>
          </a:p>
        </p:txBody>
      </p:sp>
      <p:sp>
        <p:nvSpPr>
          <p:cNvPr id="428" name="Google Shape;428;p3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5" name="Google Shape;435;p36:notes"/>
          <p:cNvSpPr txBox="1">
            <a:spLocks noGrp="1"/>
          </p:cNvSpPr>
          <p:nvPr>
            <p:ph type="body" idx="1"/>
          </p:nvPr>
        </p:nvSpPr>
        <p:spPr>
          <a:xfrm>
            <a:off x="946997" y="4459526"/>
            <a:ext cx="5208482" cy="4224814"/>
          </a:xfrm>
          <a:prstGeom prst="rect">
            <a:avLst/>
          </a:prstGeom>
          <a:noFill/>
          <a:ln>
            <a:noFill/>
          </a:ln>
        </p:spPr>
        <p:txBody>
          <a:bodyPr spcFirstLastPara="1" wrap="square" lIns="94213" tIns="47094" rIns="94213" bIns="47094" anchor="t" anchorCtr="0">
            <a:noAutofit/>
          </a:bodyPr>
          <a:lstStyle/>
          <a:p>
            <a:pPr marL="0" indent="0">
              <a:buClr>
                <a:schemeClr val="dk1"/>
              </a:buClr>
              <a:buSzPts val="1200"/>
            </a:pPr>
            <a:r>
              <a:rPr lang="en-US">
                <a:latin typeface="Times New Roman"/>
                <a:ea typeface="Times New Roman"/>
                <a:cs typeface="Times New Roman"/>
                <a:sym typeface="Times New Roman"/>
              </a:rPr>
              <a:t>Nayla</a:t>
            </a:r>
            <a:endParaRPr>
              <a:latin typeface="Times New Roman"/>
              <a:ea typeface="Times New Roman"/>
              <a:cs typeface="Times New Roman"/>
              <a:sym typeface="Times New Roman"/>
            </a:endParaRPr>
          </a:p>
          <a:p>
            <a:pPr marL="0" indent="0">
              <a:buClr>
                <a:schemeClr val="dk1"/>
              </a:buClr>
              <a:buSzPts val="1200"/>
            </a:pPr>
            <a:endParaRPr>
              <a:latin typeface="Times New Roman"/>
              <a:ea typeface="Times New Roman"/>
              <a:cs typeface="Times New Roman"/>
              <a:sym typeface="Times New Roman"/>
            </a:endParaRPr>
          </a:p>
          <a:p>
            <a:pPr marL="0" indent="0">
              <a:buClr>
                <a:schemeClr val="dk1"/>
              </a:buClr>
              <a:buSzPts val="1200"/>
            </a:pPr>
            <a:r>
              <a:rPr lang="en-US">
                <a:latin typeface="Times New Roman"/>
                <a:ea typeface="Times New Roman"/>
                <a:cs typeface="Times New Roman"/>
                <a:sym typeface="Times New Roman"/>
              </a:rPr>
              <a:t>Avoidance of discussing trauma is typically 	rooted in one or more of the following:</a:t>
            </a:r>
            <a:endParaRPr/>
          </a:p>
          <a:p>
            <a:pPr marL="0" lvl="1" indent="235572">
              <a:buClr>
                <a:schemeClr val="dk1"/>
              </a:buClr>
              <a:buSzPts val="1200"/>
            </a:pPr>
            <a:r>
              <a:rPr lang="en-US">
                <a:latin typeface="Times New Roman"/>
                <a:ea typeface="Times New Roman"/>
                <a:cs typeface="Times New Roman"/>
                <a:sym typeface="Times New Roman"/>
              </a:rPr>
              <a:t>The belief that bringing it up will cause painful 	recollection or worsening of symptoms.</a:t>
            </a:r>
            <a:endParaRPr/>
          </a:p>
          <a:p>
            <a:pPr marL="0" lvl="1" indent="235572">
              <a:buClr>
                <a:schemeClr val="dk1"/>
              </a:buClr>
              <a:buSzPts val="1200"/>
            </a:pPr>
            <a:r>
              <a:rPr lang="en-US">
                <a:latin typeface="Times New Roman"/>
                <a:ea typeface="Times New Roman"/>
                <a:cs typeface="Times New Roman"/>
                <a:sym typeface="Times New Roman"/>
              </a:rPr>
              <a:t>One’s own avoidance of painful discussions.</a:t>
            </a:r>
            <a:endParaRPr/>
          </a:p>
          <a:p>
            <a:pPr marL="0" lvl="1" indent="235572">
              <a:buClr>
                <a:schemeClr val="dk1"/>
              </a:buClr>
              <a:buSzPts val="1200"/>
            </a:pPr>
            <a:r>
              <a:rPr lang="en-US">
                <a:latin typeface="Times New Roman"/>
                <a:ea typeface="Times New Roman"/>
                <a:cs typeface="Times New Roman"/>
                <a:sym typeface="Times New Roman"/>
              </a:rPr>
              <a:t>Fear of tainting the child’s description of the 	trauma (e.g. upcoming court testimony.)</a:t>
            </a:r>
            <a:endParaRPr/>
          </a:p>
          <a:p>
            <a:pPr marL="0" indent="0">
              <a:buClr>
                <a:schemeClr val="dk1"/>
              </a:buClr>
              <a:buSzPts val="1200"/>
            </a:pPr>
            <a:endParaRPr/>
          </a:p>
          <a:p>
            <a:pPr marL="0" indent="0">
              <a:buClr>
                <a:schemeClr val="dk1"/>
              </a:buClr>
              <a:buSzPts val="1200"/>
            </a:pPr>
            <a:endParaRPr/>
          </a:p>
          <a:p>
            <a:pPr marL="0" lvl="1" indent="235572">
              <a:buClr>
                <a:schemeClr val="dk1"/>
              </a:buClr>
              <a:buSzPts val="1200"/>
            </a:pPr>
            <a:r>
              <a:rPr lang="en-US">
                <a:latin typeface="Times New Roman"/>
                <a:ea typeface="Times New Roman"/>
                <a:cs typeface="Times New Roman"/>
                <a:sym typeface="Times New Roman"/>
              </a:rPr>
              <a:t>Solutions:</a:t>
            </a:r>
            <a:endParaRPr/>
          </a:p>
          <a:p>
            <a:pPr marL="0" lvl="1" indent="235572">
              <a:buClr>
                <a:schemeClr val="dk1"/>
              </a:buClr>
              <a:buSzPts val="1200"/>
            </a:pPr>
            <a:r>
              <a:rPr lang="en-US">
                <a:latin typeface="Times New Roman"/>
                <a:ea typeface="Times New Roman"/>
                <a:cs typeface="Times New Roman"/>
                <a:sym typeface="Times New Roman"/>
              </a:rPr>
              <a:t>Listen more than talk.</a:t>
            </a:r>
            <a:endParaRPr/>
          </a:p>
          <a:p>
            <a:pPr marL="0" lvl="1" indent="235572">
              <a:buClr>
                <a:schemeClr val="dk1"/>
              </a:buClr>
              <a:buSzPts val="1200"/>
            </a:pPr>
            <a:r>
              <a:rPr lang="en-US">
                <a:latin typeface="Times New Roman"/>
                <a:ea typeface="Times New Roman"/>
                <a:cs typeface="Times New Roman"/>
                <a:sym typeface="Times New Roman"/>
              </a:rPr>
              <a:t>Be careful not to ask leading questions.</a:t>
            </a:r>
            <a:endParaRPr/>
          </a:p>
          <a:p>
            <a:pPr marL="0" lvl="1" indent="235572">
              <a:buClr>
                <a:schemeClr val="dk1"/>
              </a:buClr>
              <a:buSzPts val="1200"/>
            </a:pPr>
            <a:r>
              <a:rPr lang="en-US">
                <a:latin typeface="Times New Roman"/>
                <a:ea typeface="Times New Roman"/>
                <a:cs typeface="Times New Roman"/>
                <a:sym typeface="Times New Roman"/>
              </a:rPr>
              <a:t>Be clear as to your role: e.g. </a:t>
            </a:r>
            <a:r>
              <a:rPr lang="en-US" sz="3300">
                <a:latin typeface="Times New Roman"/>
                <a:ea typeface="Times New Roman"/>
                <a:cs typeface="Times New Roman"/>
                <a:sym typeface="Times New Roman"/>
              </a:rPr>
              <a:t>Clinical vs. Forensic </a:t>
            </a:r>
            <a:endParaRPr/>
          </a:p>
          <a:p>
            <a:pPr marL="0" indent="0">
              <a:buClr>
                <a:schemeClr val="dk1"/>
              </a:buClr>
              <a:buSzPts val="1200"/>
            </a:pPr>
            <a:endParaRPr/>
          </a:p>
        </p:txBody>
      </p:sp>
      <p:sp>
        <p:nvSpPr>
          <p:cNvPr id="436" name="Google Shape;436;p36:notes"/>
          <p:cNvSpPr txBox="1">
            <a:spLocks noGrp="1"/>
          </p:cNvSpPr>
          <p:nvPr>
            <p:ph type="sldNum" idx="12"/>
          </p:nvPr>
        </p:nvSpPr>
        <p:spPr>
          <a:xfrm>
            <a:off x="0" y="0"/>
            <a:ext cx="3106944" cy="3080208"/>
          </a:xfrm>
          <a:prstGeom prst="rect">
            <a:avLst/>
          </a:prstGeom>
          <a:noFill/>
          <a:ln>
            <a:noFill/>
          </a:ln>
        </p:spPr>
        <p:txBody>
          <a:bodyPr spcFirstLastPara="1" wrap="square" lIns="94213" tIns="47094" rIns="94213" bIns="47094" anchor="t" anchorCtr="0">
            <a:noAutofit/>
          </a:bodyPr>
          <a:lstStyle/>
          <a:p>
            <a:pPr>
              <a:buSzPts val="1800"/>
            </a:pPr>
            <a:fld id="{00000000-1234-1234-1234-123412341234}" type="slidenum">
              <a:rPr lang="en-US" sz="1900">
                <a:latin typeface="Calibri"/>
                <a:ea typeface="Calibri"/>
                <a:cs typeface="Calibri"/>
                <a:sym typeface="Calibri"/>
              </a:rPr>
              <a:pPr>
                <a:buSzPts val="1800"/>
              </a:pPr>
              <a:t>27</a:t>
            </a:fld>
            <a:endParaRPr sz="1900">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4" name="Google Shape;444;p37:notes"/>
          <p:cNvSpPr txBox="1">
            <a:spLocks noGrp="1"/>
          </p:cNvSpPr>
          <p:nvPr>
            <p:ph type="body" idx="1"/>
          </p:nvPr>
        </p:nvSpPr>
        <p:spPr>
          <a:xfrm>
            <a:off x="946997" y="4459526"/>
            <a:ext cx="5208482" cy="4224814"/>
          </a:xfrm>
          <a:prstGeom prst="rect">
            <a:avLst/>
          </a:prstGeom>
          <a:noFill/>
          <a:ln>
            <a:noFill/>
          </a:ln>
        </p:spPr>
        <p:txBody>
          <a:bodyPr spcFirstLastPara="1" wrap="square" lIns="94213" tIns="47094" rIns="94213" bIns="47094" anchor="t" anchorCtr="0">
            <a:noAutofit/>
          </a:bodyPr>
          <a:lstStyle/>
          <a:p>
            <a:pPr marL="0" indent="0">
              <a:buClr>
                <a:schemeClr val="dk1"/>
              </a:buClr>
              <a:buSzPts val="1200"/>
            </a:pPr>
            <a:r>
              <a:rPr lang="en-US">
                <a:latin typeface="Times New Roman"/>
                <a:ea typeface="Times New Roman"/>
                <a:cs typeface="Times New Roman"/>
                <a:sym typeface="Times New Roman"/>
              </a:rPr>
              <a:t>Nayla</a:t>
            </a:r>
            <a:endParaRPr>
              <a:latin typeface="Times New Roman"/>
              <a:ea typeface="Times New Roman"/>
              <a:cs typeface="Times New Roman"/>
              <a:sym typeface="Times New Roman"/>
            </a:endParaRPr>
          </a:p>
          <a:p>
            <a:pPr marL="0" indent="0">
              <a:buClr>
                <a:schemeClr val="dk1"/>
              </a:buClr>
              <a:buSzPts val="1200"/>
            </a:pPr>
            <a:endParaRPr>
              <a:latin typeface="Times New Roman"/>
              <a:ea typeface="Times New Roman"/>
              <a:cs typeface="Times New Roman"/>
              <a:sym typeface="Times New Roman"/>
            </a:endParaRPr>
          </a:p>
          <a:p>
            <a:pPr marL="0" indent="0">
              <a:buClr>
                <a:schemeClr val="dk1"/>
              </a:buClr>
              <a:buSzPts val="1200"/>
            </a:pPr>
            <a:r>
              <a:rPr lang="en-US">
                <a:latin typeface="Times New Roman"/>
                <a:ea typeface="Times New Roman"/>
                <a:cs typeface="Times New Roman"/>
                <a:sym typeface="Times New Roman"/>
              </a:rPr>
              <a:t>Avoidance of discussing trauma is typically 	rooted in one or more of the following:</a:t>
            </a:r>
            <a:endParaRPr/>
          </a:p>
          <a:p>
            <a:pPr marL="0" lvl="1" indent="235572">
              <a:buClr>
                <a:schemeClr val="dk1"/>
              </a:buClr>
              <a:buSzPts val="1200"/>
            </a:pPr>
            <a:r>
              <a:rPr lang="en-US">
                <a:latin typeface="Times New Roman"/>
                <a:ea typeface="Times New Roman"/>
                <a:cs typeface="Times New Roman"/>
                <a:sym typeface="Times New Roman"/>
              </a:rPr>
              <a:t>The belief that bringing it up will cause painful 	recollection or worsening of symptoms.</a:t>
            </a:r>
            <a:endParaRPr/>
          </a:p>
          <a:p>
            <a:pPr marL="0" lvl="1" indent="235572">
              <a:buClr>
                <a:schemeClr val="dk1"/>
              </a:buClr>
              <a:buSzPts val="1200"/>
            </a:pPr>
            <a:r>
              <a:rPr lang="en-US">
                <a:latin typeface="Times New Roman"/>
                <a:ea typeface="Times New Roman"/>
                <a:cs typeface="Times New Roman"/>
                <a:sym typeface="Times New Roman"/>
              </a:rPr>
              <a:t>One’s own avoidance of painful discussions.</a:t>
            </a:r>
            <a:endParaRPr/>
          </a:p>
          <a:p>
            <a:pPr marL="0" lvl="1" indent="235572">
              <a:buClr>
                <a:schemeClr val="dk1"/>
              </a:buClr>
              <a:buSzPts val="1200"/>
            </a:pPr>
            <a:r>
              <a:rPr lang="en-US">
                <a:latin typeface="Times New Roman"/>
                <a:ea typeface="Times New Roman"/>
                <a:cs typeface="Times New Roman"/>
                <a:sym typeface="Times New Roman"/>
              </a:rPr>
              <a:t>Fear of tainting the child’s description of the 	trauma (e.g. upcoming court testimony.)</a:t>
            </a:r>
            <a:endParaRPr/>
          </a:p>
          <a:p>
            <a:pPr marL="0" indent="0">
              <a:buClr>
                <a:schemeClr val="dk1"/>
              </a:buClr>
              <a:buSzPts val="1200"/>
            </a:pPr>
            <a:endParaRPr/>
          </a:p>
          <a:p>
            <a:pPr marL="0" indent="0">
              <a:buClr>
                <a:schemeClr val="dk1"/>
              </a:buClr>
              <a:buSzPts val="1200"/>
            </a:pPr>
            <a:endParaRPr/>
          </a:p>
          <a:p>
            <a:pPr marL="0" lvl="1" indent="235572">
              <a:buClr>
                <a:schemeClr val="dk1"/>
              </a:buClr>
              <a:buSzPts val="1200"/>
            </a:pPr>
            <a:r>
              <a:rPr lang="en-US">
                <a:latin typeface="Times New Roman"/>
                <a:ea typeface="Times New Roman"/>
                <a:cs typeface="Times New Roman"/>
                <a:sym typeface="Times New Roman"/>
              </a:rPr>
              <a:t>Solutions:</a:t>
            </a:r>
            <a:endParaRPr/>
          </a:p>
          <a:p>
            <a:pPr marL="0" lvl="1" indent="235572">
              <a:buClr>
                <a:schemeClr val="dk1"/>
              </a:buClr>
              <a:buSzPts val="1200"/>
            </a:pPr>
            <a:r>
              <a:rPr lang="en-US">
                <a:latin typeface="Times New Roman"/>
                <a:ea typeface="Times New Roman"/>
                <a:cs typeface="Times New Roman"/>
                <a:sym typeface="Times New Roman"/>
              </a:rPr>
              <a:t>Listen more than talk.</a:t>
            </a:r>
            <a:endParaRPr/>
          </a:p>
          <a:p>
            <a:pPr marL="0" lvl="1" indent="235572">
              <a:buClr>
                <a:schemeClr val="dk1"/>
              </a:buClr>
              <a:buSzPts val="1200"/>
            </a:pPr>
            <a:r>
              <a:rPr lang="en-US">
                <a:latin typeface="Times New Roman"/>
                <a:ea typeface="Times New Roman"/>
                <a:cs typeface="Times New Roman"/>
                <a:sym typeface="Times New Roman"/>
              </a:rPr>
              <a:t>Be careful not to ask leading questions.</a:t>
            </a:r>
            <a:endParaRPr/>
          </a:p>
          <a:p>
            <a:pPr marL="0" lvl="1" indent="235572">
              <a:buClr>
                <a:schemeClr val="dk1"/>
              </a:buClr>
              <a:buSzPts val="1200"/>
            </a:pPr>
            <a:r>
              <a:rPr lang="en-US">
                <a:latin typeface="Times New Roman"/>
                <a:ea typeface="Times New Roman"/>
                <a:cs typeface="Times New Roman"/>
                <a:sym typeface="Times New Roman"/>
              </a:rPr>
              <a:t>Be clear as to your role: e.g. </a:t>
            </a:r>
            <a:r>
              <a:rPr lang="en-US" sz="3300">
                <a:latin typeface="Times New Roman"/>
                <a:ea typeface="Times New Roman"/>
                <a:cs typeface="Times New Roman"/>
                <a:sym typeface="Times New Roman"/>
              </a:rPr>
              <a:t>Clinical vs. Forensic </a:t>
            </a:r>
            <a:endParaRPr/>
          </a:p>
          <a:p>
            <a:pPr marL="0" indent="0">
              <a:buClr>
                <a:schemeClr val="dk1"/>
              </a:buClr>
              <a:buSzPts val="1200"/>
            </a:pPr>
            <a:endParaRPr/>
          </a:p>
        </p:txBody>
      </p:sp>
      <p:sp>
        <p:nvSpPr>
          <p:cNvPr id="445" name="Google Shape;445;p37:notes"/>
          <p:cNvSpPr txBox="1">
            <a:spLocks noGrp="1"/>
          </p:cNvSpPr>
          <p:nvPr>
            <p:ph type="sldNum" idx="12"/>
          </p:nvPr>
        </p:nvSpPr>
        <p:spPr>
          <a:xfrm>
            <a:off x="0" y="0"/>
            <a:ext cx="3106944" cy="3080208"/>
          </a:xfrm>
          <a:prstGeom prst="rect">
            <a:avLst/>
          </a:prstGeom>
          <a:noFill/>
          <a:ln>
            <a:noFill/>
          </a:ln>
        </p:spPr>
        <p:txBody>
          <a:bodyPr spcFirstLastPara="1" wrap="square" lIns="94213" tIns="47094" rIns="94213" bIns="47094" anchor="t" anchorCtr="0">
            <a:noAutofit/>
          </a:bodyPr>
          <a:lstStyle/>
          <a:p>
            <a:pPr>
              <a:buSzPts val="1800"/>
            </a:pPr>
            <a:fld id="{00000000-1234-1234-1234-123412341234}" type="slidenum">
              <a:rPr lang="en-US" sz="1900">
                <a:latin typeface="Calibri"/>
                <a:ea typeface="Calibri"/>
                <a:cs typeface="Calibri"/>
                <a:sym typeface="Calibri"/>
              </a:rPr>
              <a:pPr>
                <a:buSzPts val="1800"/>
              </a:pPr>
              <a:t>28</a:t>
            </a:fld>
            <a:endParaRPr sz="1900">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 how a rating scale eventually helped her feel ready to share.</a:t>
            </a:r>
            <a:endParaRPr/>
          </a:p>
        </p:txBody>
      </p:sp>
      <p:sp>
        <p:nvSpPr>
          <p:cNvPr id="454" name="Google Shape;454;p3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p>
          <a:p>
            <a:pPr marL="0" indent="0"/>
            <a:endParaRPr/>
          </a:p>
          <a:p>
            <a:pPr marL="0" indent="0"/>
            <a:endParaRPr lang="en-US"/>
          </a:p>
          <a:p>
            <a:r>
              <a:rPr lang="en-US"/>
              <a:t>1. Identify essential principles of Trauma Informed Care </a:t>
            </a:r>
          </a:p>
          <a:p>
            <a:r>
              <a:rPr lang="en-US"/>
              <a:t>2. Identify one change or modification that can be made in one’s own practice or community to facilitate or enhance trauma informed approaches.</a:t>
            </a:r>
          </a:p>
          <a:p>
            <a:pPr marL="0" indent="0"/>
            <a:endParaRPr lang="en-US"/>
          </a:p>
          <a:p>
            <a:pPr marL="0" indent="0"/>
            <a:endParaRPr lang="en-US"/>
          </a:p>
          <a:p>
            <a:pPr marL="0" indent="0"/>
            <a:r>
              <a:rPr lang="en-US"/>
              <a:t>Diagnosis and treatment of trauma disorders previously on there- remove treatment component?  keep and add 4th L.O?</a:t>
            </a:r>
          </a:p>
        </p:txBody>
      </p:sp>
      <p:sp>
        <p:nvSpPr>
          <p:cNvPr id="149" name="Google Shape;149;p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3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endParaRPr/>
          </a:p>
        </p:txBody>
      </p:sp>
      <p:sp>
        <p:nvSpPr>
          <p:cNvPr id="461" name="Google Shape;461;p3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4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endParaRPr/>
          </a:p>
        </p:txBody>
      </p:sp>
      <p:sp>
        <p:nvSpPr>
          <p:cNvPr id="467" name="Google Shape;467;p4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4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endParaRPr/>
          </a:p>
          <a:p>
            <a:pPr marL="0" indent="0"/>
            <a:endParaRPr/>
          </a:p>
          <a:p>
            <a:pPr marL="0" indent="0"/>
            <a:r>
              <a:rPr lang="en-US"/>
              <a:t>PCIT or CPP attunement </a:t>
            </a:r>
            <a:r>
              <a:rPr lang="en-US" err="1"/>
              <a:t>thnx</a:t>
            </a:r>
            <a:r>
              <a:rPr lang="en-US"/>
              <a:t> – to help child and parent attune. </a:t>
            </a:r>
          </a:p>
          <a:p>
            <a:pPr marL="0" indent="0"/>
            <a:r>
              <a:rPr lang="en-US" err="1"/>
              <a:t>Tf-cbt</a:t>
            </a:r>
            <a:r>
              <a:rPr lang="en-US"/>
              <a:t> for trauma and </a:t>
            </a:r>
            <a:r>
              <a:rPr lang="en-US" err="1"/>
              <a:t>ptsd</a:t>
            </a:r>
            <a:r>
              <a:rPr lang="en-US"/>
              <a:t> – </a:t>
            </a:r>
            <a:endParaRPr/>
          </a:p>
          <a:p>
            <a:pPr marL="0" indent="0"/>
            <a:r>
              <a:rPr lang="en-US"/>
              <a:t>Complex trauma – arc; </a:t>
            </a:r>
            <a:r>
              <a:rPr lang="en-US" err="1"/>
              <a:t>itct</a:t>
            </a:r>
            <a:r>
              <a:rPr lang="en-US"/>
              <a:t>-c, </a:t>
            </a:r>
            <a:r>
              <a:rPr lang="en-US" err="1"/>
              <a:t>itct</a:t>
            </a:r>
            <a:r>
              <a:rPr lang="en-US"/>
              <a:t>-a</a:t>
            </a:r>
            <a:endParaRPr/>
          </a:p>
          <a:p>
            <a:pPr marL="0" indent="0"/>
            <a:endParaRPr/>
          </a:p>
          <a:p>
            <a:pPr marL="0" indent="0"/>
            <a:r>
              <a:rPr lang="en-US"/>
              <a:t>Primary and secondary </a:t>
            </a:r>
            <a:r>
              <a:rPr lang="en-US" err="1"/>
              <a:t>preventin</a:t>
            </a:r>
            <a:endParaRPr err="1"/>
          </a:p>
          <a:p>
            <a:pPr marL="0" indent="0"/>
            <a:r>
              <a:rPr lang="en-US"/>
              <a:t>Brazelton touch points</a:t>
            </a:r>
            <a:endParaRPr/>
          </a:p>
          <a:p>
            <a:pPr marL="0" indent="0"/>
            <a:endParaRPr/>
          </a:p>
        </p:txBody>
      </p:sp>
      <p:sp>
        <p:nvSpPr>
          <p:cNvPr id="480" name="Google Shape;480;p4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4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p>
          <a:p>
            <a:pPr marL="0" indent="0"/>
            <a:endParaRPr/>
          </a:p>
          <a:p>
            <a:pPr marL="0" indent="0"/>
            <a:r>
              <a:rPr lang="en-US"/>
              <a:t>Involves encouraging a child, through relaxation and desensitization procedures, to describe the event with diminished hyperarousal and negative affective states (</a:t>
            </a:r>
            <a:r>
              <a:rPr lang="en-US">
                <a:latin typeface="MS PGothic"/>
                <a:ea typeface="MS PGothic"/>
                <a:cs typeface="MS PGothic"/>
                <a:sym typeface="MS PGothic"/>
              </a:rPr>
              <a:t>“</a:t>
            </a:r>
            <a:r>
              <a:rPr lang="en-US"/>
              <a:t>reprocessing.</a:t>
            </a:r>
            <a:r>
              <a:rPr lang="en-US">
                <a:latin typeface="MS PGothic"/>
                <a:ea typeface="MS PGothic"/>
                <a:cs typeface="MS PGothic"/>
                <a:sym typeface="MS PGothic"/>
              </a:rPr>
              <a:t>”</a:t>
            </a:r>
            <a:r>
              <a:rPr lang="en-US"/>
              <a:t>)</a:t>
            </a:r>
            <a:endParaRPr/>
          </a:p>
          <a:p>
            <a:pPr marL="0" indent="0">
              <a:buClr>
                <a:schemeClr val="dk1"/>
              </a:buClr>
              <a:buSzPts val="1200"/>
            </a:pPr>
            <a:endParaRPr/>
          </a:p>
          <a:p>
            <a:pPr marL="0" indent="0"/>
            <a:r>
              <a:rPr lang="en-US"/>
              <a:t>Many experts believe this to be the most critical component of PTSD treatment.</a:t>
            </a:r>
            <a:endParaRPr/>
          </a:p>
          <a:p>
            <a:pPr marL="0" indent="0"/>
            <a:endParaRPr/>
          </a:p>
          <a:p>
            <a:pPr marL="0" indent="0"/>
            <a:r>
              <a:rPr lang="en-US"/>
              <a:t>Example: With Ron, help him tell his story of what happened when his father went to jail and  use coping  skills when he notices anxiety or other strong emotions. </a:t>
            </a:r>
            <a:endParaRPr/>
          </a:p>
          <a:p>
            <a:pPr marL="0" indent="0"/>
            <a:endParaRPr/>
          </a:p>
          <a:p>
            <a:pPr marL="0" indent="0"/>
            <a:r>
              <a:rPr lang="en-US"/>
              <a:t>Stress management techniques</a:t>
            </a:r>
            <a:endParaRPr/>
          </a:p>
          <a:p>
            <a:pPr marL="0" indent="0"/>
            <a:r>
              <a:rPr lang="en-US"/>
              <a:t>Sense of control over thoughts and feelings</a:t>
            </a:r>
            <a:endParaRPr/>
          </a:p>
          <a:p>
            <a:pPr marL="0" indent="0"/>
            <a:r>
              <a:rPr lang="en-US"/>
              <a:t>Relieve acute distress when </a:t>
            </a:r>
            <a:r>
              <a:rPr lang="en-US" err="1"/>
              <a:t>sx</a:t>
            </a:r>
            <a:r>
              <a:rPr lang="en-US"/>
              <a:t> occur</a:t>
            </a:r>
            <a:endParaRPr/>
          </a:p>
          <a:p>
            <a:pPr marL="0" indent="0"/>
            <a:endParaRPr/>
          </a:p>
          <a:p>
            <a:pPr marL="0" indent="0">
              <a:buClr>
                <a:schemeClr val="dk1"/>
              </a:buClr>
              <a:buSzPts val="1200"/>
            </a:pPr>
            <a:r>
              <a:rPr lang="en-US"/>
              <a:t>Techniques:</a:t>
            </a:r>
            <a:endParaRPr/>
          </a:p>
          <a:p>
            <a:pPr marL="0" indent="0">
              <a:buClr>
                <a:schemeClr val="dk1"/>
              </a:buClr>
              <a:buSzPts val="1200"/>
            </a:pPr>
            <a:r>
              <a:rPr lang="en-US"/>
              <a:t>	Mindfulness exercise</a:t>
            </a:r>
            <a:endParaRPr/>
          </a:p>
          <a:p>
            <a:pPr marL="0" indent="0">
              <a:buClr>
                <a:schemeClr val="dk1"/>
              </a:buClr>
              <a:buSzPts val="1200"/>
            </a:pPr>
            <a:r>
              <a:rPr lang="en-US"/>
              <a:t>	Progressive muscle relaxation</a:t>
            </a:r>
            <a:endParaRPr/>
          </a:p>
          <a:p>
            <a:pPr marL="0" indent="0">
              <a:buClr>
                <a:schemeClr val="dk1"/>
              </a:buClr>
              <a:buSzPts val="1200"/>
            </a:pPr>
            <a:r>
              <a:rPr lang="en-US"/>
              <a:t>	Thought stopping</a:t>
            </a:r>
            <a:endParaRPr/>
          </a:p>
          <a:p>
            <a:pPr marL="0" indent="0">
              <a:buClr>
                <a:schemeClr val="dk1"/>
              </a:buClr>
              <a:buSzPts val="1200"/>
            </a:pPr>
            <a:r>
              <a:rPr lang="en-US"/>
              <a:t>	Positive imagery </a:t>
            </a:r>
            <a:endParaRPr/>
          </a:p>
          <a:p>
            <a:pPr marL="0" indent="0">
              <a:buClr>
                <a:schemeClr val="dk1"/>
              </a:buClr>
              <a:buSzPts val="1200"/>
            </a:pPr>
            <a:r>
              <a:rPr lang="en-US"/>
              <a:t>	Deep breathing</a:t>
            </a:r>
            <a:br>
              <a:rPr lang="en-US"/>
            </a:br>
            <a:endParaRPr/>
          </a:p>
          <a:p>
            <a:pPr marL="0" indent="0">
              <a:buClr>
                <a:schemeClr val="dk1"/>
              </a:buClr>
              <a:buSzPts val="1200"/>
            </a:pPr>
            <a:r>
              <a:rPr lang="en-US"/>
              <a:t> </a:t>
            </a:r>
            <a:endParaRPr/>
          </a:p>
          <a:p>
            <a:pPr marL="0" indent="0"/>
            <a:r>
              <a:rPr lang="en-US"/>
              <a:t>Examples: </a:t>
            </a:r>
            <a:endParaRPr/>
          </a:p>
          <a:p>
            <a:pPr marL="470535" lvl="1" indent="0"/>
            <a:r>
              <a:rPr lang="en-US"/>
              <a:t>Square breathing</a:t>
            </a:r>
            <a:endParaRPr/>
          </a:p>
          <a:p>
            <a:pPr marL="470535" lvl="1" indent="0"/>
            <a:r>
              <a:rPr lang="en-US"/>
              <a:t>5-4-3-2-1</a:t>
            </a:r>
            <a:endParaRPr/>
          </a:p>
          <a:p>
            <a:pPr marL="470535" lvl="1" indent="0"/>
            <a:r>
              <a:rPr lang="en-US"/>
              <a:t>Holding Ice  or putting cold washcloth over temples</a:t>
            </a:r>
            <a:endParaRPr/>
          </a:p>
          <a:p>
            <a:pPr marL="0" indent="0">
              <a:buClr>
                <a:schemeClr val="dk1"/>
              </a:buClr>
              <a:buSzPts val="1200"/>
            </a:pPr>
            <a:endParaRPr/>
          </a:p>
          <a:p>
            <a:pPr marL="0" indent="0"/>
            <a:endParaRPr/>
          </a:p>
          <a:p>
            <a:pPr marL="0" indent="0"/>
            <a:r>
              <a:rPr lang="en-US"/>
              <a:t>Rumination vs reprocessing</a:t>
            </a:r>
            <a:endParaRPr/>
          </a:p>
          <a:p>
            <a:pPr marL="0" indent="0"/>
            <a:r>
              <a:rPr lang="en-US"/>
              <a:t>Reprocessing (Good)</a:t>
            </a:r>
            <a:endParaRPr/>
          </a:p>
          <a:p>
            <a:pPr marL="470535" lvl="1" indent="0"/>
            <a:r>
              <a:rPr lang="en-US"/>
              <a:t>Thinking of an experience in a new way, or having new feelings when remembering.</a:t>
            </a:r>
            <a:endParaRPr/>
          </a:p>
          <a:p>
            <a:pPr marL="470535" lvl="1" indent="0"/>
            <a:r>
              <a:rPr lang="en-US"/>
              <a:t>What happens in good psychotherapy.</a:t>
            </a:r>
            <a:endParaRPr/>
          </a:p>
          <a:p>
            <a:pPr marL="470535" lvl="1" indent="0"/>
            <a:r>
              <a:rPr lang="en-US"/>
              <a:t>Data suggesting biologic changes occur.</a:t>
            </a:r>
            <a:endParaRPr/>
          </a:p>
          <a:p>
            <a:pPr marL="471145" lvl="1" indent="0"/>
            <a:endParaRPr/>
          </a:p>
          <a:p>
            <a:pPr marL="470535" lvl="1" indent="0"/>
            <a:r>
              <a:rPr lang="en-US"/>
              <a:t>Repeating the same story or experience again and again in exactly the same way.</a:t>
            </a:r>
            <a:endParaRPr/>
          </a:p>
          <a:p>
            <a:pPr marL="470535" lvl="1" indent="0"/>
            <a:r>
              <a:rPr lang="en-US"/>
              <a:t>NOT associated with any sort of improvement 	and may make some feel worse.</a:t>
            </a:r>
            <a:endParaRPr/>
          </a:p>
          <a:p>
            <a:pPr marL="235572" lvl="1" indent="0">
              <a:buClr>
                <a:schemeClr val="dk1"/>
              </a:buClr>
              <a:buSzPts val="1200"/>
            </a:pPr>
            <a:endParaRPr/>
          </a:p>
          <a:p>
            <a:pPr marL="234950" lvl="1" indent="0">
              <a:buClr>
                <a:schemeClr val="dk1"/>
              </a:buClr>
              <a:buSzPts val="1200"/>
            </a:pPr>
            <a:r>
              <a:rPr lang="en-US"/>
              <a:t>🡪 Re-traumatizing </a:t>
            </a:r>
            <a:endParaRPr/>
          </a:p>
          <a:p>
            <a:pPr marL="471145" lvl="1" indent="0"/>
            <a:endParaRPr/>
          </a:p>
          <a:p>
            <a:pPr marL="0" indent="0"/>
            <a:endParaRPr/>
          </a:p>
          <a:p>
            <a:pPr marL="0" indent="0"/>
            <a:endParaRPr/>
          </a:p>
        </p:txBody>
      </p:sp>
      <p:sp>
        <p:nvSpPr>
          <p:cNvPr id="488" name="Google Shape;488;p4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4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a:t>Mike</a:t>
            </a:r>
          </a:p>
          <a:p>
            <a:pPr marL="471145" lvl="1" indent="0">
              <a:buClr>
                <a:schemeClr val="dk1"/>
              </a:buClr>
              <a:buSzPts val="1200"/>
            </a:pPr>
            <a:endParaRPr/>
          </a:p>
          <a:p>
            <a:pPr marL="0" indent="0">
              <a:buClr>
                <a:schemeClr val="dk1"/>
              </a:buClr>
              <a:buSzPts val="1200"/>
            </a:pPr>
            <a:endParaRPr/>
          </a:p>
          <a:p>
            <a:pPr marL="0" indent="0">
              <a:buClr>
                <a:schemeClr val="dk1"/>
              </a:buClr>
              <a:buSzPts val="1200"/>
            </a:pPr>
            <a:endParaRPr/>
          </a:p>
        </p:txBody>
      </p:sp>
      <p:sp>
        <p:nvSpPr>
          <p:cNvPr id="504" name="Google Shape;504;p4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Clr>
                <a:schemeClr val="dk1"/>
              </a:buClr>
              <a:buSzPts val="1200"/>
            </a:pPr>
            <a:fld id="{00000000-1234-1234-1234-123412341234}" type="slidenum">
              <a:rPr lang="en-US"/>
              <a:pPr algn="r">
                <a:buClr>
                  <a:schemeClr val="dk1"/>
                </a:buClr>
                <a:buSzPts val="1200"/>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4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p>
        </p:txBody>
      </p:sp>
      <p:sp>
        <p:nvSpPr>
          <p:cNvPr id="520" name="Google Shape;520;p4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4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endParaRPr/>
          </a:p>
        </p:txBody>
      </p:sp>
      <p:sp>
        <p:nvSpPr>
          <p:cNvPr id="528" name="Google Shape;528;p4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7: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endParaRPr/>
          </a:p>
        </p:txBody>
      </p:sp>
      <p:sp>
        <p:nvSpPr>
          <p:cNvPr id="540" name="Google Shape;540;p47: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6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endParaRPr/>
          </a:p>
        </p:txBody>
      </p:sp>
      <p:sp>
        <p:nvSpPr>
          <p:cNvPr id="660" name="Google Shape;660;p6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 </a:t>
            </a:r>
          </a:p>
          <a:p>
            <a:pPr marL="0" indent="0"/>
            <a:r>
              <a:rPr lang="en-US" dirty="0"/>
              <a:t> Before pandemic, suicide was a problem affecting young ppl, being second leading cause of death in the us 10—25 </a:t>
            </a:r>
            <a:r>
              <a:rPr lang="en-US" dirty="0" err="1"/>
              <a:t>yrs</a:t>
            </a:r>
            <a:r>
              <a:rPr lang="en-US" dirty="0"/>
              <a:t> of age and rising rates for young black youth which is thought to be multifactorial, health care disparities being one of them.</a:t>
            </a:r>
            <a:endParaRPr dirty="0"/>
          </a:p>
          <a:p>
            <a:pPr marL="0" indent="0"/>
            <a:endParaRPr dirty="0"/>
          </a:p>
          <a:p>
            <a:pPr marL="0" indent="0"/>
            <a:r>
              <a:rPr lang="en-US" dirty="0"/>
              <a:t>Unexpectedly, however, our hospital did not observe this increase during the early months of the pandemic and the number of adolescents presenting for acute mental health emergencies dropped precipitously. This radical shift in numbers raised many concerns regarding the state of adolescent mental health and wellbeing. Many of us worried that youth needing mental health support were not seeking help due to fear of COVID-19. These concerns have been substantiated; over the past month, the number of youth seeking emergent mental health care in our hospital and emergency department is twice normal for this time of year.</a:t>
            </a:r>
            <a:endParaRPr dirty="0"/>
          </a:p>
          <a:p>
            <a:pPr marL="0" indent="0"/>
            <a:endParaRPr dirty="0"/>
          </a:p>
          <a:p>
            <a:pPr marL="0" indent="0"/>
            <a:endParaRPr dirty="0"/>
          </a:p>
          <a:p>
            <a:pPr marL="234950" indent="-234950">
              <a:buClr>
                <a:schemeClr val="dk1"/>
              </a:buClr>
              <a:buSzPts val="1200"/>
              <a:buFont typeface="Calibri"/>
              <a:buAutoNum type="arabicPeriod"/>
            </a:pPr>
            <a:r>
              <a:rPr lang="en-US" dirty="0"/>
              <a:t>Cloutier RL, </a:t>
            </a:r>
            <a:r>
              <a:rPr lang="en-US" dirty="0" err="1"/>
              <a:t>Marshaall</a:t>
            </a:r>
            <a:r>
              <a:rPr lang="en-US" dirty="0"/>
              <a:t> R. A dangerous pandemic pair: Covid19 and adolescent mental health emergencies. </a:t>
            </a:r>
            <a:r>
              <a:rPr lang="en-US" i="1" dirty="0"/>
              <a:t>Am J </a:t>
            </a:r>
            <a:r>
              <a:rPr lang="en-US" i="1" dirty="0" err="1"/>
              <a:t>Emerg</a:t>
            </a:r>
            <a:r>
              <a:rPr lang="en-US" i="1" dirty="0"/>
              <a:t> Med</a:t>
            </a:r>
            <a:r>
              <a:rPr lang="en-US" dirty="0"/>
              <a:t>. 2021;46:776-777. https://</a:t>
            </a:r>
            <a:r>
              <a:rPr lang="en-US" dirty="0" err="1"/>
              <a:t>libezproxy.syr.edu</a:t>
            </a:r>
            <a:r>
              <a:rPr lang="en-US" dirty="0"/>
              <a:t>/</a:t>
            </a:r>
            <a:r>
              <a:rPr lang="en-US" dirty="0" err="1"/>
              <a:t>login?url</a:t>
            </a:r>
            <a:r>
              <a:rPr lang="en-US" dirty="0"/>
              <a:t>=https://</a:t>
            </a:r>
            <a:r>
              <a:rPr lang="en-US" dirty="0" err="1"/>
              <a:t>www.proquest.com</a:t>
            </a:r>
            <a:r>
              <a:rPr lang="en-US" dirty="0"/>
              <a:t>/scholarly-journals/dangerous-pandemic-pair-covid19-adolescent-mental/</a:t>
            </a:r>
            <a:r>
              <a:rPr lang="en-US" dirty="0" err="1"/>
              <a:t>docview</a:t>
            </a:r>
            <a:r>
              <a:rPr lang="en-US" dirty="0"/>
              <a:t>/2555958068/se-2?accountid=14214. </a:t>
            </a:r>
            <a:r>
              <a:rPr lang="en-US" dirty="0" err="1"/>
              <a:t>doi</a:t>
            </a:r>
            <a:r>
              <a:rPr lang="en-US" dirty="0"/>
              <a:t>: http://</a:t>
            </a:r>
            <a:r>
              <a:rPr lang="en-US" dirty="0" err="1"/>
              <a:t>dx.doi.org</a:t>
            </a:r>
            <a:r>
              <a:rPr lang="en-US" dirty="0"/>
              <a:t>/10.1016/j.ajem.2020.09.008. </a:t>
            </a:r>
          </a:p>
          <a:p>
            <a:pPr marL="235572" indent="-157048">
              <a:buClr>
                <a:schemeClr val="dk1"/>
              </a:buClr>
              <a:buSzPts val="1200"/>
            </a:pPr>
            <a:endParaRPr lang="en-US" dirty="0"/>
          </a:p>
          <a:p>
            <a:pPr marL="234950" indent="-234950">
              <a:buClr>
                <a:schemeClr val="dk1"/>
              </a:buClr>
              <a:buSzPts val="1200"/>
              <a:buFont typeface="Calibri"/>
              <a:buAutoNum type="arabicPeriod"/>
            </a:pPr>
            <a:r>
              <a:rPr lang="en-US" dirty="0"/>
              <a:t>More than 140,000 children in the United States lost a primary and/or secondary caregiver, with youth of color disproportionately impacted. We are caring for young people with soaring rates of depression, anxiety, trauma, loneliness, and suicidality that will have lasting impacts on them, their families, and their communities. </a:t>
            </a:r>
            <a:endParaRPr dirty="0"/>
          </a:p>
          <a:p>
            <a:pPr marL="0" indent="0"/>
            <a:endParaRPr dirty="0"/>
          </a:p>
          <a:p>
            <a:pPr marL="0" indent="0"/>
            <a:endParaRPr dirty="0"/>
          </a:p>
          <a:p>
            <a:pPr marL="0" indent="0"/>
            <a:endParaRPr dirty="0"/>
          </a:p>
          <a:p>
            <a:pPr marL="0" indent="0"/>
            <a:r>
              <a:rPr lang="en-US" dirty="0"/>
              <a:t>for more context, Suicide among our youth has always been a major problem as the second leading cause of death and continues to be a problem now, particularly for young female teens who have been visiting </a:t>
            </a:r>
            <a:r>
              <a:rPr lang="en-US" dirty="0" err="1"/>
              <a:t>theh</a:t>
            </a:r>
            <a:r>
              <a:rPr lang="en-US" dirty="0"/>
              <a:t> EDD due to suicide attempts more than pre pandemic.</a:t>
            </a:r>
            <a:endParaRPr dirty="0"/>
          </a:p>
          <a:p>
            <a:pPr marL="0" indent="0"/>
            <a:endParaRPr dirty="0"/>
          </a:p>
          <a:p>
            <a:pPr marL="0" indent="0"/>
            <a:r>
              <a:rPr lang="en-US" dirty="0"/>
              <a:t>We also know that the rates among black youth have risen faster than any other racial/ethnic group, particularly among latency age kids, highlighting the </a:t>
            </a:r>
            <a:r>
              <a:rPr lang="en-US" dirty="0" err="1"/>
              <a:t>intereactions</a:t>
            </a:r>
            <a:r>
              <a:rPr lang="en-US" dirty="0"/>
              <a:t> between our dual pandemics of covid19 infection and  structural racism in this country. </a:t>
            </a:r>
            <a:endParaRPr dirty="0"/>
          </a:p>
          <a:p>
            <a:pPr marL="0" indent="0"/>
            <a:endParaRPr dirty="0"/>
          </a:p>
          <a:p>
            <a:pPr marL="0" indent="0"/>
            <a:r>
              <a:rPr lang="en-US" dirty="0"/>
              <a:t>While the reasons are not completely known, our discussion of ACES today or adverse childhood experiences, are thought to be part of these disparities, as well as important disparities regarding access and treatment. </a:t>
            </a:r>
            <a:endParaRPr dirty="0"/>
          </a:p>
          <a:p>
            <a:pPr marL="0" indent="0"/>
            <a:endParaRPr dirty="0"/>
          </a:p>
        </p:txBody>
      </p:sp>
      <p:sp>
        <p:nvSpPr>
          <p:cNvPr id="173" name="Google Shape;173;p7: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mike</a:t>
            </a:r>
            <a:endParaRPr/>
          </a:p>
        </p:txBody>
      </p:sp>
      <p:sp>
        <p:nvSpPr>
          <p:cNvPr id="214" name="Google Shape;214;p1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 – let’s practice!</a:t>
            </a:r>
            <a:endParaRPr/>
          </a:p>
        </p:txBody>
      </p:sp>
      <p:sp>
        <p:nvSpPr>
          <p:cNvPr id="221" name="Google Shape;221;p11: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endParaRPr/>
          </a:p>
        </p:txBody>
      </p:sp>
      <p:sp>
        <p:nvSpPr>
          <p:cNvPr id="228" name="Google Shape;228;p1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endParaRPr/>
          </a:p>
        </p:txBody>
      </p:sp>
      <p:sp>
        <p:nvSpPr>
          <p:cNvPr id="234" name="Google Shape;234;p1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  Walsh, Froma. (2020). Family Process. 59(3): 883-897. Loss and Resilience in the Time of COVID‐19: Meaning Making, Hope, and Transcendence.</a:t>
            </a:r>
            <a:endParaRPr/>
          </a:p>
          <a:p>
            <a:pPr marL="0" indent="0"/>
            <a:endParaRPr/>
          </a:p>
          <a:p>
            <a:pPr marL="0" indent="0"/>
            <a:r>
              <a:rPr lang="en-US" u="sng">
                <a:solidFill>
                  <a:schemeClr val="hlink"/>
                </a:solidFill>
                <a:hlinkClick r:id="rId3"/>
              </a:rPr>
              <a:t>Heart rate variability</a:t>
            </a:r>
            <a:r>
              <a:rPr lang="en-US"/>
              <a:t> is a promising biomarker of mental health resilience.</a:t>
            </a:r>
            <a:endParaRPr/>
          </a:p>
          <a:p>
            <a:pPr marL="0" indent="0"/>
            <a:r>
              <a:rPr lang="en-US"/>
              <a:t>•Heart rate variability is an index of flexibility and ability to adapt to stress.</a:t>
            </a:r>
            <a:endParaRPr/>
          </a:p>
          <a:p>
            <a:pPr marL="0" indent="0"/>
            <a:endParaRPr b="0"/>
          </a:p>
        </p:txBody>
      </p:sp>
      <p:sp>
        <p:nvSpPr>
          <p:cNvPr id="241" name="Google Shape;241;p14: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Helvetica Neue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7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7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Helvetica Neue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4"/>
          <p:cNvSpPr>
            <a:spLocks noGrp="1"/>
          </p:cNvSpPr>
          <p:nvPr>
            <p:ph type="pic" idx="2"/>
          </p:nvPr>
        </p:nvSpPr>
        <p:spPr>
          <a:xfrm>
            <a:off x="5183188" y="987425"/>
            <a:ext cx="6172200" cy="4873625"/>
          </a:xfrm>
          <a:prstGeom prst="rect">
            <a:avLst/>
          </a:prstGeom>
          <a:noFill/>
          <a:ln>
            <a:noFill/>
          </a:ln>
        </p:spPr>
      </p:sp>
      <p:sp>
        <p:nvSpPr>
          <p:cNvPr id="56" name="Google Shape;56;p7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6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66"/>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66"/>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7"/>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8"/>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33"/>
        <p:cNvGrpSpPr/>
        <p:nvPr/>
      </p:nvGrpSpPr>
      <p:grpSpPr>
        <a:xfrm>
          <a:off x="0" y="0"/>
          <a:ext cx="0" cy="0"/>
          <a:chOff x="0" y="0"/>
          <a:chExt cx="0" cy="0"/>
        </a:xfrm>
      </p:grpSpPr>
      <p:sp>
        <p:nvSpPr>
          <p:cNvPr id="34" name="Google Shape;34;p69"/>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t" anchorCtr="0">
            <a:normAutofit/>
          </a:bodyPr>
          <a:lstStyle>
            <a:lvl1pPr lvl="0" algn="ctr">
              <a:lnSpc>
                <a:spcPct val="90000"/>
              </a:lnSpc>
              <a:spcBef>
                <a:spcPts val="0"/>
              </a:spcBef>
              <a:spcAft>
                <a:spcPts val="0"/>
              </a:spcAft>
              <a:buClr>
                <a:srgbClr val="FFFFFF"/>
              </a:buClr>
              <a:buSzPts val="1800"/>
              <a:buFont typeface="Helvetica Neue Light"/>
              <a:buNone/>
              <a:defRPr/>
            </a:lvl1pPr>
            <a:lvl2pPr lvl="1" algn="ctr">
              <a:lnSpc>
                <a:spcPct val="90000"/>
              </a:lnSpc>
              <a:spcBef>
                <a:spcPts val="0"/>
              </a:spcBef>
              <a:spcAft>
                <a:spcPts val="0"/>
              </a:spcAft>
              <a:buClr>
                <a:srgbClr val="FFFFFF"/>
              </a:buClr>
              <a:buSzPts val="1800"/>
              <a:buNone/>
              <a:defRPr/>
            </a:lvl2pPr>
            <a:lvl3pPr lvl="2" algn="ctr">
              <a:lnSpc>
                <a:spcPct val="90000"/>
              </a:lnSpc>
              <a:spcBef>
                <a:spcPts val="0"/>
              </a:spcBef>
              <a:spcAft>
                <a:spcPts val="0"/>
              </a:spcAft>
              <a:buClr>
                <a:srgbClr val="FFFFFF"/>
              </a:buClr>
              <a:buSzPts val="1800"/>
              <a:buNone/>
              <a:defRPr/>
            </a:lvl3pPr>
            <a:lvl4pPr lvl="3" algn="ctr">
              <a:lnSpc>
                <a:spcPct val="90000"/>
              </a:lnSpc>
              <a:spcBef>
                <a:spcPts val="0"/>
              </a:spcBef>
              <a:spcAft>
                <a:spcPts val="0"/>
              </a:spcAft>
              <a:buClr>
                <a:srgbClr val="FFFFFF"/>
              </a:buClr>
              <a:buSzPts val="1800"/>
              <a:buNone/>
              <a:defRPr/>
            </a:lvl4pPr>
            <a:lvl5pPr lvl="4" algn="ctr">
              <a:lnSpc>
                <a:spcPct val="90000"/>
              </a:lnSpc>
              <a:spcBef>
                <a:spcPts val="0"/>
              </a:spcBef>
              <a:spcAft>
                <a:spcPts val="0"/>
              </a:spcAft>
              <a:buClr>
                <a:srgbClr val="FFFFFF"/>
              </a:buClr>
              <a:buSzPts val="1800"/>
              <a:buNone/>
              <a:defRPr/>
            </a:lvl5pPr>
            <a:lvl6pPr lvl="5" algn="ctr">
              <a:lnSpc>
                <a:spcPct val="90000"/>
              </a:lnSpc>
              <a:spcBef>
                <a:spcPts val="0"/>
              </a:spcBef>
              <a:spcAft>
                <a:spcPts val="0"/>
              </a:spcAft>
              <a:buClr>
                <a:srgbClr val="FFFFFF"/>
              </a:buClr>
              <a:buSzPts val="1800"/>
              <a:buNone/>
              <a:defRPr/>
            </a:lvl6pPr>
            <a:lvl7pPr lvl="6" algn="ctr">
              <a:lnSpc>
                <a:spcPct val="90000"/>
              </a:lnSpc>
              <a:spcBef>
                <a:spcPts val="0"/>
              </a:spcBef>
              <a:spcAft>
                <a:spcPts val="0"/>
              </a:spcAft>
              <a:buClr>
                <a:srgbClr val="FFFFFF"/>
              </a:buClr>
              <a:buSzPts val="1800"/>
              <a:buNone/>
              <a:defRPr/>
            </a:lvl7pPr>
            <a:lvl8pPr lvl="7" algn="ctr">
              <a:lnSpc>
                <a:spcPct val="90000"/>
              </a:lnSpc>
              <a:spcBef>
                <a:spcPts val="0"/>
              </a:spcBef>
              <a:spcAft>
                <a:spcPts val="0"/>
              </a:spcAft>
              <a:buClr>
                <a:srgbClr val="FFFFFF"/>
              </a:buClr>
              <a:buSzPts val="1800"/>
              <a:buNone/>
              <a:defRPr/>
            </a:lvl8pPr>
            <a:lvl9pPr lvl="8" algn="ctr">
              <a:lnSpc>
                <a:spcPct val="90000"/>
              </a:lnSpc>
              <a:spcBef>
                <a:spcPts val="0"/>
              </a:spcBef>
              <a:spcAft>
                <a:spcPts val="0"/>
              </a:spcAft>
              <a:buClr>
                <a:srgbClr val="FFFFFF"/>
              </a:buClr>
              <a:buSzPts val="1800"/>
              <a:buNone/>
              <a:defRPr/>
            </a:lvl9pPr>
          </a:lstStyle>
          <a:p>
            <a:endParaRPr/>
          </a:p>
        </p:txBody>
      </p:sp>
      <p:sp>
        <p:nvSpPr>
          <p:cNvPr id="35" name="Google Shape;35;p69"/>
          <p:cNvSpPr txBox="1">
            <a:spLocks noGrp="1"/>
          </p:cNvSpPr>
          <p:nvPr>
            <p:ph type="body" idx="1"/>
          </p:nvPr>
        </p:nvSpPr>
        <p:spPr>
          <a:xfrm>
            <a:off x="838200" y="1825625"/>
            <a:ext cx="10515600" cy="43512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6" name="Google Shape;36;p69"/>
          <p:cNvSpPr txBox="1">
            <a:spLocks noGrp="1"/>
          </p:cNvSpPr>
          <p:nvPr>
            <p:ph type="sldNum" idx="12"/>
          </p:nvPr>
        </p:nvSpPr>
        <p:spPr>
          <a:xfrm>
            <a:off x="11095176" y="6595185"/>
            <a:ext cx="258600" cy="276900"/>
          </a:xfrm>
          <a:prstGeom prst="rect">
            <a:avLst/>
          </a:prstGeom>
          <a:noFill/>
          <a:ln>
            <a:noFill/>
          </a:ln>
        </p:spPr>
        <p:txBody>
          <a:bodyPr spcFirstLastPara="1" wrap="square" lIns="45700" tIns="45700" rIns="45700" bIns="45700" anchor="t" anchorCtr="0">
            <a:spAutoFit/>
          </a:bodyPr>
          <a:lstStyle>
            <a:lvl1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3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70"/>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0"/>
          <p:cNvSpPr txBox="1">
            <a:spLocks noGrp="1"/>
          </p:cNvSpPr>
          <p:nvPr>
            <p:ph type="body" idx="1"/>
          </p:nvPr>
        </p:nvSpPr>
        <p:spPr>
          <a:xfrm rot="5400000">
            <a:off x="3920331" y="-850715"/>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7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3"/>
          <p:cNvSpPr/>
          <p:nvPr/>
        </p:nvSpPr>
        <p:spPr>
          <a:xfrm>
            <a:off x="0" y="-4"/>
            <a:ext cx="12192000" cy="685800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63"/>
          <p:cNvSpPr/>
          <p:nvPr/>
        </p:nvSpPr>
        <p:spPr>
          <a:xfrm>
            <a:off x="0" y="-2"/>
            <a:ext cx="3919948" cy="144866"/>
          </a:xfrm>
          <a:prstGeom prst="rect">
            <a:avLst/>
          </a:prstGeom>
          <a:solidFill>
            <a:srgbClr val="3913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63"/>
          <p:cNvSpPr/>
          <p:nvPr/>
        </p:nvSpPr>
        <p:spPr>
          <a:xfrm>
            <a:off x="4151958" y="-4"/>
            <a:ext cx="3900222" cy="144868"/>
          </a:xfrm>
          <a:prstGeom prst="rect">
            <a:avLst/>
          </a:prstGeom>
          <a:solidFill>
            <a:srgbClr val="049F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63"/>
          <p:cNvSpPr/>
          <p:nvPr/>
        </p:nvSpPr>
        <p:spPr>
          <a:xfrm>
            <a:off x="8284190" y="0"/>
            <a:ext cx="3907809" cy="144864"/>
          </a:xfrm>
          <a:prstGeom prst="rect">
            <a:avLst/>
          </a:prstGeom>
          <a:solidFill>
            <a:srgbClr val="7BBF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63"/>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400"/>
              <a:buFont typeface="Helvetica Neue Light"/>
              <a:buNone/>
              <a:defRPr sz="4400" b="0" i="0" u="none" strike="noStrike" cap="none">
                <a:solidFill>
                  <a:schemeClr val="dk1"/>
                </a:solidFill>
                <a:latin typeface="Helvetica Neue Light"/>
                <a:ea typeface="Helvetica Neue Light"/>
                <a:cs typeface="Helvetica Neue Light"/>
                <a:sym typeface="Helvetica Neue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63"/>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 name="Google Shape;16;p63"/>
          <p:cNvPicPr preferRelativeResize="0"/>
          <p:nvPr/>
        </p:nvPicPr>
        <p:blipFill rotWithShape="1">
          <a:blip r:embed="rId14">
            <a:alphaModFix/>
          </a:blip>
          <a:srcRect/>
          <a:stretch/>
        </p:blipFill>
        <p:spPr>
          <a:xfrm>
            <a:off x="5788070" y="163582"/>
            <a:ext cx="615860" cy="788538"/>
          </a:xfrm>
          <a:prstGeom prst="rect">
            <a:avLst/>
          </a:prstGeom>
          <a:noFill/>
          <a:ln>
            <a:noFill/>
          </a:ln>
        </p:spPr>
      </p:pic>
      <p:sp>
        <p:nvSpPr>
          <p:cNvPr id="17" name="Google Shape;17;p63"/>
          <p:cNvSpPr txBox="1"/>
          <p:nvPr/>
        </p:nvSpPr>
        <p:spPr>
          <a:xfrm>
            <a:off x="8610600" y="649287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391378"/>
                </a:solidFill>
                <a:latin typeface="Calibri"/>
                <a:ea typeface="Calibri"/>
                <a:cs typeface="Calibri"/>
                <a:sym typeface="Calibri"/>
              </a:rPr>
              <a:t>‹#›</a:t>
            </a:fld>
            <a:endParaRPr sz="1200" b="0" i="0" u="none" strike="noStrike" cap="none">
              <a:solidFill>
                <a:srgbClr val="391378"/>
              </a:solidFill>
              <a:latin typeface="Calibri"/>
              <a:ea typeface="Calibri"/>
              <a:cs typeface="Calibri"/>
              <a:sym typeface="Calibri"/>
            </a:endParaRPr>
          </a:p>
        </p:txBody>
      </p:sp>
      <p:sp>
        <p:nvSpPr>
          <p:cNvPr id="18" name="Google Shape;18;p63"/>
          <p:cNvSpPr txBox="1"/>
          <p:nvPr/>
        </p:nvSpPr>
        <p:spPr>
          <a:xfrm>
            <a:off x="1653904" y="6492871"/>
            <a:ext cx="408432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a:solidFill>
                  <a:srgbClr val="391378"/>
                </a:solidFill>
                <a:latin typeface="Helvetica Neue"/>
                <a:ea typeface="Helvetica Neue"/>
                <a:cs typeface="Helvetica Neue"/>
                <a:sym typeface="Helvetica Neue"/>
              </a:rPr>
              <a:t>©  2019 New York State Office of Mental Health</a:t>
            </a:r>
            <a:endParaRPr/>
          </a:p>
        </p:txBody>
      </p:sp>
      <p:pic>
        <p:nvPicPr>
          <p:cNvPr id="19" name="Google Shape;19;p63"/>
          <p:cNvPicPr preferRelativeResize="0"/>
          <p:nvPr/>
        </p:nvPicPr>
        <p:blipFill rotWithShape="1">
          <a:blip r:embed="rId15">
            <a:alphaModFix/>
          </a:blip>
          <a:srcRect/>
          <a:stretch/>
        </p:blipFill>
        <p:spPr>
          <a:xfrm>
            <a:off x="433009" y="6292563"/>
            <a:ext cx="2103476" cy="5285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txBox="1"/>
          <p:nvPr/>
        </p:nvSpPr>
        <p:spPr>
          <a:xfrm>
            <a:off x="1393369" y="1483257"/>
            <a:ext cx="9377962" cy="1938952"/>
          </a:xfrm>
          <a:prstGeom prst="rect">
            <a:avLst/>
          </a:prstGeom>
          <a:noFill/>
          <a:ln>
            <a:noFill/>
          </a:ln>
        </p:spPr>
        <p:txBody>
          <a:bodyPr spcFirstLastPara="1" wrap="square" lIns="91425" tIns="45700" rIns="91425" bIns="45700" anchor="t" anchorCtr="0">
            <a:spAutoFit/>
          </a:bodyPr>
          <a:lstStyle/>
          <a:p>
            <a:pPr algn="ctr"/>
            <a:r>
              <a:rPr lang="en-US" sz="6000" b="0" i="0" u="none" strike="noStrike" cap="none" dirty="0">
                <a:solidFill>
                  <a:schemeClr val="dk1"/>
                </a:solidFill>
                <a:latin typeface="Calibri"/>
                <a:ea typeface="Calibri"/>
                <a:cs typeface="Calibri"/>
                <a:sym typeface="Calibri"/>
              </a:rPr>
              <a:t>Trauma Informed Care</a:t>
            </a:r>
            <a:r>
              <a:rPr lang="en-US" sz="6000" dirty="0">
                <a:solidFill>
                  <a:schemeClr val="dk1"/>
                </a:solidFill>
                <a:latin typeface="Calibri"/>
                <a:ea typeface="Calibri"/>
                <a:cs typeface="Calibri"/>
                <a:sym typeface="Calibri"/>
              </a:rPr>
              <a:t> &amp; Communities</a:t>
            </a:r>
            <a:endParaRPr lang="en-US" sz="6000" b="0" i="0" u="none" strike="noStrike" cap="none" dirty="0">
              <a:solidFill>
                <a:schemeClr val="dk1"/>
              </a:solidFill>
              <a:latin typeface="Calibri"/>
              <a:ea typeface="Calibri"/>
              <a:cs typeface="Calibri"/>
            </a:endParaRPr>
          </a:p>
        </p:txBody>
      </p:sp>
      <p:sp>
        <p:nvSpPr>
          <p:cNvPr id="4" name="TextBox 3">
            <a:extLst>
              <a:ext uri="{FF2B5EF4-FFF2-40B4-BE49-F238E27FC236}">
                <a16:creationId xmlns:a16="http://schemas.microsoft.com/office/drawing/2014/main" id="{09519FC1-CFA4-79E5-2101-E49EFA329AAD}"/>
              </a:ext>
            </a:extLst>
          </p:cNvPr>
          <p:cNvSpPr txBox="1"/>
          <p:nvPr/>
        </p:nvSpPr>
        <p:spPr>
          <a:xfrm>
            <a:off x="938462" y="3679453"/>
            <a:ext cx="5157538" cy="1809726"/>
          </a:xfrm>
          <a:prstGeom prst="rect">
            <a:avLst/>
          </a:prstGeom>
          <a:noFill/>
        </p:spPr>
        <p:txBody>
          <a:bodyPr wrap="square" rtlCol="0">
            <a:spAutoFit/>
          </a:bodyPr>
          <a:lstStyle/>
          <a:p>
            <a:pPr algn="ctr">
              <a:lnSpc>
                <a:spcPct val="90000"/>
              </a:lnSpc>
              <a:buClr>
                <a:schemeClr val="lt1"/>
              </a:buClr>
              <a:buSzPts val="1800"/>
            </a:pPr>
            <a:r>
              <a:rPr lang="en-US" sz="2400" dirty="0" err="1">
                <a:solidFill>
                  <a:schemeClr val="tx1"/>
                </a:solidFill>
                <a:latin typeface="Open Sans"/>
                <a:sym typeface="Open Sans"/>
              </a:rPr>
              <a:t>Nayla</a:t>
            </a:r>
            <a:r>
              <a:rPr lang="en-US" sz="2400" dirty="0">
                <a:solidFill>
                  <a:schemeClr val="tx1"/>
                </a:solidFill>
                <a:latin typeface="Open Sans"/>
                <a:sym typeface="Open Sans"/>
              </a:rPr>
              <a:t> M. Khoury, MD, MPH</a:t>
            </a:r>
          </a:p>
          <a:p>
            <a:pPr algn="ctr">
              <a:buClr>
                <a:schemeClr val="lt1"/>
              </a:buClr>
              <a:buSzPts val="1800"/>
            </a:pPr>
            <a:r>
              <a:rPr lang="en-US" sz="1800" dirty="0">
                <a:solidFill>
                  <a:schemeClr val="tx1"/>
                </a:solidFill>
                <a:latin typeface="Open Sans"/>
                <a:sym typeface="Open Sans"/>
              </a:rPr>
              <a:t>Assistant Professor of Psychiatry</a:t>
            </a:r>
            <a:endParaRPr lang="en-US" sz="1800" dirty="0">
              <a:solidFill>
                <a:schemeClr val="tx1"/>
              </a:solidFill>
              <a:latin typeface="Open Sans"/>
            </a:endParaRPr>
          </a:p>
          <a:p>
            <a:pPr algn="ctr">
              <a:buClr>
                <a:schemeClr val="lt1"/>
              </a:buClr>
              <a:buSzPts val="1800"/>
            </a:pPr>
            <a:r>
              <a:rPr lang="en-US" sz="1800" dirty="0">
                <a:solidFill>
                  <a:schemeClr val="tx1"/>
                </a:solidFill>
                <a:latin typeface="Open Sans"/>
              </a:rPr>
              <a:t>SUNY Upstate Norton School of Medicine</a:t>
            </a:r>
          </a:p>
          <a:p>
            <a:pPr algn="ctr">
              <a:buSzPts val="1800"/>
            </a:pPr>
            <a:r>
              <a:rPr lang="en-US" sz="1800" dirty="0">
                <a:solidFill>
                  <a:schemeClr val="tx1"/>
                </a:solidFill>
                <a:latin typeface="Open Sans"/>
              </a:rPr>
              <a:t>Wellness Officer</a:t>
            </a:r>
          </a:p>
          <a:p>
            <a:pPr algn="ctr">
              <a:buSzPts val="1800"/>
            </a:pPr>
            <a:r>
              <a:rPr lang="en-US" sz="1800" dirty="0">
                <a:solidFill>
                  <a:schemeClr val="tx1"/>
                </a:solidFill>
                <a:latin typeface="Open Sans"/>
                <a:ea typeface="Open Sans"/>
              </a:rPr>
              <a:t>Medical Director Upstate Nation Behavioral Health Collaborative</a:t>
            </a:r>
          </a:p>
        </p:txBody>
      </p:sp>
      <p:sp>
        <p:nvSpPr>
          <p:cNvPr id="5" name="TextBox 4">
            <a:extLst>
              <a:ext uri="{FF2B5EF4-FFF2-40B4-BE49-F238E27FC236}">
                <a16:creationId xmlns:a16="http://schemas.microsoft.com/office/drawing/2014/main" id="{E24308EB-A117-BFD7-AFF3-FC269AF1F317}"/>
              </a:ext>
            </a:extLst>
          </p:cNvPr>
          <p:cNvSpPr txBox="1"/>
          <p:nvPr/>
        </p:nvSpPr>
        <p:spPr>
          <a:xfrm>
            <a:off x="6096000" y="3621505"/>
            <a:ext cx="5875421" cy="1846659"/>
          </a:xfrm>
          <a:prstGeom prst="rect">
            <a:avLst/>
          </a:prstGeom>
          <a:noFill/>
        </p:spPr>
        <p:txBody>
          <a:bodyPr wrap="square" rtlCol="0">
            <a:spAutoFit/>
          </a:bodyPr>
          <a:lstStyle/>
          <a:p>
            <a:pPr algn="ctr"/>
            <a:r>
              <a:rPr lang="en-US" sz="2400" dirty="0">
                <a:solidFill>
                  <a:schemeClr val="tx1"/>
                </a:solidFill>
                <a:latin typeface="Open Sans"/>
                <a:cs typeface="Segoe UI"/>
              </a:rPr>
              <a:t>Michael A. Scharf, M.D.</a:t>
            </a:r>
            <a:endParaRPr lang="en-US" sz="2400" dirty="0">
              <a:solidFill>
                <a:schemeClr val="tx1"/>
              </a:solidFill>
              <a:latin typeface="Open Sans"/>
            </a:endParaRPr>
          </a:p>
          <a:p>
            <a:pPr algn="ctr"/>
            <a:r>
              <a:rPr lang="en-US" sz="1800" dirty="0">
                <a:solidFill>
                  <a:schemeClr val="tx1"/>
                </a:solidFill>
                <a:latin typeface="Open Sans"/>
                <a:cs typeface="Segoe UI"/>
              </a:rPr>
              <a:t>Mark and Maureen Davitt Professor and Director of Child and Adolescent Psychiatry</a:t>
            </a:r>
            <a:endParaRPr lang="en-US" sz="1800" dirty="0">
              <a:solidFill>
                <a:schemeClr val="tx1"/>
              </a:solidFill>
              <a:latin typeface="Open Sans"/>
            </a:endParaRPr>
          </a:p>
          <a:p>
            <a:pPr algn="ctr"/>
            <a:r>
              <a:rPr lang="en-US" sz="1800" dirty="0">
                <a:solidFill>
                  <a:schemeClr val="tx1"/>
                </a:solidFill>
                <a:latin typeface="Open Sans"/>
                <a:cs typeface="Segoe UI"/>
              </a:rPr>
              <a:t>Psychiatrist-in-Chief, Golisano Children’s Hospital</a:t>
            </a:r>
            <a:endParaRPr lang="en-US" sz="1800" dirty="0">
              <a:solidFill>
                <a:schemeClr val="tx1"/>
              </a:solidFill>
              <a:latin typeface="Open Sans"/>
            </a:endParaRPr>
          </a:p>
          <a:p>
            <a:pPr algn="ctr"/>
            <a:r>
              <a:rPr lang="en-US" sz="1800" dirty="0">
                <a:solidFill>
                  <a:schemeClr val="tx1"/>
                </a:solidFill>
                <a:latin typeface="Open Sans"/>
                <a:cs typeface="Segoe UI"/>
              </a:rPr>
              <a:t>Associate Chair for Children and Youth</a:t>
            </a:r>
            <a:endParaRPr lang="en-US" sz="1800" dirty="0">
              <a:solidFill>
                <a:schemeClr val="tx1"/>
              </a:solidFill>
              <a:latin typeface="Open Sans"/>
            </a:endParaRPr>
          </a:p>
          <a:p>
            <a:pPr algn="ctr"/>
            <a:r>
              <a:rPr lang="en-US" sz="1800" dirty="0">
                <a:solidFill>
                  <a:schemeClr val="tx1"/>
                </a:solidFill>
                <a:latin typeface="Open Sans"/>
                <a:cs typeface="Segoe UI"/>
              </a:rPr>
              <a:t>Department of Psychiatry, University of Rochester</a:t>
            </a:r>
            <a:endParaRPr lang="en-US" sz="1800" dirty="0">
              <a:solidFill>
                <a:schemeClr val="tx1"/>
              </a:solidFill>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Protective factors</a:t>
            </a:r>
            <a:endParaRPr/>
          </a:p>
        </p:txBody>
      </p:sp>
      <p:grpSp>
        <p:nvGrpSpPr>
          <p:cNvPr id="252" name="Google Shape;252;p15"/>
          <p:cNvGrpSpPr/>
          <p:nvPr/>
        </p:nvGrpSpPr>
        <p:grpSpPr>
          <a:xfrm>
            <a:off x="2052454" y="1635190"/>
            <a:ext cx="7910694" cy="4746417"/>
            <a:chOff x="0" y="149290"/>
            <a:chExt cx="7910694" cy="4746417"/>
          </a:xfrm>
        </p:grpSpPr>
        <p:sp>
          <p:nvSpPr>
            <p:cNvPr id="253" name="Google Shape;253;p15"/>
            <p:cNvSpPr/>
            <p:nvPr/>
          </p:nvSpPr>
          <p:spPr>
            <a:xfrm>
              <a:off x="0" y="149291"/>
              <a:ext cx="4746416" cy="4746416"/>
            </a:xfrm>
            <a:prstGeom prst="pie">
              <a:avLst>
                <a:gd name="adj1" fmla="val 5400000"/>
                <a:gd name="adj2" fmla="val 1620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2373208" y="149290"/>
              <a:ext cx="5537486" cy="4746416"/>
            </a:xfrm>
            <a:prstGeom prst="rect">
              <a:avLst/>
            </a:prstGeom>
            <a:solidFill>
              <a:schemeClr val="lt1">
                <a:alpha val="89803"/>
              </a:schemeClr>
            </a:soli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txBox="1"/>
            <p:nvPr/>
          </p:nvSpPr>
          <p:spPr>
            <a:xfrm>
              <a:off x="2373208" y="149290"/>
              <a:ext cx="2768743" cy="1423928"/>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US" sz="3400">
                  <a:solidFill>
                    <a:schemeClr val="dk1"/>
                  </a:solidFill>
                  <a:latin typeface="Calibri"/>
                  <a:ea typeface="Calibri"/>
                  <a:cs typeface="Calibri"/>
                  <a:sym typeface="Calibri"/>
                </a:rPr>
                <a:t>Community: </a:t>
              </a:r>
              <a:endParaRPr/>
            </a:p>
          </p:txBody>
        </p:sp>
        <p:sp>
          <p:nvSpPr>
            <p:cNvPr id="256" name="Google Shape;256;p15"/>
            <p:cNvSpPr/>
            <p:nvPr/>
          </p:nvSpPr>
          <p:spPr>
            <a:xfrm>
              <a:off x="830624" y="1573219"/>
              <a:ext cx="3085167" cy="3085167"/>
            </a:xfrm>
            <a:prstGeom prst="pie">
              <a:avLst>
                <a:gd name="adj1" fmla="val 5400000"/>
                <a:gd name="adj2" fmla="val 16200000"/>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2373208" y="1573219"/>
              <a:ext cx="5537486" cy="3085167"/>
            </a:xfrm>
            <a:prstGeom prst="rect">
              <a:avLst/>
            </a:prstGeom>
            <a:solidFill>
              <a:schemeClr val="lt1">
                <a:alpha val="89803"/>
              </a:schemeClr>
            </a:solidFill>
            <a:ln w="9525"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txBox="1"/>
            <p:nvPr/>
          </p:nvSpPr>
          <p:spPr>
            <a:xfrm>
              <a:off x="2373208" y="1573219"/>
              <a:ext cx="2768743" cy="1423923"/>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US" sz="3400">
                  <a:solidFill>
                    <a:schemeClr val="dk1"/>
                  </a:solidFill>
                  <a:latin typeface="Calibri"/>
                  <a:ea typeface="Calibri"/>
                  <a:cs typeface="Calibri"/>
                  <a:sym typeface="Calibri"/>
                </a:rPr>
                <a:t>Relationships: </a:t>
              </a:r>
              <a:endParaRPr/>
            </a:p>
          </p:txBody>
        </p:sp>
        <p:sp>
          <p:nvSpPr>
            <p:cNvPr id="259" name="Google Shape;259;p15"/>
            <p:cNvSpPr/>
            <p:nvPr/>
          </p:nvSpPr>
          <p:spPr>
            <a:xfrm>
              <a:off x="1661246" y="2997142"/>
              <a:ext cx="1423923" cy="1423923"/>
            </a:xfrm>
            <a:prstGeom prst="pie">
              <a:avLst>
                <a:gd name="adj1" fmla="val 5400000"/>
                <a:gd name="adj2" fmla="val 16200000"/>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2373208" y="2997142"/>
              <a:ext cx="5537486" cy="1423923"/>
            </a:xfrm>
            <a:prstGeom prst="rect">
              <a:avLst/>
            </a:prstGeom>
            <a:solidFill>
              <a:schemeClr val="lt1">
                <a:alpha val="89803"/>
              </a:schemeClr>
            </a:solidFill>
            <a:ln w="9525"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txBox="1"/>
            <p:nvPr/>
          </p:nvSpPr>
          <p:spPr>
            <a:xfrm>
              <a:off x="2373208" y="2997142"/>
              <a:ext cx="2768743" cy="1423923"/>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US" sz="3400">
                  <a:solidFill>
                    <a:schemeClr val="dk1"/>
                  </a:solidFill>
                  <a:latin typeface="Calibri"/>
                  <a:ea typeface="Calibri"/>
                  <a:cs typeface="Calibri"/>
                  <a:sym typeface="Calibri"/>
                </a:rPr>
                <a:t>Individual: </a:t>
              </a:r>
              <a:endParaRPr/>
            </a:p>
          </p:txBody>
        </p:sp>
        <p:sp>
          <p:nvSpPr>
            <p:cNvPr id="262" name="Google Shape;262;p15"/>
            <p:cNvSpPr/>
            <p:nvPr/>
          </p:nvSpPr>
          <p:spPr>
            <a:xfrm>
              <a:off x="5141951" y="149290"/>
              <a:ext cx="2768743" cy="14239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txBox="1"/>
            <p:nvPr/>
          </p:nvSpPr>
          <p:spPr>
            <a:xfrm>
              <a:off x="5141951" y="149290"/>
              <a:ext cx="2768743" cy="1423928"/>
            </a:xfrm>
            <a:prstGeom prst="rect">
              <a:avLst/>
            </a:prstGeom>
            <a:noFill/>
            <a:ln>
              <a:noFill/>
            </a:ln>
          </p:spPr>
          <p:txBody>
            <a:bodyPr spcFirstLastPara="1" wrap="square" lIns="72375" tIns="72375" rIns="72375" bIns="7237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School engagement.</a:t>
              </a:r>
              <a:endParaRPr>
                <a:solidFill>
                  <a:schemeClr val="dk1"/>
                </a:solidFill>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Family &amp; neighborhood.</a:t>
              </a:r>
              <a:endParaRPr>
                <a:solidFill>
                  <a:schemeClr val="dk1"/>
                </a:solidFill>
              </a:endParaRPr>
            </a:p>
            <a:p>
              <a:pPr marL="171450" lvl="1" indent="-171450">
                <a:lnSpc>
                  <a:spcPct val="90000"/>
                </a:lnSpc>
                <a:spcBef>
                  <a:spcPts val="285"/>
                </a:spcBef>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Participation in after school activities</a:t>
              </a:r>
              <a:r>
                <a:rPr lang="en-US" sz="1900">
                  <a:solidFill>
                    <a:schemeClr val="dk1"/>
                  </a:solidFill>
                  <a:latin typeface="Calibri"/>
                  <a:ea typeface="Calibri"/>
                  <a:cs typeface="Calibri"/>
                  <a:sym typeface="Calibri"/>
                </a:rPr>
                <a:t>, religious affiliation.</a:t>
              </a:r>
              <a:endParaRPr lang="en-US" sz="1900" b="0" i="0" u="none" strike="noStrike" cap="none">
                <a:solidFill>
                  <a:schemeClr val="dk1"/>
                </a:solidFill>
                <a:latin typeface="Calibri"/>
                <a:ea typeface="Calibri"/>
                <a:cs typeface="Calibri"/>
              </a:endParaRPr>
            </a:p>
          </p:txBody>
        </p:sp>
        <p:sp>
          <p:nvSpPr>
            <p:cNvPr id="264" name="Google Shape;264;p15"/>
            <p:cNvSpPr/>
            <p:nvPr/>
          </p:nvSpPr>
          <p:spPr>
            <a:xfrm>
              <a:off x="5141951" y="1573219"/>
              <a:ext cx="2768743" cy="14239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txBox="1"/>
            <p:nvPr/>
          </p:nvSpPr>
          <p:spPr>
            <a:xfrm>
              <a:off x="5141951" y="1573219"/>
              <a:ext cx="2768743" cy="1423923"/>
            </a:xfrm>
            <a:prstGeom prst="rect">
              <a:avLst/>
            </a:prstGeom>
            <a:noFill/>
            <a:ln>
              <a:noFill/>
            </a:ln>
          </p:spPr>
          <p:txBody>
            <a:bodyPr spcFirstLastPara="1" wrap="square" lIns="72375" tIns="72375" rIns="72375" bIns="7237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Relationships with one supportive adult</a:t>
              </a:r>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Friends</a:t>
              </a:r>
              <a:endParaRPr/>
            </a:p>
          </p:txBody>
        </p:sp>
        <p:sp>
          <p:nvSpPr>
            <p:cNvPr id="266" name="Google Shape;266;p15"/>
            <p:cNvSpPr/>
            <p:nvPr/>
          </p:nvSpPr>
          <p:spPr>
            <a:xfrm>
              <a:off x="5141951" y="2997142"/>
              <a:ext cx="2768743" cy="14239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txBox="1"/>
            <p:nvPr/>
          </p:nvSpPr>
          <p:spPr>
            <a:xfrm>
              <a:off x="5141951" y="2997142"/>
              <a:ext cx="2768743" cy="1423923"/>
            </a:xfrm>
            <a:prstGeom prst="rect">
              <a:avLst/>
            </a:prstGeom>
            <a:noFill/>
            <a:ln>
              <a:noFill/>
            </a:ln>
          </p:spPr>
          <p:txBody>
            <a:bodyPr spcFirstLastPara="1" wrap="square" lIns="72375" tIns="72375" rIns="72375" bIns="7237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Positive thoughts of self</a:t>
              </a:r>
              <a:endParaRPr>
                <a:solidFill>
                  <a:schemeClr val="dk1"/>
                </a:solidFill>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Self-regulation</a:t>
              </a:r>
              <a:endParaRPr>
                <a:solidFill>
                  <a:schemeClr val="dk1"/>
                </a:solidFill>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Social competence</a:t>
              </a:r>
              <a:endParaRPr>
                <a:solidFill>
                  <a:schemeClr val="dk1"/>
                </a:solidFill>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Flexible thinking</a:t>
              </a:r>
            </a:p>
            <a:p>
              <a:pPr marL="171450" lvl="1" indent="-171450">
                <a:lnSpc>
                  <a:spcPct val="90000"/>
                </a:lnSpc>
                <a:spcBef>
                  <a:spcPts val="285"/>
                </a:spcBef>
                <a:buClr>
                  <a:schemeClr val="dk1"/>
                </a:buClr>
                <a:buSzPts val="1900"/>
                <a:buFont typeface="Calibri"/>
                <a:buChar char="•"/>
              </a:pPr>
              <a:r>
                <a:rPr lang="en-US" sz="1900">
                  <a:solidFill>
                    <a:schemeClr val="dk1"/>
                  </a:solidFill>
                  <a:latin typeface="Calibri"/>
                  <a:ea typeface="Calibri"/>
                  <a:cs typeface="Calibri"/>
                </a:rPr>
                <a:t>Spirituality</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6"/>
          <p:cNvSpPr txBox="1">
            <a:spLocks noGrp="1"/>
          </p:cNvSpPr>
          <p:nvPr>
            <p:ph type="title"/>
          </p:nvPr>
        </p:nvSpPr>
        <p:spPr>
          <a:xfrm>
            <a:off x="2239108" y="455402"/>
            <a:ext cx="7729728" cy="11887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When is stress “Toxic”?</a:t>
            </a:r>
            <a:endParaRPr/>
          </a:p>
        </p:txBody>
      </p:sp>
      <p:sp>
        <p:nvSpPr>
          <p:cNvPr id="274" name="Google Shape;274;p16"/>
          <p:cNvSpPr txBox="1">
            <a:spLocks noGrp="1"/>
          </p:cNvSpPr>
          <p:nvPr>
            <p:ph type="body" idx="1"/>
          </p:nvPr>
        </p:nvSpPr>
        <p:spPr>
          <a:xfrm>
            <a:off x="2239108" y="1644122"/>
            <a:ext cx="7729728" cy="3101983"/>
          </a:xfrm>
          <a:prstGeom prst="rect">
            <a:avLst/>
          </a:prstGeom>
          <a:solidFill>
            <a:schemeClr val="lt1"/>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Stress is a normal and necessary part of development. </a:t>
            </a:r>
            <a:endParaRPr/>
          </a:p>
          <a:p>
            <a:pPr marL="228600" lvl="0" indent="-228600" algn="l" rtl="0">
              <a:lnSpc>
                <a:spcPct val="90000"/>
              </a:lnSpc>
              <a:spcBef>
                <a:spcPts val="1000"/>
              </a:spcBef>
              <a:spcAft>
                <a:spcPts val="0"/>
              </a:spcAft>
              <a:buClr>
                <a:schemeClr val="dk1"/>
              </a:buClr>
              <a:buSzPts val="2200"/>
              <a:buChar char="•"/>
            </a:pPr>
            <a:r>
              <a:rPr lang="en-US" sz="2200"/>
              <a:t>Toxic when prolonged; in absence of protective relationships.</a:t>
            </a:r>
            <a:endParaRPr/>
          </a:p>
          <a:p>
            <a:pPr marL="228600" lvl="0" indent="-50800" algn="l" rtl="0">
              <a:lnSpc>
                <a:spcPct val="90000"/>
              </a:lnSpc>
              <a:spcBef>
                <a:spcPts val="1000"/>
              </a:spcBef>
              <a:spcAft>
                <a:spcPts val="0"/>
              </a:spcAft>
              <a:buClr>
                <a:schemeClr val="dk1"/>
              </a:buClr>
              <a:buSzPts val="2800"/>
              <a:buNone/>
            </a:pPr>
            <a:endParaRPr/>
          </a:p>
        </p:txBody>
      </p:sp>
      <p:pic>
        <p:nvPicPr>
          <p:cNvPr id="275" name="Google Shape;275;p16"/>
          <p:cNvPicPr preferRelativeResize="0"/>
          <p:nvPr/>
        </p:nvPicPr>
        <p:blipFill rotWithShape="1">
          <a:blip r:embed="rId3">
            <a:alphaModFix/>
          </a:blip>
          <a:srcRect/>
          <a:stretch/>
        </p:blipFill>
        <p:spPr>
          <a:xfrm>
            <a:off x="0" y="2805383"/>
            <a:ext cx="7279424" cy="3755163"/>
          </a:xfrm>
          <a:prstGeom prst="rect">
            <a:avLst/>
          </a:prstGeom>
          <a:noFill/>
          <a:ln w="9525" cap="flat" cmpd="sng">
            <a:solidFill>
              <a:schemeClr val="accent5"/>
            </a:solidFill>
            <a:prstDash val="solid"/>
            <a:round/>
            <a:headEnd type="none" w="sm" len="sm"/>
            <a:tailEnd type="none" w="sm" len="sm"/>
          </a:ln>
        </p:spPr>
      </p:pic>
      <p:pic>
        <p:nvPicPr>
          <p:cNvPr id="276" name="Google Shape;276;p16"/>
          <p:cNvPicPr preferRelativeResize="0"/>
          <p:nvPr/>
        </p:nvPicPr>
        <p:blipFill rotWithShape="1">
          <a:blip r:embed="rId4">
            <a:alphaModFix/>
          </a:blip>
          <a:srcRect/>
          <a:stretch/>
        </p:blipFill>
        <p:spPr>
          <a:xfrm>
            <a:off x="7279424" y="2805383"/>
            <a:ext cx="4912576" cy="3755163"/>
          </a:xfrm>
          <a:prstGeom prst="rect">
            <a:avLst/>
          </a:prstGeom>
          <a:noFill/>
          <a:ln w="9525" cap="flat" cmpd="sng">
            <a:solidFill>
              <a:schemeClr val="accent5"/>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7"/>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Role of primary care</a:t>
            </a:r>
            <a:endParaRPr/>
          </a:p>
        </p:txBody>
      </p:sp>
      <p:sp>
        <p:nvSpPr>
          <p:cNvPr id="283" name="Google Shape;283;p17"/>
          <p:cNvSpPr txBox="1">
            <a:spLocks noGrp="1"/>
          </p:cNvSpPr>
          <p:nvPr>
            <p:ph type="body" idx="1"/>
          </p:nvPr>
        </p:nvSpPr>
        <p:spPr>
          <a:xfrm>
            <a:off x="1500188" y="2000250"/>
            <a:ext cx="8460676" cy="3465135"/>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Supportive relationship over time.</a:t>
            </a:r>
            <a:endParaRPr/>
          </a:p>
          <a:p>
            <a:pPr marL="228600" lvl="0" indent="-228600" algn="l" rtl="0">
              <a:lnSpc>
                <a:spcPct val="90000"/>
              </a:lnSpc>
              <a:spcBef>
                <a:spcPts val="1000"/>
              </a:spcBef>
              <a:spcAft>
                <a:spcPts val="0"/>
              </a:spcAft>
              <a:buClr>
                <a:schemeClr val="dk1"/>
              </a:buClr>
              <a:buSzPts val="2800"/>
              <a:buChar char="•"/>
            </a:pPr>
            <a:r>
              <a:rPr lang="en-US"/>
              <a:t>A safe place: </a:t>
            </a:r>
            <a:endParaRPr/>
          </a:p>
          <a:p>
            <a:pPr marL="685800" lvl="1" indent="-228600" algn="l" rtl="0">
              <a:lnSpc>
                <a:spcPct val="90000"/>
              </a:lnSpc>
              <a:spcBef>
                <a:spcPts val="500"/>
              </a:spcBef>
              <a:spcAft>
                <a:spcPts val="0"/>
              </a:spcAft>
              <a:buClr>
                <a:schemeClr val="dk1"/>
              </a:buClr>
              <a:buSzPts val="2400"/>
              <a:buChar char="•"/>
            </a:pPr>
            <a:r>
              <a:rPr lang="en-US"/>
              <a:t>Patient centered medical home. </a:t>
            </a:r>
            <a:endParaRPr/>
          </a:p>
          <a:p>
            <a:pPr marL="228600" lvl="0" indent="-228600" algn="l" rtl="0">
              <a:lnSpc>
                <a:spcPct val="90000"/>
              </a:lnSpc>
              <a:spcBef>
                <a:spcPts val="1000"/>
              </a:spcBef>
              <a:spcAft>
                <a:spcPts val="0"/>
              </a:spcAft>
              <a:buClr>
                <a:schemeClr val="dk1"/>
              </a:buClr>
              <a:buSzPts val="2800"/>
              <a:buChar char="•"/>
            </a:pPr>
            <a:r>
              <a:rPr lang="en-US"/>
              <a:t>Targeting modifiable/preventable ACES. </a:t>
            </a:r>
            <a:endParaRPr/>
          </a:p>
          <a:p>
            <a:pPr marL="228600" lvl="0" indent="-228600" algn="l" rtl="0">
              <a:lnSpc>
                <a:spcPct val="90000"/>
              </a:lnSpc>
              <a:spcBef>
                <a:spcPts val="1000"/>
              </a:spcBef>
              <a:spcAft>
                <a:spcPts val="0"/>
              </a:spcAft>
              <a:buClr>
                <a:schemeClr val="dk1"/>
              </a:buClr>
              <a:buSzPts val="2800"/>
              <a:buChar char="•"/>
            </a:pPr>
            <a:r>
              <a:rPr lang="en-US"/>
              <a:t>Leveraging resilience factors. </a:t>
            </a:r>
            <a:endParaRPr/>
          </a:p>
          <a:p>
            <a:pPr marL="228600" lvl="0" indent="-50800" algn="l" rtl="0">
              <a:lnSpc>
                <a:spcPct val="90000"/>
              </a:lnSpc>
              <a:spcBef>
                <a:spcPts val="1000"/>
              </a:spcBef>
              <a:spcAft>
                <a:spcPts val="0"/>
              </a:spcAft>
              <a:buClr>
                <a:schemeClr val="dk1"/>
              </a:buClr>
              <a:buSzPts val="2800"/>
              <a:buNone/>
            </a:pPr>
            <a:endParaRPr/>
          </a:p>
        </p:txBody>
      </p:sp>
      <p:pic>
        <p:nvPicPr>
          <p:cNvPr id="284" name="Google Shape;284;p17"/>
          <p:cNvPicPr preferRelativeResize="0"/>
          <p:nvPr/>
        </p:nvPicPr>
        <p:blipFill rotWithShape="1">
          <a:blip r:embed="rId3">
            <a:alphaModFix/>
          </a:blip>
          <a:srcRect/>
          <a:stretch/>
        </p:blipFill>
        <p:spPr>
          <a:xfrm>
            <a:off x="8267700" y="2559276"/>
            <a:ext cx="3086100" cy="1809750"/>
          </a:xfrm>
          <a:prstGeom prst="rect">
            <a:avLst/>
          </a:prstGeom>
          <a:noFill/>
          <a:ln>
            <a:noFill/>
          </a:ln>
        </p:spPr>
      </p:pic>
      <p:pic>
        <p:nvPicPr>
          <p:cNvPr id="285" name="Google Shape;285;p17"/>
          <p:cNvPicPr preferRelativeResize="0"/>
          <p:nvPr/>
        </p:nvPicPr>
        <p:blipFill rotWithShape="1">
          <a:blip r:embed="rId4">
            <a:alphaModFix/>
          </a:blip>
          <a:srcRect/>
          <a:stretch/>
        </p:blipFill>
        <p:spPr>
          <a:xfrm>
            <a:off x="4341876" y="4369026"/>
            <a:ext cx="7011924" cy="2269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8"/>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Trauma informed care (TIC): Framework</a:t>
            </a:r>
            <a:endParaRPr/>
          </a:p>
        </p:txBody>
      </p:sp>
      <p:sp>
        <p:nvSpPr>
          <p:cNvPr id="292" name="Google Shape;292;p18"/>
          <p:cNvSpPr txBox="1">
            <a:spLocks noGrp="1"/>
          </p:cNvSpPr>
          <p:nvPr>
            <p:ph type="body" idx="1"/>
          </p:nvPr>
        </p:nvSpPr>
        <p:spPr>
          <a:xfrm>
            <a:off x="515389" y="2471739"/>
            <a:ext cx="11214649" cy="3707388"/>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b="1"/>
              <a:t>Understanding </a:t>
            </a:r>
            <a:r>
              <a:rPr lang="en-US" sz="2400"/>
              <a:t>the prevalence of trauma &amp; adversity &amp; its impacts.</a:t>
            </a:r>
            <a:endParaRPr/>
          </a:p>
          <a:p>
            <a:pPr marL="228600" lvl="0" indent="-228600" algn="l" rtl="0">
              <a:lnSpc>
                <a:spcPct val="90000"/>
              </a:lnSpc>
              <a:spcBef>
                <a:spcPts val="1000"/>
              </a:spcBef>
              <a:spcAft>
                <a:spcPts val="0"/>
              </a:spcAft>
              <a:buClr>
                <a:schemeClr val="dk1"/>
              </a:buClr>
              <a:buSzPts val="2400"/>
              <a:buChar char="•"/>
            </a:pPr>
            <a:r>
              <a:rPr lang="en-US" sz="2400" b="1"/>
              <a:t>Recognizing</a:t>
            </a:r>
            <a:r>
              <a:rPr lang="en-US" sz="2400"/>
              <a:t> the effects of trauma &amp; adversity on health  and behavior.</a:t>
            </a:r>
            <a:endParaRPr/>
          </a:p>
          <a:p>
            <a:pPr marL="228600" lvl="0" indent="-228600" algn="l" rtl="0">
              <a:lnSpc>
                <a:spcPct val="90000"/>
              </a:lnSpc>
              <a:spcBef>
                <a:spcPts val="1000"/>
              </a:spcBef>
              <a:spcAft>
                <a:spcPts val="0"/>
              </a:spcAft>
              <a:buClr>
                <a:schemeClr val="dk1"/>
              </a:buClr>
              <a:buSzPts val="2400"/>
              <a:buChar char="•"/>
            </a:pPr>
            <a:r>
              <a:rPr lang="en-US" sz="2400" b="1"/>
              <a:t>Training </a:t>
            </a:r>
            <a:r>
              <a:rPr lang="en-US" sz="2400"/>
              <a:t>leadership, providers, and staff on responding with TIC best practices.</a:t>
            </a:r>
            <a:endParaRPr/>
          </a:p>
          <a:p>
            <a:pPr marL="228600" lvl="0" indent="-228600" algn="l" rtl="0">
              <a:lnSpc>
                <a:spcPct val="90000"/>
              </a:lnSpc>
              <a:spcBef>
                <a:spcPts val="1000"/>
              </a:spcBef>
              <a:spcAft>
                <a:spcPts val="0"/>
              </a:spcAft>
              <a:buClr>
                <a:schemeClr val="dk1"/>
              </a:buClr>
              <a:buSzPts val="2400"/>
              <a:buChar char="•"/>
            </a:pPr>
            <a:r>
              <a:rPr lang="en-US" sz="2400" b="1"/>
              <a:t>Integrating</a:t>
            </a:r>
            <a:r>
              <a:rPr lang="en-US" sz="2400"/>
              <a:t> knowledge about trauma into policies, procedures, practices.</a:t>
            </a:r>
            <a:endParaRPr/>
          </a:p>
          <a:p>
            <a:pPr marL="228600" lvl="0" indent="-228600" algn="l" rtl="0">
              <a:lnSpc>
                <a:spcPct val="90000"/>
              </a:lnSpc>
              <a:spcBef>
                <a:spcPts val="1000"/>
              </a:spcBef>
              <a:spcAft>
                <a:spcPts val="0"/>
              </a:spcAft>
              <a:buClr>
                <a:schemeClr val="dk1"/>
              </a:buClr>
              <a:buSzPts val="2400"/>
              <a:buChar char="•"/>
            </a:pPr>
            <a:r>
              <a:rPr lang="en-US" sz="2400" b="1"/>
              <a:t>Resisting re-traumatization </a:t>
            </a:r>
            <a:r>
              <a:rPr lang="en-US" sz="2400"/>
              <a:t>by approaching patients with non judgmental support.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txBox="1">
            <a:spLocks noGrp="1"/>
          </p:cNvSpPr>
          <p:nvPr>
            <p:ph type="title"/>
          </p:nvPr>
        </p:nvSpPr>
        <p:spPr>
          <a:xfrm>
            <a:off x="288758" y="2504734"/>
            <a:ext cx="3144253" cy="126814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Childhood adversity common pre pandemic</a:t>
            </a:r>
            <a:endParaRPr/>
          </a:p>
        </p:txBody>
      </p:sp>
      <p:sp>
        <p:nvSpPr>
          <p:cNvPr id="299" name="Google Shape;299;p19"/>
          <p:cNvSpPr txBox="1">
            <a:spLocks noGrp="1"/>
          </p:cNvSpPr>
          <p:nvPr>
            <p:ph type="body" idx="1"/>
          </p:nvPr>
        </p:nvSpPr>
        <p:spPr>
          <a:xfrm>
            <a:off x="8973969" y="1352635"/>
            <a:ext cx="2929273" cy="4152730"/>
          </a:xfrm>
          <a:prstGeom prst="rect">
            <a:avLst/>
          </a:prstGeom>
          <a:solidFill>
            <a:srgbClr val="FFFFFF"/>
          </a:solid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Community Violence</a:t>
            </a:r>
            <a:endParaRPr/>
          </a:p>
          <a:p>
            <a:pPr marL="228600" lvl="0" indent="-228600" algn="l" rtl="0">
              <a:lnSpc>
                <a:spcPct val="90000"/>
              </a:lnSpc>
              <a:spcBef>
                <a:spcPts val="1000"/>
              </a:spcBef>
              <a:spcAft>
                <a:spcPts val="0"/>
              </a:spcAft>
              <a:buClr>
                <a:schemeClr val="dk1"/>
              </a:buClr>
              <a:buSzPct val="100000"/>
              <a:buChar char="•"/>
            </a:pPr>
            <a:r>
              <a:rPr lang="en-US"/>
              <a:t>Bullying</a:t>
            </a:r>
            <a:endParaRPr/>
          </a:p>
          <a:p>
            <a:pPr marL="228600" lvl="0" indent="-228600" algn="l" rtl="0">
              <a:lnSpc>
                <a:spcPct val="90000"/>
              </a:lnSpc>
              <a:spcBef>
                <a:spcPts val="1000"/>
              </a:spcBef>
              <a:spcAft>
                <a:spcPts val="0"/>
              </a:spcAft>
              <a:buClr>
                <a:schemeClr val="dk1"/>
              </a:buClr>
              <a:buSzPct val="100000"/>
              <a:buChar char="•"/>
            </a:pPr>
            <a:r>
              <a:rPr lang="en-US"/>
              <a:t>Disasters</a:t>
            </a:r>
            <a:endParaRPr/>
          </a:p>
          <a:p>
            <a:pPr marL="228600" lvl="0" indent="-228600" algn="l" rtl="0">
              <a:lnSpc>
                <a:spcPct val="90000"/>
              </a:lnSpc>
              <a:spcBef>
                <a:spcPts val="1000"/>
              </a:spcBef>
              <a:spcAft>
                <a:spcPts val="0"/>
              </a:spcAft>
              <a:buClr>
                <a:schemeClr val="dk1"/>
              </a:buClr>
              <a:buSzPct val="100000"/>
              <a:buChar char="•"/>
            </a:pPr>
            <a:r>
              <a:rPr lang="en-US"/>
              <a:t>Medical trauma</a:t>
            </a:r>
            <a:endParaRPr/>
          </a:p>
          <a:p>
            <a:pPr marL="228600" lvl="0" indent="-228600" algn="l" rtl="0">
              <a:lnSpc>
                <a:spcPct val="90000"/>
              </a:lnSpc>
              <a:spcBef>
                <a:spcPts val="1000"/>
              </a:spcBef>
              <a:spcAft>
                <a:spcPts val="0"/>
              </a:spcAft>
              <a:buClr>
                <a:schemeClr val="dk1"/>
              </a:buClr>
              <a:buSzPct val="100000"/>
              <a:buChar char="•"/>
            </a:pPr>
            <a:r>
              <a:rPr lang="en-US"/>
              <a:t>Refugee trauma  </a:t>
            </a:r>
            <a:endParaRPr/>
          </a:p>
          <a:p>
            <a:pPr marL="228600" lvl="0" indent="-228600" algn="l" rtl="0">
              <a:lnSpc>
                <a:spcPct val="90000"/>
              </a:lnSpc>
              <a:spcBef>
                <a:spcPts val="1000"/>
              </a:spcBef>
              <a:spcAft>
                <a:spcPts val="0"/>
              </a:spcAft>
              <a:buClr>
                <a:schemeClr val="dk1"/>
              </a:buClr>
              <a:buSzPct val="100000"/>
              <a:buChar char="•"/>
            </a:pPr>
            <a:r>
              <a:rPr lang="en-US"/>
              <a:t>Terrorism</a:t>
            </a:r>
            <a:endParaRPr/>
          </a:p>
          <a:p>
            <a:pPr marL="228600" lvl="0" indent="-228600" algn="l" rtl="0">
              <a:lnSpc>
                <a:spcPct val="90000"/>
              </a:lnSpc>
              <a:spcBef>
                <a:spcPts val="1000"/>
              </a:spcBef>
              <a:spcAft>
                <a:spcPts val="0"/>
              </a:spcAft>
              <a:buClr>
                <a:schemeClr val="dk1"/>
              </a:buClr>
              <a:buSzPct val="100000"/>
              <a:buChar char="•"/>
            </a:pPr>
            <a:r>
              <a:rPr lang="en-US"/>
              <a:t>Traumatic Grief</a:t>
            </a:r>
            <a:endParaRPr/>
          </a:p>
          <a:p>
            <a:pPr marL="228600" lvl="0" indent="-228600" algn="l" rtl="0">
              <a:lnSpc>
                <a:spcPct val="90000"/>
              </a:lnSpc>
              <a:spcBef>
                <a:spcPts val="1000"/>
              </a:spcBef>
              <a:spcAft>
                <a:spcPts val="0"/>
              </a:spcAft>
              <a:buClr>
                <a:schemeClr val="dk1"/>
              </a:buClr>
              <a:buSzPct val="100000"/>
              <a:buChar char="•"/>
            </a:pPr>
            <a:r>
              <a:rPr lang="en-US"/>
              <a:t>Historic &amp; Racial trauma</a:t>
            </a:r>
            <a:endParaRPr/>
          </a:p>
        </p:txBody>
      </p:sp>
      <p:pic>
        <p:nvPicPr>
          <p:cNvPr id="300" name="Google Shape;300;p19"/>
          <p:cNvPicPr preferRelativeResize="0"/>
          <p:nvPr/>
        </p:nvPicPr>
        <p:blipFill rotWithShape="1">
          <a:blip r:embed="rId3">
            <a:alphaModFix/>
          </a:blip>
          <a:srcRect/>
          <a:stretch/>
        </p:blipFill>
        <p:spPr>
          <a:xfrm>
            <a:off x="3433011" y="1499947"/>
            <a:ext cx="5598790" cy="4170658"/>
          </a:xfrm>
          <a:prstGeom prst="rect">
            <a:avLst/>
          </a:prstGeom>
          <a:noFill/>
          <a:ln w="9525" cap="flat" cmpd="sng">
            <a:solidFill>
              <a:schemeClr val="accent1"/>
            </a:solidFill>
            <a:prstDash val="solid"/>
            <a:round/>
            <a:headEnd type="none" w="sm" len="sm"/>
            <a:tailEnd type="none" w="sm" len="sm"/>
          </a:ln>
        </p:spPr>
      </p:pic>
      <p:sp>
        <p:nvSpPr>
          <p:cNvPr id="301" name="Google Shape;301;p19"/>
          <p:cNvSpPr txBox="1"/>
          <p:nvPr/>
        </p:nvSpPr>
        <p:spPr>
          <a:xfrm>
            <a:off x="3433011" y="528861"/>
            <a:ext cx="5758474" cy="1268145"/>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3600">
                <a:solidFill>
                  <a:schemeClr val="dk1"/>
                </a:solidFill>
                <a:latin typeface="Calibri"/>
                <a:ea typeface="Calibri"/>
                <a:cs typeface="Calibri"/>
                <a:sym typeface="Calibri"/>
              </a:rPr>
              <a:t>Adverse childhood experiences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0"/>
          <p:cNvPicPr preferRelativeResize="0"/>
          <p:nvPr/>
        </p:nvPicPr>
        <p:blipFill rotWithShape="1">
          <a:blip r:embed="rId3">
            <a:alphaModFix/>
          </a:blip>
          <a:srcRect/>
          <a:stretch/>
        </p:blipFill>
        <p:spPr>
          <a:xfrm>
            <a:off x="4301836" y="873252"/>
            <a:ext cx="6882632" cy="5633926"/>
          </a:xfrm>
          <a:prstGeom prst="rect">
            <a:avLst/>
          </a:prstGeom>
          <a:noFill/>
          <a:ln>
            <a:noFill/>
          </a:ln>
        </p:spPr>
      </p:pic>
      <p:sp>
        <p:nvSpPr>
          <p:cNvPr id="308" name="Google Shape;308;p20"/>
          <p:cNvSpPr txBox="1">
            <a:spLocks noGrp="1"/>
          </p:cNvSpPr>
          <p:nvPr>
            <p:ph type="title"/>
          </p:nvPr>
        </p:nvSpPr>
        <p:spPr>
          <a:xfrm>
            <a:off x="318195" y="2463563"/>
            <a:ext cx="2626895"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Known risk between adversity and wellbeing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1"/>
          <p:cNvPicPr preferRelativeResize="0"/>
          <p:nvPr/>
        </p:nvPicPr>
        <p:blipFill rotWithShape="1">
          <a:blip r:embed="rId3">
            <a:alphaModFix/>
          </a:blip>
          <a:srcRect/>
          <a:stretch/>
        </p:blipFill>
        <p:spPr>
          <a:xfrm>
            <a:off x="2204858" y="168442"/>
            <a:ext cx="8679816" cy="6184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Who goes on to experience trauma sequelae? </a:t>
            </a:r>
            <a:endParaRPr/>
          </a:p>
        </p:txBody>
      </p:sp>
      <p:sp>
        <p:nvSpPr>
          <p:cNvPr id="321" name="Google Shape;321;p22"/>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All Kids who experience childhood trauma develop PTSD.</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a:t>True.</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a:t>False.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Who goes on to experience trauma sequelae? </a:t>
            </a:r>
            <a:endParaRPr/>
          </a:p>
        </p:txBody>
      </p:sp>
      <p:sp>
        <p:nvSpPr>
          <p:cNvPr id="328" name="Google Shape;328;p23"/>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All Kids who experience childhood trauma develop PTSD.</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a:t>True.</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b="1"/>
              <a:t>False.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4"/>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Exposure doesn’t equal trauma disorder</a:t>
            </a:r>
            <a:endParaRPr/>
          </a:p>
        </p:txBody>
      </p:sp>
      <p:sp>
        <p:nvSpPr>
          <p:cNvPr id="335" name="Google Shape;335;p24"/>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Font typeface="Courier New"/>
              <a:buChar char="o"/>
            </a:pPr>
            <a:r>
              <a:rPr lang="en-US" sz="2400"/>
              <a:t>Keep in mind the three e’s of trauma:</a:t>
            </a:r>
            <a:endParaRPr/>
          </a:p>
          <a:p>
            <a:pPr marL="800100" lvl="1" indent="-342900" algn="l" rtl="0">
              <a:lnSpc>
                <a:spcPct val="90000"/>
              </a:lnSpc>
              <a:spcBef>
                <a:spcPts val="500"/>
              </a:spcBef>
              <a:spcAft>
                <a:spcPts val="0"/>
              </a:spcAft>
              <a:buClr>
                <a:schemeClr val="dk1"/>
              </a:buClr>
              <a:buSzPts val="2400"/>
              <a:buFont typeface="Courier New"/>
              <a:buChar char="o"/>
            </a:pPr>
            <a:r>
              <a:rPr lang="en-US" sz="2400"/>
              <a:t>Exposure</a:t>
            </a:r>
            <a:endParaRPr/>
          </a:p>
          <a:p>
            <a:pPr marL="800100" lvl="1" indent="-342900" algn="l" rtl="0">
              <a:lnSpc>
                <a:spcPct val="90000"/>
              </a:lnSpc>
              <a:spcBef>
                <a:spcPts val="500"/>
              </a:spcBef>
              <a:spcAft>
                <a:spcPts val="0"/>
              </a:spcAft>
              <a:buClr>
                <a:schemeClr val="dk1"/>
              </a:buClr>
              <a:buSzPts val="2400"/>
              <a:buFont typeface="Courier New"/>
              <a:buChar char="o"/>
            </a:pPr>
            <a:r>
              <a:rPr lang="en-US" sz="2400"/>
              <a:t>Experience</a:t>
            </a:r>
            <a:endParaRPr/>
          </a:p>
          <a:p>
            <a:pPr marL="800100" lvl="1" indent="-342900" algn="l" rtl="0">
              <a:lnSpc>
                <a:spcPct val="90000"/>
              </a:lnSpc>
              <a:spcBef>
                <a:spcPts val="500"/>
              </a:spcBef>
              <a:spcAft>
                <a:spcPts val="0"/>
              </a:spcAft>
              <a:buClr>
                <a:schemeClr val="dk1"/>
              </a:buClr>
              <a:buSzPts val="2400"/>
              <a:buFont typeface="Courier New"/>
              <a:buChar char="o"/>
            </a:pPr>
            <a:r>
              <a:rPr lang="en-US" sz="2400"/>
              <a:t>Effects</a:t>
            </a:r>
            <a:endParaRPr/>
          </a:p>
          <a:p>
            <a:pPr marL="228600" lvl="0" indent="-228600" algn="l" rtl="0">
              <a:lnSpc>
                <a:spcPct val="90000"/>
              </a:lnSpc>
              <a:spcBef>
                <a:spcPts val="1000"/>
              </a:spcBef>
              <a:spcAft>
                <a:spcPts val="0"/>
              </a:spcAft>
              <a:buClr>
                <a:schemeClr val="dk1"/>
              </a:buClr>
              <a:buSzPts val="2400"/>
              <a:buFont typeface="Courier New"/>
              <a:buChar char="o"/>
            </a:pPr>
            <a:r>
              <a:rPr lang="en-US" sz="2400"/>
              <a:t>Not everyone with a trauma history needs extensive trauma therapy.</a:t>
            </a:r>
            <a:endParaRPr/>
          </a:p>
          <a:p>
            <a:pPr marL="228600" lvl="0" indent="-228600" algn="l" rtl="0">
              <a:lnSpc>
                <a:spcPct val="90000"/>
              </a:lnSpc>
              <a:spcBef>
                <a:spcPts val="1000"/>
              </a:spcBef>
              <a:spcAft>
                <a:spcPts val="0"/>
              </a:spcAft>
              <a:buClr>
                <a:schemeClr val="dk1"/>
              </a:buClr>
              <a:buSzPts val="2400"/>
              <a:buFont typeface="Courier New"/>
              <a:buChar char="o"/>
            </a:pPr>
            <a:r>
              <a:rPr lang="en-US" sz="2400"/>
              <a:t>Careful assessment Is helpful.</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subTitle" idx="1"/>
          </p:nvPr>
        </p:nvSpPr>
        <p:spPr>
          <a:xfrm>
            <a:off x="427629" y="2619976"/>
            <a:ext cx="11336740" cy="311788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2800"/>
              <a:buNone/>
            </a:pPr>
            <a:r>
              <a:rPr lang="en-US" sz="2800">
                <a:solidFill>
                  <a:srgbClr val="595959"/>
                </a:solidFill>
              </a:rPr>
              <a:t>Neither we nor our spouses/partners has a relevant financial relationship with a commercial interest to disclose.</a:t>
            </a:r>
            <a:endParaRPr/>
          </a:p>
          <a:p>
            <a:pPr marL="0" lvl="0" indent="0" algn="ctr" rtl="0">
              <a:lnSpc>
                <a:spcPct val="90000"/>
              </a:lnSpc>
              <a:spcBef>
                <a:spcPts val="1000"/>
              </a:spcBef>
              <a:spcAft>
                <a:spcPts val="0"/>
              </a:spcAft>
              <a:buClr>
                <a:schemeClr val="dk1"/>
              </a:buClr>
              <a:buSzPts val="2800"/>
              <a:buNone/>
            </a:pPr>
            <a:endParaRPr sz="2800">
              <a:solidFill>
                <a:srgbClr val="595959"/>
              </a:solidFill>
            </a:endParaRPr>
          </a:p>
        </p:txBody>
      </p:sp>
      <p:sp>
        <p:nvSpPr>
          <p:cNvPr id="145" name="Google Shape;145;p4"/>
          <p:cNvSpPr txBox="1"/>
          <p:nvPr/>
        </p:nvSpPr>
        <p:spPr>
          <a:xfrm>
            <a:off x="3352800" y="1296537"/>
            <a:ext cx="54864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rgbClr val="049FDA"/>
                </a:solidFill>
                <a:latin typeface="Helvetica Neue"/>
                <a:ea typeface="Helvetica Neue"/>
                <a:cs typeface="Helvetica Neue"/>
                <a:sym typeface="Helvetica Neue"/>
              </a:rPr>
              <a:t>Disclosures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5"/>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Post Traumatic Stress Disorder</a:t>
            </a:r>
            <a:endParaRPr/>
          </a:p>
        </p:txBody>
      </p:sp>
      <p:sp>
        <p:nvSpPr>
          <p:cNvPr id="342" name="Google Shape;342;p25"/>
          <p:cNvSpPr txBox="1">
            <a:spLocks noGrp="1"/>
          </p:cNvSpPr>
          <p:nvPr>
            <p:ph type="body" idx="1"/>
          </p:nvPr>
        </p:nvSpPr>
        <p:spPr>
          <a:xfrm>
            <a:off x="1251678" y="2286001"/>
            <a:ext cx="10178322" cy="418961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 Traumatic event (Criterion A) + 4 clusters + impairment x one month</a:t>
            </a:r>
            <a:endParaRPr/>
          </a:p>
          <a:p>
            <a:pPr marL="228600" lvl="0" indent="-228600" algn="l" rtl="0">
              <a:lnSpc>
                <a:spcPct val="90000"/>
              </a:lnSpc>
              <a:spcBef>
                <a:spcPts val="1000"/>
              </a:spcBef>
              <a:spcAft>
                <a:spcPts val="0"/>
              </a:spcAft>
              <a:buClr>
                <a:schemeClr val="dk1"/>
              </a:buClr>
              <a:buSzPts val="2800"/>
              <a:buChar char="•"/>
            </a:pPr>
            <a:r>
              <a:rPr lang="en-US"/>
              <a:t>Clusters:</a:t>
            </a:r>
            <a:endParaRPr/>
          </a:p>
          <a:p>
            <a:pPr marL="685800" lvl="1" indent="-228600" algn="l" rtl="0">
              <a:lnSpc>
                <a:spcPct val="90000"/>
              </a:lnSpc>
              <a:spcBef>
                <a:spcPts val="500"/>
              </a:spcBef>
              <a:spcAft>
                <a:spcPts val="0"/>
              </a:spcAft>
              <a:buClr>
                <a:schemeClr val="dk1"/>
              </a:buClr>
              <a:buSzPts val="2000"/>
              <a:buChar char="•"/>
            </a:pPr>
            <a:r>
              <a:rPr lang="en-US" sz="2000"/>
              <a:t>B: </a:t>
            </a:r>
            <a:r>
              <a:rPr lang="en-US" sz="2000" b="1"/>
              <a:t>Intrusive symptoms</a:t>
            </a:r>
            <a:endParaRPr/>
          </a:p>
          <a:p>
            <a:pPr marL="1143000" lvl="2" indent="-228600" algn="l" rtl="0">
              <a:lnSpc>
                <a:spcPct val="90000"/>
              </a:lnSpc>
              <a:spcBef>
                <a:spcPts val="500"/>
              </a:spcBef>
              <a:spcAft>
                <a:spcPts val="0"/>
              </a:spcAft>
              <a:buClr>
                <a:schemeClr val="dk1"/>
              </a:buClr>
              <a:buSzPts val="2000"/>
              <a:buChar char="•"/>
            </a:pPr>
            <a:r>
              <a:rPr lang="en-US" sz="2000"/>
              <a:t>For kids – repetitive play with trauma themes</a:t>
            </a:r>
            <a:endParaRPr/>
          </a:p>
          <a:p>
            <a:pPr marL="1143000" lvl="2" indent="-228600" algn="l" rtl="0">
              <a:lnSpc>
                <a:spcPct val="90000"/>
              </a:lnSpc>
              <a:spcBef>
                <a:spcPts val="500"/>
              </a:spcBef>
              <a:spcAft>
                <a:spcPts val="0"/>
              </a:spcAft>
              <a:buClr>
                <a:schemeClr val="dk1"/>
              </a:buClr>
              <a:buSzPts val="2000"/>
              <a:buChar char="•"/>
            </a:pPr>
            <a:r>
              <a:rPr lang="en-US" sz="2000"/>
              <a:t>Frightening dreams without recognizable content</a:t>
            </a:r>
            <a:endParaRPr/>
          </a:p>
          <a:p>
            <a:pPr marL="1143000" lvl="2" indent="-228600" algn="l" rtl="0">
              <a:lnSpc>
                <a:spcPct val="90000"/>
              </a:lnSpc>
              <a:spcBef>
                <a:spcPts val="500"/>
              </a:spcBef>
              <a:spcAft>
                <a:spcPts val="0"/>
              </a:spcAft>
              <a:buClr>
                <a:schemeClr val="dk1"/>
              </a:buClr>
              <a:buSzPts val="2000"/>
              <a:buChar char="•"/>
            </a:pPr>
            <a:r>
              <a:rPr lang="en-US" sz="2000"/>
              <a:t>Trauma reenactments during play</a:t>
            </a:r>
            <a:endParaRPr/>
          </a:p>
          <a:p>
            <a:pPr marL="685800" lvl="1" indent="-228600" algn="l" rtl="0">
              <a:lnSpc>
                <a:spcPct val="90000"/>
              </a:lnSpc>
              <a:spcBef>
                <a:spcPts val="500"/>
              </a:spcBef>
              <a:spcAft>
                <a:spcPts val="0"/>
              </a:spcAft>
              <a:buClr>
                <a:schemeClr val="dk1"/>
              </a:buClr>
              <a:buSzPts val="2000"/>
              <a:buChar char="•"/>
            </a:pPr>
            <a:r>
              <a:rPr lang="en-US" sz="2000"/>
              <a:t>C: </a:t>
            </a:r>
            <a:r>
              <a:rPr lang="en-US" sz="2000" b="1"/>
              <a:t>Persistence avoidance</a:t>
            </a:r>
            <a:endParaRPr/>
          </a:p>
          <a:p>
            <a:pPr marL="685800" lvl="1" indent="-228600" algn="l" rtl="0">
              <a:lnSpc>
                <a:spcPct val="90000"/>
              </a:lnSpc>
              <a:spcBef>
                <a:spcPts val="500"/>
              </a:spcBef>
              <a:spcAft>
                <a:spcPts val="0"/>
              </a:spcAft>
              <a:buClr>
                <a:schemeClr val="dk1"/>
              </a:buClr>
              <a:buSzPts val="2000"/>
              <a:buChar char="•"/>
            </a:pPr>
            <a:r>
              <a:rPr lang="en-US" sz="2000"/>
              <a:t>D: </a:t>
            </a:r>
            <a:r>
              <a:rPr lang="en-US" sz="2000" b="1"/>
              <a:t>Negative changes in cognition and mood</a:t>
            </a:r>
            <a:endParaRPr/>
          </a:p>
          <a:p>
            <a:pPr marL="685800" lvl="1" indent="-228600" algn="l" rtl="0">
              <a:lnSpc>
                <a:spcPct val="90000"/>
              </a:lnSpc>
              <a:spcBef>
                <a:spcPts val="500"/>
              </a:spcBef>
              <a:spcAft>
                <a:spcPts val="0"/>
              </a:spcAft>
              <a:buClr>
                <a:schemeClr val="dk1"/>
              </a:buClr>
              <a:buSzPts val="2000"/>
              <a:buChar char="•"/>
            </a:pPr>
            <a:r>
              <a:rPr lang="en-US" sz="2000"/>
              <a:t>E: </a:t>
            </a:r>
            <a:r>
              <a:rPr lang="en-US" sz="2000" b="1"/>
              <a:t>Hyperarousal and reactivity changes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endParaRPr/>
          </a:p>
        </p:txBody>
      </p:sp>
      <p:sp>
        <p:nvSpPr>
          <p:cNvPr id="349" name="Google Shape;349;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350" name="Google Shape;350;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51" name="Google Shape;351;p26"/>
          <p:cNvPicPr preferRelativeResize="0"/>
          <p:nvPr/>
        </p:nvPicPr>
        <p:blipFill rotWithShape="1">
          <a:blip r:embed="rId3">
            <a:alphaModFix/>
          </a:blip>
          <a:srcRect/>
          <a:stretch/>
        </p:blipFill>
        <p:spPr>
          <a:xfrm>
            <a:off x="1416423" y="0"/>
            <a:ext cx="9373371" cy="68476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7"/>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endParaRPr/>
          </a:p>
        </p:txBody>
      </p:sp>
      <p:sp>
        <p:nvSpPr>
          <p:cNvPr id="358" name="Google Shape;358;p27"/>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Most Kids who experience Trauma are resilient:</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a:t>True</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a:t>False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8"/>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endParaRPr/>
          </a:p>
        </p:txBody>
      </p:sp>
      <p:sp>
        <p:nvSpPr>
          <p:cNvPr id="365" name="Google Shape;365;p28"/>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Most Kids who experience Trauma are resilient:</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b="1"/>
              <a:t>True</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a:t>False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9"/>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PTSD patterns over time: Fortunately, most improve with support</a:t>
            </a:r>
            <a:endParaRPr/>
          </a:p>
        </p:txBody>
      </p:sp>
      <p:sp>
        <p:nvSpPr>
          <p:cNvPr id="372" name="Google Shape;372;p29"/>
          <p:cNvSpPr txBox="1">
            <a:spLocks noGrp="1"/>
          </p:cNvSpPr>
          <p:nvPr>
            <p:ph type="body" idx="1"/>
          </p:nvPr>
        </p:nvSpPr>
        <p:spPr>
          <a:xfrm>
            <a:off x="391287" y="2417155"/>
            <a:ext cx="5704713" cy="3942588"/>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3100" b="1">
                <a:latin typeface="Georgia"/>
                <a:ea typeface="Georgia"/>
                <a:cs typeface="Georgia"/>
                <a:sym typeface="Georgia"/>
              </a:rPr>
              <a:t>3 patterns of symptoms:</a:t>
            </a:r>
            <a:endParaRPr/>
          </a:p>
          <a:p>
            <a:pPr marL="1143000" lvl="2" indent="-228600" algn="l" rtl="0">
              <a:lnSpc>
                <a:spcPct val="90000"/>
              </a:lnSpc>
              <a:spcBef>
                <a:spcPts val="500"/>
              </a:spcBef>
              <a:spcAft>
                <a:spcPts val="0"/>
              </a:spcAft>
              <a:buClr>
                <a:schemeClr val="dk1"/>
              </a:buClr>
              <a:buSzPct val="100000"/>
              <a:buChar char="•"/>
            </a:pPr>
            <a:r>
              <a:rPr lang="en-US" sz="3200">
                <a:latin typeface="Georgia"/>
                <a:ea typeface="Georgia"/>
                <a:cs typeface="Georgia"/>
                <a:sym typeface="Georgia"/>
              </a:rPr>
              <a:t>70 % Resilient</a:t>
            </a:r>
            <a:endParaRPr/>
          </a:p>
          <a:p>
            <a:pPr marL="1143000" lvl="2" indent="-228600" algn="l" rtl="0">
              <a:lnSpc>
                <a:spcPct val="90000"/>
              </a:lnSpc>
              <a:spcBef>
                <a:spcPts val="500"/>
              </a:spcBef>
              <a:spcAft>
                <a:spcPts val="0"/>
              </a:spcAft>
              <a:buClr>
                <a:schemeClr val="dk1"/>
              </a:buClr>
              <a:buSzPct val="100000"/>
              <a:buChar char="•"/>
            </a:pPr>
            <a:r>
              <a:rPr lang="en-US" sz="3200">
                <a:latin typeface="Georgia"/>
                <a:ea typeface="Georgia"/>
                <a:cs typeface="Georgia"/>
                <a:sym typeface="Georgia"/>
              </a:rPr>
              <a:t>25 % Clinical-Improving </a:t>
            </a:r>
            <a:endParaRPr/>
          </a:p>
          <a:p>
            <a:pPr marL="1143000" lvl="2" indent="-228600" algn="l" rtl="0">
              <a:lnSpc>
                <a:spcPct val="90000"/>
              </a:lnSpc>
              <a:spcBef>
                <a:spcPts val="500"/>
              </a:spcBef>
              <a:spcAft>
                <a:spcPts val="0"/>
              </a:spcAft>
              <a:buClr>
                <a:schemeClr val="dk1"/>
              </a:buClr>
              <a:buSzPct val="100000"/>
              <a:buChar char="•"/>
            </a:pPr>
            <a:r>
              <a:rPr lang="en-US" sz="3200">
                <a:latin typeface="Georgia"/>
                <a:ea typeface="Georgia"/>
                <a:cs typeface="Georgia"/>
                <a:sym typeface="Georgia"/>
              </a:rPr>
              <a:t>5 %  Borderline-Stable</a:t>
            </a:r>
            <a:endParaRPr/>
          </a:p>
          <a:p>
            <a:pPr marL="228600" lvl="0" indent="-228631" algn="l" rtl="0">
              <a:lnSpc>
                <a:spcPct val="90000"/>
              </a:lnSpc>
              <a:spcBef>
                <a:spcPts val="1000"/>
              </a:spcBef>
              <a:spcAft>
                <a:spcPts val="0"/>
              </a:spcAft>
              <a:buClr>
                <a:schemeClr val="dk1"/>
              </a:buClr>
              <a:buSzPct val="100000"/>
              <a:buChar char="•"/>
            </a:pPr>
            <a:r>
              <a:rPr lang="en-US" sz="3100">
                <a:latin typeface="Georgia"/>
                <a:ea typeface="Georgia"/>
                <a:cs typeface="Georgia"/>
                <a:sym typeface="Georgia"/>
              </a:rPr>
              <a:t>From longitudinal Study of Child Abuse &amp; Neglect</a:t>
            </a:r>
            <a:endParaRPr/>
          </a:p>
          <a:p>
            <a:pPr marL="685800" lvl="1" indent="-228631" algn="l" rtl="0">
              <a:lnSpc>
                <a:spcPct val="90000"/>
              </a:lnSpc>
              <a:spcBef>
                <a:spcPts val="500"/>
              </a:spcBef>
              <a:spcAft>
                <a:spcPts val="0"/>
              </a:spcAft>
              <a:buClr>
                <a:schemeClr val="dk1"/>
              </a:buClr>
              <a:buSzPct val="100000"/>
              <a:buChar char="•"/>
            </a:pPr>
            <a:r>
              <a:rPr lang="en-US" sz="2700">
                <a:latin typeface="Georgia"/>
                <a:ea typeface="Georgia"/>
                <a:cs typeface="Georgia"/>
                <a:sym typeface="Georgia"/>
              </a:rPr>
              <a:t>N = 1,178 at-risk children </a:t>
            </a:r>
            <a:endParaRPr/>
          </a:p>
          <a:p>
            <a:pPr marL="685800" lvl="1" indent="-228631" algn="l" rtl="0">
              <a:lnSpc>
                <a:spcPct val="90000"/>
              </a:lnSpc>
              <a:spcBef>
                <a:spcPts val="500"/>
              </a:spcBef>
              <a:spcAft>
                <a:spcPts val="0"/>
              </a:spcAft>
              <a:buClr>
                <a:schemeClr val="dk1"/>
              </a:buClr>
              <a:buSzPct val="100000"/>
              <a:buChar char="•"/>
            </a:pPr>
            <a:r>
              <a:rPr lang="en-US" sz="2700">
                <a:latin typeface="Georgia"/>
                <a:ea typeface="Georgia"/>
                <a:cs typeface="Georgia"/>
                <a:sym typeface="Georgia"/>
              </a:rPr>
              <a:t>Multiple evals between 4-18 years of age.</a:t>
            </a:r>
            <a:endParaRPr/>
          </a:p>
          <a:p>
            <a:pPr marL="0" lvl="0" indent="0" algn="l" rtl="0">
              <a:lnSpc>
                <a:spcPct val="90000"/>
              </a:lnSpc>
              <a:spcBef>
                <a:spcPts val="1000"/>
              </a:spcBef>
              <a:spcAft>
                <a:spcPts val="0"/>
              </a:spcAft>
              <a:buClr>
                <a:schemeClr val="dk1"/>
              </a:buClr>
              <a:buSzPct val="100000"/>
              <a:buNone/>
            </a:pPr>
            <a:r>
              <a:rPr lang="en-US" sz="2900">
                <a:latin typeface="Georgia"/>
                <a:ea typeface="Georgia"/>
                <a:cs typeface="Georgia"/>
                <a:sym typeface="Georgia"/>
              </a:rPr>
              <a:t>	</a:t>
            </a:r>
            <a:r>
              <a:rPr lang="en-US" sz="2200">
                <a:latin typeface="Georgia"/>
                <a:ea typeface="Georgia"/>
                <a:cs typeface="Georgia"/>
                <a:sym typeface="Georgia"/>
              </a:rPr>
              <a:t>(Miller-Graff &amp; Howell, 2017).</a:t>
            </a:r>
            <a:endParaRPr/>
          </a:p>
          <a:p>
            <a:pPr marL="228600" lvl="0" indent="-64135" algn="l" rtl="0">
              <a:lnSpc>
                <a:spcPct val="90000"/>
              </a:lnSpc>
              <a:spcBef>
                <a:spcPts val="1000"/>
              </a:spcBef>
              <a:spcAft>
                <a:spcPts val="0"/>
              </a:spcAft>
              <a:buClr>
                <a:schemeClr val="dk1"/>
              </a:buClr>
              <a:buSzPct val="100000"/>
              <a:buNone/>
            </a:pPr>
            <a:endParaRPr/>
          </a:p>
        </p:txBody>
      </p:sp>
      <p:pic>
        <p:nvPicPr>
          <p:cNvPr id="373" name="Google Shape;373;p29"/>
          <p:cNvPicPr preferRelativeResize="0"/>
          <p:nvPr/>
        </p:nvPicPr>
        <p:blipFill rotWithShape="1">
          <a:blip r:embed="rId3">
            <a:alphaModFix/>
          </a:blip>
          <a:srcRect/>
          <a:stretch/>
        </p:blipFill>
        <p:spPr>
          <a:xfrm>
            <a:off x="6317958" y="2379413"/>
            <a:ext cx="5590691" cy="3980329"/>
          </a:xfrm>
          <a:prstGeom prst="rect">
            <a:avLst/>
          </a:prstGeom>
          <a:noFill/>
          <a:ln>
            <a:noFill/>
          </a:ln>
        </p:spPr>
      </p:pic>
      <p:sp>
        <p:nvSpPr>
          <p:cNvPr id="374" name="Google Shape;374;p29"/>
          <p:cNvSpPr txBox="1"/>
          <p:nvPr/>
        </p:nvSpPr>
        <p:spPr>
          <a:xfrm>
            <a:off x="7041939" y="6276556"/>
            <a:ext cx="1397965"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Borderline‐Stable </a:t>
            </a:r>
            <a:endParaRPr/>
          </a:p>
        </p:txBody>
      </p:sp>
      <p:sp>
        <p:nvSpPr>
          <p:cNvPr id="375" name="Google Shape;375;p29"/>
          <p:cNvSpPr txBox="1"/>
          <p:nvPr/>
        </p:nvSpPr>
        <p:spPr>
          <a:xfrm>
            <a:off x="9960864" y="6276556"/>
            <a:ext cx="1476227"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Resilient</a:t>
            </a:r>
            <a:endParaRPr/>
          </a:p>
        </p:txBody>
      </p:sp>
      <p:sp>
        <p:nvSpPr>
          <p:cNvPr id="376" name="Google Shape;376;p29"/>
          <p:cNvSpPr txBox="1"/>
          <p:nvPr/>
        </p:nvSpPr>
        <p:spPr>
          <a:xfrm>
            <a:off x="8439904" y="6276556"/>
            <a:ext cx="152096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Clinical‐Improving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0"/>
          <p:cNvSpPr txBox="1">
            <a:spLocks noGrp="1"/>
          </p:cNvSpPr>
          <p:nvPr>
            <p:ph type="title"/>
          </p:nvPr>
        </p:nvSpPr>
        <p:spPr>
          <a:xfrm>
            <a:off x="1890793" y="675267"/>
            <a:ext cx="8803037" cy="11887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Trauma informed care: Principles  </a:t>
            </a:r>
            <a:endParaRPr/>
          </a:p>
        </p:txBody>
      </p:sp>
      <p:grpSp>
        <p:nvGrpSpPr>
          <p:cNvPr id="383" name="Google Shape;383;p30"/>
          <p:cNvGrpSpPr/>
          <p:nvPr/>
        </p:nvGrpSpPr>
        <p:grpSpPr>
          <a:xfrm>
            <a:off x="990188" y="1864698"/>
            <a:ext cx="10627258" cy="4317322"/>
            <a:chOff x="75788" y="711"/>
            <a:chExt cx="10627258" cy="4317322"/>
          </a:xfrm>
        </p:grpSpPr>
        <p:sp>
          <p:nvSpPr>
            <p:cNvPr id="384" name="Google Shape;384;p30"/>
            <p:cNvSpPr/>
            <p:nvPr/>
          </p:nvSpPr>
          <p:spPr>
            <a:xfrm>
              <a:off x="75788" y="711"/>
              <a:ext cx="3321018" cy="1992610"/>
            </a:xfrm>
            <a:prstGeom prst="rect">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0"/>
            <p:cNvSpPr txBox="1"/>
            <p:nvPr/>
          </p:nvSpPr>
          <p:spPr>
            <a:xfrm>
              <a:off x="75788" y="711"/>
              <a:ext cx="3321018" cy="199261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Establish  physical and emotional safety of patients and staff. </a:t>
              </a:r>
              <a:endParaRPr/>
            </a:p>
          </p:txBody>
        </p:sp>
        <p:sp>
          <p:nvSpPr>
            <p:cNvPr id="386" name="Google Shape;386;p30"/>
            <p:cNvSpPr/>
            <p:nvPr/>
          </p:nvSpPr>
          <p:spPr>
            <a:xfrm>
              <a:off x="3728908" y="711"/>
              <a:ext cx="3321018" cy="1992610"/>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0"/>
            <p:cNvSpPr txBox="1"/>
            <p:nvPr/>
          </p:nvSpPr>
          <p:spPr>
            <a:xfrm>
              <a:off x="3728908" y="711"/>
              <a:ext cx="3321018" cy="199261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Build trust  between providers and patients. </a:t>
              </a:r>
              <a:endParaRPr sz="2500">
                <a:solidFill>
                  <a:schemeClr val="lt1"/>
                </a:solidFill>
                <a:latin typeface="Calibri"/>
                <a:ea typeface="Calibri"/>
                <a:cs typeface="Calibri"/>
                <a:sym typeface="Calibri"/>
              </a:endParaRPr>
            </a:p>
          </p:txBody>
        </p:sp>
        <p:sp>
          <p:nvSpPr>
            <p:cNvPr id="388" name="Google Shape;388;p30"/>
            <p:cNvSpPr/>
            <p:nvPr/>
          </p:nvSpPr>
          <p:spPr>
            <a:xfrm>
              <a:off x="7382028" y="711"/>
              <a:ext cx="3321018" cy="19926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0"/>
            <p:cNvSpPr txBox="1"/>
            <p:nvPr/>
          </p:nvSpPr>
          <p:spPr>
            <a:xfrm>
              <a:off x="7382028" y="711"/>
              <a:ext cx="3321018" cy="199261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Recognize the signs and symptoms of trauma exposure on physical and mental health.</a:t>
              </a:r>
              <a:endParaRPr sz="2500">
                <a:solidFill>
                  <a:schemeClr val="lt1"/>
                </a:solidFill>
                <a:latin typeface="Calibri"/>
                <a:ea typeface="Calibri"/>
                <a:cs typeface="Calibri"/>
                <a:sym typeface="Calibri"/>
              </a:endParaRPr>
            </a:p>
          </p:txBody>
        </p:sp>
        <p:sp>
          <p:nvSpPr>
            <p:cNvPr id="390" name="Google Shape;390;p30"/>
            <p:cNvSpPr/>
            <p:nvPr/>
          </p:nvSpPr>
          <p:spPr>
            <a:xfrm>
              <a:off x="75788" y="2325423"/>
              <a:ext cx="3321018" cy="199261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0"/>
            <p:cNvSpPr txBox="1"/>
            <p:nvPr/>
          </p:nvSpPr>
          <p:spPr>
            <a:xfrm>
              <a:off x="75788" y="2325423"/>
              <a:ext cx="3321018" cy="199261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Promote patient-centered,  evidence-based care.</a:t>
              </a:r>
              <a:endParaRPr/>
            </a:p>
          </p:txBody>
        </p:sp>
        <p:sp>
          <p:nvSpPr>
            <p:cNvPr id="392" name="Google Shape;392;p30"/>
            <p:cNvSpPr/>
            <p:nvPr/>
          </p:nvSpPr>
          <p:spPr>
            <a:xfrm>
              <a:off x="3728908" y="2325423"/>
              <a:ext cx="3321018" cy="1992610"/>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0"/>
            <p:cNvSpPr txBox="1"/>
            <p:nvPr/>
          </p:nvSpPr>
          <p:spPr>
            <a:xfrm>
              <a:off x="3728908" y="2325423"/>
              <a:ext cx="3321018" cy="199261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Ensure collaboration by bringing patients into process of goal-setting, treatment-planning.</a:t>
              </a:r>
              <a:endParaRPr sz="2500">
                <a:solidFill>
                  <a:schemeClr val="lt1"/>
                </a:solidFill>
                <a:latin typeface="Calibri"/>
                <a:ea typeface="Calibri"/>
                <a:cs typeface="Calibri"/>
                <a:sym typeface="Calibri"/>
              </a:endParaRPr>
            </a:p>
          </p:txBody>
        </p:sp>
        <p:sp>
          <p:nvSpPr>
            <p:cNvPr id="394" name="Google Shape;394;p30"/>
            <p:cNvSpPr/>
            <p:nvPr/>
          </p:nvSpPr>
          <p:spPr>
            <a:xfrm>
              <a:off x="7382028" y="2325423"/>
              <a:ext cx="3321018" cy="1992610"/>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0"/>
            <p:cNvSpPr txBox="1"/>
            <p:nvPr/>
          </p:nvSpPr>
          <p:spPr>
            <a:xfrm>
              <a:off x="7382028" y="2325423"/>
              <a:ext cx="3321018" cy="199261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Provide  culturally sensitive care.</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5"/>
          <p:cNvSpPr txBox="1">
            <a:spLocks noGrp="1"/>
          </p:cNvSpPr>
          <p:nvPr>
            <p:ph type="title"/>
          </p:nvPr>
        </p:nvSpPr>
        <p:spPr>
          <a:xfrm>
            <a:off x="-840971" y="1082456"/>
            <a:ext cx="10515600" cy="7099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Universal </a:t>
            </a:r>
            <a:br>
              <a:rPr lang="en-US"/>
            </a:br>
            <a:r>
              <a:rPr lang="en-US"/>
              <a:t>Screening tools</a:t>
            </a:r>
            <a:endParaRPr/>
          </a:p>
        </p:txBody>
      </p:sp>
      <p:sp>
        <p:nvSpPr>
          <p:cNvPr id="431" name="Google Shape;431;p35"/>
          <p:cNvSpPr txBox="1">
            <a:spLocks noGrp="1"/>
          </p:cNvSpPr>
          <p:nvPr>
            <p:ph type="body" idx="1"/>
          </p:nvPr>
        </p:nvSpPr>
        <p:spPr>
          <a:xfrm>
            <a:off x="1006839" y="2304289"/>
            <a:ext cx="5540266" cy="3593591"/>
          </a:xfrm>
          <a:prstGeom prst="rect">
            <a:avLst/>
          </a:prstGeom>
          <a:solidFill>
            <a:srgbClr val="BBD6EE"/>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ACES/PEARLS&amp; BCES </a:t>
            </a:r>
            <a:endParaRPr/>
          </a:p>
          <a:p>
            <a:pPr marL="685800" lvl="1" indent="-228600" algn="l" rtl="0">
              <a:lnSpc>
                <a:spcPct val="90000"/>
              </a:lnSpc>
              <a:spcBef>
                <a:spcPts val="500"/>
              </a:spcBef>
              <a:spcAft>
                <a:spcPts val="0"/>
              </a:spcAft>
              <a:buClr>
                <a:schemeClr val="dk1"/>
              </a:buClr>
              <a:buSzPts val="2400"/>
              <a:buChar char="•"/>
            </a:pPr>
            <a:r>
              <a:rPr lang="en-US"/>
              <a:t>parents</a:t>
            </a:r>
            <a:endParaRPr/>
          </a:p>
          <a:p>
            <a:pPr marL="685800" lvl="1" indent="-228600" algn="l" rtl="0">
              <a:lnSpc>
                <a:spcPct val="90000"/>
              </a:lnSpc>
              <a:spcBef>
                <a:spcPts val="500"/>
              </a:spcBef>
              <a:spcAft>
                <a:spcPts val="0"/>
              </a:spcAft>
              <a:buClr>
                <a:schemeClr val="dk1"/>
              </a:buClr>
              <a:buSzPts val="2400"/>
              <a:buChar char="•"/>
            </a:pPr>
            <a:r>
              <a:rPr lang="en-US"/>
              <a:t>youth</a:t>
            </a:r>
            <a:endParaRPr/>
          </a:p>
          <a:p>
            <a:pPr marL="228600" lvl="0" indent="-228600" algn="l" rtl="0">
              <a:lnSpc>
                <a:spcPct val="90000"/>
              </a:lnSpc>
              <a:spcBef>
                <a:spcPts val="1000"/>
              </a:spcBef>
              <a:spcAft>
                <a:spcPts val="0"/>
              </a:spcAft>
              <a:buClr>
                <a:schemeClr val="dk1"/>
              </a:buClr>
              <a:buSzPts val="2800"/>
              <a:buChar char="•"/>
            </a:pPr>
            <a:r>
              <a:rPr lang="en-US"/>
              <a:t>SEEK for 0-5 youth</a:t>
            </a:r>
            <a:endParaRPr/>
          </a:p>
          <a:p>
            <a:pPr marL="0" lvl="0" indent="0" algn="l" rtl="0">
              <a:lnSpc>
                <a:spcPct val="90000"/>
              </a:lnSpc>
              <a:spcBef>
                <a:spcPts val="1000"/>
              </a:spcBef>
              <a:spcAft>
                <a:spcPts val="0"/>
              </a:spcAft>
              <a:buClr>
                <a:schemeClr val="dk1"/>
              </a:buClr>
              <a:buSzPts val="2800"/>
              <a:buNone/>
            </a:pPr>
            <a:endParaRPr/>
          </a:p>
        </p:txBody>
      </p:sp>
      <p:pic>
        <p:nvPicPr>
          <p:cNvPr id="432" name="Google Shape;432;p35"/>
          <p:cNvPicPr preferRelativeResize="0"/>
          <p:nvPr/>
        </p:nvPicPr>
        <p:blipFill rotWithShape="1">
          <a:blip r:embed="rId3">
            <a:alphaModFix/>
          </a:blip>
          <a:srcRect/>
          <a:stretch/>
        </p:blipFill>
        <p:spPr>
          <a:xfrm>
            <a:off x="6547105" y="-3821"/>
            <a:ext cx="5338488" cy="6971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6"/>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chemeClr val="dk1"/>
              </a:buClr>
              <a:buSzPts val="6000"/>
              <a:buFont typeface="Helvetica Neue Light"/>
              <a:buNone/>
            </a:pPr>
            <a:r>
              <a:rPr lang="en-US">
                <a:solidFill>
                  <a:schemeClr val="dk1"/>
                </a:solidFill>
              </a:rPr>
              <a:t>Open ended trauma inquiry</a:t>
            </a:r>
            <a:endParaRPr/>
          </a:p>
        </p:txBody>
      </p:sp>
      <p:sp>
        <p:nvSpPr>
          <p:cNvPr id="439" name="Google Shape;439;p36"/>
          <p:cNvSpPr txBox="1">
            <a:spLocks noGrp="1"/>
          </p:cNvSpPr>
          <p:nvPr>
            <p:ph type="body" idx="4294967295"/>
          </p:nvPr>
        </p:nvSpPr>
        <p:spPr>
          <a:xfrm>
            <a:off x="6859790" y="1588300"/>
            <a:ext cx="4238700" cy="743100"/>
          </a:xfrm>
          <a:prstGeom prst="rect">
            <a:avLst/>
          </a:prstGeom>
          <a:solidFill>
            <a:schemeClr val="accent5"/>
          </a:solidFill>
          <a:ln>
            <a:noFill/>
          </a:ln>
        </p:spPr>
        <p:txBody>
          <a:bodyPr spcFirstLastPara="1" wrap="square" lIns="45700" tIns="45700" rIns="45700" bIns="45700" anchor="t" anchorCtr="0">
            <a:noAutofit/>
          </a:bodyPr>
          <a:lstStyle/>
          <a:p>
            <a:pPr marL="0" lvl="0" indent="0" algn="l" rtl="0">
              <a:lnSpc>
                <a:spcPct val="70000"/>
              </a:lnSpc>
              <a:spcBef>
                <a:spcPts val="0"/>
              </a:spcBef>
              <a:spcAft>
                <a:spcPts val="0"/>
              </a:spcAft>
              <a:buClr>
                <a:schemeClr val="lt1"/>
              </a:buClr>
              <a:buSzPts val="2000"/>
              <a:buNone/>
            </a:pPr>
            <a:r>
              <a:rPr lang="en-US" sz="2200">
                <a:solidFill>
                  <a:schemeClr val="lt1"/>
                </a:solidFill>
              </a:rPr>
              <a:t>“Has anything bad or scary happened to you or your child since I last saw you?”</a:t>
            </a:r>
            <a:endParaRPr sz="2600"/>
          </a:p>
        </p:txBody>
      </p:sp>
      <p:sp>
        <p:nvSpPr>
          <p:cNvPr id="440" name="Google Shape;440;p36"/>
          <p:cNvSpPr txBox="1"/>
          <p:nvPr/>
        </p:nvSpPr>
        <p:spPr>
          <a:xfrm>
            <a:off x="1182425" y="2899073"/>
            <a:ext cx="5013000" cy="2062500"/>
          </a:xfrm>
          <a:prstGeom prst="rect">
            <a:avLst/>
          </a:prstGeom>
          <a:solidFill>
            <a:schemeClr val="accent1"/>
          </a:solidFill>
          <a:ln w="12700" cap="flat" cmpd="sng">
            <a:solidFill>
              <a:schemeClr val="accent1"/>
            </a:solidFill>
            <a:prstDash val="solid"/>
            <a:miter lim="400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2200" b="0" i="0" u="none" strike="noStrike" cap="none">
                <a:solidFill>
                  <a:schemeClr val="lt1"/>
                </a:solidFill>
                <a:latin typeface="Calibri"/>
                <a:ea typeface="Calibri"/>
                <a:cs typeface="Calibri"/>
                <a:sym typeface="Calibri"/>
              </a:rPr>
              <a:t>“Stressful and scary events sometimes happen. Has  there  been a time where you felt really scared for your  safety or someone else’s at home or in the community?”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441" name="Google Shape;441;p36"/>
          <p:cNvPicPr preferRelativeResize="0"/>
          <p:nvPr/>
        </p:nvPicPr>
        <p:blipFill rotWithShape="1">
          <a:blip r:embed="rId3">
            <a:alphaModFix/>
          </a:blip>
          <a:srcRect/>
          <a:stretch/>
        </p:blipFill>
        <p:spPr>
          <a:xfrm>
            <a:off x="6859794" y="2799550"/>
            <a:ext cx="3603932" cy="29813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7"/>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t" anchorCtr="0">
            <a:normAutofit/>
          </a:bodyPr>
          <a:lstStyle/>
          <a:p>
            <a:pPr marL="3200400" lvl="0" indent="457200" algn="l" rtl="0">
              <a:lnSpc>
                <a:spcPct val="90000"/>
              </a:lnSpc>
              <a:spcBef>
                <a:spcPts val="0"/>
              </a:spcBef>
              <a:spcAft>
                <a:spcPts val="0"/>
              </a:spcAft>
              <a:buClr>
                <a:schemeClr val="dk1"/>
              </a:buClr>
              <a:buSzPts val="6000"/>
              <a:buFont typeface="Helvetica Neue Light"/>
              <a:buNone/>
            </a:pPr>
            <a:r>
              <a:rPr lang="en-US">
                <a:solidFill>
                  <a:schemeClr val="dk1"/>
                </a:solidFill>
              </a:rPr>
              <a:t>Resilience inquiry</a:t>
            </a:r>
            <a:endParaRPr/>
          </a:p>
        </p:txBody>
      </p:sp>
      <p:sp>
        <p:nvSpPr>
          <p:cNvPr id="448" name="Google Shape;448;p37"/>
          <p:cNvSpPr txBox="1">
            <a:spLocks noGrp="1"/>
          </p:cNvSpPr>
          <p:nvPr>
            <p:ph type="body" idx="4294967295"/>
          </p:nvPr>
        </p:nvSpPr>
        <p:spPr>
          <a:xfrm>
            <a:off x="6676800" y="1171575"/>
            <a:ext cx="4677000" cy="3163500"/>
          </a:xfrm>
          <a:prstGeom prst="rect">
            <a:avLst/>
          </a:prstGeom>
          <a:solidFill>
            <a:schemeClr val="accent5"/>
          </a:solidFill>
          <a:ln>
            <a:noFill/>
          </a:ln>
        </p:spPr>
        <p:txBody>
          <a:bodyPr spcFirstLastPara="1" wrap="square" lIns="45700" tIns="45700" rIns="45700" bIns="45700" anchor="t" anchorCtr="0">
            <a:normAutofit/>
          </a:bodyPr>
          <a:lstStyle/>
          <a:p>
            <a:pPr marL="228600" lvl="0" indent="-190500" algn="l" rtl="0">
              <a:lnSpc>
                <a:spcPct val="90000"/>
              </a:lnSpc>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Tell me a little bit about yourself:</a:t>
            </a:r>
            <a:endParaRPr sz="2200">
              <a:solidFill>
                <a:schemeClr val="dk1"/>
              </a:solidFill>
              <a:latin typeface="Calibri"/>
              <a:ea typeface="Calibri"/>
              <a:cs typeface="Calibri"/>
              <a:sym typeface="Calibri"/>
            </a:endParaRPr>
          </a:p>
          <a:p>
            <a:pPr marL="914400" lvl="1" indent="-368300" algn="l" rtl="0">
              <a:lnSpc>
                <a:spcPct val="90000"/>
              </a:lnSpc>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 What are some things you are really proud of? </a:t>
            </a:r>
            <a:endParaRPr sz="2200">
              <a:solidFill>
                <a:schemeClr val="dk1"/>
              </a:solidFill>
              <a:latin typeface="Calibri"/>
              <a:ea typeface="Calibri"/>
              <a:cs typeface="Calibri"/>
              <a:sym typeface="Calibri"/>
            </a:endParaRPr>
          </a:p>
          <a:p>
            <a:pPr marL="914400" lvl="1" indent="-368300" algn="l" rtl="0">
              <a:lnSpc>
                <a:spcPct val="90000"/>
              </a:lnSpc>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What are your parents really proud of?</a:t>
            </a:r>
            <a:endParaRPr sz="2200">
              <a:solidFill>
                <a:schemeClr val="dk1"/>
              </a:solidFill>
              <a:latin typeface="Calibri"/>
              <a:ea typeface="Calibri"/>
              <a:cs typeface="Calibri"/>
              <a:sym typeface="Calibri"/>
            </a:endParaRPr>
          </a:p>
          <a:p>
            <a:pPr marL="228600" lvl="0" indent="-190500" algn="l" rtl="0">
              <a:lnSpc>
                <a:spcPct val="90000"/>
              </a:lnSpc>
              <a:spcBef>
                <a:spcPts val="100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If something difficult were to happen, who would be available to help you? </a:t>
            </a:r>
            <a:endParaRPr sz="2200">
              <a:solidFill>
                <a:schemeClr val="dk2"/>
              </a:solidFill>
              <a:latin typeface="Arial"/>
              <a:ea typeface="Arial"/>
              <a:cs typeface="Arial"/>
              <a:sym typeface="Arial"/>
            </a:endParaRPr>
          </a:p>
          <a:p>
            <a:pPr marL="228600" lvl="0" indent="-190500" algn="l" rtl="0">
              <a:lnSpc>
                <a:spcPct val="90000"/>
              </a:lnSpc>
              <a:spcBef>
                <a:spcPts val="100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If something good were to happen, who would be cheering for you?</a:t>
            </a:r>
            <a:endParaRPr sz="2200" i="1">
              <a:solidFill>
                <a:schemeClr val="lt1"/>
              </a:solidFill>
              <a:latin typeface="Calibri"/>
              <a:ea typeface="Calibri"/>
              <a:cs typeface="Calibri"/>
              <a:sym typeface="Calibri"/>
            </a:endParaRPr>
          </a:p>
        </p:txBody>
      </p:sp>
      <p:sp>
        <p:nvSpPr>
          <p:cNvPr id="449" name="Google Shape;449;p37"/>
          <p:cNvSpPr txBox="1"/>
          <p:nvPr/>
        </p:nvSpPr>
        <p:spPr>
          <a:xfrm>
            <a:off x="1171550" y="3925425"/>
            <a:ext cx="5202900" cy="2599800"/>
          </a:xfrm>
          <a:prstGeom prst="rect">
            <a:avLst/>
          </a:prstGeom>
          <a:solidFill>
            <a:schemeClr val="accent1"/>
          </a:solidFill>
          <a:ln w="12700" cap="flat" cmpd="sng">
            <a:solidFill>
              <a:schemeClr val="accent1"/>
            </a:solidFill>
            <a:prstDash val="solid"/>
            <a:miter lim="400000"/>
            <a:headEnd type="none" w="sm" len="sm"/>
            <a:tailEnd type="none" w="sm" len="sm"/>
          </a:ln>
        </p:spPr>
        <p:txBody>
          <a:bodyPr spcFirstLastPara="1" wrap="square" lIns="45700" tIns="45700" rIns="45700" bIns="45700" anchor="t" anchorCtr="0">
            <a:spAutoFit/>
          </a:bodyPr>
          <a:lstStyle/>
          <a:p>
            <a:pPr marL="0" marR="0" lvl="0" indent="0" algn="l" rtl="0">
              <a:lnSpc>
                <a:spcPct val="115000"/>
              </a:lnSpc>
              <a:spcBef>
                <a:spcPts val="0"/>
              </a:spcBef>
              <a:spcAft>
                <a:spcPts val="0"/>
              </a:spcAft>
              <a:buClr>
                <a:schemeClr val="dk2"/>
              </a:buClr>
              <a:buSzPts val="1100"/>
              <a:buFont typeface="Arial"/>
              <a:buNone/>
            </a:pPr>
            <a:r>
              <a:rPr lang="en-US" sz="2100" i="1">
                <a:solidFill>
                  <a:schemeClr val="lt1"/>
                </a:solidFill>
                <a:latin typeface="Calibri"/>
                <a:ea typeface="Calibri"/>
                <a:cs typeface="Calibri"/>
                <a:sym typeface="Calibri"/>
              </a:rPr>
              <a:t>All of us have somethings from our childhood that are so wonderful. All of us have things that we hope to protect our children because they were hard. What do you want your children to get from you and what would you want to protect them from?</a:t>
            </a:r>
            <a:endParaRPr sz="2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450" name="Google Shape;450;p37"/>
          <p:cNvPicPr preferRelativeResize="0"/>
          <p:nvPr/>
        </p:nvPicPr>
        <p:blipFill rotWithShape="1">
          <a:blip r:embed="rId3">
            <a:alphaModFix/>
          </a:blip>
          <a:srcRect/>
          <a:stretch/>
        </p:blipFill>
        <p:spPr>
          <a:xfrm>
            <a:off x="2378500" y="1171575"/>
            <a:ext cx="3016900" cy="2495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8"/>
          <p:cNvSpPr txBox="1">
            <a:spLocks noGrp="1"/>
          </p:cNvSpPr>
          <p:nvPr>
            <p:ph type="title"/>
          </p:nvPr>
        </p:nvSpPr>
        <p:spPr>
          <a:xfrm>
            <a:off x="2231136" y="598932"/>
            <a:ext cx="7729728" cy="11887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Rating scales for PTSD</a:t>
            </a:r>
            <a:endParaRPr/>
          </a:p>
        </p:txBody>
      </p:sp>
      <p:sp>
        <p:nvSpPr>
          <p:cNvPr id="457" name="Google Shape;457;p38"/>
          <p:cNvSpPr txBox="1">
            <a:spLocks noGrp="1"/>
          </p:cNvSpPr>
          <p:nvPr>
            <p:ph type="body" idx="1"/>
          </p:nvPr>
        </p:nvSpPr>
        <p:spPr>
          <a:xfrm>
            <a:off x="2231136" y="2290572"/>
            <a:ext cx="7729728" cy="3817620"/>
          </a:xfrm>
          <a:prstGeom prst="rect">
            <a:avLst/>
          </a:prstGeom>
          <a:solidFill>
            <a:schemeClr val="lt1"/>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Child and Adolescent Trauma Screen (CATS)</a:t>
            </a:r>
            <a:endParaRPr/>
          </a:p>
          <a:p>
            <a:pPr marL="685800" lvl="1" indent="-228600" algn="l" rtl="0">
              <a:lnSpc>
                <a:spcPct val="90000"/>
              </a:lnSpc>
              <a:spcBef>
                <a:spcPts val="500"/>
              </a:spcBef>
              <a:spcAft>
                <a:spcPts val="0"/>
              </a:spcAft>
              <a:buClr>
                <a:schemeClr val="dk1"/>
              </a:buClr>
              <a:buSzPts val="2400"/>
              <a:buChar char="•"/>
            </a:pPr>
            <a:r>
              <a:rPr lang="en-US" sz="2400"/>
              <a:t>Self report, children 7-17</a:t>
            </a:r>
            <a:endParaRPr/>
          </a:p>
          <a:p>
            <a:pPr marL="685800" lvl="1" indent="-228600" algn="l" rtl="0">
              <a:lnSpc>
                <a:spcPct val="90000"/>
              </a:lnSpc>
              <a:spcBef>
                <a:spcPts val="500"/>
              </a:spcBef>
              <a:spcAft>
                <a:spcPts val="0"/>
              </a:spcAft>
              <a:buClr>
                <a:schemeClr val="dk1"/>
              </a:buClr>
              <a:buSzPts val="2400"/>
              <a:buChar char="•"/>
            </a:pPr>
            <a:r>
              <a:rPr lang="en-US" sz="2400"/>
              <a:t>Caregiver report 3-17</a:t>
            </a:r>
            <a:endParaRPr/>
          </a:p>
          <a:p>
            <a:pPr marL="685800" lvl="1" indent="-228600" algn="l" rtl="0">
              <a:lnSpc>
                <a:spcPct val="90000"/>
              </a:lnSpc>
              <a:spcBef>
                <a:spcPts val="500"/>
              </a:spcBef>
              <a:spcAft>
                <a:spcPts val="0"/>
              </a:spcAft>
              <a:buClr>
                <a:schemeClr val="dk1"/>
              </a:buClr>
              <a:buSzPts val="2400"/>
              <a:buChar char="•"/>
            </a:pPr>
            <a:r>
              <a:rPr lang="en-US" sz="2400"/>
              <a:t>Score &gt;12 suggests need to refer and possibly treat</a:t>
            </a:r>
            <a:endParaRPr/>
          </a:p>
          <a:p>
            <a:pPr marL="228600" lvl="0" indent="-228600" algn="l" rtl="0">
              <a:lnSpc>
                <a:spcPct val="90000"/>
              </a:lnSpc>
              <a:spcBef>
                <a:spcPts val="1000"/>
              </a:spcBef>
              <a:spcAft>
                <a:spcPts val="0"/>
              </a:spcAft>
              <a:buClr>
                <a:schemeClr val="dk1"/>
              </a:buClr>
              <a:buSzPts val="2400"/>
              <a:buChar char="•"/>
            </a:pPr>
            <a:r>
              <a:rPr lang="en-US" sz="2400"/>
              <a:t>Child PTSD Symptom Scale (CPSS)</a:t>
            </a:r>
            <a:endParaRPr/>
          </a:p>
          <a:p>
            <a:pPr marL="685800" lvl="1" indent="-228600" algn="l" rtl="0">
              <a:lnSpc>
                <a:spcPct val="90000"/>
              </a:lnSpc>
              <a:spcBef>
                <a:spcPts val="500"/>
              </a:spcBef>
              <a:spcAft>
                <a:spcPts val="0"/>
              </a:spcAft>
              <a:buClr>
                <a:schemeClr val="dk1"/>
              </a:buClr>
              <a:buSzPts val="2400"/>
              <a:buChar char="•"/>
            </a:pPr>
            <a:r>
              <a:rPr lang="en-US" sz="2400"/>
              <a:t>Self report, 8-18</a:t>
            </a:r>
            <a:endParaRPr/>
          </a:p>
          <a:p>
            <a:pPr marL="685800" lvl="1" indent="-228600" algn="l" rtl="0">
              <a:lnSpc>
                <a:spcPct val="90000"/>
              </a:lnSpc>
              <a:spcBef>
                <a:spcPts val="500"/>
              </a:spcBef>
              <a:spcAft>
                <a:spcPts val="0"/>
              </a:spcAft>
              <a:buClr>
                <a:schemeClr val="dk1"/>
              </a:buClr>
              <a:buSzPts val="2400"/>
              <a:buChar char="•"/>
            </a:pPr>
            <a:r>
              <a:rPr lang="en-US" sz="2400"/>
              <a:t>Score &gt;15 suggests  PTSD highly  likely.</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Learning Objectives</a:t>
            </a:r>
            <a:endParaRPr/>
          </a:p>
        </p:txBody>
      </p:sp>
      <p:grpSp>
        <p:nvGrpSpPr>
          <p:cNvPr id="152" name="Google Shape;152;p5"/>
          <p:cNvGrpSpPr/>
          <p:nvPr/>
        </p:nvGrpSpPr>
        <p:grpSpPr>
          <a:xfrm>
            <a:off x="-4070219" y="1011276"/>
            <a:ext cx="14776946" cy="6331890"/>
            <a:chOff x="-5317128" y="-814349"/>
            <a:chExt cx="14776946" cy="6331890"/>
          </a:xfrm>
        </p:grpSpPr>
        <p:sp>
          <p:nvSpPr>
            <p:cNvPr id="153" name="Google Shape;153;p5"/>
            <p:cNvSpPr/>
            <p:nvPr/>
          </p:nvSpPr>
          <p:spPr>
            <a:xfrm>
              <a:off x="-5317128" y="-814349"/>
              <a:ext cx="6331890" cy="6331890"/>
            </a:xfrm>
            <a:prstGeom prst="blockArc">
              <a:avLst>
                <a:gd name="adj1" fmla="val 18900000"/>
                <a:gd name="adj2" fmla="val 2700000"/>
                <a:gd name="adj3" fmla="val 341"/>
              </a:avLst>
            </a:pr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652803" y="470319"/>
              <a:ext cx="8807015" cy="940638"/>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txBox="1"/>
            <p:nvPr/>
          </p:nvSpPr>
          <p:spPr>
            <a:xfrm>
              <a:off x="652803" y="470319"/>
              <a:ext cx="8807015" cy="940638"/>
            </a:xfrm>
            <a:prstGeom prst="rect">
              <a:avLst/>
            </a:prstGeom>
            <a:noFill/>
            <a:ln>
              <a:noFill/>
            </a:ln>
          </p:spPr>
          <p:txBody>
            <a:bodyPr spcFirstLastPara="1" wrap="square" lIns="746625" tIns="58400" rIns="58400" bIns="58400" anchor="ctr" anchorCtr="0">
              <a:noAutofit/>
            </a:bodyPr>
            <a:lstStyle/>
            <a:p>
              <a:pPr>
                <a:lnSpc>
                  <a:spcPct val="90000"/>
                </a:lnSpc>
                <a:buClr>
                  <a:schemeClr val="lt1"/>
                </a:buClr>
                <a:buSzPts val="2300"/>
              </a:pPr>
              <a:r>
                <a:rPr lang="en-US" sz="2300">
                  <a:solidFill>
                    <a:schemeClr val="lt1"/>
                  </a:solidFill>
                  <a:latin typeface="Calibri"/>
                  <a:ea typeface="Calibri"/>
                  <a:cs typeface="Calibri"/>
                  <a:sym typeface="Calibri"/>
                </a:rPr>
                <a:t>Identify essential principles of Trauma Informed Care.</a:t>
              </a:r>
              <a:endParaRPr lang="en-US" sz="2300">
                <a:solidFill>
                  <a:schemeClr val="lt1"/>
                </a:solidFill>
                <a:latin typeface="Calibri"/>
                <a:ea typeface="Calibri"/>
                <a:cs typeface="Calibri"/>
              </a:endParaRPr>
            </a:p>
          </p:txBody>
        </p:sp>
        <p:sp>
          <p:nvSpPr>
            <p:cNvPr id="156" name="Google Shape;156;p5"/>
            <p:cNvSpPr/>
            <p:nvPr/>
          </p:nvSpPr>
          <p:spPr>
            <a:xfrm>
              <a:off x="64904" y="352739"/>
              <a:ext cx="1175798" cy="1175798"/>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994725" y="1881276"/>
              <a:ext cx="8465093" cy="940638"/>
            </a:xfrm>
            <a:prstGeom prst="rect">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txBox="1"/>
            <p:nvPr/>
          </p:nvSpPr>
          <p:spPr>
            <a:xfrm>
              <a:off x="994725" y="1881276"/>
              <a:ext cx="8465093" cy="940638"/>
            </a:xfrm>
            <a:prstGeom prst="rect">
              <a:avLst/>
            </a:prstGeom>
            <a:noFill/>
            <a:ln>
              <a:noFill/>
            </a:ln>
          </p:spPr>
          <p:txBody>
            <a:bodyPr spcFirstLastPara="1" wrap="square" lIns="746625" tIns="58400" rIns="58400" bIns="5840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Identify developmentally appropriate strategies for assessing and diagnosing trauma and trauma-related disorders.</a:t>
              </a:r>
              <a:endParaRPr/>
            </a:p>
          </p:txBody>
        </p:sp>
        <p:sp>
          <p:nvSpPr>
            <p:cNvPr id="159" name="Google Shape;159;p5"/>
            <p:cNvSpPr/>
            <p:nvPr/>
          </p:nvSpPr>
          <p:spPr>
            <a:xfrm>
              <a:off x="406826" y="1763697"/>
              <a:ext cx="1175798" cy="1175798"/>
            </a:xfrm>
            <a:prstGeom prst="ellipse">
              <a:avLst/>
            </a:prstGeom>
            <a:solidFill>
              <a:schemeClr val="lt1"/>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652803" y="3292234"/>
              <a:ext cx="8807015" cy="940638"/>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txBox="1"/>
            <p:nvPr/>
          </p:nvSpPr>
          <p:spPr>
            <a:xfrm>
              <a:off x="652803" y="3292234"/>
              <a:ext cx="8807015" cy="940638"/>
            </a:xfrm>
            <a:prstGeom prst="rect">
              <a:avLst/>
            </a:prstGeom>
            <a:noFill/>
            <a:ln>
              <a:noFill/>
            </a:ln>
          </p:spPr>
          <p:txBody>
            <a:bodyPr spcFirstLastPara="1" wrap="square" lIns="746625" tIns="58400" rIns="58400" bIns="58400" anchor="ctr" anchorCtr="0">
              <a:noAutofit/>
            </a:bodyPr>
            <a:lstStyle/>
            <a:p>
              <a:pPr>
                <a:lnSpc>
                  <a:spcPct val="90000"/>
                </a:lnSpc>
                <a:buClr>
                  <a:schemeClr val="lt1"/>
                </a:buClr>
                <a:buSzPts val="2300"/>
                <a:buFont typeface="Calibri"/>
              </a:pPr>
              <a:r>
                <a:rPr lang="en-US" sz="2300">
                  <a:solidFill>
                    <a:schemeClr val="lt1"/>
                  </a:solidFill>
                  <a:latin typeface="Calibri"/>
                  <a:ea typeface="Calibri"/>
                  <a:cs typeface="Calibri"/>
                  <a:sym typeface="Calibri"/>
                </a:rPr>
                <a:t>Identify one change or </a:t>
              </a:r>
              <a:r>
                <a:rPr lang="en-US" sz="2300" err="1">
                  <a:solidFill>
                    <a:schemeClr val="lt1"/>
                  </a:solidFill>
                  <a:latin typeface="Calibri"/>
                  <a:ea typeface="Calibri"/>
                  <a:cs typeface="Calibri"/>
                  <a:sym typeface="Calibri"/>
                </a:rPr>
                <a:t>modifaction</a:t>
              </a:r>
              <a:r>
                <a:rPr lang="en-US" sz="2300">
                  <a:solidFill>
                    <a:schemeClr val="lt1"/>
                  </a:solidFill>
                  <a:latin typeface="Calibri"/>
                  <a:ea typeface="Calibri"/>
                  <a:cs typeface="Calibri"/>
                  <a:sym typeface="Calibri"/>
                </a:rPr>
                <a:t> that can be made in one's own practice or community to </a:t>
              </a:r>
              <a:r>
                <a:rPr lang="en-US" sz="2300" err="1">
                  <a:solidFill>
                    <a:schemeClr val="lt1"/>
                  </a:solidFill>
                  <a:latin typeface="Calibri"/>
                  <a:ea typeface="Calibri"/>
                  <a:cs typeface="Calibri"/>
                  <a:sym typeface="Calibri"/>
                </a:rPr>
                <a:t>facillitate</a:t>
              </a:r>
              <a:r>
                <a:rPr lang="en-US" sz="2300">
                  <a:solidFill>
                    <a:schemeClr val="lt1"/>
                  </a:solidFill>
                  <a:latin typeface="Calibri"/>
                  <a:ea typeface="Calibri"/>
                  <a:cs typeface="Calibri"/>
                  <a:sym typeface="Calibri"/>
                </a:rPr>
                <a:t> or enhance trauma informed approaches.</a:t>
              </a:r>
              <a:endParaRPr lang="en-US" sz="2300">
                <a:solidFill>
                  <a:schemeClr val="lt1"/>
                </a:solidFill>
                <a:latin typeface="Calibri"/>
                <a:ea typeface="Calibri"/>
                <a:cs typeface="Calibri"/>
              </a:endParaRPr>
            </a:p>
          </p:txBody>
        </p:sp>
        <p:sp>
          <p:nvSpPr>
            <p:cNvPr id="162" name="Google Shape;162;p5"/>
            <p:cNvSpPr/>
            <p:nvPr/>
          </p:nvSpPr>
          <p:spPr>
            <a:xfrm>
              <a:off x="64904" y="3174654"/>
              <a:ext cx="1175798" cy="1175798"/>
            </a:xfrm>
            <a:prstGeom prst="ellipse">
              <a:avLst/>
            </a:prstGeom>
            <a:solidFill>
              <a:schemeClr val="lt1"/>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39"/>
          <p:cNvPicPr preferRelativeResize="0"/>
          <p:nvPr/>
        </p:nvPicPr>
        <p:blipFill rotWithShape="1">
          <a:blip r:embed="rId3">
            <a:alphaModFix/>
          </a:blip>
          <a:srcRect/>
          <a:stretch/>
        </p:blipFill>
        <p:spPr>
          <a:xfrm>
            <a:off x="2957877" y="0"/>
            <a:ext cx="6276245"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40"/>
          <p:cNvPicPr preferRelativeResize="0"/>
          <p:nvPr/>
        </p:nvPicPr>
        <p:blipFill rotWithShape="1">
          <a:blip r:embed="rId3">
            <a:alphaModFix/>
          </a:blip>
          <a:srcRect/>
          <a:stretch/>
        </p:blipFill>
        <p:spPr>
          <a:xfrm>
            <a:off x="3146208" y="0"/>
            <a:ext cx="5899584"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2"/>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Evidence-based tx</a:t>
            </a:r>
            <a:endParaRPr/>
          </a:p>
        </p:txBody>
      </p:sp>
      <p:sp>
        <p:nvSpPr>
          <p:cNvPr id="483" name="Google Shape;483;p42"/>
          <p:cNvSpPr txBox="1">
            <a:spLocks noGrp="1"/>
          </p:cNvSpPr>
          <p:nvPr>
            <p:ph type="body" idx="1"/>
          </p:nvPr>
        </p:nvSpPr>
        <p:spPr>
          <a:xfrm>
            <a:off x="1257300" y="2286000"/>
            <a:ext cx="5073722" cy="418961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At-risk youth</a:t>
            </a:r>
            <a:endParaRPr/>
          </a:p>
          <a:p>
            <a:pPr marL="228600" lvl="0" indent="-228600" algn="l" rtl="0">
              <a:lnSpc>
                <a:spcPct val="90000"/>
              </a:lnSpc>
              <a:spcBef>
                <a:spcPts val="2200"/>
              </a:spcBef>
              <a:spcAft>
                <a:spcPts val="0"/>
              </a:spcAft>
              <a:buClr>
                <a:schemeClr val="dk1"/>
              </a:buClr>
              <a:buSzPts val="2200"/>
              <a:buChar char="•"/>
            </a:pPr>
            <a:r>
              <a:rPr lang="en-US" sz="2200"/>
              <a:t>Multiple ACES/At-risk youth</a:t>
            </a:r>
            <a:endParaRPr/>
          </a:p>
          <a:p>
            <a:pPr marL="685800" lvl="1" indent="-228600" algn="l" rtl="0">
              <a:lnSpc>
                <a:spcPct val="90000"/>
              </a:lnSpc>
              <a:spcBef>
                <a:spcPts val="500"/>
              </a:spcBef>
              <a:spcAft>
                <a:spcPts val="0"/>
              </a:spcAft>
              <a:buClr>
                <a:schemeClr val="dk1"/>
              </a:buClr>
              <a:buSzPts val="2000"/>
              <a:buChar char="•"/>
            </a:pPr>
            <a:r>
              <a:rPr lang="en-US" sz="2000"/>
              <a:t>Parent-child interactive therapy </a:t>
            </a:r>
            <a:endParaRPr/>
          </a:p>
          <a:p>
            <a:pPr marL="685800" lvl="1" indent="-228600" algn="l" rtl="0">
              <a:lnSpc>
                <a:spcPct val="90000"/>
              </a:lnSpc>
              <a:spcBef>
                <a:spcPts val="500"/>
              </a:spcBef>
              <a:spcAft>
                <a:spcPts val="0"/>
              </a:spcAft>
              <a:buClr>
                <a:schemeClr val="dk1"/>
              </a:buClr>
              <a:buSzPts val="2000"/>
              <a:buChar char="•"/>
            </a:pPr>
            <a:r>
              <a:rPr lang="en-US" sz="2000"/>
              <a:t>Child parent psychotherapy to help child &amp; parent attune</a:t>
            </a:r>
            <a:endParaRPr/>
          </a:p>
          <a:p>
            <a:pPr marL="685800" lvl="1" indent="-76200" algn="l" rtl="0">
              <a:lnSpc>
                <a:spcPct val="90000"/>
              </a:lnSpc>
              <a:spcBef>
                <a:spcPts val="500"/>
              </a:spcBef>
              <a:spcAft>
                <a:spcPts val="0"/>
              </a:spcAft>
              <a:buClr>
                <a:schemeClr val="dk1"/>
              </a:buClr>
              <a:buSzPts val="2400"/>
              <a:buNone/>
            </a:pPr>
            <a:endParaRPr/>
          </a:p>
        </p:txBody>
      </p:sp>
      <p:sp>
        <p:nvSpPr>
          <p:cNvPr id="484" name="Google Shape;484;p42"/>
          <p:cNvSpPr txBox="1">
            <a:spLocks noGrp="1"/>
          </p:cNvSpPr>
          <p:nvPr>
            <p:ph type="body" idx="2"/>
          </p:nvPr>
        </p:nvSpPr>
        <p:spPr>
          <a:xfrm>
            <a:off x="6609806" y="2285998"/>
            <a:ext cx="5073722" cy="41896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PTSD &amp; Complex trauma</a:t>
            </a:r>
            <a:endParaRPr/>
          </a:p>
          <a:p>
            <a:pPr marL="228600" lvl="0" indent="-228600" algn="l" rtl="0">
              <a:lnSpc>
                <a:spcPct val="90000"/>
              </a:lnSpc>
              <a:spcBef>
                <a:spcPts val="2200"/>
              </a:spcBef>
              <a:spcAft>
                <a:spcPts val="0"/>
              </a:spcAft>
              <a:buClr>
                <a:schemeClr val="dk1"/>
              </a:buClr>
              <a:buSzPts val="2200"/>
              <a:buChar char="•"/>
            </a:pPr>
            <a:r>
              <a:rPr lang="en-US" sz="2200"/>
              <a:t>Complex trauma</a:t>
            </a:r>
            <a:endParaRPr/>
          </a:p>
          <a:p>
            <a:pPr marL="685800" lvl="1" indent="-228600" algn="l" rtl="0">
              <a:lnSpc>
                <a:spcPct val="90000"/>
              </a:lnSpc>
              <a:spcBef>
                <a:spcPts val="500"/>
              </a:spcBef>
              <a:spcAft>
                <a:spcPts val="0"/>
              </a:spcAft>
              <a:buClr>
                <a:schemeClr val="dk1"/>
              </a:buClr>
              <a:buSzPts val="2000"/>
              <a:buChar char="•"/>
            </a:pPr>
            <a:r>
              <a:rPr lang="en-US" sz="2000"/>
              <a:t>ARC: Attachment, regulation, competency</a:t>
            </a:r>
            <a:endParaRPr/>
          </a:p>
          <a:p>
            <a:pPr marL="685800" lvl="1" indent="-228600">
              <a:buSzPts val="2000"/>
            </a:pPr>
            <a:r>
              <a:rPr lang="en-US" sz="2000"/>
              <a:t>ITCT: Integrative treatment of  complex trauma</a:t>
            </a:r>
            <a:endParaRPr/>
          </a:p>
          <a:p>
            <a:pPr marL="228600" lvl="0" indent="-228600" algn="l" rtl="0">
              <a:lnSpc>
                <a:spcPct val="90000"/>
              </a:lnSpc>
              <a:spcBef>
                <a:spcPts val="1000"/>
              </a:spcBef>
              <a:spcAft>
                <a:spcPts val="0"/>
              </a:spcAft>
              <a:buClr>
                <a:schemeClr val="dk1"/>
              </a:buClr>
              <a:buSzPts val="2200"/>
              <a:buChar char="•"/>
            </a:pPr>
            <a:r>
              <a:rPr lang="en-US" sz="2200"/>
              <a:t>PTSD</a:t>
            </a:r>
            <a:endParaRPr/>
          </a:p>
          <a:p>
            <a:pPr marL="685800" lvl="1" indent="-228600" algn="l" rtl="0">
              <a:lnSpc>
                <a:spcPct val="90000"/>
              </a:lnSpc>
              <a:spcBef>
                <a:spcPts val="500"/>
              </a:spcBef>
              <a:spcAft>
                <a:spcPts val="0"/>
              </a:spcAft>
              <a:buClr>
                <a:schemeClr val="dk1"/>
              </a:buClr>
              <a:buSzPts val="2000"/>
              <a:buChar char="•"/>
            </a:pPr>
            <a:r>
              <a:rPr lang="en-US" sz="2000"/>
              <a:t>Trauma focused CBT (ages 3+)</a:t>
            </a:r>
            <a:endParaRPr/>
          </a:p>
          <a:p>
            <a:pPr marL="685800" lvl="1" indent="-228600" algn="l" rtl="0">
              <a:lnSpc>
                <a:spcPct val="90000"/>
              </a:lnSpc>
              <a:spcBef>
                <a:spcPts val="500"/>
              </a:spcBef>
              <a:spcAft>
                <a:spcPts val="0"/>
              </a:spcAft>
              <a:buClr>
                <a:schemeClr val="dk1"/>
              </a:buClr>
              <a:buSzPts val="2000"/>
              <a:buChar char="•"/>
            </a:pPr>
            <a:r>
              <a:rPr lang="en-US" sz="2000"/>
              <a:t>Child and family traumatic stress intervention</a:t>
            </a:r>
            <a:endParaRPr/>
          </a:p>
          <a:p>
            <a:pPr marL="685800" lvl="1" indent="-228600" algn="l">
              <a:lnSpc>
                <a:spcPct val="90000"/>
              </a:lnSpc>
              <a:spcBef>
                <a:spcPts val="500"/>
              </a:spcBef>
              <a:spcAft>
                <a:spcPts val="0"/>
              </a:spcAft>
              <a:buClr>
                <a:schemeClr val="dk1"/>
              </a:buClr>
              <a:buSzPts val="2000"/>
            </a:pPr>
            <a:r>
              <a:rPr lang="en-US" sz="2000"/>
              <a:t>EMDR</a:t>
            </a:r>
          </a:p>
          <a:p>
            <a:pPr marL="685800" lvl="1" indent="-101600">
              <a:buSzPts val="2000"/>
              <a:buNone/>
            </a:pPr>
            <a:endParaRPr 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3"/>
          <p:cNvSpPr txBox="1">
            <a:spLocks noGrp="1"/>
          </p:cNvSpPr>
          <p:nvPr>
            <p:ph type="title"/>
          </p:nvPr>
        </p:nvSpPr>
        <p:spPr>
          <a:xfrm>
            <a:off x="1299718" y="557647"/>
            <a:ext cx="8760714" cy="11887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PTSD Essential TX components	</a:t>
            </a:r>
            <a:endParaRPr/>
          </a:p>
        </p:txBody>
      </p:sp>
      <p:grpSp>
        <p:nvGrpSpPr>
          <p:cNvPr id="491" name="Google Shape;491;p43"/>
          <p:cNvGrpSpPr/>
          <p:nvPr/>
        </p:nvGrpSpPr>
        <p:grpSpPr>
          <a:xfrm>
            <a:off x="2775020" y="1152007"/>
            <a:ext cx="5810110" cy="5810110"/>
            <a:chOff x="1574870" y="0"/>
            <a:chExt cx="5810110" cy="5810110"/>
          </a:xfrm>
        </p:grpSpPr>
        <p:sp>
          <p:nvSpPr>
            <p:cNvPr id="492" name="Google Shape;492;p43"/>
            <p:cNvSpPr/>
            <p:nvPr/>
          </p:nvSpPr>
          <p:spPr>
            <a:xfrm>
              <a:off x="1574870" y="0"/>
              <a:ext cx="5810110" cy="5810110"/>
            </a:xfrm>
            <a:prstGeom prst="diamond">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3"/>
            <p:cNvSpPr/>
            <p:nvPr/>
          </p:nvSpPr>
          <p:spPr>
            <a:xfrm>
              <a:off x="2126830" y="551960"/>
              <a:ext cx="2265942" cy="2265942"/>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3"/>
            <p:cNvSpPr txBox="1"/>
            <p:nvPr/>
          </p:nvSpPr>
          <p:spPr>
            <a:xfrm>
              <a:off x="2237444" y="662574"/>
              <a:ext cx="2044714" cy="2044714"/>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Direct exploration of trauma – building narrative, exposure </a:t>
              </a:r>
              <a:endParaRPr/>
            </a:p>
          </p:txBody>
        </p:sp>
        <p:sp>
          <p:nvSpPr>
            <p:cNvPr id="495" name="Google Shape;495;p43"/>
            <p:cNvSpPr/>
            <p:nvPr/>
          </p:nvSpPr>
          <p:spPr>
            <a:xfrm>
              <a:off x="4567076" y="551960"/>
              <a:ext cx="2265942" cy="2265942"/>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3"/>
            <p:cNvSpPr txBox="1"/>
            <p:nvPr/>
          </p:nvSpPr>
          <p:spPr>
            <a:xfrm>
              <a:off x="4677690" y="662574"/>
              <a:ext cx="2044714" cy="2044714"/>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Stress management techniques </a:t>
              </a:r>
              <a:endParaRPr sz="1900">
                <a:solidFill>
                  <a:schemeClr val="lt1"/>
                </a:solidFill>
                <a:latin typeface="Calibri"/>
                <a:ea typeface="Calibri"/>
                <a:cs typeface="Calibri"/>
                <a:sym typeface="Calibri"/>
              </a:endParaRPr>
            </a:p>
          </p:txBody>
        </p:sp>
        <p:sp>
          <p:nvSpPr>
            <p:cNvPr id="497" name="Google Shape;497;p43"/>
            <p:cNvSpPr/>
            <p:nvPr/>
          </p:nvSpPr>
          <p:spPr>
            <a:xfrm>
              <a:off x="2126830" y="2992206"/>
              <a:ext cx="2265942" cy="2265942"/>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3"/>
            <p:cNvSpPr txBox="1"/>
            <p:nvPr/>
          </p:nvSpPr>
          <p:spPr>
            <a:xfrm>
              <a:off x="2237444" y="3102820"/>
              <a:ext cx="2044714" cy="2044714"/>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Exploration and correction of inaccurate attributions regarding trauma (cognitive reprocessing)</a:t>
              </a:r>
              <a:endParaRPr/>
            </a:p>
          </p:txBody>
        </p:sp>
        <p:sp>
          <p:nvSpPr>
            <p:cNvPr id="499" name="Google Shape;499;p43"/>
            <p:cNvSpPr/>
            <p:nvPr/>
          </p:nvSpPr>
          <p:spPr>
            <a:xfrm>
              <a:off x="4567076" y="2992206"/>
              <a:ext cx="2265942" cy="2265942"/>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3"/>
            <p:cNvSpPr txBox="1"/>
            <p:nvPr/>
          </p:nvSpPr>
          <p:spPr>
            <a:xfrm>
              <a:off x="4677690" y="3102820"/>
              <a:ext cx="2044714" cy="2044714"/>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Parental inclusion if possible, to help understand and validate trauma narrative</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4"/>
          <p:cNvSpPr txBox="1">
            <a:spLocks noGrp="1"/>
          </p:cNvSpPr>
          <p:nvPr>
            <p:ph type="title"/>
          </p:nvPr>
        </p:nvSpPr>
        <p:spPr>
          <a:xfrm>
            <a:off x="1050685" y="130389"/>
            <a:ext cx="8760600" cy="1188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0000"/>
              <a:buFont typeface="Helvetica Neue Light"/>
              <a:buNone/>
            </a:pPr>
            <a:r>
              <a:rPr lang="en-US"/>
              <a:t>PTSD Tx Components in Primary care	</a:t>
            </a:r>
            <a:endParaRPr/>
          </a:p>
        </p:txBody>
      </p:sp>
      <p:grpSp>
        <p:nvGrpSpPr>
          <p:cNvPr id="507" name="Google Shape;507;p44"/>
          <p:cNvGrpSpPr/>
          <p:nvPr/>
        </p:nvGrpSpPr>
        <p:grpSpPr>
          <a:xfrm>
            <a:off x="2775020" y="1152007"/>
            <a:ext cx="5810100" cy="5810100"/>
            <a:chOff x="1574870" y="0"/>
            <a:chExt cx="5810100" cy="5810100"/>
          </a:xfrm>
        </p:grpSpPr>
        <p:sp>
          <p:nvSpPr>
            <p:cNvPr id="508" name="Google Shape;508;p44"/>
            <p:cNvSpPr/>
            <p:nvPr/>
          </p:nvSpPr>
          <p:spPr>
            <a:xfrm>
              <a:off x="1574870" y="0"/>
              <a:ext cx="5810100" cy="5810100"/>
            </a:xfrm>
            <a:prstGeom prst="diamond">
              <a:avLst/>
            </a:prstGeom>
            <a:solidFill>
              <a:srgbClr val="B7C1E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9" name="Google Shape;509;p44"/>
            <p:cNvSpPr/>
            <p:nvPr/>
          </p:nvSpPr>
          <p:spPr>
            <a:xfrm>
              <a:off x="2126830" y="551960"/>
              <a:ext cx="2265900" cy="2265900"/>
            </a:xfrm>
            <a:prstGeom prst="roundRect">
              <a:avLst>
                <a:gd name="adj" fmla="val 16667"/>
              </a:avLst>
            </a:prstGeom>
            <a:gradFill>
              <a:gsLst>
                <a:gs pos="0">
                  <a:srgbClr val="51689B"/>
                </a:gs>
                <a:gs pos="50000">
                  <a:srgbClr val="285193"/>
                </a:gs>
                <a:gs pos="100000">
                  <a:srgbClr val="1F4685"/>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0" name="Google Shape;510;p44"/>
            <p:cNvSpPr txBox="1"/>
            <p:nvPr/>
          </p:nvSpPr>
          <p:spPr>
            <a:xfrm>
              <a:off x="2237444" y="662574"/>
              <a:ext cx="2044800" cy="20448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Understanding a person’s reaction to the trauma, without necessarily going into the trauma itself.</a:t>
              </a:r>
              <a:endParaRPr sz="1800">
                <a:solidFill>
                  <a:schemeClr val="dk1"/>
                </a:solidFill>
                <a:latin typeface="Calibri"/>
                <a:ea typeface="Calibri"/>
                <a:cs typeface="Calibri"/>
                <a:sym typeface="Calibri"/>
              </a:endParaRPr>
            </a:p>
          </p:txBody>
        </p:sp>
        <p:sp>
          <p:nvSpPr>
            <p:cNvPr id="511" name="Google Shape;511;p44"/>
            <p:cNvSpPr/>
            <p:nvPr/>
          </p:nvSpPr>
          <p:spPr>
            <a:xfrm>
              <a:off x="4567076" y="551960"/>
              <a:ext cx="2265900" cy="2265900"/>
            </a:xfrm>
            <a:prstGeom prst="roundRect">
              <a:avLst>
                <a:gd name="adj" fmla="val 16667"/>
              </a:avLst>
            </a:prstGeom>
            <a:gradFill>
              <a:gsLst>
                <a:gs pos="0">
                  <a:srgbClr val="788FCB"/>
                </a:gs>
                <a:gs pos="50000">
                  <a:srgbClr val="6080C9"/>
                </a:gs>
                <a:gs pos="100000">
                  <a:srgbClr val="4F6EB7"/>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2" name="Google Shape;512;p44"/>
            <p:cNvSpPr txBox="1"/>
            <p:nvPr/>
          </p:nvSpPr>
          <p:spPr>
            <a:xfrm>
              <a:off x="4677690" y="662574"/>
              <a:ext cx="2044800" cy="20448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Stress management techniques </a:t>
              </a:r>
              <a:endParaRPr sz="1900">
                <a:solidFill>
                  <a:schemeClr val="lt1"/>
                </a:solidFill>
                <a:latin typeface="Calibri"/>
                <a:ea typeface="Calibri"/>
                <a:cs typeface="Calibri"/>
                <a:sym typeface="Calibri"/>
              </a:endParaRPr>
            </a:p>
          </p:txBody>
        </p:sp>
        <p:sp>
          <p:nvSpPr>
            <p:cNvPr id="513" name="Google Shape;513;p44"/>
            <p:cNvSpPr/>
            <p:nvPr/>
          </p:nvSpPr>
          <p:spPr>
            <a:xfrm>
              <a:off x="2126830" y="2992206"/>
              <a:ext cx="2265900" cy="2265900"/>
            </a:xfrm>
            <a:prstGeom prst="roundRect">
              <a:avLst>
                <a:gd name="adj" fmla="val 16667"/>
              </a:avLst>
            </a:prstGeom>
            <a:gradFill>
              <a:gsLst>
                <a:gs pos="0">
                  <a:srgbClr val="C1C9E4"/>
                </a:gs>
                <a:gs pos="50000">
                  <a:srgbClr val="B6C1E0"/>
                </a:gs>
                <a:gs pos="100000">
                  <a:srgbClr val="9DA7C9"/>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4" name="Google Shape;514;p44"/>
            <p:cNvSpPr txBox="1"/>
            <p:nvPr/>
          </p:nvSpPr>
          <p:spPr>
            <a:xfrm>
              <a:off x="2237444" y="3102820"/>
              <a:ext cx="2044800" cy="20448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Planting psychoeducation seeds. </a:t>
              </a:r>
              <a:endParaRPr sz="1800">
                <a:solidFill>
                  <a:schemeClr val="dk1"/>
                </a:solidFill>
                <a:latin typeface="Calibri"/>
                <a:ea typeface="Calibri"/>
                <a:cs typeface="Calibri"/>
                <a:sym typeface="Calibri"/>
              </a:endParaRPr>
            </a:p>
          </p:txBody>
        </p:sp>
        <p:sp>
          <p:nvSpPr>
            <p:cNvPr id="515" name="Google Shape;515;p44"/>
            <p:cNvSpPr/>
            <p:nvPr/>
          </p:nvSpPr>
          <p:spPr>
            <a:xfrm>
              <a:off x="4567076" y="2992206"/>
              <a:ext cx="2265900" cy="2265900"/>
            </a:xfrm>
            <a:prstGeom prst="roundRect">
              <a:avLst>
                <a:gd name="adj" fmla="val 16667"/>
              </a:avLst>
            </a:prstGeom>
            <a:gradFill>
              <a:gsLst>
                <a:gs pos="0">
                  <a:srgbClr val="788FCB"/>
                </a:gs>
                <a:gs pos="50000">
                  <a:srgbClr val="6080C9"/>
                </a:gs>
                <a:gs pos="100000">
                  <a:srgbClr val="4F6EB7"/>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6" name="Google Shape;516;p44"/>
            <p:cNvSpPr txBox="1"/>
            <p:nvPr/>
          </p:nvSpPr>
          <p:spPr>
            <a:xfrm>
              <a:off x="4677690" y="3102820"/>
              <a:ext cx="2044800" cy="20448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Meeting families where they are in regards to acknowledgement.</a:t>
              </a:r>
              <a:endParaRPr sz="1800">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5"/>
          <p:cNvSpPr txBox="1">
            <a:spLocks noGrp="1"/>
          </p:cNvSpPr>
          <p:nvPr>
            <p:ph type="title"/>
          </p:nvPr>
        </p:nvSpPr>
        <p:spPr>
          <a:xfrm>
            <a:off x="-2503517" y="27524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Brief interventions</a:t>
            </a:r>
            <a:endParaRPr/>
          </a:p>
        </p:txBody>
      </p:sp>
      <p:sp>
        <p:nvSpPr>
          <p:cNvPr id="523" name="Google Shape;523;p45"/>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24" name="Google Shape;524;p45"/>
          <p:cNvPicPr preferRelativeResize="0"/>
          <p:nvPr/>
        </p:nvPicPr>
        <p:blipFill rotWithShape="1">
          <a:blip r:embed="rId3">
            <a:alphaModFix/>
          </a:blip>
          <a:srcRect/>
          <a:stretch/>
        </p:blipFill>
        <p:spPr>
          <a:xfrm>
            <a:off x="0" y="1367132"/>
            <a:ext cx="12192000" cy="54313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6"/>
          <p:cNvSpPr txBox="1">
            <a:spLocks noGrp="1"/>
          </p:cNvSpPr>
          <p:nvPr>
            <p:ph type="title"/>
          </p:nvPr>
        </p:nvSpPr>
        <p:spPr>
          <a:xfrm>
            <a:off x="2209800" y="228600"/>
            <a:ext cx="77724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Psychopharmacology</a:t>
            </a:r>
            <a:endParaRPr/>
          </a:p>
        </p:txBody>
      </p:sp>
      <p:sp>
        <p:nvSpPr>
          <p:cNvPr id="531" name="Google Shape;531;p46"/>
          <p:cNvSpPr txBox="1">
            <a:spLocks noGrp="1"/>
          </p:cNvSpPr>
          <p:nvPr>
            <p:ph type="body" idx="1"/>
          </p:nvPr>
        </p:nvSpPr>
        <p:spPr>
          <a:xfrm>
            <a:off x="2209800" y="1688891"/>
            <a:ext cx="7950200" cy="2274109"/>
          </a:xfrm>
          <a:prstGeom prst="rect">
            <a:avLst/>
          </a:prstGeom>
          <a:solidFill>
            <a:srgbClr val="BBD6EE"/>
          </a:solid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US" sz="2200"/>
              <a:t>Adjunctive - NOT one of the established elements of treatment</a:t>
            </a:r>
            <a:endParaRPr/>
          </a:p>
          <a:p>
            <a:pPr marL="228600" lvl="0" indent="-228600" algn="l" rtl="0">
              <a:lnSpc>
                <a:spcPct val="90000"/>
              </a:lnSpc>
              <a:spcBef>
                <a:spcPts val="1000"/>
              </a:spcBef>
              <a:spcAft>
                <a:spcPts val="0"/>
              </a:spcAft>
              <a:buClr>
                <a:schemeClr val="dk1"/>
              </a:buClr>
              <a:buSzPts val="2200"/>
              <a:buChar char="•"/>
            </a:pPr>
            <a:r>
              <a:rPr lang="en-US" sz="2200"/>
              <a:t>Theories; some reports of med efficacy; no randomized trials.</a:t>
            </a:r>
            <a:endParaRPr/>
          </a:p>
          <a:p>
            <a:pPr marL="228600" lvl="0" indent="-228600" algn="l" rtl="0">
              <a:lnSpc>
                <a:spcPct val="90000"/>
              </a:lnSpc>
              <a:spcBef>
                <a:spcPts val="1000"/>
              </a:spcBef>
              <a:spcAft>
                <a:spcPts val="0"/>
              </a:spcAft>
              <a:buClr>
                <a:schemeClr val="dk1"/>
              </a:buClr>
              <a:buSzPts val="2200"/>
              <a:buChar char="•"/>
            </a:pPr>
            <a:r>
              <a:rPr lang="en-US" sz="2200"/>
              <a:t>Medications used to treat prominent symptoms or co-morbid psychiatric conditions.  </a:t>
            </a:r>
            <a:endParaRPr/>
          </a:p>
        </p:txBody>
      </p:sp>
      <p:grpSp>
        <p:nvGrpSpPr>
          <p:cNvPr id="532" name="Google Shape;532;p46"/>
          <p:cNvGrpSpPr/>
          <p:nvPr/>
        </p:nvGrpSpPr>
        <p:grpSpPr>
          <a:xfrm>
            <a:off x="2209800" y="3981930"/>
            <a:ext cx="7950199" cy="1599840"/>
            <a:chOff x="0" y="18929"/>
            <a:chExt cx="7950199" cy="1599840"/>
          </a:xfrm>
        </p:grpSpPr>
        <p:sp>
          <p:nvSpPr>
            <p:cNvPr id="533" name="Google Shape;533;p46"/>
            <p:cNvSpPr/>
            <p:nvPr/>
          </p:nvSpPr>
          <p:spPr>
            <a:xfrm>
              <a:off x="0" y="18929"/>
              <a:ext cx="7950199" cy="6336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6"/>
            <p:cNvSpPr txBox="1"/>
            <p:nvPr/>
          </p:nvSpPr>
          <p:spPr>
            <a:xfrm>
              <a:off x="0" y="18929"/>
              <a:ext cx="7950199" cy="6336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Core PTSD sx</a:t>
              </a:r>
              <a:endParaRPr sz="2200">
                <a:solidFill>
                  <a:schemeClr val="lt1"/>
                </a:solidFill>
                <a:latin typeface="Calibri"/>
                <a:ea typeface="Calibri"/>
                <a:cs typeface="Calibri"/>
                <a:sym typeface="Calibri"/>
              </a:endParaRPr>
            </a:p>
          </p:txBody>
        </p:sp>
        <p:sp>
          <p:nvSpPr>
            <p:cNvPr id="535" name="Google Shape;535;p46"/>
            <p:cNvSpPr/>
            <p:nvPr/>
          </p:nvSpPr>
          <p:spPr>
            <a:xfrm>
              <a:off x="0" y="652529"/>
              <a:ext cx="7950199" cy="966240"/>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6"/>
            <p:cNvSpPr txBox="1"/>
            <p:nvPr/>
          </p:nvSpPr>
          <p:spPr>
            <a:xfrm>
              <a:off x="0" y="652529"/>
              <a:ext cx="7950199" cy="966240"/>
            </a:xfrm>
            <a:prstGeom prst="rect">
              <a:avLst/>
            </a:prstGeom>
            <a:noFill/>
            <a:ln>
              <a:noFill/>
            </a:ln>
          </p:spPr>
          <p:txBody>
            <a:bodyPr spcFirstLastPara="1" wrap="square" lIns="117325" tIns="117325" rIns="156450" bIns="176000" anchor="t" anchorCtr="0">
              <a:noAutofit/>
            </a:bodyPr>
            <a:lstStyle/>
            <a:p>
              <a:pPr marL="228600" marR="0" lvl="1" indent="-228600" algn="l" rtl="0">
                <a:lnSpc>
                  <a:spcPct val="9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Hyperarousal &amp; nightmares- alpha agonistst</a:t>
              </a:r>
              <a:endParaRPr sz="22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7"/>
          <p:cNvSpPr txBox="1">
            <a:spLocks noGrp="1"/>
          </p:cNvSpPr>
          <p:nvPr>
            <p:ph type="title"/>
          </p:nvPr>
        </p:nvSpPr>
        <p:spPr>
          <a:xfrm>
            <a:off x="2422522" y="305474"/>
            <a:ext cx="7729728" cy="8003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Take aways</a:t>
            </a:r>
            <a:endParaRPr/>
          </a:p>
        </p:txBody>
      </p:sp>
      <p:grpSp>
        <p:nvGrpSpPr>
          <p:cNvPr id="543" name="Google Shape;543;p47"/>
          <p:cNvGrpSpPr/>
          <p:nvPr/>
        </p:nvGrpSpPr>
        <p:grpSpPr>
          <a:xfrm>
            <a:off x="-4349669" y="423560"/>
            <a:ext cx="15184043" cy="7127298"/>
            <a:chOff x="-5987082" y="-916142"/>
            <a:chExt cx="15184043" cy="7127298"/>
          </a:xfrm>
        </p:grpSpPr>
        <p:sp>
          <p:nvSpPr>
            <p:cNvPr id="544" name="Google Shape;544;p47"/>
            <p:cNvSpPr/>
            <p:nvPr/>
          </p:nvSpPr>
          <p:spPr>
            <a:xfrm>
              <a:off x="-5987082" y="-916142"/>
              <a:ext cx="7127298" cy="7127298"/>
            </a:xfrm>
            <a:prstGeom prst="blockArc">
              <a:avLst>
                <a:gd name="adj1" fmla="val 18900000"/>
                <a:gd name="adj2" fmla="val 2700000"/>
                <a:gd name="adj3" fmla="val 303"/>
              </a:avLst>
            </a:pr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7"/>
            <p:cNvSpPr/>
            <p:nvPr/>
          </p:nvSpPr>
          <p:spPr>
            <a:xfrm>
              <a:off x="596778" y="407080"/>
              <a:ext cx="8600183" cy="81458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7"/>
            <p:cNvSpPr txBox="1"/>
            <p:nvPr/>
          </p:nvSpPr>
          <p:spPr>
            <a:xfrm>
              <a:off x="596778" y="407080"/>
              <a:ext cx="8600183" cy="814584"/>
            </a:xfrm>
            <a:prstGeom prst="rect">
              <a:avLst/>
            </a:prstGeom>
            <a:noFill/>
            <a:ln>
              <a:noFill/>
            </a:ln>
          </p:spPr>
          <p:txBody>
            <a:bodyPr spcFirstLastPara="1" wrap="square" lIns="64657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Trauma is ubiquitous &amp; most youth are resilient.  </a:t>
              </a:r>
              <a:endParaRPr/>
            </a:p>
          </p:txBody>
        </p:sp>
        <p:sp>
          <p:nvSpPr>
            <p:cNvPr id="547" name="Google Shape;547;p47"/>
            <p:cNvSpPr/>
            <p:nvPr/>
          </p:nvSpPr>
          <p:spPr>
            <a:xfrm>
              <a:off x="87663" y="305257"/>
              <a:ext cx="1018231" cy="1018231"/>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7"/>
            <p:cNvSpPr/>
            <p:nvPr/>
          </p:nvSpPr>
          <p:spPr>
            <a:xfrm>
              <a:off x="1063798" y="1629169"/>
              <a:ext cx="8133162" cy="814584"/>
            </a:xfrm>
            <a:prstGeom prst="rect">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7"/>
            <p:cNvSpPr txBox="1"/>
            <p:nvPr/>
          </p:nvSpPr>
          <p:spPr>
            <a:xfrm>
              <a:off x="1063798" y="1629169"/>
              <a:ext cx="8133162" cy="814584"/>
            </a:xfrm>
            <a:prstGeom prst="rect">
              <a:avLst/>
            </a:prstGeom>
            <a:noFill/>
            <a:ln>
              <a:noFill/>
            </a:ln>
          </p:spPr>
          <p:txBody>
            <a:bodyPr spcFirstLastPara="1" wrap="square" lIns="64657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Most severe trauma sequalae occurs in the absence of protective relationships.</a:t>
              </a:r>
              <a:endParaRPr/>
            </a:p>
          </p:txBody>
        </p:sp>
        <p:sp>
          <p:nvSpPr>
            <p:cNvPr id="550" name="Google Shape;550;p47"/>
            <p:cNvSpPr/>
            <p:nvPr/>
          </p:nvSpPr>
          <p:spPr>
            <a:xfrm>
              <a:off x="554683" y="1527346"/>
              <a:ext cx="1018231" cy="1018231"/>
            </a:xfrm>
            <a:prstGeom prst="ellipse">
              <a:avLst/>
            </a:prstGeom>
            <a:solidFill>
              <a:schemeClr val="lt1"/>
            </a:solidFill>
            <a:ln w="12700" cap="flat" cmpd="sng">
              <a:solidFill>
                <a:srgbClr val="50C9B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7"/>
            <p:cNvSpPr/>
            <p:nvPr/>
          </p:nvSpPr>
          <p:spPr>
            <a:xfrm>
              <a:off x="1063798" y="2851259"/>
              <a:ext cx="8133162" cy="814584"/>
            </a:xfrm>
            <a:prstGeom prst="rect">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7"/>
            <p:cNvSpPr txBox="1"/>
            <p:nvPr/>
          </p:nvSpPr>
          <p:spPr>
            <a:xfrm>
              <a:off x="1063798" y="2851259"/>
              <a:ext cx="8133162" cy="814584"/>
            </a:xfrm>
            <a:prstGeom prst="rect">
              <a:avLst/>
            </a:prstGeom>
            <a:noFill/>
            <a:ln>
              <a:noFill/>
            </a:ln>
          </p:spPr>
          <p:txBody>
            <a:bodyPr spcFirstLastPara="1" wrap="square" lIns="64657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You can have an important role in promoting resilience in a child &amp; family's life. </a:t>
              </a:r>
              <a:endParaRPr/>
            </a:p>
          </p:txBody>
        </p:sp>
        <p:sp>
          <p:nvSpPr>
            <p:cNvPr id="553" name="Google Shape;553;p47"/>
            <p:cNvSpPr/>
            <p:nvPr/>
          </p:nvSpPr>
          <p:spPr>
            <a:xfrm>
              <a:off x="554683" y="2749436"/>
              <a:ext cx="1018231" cy="1018231"/>
            </a:xfrm>
            <a:prstGeom prst="ellipse">
              <a:avLst/>
            </a:prstGeom>
            <a:solidFill>
              <a:schemeClr val="lt1"/>
            </a:solidFill>
            <a:ln w="12700" cap="flat" cmpd="sng">
              <a:solidFill>
                <a:srgbClr val="48BD6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7"/>
            <p:cNvSpPr/>
            <p:nvPr/>
          </p:nvSpPr>
          <p:spPr>
            <a:xfrm>
              <a:off x="596778" y="4073348"/>
              <a:ext cx="8600183" cy="814584"/>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7"/>
            <p:cNvSpPr txBox="1"/>
            <p:nvPr/>
          </p:nvSpPr>
          <p:spPr>
            <a:xfrm>
              <a:off x="596778" y="4073348"/>
              <a:ext cx="8600183" cy="814584"/>
            </a:xfrm>
            <a:prstGeom prst="rect">
              <a:avLst/>
            </a:prstGeom>
            <a:noFill/>
            <a:ln>
              <a:noFill/>
            </a:ln>
          </p:spPr>
          <p:txBody>
            <a:bodyPr spcFirstLastPara="1" wrap="square" lIns="64657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What changes are needed  to embody and integrate TIC into your practice?</a:t>
              </a:r>
              <a:endParaRPr/>
            </a:p>
          </p:txBody>
        </p:sp>
        <p:sp>
          <p:nvSpPr>
            <p:cNvPr id="556" name="Google Shape;556;p47"/>
            <p:cNvSpPr/>
            <p:nvPr/>
          </p:nvSpPr>
          <p:spPr>
            <a:xfrm>
              <a:off x="87663" y="3971525"/>
              <a:ext cx="1018231" cy="1018231"/>
            </a:xfrm>
            <a:prstGeom prst="ellipse">
              <a:avLst/>
            </a:prstGeom>
            <a:solidFill>
              <a:schemeClr val="lt1"/>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62"/>
          <p:cNvPicPr preferRelativeResize="0"/>
          <p:nvPr/>
        </p:nvPicPr>
        <p:blipFill rotWithShape="1">
          <a:blip r:embed="rId3">
            <a:alphaModFix/>
          </a:blip>
          <a:srcRect b="15700"/>
          <a:stretch/>
        </p:blipFill>
        <p:spPr>
          <a:xfrm>
            <a:off x="-5499" y="0"/>
            <a:ext cx="12202998" cy="6858000"/>
          </a:xfrm>
          <a:prstGeom prst="rect">
            <a:avLst/>
          </a:prstGeom>
          <a:noFill/>
          <a:ln>
            <a:noFill/>
          </a:ln>
        </p:spPr>
      </p:pic>
      <p:sp>
        <p:nvSpPr>
          <p:cNvPr id="663" name="Google Shape;663;p62"/>
          <p:cNvSpPr/>
          <p:nvPr/>
        </p:nvSpPr>
        <p:spPr>
          <a:xfrm>
            <a:off x="5499" y="-13651"/>
            <a:ext cx="12208497" cy="6871651"/>
          </a:xfrm>
          <a:prstGeom prst="rect">
            <a:avLst/>
          </a:prstGeom>
          <a:solidFill>
            <a:srgbClr val="000000">
              <a:alpha val="2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4" name="Google Shape;664;p62"/>
          <p:cNvSpPr/>
          <p:nvPr/>
        </p:nvSpPr>
        <p:spPr>
          <a:xfrm>
            <a:off x="0" y="-2"/>
            <a:ext cx="3919948" cy="144866"/>
          </a:xfrm>
          <a:prstGeom prst="rect">
            <a:avLst/>
          </a:prstGeom>
          <a:solidFill>
            <a:srgbClr val="3913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91378"/>
              </a:solidFill>
              <a:latin typeface="Calibri"/>
              <a:ea typeface="Calibri"/>
              <a:cs typeface="Calibri"/>
              <a:sym typeface="Calibri"/>
            </a:endParaRPr>
          </a:p>
        </p:txBody>
      </p:sp>
      <p:sp>
        <p:nvSpPr>
          <p:cNvPr id="665" name="Google Shape;665;p62"/>
          <p:cNvSpPr/>
          <p:nvPr/>
        </p:nvSpPr>
        <p:spPr>
          <a:xfrm>
            <a:off x="4151958" y="-4"/>
            <a:ext cx="3900222" cy="144868"/>
          </a:xfrm>
          <a:prstGeom prst="rect">
            <a:avLst/>
          </a:prstGeom>
          <a:solidFill>
            <a:srgbClr val="049F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6" name="Google Shape;666;p62"/>
          <p:cNvSpPr/>
          <p:nvPr/>
        </p:nvSpPr>
        <p:spPr>
          <a:xfrm>
            <a:off x="8284190" y="0"/>
            <a:ext cx="3907809" cy="144864"/>
          </a:xfrm>
          <a:prstGeom prst="rect">
            <a:avLst/>
          </a:prstGeom>
          <a:solidFill>
            <a:srgbClr val="7BBF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7" name="Google Shape;667;p62"/>
          <p:cNvSpPr txBox="1"/>
          <p:nvPr/>
        </p:nvSpPr>
        <p:spPr>
          <a:xfrm>
            <a:off x="-16497" y="108406"/>
            <a:ext cx="12213996" cy="32096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0000"/>
              <a:buFont typeface="Helvetica Neue"/>
              <a:buNone/>
            </a:pPr>
            <a:r>
              <a:rPr lang="en-US" sz="20000" b="0" i="0">
                <a:solidFill>
                  <a:schemeClr val="lt1"/>
                </a:solidFill>
                <a:latin typeface="Helvetica Neue"/>
                <a:ea typeface="Helvetica Neue"/>
                <a:cs typeface="Helvetica Neue"/>
                <a:sym typeface="Helvetica Neue"/>
              </a:rPr>
              <a:t>Thank You</a:t>
            </a:r>
            <a:endParaRPr/>
          </a:p>
        </p:txBody>
      </p:sp>
      <p:pic>
        <p:nvPicPr>
          <p:cNvPr id="668" name="Google Shape;668;p62"/>
          <p:cNvPicPr preferRelativeResize="0"/>
          <p:nvPr/>
        </p:nvPicPr>
        <p:blipFill rotWithShape="1">
          <a:blip r:embed="rId4">
            <a:alphaModFix/>
          </a:blip>
          <a:srcRect/>
          <a:stretch/>
        </p:blipFill>
        <p:spPr>
          <a:xfrm>
            <a:off x="3692901" y="5078026"/>
            <a:ext cx="4828194" cy="9329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7"/>
          <p:cNvPicPr preferRelativeResize="0"/>
          <p:nvPr/>
        </p:nvPicPr>
        <p:blipFill rotWithShape="1">
          <a:blip r:embed="rId3">
            <a:alphaModFix/>
          </a:blip>
          <a:srcRect/>
          <a:stretch/>
        </p:blipFill>
        <p:spPr>
          <a:xfrm>
            <a:off x="0" y="206544"/>
            <a:ext cx="12192000" cy="1416243"/>
          </a:xfrm>
          <a:prstGeom prst="rect">
            <a:avLst/>
          </a:prstGeom>
          <a:noFill/>
          <a:ln>
            <a:noFill/>
          </a:ln>
        </p:spPr>
      </p:pic>
      <p:sp>
        <p:nvSpPr>
          <p:cNvPr id="176" name="Google Shape;176;p7"/>
          <p:cNvSpPr txBox="1"/>
          <p:nvPr/>
        </p:nvSpPr>
        <p:spPr>
          <a:xfrm>
            <a:off x="182880" y="2515980"/>
            <a:ext cx="11466575"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A call to action:</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Increase funding for mental health access</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Continue telehealth options</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Increase school based mental health options</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Accelerate integrated mental health in primary care</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Strengthen prevention programs</a:t>
            </a:r>
            <a:endParaRPr/>
          </a:p>
          <a:p>
            <a:pPr marL="742950" marR="0" lvl="1" indent="-285750" algn="l" rtl="0">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Promote and pay for trauma informed care to support resilience</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Address acute care needs and staff shortages</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Advance mental health parity laws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title"/>
          </p:nvPr>
        </p:nvSpPr>
        <p:spPr>
          <a:xfrm>
            <a:off x="1447799" y="781050"/>
            <a:ext cx="9720073"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Trauma informed community</a:t>
            </a:r>
            <a:br>
              <a:rPr lang="en-US"/>
            </a:br>
            <a:r>
              <a:rPr lang="en-US"/>
              <a:t>begins with ourselves</a:t>
            </a:r>
            <a:endParaRPr/>
          </a:p>
        </p:txBody>
      </p:sp>
      <p:sp>
        <p:nvSpPr>
          <p:cNvPr id="217" name="Google Shape;217;p10"/>
          <p:cNvSpPr txBox="1">
            <a:spLocks noGrp="1"/>
          </p:cNvSpPr>
          <p:nvPr>
            <p:ph type="body" idx="1"/>
          </p:nvPr>
        </p:nvSpPr>
        <p:spPr>
          <a:xfrm>
            <a:off x="838200" y="2231416"/>
            <a:ext cx="10515600" cy="4351338"/>
          </a:xfrm>
          <a:prstGeom prst="rect">
            <a:avLst/>
          </a:prstGeom>
          <a:solidFill>
            <a:schemeClr val="lt1"/>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Font typeface="Noto Sans Symbols"/>
              <a:buChar char="❖"/>
            </a:pPr>
            <a:r>
              <a:rPr lang="en-US" sz="2400"/>
              <a:t>Be mindful of your own responses. </a:t>
            </a:r>
            <a:endParaRPr/>
          </a:p>
          <a:p>
            <a:pPr marL="228600" lvl="0" indent="-228600" algn="l" rtl="0">
              <a:lnSpc>
                <a:spcPct val="90000"/>
              </a:lnSpc>
              <a:spcBef>
                <a:spcPts val="1000"/>
              </a:spcBef>
              <a:spcAft>
                <a:spcPts val="0"/>
              </a:spcAft>
              <a:buClr>
                <a:schemeClr val="dk1"/>
              </a:buClr>
              <a:buSzPts val="2400"/>
              <a:buFont typeface="Noto Sans Symbols"/>
              <a:buChar char="❖"/>
            </a:pPr>
            <a:r>
              <a:rPr lang="en-US" sz="2400"/>
              <a:t>Find care practices that work for you and are sustainable. </a:t>
            </a:r>
            <a:endParaRPr/>
          </a:p>
          <a:p>
            <a:pPr marL="228600" lvl="0" indent="-228600" algn="l" rtl="0">
              <a:lnSpc>
                <a:spcPct val="90000"/>
              </a:lnSpc>
              <a:spcBef>
                <a:spcPts val="1000"/>
              </a:spcBef>
              <a:spcAft>
                <a:spcPts val="0"/>
              </a:spcAft>
              <a:buClr>
                <a:schemeClr val="dk1"/>
              </a:buClr>
              <a:buSzPts val="2400"/>
              <a:buFont typeface="Noto Sans Symbols"/>
              <a:buChar char="❖"/>
            </a:pPr>
            <a:r>
              <a:rPr lang="en-US" sz="2400"/>
              <a:t>Know you are not alone in this work. </a:t>
            </a:r>
            <a:endParaRPr/>
          </a:p>
          <a:p>
            <a:pPr marL="228600" lvl="0" indent="-228600" algn="l" rtl="0">
              <a:lnSpc>
                <a:spcPct val="90000"/>
              </a:lnSpc>
              <a:spcBef>
                <a:spcPts val="1000"/>
              </a:spcBef>
              <a:spcAft>
                <a:spcPts val="0"/>
              </a:spcAft>
              <a:buClr>
                <a:schemeClr val="dk1"/>
              </a:buClr>
              <a:buSzPts val="2400"/>
              <a:buFont typeface="Noto Sans Symbols"/>
              <a:buChar char="❖"/>
            </a:pPr>
            <a:r>
              <a:rPr lang="en-US" sz="2400"/>
              <a:t>Get to know your resources (internal  and local).</a:t>
            </a:r>
            <a:endParaRPr/>
          </a:p>
          <a:p>
            <a:pPr marL="228600" lvl="0" indent="-228600" algn="l" rtl="0">
              <a:lnSpc>
                <a:spcPct val="90000"/>
              </a:lnSpc>
              <a:spcBef>
                <a:spcPts val="1000"/>
              </a:spcBef>
              <a:spcAft>
                <a:spcPts val="0"/>
              </a:spcAft>
              <a:buClr>
                <a:schemeClr val="dk1"/>
              </a:buClr>
              <a:buSzPts val="2400"/>
              <a:buFont typeface="Noto Sans Symbols"/>
              <a:buChar char="❖"/>
            </a:pPr>
            <a:r>
              <a:rPr lang="en-US" sz="2400"/>
              <a:t>Advocate for the team you need to do this work.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endParaRPr/>
          </a:p>
        </p:txBody>
      </p:sp>
      <p:sp>
        <p:nvSpPr>
          <p:cNvPr id="224" name="Google Shape;224;p11"/>
          <p:cNvSpPr txBox="1">
            <a:spLocks noGrp="1"/>
          </p:cNvSpPr>
          <p:nvPr>
            <p:ph type="body" idx="1"/>
          </p:nvPr>
        </p:nvSpPr>
        <p:spPr>
          <a:xfrm>
            <a:off x="556591" y="1825625"/>
            <a:ext cx="10797209" cy="47571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endParaRPr sz="3600"/>
          </a:p>
          <a:p>
            <a:pPr marL="0" lvl="0" indent="0" algn="ctr" rtl="0">
              <a:lnSpc>
                <a:spcPct val="90000"/>
              </a:lnSpc>
              <a:spcBef>
                <a:spcPts val="1000"/>
              </a:spcBef>
              <a:spcAft>
                <a:spcPts val="0"/>
              </a:spcAft>
              <a:buClr>
                <a:schemeClr val="dk1"/>
              </a:buClr>
              <a:buSzPts val="3600"/>
              <a:buNone/>
            </a:pPr>
            <a:endParaRPr sz="3600"/>
          </a:p>
          <a:p>
            <a:pPr marL="0" lvl="0" indent="0" algn="ctr" rtl="0">
              <a:lnSpc>
                <a:spcPct val="90000"/>
              </a:lnSpc>
              <a:spcBef>
                <a:spcPts val="1000"/>
              </a:spcBef>
              <a:spcAft>
                <a:spcPts val="0"/>
              </a:spcAft>
              <a:buClr>
                <a:schemeClr val="dk1"/>
              </a:buClr>
              <a:buSzPts val="3600"/>
              <a:buNone/>
            </a:pPr>
            <a:r>
              <a:rPr lang="en-US" sz="3600"/>
              <a:t>The cure for burnout isn’t and can’t be self care. </a:t>
            </a:r>
            <a:endParaRPr/>
          </a:p>
          <a:p>
            <a:pPr marL="0" lvl="0" indent="0" algn="ctr" rtl="0">
              <a:lnSpc>
                <a:spcPct val="90000"/>
              </a:lnSpc>
              <a:spcBef>
                <a:spcPts val="1000"/>
              </a:spcBef>
              <a:spcAft>
                <a:spcPts val="0"/>
              </a:spcAft>
              <a:buClr>
                <a:schemeClr val="dk1"/>
              </a:buClr>
              <a:buSzPts val="3600"/>
              <a:buNone/>
            </a:pPr>
            <a:r>
              <a:rPr lang="en-US" sz="3600"/>
              <a:t>It has to be all of us caring for each other.</a:t>
            </a:r>
            <a:br>
              <a:rPr lang="en-US"/>
            </a:br>
            <a:endParaRPr/>
          </a:p>
          <a:p>
            <a:pPr marL="0" lvl="0" indent="0" algn="ctr" rtl="0">
              <a:lnSpc>
                <a:spcPct val="90000"/>
              </a:lnSpc>
              <a:spcBef>
                <a:spcPts val="1000"/>
              </a:spcBef>
              <a:spcAft>
                <a:spcPts val="0"/>
              </a:spcAft>
              <a:buClr>
                <a:schemeClr val="dk1"/>
              </a:buClr>
              <a:buSzPts val="1800"/>
              <a:buNone/>
            </a:pPr>
            <a:r>
              <a:rPr lang="en-US" sz="1800"/>
              <a:t>~Emily &amp; Amelia Nagoski</a:t>
            </a:r>
            <a:endParaRPr sz="1800"/>
          </a:p>
          <a:p>
            <a:pPr marL="0" lvl="0" indent="0" algn="ctr" rtl="0">
              <a:lnSpc>
                <a:spcPct val="90000"/>
              </a:lnSpc>
              <a:spcBef>
                <a:spcPts val="1000"/>
              </a:spcBef>
              <a:spcAft>
                <a:spcPts val="0"/>
              </a:spcAft>
              <a:buClr>
                <a:schemeClr val="dk1"/>
              </a:buClr>
              <a:buSzPts val="1800"/>
              <a:buNone/>
            </a:pPr>
            <a:r>
              <a:rPr lang="en-US" sz="1800"/>
              <a:t>Dare to lead Podcast with Brene Brown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2"/>
          <p:cNvPicPr preferRelativeResize="0"/>
          <p:nvPr/>
        </p:nvPicPr>
        <p:blipFill rotWithShape="1">
          <a:blip r:embed="rId3">
            <a:alphaModFix/>
          </a:blip>
          <a:srcRect/>
          <a:stretch/>
        </p:blipFill>
        <p:spPr>
          <a:xfrm>
            <a:off x="0" y="759780"/>
            <a:ext cx="12192000" cy="53384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3"/>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What is resiliency? </a:t>
            </a:r>
            <a:endParaRPr/>
          </a:p>
        </p:txBody>
      </p:sp>
      <p:sp>
        <p:nvSpPr>
          <p:cNvPr id="237" name="Google Shape;237;p13"/>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4"/>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Resiliency</a:t>
            </a:r>
            <a:endParaRPr/>
          </a:p>
        </p:txBody>
      </p:sp>
      <p:sp>
        <p:nvSpPr>
          <p:cNvPr id="244" name="Google Shape;244;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Font typeface="Noto Sans Symbols"/>
              <a:buChar char="⮚"/>
            </a:pPr>
            <a:r>
              <a:rPr lang="en-US"/>
              <a:t>Withstanding and rebounding from adversity. </a:t>
            </a:r>
            <a:endParaRPr/>
          </a:p>
          <a:p>
            <a:pPr marL="228600" lvl="0" indent="-228600" algn="l" rtl="0">
              <a:lnSpc>
                <a:spcPct val="90000"/>
              </a:lnSpc>
              <a:spcBef>
                <a:spcPts val="1000"/>
              </a:spcBef>
              <a:spcAft>
                <a:spcPts val="0"/>
              </a:spcAft>
              <a:buClr>
                <a:schemeClr val="dk1"/>
              </a:buClr>
              <a:buSzPts val="2800"/>
              <a:buFont typeface="Noto Sans Symbols"/>
              <a:buChar char="⮚"/>
            </a:pPr>
            <a:r>
              <a:rPr lang="en-US"/>
              <a:t>Regaining the ability to thrive, with the potential for transformation and positive growth forged through the searing experience.</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Font typeface="Noto Sans Symbols"/>
              <a:buNone/>
            </a:pPr>
            <a:endParaRPr/>
          </a:p>
          <a:p>
            <a:pPr marL="0" lvl="0" indent="0" algn="l" rtl="0">
              <a:lnSpc>
                <a:spcPct val="90000"/>
              </a:lnSpc>
              <a:spcBef>
                <a:spcPts val="1000"/>
              </a:spcBef>
              <a:spcAft>
                <a:spcPts val="0"/>
              </a:spcAft>
              <a:buClr>
                <a:schemeClr val="dk1"/>
              </a:buClr>
              <a:buSzPts val="2800"/>
              <a:buNone/>
            </a:pPr>
            <a:r>
              <a:rPr lang="en-US"/>
              <a:t>(Walsh, 2020)</a:t>
            </a:r>
            <a:endParaRPr/>
          </a:p>
        </p:txBody>
      </p:sp>
      <p:sp>
        <p:nvSpPr>
          <p:cNvPr id="245" name="Google Shape;245;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Fostered by shared beliefs</a:t>
            </a:r>
            <a:endParaRPr/>
          </a:p>
          <a:p>
            <a:pPr marL="457200" lvl="0" indent="-457200" algn="l" rtl="0">
              <a:lnSpc>
                <a:spcPct val="90000"/>
              </a:lnSpc>
              <a:spcBef>
                <a:spcPts val="1000"/>
              </a:spcBef>
              <a:spcAft>
                <a:spcPts val="0"/>
              </a:spcAft>
              <a:buClr>
                <a:schemeClr val="dk1"/>
              </a:buClr>
              <a:buSzPts val="2800"/>
              <a:buFont typeface="Calibri"/>
              <a:buAutoNum type="arabicPeriod"/>
            </a:pPr>
            <a:r>
              <a:rPr lang="en-US"/>
              <a:t>To </a:t>
            </a:r>
            <a:r>
              <a:rPr lang="en-US" i="1"/>
              <a:t>make meaning</a:t>
            </a:r>
            <a:r>
              <a:rPr lang="en-US"/>
              <a:t> of the crisis and challenges.</a:t>
            </a:r>
            <a:endParaRPr/>
          </a:p>
          <a:p>
            <a:pPr marL="457200" lvl="0" indent="-457200" algn="l" rtl="0">
              <a:lnSpc>
                <a:spcPct val="90000"/>
              </a:lnSpc>
              <a:spcBef>
                <a:spcPts val="1000"/>
              </a:spcBef>
              <a:spcAft>
                <a:spcPts val="0"/>
              </a:spcAft>
              <a:buClr>
                <a:schemeClr val="dk1"/>
              </a:buClr>
              <a:buSzPts val="2800"/>
              <a:buFont typeface="Calibri"/>
              <a:buAutoNum type="arabicPeriod"/>
            </a:pPr>
            <a:r>
              <a:rPr lang="en-US"/>
              <a:t>To (re)gain a </a:t>
            </a:r>
            <a:r>
              <a:rPr lang="en-US" i="1"/>
              <a:t>positive</a:t>
            </a:r>
            <a:r>
              <a:rPr lang="en-US"/>
              <a:t>,</a:t>
            </a:r>
            <a:r>
              <a:rPr lang="en-US" i="1"/>
              <a:t> hopeful outlook that supports active agency.</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3740</Words>
  <Application>Microsoft Macintosh PowerPoint</Application>
  <PresentationFormat>Widescreen</PresentationFormat>
  <Paragraphs>510</Paragraphs>
  <Slides>38</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Noto Sans Symbols</vt:lpstr>
      <vt:lpstr>MS PGothic</vt:lpstr>
      <vt:lpstr>Georgia</vt:lpstr>
      <vt:lpstr>Calibri</vt:lpstr>
      <vt:lpstr>Courier New</vt:lpstr>
      <vt:lpstr>Open Sans</vt:lpstr>
      <vt:lpstr>Helvetica Neue Light</vt:lpstr>
      <vt:lpstr>Arial,Sans-Serif</vt:lpstr>
      <vt:lpstr>Arial</vt:lpstr>
      <vt:lpstr>Helvetica Neue</vt:lpstr>
      <vt:lpstr>Times New Roman</vt:lpstr>
      <vt:lpstr>1_Custom Design</vt:lpstr>
      <vt:lpstr>PowerPoint Presentation</vt:lpstr>
      <vt:lpstr>PowerPoint Presentation</vt:lpstr>
      <vt:lpstr>Learning Objectives</vt:lpstr>
      <vt:lpstr>PowerPoint Presentation</vt:lpstr>
      <vt:lpstr>Trauma informed community begins with ourselves</vt:lpstr>
      <vt:lpstr>PowerPoint Presentation</vt:lpstr>
      <vt:lpstr>PowerPoint Presentation</vt:lpstr>
      <vt:lpstr>What is resiliency? </vt:lpstr>
      <vt:lpstr>Resiliency</vt:lpstr>
      <vt:lpstr>Protective factors</vt:lpstr>
      <vt:lpstr>When is stress “Toxic”?</vt:lpstr>
      <vt:lpstr>Role of primary care</vt:lpstr>
      <vt:lpstr>Trauma informed care (TIC): Framework</vt:lpstr>
      <vt:lpstr>Childhood adversity common pre pandemic</vt:lpstr>
      <vt:lpstr>Known risk between adversity and wellbeing</vt:lpstr>
      <vt:lpstr>PowerPoint Presentation</vt:lpstr>
      <vt:lpstr>Who goes on to experience trauma sequelae? </vt:lpstr>
      <vt:lpstr>Who goes on to experience trauma sequelae? </vt:lpstr>
      <vt:lpstr>Exposure doesn’t equal trauma disorder</vt:lpstr>
      <vt:lpstr>Post Traumatic Stress Disorder</vt:lpstr>
      <vt:lpstr>PowerPoint Presentation</vt:lpstr>
      <vt:lpstr>PowerPoint Presentation</vt:lpstr>
      <vt:lpstr>PowerPoint Presentation</vt:lpstr>
      <vt:lpstr>PTSD patterns over time: Fortunately, most improve with support</vt:lpstr>
      <vt:lpstr>Trauma informed care: Principles  </vt:lpstr>
      <vt:lpstr>Universal  Screening tools</vt:lpstr>
      <vt:lpstr>Open ended trauma inquiry</vt:lpstr>
      <vt:lpstr>Resilience inquiry</vt:lpstr>
      <vt:lpstr>Rating scales for PTSD</vt:lpstr>
      <vt:lpstr>PowerPoint Presentation</vt:lpstr>
      <vt:lpstr>PowerPoint Presentation</vt:lpstr>
      <vt:lpstr>Evidence-based tx</vt:lpstr>
      <vt:lpstr>PTSD Essential TX components </vt:lpstr>
      <vt:lpstr>PTSD Tx Components in Primary care </vt:lpstr>
      <vt:lpstr>Brief interventions</vt:lpstr>
      <vt:lpstr>Psychopharmacology</vt:lpstr>
      <vt:lpstr>Take 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Scharf, Michael</cp:lastModifiedBy>
  <cp:revision>2</cp:revision>
  <cp:lastPrinted>2023-11-03T13:57:14Z</cp:lastPrinted>
  <dcterms:created xsi:type="dcterms:W3CDTF">2017-05-18T20:49:26Z</dcterms:created>
  <dcterms:modified xsi:type="dcterms:W3CDTF">2024-09-18T00:13:13Z</dcterms:modified>
</cp:coreProperties>
</file>