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6858000" cx="12192000"/>
  <p:notesSz cx="6858000" cy="9144000"/>
  <p:embeddedFontLst>
    <p:embeddedFont>
      <p:font typeface="Helvetica Neue"/>
      <p:regular r:id="rId25"/>
      <p:bold r:id="rId26"/>
      <p:italic r:id="rId27"/>
      <p:boldItalic r:id="rId28"/>
    </p:embeddedFont>
    <p:embeddedFont>
      <p:font typeface="Helvetica Neue Light"/>
      <p:regular r:id="rId29"/>
      <p:bold r:id="rId30"/>
      <p:italic r:id="rId31"/>
      <p:boldItalic r:id="rId32"/>
    </p:embeddedFont>
    <p:embeddedFont>
      <p:font typeface="Open Sans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GoogleSlidesCustomDataVersion2">
      <go:slidesCustomData xmlns:go="http://customooxmlschemas.google.com/" r:id="rId37" roundtripDataSignature="AMtx7miT4VOm4vIM0JuE2OxrqdV9oAbzb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HelveticaNeue-bold.fntdata"/><Relationship Id="rId25" Type="http://schemas.openxmlformats.org/officeDocument/2006/relationships/font" Target="fonts/HelveticaNeue-regular.fntdata"/><Relationship Id="rId28" Type="http://schemas.openxmlformats.org/officeDocument/2006/relationships/font" Target="fonts/HelveticaNeue-boldItalic.fntdata"/><Relationship Id="rId27" Type="http://schemas.openxmlformats.org/officeDocument/2006/relationships/font" Target="fonts/HelveticaNeue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HelveticaNeueLight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HelveticaNeueLight-italic.fntdata"/><Relationship Id="rId30" Type="http://schemas.openxmlformats.org/officeDocument/2006/relationships/font" Target="fonts/HelveticaNeueLight-bold.fntdata"/><Relationship Id="rId11" Type="http://schemas.openxmlformats.org/officeDocument/2006/relationships/slide" Target="slides/slide6.xml"/><Relationship Id="rId33" Type="http://schemas.openxmlformats.org/officeDocument/2006/relationships/font" Target="fonts/OpenSans-regular.fntdata"/><Relationship Id="rId10" Type="http://schemas.openxmlformats.org/officeDocument/2006/relationships/slide" Target="slides/slide5.xml"/><Relationship Id="rId32" Type="http://schemas.openxmlformats.org/officeDocument/2006/relationships/font" Target="fonts/HelveticaNeueLight-boldItalic.fntdata"/><Relationship Id="rId13" Type="http://schemas.openxmlformats.org/officeDocument/2006/relationships/slide" Target="slides/slide8.xml"/><Relationship Id="rId35" Type="http://schemas.openxmlformats.org/officeDocument/2006/relationships/font" Target="fonts/OpenSans-italic.fntdata"/><Relationship Id="rId12" Type="http://schemas.openxmlformats.org/officeDocument/2006/relationships/slide" Target="slides/slide7.xml"/><Relationship Id="rId34" Type="http://schemas.openxmlformats.org/officeDocument/2006/relationships/font" Target="fonts/OpenSans-bold.fntdata"/><Relationship Id="rId15" Type="http://schemas.openxmlformats.org/officeDocument/2006/relationships/slide" Target="slides/slide10.xml"/><Relationship Id="rId37" Type="http://customschemas.google.com/relationships/presentationmetadata" Target="metadata"/><Relationship Id="rId14" Type="http://schemas.openxmlformats.org/officeDocument/2006/relationships/slide" Target="slides/slide9.xml"/><Relationship Id="rId36" Type="http://schemas.openxmlformats.org/officeDocument/2006/relationships/font" Target="fonts/OpenSans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/>
          <p:nvPr/>
        </p:nvSpPr>
        <p:spPr>
          <a:xfrm>
            <a:off x="0" y="-4"/>
            <a:ext cx="12192000" cy="685800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21"/>
          <p:cNvSpPr/>
          <p:nvPr/>
        </p:nvSpPr>
        <p:spPr>
          <a:xfrm>
            <a:off x="0" y="-3"/>
            <a:ext cx="3919948" cy="144868"/>
          </a:xfrm>
          <a:prstGeom prst="rect">
            <a:avLst/>
          </a:prstGeom>
          <a:solidFill>
            <a:srgbClr val="391378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1"/>
          <p:cNvSpPr/>
          <p:nvPr/>
        </p:nvSpPr>
        <p:spPr>
          <a:xfrm>
            <a:off x="4151957" y="-4"/>
            <a:ext cx="3900223" cy="144868"/>
          </a:xfrm>
          <a:prstGeom prst="rect">
            <a:avLst/>
          </a:prstGeom>
          <a:solidFill>
            <a:srgbClr val="049FDA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1"/>
          <p:cNvSpPr/>
          <p:nvPr/>
        </p:nvSpPr>
        <p:spPr>
          <a:xfrm>
            <a:off x="8284189" y="-1"/>
            <a:ext cx="3907810" cy="1448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icture 12" id="26" name="Google Shape;26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88069" y="163581"/>
            <a:ext cx="615861" cy="78854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21"/>
          <p:cNvSpPr txBox="1"/>
          <p:nvPr>
            <p:ph idx="12" type="sldNum"/>
          </p:nvPr>
        </p:nvSpPr>
        <p:spPr>
          <a:xfrm>
            <a:off x="11095176" y="6540813"/>
            <a:ext cx="258624" cy="269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1378"/>
              </a:buClr>
              <a:buSzPts val="1200"/>
              <a:buFont typeface="Calibri"/>
              <a:buNone/>
              <a:defRPr sz="1200">
                <a:solidFill>
                  <a:srgbClr val="39137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1378"/>
              </a:buClr>
              <a:buSzPts val="1200"/>
              <a:buFont typeface="Calibri"/>
              <a:buNone/>
              <a:defRPr sz="1200">
                <a:solidFill>
                  <a:srgbClr val="39137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1378"/>
              </a:buClr>
              <a:buSzPts val="1200"/>
              <a:buFont typeface="Calibri"/>
              <a:buNone/>
              <a:defRPr sz="1200">
                <a:solidFill>
                  <a:srgbClr val="39137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1378"/>
              </a:buClr>
              <a:buSzPts val="1200"/>
              <a:buFont typeface="Calibri"/>
              <a:buNone/>
              <a:defRPr sz="1200">
                <a:solidFill>
                  <a:srgbClr val="39137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1378"/>
              </a:buClr>
              <a:buSzPts val="1200"/>
              <a:buFont typeface="Calibri"/>
              <a:buNone/>
              <a:defRPr sz="1200">
                <a:solidFill>
                  <a:srgbClr val="39137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1378"/>
              </a:buClr>
              <a:buSzPts val="1200"/>
              <a:buFont typeface="Calibri"/>
              <a:buNone/>
              <a:defRPr sz="1200">
                <a:solidFill>
                  <a:srgbClr val="39137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1378"/>
              </a:buClr>
              <a:buSzPts val="1200"/>
              <a:buFont typeface="Calibri"/>
              <a:buNone/>
              <a:defRPr sz="1200">
                <a:solidFill>
                  <a:srgbClr val="39137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1378"/>
              </a:buClr>
              <a:buSzPts val="1200"/>
              <a:buFont typeface="Calibri"/>
              <a:buNone/>
              <a:defRPr sz="1200">
                <a:solidFill>
                  <a:srgbClr val="39137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1378"/>
              </a:buClr>
              <a:buSzPts val="1200"/>
              <a:buFont typeface="Calibri"/>
              <a:buNone/>
              <a:defRPr sz="1200">
                <a:solidFill>
                  <a:srgbClr val="39137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u="none" cap="none" strike="noStrike"/>
          </a:p>
        </p:txBody>
      </p:sp>
      <p:sp>
        <p:nvSpPr>
          <p:cNvPr id="28" name="Google Shape;28;p21"/>
          <p:cNvSpPr txBox="1"/>
          <p:nvPr/>
        </p:nvSpPr>
        <p:spPr>
          <a:xfrm>
            <a:off x="1699623" y="6566213"/>
            <a:ext cx="3992881" cy="218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1378"/>
              </a:buClr>
              <a:buSzPts val="800"/>
              <a:buFont typeface="Helvetica Neue"/>
              <a:buNone/>
            </a:pPr>
            <a:r>
              <a:rPr b="0" i="0" lang="en-US" sz="800" u="none" cap="none" strike="noStrike">
                <a:solidFill>
                  <a:srgbClr val="39137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©  2019 New York State Office of Mental Health</a:t>
            </a:r>
            <a:endParaRPr/>
          </a:p>
        </p:txBody>
      </p:sp>
      <p:pic>
        <p:nvPicPr>
          <p:cNvPr descr="Picture 11" id="29" name="Google Shape;2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3008" y="6292562"/>
            <a:ext cx="2103478" cy="528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0"/>
          <p:cNvSpPr txBox="1"/>
          <p:nvPr>
            <p:ph type="title"/>
          </p:nvPr>
        </p:nvSpPr>
        <p:spPr>
          <a:xfrm>
            <a:off x="838200" y="840985"/>
            <a:ext cx="10515600" cy="8219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9pPr>
          </a:lstStyle>
          <a:p/>
        </p:txBody>
      </p:sp>
      <p:sp>
        <p:nvSpPr>
          <p:cNvPr id="95" name="Google Shape;95;p30"/>
          <p:cNvSpPr txBox="1"/>
          <p:nvPr>
            <p:ph idx="12" type="sldNum"/>
          </p:nvPr>
        </p:nvSpPr>
        <p:spPr>
          <a:xfrm>
            <a:off x="11108397" y="6416992"/>
            <a:ext cx="245404" cy="243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Helvetica Neue"/>
              <a:buNone/>
              <a:defRPr sz="1000">
                <a:solidFill>
                  <a:srgbClr val="3B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Helvetica Neue"/>
              <a:buNone/>
              <a:defRPr sz="1000">
                <a:solidFill>
                  <a:srgbClr val="3B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Helvetica Neue"/>
              <a:buNone/>
              <a:defRPr sz="1000">
                <a:solidFill>
                  <a:srgbClr val="3B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Helvetica Neue"/>
              <a:buNone/>
              <a:defRPr sz="1000">
                <a:solidFill>
                  <a:srgbClr val="3B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Helvetica Neue"/>
              <a:buNone/>
              <a:defRPr sz="1000">
                <a:solidFill>
                  <a:srgbClr val="3B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Helvetica Neue"/>
              <a:buNone/>
              <a:defRPr sz="1000">
                <a:solidFill>
                  <a:srgbClr val="3B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Helvetica Neue"/>
              <a:buNone/>
              <a:defRPr sz="1000">
                <a:solidFill>
                  <a:srgbClr val="3B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Helvetica Neue"/>
              <a:buNone/>
              <a:defRPr sz="1000">
                <a:solidFill>
                  <a:srgbClr val="3B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Helvetica Neue"/>
              <a:buNone/>
              <a:defRPr sz="1000">
                <a:solidFill>
                  <a:srgbClr val="3B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 2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1"/>
          <p:cNvSpPr txBox="1"/>
          <p:nvPr>
            <p:ph type="title"/>
          </p:nvPr>
        </p:nvSpPr>
        <p:spPr>
          <a:xfrm>
            <a:off x="838200" y="840985"/>
            <a:ext cx="10515600" cy="8219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9pPr>
          </a:lstStyle>
          <a:p/>
        </p:txBody>
      </p:sp>
      <p:sp>
        <p:nvSpPr>
          <p:cNvPr id="98" name="Google Shape;98;p31"/>
          <p:cNvSpPr txBox="1"/>
          <p:nvPr>
            <p:ph idx="1" type="body"/>
          </p:nvPr>
        </p:nvSpPr>
        <p:spPr>
          <a:xfrm>
            <a:off x="838200" y="1814513"/>
            <a:ext cx="10515600" cy="43624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−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9" name="Google Shape;99;p31"/>
          <p:cNvSpPr txBox="1"/>
          <p:nvPr>
            <p:ph idx="12" type="sldNum"/>
          </p:nvPr>
        </p:nvSpPr>
        <p:spPr>
          <a:xfrm>
            <a:off x="11108397" y="6416992"/>
            <a:ext cx="245404" cy="243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Helvetica Neue"/>
              <a:buNone/>
              <a:defRPr sz="1000">
                <a:solidFill>
                  <a:srgbClr val="3B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Helvetica Neue"/>
              <a:buNone/>
              <a:defRPr sz="1000">
                <a:solidFill>
                  <a:srgbClr val="3B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Helvetica Neue"/>
              <a:buNone/>
              <a:defRPr sz="1000">
                <a:solidFill>
                  <a:srgbClr val="3B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Helvetica Neue"/>
              <a:buNone/>
              <a:defRPr sz="1000">
                <a:solidFill>
                  <a:srgbClr val="3B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Helvetica Neue"/>
              <a:buNone/>
              <a:defRPr sz="1000">
                <a:solidFill>
                  <a:srgbClr val="3B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Helvetica Neue"/>
              <a:buNone/>
              <a:defRPr sz="1000">
                <a:solidFill>
                  <a:srgbClr val="3B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Helvetica Neue"/>
              <a:buNone/>
              <a:defRPr sz="1000">
                <a:solidFill>
                  <a:srgbClr val="3B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Helvetica Neue"/>
              <a:buNone/>
              <a:defRPr sz="1000">
                <a:solidFill>
                  <a:srgbClr val="3B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Helvetica Neue"/>
              <a:buNone/>
              <a:defRPr sz="1000">
                <a:solidFill>
                  <a:srgbClr val="3B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 2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2"/>
          <p:cNvSpPr txBox="1"/>
          <p:nvPr>
            <p:ph type="title"/>
          </p:nvPr>
        </p:nvSpPr>
        <p:spPr>
          <a:xfrm>
            <a:off x="838200" y="840985"/>
            <a:ext cx="10515600" cy="8219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9pPr>
          </a:lstStyle>
          <a:p/>
        </p:txBody>
      </p:sp>
      <p:sp>
        <p:nvSpPr>
          <p:cNvPr id="102" name="Google Shape;102;p3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−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" name="Google Shape;103;p32"/>
          <p:cNvSpPr txBox="1"/>
          <p:nvPr>
            <p:ph idx="12" type="sldNum"/>
          </p:nvPr>
        </p:nvSpPr>
        <p:spPr>
          <a:xfrm>
            <a:off x="11108397" y="6416992"/>
            <a:ext cx="245404" cy="243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Helvetica Neue"/>
              <a:buNone/>
              <a:defRPr sz="1000">
                <a:solidFill>
                  <a:srgbClr val="3B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Helvetica Neue"/>
              <a:buNone/>
              <a:defRPr sz="1000">
                <a:solidFill>
                  <a:srgbClr val="3B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Helvetica Neue"/>
              <a:buNone/>
              <a:defRPr sz="1000">
                <a:solidFill>
                  <a:srgbClr val="3B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Helvetica Neue"/>
              <a:buNone/>
              <a:defRPr sz="1000">
                <a:solidFill>
                  <a:srgbClr val="3B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Helvetica Neue"/>
              <a:buNone/>
              <a:defRPr sz="1000">
                <a:solidFill>
                  <a:srgbClr val="3B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Helvetica Neue"/>
              <a:buNone/>
              <a:defRPr sz="1000">
                <a:solidFill>
                  <a:srgbClr val="3B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Helvetica Neue"/>
              <a:buNone/>
              <a:defRPr sz="1000">
                <a:solidFill>
                  <a:srgbClr val="3B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Helvetica Neue"/>
              <a:buNone/>
              <a:defRPr sz="1000">
                <a:solidFill>
                  <a:srgbClr val="3B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Helvetica Neue"/>
              <a:buNone/>
              <a:defRPr sz="1000">
                <a:solidFill>
                  <a:srgbClr val="3B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3"/>
          <p:cNvSpPr txBox="1"/>
          <p:nvPr>
            <p:ph type="title"/>
          </p:nvPr>
        </p:nvSpPr>
        <p:spPr>
          <a:xfrm>
            <a:off x="839787" y="819150"/>
            <a:ext cx="10515601" cy="8715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9pPr>
          </a:lstStyle>
          <a:p/>
        </p:txBody>
      </p:sp>
      <p:sp>
        <p:nvSpPr>
          <p:cNvPr id="106" name="Google Shape;106;p33"/>
          <p:cNvSpPr txBox="1"/>
          <p:nvPr>
            <p:ph idx="1" type="body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400"/>
              <a:buFont typeface="Helvetica Neue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400"/>
              <a:buFont typeface="Helvetica Neue"/>
              <a:buNone/>
              <a:defRPr b="1"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400"/>
              <a:buFont typeface="Helvetica Neue"/>
              <a:buNone/>
              <a:defRPr b="1"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400"/>
              <a:buFont typeface="Helvetica Neue"/>
              <a:buNone/>
              <a:defRPr b="1"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400"/>
              <a:buFont typeface="Helvetica Neue"/>
              <a:buNone/>
              <a:defRPr b="1"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" name="Google Shape;107;p33"/>
          <p:cNvSpPr txBox="1"/>
          <p:nvPr>
            <p:ph idx="2" type="body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−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" name="Google Shape;108;p33"/>
          <p:cNvSpPr txBox="1"/>
          <p:nvPr>
            <p:ph idx="12" type="sldNum"/>
          </p:nvPr>
        </p:nvSpPr>
        <p:spPr>
          <a:xfrm>
            <a:off x="11108397" y="6416992"/>
            <a:ext cx="245404" cy="243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Helvetica Neue"/>
              <a:buNone/>
              <a:defRPr sz="1000">
                <a:solidFill>
                  <a:srgbClr val="3B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Helvetica Neue"/>
              <a:buNone/>
              <a:defRPr sz="1000">
                <a:solidFill>
                  <a:srgbClr val="3B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Helvetica Neue"/>
              <a:buNone/>
              <a:defRPr sz="1000">
                <a:solidFill>
                  <a:srgbClr val="3B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Helvetica Neue"/>
              <a:buNone/>
              <a:defRPr sz="1000">
                <a:solidFill>
                  <a:srgbClr val="3B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Helvetica Neue"/>
              <a:buNone/>
              <a:defRPr sz="1000">
                <a:solidFill>
                  <a:srgbClr val="3B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Helvetica Neue"/>
              <a:buNone/>
              <a:defRPr sz="1000">
                <a:solidFill>
                  <a:srgbClr val="3B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Helvetica Neue"/>
              <a:buNone/>
              <a:defRPr sz="1000">
                <a:solidFill>
                  <a:srgbClr val="3B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Helvetica Neue"/>
              <a:buNone/>
              <a:defRPr sz="1000">
                <a:solidFill>
                  <a:srgbClr val="3B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Helvetica Neue"/>
              <a:buNone/>
              <a:defRPr sz="1000">
                <a:solidFill>
                  <a:srgbClr val="3B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4"/>
          <p:cNvSpPr txBox="1"/>
          <p:nvPr>
            <p:ph idx="12" type="sldNum"/>
          </p:nvPr>
        </p:nvSpPr>
        <p:spPr>
          <a:xfrm>
            <a:off x="11108397" y="6416992"/>
            <a:ext cx="245404" cy="243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Helvetica Neue"/>
              <a:buNone/>
              <a:defRPr sz="1000">
                <a:solidFill>
                  <a:srgbClr val="3B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Helvetica Neue"/>
              <a:buNone/>
              <a:defRPr sz="1000">
                <a:solidFill>
                  <a:srgbClr val="3B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Helvetica Neue"/>
              <a:buNone/>
              <a:defRPr sz="1000">
                <a:solidFill>
                  <a:srgbClr val="3B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Helvetica Neue"/>
              <a:buNone/>
              <a:defRPr sz="1000">
                <a:solidFill>
                  <a:srgbClr val="3B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Helvetica Neue"/>
              <a:buNone/>
              <a:defRPr sz="1000">
                <a:solidFill>
                  <a:srgbClr val="3B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Helvetica Neue"/>
              <a:buNone/>
              <a:defRPr sz="1000">
                <a:solidFill>
                  <a:srgbClr val="3B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Helvetica Neue"/>
              <a:buNone/>
              <a:defRPr sz="1000">
                <a:solidFill>
                  <a:srgbClr val="3B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Helvetica Neue"/>
              <a:buNone/>
              <a:defRPr sz="1000">
                <a:solidFill>
                  <a:srgbClr val="3B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Helvetica Neue"/>
              <a:buNone/>
              <a:defRPr sz="1000">
                <a:solidFill>
                  <a:srgbClr val="3B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5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3200"/>
              <a:buFont typeface="Helvetica Neue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9pPr>
          </a:lstStyle>
          <a:p/>
        </p:txBody>
      </p:sp>
      <p:sp>
        <p:nvSpPr>
          <p:cNvPr id="113" name="Google Shape;113;p35"/>
          <p:cNvSpPr txBox="1"/>
          <p:nvPr>
            <p:ph idx="1" type="body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3200"/>
              <a:buFont typeface="Helvetica Neue"/>
              <a:buChar char="•"/>
              <a:defRPr sz="3200"/>
            </a:lvl1pPr>
            <a:lvl2pPr indent="-4318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3200"/>
              <a:buFont typeface="Helvetica Neue"/>
              <a:buChar char="•"/>
              <a:defRPr sz="3200"/>
            </a:lvl2pPr>
            <a:lvl3pPr indent="-4318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3200"/>
              <a:buFont typeface="Helvetica Neue"/>
              <a:buChar char="−"/>
              <a:defRPr sz="3200"/>
            </a:lvl3pPr>
            <a:lvl4pPr indent="-4318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3200"/>
              <a:buFont typeface="Helvetica Neue"/>
              <a:buChar char="•"/>
              <a:defRPr sz="3200"/>
            </a:lvl4pPr>
            <a:lvl5pPr indent="-4318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3200"/>
              <a:buFont typeface="Helvetica Neue"/>
              <a:buChar char="-"/>
              <a:defRPr sz="32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4" name="Google Shape;114;p35"/>
          <p:cNvSpPr txBox="1"/>
          <p:nvPr>
            <p:ph idx="2" type="body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−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5" name="Google Shape;115;p35"/>
          <p:cNvSpPr txBox="1"/>
          <p:nvPr>
            <p:ph idx="12" type="sldNum"/>
          </p:nvPr>
        </p:nvSpPr>
        <p:spPr>
          <a:xfrm>
            <a:off x="11108397" y="6416992"/>
            <a:ext cx="245404" cy="243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Helvetica Neue"/>
              <a:buNone/>
              <a:defRPr sz="1000">
                <a:solidFill>
                  <a:srgbClr val="3B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Helvetica Neue"/>
              <a:buNone/>
              <a:defRPr sz="1000">
                <a:solidFill>
                  <a:srgbClr val="3B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Helvetica Neue"/>
              <a:buNone/>
              <a:defRPr sz="1000">
                <a:solidFill>
                  <a:srgbClr val="3B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Helvetica Neue"/>
              <a:buNone/>
              <a:defRPr sz="1000">
                <a:solidFill>
                  <a:srgbClr val="3B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Helvetica Neue"/>
              <a:buNone/>
              <a:defRPr sz="1000">
                <a:solidFill>
                  <a:srgbClr val="3B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Helvetica Neue"/>
              <a:buNone/>
              <a:defRPr sz="1000">
                <a:solidFill>
                  <a:srgbClr val="3B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Helvetica Neue"/>
              <a:buNone/>
              <a:defRPr sz="1000">
                <a:solidFill>
                  <a:srgbClr val="3B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Helvetica Neue"/>
              <a:buNone/>
              <a:defRPr sz="1000">
                <a:solidFill>
                  <a:srgbClr val="3B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Helvetica Neue"/>
              <a:buNone/>
              <a:defRPr sz="1000">
                <a:solidFill>
                  <a:srgbClr val="3B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>
  <p:cSld name="Title and Content 3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2" id="117" name="Google Shape;117;p36"/>
          <p:cNvPicPr preferRelativeResize="0"/>
          <p:nvPr/>
        </p:nvPicPr>
        <p:blipFill rotWithShape="1">
          <a:blip r:embed="rId2">
            <a:alphaModFix amt="5000"/>
          </a:blip>
          <a:srcRect b="35657" l="26424" r="31898" t="0"/>
          <a:stretch/>
        </p:blipFill>
        <p:spPr>
          <a:xfrm>
            <a:off x="7752498" y="1678674"/>
            <a:ext cx="4439503" cy="5179327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36"/>
          <p:cNvSpPr/>
          <p:nvPr/>
        </p:nvSpPr>
        <p:spPr>
          <a:xfrm>
            <a:off x="0" y="-3"/>
            <a:ext cx="3919948" cy="144868"/>
          </a:xfrm>
          <a:prstGeom prst="rect">
            <a:avLst/>
          </a:prstGeom>
          <a:solidFill>
            <a:srgbClr val="391378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36"/>
          <p:cNvSpPr/>
          <p:nvPr/>
        </p:nvSpPr>
        <p:spPr>
          <a:xfrm>
            <a:off x="4151957" y="-4"/>
            <a:ext cx="3900223" cy="144868"/>
          </a:xfrm>
          <a:prstGeom prst="rect">
            <a:avLst/>
          </a:prstGeom>
          <a:solidFill>
            <a:srgbClr val="049FDA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36"/>
          <p:cNvSpPr/>
          <p:nvPr/>
        </p:nvSpPr>
        <p:spPr>
          <a:xfrm>
            <a:off x="8284189" y="-1"/>
            <a:ext cx="3907810" cy="1448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icture 14" id="121" name="Google Shape;121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3008" y="6292562"/>
            <a:ext cx="2103478" cy="52850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36"/>
          <p:cNvSpPr txBox="1"/>
          <p:nvPr/>
        </p:nvSpPr>
        <p:spPr>
          <a:xfrm>
            <a:off x="1699623" y="6566213"/>
            <a:ext cx="3992881" cy="218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1378"/>
              </a:buClr>
              <a:buSzPts val="800"/>
              <a:buFont typeface="Helvetica Neue"/>
              <a:buNone/>
            </a:pPr>
            <a:r>
              <a:rPr b="0" i="0" lang="en-US" sz="800" u="none" cap="none" strike="noStrike">
                <a:solidFill>
                  <a:srgbClr val="39137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©  2019 New York State Office of Mental Health</a:t>
            </a:r>
            <a:endParaRPr/>
          </a:p>
        </p:txBody>
      </p:sp>
      <p:sp>
        <p:nvSpPr>
          <p:cNvPr id="123" name="Google Shape;123;p3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Helvetica Neue Light"/>
              <a:buNone/>
              <a:def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9pPr>
          </a:lstStyle>
          <a:p/>
        </p:txBody>
      </p:sp>
      <p:sp>
        <p:nvSpPr>
          <p:cNvPr id="124" name="Google Shape;124;p3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" name="Google Shape;125;p36"/>
          <p:cNvSpPr txBox="1"/>
          <p:nvPr>
            <p:ph idx="12" type="sldNum"/>
          </p:nvPr>
        </p:nvSpPr>
        <p:spPr>
          <a:xfrm>
            <a:off x="11095176" y="6595185"/>
            <a:ext cx="258624" cy="2692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u="none" cap="none" strike="noStrik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>
  <p:cSld name="Section Header 2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2" id="127" name="Google Shape;127;p37"/>
          <p:cNvPicPr preferRelativeResize="0"/>
          <p:nvPr/>
        </p:nvPicPr>
        <p:blipFill rotWithShape="1">
          <a:blip r:embed="rId2">
            <a:alphaModFix/>
          </a:blip>
          <a:srcRect b="35657" l="26424" r="31898" t="0"/>
          <a:stretch/>
        </p:blipFill>
        <p:spPr>
          <a:xfrm>
            <a:off x="7752498" y="1678674"/>
            <a:ext cx="4439503" cy="5179327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37"/>
          <p:cNvSpPr/>
          <p:nvPr/>
        </p:nvSpPr>
        <p:spPr>
          <a:xfrm>
            <a:off x="0" y="-3"/>
            <a:ext cx="3919948" cy="144868"/>
          </a:xfrm>
          <a:prstGeom prst="rect">
            <a:avLst/>
          </a:prstGeom>
          <a:solidFill>
            <a:srgbClr val="391378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37"/>
          <p:cNvSpPr/>
          <p:nvPr/>
        </p:nvSpPr>
        <p:spPr>
          <a:xfrm>
            <a:off x="4151957" y="-4"/>
            <a:ext cx="3900223" cy="144868"/>
          </a:xfrm>
          <a:prstGeom prst="rect">
            <a:avLst/>
          </a:prstGeom>
          <a:solidFill>
            <a:srgbClr val="049FDA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37"/>
          <p:cNvSpPr/>
          <p:nvPr/>
        </p:nvSpPr>
        <p:spPr>
          <a:xfrm>
            <a:off x="8284189" y="-1"/>
            <a:ext cx="3907810" cy="1448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icture 14" id="131" name="Google Shape;131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3008" y="6292562"/>
            <a:ext cx="2103478" cy="52850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37"/>
          <p:cNvSpPr txBox="1"/>
          <p:nvPr/>
        </p:nvSpPr>
        <p:spPr>
          <a:xfrm>
            <a:off x="1699623" y="6566213"/>
            <a:ext cx="3992881" cy="218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1378"/>
              </a:buClr>
              <a:buSzPts val="800"/>
              <a:buFont typeface="Helvetica Neue"/>
              <a:buNone/>
            </a:pPr>
            <a:r>
              <a:rPr b="0" i="0" lang="en-US" sz="800" u="none" cap="none" strike="noStrike">
                <a:solidFill>
                  <a:srgbClr val="39137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©  2019 New York State Office of Mental Health</a:t>
            </a:r>
            <a:endParaRPr/>
          </a:p>
        </p:txBody>
      </p:sp>
      <p:sp>
        <p:nvSpPr>
          <p:cNvPr id="133" name="Google Shape;133;p3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Helvetica Neue Light"/>
              <a:buNone/>
              <a:def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9pPr>
          </a:lstStyle>
          <a:p/>
        </p:txBody>
      </p:sp>
      <p:sp>
        <p:nvSpPr>
          <p:cNvPr id="134" name="Google Shape;134;p37"/>
          <p:cNvSpPr txBox="1"/>
          <p:nvPr>
            <p:ph idx="1" type="body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5" name="Google Shape;135;p37"/>
          <p:cNvSpPr txBox="1"/>
          <p:nvPr>
            <p:ph idx="12" type="sldNum"/>
          </p:nvPr>
        </p:nvSpPr>
        <p:spPr>
          <a:xfrm>
            <a:off x="11088826" y="6605514"/>
            <a:ext cx="258624" cy="2692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u="none" cap="none" strike="noStrik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showMasterSp="0">
  <p:cSld name="Comparison 2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2" id="137" name="Google Shape;137;p38"/>
          <p:cNvPicPr preferRelativeResize="0"/>
          <p:nvPr/>
        </p:nvPicPr>
        <p:blipFill rotWithShape="1">
          <a:blip r:embed="rId2">
            <a:alphaModFix/>
          </a:blip>
          <a:srcRect b="35657" l="26424" r="31898" t="0"/>
          <a:stretch/>
        </p:blipFill>
        <p:spPr>
          <a:xfrm>
            <a:off x="7752498" y="1678674"/>
            <a:ext cx="4439503" cy="5179327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38"/>
          <p:cNvSpPr/>
          <p:nvPr/>
        </p:nvSpPr>
        <p:spPr>
          <a:xfrm>
            <a:off x="0" y="-3"/>
            <a:ext cx="3919948" cy="144868"/>
          </a:xfrm>
          <a:prstGeom prst="rect">
            <a:avLst/>
          </a:prstGeom>
          <a:solidFill>
            <a:srgbClr val="391378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38"/>
          <p:cNvSpPr/>
          <p:nvPr/>
        </p:nvSpPr>
        <p:spPr>
          <a:xfrm>
            <a:off x="4151957" y="-4"/>
            <a:ext cx="3900223" cy="144868"/>
          </a:xfrm>
          <a:prstGeom prst="rect">
            <a:avLst/>
          </a:prstGeom>
          <a:solidFill>
            <a:srgbClr val="049FDA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38"/>
          <p:cNvSpPr/>
          <p:nvPr/>
        </p:nvSpPr>
        <p:spPr>
          <a:xfrm>
            <a:off x="8284189" y="-1"/>
            <a:ext cx="3907810" cy="1448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icture 14" id="141" name="Google Shape;141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3008" y="6292562"/>
            <a:ext cx="2103478" cy="52850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38"/>
          <p:cNvSpPr txBox="1"/>
          <p:nvPr/>
        </p:nvSpPr>
        <p:spPr>
          <a:xfrm>
            <a:off x="1699623" y="6566213"/>
            <a:ext cx="3992881" cy="218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1378"/>
              </a:buClr>
              <a:buSzPts val="800"/>
              <a:buFont typeface="Helvetica Neue"/>
              <a:buNone/>
            </a:pPr>
            <a:r>
              <a:rPr b="0" i="0" lang="en-US" sz="800" u="none" cap="none" strike="noStrike">
                <a:solidFill>
                  <a:srgbClr val="39137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©  2019 New York State Office of Mental Health</a:t>
            </a:r>
            <a:endParaRPr/>
          </a:p>
        </p:txBody>
      </p:sp>
      <p:sp>
        <p:nvSpPr>
          <p:cNvPr id="143" name="Google Shape;143;p38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Helvetica Neue Light"/>
              <a:buNone/>
              <a:def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9pPr>
          </a:lstStyle>
          <a:p/>
        </p:txBody>
      </p:sp>
      <p:sp>
        <p:nvSpPr>
          <p:cNvPr id="144" name="Google Shape;144;p38"/>
          <p:cNvSpPr txBox="1"/>
          <p:nvPr>
            <p:ph idx="1" type="body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b="1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b="1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b="1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b="1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b="1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5" name="Google Shape;145;p38"/>
          <p:cNvSpPr txBox="1"/>
          <p:nvPr>
            <p:ph idx="2" type="body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−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6" name="Google Shape;146;p38"/>
          <p:cNvSpPr txBox="1"/>
          <p:nvPr>
            <p:ph idx="12" type="sldNum"/>
          </p:nvPr>
        </p:nvSpPr>
        <p:spPr>
          <a:xfrm>
            <a:off x="11096764" y="6578220"/>
            <a:ext cx="258625" cy="2692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u="none" cap="none" strike="noStrik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showMasterSp="0">
  <p:cSld name="Title Only 2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2" id="148" name="Google Shape;148;p39"/>
          <p:cNvPicPr preferRelativeResize="0"/>
          <p:nvPr/>
        </p:nvPicPr>
        <p:blipFill rotWithShape="1">
          <a:blip r:embed="rId2">
            <a:alphaModFix/>
          </a:blip>
          <a:srcRect b="35657" l="26424" r="31898" t="0"/>
          <a:stretch/>
        </p:blipFill>
        <p:spPr>
          <a:xfrm>
            <a:off x="7752498" y="1678674"/>
            <a:ext cx="4439503" cy="5179327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39"/>
          <p:cNvSpPr/>
          <p:nvPr/>
        </p:nvSpPr>
        <p:spPr>
          <a:xfrm>
            <a:off x="0" y="-3"/>
            <a:ext cx="3919948" cy="144868"/>
          </a:xfrm>
          <a:prstGeom prst="rect">
            <a:avLst/>
          </a:prstGeom>
          <a:solidFill>
            <a:srgbClr val="391378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39"/>
          <p:cNvSpPr/>
          <p:nvPr/>
        </p:nvSpPr>
        <p:spPr>
          <a:xfrm>
            <a:off x="4151957" y="-4"/>
            <a:ext cx="3900223" cy="144868"/>
          </a:xfrm>
          <a:prstGeom prst="rect">
            <a:avLst/>
          </a:prstGeom>
          <a:solidFill>
            <a:srgbClr val="049FDA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39"/>
          <p:cNvSpPr/>
          <p:nvPr/>
        </p:nvSpPr>
        <p:spPr>
          <a:xfrm>
            <a:off x="8284189" y="-1"/>
            <a:ext cx="3907810" cy="1448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icture 14" id="152" name="Google Shape;152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3008" y="6292562"/>
            <a:ext cx="2103478" cy="52850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39"/>
          <p:cNvSpPr txBox="1"/>
          <p:nvPr/>
        </p:nvSpPr>
        <p:spPr>
          <a:xfrm>
            <a:off x="1699623" y="6566213"/>
            <a:ext cx="3992881" cy="218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1378"/>
              </a:buClr>
              <a:buSzPts val="800"/>
              <a:buFont typeface="Helvetica Neue"/>
              <a:buNone/>
            </a:pPr>
            <a:r>
              <a:rPr b="0" i="0" lang="en-US" sz="800" u="none" cap="none" strike="noStrike">
                <a:solidFill>
                  <a:srgbClr val="39137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©  2019 New York State Office of Mental Health</a:t>
            </a:r>
            <a:endParaRPr/>
          </a:p>
        </p:txBody>
      </p:sp>
      <p:sp>
        <p:nvSpPr>
          <p:cNvPr id="154" name="Google Shape;154;p3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6000"/>
              <a:buFont typeface="Helvetica Neue Light"/>
              <a:buNone/>
              <a:defRPr>
                <a:solidFill>
                  <a:srgbClr val="59595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9pPr>
          </a:lstStyle>
          <a:p/>
        </p:txBody>
      </p:sp>
      <p:sp>
        <p:nvSpPr>
          <p:cNvPr id="155" name="Google Shape;155;p39"/>
          <p:cNvSpPr txBox="1"/>
          <p:nvPr>
            <p:ph idx="12" type="sldNum"/>
          </p:nvPr>
        </p:nvSpPr>
        <p:spPr>
          <a:xfrm>
            <a:off x="11095176" y="6523629"/>
            <a:ext cx="258624" cy="2692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u="none" cap="none" strike="noStrik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 Slide">
  <p:cSld name="7_Title Slide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aphic 6" id="31" name="Google Shape;31;p22"/>
          <p:cNvPicPr preferRelativeResize="0"/>
          <p:nvPr/>
        </p:nvPicPr>
        <p:blipFill rotWithShape="1">
          <a:blip r:embed="rId2">
            <a:alphaModFix/>
          </a:blip>
          <a:srcRect b="17628" l="31450" r="26478" t="17627"/>
          <a:stretch/>
        </p:blipFill>
        <p:spPr>
          <a:xfrm>
            <a:off x="520626" y="811783"/>
            <a:ext cx="4370454" cy="5197095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22"/>
          <p:cNvSpPr txBox="1"/>
          <p:nvPr>
            <p:ph idx="12" type="sldNum"/>
          </p:nvPr>
        </p:nvSpPr>
        <p:spPr>
          <a:xfrm>
            <a:off x="11108397" y="6416992"/>
            <a:ext cx="245404" cy="243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Helvetica Neue"/>
              <a:buNone/>
              <a:defRPr sz="1000">
                <a:solidFill>
                  <a:srgbClr val="3B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Helvetica Neue"/>
              <a:buNone/>
              <a:defRPr sz="1000">
                <a:solidFill>
                  <a:srgbClr val="3B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Helvetica Neue"/>
              <a:buNone/>
              <a:defRPr sz="1000">
                <a:solidFill>
                  <a:srgbClr val="3B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Helvetica Neue"/>
              <a:buNone/>
              <a:defRPr sz="1000">
                <a:solidFill>
                  <a:srgbClr val="3B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Helvetica Neue"/>
              <a:buNone/>
              <a:defRPr sz="1000">
                <a:solidFill>
                  <a:srgbClr val="3B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Helvetica Neue"/>
              <a:buNone/>
              <a:defRPr sz="1000">
                <a:solidFill>
                  <a:srgbClr val="3B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Helvetica Neue"/>
              <a:buNone/>
              <a:defRPr sz="1000">
                <a:solidFill>
                  <a:srgbClr val="3B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Helvetica Neue"/>
              <a:buNone/>
              <a:defRPr sz="1000">
                <a:solidFill>
                  <a:srgbClr val="3B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Helvetica Neue"/>
              <a:buNone/>
              <a:defRPr sz="1000">
                <a:solidFill>
                  <a:srgbClr val="3B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" name="Google Shape;33;p22"/>
          <p:cNvSpPr/>
          <p:nvPr/>
        </p:nvSpPr>
        <p:spPr>
          <a:xfrm>
            <a:off x="5448591" y="1874749"/>
            <a:ext cx="6743409" cy="880160"/>
          </a:xfrm>
          <a:prstGeom prst="rect">
            <a:avLst/>
          </a:prstGeom>
          <a:solidFill>
            <a:srgbClr val="391378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22"/>
          <p:cNvSpPr/>
          <p:nvPr/>
        </p:nvSpPr>
        <p:spPr>
          <a:xfrm>
            <a:off x="5448591" y="2971049"/>
            <a:ext cx="6743409" cy="881144"/>
          </a:xfrm>
          <a:prstGeom prst="rect">
            <a:avLst/>
          </a:prstGeom>
          <a:solidFill>
            <a:srgbClr val="049FDA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22"/>
          <p:cNvSpPr/>
          <p:nvPr/>
        </p:nvSpPr>
        <p:spPr>
          <a:xfrm>
            <a:off x="5448591" y="4068331"/>
            <a:ext cx="6743409" cy="88398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22"/>
          <p:cNvSpPr txBox="1"/>
          <p:nvPr>
            <p:ph idx="1" type="body"/>
          </p:nvPr>
        </p:nvSpPr>
        <p:spPr>
          <a:xfrm>
            <a:off x="5448591" y="3234339"/>
            <a:ext cx="6743409" cy="4451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  <a:defRPr sz="2400">
                <a:solidFill>
                  <a:srgbClr val="FFFFFF"/>
                </a:solidFill>
              </a:defRPr>
            </a:lvl1pPr>
            <a:lvl2pPr indent="-228600" lvl="1" marL="9144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  <a:defRPr sz="2400">
                <a:solidFill>
                  <a:srgbClr val="FFFFFF"/>
                </a:solidFill>
              </a:defRPr>
            </a:lvl2pPr>
            <a:lvl3pPr indent="-228600" lvl="2" marL="1371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  <a:defRPr sz="2400">
                <a:solidFill>
                  <a:srgbClr val="FFFFFF"/>
                </a:solidFill>
              </a:defRPr>
            </a:lvl3pPr>
            <a:lvl4pPr indent="-228600" lvl="3" marL="18288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  <a:defRPr sz="2400">
                <a:solidFill>
                  <a:srgbClr val="FFFFFF"/>
                </a:solidFill>
              </a:defRPr>
            </a:lvl4pPr>
            <a:lvl5pPr indent="-228600" lvl="4" marL="22860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  <a:defRPr sz="2400">
                <a:solidFill>
                  <a:srgbClr val="FFFFFF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2"/>
          <p:cNvSpPr txBox="1"/>
          <p:nvPr>
            <p:ph type="title"/>
          </p:nvPr>
        </p:nvSpPr>
        <p:spPr>
          <a:xfrm>
            <a:off x="5448591" y="1986481"/>
            <a:ext cx="6743409" cy="6566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Helvetica Neue"/>
              <a:buNone/>
              <a:defRPr sz="4400">
                <a:solidFill>
                  <a:srgbClr val="FFFFFF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>
  <p:cSld name="Blank 2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2" id="157" name="Google Shape;157;p40"/>
          <p:cNvPicPr preferRelativeResize="0"/>
          <p:nvPr/>
        </p:nvPicPr>
        <p:blipFill rotWithShape="1">
          <a:blip r:embed="rId2">
            <a:alphaModFix/>
          </a:blip>
          <a:srcRect b="35657" l="26424" r="31898" t="0"/>
          <a:stretch/>
        </p:blipFill>
        <p:spPr>
          <a:xfrm>
            <a:off x="7752498" y="1678674"/>
            <a:ext cx="4439503" cy="5179327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40"/>
          <p:cNvSpPr/>
          <p:nvPr/>
        </p:nvSpPr>
        <p:spPr>
          <a:xfrm>
            <a:off x="0" y="-3"/>
            <a:ext cx="3919948" cy="144868"/>
          </a:xfrm>
          <a:prstGeom prst="rect">
            <a:avLst/>
          </a:prstGeom>
          <a:solidFill>
            <a:srgbClr val="391378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40"/>
          <p:cNvSpPr/>
          <p:nvPr/>
        </p:nvSpPr>
        <p:spPr>
          <a:xfrm>
            <a:off x="4151957" y="-4"/>
            <a:ext cx="3900223" cy="144868"/>
          </a:xfrm>
          <a:prstGeom prst="rect">
            <a:avLst/>
          </a:prstGeom>
          <a:solidFill>
            <a:srgbClr val="049FDA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40"/>
          <p:cNvSpPr/>
          <p:nvPr/>
        </p:nvSpPr>
        <p:spPr>
          <a:xfrm>
            <a:off x="8284189" y="-1"/>
            <a:ext cx="3907810" cy="1448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icture 14" id="161" name="Google Shape;161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3008" y="6292562"/>
            <a:ext cx="2103478" cy="52850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40"/>
          <p:cNvSpPr txBox="1"/>
          <p:nvPr/>
        </p:nvSpPr>
        <p:spPr>
          <a:xfrm>
            <a:off x="1699623" y="6566213"/>
            <a:ext cx="3992881" cy="218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1378"/>
              </a:buClr>
              <a:buSzPts val="800"/>
              <a:buFont typeface="Helvetica Neue"/>
              <a:buNone/>
            </a:pPr>
            <a:r>
              <a:rPr b="0" i="0" lang="en-US" sz="800" u="none" cap="none" strike="noStrike">
                <a:solidFill>
                  <a:srgbClr val="39137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©  2019 New York State Office of Mental Health</a:t>
            </a:r>
            <a:endParaRPr/>
          </a:p>
        </p:txBody>
      </p:sp>
      <p:sp>
        <p:nvSpPr>
          <p:cNvPr id="163" name="Google Shape;163;p40"/>
          <p:cNvSpPr txBox="1"/>
          <p:nvPr>
            <p:ph type="title"/>
          </p:nvPr>
        </p:nvSpPr>
        <p:spPr>
          <a:xfrm>
            <a:off x="838200" y="745451"/>
            <a:ext cx="10515600" cy="8219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800"/>
              <a:buFont typeface="Helvetica Neue Light"/>
              <a:buNone/>
              <a:defRPr sz="4800">
                <a:solidFill>
                  <a:srgbClr val="59595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9pPr>
          </a:lstStyle>
          <a:p/>
        </p:txBody>
      </p:sp>
      <p:sp>
        <p:nvSpPr>
          <p:cNvPr id="164" name="Google Shape;164;p40"/>
          <p:cNvSpPr txBox="1"/>
          <p:nvPr>
            <p:ph idx="12" type="sldNum"/>
          </p:nvPr>
        </p:nvSpPr>
        <p:spPr>
          <a:xfrm>
            <a:off x="11095176" y="6550924"/>
            <a:ext cx="258624" cy="2692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u="none" cap="none" strike="noStrik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>
  <p:cSld name="Content with Caption 2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2" id="166" name="Google Shape;166;p41"/>
          <p:cNvPicPr preferRelativeResize="0"/>
          <p:nvPr/>
        </p:nvPicPr>
        <p:blipFill rotWithShape="1">
          <a:blip r:embed="rId2">
            <a:alphaModFix/>
          </a:blip>
          <a:srcRect b="35657" l="26424" r="31898" t="0"/>
          <a:stretch/>
        </p:blipFill>
        <p:spPr>
          <a:xfrm>
            <a:off x="7752498" y="1678674"/>
            <a:ext cx="4439503" cy="5179327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41"/>
          <p:cNvSpPr/>
          <p:nvPr/>
        </p:nvSpPr>
        <p:spPr>
          <a:xfrm>
            <a:off x="0" y="-3"/>
            <a:ext cx="3919948" cy="144868"/>
          </a:xfrm>
          <a:prstGeom prst="rect">
            <a:avLst/>
          </a:prstGeom>
          <a:solidFill>
            <a:srgbClr val="391378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41"/>
          <p:cNvSpPr/>
          <p:nvPr/>
        </p:nvSpPr>
        <p:spPr>
          <a:xfrm>
            <a:off x="4151957" y="-4"/>
            <a:ext cx="3900223" cy="144868"/>
          </a:xfrm>
          <a:prstGeom prst="rect">
            <a:avLst/>
          </a:prstGeom>
          <a:solidFill>
            <a:srgbClr val="049FDA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41"/>
          <p:cNvSpPr/>
          <p:nvPr/>
        </p:nvSpPr>
        <p:spPr>
          <a:xfrm>
            <a:off x="8284189" y="-1"/>
            <a:ext cx="3907810" cy="1448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icture 14" id="170" name="Google Shape;170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3008" y="6292562"/>
            <a:ext cx="2103478" cy="528505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41"/>
          <p:cNvSpPr txBox="1"/>
          <p:nvPr/>
        </p:nvSpPr>
        <p:spPr>
          <a:xfrm>
            <a:off x="1699623" y="6566213"/>
            <a:ext cx="3992881" cy="218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1378"/>
              </a:buClr>
              <a:buSzPts val="800"/>
              <a:buFont typeface="Helvetica Neue"/>
              <a:buNone/>
            </a:pPr>
            <a:r>
              <a:rPr b="0" i="0" lang="en-US" sz="800" u="none" cap="none" strike="noStrike">
                <a:solidFill>
                  <a:srgbClr val="39137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©  2019 New York State Office of Mental Health</a:t>
            </a:r>
            <a:endParaRPr/>
          </a:p>
        </p:txBody>
      </p:sp>
      <p:sp>
        <p:nvSpPr>
          <p:cNvPr id="172" name="Google Shape;172;p41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 Light"/>
              <a:buNone/>
              <a:defRPr sz="32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9pPr>
          </a:lstStyle>
          <a:p/>
        </p:txBody>
      </p:sp>
      <p:sp>
        <p:nvSpPr>
          <p:cNvPr id="173" name="Google Shape;173;p41"/>
          <p:cNvSpPr txBox="1"/>
          <p:nvPr>
            <p:ph idx="1" type="body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4" name="Google Shape;174;p41"/>
          <p:cNvSpPr txBox="1"/>
          <p:nvPr>
            <p:ph idx="2" type="body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−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5" name="Google Shape;175;p41"/>
          <p:cNvSpPr txBox="1"/>
          <p:nvPr>
            <p:ph idx="12" type="sldNum"/>
          </p:nvPr>
        </p:nvSpPr>
        <p:spPr>
          <a:xfrm>
            <a:off x="11096764" y="6564572"/>
            <a:ext cx="258625" cy="2692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u="none" cap="none" strike="noStrik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>
  <p:cSld name="Picture with Caption 2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2" id="177" name="Google Shape;177;p42"/>
          <p:cNvPicPr preferRelativeResize="0"/>
          <p:nvPr/>
        </p:nvPicPr>
        <p:blipFill rotWithShape="1">
          <a:blip r:embed="rId2">
            <a:alphaModFix/>
          </a:blip>
          <a:srcRect b="35657" l="26424" r="31898" t="0"/>
          <a:stretch/>
        </p:blipFill>
        <p:spPr>
          <a:xfrm>
            <a:off x="7752498" y="1678674"/>
            <a:ext cx="4439503" cy="5179327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42"/>
          <p:cNvSpPr/>
          <p:nvPr/>
        </p:nvSpPr>
        <p:spPr>
          <a:xfrm>
            <a:off x="0" y="-3"/>
            <a:ext cx="3919948" cy="144868"/>
          </a:xfrm>
          <a:prstGeom prst="rect">
            <a:avLst/>
          </a:prstGeom>
          <a:solidFill>
            <a:srgbClr val="391378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42"/>
          <p:cNvSpPr/>
          <p:nvPr/>
        </p:nvSpPr>
        <p:spPr>
          <a:xfrm>
            <a:off x="4151957" y="-4"/>
            <a:ext cx="3900223" cy="144868"/>
          </a:xfrm>
          <a:prstGeom prst="rect">
            <a:avLst/>
          </a:prstGeom>
          <a:solidFill>
            <a:srgbClr val="049FDA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42"/>
          <p:cNvSpPr/>
          <p:nvPr/>
        </p:nvSpPr>
        <p:spPr>
          <a:xfrm>
            <a:off x="8284189" y="-1"/>
            <a:ext cx="3907810" cy="1448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icture 14" id="181" name="Google Shape;181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3008" y="6292562"/>
            <a:ext cx="2103478" cy="528505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42"/>
          <p:cNvSpPr txBox="1"/>
          <p:nvPr/>
        </p:nvSpPr>
        <p:spPr>
          <a:xfrm>
            <a:off x="1699623" y="6566213"/>
            <a:ext cx="3992881" cy="218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1378"/>
              </a:buClr>
              <a:buSzPts val="800"/>
              <a:buFont typeface="Helvetica Neue"/>
              <a:buNone/>
            </a:pPr>
            <a:r>
              <a:rPr b="0" i="0" lang="en-US" sz="800" u="none" cap="none" strike="noStrike">
                <a:solidFill>
                  <a:srgbClr val="39137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©  2019 New York State Office of Mental Health</a:t>
            </a:r>
            <a:endParaRPr/>
          </a:p>
        </p:txBody>
      </p:sp>
      <p:sp>
        <p:nvSpPr>
          <p:cNvPr id="183" name="Google Shape;183;p42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 Light"/>
              <a:buNone/>
              <a:defRPr sz="32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9pPr>
          </a:lstStyle>
          <a:p/>
        </p:txBody>
      </p:sp>
      <p:sp>
        <p:nvSpPr>
          <p:cNvPr id="184" name="Google Shape;184;p42"/>
          <p:cNvSpPr/>
          <p:nvPr>
            <p:ph idx="2" type="pic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85" name="Google Shape;185;p42"/>
          <p:cNvSpPr txBox="1"/>
          <p:nvPr>
            <p:ph idx="1" type="body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" name="Google Shape;186;p42"/>
          <p:cNvSpPr txBox="1"/>
          <p:nvPr>
            <p:ph idx="12" type="sldNum"/>
          </p:nvPr>
        </p:nvSpPr>
        <p:spPr>
          <a:xfrm>
            <a:off x="11096764" y="6523629"/>
            <a:ext cx="258625" cy="2692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u="none" cap="none" strike="noStrik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>
  <p:cSld name="Section Header 3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3"/>
          <p:cNvSpPr/>
          <p:nvPr/>
        </p:nvSpPr>
        <p:spPr>
          <a:xfrm>
            <a:off x="0" y="-4"/>
            <a:ext cx="12192000" cy="685800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43"/>
          <p:cNvSpPr/>
          <p:nvPr/>
        </p:nvSpPr>
        <p:spPr>
          <a:xfrm>
            <a:off x="0" y="-3"/>
            <a:ext cx="3919948" cy="144868"/>
          </a:xfrm>
          <a:prstGeom prst="rect">
            <a:avLst/>
          </a:prstGeom>
          <a:solidFill>
            <a:srgbClr val="391378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43"/>
          <p:cNvSpPr/>
          <p:nvPr/>
        </p:nvSpPr>
        <p:spPr>
          <a:xfrm>
            <a:off x="4151957" y="-4"/>
            <a:ext cx="3900223" cy="144868"/>
          </a:xfrm>
          <a:prstGeom prst="rect">
            <a:avLst/>
          </a:prstGeom>
          <a:solidFill>
            <a:srgbClr val="049FDA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43"/>
          <p:cNvSpPr/>
          <p:nvPr/>
        </p:nvSpPr>
        <p:spPr>
          <a:xfrm>
            <a:off x="8284189" y="-1"/>
            <a:ext cx="3907810" cy="1448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icture 12" id="192" name="Google Shape;192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88069" y="163581"/>
            <a:ext cx="615861" cy="78854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43"/>
          <p:cNvSpPr txBox="1"/>
          <p:nvPr>
            <p:ph idx="12" type="sldNum"/>
          </p:nvPr>
        </p:nvSpPr>
        <p:spPr>
          <a:xfrm>
            <a:off x="11095176" y="6540813"/>
            <a:ext cx="258624" cy="269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1378"/>
              </a:buClr>
              <a:buSzPts val="1200"/>
              <a:buFont typeface="Calibri"/>
              <a:buNone/>
              <a:defRPr sz="1200">
                <a:solidFill>
                  <a:srgbClr val="39137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1378"/>
              </a:buClr>
              <a:buSzPts val="1200"/>
              <a:buFont typeface="Calibri"/>
              <a:buNone/>
              <a:defRPr sz="1200">
                <a:solidFill>
                  <a:srgbClr val="39137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1378"/>
              </a:buClr>
              <a:buSzPts val="1200"/>
              <a:buFont typeface="Calibri"/>
              <a:buNone/>
              <a:defRPr sz="1200">
                <a:solidFill>
                  <a:srgbClr val="39137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1378"/>
              </a:buClr>
              <a:buSzPts val="1200"/>
              <a:buFont typeface="Calibri"/>
              <a:buNone/>
              <a:defRPr sz="1200">
                <a:solidFill>
                  <a:srgbClr val="39137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1378"/>
              </a:buClr>
              <a:buSzPts val="1200"/>
              <a:buFont typeface="Calibri"/>
              <a:buNone/>
              <a:defRPr sz="1200">
                <a:solidFill>
                  <a:srgbClr val="39137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1378"/>
              </a:buClr>
              <a:buSzPts val="1200"/>
              <a:buFont typeface="Calibri"/>
              <a:buNone/>
              <a:defRPr sz="1200">
                <a:solidFill>
                  <a:srgbClr val="39137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1378"/>
              </a:buClr>
              <a:buSzPts val="1200"/>
              <a:buFont typeface="Calibri"/>
              <a:buNone/>
              <a:defRPr sz="1200">
                <a:solidFill>
                  <a:srgbClr val="39137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1378"/>
              </a:buClr>
              <a:buSzPts val="1200"/>
              <a:buFont typeface="Calibri"/>
              <a:buNone/>
              <a:defRPr sz="1200">
                <a:solidFill>
                  <a:srgbClr val="39137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1378"/>
              </a:buClr>
              <a:buSzPts val="1200"/>
              <a:buFont typeface="Calibri"/>
              <a:buNone/>
              <a:defRPr sz="1200">
                <a:solidFill>
                  <a:srgbClr val="39137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u="none" cap="none" strike="noStrike"/>
          </a:p>
        </p:txBody>
      </p:sp>
      <p:sp>
        <p:nvSpPr>
          <p:cNvPr id="194" name="Google Shape;194;p43"/>
          <p:cNvSpPr txBox="1"/>
          <p:nvPr/>
        </p:nvSpPr>
        <p:spPr>
          <a:xfrm>
            <a:off x="1699623" y="6566213"/>
            <a:ext cx="3992881" cy="218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1378"/>
              </a:buClr>
              <a:buSzPts val="800"/>
              <a:buFont typeface="Helvetica Neue"/>
              <a:buNone/>
            </a:pPr>
            <a:r>
              <a:rPr b="0" i="0" lang="en-US" sz="800" u="none" cap="none" strike="noStrike">
                <a:solidFill>
                  <a:srgbClr val="39137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©  2019 New York State Office of Mental Health</a:t>
            </a:r>
            <a:endParaRPr/>
          </a:p>
        </p:txBody>
      </p:sp>
      <p:pic>
        <p:nvPicPr>
          <p:cNvPr descr="Picture 11" id="195" name="Google Shape;195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3008" y="6292562"/>
            <a:ext cx="2103478" cy="528505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43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 Light"/>
              <a:buNone/>
              <a:defRPr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9pPr>
          </a:lstStyle>
          <a:p/>
        </p:txBody>
      </p:sp>
      <p:sp>
        <p:nvSpPr>
          <p:cNvPr id="197" name="Google Shape;197;p43"/>
          <p:cNvSpPr txBox="1"/>
          <p:nvPr>
            <p:ph idx="1" type="body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Helvetica Neue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Helvetica Neue"/>
              <a:buNone/>
              <a:defRPr sz="24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Helvetica Neue"/>
              <a:buNone/>
              <a:defRPr sz="2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Helvetica Neue"/>
              <a:buNone/>
              <a:defRPr sz="2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Helvetica Neue"/>
              <a:buNone/>
              <a:defRPr sz="2400">
                <a:solidFill>
                  <a:srgbClr val="888888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showMasterSp="0">
  <p:cSld name="Two Content 3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4"/>
          <p:cNvSpPr/>
          <p:nvPr/>
        </p:nvSpPr>
        <p:spPr>
          <a:xfrm>
            <a:off x="0" y="-4"/>
            <a:ext cx="12192000" cy="685800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44"/>
          <p:cNvSpPr/>
          <p:nvPr/>
        </p:nvSpPr>
        <p:spPr>
          <a:xfrm>
            <a:off x="0" y="-3"/>
            <a:ext cx="3919948" cy="144868"/>
          </a:xfrm>
          <a:prstGeom prst="rect">
            <a:avLst/>
          </a:prstGeom>
          <a:solidFill>
            <a:srgbClr val="391378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44"/>
          <p:cNvSpPr/>
          <p:nvPr/>
        </p:nvSpPr>
        <p:spPr>
          <a:xfrm>
            <a:off x="4151957" y="-4"/>
            <a:ext cx="3900223" cy="144868"/>
          </a:xfrm>
          <a:prstGeom prst="rect">
            <a:avLst/>
          </a:prstGeom>
          <a:solidFill>
            <a:srgbClr val="049FDA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44"/>
          <p:cNvSpPr/>
          <p:nvPr/>
        </p:nvSpPr>
        <p:spPr>
          <a:xfrm>
            <a:off x="8284189" y="-1"/>
            <a:ext cx="3907810" cy="1448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icture 12" id="203" name="Google Shape;203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88069" y="163581"/>
            <a:ext cx="615861" cy="78854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44"/>
          <p:cNvSpPr txBox="1"/>
          <p:nvPr>
            <p:ph idx="12" type="sldNum"/>
          </p:nvPr>
        </p:nvSpPr>
        <p:spPr>
          <a:xfrm>
            <a:off x="11095176" y="6540813"/>
            <a:ext cx="258624" cy="269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1378"/>
              </a:buClr>
              <a:buSzPts val="1200"/>
              <a:buFont typeface="Calibri"/>
              <a:buNone/>
              <a:defRPr sz="1200">
                <a:solidFill>
                  <a:srgbClr val="39137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1378"/>
              </a:buClr>
              <a:buSzPts val="1200"/>
              <a:buFont typeface="Calibri"/>
              <a:buNone/>
              <a:defRPr sz="1200">
                <a:solidFill>
                  <a:srgbClr val="39137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1378"/>
              </a:buClr>
              <a:buSzPts val="1200"/>
              <a:buFont typeface="Calibri"/>
              <a:buNone/>
              <a:defRPr sz="1200">
                <a:solidFill>
                  <a:srgbClr val="39137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1378"/>
              </a:buClr>
              <a:buSzPts val="1200"/>
              <a:buFont typeface="Calibri"/>
              <a:buNone/>
              <a:defRPr sz="1200">
                <a:solidFill>
                  <a:srgbClr val="39137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1378"/>
              </a:buClr>
              <a:buSzPts val="1200"/>
              <a:buFont typeface="Calibri"/>
              <a:buNone/>
              <a:defRPr sz="1200">
                <a:solidFill>
                  <a:srgbClr val="39137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1378"/>
              </a:buClr>
              <a:buSzPts val="1200"/>
              <a:buFont typeface="Calibri"/>
              <a:buNone/>
              <a:defRPr sz="1200">
                <a:solidFill>
                  <a:srgbClr val="39137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1378"/>
              </a:buClr>
              <a:buSzPts val="1200"/>
              <a:buFont typeface="Calibri"/>
              <a:buNone/>
              <a:defRPr sz="1200">
                <a:solidFill>
                  <a:srgbClr val="39137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1378"/>
              </a:buClr>
              <a:buSzPts val="1200"/>
              <a:buFont typeface="Calibri"/>
              <a:buNone/>
              <a:defRPr sz="1200">
                <a:solidFill>
                  <a:srgbClr val="39137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1378"/>
              </a:buClr>
              <a:buSzPts val="1200"/>
              <a:buFont typeface="Calibri"/>
              <a:buNone/>
              <a:defRPr sz="1200">
                <a:solidFill>
                  <a:srgbClr val="39137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u="none" cap="none" strike="noStrike"/>
          </a:p>
        </p:txBody>
      </p:sp>
      <p:sp>
        <p:nvSpPr>
          <p:cNvPr id="205" name="Google Shape;205;p44"/>
          <p:cNvSpPr txBox="1"/>
          <p:nvPr/>
        </p:nvSpPr>
        <p:spPr>
          <a:xfrm>
            <a:off x="1699623" y="6566213"/>
            <a:ext cx="3992881" cy="218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1378"/>
              </a:buClr>
              <a:buSzPts val="800"/>
              <a:buFont typeface="Helvetica Neue"/>
              <a:buNone/>
            </a:pPr>
            <a:r>
              <a:rPr b="0" i="0" lang="en-US" sz="800" u="none" cap="none" strike="noStrike">
                <a:solidFill>
                  <a:srgbClr val="39137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©  2019 New York State Office of Mental Health</a:t>
            </a:r>
            <a:endParaRPr/>
          </a:p>
        </p:txBody>
      </p:sp>
      <p:pic>
        <p:nvPicPr>
          <p:cNvPr descr="Picture 11" id="206" name="Google Shape;206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3008" y="6292562"/>
            <a:ext cx="2103478" cy="52850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44"/>
          <p:cNvSpPr txBox="1"/>
          <p:nvPr>
            <p:ph type="title"/>
          </p:nvPr>
        </p:nvSpPr>
        <p:spPr>
          <a:xfrm>
            <a:off x="838200" y="1115706"/>
            <a:ext cx="10515600" cy="709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sz="4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9pPr>
          </a:lstStyle>
          <a:p/>
        </p:txBody>
      </p:sp>
      <p:sp>
        <p:nvSpPr>
          <p:cNvPr id="208" name="Google Shape;208;p44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>
                <a:solidFill>
                  <a:srgbClr val="000000"/>
                </a:solidFill>
              </a:defRPr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>
                <a:solidFill>
                  <a:srgbClr val="000000"/>
                </a:solidFill>
              </a:defRPr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>
                <a:solidFill>
                  <a:srgbClr val="000000"/>
                </a:solidFill>
              </a:defRPr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>
                <a:solidFill>
                  <a:srgbClr val="000000"/>
                </a:solidFill>
              </a:defRPr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>
                <a:solidFill>
                  <a:srgbClr val="000000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showMasterSp="0">
  <p:cSld name="Comparison 3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5"/>
          <p:cNvSpPr/>
          <p:nvPr/>
        </p:nvSpPr>
        <p:spPr>
          <a:xfrm>
            <a:off x="0" y="-4"/>
            <a:ext cx="12192000" cy="685800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45"/>
          <p:cNvSpPr/>
          <p:nvPr/>
        </p:nvSpPr>
        <p:spPr>
          <a:xfrm>
            <a:off x="0" y="-3"/>
            <a:ext cx="3919948" cy="144868"/>
          </a:xfrm>
          <a:prstGeom prst="rect">
            <a:avLst/>
          </a:prstGeom>
          <a:solidFill>
            <a:srgbClr val="391378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45"/>
          <p:cNvSpPr/>
          <p:nvPr/>
        </p:nvSpPr>
        <p:spPr>
          <a:xfrm>
            <a:off x="4151957" y="-4"/>
            <a:ext cx="3900223" cy="144868"/>
          </a:xfrm>
          <a:prstGeom prst="rect">
            <a:avLst/>
          </a:prstGeom>
          <a:solidFill>
            <a:srgbClr val="049FDA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45"/>
          <p:cNvSpPr/>
          <p:nvPr/>
        </p:nvSpPr>
        <p:spPr>
          <a:xfrm>
            <a:off x="8284189" y="-1"/>
            <a:ext cx="3907810" cy="1448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icture 12" id="214" name="Google Shape;214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88069" y="163581"/>
            <a:ext cx="615861" cy="78854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45"/>
          <p:cNvSpPr txBox="1"/>
          <p:nvPr>
            <p:ph idx="12" type="sldNum"/>
          </p:nvPr>
        </p:nvSpPr>
        <p:spPr>
          <a:xfrm>
            <a:off x="11095176" y="6540813"/>
            <a:ext cx="258624" cy="269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1378"/>
              </a:buClr>
              <a:buSzPts val="1200"/>
              <a:buFont typeface="Calibri"/>
              <a:buNone/>
              <a:defRPr sz="1200">
                <a:solidFill>
                  <a:srgbClr val="39137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1378"/>
              </a:buClr>
              <a:buSzPts val="1200"/>
              <a:buFont typeface="Calibri"/>
              <a:buNone/>
              <a:defRPr sz="1200">
                <a:solidFill>
                  <a:srgbClr val="39137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1378"/>
              </a:buClr>
              <a:buSzPts val="1200"/>
              <a:buFont typeface="Calibri"/>
              <a:buNone/>
              <a:defRPr sz="1200">
                <a:solidFill>
                  <a:srgbClr val="39137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1378"/>
              </a:buClr>
              <a:buSzPts val="1200"/>
              <a:buFont typeface="Calibri"/>
              <a:buNone/>
              <a:defRPr sz="1200">
                <a:solidFill>
                  <a:srgbClr val="39137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1378"/>
              </a:buClr>
              <a:buSzPts val="1200"/>
              <a:buFont typeface="Calibri"/>
              <a:buNone/>
              <a:defRPr sz="1200">
                <a:solidFill>
                  <a:srgbClr val="39137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1378"/>
              </a:buClr>
              <a:buSzPts val="1200"/>
              <a:buFont typeface="Calibri"/>
              <a:buNone/>
              <a:defRPr sz="1200">
                <a:solidFill>
                  <a:srgbClr val="39137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1378"/>
              </a:buClr>
              <a:buSzPts val="1200"/>
              <a:buFont typeface="Calibri"/>
              <a:buNone/>
              <a:defRPr sz="1200">
                <a:solidFill>
                  <a:srgbClr val="39137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1378"/>
              </a:buClr>
              <a:buSzPts val="1200"/>
              <a:buFont typeface="Calibri"/>
              <a:buNone/>
              <a:defRPr sz="1200">
                <a:solidFill>
                  <a:srgbClr val="39137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1378"/>
              </a:buClr>
              <a:buSzPts val="1200"/>
              <a:buFont typeface="Calibri"/>
              <a:buNone/>
              <a:defRPr sz="1200">
                <a:solidFill>
                  <a:srgbClr val="39137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u="none" cap="none" strike="noStrike"/>
          </a:p>
        </p:txBody>
      </p:sp>
      <p:sp>
        <p:nvSpPr>
          <p:cNvPr id="216" name="Google Shape;216;p45"/>
          <p:cNvSpPr txBox="1"/>
          <p:nvPr/>
        </p:nvSpPr>
        <p:spPr>
          <a:xfrm>
            <a:off x="1699623" y="6566213"/>
            <a:ext cx="3992881" cy="218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1378"/>
              </a:buClr>
              <a:buSzPts val="800"/>
              <a:buFont typeface="Helvetica Neue"/>
              <a:buNone/>
            </a:pPr>
            <a:r>
              <a:rPr b="0" i="0" lang="en-US" sz="800" u="none" cap="none" strike="noStrike">
                <a:solidFill>
                  <a:srgbClr val="39137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©  2019 New York State Office of Mental Health</a:t>
            </a:r>
            <a:endParaRPr/>
          </a:p>
        </p:txBody>
      </p:sp>
      <p:pic>
        <p:nvPicPr>
          <p:cNvPr descr="Picture 11" id="217" name="Google Shape;217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3008" y="6292562"/>
            <a:ext cx="2103478" cy="528505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45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sz="4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9pPr>
          </a:lstStyle>
          <a:p/>
        </p:txBody>
      </p:sp>
      <p:sp>
        <p:nvSpPr>
          <p:cNvPr id="219" name="Google Shape;219;p45"/>
          <p:cNvSpPr txBox="1"/>
          <p:nvPr>
            <p:ph idx="1" type="body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sz="2400">
                <a:solidFill>
                  <a:srgbClr val="000000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sz="2400">
                <a:solidFill>
                  <a:srgbClr val="000000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sz="2400">
                <a:solidFill>
                  <a:srgbClr val="000000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sz="2400">
                <a:solidFill>
                  <a:srgbClr val="000000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b="1" sz="2400">
                <a:solidFill>
                  <a:srgbClr val="000000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" name="Google Shape;220;p45"/>
          <p:cNvSpPr txBox="1"/>
          <p:nvPr>
            <p:ph idx="2" type="body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−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>
  <p:cSld name="Content with Caption 3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6"/>
          <p:cNvSpPr/>
          <p:nvPr/>
        </p:nvSpPr>
        <p:spPr>
          <a:xfrm>
            <a:off x="0" y="-4"/>
            <a:ext cx="12192000" cy="685800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46"/>
          <p:cNvSpPr/>
          <p:nvPr/>
        </p:nvSpPr>
        <p:spPr>
          <a:xfrm>
            <a:off x="0" y="-3"/>
            <a:ext cx="3919948" cy="144868"/>
          </a:xfrm>
          <a:prstGeom prst="rect">
            <a:avLst/>
          </a:prstGeom>
          <a:solidFill>
            <a:srgbClr val="391378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46"/>
          <p:cNvSpPr/>
          <p:nvPr/>
        </p:nvSpPr>
        <p:spPr>
          <a:xfrm>
            <a:off x="4151957" y="-4"/>
            <a:ext cx="3900223" cy="144868"/>
          </a:xfrm>
          <a:prstGeom prst="rect">
            <a:avLst/>
          </a:prstGeom>
          <a:solidFill>
            <a:srgbClr val="049FDA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46"/>
          <p:cNvSpPr/>
          <p:nvPr/>
        </p:nvSpPr>
        <p:spPr>
          <a:xfrm>
            <a:off x="8284189" y="-1"/>
            <a:ext cx="3907810" cy="1448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icture 12" id="226" name="Google Shape;226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88069" y="163581"/>
            <a:ext cx="615861" cy="78854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46"/>
          <p:cNvSpPr txBox="1"/>
          <p:nvPr>
            <p:ph idx="12" type="sldNum"/>
          </p:nvPr>
        </p:nvSpPr>
        <p:spPr>
          <a:xfrm>
            <a:off x="11095176" y="6540813"/>
            <a:ext cx="258624" cy="269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1378"/>
              </a:buClr>
              <a:buSzPts val="1200"/>
              <a:buFont typeface="Calibri"/>
              <a:buNone/>
              <a:defRPr sz="1200">
                <a:solidFill>
                  <a:srgbClr val="39137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1378"/>
              </a:buClr>
              <a:buSzPts val="1200"/>
              <a:buFont typeface="Calibri"/>
              <a:buNone/>
              <a:defRPr sz="1200">
                <a:solidFill>
                  <a:srgbClr val="39137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1378"/>
              </a:buClr>
              <a:buSzPts val="1200"/>
              <a:buFont typeface="Calibri"/>
              <a:buNone/>
              <a:defRPr sz="1200">
                <a:solidFill>
                  <a:srgbClr val="39137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1378"/>
              </a:buClr>
              <a:buSzPts val="1200"/>
              <a:buFont typeface="Calibri"/>
              <a:buNone/>
              <a:defRPr sz="1200">
                <a:solidFill>
                  <a:srgbClr val="39137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1378"/>
              </a:buClr>
              <a:buSzPts val="1200"/>
              <a:buFont typeface="Calibri"/>
              <a:buNone/>
              <a:defRPr sz="1200">
                <a:solidFill>
                  <a:srgbClr val="39137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1378"/>
              </a:buClr>
              <a:buSzPts val="1200"/>
              <a:buFont typeface="Calibri"/>
              <a:buNone/>
              <a:defRPr sz="1200">
                <a:solidFill>
                  <a:srgbClr val="39137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1378"/>
              </a:buClr>
              <a:buSzPts val="1200"/>
              <a:buFont typeface="Calibri"/>
              <a:buNone/>
              <a:defRPr sz="1200">
                <a:solidFill>
                  <a:srgbClr val="39137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1378"/>
              </a:buClr>
              <a:buSzPts val="1200"/>
              <a:buFont typeface="Calibri"/>
              <a:buNone/>
              <a:defRPr sz="1200">
                <a:solidFill>
                  <a:srgbClr val="39137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1378"/>
              </a:buClr>
              <a:buSzPts val="1200"/>
              <a:buFont typeface="Calibri"/>
              <a:buNone/>
              <a:defRPr sz="1200">
                <a:solidFill>
                  <a:srgbClr val="39137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u="none" cap="none" strike="noStrike"/>
          </a:p>
        </p:txBody>
      </p:sp>
      <p:sp>
        <p:nvSpPr>
          <p:cNvPr id="228" name="Google Shape;228;p46"/>
          <p:cNvSpPr txBox="1"/>
          <p:nvPr/>
        </p:nvSpPr>
        <p:spPr>
          <a:xfrm>
            <a:off x="1699623" y="6566213"/>
            <a:ext cx="3992881" cy="218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1378"/>
              </a:buClr>
              <a:buSzPts val="800"/>
              <a:buFont typeface="Helvetica Neue"/>
              <a:buNone/>
            </a:pPr>
            <a:r>
              <a:rPr b="0" i="0" lang="en-US" sz="800" u="none" cap="none" strike="noStrike">
                <a:solidFill>
                  <a:srgbClr val="39137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©  2019 New York State Office of Mental Health</a:t>
            </a:r>
            <a:endParaRPr/>
          </a:p>
        </p:txBody>
      </p:sp>
      <p:pic>
        <p:nvPicPr>
          <p:cNvPr descr="Picture 11" id="229" name="Google Shape;229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3008" y="6292562"/>
            <a:ext cx="2103478" cy="528505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46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  <a:defRPr sz="3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9pPr>
          </a:lstStyle>
          <a:p/>
        </p:txBody>
      </p:sp>
      <p:sp>
        <p:nvSpPr>
          <p:cNvPr id="231" name="Google Shape;231;p46"/>
          <p:cNvSpPr txBox="1"/>
          <p:nvPr>
            <p:ph idx="1" type="body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>
                <a:solidFill>
                  <a:srgbClr val="000000"/>
                </a:solidFill>
              </a:defRPr>
            </a:lvl1pPr>
            <a:lvl2pPr indent="-4318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>
                <a:solidFill>
                  <a:srgbClr val="000000"/>
                </a:solidFill>
              </a:defRPr>
            </a:lvl2pPr>
            <a:lvl3pPr indent="-4318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>
                <a:solidFill>
                  <a:srgbClr val="000000"/>
                </a:solidFill>
              </a:defRPr>
            </a:lvl3pPr>
            <a:lvl4pPr indent="-4318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>
                <a:solidFill>
                  <a:srgbClr val="000000"/>
                </a:solidFill>
              </a:defRPr>
            </a:lvl4pPr>
            <a:lvl5pPr indent="-4318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>
                <a:solidFill>
                  <a:srgbClr val="000000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2" name="Google Shape;232;p46"/>
          <p:cNvSpPr txBox="1"/>
          <p:nvPr>
            <p:ph idx="2" type="body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−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>
  <p:cSld name="Picture with Caption 3"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7"/>
          <p:cNvSpPr/>
          <p:nvPr/>
        </p:nvSpPr>
        <p:spPr>
          <a:xfrm>
            <a:off x="0" y="-4"/>
            <a:ext cx="12192000" cy="685800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47"/>
          <p:cNvSpPr/>
          <p:nvPr/>
        </p:nvSpPr>
        <p:spPr>
          <a:xfrm>
            <a:off x="0" y="-3"/>
            <a:ext cx="3919948" cy="144868"/>
          </a:xfrm>
          <a:prstGeom prst="rect">
            <a:avLst/>
          </a:prstGeom>
          <a:solidFill>
            <a:srgbClr val="391378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47"/>
          <p:cNvSpPr/>
          <p:nvPr/>
        </p:nvSpPr>
        <p:spPr>
          <a:xfrm>
            <a:off x="4151957" y="-4"/>
            <a:ext cx="3900223" cy="144868"/>
          </a:xfrm>
          <a:prstGeom prst="rect">
            <a:avLst/>
          </a:prstGeom>
          <a:solidFill>
            <a:srgbClr val="049FDA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47"/>
          <p:cNvSpPr/>
          <p:nvPr/>
        </p:nvSpPr>
        <p:spPr>
          <a:xfrm>
            <a:off x="8284189" y="-1"/>
            <a:ext cx="3907810" cy="1448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icture 12" id="238" name="Google Shape;238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88069" y="163581"/>
            <a:ext cx="615861" cy="78854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47"/>
          <p:cNvSpPr txBox="1"/>
          <p:nvPr>
            <p:ph idx="12" type="sldNum"/>
          </p:nvPr>
        </p:nvSpPr>
        <p:spPr>
          <a:xfrm>
            <a:off x="11095176" y="6540813"/>
            <a:ext cx="258624" cy="269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1378"/>
              </a:buClr>
              <a:buSzPts val="1200"/>
              <a:buFont typeface="Calibri"/>
              <a:buNone/>
              <a:defRPr sz="1200">
                <a:solidFill>
                  <a:srgbClr val="39137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1378"/>
              </a:buClr>
              <a:buSzPts val="1200"/>
              <a:buFont typeface="Calibri"/>
              <a:buNone/>
              <a:defRPr sz="1200">
                <a:solidFill>
                  <a:srgbClr val="39137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1378"/>
              </a:buClr>
              <a:buSzPts val="1200"/>
              <a:buFont typeface="Calibri"/>
              <a:buNone/>
              <a:defRPr sz="1200">
                <a:solidFill>
                  <a:srgbClr val="39137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1378"/>
              </a:buClr>
              <a:buSzPts val="1200"/>
              <a:buFont typeface="Calibri"/>
              <a:buNone/>
              <a:defRPr sz="1200">
                <a:solidFill>
                  <a:srgbClr val="39137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1378"/>
              </a:buClr>
              <a:buSzPts val="1200"/>
              <a:buFont typeface="Calibri"/>
              <a:buNone/>
              <a:defRPr sz="1200">
                <a:solidFill>
                  <a:srgbClr val="39137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1378"/>
              </a:buClr>
              <a:buSzPts val="1200"/>
              <a:buFont typeface="Calibri"/>
              <a:buNone/>
              <a:defRPr sz="1200">
                <a:solidFill>
                  <a:srgbClr val="39137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1378"/>
              </a:buClr>
              <a:buSzPts val="1200"/>
              <a:buFont typeface="Calibri"/>
              <a:buNone/>
              <a:defRPr sz="1200">
                <a:solidFill>
                  <a:srgbClr val="39137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1378"/>
              </a:buClr>
              <a:buSzPts val="1200"/>
              <a:buFont typeface="Calibri"/>
              <a:buNone/>
              <a:defRPr sz="1200">
                <a:solidFill>
                  <a:srgbClr val="39137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1378"/>
              </a:buClr>
              <a:buSzPts val="1200"/>
              <a:buFont typeface="Calibri"/>
              <a:buNone/>
              <a:defRPr sz="1200">
                <a:solidFill>
                  <a:srgbClr val="39137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u="none" cap="none" strike="noStrike"/>
          </a:p>
        </p:txBody>
      </p:sp>
      <p:sp>
        <p:nvSpPr>
          <p:cNvPr id="240" name="Google Shape;240;p47"/>
          <p:cNvSpPr txBox="1"/>
          <p:nvPr/>
        </p:nvSpPr>
        <p:spPr>
          <a:xfrm>
            <a:off x="1699623" y="6566213"/>
            <a:ext cx="3992881" cy="218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1378"/>
              </a:buClr>
              <a:buSzPts val="800"/>
              <a:buFont typeface="Helvetica Neue"/>
              <a:buNone/>
            </a:pPr>
            <a:r>
              <a:rPr b="0" i="0" lang="en-US" sz="800" u="none" cap="none" strike="noStrike">
                <a:solidFill>
                  <a:srgbClr val="39137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©  2019 New York State Office of Mental Health</a:t>
            </a:r>
            <a:endParaRPr/>
          </a:p>
        </p:txBody>
      </p:sp>
      <p:pic>
        <p:nvPicPr>
          <p:cNvPr descr="Picture 11" id="241" name="Google Shape;241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3008" y="6292562"/>
            <a:ext cx="2103478" cy="528505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47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  <a:defRPr sz="3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9pPr>
          </a:lstStyle>
          <a:p/>
        </p:txBody>
      </p:sp>
      <p:sp>
        <p:nvSpPr>
          <p:cNvPr id="243" name="Google Shape;243;p47"/>
          <p:cNvSpPr/>
          <p:nvPr>
            <p:ph idx="2" type="pic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44" name="Google Shape;244;p47"/>
          <p:cNvSpPr txBox="1"/>
          <p:nvPr>
            <p:ph idx="1" type="body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  <a:defRPr sz="1600">
                <a:solidFill>
                  <a:srgbClr val="000000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  <a:defRPr sz="1600">
                <a:solidFill>
                  <a:srgbClr val="000000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  <a:defRPr sz="1600">
                <a:solidFill>
                  <a:srgbClr val="000000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  <a:defRPr sz="1600">
                <a:solidFill>
                  <a:srgbClr val="000000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  <a:defRPr sz="1600">
                <a:solidFill>
                  <a:srgbClr val="000000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3"/>
          <p:cNvSpPr/>
          <p:nvPr/>
        </p:nvSpPr>
        <p:spPr>
          <a:xfrm>
            <a:off x="0" y="-4"/>
            <a:ext cx="12192000" cy="685800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23"/>
          <p:cNvSpPr/>
          <p:nvPr/>
        </p:nvSpPr>
        <p:spPr>
          <a:xfrm>
            <a:off x="0" y="-3"/>
            <a:ext cx="3919948" cy="144868"/>
          </a:xfrm>
          <a:prstGeom prst="rect">
            <a:avLst/>
          </a:prstGeom>
          <a:solidFill>
            <a:srgbClr val="391378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23"/>
          <p:cNvSpPr/>
          <p:nvPr/>
        </p:nvSpPr>
        <p:spPr>
          <a:xfrm>
            <a:off x="4151957" y="-4"/>
            <a:ext cx="3900223" cy="144868"/>
          </a:xfrm>
          <a:prstGeom prst="rect">
            <a:avLst/>
          </a:prstGeom>
          <a:solidFill>
            <a:srgbClr val="049FDA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23"/>
          <p:cNvSpPr/>
          <p:nvPr/>
        </p:nvSpPr>
        <p:spPr>
          <a:xfrm>
            <a:off x="8284189" y="-1"/>
            <a:ext cx="3907810" cy="1448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icture 12" id="43" name="Google Shape;43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88069" y="163581"/>
            <a:ext cx="615861" cy="78854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23"/>
          <p:cNvSpPr txBox="1"/>
          <p:nvPr>
            <p:ph idx="12" type="sldNum"/>
          </p:nvPr>
        </p:nvSpPr>
        <p:spPr>
          <a:xfrm>
            <a:off x="11095176" y="6540813"/>
            <a:ext cx="258624" cy="269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1378"/>
              </a:buClr>
              <a:buSzPts val="1200"/>
              <a:buFont typeface="Calibri"/>
              <a:buNone/>
              <a:defRPr sz="1200">
                <a:solidFill>
                  <a:srgbClr val="39137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1378"/>
              </a:buClr>
              <a:buSzPts val="1200"/>
              <a:buFont typeface="Calibri"/>
              <a:buNone/>
              <a:defRPr sz="1200">
                <a:solidFill>
                  <a:srgbClr val="39137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1378"/>
              </a:buClr>
              <a:buSzPts val="1200"/>
              <a:buFont typeface="Calibri"/>
              <a:buNone/>
              <a:defRPr sz="1200">
                <a:solidFill>
                  <a:srgbClr val="39137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1378"/>
              </a:buClr>
              <a:buSzPts val="1200"/>
              <a:buFont typeface="Calibri"/>
              <a:buNone/>
              <a:defRPr sz="1200">
                <a:solidFill>
                  <a:srgbClr val="39137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1378"/>
              </a:buClr>
              <a:buSzPts val="1200"/>
              <a:buFont typeface="Calibri"/>
              <a:buNone/>
              <a:defRPr sz="1200">
                <a:solidFill>
                  <a:srgbClr val="39137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1378"/>
              </a:buClr>
              <a:buSzPts val="1200"/>
              <a:buFont typeface="Calibri"/>
              <a:buNone/>
              <a:defRPr sz="1200">
                <a:solidFill>
                  <a:srgbClr val="39137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1378"/>
              </a:buClr>
              <a:buSzPts val="1200"/>
              <a:buFont typeface="Calibri"/>
              <a:buNone/>
              <a:defRPr sz="1200">
                <a:solidFill>
                  <a:srgbClr val="39137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1378"/>
              </a:buClr>
              <a:buSzPts val="1200"/>
              <a:buFont typeface="Calibri"/>
              <a:buNone/>
              <a:defRPr sz="1200">
                <a:solidFill>
                  <a:srgbClr val="39137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1378"/>
              </a:buClr>
              <a:buSzPts val="1200"/>
              <a:buFont typeface="Calibri"/>
              <a:buNone/>
              <a:defRPr sz="1200">
                <a:solidFill>
                  <a:srgbClr val="39137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u="none" cap="none" strike="noStrike"/>
          </a:p>
        </p:txBody>
      </p:sp>
      <p:sp>
        <p:nvSpPr>
          <p:cNvPr id="45" name="Google Shape;45;p23"/>
          <p:cNvSpPr txBox="1"/>
          <p:nvPr/>
        </p:nvSpPr>
        <p:spPr>
          <a:xfrm>
            <a:off x="1699623" y="6566213"/>
            <a:ext cx="3992881" cy="218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1378"/>
              </a:buClr>
              <a:buSzPts val="800"/>
              <a:buFont typeface="Helvetica Neue"/>
              <a:buNone/>
            </a:pPr>
            <a:r>
              <a:rPr b="0" i="0" lang="en-US" sz="800" u="none" cap="none" strike="noStrike">
                <a:solidFill>
                  <a:srgbClr val="39137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©  2019 New York State Office of Mental Health</a:t>
            </a:r>
            <a:endParaRPr/>
          </a:p>
        </p:txBody>
      </p:sp>
      <p:pic>
        <p:nvPicPr>
          <p:cNvPr descr="Picture 11" id="46" name="Google Shape;4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3008" y="6292562"/>
            <a:ext cx="2103478" cy="528505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23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 Light"/>
              <a:buNone/>
              <a:defRPr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9pPr>
          </a:lstStyle>
          <a:p/>
        </p:txBody>
      </p:sp>
      <p:sp>
        <p:nvSpPr>
          <p:cNvPr id="48" name="Google Shape;48;p23"/>
          <p:cNvSpPr txBox="1"/>
          <p:nvPr>
            <p:ph idx="1" type="body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>
                <a:solidFill>
                  <a:srgbClr val="000000"/>
                </a:solidFill>
              </a:defRPr>
            </a:lvl1pPr>
            <a:lvl2pPr indent="-228600" lvl="1" marL="9144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>
                <a:solidFill>
                  <a:srgbClr val="000000"/>
                </a:solidFill>
              </a:defRPr>
            </a:lvl2pPr>
            <a:lvl3pPr indent="-228600" lvl="2" marL="1371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>
                <a:solidFill>
                  <a:srgbClr val="000000"/>
                </a:solidFill>
              </a:defRPr>
            </a:lvl3pPr>
            <a:lvl4pPr indent="-228600" lvl="3" marL="18288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>
                <a:solidFill>
                  <a:srgbClr val="000000"/>
                </a:solidFill>
              </a:defRPr>
            </a:lvl4pPr>
            <a:lvl5pPr indent="-228600" lvl="4" marL="22860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>
                <a:solidFill>
                  <a:srgbClr val="000000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>
  <p:cSld name="Title and Conten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4"/>
          <p:cNvSpPr/>
          <p:nvPr/>
        </p:nvSpPr>
        <p:spPr>
          <a:xfrm>
            <a:off x="0" y="-4"/>
            <a:ext cx="12192000" cy="685800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24"/>
          <p:cNvSpPr/>
          <p:nvPr/>
        </p:nvSpPr>
        <p:spPr>
          <a:xfrm>
            <a:off x="0" y="-3"/>
            <a:ext cx="3919948" cy="144868"/>
          </a:xfrm>
          <a:prstGeom prst="rect">
            <a:avLst/>
          </a:prstGeom>
          <a:solidFill>
            <a:srgbClr val="391378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24"/>
          <p:cNvSpPr/>
          <p:nvPr/>
        </p:nvSpPr>
        <p:spPr>
          <a:xfrm>
            <a:off x="4151957" y="-4"/>
            <a:ext cx="3900223" cy="144868"/>
          </a:xfrm>
          <a:prstGeom prst="rect">
            <a:avLst/>
          </a:prstGeom>
          <a:solidFill>
            <a:srgbClr val="049FDA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24"/>
          <p:cNvSpPr/>
          <p:nvPr/>
        </p:nvSpPr>
        <p:spPr>
          <a:xfrm>
            <a:off x="8284189" y="-1"/>
            <a:ext cx="3907810" cy="1448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icture 12" id="54" name="Google Shape;54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88069" y="163581"/>
            <a:ext cx="615861" cy="78854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24"/>
          <p:cNvSpPr txBox="1"/>
          <p:nvPr>
            <p:ph idx="12" type="sldNum"/>
          </p:nvPr>
        </p:nvSpPr>
        <p:spPr>
          <a:xfrm>
            <a:off x="11095176" y="6540813"/>
            <a:ext cx="258624" cy="269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1378"/>
              </a:buClr>
              <a:buSzPts val="1200"/>
              <a:buFont typeface="Calibri"/>
              <a:buNone/>
              <a:defRPr sz="1200">
                <a:solidFill>
                  <a:srgbClr val="39137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1378"/>
              </a:buClr>
              <a:buSzPts val="1200"/>
              <a:buFont typeface="Calibri"/>
              <a:buNone/>
              <a:defRPr sz="1200">
                <a:solidFill>
                  <a:srgbClr val="39137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1378"/>
              </a:buClr>
              <a:buSzPts val="1200"/>
              <a:buFont typeface="Calibri"/>
              <a:buNone/>
              <a:defRPr sz="1200">
                <a:solidFill>
                  <a:srgbClr val="39137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1378"/>
              </a:buClr>
              <a:buSzPts val="1200"/>
              <a:buFont typeface="Calibri"/>
              <a:buNone/>
              <a:defRPr sz="1200">
                <a:solidFill>
                  <a:srgbClr val="39137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1378"/>
              </a:buClr>
              <a:buSzPts val="1200"/>
              <a:buFont typeface="Calibri"/>
              <a:buNone/>
              <a:defRPr sz="1200">
                <a:solidFill>
                  <a:srgbClr val="39137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1378"/>
              </a:buClr>
              <a:buSzPts val="1200"/>
              <a:buFont typeface="Calibri"/>
              <a:buNone/>
              <a:defRPr sz="1200">
                <a:solidFill>
                  <a:srgbClr val="39137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1378"/>
              </a:buClr>
              <a:buSzPts val="1200"/>
              <a:buFont typeface="Calibri"/>
              <a:buNone/>
              <a:defRPr sz="1200">
                <a:solidFill>
                  <a:srgbClr val="39137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1378"/>
              </a:buClr>
              <a:buSzPts val="1200"/>
              <a:buFont typeface="Calibri"/>
              <a:buNone/>
              <a:defRPr sz="1200">
                <a:solidFill>
                  <a:srgbClr val="39137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1378"/>
              </a:buClr>
              <a:buSzPts val="1200"/>
              <a:buFont typeface="Calibri"/>
              <a:buNone/>
              <a:defRPr sz="1200">
                <a:solidFill>
                  <a:srgbClr val="39137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u="none" cap="none" strike="noStrike"/>
          </a:p>
        </p:txBody>
      </p:sp>
      <p:sp>
        <p:nvSpPr>
          <p:cNvPr id="56" name="Google Shape;56;p24"/>
          <p:cNvSpPr txBox="1"/>
          <p:nvPr/>
        </p:nvSpPr>
        <p:spPr>
          <a:xfrm>
            <a:off x="1699623" y="6566213"/>
            <a:ext cx="3992881" cy="218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1378"/>
              </a:buClr>
              <a:buSzPts val="800"/>
              <a:buFont typeface="Helvetica Neue"/>
              <a:buNone/>
            </a:pPr>
            <a:r>
              <a:rPr b="0" i="0" lang="en-US" sz="800" u="none" cap="none" strike="noStrike">
                <a:solidFill>
                  <a:srgbClr val="39137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©  2019 New York State Office of Mental Health</a:t>
            </a:r>
            <a:endParaRPr/>
          </a:p>
        </p:txBody>
      </p:sp>
      <p:pic>
        <p:nvPicPr>
          <p:cNvPr descr="Picture 11" id="57" name="Google Shape;5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3008" y="6292562"/>
            <a:ext cx="2103478" cy="52850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24"/>
          <p:cNvSpPr txBox="1"/>
          <p:nvPr>
            <p:ph type="title"/>
          </p:nvPr>
        </p:nvSpPr>
        <p:spPr>
          <a:xfrm>
            <a:off x="838200" y="1115706"/>
            <a:ext cx="10515600" cy="709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sz="4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9pPr>
          </a:lstStyle>
          <a:p/>
        </p:txBody>
      </p:sp>
      <p:sp>
        <p:nvSpPr>
          <p:cNvPr id="59" name="Google Shape;59;p24"/>
          <p:cNvSpPr txBox="1"/>
          <p:nvPr>
            <p:ph idx="1" type="body"/>
          </p:nvPr>
        </p:nvSpPr>
        <p:spPr>
          <a:xfrm>
            <a:off x="838200" y="223141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>
                <a:solidFill>
                  <a:srgbClr val="000000"/>
                </a:solidFill>
              </a:defRPr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>
                <a:solidFill>
                  <a:srgbClr val="000000"/>
                </a:solidFill>
              </a:defRPr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>
                <a:solidFill>
                  <a:srgbClr val="000000"/>
                </a:solidFill>
              </a:defRPr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>
                <a:solidFill>
                  <a:srgbClr val="000000"/>
                </a:solidFill>
              </a:defRPr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>
                <a:solidFill>
                  <a:srgbClr val="000000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5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3200"/>
              <a:buFont typeface="Helvetica Neue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9pPr>
          </a:lstStyle>
          <a:p/>
        </p:txBody>
      </p:sp>
      <p:sp>
        <p:nvSpPr>
          <p:cNvPr id="62" name="Google Shape;62;p25"/>
          <p:cNvSpPr/>
          <p:nvPr>
            <p:ph idx="2" type="pic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25"/>
          <p:cNvSpPr txBox="1"/>
          <p:nvPr>
            <p:ph idx="1" type="body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600"/>
              <a:buFont typeface="Helvetica Neue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600"/>
              <a:buFont typeface="Helvetica Neue"/>
              <a:buNone/>
              <a:defRPr sz="1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600"/>
              <a:buFont typeface="Helvetica Neue"/>
              <a:buNone/>
              <a:defRPr sz="1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600"/>
              <a:buFont typeface="Helvetica Neue"/>
              <a:buNone/>
              <a:defRPr sz="1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600"/>
              <a:buFont typeface="Helvetica Neue"/>
              <a:buNone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25"/>
          <p:cNvSpPr txBox="1"/>
          <p:nvPr>
            <p:ph idx="12" type="sldNum"/>
          </p:nvPr>
        </p:nvSpPr>
        <p:spPr>
          <a:xfrm>
            <a:off x="11108397" y="6416992"/>
            <a:ext cx="245404" cy="243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Helvetica Neue"/>
              <a:buNone/>
              <a:defRPr sz="1000">
                <a:solidFill>
                  <a:srgbClr val="3B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Helvetica Neue"/>
              <a:buNone/>
              <a:defRPr sz="1000">
                <a:solidFill>
                  <a:srgbClr val="3B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Helvetica Neue"/>
              <a:buNone/>
              <a:defRPr sz="1000">
                <a:solidFill>
                  <a:srgbClr val="3B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Helvetica Neue"/>
              <a:buNone/>
              <a:defRPr sz="1000">
                <a:solidFill>
                  <a:srgbClr val="3B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Helvetica Neue"/>
              <a:buNone/>
              <a:defRPr sz="1000">
                <a:solidFill>
                  <a:srgbClr val="3B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Helvetica Neue"/>
              <a:buNone/>
              <a:defRPr sz="1000">
                <a:solidFill>
                  <a:srgbClr val="3B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Helvetica Neue"/>
              <a:buNone/>
              <a:defRPr sz="1000">
                <a:solidFill>
                  <a:srgbClr val="3B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Helvetica Neue"/>
              <a:buNone/>
              <a:defRPr sz="1000">
                <a:solidFill>
                  <a:srgbClr val="3B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Helvetica Neue"/>
              <a:buNone/>
              <a:defRPr sz="1000">
                <a:solidFill>
                  <a:srgbClr val="3B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9pPr>
          </a:lstStyle>
          <a:p/>
        </p:txBody>
      </p:sp>
      <p:sp>
        <p:nvSpPr>
          <p:cNvPr id="67" name="Google Shape;67;p26"/>
          <p:cNvSpPr txBox="1"/>
          <p:nvPr>
            <p:ph idx="1" type="body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F8E8E"/>
              </a:buClr>
              <a:buSzPts val="2400"/>
              <a:buFont typeface="Helvetica Neue"/>
              <a:buNone/>
              <a:defRPr sz="2400">
                <a:solidFill>
                  <a:srgbClr val="8F8E8E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F8E8E"/>
              </a:buClr>
              <a:buSzPts val="2400"/>
              <a:buFont typeface="Helvetica Neue"/>
              <a:buNone/>
              <a:defRPr sz="2400">
                <a:solidFill>
                  <a:srgbClr val="8F8E8E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F8E8E"/>
              </a:buClr>
              <a:buSzPts val="2400"/>
              <a:buFont typeface="Helvetica Neue"/>
              <a:buNone/>
              <a:defRPr sz="2400">
                <a:solidFill>
                  <a:srgbClr val="8F8E8E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F8E8E"/>
              </a:buClr>
              <a:buSzPts val="2400"/>
              <a:buFont typeface="Helvetica Neue"/>
              <a:buNone/>
              <a:defRPr sz="2400">
                <a:solidFill>
                  <a:srgbClr val="8F8E8E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F8E8E"/>
              </a:buClr>
              <a:buSzPts val="2400"/>
              <a:buFont typeface="Helvetica Neue"/>
              <a:buNone/>
              <a:defRPr sz="2400">
                <a:solidFill>
                  <a:srgbClr val="8F8E8E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26"/>
          <p:cNvSpPr txBox="1"/>
          <p:nvPr>
            <p:ph idx="12" type="sldNum"/>
          </p:nvPr>
        </p:nvSpPr>
        <p:spPr>
          <a:xfrm>
            <a:off x="11108397" y="6416992"/>
            <a:ext cx="245404" cy="243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Helvetica Neue"/>
              <a:buNone/>
              <a:defRPr sz="1000">
                <a:solidFill>
                  <a:srgbClr val="3B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Helvetica Neue"/>
              <a:buNone/>
              <a:defRPr sz="1000">
                <a:solidFill>
                  <a:srgbClr val="3B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Helvetica Neue"/>
              <a:buNone/>
              <a:defRPr sz="1000">
                <a:solidFill>
                  <a:srgbClr val="3B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Helvetica Neue"/>
              <a:buNone/>
              <a:defRPr sz="1000">
                <a:solidFill>
                  <a:srgbClr val="3B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Helvetica Neue"/>
              <a:buNone/>
              <a:defRPr sz="1000">
                <a:solidFill>
                  <a:srgbClr val="3B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Helvetica Neue"/>
              <a:buNone/>
              <a:defRPr sz="1000">
                <a:solidFill>
                  <a:srgbClr val="3B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Helvetica Neue"/>
              <a:buNone/>
              <a:defRPr sz="1000">
                <a:solidFill>
                  <a:srgbClr val="3B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Helvetica Neue"/>
              <a:buNone/>
              <a:defRPr sz="1000">
                <a:solidFill>
                  <a:srgbClr val="3B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Helvetica Neue"/>
              <a:buNone/>
              <a:defRPr sz="1000">
                <a:solidFill>
                  <a:srgbClr val="3B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showMasterSp="0">
  <p:cSld name="Title Only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7"/>
          <p:cNvSpPr/>
          <p:nvPr/>
        </p:nvSpPr>
        <p:spPr>
          <a:xfrm>
            <a:off x="0" y="-4"/>
            <a:ext cx="12192000" cy="685800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27"/>
          <p:cNvSpPr/>
          <p:nvPr/>
        </p:nvSpPr>
        <p:spPr>
          <a:xfrm>
            <a:off x="0" y="-3"/>
            <a:ext cx="3919948" cy="144868"/>
          </a:xfrm>
          <a:prstGeom prst="rect">
            <a:avLst/>
          </a:prstGeom>
          <a:solidFill>
            <a:srgbClr val="391378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27"/>
          <p:cNvSpPr/>
          <p:nvPr/>
        </p:nvSpPr>
        <p:spPr>
          <a:xfrm>
            <a:off x="4151957" y="-4"/>
            <a:ext cx="3900223" cy="144868"/>
          </a:xfrm>
          <a:prstGeom prst="rect">
            <a:avLst/>
          </a:prstGeom>
          <a:solidFill>
            <a:srgbClr val="049FDA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27"/>
          <p:cNvSpPr/>
          <p:nvPr/>
        </p:nvSpPr>
        <p:spPr>
          <a:xfrm>
            <a:off x="8284189" y="-1"/>
            <a:ext cx="3907810" cy="1448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icture 12" id="74" name="Google Shape;74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88069" y="163581"/>
            <a:ext cx="615861" cy="78854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27"/>
          <p:cNvSpPr txBox="1"/>
          <p:nvPr>
            <p:ph idx="12" type="sldNum"/>
          </p:nvPr>
        </p:nvSpPr>
        <p:spPr>
          <a:xfrm>
            <a:off x="11095176" y="6540813"/>
            <a:ext cx="258624" cy="269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1378"/>
              </a:buClr>
              <a:buSzPts val="1200"/>
              <a:buFont typeface="Calibri"/>
              <a:buNone/>
              <a:defRPr sz="1200">
                <a:solidFill>
                  <a:srgbClr val="39137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1378"/>
              </a:buClr>
              <a:buSzPts val="1200"/>
              <a:buFont typeface="Calibri"/>
              <a:buNone/>
              <a:defRPr sz="1200">
                <a:solidFill>
                  <a:srgbClr val="39137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1378"/>
              </a:buClr>
              <a:buSzPts val="1200"/>
              <a:buFont typeface="Calibri"/>
              <a:buNone/>
              <a:defRPr sz="1200">
                <a:solidFill>
                  <a:srgbClr val="39137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1378"/>
              </a:buClr>
              <a:buSzPts val="1200"/>
              <a:buFont typeface="Calibri"/>
              <a:buNone/>
              <a:defRPr sz="1200">
                <a:solidFill>
                  <a:srgbClr val="39137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1378"/>
              </a:buClr>
              <a:buSzPts val="1200"/>
              <a:buFont typeface="Calibri"/>
              <a:buNone/>
              <a:defRPr sz="1200">
                <a:solidFill>
                  <a:srgbClr val="39137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1378"/>
              </a:buClr>
              <a:buSzPts val="1200"/>
              <a:buFont typeface="Calibri"/>
              <a:buNone/>
              <a:defRPr sz="1200">
                <a:solidFill>
                  <a:srgbClr val="39137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1378"/>
              </a:buClr>
              <a:buSzPts val="1200"/>
              <a:buFont typeface="Calibri"/>
              <a:buNone/>
              <a:defRPr sz="1200">
                <a:solidFill>
                  <a:srgbClr val="39137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1378"/>
              </a:buClr>
              <a:buSzPts val="1200"/>
              <a:buFont typeface="Calibri"/>
              <a:buNone/>
              <a:defRPr sz="1200">
                <a:solidFill>
                  <a:srgbClr val="39137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1378"/>
              </a:buClr>
              <a:buSzPts val="1200"/>
              <a:buFont typeface="Calibri"/>
              <a:buNone/>
              <a:defRPr sz="1200">
                <a:solidFill>
                  <a:srgbClr val="39137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u="none" cap="none" strike="noStrike"/>
          </a:p>
        </p:txBody>
      </p:sp>
      <p:sp>
        <p:nvSpPr>
          <p:cNvPr id="76" name="Google Shape;76;p27"/>
          <p:cNvSpPr txBox="1"/>
          <p:nvPr/>
        </p:nvSpPr>
        <p:spPr>
          <a:xfrm>
            <a:off x="1699623" y="6566213"/>
            <a:ext cx="3992881" cy="218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1378"/>
              </a:buClr>
              <a:buSzPts val="800"/>
              <a:buFont typeface="Helvetica Neue"/>
              <a:buNone/>
            </a:pPr>
            <a:r>
              <a:rPr b="0" i="0" lang="en-US" sz="800" u="none" cap="none" strike="noStrike">
                <a:solidFill>
                  <a:srgbClr val="39137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©  2019 New York State Office of Mental Health</a:t>
            </a:r>
            <a:endParaRPr/>
          </a:p>
        </p:txBody>
      </p:sp>
      <p:pic>
        <p:nvPicPr>
          <p:cNvPr descr="Picture 11" id="77" name="Google Shape;77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3008" y="6292562"/>
            <a:ext cx="2103478" cy="52850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27"/>
          <p:cNvSpPr txBox="1"/>
          <p:nvPr>
            <p:ph type="title"/>
          </p:nvPr>
        </p:nvSpPr>
        <p:spPr>
          <a:xfrm>
            <a:off x="838200" y="1115706"/>
            <a:ext cx="10515600" cy="709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sz="4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showMasterSp="0">
  <p:cSld name="Two Conten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2" id="80" name="Google Shape;80;p28"/>
          <p:cNvPicPr preferRelativeResize="0"/>
          <p:nvPr/>
        </p:nvPicPr>
        <p:blipFill rotWithShape="1">
          <a:blip r:embed="rId2">
            <a:alphaModFix/>
          </a:blip>
          <a:srcRect b="35657" l="26424" r="31898" t="0"/>
          <a:stretch/>
        </p:blipFill>
        <p:spPr>
          <a:xfrm>
            <a:off x="7752498" y="1678674"/>
            <a:ext cx="4439503" cy="5179327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28"/>
          <p:cNvSpPr/>
          <p:nvPr/>
        </p:nvSpPr>
        <p:spPr>
          <a:xfrm>
            <a:off x="0" y="-3"/>
            <a:ext cx="3919948" cy="144868"/>
          </a:xfrm>
          <a:prstGeom prst="rect">
            <a:avLst/>
          </a:prstGeom>
          <a:solidFill>
            <a:srgbClr val="391378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28"/>
          <p:cNvSpPr/>
          <p:nvPr/>
        </p:nvSpPr>
        <p:spPr>
          <a:xfrm>
            <a:off x="4151957" y="-4"/>
            <a:ext cx="3900223" cy="144868"/>
          </a:xfrm>
          <a:prstGeom prst="rect">
            <a:avLst/>
          </a:prstGeom>
          <a:solidFill>
            <a:srgbClr val="049FDA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28"/>
          <p:cNvSpPr/>
          <p:nvPr/>
        </p:nvSpPr>
        <p:spPr>
          <a:xfrm>
            <a:off x="8284189" y="-1"/>
            <a:ext cx="3907810" cy="1448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icture 14" id="84" name="Google Shape;84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3008" y="6292562"/>
            <a:ext cx="2103478" cy="52850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28"/>
          <p:cNvSpPr txBox="1"/>
          <p:nvPr/>
        </p:nvSpPr>
        <p:spPr>
          <a:xfrm>
            <a:off x="1699623" y="6566213"/>
            <a:ext cx="3992881" cy="218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1378"/>
              </a:buClr>
              <a:buSzPts val="800"/>
              <a:buFont typeface="Helvetica Neue"/>
              <a:buNone/>
            </a:pPr>
            <a:r>
              <a:rPr b="0" i="0" lang="en-US" sz="800" u="none" cap="none" strike="noStrike">
                <a:solidFill>
                  <a:srgbClr val="39137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©  2019 New York State Office of Mental Health</a:t>
            </a:r>
            <a:endParaRPr/>
          </a:p>
        </p:txBody>
      </p:sp>
      <p:sp>
        <p:nvSpPr>
          <p:cNvPr id="86" name="Google Shape;86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Helvetica Neue Light"/>
              <a:buNone/>
              <a:defRPr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9pPr>
          </a:lstStyle>
          <a:p/>
        </p:txBody>
      </p:sp>
      <p:sp>
        <p:nvSpPr>
          <p:cNvPr id="87" name="Google Shape;87;p2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28"/>
          <p:cNvSpPr txBox="1"/>
          <p:nvPr>
            <p:ph idx="12" type="sldNum"/>
          </p:nvPr>
        </p:nvSpPr>
        <p:spPr>
          <a:xfrm>
            <a:off x="11095176" y="6591868"/>
            <a:ext cx="258624" cy="2692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u="none" cap="none" strike="noStrik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9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/>
            </a:lvl9pPr>
          </a:lstStyle>
          <a:p/>
        </p:txBody>
      </p:sp>
      <p:sp>
        <p:nvSpPr>
          <p:cNvPr id="91" name="Google Shape;91;p29"/>
          <p:cNvSpPr txBox="1"/>
          <p:nvPr>
            <p:ph idx="1" type="body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400"/>
              <a:buFont typeface="Helvetica Neue"/>
              <a:buNone/>
              <a:defRPr sz="2400"/>
            </a:lvl1pPr>
            <a:lvl2pPr indent="-228600" lvl="1" marL="9144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400"/>
              <a:buFont typeface="Helvetica Neue"/>
              <a:buNone/>
              <a:defRPr sz="2400"/>
            </a:lvl2pPr>
            <a:lvl3pPr indent="-228600" lvl="2" marL="1371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400"/>
              <a:buFont typeface="Helvetica Neue"/>
              <a:buNone/>
              <a:defRPr sz="2400"/>
            </a:lvl3pPr>
            <a:lvl4pPr indent="-228600" lvl="3" marL="18288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400"/>
              <a:buFont typeface="Helvetica Neue"/>
              <a:buNone/>
              <a:defRPr sz="2400"/>
            </a:lvl4pPr>
            <a:lvl5pPr indent="-228600" lvl="4" marL="22860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400"/>
              <a:buFont typeface="Helvetica Neue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29"/>
          <p:cNvSpPr txBox="1"/>
          <p:nvPr>
            <p:ph idx="12" type="sldNum"/>
          </p:nvPr>
        </p:nvSpPr>
        <p:spPr>
          <a:xfrm>
            <a:off x="11108397" y="6416992"/>
            <a:ext cx="245404" cy="243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Helvetica Neue"/>
              <a:buNone/>
              <a:defRPr sz="1000">
                <a:solidFill>
                  <a:srgbClr val="3B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Helvetica Neue"/>
              <a:buNone/>
              <a:defRPr sz="1000">
                <a:solidFill>
                  <a:srgbClr val="3B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Helvetica Neue"/>
              <a:buNone/>
              <a:defRPr sz="1000">
                <a:solidFill>
                  <a:srgbClr val="3B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Helvetica Neue"/>
              <a:buNone/>
              <a:defRPr sz="1000">
                <a:solidFill>
                  <a:srgbClr val="3B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Helvetica Neue"/>
              <a:buNone/>
              <a:defRPr sz="1000">
                <a:solidFill>
                  <a:srgbClr val="3B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Helvetica Neue"/>
              <a:buNone/>
              <a:defRPr sz="1000">
                <a:solidFill>
                  <a:srgbClr val="3B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Helvetica Neue"/>
              <a:buNone/>
              <a:defRPr sz="1000">
                <a:solidFill>
                  <a:srgbClr val="3B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Helvetica Neue"/>
              <a:buNone/>
              <a:defRPr sz="1000">
                <a:solidFill>
                  <a:srgbClr val="3B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Helvetica Neue"/>
              <a:buNone/>
              <a:defRPr sz="1000">
                <a:solidFill>
                  <a:srgbClr val="3B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7.xml"/><Relationship Id="rId22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18.xml"/><Relationship Id="rId24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0.xml"/><Relationship Id="rId1" Type="http://schemas.openxmlformats.org/officeDocument/2006/relationships/image" Target="../media/image2.png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1.xml"/><Relationship Id="rId9" Type="http://schemas.openxmlformats.org/officeDocument/2006/relationships/slideLayout" Target="../slideLayouts/slideLayout6.xml"/><Relationship Id="rId26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22.xml"/><Relationship Id="rId28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6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31" Type="http://schemas.openxmlformats.org/officeDocument/2006/relationships/theme" Target="../theme/theme2.xml"/><Relationship Id="rId30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1.xml"/><Relationship Id="rId17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/>
          <p:nvPr/>
        </p:nvSpPr>
        <p:spPr>
          <a:xfrm rot="10800000">
            <a:off x="-1" y="5357812"/>
            <a:ext cx="3832383" cy="1500188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20"/>
          <p:cNvSpPr/>
          <p:nvPr/>
        </p:nvSpPr>
        <p:spPr>
          <a:xfrm>
            <a:off x="6510338" y="-1"/>
            <a:ext cx="5681663" cy="2224090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8;p20"/>
          <p:cNvSpPr/>
          <p:nvPr/>
        </p:nvSpPr>
        <p:spPr>
          <a:xfrm>
            <a:off x="0" y="-1"/>
            <a:ext cx="838200" cy="109058"/>
          </a:xfrm>
          <a:prstGeom prst="rect">
            <a:avLst/>
          </a:prstGeom>
          <a:solidFill>
            <a:srgbClr val="391378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9;p20"/>
          <p:cNvSpPr/>
          <p:nvPr/>
        </p:nvSpPr>
        <p:spPr>
          <a:xfrm>
            <a:off x="901110" y="-1"/>
            <a:ext cx="838201" cy="109058"/>
          </a:xfrm>
          <a:prstGeom prst="rect">
            <a:avLst/>
          </a:prstGeom>
          <a:solidFill>
            <a:srgbClr val="049FDA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;p20"/>
          <p:cNvSpPr/>
          <p:nvPr/>
        </p:nvSpPr>
        <p:spPr>
          <a:xfrm>
            <a:off x="1802220" y="-1"/>
            <a:ext cx="838201" cy="10905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raphic 19" id="11" name="Google Shape;11;p2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4099" y="144864"/>
            <a:ext cx="2450027" cy="4707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 20" id="12" name="Google Shape;12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4467" y="63899"/>
            <a:ext cx="4334184" cy="12660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0"/>
          <p:cNvSpPr/>
          <p:nvPr/>
        </p:nvSpPr>
        <p:spPr>
          <a:xfrm>
            <a:off x="9551579" y="6748943"/>
            <a:ext cx="838201" cy="109057"/>
          </a:xfrm>
          <a:prstGeom prst="rect">
            <a:avLst/>
          </a:prstGeom>
          <a:solidFill>
            <a:srgbClr val="391378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0"/>
          <p:cNvSpPr/>
          <p:nvPr/>
        </p:nvSpPr>
        <p:spPr>
          <a:xfrm>
            <a:off x="10452689" y="6748943"/>
            <a:ext cx="838201" cy="109057"/>
          </a:xfrm>
          <a:prstGeom prst="rect">
            <a:avLst/>
          </a:prstGeom>
          <a:solidFill>
            <a:srgbClr val="049FDA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0"/>
          <p:cNvSpPr/>
          <p:nvPr/>
        </p:nvSpPr>
        <p:spPr>
          <a:xfrm>
            <a:off x="11353800" y="6748943"/>
            <a:ext cx="838200" cy="10905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0"/>
          <p:cNvSpPr txBox="1"/>
          <p:nvPr/>
        </p:nvSpPr>
        <p:spPr>
          <a:xfrm>
            <a:off x="1699623" y="6566213"/>
            <a:ext cx="3992881" cy="218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1378"/>
              </a:buClr>
              <a:buSzPts val="800"/>
              <a:buFont typeface="Helvetica Neue"/>
              <a:buNone/>
            </a:pPr>
            <a:r>
              <a:rPr b="0" i="0" lang="en-US" sz="800" u="none" cap="none" strike="noStrike">
                <a:solidFill>
                  <a:srgbClr val="39137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©  2019 New York State Office of Mental Health</a:t>
            </a:r>
            <a:endParaRPr/>
          </a:p>
        </p:txBody>
      </p:sp>
      <p:pic>
        <p:nvPicPr>
          <p:cNvPr descr="Picture 24" id="17" name="Google Shape;1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3008" y="6292562"/>
            <a:ext cx="2103478" cy="52850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0"/>
          <p:cNvSpPr txBox="1"/>
          <p:nvPr>
            <p:ph type="title"/>
          </p:nvPr>
        </p:nvSpPr>
        <p:spPr>
          <a:xfrm>
            <a:off x="838200" y="840985"/>
            <a:ext cx="10515600" cy="8219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6000"/>
              <a:buFont typeface="Helvetica Neue"/>
              <a:buNone/>
              <a:defRPr b="0" i="0" sz="6000" u="none" cap="none" strike="noStrik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6000"/>
              <a:buFont typeface="Helvetica Neue"/>
              <a:buNone/>
              <a:defRPr b="0" i="0" sz="6000" u="none" cap="none" strike="noStrik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6000"/>
              <a:buFont typeface="Helvetica Neue"/>
              <a:buNone/>
              <a:defRPr b="0" i="0" sz="6000" u="none" cap="none" strike="noStrik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6000"/>
              <a:buFont typeface="Helvetica Neue"/>
              <a:buNone/>
              <a:defRPr b="0" i="0" sz="6000" u="none" cap="none" strike="noStrik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6000"/>
              <a:buFont typeface="Helvetica Neue"/>
              <a:buNone/>
              <a:defRPr b="0" i="0" sz="6000" u="none" cap="none" strike="noStrik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6000"/>
              <a:buFont typeface="Helvetica Neue"/>
              <a:buNone/>
              <a:defRPr b="0" i="0" sz="6000" u="none" cap="none" strike="noStrik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6000"/>
              <a:buFont typeface="Helvetica Neue"/>
              <a:buNone/>
              <a:defRPr b="0" i="0" sz="6000" u="none" cap="none" strike="noStrik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6000"/>
              <a:buFont typeface="Helvetica Neue"/>
              <a:buNone/>
              <a:defRPr b="0" i="0" sz="6000" u="none" cap="none" strike="noStrik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6000"/>
              <a:buFont typeface="Helvetica Neue"/>
              <a:buNone/>
              <a:defRPr b="0" i="0" sz="6000" u="none" cap="none" strike="noStrik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9" name="Google Shape;19;p20"/>
          <p:cNvSpPr txBox="1"/>
          <p:nvPr>
            <p:ph idx="12" type="sldNum"/>
          </p:nvPr>
        </p:nvSpPr>
        <p:spPr>
          <a:xfrm>
            <a:off x="11108397" y="6416992"/>
            <a:ext cx="245404" cy="243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Helvetica Neue"/>
              <a:buNone/>
              <a:defRPr b="0" i="0" sz="1000" u="none" cap="none" strike="noStrike">
                <a:solidFill>
                  <a:srgbClr val="3B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Helvetica Neue"/>
              <a:buNone/>
              <a:defRPr b="0" i="0" sz="1000" u="none" cap="none" strike="noStrike">
                <a:solidFill>
                  <a:srgbClr val="3B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Helvetica Neue"/>
              <a:buNone/>
              <a:defRPr b="0" i="0" sz="1000" u="none" cap="none" strike="noStrike">
                <a:solidFill>
                  <a:srgbClr val="3B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Helvetica Neue"/>
              <a:buNone/>
              <a:defRPr b="0" i="0" sz="1000" u="none" cap="none" strike="noStrike">
                <a:solidFill>
                  <a:srgbClr val="3B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Helvetica Neue"/>
              <a:buNone/>
              <a:defRPr b="0" i="0" sz="1000" u="none" cap="none" strike="noStrike">
                <a:solidFill>
                  <a:srgbClr val="3B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Helvetica Neue"/>
              <a:buNone/>
              <a:defRPr b="0" i="0" sz="1000" u="none" cap="none" strike="noStrike">
                <a:solidFill>
                  <a:srgbClr val="3B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Helvetica Neue"/>
              <a:buNone/>
              <a:defRPr b="0" i="0" sz="1000" u="none" cap="none" strike="noStrike">
                <a:solidFill>
                  <a:srgbClr val="3B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Helvetica Neue"/>
              <a:buNone/>
              <a:defRPr b="0" i="0" sz="1000" u="none" cap="none" strike="noStrike">
                <a:solidFill>
                  <a:srgbClr val="3B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Helvetica Neue"/>
              <a:buNone/>
              <a:defRPr b="0" i="0" sz="1000" u="none" cap="none" strike="noStrike">
                <a:solidFill>
                  <a:srgbClr val="3B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" name="Google Shape;20;p20"/>
          <p:cNvSpPr txBox="1"/>
          <p:nvPr>
            <p:ph idx="1"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800"/>
              <a:buFont typeface="Helvetica Neue"/>
              <a:buChar char="•"/>
              <a:defRPr b="0" i="0" sz="2800" u="none" cap="none" strike="noStrik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800"/>
              <a:buFont typeface="Helvetica Neue"/>
              <a:buChar char="•"/>
              <a:defRPr b="0" i="0" sz="2800" u="none" cap="none" strike="noStrik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800"/>
              <a:buFont typeface="Helvetica Neue"/>
              <a:buChar char="−"/>
              <a:defRPr b="0" i="0" sz="2800" u="none" cap="none" strike="noStrik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800"/>
              <a:buFont typeface="Helvetica Neue"/>
              <a:buChar char="•"/>
              <a:defRPr b="0" i="0" sz="2800" u="none" cap="none" strike="noStrik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800"/>
              <a:buFont typeface="Helvetica Neue"/>
              <a:buChar char="-"/>
              <a:defRPr b="0" i="0" sz="2800" u="none" cap="none" strike="noStrik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4064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800"/>
              <a:buFont typeface="Helvetica Neue"/>
              <a:buChar char="•"/>
              <a:defRPr b="0" i="0" sz="2800" u="none" cap="none" strike="noStrik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4064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800"/>
              <a:buFont typeface="Helvetica Neue"/>
              <a:buChar char="•"/>
              <a:defRPr b="0" i="0" sz="2800" u="none" cap="none" strike="noStrik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4064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800"/>
              <a:buFont typeface="Helvetica Neue"/>
              <a:buChar char="•"/>
              <a:defRPr b="0" i="0" sz="2800" u="none" cap="none" strike="noStrik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4064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800"/>
              <a:buFont typeface="Helvetica Neue"/>
              <a:buChar char="•"/>
              <a:defRPr b="0" i="0" sz="2800" u="none" cap="none" strike="noStrike">
                <a:solidFill>
                  <a:srgbClr val="3A383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  <p:sldLayoutId id="2147483666" r:id="rId21"/>
    <p:sldLayoutId id="2147483667" r:id="rId22"/>
    <p:sldLayoutId id="2147483668" r:id="rId23"/>
    <p:sldLayoutId id="2147483669" r:id="rId24"/>
    <p:sldLayoutId id="2147483670" r:id="rId25"/>
    <p:sldLayoutId id="2147483671" r:id="rId26"/>
    <p:sldLayoutId id="2147483672" r:id="rId27"/>
    <p:sldLayoutId id="2147483673" r:id="rId28"/>
    <p:sldLayoutId id="2147483674" r:id="rId29"/>
    <p:sldLayoutId id="2147483675" r:id="rId3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"/>
          <p:cNvSpPr txBox="1"/>
          <p:nvPr>
            <p:ph idx="12" type="sldNum"/>
          </p:nvPr>
        </p:nvSpPr>
        <p:spPr>
          <a:xfrm>
            <a:off x="11172418" y="6540813"/>
            <a:ext cx="181383" cy="269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1378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>
                <a:solidFill>
                  <a:srgbClr val="39137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250" name="Google Shape;250;p1"/>
          <p:cNvSpPr txBox="1"/>
          <p:nvPr/>
        </p:nvSpPr>
        <p:spPr>
          <a:xfrm>
            <a:off x="576509" y="1700239"/>
            <a:ext cx="11249362" cy="13106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1378"/>
              </a:buClr>
              <a:buSzPts val="8000"/>
              <a:buFont typeface="Helvetica Neue"/>
              <a:buNone/>
            </a:pPr>
            <a:r>
              <a:rPr b="0" i="0" lang="en-US" sz="8000" u="none" cap="none" strike="noStrike">
                <a:solidFill>
                  <a:srgbClr val="39137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Self-Injurious Behaviors</a:t>
            </a:r>
            <a:endParaRPr/>
          </a:p>
        </p:txBody>
      </p:sp>
      <p:sp>
        <p:nvSpPr>
          <p:cNvPr id="251" name="Google Shape;251;p1"/>
          <p:cNvSpPr txBox="1"/>
          <p:nvPr/>
        </p:nvSpPr>
        <p:spPr>
          <a:xfrm>
            <a:off x="128071" y="3845793"/>
            <a:ext cx="11908560" cy="185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 fontScale="92500" lnSpcReduction="20000"/>
          </a:bodyPr>
          <a:lstStyle/>
          <a:p>
            <a:pPr indent="219454" lvl="1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Helvetica Neue"/>
              <a:buNone/>
            </a:pPr>
            <a:r>
              <a:t/>
            </a:r>
            <a:endParaRPr b="0" i="0" sz="959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8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Eric MacMaster, MD</a:t>
            </a:r>
            <a:endParaRPr/>
          </a:p>
          <a:p>
            <a:pPr indent="0" lvl="0" marL="0" marR="0" rtl="0" algn="ctr">
              <a:lnSpc>
                <a:spcPct val="8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219454" lvl="1" marL="0" marR="0" rtl="0" algn="ctr">
              <a:lnSpc>
                <a:spcPct val="144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Ass</a:t>
            </a:r>
            <a:r>
              <a:rPr lang="en-US" sz="2400">
                <a:latin typeface="Helvetica Neue"/>
                <a:ea typeface="Helvetica Neue"/>
                <a:cs typeface="Helvetica Neue"/>
                <a:sym typeface="Helvetica Neue"/>
              </a:rPr>
              <a:t>ociate</a:t>
            </a:r>
            <a:r>
              <a:rPr b="0" i="0" lang="en-US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Professor of Psychiatry &amp; Behavioral Sciences and Pediatrics</a:t>
            </a:r>
            <a:endParaRPr b="0" i="0" sz="24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219454" lvl="1" marL="0" marR="0" rtl="0" algn="ctr">
              <a:lnSpc>
                <a:spcPct val="144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None/>
            </a:pPr>
            <a:r>
              <a:rPr lang="en-US" sz="2400">
                <a:latin typeface="Helvetica Neue"/>
                <a:ea typeface="Helvetica Neue"/>
                <a:cs typeface="Helvetica Neue"/>
                <a:sym typeface="Helvetica Neue"/>
              </a:rPr>
              <a:t>Norton College of Medicine at </a:t>
            </a:r>
            <a:r>
              <a:rPr b="0" i="0" lang="en-US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SUNY Upstate Medical University</a:t>
            </a:r>
            <a:endParaRPr b="0" i="0" sz="24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219454" lvl="1" marL="0" marR="0" rtl="0" algn="ctr">
              <a:lnSpc>
                <a:spcPct val="160000"/>
              </a:lnSpc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Helvetica Neue"/>
              <a:buNone/>
            </a:pPr>
            <a:r>
              <a:t/>
            </a:r>
            <a:endParaRPr b="0" i="0" sz="959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0"/>
          <p:cNvSpPr txBox="1"/>
          <p:nvPr>
            <p:ph idx="12" type="sldNum"/>
          </p:nvPr>
        </p:nvSpPr>
        <p:spPr>
          <a:xfrm>
            <a:off x="11095176" y="6540813"/>
            <a:ext cx="258624" cy="269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1378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>
                <a:solidFill>
                  <a:srgbClr val="39137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315" name="Google Shape;315;p10"/>
          <p:cNvSpPr txBox="1"/>
          <p:nvPr>
            <p:ph type="title"/>
          </p:nvPr>
        </p:nvSpPr>
        <p:spPr>
          <a:xfrm>
            <a:off x="838200" y="1115706"/>
            <a:ext cx="10515600" cy="709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1"/>
              <a:buFont typeface="Helvetica Neue Light"/>
              <a:buNone/>
            </a:pPr>
            <a:r>
              <a:rPr lang="en-US" sz="4091"/>
              <a:t>We Need to be Screening!</a:t>
            </a:r>
            <a:endParaRPr/>
          </a:p>
        </p:txBody>
      </p:sp>
      <p:sp>
        <p:nvSpPr>
          <p:cNvPr id="316" name="Google Shape;316;p10"/>
          <p:cNvSpPr txBox="1"/>
          <p:nvPr>
            <p:ph idx="1" type="body"/>
          </p:nvPr>
        </p:nvSpPr>
        <p:spPr>
          <a:xfrm>
            <a:off x="838200" y="223141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Between 2010 - 2020, Emergency Dept. visits for self injury tripled in the child &amp; adolescent population.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Anecdotal, but likely given rise in ED presentations during COVID for associated concerns, that rate is likely higher now.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1"/>
          <p:cNvSpPr txBox="1"/>
          <p:nvPr>
            <p:ph idx="12" type="sldNum"/>
          </p:nvPr>
        </p:nvSpPr>
        <p:spPr>
          <a:xfrm>
            <a:off x="11095176" y="6540813"/>
            <a:ext cx="258624" cy="269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1378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>
                <a:solidFill>
                  <a:srgbClr val="39137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322" name="Google Shape;322;p11"/>
          <p:cNvSpPr txBox="1"/>
          <p:nvPr>
            <p:ph type="title"/>
          </p:nvPr>
        </p:nvSpPr>
        <p:spPr>
          <a:xfrm>
            <a:off x="838200" y="1115706"/>
            <a:ext cx="10515600" cy="709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1"/>
              <a:buFont typeface="Helvetica Neue Light"/>
              <a:buNone/>
            </a:pPr>
            <a:r>
              <a:rPr lang="en-US" sz="4091"/>
              <a:t>How Does SIB Help?</a:t>
            </a:r>
            <a:endParaRPr/>
          </a:p>
        </p:txBody>
      </p:sp>
      <p:sp>
        <p:nvSpPr>
          <p:cNvPr id="323" name="Google Shape;323;p11"/>
          <p:cNvSpPr txBox="1"/>
          <p:nvPr>
            <p:ph idx="1" type="body"/>
          </p:nvPr>
        </p:nvSpPr>
        <p:spPr>
          <a:xfrm>
            <a:off x="838200" y="223141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r>
              <a:rPr lang="en-US" sz="3200"/>
              <a:t>Negative experience/emotion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ockwel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ockwel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r>
              <a:rPr lang="en-US" sz="3200"/>
              <a:t>Self Injury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ockwel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ockwel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r>
              <a:t/>
            </a:r>
            <a:endParaRPr sz="3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r>
              <a:rPr lang="en-US" sz="3200"/>
              <a:t>Feelings of satisfaction/relief, possibly guilt/anger</a:t>
            </a:r>
            <a:endParaRPr/>
          </a:p>
        </p:txBody>
      </p:sp>
      <p:sp>
        <p:nvSpPr>
          <p:cNvPr id="324" name="Google Shape;324;p11"/>
          <p:cNvSpPr/>
          <p:nvPr/>
        </p:nvSpPr>
        <p:spPr>
          <a:xfrm rot="5400000">
            <a:off x="1392294" y="2921835"/>
            <a:ext cx="928517" cy="684739"/>
          </a:xfrm>
          <a:prstGeom prst="rightArrow">
            <a:avLst>
              <a:gd fmla="val 32000" name="adj1"/>
              <a:gd fmla="val 86785" name="adj2"/>
            </a:avLst>
          </a:prstGeom>
          <a:solidFill>
            <a:schemeClr val="accent3"/>
          </a:solidFill>
          <a:ln cap="flat" cmpd="sng" w="1905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11"/>
          <p:cNvSpPr/>
          <p:nvPr/>
        </p:nvSpPr>
        <p:spPr>
          <a:xfrm rot="5400000">
            <a:off x="1392294" y="4420598"/>
            <a:ext cx="928517" cy="684740"/>
          </a:xfrm>
          <a:prstGeom prst="rightArrow">
            <a:avLst>
              <a:gd fmla="val 32000" name="adj1"/>
              <a:gd fmla="val 86785" name="adj2"/>
            </a:avLst>
          </a:prstGeom>
          <a:solidFill>
            <a:schemeClr val="accent3"/>
          </a:solidFill>
          <a:ln cap="flat" cmpd="sng" w="1905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2"/>
          <p:cNvSpPr txBox="1"/>
          <p:nvPr>
            <p:ph idx="12" type="sldNum"/>
          </p:nvPr>
        </p:nvSpPr>
        <p:spPr>
          <a:xfrm>
            <a:off x="11095176" y="6540813"/>
            <a:ext cx="258624" cy="269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1378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>
                <a:solidFill>
                  <a:srgbClr val="39137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331" name="Google Shape;331;p12"/>
          <p:cNvSpPr txBox="1"/>
          <p:nvPr>
            <p:ph type="title"/>
          </p:nvPr>
        </p:nvSpPr>
        <p:spPr>
          <a:xfrm>
            <a:off x="838200" y="1115706"/>
            <a:ext cx="10515600" cy="709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1"/>
              <a:buFont typeface="Helvetica Neue Light"/>
              <a:buNone/>
            </a:pPr>
            <a:r>
              <a:rPr lang="en-US" sz="4091"/>
              <a:t>Neurobiological Feedback</a:t>
            </a:r>
            <a:endParaRPr/>
          </a:p>
        </p:txBody>
      </p:sp>
      <p:sp>
        <p:nvSpPr>
          <p:cNvPr id="332" name="Google Shape;332;p12"/>
          <p:cNvSpPr txBox="1"/>
          <p:nvPr>
            <p:ph idx="1" type="body"/>
          </p:nvPr>
        </p:nvSpPr>
        <p:spPr>
          <a:xfrm>
            <a:off x="838200" y="223141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342900" lvl="0" marL="342900" rtl="0" algn="l">
              <a:lnSpc>
                <a:spcPct val="72000"/>
              </a:lnSpc>
              <a:spcBef>
                <a:spcPts val="0"/>
              </a:spcBef>
              <a:spcAft>
                <a:spcPts val="0"/>
              </a:spcAft>
              <a:buSzPts val="2560"/>
              <a:buFont typeface="Helvetica Neue"/>
              <a:buChar char="•"/>
            </a:pPr>
            <a:r>
              <a:rPr lang="en-US" sz="3200"/>
              <a:t>SIB releases dopamine &amp; endogenous opioids locally and in the brain.</a:t>
            </a:r>
            <a:endParaRPr/>
          </a:p>
          <a:p>
            <a:pPr indent="-200660" lvl="0" marL="342900" rtl="0" algn="l">
              <a:lnSpc>
                <a:spcPct val="72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ts val="2240"/>
              <a:buFont typeface="Helvetica Neue"/>
              <a:buNone/>
            </a:pPr>
            <a:r>
              <a:t/>
            </a:r>
            <a:endParaRPr/>
          </a:p>
          <a:p>
            <a:pPr indent="-342900" lvl="0" marL="342900" rtl="0" algn="l">
              <a:lnSpc>
                <a:spcPct val="72000"/>
              </a:lnSpc>
              <a:spcBef>
                <a:spcPts val="1000"/>
              </a:spcBef>
              <a:spcAft>
                <a:spcPts val="0"/>
              </a:spcAft>
              <a:buSzPts val="2560"/>
              <a:buFont typeface="Helvetica Neue"/>
              <a:buChar char="•"/>
            </a:pPr>
            <a:r>
              <a:rPr lang="en-US" sz="3200"/>
              <a:t>Can have a calming effect, and behavior is reinforced- emotional and physical distress reduces.</a:t>
            </a:r>
            <a:endParaRPr/>
          </a:p>
          <a:p>
            <a:pPr indent="-200660" lvl="0" marL="342900" rtl="0" algn="l">
              <a:lnSpc>
                <a:spcPct val="72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ts val="2240"/>
              <a:buFont typeface="Helvetica Neue"/>
              <a:buNone/>
            </a:pPr>
            <a:r>
              <a:t/>
            </a:r>
            <a:endParaRPr/>
          </a:p>
          <a:p>
            <a:pPr indent="-342900" lvl="0" marL="342900" rtl="0" algn="l">
              <a:lnSpc>
                <a:spcPct val="72000"/>
              </a:lnSpc>
              <a:spcBef>
                <a:spcPts val="1000"/>
              </a:spcBef>
              <a:spcAft>
                <a:spcPts val="0"/>
              </a:spcAft>
              <a:buSzPts val="2560"/>
              <a:buFont typeface="Helvetica Neue"/>
              <a:buChar char="•"/>
            </a:pPr>
            <a:r>
              <a:rPr lang="en-US" sz="3200"/>
              <a:t>For many though- that hurt &amp; didn’t help- behavior not reinforced &amp; stops.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4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4100"/>
              <a:buFont typeface="Helvetica Neue"/>
              <a:buNone/>
            </a:pPr>
            <a:r>
              <a:rPr lang="en-US" sz="4100">
                <a:solidFill>
                  <a:srgbClr val="000000"/>
                </a:solidFill>
              </a:rPr>
              <a:t>Seeking System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descr="Picture Placeholder 2" id="338" name="Google Shape;338;p1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1628" l="14965" r="12909" t="15258"/>
          <a:stretch/>
        </p:blipFill>
        <p:spPr>
          <a:xfrm>
            <a:off x="5581809" y="1058471"/>
            <a:ext cx="5819228" cy="4424089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14"/>
          <p:cNvSpPr txBox="1"/>
          <p:nvPr>
            <p:ph idx="1" type="body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600"/>
              <a:buFont typeface="Helvetica Neue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153987" lvl="0" marL="155608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425"/>
              <a:buFont typeface="Helvetica Neue"/>
              <a:buChar char="•"/>
            </a:pPr>
            <a:r>
              <a:rPr lang="en-US" sz="2425">
                <a:solidFill>
                  <a:srgbClr val="000000"/>
                </a:solidFill>
              </a:rPr>
              <a:t>Why do some people keep cutting?</a:t>
            </a:r>
            <a:endParaRPr>
              <a:solidFill>
                <a:srgbClr val="000000"/>
              </a:solidFill>
            </a:endParaRPr>
          </a:p>
          <a:p>
            <a:pPr indent="-54008" lvl="0" marL="155608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A3838"/>
              </a:buClr>
              <a:buSzPts val="1600"/>
              <a:buFont typeface="Helvetica Neue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153987" lvl="0" marL="155608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425"/>
              <a:buFont typeface="Helvetica Neue"/>
              <a:buChar char="•"/>
            </a:pPr>
            <a:r>
              <a:rPr lang="en-US" sz="2425">
                <a:solidFill>
                  <a:srgbClr val="000000"/>
                </a:solidFill>
              </a:rPr>
              <a:t>Activates the dopaminergic “seeking system” and gets reinforced.</a:t>
            </a:r>
            <a:endParaRPr>
              <a:solidFill>
                <a:srgbClr val="000000"/>
              </a:solidFill>
            </a:endParaRPr>
          </a:p>
          <a:p>
            <a:pPr indent="-153987" lvl="1" marL="525178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425"/>
              <a:buFont typeface="Helvetica Neue"/>
              <a:buChar char="•"/>
            </a:pPr>
            <a:r>
              <a:rPr lang="en-US" sz="2425">
                <a:solidFill>
                  <a:srgbClr val="000000"/>
                </a:solidFill>
              </a:rPr>
              <a:t>very similar to addiction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340" name="Google Shape;340;p14"/>
          <p:cNvSpPr txBox="1"/>
          <p:nvPr>
            <p:ph idx="12" type="sldNum"/>
          </p:nvPr>
        </p:nvSpPr>
        <p:spPr>
          <a:xfrm>
            <a:off x="11108397" y="6416992"/>
            <a:ext cx="245404" cy="243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Helvetica Neue"/>
              <a:buNone/>
            </a:pPr>
            <a:fld id="{00000000-1234-1234-1234-123412341234}" type="slidenum">
              <a:rPr lang="en-US" sz="1000">
                <a:solidFill>
                  <a:srgbClr val="3B383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5"/>
          <p:cNvSpPr txBox="1"/>
          <p:nvPr>
            <p:ph idx="12" type="sldNum"/>
          </p:nvPr>
        </p:nvSpPr>
        <p:spPr>
          <a:xfrm>
            <a:off x="11095176" y="6540813"/>
            <a:ext cx="258624" cy="269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1378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>
                <a:solidFill>
                  <a:srgbClr val="39137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346" name="Google Shape;346;p15"/>
          <p:cNvSpPr txBox="1"/>
          <p:nvPr>
            <p:ph type="title"/>
          </p:nvPr>
        </p:nvSpPr>
        <p:spPr>
          <a:xfrm>
            <a:off x="838200" y="1115706"/>
            <a:ext cx="10515600" cy="709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1"/>
              <a:buFont typeface="Helvetica Neue Light"/>
              <a:buNone/>
            </a:pPr>
            <a:r>
              <a:rPr lang="en-US" sz="4091"/>
              <a:t>Endogenous Opioid System</a:t>
            </a:r>
            <a:endParaRPr/>
          </a:p>
        </p:txBody>
      </p:sp>
      <p:sp>
        <p:nvSpPr>
          <p:cNvPr id="347" name="Google Shape;347;p15"/>
          <p:cNvSpPr txBox="1"/>
          <p:nvPr>
            <p:ph idx="1" type="body"/>
          </p:nvPr>
        </p:nvSpPr>
        <p:spPr>
          <a:xfrm>
            <a:off x="838200" y="223141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300789" lvl="0" marL="300789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Char char="•"/>
            </a:pPr>
            <a:r>
              <a:rPr lang="en-US" sz="3000"/>
              <a:t>Mu &amp; delta receptors – </a:t>
            </a:r>
            <a:r>
              <a:rPr lang="en-US"/>
              <a:t>B-endorphin and met-enkephalin: involved in s</a:t>
            </a:r>
            <a:r>
              <a:rPr lang="en-US" sz="3000"/>
              <a:t>tress induced analgesia, “pain signal blocking” effects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ts val="2240"/>
              <a:buFont typeface="Helvetica Neue"/>
              <a:buNone/>
            </a:pPr>
            <a:r>
              <a:t/>
            </a:r>
            <a:endParaRPr/>
          </a:p>
          <a:p>
            <a:pPr indent="-300789" lvl="0" marL="300789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3000"/>
              <a:buFont typeface="Helvetica Neue"/>
              <a:buChar char="•"/>
            </a:pPr>
            <a:r>
              <a:rPr lang="en-US" sz="3000"/>
              <a:t>Mu receptor “agonists” 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Helvetica Neue"/>
              <a:buChar char="•"/>
            </a:pPr>
            <a:r>
              <a:rPr lang="en-US" sz="2400"/>
              <a:t>Analgesia</a:t>
            </a:r>
            <a:endParaRPr sz="1600"/>
          </a:p>
          <a:p>
            <a:pPr indent="-285750" lvl="1" marL="74295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Helvetica Neue"/>
              <a:buChar char="•"/>
            </a:pPr>
            <a:r>
              <a:rPr lang="en-US" sz="2400"/>
              <a:t>Euphoria</a:t>
            </a:r>
            <a:endParaRPr sz="1600"/>
          </a:p>
          <a:p>
            <a:pPr indent="-285750" lvl="1" marL="74295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Helvetica Neue"/>
              <a:buChar char="•"/>
            </a:pPr>
            <a:r>
              <a:rPr lang="en-US" sz="2400"/>
              <a:t>Sedation</a:t>
            </a:r>
            <a:endParaRPr sz="1600"/>
          </a:p>
          <a:p>
            <a:pPr indent="-285750" lvl="1" marL="74295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Helvetica Neue"/>
              <a:buChar char="•"/>
            </a:pPr>
            <a:r>
              <a:rPr lang="en-US" sz="2400"/>
              <a:t>Calming effect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6"/>
          <p:cNvSpPr txBox="1"/>
          <p:nvPr>
            <p:ph type="title"/>
          </p:nvPr>
        </p:nvSpPr>
        <p:spPr>
          <a:xfrm>
            <a:off x="839787" y="457200"/>
            <a:ext cx="3932239" cy="412964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</a:pPr>
            <a:r>
              <a:rPr lang="en-US" sz="4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Mental Health Issues = Chronic Stress</a:t>
            </a:r>
            <a:endParaRPr/>
          </a:p>
        </p:txBody>
      </p:sp>
      <p:sp>
        <p:nvSpPr>
          <p:cNvPr id="353" name="Google Shape;353;p16"/>
          <p:cNvSpPr txBox="1"/>
          <p:nvPr>
            <p:ph idx="1" type="body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600"/>
              <a:buFont typeface="Helvetica Neue"/>
              <a:buNone/>
            </a:pPr>
            <a:r>
              <a:t/>
            </a:r>
            <a:endParaRPr/>
          </a:p>
        </p:txBody>
      </p:sp>
      <p:sp>
        <p:nvSpPr>
          <p:cNvPr id="354" name="Google Shape;354;p16"/>
          <p:cNvSpPr txBox="1"/>
          <p:nvPr>
            <p:ph idx="12" type="sldNum"/>
          </p:nvPr>
        </p:nvSpPr>
        <p:spPr>
          <a:xfrm>
            <a:off x="11108397" y="6416992"/>
            <a:ext cx="245404" cy="243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Helvetica Neue"/>
              <a:buNone/>
            </a:pPr>
            <a:fld id="{00000000-1234-1234-1234-123412341234}" type="slidenum">
              <a:rPr lang="en-US" sz="1000">
                <a:solidFill>
                  <a:srgbClr val="3B383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/>
          </a:p>
        </p:txBody>
      </p:sp>
      <p:pic>
        <p:nvPicPr>
          <p:cNvPr descr="Picture 2" id="355" name="Google Shape;35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44851" y="2273300"/>
            <a:ext cx="6848745" cy="28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3"/>
          <p:cNvSpPr txBox="1"/>
          <p:nvPr>
            <p:ph idx="12" type="sldNum"/>
          </p:nvPr>
        </p:nvSpPr>
        <p:spPr>
          <a:xfrm>
            <a:off x="11095176" y="6540813"/>
            <a:ext cx="258624" cy="269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1378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>
                <a:solidFill>
                  <a:srgbClr val="39137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361" name="Google Shape;361;p13"/>
          <p:cNvSpPr txBox="1"/>
          <p:nvPr>
            <p:ph type="title"/>
          </p:nvPr>
        </p:nvSpPr>
        <p:spPr>
          <a:xfrm>
            <a:off x="838200" y="1115706"/>
            <a:ext cx="10515600" cy="709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1"/>
              <a:buFont typeface="Helvetica Neue Light"/>
              <a:buNone/>
            </a:pPr>
            <a:r>
              <a:rPr lang="en-US" sz="4091"/>
              <a:t>Role of Medications</a:t>
            </a:r>
            <a:endParaRPr/>
          </a:p>
        </p:txBody>
      </p:sp>
      <p:sp>
        <p:nvSpPr>
          <p:cNvPr id="362" name="Google Shape;362;p13"/>
          <p:cNvSpPr txBox="1"/>
          <p:nvPr>
            <p:ph idx="1" type="body"/>
          </p:nvPr>
        </p:nvSpPr>
        <p:spPr>
          <a:xfrm>
            <a:off x="838200" y="2211783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 lnSpcReduction="10000"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No clear medication indicated for NSSI, if there is an underlying diagnosis, such as depression or anxiety, there is evidence that treating can help.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The box warning does discuss possible increased suicidal thoughts, but may not be equivalent to NSSI.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Although no clear linkage, there may be elevated risk of self-harm if experiencing negative effects of meds, increased anxiety, etc.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7"/>
          <p:cNvSpPr txBox="1"/>
          <p:nvPr>
            <p:ph type="title"/>
          </p:nvPr>
        </p:nvSpPr>
        <p:spPr>
          <a:xfrm>
            <a:off x="83820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6000"/>
              <a:buFont typeface="Helvetica Neue"/>
              <a:buNone/>
            </a:pPr>
            <a:r>
              <a:rPr b="0" i="0" lang="en-US" sz="6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Is it NSSI or Suicidal Ideation?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368" name="Google Shape;368;p17"/>
          <p:cNvSpPr txBox="1"/>
          <p:nvPr>
            <p:ph idx="1" type="body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F8E8E"/>
              </a:buClr>
              <a:buSzPts val="2400"/>
              <a:buFont typeface="Helvetica Neue"/>
              <a:buNone/>
            </a:pPr>
            <a:r>
              <a:rPr lang="en-US" sz="2400">
                <a:solidFill>
                  <a:srgbClr val="000000"/>
                </a:solidFill>
              </a:rPr>
              <a:t>Need to ask, probe, contextualize… not all self injury necessitates psychiatric admission.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369" name="Google Shape;369;p17"/>
          <p:cNvSpPr txBox="1"/>
          <p:nvPr>
            <p:ph idx="12" type="sldNum"/>
          </p:nvPr>
        </p:nvSpPr>
        <p:spPr>
          <a:xfrm>
            <a:off x="11108397" y="6416992"/>
            <a:ext cx="245404" cy="243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Helvetica Neue"/>
              <a:buNone/>
            </a:pPr>
            <a:fld id="{00000000-1234-1234-1234-123412341234}" type="slidenum">
              <a:rPr lang="en-US" sz="1000">
                <a:solidFill>
                  <a:srgbClr val="3B383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8"/>
          <p:cNvSpPr txBox="1"/>
          <p:nvPr>
            <p:ph idx="12" type="sldNum"/>
          </p:nvPr>
        </p:nvSpPr>
        <p:spPr>
          <a:xfrm>
            <a:off x="11095176" y="6540813"/>
            <a:ext cx="258624" cy="269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1378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>
                <a:solidFill>
                  <a:srgbClr val="39137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375" name="Google Shape;375;p18"/>
          <p:cNvSpPr txBox="1"/>
          <p:nvPr>
            <p:ph type="title"/>
          </p:nvPr>
        </p:nvSpPr>
        <p:spPr>
          <a:xfrm>
            <a:off x="838200" y="1115706"/>
            <a:ext cx="10515600" cy="47360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</a:pPr>
            <a:r>
              <a:rPr lang="en-US" sz="4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Discussion &amp; Questions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 Light"/>
              <a:buNone/>
            </a:pPr>
            <a:r>
              <a:rPr lang="en-US">
                <a:solidFill>
                  <a:srgbClr val="000000"/>
                </a:solidFill>
              </a:rPr>
              <a:t>References</a:t>
            </a:r>
            <a:endParaRPr/>
          </a:p>
        </p:txBody>
      </p:sp>
      <p:sp>
        <p:nvSpPr>
          <p:cNvPr id="381" name="Google Shape;381;p19"/>
          <p:cNvSpPr txBox="1"/>
          <p:nvPr>
            <p:ph idx="1" type="body"/>
          </p:nvPr>
        </p:nvSpPr>
        <p:spPr>
          <a:xfrm>
            <a:off x="838200" y="1426225"/>
            <a:ext cx="6869400" cy="47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020"/>
              <a:buFont typeface="Century Gothic"/>
              <a:buNone/>
            </a:pPr>
            <a:r>
              <a:rPr lang="en-US" sz="1200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Meta-analysis of risk factors for nonsuicidal self-injury. Clin Psychol Rev. 2015 Dec; 42: 156–167.</a:t>
            </a:r>
            <a:r>
              <a:rPr lang="en-US" sz="1200">
                <a:latin typeface="Helvetica Neue"/>
                <a:ea typeface="Helvetica Neue"/>
                <a:cs typeface="Helvetica Neue"/>
                <a:sym typeface="Helvetica Neue"/>
              </a:rPr>
              <a:t>Kathryn R. Fox</a:t>
            </a:r>
            <a:r>
              <a:rPr lang="en-US" sz="1200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1200">
                <a:latin typeface="Helvetica Neue"/>
                <a:ea typeface="Helvetica Neue"/>
                <a:cs typeface="Helvetica Neue"/>
                <a:sym typeface="Helvetica Neue"/>
              </a:rPr>
              <a:t>Joseph C. Franklin</a:t>
            </a:r>
            <a:r>
              <a:rPr lang="en-US" sz="1200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1200">
                <a:latin typeface="Helvetica Neue"/>
                <a:ea typeface="Helvetica Neue"/>
                <a:cs typeface="Helvetica Neue"/>
                <a:sym typeface="Helvetica Neue"/>
              </a:rPr>
              <a:t>Jessica D. Ribeiro</a:t>
            </a:r>
            <a:r>
              <a:rPr lang="en-US" sz="1200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1200">
                <a:latin typeface="Helvetica Neue"/>
                <a:ea typeface="Helvetica Neue"/>
                <a:cs typeface="Helvetica Neue"/>
                <a:sym typeface="Helvetica Neue"/>
              </a:rPr>
              <a:t>Evan M. Kleiman</a:t>
            </a:r>
            <a:r>
              <a:rPr lang="en-US" sz="1200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1200">
                <a:latin typeface="Helvetica Neue"/>
                <a:ea typeface="Helvetica Neue"/>
                <a:cs typeface="Helvetica Neue"/>
                <a:sym typeface="Helvetica Neue"/>
              </a:rPr>
              <a:t>Kate H. Bentley</a:t>
            </a:r>
            <a:r>
              <a:rPr lang="en-US" sz="1200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and </a:t>
            </a:r>
            <a:r>
              <a:rPr lang="en-US" sz="1200">
                <a:latin typeface="Helvetica Neue"/>
                <a:ea typeface="Helvetica Neue"/>
                <a:cs typeface="Helvetica Neue"/>
                <a:sym typeface="Helvetica Neue"/>
              </a:rPr>
              <a:t>Matthew K. Nock.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entury Gothic"/>
              <a:buNone/>
            </a:pPr>
            <a:r>
              <a:t/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76890" lvl="0" marL="27689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1166"/>
              </a:buClr>
              <a:buSzPts val="1020"/>
              <a:buFont typeface="Century Gothic"/>
              <a:buNone/>
            </a:pPr>
            <a:r>
              <a:rPr lang="en-US" sz="1200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Stanley, B., Sher, L., et al. (2009). Nonsuicidal self-injurious behavior, endogenous opioids and monoamine neurotransmitters. </a:t>
            </a:r>
            <a:r>
              <a:rPr i="1" lang="en-US" sz="1200">
                <a:latin typeface="Helvetica Neue"/>
                <a:ea typeface="Helvetica Neue"/>
                <a:cs typeface="Helvetica Neue"/>
                <a:sym typeface="Helvetica Neue"/>
              </a:rPr>
              <a:t>Journal of Affective Disorders, 124(1-2).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76890" lvl="0" marL="27689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1166"/>
              </a:buClr>
              <a:buSzPts val="2800"/>
              <a:buFont typeface="Century Gothic"/>
              <a:buNone/>
            </a:pPr>
            <a:r>
              <a:t/>
            </a:r>
            <a:endParaRPr i="1"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76890" lvl="0" marL="27689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1166"/>
              </a:buClr>
              <a:buSzPts val="1020"/>
              <a:buFont typeface="Century Gothic"/>
              <a:buNone/>
            </a:pPr>
            <a:r>
              <a:rPr lang="en-US" sz="1200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Klonsky, E. (2009).  The functions of self injury in young adults who cut themselves: clarifying the evidence for affect regulation.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76890" lvl="0" marL="27689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1166"/>
              </a:buClr>
              <a:buSzPts val="2800"/>
              <a:buFont typeface="Century Gothic"/>
              <a:buNone/>
            </a:pPr>
            <a:r>
              <a:t/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76890" lvl="0" marL="27689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1166"/>
              </a:buClr>
              <a:buSzPts val="1020"/>
              <a:buFont typeface="Century Gothic"/>
              <a:buNone/>
            </a:pPr>
            <a:r>
              <a:rPr lang="en-US" sz="1200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Favazza, A R. (1999)  Self-mutilation.  In D. G. Jacob’s (ed.) The Harvard Medical School Guide to suicide assessment and intervention.  Copyright Wiley, Cambridge, MA.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76890" lvl="0" marL="27689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1166"/>
              </a:buClr>
              <a:buSzPts val="2800"/>
              <a:buFont typeface="Century Gothic"/>
              <a:buNone/>
            </a:pPr>
            <a:r>
              <a:t/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76890" lvl="0" marL="27689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1166"/>
              </a:buClr>
              <a:buSzPts val="1020"/>
              <a:buFont typeface="Century Gothic"/>
              <a:buNone/>
            </a:pPr>
            <a:r>
              <a:rPr lang="en-US" sz="1200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Messer, J. M., Fremouw, W. J.  (2007)  A critical review of explanatory models for self-mutilating behaviors in adolescents.  Clinical Psychology Review, </a:t>
            </a:r>
            <a:r>
              <a:rPr i="1" lang="en-US" sz="1200">
                <a:latin typeface="Helvetica Neue"/>
                <a:ea typeface="Helvetica Neue"/>
                <a:cs typeface="Helvetica Neue"/>
                <a:sym typeface="Helvetica Neue"/>
              </a:rPr>
              <a:t>28(4)</a:t>
            </a:r>
            <a:r>
              <a:rPr lang="en-US" sz="1200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162-178.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76890" lvl="0" marL="27689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1166"/>
              </a:buClr>
              <a:buSzPts val="2800"/>
              <a:buFont typeface="Century Gothic"/>
              <a:buNone/>
            </a:pPr>
            <a:r>
              <a:t/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76890" lvl="0" marL="27689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1166"/>
              </a:buClr>
              <a:buSzPts val="1020"/>
              <a:buFont typeface="Century Gothic"/>
              <a:buNone/>
            </a:pPr>
            <a:r>
              <a:rPr lang="en-US" sz="1200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Gear, R., Aley, K., Levine, J. (1999)  Pain induced analgesia mediated by mesolimbic reward circuits.  Neuroscience.  19(16); 7175-7181.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76890" lvl="0" marL="27689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1166"/>
              </a:buClr>
              <a:buSzPts val="2800"/>
              <a:buFont typeface="Century Gothic"/>
              <a:buNone/>
            </a:pPr>
            <a:r>
              <a:t/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76890" lvl="0" marL="27689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1166"/>
              </a:buClr>
              <a:buSzPts val="1020"/>
              <a:buFont typeface="Century Gothic"/>
              <a:buNone/>
            </a:pPr>
            <a:r>
              <a:rPr lang="en-US" sz="1200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Nock, M., Joiner, T., et al. (2006) Non-suicidal self-injury among adolescents: Diagnostic correlates and relation to suicide attempts.  Psychiatry Research, 144(1), 65-72.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76890" lvl="0" marL="27689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1166"/>
              </a:buClr>
              <a:buSzPts val="2800"/>
              <a:buFont typeface="Century Gothic"/>
              <a:buNone/>
            </a:pPr>
            <a:r>
              <a:t/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76890" lvl="0" marL="27689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1166"/>
              </a:buClr>
              <a:buSzPts val="1020"/>
              <a:buFont typeface="Century Gothic"/>
              <a:buNone/>
            </a:pPr>
            <a:r>
              <a:rPr lang="en-US" sz="1200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Slides adapted with permission from a presentation “Self injury and trauma: An overview for families and community providers” by Dr. Robert Kallinicos, MD.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"/>
          <p:cNvSpPr/>
          <p:nvPr/>
        </p:nvSpPr>
        <p:spPr>
          <a:xfrm>
            <a:off x="5448591" y="4084220"/>
            <a:ext cx="6743409" cy="22721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2"/>
          <p:cNvSpPr txBox="1"/>
          <p:nvPr>
            <p:ph idx="12" type="sldNum"/>
          </p:nvPr>
        </p:nvSpPr>
        <p:spPr>
          <a:xfrm>
            <a:off x="11179028" y="6416992"/>
            <a:ext cx="174772" cy="243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1000"/>
              <a:buFont typeface="Helvetica Neue"/>
              <a:buNone/>
            </a:pPr>
            <a:fld id="{00000000-1234-1234-1234-123412341234}" type="slidenum">
              <a:rPr lang="en-US" sz="1000">
                <a:solidFill>
                  <a:srgbClr val="3B383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/>
          </a:p>
        </p:txBody>
      </p:sp>
      <p:sp>
        <p:nvSpPr>
          <p:cNvPr id="258" name="Google Shape;258;p2"/>
          <p:cNvSpPr txBox="1"/>
          <p:nvPr>
            <p:ph type="title"/>
          </p:nvPr>
        </p:nvSpPr>
        <p:spPr>
          <a:xfrm>
            <a:off x="5448591" y="1986481"/>
            <a:ext cx="6743409" cy="6566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</a:pPr>
            <a:r>
              <a:rPr lang="en-US" sz="3600"/>
              <a:t>Speaker:</a:t>
            </a:r>
            <a:endParaRPr/>
          </a:p>
        </p:txBody>
      </p:sp>
      <p:sp>
        <p:nvSpPr>
          <p:cNvPr id="259" name="Google Shape;259;p2"/>
          <p:cNvSpPr txBox="1"/>
          <p:nvPr/>
        </p:nvSpPr>
        <p:spPr>
          <a:xfrm>
            <a:off x="5284616" y="3280695"/>
            <a:ext cx="6651968" cy="7010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Helvetica Neue"/>
              <a:buNone/>
            </a:pPr>
            <a:r>
              <a:rPr b="0" i="0" lang="en-US" sz="4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Eric MacMaster, MD</a:t>
            </a:r>
            <a:endParaRPr/>
          </a:p>
        </p:txBody>
      </p:sp>
      <p:sp>
        <p:nvSpPr>
          <p:cNvPr id="260" name="Google Shape;260;p2"/>
          <p:cNvSpPr txBox="1"/>
          <p:nvPr/>
        </p:nvSpPr>
        <p:spPr>
          <a:xfrm>
            <a:off x="5448591" y="4159730"/>
            <a:ext cx="6743400" cy="26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219454" lvl="1" marL="0" marR="0" rtl="0" algn="ctr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Ass</a:t>
            </a:r>
            <a:r>
              <a:rPr lang="en-US" sz="2000">
                <a:latin typeface="Helvetica Neue"/>
                <a:ea typeface="Helvetica Neue"/>
                <a:cs typeface="Helvetica Neue"/>
                <a:sym typeface="Helvetica Neue"/>
              </a:rPr>
              <a:t>ociate </a:t>
            </a:r>
            <a:r>
              <a:rPr b="0" i="0" lang="en-US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Professor of Psychiatry &amp; Behavioral Sciences and Pediatrics</a:t>
            </a:r>
            <a:endParaRPr b="0" i="0" sz="20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219454" lvl="1" marL="0" rtl="0" algn="ctr">
              <a:lnSpc>
                <a:spcPct val="144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</a:pPr>
            <a:r>
              <a:rPr lang="en-US" sz="1700">
                <a:latin typeface="Helvetica Neue"/>
                <a:ea typeface="Helvetica Neue"/>
                <a:cs typeface="Helvetica Neue"/>
                <a:sym typeface="Helvetica Neue"/>
              </a:rPr>
              <a:t>Norton College of Medicine at SUNY Upstate Medical University</a:t>
            </a:r>
            <a:endParaRPr b="0" i="0" sz="13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Contact:</a:t>
            </a:r>
            <a:r>
              <a:rPr b="0" i="0" lang="en-US" sz="4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0" i="0" lang="en-US" sz="1800" u="none" cap="none" strike="noStrike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macmaste@upstate.edu</a:t>
            </a:r>
            <a:endParaRPr b="0" i="0" sz="4400" u="none" cap="none" strike="noStrike">
              <a:solidFill>
                <a:srgbClr val="3A383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Helvetica Neue"/>
              <a:buNone/>
            </a:pPr>
            <a:r>
              <a:t/>
            </a:r>
            <a:endParaRPr b="0" i="0" sz="4400" u="none" cap="none" strike="noStrike">
              <a:solidFill>
                <a:srgbClr val="3A383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"/>
          <p:cNvSpPr txBox="1"/>
          <p:nvPr>
            <p:ph idx="12" type="sldNum"/>
          </p:nvPr>
        </p:nvSpPr>
        <p:spPr>
          <a:xfrm>
            <a:off x="11172418" y="6540813"/>
            <a:ext cx="181383" cy="269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1378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>
                <a:solidFill>
                  <a:srgbClr val="39137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266" name="Google Shape;266;p3"/>
          <p:cNvSpPr txBox="1"/>
          <p:nvPr>
            <p:ph idx="1" type="body"/>
          </p:nvPr>
        </p:nvSpPr>
        <p:spPr>
          <a:xfrm>
            <a:off x="427629" y="2619975"/>
            <a:ext cx="11336740" cy="311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ctr">
              <a:lnSpc>
                <a:spcPct val="72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Helvetica Neue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72000"/>
              </a:lnSpc>
              <a:spcBef>
                <a:spcPts val="9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Helvetica Neue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72000"/>
              </a:lnSpc>
              <a:spcBef>
                <a:spcPts val="9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Helvetica Neue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72000"/>
              </a:lnSpc>
              <a:spcBef>
                <a:spcPts val="900"/>
              </a:spcBef>
              <a:spcAft>
                <a:spcPts val="0"/>
              </a:spcAft>
              <a:buClr>
                <a:srgbClr val="595959"/>
              </a:buClr>
              <a:buSzPts val="1767"/>
              <a:buFont typeface="Helvetica Neue"/>
              <a:buNone/>
            </a:pPr>
            <a:r>
              <a:rPr lang="en-US" sz="1767">
                <a:solidFill>
                  <a:srgbClr val="595959"/>
                </a:solidFill>
              </a:rPr>
              <a:t>I have no relevant financial relationship with a commercial interest to disclose</a:t>
            </a:r>
            <a:endParaRPr/>
          </a:p>
          <a:p>
            <a:pPr indent="0" lvl="0" marL="0" rtl="0" algn="ctr">
              <a:lnSpc>
                <a:spcPct val="72000"/>
              </a:lnSpc>
              <a:spcBef>
                <a:spcPts val="9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Helvetica Neue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72000"/>
              </a:lnSpc>
              <a:spcBef>
                <a:spcPts val="9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Helvetica Neue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72000"/>
              </a:lnSpc>
              <a:spcBef>
                <a:spcPts val="900"/>
              </a:spcBef>
              <a:spcAft>
                <a:spcPts val="0"/>
              </a:spcAft>
              <a:buClr>
                <a:srgbClr val="595959"/>
              </a:buClr>
              <a:buSzPts val="1767"/>
              <a:buFont typeface="Helvetica Neue"/>
              <a:buNone/>
            </a:pPr>
            <a:r>
              <a:rPr lang="en-US" sz="1767">
                <a:solidFill>
                  <a:srgbClr val="595959"/>
                </a:solidFill>
              </a:rPr>
              <a:t>This topic deals with situations that may make participants uncomfortable. There will be no images of SIB shared.</a:t>
            </a:r>
            <a:endParaRPr sz="1488"/>
          </a:p>
          <a:p>
            <a:pPr indent="0" lvl="0" marL="0" rtl="0" algn="ctr">
              <a:lnSpc>
                <a:spcPct val="72000"/>
              </a:lnSpc>
              <a:spcBef>
                <a:spcPts val="900"/>
              </a:spcBef>
              <a:spcAft>
                <a:spcPts val="0"/>
              </a:spcAft>
              <a:buClr>
                <a:srgbClr val="595959"/>
              </a:buClr>
              <a:buSzPts val="1488"/>
              <a:buFont typeface="Helvetica Neue"/>
              <a:buNone/>
            </a:pPr>
            <a:r>
              <a:t/>
            </a:r>
            <a:endParaRPr sz="1488"/>
          </a:p>
        </p:txBody>
      </p:sp>
      <p:sp>
        <p:nvSpPr>
          <p:cNvPr id="267" name="Google Shape;267;p3"/>
          <p:cNvSpPr txBox="1"/>
          <p:nvPr/>
        </p:nvSpPr>
        <p:spPr>
          <a:xfrm>
            <a:off x="3398520" y="1296537"/>
            <a:ext cx="5394960" cy="13106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9FDA"/>
              </a:buClr>
              <a:buSzPts val="8000"/>
              <a:buFont typeface="Helvetica Neue"/>
              <a:buNone/>
            </a:pPr>
            <a:r>
              <a:rPr b="0" i="0" lang="en-US" sz="8000" u="none" cap="none" strike="noStrike">
                <a:solidFill>
                  <a:srgbClr val="049FD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Disclosures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"/>
          <p:cNvSpPr txBox="1"/>
          <p:nvPr>
            <p:ph idx="12" type="sldNum"/>
          </p:nvPr>
        </p:nvSpPr>
        <p:spPr>
          <a:xfrm>
            <a:off x="11172418" y="6540813"/>
            <a:ext cx="181383" cy="269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1378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>
                <a:solidFill>
                  <a:srgbClr val="39137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273" name="Google Shape;273;p4"/>
          <p:cNvSpPr txBox="1"/>
          <p:nvPr>
            <p:ph type="title"/>
          </p:nvPr>
        </p:nvSpPr>
        <p:spPr>
          <a:xfrm>
            <a:off x="838200" y="1125522"/>
            <a:ext cx="10515600" cy="709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1"/>
              <a:buFont typeface="Helvetica Neue Light"/>
              <a:buNone/>
            </a:pPr>
            <a:r>
              <a:rPr b="0" i="0" lang="en-US" sz="4091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What is SIB?</a:t>
            </a:r>
            <a:endParaRPr/>
          </a:p>
        </p:txBody>
      </p:sp>
      <p:sp>
        <p:nvSpPr>
          <p:cNvPr id="274" name="Google Shape;274;p4"/>
          <p:cNvSpPr txBox="1"/>
          <p:nvPr>
            <p:ph idx="1" type="body"/>
          </p:nvPr>
        </p:nvSpPr>
        <p:spPr>
          <a:xfrm>
            <a:off x="838200" y="223141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342899" lvl="0" marL="34289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1166"/>
              </a:buClr>
              <a:buSzPts val="3040"/>
              <a:buFont typeface="Helvetica Neue"/>
              <a:buChar char="•"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Defining self injury?</a:t>
            </a:r>
            <a:endParaRPr/>
          </a:p>
          <a:p>
            <a:pPr indent="-342899" lvl="0" marL="342899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ts val="3040"/>
              <a:buFont typeface="Helvetica Neue"/>
              <a:buChar char="•"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Self injury exists on a spectrum: NSSI vs suicidality</a:t>
            </a:r>
            <a:endParaRPr/>
          </a:p>
          <a:p>
            <a:pPr indent="-342899" lvl="0" marL="342899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ts val="3040"/>
              <a:buFont typeface="Helvetica Neue"/>
              <a:buChar char="•"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Social/cultural aspects of cutting</a:t>
            </a:r>
            <a:endParaRPr/>
          </a:p>
          <a:p>
            <a:pPr indent="-342899" lvl="0" marL="342899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ts val="3040"/>
              <a:buFont typeface="Helvetica Neue"/>
              <a:buChar char="•"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Neurobiology of self injury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5"/>
          <p:cNvSpPr txBox="1"/>
          <p:nvPr>
            <p:ph idx="12" type="sldNum"/>
          </p:nvPr>
        </p:nvSpPr>
        <p:spPr>
          <a:xfrm>
            <a:off x="11172418" y="6540813"/>
            <a:ext cx="181382" cy="269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1378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>
                <a:solidFill>
                  <a:srgbClr val="39137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280" name="Google Shape;280;p5"/>
          <p:cNvSpPr txBox="1"/>
          <p:nvPr>
            <p:ph type="title"/>
          </p:nvPr>
        </p:nvSpPr>
        <p:spPr>
          <a:xfrm>
            <a:off x="838200" y="1115706"/>
            <a:ext cx="10515600" cy="709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1"/>
              <a:buFont typeface="Helvetica Neue Light"/>
              <a:buNone/>
            </a:pPr>
            <a:r>
              <a:rPr lang="en-US" sz="4091"/>
              <a:t>Self Injury</a:t>
            </a:r>
            <a:endParaRPr/>
          </a:p>
        </p:txBody>
      </p:sp>
      <p:sp>
        <p:nvSpPr>
          <p:cNvPr id="281" name="Google Shape;281;p5"/>
          <p:cNvSpPr txBox="1"/>
          <p:nvPr>
            <p:ph idx="1" type="body"/>
          </p:nvPr>
        </p:nvSpPr>
        <p:spPr>
          <a:xfrm>
            <a:off x="838200" y="223141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For the purpose of this discussion, we will focus on SIB as it pertains to depression/anxiety/social phenomenon.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However, SIB can also result from conditions such as psychosis, OCD, Intellectual Disability, intoxication, or genetic disorders.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Similarities stem from pain/injury leading to some stimulation of the reward system…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6"/>
          <p:cNvSpPr txBox="1"/>
          <p:nvPr>
            <p:ph idx="12" type="sldNum"/>
          </p:nvPr>
        </p:nvSpPr>
        <p:spPr>
          <a:xfrm>
            <a:off x="11172418" y="6540813"/>
            <a:ext cx="181382" cy="269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1378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>
                <a:solidFill>
                  <a:srgbClr val="39137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287" name="Google Shape;287;p6"/>
          <p:cNvSpPr txBox="1"/>
          <p:nvPr>
            <p:ph type="title"/>
          </p:nvPr>
        </p:nvSpPr>
        <p:spPr>
          <a:xfrm>
            <a:off x="838200" y="1115706"/>
            <a:ext cx="10515600" cy="709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1"/>
              <a:buFont typeface="Helvetica Neue Light"/>
              <a:buNone/>
            </a:pPr>
            <a:r>
              <a:rPr lang="en-US" sz="4091"/>
              <a:t>NSSI or SIB</a:t>
            </a:r>
            <a:endParaRPr/>
          </a:p>
        </p:txBody>
      </p:sp>
      <p:sp>
        <p:nvSpPr>
          <p:cNvPr id="288" name="Google Shape;288;p6"/>
          <p:cNvSpPr txBox="1"/>
          <p:nvPr>
            <p:ph idx="1" type="body"/>
          </p:nvPr>
        </p:nvSpPr>
        <p:spPr>
          <a:xfrm>
            <a:off x="838200" y="1989210"/>
            <a:ext cx="10515600" cy="4593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60"/>
              <a:buFont typeface="Helvetica Neue"/>
              <a:buChar char="•"/>
            </a:pPr>
            <a:r>
              <a:rPr lang="en-US" sz="2200"/>
              <a:t>Although not categorized in DSM5, can be part of the clinical picture/experience in many common, typically adolescent mental health concerns.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760"/>
              <a:buFont typeface="Helvetica Neue"/>
              <a:buChar char="•"/>
            </a:pPr>
            <a:r>
              <a:rPr lang="en-US" sz="2200"/>
              <a:t>Depression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760"/>
              <a:buFont typeface="Helvetica Neue"/>
              <a:buChar char="•"/>
            </a:pPr>
            <a:r>
              <a:rPr lang="en-US" sz="2200"/>
              <a:t>Substance Use Disorders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760"/>
              <a:buFont typeface="Helvetica Neue"/>
              <a:buChar char="•"/>
            </a:pPr>
            <a:r>
              <a:rPr lang="en-US" sz="2200"/>
              <a:t>Trauma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760"/>
              <a:buFont typeface="Helvetica Neue"/>
              <a:buChar char="•"/>
            </a:pPr>
            <a:r>
              <a:rPr lang="en-US" sz="2200"/>
              <a:t>maladaptive coping /personality disorders</a:t>
            </a:r>
            <a:endParaRPr/>
          </a:p>
          <a:p>
            <a:pPr indent="-20066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ts val="2240"/>
              <a:buFont typeface="Helvetica Neue"/>
              <a:buNone/>
            </a:pPr>
            <a:r>
              <a:t/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760"/>
              <a:buFont typeface="Helvetica Neue"/>
              <a:buChar char="•"/>
            </a:pPr>
            <a:r>
              <a:rPr lang="en-US" sz="2200"/>
              <a:t>Social contagion</a:t>
            </a:r>
            <a:r>
              <a:rPr i="1" lang="en-US"/>
              <a:t> </a:t>
            </a:r>
            <a:r>
              <a:rPr lang="en-US" sz="2200"/>
              <a:t>behavior  —&gt; more awareness of self harm in the community.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7"/>
          <p:cNvSpPr txBox="1"/>
          <p:nvPr>
            <p:ph idx="12" type="sldNum"/>
          </p:nvPr>
        </p:nvSpPr>
        <p:spPr>
          <a:xfrm>
            <a:off x="11172418" y="6540813"/>
            <a:ext cx="181382" cy="269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1378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>
                <a:solidFill>
                  <a:srgbClr val="39137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294" name="Google Shape;294;p7"/>
          <p:cNvSpPr txBox="1"/>
          <p:nvPr>
            <p:ph type="title"/>
          </p:nvPr>
        </p:nvSpPr>
        <p:spPr>
          <a:xfrm>
            <a:off x="838200" y="1115706"/>
            <a:ext cx="10515600" cy="709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2"/>
              <a:buFont typeface="Helvetica Neue"/>
              <a:buNone/>
            </a:pPr>
            <a:r>
              <a:rPr lang="en-US" sz="2200">
                <a:latin typeface="Helvetica Neue"/>
                <a:ea typeface="Helvetica Neue"/>
                <a:cs typeface="Helvetica Neue"/>
                <a:sym typeface="Helvetica Neue"/>
              </a:rPr>
              <a:t>Rates of Non-Suicidal Self Injury in Youth: Age, Sex, and Behavioral Methods In a Community Sample -</a:t>
            </a:r>
            <a:r>
              <a:rPr i="1" lang="en-US" sz="2200"/>
              <a:t>Pediatrics </a:t>
            </a:r>
            <a:r>
              <a:rPr lang="en-US" sz="2200">
                <a:latin typeface="Helvetica Neue"/>
                <a:ea typeface="Helvetica Neue"/>
                <a:cs typeface="Helvetica Neue"/>
                <a:sym typeface="Helvetica Neue"/>
              </a:rPr>
              <a:t>(2012)</a:t>
            </a:r>
            <a:endParaRPr sz="2200"/>
          </a:p>
        </p:txBody>
      </p:sp>
      <p:sp>
        <p:nvSpPr>
          <p:cNvPr id="295" name="Google Shape;295;p7"/>
          <p:cNvSpPr txBox="1"/>
          <p:nvPr>
            <p:ph idx="1" type="body"/>
          </p:nvPr>
        </p:nvSpPr>
        <p:spPr>
          <a:xfrm>
            <a:off x="838200" y="223141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37592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Helvetica Neue"/>
              <a:buChar char="•"/>
            </a:pPr>
            <a:r>
              <a:rPr lang="en-US" sz="2200"/>
              <a:t>Youth recruited for the study from school, letters sent home to families with child in 3</a:t>
            </a:r>
            <a:r>
              <a:rPr baseline="30000" lang="en-US" sz="2200"/>
              <a:t>rd</a:t>
            </a:r>
            <a:r>
              <a:rPr lang="en-US" sz="2200"/>
              <a:t>, 6</a:t>
            </a:r>
            <a:r>
              <a:rPr baseline="30000" lang="en-US" sz="2200"/>
              <a:t>th</a:t>
            </a:r>
            <a:r>
              <a:rPr lang="en-US" sz="2200"/>
              <a:t>, or 9</a:t>
            </a:r>
            <a:r>
              <a:rPr baseline="30000" lang="en-US" sz="2200"/>
              <a:t>th</a:t>
            </a:r>
            <a:r>
              <a:rPr lang="en-US" sz="2200"/>
              <a:t> grades</a:t>
            </a:r>
            <a:endParaRPr sz="2200"/>
          </a:p>
          <a:p>
            <a:pPr indent="-37592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Helvetica Neue"/>
              <a:buChar char="•"/>
            </a:pPr>
            <a:r>
              <a:rPr lang="en-US" sz="2200"/>
              <a:t>60% participation rate</a:t>
            </a:r>
            <a:endParaRPr sz="2200"/>
          </a:p>
          <a:p>
            <a:pPr indent="-37592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Helvetica Neue"/>
              <a:buChar char="•"/>
            </a:pPr>
            <a:r>
              <a:rPr lang="en-US" sz="2200"/>
              <a:t>Of the 40% nonparticipants (some families/children excluded) –1% autism spectrum disorder, 3% non-english speaking (the structured interview was in English), 71% declined</a:t>
            </a:r>
            <a:endParaRPr sz="2200"/>
          </a:p>
          <a:p>
            <a:pPr indent="-37592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Helvetica Neue"/>
              <a:buChar char="•"/>
            </a:pPr>
            <a:r>
              <a:rPr lang="en-US" sz="2200"/>
              <a:t>Assessment: Self Injurious Thoughts and Behaviors Interview. (Research tool).</a:t>
            </a:r>
            <a:endParaRPr sz="2200"/>
          </a:p>
          <a:p>
            <a:pPr indent="-318769" lvl="1" marL="7429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Helvetica Neue"/>
              <a:buChar char="•"/>
            </a:pPr>
            <a:r>
              <a:rPr lang="en-US" sz="2200"/>
              <a:t>Methods of NSSI included:  “cutting/carving skin,” “hitting oneself,” “inserting sharp objects into the skin or nails,” “burning oneself,” or “picking one’s skin”</a:t>
            </a:r>
            <a:endParaRPr sz="2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8"/>
          <p:cNvSpPr txBox="1"/>
          <p:nvPr>
            <p:ph idx="12" type="sldNum"/>
          </p:nvPr>
        </p:nvSpPr>
        <p:spPr>
          <a:xfrm>
            <a:off x="11172418" y="6540813"/>
            <a:ext cx="181382" cy="269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1378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>
                <a:solidFill>
                  <a:srgbClr val="39137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301" name="Google Shape;301;p8"/>
          <p:cNvSpPr txBox="1"/>
          <p:nvPr>
            <p:ph type="title"/>
          </p:nvPr>
        </p:nvSpPr>
        <p:spPr>
          <a:xfrm>
            <a:off x="838200" y="1115706"/>
            <a:ext cx="10515600" cy="709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1"/>
              <a:buFont typeface="Helvetica Neue Light"/>
              <a:buNone/>
            </a:pPr>
            <a:r>
              <a:rPr lang="en-US" sz="4091"/>
              <a:t>Associated MH Diagnoses</a:t>
            </a:r>
            <a:endParaRPr/>
          </a:p>
        </p:txBody>
      </p:sp>
      <p:sp>
        <p:nvSpPr>
          <p:cNvPr id="302" name="Google Shape;302;p8"/>
          <p:cNvSpPr txBox="1"/>
          <p:nvPr>
            <p:ph idx="1" type="body"/>
          </p:nvPr>
        </p:nvSpPr>
        <p:spPr>
          <a:xfrm>
            <a:off x="838200" y="223141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Borderline Personality Disorder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PTSD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Dissociative Disorders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Depression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Eating Disorders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9"/>
          <p:cNvSpPr txBox="1"/>
          <p:nvPr>
            <p:ph idx="12" type="sldNum"/>
          </p:nvPr>
        </p:nvSpPr>
        <p:spPr>
          <a:xfrm>
            <a:off x="11172418" y="6540813"/>
            <a:ext cx="181382" cy="269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1378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>
                <a:solidFill>
                  <a:srgbClr val="39137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308" name="Google Shape;308;p9"/>
          <p:cNvSpPr txBox="1"/>
          <p:nvPr>
            <p:ph type="title"/>
          </p:nvPr>
        </p:nvSpPr>
        <p:spPr>
          <a:xfrm>
            <a:off x="838200" y="1115706"/>
            <a:ext cx="10515600" cy="709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1"/>
              <a:buFont typeface="Helvetica Neue Light"/>
              <a:buNone/>
            </a:pPr>
            <a:r>
              <a:rPr lang="en-US" sz="4091"/>
              <a:t>What Puts Them at Higher Risk</a:t>
            </a:r>
            <a:r>
              <a:rPr baseline="30000" lang="en-US"/>
              <a:t>1</a:t>
            </a:r>
            <a:r>
              <a:rPr lang="en-US" sz="4091"/>
              <a:t>?</a:t>
            </a:r>
            <a:endParaRPr/>
          </a:p>
        </p:txBody>
      </p:sp>
      <p:sp>
        <p:nvSpPr>
          <p:cNvPr id="309" name="Google Shape;309;p9"/>
          <p:cNvSpPr txBox="1"/>
          <p:nvPr>
            <p:ph idx="1" type="body"/>
          </p:nvPr>
        </p:nvSpPr>
        <p:spPr>
          <a:xfrm>
            <a:off x="720402" y="1883424"/>
            <a:ext cx="10515601" cy="43513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288035" lvl="0" marL="28803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10"/>
              <a:buFont typeface="Helvetica Neue"/>
              <a:buChar char="•"/>
            </a:pPr>
            <a:r>
              <a:rPr lang="en-US" sz="1512"/>
              <a:t>In descending level of significance:</a:t>
            </a:r>
            <a:endParaRPr/>
          </a:p>
          <a:p>
            <a:pPr indent="-288035" lvl="1" marL="672083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10"/>
              <a:buFont typeface="Helvetica Neue"/>
              <a:buChar char="•"/>
            </a:pPr>
            <a:r>
              <a:rPr lang="en-US" sz="1512"/>
              <a:t>Prior NSSI</a:t>
            </a:r>
            <a:endParaRPr/>
          </a:p>
          <a:p>
            <a:pPr indent="-288035" lvl="1" marL="672083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10"/>
              <a:buFont typeface="Helvetica Neue"/>
              <a:buChar char="•"/>
            </a:pPr>
            <a:r>
              <a:rPr lang="en-US" sz="1512"/>
              <a:t>“Cluster B” personality traits</a:t>
            </a:r>
            <a:endParaRPr/>
          </a:p>
          <a:p>
            <a:pPr indent="-288035" lvl="1" marL="672083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10"/>
              <a:buFont typeface="Helvetica Neue"/>
              <a:buChar char="•"/>
            </a:pPr>
            <a:r>
              <a:rPr lang="en-US" sz="1512"/>
              <a:t>Feelings of hopelessness</a:t>
            </a:r>
            <a:endParaRPr/>
          </a:p>
          <a:p>
            <a:pPr indent="-288035" lvl="1" marL="672083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10"/>
              <a:buFont typeface="Helvetica Neue"/>
              <a:buChar char="•"/>
            </a:pPr>
            <a:r>
              <a:rPr lang="en-US" sz="1512"/>
              <a:t>Prior SI/actions </a:t>
            </a:r>
            <a:endParaRPr/>
          </a:p>
          <a:p>
            <a:pPr indent="-288035" lvl="1" marL="672083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10"/>
              <a:buFont typeface="Helvetica Neue"/>
              <a:buChar char="•"/>
            </a:pPr>
            <a:r>
              <a:rPr lang="en-US" sz="1512"/>
              <a:t>Exposure to peer NSSI</a:t>
            </a:r>
            <a:endParaRPr/>
          </a:p>
          <a:p>
            <a:pPr indent="-288035" lvl="1" marL="672083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10"/>
              <a:buFont typeface="Helvetica Neue"/>
              <a:buChar char="•"/>
            </a:pPr>
            <a:r>
              <a:rPr lang="en-US" sz="1512"/>
              <a:t>Depression </a:t>
            </a:r>
            <a:endParaRPr/>
          </a:p>
          <a:p>
            <a:pPr indent="-288035" lvl="1" marL="672083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10"/>
              <a:buFont typeface="Helvetica Neue"/>
              <a:buChar char="•"/>
            </a:pPr>
            <a:r>
              <a:rPr lang="en-US" sz="1512"/>
              <a:t>Eating Disorder pathology</a:t>
            </a:r>
            <a:endParaRPr/>
          </a:p>
          <a:p>
            <a:pPr indent="-288035" lvl="1" marL="672083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10"/>
              <a:buFont typeface="Helvetica Neue"/>
              <a:buChar char="•"/>
            </a:pPr>
            <a:r>
              <a:rPr lang="en-US" sz="1512"/>
              <a:t>Female</a:t>
            </a:r>
            <a:endParaRPr/>
          </a:p>
          <a:p>
            <a:pPr indent="-288035" lvl="1" marL="672083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10"/>
              <a:buFont typeface="Helvetica Neue"/>
              <a:buChar char="•"/>
            </a:pPr>
            <a:r>
              <a:rPr lang="en-US" sz="1512"/>
              <a:t>Externalizing psychopathology </a:t>
            </a:r>
            <a:endParaRPr/>
          </a:p>
          <a:p>
            <a:pPr indent="-288035" lvl="1" marL="672083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10"/>
              <a:buFont typeface="Helvetica Neue"/>
              <a:buChar char="•"/>
            </a:pPr>
            <a:r>
              <a:rPr lang="en-US" sz="1512"/>
              <a:t>Internalizing psychopathology </a:t>
            </a:r>
            <a:endParaRPr/>
          </a:p>
          <a:p>
            <a:pPr indent="-288035" lvl="1" marL="672083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10"/>
              <a:buFont typeface="Helvetica Neue"/>
              <a:buChar char="•"/>
            </a:pPr>
            <a:r>
              <a:rPr lang="en-US" sz="1512"/>
              <a:t>General psychopathology</a:t>
            </a:r>
            <a:endParaRPr/>
          </a:p>
          <a:p>
            <a:pPr indent="-288035" lvl="1" marL="672083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10"/>
              <a:buFont typeface="Helvetica Neue"/>
              <a:buChar char="•"/>
            </a:pPr>
            <a:r>
              <a:rPr lang="en-US" sz="1512"/>
              <a:t>Affect regulation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9FDA"/>
      </a:accent1>
      <a:accent2>
        <a:srgbClr val="7BBF43"/>
      </a:accent2>
      <a:accent3>
        <a:srgbClr val="3A0E79"/>
      </a:accent3>
      <a:accent4>
        <a:srgbClr val="A5A5A5"/>
      </a:accent4>
      <a:accent5>
        <a:srgbClr val="5B9BD5"/>
      </a:accent5>
      <a:accent6>
        <a:srgbClr val="6F3B55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3A3838"/>
      </a:dk1>
      <a:lt1>
        <a:srgbClr val="FFFFFF"/>
      </a:lt1>
      <a:dk2>
        <a:srgbClr val="A7A7A7"/>
      </a:dk2>
      <a:lt2>
        <a:srgbClr val="535353"/>
      </a:lt2>
      <a:accent1>
        <a:srgbClr val="039FDA"/>
      </a:accent1>
      <a:accent2>
        <a:srgbClr val="7BBF43"/>
      </a:accent2>
      <a:accent3>
        <a:srgbClr val="3A0E79"/>
      </a:accent3>
      <a:accent4>
        <a:srgbClr val="A5A5A5"/>
      </a:accent4>
      <a:accent5>
        <a:srgbClr val="5B9BD5"/>
      </a:accent5>
      <a:accent6>
        <a:srgbClr val="6F3B55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