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3256" r:id="rId2"/>
    <p:sldId id="3257" r:id="rId3"/>
    <p:sldId id="3258" r:id="rId4"/>
    <p:sldId id="3259" r:id="rId5"/>
    <p:sldId id="3260" r:id="rId6"/>
    <p:sldId id="3261" r:id="rId7"/>
    <p:sldId id="3262" r:id="rId8"/>
    <p:sldId id="3263" r:id="rId9"/>
    <p:sldId id="3264" r:id="rId10"/>
    <p:sldId id="3265" r:id="rId11"/>
    <p:sldId id="3266" r:id="rId12"/>
    <p:sldId id="3267" r:id="rId13"/>
    <p:sldId id="3268" r:id="rId14"/>
    <p:sldId id="3269" r:id="rId15"/>
    <p:sldId id="3270" r:id="rId16"/>
    <p:sldId id="3271" r:id="rId17"/>
    <p:sldId id="3272" r:id="rId18"/>
    <p:sldId id="3273" r:id="rId19"/>
    <p:sldId id="3274" r:id="rId20"/>
    <p:sldId id="3275" r:id="rId21"/>
    <p:sldId id="3276" r:id="rId22"/>
    <p:sldId id="3277" r:id="rId23"/>
    <p:sldId id="3278" r:id="rId24"/>
    <p:sldId id="3279" r:id="rId25"/>
    <p:sldId id="3280" r:id="rId26"/>
    <p:sldId id="3281" r:id="rId27"/>
    <p:sldId id="3282" r:id="rId28"/>
    <p:sldId id="3283" r:id="rId29"/>
    <p:sldId id="3284" r:id="rId30"/>
    <p:sldId id="324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40"/>
  </p:normalViewPr>
  <p:slideViewPr>
    <p:cSldViewPr snapToGrid="0">
      <p:cViewPr varScale="1">
        <p:scale>
          <a:sx n="86" d="100"/>
          <a:sy n="86" d="100"/>
        </p:scale>
        <p:origin x="53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a:t>Suicide Rates 15-19 yo USA</a:t>
            </a:r>
          </a:p>
        </c:rich>
      </c:tx>
      <c:overlay val="0"/>
      <c:spPr>
        <a:noFill/>
        <a:ln>
          <a:noFill/>
        </a:ln>
        <a:effectLst/>
      </c:spPr>
    </c:title>
    <c:autoTitleDeleted val="0"/>
    <c:plotArea>
      <c:layout/>
      <c:lineChart>
        <c:grouping val="stacked"/>
        <c:varyColors val="0"/>
        <c:ser>
          <c:idx val="0"/>
          <c:order val="0"/>
          <c:tx>
            <c:strRef>
              <c:f>Sheet1!$B$1</c:f>
              <c:strCache>
                <c:ptCount val="1"/>
                <c:pt idx="0">
                  <c:v>Series 1</c:v>
                </c:pt>
              </c:strCache>
            </c:strRef>
          </c:tx>
          <c:spPr>
            <a:ln w="57150" cap="rnd">
              <a:solidFill>
                <a:srgbClr val="FF0000"/>
              </a:solidFill>
              <a:round/>
            </a:ln>
            <a:effectLst/>
          </c:spPr>
          <c:marker>
            <c:symbol val="none"/>
          </c:marker>
          <c:dLbls>
            <c:delete val="1"/>
          </c:dLbls>
          <c:cat>
            <c:numRef>
              <c:f>Sheet1!$A$2:$A$27</c:f>
              <c:numCache>
                <c:formatCode>General</c:formatCode>
                <c:ptCount val="26"/>
                <c:pt idx="0">
                  <c:v>1950</c:v>
                </c:pt>
                <c:pt idx="1">
                  <c:v>1960</c:v>
                </c:pt>
                <c:pt idx="2">
                  <c:v>1970</c:v>
                </c:pt>
                <c:pt idx="3">
                  <c:v>1980</c:v>
                </c:pt>
                <c:pt idx="4">
                  <c:v>1981</c:v>
                </c:pt>
                <c:pt idx="5">
                  <c:v>1986</c:v>
                </c:pt>
                <c:pt idx="6">
                  <c:v>1990</c:v>
                </c:pt>
                <c:pt idx="7">
                  <c:v>1993</c:v>
                </c:pt>
                <c:pt idx="8">
                  <c:v>1996</c:v>
                </c:pt>
                <c:pt idx="9">
                  <c:v>1999</c:v>
                </c:pt>
                <c:pt idx="10">
                  <c:v>2001</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numCache>
            </c:numRef>
          </c:cat>
          <c:val>
            <c:numRef>
              <c:f>Sheet1!$B$2:$B$27</c:f>
              <c:numCache>
                <c:formatCode>General</c:formatCode>
                <c:ptCount val="26"/>
                <c:pt idx="0">
                  <c:v>2.7</c:v>
                </c:pt>
                <c:pt idx="1">
                  <c:v>3.6</c:v>
                </c:pt>
                <c:pt idx="2">
                  <c:v>5.9</c:v>
                </c:pt>
                <c:pt idx="3">
                  <c:v>8.5</c:v>
                </c:pt>
                <c:pt idx="4">
                  <c:v>8.620000000000001</c:v>
                </c:pt>
                <c:pt idx="5">
                  <c:v>10.08</c:v>
                </c:pt>
                <c:pt idx="6">
                  <c:v>11.14</c:v>
                </c:pt>
                <c:pt idx="7">
                  <c:v>10.78</c:v>
                </c:pt>
                <c:pt idx="8">
                  <c:v>9.61</c:v>
                </c:pt>
                <c:pt idx="9">
                  <c:v>8.0400000000000009</c:v>
                </c:pt>
                <c:pt idx="10">
                  <c:v>7.91</c:v>
                </c:pt>
                <c:pt idx="11">
                  <c:v>7.23</c:v>
                </c:pt>
                <c:pt idx="12">
                  <c:v>8.17</c:v>
                </c:pt>
                <c:pt idx="13">
                  <c:v>7.64</c:v>
                </c:pt>
                <c:pt idx="14">
                  <c:v>7.28</c:v>
                </c:pt>
                <c:pt idx="15">
                  <c:v>6.87</c:v>
                </c:pt>
                <c:pt idx="16">
                  <c:v>7.42</c:v>
                </c:pt>
                <c:pt idx="17">
                  <c:v>7.7750000000000004</c:v>
                </c:pt>
                <c:pt idx="18">
                  <c:v>7.53</c:v>
                </c:pt>
                <c:pt idx="19">
                  <c:v>8.3000000000000007</c:v>
                </c:pt>
                <c:pt idx="20">
                  <c:v>8.3000000000000007</c:v>
                </c:pt>
                <c:pt idx="21">
                  <c:v>8.3000000000000007</c:v>
                </c:pt>
                <c:pt idx="22">
                  <c:v>8.7000000000000011</c:v>
                </c:pt>
                <c:pt idx="23">
                  <c:v>9.8000000000000007</c:v>
                </c:pt>
                <c:pt idx="24">
                  <c:v>10</c:v>
                </c:pt>
                <c:pt idx="25">
                  <c:v>11.8</c:v>
                </c:pt>
              </c:numCache>
            </c:numRef>
          </c:val>
          <c:smooth val="0"/>
          <c:extLst>
            <c:ext xmlns:c16="http://schemas.microsoft.com/office/drawing/2014/chart" uri="{C3380CC4-5D6E-409C-BE32-E72D297353CC}">
              <c16:uniqueId val="{00000000-4EDD-B848-97F3-82C3B754420F}"/>
            </c:ext>
          </c:extLst>
        </c:ser>
        <c:dLbls>
          <c:dLblPos val="ctr"/>
          <c:showLegendKey val="0"/>
          <c:showVal val="1"/>
          <c:showCatName val="0"/>
          <c:showSerName val="0"/>
          <c:showPercent val="0"/>
          <c:showBubbleSize val="0"/>
        </c:dLbls>
        <c:smooth val="0"/>
        <c:axId val="2143908472"/>
        <c:axId val="2143914472"/>
      </c:lineChart>
      <c:catAx>
        <c:axId val="2143908472"/>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title>
          <c:tx>
            <c:rich>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n-US"/>
                  <a:t>Year</a:t>
                </a:r>
              </a:p>
            </c:rich>
          </c:tx>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1" i="0" u="none" strike="noStrike" kern="1200" cap="none" spc="0" normalizeH="0" baseline="0">
                <a:solidFill>
                  <a:schemeClr val="accent6"/>
                </a:solidFill>
                <a:latin typeface="+mn-lt"/>
                <a:ea typeface="+mn-ea"/>
                <a:cs typeface="+mn-cs"/>
              </a:defRPr>
            </a:pPr>
            <a:endParaRPr lang="en-US"/>
          </a:p>
        </c:txPr>
        <c:crossAx val="2143914472"/>
        <c:crosses val="autoZero"/>
        <c:auto val="1"/>
        <c:lblAlgn val="ctr"/>
        <c:lblOffset val="100"/>
        <c:noMultiLvlLbl val="0"/>
      </c:catAx>
      <c:valAx>
        <c:axId val="2143914472"/>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baseline="0"/>
                  <a:t>Percent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accent6"/>
                </a:solidFill>
                <a:latin typeface="+mn-lt"/>
                <a:ea typeface="+mn-ea"/>
                <a:cs typeface="+mn-cs"/>
              </a:defRPr>
            </a:pPr>
            <a:endParaRPr lang="en-US"/>
          </a:p>
        </c:txPr>
        <c:crossAx val="214390847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EC031-E28E-9549-B18D-1D3A6B8664AE}"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A66B6-EDBA-7547-BFBD-847EB580C7B9}" type="slidenum">
              <a:rPr lang="en-US" smtClean="0"/>
              <a:t>‹#›</a:t>
            </a:fld>
            <a:endParaRPr lang="en-US"/>
          </a:p>
        </p:txBody>
      </p:sp>
    </p:spTree>
    <p:extLst>
      <p:ext uri="{BB962C8B-B14F-4D97-AF65-F5344CB8AC3E}">
        <p14:creationId xmlns:p14="http://schemas.microsoft.com/office/powerpoint/2010/main" val="3034891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288FFD-2133-4C53-BAE2-98A91B31D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99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EXPLICIT WORDING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288FFD-2133-4C53-BAE2-98A91B31D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279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288FFD-2133-4C53-BAE2-98A91B31D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778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SPI </a:t>
            </a:r>
            <a:r>
              <a:rPr lang="mr-IN" dirty="0"/>
              <a:t>–</a:t>
            </a:r>
            <a:r>
              <a:rPr lang="en-US" dirty="0"/>
              <a:t> determined best practice by Suicide prevention resource</a:t>
            </a:r>
            <a:r>
              <a:rPr lang="en-US" baseline="0" dirty="0"/>
              <a:t> center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68B4E6-3907-3F48-8FE9-D95CA2D53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079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288FFD-2133-4C53-BAE2-98A91B31D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150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566C59-BAC0-4CE1-A859-46610F03C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555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DAVID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288FFD-2133-4C53-BAE2-98A91B31D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668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288FFD-2133-4C53-BAE2-98A91B31D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52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Increase 56%!   OVERALL RATE 13/100,000;  10-14: tripled over this time period, now 3/100,000; 1</a:t>
            </a:r>
            <a:r>
              <a:rPr lang="en-US" i="1" dirty="0"/>
              <a:t>5-19 6.8 to 10.6.  </a:t>
            </a:r>
            <a:r>
              <a:rPr lang="en-US" i="1"/>
              <a:t>DECREAED SMALL AMOUNT FROM 2021 TO 2022</a:t>
            </a:r>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7604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Girls suffocation 52%, firearms 23%, 14% OD;  10-14: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392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sp>
      <p:sp>
        <p:nvSpPr>
          <p:cNvPr id="3" name="Notes Placeholder 2"/>
          <p:cNvSpPr>
            <a:spLocks noGrp="1"/>
          </p:cNvSpPr>
          <p:nvPr>
            <p:ph type="body" idx="1"/>
          </p:nvPr>
        </p:nvSpPr>
        <p:spPr/>
        <p:txBody>
          <a:bodyPr/>
          <a:lstStyle/>
          <a:p>
            <a:r>
              <a:rPr lang="en-US"/>
              <a:t>Choose a validated screening tool </a:t>
            </a:r>
          </a:p>
          <a:p>
            <a:r>
              <a:rPr lang="en-US"/>
              <a:t>Options include ASQ, PHQ-9, CSSRS </a:t>
            </a:r>
          </a:p>
          <a:p>
            <a:r>
              <a:rPr lang="en-US"/>
              <a:t>Understand how to score and document results </a:t>
            </a:r>
          </a:p>
          <a:p>
            <a:r>
              <a:rPr lang="en-US"/>
              <a:t>Identify screening workflow </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i="1"/>
              <a:t>Discuss</a:t>
            </a:r>
            <a:r>
              <a:rPr lang="en-US"/>
              <a:t> differences between </a:t>
            </a:r>
            <a:r>
              <a:rPr lang="en-US" sz="1200" kern="1200">
                <a:solidFill>
                  <a:schemeClr val="tx1"/>
                </a:solidFill>
                <a:effectLst/>
                <a:latin typeface="+mn-lt"/>
                <a:ea typeface="+mn-ea"/>
                <a:cs typeface="+mn-cs"/>
              </a:rPr>
              <a:t>standardized depressive symptoms screening tools (i.e. PHQ-9) vs standardized suicide-specific screening tools (i.e. ASQ, C-SSRS)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en-US"/>
              <a:t>Phq9 &gt; passive suicidality , and history of suicide attempt </a:t>
            </a:r>
          </a:p>
          <a:p>
            <a:r>
              <a:rPr lang="en-US"/>
              <a:t>CSSRS &gt; active suicidality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700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sp>
      <p:sp>
        <p:nvSpPr>
          <p:cNvPr id="3" name="Notes Placeholder 2"/>
          <p:cNvSpPr>
            <a:spLocks noGrp="1"/>
          </p:cNvSpPr>
          <p:nvPr>
            <p:ph type="body" idx="1"/>
          </p:nvPr>
        </p:nvSpPr>
        <p:spPr/>
        <p:txBody>
          <a:bodyPr/>
          <a:lstStyle/>
          <a:p>
            <a:r>
              <a:rPr lang="en-US"/>
              <a:t>Management of a positive screen begins with assessing the level of risk in order to intervene accordingly </a:t>
            </a:r>
          </a:p>
          <a:p>
            <a:r>
              <a:rPr lang="en-US" sz="1200" b="0" i="0" kern="1200">
                <a:solidFill>
                  <a:schemeClr val="tx1"/>
                </a:solidFill>
                <a:effectLst/>
                <a:latin typeface="+mn-lt"/>
                <a:ea typeface="+mn-ea"/>
                <a:cs typeface="+mn-cs"/>
              </a:rPr>
              <a:t>When using the C-SSRS, triage works the same in most settings -The only thing that changes are next steps, which are setting specific. </a:t>
            </a:r>
          </a:p>
          <a:p>
            <a:r>
              <a:rPr lang="en-US" sz="1200" b="1" i="0" kern="1200">
                <a:solidFill>
                  <a:schemeClr val="tx1"/>
                </a:solidFill>
                <a:effectLst/>
                <a:latin typeface="+mn-lt"/>
                <a:ea typeface="+mn-ea"/>
                <a:cs typeface="+mn-cs"/>
              </a:rPr>
              <a:t>The most worrisome answers are a recent (past month) “yes” to items 4 or 5 for suicidal ideation and/or any recent (3 months) behavior</a:t>
            </a:r>
          </a:p>
          <a:p>
            <a:endParaRPr lang="en-US" sz="1200" b="1"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Once you have identified someone at risk for suicide you want to determine what is that level of risk </a:t>
            </a:r>
          </a:p>
          <a:p>
            <a:endParaRPr lang="en-US" sz="1200" b="0" i="0" kern="1200">
              <a:solidFill>
                <a:schemeClr val="tx1"/>
              </a:solidFill>
              <a:effectLst/>
              <a:latin typeface="+mn-lt"/>
              <a:ea typeface="+mn-ea"/>
              <a:cs typeface="+mn-cs"/>
            </a:endParaRPr>
          </a:p>
          <a:p>
            <a:r>
              <a:rPr lang="en-US"/>
              <a:t>Phq9 &gt; passive suicidality , and history of suicide attempt </a:t>
            </a:r>
          </a:p>
          <a:p>
            <a:r>
              <a:rPr lang="en-US"/>
              <a:t>CSSRS &gt; active suicidality</a:t>
            </a:r>
          </a:p>
          <a:p>
            <a:endParaRPr lang="en-US"/>
          </a:p>
          <a:p>
            <a:r>
              <a:rPr lang="en-US"/>
              <a:t>** NYP Guidelines include: </a:t>
            </a:r>
            <a:r>
              <a:rPr lang="en-US" sz="1200" b="0" i="0" kern="1200">
                <a:solidFill>
                  <a:schemeClr val="tx1"/>
                </a:solidFill>
                <a:effectLst/>
                <a:latin typeface="+mn-lt"/>
                <a:ea typeface="+mn-ea"/>
                <a:cs typeface="+mn-cs"/>
              </a:rPr>
              <a:t>C-SSRS screening tool will be completed in Ambulatory Care as follows:</a:t>
            </a:r>
          </a:p>
          <a:p>
            <a:r>
              <a:rPr lang="en-US" sz="1200" b="0" i="0" kern="1200">
                <a:solidFill>
                  <a:schemeClr val="tx1"/>
                </a:solidFill>
                <a:effectLst/>
                <a:latin typeface="+mn-lt"/>
                <a:ea typeface="+mn-ea"/>
                <a:cs typeface="+mn-cs"/>
              </a:rPr>
              <a:t>-Adolescent patients(12 and older): Pre-screening with PHQ9 modified for teens will be completed at every visit that will prompt a C-</a:t>
            </a:r>
            <a:r>
              <a:rPr lang="en-US" sz="1200" b="0" i="0" kern="1200" err="1">
                <a:solidFill>
                  <a:schemeClr val="tx1"/>
                </a:solidFill>
                <a:effectLst/>
                <a:latin typeface="+mn-lt"/>
                <a:ea typeface="+mn-ea"/>
                <a:cs typeface="+mn-cs"/>
              </a:rPr>
              <a:t>SSRSif</a:t>
            </a:r>
            <a:r>
              <a:rPr lang="en-US" sz="1200" b="0" i="0" kern="1200">
                <a:solidFill>
                  <a:schemeClr val="tx1"/>
                </a:solidFill>
                <a:effectLst/>
                <a:latin typeface="+mn-lt"/>
                <a:ea typeface="+mn-ea"/>
                <a:cs typeface="+mn-cs"/>
              </a:rPr>
              <a:t> suicide/self-harm responses are positive.</a:t>
            </a:r>
          </a:p>
          <a:p>
            <a:r>
              <a:rPr lang="en-US" sz="1200" b="0" i="0" kern="1200">
                <a:solidFill>
                  <a:schemeClr val="tx1"/>
                </a:solidFill>
                <a:effectLst/>
                <a:latin typeface="+mn-lt"/>
                <a:ea typeface="+mn-ea"/>
                <a:cs typeface="+mn-cs"/>
              </a:rPr>
              <a:t>-Youth 11years and under will receive the screening based on clinician’s judgment</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678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sp>
      <p:sp>
        <p:nvSpPr>
          <p:cNvPr id="3" name="Notes Placeholder 2"/>
          <p:cNvSpPr>
            <a:spLocks noGrp="1"/>
          </p:cNvSpPr>
          <p:nvPr>
            <p:ph type="body" idx="1"/>
          </p:nvPr>
        </p:nvSpPr>
        <p:spPr/>
        <p:txBody>
          <a:bodyPr/>
          <a:lstStyle/>
          <a:p>
            <a:r>
              <a:rPr lang="en-US"/>
              <a:t>Choose a validated screening tool </a:t>
            </a:r>
          </a:p>
          <a:p>
            <a:r>
              <a:rPr lang="en-US"/>
              <a:t>Options include ASQ, PHQ-9, CSSRS </a:t>
            </a:r>
          </a:p>
          <a:p>
            <a:r>
              <a:rPr lang="en-US"/>
              <a:t>Understand how to score and document results </a:t>
            </a:r>
          </a:p>
          <a:p>
            <a:r>
              <a:rPr lang="en-US"/>
              <a:t>Identify screening workflow </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i="1"/>
              <a:t>Discuss</a:t>
            </a:r>
            <a:r>
              <a:rPr lang="en-US"/>
              <a:t> differences between </a:t>
            </a:r>
            <a:r>
              <a:rPr lang="en-US" sz="1200" kern="1200">
                <a:solidFill>
                  <a:schemeClr val="tx1"/>
                </a:solidFill>
                <a:effectLst/>
                <a:latin typeface="+mn-lt"/>
                <a:ea typeface="+mn-ea"/>
                <a:cs typeface="+mn-cs"/>
              </a:rPr>
              <a:t>standardized depressive symptoms screening tools (i.e. PHQ-9) vs standardized suicide-specific screening tools (i.e. ASQ, C-SSRS)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en-US"/>
              <a:t>Phq9 &gt; passive suicidality , and history of suicide attempt </a:t>
            </a:r>
          </a:p>
          <a:p>
            <a:r>
              <a:rPr lang="en-US"/>
              <a:t>CSSRS &gt; active suicidality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253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Graphic 1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89452" y="6614824"/>
            <a:ext cx="3692573" cy="107859"/>
          </a:xfrm>
          <a:prstGeom prst="rect">
            <a:avLst/>
          </a:prstGeom>
        </p:spPr>
      </p:pic>
      <p:sp>
        <p:nvSpPr>
          <p:cNvPr id="4" name="Title Placeholder 1"/>
          <p:cNvSpPr>
            <a:spLocks noGrp="1"/>
          </p:cNvSpPr>
          <p:nvPr>
            <p:ph type="title"/>
          </p:nvPr>
        </p:nvSpPr>
        <p:spPr>
          <a:xfrm>
            <a:off x="934453" y="3276166"/>
            <a:ext cx="10515600" cy="926911"/>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sp>
        <p:nvSpPr>
          <p:cNvPr id="5" name="Date Placeholder 3"/>
          <p:cNvSpPr>
            <a:spLocks noGrp="1"/>
          </p:cNvSpPr>
          <p:nvPr>
            <p:ph type="dt" sz="half" idx="2"/>
          </p:nvPr>
        </p:nvSpPr>
        <p:spPr>
          <a:xfrm>
            <a:off x="838200" y="4579416"/>
            <a:ext cx="10515600" cy="365125"/>
          </a:xfrm>
          <a:prstGeom prst="rect">
            <a:avLst/>
          </a:prstGeom>
        </p:spPr>
        <p:txBody>
          <a:bodyPr vert="horz" lIns="91440" tIns="45720" rIns="91440" bIns="45720" rtlCol="0" anchor="ctr"/>
          <a:lstStyle>
            <a:lvl1pPr algn="ctr">
              <a:defRPr sz="1600" b="0" i="0">
                <a:solidFill>
                  <a:schemeClr val="bg1"/>
                </a:solidFill>
                <a:latin typeface="Helvetica Regular" charset="0"/>
                <a:ea typeface="Helvetica Regular" charset="0"/>
                <a:cs typeface="Helvetica Regular" charset="0"/>
              </a:defRPr>
            </a:lvl1pPr>
          </a:lstStyle>
          <a:p>
            <a:fld id="{AC7B667F-D94E-0D42-A8B5-35E31272ECEC}" type="datetimeFigureOut">
              <a:rPr lang="en-US" smtClean="0"/>
              <a:pPr/>
              <a:t>10/23/2024</a:t>
            </a:fld>
            <a:endParaRPr lang="en-US" dirty="0"/>
          </a:p>
        </p:txBody>
      </p:sp>
      <p:pic>
        <p:nvPicPr>
          <p:cNvPr id="6" name="Graphic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97195" y="1190303"/>
            <a:ext cx="6997610" cy="1344399"/>
          </a:xfrm>
          <a:prstGeom prst="rect">
            <a:avLst/>
          </a:prstGeom>
        </p:spPr>
      </p:pic>
      <p:sp>
        <p:nvSpPr>
          <p:cNvPr id="9" name="Rectangle 8"/>
          <p:cNvSpPr/>
          <p:nvPr/>
        </p:nvSpPr>
        <p:spPr>
          <a:xfrm>
            <a:off x="0" y="-2"/>
            <a:ext cx="3919948" cy="144866"/>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151958" y="-4"/>
            <a:ext cx="3900222" cy="144868"/>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284190" y="0"/>
            <a:ext cx="3907809" cy="144864"/>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528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1">
                    <a:lumMod val="65000"/>
                    <a:lumOff val="35000"/>
                  </a:schemeClr>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537278"/>
            <a:ext cx="2743200" cy="320722"/>
          </a:xfrm>
          <a:prstGeom prst="rect">
            <a:avLst/>
          </a:prstGeom>
        </p:spPr>
        <p:txBody>
          <a:bodyPr/>
          <a:lstStyle/>
          <a:p>
            <a:fld id="{023EF2FA-38EB-354B-AB31-D0F975FB7077}" type="slidenum">
              <a:rPr lang="en-US" smtClean="0"/>
              <a:t>‹#›</a:t>
            </a:fld>
            <a:endParaRPr lang="en-US"/>
          </a:p>
        </p:txBody>
      </p:sp>
    </p:spTree>
    <p:extLst>
      <p:ext uri="{BB962C8B-B14F-4D97-AF65-F5344CB8AC3E}">
        <p14:creationId xmlns:p14="http://schemas.microsoft.com/office/powerpoint/2010/main" val="1377140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lvl1pPr>
              <a:defRPr>
                <a:solidFill>
                  <a:schemeClr val="tx1">
                    <a:lumMod val="65000"/>
                    <a:lumOff val="35000"/>
                  </a:schemeClr>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578221"/>
            <a:ext cx="2743200" cy="279779"/>
          </a:xfrm>
          <a:prstGeom prst="rect">
            <a:avLst/>
          </a:prstGeom>
        </p:spPr>
        <p:txBody>
          <a:bodyPr/>
          <a:lstStyle/>
          <a:p>
            <a:fld id="{023EF2FA-38EB-354B-AB31-D0F975FB7077}" type="slidenum">
              <a:rPr lang="en-US" smtClean="0"/>
              <a:t>‹#›</a:t>
            </a:fld>
            <a:endParaRPr lang="en-US"/>
          </a:p>
        </p:txBody>
      </p:sp>
    </p:spTree>
    <p:extLst>
      <p:ext uri="{BB962C8B-B14F-4D97-AF65-F5344CB8AC3E}">
        <p14:creationId xmlns:p14="http://schemas.microsoft.com/office/powerpoint/2010/main" val="4150775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088C48-D45B-8545-9CFB-74B206B2D4F5}" type="datetimeFigureOut">
              <a:rPr lang="en-US" smtClean="0"/>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B47E37-EDB2-8C40-B721-655BCF5DE94B}" type="slidenum">
              <a:rPr lang="en-US" smtClean="0"/>
              <a:t>‹#›</a:t>
            </a:fld>
            <a:endParaRPr lang="en-US"/>
          </a:p>
        </p:txBody>
      </p:sp>
    </p:spTree>
    <p:extLst>
      <p:ext uri="{BB962C8B-B14F-4D97-AF65-F5344CB8AC3E}">
        <p14:creationId xmlns:p14="http://schemas.microsoft.com/office/powerpoint/2010/main" val="2930928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7_Title Slide">
    <p:spTree>
      <p:nvGrpSpPr>
        <p:cNvPr id="1" name=""/>
        <p:cNvGrpSpPr/>
        <p:nvPr/>
      </p:nvGrpSpPr>
      <p:grpSpPr>
        <a:xfrm>
          <a:off x="0" y="0"/>
          <a:ext cx="0" cy="0"/>
          <a:chOff x="0" y="0"/>
          <a:chExt cx="0" cy="0"/>
        </a:xfrm>
      </p:grpSpPr>
      <p:pic>
        <p:nvPicPr>
          <p:cNvPr id="12" name="Graphic 6"/>
          <p:cNvPicPr>
            <a:picLocks noChangeAspect="1"/>
          </p:cNvPicPr>
          <p:nvPr/>
        </p:nvPicPr>
        <p:blipFill rotWithShape="1">
          <a:blip r:embed="rId2" cstate="print">
            <a:extLst>
              <a:ext uri="{28A0092B-C50C-407E-A947-70E740481C1C}">
                <a14:useLocalDpi xmlns:a14="http://schemas.microsoft.com/office/drawing/2010/main" val="0"/>
              </a:ext>
            </a:extLst>
          </a:blip>
          <a:srcRect l="31450" t="17628" r="26478" b="17628"/>
          <a:stretch/>
        </p:blipFill>
        <p:spPr>
          <a:xfrm>
            <a:off x="520627" y="811784"/>
            <a:ext cx="4370453" cy="5197094"/>
          </a:xfrm>
          <a:prstGeom prst="rect">
            <a:avLst/>
          </a:prstGeom>
        </p:spPr>
      </p:pic>
      <p:sp>
        <p:nvSpPr>
          <p:cNvPr id="6" name="Slide Number Placeholder 5"/>
          <p:cNvSpPr>
            <a:spLocks noGrp="1"/>
          </p:cNvSpPr>
          <p:nvPr>
            <p:ph type="sldNum" sz="quarter" idx="12"/>
          </p:nvPr>
        </p:nvSpPr>
        <p:spPr/>
        <p:txBody>
          <a:bodyPr/>
          <a:lstStyle/>
          <a:p>
            <a:fld id="{E927A71C-5EB0-45EC-B0AD-E94D765AE5AB}" type="slidenum">
              <a:rPr lang="en-US" smtClean="0"/>
              <a:t>‹#›</a:t>
            </a:fld>
            <a:endParaRPr lang="en-US"/>
          </a:p>
        </p:txBody>
      </p:sp>
      <p:sp>
        <p:nvSpPr>
          <p:cNvPr id="8" name="Rectangle 7"/>
          <p:cNvSpPr/>
          <p:nvPr/>
        </p:nvSpPr>
        <p:spPr>
          <a:xfrm>
            <a:off x="5448592" y="1874750"/>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448592" y="2971049"/>
            <a:ext cx="6743408" cy="881143"/>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48592" y="4068332"/>
            <a:ext cx="6743408" cy="88398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448592" y="3234339"/>
            <a:ext cx="6743408" cy="44517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p:nvPr>
        </p:nvSpPr>
        <p:spPr>
          <a:xfrm>
            <a:off x="5448592" y="1986481"/>
            <a:ext cx="6743408" cy="656696"/>
          </a:xfrm>
        </p:spPr>
        <p:txBody>
          <a:bodyPr anchor="b"/>
          <a:lstStyle>
            <a:lvl1pPr algn="ct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3534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3832" t="14500" r="3474" b="15736"/>
          <a:stretch/>
        </p:blipFill>
        <p:spPr>
          <a:xfrm>
            <a:off x="0" y="-35807"/>
            <a:ext cx="12192000" cy="6860333"/>
          </a:xfrm>
          <a:prstGeom prst="rect">
            <a:avLst/>
          </a:prstGeom>
        </p:spPr>
      </p:pic>
      <p:sp>
        <p:nvSpPr>
          <p:cNvPr id="16" name="Rectangle 15"/>
          <p:cNvSpPr/>
          <p:nvPr userDrawn="1"/>
        </p:nvSpPr>
        <p:spPr>
          <a:xfrm>
            <a:off x="0" y="4834103"/>
            <a:ext cx="12192000" cy="2023898"/>
          </a:xfrm>
          <a:prstGeom prst="rect">
            <a:avLst/>
          </a:prstGeom>
          <a:solidFill>
            <a:srgbClr val="5D5B5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80646" y="4831772"/>
            <a:ext cx="11230708" cy="1095224"/>
          </a:xfrm>
          <a:noFill/>
          <a:ln>
            <a:noFill/>
          </a:ln>
        </p:spPr>
        <p:txBody>
          <a:bodyPr anchor="b"/>
          <a:lstStyle>
            <a:lvl1pPr algn="ctr">
              <a:defRPr sz="7000" b="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6055165"/>
            <a:ext cx="9144000" cy="55848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p:cNvSpPr/>
          <p:nvPr userDrawn="1"/>
        </p:nvSpPr>
        <p:spPr>
          <a:xfrm>
            <a:off x="0" y="0"/>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901110" y="0"/>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802220" y="0"/>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p:cNvPicPr>
            <a:picLocks noChangeAspect="1"/>
          </p:cNvPicPr>
          <p:nvPr userDrawn="1"/>
        </p:nvPicPr>
        <p:blipFill>
          <a:blip r:embed="rId3" cstate="print">
            <a:extLst>
              <a:ext uri="{96DAC541-7B7A-43D3-8B79-37D633B846F1}">
                <asvg:svgBlip xmlns:asvg="http://schemas.microsoft.com/office/drawing/2016/SVG/main" r:embed="rId4"/>
              </a:ext>
            </a:extLst>
          </a:blip>
          <a:stretch>
            <a:fillRect/>
          </a:stretch>
        </p:blipFill>
        <p:spPr>
          <a:xfrm>
            <a:off x="8557846" y="63900"/>
            <a:ext cx="3500804" cy="102257"/>
          </a:xfrm>
          <a:prstGeom prst="rect">
            <a:avLst/>
          </a:prstGeom>
        </p:spPr>
      </p:pic>
      <p:sp>
        <p:nvSpPr>
          <p:cNvPr id="17" name="Rectangle 16"/>
          <p:cNvSpPr/>
          <p:nvPr userDrawn="1"/>
        </p:nvSpPr>
        <p:spPr>
          <a:xfrm>
            <a:off x="9551580" y="6748943"/>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10452690" y="6748943"/>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1353800" y="6748943"/>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p:cNvPicPr>
            <a:picLocks noChangeAspect="1"/>
          </p:cNvPicPr>
          <p:nvPr userDrawn="1"/>
        </p:nvPicPr>
        <p:blipFill>
          <a:blip r:embed="rId5" cstate="print">
            <a:extLst>
              <a:ext uri="{96DAC541-7B7A-43D3-8B79-37D633B846F1}">
                <asvg:svgBlip xmlns:asvg="http://schemas.microsoft.com/office/drawing/2016/SVG/main" r:embed="rId6"/>
              </a:ext>
            </a:extLst>
          </a:blip>
          <a:stretch>
            <a:fillRect/>
          </a:stretch>
        </p:blipFill>
        <p:spPr>
          <a:xfrm>
            <a:off x="74099" y="144864"/>
            <a:ext cx="2450026" cy="470706"/>
          </a:xfrm>
          <a:prstGeom prst="rect">
            <a:avLst/>
          </a:prstGeom>
        </p:spPr>
      </p:pic>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924" y="6372926"/>
            <a:ext cx="2040475" cy="419829"/>
          </a:xfrm>
          <a:prstGeom prst="rect">
            <a:avLst/>
          </a:prstGeom>
        </p:spPr>
      </p:pic>
    </p:spTree>
    <p:extLst>
      <p:ext uri="{BB962C8B-B14F-4D97-AF65-F5344CB8AC3E}">
        <p14:creationId xmlns:p14="http://schemas.microsoft.com/office/powerpoint/2010/main" val="257268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anchor="t">
            <a:normAutofit/>
          </a:bodyPr>
          <a:lstStyle>
            <a:lvl1pPr algn="l">
              <a:defRPr sz="3600">
                <a:solidFill>
                  <a:srgbClr val="A20815"/>
                </a:solidFill>
                <a:latin typeface="Arial"/>
                <a:cs typeface="Arial"/>
              </a:defRPr>
            </a:lvl1pPr>
          </a:lstStyle>
          <a:p>
            <a:r>
              <a:rPr lang="en-US"/>
              <a:t>Insert Title Here</a:t>
            </a:r>
            <a:br>
              <a:rPr lang="en-US"/>
            </a:br>
            <a:r>
              <a:rPr lang="en-US"/>
              <a:t>Copy Only Slide</a:t>
            </a:r>
          </a:p>
        </p:txBody>
      </p:sp>
      <p:sp>
        <p:nvSpPr>
          <p:cNvPr id="3" name="Slide Number Placeholder 2"/>
          <p:cNvSpPr>
            <a:spLocks noGrp="1"/>
          </p:cNvSpPr>
          <p:nvPr>
            <p:ph type="sldNum" sz="quarter" idx="10"/>
          </p:nvPr>
        </p:nvSpPr>
        <p:spPr>
          <a:xfrm>
            <a:off x="11124690" y="6270147"/>
            <a:ext cx="693673" cy="365125"/>
          </a:xfrm>
          <a:prstGeom prst="rect">
            <a:avLst/>
          </a:prstGeom>
        </p:spPr>
        <p:txBody>
          <a:bodyPr/>
          <a:lstStyle/>
          <a:p>
            <a:fld id="{7F458DEE-842F-4A72-8C22-21209FD99688}" type="slidenum">
              <a:rPr lang="en-US" smtClean="0"/>
              <a:t>‹#›</a:t>
            </a:fld>
            <a:endParaRPr lang="en-US"/>
          </a:p>
        </p:txBody>
      </p:sp>
      <p:sp>
        <p:nvSpPr>
          <p:cNvPr id="5" name="Content Placeholder 4"/>
          <p:cNvSpPr>
            <a:spLocks noGrp="1"/>
          </p:cNvSpPr>
          <p:nvPr>
            <p:ph sz="quarter" idx="11"/>
          </p:nvPr>
        </p:nvSpPr>
        <p:spPr>
          <a:xfrm>
            <a:off x="1219202" y="1432415"/>
            <a:ext cx="10346268" cy="4517048"/>
          </a:xfrm>
        </p:spPr>
        <p:txBody>
          <a:bodyPr/>
          <a:lstStyle>
            <a:lvl1pPr>
              <a:buNone/>
              <a:defRPr sz="2400">
                <a:solidFill>
                  <a:srgbClr val="7F7F7F"/>
                </a:solidFill>
                <a:latin typeface="Arial"/>
                <a:cs typeface="Arial"/>
              </a:defRPr>
            </a:lvl1pPr>
            <a:lvl2pPr marL="0">
              <a:buNone/>
              <a:defRPr sz="1500" b="1">
                <a:solidFill>
                  <a:srgbClr val="E0621B"/>
                </a:solidFill>
                <a:latin typeface="Arial"/>
                <a:cs typeface="Arial"/>
              </a:defRPr>
            </a:lvl2pPr>
            <a:lvl3pPr marL="0">
              <a:buNone/>
              <a:defRPr sz="1500">
                <a:solidFill>
                  <a:srgbClr val="7F7F7F"/>
                </a:solidFill>
                <a:latin typeface="Arial"/>
                <a:cs typeface="Arial"/>
              </a:defRPr>
            </a:lvl3pPr>
            <a:lvl4pPr marL="0">
              <a:defRPr sz="1500">
                <a:solidFill>
                  <a:srgbClr val="7F7F7F"/>
                </a:solidFill>
                <a:latin typeface="Arial"/>
                <a:cs typeface="Arial"/>
              </a:defRPr>
            </a:lvl4pPr>
            <a:lvl5pPr marL="457200">
              <a:defRPr sz="1500">
                <a:solidFill>
                  <a:srgbClr val="7F7F7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997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00679B"/>
                </a:solidFill>
                <a:latin typeface="Arial"/>
                <a:cs typeface="Arial"/>
              </a:defRPr>
            </a:lvl1pPr>
          </a:lstStyle>
          <a:p>
            <a:endParaRPr/>
          </a:p>
        </p:txBody>
      </p:sp>
      <p:sp>
        <p:nvSpPr>
          <p:cNvPr id="3" name="Holder 3"/>
          <p:cNvSpPr>
            <a:spLocks noGrp="1"/>
          </p:cNvSpPr>
          <p:nvPr>
            <p:ph sz="half" idx="2"/>
          </p:nvPr>
        </p:nvSpPr>
        <p:spPr>
          <a:xfrm>
            <a:off x="503986" y="1474575"/>
            <a:ext cx="4717415" cy="270074"/>
          </a:xfrm>
          <a:prstGeom prst="rect">
            <a:avLst/>
          </a:prstGeom>
        </p:spPr>
        <p:txBody>
          <a:bodyPr wrap="square" lIns="0" tIns="0" rIns="0" bIns="0">
            <a:spAutoFit/>
          </a:bodyPr>
          <a:lstStyle>
            <a:lvl1pPr>
              <a:defRPr sz="1950" b="0" i="0">
                <a:solidFill>
                  <a:schemeClr val="tx1"/>
                </a:solidFill>
                <a:latin typeface="Arial"/>
                <a:cs typeface="Arial"/>
              </a:defRPr>
            </a:lvl1pPr>
          </a:lstStyle>
          <a:p>
            <a:endParaRPr/>
          </a:p>
        </p:txBody>
      </p:sp>
      <p:sp>
        <p:nvSpPr>
          <p:cNvPr id="4" name="Holder 4"/>
          <p:cNvSpPr>
            <a:spLocks noGrp="1"/>
          </p:cNvSpPr>
          <p:nvPr>
            <p:ph sz="half" idx="3"/>
          </p:nvPr>
        </p:nvSpPr>
        <p:spPr>
          <a:xfrm>
            <a:off x="6356637" y="1474575"/>
            <a:ext cx="5248909" cy="270074"/>
          </a:xfrm>
          <a:prstGeom prst="rect">
            <a:avLst/>
          </a:prstGeom>
        </p:spPr>
        <p:txBody>
          <a:bodyPr wrap="square" lIns="0" tIns="0" rIns="0" bIns="0">
            <a:spAutoFit/>
          </a:bodyPr>
          <a:lstStyle>
            <a:lvl1pPr>
              <a:defRPr sz="195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10/23/2024</a:t>
            </a:fld>
            <a:endParaRPr lang="en-US"/>
          </a:p>
        </p:txBody>
      </p:sp>
      <p:sp>
        <p:nvSpPr>
          <p:cNvPr id="7" name="Holder 7"/>
          <p:cNvSpPr>
            <a:spLocks noGrp="1"/>
          </p:cNvSpPr>
          <p:nvPr>
            <p:ph type="sldNum" sz="quarter" idx="7"/>
          </p:nvPr>
        </p:nvSpPr>
        <p:spPr/>
        <p:txBody>
          <a:bodyPr lIns="0" tIns="0" rIns="0" bIns="0"/>
          <a:lstStyle>
            <a:lvl1pPr>
              <a:defRPr sz="900" b="0" i="0">
                <a:solidFill>
                  <a:srgbClr val="00679B"/>
                </a:solidFill>
                <a:latin typeface="Arial"/>
                <a:cs typeface="Arial"/>
              </a:defRPr>
            </a:lvl1pPr>
          </a:lstStyle>
          <a:p>
            <a:pPr marL="28575">
              <a:lnSpc>
                <a:spcPts val="930"/>
              </a:lnSpc>
            </a:pPr>
            <a:fld id="{81D60167-4931-47E6-BA6A-407CBD079E47}" type="slidenum">
              <a:rPr lang="en-US" spc="-19" smtClean="0"/>
              <a:pPr marL="28575">
                <a:lnSpc>
                  <a:spcPts val="930"/>
                </a:lnSpc>
              </a:pPr>
              <a:t>‹#›</a:t>
            </a:fld>
            <a:endParaRPr lang="en-US" spc="-19" dirty="0"/>
          </a:p>
        </p:txBody>
      </p:sp>
    </p:spTree>
    <p:extLst>
      <p:ext uri="{BB962C8B-B14F-4D97-AF65-F5344CB8AC3E}">
        <p14:creationId xmlns:p14="http://schemas.microsoft.com/office/powerpoint/2010/main" val="3978977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141665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595186"/>
            <a:ext cx="2743200" cy="262814"/>
          </a:xfrm>
          <a:prstGeom prst="rect">
            <a:avLst/>
          </a:prstGeom>
        </p:spPr>
        <p:txBody>
          <a:bodyPr/>
          <a:lstStyle>
            <a:lvl1pPr algn="r">
              <a:defRPr sz="1200"/>
            </a:lvl1pPr>
          </a:lstStyle>
          <a:p>
            <a:fld id="{023EF2FA-38EB-354B-AB31-D0F975FB7077}" type="slidenum">
              <a:rPr lang="en-US" smtClean="0"/>
              <a:pPr/>
              <a:t>‹#›</a:t>
            </a:fld>
            <a:endParaRPr lang="en-US" dirty="0"/>
          </a:p>
        </p:txBody>
      </p:sp>
    </p:spTree>
    <p:extLst>
      <p:ext uri="{BB962C8B-B14F-4D97-AF65-F5344CB8AC3E}">
        <p14:creationId xmlns:p14="http://schemas.microsoft.com/office/powerpoint/2010/main" val="1091107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8604250" y="6605515"/>
            <a:ext cx="2743200" cy="252485"/>
          </a:xfrm>
          <a:prstGeom prst="rect">
            <a:avLst/>
          </a:prstGeom>
        </p:spPr>
        <p:txBody>
          <a:bodyPr/>
          <a:lstStyle/>
          <a:p>
            <a:fld id="{023EF2FA-38EB-354B-AB31-D0F975FB7077}" type="slidenum">
              <a:rPr lang="en-US" smtClean="0"/>
              <a:t>‹#›</a:t>
            </a:fld>
            <a:endParaRPr lang="en-US"/>
          </a:p>
        </p:txBody>
      </p:sp>
    </p:spTree>
    <p:extLst>
      <p:ext uri="{BB962C8B-B14F-4D97-AF65-F5344CB8AC3E}">
        <p14:creationId xmlns:p14="http://schemas.microsoft.com/office/powerpoint/2010/main" val="3885213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10600" y="6591869"/>
            <a:ext cx="2743200" cy="266131"/>
          </a:xfrm>
          <a:prstGeom prst="rect">
            <a:avLst/>
          </a:prstGeom>
        </p:spPr>
        <p:txBody>
          <a:bodyPr/>
          <a:lstStyle/>
          <a:p>
            <a:fld id="{023EF2FA-38EB-354B-AB31-D0F975FB7077}" type="slidenum">
              <a:rPr lang="en-US" smtClean="0"/>
              <a:t>‹#›</a:t>
            </a:fld>
            <a:endParaRPr lang="en-US"/>
          </a:p>
        </p:txBody>
      </p:sp>
    </p:spTree>
    <p:extLst>
      <p:ext uri="{BB962C8B-B14F-4D97-AF65-F5344CB8AC3E}">
        <p14:creationId xmlns:p14="http://schemas.microsoft.com/office/powerpoint/2010/main" val="3488878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8612188" y="6578221"/>
            <a:ext cx="2743200" cy="279779"/>
          </a:xfrm>
          <a:prstGeom prst="rect">
            <a:avLst/>
          </a:prstGeom>
        </p:spPr>
        <p:txBody>
          <a:bodyPr/>
          <a:lstStyle/>
          <a:p>
            <a:fld id="{023EF2FA-38EB-354B-AB31-D0F975FB7077}" type="slidenum">
              <a:rPr lang="en-US" smtClean="0"/>
              <a:t>‹#›</a:t>
            </a:fld>
            <a:endParaRPr lang="en-US"/>
          </a:p>
        </p:txBody>
      </p:sp>
    </p:spTree>
    <p:extLst>
      <p:ext uri="{BB962C8B-B14F-4D97-AF65-F5344CB8AC3E}">
        <p14:creationId xmlns:p14="http://schemas.microsoft.com/office/powerpoint/2010/main" val="3704810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1">
                    <a:lumMod val="65000"/>
                    <a:lumOff val="35000"/>
                  </a:schemeClr>
                </a:solidFill>
              </a:defRPr>
            </a:lvl1pPr>
          </a:lstStyle>
          <a:p>
            <a:r>
              <a:rPr lang="en-US" dirty="0"/>
              <a:t>Click to edit Master title style</a:t>
            </a:r>
          </a:p>
        </p:txBody>
      </p:sp>
      <p:sp>
        <p:nvSpPr>
          <p:cNvPr id="5" name="Slide Number Placeholder 4"/>
          <p:cNvSpPr>
            <a:spLocks noGrp="1"/>
          </p:cNvSpPr>
          <p:nvPr>
            <p:ph type="sldNum" sz="quarter" idx="12"/>
          </p:nvPr>
        </p:nvSpPr>
        <p:spPr>
          <a:xfrm>
            <a:off x="8610600" y="6523630"/>
            <a:ext cx="2743200" cy="334370"/>
          </a:xfrm>
          <a:prstGeom prst="rect">
            <a:avLst/>
          </a:prstGeom>
        </p:spPr>
        <p:txBody>
          <a:bodyPr/>
          <a:lstStyle/>
          <a:p>
            <a:fld id="{023EF2FA-38EB-354B-AB31-D0F975FB7077}" type="slidenum">
              <a:rPr lang="en-US" smtClean="0"/>
              <a:t>‹#›</a:t>
            </a:fld>
            <a:endParaRPr lang="en-US"/>
          </a:p>
        </p:txBody>
      </p:sp>
    </p:spTree>
    <p:extLst>
      <p:ext uri="{BB962C8B-B14F-4D97-AF65-F5344CB8AC3E}">
        <p14:creationId xmlns:p14="http://schemas.microsoft.com/office/powerpoint/2010/main" val="1462888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550925"/>
            <a:ext cx="2743200" cy="307075"/>
          </a:xfrm>
          <a:prstGeom prst="rect">
            <a:avLst/>
          </a:prstGeom>
        </p:spPr>
        <p:txBody>
          <a:bodyPr/>
          <a:lstStyle/>
          <a:p>
            <a:fld id="{023EF2FA-38EB-354B-AB31-D0F975FB7077}" type="slidenum">
              <a:rPr lang="en-US" smtClean="0"/>
              <a:t>‹#›</a:t>
            </a:fld>
            <a:endParaRPr lang="en-US"/>
          </a:p>
        </p:txBody>
      </p:sp>
      <p:sp>
        <p:nvSpPr>
          <p:cNvPr id="5" name="Title 1"/>
          <p:cNvSpPr>
            <a:spLocks noGrp="1"/>
          </p:cNvSpPr>
          <p:nvPr>
            <p:ph type="title"/>
          </p:nvPr>
        </p:nvSpPr>
        <p:spPr>
          <a:xfrm>
            <a:off x="838200" y="745451"/>
            <a:ext cx="10515600" cy="821917"/>
          </a:xfrm>
          <a:prstGeom prst="rect">
            <a:avLst/>
          </a:prstGeom>
        </p:spPr>
        <p:txBody>
          <a:bodyPr/>
          <a:lstStyle>
            <a:lvl1pPr>
              <a:defRPr sz="4800">
                <a:solidFill>
                  <a:schemeClr val="tx1">
                    <a:lumMod val="65000"/>
                    <a:lumOff val="3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434405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8612188" y="6564573"/>
            <a:ext cx="2743200" cy="293427"/>
          </a:xfrm>
          <a:prstGeom prst="rect">
            <a:avLst/>
          </a:prstGeom>
        </p:spPr>
        <p:txBody>
          <a:bodyPr/>
          <a:lstStyle/>
          <a:p>
            <a:fld id="{023EF2FA-38EB-354B-AB31-D0F975FB7077}" type="slidenum">
              <a:rPr lang="en-US" smtClean="0"/>
              <a:t>‹#›</a:t>
            </a:fld>
            <a:endParaRPr lang="en-US"/>
          </a:p>
        </p:txBody>
      </p:sp>
    </p:spTree>
    <p:extLst>
      <p:ext uri="{BB962C8B-B14F-4D97-AF65-F5344CB8AC3E}">
        <p14:creationId xmlns:p14="http://schemas.microsoft.com/office/powerpoint/2010/main" val="673297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8612188" y="6523630"/>
            <a:ext cx="2743200" cy="334370"/>
          </a:xfrm>
          <a:prstGeom prst="rect">
            <a:avLst/>
          </a:prstGeom>
        </p:spPr>
        <p:txBody>
          <a:bodyPr/>
          <a:lstStyle/>
          <a:p>
            <a:fld id="{023EF2FA-38EB-354B-AB31-D0F975FB7077}" type="slidenum">
              <a:rPr lang="en-US" smtClean="0"/>
              <a:t>‹#›</a:t>
            </a:fld>
            <a:endParaRPr lang="en-US"/>
          </a:p>
        </p:txBody>
      </p:sp>
    </p:spTree>
    <p:extLst>
      <p:ext uri="{BB962C8B-B14F-4D97-AF65-F5344CB8AC3E}">
        <p14:creationId xmlns:p14="http://schemas.microsoft.com/office/powerpoint/2010/main" val="408647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9">
            <a:alphaModFix amt="5000"/>
            <a:extLst>
              <a:ext uri="{28A0092B-C50C-407E-A947-70E740481C1C}">
                <a14:useLocalDpi xmlns:a14="http://schemas.microsoft.com/office/drawing/2010/main" val="0"/>
              </a:ext>
            </a:extLst>
          </a:blip>
          <a:srcRect l="26425" r="31898" b="35658"/>
          <a:stretch/>
        </p:blipFill>
        <p:spPr>
          <a:xfrm>
            <a:off x="7752498" y="1678675"/>
            <a:ext cx="4439502" cy="5179325"/>
          </a:xfrm>
          <a:prstGeom prst="rect">
            <a:avLst/>
          </a:prstGeom>
        </p:spPr>
      </p:pic>
      <p:sp>
        <p:nvSpPr>
          <p:cNvPr id="11" name="Rectangle 10"/>
          <p:cNvSpPr/>
          <p:nvPr/>
        </p:nvSpPr>
        <p:spPr>
          <a:xfrm>
            <a:off x="0" y="-2"/>
            <a:ext cx="3919948" cy="144866"/>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151958" y="-4"/>
            <a:ext cx="3900222" cy="144868"/>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284190" y="0"/>
            <a:ext cx="3907809" cy="144864"/>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3009" y="6292563"/>
            <a:ext cx="2103476" cy="528504"/>
          </a:xfrm>
          <a:prstGeom prst="rect">
            <a:avLst/>
          </a:prstGeom>
        </p:spPr>
      </p:pic>
      <p:sp>
        <p:nvSpPr>
          <p:cNvPr id="17" name="Slide Number Placeholder 5"/>
          <p:cNvSpPr>
            <a:spLocks noGrp="1"/>
          </p:cNvSpPr>
          <p:nvPr>
            <p:ph type="sldNum" sz="quarter" idx="4"/>
          </p:nvPr>
        </p:nvSpPr>
        <p:spPr>
          <a:xfrm>
            <a:off x="8610600" y="6523630"/>
            <a:ext cx="2743200" cy="262814"/>
          </a:xfrm>
          <a:prstGeom prst="rect">
            <a:avLst/>
          </a:prstGeom>
        </p:spPr>
        <p:txBody>
          <a:bodyPr/>
          <a:lstStyle>
            <a:lvl1pPr algn="r">
              <a:defRPr sz="1200"/>
            </a:lvl1pPr>
          </a:lstStyle>
          <a:p>
            <a:fld id="{023EF2FA-38EB-354B-AB31-D0F975FB7077}" type="slidenum">
              <a:rPr lang="en-US" smtClean="0"/>
              <a:pPr/>
              <a:t>‹#›</a:t>
            </a:fld>
            <a:endParaRPr lang="en-US" dirty="0"/>
          </a:p>
        </p:txBody>
      </p:sp>
      <p:sp>
        <p:nvSpPr>
          <p:cNvPr id="10" name="Footer Placeholder 4"/>
          <p:cNvSpPr txBox="1">
            <a:spLocks/>
          </p:cNvSpPr>
          <p:nvPr/>
        </p:nvSpPr>
        <p:spPr>
          <a:xfrm>
            <a:off x="1653904" y="6492871"/>
            <a:ext cx="408432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2">
                    <a:lumMod val="25000"/>
                  </a:schemeClr>
                </a:solidFill>
                <a:latin typeface="Myriad Pro" panose="020B0503030403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0" i="0" dirty="0">
                <a:solidFill>
                  <a:srgbClr val="391378"/>
                </a:solidFill>
                <a:latin typeface="Helvetica Regular" charset="0"/>
              </a:rPr>
              <a:t>©  2017 New York State Office of Mental Health</a:t>
            </a:r>
          </a:p>
        </p:txBody>
      </p:sp>
    </p:spTree>
    <p:extLst>
      <p:ext uri="{BB962C8B-B14F-4D97-AF65-F5344CB8AC3E}">
        <p14:creationId xmlns:p14="http://schemas.microsoft.com/office/powerpoint/2010/main" val="1218230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6000" b="0" i="0" kern="1200">
          <a:solidFill>
            <a:schemeClr val="bg1"/>
          </a:solidFill>
          <a:latin typeface="Helvetica Light" charset="0"/>
          <a:ea typeface="Helvetica Light" charset="0"/>
          <a:cs typeface="Helvetica Light"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https://www.nimh.nih.gov/sites/default/files/documents/PHQ-A_with_depression_questions_and_ASQ_PDF.pdf"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4.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hyperlink" Target="https://projectteachny.org/app/uploads/2023/10/safety-plan-stanley-template.pdf"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translifeline.org/hotline/" TargetMode="External"/><Relationship Id="rId2" Type="http://schemas.openxmlformats.org/officeDocument/2006/relationships/hyperlink" Target="https://www.thetrevorproject.org/get-help-now/" TargetMode="External"/><Relationship Id="rId1" Type="http://schemas.openxmlformats.org/officeDocument/2006/relationships/slideLayout" Target="../slideLayouts/slideLayout2.xml"/><Relationship Id="rId6" Type="http://schemas.openxmlformats.org/officeDocument/2006/relationships/hyperlink" Target="https://www.starcenter.pitt.edu/" TargetMode="External"/><Relationship Id="rId5" Type="http://schemas.openxmlformats.org/officeDocument/2006/relationships/hyperlink" Target="https://www.jedfoundation.org/" TargetMode="External"/><Relationship Id="rId4" Type="http://schemas.openxmlformats.org/officeDocument/2006/relationships/hyperlink" Target="https://www.nowmattersnow.o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hyperlink" Target="https://www.nimh.nih.gov/research/research-conducted-at-nimh/asq-toolkit-materials/index.shtml" TargetMode="External"/><Relationship Id="rId2" Type="http://schemas.openxmlformats.org/officeDocument/2006/relationships/hyperlink" Target="https://www.aap.org/en/patient-care/blueprint-for-youth-suicide-prevention/strategies-for-clinical-settings-for-youth-suicide-prevention/" TargetMode="External"/><Relationship Id="rId1" Type="http://schemas.openxmlformats.org/officeDocument/2006/relationships/slideLayout" Target="../slideLayouts/slideLayout2.xml"/><Relationship Id="rId4" Type="http://schemas.openxmlformats.org/officeDocument/2006/relationships/hyperlink" Target="https://zerosuicidetraining.edc.org/enrol/index.php?id=2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9E183-645D-2B6C-5DA9-06AEB08B3C58}"/>
              </a:ext>
            </a:extLst>
          </p:cNvPr>
          <p:cNvSpPr>
            <a:spLocks noGrp="1"/>
          </p:cNvSpPr>
          <p:nvPr>
            <p:ph type="ctrTitle"/>
          </p:nvPr>
        </p:nvSpPr>
        <p:spPr>
          <a:xfrm>
            <a:off x="480646" y="5003222"/>
            <a:ext cx="11230708" cy="819881"/>
          </a:xfrm>
        </p:spPr>
        <p:txBody>
          <a:bodyPr/>
          <a:lstStyle/>
          <a:p>
            <a:r>
              <a:rPr lang="en-US" sz="3200" b="1" dirty="0"/>
              <a:t>Assessing and Managing </a:t>
            </a:r>
            <a:br>
              <a:rPr lang="en-US" sz="3200" b="1" dirty="0"/>
            </a:br>
            <a:r>
              <a:rPr lang="en-US" sz="3200" b="1" dirty="0"/>
              <a:t>Adolescent Suicide Risk In Primary Care</a:t>
            </a:r>
          </a:p>
        </p:txBody>
      </p:sp>
      <p:sp>
        <p:nvSpPr>
          <p:cNvPr id="3" name="Subtitle 2">
            <a:extLst>
              <a:ext uri="{FF2B5EF4-FFF2-40B4-BE49-F238E27FC236}">
                <a16:creationId xmlns:a16="http://schemas.microsoft.com/office/drawing/2014/main" id="{4E5E4FCE-5137-BBF0-42F9-2B3BCC5661AC}"/>
              </a:ext>
            </a:extLst>
          </p:cNvPr>
          <p:cNvSpPr>
            <a:spLocks noGrp="1"/>
          </p:cNvSpPr>
          <p:nvPr>
            <p:ph type="subTitle" idx="1"/>
          </p:nvPr>
        </p:nvSpPr>
        <p:spPr>
          <a:xfrm>
            <a:off x="1524000" y="5804053"/>
            <a:ext cx="9144000" cy="833825"/>
          </a:xfrm>
        </p:spPr>
        <p:txBody>
          <a:bodyPr>
            <a:normAutofit/>
          </a:bodyPr>
          <a:lstStyle/>
          <a:p>
            <a:r>
              <a:rPr lang="en-US"/>
              <a:t>Fall, </a:t>
            </a:r>
            <a:r>
              <a:rPr lang="en-US" dirty="0"/>
              <a:t>2024</a:t>
            </a:r>
          </a:p>
        </p:txBody>
      </p:sp>
    </p:spTree>
    <p:extLst>
      <p:ext uri="{BB962C8B-B14F-4D97-AF65-F5344CB8AC3E}">
        <p14:creationId xmlns:p14="http://schemas.microsoft.com/office/powerpoint/2010/main" val="167142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731AC-CFCE-41CF-D0C8-F3EFCA2F3173}"/>
              </a:ext>
            </a:extLst>
          </p:cNvPr>
          <p:cNvSpPr>
            <a:spLocks noGrp="1"/>
          </p:cNvSpPr>
          <p:nvPr>
            <p:ph type="title"/>
          </p:nvPr>
        </p:nvSpPr>
        <p:spPr/>
        <p:txBody>
          <a:bodyPr/>
          <a:lstStyle/>
          <a:p>
            <a:pPr algn="ctr"/>
            <a:r>
              <a:rPr lang="en-US" dirty="0"/>
              <a:t>Why screen universally?</a:t>
            </a:r>
          </a:p>
        </p:txBody>
      </p:sp>
      <p:sp>
        <p:nvSpPr>
          <p:cNvPr id="3" name="Content Placeholder 2">
            <a:extLst>
              <a:ext uri="{FF2B5EF4-FFF2-40B4-BE49-F238E27FC236}">
                <a16:creationId xmlns:a16="http://schemas.microsoft.com/office/drawing/2014/main" id="{E0E64A0C-8C07-33D0-31D1-D4F634935E86}"/>
              </a:ext>
            </a:extLst>
          </p:cNvPr>
          <p:cNvSpPr>
            <a:spLocks noGrp="1"/>
          </p:cNvSpPr>
          <p:nvPr>
            <p:ph idx="1"/>
          </p:nvPr>
        </p:nvSpPr>
        <p:spPr/>
        <p:txBody>
          <a:bodyPr/>
          <a:lstStyle/>
          <a:p>
            <a:r>
              <a:rPr lang="en-US" dirty="0"/>
              <a:t>Decreases bias</a:t>
            </a:r>
          </a:p>
          <a:p>
            <a:r>
              <a:rPr lang="en-US" dirty="0"/>
              <a:t>Systematic</a:t>
            </a:r>
          </a:p>
          <a:p>
            <a:r>
              <a:rPr lang="en-US" dirty="0"/>
              <a:t>Destigmatizes so opens up discussion, decreases isolation</a:t>
            </a:r>
          </a:p>
        </p:txBody>
      </p:sp>
      <p:sp>
        <p:nvSpPr>
          <p:cNvPr id="4" name="Slide Number Placeholder 3">
            <a:extLst>
              <a:ext uri="{FF2B5EF4-FFF2-40B4-BE49-F238E27FC236}">
                <a16:creationId xmlns:a16="http://schemas.microsoft.com/office/drawing/2014/main" id="{48F4BB74-31F4-DE90-D024-594318E9AA1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27A71C-5EB0-45EC-B0AD-E94D765AE5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772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EA947-DC9B-7A40-B8C7-DF670ABBDD6E}"/>
              </a:ext>
            </a:extLst>
          </p:cNvPr>
          <p:cNvSpPr>
            <a:spLocks noGrp="1"/>
          </p:cNvSpPr>
          <p:nvPr>
            <p:ph type="title"/>
          </p:nvPr>
        </p:nvSpPr>
        <p:spPr>
          <a:xfrm>
            <a:off x="362857" y="771741"/>
            <a:ext cx="10948965" cy="868430"/>
          </a:xfrm>
        </p:spPr>
        <p:txBody>
          <a:bodyPr/>
          <a:lstStyle/>
          <a:p>
            <a:pPr algn="ctr"/>
            <a:r>
              <a:rPr lang="en-US" sz="4800" dirty="0">
                <a:solidFill>
                  <a:srgbClr val="7030A0"/>
                </a:solidFill>
              </a:rPr>
              <a:t>Sidebar: Firearms #1 Cause, 15-19 </a:t>
            </a:r>
            <a:r>
              <a:rPr lang="en-US" sz="4800" dirty="0" err="1">
                <a:solidFill>
                  <a:srgbClr val="7030A0"/>
                </a:solidFill>
              </a:rPr>
              <a:t>yo</a:t>
            </a:r>
            <a:r>
              <a:rPr lang="en-US" sz="4800" dirty="0">
                <a:solidFill>
                  <a:srgbClr val="7030A0"/>
                </a:solidFill>
              </a:rPr>
              <a:t> </a:t>
            </a:r>
          </a:p>
        </p:txBody>
      </p:sp>
      <p:pic>
        <p:nvPicPr>
          <p:cNvPr id="6" name="Content Placeholder 3">
            <a:extLst>
              <a:ext uri="{FF2B5EF4-FFF2-40B4-BE49-F238E27FC236}">
                <a16:creationId xmlns:a16="http://schemas.microsoft.com/office/drawing/2014/main" id="{039D0FAE-1950-4B46-BCA1-E5573A2C534E}"/>
              </a:ext>
            </a:extLst>
          </p:cNvPr>
          <p:cNvPicPr>
            <a:picLocks noGrp="1" noChangeAspect="1"/>
          </p:cNvPicPr>
          <p:nvPr>
            <p:ph idx="1"/>
          </p:nvPr>
        </p:nvPicPr>
        <p:blipFill>
          <a:blip r:embed="rId3"/>
          <a:stretch>
            <a:fillRect/>
          </a:stretch>
        </p:blipFill>
        <p:spPr>
          <a:xfrm>
            <a:off x="2538247" y="1640171"/>
            <a:ext cx="7115504" cy="4900161"/>
          </a:xfrm>
          <a:prstGeom prst="rect">
            <a:avLst/>
          </a:prstGeom>
        </p:spPr>
      </p:pic>
    </p:spTree>
    <p:extLst>
      <p:ext uri="{BB962C8B-B14F-4D97-AF65-F5344CB8AC3E}">
        <p14:creationId xmlns:p14="http://schemas.microsoft.com/office/powerpoint/2010/main" val="155437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3E855-5F87-B5AA-10C8-35C825B2CDD2}"/>
              </a:ext>
            </a:extLst>
          </p:cNvPr>
          <p:cNvSpPr>
            <a:spLocks noGrp="1"/>
          </p:cNvSpPr>
          <p:nvPr>
            <p:ph type="title"/>
          </p:nvPr>
        </p:nvSpPr>
        <p:spPr>
          <a:xfrm>
            <a:off x="533400" y="1153943"/>
            <a:ext cx="4857750" cy="1301261"/>
          </a:xfrm>
        </p:spPr>
        <p:txBody>
          <a:bodyPr>
            <a:normAutofit fontScale="90000"/>
          </a:bodyPr>
          <a:lstStyle/>
          <a:p>
            <a:pPr algn="ctr"/>
            <a:r>
              <a:rPr lang="en-US" sz="4400" b="1" dirty="0">
                <a:solidFill>
                  <a:srgbClr val="0070C0"/>
                </a:solidFill>
              </a:rPr>
              <a:t>AAP Blueprint for </a:t>
            </a:r>
            <a:br>
              <a:rPr lang="en-US" sz="4400" b="1" dirty="0">
                <a:solidFill>
                  <a:srgbClr val="0070C0"/>
                </a:solidFill>
              </a:rPr>
            </a:br>
            <a:r>
              <a:rPr lang="en-US" sz="4400" b="1" dirty="0">
                <a:solidFill>
                  <a:srgbClr val="0070C0"/>
                </a:solidFill>
              </a:rPr>
              <a:t>Youth Suicide Prevention</a:t>
            </a:r>
            <a:endParaRPr lang="en-US" sz="4400" dirty="0">
              <a:solidFill>
                <a:srgbClr val="0070C0"/>
              </a:solidFill>
            </a:endParaRPr>
          </a:p>
        </p:txBody>
      </p:sp>
      <p:pic>
        <p:nvPicPr>
          <p:cNvPr id="5" name="Table Placeholder 3" descr="Text&#10;&#10;Description automatically generated with medium confidence">
            <a:extLst>
              <a:ext uri="{FF2B5EF4-FFF2-40B4-BE49-F238E27FC236}">
                <a16:creationId xmlns:a16="http://schemas.microsoft.com/office/drawing/2014/main" id="{6A88BFEC-0660-983A-7FCD-71A62781722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24625" y="214638"/>
            <a:ext cx="6314975" cy="6395711"/>
          </a:xfrm>
          <a:prstGeom prst="rect">
            <a:avLst/>
          </a:prstGeom>
        </p:spPr>
      </p:pic>
      <p:sp>
        <p:nvSpPr>
          <p:cNvPr id="4" name="TextBox 3">
            <a:extLst>
              <a:ext uri="{FF2B5EF4-FFF2-40B4-BE49-F238E27FC236}">
                <a16:creationId xmlns:a16="http://schemas.microsoft.com/office/drawing/2014/main" id="{449DB328-AF50-CB47-D194-F0C014C63F68}"/>
              </a:ext>
            </a:extLst>
          </p:cNvPr>
          <p:cNvSpPr txBox="1"/>
          <p:nvPr/>
        </p:nvSpPr>
        <p:spPr>
          <a:xfrm>
            <a:off x="533400" y="2455204"/>
            <a:ext cx="4465327" cy="9233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70C0"/>
                </a:solidFill>
                <a:effectLst/>
                <a:uLnTx/>
                <a:uFillTx/>
                <a:latin typeface="Calibri"/>
                <a:ea typeface="+mn-ea"/>
                <a:cs typeface="+mn-cs"/>
              </a:rPr>
            </a:br>
            <a:r>
              <a:rPr kumimoji="0" lang="en-US" sz="1800" b="0" i="0" u="none" strike="noStrike" kern="1200" cap="none" spc="0" normalizeH="0" baseline="0" noProof="0" dirty="0">
                <a:ln>
                  <a:noFill/>
                </a:ln>
                <a:solidFill>
                  <a:srgbClr val="0070C0"/>
                </a:solidFill>
                <a:effectLst/>
                <a:uLnTx/>
                <a:uFillTx/>
                <a:latin typeface="Calibri"/>
                <a:ea typeface="+mn-ea"/>
                <a:cs typeface="+mn-cs"/>
              </a:rPr>
              <a:t>https://www.aap.org/en/patient-care/blueprint-for-youth-suicide-prevention/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974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C00A-A1F4-698D-8C4F-343F6C821139}"/>
              </a:ext>
            </a:extLst>
          </p:cNvPr>
          <p:cNvSpPr>
            <a:spLocks noGrp="1"/>
          </p:cNvSpPr>
          <p:nvPr>
            <p:ph type="title"/>
          </p:nvPr>
        </p:nvSpPr>
        <p:spPr>
          <a:xfrm>
            <a:off x="342900" y="645542"/>
            <a:ext cx="10715693" cy="709919"/>
          </a:xfrm>
        </p:spPr>
        <p:txBody>
          <a:bodyPr>
            <a:noAutofit/>
          </a:bodyPr>
          <a:lstStyle/>
          <a:p>
            <a:r>
              <a:rPr lang="en-US" sz="5400" b="1" dirty="0">
                <a:solidFill>
                  <a:srgbClr val="0070C0"/>
                </a:solidFill>
              </a:rPr>
              <a:t>3-Step Approach</a:t>
            </a:r>
          </a:p>
        </p:txBody>
      </p:sp>
      <p:pic>
        <p:nvPicPr>
          <p:cNvPr id="5" name="Picture 5" descr="A picture containing table&#10;&#10;Description automatically generated">
            <a:extLst>
              <a:ext uri="{FF2B5EF4-FFF2-40B4-BE49-F238E27FC236}">
                <a16:creationId xmlns:a16="http://schemas.microsoft.com/office/drawing/2014/main" id="{92C109CB-03B7-7751-CB73-FFB0EFC74CA8}"/>
              </a:ext>
            </a:extLst>
          </p:cNvPr>
          <p:cNvPicPr>
            <a:picLocks noChangeAspect="1"/>
          </p:cNvPicPr>
          <p:nvPr/>
        </p:nvPicPr>
        <p:blipFill>
          <a:blip r:embed="rId2"/>
          <a:stretch>
            <a:fillRect/>
          </a:stretch>
        </p:blipFill>
        <p:spPr>
          <a:xfrm>
            <a:off x="5211020" y="1432415"/>
            <a:ext cx="7473350" cy="4360152"/>
          </a:xfrm>
          <a:prstGeom prst="rect">
            <a:avLst/>
          </a:prstGeom>
        </p:spPr>
      </p:pic>
      <p:sp>
        <p:nvSpPr>
          <p:cNvPr id="6" name="TextBox 5">
            <a:extLst>
              <a:ext uri="{FF2B5EF4-FFF2-40B4-BE49-F238E27FC236}">
                <a16:creationId xmlns:a16="http://schemas.microsoft.com/office/drawing/2014/main" id="{54D219BF-D508-AF8F-FCFF-E1D29D69320E}"/>
              </a:ext>
            </a:extLst>
          </p:cNvPr>
          <p:cNvSpPr txBox="1"/>
          <p:nvPr/>
        </p:nvSpPr>
        <p:spPr>
          <a:xfrm>
            <a:off x="3229154" y="5946475"/>
            <a:ext cx="87816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https://www.aap.org/en/patient-care/blueprint-for-youth-suicide-prevention/strategies-for-clinical-settings-for-youth-suicide-prevention/clinical-pathways-for-suicide-prevention/</a:t>
            </a:r>
          </a:p>
        </p:txBody>
      </p:sp>
      <p:sp>
        <p:nvSpPr>
          <p:cNvPr id="4" name="Content Placeholder 3">
            <a:extLst>
              <a:ext uri="{FF2B5EF4-FFF2-40B4-BE49-F238E27FC236}">
                <a16:creationId xmlns:a16="http://schemas.microsoft.com/office/drawing/2014/main" id="{476EB1B3-D26F-CD56-E0C0-5EA2C2B87F7E}"/>
              </a:ext>
            </a:extLst>
          </p:cNvPr>
          <p:cNvSpPr>
            <a:spLocks noGrp="1"/>
          </p:cNvSpPr>
          <p:nvPr>
            <p:ph sz="quarter" idx="11"/>
          </p:nvPr>
        </p:nvSpPr>
        <p:spPr>
          <a:xfrm>
            <a:off x="342900" y="1432415"/>
            <a:ext cx="11222570" cy="4517048"/>
          </a:xfrm>
        </p:spPr>
        <p:txBody>
          <a:bodyPr vert="horz" lIns="91440" tIns="45720" rIns="91440" bIns="45720" rtlCol="0" anchor="t">
            <a:normAutofit fontScale="92500" lnSpcReduction="10000"/>
          </a:bodyPr>
          <a:lstStyle/>
          <a:p>
            <a:r>
              <a:rPr lang="en-US" b="1" dirty="0">
                <a:solidFill>
                  <a:srgbClr val="391378"/>
                </a:solidFill>
              </a:rPr>
              <a:t>Brief Screen (universal) </a:t>
            </a:r>
          </a:p>
          <a:p>
            <a:r>
              <a:rPr lang="en-US" dirty="0"/>
              <a:t>&lt;1 minute</a:t>
            </a:r>
          </a:p>
          <a:p>
            <a:r>
              <a:rPr lang="en-US" dirty="0"/>
              <a:t>Ages 12 +</a:t>
            </a:r>
          </a:p>
          <a:p>
            <a:r>
              <a:rPr lang="en-US" dirty="0"/>
              <a:t>8-11 if at risk</a:t>
            </a:r>
          </a:p>
          <a:p>
            <a:r>
              <a:rPr lang="en-US" b="1" dirty="0">
                <a:solidFill>
                  <a:srgbClr val="391378"/>
                </a:solidFill>
              </a:rPr>
              <a:t>Brief Suicide Safety Assessment</a:t>
            </a:r>
          </a:p>
          <a:p>
            <a:r>
              <a:rPr lang="en-US" dirty="0"/>
              <a:t>If identified to be at risk</a:t>
            </a:r>
          </a:p>
          <a:p>
            <a:r>
              <a:rPr lang="en-US" dirty="0"/>
              <a:t>10-15 minutes</a:t>
            </a:r>
          </a:p>
          <a:p>
            <a:r>
              <a:rPr lang="en-US" b="1" dirty="0">
                <a:solidFill>
                  <a:srgbClr val="391378"/>
                </a:solidFill>
              </a:rPr>
              <a:t>Stratify Risk (to determine disposition)</a:t>
            </a:r>
          </a:p>
          <a:p>
            <a:r>
              <a:rPr lang="en-US" dirty="0"/>
              <a:t>Imminent</a:t>
            </a:r>
          </a:p>
          <a:p>
            <a:r>
              <a:rPr lang="en-US" dirty="0"/>
              <a:t>Further evaluation needed</a:t>
            </a:r>
          </a:p>
          <a:p>
            <a:r>
              <a:rPr lang="en-US" dirty="0"/>
              <a:t>Low Risk</a:t>
            </a:r>
          </a:p>
        </p:txBody>
      </p:sp>
    </p:spTree>
    <p:extLst>
      <p:ext uri="{BB962C8B-B14F-4D97-AF65-F5344CB8AC3E}">
        <p14:creationId xmlns:p14="http://schemas.microsoft.com/office/powerpoint/2010/main" val="1492491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FD054-4D3A-B84D-BD28-8D3309F93E2F}"/>
              </a:ext>
            </a:extLst>
          </p:cNvPr>
          <p:cNvSpPr>
            <a:spLocks noGrp="1"/>
          </p:cNvSpPr>
          <p:nvPr>
            <p:ph type="title"/>
          </p:nvPr>
        </p:nvSpPr>
        <p:spPr>
          <a:xfrm>
            <a:off x="373811" y="1418461"/>
            <a:ext cx="5722189" cy="3240625"/>
          </a:xfrm>
        </p:spPr>
        <p:txBody>
          <a:bodyPr>
            <a:normAutofit fontScale="90000"/>
          </a:bodyPr>
          <a:lstStyle/>
          <a:p>
            <a:r>
              <a:rPr lang="en-US" sz="4400" b="1" dirty="0">
                <a:solidFill>
                  <a:srgbClr val="0070C0"/>
                </a:solidFill>
              </a:rPr>
              <a:t>Identifying </a:t>
            </a:r>
            <a:br>
              <a:rPr lang="en-US" sz="4400" b="1" dirty="0">
                <a:solidFill>
                  <a:srgbClr val="0070C0"/>
                </a:solidFill>
              </a:rPr>
            </a:br>
            <a:r>
              <a:rPr lang="en-US" sz="4400" b="1" dirty="0">
                <a:solidFill>
                  <a:srgbClr val="0070C0"/>
                </a:solidFill>
              </a:rPr>
              <a:t>Suicide Risk: </a:t>
            </a:r>
            <a:br>
              <a:rPr lang="en-US" b="1" dirty="0">
                <a:solidFill>
                  <a:srgbClr val="391378"/>
                </a:solidFill>
              </a:rPr>
            </a:br>
            <a:r>
              <a:rPr lang="en-US" b="1" dirty="0">
                <a:solidFill>
                  <a:srgbClr val="391378"/>
                </a:solidFill>
              </a:rPr>
              <a:t>Depression </a:t>
            </a:r>
            <a:br>
              <a:rPr lang="en-US" b="1" dirty="0">
                <a:solidFill>
                  <a:srgbClr val="391378"/>
                </a:solidFill>
              </a:rPr>
            </a:br>
            <a:r>
              <a:rPr lang="en-US" b="1" i="1" dirty="0">
                <a:solidFill>
                  <a:srgbClr val="391378"/>
                </a:solidFill>
              </a:rPr>
              <a:t>Screening Tools</a:t>
            </a:r>
            <a:br>
              <a:rPr lang="en-US" b="1" i="1" dirty="0">
                <a:solidFill>
                  <a:srgbClr val="391378"/>
                </a:solidFill>
              </a:rPr>
            </a:br>
            <a:br>
              <a:rPr lang="en-US" b="1" i="1" dirty="0">
                <a:solidFill>
                  <a:srgbClr val="391378"/>
                </a:solidFill>
              </a:rPr>
            </a:br>
            <a:r>
              <a:rPr lang="en-US" b="1" i="1" dirty="0">
                <a:solidFill>
                  <a:srgbClr val="391378"/>
                </a:solidFill>
              </a:rPr>
              <a:t>Caution:  PHQ9 MT commonly used but not considered evidence based!</a:t>
            </a:r>
            <a:br>
              <a:rPr lang="en-US" b="1" i="1" dirty="0">
                <a:solidFill>
                  <a:srgbClr val="391378"/>
                </a:solidFill>
              </a:rPr>
            </a:br>
            <a:endParaRPr lang="en-US" b="1" i="1" dirty="0">
              <a:solidFill>
                <a:srgbClr val="391378"/>
              </a:solidFill>
            </a:endParaRPr>
          </a:p>
        </p:txBody>
      </p:sp>
      <p:sp>
        <p:nvSpPr>
          <p:cNvPr id="3" name="Slide Number Placeholder 2">
            <a:extLst>
              <a:ext uri="{FF2B5EF4-FFF2-40B4-BE49-F238E27FC236}">
                <a16:creationId xmlns:a16="http://schemas.microsoft.com/office/drawing/2014/main" id="{A9B9C7A7-72DD-794B-8272-5C44DFEC690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458DEE-842F-4A72-8C22-21209FD99688}" type="slidenum">
              <a:rPr kumimoji="0" lang="en-US" sz="1800" b="0" i="0" u="none" strike="noStrike" kern="1200" cap="none" spc="0" normalizeH="0" baseline="0" noProof="0" smtClean="0">
                <a:ln>
                  <a:noFill/>
                </a:ln>
                <a:solidFill>
                  <a:srgbClr val="2D2E2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srgbClr val="2D2E2D"/>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9A733DA6-B55F-1D45-B038-BA35824FCF67}"/>
              </a:ext>
            </a:extLst>
          </p:cNvPr>
          <p:cNvPicPr>
            <a:picLocks noChangeAspect="1"/>
          </p:cNvPicPr>
          <p:nvPr/>
        </p:nvPicPr>
        <p:blipFill>
          <a:blip r:embed="rId3"/>
          <a:stretch>
            <a:fillRect/>
          </a:stretch>
        </p:blipFill>
        <p:spPr>
          <a:xfrm>
            <a:off x="5897594" y="96719"/>
            <a:ext cx="5496225" cy="6990754"/>
          </a:xfrm>
          <a:prstGeom prst="rect">
            <a:avLst/>
          </a:prstGeom>
        </p:spPr>
      </p:pic>
      <p:sp>
        <p:nvSpPr>
          <p:cNvPr id="4" name="Oval 3">
            <a:extLst>
              <a:ext uri="{FF2B5EF4-FFF2-40B4-BE49-F238E27FC236}">
                <a16:creationId xmlns:a16="http://schemas.microsoft.com/office/drawing/2014/main" id="{B7CF142D-A909-455A-AD25-9A206A551300}"/>
              </a:ext>
            </a:extLst>
          </p:cNvPr>
          <p:cNvSpPr/>
          <p:nvPr/>
        </p:nvSpPr>
        <p:spPr>
          <a:xfrm>
            <a:off x="5969480" y="5732252"/>
            <a:ext cx="5472023" cy="46870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E2BE0E73-77F9-4F1F-98D5-F71D20B9988C}"/>
              </a:ext>
            </a:extLst>
          </p:cNvPr>
          <p:cNvSpPr/>
          <p:nvPr/>
        </p:nvSpPr>
        <p:spPr>
          <a:xfrm>
            <a:off x="6041366" y="5372818"/>
            <a:ext cx="5472023" cy="46870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8C5AEDFF-8569-45F6-924A-B62110D4CC28}"/>
              </a:ext>
            </a:extLst>
          </p:cNvPr>
          <p:cNvSpPr/>
          <p:nvPr/>
        </p:nvSpPr>
        <p:spPr>
          <a:xfrm>
            <a:off x="6041366" y="4078856"/>
            <a:ext cx="5472023" cy="46870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3262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4D2EB7C9-3A35-5541-8B6D-A8C072F5373E}"/>
              </a:ext>
            </a:extLst>
          </p:cNvPr>
          <p:cNvSpPr txBox="1">
            <a:spLocks/>
          </p:cNvSpPr>
          <p:nvPr/>
        </p:nvSpPr>
        <p:spPr>
          <a:xfrm>
            <a:off x="2590802" y="1584815"/>
            <a:ext cx="7759701" cy="4517048"/>
          </a:xfrm>
          <a:prstGeom prst="rect">
            <a:avLst/>
          </a:prstGeom>
        </p:spPr>
        <p:txBody>
          <a:bodyPr vert="horz" lIns="91440" tIns="45720" rIns="91440" bIns="45720" rtlCol="0">
            <a:normAutofit/>
          </a:bodyPr>
          <a:lstStyle>
            <a:lvl1pPr marL="0" indent="-342900" algn="l" defTabSz="457200" rtl="0" eaLnBrk="1" latinLnBrk="0" hangingPunct="1">
              <a:spcBef>
                <a:spcPct val="20000"/>
              </a:spcBef>
              <a:buFont typeface="Arial"/>
              <a:buNone/>
              <a:defRPr sz="2400" kern="1200">
                <a:solidFill>
                  <a:srgbClr val="7F7F7F"/>
                </a:solidFill>
                <a:latin typeface="Arial"/>
                <a:ea typeface="+mn-ea"/>
                <a:cs typeface="Arial"/>
              </a:defRPr>
            </a:lvl1pPr>
            <a:lvl2pPr marL="0" indent="-285750" algn="l" defTabSz="457200" rtl="0" eaLnBrk="1" latinLnBrk="0" hangingPunct="1">
              <a:spcBef>
                <a:spcPct val="20000"/>
              </a:spcBef>
              <a:buFont typeface="Arial"/>
              <a:buNone/>
              <a:defRPr sz="1500" b="1" kern="1200">
                <a:solidFill>
                  <a:srgbClr val="E0621B"/>
                </a:solidFill>
                <a:latin typeface="Arial"/>
                <a:ea typeface="+mn-ea"/>
                <a:cs typeface="Arial"/>
              </a:defRPr>
            </a:lvl2pPr>
            <a:lvl3pPr marL="0" indent="-228600" algn="l" defTabSz="457200" rtl="0" eaLnBrk="1" latinLnBrk="0" hangingPunct="1">
              <a:spcBef>
                <a:spcPct val="20000"/>
              </a:spcBef>
              <a:buFont typeface="Arial"/>
              <a:buNone/>
              <a:defRPr sz="1500" kern="1200">
                <a:solidFill>
                  <a:srgbClr val="7F7F7F"/>
                </a:solidFill>
                <a:latin typeface="Arial"/>
                <a:ea typeface="+mn-ea"/>
                <a:cs typeface="Arial"/>
              </a:defRPr>
            </a:lvl3pPr>
            <a:lvl4pPr marL="0" indent="-228600" algn="l" defTabSz="457200" rtl="0" eaLnBrk="1" latinLnBrk="0" hangingPunct="1">
              <a:spcBef>
                <a:spcPct val="20000"/>
              </a:spcBef>
              <a:buFont typeface="Arial"/>
              <a:buChar char="–"/>
              <a:defRPr sz="1500" kern="1200">
                <a:solidFill>
                  <a:srgbClr val="7F7F7F"/>
                </a:solidFill>
                <a:latin typeface="Arial"/>
                <a:ea typeface="+mn-ea"/>
                <a:cs typeface="Arial"/>
              </a:defRPr>
            </a:lvl4pPr>
            <a:lvl5pPr marL="457200" indent="-228600" algn="l" defTabSz="457200" rtl="0" eaLnBrk="1" latinLnBrk="0" hangingPunct="1">
              <a:spcBef>
                <a:spcPct val="20000"/>
              </a:spcBef>
              <a:buFont typeface="Arial"/>
              <a:buChar char="»"/>
              <a:defRPr sz="1500" kern="1200">
                <a:solidFill>
                  <a:srgbClr val="7F7F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1" u="none" strike="noStrike" kern="1200" cap="none" spc="0" normalizeH="0" baseline="0" noProof="0">
              <a:ln>
                <a:noFill/>
              </a:ln>
              <a:solidFill>
                <a:srgbClr val="7F7F7F"/>
              </a:solidFill>
              <a:effectLst/>
              <a:uLnTx/>
              <a:uFillTx/>
              <a:latin typeface="Arial"/>
              <a:ea typeface="+mn-ea"/>
              <a:cs typeface="Arial"/>
            </a:endParaRPr>
          </a:p>
        </p:txBody>
      </p:sp>
      <p:pic>
        <p:nvPicPr>
          <p:cNvPr id="6" name="Picture 5">
            <a:extLst>
              <a:ext uri="{FF2B5EF4-FFF2-40B4-BE49-F238E27FC236}">
                <a16:creationId xmlns:a16="http://schemas.microsoft.com/office/drawing/2014/main" id="{6064EBA4-F031-7746-A5B4-965D17BCFBBE}"/>
              </a:ext>
            </a:extLst>
          </p:cNvPr>
          <p:cNvPicPr>
            <a:picLocks noChangeAspect="1"/>
          </p:cNvPicPr>
          <p:nvPr/>
        </p:nvPicPr>
        <p:blipFill>
          <a:blip r:embed="rId3"/>
          <a:stretch>
            <a:fillRect/>
          </a:stretch>
        </p:blipFill>
        <p:spPr>
          <a:xfrm>
            <a:off x="4498388" y="267104"/>
            <a:ext cx="7693612" cy="5352646"/>
          </a:xfrm>
          <a:prstGeom prst="rect">
            <a:avLst/>
          </a:prstGeom>
        </p:spPr>
      </p:pic>
      <p:sp>
        <p:nvSpPr>
          <p:cNvPr id="3" name="Title 1">
            <a:extLst>
              <a:ext uri="{FF2B5EF4-FFF2-40B4-BE49-F238E27FC236}">
                <a16:creationId xmlns:a16="http://schemas.microsoft.com/office/drawing/2014/main" id="{06AE1E7D-1642-C18C-ADD9-D028DFA461E8}"/>
              </a:ext>
            </a:extLst>
          </p:cNvPr>
          <p:cNvSpPr txBox="1">
            <a:spLocks/>
          </p:cNvSpPr>
          <p:nvPr/>
        </p:nvSpPr>
        <p:spPr>
          <a:xfrm>
            <a:off x="402655" y="1283409"/>
            <a:ext cx="3769295" cy="2721365"/>
          </a:xfrm>
          <a:prstGeom prst="rect">
            <a:avLst/>
          </a:prstGeom>
        </p:spPr>
        <p:txBody>
          <a:bodyPr vert="horz" lIns="0" tIns="0" rIns="91440" bIns="45720" rtlCol="0" anchor="t">
            <a:normAutofit/>
          </a:bodyPr>
          <a:lstStyle>
            <a:lvl1pPr algn="l" defTabSz="914400" rtl="0" eaLnBrk="1" latinLnBrk="0" hangingPunct="1">
              <a:lnSpc>
                <a:spcPct val="90000"/>
              </a:lnSpc>
              <a:spcBef>
                <a:spcPct val="0"/>
              </a:spcBef>
              <a:buNone/>
              <a:defRPr sz="3600" b="0" i="0" kern="1200">
                <a:solidFill>
                  <a:srgbClr val="A20815"/>
                </a:solidFill>
                <a:latin typeface="Arial"/>
                <a:ea typeface="Kozuka Gothic Pr6N B" panose="020B0800000000000000" pitchFamily="34" charset="-128"/>
                <a:cs typeface="Aria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a:ea typeface="Kozuka Gothic Pr6N B" panose="020B0800000000000000" pitchFamily="34" charset="-128"/>
                <a:cs typeface="Arial"/>
              </a:rPr>
              <a:t>Identifying Suicide Risk: </a:t>
            </a:r>
            <a:br>
              <a:rPr kumimoji="0" lang="en-US" sz="3600" b="1" i="0" u="none" strike="noStrike" kern="1200" cap="none" spc="0" normalizeH="0" baseline="0" noProof="0" dirty="0">
                <a:ln>
                  <a:noFill/>
                </a:ln>
                <a:solidFill>
                  <a:srgbClr val="391378"/>
                </a:solidFill>
                <a:effectLst/>
                <a:uLnTx/>
                <a:uFillTx/>
                <a:latin typeface="Arial"/>
                <a:ea typeface="Kozuka Gothic Pr6N B" panose="020B0800000000000000" pitchFamily="34" charset="-128"/>
                <a:cs typeface="Arial"/>
              </a:rPr>
            </a:br>
            <a:r>
              <a:rPr kumimoji="0" lang="en-US" sz="3600" b="1" i="0" u="none" strike="noStrike" kern="1200" cap="none" spc="0" normalizeH="0" baseline="0" noProof="0" dirty="0">
                <a:ln>
                  <a:noFill/>
                </a:ln>
                <a:solidFill>
                  <a:srgbClr val="391378"/>
                </a:solidFill>
                <a:effectLst/>
                <a:uLnTx/>
                <a:uFillTx/>
                <a:latin typeface="Arial"/>
                <a:ea typeface="Kozuka Gothic Pr6N B" panose="020B0800000000000000" pitchFamily="34" charset="-128"/>
                <a:cs typeface="Arial"/>
              </a:rPr>
              <a:t>Suicide Brief Screen</a:t>
            </a:r>
            <a:endParaRPr kumimoji="0" lang="en-US" sz="3600" b="1" i="1" u="none" strike="noStrike" kern="1200" cap="none" spc="0" normalizeH="0" baseline="0" noProof="0" dirty="0">
              <a:ln>
                <a:noFill/>
              </a:ln>
              <a:solidFill>
                <a:srgbClr val="391378"/>
              </a:solidFill>
              <a:effectLst/>
              <a:uLnTx/>
              <a:uFillTx/>
              <a:latin typeface="Arial"/>
              <a:ea typeface="Kozuka Gothic Pr6N B" panose="020B0800000000000000" pitchFamily="34" charset="-128"/>
              <a:cs typeface="Arial"/>
            </a:endParaRPr>
          </a:p>
        </p:txBody>
      </p:sp>
    </p:spTree>
    <p:extLst>
      <p:ext uri="{BB962C8B-B14F-4D97-AF65-F5344CB8AC3E}">
        <p14:creationId xmlns:p14="http://schemas.microsoft.com/office/powerpoint/2010/main" val="2184209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2A7367-CEBF-FB49-8CEF-DBCC7CD8C689}"/>
              </a:ext>
            </a:extLst>
          </p:cNvPr>
          <p:cNvPicPr>
            <a:picLocks noChangeAspect="1"/>
          </p:cNvPicPr>
          <p:nvPr/>
        </p:nvPicPr>
        <p:blipFill>
          <a:blip r:embed="rId3"/>
          <a:stretch>
            <a:fillRect/>
          </a:stretch>
        </p:blipFill>
        <p:spPr>
          <a:xfrm>
            <a:off x="4585555" y="256981"/>
            <a:ext cx="7151871" cy="5914593"/>
          </a:xfrm>
          <a:prstGeom prst="rect">
            <a:avLst/>
          </a:prstGeom>
        </p:spPr>
      </p:pic>
      <p:sp>
        <p:nvSpPr>
          <p:cNvPr id="7" name="TextBox 6">
            <a:extLst>
              <a:ext uri="{FF2B5EF4-FFF2-40B4-BE49-F238E27FC236}">
                <a16:creationId xmlns:a16="http://schemas.microsoft.com/office/drawing/2014/main" id="{7E2F846D-7CE7-460E-921F-D0E53810BBF1}"/>
              </a:ext>
            </a:extLst>
          </p:cNvPr>
          <p:cNvSpPr txBox="1"/>
          <p:nvPr/>
        </p:nvSpPr>
        <p:spPr>
          <a:xfrm>
            <a:off x="3837675" y="6171574"/>
            <a:ext cx="835432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91378"/>
                </a:solidFill>
                <a:effectLst/>
                <a:uLnTx/>
                <a:uFillTx/>
                <a:latin typeface="Calibri"/>
                <a:ea typeface="+mn-ea"/>
                <a:cs typeface="+mn-cs"/>
              </a:rPr>
              <a:t>https://www.nimh.nih.gov/sites/default/files/documents/research/research-conducted-at-nimh/asq-toolkit-materials/youth-outpatient/suicide_risk_screening_pathway_outpatient_youth.pdf</a:t>
            </a:r>
          </a:p>
        </p:txBody>
      </p:sp>
      <p:sp>
        <p:nvSpPr>
          <p:cNvPr id="3" name="Title 1">
            <a:extLst>
              <a:ext uri="{FF2B5EF4-FFF2-40B4-BE49-F238E27FC236}">
                <a16:creationId xmlns:a16="http://schemas.microsoft.com/office/drawing/2014/main" id="{531982CF-24B9-6E5B-663E-DE6BFD59F266}"/>
              </a:ext>
            </a:extLst>
          </p:cNvPr>
          <p:cNvSpPr txBox="1">
            <a:spLocks/>
          </p:cNvSpPr>
          <p:nvPr/>
        </p:nvSpPr>
        <p:spPr>
          <a:xfrm>
            <a:off x="228600" y="1283409"/>
            <a:ext cx="4130039" cy="4660191"/>
          </a:xfrm>
          <a:prstGeom prst="rect">
            <a:avLst/>
          </a:prstGeom>
        </p:spPr>
        <p:txBody>
          <a:bodyPr vert="horz" lIns="0" tIns="0" rIns="91440" bIns="45720" rtlCol="0" anchor="t">
            <a:normAutofit fontScale="85000" lnSpcReduction="20000"/>
          </a:bodyPr>
          <a:lstStyle>
            <a:lvl1pPr algn="l" defTabSz="914400" rtl="0" eaLnBrk="1" latinLnBrk="0" hangingPunct="1">
              <a:lnSpc>
                <a:spcPct val="90000"/>
              </a:lnSpc>
              <a:spcBef>
                <a:spcPct val="0"/>
              </a:spcBef>
              <a:buNone/>
              <a:defRPr sz="3600" b="0" i="0" kern="1200">
                <a:solidFill>
                  <a:srgbClr val="A20815"/>
                </a:solidFill>
                <a:latin typeface="Arial"/>
                <a:ea typeface="Kozuka Gothic Pr6N B" panose="020B0800000000000000" pitchFamily="34" charset="-128"/>
                <a:cs typeface="Aria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a:ea typeface="Kozuka Gothic Pr6N B" panose="020B0800000000000000" pitchFamily="34" charset="-128"/>
                <a:cs typeface="Arial"/>
              </a:rPr>
              <a:t>Identifying Suicide Risk: </a:t>
            </a:r>
            <a:br>
              <a:rPr kumimoji="0" lang="en-US" sz="3600" b="1" i="0" u="none" strike="noStrike" kern="1200" cap="none" spc="0" normalizeH="0" baseline="0" noProof="0" dirty="0">
                <a:ln>
                  <a:noFill/>
                </a:ln>
                <a:solidFill>
                  <a:srgbClr val="391378"/>
                </a:solidFill>
                <a:effectLst/>
                <a:uLnTx/>
                <a:uFillTx/>
                <a:latin typeface="Arial"/>
                <a:ea typeface="Kozuka Gothic Pr6N B" panose="020B0800000000000000" pitchFamily="34" charset="-128"/>
                <a:cs typeface="Arial"/>
              </a:rPr>
            </a:br>
            <a:r>
              <a:rPr kumimoji="0" lang="en-US" sz="3600" b="1" i="0" u="none" strike="noStrike" kern="1200" cap="none" spc="0" normalizeH="0" baseline="0" noProof="0" dirty="0">
                <a:ln>
                  <a:noFill/>
                </a:ln>
                <a:solidFill>
                  <a:srgbClr val="391378"/>
                </a:solidFill>
                <a:effectLst/>
                <a:uLnTx/>
                <a:uFillTx/>
                <a:latin typeface="Arial"/>
                <a:ea typeface="Kozuka Gothic Pr6N B" panose="020B0800000000000000" pitchFamily="34" charset="-128"/>
                <a:cs typeface="Arial"/>
              </a:rPr>
              <a:t>Suicide Brief Screen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1" u="none" strike="noStrike" kern="1200" cap="none" spc="0" normalizeH="0" baseline="0" noProof="0" dirty="0">
              <a:ln>
                <a:noFill/>
              </a:ln>
              <a:solidFill>
                <a:srgbClr val="391378"/>
              </a:solidFill>
              <a:effectLst/>
              <a:uLnTx/>
              <a:uFillTx/>
              <a:latin typeface="Arial"/>
              <a:ea typeface="Kozuka Gothic Pr6N B" panose="020B0800000000000000" pitchFamily="34" charset="-128"/>
              <a:cs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391378"/>
                </a:solidFill>
                <a:effectLst/>
                <a:uLnTx/>
                <a:uFillTx/>
                <a:latin typeface="Arial"/>
                <a:ea typeface="Kozuka Gothic Pr6N B" panose="020B0800000000000000" pitchFamily="34" charset="-128"/>
                <a:cs typeface="Arial"/>
              </a:rPr>
              <a:t>Integrated with PHQ9</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391378"/>
                </a:solidFill>
                <a:effectLst/>
                <a:uLnTx/>
                <a:uFillTx/>
                <a:latin typeface="Arial"/>
                <a:ea typeface="Kozuka Gothic Pr6N B" panose="020B0800000000000000" pitchFamily="34" charset="-128"/>
                <a:cs typeface="Arial"/>
              </a:rPr>
              <a:t> </a:t>
            </a:r>
            <a:r>
              <a:rPr kumimoji="0" lang="en-US" sz="3600" b="1" i="1" u="none" strike="noStrike" kern="1200" cap="none" spc="0" normalizeH="0" baseline="0" noProof="0" dirty="0">
                <a:ln>
                  <a:noFill/>
                </a:ln>
                <a:solidFill>
                  <a:srgbClr val="391378"/>
                </a:solidFill>
                <a:effectLst/>
                <a:uLnTx/>
                <a:uFillTx/>
                <a:latin typeface="Arial"/>
                <a:ea typeface="Kozuka Gothic Pr6N B" panose="020B0800000000000000" pitchFamily="34" charset="-128"/>
                <a:cs typeface="Arial"/>
                <a:hlinkClick r:id="rId4"/>
              </a:rPr>
              <a:t>https://www.nimh.nih.gov/sites/default/files/documents/PHQ-A_with_depression_questions_and_ASQ_PDF.pdf</a:t>
            </a:r>
            <a:endParaRPr kumimoji="0" lang="en-US" sz="3600" b="1" i="1" u="none" strike="noStrike" kern="1200" cap="none" spc="0" normalizeH="0" baseline="0" noProof="0" dirty="0">
              <a:ln>
                <a:noFill/>
              </a:ln>
              <a:solidFill>
                <a:srgbClr val="391378"/>
              </a:solidFill>
              <a:effectLst/>
              <a:uLnTx/>
              <a:uFillTx/>
              <a:latin typeface="Arial"/>
              <a:ea typeface="Kozuka Gothic Pr6N B" panose="020B0800000000000000" pitchFamily="34" charset="-128"/>
              <a:cs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1" u="none" strike="noStrike" kern="1200" cap="none" spc="0" normalizeH="0" baseline="0" noProof="0" dirty="0">
              <a:ln>
                <a:noFill/>
              </a:ln>
              <a:solidFill>
                <a:srgbClr val="391378"/>
              </a:solidFill>
              <a:effectLst/>
              <a:uLnTx/>
              <a:uFillTx/>
              <a:latin typeface="Arial"/>
              <a:ea typeface="Kozuka Gothic Pr6N B" panose="020B0800000000000000" pitchFamily="34" charset="-128"/>
              <a:cs typeface="Arial"/>
            </a:endParaRPr>
          </a:p>
        </p:txBody>
      </p:sp>
    </p:spTree>
    <p:extLst>
      <p:ext uri="{BB962C8B-B14F-4D97-AF65-F5344CB8AC3E}">
        <p14:creationId xmlns:p14="http://schemas.microsoft.com/office/powerpoint/2010/main" val="2289011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1E6DD-2CDC-973D-2032-23C87F316839}"/>
              </a:ext>
            </a:extLst>
          </p:cNvPr>
          <p:cNvSpPr>
            <a:spLocks noGrp="1"/>
          </p:cNvSpPr>
          <p:nvPr>
            <p:ph type="title"/>
          </p:nvPr>
        </p:nvSpPr>
        <p:spPr>
          <a:xfrm>
            <a:off x="0" y="668867"/>
            <a:ext cx="11944350" cy="868430"/>
          </a:xfrm>
        </p:spPr>
        <p:txBody>
          <a:bodyPr>
            <a:noAutofit/>
          </a:bodyPr>
          <a:lstStyle/>
          <a:p>
            <a:pPr algn="ctr"/>
            <a:r>
              <a:rPr lang="en-US" sz="4400" b="1" dirty="0">
                <a:solidFill>
                  <a:srgbClr val="0070C0"/>
                </a:solidFill>
              </a:rPr>
              <a:t>If Q1-4 “Yes” </a:t>
            </a:r>
            <a:br>
              <a:rPr lang="en-US" sz="4400" dirty="0">
                <a:solidFill>
                  <a:srgbClr val="391378"/>
                </a:solidFill>
              </a:rPr>
            </a:br>
            <a:r>
              <a:rPr lang="en-US" sz="4400" dirty="0">
                <a:solidFill>
                  <a:srgbClr val="391378"/>
                </a:solidFill>
              </a:rPr>
              <a:t>then it is a positive screen……</a:t>
            </a:r>
          </a:p>
        </p:txBody>
      </p:sp>
      <p:sp>
        <p:nvSpPr>
          <p:cNvPr id="5" name="Slide Number Placeholder 4">
            <a:extLst>
              <a:ext uri="{FF2B5EF4-FFF2-40B4-BE49-F238E27FC236}">
                <a16:creationId xmlns:a16="http://schemas.microsoft.com/office/drawing/2014/main" id="{1039BBA5-F09B-4886-130E-B1EC9B0AECFE}"/>
              </a:ext>
            </a:extLst>
          </p:cNvPr>
          <p:cNvSpPr>
            <a:spLocks noGrp="1"/>
          </p:cNvSpPr>
          <p:nvPr>
            <p:ph type="sldNum" sz="quarter" idx="12"/>
          </p:nvPr>
        </p:nvSpPr>
        <p:spPr>
          <a:xfrm>
            <a:off x="0" y="0"/>
            <a:ext cx="0" cy="0"/>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F7C5BFBA-8735-4FC9-8567-8CB3E09E59F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9325A44-7ABB-FC5D-0125-DA129D0C787B}"/>
              </a:ext>
            </a:extLst>
          </p:cNvPr>
          <p:cNvPicPr>
            <a:picLocks noChangeAspect="1"/>
          </p:cNvPicPr>
          <p:nvPr/>
        </p:nvPicPr>
        <p:blipFill>
          <a:blip r:embed="rId2"/>
          <a:stretch>
            <a:fillRect/>
          </a:stretch>
        </p:blipFill>
        <p:spPr>
          <a:xfrm>
            <a:off x="2209800" y="1761067"/>
            <a:ext cx="7772400" cy="4656666"/>
          </a:xfrm>
          <a:prstGeom prst="rect">
            <a:avLst/>
          </a:prstGeom>
        </p:spPr>
      </p:pic>
    </p:spTree>
    <p:extLst>
      <p:ext uri="{BB962C8B-B14F-4D97-AF65-F5344CB8AC3E}">
        <p14:creationId xmlns:p14="http://schemas.microsoft.com/office/powerpoint/2010/main" val="272245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933442"/>
            <a:ext cx="11449050" cy="868430"/>
          </a:xfrm>
        </p:spPr>
        <p:txBody>
          <a:bodyPr>
            <a:noAutofit/>
          </a:bodyPr>
          <a:lstStyle/>
          <a:p>
            <a:r>
              <a:rPr lang="en-US" sz="4400" b="1" dirty="0">
                <a:solidFill>
                  <a:srgbClr val="0070C0"/>
                </a:solidFill>
              </a:rPr>
              <a:t>If the </a:t>
            </a:r>
            <a:r>
              <a:rPr lang="en-US" sz="4400" b="1" dirty="0" err="1">
                <a:solidFill>
                  <a:srgbClr val="0070C0"/>
                </a:solidFill>
              </a:rPr>
              <a:t>AsQ</a:t>
            </a:r>
            <a:r>
              <a:rPr lang="en-US" sz="4400" b="1" dirty="0">
                <a:solidFill>
                  <a:srgbClr val="0070C0"/>
                </a:solidFill>
              </a:rPr>
              <a:t> Positive then… </a:t>
            </a:r>
            <a:br>
              <a:rPr lang="en-US" sz="4400" b="1" dirty="0">
                <a:solidFill>
                  <a:srgbClr val="391378"/>
                </a:solidFill>
              </a:rPr>
            </a:br>
            <a:r>
              <a:rPr lang="en-US" sz="4400" b="1" dirty="0">
                <a:solidFill>
                  <a:srgbClr val="391378"/>
                </a:solidFill>
              </a:rPr>
              <a:t>Brief Suicide Safety Assessment</a:t>
            </a:r>
          </a:p>
        </p:txBody>
      </p:sp>
      <p:sp>
        <p:nvSpPr>
          <p:cNvPr id="3" name="Content Placeholder 2"/>
          <p:cNvSpPr>
            <a:spLocks noGrp="1"/>
          </p:cNvSpPr>
          <p:nvPr>
            <p:ph idx="1"/>
          </p:nvPr>
        </p:nvSpPr>
        <p:spPr>
          <a:xfrm>
            <a:off x="438150" y="2157045"/>
            <a:ext cx="11753850" cy="4700955"/>
          </a:xfrm>
        </p:spPr>
        <p:txBody>
          <a:bodyPr>
            <a:normAutofit/>
          </a:bodyPr>
          <a:lstStyle/>
          <a:p>
            <a:pPr marL="0" indent="0">
              <a:buNone/>
            </a:pPr>
            <a:r>
              <a:rPr lang="en-US" sz="3200" dirty="0"/>
              <a:t>1. Recognize, convey </a:t>
            </a:r>
            <a:r>
              <a:rPr lang="en-US" sz="3200" dirty="0">
                <a:solidFill>
                  <a:schemeClr val="tx1"/>
                </a:solidFill>
              </a:rPr>
              <a:t>respect for </a:t>
            </a:r>
            <a:r>
              <a:rPr lang="en-US" sz="3200" dirty="0"/>
              <a:t>the patient (feel valued)</a:t>
            </a:r>
          </a:p>
          <a:p>
            <a:pPr marL="0" indent="0">
              <a:buNone/>
            </a:pPr>
            <a:r>
              <a:rPr lang="en-US" sz="3200" dirty="0"/>
              <a:t>2. </a:t>
            </a:r>
            <a:r>
              <a:rPr lang="en-US" sz="3200" dirty="0">
                <a:solidFill>
                  <a:srgbClr val="7030A0"/>
                </a:solidFill>
              </a:rPr>
              <a:t>Assess</a:t>
            </a:r>
            <a:r>
              <a:rPr lang="en-US" sz="3200" dirty="0">
                <a:solidFill>
                  <a:srgbClr val="039FDA"/>
                </a:solidFill>
              </a:rPr>
              <a:t> </a:t>
            </a:r>
            <a:r>
              <a:rPr lang="en-US" sz="3200" dirty="0"/>
              <a:t>the patient </a:t>
            </a:r>
            <a:r>
              <a:rPr lang="mr-IN" sz="3200" dirty="0"/>
              <a:t>–</a:t>
            </a:r>
            <a:r>
              <a:rPr lang="en-US" sz="3200" dirty="0"/>
              <a:t> frequency; plan; past behavior; symptoms , social support&amp; stressors</a:t>
            </a:r>
          </a:p>
          <a:p>
            <a:pPr marL="0" indent="0">
              <a:buNone/>
            </a:pPr>
            <a:r>
              <a:rPr lang="en-US" sz="3200" dirty="0"/>
              <a:t>3. </a:t>
            </a:r>
            <a:r>
              <a:rPr lang="en-US" sz="3200" dirty="0">
                <a:solidFill>
                  <a:srgbClr val="7030A0"/>
                </a:solidFill>
              </a:rPr>
              <a:t>Interview patient </a:t>
            </a:r>
            <a:r>
              <a:rPr lang="en-US" sz="3200" dirty="0"/>
              <a:t>and parent together, </a:t>
            </a:r>
            <a:r>
              <a:rPr lang="en-US" sz="3200" i="1" dirty="0"/>
              <a:t>alone</a:t>
            </a:r>
          </a:p>
          <a:p>
            <a:pPr marL="0" indent="0">
              <a:buNone/>
            </a:pPr>
            <a:r>
              <a:rPr lang="en-US" sz="3200" dirty="0"/>
              <a:t>4. Determine a </a:t>
            </a:r>
            <a:r>
              <a:rPr lang="en-US" sz="3200" dirty="0">
                <a:solidFill>
                  <a:srgbClr val="7030A0"/>
                </a:solidFill>
              </a:rPr>
              <a:t>disposition</a:t>
            </a:r>
          </a:p>
          <a:p>
            <a:pPr marL="0" indent="0">
              <a:buNone/>
            </a:pPr>
            <a:r>
              <a:rPr lang="en-US" sz="3200" dirty="0"/>
              <a:t>5. Make a </a:t>
            </a:r>
            <a:r>
              <a:rPr lang="en-US" sz="3200" dirty="0">
                <a:solidFill>
                  <a:srgbClr val="7030A0"/>
                </a:solidFill>
              </a:rPr>
              <a:t>safety plan </a:t>
            </a:r>
            <a:r>
              <a:rPr lang="en-US" sz="3200" dirty="0"/>
              <a:t>(including means restriction)</a:t>
            </a:r>
            <a:endParaRPr lang="en-US" sz="3200" dirty="0">
              <a:solidFill>
                <a:srgbClr val="7030A0"/>
              </a:solidFill>
            </a:endParaRPr>
          </a:p>
          <a:p>
            <a:pPr marL="0" indent="0">
              <a:buNone/>
            </a:pPr>
            <a:r>
              <a:rPr lang="en-US" sz="3200" dirty="0"/>
              <a:t>6. Provide </a:t>
            </a:r>
            <a:r>
              <a:rPr lang="en-US" sz="3200" dirty="0">
                <a:solidFill>
                  <a:srgbClr val="7030A0"/>
                </a:solidFill>
              </a:rPr>
              <a:t>resources </a:t>
            </a:r>
          </a:p>
        </p:txBody>
      </p:sp>
    </p:spTree>
    <p:extLst>
      <p:ext uri="{BB962C8B-B14F-4D97-AF65-F5344CB8AC3E}">
        <p14:creationId xmlns:p14="http://schemas.microsoft.com/office/powerpoint/2010/main" val="90815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7E294-B694-36E9-884F-E288E23BBC88}"/>
              </a:ext>
            </a:extLst>
          </p:cNvPr>
          <p:cNvSpPr>
            <a:spLocks noGrp="1"/>
          </p:cNvSpPr>
          <p:nvPr>
            <p:ph type="title"/>
          </p:nvPr>
        </p:nvSpPr>
        <p:spPr>
          <a:xfrm>
            <a:off x="178192" y="-583809"/>
            <a:ext cx="11835618" cy="1600200"/>
          </a:xfrm>
        </p:spPr>
        <p:txBody>
          <a:bodyPr>
            <a:normAutofit/>
          </a:bodyPr>
          <a:lstStyle/>
          <a:p>
            <a:pPr algn="ctr"/>
            <a:r>
              <a:rPr lang="en-US" sz="4400" b="1" dirty="0">
                <a:solidFill>
                  <a:srgbClr val="391378"/>
                </a:solidFill>
              </a:rPr>
              <a:t>ASQ BSSA </a:t>
            </a:r>
          </a:p>
        </p:txBody>
      </p:sp>
      <p:pic>
        <p:nvPicPr>
          <p:cNvPr id="4" name="Picture 10">
            <a:extLst>
              <a:ext uri="{FF2B5EF4-FFF2-40B4-BE49-F238E27FC236}">
                <a16:creationId xmlns:a16="http://schemas.microsoft.com/office/drawing/2014/main" id="{CAD4ACBD-8E73-0D19-6BA0-09AF6369065F}"/>
              </a:ext>
            </a:extLst>
          </p:cNvPr>
          <p:cNvPicPr>
            <a:picLocks noGrp="1" noChangeAspect="1"/>
          </p:cNvPicPr>
          <p:nvPr>
            <p:ph type="pic" idx="1"/>
          </p:nvPr>
        </p:nvPicPr>
        <p:blipFill>
          <a:blip r:embed="rId3"/>
          <a:srcRect t="15934" b="15934"/>
          <a:stretch/>
        </p:blipFill>
        <p:spPr>
          <a:xfrm>
            <a:off x="530355" y="1016391"/>
            <a:ext cx="6172200" cy="5375677"/>
          </a:xfrm>
          <a:noFill/>
        </p:spPr>
      </p:pic>
      <p:sp>
        <p:nvSpPr>
          <p:cNvPr id="5" name="Text Placeholder 4">
            <a:extLst>
              <a:ext uri="{FF2B5EF4-FFF2-40B4-BE49-F238E27FC236}">
                <a16:creationId xmlns:a16="http://schemas.microsoft.com/office/drawing/2014/main" id="{8A0CD81C-B095-3B20-AAE1-BBBD4A74D3DD}"/>
              </a:ext>
            </a:extLst>
          </p:cNvPr>
          <p:cNvSpPr>
            <a:spLocks noGrp="1"/>
          </p:cNvSpPr>
          <p:nvPr>
            <p:ph type="body" sz="half" idx="2"/>
          </p:nvPr>
        </p:nvSpPr>
        <p:spPr>
          <a:xfrm>
            <a:off x="7226520" y="1518443"/>
            <a:ext cx="3932237" cy="3811588"/>
          </a:xfrm>
        </p:spPr>
        <p:txBody>
          <a:bodyPr/>
          <a:lstStyle/>
          <a:p>
            <a:endParaRPr lang="en-US" dirty="0"/>
          </a:p>
        </p:txBody>
      </p:sp>
      <p:pic>
        <p:nvPicPr>
          <p:cNvPr id="6" name="Picture 5">
            <a:extLst>
              <a:ext uri="{FF2B5EF4-FFF2-40B4-BE49-F238E27FC236}">
                <a16:creationId xmlns:a16="http://schemas.microsoft.com/office/drawing/2014/main" id="{12DC88B5-2D11-9AF7-70A4-34B8BF1C73C6}"/>
              </a:ext>
            </a:extLst>
          </p:cNvPr>
          <p:cNvPicPr>
            <a:picLocks noChangeAspect="1"/>
          </p:cNvPicPr>
          <p:nvPr/>
        </p:nvPicPr>
        <p:blipFill>
          <a:blip r:embed="rId4"/>
          <a:stretch>
            <a:fillRect/>
          </a:stretch>
        </p:blipFill>
        <p:spPr>
          <a:xfrm>
            <a:off x="6702555" y="900752"/>
            <a:ext cx="5311254" cy="5957248"/>
          </a:xfrm>
          <a:prstGeom prst="rect">
            <a:avLst/>
          </a:prstGeom>
        </p:spPr>
      </p:pic>
    </p:spTree>
    <p:extLst>
      <p:ext uri="{BB962C8B-B14F-4D97-AF65-F5344CB8AC3E}">
        <p14:creationId xmlns:p14="http://schemas.microsoft.com/office/powerpoint/2010/main" val="261788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A2E9E9E-7B6F-489E-AF6D-C90ABB1B6BEC}"/>
              </a:ext>
            </a:extLst>
          </p:cNvPr>
          <p:cNvSpPr/>
          <p:nvPr/>
        </p:nvSpPr>
        <p:spPr>
          <a:xfrm>
            <a:off x="5448590" y="3659509"/>
            <a:ext cx="6743408" cy="5939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259288F-51DF-46A1-935A-C3405EA7155E}"/>
              </a:ext>
            </a:extLst>
          </p:cNvPr>
          <p:cNvSpPr/>
          <p:nvPr/>
        </p:nvSpPr>
        <p:spPr>
          <a:xfrm>
            <a:off x="5448592" y="2879420"/>
            <a:ext cx="6743408" cy="7017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5"/>
          <p:cNvSpPr txBox="1">
            <a:spLocks/>
          </p:cNvSpPr>
          <p:nvPr/>
        </p:nvSpPr>
        <p:spPr>
          <a:xfrm>
            <a:off x="5448584" y="3659509"/>
            <a:ext cx="6743416" cy="99083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bg1"/>
                </a:solidFill>
                <a:latin typeface="Myriad Pro Cond" panose="020B0506030403020204" pitchFamily="34" charset="0"/>
                <a:ea typeface="Kozuka Gothic Pr6N B" panose="020B0800000000000000" pitchFamily="34" charset="-128"/>
                <a:cs typeface="Myriad Arabic" panose="01010101010101010101" pitchFamily="50" charset="-78"/>
              </a:defRPr>
            </a:lvl1pPr>
          </a:lstStyle>
          <a:p>
            <a:pPr marL="0" marR="0" lvl="0" indent="0" algn="ctr" defTabSz="914400" rtl="0" eaLnBrk="1" fontAlgn="auto" latinLnBrk="0" hangingPunct="1">
              <a:lnSpc>
                <a:spcPct val="90000"/>
              </a:lnSpc>
              <a:spcBef>
                <a:spcPts val="0"/>
              </a:spcBef>
              <a:spcAft>
                <a:spcPts val="0"/>
              </a:spcAft>
              <a:buClrTx/>
              <a:buSzTx/>
              <a:buFontTx/>
              <a:buNone/>
              <a:tabLst/>
              <a:defRPr sz="3600">
                <a:solidFill>
                  <a:srgbClr val="FFFFFF"/>
                </a:solidFill>
                <a:latin typeface="Helvetica"/>
                <a:ea typeface="Helvetica"/>
                <a:cs typeface="Helvetica"/>
                <a:sym typeface="Helvetica"/>
              </a:defRPr>
            </a:pPr>
            <a:r>
              <a:rPr lang="en-US" sz="1800" dirty="0">
                <a:solidFill>
                  <a:srgbClr val="FFFFFF"/>
                </a:solidFill>
                <a:latin typeface="Helvetica"/>
                <a:cs typeface="Helvetica"/>
                <a:sym typeface="Helvetica"/>
              </a:rPr>
              <a:t>Family Physician</a:t>
            </a:r>
          </a:p>
          <a:p>
            <a:pPr marL="0" marR="0" lvl="0" indent="0" algn="ctr" defTabSz="914400" rtl="0" eaLnBrk="1" fontAlgn="auto" latinLnBrk="0" hangingPunct="1">
              <a:lnSpc>
                <a:spcPct val="90000"/>
              </a:lnSpc>
              <a:spcBef>
                <a:spcPts val="0"/>
              </a:spcBef>
              <a:spcAft>
                <a:spcPts val="0"/>
              </a:spcAft>
              <a:buClrTx/>
              <a:buSzTx/>
              <a:buFontTx/>
              <a:buNone/>
              <a:tabLst/>
              <a:defRPr sz="3600">
                <a:solidFill>
                  <a:srgbClr val="FFFFFF"/>
                </a:solidFill>
                <a:latin typeface="Helvetica"/>
                <a:ea typeface="Helvetica"/>
                <a:cs typeface="Helvetica"/>
                <a:sym typeface="Helvetica"/>
              </a:defRPr>
            </a:pPr>
            <a:r>
              <a:rPr kumimoji="0" lang="en-US" sz="1800" b="0" i="0" u="none" strike="noStrike" kern="1200" cap="none" spc="0" normalizeH="0" baseline="0" noProof="0" dirty="0">
                <a:ln>
                  <a:noFill/>
                </a:ln>
                <a:solidFill>
                  <a:srgbClr val="FFFFFF"/>
                </a:solidFill>
                <a:effectLst/>
                <a:uLnTx/>
                <a:uFillTx/>
                <a:latin typeface="Helvetica"/>
                <a:cs typeface="Helvetica"/>
                <a:sym typeface="Helvetica"/>
              </a:rPr>
              <a:t>Rochester Institute of Technology</a:t>
            </a:r>
            <a:r>
              <a:rPr kumimoji="0" lang="en-US" sz="1800" b="0" i="0" u="none" strike="noStrike" kern="1200" cap="none" spc="0" normalizeH="0" noProof="0" dirty="0">
                <a:ln>
                  <a:noFill/>
                </a:ln>
                <a:solidFill>
                  <a:srgbClr val="FFFFFF"/>
                </a:solidFill>
                <a:effectLst/>
                <a:uLnTx/>
                <a:uFillTx/>
                <a:latin typeface="Helvetica"/>
                <a:cs typeface="Helvetica"/>
                <a:sym typeface="Helvetica"/>
              </a:rPr>
              <a:t> </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27A71C-5EB0-45EC-B0AD-E94D765AE5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 5"/>
          <p:cNvSpPr>
            <a:spLocks noGrp="1"/>
          </p:cNvSpPr>
          <p:nvPr>
            <p:ph type="ctrTitle"/>
          </p:nvPr>
        </p:nvSpPr>
        <p:spPr/>
        <p:txBody>
          <a:bodyPr/>
          <a:lstStyle/>
          <a:p>
            <a:r>
              <a:rPr lang="en-US" sz="4800" b="1" dirty="0">
                <a:latin typeface="Helvetica Regular" charset="0"/>
              </a:rPr>
              <a:t>Welcome!</a:t>
            </a:r>
          </a:p>
        </p:txBody>
      </p:sp>
      <p:sp>
        <p:nvSpPr>
          <p:cNvPr id="8" name="Subtitle 6"/>
          <p:cNvSpPr txBox="1">
            <a:spLocks/>
          </p:cNvSpPr>
          <p:nvPr/>
        </p:nvSpPr>
        <p:spPr>
          <a:xfrm>
            <a:off x="5238896" y="3105654"/>
            <a:ext cx="6743408" cy="4451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bg1"/>
                </a:solidFill>
                <a:latin typeface="Myriad Pro Cond" panose="020B0506030403020204" pitchFamily="34" charset="0"/>
                <a:ea typeface="+mn-ea"/>
                <a:cs typeface="+mn-cs"/>
              </a:defRPr>
            </a:lvl1pPr>
            <a:lvl2pPr marL="457200" indent="0" algn="ctr" defTabSz="914400" rtl="0" eaLnBrk="1" latinLnBrk="0" hangingPunct="1">
              <a:lnSpc>
                <a:spcPct val="90000"/>
              </a:lnSpc>
              <a:spcBef>
                <a:spcPts val="500"/>
              </a:spcBef>
              <a:buClr>
                <a:schemeClr val="tx2"/>
              </a:buClr>
              <a:buFont typeface="Arial" panose="020B0604020202020204" pitchFamily="34" charset="0"/>
              <a:buNone/>
              <a:defRPr sz="2000" kern="1200">
                <a:solidFill>
                  <a:schemeClr val="tx1"/>
                </a:solidFill>
                <a:latin typeface="Myriad Pro Cond" panose="020B0506030403020204" pitchFamily="34" charset="0"/>
                <a:ea typeface="+mn-ea"/>
                <a:cs typeface="+mn-cs"/>
              </a:defRPr>
            </a:lvl2pPr>
            <a:lvl3pPr marL="914400" indent="0" algn="ctr" defTabSz="914400" rtl="0" eaLnBrk="1" latinLnBrk="0" hangingPunct="1">
              <a:lnSpc>
                <a:spcPct val="90000"/>
              </a:lnSpc>
              <a:spcBef>
                <a:spcPts val="500"/>
              </a:spcBef>
              <a:buClr>
                <a:schemeClr val="tx2"/>
              </a:buClr>
              <a:buFont typeface="Myriad Pro Cond" panose="020B0506030403020204" pitchFamily="34" charset="0"/>
              <a:buNone/>
              <a:defRPr sz="1800" kern="1200">
                <a:solidFill>
                  <a:schemeClr val="tx1"/>
                </a:solidFill>
                <a:latin typeface="Myriad Pro Cond" panose="020B0506030403020204" pitchFamily="34" charset="0"/>
                <a:ea typeface="+mn-ea"/>
                <a:cs typeface="+mn-cs"/>
              </a:defRPr>
            </a:lvl3pPr>
            <a:lvl4pPr marL="1371600" indent="0" algn="ctr" defTabSz="914400" rtl="0" eaLnBrk="1" latinLnBrk="0" hangingPunct="1">
              <a:lnSpc>
                <a:spcPct val="90000"/>
              </a:lnSpc>
              <a:spcBef>
                <a:spcPts val="500"/>
              </a:spcBef>
              <a:buClr>
                <a:schemeClr val="tx2"/>
              </a:buClr>
              <a:buFont typeface="Arial" panose="020B0604020202020204" pitchFamily="34" charset="0"/>
              <a:buNone/>
              <a:defRPr sz="1600" kern="1200">
                <a:solidFill>
                  <a:schemeClr val="tx1"/>
                </a:solidFill>
                <a:latin typeface="Myriad Pro Cond" panose="020B0506030403020204" pitchFamily="34" charset="0"/>
                <a:ea typeface="+mn-ea"/>
                <a:cs typeface="+mn-cs"/>
              </a:defRPr>
            </a:lvl4pPr>
            <a:lvl5pPr marL="1828800" indent="0" algn="ctr" defTabSz="914400" rtl="0" eaLnBrk="1" latinLnBrk="0" hangingPunct="1">
              <a:lnSpc>
                <a:spcPct val="90000"/>
              </a:lnSpc>
              <a:spcBef>
                <a:spcPts val="500"/>
              </a:spcBef>
              <a:buClr>
                <a:schemeClr val="tx2"/>
              </a:buClr>
              <a:buFont typeface="Myriad Pro Cond" panose="020B0506030403020204" pitchFamily="34" charset="0"/>
              <a:buNone/>
              <a:defRPr sz="1600" kern="1200">
                <a:solidFill>
                  <a:schemeClr val="tx1"/>
                </a:solidFill>
                <a:latin typeface="Myriad Pro Cond" panose="020B0506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50000"/>
              </a:lnSpc>
              <a:spcBef>
                <a:spcPts val="1000"/>
              </a:spcBef>
              <a:spcAft>
                <a:spcPts val="0"/>
              </a:spcAft>
              <a:buClrTx/>
              <a:buSzTx/>
              <a:buFontTx/>
              <a:buNone/>
              <a:tabLst/>
              <a:defRPr/>
            </a:pPr>
            <a:r>
              <a:rPr lang="en-US" sz="4000" dirty="0">
                <a:solidFill>
                  <a:prstClr val="white"/>
                </a:solidFill>
                <a:latin typeface="Helvetica Regular" charset="0"/>
              </a:rPr>
              <a:t>Molly Scharf</a:t>
            </a:r>
            <a:r>
              <a:rPr kumimoji="0" lang="en-US" sz="4000" b="0" i="0" u="none" strike="noStrike" kern="1200" cap="none" spc="0" normalizeH="0" baseline="0" noProof="0" dirty="0">
                <a:ln>
                  <a:noFill/>
                </a:ln>
                <a:solidFill>
                  <a:prstClr val="white"/>
                </a:solidFill>
                <a:effectLst/>
                <a:uLnTx/>
                <a:uFillTx/>
                <a:latin typeface="Helvetica Regular" charset="0"/>
                <a:ea typeface="+mn-ea"/>
                <a:cs typeface="+mn-cs"/>
              </a:rPr>
              <a:t>, MD</a:t>
            </a:r>
          </a:p>
        </p:txBody>
      </p:sp>
      <p:sp>
        <p:nvSpPr>
          <p:cNvPr id="4" name="Rectangle 3">
            <a:extLst>
              <a:ext uri="{FF2B5EF4-FFF2-40B4-BE49-F238E27FC236}">
                <a16:creationId xmlns:a16="http://schemas.microsoft.com/office/drawing/2014/main" id="{B2ED60D0-5AF4-4C73-9FE9-D03E267742B3}"/>
              </a:ext>
            </a:extLst>
          </p:cNvPr>
          <p:cNvSpPr/>
          <p:nvPr/>
        </p:nvSpPr>
        <p:spPr>
          <a:xfrm>
            <a:off x="5448592" y="4859522"/>
            <a:ext cx="6743408" cy="7585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AD6C4E6A-6676-4F09-8EFC-900C02C6620D}"/>
              </a:ext>
            </a:extLst>
          </p:cNvPr>
          <p:cNvSpPr/>
          <p:nvPr/>
        </p:nvSpPr>
        <p:spPr>
          <a:xfrm>
            <a:off x="5448592" y="5617962"/>
            <a:ext cx="6743408" cy="512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Subtitle 6">
            <a:extLst>
              <a:ext uri="{FF2B5EF4-FFF2-40B4-BE49-F238E27FC236}">
                <a16:creationId xmlns:a16="http://schemas.microsoft.com/office/drawing/2014/main" id="{14EB50FF-2458-4A23-A55C-9F8895CCD458}"/>
              </a:ext>
            </a:extLst>
          </p:cNvPr>
          <p:cNvSpPr txBox="1">
            <a:spLocks/>
          </p:cNvSpPr>
          <p:nvPr/>
        </p:nvSpPr>
        <p:spPr>
          <a:xfrm>
            <a:off x="5372823" y="5172891"/>
            <a:ext cx="6743408" cy="4451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bg1"/>
                </a:solidFill>
                <a:latin typeface="Myriad Pro Cond" panose="020B0506030403020204" pitchFamily="34" charset="0"/>
                <a:ea typeface="+mn-ea"/>
                <a:cs typeface="+mn-cs"/>
              </a:defRPr>
            </a:lvl1pPr>
            <a:lvl2pPr marL="457200" indent="0" algn="ctr" defTabSz="914400" rtl="0" eaLnBrk="1" latinLnBrk="0" hangingPunct="1">
              <a:lnSpc>
                <a:spcPct val="90000"/>
              </a:lnSpc>
              <a:spcBef>
                <a:spcPts val="500"/>
              </a:spcBef>
              <a:buClr>
                <a:schemeClr val="tx2"/>
              </a:buClr>
              <a:buFont typeface="Arial" panose="020B0604020202020204" pitchFamily="34" charset="0"/>
              <a:buNone/>
              <a:defRPr sz="2000" kern="1200">
                <a:solidFill>
                  <a:schemeClr val="tx1"/>
                </a:solidFill>
                <a:latin typeface="Myriad Pro Cond" panose="020B0506030403020204" pitchFamily="34" charset="0"/>
                <a:ea typeface="+mn-ea"/>
                <a:cs typeface="+mn-cs"/>
              </a:defRPr>
            </a:lvl2pPr>
            <a:lvl3pPr marL="914400" indent="0" algn="ctr" defTabSz="914400" rtl="0" eaLnBrk="1" latinLnBrk="0" hangingPunct="1">
              <a:lnSpc>
                <a:spcPct val="90000"/>
              </a:lnSpc>
              <a:spcBef>
                <a:spcPts val="500"/>
              </a:spcBef>
              <a:buClr>
                <a:schemeClr val="tx2"/>
              </a:buClr>
              <a:buFont typeface="Myriad Pro Cond" panose="020B0506030403020204" pitchFamily="34" charset="0"/>
              <a:buNone/>
              <a:defRPr sz="1800" kern="1200">
                <a:solidFill>
                  <a:schemeClr val="tx1"/>
                </a:solidFill>
                <a:latin typeface="Myriad Pro Cond" panose="020B0506030403020204" pitchFamily="34" charset="0"/>
                <a:ea typeface="+mn-ea"/>
                <a:cs typeface="+mn-cs"/>
              </a:defRPr>
            </a:lvl3pPr>
            <a:lvl4pPr marL="1371600" indent="0" algn="ctr" defTabSz="914400" rtl="0" eaLnBrk="1" latinLnBrk="0" hangingPunct="1">
              <a:lnSpc>
                <a:spcPct val="90000"/>
              </a:lnSpc>
              <a:spcBef>
                <a:spcPts val="500"/>
              </a:spcBef>
              <a:buClr>
                <a:schemeClr val="tx2"/>
              </a:buClr>
              <a:buFont typeface="Arial" panose="020B0604020202020204" pitchFamily="34" charset="0"/>
              <a:buNone/>
              <a:defRPr sz="1600" kern="1200">
                <a:solidFill>
                  <a:schemeClr val="tx1"/>
                </a:solidFill>
                <a:latin typeface="Myriad Pro Cond" panose="020B0506030403020204" pitchFamily="34" charset="0"/>
                <a:ea typeface="+mn-ea"/>
                <a:cs typeface="+mn-cs"/>
              </a:defRPr>
            </a:lvl4pPr>
            <a:lvl5pPr marL="1828800" indent="0" algn="ctr" defTabSz="914400" rtl="0" eaLnBrk="1" latinLnBrk="0" hangingPunct="1">
              <a:lnSpc>
                <a:spcPct val="90000"/>
              </a:lnSpc>
              <a:spcBef>
                <a:spcPts val="500"/>
              </a:spcBef>
              <a:buClr>
                <a:schemeClr val="tx2"/>
              </a:buClr>
              <a:buFont typeface="Myriad Pro Cond" panose="020B0506030403020204" pitchFamily="34" charset="0"/>
              <a:buNone/>
              <a:defRPr sz="1600" kern="1200">
                <a:solidFill>
                  <a:schemeClr val="tx1"/>
                </a:solidFill>
                <a:latin typeface="Myriad Pro Cond" panose="020B0506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50000"/>
              </a:lnSpc>
              <a:spcBef>
                <a:spcPts val="100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Helvetica Regular" charset="0"/>
                <a:ea typeface="+mn-ea"/>
                <a:cs typeface="+mn-cs"/>
              </a:rPr>
              <a:t>Michele Phillips</a:t>
            </a:r>
          </a:p>
        </p:txBody>
      </p:sp>
      <p:sp>
        <p:nvSpPr>
          <p:cNvPr id="13" name="Title 5">
            <a:extLst>
              <a:ext uri="{FF2B5EF4-FFF2-40B4-BE49-F238E27FC236}">
                <a16:creationId xmlns:a16="http://schemas.microsoft.com/office/drawing/2014/main" id="{0338194C-3ABF-4148-A5A2-1A918754BE93}"/>
              </a:ext>
            </a:extLst>
          </p:cNvPr>
          <p:cNvSpPr txBox="1">
            <a:spLocks/>
          </p:cNvSpPr>
          <p:nvPr/>
        </p:nvSpPr>
        <p:spPr>
          <a:xfrm>
            <a:off x="5448583" y="5708876"/>
            <a:ext cx="6743407" cy="40906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bg1"/>
                </a:solidFill>
                <a:latin typeface="Myriad Pro Cond" panose="020B0506030403020204" pitchFamily="34" charset="0"/>
                <a:ea typeface="Kozuka Gothic Pr6N B" panose="020B0800000000000000" pitchFamily="34" charset="-128"/>
                <a:cs typeface="Myriad Arabic" panose="01010101010101010101" pitchFamily="50"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rPr>
              <a:t>Sr. Project Director, Project TEACH</a:t>
            </a:r>
          </a:p>
        </p:txBody>
      </p:sp>
      <p:sp>
        <p:nvSpPr>
          <p:cNvPr id="5" name="Rectangle 4">
            <a:extLst>
              <a:ext uri="{FF2B5EF4-FFF2-40B4-BE49-F238E27FC236}">
                <a16:creationId xmlns:a16="http://schemas.microsoft.com/office/drawing/2014/main" id="{8B7E976F-F706-4046-93C8-1FF4CABB7336}"/>
              </a:ext>
            </a:extLst>
          </p:cNvPr>
          <p:cNvSpPr/>
          <p:nvPr/>
        </p:nvSpPr>
        <p:spPr>
          <a:xfrm>
            <a:off x="5448590" y="4512819"/>
            <a:ext cx="6743407" cy="15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5486D206-85A8-403A-94F0-0F923A0E0FE3}"/>
              </a:ext>
            </a:extLst>
          </p:cNvPr>
          <p:cNvSpPr/>
          <p:nvPr/>
        </p:nvSpPr>
        <p:spPr>
          <a:xfrm>
            <a:off x="5448585" y="6128644"/>
            <a:ext cx="6743407" cy="350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EC12AEF6-D36F-4CB3-A3CB-6F45AB9F6E3C}"/>
              </a:ext>
            </a:extLst>
          </p:cNvPr>
          <p:cNvSpPr/>
          <p:nvPr/>
        </p:nvSpPr>
        <p:spPr>
          <a:xfrm>
            <a:off x="5448593" y="4268752"/>
            <a:ext cx="6743407" cy="350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Student Health Center</a:t>
            </a:r>
          </a:p>
        </p:txBody>
      </p:sp>
      <p:sp>
        <p:nvSpPr>
          <p:cNvPr id="19" name="Rectangle 18">
            <a:extLst>
              <a:ext uri="{FF2B5EF4-FFF2-40B4-BE49-F238E27FC236}">
                <a16:creationId xmlns:a16="http://schemas.microsoft.com/office/drawing/2014/main" id="{59D972B2-06EE-4062-86D7-15BB2E15A131}"/>
              </a:ext>
            </a:extLst>
          </p:cNvPr>
          <p:cNvSpPr/>
          <p:nvPr/>
        </p:nvSpPr>
        <p:spPr>
          <a:xfrm>
            <a:off x="5448584" y="4662542"/>
            <a:ext cx="6743407" cy="1816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itle 5">
            <a:extLst>
              <a:ext uri="{FF2B5EF4-FFF2-40B4-BE49-F238E27FC236}">
                <a16:creationId xmlns:a16="http://schemas.microsoft.com/office/drawing/2014/main" id="{DB9B3276-ED39-49A9-A5F7-77B8673610EF}"/>
              </a:ext>
            </a:extLst>
          </p:cNvPr>
          <p:cNvSpPr txBox="1">
            <a:spLocks/>
          </p:cNvSpPr>
          <p:nvPr/>
        </p:nvSpPr>
        <p:spPr>
          <a:xfrm>
            <a:off x="5448577" y="6163867"/>
            <a:ext cx="6743407" cy="3599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bg1"/>
                </a:solidFill>
                <a:latin typeface="Myriad Pro Cond" panose="020B0506030403020204" pitchFamily="34" charset="0"/>
                <a:ea typeface="Kozuka Gothic Pr6N B" panose="020B0800000000000000" pitchFamily="34" charset="-128"/>
                <a:cs typeface="Myriad Arabic" panose="01010101010101010101" pitchFamily="50"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rPr>
              <a:t>mp246@buffalo.edu</a:t>
            </a:r>
          </a:p>
        </p:txBody>
      </p:sp>
      <p:sp>
        <p:nvSpPr>
          <p:cNvPr id="22" name="Title 5">
            <a:extLst>
              <a:ext uri="{FF2B5EF4-FFF2-40B4-BE49-F238E27FC236}">
                <a16:creationId xmlns:a16="http://schemas.microsoft.com/office/drawing/2014/main" id="{C06E504A-9BC4-4766-8B2B-C8FAF12A2FBC}"/>
              </a:ext>
            </a:extLst>
          </p:cNvPr>
          <p:cNvSpPr txBox="1">
            <a:spLocks/>
          </p:cNvSpPr>
          <p:nvPr/>
        </p:nvSpPr>
        <p:spPr>
          <a:xfrm>
            <a:off x="5448593" y="4269873"/>
            <a:ext cx="6743407" cy="3599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bg1"/>
                </a:solidFill>
                <a:latin typeface="Myriad Pro Cond" panose="020B0506030403020204" pitchFamily="34" charset="0"/>
                <a:ea typeface="Kozuka Gothic Pr6N B" panose="020B0800000000000000" pitchFamily="34" charset="-128"/>
                <a:cs typeface="Myriad Arabic" panose="01010101010101010101" pitchFamily="50"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endParaRPr>
          </a:p>
        </p:txBody>
      </p:sp>
      <p:sp>
        <p:nvSpPr>
          <p:cNvPr id="10" name="Title 5">
            <a:extLst>
              <a:ext uri="{FF2B5EF4-FFF2-40B4-BE49-F238E27FC236}">
                <a16:creationId xmlns:a16="http://schemas.microsoft.com/office/drawing/2014/main" id="{27E9B8EA-DF45-198A-4496-C5EA44AC6F23}"/>
              </a:ext>
            </a:extLst>
          </p:cNvPr>
          <p:cNvSpPr txBox="1">
            <a:spLocks/>
          </p:cNvSpPr>
          <p:nvPr/>
        </p:nvSpPr>
        <p:spPr>
          <a:xfrm>
            <a:off x="5448568" y="5684321"/>
            <a:ext cx="6743408" cy="5441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bg1"/>
                </a:solidFill>
                <a:latin typeface="Myriad Pro Cond" panose="020B0506030403020204" pitchFamily="34" charset="0"/>
                <a:ea typeface="Kozuka Gothic Pr6N B" panose="020B0800000000000000" pitchFamily="34" charset="-128"/>
                <a:cs typeface="Myriad Arabic" panose="01010101010101010101" pitchFamily="50"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rPr>
              <a:t>Sr. Project Director, Project TEACH</a:t>
            </a:r>
          </a:p>
        </p:txBody>
      </p:sp>
      <p:sp>
        <p:nvSpPr>
          <p:cNvPr id="17" name="Subtitle 6">
            <a:extLst>
              <a:ext uri="{FF2B5EF4-FFF2-40B4-BE49-F238E27FC236}">
                <a16:creationId xmlns:a16="http://schemas.microsoft.com/office/drawing/2014/main" id="{742FDED2-AE7A-99F7-6331-3F4003FE3565}"/>
              </a:ext>
            </a:extLst>
          </p:cNvPr>
          <p:cNvSpPr txBox="1">
            <a:spLocks/>
          </p:cNvSpPr>
          <p:nvPr/>
        </p:nvSpPr>
        <p:spPr>
          <a:xfrm>
            <a:off x="5238880" y="5089428"/>
            <a:ext cx="6743408" cy="4451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bg1"/>
                </a:solidFill>
                <a:latin typeface="Myriad Pro Cond" panose="020B0506030403020204" pitchFamily="34" charset="0"/>
                <a:ea typeface="+mn-ea"/>
                <a:cs typeface="+mn-cs"/>
              </a:defRPr>
            </a:lvl1pPr>
            <a:lvl2pPr marL="457200" indent="0" algn="ctr" defTabSz="914400" rtl="0" eaLnBrk="1" latinLnBrk="0" hangingPunct="1">
              <a:lnSpc>
                <a:spcPct val="90000"/>
              </a:lnSpc>
              <a:spcBef>
                <a:spcPts val="500"/>
              </a:spcBef>
              <a:buClr>
                <a:schemeClr val="tx2"/>
              </a:buClr>
              <a:buFont typeface="Arial" panose="020B0604020202020204" pitchFamily="34" charset="0"/>
              <a:buNone/>
              <a:defRPr sz="2000" kern="1200">
                <a:solidFill>
                  <a:schemeClr val="tx1"/>
                </a:solidFill>
                <a:latin typeface="Myriad Pro Cond" panose="020B0506030403020204" pitchFamily="34" charset="0"/>
                <a:ea typeface="+mn-ea"/>
                <a:cs typeface="+mn-cs"/>
              </a:defRPr>
            </a:lvl2pPr>
            <a:lvl3pPr marL="914400" indent="0" algn="ctr" defTabSz="914400" rtl="0" eaLnBrk="1" latinLnBrk="0" hangingPunct="1">
              <a:lnSpc>
                <a:spcPct val="90000"/>
              </a:lnSpc>
              <a:spcBef>
                <a:spcPts val="500"/>
              </a:spcBef>
              <a:buClr>
                <a:schemeClr val="tx2"/>
              </a:buClr>
              <a:buFont typeface="Myriad Pro Cond" panose="020B0506030403020204" pitchFamily="34" charset="0"/>
              <a:buNone/>
              <a:defRPr sz="1800" kern="1200">
                <a:solidFill>
                  <a:schemeClr val="tx1"/>
                </a:solidFill>
                <a:latin typeface="Myriad Pro Cond" panose="020B0506030403020204" pitchFamily="34" charset="0"/>
                <a:ea typeface="+mn-ea"/>
                <a:cs typeface="+mn-cs"/>
              </a:defRPr>
            </a:lvl3pPr>
            <a:lvl4pPr marL="1371600" indent="0" algn="ctr" defTabSz="914400" rtl="0" eaLnBrk="1" latinLnBrk="0" hangingPunct="1">
              <a:lnSpc>
                <a:spcPct val="90000"/>
              </a:lnSpc>
              <a:spcBef>
                <a:spcPts val="500"/>
              </a:spcBef>
              <a:buClr>
                <a:schemeClr val="tx2"/>
              </a:buClr>
              <a:buFont typeface="Arial" panose="020B0604020202020204" pitchFamily="34" charset="0"/>
              <a:buNone/>
              <a:defRPr sz="1600" kern="1200">
                <a:solidFill>
                  <a:schemeClr val="tx1"/>
                </a:solidFill>
                <a:latin typeface="Myriad Pro Cond" panose="020B0506030403020204" pitchFamily="34" charset="0"/>
                <a:ea typeface="+mn-ea"/>
                <a:cs typeface="+mn-cs"/>
              </a:defRPr>
            </a:lvl4pPr>
            <a:lvl5pPr marL="1828800" indent="0" algn="ctr" defTabSz="914400" rtl="0" eaLnBrk="1" latinLnBrk="0" hangingPunct="1">
              <a:lnSpc>
                <a:spcPct val="90000"/>
              </a:lnSpc>
              <a:spcBef>
                <a:spcPts val="500"/>
              </a:spcBef>
              <a:buClr>
                <a:schemeClr val="tx2"/>
              </a:buClr>
              <a:buFont typeface="Myriad Pro Cond" panose="020B0506030403020204" pitchFamily="34" charset="0"/>
              <a:buNone/>
              <a:defRPr sz="1600" kern="1200">
                <a:solidFill>
                  <a:schemeClr val="tx1"/>
                </a:solidFill>
                <a:latin typeface="Myriad Pro Cond" panose="020B0506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50000"/>
              </a:lnSpc>
              <a:spcBef>
                <a:spcPts val="100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Helvetica Regular" charset="0"/>
                <a:ea typeface="+mn-ea"/>
                <a:cs typeface="+mn-cs"/>
              </a:rPr>
              <a:t>Michele Phillips</a:t>
            </a:r>
          </a:p>
        </p:txBody>
      </p:sp>
      <p:sp>
        <p:nvSpPr>
          <p:cNvPr id="24" name="Title 5">
            <a:extLst>
              <a:ext uri="{FF2B5EF4-FFF2-40B4-BE49-F238E27FC236}">
                <a16:creationId xmlns:a16="http://schemas.microsoft.com/office/drawing/2014/main" id="{D1DD8173-77CE-DB63-66ED-E96E98963A05}"/>
              </a:ext>
            </a:extLst>
          </p:cNvPr>
          <p:cNvSpPr txBox="1">
            <a:spLocks/>
          </p:cNvSpPr>
          <p:nvPr/>
        </p:nvSpPr>
        <p:spPr>
          <a:xfrm>
            <a:off x="5448577" y="6253647"/>
            <a:ext cx="6743407" cy="3599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bg1"/>
                </a:solidFill>
                <a:latin typeface="Myriad Pro Cond" panose="020B0506030403020204" pitchFamily="34" charset="0"/>
                <a:ea typeface="Kozuka Gothic Pr6N B" panose="020B0800000000000000" pitchFamily="34" charset="-128"/>
                <a:cs typeface="Myriad Arabic" panose="01010101010101010101" pitchFamily="50"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rPr>
              <a:t>MP246@Buffalo.edu</a:t>
            </a:r>
          </a:p>
        </p:txBody>
      </p:sp>
    </p:spTree>
    <p:extLst>
      <p:ext uri="{BB962C8B-B14F-4D97-AF65-F5344CB8AC3E}">
        <p14:creationId xmlns:p14="http://schemas.microsoft.com/office/powerpoint/2010/main" val="299942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0B071-F7D7-6D5D-A2FA-FEF85B78D8A8}"/>
              </a:ext>
            </a:extLst>
          </p:cNvPr>
          <p:cNvSpPr>
            <a:spLocks noGrp="1"/>
          </p:cNvSpPr>
          <p:nvPr>
            <p:ph type="title"/>
          </p:nvPr>
        </p:nvSpPr>
        <p:spPr>
          <a:xfrm>
            <a:off x="152400" y="772798"/>
            <a:ext cx="12192000" cy="821917"/>
          </a:xfrm>
        </p:spPr>
        <p:txBody>
          <a:bodyPr>
            <a:noAutofit/>
          </a:bodyPr>
          <a:lstStyle/>
          <a:p>
            <a:r>
              <a:rPr lang="en-US" sz="4400" b="1" dirty="0">
                <a:solidFill>
                  <a:srgbClr val="391378"/>
                </a:solidFill>
              </a:rPr>
              <a:t>Further Questions to Assess </a:t>
            </a:r>
            <a:r>
              <a:rPr lang="en-US" sz="4400" dirty="0">
                <a:solidFill>
                  <a:srgbClr val="391378"/>
                </a:solidFill>
              </a:rPr>
              <a:t>(ideally alone)</a:t>
            </a:r>
            <a:br>
              <a:rPr lang="en-US" sz="4400" dirty="0">
                <a:solidFill>
                  <a:srgbClr val="391378"/>
                </a:solidFill>
              </a:rPr>
            </a:br>
            <a:endParaRPr lang="en-US" sz="4400" dirty="0">
              <a:solidFill>
                <a:srgbClr val="391378"/>
              </a:solidFill>
            </a:endParaRPr>
          </a:p>
        </p:txBody>
      </p:sp>
      <p:sp>
        <p:nvSpPr>
          <p:cNvPr id="3" name="Content Placeholder 2">
            <a:extLst>
              <a:ext uri="{FF2B5EF4-FFF2-40B4-BE49-F238E27FC236}">
                <a16:creationId xmlns:a16="http://schemas.microsoft.com/office/drawing/2014/main" id="{137A84D1-452A-9557-F16F-8F300666267C}"/>
              </a:ext>
            </a:extLst>
          </p:cNvPr>
          <p:cNvSpPr>
            <a:spLocks noGrp="1"/>
          </p:cNvSpPr>
          <p:nvPr>
            <p:ph idx="1"/>
          </p:nvPr>
        </p:nvSpPr>
        <p:spPr>
          <a:xfrm>
            <a:off x="323850" y="1482724"/>
            <a:ext cx="11849100" cy="5280026"/>
          </a:xfrm>
          <a:solidFill>
            <a:schemeClr val="bg1"/>
          </a:solidFill>
        </p:spPr>
        <p:txBody>
          <a:bodyPr>
            <a:noAutofit/>
          </a:bodyPr>
          <a:lstStyle/>
          <a:p>
            <a:pPr>
              <a:buClr>
                <a:schemeClr val="accent2"/>
              </a:buClr>
              <a:buFont typeface="Arial" panose="020B0604020202020204" pitchFamily="34" charset="0"/>
              <a:buChar char="•"/>
            </a:pPr>
            <a:r>
              <a:rPr lang="en-US" sz="2400" dirty="0"/>
              <a:t>Have you had thoughts of killing yourself?</a:t>
            </a:r>
          </a:p>
          <a:p>
            <a:pPr>
              <a:buClr>
                <a:schemeClr val="accent2"/>
              </a:buClr>
              <a:buFont typeface="Arial" panose="020B0604020202020204" pitchFamily="34" charset="0"/>
              <a:buChar char="•"/>
            </a:pPr>
            <a:r>
              <a:rPr lang="en-US" sz="2400" dirty="0"/>
              <a:t>How often do you have thoughts of killing yourself or that you wished you were dead?</a:t>
            </a:r>
          </a:p>
          <a:p>
            <a:pPr>
              <a:buClr>
                <a:schemeClr val="accent2"/>
              </a:buClr>
              <a:buFont typeface="Arial" panose="020B0604020202020204" pitchFamily="34" charset="0"/>
              <a:buChar char="•"/>
            </a:pPr>
            <a:r>
              <a:rPr lang="en-US" sz="2400" dirty="0"/>
              <a:t>Do you have a plan of how you would kill yourself? What have you thought about?</a:t>
            </a:r>
          </a:p>
          <a:p>
            <a:pPr>
              <a:buClr>
                <a:schemeClr val="accent2"/>
              </a:buClr>
              <a:buFont typeface="Arial" panose="020B0604020202020204" pitchFamily="34" charset="0"/>
              <a:buChar char="•"/>
            </a:pPr>
            <a:r>
              <a:rPr lang="en-US" sz="2400" dirty="0"/>
              <a:t>When was last time?  </a:t>
            </a:r>
          </a:p>
          <a:p>
            <a:pPr>
              <a:buClr>
                <a:schemeClr val="accent2"/>
              </a:buClr>
              <a:buFont typeface="Arial" panose="020B0604020202020204" pitchFamily="34" charset="0"/>
              <a:buChar char="•"/>
            </a:pPr>
            <a:r>
              <a:rPr lang="en-US" sz="2400" dirty="0"/>
              <a:t>How long do these thoughts stay with you?</a:t>
            </a:r>
          </a:p>
          <a:p>
            <a:pPr>
              <a:buClr>
                <a:schemeClr val="accent2"/>
              </a:buClr>
              <a:buFont typeface="Arial" panose="020B0604020202020204" pitchFamily="34" charset="0"/>
              <a:buChar char="•"/>
            </a:pPr>
            <a:r>
              <a:rPr lang="en-US" sz="2400" dirty="0"/>
              <a:t>Are they hard to get out of your mind?  Does it interfere with functioning?</a:t>
            </a:r>
          </a:p>
          <a:p>
            <a:pPr>
              <a:buClr>
                <a:schemeClr val="accent2"/>
              </a:buClr>
              <a:buFont typeface="Arial" panose="020B0604020202020204" pitchFamily="34" charset="0"/>
              <a:buChar char="•"/>
            </a:pPr>
            <a:r>
              <a:rPr lang="en-US" sz="2400" dirty="0"/>
              <a:t>At those times Is there anything you do that helps?  Makes it better?  </a:t>
            </a:r>
          </a:p>
          <a:p>
            <a:pPr>
              <a:buClr>
                <a:schemeClr val="accent2"/>
              </a:buClr>
              <a:buFont typeface="Arial" panose="020B0604020202020204" pitchFamily="34" charset="0"/>
              <a:buChar char="•"/>
            </a:pPr>
            <a:r>
              <a:rPr lang="en-US" sz="2400" dirty="0"/>
              <a:t>Is there anyone you can talk to when you feel like that?</a:t>
            </a:r>
          </a:p>
          <a:p>
            <a:pPr>
              <a:buClr>
                <a:schemeClr val="accent2"/>
              </a:buClr>
              <a:buFont typeface="Arial" panose="020B0604020202020204" pitchFamily="34" charset="0"/>
              <a:buChar char="•"/>
            </a:pPr>
            <a:r>
              <a:rPr lang="en-US" sz="2400" dirty="0"/>
              <a:t>On a scale of 0-10 (0=none, 10=actually doing something) how close have you come to actually doing something to hurt or kill yourself?  </a:t>
            </a:r>
          </a:p>
          <a:p>
            <a:pPr>
              <a:buClr>
                <a:schemeClr val="accent2"/>
              </a:buClr>
              <a:buFont typeface="Arial" panose="020B0604020202020204" pitchFamily="34" charset="0"/>
              <a:buChar char="•"/>
            </a:pPr>
            <a:r>
              <a:rPr lang="en-US" sz="2400" dirty="0"/>
              <a:t>What stopped you from doing anything?  What keeps you wanting to be alive?  </a:t>
            </a:r>
          </a:p>
        </p:txBody>
      </p:sp>
    </p:spTree>
    <p:extLst>
      <p:ext uri="{BB962C8B-B14F-4D97-AF65-F5344CB8AC3E}">
        <p14:creationId xmlns:p14="http://schemas.microsoft.com/office/powerpoint/2010/main" val="345666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D1CC36-AA62-819F-4937-1F9A58FF349E}"/>
              </a:ext>
            </a:extLst>
          </p:cNvPr>
          <p:cNvPicPr>
            <a:picLocks noChangeAspect="1"/>
          </p:cNvPicPr>
          <p:nvPr/>
        </p:nvPicPr>
        <p:blipFill>
          <a:blip r:embed="rId2"/>
          <a:stretch>
            <a:fillRect/>
          </a:stretch>
        </p:blipFill>
        <p:spPr>
          <a:xfrm>
            <a:off x="1963840" y="1132068"/>
            <a:ext cx="7772400" cy="5216376"/>
          </a:xfrm>
          <a:prstGeom prst="rect">
            <a:avLst/>
          </a:prstGeom>
        </p:spPr>
      </p:pic>
      <p:sp>
        <p:nvSpPr>
          <p:cNvPr id="2" name="Title 1">
            <a:extLst>
              <a:ext uri="{FF2B5EF4-FFF2-40B4-BE49-F238E27FC236}">
                <a16:creationId xmlns:a16="http://schemas.microsoft.com/office/drawing/2014/main" id="{6D2A2103-0035-C43A-9F18-289E6F6687A8}"/>
              </a:ext>
            </a:extLst>
          </p:cNvPr>
          <p:cNvSpPr>
            <a:spLocks noGrp="1"/>
          </p:cNvSpPr>
          <p:nvPr>
            <p:ph type="title"/>
          </p:nvPr>
        </p:nvSpPr>
        <p:spPr>
          <a:xfrm>
            <a:off x="706455" y="444148"/>
            <a:ext cx="10515600" cy="859173"/>
          </a:xfrm>
        </p:spPr>
        <p:txBody>
          <a:bodyPr>
            <a:normAutofit/>
          </a:bodyPr>
          <a:lstStyle/>
          <a:p>
            <a:pPr algn="ctr"/>
            <a:r>
              <a:rPr lang="en-US" sz="4000" dirty="0">
                <a:solidFill>
                  <a:srgbClr val="0070C0"/>
                </a:solidFill>
              </a:rPr>
              <a:t>Disposition Based On BSS Assessment</a:t>
            </a:r>
          </a:p>
        </p:txBody>
      </p:sp>
      <p:sp>
        <p:nvSpPr>
          <p:cNvPr id="3" name="Content Placeholder 2">
            <a:extLst>
              <a:ext uri="{FF2B5EF4-FFF2-40B4-BE49-F238E27FC236}">
                <a16:creationId xmlns:a16="http://schemas.microsoft.com/office/drawing/2014/main" id="{CDDAB5EC-1720-9989-D9A6-CB26CE6E51E0}"/>
              </a:ext>
            </a:extLst>
          </p:cNvPr>
          <p:cNvSpPr>
            <a:spLocks noGrp="1"/>
          </p:cNvSpPr>
          <p:nvPr>
            <p:ph sz="half" idx="2"/>
          </p:nvPr>
        </p:nvSpPr>
        <p:spPr/>
        <p:txBody>
          <a:bodyPr/>
          <a:lstStyle/>
          <a:p>
            <a:endParaRPr lang="en-US"/>
          </a:p>
        </p:txBody>
      </p:sp>
      <p:sp>
        <p:nvSpPr>
          <p:cNvPr id="4" name="Content Placeholder 3">
            <a:extLst>
              <a:ext uri="{FF2B5EF4-FFF2-40B4-BE49-F238E27FC236}">
                <a16:creationId xmlns:a16="http://schemas.microsoft.com/office/drawing/2014/main" id="{9069E891-36CD-6735-5EC5-6EB19A622D7F}"/>
              </a:ext>
            </a:extLst>
          </p:cNvPr>
          <p:cNvSpPr>
            <a:spLocks noGrp="1"/>
          </p:cNvSpPr>
          <p:nvPr>
            <p:ph sz="half" idx="3"/>
          </p:nvPr>
        </p:nvSpPr>
        <p:spPr/>
        <p:txBody>
          <a:bodyPr/>
          <a:lstStyle/>
          <a:p>
            <a:endParaRPr lang="en-US"/>
          </a:p>
        </p:txBody>
      </p:sp>
      <p:sp>
        <p:nvSpPr>
          <p:cNvPr id="5" name="Footer Placeholder 4">
            <a:extLst>
              <a:ext uri="{FF2B5EF4-FFF2-40B4-BE49-F238E27FC236}">
                <a16:creationId xmlns:a16="http://schemas.microsoft.com/office/drawing/2014/main" id="{2C6DA44A-19B5-DF35-E58A-8654D0E40C35}"/>
              </a:ext>
            </a:extLst>
          </p:cNvPr>
          <p:cNvSpPr>
            <a:spLocks noGrp="1"/>
          </p:cNvSpPr>
          <p:nvPr>
            <p:ph type="ftr" sz="quarter" idx="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7EA565B-8483-3B26-469B-6C33755232C4}"/>
              </a:ext>
            </a:extLst>
          </p:cNvPr>
          <p:cNvSpPr>
            <a:spLocks noGrp="1"/>
          </p:cNvSpPr>
          <p:nvPr>
            <p:ph type="sldNum" sz="quarter" idx="7"/>
          </p:nvPr>
        </p:nvSpPr>
        <p:spPr/>
        <p:txBody>
          <a:bodyPr/>
          <a:lstStyle/>
          <a:p>
            <a:pPr marL="28575" marR="0" lvl="0" indent="0" algn="r" defTabSz="457200" rtl="0" eaLnBrk="1" fontAlgn="auto" latinLnBrk="0" hangingPunct="1">
              <a:lnSpc>
                <a:spcPts val="930"/>
              </a:lnSpc>
              <a:spcBef>
                <a:spcPts val="0"/>
              </a:spcBef>
              <a:spcAft>
                <a:spcPts val="0"/>
              </a:spcAft>
              <a:buClrTx/>
              <a:buSzTx/>
              <a:buFontTx/>
              <a:buNone/>
              <a:tabLst/>
              <a:defRPr/>
            </a:pPr>
            <a:fld id="{81D60167-4931-47E6-BA6A-407CBD079E47}" type="slidenum">
              <a:rPr kumimoji="0" lang="en-US" sz="900" b="0" i="0" u="none" strike="noStrike" kern="1200" cap="none" spc="-19" normalizeH="0" baseline="0" noProof="0">
                <a:ln>
                  <a:noFill/>
                </a:ln>
                <a:solidFill>
                  <a:srgbClr val="00679B"/>
                </a:solidFill>
                <a:effectLst/>
                <a:uLnTx/>
                <a:uFillTx/>
                <a:latin typeface="Arial"/>
                <a:ea typeface="+mn-ea"/>
                <a:cs typeface="Arial"/>
              </a:rPr>
              <a:pPr marL="28575" marR="0" lvl="0" indent="0" algn="r" defTabSz="457200" rtl="0" eaLnBrk="1" fontAlgn="auto" latinLnBrk="0" hangingPunct="1">
                <a:lnSpc>
                  <a:spcPts val="930"/>
                </a:lnSpc>
                <a:spcBef>
                  <a:spcPts val="0"/>
                </a:spcBef>
                <a:spcAft>
                  <a:spcPts val="0"/>
                </a:spcAft>
                <a:buClrTx/>
                <a:buSzTx/>
                <a:buFontTx/>
                <a:buNone/>
                <a:tabLst/>
                <a:defRPr/>
              </a:pPr>
              <a:t>21</a:t>
            </a:fld>
            <a:endParaRPr kumimoji="0" lang="en-US" sz="900" b="0" i="0" u="none" strike="noStrike" kern="1200" cap="none" spc="-19" normalizeH="0" baseline="0" noProof="0" dirty="0">
              <a:ln>
                <a:noFill/>
              </a:ln>
              <a:solidFill>
                <a:srgbClr val="00679B"/>
              </a:solidFill>
              <a:effectLst/>
              <a:uLnTx/>
              <a:uFillTx/>
              <a:latin typeface="Arial"/>
              <a:ea typeface="+mn-ea"/>
              <a:cs typeface="Arial"/>
            </a:endParaRPr>
          </a:p>
        </p:txBody>
      </p:sp>
    </p:spTree>
    <p:extLst>
      <p:ext uri="{BB962C8B-B14F-4D97-AF65-F5344CB8AC3E}">
        <p14:creationId xmlns:p14="http://schemas.microsoft.com/office/powerpoint/2010/main" val="4116542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724507"/>
            <a:ext cx="9264396" cy="868430"/>
          </a:xfrm>
        </p:spPr>
        <p:txBody>
          <a:bodyPr/>
          <a:lstStyle/>
          <a:p>
            <a:r>
              <a:rPr lang="en-US" sz="4400" b="1" dirty="0">
                <a:solidFill>
                  <a:srgbClr val="391378"/>
                </a:solidFill>
              </a:rPr>
              <a:t> </a:t>
            </a:r>
            <a:r>
              <a:rPr lang="en-US" sz="4400" b="1" dirty="0">
                <a:solidFill>
                  <a:srgbClr val="0070C0"/>
                </a:solidFill>
              </a:rPr>
              <a:t>Safety Plan Intervention </a:t>
            </a:r>
          </a:p>
        </p:txBody>
      </p:sp>
      <p:sp>
        <p:nvSpPr>
          <p:cNvPr id="3" name="Content Placeholder 2"/>
          <p:cNvSpPr>
            <a:spLocks noGrp="1"/>
          </p:cNvSpPr>
          <p:nvPr>
            <p:ph idx="1"/>
          </p:nvPr>
        </p:nvSpPr>
        <p:spPr>
          <a:xfrm>
            <a:off x="571500" y="1592937"/>
            <a:ext cx="11163300" cy="4387626"/>
          </a:xfrm>
        </p:spPr>
        <p:txBody>
          <a:bodyPr>
            <a:noAutofit/>
          </a:bodyPr>
          <a:lstStyle/>
          <a:p>
            <a:pPr>
              <a:buClr>
                <a:schemeClr val="accent2"/>
              </a:buClr>
              <a:buFont typeface="Arial" panose="020B0604020202020204" pitchFamily="34" charset="0"/>
              <a:buChar char="•"/>
            </a:pPr>
            <a:r>
              <a:rPr lang="en-US" dirty="0">
                <a:solidFill>
                  <a:srgbClr val="7030A0"/>
                </a:solidFill>
              </a:rPr>
              <a:t>A brief intervention to mitigate risk for mild-moderate risk.</a:t>
            </a:r>
          </a:p>
          <a:p>
            <a:pPr>
              <a:buClr>
                <a:schemeClr val="accent2"/>
              </a:buClr>
              <a:buFont typeface="Arial" panose="020B0604020202020204" pitchFamily="34" charset="0"/>
              <a:buChar char="•"/>
            </a:pPr>
            <a:r>
              <a:rPr lang="en-US" dirty="0">
                <a:solidFill>
                  <a:srgbClr val="7030A0"/>
                </a:solidFill>
              </a:rPr>
              <a:t>NOT A NO SUICIDE CONTRACT</a:t>
            </a:r>
          </a:p>
          <a:p>
            <a:pPr>
              <a:buClr>
                <a:schemeClr val="accent2"/>
              </a:buClr>
              <a:buFont typeface="Arial" panose="020B0604020202020204" pitchFamily="34" charset="0"/>
              <a:buChar char="•"/>
            </a:pPr>
            <a:r>
              <a:rPr lang="en-US" dirty="0"/>
              <a:t>Intent is to collaboratively help individuals lower their imminent risk by constructing</a:t>
            </a:r>
          </a:p>
          <a:p>
            <a:pPr lvl="1">
              <a:buClr>
                <a:schemeClr val="accent2"/>
              </a:buClr>
            </a:pPr>
            <a:r>
              <a:rPr lang="en-US" sz="2800" dirty="0"/>
              <a:t> a predetermined set of personal coping strategies and </a:t>
            </a:r>
          </a:p>
          <a:p>
            <a:pPr lvl="1">
              <a:buClr>
                <a:schemeClr val="accent2"/>
              </a:buClr>
            </a:pPr>
            <a:r>
              <a:rPr lang="en-US" sz="2800" dirty="0"/>
              <a:t>a list of individuals and/or agencies they can contact. </a:t>
            </a:r>
          </a:p>
          <a:p>
            <a:pPr>
              <a:buClr>
                <a:schemeClr val="accent2"/>
              </a:buClr>
              <a:buFont typeface="Arial" panose="020B0604020202020204" pitchFamily="34" charset="0"/>
              <a:buChar char="•"/>
            </a:pPr>
            <a:r>
              <a:rPr lang="en-US" dirty="0"/>
              <a:t>Results in a </a:t>
            </a:r>
            <a:r>
              <a:rPr lang="en-US" dirty="0">
                <a:solidFill>
                  <a:srgbClr val="7030A0"/>
                </a:solidFill>
              </a:rPr>
              <a:t>one page document to use when suicide risk is emerging.</a:t>
            </a:r>
          </a:p>
          <a:p>
            <a:pPr>
              <a:buClr>
                <a:schemeClr val="accent2"/>
              </a:buClr>
              <a:buFont typeface="Arial" panose="020B0604020202020204" pitchFamily="34" charset="0"/>
              <a:buChar char="•"/>
            </a:pPr>
            <a:r>
              <a:rPr lang="en-US" dirty="0"/>
              <a:t>Suicide risk fluctuates over time, </a:t>
            </a:r>
            <a:r>
              <a:rPr lang="en-US" dirty="0">
                <a:solidFill>
                  <a:srgbClr val="7030A0"/>
                </a:solidFill>
              </a:rPr>
              <a:t>SPI is for staying safe when these feelings emerge.</a:t>
            </a:r>
          </a:p>
        </p:txBody>
      </p:sp>
    </p:spTree>
    <p:extLst>
      <p:ext uri="{BB962C8B-B14F-4D97-AF65-F5344CB8AC3E}">
        <p14:creationId xmlns:p14="http://schemas.microsoft.com/office/powerpoint/2010/main" val="366527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172440"/>
            <a:ext cx="11753850" cy="821917"/>
          </a:xfrm>
        </p:spPr>
        <p:txBody>
          <a:bodyPr/>
          <a:lstStyle/>
          <a:p>
            <a:r>
              <a:rPr lang="en-US" b="1" dirty="0">
                <a:solidFill>
                  <a:srgbClr val="0070C0"/>
                </a:solidFill>
              </a:rPr>
              <a:t>Best Safety Plans: </a:t>
            </a:r>
            <a:br>
              <a:rPr lang="en-US" b="1" dirty="0">
                <a:solidFill>
                  <a:srgbClr val="391378"/>
                </a:solidFill>
              </a:rPr>
            </a:br>
            <a:r>
              <a:rPr lang="en-US" sz="4400" i="1" dirty="0">
                <a:solidFill>
                  <a:srgbClr val="7030A0"/>
                </a:solidFill>
              </a:rPr>
              <a:t>for staying safe when these feelings emerge. </a:t>
            </a:r>
          </a:p>
        </p:txBody>
      </p:sp>
      <p:sp>
        <p:nvSpPr>
          <p:cNvPr id="3" name="Content Placeholder 2"/>
          <p:cNvSpPr>
            <a:spLocks noGrp="1"/>
          </p:cNvSpPr>
          <p:nvPr>
            <p:ph idx="1"/>
          </p:nvPr>
        </p:nvSpPr>
        <p:spPr>
          <a:xfrm>
            <a:off x="438150" y="2503364"/>
            <a:ext cx="7886700" cy="3813382"/>
          </a:xfrm>
        </p:spPr>
        <p:txBody>
          <a:bodyPr>
            <a:normAutofit/>
          </a:bodyPr>
          <a:lstStyle/>
          <a:p>
            <a:pPr>
              <a:buClr>
                <a:schemeClr val="accent2"/>
              </a:buClr>
              <a:buFont typeface="Arial" panose="020B0604020202020204" pitchFamily="34" charset="0"/>
              <a:buChar char="•"/>
            </a:pPr>
            <a:r>
              <a:rPr lang="en-US" sz="3200" dirty="0"/>
              <a:t>Brief, Feasible</a:t>
            </a:r>
          </a:p>
          <a:p>
            <a:pPr>
              <a:buClr>
                <a:schemeClr val="accent2"/>
              </a:buClr>
              <a:buFont typeface="Arial" panose="020B0604020202020204" pitchFamily="34" charset="0"/>
              <a:buChar char="•"/>
            </a:pPr>
            <a:r>
              <a:rPr lang="en-US" sz="3200" dirty="0"/>
              <a:t>Collaborative: include the </a:t>
            </a:r>
          </a:p>
          <a:p>
            <a:pPr>
              <a:buClr>
                <a:schemeClr val="accent2"/>
              </a:buClr>
              <a:buFont typeface="Arial" panose="020B0604020202020204" pitchFamily="34" charset="0"/>
              <a:buChar char="•"/>
            </a:pPr>
            <a:r>
              <a:rPr lang="en-US" sz="3200" dirty="0"/>
              <a:t>patient’s own words, </a:t>
            </a:r>
          </a:p>
          <a:p>
            <a:pPr>
              <a:buClr>
                <a:schemeClr val="accent2"/>
              </a:buClr>
              <a:buFont typeface="Arial" panose="020B0604020202020204" pitchFamily="34" charset="0"/>
              <a:buChar char="•"/>
            </a:pPr>
            <a:r>
              <a:rPr lang="en-US" sz="3200" dirty="0"/>
              <a:t>Done Side by side</a:t>
            </a:r>
          </a:p>
          <a:p>
            <a:pPr>
              <a:buClr>
                <a:schemeClr val="accent2"/>
              </a:buClr>
              <a:buFont typeface="Arial" panose="020B0604020202020204" pitchFamily="34" charset="0"/>
              <a:buChar char="•"/>
            </a:pPr>
            <a:r>
              <a:rPr lang="en-US" sz="3200" dirty="0"/>
              <a:t>Done BEFORE imminent risk</a:t>
            </a:r>
          </a:p>
          <a:p>
            <a:pPr>
              <a:buClr>
                <a:schemeClr val="accent2"/>
              </a:buClr>
              <a:buFont typeface="Arial" panose="020B0604020202020204" pitchFamily="34" charset="0"/>
              <a:buChar char="•"/>
            </a:pPr>
            <a:r>
              <a:rPr lang="en-US" sz="3200" dirty="0"/>
              <a:t>Involve family members</a:t>
            </a:r>
            <a:endParaRPr lang="en-US" sz="3200" dirty="0">
              <a:hlinkClick r:id="" action="ppaction://noaction"/>
            </a:endParaRPr>
          </a:p>
        </p:txBody>
      </p:sp>
      <p:pic>
        <p:nvPicPr>
          <p:cNvPr id="4" name="Picture 3" descr="Teen Girl Holding Blank White Paper Closeup Isolated On ..."/>
          <p:cNvPicPr>
            <a:picLocks noChangeAspect="1"/>
          </p:cNvPicPr>
          <p:nvPr/>
        </p:nvPicPr>
        <p:blipFill rotWithShape="1">
          <a:blip r:embed="rId2" cstate="print">
            <a:extLst>
              <a:ext uri="{28A0092B-C50C-407E-A947-70E740481C1C}">
                <a14:useLocalDpi xmlns:a14="http://schemas.microsoft.com/office/drawing/2010/main" val="0"/>
              </a:ext>
            </a:extLst>
          </a:blip>
          <a:srcRect b="8547"/>
          <a:stretch/>
        </p:blipFill>
        <p:spPr>
          <a:xfrm>
            <a:off x="8763000" y="3137612"/>
            <a:ext cx="3429000" cy="3344986"/>
          </a:xfrm>
          <a:prstGeom prst="rect">
            <a:avLst/>
          </a:prstGeom>
        </p:spPr>
      </p:pic>
    </p:spTree>
    <p:extLst>
      <p:ext uri="{BB962C8B-B14F-4D97-AF65-F5344CB8AC3E}">
        <p14:creationId xmlns:p14="http://schemas.microsoft.com/office/powerpoint/2010/main" val="298019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196E4-65A2-514E-868C-2CE48000FBA1}"/>
              </a:ext>
            </a:extLst>
          </p:cNvPr>
          <p:cNvSpPr>
            <a:spLocks noGrp="1"/>
          </p:cNvSpPr>
          <p:nvPr>
            <p:ph type="title"/>
          </p:nvPr>
        </p:nvSpPr>
        <p:spPr>
          <a:xfrm>
            <a:off x="2928580" y="6201508"/>
            <a:ext cx="5985164" cy="848724"/>
          </a:xfrm>
        </p:spPr>
        <p:txBody>
          <a:bodyPr>
            <a:normAutofit fontScale="90000"/>
          </a:bodyPr>
          <a:lstStyle/>
          <a:p>
            <a:pPr algn="ctr"/>
            <a:r>
              <a:rPr lang="en-US" sz="1650" dirty="0">
                <a:hlinkClick r:id="rId2"/>
              </a:rPr>
              <a:t>https://projectteachny.org/app/uploads/2023/10/safety-plan-stanley-template.pdf</a:t>
            </a:r>
            <a:r>
              <a:rPr lang="en-US" sz="1650" dirty="0"/>
              <a:t>  </a:t>
            </a:r>
            <a:br>
              <a:rPr lang="en-US" dirty="0"/>
            </a:br>
            <a:endParaRPr lang="en-US" dirty="0"/>
          </a:p>
        </p:txBody>
      </p:sp>
      <p:pic>
        <p:nvPicPr>
          <p:cNvPr id="3" name="Picture 2">
            <a:extLst>
              <a:ext uri="{FF2B5EF4-FFF2-40B4-BE49-F238E27FC236}">
                <a16:creationId xmlns:a16="http://schemas.microsoft.com/office/drawing/2014/main" id="{39021F37-A86F-3C4F-AF51-C8679A48EEEA}"/>
              </a:ext>
            </a:extLst>
          </p:cNvPr>
          <p:cNvPicPr>
            <a:picLocks noChangeAspect="1"/>
          </p:cNvPicPr>
          <p:nvPr/>
        </p:nvPicPr>
        <p:blipFill>
          <a:blip r:embed="rId3"/>
          <a:stretch>
            <a:fillRect/>
          </a:stretch>
        </p:blipFill>
        <p:spPr>
          <a:xfrm>
            <a:off x="3368461" y="0"/>
            <a:ext cx="5816415" cy="6466476"/>
          </a:xfrm>
          <a:prstGeom prst="rect">
            <a:avLst/>
          </a:prstGeom>
        </p:spPr>
      </p:pic>
    </p:spTree>
    <p:extLst>
      <p:ext uri="{BB962C8B-B14F-4D97-AF65-F5344CB8AC3E}">
        <p14:creationId xmlns:p14="http://schemas.microsoft.com/office/powerpoint/2010/main" val="3393228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492E42-1EEE-9A83-71B6-88D162C0083A}"/>
              </a:ext>
            </a:extLst>
          </p:cNvPr>
          <p:cNvPicPr>
            <a:picLocks noChangeAspect="1"/>
          </p:cNvPicPr>
          <p:nvPr/>
        </p:nvPicPr>
        <p:blipFill>
          <a:blip r:embed="rId3"/>
          <a:stretch>
            <a:fillRect/>
          </a:stretch>
        </p:blipFill>
        <p:spPr>
          <a:xfrm>
            <a:off x="2395764" y="667657"/>
            <a:ext cx="7772400" cy="5943427"/>
          </a:xfrm>
          <a:prstGeom prst="rect">
            <a:avLst/>
          </a:prstGeom>
        </p:spPr>
      </p:pic>
      <p:sp>
        <p:nvSpPr>
          <p:cNvPr id="2" name="Title 1">
            <a:extLst>
              <a:ext uri="{FF2B5EF4-FFF2-40B4-BE49-F238E27FC236}">
                <a16:creationId xmlns:a16="http://schemas.microsoft.com/office/drawing/2014/main" id="{88FF08EC-9875-8F55-8A55-E808978121B0}"/>
              </a:ext>
            </a:extLst>
          </p:cNvPr>
          <p:cNvSpPr>
            <a:spLocks noGrp="1"/>
          </p:cNvSpPr>
          <p:nvPr>
            <p:ph type="ctrTitle"/>
          </p:nvPr>
        </p:nvSpPr>
        <p:spPr>
          <a:xfrm>
            <a:off x="1524000" y="-1382486"/>
            <a:ext cx="9144000" cy="2050143"/>
          </a:xfrm>
        </p:spPr>
        <p:txBody>
          <a:bodyPr/>
          <a:lstStyle/>
          <a:p>
            <a:r>
              <a:rPr lang="en-US" sz="4400" dirty="0"/>
              <a:t>Means Restriction</a:t>
            </a:r>
          </a:p>
        </p:txBody>
      </p:sp>
      <p:sp>
        <p:nvSpPr>
          <p:cNvPr id="3" name="Subtitle 2">
            <a:extLst>
              <a:ext uri="{FF2B5EF4-FFF2-40B4-BE49-F238E27FC236}">
                <a16:creationId xmlns:a16="http://schemas.microsoft.com/office/drawing/2014/main" id="{C681E0F8-63FF-8DCB-584B-EECC30930CA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2040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652242"/>
            <a:ext cx="9378696" cy="868430"/>
          </a:xfrm>
        </p:spPr>
        <p:txBody>
          <a:bodyPr>
            <a:normAutofit/>
          </a:bodyPr>
          <a:lstStyle/>
          <a:p>
            <a:r>
              <a:rPr lang="en-US" sz="4400" b="1" dirty="0">
                <a:solidFill>
                  <a:srgbClr val="391378"/>
                </a:solidFill>
              </a:rPr>
              <a:t>Resources for Parents and Teens</a:t>
            </a:r>
          </a:p>
        </p:txBody>
      </p:sp>
      <p:sp>
        <p:nvSpPr>
          <p:cNvPr id="3" name="Content Placeholder 2"/>
          <p:cNvSpPr>
            <a:spLocks noGrp="1"/>
          </p:cNvSpPr>
          <p:nvPr>
            <p:ph idx="1"/>
          </p:nvPr>
        </p:nvSpPr>
        <p:spPr>
          <a:xfrm>
            <a:off x="438150" y="1488315"/>
            <a:ext cx="11296650" cy="4974771"/>
          </a:xfrm>
        </p:spPr>
        <p:txBody>
          <a:bodyPr>
            <a:noAutofit/>
          </a:bodyPr>
          <a:lstStyle/>
          <a:p>
            <a:pPr>
              <a:buClr>
                <a:schemeClr val="accent2"/>
              </a:buClr>
              <a:buFont typeface="Arial" panose="020B0604020202020204" pitchFamily="34" charset="0"/>
              <a:buChar char="•"/>
            </a:pPr>
            <a:r>
              <a:rPr lang="en-US" sz="2400" dirty="0"/>
              <a:t>Phone/chat resources</a:t>
            </a:r>
          </a:p>
          <a:p>
            <a:pPr lvl="1">
              <a:buClr>
                <a:schemeClr val="accent2"/>
              </a:buClr>
            </a:pPr>
            <a:r>
              <a:rPr lang="en-US" dirty="0"/>
              <a:t>Know your local/regional crisis services</a:t>
            </a:r>
          </a:p>
          <a:p>
            <a:pPr lvl="1">
              <a:buClr>
                <a:schemeClr val="accent2"/>
              </a:buClr>
            </a:pPr>
            <a:r>
              <a:rPr lang="en-US" dirty="0"/>
              <a:t>988</a:t>
            </a:r>
          </a:p>
          <a:p>
            <a:pPr lvl="1">
              <a:buClr>
                <a:schemeClr val="accent2"/>
              </a:buClr>
            </a:pPr>
            <a:r>
              <a:rPr lang="en-US" dirty="0"/>
              <a:t>1-800 273-Talk</a:t>
            </a:r>
          </a:p>
          <a:p>
            <a:pPr lvl="1">
              <a:buClr>
                <a:schemeClr val="accent2"/>
              </a:buClr>
            </a:pPr>
            <a:r>
              <a:rPr lang="en-US" dirty="0"/>
              <a:t>Text Got5 (AYUDA for Spanish) to 741-741 </a:t>
            </a:r>
          </a:p>
          <a:p>
            <a:pPr>
              <a:buClr>
                <a:schemeClr val="accent2"/>
              </a:buClr>
              <a:buFont typeface="Arial" panose="020B0604020202020204" pitchFamily="34" charset="0"/>
              <a:buChar char="•"/>
            </a:pPr>
            <a:r>
              <a:rPr lang="en-US" sz="2400" dirty="0"/>
              <a:t>Trevor Project </a:t>
            </a:r>
            <a:r>
              <a:rPr lang="en-US" sz="2400" dirty="0">
                <a:solidFill>
                  <a:srgbClr val="186BB7"/>
                </a:solidFill>
                <a:hlinkClick r:id="rId2">
                  <a:extLst>
                    <a:ext uri="{A12FA001-AC4F-418D-AE19-62706E023703}">
                      <ahyp:hlinkClr xmlns:ahyp="http://schemas.microsoft.com/office/drawing/2018/hyperlinkcolor" val="tx"/>
                    </a:ext>
                  </a:extLst>
                </a:hlinkClick>
              </a:rPr>
              <a:t>https://www.thetrevorproject.org/get-help-now/</a:t>
            </a:r>
            <a:r>
              <a:rPr lang="en-US" sz="2400" dirty="0"/>
              <a:t> (LGBTQ)</a:t>
            </a:r>
          </a:p>
          <a:p>
            <a:pPr lvl="1">
              <a:buClr>
                <a:schemeClr val="accent2"/>
              </a:buClr>
            </a:pPr>
            <a:r>
              <a:rPr lang="en-US" dirty="0"/>
              <a:t>1-866-488-7386 </a:t>
            </a:r>
          </a:p>
          <a:p>
            <a:pPr lvl="1">
              <a:buClr>
                <a:schemeClr val="accent2"/>
              </a:buClr>
            </a:pPr>
            <a:r>
              <a:rPr lang="en-US" dirty="0"/>
              <a:t>Text START to 678-678</a:t>
            </a:r>
            <a:endParaRPr lang="en-US" sz="2400" dirty="0">
              <a:solidFill>
                <a:schemeClr val="accent6"/>
              </a:solidFill>
              <a:hlinkClick r:id="rId2">
                <a:extLst>
                  <a:ext uri="{A12FA001-AC4F-418D-AE19-62706E023703}">
                    <ahyp:hlinkClr xmlns:ahyp="http://schemas.microsoft.com/office/drawing/2018/hyperlinkcolor" val="tx"/>
                  </a:ext>
                </a:extLst>
              </a:hlinkClick>
            </a:endParaRPr>
          </a:p>
          <a:p>
            <a:pPr>
              <a:buClr>
                <a:schemeClr val="accent2"/>
              </a:buClr>
              <a:buFont typeface="Arial" panose="020B0604020202020204" pitchFamily="34" charset="0"/>
              <a:buChar char="•"/>
            </a:pPr>
            <a:r>
              <a:rPr lang="en-US" sz="2400" dirty="0"/>
              <a:t>Trans Lifeline </a:t>
            </a:r>
            <a:r>
              <a:rPr lang="en-US" sz="2400" dirty="0">
                <a:hlinkClick r:id="rId3"/>
              </a:rPr>
              <a:t>https://translifeline.org/hotline/</a:t>
            </a:r>
            <a:r>
              <a:rPr lang="en-US" sz="2400" dirty="0"/>
              <a:t>  1-877-565-8860</a:t>
            </a:r>
          </a:p>
          <a:p>
            <a:pPr>
              <a:buClr>
                <a:schemeClr val="accent2"/>
              </a:buClr>
              <a:buFont typeface="Arial" panose="020B0604020202020204" pitchFamily="34" charset="0"/>
              <a:buChar char="•"/>
            </a:pPr>
            <a:r>
              <a:rPr lang="en-US" sz="2400" dirty="0"/>
              <a:t>Now Matters Now (peer based DBT skills)  </a:t>
            </a:r>
            <a:r>
              <a:rPr lang="en-US" sz="2400" dirty="0">
                <a:hlinkClick r:id="rId4"/>
              </a:rPr>
              <a:t>https://www.nowmattersnow.org/</a:t>
            </a:r>
            <a:endParaRPr lang="en-US" sz="2400" dirty="0"/>
          </a:p>
          <a:p>
            <a:pPr>
              <a:buClr>
                <a:schemeClr val="accent2"/>
              </a:buClr>
              <a:buFont typeface="Arial" panose="020B0604020202020204" pitchFamily="34" charset="0"/>
              <a:buChar char="•"/>
            </a:pPr>
            <a:r>
              <a:rPr lang="en-US" sz="2400" dirty="0"/>
              <a:t>JED Foundation  </a:t>
            </a:r>
            <a:r>
              <a:rPr lang="en-US" sz="2400" dirty="0">
                <a:hlinkClick r:id="rId5"/>
              </a:rPr>
              <a:t>https://www.jedfoundation.org/</a:t>
            </a:r>
            <a:r>
              <a:rPr lang="en-US" sz="2400" dirty="0"/>
              <a:t> </a:t>
            </a:r>
          </a:p>
          <a:p>
            <a:pPr>
              <a:buClr>
                <a:schemeClr val="accent2"/>
              </a:buClr>
              <a:buFont typeface="Arial" panose="020B0604020202020204" pitchFamily="34" charset="0"/>
              <a:buChar char="•"/>
            </a:pPr>
            <a:r>
              <a:rPr lang="en-US" sz="2400" dirty="0"/>
              <a:t>UPMC STAR Center (for adolescents and families) </a:t>
            </a:r>
            <a:r>
              <a:rPr lang="en-US" sz="2400" dirty="0">
                <a:hlinkClick r:id="rId6"/>
              </a:rPr>
              <a:t>https://www.starcenter.pitt.edu</a:t>
            </a:r>
            <a:r>
              <a:rPr lang="en-US" sz="2400" dirty="0"/>
              <a:t>  </a:t>
            </a:r>
          </a:p>
          <a:p>
            <a:pPr>
              <a:buClr>
                <a:schemeClr val="accent2"/>
              </a:buClr>
              <a:buFont typeface="Arial" panose="020B0604020202020204" pitchFamily="34" charset="0"/>
              <a:buChar char="•"/>
            </a:pPr>
            <a:endParaRPr lang="en-US" sz="2400" dirty="0"/>
          </a:p>
        </p:txBody>
      </p:sp>
    </p:spTree>
    <p:extLst>
      <p:ext uri="{BB962C8B-B14F-4D97-AF65-F5344CB8AC3E}">
        <p14:creationId xmlns:p14="http://schemas.microsoft.com/office/powerpoint/2010/main" val="243533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F0FE3D-583F-24CC-3CC0-CD85BF36B313}"/>
              </a:ext>
            </a:extLst>
          </p:cNvPr>
          <p:cNvSpPr>
            <a:spLocks noGrp="1"/>
          </p:cNvSpPr>
          <p:nvPr>
            <p:ph type="title"/>
          </p:nvPr>
        </p:nvSpPr>
        <p:spPr>
          <a:xfrm>
            <a:off x="2868385" y="459005"/>
            <a:ext cx="11484429" cy="1061919"/>
          </a:xfrm>
        </p:spPr>
        <p:txBody>
          <a:bodyPr/>
          <a:lstStyle/>
          <a:p>
            <a:r>
              <a:rPr lang="en-US" sz="4000" dirty="0">
                <a:effectLst/>
                <a:latin typeface="AdvOT37ee2077.I"/>
              </a:rPr>
              <a:t>Pediatrics</a:t>
            </a:r>
            <a:r>
              <a:rPr lang="en-US" sz="4000" dirty="0">
                <a:effectLst/>
                <a:latin typeface="AdvOTf011d512"/>
              </a:rPr>
              <a:t>. 2024;153(1): e2023064800 </a:t>
            </a:r>
            <a:br>
              <a:rPr lang="en-US" dirty="0"/>
            </a:br>
            <a:endParaRPr lang="en-US" dirty="0"/>
          </a:p>
        </p:txBody>
      </p:sp>
      <p:sp>
        <p:nvSpPr>
          <p:cNvPr id="4" name="Slide Number Placeholder 3">
            <a:extLst>
              <a:ext uri="{FF2B5EF4-FFF2-40B4-BE49-F238E27FC236}">
                <a16:creationId xmlns:a16="http://schemas.microsoft.com/office/drawing/2014/main" id="{D62C0E7A-C858-F086-B44B-E88C42A5449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27A71C-5EB0-45EC-B0AD-E94D765AE5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D1C65B3C-DCB4-0539-B2DC-A001E390A8F7}"/>
              </a:ext>
            </a:extLst>
          </p:cNvPr>
          <p:cNvPicPr>
            <a:picLocks noChangeAspect="1"/>
          </p:cNvPicPr>
          <p:nvPr/>
        </p:nvPicPr>
        <p:blipFill>
          <a:blip r:embed="rId2"/>
          <a:stretch>
            <a:fillRect/>
          </a:stretch>
        </p:blipFill>
        <p:spPr>
          <a:xfrm>
            <a:off x="2398485" y="989965"/>
            <a:ext cx="7772400" cy="5731510"/>
          </a:xfrm>
          <a:prstGeom prst="rect">
            <a:avLst/>
          </a:prstGeom>
        </p:spPr>
      </p:pic>
    </p:spTree>
    <p:extLst>
      <p:ext uri="{BB962C8B-B14F-4D97-AF65-F5344CB8AC3E}">
        <p14:creationId xmlns:p14="http://schemas.microsoft.com/office/powerpoint/2010/main" val="23735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F0FD8-2B09-8B4F-9439-BDF364957597}"/>
              </a:ext>
            </a:extLst>
          </p:cNvPr>
          <p:cNvSpPr>
            <a:spLocks noGrp="1"/>
          </p:cNvSpPr>
          <p:nvPr>
            <p:ph type="title"/>
          </p:nvPr>
        </p:nvSpPr>
        <p:spPr>
          <a:xfrm>
            <a:off x="534758" y="605474"/>
            <a:ext cx="9295042" cy="868430"/>
          </a:xfrm>
        </p:spPr>
        <p:txBody>
          <a:bodyPr>
            <a:normAutofit/>
          </a:bodyPr>
          <a:lstStyle/>
          <a:p>
            <a:r>
              <a:rPr lang="en-US" sz="4400" b="1" dirty="0">
                <a:solidFill>
                  <a:srgbClr val="391378"/>
                </a:solidFill>
              </a:rPr>
              <a:t>Resources for Professionals</a:t>
            </a:r>
          </a:p>
        </p:txBody>
      </p:sp>
      <p:sp>
        <p:nvSpPr>
          <p:cNvPr id="3" name="Content Placeholder 2">
            <a:extLst>
              <a:ext uri="{FF2B5EF4-FFF2-40B4-BE49-F238E27FC236}">
                <a16:creationId xmlns:a16="http://schemas.microsoft.com/office/drawing/2014/main" id="{644C037C-4684-6248-9D15-8C089AC80FD0}"/>
              </a:ext>
            </a:extLst>
          </p:cNvPr>
          <p:cNvSpPr>
            <a:spLocks noGrp="1"/>
          </p:cNvSpPr>
          <p:nvPr>
            <p:ph idx="1"/>
          </p:nvPr>
        </p:nvSpPr>
        <p:spPr>
          <a:xfrm>
            <a:off x="534758" y="1423808"/>
            <a:ext cx="11485792" cy="5250132"/>
          </a:xfrm>
        </p:spPr>
        <p:txBody>
          <a:bodyPr>
            <a:normAutofit lnSpcReduction="10000"/>
          </a:bodyPr>
          <a:lstStyle/>
          <a:p>
            <a:pPr>
              <a:buClr>
                <a:schemeClr val="accent2"/>
              </a:buClr>
              <a:buFont typeface="Arial" panose="020B0604020202020204" pitchFamily="34" charset="0"/>
              <a:buChar char="•"/>
            </a:pPr>
            <a:r>
              <a:rPr lang="en-US" dirty="0"/>
              <a:t>AAP Blueprint for Suicide Prevention Strategies for Clinical Settings</a:t>
            </a:r>
          </a:p>
          <a:p>
            <a:pPr marL="0" indent="0">
              <a:buClr>
                <a:schemeClr val="accent2"/>
              </a:buClr>
              <a:buNone/>
            </a:pPr>
            <a:r>
              <a:rPr lang="en-US" dirty="0">
                <a:hlinkClick r:id="rId2"/>
              </a:rPr>
              <a:t>https://www.aap.org/en/patient-care/blueprint-for-youth-suicide-prevention/strategies-for-clinical-settings-for-youth-suicide-prevention/</a:t>
            </a:r>
            <a:endParaRPr lang="en-US" dirty="0"/>
          </a:p>
          <a:p>
            <a:pPr marL="0" indent="0">
              <a:buClr>
                <a:schemeClr val="accent2"/>
              </a:buClr>
              <a:buNone/>
            </a:pPr>
            <a:endParaRPr lang="en-US" dirty="0">
              <a:hlinkClick r:id="rId3"/>
            </a:endParaRPr>
          </a:p>
          <a:p>
            <a:pPr>
              <a:buClr>
                <a:schemeClr val="accent2"/>
              </a:buClr>
              <a:buFont typeface="Arial" panose="020B0604020202020204" pitchFamily="34" charset="0"/>
              <a:buChar char="•"/>
            </a:pPr>
            <a:r>
              <a:rPr lang="en-US" dirty="0">
                <a:hlinkClick r:id="rId3"/>
              </a:rPr>
              <a:t>Ask Suicide Screening Toolkit (ASQ) https://www.nimh.nih.gov/research/research-conducted-at-nimh/asq-toolkit-materials/index.shtml</a:t>
            </a:r>
            <a:endParaRPr lang="en-US" dirty="0"/>
          </a:p>
          <a:p>
            <a:pPr marL="0" indent="0">
              <a:buClr>
                <a:schemeClr val="accent2"/>
              </a:buClr>
              <a:buNone/>
            </a:pPr>
            <a:endParaRPr lang="en-US" sz="1500" dirty="0"/>
          </a:p>
          <a:p>
            <a:pPr>
              <a:buClr>
                <a:schemeClr val="accent2"/>
              </a:buClr>
              <a:buFont typeface="Arial" panose="020B0604020202020204" pitchFamily="34" charset="0"/>
              <a:buChar char="•"/>
            </a:pPr>
            <a:r>
              <a:rPr lang="en-US" dirty="0"/>
              <a:t>Counseling on Access to Lethal Means (CALM) Free online course </a:t>
            </a:r>
            <a:r>
              <a:rPr lang="en-US" dirty="0">
                <a:hlinkClick r:id="rId4"/>
              </a:rPr>
              <a:t>https://zerosuicidetraining.edc.org/enrol/index.php?id=20</a:t>
            </a:r>
            <a:r>
              <a:rPr lang="en-US" dirty="0"/>
              <a:t>  </a:t>
            </a:r>
          </a:p>
          <a:p>
            <a:pPr>
              <a:buClr>
                <a:schemeClr val="accent2"/>
              </a:buClr>
              <a:buFont typeface="Arial" panose="020B0604020202020204" pitchFamily="34" charset="0"/>
              <a:buChar char="•"/>
            </a:pPr>
            <a:endParaRPr lang="en-US" dirty="0"/>
          </a:p>
          <a:p>
            <a:pPr>
              <a:buClr>
                <a:schemeClr val="accent2"/>
              </a:buClr>
              <a:buFont typeface="Arial" panose="020B0604020202020204" pitchFamily="34" charset="0"/>
              <a:buChar char="•"/>
            </a:pPr>
            <a:r>
              <a:rPr lang="en-US" dirty="0"/>
              <a:t>Pediatric Meltdown Podcast Episodes 8, 37, 38, 96</a:t>
            </a:r>
          </a:p>
          <a:p>
            <a:pPr>
              <a:buClr>
                <a:schemeClr val="accent2"/>
              </a:buClr>
              <a:buFont typeface="Arial" panose="020B0604020202020204" pitchFamily="34" charset="0"/>
              <a:buChar char="•"/>
            </a:pPr>
            <a:endParaRPr lang="en-US"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16759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F2EA-8828-C749-8D50-3118DBB005BC}"/>
              </a:ext>
            </a:extLst>
          </p:cNvPr>
          <p:cNvSpPr>
            <a:spLocks noGrp="1"/>
          </p:cNvSpPr>
          <p:nvPr>
            <p:ph type="title"/>
          </p:nvPr>
        </p:nvSpPr>
        <p:spPr>
          <a:xfrm>
            <a:off x="342900" y="706390"/>
            <a:ext cx="11658600" cy="868430"/>
          </a:xfrm>
        </p:spPr>
        <p:txBody>
          <a:bodyPr>
            <a:noAutofit/>
          </a:bodyPr>
          <a:lstStyle/>
          <a:p>
            <a:r>
              <a:rPr lang="en-US" sz="5000" b="1" dirty="0">
                <a:solidFill>
                  <a:srgbClr val="391378"/>
                </a:solidFill>
              </a:rPr>
              <a:t>Conclusions:  </a:t>
            </a:r>
            <a:r>
              <a:rPr lang="en-US" sz="5000" b="1" dirty="0">
                <a:solidFill>
                  <a:srgbClr val="7030A0"/>
                </a:solidFill>
              </a:rPr>
              <a:t>Suicide is preventable</a:t>
            </a:r>
          </a:p>
        </p:txBody>
      </p:sp>
      <p:sp>
        <p:nvSpPr>
          <p:cNvPr id="3" name="Content Placeholder 2">
            <a:extLst>
              <a:ext uri="{FF2B5EF4-FFF2-40B4-BE49-F238E27FC236}">
                <a16:creationId xmlns:a16="http://schemas.microsoft.com/office/drawing/2014/main" id="{3103A9B1-760C-D944-943A-0098D0874022}"/>
              </a:ext>
            </a:extLst>
          </p:cNvPr>
          <p:cNvSpPr>
            <a:spLocks noGrp="1"/>
          </p:cNvSpPr>
          <p:nvPr>
            <p:ph idx="1"/>
          </p:nvPr>
        </p:nvSpPr>
        <p:spPr>
          <a:xfrm>
            <a:off x="742950" y="1574820"/>
            <a:ext cx="11449050" cy="4576790"/>
          </a:xfrm>
        </p:spPr>
        <p:txBody>
          <a:bodyPr>
            <a:noAutofit/>
          </a:bodyPr>
          <a:lstStyle/>
          <a:p>
            <a:pPr>
              <a:buClr>
                <a:schemeClr val="accent2"/>
              </a:buClr>
              <a:buFont typeface="Arial" panose="020B0604020202020204" pitchFamily="34" charset="0"/>
              <a:buChar char="•"/>
            </a:pPr>
            <a:r>
              <a:rPr lang="en-US" sz="2600" dirty="0"/>
              <a:t>Suicide in adolescents is a major public health problem </a:t>
            </a:r>
            <a:br>
              <a:rPr lang="en-US" sz="2600" dirty="0"/>
            </a:br>
            <a:r>
              <a:rPr lang="en-US" sz="2600" dirty="0"/>
              <a:t>and tragedy when it occurs</a:t>
            </a:r>
          </a:p>
          <a:p>
            <a:pPr>
              <a:buClr>
                <a:schemeClr val="accent2"/>
              </a:buClr>
              <a:buFont typeface="Arial" panose="020B0604020202020204" pitchFamily="34" charset="0"/>
              <a:buChar char="•"/>
            </a:pPr>
            <a:r>
              <a:rPr lang="en-US" sz="2600" dirty="0"/>
              <a:t>Suicide risk grows in silence—talking saves lives</a:t>
            </a:r>
          </a:p>
          <a:p>
            <a:pPr>
              <a:buClr>
                <a:schemeClr val="accent2"/>
              </a:buClr>
              <a:buFont typeface="Arial" panose="020B0604020202020204" pitchFamily="34" charset="0"/>
              <a:buChar char="•"/>
            </a:pPr>
            <a:r>
              <a:rPr lang="en-US" sz="2600" dirty="0"/>
              <a:t>Universal screening opens up the conversation </a:t>
            </a:r>
          </a:p>
          <a:p>
            <a:pPr>
              <a:buClr>
                <a:schemeClr val="accent2"/>
              </a:buClr>
              <a:buFont typeface="Arial" panose="020B0604020202020204" pitchFamily="34" charset="0"/>
              <a:buChar char="•"/>
            </a:pPr>
            <a:r>
              <a:rPr lang="en-US" sz="2600" dirty="0"/>
              <a:t>Suicidal ideation is often linked with depression; depression can be treated..…if it’s recognized!</a:t>
            </a:r>
          </a:p>
          <a:p>
            <a:pPr>
              <a:buClr>
                <a:schemeClr val="accent2"/>
              </a:buClr>
              <a:buFont typeface="Arial" panose="020B0604020202020204" pitchFamily="34" charset="0"/>
              <a:buChar char="•"/>
            </a:pPr>
            <a:r>
              <a:rPr lang="en-US" sz="2600" dirty="0"/>
              <a:t>Suicide is often impulsive </a:t>
            </a:r>
          </a:p>
          <a:p>
            <a:pPr lvl="1">
              <a:buClr>
                <a:schemeClr val="accent2"/>
              </a:buClr>
            </a:pPr>
            <a:r>
              <a:rPr lang="en-US" sz="2600" dirty="0"/>
              <a:t>promote limiting access to means and </a:t>
            </a:r>
          </a:p>
          <a:p>
            <a:pPr lvl="1">
              <a:buClr>
                <a:schemeClr val="accent2"/>
              </a:buClr>
            </a:pPr>
            <a:r>
              <a:rPr lang="en-US" sz="2600" dirty="0"/>
              <a:t>Promote bridging relationships:</a:t>
            </a:r>
            <a:br>
              <a:rPr lang="en-US" sz="2600" dirty="0"/>
            </a:br>
            <a:r>
              <a:rPr lang="en-US" sz="2600" dirty="0"/>
              <a:t>Pediatric clinicians CAN BE THAT BRIDGE, Caring Connection</a:t>
            </a:r>
          </a:p>
        </p:txBody>
      </p:sp>
    </p:spTree>
    <p:extLst>
      <p:ext uri="{BB962C8B-B14F-4D97-AF65-F5344CB8AC3E}">
        <p14:creationId xmlns:p14="http://schemas.microsoft.com/office/powerpoint/2010/main" val="266345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7218B-243C-4389-ACA4-2DCC8AB41EC1}"/>
              </a:ext>
            </a:extLst>
          </p:cNvPr>
          <p:cNvSpPr>
            <a:spLocks noGrp="1"/>
          </p:cNvSpPr>
          <p:nvPr>
            <p:ph type="title"/>
          </p:nvPr>
        </p:nvSpPr>
        <p:spPr/>
        <p:txBody>
          <a:bodyPr/>
          <a:lstStyle/>
          <a:p>
            <a:pPr algn="ctr"/>
            <a:r>
              <a:rPr lang="en-US" b="1" dirty="0">
                <a:solidFill>
                  <a:srgbClr val="0070C0"/>
                </a:solidFill>
              </a:rPr>
              <a:t>Disclosure</a:t>
            </a:r>
          </a:p>
        </p:txBody>
      </p:sp>
      <p:sp>
        <p:nvSpPr>
          <p:cNvPr id="3" name="Content Placeholder 2">
            <a:extLst>
              <a:ext uri="{FF2B5EF4-FFF2-40B4-BE49-F238E27FC236}">
                <a16:creationId xmlns:a16="http://schemas.microsoft.com/office/drawing/2014/main" id="{B743DFDE-18CF-49F8-A7F5-EF147249ACD1}"/>
              </a:ext>
            </a:extLst>
          </p:cNvPr>
          <p:cNvSpPr>
            <a:spLocks noGrp="1"/>
          </p:cNvSpPr>
          <p:nvPr>
            <p:ph idx="1"/>
          </p:nvPr>
        </p:nvSpPr>
        <p:spPr/>
        <p:txBody>
          <a:bodyPr/>
          <a:lstStyle/>
          <a:p>
            <a:endParaRPr lang="en-US" sz="2800" dirty="0">
              <a:solidFill>
                <a:schemeClr val="tx1">
                  <a:lumMod val="65000"/>
                  <a:lumOff val="35000"/>
                </a:schemeClr>
              </a:solidFill>
              <a:ea typeface="+mn-ea"/>
              <a:cs typeface="+mn-cs"/>
            </a:endParaRPr>
          </a:p>
          <a:p>
            <a:r>
              <a:rPr lang="en-US" dirty="0">
                <a:solidFill>
                  <a:schemeClr val="tx1">
                    <a:lumMod val="65000"/>
                    <a:lumOff val="35000"/>
                  </a:schemeClr>
                </a:solidFill>
              </a:rPr>
              <a:t>I have</a:t>
            </a:r>
            <a:r>
              <a:rPr lang="en-US" sz="2800" dirty="0">
                <a:solidFill>
                  <a:schemeClr val="tx1">
                    <a:lumMod val="65000"/>
                    <a:lumOff val="35000"/>
                  </a:schemeClr>
                </a:solidFill>
                <a:ea typeface="+mn-ea"/>
                <a:cs typeface="+mn-cs"/>
              </a:rPr>
              <a:t> no relevant financial relationships with ineligible companies</a:t>
            </a:r>
          </a:p>
          <a:p>
            <a:pPr marL="0" indent="0">
              <a:buNone/>
            </a:pPr>
            <a:endParaRPr lang="en-US" dirty="0"/>
          </a:p>
        </p:txBody>
      </p:sp>
      <p:sp>
        <p:nvSpPr>
          <p:cNvPr id="4" name="Slide Number Placeholder 3">
            <a:extLst>
              <a:ext uri="{FF2B5EF4-FFF2-40B4-BE49-F238E27FC236}">
                <a16:creationId xmlns:a16="http://schemas.microsoft.com/office/drawing/2014/main" id="{CCC7E70E-5DCF-45A5-A8D2-F96E03DBD9F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2">
                    <a:lumMod val="25000"/>
                  </a:schemeClr>
                </a:solidFill>
                <a:latin typeface="Helvetica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927A71C-5EB0-45EC-B0AD-E94D765AE5AB}" type="slidenum">
              <a:rPr kumimoji="0" lang="en-US" sz="1000" b="0" i="0" u="none" strike="noStrike" kern="1200" cap="none" spc="0" normalizeH="0" baseline="0" noProof="0" smtClean="0">
                <a:ln>
                  <a:noFill/>
                </a:ln>
                <a:solidFill>
                  <a:srgbClr val="E7E6E6">
                    <a:lumMod val="25000"/>
                  </a:srgbClr>
                </a:solidFill>
                <a:effectLst/>
                <a:uLnTx/>
                <a:uFillTx/>
                <a:latin typeface="Helvetica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E7E6E6">
                  <a:lumMod val="25000"/>
                </a:srgbClr>
              </a:solidFill>
              <a:effectLst/>
              <a:uLnTx/>
              <a:uFillTx/>
              <a:latin typeface="Helvetica Regular" charset="0"/>
              <a:ea typeface="+mn-ea"/>
              <a:cs typeface="+mn-cs"/>
            </a:endParaRPr>
          </a:p>
        </p:txBody>
      </p:sp>
    </p:spTree>
    <p:extLst>
      <p:ext uri="{BB962C8B-B14F-4D97-AF65-F5344CB8AC3E}">
        <p14:creationId xmlns:p14="http://schemas.microsoft.com/office/powerpoint/2010/main" val="395647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D0D7-31E1-C736-852E-CAF572708B43}"/>
              </a:ext>
            </a:extLst>
          </p:cNvPr>
          <p:cNvSpPr>
            <a:spLocks noGrp="1"/>
          </p:cNvSpPr>
          <p:nvPr>
            <p:ph type="title"/>
          </p:nvPr>
        </p:nvSpPr>
        <p:spPr>
          <a:xfrm>
            <a:off x="838200" y="1044185"/>
            <a:ext cx="10515600" cy="821917"/>
          </a:xfrm>
        </p:spPr>
        <p:txBody>
          <a:bodyPr/>
          <a:lstStyle/>
          <a:p>
            <a:pPr marL="0" indent="0" algn="ctr">
              <a:buNone/>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2022 AAAP/Bright  Futures Recommendations for</a:t>
            </a:r>
            <a:r>
              <a:rPr lang="en-US" kern="100" dirty="0">
                <a:effectLst/>
                <a:latin typeface="Aptos" panose="020B0004020202020204" pitchFamily="34" charset="0"/>
                <a:ea typeface="Aptos" panose="020B0004020202020204" pitchFamily="34" charset="0"/>
                <a:cs typeface="Times New Roman" panose="02020603050405020304" pitchFamily="18" charset="0"/>
              </a:rPr>
              <a:t> </a:t>
            </a:r>
            <a:r>
              <a:rPr lang="en-US" sz="4000" kern="100" dirty="0">
                <a:effectLst/>
                <a:latin typeface="Aptos" panose="020B0004020202020204" pitchFamily="34" charset="0"/>
                <a:ea typeface="Aptos" panose="020B0004020202020204" pitchFamily="34" charset="0"/>
                <a:cs typeface="Times New Roman" panose="02020603050405020304" pitchFamily="18" charset="0"/>
              </a:rPr>
              <a:t>Preventive Pediatric Care</a:t>
            </a:r>
          </a:p>
        </p:txBody>
      </p:sp>
      <p:sp>
        <p:nvSpPr>
          <p:cNvPr id="3" name="Content Placeholder 2">
            <a:extLst>
              <a:ext uri="{FF2B5EF4-FFF2-40B4-BE49-F238E27FC236}">
                <a16:creationId xmlns:a16="http://schemas.microsoft.com/office/drawing/2014/main" id="{E2CE98DF-6290-670A-74AA-F1D0A6A0E3BA}"/>
              </a:ext>
            </a:extLst>
          </p:cNvPr>
          <p:cNvSpPr>
            <a:spLocks noGrp="1"/>
          </p:cNvSpPr>
          <p:nvPr>
            <p:ph idx="1"/>
          </p:nvPr>
        </p:nvSpPr>
        <p:spPr>
          <a:xfrm>
            <a:off x="838200" y="2651760"/>
            <a:ext cx="10515600" cy="3887152"/>
          </a:xfrm>
        </p:spPr>
        <p:txBody>
          <a:bodyPr/>
          <a:lstStyle/>
          <a:p>
            <a:pPr algn="l" fontAlgn="base">
              <a:buFont typeface="Arial" panose="020B0604020202020204" pitchFamily="34" charset="0"/>
              <a:buChar char="•"/>
            </a:pPr>
            <a:r>
              <a:rPr lang="en-US" b="0" i="0" u="none" strike="noStrike" dirty="0">
                <a:solidFill>
                  <a:srgbClr val="1B1F27"/>
                </a:solidFill>
                <a:effectLst/>
                <a:latin typeface="inherit"/>
              </a:rPr>
              <a:t>Youth ages 12+: Universal screening</a:t>
            </a:r>
          </a:p>
          <a:p>
            <a:pPr algn="l" fontAlgn="base">
              <a:buFont typeface="Arial" panose="020B0604020202020204" pitchFamily="34" charset="0"/>
              <a:buChar char="•"/>
            </a:pPr>
            <a:r>
              <a:rPr lang="en-US" b="0" i="0" u="none" strike="noStrike" dirty="0">
                <a:solidFill>
                  <a:srgbClr val="1B1F27"/>
                </a:solidFill>
                <a:effectLst/>
                <a:latin typeface="inherit"/>
              </a:rPr>
              <a:t>Youth ages 8-11: Screen when clinically indicated</a:t>
            </a:r>
          </a:p>
          <a:p>
            <a:pPr algn="l" fontAlgn="base">
              <a:buFont typeface="Arial" panose="020B0604020202020204" pitchFamily="34" charset="0"/>
              <a:buChar char="•"/>
            </a:pPr>
            <a:r>
              <a:rPr lang="en-US" b="0" i="0" u="none" strike="noStrike" dirty="0">
                <a:solidFill>
                  <a:srgbClr val="1B1F27"/>
                </a:solidFill>
                <a:effectLst/>
                <a:latin typeface="inherit"/>
              </a:rPr>
              <a:t>Youth under age 8: Screening not indicated. Assess for suicidal thoughts/behaviors if warning signs are present</a:t>
            </a:r>
          </a:p>
          <a:p>
            <a:pPr marL="0" indent="0">
              <a:buNone/>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2656C6E7-A9CF-2E91-0DE8-3A5711E0A95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27A71C-5EB0-45EC-B0AD-E94D765AE5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493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49C0A4-76E3-C242-8ED5-A8AD927BCD93}"/>
              </a:ext>
            </a:extLst>
          </p:cNvPr>
          <p:cNvSpPr>
            <a:spLocks noGrp="1"/>
          </p:cNvSpPr>
          <p:nvPr>
            <p:ph idx="1"/>
          </p:nvPr>
        </p:nvSpPr>
        <p:spPr>
          <a:xfrm>
            <a:off x="1432336" y="3724277"/>
            <a:ext cx="9654763" cy="3739752"/>
          </a:xfrm>
        </p:spPr>
        <p:txBody>
          <a:bodyPr/>
          <a:lstStyle/>
          <a:p>
            <a:pPr marL="0" indent="0">
              <a:buNone/>
            </a:pPr>
            <a:endParaRPr lang="en-US" dirty="0"/>
          </a:p>
          <a:p>
            <a:pPr marL="0" indent="0" algn="ctr">
              <a:buNone/>
            </a:pPr>
            <a:r>
              <a:rPr lang="en-US" sz="3200" i="1" dirty="0">
                <a:solidFill>
                  <a:srgbClr val="7030A0"/>
                </a:solidFill>
              </a:rPr>
              <a:t>The way through it is by talking about it……….  </a:t>
            </a:r>
          </a:p>
          <a:p>
            <a:pPr marL="0" indent="0" algn="ctr">
              <a:buNone/>
            </a:pPr>
            <a:r>
              <a:rPr lang="en-US" sz="3200" i="1" dirty="0">
                <a:solidFill>
                  <a:srgbClr val="7030A0"/>
                </a:solidFill>
              </a:rPr>
              <a:t>Suicide risk grows in shame and silence</a:t>
            </a:r>
          </a:p>
        </p:txBody>
      </p:sp>
      <p:pic>
        <p:nvPicPr>
          <p:cNvPr id="4" name="Picture 2" descr="C:\Users\dbloomfi\AppData\Local\Microsoft\Windows\Temporary Internet Files\Content.IE5\TI2NDFJM\Elephant-in-room[1].jpg">
            <a:extLst>
              <a:ext uri="{FF2B5EF4-FFF2-40B4-BE49-F238E27FC236}">
                <a16:creationId xmlns:a16="http://schemas.microsoft.com/office/drawing/2014/main" id="{59FD9E21-0816-5445-9D10-CB90659F6A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2336" y="1047751"/>
            <a:ext cx="9327328" cy="26765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6152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D37EFF-72AF-35BF-3972-DC6CABC72ECB}"/>
              </a:ext>
            </a:extLst>
          </p:cNvPr>
          <p:cNvSpPr>
            <a:spLocks noGrp="1"/>
          </p:cNvSpPr>
          <p:nvPr>
            <p:ph type="ctrTitle"/>
          </p:nvPr>
        </p:nvSpPr>
        <p:spPr>
          <a:xfrm>
            <a:off x="1524000" y="512763"/>
            <a:ext cx="9144000" cy="874077"/>
          </a:xfrm>
        </p:spPr>
        <p:txBody>
          <a:bodyPr/>
          <a:lstStyle/>
          <a:p>
            <a:r>
              <a:rPr lang="en-US" dirty="0"/>
              <a:t>The Starfish Story</a:t>
            </a:r>
          </a:p>
        </p:txBody>
      </p:sp>
      <p:sp>
        <p:nvSpPr>
          <p:cNvPr id="6" name="Subtitle 5">
            <a:extLst>
              <a:ext uri="{FF2B5EF4-FFF2-40B4-BE49-F238E27FC236}">
                <a16:creationId xmlns:a16="http://schemas.microsoft.com/office/drawing/2014/main" id="{7B710265-932F-7393-3D15-31E4EBC8A28C}"/>
              </a:ext>
            </a:extLst>
          </p:cNvPr>
          <p:cNvSpPr>
            <a:spLocks noGrp="1"/>
          </p:cNvSpPr>
          <p:nvPr>
            <p:ph type="subTitle" idx="1"/>
          </p:nvPr>
        </p:nvSpPr>
        <p:spPr>
          <a:xfrm>
            <a:off x="1524000" y="1386839"/>
            <a:ext cx="9144000" cy="5159104"/>
          </a:xfrm>
        </p:spPr>
        <p:txBody>
          <a:bodyPr>
            <a:normAutofit fontScale="92500" lnSpcReduction="10000"/>
          </a:bodyPr>
          <a:lstStyle/>
          <a:p>
            <a:pPr marL="0" marR="0" indent="0" algn="l" fontAlgn="base">
              <a:lnSpc>
                <a:spcPct val="100000"/>
              </a:lnSpc>
              <a:spcBef>
                <a:spcPts val="0"/>
              </a:spcBef>
              <a:spcAft>
                <a:spcPts val="1125"/>
              </a:spcAft>
              <a:buNone/>
            </a:pPr>
            <a:r>
              <a:rPr lang="en-US" sz="2400" dirty="0">
                <a:solidFill>
                  <a:srgbClr val="666666"/>
                </a:solidFill>
                <a:effectLst/>
                <a:latin typeface="+mn-lt"/>
                <a:ea typeface="Times New Roman" panose="02020603050405020304" pitchFamily="18" charset="0"/>
              </a:rPr>
              <a:t>One day an old man was walking along the beach when he noticed a young man picking up and gently throwing things into the ocean.</a:t>
            </a:r>
            <a:endParaRPr lang="en-US" sz="2400" dirty="0">
              <a:effectLst/>
              <a:latin typeface="+mn-lt"/>
              <a:ea typeface="Times New Roman" panose="02020603050405020304" pitchFamily="18" charset="0"/>
            </a:endParaRPr>
          </a:p>
          <a:p>
            <a:pPr marL="0" marR="0" indent="0" algn="l" fontAlgn="base">
              <a:lnSpc>
                <a:spcPct val="100000"/>
              </a:lnSpc>
              <a:spcBef>
                <a:spcPts val="0"/>
              </a:spcBef>
              <a:spcAft>
                <a:spcPts val="1125"/>
              </a:spcAft>
              <a:buNone/>
            </a:pPr>
            <a:r>
              <a:rPr lang="en-US" sz="2400" dirty="0">
                <a:solidFill>
                  <a:srgbClr val="666666"/>
                </a:solidFill>
                <a:effectLst/>
                <a:latin typeface="+mn-lt"/>
                <a:ea typeface="Times New Roman" panose="02020603050405020304" pitchFamily="18" charset="0"/>
              </a:rPr>
              <a:t>Approaching the young man he asked, “Good morning!  May I ask what it is that you are doing?”</a:t>
            </a:r>
            <a:endParaRPr lang="en-US" sz="2400" dirty="0">
              <a:effectLst/>
              <a:latin typeface="+mn-lt"/>
              <a:ea typeface="Times New Roman" panose="02020603050405020304" pitchFamily="18" charset="0"/>
            </a:endParaRPr>
          </a:p>
          <a:p>
            <a:pPr marL="0" marR="0" indent="0" algn="l" fontAlgn="base">
              <a:lnSpc>
                <a:spcPct val="100000"/>
              </a:lnSpc>
              <a:spcBef>
                <a:spcPts val="0"/>
              </a:spcBef>
              <a:spcAft>
                <a:spcPts val="1125"/>
              </a:spcAft>
              <a:buNone/>
            </a:pPr>
            <a:r>
              <a:rPr lang="en-US" sz="2400" dirty="0">
                <a:solidFill>
                  <a:srgbClr val="666666"/>
                </a:solidFill>
                <a:effectLst/>
                <a:latin typeface="+mn-lt"/>
                <a:ea typeface="Times New Roman" panose="02020603050405020304" pitchFamily="18" charset="0"/>
              </a:rPr>
              <a:t>The young man paused and looked up and replied: “Throwing starfish back into the ocean.”  The old man then said “Well I must ask why are you doing that?  The young man responded:  “The surf is up and the tide is going out. If I don’t throw them back, they’ll die,” </a:t>
            </a:r>
            <a:endParaRPr lang="en-US" sz="2400" dirty="0">
              <a:effectLst/>
              <a:latin typeface="+mn-lt"/>
              <a:ea typeface="Times New Roman" panose="02020603050405020304" pitchFamily="18" charset="0"/>
            </a:endParaRPr>
          </a:p>
          <a:p>
            <a:pPr marL="0" marR="0" indent="0" algn="l" fontAlgn="base">
              <a:lnSpc>
                <a:spcPct val="100000"/>
              </a:lnSpc>
              <a:spcBef>
                <a:spcPts val="0"/>
              </a:spcBef>
              <a:spcAft>
                <a:spcPts val="1125"/>
              </a:spcAft>
              <a:buNone/>
            </a:pPr>
            <a:r>
              <a:rPr lang="en-US" sz="2400" dirty="0">
                <a:solidFill>
                  <a:srgbClr val="181818"/>
                </a:solidFill>
                <a:effectLst/>
                <a:highlight>
                  <a:srgbClr val="FFFFFF"/>
                </a:highlight>
                <a:latin typeface="+mn-lt"/>
                <a:ea typeface="Times New Roman" panose="02020603050405020304" pitchFamily="18" charset="0"/>
              </a:rPr>
              <a:t>Upon hearing this, the old man commented, "But, young man, do you not realize that there are miles and miles of beach and there are starfish all along every mile? You can't possibly make a difference!"</a:t>
            </a:r>
            <a:endParaRPr lang="en-US" sz="2400" dirty="0">
              <a:effectLst/>
              <a:latin typeface="+mn-lt"/>
              <a:ea typeface="Times New Roman" panose="02020603050405020304" pitchFamily="18" charset="0"/>
            </a:endParaRPr>
          </a:p>
          <a:p>
            <a:pPr marL="0" marR="0" indent="0" algn="l" fontAlgn="base">
              <a:lnSpc>
                <a:spcPct val="100000"/>
              </a:lnSpc>
              <a:spcBef>
                <a:spcPts val="0"/>
              </a:spcBef>
              <a:spcAft>
                <a:spcPts val="1125"/>
              </a:spcAft>
              <a:buNone/>
            </a:pPr>
            <a:r>
              <a:rPr lang="en-US" sz="2400" dirty="0">
                <a:solidFill>
                  <a:srgbClr val="666666"/>
                </a:solidFill>
                <a:effectLst/>
                <a:latin typeface="+mn-lt"/>
                <a:ea typeface="Times New Roman" panose="02020603050405020304" pitchFamily="18" charset="0"/>
              </a:rPr>
              <a:t>After listening politely, the young man bent down to pick up another starfish and threw it into the surf. Then, he smiled at the old man and said</a:t>
            </a:r>
            <a:r>
              <a:rPr lang="en-US" dirty="0">
                <a:solidFill>
                  <a:srgbClr val="666666"/>
                </a:solidFill>
                <a:latin typeface="+mn-lt"/>
                <a:ea typeface="Times New Roman" panose="02020603050405020304" pitchFamily="18" charset="0"/>
              </a:rPr>
              <a:t>:</a:t>
            </a:r>
            <a:r>
              <a:rPr lang="en-US" sz="2400" dirty="0">
                <a:solidFill>
                  <a:srgbClr val="666666"/>
                </a:solidFill>
                <a:effectLst/>
                <a:latin typeface="+mn-lt"/>
                <a:ea typeface="Times New Roman" panose="02020603050405020304" pitchFamily="18" charset="0"/>
              </a:rPr>
              <a:t> </a:t>
            </a:r>
          </a:p>
          <a:p>
            <a:pPr marL="0" marR="0" indent="0" fontAlgn="base">
              <a:lnSpc>
                <a:spcPct val="100000"/>
              </a:lnSpc>
              <a:spcBef>
                <a:spcPts val="0"/>
              </a:spcBef>
              <a:spcAft>
                <a:spcPts val="1125"/>
              </a:spcAft>
              <a:buNone/>
            </a:pPr>
            <a:r>
              <a:rPr lang="en-US" sz="2400" b="1" dirty="0">
                <a:solidFill>
                  <a:srgbClr val="666666"/>
                </a:solidFill>
                <a:effectLst/>
                <a:latin typeface="+mn-lt"/>
                <a:ea typeface="Times New Roman" panose="02020603050405020304" pitchFamily="18" charset="0"/>
              </a:rPr>
              <a:t>“It made a difference to that one.”</a:t>
            </a:r>
            <a:endParaRPr lang="en-US" sz="2400" b="1" dirty="0">
              <a:effectLst/>
              <a:latin typeface="+mn-lt"/>
              <a:ea typeface="Times New Roman" panose="02020603050405020304" pitchFamily="18" charset="0"/>
            </a:endParaRPr>
          </a:p>
          <a:p>
            <a:pPr algn="l"/>
            <a:endParaRPr lang="en-US" dirty="0"/>
          </a:p>
        </p:txBody>
      </p:sp>
      <p:sp>
        <p:nvSpPr>
          <p:cNvPr id="4" name="Slide Number Placeholder 3">
            <a:extLst>
              <a:ext uri="{FF2B5EF4-FFF2-40B4-BE49-F238E27FC236}">
                <a16:creationId xmlns:a16="http://schemas.microsoft.com/office/drawing/2014/main" id="{0CD96AB3-CE33-336F-A9EF-872D5B3B247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27A71C-5EB0-45EC-B0AD-E94D765AE5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52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6A3D-77AD-4250-AFE6-8C61E79071DA}"/>
              </a:ext>
            </a:extLst>
          </p:cNvPr>
          <p:cNvSpPr>
            <a:spLocks noGrp="1"/>
          </p:cNvSpPr>
          <p:nvPr>
            <p:ph type="title"/>
          </p:nvPr>
        </p:nvSpPr>
        <p:spPr/>
        <p:txBody>
          <a:bodyPr/>
          <a:lstStyle/>
          <a:p>
            <a:pPr algn="ctr"/>
            <a:r>
              <a:rPr lang="en-US" dirty="0"/>
              <a:t>Why Screen?</a:t>
            </a:r>
          </a:p>
        </p:txBody>
      </p:sp>
      <p:sp>
        <p:nvSpPr>
          <p:cNvPr id="3" name="Content Placeholder 2">
            <a:extLst>
              <a:ext uri="{FF2B5EF4-FFF2-40B4-BE49-F238E27FC236}">
                <a16:creationId xmlns:a16="http://schemas.microsoft.com/office/drawing/2014/main" id="{7FE584D0-E507-9A07-93CF-2EFB028E829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8991F4A-D7D9-B9AD-5AB3-81C26F7345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27A71C-5EB0-45EC-B0AD-E94D765AE5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248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1981E0-9EE6-7E48-B582-ECE275C51DBC}"/>
              </a:ext>
            </a:extLst>
          </p:cNvPr>
          <p:cNvSpPr>
            <a:spLocks noGrp="1"/>
          </p:cNvSpPr>
          <p:nvPr>
            <p:ph type="body" idx="1"/>
          </p:nvPr>
        </p:nvSpPr>
        <p:spPr>
          <a:xfrm>
            <a:off x="1451429" y="2320110"/>
            <a:ext cx="8152492" cy="3813382"/>
          </a:xfrm>
        </p:spPr>
        <p:txBody>
          <a:bodyPr>
            <a:normAutofit/>
          </a:bodyPr>
          <a:lstStyle/>
          <a:p>
            <a:endParaRPr lang="en-US" dirty="0"/>
          </a:p>
          <a:p>
            <a:endParaRPr lang="en-US" dirty="0"/>
          </a:p>
          <a:p>
            <a:endParaRPr lang="en-US" dirty="0"/>
          </a:p>
          <a:p>
            <a:endParaRPr lang="en-US" dirty="0"/>
          </a:p>
          <a:p>
            <a:endParaRPr lang="en-US" dirty="0"/>
          </a:p>
          <a:p>
            <a:pPr marL="0" indent="0">
              <a:buNone/>
            </a:pPr>
            <a:endParaRPr lang="en-US" sz="2400" b="1" dirty="0"/>
          </a:p>
        </p:txBody>
      </p:sp>
      <p:graphicFrame>
        <p:nvGraphicFramePr>
          <p:cNvPr id="4" name="Chart 3">
            <a:extLst>
              <a:ext uri="{FF2B5EF4-FFF2-40B4-BE49-F238E27FC236}">
                <a16:creationId xmlns:a16="http://schemas.microsoft.com/office/drawing/2014/main" id="{0B4E3DE9-1F50-DB49-95AD-184282E1E4D7}"/>
              </a:ext>
            </a:extLst>
          </p:cNvPr>
          <p:cNvGraphicFramePr/>
          <p:nvPr/>
        </p:nvGraphicFramePr>
        <p:xfrm>
          <a:off x="2394857" y="2275064"/>
          <a:ext cx="7721600" cy="3858428"/>
        </p:xfrm>
        <a:graphic>
          <a:graphicData uri="http://schemas.openxmlformats.org/drawingml/2006/chart">
            <c:chart xmlns:c="http://schemas.openxmlformats.org/drawingml/2006/chart" xmlns:r="http://schemas.openxmlformats.org/officeDocument/2006/relationships" r:id="rId3"/>
          </a:graphicData>
        </a:graphic>
      </p:graphicFrame>
      <p:pic>
        <p:nvPicPr>
          <p:cNvPr id="5" name="Google Shape;124;p23">
            <a:extLst>
              <a:ext uri="{FF2B5EF4-FFF2-40B4-BE49-F238E27FC236}">
                <a16:creationId xmlns:a16="http://schemas.microsoft.com/office/drawing/2014/main" id="{1B7BD0C3-E6DE-544A-B514-9C80F75F2218}"/>
              </a:ext>
            </a:extLst>
          </p:cNvPr>
          <p:cNvPicPr preferRelativeResize="0"/>
          <p:nvPr/>
        </p:nvPicPr>
        <p:blipFill rotWithShape="1">
          <a:blip r:embed="rId4">
            <a:alphaModFix/>
          </a:blip>
          <a:srcRect/>
          <a:stretch/>
        </p:blipFill>
        <p:spPr>
          <a:xfrm>
            <a:off x="1835606" y="574431"/>
            <a:ext cx="8797225" cy="1543152"/>
          </a:xfrm>
          <a:prstGeom prst="rect">
            <a:avLst/>
          </a:prstGeom>
          <a:noFill/>
          <a:ln>
            <a:noFill/>
          </a:ln>
        </p:spPr>
      </p:pic>
    </p:spTree>
    <p:extLst>
      <p:ext uri="{BB962C8B-B14F-4D97-AF65-F5344CB8AC3E}">
        <p14:creationId xmlns:p14="http://schemas.microsoft.com/office/powerpoint/2010/main" val="403238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470DC83-1ECA-3300-CFA8-B1F3DE2379FE}"/>
              </a:ext>
            </a:extLst>
          </p:cNvPr>
          <p:cNvPicPr>
            <a:picLocks noGrp="1" noChangeAspect="1"/>
          </p:cNvPicPr>
          <p:nvPr>
            <p:ph idx="1"/>
          </p:nvPr>
        </p:nvPicPr>
        <p:blipFill>
          <a:blip r:embed="rId2"/>
          <a:stretch>
            <a:fillRect/>
          </a:stretch>
        </p:blipFill>
        <p:spPr>
          <a:xfrm>
            <a:off x="3642586" y="365125"/>
            <a:ext cx="8045197" cy="5811838"/>
          </a:xfrm>
          <a:prstGeom prst="rect">
            <a:avLst/>
          </a:prstGeom>
        </p:spPr>
      </p:pic>
      <p:pic>
        <p:nvPicPr>
          <p:cNvPr id="4" name="Google Shape;282;p6">
            <a:extLst>
              <a:ext uri="{FF2B5EF4-FFF2-40B4-BE49-F238E27FC236}">
                <a16:creationId xmlns:a16="http://schemas.microsoft.com/office/drawing/2014/main" id="{281D57CC-EA72-E535-E09C-D3FAFF3D1709}"/>
              </a:ext>
            </a:extLst>
          </p:cNvPr>
          <p:cNvPicPr preferRelativeResize="0"/>
          <p:nvPr/>
        </p:nvPicPr>
        <p:blipFill rotWithShape="1">
          <a:blip r:embed="rId3">
            <a:alphaModFix/>
          </a:blip>
          <a:srcRect/>
          <a:stretch/>
        </p:blipFill>
        <p:spPr>
          <a:xfrm>
            <a:off x="504217" y="1560879"/>
            <a:ext cx="3015750" cy="2909133"/>
          </a:xfrm>
          <a:prstGeom prst="rect">
            <a:avLst/>
          </a:prstGeom>
          <a:noFill/>
          <a:ln w="9525" cap="flat" cmpd="sng">
            <a:solidFill>
              <a:srgbClr val="A20815"/>
            </a:solidFill>
            <a:prstDash val="solid"/>
            <a:round/>
            <a:headEnd type="none" w="sm" len="sm"/>
            <a:tailEnd type="none" w="sm" len="sm"/>
          </a:ln>
        </p:spPr>
      </p:pic>
    </p:spTree>
    <p:extLst>
      <p:ext uri="{BB962C8B-B14F-4D97-AF65-F5344CB8AC3E}">
        <p14:creationId xmlns:p14="http://schemas.microsoft.com/office/powerpoint/2010/main" val="29689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2C5638-96F6-DAAB-032B-77798F5005E9}"/>
              </a:ext>
            </a:extLst>
          </p:cNvPr>
          <p:cNvSpPr>
            <a:spLocks noGrp="1"/>
          </p:cNvSpPr>
          <p:nvPr>
            <p:ph type="ctrTitle"/>
          </p:nvPr>
        </p:nvSpPr>
        <p:spPr>
          <a:xfrm>
            <a:off x="1524000" y="2341880"/>
            <a:ext cx="9144000" cy="2387600"/>
          </a:xfrm>
        </p:spPr>
        <p:txBody>
          <a:bodyPr>
            <a:normAutofit fontScale="90000"/>
          </a:bodyPr>
          <a:lstStyle/>
          <a:p>
            <a:pPr marL="0" marR="0" lvl="0" indent="0" algn="ctr" defTabSz="457200" rtl="0" eaLnBrk="1" fontAlgn="auto" latinLnBrk="0" hangingPunct="1">
              <a:lnSpc>
                <a:spcPct val="100000"/>
              </a:lnSpc>
              <a:spcBef>
                <a:spcPts val="0"/>
              </a:spcBef>
              <a:spcAft>
                <a:spcPts val="0"/>
              </a:spcAft>
              <a:tabLst/>
              <a:defRPr/>
            </a:pPr>
            <a:r>
              <a:rPr kumimoji="0" lang="en-US" sz="6000" b="1" i="0" u="none" strike="noStrike" kern="1200" cap="none" spc="0" normalizeH="0" baseline="0" noProof="0" dirty="0">
                <a:ln>
                  <a:noFill/>
                </a:ln>
                <a:solidFill>
                  <a:schemeClr val="tx1"/>
                </a:solidFill>
                <a:effectLst/>
                <a:uLnTx/>
                <a:uFillTx/>
                <a:latin typeface="Calibri"/>
                <a:ea typeface="Calibri"/>
                <a:cs typeface="Calibri"/>
                <a:sym typeface="Calibri"/>
              </a:rPr>
              <a:t>40%</a:t>
            </a:r>
            <a:r>
              <a:rPr kumimoji="0" lang="en-US" sz="6000" b="0" i="0" u="none" strike="noStrike" kern="1200" cap="none" spc="0" normalizeH="0" baseline="0" noProof="0" dirty="0">
                <a:ln>
                  <a:noFill/>
                </a:ln>
                <a:solidFill>
                  <a:schemeClr val="tx1"/>
                </a:solidFill>
                <a:effectLst/>
                <a:uLnTx/>
                <a:uFillTx/>
                <a:latin typeface="Calibri"/>
                <a:ea typeface="Calibri"/>
                <a:cs typeface="Calibri"/>
                <a:sym typeface="Calibri"/>
              </a:rPr>
              <a:t> </a:t>
            </a:r>
            <a:r>
              <a:rPr kumimoji="0" lang="en-US" sz="4400" b="0" i="0" u="none" strike="noStrike" kern="1200" cap="none" spc="0" normalizeH="0" baseline="0" noProof="0" dirty="0">
                <a:ln>
                  <a:noFill/>
                </a:ln>
                <a:solidFill>
                  <a:schemeClr val="tx1"/>
                </a:solidFill>
                <a:effectLst/>
                <a:uLnTx/>
                <a:uFillTx/>
                <a:latin typeface="Calibri"/>
                <a:ea typeface="Calibri"/>
                <a:cs typeface="Calibri"/>
                <a:sym typeface="Calibri"/>
              </a:rPr>
              <a:t>of youth who died by suicide visited</a:t>
            </a:r>
            <a:br>
              <a:rPr kumimoji="0" lang="en-US" sz="3600" b="0" i="0" u="none" strike="noStrike" kern="1200" cap="none" spc="0" normalizeH="0" baseline="0" noProof="0" dirty="0">
                <a:ln>
                  <a:noFill/>
                </a:ln>
                <a:solidFill>
                  <a:schemeClr val="tx1"/>
                </a:solidFill>
                <a:effectLst/>
                <a:uLnTx/>
                <a:uFillTx/>
                <a:latin typeface="Calibri" panose="020F0502020204030204"/>
                <a:ea typeface="+mn-ea"/>
                <a:cs typeface="+mn-cs"/>
              </a:rPr>
            </a:br>
            <a:r>
              <a:rPr kumimoji="0" lang="en-US" sz="4400" b="0" i="0" u="none" strike="noStrike" kern="1200" cap="none" spc="0" normalizeH="0" baseline="0" noProof="0" dirty="0">
                <a:ln>
                  <a:noFill/>
                </a:ln>
                <a:solidFill>
                  <a:schemeClr val="tx1"/>
                </a:solidFill>
                <a:effectLst/>
                <a:uLnTx/>
                <a:uFillTx/>
                <a:latin typeface="Calibri"/>
                <a:ea typeface="Calibri"/>
                <a:cs typeface="Calibri"/>
                <a:sym typeface="Calibri"/>
              </a:rPr>
              <a:t>   a primary care medical setting </a:t>
            </a:r>
            <a:br>
              <a:rPr kumimoji="0" lang="en-US" sz="4400" b="0" i="0" u="none" strike="noStrike" kern="1200" cap="none" spc="0" normalizeH="0" baseline="0" noProof="0" dirty="0">
                <a:ln>
                  <a:noFill/>
                </a:ln>
                <a:solidFill>
                  <a:schemeClr val="tx1"/>
                </a:solidFill>
                <a:effectLst/>
                <a:uLnTx/>
                <a:uFillTx/>
                <a:latin typeface="Calibri"/>
                <a:ea typeface="Calibri"/>
                <a:cs typeface="Calibri"/>
                <a:sym typeface="Calibri"/>
              </a:rPr>
            </a:br>
            <a:r>
              <a:rPr kumimoji="0" lang="en-US" sz="4400" b="0" i="1" u="none" strike="noStrike" kern="1200" cap="none" spc="0" normalizeH="0" baseline="0" noProof="0" dirty="0">
                <a:ln>
                  <a:noFill/>
                </a:ln>
                <a:solidFill>
                  <a:schemeClr val="tx1"/>
                </a:solidFill>
                <a:effectLst/>
                <a:uLnTx/>
                <a:uFillTx/>
                <a:latin typeface="Calibri"/>
                <a:ea typeface="Calibri"/>
                <a:cs typeface="Calibri"/>
                <a:sym typeface="Calibri"/>
              </a:rPr>
              <a:t>within the month prior</a:t>
            </a:r>
            <a:endParaRPr lang="en-US" dirty="0">
              <a:solidFill>
                <a:schemeClr val="tx1"/>
              </a:solidFill>
            </a:endParaRPr>
          </a:p>
        </p:txBody>
      </p:sp>
      <p:sp>
        <p:nvSpPr>
          <p:cNvPr id="2" name="Subtitle 1">
            <a:extLst>
              <a:ext uri="{FF2B5EF4-FFF2-40B4-BE49-F238E27FC236}">
                <a16:creationId xmlns:a16="http://schemas.microsoft.com/office/drawing/2014/main" id="{3DEB4372-FEA3-CCC6-494D-59626F99DDC8}"/>
              </a:ext>
            </a:extLst>
          </p:cNvPr>
          <p:cNvSpPr>
            <a:spLocks noGrp="1"/>
          </p:cNvSpPr>
          <p:nvPr>
            <p:ph type="subTitle" idx="1"/>
          </p:nvPr>
        </p:nvSpPr>
        <p:spPr>
          <a:xfrm>
            <a:off x="411480" y="1209358"/>
            <a:ext cx="11628120" cy="1655762"/>
          </a:xfrm>
        </p:spPr>
        <p:txBody>
          <a:bodyPr>
            <a:normAutofit fontScale="77500" lnSpcReduction="20000"/>
          </a:bodyPr>
          <a:lstStyle/>
          <a:p>
            <a:r>
              <a:rPr lang="en-US" sz="9600" dirty="0">
                <a:solidFill>
                  <a:srgbClr val="0070C0"/>
                </a:solidFill>
              </a:rPr>
              <a:t>Why Screen in Primary Care?</a:t>
            </a:r>
            <a:endParaRPr lang="en-US" sz="4400" dirty="0">
              <a:solidFill>
                <a:srgbClr val="0070C0"/>
              </a:solidFill>
            </a:endParaRPr>
          </a:p>
        </p:txBody>
      </p:sp>
    </p:spTree>
    <p:extLst>
      <p:ext uri="{BB962C8B-B14F-4D97-AF65-F5344CB8AC3E}">
        <p14:creationId xmlns:p14="http://schemas.microsoft.com/office/powerpoint/2010/main" val="106056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oject Teach 16x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 Teach 16x9" id="{6CE63FF6-DF2C-48D4-A595-F274531B6A3D}" vid="{C1E0867F-4757-492F-8648-B56989AF0B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1627</Words>
  <Application>Microsoft Office PowerPoint</Application>
  <PresentationFormat>Widescreen</PresentationFormat>
  <Paragraphs>197</Paragraphs>
  <Slides>30</Slides>
  <Notes>13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AdvOT37ee2077.I</vt:lpstr>
      <vt:lpstr>AdvOTf011d512</vt:lpstr>
      <vt:lpstr>Aptos</vt:lpstr>
      <vt:lpstr>Arial</vt:lpstr>
      <vt:lpstr>Calibri</vt:lpstr>
      <vt:lpstr>Helvetica</vt:lpstr>
      <vt:lpstr>Helvetica Light</vt:lpstr>
      <vt:lpstr>Helvetica Regular</vt:lpstr>
      <vt:lpstr>inherit</vt:lpstr>
      <vt:lpstr>Kozuka Gothic Pr6N B</vt:lpstr>
      <vt:lpstr>Mangal</vt:lpstr>
      <vt:lpstr>Myriad Arabic</vt:lpstr>
      <vt:lpstr>Times New Roman</vt:lpstr>
      <vt:lpstr>Project Teach 16x9</vt:lpstr>
      <vt:lpstr>Assessing and Managing  Adolescent Suicide Risk In Primary Care</vt:lpstr>
      <vt:lpstr>Welcome!</vt:lpstr>
      <vt:lpstr>Disclosure</vt:lpstr>
      <vt:lpstr>PowerPoint Presentation</vt:lpstr>
      <vt:lpstr>The Starfish Story</vt:lpstr>
      <vt:lpstr>Why Screen?</vt:lpstr>
      <vt:lpstr>PowerPoint Presentation</vt:lpstr>
      <vt:lpstr>PowerPoint Presentation</vt:lpstr>
      <vt:lpstr>40% of youth who died by suicide visited    a primary care medical setting  within the month prior</vt:lpstr>
      <vt:lpstr>Why screen universally?</vt:lpstr>
      <vt:lpstr>Sidebar: Firearms #1 Cause, 15-19 yo </vt:lpstr>
      <vt:lpstr>AAP Blueprint for  Youth Suicide Prevention</vt:lpstr>
      <vt:lpstr>3-Step Approach</vt:lpstr>
      <vt:lpstr>Identifying  Suicide Risk:  Depression  Screening Tools  Caution:  PHQ9 MT commonly used but not considered evidence based! </vt:lpstr>
      <vt:lpstr>PowerPoint Presentation</vt:lpstr>
      <vt:lpstr>PowerPoint Presentation</vt:lpstr>
      <vt:lpstr>If Q1-4 “Yes”  then it is a positive screen……</vt:lpstr>
      <vt:lpstr>If the AsQ Positive then…  Brief Suicide Safety Assessment</vt:lpstr>
      <vt:lpstr>ASQ BSSA </vt:lpstr>
      <vt:lpstr>Further Questions to Assess (ideally alone) </vt:lpstr>
      <vt:lpstr>Disposition Based On BSS Assessment</vt:lpstr>
      <vt:lpstr> Safety Plan Intervention </vt:lpstr>
      <vt:lpstr>Best Safety Plans:  for staying safe when these feelings emerge. </vt:lpstr>
      <vt:lpstr>https://projectteachny.org/app/uploads/2023/10/safety-plan-stanley-template.pdf   </vt:lpstr>
      <vt:lpstr>Means Restriction</vt:lpstr>
      <vt:lpstr>Resources for Parents and Teens</vt:lpstr>
      <vt:lpstr>Pediatrics. 2024;153(1): e2023064800  </vt:lpstr>
      <vt:lpstr>Resources for Professionals</vt:lpstr>
      <vt:lpstr>Conclusions:  Suicide is preventable</vt:lpstr>
      <vt:lpstr>2022 AAAP/Bright  Futures Recommendations for Preventive Pediatric Care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and Managing  Adolescent Suicide Risk In Primary Care</dc:title>
  <dc:creator>Mike Shaver</dc:creator>
  <cp:lastModifiedBy>Bhatia, Ira</cp:lastModifiedBy>
  <cp:revision>3</cp:revision>
  <dcterms:created xsi:type="dcterms:W3CDTF">2024-08-27T23:49:50Z</dcterms:created>
  <dcterms:modified xsi:type="dcterms:W3CDTF">2024-10-23T17:40:15Z</dcterms:modified>
</cp:coreProperties>
</file>