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40" r:id="rId1"/>
  </p:sldMasterIdLst>
  <p:notesMasterIdLst>
    <p:notesMasterId r:id="rId28"/>
  </p:notesMasterIdLst>
  <p:sldIdLst>
    <p:sldId id="256" r:id="rId2"/>
    <p:sldId id="604" r:id="rId3"/>
    <p:sldId id="603" r:id="rId4"/>
    <p:sldId id="605" r:id="rId5"/>
    <p:sldId id="606" r:id="rId6"/>
    <p:sldId id="611" r:id="rId7"/>
    <p:sldId id="625" r:id="rId8"/>
    <p:sldId id="607" r:id="rId9"/>
    <p:sldId id="610" r:id="rId10"/>
    <p:sldId id="608" r:id="rId11"/>
    <p:sldId id="609" r:id="rId12"/>
    <p:sldId id="614" r:id="rId13"/>
    <p:sldId id="617" r:id="rId14"/>
    <p:sldId id="613" r:id="rId15"/>
    <p:sldId id="615" r:id="rId16"/>
    <p:sldId id="616" r:id="rId17"/>
    <p:sldId id="618" r:id="rId18"/>
    <p:sldId id="619" r:id="rId19"/>
    <p:sldId id="620" r:id="rId20"/>
    <p:sldId id="621" r:id="rId21"/>
    <p:sldId id="622" r:id="rId22"/>
    <p:sldId id="623" r:id="rId23"/>
    <p:sldId id="624" r:id="rId24"/>
    <p:sldId id="373" r:id="rId25"/>
    <p:sldId id="626" r:id="rId26"/>
    <p:sldId id="262" r:id="rId27"/>
  </p:sldIdLst>
  <p:sldSz cx="12192000" cy="6858000"/>
  <p:notesSz cx="7315200" cy="96012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24" userDrawn="1">
          <p15:clr>
            <a:srgbClr val="A4A3A4"/>
          </p15:clr>
        </p15:guide>
        <p15:guide id="2" pos="2304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793" autoAdjust="0"/>
    <p:restoredTop sz="85244" autoAdjust="0"/>
  </p:normalViewPr>
  <p:slideViewPr>
    <p:cSldViewPr snapToGrid="0">
      <p:cViewPr varScale="1">
        <p:scale>
          <a:sx n="73" d="100"/>
          <a:sy n="73" d="100"/>
        </p:scale>
        <p:origin x="1037" y="6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>
        <p:guide orient="horz" pos="3024"/>
        <p:guide pos="230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1727"/>
          </a:xfrm>
          <a:prstGeom prst="rect">
            <a:avLst/>
          </a:prstGeom>
        </p:spPr>
        <p:txBody>
          <a:bodyPr vert="horz" lIns="96653" tIns="48327" rIns="96653" bIns="48327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1727"/>
          </a:xfrm>
          <a:prstGeom prst="rect">
            <a:avLst/>
          </a:prstGeom>
        </p:spPr>
        <p:txBody>
          <a:bodyPr vert="horz" lIns="96653" tIns="48327" rIns="96653" bIns="48327" rtlCol="0"/>
          <a:lstStyle>
            <a:lvl1pPr algn="r">
              <a:defRPr sz="1200"/>
            </a:lvl1pPr>
          </a:lstStyle>
          <a:p>
            <a:fld id="{4DA5BA18-9192-4864-BB96-CA4E5D811CED}" type="datetimeFigureOut">
              <a:rPr lang="en-US" smtClean="0"/>
              <a:t>10/22/2024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77875" y="1200150"/>
            <a:ext cx="5759450" cy="3240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53" tIns="48327" rIns="96653" bIns="48327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620577"/>
            <a:ext cx="5852160" cy="3780473"/>
          </a:xfrm>
          <a:prstGeom prst="rect">
            <a:avLst/>
          </a:prstGeom>
        </p:spPr>
        <p:txBody>
          <a:bodyPr vert="horz" lIns="96653" tIns="48327" rIns="96653" bIns="48327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5"/>
            <a:ext cx="3169920" cy="481726"/>
          </a:xfrm>
          <a:prstGeom prst="rect">
            <a:avLst/>
          </a:prstGeom>
        </p:spPr>
        <p:txBody>
          <a:bodyPr vert="horz" lIns="96653" tIns="48327" rIns="96653" bIns="48327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5"/>
            <a:ext cx="3169920" cy="481726"/>
          </a:xfrm>
          <a:prstGeom prst="rect">
            <a:avLst/>
          </a:prstGeom>
        </p:spPr>
        <p:txBody>
          <a:bodyPr vert="horz" lIns="96653" tIns="48327" rIns="96653" bIns="48327" rtlCol="0" anchor="b"/>
          <a:lstStyle>
            <a:lvl1pPr algn="r">
              <a:defRPr sz="1200"/>
            </a:lvl1pPr>
          </a:lstStyle>
          <a:p>
            <a:fld id="{A8E9298D-2375-4B9D-B3DC-BC04F9D39E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73557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E9298D-2375-4B9D-B3DC-BC04F9D39E6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275891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E9298D-2375-4B9D-B3DC-BC04F9D39E62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143121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E9298D-2375-4B9D-B3DC-BC04F9D39E62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821885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E-blast for CME credit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E9298D-2375-4B9D-B3DC-BC04F9D39E62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01751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E9298D-2375-4B9D-B3DC-BC04F9D39E62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359047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8E9298D-2375-4B9D-B3DC-BC04F9D39E6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0694668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8E9298D-2375-4B9D-B3DC-BC04F9D39E6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9474249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E9298D-2375-4B9D-B3DC-BC04F9D39E62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478040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8E9298D-2375-4B9D-B3DC-BC04F9D39E6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7133022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E9298D-2375-4B9D-B3DC-BC04F9D39E62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271617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E9298D-2375-4B9D-B3DC-BC04F9D39E62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624408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E9298D-2375-4B9D-B3DC-BC04F9D39E62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04279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6.svg"/><Relationship Id="rId4" Type="http://schemas.openxmlformats.org/officeDocument/2006/relationships/image" Target="../media/image5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Graphic 10"/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289452" y="6614824"/>
            <a:ext cx="3692573" cy="107859"/>
          </a:xfrm>
          <a:prstGeom prst="rect">
            <a:avLst/>
          </a:prstGeom>
        </p:spPr>
      </p:pic>
      <p:sp>
        <p:nvSpPr>
          <p:cNvPr id="4" name="Title Placeholder 1"/>
          <p:cNvSpPr>
            <a:spLocks noGrp="1"/>
          </p:cNvSpPr>
          <p:nvPr>
            <p:ph type="title"/>
          </p:nvPr>
        </p:nvSpPr>
        <p:spPr>
          <a:xfrm>
            <a:off x="934453" y="3276166"/>
            <a:ext cx="10515600" cy="92691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4579416"/>
            <a:ext cx="1051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 b="0" i="0">
                <a:solidFill>
                  <a:schemeClr val="bg1"/>
                </a:solidFill>
                <a:latin typeface="Helvetica Regular" charset="0"/>
                <a:ea typeface="Helvetica Regular" charset="0"/>
                <a:cs typeface="Helvetica Regular" charset="0"/>
              </a:defRPr>
            </a:lvl1pPr>
          </a:lstStyle>
          <a:p>
            <a:fld id="{AC7B667F-D94E-0D42-A8B5-35E31272ECEC}" type="datetimeFigureOut">
              <a:rPr lang="en-US" smtClean="0"/>
              <a:pPr/>
              <a:t>10/22/2024</a:t>
            </a:fld>
            <a:endParaRPr lang="en-US" dirty="0"/>
          </a:p>
        </p:txBody>
      </p:sp>
      <p:pic>
        <p:nvPicPr>
          <p:cNvPr id="6" name="Graphic 19"/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2597195" y="1190303"/>
            <a:ext cx="6997610" cy="1344399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-2"/>
            <a:ext cx="3919948" cy="144866"/>
          </a:xfrm>
          <a:prstGeom prst="rect">
            <a:avLst/>
          </a:prstGeom>
          <a:solidFill>
            <a:srgbClr val="39137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4151958" y="-4"/>
            <a:ext cx="3900222" cy="144868"/>
          </a:xfrm>
          <a:prstGeom prst="rect">
            <a:avLst/>
          </a:prstGeom>
          <a:solidFill>
            <a:srgbClr val="049F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8284190" y="0"/>
            <a:ext cx="3907809" cy="144864"/>
          </a:xfrm>
          <a:prstGeom prst="rect">
            <a:avLst/>
          </a:prstGeom>
          <a:solidFill>
            <a:srgbClr val="7BBF4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9140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>
            <a:lvl1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4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4pPr>
            <a:lvl5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537278"/>
            <a:ext cx="2743200" cy="320722"/>
          </a:xfrm>
          <a:prstGeom prst="rect">
            <a:avLst/>
          </a:prstGeom>
        </p:spPr>
        <p:txBody>
          <a:bodyPr/>
          <a:lstStyle/>
          <a:p>
            <a:fld id="{023EF2FA-38EB-354B-AB31-D0F975FB70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4911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>
            <a:lvl1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>
            <a:lvl1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4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4pPr>
            <a:lvl5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578221"/>
            <a:ext cx="2743200" cy="279779"/>
          </a:xfrm>
          <a:prstGeom prst="rect">
            <a:avLst/>
          </a:prstGeom>
        </p:spPr>
        <p:txBody>
          <a:bodyPr/>
          <a:lstStyle/>
          <a:p>
            <a:fld id="{023EF2FA-38EB-354B-AB31-D0F975FB70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0130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088C48-D45B-8545-9CFB-74B206B2D4F5}" type="datetimeFigureOut">
              <a:rPr lang="en-US" smtClean="0"/>
              <a:t>10/22/2024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47E37-EDB2-8C40-B721-655BCF5DE9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468708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7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Graphic 6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450" t="17628" r="26478" b="17628"/>
          <a:stretch/>
        </p:blipFill>
        <p:spPr>
          <a:xfrm>
            <a:off x="520627" y="811784"/>
            <a:ext cx="4370453" cy="5197094"/>
          </a:xfrm>
          <a:prstGeom prst="rect">
            <a:avLst/>
          </a:prstGeom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27A71C-5EB0-45EC-B0AD-E94D765AE5AB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5448592" y="1874750"/>
            <a:ext cx="6743408" cy="880159"/>
          </a:xfrm>
          <a:prstGeom prst="rect">
            <a:avLst/>
          </a:prstGeom>
          <a:solidFill>
            <a:srgbClr val="39137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5448592" y="2971049"/>
            <a:ext cx="6743408" cy="881143"/>
          </a:xfrm>
          <a:prstGeom prst="rect">
            <a:avLst/>
          </a:prstGeom>
          <a:solidFill>
            <a:srgbClr val="049F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448592" y="4068332"/>
            <a:ext cx="6743408" cy="883987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448592" y="3234339"/>
            <a:ext cx="6743408" cy="445170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448592" y="1986481"/>
            <a:ext cx="6743408" cy="656696"/>
          </a:xfrm>
        </p:spPr>
        <p:txBody>
          <a:bodyPr anchor="b"/>
          <a:lstStyle>
            <a:lvl1pPr algn="ctr"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09286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595186"/>
            <a:ext cx="2743200" cy="262814"/>
          </a:xfrm>
          <a:prstGeom prst="rect">
            <a:avLst/>
          </a:prstGeom>
        </p:spPr>
        <p:txBody>
          <a:bodyPr/>
          <a:lstStyle>
            <a:lvl1pPr algn="r">
              <a:defRPr sz="1200"/>
            </a:lvl1pPr>
          </a:lstStyle>
          <a:p>
            <a:fld id="{023EF2FA-38EB-354B-AB31-D0F975FB707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05277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250" y="6605515"/>
            <a:ext cx="2743200" cy="252485"/>
          </a:xfrm>
          <a:prstGeom prst="rect">
            <a:avLst/>
          </a:prstGeom>
        </p:spPr>
        <p:txBody>
          <a:bodyPr/>
          <a:lstStyle/>
          <a:p>
            <a:fld id="{023EF2FA-38EB-354B-AB31-D0F975FB70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17316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591869"/>
            <a:ext cx="2743200" cy="266131"/>
          </a:xfrm>
          <a:prstGeom prst="rect">
            <a:avLst/>
          </a:prstGeom>
        </p:spPr>
        <p:txBody>
          <a:bodyPr/>
          <a:lstStyle/>
          <a:p>
            <a:fld id="{023EF2FA-38EB-354B-AB31-D0F975FB70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6656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12188" y="6578221"/>
            <a:ext cx="2743200" cy="279779"/>
          </a:xfrm>
          <a:prstGeom prst="rect">
            <a:avLst/>
          </a:prstGeom>
        </p:spPr>
        <p:txBody>
          <a:bodyPr/>
          <a:lstStyle/>
          <a:p>
            <a:fld id="{023EF2FA-38EB-354B-AB31-D0F975FB70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57863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610600" y="6523630"/>
            <a:ext cx="2743200" cy="334370"/>
          </a:xfrm>
          <a:prstGeom prst="rect">
            <a:avLst/>
          </a:prstGeom>
        </p:spPr>
        <p:txBody>
          <a:bodyPr/>
          <a:lstStyle/>
          <a:p>
            <a:fld id="{023EF2FA-38EB-354B-AB31-D0F975FB70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7811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10600" y="6550925"/>
            <a:ext cx="2743200" cy="307075"/>
          </a:xfrm>
          <a:prstGeom prst="rect">
            <a:avLst/>
          </a:prstGeom>
        </p:spPr>
        <p:txBody>
          <a:bodyPr/>
          <a:lstStyle/>
          <a:p>
            <a:fld id="{023EF2FA-38EB-354B-AB31-D0F975FB7077}" type="slidenum">
              <a:rPr lang="en-US" smtClean="0"/>
              <a:t>‹#›</a:t>
            </a:fld>
            <a:endParaRPr lang="en-US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838200" y="745451"/>
            <a:ext cx="10515600" cy="821917"/>
          </a:xfrm>
          <a:prstGeom prst="rect">
            <a:avLst/>
          </a:prstGeom>
        </p:spPr>
        <p:txBody>
          <a:bodyPr/>
          <a:lstStyle>
            <a:lvl1pPr>
              <a:defRPr sz="4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61776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2188" y="6564573"/>
            <a:ext cx="2743200" cy="293427"/>
          </a:xfrm>
          <a:prstGeom prst="rect">
            <a:avLst/>
          </a:prstGeom>
        </p:spPr>
        <p:txBody>
          <a:bodyPr/>
          <a:lstStyle/>
          <a:p>
            <a:fld id="{023EF2FA-38EB-354B-AB31-D0F975FB70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56616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2188" y="6523630"/>
            <a:ext cx="2743200" cy="334370"/>
          </a:xfrm>
          <a:prstGeom prst="rect">
            <a:avLst/>
          </a:prstGeom>
        </p:spPr>
        <p:txBody>
          <a:bodyPr/>
          <a:lstStyle/>
          <a:p>
            <a:fld id="{023EF2FA-38EB-354B-AB31-D0F975FB70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01123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15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425" r="31898" b="35658"/>
          <a:stretch/>
        </p:blipFill>
        <p:spPr>
          <a:xfrm>
            <a:off x="7752498" y="1678675"/>
            <a:ext cx="4439502" cy="5179325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0" y="-2"/>
            <a:ext cx="3919948" cy="144866"/>
          </a:xfrm>
          <a:prstGeom prst="rect">
            <a:avLst/>
          </a:prstGeom>
          <a:solidFill>
            <a:srgbClr val="39137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4151958" y="-4"/>
            <a:ext cx="3900222" cy="144868"/>
          </a:xfrm>
          <a:prstGeom prst="rect">
            <a:avLst/>
          </a:prstGeom>
          <a:solidFill>
            <a:srgbClr val="049FD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8284190" y="0"/>
            <a:ext cx="3907809" cy="144864"/>
          </a:xfrm>
          <a:prstGeom prst="rect">
            <a:avLst/>
          </a:prstGeom>
          <a:solidFill>
            <a:srgbClr val="7BBF4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3009" y="6292563"/>
            <a:ext cx="2103476" cy="528504"/>
          </a:xfrm>
          <a:prstGeom prst="rect">
            <a:avLst/>
          </a:prstGeom>
        </p:spPr>
      </p:pic>
      <p:sp>
        <p:nvSpPr>
          <p:cNvPr id="1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23630"/>
            <a:ext cx="2743200" cy="262814"/>
          </a:xfrm>
          <a:prstGeom prst="rect">
            <a:avLst/>
          </a:prstGeom>
        </p:spPr>
        <p:txBody>
          <a:bodyPr/>
          <a:lstStyle>
            <a:lvl1pPr algn="r">
              <a:defRPr sz="1200"/>
            </a:lvl1pPr>
          </a:lstStyle>
          <a:p>
            <a:fld id="{023EF2FA-38EB-354B-AB31-D0F975FB707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Footer Placeholder 4"/>
          <p:cNvSpPr txBox="1">
            <a:spLocks/>
          </p:cNvSpPr>
          <p:nvPr/>
        </p:nvSpPr>
        <p:spPr>
          <a:xfrm>
            <a:off x="1653904" y="6492871"/>
            <a:ext cx="408432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000" kern="1200">
                <a:solidFill>
                  <a:schemeClr val="bg2">
                    <a:lumMod val="25000"/>
                  </a:schemeClr>
                </a:solidFill>
                <a:latin typeface="Myriad Pro" panose="020B0503030403020204" pitchFamily="34" charset="0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800" b="0" i="0" dirty="0">
                <a:solidFill>
                  <a:srgbClr val="391378"/>
                </a:solidFill>
                <a:latin typeface="Helvetica Regular" charset="0"/>
              </a:rPr>
              <a:t>©  2017 New York State Office of Mental Health</a:t>
            </a:r>
          </a:p>
        </p:txBody>
      </p:sp>
    </p:spTree>
    <p:extLst>
      <p:ext uri="{BB962C8B-B14F-4D97-AF65-F5344CB8AC3E}">
        <p14:creationId xmlns:p14="http://schemas.microsoft.com/office/powerpoint/2010/main" val="566120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1" r:id="rId1"/>
    <p:sldLayoutId id="2147483742" r:id="rId2"/>
    <p:sldLayoutId id="2147483743" r:id="rId3"/>
    <p:sldLayoutId id="2147483744" r:id="rId4"/>
    <p:sldLayoutId id="2147483745" r:id="rId5"/>
    <p:sldLayoutId id="2147483746" r:id="rId6"/>
    <p:sldLayoutId id="2147483747" r:id="rId7"/>
    <p:sldLayoutId id="2147483748" r:id="rId8"/>
    <p:sldLayoutId id="2147483749" r:id="rId9"/>
    <p:sldLayoutId id="2147483750" r:id="rId10"/>
    <p:sldLayoutId id="2147483751" r:id="rId11"/>
    <p:sldLayoutId id="2147483767" r:id="rId12"/>
    <p:sldLayoutId id="2147483768" r:id="rId13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6000" b="0" i="0" kern="1200">
          <a:solidFill>
            <a:schemeClr val="bg1"/>
          </a:solidFill>
          <a:latin typeface="Helvetica Light" charset="0"/>
          <a:ea typeface="Helvetica Light" charset="0"/>
          <a:cs typeface="Helvetica Light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72711B-B4FF-4A1C-996E-2DB36267DC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1738" y="4511842"/>
            <a:ext cx="11792607" cy="637674"/>
          </a:xfrm>
        </p:spPr>
        <p:txBody>
          <a:bodyPr>
            <a:noAutofit/>
          </a:bodyPr>
          <a:lstStyle/>
          <a:p>
            <a:r>
              <a:rPr lang="en-US" b="1" dirty="0"/>
              <a:t>Bipolar Depression: Fact or Fiction</a:t>
            </a:r>
            <a:br>
              <a:rPr lang="en-US" b="1" dirty="0"/>
            </a:br>
            <a:br>
              <a:rPr lang="en-US" dirty="0"/>
            </a:br>
            <a:r>
              <a:rPr lang="en-US" sz="4800" dirty="0"/>
              <a:t>Rachel A. Zuckerbrot, MD</a:t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111999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A96D1B-E9FA-9842-E74A-AF61F8751A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Fact or Fiction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D8DE87-E289-3F37-17D9-20E8AC7661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sz="4000" dirty="0"/>
              <a:t>Teens who complain of irritability usually have bipolar disorder</a:t>
            </a:r>
          </a:p>
          <a:p>
            <a:pPr marL="0" indent="0" algn="ctr">
              <a:buNone/>
            </a:pPr>
            <a:endParaRPr lang="en-US" sz="4000" dirty="0"/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True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False</a:t>
            </a:r>
          </a:p>
          <a:p>
            <a:pPr marL="0" indent="0" algn="ctr">
              <a:buNone/>
            </a:pP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1003298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614C34-112A-8C31-4A5E-6822866270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Irritability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1D5EB7-0FEE-4CCE-3B0E-CB9A5D3818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sz="3600" dirty="0"/>
              <a:t>Irritability is non-specific</a:t>
            </a:r>
          </a:p>
          <a:p>
            <a:pPr marL="0" indent="0" algn="ctr">
              <a:buNone/>
            </a:pPr>
            <a:endParaRPr lang="en-US" sz="3600" dirty="0"/>
          </a:p>
          <a:p>
            <a:r>
              <a:rPr lang="en-US" dirty="0"/>
              <a:t>A study in 2002 found irritability in 72% of children with ADHD</a:t>
            </a:r>
          </a:p>
          <a:p>
            <a:r>
              <a:rPr lang="en-US" dirty="0"/>
              <a:t>MDD in adolescents can present with irritable mood as per the DSM</a:t>
            </a:r>
          </a:p>
          <a:p>
            <a:r>
              <a:rPr lang="en-US" dirty="0"/>
              <a:t>Children with anxiety are often irritable</a:t>
            </a:r>
          </a:p>
          <a:p>
            <a:r>
              <a:rPr lang="en-US" dirty="0"/>
              <a:t>Teens with ODD can be touchy, easily annoyed, or irritable</a:t>
            </a:r>
          </a:p>
          <a:p>
            <a:r>
              <a:rPr lang="en-US" dirty="0"/>
              <a:t>Substance Use can present with irritability (withdrawal)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838463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636007-4833-472D-560F-9DF64D90AB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Fact or Fiction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13EC15-3660-A4A8-991F-C5336D009C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sz="4000" dirty="0"/>
              <a:t>In order to make a diagnosis of Bipolar I Disorder, a patient has to have had a manic episode?</a:t>
            </a:r>
          </a:p>
          <a:p>
            <a:pPr marL="0" indent="0" algn="ctr">
              <a:buNone/>
            </a:pPr>
            <a:endParaRPr lang="en-US" sz="4000" dirty="0"/>
          </a:p>
          <a:p>
            <a:pPr marL="0" indent="0" algn="ctr">
              <a:buNone/>
            </a:pPr>
            <a:r>
              <a:rPr lang="en-US" sz="4000" dirty="0"/>
              <a:t>True</a:t>
            </a:r>
          </a:p>
          <a:p>
            <a:pPr marL="0" indent="0" algn="ctr">
              <a:buNone/>
            </a:pPr>
            <a:r>
              <a:rPr lang="en-US" sz="4000" dirty="0"/>
              <a:t>False</a:t>
            </a:r>
          </a:p>
        </p:txBody>
      </p:sp>
    </p:spTree>
    <p:extLst>
      <p:ext uri="{BB962C8B-B14F-4D97-AF65-F5344CB8AC3E}">
        <p14:creationId xmlns:p14="http://schemas.microsoft.com/office/powerpoint/2010/main" val="285378561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636007-4833-472D-560F-9DF64D90AB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Fact or Fiction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13EC15-3660-A4A8-991F-C5336D009C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sz="4000" dirty="0"/>
              <a:t>In order to make a diagnosis of Bipolar I Disorder, a patient has to have had a depressive episode?</a:t>
            </a:r>
          </a:p>
          <a:p>
            <a:pPr marL="0" indent="0" algn="ctr">
              <a:buNone/>
            </a:pPr>
            <a:endParaRPr lang="en-US" sz="4000" dirty="0"/>
          </a:p>
          <a:p>
            <a:pPr marL="0" indent="0" algn="ctr">
              <a:buNone/>
            </a:pPr>
            <a:r>
              <a:rPr lang="en-US" sz="4000" dirty="0"/>
              <a:t>True</a:t>
            </a:r>
          </a:p>
          <a:p>
            <a:pPr marL="0" indent="0" algn="ctr">
              <a:buNone/>
            </a:pPr>
            <a:r>
              <a:rPr lang="en-US" sz="4000" dirty="0"/>
              <a:t>False</a:t>
            </a:r>
          </a:p>
        </p:txBody>
      </p:sp>
    </p:spTree>
    <p:extLst>
      <p:ext uri="{BB962C8B-B14F-4D97-AF65-F5344CB8AC3E}">
        <p14:creationId xmlns:p14="http://schemas.microsoft.com/office/powerpoint/2010/main" val="103121416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EE9A3F-CD93-24C9-7747-C46C0F6268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Bipolar 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7B2F9E-3418-4315-F517-A74DE4D942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Must meet criteria for at least one manic episode</a:t>
            </a:r>
          </a:p>
          <a:p>
            <a:r>
              <a:rPr lang="en-US" dirty="0"/>
              <a:t>Major Depressive Episodes are common in bipolar I disorder but are not required for the diagnosis</a:t>
            </a:r>
          </a:p>
        </p:txBody>
      </p:sp>
    </p:spTree>
    <p:extLst>
      <p:ext uri="{BB962C8B-B14F-4D97-AF65-F5344CB8AC3E}">
        <p14:creationId xmlns:p14="http://schemas.microsoft.com/office/powerpoint/2010/main" val="140012162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latin typeface="Helvetica Light"/>
              </a:rPr>
              <a:t>MANIA/Manic Episode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Distinct period of ELEVATED IRRITABLE or EXPANSIVE mood AND persistently increased activity or energy, lasting at least 1 week </a:t>
            </a:r>
          </a:p>
          <a:p>
            <a:r>
              <a:rPr lang="en-US" dirty="0"/>
              <a:t>Present most of the day, nearly every day- any length if hospitalized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626842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MANIA/Manic Episode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98621"/>
            <a:ext cx="10515600" cy="5178342"/>
          </a:xfrm>
        </p:spPr>
        <p:txBody>
          <a:bodyPr/>
          <a:lstStyle/>
          <a:p>
            <a:endParaRPr lang="en-US" dirty="0"/>
          </a:p>
          <a:p>
            <a:r>
              <a:rPr lang="en-US" dirty="0"/>
              <a:t>During the mood and energy disturbance 3 of the following, 4 if mood only irritable</a:t>
            </a:r>
          </a:p>
          <a:p>
            <a:pPr lvl="1"/>
            <a:r>
              <a:rPr lang="en-US" dirty="0"/>
              <a:t>1. inflated self esteem- grandiosity (I’m smarter than my teacher, I am the best writer in my school)</a:t>
            </a:r>
          </a:p>
          <a:p>
            <a:pPr lvl="1"/>
            <a:r>
              <a:rPr lang="en-US" dirty="0"/>
              <a:t>2. decreased need for sleep (needing only a few hours of sleep at night)</a:t>
            </a:r>
          </a:p>
          <a:p>
            <a:pPr lvl="1"/>
            <a:r>
              <a:rPr lang="en-US" dirty="0"/>
              <a:t>3. more talkative (difficult to redirect)</a:t>
            </a:r>
          </a:p>
          <a:p>
            <a:pPr lvl="1"/>
            <a:r>
              <a:rPr lang="en-US" dirty="0"/>
              <a:t>4. flight of ideas or subjective racing thoughts (mind is like a video on ff)</a:t>
            </a:r>
          </a:p>
          <a:p>
            <a:pPr lvl="1"/>
            <a:r>
              <a:rPr lang="en-US" dirty="0"/>
              <a:t>5. distractibility</a:t>
            </a:r>
          </a:p>
          <a:p>
            <a:pPr lvl="1"/>
            <a:r>
              <a:rPr lang="en-US" dirty="0"/>
              <a:t>6. increase in goal directed activity (decides to start a small business venture)</a:t>
            </a:r>
          </a:p>
          <a:p>
            <a:pPr lvl="1"/>
            <a:r>
              <a:rPr lang="en-US" dirty="0"/>
              <a:t>7. excessive involvement in activities with a high potential for negative comments, buying, spending, sexual indiscretion (self-stimulates in public)</a:t>
            </a:r>
          </a:p>
          <a:p>
            <a:pPr lvl="1"/>
            <a:r>
              <a:rPr lang="en-US" b="1" dirty="0"/>
              <a:t>Symptoms </a:t>
            </a:r>
            <a:r>
              <a:rPr lang="en-US" b="1" u="sng" dirty="0"/>
              <a:t>must</a:t>
            </a:r>
            <a:r>
              <a:rPr lang="en-US" b="1" dirty="0"/>
              <a:t> occur at the same time and produce marked impairment in functioning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58009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636007-4833-472D-560F-9DF64D90AB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Fact or Fiction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13EC15-3660-A4A8-991F-C5336D009C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sz="4000" dirty="0"/>
              <a:t>In order to make a diagnosis of Bipolar II Disorder, a patient has to have had a hypomanic episode and never a manic episode?</a:t>
            </a:r>
          </a:p>
          <a:p>
            <a:pPr marL="0" indent="0" algn="ctr">
              <a:buNone/>
            </a:pPr>
            <a:endParaRPr lang="en-US" sz="4000" dirty="0"/>
          </a:p>
          <a:p>
            <a:pPr marL="0" indent="0" algn="ctr">
              <a:buNone/>
            </a:pPr>
            <a:r>
              <a:rPr lang="en-US" sz="4000" dirty="0"/>
              <a:t>True</a:t>
            </a:r>
          </a:p>
          <a:p>
            <a:pPr marL="0" indent="0" algn="ctr">
              <a:buNone/>
            </a:pPr>
            <a:r>
              <a:rPr lang="en-US" sz="4000" dirty="0"/>
              <a:t>False</a:t>
            </a:r>
          </a:p>
        </p:txBody>
      </p:sp>
    </p:spTree>
    <p:extLst>
      <p:ext uri="{BB962C8B-B14F-4D97-AF65-F5344CB8AC3E}">
        <p14:creationId xmlns:p14="http://schemas.microsoft.com/office/powerpoint/2010/main" val="398818683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636007-4833-472D-560F-9DF64D90AB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Fact or Fiction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13EC15-3660-A4A8-991F-C5336D009C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sz="4000" dirty="0"/>
              <a:t>In order to make a diagnosis of Bipolar II Disorder, a patient has to have had a major depressive episode?</a:t>
            </a:r>
          </a:p>
          <a:p>
            <a:pPr marL="0" indent="0" algn="ctr">
              <a:buNone/>
            </a:pPr>
            <a:endParaRPr lang="en-US" sz="4000" dirty="0"/>
          </a:p>
          <a:p>
            <a:pPr marL="0" indent="0" algn="ctr">
              <a:buNone/>
            </a:pPr>
            <a:r>
              <a:rPr lang="en-US" sz="4000" dirty="0"/>
              <a:t>True</a:t>
            </a:r>
          </a:p>
          <a:p>
            <a:pPr marL="0" indent="0" algn="ctr">
              <a:buNone/>
            </a:pPr>
            <a:r>
              <a:rPr lang="en-US" sz="4000" dirty="0"/>
              <a:t>False</a:t>
            </a:r>
          </a:p>
        </p:txBody>
      </p:sp>
    </p:spTree>
    <p:extLst>
      <p:ext uri="{BB962C8B-B14F-4D97-AF65-F5344CB8AC3E}">
        <p14:creationId xmlns:p14="http://schemas.microsoft.com/office/powerpoint/2010/main" val="313331034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EE9A3F-CD93-24C9-7747-C46C0F6268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Bipolar II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7B2F9E-3418-4315-F517-A74DE4D942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Must meet criteria for at least one hypomanic episode</a:t>
            </a:r>
          </a:p>
          <a:p>
            <a:r>
              <a:rPr lang="en-US" dirty="0"/>
              <a:t>Must meet criteria for at least one Major Depressive Episode</a:t>
            </a:r>
          </a:p>
        </p:txBody>
      </p:sp>
    </p:spTree>
    <p:extLst>
      <p:ext uri="{BB962C8B-B14F-4D97-AF65-F5344CB8AC3E}">
        <p14:creationId xmlns:p14="http://schemas.microsoft.com/office/powerpoint/2010/main" val="30878218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636007-4833-472D-560F-9DF64D90AB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Fact or Fiction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13EC15-3660-A4A8-991F-C5336D009C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sz="4000" dirty="0"/>
              <a:t>Bipolar Disorder is common in teens</a:t>
            </a:r>
          </a:p>
          <a:p>
            <a:pPr marL="0" indent="0" algn="ctr">
              <a:buNone/>
            </a:pPr>
            <a:endParaRPr lang="en-US" sz="4000" dirty="0"/>
          </a:p>
          <a:p>
            <a:pPr marL="0" indent="0" algn="ctr">
              <a:buNone/>
            </a:pPr>
            <a:r>
              <a:rPr lang="en-US" sz="4000" dirty="0"/>
              <a:t>True</a:t>
            </a:r>
          </a:p>
          <a:p>
            <a:pPr marL="0" indent="0" algn="ctr">
              <a:buNone/>
            </a:pPr>
            <a:r>
              <a:rPr lang="en-US" sz="4000" dirty="0"/>
              <a:t>False</a:t>
            </a:r>
          </a:p>
        </p:txBody>
      </p:sp>
    </p:spTree>
    <p:extLst>
      <p:ext uri="{BB962C8B-B14F-4D97-AF65-F5344CB8AC3E}">
        <p14:creationId xmlns:p14="http://schemas.microsoft.com/office/powerpoint/2010/main" val="361268630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636007-4833-472D-560F-9DF64D90AB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Fact or Fiction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13EC15-3660-A4A8-991F-C5336D009C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sz="4000" dirty="0"/>
              <a:t>A hypomanic episode is basically a manic episode but for a shorter time and to a lesser degree?</a:t>
            </a:r>
          </a:p>
          <a:p>
            <a:pPr marL="0" indent="0" algn="ctr">
              <a:buNone/>
            </a:pPr>
            <a:endParaRPr lang="en-US" sz="4000" dirty="0"/>
          </a:p>
          <a:p>
            <a:pPr marL="0" indent="0" algn="ctr">
              <a:buNone/>
            </a:pPr>
            <a:r>
              <a:rPr lang="en-US" sz="4000" dirty="0"/>
              <a:t>True</a:t>
            </a:r>
          </a:p>
          <a:p>
            <a:pPr marL="0" indent="0" algn="ctr">
              <a:buNone/>
            </a:pPr>
            <a:r>
              <a:rPr lang="en-US" sz="4000" dirty="0"/>
              <a:t>False</a:t>
            </a:r>
          </a:p>
        </p:txBody>
      </p:sp>
    </p:spTree>
    <p:extLst>
      <p:ext uri="{BB962C8B-B14F-4D97-AF65-F5344CB8AC3E}">
        <p14:creationId xmlns:p14="http://schemas.microsoft.com/office/powerpoint/2010/main" val="294808215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/>
              <a:t>HYPOMANIA/Hypomanic Episode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144109"/>
            <a:ext cx="10515600" cy="4032853"/>
          </a:xfrm>
        </p:spPr>
        <p:txBody>
          <a:bodyPr/>
          <a:lstStyle/>
          <a:p>
            <a:endParaRPr lang="en-US" dirty="0"/>
          </a:p>
          <a:p>
            <a:r>
              <a:rPr lang="en-US" dirty="0"/>
              <a:t>Distinct period of abnormally and persistently ELEVATED, IRRITABLE or EXPANSIVE mood AND abnormally and persistently increased activity or energy, lasting at least 4 consecutive days  </a:t>
            </a:r>
          </a:p>
          <a:p>
            <a:r>
              <a:rPr lang="en-US" dirty="0"/>
              <a:t>Present most of the day, nearly every day- 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865264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/>
              <a:t>HYPOMANIA/Hypomanic Episode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98621"/>
            <a:ext cx="10515600" cy="5178342"/>
          </a:xfrm>
        </p:spPr>
        <p:txBody>
          <a:bodyPr/>
          <a:lstStyle/>
          <a:p>
            <a:endParaRPr lang="en-US" dirty="0"/>
          </a:p>
          <a:p>
            <a:r>
              <a:rPr lang="en-US" dirty="0"/>
              <a:t>During the mood and energy disturbance 3 of the following, 4 if mood only irritable</a:t>
            </a:r>
          </a:p>
          <a:p>
            <a:pPr lvl="1"/>
            <a:r>
              <a:rPr lang="en-US" dirty="0"/>
              <a:t>1. inflated self esteem- grandiosity</a:t>
            </a:r>
          </a:p>
          <a:p>
            <a:pPr lvl="1"/>
            <a:r>
              <a:rPr lang="en-US" dirty="0"/>
              <a:t>2. decreased need for sleep</a:t>
            </a:r>
          </a:p>
          <a:p>
            <a:pPr lvl="1"/>
            <a:r>
              <a:rPr lang="en-US" dirty="0"/>
              <a:t>3. more talkative</a:t>
            </a:r>
          </a:p>
          <a:p>
            <a:pPr lvl="1"/>
            <a:r>
              <a:rPr lang="en-US" dirty="0"/>
              <a:t>4. flight of ideas or subjective racing thoughts</a:t>
            </a:r>
          </a:p>
          <a:p>
            <a:pPr lvl="1"/>
            <a:r>
              <a:rPr lang="en-US" dirty="0"/>
              <a:t>5. distractibility</a:t>
            </a:r>
          </a:p>
          <a:p>
            <a:pPr lvl="1"/>
            <a:r>
              <a:rPr lang="en-US" dirty="0"/>
              <a:t>6. increase in goal directed activity</a:t>
            </a:r>
          </a:p>
          <a:p>
            <a:pPr lvl="1"/>
            <a:r>
              <a:rPr lang="en-US" dirty="0"/>
              <a:t>7. excessive involvement in activities with a high potential for negative comments, buying, spending, sexual indiscretion</a:t>
            </a:r>
          </a:p>
          <a:p>
            <a:pPr lvl="1"/>
            <a:r>
              <a:rPr lang="en-US" b="1" dirty="0"/>
              <a:t>Symptoms </a:t>
            </a:r>
            <a:r>
              <a:rPr lang="en-US" b="1" u="sng" dirty="0"/>
              <a:t>must</a:t>
            </a:r>
            <a:r>
              <a:rPr lang="en-US" b="1" dirty="0"/>
              <a:t> occur at the same time and NOT produce marked impairment in functioning but yet an unequivocal change in functioning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387970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636007-4833-472D-560F-9DF64D90AB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Fact or Fiction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13EC15-3660-A4A8-991F-C5336D009C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sz="4000" dirty="0"/>
              <a:t>A depressed teen who is treated with an SSRI and then becomes manic or hypomanic (not just activated) should be diagnosed as having Bipolar Disorder (I or II respectively)?</a:t>
            </a:r>
          </a:p>
          <a:p>
            <a:pPr marL="0" indent="0" algn="ctr">
              <a:buNone/>
            </a:pPr>
            <a:r>
              <a:rPr lang="en-US" sz="4000" dirty="0"/>
              <a:t>True</a:t>
            </a:r>
          </a:p>
          <a:p>
            <a:pPr marL="0" indent="0" algn="ctr">
              <a:buNone/>
            </a:pPr>
            <a:r>
              <a:rPr lang="en-US" sz="4000" dirty="0"/>
              <a:t>False</a:t>
            </a:r>
          </a:p>
        </p:txBody>
      </p:sp>
    </p:spTree>
    <p:extLst>
      <p:ext uri="{BB962C8B-B14F-4D97-AF65-F5344CB8AC3E}">
        <p14:creationId xmlns:p14="http://schemas.microsoft.com/office/powerpoint/2010/main" val="351193899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7D5F6E-DB89-4920-8A13-ECE723BB4F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5400" dirty="0"/>
              <a:t>Mania/Hypomania during drug treatment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74B756-63CC-4991-B1F4-F85709CCFE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564523"/>
            <a:ext cx="10515600" cy="3612439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/>
              <a:t>Must persist after stopping medication to call it actual mania or hypomania</a:t>
            </a:r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This is rare.</a:t>
            </a:r>
          </a:p>
          <a:p>
            <a:pPr algn="ctr"/>
            <a:endParaRPr lang="en-US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(*Must have full symptoms: not just some irritability or agitation)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726386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2300EC-1548-D3D7-A2D5-3416BDADDD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Take Home Points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8E5967-6DE3-9C65-4DCC-C926A68112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Most depression seen in adolescents is Unipolar depression</a:t>
            </a:r>
          </a:p>
          <a:p>
            <a:pPr lvl="1"/>
            <a:r>
              <a:rPr lang="en-US" dirty="0"/>
              <a:t>This is true even with a first degree relative with bipolar</a:t>
            </a:r>
          </a:p>
          <a:p>
            <a:pPr marL="457200" lvl="1" indent="0">
              <a:buNone/>
            </a:pPr>
            <a:endParaRPr lang="en-US" dirty="0"/>
          </a:p>
          <a:p>
            <a:r>
              <a:rPr lang="en-US" dirty="0"/>
              <a:t>Irritability and Mood lability </a:t>
            </a:r>
            <a:r>
              <a:rPr lang="en-US" i="1" dirty="0"/>
              <a:t>alone</a:t>
            </a:r>
            <a:r>
              <a:rPr lang="en-US" dirty="0"/>
              <a:t> do not make a diagnosis of bipolar 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An adverse reaction to an SSRI does not confirm a bipolar diagnosis</a:t>
            </a:r>
          </a:p>
          <a:p>
            <a:endParaRPr lang="en-US" dirty="0"/>
          </a:p>
          <a:p>
            <a:pPr marL="0" indent="0" algn="ctr">
              <a:buNone/>
            </a:pPr>
            <a:r>
              <a:rPr lang="en-US" dirty="0"/>
              <a:t>**DO NOT BE SCARED TO TREAT ADOLESCENT DEPRESSION AS ADOLESCENT DEPRESSION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020748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3B207754-3AFC-46CA-9509-A6B7FC282D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Primary Care Panel</a:t>
            </a:r>
          </a:p>
        </p:txBody>
      </p:sp>
    </p:spTree>
    <p:extLst>
      <p:ext uri="{BB962C8B-B14F-4D97-AF65-F5344CB8AC3E}">
        <p14:creationId xmlns:p14="http://schemas.microsoft.com/office/powerpoint/2010/main" val="19765947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BD644D-E9B3-7712-49F7-C1C7CA2B74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Lifetime Prevalence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96B366-CF26-C8FF-9E40-96939D2FFC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sz="4000" dirty="0"/>
              <a:t>Adults</a:t>
            </a:r>
          </a:p>
          <a:p>
            <a:pPr lvl="1" algn="ctr"/>
            <a:r>
              <a:rPr lang="en-US" dirty="0"/>
              <a:t>Bipolar I Disorder: 1.0%</a:t>
            </a:r>
          </a:p>
          <a:p>
            <a:pPr lvl="1" algn="ctr"/>
            <a:r>
              <a:rPr lang="en-US" dirty="0"/>
              <a:t>Bipolar II Disorder: 1.1%</a:t>
            </a:r>
          </a:p>
          <a:p>
            <a:pPr marL="0" indent="0" algn="ctr">
              <a:buNone/>
            </a:pPr>
            <a:r>
              <a:rPr lang="en-US" sz="4000" dirty="0"/>
              <a:t>Adolescents</a:t>
            </a:r>
          </a:p>
          <a:p>
            <a:pPr lvl="1" algn="ctr"/>
            <a:r>
              <a:rPr lang="en-US" dirty="0"/>
              <a:t>Bipolar Disorder: 1-1.4%</a:t>
            </a:r>
          </a:p>
          <a:p>
            <a:pPr marL="0" indent="0" algn="ctr">
              <a:buNone/>
            </a:pPr>
            <a:r>
              <a:rPr lang="en-US" sz="4000" dirty="0"/>
              <a:t> Children</a:t>
            </a:r>
          </a:p>
          <a:p>
            <a:pPr algn="ctr"/>
            <a:r>
              <a:rPr lang="en-US" dirty="0"/>
              <a:t>??</a:t>
            </a:r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58787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636007-4833-472D-560F-9DF64D90AB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Fact or Fiction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13EC15-3660-A4A8-991F-C5336D009C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sz="4000" dirty="0"/>
              <a:t>Major Depressive Disorder is common in teens</a:t>
            </a:r>
          </a:p>
          <a:p>
            <a:pPr marL="0" indent="0" algn="ctr">
              <a:buNone/>
            </a:pPr>
            <a:endParaRPr lang="en-US" sz="4000" dirty="0"/>
          </a:p>
          <a:p>
            <a:pPr marL="0" indent="0" algn="ctr">
              <a:buNone/>
            </a:pPr>
            <a:r>
              <a:rPr lang="en-US" sz="4000" dirty="0"/>
              <a:t>True</a:t>
            </a:r>
          </a:p>
          <a:p>
            <a:pPr marL="0" indent="0" algn="ctr">
              <a:buNone/>
            </a:pPr>
            <a:r>
              <a:rPr lang="en-US" sz="4000" dirty="0"/>
              <a:t>False</a:t>
            </a:r>
          </a:p>
        </p:txBody>
      </p:sp>
    </p:spTree>
    <p:extLst>
      <p:ext uri="{BB962C8B-B14F-4D97-AF65-F5344CB8AC3E}">
        <p14:creationId xmlns:p14="http://schemas.microsoft.com/office/powerpoint/2010/main" val="9762689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BD644D-E9B3-7712-49F7-C1C7CA2B74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Lifetime Prevalence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96B366-CF26-C8FF-9E40-96939D2FFC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sz="4000" dirty="0"/>
              <a:t>By the age of 20:</a:t>
            </a:r>
          </a:p>
          <a:p>
            <a:pPr marL="0" indent="0" algn="ctr">
              <a:buNone/>
            </a:pPr>
            <a:r>
              <a:rPr lang="en-US" sz="4000" dirty="0"/>
              <a:t>20% report a lifetime episode of Depression </a:t>
            </a:r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28184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636007-4833-472D-560F-9DF64D90AB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Fact or Fiction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13EC15-3660-A4A8-991F-C5336D009C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sz="4000" dirty="0"/>
              <a:t>A depressed teen who has a parent with bipolar disorder is more likely to have bipolar depression than unipolar depression?</a:t>
            </a:r>
          </a:p>
          <a:p>
            <a:pPr marL="0" indent="0" algn="ctr">
              <a:buNone/>
            </a:pPr>
            <a:endParaRPr lang="en-US" sz="4000" dirty="0"/>
          </a:p>
          <a:p>
            <a:pPr marL="0" indent="0" algn="ctr">
              <a:buNone/>
            </a:pPr>
            <a:r>
              <a:rPr lang="en-US" sz="4000" dirty="0"/>
              <a:t>True</a:t>
            </a:r>
          </a:p>
          <a:p>
            <a:pPr marL="0" indent="0" algn="ctr">
              <a:buNone/>
            </a:pPr>
            <a:r>
              <a:rPr lang="en-US" sz="4000" dirty="0"/>
              <a:t>False</a:t>
            </a:r>
          </a:p>
        </p:txBody>
      </p:sp>
    </p:spTree>
    <p:extLst>
      <p:ext uri="{BB962C8B-B14F-4D97-AF65-F5344CB8AC3E}">
        <p14:creationId xmlns:p14="http://schemas.microsoft.com/office/powerpoint/2010/main" val="6523290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BD644D-E9B3-7712-49F7-C1C7CA2B74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Risk for Bipolar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96B366-CF26-C8FF-9E40-96939D2FFC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lvl="1" indent="0">
              <a:buNone/>
            </a:pPr>
            <a:r>
              <a:rPr lang="en-US" sz="4000" dirty="0"/>
              <a:t>Bipolar Disorder in one parent increases the odds of bipolar disorder in the child by 5 times.</a:t>
            </a:r>
          </a:p>
          <a:p>
            <a:pPr marL="457200" lvl="1" indent="0">
              <a:buNone/>
            </a:pPr>
            <a:endParaRPr lang="en-US" sz="4000" dirty="0"/>
          </a:p>
          <a:p>
            <a:pPr marL="457200" lvl="1" indent="0">
              <a:buNone/>
            </a:pPr>
            <a:r>
              <a:rPr lang="en-US" sz="4000" dirty="0"/>
              <a:t>Yet this only confers a 5% risk compared to the 1% in the general population!</a:t>
            </a:r>
          </a:p>
          <a:p>
            <a:pPr marL="457200" lvl="1" indent="0">
              <a:buNone/>
            </a:pPr>
            <a:endParaRPr lang="en-US" sz="4000" dirty="0"/>
          </a:p>
          <a:p>
            <a:pPr marL="457200" lvl="1" indent="0">
              <a:buNone/>
            </a:pPr>
            <a:r>
              <a:rPr lang="en-US" sz="4000" dirty="0"/>
              <a:t>The risk of Unipolar depression is still greater. </a:t>
            </a:r>
          </a:p>
        </p:txBody>
      </p:sp>
    </p:spTree>
    <p:extLst>
      <p:ext uri="{BB962C8B-B14F-4D97-AF65-F5344CB8AC3E}">
        <p14:creationId xmlns:p14="http://schemas.microsoft.com/office/powerpoint/2010/main" val="42312783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A96D1B-E9FA-9842-E74A-AF61F8751A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Fact or Fiction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D8DE87-E289-3F37-17D9-20E8AC7661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sz="4000" dirty="0"/>
              <a:t>Teens who complain of emotional highs and lows usually have bipolar disorder</a:t>
            </a:r>
          </a:p>
          <a:p>
            <a:pPr marL="0" indent="0" algn="ctr">
              <a:buNone/>
            </a:pPr>
            <a:endParaRPr lang="en-US" sz="4000" dirty="0"/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True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False</a:t>
            </a:r>
          </a:p>
          <a:p>
            <a:pPr marL="0" indent="0" algn="ctr">
              <a:buNone/>
            </a:pP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6000560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367786-7BE2-6389-E2DA-E698E21945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Mood Lability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0CEC14-AA38-CA7C-DCBC-FCC84D99CF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7048" y="1250731"/>
            <a:ext cx="11140966" cy="4926232"/>
          </a:xfrm>
        </p:spPr>
        <p:txBody>
          <a:bodyPr/>
          <a:lstStyle/>
          <a:p>
            <a:r>
              <a:rPr lang="en-US" dirty="0"/>
              <a:t>What does one mean by mood swings and highs and low?</a:t>
            </a:r>
          </a:p>
          <a:p>
            <a:pPr marL="685800" marR="0" lvl="1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Euthymia (normal mood) to sad mood</a:t>
            </a:r>
          </a:p>
          <a:p>
            <a:pPr marL="685800" marR="0" lvl="1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Normal mood to depressed mood</a:t>
            </a:r>
          </a:p>
          <a:p>
            <a:pPr marL="685800" marR="0" lvl="1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Hypomanic mood to depressed mood</a:t>
            </a:r>
          </a:p>
          <a:p>
            <a:pPr marL="685800" marR="0" lvl="1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Manic mood to depressed mood </a:t>
            </a:r>
          </a:p>
          <a:p>
            <a:r>
              <a:rPr lang="en-US" dirty="0"/>
              <a:t>What time frame are we talking about?</a:t>
            </a:r>
          </a:p>
          <a:p>
            <a:pPr marL="685800" marR="0" lvl="1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lang="en-US" dirty="0">
                <a:solidFill>
                  <a:prstClr val="black"/>
                </a:solidFill>
                <a:latin typeface="Calibri" panose="020F0502020204030204"/>
              </a:rPr>
              <a:t>Within the same hour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685800" marR="0" lvl="1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lang="en-US" dirty="0">
                <a:solidFill>
                  <a:prstClr val="black"/>
                </a:solidFill>
                <a:latin typeface="Calibri" panose="020F0502020204030204"/>
              </a:rPr>
              <a:t>Within the same day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685800" marR="0" lvl="1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Days o</a:t>
            </a:r>
            <a:r>
              <a:rPr lang="en-US" dirty="0">
                <a:solidFill>
                  <a:prstClr val="black"/>
                </a:solidFill>
                <a:latin typeface="Calibri" panose="020F0502020204030204"/>
              </a:rPr>
              <a:t>f one vs days of another</a:t>
            </a:r>
          </a:p>
          <a:p>
            <a:pPr marL="685800" marR="0" lvl="1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Weeks to months of one vs weeks to months of another </a:t>
            </a:r>
          </a:p>
          <a:p>
            <a:pPr marL="0" indent="0">
              <a:buNone/>
            </a:pPr>
            <a:r>
              <a:rPr lang="en-US" dirty="0"/>
              <a:t>**</a:t>
            </a:r>
            <a:r>
              <a:rPr lang="en-US" u="sng" dirty="0"/>
              <a:t>Adolescents with Major Depressive Disorder can have very labile mood</a:t>
            </a:r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5555795"/>
      </p:ext>
    </p:extLst>
  </p:cSld>
  <p:clrMapOvr>
    <a:masterClrMapping/>
  </p:clrMapOvr>
</p:sld>
</file>

<file path=ppt/theme/theme1.xml><?xml version="1.0" encoding="utf-8"?>
<a:theme xmlns:a="http://schemas.openxmlformats.org/drawingml/2006/main" name="Project Teach 16x9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oject Teach 16x9" id="{6CE63FF6-DF2C-48D4-A595-F274531B6A3D}" vid="{C1E0867F-4757-492F-8648-B56989AF0BC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Project Teach 16x9</Template>
  <TotalTime>1420</TotalTime>
  <Words>969</Words>
  <Application>Microsoft Office PowerPoint</Application>
  <PresentationFormat>Widescreen</PresentationFormat>
  <Paragraphs>158</Paragraphs>
  <Slides>26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1" baseType="lpstr">
      <vt:lpstr>Arial</vt:lpstr>
      <vt:lpstr>Calibri</vt:lpstr>
      <vt:lpstr>Helvetica Light</vt:lpstr>
      <vt:lpstr>Helvetica Regular</vt:lpstr>
      <vt:lpstr>Project Teach 16x9</vt:lpstr>
      <vt:lpstr>Bipolar Depression: Fact or Fiction  Rachel A. Zuckerbrot, MD </vt:lpstr>
      <vt:lpstr>Fact or Fiction</vt:lpstr>
      <vt:lpstr>Lifetime Prevalence</vt:lpstr>
      <vt:lpstr>Fact or Fiction</vt:lpstr>
      <vt:lpstr>Lifetime Prevalence</vt:lpstr>
      <vt:lpstr>Fact or Fiction</vt:lpstr>
      <vt:lpstr>Risk for Bipolar</vt:lpstr>
      <vt:lpstr>Fact or Fiction</vt:lpstr>
      <vt:lpstr>Mood Lability</vt:lpstr>
      <vt:lpstr>Fact or Fiction</vt:lpstr>
      <vt:lpstr>Irritability</vt:lpstr>
      <vt:lpstr>Fact or Fiction</vt:lpstr>
      <vt:lpstr>Fact or Fiction</vt:lpstr>
      <vt:lpstr>Bipolar I</vt:lpstr>
      <vt:lpstr>MANIA/Manic Episode</vt:lpstr>
      <vt:lpstr>MANIA/Manic Episode</vt:lpstr>
      <vt:lpstr>Fact or Fiction</vt:lpstr>
      <vt:lpstr>Fact or Fiction</vt:lpstr>
      <vt:lpstr>Bipolar II</vt:lpstr>
      <vt:lpstr>Fact or Fiction</vt:lpstr>
      <vt:lpstr>HYPOMANIA/Hypomanic Episode</vt:lpstr>
      <vt:lpstr>HYPOMANIA/Hypomanic Episode</vt:lpstr>
      <vt:lpstr>Fact or Fiction</vt:lpstr>
      <vt:lpstr>Mania/Hypomania during drug treatment</vt:lpstr>
      <vt:lpstr>Take Home Points</vt:lpstr>
      <vt:lpstr>Primary Care Panel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Bergner, Andrew</dc:creator>
  <cp:lastModifiedBy>Zuckerbrot, Rachel (NYSPI)</cp:lastModifiedBy>
  <cp:revision>103</cp:revision>
  <cp:lastPrinted>2022-11-16T01:40:14Z</cp:lastPrinted>
  <dcterms:created xsi:type="dcterms:W3CDTF">2017-12-07T19:51:25Z</dcterms:created>
  <dcterms:modified xsi:type="dcterms:W3CDTF">2024-10-23T02:59:53Z</dcterms:modified>
</cp:coreProperties>
</file>