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40" r:id="rId2"/>
    <p:sldMasterId id="2147483728" r:id="rId3"/>
    <p:sldMasterId id="2147483765" r:id="rId4"/>
  </p:sldMasterIdLst>
  <p:notesMasterIdLst>
    <p:notesMasterId r:id="rId59"/>
  </p:notesMasterIdLst>
  <p:handoutMasterIdLst>
    <p:handoutMasterId r:id="rId60"/>
  </p:handoutMasterIdLst>
  <p:sldIdLst>
    <p:sldId id="320" r:id="rId5"/>
    <p:sldId id="1003" r:id="rId6"/>
    <p:sldId id="360" r:id="rId7"/>
    <p:sldId id="442" r:id="rId8"/>
    <p:sldId id="370" r:id="rId9"/>
    <p:sldId id="323" r:id="rId10"/>
    <p:sldId id="321" r:id="rId11"/>
    <p:sldId id="327" r:id="rId12"/>
    <p:sldId id="672" r:id="rId13"/>
    <p:sldId id="329" r:id="rId14"/>
    <p:sldId id="330" r:id="rId15"/>
    <p:sldId id="332" r:id="rId16"/>
    <p:sldId id="325" r:id="rId17"/>
    <p:sldId id="379" r:id="rId18"/>
    <p:sldId id="336" r:id="rId19"/>
    <p:sldId id="367" r:id="rId20"/>
    <p:sldId id="377" r:id="rId21"/>
    <p:sldId id="340" r:id="rId22"/>
    <p:sldId id="387" r:id="rId23"/>
    <p:sldId id="428" r:id="rId24"/>
    <p:sldId id="1013" r:id="rId25"/>
    <p:sldId id="1015" r:id="rId26"/>
    <p:sldId id="398" r:id="rId27"/>
    <p:sldId id="345" r:id="rId28"/>
    <p:sldId id="346" r:id="rId29"/>
    <p:sldId id="1010" r:id="rId30"/>
    <p:sldId id="1011" r:id="rId31"/>
    <p:sldId id="351" r:id="rId32"/>
    <p:sldId id="352" r:id="rId33"/>
    <p:sldId id="355" r:id="rId34"/>
    <p:sldId id="353" r:id="rId35"/>
    <p:sldId id="393" r:id="rId36"/>
    <p:sldId id="1017" r:id="rId37"/>
    <p:sldId id="394" r:id="rId38"/>
    <p:sldId id="395" r:id="rId39"/>
    <p:sldId id="374" r:id="rId40"/>
    <p:sldId id="1014" r:id="rId41"/>
    <p:sldId id="1009" r:id="rId42"/>
    <p:sldId id="397" r:id="rId43"/>
    <p:sldId id="1012" r:id="rId44"/>
    <p:sldId id="1004" r:id="rId45"/>
    <p:sldId id="1005" r:id="rId46"/>
    <p:sldId id="1006" r:id="rId47"/>
    <p:sldId id="413" r:id="rId48"/>
    <p:sldId id="414" r:id="rId49"/>
    <p:sldId id="416" r:id="rId50"/>
    <p:sldId id="1007" r:id="rId51"/>
    <p:sldId id="1008" r:id="rId52"/>
    <p:sldId id="369" r:id="rId53"/>
    <p:sldId id="275" r:id="rId54"/>
    <p:sldId id="276" r:id="rId55"/>
    <p:sldId id="422" r:id="rId56"/>
    <p:sldId id="1016" r:id="rId57"/>
    <p:sldId id="357"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91378"/>
    <a:srgbClr val="049FDA"/>
    <a:srgbClr val="7BBF43"/>
    <a:srgbClr val="66FF66"/>
    <a:srgbClr val="5D5B5B"/>
    <a:srgbClr val="ECF3F3"/>
    <a:srgbClr val="0F3079"/>
    <a:srgbClr val="FFFFFF"/>
    <a:srgbClr val="91D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2666" autoAdjust="0"/>
  </p:normalViewPr>
  <p:slideViewPr>
    <p:cSldViewPr snapToGrid="0">
      <p:cViewPr varScale="1">
        <p:scale>
          <a:sx n="75" d="100"/>
          <a:sy n="75" d="100"/>
        </p:scale>
        <p:origin x="62" y="1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9147A6-0FE2-4264-A902-B8CAD3124305}" type="datetimeFigureOut">
              <a:rPr lang="en-US" smtClean="0"/>
              <a:t>10/10/2024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A1A487-6BAF-44F4-B2C1-61B366ADE2EF}" type="slidenum">
              <a:rPr lang="en-US" smtClean="0"/>
              <a:t>‹#›</a:t>
            </a:fld>
            <a:endParaRPr lang="en-US"/>
          </a:p>
        </p:txBody>
      </p:sp>
    </p:spTree>
    <p:extLst>
      <p:ext uri="{BB962C8B-B14F-4D97-AF65-F5344CB8AC3E}">
        <p14:creationId xmlns:p14="http://schemas.microsoft.com/office/powerpoint/2010/main" val="3364810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54324-E28A-4897-919C-EDC862D7EE7D}"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66C59-BAC0-4CE1-A859-46610F03C0CE}" type="slidenum">
              <a:rPr lang="en-US" smtClean="0"/>
              <a:t>‹#›</a:t>
            </a:fld>
            <a:endParaRPr lang="en-US"/>
          </a:p>
        </p:txBody>
      </p:sp>
    </p:spTree>
    <p:extLst>
      <p:ext uri="{BB962C8B-B14F-4D97-AF65-F5344CB8AC3E}">
        <p14:creationId xmlns:p14="http://schemas.microsoft.com/office/powerpoint/2010/main" val="296909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207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Weave Danielle in and how you would deal with her in your practice.</a:t>
            </a:r>
          </a:p>
        </p:txBody>
      </p:sp>
      <p:sp>
        <p:nvSpPr>
          <p:cNvPr id="4" name="Slide Number Placeholder 3"/>
          <p:cNvSpPr>
            <a:spLocks noGrp="1"/>
          </p:cNvSpPr>
          <p:nvPr>
            <p:ph type="sldNum" sz="quarter" idx="5"/>
          </p:nvPr>
        </p:nvSpPr>
        <p:spPr/>
        <p:txBody>
          <a:bodyPr/>
          <a:lstStyle/>
          <a:p>
            <a:fld id="{72566C59-BAC0-4CE1-A859-46610F03C0CE}" type="slidenum">
              <a:rPr lang="en-US" smtClean="0"/>
              <a:t>18</a:t>
            </a:fld>
            <a:endParaRPr lang="en-US"/>
          </a:p>
        </p:txBody>
      </p:sp>
    </p:spTree>
    <p:extLst>
      <p:ext uri="{BB962C8B-B14F-4D97-AF65-F5344CB8AC3E}">
        <p14:creationId xmlns:p14="http://schemas.microsoft.com/office/powerpoint/2010/main" val="227548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a:extLst>
              <a:ext uri="{FF2B5EF4-FFF2-40B4-BE49-F238E27FC236}">
                <a16:creationId xmlns:a16="http://schemas.microsoft.com/office/drawing/2014/main" id="{347FF180-087B-4486-86E0-FAA4FE74B382}"/>
              </a:ext>
            </a:extLst>
          </p:cNvPr>
          <p:cNvSpPr txBox="1">
            <a:spLocks noChangeArrowheads="1"/>
          </p:cNvSpPr>
          <p:nvPr/>
        </p:nvSpPr>
        <p:spPr bwMode="auto">
          <a:xfrm>
            <a:off x="1622425" y="1023938"/>
            <a:ext cx="4699000" cy="35052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3177" tIns="46589" rIns="93177" bIns="46589" anchor="ctr"/>
          <a:lstStyle>
            <a:lvl1pPr defTabSz="465138">
              <a:defRPr>
                <a:solidFill>
                  <a:schemeClr val="tx1"/>
                </a:solidFill>
                <a:latin typeface="Arial" panose="020B0604020202020204" pitchFamily="34" charset="0"/>
              </a:defRPr>
            </a:lvl1pPr>
            <a:lvl2pPr marL="742950" indent="-285750" defTabSz="465138">
              <a:defRPr>
                <a:solidFill>
                  <a:schemeClr val="tx1"/>
                </a:solidFill>
                <a:latin typeface="Arial" panose="020B0604020202020204" pitchFamily="34" charset="0"/>
              </a:defRPr>
            </a:lvl2pPr>
            <a:lvl3pPr marL="1143000" indent="-228600" defTabSz="465138">
              <a:defRPr>
                <a:solidFill>
                  <a:schemeClr val="tx1"/>
                </a:solidFill>
                <a:latin typeface="Arial" panose="020B0604020202020204" pitchFamily="34" charset="0"/>
              </a:defRPr>
            </a:lvl3pPr>
            <a:lvl4pPr marL="1600200" indent="-228600" defTabSz="465138">
              <a:defRPr>
                <a:solidFill>
                  <a:schemeClr val="tx1"/>
                </a:solidFill>
                <a:latin typeface="Arial" panose="020B0604020202020204" pitchFamily="34" charset="0"/>
              </a:defRPr>
            </a:lvl4pPr>
            <a:lvl5pPr marL="2057400" indent="-228600" defTabSz="465138">
              <a:defRPr>
                <a:solidFill>
                  <a:schemeClr val="tx1"/>
                </a:solidFill>
                <a:latin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defRPr>
            </a:lvl9pPr>
          </a:lstStyle>
          <a:p>
            <a:pPr>
              <a:lnSpc>
                <a:spcPct val="93000"/>
              </a:lnSpc>
              <a:buClr>
                <a:srgbClr val="000000"/>
              </a:buClr>
              <a:buSzPct val="45000"/>
            </a:pPr>
            <a:endParaRPr lang="en-US" altLang="en-US" sz="2400">
              <a:solidFill>
                <a:srgbClr val="000000"/>
              </a:solidFill>
              <a:latin typeface="Times New Roman" panose="02020603050405020304" pitchFamily="18" charset="0"/>
            </a:endParaRPr>
          </a:p>
        </p:txBody>
      </p:sp>
      <p:sp>
        <p:nvSpPr>
          <p:cNvPr id="58371" name="Text Box 2">
            <a:extLst>
              <a:ext uri="{FF2B5EF4-FFF2-40B4-BE49-F238E27FC236}">
                <a16:creationId xmlns:a16="http://schemas.microsoft.com/office/drawing/2014/main" id="{7444D0F3-E678-43C3-AECA-947E60394A2C}"/>
              </a:ext>
            </a:extLst>
          </p:cNvPr>
          <p:cNvSpPr>
            <a:spLocks noGrp="1" noChangeArrowheads="1"/>
          </p:cNvSpPr>
          <p:nvPr>
            <p:ph type="body"/>
          </p:nvPr>
        </p:nvSpPr>
        <p:spPr bwMode="auto">
          <a:xfrm>
            <a:off x="1212850" y="4867275"/>
            <a:ext cx="5526088" cy="3889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marL="87313" indent="-87313">
              <a:lnSpc>
                <a:spcPct val="93000"/>
              </a:lnSpc>
              <a:spcBef>
                <a:spcPct val="0"/>
              </a:spcBef>
              <a:buSzPct val="45000"/>
              <a:tabLst>
                <a:tab pos="736600" algn="l"/>
                <a:tab pos="1474788" algn="l"/>
                <a:tab pos="2211388" algn="l"/>
                <a:tab pos="2949575" algn="l"/>
                <a:tab pos="3687763" algn="l"/>
                <a:tab pos="4424363" algn="l"/>
                <a:tab pos="5162550" algn="l"/>
              </a:tabLst>
            </a:pPr>
            <a:r>
              <a:rPr lang="en-GB" altLang="en-US" dirty="0">
                <a:latin typeface="Arial" panose="020B0604020202020204" pitchFamily="34" charset="0"/>
                <a:ea typeface="msgothic"/>
                <a:cs typeface="msgothic"/>
              </a:rPr>
              <a:t>Just stop by</a:t>
            </a:r>
          </a:p>
        </p:txBody>
      </p:sp>
    </p:spTree>
    <p:extLst>
      <p:ext uri="{BB962C8B-B14F-4D97-AF65-F5344CB8AC3E}">
        <p14:creationId xmlns:p14="http://schemas.microsoft.com/office/powerpoint/2010/main" val="61511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4" name="Footer Placeholder 3"/>
          <p:cNvSpPr>
            <a:spLocks noGrp="1"/>
          </p:cNvSpPr>
          <p:nvPr>
            <p:ph type="ftr" sz="quarter" idx="4"/>
          </p:nvPr>
        </p:nvSpPr>
        <p:spPr/>
        <p:txBody>
          <a:bodyPr/>
          <a:lstStyle/>
          <a:p>
            <a:pPr>
              <a:defRPr/>
            </a:pPr>
            <a:r>
              <a:rPr lang="en-US"/>
              <a:t>Unit H: Depression in Primary Care</a:t>
            </a:r>
          </a:p>
        </p:txBody>
      </p:sp>
      <p:sp>
        <p:nvSpPr>
          <p:cNvPr id="60420"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2500">
              <a:defRPr sz="2600">
                <a:solidFill>
                  <a:schemeClr val="tx1"/>
                </a:solidFill>
                <a:latin typeface="Arial" charset="0"/>
                <a:ea typeface="ＭＳ Ｐゴシック" charset="0"/>
                <a:cs typeface="ＭＳ Ｐゴシック" charset="0"/>
              </a:defRPr>
            </a:lvl1pPr>
            <a:lvl2pPr marL="742950" indent="-285750" defTabSz="952500">
              <a:defRPr sz="2600">
                <a:solidFill>
                  <a:schemeClr val="tx1"/>
                </a:solidFill>
                <a:latin typeface="Arial" charset="0"/>
                <a:ea typeface="ＭＳ Ｐゴシック" charset="0"/>
              </a:defRPr>
            </a:lvl2pPr>
            <a:lvl3pPr marL="1143000" indent="-228600" defTabSz="952500">
              <a:defRPr sz="2600">
                <a:solidFill>
                  <a:schemeClr val="tx1"/>
                </a:solidFill>
                <a:latin typeface="Arial" charset="0"/>
                <a:ea typeface="ＭＳ Ｐゴシック" charset="0"/>
              </a:defRPr>
            </a:lvl3pPr>
            <a:lvl4pPr marL="1600200" indent="-228600" defTabSz="952500">
              <a:defRPr sz="2600">
                <a:solidFill>
                  <a:schemeClr val="tx1"/>
                </a:solidFill>
                <a:latin typeface="Arial" charset="0"/>
                <a:ea typeface="ＭＳ Ｐゴシック" charset="0"/>
              </a:defRPr>
            </a:lvl4pPr>
            <a:lvl5pPr marL="2057400" indent="-228600" defTabSz="952500">
              <a:defRPr sz="2600">
                <a:solidFill>
                  <a:schemeClr val="tx1"/>
                </a:solidFill>
                <a:latin typeface="Arial" charset="0"/>
                <a:ea typeface="ＭＳ Ｐゴシック" charset="0"/>
              </a:defRPr>
            </a:lvl5pPr>
            <a:lvl6pPr marL="2514600" indent="-228600" defTabSz="952500"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952500"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952500"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952500" eaLnBrk="0" fontAlgn="base" hangingPunct="0">
              <a:spcBef>
                <a:spcPct val="0"/>
              </a:spcBef>
              <a:spcAft>
                <a:spcPct val="0"/>
              </a:spcAft>
              <a:defRPr sz="2600">
                <a:solidFill>
                  <a:schemeClr val="tx1"/>
                </a:solidFill>
                <a:latin typeface="Arial" charset="0"/>
                <a:ea typeface="ＭＳ Ｐゴシック" charset="0"/>
              </a:defRPr>
            </a:lvl9pPr>
          </a:lstStyle>
          <a:p>
            <a:fld id="{CEA9A6C6-02E1-694E-BE9D-80874139304E}" type="slidenum">
              <a:rPr lang="en-US" sz="1200">
                <a:latin typeface="Times New Roman" charset="0"/>
              </a:rPr>
              <a:pPr/>
              <a:t>21</a:t>
            </a:fld>
            <a:endParaRPr lang="en-US" sz="1200">
              <a:latin typeface="Times New Roman" charset="0"/>
            </a:endParaRPr>
          </a:p>
        </p:txBody>
      </p:sp>
    </p:spTree>
    <p:extLst>
      <p:ext uri="{BB962C8B-B14F-4D97-AF65-F5344CB8AC3E}">
        <p14:creationId xmlns:p14="http://schemas.microsoft.com/office/powerpoint/2010/main" val="409565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22</a:t>
            </a:fld>
            <a:endParaRPr lang="en-US"/>
          </a:p>
        </p:txBody>
      </p:sp>
    </p:spTree>
    <p:extLst>
      <p:ext uri="{BB962C8B-B14F-4D97-AF65-F5344CB8AC3E}">
        <p14:creationId xmlns:p14="http://schemas.microsoft.com/office/powerpoint/2010/main" val="265957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a:extLst>
              <a:ext uri="{FF2B5EF4-FFF2-40B4-BE49-F238E27FC236}">
                <a16:creationId xmlns:a16="http://schemas.microsoft.com/office/drawing/2014/main" id="{347FF180-087B-4486-86E0-FAA4FE74B382}"/>
              </a:ext>
            </a:extLst>
          </p:cNvPr>
          <p:cNvSpPr txBox="1">
            <a:spLocks noChangeArrowheads="1"/>
          </p:cNvSpPr>
          <p:nvPr/>
        </p:nvSpPr>
        <p:spPr bwMode="auto">
          <a:xfrm>
            <a:off x="1622425" y="1023938"/>
            <a:ext cx="4699000" cy="35052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3177" tIns="46589" rIns="93177" bIns="46589" anchor="ctr"/>
          <a:lstStyle>
            <a:lvl1pPr defTabSz="465138">
              <a:defRPr>
                <a:solidFill>
                  <a:schemeClr val="tx1"/>
                </a:solidFill>
                <a:latin typeface="Arial" panose="020B0604020202020204" pitchFamily="34" charset="0"/>
              </a:defRPr>
            </a:lvl1pPr>
            <a:lvl2pPr marL="742950" indent="-285750" defTabSz="465138">
              <a:defRPr>
                <a:solidFill>
                  <a:schemeClr val="tx1"/>
                </a:solidFill>
                <a:latin typeface="Arial" panose="020B0604020202020204" pitchFamily="34" charset="0"/>
              </a:defRPr>
            </a:lvl2pPr>
            <a:lvl3pPr marL="1143000" indent="-228600" defTabSz="465138">
              <a:defRPr>
                <a:solidFill>
                  <a:schemeClr val="tx1"/>
                </a:solidFill>
                <a:latin typeface="Arial" panose="020B0604020202020204" pitchFamily="34" charset="0"/>
              </a:defRPr>
            </a:lvl3pPr>
            <a:lvl4pPr marL="1600200" indent="-228600" defTabSz="465138">
              <a:defRPr>
                <a:solidFill>
                  <a:schemeClr val="tx1"/>
                </a:solidFill>
                <a:latin typeface="Arial" panose="020B0604020202020204" pitchFamily="34" charset="0"/>
              </a:defRPr>
            </a:lvl4pPr>
            <a:lvl5pPr marL="2057400" indent="-228600" defTabSz="465138">
              <a:defRPr>
                <a:solidFill>
                  <a:schemeClr val="tx1"/>
                </a:solidFill>
                <a:latin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defRPr>
            </a:lvl9pPr>
          </a:lstStyle>
          <a:p>
            <a:pPr>
              <a:lnSpc>
                <a:spcPct val="93000"/>
              </a:lnSpc>
              <a:buClr>
                <a:srgbClr val="000000"/>
              </a:buClr>
              <a:buSzPct val="45000"/>
            </a:pPr>
            <a:endParaRPr lang="en-US" altLang="en-US" sz="2400">
              <a:solidFill>
                <a:srgbClr val="000000"/>
              </a:solidFill>
              <a:latin typeface="Times New Roman" panose="02020603050405020304" pitchFamily="18" charset="0"/>
            </a:endParaRPr>
          </a:p>
        </p:txBody>
      </p:sp>
      <p:sp>
        <p:nvSpPr>
          <p:cNvPr id="58371" name="Text Box 2">
            <a:extLst>
              <a:ext uri="{FF2B5EF4-FFF2-40B4-BE49-F238E27FC236}">
                <a16:creationId xmlns:a16="http://schemas.microsoft.com/office/drawing/2014/main" id="{7444D0F3-E678-43C3-AECA-947E60394A2C}"/>
              </a:ext>
            </a:extLst>
          </p:cNvPr>
          <p:cNvSpPr>
            <a:spLocks noGrp="1" noChangeArrowheads="1"/>
          </p:cNvSpPr>
          <p:nvPr>
            <p:ph type="body"/>
          </p:nvPr>
        </p:nvSpPr>
        <p:spPr bwMode="auto">
          <a:xfrm>
            <a:off x="1212850" y="4867275"/>
            <a:ext cx="5526088" cy="3889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marL="87313" indent="-87313">
              <a:lnSpc>
                <a:spcPct val="93000"/>
              </a:lnSpc>
              <a:spcBef>
                <a:spcPct val="0"/>
              </a:spcBef>
              <a:buSzPct val="45000"/>
              <a:tabLst>
                <a:tab pos="736600" algn="l"/>
                <a:tab pos="1474788" algn="l"/>
                <a:tab pos="2211388" algn="l"/>
                <a:tab pos="2949575" algn="l"/>
                <a:tab pos="3687763" algn="l"/>
                <a:tab pos="4424363" algn="l"/>
                <a:tab pos="5162550" algn="l"/>
              </a:tabLst>
            </a:pPr>
            <a:r>
              <a:rPr lang="en-GB" altLang="en-US" dirty="0">
                <a:latin typeface="Arial" panose="020B0604020202020204" pitchFamily="34" charset="0"/>
                <a:ea typeface="msgothic"/>
                <a:cs typeface="msgothic"/>
              </a:rPr>
              <a:t>Quick stop</a:t>
            </a:r>
          </a:p>
        </p:txBody>
      </p:sp>
    </p:spTree>
    <p:extLst>
      <p:ext uri="{BB962C8B-B14F-4D97-AF65-F5344CB8AC3E}">
        <p14:creationId xmlns:p14="http://schemas.microsoft.com/office/powerpoint/2010/main" val="3883872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Updated 8/26/2013 - PSJ</a:t>
            </a:r>
          </a:p>
          <a:p>
            <a:r>
              <a:rPr lang="en-US" dirty="0">
                <a:latin typeface="Times New Roman" charset="0"/>
                <a:ea typeface="ＭＳ Ｐゴシック" charset="0"/>
                <a:cs typeface="ＭＳ Ｐゴシック" charset="0"/>
              </a:rPr>
              <a:t>FACULTY: Please briefly draw</a:t>
            </a:r>
            <a:r>
              <a:rPr lang="en-US" baseline="0" dirty="0">
                <a:latin typeface="Times New Roman" charset="0"/>
                <a:ea typeface="ＭＳ Ｐゴシック" charset="0"/>
                <a:cs typeface="ＭＳ Ｐゴシック" charset="0"/>
              </a:rPr>
              <a:t> learners’ attention to </a:t>
            </a:r>
            <a:r>
              <a:rPr lang="en-US" dirty="0">
                <a:latin typeface="Times New Roman" charset="0"/>
                <a:ea typeface="ＭＳ Ｐゴシック" charset="0"/>
                <a:cs typeface="ＭＳ Ｐゴシック" charset="0"/>
              </a:rPr>
              <a:t>the 3 </a:t>
            </a:r>
            <a:r>
              <a:rPr lang="en-US" baseline="0" dirty="0">
                <a:latin typeface="Times New Roman" charset="0"/>
                <a:ea typeface="ＭＳ Ｐゴシック" charset="0"/>
                <a:cs typeface="ＭＳ Ｐゴシック" charset="0"/>
              </a:rPr>
              <a:t>following RESOURCE SLIDES, which both show the CBT is effective, that SSRI’s are effective, AND that CBT appears to offer a modest benefit over and above Medication-alone, as in the TADS study – The COMB group also had less suicidal ideation, compared to the SSRI-only group – described in the early Unit of the Black Box</a:t>
            </a:r>
            <a:endParaRPr lang="en-US" dirty="0">
              <a:latin typeface="Times New Roman" charset="0"/>
              <a:ea typeface="ＭＳ Ｐゴシック" charset="0"/>
              <a:cs typeface="ＭＳ Ｐゴシック" charset="0"/>
            </a:endParaRPr>
          </a:p>
        </p:txBody>
      </p:sp>
      <p:sp>
        <p:nvSpPr>
          <p:cNvPr id="4" name="Footer Placeholder 3"/>
          <p:cNvSpPr>
            <a:spLocks noGrp="1"/>
          </p:cNvSpPr>
          <p:nvPr>
            <p:ph type="ftr" sz="quarter" idx="4"/>
          </p:nvPr>
        </p:nvSpPr>
        <p:spPr/>
        <p:txBody>
          <a:bodyPr/>
          <a:lstStyle/>
          <a:p>
            <a:pPr>
              <a:defRPr/>
            </a:pPr>
            <a:r>
              <a:rPr lang="en-US"/>
              <a:t>Unit H: Depression in Primary Care</a:t>
            </a:r>
          </a:p>
        </p:txBody>
      </p:sp>
      <p:sp>
        <p:nvSpPr>
          <p:cNvPr id="60420"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2500">
              <a:defRPr sz="2600">
                <a:solidFill>
                  <a:schemeClr val="tx1"/>
                </a:solidFill>
                <a:latin typeface="Arial" charset="0"/>
                <a:ea typeface="ＭＳ Ｐゴシック" charset="0"/>
                <a:cs typeface="ＭＳ Ｐゴシック" charset="0"/>
              </a:defRPr>
            </a:lvl1pPr>
            <a:lvl2pPr marL="742950" indent="-285750" defTabSz="952500">
              <a:defRPr sz="2600">
                <a:solidFill>
                  <a:schemeClr val="tx1"/>
                </a:solidFill>
                <a:latin typeface="Arial" charset="0"/>
                <a:ea typeface="ＭＳ Ｐゴシック" charset="0"/>
              </a:defRPr>
            </a:lvl2pPr>
            <a:lvl3pPr marL="1143000" indent="-228600" defTabSz="952500">
              <a:defRPr sz="2600">
                <a:solidFill>
                  <a:schemeClr val="tx1"/>
                </a:solidFill>
                <a:latin typeface="Arial" charset="0"/>
                <a:ea typeface="ＭＳ Ｐゴシック" charset="0"/>
              </a:defRPr>
            </a:lvl3pPr>
            <a:lvl4pPr marL="1600200" indent="-228600" defTabSz="952500">
              <a:defRPr sz="2600">
                <a:solidFill>
                  <a:schemeClr val="tx1"/>
                </a:solidFill>
                <a:latin typeface="Arial" charset="0"/>
                <a:ea typeface="ＭＳ Ｐゴシック" charset="0"/>
              </a:defRPr>
            </a:lvl4pPr>
            <a:lvl5pPr marL="2057400" indent="-228600" defTabSz="952500">
              <a:defRPr sz="2600">
                <a:solidFill>
                  <a:schemeClr val="tx1"/>
                </a:solidFill>
                <a:latin typeface="Arial" charset="0"/>
                <a:ea typeface="ＭＳ Ｐゴシック" charset="0"/>
              </a:defRPr>
            </a:lvl5pPr>
            <a:lvl6pPr marL="2514600" indent="-228600" defTabSz="952500" eaLnBrk="0" fontAlgn="base" hangingPunct="0">
              <a:spcBef>
                <a:spcPct val="0"/>
              </a:spcBef>
              <a:spcAft>
                <a:spcPct val="0"/>
              </a:spcAft>
              <a:defRPr sz="2600">
                <a:solidFill>
                  <a:schemeClr val="tx1"/>
                </a:solidFill>
                <a:latin typeface="Arial" charset="0"/>
                <a:ea typeface="ＭＳ Ｐゴシック" charset="0"/>
              </a:defRPr>
            </a:lvl6pPr>
            <a:lvl7pPr marL="2971800" indent="-228600" defTabSz="952500" eaLnBrk="0" fontAlgn="base" hangingPunct="0">
              <a:spcBef>
                <a:spcPct val="0"/>
              </a:spcBef>
              <a:spcAft>
                <a:spcPct val="0"/>
              </a:spcAft>
              <a:defRPr sz="2600">
                <a:solidFill>
                  <a:schemeClr val="tx1"/>
                </a:solidFill>
                <a:latin typeface="Arial" charset="0"/>
                <a:ea typeface="ＭＳ Ｐゴシック" charset="0"/>
              </a:defRPr>
            </a:lvl7pPr>
            <a:lvl8pPr marL="3429000" indent="-228600" defTabSz="952500" eaLnBrk="0" fontAlgn="base" hangingPunct="0">
              <a:spcBef>
                <a:spcPct val="0"/>
              </a:spcBef>
              <a:spcAft>
                <a:spcPct val="0"/>
              </a:spcAft>
              <a:defRPr sz="2600">
                <a:solidFill>
                  <a:schemeClr val="tx1"/>
                </a:solidFill>
                <a:latin typeface="Arial" charset="0"/>
                <a:ea typeface="ＭＳ Ｐゴシック" charset="0"/>
              </a:defRPr>
            </a:lvl8pPr>
            <a:lvl9pPr marL="3886200" indent="-228600" defTabSz="952500" eaLnBrk="0" fontAlgn="base" hangingPunct="0">
              <a:spcBef>
                <a:spcPct val="0"/>
              </a:spcBef>
              <a:spcAft>
                <a:spcPct val="0"/>
              </a:spcAft>
              <a:defRPr sz="2600">
                <a:solidFill>
                  <a:schemeClr val="tx1"/>
                </a:solidFill>
                <a:latin typeface="Arial" charset="0"/>
                <a:ea typeface="ＭＳ Ｐゴシック" charset="0"/>
              </a:defRPr>
            </a:lvl9pPr>
          </a:lstStyle>
          <a:p>
            <a:fld id="{CEA9A6C6-02E1-694E-BE9D-80874139304E}" type="slidenum">
              <a:rPr lang="en-US" sz="1200">
                <a:latin typeface="Times New Roman" charset="0"/>
              </a:rPr>
              <a:pPr/>
              <a:t>25</a:t>
            </a:fld>
            <a:endParaRPr lang="en-US" sz="1200">
              <a:latin typeface="Times New Roman" charset="0"/>
            </a:endParaRPr>
          </a:p>
        </p:txBody>
      </p:sp>
    </p:spTree>
    <p:extLst>
      <p:ext uri="{BB962C8B-B14F-4D97-AF65-F5344CB8AC3E}">
        <p14:creationId xmlns:p14="http://schemas.microsoft.com/office/powerpoint/2010/main" val="3081295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references at the end</a:t>
            </a:r>
          </a:p>
        </p:txBody>
      </p:sp>
      <p:sp>
        <p:nvSpPr>
          <p:cNvPr id="4" name="Slide Number Placeholder 3"/>
          <p:cNvSpPr>
            <a:spLocks noGrp="1"/>
          </p:cNvSpPr>
          <p:nvPr>
            <p:ph type="sldNum" sz="quarter" idx="10"/>
          </p:nvPr>
        </p:nvSpPr>
        <p:spPr/>
        <p:txBody>
          <a:bodyPr/>
          <a:lstStyle/>
          <a:p>
            <a:fld id="{72566C59-BAC0-4CE1-A859-46610F03C0CE}" type="slidenum">
              <a:rPr lang="en-US" smtClean="0"/>
              <a:t>29</a:t>
            </a:fld>
            <a:endParaRPr lang="en-US"/>
          </a:p>
        </p:txBody>
      </p:sp>
    </p:spTree>
    <p:extLst>
      <p:ext uri="{BB962C8B-B14F-4D97-AF65-F5344CB8AC3E}">
        <p14:creationId xmlns:p14="http://schemas.microsoft.com/office/powerpoint/2010/main" val="105642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54A6E893-CB40-4F59-BF18-94DC7E8BD6D1}"/>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4099" name="Text Box 2">
            <a:extLst>
              <a:ext uri="{FF2B5EF4-FFF2-40B4-BE49-F238E27FC236}">
                <a16:creationId xmlns:a16="http://schemas.microsoft.com/office/drawing/2014/main" id="{9FF25334-048D-4272-B861-696BB8216979}"/>
              </a:ext>
            </a:extLst>
          </p:cNvPr>
          <p:cNvSpPr txBox="1">
            <a:spLocks noGrp="1" noChangeArrowheads="1"/>
          </p:cNvSpPr>
          <p:nvPr>
            <p:ph type="body"/>
          </p:nvPr>
        </p:nvSpPr>
        <p:spPr>
          <a:xfrm>
            <a:off x="1185863" y="4787900"/>
            <a:ext cx="5407025" cy="3825875"/>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cs typeface="msgothic" charset="0"/>
              </a:rPr>
              <a:t>Quick visit - Walk through moderate to severe.  Emphasize the psychiatric consult here. CBT and meds will be on following slides in detail. </a:t>
            </a:r>
          </a:p>
        </p:txBody>
      </p:sp>
    </p:spTree>
    <p:extLst>
      <p:ext uri="{BB962C8B-B14F-4D97-AF65-F5344CB8AC3E}">
        <p14:creationId xmlns:p14="http://schemas.microsoft.com/office/powerpoint/2010/main" val="492600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E9298D-2375-4B9D-B3DC-BC04F9D39E62}" type="slidenum">
              <a:rPr lang="en-US" smtClean="0"/>
              <a:t>36</a:t>
            </a:fld>
            <a:endParaRPr lang="en-US"/>
          </a:p>
        </p:txBody>
      </p:sp>
    </p:spTree>
    <p:extLst>
      <p:ext uri="{BB962C8B-B14F-4D97-AF65-F5344CB8AC3E}">
        <p14:creationId xmlns:p14="http://schemas.microsoft.com/office/powerpoint/2010/main" val="1056750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xfrm>
            <a:off x="971840" y="3366105"/>
            <a:ext cx="7770487" cy="3191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err="1"/>
              <a:t>Pcn</a:t>
            </a:r>
            <a:r>
              <a:rPr lang="en-US" altLang="en-US" dirty="0"/>
              <a:t> IM v PO</a:t>
            </a:r>
            <a:r>
              <a:rPr lang="en-US" altLang="en-US" baseline="0" dirty="0"/>
              <a:t> for </a:t>
            </a:r>
            <a:r>
              <a:rPr lang="en-US" altLang="en-US" baseline="0" dirty="0" err="1"/>
              <a:t>strept</a:t>
            </a:r>
            <a:endParaRPr lang="en-US" altLang="en-US" dirty="0"/>
          </a:p>
        </p:txBody>
      </p:sp>
      <p:sp>
        <p:nvSpPr>
          <p:cNvPr id="3" name="Date Placeholder 2"/>
          <p:cNvSpPr>
            <a:spLocks noGrp="1"/>
          </p:cNvSpPr>
          <p:nvPr>
            <p:ph type="dt" idx="11"/>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55A7F1B7-4E99-4E1D-8C08-F7825DC11349}"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10/10/2024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03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3</a:t>
            </a:fld>
            <a:endParaRPr lang="en-US"/>
          </a:p>
        </p:txBody>
      </p:sp>
    </p:spTree>
    <p:extLst>
      <p:ext uri="{BB962C8B-B14F-4D97-AF65-F5344CB8AC3E}">
        <p14:creationId xmlns:p14="http://schemas.microsoft.com/office/powerpoint/2010/main" val="1111518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ct val="25000"/>
              </a:spcAft>
              <a:buClr>
                <a:srgbClr val="FFFF39"/>
              </a:buClr>
            </a:pPr>
            <a:r>
              <a:rPr lang="en-US" altLang="en-US" sz="2400" dirty="0"/>
              <a:t>Data pooled from 24 studies</a:t>
            </a:r>
          </a:p>
          <a:p>
            <a:pPr lvl="1">
              <a:spcAft>
                <a:spcPct val="25000"/>
              </a:spcAft>
              <a:buClr>
                <a:srgbClr val="FFFF39"/>
              </a:buClr>
            </a:pPr>
            <a:r>
              <a:rPr lang="en-US" altLang="en-US" sz="2000" dirty="0"/>
              <a:t>Pharmaceutical data (23 total studies)</a:t>
            </a:r>
          </a:p>
          <a:p>
            <a:pPr lvl="2">
              <a:spcAft>
                <a:spcPct val="25000"/>
              </a:spcAft>
              <a:buClr>
                <a:srgbClr val="FFFF39"/>
              </a:buClr>
            </a:pPr>
            <a:r>
              <a:rPr lang="en-US" altLang="en-US" sz="1600" dirty="0"/>
              <a:t>15 for MDD</a:t>
            </a:r>
          </a:p>
          <a:p>
            <a:pPr lvl="2">
              <a:spcAft>
                <a:spcPct val="115000"/>
              </a:spcAft>
              <a:buClr>
                <a:srgbClr val="FFFF39"/>
              </a:buClr>
            </a:pPr>
            <a:r>
              <a:rPr lang="en-US" altLang="en-US" sz="1600" dirty="0"/>
              <a:t>8 for other mental health disorders (obsessive-compulsive disorder, anxiety, ADHD)</a:t>
            </a:r>
          </a:p>
          <a:p>
            <a:pPr lvl="1">
              <a:spcAft>
                <a:spcPct val="25000"/>
              </a:spcAft>
              <a:buClr>
                <a:srgbClr val="FFFF39"/>
              </a:buClr>
            </a:pPr>
            <a:r>
              <a:rPr lang="en-US" altLang="en-US" sz="2000" dirty="0"/>
              <a:t>TADS (Treatment of Adolescent Depression) study</a:t>
            </a:r>
          </a:p>
          <a:p>
            <a:pPr>
              <a:spcBef>
                <a:spcPct val="15000"/>
              </a:spcBef>
              <a:spcAft>
                <a:spcPct val="55000"/>
              </a:spcAft>
              <a:buClr>
                <a:srgbClr val="FFFF39"/>
              </a:buClr>
            </a:pPr>
            <a:r>
              <a:rPr lang="en-US" altLang="en-US" sz="2400" dirty="0"/>
              <a:t>FDA data was based on spontaneous reports, not a systematic suicide risk assessment done uniformly across studies</a:t>
            </a:r>
          </a:p>
          <a:p>
            <a:pPr>
              <a:spcBef>
                <a:spcPct val="15000"/>
              </a:spcBef>
              <a:spcAft>
                <a:spcPct val="55000"/>
              </a:spcAft>
              <a:buClr>
                <a:srgbClr val="FFFF39"/>
              </a:buClr>
            </a:pPr>
            <a:r>
              <a:rPr lang="en-US" altLang="en-US" sz="2400" dirty="0"/>
              <a:t>Columbia University needed to reclassify these events, </a:t>
            </a:r>
            <a:endParaRPr lang="en-US" altLang="en-US" dirty="0"/>
          </a:p>
          <a:p>
            <a:pPr>
              <a:spcBef>
                <a:spcPct val="15000"/>
              </a:spcBef>
              <a:spcAft>
                <a:spcPct val="55000"/>
              </a:spcAft>
              <a:buClr>
                <a:srgbClr val="FFFF39"/>
              </a:buClr>
            </a:pPr>
            <a:r>
              <a:rPr lang="en-US" altLang="en-US" sz="2400" dirty="0"/>
              <a:t>Data had significant limitations: </a:t>
            </a:r>
            <a:br>
              <a:rPr lang="en-US" altLang="en-US" sz="2400" dirty="0"/>
            </a:br>
            <a:endParaRPr lang="en-US" altLang="en-US" sz="2400" dirty="0"/>
          </a:p>
          <a:p>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72566C59-BAC0-4CE1-A859-46610F03C0C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053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450" indent="-296711">
              <a:defRPr>
                <a:solidFill>
                  <a:schemeClr val="tx1"/>
                </a:solidFill>
                <a:latin typeface="Calibri" pitchFamily="34" charset="0"/>
              </a:defRPr>
            </a:lvl2pPr>
            <a:lvl3pPr marL="1186847" indent="-237369">
              <a:defRPr>
                <a:solidFill>
                  <a:schemeClr val="tx1"/>
                </a:solidFill>
                <a:latin typeface="Calibri" pitchFamily="34" charset="0"/>
              </a:defRPr>
            </a:lvl3pPr>
            <a:lvl4pPr marL="1661585" indent="-237369">
              <a:defRPr>
                <a:solidFill>
                  <a:schemeClr val="tx1"/>
                </a:solidFill>
                <a:latin typeface="Calibri" pitchFamily="34" charset="0"/>
              </a:defRPr>
            </a:lvl4pPr>
            <a:lvl5pPr marL="2136324" indent="-237369">
              <a:defRPr>
                <a:solidFill>
                  <a:schemeClr val="tx1"/>
                </a:solidFill>
                <a:latin typeface="Calibri" pitchFamily="34" charset="0"/>
              </a:defRPr>
            </a:lvl5pPr>
            <a:lvl6pPr marL="2611062" indent="-237369" eaLnBrk="0" fontAlgn="base" hangingPunct="0">
              <a:spcBef>
                <a:spcPct val="0"/>
              </a:spcBef>
              <a:spcAft>
                <a:spcPct val="0"/>
              </a:spcAft>
              <a:defRPr>
                <a:solidFill>
                  <a:schemeClr val="tx1"/>
                </a:solidFill>
                <a:latin typeface="Calibri" pitchFamily="34" charset="0"/>
              </a:defRPr>
            </a:lvl6pPr>
            <a:lvl7pPr marL="3085801" indent="-237369" eaLnBrk="0" fontAlgn="base" hangingPunct="0">
              <a:spcBef>
                <a:spcPct val="0"/>
              </a:spcBef>
              <a:spcAft>
                <a:spcPct val="0"/>
              </a:spcAft>
              <a:defRPr>
                <a:solidFill>
                  <a:schemeClr val="tx1"/>
                </a:solidFill>
                <a:latin typeface="Calibri" pitchFamily="34" charset="0"/>
              </a:defRPr>
            </a:lvl7pPr>
            <a:lvl8pPr marL="3560540" indent="-237369" eaLnBrk="0" fontAlgn="base" hangingPunct="0">
              <a:spcBef>
                <a:spcPct val="0"/>
              </a:spcBef>
              <a:spcAft>
                <a:spcPct val="0"/>
              </a:spcAft>
              <a:defRPr>
                <a:solidFill>
                  <a:schemeClr val="tx1"/>
                </a:solidFill>
                <a:latin typeface="Calibri" pitchFamily="34" charset="0"/>
              </a:defRPr>
            </a:lvl8pPr>
            <a:lvl9pPr marL="4035279" indent="-237369" eaLnBrk="0" fontAlgn="base" hangingPunct="0">
              <a:spcBef>
                <a:spcPct val="0"/>
              </a:spcBef>
              <a:spcAft>
                <a:spcPct val="0"/>
              </a:spcAft>
              <a:defRPr>
                <a:solidFill>
                  <a:schemeClr val="tx1"/>
                </a:solidFill>
                <a:latin typeface="Calibri" pitchFamily="34" charset="0"/>
              </a:defRPr>
            </a:lvl9pPr>
          </a:lstStyle>
          <a:p>
            <a:pPr marL="0" marR="0" lvl="0" indent="0" algn="l" defTabSz="46588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rPr>
              <a:t>Major Depression &amp; Dysthymia</a:t>
            </a:r>
          </a:p>
        </p:txBody>
      </p:sp>
      <p:sp>
        <p:nvSpPr>
          <p:cNvPr id="90115"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450" indent="-296711">
              <a:defRPr>
                <a:solidFill>
                  <a:schemeClr val="tx1"/>
                </a:solidFill>
                <a:latin typeface="Calibri" pitchFamily="34" charset="0"/>
              </a:defRPr>
            </a:lvl2pPr>
            <a:lvl3pPr marL="1186847" indent="-237369">
              <a:defRPr>
                <a:solidFill>
                  <a:schemeClr val="tx1"/>
                </a:solidFill>
                <a:latin typeface="Calibri" pitchFamily="34" charset="0"/>
              </a:defRPr>
            </a:lvl3pPr>
            <a:lvl4pPr marL="1661585" indent="-237369">
              <a:defRPr>
                <a:solidFill>
                  <a:schemeClr val="tx1"/>
                </a:solidFill>
                <a:latin typeface="Calibri" pitchFamily="34" charset="0"/>
              </a:defRPr>
            </a:lvl4pPr>
            <a:lvl5pPr marL="2136324" indent="-237369">
              <a:defRPr>
                <a:solidFill>
                  <a:schemeClr val="tx1"/>
                </a:solidFill>
                <a:latin typeface="Calibri" pitchFamily="34" charset="0"/>
              </a:defRPr>
            </a:lvl5pPr>
            <a:lvl6pPr marL="2611062" indent="-237369" eaLnBrk="0" fontAlgn="base" hangingPunct="0">
              <a:spcBef>
                <a:spcPct val="0"/>
              </a:spcBef>
              <a:spcAft>
                <a:spcPct val="0"/>
              </a:spcAft>
              <a:defRPr>
                <a:solidFill>
                  <a:schemeClr val="tx1"/>
                </a:solidFill>
                <a:latin typeface="Calibri" pitchFamily="34" charset="0"/>
              </a:defRPr>
            </a:lvl6pPr>
            <a:lvl7pPr marL="3085801" indent="-237369" eaLnBrk="0" fontAlgn="base" hangingPunct="0">
              <a:spcBef>
                <a:spcPct val="0"/>
              </a:spcBef>
              <a:spcAft>
                <a:spcPct val="0"/>
              </a:spcAft>
              <a:defRPr>
                <a:solidFill>
                  <a:schemeClr val="tx1"/>
                </a:solidFill>
                <a:latin typeface="Calibri" pitchFamily="34" charset="0"/>
              </a:defRPr>
            </a:lvl7pPr>
            <a:lvl8pPr marL="3560540" indent="-237369" eaLnBrk="0" fontAlgn="base" hangingPunct="0">
              <a:spcBef>
                <a:spcPct val="0"/>
              </a:spcBef>
              <a:spcAft>
                <a:spcPct val="0"/>
              </a:spcAft>
              <a:defRPr>
                <a:solidFill>
                  <a:schemeClr val="tx1"/>
                </a:solidFill>
                <a:latin typeface="Calibri" pitchFamily="34" charset="0"/>
              </a:defRPr>
            </a:lvl8pPr>
            <a:lvl9pPr marL="4035279" indent="-237369" eaLnBrk="0" fontAlgn="base" hangingPunct="0">
              <a:spcBef>
                <a:spcPct val="0"/>
              </a:spcBef>
              <a:spcAft>
                <a:spcPct val="0"/>
              </a:spcAft>
              <a:defRPr>
                <a:solidFill>
                  <a:schemeClr val="tx1"/>
                </a:solidFill>
                <a:latin typeface="Calibri" pitchFamily="34" charset="0"/>
              </a:defRPr>
            </a:lvl9pPr>
          </a:lstStyle>
          <a:p>
            <a:pPr marL="0" marR="0" lvl="0" indent="0" algn="r" defTabSz="46588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rPr>
              <a:t>April 29, 2009</a:t>
            </a:r>
          </a:p>
        </p:txBody>
      </p:sp>
      <p:sp>
        <p:nvSpPr>
          <p:cNvPr id="9011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450" indent="-296711">
              <a:defRPr>
                <a:solidFill>
                  <a:schemeClr val="tx1"/>
                </a:solidFill>
                <a:latin typeface="Calibri" pitchFamily="34" charset="0"/>
              </a:defRPr>
            </a:lvl2pPr>
            <a:lvl3pPr marL="1186847" indent="-237369">
              <a:defRPr>
                <a:solidFill>
                  <a:schemeClr val="tx1"/>
                </a:solidFill>
                <a:latin typeface="Calibri" pitchFamily="34" charset="0"/>
              </a:defRPr>
            </a:lvl3pPr>
            <a:lvl4pPr marL="1661585" indent="-237369">
              <a:defRPr>
                <a:solidFill>
                  <a:schemeClr val="tx1"/>
                </a:solidFill>
                <a:latin typeface="Calibri" pitchFamily="34" charset="0"/>
              </a:defRPr>
            </a:lvl4pPr>
            <a:lvl5pPr marL="2136324" indent="-237369">
              <a:defRPr>
                <a:solidFill>
                  <a:schemeClr val="tx1"/>
                </a:solidFill>
                <a:latin typeface="Calibri" pitchFamily="34" charset="0"/>
              </a:defRPr>
            </a:lvl5pPr>
            <a:lvl6pPr marL="2611062" indent="-237369" eaLnBrk="0" fontAlgn="base" hangingPunct="0">
              <a:spcBef>
                <a:spcPct val="0"/>
              </a:spcBef>
              <a:spcAft>
                <a:spcPct val="0"/>
              </a:spcAft>
              <a:defRPr>
                <a:solidFill>
                  <a:schemeClr val="tx1"/>
                </a:solidFill>
                <a:latin typeface="Calibri" pitchFamily="34" charset="0"/>
              </a:defRPr>
            </a:lvl6pPr>
            <a:lvl7pPr marL="3085801" indent="-237369" eaLnBrk="0" fontAlgn="base" hangingPunct="0">
              <a:spcBef>
                <a:spcPct val="0"/>
              </a:spcBef>
              <a:spcAft>
                <a:spcPct val="0"/>
              </a:spcAft>
              <a:defRPr>
                <a:solidFill>
                  <a:schemeClr val="tx1"/>
                </a:solidFill>
                <a:latin typeface="Calibri" pitchFamily="34" charset="0"/>
              </a:defRPr>
            </a:lvl7pPr>
            <a:lvl8pPr marL="3560540" indent="-237369" eaLnBrk="0" fontAlgn="base" hangingPunct="0">
              <a:spcBef>
                <a:spcPct val="0"/>
              </a:spcBef>
              <a:spcAft>
                <a:spcPct val="0"/>
              </a:spcAft>
              <a:defRPr>
                <a:solidFill>
                  <a:schemeClr val="tx1"/>
                </a:solidFill>
                <a:latin typeface="Calibri" pitchFamily="34" charset="0"/>
              </a:defRPr>
            </a:lvl8pPr>
            <a:lvl9pPr marL="4035279" indent="-237369" eaLnBrk="0" fontAlgn="base" hangingPunct="0">
              <a:spcBef>
                <a:spcPct val="0"/>
              </a:spcBef>
              <a:spcAft>
                <a:spcPct val="0"/>
              </a:spcAft>
              <a:defRPr>
                <a:solidFill>
                  <a:schemeClr val="tx1"/>
                </a:solidFill>
                <a:latin typeface="Calibri" pitchFamily="34" charset="0"/>
              </a:defRPr>
            </a:lvl9pPr>
          </a:lstStyle>
          <a:p>
            <a:pPr marL="0" marR="0" lvl="0" indent="0" algn="l" defTabSz="46588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rPr>
              <a:t>Jefferson Prince, MD</a:t>
            </a:r>
          </a:p>
        </p:txBody>
      </p:sp>
      <p:sp>
        <p:nvSpPr>
          <p:cNvPr id="901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71450" indent="-296711">
              <a:defRPr>
                <a:solidFill>
                  <a:schemeClr val="tx1"/>
                </a:solidFill>
                <a:latin typeface="Calibri" pitchFamily="34" charset="0"/>
              </a:defRPr>
            </a:lvl2pPr>
            <a:lvl3pPr marL="1186847" indent="-237369">
              <a:defRPr>
                <a:solidFill>
                  <a:schemeClr val="tx1"/>
                </a:solidFill>
                <a:latin typeface="Calibri" pitchFamily="34" charset="0"/>
              </a:defRPr>
            </a:lvl3pPr>
            <a:lvl4pPr marL="1661585" indent="-237369">
              <a:defRPr>
                <a:solidFill>
                  <a:schemeClr val="tx1"/>
                </a:solidFill>
                <a:latin typeface="Calibri" pitchFamily="34" charset="0"/>
              </a:defRPr>
            </a:lvl4pPr>
            <a:lvl5pPr marL="2136324" indent="-237369">
              <a:defRPr>
                <a:solidFill>
                  <a:schemeClr val="tx1"/>
                </a:solidFill>
                <a:latin typeface="Calibri" pitchFamily="34" charset="0"/>
              </a:defRPr>
            </a:lvl5pPr>
            <a:lvl6pPr marL="2611062" indent="-237369" eaLnBrk="0" fontAlgn="base" hangingPunct="0">
              <a:spcBef>
                <a:spcPct val="0"/>
              </a:spcBef>
              <a:spcAft>
                <a:spcPct val="0"/>
              </a:spcAft>
              <a:defRPr>
                <a:solidFill>
                  <a:schemeClr val="tx1"/>
                </a:solidFill>
                <a:latin typeface="Calibri" pitchFamily="34" charset="0"/>
              </a:defRPr>
            </a:lvl6pPr>
            <a:lvl7pPr marL="3085801" indent="-237369" eaLnBrk="0" fontAlgn="base" hangingPunct="0">
              <a:spcBef>
                <a:spcPct val="0"/>
              </a:spcBef>
              <a:spcAft>
                <a:spcPct val="0"/>
              </a:spcAft>
              <a:defRPr>
                <a:solidFill>
                  <a:schemeClr val="tx1"/>
                </a:solidFill>
                <a:latin typeface="Calibri" pitchFamily="34" charset="0"/>
              </a:defRPr>
            </a:lvl7pPr>
            <a:lvl8pPr marL="3560540" indent="-237369" eaLnBrk="0" fontAlgn="base" hangingPunct="0">
              <a:spcBef>
                <a:spcPct val="0"/>
              </a:spcBef>
              <a:spcAft>
                <a:spcPct val="0"/>
              </a:spcAft>
              <a:defRPr>
                <a:solidFill>
                  <a:schemeClr val="tx1"/>
                </a:solidFill>
                <a:latin typeface="Calibri" pitchFamily="34" charset="0"/>
              </a:defRPr>
            </a:lvl8pPr>
            <a:lvl9pPr marL="4035279" indent="-237369" eaLnBrk="0" fontAlgn="base" hangingPunct="0">
              <a:spcBef>
                <a:spcPct val="0"/>
              </a:spcBef>
              <a:spcAft>
                <a:spcPct val="0"/>
              </a:spcAft>
              <a:defRPr>
                <a:solidFill>
                  <a:schemeClr val="tx1"/>
                </a:solidFill>
                <a:latin typeface="Calibri" pitchFamily="34" charset="0"/>
              </a:defRPr>
            </a:lvl9pPr>
          </a:lstStyle>
          <a:p>
            <a:pPr marL="0" marR="0" lvl="0" indent="0" algn="r" defTabSz="465887" rtl="0" eaLnBrk="1" fontAlgn="auto" latinLnBrk="0" hangingPunct="1">
              <a:lnSpc>
                <a:spcPct val="100000"/>
              </a:lnSpc>
              <a:spcBef>
                <a:spcPts val="0"/>
              </a:spcBef>
              <a:spcAft>
                <a:spcPts val="0"/>
              </a:spcAft>
              <a:buClrTx/>
              <a:buSzTx/>
              <a:buFontTx/>
              <a:buNone/>
              <a:tabLst/>
              <a:defRPr/>
            </a:pPr>
            <a:fld id="{24F92C7E-B2BA-4213-8C5C-7D0731D12A1D}" type="slidenum">
              <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endParaRPr>
          </a:p>
        </p:txBody>
      </p:sp>
      <p:sp>
        <p:nvSpPr>
          <p:cNvPr id="901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01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dirty="0">
              <a:latin typeface="Times" pitchFamily="84" charset="0"/>
            </a:endParaRPr>
          </a:p>
        </p:txBody>
      </p:sp>
    </p:spTree>
    <p:extLst>
      <p:ext uri="{BB962C8B-B14F-4D97-AF65-F5344CB8AC3E}">
        <p14:creationId xmlns:p14="http://schemas.microsoft.com/office/powerpoint/2010/main" val="843378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450" indent="-296711">
              <a:defRPr>
                <a:solidFill>
                  <a:schemeClr val="tx1"/>
                </a:solidFill>
                <a:latin typeface="Calibri" pitchFamily="34" charset="0"/>
              </a:defRPr>
            </a:lvl2pPr>
            <a:lvl3pPr marL="1186847" indent="-237369">
              <a:defRPr>
                <a:solidFill>
                  <a:schemeClr val="tx1"/>
                </a:solidFill>
                <a:latin typeface="Calibri" pitchFamily="34" charset="0"/>
              </a:defRPr>
            </a:lvl3pPr>
            <a:lvl4pPr marL="1661585" indent="-237369">
              <a:defRPr>
                <a:solidFill>
                  <a:schemeClr val="tx1"/>
                </a:solidFill>
                <a:latin typeface="Calibri" pitchFamily="34" charset="0"/>
              </a:defRPr>
            </a:lvl4pPr>
            <a:lvl5pPr marL="2136324" indent="-237369">
              <a:defRPr>
                <a:solidFill>
                  <a:schemeClr val="tx1"/>
                </a:solidFill>
                <a:latin typeface="Calibri" pitchFamily="34" charset="0"/>
              </a:defRPr>
            </a:lvl5pPr>
            <a:lvl6pPr marL="2611062" indent="-237369" eaLnBrk="0" fontAlgn="base" hangingPunct="0">
              <a:spcBef>
                <a:spcPct val="0"/>
              </a:spcBef>
              <a:spcAft>
                <a:spcPct val="0"/>
              </a:spcAft>
              <a:defRPr>
                <a:solidFill>
                  <a:schemeClr val="tx1"/>
                </a:solidFill>
                <a:latin typeface="Calibri" pitchFamily="34" charset="0"/>
              </a:defRPr>
            </a:lvl6pPr>
            <a:lvl7pPr marL="3085801" indent="-237369" eaLnBrk="0" fontAlgn="base" hangingPunct="0">
              <a:spcBef>
                <a:spcPct val="0"/>
              </a:spcBef>
              <a:spcAft>
                <a:spcPct val="0"/>
              </a:spcAft>
              <a:defRPr>
                <a:solidFill>
                  <a:schemeClr val="tx1"/>
                </a:solidFill>
                <a:latin typeface="Calibri" pitchFamily="34" charset="0"/>
              </a:defRPr>
            </a:lvl7pPr>
            <a:lvl8pPr marL="3560540" indent="-237369" eaLnBrk="0" fontAlgn="base" hangingPunct="0">
              <a:spcBef>
                <a:spcPct val="0"/>
              </a:spcBef>
              <a:spcAft>
                <a:spcPct val="0"/>
              </a:spcAft>
              <a:defRPr>
                <a:solidFill>
                  <a:schemeClr val="tx1"/>
                </a:solidFill>
                <a:latin typeface="Calibri" pitchFamily="34" charset="0"/>
              </a:defRPr>
            </a:lvl8pPr>
            <a:lvl9pPr marL="4035279" indent="-237369" eaLnBrk="0" fontAlgn="base" hangingPunct="0">
              <a:spcBef>
                <a:spcPct val="0"/>
              </a:spcBef>
              <a:spcAft>
                <a:spcPct val="0"/>
              </a:spcAft>
              <a:defRPr>
                <a:solidFill>
                  <a:schemeClr val="tx1"/>
                </a:solidFill>
                <a:latin typeface="Calibri" pitchFamily="34" charset="0"/>
              </a:defRPr>
            </a:lvl9pPr>
          </a:lstStyle>
          <a:p>
            <a:pPr marL="0" marR="0" lvl="0" indent="0" algn="l" defTabSz="46588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rPr>
              <a:t>Major Depression &amp; Dysthymia</a:t>
            </a:r>
          </a:p>
        </p:txBody>
      </p:sp>
      <p:sp>
        <p:nvSpPr>
          <p:cNvPr id="90115"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71450" indent="-296711">
              <a:defRPr>
                <a:solidFill>
                  <a:schemeClr val="tx1"/>
                </a:solidFill>
                <a:latin typeface="Calibri" pitchFamily="34" charset="0"/>
              </a:defRPr>
            </a:lvl2pPr>
            <a:lvl3pPr marL="1186847" indent="-237369">
              <a:defRPr>
                <a:solidFill>
                  <a:schemeClr val="tx1"/>
                </a:solidFill>
                <a:latin typeface="Calibri" pitchFamily="34" charset="0"/>
              </a:defRPr>
            </a:lvl3pPr>
            <a:lvl4pPr marL="1661585" indent="-237369">
              <a:defRPr>
                <a:solidFill>
                  <a:schemeClr val="tx1"/>
                </a:solidFill>
                <a:latin typeface="Calibri" pitchFamily="34" charset="0"/>
              </a:defRPr>
            </a:lvl4pPr>
            <a:lvl5pPr marL="2136324" indent="-237369">
              <a:defRPr>
                <a:solidFill>
                  <a:schemeClr val="tx1"/>
                </a:solidFill>
                <a:latin typeface="Calibri" pitchFamily="34" charset="0"/>
              </a:defRPr>
            </a:lvl5pPr>
            <a:lvl6pPr marL="2611062" indent="-237369" eaLnBrk="0" fontAlgn="base" hangingPunct="0">
              <a:spcBef>
                <a:spcPct val="0"/>
              </a:spcBef>
              <a:spcAft>
                <a:spcPct val="0"/>
              </a:spcAft>
              <a:defRPr>
                <a:solidFill>
                  <a:schemeClr val="tx1"/>
                </a:solidFill>
                <a:latin typeface="Calibri" pitchFamily="34" charset="0"/>
              </a:defRPr>
            </a:lvl6pPr>
            <a:lvl7pPr marL="3085801" indent="-237369" eaLnBrk="0" fontAlgn="base" hangingPunct="0">
              <a:spcBef>
                <a:spcPct val="0"/>
              </a:spcBef>
              <a:spcAft>
                <a:spcPct val="0"/>
              </a:spcAft>
              <a:defRPr>
                <a:solidFill>
                  <a:schemeClr val="tx1"/>
                </a:solidFill>
                <a:latin typeface="Calibri" pitchFamily="34" charset="0"/>
              </a:defRPr>
            </a:lvl7pPr>
            <a:lvl8pPr marL="3560540" indent="-237369" eaLnBrk="0" fontAlgn="base" hangingPunct="0">
              <a:spcBef>
                <a:spcPct val="0"/>
              </a:spcBef>
              <a:spcAft>
                <a:spcPct val="0"/>
              </a:spcAft>
              <a:defRPr>
                <a:solidFill>
                  <a:schemeClr val="tx1"/>
                </a:solidFill>
                <a:latin typeface="Calibri" pitchFamily="34" charset="0"/>
              </a:defRPr>
            </a:lvl8pPr>
            <a:lvl9pPr marL="4035279" indent="-237369" eaLnBrk="0" fontAlgn="base" hangingPunct="0">
              <a:spcBef>
                <a:spcPct val="0"/>
              </a:spcBef>
              <a:spcAft>
                <a:spcPct val="0"/>
              </a:spcAft>
              <a:defRPr>
                <a:solidFill>
                  <a:schemeClr val="tx1"/>
                </a:solidFill>
                <a:latin typeface="Calibri" pitchFamily="34" charset="0"/>
              </a:defRPr>
            </a:lvl9pPr>
          </a:lstStyle>
          <a:p>
            <a:pPr marL="0" marR="0" lvl="0" indent="0" algn="r" defTabSz="46588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rPr>
              <a:t>April 29, 2009</a:t>
            </a:r>
          </a:p>
        </p:txBody>
      </p:sp>
      <p:sp>
        <p:nvSpPr>
          <p:cNvPr id="9011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1450" indent="-296711">
              <a:defRPr>
                <a:solidFill>
                  <a:schemeClr val="tx1"/>
                </a:solidFill>
                <a:latin typeface="Calibri" pitchFamily="34" charset="0"/>
              </a:defRPr>
            </a:lvl2pPr>
            <a:lvl3pPr marL="1186847" indent="-237369">
              <a:defRPr>
                <a:solidFill>
                  <a:schemeClr val="tx1"/>
                </a:solidFill>
                <a:latin typeface="Calibri" pitchFamily="34" charset="0"/>
              </a:defRPr>
            </a:lvl3pPr>
            <a:lvl4pPr marL="1661585" indent="-237369">
              <a:defRPr>
                <a:solidFill>
                  <a:schemeClr val="tx1"/>
                </a:solidFill>
                <a:latin typeface="Calibri" pitchFamily="34" charset="0"/>
              </a:defRPr>
            </a:lvl4pPr>
            <a:lvl5pPr marL="2136324" indent="-237369">
              <a:defRPr>
                <a:solidFill>
                  <a:schemeClr val="tx1"/>
                </a:solidFill>
                <a:latin typeface="Calibri" pitchFamily="34" charset="0"/>
              </a:defRPr>
            </a:lvl5pPr>
            <a:lvl6pPr marL="2611062" indent="-237369" eaLnBrk="0" fontAlgn="base" hangingPunct="0">
              <a:spcBef>
                <a:spcPct val="0"/>
              </a:spcBef>
              <a:spcAft>
                <a:spcPct val="0"/>
              </a:spcAft>
              <a:defRPr>
                <a:solidFill>
                  <a:schemeClr val="tx1"/>
                </a:solidFill>
                <a:latin typeface="Calibri" pitchFamily="34" charset="0"/>
              </a:defRPr>
            </a:lvl6pPr>
            <a:lvl7pPr marL="3085801" indent="-237369" eaLnBrk="0" fontAlgn="base" hangingPunct="0">
              <a:spcBef>
                <a:spcPct val="0"/>
              </a:spcBef>
              <a:spcAft>
                <a:spcPct val="0"/>
              </a:spcAft>
              <a:defRPr>
                <a:solidFill>
                  <a:schemeClr val="tx1"/>
                </a:solidFill>
                <a:latin typeface="Calibri" pitchFamily="34" charset="0"/>
              </a:defRPr>
            </a:lvl7pPr>
            <a:lvl8pPr marL="3560540" indent="-237369" eaLnBrk="0" fontAlgn="base" hangingPunct="0">
              <a:spcBef>
                <a:spcPct val="0"/>
              </a:spcBef>
              <a:spcAft>
                <a:spcPct val="0"/>
              </a:spcAft>
              <a:defRPr>
                <a:solidFill>
                  <a:schemeClr val="tx1"/>
                </a:solidFill>
                <a:latin typeface="Calibri" pitchFamily="34" charset="0"/>
              </a:defRPr>
            </a:lvl8pPr>
            <a:lvl9pPr marL="4035279" indent="-237369" eaLnBrk="0" fontAlgn="base" hangingPunct="0">
              <a:spcBef>
                <a:spcPct val="0"/>
              </a:spcBef>
              <a:spcAft>
                <a:spcPct val="0"/>
              </a:spcAft>
              <a:defRPr>
                <a:solidFill>
                  <a:schemeClr val="tx1"/>
                </a:solidFill>
                <a:latin typeface="Calibri" pitchFamily="34" charset="0"/>
              </a:defRPr>
            </a:lvl9pPr>
          </a:lstStyle>
          <a:p>
            <a:pPr marL="0" marR="0" lvl="0" indent="0" algn="l" defTabSz="465887"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rPr>
              <a:t>Jefferson Prince, MD</a:t>
            </a:r>
          </a:p>
        </p:txBody>
      </p:sp>
      <p:sp>
        <p:nvSpPr>
          <p:cNvPr id="901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71450" indent="-296711">
              <a:defRPr>
                <a:solidFill>
                  <a:schemeClr val="tx1"/>
                </a:solidFill>
                <a:latin typeface="Calibri" pitchFamily="34" charset="0"/>
              </a:defRPr>
            </a:lvl2pPr>
            <a:lvl3pPr marL="1186847" indent="-237369">
              <a:defRPr>
                <a:solidFill>
                  <a:schemeClr val="tx1"/>
                </a:solidFill>
                <a:latin typeface="Calibri" pitchFamily="34" charset="0"/>
              </a:defRPr>
            </a:lvl3pPr>
            <a:lvl4pPr marL="1661585" indent="-237369">
              <a:defRPr>
                <a:solidFill>
                  <a:schemeClr val="tx1"/>
                </a:solidFill>
                <a:latin typeface="Calibri" pitchFamily="34" charset="0"/>
              </a:defRPr>
            </a:lvl4pPr>
            <a:lvl5pPr marL="2136324" indent="-237369">
              <a:defRPr>
                <a:solidFill>
                  <a:schemeClr val="tx1"/>
                </a:solidFill>
                <a:latin typeface="Calibri" pitchFamily="34" charset="0"/>
              </a:defRPr>
            </a:lvl5pPr>
            <a:lvl6pPr marL="2611062" indent="-237369" eaLnBrk="0" fontAlgn="base" hangingPunct="0">
              <a:spcBef>
                <a:spcPct val="0"/>
              </a:spcBef>
              <a:spcAft>
                <a:spcPct val="0"/>
              </a:spcAft>
              <a:defRPr>
                <a:solidFill>
                  <a:schemeClr val="tx1"/>
                </a:solidFill>
                <a:latin typeface="Calibri" pitchFamily="34" charset="0"/>
              </a:defRPr>
            </a:lvl6pPr>
            <a:lvl7pPr marL="3085801" indent="-237369" eaLnBrk="0" fontAlgn="base" hangingPunct="0">
              <a:spcBef>
                <a:spcPct val="0"/>
              </a:spcBef>
              <a:spcAft>
                <a:spcPct val="0"/>
              </a:spcAft>
              <a:defRPr>
                <a:solidFill>
                  <a:schemeClr val="tx1"/>
                </a:solidFill>
                <a:latin typeface="Calibri" pitchFamily="34" charset="0"/>
              </a:defRPr>
            </a:lvl7pPr>
            <a:lvl8pPr marL="3560540" indent="-237369" eaLnBrk="0" fontAlgn="base" hangingPunct="0">
              <a:spcBef>
                <a:spcPct val="0"/>
              </a:spcBef>
              <a:spcAft>
                <a:spcPct val="0"/>
              </a:spcAft>
              <a:defRPr>
                <a:solidFill>
                  <a:schemeClr val="tx1"/>
                </a:solidFill>
                <a:latin typeface="Calibri" pitchFamily="34" charset="0"/>
              </a:defRPr>
            </a:lvl8pPr>
            <a:lvl9pPr marL="4035279" indent="-237369" eaLnBrk="0" fontAlgn="base" hangingPunct="0">
              <a:spcBef>
                <a:spcPct val="0"/>
              </a:spcBef>
              <a:spcAft>
                <a:spcPct val="0"/>
              </a:spcAft>
              <a:defRPr>
                <a:solidFill>
                  <a:schemeClr val="tx1"/>
                </a:solidFill>
                <a:latin typeface="Calibri" pitchFamily="34" charset="0"/>
              </a:defRPr>
            </a:lvl9pPr>
          </a:lstStyle>
          <a:p>
            <a:pPr marL="0" marR="0" lvl="0" indent="0" algn="r" defTabSz="465887" rtl="0" eaLnBrk="1" fontAlgn="auto" latinLnBrk="0" hangingPunct="1">
              <a:lnSpc>
                <a:spcPct val="100000"/>
              </a:lnSpc>
              <a:spcBef>
                <a:spcPts val="0"/>
              </a:spcBef>
              <a:spcAft>
                <a:spcPts val="0"/>
              </a:spcAft>
              <a:buClrTx/>
              <a:buSzTx/>
              <a:buFontTx/>
              <a:buNone/>
              <a:tabLst/>
              <a:defRPr/>
            </a:pPr>
            <a:fld id="{24F92C7E-B2BA-4213-8C5C-7D0731D12A1D}" type="slidenum">
              <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Times" pitchFamily="84" charset="0"/>
              <a:ea typeface="+mn-ea"/>
              <a:cs typeface="+mn-cs"/>
            </a:endParaRPr>
          </a:p>
        </p:txBody>
      </p:sp>
      <p:sp>
        <p:nvSpPr>
          <p:cNvPr id="901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01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dirty="0">
              <a:latin typeface="Times" pitchFamily="84" charset="0"/>
            </a:endParaRPr>
          </a:p>
        </p:txBody>
      </p:sp>
    </p:spTree>
    <p:extLst>
      <p:ext uri="{BB962C8B-B14F-4D97-AF65-F5344CB8AC3E}">
        <p14:creationId xmlns:p14="http://schemas.microsoft.com/office/powerpoint/2010/main" val="44616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4</a:t>
            </a:fld>
            <a:endParaRPr lang="en-US"/>
          </a:p>
        </p:txBody>
      </p:sp>
    </p:spTree>
    <p:extLst>
      <p:ext uri="{BB962C8B-B14F-4D97-AF65-F5344CB8AC3E}">
        <p14:creationId xmlns:p14="http://schemas.microsoft.com/office/powerpoint/2010/main" val="78860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a:latin typeface="Arial" panose="020B0604020202020204" pitchFamily="34" charset="0"/>
              <a:cs typeface="msgothic" charset="0"/>
            </a:endParaRPr>
          </a:p>
        </p:txBody>
      </p:sp>
    </p:spTree>
    <p:extLst>
      <p:ext uri="{BB962C8B-B14F-4D97-AF65-F5344CB8AC3E}">
        <p14:creationId xmlns:p14="http://schemas.microsoft.com/office/powerpoint/2010/main" val="1606693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70510-873F-4695-8763-1C320CBC71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81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6C59-BAC0-4CE1-A859-46610F03C0CE}" type="slidenum">
              <a:rPr lang="en-US" smtClean="0"/>
              <a:t>12</a:t>
            </a:fld>
            <a:endParaRPr lang="en-US"/>
          </a:p>
        </p:txBody>
      </p:sp>
    </p:spTree>
    <p:extLst>
      <p:ext uri="{BB962C8B-B14F-4D97-AF65-F5344CB8AC3E}">
        <p14:creationId xmlns:p14="http://schemas.microsoft.com/office/powerpoint/2010/main" val="79135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at the end</a:t>
            </a:r>
          </a:p>
        </p:txBody>
      </p:sp>
      <p:sp>
        <p:nvSpPr>
          <p:cNvPr id="4" name="Slide Number Placeholder 3"/>
          <p:cNvSpPr>
            <a:spLocks noGrp="1"/>
          </p:cNvSpPr>
          <p:nvPr>
            <p:ph type="sldNum" sz="quarter" idx="10"/>
          </p:nvPr>
        </p:nvSpPr>
        <p:spPr/>
        <p:txBody>
          <a:bodyPr/>
          <a:lstStyle/>
          <a:p>
            <a:fld id="{72566C59-BAC0-4CE1-A859-46610F03C0CE}" type="slidenum">
              <a:rPr lang="en-US" smtClean="0"/>
              <a:t>13</a:t>
            </a:fld>
            <a:endParaRPr lang="en-US"/>
          </a:p>
        </p:txBody>
      </p:sp>
    </p:spTree>
    <p:extLst>
      <p:ext uri="{BB962C8B-B14F-4D97-AF65-F5344CB8AC3E}">
        <p14:creationId xmlns:p14="http://schemas.microsoft.com/office/powerpoint/2010/main" val="3806959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54A6E893-CB40-4F59-BF18-94DC7E8BD6D1}"/>
              </a:ext>
            </a:extLst>
          </p:cNvPr>
          <p:cNvSpPr txBox="1">
            <a:spLocks noChangeArrowheads="1"/>
          </p:cNvSpPr>
          <p:nvPr/>
        </p:nvSpPr>
        <p:spPr bwMode="auto">
          <a:xfrm>
            <a:off x="1658840" y="1040303"/>
            <a:ext cx="4802341" cy="356394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947" tIns="47474" rIns="94947" bIns="47474" anchor="ctr"/>
          <a:lstStyle/>
          <a:p>
            <a:pPr marL="0" marR="0" lvl="0" indent="0" algn="l" defTabSz="474739" rtl="0" eaLnBrk="1" fontAlgn="base" latinLnBrk="0" hangingPunct="0">
              <a:lnSpc>
                <a:spcPct val="93000"/>
              </a:lnSpc>
              <a:spcBef>
                <a:spcPct val="0"/>
              </a:spcBef>
              <a:spcAft>
                <a:spcPct val="0"/>
              </a:spcAft>
              <a:buClr>
                <a:srgbClr val="000000"/>
              </a:buClr>
              <a:buSzPct val="45000"/>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9" name="Text Box 2">
            <a:extLst>
              <a:ext uri="{FF2B5EF4-FFF2-40B4-BE49-F238E27FC236}">
                <a16:creationId xmlns:a16="http://schemas.microsoft.com/office/drawing/2014/main" id="{9FF25334-048D-4272-B861-696BB8216979}"/>
              </a:ext>
            </a:extLst>
          </p:cNvPr>
          <p:cNvSpPr txBox="1">
            <a:spLocks noGrp="1" noChangeArrowheads="1"/>
          </p:cNvSpPr>
          <p:nvPr>
            <p:ph type="body"/>
          </p:nvPr>
        </p:nvSpPr>
        <p:spPr>
          <a:xfrm>
            <a:off x="1239155" y="4948827"/>
            <a:ext cx="5650007" cy="395446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89014" indent="-89014">
              <a:lnSpc>
                <a:spcPct val="93000"/>
              </a:lnSpc>
              <a:spcBef>
                <a:spcPct val="0"/>
              </a:spcBef>
              <a:buSzPct val="45000"/>
              <a:tabLst>
                <a:tab pos="751669" algn="l"/>
                <a:tab pos="1503339" algn="l"/>
                <a:tab pos="2255008" algn="l"/>
                <a:tab pos="3006678" algn="l"/>
                <a:tab pos="3758348" algn="l"/>
                <a:tab pos="4510018" algn="l"/>
                <a:tab pos="5261687" algn="l"/>
              </a:tabLst>
            </a:pPr>
            <a:r>
              <a:rPr lang="en-GB" altLang="en-US">
                <a:latin typeface="Arial" panose="020B0604020202020204" pitchFamily="34" charset="0"/>
                <a:cs typeface="msgothic" charset="0"/>
              </a:rPr>
              <a:t>Clinical management flowchart. </a:t>
            </a:r>
            <a:r>
              <a:rPr lang="en-GB" altLang="en-US" baseline="33000">
                <a:latin typeface="Arial" panose="020B0604020202020204" pitchFamily="34" charset="0"/>
                <a:cs typeface="msgothic" charset="0"/>
              </a:rPr>
              <a:t>a</a:t>
            </a:r>
            <a:r>
              <a:rPr lang="en-GB" altLang="en-US">
                <a:latin typeface="Arial" panose="020B0604020202020204" pitchFamily="34" charset="0"/>
                <a:cs typeface="msgothic" charset="0"/>
              </a:rPr>
              <a:t>Psychoeducation, supportive counseling, facilitate parental and patient self-management, refer for peer support, and regular monitoring of depressive symptoms and suicidality. </a:t>
            </a:r>
            <a:r>
              <a:rPr lang="en-GB" altLang="en-US" baseline="33000">
                <a:latin typeface="Arial" panose="020B0604020202020204" pitchFamily="34" charset="0"/>
                <a:cs typeface="msgothic" charset="0"/>
              </a:rPr>
              <a:t>b</a:t>
            </a:r>
            <a:r>
              <a:rPr lang="en-GB" altLang="en-US">
                <a:latin typeface="Arial" panose="020B0604020202020204" pitchFamily="34" charset="0"/>
                <a:cs typeface="msgothic" charset="0"/>
              </a:rPr>
              <a:t>Negotiate roles and/or responsibilities between PC and mental health and designate case coordination responsibilities. Continue to monitor in PC after referral and maintain contact with mental health. </a:t>
            </a:r>
            <a:r>
              <a:rPr lang="en-GB" altLang="en-US" baseline="33000">
                <a:latin typeface="Arial" panose="020B0604020202020204" pitchFamily="34" charset="0"/>
                <a:cs typeface="msgothic" charset="0"/>
              </a:rPr>
              <a:t>c</a:t>
            </a:r>
            <a:r>
              <a:rPr lang="en-GB" altLang="en-US">
                <a:latin typeface="Arial" panose="020B0604020202020204" pitchFamily="34" charset="0"/>
                <a:cs typeface="msgothic" charset="0"/>
              </a:rPr>
              <a:t>Clinicians should monitor for changes in symptoms and emergence of adverse events, such as increased suicidal ideation, agitation, or induction of mania. For monitoring guidelines, please refer to the guidelines and/or toolkit. AACAP, American Academy of Child and Adolescent Psychiatry.</a:t>
            </a:r>
          </a:p>
        </p:txBody>
      </p:sp>
    </p:spTree>
    <p:extLst>
      <p:ext uri="{BB962C8B-B14F-4D97-AF65-F5344CB8AC3E}">
        <p14:creationId xmlns:p14="http://schemas.microsoft.com/office/powerpoint/2010/main" val="23634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a:extLst>
              <a:ext uri="{FF2B5EF4-FFF2-40B4-BE49-F238E27FC236}">
                <a16:creationId xmlns:a16="http://schemas.microsoft.com/office/drawing/2014/main" id="{347FF180-087B-4486-86E0-FAA4FE74B382}"/>
              </a:ext>
            </a:extLst>
          </p:cNvPr>
          <p:cNvSpPr txBox="1">
            <a:spLocks noChangeArrowheads="1"/>
          </p:cNvSpPr>
          <p:nvPr/>
        </p:nvSpPr>
        <p:spPr bwMode="auto">
          <a:xfrm>
            <a:off x="1622425" y="1023938"/>
            <a:ext cx="4699000" cy="35052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3177" tIns="46589" rIns="93177" bIns="46589" anchor="ctr"/>
          <a:lstStyle>
            <a:lvl1pPr defTabSz="465138">
              <a:defRPr>
                <a:solidFill>
                  <a:schemeClr val="tx1"/>
                </a:solidFill>
                <a:latin typeface="Arial" panose="020B0604020202020204" pitchFamily="34" charset="0"/>
              </a:defRPr>
            </a:lvl1pPr>
            <a:lvl2pPr marL="742950" indent="-285750" defTabSz="465138">
              <a:defRPr>
                <a:solidFill>
                  <a:schemeClr val="tx1"/>
                </a:solidFill>
                <a:latin typeface="Arial" panose="020B0604020202020204" pitchFamily="34" charset="0"/>
              </a:defRPr>
            </a:lvl2pPr>
            <a:lvl3pPr marL="1143000" indent="-228600" defTabSz="465138">
              <a:defRPr>
                <a:solidFill>
                  <a:schemeClr val="tx1"/>
                </a:solidFill>
                <a:latin typeface="Arial" panose="020B0604020202020204" pitchFamily="34" charset="0"/>
              </a:defRPr>
            </a:lvl3pPr>
            <a:lvl4pPr marL="1600200" indent="-228600" defTabSz="465138">
              <a:defRPr>
                <a:solidFill>
                  <a:schemeClr val="tx1"/>
                </a:solidFill>
                <a:latin typeface="Arial" panose="020B0604020202020204" pitchFamily="34" charset="0"/>
              </a:defRPr>
            </a:lvl4pPr>
            <a:lvl5pPr marL="2057400" indent="-228600" defTabSz="465138">
              <a:defRPr>
                <a:solidFill>
                  <a:schemeClr val="tx1"/>
                </a:solidFill>
                <a:latin typeface="Arial" panose="020B0604020202020204" pitchFamily="34" charset="0"/>
              </a:defRPr>
            </a:lvl5pPr>
            <a:lvl6pPr marL="2514600" indent="-228600" defTabSz="465138" eaLnBrk="0" fontAlgn="base" hangingPunct="0">
              <a:spcBef>
                <a:spcPct val="0"/>
              </a:spcBef>
              <a:spcAft>
                <a:spcPct val="0"/>
              </a:spcAft>
              <a:defRPr>
                <a:solidFill>
                  <a:schemeClr val="tx1"/>
                </a:solidFill>
                <a:latin typeface="Arial" panose="020B0604020202020204" pitchFamily="34" charset="0"/>
              </a:defRPr>
            </a:lvl6pPr>
            <a:lvl7pPr marL="2971800" indent="-228600" defTabSz="465138" eaLnBrk="0" fontAlgn="base" hangingPunct="0">
              <a:spcBef>
                <a:spcPct val="0"/>
              </a:spcBef>
              <a:spcAft>
                <a:spcPct val="0"/>
              </a:spcAft>
              <a:defRPr>
                <a:solidFill>
                  <a:schemeClr val="tx1"/>
                </a:solidFill>
                <a:latin typeface="Arial" panose="020B0604020202020204" pitchFamily="34" charset="0"/>
              </a:defRPr>
            </a:lvl7pPr>
            <a:lvl8pPr marL="3429000" indent="-228600" defTabSz="465138" eaLnBrk="0" fontAlgn="base" hangingPunct="0">
              <a:spcBef>
                <a:spcPct val="0"/>
              </a:spcBef>
              <a:spcAft>
                <a:spcPct val="0"/>
              </a:spcAft>
              <a:defRPr>
                <a:solidFill>
                  <a:schemeClr val="tx1"/>
                </a:solidFill>
                <a:latin typeface="Arial" panose="020B0604020202020204" pitchFamily="34" charset="0"/>
              </a:defRPr>
            </a:lvl8pPr>
            <a:lvl9pPr marL="3886200" indent="-228600" defTabSz="465138" eaLnBrk="0" fontAlgn="base" hangingPunct="0">
              <a:spcBef>
                <a:spcPct val="0"/>
              </a:spcBef>
              <a:spcAft>
                <a:spcPct val="0"/>
              </a:spcAft>
              <a:defRPr>
                <a:solidFill>
                  <a:schemeClr val="tx1"/>
                </a:solidFill>
                <a:latin typeface="Arial" panose="020B0604020202020204" pitchFamily="34" charset="0"/>
              </a:defRPr>
            </a:lvl9pPr>
          </a:lstStyle>
          <a:p>
            <a:pPr>
              <a:lnSpc>
                <a:spcPct val="93000"/>
              </a:lnSpc>
              <a:buClr>
                <a:srgbClr val="000000"/>
              </a:buClr>
              <a:buSzPct val="45000"/>
            </a:pPr>
            <a:endParaRPr lang="en-US" altLang="en-US" sz="2400">
              <a:solidFill>
                <a:srgbClr val="000000"/>
              </a:solidFill>
              <a:latin typeface="Times New Roman" panose="02020603050405020304" pitchFamily="18" charset="0"/>
            </a:endParaRPr>
          </a:p>
        </p:txBody>
      </p:sp>
      <p:sp>
        <p:nvSpPr>
          <p:cNvPr id="58371" name="Text Box 2">
            <a:extLst>
              <a:ext uri="{FF2B5EF4-FFF2-40B4-BE49-F238E27FC236}">
                <a16:creationId xmlns:a16="http://schemas.microsoft.com/office/drawing/2014/main" id="{7444D0F3-E678-43C3-AECA-947E60394A2C}"/>
              </a:ext>
            </a:extLst>
          </p:cNvPr>
          <p:cNvSpPr>
            <a:spLocks noGrp="1" noChangeArrowheads="1"/>
          </p:cNvSpPr>
          <p:nvPr>
            <p:ph type="body"/>
          </p:nvPr>
        </p:nvSpPr>
        <p:spPr bwMode="auto">
          <a:xfrm>
            <a:off x="1212850" y="4867275"/>
            <a:ext cx="5526088" cy="3889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numCol="1" anchor="t" anchorCtr="0" compatLnSpc="1">
            <a:prstTxWarp prst="textNoShape">
              <a:avLst/>
            </a:prstTxWarp>
          </a:bodyPr>
          <a:lstStyle/>
          <a:p>
            <a:pPr marL="87313" indent="-87313">
              <a:lnSpc>
                <a:spcPct val="93000"/>
              </a:lnSpc>
              <a:spcBef>
                <a:spcPct val="0"/>
              </a:spcBef>
              <a:buSzPct val="45000"/>
              <a:tabLst>
                <a:tab pos="736600" algn="l"/>
                <a:tab pos="1474788" algn="l"/>
                <a:tab pos="2211388" algn="l"/>
                <a:tab pos="2949575" algn="l"/>
                <a:tab pos="3687763" algn="l"/>
                <a:tab pos="4424363" algn="l"/>
                <a:tab pos="5162550" algn="l"/>
              </a:tabLst>
            </a:pPr>
            <a:r>
              <a:rPr lang="en-GB" altLang="en-US" dirty="0">
                <a:latin typeface="Arial" panose="020B0604020202020204" pitchFamily="34" charset="0"/>
                <a:ea typeface="msgothic"/>
                <a:cs typeface="msgothic"/>
              </a:rPr>
              <a:t>Just</a:t>
            </a:r>
            <a:r>
              <a:rPr lang="en-GB" altLang="en-US" baseline="0" dirty="0">
                <a:latin typeface="Arial" panose="020B0604020202020204" pitchFamily="34" charset="0"/>
                <a:ea typeface="msgothic"/>
                <a:cs typeface="msgothic"/>
              </a:rPr>
              <a:t> stay a few seconds on cluttered slides</a:t>
            </a:r>
            <a:endParaRPr lang="en-GB" altLang="en-US" dirty="0">
              <a:latin typeface="Arial" panose="020B0604020202020204" pitchFamily="34" charset="0"/>
              <a:ea typeface="msgothic"/>
              <a:cs typeface="ms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3438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1524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6149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49670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595186"/>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Tree>
    <p:extLst>
      <p:ext uri="{BB962C8B-B14F-4D97-AF65-F5344CB8AC3E}">
        <p14:creationId xmlns:p14="http://schemas.microsoft.com/office/powerpoint/2010/main" val="1070527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604250" y="6605515"/>
            <a:ext cx="2743200" cy="252485"/>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741731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591869"/>
            <a:ext cx="2743200" cy="266131"/>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0665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8612188"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35786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a:xfrm>
            <a:off x="8610600"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383781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550925"/>
            <a:ext cx="2743200" cy="307075"/>
          </a:xfrm>
          <a:prstGeom prst="rect">
            <a:avLst/>
          </a:prstGeom>
        </p:spPr>
        <p:txBody>
          <a:bodyPr/>
          <a:lstStyle/>
          <a:p>
            <a:fld id="{023EF2FA-38EB-354B-AB31-D0F975FB7077}" type="slidenum">
              <a:rPr lang="en-US" smtClean="0"/>
              <a:t>‹#›</a:t>
            </a:fld>
            <a:endParaRPr lang="en-US"/>
          </a:p>
        </p:txBody>
      </p:sp>
      <p:sp>
        <p:nvSpPr>
          <p:cNvPr id="5" name="Title 1"/>
          <p:cNvSpPr>
            <a:spLocks noGrp="1"/>
          </p:cNvSpPr>
          <p:nvPr>
            <p:ph type="title"/>
          </p:nvPr>
        </p:nvSpPr>
        <p:spPr>
          <a:xfrm>
            <a:off x="838200" y="745451"/>
            <a:ext cx="10515600" cy="821917"/>
          </a:xfrm>
          <a:prstGeom prst="rect">
            <a:avLst/>
          </a:prstGeom>
        </p:spPr>
        <p:txBody>
          <a:bodyPr/>
          <a:lstStyle>
            <a:lvl1pPr>
              <a:defRPr sz="4800">
                <a:solidFill>
                  <a:schemeClr val="tx1">
                    <a:lumMod val="65000"/>
                    <a:lumOff val="35000"/>
                  </a:schemeClr>
                </a:solidFill>
              </a:defRPr>
            </a:lvl1pPr>
          </a:lstStyle>
          <a:p>
            <a:r>
              <a:rPr lang="en-US" dirty="0"/>
              <a:t>Statewide Coordination Center</a:t>
            </a:r>
          </a:p>
        </p:txBody>
      </p:sp>
    </p:spTree>
    <p:extLst>
      <p:ext uri="{BB962C8B-B14F-4D97-AF65-F5344CB8AC3E}">
        <p14:creationId xmlns:p14="http://schemas.microsoft.com/office/powerpoint/2010/main" val="1316177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64573"/>
            <a:ext cx="2743200" cy="293427"/>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91566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927A71C-5EB0-45EC-B0AD-E94D765AE5AB}" type="slidenum">
              <a:rPr lang="en-US" smtClean="0"/>
              <a:pPr/>
              <a:t>‹#›</a:t>
            </a:fld>
            <a:endParaRPr lang="en-US" dirty="0"/>
          </a:p>
        </p:txBody>
      </p:sp>
    </p:spTree>
    <p:extLst>
      <p:ext uri="{BB962C8B-B14F-4D97-AF65-F5344CB8AC3E}">
        <p14:creationId xmlns:p14="http://schemas.microsoft.com/office/powerpoint/2010/main" val="33491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612188" y="6523630"/>
            <a:ext cx="2743200" cy="334370"/>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145011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37278"/>
            <a:ext cx="2743200" cy="320722"/>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46491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chemeClr val="tx1">
                    <a:lumMod val="65000"/>
                    <a:lumOff val="3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610600" y="6578221"/>
            <a:ext cx="2743200" cy="279779"/>
          </a:xfrm>
          <a:prstGeom prst="rect">
            <a:avLst/>
          </a:prstGeom>
        </p:spPr>
        <p:txBody>
          <a:bodyPr/>
          <a:lstStyle/>
          <a:p>
            <a:fld id="{023EF2FA-38EB-354B-AB31-D0F975FB7077}" type="slidenum">
              <a:rPr lang="en-US" smtClean="0"/>
              <a:t>‹#›</a:t>
            </a:fld>
            <a:endParaRPr lang="en-US"/>
          </a:p>
        </p:txBody>
      </p:sp>
    </p:spTree>
    <p:extLst>
      <p:ext uri="{BB962C8B-B14F-4D97-AF65-F5344CB8AC3E}">
        <p14:creationId xmlns:p14="http://schemas.microsoft.com/office/powerpoint/2010/main" val="280013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60681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34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2338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798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19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56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3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12" name="Graphic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50" t="17628" r="26478" b="17628"/>
          <a:stretch/>
        </p:blipFill>
        <p:spPr>
          <a:xfrm>
            <a:off x="520627" y="811784"/>
            <a:ext cx="4370453" cy="5197094"/>
          </a:xfrm>
          <a:prstGeom prst="rect">
            <a:avLst/>
          </a:prstGeom>
        </p:spPr>
      </p:pic>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
        <p:nvSpPr>
          <p:cNvPr id="8" name="Rectangle 7"/>
          <p:cNvSpPr/>
          <p:nvPr userDrawn="1"/>
        </p:nvSpPr>
        <p:spPr>
          <a:xfrm>
            <a:off x="5448592" y="1874750"/>
            <a:ext cx="6743408" cy="880159"/>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448592" y="2971049"/>
            <a:ext cx="6743408" cy="881143"/>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48592" y="4068332"/>
            <a:ext cx="6743408" cy="8839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448592" y="3234339"/>
            <a:ext cx="6743408" cy="44517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448592" y="1986481"/>
            <a:ext cx="6743408" cy="656696"/>
          </a:xfrm>
        </p:spPr>
        <p:txBody>
          <a:bodyPr anchor="b"/>
          <a:lstStyle>
            <a:lvl1pPr algn="ctr">
              <a:defRPr sz="4400">
                <a:solidFill>
                  <a:schemeClr val="bg1"/>
                </a:solidFill>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1610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21115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805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071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792181" y="592125"/>
            <a:ext cx="4607636" cy="1122680"/>
          </a:xfrm>
          <a:prstGeom prst="rect">
            <a:avLst/>
          </a:prstGeom>
        </p:spPr>
        <p:txBody>
          <a:bodyPr wrap="square" lIns="0" tIns="0" rIns="0" bIns="0">
            <a:spAutoFit/>
          </a:bodyPr>
          <a:lstStyle>
            <a:lvl1pPr>
              <a:defRPr sz="3700" b="1" i="0">
                <a:solidFill>
                  <a:srgbClr val="FAFD00"/>
                </a:solidFill>
                <a:latin typeface="Arial"/>
                <a:cs typeface="Arial"/>
              </a:defRPr>
            </a:lvl1pPr>
          </a:lstStyle>
          <a:p>
            <a:r>
              <a:rPr lang="en-US"/>
              <a:t>Click to edit Master title style</a:t>
            </a:r>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7133561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FAFD00"/>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2650" b="1" i="0">
                <a:solidFill>
                  <a:schemeClr val="bg1"/>
                </a:solidFill>
                <a:latin typeface="Arial"/>
                <a:cs typeface="Aria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832193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FAFD00"/>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935360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1" i="0">
                <a:solidFill>
                  <a:srgbClr val="FAFD00"/>
                </a:solidFill>
                <a:latin typeface="Arial"/>
                <a:cs typeface="Arial"/>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397812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86251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9282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9190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26360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19150"/>
            <a:ext cx="10515600" cy="87153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178596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336420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927A71C-5EB0-45EC-B0AD-E94D765AE5AB}" type="slidenum">
              <a:rPr lang="en-US" smtClean="0"/>
              <a:t>‹#›</a:t>
            </a:fld>
            <a:endParaRPr lang="en-US"/>
          </a:p>
        </p:txBody>
      </p:sp>
    </p:spTree>
    <p:extLst>
      <p:ext uri="{BB962C8B-B14F-4D97-AF65-F5344CB8AC3E}">
        <p14:creationId xmlns:p14="http://schemas.microsoft.com/office/powerpoint/2010/main" val="67430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p:cNvSpPr/>
          <p:nvPr userDrawn="1"/>
        </p:nvSpPr>
        <p:spPr>
          <a:xfrm rot="10800000">
            <a:off x="-1" y="5357812"/>
            <a:ext cx="3832382" cy="1500187"/>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p:cNvSpPr/>
          <p:nvPr userDrawn="1"/>
        </p:nvSpPr>
        <p:spPr>
          <a:xfrm>
            <a:off x="6510338" y="0"/>
            <a:ext cx="5681662" cy="2224088"/>
          </a:xfrm>
          <a:custGeom>
            <a:avLst/>
            <a:gdLst>
              <a:gd name="connsiteX0" fmla="*/ 5681662 w 5681662"/>
              <a:gd name="connsiteY0" fmla="*/ 2224088 h 2224088"/>
              <a:gd name="connsiteX1" fmla="*/ 5681662 w 5681662"/>
              <a:gd name="connsiteY1" fmla="*/ 0 h 2224088"/>
              <a:gd name="connsiteX2" fmla="*/ 0 w 5681662"/>
              <a:gd name="connsiteY2" fmla="*/ 0 h 2224088"/>
              <a:gd name="connsiteX3" fmla="*/ 5681662 w 5681662"/>
              <a:gd name="connsiteY3" fmla="*/ 2224088 h 2224088"/>
            </a:gdLst>
            <a:ahLst/>
            <a:cxnLst>
              <a:cxn ang="0">
                <a:pos x="connsiteX0" y="connsiteY0"/>
              </a:cxn>
              <a:cxn ang="0">
                <a:pos x="connsiteX1" y="connsiteY1"/>
              </a:cxn>
              <a:cxn ang="0">
                <a:pos x="connsiteX2" y="connsiteY2"/>
              </a:cxn>
              <a:cxn ang="0">
                <a:pos x="connsiteX3" y="connsiteY3"/>
              </a:cxn>
            </a:cxnLst>
            <a:rect l="l" t="t" r="r" b="b"/>
            <a:pathLst>
              <a:path w="5681662" h="2224088">
                <a:moveTo>
                  <a:pt x="5681662" y="2224088"/>
                </a:moveTo>
                <a:lnTo>
                  <a:pt x="5681662" y="0"/>
                </a:lnTo>
                <a:lnTo>
                  <a:pt x="0" y="0"/>
                </a:lnTo>
                <a:lnTo>
                  <a:pt x="5681662" y="22240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40985"/>
            <a:ext cx="10515600" cy="82191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14513"/>
            <a:ext cx="10515600" cy="43624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bg2">
                    <a:lumMod val="25000"/>
                  </a:schemeClr>
                </a:solidFill>
                <a:latin typeface="Helvetica Regular" charset="0"/>
              </a:defRPr>
            </a:lvl1pPr>
          </a:lstStyle>
          <a:p>
            <a:fld id="{E927A71C-5EB0-45EC-B0AD-E94D765AE5AB}" type="slidenum">
              <a:rPr lang="en-US" smtClean="0"/>
              <a:pPr/>
              <a:t>‹#›</a:t>
            </a:fld>
            <a:endParaRPr lang="en-US" dirty="0"/>
          </a:p>
        </p:txBody>
      </p:sp>
      <p:sp>
        <p:nvSpPr>
          <p:cNvPr id="8" name="Rectangle 7"/>
          <p:cNvSpPr/>
          <p:nvPr userDrawn="1"/>
        </p:nvSpPr>
        <p:spPr>
          <a:xfrm>
            <a:off x="0" y="0"/>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901110" y="0"/>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02220" y="0"/>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099" y="144864"/>
            <a:ext cx="2450026" cy="470706"/>
          </a:xfrm>
          <a:prstGeom prst="rect">
            <a:avLst/>
          </a:prstGeom>
        </p:spPr>
      </p:pic>
      <p:pic>
        <p:nvPicPr>
          <p:cNvPr id="21" name="Graphic 20"/>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724467" y="63900"/>
            <a:ext cx="4334183" cy="126600"/>
          </a:xfrm>
          <a:prstGeom prst="rect">
            <a:avLst/>
          </a:prstGeom>
        </p:spPr>
      </p:pic>
      <p:sp>
        <p:nvSpPr>
          <p:cNvPr id="22" name="Rectangle 21"/>
          <p:cNvSpPr/>
          <p:nvPr userDrawn="1"/>
        </p:nvSpPr>
        <p:spPr>
          <a:xfrm>
            <a:off x="9551580" y="6748943"/>
            <a:ext cx="838200" cy="109057"/>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0452690" y="6748943"/>
            <a:ext cx="838200" cy="109057"/>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1353800" y="6748943"/>
            <a:ext cx="838200" cy="1090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25" name="Picture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3027932959"/>
      </p:ext>
    </p:extLst>
  </p:cSld>
  <p:clrMap bg1="lt1" tx1="dk1" bg2="lt2" tx2="dk2" accent1="accent1" accent2="accent2" accent3="accent3" accent4="accent4" accent5="accent5" accent6="accent6" hlink="hlink" folHlink="folHlink"/>
  <p:sldLayoutIdLst>
    <p:sldLayoutId id="2147483697" r:id="rId1"/>
    <p:sldLayoutId id="2147483715" r:id="rId2"/>
    <p:sldLayoutId id="2147483764" r:id="rId3"/>
    <p:sldLayoutId id="2147483698" r:id="rId4"/>
    <p:sldLayoutId id="2147483699" r:id="rId5"/>
    <p:sldLayoutId id="2147483700" r:id="rId6"/>
    <p:sldLayoutId id="2147483701"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6000" b="0" i="0" kern="1200">
          <a:solidFill>
            <a:schemeClr val="tx1"/>
          </a:solidFill>
          <a:latin typeface="Helvetica Regular" charset="0"/>
          <a:ea typeface="Kozuka Gothic Pr6N B" panose="020B0800000000000000" pitchFamily="34" charset="-128"/>
          <a:cs typeface="Myriad Arabic" panose="01010101010101010101" pitchFamily="50" charset="-78"/>
        </a:defRPr>
      </a:lvl1pPr>
    </p:titleStyle>
    <p:bodyStyle>
      <a:lvl1pPr marL="228600" indent="-228600" algn="l" defTabSz="914400" rtl="0" eaLnBrk="1" latinLnBrk="0" hangingPunct="1">
        <a:lnSpc>
          <a:spcPct val="90000"/>
        </a:lnSpc>
        <a:spcBef>
          <a:spcPts val="1000"/>
        </a:spcBef>
        <a:buFontTx/>
        <a:buBlip>
          <a:blip r:embed="rId19"/>
        </a:buBlip>
        <a:defRPr sz="2800" b="0" i="0" kern="1200">
          <a:solidFill>
            <a:schemeClr val="tx1"/>
          </a:solidFill>
          <a:latin typeface="Helvetica Regular" charset="0"/>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solidFill>
          <a:latin typeface="Helvetica Regular" charset="0"/>
          <a:ea typeface="+mn-ea"/>
          <a:cs typeface="+mn-cs"/>
        </a:defRPr>
      </a:lvl2pPr>
      <a:lvl3pPr marL="1143000" indent="-228600" algn="l" defTabSz="914400" rtl="0" eaLnBrk="1" latinLnBrk="0" hangingPunct="1">
        <a:lnSpc>
          <a:spcPct val="90000"/>
        </a:lnSpc>
        <a:spcBef>
          <a:spcPts val="500"/>
        </a:spcBef>
        <a:buClr>
          <a:schemeClr val="tx2"/>
        </a:buClr>
        <a:buFont typeface="Myriad Pro Cond" panose="020B0506030403020204" pitchFamily="34" charset="0"/>
        <a:buChar char="−"/>
        <a:defRPr sz="2000" b="0" i="0" kern="1200">
          <a:solidFill>
            <a:schemeClr val="tx1"/>
          </a:solidFill>
          <a:latin typeface="Helvetica Regular" charset="0"/>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solidFill>
          <a:latin typeface="Helvetica Regular" charset="0"/>
          <a:ea typeface="+mn-ea"/>
          <a:cs typeface="+mn-cs"/>
        </a:defRPr>
      </a:lvl4pPr>
      <a:lvl5pPr marL="2057400" indent="-228600" algn="l" defTabSz="914400" rtl="0" eaLnBrk="1" latinLnBrk="0" hangingPunct="1">
        <a:lnSpc>
          <a:spcPct val="90000"/>
        </a:lnSpc>
        <a:spcBef>
          <a:spcPts val="500"/>
        </a:spcBef>
        <a:buClr>
          <a:schemeClr val="tx2"/>
        </a:buClr>
        <a:buFont typeface="Myriad Pro Cond" panose="020B0506030403020204" pitchFamily="34" charset="0"/>
        <a:buChar char="-"/>
        <a:defRPr sz="1800" b="0" i="0" kern="1200">
          <a:solidFill>
            <a:schemeClr val="tx1"/>
          </a:solidFill>
          <a:latin typeface="Helvetica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2">
            <a:alphaModFix amt="5000"/>
            <a:extLst>
              <a:ext uri="{28A0092B-C50C-407E-A947-70E740481C1C}">
                <a14:useLocalDpi xmlns:a14="http://schemas.microsoft.com/office/drawing/2010/main" val="0"/>
              </a:ext>
            </a:extLst>
          </a:blip>
          <a:srcRect l="26425" r="31898" b="35658"/>
          <a:stretch/>
        </p:blipFill>
        <p:spPr>
          <a:xfrm>
            <a:off x="7752498" y="1678675"/>
            <a:ext cx="4439502" cy="5179325"/>
          </a:xfrm>
          <a:prstGeom prst="rect">
            <a:avLst/>
          </a:prstGeom>
        </p:spPr>
      </p:pic>
      <p:sp>
        <p:nvSpPr>
          <p:cNvPr id="11" name="Rectangle 10"/>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
        <p:nvSpPr>
          <p:cNvPr id="17" name="Slide Number Placeholder 5"/>
          <p:cNvSpPr>
            <a:spLocks noGrp="1"/>
          </p:cNvSpPr>
          <p:nvPr>
            <p:ph type="sldNum" sz="quarter" idx="4"/>
          </p:nvPr>
        </p:nvSpPr>
        <p:spPr>
          <a:xfrm>
            <a:off x="8610600" y="6523630"/>
            <a:ext cx="2743200" cy="262814"/>
          </a:xfrm>
          <a:prstGeom prst="rect">
            <a:avLst/>
          </a:prstGeom>
        </p:spPr>
        <p:txBody>
          <a:bodyPr/>
          <a:lstStyle>
            <a:lvl1pPr algn="r">
              <a:defRPr sz="1200"/>
            </a:lvl1pPr>
          </a:lstStyle>
          <a:p>
            <a:fld id="{023EF2FA-38EB-354B-AB31-D0F975FB7077}" type="slidenum">
              <a:rPr lang="en-US" smtClean="0"/>
              <a:pPr/>
              <a:t>‹#›</a:t>
            </a:fld>
            <a:endParaRPr lang="en-US" dirty="0"/>
          </a:p>
        </p:txBody>
      </p:sp>
      <p:sp>
        <p:nvSpPr>
          <p:cNvPr id="10"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spTree>
    <p:extLst>
      <p:ext uri="{BB962C8B-B14F-4D97-AF65-F5344CB8AC3E}">
        <p14:creationId xmlns:p14="http://schemas.microsoft.com/office/powerpoint/2010/main" val="5661201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ctr" defTabSz="914400" rtl="0" eaLnBrk="1" latinLnBrk="0" hangingPunct="1">
        <a:lnSpc>
          <a:spcPct val="90000"/>
        </a:lnSpc>
        <a:spcBef>
          <a:spcPct val="0"/>
        </a:spcBef>
        <a:buNone/>
        <a:defRPr sz="6000" b="0" i="0" kern="1200">
          <a:solidFill>
            <a:schemeClr val="bg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
            <a:ext cx="12192000" cy="6858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3919948" cy="144866"/>
          </a:xfrm>
          <a:prstGeom prst="rect">
            <a:avLst/>
          </a:prstGeom>
          <a:solidFill>
            <a:srgbClr val="391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151958" y="-4"/>
            <a:ext cx="3900222" cy="144868"/>
          </a:xfrm>
          <a:prstGeom prst="rect">
            <a:avLst/>
          </a:prstGeom>
          <a:solidFill>
            <a:srgbClr val="04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284190" y="0"/>
            <a:ext cx="3907809" cy="144864"/>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1115706"/>
            <a:ext cx="10515600" cy="7099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23141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88070" y="163582"/>
            <a:ext cx="615860" cy="788538"/>
          </a:xfrm>
          <a:prstGeom prst="rect">
            <a:avLst/>
          </a:prstGeom>
        </p:spPr>
      </p:pic>
      <p:sp>
        <p:nvSpPr>
          <p:cNvPr id="14" name="Slide Number Placeholder 5"/>
          <p:cNvSpPr txBox="1">
            <a:spLocks/>
          </p:cNvSpPr>
          <p:nvPr userDrawn="1"/>
        </p:nvSpPr>
        <p:spPr>
          <a:xfrm>
            <a:off x="8610600" y="649287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329009-5ACF-9B49-A090-FE26ACD75C75}" type="slidenum">
              <a:rPr lang="en-US" smtClean="0">
                <a:solidFill>
                  <a:srgbClr val="391378"/>
                </a:solidFill>
              </a:rPr>
              <a:pPr/>
              <a:t>‹#›</a:t>
            </a:fld>
            <a:endParaRPr lang="en-US" dirty="0">
              <a:solidFill>
                <a:srgbClr val="391378"/>
              </a:solidFill>
            </a:endParaRPr>
          </a:p>
        </p:txBody>
      </p:sp>
      <p:sp>
        <p:nvSpPr>
          <p:cNvPr id="16" name="Footer Placeholder 4"/>
          <p:cNvSpPr txBox="1">
            <a:spLocks/>
          </p:cNvSpPr>
          <p:nvPr userDrawn="1"/>
        </p:nvSpPr>
        <p:spPr>
          <a:xfrm>
            <a:off x="1653904" y="6492871"/>
            <a:ext cx="408432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2">
                    <a:lumMod val="25000"/>
                  </a:schemeClr>
                </a:solidFill>
                <a:latin typeface="Myriad Pro" panose="020B05030304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b="0" i="0" dirty="0">
                <a:solidFill>
                  <a:srgbClr val="391378"/>
                </a:solidFill>
                <a:latin typeface="Helvetica Regular" charset="0"/>
              </a:rPr>
              <a:t>©  2017 New York State Office of Mental Health</a:t>
            </a:r>
          </a:p>
        </p:txBody>
      </p: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3009" y="6292563"/>
            <a:ext cx="2103476" cy="528504"/>
          </a:xfrm>
          <a:prstGeom prst="rect">
            <a:avLst/>
          </a:prstGeom>
        </p:spPr>
      </p:pic>
    </p:spTree>
    <p:extLst>
      <p:ext uri="{BB962C8B-B14F-4D97-AF65-F5344CB8AC3E}">
        <p14:creationId xmlns:p14="http://schemas.microsoft.com/office/powerpoint/2010/main" val="16405558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lnSpc>
          <a:spcPct val="90000"/>
        </a:lnSpc>
        <a:spcBef>
          <a:spcPct val="0"/>
        </a:spcBef>
        <a:buNone/>
        <a:defRPr sz="4400" b="0" i="0" kern="1200">
          <a:solidFill>
            <a:schemeClr val="tx1"/>
          </a:solidFill>
          <a:latin typeface="Helvetica Light" charset="0"/>
          <a:ea typeface="Helvetica Light" charset="0"/>
          <a:cs typeface="Helvetica Ligh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925002" y="552729"/>
            <a:ext cx="8341994" cy="1978660"/>
          </a:xfrm>
          <a:prstGeom prst="rect">
            <a:avLst/>
          </a:prstGeom>
        </p:spPr>
        <p:txBody>
          <a:bodyPr wrap="square" lIns="0" tIns="0" rIns="0" bIns="0">
            <a:spAutoFit/>
          </a:bodyPr>
          <a:lstStyle>
            <a:lvl1pPr>
              <a:defRPr sz="3700" b="1" i="0">
                <a:solidFill>
                  <a:srgbClr val="FAFD00"/>
                </a:solidFill>
                <a:latin typeface="Arial"/>
                <a:cs typeface="Arial"/>
              </a:defRPr>
            </a:lvl1pPr>
          </a:lstStyle>
          <a:p>
            <a:endParaRPr/>
          </a:p>
        </p:txBody>
      </p:sp>
      <p:sp>
        <p:nvSpPr>
          <p:cNvPr id="3" name="Holder 3"/>
          <p:cNvSpPr>
            <a:spLocks noGrp="1"/>
          </p:cNvSpPr>
          <p:nvPr>
            <p:ph type="body" idx="1"/>
          </p:nvPr>
        </p:nvSpPr>
        <p:spPr>
          <a:xfrm>
            <a:off x="2493429" y="1909914"/>
            <a:ext cx="7205141" cy="3989704"/>
          </a:xfrm>
          <a:prstGeom prst="rect">
            <a:avLst/>
          </a:prstGeom>
        </p:spPr>
        <p:txBody>
          <a:bodyPr wrap="square" lIns="0" tIns="0" rIns="0" bIns="0">
            <a:spAutoFit/>
          </a:bodyPr>
          <a:lstStyle>
            <a:lvl1pPr>
              <a:defRPr sz="2650" b="1"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10/10/2024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35093898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hyperlink" Target="http://www.ncbi.nlm.nih.gov/pubmed/24935082"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 Id="rId4" Type="http://schemas.openxmlformats.org/officeDocument/2006/relationships/image" Target="../media/image21.jpe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B0E87D-D0AB-4795-A1FE-6F5D7DA6EC0F}"/>
              </a:ext>
            </a:extLst>
          </p:cNvPr>
          <p:cNvSpPr txBox="1"/>
          <p:nvPr/>
        </p:nvSpPr>
        <p:spPr>
          <a:xfrm>
            <a:off x="1113183" y="848139"/>
            <a:ext cx="9965634" cy="3139321"/>
          </a:xfrm>
          <a:prstGeom prst="rect">
            <a:avLst/>
          </a:prstGeom>
          <a:noFill/>
        </p:spPr>
        <p:txBody>
          <a:bodyPr wrap="square" rtlCol="0">
            <a:spAutoFit/>
          </a:bodyPr>
          <a:lstStyle/>
          <a:p>
            <a:pPr algn="ctr"/>
            <a:r>
              <a:rPr lang="en-US" sz="6600" dirty="0">
                <a:solidFill>
                  <a:srgbClr val="391378"/>
                </a:solidFill>
                <a:latin typeface="Helvetica Regular" charset="0"/>
                <a:ea typeface="Helvetica Regular" charset="0"/>
                <a:cs typeface="Helvetica Regular" charset="0"/>
              </a:rPr>
              <a:t>Management and Treatment of </a:t>
            </a:r>
          </a:p>
          <a:p>
            <a:pPr algn="ctr"/>
            <a:r>
              <a:rPr lang="en-US" sz="6600" dirty="0">
                <a:solidFill>
                  <a:srgbClr val="391378"/>
                </a:solidFill>
                <a:latin typeface="Helvetica Regular" charset="0"/>
                <a:ea typeface="Helvetica Regular" charset="0"/>
                <a:cs typeface="Helvetica Regular" charset="0"/>
              </a:rPr>
              <a:t>Depression</a:t>
            </a:r>
          </a:p>
        </p:txBody>
      </p:sp>
      <p:sp>
        <p:nvSpPr>
          <p:cNvPr id="3" name="Subtitle 2">
            <a:extLst>
              <a:ext uri="{FF2B5EF4-FFF2-40B4-BE49-F238E27FC236}">
                <a16:creationId xmlns:a16="http://schemas.microsoft.com/office/drawing/2014/main" id="{1C259B78-A2FC-4C55-B4BA-C0E9919E35F6}"/>
              </a:ext>
            </a:extLst>
          </p:cNvPr>
          <p:cNvSpPr txBox="1">
            <a:spLocks/>
          </p:cNvSpPr>
          <p:nvPr/>
        </p:nvSpPr>
        <p:spPr>
          <a:xfrm>
            <a:off x="82351" y="3987460"/>
            <a:ext cx="11999999" cy="2201305"/>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lvl="1" algn="ctr">
              <a:lnSpc>
                <a:spcPct val="160000"/>
              </a:lnSpc>
            </a:pPr>
            <a:endParaRPr lang="en-US" sz="2800" dirty="0">
              <a:solidFill>
                <a:schemeClr val="tx1">
                  <a:lumMod val="65000"/>
                  <a:lumOff val="35000"/>
                </a:schemeClr>
              </a:solidFill>
            </a:endParaRPr>
          </a:p>
        </p:txBody>
      </p:sp>
      <p:sp>
        <p:nvSpPr>
          <p:cNvPr id="9" name="TextBox 8">
            <a:extLst>
              <a:ext uri="{FF2B5EF4-FFF2-40B4-BE49-F238E27FC236}">
                <a16:creationId xmlns:a16="http://schemas.microsoft.com/office/drawing/2014/main" id="{0C079E93-9325-7688-4EC4-FF3CEC89F5C3}"/>
              </a:ext>
            </a:extLst>
          </p:cNvPr>
          <p:cNvSpPr txBox="1"/>
          <p:nvPr/>
        </p:nvSpPr>
        <p:spPr>
          <a:xfrm>
            <a:off x="202093" y="4293951"/>
            <a:ext cx="11760514" cy="1894814"/>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effectLst/>
                <a:uLnTx/>
                <a:uFillTx/>
                <a:latin typeface="Helvetica Regular"/>
                <a:ea typeface="Kozuka Gothic Pr6N B" panose="020B0800000000000000" pitchFamily="34" charset="-128"/>
                <a:cs typeface="Myriad Arabic" panose="01010101010101010101" pitchFamily="50" charset="-78"/>
              </a:rPr>
              <a:t>Jessica Grant, MD, FAAP</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2600" dirty="0">
              <a:latin typeface="Helvetica Regular"/>
              <a:ea typeface="Kozuka Gothic Pr6N B" panose="020B0800000000000000" pitchFamily="34" charset="-128"/>
              <a:cs typeface="Myriad Arabic" panose="01010101010101010101" pitchFamily="50" charset="-7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a:ln>
                  <a:noFill/>
                </a:ln>
                <a:effectLst/>
                <a:uLnTx/>
                <a:uFillTx/>
                <a:latin typeface="Helvetica Regular"/>
                <a:ea typeface="Kozuka Gothic Pr6N B" panose="020B0800000000000000" pitchFamily="34" charset="-128"/>
                <a:cs typeface="Myriad Arabic" panose="01010101010101010101" pitchFamily="50" charset="-78"/>
              </a:rPr>
              <a:t>Founder, Partner, and Pediatrician, Manhattan Valley Pediatrics, New York, NY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600" b="0" i="0" u="none" strike="noStrike" kern="1200" cap="none" spc="0" normalizeH="0" baseline="0" noProof="0" dirty="0">
              <a:ln>
                <a:noFill/>
              </a:ln>
              <a:effectLst/>
              <a:uLnTx/>
              <a:uFillTx/>
              <a:latin typeface="Helvetica Regular"/>
              <a:ea typeface="Kozuka Gothic Pr6N B" panose="020B0800000000000000" pitchFamily="34" charset="-128"/>
              <a:cs typeface="Myriad Arabic" panose="01010101010101010101" pitchFamily="50" charset="-78"/>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600" b="0" i="0" u="none" strike="noStrike" kern="1200" cap="none" spc="0" normalizeH="0" baseline="0" noProof="0" dirty="0">
                <a:ln>
                  <a:noFill/>
                </a:ln>
                <a:effectLst/>
                <a:uLnTx/>
                <a:uFillTx/>
                <a:latin typeface="Helvetica Regular"/>
                <a:ea typeface="Kozuka Gothic Pr6N B" panose="020B0800000000000000" pitchFamily="34" charset="-128"/>
                <a:cs typeface="Myriad Arabic" panose="01010101010101010101" pitchFamily="50" charset="-78"/>
              </a:rPr>
              <a:t>Project TEACH, Primary Care Champ </a:t>
            </a:r>
          </a:p>
        </p:txBody>
      </p:sp>
    </p:spTree>
    <p:extLst>
      <p:ext uri="{BB962C8B-B14F-4D97-AF65-F5344CB8AC3E}">
        <p14:creationId xmlns:p14="http://schemas.microsoft.com/office/powerpoint/2010/main" val="116899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36" y="560532"/>
            <a:ext cx="10522527" cy="1017443"/>
          </a:xfrm>
        </p:spPr>
        <p:txBody>
          <a:bodyPr/>
          <a:lstStyle/>
          <a:p>
            <a:r>
              <a:rPr lang="en-US" b="1" dirty="0">
                <a:latin typeface="Helvetica" pitchFamily="2" charset="0"/>
              </a:rPr>
              <a:t> B. Safety Planning</a:t>
            </a:r>
          </a:p>
        </p:txBody>
      </p:sp>
      <p:sp>
        <p:nvSpPr>
          <p:cNvPr id="3" name="Content Placeholder 2"/>
          <p:cNvSpPr>
            <a:spLocks noGrp="1"/>
          </p:cNvSpPr>
          <p:nvPr>
            <p:ph idx="1"/>
          </p:nvPr>
        </p:nvSpPr>
        <p:spPr>
          <a:xfrm>
            <a:off x="765463" y="1654350"/>
            <a:ext cx="10591800" cy="4365450"/>
          </a:xfrm>
        </p:spPr>
        <p:txBody>
          <a:bodyPr>
            <a:noAutofit/>
          </a:bodyPr>
          <a:lstStyle/>
          <a:p>
            <a:r>
              <a:rPr lang="en-US" sz="3200" dirty="0"/>
              <a:t>Assess current risk </a:t>
            </a:r>
            <a:r>
              <a:rPr lang="mr-IN" sz="3200" dirty="0"/>
              <a:t>–</a:t>
            </a:r>
            <a:r>
              <a:rPr lang="en-US" sz="3200" dirty="0"/>
              <a:t> ASQ screen</a:t>
            </a:r>
          </a:p>
          <a:p>
            <a:r>
              <a:rPr lang="en-US" sz="3200" dirty="0"/>
              <a:t>If safe to go home, have parents “sanitize” the home</a:t>
            </a:r>
          </a:p>
          <a:p>
            <a:r>
              <a:rPr lang="en-US" sz="3200" dirty="0"/>
              <a:t>Make a written plan </a:t>
            </a:r>
          </a:p>
          <a:p>
            <a:pPr lvl="1"/>
            <a:r>
              <a:rPr lang="en-US" sz="3200" dirty="0"/>
              <a:t>NOT A PROMISE TO NOT HARM</a:t>
            </a:r>
          </a:p>
          <a:p>
            <a:pPr lvl="1"/>
            <a:r>
              <a:rPr lang="en-US" sz="3200" dirty="0"/>
              <a:t>Hierarchy of support system </a:t>
            </a:r>
          </a:p>
          <a:p>
            <a:pPr lvl="2"/>
            <a:r>
              <a:rPr lang="en-US" sz="3200" dirty="0"/>
              <a:t>comforting activities: music, art, sports, etc.</a:t>
            </a:r>
          </a:p>
          <a:p>
            <a:pPr lvl="2"/>
            <a:r>
              <a:rPr lang="en-US" sz="3200" dirty="0"/>
              <a:t>support systems: when to contact…. friends, parents, PCP, 911</a:t>
            </a:r>
          </a:p>
        </p:txBody>
      </p:sp>
    </p:spTree>
    <p:extLst>
      <p:ext uri="{BB962C8B-B14F-4D97-AF65-F5344CB8AC3E}">
        <p14:creationId xmlns:p14="http://schemas.microsoft.com/office/powerpoint/2010/main" val="144096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42" y="1027664"/>
            <a:ext cx="8877437" cy="801136"/>
          </a:xfrm>
        </p:spPr>
        <p:txBody>
          <a:bodyPr>
            <a:normAutofit/>
          </a:bodyPr>
          <a:lstStyle/>
          <a:p>
            <a:r>
              <a:rPr lang="en-US" b="1" dirty="0">
                <a:latin typeface="Helvetica" pitchFamily="2" charset="0"/>
              </a:rPr>
              <a:t>C. Patient and Family Education</a:t>
            </a:r>
          </a:p>
        </p:txBody>
      </p:sp>
      <p:sp>
        <p:nvSpPr>
          <p:cNvPr id="3" name="Content Placeholder 2"/>
          <p:cNvSpPr>
            <a:spLocks noGrp="1"/>
          </p:cNvSpPr>
          <p:nvPr>
            <p:ph idx="1"/>
          </p:nvPr>
        </p:nvSpPr>
        <p:spPr>
          <a:xfrm>
            <a:off x="1547091" y="1905001"/>
            <a:ext cx="7797719" cy="3927629"/>
          </a:xfrm>
        </p:spPr>
        <p:txBody>
          <a:bodyPr>
            <a:normAutofit/>
          </a:bodyPr>
          <a:lstStyle/>
          <a:p>
            <a:r>
              <a:rPr lang="en-US" dirty="0"/>
              <a:t>Explaining depression as a common and treatable condition is one of the most important steps to be done in primary care</a:t>
            </a:r>
          </a:p>
          <a:p>
            <a:r>
              <a:rPr lang="en-US" dirty="0">
                <a:latin typeface="Helvetica Regular"/>
              </a:rPr>
              <a:t>Written materials can go a long way in helping to keep them engaged in the mental health process</a:t>
            </a:r>
          </a:p>
          <a:p>
            <a:pPr lvl="1"/>
            <a:r>
              <a:rPr lang="en-US" dirty="0">
                <a:latin typeface="Helvetica Regular"/>
              </a:rPr>
              <a:t>NAMI FAMILY GUIDE</a:t>
            </a:r>
          </a:p>
          <a:p>
            <a:pPr lvl="1"/>
            <a:r>
              <a:rPr lang="en-US" dirty="0">
                <a:latin typeface="Helvetica Regular"/>
              </a:rPr>
              <a:t>GLAD-PC Toolkit Handouts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563372" y="3955097"/>
            <a:ext cx="3628628" cy="29029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1436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15706"/>
            <a:ext cx="10568707" cy="893203"/>
          </a:xfrm>
        </p:spPr>
        <p:txBody>
          <a:bodyPr>
            <a:normAutofit fontScale="90000"/>
          </a:bodyPr>
          <a:lstStyle/>
          <a:p>
            <a:r>
              <a:rPr lang="en-US" b="1" dirty="0">
                <a:latin typeface="Helvetica" pitchFamily="2" charset="0"/>
              </a:rPr>
              <a:t>C. Patient and Family Education: </a:t>
            </a:r>
            <a:br>
              <a:rPr lang="en-US" b="1" dirty="0">
                <a:latin typeface="Helvetica" pitchFamily="2" charset="0"/>
              </a:rPr>
            </a:br>
            <a:r>
              <a:rPr lang="en-US" b="1" dirty="0">
                <a:latin typeface="Helvetica" pitchFamily="2" charset="0"/>
              </a:rPr>
              <a:t>Basic Interventions  </a:t>
            </a:r>
          </a:p>
        </p:txBody>
      </p:sp>
      <p:sp>
        <p:nvSpPr>
          <p:cNvPr id="3" name="Content Placeholder 2"/>
          <p:cNvSpPr>
            <a:spLocks noGrp="1"/>
          </p:cNvSpPr>
          <p:nvPr>
            <p:ph idx="1"/>
          </p:nvPr>
        </p:nvSpPr>
        <p:spPr>
          <a:xfrm>
            <a:off x="838200" y="2231416"/>
            <a:ext cx="10568708" cy="3943916"/>
          </a:xfrm>
        </p:spPr>
        <p:txBody>
          <a:bodyPr>
            <a:normAutofit/>
          </a:bodyPr>
          <a:lstStyle/>
          <a:p>
            <a:pPr lvl="1"/>
            <a:r>
              <a:rPr lang="en-US" dirty="0"/>
              <a:t>Behavioral Activation </a:t>
            </a:r>
          </a:p>
          <a:p>
            <a:pPr lvl="1"/>
            <a:r>
              <a:rPr lang="en-US" dirty="0"/>
              <a:t>Exercise</a:t>
            </a:r>
          </a:p>
          <a:p>
            <a:pPr lvl="1"/>
            <a:r>
              <a:rPr lang="en-US" dirty="0"/>
              <a:t>Nutrition</a:t>
            </a:r>
          </a:p>
          <a:p>
            <a:pPr lvl="1"/>
            <a:r>
              <a:rPr lang="en-US" dirty="0"/>
              <a:t>Spend time outside (commune with nature) </a:t>
            </a:r>
          </a:p>
          <a:p>
            <a:pPr lvl="1"/>
            <a:r>
              <a:rPr lang="en-US" dirty="0"/>
              <a:t>Hang out with supportive friends </a:t>
            </a:r>
          </a:p>
          <a:p>
            <a:pPr lvl="1"/>
            <a:r>
              <a:rPr lang="en-US" dirty="0"/>
              <a:t>Spiritual or other supportive community </a:t>
            </a:r>
          </a:p>
          <a:p>
            <a:pPr lvl="1"/>
            <a:r>
              <a:rPr lang="en-US" dirty="0"/>
              <a:t>Altruism (volunteer opportunities)</a:t>
            </a:r>
          </a:p>
          <a:p>
            <a:pPr lvl="1"/>
            <a:r>
              <a:rPr lang="en-US" dirty="0"/>
              <a:t>Sleep</a:t>
            </a:r>
          </a:p>
          <a:p>
            <a:pPr lvl="1"/>
            <a:r>
              <a:rPr lang="en-US" dirty="0"/>
              <a:t>Limit screen time/ social media</a:t>
            </a:r>
          </a:p>
          <a:p>
            <a:endParaRPr lang="en-US" dirty="0"/>
          </a:p>
          <a:p>
            <a:endParaRPr lang="en-US" dirty="0"/>
          </a:p>
        </p:txBody>
      </p:sp>
    </p:spTree>
    <p:extLst>
      <p:ext uri="{BB962C8B-B14F-4D97-AF65-F5344CB8AC3E}">
        <p14:creationId xmlns:p14="http://schemas.microsoft.com/office/powerpoint/2010/main" val="90431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1494-664C-47DD-8EF0-D90F35643279}"/>
              </a:ext>
            </a:extLst>
          </p:cNvPr>
          <p:cNvSpPr>
            <a:spLocks noGrp="1"/>
          </p:cNvSpPr>
          <p:nvPr>
            <p:ph type="title"/>
          </p:nvPr>
        </p:nvSpPr>
        <p:spPr>
          <a:xfrm>
            <a:off x="838200" y="859032"/>
            <a:ext cx="10515600" cy="709919"/>
          </a:xfrm>
        </p:spPr>
        <p:txBody>
          <a:bodyPr>
            <a:normAutofit fontScale="90000"/>
          </a:bodyPr>
          <a:lstStyle/>
          <a:p>
            <a:r>
              <a:rPr lang="en-US" b="1" dirty="0">
                <a:latin typeface="Helvetica" pitchFamily="2" charset="0"/>
              </a:rPr>
              <a:t>D. Develop a Treatment Plan Based on Severity</a:t>
            </a:r>
          </a:p>
        </p:txBody>
      </p:sp>
      <p:sp>
        <p:nvSpPr>
          <p:cNvPr id="3" name="Content Placeholder 2">
            <a:extLst>
              <a:ext uri="{FF2B5EF4-FFF2-40B4-BE49-F238E27FC236}">
                <a16:creationId xmlns:a16="http://schemas.microsoft.com/office/drawing/2014/main" id="{6A63CF97-DBBD-4E62-9A9B-1D8EAB4A7888}"/>
              </a:ext>
            </a:extLst>
          </p:cNvPr>
          <p:cNvSpPr>
            <a:spLocks noGrp="1"/>
          </p:cNvSpPr>
          <p:nvPr>
            <p:ph idx="1"/>
          </p:nvPr>
        </p:nvSpPr>
        <p:spPr/>
        <p:txBody>
          <a:bodyPr/>
          <a:lstStyle/>
          <a:p>
            <a:endParaRPr lang="en-US" dirty="0"/>
          </a:p>
          <a:p>
            <a:r>
              <a:rPr lang="en-US" dirty="0"/>
              <a:t>Now we go to Part II of the guidelines and the second flowchart</a:t>
            </a:r>
          </a:p>
        </p:txBody>
      </p:sp>
    </p:spTree>
    <p:extLst>
      <p:ext uri="{BB962C8B-B14F-4D97-AF65-F5344CB8AC3E}">
        <p14:creationId xmlns:p14="http://schemas.microsoft.com/office/powerpoint/2010/main" val="226069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a:extLst>
              <a:ext uri="{FF2B5EF4-FFF2-40B4-BE49-F238E27FC236}">
                <a16:creationId xmlns:a16="http://schemas.microsoft.com/office/drawing/2014/main" id="{88B3AC6C-45FF-48F1-B207-779E8BFEC032}"/>
              </a:ext>
            </a:extLst>
          </p:cNvPr>
          <p:cNvSpPr txBox="1">
            <a:spLocks noChangeArrowheads="1"/>
          </p:cNvSpPr>
          <p:nvPr/>
        </p:nvSpPr>
        <p:spPr bwMode="auto">
          <a:xfrm>
            <a:off x="1848995" y="381641"/>
            <a:ext cx="8494012"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marL="0" marR="0" lvl="0" indent="0" algn="ctr" defTabSz="414772"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US" sz="2400" b="0" i="0" u="none" strike="noStrike" kern="0" cap="none" spc="0" normalizeH="0" baseline="0" noProof="0" dirty="0">
                <a:ln>
                  <a:noFill/>
                </a:ln>
                <a:solidFill>
                  <a:prstClr val="black"/>
                </a:solidFill>
                <a:effectLst/>
                <a:uLnTx/>
                <a:uFillTx/>
                <a:latin typeface="Helvetica Regular"/>
                <a:ea typeface="+mn-ea"/>
                <a:cs typeface="msgothic" charset="0"/>
              </a:rPr>
              <a:t>D. Develop a Treatment Plan Based on Severity</a:t>
            </a:r>
            <a:endParaRPr kumimoji="0" lang="en-GB" altLang="en-US" sz="2400" b="1" i="0" u="none" strike="noStrike" kern="0" cap="none" spc="0" normalizeH="0" baseline="0" noProof="0" dirty="0">
              <a:ln>
                <a:noFill/>
              </a:ln>
              <a:solidFill>
                <a:srgbClr val="000000"/>
              </a:solidFill>
              <a:effectLst/>
              <a:uLnTx/>
              <a:uFillTx/>
              <a:latin typeface="Helvetica Regular"/>
              <a:ea typeface="+mn-ea"/>
              <a:cs typeface="msgothic" charset="0"/>
            </a:endParaRPr>
          </a:p>
        </p:txBody>
      </p:sp>
      <p:pic>
        <p:nvPicPr>
          <p:cNvPr id="3075" name="Picture 2">
            <a:extLst>
              <a:ext uri="{FF2B5EF4-FFF2-40B4-BE49-F238E27FC236}">
                <a16:creationId xmlns:a16="http://schemas.microsoft.com/office/drawing/2014/main" id="{C9F599FC-8FBB-48DB-B0E4-C549B7AFD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874" y="6107683"/>
            <a:ext cx="3096126"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3">
            <a:extLst>
              <a:ext uri="{FF2B5EF4-FFF2-40B4-BE49-F238E27FC236}">
                <a16:creationId xmlns:a16="http://schemas.microsoft.com/office/drawing/2014/main" id="{4B4277B0-B19E-40E6-85D5-D990A4813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559" y="753979"/>
            <a:ext cx="5454316" cy="58591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4">
            <a:extLst>
              <a:ext uri="{FF2B5EF4-FFF2-40B4-BE49-F238E27FC236}">
                <a16:creationId xmlns:a16="http://schemas.microsoft.com/office/drawing/2014/main" id="{FC45B137-26F2-449C-9820-8625E58BB4DD}"/>
              </a:ext>
            </a:extLst>
          </p:cNvPr>
          <p:cNvSpPr txBox="1">
            <a:spLocks noChangeArrowheads="1"/>
          </p:cNvSpPr>
          <p:nvPr/>
        </p:nvSpPr>
        <p:spPr bwMode="auto">
          <a:xfrm>
            <a:off x="2" y="4074695"/>
            <a:ext cx="3811920" cy="2207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9pPr>
          </a:lstStyle>
          <a:p>
            <a:pPr marL="0" marR="0" lvl="0" indent="0" algn="l" defTabSz="414772"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tab pos="656722" algn="l"/>
                <a:tab pos="1313444" algn="l"/>
                <a:tab pos="1970166" algn="l"/>
                <a:tab pos="2626888" algn="l"/>
                <a:tab pos="3283610" algn="l"/>
              </a:tabLst>
              <a:defRPr/>
            </a:pPr>
            <a:r>
              <a:rPr kumimoji="0" lang="en-GB" altLang="en-US" sz="1089" b="1" i="0" u="none" strike="noStrike" kern="0" cap="none" spc="0" normalizeH="0" baseline="0" noProof="0">
                <a:ln>
                  <a:noFill/>
                </a:ln>
                <a:solidFill>
                  <a:srgbClr val="000000"/>
                </a:solidFill>
                <a:effectLst/>
                <a:uLnTx/>
                <a:uFillTx/>
                <a:latin typeface="Arial" panose="020B0604020202020204" pitchFamily="34" charset="0"/>
                <a:ea typeface="+mn-ea"/>
                <a:cs typeface="msgothic" charset="0"/>
              </a:rPr>
              <a:t>Amy H. Cheung et al. Pediatrics doi:10.1542/peds.2017-4082</a:t>
            </a:r>
          </a:p>
        </p:txBody>
      </p:sp>
      <p:sp>
        <p:nvSpPr>
          <p:cNvPr id="3078" name="Text Box 5">
            <a:extLst>
              <a:ext uri="{FF2B5EF4-FFF2-40B4-BE49-F238E27FC236}">
                <a16:creationId xmlns:a16="http://schemas.microsoft.com/office/drawing/2014/main" id="{8D8AA32B-778D-4E1A-9270-EF62ECB63AF3}"/>
              </a:ext>
            </a:extLst>
          </p:cNvPr>
          <p:cNvSpPr txBox="1">
            <a:spLocks noChangeArrowheads="1"/>
          </p:cNvSpPr>
          <p:nvPr/>
        </p:nvSpPr>
        <p:spPr bwMode="auto">
          <a:xfrm>
            <a:off x="1" y="6613175"/>
            <a:ext cx="243840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9pPr>
          </a:lstStyle>
          <a:p>
            <a:pPr marL="77770" marR="0" lvl="0" indent="-77770" algn="l" defTabSz="414772"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tab pos="656722" algn="l"/>
                <a:tab pos="1313444" algn="l"/>
                <a:tab pos="1970166" algn="l"/>
                <a:tab pos="2626888" algn="l"/>
                <a:tab pos="3283610" algn="l"/>
                <a:tab pos="3940332" algn="l"/>
                <a:tab pos="4597055" algn="l"/>
              </a:tabLst>
              <a:defRPr/>
            </a:pPr>
            <a:r>
              <a:rPr kumimoji="0" lang="en-GB" altLang="en-US" sz="907" b="0" i="0" u="none" strike="noStrike" kern="0" cap="none" spc="0" normalizeH="0" baseline="0" noProof="0" dirty="0">
                <a:ln>
                  <a:noFill/>
                </a:ln>
                <a:solidFill>
                  <a:srgbClr val="000000"/>
                </a:solidFill>
                <a:effectLst/>
                <a:uLnTx/>
                <a:uFillTx/>
                <a:latin typeface="Arial" panose="020B0604020202020204" pitchFamily="34" charset="0"/>
                <a:ea typeface="+mn-ea"/>
                <a:cs typeface="msgothic" charset="0"/>
              </a:rPr>
              <a:t>©2018 by American Academy of </a:t>
            </a:r>
            <a:r>
              <a:rPr kumimoji="0" lang="en-GB" altLang="en-US" sz="907" b="0" i="0" u="none" strike="noStrike" kern="0" cap="none" spc="0" normalizeH="0" baseline="0" noProof="0" dirty="0" err="1">
                <a:ln>
                  <a:noFill/>
                </a:ln>
                <a:solidFill>
                  <a:srgbClr val="000000"/>
                </a:solidFill>
                <a:effectLst/>
                <a:uLnTx/>
                <a:uFillTx/>
                <a:latin typeface="Arial" panose="020B0604020202020204" pitchFamily="34" charset="0"/>
                <a:ea typeface="+mn-ea"/>
                <a:cs typeface="msgothic" charset="0"/>
              </a:rPr>
              <a:t>Pediatrics</a:t>
            </a:r>
            <a:endParaRPr kumimoji="0" lang="en-GB" altLang="en-US" sz="907" b="0" i="0" u="none" strike="noStrike" kern="0" cap="none" spc="0" normalizeH="0" baseline="0" noProof="0" dirty="0">
              <a:ln>
                <a:noFill/>
              </a:ln>
              <a:solidFill>
                <a:srgbClr val="000000"/>
              </a:solidFill>
              <a:effectLst/>
              <a:uLnTx/>
              <a:uFillTx/>
              <a:latin typeface="Arial" panose="020B0604020202020204" pitchFamily="34" charset="0"/>
              <a:ea typeface="+mn-ea"/>
              <a:cs typeface="msgothic" charset="0"/>
            </a:endParaRPr>
          </a:p>
        </p:txBody>
      </p:sp>
    </p:spTree>
    <p:extLst>
      <p:ext uri="{BB962C8B-B14F-4D97-AF65-F5344CB8AC3E}">
        <p14:creationId xmlns:p14="http://schemas.microsoft.com/office/powerpoint/2010/main" val="8236310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96B4-4CFC-4DEB-9456-AED520EAC9A1}"/>
              </a:ext>
            </a:extLst>
          </p:cNvPr>
          <p:cNvSpPr>
            <a:spLocks noGrp="1"/>
          </p:cNvSpPr>
          <p:nvPr>
            <p:ph type="title"/>
          </p:nvPr>
        </p:nvSpPr>
        <p:spPr>
          <a:xfrm>
            <a:off x="831850" y="1709739"/>
            <a:ext cx="10436514" cy="2146444"/>
          </a:xfrm>
        </p:spPr>
        <p:txBody>
          <a:bodyPr/>
          <a:lstStyle/>
          <a:p>
            <a:r>
              <a:rPr lang="en-US" b="1" dirty="0">
                <a:latin typeface="Helvetica" pitchFamily="2" charset="0"/>
              </a:rPr>
              <a:t>Managing Mild Depression</a:t>
            </a:r>
          </a:p>
        </p:txBody>
      </p:sp>
    </p:spTree>
    <p:extLst>
      <p:ext uri="{BB962C8B-B14F-4D97-AF65-F5344CB8AC3E}">
        <p14:creationId xmlns:p14="http://schemas.microsoft.com/office/powerpoint/2010/main" val="137102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8911B0-A9D0-4357-86A4-42329A7480E9}"/>
              </a:ext>
            </a:extLst>
          </p:cNvPr>
          <p:cNvSpPr txBox="1"/>
          <p:nvPr/>
        </p:nvSpPr>
        <p:spPr>
          <a:xfrm>
            <a:off x="1524000" y="0"/>
            <a:ext cx="9144000" cy="369332"/>
          </a:xfrm>
          <a:prstGeom prst="rect">
            <a:avLst/>
          </a:prstGeom>
          <a:solidFill>
            <a:schemeClr val="bg1"/>
          </a:solidFill>
        </p:spPr>
        <p:txBody>
          <a:bodyPr wrap="square" rtlCol="0">
            <a:spAutoFit/>
          </a:bodyPr>
          <a:lstStyle/>
          <a:p>
            <a:endParaRPr lang="en-US" dirty="0"/>
          </a:p>
        </p:txBody>
      </p:sp>
      <p:sp>
        <p:nvSpPr>
          <p:cNvPr id="3074" name="Text Box 1">
            <a:extLst>
              <a:ext uri="{FF2B5EF4-FFF2-40B4-BE49-F238E27FC236}">
                <a16:creationId xmlns:a16="http://schemas.microsoft.com/office/drawing/2014/main" id="{88B3AC6C-45FF-48F1-B207-779E8BFEC032}"/>
              </a:ext>
            </a:extLst>
          </p:cNvPr>
          <p:cNvSpPr txBox="1">
            <a:spLocks noChangeArrowheads="1"/>
          </p:cNvSpPr>
          <p:nvPr/>
        </p:nvSpPr>
        <p:spPr bwMode="auto">
          <a:xfrm>
            <a:off x="2743200" y="88900"/>
            <a:ext cx="6369050"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defTabSz="622158">
              <a:tabLst>
                <a:tab pos="492542" algn="l"/>
                <a:tab pos="985083" algn="l"/>
                <a:tab pos="1477625" algn="l"/>
                <a:tab pos="1970166" algn="l"/>
                <a:tab pos="2462708" algn="l"/>
                <a:tab pos="2955249" algn="l"/>
                <a:tab pos="3447791" algn="l"/>
                <a:tab pos="3940333" algn="l"/>
                <a:tab pos="4432874" algn="l"/>
                <a:tab pos="4925416" algn="l"/>
                <a:tab pos="5417957" algn="l"/>
                <a:tab pos="5910499" algn="l"/>
              </a:tabLst>
              <a:defRPr/>
            </a:pPr>
            <a:r>
              <a:rPr lang="en-GB" altLang="en-US" sz="1800" b="1" kern="0" dirty="0">
                <a:latin typeface="+mj-lt"/>
              </a:rPr>
              <a:t>Clinical Assessment Flowchart </a:t>
            </a:r>
          </a:p>
        </p:txBody>
      </p:sp>
      <p:pic>
        <p:nvPicPr>
          <p:cNvPr id="57348" name="Picture 3">
            <a:extLst>
              <a:ext uri="{FF2B5EF4-FFF2-40B4-BE49-F238E27FC236}">
                <a16:creationId xmlns:a16="http://schemas.microsoft.com/office/drawing/2014/main" id="{D4A99B2F-F081-466E-8E6A-4E4581284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474" y="461577"/>
            <a:ext cx="6039537" cy="598201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7351" name="Right Arrow 2">
            <a:extLst>
              <a:ext uri="{FF2B5EF4-FFF2-40B4-BE49-F238E27FC236}">
                <a16:creationId xmlns:a16="http://schemas.microsoft.com/office/drawing/2014/main" id="{C99C225A-A2CA-4863-85F4-6464FDD815F3}"/>
              </a:ext>
            </a:extLst>
          </p:cNvPr>
          <p:cNvSpPr>
            <a:spLocks noChangeArrowheads="1"/>
          </p:cNvSpPr>
          <p:nvPr/>
        </p:nvSpPr>
        <p:spPr bwMode="auto">
          <a:xfrm>
            <a:off x="2894651" y="478542"/>
            <a:ext cx="733425" cy="365125"/>
          </a:xfrm>
          <a:prstGeom prst="rightArrow">
            <a:avLst>
              <a:gd name="adj1" fmla="val 50000"/>
              <a:gd name="adj2" fmla="val 49752"/>
            </a:avLst>
          </a:prstGeom>
          <a:solidFill>
            <a:srgbClr val="00B8FF"/>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lvl1pPr defTabSz="342900">
              <a:spcBef>
                <a:spcPct val="20000"/>
              </a:spcBef>
              <a:buFont typeface="Wingdings" panose="05000000000000000000" pitchFamily="2" charset="2"/>
              <a:buChar char="§"/>
              <a:defRPr sz="2800">
                <a:solidFill>
                  <a:srgbClr val="014E7F"/>
                </a:solidFill>
                <a:latin typeface="Calibri" panose="020F0502020204030204" pitchFamily="34" charset="0"/>
              </a:defRPr>
            </a:lvl1pPr>
            <a:lvl2pPr marL="742950" indent="-285750" defTabSz="342900">
              <a:spcBef>
                <a:spcPct val="20000"/>
              </a:spcBef>
              <a:buFont typeface="Courier New" panose="02070309020205020404" pitchFamily="49" charset="0"/>
              <a:buChar char="o"/>
              <a:defRPr sz="2600">
                <a:solidFill>
                  <a:srgbClr val="014E7F"/>
                </a:solidFill>
                <a:latin typeface="Calibri" panose="020F0502020204030204" pitchFamily="34" charset="0"/>
              </a:defRPr>
            </a:lvl2pPr>
            <a:lvl3pPr marL="1143000" indent="-228600" defTabSz="342900">
              <a:spcBef>
                <a:spcPct val="20000"/>
              </a:spcBef>
              <a:buFont typeface="Arial" panose="020B0604020202020204" pitchFamily="34" charset="0"/>
              <a:buChar char="•"/>
              <a:defRPr sz="2400">
                <a:solidFill>
                  <a:srgbClr val="014E7F"/>
                </a:solidFill>
                <a:latin typeface="Calibri" panose="020F0502020204030204" pitchFamily="34" charset="0"/>
              </a:defRPr>
            </a:lvl3pPr>
            <a:lvl4pPr marL="1600200" indent="-228600" defTabSz="342900">
              <a:spcBef>
                <a:spcPct val="20000"/>
              </a:spcBef>
              <a:buFont typeface="Arial" panose="020B0604020202020204" pitchFamily="34" charset="0"/>
              <a:buChar char="–"/>
              <a:defRPr sz="2200">
                <a:solidFill>
                  <a:srgbClr val="014E7F"/>
                </a:solidFill>
                <a:latin typeface="Calibri" panose="020F0502020204030204" pitchFamily="34" charset="0"/>
              </a:defRPr>
            </a:lvl4pPr>
            <a:lvl5pPr marL="2057400" indent="-228600" defTabSz="342900">
              <a:spcBef>
                <a:spcPct val="20000"/>
              </a:spcBef>
              <a:buFont typeface="Arial" panose="020B0604020202020204" pitchFamily="34" charset="0"/>
              <a:buChar char="»"/>
              <a:defRPr sz="2000">
                <a:solidFill>
                  <a:srgbClr val="014E7F"/>
                </a:solidFill>
                <a:latin typeface="Calibri" panose="020F05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9pPr>
          </a:lstStyle>
          <a:p>
            <a:pPr eaLnBrk="1">
              <a:lnSpc>
                <a:spcPct val="93000"/>
              </a:lnSpc>
              <a:spcBef>
                <a:spcPct val="0"/>
              </a:spcBef>
              <a:buClr>
                <a:srgbClr val="000000"/>
              </a:buClr>
              <a:buSzPct val="45000"/>
              <a:buFontTx/>
              <a:buNone/>
            </a:pPr>
            <a:endParaRPr lang="en-US" altLang="en-US" sz="1800">
              <a:solidFill>
                <a:schemeClr val="tx1"/>
              </a:solidFill>
              <a:latin typeface="Times New Roman" panose="02020603050405020304" pitchFamily="18" charset="0"/>
              <a:ea typeface="msgothic"/>
              <a:cs typeface="msgothic"/>
            </a:endParaRPr>
          </a:p>
        </p:txBody>
      </p:sp>
      <p:sp>
        <p:nvSpPr>
          <p:cNvPr id="9" name="Text Box 4">
            <a:extLst>
              <a:ext uri="{FF2B5EF4-FFF2-40B4-BE49-F238E27FC236}">
                <a16:creationId xmlns:a16="http://schemas.microsoft.com/office/drawing/2014/main" id="{8A986E6F-49CB-4CB2-A333-0327A990F77D}"/>
              </a:ext>
            </a:extLst>
          </p:cNvPr>
          <p:cNvSpPr txBox="1">
            <a:spLocks noChangeArrowheads="1"/>
          </p:cNvSpPr>
          <p:nvPr/>
        </p:nvSpPr>
        <p:spPr bwMode="auto">
          <a:xfrm>
            <a:off x="1936727" y="6503083"/>
            <a:ext cx="7132320" cy="322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622158">
              <a:tabLst>
                <a:tab pos="492542" algn="l"/>
                <a:tab pos="985083" algn="l"/>
                <a:tab pos="1477625" algn="l"/>
                <a:tab pos="1970166" algn="l"/>
                <a:tab pos="2462708" algn="l"/>
              </a:tabLst>
              <a:defRPr/>
            </a:pPr>
            <a:r>
              <a:rPr lang="en-GB" altLang="en-US" sz="800" kern="0" dirty="0">
                <a:latin typeface="+mn-lt"/>
              </a:rPr>
              <a:t>Zuckerbrot RA, Cheung A, Jensen PS, Stein REK, </a:t>
            </a:r>
            <a:r>
              <a:rPr lang="en-GB" altLang="en-US" sz="800" kern="0" dirty="0" err="1">
                <a:latin typeface="+mn-lt"/>
              </a:rPr>
              <a:t>Laraque</a:t>
            </a:r>
            <a:r>
              <a:rPr lang="en-GB" altLang="en-US" sz="800" kern="0" dirty="0">
                <a:latin typeface="+mn-lt"/>
              </a:rPr>
              <a:t> D; GLAD-PC Steering Group. </a:t>
            </a:r>
            <a:r>
              <a:rPr lang="en-US" altLang="en-US" sz="800" kern="0" dirty="0">
                <a:latin typeface="+mn-lt"/>
              </a:rPr>
              <a:t>Guidelines for Adolescent Depression in Primary Care (GLAD-PC): Part II. Treatment and Ongoing Management. </a:t>
            </a:r>
            <a:r>
              <a:rPr lang="en-US" altLang="en-US" sz="800" i="1" kern="0" dirty="0">
                <a:latin typeface="+mn-lt"/>
              </a:rPr>
              <a:t>Pediatrics</a:t>
            </a:r>
            <a:r>
              <a:rPr lang="en-US" altLang="en-US" sz="800" kern="0" dirty="0">
                <a:latin typeface="+mn-lt"/>
              </a:rPr>
              <a:t>. 2018;141(3):e20174082</a:t>
            </a:r>
            <a:endParaRPr lang="en-GB" altLang="en-US" sz="800" b="1" kern="0" dirty="0">
              <a:latin typeface="Arial" panose="020B0604020202020204" pitchFamily="34" charset="0"/>
            </a:endParaRPr>
          </a:p>
        </p:txBody>
      </p:sp>
      <p:pic>
        <p:nvPicPr>
          <p:cNvPr id="10" name="Picture 2">
            <a:extLst>
              <a:ext uri="{FF2B5EF4-FFF2-40B4-BE49-F238E27FC236}">
                <a16:creationId xmlns:a16="http://schemas.microsoft.com/office/drawing/2014/main" id="{81615833-0AA0-4F74-8DA7-1F9200887B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048" y="6459538"/>
            <a:ext cx="1295400" cy="3222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39FC7FC-09AB-4965-B4A6-6002BCBFBAF2}"/>
              </a:ext>
            </a:extLst>
          </p:cNvPr>
          <p:cNvSpPr>
            <a:spLocks noGrp="1"/>
          </p:cNvSpPr>
          <p:nvPr>
            <p:ph type="title"/>
          </p:nvPr>
        </p:nvSpPr>
        <p:spPr>
          <a:xfrm>
            <a:off x="2152650" y="623455"/>
            <a:ext cx="7886700" cy="529936"/>
          </a:xfrm>
        </p:spPr>
        <p:txBody>
          <a:bodyPr/>
          <a:lstStyle/>
          <a:p>
            <a:pPr algn="ctr"/>
            <a:r>
              <a:rPr lang="en-US" altLang="en-US" sz="3000" b="1" dirty="0"/>
              <a:t>Active Monitoring &amp; Close Follow-Up</a:t>
            </a:r>
          </a:p>
        </p:txBody>
      </p:sp>
      <p:pic>
        <p:nvPicPr>
          <p:cNvPr id="4" name="Picture 3">
            <a:extLst>
              <a:ext uri="{FF2B5EF4-FFF2-40B4-BE49-F238E27FC236}">
                <a16:creationId xmlns:a16="http://schemas.microsoft.com/office/drawing/2014/main" id="{23E6EF5A-CD6B-45BB-AB64-1A38FD576F22}"/>
              </a:ext>
            </a:extLst>
          </p:cNvPr>
          <p:cNvPicPr>
            <a:picLocks noChangeAspect="1"/>
          </p:cNvPicPr>
          <p:nvPr/>
        </p:nvPicPr>
        <p:blipFill>
          <a:blip r:embed="rId2"/>
          <a:stretch>
            <a:fillRect/>
          </a:stretch>
        </p:blipFill>
        <p:spPr>
          <a:xfrm>
            <a:off x="2358736" y="1153391"/>
            <a:ext cx="6785264" cy="5619698"/>
          </a:xfrm>
          <a:prstGeom prst="rect">
            <a:avLst/>
          </a:prstGeom>
          <a:ln>
            <a:solidFill>
              <a:schemeClr val="tx1">
                <a:lumMod val="50000"/>
                <a:lumOff val="50000"/>
              </a:schemeClr>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0227-1FE0-44E5-94E5-1E3983E4C4F0}"/>
              </a:ext>
            </a:extLst>
          </p:cNvPr>
          <p:cNvSpPr>
            <a:spLocks noGrp="1"/>
          </p:cNvSpPr>
          <p:nvPr>
            <p:ph type="title"/>
          </p:nvPr>
        </p:nvSpPr>
        <p:spPr>
          <a:xfrm>
            <a:off x="831850" y="1062182"/>
            <a:ext cx="10528878" cy="3186545"/>
          </a:xfrm>
        </p:spPr>
        <p:txBody>
          <a:bodyPr/>
          <a:lstStyle/>
          <a:p>
            <a:r>
              <a:rPr lang="en-US" b="1" dirty="0">
                <a:latin typeface="Helvetica" pitchFamily="2" charset="0"/>
              </a:rPr>
              <a:t>Managing Moderate </a:t>
            </a:r>
            <a:br>
              <a:rPr lang="en-US" b="1" dirty="0">
                <a:latin typeface="Helvetica" pitchFamily="2" charset="0"/>
              </a:rPr>
            </a:br>
            <a:r>
              <a:rPr lang="en-US" b="1" dirty="0">
                <a:latin typeface="Helvetica" pitchFamily="2" charset="0"/>
              </a:rPr>
              <a:t>to Severe Depression</a:t>
            </a:r>
          </a:p>
        </p:txBody>
      </p:sp>
    </p:spTree>
    <p:extLst>
      <p:ext uri="{BB962C8B-B14F-4D97-AF65-F5344CB8AC3E}">
        <p14:creationId xmlns:p14="http://schemas.microsoft.com/office/powerpoint/2010/main" val="3628954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A7BEC1-31D3-4E72-A896-439E8984CE0C}"/>
              </a:ext>
            </a:extLst>
          </p:cNvPr>
          <p:cNvSpPr txBox="1"/>
          <p:nvPr/>
        </p:nvSpPr>
        <p:spPr>
          <a:xfrm>
            <a:off x="1524000" y="0"/>
            <a:ext cx="9144000" cy="369332"/>
          </a:xfrm>
          <a:prstGeom prst="rect">
            <a:avLst/>
          </a:prstGeom>
          <a:solidFill>
            <a:schemeClr val="bg1"/>
          </a:solidFill>
        </p:spPr>
        <p:txBody>
          <a:bodyPr wrap="square" rtlCol="0">
            <a:spAutoFit/>
          </a:bodyPr>
          <a:lstStyle/>
          <a:p>
            <a:endParaRPr lang="en-US" dirty="0"/>
          </a:p>
        </p:txBody>
      </p:sp>
      <p:sp>
        <p:nvSpPr>
          <p:cNvPr id="3074" name="Text Box 1">
            <a:extLst>
              <a:ext uri="{FF2B5EF4-FFF2-40B4-BE49-F238E27FC236}">
                <a16:creationId xmlns:a16="http://schemas.microsoft.com/office/drawing/2014/main" id="{88B3AC6C-45FF-48F1-B207-779E8BFEC032}"/>
              </a:ext>
            </a:extLst>
          </p:cNvPr>
          <p:cNvSpPr txBox="1">
            <a:spLocks noChangeArrowheads="1"/>
          </p:cNvSpPr>
          <p:nvPr/>
        </p:nvSpPr>
        <p:spPr bwMode="auto">
          <a:xfrm>
            <a:off x="2987675" y="71959"/>
            <a:ext cx="6369050" cy="2939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defTabSz="622158">
              <a:tabLst>
                <a:tab pos="492542" algn="l"/>
                <a:tab pos="985083" algn="l"/>
                <a:tab pos="1477625" algn="l"/>
                <a:tab pos="1970166" algn="l"/>
                <a:tab pos="2462708" algn="l"/>
                <a:tab pos="2955249" algn="l"/>
                <a:tab pos="3447791" algn="l"/>
                <a:tab pos="3940333" algn="l"/>
                <a:tab pos="4432874" algn="l"/>
                <a:tab pos="4925416" algn="l"/>
                <a:tab pos="5417957" algn="l"/>
                <a:tab pos="5910499" algn="l"/>
              </a:tabLst>
              <a:defRPr/>
            </a:pPr>
            <a:r>
              <a:rPr lang="en-GB" altLang="en-US" sz="1800" b="1" kern="0" dirty="0">
                <a:latin typeface="+mn-lt"/>
              </a:rPr>
              <a:t>Clinical Assessment Flowchart </a:t>
            </a:r>
          </a:p>
        </p:txBody>
      </p:sp>
      <p:pic>
        <p:nvPicPr>
          <p:cNvPr id="57348" name="Picture 3">
            <a:extLst>
              <a:ext uri="{FF2B5EF4-FFF2-40B4-BE49-F238E27FC236}">
                <a16:creationId xmlns:a16="http://schemas.microsoft.com/office/drawing/2014/main" id="{D4A99B2F-F081-466E-8E6A-4E4581284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13524"/>
            <a:ext cx="5854248" cy="579849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7351" name="Right Arrow 2">
            <a:extLst>
              <a:ext uri="{FF2B5EF4-FFF2-40B4-BE49-F238E27FC236}">
                <a16:creationId xmlns:a16="http://schemas.microsoft.com/office/drawing/2014/main" id="{C99C225A-A2CA-4863-85F4-6464FDD815F3}"/>
              </a:ext>
            </a:extLst>
          </p:cNvPr>
          <p:cNvSpPr>
            <a:spLocks noChangeArrowheads="1"/>
          </p:cNvSpPr>
          <p:nvPr/>
        </p:nvSpPr>
        <p:spPr bwMode="auto">
          <a:xfrm rot="5400000">
            <a:off x="5575528" y="588025"/>
            <a:ext cx="803404" cy="382038"/>
          </a:xfrm>
          <a:prstGeom prst="rightArrow">
            <a:avLst>
              <a:gd name="adj1" fmla="val 50000"/>
              <a:gd name="adj2" fmla="val 49752"/>
            </a:avLst>
          </a:prstGeom>
          <a:solidFill>
            <a:srgbClr val="00B8FF"/>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lvl1pPr defTabSz="342900">
              <a:spcBef>
                <a:spcPct val="20000"/>
              </a:spcBef>
              <a:buFont typeface="Wingdings" panose="05000000000000000000" pitchFamily="2" charset="2"/>
              <a:buChar char="§"/>
              <a:defRPr sz="2800">
                <a:solidFill>
                  <a:srgbClr val="014E7F"/>
                </a:solidFill>
                <a:latin typeface="Calibri" panose="020F0502020204030204" pitchFamily="34" charset="0"/>
              </a:defRPr>
            </a:lvl1pPr>
            <a:lvl2pPr marL="742950" indent="-285750" defTabSz="342900">
              <a:spcBef>
                <a:spcPct val="20000"/>
              </a:spcBef>
              <a:buFont typeface="Courier New" panose="02070309020205020404" pitchFamily="49" charset="0"/>
              <a:buChar char="o"/>
              <a:defRPr sz="2600">
                <a:solidFill>
                  <a:srgbClr val="014E7F"/>
                </a:solidFill>
                <a:latin typeface="Calibri" panose="020F0502020204030204" pitchFamily="34" charset="0"/>
              </a:defRPr>
            </a:lvl2pPr>
            <a:lvl3pPr marL="1143000" indent="-228600" defTabSz="342900">
              <a:spcBef>
                <a:spcPct val="20000"/>
              </a:spcBef>
              <a:buFont typeface="Arial" panose="020B0604020202020204" pitchFamily="34" charset="0"/>
              <a:buChar char="•"/>
              <a:defRPr sz="2400">
                <a:solidFill>
                  <a:srgbClr val="014E7F"/>
                </a:solidFill>
                <a:latin typeface="Calibri" panose="020F0502020204030204" pitchFamily="34" charset="0"/>
              </a:defRPr>
            </a:lvl3pPr>
            <a:lvl4pPr marL="1600200" indent="-228600" defTabSz="342900">
              <a:spcBef>
                <a:spcPct val="20000"/>
              </a:spcBef>
              <a:buFont typeface="Arial" panose="020B0604020202020204" pitchFamily="34" charset="0"/>
              <a:buChar char="–"/>
              <a:defRPr sz="2200">
                <a:solidFill>
                  <a:srgbClr val="014E7F"/>
                </a:solidFill>
                <a:latin typeface="Calibri" panose="020F0502020204030204" pitchFamily="34" charset="0"/>
              </a:defRPr>
            </a:lvl4pPr>
            <a:lvl5pPr marL="2057400" indent="-228600" defTabSz="342900">
              <a:spcBef>
                <a:spcPct val="20000"/>
              </a:spcBef>
              <a:buFont typeface="Arial" panose="020B0604020202020204" pitchFamily="34" charset="0"/>
              <a:buChar char="»"/>
              <a:defRPr sz="2000">
                <a:solidFill>
                  <a:srgbClr val="014E7F"/>
                </a:solidFill>
                <a:latin typeface="Calibri" panose="020F05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9pPr>
          </a:lstStyle>
          <a:p>
            <a:pPr eaLnBrk="1">
              <a:lnSpc>
                <a:spcPct val="93000"/>
              </a:lnSpc>
              <a:spcBef>
                <a:spcPct val="0"/>
              </a:spcBef>
              <a:buClr>
                <a:srgbClr val="000000"/>
              </a:buClr>
              <a:buSzPct val="45000"/>
              <a:buFontTx/>
              <a:buNone/>
            </a:pPr>
            <a:endParaRPr lang="en-US" altLang="en-US" sz="1800">
              <a:solidFill>
                <a:schemeClr val="tx1"/>
              </a:solidFill>
              <a:latin typeface="Times New Roman" panose="02020603050405020304" pitchFamily="18" charset="0"/>
              <a:ea typeface="msgothic"/>
              <a:cs typeface="msgothic"/>
            </a:endParaRPr>
          </a:p>
        </p:txBody>
      </p:sp>
      <p:sp>
        <p:nvSpPr>
          <p:cNvPr id="9" name="Right Arrow 2">
            <a:extLst>
              <a:ext uri="{FF2B5EF4-FFF2-40B4-BE49-F238E27FC236}">
                <a16:creationId xmlns:a16="http://schemas.microsoft.com/office/drawing/2014/main" id="{BFE3DC97-E4E6-4DC2-AB83-F970AD5CDE1A}"/>
              </a:ext>
            </a:extLst>
          </p:cNvPr>
          <p:cNvSpPr>
            <a:spLocks noChangeArrowheads="1"/>
          </p:cNvSpPr>
          <p:nvPr/>
        </p:nvSpPr>
        <p:spPr bwMode="auto">
          <a:xfrm rot="5400000">
            <a:off x="8706468" y="875781"/>
            <a:ext cx="803404" cy="382038"/>
          </a:xfrm>
          <a:prstGeom prst="rightArrow">
            <a:avLst>
              <a:gd name="adj1" fmla="val 50000"/>
              <a:gd name="adj2" fmla="val 49752"/>
            </a:avLst>
          </a:prstGeom>
          <a:solidFill>
            <a:srgbClr val="00B8FF"/>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lvl1pPr defTabSz="342900">
              <a:spcBef>
                <a:spcPct val="20000"/>
              </a:spcBef>
              <a:buFont typeface="Wingdings" panose="05000000000000000000" pitchFamily="2" charset="2"/>
              <a:buChar char="§"/>
              <a:defRPr sz="2800">
                <a:solidFill>
                  <a:srgbClr val="014E7F"/>
                </a:solidFill>
                <a:latin typeface="Calibri" panose="020F0502020204030204" pitchFamily="34" charset="0"/>
              </a:defRPr>
            </a:lvl1pPr>
            <a:lvl2pPr marL="742950" indent="-285750" defTabSz="342900">
              <a:spcBef>
                <a:spcPct val="20000"/>
              </a:spcBef>
              <a:buFont typeface="Courier New" panose="02070309020205020404" pitchFamily="49" charset="0"/>
              <a:buChar char="o"/>
              <a:defRPr sz="2600">
                <a:solidFill>
                  <a:srgbClr val="014E7F"/>
                </a:solidFill>
                <a:latin typeface="Calibri" panose="020F0502020204030204" pitchFamily="34" charset="0"/>
              </a:defRPr>
            </a:lvl2pPr>
            <a:lvl3pPr marL="1143000" indent="-228600" defTabSz="342900">
              <a:spcBef>
                <a:spcPct val="20000"/>
              </a:spcBef>
              <a:buFont typeface="Arial" panose="020B0604020202020204" pitchFamily="34" charset="0"/>
              <a:buChar char="•"/>
              <a:defRPr sz="2400">
                <a:solidFill>
                  <a:srgbClr val="014E7F"/>
                </a:solidFill>
                <a:latin typeface="Calibri" panose="020F0502020204030204" pitchFamily="34" charset="0"/>
              </a:defRPr>
            </a:lvl3pPr>
            <a:lvl4pPr marL="1600200" indent="-228600" defTabSz="342900">
              <a:spcBef>
                <a:spcPct val="20000"/>
              </a:spcBef>
              <a:buFont typeface="Arial" panose="020B0604020202020204" pitchFamily="34" charset="0"/>
              <a:buChar char="–"/>
              <a:defRPr sz="2200">
                <a:solidFill>
                  <a:srgbClr val="014E7F"/>
                </a:solidFill>
                <a:latin typeface="Calibri" panose="020F0502020204030204" pitchFamily="34" charset="0"/>
              </a:defRPr>
            </a:lvl4pPr>
            <a:lvl5pPr marL="2057400" indent="-228600" defTabSz="342900">
              <a:spcBef>
                <a:spcPct val="20000"/>
              </a:spcBef>
              <a:buFont typeface="Arial" panose="020B0604020202020204" pitchFamily="34" charset="0"/>
              <a:buChar char="»"/>
              <a:defRPr sz="2000">
                <a:solidFill>
                  <a:srgbClr val="014E7F"/>
                </a:solidFill>
                <a:latin typeface="Calibri" panose="020F05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9pPr>
          </a:lstStyle>
          <a:p>
            <a:pPr eaLnBrk="1">
              <a:lnSpc>
                <a:spcPct val="93000"/>
              </a:lnSpc>
              <a:spcBef>
                <a:spcPct val="0"/>
              </a:spcBef>
              <a:buClr>
                <a:srgbClr val="000000"/>
              </a:buClr>
              <a:buSzPct val="45000"/>
              <a:buFontTx/>
              <a:buNone/>
            </a:pPr>
            <a:endParaRPr lang="en-US" altLang="en-US" sz="1800">
              <a:solidFill>
                <a:schemeClr val="tx1"/>
              </a:solidFill>
              <a:latin typeface="Times New Roman" panose="02020603050405020304" pitchFamily="18" charset="0"/>
              <a:ea typeface="msgothic"/>
              <a:cs typeface="msgothic"/>
            </a:endParaRPr>
          </a:p>
        </p:txBody>
      </p:sp>
      <p:sp>
        <p:nvSpPr>
          <p:cNvPr id="10" name="Text Box 4">
            <a:extLst>
              <a:ext uri="{FF2B5EF4-FFF2-40B4-BE49-F238E27FC236}">
                <a16:creationId xmlns:a16="http://schemas.microsoft.com/office/drawing/2014/main" id="{0BD63EE5-73D0-41AD-9138-0524261CD714}"/>
              </a:ext>
            </a:extLst>
          </p:cNvPr>
          <p:cNvSpPr txBox="1">
            <a:spLocks noChangeArrowheads="1"/>
          </p:cNvSpPr>
          <p:nvPr/>
        </p:nvSpPr>
        <p:spPr bwMode="auto">
          <a:xfrm>
            <a:off x="1936727" y="6503083"/>
            <a:ext cx="7132320" cy="322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622158">
              <a:tabLst>
                <a:tab pos="492542" algn="l"/>
                <a:tab pos="985083" algn="l"/>
                <a:tab pos="1477625" algn="l"/>
                <a:tab pos="1970166" algn="l"/>
                <a:tab pos="2462708" algn="l"/>
              </a:tabLst>
              <a:defRPr/>
            </a:pPr>
            <a:r>
              <a:rPr lang="en-GB" altLang="en-US" sz="800" kern="0" dirty="0">
                <a:latin typeface="+mn-lt"/>
              </a:rPr>
              <a:t>Zuckerbrot RA, Cheung A, Jensen PS, Stein REK, </a:t>
            </a:r>
            <a:r>
              <a:rPr lang="en-GB" altLang="en-US" sz="800" kern="0" dirty="0" err="1">
                <a:latin typeface="+mn-lt"/>
              </a:rPr>
              <a:t>Laraque</a:t>
            </a:r>
            <a:r>
              <a:rPr lang="en-GB" altLang="en-US" sz="800" kern="0" dirty="0">
                <a:latin typeface="+mn-lt"/>
              </a:rPr>
              <a:t> D; GLAD-PC Steering Group. </a:t>
            </a:r>
            <a:r>
              <a:rPr lang="en-US" altLang="en-US" sz="800" kern="0" dirty="0">
                <a:latin typeface="+mn-lt"/>
              </a:rPr>
              <a:t>Guidelines for Adolescent Depression in Primary Care (GLAD-PC): Part II. Treatment and Ongoing Management. </a:t>
            </a:r>
            <a:r>
              <a:rPr lang="en-US" altLang="en-US" sz="800" i="1" kern="0" dirty="0">
                <a:latin typeface="+mn-lt"/>
              </a:rPr>
              <a:t>Pediatrics</a:t>
            </a:r>
            <a:r>
              <a:rPr lang="en-US" altLang="en-US" sz="800" kern="0" dirty="0">
                <a:latin typeface="+mn-lt"/>
              </a:rPr>
              <a:t>. 2018;141(3):e20174082</a:t>
            </a:r>
            <a:endParaRPr lang="en-GB" altLang="en-US" sz="800" b="1" kern="0" dirty="0">
              <a:latin typeface="Arial" panose="020B0604020202020204" pitchFamily="34" charset="0"/>
            </a:endParaRPr>
          </a:p>
        </p:txBody>
      </p:sp>
      <p:pic>
        <p:nvPicPr>
          <p:cNvPr id="11" name="Picture 2">
            <a:extLst>
              <a:ext uri="{FF2B5EF4-FFF2-40B4-BE49-F238E27FC236}">
                <a16:creationId xmlns:a16="http://schemas.microsoft.com/office/drawing/2014/main" id="{5D4B8029-6A5B-4629-8CD2-E1243A85A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048" y="6459538"/>
            <a:ext cx="1295400" cy="3222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7267927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8592" y="4084221"/>
            <a:ext cx="674340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E7E6E6">
                  <a:lumMod val="25000"/>
                </a:srgbClr>
              </a:solidFill>
              <a:effectLst/>
              <a:uLnTx/>
              <a:uFillTx/>
              <a:latin typeface="Helvetica Regular" charset="0"/>
              <a:ea typeface="+mn-ea"/>
              <a:cs typeface="+mn-cs"/>
            </a:endParaRPr>
          </a:p>
        </p:txBody>
      </p:sp>
      <p:sp>
        <p:nvSpPr>
          <p:cNvPr id="6" name="Title 5"/>
          <p:cNvSpPr>
            <a:spLocks noGrp="1"/>
          </p:cNvSpPr>
          <p:nvPr>
            <p:ph type="ctrTitle"/>
          </p:nvPr>
        </p:nvSpPr>
        <p:spPr/>
        <p:txBody>
          <a:bodyPr/>
          <a:lstStyle/>
          <a:p>
            <a:r>
              <a:rPr lang="en-US" sz="3600" dirty="0">
                <a:latin typeface="Helvetica Regular" charset="0"/>
              </a:rPr>
              <a:t>PCP CHAMP:</a:t>
            </a:r>
          </a:p>
        </p:txBody>
      </p:sp>
      <p:sp>
        <p:nvSpPr>
          <p:cNvPr id="8" name="Subtitle 6"/>
          <p:cNvSpPr txBox="1">
            <a:spLocks/>
          </p:cNvSpPr>
          <p:nvPr/>
        </p:nvSpPr>
        <p:spPr>
          <a:xfrm>
            <a:off x="5238896" y="3280695"/>
            <a:ext cx="6743408" cy="4451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50000"/>
              </a:lnSpc>
              <a:spcBef>
                <a:spcPts val="100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Helvetica Regular" charset="0"/>
                <a:ea typeface="+mn-ea"/>
                <a:cs typeface="+mn-cs"/>
              </a:rPr>
              <a:t>Jessica Grant, </a:t>
            </a:r>
            <a:r>
              <a:rPr kumimoji="0" lang="en-US" sz="2800" b="0" i="0" u="none" strike="noStrike" kern="1200" cap="none" spc="0" normalizeH="0" baseline="0" noProof="0" dirty="0">
                <a:ln>
                  <a:noFill/>
                </a:ln>
                <a:solidFill>
                  <a:prstClr val="white"/>
                </a:solidFill>
                <a:effectLst/>
                <a:uLnTx/>
                <a:uFillTx/>
                <a:latin typeface="Helvetica Regular" charset="0"/>
                <a:ea typeface="+mn-ea"/>
                <a:cs typeface="+mn-cs"/>
              </a:rPr>
              <a:t>MD, FAAP</a:t>
            </a:r>
            <a:endParaRPr kumimoji="0" lang="en-US" sz="4000" b="0" i="0" u="none" strike="noStrike" kern="1200" cap="none" spc="0" normalizeH="0" baseline="0" noProof="0" dirty="0">
              <a:ln>
                <a:noFill/>
              </a:ln>
              <a:solidFill>
                <a:prstClr val="white"/>
              </a:solidFill>
              <a:effectLst/>
              <a:uLnTx/>
              <a:uFillTx/>
              <a:latin typeface="Helvetica Regular" charset="0"/>
              <a:ea typeface="+mn-ea"/>
              <a:cs typeface="+mn-cs"/>
            </a:endParaRPr>
          </a:p>
        </p:txBody>
      </p:sp>
      <p:sp>
        <p:nvSpPr>
          <p:cNvPr id="11" name="Title 5"/>
          <p:cNvSpPr txBox="1">
            <a:spLocks/>
          </p:cNvSpPr>
          <p:nvPr/>
        </p:nvSpPr>
        <p:spPr>
          <a:xfrm>
            <a:off x="7107155" y="4159731"/>
            <a:ext cx="4715435"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Founder, Partner, and Pediatrician, Manhattan Valley Pediatrics, New York, NY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rPr>
              <a:t>Project TEACH, Primary Care Champ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Regular"/>
              <a:ea typeface="Kozuka Gothic Pr6N B" panose="020B0800000000000000" pitchFamily="34" charset="-128"/>
              <a:cs typeface="Myriad Arabic" panose="01010101010101010101" pitchFamily="50" charset="-78"/>
            </a:endParaRPr>
          </a:p>
        </p:txBody>
      </p:sp>
      <p:pic>
        <p:nvPicPr>
          <p:cNvPr id="5" name="Picture 4">
            <a:extLst>
              <a:ext uri="{FF2B5EF4-FFF2-40B4-BE49-F238E27FC236}">
                <a16:creationId xmlns:a16="http://schemas.microsoft.com/office/drawing/2014/main" id="{4F183A21-4886-4177-98EE-B85D2D30EF67}"/>
              </a:ext>
            </a:extLst>
          </p:cNvPr>
          <p:cNvPicPr>
            <a:picLocks noChangeAspect="1"/>
          </p:cNvPicPr>
          <p:nvPr/>
        </p:nvPicPr>
        <p:blipFill>
          <a:blip r:embed="rId3"/>
          <a:stretch>
            <a:fillRect/>
          </a:stretch>
        </p:blipFill>
        <p:spPr>
          <a:xfrm>
            <a:off x="3657599" y="3280694"/>
            <a:ext cx="2324911" cy="29060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4110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2" charset="0"/>
              </a:rPr>
              <a:t>Referral for Evidence-based Therapy</a:t>
            </a:r>
          </a:p>
        </p:txBody>
      </p:sp>
      <p:sp>
        <p:nvSpPr>
          <p:cNvPr id="3" name="Content Placeholder 2"/>
          <p:cNvSpPr>
            <a:spLocks noGrp="1"/>
          </p:cNvSpPr>
          <p:nvPr>
            <p:ph idx="1"/>
          </p:nvPr>
        </p:nvSpPr>
        <p:spPr>
          <a:xfrm>
            <a:off x="1981200" y="2147455"/>
            <a:ext cx="8229600" cy="3719946"/>
          </a:xfrm>
        </p:spPr>
        <p:txBody>
          <a:bodyPr>
            <a:normAutofit/>
          </a:bodyPr>
          <a:lstStyle/>
          <a:p>
            <a:pPr>
              <a:spcBef>
                <a:spcPts val="0"/>
              </a:spcBef>
            </a:pPr>
            <a:r>
              <a:rPr lang="en-US" dirty="0"/>
              <a:t>Explain to the family why you are referring them.</a:t>
            </a:r>
          </a:p>
          <a:p>
            <a:pPr>
              <a:spcBef>
                <a:spcPts val="1200"/>
              </a:spcBef>
            </a:pPr>
            <a:r>
              <a:rPr lang="en-US" dirty="0"/>
              <a:t>Explain what the provider will do, use names and describe office if possible.</a:t>
            </a:r>
          </a:p>
          <a:p>
            <a:pPr>
              <a:spcBef>
                <a:spcPts val="1200"/>
              </a:spcBef>
            </a:pPr>
            <a:r>
              <a:rPr lang="en-US" dirty="0"/>
              <a:t>Explain your continued role in their care.</a:t>
            </a:r>
          </a:p>
          <a:p>
            <a:pPr>
              <a:spcBef>
                <a:spcPts val="1200"/>
              </a:spcBef>
            </a:pPr>
            <a:r>
              <a:rPr lang="en-US" dirty="0"/>
              <a:t>Communicate with referral provider.</a:t>
            </a:r>
          </a:p>
          <a:p>
            <a:pPr>
              <a:spcBef>
                <a:spcPts val="1200"/>
              </a:spcBef>
            </a:pPr>
            <a:r>
              <a:rPr lang="en-US" dirty="0"/>
              <a:t>Establish roles and responsibilities with mental health provider.</a:t>
            </a:r>
          </a:p>
        </p:txBody>
      </p:sp>
    </p:spTree>
    <p:extLst>
      <p:ext uri="{BB962C8B-B14F-4D97-AF65-F5344CB8AC3E}">
        <p14:creationId xmlns:p14="http://schemas.microsoft.com/office/powerpoint/2010/main" val="1860377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809750" y="609600"/>
            <a:ext cx="8572500" cy="1143000"/>
          </a:xfrm>
        </p:spPr>
        <p:txBody>
          <a:bodyPr>
            <a:noAutofit/>
          </a:bodyPr>
          <a:lstStyle/>
          <a:p>
            <a:r>
              <a:rPr lang="en-US" b="1" dirty="0">
                <a:solidFill>
                  <a:srgbClr val="000000"/>
                </a:solidFill>
                <a:latin typeface="Helvetica" pitchFamily="2" charset="0"/>
                <a:ea typeface="ＭＳ Ｐゴシック" charset="0"/>
              </a:rPr>
              <a:t> </a:t>
            </a:r>
            <a:br>
              <a:rPr lang="en-US" b="1" dirty="0">
                <a:solidFill>
                  <a:srgbClr val="000000"/>
                </a:solidFill>
                <a:latin typeface="Helvetica" pitchFamily="2" charset="0"/>
                <a:ea typeface="ＭＳ Ｐゴシック" charset="0"/>
              </a:rPr>
            </a:br>
            <a:r>
              <a:rPr lang="en-US" b="1" dirty="0">
                <a:solidFill>
                  <a:srgbClr val="000000"/>
                </a:solidFill>
                <a:latin typeface="Helvetica" pitchFamily="2" charset="0"/>
                <a:ea typeface="ＭＳ Ｐゴシック" charset="0"/>
              </a:rPr>
              <a:t>Psychotherapy for Depression</a:t>
            </a:r>
          </a:p>
        </p:txBody>
      </p:sp>
      <p:sp>
        <p:nvSpPr>
          <p:cNvPr id="25602" name="Content Placeholder 2"/>
          <p:cNvSpPr>
            <a:spLocks noGrp="1"/>
          </p:cNvSpPr>
          <p:nvPr>
            <p:ph idx="1"/>
          </p:nvPr>
        </p:nvSpPr>
        <p:spPr>
          <a:xfrm>
            <a:off x="1331495" y="2100263"/>
            <a:ext cx="9817768" cy="4114800"/>
          </a:xfrm>
        </p:spPr>
        <p:txBody>
          <a:bodyPr/>
          <a:lstStyle/>
          <a:p>
            <a:pPr>
              <a:spcBef>
                <a:spcPct val="15000"/>
              </a:spcBef>
              <a:spcAft>
                <a:spcPct val="35000"/>
              </a:spcAft>
              <a:buClr>
                <a:schemeClr val="tx1"/>
              </a:buClr>
              <a:buFont typeface="Arial" panose="020B0604020202020204" pitchFamily="34" charset="0"/>
              <a:buChar char="•"/>
            </a:pPr>
            <a:r>
              <a:rPr lang="en-US" dirty="0">
                <a:solidFill>
                  <a:srgbClr val="000000"/>
                </a:solidFill>
                <a:latin typeface="Helvetica Regular"/>
                <a:ea typeface="ＭＳ Ｐゴシック" charset="0"/>
                <a:cs typeface="ＭＳ Ｐゴシック" charset="0"/>
              </a:rPr>
              <a:t>Cognitive Behavioral Therapy (CBT)</a:t>
            </a:r>
          </a:p>
          <a:p>
            <a:pPr eaLnBrk="1" hangingPunct="1">
              <a:spcBef>
                <a:spcPct val="15000"/>
              </a:spcBef>
              <a:spcAft>
                <a:spcPct val="35000"/>
              </a:spcAft>
              <a:buClr>
                <a:schemeClr val="tx1"/>
              </a:buClr>
              <a:buFont typeface="Arial" panose="020B0604020202020204" pitchFamily="34" charset="0"/>
              <a:buChar char="•"/>
            </a:pPr>
            <a:r>
              <a:rPr lang="en-US" dirty="0">
                <a:latin typeface="Helvetica Regular"/>
                <a:ea typeface="ＭＳ Ｐゴシック" charset="0"/>
                <a:cs typeface="ＭＳ Ｐゴシック" charset="0"/>
              </a:rPr>
              <a:t>Interpersonal psychotherapy- Adolescent (IPT-A)</a:t>
            </a:r>
          </a:p>
          <a:p>
            <a:pPr>
              <a:spcBef>
                <a:spcPct val="15000"/>
              </a:spcBef>
              <a:spcAft>
                <a:spcPct val="35000"/>
              </a:spcAft>
              <a:buClr>
                <a:schemeClr val="tx1"/>
              </a:buClr>
              <a:buFont typeface="Arial" panose="020B0604020202020204" pitchFamily="34" charset="0"/>
              <a:buChar char="•"/>
            </a:pPr>
            <a:r>
              <a:rPr lang="en-US" dirty="0">
                <a:latin typeface="Helvetica Regular"/>
                <a:ea typeface="ＭＳ Ｐゴシック" charset="0"/>
                <a:cs typeface="ＭＳ Ｐゴシック" charset="0"/>
              </a:rPr>
              <a:t>Other therapies are difficult to manualize and test in a RCT (does not mean that they are ineffective)</a:t>
            </a: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7986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74CE-71AF-4C9D-B6F6-197FCE61DE95}"/>
              </a:ext>
            </a:extLst>
          </p:cNvPr>
          <p:cNvSpPr>
            <a:spLocks noGrp="1"/>
          </p:cNvSpPr>
          <p:nvPr>
            <p:ph type="title"/>
          </p:nvPr>
        </p:nvSpPr>
        <p:spPr/>
        <p:txBody>
          <a:bodyPr/>
          <a:lstStyle/>
          <a:p>
            <a:r>
              <a:rPr lang="en-US" b="1" dirty="0">
                <a:latin typeface="Helvetica" pitchFamily="2" charset="0"/>
              </a:rPr>
              <a:t>POLL</a:t>
            </a:r>
          </a:p>
        </p:txBody>
      </p:sp>
      <p:sp>
        <p:nvSpPr>
          <p:cNvPr id="3" name="Content Placeholder 2">
            <a:extLst>
              <a:ext uri="{FF2B5EF4-FFF2-40B4-BE49-F238E27FC236}">
                <a16:creationId xmlns:a16="http://schemas.microsoft.com/office/drawing/2014/main" id="{F657309F-6BF9-43B0-95A2-E94BEAEAB876}"/>
              </a:ext>
            </a:extLst>
          </p:cNvPr>
          <p:cNvSpPr>
            <a:spLocks noGrp="1"/>
          </p:cNvSpPr>
          <p:nvPr>
            <p:ph idx="1"/>
          </p:nvPr>
        </p:nvSpPr>
        <p:spPr/>
        <p:txBody>
          <a:bodyPr/>
          <a:lstStyle/>
          <a:p>
            <a:pPr marL="0" indent="0">
              <a:buNone/>
            </a:pPr>
            <a:r>
              <a:rPr lang="en-US" dirty="0"/>
              <a:t>If your patient has been referred to specialty mental health, should you make a depression follow-up appointment in primary care?</a:t>
            </a:r>
          </a:p>
          <a:p>
            <a:r>
              <a:rPr lang="en-US" dirty="0"/>
              <a:t>1. Yes. Always.</a:t>
            </a:r>
          </a:p>
          <a:p>
            <a:r>
              <a:rPr lang="en-US" dirty="0"/>
              <a:t>2. No. Never.</a:t>
            </a:r>
          </a:p>
          <a:p>
            <a:r>
              <a:rPr lang="en-US" dirty="0"/>
              <a:t>3. Yes, just to make sure they are engaged in treatment, and then no need to follow-up after that.</a:t>
            </a:r>
          </a:p>
          <a:p>
            <a:pPr marL="0" indent="0">
              <a:buNone/>
            </a:pPr>
            <a:endParaRPr lang="en-US" dirty="0"/>
          </a:p>
        </p:txBody>
      </p:sp>
    </p:spTree>
    <p:extLst>
      <p:ext uri="{BB962C8B-B14F-4D97-AF65-F5344CB8AC3E}">
        <p14:creationId xmlns:p14="http://schemas.microsoft.com/office/powerpoint/2010/main" val="3167657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E07BE2-0CD7-4DFD-B87C-A2BCB1ED4BA8}"/>
              </a:ext>
            </a:extLst>
          </p:cNvPr>
          <p:cNvSpPr txBox="1"/>
          <p:nvPr/>
        </p:nvSpPr>
        <p:spPr>
          <a:xfrm>
            <a:off x="1524000" y="0"/>
            <a:ext cx="9144000" cy="369332"/>
          </a:xfrm>
          <a:prstGeom prst="rect">
            <a:avLst/>
          </a:prstGeom>
          <a:solidFill>
            <a:schemeClr val="bg1"/>
          </a:solidFill>
        </p:spPr>
        <p:txBody>
          <a:bodyPr wrap="square" rtlCol="0">
            <a:spAutoFit/>
          </a:bodyPr>
          <a:lstStyle/>
          <a:p>
            <a:endParaRPr lang="en-US" dirty="0"/>
          </a:p>
        </p:txBody>
      </p:sp>
      <p:sp>
        <p:nvSpPr>
          <p:cNvPr id="3074" name="Text Box 1">
            <a:extLst>
              <a:ext uri="{FF2B5EF4-FFF2-40B4-BE49-F238E27FC236}">
                <a16:creationId xmlns:a16="http://schemas.microsoft.com/office/drawing/2014/main" id="{88B3AC6C-45FF-48F1-B207-779E8BFEC032}"/>
              </a:ext>
            </a:extLst>
          </p:cNvPr>
          <p:cNvSpPr txBox="1">
            <a:spLocks noChangeArrowheads="1"/>
          </p:cNvSpPr>
          <p:nvPr/>
        </p:nvSpPr>
        <p:spPr bwMode="auto">
          <a:xfrm>
            <a:off x="2911475" y="54769"/>
            <a:ext cx="6369050"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defTabSz="622158">
              <a:tabLst>
                <a:tab pos="492542" algn="l"/>
                <a:tab pos="985083" algn="l"/>
                <a:tab pos="1477625" algn="l"/>
                <a:tab pos="1970166" algn="l"/>
                <a:tab pos="2462708" algn="l"/>
                <a:tab pos="2955249" algn="l"/>
                <a:tab pos="3447791" algn="l"/>
                <a:tab pos="3940333" algn="l"/>
                <a:tab pos="4432874" algn="l"/>
                <a:tab pos="4925416" algn="l"/>
                <a:tab pos="5417957" algn="l"/>
                <a:tab pos="5910499" algn="l"/>
              </a:tabLst>
              <a:defRPr/>
            </a:pPr>
            <a:r>
              <a:rPr lang="en-GB" altLang="en-US" sz="1800" b="1" kern="0" dirty="0">
                <a:latin typeface="+mn-lt"/>
              </a:rPr>
              <a:t>Clinical Assessment Flowchart </a:t>
            </a:r>
          </a:p>
        </p:txBody>
      </p:sp>
      <p:pic>
        <p:nvPicPr>
          <p:cNvPr id="57348" name="Picture 3">
            <a:extLst>
              <a:ext uri="{FF2B5EF4-FFF2-40B4-BE49-F238E27FC236}">
                <a16:creationId xmlns:a16="http://schemas.microsoft.com/office/drawing/2014/main" id="{D4A99B2F-F081-466E-8E6A-4E4581284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725" y="423224"/>
            <a:ext cx="6019800" cy="596246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7351" name="Right Arrow 2">
            <a:extLst>
              <a:ext uri="{FF2B5EF4-FFF2-40B4-BE49-F238E27FC236}">
                <a16:creationId xmlns:a16="http://schemas.microsoft.com/office/drawing/2014/main" id="{C99C225A-A2CA-4863-85F4-6464FDD815F3}"/>
              </a:ext>
            </a:extLst>
          </p:cNvPr>
          <p:cNvSpPr>
            <a:spLocks noChangeArrowheads="1"/>
          </p:cNvSpPr>
          <p:nvPr/>
        </p:nvSpPr>
        <p:spPr bwMode="auto">
          <a:xfrm rot="5400000">
            <a:off x="5097498" y="1701192"/>
            <a:ext cx="810778" cy="412070"/>
          </a:xfrm>
          <a:prstGeom prst="rightArrow">
            <a:avLst>
              <a:gd name="adj1" fmla="val 50000"/>
              <a:gd name="adj2" fmla="val 49752"/>
            </a:avLst>
          </a:prstGeom>
          <a:solidFill>
            <a:srgbClr val="00B8FF"/>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lstStyle>
            <a:lvl1pPr defTabSz="342900">
              <a:spcBef>
                <a:spcPct val="20000"/>
              </a:spcBef>
              <a:buFont typeface="Wingdings" panose="05000000000000000000" pitchFamily="2" charset="2"/>
              <a:buChar char="§"/>
              <a:defRPr sz="2800">
                <a:solidFill>
                  <a:srgbClr val="014E7F"/>
                </a:solidFill>
                <a:latin typeface="Calibri" panose="020F0502020204030204" pitchFamily="34" charset="0"/>
              </a:defRPr>
            </a:lvl1pPr>
            <a:lvl2pPr marL="742950" indent="-285750" defTabSz="342900">
              <a:spcBef>
                <a:spcPct val="20000"/>
              </a:spcBef>
              <a:buFont typeface="Courier New" panose="02070309020205020404" pitchFamily="49" charset="0"/>
              <a:buChar char="o"/>
              <a:defRPr sz="2600">
                <a:solidFill>
                  <a:srgbClr val="014E7F"/>
                </a:solidFill>
                <a:latin typeface="Calibri" panose="020F0502020204030204" pitchFamily="34" charset="0"/>
              </a:defRPr>
            </a:lvl2pPr>
            <a:lvl3pPr marL="1143000" indent="-228600" defTabSz="342900">
              <a:spcBef>
                <a:spcPct val="20000"/>
              </a:spcBef>
              <a:buFont typeface="Arial" panose="020B0604020202020204" pitchFamily="34" charset="0"/>
              <a:buChar char="•"/>
              <a:defRPr sz="2400">
                <a:solidFill>
                  <a:srgbClr val="014E7F"/>
                </a:solidFill>
                <a:latin typeface="Calibri" panose="020F0502020204030204" pitchFamily="34" charset="0"/>
              </a:defRPr>
            </a:lvl3pPr>
            <a:lvl4pPr marL="1600200" indent="-228600" defTabSz="342900">
              <a:spcBef>
                <a:spcPct val="20000"/>
              </a:spcBef>
              <a:buFont typeface="Arial" panose="020B0604020202020204" pitchFamily="34" charset="0"/>
              <a:buChar char="–"/>
              <a:defRPr sz="2200">
                <a:solidFill>
                  <a:srgbClr val="014E7F"/>
                </a:solidFill>
                <a:latin typeface="Calibri" panose="020F0502020204030204" pitchFamily="34" charset="0"/>
              </a:defRPr>
            </a:lvl4pPr>
            <a:lvl5pPr marL="2057400" indent="-228600" defTabSz="342900">
              <a:spcBef>
                <a:spcPct val="20000"/>
              </a:spcBef>
              <a:buFont typeface="Arial" panose="020B0604020202020204" pitchFamily="34" charset="0"/>
              <a:buChar char="»"/>
              <a:defRPr sz="2000">
                <a:solidFill>
                  <a:srgbClr val="014E7F"/>
                </a:solidFill>
                <a:latin typeface="Calibri" panose="020F0502020204030204" pitchFamily="34" charset="0"/>
              </a:defRPr>
            </a:lvl5pPr>
            <a:lvl6pPr marL="25146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6pPr>
            <a:lvl7pPr marL="29718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7pPr>
            <a:lvl8pPr marL="34290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8pPr>
            <a:lvl9pPr marL="3886200" indent="-228600" defTabSz="342900" eaLnBrk="0" fontAlgn="base" hangingPunct="0">
              <a:spcBef>
                <a:spcPct val="20000"/>
              </a:spcBef>
              <a:spcAft>
                <a:spcPct val="0"/>
              </a:spcAft>
              <a:buFont typeface="Arial" panose="020B0604020202020204" pitchFamily="34" charset="0"/>
              <a:buChar char="»"/>
              <a:defRPr sz="2000">
                <a:solidFill>
                  <a:srgbClr val="014E7F"/>
                </a:solidFill>
                <a:latin typeface="Calibri" panose="020F0502020204030204" pitchFamily="34" charset="0"/>
              </a:defRPr>
            </a:lvl9pPr>
          </a:lstStyle>
          <a:p>
            <a:pPr eaLnBrk="1">
              <a:lnSpc>
                <a:spcPct val="93000"/>
              </a:lnSpc>
              <a:spcBef>
                <a:spcPct val="0"/>
              </a:spcBef>
              <a:buClr>
                <a:srgbClr val="000000"/>
              </a:buClr>
              <a:buSzPct val="45000"/>
              <a:buFontTx/>
              <a:buNone/>
            </a:pPr>
            <a:endParaRPr lang="en-US" altLang="en-US" sz="1800">
              <a:solidFill>
                <a:schemeClr val="tx1"/>
              </a:solidFill>
              <a:latin typeface="Times New Roman" panose="02020603050405020304" pitchFamily="18" charset="0"/>
              <a:ea typeface="msgothic"/>
              <a:cs typeface="msgothic"/>
            </a:endParaRPr>
          </a:p>
        </p:txBody>
      </p:sp>
      <p:sp>
        <p:nvSpPr>
          <p:cNvPr id="9" name="Text Box 4">
            <a:extLst>
              <a:ext uri="{FF2B5EF4-FFF2-40B4-BE49-F238E27FC236}">
                <a16:creationId xmlns:a16="http://schemas.microsoft.com/office/drawing/2014/main" id="{BC6D08F1-B246-4078-920E-30434C2E3181}"/>
              </a:ext>
            </a:extLst>
          </p:cNvPr>
          <p:cNvSpPr txBox="1">
            <a:spLocks noChangeArrowheads="1"/>
          </p:cNvSpPr>
          <p:nvPr/>
        </p:nvSpPr>
        <p:spPr bwMode="auto">
          <a:xfrm>
            <a:off x="1936727" y="6503083"/>
            <a:ext cx="7132320" cy="322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622158">
              <a:tabLst>
                <a:tab pos="492542" algn="l"/>
                <a:tab pos="985083" algn="l"/>
                <a:tab pos="1477625" algn="l"/>
                <a:tab pos="1970166" algn="l"/>
                <a:tab pos="2462708" algn="l"/>
              </a:tabLst>
              <a:defRPr/>
            </a:pPr>
            <a:r>
              <a:rPr lang="en-GB" altLang="en-US" sz="800" kern="0" dirty="0">
                <a:latin typeface="+mn-lt"/>
              </a:rPr>
              <a:t>Zuckerbrot RA, Cheung A, Jensen PS, Stein REK, </a:t>
            </a:r>
            <a:r>
              <a:rPr lang="en-GB" altLang="en-US" sz="800" kern="0" dirty="0" err="1">
                <a:latin typeface="+mn-lt"/>
              </a:rPr>
              <a:t>Laraque</a:t>
            </a:r>
            <a:r>
              <a:rPr lang="en-GB" altLang="en-US" sz="800" kern="0" dirty="0">
                <a:latin typeface="+mn-lt"/>
              </a:rPr>
              <a:t> D; GLAD-PC Steering Group. </a:t>
            </a:r>
            <a:r>
              <a:rPr lang="en-US" altLang="en-US" sz="800" kern="0" dirty="0">
                <a:latin typeface="+mn-lt"/>
              </a:rPr>
              <a:t>Guidelines for Adolescent Depression in Primary Care (GLAD-PC): Part II. Treatment and Ongoing Management. </a:t>
            </a:r>
            <a:r>
              <a:rPr lang="en-US" altLang="en-US" sz="800" i="1" kern="0" dirty="0">
                <a:latin typeface="+mn-lt"/>
              </a:rPr>
              <a:t>Pediatrics</a:t>
            </a:r>
            <a:r>
              <a:rPr lang="en-US" altLang="en-US" sz="800" kern="0" dirty="0">
                <a:latin typeface="+mn-lt"/>
              </a:rPr>
              <a:t>. 2018;141(3):e20174082</a:t>
            </a:r>
            <a:endParaRPr lang="en-GB" altLang="en-US" sz="800" b="1" kern="0" dirty="0">
              <a:latin typeface="Arial" panose="020B0604020202020204" pitchFamily="34" charset="0"/>
            </a:endParaRPr>
          </a:p>
        </p:txBody>
      </p:sp>
      <p:pic>
        <p:nvPicPr>
          <p:cNvPr id="10" name="Picture 2">
            <a:extLst>
              <a:ext uri="{FF2B5EF4-FFF2-40B4-BE49-F238E27FC236}">
                <a16:creationId xmlns:a16="http://schemas.microsoft.com/office/drawing/2014/main" id="{FE12C84F-3E93-40E6-ABA6-D8FF18EF5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048" y="6459538"/>
            <a:ext cx="1295400" cy="3222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4870976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2" charset="0"/>
              </a:rPr>
              <a:t>Cognitive Behavioral Therapy</a:t>
            </a:r>
          </a:p>
        </p:txBody>
      </p:sp>
      <p:sp>
        <p:nvSpPr>
          <p:cNvPr id="3" name="Content Placeholder 2"/>
          <p:cNvSpPr>
            <a:spLocks noGrp="1"/>
          </p:cNvSpPr>
          <p:nvPr>
            <p:ph idx="1"/>
          </p:nvPr>
        </p:nvSpPr>
        <p:spPr>
          <a:xfrm>
            <a:off x="838200" y="1978429"/>
            <a:ext cx="10515600" cy="4604325"/>
          </a:xfrm>
        </p:spPr>
        <p:txBody>
          <a:bodyPr>
            <a:normAutofit/>
          </a:bodyPr>
          <a:lstStyle/>
          <a:p>
            <a:pPr marL="0" indent="0">
              <a:buNone/>
            </a:pPr>
            <a:r>
              <a:rPr lang="en-US" dirty="0"/>
              <a:t>             GETS KIDS MOVING and BUILDS SKILLS </a:t>
            </a:r>
          </a:p>
          <a:p>
            <a:pPr marL="0" indent="0">
              <a:buNone/>
            </a:pPr>
            <a:endParaRPr lang="en-US" sz="800" dirty="0"/>
          </a:p>
          <a:p>
            <a:r>
              <a:rPr lang="en-US" dirty="0"/>
              <a:t>Behavioral Activation (Go watch the other kids play basketball even if you are too tired and not interested).</a:t>
            </a:r>
          </a:p>
          <a:p>
            <a:r>
              <a:rPr lang="en-US" dirty="0"/>
              <a:t>Cognitive restructuring (The world is not out to get you.  That is the depression talking.)</a:t>
            </a:r>
          </a:p>
          <a:p>
            <a:r>
              <a:rPr lang="en-US" dirty="0"/>
              <a:t>Coping skills training (What can you do next time when you get into a fight instead of trying to hurt yourself?)</a:t>
            </a:r>
          </a:p>
          <a:p>
            <a:r>
              <a:rPr lang="en-US" dirty="0"/>
              <a:t>Stress management (Deep breathing, listening to music, </a:t>
            </a:r>
            <a:r>
              <a:rPr lang="en-US" dirty="0" err="1"/>
              <a:t>etc</a:t>
            </a:r>
            <a:r>
              <a:rPr lang="en-US" dirty="0"/>
              <a:t>).</a:t>
            </a:r>
          </a:p>
        </p:txBody>
      </p:sp>
    </p:spTree>
    <p:extLst>
      <p:ext uri="{BB962C8B-B14F-4D97-AF65-F5344CB8AC3E}">
        <p14:creationId xmlns:p14="http://schemas.microsoft.com/office/powerpoint/2010/main" val="1613407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68968" y="609600"/>
            <a:ext cx="10555706" cy="1143000"/>
          </a:xfrm>
        </p:spPr>
        <p:txBody>
          <a:bodyPr>
            <a:normAutofit fontScale="90000"/>
          </a:bodyPr>
          <a:lstStyle/>
          <a:p>
            <a:br>
              <a:rPr lang="en-US" b="1" dirty="0">
                <a:latin typeface="Helvetica" pitchFamily="2" charset="0"/>
                <a:ea typeface="ＭＳ Ｐゴシック" charset="0"/>
                <a:cs typeface="ＭＳ Ｐゴシック" charset="0"/>
              </a:rPr>
            </a:br>
            <a:r>
              <a:rPr lang="en-US" b="1" dirty="0">
                <a:latin typeface="Helvetica" pitchFamily="2" charset="0"/>
                <a:ea typeface="ＭＳ Ｐゴシック" charset="0"/>
              </a:rPr>
              <a:t>Psychopharmacotherapy for Depression</a:t>
            </a:r>
          </a:p>
        </p:txBody>
      </p:sp>
      <p:sp>
        <p:nvSpPr>
          <p:cNvPr id="25602" name="Content Placeholder 2"/>
          <p:cNvSpPr>
            <a:spLocks noGrp="1"/>
          </p:cNvSpPr>
          <p:nvPr>
            <p:ph idx="1"/>
          </p:nvPr>
        </p:nvSpPr>
        <p:spPr>
          <a:xfrm>
            <a:off x="593557" y="2100263"/>
            <a:ext cx="10555706" cy="4114800"/>
          </a:xfrm>
        </p:spPr>
        <p:txBody>
          <a:bodyPr>
            <a:normAutofit/>
          </a:bodyPr>
          <a:lstStyle/>
          <a:p>
            <a:pPr marL="0" indent="0" algn="ctr">
              <a:buNone/>
            </a:pPr>
            <a:r>
              <a:rPr lang="en-US" sz="3600" dirty="0">
                <a:latin typeface="Helvetica" pitchFamily="2" charset="0"/>
                <a:ea typeface="ＭＳ Ｐゴシック" charset="0"/>
                <a:cs typeface="ＭＳ Ｐゴシック" charset="0"/>
              </a:rPr>
              <a:t>SSRIs (Selective Serotonin Reuptake Inhibitors) </a:t>
            </a:r>
          </a:p>
          <a:p>
            <a:pPr marL="0" indent="0">
              <a:buNone/>
            </a:pPr>
            <a:endParaRPr lang="en-US" sz="3600" dirty="0">
              <a:latin typeface="Helvetica" pitchFamily="2" charset="0"/>
              <a:ea typeface="ＭＳ Ｐゴシック" charset="0"/>
              <a:cs typeface="ＭＳ Ｐゴシック" charset="0"/>
            </a:endParaRPr>
          </a:p>
          <a:p>
            <a:pPr marL="0" indent="0">
              <a:buNone/>
            </a:pPr>
            <a:endParaRPr lang="en-US" sz="3600" dirty="0">
              <a:latin typeface="Helvetica" pitchFamily="2" charset="0"/>
              <a:ea typeface="ＭＳ Ｐゴシック" charset="0"/>
              <a:cs typeface="ＭＳ Ｐゴシック" charset="0"/>
            </a:endParaRPr>
          </a:p>
          <a:p>
            <a:pPr marL="0" indent="0">
              <a:buNone/>
            </a:pPr>
            <a:endParaRPr lang="en-US" sz="3600" dirty="0">
              <a:latin typeface="Helvetica" pitchFamily="2" charset="0"/>
              <a:ea typeface="ＭＳ Ｐゴシック" charset="0"/>
              <a:cs typeface="ＭＳ Ｐゴシック" charset="0"/>
            </a:endParaRPr>
          </a:p>
          <a:p>
            <a:pPr marL="0" indent="0" algn="ctr">
              <a:buNone/>
            </a:pPr>
            <a:r>
              <a:rPr lang="en-US" sz="3600" dirty="0">
                <a:latin typeface="Helvetica" pitchFamily="2" charset="0"/>
                <a:ea typeface="ＭＳ Ｐゴシック" charset="0"/>
                <a:cs typeface="ＭＳ Ｐゴシック" charset="0"/>
              </a:rPr>
              <a:t>***First-line Treatment in Adolescent Depression***</a:t>
            </a:r>
          </a:p>
        </p:txBody>
      </p:sp>
      <p:sp>
        <p:nvSpPr>
          <p:cNvPr id="2" name="Down Arrow 1">
            <a:extLst>
              <a:ext uri="{FF2B5EF4-FFF2-40B4-BE49-F238E27FC236}">
                <a16:creationId xmlns:a16="http://schemas.microsoft.com/office/drawing/2014/main" id="{6041F012-2876-3B27-B3C3-265CA97D1BB1}"/>
              </a:ext>
            </a:extLst>
          </p:cNvPr>
          <p:cNvSpPr/>
          <p:nvPr/>
        </p:nvSpPr>
        <p:spPr>
          <a:xfrm>
            <a:off x="5128460" y="2781300"/>
            <a:ext cx="1485900" cy="16764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436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79C8-A69C-2398-3F9D-3F39FE803B2C}"/>
              </a:ext>
            </a:extLst>
          </p:cNvPr>
          <p:cNvSpPr>
            <a:spLocks noGrp="1"/>
          </p:cNvSpPr>
          <p:nvPr>
            <p:ph type="title"/>
          </p:nvPr>
        </p:nvSpPr>
        <p:spPr>
          <a:xfrm>
            <a:off x="838200" y="355600"/>
            <a:ext cx="10515600" cy="1325563"/>
          </a:xfrm>
        </p:spPr>
        <p:txBody>
          <a:bodyPr/>
          <a:lstStyle/>
          <a:p>
            <a:r>
              <a:rPr lang="en-US" b="1" dirty="0">
                <a:latin typeface="Helvetica" pitchFamily="2" charset="0"/>
              </a:rPr>
              <a:t>Choosing an SSRI </a:t>
            </a:r>
          </a:p>
        </p:txBody>
      </p:sp>
      <p:sp>
        <p:nvSpPr>
          <p:cNvPr id="4" name="Content Placeholder 3">
            <a:extLst>
              <a:ext uri="{FF2B5EF4-FFF2-40B4-BE49-F238E27FC236}">
                <a16:creationId xmlns:a16="http://schemas.microsoft.com/office/drawing/2014/main" id="{B2576CE6-B3A0-BB8E-55A8-B62C9F8EA5B5}"/>
              </a:ext>
            </a:extLst>
          </p:cNvPr>
          <p:cNvSpPr>
            <a:spLocks noGrp="1"/>
          </p:cNvSpPr>
          <p:nvPr>
            <p:ph sz="half" idx="2"/>
          </p:nvPr>
        </p:nvSpPr>
        <p:spPr>
          <a:xfrm>
            <a:off x="711463" y="2681028"/>
            <a:ext cx="2877774" cy="3433936"/>
          </a:xfrm>
        </p:spPr>
        <p:txBody>
          <a:bodyPr/>
          <a:lstStyle/>
          <a:p>
            <a:r>
              <a:rPr lang="en-US" dirty="0"/>
              <a:t>Fluoxetine</a:t>
            </a:r>
          </a:p>
          <a:p>
            <a:r>
              <a:rPr lang="en-US" dirty="0"/>
              <a:t>Escitalopram</a:t>
            </a:r>
          </a:p>
        </p:txBody>
      </p:sp>
      <p:sp>
        <p:nvSpPr>
          <p:cNvPr id="6" name="Content Placeholder 5">
            <a:extLst>
              <a:ext uri="{FF2B5EF4-FFF2-40B4-BE49-F238E27FC236}">
                <a16:creationId xmlns:a16="http://schemas.microsoft.com/office/drawing/2014/main" id="{09921697-777D-21DF-8F13-7AAC2F2D5DE0}"/>
              </a:ext>
            </a:extLst>
          </p:cNvPr>
          <p:cNvSpPr>
            <a:spLocks noGrp="1"/>
          </p:cNvSpPr>
          <p:nvPr>
            <p:ph sz="quarter" idx="4"/>
          </p:nvPr>
        </p:nvSpPr>
        <p:spPr>
          <a:xfrm>
            <a:off x="7774875" y="2681028"/>
            <a:ext cx="3705662" cy="3208849"/>
          </a:xfrm>
        </p:spPr>
        <p:txBody>
          <a:bodyPr/>
          <a:lstStyle/>
          <a:p>
            <a:r>
              <a:rPr lang="en-US" dirty="0"/>
              <a:t>Fluoxetine</a:t>
            </a:r>
          </a:p>
          <a:p>
            <a:r>
              <a:rPr lang="en-US" dirty="0"/>
              <a:t>Sertraline</a:t>
            </a:r>
          </a:p>
          <a:p>
            <a:r>
              <a:rPr lang="en-US" dirty="0"/>
              <a:t>Fluvoxamine</a:t>
            </a:r>
          </a:p>
        </p:txBody>
      </p:sp>
      <p:sp>
        <p:nvSpPr>
          <p:cNvPr id="9" name="Text Placeholder 4">
            <a:extLst>
              <a:ext uri="{FF2B5EF4-FFF2-40B4-BE49-F238E27FC236}">
                <a16:creationId xmlns:a16="http://schemas.microsoft.com/office/drawing/2014/main" id="{987701C7-746A-74EE-D0F6-6F27D822081C}"/>
              </a:ext>
            </a:extLst>
          </p:cNvPr>
          <p:cNvSpPr txBox="1">
            <a:spLocks/>
          </p:cNvSpPr>
          <p:nvPr/>
        </p:nvSpPr>
        <p:spPr>
          <a:xfrm>
            <a:off x="7903200" y="1553345"/>
            <a:ext cx="3834371" cy="80988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2400" b="1" i="0" kern="1200">
                <a:solidFill>
                  <a:schemeClr val="tx1"/>
                </a:solidFill>
                <a:latin typeface="Helvetica Regular" charset="0"/>
                <a:ea typeface="Helvetica Regular" charset="0"/>
                <a:cs typeface="Helvetica Regular" charset="0"/>
              </a:defRPr>
            </a:lvl1pPr>
            <a:lvl2pPr marL="457200" indent="0" algn="l" defTabSz="914400" rtl="0" eaLnBrk="1" latinLnBrk="0" hangingPunct="1">
              <a:lnSpc>
                <a:spcPct val="90000"/>
              </a:lnSpc>
              <a:spcBef>
                <a:spcPts val="500"/>
              </a:spcBef>
              <a:buFont typeface="Arial"/>
              <a:buNone/>
              <a:defRPr sz="2000" b="1" i="0" kern="1200">
                <a:solidFill>
                  <a:schemeClr val="tx1"/>
                </a:solidFill>
                <a:latin typeface="Helvetica Regular" charset="0"/>
                <a:ea typeface="Helvetica Regular" charset="0"/>
                <a:cs typeface="Helvetica Regular" charset="0"/>
              </a:defRPr>
            </a:lvl2pPr>
            <a:lvl3pPr marL="914400" indent="0" algn="l" defTabSz="914400" rtl="0" eaLnBrk="1" latinLnBrk="0" hangingPunct="1">
              <a:lnSpc>
                <a:spcPct val="90000"/>
              </a:lnSpc>
              <a:spcBef>
                <a:spcPts val="500"/>
              </a:spcBef>
              <a:buFont typeface="Arial"/>
              <a:buNone/>
              <a:defRPr sz="1800" b="1" i="0" kern="1200">
                <a:solidFill>
                  <a:schemeClr val="tx1"/>
                </a:solidFill>
                <a:latin typeface="Helvetica Regular" charset="0"/>
                <a:ea typeface="Helvetica Regular" charset="0"/>
                <a:cs typeface="Helvetica Regular" charset="0"/>
              </a:defRPr>
            </a:lvl3pPr>
            <a:lvl4pPr marL="1371600" indent="0" algn="l" defTabSz="914400" rtl="0" eaLnBrk="1" latinLnBrk="0" hangingPunct="1">
              <a:lnSpc>
                <a:spcPct val="90000"/>
              </a:lnSpc>
              <a:spcBef>
                <a:spcPts val="500"/>
              </a:spcBef>
              <a:buFont typeface="Arial"/>
              <a:buNone/>
              <a:defRPr sz="1600" b="1" i="0" kern="1200">
                <a:solidFill>
                  <a:schemeClr val="tx1"/>
                </a:solidFill>
                <a:latin typeface="Helvetica Regular" charset="0"/>
                <a:ea typeface="Helvetica Regular" charset="0"/>
                <a:cs typeface="Helvetica Regular" charset="0"/>
              </a:defRPr>
            </a:lvl4pPr>
            <a:lvl5pPr marL="1828800" indent="0" algn="l" defTabSz="914400" rtl="0" eaLnBrk="1" latinLnBrk="0" hangingPunct="1">
              <a:lnSpc>
                <a:spcPct val="90000"/>
              </a:lnSpc>
              <a:spcBef>
                <a:spcPts val="500"/>
              </a:spcBef>
              <a:buFont typeface="Arial"/>
              <a:buNone/>
              <a:defRPr sz="1600" b="1" i="0" kern="1200">
                <a:solidFill>
                  <a:schemeClr val="tx1"/>
                </a:solidFill>
                <a:latin typeface="Helvetica Regular" charset="0"/>
                <a:ea typeface="Helvetica Regular" charset="0"/>
                <a:cs typeface="Helvetica Regular"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n-US" sz="2800" dirty="0"/>
              <a:t>FDA Approval for other Disorders in Teens?</a:t>
            </a:r>
          </a:p>
        </p:txBody>
      </p:sp>
      <p:sp>
        <p:nvSpPr>
          <p:cNvPr id="11" name="Text Placeholder 4">
            <a:extLst>
              <a:ext uri="{FF2B5EF4-FFF2-40B4-BE49-F238E27FC236}">
                <a16:creationId xmlns:a16="http://schemas.microsoft.com/office/drawing/2014/main" id="{D65FB776-700D-0F3E-F477-CE0682C434D4}"/>
              </a:ext>
            </a:extLst>
          </p:cNvPr>
          <p:cNvSpPr txBox="1">
            <a:spLocks/>
          </p:cNvSpPr>
          <p:nvPr/>
        </p:nvSpPr>
        <p:spPr>
          <a:xfrm>
            <a:off x="4244757" y="1529792"/>
            <a:ext cx="3702486" cy="833437"/>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2400" b="1" i="0" kern="1200">
                <a:solidFill>
                  <a:schemeClr val="tx1"/>
                </a:solidFill>
                <a:latin typeface="Helvetica Regular" charset="0"/>
                <a:ea typeface="Helvetica Regular" charset="0"/>
                <a:cs typeface="Helvetica Regular" charset="0"/>
              </a:defRPr>
            </a:lvl1pPr>
            <a:lvl2pPr marL="457200" indent="0" algn="l" defTabSz="914400" rtl="0" eaLnBrk="1" latinLnBrk="0" hangingPunct="1">
              <a:lnSpc>
                <a:spcPct val="90000"/>
              </a:lnSpc>
              <a:spcBef>
                <a:spcPts val="500"/>
              </a:spcBef>
              <a:buFont typeface="Arial"/>
              <a:buNone/>
              <a:defRPr sz="2000" b="1" i="0" kern="1200">
                <a:solidFill>
                  <a:schemeClr val="tx1"/>
                </a:solidFill>
                <a:latin typeface="Helvetica Regular" charset="0"/>
                <a:ea typeface="Helvetica Regular" charset="0"/>
                <a:cs typeface="Helvetica Regular" charset="0"/>
              </a:defRPr>
            </a:lvl2pPr>
            <a:lvl3pPr marL="914400" indent="0" algn="l" defTabSz="914400" rtl="0" eaLnBrk="1" latinLnBrk="0" hangingPunct="1">
              <a:lnSpc>
                <a:spcPct val="90000"/>
              </a:lnSpc>
              <a:spcBef>
                <a:spcPts val="500"/>
              </a:spcBef>
              <a:buFont typeface="Arial"/>
              <a:buNone/>
              <a:defRPr sz="1800" b="1" i="0" kern="1200">
                <a:solidFill>
                  <a:schemeClr val="tx1"/>
                </a:solidFill>
                <a:latin typeface="Helvetica Regular" charset="0"/>
                <a:ea typeface="Helvetica Regular" charset="0"/>
                <a:cs typeface="Helvetica Regular" charset="0"/>
              </a:defRPr>
            </a:lvl3pPr>
            <a:lvl4pPr marL="1371600" indent="0" algn="l" defTabSz="914400" rtl="0" eaLnBrk="1" latinLnBrk="0" hangingPunct="1">
              <a:lnSpc>
                <a:spcPct val="90000"/>
              </a:lnSpc>
              <a:spcBef>
                <a:spcPts val="500"/>
              </a:spcBef>
              <a:buFont typeface="Arial"/>
              <a:buNone/>
              <a:defRPr sz="1600" b="1" i="0" kern="1200">
                <a:solidFill>
                  <a:schemeClr val="tx1"/>
                </a:solidFill>
                <a:latin typeface="Helvetica Regular" charset="0"/>
                <a:ea typeface="Helvetica Regular" charset="0"/>
                <a:cs typeface="Helvetica Regular" charset="0"/>
              </a:defRPr>
            </a:lvl4pPr>
            <a:lvl5pPr marL="1828800" indent="0" algn="l" defTabSz="914400" rtl="0" eaLnBrk="1" latinLnBrk="0" hangingPunct="1">
              <a:lnSpc>
                <a:spcPct val="90000"/>
              </a:lnSpc>
              <a:spcBef>
                <a:spcPts val="500"/>
              </a:spcBef>
              <a:buFont typeface="Arial"/>
              <a:buNone/>
              <a:defRPr sz="1600" b="1" i="0" kern="1200">
                <a:solidFill>
                  <a:schemeClr val="tx1"/>
                </a:solidFill>
                <a:latin typeface="Helvetica Regular" charset="0"/>
                <a:ea typeface="Helvetica Regular" charset="0"/>
                <a:cs typeface="Helvetica Regular"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n-US" sz="2800" dirty="0"/>
              <a:t>RCT Evidence for MDD in Teens?</a:t>
            </a:r>
          </a:p>
        </p:txBody>
      </p:sp>
      <p:sp>
        <p:nvSpPr>
          <p:cNvPr id="12" name="Content Placeholder 5">
            <a:extLst>
              <a:ext uri="{FF2B5EF4-FFF2-40B4-BE49-F238E27FC236}">
                <a16:creationId xmlns:a16="http://schemas.microsoft.com/office/drawing/2014/main" id="{CF62AA42-312D-2BF9-CF0B-AB2B88E2B616}"/>
              </a:ext>
            </a:extLst>
          </p:cNvPr>
          <p:cNvSpPr txBox="1">
            <a:spLocks/>
          </p:cNvSpPr>
          <p:nvPr/>
        </p:nvSpPr>
        <p:spPr>
          <a:xfrm>
            <a:off x="4144263" y="2645006"/>
            <a:ext cx="3705662"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Regular" charset="0"/>
                <a:ea typeface="Helvetica Regular" charset="0"/>
                <a:cs typeface="Helvetica Regular"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Regular" charset="0"/>
                <a:ea typeface="Helvetica Regular" charset="0"/>
                <a:cs typeface="Helvetica Regular"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Regular" charset="0"/>
                <a:ea typeface="Helvetica Regular" charset="0"/>
                <a:cs typeface="Helvetica Regular"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Regular" charset="0"/>
                <a:ea typeface="Helvetica Regular" charset="0"/>
                <a:cs typeface="Helvetica Regular"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Fluoxetine</a:t>
            </a:r>
          </a:p>
          <a:p>
            <a:r>
              <a:rPr lang="en-US" dirty="0"/>
              <a:t>Escitalopram</a:t>
            </a:r>
          </a:p>
          <a:p>
            <a:r>
              <a:rPr lang="en-US" dirty="0"/>
              <a:t>Sertraline</a:t>
            </a:r>
          </a:p>
          <a:p>
            <a:r>
              <a:rPr lang="en-US" dirty="0"/>
              <a:t>Citalopram</a:t>
            </a:r>
          </a:p>
        </p:txBody>
      </p:sp>
      <p:sp>
        <p:nvSpPr>
          <p:cNvPr id="13" name="Text Placeholder 4">
            <a:extLst>
              <a:ext uri="{FF2B5EF4-FFF2-40B4-BE49-F238E27FC236}">
                <a16:creationId xmlns:a16="http://schemas.microsoft.com/office/drawing/2014/main" id="{C256CEED-7464-FEC6-DFC0-D8CB66FD0E1D}"/>
              </a:ext>
            </a:extLst>
          </p:cNvPr>
          <p:cNvSpPr txBox="1">
            <a:spLocks noGrp="1"/>
          </p:cNvSpPr>
          <p:nvPr>
            <p:ph type="body" idx="1"/>
          </p:nvPr>
        </p:nvSpPr>
        <p:spPr>
          <a:xfrm>
            <a:off x="838200" y="1529792"/>
            <a:ext cx="2878137" cy="8239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2400" b="1" i="0" kern="1200">
                <a:solidFill>
                  <a:schemeClr val="tx1"/>
                </a:solidFill>
                <a:latin typeface="Helvetica Regular" charset="0"/>
                <a:ea typeface="Helvetica Regular" charset="0"/>
                <a:cs typeface="Helvetica Regular" charset="0"/>
              </a:defRPr>
            </a:lvl1pPr>
            <a:lvl2pPr marL="457200" indent="0" algn="l" defTabSz="914400" rtl="0" eaLnBrk="1" latinLnBrk="0" hangingPunct="1">
              <a:lnSpc>
                <a:spcPct val="90000"/>
              </a:lnSpc>
              <a:spcBef>
                <a:spcPts val="500"/>
              </a:spcBef>
              <a:buFont typeface="Arial"/>
              <a:buNone/>
              <a:defRPr sz="2000" b="1" i="0" kern="1200">
                <a:solidFill>
                  <a:schemeClr val="tx1"/>
                </a:solidFill>
                <a:latin typeface="Helvetica Regular" charset="0"/>
                <a:ea typeface="Helvetica Regular" charset="0"/>
                <a:cs typeface="Helvetica Regular" charset="0"/>
              </a:defRPr>
            </a:lvl2pPr>
            <a:lvl3pPr marL="914400" indent="0" algn="l" defTabSz="914400" rtl="0" eaLnBrk="1" latinLnBrk="0" hangingPunct="1">
              <a:lnSpc>
                <a:spcPct val="90000"/>
              </a:lnSpc>
              <a:spcBef>
                <a:spcPts val="500"/>
              </a:spcBef>
              <a:buFont typeface="Arial"/>
              <a:buNone/>
              <a:defRPr sz="1800" b="1" i="0" kern="1200">
                <a:solidFill>
                  <a:schemeClr val="tx1"/>
                </a:solidFill>
                <a:latin typeface="Helvetica Regular" charset="0"/>
                <a:ea typeface="Helvetica Regular" charset="0"/>
                <a:cs typeface="Helvetica Regular" charset="0"/>
              </a:defRPr>
            </a:lvl3pPr>
            <a:lvl4pPr marL="1371600" indent="0" algn="l" defTabSz="914400" rtl="0" eaLnBrk="1" latinLnBrk="0" hangingPunct="1">
              <a:lnSpc>
                <a:spcPct val="90000"/>
              </a:lnSpc>
              <a:spcBef>
                <a:spcPts val="500"/>
              </a:spcBef>
              <a:buFont typeface="Arial"/>
              <a:buNone/>
              <a:defRPr sz="1600" b="1" i="0" kern="1200">
                <a:solidFill>
                  <a:schemeClr val="tx1"/>
                </a:solidFill>
                <a:latin typeface="Helvetica Regular" charset="0"/>
                <a:ea typeface="Helvetica Regular" charset="0"/>
                <a:cs typeface="Helvetica Regular" charset="0"/>
              </a:defRPr>
            </a:lvl4pPr>
            <a:lvl5pPr marL="1828800" indent="0" algn="l" defTabSz="914400" rtl="0" eaLnBrk="1" latinLnBrk="0" hangingPunct="1">
              <a:lnSpc>
                <a:spcPct val="90000"/>
              </a:lnSpc>
              <a:spcBef>
                <a:spcPts val="500"/>
              </a:spcBef>
              <a:buFont typeface="Arial"/>
              <a:buNone/>
              <a:defRPr sz="1600" b="1" i="0" kern="1200">
                <a:solidFill>
                  <a:schemeClr val="tx1"/>
                </a:solidFill>
                <a:latin typeface="Helvetica Regular" charset="0"/>
                <a:ea typeface="Helvetica Regular" charset="0"/>
                <a:cs typeface="Helvetica Regular"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r>
              <a:rPr lang="en-US" sz="2800" dirty="0"/>
              <a:t>FDA Approval for MDD in Teens?</a:t>
            </a:r>
          </a:p>
        </p:txBody>
      </p:sp>
    </p:spTree>
    <p:extLst>
      <p:ext uri="{BB962C8B-B14F-4D97-AF65-F5344CB8AC3E}">
        <p14:creationId xmlns:p14="http://schemas.microsoft.com/office/powerpoint/2010/main" val="1051060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9E10-4A6A-D5E0-5718-2826358EFD94}"/>
              </a:ext>
            </a:extLst>
          </p:cNvPr>
          <p:cNvSpPr>
            <a:spLocks noGrp="1"/>
          </p:cNvSpPr>
          <p:nvPr>
            <p:ph type="title"/>
          </p:nvPr>
        </p:nvSpPr>
        <p:spPr/>
        <p:txBody>
          <a:bodyPr/>
          <a:lstStyle/>
          <a:p>
            <a:r>
              <a:rPr lang="en-US" b="1" dirty="0">
                <a:latin typeface="Helvetica" pitchFamily="2" charset="0"/>
              </a:rPr>
              <a:t>Other Considerations</a:t>
            </a:r>
          </a:p>
        </p:txBody>
      </p:sp>
      <p:sp>
        <p:nvSpPr>
          <p:cNvPr id="4" name="Content Placeholder 3">
            <a:extLst>
              <a:ext uri="{FF2B5EF4-FFF2-40B4-BE49-F238E27FC236}">
                <a16:creationId xmlns:a16="http://schemas.microsoft.com/office/drawing/2014/main" id="{89641381-0822-826B-5821-EE3748D4F6AD}"/>
              </a:ext>
            </a:extLst>
          </p:cNvPr>
          <p:cNvSpPr>
            <a:spLocks noGrp="1"/>
          </p:cNvSpPr>
          <p:nvPr>
            <p:ph sz="half" idx="2"/>
          </p:nvPr>
        </p:nvSpPr>
        <p:spPr>
          <a:xfrm>
            <a:off x="1483129" y="1973321"/>
            <a:ext cx="7993380" cy="3978592"/>
          </a:xfrm>
        </p:spPr>
        <p:txBody>
          <a:bodyPr/>
          <a:lstStyle/>
          <a:p>
            <a:r>
              <a:rPr lang="en-US" dirty="0"/>
              <a:t>Prior treatment history</a:t>
            </a:r>
          </a:p>
          <a:p>
            <a:r>
              <a:rPr lang="en-US" dirty="0"/>
              <a:t>Family member response</a:t>
            </a:r>
          </a:p>
          <a:p>
            <a:r>
              <a:rPr lang="en-US" dirty="0"/>
              <a:t>Family preference</a:t>
            </a:r>
          </a:p>
          <a:p>
            <a:r>
              <a:rPr lang="en-US" dirty="0"/>
              <a:t>Clinical experience</a:t>
            </a:r>
          </a:p>
        </p:txBody>
      </p:sp>
    </p:spTree>
    <p:extLst>
      <p:ext uri="{BB962C8B-B14F-4D97-AF65-F5344CB8AC3E}">
        <p14:creationId xmlns:p14="http://schemas.microsoft.com/office/powerpoint/2010/main" val="1068765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31999" y="786064"/>
            <a:ext cx="9506065" cy="887413"/>
          </a:xfrm>
        </p:spPr>
        <p:txBody>
          <a:bodyPr>
            <a:normAutofit fontScale="90000"/>
          </a:bodyPr>
          <a:lstStyle/>
          <a:p>
            <a:pPr eaLnBrk="1" hangingPunct="1"/>
            <a:r>
              <a:rPr lang="en-US" altLang="en-US" b="1" dirty="0">
                <a:latin typeface="Helvetica" pitchFamily="2" charset="0"/>
              </a:rPr>
              <a:t>Treatment of Adolescent Depression Study (TADS)</a:t>
            </a:r>
            <a:br>
              <a:rPr lang="en-US" altLang="en-US" sz="2800" b="1" dirty="0">
                <a:latin typeface="Helvetica" pitchFamily="2" charset="0"/>
              </a:rPr>
            </a:br>
            <a:r>
              <a:rPr lang="en-US" altLang="en-US" sz="2200" b="1" dirty="0">
                <a:latin typeface="Helvetica" pitchFamily="2" charset="0"/>
              </a:rPr>
              <a:t>March et al, 2004</a:t>
            </a:r>
          </a:p>
        </p:txBody>
      </p:sp>
      <p:sp>
        <p:nvSpPr>
          <p:cNvPr id="14339" name="Rectangle 3" descr="Rectangle: Click to edit Master text styles&#10;Second level&#10;Third level&#10;Fourth level&#10;Fifth level"/>
          <p:cNvSpPr>
            <a:spLocks noGrp="1" noChangeArrowheads="1"/>
          </p:cNvSpPr>
          <p:nvPr>
            <p:ph idx="1"/>
          </p:nvPr>
        </p:nvSpPr>
        <p:spPr>
          <a:xfrm>
            <a:off x="2032000" y="2286000"/>
            <a:ext cx="8229600" cy="4572000"/>
          </a:xfrm>
        </p:spPr>
        <p:txBody>
          <a:bodyPr>
            <a:normAutofit/>
          </a:bodyPr>
          <a:lstStyle/>
          <a:p>
            <a:pPr eaLnBrk="1" hangingPunct="1"/>
            <a:r>
              <a:rPr lang="en-US" altLang="en-US" dirty="0">
                <a:latin typeface="Helvetica Regular"/>
              </a:rPr>
              <a:t>439 adolescents, 12-17 years old, 13 sites, 12 weeks</a:t>
            </a:r>
          </a:p>
          <a:p>
            <a:pPr eaLnBrk="1" hangingPunct="1"/>
            <a:r>
              <a:rPr lang="en-US" altLang="en-US" dirty="0">
                <a:latin typeface="Helvetica Regular"/>
              </a:rPr>
              <a:t>Study groups:</a:t>
            </a:r>
          </a:p>
          <a:p>
            <a:pPr lvl="1" eaLnBrk="1" hangingPunct="1"/>
            <a:r>
              <a:rPr lang="en-US" altLang="en-US" sz="2800" dirty="0">
                <a:latin typeface="Helvetica Regular"/>
              </a:rPr>
              <a:t>Medication (fluoxetine) alone: 60.6%</a:t>
            </a:r>
          </a:p>
          <a:p>
            <a:pPr lvl="1"/>
            <a:r>
              <a:rPr lang="en-US" altLang="en-US" sz="2800" dirty="0">
                <a:latin typeface="Helvetica Regular"/>
              </a:rPr>
              <a:t>Cognitive Behavioral Therapy alone: </a:t>
            </a:r>
            <a:r>
              <a:rPr lang="en-US" altLang="en-US" sz="2800" dirty="0"/>
              <a:t>43.2% 	</a:t>
            </a:r>
            <a:r>
              <a:rPr lang="en-US" altLang="en-US" sz="1800" dirty="0"/>
              <a:t>(not statistically different from placebo at 12 weeks)</a:t>
            </a:r>
            <a:r>
              <a:rPr lang="en-US" altLang="en-US" sz="1800" dirty="0">
                <a:latin typeface="Helvetica Regular"/>
              </a:rPr>
              <a:t> </a:t>
            </a:r>
          </a:p>
          <a:p>
            <a:pPr lvl="1" eaLnBrk="1" hangingPunct="1"/>
            <a:r>
              <a:rPr lang="en-US" altLang="en-US" sz="2800" dirty="0">
                <a:latin typeface="Helvetica Regular"/>
              </a:rPr>
              <a:t>CBT + fluoxetine: 71% </a:t>
            </a:r>
          </a:p>
          <a:p>
            <a:pPr lvl="1" eaLnBrk="1" hangingPunct="1"/>
            <a:r>
              <a:rPr lang="en-US" altLang="en-US" sz="2800" dirty="0">
                <a:latin typeface="Helvetica Regular"/>
              </a:rPr>
              <a:t>Placebo: 34.8%</a:t>
            </a:r>
          </a:p>
        </p:txBody>
      </p:sp>
    </p:spTree>
    <p:extLst>
      <p:ext uri="{BB962C8B-B14F-4D97-AF65-F5344CB8AC3E}">
        <p14:creationId xmlns:p14="http://schemas.microsoft.com/office/powerpoint/2010/main" val="245380287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2" charset="0"/>
              </a:rPr>
              <a:t>CBT for Relapse Prevention</a:t>
            </a:r>
          </a:p>
        </p:txBody>
      </p:sp>
      <p:sp>
        <p:nvSpPr>
          <p:cNvPr id="3" name="Content Placeholder 2"/>
          <p:cNvSpPr>
            <a:spLocks noGrp="1"/>
          </p:cNvSpPr>
          <p:nvPr>
            <p:ph idx="1"/>
          </p:nvPr>
        </p:nvSpPr>
        <p:spPr/>
        <p:txBody>
          <a:bodyPr/>
          <a:lstStyle/>
          <a:p>
            <a:r>
              <a:rPr lang="en-US" dirty="0"/>
              <a:t>Adding CBT after initial response to meds will keep improvement for longer (increase time to relapse)</a:t>
            </a:r>
          </a:p>
          <a:p>
            <a:endParaRPr lang="en-US" dirty="0"/>
          </a:p>
          <a:p>
            <a:r>
              <a:rPr lang="en-US" dirty="0"/>
              <a:t>CBT booster sessions also help prevent relapse and deterioration of CBT skills</a:t>
            </a:r>
          </a:p>
          <a:p>
            <a:pPr marL="0" indent="0">
              <a:buNone/>
            </a:pPr>
            <a:endParaRPr lang="en-US" sz="1500" dirty="0">
              <a:latin typeface="Calibri" panose="020F0502020204030204" pitchFamily="34" charset="0"/>
              <a:hlinkClick r:id="rId3" tooltip="The American journal of psychiatry."/>
            </a:endParaRPr>
          </a:p>
        </p:txBody>
      </p:sp>
    </p:spTree>
    <p:extLst>
      <p:ext uri="{BB962C8B-B14F-4D97-AF65-F5344CB8AC3E}">
        <p14:creationId xmlns:p14="http://schemas.microsoft.com/office/powerpoint/2010/main" val="309497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29" y="2619976"/>
            <a:ext cx="11336740" cy="3117884"/>
          </a:xfrm>
        </p:spPr>
        <p:txBody>
          <a:bodyPr>
            <a:normAutofit/>
          </a:bodyPr>
          <a:lstStyle/>
          <a:p>
            <a:r>
              <a:rPr lang="en-US" sz="2800" dirty="0">
                <a:solidFill>
                  <a:schemeClr val="tx1">
                    <a:lumMod val="65000"/>
                    <a:lumOff val="35000"/>
                  </a:schemeClr>
                </a:solidFill>
                <a:ea typeface="+mn-ea"/>
                <a:cs typeface="+mn-cs"/>
              </a:rPr>
              <a:t>“My spouse/partner and I have the following relevant financial relationship with a commercial interest to disclose:</a:t>
            </a:r>
          </a:p>
        </p:txBody>
      </p:sp>
      <p:sp>
        <p:nvSpPr>
          <p:cNvPr id="4" name="TextBox 3"/>
          <p:cNvSpPr txBox="1"/>
          <p:nvPr/>
        </p:nvSpPr>
        <p:spPr>
          <a:xfrm>
            <a:off x="3352800" y="1296537"/>
            <a:ext cx="5486400" cy="1323439"/>
          </a:xfrm>
          <a:prstGeom prst="rect">
            <a:avLst/>
          </a:prstGeom>
          <a:noFill/>
        </p:spPr>
        <p:txBody>
          <a:bodyPr wrap="square" rtlCol="0">
            <a:spAutoFit/>
          </a:bodyPr>
          <a:lstStyle/>
          <a:p>
            <a:pPr algn="ctr"/>
            <a:r>
              <a:rPr lang="en-US" sz="8000" dirty="0">
                <a:solidFill>
                  <a:srgbClr val="049FDA"/>
                </a:solidFill>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149036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a:extLst>
              <a:ext uri="{FF2B5EF4-FFF2-40B4-BE49-F238E27FC236}">
                <a16:creationId xmlns:a16="http://schemas.microsoft.com/office/drawing/2014/main" id="{88B3AC6C-45FF-48F1-B207-779E8BFEC032}"/>
              </a:ext>
            </a:extLst>
          </p:cNvPr>
          <p:cNvSpPr txBox="1">
            <a:spLocks noChangeArrowheads="1"/>
          </p:cNvSpPr>
          <p:nvPr/>
        </p:nvSpPr>
        <p:spPr bwMode="auto">
          <a:xfrm>
            <a:off x="854384" y="280890"/>
            <a:ext cx="8494012" cy="6149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anose="02020603050405020304" pitchFamily="18" charset="0"/>
                <a:cs typeface="msgothic" charset="0"/>
              </a:defRPr>
            </a:lvl9pPr>
          </a:lstStyle>
          <a:p>
            <a:pPr algn="ctr" defTabSz="414772" fontAlgn="base" hangingPunct="0">
              <a:spcBef>
                <a:spcPct val="0"/>
              </a:spcBef>
              <a:spcAft>
                <a:spcPct val="0"/>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n-US" b="1" dirty="0">
                <a:solidFill>
                  <a:srgbClr val="000000"/>
                </a:solidFill>
                <a:latin typeface="Helvetica Regular"/>
              </a:rPr>
              <a:t>Follow-Up</a:t>
            </a:r>
            <a:endParaRPr lang="en-GB" altLang="en-US" b="1" dirty="0">
              <a:solidFill>
                <a:srgbClr val="000000"/>
              </a:solidFill>
              <a:latin typeface="Helvetica Regular"/>
            </a:endParaRPr>
          </a:p>
        </p:txBody>
      </p:sp>
      <p:pic>
        <p:nvPicPr>
          <p:cNvPr id="3075" name="Picture 2">
            <a:extLst>
              <a:ext uri="{FF2B5EF4-FFF2-40B4-BE49-F238E27FC236}">
                <a16:creationId xmlns:a16="http://schemas.microsoft.com/office/drawing/2014/main" id="{C9F599FC-8FBB-48DB-B0E4-C549B7AFD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874" y="6107683"/>
            <a:ext cx="3096126" cy="6523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076" name="Picture 3">
            <a:extLst>
              <a:ext uri="{FF2B5EF4-FFF2-40B4-BE49-F238E27FC236}">
                <a16:creationId xmlns:a16="http://schemas.microsoft.com/office/drawing/2014/main" id="{4B4277B0-B19E-40E6-85D5-D990A4813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559" y="753979"/>
            <a:ext cx="5454316" cy="585919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77" name="Text Box 4">
            <a:extLst>
              <a:ext uri="{FF2B5EF4-FFF2-40B4-BE49-F238E27FC236}">
                <a16:creationId xmlns:a16="http://schemas.microsoft.com/office/drawing/2014/main" id="{FC45B137-26F2-449C-9820-8625E58BB4DD}"/>
              </a:ext>
            </a:extLst>
          </p:cNvPr>
          <p:cNvSpPr txBox="1">
            <a:spLocks noChangeArrowheads="1"/>
          </p:cNvSpPr>
          <p:nvPr/>
        </p:nvSpPr>
        <p:spPr bwMode="auto">
          <a:xfrm>
            <a:off x="2" y="4074695"/>
            <a:ext cx="3811920" cy="22072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chemeClr val="tx1"/>
                </a:solidFill>
                <a:latin typeface="Times New Roman" panose="02020603050405020304" pitchFamily="18" charset="0"/>
                <a:cs typeface="msgothic" charset="0"/>
              </a:defRPr>
            </a:lvl9pPr>
          </a:lstStyle>
          <a:p>
            <a:pPr defTabSz="414772" fontAlgn="base" hangingPunct="0">
              <a:spcBef>
                <a:spcPct val="0"/>
              </a:spcBef>
              <a:spcAft>
                <a:spcPct val="0"/>
              </a:spcAft>
              <a:tabLst>
                <a:tab pos="656722" algn="l"/>
                <a:tab pos="1313444" algn="l"/>
                <a:tab pos="1970166" algn="l"/>
                <a:tab pos="2626888" algn="l"/>
                <a:tab pos="3283610" algn="l"/>
              </a:tabLst>
            </a:pPr>
            <a:r>
              <a:rPr lang="en-GB" altLang="en-US" sz="1089" b="1">
                <a:solidFill>
                  <a:srgbClr val="000000"/>
                </a:solidFill>
                <a:latin typeface="Arial" panose="020B0604020202020204" pitchFamily="34" charset="0"/>
              </a:rPr>
              <a:t>Amy H. Cheung et al. Pediatrics doi:10.1542/peds.2017-4082</a:t>
            </a:r>
          </a:p>
        </p:txBody>
      </p:sp>
      <p:sp>
        <p:nvSpPr>
          <p:cNvPr id="3078" name="Text Box 5">
            <a:extLst>
              <a:ext uri="{FF2B5EF4-FFF2-40B4-BE49-F238E27FC236}">
                <a16:creationId xmlns:a16="http://schemas.microsoft.com/office/drawing/2014/main" id="{8D8AA32B-778D-4E1A-9270-EF62ECB63AF3}"/>
              </a:ext>
            </a:extLst>
          </p:cNvPr>
          <p:cNvSpPr txBox="1">
            <a:spLocks noChangeArrowheads="1"/>
          </p:cNvSpPr>
          <p:nvPr/>
        </p:nvSpPr>
        <p:spPr bwMode="auto">
          <a:xfrm>
            <a:off x="1" y="6613175"/>
            <a:ext cx="2438400" cy="3470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1pPr>
            <a:lvl2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2pPr>
            <a:lvl3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3pPr>
            <a:lvl4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4pPr>
            <a:lvl5pPr>
              <a:lnSpc>
                <a:spcPct val="93000"/>
              </a:lnSpc>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chemeClr val="tx1"/>
                </a:solidFill>
                <a:latin typeface="Times New Roman" panose="02020603050405020304" pitchFamily="18" charset="0"/>
                <a:cs typeface="msgothic" charset="0"/>
              </a:defRPr>
            </a:lvl9pPr>
          </a:lstStyle>
          <a:p>
            <a:pPr marL="77770" indent="-77770" defTabSz="414772" fontAlgn="base" hangingPunct="0">
              <a:spcBef>
                <a:spcPct val="0"/>
              </a:spcBef>
              <a:spcAft>
                <a:spcPct val="0"/>
              </a:spcAft>
              <a:tabLst>
                <a:tab pos="656722" algn="l"/>
                <a:tab pos="1313444" algn="l"/>
                <a:tab pos="1970166" algn="l"/>
                <a:tab pos="2626888" algn="l"/>
                <a:tab pos="3283610" algn="l"/>
                <a:tab pos="3940332" algn="l"/>
                <a:tab pos="4597055" algn="l"/>
              </a:tabLst>
            </a:pPr>
            <a:r>
              <a:rPr lang="en-GB" altLang="en-US" sz="907" dirty="0">
                <a:solidFill>
                  <a:srgbClr val="000000"/>
                </a:solidFill>
                <a:latin typeface="Arial" panose="020B0604020202020204" pitchFamily="34" charset="0"/>
              </a:rPr>
              <a:t>©2018 by American Academy of </a:t>
            </a:r>
            <a:r>
              <a:rPr lang="en-GB" altLang="en-US" sz="907" dirty="0" err="1">
                <a:solidFill>
                  <a:srgbClr val="000000"/>
                </a:solidFill>
                <a:latin typeface="Arial" panose="020B0604020202020204" pitchFamily="34" charset="0"/>
              </a:rPr>
              <a:t>Pediatrics</a:t>
            </a:r>
            <a:endParaRPr lang="en-GB" altLang="en-US" sz="907" dirty="0">
              <a:solidFill>
                <a:srgbClr val="000000"/>
              </a:solidFill>
              <a:latin typeface="Arial" panose="020B0604020202020204" pitchFamily="34" charset="0"/>
            </a:endParaRPr>
          </a:p>
        </p:txBody>
      </p:sp>
      <p:sp>
        <p:nvSpPr>
          <p:cNvPr id="2" name="Arrow: Right 1">
            <a:extLst>
              <a:ext uri="{FF2B5EF4-FFF2-40B4-BE49-F238E27FC236}">
                <a16:creationId xmlns:a16="http://schemas.microsoft.com/office/drawing/2014/main" id="{5782C52E-F668-494A-93FC-41C12517C4D1}"/>
              </a:ext>
            </a:extLst>
          </p:cNvPr>
          <p:cNvSpPr/>
          <p:nvPr/>
        </p:nvSpPr>
        <p:spPr>
          <a:xfrm>
            <a:off x="3827965" y="34412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a:extLst>
              <a:ext uri="{FF2B5EF4-FFF2-40B4-BE49-F238E27FC236}">
                <a16:creationId xmlns:a16="http://schemas.microsoft.com/office/drawing/2014/main" id="{109FAC48-71B0-4CC6-9470-36CEB6A04440}"/>
              </a:ext>
            </a:extLst>
          </p:cNvPr>
          <p:cNvSpPr/>
          <p:nvPr/>
        </p:nvSpPr>
        <p:spPr>
          <a:xfrm>
            <a:off x="7754524" y="344126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E05B75DA-A84C-4447-85FF-8676622681A7}"/>
              </a:ext>
            </a:extLst>
          </p:cNvPr>
          <p:cNvSpPr/>
          <p:nvPr/>
        </p:nvSpPr>
        <p:spPr>
          <a:xfrm>
            <a:off x="5101391" y="532597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055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2" charset="0"/>
              </a:rPr>
              <a:t>FOLLOW 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975255"/>
                <a:ext cx="10515600" cy="4475422"/>
              </a:xfrm>
            </p:spPr>
            <p:txBody>
              <a:bodyPr/>
              <a:lstStyle/>
              <a:p>
                <a:r>
                  <a:rPr lang="en-US" dirty="0"/>
                  <a:t>Doing well = full remission!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Educate about the natural history of depression, the goal is treatment for ~12 months after improvement before taper and D/C</a:t>
                </a:r>
              </a:p>
              <a:p>
                <a:r>
                  <a:rPr lang="en-US" dirty="0"/>
                  <a:t>Partial response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increase dose for full trial, consider augmentation if at maximum dose or add CBT</a:t>
                </a:r>
              </a:p>
              <a:p>
                <a:r>
                  <a:rPr lang="en-US" dirty="0"/>
                  <a:t>Doing poorly </a:t>
                </a:r>
                <a14:m>
                  <m:oMath xmlns:m="http://schemas.openxmlformats.org/officeDocument/2006/math">
                    <m:r>
                      <a:rPr lang="en-US" i="1" dirty="0" smtClean="0">
                        <a:latin typeface="Cambria Math" panose="02040503050406030204" pitchFamily="18" charset="0"/>
                        <a:ea typeface="Cambria Math" panose="02040503050406030204" pitchFamily="18" charset="0"/>
                      </a:rPr>
                      <m:t>→ </m:t>
                    </m:r>
                  </m:oMath>
                </a14:m>
                <a:r>
                  <a:rPr lang="en-US" dirty="0"/>
                  <a:t>Reassess diagnosis, change dose or medicine, add evidence-based psychotherapy </a:t>
                </a:r>
              </a:p>
              <a:p>
                <a:r>
                  <a:rPr lang="en-US" dirty="0">
                    <a:solidFill>
                      <a:srgbClr val="7030A0"/>
                    </a:solidFill>
                  </a:rPr>
                  <a:t>Call the Project TEACH Hotline</a:t>
                </a:r>
                <a:r>
                  <a:rPr lang="en-US" dirty="0"/>
                  <a:t> for consultation and/or referral to Mental Health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975255"/>
                <a:ext cx="10515600" cy="4475422"/>
              </a:xfrm>
              <a:blipFill>
                <a:blip r:embed="rId2"/>
                <a:stretch>
                  <a:fillRect l="-1086" t="-2266" r="-603"/>
                </a:stretch>
              </a:blipFill>
            </p:spPr>
            <p:txBody>
              <a:bodyPr/>
              <a:lstStyle/>
              <a:p>
                <a:r>
                  <a:rPr lang="en-US">
                    <a:noFill/>
                  </a:rPr>
                  <a:t> </a:t>
                </a:r>
              </a:p>
            </p:txBody>
          </p:sp>
        </mc:Fallback>
      </mc:AlternateContent>
    </p:spTree>
    <p:extLst>
      <p:ext uri="{BB962C8B-B14F-4D97-AF65-F5344CB8AC3E}">
        <p14:creationId xmlns:p14="http://schemas.microsoft.com/office/powerpoint/2010/main" val="1376176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660"/>
            <a:ext cx="10515600" cy="806822"/>
          </a:xfrm>
        </p:spPr>
        <p:txBody>
          <a:bodyPr/>
          <a:lstStyle/>
          <a:p>
            <a:r>
              <a:rPr lang="en-US" b="1" dirty="0">
                <a:latin typeface="Helvetica" pitchFamily="2" charset="0"/>
              </a:rPr>
              <a:t>SSRI How-To: Part I</a:t>
            </a:r>
          </a:p>
        </p:txBody>
      </p:sp>
      <p:sp>
        <p:nvSpPr>
          <p:cNvPr id="3" name="Content Placeholder 2"/>
          <p:cNvSpPr>
            <a:spLocks noGrp="1"/>
          </p:cNvSpPr>
          <p:nvPr>
            <p:ph idx="1"/>
          </p:nvPr>
        </p:nvSpPr>
        <p:spPr>
          <a:xfrm>
            <a:off x="816033" y="1147482"/>
            <a:ext cx="10849495" cy="4946561"/>
          </a:xfrm>
        </p:spPr>
        <p:txBody>
          <a:bodyPr>
            <a:normAutofit/>
          </a:bodyPr>
          <a:lstStyle/>
          <a:p>
            <a:pPr>
              <a:buFont typeface="Arial" panose="020B0604020202020204" pitchFamily="34" charset="0"/>
              <a:buChar char="•"/>
            </a:pPr>
            <a:r>
              <a:rPr lang="en-US" sz="2400" dirty="0"/>
              <a:t>Try to start with a first-line medication (FDA approved) unless other considerations take precedence </a:t>
            </a:r>
          </a:p>
          <a:p>
            <a:pPr>
              <a:buFont typeface="Arial" panose="020B0604020202020204" pitchFamily="34" charset="0"/>
              <a:buChar char="•"/>
            </a:pPr>
            <a:r>
              <a:rPr lang="en-US" sz="2400" dirty="0"/>
              <a:t>Start at a dose lower than the expected therapeutic dose (</a:t>
            </a:r>
            <a:r>
              <a:rPr lang="en-US" sz="2400" dirty="0" err="1"/>
              <a:t>e.g</a:t>
            </a:r>
            <a:r>
              <a:rPr lang="en-US" sz="2400" dirty="0"/>
              <a:t> fluoxetine 5 or 10 mg instead of 20 mg or escitalopram 5 mg instead of 10 mg)</a:t>
            </a:r>
          </a:p>
          <a:p>
            <a:pPr>
              <a:buFont typeface="Arial" panose="020B0604020202020204" pitchFamily="34" charset="0"/>
              <a:buChar char="•"/>
            </a:pPr>
            <a:r>
              <a:rPr lang="en-US" sz="2400" dirty="0"/>
              <a:t>If there are no side effects, go up in a week.</a:t>
            </a:r>
          </a:p>
          <a:p>
            <a:pPr>
              <a:buFont typeface="Arial" panose="020B0604020202020204" pitchFamily="34" charset="0"/>
              <a:buChar char="•"/>
            </a:pPr>
            <a:r>
              <a:rPr lang="en-US" sz="2400" dirty="0"/>
              <a:t>Warn families that the early doses are to acclimate and test the waters.</a:t>
            </a:r>
          </a:p>
          <a:p>
            <a:pPr>
              <a:buFont typeface="Arial" panose="020B0604020202020204" pitchFamily="34" charset="0"/>
              <a:buChar char="•"/>
            </a:pPr>
            <a:r>
              <a:rPr lang="en-US" sz="2400" dirty="0"/>
              <a:t>Get to a therapeutic dose in 2-4 weeks (clinical judgement).</a:t>
            </a:r>
          </a:p>
          <a:p>
            <a:pPr>
              <a:buFont typeface="Arial" panose="020B0604020202020204" pitchFamily="34" charset="0"/>
              <a:buChar char="•"/>
            </a:pPr>
            <a:r>
              <a:rPr lang="en-US" sz="2400" dirty="0"/>
              <a:t>Patients should respond somewhat to therapeutic dose in 2-3 weeks.</a:t>
            </a:r>
          </a:p>
          <a:p>
            <a:pPr>
              <a:buFont typeface="Arial" panose="020B0604020202020204" pitchFamily="34" charset="0"/>
              <a:buChar char="•"/>
            </a:pPr>
            <a:r>
              <a:rPr lang="en-US" sz="2400" dirty="0"/>
              <a:t>If no response, increase dose.</a:t>
            </a:r>
          </a:p>
          <a:p>
            <a:pPr>
              <a:buFont typeface="Arial" panose="020B0604020202020204" pitchFamily="34" charset="0"/>
              <a:buChar char="•"/>
            </a:pPr>
            <a:r>
              <a:rPr lang="en-US" sz="2400" dirty="0"/>
              <a:t>If some response, wait 4-6 weeks (for full response to take effect) to decide if dose should be increased. </a:t>
            </a:r>
          </a:p>
        </p:txBody>
      </p:sp>
    </p:spTree>
    <p:extLst>
      <p:ext uri="{BB962C8B-B14F-4D97-AF65-F5344CB8AC3E}">
        <p14:creationId xmlns:p14="http://schemas.microsoft.com/office/powerpoint/2010/main" val="4067574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660"/>
            <a:ext cx="10515600" cy="806822"/>
          </a:xfrm>
        </p:spPr>
        <p:txBody>
          <a:bodyPr/>
          <a:lstStyle/>
          <a:p>
            <a:r>
              <a:rPr lang="en-US" b="1" dirty="0">
                <a:latin typeface="Helvetica" pitchFamily="2" charset="0"/>
              </a:rPr>
              <a:t>SSRI How-To: Part II</a:t>
            </a:r>
          </a:p>
        </p:txBody>
      </p:sp>
      <p:sp>
        <p:nvSpPr>
          <p:cNvPr id="3" name="Content Placeholder 2"/>
          <p:cNvSpPr>
            <a:spLocks noGrp="1"/>
          </p:cNvSpPr>
          <p:nvPr>
            <p:ph idx="1"/>
          </p:nvPr>
        </p:nvSpPr>
        <p:spPr>
          <a:xfrm>
            <a:off x="816033" y="1147482"/>
            <a:ext cx="10849495" cy="4946561"/>
          </a:xfrm>
        </p:spPr>
        <p:txBody>
          <a:bodyPr>
            <a:normAutofit/>
          </a:bodyPr>
          <a:lstStyle/>
          <a:p>
            <a:r>
              <a:rPr lang="en-US" sz="2400" dirty="0"/>
              <a:t>Fluoxetine (longest acting)</a:t>
            </a:r>
          </a:p>
          <a:p>
            <a:pPr lvl="1"/>
            <a:r>
              <a:rPr lang="en-US" sz="2000" dirty="0"/>
              <a:t>Start at 10mg (can even start at 5mg)</a:t>
            </a:r>
          </a:p>
          <a:p>
            <a:pPr lvl="1"/>
            <a:r>
              <a:rPr lang="en-US" sz="2000" dirty="0"/>
              <a:t>Increase by 10mg increments (can go by 5mg)</a:t>
            </a:r>
          </a:p>
          <a:p>
            <a:pPr lvl="1"/>
            <a:r>
              <a:rPr lang="en-US" sz="2000" dirty="0"/>
              <a:t>Therapeutic range: 20-60mg, can go up to 80mg</a:t>
            </a:r>
          </a:p>
          <a:p>
            <a:r>
              <a:rPr lang="en-US" sz="2400" dirty="0"/>
              <a:t>Escitalopram</a:t>
            </a:r>
          </a:p>
          <a:p>
            <a:pPr lvl="1"/>
            <a:r>
              <a:rPr lang="en-US" sz="2000" dirty="0"/>
              <a:t>Start at 5mg</a:t>
            </a:r>
          </a:p>
          <a:p>
            <a:pPr lvl="1"/>
            <a:r>
              <a:rPr lang="en-US" sz="2000" dirty="0"/>
              <a:t>Increase by 5mg increments</a:t>
            </a:r>
          </a:p>
          <a:p>
            <a:pPr lvl="1"/>
            <a:r>
              <a:rPr lang="en-US" sz="2000" dirty="0"/>
              <a:t>Therapeutic range: 10-20mg</a:t>
            </a:r>
          </a:p>
          <a:p>
            <a:r>
              <a:rPr lang="en-US" sz="2400" dirty="0"/>
              <a:t>Sertraline</a:t>
            </a:r>
          </a:p>
          <a:p>
            <a:pPr lvl="1"/>
            <a:r>
              <a:rPr lang="en-US" sz="2000" dirty="0"/>
              <a:t>Start at 25mg (can even start at 12.5mg)</a:t>
            </a:r>
          </a:p>
          <a:p>
            <a:pPr lvl="1"/>
            <a:r>
              <a:rPr lang="en-US" sz="2000" dirty="0"/>
              <a:t>Increase by 25mg increments (can increase by 12.5mg)</a:t>
            </a:r>
          </a:p>
          <a:p>
            <a:pPr lvl="1"/>
            <a:r>
              <a:rPr lang="en-US" sz="2000" dirty="0"/>
              <a:t>Therapeutic range: 25-200mg</a:t>
            </a:r>
          </a:p>
        </p:txBody>
      </p:sp>
    </p:spTree>
    <p:extLst>
      <p:ext uri="{BB962C8B-B14F-4D97-AF65-F5344CB8AC3E}">
        <p14:creationId xmlns:p14="http://schemas.microsoft.com/office/powerpoint/2010/main" val="1882845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660"/>
            <a:ext cx="10515600" cy="806822"/>
          </a:xfrm>
        </p:spPr>
        <p:txBody>
          <a:bodyPr/>
          <a:lstStyle/>
          <a:p>
            <a:r>
              <a:rPr lang="en-US" b="1" dirty="0">
                <a:latin typeface="Helvetica" pitchFamily="2" charset="0"/>
              </a:rPr>
              <a:t>SSRI How-To: Part III</a:t>
            </a:r>
          </a:p>
        </p:txBody>
      </p:sp>
      <p:sp>
        <p:nvSpPr>
          <p:cNvPr id="3" name="Content Placeholder 2"/>
          <p:cNvSpPr>
            <a:spLocks noGrp="1"/>
          </p:cNvSpPr>
          <p:nvPr>
            <p:ph idx="1"/>
          </p:nvPr>
        </p:nvSpPr>
        <p:spPr>
          <a:xfrm>
            <a:off x="838200" y="1147482"/>
            <a:ext cx="10515600" cy="5013063"/>
          </a:xfrm>
        </p:spPr>
        <p:txBody>
          <a:bodyPr>
            <a:normAutofit/>
          </a:bodyPr>
          <a:lstStyle/>
          <a:p>
            <a:pPr>
              <a:buFont typeface="Arial" panose="020B0604020202020204" pitchFamily="34" charset="0"/>
              <a:buChar char="•"/>
            </a:pPr>
            <a:r>
              <a:rPr lang="en-US" sz="2600" dirty="0"/>
              <a:t>Monitor for side effects</a:t>
            </a:r>
          </a:p>
          <a:p>
            <a:pPr>
              <a:buFont typeface="Arial" panose="020B0604020202020204" pitchFamily="34" charset="0"/>
              <a:buChar char="•"/>
            </a:pPr>
            <a:r>
              <a:rPr lang="en-US" sz="2600" dirty="0"/>
              <a:t>Monitor for suicidality</a:t>
            </a:r>
          </a:p>
          <a:p>
            <a:pPr>
              <a:buFont typeface="Arial" panose="020B0604020202020204" pitchFamily="34" charset="0"/>
              <a:buChar char="•"/>
            </a:pPr>
            <a:r>
              <a:rPr lang="en-US" sz="2600" dirty="0"/>
              <a:t>Monitor for improvement in symptoms and functioning</a:t>
            </a:r>
          </a:p>
          <a:p>
            <a:pPr>
              <a:buFont typeface="Arial" panose="020B0604020202020204" pitchFamily="34" charset="0"/>
              <a:buChar char="•"/>
            </a:pPr>
            <a:r>
              <a:rPr lang="en-US" sz="2600" dirty="0"/>
              <a:t>If patient does not respond at higher doses of SSRI, consider change of medication</a:t>
            </a:r>
          </a:p>
          <a:p>
            <a:pPr>
              <a:buFont typeface="Arial" panose="020B0604020202020204" pitchFamily="34" charset="0"/>
              <a:buChar char="•"/>
            </a:pPr>
            <a:r>
              <a:rPr lang="en-US" sz="2600" dirty="0"/>
              <a:t>Next step in medication is to try a different SSRI (not to switch classes)</a:t>
            </a:r>
          </a:p>
          <a:p>
            <a:pPr>
              <a:buFont typeface="Arial" panose="020B0604020202020204" pitchFamily="34" charset="0"/>
              <a:buChar char="•"/>
            </a:pPr>
            <a:r>
              <a:rPr lang="en-US" sz="2600" dirty="0"/>
              <a:t>How to switch from one medication to another (cross-tapering vs. stopping and starting, cross-tapering slowly vs cross-tapering quickly, etc.) depends on many factors including but not limited to which specific SSRIs, the side effects, the response, and the clinical picture</a:t>
            </a:r>
            <a:r>
              <a:rPr lang="en-US" sz="2600" dirty="0">
                <a:sym typeface="Wingdings" panose="05000000000000000000" pitchFamily="2" charset="2"/>
              </a:rPr>
              <a:t> </a:t>
            </a:r>
            <a:r>
              <a:rPr lang="en-US" sz="2600" dirty="0">
                <a:solidFill>
                  <a:srgbClr val="7030A0"/>
                </a:solidFill>
              </a:rPr>
              <a:t>CALL PROJECT TEACH</a:t>
            </a:r>
          </a:p>
          <a:p>
            <a:pPr>
              <a:buFont typeface="Wingdings" panose="05000000000000000000" pitchFamily="2" charset="2"/>
              <a:buChar char="ü"/>
            </a:pPr>
            <a:endParaRPr lang="en-US" sz="2600" dirty="0"/>
          </a:p>
        </p:txBody>
      </p:sp>
    </p:spTree>
    <p:extLst>
      <p:ext uri="{BB962C8B-B14F-4D97-AF65-F5344CB8AC3E}">
        <p14:creationId xmlns:p14="http://schemas.microsoft.com/office/powerpoint/2010/main" val="1306142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8140"/>
            <a:ext cx="10515600" cy="821634"/>
          </a:xfrm>
        </p:spPr>
        <p:txBody>
          <a:bodyPr/>
          <a:lstStyle/>
          <a:p>
            <a:r>
              <a:rPr lang="en-US" b="1" dirty="0">
                <a:latin typeface="Helvetica" pitchFamily="2" charset="0"/>
              </a:rPr>
              <a:t>What Could Go Wrong: Side Effects</a:t>
            </a:r>
          </a:p>
        </p:txBody>
      </p:sp>
      <p:sp>
        <p:nvSpPr>
          <p:cNvPr id="3" name="Content Placeholder 2"/>
          <p:cNvSpPr>
            <a:spLocks noGrp="1"/>
          </p:cNvSpPr>
          <p:nvPr>
            <p:ph idx="1"/>
          </p:nvPr>
        </p:nvSpPr>
        <p:spPr>
          <a:xfrm>
            <a:off x="838199" y="1825625"/>
            <a:ext cx="11177337" cy="5032375"/>
          </a:xfrm>
        </p:spPr>
        <p:txBody>
          <a:bodyPr>
            <a:normAutofit/>
          </a:bodyPr>
          <a:lstStyle/>
          <a:p>
            <a:r>
              <a:rPr lang="en-US" dirty="0"/>
              <a:t>GI symptoms: resolve in a few weeks</a:t>
            </a:r>
          </a:p>
          <a:p>
            <a:r>
              <a:rPr lang="en-US" dirty="0"/>
              <a:t>Serotonin syndrome: Start low and titrate up</a:t>
            </a:r>
          </a:p>
          <a:p>
            <a:r>
              <a:rPr lang="en-US" dirty="0"/>
              <a:t>Sexual: discuss at onset and at follow up visits</a:t>
            </a:r>
          </a:p>
          <a:p>
            <a:r>
              <a:rPr lang="en-US" dirty="0"/>
              <a:t>Suicidality: Medication-induced versus medication undertreatment?</a:t>
            </a:r>
          </a:p>
          <a:p>
            <a:r>
              <a:rPr lang="en-US" dirty="0"/>
              <a:t>Activation and Mania</a:t>
            </a:r>
          </a:p>
          <a:p>
            <a:endParaRPr lang="en-US" dirty="0"/>
          </a:p>
          <a:p>
            <a:pPr marL="0" indent="0" algn="ctr">
              <a:buNone/>
            </a:pPr>
            <a:r>
              <a:rPr lang="en-US" dirty="0"/>
              <a:t>See Glad PC Toolkit for complete list</a:t>
            </a:r>
          </a:p>
          <a:p>
            <a:pPr marL="0" indent="0" algn="ctr">
              <a:buNone/>
            </a:pPr>
            <a:endParaRPr lang="en-US" dirty="0"/>
          </a:p>
        </p:txBody>
      </p:sp>
    </p:spTree>
    <p:extLst>
      <p:ext uri="{BB962C8B-B14F-4D97-AF65-F5344CB8AC3E}">
        <p14:creationId xmlns:p14="http://schemas.microsoft.com/office/powerpoint/2010/main" val="549932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F4BE-7156-4988-86DA-6E6938299FA0}"/>
              </a:ext>
            </a:extLst>
          </p:cNvPr>
          <p:cNvSpPr>
            <a:spLocks noGrp="1"/>
          </p:cNvSpPr>
          <p:nvPr>
            <p:ph type="title"/>
          </p:nvPr>
        </p:nvSpPr>
        <p:spPr>
          <a:xfrm>
            <a:off x="838200" y="645915"/>
            <a:ext cx="10515600" cy="709919"/>
          </a:xfrm>
        </p:spPr>
        <p:txBody>
          <a:bodyPr/>
          <a:lstStyle/>
          <a:p>
            <a:r>
              <a:rPr lang="en-US" b="1" dirty="0">
                <a:latin typeface="Helvetica" pitchFamily="2" charset="0"/>
              </a:rPr>
              <a:t>SSRI Activation in Youth</a:t>
            </a:r>
          </a:p>
        </p:txBody>
      </p:sp>
      <p:sp>
        <p:nvSpPr>
          <p:cNvPr id="3" name="Content Placeholder 2">
            <a:extLst>
              <a:ext uri="{FF2B5EF4-FFF2-40B4-BE49-F238E27FC236}">
                <a16:creationId xmlns:a16="http://schemas.microsoft.com/office/drawing/2014/main" id="{1C677575-35E6-4D61-8E18-BDD31313D4F5}"/>
              </a:ext>
            </a:extLst>
          </p:cNvPr>
          <p:cNvSpPr>
            <a:spLocks noGrp="1"/>
          </p:cNvSpPr>
          <p:nvPr>
            <p:ph idx="1"/>
          </p:nvPr>
        </p:nvSpPr>
        <p:spPr>
          <a:xfrm>
            <a:off x="838200" y="1355834"/>
            <a:ext cx="10515600" cy="5055475"/>
          </a:xfrm>
        </p:spPr>
        <p:txBody>
          <a:bodyPr/>
          <a:lstStyle/>
          <a:p>
            <a:r>
              <a:rPr lang="en-US" b="0" i="0" dirty="0">
                <a:solidFill>
                  <a:srgbClr val="212121"/>
                </a:solidFill>
                <a:effectLst/>
                <a:latin typeface="Helvetica" pitchFamily="2" charset="0"/>
              </a:rPr>
              <a:t>Activation represents a hyperarousal event: increase in activity, impulsivity, disinhibition, restlessness and insomnia.</a:t>
            </a:r>
            <a:endParaRPr lang="en-US" b="0" i="0" u="sng" baseline="30000" dirty="0">
              <a:solidFill>
                <a:srgbClr val="376FAA"/>
              </a:solidFill>
              <a:effectLst/>
              <a:latin typeface="Helvetica" pitchFamily="2" charset="0"/>
            </a:endParaRPr>
          </a:p>
          <a:p>
            <a:r>
              <a:rPr lang="en-US" b="0" i="0" dirty="0">
                <a:solidFill>
                  <a:srgbClr val="212121"/>
                </a:solidFill>
                <a:effectLst/>
                <a:latin typeface="Helvetica" pitchFamily="2" charset="0"/>
              </a:rPr>
              <a:t>Antidepressant-related activation emerges early in treatment or following an increase in dose, and symptoms resolve when the antidepressant dose is decreased or when the antidepressant is discontinued </a:t>
            </a:r>
          </a:p>
          <a:p>
            <a:r>
              <a:rPr lang="en-US" dirty="0">
                <a:solidFill>
                  <a:srgbClr val="212121"/>
                </a:solidFill>
                <a:latin typeface="Helvetica" pitchFamily="2" charset="0"/>
              </a:rPr>
              <a:t>Some evidence suggests slower titrations and lower doses can help</a:t>
            </a:r>
          </a:p>
          <a:p>
            <a:r>
              <a:rPr lang="en-US" dirty="0">
                <a:solidFill>
                  <a:srgbClr val="212121"/>
                </a:solidFill>
                <a:latin typeface="Helvetica" pitchFamily="2" charset="0"/>
              </a:rPr>
              <a:t>Hypomania and mania are rare but some activation symptoms in youth treated for MDD is not so rare</a:t>
            </a:r>
          </a:p>
          <a:p>
            <a:endParaRPr lang="en-US" dirty="0">
              <a:solidFill>
                <a:srgbClr val="212121"/>
              </a:solidFill>
              <a:latin typeface="Helvetica" pitchFamily="2" charset="0"/>
            </a:endParaRPr>
          </a:p>
          <a:p>
            <a:endParaRPr lang="en-US" dirty="0">
              <a:solidFill>
                <a:srgbClr val="212121"/>
              </a:solidFill>
              <a:latin typeface="Cambria" panose="02040503050406030204" pitchFamily="18" charset="0"/>
            </a:endParaRPr>
          </a:p>
          <a:p>
            <a:pPr marL="0" indent="0">
              <a:buNone/>
            </a:pPr>
            <a:endParaRPr lang="en-US" b="0" i="0" dirty="0">
              <a:solidFill>
                <a:srgbClr val="212121"/>
              </a:solidFill>
              <a:effectLst/>
              <a:latin typeface="Cambria" panose="02040503050406030204" pitchFamily="18" charset="0"/>
            </a:endParaRPr>
          </a:p>
          <a:p>
            <a:pPr marL="0" indent="0">
              <a:buNone/>
            </a:pPr>
            <a:endParaRPr lang="en-US" dirty="0"/>
          </a:p>
        </p:txBody>
      </p:sp>
    </p:spTree>
    <p:extLst>
      <p:ext uri="{BB962C8B-B14F-4D97-AF65-F5344CB8AC3E}">
        <p14:creationId xmlns:p14="http://schemas.microsoft.com/office/powerpoint/2010/main" val="2220128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8140"/>
            <a:ext cx="10515600" cy="821634"/>
          </a:xfrm>
        </p:spPr>
        <p:txBody>
          <a:bodyPr/>
          <a:lstStyle/>
          <a:p>
            <a:r>
              <a:rPr lang="en-US" b="1" dirty="0">
                <a:latin typeface="Helvetica" pitchFamily="2" charset="0"/>
              </a:rPr>
              <a:t>What else could go wrong</a:t>
            </a:r>
          </a:p>
        </p:txBody>
      </p:sp>
      <p:sp>
        <p:nvSpPr>
          <p:cNvPr id="3" name="Content Placeholder 2"/>
          <p:cNvSpPr>
            <a:spLocks noGrp="1"/>
          </p:cNvSpPr>
          <p:nvPr>
            <p:ph idx="1"/>
          </p:nvPr>
        </p:nvSpPr>
        <p:spPr>
          <a:xfrm>
            <a:off x="838199" y="1825625"/>
            <a:ext cx="11177337" cy="5032375"/>
          </a:xfrm>
        </p:spPr>
        <p:txBody>
          <a:bodyPr>
            <a:normAutofit/>
          </a:bodyPr>
          <a:lstStyle/>
          <a:p>
            <a:pPr marL="0" indent="0">
              <a:buNone/>
            </a:pPr>
            <a:endParaRPr lang="en-US" dirty="0"/>
          </a:p>
          <a:p>
            <a:r>
              <a:rPr lang="en-US" dirty="0"/>
              <a:t>Patients often stop meds for “side effects” that are actually part of the primary disorder – fatigue, appetite changes, etc.</a:t>
            </a:r>
          </a:p>
          <a:p>
            <a:endParaRPr lang="en-US" dirty="0"/>
          </a:p>
          <a:p>
            <a:r>
              <a:rPr lang="en-US" dirty="0"/>
              <a:t>Recurrence/relapse – more likely if you treat partially (too low a dose or too short a duration)</a:t>
            </a:r>
          </a:p>
          <a:p>
            <a:pPr marL="0" indent="0">
              <a:buNone/>
            </a:pPr>
            <a:endParaRPr lang="en-US" dirty="0"/>
          </a:p>
        </p:txBody>
      </p:sp>
    </p:spTree>
    <p:extLst>
      <p:ext uri="{BB962C8B-B14F-4D97-AF65-F5344CB8AC3E}">
        <p14:creationId xmlns:p14="http://schemas.microsoft.com/office/powerpoint/2010/main" val="1862644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7048-E110-B9CF-8B7B-B98B11F67AC8}"/>
              </a:ext>
            </a:extLst>
          </p:cNvPr>
          <p:cNvSpPr>
            <a:spLocks noGrp="1"/>
          </p:cNvSpPr>
          <p:nvPr>
            <p:ph type="title"/>
          </p:nvPr>
        </p:nvSpPr>
        <p:spPr/>
        <p:txBody>
          <a:bodyPr/>
          <a:lstStyle/>
          <a:p>
            <a:r>
              <a:rPr lang="en-US" b="1" dirty="0">
                <a:latin typeface="Helvetica" pitchFamily="2" charset="0"/>
              </a:rPr>
              <a:t>Danielle</a:t>
            </a:r>
          </a:p>
        </p:txBody>
      </p:sp>
      <p:sp>
        <p:nvSpPr>
          <p:cNvPr id="3" name="Content Placeholder 2">
            <a:extLst>
              <a:ext uri="{FF2B5EF4-FFF2-40B4-BE49-F238E27FC236}">
                <a16:creationId xmlns:a16="http://schemas.microsoft.com/office/drawing/2014/main" id="{FF002028-111D-A6F1-E897-5E03CB04FC5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7769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49135" y="526589"/>
            <a:ext cx="11842865" cy="1584325"/>
          </a:xfrm>
          <a:effectLst>
            <a:outerShdw dist="35921" sx="1000" sy="1000" algn="ctr" rotWithShape="0">
              <a:srgbClr val="000000"/>
            </a:outerShdw>
          </a:effectLst>
        </p:spPr>
        <p:txBody>
          <a:bodyPr>
            <a:normAutofit/>
          </a:bodyPr>
          <a:lstStyle/>
          <a:p>
            <a:r>
              <a:rPr lang="en-US" altLang="en-US" b="1" dirty="0">
                <a:latin typeface="Helvetica" pitchFamily="2" charset="0"/>
              </a:rPr>
              <a:t>How to Decide When to Use Any Medicine</a:t>
            </a:r>
          </a:p>
        </p:txBody>
      </p:sp>
      <p:sp>
        <p:nvSpPr>
          <p:cNvPr id="33795" name="Rectangle 3"/>
          <p:cNvSpPr>
            <a:spLocks noGrp="1" noChangeArrowheads="1"/>
          </p:cNvSpPr>
          <p:nvPr>
            <p:ph type="body" idx="1"/>
          </p:nvPr>
        </p:nvSpPr>
        <p:spPr>
          <a:xfrm>
            <a:off x="1420090" y="1994017"/>
            <a:ext cx="7772400" cy="4114800"/>
          </a:xfrm>
        </p:spPr>
        <p:txBody>
          <a:bodyPr/>
          <a:lstStyle/>
          <a:p>
            <a:pPr>
              <a:lnSpc>
                <a:spcPct val="95000"/>
              </a:lnSpc>
              <a:spcBef>
                <a:spcPct val="15000"/>
              </a:spcBef>
              <a:spcAft>
                <a:spcPct val="45000"/>
              </a:spcAft>
              <a:buClr>
                <a:schemeClr val="tx1"/>
              </a:buClr>
              <a:buFont typeface="Arial" panose="020B0604020202020204" pitchFamily="34" charset="0"/>
              <a:buChar char="•"/>
            </a:pPr>
            <a:r>
              <a:rPr lang="en-US" altLang="en-US" dirty="0"/>
              <a:t>Severity of illness</a:t>
            </a:r>
          </a:p>
          <a:p>
            <a:pPr>
              <a:lnSpc>
                <a:spcPct val="95000"/>
              </a:lnSpc>
              <a:spcBef>
                <a:spcPct val="15000"/>
              </a:spcBef>
              <a:spcAft>
                <a:spcPct val="45000"/>
              </a:spcAft>
              <a:buClr>
                <a:schemeClr val="tx1"/>
              </a:buClr>
              <a:buFont typeface="Arial" panose="020B0604020202020204" pitchFamily="34" charset="0"/>
              <a:buChar char="•"/>
            </a:pPr>
            <a:r>
              <a:rPr lang="en-US" altLang="en-US" dirty="0"/>
              <a:t>Patient preference</a:t>
            </a:r>
          </a:p>
          <a:p>
            <a:pPr>
              <a:lnSpc>
                <a:spcPct val="95000"/>
              </a:lnSpc>
              <a:spcBef>
                <a:spcPct val="15000"/>
              </a:spcBef>
              <a:spcAft>
                <a:spcPct val="45000"/>
              </a:spcAft>
              <a:buClr>
                <a:schemeClr val="tx1"/>
              </a:buClr>
              <a:buFont typeface="Arial" panose="020B0604020202020204" pitchFamily="34" charset="0"/>
              <a:buChar char="•"/>
            </a:pPr>
            <a:r>
              <a:rPr lang="en-US" altLang="en-US" dirty="0"/>
              <a:t>Monitor the trajectory of the illness</a:t>
            </a:r>
          </a:p>
          <a:p>
            <a:pPr>
              <a:lnSpc>
                <a:spcPct val="95000"/>
              </a:lnSpc>
              <a:spcBef>
                <a:spcPct val="15000"/>
              </a:spcBef>
              <a:spcAft>
                <a:spcPct val="45000"/>
              </a:spcAft>
              <a:buClr>
                <a:schemeClr val="tx1"/>
              </a:buClr>
              <a:buFont typeface="Arial" panose="020B0604020202020204" pitchFamily="34" charset="0"/>
              <a:buChar char="•"/>
            </a:pPr>
            <a:r>
              <a:rPr lang="en-US" altLang="en-US" dirty="0"/>
              <a:t>Remember the risks of NOT treating</a:t>
            </a:r>
          </a:p>
          <a:p>
            <a:pPr>
              <a:lnSpc>
                <a:spcPct val="95000"/>
              </a:lnSpc>
              <a:spcBef>
                <a:spcPct val="15000"/>
              </a:spcBef>
              <a:spcAft>
                <a:spcPct val="45000"/>
              </a:spcAft>
              <a:buClr>
                <a:schemeClr val="tx1"/>
              </a:buClr>
              <a:buFont typeface="Arial" panose="020B0604020202020204" pitchFamily="34" charset="0"/>
              <a:buChar char="•"/>
            </a:pPr>
            <a:r>
              <a:rPr lang="en-US" altLang="en-US" dirty="0"/>
              <a:t>Assess the risk-benefit ratio with the family</a:t>
            </a:r>
          </a:p>
        </p:txBody>
      </p:sp>
    </p:spTree>
    <p:extLst>
      <p:ext uri="{BB962C8B-B14F-4D97-AF65-F5344CB8AC3E}">
        <p14:creationId xmlns:p14="http://schemas.microsoft.com/office/powerpoint/2010/main" val="21685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74CE-71AF-4C9D-B6F6-197FCE61DE95}"/>
              </a:ext>
            </a:extLst>
          </p:cNvPr>
          <p:cNvSpPr>
            <a:spLocks noGrp="1"/>
          </p:cNvSpPr>
          <p:nvPr>
            <p:ph type="title"/>
          </p:nvPr>
        </p:nvSpPr>
        <p:spPr/>
        <p:txBody>
          <a:bodyPr/>
          <a:lstStyle/>
          <a:p>
            <a:pPr algn="ctr"/>
            <a:r>
              <a:rPr lang="en-US" b="1" dirty="0">
                <a:latin typeface="Helvetica" pitchFamily="2" charset="0"/>
              </a:rPr>
              <a:t>POLL</a:t>
            </a:r>
          </a:p>
        </p:txBody>
      </p:sp>
      <p:sp>
        <p:nvSpPr>
          <p:cNvPr id="3" name="Content Placeholder 2">
            <a:extLst>
              <a:ext uri="{FF2B5EF4-FFF2-40B4-BE49-F238E27FC236}">
                <a16:creationId xmlns:a16="http://schemas.microsoft.com/office/drawing/2014/main" id="{F657309F-6BF9-43B0-95A2-E94BEAEAB876}"/>
              </a:ext>
            </a:extLst>
          </p:cNvPr>
          <p:cNvSpPr>
            <a:spLocks noGrp="1"/>
          </p:cNvSpPr>
          <p:nvPr>
            <p:ph idx="1"/>
          </p:nvPr>
        </p:nvSpPr>
        <p:spPr/>
        <p:txBody>
          <a:bodyPr/>
          <a:lstStyle/>
          <a:p>
            <a:r>
              <a:rPr lang="en-US" dirty="0"/>
              <a:t>Should Pediatric Primary Care Providers treat major depressive disorder in teens?</a:t>
            </a:r>
          </a:p>
          <a:p>
            <a:endParaRPr lang="en-US" dirty="0"/>
          </a:p>
          <a:p>
            <a:r>
              <a:rPr lang="en-US" dirty="0"/>
              <a:t>1. Yes. Always.  </a:t>
            </a:r>
          </a:p>
          <a:p>
            <a:r>
              <a:rPr lang="en-US" dirty="0"/>
              <a:t>2. No. Never.</a:t>
            </a:r>
          </a:p>
          <a:p>
            <a:r>
              <a:rPr lang="en-US" dirty="0"/>
              <a:t>3. Yes but only for mild depression.</a:t>
            </a:r>
          </a:p>
          <a:p>
            <a:r>
              <a:rPr lang="en-US" dirty="0"/>
              <a:t>4. Yes but only to bridge care while patients wait for a psychiatrist.</a:t>
            </a:r>
          </a:p>
        </p:txBody>
      </p:sp>
    </p:spTree>
    <p:extLst>
      <p:ext uri="{BB962C8B-B14F-4D97-AF65-F5344CB8AC3E}">
        <p14:creationId xmlns:p14="http://schemas.microsoft.com/office/powerpoint/2010/main" val="97045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3FE2-5B5B-3C42-EFE0-C22D448ACA74}"/>
              </a:ext>
            </a:extLst>
          </p:cNvPr>
          <p:cNvSpPr>
            <a:spLocks noGrp="1"/>
          </p:cNvSpPr>
          <p:nvPr>
            <p:ph type="title"/>
          </p:nvPr>
        </p:nvSpPr>
        <p:spPr>
          <a:xfrm>
            <a:off x="838200" y="717894"/>
            <a:ext cx="10515600" cy="709919"/>
          </a:xfrm>
        </p:spPr>
        <p:txBody>
          <a:bodyPr/>
          <a:lstStyle/>
          <a:p>
            <a:r>
              <a:rPr lang="en-US" b="1" dirty="0">
                <a:latin typeface="Helvetica" pitchFamily="2" charset="0"/>
              </a:rPr>
              <a:t>Barriers to Success</a:t>
            </a:r>
          </a:p>
        </p:txBody>
      </p:sp>
      <p:sp>
        <p:nvSpPr>
          <p:cNvPr id="3" name="Content Placeholder 2">
            <a:extLst>
              <a:ext uri="{FF2B5EF4-FFF2-40B4-BE49-F238E27FC236}">
                <a16:creationId xmlns:a16="http://schemas.microsoft.com/office/drawing/2014/main" id="{5D36EBD7-2F14-CAAD-F2A3-867901465564}"/>
              </a:ext>
            </a:extLst>
          </p:cNvPr>
          <p:cNvSpPr>
            <a:spLocks noGrp="1"/>
          </p:cNvSpPr>
          <p:nvPr>
            <p:ph idx="1"/>
          </p:nvPr>
        </p:nvSpPr>
        <p:spPr>
          <a:xfrm>
            <a:off x="838200" y="1470664"/>
            <a:ext cx="10329472" cy="4930135"/>
          </a:xfrm>
        </p:spPr>
        <p:txBody>
          <a:bodyPr>
            <a:noAutofit/>
          </a:bodyPr>
          <a:lstStyle/>
          <a:p>
            <a:r>
              <a:rPr lang="en-US" sz="2200" dirty="0"/>
              <a:t>Time: </a:t>
            </a:r>
          </a:p>
          <a:p>
            <a:pPr lvl="1"/>
            <a:r>
              <a:rPr lang="en-US" sz="2200" dirty="0"/>
              <a:t>schedule appropriately</a:t>
            </a:r>
          </a:p>
          <a:p>
            <a:pPr lvl="1"/>
            <a:r>
              <a:rPr lang="en-US" sz="2200" dirty="0"/>
              <a:t>bill for your valuable time</a:t>
            </a:r>
          </a:p>
          <a:p>
            <a:r>
              <a:rPr lang="en-US" sz="2200" dirty="0"/>
              <a:t>Parental Resistance: </a:t>
            </a:r>
          </a:p>
          <a:p>
            <a:pPr lvl="1"/>
            <a:r>
              <a:rPr lang="en-US" sz="2200" dirty="0"/>
              <a:t>Bring up medications early</a:t>
            </a:r>
          </a:p>
          <a:p>
            <a:pPr lvl="1"/>
            <a:r>
              <a:rPr lang="en-US" sz="2200" dirty="0"/>
              <a:t>Discuss the risk of not treating</a:t>
            </a:r>
          </a:p>
          <a:p>
            <a:pPr lvl="1"/>
            <a:r>
              <a:rPr lang="en-US" sz="2200" dirty="0"/>
              <a:t>Emphasize importance of informed decision-making</a:t>
            </a:r>
          </a:p>
          <a:p>
            <a:r>
              <a:rPr lang="en-US" sz="2200" dirty="0"/>
              <a:t>Knowledge and Confidence</a:t>
            </a:r>
          </a:p>
          <a:p>
            <a:pPr lvl="1"/>
            <a:r>
              <a:rPr lang="en-US" sz="2200" dirty="0"/>
              <a:t>Start small and ”easy”</a:t>
            </a:r>
          </a:p>
          <a:p>
            <a:pPr lvl="1"/>
            <a:r>
              <a:rPr lang="en-US" sz="2200" dirty="0"/>
              <a:t>Use Project Teach</a:t>
            </a:r>
          </a:p>
          <a:p>
            <a:r>
              <a:rPr lang="en-US" sz="2200" dirty="0"/>
              <a:t>Provider Fatigue</a:t>
            </a:r>
          </a:p>
          <a:p>
            <a:pPr lvl="1"/>
            <a:r>
              <a:rPr lang="en-US" sz="2200" dirty="0"/>
              <a:t>Decompress, discuss, and delegate</a:t>
            </a:r>
          </a:p>
        </p:txBody>
      </p:sp>
    </p:spTree>
    <p:extLst>
      <p:ext uri="{BB962C8B-B14F-4D97-AF65-F5344CB8AC3E}">
        <p14:creationId xmlns:p14="http://schemas.microsoft.com/office/powerpoint/2010/main" val="906746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828800"/>
            <a:ext cx="5257800" cy="30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Helvetica" pitchFamily="2" charset="0"/>
              </a:rPr>
              <a:t>The Boxed Warning</a:t>
            </a:r>
          </a:p>
        </p:txBody>
      </p:sp>
    </p:spTree>
    <p:extLst>
      <p:ext uri="{BB962C8B-B14F-4D97-AF65-F5344CB8AC3E}">
        <p14:creationId xmlns:p14="http://schemas.microsoft.com/office/powerpoint/2010/main" val="1111600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2"/>
            <a:ext cx="3920490" cy="145415"/>
          </a:xfrm>
          <a:custGeom>
            <a:avLst/>
            <a:gdLst/>
            <a:ahLst/>
            <a:cxnLst/>
            <a:rect l="l" t="t" r="r" b="b"/>
            <a:pathLst>
              <a:path w="3920490" h="145415">
                <a:moveTo>
                  <a:pt x="3919943" y="0"/>
                </a:moveTo>
                <a:lnTo>
                  <a:pt x="0" y="0"/>
                </a:lnTo>
                <a:lnTo>
                  <a:pt x="0" y="144866"/>
                </a:lnTo>
                <a:lnTo>
                  <a:pt x="3919943" y="144866"/>
                </a:lnTo>
                <a:lnTo>
                  <a:pt x="3919943" y="0"/>
                </a:lnTo>
                <a:close/>
              </a:path>
            </a:pathLst>
          </a:custGeom>
          <a:solidFill>
            <a:srgbClr val="391378"/>
          </a:solidFill>
        </p:spPr>
        <p:txBody>
          <a:bodyPr wrap="square" lIns="0" tIns="0" rIns="0" bIns="0" rtlCol="0"/>
          <a:lstStyle/>
          <a:p>
            <a:endParaRPr/>
          </a:p>
        </p:txBody>
      </p:sp>
      <p:sp>
        <p:nvSpPr>
          <p:cNvPr id="4" name="object 4"/>
          <p:cNvSpPr/>
          <p:nvPr/>
        </p:nvSpPr>
        <p:spPr>
          <a:xfrm>
            <a:off x="4151960" y="1"/>
            <a:ext cx="3900804" cy="145415"/>
          </a:xfrm>
          <a:custGeom>
            <a:avLst/>
            <a:gdLst/>
            <a:ahLst/>
            <a:cxnLst/>
            <a:rect l="l" t="t" r="r" b="b"/>
            <a:pathLst>
              <a:path w="3900804" h="145415">
                <a:moveTo>
                  <a:pt x="3900220" y="0"/>
                </a:moveTo>
                <a:lnTo>
                  <a:pt x="0" y="0"/>
                </a:lnTo>
                <a:lnTo>
                  <a:pt x="0" y="144867"/>
                </a:lnTo>
                <a:lnTo>
                  <a:pt x="3900220" y="144867"/>
                </a:lnTo>
                <a:lnTo>
                  <a:pt x="3900220" y="0"/>
                </a:lnTo>
                <a:close/>
              </a:path>
            </a:pathLst>
          </a:custGeom>
          <a:solidFill>
            <a:srgbClr val="049FDA"/>
          </a:solidFill>
        </p:spPr>
        <p:txBody>
          <a:bodyPr wrap="square" lIns="0" tIns="0" rIns="0" bIns="0" rtlCol="0"/>
          <a:lstStyle/>
          <a:p>
            <a:endParaRPr/>
          </a:p>
        </p:txBody>
      </p:sp>
      <p:sp>
        <p:nvSpPr>
          <p:cNvPr id="5" name="object 5"/>
          <p:cNvSpPr/>
          <p:nvPr/>
        </p:nvSpPr>
        <p:spPr>
          <a:xfrm>
            <a:off x="8284184" y="5"/>
            <a:ext cx="3908425" cy="145415"/>
          </a:xfrm>
          <a:custGeom>
            <a:avLst/>
            <a:gdLst/>
            <a:ahLst/>
            <a:cxnLst/>
            <a:rect l="l" t="t" r="r" b="b"/>
            <a:pathLst>
              <a:path w="3908425" h="145415">
                <a:moveTo>
                  <a:pt x="3907802" y="0"/>
                </a:moveTo>
                <a:lnTo>
                  <a:pt x="0" y="0"/>
                </a:lnTo>
                <a:lnTo>
                  <a:pt x="0" y="144863"/>
                </a:lnTo>
                <a:lnTo>
                  <a:pt x="3907802" y="144863"/>
                </a:lnTo>
                <a:lnTo>
                  <a:pt x="3907802" y="0"/>
                </a:lnTo>
                <a:close/>
              </a:path>
            </a:pathLst>
          </a:custGeom>
          <a:solidFill>
            <a:srgbClr val="7BBF43"/>
          </a:solidFill>
        </p:spPr>
        <p:txBody>
          <a:bodyPr wrap="square" lIns="0" tIns="0" rIns="0" bIns="0" rtlCol="0"/>
          <a:lstStyle/>
          <a:p>
            <a:endParaRPr/>
          </a:p>
        </p:txBody>
      </p:sp>
      <p:sp>
        <p:nvSpPr>
          <p:cNvPr id="6" name="object 6"/>
          <p:cNvSpPr/>
          <p:nvPr/>
        </p:nvSpPr>
        <p:spPr>
          <a:xfrm>
            <a:off x="5788062" y="163581"/>
            <a:ext cx="615859" cy="78853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613291" y="6601266"/>
            <a:ext cx="2165985" cy="147320"/>
          </a:xfrm>
          <a:prstGeom prst="rect">
            <a:avLst/>
          </a:prstGeom>
        </p:spPr>
        <p:txBody>
          <a:bodyPr vert="horz" wrap="square" lIns="0" tIns="12700" rIns="0" bIns="0" rtlCol="0">
            <a:spAutoFit/>
          </a:bodyPr>
          <a:lstStyle/>
          <a:p>
            <a:pPr marL="12700">
              <a:lnSpc>
                <a:spcPct val="100000"/>
              </a:lnSpc>
              <a:spcBef>
                <a:spcPts val="100"/>
              </a:spcBef>
            </a:pPr>
            <a:r>
              <a:rPr sz="800">
                <a:solidFill>
                  <a:srgbClr val="391378"/>
                </a:solidFill>
                <a:latin typeface="Arial"/>
                <a:cs typeface="Arial"/>
              </a:rPr>
              <a:t>© 2017 New </a:t>
            </a:r>
            <a:r>
              <a:rPr sz="800" spc="-20">
                <a:solidFill>
                  <a:srgbClr val="391378"/>
                </a:solidFill>
                <a:latin typeface="Arial"/>
                <a:cs typeface="Arial"/>
              </a:rPr>
              <a:t>York </a:t>
            </a:r>
            <a:r>
              <a:rPr sz="800" spc="-5">
                <a:solidFill>
                  <a:srgbClr val="391378"/>
                </a:solidFill>
                <a:latin typeface="Arial"/>
                <a:cs typeface="Arial"/>
              </a:rPr>
              <a:t>State Office </a:t>
            </a:r>
            <a:r>
              <a:rPr sz="800">
                <a:solidFill>
                  <a:srgbClr val="391378"/>
                </a:solidFill>
                <a:latin typeface="Arial"/>
                <a:cs typeface="Arial"/>
              </a:rPr>
              <a:t>of Mental</a:t>
            </a:r>
            <a:r>
              <a:rPr sz="800" spc="-55">
                <a:solidFill>
                  <a:srgbClr val="391378"/>
                </a:solidFill>
                <a:latin typeface="Arial"/>
                <a:cs typeface="Arial"/>
              </a:rPr>
              <a:t> </a:t>
            </a:r>
            <a:r>
              <a:rPr sz="800">
                <a:solidFill>
                  <a:srgbClr val="391378"/>
                </a:solidFill>
                <a:latin typeface="Arial"/>
                <a:cs typeface="Arial"/>
              </a:rPr>
              <a:t>Health</a:t>
            </a:r>
            <a:endParaRPr sz="800">
              <a:latin typeface="Arial"/>
              <a:cs typeface="Arial"/>
            </a:endParaRPr>
          </a:p>
        </p:txBody>
      </p:sp>
      <p:sp>
        <p:nvSpPr>
          <p:cNvPr id="8" name="object 8"/>
          <p:cNvSpPr/>
          <p:nvPr/>
        </p:nvSpPr>
        <p:spPr>
          <a:xfrm>
            <a:off x="433009" y="6292562"/>
            <a:ext cx="2103475" cy="528504"/>
          </a:xfrm>
          <a:prstGeom prst="rect">
            <a:avLst/>
          </a:prstGeom>
          <a:blipFill>
            <a:blip r:embed="rId3" cstate="print"/>
            <a:stretch>
              <a:fillRect/>
            </a:stretch>
          </a:blipFill>
        </p:spPr>
        <p:txBody>
          <a:bodyPr wrap="square" lIns="0" tIns="0" rIns="0" bIns="0" rtlCol="0"/>
          <a:lstStyle/>
          <a:p>
            <a:endParaRPr/>
          </a:p>
        </p:txBody>
      </p:sp>
      <p:sp>
        <p:nvSpPr>
          <p:cNvPr id="11" name="object 2"/>
          <p:cNvSpPr txBox="1">
            <a:spLocks noGrp="1"/>
          </p:cNvSpPr>
          <p:nvPr>
            <p:ph type="title"/>
          </p:nvPr>
        </p:nvSpPr>
        <p:spPr>
          <a:xfrm>
            <a:off x="3425825" y="1066800"/>
            <a:ext cx="5404485" cy="695960"/>
          </a:xfrm>
          <a:prstGeom prst="rect">
            <a:avLst/>
          </a:prstGeom>
        </p:spPr>
        <p:txBody>
          <a:bodyPr vert="horz" wrap="square" lIns="0" tIns="12700" rIns="0" bIns="0" rtlCol="0">
            <a:spAutoFit/>
          </a:bodyPr>
          <a:lstStyle/>
          <a:p>
            <a:pPr marL="12700">
              <a:lnSpc>
                <a:spcPct val="100000"/>
              </a:lnSpc>
              <a:spcBef>
                <a:spcPts val="100"/>
              </a:spcBef>
            </a:pPr>
            <a:r>
              <a:rPr sz="4400" b="1" spc="-5" dirty="0">
                <a:latin typeface="Helvetica" pitchFamily="2" charset="0"/>
              </a:rPr>
              <a:t>Box</a:t>
            </a:r>
            <a:r>
              <a:rPr lang="en-US" sz="4400" b="1" spc="-5" dirty="0">
                <a:latin typeface="Helvetica" pitchFamily="2" charset="0"/>
              </a:rPr>
              <a:t>ed</a:t>
            </a:r>
            <a:r>
              <a:rPr sz="4400" b="1" spc="-90" dirty="0">
                <a:latin typeface="Helvetica" pitchFamily="2" charset="0"/>
              </a:rPr>
              <a:t> </a:t>
            </a:r>
            <a:r>
              <a:rPr sz="4400" b="1" spc="-25" dirty="0">
                <a:latin typeface="Helvetica" pitchFamily="2" charset="0"/>
              </a:rPr>
              <a:t>Warnings</a:t>
            </a:r>
            <a:endParaRPr sz="4400" b="1" dirty="0">
              <a:latin typeface="Helvetica" pitchFamily="2" charset="0"/>
            </a:endParaRPr>
          </a:p>
        </p:txBody>
      </p:sp>
      <p:sp>
        <p:nvSpPr>
          <p:cNvPr id="12" name="object 3"/>
          <p:cNvSpPr txBox="1"/>
          <p:nvPr/>
        </p:nvSpPr>
        <p:spPr>
          <a:xfrm>
            <a:off x="1338470" y="2209800"/>
            <a:ext cx="9912626" cy="2584041"/>
          </a:xfrm>
          <a:prstGeom prst="rect">
            <a:avLst/>
          </a:prstGeom>
        </p:spPr>
        <p:txBody>
          <a:bodyPr vert="horz" wrap="square" lIns="0" tIns="62230" rIns="0" bIns="0" rtlCol="0">
            <a:spAutoFit/>
          </a:bodyPr>
          <a:lstStyle/>
          <a:p>
            <a:pPr marL="469265" marR="353695" indent="-457200">
              <a:lnSpc>
                <a:spcPts val="2800"/>
              </a:lnSpc>
              <a:spcBef>
                <a:spcPts val="490"/>
              </a:spcBef>
              <a:buClr>
                <a:srgbClr val="7030A0"/>
              </a:buClr>
              <a:buFont typeface="Arial" panose="020B0604020202020204" pitchFamily="34" charset="0"/>
              <a:buChar char="•"/>
              <a:tabLst>
                <a:tab pos="281305" algn="l"/>
              </a:tabLst>
            </a:pPr>
            <a:r>
              <a:rPr sz="2600" spc="15" dirty="0">
                <a:latin typeface="Arial"/>
                <a:cs typeface="Arial"/>
              </a:rPr>
              <a:t>FDA </a:t>
            </a:r>
            <a:r>
              <a:rPr sz="2600" spc="10" dirty="0">
                <a:latin typeface="Arial"/>
                <a:cs typeface="Arial"/>
              </a:rPr>
              <a:t>requires </a:t>
            </a:r>
            <a:r>
              <a:rPr sz="2600" spc="15" dirty="0">
                <a:latin typeface="Arial"/>
                <a:cs typeface="Arial"/>
              </a:rPr>
              <a:t>a box</a:t>
            </a:r>
            <a:r>
              <a:rPr lang="en-US" sz="2600" spc="15" dirty="0">
                <a:latin typeface="Arial"/>
                <a:cs typeface="Arial"/>
              </a:rPr>
              <a:t>ed</a:t>
            </a:r>
            <a:r>
              <a:rPr sz="2600" spc="15" dirty="0">
                <a:latin typeface="Arial"/>
                <a:cs typeface="Arial"/>
              </a:rPr>
              <a:t> warning </a:t>
            </a:r>
            <a:r>
              <a:rPr sz="2600" spc="20" dirty="0">
                <a:latin typeface="Arial"/>
                <a:cs typeface="Arial"/>
              </a:rPr>
              <a:t>when</a:t>
            </a:r>
            <a:r>
              <a:rPr sz="2600" spc="-180" dirty="0">
                <a:latin typeface="Arial"/>
                <a:cs typeface="Arial"/>
              </a:rPr>
              <a:t> </a:t>
            </a:r>
            <a:r>
              <a:rPr sz="2600" spc="15" dirty="0">
                <a:latin typeface="Arial"/>
                <a:cs typeface="Arial"/>
              </a:rPr>
              <a:t>a </a:t>
            </a:r>
            <a:r>
              <a:rPr sz="2600" spc="10" dirty="0">
                <a:latin typeface="Arial"/>
                <a:cs typeface="Arial"/>
              </a:rPr>
              <a:t>medication </a:t>
            </a:r>
            <a:r>
              <a:rPr sz="2600" spc="15" dirty="0">
                <a:latin typeface="Arial"/>
                <a:cs typeface="Arial"/>
              </a:rPr>
              <a:t>causes a </a:t>
            </a:r>
            <a:r>
              <a:rPr sz="2600" spc="10" dirty="0">
                <a:latin typeface="Arial"/>
                <a:cs typeface="Arial"/>
              </a:rPr>
              <a:t>serious undesirable effect</a:t>
            </a:r>
            <a:endParaRPr sz="2600" dirty="0">
              <a:latin typeface="Arial"/>
              <a:cs typeface="Arial"/>
            </a:endParaRPr>
          </a:p>
          <a:p>
            <a:pPr marL="469900" indent="-457200">
              <a:lnSpc>
                <a:spcPct val="100000"/>
              </a:lnSpc>
              <a:spcBef>
                <a:spcPts val="2435"/>
              </a:spcBef>
              <a:buClr>
                <a:srgbClr val="7030A0"/>
              </a:buClr>
              <a:buFont typeface="Arial" panose="020B0604020202020204" pitchFamily="34" charset="0"/>
              <a:buChar char="•"/>
              <a:tabLst>
                <a:tab pos="281305" algn="l"/>
              </a:tabLst>
            </a:pPr>
            <a:r>
              <a:rPr lang="en-US" sz="2600" spc="15" dirty="0">
                <a:latin typeface="Arial"/>
                <a:cs typeface="Arial"/>
              </a:rPr>
              <a:t>O</a:t>
            </a:r>
            <a:r>
              <a:rPr sz="2600" spc="15" dirty="0">
                <a:latin typeface="Arial"/>
                <a:cs typeface="Arial"/>
              </a:rPr>
              <a:t>ver 600 </a:t>
            </a:r>
            <a:r>
              <a:rPr sz="2600" spc="10" dirty="0">
                <a:latin typeface="Arial"/>
                <a:cs typeface="Arial"/>
              </a:rPr>
              <a:t>medications </a:t>
            </a:r>
            <a:r>
              <a:rPr sz="2600" spc="15" dirty="0">
                <a:latin typeface="Arial"/>
                <a:cs typeface="Arial"/>
              </a:rPr>
              <a:t>carry boxed</a:t>
            </a:r>
            <a:r>
              <a:rPr sz="2600" spc="-20" dirty="0">
                <a:latin typeface="Arial"/>
                <a:cs typeface="Arial"/>
              </a:rPr>
              <a:t> </a:t>
            </a:r>
            <a:r>
              <a:rPr sz="2600" spc="10" dirty="0">
                <a:latin typeface="Arial"/>
                <a:cs typeface="Arial"/>
              </a:rPr>
              <a:t>warnings</a:t>
            </a:r>
            <a:endParaRPr sz="2600" dirty="0">
              <a:latin typeface="Arial"/>
              <a:cs typeface="Arial"/>
            </a:endParaRPr>
          </a:p>
          <a:p>
            <a:pPr marL="342900" indent="-342900">
              <a:lnSpc>
                <a:spcPct val="100000"/>
              </a:lnSpc>
              <a:spcBef>
                <a:spcPts val="20"/>
              </a:spcBef>
              <a:buClr>
                <a:srgbClr val="FF8203"/>
              </a:buClr>
              <a:buFont typeface="Arial" panose="020B0604020202020204" pitchFamily="34" charset="0"/>
              <a:buChar char="•"/>
            </a:pPr>
            <a:endParaRPr sz="2450" dirty="0">
              <a:latin typeface="Arial"/>
              <a:cs typeface="Arial"/>
            </a:endParaRPr>
          </a:p>
          <a:p>
            <a:pPr marL="469265" marR="431800" indent="-457200">
              <a:lnSpc>
                <a:spcPts val="2800"/>
              </a:lnSpc>
              <a:buClr>
                <a:srgbClr val="7030A0"/>
              </a:buClr>
              <a:buFont typeface="Arial" panose="020B0604020202020204" pitchFamily="34" charset="0"/>
              <a:buChar char="•"/>
              <a:tabLst>
                <a:tab pos="281305" algn="l"/>
              </a:tabLst>
            </a:pPr>
            <a:r>
              <a:rPr lang="en-US" sz="2600" spc="15" dirty="0">
                <a:latin typeface="Arial"/>
                <a:cs typeface="Arial"/>
              </a:rPr>
              <a:t>O</a:t>
            </a:r>
            <a:r>
              <a:rPr sz="2600" spc="15" dirty="0">
                <a:latin typeface="Arial"/>
                <a:cs typeface="Arial"/>
              </a:rPr>
              <a:t>ver </a:t>
            </a:r>
            <a:r>
              <a:rPr sz="2600" spc="20" dirty="0">
                <a:latin typeface="Arial"/>
                <a:cs typeface="Arial"/>
              </a:rPr>
              <a:t>40% </a:t>
            </a:r>
            <a:r>
              <a:rPr sz="2600" spc="10" dirty="0">
                <a:latin typeface="Arial"/>
                <a:cs typeface="Arial"/>
              </a:rPr>
              <a:t>patients in outpatient setting </a:t>
            </a:r>
            <a:r>
              <a:rPr sz="2600" spc="15" dirty="0">
                <a:latin typeface="Arial"/>
                <a:cs typeface="Arial"/>
              </a:rPr>
              <a:t>receive </a:t>
            </a:r>
            <a:r>
              <a:rPr sz="2600" spc="10" dirty="0">
                <a:latin typeface="Arial"/>
                <a:cs typeface="Arial"/>
              </a:rPr>
              <a:t>at least </a:t>
            </a:r>
            <a:r>
              <a:rPr sz="2600" spc="15" dirty="0">
                <a:latin typeface="Arial"/>
                <a:cs typeface="Arial"/>
              </a:rPr>
              <a:t>1 </a:t>
            </a:r>
            <a:r>
              <a:rPr sz="2600" spc="10" dirty="0">
                <a:latin typeface="Arial"/>
                <a:cs typeface="Arial"/>
              </a:rPr>
              <a:t>medication with </a:t>
            </a:r>
            <a:r>
              <a:rPr sz="2600" spc="15" dirty="0">
                <a:latin typeface="Arial"/>
                <a:cs typeface="Arial"/>
              </a:rPr>
              <a:t>a box</a:t>
            </a:r>
            <a:r>
              <a:rPr lang="en-US" sz="2600" spc="15" dirty="0">
                <a:latin typeface="Arial"/>
                <a:cs typeface="Arial"/>
              </a:rPr>
              <a:t>ed</a:t>
            </a:r>
            <a:r>
              <a:rPr sz="2600" dirty="0">
                <a:latin typeface="Arial"/>
                <a:cs typeface="Arial"/>
              </a:rPr>
              <a:t> </a:t>
            </a:r>
            <a:r>
              <a:rPr sz="2600" spc="10" dirty="0">
                <a:latin typeface="Arial"/>
                <a:cs typeface="Arial"/>
              </a:rPr>
              <a:t>warning</a:t>
            </a:r>
            <a:endParaRPr sz="2600" dirty="0">
              <a:latin typeface="Arial"/>
              <a:cs typeface="Arial"/>
            </a:endParaRPr>
          </a:p>
        </p:txBody>
      </p:sp>
      <p:sp>
        <p:nvSpPr>
          <p:cNvPr id="9" name="TextBox 8">
            <a:extLst>
              <a:ext uri="{FF2B5EF4-FFF2-40B4-BE49-F238E27FC236}">
                <a16:creationId xmlns:a16="http://schemas.microsoft.com/office/drawing/2014/main" id="{D7572EDE-366C-4A65-9082-393A6EFFCA7F}"/>
              </a:ext>
            </a:extLst>
          </p:cNvPr>
          <p:cNvSpPr txBox="1"/>
          <p:nvPr/>
        </p:nvSpPr>
        <p:spPr>
          <a:xfrm>
            <a:off x="9372600" y="5334000"/>
            <a:ext cx="1752600" cy="369332"/>
          </a:xfrm>
          <a:prstGeom prst="rect">
            <a:avLst/>
          </a:prstGeom>
          <a:noFill/>
        </p:spPr>
        <p:txBody>
          <a:bodyPr wrap="square" rtlCol="0">
            <a:spAutoFit/>
          </a:bodyPr>
          <a:lstStyle/>
          <a:p>
            <a:r>
              <a:rPr lang="en-US"/>
              <a:t>Wagner 2006</a:t>
            </a:r>
          </a:p>
        </p:txBody>
      </p:sp>
    </p:spTree>
    <p:extLst>
      <p:ext uri="{BB962C8B-B14F-4D97-AF65-F5344CB8AC3E}">
        <p14:creationId xmlns:p14="http://schemas.microsoft.com/office/powerpoint/2010/main" val="645771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2" charset="0"/>
              </a:rPr>
              <a:t>Antidepressant Boxed Warning</a:t>
            </a:r>
          </a:p>
        </p:txBody>
      </p:sp>
      <p:sp>
        <p:nvSpPr>
          <p:cNvPr id="3" name="Text Placeholder 2"/>
          <p:cNvSpPr>
            <a:spLocks noGrp="1"/>
          </p:cNvSpPr>
          <p:nvPr>
            <p:ph type="body" idx="1"/>
          </p:nvPr>
        </p:nvSpPr>
        <p:spPr/>
        <p:txBody>
          <a:bodyPr>
            <a:normAutofit/>
          </a:bodyPr>
          <a:lstStyle/>
          <a:p>
            <a:r>
              <a:rPr lang="en-US" sz="4400" dirty="0"/>
              <a:t>2004</a:t>
            </a:r>
          </a:p>
        </p:txBody>
      </p:sp>
      <p:sp>
        <p:nvSpPr>
          <p:cNvPr id="4" name="Content Placeholder 3"/>
          <p:cNvSpPr>
            <a:spLocks noGrp="1"/>
          </p:cNvSpPr>
          <p:nvPr>
            <p:ph sz="half" idx="2"/>
          </p:nvPr>
        </p:nvSpPr>
        <p:spPr/>
        <p:txBody>
          <a:bodyPr>
            <a:normAutofit fontScale="70000" lnSpcReduction="20000"/>
          </a:bodyPr>
          <a:lstStyle/>
          <a:p>
            <a:r>
              <a:rPr lang="en-US" dirty="0"/>
              <a:t>Warning up to the age of 18</a:t>
            </a:r>
          </a:p>
          <a:p>
            <a:r>
              <a:rPr lang="en-US" dirty="0"/>
              <a:t>Warned of increased suicidality</a:t>
            </a:r>
          </a:p>
          <a:p>
            <a:r>
              <a:rPr lang="en-US" dirty="0"/>
              <a:t>Called for weekly visits for 4 weeks, every other week visits for another 8 weeks, and then monthly visits</a:t>
            </a:r>
          </a:p>
          <a:p>
            <a:endParaRPr lang="en-US" dirty="0"/>
          </a:p>
        </p:txBody>
      </p:sp>
      <p:sp>
        <p:nvSpPr>
          <p:cNvPr id="5" name="Text Placeholder 4"/>
          <p:cNvSpPr>
            <a:spLocks noGrp="1"/>
          </p:cNvSpPr>
          <p:nvPr>
            <p:ph type="body" sz="quarter" idx="3"/>
          </p:nvPr>
        </p:nvSpPr>
        <p:spPr/>
        <p:txBody>
          <a:bodyPr>
            <a:normAutofit/>
          </a:bodyPr>
          <a:lstStyle/>
          <a:p>
            <a:r>
              <a:rPr lang="en-US" sz="4400" dirty="0"/>
              <a:t>2007</a:t>
            </a:r>
          </a:p>
        </p:txBody>
      </p:sp>
      <p:sp>
        <p:nvSpPr>
          <p:cNvPr id="6" name="Content Placeholder 5"/>
          <p:cNvSpPr>
            <a:spLocks noGrp="1"/>
          </p:cNvSpPr>
          <p:nvPr>
            <p:ph sz="quarter" idx="4"/>
          </p:nvPr>
        </p:nvSpPr>
        <p:spPr/>
        <p:txBody>
          <a:bodyPr>
            <a:normAutofit fontScale="70000" lnSpcReduction="20000"/>
          </a:bodyPr>
          <a:lstStyle/>
          <a:p>
            <a:pPr>
              <a:lnSpc>
                <a:spcPct val="95000"/>
              </a:lnSpc>
              <a:spcBef>
                <a:spcPct val="15000"/>
              </a:spcBef>
              <a:spcAft>
                <a:spcPct val="55000"/>
              </a:spcAft>
            </a:pPr>
            <a:r>
              <a:rPr lang="en-US" altLang="ja-JP" dirty="0">
                <a:solidFill>
                  <a:prstClr val="black"/>
                </a:solidFill>
              </a:rPr>
              <a:t>Warning up to age 24</a:t>
            </a:r>
          </a:p>
          <a:p>
            <a:pPr>
              <a:lnSpc>
                <a:spcPct val="95000"/>
              </a:lnSpc>
              <a:spcBef>
                <a:spcPct val="15000"/>
              </a:spcBef>
              <a:spcAft>
                <a:spcPct val="55000"/>
              </a:spcAft>
            </a:pPr>
            <a:r>
              <a:rPr lang="en-US" altLang="ja-JP" dirty="0">
                <a:solidFill>
                  <a:prstClr val="black"/>
                </a:solidFill>
              </a:rPr>
              <a:t>Risk must be balanced with the clinical need.</a:t>
            </a:r>
          </a:p>
          <a:p>
            <a:pPr>
              <a:lnSpc>
                <a:spcPct val="95000"/>
              </a:lnSpc>
              <a:spcBef>
                <a:spcPct val="15000"/>
              </a:spcBef>
              <a:spcAft>
                <a:spcPct val="55000"/>
              </a:spcAft>
            </a:pPr>
            <a:r>
              <a:rPr lang="en-US" altLang="ja-JP" dirty="0">
                <a:solidFill>
                  <a:prstClr val="black"/>
                </a:solidFill>
              </a:rPr>
              <a:t>Risk of suicide from depression itself highlighted. </a:t>
            </a:r>
          </a:p>
          <a:p>
            <a:pPr>
              <a:lnSpc>
                <a:spcPct val="95000"/>
              </a:lnSpc>
              <a:spcBef>
                <a:spcPct val="15000"/>
              </a:spcBef>
              <a:spcAft>
                <a:spcPct val="55000"/>
              </a:spcAft>
            </a:pPr>
            <a:r>
              <a:rPr lang="en-US" altLang="ja-JP" dirty="0">
                <a:solidFill>
                  <a:prstClr val="black"/>
                </a:solidFill>
              </a:rPr>
              <a:t>Monitor patients closely for clinical worsening, suicidality, or unusual changes in behavior. Families and caregivers should be advised of the need for close observation and communication with the prescriber.</a:t>
            </a:r>
            <a:r>
              <a:rPr lang="en-US" altLang="en-US" dirty="0">
                <a:solidFill>
                  <a:prstClr val="black"/>
                </a:solidFill>
              </a:rPr>
              <a:t> </a:t>
            </a:r>
          </a:p>
          <a:p>
            <a:endParaRPr lang="en-US" dirty="0"/>
          </a:p>
        </p:txBody>
      </p:sp>
    </p:spTree>
    <p:extLst>
      <p:ext uri="{BB962C8B-B14F-4D97-AF65-F5344CB8AC3E}">
        <p14:creationId xmlns:p14="http://schemas.microsoft.com/office/powerpoint/2010/main" val="1939842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altLang="en-US" b="1" dirty="0">
                <a:latin typeface="Helvetica" pitchFamily="2" charset="0"/>
              </a:rPr>
              <a:t>FDA Boxed Warning on Antidepressants</a:t>
            </a:r>
          </a:p>
        </p:txBody>
      </p:sp>
      <p:sp>
        <p:nvSpPr>
          <p:cNvPr id="21507" name="Rectangle 3"/>
          <p:cNvSpPr>
            <a:spLocks noGrp="1" noChangeArrowheads="1"/>
          </p:cNvSpPr>
          <p:nvPr>
            <p:ph idx="1"/>
          </p:nvPr>
        </p:nvSpPr>
        <p:spPr/>
        <p:txBody>
          <a:bodyPr/>
          <a:lstStyle/>
          <a:p>
            <a:pPr eaLnBrk="1" hangingPunct="1"/>
            <a:r>
              <a:rPr lang="en-US" altLang="en-US" dirty="0"/>
              <a:t>Prompted by warning of increased suicide risk in adolescents treated with </a:t>
            </a:r>
            <a:r>
              <a:rPr lang="en-US" altLang="en-US" b="1" i="1" dirty="0"/>
              <a:t>paroxetine</a:t>
            </a:r>
            <a:r>
              <a:rPr lang="en-US" altLang="en-US" dirty="0"/>
              <a:t>, by British MHRA in June 2003</a:t>
            </a:r>
          </a:p>
          <a:p>
            <a:pPr eaLnBrk="1" hangingPunct="1"/>
            <a:endParaRPr lang="en-US" altLang="en-US" dirty="0"/>
          </a:p>
          <a:p>
            <a:pPr eaLnBrk="1" hangingPunct="1"/>
            <a:r>
              <a:rPr lang="en-US" altLang="en-US" dirty="0"/>
              <a:t>FDA pooled data from 24 studies examining antidepressant use in children for depression and anxiety disorders</a:t>
            </a:r>
          </a:p>
        </p:txBody>
      </p:sp>
    </p:spTree>
    <p:extLst>
      <p:ext uri="{BB962C8B-B14F-4D97-AF65-F5344CB8AC3E}">
        <p14:creationId xmlns:p14="http://schemas.microsoft.com/office/powerpoint/2010/main" val="771952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b="1" dirty="0">
                <a:latin typeface="Helvetica" pitchFamily="2" charset="0"/>
              </a:rPr>
              <a:t>Limitations of the FDA review</a:t>
            </a:r>
          </a:p>
        </p:txBody>
      </p:sp>
      <p:sp>
        <p:nvSpPr>
          <p:cNvPr id="24579" name="Rectangle 3"/>
          <p:cNvSpPr>
            <a:spLocks noGrp="1" noChangeArrowheads="1"/>
          </p:cNvSpPr>
          <p:nvPr>
            <p:ph idx="1"/>
          </p:nvPr>
        </p:nvSpPr>
        <p:spPr/>
        <p:txBody>
          <a:bodyPr/>
          <a:lstStyle/>
          <a:p>
            <a:pPr eaLnBrk="1" hangingPunct="1"/>
            <a:r>
              <a:rPr lang="en-US" altLang="en-US" dirty="0"/>
              <a:t>Limitations</a:t>
            </a:r>
          </a:p>
          <a:p>
            <a:pPr lvl="1" eaLnBrk="1" hangingPunct="1"/>
            <a:r>
              <a:rPr lang="en-US" altLang="en-US" dirty="0"/>
              <a:t>Post-hoc analyses, multiple sub-analyses</a:t>
            </a:r>
          </a:p>
          <a:p>
            <a:pPr lvl="2" eaLnBrk="1" hangingPunct="1"/>
            <a:r>
              <a:rPr lang="en-US" altLang="en-US" sz="2400" dirty="0"/>
              <a:t>none of original 24 studies were designed to evaluate this</a:t>
            </a:r>
          </a:p>
          <a:p>
            <a:pPr lvl="1" eaLnBrk="1" hangingPunct="1"/>
            <a:r>
              <a:rPr lang="en-US" altLang="en-US" dirty="0"/>
              <a:t>Few events of “suicidality” (78/4400)</a:t>
            </a:r>
          </a:p>
          <a:p>
            <a:pPr lvl="1" eaLnBrk="1" hangingPunct="1"/>
            <a:r>
              <a:rPr lang="en-US" altLang="en-US" dirty="0"/>
              <a:t>Substantial differences between studies in classification</a:t>
            </a:r>
          </a:p>
          <a:p>
            <a:pPr lvl="1" eaLnBrk="1" hangingPunct="1"/>
            <a:r>
              <a:rPr lang="en-US" altLang="en-US" dirty="0"/>
              <a:t>Noncompliance not considered</a:t>
            </a:r>
          </a:p>
          <a:p>
            <a:pPr lvl="1" eaLnBrk="1" hangingPunct="1"/>
            <a:r>
              <a:rPr lang="en-US" altLang="en-US" dirty="0"/>
              <a:t>Patients with severe pathology excluded</a:t>
            </a:r>
          </a:p>
        </p:txBody>
      </p:sp>
    </p:spTree>
    <p:extLst>
      <p:ext uri="{BB962C8B-B14F-4D97-AF65-F5344CB8AC3E}">
        <p14:creationId xmlns:p14="http://schemas.microsoft.com/office/powerpoint/2010/main" val="1947897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b="1" dirty="0">
                <a:latin typeface="Helvetica" pitchFamily="2" charset="0"/>
              </a:rPr>
              <a:t>FDA Analysis Results</a:t>
            </a:r>
          </a:p>
        </p:txBody>
      </p:sp>
      <p:sp>
        <p:nvSpPr>
          <p:cNvPr id="22531" name="Rectangle 3"/>
          <p:cNvSpPr>
            <a:spLocks noGrp="1" noChangeArrowheads="1"/>
          </p:cNvSpPr>
          <p:nvPr>
            <p:ph idx="1"/>
          </p:nvPr>
        </p:nvSpPr>
        <p:spPr/>
        <p:txBody>
          <a:bodyPr/>
          <a:lstStyle/>
          <a:p>
            <a:pPr eaLnBrk="1" hangingPunct="1"/>
            <a:r>
              <a:rPr lang="en-US" altLang="en-US" dirty="0"/>
              <a:t>September 2004,FDA reports increase in </a:t>
            </a:r>
            <a:r>
              <a:rPr lang="en-US" altLang="en-US" i="1" dirty="0"/>
              <a:t>suicidality </a:t>
            </a:r>
            <a:r>
              <a:rPr lang="en-US" altLang="en-US" dirty="0"/>
              <a:t>on medication</a:t>
            </a:r>
          </a:p>
          <a:p>
            <a:pPr lvl="1" eaLnBrk="1" hangingPunct="1"/>
            <a:r>
              <a:rPr lang="en-US" altLang="en-US" dirty="0"/>
              <a:t>Suicidality defined as</a:t>
            </a:r>
          </a:p>
          <a:p>
            <a:pPr lvl="2" eaLnBrk="1" hangingPunct="1"/>
            <a:r>
              <a:rPr lang="en-US" altLang="en-US" dirty="0"/>
              <a:t>new onset SI</a:t>
            </a:r>
          </a:p>
          <a:p>
            <a:pPr lvl="2" eaLnBrk="1" hangingPunct="1"/>
            <a:r>
              <a:rPr lang="en-US" altLang="en-US" dirty="0"/>
              <a:t>worsening of SI</a:t>
            </a:r>
          </a:p>
          <a:p>
            <a:pPr lvl="2" eaLnBrk="1" hangingPunct="1"/>
            <a:r>
              <a:rPr lang="en-US" altLang="en-US" dirty="0"/>
              <a:t>new or increased suicidal behaviors</a:t>
            </a:r>
          </a:p>
          <a:p>
            <a:pPr marL="914400" lvl="2" indent="0" eaLnBrk="1" hangingPunct="1">
              <a:buNone/>
            </a:pPr>
            <a:endParaRPr lang="en-US" altLang="en-US" dirty="0"/>
          </a:p>
          <a:p>
            <a:pPr marL="457200" lvl="1" indent="0" eaLnBrk="1" hangingPunct="1">
              <a:buNone/>
            </a:pPr>
            <a:r>
              <a:rPr lang="en-US" altLang="en-US" sz="4000" dirty="0"/>
              <a:t>**3.8% on SSRIs vs 2.1% on placebo**</a:t>
            </a:r>
          </a:p>
        </p:txBody>
      </p:sp>
    </p:spTree>
    <p:extLst>
      <p:ext uri="{BB962C8B-B14F-4D97-AF65-F5344CB8AC3E}">
        <p14:creationId xmlns:p14="http://schemas.microsoft.com/office/powerpoint/2010/main" val="1858504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2"/>
            <a:ext cx="3920490" cy="145415"/>
          </a:xfrm>
          <a:custGeom>
            <a:avLst/>
            <a:gdLst/>
            <a:ahLst/>
            <a:cxnLst/>
            <a:rect l="l" t="t" r="r" b="b"/>
            <a:pathLst>
              <a:path w="3920490" h="145415">
                <a:moveTo>
                  <a:pt x="3919943" y="0"/>
                </a:moveTo>
                <a:lnTo>
                  <a:pt x="0" y="0"/>
                </a:lnTo>
                <a:lnTo>
                  <a:pt x="0" y="144866"/>
                </a:lnTo>
                <a:lnTo>
                  <a:pt x="3919943" y="144866"/>
                </a:lnTo>
                <a:lnTo>
                  <a:pt x="3919943" y="0"/>
                </a:lnTo>
                <a:close/>
              </a:path>
            </a:pathLst>
          </a:custGeom>
          <a:solidFill>
            <a:srgbClr val="3913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51960" y="1"/>
            <a:ext cx="3900804" cy="145415"/>
          </a:xfrm>
          <a:custGeom>
            <a:avLst/>
            <a:gdLst/>
            <a:ahLst/>
            <a:cxnLst/>
            <a:rect l="l" t="t" r="r" b="b"/>
            <a:pathLst>
              <a:path w="3900804" h="145415">
                <a:moveTo>
                  <a:pt x="3900220" y="0"/>
                </a:moveTo>
                <a:lnTo>
                  <a:pt x="0" y="0"/>
                </a:lnTo>
                <a:lnTo>
                  <a:pt x="0" y="144867"/>
                </a:lnTo>
                <a:lnTo>
                  <a:pt x="3900220" y="144867"/>
                </a:lnTo>
                <a:lnTo>
                  <a:pt x="3900220" y="0"/>
                </a:lnTo>
                <a:close/>
              </a:path>
            </a:pathLst>
          </a:custGeom>
          <a:solidFill>
            <a:srgbClr val="049F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8284184" y="5"/>
            <a:ext cx="3908425" cy="145415"/>
          </a:xfrm>
          <a:custGeom>
            <a:avLst/>
            <a:gdLst/>
            <a:ahLst/>
            <a:cxnLst/>
            <a:rect l="l" t="t" r="r" b="b"/>
            <a:pathLst>
              <a:path w="3908425" h="145415">
                <a:moveTo>
                  <a:pt x="3907802" y="0"/>
                </a:moveTo>
                <a:lnTo>
                  <a:pt x="0" y="0"/>
                </a:lnTo>
                <a:lnTo>
                  <a:pt x="0" y="144863"/>
                </a:lnTo>
                <a:lnTo>
                  <a:pt x="3907802" y="144863"/>
                </a:lnTo>
                <a:lnTo>
                  <a:pt x="3907802" y="0"/>
                </a:lnTo>
                <a:close/>
              </a:path>
            </a:pathLst>
          </a:custGeom>
          <a:solidFill>
            <a:srgbClr val="7BBF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88062" y="163581"/>
            <a:ext cx="615859" cy="78853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2613291" y="6601266"/>
            <a:ext cx="2165985" cy="1473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a:ln>
                  <a:noFill/>
                </a:ln>
                <a:solidFill>
                  <a:srgbClr val="391378"/>
                </a:solidFill>
                <a:effectLst/>
                <a:uLnTx/>
                <a:uFillTx/>
                <a:latin typeface="Arial"/>
                <a:ea typeface="+mn-ea"/>
                <a:cs typeface="Arial"/>
              </a:rPr>
              <a:t>© 2017 New </a:t>
            </a:r>
            <a:r>
              <a:rPr kumimoji="0" sz="800" b="0" i="0" u="none" strike="noStrike" kern="1200" cap="none" spc="-20" normalizeH="0" baseline="0" noProof="0">
                <a:ln>
                  <a:noFill/>
                </a:ln>
                <a:solidFill>
                  <a:srgbClr val="391378"/>
                </a:solidFill>
                <a:effectLst/>
                <a:uLnTx/>
                <a:uFillTx/>
                <a:latin typeface="Arial"/>
                <a:ea typeface="+mn-ea"/>
                <a:cs typeface="Arial"/>
              </a:rPr>
              <a:t>York </a:t>
            </a:r>
            <a:r>
              <a:rPr kumimoji="0" sz="800" b="0" i="0" u="none" strike="noStrike" kern="1200" cap="none" spc="-5" normalizeH="0" baseline="0" noProof="0">
                <a:ln>
                  <a:noFill/>
                </a:ln>
                <a:solidFill>
                  <a:srgbClr val="391378"/>
                </a:solidFill>
                <a:effectLst/>
                <a:uLnTx/>
                <a:uFillTx/>
                <a:latin typeface="Arial"/>
                <a:ea typeface="+mn-ea"/>
                <a:cs typeface="Arial"/>
              </a:rPr>
              <a:t>State Office </a:t>
            </a:r>
            <a:r>
              <a:rPr kumimoji="0" sz="800" b="0" i="0" u="none" strike="noStrike" kern="1200" cap="none" spc="0" normalizeH="0" baseline="0" noProof="0">
                <a:ln>
                  <a:noFill/>
                </a:ln>
                <a:solidFill>
                  <a:srgbClr val="391378"/>
                </a:solidFill>
                <a:effectLst/>
                <a:uLnTx/>
                <a:uFillTx/>
                <a:latin typeface="Arial"/>
                <a:ea typeface="+mn-ea"/>
                <a:cs typeface="Arial"/>
              </a:rPr>
              <a:t>of Mental</a:t>
            </a:r>
            <a:r>
              <a:rPr kumimoji="0" sz="800" b="0" i="0" u="none" strike="noStrike" kern="1200" cap="none" spc="-55" normalizeH="0" baseline="0" noProof="0">
                <a:ln>
                  <a:noFill/>
                </a:ln>
                <a:solidFill>
                  <a:srgbClr val="391378"/>
                </a:solidFill>
                <a:effectLst/>
                <a:uLnTx/>
                <a:uFillTx/>
                <a:latin typeface="Arial"/>
                <a:ea typeface="+mn-ea"/>
                <a:cs typeface="Arial"/>
              </a:rPr>
              <a:t> </a:t>
            </a:r>
            <a:r>
              <a:rPr kumimoji="0" sz="800" b="0" i="0" u="none" strike="noStrike" kern="1200" cap="none" spc="0" normalizeH="0" baseline="0" noProof="0">
                <a:ln>
                  <a:noFill/>
                </a:ln>
                <a:solidFill>
                  <a:srgbClr val="391378"/>
                </a:solidFill>
                <a:effectLst/>
                <a:uLnTx/>
                <a:uFillTx/>
                <a:latin typeface="Arial"/>
                <a:ea typeface="+mn-ea"/>
                <a:cs typeface="Arial"/>
              </a:rPr>
              <a:t>Health</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p:nvPr/>
        </p:nvSpPr>
        <p:spPr>
          <a:xfrm>
            <a:off x="433009" y="6292562"/>
            <a:ext cx="2103475" cy="52850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2"/>
          <p:cNvSpPr txBox="1">
            <a:spLocks noGrp="1"/>
          </p:cNvSpPr>
          <p:nvPr>
            <p:ph type="title"/>
          </p:nvPr>
        </p:nvSpPr>
        <p:spPr>
          <a:xfrm>
            <a:off x="2286000" y="952118"/>
            <a:ext cx="7543800" cy="1367041"/>
          </a:xfrm>
          <a:prstGeom prst="rect">
            <a:avLst/>
          </a:prstGeom>
        </p:spPr>
        <p:txBody>
          <a:bodyPr vert="horz" wrap="square" lIns="0" tIns="12700" rIns="0" bIns="0" rtlCol="0">
            <a:spAutoFit/>
          </a:bodyPr>
          <a:lstStyle/>
          <a:p>
            <a:pPr marL="12700" algn="ctr">
              <a:lnSpc>
                <a:spcPct val="100000"/>
              </a:lnSpc>
              <a:spcBef>
                <a:spcPts val="100"/>
              </a:spcBef>
            </a:pPr>
            <a:r>
              <a:rPr lang="en-US" sz="4400" spc="-5" dirty="0">
                <a:solidFill>
                  <a:schemeClr val="tx1"/>
                </a:solidFill>
                <a:latin typeface="Helvetica" pitchFamily="2" charset="0"/>
              </a:rPr>
              <a:t>Unintended Consequences</a:t>
            </a:r>
            <a:br>
              <a:rPr lang="en-US" sz="4400" spc="-5" dirty="0">
                <a:solidFill>
                  <a:schemeClr val="tx1"/>
                </a:solidFill>
                <a:latin typeface="Helvetica" pitchFamily="2" charset="0"/>
              </a:rPr>
            </a:br>
            <a:endParaRPr sz="4400" dirty="0">
              <a:solidFill>
                <a:schemeClr val="tx1"/>
              </a:solidFill>
              <a:latin typeface="Helvetica" pitchFamily="2" charset="0"/>
            </a:endParaRPr>
          </a:p>
        </p:txBody>
      </p:sp>
      <p:pic>
        <p:nvPicPr>
          <p:cNvPr id="1026" name="Picture 2">
            <a:extLst>
              <a:ext uri="{FF2B5EF4-FFF2-40B4-BE49-F238E27FC236}">
                <a16:creationId xmlns:a16="http://schemas.microsoft.com/office/drawing/2014/main" id="{F7552FD7-3536-779D-4C89-7E2D19BFB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2918"/>
          <a:stretch/>
        </p:blipFill>
        <p:spPr bwMode="auto">
          <a:xfrm>
            <a:off x="3111988" y="1587502"/>
            <a:ext cx="5891823" cy="525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802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2"/>
            <a:ext cx="3920490" cy="145415"/>
          </a:xfrm>
          <a:custGeom>
            <a:avLst/>
            <a:gdLst/>
            <a:ahLst/>
            <a:cxnLst/>
            <a:rect l="l" t="t" r="r" b="b"/>
            <a:pathLst>
              <a:path w="3920490" h="145415">
                <a:moveTo>
                  <a:pt x="3919943" y="0"/>
                </a:moveTo>
                <a:lnTo>
                  <a:pt x="0" y="0"/>
                </a:lnTo>
                <a:lnTo>
                  <a:pt x="0" y="144866"/>
                </a:lnTo>
                <a:lnTo>
                  <a:pt x="3919943" y="144866"/>
                </a:lnTo>
                <a:lnTo>
                  <a:pt x="3919943" y="0"/>
                </a:lnTo>
                <a:close/>
              </a:path>
            </a:pathLst>
          </a:custGeom>
          <a:solidFill>
            <a:srgbClr val="3913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51960" y="1"/>
            <a:ext cx="3900804" cy="145415"/>
          </a:xfrm>
          <a:custGeom>
            <a:avLst/>
            <a:gdLst/>
            <a:ahLst/>
            <a:cxnLst/>
            <a:rect l="l" t="t" r="r" b="b"/>
            <a:pathLst>
              <a:path w="3900804" h="145415">
                <a:moveTo>
                  <a:pt x="3900220" y="0"/>
                </a:moveTo>
                <a:lnTo>
                  <a:pt x="0" y="0"/>
                </a:lnTo>
                <a:lnTo>
                  <a:pt x="0" y="144867"/>
                </a:lnTo>
                <a:lnTo>
                  <a:pt x="3900220" y="144867"/>
                </a:lnTo>
                <a:lnTo>
                  <a:pt x="3900220" y="0"/>
                </a:lnTo>
                <a:close/>
              </a:path>
            </a:pathLst>
          </a:custGeom>
          <a:solidFill>
            <a:srgbClr val="049F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8284184" y="5"/>
            <a:ext cx="3908425" cy="145415"/>
          </a:xfrm>
          <a:custGeom>
            <a:avLst/>
            <a:gdLst/>
            <a:ahLst/>
            <a:cxnLst/>
            <a:rect l="l" t="t" r="r" b="b"/>
            <a:pathLst>
              <a:path w="3908425" h="145415">
                <a:moveTo>
                  <a:pt x="3907802" y="0"/>
                </a:moveTo>
                <a:lnTo>
                  <a:pt x="0" y="0"/>
                </a:lnTo>
                <a:lnTo>
                  <a:pt x="0" y="144863"/>
                </a:lnTo>
                <a:lnTo>
                  <a:pt x="3907802" y="144863"/>
                </a:lnTo>
                <a:lnTo>
                  <a:pt x="3907802" y="0"/>
                </a:lnTo>
                <a:close/>
              </a:path>
            </a:pathLst>
          </a:custGeom>
          <a:solidFill>
            <a:srgbClr val="7BBF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88062" y="163581"/>
            <a:ext cx="615859" cy="78853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2613291" y="6601266"/>
            <a:ext cx="2165985" cy="1473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a:ln>
                  <a:noFill/>
                </a:ln>
                <a:solidFill>
                  <a:srgbClr val="391378"/>
                </a:solidFill>
                <a:effectLst/>
                <a:uLnTx/>
                <a:uFillTx/>
                <a:latin typeface="Arial"/>
                <a:ea typeface="+mn-ea"/>
                <a:cs typeface="Arial"/>
              </a:rPr>
              <a:t>© 2017 New </a:t>
            </a:r>
            <a:r>
              <a:rPr kumimoji="0" sz="800" b="0" i="0" u="none" strike="noStrike" kern="1200" cap="none" spc="-20" normalizeH="0" baseline="0" noProof="0">
                <a:ln>
                  <a:noFill/>
                </a:ln>
                <a:solidFill>
                  <a:srgbClr val="391378"/>
                </a:solidFill>
                <a:effectLst/>
                <a:uLnTx/>
                <a:uFillTx/>
                <a:latin typeface="Arial"/>
                <a:ea typeface="+mn-ea"/>
                <a:cs typeface="Arial"/>
              </a:rPr>
              <a:t>York </a:t>
            </a:r>
            <a:r>
              <a:rPr kumimoji="0" sz="800" b="0" i="0" u="none" strike="noStrike" kern="1200" cap="none" spc="-5" normalizeH="0" baseline="0" noProof="0">
                <a:ln>
                  <a:noFill/>
                </a:ln>
                <a:solidFill>
                  <a:srgbClr val="391378"/>
                </a:solidFill>
                <a:effectLst/>
                <a:uLnTx/>
                <a:uFillTx/>
                <a:latin typeface="Arial"/>
                <a:ea typeface="+mn-ea"/>
                <a:cs typeface="Arial"/>
              </a:rPr>
              <a:t>State Office </a:t>
            </a:r>
            <a:r>
              <a:rPr kumimoji="0" sz="800" b="0" i="0" u="none" strike="noStrike" kern="1200" cap="none" spc="0" normalizeH="0" baseline="0" noProof="0">
                <a:ln>
                  <a:noFill/>
                </a:ln>
                <a:solidFill>
                  <a:srgbClr val="391378"/>
                </a:solidFill>
                <a:effectLst/>
                <a:uLnTx/>
                <a:uFillTx/>
                <a:latin typeface="Arial"/>
                <a:ea typeface="+mn-ea"/>
                <a:cs typeface="Arial"/>
              </a:rPr>
              <a:t>of Mental</a:t>
            </a:r>
            <a:r>
              <a:rPr kumimoji="0" sz="800" b="0" i="0" u="none" strike="noStrike" kern="1200" cap="none" spc="-55" normalizeH="0" baseline="0" noProof="0">
                <a:ln>
                  <a:noFill/>
                </a:ln>
                <a:solidFill>
                  <a:srgbClr val="391378"/>
                </a:solidFill>
                <a:effectLst/>
                <a:uLnTx/>
                <a:uFillTx/>
                <a:latin typeface="Arial"/>
                <a:ea typeface="+mn-ea"/>
                <a:cs typeface="Arial"/>
              </a:rPr>
              <a:t> </a:t>
            </a:r>
            <a:r>
              <a:rPr kumimoji="0" sz="800" b="0" i="0" u="none" strike="noStrike" kern="1200" cap="none" spc="0" normalizeH="0" baseline="0" noProof="0">
                <a:ln>
                  <a:noFill/>
                </a:ln>
                <a:solidFill>
                  <a:srgbClr val="391378"/>
                </a:solidFill>
                <a:effectLst/>
                <a:uLnTx/>
                <a:uFillTx/>
                <a:latin typeface="Arial"/>
                <a:ea typeface="+mn-ea"/>
                <a:cs typeface="Arial"/>
              </a:rPr>
              <a:t>Health</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p:nvPr/>
        </p:nvSpPr>
        <p:spPr>
          <a:xfrm>
            <a:off x="433009" y="6292562"/>
            <a:ext cx="2103475" cy="52850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2"/>
          <p:cNvSpPr txBox="1">
            <a:spLocks noGrp="1"/>
          </p:cNvSpPr>
          <p:nvPr>
            <p:ph type="title"/>
          </p:nvPr>
        </p:nvSpPr>
        <p:spPr>
          <a:xfrm>
            <a:off x="2286000" y="952118"/>
            <a:ext cx="7543800" cy="1367041"/>
          </a:xfrm>
          <a:prstGeom prst="rect">
            <a:avLst/>
          </a:prstGeom>
        </p:spPr>
        <p:txBody>
          <a:bodyPr vert="horz" wrap="square" lIns="0" tIns="12700" rIns="0" bIns="0" rtlCol="0">
            <a:spAutoFit/>
          </a:bodyPr>
          <a:lstStyle/>
          <a:p>
            <a:pPr marL="12700" algn="ctr">
              <a:lnSpc>
                <a:spcPct val="100000"/>
              </a:lnSpc>
              <a:spcBef>
                <a:spcPts val="100"/>
              </a:spcBef>
            </a:pPr>
            <a:r>
              <a:rPr lang="en-US" sz="4400" spc="-5" dirty="0">
                <a:solidFill>
                  <a:schemeClr val="tx1"/>
                </a:solidFill>
                <a:latin typeface="Helvetica" pitchFamily="2" charset="0"/>
              </a:rPr>
              <a:t>Unintended Consequences</a:t>
            </a:r>
            <a:br>
              <a:rPr lang="en-US" sz="4400" b="0" spc="-5" dirty="0">
                <a:solidFill>
                  <a:schemeClr val="tx1"/>
                </a:solidFill>
              </a:rPr>
            </a:br>
            <a:endParaRPr sz="4400" b="0" dirty="0">
              <a:solidFill>
                <a:schemeClr val="tx1"/>
              </a:solidFill>
            </a:endParaRPr>
          </a:p>
        </p:txBody>
      </p:sp>
      <p:pic>
        <p:nvPicPr>
          <p:cNvPr id="1028" name="Picture 4" descr="How a nonfinancial conflict of interest can threaten public health - STAT">
            <a:extLst>
              <a:ext uri="{FF2B5EF4-FFF2-40B4-BE49-F238E27FC236}">
                <a16:creationId xmlns:a16="http://schemas.microsoft.com/office/drawing/2014/main" id="{EFC95F7E-645D-8A4F-C186-9E2B11BCC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22718"/>
            <a:ext cx="7395503" cy="505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27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2"/>
            <a:ext cx="3920490" cy="145415"/>
          </a:xfrm>
          <a:custGeom>
            <a:avLst/>
            <a:gdLst/>
            <a:ahLst/>
            <a:cxnLst/>
            <a:rect l="l" t="t" r="r" b="b"/>
            <a:pathLst>
              <a:path w="3920490" h="145415">
                <a:moveTo>
                  <a:pt x="3919943" y="0"/>
                </a:moveTo>
                <a:lnTo>
                  <a:pt x="0" y="0"/>
                </a:lnTo>
                <a:lnTo>
                  <a:pt x="0" y="144866"/>
                </a:lnTo>
                <a:lnTo>
                  <a:pt x="3919943" y="144866"/>
                </a:lnTo>
                <a:lnTo>
                  <a:pt x="3919943" y="0"/>
                </a:lnTo>
                <a:close/>
              </a:path>
            </a:pathLst>
          </a:custGeom>
          <a:solidFill>
            <a:srgbClr val="3913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51960" y="1"/>
            <a:ext cx="3900804" cy="145415"/>
          </a:xfrm>
          <a:custGeom>
            <a:avLst/>
            <a:gdLst/>
            <a:ahLst/>
            <a:cxnLst/>
            <a:rect l="l" t="t" r="r" b="b"/>
            <a:pathLst>
              <a:path w="3900804" h="145415">
                <a:moveTo>
                  <a:pt x="3900220" y="0"/>
                </a:moveTo>
                <a:lnTo>
                  <a:pt x="0" y="0"/>
                </a:lnTo>
                <a:lnTo>
                  <a:pt x="0" y="144867"/>
                </a:lnTo>
                <a:lnTo>
                  <a:pt x="3900220" y="144867"/>
                </a:lnTo>
                <a:lnTo>
                  <a:pt x="3900220" y="0"/>
                </a:lnTo>
                <a:close/>
              </a:path>
            </a:pathLst>
          </a:custGeom>
          <a:solidFill>
            <a:srgbClr val="049F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8284184" y="5"/>
            <a:ext cx="3908425" cy="145415"/>
          </a:xfrm>
          <a:custGeom>
            <a:avLst/>
            <a:gdLst/>
            <a:ahLst/>
            <a:cxnLst/>
            <a:rect l="l" t="t" r="r" b="b"/>
            <a:pathLst>
              <a:path w="3908425" h="145415">
                <a:moveTo>
                  <a:pt x="3907802" y="0"/>
                </a:moveTo>
                <a:lnTo>
                  <a:pt x="0" y="0"/>
                </a:lnTo>
                <a:lnTo>
                  <a:pt x="0" y="144863"/>
                </a:lnTo>
                <a:lnTo>
                  <a:pt x="3907802" y="144863"/>
                </a:lnTo>
                <a:lnTo>
                  <a:pt x="3907802" y="0"/>
                </a:lnTo>
                <a:close/>
              </a:path>
            </a:pathLst>
          </a:custGeom>
          <a:solidFill>
            <a:srgbClr val="7BBF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88062" y="163581"/>
            <a:ext cx="615859" cy="78853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2613291" y="6601266"/>
            <a:ext cx="2165985" cy="1473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a:ln>
                  <a:noFill/>
                </a:ln>
                <a:solidFill>
                  <a:srgbClr val="391378"/>
                </a:solidFill>
                <a:effectLst/>
                <a:uLnTx/>
                <a:uFillTx/>
                <a:latin typeface="Arial"/>
                <a:ea typeface="+mn-ea"/>
                <a:cs typeface="Arial"/>
              </a:rPr>
              <a:t>© 2017 New </a:t>
            </a:r>
            <a:r>
              <a:rPr kumimoji="0" sz="800" b="0" i="0" u="none" strike="noStrike" kern="1200" cap="none" spc="-20" normalizeH="0" baseline="0" noProof="0">
                <a:ln>
                  <a:noFill/>
                </a:ln>
                <a:solidFill>
                  <a:srgbClr val="391378"/>
                </a:solidFill>
                <a:effectLst/>
                <a:uLnTx/>
                <a:uFillTx/>
                <a:latin typeface="Arial"/>
                <a:ea typeface="+mn-ea"/>
                <a:cs typeface="Arial"/>
              </a:rPr>
              <a:t>York </a:t>
            </a:r>
            <a:r>
              <a:rPr kumimoji="0" sz="800" b="0" i="0" u="none" strike="noStrike" kern="1200" cap="none" spc="-5" normalizeH="0" baseline="0" noProof="0">
                <a:ln>
                  <a:noFill/>
                </a:ln>
                <a:solidFill>
                  <a:srgbClr val="391378"/>
                </a:solidFill>
                <a:effectLst/>
                <a:uLnTx/>
                <a:uFillTx/>
                <a:latin typeface="Arial"/>
                <a:ea typeface="+mn-ea"/>
                <a:cs typeface="Arial"/>
              </a:rPr>
              <a:t>State Office </a:t>
            </a:r>
            <a:r>
              <a:rPr kumimoji="0" sz="800" b="0" i="0" u="none" strike="noStrike" kern="1200" cap="none" spc="0" normalizeH="0" baseline="0" noProof="0">
                <a:ln>
                  <a:noFill/>
                </a:ln>
                <a:solidFill>
                  <a:srgbClr val="391378"/>
                </a:solidFill>
                <a:effectLst/>
                <a:uLnTx/>
                <a:uFillTx/>
                <a:latin typeface="Arial"/>
                <a:ea typeface="+mn-ea"/>
                <a:cs typeface="Arial"/>
              </a:rPr>
              <a:t>of Mental</a:t>
            </a:r>
            <a:r>
              <a:rPr kumimoji="0" sz="800" b="0" i="0" u="none" strike="noStrike" kern="1200" cap="none" spc="-55" normalizeH="0" baseline="0" noProof="0">
                <a:ln>
                  <a:noFill/>
                </a:ln>
                <a:solidFill>
                  <a:srgbClr val="391378"/>
                </a:solidFill>
                <a:effectLst/>
                <a:uLnTx/>
                <a:uFillTx/>
                <a:latin typeface="Arial"/>
                <a:ea typeface="+mn-ea"/>
                <a:cs typeface="Arial"/>
              </a:rPr>
              <a:t> </a:t>
            </a:r>
            <a:r>
              <a:rPr kumimoji="0" sz="800" b="0" i="0" u="none" strike="noStrike" kern="1200" cap="none" spc="0" normalizeH="0" baseline="0" noProof="0">
                <a:ln>
                  <a:noFill/>
                </a:ln>
                <a:solidFill>
                  <a:srgbClr val="391378"/>
                </a:solidFill>
                <a:effectLst/>
                <a:uLnTx/>
                <a:uFillTx/>
                <a:latin typeface="Arial"/>
                <a:ea typeface="+mn-ea"/>
                <a:cs typeface="Arial"/>
              </a:rPr>
              <a:t>Health</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p:nvPr/>
        </p:nvSpPr>
        <p:spPr>
          <a:xfrm>
            <a:off x="433009" y="6292562"/>
            <a:ext cx="2103475" cy="52850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2"/>
          <p:cNvSpPr txBox="1">
            <a:spLocks noGrp="1"/>
          </p:cNvSpPr>
          <p:nvPr>
            <p:ph type="title"/>
          </p:nvPr>
        </p:nvSpPr>
        <p:spPr>
          <a:xfrm>
            <a:off x="2286000" y="952118"/>
            <a:ext cx="7543800" cy="1367041"/>
          </a:xfrm>
          <a:prstGeom prst="rect">
            <a:avLst/>
          </a:prstGeom>
        </p:spPr>
        <p:txBody>
          <a:bodyPr vert="horz" wrap="square" lIns="0" tIns="12700" rIns="0" bIns="0" rtlCol="0">
            <a:spAutoFit/>
          </a:bodyPr>
          <a:lstStyle/>
          <a:p>
            <a:pPr marL="12700" algn="ctr">
              <a:lnSpc>
                <a:spcPct val="100000"/>
              </a:lnSpc>
              <a:spcBef>
                <a:spcPts val="100"/>
              </a:spcBef>
            </a:pPr>
            <a:r>
              <a:rPr lang="en-US" sz="4400" spc="-5" dirty="0">
                <a:solidFill>
                  <a:schemeClr val="tx1"/>
                </a:solidFill>
                <a:latin typeface="Helvetica" pitchFamily="2" charset="0"/>
              </a:rPr>
              <a:t>Unintended Consequences</a:t>
            </a:r>
            <a:br>
              <a:rPr lang="en-US" sz="4400" spc="-5" dirty="0">
                <a:solidFill>
                  <a:schemeClr val="tx1"/>
                </a:solidFill>
                <a:latin typeface="Helvetica" pitchFamily="2" charset="0"/>
              </a:rPr>
            </a:br>
            <a:endParaRPr sz="4400" dirty="0">
              <a:solidFill>
                <a:schemeClr val="tx1"/>
              </a:solidFill>
              <a:latin typeface="Helvetica" pitchFamily="2" charset="0"/>
            </a:endParaRPr>
          </a:p>
        </p:txBody>
      </p:sp>
      <p:sp>
        <p:nvSpPr>
          <p:cNvPr id="14" name="object 3"/>
          <p:cNvSpPr txBox="1"/>
          <p:nvPr/>
        </p:nvSpPr>
        <p:spPr>
          <a:xfrm>
            <a:off x="1371600" y="1906676"/>
            <a:ext cx="9372600" cy="3229730"/>
          </a:xfrm>
          <a:prstGeom prst="rect">
            <a:avLst/>
          </a:prstGeom>
        </p:spPr>
        <p:txBody>
          <a:bodyPr vert="horz" wrap="square" lIns="0" tIns="64135" rIns="0" bIns="0" rtlCol="0">
            <a:spAutoFit/>
          </a:bodyPr>
          <a:lstStyle/>
          <a:p>
            <a:pPr marL="469265" marR="5080" lvl="0" indent="-457200" algn="l" defTabSz="914400" rtl="0" eaLnBrk="1" fontAlgn="auto" latinLnBrk="0" hangingPunct="1">
              <a:spcBef>
                <a:spcPts val="505"/>
              </a:spcBef>
              <a:spcAft>
                <a:spcPts val="0"/>
              </a:spcAft>
              <a:buClr>
                <a:schemeClr val="tx1"/>
              </a:buClr>
              <a:buSzTx/>
              <a:buFont typeface="Arial" panose="020B0604020202020204" pitchFamily="34" charset="0"/>
              <a:buChar char="•"/>
              <a:tabLst>
                <a:tab pos="290195" algn="l"/>
              </a:tabLst>
              <a:defRPr/>
            </a:pPr>
            <a:r>
              <a:rPr kumimoji="0" lang="en-US" sz="2700" u="none" strike="noStrike" kern="1200" cap="none" spc="0" normalizeH="0" baseline="0" noProof="0" dirty="0">
                <a:ln>
                  <a:noFill/>
                </a:ln>
                <a:effectLst/>
                <a:uLnTx/>
                <a:uFillTx/>
                <a:latin typeface="Helvetica" pitchFamily="2" charset="0"/>
                <a:cs typeface="Arial"/>
              </a:rPr>
              <a:t>Rates of antidepressant drug prescriptions declined by 50%</a:t>
            </a:r>
          </a:p>
          <a:p>
            <a:pPr marL="469265" marR="5080" lvl="0" indent="-457200" algn="l" defTabSz="914400" rtl="0" eaLnBrk="1" fontAlgn="auto" latinLnBrk="0" hangingPunct="1">
              <a:spcBef>
                <a:spcPts val="505"/>
              </a:spcBef>
              <a:spcAft>
                <a:spcPts val="0"/>
              </a:spcAft>
              <a:buClr>
                <a:schemeClr val="tx1"/>
              </a:buClr>
              <a:buSzTx/>
              <a:buFont typeface="Arial" panose="020B0604020202020204" pitchFamily="34" charset="0"/>
              <a:buChar char="•"/>
              <a:tabLst>
                <a:tab pos="290195" algn="l"/>
              </a:tabLst>
              <a:defRPr/>
            </a:pPr>
            <a:r>
              <a:rPr kumimoji="0" lang="en-US" sz="2700" u="none" strike="noStrike" kern="1200" cap="none" spc="0" normalizeH="0" baseline="0" noProof="0" dirty="0">
                <a:ln>
                  <a:noFill/>
                </a:ln>
                <a:effectLst/>
                <a:uLnTx/>
                <a:uFillTx/>
                <a:latin typeface="Helvetica" pitchFamily="2" charset="0"/>
                <a:cs typeface="Arial"/>
              </a:rPr>
              <a:t>Rate of diagnosis of MDD reduced by 40%</a:t>
            </a:r>
          </a:p>
          <a:p>
            <a:pPr marL="469265" marR="5080" lvl="0" indent="-457200" algn="l" defTabSz="914400" rtl="0" eaLnBrk="1" fontAlgn="auto" latinLnBrk="0" hangingPunct="1">
              <a:spcBef>
                <a:spcPts val="505"/>
              </a:spcBef>
              <a:spcAft>
                <a:spcPts val="0"/>
              </a:spcAft>
              <a:buClr>
                <a:schemeClr val="tx1"/>
              </a:buClr>
              <a:buSzTx/>
              <a:buFont typeface="Arial" panose="020B0604020202020204" pitchFamily="34" charset="0"/>
              <a:buChar char="•"/>
              <a:tabLst>
                <a:tab pos="290195" algn="l"/>
              </a:tabLst>
              <a:defRPr/>
            </a:pPr>
            <a:r>
              <a:rPr kumimoji="0" lang="en-US" sz="2700" u="none" strike="noStrike" kern="1200" cap="none" spc="0" normalizeH="0" baseline="0" noProof="0" dirty="0">
                <a:ln>
                  <a:noFill/>
                </a:ln>
                <a:effectLst/>
                <a:uLnTx/>
                <a:uFillTx/>
                <a:latin typeface="Helvetica" pitchFamily="2" charset="0"/>
                <a:cs typeface="Arial"/>
              </a:rPr>
              <a:t>Increase in psychotherapy did NOT occur as expected</a:t>
            </a:r>
          </a:p>
          <a:p>
            <a:pPr marL="469265" marR="5080" lvl="0" indent="-457200" algn="l" defTabSz="914400" rtl="0" eaLnBrk="1" fontAlgn="auto" latinLnBrk="0" hangingPunct="1">
              <a:spcBef>
                <a:spcPts val="505"/>
              </a:spcBef>
              <a:spcAft>
                <a:spcPts val="0"/>
              </a:spcAft>
              <a:buClr>
                <a:schemeClr val="tx1"/>
              </a:buClr>
              <a:buSzTx/>
              <a:buFont typeface="Arial" panose="020B0604020202020204" pitchFamily="34" charset="0"/>
              <a:buChar char="•"/>
              <a:tabLst>
                <a:tab pos="290195" algn="l"/>
              </a:tabLst>
              <a:defRPr/>
            </a:pPr>
            <a:r>
              <a:rPr kumimoji="0" lang="en-US" sz="2700" u="none" strike="noStrike" kern="1200" cap="none" spc="0" normalizeH="0" baseline="0" noProof="0" dirty="0">
                <a:ln>
                  <a:noFill/>
                </a:ln>
                <a:effectLst/>
                <a:uLnTx/>
                <a:uFillTx/>
                <a:latin typeface="Helvetica" pitchFamily="2" charset="0"/>
                <a:cs typeface="Arial"/>
              </a:rPr>
              <a:t>Increased utilization of Benzo and antipsychotic medications</a:t>
            </a:r>
          </a:p>
          <a:p>
            <a:pPr marL="469265" marR="5080" lvl="0" indent="-457200" algn="l" defTabSz="914400" rtl="0" eaLnBrk="1" fontAlgn="auto" latinLnBrk="0" hangingPunct="1">
              <a:spcBef>
                <a:spcPts val="505"/>
              </a:spcBef>
              <a:spcAft>
                <a:spcPts val="0"/>
              </a:spcAft>
              <a:buClr>
                <a:schemeClr val="tx1"/>
              </a:buClr>
              <a:buSzTx/>
              <a:buFont typeface="Arial" panose="020B0604020202020204" pitchFamily="34" charset="0"/>
              <a:buChar char="•"/>
              <a:tabLst>
                <a:tab pos="290195" algn="l"/>
              </a:tabLst>
              <a:defRPr/>
            </a:pPr>
            <a:r>
              <a:rPr kumimoji="0" lang="en-US" sz="2700" u="none" strike="noStrike" kern="1200" cap="none" spc="0" normalizeH="0" baseline="0" noProof="0" dirty="0">
                <a:ln>
                  <a:noFill/>
                </a:ln>
                <a:effectLst/>
                <a:uLnTx/>
                <a:uFillTx/>
                <a:latin typeface="Helvetica" pitchFamily="2" charset="0"/>
                <a:cs typeface="Arial"/>
              </a:rPr>
              <a:t>Studies suggested actual increased rate of suicide</a:t>
            </a:r>
          </a:p>
        </p:txBody>
      </p:sp>
      <p:sp>
        <p:nvSpPr>
          <p:cNvPr id="2" name="TextBox 1">
            <a:extLst>
              <a:ext uri="{FF2B5EF4-FFF2-40B4-BE49-F238E27FC236}">
                <a16:creationId xmlns:a16="http://schemas.microsoft.com/office/drawing/2014/main" id="{8C689CB7-89B3-4264-AEA1-DC94325C4C42}"/>
              </a:ext>
            </a:extLst>
          </p:cNvPr>
          <p:cNvSpPr txBox="1"/>
          <p:nvPr/>
        </p:nvSpPr>
        <p:spPr>
          <a:xfrm>
            <a:off x="9677400" y="6102255"/>
            <a:ext cx="17005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Formaro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24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896C-0EB3-4113-B4CA-C7480A093ABC}"/>
              </a:ext>
            </a:extLst>
          </p:cNvPr>
          <p:cNvSpPr>
            <a:spLocks noGrp="1"/>
          </p:cNvSpPr>
          <p:nvPr>
            <p:ph type="title"/>
          </p:nvPr>
        </p:nvSpPr>
        <p:spPr/>
        <p:txBody>
          <a:bodyPr/>
          <a:lstStyle/>
          <a:p>
            <a:r>
              <a:rPr lang="en-US" b="1" dirty="0">
                <a:latin typeface="Helvetica" pitchFamily="2" charset="0"/>
              </a:rPr>
              <a:t>Let’s continue where we left off…</a:t>
            </a:r>
          </a:p>
        </p:txBody>
      </p:sp>
    </p:spTree>
    <p:extLst>
      <p:ext uri="{BB962C8B-B14F-4D97-AF65-F5344CB8AC3E}">
        <p14:creationId xmlns:p14="http://schemas.microsoft.com/office/powerpoint/2010/main" val="4109359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2"/>
            <a:ext cx="3920490" cy="145415"/>
          </a:xfrm>
          <a:custGeom>
            <a:avLst/>
            <a:gdLst/>
            <a:ahLst/>
            <a:cxnLst/>
            <a:rect l="l" t="t" r="r" b="b"/>
            <a:pathLst>
              <a:path w="3920490" h="145415">
                <a:moveTo>
                  <a:pt x="3919943" y="0"/>
                </a:moveTo>
                <a:lnTo>
                  <a:pt x="0" y="0"/>
                </a:lnTo>
                <a:lnTo>
                  <a:pt x="0" y="144866"/>
                </a:lnTo>
                <a:lnTo>
                  <a:pt x="3919943" y="144866"/>
                </a:lnTo>
                <a:lnTo>
                  <a:pt x="3919943" y="0"/>
                </a:lnTo>
                <a:close/>
              </a:path>
            </a:pathLst>
          </a:custGeom>
          <a:solidFill>
            <a:srgbClr val="3913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51960" y="1"/>
            <a:ext cx="3900804" cy="145415"/>
          </a:xfrm>
          <a:custGeom>
            <a:avLst/>
            <a:gdLst/>
            <a:ahLst/>
            <a:cxnLst/>
            <a:rect l="l" t="t" r="r" b="b"/>
            <a:pathLst>
              <a:path w="3900804" h="145415">
                <a:moveTo>
                  <a:pt x="3900220" y="0"/>
                </a:moveTo>
                <a:lnTo>
                  <a:pt x="0" y="0"/>
                </a:lnTo>
                <a:lnTo>
                  <a:pt x="0" y="144867"/>
                </a:lnTo>
                <a:lnTo>
                  <a:pt x="3900220" y="144867"/>
                </a:lnTo>
                <a:lnTo>
                  <a:pt x="3900220" y="0"/>
                </a:lnTo>
                <a:close/>
              </a:path>
            </a:pathLst>
          </a:custGeom>
          <a:solidFill>
            <a:srgbClr val="049F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8284184" y="5"/>
            <a:ext cx="3908425" cy="145415"/>
          </a:xfrm>
          <a:custGeom>
            <a:avLst/>
            <a:gdLst/>
            <a:ahLst/>
            <a:cxnLst/>
            <a:rect l="l" t="t" r="r" b="b"/>
            <a:pathLst>
              <a:path w="3908425" h="145415">
                <a:moveTo>
                  <a:pt x="3907802" y="0"/>
                </a:moveTo>
                <a:lnTo>
                  <a:pt x="0" y="0"/>
                </a:lnTo>
                <a:lnTo>
                  <a:pt x="0" y="144863"/>
                </a:lnTo>
                <a:lnTo>
                  <a:pt x="3907802" y="144863"/>
                </a:lnTo>
                <a:lnTo>
                  <a:pt x="3907802" y="0"/>
                </a:lnTo>
                <a:close/>
              </a:path>
            </a:pathLst>
          </a:custGeom>
          <a:solidFill>
            <a:srgbClr val="7BBF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88062" y="163581"/>
            <a:ext cx="615859" cy="78853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2613291" y="6601266"/>
            <a:ext cx="2165985" cy="1473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dirty="0">
                <a:ln>
                  <a:noFill/>
                </a:ln>
                <a:solidFill>
                  <a:srgbClr val="391378"/>
                </a:solidFill>
                <a:effectLst/>
                <a:uLnTx/>
                <a:uFillTx/>
                <a:latin typeface="Arial"/>
                <a:ea typeface="+mn-ea"/>
                <a:cs typeface="Arial"/>
              </a:rPr>
              <a:t>© 2017 New </a:t>
            </a:r>
            <a:r>
              <a:rPr kumimoji="0" sz="800" b="0" i="0" u="none" strike="noStrike" kern="1200" cap="none" spc="-20" normalizeH="0" baseline="0" noProof="0" dirty="0">
                <a:ln>
                  <a:noFill/>
                </a:ln>
                <a:solidFill>
                  <a:srgbClr val="391378"/>
                </a:solidFill>
                <a:effectLst/>
                <a:uLnTx/>
                <a:uFillTx/>
                <a:latin typeface="Arial"/>
                <a:ea typeface="+mn-ea"/>
                <a:cs typeface="Arial"/>
              </a:rPr>
              <a:t>York </a:t>
            </a:r>
            <a:r>
              <a:rPr kumimoji="0" sz="800" b="0" i="0" u="none" strike="noStrike" kern="1200" cap="none" spc="-5" normalizeH="0" baseline="0" noProof="0" dirty="0">
                <a:ln>
                  <a:noFill/>
                </a:ln>
                <a:solidFill>
                  <a:srgbClr val="391378"/>
                </a:solidFill>
                <a:effectLst/>
                <a:uLnTx/>
                <a:uFillTx/>
                <a:latin typeface="Arial"/>
                <a:ea typeface="+mn-ea"/>
                <a:cs typeface="Arial"/>
              </a:rPr>
              <a:t>State Office </a:t>
            </a:r>
            <a:r>
              <a:rPr kumimoji="0" sz="800" b="0" i="0" u="none" strike="noStrike" kern="1200" cap="none" spc="0" normalizeH="0" baseline="0" noProof="0" dirty="0">
                <a:ln>
                  <a:noFill/>
                </a:ln>
                <a:solidFill>
                  <a:srgbClr val="391378"/>
                </a:solidFill>
                <a:effectLst/>
                <a:uLnTx/>
                <a:uFillTx/>
                <a:latin typeface="Arial"/>
                <a:ea typeface="+mn-ea"/>
                <a:cs typeface="Arial"/>
              </a:rPr>
              <a:t>of Mental</a:t>
            </a:r>
            <a:r>
              <a:rPr kumimoji="0" sz="800" b="0" i="0" u="none" strike="noStrike" kern="1200" cap="none" spc="-55" normalizeH="0" baseline="0" noProof="0" dirty="0">
                <a:ln>
                  <a:noFill/>
                </a:ln>
                <a:solidFill>
                  <a:srgbClr val="391378"/>
                </a:solidFill>
                <a:effectLst/>
                <a:uLnTx/>
                <a:uFillTx/>
                <a:latin typeface="Arial"/>
                <a:ea typeface="+mn-ea"/>
                <a:cs typeface="Arial"/>
              </a:rPr>
              <a:t> </a:t>
            </a:r>
            <a:r>
              <a:rPr kumimoji="0" sz="800" b="0" i="0" u="none" strike="noStrike" kern="1200" cap="none" spc="0" normalizeH="0" baseline="0" noProof="0" dirty="0">
                <a:ln>
                  <a:noFill/>
                </a:ln>
                <a:solidFill>
                  <a:srgbClr val="391378"/>
                </a:solidFill>
                <a:effectLst/>
                <a:uLnTx/>
                <a:uFillTx/>
                <a:latin typeface="Arial"/>
                <a:ea typeface="+mn-ea"/>
                <a:cs typeface="Arial"/>
              </a:rPr>
              <a:t>Health</a:t>
            </a:r>
            <a:endParaRPr kumimoji="0" sz="8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object 8"/>
          <p:cNvSpPr/>
          <p:nvPr/>
        </p:nvSpPr>
        <p:spPr>
          <a:xfrm>
            <a:off x="433009" y="6292562"/>
            <a:ext cx="2103475" cy="52850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2"/>
          <p:cNvSpPr txBox="1">
            <a:spLocks noGrp="1"/>
          </p:cNvSpPr>
          <p:nvPr>
            <p:ph type="title"/>
          </p:nvPr>
        </p:nvSpPr>
        <p:spPr>
          <a:xfrm>
            <a:off x="1925002" y="1219514"/>
            <a:ext cx="9596438" cy="1134823"/>
          </a:xfrm>
          <a:prstGeom prst="rect">
            <a:avLst/>
          </a:prstGeom>
        </p:spPr>
        <p:txBody>
          <a:bodyPr vert="horz" wrap="square" lIns="0" tIns="82448" rIns="0" bIns="0" rtlCol="0">
            <a:spAutoFit/>
          </a:bodyPr>
          <a:lstStyle/>
          <a:p>
            <a:pPr algn="ctr">
              <a:lnSpc>
                <a:spcPts val="4100"/>
              </a:lnSpc>
              <a:spcBef>
                <a:spcPts val="120"/>
              </a:spcBef>
            </a:pPr>
            <a:r>
              <a:rPr sz="3500" spc="-55" dirty="0">
                <a:solidFill>
                  <a:schemeClr val="tx1"/>
                </a:solidFill>
                <a:latin typeface="Helvetica" pitchFamily="2" charset="0"/>
              </a:rPr>
              <a:t>TAKE </a:t>
            </a:r>
            <a:r>
              <a:rPr sz="3500" spc="10" dirty="0">
                <a:solidFill>
                  <a:schemeClr val="tx1"/>
                </a:solidFill>
                <a:latin typeface="Helvetica" pitchFamily="2" charset="0"/>
              </a:rPr>
              <a:t>HOME POINT</a:t>
            </a:r>
            <a:r>
              <a:rPr sz="3500" spc="45" dirty="0">
                <a:solidFill>
                  <a:schemeClr val="tx1"/>
                </a:solidFill>
                <a:latin typeface="Helvetica" pitchFamily="2" charset="0"/>
              </a:rPr>
              <a:t> </a:t>
            </a:r>
            <a:r>
              <a:rPr sz="3500" spc="5" dirty="0">
                <a:solidFill>
                  <a:schemeClr val="tx1"/>
                </a:solidFill>
                <a:latin typeface="Helvetica" pitchFamily="2" charset="0"/>
              </a:rPr>
              <a:t>#1:</a:t>
            </a:r>
            <a:endParaRPr sz="3500" dirty="0">
              <a:solidFill>
                <a:schemeClr val="tx1"/>
              </a:solidFill>
              <a:latin typeface="Helvetica" pitchFamily="2" charset="0"/>
            </a:endParaRPr>
          </a:p>
          <a:p>
            <a:pPr algn="ctr">
              <a:lnSpc>
                <a:spcPts val="4100"/>
              </a:lnSpc>
            </a:pPr>
            <a:r>
              <a:rPr sz="3500" spc="10" dirty="0">
                <a:solidFill>
                  <a:schemeClr val="tx1"/>
                </a:solidFill>
                <a:latin typeface="Helvetica" pitchFamily="2" charset="0"/>
              </a:rPr>
              <a:t>SUICIDAL RISK </a:t>
            </a:r>
            <a:r>
              <a:rPr sz="3500" spc="5" dirty="0">
                <a:solidFill>
                  <a:schemeClr val="tx1"/>
                </a:solidFill>
                <a:latin typeface="Helvetica" pitchFamily="2" charset="0"/>
              </a:rPr>
              <a:t>on</a:t>
            </a:r>
            <a:r>
              <a:rPr sz="3500" spc="-100" dirty="0">
                <a:solidFill>
                  <a:schemeClr val="tx1"/>
                </a:solidFill>
                <a:latin typeface="Helvetica" pitchFamily="2" charset="0"/>
              </a:rPr>
              <a:t> </a:t>
            </a:r>
            <a:r>
              <a:rPr lang="en-US" sz="3500" spc="5" dirty="0">
                <a:solidFill>
                  <a:schemeClr val="tx1"/>
                </a:solidFill>
                <a:latin typeface="Helvetica" pitchFamily="2" charset="0"/>
              </a:rPr>
              <a:t>ANTIDEPRESSENTS</a:t>
            </a:r>
            <a:endParaRPr sz="3500" dirty="0">
              <a:solidFill>
                <a:schemeClr val="tx1"/>
              </a:solidFill>
              <a:latin typeface="Helvetica" pitchFamily="2" charset="0"/>
            </a:endParaRPr>
          </a:p>
        </p:txBody>
      </p:sp>
      <p:sp>
        <p:nvSpPr>
          <p:cNvPr id="15" name="object 3"/>
          <p:cNvSpPr txBox="1"/>
          <p:nvPr/>
        </p:nvSpPr>
        <p:spPr>
          <a:xfrm>
            <a:off x="2700337" y="3228375"/>
            <a:ext cx="6753859" cy="1572225"/>
          </a:xfrm>
          <a:prstGeom prst="rect">
            <a:avLst/>
          </a:prstGeom>
        </p:spPr>
        <p:txBody>
          <a:bodyPr vert="horz" wrap="square" lIns="0" tIns="12700" rIns="0" bIns="0" rtlCol="0">
            <a:spAutoFit/>
          </a:bodyPr>
          <a:lstStyle/>
          <a:p>
            <a:pPr marL="469900" marR="0" lvl="0" indent="-457200" algn="l" defTabSz="914400" rtl="0" eaLnBrk="1" fontAlgn="auto" latinLnBrk="0" hangingPunct="1">
              <a:lnSpc>
                <a:spcPct val="100000"/>
              </a:lnSpc>
              <a:spcBef>
                <a:spcPts val="100"/>
              </a:spcBef>
              <a:spcAft>
                <a:spcPts val="0"/>
              </a:spcAft>
              <a:buClr>
                <a:schemeClr val="tx1"/>
              </a:buClr>
              <a:buSzTx/>
              <a:buFont typeface="Arial" panose="020B0604020202020204" pitchFamily="34" charset="0"/>
              <a:buChar char="•"/>
              <a:tabLst>
                <a:tab pos="298450" algn="l"/>
              </a:tabLst>
              <a:defRPr/>
            </a:pPr>
            <a:r>
              <a:rPr kumimoji="0" lang="en-US" sz="2800" u="none" strike="noStrike" kern="1200" cap="none" spc="-5" normalizeH="0" baseline="0" noProof="0" dirty="0">
                <a:ln>
                  <a:noFill/>
                </a:ln>
                <a:effectLst/>
                <a:uLnTx/>
                <a:uFillTx/>
                <a:latin typeface="Helvetica" pitchFamily="2" charset="0"/>
                <a:cs typeface="Arial"/>
              </a:rPr>
              <a:t>N</a:t>
            </a:r>
            <a:r>
              <a:rPr kumimoji="0" sz="2800" u="none" strike="noStrike" kern="1200" cap="none" spc="-5" normalizeH="0" baseline="0" noProof="0" dirty="0">
                <a:ln>
                  <a:noFill/>
                </a:ln>
                <a:effectLst/>
                <a:uLnTx/>
                <a:uFillTx/>
                <a:latin typeface="Helvetica" pitchFamily="2" charset="0"/>
                <a:cs typeface="Arial"/>
              </a:rPr>
              <a:t>o deaths </a:t>
            </a:r>
            <a:r>
              <a:rPr kumimoji="0" sz="2800" u="none" strike="noStrike" kern="1200" cap="none" spc="0" normalizeH="0" baseline="0" noProof="0" dirty="0">
                <a:ln>
                  <a:noFill/>
                </a:ln>
                <a:effectLst/>
                <a:uLnTx/>
                <a:uFillTx/>
                <a:latin typeface="Helvetica" pitchFamily="2" charset="0"/>
                <a:cs typeface="Arial"/>
              </a:rPr>
              <a:t>/ </a:t>
            </a:r>
            <a:r>
              <a:rPr kumimoji="0" sz="2800" u="none" strike="noStrike" kern="1200" cap="none" spc="-5" normalizeH="0" baseline="0" noProof="0" dirty="0">
                <a:ln>
                  <a:noFill/>
                </a:ln>
                <a:effectLst/>
                <a:uLnTx/>
                <a:uFillTx/>
                <a:latin typeface="Helvetica" pitchFamily="2" charset="0"/>
                <a:cs typeface="Arial"/>
              </a:rPr>
              <a:t>no completed</a:t>
            </a:r>
            <a:r>
              <a:rPr kumimoji="0" sz="2800" u="none" strike="noStrike" kern="1200" cap="none" spc="-15" normalizeH="0" baseline="0" noProof="0" dirty="0">
                <a:ln>
                  <a:noFill/>
                </a:ln>
                <a:effectLst/>
                <a:uLnTx/>
                <a:uFillTx/>
                <a:latin typeface="Helvetica" pitchFamily="2" charset="0"/>
                <a:cs typeface="Arial"/>
              </a:rPr>
              <a:t> </a:t>
            </a:r>
            <a:r>
              <a:rPr kumimoji="0" sz="2800" u="none" strike="noStrike" kern="1200" cap="none" spc="-5" normalizeH="0" baseline="0" noProof="0" dirty="0">
                <a:ln>
                  <a:noFill/>
                </a:ln>
                <a:effectLst/>
                <a:uLnTx/>
                <a:uFillTx/>
                <a:latin typeface="Helvetica" pitchFamily="2" charset="0"/>
                <a:cs typeface="Arial"/>
              </a:rPr>
              <a:t>suicides</a:t>
            </a:r>
            <a:endParaRPr kumimoji="0" lang="en-US" sz="2800" u="none" strike="noStrike" kern="1200" cap="none" spc="0" normalizeH="0" baseline="0" noProof="0" dirty="0">
              <a:ln>
                <a:noFill/>
              </a:ln>
              <a:effectLst/>
              <a:uLnTx/>
              <a:uFillTx/>
              <a:latin typeface="Helvetica" pitchFamily="2" charset="0"/>
              <a:cs typeface="Arial"/>
            </a:endParaRPr>
          </a:p>
          <a:p>
            <a:pPr marL="342900" marR="0" lvl="0" indent="-342900" algn="l" defTabSz="914400" rtl="0" eaLnBrk="1" fontAlgn="auto" latinLnBrk="0" hangingPunct="1">
              <a:lnSpc>
                <a:spcPct val="100000"/>
              </a:lnSpc>
              <a:spcBef>
                <a:spcPts val="30"/>
              </a:spcBef>
              <a:spcAft>
                <a:spcPts val="0"/>
              </a:spcAft>
              <a:buClr>
                <a:schemeClr val="tx1"/>
              </a:buClr>
              <a:buSzTx/>
              <a:buFont typeface="Arial" panose="020B0604020202020204" pitchFamily="34" charset="0"/>
              <a:buChar char="•"/>
              <a:tabLst/>
              <a:defRPr/>
            </a:pPr>
            <a:endParaRPr kumimoji="0" lang="en-US" sz="2500" u="none" strike="noStrike" kern="1200" cap="none" spc="0" normalizeH="0" baseline="0" noProof="0" dirty="0">
              <a:ln>
                <a:noFill/>
              </a:ln>
              <a:effectLst/>
              <a:uLnTx/>
              <a:uFillTx/>
              <a:latin typeface="Helvetica" pitchFamily="2" charset="0"/>
              <a:cs typeface="Arial"/>
            </a:endParaRPr>
          </a:p>
          <a:p>
            <a:pPr marL="469900" marR="5080" lvl="0" indent="-457200" algn="l" defTabSz="914400" rtl="0" eaLnBrk="1" fontAlgn="auto" latinLnBrk="0" hangingPunct="1">
              <a:lnSpc>
                <a:spcPts val="2890"/>
              </a:lnSpc>
              <a:spcBef>
                <a:spcPts val="0"/>
              </a:spcBef>
              <a:spcAft>
                <a:spcPts val="0"/>
              </a:spcAft>
              <a:buClr>
                <a:schemeClr val="tx1"/>
              </a:buClr>
              <a:buSzTx/>
              <a:buFont typeface="Arial" panose="020B0604020202020204" pitchFamily="34" charset="0"/>
              <a:buChar char="•"/>
              <a:tabLst>
                <a:tab pos="298450" algn="l"/>
              </a:tabLst>
              <a:defRPr/>
            </a:pPr>
            <a:r>
              <a:rPr kumimoji="0" lang="en-US" sz="2800" u="none" strike="noStrike" kern="1200" cap="none" spc="-5" normalizeH="0" baseline="0" noProof="0" dirty="0">
                <a:ln>
                  <a:noFill/>
                </a:ln>
                <a:effectLst/>
                <a:uLnTx/>
                <a:uFillTx/>
                <a:latin typeface="Helvetica" pitchFamily="2" charset="0"/>
                <a:cs typeface="Arial"/>
              </a:rPr>
              <a:t>Across ALL studies with </a:t>
            </a:r>
            <a:r>
              <a:rPr kumimoji="0" lang="en-US" sz="2800" u="none" strike="noStrike" kern="1200" cap="none" spc="0" normalizeH="0" baseline="0" noProof="0" dirty="0">
                <a:ln>
                  <a:noFill/>
                </a:ln>
                <a:effectLst/>
                <a:uLnTx/>
                <a:uFillTx/>
                <a:latin typeface="Helvetica" pitchFamily="2" charset="0"/>
                <a:cs typeface="Arial"/>
              </a:rPr>
              <a:t>4400</a:t>
            </a:r>
            <a:r>
              <a:rPr kumimoji="0" lang="en-US" sz="2800" u="none" strike="noStrike" kern="1200" cap="none" spc="-160" normalizeH="0" baseline="0" noProof="0" dirty="0">
                <a:ln>
                  <a:noFill/>
                </a:ln>
                <a:effectLst/>
                <a:uLnTx/>
                <a:uFillTx/>
                <a:latin typeface="Helvetica" pitchFamily="2" charset="0"/>
                <a:cs typeface="Arial"/>
              </a:rPr>
              <a:t> </a:t>
            </a:r>
            <a:r>
              <a:rPr kumimoji="0" lang="en-US" sz="2800" u="none" strike="noStrike" kern="1200" cap="none" spc="-5" normalizeH="0" baseline="0" noProof="0" dirty="0">
                <a:ln>
                  <a:noFill/>
                </a:ln>
                <a:effectLst/>
                <a:uLnTx/>
                <a:uFillTx/>
                <a:latin typeface="Helvetica" pitchFamily="2" charset="0"/>
                <a:cs typeface="Arial"/>
              </a:rPr>
              <a:t>children  and</a:t>
            </a:r>
            <a:r>
              <a:rPr kumimoji="0" lang="en-US" sz="2800" u="none" strike="noStrike" kern="1200" cap="none" spc="-10" normalizeH="0" baseline="0" noProof="0" dirty="0">
                <a:ln>
                  <a:noFill/>
                </a:ln>
                <a:effectLst/>
                <a:uLnTx/>
                <a:uFillTx/>
                <a:latin typeface="Helvetica" pitchFamily="2" charset="0"/>
                <a:cs typeface="Arial"/>
              </a:rPr>
              <a:t> </a:t>
            </a:r>
            <a:r>
              <a:rPr kumimoji="0" lang="en-US" sz="2800" u="none" strike="noStrike" kern="1200" cap="none" spc="-5" normalizeH="0" baseline="0" noProof="0" dirty="0">
                <a:ln>
                  <a:noFill/>
                </a:ln>
                <a:effectLst/>
                <a:uLnTx/>
                <a:uFillTx/>
                <a:latin typeface="Helvetica" pitchFamily="2" charset="0"/>
                <a:cs typeface="Arial"/>
              </a:rPr>
              <a:t>adolescents</a:t>
            </a:r>
            <a:endParaRPr kumimoji="0" lang="en-US" sz="2800" u="none" strike="noStrike" kern="1200" cap="none" spc="0" normalizeH="0" baseline="0" noProof="0" dirty="0">
              <a:ln>
                <a:noFill/>
              </a:ln>
              <a:effectLst/>
              <a:uLnTx/>
              <a:uFillTx/>
              <a:latin typeface="Helvetica" pitchFamily="2" charset="0"/>
              <a:cs typeface="Arial"/>
            </a:endParaRPr>
          </a:p>
        </p:txBody>
      </p:sp>
    </p:spTree>
    <p:extLst>
      <p:ext uri="{BB962C8B-B14F-4D97-AF65-F5344CB8AC3E}">
        <p14:creationId xmlns:p14="http://schemas.microsoft.com/office/powerpoint/2010/main" val="3628040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2"/>
            <a:ext cx="3920490" cy="145415"/>
          </a:xfrm>
          <a:custGeom>
            <a:avLst/>
            <a:gdLst/>
            <a:ahLst/>
            <a:cxnLst/>
            <a:rect l="l" t="t" r="r" b="b"/>
            <a:pathLst>
              <a:path w="3920490" h="145415">
                <a:moveTo>
                  <a:pt x="3919943" y="0"/>
                </a:moveTo>
                <a:lnTo>
                  <a:pt x="0" y="0"/>
                </a:lnTo>
                <a:lnTo>
                  <a:pt x="0" y="144866"/>
                </a:lnTo>
                <a:lnTo>
                  <a:pt x="3919943" y="144866"/>
                </a:lnTo>
                <a:lnTo>
                  <a:pt x="3919943" y="0"/>
                </a:lnTo>
                <a:close/>
              </a:path>
            </a:pathLst>
          </a:custGeom>
          <a:solidFill>
            <a:srgbClr val="39137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51960" y="1"/>
            <a:ext cx="3900804" cy="145415"/>
          </a:xfrm>
          <a:custGeom>
            <a:avLst/>
            <a:gdLst/>
            <a:ahLst/>
            <a:cxnLst/>
            <a:rect l="l" t="t" r="r" b="b"/>
            <a:pathLst>
              <a:path w="3900804" h="145415">
                <a:moveTo>
                  <a:pt x="3900220" y="0"/>
                </a:moveTo>
                <a:lnTo>
                  <a:pt x="0" y="0"/>
                </a:lnTo>
                <a:lnTo>
                  <a:pt x="0" y="144867"/>
                </a:lnTo>
                <a:lnTo>
                  <a:pt x="3900220" y="144867"/>
                </a:lnTo>
                <a:lnTo>
                  <a:pt x="3900220" y="0"/>
                </a:lnTo>
                <a:close/>
              </a:path>
            </a:pathLst>
          </a:custGeom>
          <a:solidFill>
            <a:srgbClr val="049F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8284184" y="5"/>
            <a:ext cx="3908425" cy="145415"/>
          </a:xfrm>
          <a:custGeom>
            <a:avLst/>
            <a:gdLst/>
            <a:ahLst/>
            <a:cxnLst/>
            <a:rect l="l" t="t" r="r" b="b"/>
            <a:pathLst>
              <a:path w="3908425" h="145415">
                <a:moveTo>
                  <a:pt x="3907802" y="0"/>
                </a:moveTo>
                <a:lnTo>
                  <a:pt x="0" y="0"/>
                </a:lnTo>
                <a:lnTo>
                  <a:pt x="0" y="144863"/>
                </a:lnTo>
                <a:lnTo>
                  <a:pt x="3907802" y="144863"/>
                </a:lnTo>
                <a:lnTo>
                  <a:pt x="3907802" y="0"/>
                </a:lnTo>
                <a:close/>
              </a:path>
            </a:pathLst>
          </a:custGeom>
          <a:solidFill>
            <a:srgbClr val="7BBF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5788062" y="163581"/>
            <a:ext cx="615859" cy="78853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p:nvPr/>
        </p:nvSpPr>
        <p:spPr>
          <a:xfrm>
            <a:off x="2613291" y="6601266"/>
            <a:ext cx="2165985" cy="1473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0" normalizeH="0" baseline="0" noProof="0">
                <a:ln>
                  <a:noFill/>
                </a:ln>
                <a:solidFill>
                  <a:srgbClr val="391378"/>
                </a:solidFill>
                <a:effectLst/>
                <a:uLnTx/>
                <a:uFillTx/>
                <a:latin typeface="Arial"/>
                <a:ea typeface="+mn-ea"/>
                <a:cs typeface="Arial"/>
              </a:rPr>
              <a:t>© 2017 New </a:t>
            </a:r>
            <a:r>
              <a:rPr kumimoji="0" sz="800" b="0" i="0" u="none" strike="noStrike" kern="1200" cap="none" spc="-20" normalizeH="0" baseline="0" noProof="0">
                <a:ln>
                  <a:noFill/>
                </a:ln>
                <a:solidFill>
                  <a:srgbClr val="391378"/>
                </a:solidFill>
                <a:effectLst/>
                <a:uLnTx/>
                <a:uFillTx/>
                <a:latin typeface="Arial"/>
                <a:ea typeface="+mn-ea"/>
                <a:cs typeface="Arial"/>
              </a:rPr>
              <a:t>York </a:t>
            </a:r>
            <a:r>
              <a:rPr kumimoji="0" sz="800" b="0" i="0" u="none" strike="noStrike" kern="1200" cap="none" spc="-5" normalizeH="0" baseline="0" noProof="0">
                <a:ln>
                  <a:noFill/>
                </a:ln>
                <a:solidFill>
                  <a:srgbClr val="391378"/>
                </a:solidFill>
                <a:effectLst/>
                <a:uLnTx/>
                <a:uFillTx/>
                <a:latin typeface="Arial"/>
                <a:ea typeface="+mn-ea"/>
                <a:cs typeface="Arial"/>
              </a:rPr>
              <a:t>State Office </a:t>
            </a:r>
            <a:r>
              <a:rPr kumimoji="0" sz="800" b="0" i="0" u="none" strike="noStrike" kern="1200" cap="none" spc="0" normalizeH="0" baseline="0" noProof="0">
                <a:ln>
                  <a:noFill/>
                </a:ln>
                <a:solidFill>
                  <a:srgbClr val="391378"/>
                </a:solidFill>
                <a:effectLst/>
                <a:uLnTx/>
                <a:uFillTx/>
                <a:latin typeface="Arial"/>
                <a:ea typeface="+mn-ea"/>
                <a:cs typeface="Arial"/>
              </a:rPr>
              <a:t>of Mental</a:t>
            </a:r>
            <a:r>
              <a:rPr kumimoji="0" sz="800" b="0" i="0" u="none" strike="noStrike" kern="1200" cap="none" spc="-55" normalizeH="0" baseline="0" noProof="0">
                <a:ln>
                  <a:noFill/>
                </a:ln>
                <a:solidFill>
                  <a:srgbClr val="391378"/>
                </a:solidFill>
                <a:effectLst/>
                <a:uLnTx/>
                <a:uFillTx/>
                <a:latin typeface="Arial"/>
                <a:ea typeface="+mn-ea"/>
                <a:cs typeface="Arial"/>
              </a:rPr>
              <a:t> </a:t>
            </a:r>
            <a:r>
              <a:rPr kumimoji="0" sz="800" b="0" i="0" u="none" strike="noStrike" kern="1200" cap="none" spc="0" normalizeH="0" baseline="0" noProof="0">
                <a:ln>
                  <a:noFill/>
                </a:ln>
                <a:solidFill>
                  <a:srgbClr val="391378"/>
                </a:solidFill>
                <a:effectLst/>
                <a:uLnTx/>
                <a:uFillTx/>
                <a:latin typeface="Arial"/>
                <a:ea typeface="+mn-ea"/>
                <a:cs typeface="Arial"/>
              </a:rPr>
              <a:t>Health</a:t>
            </a:r>
            <a:endParaRPr kumimoji="0" sz="8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p:nvPr/>
        </p:nvSpPr>
        <p:spPr>
          <a:xfrm>
            <a:off x="433009" y="6292562"/>
            <a:ext cx="2103475" cy="52850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2"/>
          <p:cNvSpPr txBox="1">
            <a:spLocks/>
          </p:cNvSpPr>
          <p:nvPr/>
        </p:nvSpPr>
        <p:spPr>
          <a:xfrm>
            <a:off x="3792181" y="1066800"/>
            <a:ext cx="4607636" cy="1122680"/>
          </a:xfrm>
          <a:prstGeom prst="rect">
            <a:avLst/>
          </a:prstGeom>
        </p:spPr>
        <p:txBody>
          <a:bodyPr vert="horz" wrap="square" lIns="0" tIns="55244" rIns="0" bIns="0" rtlCol="0">
            <a:spAutoFit/>
          </a:bodyPr>
          <a:lstStyle>
            <a:lvl1pPr>
              <a:defRPr sz="3700" b="1" i="0">
                <a:solidFill>
                  <a:srgbClr val="FAFD00"/>
                </a:solidFill>
                <a:latin typeface="Arial"/>
                <a:ea typeface="+mj-ea"/>
                <a:cs typeface="Arial"/>
              </a:defRPr>
            </a:lvl1pPr>
          </a:lstStyle>
          <a:p>
            <a:pPr marL="725805" marR="5080" lvl="0" indent="-713740" algn="l" defTabSz="914400" rtl="0" eaLnBrk="1" fontAlgn="auto" latinLnBrk="0" hangingPunct="1">
              <a:lnSpc>
                <a:spcPts val="4200"/>
              </a:lnSpc>
              <a:spcBef>
                <a:spcPts val="434"/>
              </a:spcBef>
              <a:spcAft>
                <a:spcPts val="0"/>
              </a:spcAft>
              <a:buClrTx/>
              <a:buSzTx/>
              <a:buFontTx/>
              <a:buNone/>
              <a:tabLst/>
              <a:defRPr/>
            </a:pPr>
            <a:r>
              <a:rPr kumimoji="0" lang="en-US" sz="3700" u="none" strike="noStrike" kern="0" cap="none" spc="-75" normalizeH="0" baseline="0" noProof="0" dirty="0">
                <a:ln>
                  <a:noFill/>
                </a:ln>
                <a:solidFill>
                  <a:schemeClr val="tx1"/>
                </a:solidFill>
                <a:effectLst/>
                <a:uLnTx/>
                <a:uFillTx/>
                <a:latin typeface="Helvetica" pitchFamily="2" charset="0"/>
              </a:rPr>
              <a:t>Take </a:t>
            </a:r>
            <a:r>
              <a:rPr kumimoji="0" lang="en-US" sz="3700" u="none" strike="noStrike" kern="0" cap="none" spc="-5" normalizeH="0" baseline="0" noProof="0" dirty="0">
                <a:ln>
                  <a:noFill/>
                </a:ln>
                <a:solidFill>
                  <a:schemeClr val="tx1"/>
                </a:solidFill>
                <a:effectLst/>
                <a:uLnTx/>
                <a:uFillTx/>
                <a:latin typeface="Helvetica" pitchFamily="2" charset="0"/>
              </a:rPr>
              <a:t>Home Point #2:  SUICIDE</a:t>
            </a:r>
            <a:r>
              <a:rPr kumimoji="0" lang="en-US" sz="3700" u="none" strike="noStrike" kern="0" cap="none" spc="-20" normalizeH="0" baseline="0" noProof="0" dirty="0">
                <a:ln>
                  <a:noFill/>
                </a:ln>
                <a:solidFill>
                  <a:schemeClr val="tx1"/>
                </a:solidFill>
                <a:effectLst/>
                <a:uLnTx/>
                <a:uFillTx/>
                <a:latin typeface="Helvetica" pitchFamily="2" charset="0"/>
              </a:rPr>
              <a:t> </a:t>
            </a:r>
            <a:r>
              <a:rPr kumimoji="0" lang="en-US" sz="3700" u="none" strike="noStrike" kern="0" cap="none" spc="-5" normalizeH="0" baseline="0" noProof="0" dirty="0">
                <a:ln>
                  <a:noFill/>
                </a:ln>
                <a:solidFill>
                  <a:schemeClr val="tx1"/>
                </a:solidFill>
                <a:effectLst/>
                <a:uLnTx/>
                <a:uFillTx/>
                <a:latin typeface="Helvetica" pitchFamily="2" charset="0"/>
              </a:rPr>
              <a:t>RISK</a:t>
            </a:r>
          </a:p>
        </p:txBody>
      </p:sp>
      <p:sp>
        <p:nvSpPr>
          <p:cNvPr id="13" name="object 3"/>
          <p:cNvSpPr txBox="1"/>
          <p:nvPr/>
        </p:nvSpPr>
        <p:spPr>
          <a:xfrm>
            <a:off x="2510789" y="3048000"/>
            <a:ext cx="6990715" cy="819150"/>
          </a:xfrm>
          <a:prstGeom prst="rect">
            <a:avLst/>
          </a:prstGeom>
        </p:spPr>
        <p:txBody>
          <a:bodyPr vert="horz" wrap="square" lIns="0" tIns="74295" rIns="0" bIns="0" rtlCol="0">
            <a:spAutoFit/>
          </a:bodyPr>
          <a:lstStyle/>
          <a:p>
            <a:pPr marL="469900" marR="5080" indent="-457200" defTabSz="914400">
              <a:lnSpc>
                <a:spcPts val="2890"/>
              </a:lnSpc>
              <a:buClr>
                <a:schemeClr val="tx1"/>
              </a:buClr>
              <a:buFont typeface="Arial" panose="020B0604020202020204" pitchFamily="34" charset="0"/>
              <a:buChar char="•"/>
              <a:tabLst>
                <a:tab pos="298450" algn="l"/>
              </a:tabLst>
              <a:defRPr/>
            </a:pPr>
            <a:r>
              <a:rPr lang="en-US" sz="2800" spc="-5" dirty="0">
                <a:latin typeface="Helvetica" pitchFamily="2" charset="0"/>
                <a:cs typeface="Arial"/>
              </a:rPr>
              <a:t>I</a:t>
            </a:r>
            <a:r>
              <a:rPr sz="2800" spc="-5" dirty="0">
                <a:latin typeface="Helvetica" pitchFamily="2" charset="0"/>
                <a:cs typeface="Arial"/>
              </a:rPr>
              <a:t>ncreased risk of suicide with untreated  depression</a:t>
            </a:r>
          </a:p>
        </p:txBody>
      </p:sp>
    </p:spTree>
    <p:extLst>
      <p:ext uri="{BB962C8B-B14F-4D97-AF65-F5344CB8AC3E}">
        <p14:creationId xmlns:p14="http://schemas.microsoft.com/office/powerpoint/2010/main" val="3892037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12520" y="685800"/>
            <a:ext cx="10907684" cy="1143000"/>
          </a:xfrm>
        </p:spPr>
        <p:txBody>
          <a:bodyPr>
            <a:normAutofit/>
          </a:bodyPr>
          <a:lstStyle/>
          <a:p>
            <a:pPr eaLnBrk="1" hangingPunct="1"/>
            <a:r>
              <a:rPr lang="en-US" altLang="en-US" sz="3600" b="1" dirty="0">
                <a:latin typeface="Helvetica" pitchFamily="2" charset="0"/>
              </a:rPr>
              <a:t>In Summary: Management of Depression in Children and Adolescents</a:t>
            </a:r>
          </a:p>
        </p:txBody>
      </p:sp>
      <p:sp>
        <p:nvSpPr>
          <p:cNvPr id="70659" name="Rectangle 3"/>
          <p:cNvSpPr>
            <a:spLocks noGrp="1" noChangeArrowheads="1"/>
          </p:cNvSpPr>
          <p:nvPr>
            <p:ph idx="1"/>
          </p:nvPr>
        </p:nvSpPr>
        <p:spPr>
          <a:xfrm>
            <a:off x="563880" y="1828800"/>
            <a:ext cx="11064240" cy="5257800"/>
          </a:xfrm>
        </p:spPr>
        <p:txBody>
          <a:bodyPr>
            <a:normAutofit/>
          </a:bodyPr>
          <a:lstStyle/>
          <a:p>
            <a:pPr eaLnBrk="1" hangingPunct="1">
              <a:lnSpc>
                <a:spcPct val="90000"/>
              </a:lnSpc>
            </a:pPr>
            <a:r>
              <a:rPr lang="en-US" altLang="en-US" dirty="0"/>
              <a:t>Depression in children &amp; adolescents is common, identifiable and treatable </a:t>
            </a:r>
          </a:p>
          <a:p>
            <a:pPr eaLnBrk="1" hangingPunct="1">
              <a:lnSpc>
                <a:spcPct val="90000"/>
              </a:lnSpc>
            </a:pPr>
            <a:r>
              <a:rPr lang="en-US" altLang="en-US" dirty="0"/>
              <a:t>Psychotherapy is acceptable/emphasized as a first line in mild/moderate MDD</a:t>
            </a:r>
          </a:p>
          <a:p>
            <a:pPr eaLnBrk="1" hangingPunct="1">
              <a:lnSpc>
                <a:spcPct val="90000"/>
              </a:lnSpc>
            </a:pPr>
            <a:r>
              <a:rPr lang="en-US" altLang="en-US" dirty="0"/>
              <a:t>Based on FDA meta-analysis, share with families: </a:t>
            </a:r>
          </a:p>
          <a:p>
            <a:pPr lvl="1" eaLnBrk="1" hangingPunct="1">
              <a:lnSpc>
                <a:spcPct val="90000"/>
              </a:lnSpc>
            </a:pPr>
            <a:r>
              <a:rPr lang="en-US" altLang="en-US" sz="2800" dirty="0"/>
              <a:t>There is a 2-4% RISK of SI on meds vs 1-2% on placebo</a:t>
            </a:r>
          </a:p>
          <a:p>
            <a:pPr marL="1371600" lvl="3" indent="0">
              <a:buNone/>
            </a:pPr>
            <a:r>
              <a:rPr lang="en-US" altLang="en-US" sz="2200" dirty="0"/>
              <a:t>				BUT</a:t>
            </a:r>
          </a:p>
          <a:p>
            <a:pPr lvl="1" eaLnBrk="1" hangingPunct="1">
              <a:lnSpc>
                <a:spcPct val="90000"/>
              </a:lnSpc>
            </a:pPr>
            <a:r>
              <a:rPr lang="en-US" altLang="en-US" sz="2800" dirty="0"/>
              <a:t>TADS study shows a 60-70% chance of improvement of MDD with medication treatment</a:t>
            </a:r>
          </a:p>
        </p:txBody>
      </p:sp>
    </p:spTree>
    <p:extLst>
      <p:ext uri="{BB962C8B-B14F-4D97-AF65-F5344CB8AC3E}">
        <p14:creationId xmlns:p14="http://schemas.microsoft.com/office/powerpoint/2010/main" val="14444859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12520" y="685800"/>
            <a:ext cx="10907684" cy="1143000"/>
          </a:xfrm>
        </p:spPr>
        <p:txBody>
          <a:bodyPr>
            <a:normAutofit/>
          </a:bodyPr>
          <a:lstStyle/>
          <a:p>
            <a:pPr eaLnBrk="1" hangingPunct="1"/>
            <a:r>
              <a:rPr lang="en-US" altLang="en-US" sz="3600" b="1" dirty="0">
                <a:latin typeface="Helvetica" pitchFamily="2" charset="0"/>
              </a:rPr>
              <a:t>In Summary: Management of Depression in Children and Adolescents (continued)</a:t>
            </a:r>
          </a:p>
        </p:txBody>
      </p:sp>
      <p:sp>
        <p:nvSpPr>
          <p:cNvPr id="70659" name="Rectangle 3"/>
          <p:cNvSpPr>
            <a:spLocks noGrp="1" noChangeArrowheads="1"/>
          </p:cNvSpPr>
          <p:nvPr>
            <p:ph idx="1"/>
          </p:nvPr>
        </p:nvSpPr>
        <p:spPr>
          <a:xfrm>
            <a:off x="563880" y="1828800"/>
            <a:ext cx="11064240" cy="5257800"/>
          </a:xfrm>
        </p:spPr>
        <p:txBody>
          <a:bodyPr>
            <a:normAutofit/>
          </a:bodyPr>
          <a:lstStyle/>
          <a:p>
            <a:pPr eaLnBrk="1" hangingPunct="1">
              <a:lnSpc>
                <a:spcPct val="90000"/>
              </a:lnSpc>
            </a:pPr>
            <a:r>
              <a:rPr lang="en-US" altLang="en-US" dirty="0"/>
              <a:t>Fluoxetine and Escitalopram are FDA approved to treat depression in adolescents (although may have good reason to use others) </a:t>
            </a:r>
          </a:p>
          <a:p>
            <a:pPr eaLnBrk="1" hangingPunct="1">
              <a:lnSpc>
                <a:spcPct val="90000"/>
              </a:lnSpc>
            </a:pPr>
            <a:r>
              <a:rPr lang="en-US" altLang="en-US" dirty="0"/>
              <a:t>Educate families to watch for and report :</a:t>
            </a:r>
          </a:p>
          <a:p>
            <a:pPr lvl="1" eaLnBrk="1" hangingPunct="1">
              <a:lnSpc>
                <a:spcPct val="90000"/>
              </a:lnSpc>
            </a:pPr>
            <a:r>
              <a:rPr lang="en-US" altLang="en-US" sz="2800" dirty="0"/>
              <a:t>Increase in agitation or uncharacteristic behavior change or suicidal/self-injurious thoughts/behaviors and how to get help</a:t>
            </a:r>
          </a:p>
          <a:p>
            <a:pPr eaLnBrk="1" hangingPunct="1">
              <a:lnSpc>
                <a:spcPct val="90000"/>
              </a:lnSpc>
            </a:pPr>
            <a:r>
              <a:rPr lang="en-US" altLang="en-US" dirty="0"/>
              <a:t>Monitor closely for side effects and for improvement</a:t>
            </a:r>
          </a:p>
        </p:txBody>
      </p:sp>
    </p:spTree>
    <p:extLst>
      <p:ext uri="{BB962C8B-B14F-4D97-AF65-F5344CB8AC3E}">
        <p14:creationId xmlns:p14="http://schemas.microsoft.com/office/powerpoint/2010/main" val="103072257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2" charset="0"/>
              </a:rPr>
              <a:t>The Take-Away…</a:t>
            </a:r>
          </a:p>
        </p:txBody>
      </p:sp>
      <p:sp>
        <p:nvSpPr>
          <p:cNvPr id="3" name="Content Placeholder 2"/>
          <p:cNvSpPr>
            <a:spLocks noGrp="1"/>
          </p:cNvSpPr>
          <p:nvPr>
            <p:ph idx="1"/>
          </p:nvPr>
        </p:nvSpPr>
        <p:spPr>
          <a:xfrm>
            <a:off x="838199" y="1847273"/>
            <a:ext cx="10522527" cy="4735481"/>
          </a:xfrm>
        </p:spPr>
        <p:txBody>
          <a:bodyPr>
            <a:normAutofit/>
          </a:bodyPr>
          <a:lstStyle/>
          <a:p>
            <a:pPr marL="0" indent="0">
              <a:buNone/>
            </a:pPr>
            <a:endParaRPr lang="en-US" dirty="0"/>
          </a:p>
          <a:p>
            <a:pPr>
              <a:buFont typeface="Arial" panose="020B0604020202020204" pitchFamily="34" charset="0"/>
              <a:buChar char="•"/>
            </a:pPr>
            <a:r>
              <a:rPr lang="en-US" dirty="0"/>
              <a:t>Depression can be managed in a Primary Care setting</a:t>
            </a:r>
          </a:p>
          <a:p>
            <a:pPr>
              <a:buFont typeface="Arial" panose="020B0604020202020204" pitchFamily="34" charset="0"/>
              <a:buChar char="•"/>
            </a:pPr>
            <a:r>
              <a:rPr lang="en-US" dirty="0"/>
              <a:t>PCPs are the first line of defense: accessibility, trusted, established knowledge of the patient</a:t>
            </a:r>
          </a:p>
          <a:p>
            <a:pPr>
              <a:buFont typeface="Arial" panose="020B0604020202020204" pitchFamily="34" charset="0"/>
              <a:buChar char="•"/>
            </a:pPr>
            <a:r>
              <a:rPr lang="en-US" dirty="0"/>
              <a:t>These are the most grateful of families</a:t>
            </a:r>
          </a:p>
          <a:p>
            <a:pPr>
              <a:buFont typeface="Arial" panose="020B0604020202020204" pitchFamily="34" charset="0"/>
              <a:buChar char="•"/>
            </a:pPr>
            <a:r>
              <a:rPr lang="en-US" dirty="0"/>
              <a:t>The mental health crisis is our call to step up to the plate</a:t>
            </a:r>
          </a:p>
          <a:p>
            <a:pPr>
              <a:buFont typeface="Arial" panose="020B0604020202020204" pitchFamily="34" charset="0"/>
              <a:buChar char="•"/>
            </a:pPr>
            <a:r>
              <a:rPr lang="en-US" dirty="0"/>
              <a:t>Do not make kids suffer!</a:t>
            </a:r>
          </a:p>
        </p:txBody>
      </p:sp>
    </p:spTree>
    <p:extLst>
      <p:ext uri="{BB962C8B-B14F-4D97-AF65-F5344CB8AC3E}">
        <p14:creationId xmlns:p14="http://schemas.microsoft.com/office/powerpoint/2010/main" val="247862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defTabSz="829544">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en-US" sz="1452" b="1" kern="0" dirty="0">
                <a:latin typeface="Arial" panose="020B0604020202020204" pitchFamily="34" charset="0"/>
              </a:rPr>
              <a:t>Clinical assessment flowchart.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188" y="6107683"/>
            <a:ext cx="1828799" cy="6523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8995" y="645459"/>
            <a:ext cx="7994252" cy="61146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9717741" y="3908612"/>
            <a:ext cx="2223247" cy="4482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defTabSz="829544">
              <a:tabLst>
                <a:tab pos="656722" algn="l"/>
                <a:tab pos="1313444" algn="l"/>
                <a:tab pos="1970166" algn="l"/>
                <a:tab pos="2626888" algn="l"/>
                <a:tab pos="3283610" algn="l"/>
              </a:tabLst>
            </a:pPr>
            <a:r>
              <a:rPr lang="en-GB" altLang="en-US" sz="1089" b="1" kern="0" dirty="0">
                <a:latin typeface="Arial" panose="020B0604020202020204" pitchFamily="34" charset="0"/>
              </a:rPr>
              <a:t>Rachel A. Zuckerbrot et al. </a:t>
            </a:r>
            <a:r>
              <a:rPr lang="en-GB" altLang="en-US" sz="1089" b="1" kern="0" dirty="0" err="1">
                <a:latin typeface="Arial" panose="020B0604020202020204" pitchFamily="34" charset="0"/>
              </a:rPr>
              <a:t>Pediatrics</a:t>
            </a:r>
            <a:r>
              <a:rPr lang="en-GB" altLang="en-US" sz="1089" b="1" kern="0" dirty="0">
                <a:latin typeface="Arial" panose="020B0604020202020204" pitchFamily="34" charset="0"/>
              </a:rPr>
              <a:t> doi:10.1542/peds.2017-4081</a:t>
            </a:r>
          </a:p>
        </p:txBody>
      </p:sp>
      <p:sp>
        <p:nvSpPr>
          <p:cNvPr id="3077" name="Text Box 5"/>
          <p:cNvSpPr txBox="1">
            <a:spLocks noChangeArrowheads="1"/>
          </p:cNvSpPr>
          <p:nvPr/>
        </p:nvSpPr>
        <p:spPr bwMode="auto">
          <a:xfrm>
            <a:off x="322729" y="6107683"/>
            <a:ext cx="2348753" cy="39762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pPr marL="77770" indent="-77770" defTabSz="829544">
              <a:tabLst>
                <a:tab pos="656722" algn="l"/>
                <a:tab pos="1313444" algn="l"/>
                <a:tab pos="1970166" algn="l"/>
                <a:tab pos="2626888" algn="l"/>
                <a:tab pos="3283610" algn="l"/>
                <a:tab pos="3940332" algn="l"/>
                <a:tab pos="4597055" algn="l"/>
              </a:tabLst>
            </a:pPr>
            <a:r>
              <a:rPr lang="en-GB" altLang="en-US" sz="907" kern="0" dirty="0">
                <a:latin typeface="Arial" panose="020B0604020202020204" pitchFamily="34" charset="0"/>
              </a:rPr>
              <a:t>©2018 by American Academy of </a:t>
            </a:r>
            <a:r>
              <a:rPr lang="en-GB" altLang="en-US" sz="907" kern="0" dirty="0" err="1">
                <a:latin typeface="Arial" panose="020B0604020202020204" pitchFamily="34" charset="0"/>
              </a:rPr>
              <a:t>Pedatrics</a:t>
            </a:r>
            <a:endParaRPr lang="en-GB" altLang="en-US" sz="907" kern="0" dirty="0">
              <a:latin typeface="Arial" panose="020B0604020202020204" pitchFamily="34" charset="0"/>
            </a:endParaRPr>
          </a:p>
        </p:txBody>
      </p:sp>
      <p:sp>
        <p:nvSpPr>
          <p:cNvPr id="10" name="Right Arrow 2">
            <a:extLst>
              <a:ext uri="{FF2B5EF4-FFF2-40B4-BE49-F238E27FC236}">
                <a16:creationId xmlns:a16="http://schemas.microsoft.com/office/drawing/2014/main" id="{A1C10AF8-7A76-4150-97C2-5407A668FD9F}"/>
              </a:ext>
            </a:extLst>
          </p:cNvPr>
          <p:cNvSpPr/>
          <p:nvPr/>
        </p:nvSpPr>
        <p:spPr bwMode="auto">
          <a:xfrm rot="5787875">
            <a:off x="6032302" y="4917198"/>
            <a:ext cx="978408" cy="48463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pPr>
            <a:endParaRPr kumimoji="0" lang="en-US" sz="2400" b="0" i="0" u="none" strike="noStrike" cap="none" normalizeH="0" baseline="0">
              <a:ln>
                <a:noFill/>
              </a:ln>
              <a:effectLst/>
              <a:latin typeface="Times New Roman" panose="02020603050405020304" pitchFamily="18" charset="0"/>
              <a:cs typeface="msgothic" charset="0"/>
            </a:endParaRPr>
          </a:p>
        </p:txBody>
      </p:sp>
    </p:spTree>
    <p:extLst>
      <p:ext uri="{BB962C8B-B14F-4D97-AF65-F5344CB8AC3E}">
        <p14:creationId xmlns:p14="http://schemas.microsoft.com/office/powerpoint/2010/main" val="40518416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5E1-51F2-4C48-A238-D3CFCD61B555}"/>
              </a:ext>
            </a:extLst>
          </p:cNvPr>
          <p:cNvSpPr>
            <a:spLocks noGrp="1"/>
          </p:cNvSpPr>
          <p:nvPr>
            <p:ph type="title"/>
          </p:nvPr>
        </p:nvSpPr>
        <p:spPr/>
        <p:txBody>
          <a:bodyPr>
            <a:noAutofit/>
          </a:bodyPr>
          <a:lstStyle/>
          <a:p>
            <a:r>
              <a:rPr lang="en-US" sz="4800" b="1" dirty="0">
                <a:latin typeface="Helvetica" pitchFamily="2" charset="0"/>
              </a:rPr>
              <a:t>Initial Management</a:t>
            </a:r>
          </a:p>
        </p:txBody>
      </p:sp>
      <p:sp>
        <p:nvSpPr>
          <p:cNvPr id="3" name="Content Placeholder 2">
            <a:extLst>
              <a:ext uri="{FF2B5EF4-FFF2-40B4-BE49-F238E27FC236}">
                <a16:creationId xmlns:a16="http://schemas.microsoft.com/office/drawing/2014/main" id="{2DD26B7A-4BF9-41B6-B7FC-AC5D95A3D98E}"/>
              </a:ext>
            </a:extLst>
          </p:cNvPr>
          <p:cNvSpPr>
            <a:spLocks noGrp="1"/>
          </p:cNvSpPr>
          <p:nvPr>
            <p:ph idx="1"/>
          </p:nvPr>
        </p:nvSpPr>
        <p:spPr/>
        <p:txBody>
          <a:bodyPr>
            <a:normAutofit/>
          </a:bodyPr>
          <a:lstStyle/>
          <a:p>
            <a:pPr marL="0" indent="0">
              <a:buNone/>
            </a:pPr>
            <a:r>
              <a:rPr lang="en-US" sz="3600" dirty="0"/>
              <a:t>A. Decide if Mild, Moderate or Severe</a:t>
            </a:r>
          </a:p>
          <a:p>
            <a:pPr marL="0" indent="0">
              <a:buNone/>
            </a:pPr>
            <a:r>
              <a:rPr lang="en-US" sz="3600" dirty="0"/>
              <a:t>B. Establish a Safety Plan </a:t>
            </a:r>
          </a:p>
          <a:p>
            <a:pPr marL="0" indent="0">
              <a:buNone/>
            </a:pPr>
            <a:r>
              <a:rPr lang="en-US" sz="3600" dirty="0"/>
              <a:t>C. Educate Patient and Family </a:t>
            </a:r>
          </a:p>
          <a:p>
            <a:pPr marL="0" indent="0">
              <a:buNone/>
            </a:pPr>
            <a:r>
              <a:rPr lang="en-US" sz="3600" dirty="0"/>
              <a:t>D. Develop a treatment plan based on severity</a:t>
            </a:r>
          </a:p>
        </p:txBody>
      </p:sp>
    </p:spTree>
    <p:extLst>
      <p:ext uri="{BB962C8B-B14F-4D97-AF65-F5344CB8AC3E}">
        <p14:creationId xmlns:p14="http://schemas.microsoft.com/office/powerpoint/2010/main" val="115623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653"/>
            <a:ext cx="10515600" cy="755373"/>
          </a:xfrm>
        </p:spPr>
        <p:txBody>
          <a:bodyPr/>
          <a:lstStyle/>
          <a:p>
            <a:r>
              <a:rPr lang="en-US" b="1" dirty="0">
                <a:latin typeface="Helvetica" pitchFamily="2" charset="0"/>
              </a:rPr>
              <a:t>A. How to Decide?</a:t>
            </a:r>
          </a:p>
        </p:txBody>
      </p:sp>
      <p:sp>
        <p:nvSpPr>
          <p:cNvPr id="3" name="Content Placeholder 2"/>
          <p:cNvSpPr>
            <a:spLocks noGrp="1"/>
          </p:cNvSpPr>
          <p:nvPr>
            <p:ph idx="1"/>
          </p:nvPr>
        </p:nvSpPr>
        <p:spPr>
          <a:xfrm>
            <a:off x="538018" y="2139052"/>
            <a:ext cx="10515600" cy="4351338"/>
          </a:xfrm>
        </p:spPr>
        <p:txBody>
          <a:bodyPr>
            <a:normAutofit/>
          </a:bodyPr>
          <a:lstStyle/>
          <a:p>
            <a:pPr marL="0" indent="0">
              <a:buNone/>
            </a:pPr>
            <a:r>
              <a:rPr lang="en-US" sz="4000" b="1" dirty="0">
                <a:solidFill>
                  <a:schemeClr val="accent6">
                    <a:lumMod val="75000"/>
                  </a:schemeClr>
                </a:solidFill>
              </a:rPr>
              <a:t>MILD           </a:t>
            </a:r>
            <a:r>
              <a:rPr lang="en-US" sz="4000" b="1" dirty="0">
                <a:solidFill>
                  <a:schemeClr val="accent4">
                    <a:lumMod val="60000"/>
                    <a:lumOff val="40000"/>
                  </a:schemeClr>
                </a:solidFill>
              </a:rPr>
              <a:t>MODERATE          </a:t>
            </a:r>
            <a:r>
              <a:rPr lang="en-US" sz="4000" b="1" dirty="0">
                <a:solidFill>
                  <a:srgbClr val="C00000"/>
                </a:solidFill>
              </a:rPr>
              <a:t>SEVERE</a:t>
            </a:r>
          </a:p>
          <a:p>
            <a:r>
              <a:rPr lang="en-US" sz="3600" dirty="0"/>
              <a:t>Clinical impressions from interview</a:t>
            </a:r>
          </a:p>
          <a:p>
            <a:r>
              <a:rPr lang="en-US" sz="3600" dirty="0"/>
              <a:t>Standardized rating scales scores</a:t>
            </a:r>
          </a:p>
          <a:p>
            <a:r>
              <a:rPr lang="en-US" sz="3600" dirty="0"/>
              <a:t>Number of DSM-5 criteria</a:t>
            </a:r>
          </a:p>
          <a:p>
            <a:r>
              <a:rPr lang="en-US" sz="3600" dirty="0"/>
              <a:t>Degree of impairment from baseline </a:t>
            </a:r>
          </a:p>
          <a:p>
            <a:r>
              <a:rPr lang="en-US" sz="3600" dirty="0"/>
              <a:t>Safety issues (</a:t>
            </a:r>
            <a:r>
              <a:rPr lang="en-US" sz="3600" dirty="0" err="1"/>
              <a:t>suicidality</a:t>
            </a:r>
            <a:r>
              <a:rPr lang="en-US" sz="3600" dirty="0"/>
              <a:t>, self-injury)</a:t>
            </a:r>
          </a:p>
          <a:p>
            <a:pPr marL="0" indent="0">
              <a:buNone/>
            </a:pPr>
            <a:endParaRPr lang="en-US" sz="4000" b="1" dirty="0">
              <a:solidFill>
                <a:schemeClr val="accent1"/>
              </a:solidFill>
            </a:endParaRPr>
          </a:p>
        </p:txBody>
      </p:sp>
    </p:spTree>
    <p:extLst>
      <p:ext uri="{BB962C8B-B14F-4D97-AF65-F5344CB8AC3E}">
        <p14:creationId xmlns:p14="http://schemas.microsoft.com/office/powerpoint/2010/main" val="229209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BA62-FD9D-E7CD-DB13-9BB860CCC65D}"/>
              </a:ext>
            </a:extLst>
          </p:cNvPr>
          <p:cNvSpPr>
            <a:spLocks noGrp="1"/>
          </p:cNvSpPr>
          <p:nvPr>
            <p:ph type="title"/>
          </p:nvPr>
        </p:nvSpPr>
        <p:spPr/>
        <p:txBody>
          <a:bodyPr/>
          <a:lstStyle/>
          <a:p>
            <a:r>
              <a:rPr lang="en-US" b="1" dirty="0">
                <a:latin typeface="Helvetica" pitchFamily="2" charset="0"/>
              </a:rPr>
              <a:t>CASE: Danielle</a:t>
            </a:r>
          </a:p>
        </p:txBody>
      </p:sp>
      <p:sp>
        <p:nvSpPr>
          <p:cNvPr id="3" name="Content Placeholder 2">
            <a:extLst>
              <a:ext uri="{FF2B5EF4-FFF2-40B4-BE49-F238E27FC236}">
                <a16:creationId xmlns:a16="http://schemas.microsoft.com/office/drawing/2014/main" id="{0A78C3B4-2720-B9F0-CD25-6316C9726B37}"/>
              </a:ext>
            </a:extLst>
          </p:cNvPr>
          <p:cNvSpPr>
            <a:spLocks noGrp="1"/>
          </p:cNvSpPr>
          <p:nvPr>
            <p:ph idx="1"/>
          </p:nvPr>
        </p:nvSpPr>
        <p:spPr>
          <a:xfrm>
            <a:off x="838200" y="2587557"/>
            <a:ext cx="10515600" cy="3995197"/>
          </a:xfrm>
        </p:spPr>
        <p:txBody>
          <a:bodyPr>
            <a:normAutofit/>
          </a:bodyPr>
          <a:lstStyle/>
          <a:p>
            <a:r>
              <a:rPr lang="en-US" dirty="0"/>
              <a:t>Mild, Moderate, or Severe?</a:t>
            </a:r>
          </a:p>
        </p:txBody>
      </p:sp>
      <p:sp>
        <p:nvSpPr>
          <p:cNvPr id="4" name="Slide Number Placeholder 3">
            <a:extLst>
              <a:ext uri="{FF2B5EF4-FFF2-40B4-BE49-F238E27FC236}">
                <a16:creationId xmlns:a16="http://schemas.microsoft.com/office/drawing/2014/main" id="{7F6579FF-14A5-5621-0D5D-26B06DE6215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chemeClr val="bg2">
                    <a:lumMod val="25000"/>
                  </a:schemeClr>
                </a:solidFill>
                <a:latin typeface="Helvetica Regular"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927A71C-5EB0-45EC-B0AD-E94D765AE5AB}" type="slidenum">
              <a:rPr kumimoji="0" lang="en-US" sz="1000" b="0" i="0" u="none" strike="noStrike" kern="1200" cap="none" spc="0" normalizeH="0" baseline="0" noProof="0" smtClean="0">
                <a:ln>
                  <a:noFill/>
                </a:ln>
                <a:solidFill>
                  <a:srgbClr val="E7E6E6">
                    <a:lumMod val="25000"/>
                  </a:srgbClr>
                </a:solidFill>
                <a:effectLst/>
                <a:uLnTx/>
                <a:uFillTx/>
                <a:latin typeface="Helvetica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E7E6E6">
                  <a:lumMod val="25000"/>
                </a:srgbClr>
              </a:solidFill>
              <a:effectLst/>
              <a:uLnTx/>
              <a:uFillTx/>
              <a:latin typeface="Helvetica Regular" charset="0"/>
              <a:ea typeface="+mn-ea"/>
              <a:cs typeface="+mn-cs"/>
            </a:endParaRPr>
          </a:p>
        </p:txBody>
      </p:sp>
    </p:spTree>
    <p:extLst>
      <p:ext uri="{BB962C8B-B14F-4D97-AF65-F5344CB8AC3E}">
        <p14:creationId xmlns:p14="http://schemas.microsoft.com/office/powerpoint/2010/main" val="2988156308"/>
      </p:ext>
    </p:extLst>
  </p:cSld>
  <p:clrMapOvr>
    <a:masterClrMapping/>
  </p:clrMapOvr>
</p:sld>
</file>

<file path=ppt/theme/theme1.xml><?xml version="1.0" encoding="utf-8"?>
<a:theme xmlns:a="http://schemas.openxmlformats.org/drawingml/2006/main" name="Office Theme">
  <a:themeElements>
    <a:clrScheme name="Project TEACH">
      <a:dk1>
        <a:srgbClr val="3A3838"/>
      </a:dk1>
      <a:lt1>
        <a:sysClr val="window" lastClr="FFFFFF"/>
      </a:lt1>
      <a:dk2>
        <a:srgbClr val="039FDA"/>
      </a:dk2>
      <a:lt2>
        <a:srgbClr val="E7E6E6"/>
      </a:lt2>
      <a:accent1>
        <a:srgbClr val="039FDA"/>
      </a:accent1>
      <a:accent2>
        <a:srgbClr val="7BBF43"/>
      </a:accent2>
      <a:accent3>
        <a:srgbClr val="3A0E79"/>
      </a:accent3>
      <a:accent4>
        <a:srgbClr val="A5A5A5"/>
      </a:accent4>
      <a:accent5>
        <a:srgbClr val="5B9BD5"/>
      </a:accent5>
      <a:accent6>
        <a:srgbClr val="6F3B55"/>
      </a:accent6>
      <a:hlink>
        <a:srgbClr val="002060"/>
      </a:hlink>
      <a:folHlink>
        <a:srgbClr val="7E35E7"/>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7093</TotalTime>
  <Words>2658</Words>
  <Application>Microsoft Office PowerPoint</Application>
  <PresentationFormat>Widescreen</PresentationFormat>
  <Paragraphs>335</Paragraphs>
  <Slides>54</Slides>
  <Notes>22</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54</vt:i4>
      </vt:variant>
    </vt:vector>
  </HeadingPairs>
  <TitlesOfParts>
    <vt:vector size="74" baseType="lpstr">
      <vt:lpstr>ＭＳ Ｐゴシック</vt:lpstr>
      <vt:lpstr>Arial</vt:lpstr>
      <vt:lpstr>Calibri</vt:lpstr>
      <vt:lpstr>Calibri Light</vt:lpstr>
      <vt:lpstr>Cambria</vt:lpstr>
      <vt:lpstr>Cambria Math</vt:lpstr>
      <vt:lpstr>Helvetica</vt:lpstr>
      <vt:lpstr>Helvetica Light</vt:lpstr>
      <vt:lpstr>Helvetica Regular</vt:lpstr>
      <vt:lpstr>Kozuka Gothic Pr6N B</vt:lpstr>
      <vt:lpstr>msgothic</vt:lpstr>
      <vt:lpstr>Myriad Arabic</vt:lpstr>
      <vt:lpstr>Myriad Pro Cond</vt:lpstr>
      <vt:lpstr>Times</vt:lpstr>
      <vt:lpstr>Times New Roman</vt:lpstr>
      <vt:lpstr>Wingdings</vt:lpstr>
      <vt:lpstr>Office Theme</vt:lpstr>
      <vt:lpstr>2_Custom Design</vt:lpstr>
      <vt:lpstr>1_Custom Design</vt:lpstr>
      <vt:lpstr>1_Office Theme</vt:lpstr>
      <vt:lpstr>PowerPoint Presentation</vt:lpstr>
      <vt:lpstr>PCP CHAMP:</vt:lpstr>
      <vt:lpstr>PowerPoint Presentation</vt:lpstr>
      <vt:lpstr>POLL</vt:lpstr>
      <vt:lpstr>Let’s continue where we left off…</vt:lpstr>
      <vt:lpstr>PowerPoint Presentation</vt:lpstr>
      <vt:lpstr>Initial Management</vt:lpstr>
      <vt:lpstr>A. How to Decide?</vt:lpstr>
      <vt:lpstr>CASE: Danielle</vt:lpstr>
      <vt:lpstr> B. Safety Planning</vt:lpstr>
      <vt:lpstr>C. Patient and Family Education</vt:lpstr>
      <vt:lpstr>C. Patient and Family Education:  Basic Interventions  </vt:lpstr>
      <vt:lpstr>D. Develop a Treatment Plan Based on Severity</vt:lpstr>
      <vt:lpstr>PowerPoint Presentation</vt:lpstr>
      <vt:lpstr>Managing Mild Depression</vt:lpstr>
      <vt:lpstr>PowerPoint Presentation</vt:lpstr>
      <vt:lpstr>Active Monitoring &amp; Close Follow-Up</vt:lpstr>
      <vt:lpstr>Managing Moderate  to Severe Depression</vt:lpstr>
      <vt:lpstr>PowerPoint Presentation</vt:lpstr>
      <vt:lpstr>Referral for Evidence-based Therapy</vt:lpstr>
      <vt:lpstr>  Psychotherapy for Depression</vt:lpstr>
      <vt:lpstr>POLL</vt:lpstr>
      <vt:lpstr>PowerPoint Presentation</vt:lpstr>
      <vt:lpstr>Cognitive Behavioral Therapy</vt:lpstr>
      <vt:lpstr> Psychopharmacotherapy for Depression</vt:lpstr>
      <vt:lpstr>Choosing an SSRI </vt:lpstr>
      <vt:lpstr>Other Considerations</vt:lpstr>
      <vt:lpstr>Treatment of Adolescent Depression Study (TADS) March et al, 2004</vt:lpstr>
      <vt:lpstr>CBT for Relapse Prevention</vt:lpstr>
      <vt:lpstr>PowerPoint Presentation</vt:lpstr>
      <vt:lpstr>FOLLOW UP</vt:lpstr>
      <vt:lpstr>SSRI How-To: Part I</vt:lpstr>
      <vt:lpstr>SSRI How-To: Part II</vt:lpstr>
      <vt:lpstr>SSRI How-To: Part III</vt:lpstr>
      <vt:lpstr>What Could Go Wrong: Side Effects</vt:lpstr>
      <vt:lpstr>SSRI Activation in Youth</vt:lpstr>
      <vt:lpstr>What else could go wrong</vt:lpstr>
      <vt:lpstr>Danielle</vt:lpstr>
      <vt:lpstr>How to Decide When to Use Any Medicine</vt:lpstr>
      <vt:lpstr>Barriers to Success</vt:lpstr>
      <vt:lpstr>PowerPoint Presentation</vt:lpstr>
      <vt:lpstr>Boxed Warnings</vt:lpstr>
      <vt:lpstr>Antidepressant Boxed Warning</vt:lpstr>
      <vt:lpstr>FDA Boxed Warning on Antidepressants</vt:lpstr>
      <vt:lpstr>Limitations of the FDA review</vt:lpstr>
      <vt:lpstr>FDA Analysis Results</vt:lpstr>
      <vt:lpstr>Unintended Consequences </vt:lpstr>
      <vt:lpstr>Unintended Consequences </vt:lpstr>
      <vt:lpstr>Unintended Consequences </vt:lpstr>
      <vt:lpstr>TAKE HOME POINT #1: SUICIDAL RISK on ANTIDEPRESSENTS</vt:lpstr>
      <vt:lpstr>PowerPoint Presentation</vt:lpstr>
      <vt:lpstr>In Summary: Management of Depression in Children and Adolescents</vt:lpstr>
      <vt:lpstr>In Summary: Management of Depression in Children and Adolescents (continued)</vt:lpstr>
      <vt:lpstr>The Take-Away…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Romanos</dc:creator>
  <cp:lastModifiedBy>Bhatia, Ira</cp:lastModifiedBy>
  <cp:revision>294</cp:revision>
  <cp:lastPrinted>2017-09-12T14:03:58Z</cp:lastPrinted>
  <dcterms:created xsi:type="dcterms:W3CDTF">2017-05-18T20:49:26Z</dcterms:created>
  <dcterms:modified xsi:type="dcterms:W3CDTF">2024-10-10T15:38:05Z</dcterms:modified>
</cp:coreProperties>
</file>