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 id="2147483708" r:id="rId3"/>
    <p:sldMasterId id="2147483720" r:id="rId4"/>
  </p:sldMasterIdLst>
  <p:notesMasterIdLst>
    <p:notesMasterId r:id="rId37"/>
  </p:notesMasterIdLst>
  <p:sldIdLst>
    <p:sldId id="662" r:id="rId5"/>
    <p:sldId id="368" r:id="rId6"/>
    <p:sldId id="369" r:id="rId7"/>
    <p:sldId id="664" r:id="rId8"/>
    <p:sldId id="674" r:id="rId9"/>
    <p:sldId id="665" r:id="rId10"/>
    <p:sldId id="666" r:id="rId11"/>
    <p:sldId id="337" r:id="rId12"/>
    <p:sldId id="338" r:id="rId13"/>
    <p:sldId id="669" r:id="rId14"/>
    <p:sldId id="341" r:id="rId15"/>
    <p:sldId id="342" r:id="rId16"/>
    <p:sldId id="667" r:id="rId17"/>
    <p:sldId id="344" r:id="rId18"/>
    <p:sldId id="345" r:id="rId19"/>
    <p:sldId id="347" r:id="rId20"/>
    <p:sldId id="366" r:id="rId21"/>
    <p:sldId id="671" r:id="rId22"/>
    <p:sldId id="672" r:id="rId23"/>
    <p:sldId id="349" r:id="rId24"/>
    <p:sldId id="352" r:id="rId25"/>
    <p:sldId id="353" r:id="rId26"/>
    <p:sldId id="668" r:id="rId27"/>
    <p:sldId id="354" r:id="rId28"/>
    <p:sldId id="358" r:id="rId29"/>
    <p:sldId id="361" r:id="rId30"/>
    <p:sldId id="362" r:id="rId31"/>
    <p:sldId id="363" r:id="rId32"/>
    <p:sldId id="359" r:id="rId33"/>
    <p:sldId id="673" r:id="rId34"/>
    <p:sldId id="364" r:id="rId35"/>
    <p:sldId id="67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4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45062-BBA1-4CC2-969C-314FEB0935A4}"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70510-873F-4695-8763-1C320CBC71BA}" type="slidenum">
              <a:rPr lang="en-US" smtClean="0"/>
              <a:t>‹#›</a:t>
            </a:fld>
            <a:endParaRPr lang="en-US"/>
          </a:p>
        </p:txBody>
      </p:sp>
    </p:spTree>
    <p:extLst>
      <p:ext uri="{BB962C8B-B14F-4D97-AF65-F5344CB8AC3E}">
        <p14:creationId xmlns:p14="http://schemas.microsoft.com/office/powerpoint/2010/main" val="48547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77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4151080" y="9128420"/>
            <a:ext cx="3174356" cy="480443"/>
          </a:xfrm>
          <a:prstGeom prst="rect">
            <a:avLst/>
          </a:prstGeom>
          <a:noFill/>
          <a:ln>
            <a:noFill/>
          </a:ln>
        </p:spPr>
        <p:txBody>
          <a:bodyPr lIns="96732" tIns="48365" rIns="96732" bIns="48365" anchor="b"/>
          <a:lstStyle/>
          <a:p>
            <a:pPr marL="0" marR="0" lvl="0" indent="0" algn="r" defTabSz="967555"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4E0F3034-A918-443B-A58E-046D377DDD26}" type="slidenum">
              <a:rPr kumimoji="0" lang="en-US" sz="1200" b="0" i="0" u="none" strike="noStrike" kern="0" cap="none" spc="0" normalizeH="0" baseline="0" noProof="0">
                <a:ln>
                  <a:noFill/>
                </a:ln>
                <a:solidFill>
                  <a:srgbClr val="000000"/>
                </a:solidFill>
                <a:effectLst/>
                <a:uLnTx/>
                <a:uFillTx/>
                <a:latin typeface="Times New Roman" pitchFamily="18"/>
                <a:ea typeface="+mn-ea"/>
                <a:cs typeface="+mn-cs"/>
              </a:rPr>
              <a:pPr marL="0" marR="0" lvl="0" indent="0" algn="r" defTabSz="967555"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23</a:t>
            </a:fld>
            <a:endParaRPr kumimoji="0" lang="en-US" sz="1200" b="0" i="0" u="none" strike="noStrike" kern="0" cap="none" spc="0" normalizeH="0" baseline="0" noProof="0">
              <a:ln>
                <a:noFill/>
              </a:ln>
              <a:solidFill>
                <a:srgbClr val="000000"/>
              </a:solidFill>
              <a:effectLst/>
              <a:uLnTx/>
              <a:uFillTx/>
              <a:latin typeface="Times New Roman" pitchFamily="18"/>
              <a:ea typeface="+mn-ea"/>
              <a:cs typeface="+mn-cs"/>
            </a:endParaRPr>
          </a:p>
        </p:txBody>
      </p:sp>
      <p:sp>
        <p:nvSpPr>
          <p:cNvPr id="57347" name="Slide Image Placeholder 2"/>
          <p:cNvSpPr>
            <a:spLocks noGrp="1" noRot="1" noChangeAspect="1" noTextEdit="1"/>
          </p:cNvSpPr>
          <p:nvPr>
            <p:ph type="sldImg"/>
          </p:nvPr>
        </p:nvSpPr>
        <p:spPr>
          <a:ln/>
        </p:spPr>
      </p:sp>
      <p:sp>
        <p:nvSpPr>
          <p:cNvPr id="57348"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Calibri" pitchFamily="34" charset="0"/>
            </a:endParaRPr>
          </a:p>
        </p:txBody>
      </p:sp>
    </p:spTree>
    <p:extLst>
      <p:ext uri="{BB962C8B-B14F-4D97-AF65-F5344CB8AC3E}">
        <p14:creationId xmlns:p14="http://schemas.microsoft.com/office/powerpoint/2010/main" val="333546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4151080" y="9128420"/>
            <a:ext cx="3174356" cy="480443"/>
          </a:xfrm>
          <a:prstGeom prst="rect">
            <a:avLst/>
          </a:prstGeom>
          <a:noFill/>
          <a:ln>
            <a:noFill/>
          </a:ln>
        </p:spPr>
        <p:txBody>
          <a:bodyPr lIns="96732" tIns="48365" rIns="96732" bIns="48365" anchor="b"/>
          <a:lstStyle/>
          <a:p>
            <a:pPr marL="0" marR="0" lvl="0" indent="0" algn="r" defTabSz="967555"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A3F87F01-8488-4E18-8B41-0301C56AA9BA}" type="slidenum">
              <a:rPr kumimoji="0" lang="en-US" sz="1200" b="0" i="0" u="none" strike="noStrike" kern="0" cap="none" spc="0" normalizeH="0" baseline="0" noProof="0">
                <a:ln>
                  <a:noFill/>
                </a:ln>
                <a:solidFill>
                  <a:srgbClr val="000000"/>
                </a:solidFill>
                <a:effectLst/>
                <a:uLnTx/>
                <a:uFillTx/>
                <a:latin typeface="Times New Roman" pitchFamily="18"/>
                <a:ea typeface="+mn-ea"/>
                <a:cs typeface="+mn-cs"/>
              </a:rPr>
              <a:pPr marL="0" marR="0" lvl="0" indent="0" algn="r" defTabSz="967555"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25</a:t>
            </a:fld>
            <a:endParaRPr kumimoji="0" lang="en-US" sz="1200" b="0" i="0" u="none" strike="noStrike" kern="0" cap="none" spc="0" normalizeH="0" baseline="0" noProof="0">
              <a:ln>
                <a:noFill/>
              </a:ln>
              <a:solidFill>
                <a:srgbClr val="000000"/>
              </a:solidFill>
              <a:effectLst/>
              <a:uLnTx/>
              <a:uFillTx/>
              <a:latin typeface="Times New Roman" pitchFamily="18"/>
              <a:ea typeface="+mn-ea"/>
              <a:cs typeface="+mn-cs"/>
            </a:endParaRPr>
          </a:p>
        </p:txBody>
      </p:sp>
      <p:sp>
        <p:nvSpPr>
          <p:cNvPr id="61443" name="Slide Image Placeholder 2"/>
          <p:cNvSpPr>
            <a:spLocks noGrp="1" noRot="1" noChangeAspect="1" noTextEdit="1"/>
          </p:cNvSpPr>
          <p:nvPr>
            <p:ph type="sldImg"/>
          </p:nvPr>
        </p:nvSpPr>
        <p:spPr>
          <a:ln/>
        </p:spPr>
      </p:sp>
      <p:sp>
        <p:nvSpPr>
          <p:cNvPr id="61444" name="Rectangle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Calibri" pitchFamily="34" charset="0"/>
            </a:endParaRPr>
          </a:p>
        </p:txBody>
      </p:sp>
    </p:spTree>
    <p:extLst>
      <p:ext uri="{BB962C8B-B14F-4D97-AF65-F5344CB8AC3E}">
        <p14:creationId xmlns:p14="http://schemas.microsoft.com/office/powerpoint/2010/main" val="1059555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1C7B97-C46D-E347-8C5B-FFABEB95D45C}"/>
              </a:ext>
            </a:extLst>
          </p:cNvPr>
          <p:cNvSpPr>
            <a:spLocks noGrp="1" noChangeArrowheads="1"/>
          </p:cNvSpPr>
          <p:nvPr>
            <p:ph type="sldNum" sz="quarter" idx="5"/>
          </p:nvPr>
        </p:nvSpPr>
        <p:spPr>
          <a:ln/>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12CA90BC-45DA-5D4B-B20B-09E9BB461E66}"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426" name="Rectangle 2">
            <a:extLst>
              <a:ext uri="{FF2B5EF4-FFF2-40B4-BE49-F238E27FC236}">
                <a16:creationId xmlns:a16="http://schemas.microsoft.com/office/drawing/2014/main" id="{B0E0B18A-F9B6-F14D-B069-D2AAD3908BAA}"/>
              </a:ext>
            </a:extLst>
          </p:cNvPr>
          <p:cNvSpPr>
            <a:spLocks noGrp="1" noRot="1" noChangeAspect="1" noChangeArrowheads="1" noTextEdit="1"/>
          </p:cNvSpPr>
          <p:nvPr>
            <p:ph type="sldImg"/>
          </p:nvPr>
        </p:nvSpPr>
        <p:spPr>
          <a:xfrm>
            <a:off x="433388" y="708025"/>
            <a:ext cx="6302375" cy="3544888"/>
          </a:xfrm>
          <a:ln/>
        </p:spPr>
      </p:sp>
      <p:sp>
        <p:nvSpPr>
          <p:cNvPr id="103427" name="Rectangle 3">
            <a:extLst>
              <a:ext uri="{FF2B5EF4-FFF2-40B4-BE49-F238E27FC236}">
                <a16:creationId xmlns:a16="http://schemas.microsoft.com/office/drawing/2014/main" id="{60CDCC60-E9FD-AB4D-8BD2-3F5324582815}"/>
              </a:ext>
            </a:extLst>
          </p:cNvPr>
          <p:cNvSpPr>
            <a:spLocks noGrp="1" noChangeArrowheads="1"/>
          </p:cNvSpPr>
          <p:nvPr>
            <p:ph type="body" idx="1"/>
          </p:nvPr>
        </p:nvSpPr>
        <p:spPr>
          <a:xfrm>
            <a:off x="955491" y="4489387"/>
            <a:ext cx="5255204" cy="4253103"/>
          </a:xfrm>
        </p:spPr>
        <p:txBody>
          <a:bodyPr/>
          <a:lstStyle/>
          <a:p>
            <a:endParaRPr lang="en-US" altLang="en-US"/>
          </a:p>
        </p:txBody>
      </p:sp>
    </p:spTree>
    <p:extLst>
      <p:ext uri="{BB962C8B-B14F-4D97-AF65-F5344CB8AC3E}">
        <p14:creationId xmlns:p14="http://schemas.microsoft.com/office/powerpoint/2010/main" val="25404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Danielle have MDD?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70510-873F-4695-8763-1C320CBC71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43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that we are focusing on adolescent</a:t>
            </a:r>
            <a:r>
              <a:rPr lang="en-US" baseline="0" dirty="0"/>
              <a:t> depression because childhood depression is uncommon.  As the teen gets older, risk rises greatly, as more common even after age 15. If a primary care provider suspects pre-pubertal depression, first look again for something else (anxiety is more likely…).  Get help if you think it is </a:t>
            </a:r>
            <a:r>
              <a:rPr lang="en-US" baseline="0" dirty="0" err="1"/>
              <a:t>prepubertal</a:t>
            </a:r>
            <a:r>
              <a:rPr lang="en-US" baseline="0" dirty="0"/>
              <a:t> depression. </a:t>
            </a:r>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16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itchFamily="34" charset="0"/>
              </a:defRPr>
            </a:lvl1pPr>
            <a:lvl2pPr marL="786108" indent="-302349">
              <a:defRPr>
                <a:solidFill>
                  <a:schemeClr val="tx1"/>
                </a:solidFill>
                <a:latin typeface="Calibri" pitchFamily="34" charset="0"/>
              </a:defRPr>
            </a:lvl2pPr>
            <a:lvl3pPr marL="1209397" indent="-241879">
              <a:defRPr>
                <a:solidFill>
                  <a:schemeClr val="tx1"/>
                </a:solidFill>
                <a:latin typeface="Calibri" pitchFamily="34" charset="0"/>
              </a:defRPr>
            </a:lvl3pPr>
            <a:lvl4pPr marL="1693155" indent="-241879">
              <a:defRPr>
                <a:solidFill>
                  <a:schemeClr val="tx1"/>
                </a:solidFill>
                <a:latin typeface="Calibri" pitchFamily="34" charset="0"/>
              </a:defRPr>
            </a:lvl4pPr>
            <a:lvl5pPr marL="2176914" indent="-241879">
              <a:defRPr>
                <a:solidFill>
                  <a:schemeClr val="tx1"/>
                </a:solidFill>
                <a:latin typeface="Calibri" pitchFamily="34" charset="0"/>
              </a:defRPr>
            </a:lvl5pPr>
            <a:lvl6pPr marL="2660672" indent="-241879" fontAlgn="base">
              <a:spcBef>
                <a:spcPct val="0"/>
              </a:spcBef>
              <a:spcAft>
                <a:spcPct val="0"/>
              </a:spcAft>
              <a:defRPr>
                <a:solidFill>
                  <a:schemeClr val="tx1"/>
                </a:solidFill>
                <a:latin typeface="Calibri" pitchFamily="34" charset="0"/>
              </a:defRPr>
            </a:lvl6pPr>
            <a:lvl7pPr marL="3144431" indent="-241879" fontAlgn="base">
              <a:spcBef>
                <a:spcPct val="0"/>
              </a:spcBef>
              <a:spcAft>
                <a:spcPct val="0"/>
              </a:spcAft>
              <a:defRPr>
                <a:solidFill>
                  <a:schemeClr val="tx1"/>
                </a:solidFill>
                <a:latin typeface="Calibri" pitchFamily="34" charset="0"/>
              </a:defRPr>
            </a:lvl7pPr>
            <a:lvl8pPr marL="3628190" indent="-241879" fontAlgn="base">
              <a:spcBef>
                <a:spcPct val="0"/>
              </a:spcBef>
              <a:spcAft>
                <a:spcPct val="0"/>
              </a:spcAft>
              <a:defRPr>
                <a:solidFill>
                  <a:schemeClr val="tx1"/>
                </a:solidFill>
                <a:latin typeface="Calibri" pitchFamily="34" charset="0"/>
              </a:defRPr>
            </a:lvl8pPr>
            <a:lvl9pPr marL="4111949" indent="-241879" fontAlgn="base">
              <a:spcBef>
                <a:spcPct val="0"/>
              </a:spcBef>
              <a:spcAft>
                <a:spcPct val="0"/>
              </a:spcAft>
              <a:defRPr>
                <a:solidFill>
                  <a:schemeClr val="tx1"/>
                </a:solidFill>
                <a:latin typeface="Calibri" pitchFamily="34" charset="0"/>
              </a:defRPr>
            </a:lvl9pPr>
          </a:lstStyle>
          <a:p>
            <a:pPr marL="0" marR="0" lvl="0" indent="0" algn="l" defTabSz="465887" rtl="0" eaLnBrk="1" fontAlgn="base" latinLnBrk="0" hangingPunct="1">
              <a:lnSpc>
                <a:spcPct val="100000"/>
              </a:lnSpc>
              <a:spcBef>
                <a:spcPct val="0"/>
              </a:spcBef>
              <a:spcAft>
                <a:spcPct val="0"/>
              </a:spcAft>
              <a:buClrTx/>
              <a:buSzTx/>
              <a:buFontTx/>
              <a:buNone/>
              <a:tabLst/>
              <a:defRPr/>
            </a:pPr>
            <a:r>
              <a:rPr kumimoji="0" altLang="en-US" sz="1200" b="0" i="0" u="none" strike="noStrike" kern="1200" cap="none" spc="0" normalizeH="0" baseline="0" noProof="0">
                <a:ln>
                  <a:noFill/>
                </a:ln>
                <a:solidFill>
                  <a:srgbClr val="000000"/>
                </a:solidFill>
                <a:effectLst/>
                <a:uLnTx/>
                <a:uFillTx/>
                <a:latin typeface="Calibri" pitchFamily="34" charset="0"/>
                <a:ea typeface="+mn-ea"/>
                <a:cs typeface="+mn-cs"/>
              </a:rPr>
              <a:t>Unit H: Short Course Depression</a:t>
            </a:r>
          </a:p>
        </p:txBody>
      </p:sp>
      <p:sp>
        <p:nvSpPr>
          <p:cNvPr id="5632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a:defRPr>
                <a:solidFill>
                  <a:schemeClr val="tx1"/>
                </a:solidFill>
                <a:latin typeface="Calibri" pitchFamily="34" charset="0"/>
              </a:defRPr>
            </a:lvl1pPr>
            <a:lvl2pPr marL="786108" indent="-302349">
              <a:defRPr>
                <a:solidFill>
                  <a:schemeClr val="tx1"/>
                </a:solidFill>
                <a:latin typeface="Calibri" pitchFamily="34" charset="0"/>
              </a:defRPr>
            </a:lvl2pPr>
            <a:lvl3pPr marL="1209397" indent="-241879">
              <a:defRPr>
                <a:solidFill>
                  <a:schemeClr val="tx1"/>
                </a:solidFill>
                <a:latin typeface="Calibri" pitchFamily="34" charset="0"/>
              </a:defRPr>
            </a:lvl3pPr>
            <a:lvl4pPr marL="1693155" indent="-241879">
              <a:defRPr>
                <a:solidFill>
                  <a:schemeClr val="tx1"/>
                </a:solidFill>
                <a:latin typeface="Calibri" pitchFamily="34" charset="0"/>
              </a:defRPr>
            </a:lvl4pPr>
            <a:lvl5pPr marL="2176914" indent="-241879">
              <a:defRPr>
                <a:solidFill>
                  <a:schemeClr val="tx1"/>
                </a:solidFill>
                <a:latin typeface="Calibri" pitchFamily="34" charset="0"/>
              </a:defRPr>
            </a:lvl5pPr>
            <a:lvl6pPr marL="2660672" indent="-241879" fontAlgn="base">
              <a:spcBef>
                <a:spcPct val="0"/>
              </a:spcBef>
              <a:spcAft>
                <a:spcPct val="0"/>
              </a:spcAft>
              <a:defRPr>
                <a:solidFill>
                  <a:schemeClr val="tx1"/>
                </a:solidFill>
                <a:latin typeface="Calibri" pitchFamily="34" charset="0"/>
              </a:defRPr>
            </a:lvl6pPr>
            <a:lvl7pPr marL="3144431" indent="-241879" fontAlgn="base">
              <a:spcBef>
                <a:spcPct val="0"/>
              </a:spcBef>
              <a:spcAft>
                <a:spcPct val="0"/>
              </a:spcAft>
              <a:defRPr>
                <a:solidFill>
                  <a:schemeClr val="tx1"/>
                </a:solidFill>
                <a:latin typeface="Calibri" pitchFamily="34" charset="0"/>
              </a:defRPr>
            </a:lvl7pPr>
            <a:lvl8pPr marL="3628190" indent="-241879" fontAlgn="base">
              <a:spcBef>
                <a:spcPct val="0"/>
              </a:spcBef>
              <a:spcAft>
                <a:spcPct val="0"/>
              </a:spcAft>
              <a:defRPr>
                <a:solidFill>
                  <a:schemeClr val="tx1"/>
                </a:solidFill>
                <a:latin typeface="Calibri" pitchFamily="34" charset="0"/>
              </a:defRPr>
            </a:lvl8pPr>
            <a:lvl9pPr marL="4111949" indent="-241879" fontAlgn="base">
              <a:spcBef>
                <a:spcPct val="0"/>
              </a:spcBef>
              <a:spcAft>
                <a:spcPct val="0"/>
              </a:spcAft>
              <a:defRPr>
                <a:solidFill>
                  <a:schemeClr val="tx1"/>
                </a:solidFill>
                <a:latin typeface="Calibri" pitchFamily="34" charset="0"/>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fld id="{8124EB59-2B73-420E-B8BF-271428312E58}" type="slidenum">
              <a:rPr kumimoji="0"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465887" rtl="0" eaLnBrk="1" fontAlgn="base" latinLnBrk="0" hangingPunct="1">
                <a:lnSpc>
                  <a:spcPct val="100000"/>
                </a:lnSpc>
                <a:spcBef>
                  <a:spcPct val="0"/>
                </a:spcBef>
                <a:spcAft>
                  <a:spcPct val="0"/>
                </a:spcAft>
                <a:buClrTx/>
                <a:buSzTx/>
                <a:buFontTx/>
                <a:buNone/>
                <a:tabLst/>
                <a:defRPr/>
              </a:pPr>
              <a:t>9</a:t>
            </a:fld>
            <a:endParaRPr kumimoji="0"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56324" name="Rectangle 2"/>
          <p:cNvSpPr>
            <a:spLocks noGrp="1" noRot="1" noChangeAspect="1" noChangeArrowheads="1" noTextEdit="1"/>
          </p:cNvSpPr>
          <p:nvPr>
            <p:ph type="sldImg"/>
          </p:nvPr>
        </p:nvSpPr>
        <p:spPr>
          <a:ln/>
        </p:spPr>
      </p:sp>
      <p:sp>
        <p:nvSpPr>
          <p:cNvPr id="56325" name="Rectangle 3"/>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US" altLang="en-US" dirty="0">
                <a:latin typeface="Calibri" pitchFamily="34" charset="0"/>
                <a:ea typeface="ＭＳ Ｐゴシック" pitchFamily="34" charset="-128"/>
              </a:rPr>
              <a:t>(Slide courtesy</a:t>
            </a:r>
            <a:r>
              <a:rPr lang="en-US" altLang="en-US" baseline="0" dirty="0">
                <a:latin typeface="Calibri" pitchFamily="34" charset="0"/>
                <a:ea typeface="ＭＳ Ｐゴシック" pitchFamily="34" charset="-128"/>
              </a:rPr>
              <a:t> of Amy Cheung. MD)  Not so easy.  Some think it is obvious but it Is not.  It is hard.  All of depression management is hard. So..</a:t>
            </a:r>
            <a:endParaRPr altLang="en-US" dirty="0">
              <a:latin typeface="Calibri" pitchFamily="34" charset="0"/>
              <a:ea typeface="ＭＳ Ｐゴシック" pitchFamily="34" charset="-128"/>
            </a:endParaRPr>
          </a:p>
        </p:txBody>
      </p:sp>
    </p:spTree>
    <p:extLst>
      <p:ext uri="{BB962C8B-B14F-4D97-AF65-F5344CB8AC3E}">
        <p14:creationId xmlns:p14="http://schemas.microsoft.com/office/powerpoint/2010/main" val="68387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658840" y="1040303"/>
            <a:ext cx="4802341" cy="356394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947" tIns="47474" rIns="94947" bIns="47474" anchor="ctr"/>
          <a:lstStyle/>
          <a:p>
            <a:pPr marL="0" marR="0" lvl="0" indent="0" algn="l" defTabSz="94947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098" name="Text Box 2"/>
          <p:cNvSpPr txBox="1">
            <a:spLocks noGrp="1" noChangeArrowheads="1"/>
          </p:cNvSpPr>
          <p:nvPr>
            <p:ph type="body"/>
          </p:nvPr>
        </p:nvSpPr>
        <p:spPr bwMode="auto">
          <a:xfrm>
            <a:off x="1239155" y="4948827"/>
            <a:ext cx="5650007" cy="39544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9014" indent="-89014">
              <a:lnSpc>
                <a:spcPct val="93000"/>
              </a:lnSpc>
              <a:spcBef>
                <a:spcPct val="0"/>
              </a:spcBef>
              <a:buSzPct val="45000"/>
              <a:tabLst>
                <a:tab pos="751669" algn="l"/>
                <a:tab pos="1503339" algn="l"/>
                <a:tab pos="2255008" algn="l"/>
                <a:tab pos="3006678" algn="l"/>
                <a:tab pos="3758348" algn="l"/>
                <a:tab pos="4510018" algn="l"/>
                <a:tab pos="5261687" algn="l"/>
              </a:tabLst>
            </a:pPr>
            <a:r>
              <a:rPr lang="en-GB" altLang="en-US" dirty="0">
                <a:latin typeface="Arial" panose="020B0604020202020204" pitchFamily="34" charset="0"/>
                <a:cs typeface="msgothic" charset="0"/>
              </a:rPr>
              <a:t>Walk group through different ways to identify (universal screening is only one pathway in!)</a:t>
            </a:r>
          </a:p>
        </p:txBody>
      </p:sp>
    </p:spTree>
    <p:extLst>
      <p:ext uri="{BB962C8B-B14F-4D97-AF65-F5344CB8AC3E}">
        <p14:creationId xmlns:p14="http://schemas.microsoft.com/office/powerpoint/2010/main" val="178456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folder</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C47AA5FC-EC20-4E45-8BDD-3A77A0258C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6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Danielle fits into the algorithm.  She did not get a screen as this is an urgent visit and the staff did not realize it was a mental health appointment. What would you do with Danielle at this point?</a:t>
            </a:r>
          </a:p>
        </p:txBody>
      </p:sp>
      <p:sp>
        <p:nvSpPr>
          <p:cNvPr id="4" name="Slide Number Placeholder 3"/>
          <p:cNvSpPr>
            <a:spLocks noGrp="1"/>
          </p:cNvSpPr>
          <p:nvPr>
            <p:ph type="sldNum" sz="quarter" idx="5"/>
          </p:nvPr>
        </p:nvSpPr>
        <p:spPr/>
        <p:txBody>
          <a:bodyPr/>
          <a:lstStyle/>
          <a:p>
            <a:fld id="{9B370510-873F-4695-8763-1C320CBC71BA}" type="slidenum">
              <a:rPr lang="en-US" smtClean="0"/>
              <a:t>18</a:t>
            </a:fld>
            <a:endParaRPr lang="en-US"/>
          </a:p>
        </p:txBody>
      </p:sp>
    </p:spTree>
    <p:extLst>
      <p:ext uri="{BB962C8B-B14F-4D97-AF65-F5344CB8AC3E}">
        <p14:creationId xmlns:p14="http://schemas.microsoft.com/office/powerpoint/2010/main" val="2929515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Danielle fits into the algorithm.  She did not get a screen as this is an urgent visit and the staff did not realize it was a mental health appointment. What would you do with Danielle at this point?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70510-873F-4695-8763-1C320CBC71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818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658840" y="1040303"/>
            <a:ext cx="4802341" cy="356394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947" tIns="47474" rIns="94947" bIns="47474" anchor="ctr"/>
          <a:lstStyle/>
          <a:p>
            <a:pPr marL="0" marR="0" lvl="0" indent="0" algn="l" defTabSz="949478"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098" name="Text Box 2"/>
          <p:cNvSpPr txBox="1">
            <a:spLocks noGrp="1" noChangeArrowheads="1"/>
          </p:cNvSpPr>
          <p:nvPr>
            <p:ph type="body"/>
          </p:nvPr>
        </p:nvSpPr>
        <p:spPr bwMode="auto">
          <a:xfrm>
            <a:off x="1239155" y="4948827"/>
            <a:ext cx="5650007" cy="39544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9014" indent="-89014">
              <a:lnSpc>
                <a:spcPct val="93000"/>
              </a:lnSpc>
              <a:spcBef>
                <a:spcPct val="0"/>
              </a:spcBef>
              <a:buSzPct val="45000"/>
              <a:tabLst>
                <a:tab pos="751669" algn="l"/>
                <a:tab pos="1503339" algn="l"/>
                <a:tab pos="2255008" algn="l"/>
                <a:tab pos="3006678" algn="l"/>
                <a:tab pos="3758348" algn="l"/>
                <a:tab pos="4510018" algn="l"/>
                <a:tab pos="5261687" algn="l"/>
              </a:tabLst>
            </a:pPr>
            <a:r>
              <a:rPr lang="en-GB" altLang="en-US" dirty="0">
                <a:latin typeface="Arial" panose="020B0604020202020204" pitchFamily="34" charset="0"/>
                <a:cs typeface="msgothic" charset="0"/>
              </a:rPr>
              <a:t>Go through assessment</a:t>
            </a:r>
          </a:p>
        </p:txBody>
      </p:sp>
    </p:spTree>
    <p:extLst>
      <p:ext uri="{BB962C8B-B14F-4D97-AF65-F5344CB8AC3E}">
        <p14:creationId xmlns:p14="http://schemas.microsoft.com/office/powerpoint/2010/main" val="180230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6"/>
          <p:cNvSpPr>
            <a:spLocks noGrp="1" noChangeArrowheads="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71450" indent="-296711" eaLnBrk="0" hangingPunct="0">
              <a:defRPr sz="2400">
                <a:solidFill>
                  <a:schemeClr val="tx1"/>
                </a:solidFill>
                <a:latin typeface="Arial" charset="0"/>
                <a:ea typeface="ＭＳ Ｐゴシック" charset="0"/>
              </a:defRPr>
            </a:lvl2pPr>
            <a:lvl3pPr marL="1186847" indent="-237369" eaLnBrk="0" hangingPunct="0">
              <a:defRPr sz="2400">
                <a:solidFill>
                  <a:schemeClr val="tx1"/>
                </a:solidFill>
                <a:latin typeface="Arial" charset="0"/>
                <a:ea typeface="ＭＳ Ｐゴシック" charset="0"/>
              </a:defRPr>
            </a:lvl3pPr>
            <a:lvl4pPr marL="1661585" indent="-237369" eaLnBrk="0" hangingPunct="0">
              <a:defRPr sz="2400">
                <a:solidFill>
                  <a:schemeClr val="tx1"/>
                </a:solidFill>
                <a:latin typeface="Arial" charset="0"/>
                <a:ea typeface="ＭＳ Ｐゴシック" charset="0"/>
              </a:defRPr>
            </a:lvl4pPr>
            <a:lvl5pPr marL="2136324" indent="-237369" eaLnBrk="0" hangingPunct="0">
              <a:defRPr sz="2400">
                <a:solidFill>
                  <a:schemeClr val="tx1"/>
                </a:solidFill>
                <a:latin typeface="Arial" charset="0"/>
                <a:ea typeface="ＭＳ Ｐゴシック" charset="0"/>
              </a:defRPr>
            </a:lvl5pPr>
            <a:lvl6pPr marL="2611062" indent="-237369" eaLnBrk="0" fontAlgn="base" hangingPunct="0">
              <a:spcBef>
                <a:spcPct val="0"/>
              </a:spcBef>
              <a:spcAft>
                <a:spcPct val="0"/>
              </a:spcAft>
              <a:defRPr sz="2400">
                <a:solidFill>
                  <a:schemeClr val="tx1"/>
                </a:solidFill>
                <a:latin typeface="Arial" charset="0"/>
                <a:ea typeface="ＭＳ Ｐゴシック" charset="0"/>
              </a:defRPr>
            </a:lvl6pPr>
            <a:lvl7pPr marL="3085801" indent="-237369" eaLnBrk="0" fontAlgn="base" hangingPunct="0">
              <a:spcBef>
                <a:spcPct val="0"/>
              </a:spcBef>
              <a:spcAft>
                <a:spcPct val="0"/>
              </a:spcAft>
              <a:defRPr sz="2400">
                <a:solidFill>
                  <a:schemeClr val="tx1"/>
                </a:solidFill>
                <a:latin typeface="Arial" charset="0"/>
                <a:ea typeface="ＭＳ Ｐゴシック" charset="0"/>
              </a:defRPr>
            </a:lvl7pPr>
            <a:lvl8pPr marL="3560540" indent="-237369" eaLnBrk="0" fontAlgn="base" hangingPunct="0">
              <a:spcBef>
                <a:spcPct val="0"/>
              </a:spcBef>
              <a:spcAft>
                <a:spcPct val="0"/>
              </a:spcAft>
              <a:defRPr sz="2400">
                <a:solidFill>
                  <a:schemeClr val="tx1"/>
                </a:solidFill>
                <a:latin typeface="Arial" charset="0"/>
                <a:ea typeface="ＭＳ Ｐゴシック" charset="0"/>
              </a:defRPr>
            </a:lvl8pPr>
            <a:lvl9pPr marL="4035279" indent="-237369"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658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rPr>
              <a:t>Unit G: Short Course Depression</a:t>
            </a:r>
          </a:p>
        </p:txBody>
      </p:sp>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71450" indent="-296711" eaLnBrk="0" hangingPunct="0">
              <a:defRPr sz="2400">
                <a:solidFill>
                  <a:schemeClr val="tx1"/>
                </a:solidFill>
                <a:latin typeface="Arial" charset="0"/>
                <a:ea typeface="ＭＳ Ｐゴシック" charset="0"/>
              </a:defRPr>
            </a:lvl2pPr>
            <a:lvl3pPr marL="1186847" indent="-237369" eaLnBrk="0" hangingPunct="0">
              <a:defRPr sz="2400">
                <a:solidFill>
                  <a:schemeClr val="tx1"/>
                </a:solidFill>
                <a:latin typeface="Arial" charset="0"/>
                <a:ea typeface="ＭＳ Ｐゴシック" charset="0"/>
              </a:defRPr>
            </a:lvl3pPr>
            <a:lvl4pPr marL="1661585" indent="-237369" eaLnBrk="0" hangingPunct="0">
              <a:defRPr sz="2400">
                <a:solidFill>
                  <a:schemeClr val="tx1"/>
                </a:solidFill>
                <a:latin typeface="Arial" charset="0"/>
                <a:ea typeface="ＭＳ Ｐゴシック" charset="0"/>
              </a:defRPr>
            </a:lvl4pPr>
            <a:lvl5pPr marL="2136324" indent="-237369" eaLnBrk="0" hangingPunct="0">
              <a:defRPr sz="2400">
                <a:solidFill>
                  <a:schemeClr val="tx1"/>
                </a:solidFill>
                <a:latin typeface="Arial" charset="0"/>
                <a:ea typeface="ＭＳ Ｐゴシック" charset="0"/>
              </a:defRPr>
            </a:lvl5pPr>
            <a:lvl6pPr marL="2611062" indent="-237369" eaLnBrk="0" fontAlgn="base" hangingPunct="0">
              <a:spcBef>
                <a:spcPct val="0"/>
              </a:spcBef>
              <a:spcAft>
                <a:spcPct val="0"/>
              </a:spcAft>
              <a:defRPr sz="2400">
                <a:solidFill>
                  <a:schemeClr val="tx1"/>
                </a:solidFill>
                <a:latin typeface="Arial" charset="0"/>
                <a:ea typeface="ＭＳ Ｐゴシック" charset="0"/>
              </a:defRPr>
            </a:lvl6pPr>
            <a:lvl7pPr marL="3085801" indent="-237369" eaLnBrk="0" fontAlgn="base" hangingPunct="0">
              <a:spcBef>
                <a:spcPct val="0"/>
              </a:spcBef>
              <a:spcAft>
                <a:spcPct val="0"/>
              </a:spcAft>
              <a:defRPr sz="2400">
                <a:solidFill>
                  <a:schemeClr val="tx1"/>
                </a:solidFill>
                <a:latin typeface="Arial" charset="0"/>
                <a:ea typeface="ＭＳ Ｐゴシック" charset="0"/>
              </a:defRPr>
            </a:lvl7pPr>
            <a:lvl8pPr marL="3560540" indent="-237369" eaLnBrk="0" fontAlgn="base" hangingPunct="0">
              <a:spcBef>
                <a:spcPct val="0"/>
              </a:spcBef>
              <a:spcAft>
                <a:spcPct val="0"/>
              </a:spcAft>
              <a:defRPr sz="2400">
                <a:solidFill>
                  <a:schemeClr val="tx1"/>
                </a:solidFill>
                <a:latin typeface="Arial" charset="0"/>
                <a:ea typeface="ＭＳ Ｐゴシック" charset="0"/>
              </a:defRPr>
            </a:lvl8pPr>
            <a:lvl9pPr marL="4035279" indent="-237369"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65887" rtl="0" eaLnBrk="1" fontAlgn="auto" latinLnBrk="0" hangingPunct="1">
              <a:lnSpc>
                <a:spcPct val="100000"/>
              </a:lnSpc>
              <a:spcBef>
                <a:spcPts val="0"/>
              </a:spcBef>
              <a:spcAft>
                <a:spcPts val="0"/>
              </a:spcAft>
              <a:buClrTx/>
              <a:buSzTx/>
              <a:buFontTx/>
              <a:buNone/>
              <a:tabLst/>
              <a:defRPr/>
            </a:pPr>
            <a:fld id="{1E838522-00C9-434C-B890-4995E1110E2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6588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267" name="Rectangle 2"/>
          <p:cNvSpPr>
            <a:spLocks noGrp="1" noRot="1" noChangeAspect="1" noChangeArrowheads="1" noTextEdit="1"/>
          </p:cNvSpPr>
          <p:nvPr>
            <p:ph type="sldImg"/>
          </p:nvPr>
        </p:nvSpPr>
        <p:spPr bwMode="auto">
          <a:xfrm>
            <a:off x="430213" y="708025"/>
            <a:ext cx="6305550" cy="3546475"/>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1268"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2000" dirty="0">
                <a:latin typeface="Calibri" charset="0"/>
              </a:rPr>
              <a:t>SAME AS IN ADULTS WITH FEW MODS; 5 OR MORE; ONE MUST BE 1 OR 2;  IRRITABILITY IN KIDS</a:t>
            </a:r>
          </a:p>
        </p:txBody>
      </p:sp>
    </p:spTree>
    <p:extLst>
      <p:ext uri="{BB962C8B-B14F-4D97-AF65-F5344CB8AC3E}">
        <p14:creationId xmlns:p14="http://schemas.microsoft.com/office/powerpoint/2010/main" val="2196256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4.xml"/><Relationship Id="rId6" Type="http://schemas.openxmlformats.org/officeDocument/2006/relationships/image" Target="../media/image10.svg"/><Relationship Id="rId5" Type="http://schemas.openxmlformats.org/officeDocument/2006/relationships/image" Target="../media/image4.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4.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13.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66529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259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268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9980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4128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2708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461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855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5035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4339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55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32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1949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041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009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1607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09600" y="704850"/>
            <a:ext cx="109728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75" name="Shape 75"/>
          <p:cNvSpPr txBox="1">
            <a:spLocks noGrp="1"/>
          </p:cNvSpPr>
          <p:nvPr>
            <p:ph type="dt" idx="10"/>
          </p:nvPr>
        </p:nvSpPr>
        <p:spPr>
          <a:xfrm>
            <a:off x="609601" y="6356351"/>
            <a:ext cx="2844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ftr" idx="11"/>
          </p:nvPr>
        </p:nvSpPr>
        <p:spPr>
          <a:xfrm>
            <a:off x="3556001" y="6356351"/>
            <a:ext cx="4470399" cy="365125"/>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80910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a:t>Click to edit Master title style</a:t>
            </a:r>
          </a:p>
        </p:txBody>
      </p:sp>
      <p:sp>
        <p:nvSpPr>
          <p:cNvPr id="3" name="Chart Placeholder 2"/>
          <p:cNvSpPr>
            <a:spLocks noGrp="1"/>
          </p:cNvSpPr>
          <p:nvPr>
            <p:ph type="chart" idx="1"/>
          </p:nvPr>
        </p:nvSpPr>
        <p:spPr>
          <a:xfrm>
            <a:off x="1422400" y="1981200"/>
            <a:ext cx="10058400" cy="4114800"/>
          </a:xfrm>
        </p:spPr>
        <p:txBody>
          <a:bodyPr/>
          <a:lstStyle/>
          <a:p>
            <a:pPr lvl="0"/>
            <a:endParaRPr lang="en-US" noProof="0"/>
          </a:p>
        </p:txBody>
      </p:sp>
      <p:sp>
        <p:nvSpPr>
          <p:cNvPr id="4" name="Rectangle 17"/>
          <p:cNvSpPr>
            <a:spLocks noGrp="1" noChangeArrowheads="1"/>
          </p:cNvSpPr>
          <p:nvPr>
            <p:ph type="dt" sz="half" idx="10"/>
          </p:nvPr>
        </p:nvSpPr>
        <p:spPr>
          <a:xfrm rot="16200000">
            <a:off x="10474869" y="1584960"/>
            <a:ext cx="2438399" cy="487680"/>
          </a:xfrm>
          <a:prstGeom prst="rect">
            <a:avLst/>
          </a:prstGeom>
          <a:ln/>
        </p:spPr>
        <p:txBody>
          <a:bodyPr/>
          <a:lstStyle>
            <a:lvl1pPr>
              <a:defRPr/>
            </a:lvl1pPr>
          </a:lstStyle>
          <a:p>
            <a:pPr>
              <a:defRPr/>
            </a:pPr>
            <a:endParaRPr lang="en-US"/>
          </a:p>
        </p:txBody>
      </p:sp>
      <p:sp>
        <p:nvSpPr>
          <p:cNvPr id="5" name="Rectangle 18"/>
          <p:cNvSpPr>
            <a:spLocks noGrp="1" noChangeArrowheads="1"/>
          </p:cNvSpPr>
          <p:nvPr>
            <p:ph type="ftr" sz="quarter" idx="11"/>
          </p:nvPr>
        </p:nvSpPr>
        <p:spPr>
          <a:xfrm rot="16200000">
            <a:off x="10510428" y="3987800"/>
            <a:ext cx="2367281" cy="487680"/>
          </a:xfrm>
          <a:prstGeom prst="rect">
            <a:avLst/>
          </a:prstGeom>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xfrm>
            <a:off x="11375717" y="5648960"/>
            <a:ext cx="731520" cy="396240"/>
          </a:xfrm>
          <a:prstGeom prst="bracketPair">
            <a:avLst>
              <a:gd name="adj" fmla="val 17949"/>
            </a:avLst>
          </a:prstGeom>
          <a:ln/>
        </p:spPr>
        <p:txBody>
          <a:bodyPr/>
          <a:lstStyle>
            <a:lvl1pPr>
              <a:defRPr/>
            </a:lvl1pPr>
          </a:lstStyle>
          <a:p>
            <a:fld id="{BD9D9D63-9E36-1142-B0DA-27AC1BE153B7}" type="slidenum">
              <a:rPr lang="en-US"/>
              <a:pPr/>
              <a:t>‹#›</a:t>
            </a:fld>
            <a:endParaRPr lang="en-US"/>
          </a:p>
        </p:txBody>
      </p:sp>
    </p:spTree>
    <p:extLst>
      <p:ext uri="{BB962C8B-B14F-4D97-AF65-F5344CB8AC3E}">
        <p14:creationId xmlns:p14="http://schemas.microsoft.com/office/powerpoint/2010/main" val="180463313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71" name="Title Text"/>
          <p:cNvSpPr txBox="1">
            <a:spLocks noGrp="1"/>
          </p:cNvSpPr>
          <p:nvPr>
            <p:ph type="title"/>
          </p:nvPr>
        </p:nvSpPr>
        <p:spPr>
          <a:prstGeom prst="rect">
            <a:avLst/>
          </a:prstGeom>
        </p:spPr>
        <p:txBody>
          <a:bodyPr/>
          <a:lstStyle/>
          <a:p>
            <a:r>
              <a:t>Title Text</a:t>
            </a:r>
          </a:p>
        </p:txBody>
      </p:sp>
      <p:sp>
        <p:nvSpPr>
          <p:cNvPr id="72" name="Body Level One…"/>
          <p:cNvSpPr txBox="1">
            <a:spLocks noGrp="1"/>
          </p:cNvSpPr>
          <p:nvPr>
            <p:ph type="body" sz="half" idx="1"/>
          </p:nvPr>
        </p:nvSpPr>
        <p:spPr>
          <a:xfrm>
            <a:off x="838200" y="1825625"/>
            <a:ext cx="5181600" cy="4351338"/>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7101726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481" y="1121879"/>
            <a:ext cx="9143040" cy="2387771"/>
          </a:xfrm>
        </p:spPr>
        <p:txBody>
          <a:bodyPr anchor="b"/>
          <a:lstStyle>
            <a:lvl1pPr algn="ctr">
              <a:defRPr sz="5443"/>
            </a:lvl1pPr>
          </a:lstStyle>
          <a:p>
            <a:r>
              <a:rPr lang="en-US"/>
              <a:t>Click to edit Master title style</a:t>
            </a:r>
          </a:p>
        </p:txBody>
      </p:sp>
      <p:sp>
        <p:nvSpPr>
          <p:cNvPr id="3" name="Subtitle 2"/>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a:t>Click to edit Master subtitle style</a:t>
            </a:r>
          </a:p>
        </p:txBody>
      </p:sp>
    </p:spTree>
    <p:extLst>
      <p:ext uri="{BB962C8B-B14F-4D97-AF65-F5344CB8AC3E}">
        <p14:creationId xmlns:p14="http://schemas.microsoft.com/office/powerpoint/2010/main" val="2200169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7382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361" y="1709460"/>
            <a:ext cx="10515839" cy="2852939"/>
          </a:xfrm>
        </p:spPr>
        <p:txBody>
          <a:bodyPr anchor="b"/>
          <a:lstStyle>
            <a:lvl1pPr>
              <a:defRPr sz="5443"/>
            </a:lvl1pPr>
          </a:lstStyle>
          <a:p>
            <a:r>
              <a:rPr lang="en-US"/>
              <a:t>Click to edit Master title style</a:t>
            </a:r>
          </a:p>
        </p:txBody>
      </p:sp>
      <p:sp>
        <p:nvSpPr>
          <p:cNvPr id="3" name="Text Placeholder 2"/>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en-US"/>
              <a:t>Edit Master text styles</a:t>
            </a:r>
          </a:p>
        </p:txBody>
      </p:sp>
    </p:spTree>
    <p:extLst>
      <p:ext uri="{BB962C8B-B14F-4D97-AF65-F5344CB8AC3E}">
        <p14:creationId xmlns:p14="http://schemas.microsoft.com/office/powerpoint/2010/main" val="312948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447072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4721" y="1906761"/>
            <a:ext cx="5111040" cy="4319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0080" y="1906761"/>
            <a:ext cx="5112961" cy="4319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676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041" y="365798"/>
            <a:ext cx="10515839" cy="1324939"/>
          </a:xfrm>
        </p:spPr>
        <p:txBody>
          <a:bodyPr/>
          <a:lstStyle/>
          <a:p>
            <a:r>
              <a:rPr lang="en-US"/>
              <a:t>Click to edit Master title style</a:t>
            </a:r>
          </a:p>
        </p:txBody>
      </p:sp>
      <p:sp>
        <p:nvSpPr>
          <p:cNvPr id="3" name="Text Placeholder 2"/>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a:t>Edit Master text styles</a:t>
            </a:r>
          </a:p>
        </p:txBody>
      </p:sp>
      <p:sp>
        <p:nvSpPr>
          <p:cNvPr id="4" name="Content Placeholder 3"/>
          <p:cNvSpPr>
            <a:spLocks noGrp="1"/>
          </p:cNvSpPr>
          <p:nvPr>
            <p:ph sz="half" idx="2"/>
          </p:nvPr>
        </p:nvSpPr>
        <p:spPr>
          <a:xfrm>
            <a:off x="839041" y="2504424"/>
            <a:ext cx="5159039"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a:t>Edit Master text styles</a:t>
            </a:r>
          </a:p>
        </p:txBody>
      </p:sp>
      <p:sp>
        <p:nvSpPr>
          <p:cNvPr id="6" name="Content Placeholder 5"/>
          <p:cNvSpPr>
            <a:spLocks noGrp="1"/>
          </p:cNvSpPr>
          <p:nvPr>
            <p:ph sz="quarter" idx="4"/>
          </p:nvPr>
        </p:nvSpPr>
        <p:spPr>
          <a:xfrm>
            <a:off x="6172801" y="2504424"/>
            <a:ext cx="5182079"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0332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5486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547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528"/>
            <a:ext cx="3932160" cy="1601448"/>
          </a:xfrm>
        </p:spPr>
        <p:txBody>
          <a:bodyPr anchor="b"/>
          <a:lstStyle>
            <a:lvl1pPr>
              <a:defRPr sz="2903"/>
            </a:lvl1pPr>
          </a:lstStyle>
          <a:p>
            <a:r>
              <a:rPr lang="en-US"/>
              <a:t>Click to edit Master title style</a:t>
            </a:r>
          </a:p>
        </p:txBody>
      </p:sp>
      <p:sp>
        <p:nvSpPr>
          <p:cNvPr id="3" name="Content Placeholder 2"/>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en-US"/>
              <a:t>Edit Master text styles</a:t>
            </a:r>
          </a:p>
        </p:txBody>
      </p:sp>
    </p:spTree>
    <p:extLst>
      <p:ext uri="{BB962C8B-B14F-4D97-AF65-F5344CB8AC3E}">
        <p14:creationId xmlns:p14="http://schemas.microsoft.com/office/powerpoint/2010/main" val="1117689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41" y="456528"/>
            <a:ext cx="3932160" cy="1601448"/>
          </a:xfrm>
        </p:spPr>
        <p:txBody>
          <a:bodyPr anchor="b"/>
          <a:lstStyle>
            <a:lvl1pPr>
              <a:defRPr sz="2903"/>
            </a:lvl1pPr>
          </a:lstStyle>
          <a:p>
            <a:r>
              <a:rPr lang="en-US"/>
              <a:t>Click to edit Master title style</a:t>
            </a:r>
          </a:p>
        </p:txBody>
      </p:sp>
      <p:sp>
        <p:nvSpPr>
          <p:cNvPr id="3" name="Picture Placeholder 2"/>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endParaRPr lang="en-US"/>
          </a:p>
        </p:txBody>
      </p:sp>
      <p:sp>
        <p:nvSpPr>
          <p:cNvPr id="4" name="Text Placeholder 3"/>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en-US"/>
              <a:t>Edit Master text styles</a:t>
            </a:r>
          </a:p>
        </p:txBody>
      </p:sp>
    </p:spTree>
    <p:extLst>
      <p:ext uri="{BB962C8B-B14F-4D97-AF65-F5344CB8AC3E}">
        <p14:creationId xmlns:p14="http://schemas.microsoft.com/office/powerpoint/2010/main" val="3440097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6207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440" y="568860"/>
            <a:ext cx="2601601" cy="56569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4721" y="568860"/>
            <a:ext cx="7622400" cy="56569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345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19544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3832" t="14500" r="3474" b="15736"/>
          <a:stretch/>
        </p:blipFill>
        <p:spPr>
          <a:xfrm>
            <a:off x="0" y="-35807"/>
            <a:ext cx="12192000" cy="6860333"/>
          </a:xfrm>
          <a:prstGeom prst="rect">
            <a:avLst/>
          </a:prstGeom>
        </p:spPr>
      </p:pic>
      <p:sp>
        <p:nvSpPr>
          <p:cNvPr id="16" name="Rectangle 15"/>
          <p:cNvSpPr/>
          <p:nvPr userDrawn="1"/>
        </p:nvSpPr>
        <p:spPr>
          <a:xfrm>
            <a:off x="0" y="4834103"/>
            <a:ext cx="12192000" cy="2023898"/>
          </a:xfrm>
          <a:prstGeom prst="rect">
            <a:avLst/>
          </a:prstGeom>
          <a:solidFill>
            <a:srgbClr val="5D5B5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0646" y="4831772"/>
            <a:ext cx="11230708" cy="1095224"/>
          </a:xfrm>
          <a:noFill/>
          <a:ln>
            <a:noFill/>
          </a:ln>
        </p:spPr>
        <p:txBody>
          <a:bodyPr anchor="b"/>
          <a:lstStyle>
            <a:lvl1pPr algn="ctr">
              <a:defRPr sz="7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6055165"/>
            <a:ext cx="9144000" cy="55848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0" y="0"/>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01110" y="0"/>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57846" y="63900"/>
            <a:ext cx="3500804" cy="102257"/>
          </a:xfrm>
          <a:prstGeom prst="rect">
            <a:avLst/>
          </a:prstGeom>
        </p:spPr>
      </p:pic>
      <p:sp>
        <p:nvSpPr>
          <p:cNvPr id="17" name="Rectangle 16"/>
          <p:cNvSpPr/>
          <p:nvPr userDrawn="1"/>
        </p:nvSpPr>
        <p:spPr>
          <a:xfrm>
            <a:off x="9551580" y="6748943"/>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0452690" y="6748943"/>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4099" y="144864"/>
            <a:ext cx="2450026" cy="470706"/>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924" y="6372926"/>
            <a:ext cx="2040475" cy="419829"/>
          </a:xfrm>
          <a:prstGeom prst="rect">
            <a:avLst/>
          </a:prstGeom>
        </p:spPr>
      </p:pic>
    </p:spTree>
    <p:extLst>
      <p:ext uri="{BB962C8B-B14F-4D97-AF65-F5344CB8AC3E}">
        <p14:creationId xmlns:p14="http://schemas.microsoft.com/office/powerpoint/2010/main" val="306498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369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345489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5736" b="15736"/>
          <a:stretch/>
        </p:blipFill>
        <p:spPr>
          <a:xfrm>
            <a:off x="0" y="-1280160"/>
            <a:ext cx="12192000" cy="8131834"/>
          </a:xfrm>
          <a:prstGeom prst="rect">
            <a:avLst/>
          </a:prstGeom>
        </p:spPr>
      </p:pic>
      <p:sp>
        <p:nvSpPr>
          <p:cNvPr id="16" name="Rectangle 15"/>
          <p:cNvSpPr/>
          <p:nvPr userDrawn="1"/>
        </p:nvSpPr>
        <p:spPr>
          <a:xfrm>
            <a:off x="0" y="0"/>
            <a:ext cx="4885267" cy="6858001"/>
          </a:xfrm>
          <a:prstGeom prst="rect">
            <a:avLst/>
          </a:prstGeom>
          <a:solidFill>
            <a:srgbClr val="5D5B5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9100" y="1628318"/>
            <a:ext cx="4119033" cy="1771038"/>
          </a:xfrm>
        </p:spPr>
        <p:txBody>
          <a:bodyPr anchor="b"/>
          <a:lstStyle>
            <a:lvl1pPr algn="ct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19100" y="3464355"/>
            <a:ext cx="4119033" cy="55848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Rectangle 5"/>
          <p:cNvSpPr/>
          <p:nvPr userDrawn="1"/>
        </p:nvSpPr>
        <p:spPr>
          <a:xfrm>
            <a:off x="0" y="0"/>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01110" y="0"/>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4099" y="144864"/>
            <a:ext cx="2450026" cy="470706"/>
          </a:xfrm>
          <a:prstGeom prst="rect">
            <a:avLst/>
          </a:prstGeom>
        </p:spPr>
      </p:pic>
      <p:pic>
        <p:nvPicPr>
          <p:cNvPr id="11" name="Graphic 10"/>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724467" y="63900"/>
            <a:ext cx="4334183" cy="126600"/>
          </a:xfrm>
          <a:prstGeom prst="rect">
            <a:avLst/>
          </a:prstGeom>
        </p:spPr>
      </p:pic>
      <p:sp>
        <p:nvSpPr>
          <p:cNvPr id="17" name="Rectangle 16"/>
          <p:cNvSpPr/>
          <p:nvPr userDrawn="1"/>
        </p:nvSpPr>
        <p:spPr>
          <a:xfrm>
            <a:off x="9551580" y="6748943"/>
            <a:ext cx="838200" cy="109057"/>
          </a:xfrm>
          <a:prstGeom prst="rect">
            <a:avLst/>
          </a:prstGeom>
          <a:solidFill>
            <a:srgbClr val="0F3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10452690" y="6748943"/>
            <a:ext cx="838200"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924" y="6372926"/>
            <a:ext cx="2040475" cy="419829"/>
          </a:xfrm>
          <a:prstGeom prst="rect">
            <a:avLst/>
          </a:prstGeom>
        </p:spPr>
      </p:pic>
    </p:spTree>
    <p:extLst>
      <p:ext uri="{BB962C8B-B14F-4D97-AF65-F5344CB8AC3E}">
        <p14:creationId xmlns:p14="http://schemas.microsoft.com/office/powerpoint/2010/main" val="409017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pic>
        <p:nvPicPr>
          <p:cNvPr id="7" name="Graphic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783" y="939924"/>
            <a:ext cx="3698030" cy="4746991"/>
          </a:xfrm>
          <a:prstGeom prst="rect">
            <a:avLst/>
          </a:prstGeom>
        </p:spPr>
      </p:pic>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716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4759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pic>
        <p:nvPicPr>
          <p:cNvPr id="7" name="Graphic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783" y="939924"/>
            <a:ext cx="3698030" cy="4746991"/>
          </a:xfrm>
          <a:prstGeom prst="rect">
            <a:avLst/>
          </a:prstGeom>
        </p:spPr>
      </p:pic>
      <p:sp>
        <p:nvSpPr>
          <p:cNvPr id="8" name="Rectangle 7"/>
          <p:cNvSpPr/>
          <p:nvPr userDrawn="1"/>
        </p:nvSpPr>
        <p:spPr>
          <a:xfrm>
            <a:off x="5448592" y="868071"/>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1964370"/>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3061653"/>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2177326"/>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4141175"/>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5202244"/>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p:cNvSpPr>
            <a:spLocks noGrp="1"/>
          </p:cNvSpPr>
          <p:nvPr>
            <p:ph type="body" sz="quarter" idx="13"/>
          </p:nvPr>
        </p:nvSpPr>
        <p:spPr>
          <a:xfrm>
            <a:off x="5448300" y="1090380"/>
            <a:ext cx="6743700" cy="477837"/>
          </a:xfrm>
        </p:spPr>
        <p:txBody>
          <a:bodyPr vert="horz" lIns="91440" tIns="45720" rIns="91440" bIns="45720" rtlCol="0">
            <a:normAutofit/>
          </a:bodyPr>
          <a:lstStyle>
            <a:lvl1pPr marL="228600" indent="-228600" algn="ctr">
              <a:buFont typeface="Arial" panose="020B0604020202020204" pitchFamily="34" charset="0"/>
              <a:buNone/>
              <a:defRPr lang="en-US" sz="2400" dirty="0" smtClean="0">
                <a:solidFill>
                  <a:schemeClr val="bg1"/>
                </a:solidFill>
              </a:defRPr>
            </a:lvl1pPr>
            <a:lvl2pPr>
              <a:defRPr lang="en-US" dirty="0" smtClean="0"/>
            </a:lvl2pPr>
            <a:lvl3pPr>
              <a:defRPr lang="en-US" dirty="0" smtClean="0"/>
            </a:lvl3pPr>
            <a:lvl4pPr>
              <a:defRPr lang="en-US" dirty="0" smtClean="0"/>
            </a:lvl4pPr>
            <a:lvl5pPr>
              <a:defRPr lang="en-US" dirty="0"/>
            </a:lvl5pPr>
          </a:lstStyle>
          <a:p>
            <a:pPr marL="0" lvl="0" indent="0" algn="ctr"/>
            <a:r>
              <a:rPr lang="en-US" dirty="0"/>
              <a:t>Click to edit Master text styles</a:t>
            </a:r>
          </a:p>
        </p:txBody>
      </p:sp>
      <p:sp>
        <p:nvSpPr>
          <p:cNvPr id="25" name="Text Placeholder 24"/>
          <p:cNvSpPr>
            <a:spLocks noGrp="1"/>
          </p:cNvSpPr>
          <p:nvPr>
            <p:ph type="body" sz="quarter" idx="14"/>
          </p:nvPr>
        </p:nvSpPr>
        <p:spPr>
          <a:xfrm>
            <a:off x="5448300" y="3262779"/>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4337502"/>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5410200"/>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170113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pic>
        <p:nvPicPr>
          <p:cNvPr id="7" name="Graphic 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7783" y="939924"/>
            <a:ext cx="3698030" cy="4746991"/>
          </a:xfrm>
          <a:prstGeom prst="rect">
            <a:avLst/>
          </a:prstGeom>
        </p:spPr>
      </p:pic>
      <p:sp>
        <p:nvSpPr>
          <p:cNvPr id="9" name="Rectangle 8"/>
          <p:cNvSpPr/>
          <p:nvPr userDrawn="1"/>
        </p:nvSpPr>
        <p:spPr>
          <a:xfrm>
            <a:off x="5448592" y="1192582"/>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2289865"/>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1405538"/>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3369387"/>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4430456"/>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4"/>
          </p:nvPr>
        </p:nvSpPr>
        <p:spPr>
          <a:xfrm>
            <a:off x="5448300" y="2490991"/>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3565714"/>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4638412"/>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217020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4"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9" name="Rectangle 8"/>
          <p:cNvSpPr/>
          <p:nvPr userDrawn="1"/>
        </p:nvSpPr>
        <p:spPr>
          <a:xfrm>
            <a:off x="5448592" y="1192582"/>
            <a:ext cx="6743408" cy="88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2289865"/>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1405538"/>
            <a:ext cx="6743408" cy="445170"/>
          </a:xfrm>
        </p:spPr>
        <p:txBody>
          <a:bodyPr vert="horz" lIns="91440" tIns="45720" rIns="91440" bIns="45720" rtlCol="0">
            <a:normAutofit/>
          </a:bodyPr>
          <a:lstStyle>
            <a:lvl1pPr marL="228600" indent="-228600" algn="ctr">
              <a:buFont typeface="Arial" panose="020B0604020202020204" pitchFamily="34" charset="0"/>
              <a:buNone/>
              <a:defRPr lang="en-US" sz="2400" dirty="0">
                <a:solidFill>
                  <a:schemeClr val="bg1"/>
                </a:solidFill>
              </a:defRPr>
            </a:lvl1pPr>
          </a:lstStyle>
          <a:p>
            <a:pPr marL="0" lvl="0" indent="0" algn="ctr"/>
            <a:r>
              <a:rPr lang="en-US" dirty="0"/>
              <a:t>Click to edit Master subtitle style</a:t>
            </a:r>
          </a:p>
        </p:txBody>
      </p:sp>
      <p:sp>
        <p:nvSpPr>
          <p:cNvPr id="11" name="Rectangle 10"/>
          <p:cNvSpPr/>
          <p:nvPr userDrawn="1"/>
        </p:nvSpPr>
        <p:spPr>
          <a:xfrm>
            <a:off x="5448592" y="3369387"/>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5448592" y="4430456"/>
            <a:ext cx="6743408" cy="883987"/>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4"/>
          </p:nvPr>
        </p:nvSpPr>
        <p:spPr>
          <a:xfrm>
            <a:off x="5448300" y="2490991"/>
            <a:ext cx="6743700" cy="40322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7" name="Text Placeholder 26"/>
          <p:cNvSpPr>
            <a:spLocks noGrp="1"/>
          </p:cNvSpPr>
          <p:nvPr>
            <p:ph type="body" sz="quarter" idx="15"/>
          </p:nvPr>
        </p:nvSpPr>
        <p:spPr>
          <a:xfrm>
            <a:off x="5448300" y="3565714"/>
            <a:ext cx="6743700" cy="511175"/>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
        <p:nvSpPr>
          <p:cNvPr id="29" name="Text Placeholder 28"/>
          <p:cNvSpPr>
            <a:spLocks noGrp="1"/>
          </p:cNvSpPr>
          <p:nvPr>
            <p:ph type="body" sz="quarter" idx="16"/>
          </p:nvPr>
        </p:nvSpPr>
        <p:spPr>
          <a:xfrm>
            <a:off x="5448300" y="4638412"/>
            <a:ext cx="6743700" cy="495300"/>
          </a:xfrm>
        </p:spPr>
        <p:txBody>
          <a:bodyPr vert="horz" lIns="91440" tIns="45720" rIns="91440" bIns="45720" rtlCol="0">
            <a:normAutofit/>
          </a:bodyPr>
          <a:lstStyle>
            <a:lvl1pPr marL="228600" indent="-228600" algn="ctr">
              <a:buFont typeface="Arial" panose="020B0604020202020204" pitchFamily="34" charset="0"/>
              <a:buNone/>
              <a:defRPr lang="en-US" sz="2400"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r>
              <a:rPr lang="en-US" dirty="0"/>
              <a:t>Click to edit Master text styles</a:t>
            </a:r>
          </a:p>
        </p:txBody>
      </p:sp>
    </p:spTree>
    <p:extLst>
      <p:ext uri="{BB962C8B-B14F-4D97-AF65-F5344CB8AC3E}">
        <p14:creationId xmlns:p14="http://schemas.microsoft.com/office/powerpoint/2010/main" val="151395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08582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28731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7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1156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49664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82708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97857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3172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27221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73136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EF2FA-38EB-354B-AB31-D0F975FB7077}"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292995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01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75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806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8021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image" Target="../media/image3.png"/><Relationship Id="rId3" Type="http://schemas.openxmlformats.org/officeDocument/2006/relationships/slideLayout" Target="../slideLayouts/slideLayout40.xml"/><Relationship Id="rId21" Type="http://schemas.openxmlformats.org/officeDocument/2006/relationships/image" Target="../media/image4.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image" Target="../media/image7.svg"/><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image" Target="../media/image6.png"/><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8757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030A0"/>
        </a:solidFill>
        <a:effectLst/>
      </p:bgPr>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52741699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4720" y="568861"/>
            <a:ext cx="10408321"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p:cNvSpPr>
            <a:spLocks noGrp="1" noChangeArrowheads="1"/>
          </p:cNvSpPr>
          <p:nvPr>
            <p:ph type="body" idx="1"/>
          </p:nvPr>
        </p:nvSpPr>
        <p:spPr bwMode="auto">
          <a:xfrm>
            <a:off x="894720" y="1906761"/>
            <a:ext cx="10408321"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extLst>
      <p:ext uri="{BB962C8B-B14F-4D97-AF65-F5344CB8AC3E}">
        <p14:creationId xmlns:p14="http://schemas.microsoft.com/office/powerpoint/2010/main" val="6247904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kern="1200">
          <a:solidFill>
            <a:srgbClr val="000000"/>
          </a:solidFill>
          <a:latin typeface="+mj-lt"/>
          <a:ea typeface="+mj-ea"/>
          <a:cs typeface="+mj-cs"/>
        </a:defRPr>
      </a:lvl1pPr>
      <a:lvl2pPr marL="391729"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2pPr>
      <a:lvl3pPr marL="587593"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3pPr>
      <a:lvl4pPr marL="783458"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4pPr>
      <a:lvl5pPr marL="979322"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5pPr>
      <a:lvl6pPr marL="1394094"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6pPr>
      <a:lvl7pPr marL="1808866"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7pPr>
      <a:lvl8pPr marL="2223638"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8pPr>
      <a:lvl9pPr marL="2638410"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9pPr>
    </p:titleStyle>
    <p:bodyStyle>
      <a:lvl1pPr marL="391729" indent="-293797" algn="l" defTabSz="414772" rtl="0" fontAlgn="base" hangingPunct="0">
        <a:lnSpc>
          <a:spcPct val="93000"/>
        </a:lnSpc>
        <a:spcBef>
          <a:spcPct val="0"/>
        </a:spcBef>
        <a:spcAft>
          <a:spcPts val="806"/>
        </a:spcAft>
        <a:buClr>
          <a:srgbClr val="000000"/>
        </a:buClr>
        <a:buSzPct val="100000"/>
        <a:buFont typeface="Arial" panose="020B0604020202020204" pitchFamily="34" charset="0"/>
        <a:buChar char="•"/>
        <a:defRPr sz="1814" kern="1200">
          <a:solidFill>
            <a:srgbClr val="000000"/>
          </a:solidFill>
          <a:latin typeface="+mn-lt"/>
          <a:ea typeface="+mn-ea"/>
          <a:cs typeface="+mn-cs"/>
        </a:defRPr>
      </a:lvl1pPr>
      <a:lvl2pPr marL="783458" indent="-260673" algn="l" defTabSz="414772" rtl="0" fontAlgn="base" hangingPunct="0">
        <a:lnSpc>
          <a:spcPct val="93000"/>
        </a:lnSpc>
        <a:spcBef>
          <a:spcPct val="0"/>
        </a:spcBef>
        <a:spcAft>
          <a:spcPts val="1032"/>
        </a:spcAft>
        <a:buClr>
          <a:srgbClr val="000000"/>
        </a:buClr>
        <a:buSzPct val="75000"/>
        <a:buFont typeface="Symbol" panose="05050102010706020507" pitchFamily="18" charset="2"/>
        <a:buChar char=""/>
        <a:defRPr sz="2359" kern="1200">
          <a:solidFill>
            <a:srgbClr val="000000"/>
          </a:solidFill>
          <a:latin typeface="+mn-lt"/>
          <a:ea typeface="+mn-ea"/>
          <a:cs typeface="+mn-cs"/>
        </a:defRPr>
      </a:lvl2pPr>
      <a:lvl3pPr marL="1175187" indent="-195864" algn="l" defTabSz="414772" rtl="0" fontAlgn="base" hangingPunct="0">
        <a:lnSpc>
          <a:spcPct val="93000"/>
        </a:lnSpc>
        <a:spcBef>
          <a:spcPct val="0"/>
        </a:spcBef>
        <a:spcAft>
          <a:spcPts val="771"/>
        </a:spcAft>
        <a:buClr>
          <a:srgbClr val="000000"/>
        </a:buClr>
        <a:buSzPct val="45000"/>
        <a:buFont typeface="Wingdings" panose="05000000000000000000" pitchFamily="2" charset="2"/>
        <a:buChar char=""/>
        <a:defRPr sz="2177" kern="1200">
          <a:solidFill>
            <a:srgbClr val="000000"/>
          </a:solidFill>
          <a:latin typeface="+mn-lt"/>
          <a:ea typeface="+mn-ea"/>
          <a:cs typeface="+mn-cs"/>
        </a:defRPr>
      </a:lvl3pPr>
      <a:lvl4pPr marL="1566916" indent="-195864" algn="l" defTabSz="414772" rtl="0" fontAlgn="base" hangingPunct="0">
        <a:lnSpc>
          <a:spcPct val="93000"/>
        </a:lnSpc>
        <a:spcBef>
          <a:spcPct val="0"/>
        </a:spcBef>
        <a:spcAft>
          <a:spcPts val="522"/>
        </a:spcAft>
        <a:buClr>
          <a:srgbClr val="000000"/>
        </a:buClr>
        <a:buSzPct val="75000"/>
        <a:buFont typeface="Symbol" panose="05050102010706020507" pitchFamily="18" charset="2"/>
        <a:buChar char=""/>
        <a:defRPr sz="1814" kern="1200">
          <a:solidFill>
            <a:srgbClr val="000000"/>
          </a:solidFill>
          <a:latin typeface="+mn-lt"/>
          <a:ea typeface="+mn-ea"/>
          <a:cs typeface="+mn-cs"/>
        </a:defRPr>
      </a:lvl4pPr>
      <a:lvl5pPr marL="1958645" indent="-195864" algn="l" defTabSz="414772" rtl="0" fontAlgn="base" hangingPunct="0">
        <a:lnSpc>
          <a:spcPct val="93000"/>
        </a:lnSpc>
        <a:spcBef>
          <a:spcPct val="0"/>
        </a:spcBef>
        <a:spcAft>
          <a:spcPts val="261"/>
        </a:spcAft>
        <a:buClr>
          <a:srgbClr val="000000"/>
        </a:buClr>
        <a:buSzPct val="45000"/>
        <a:buFont typeface="Wingdings" panose="05000000000000000000" pitchFamily="2" charset="2"/>
        <a:buChar char=""/>
        <a:defRPr sz="1814"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25" name="Picture 24"/>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7886349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26"/>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cbi.nlm.nih.gov/pubmed/1797472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dsm.psychiatryonline.org/content.aspx?bookid=556&amp;sectionid=41101760#103437640" TargetMode="External"/><Relationship Id="rId3" Type="http://schemas.openxmlformats.org/officeDocument/2006/relationships/hyperlink" Target="http://dsm.psychiatryonline.org/content.aspx?bookid=556&amp;sectionid=41101760#103437439" TargetMode="External"/><Relationship Id="rId7" Type="http://schemas.openxmlformats.org/officeDocument/2006/relationships/hyperlink" Target="http://dsm.psychiatryonline.org/content.aspx?bookid=556&amp;sectionid=41101760#103437611" TargetMode="External"/><Relationship Id="rId2" Type="http://schemas.openxmlformats.org/officeDocument/2006/relationships/hyperlink" Target="http://dsm.psychiatryonline.org/content.aspx?bookid=556&amp;sectionid=41101760#103437404" TargetMode="External"/><Relationship Id="rId1" Type="http://schemas.openxmlformats.org/officeDocument/2006/relationships/slideLayout" Target="../slideLayouts/slideLayout2.xml"/><Relationship Id="rId6" Type="http://schemas.openxmlformats.org/officeDocument/2006/relationships/hyperlink" Target="http://dsm.psychiatryonline.org/content.aspx?bookid=556&amp;sectionid=41101760#103437571" TargetMode="External"/><Relationship Id="rId5" Type="http://schemas.openxmlformats.org/officeDocument/2006/relationships/hyperlink" Target="http://dsm.psychiatryonline.org/content.aspx?bookid=556&amp;sectionid=41101760#103437533" TargetMode="External"/><Relationship Id="rId10" Type="http://schemas.openxmlformats.org/officeDocument/2006/relationships/hyperlink" Target="http://dsm.psychiatryonline.org/content.aspx?bookid=556&amp;sectionid=41101760#103437644" TargetMode="External"/><Relationship Id="rId4" Type="http://schemas.openxmlformats.org/officeDocument/2006/relationships/hyperlink" Target="http://dsm.psychiatryonline.org/content.aspx?bookid=556&amp;sectionid=41101760#103437499" TargetMode="External"/><Relationship Id="rId9" Type="http://schemas.openxmlformats.org/officeDocument/2006/relationships/hyperlink" Target="http://dsm.psychiatryonline.org/content.aspx?bookid=556&amp;sectionid=41101760#103437642"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645459" y="627529"/>
            <a:ext cx="10919012" cy="37856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391378"/>
                </a:solidFill>
                <a:effectLst/>
                <a:uLnTx/>
                <a:uFillTx/>
                <a:latin typeface="Helvetica Regular" charset="0"/>
                <a:ea typeface="Helvetica Regular" charset="0"/>
                <a:cs typeface="Helvetica Regular" charset="0"/>
              </a:rPr>
              <a:t>Assessment and Diagnosis of  Adolescent Depression</a:t>
            </a: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82352" y="4141694"/>
            <a:ext cx="11999999" cy="202602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457200" marR="0" lvl="1" indent="0" algn="ctr" defTabSz="914400" rtl="0" eaLnBrk="1" fontAlgn="auto" latinLnBrk="0" hangingPunct="1">
              <a:lnSpc>
                <a:spcPct val="160000"/>
              </a:lnSpc>
              <a:spcBef>
                <a:spcPts val="500"/>
              </a:spcBef>
              <a:spcAft>
                <a:spcPts val="0"/>
              </a:spcAft>
              <a:buClrTx/>
              <a:buSzTx/>
              <a:buFont typeface="Arial"/>
              <a:buNone/>
              <a:tabLst/>
              <a:defRPr/>
            </a:pPr>
            <a:endParaRPr kumimoji="0" lang="en-US" sz="4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9A85969-051B-FEF6-E6AD-5A9503AB8D3C}"/>
              </a:ext>
            </a:extLst>
          </p:cNvPr>
          <p:cNvSpPr txBox="1"/>
          <p:nvPr/>
        </p:nvSpPr>
        <p:spPr>
          <a:xfrm>
            <a:off x="2920753" y="4527612"/>
            <a:ext cx="6800296" cy="1338828"/>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effectLst/>
                <a:uLnTx/>
                <a:uFillTx/>
                <a:latin typeface="Helvetica Regular" charset="0"/>
                <a:ea typeface="Kozuka Gothic Pr6N B" panose="020B0800000000000000" pitchFamily="34" charset="-128"/>
                <a:cs typeface="Myriad Arabic" panose="01010101010101010101" pitchFamily="50" charset="-78"/>
              </a:rPr>
              <a:t>Diane Bloomfield, MD, FAAP</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effectLst/>
                <a:uLnTx/>
                <a:uFillTx/>
                <a:latin typeface="Helvetica Regular" charset="0"/>
                <a:ea typeface="Kozuka Gothic Pr6N B" panose="020B0800000000000000" pitchFamily="34" charset="-128"/>
                <a:cs typeface="Myriad Arabic" panose="01010101010101010101" pitchFamily="50" charset="-78"/>
              </a:rPr>
              <a:t>Associate Professor of Pediatrics,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effectLst/>
                <a:uLnTx/>
                <a:uFillTx/>
                <a:latin typeface="Helvetica Regular" charset="0"/>
                <a:ea typeface="Kozuka Gothic Pr6N B" panose="020B0800000000000000" pitchFamily="34" charset="-128"/>
                <a:cs typeface="Myriad Arabic" panose="01010101010101010101" pitchFamily="50" charset="-78"/>
              </a:rPr>
              <a:t>Albert Einstein College of Medicine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effectLst/>
                <a:uLnTx/>
                <a:uFillTx/>
                <a:latin typeface="Helvetica Regular" charset="0"/>
                <a:ea typeface="Kozuka Gothic Pr6N B" panose="020B0800000000000000" pitchFamily="34" charset="-128"/>
                <a:cs typeface="Myriad Arabic" panose="01010101010101010101" pitchFamily="50" charset="-78"/>
              </a:rPr>
              <a:t>Medical Director, Family Care Center at Montefiore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effectLst/>
                <a:uLnTx/>
                <a:uFillTx/>
                <a:latin typeface="Helvetica Regular" charset="0"/>
                <a:ea typeface="Kozuka Gothic Pr6N B" panose="020B0800000000000000" pitchFamily="34" charset="-128"/>
                <a:cs typeface="Myriad Arabic" panose="01010101010101010101" pitchFamily="50" charset="-78"/>
              </a:rPr>
              <a:t>Associate Division Chief for Clinical Affairs</a:t>
            </a:r>
          </a:p>
        </p:txBody>
      </p:sp>
    </p:spTree>
    <p:extLst>
      <p:ext uri="{BB962C8B-B14F-4D97-AF65-F5344CB8AC3E}">
        <p14:creationId xmlns:p14="http://schemas.microsoft.com/office/powerpoint/2010/main" val="238772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3241-CEF8-7070-5947-5A2E18C5ED49}"/>
              </a:ext>
            </a:extLst>
          </p:cNvPr>
          <p:cNvSpPr>
            <a:spLocks noGrp="1"/>
          </p:cNvSpPr>
          <p:nvPr>
            <p:ph type="title"/>
          </p:nvPr>
        </p:nvSpPr>
        <p:spPr/>
        <p:txBody>
          <a:bodyPr>
            <a:normAutofit fontScale="90000"/>
          </a:bodyPr>
          <a:lstStyle/>
          <a:p>
            <a:r>
              <a:rPr lang="en-US" dirty="0"/>
              <a:t>Raise Hands: Have you heard of GLAD-PC?</a:t>
            </a:r>
          </a:p>
        </p:txBody>
      </p:sp>
      <p:pic>
        <p:nvPicPr>
          <p:cNvPr id="5" name="Content Placeholder 4">
            <a:extLst>
              <a:ext uri="{FF2B5EF4-FFF2-40B4-BE49-F238E27FC236}">
                <a16:creationId xmlns:a16="http://schemas.microsoft.com/office/drawing/2014/main" id="{38154F6F-1172-C8BE-CF2B-03C8501034EC}"/>
              </a:ext>
            </a:extLst>
          </p:cNvPr>
          <p:cNvPicPr>
            <a:picLocks noGrp="1" noChangeAspect="1"/>
          </p:cNvPicPr>
          <p:nvPr>
            <p:ph idx="1"/>
          </p:nvPr>
        </p:nvPicPr>
        <p:blipFill>
          <a:blip r:embed="rId2"/>
          <a:stretch>
            <a:fillRect/>
          </a:stretch>
        </p:blipFill>
        <p:spPr>
          <a:xfrm>
            <a:off x="3933824" y="1825626"/>
            <a:ext cx="4562475" cy="4889500"/>
          </a:xfrm>
        </p:spPr>
      </p:pic>
    </p:spTree>
    <p:extLst>
      <p:ext uri="{BB962C8B-B14F-4D97-AF65-F5344CB8AC3E}">
        <p14:creationId xmlns:p14="http://schemas.microsoft.com/office/powerpoint/2010/main" val="231433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GLAD-PC: Part I, Part II, and a Toolkit</a:t>
            </a:r>
          </a:p>
        </p:txBody>
      </p:sp>
      <p:sp>
        <p:nvSpPr>
          <p:cNvPr id="3" name="Content Placeholder 2"/>
          <p:cNvSpPr>
            <a:spLocks noGrp="1"/>
          </p:cNvSpPr>
          <p:nvPr>
            <p:ph idx="1"/>
          </p:nvPr>
        </p:nvSpPr>
        <p:spPr/>
        <p:txBody>
          <a:bodyPr>
            <a:normAutofit/>
          </a:bodyPr>
          <a:lstStyle/>
          <a:p>
            <a:r>
              <a:rPr lang="en-US" dirty="0">
                <a:hlinkClick r:id="rId2" tooltip="Pediatrics."/>
              </a:rPr>
              <a:t>Pediatrics.</a:t>
            </a:r>
            <a:r>
              <a:rPr lang="en-US" dirty="0"/>
              <a:t> 2018 Feb; </a:t>
            </a:r>
          </a:p>
          <a:p>
            <a:pPr lvl="1">
              <a:spcBef>
                <a:spcPts val="1000"/>
              </a:spcBef>
              <a:defRPr/>
            </a:pPr>
            <a:r>
              <a:rPr lang="en-US" b="1" dirty="0"/>
              <a:t>Guidelines for Adolescent Depression in Primary Care (GLAD-PC): I. Practice Preparation, Identification, Assessment, and Initial management.</a:t>
            </a:r>
            <a:r>
              <a:rPr kumimoji="0" lang="en-US" b="1" i="0" u="none" strike="noStrike" kern="1200" cap="none" spc="0" normalizeH="0" baseline="0" noProof="0" dirty="0">
                <a:ln>
                  <a:noFill/>
                </a:ln>
                <a:solidFill>
                  <a:prstClr val="black"/>
                </a:solidFill>
                <a:effectLst/>
                <a:uLnTx/>
                <a:uFillTx/>
                <a:latin typeface="Helvetica Regular" charset="0"/>
              </a:rPr>
              <a:t> </a:t>
            </a:r>
          </a:p>
          <a:p>
            <a:pPr lvl="1">
              <a:spcBef>
                <a:spcPts val="1000"/>
              </a:spcBef>
              <a:defRPr/>
            </a:pPr>
            <a:r>
              <a:rPr kumimoji="0" lang="en-US" b="1" i="0" u="none" strike="noStrike" kern="1200" cap="none" spc="0" normalizeH="0" baseline="0" noProof="0" dirty="0">
                <a:ln>
                  <a:noFill/>
                </a:ln>
                <a:solidFill>
                  <a:prstClr val="black"/>
                </a:solidFill>
                <a:effectLst/>
                <a:uLnTx/>
                <a:uFillTx/>
                <a:latin typeface="Helvetica Regular" charset="0"/>
              </a:rPr>
              <a:t>Guidelines for Adolescent Depression in Primary Care (GLAD-PC): II. Treatment and ongoing management.</a:t>
            </a:r>
          </a:p>
          <a:p>
            <a:r>
              <a:rPr lang="en-US" dirty="0"/>
              <a:t>www.gladpc.org </a:t>
            </a:r>
          </a:p>
          <a:p>
            <a:pPr lvl="1">
              <a:spcBef>
                <a:spcPts val="1000"/>
              </a:spcBef>
              <a:defRPr/>
            </a:pPr>
            <a:r>
              <a:rPr lang="en-US" b="1" dirty="0"/>
              <a:t>Guidelines for Adolescent Depression in Primary Care Toolkit</a:t>
            </a:r>
          </a:p>
          <a:p>
            <a:endParaRPr lang="en-US" b="1" dirty="0"/>
          </a:p>
          <a:p>
            <a:endParaRPr lang="en-US" b="1" dirty="0"/>
          </a:p>
          <a:p>
            <a:pPr marL="0" indent="0">
              <a:buNone/>
            </a:pPr>
            <a:endParaRPr lang="en-US" dirty="0"/>
          </a:p>
        </p:txBody>
      </p:sp>
    </p:spTree>
    <p:extLst>
      <p:ext uri="{BB962C8B-B14F-4D97-AF65-F5344CB8AC3E}">
        <p14:creationId xmlns:p14="http://schemas.microsoft.com/office/powerpoint/2010/main" val="296675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marL="0" marR="0" lvl="0" indent="0" algn="ctr" defTabSz="829544" rtl="0" eaLnBrk="1" fontAlgn="auto" latinLnBrk="0" hangingPunct="1">
              <a:lnSpc>
                <a:spcPct val="100000"/>
              </a:lnSpc>
              <a:spcBef>
                <a:spcPts val="0"/>
              </a:spcBef>
              <a:spcAft>
                <a:spcPts val="0"/>
              </a:spcAft>
              <a:buClrTx/>
              <a:buSzTx/>
              <a:buFontTx/>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GB" altLang="en-US" sz="1452" b="1" i="0" u="none" strike="noStrike" kern="0" cap="none" spc="0" normalizeH="0" baseline="0" noProof="0">
                <a:ln>
                  <a:noFill/>
                </a:ln>
                <a:solidFill>
                  <a:srgbClr val="000000"/>
                </a:solidFill>
                <a:effectLst/>
                <a:uLnTx/>
                <a:uFillTx/>
                <a:latin typeface="Arial" panose="020B0604020202020204" pitchFamily="34" charset="0"/>
                <a:ea typeface="+mn-ea"/>
              </a:rPr>
              <a:t>Clinical assessment flowchart.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188" y="6107683"/>
            <a:ext cx="1828799"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995" y="645459"/>
            <a:ext cx="7994252" cy="6114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717741" y="3908612"/>
            <a:ext cx="2223247" cy="448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marL="0" marR="0" lvl="0" indent="0" algn="l" defTabSz="829544" rtl="0" eaLnBrk="1" fontAlgn="auto" latinLnBrk="0" hangingPunct="1">
              <a:lnSpc>
                <a:spcPct val="100000"/>
              </a:lnSpc>
              <a:spcBef>
                <a:spcPts val="0"/>
              </a:spcBef>
              <a:spcAft>
                <a:spcPts val="0"/>
              </a:spcAft>
              <a:buClrTx/>
              <a:buSzTx/>
              <a:buFontTx/>
              <a:buNone/>
              <a:tabLst>
                <a:tab pos="656722" algn="l"/>
                <a:tab pos="1313444" algn="l"/>
                <a:tab pos="1970166" algn="l"/>
                <a:tab pos="2626888" algn="l"/>
                <a:tab pos="3283610" algn="l"/>
              </a:tabLst>
              <a:defRPr/>
            </a:pPr>
            <a:r>
              <a:rPr kumimoji="0" lang="en-GB" altLang="en-US" sz="1089" b="1" i="0" u="none" strike="noStrike" kern="0" cap="none" spc="0" normalizeH="0" baseline="0" noProof="0" dirty="0">
                <a:ln>
                  <a:noFill/>
                </a:ln>
                <a:solidFill>
                  <a:srgbClr val="000000"/>
                </a:solidFill>
                <a:effectLst/>
                <a:uLnTx/>
                <a:uFillTx/>
                <a:latin typeface="Arial" panose="020B0604020202020204" pitchFamily="34" charset="0"/>
                <a:ea typeface="+mn-ea"/>
              </a:rPr>
              <a:t>Rachel A. Zuckerbrot et al. </a:t>
            </a:r>
            <a:r>
              <a:rPr kumimoji="0" lang="en-GB" altLang="en-US" sz="1089" b="1" i="0" u="none" strike="noStrike" kern="0" cap="none" spc="0" normalizeH="0" baseline="0" noProof="0" dirty="0" err="1">
                <a:ln>
                  <a:noFill/>
                </a:ln>
                <a:solidFill>
                  <a:srgbClr val="000000"/>
                </a:solidFill>
                <a:effectLst/>
                <a:uLnTx/>
                <a:uFillTx/>
                <a:latin typeface="Arial" panose="020B0604020202020204" pitchFamily="34" charset="0"/>
                <a:ea typeface="+mn-ea"/>
              </a:rPr>
              <a:t>Pediatrics</a:t>
            </a:r>
            <a:r>
              <a:rPr kumimoji="0" lang="en-GB" altLang="en-US" sz="1089" b="1" i="0" u="none" strike="noStrike" kern="0" cap="none" spc="0" normalizeH="0" baseline="0" noProof="0" dirty="0">
                <a:ln>
                  <a:noFill/>
                </a:ln>
                <a:solidFill>
                  <a:srgbClr val="000000"/>
                </a:solidFill>
                <a:effectLst/>
                <a:uLnTx/>
                <a:uFillTx/>
                <a:latin typeface="Arial" panose="020B0604020202020204" pitchFamily="34" charset="0"/>
                <a:ea typeface="+mn-ea"/>
              </a:rPr>
              <a:t> doi:10.1542/peds.2017-4081</a:t>
            </a:r>
          </a:p>
        </p:txBody>
      </p:sp>
      <p:sp>
        <p:nvSpPr>
          <p:cNvPr id="3077" name="Text Box 5"/>
          <p:cNvSpPr txBox="1">
            <a:spLocks noChangeArrowheads="1"/>
          </p:cNvSpPr>
          <p:nvPr/>
        </p:nvSpPr>
        <p:spPr bwMode="auto">
          <a:xfrm>
            <a:off x="322729" y="6107683"/>
            <a:ext cx="2348753" cy="3976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pPr marL="77770" marR="0" lvl="0" indent="-77770" algn="l" defTabSz="829544" rtl="0" eaLnBrk="1" fontAlgn="auto" latinLnBrk="0" hangingPunct="1">
              <a:lnSpc>
                <a:spcPct val="100000"/>
              </a:lnSpc>
              <a:spcBef>
                <a:spcPts val="0"/>
              </a:spcBef>
              <a:spcAft>
                <a:spcPts val="0"/>
              </a:spcAft>
              <a:buClrTx/>
              <a:buSzTx/>
              <a:buFontTx/>
              <a:buNone/>
              <a:tabLst>
                <a:tab pos="656722" algn="l"/>
                <a:tab pos="1313444" algn="l"/>
                <a:tab pos="1970166" algn="l"/>
                <a:tab pos="2626888" algn="l"/>
                <a:tab pos="3283610" algn="l"/>
                <a:tab pos="3940332" algn="l"/>
                <a:tab pos="4597055" algn="l"/>
              </a:tabLst>
              <a:defRPr/>
            </a:pPr>
            <a:r>
              <a:rPr kumimoji="0" lang="en-GB" altLang="en-US" sz="907" b="0" i="0" u="none" strike="noStrike" kern="0" cap="none" spc="0" normalizeH="0" baseline="0" noProof="0" dirty="0">
                <a:ln>
                  <a:noFill/>
                </a:ln>
                <a:solidFill>
                  <a:srgbClr val="000000"/>
                </a:solidFill>
                <a:effectLst/>
                <a:uLnTx/>
                <a:uFillTx/>
                <a:latin typeface="Arial" panose="020B0604020202020204" pitchFamily="34" charset="0"/>
                <a:ea typeface="+mn-ea"/>
              </a:rPr>
              <a:t>©2018 by American Academy of </a:t>
            </a:r>
            <a:r>
              <a:rPr kumimoji="0" lang="en-GB" altLang="en-US" sz="907" b="0" i="0" u="none" strike="noStrike" kern="0" cap="none" spc="0" normalizeH="0" baseline="0" noProof="0" dirty="0" err="1">
                <a:ln>
                  <a:noFill/>
                </a:ln>
                <a:solidFill>
                  <a:srgbClr val="000000"/>
                </a:solidFill>
                <a:effectLst/>
                <a:uLnTx/>
                <a:uFillTx/>
                <a:latin typeface="Arial" panose="020B0604020202020204" pitchFamily="34" charset="0"/>
                <a:ea typeface="+mn-ea"/>
              </a:rPr>
              <a:t>Pedatrics</a:t>
            </a:r>
            <a:endParaRPr kumimoji="0" lang="en-GB" altLang="en-US" sz="907" b="0" i="0" u="none" strike="noStrike" kern="0" cap="none" spc="0" normalizeH="0" baseline="0" noProof="0" dirty="0">
              <a:ln>
                <a:noFill/>
              </a:ln>
              <a:solidFill>
                <a:srgbClr val="000000"/>
              </a:solidFill>
              <a:effectLst/>
              <a:uLnTx/>
              <a:uFillTx/>
              <a:latin typeface="Arial" panose="020B0604020202020204" pitchFamily="34" charset="0"/>
              <a:ea typeface="+mn-ea"/>
            </a:endParaRPr>
          </a:p>
        </p:txBody>
      </p:sp>
      <p:sp>
        <p:nvSpPr>
          <p:cNvPr id="2" name="Right Arrow 1"/>
          <p:cNvSpPr/>
          <p:nvPr/>
        </p:nvSpPr>
        <p:spPr bwMode="auto">
          <a:xfrm>
            <a:off x="1497105" y="3134255"/>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sgothic" charset="0"/>
            </a:endParaRPr>
          </a:p>
        </p:txBody>
      </p:sp>
      <p:sp>
        <p:nvSpPr>
          <p:cNvPr id="3" name="Right Arrow 2"/>
          <p:cNvSpPr/>
          <p:nvPr/>
        </p:nvSpPr>
        <p:spPr bwMode="auto">
          <a:xfrm>
            <a:off x="3281082" y="1240172"/>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sgothic" charset="0"/>
            </a:endParaRPr>
          </a:p>
        </p:txBody>
      </p:sp>
      <p:sp>
        <p:nvSpPr>
          <p:cNvPr id="4" name="Left Arrow 3"/>
          <p:cNvSpPr/>
          <p:nvPr/>
        </p:nvSpPr>
        <p:spPr bwMode="auto">
          <a:xfrm>
            <a:off x="9843247" y="2062609"/>
            <a:ext cx="978408" cy="484632"/>
          </a:xfrm>
          <a:prstGeom prst="lef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sgothic" charset="0"/>
            </a:endParaRPr>
          </a:p>
        </p:txBody>
      </p:sp>
    </p:spTree>
    <p:extLst>
      <p:ext uri="{BB962C8B-B14F-4D97-AF65-F5344CB8AC3E}">
        <p14:creationId xmlns:p14="http://schemas.microsoft.com/office/powerpoint/2010/main" val="40518416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Advocates for Universal Screening</a:t>
            </a:r>
          </a:p>
        </p:txBody>
      </p:sp>
      <p:sp>
        <p:nvSpPr>
          <p:cNvPr id="3" name="Content Placeholder 2"/>
          <p:cNvSpPr>
            <a:spLocks noGrp="1"/>
          </p:cNvSpPr>
          <p:nvPr>
            <p:ph idx="1"/>
          </p:nvPr>
        </p:nvSpPr>
        <p:spPr/>
        <p:txBody>
          <a:bodyPr>
            <a:normAutofit/>
          </a:bodyPr>
          <a:lstStyle/>
          <a:p>
            <a:r>
              <a:rPr lang="en-US" sz="4000" dirty="0"/>
              <a:t>The USPSTF recommends screening for major depressive disorder (MDD) in adolescents aged 12 to 18 years. Screening should be implemented with adequate systems in place to ensure accurate diagnosis, effective treatment, and appropriate follow-up. (2016, 2009).</a:t>
            </a:r>
          </a:p>
        </p:txBody>
      </p:sp>
    </p:spTree>
    <p:extLst>
      <p:ext uri="{BB962C8B-B14F-4D97-AF65-F5344CB8AC3E}">
        <p14:creationId xmlns:p14="http://schemas.microsoft.com/office/powerpoint/2010/main" val="81966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2376"/>
            <a:ext cx="10515600" cy="788895"/>
          </a:xfrm>
        </p:spPr>
        <p:txBody>
          <a:bodyPr>
            <a:normAutofit fontScale="90000"/>
          </a:bodyPr>
          <a:lstStyle/>
          <a:p>
            <a:r>
              <a:rPr lang="en-US" dirty="0"/>
              <a:t>Other Advocates for Universal Screening (AAP, 2016, 2014)</a:t>
            </a:r>
          </a:p>
        </p:txBody>
      </p:sp>
      <p:pic>
        <p:nvPicPr>
          <p:cNvPr id="4" name="Content Placeholder 3"/>
          <p:cNvPicPr>
            <a:picLocks noGrp="1" noChangeAspect="1"/>
          </p:cNvPicPr>
          <p:nvPr>
            <p:ph idx="1"/>
          </p:nvPr>
        </p:nvPicPr>
        <p:blipFill>
          <a:blip r:embed="rId2"/>
          <a:stretch>
            <a:fillRect/>
          </a:stretch>
        </p:blipFill>
        <p:spPr>
          <a:xfrm>
            <a:off x="1093694" y="1380565"/>
            <a:ext cx="10260106" cy="5477433"/>
          </a:xfrm>
          <a:prstGeom prst="rect">
            <a:avLst/>
          </a:prstGeom>
        </p:spPr>
      </p:pic>
      <p:sp>
        <p:nvSpPr>
          <p:cNvPr id="5" name="Right Arrow 4"/>
          <p:cNvSpPr/>
          <p:nvPr/>
        </p:nvSpPr>
        <p:spPr>
          <a:xfrm>
            <a:off x="1093694" y="3380141"/>
            <a:ext cx="1004047" cy="917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Left Arrow 5"/>
          <p:cNvSpPr/>
          <p:nvPr/>
        </p:nvSpPr>
        <p:spPr>
          <a:xfrm rot="16473865">
            <a:off x="8049679" y="1610117"/>
            <a:ext cx="978408" cy="560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Left Arrow 6"/>
          <p:cNvSpPr/>
          <p:nvPr/>
        </p:nvSpPr>
        <p:spPr>
          <a:xfrm>
            <a:off x="10864596" y="3558449"/>
            <a:ext cx="978408" cy="5608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971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986118"/>
            <a:ext cx="12192000" cy="7996518"/>
          </a:xfrm>
          <a:prstGeom prst="rect">
            <a:avLst/>
          </a:prstGeom>
        </p:spPr>
      </p:pic>
    </p:spTree>
    <p:extLst>
      <p:ext uri="{BB962C8B-B14F-4D97-AF65-F5344CB8AC3E}">
        <p14:creationId xmlns:p14="http://schemas.microsoft.com/office/powerpoint/2010/main" val="2120154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5" name="Object 4"/>
          <p:cNvGraphicFramePr>
            <a:graphicFrameLocks noChangeAspect="1"/>
          </p:cNvGraphicFramePr>
          <p:nvPr/>
        </p:nvGraphicFramePr>
        <p:xfrm>
          <a:off x="3733802" y="568998"/>
          <a:ext cx="5029199" cy="6060403"/>
        </p:xfrm>
        <a:graphic>
          <a:graphicData uri="http://schemas.openxmlformats.org/presentationml/2006/ole">
            <mc:AlternateContent xmlns:mc="http://schemas.openxmlformats.org/markup-compatibility/2006">
              <mc:Choice xmlns:v="urn:schemas-microsoft-com:vml" Requires="v">
                <p:oleObj name="Acrobat Document" r:id="rId3" imgW="5829233" imgH="7543775" progId="AcroExch.Document.7">
                  <p:embed/>
                </p:oleObj>
              </mc:Choice>
              <mc:Fallback>
                <p:oleObj name="Acrobat Document" r:id="rId3" imgW="5829233" imgH="7543775" progId="AcroExch.Document.7">
                  <p:embed/>
                  <p:pic>
                    <p:nvPicPr>
                      <p:cNvPr id="5" name="Object 4"/>
                      <p:cNvPicPr/>
                      <p:nvPr/>
                    </p:nvPicPr>
                    <p:blipFill>
                      <a:blip r:embed="rId4"/>
                      <a:stretch>
                        <a:fillRect/>
                      </a:stretch>
                    </p:blipFill>
                    <p:spPr>
                      <a:xfrm>
                        <a:off x="3733802" y="568998"/>
                        <a:ext cx="5029199" cy="6060403"/>
                      </a:xfrm>
                      <a:prstGeom prst="rect">
                        <a:avLst/>
                      </a:prstGeom>
                    </p:spPr>
                  </p:pic>
                </p:oleObj>
              </mc:Fallback>
            </mc:AlternateContent>
          </a:graphicData>
        </a:graphic>
      </p:graphicFrame>
    </p:spTree>
    <p:extLst>
      <p:ext uri="{BB962C8B-B14F-4D97-AF65-F5344CB8AC3E}">
        <p14:creationId xmlns:p14="http://schemas.microsoft.com/office/powerpoint/2010/main" val="58630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9200"/>
          </a:xfrm>
        </p:spPr>
        <p:txBody>
          <a:bodyPr/>
          <a:lstStyle/>
          <a:p>
            <a:r>
              <a:rPr lang="en-US" dirty="0"/>
              <a:t>Parent Screens</a:t>
            </a:r>
          </a:p>
        </p:txBody>
      </p:sp>
      <p:pic>
        <p:nvPicPr>
          <p:cNvPr id="4" name="Content Placeholder 3"/>
          <p:cNvPicPr>
            <a:picLocks noGrp="1" noChangeAspect="1"/>
          </p:cNvPicPr>
          <p:nvPr>
            <p:ph idx="1"/>
          </p:nvPr>
        </p:nvPicPr>
        <p:blipFill>
          <a:blip r:embed="rId2"/>
          <a:stretch>
            <a:fillRect/>
          </a:stretch>
        </p:blipFill>
        <p:spPr>
          <a:xfrm>
            <a:off x="3621740" y="1039906"/>
            <a:ext cx="4805083" cy="5543457"/>
          </a:xfrm>
          <a:prstGeom prst="rect">
            <a:avLst/>
          </a:prstGeom>
        </p:spPr>
      </p:pic>
    </p:spTree>
    <p:extLst>
      <p:ext uri="{BB962C8B-B14F-4D97-AF65-F5344CB8AC3E}">
        <p14:creationId xmlns:p14="http://schemas.microsoft.com/office/powerpoint/2010/main" val="343587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BA62-FD9D-E7CD-DB13-9BB860CCC65D}"/>
              </a:ext>
            </a:extLst>
          </p:cNvPr>
          <p:cNvSpPr>
            <a:spLocks noGrp="1"/>
          </p:cNvSpPr>
          <p:nvPr>
            <p:ph type="title"/>
          </p:nvPr>
        </p:nvSpPr>
        <p:spPr/>
        <p:txBody>
          <a:bodyPr/>
          <a:lstStyle/>
          <a:p>
            <a:r>
              <a:rPr lang="en-US" dirty="0"/>
              <a:t>CASE: Danielle</a:t>
            </a:r>
          </a:p>
        </p:txBody>
      </p:sp>
      <p:sp>
        <p:nvSpPr>
          <p:cNvPr id="3" name="Content Placeholder 2">
            <a:extLst>
              <a:ext uri="{FF2B5EF4-FFF2-40B4-BE49-F238E27FC236}">
                <a16:creationId xmlns:a16="http://schemas.microsoft.com/office/drawing/2014/main" id="{0A78C3B4-2720-B9F0-CD25-6316C9726B37}"/>
              </a:ext>
            </a:extLst>
          </p:cNvPr>
          <p:cNvSpPr>
            <a:spLocks noGrp="1"/>
          </p:cNvSpPr>
          <p:nvPr>
            <p:ph idx="1"/>
          </p:nvPr>
        </p:nvSpPr>
        <p:spPr/>
        <p:txBody>
          <a:bodyPr/>
          <a:lstStyle/>
          <a:p>
            <a:r>
              <a:rPr lang="en-US" dirty="0"/>
              <a:t>Danielle’s mother books a sick visit appointment saying to the front desk that Danielle is “not right.”</a:t>
            </a:r>
          </a:p>
          <a:p>
            <a:r>
              <a:rPr lang="en-US" dirty="0"/>
              <a:t>You have known Danielle all of her life and there has never been any issues.</a:t>
            </a:r>
          </a:p>
          <a:p>
            <a:r>
              <a:rPr lang="en-US" dirty="0"/>
              <a:t>Danielle is 15 years old.</a:t>
            </a:r>
          </a:p>
          <a:p>
            <a:r>
              <a:rPr lang="en-US" dirty="0"/>
              <a:t>When you come into the exam room, Danielle appears “angry” at her mom.</a:t>
            </a:r>
          </a:p>
          <a:p>
            <a:r>
              <a:rPr lang="en-US" dirty="0"/>
              <a:t>Her mom says Danielle has quit basketball and is angry at her mom and dad. </a:t>
            </a:r>
          </a:p>
        </p:txBody>
      </p:sp>
      <p:sp>
        <p:nvSpPr>
          <p:cNvPr id="4" name="Slide Number Placeholder 3">
            <a:extLst>
              <a:ext uri="{FF2B5EF4-FFF2-40B4-BE49-F238E27FC236}">
                <a16:creationId xmlns:a16="http://schemas.microsoft.com/office/drawing/2014/main" id="{7F6579FF-14A5-5621-0D5D-26B06DE6215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bg2">
                    <a:lumMod val="25000"/>
                  </a:schemeClr>
                </a:solidFill>
                <a:latin typeface="Helvetica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27A71C-5EB0-45EC-B0AD-E94D765AE5AB}" type="slidenum">
              <a:rPr lang="en-US" smtClean="0"/>
              <a:pPr/>
              <a:t>18</a:t>
            </a:fld>
            <a:endParaRPr lang="en-US"/>
          </a:p>
        </p:txBody>
      </p:sp>
    </p:spTree>
    <p:extLst>
      <p:ext uri="{BB962C8B-B14F-4D97-AF65-F5344CB8AC3E}">
        <p14:creationId xmlns:p14="http://schemas.microsoft.com/office/powerpoint/2010/main" val="263416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BA62-FD9D-E7CD-DB13-9BB860CCC65D}"/>
              </a:ext>
            </a:extLst>
          </p:cNvPr>
          <p:cNvSpPr>
            <a:spLocks noGrp="1"/>
          </p:cNvSpPr>
          <p:nvPr>
            <p:ph type="title"/>
          </p:nvPr>
        </p:nvSpPr>
        <p:spPr/>
        <p:txBody>
          <a:bodyPr/>
          <a:lstStyle/>
          <a:p>
            <a:r>
              <a:rPr lang="en-US" dirty="0"/>
              <a:t>CASE: Danielle</a:t>
            </a:r>
          </a:p>
        </p:txBody>
      </p:sp>
      <p:sp>
        <p:nvSpPr>
          <p:cNvPr id="3" name="Content Placeholder 2">
            <a:extLst>
              <a:ext uri="{FF2B5EF4-FFF2-40B4-BE49-F238E27FC236}">
                <a16:creationId xmlns:a16="http://schemas.microsoft.com/office/drawing/2014/main" id="{0A78C3B4-2720-B9F0-CD25-6316C9726B37}"/>
              </a:ext>
            </a:extLst>
          </p:cNvPr>
          <p:cNvSpPr>
            <a:spLocks noGrp="1"/>
          </p:cNvSpPr>
          <p:nvPr>
            <p:ph idx="1"/>
          </p:nvPr>
        </p:nvSpPr>
        <p:spPr>
          <a:xfrm>
            <a:off x="838200" y="1555423"/>
            <a:ext cx="10515600" cy="5027331"/>
          </a:xfrm>
        </p:spPr>
        <p:txBody>
          <a:bodyPr>
            <a:normAutofit lnSpcReduction="10000"/>
          </a:bodyPr>
          <a:lstStyle/>
          <a:p>
            <a:r>
              <a:rPr lang="en-US" dirty="0"/>
              <a:t>Danielle appears irritable.</a:t>
            </a:r>
          </a:p>
          <a:p>
            <a:r>
              <a:rPr lang="en-US" dirty="0"/>
              <a:t>With her mom in the room, Danielle says basketball was boring.</a:t>
            </a:r>
          </a:p>
          <a:p>
            <a:r>
              <a:rPr lang="en-US" dirty="0"/>
              <a:t>Danielle says she happily plays video games and watches Stranger Things. </a:t>
            </a:r>
          </a:p>
          <a:p>
            <a:r>
              <a:rPr lang="en-US" dirty="0"/>
              <a:t>She says her parents annoy her and are on her case because she does not do as well in school as her brother. She says she gets Bs.</a:t>
            </a:r>
          </a:p>
          <a:p>
            <a:r>
              <a:rPr lang="en-US" dirty="0"/>
              <a:t>Her mom says Danielle’s grades have dropped from B plus to B minus but she does not bother Danielle about that.</a:t>
            </a:r>
          </a:p>
          <a:p>
            <a:r>
              <a:rPr lang="en-US" dirty="0"/>
              <a:t>Danielle stays up late in her room.</a:t>
            </a:r>
          </a:p>
          <a:p>
            <a:r>
              <a:rPr lang="en-US" dirty="0"/>
              <a:t>Danielle no longer hangs out with her basketball friend group.</a:t>
            </a:r>
          </a:p>
          <a:p>
            <a:endParaRPr lang="en-US" dirty="0"/>
          </a:p>
        </p:txBody>
      </p:sp>
      <p:sp>
        <p:nvSpPr>
          <p:cNvPr id="4" name="Slide Number Placeholder 3">
            <a:extLst>
              <a:ext uri="{FF2B5EF4-FFF2-40B4-BE49-F238E27FC236}">
                <a16:creationId xmlns:a16="http://schemas.microsoft.com/office/drawing/2014/main" id="{7F6579FF-14A5-5621-0D5D-26B06DE6215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bg2">
                    <a:lumMod val="25000"/>
                  </a:schemeClr>
                </a:solidFill>
                <a:latin typeface="Helvetica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Tree>
    <p:extLst>
      <p:ext uri="{BB962C8B-B14F-4D97-AF65-F5344CB8AC3E}">
        <p14:creationId xmlns:p14="http://schemas.microsoft.com/office/powerpoint/2010/main" val="298815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79182" y="4084220"/>
            <a:ext cx="711281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800" b="0" i="0" u="none" strike="noStrike" kern="0" cap="none" spc="0" normalizeH="0" baseline="0" noProof="0" smtClean="0">
                <a:ln>
                  <a:noFill/>
                </a:ln>
                <a:solidFill>
                  <a:sysClr val="windowText" lastClr="000000"/>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latin typeface="Helvetica Regular" charset="0"/>
              <a:ea typeface="+mn-ea"/>
              <a:cs typeface="+mn-cs"/>
            </a:endParaRPr>
          </a:p>
        </p:txBody>
      </p:sp>
      <p:sp>
        <p:nvSpPr>
          <p:cNvPr id="6" name="Title 5"/>
          <p:cNvSpPr>
            <a:spLocks noGrp="1"/>
          </p:cNvSpPr>
          <p:nvPr>
            <p:ph type="ctrTitle"/>
          </p:nvPr>
        </p:nvSpPr>
        <p:spPr/>
        <p:txBody>
          <a:bodyPr/>
          <a:lstStyle/>
          <a:p>
            <a:r>
              <a:rPr lang="en-US" sz="3600" dirty="0">
                <a:latin typeface="Helvetica Regular" charset="0"/>
              </a:rPr>
              <a:t>Speaker:</a:t>
            </a:r>
          </a:p>
        </p:txBody>
      </p:sp>
      <p:sp>
        <p:nvSpPr>
          <p:cNvPr id="8" name="Subtitle 6"/>
          <p:cNvSpPr txBox="1">
            <a:spLocks/>
          </p:cNvSpPr>
          <p:nvPr/>
        </p:nvSpPr>
        <p:spPr>
          <a:xfrm>
            <a:off x="5238896" y="3280695"/>
            <a:ext cx="6743408" cy="445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50000"/>
              </a:lnSpc>
              <a:spcBef>
                <a:spcPts val="100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Helvetica Regular" charset="0"/>
                <a:ea typeface="+mn-ea"/>
                <a:cs typeface="+mn-cs"/>
              </a:rPr>
              <a:t>Diane Bloomfield</a:t>
            </a:r>
            <a:r>
              <a:rPr kumimoji="0" lang="en-US" sz="4000" b="0" i="0" u="none" strike="noStrike" kern="1200" cap="none" spc="0" normalizeH="0" baseline="0" noProof="0" dirty="0">
                <a:ln>
                  <a:noFill/>
                </a:ln>
                <a:solidFill>
                  <a:prstClr val="white"/>
                </a:solidFill>
                <a:effectLst/>
                <a:uLnTx/>
                <a:uFillTx/>
                <a:latin typeface="Helvetica Regular" charset="0"/>
                <a:ea typeface="+mn-ea"/>
                <a:cs typeface="+mn-cs"/>
              </a:rPr>
              <a:t>, </a:t>
            </a:r>
            <a:r>
              <a:rPr kumimoji="0" lang="en-US" sz="2800" b="0" i="0" u="none" strike="noStrike" kern="1200" cap="none" spc="0" normalizeH="0" baseline="0" noProof="0" dirty="0">
                <a:ln>
                  <a:noFill/>
                </a:ln>
                <a:solidFill>
                  <a:prstClr val="white"/>
                </a:solidFill>
                <a:effectLst/>
                <a:uLnTx/>
                <a:uFillTx/>
                <a:latin typeface="Helvetica Regular" charset="0"/>
                <a:ea typeface="+mn-ea"/>
                <a:cs typeface="+mn-cs"/>
              </a:rPr>
              <a:t>MD, FAAP</a:t>
            </a:r>
            <a:endParaRPr kumimoji="0" lang="en-US" sz="4000" b="0" i="0" u="none" strike="noStrike" kern="1200" cap="none" spc="0" normalizeH="0" baseline="0" noProof="0" dirty="0">
              <a:ln>
                <a:noFill/>
              </a:ln>
              <a:solidFill>
                <a:prstClr val="white"/>
              </a:solidFill>
              <a:effectLst/>
              <a:uLnTx/>
              <a:uFillTx/>
              <a:latin typeface="Helvetica Regular" charset="0"/>
              <a:ea typeface="+mn-ea"/>
              <a:cs typeface="+mn-cs"/>
            </a:endParaRPr>
          </a:p>
        </p:txBody>
      </p:sp>
      <p:sp>
        <p:nvSpPr>
          <p:cNvPr id="11" name="Title 5"/>
          <p:cNvSpPr txBox="1">
            <a:spLocks/>
          </p:cNvSpPr>
          <p:nvPr/>
        </p:nvSpPr>
        <p:spPr>
          <a:xfrm>
            <a:off x="7107155" y="4159731"/>
            <a:ext cx="4715435"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charset="0"/>
                <a:ea typeface="Kozuka Gothic Pr6N B" panose="020B0800000000000000" pitchFamily="34" charset="-128"/>
                <a:cs typeface="Myriad Arabic" panose="01010101010101010101" pitchFamily="50" charset="-78"/>
              </a:rPr>
              <a:t>Associate Professor of Pediatrics,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charset="0"/>
                <a:ea typeface="Kozuka Gothic Pr6N B" panose="020B0800000000000000" pitchFamily="34" charset="-128"/>
                <a:cs typeface="Myriad Arabic" panose="01010101010101010101" pitchFamily="50" charset="-78"/>
              </a:rPr>
              <a:t>Albert Einstein College of Medicine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charset="0"/>
                <a:ea typeface="Kozuka Gothic Pr6N B" panose="020B0800000000000000" pitchFamily="34" charset="-128"/>
                <a:cs typeface="Myriad Arabic" panose="01010101010101010101" pitchFamily="50" charset="-78"/>
              </a:rPr>
              <a:t>Medical Director, Family Care Center at Montefiore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charset="0"/>
                <a:ea typeface="Kozuka Gothic Pr6N B" panose="020B0800000000000000" pitchFamily="34" charset="-128"/>
                <a:cs typeface="Myriad Arabic" panose="01010101010101010101" pitchFamily="50" charset="-78"/>
              </a:rPr>
              <a:t>Associate Division Chief for Clinical Affairs</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dirty="0">
                <a:solidFill>
                  <a:prstClr val="white"/>
                </a:solidFill>
                <a:latin typeface="Helvetica Regular" charset="0"/>
              </a:rPr>
              <a:t>Academic General Pediatrics, CHAM</a:t>
            </a:r>
            <a:endParaRPr kumimoji="0" lang="en-US" sz="1800" b="0" i="0" u="none" strike="noStrike" kern="1200" cap="none" spc="0" normalizeH="0" baseline="0" noProof="0" dirty="0">
              <a:ln>
                <a:noFill/>
              </a:ln>
              <a:solidFill>
                <a:prstClr val="white"/>
              </a:solidFill>
              <a:effectLst/>
              <a:uLnTx/>
              <a:uFillTx/>
              <a:latin typeface="Helvetica Regular" charset="0"/>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charset="0"/>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charset="0"/>
                <a:ea typeface="Kozuka Gothic Pr6N B" panose="020B0800000000000000" pitchFamily="34" charset="-128"/>
                <a:cs typeface="Myriad Arabic" panose="01010101010101010101" pitchFamily="50" charset="-78"/>
              </a:rPr>
              <a:t>Project TEACH Primary Care Champ</a:t>
            </a:r>
          </a:p>
        </p:txBody>
      </p:sp>
      <p:sp>
        <p:nvSpPr>
          <p:cNvPr id="3"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9025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525458"/>
                </a:solidFill>
                <a:effectLst/>
                <a:uLnTx/>
                <a:uFillTx/>
                <a:latin typeface="Arial" panose="020B0604020202020204" pitchFamily="34" charset="0"/>
                <a:ea typeface="+mn-ea"/>
                <a:cs typeface="Arial" panose="020B0604020202020204" pitchFamily="34" charset="0"/>
              </a:rPr>
              <a:t>Medical Director, Comprehensive Family Care Center, Attending Pediatrician, Children’s Hospital at Montefiore</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200" b="0" i="0" u="none" strike="noStrike" kern="0" cap="none" spc="0" normalizeH="0" baseline="0" noProof="0">
                <a:ln>
                  <a:noFill/>
                </a:ln>
                <a:solidFill>
                  <a:srgbClr val="3A3838"/>
                </a:solidFill>
                <a:effectLst/>
                <a:uLnTx/>
                <a:uFillTx/>
                <a:latin typeface="Calibri" panose="020F0502020204030204"/>
                <a:ea typeface="+mn-ea"/>
                <a:cs typeface="+mn-cs"/>
              </a:rPr>
            </a:br>
            <a:endParaRPr kumimoji="0" lang="en-US" altLang="en-US" sz="1800" b="0" i="0" u="none" strike="noStrike" kern="0" cap="none" spc="0" normalizeH="0" baseline="0" noProof="0">
              <a:ln>
                <a:noFill/>
              </a:ln>
              <a:solidFill>
                <a:srgbClr val="3A3838"/>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0464763E-8A17-4F7D-8A0A-A66CCFA9017A}"/>
              </a:ext>
            </a:extLst>
          </p:cNvPr>
          <p:cNvPicPr>
            <a:picLocks noChangeAspect="1"/>
          </p:cNvPicPr>
          <p:nvPr/>
        </p:nvPicPr>
        <p:blipFill rotWithShape="1">
          <a:blip r:embed="rId3">
            <a:extLst>
              <a:ext uri="{28A0092B-C50C-407E-A947-70E740481C1C}">
                <a14:useLocalDpi xmlns:a14="http://schemas.microsoft.com/office/drawing/2010/main" val="0"/>
              </a:ext>
            </a:extLst>
          </a:blip>
          <a:srcRect l="14063" t="6479" r="15059" b="-357"/>
          <a:stretch/>
        </p:blipFill>
        <p:spPr>
          <a:xfrm>
            <a:off x="3695365" y="3280695"/>
            <a:ext cx="2400635" cy="32256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345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marL="0" marR="0" lvl="0" indent="0" algn="ctr" defTabSz="829544" rtl="0" eaLnBrk="1" fontAlgn="auto" latinLnBrk="0" hangingPunct="1">
              <a:lnSpc>
                <a:spcPct val="100000"/>
              </a:lnSpc>
              <a:spcBef>
                <a:spcPts val="0"/>
              </a:spcBef>
              <a:spcAft>
                <a:spcPts val="0"/>
              </a:spcAft>
              <a:buClrTx/>
              <a:buSzTx/>
              <a:buFontTx/>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GB" altLang="en-US" sz="1452" b="1" i="0" u="none" strike="noStrike" kern="0" cap="none" spc="0" normalizeH="0" baseline="0" noProof="0">
                <a:ln>
                  <a:noFill/>
                </a:ln>
                <a:solidFill>
                  <a:srgbClr val="000000"/>
                </a:solidFill>
                <a:effectLst/>
                <a:uLnTx/>
                <a:uFillTx/>
                <a:latin typeface="Arial" panose="020B0604020202020204" pitchFamily="34" charset="0"/>
                <a:ea typeface="+mn-ea"/>
                <a:cs typeface="msgothic" charset="0"/>
              </a:rPr>
              <a:t>Clinical assessment flowchart.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188" y="6107683"/>
            <a:ext cx="1828799"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995" y="645459"/>
            <a:ext cx="7994252" cy="6114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717741" y="3908612"/>
            <a:ext cx="2223247" cy="448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marL="0" marR="0" lvl="0" indent="0" algn="l" defTabSz="829544" rtl="0" eaLnBrk="1" fontAlgn="auto" latinLnBrk="0" hangingPunct="1">
              <a:lnSpc>
                <a:spcPct val="100000"/>
              </a:lnSpc>
              <a:spcBef>
                <a:spcPts val="0"/>
              </a:spcBef>
              <a:spcAft>
                <a:spcPts val="0"/>
              </a:spcAft>
              <a:buClrTx/>
              <a:buSzTx/>
              <a:buFontTx/>
              <a:buNone/>
              <a:tabLst>
                <a:tab pos="656722" algn="l"/>
                <a:tab pos="1313444" algn="l"/>
                <a:tab pos="1970166" algn="l"/>
                <a:tab pos="2626888" algn="l"/>
                <a:tab pos="3283610" algn="l"/>
              </a:tabLst>
              <a:defRPr/>
            </a:pPr>
            <a:r>
              <a:rPr kumimoji="0" lang="en-GB" altLang="en-US" sz="1089" b="1" i="0" u="none" strike="noStrike" kern="0" cap="none" spc="0" normalizeH="0" baseline="0" noProof="0" dirty="0">
                <a:ln>
                  <a:noFill/>
                </a:ln>
                <a:solidFill>
                  <a:srgbClr val="000000"/>
                </a:solidFill>
                <a:effectLst/>
                <a:uLnTx/>
                <a:uFillTx/>
                <a:latin typeface="Arial" panose="020B0604020202020204" pitchFamily="34" charset="0"/>
                <a:ea typeface="+mn-ea"/>
                <a:cs typeface="msgothic" charset="0"/>
              </a:rPr>
              <a:t>Rachel A. Zuckerbrot et al. </a:t>
            </a:r>
            <a:r>
              <a:rPr kumimoji="0" lang="en-GB" altLang="en-US" sz="1089" b="1" i="0" u="none" strike="noStrike" kern="0" cap="none" spc="0" normalizeH="0" baseline="0" noProof="0" dirty="0" err="1">
                <a:ln>
                  <a:noFill/>
                </a:ln>
                <a:solidFill>
                  <a:srgbClr val="000000"/>
                </a:solidFill>
                <a:effectLst/>
                <a:uLnTx/>
                <a:uFillTx/>
                <a:latin typeface="Arial" panose="020B0604020202020204" pitchFamily="34" charset="0"/>
                <a:ea typeface="+mn-ea"/>
                <a:cs typeface="msgothic" charset="0"/>
              </a:rPr>
              <a:t>Pediatrics</a:t>
            </a:r>
            <a:r>
              <a:rPr kumimoji="0" lang="en-GB" altLang="en-US" sz="1089" b="1" i="0" u="none" strike="noStrike" kern="0" cap="none" spc="0" normalizeH="0" baseline="0" noProof="0" dirty="0">
                <a:ln>
                  <a:noFill/>
                </a:ln>
                <a:solidFill>
                  <a:srgbClr val="000000"/>
                </a:solidFill>
                <a:effectLst/>
                <a:uLnTx/>
                <a:uFillTx/>
                <a:latin typeface="Arial" panose="020B0604020202020204" pitchFamily="34" charset="0"/>
                <a:ea typeface="+mn-ea"/>
                <a:cs typeface="msgothic" charset="0"/>
              </a:rPr>
              <a:t> doi:10.1542/peds.2017-4081</a:t>
            </a:r>
          </a:p>
        </p:txBody>
      </p:sp>
      <p:sp>
        <p:nvSpPr>
          <p:cNvPr id="3077" name="Text Box 5"/>
          <p:cNvSpPr txBox="1">
            <a:spLocks noChangeArrowheads="1"/>
          </p:cNvSpPr>
          <p:nvPr/>
        </p:nvSpPr>
        <p:spPr bwMode="auto">
          <a:xfrm>
            <a:off x="322729" y="6107683"/>
            <a:ext cx="2348753" cy="3976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pPr marL="77770" marR="0" lvl="0" indent="-77770" algn="l" defTabSz="829544" rtl="0" eaLnBrk="1" fontAlgn="auto" latinLnBrk="0" hangingPunct="1">
              <a:lnSpc>
                <a:spcPct val="100000"/>
              </a:lnSpc>
              <a:spcBef>
                <a:spcPts val="0"/>
              </a:spcBef>
              <a:spcAft>
                <a:spcPts val="0"/>
              </a:spcAft>
              <a:buClrTx/>
              <a:buSzTx/>
              <a:buFontTx/>
              <a:buNone/>
              <a:tabLst>
                <a:tab pos="656722" algn="l"/>
                <a:tab pos="1313444" algn="l"/>
                <a:tab pos="1970166" algn="l"/>
                <a:tab pos="2626888" algn="l"/>
                <a:tab pos="3283610" algn="l"/>
                <a:tab pos="3940332" algn="l"/>
                <a:tab pos="4597055" algn="l"/>
              </a:tabLst>
              <a:defRPr/>
            </a:pPr>
            <a:r>
              <a:rPr kumimoji="0" lang="en-GB" altLang="en-US" sz="907" b="0" i="0" u="none" strike="noStrike" kern="0" cap="none" spc="0" normalizeH="0" baseline="0" noProof="0" dirty="0">
                <a:ln>
                  <a:noFill/>
                </a:ln>
                <a:solidFill>
                  <a:srgbClr val="000000"/>
                </a:solidFill>
                <a:effectLst/>
                <a:uLnTx/>
                <a:uFillTx/>
                <a:latin typeface="Arial" panose="020B0604020202020204" pitchFamily="34" charset="0"/>
                <a:ea typeface="+mn-ea"/>
                <a:cs typeface="msgothic" charset="0"/>
              </a:rPr>
              <a:t>©2018 by American Academy of </a:t>
            </a:r>
            <a:r>
              <a:rPr kumimoji="0" lang="en-GB" altLang="en-US" sz="907" b="0" i="0" u="none" strike="noStrike" kern="0" cap="none" spc="0" normalizeH="0" baseline="0" noProof="0" dirty="0" err="1">
                <a:ln>
                  <a:noFill/>
                </a:ln>
                <a:solidFill>
                  <a:srgbClr val="000000"/>
                </a:solidFill>
                <a:effectLst/>
                <a:uLnTx/>
                <a:uFillTx/>
                <a:latin typeface="Arial" panose="020B0604020202020204" pitchFamily="34" charset="0"/>
                <a:ea typeface="+mn-ea"/>
                <a:cs typeface="msgothic" charset="0"/>
              </a:rPr>
              <a:t>Pedatrics</a:t>
            </a:r>
            <a:endParaRPr kumimoji="0" lang="en-GB" altLang="en-US" sz="907" b="0" i="0" u="none" strike="noStrike" kern="0" cap="none" spc="0" normalizeH="0" baseline="0" noProof="0" dirty="0">
              <a:ln>
                <a:noFill/>
              </a:ln>
              <a:solidFill>
                <a:srgbClr val="000000"/>
              </a:solidFill>
              <a:effectLst/>
              <a:uLnTx/>
              <a:uFillTx/>
              <a:latin typeface="Arial" panose="020B0604020202020204" pitchFamily="34" charset="0"/>
              <a:ea typeface="+mn-ea"/>
              <a:cs typeface="msgothic" charset="0"/>
            </a:endParaRPr>
          </a:p>
        </p:txBody>
      </p:sp>
      <p:sp>
        <p:nvSpPr>
          <p:cNvPr id="2" name="Right Arrow 1"/>
          <p:cNvSpPr/>
          <p:nvPr/>
        </p:nvSpPr>
        <p:spPr bwMode="auto">
          <a:xfrm>
            <a:off x="3065929" y="4114531"/>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sgothic" charset="0"/>
            </a:endParaRPr>
          </a:p>
        </p:txBody>
      </p:sp>
    </p:spTree>
    <p:extLst>
      <p:ext uri="{BB962C8B-B14F-4D97-AF65-F5344CB8AC3E}">
        <p14:creationId xmlns:p14="http://schemas.microsoft.com/office/powerpoint/2010/main" val="3951427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524000" y="191388"/>
            <a:ext cx="9144000" cy="765543"/>
          </a:xfrm>
        </p:spPr>
        <p:txBody>
          <a:bodyPr/>
          <a:lstStyle/>
          <a:p>
            <a:pPr algn="ctr"/>
            <a:r>
              <a:rPr lang="en-US" sz="4000" b="1" dirty="0">
                <a:solidFill>
                  <a:srgbClr val="7030A0"/>
                </a:solidFill>
                <a:latin typeface="Arial" charset="0"/>
              </a:rPr>
              <a:t>DSM 5 Diagnostic Criteria for MDD</a:t>
            </a:r>
          </a:p>
        </p:txBody>
      </p:sp>
      <p:sp>
        <p:nvSpPr>
          <p:cNvPr id="10241" name="Rectangle 3"/>
          <p:cNvSpPr>
            <a:spLocks noGrp="1" noChangeArrowheads="1"/>
          </p:cNvSpPr>
          <p:nvPr>
            <p:ph idx="1"/>
          </p:nvPr>
        </p:nvSpPr>
        <p:spPr>
          <a:xfrm>
            <a:off x="1524000" y="797442"/>
            <a:ext cx="9144000" cy="6419406"/>
          </a:xfrm>
        </p:spPr>
        <p:txBody>
          <a:bodyPr>
            <a:normAutofit lnSpcReduction="10000"/>
          </a:bodyPr>
          <a:lstStyle/>
          <a:p>
            <a:pPr marL="457200" indent="-457200">
              <a:lnSpc>
                <a:spcPct val="80000"/>
              </a:lnSpc>
              <a:spcAft>
                <a:spcPct val="25000"/>
              </a:spcAft>
              <a:buClr>
                <a:schemeClr val="tx2"/>
              </a:buClr>
              <a:buFontTx/>
              <a:buAutoNum type="alphaUcPeriod"/>
            </a:pPr>
            <a:r>
              <a:rPr lang="en-US" sz="2200" dirty="0">
                <a:latin typeface="Arial" charset="0"/>
              </a:rPr>
              <a:t>Five (or more) of the following symptoms have been present during the same 2-week period and </a:t>
            </a:r>
            <a:r>
              <a:rPr lang="en-US" sz="2200" b="1" i="1" dirty="0">
                <a:solidFill>
                  <a:srgbClr val="7030A0"/>
                </a:solidFill>
                <a:latin typeface="Arial" charset="0"/>
              </a:rPr>
              <a:t>represent a change from previous functioning</a:t>
            </a:r>
            <a:r>
              <a:rPr lang="en-US" sz="2200" dirty="0">
                <a:solidFill>
                  <a:srgbClr val="7030A0"/>
                </a:solidFill>
                <a:latin typeface="Arial" charset="0"/>
              </a:rPr>
              <a:t>;</a:t>
            </a:r>
            <a:r>
              <a:rPr lang="en-US" sz="2200" dirty="0">
                <a:latin typeface="Arial" charset="0"/>
              </a:rPr>
              <a:t> at least one of the symptoms is either (1) depressed mood or (2) loss of interest or pleasure.</a:t>
            </a:r>
          </a:p>
          <a:p>
            <a:pPr marL="1069975" lvl="1" indent="-498475">
              <a:lnSpc>
                <a:spcPct val="80000"/>
              </a:lnSpc>
              <a:spcAft>
                <a:spcPct val="25000"/>
              </a:spcAft>
              <a:buNone/>
            </a:pPr>
            <a:r>
              <a:rPr lang="en-US" sz="2200" b="1" dirty="0">
                <a:solidFill>
                  <a:schemeClr val="accent1"/>
                </a:solidFill>
                <a:latin typeface="Arial" charset="0"/>
                <a:cs typeface="ＭＳ Ｐゴシック" charset="0"/>
              </a:rPr>
              <a:t>(1)</a:t>
            </a:r>
            <a:r>
              <a:rPr lang="en-US" sz="2200" b="1" dirty="0">
                <a:solidFill>
                  <a:srgbClr val="FFFF00"/>
                </a:solidFill>
                <a:latin typeface="Arial" charset="0"/>
                <a:cs typeface="ＭＳ Ｐゴシック" charset="0"/>
              </a:rPr>
              <a:t> </a:t>
            </a:r>
            <a:r>
              <a:rPr lang="en-US" sz="2200" b="1" dirty="0">
                <a:solidFill>
                  <a:schemeClr val="tx2"/>
                </a:solidFill>
                <a:latin typeface="Arial" charset="0"/>
                <a:cs typeface="ＭＳ Ｐゴシック" charset="0"/>
              </a:rPr>
              <a:t>Depressed mood - or</a:t>
            </a:r>
            <a:r>
              <a:rPr lang="en-US" sz="2200" b="1" i="1" u="sng" dirty="0">
                <a:latin typeface="Arial" charset="0"/>
                <a:cs typeface="ＭＳ Ｐゴシック" charset="0"/>
              </a:rPr>
              <a:t> irritable mood in kids!</a:t>
            </a:r>
          </a:p>
          <a:p>
            <a:pPr marL="1069975" lvl="1" indent="-498475">
              <a:lnSpc>
                <a:spcPct val="80000"/>
              </a:lnSpc>
              <a:spcAft>
                <a:spcPct val="25000"/>
              </a:spcAft>
              <a:buNone/>
            </a:pPr>
            <a:r>
              <a:rPr lang="en-US" sz="2200" b="1" dirty="0">
                <a:solidFill>
                  <a:schemeClr val="accent1"/>
                </a:solidFill>
                <a:latin typeface="Arial" charset="0"/>
                <a:cs typeface="ＭＳ Ｐゴシック" charset="0"/>
              </a:rPr>
              <a:t>(2) </a:t>
            </a:r>
            <a:r>
              <a:rPr lang="en-US" sz="2200" b="1" dirty="0">
                <a:solidFill>
                  <a:schemeClr val="tx2"/>
                </a:solidFill>
                <a:latin typeface="Arial" charset="0"/>
                <a:cs typeface="ＭＳ Ｐゴシック" charset="0"/>
              </a:rPr>
              <a:t>Diminished interest or pleasure in all, or almost all, activities </a:t>
            </a:r>
          </a:p>
          <a:p>
            <a:pPr marL="1069975" lvl="1" indent="-498475">
              <a:lnSpc>
                <a:spcPct val="80000"/>
              </a:lnSpc>
              <a:spcAft>
                <a:spcPct val="25000"/>
              </a:spcAft>
              <a:buNone/>
            </a:pPr>
            <a:r>
              <a:rPr lang="en-US" sz="2200" b="1" dirty="0">
                <a:latin typeface="Arial" charset="0"/>
                <a:cs typeface="ＭＳ Ｐゴシック" charset="0"/>
              </a:rPr>
              <a:t>(3)</a:t>
            </a:r>
            <a:r>
              <a:rPr lang="en-US" sz="2200" b="1" dirty="0">
                <a:solidFill>
                  <a:schemeClr val="tx2"/>
                </a:solidFill>
                <a:latin typeface="Arial" charset="0"/>
                <a:cs typeface="ＭＳ Ｐゴシック" charset="0"/>
              </a:rPr>
              <a:t> Significant weight loss or weight gain, or decrease or increase in appetite </a:t>
            </a:r>
          </a:p>
          <a:p>
            <a:pPr marL="1069975" lvl="1" indent="-498475">
              <a:lnSpc>
                <a:spcPct val="80000"/>
              </a:lnSpc>
              <a:spcAft>
                <a:spcPct val="25000"/>
              </a:spcAft>
              <a:buNone/>
            </a:pPr>
            <a:r>
              <a:rPr lang="en-US" sz="2200" b="1" dirty="0">
                <a:latin typeface="Arial" charset="0"/>
                <a:cs typeface="ＭＳ Ｐゴシック" charset="0"/>
              </a:rPr>
              <a:t>(4)</a:t>
            </a:r>
            <a:r>
              <a:rPr lang="en-US" sz="2200" b="1" dirty="0">
                <a:solidFill>
                  <a:schemeClr val="tx2"/>
                </a:solidFill>
                <a:latin typeface="Arial" charset="0"/>
                <a:cs typeface="ＭＳ Ｐゴシック" charset="0"/>
              </a:rPr>
              <a:t> Insomnia or hypersomnia</a:t>
            </a:r>
          </a:p>
          <a:p>
            <a:pPr marL="1069975" lvl="1" indent="-498475">
              <a:lnSpc>
                <a:spcPct val="80000"/>
              </a:lnSpc>
              <a:spcAft>
                <a:spcPct val="25000"/>
              </a:spcAft>
              <a:buNone/>
            </a:pPr>
            <a:r>
              <a:rPr lang="en-US" sz="2200" b="1" dirty="0">
                <a:latin typeface="Arial" charset="0"/>
                <a:cs typeface="ＭＳ Ｐゴシック" charset="0"/>
              </a:rPr>
              <a:t>(5)</a:t>
            </a:r>
            <a:r>
              <a:rPr lang="en-US" sz="2200" b="1" dirty="0">
                <a:solidFill>
                  <a:schemeClr val="tx2"/>
                </a:solidFill>
                <a:latin typeface="Arial" charset="0"/>
                <a:cs typeface="ＭＳ Ｐゴシック" charset="0"/>
              </a:rPr>
              <a:t> Psychomotor agitation or retardation</a:t>
            </a:r>
          </a:p>
          <a:p>
            <a:pPr marL="1069975" lvl="1" indent="-498475">
              <a:lnSpc>
                <a:spcPct val="80000"/>
              </a:lnSpc>
              <a:spcAft>
                <a:spcPct val="25000"/>
              </a:spcAft>
              <a:buNone/>
            </a:pPr>
            <a:r>
              <a:rPr lang="en-US" sz="2200" b="1" dirty="0">
                <a:latin typeface="Arial" charset="0"/>
                <a:cs typeface="ＭＳ Ｐゴシック" charset="0"/>
              </a:rPr>
              <a:t>(6)</a:t>
            </a:r>
            <a:r>
              <a:rPr lang="en-US" sz="2200" b="1" dirty="0">
                <a:solidFill>
                  <a:schemeClr val="tx2"/>
                </a:solidFill>
                <a:latin typeface="Arial" charset="0"/>
                <a:cs typeface="ＭＳ Ｐゴシック" charset="0"/>
              </a:rPr>
              <a:t> Fatigue or loss of energy</a:t>
            </a:r>
          </a:p>
          <a:p>
            <a:pPr marL="1069975" lvl="1" indent="-498475">
              <a:lnSpc>
                <a:spcPct val="80000"/>
              </a:lnSpc>
              <a:spcAft>
                <a:spcPct val="25000"/>
              </a:spcAft>
              <a:buNone/>
            </a:pPr>
            <a:r>
              <a:rPr lang="en-US" sz="2200" b="1" dirty="0">
                <a:latin typeface="Arial" charset="0"/>
                <a:cs typeface="ＭＳ Ｐゴシック" charset="0"/>
              </a:rPr>
              <a:t>(7) </a:t>
            </a:r>
            <a:r>
              <a:rPr lang="en-US" sz="2200" b="1" dirty="0">
                <a:solidFill>
                  <a:schemeClr val="tx2"/>
                </a:solidFill>
                <a:latin typeface="Arial" charset="0"/>
                <a:cs typeface="ＭＳ Ｐゴシック" charset="0"/>
              </a:rPr>
              <a:t>Feelings of worthlessness or excessive or inappropriate guilt </a:t>
            </a:r>
          </a:p>
          <a:p>
            <a:pPr marL="1069975" lvl="1" indent="-498475">
              <a:lnSpc>
                <a:spcPct val="80000"/>
              </a:lnSpc>
              <a:spcAft>
                <a:spcPct val="25000"/>
              </a:spcAft>
              <a:buNone/>
            </a:pPr>
            <a:r>
              <a:rPr lang="en-US" sz="2200" b="1" dirty="0">
                <a:latin typeface="Arial" charset="0"/>
                <a:cs typeface="ＭＳ Ｐゴシック" charset="0"/>
              </a:rPr>
              <a:t>(8) </a:t>
            </a:r>
            <a:r>
              <a:rPr lang="en-US" sz="2200" b="1" dirty="0">
                <a:solidFill>
                  <a:schemeClr val="tx2"/>
                </a:solidFill>
                <a:latin typeface="Arial" charset="0"/>
                <a:cs typeface="ＭＳ Ｐゴシック" charset="0"/>
              </a:rPr>
              <a:t>Diminished ability to think or concentrate, or indecisiveness</a:t>
            </a:r>
          </a:p>
          <a:p>
            <a:pPr marL="1069975" lvl="1" indent="-498475">
              <a:lnSpc>
                <a:spcPct val="80000"/>
              </a:lnSpc>
              <a:spcAft>
                <a:spcPct val="25000"/>
              </a:spcAft>
              <a:buNone/>
            </a:pPr>
            <a:r>
              <a:rPr lang="en-US" sz="2200" b="1" dirty="0">
                <a:latin typeface="Arial" charset="0"/>
                <a:cs typeface="ＭＳ Ｐゴシック" charset="0"/>
              </a:rPr>
              <a:t>(9) </a:t>
            </a:r>
            <a:r>
              <a:rPr lang="en-US" sz="2200" b="1" dirty="0">
                <a:solidFill>
                  <a:schemeClr val="tx2"/>
                </a:solidFill>
                <a:latin typeface="Arial" charset="0"/>
                <a:cs typeface="ＭＳ Ｐゴシック" charset="0"/>
              </a:rPr>
              <a:t>Recurrent thoughts of death (not just fear of dying), recurrent suicidal ideation without a specific plan, or a suicide attempt or a specific plan for committing suicide</a:t>
            </a:r>
            <a:endParaRPr lang="en-US" sz="2200" b="1" dirty="0">
              <a:latin typeface="Arial" charset="0"/>
              <a:cs typeface="ＭＳ Ｐゴシック" charset="0"/>
            </a:endParaRPr>
          </a:p>
        </p:txBody>
      </p:sp>
    </p:spTree>
    <p:extLst>
      <p:ext uri="{BB962C8B-B14F-4D97-AF65-F5344CB8AC3E}">
        <p14:creationId xmlns:p14="http://schemas.microsoft.com/office/powerpoint/2010/main" val="20418208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a:spcBef>
                <a:spcPts val="0"/>
              </a:spcBef>
              <a:defRPr/>
            </a:pPr>
            <a:r>
              <a:t>DSM 5 Depressive Disorders</a:t>
            </a:r>
          </a:p>
        </p:txBody>
      </p:sp>
      <p:sp>
        <p:nvSpPr>
          <p:cNvPr id="13315" name="Content Placeholder 2"/>
          <p:cNvSpPr txBox="1">
            <a:spLocks noGrp="1"/>
          </p:cNvSpPr>
          <p:nvPr>
            <p:ph idx="1"/>
          </p:nvPr>
        </p:nvSpPr>
        <p:spPr/>
        <p:txBody>
          <a:bodyPr>
            <a:normAutofit lnSpcReduction="10000"/>
          </a:bodyPr>
          <a:lstStyle/>
          <a:p>
            <a:pPr eaLnBrk="1"/>
            <a:r>
              <a:rPr altLang="en-US">
                <a:latin typeface="Century Schoolbook" pitchFamily="18" charset="0"/>
                <a:hlinkClick r:id="rId2"/>
              </a:rPr>
              <a:t>Disruptive Mood Dysregulation Disorder</a:t>
            </a:r>
            <a:endParaRPr altLang="en-US">
              <a:latin typeface="Century Schoolbook" pitchFamily="18" charset="0"/>
            </a:endParaRPr>
          </a:p>
          <a:p>
            <a:pPr eaLnBrk="1"/>
            <a:r>
              <a:rPr altLang="en-US">
                <a:latin typeface="Century Schoolbook" pitchFamily="18" charset="0"/>
                <a:hlinkClick r:id="rId3"/>
              </a:rPr>
              <a:t>Major Depressive Disorder</a:t>
            </a:r>
            <a:endParaRPr altLang="en-US">
              <a:latin typeface="Century Schoolbook" pitchFamily="18" charset="0"/>
            </a:endParaRPr>
          </a:p>
          <a:p>
            <a:pPr eaLnBrk="1"/>
            <a:r>
              <a:rPr altLang="en-US">
                <a:latin typeface="Century Schoolbook" pitchFamily="18" charset="0"/>
                <a:hlinkClick r:id="rId4"/>
              </a:rPr>
              <a:t>Persistent Depressive Disorder (Dysthymia)</a:t>
            </a:r>
            <a:endParaRPr altLang="en-US">
              <a:latin typeface="Century Schoolbook" pitchFamily="18" charset="0"/>
            </a:endParaRPr>
          </a:p>
          <a:p>
            <a:pPr eaLnBrk="1"/>
            <a:r>
              <a:rPr altLang="en-US">
                <a:latin typeface="Century Schoolbook" pitchFamily="18" charset="0"/>
                <a:hlinkClick r:id="rId5"/>
              </a:rPr>
              <a:t>Premenstrual Dysphoric Disorder</a:t>
            </a:r>
            <a:endParaRPr altLang="en-US">
              <a:latin typeface="Century Schoolbook" pitchFamily="18" charset="0"/>
            </a:endParaRPr>
          </a:p>
          <a:p>
            <a:pPr eaLnBrk="1"/>
            <a:r>
              <a:rPr altLang="en-US">
                <a:latin typeface="Century Schoolbook" pitchFamily="18" charset="0"/>
                <a:hlinkClick r:id="rId6"/>
              </a:rPr>
              <a:t>Substance/Medication-Induced Depressive Disorder</a:t>
            </a:r>
            <a:endParaRPr altLang="en-US">
              <a:latin typeface="Century Schoolbook" pitchFamily="18" charset="0"/>
            </a:endParaRPr>
          </a:p>
          <a:p>
            <a:pPr eaLnBrk="1"/>
            <a:r>
              <a:rPr altLang="en-US">
                <a:latin typeface="Century Schoolbook" pitchFamily="18" charset="0"/>
                <a:hlinkClick r:id="rId7"/>
              </a:rPr>
              <a:t>Depressive Disorder Due to Another Medical Condition</a:t>
            </a:r>
            <a:endParaRPr altLang="en-US">
              <a:latin typeface="Century Schoolbook" pitchFamily="18" charset="0"/>
            </a:endParaRPr>
          </a:p>
          <a:p>
            <a:pPr eaLnBrk="1"/>
            <a:r>
              <a:rPr altLang="en-US">
                <a:latin typeface="Century Schoolbook" pitchFamily="18" charset="0"/>
                <a:hlinkClick r:id="rId8"/>
              </a:rPr>
              <a:t>Other Specified Depressive Disorder</a:t>
            </a:r>
            <a:endParaRPr altLang="en-US">
              <a:latin typeface="Century Schoolbook" pitchFamily="18" charset="0"/>
            </a:endParaRPr>
          </a:p>
          <a:p>
            <a:pPr eaLnBrk="1"/>
            <a:r>
              <a:rPr altLang="en-US">
                <a:latin typeface="Century Schoolbook" pitchFamily="18" charset="0"/>
                <a:hlinkClick r:id="rId9"/>
              </a:rPr>
              <a:t>Unspecified Depressive Disorder</a:t>
            </a:r>
            <a:endParaRPr altLang="en-US">
              <a:latin typeface="Century Schoolbook" pitchFamily="18" charset="0"/>
            </a:endParaRPr>
          </a:p>
          <a:p>
            <a:pPr eaLnBrk="1"/>
            <a:r>
              <a:rPr altLang="en-US">
                <a:latin typeface="Century Schoolbook" pitchFamily="18" charset="0"/>
                <a:hlinkClick r:id="rId10"/>
              </a:rPr>
              <a:t>Specifiers for Depressive Disorders</a:t>
            </a:r>
            <a:endParaRPr altLang="en-US">
              <a:latin typeface="Century Schoolbook" pitchFamily="18" charset="0"/>
            </a:endParaRPr>
          </a:p>
          <a:p>
            <a:pPr eaLnBrk="1"/>
            <a:endParaRPr altLang="en-US">
              <a:latin typeface="Century Schoolbook" pitchFamily="18" charset="0"/>
            </a:endParaRPr>
          </a:p>
        </p:txBody>
      </p:sp>
    </p:spTree>
    <p:extLst>
      <p:ext uri="{BB962C8B-B14F-4D97-AF65-F5344CB8AC3E}">
        <p14:creationId xmlns:p14="http://schemas.microsoft.com/office/powerpoint/2010/main" val="1610650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Grp="1"/>
          </p:cNvSpPr>
          <p:nvPr>
            <p:ph type="title"/>
          </p:nvPr>
        </p:nvSpPr>
        <p:spPr/>
        <p:txBody>
          <a:bodyPr/>
          <a:lstStyle/>
          <a:p>
            <a:pPr>
              <a:spcBef>
                <a:spcPts val="0"/>
              </a:spcBef>
              <a:defRPr/>
            </a:pPr>
            <a:r>
              <a:rPr lang="en-US" dirty="0">
                <a:solidFill>
                  <a:srgbClr val="003366"/>
                </a:solidFill>
              </a:rPr>
              <a:t>Depression in Adolescents:</a:t>
            </a:r>
            <a:endParaRPr dirty="0">
              <a:solidFill>
                <a:srgbClr val="003366"/>
              </a:solidFill>
            </a:endParaRPr>
          </a:p>
        </p:txBody>
      </p:sp>
      <p:sp>
        <p:nvSpPr>
          <p:cNvPr id="26627" name="Rectangle 3"/>
          <p:cNvSpPr txBox="1">
            <a:spLocks noGrp="1"/>
          </p:cNvSpPr>
          <p:nvPr>
            <p:ph idx="1"/>
          </p:nvPr>
        </p:nvSpPr>
        <p:spPr/>
        <p:txBody>
          <a:bodyPr>
            <a:normAutofit lnSpcReduction="10000"/>
          </a:bodyPr>
          <a:lstStyle/>
          <a:p>
            <a:pPr eaLnBrk="1"/>
            <a:r>
              <a:rPr altLang="en-US" dirty="0">
                <a:latin typeface="Helvetica Regular"/>
              </a:rPr>
              <a:t>May appear less depressed than pre</a:t>
            </a:r>
            <a:r>
              <a:rPr lang="en-US" altLang="en-US" dirty="0">
                <a:latin typeface="Helvetica Regular"/>
              </a:rPr>
              <a:t>-</a:t>
            </a:r>
            <a:r>
              <a:rPr altLang="en-US" dirty="0">
                <a:latin typeface="Helvetica Regular"/>
              </a:rPr>
              <a:t>pubertal counterparts</a:t>
            </a:r>
          </a:p>
          <a:p>
            <a:pPr eaLnBrk="1"/>
            <a:r>
              <a:rPr altLang="en-US" dirty="0">
                <a:latin typeface="Helvetica Regular"/>
              </a:rPr>
              <a:t>Express more helplessness and hopelessness</a:t>
            </a:r>
          </a:p>
          <a:p>
            <a:pPr eaLnBrk="1"/>
            <a:r>
              <a:rPr altLang="en-US" dirty="0">
                <a:latin typeface="Helvetica Regular"/>
              </a:rPr>
              <a:t>Experience greater anhedonia</a:t>
            </a:r>
          </a:p>
          <a:p>
            <a:pPr eaLnBrk="1"/>
            <a:r>
              <a:rPr altLang="en-US" dirty="0">
                <a:latin typeface="Helvetica Regular"/>
              </a:rPr>
              <a:t>Begin to endorse excess sleep</a:t>
            </a:r>
          </a:p>
          <a:p>
            <a:pPr eaLnBrk="1"/>
            <a:r>
              <a:rPr altLang="en-US" dirty="0">
                <a:latin typeface="Helvetica Regular"/>
              </a:rPr>
              <a:t>More apt to experience weight changes</a:t>
            </a:r>
            <a:endParaRPr lang="en-US" altLang="en-US" dirty="0">
              <a:latin typeface="Helvetica Regular"/>
            </a:endParaRPr>
          </a:p>
          <a:p>
            <a:pPr eaLnBrk="1"/>
            <a:r>
              <a:rPr lang="en-US" altLang="en-US" dirty="0">
                <a:latin typeface="Helvetica Regular"/>
              </a:rPr>
              <a:t>Somatic complaints</a:t>
            </a:r>
          </a:p>
          <a:p>
            <a:pPr eaLnBrk="1"/>
            <a:r>
              <a:rPr lang="en-US" altLang="en-US" dirty="0">
                <a:latin typeface="Helvetica Regular"/>
              </a:rPr>
              <a:t>Academic Difficulties</a:t>
            </a:r>
          </a:p>
          <a:p>
            <a:pPr eaLnBrk="1"/>
            <a:r>
              <a:rPr lang="en-US" altLang="en-US" dirty="0">
                <a:latin typeface="Helvetica Regular"/>
              </a:rPr>
              <a:t>Suicidality</a:t>
            </a:r>
          </a:p>
          <a:p>
            <a:pPr eaLnBrk="1"/>
            <a:r>
              <a:rPr lang="en-US" altLang="en-US" dirty="0">
                <a:latin typeface="Helvetica Regular"/>
              </a:rPr>
              <a:t>Behavioral Problems, Hostility</a:t>
            </a:r>
            <a:endParaRPr altLang="en-US" dirty="0">
              <a:latin typeface="Helvetica Regular"/>
            </a:endParaRPr>
          </a:p>
        </p:txBody>
      </p:sp>
    </p:spTree>
    <p:extLst>
      <p:ext uri="{BB962C8B-B14F-4D97-AF65-F5344CB8AC3E}">
        <p14:creationId xmlns:p14="http://schemas.microsoft.com/office/powerpoint/2010/main" val="418784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660"/>
            <a:ext cx="10515600" cy="878540"/>
          </a:xfrm>
        </p:spPr>
        <p:txBody>
          <a:bodyPr/>
          <a:lstStyle/>
          <a:p>
            <a:r>
              <a:rPr lang="en-US" dirty="0"/>
              <a:t>Interview Patient With Parent and Alone </a:t>
            </a:r>
          </a:p>
        </p:txBody>
      </p:sp>
      <p:sp>
        <p:nvSpPr>
          <p:cNvPr id="3" name="Content Placeholder 2"/>
          <p:cNvSpPr>
            <a:spLocks noGrp="1"/>
          </p:cNvSpPr>
          <p:nvPr>
            <p:ph idx="1"/>
          </p:nvPr>
        </p:nvSpPr>
        <p:spPr>
          <a:xfrm>
            <a:off x="838200" y="1541929"/>
            <a:ext cx="10515600" cy="5486400"/>
          </a:xfrm>
        </p:spPr>
        <p:txBody>
          <a:bodyPr/>
          <a:lstStyle/>
          <a:p>
            <a:r>
              <a:rPr lang="en-US" sz="3200" dirty="0"/>
              <a:t>Follow up with further questions to determine coherence of story: </a:t>
            </a:r>
          </a:p>
          <a:p>
            <a:pPr lvl="1"/>
            <a:r>
              <a:rPr lang="en-US" sz="2800" dirty="0"/>
              <a:t>Is it persistent? How long? Interfering with function?</a:t>
            </a:r>
          </a:p>
          <a:p>
            <a:r>
              <a:rPr lang="en-US" sz="3200" dirty="0"/>
              <a:t>Confirm positives on written screens and clarify:</a:t>
            </a:r>
          </a:p>
          <a:p>
            <a:pPr lvl="1"/>
            <a:r>
              <a:rPr lang="en-US" sz="2800" dirty="0"/>
              <a:t>Nature, duration, onset, precipitants, what’s been tried?</a:t>
            </a:r>
          </a:p>
          <a:p>
            <a:r>
              <a:rPr lang="en-US" sz="3200" dirty="0"/>
              <a:t>Targeted Physical Exam</a:t>
            </a:r>
          </a:p>
          <a:p>
            <a:r>
              <a:rPr lang="en-US" sz="3200" dirty="0"/>
              <a:t>Labs only as indicated by history, physical exam</a:t>
            </a:r>
          </a:p>
          <a:p>
            <a:endParaRPr lang="en-US" dirty="0"/>
          </a:p>
        </p:txBody>
      </p:sp>
    </p:spTree>
    <p:extLst>
      <p:ext uri="{BB962C8B-B14F-4D97-AF65-F5344CB8AC3E}">
        <p14:creationId xmlns:p14="http://schemas.microsoft.com/office/powerpoint/2010/main" val="337277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Grp="1"/>
          </p:cNvSpPr>
          <p:nvPr>
            <p:ph type="title"/>
          </p:nvPr>
        </p:nvSpPr>
        <p:spPr/>
        <p:txBody>
          <a:bodyPr/>
          <a:lstStyle/>
          <a:p>
            <a:pPr>
              <a:spcBef>
                <a:spcPts val="0"/>
              </a:spcBef>
              <a:defRPr/>
            </a:pPr>
            <a:r>
              <a:rPr lang="en-US" dirty="0">
                <a:solidFill>
                  <a:srgbClr val="003366"/>
                </a:solidFill>
              </a:rPr>
              <a:t>Assess for </a:t>
            </a:r>
            <a:r>
              <a:rPr dirty="0">
                <a:solidFill>
                  <a:srgbClr val="003366"/>
                </a:solidFill>
              </a:rPr>
              <a:t>Comorbidity</a:t>
            </a:r>
          </a:p>
        </p:txBody>
      </p:sp>
      <p:sp>
        <p:nvSpPr>
          <p:cNvPr id="30723" name="Rectangle 3"/>
          <p:cNvSpPr txBox="1">
            <a:spLocks noGrp="1"/>
          </p:cNvSpPr>
          <p:nvPr>
            <p:ph idx="1"/>
          </p:nvPr>
        </p:nvSpPr>
        <p:spPr/>
        <p:txBody>
          <a:bodyPr/>
          <a:lstStyle/>
          <a:p>
            <a:pPr eaLnBrk="1"/>
            <a:r>
              <a:rPr altLang="en-US" sz="3600" dirty="0">
                <a:latin typeface="Helvetica Regular"/>
              </a:rPr>
              <a:t>A child or adolescent with a depressive disorder will have a 20-33% chance of having another disorder</a:t>
            </a:r>
          </a:p>
          <a:p>
            <a:pPr eaLnBrk="1"/>
            <a:r>
              <a:rPr altLang="en-US" sz="3600" dirty="0">
                <a:latin typeface="Helvetica Regular"/>
              </a:rPr>
              <a:t>Most commonly: anxiety disorders, conduct and oppositional disorders and dysthymic disorder</a:t>
            </a:r>
          </a:p>
          <a:p>
            <a:pPr eaLnBrk="1"/>
            <a:r>
              <a:rPr altLang="en-US" sz="3600" dirty="0">
                <a:latin typeface="Helvetica Regular"/>
              </a:rPr>
              <a:t>MDD often precedes the onset of substance use disorders</a:t>
            </a:r>
          </a:p>
          <a:p>
            <a:pPr marL="0" indent="0">
              <a:buNone/>
            </a:pPr>
            <a:endParaRPr altLang="en-US" dirty="0">
              <a:latin typeface="Century Schoolbook" pitchFamily="18" charset="0"/>
            </a:endParaRPr>
          </a:p>
        </p:txBody>
      </p:sp>
    </p:spTree>
    <p:extLst>
      <p:ext uri="{BB962C8B-B14F-4D97-AF65-F5344CB8AC3E}">
        <p14:creationId xmlns:p14="http://schemas.microsoft.com/office/powerpoint/2010/main" val="376148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Psychosocial Functioning</a:t>
            </a:r>
          </a:p>
        </p:txBody>
      </p:sp>
      <p:sp>
        <p:nvSpPr>
          <p:cNvPr id="3" name="Content Placeholder 2"/>
          <p:cNvSpPr>
            <a:spLocks noGrp="1"/>
          </p:cNvSpPr>
          <p:nvPr>
            <p:ph idx="1"/>
          </p:nvPr>
        </p:nvSpPr>
        <p:spPr/>
        <p:txBody>
          <a:bodyPr/>
          <a:lstStyle/>
          <a:p>
            <a:r>
              <a:rPr lang="en-US" dirty="0"/>
              <a:t>How impaired is this teen?</a:t>
            </a:r>
          </a:p>
          <a:p>
            <a:pPr lvl="1"/>
            <a:r>
              <a:rPr lang="en-US" sz="2800" dirty="0"/>
              <a:t>Is he missing class?</a:t>
            </a:r>
          </a:p>
          <a:p>
            <a:pPr lvl="1"/>
            <a:r>
              <a:rPr lang="en-US" sz="2800" dirty="0"/>
              <a:t>Is she getting good grades?</a:t>
            </a:r>
          </a:p>
          <a:p>
            <a:pPr lvl="1"/>
            <a:r>
              <a:rPr lang="en-US" sz="2800" dirty="0"/>
              <a:t>Has the school noticed a problem?</a:t>
            </a:r>
          </a:p>
          <a:p>
            <a:pPr lvl="1"/>
            <a:r>
              <a:rPr lang="en-US" sz="2800" dirty="0"/>
              <a:t>Is he still playing basketball on the team?</a:t>
            </a:r>
          </a:p>
          <a:p>
            <a:pPr lvl="1"/>
            <a:r>
              <a:rPr lang="en-US" sz="2800" dirty="0"/>
              <a:t>Has she continued to paint?</a:t>
            </a:r>
          </a:p>
          <a:p>
            <a:pPr lvl="1"/>
            <a:r>
              <a:rPr lang="en-US" sz="2800" dirty="0"/>
              <a:t>Are his friends still coming to visit?</a:t>
            </a:r>
          </a:p>
          <a:p>
            <a:pPr lvl="1"/>
            <a:r>
              <a:rPr lang="en-US" sz="2800" dirty="0"/>
              <a:t>Is she still going out to parties?</a:t>
            </a:r>
          </a:p>
          <a:p>
            <a:pPr lvl="1"/>
            <a:r>
              <a:rPr lang="en-US" sz="2800" dirty="0"/>
              <a:t>Does he participate in family outings?</a:t>
            </a:r>
          </a:p>
        </p:txBody>
      </p:sp>
    </p:spTree>
    <p:extLst>
      <p:ext uri="{BB962C8B-B14F-4D97-AF65-F5344CB8AC3E}">
        <p14:creationId xmlns:p14="http://schemas.microsoft.com/office/powerpoint/2010/main" val="2131106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defRPr/>
            </a:pPr>
            <a:r>
              <a:rPr lang="en-US" dirty="0"/>
              <a:t>Assess for </a:t>
            </a:r>
            <a:r>
              <a:rPr dirty="0"/>
              <a:t>Protective Factors</a:t>
            </a:r>
          </a:p>
        </p:txBody>
      </p:sp>
      <p:sp>
        <p:nvSpPr>
          <p:cNvPr id="33795" name="Content Placeholder 2"/>
          <p:cNvSpPr txBox="1">
            <a:spLocks noGrp="1"/>
          </p:cNvSpPr>
          <p:nvPr>
            <p:ph idx="1"/>
          </p:nvPr>
        </p:nvSpPr>
        <p:spPr/>
        <p:txBody>
          <a:bodyPr>
            <a:normAutofit/>
          </a:bodyPr>
          <a:lstStyle/>
          <a:p>
            <a:pPr eaLnBrk="1"/>
            <a:r>
              <a:rPr altLang="en-US" sz="4000" dirty="0">
                <a:latin typeface="Helvetica Regular"/>
              </a:rPr>
              <a:t>Positive parent-child relationship</a:t>
            </a:r>
          </a:p>
          <a:p>
            <a:pPr eaLnBrk="1"/>
            <a:r>
              <a:rPr altLang="en-US" sz="4000" dirty="0">
                <a:latin typeface="Helvetica Regular"/>
              </a:rPr>
              <a:t>Connection to school</a:t>
            </a:r>
          </a:p>
          <a:p>
            <a:pPr eaLnBrk="1"/>
            <a:r>
              <a:rPr altLang="en-US" sz="4000" dirty="0">
                <a:latin typeface="Helvetica Regular"/>
              </a:rPr>
              <a:t>Prosocial peer group</a:t>
            </a:r>
          </a:p>
          <a:p>
            <a:pPr eaLnBrk="1"/>
            <a:r>
              <a:rPr altLang="en-US" sz="4000" dirty="0">
                <a:latin typeface="Helvetica Regular"/>
              </a:rPr>
              <a:t>Sports</a:t>
            </a:r>
          </a:p>
          <a:p>
            <a:pPr eaLnBrk="1"/>
            <a:r>
              <a:rPr altLang="en-US" sz="4000" dirty="0">
                <a:latin typeface="Helvetica Regular"/>
              </a:rPr>
              <a:t>Higher IQ</a:t>
            </a:r>
          </a:p>
        </p:txBody>
      </p:sp>
    </p:spTree>
    <p:extLst>
      <p:ext uri="{BB962C8B-B14F-4D97-AF65-F5344CB8AC3E}">
        <p14:creationId xmlns:p14="http://schemas.microsoft.com/office/powerpoint/2010/main" val="994071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a:spcBef>
                <a:spcPts val="0"/>
              </a:spcBef>
              <a:defRPr/>
            </a:pPr>
            <a:r>
              <a:rPr lang="en-US" dirty="0"/>
              <a:t>Assess for </a:t>
            </a:r>
            <a:r>
              <a:rPr dirty="0"/>
              <a:t>Genetic/family risk factors</a:t>
            </a:r>
          </a:p>
        </p:txBody>
      </p:sp>
      <p:sp>
        <p:nvSpPr>
          <p:cNvPr id="34819" name="Content Placeholder 2"/>
          <p:cNvSpPr txBox="1">
            <a:spLocks noGrp="1"/>
          </p:cNvSpPr>
          <p:nvPr>
            <p:ph idx="1"/>
          </p:nvPr>
        </p:nvSpPr>
        <p:spPr/>
        <p:txBody>
          <a:bodyPr>
            <a:normAutofit/>
          </a:bodyPr>
          <a:lstStyle/>
          <a:p>
            <a:pPr eaLnBrk="1"/>
            <a:r>
              <a:rPr altLang="en-US" dirty="0">
                <a:latin typeface="Helvetica Regular"/>
              </a:rPr>
              <a:t>Genetic loading: Single most predictive factor associated with the risk of developing MDD</a:t>
            </a:r>
            <a:endParaRPr lang="en-US" altLang="en-US" dirty="0">
              <a:latin typeface="Helvetica Regular"/>
            </a:endParaRPr>
          </a:p>
          <a:p>
            <a:pPr eaLnBrk="1"/>
            <a:endParaRPr altLang="en-US" dirty="0">
              <a:latin typeface="Helvetica Regular"/>
            </a:endParaRPr>
          </a:p>
          <a:p>
            <a:pPr eaLnBrk="1"/>
            <a:r>
              <a:rPr altLang="en-US" dirty="0">
                <a:latin typeface="Helvetica Regular"/>
              </a:rPr>
              <a:t>Twin studies: 50% heritability; greater in adolescent-onset depression (Rice, 2009)</a:t>
            </a:r>
          </a:p>
        </p:txBody>
      </p:sp>
    </p:spTree>
    <p:extLst>
      <p:ext uri="{BB962C8B-B14F-4D97-AF65-F5344CB8AC3E}">
        <p14:creationId xmlns:p14="http://schemas.microsoft.com/office/powerpoint/2010/main" val="3125118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19478D89-5790-0E4C-BC3A-F65167051C6A}"/>
              </a:ext>
            </a:extLst>
          </p:cNvPr>
          <p:cNvSpPr>
            <a:spLocks noGrp="1" noRot="1" noChangeArrowheads="1"/>
          </p:cNvSpPr>
          <p:nvPr>
            <p:ph type="title"/>
          </p:nvPr>
        </p:nvSpPr>
        <p:spPr/>
        <p:txBody>
          <a:bodyPr/>
          <a:lstStyle/>
          <a:p>
            <a:pPr algn="ctr"/>
            <a:r>
              <a:rPr lang="en-US" altLang="en-US" dirty="0"/>
              <a:t>Investigate</a:t>
            </a:r>
            <a:r>
              <a:rPr lang="en-US" altLang="en-US" b="0" dirty="0"/>
              <a:t> for Suicide</a:t>
            </a:r>
          </a:p>
        </p:txBody>
      </p:sp>
      <p:sp>
        <p:nvSpPr>
          <p:cNvPr id="102403" name="Rectangle 3">
            <a:extLst>
              <a:ext uri="{FF2B5EF4-FFF2-40B4-BE49-F238E27FC236}">
                <a16:creationId xmlns:a16="http://schemas.microsoft.com/office/drawing/2014/main" id="{C5490315-C894-3942-A9E9-5E2106661D50}"/>
              </a:ext>
            </a:extLst>
          </p:cNvPr>
          <p:cNvSpPr>
            <a:spLocks noGrp="1" noChangeArrowheads="1"/>
          </p:cNvSpPr>
          <p:nvPr>
            <p:ph type="body" idx="1"/>
          </p:nvPr>
        </p:nvSpPr>
        <p:spPr/>
        <p:txBody>
          <a:bodyPr/>
          <a:lstStyle/>
          <a:p>
            <a:r>
              <a:rPr lang="en-US" altLang="en-US" sz="3600" dirty="0"/>
              <a:t>Ask adolescent directly about ideation, impulses, and acts</a:t>
            </a:r>
          </a:p>
          <a:p>
            <a:pPr marL="0" indent="0">
              <a:buNone/>
            </a:pPr>
            <a:endParaRPr lang="en-US" altLang="en-US" sz="3600" dirty="0"/>
          </a:p>
          <a:p>
            <a:r>
              <a:rPr lang="en-US" altLang="en-US" sz="3600" dirty="0"/>
              <a:t>Ask parents directly about statements or behaviors suggesting suicidal ideation/feelings</a:t>
            </a:r>
          </a:p>
        </p:txBody>
      </p:sp>
    </p:spTree>
    <p:extLst>
      <p:ext uri="{BB962C8B-B14F-4D97-AF65-F5344CB8AC3E}">
        <p14:creationId xmlns:p14="http://schemas.microsoft.com/office/powerpoint/2010/main" val="259564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dissolve">
                                      <p:cBhvr>
                                        <p:cTn id="7" dur="500"/>
                                        <p:tgtEl>
                                          <p:spTgt spid="1024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03">
                                            <p:txEl>
                                              <p:pRg st="2" end="2"/>
                                            </p:txEl>
                                          </p:spTgt>
                                        </p:tgtEl>
                                        <p:attrNameLst>
                                          <p:attrName>style.visibility</p:attrName>
                                        </p:attrNameLst>
                                      </p:cBhvr>
                                      <p:to>
                                        <p:strVal val="visible"/>
                                      </p:to>
                                    </p:set>
                                    <p:animEffect transition="in" filter="dissolve">
                                      <p:cBhvr>
                                        <p:cTn id="12" dur="500"/>
                                        <p:tgtEl>
                                          <p:spTgt spid="10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29" y="2619976"/>
            <a:ext cx="11336740" cy="3117884"/>
          </a:xfrm>
        </p:spPr>
        <p:txBody>
          <a:bodyPr>
            <a:normAutofit/>
          </a:bodyPr>
          <a:lstStyle/>
          <a:p>
            <a:r>
              <a:rPr lang="en-US" sz="2800" dirty="0">
                <a:solidFill>
                  <a:schemeClr val="tx1">
                    <a:lumMod val="65000"/>
                    <a:lumOff val="35000"/>
                  </a:schemeClr>
                </a:solidFill>
                <a:ea typeface="+mn-ea"/>
                <a:cs typeface="+mn-cs"/>
              </a:rPr>
              <a:t>Neither we nor our spouses/partners have a relevant financial relationship with a commercial interest to disclose.</a:t>
            </a:r>
          </a:p>
          <a:p>
            <a:endParaRPr lang="en-US" sz="2800" dirty="0">
              <a:solidFill>
                <a:schemeClr val="tx1">
                  <a:lumMod val="65000"/>
                  <a:lumOff val="35000"/>
                </a:schemeClr>
              </a:solidFill>
              <a:ea typeface="+mn-ea"/>
              <a:cs typeface="+mn-cs"/>
            </a:endParaRPr>
          </a:p>
          <a:p>
            <a:endParaRPr lang="en-US" sz="2800" dirty="0">
              <a:solidFill>
                <a:schemeClr val="tx1">
                  <a:lumMod val="65000"/>
                  <a:lumOff val="35000"/>
                </a:schemeClr>
              </a:solidFill>
              <a:ea typeface="+mn-ea"/>
              <a:cs typeface="+mn-cs"/>
            </a:endParaRPr>
          </a:p>
          <a:p>
            <a:endParaRPr lang="en-US" sz="2800" dirty="0">
              <a:solidFill>
                <a:schemeClr val="tx1">
                  <a:lumMod val="65000"/>
                  <a:lumOff val="35000"/>
                </a:schemeClr>
              </a:solidFill>
              <a:ea typeface="+mn-ea"/>
              <a:cs typeface="+mn-cs"/>
            </a:endParaRPr>
          </a:p>
        </p:txBody>
      </p:sp>
      <p:sp>
        <p:nvSpPr>
          <p:cNvPr id="4" name="TextBox 3"/>
          <p:cNvSpPr txBox="1"/>
          <p:nvPr/>
        </p:nvSpPr>
        <p:spPr>
          <a:xfrm>
            <a:off x="3352800" y="1296537"/>
            <a:ext cx="5486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rgbClr val="049FDA"/>
                </a:solidFill>
                <a:effectLst/>
                <a:uLnTx/>
                <a:uFillTx/>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445174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BA62-FD9D-E7CD-DB13-9BB860CCC65D}"/>
              </a:ext>
            </a:extLst>
          </p:cNvPr>
          <p:cNvSpPr>
            <a:spLocks noGrp="1"/>
          </p:cNvSpPr>
          <p:nvPr>
            <p:ph type="title"/>
          </p:nvPr>
        </p:nvSpPr>
        <p:spPr/>
        <p:txBody>
          <a:bodyPr/>
          <a:lstStyle/>
          <a:p>
            <a:r>
              <a:rPr lang="en-US" dirty="0"/>
              <a:t>CASE: Danielle</a:t>
            </a:r>
          </a:p>
        </p:txBody>
      </p:sp>
      <p:sp>
        <p:nvSpPr>
          <p:cNvPr id="3" name="Content Placeholder 2">
            <a:extLst>
              <a:ext uri="{FF2B5EF4-FFF2-40B4-BE49-F238E27FC236}">
                <a16:creationId xmlns:a16="http://schemas.microsoft.com/office/drawing/2014/main" id="{0A78C3B4-2720-B9F0-CD25-6316C9726B37}"/>
              </a:ext>
            </a:extLst>
          </p:cNvPr>
          <p:cNvSpPr>
            <a:spLocks noGrp="1"/>
          </p:cNvSpPr>
          <p:nvPr>
            <p:ph idx="1"/>
          </p:nvPr>
        </p:nvSpPr>
        <p:spPr>
          <a:xfrm>
            <a:off x="838200" y="1715678"/>
            <a:ext cx="10515600" cy="4867076"/>
          </a:xfrm>
        </p:spPr>
        <p:txBody>
          <a:bodyPr>
            <a:normAutofit/>
          </a:bodyPr>
          <a:lstStyle/>
          <a:p>
            <a:r>
              <a:rPr lang="en-US" dirty="0"/>
              <a:t>Alone in the room, Danielle is a little more talkative but still somewhat hostile and closed off.</a:t>
            </a:r>
          </a:p>
          <a:p>
            <a:r>
              <a:rPr lang="en-US" dirty="0"/>
              <a:t>Danielle mentions that the coach benched her, and she felt disrespected. </a:t>
            </a:r>
          </a:p>
          <a:p>
            <a:r>
              <a:rPr lang="en-US" dirty="0"/>
              <a:t>Danielle denies drug use.</a:t>
            </a:r>
          </a:p>
          <a:p>
            <a:r>
              <a:rPr lang="en-US" dirty="0"/>
              <a:t>She says she is tired during the day after staying up late playing video games and streaming shows. </a:t>
            </a:r>
          </a:p>
          <a:p>
            <a:r>
              <a:rPr lang="en-US" dirty="0"/>
              <a:t>She says suicidal thinking is stupid. </a:t>
            </a:r>
          </a:p>
          <a:p>
            <a:r>
              <a:rPr lang="en-US" dirty="0"/>
              <a:t>She does say nobody would care if she were not around.</a:t>
            </a:r>
          </a:p>
          <a:p>
            <a:endParaRPr lang="en-US" dirty="0"/>
          </a:p>
        </p:txBody>
      </p:sp>
      <p:sp>
        <p:nvSpPr>
          <p:cNvPr id="4" name="Slide Number Placeholder 3">
            <a:extLst>
              <a:ext uri="{FF2B5EF4-FFF2-40B4-BE49-F238E27FC236}">
                <a16:creationId xmlns:a16="http://schemas.microsoft.com/office/drawing/2014/main" id="{7F6579FF-14A5-5621-0D5D-26B06DE6215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bg2">
                    <a:lumMod val="25000"/>
                  </a:schemeClr>
                </a:solidFill>
                <a:latin typeface="Helvetica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Tree>
    <p:extLst>
      <p:ext uri="{BB962C8B-B14F-4D97-AF65-F5344CB8AC3E}">
        <p14:creationId xmlns:p14="http://schemas.microsoft.com/office/powerpoint/2010/main" val="3286775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2730"/>
            <a:ext cx="10515600" cy="753035"/>
          </a:xfrm>
        </p:spPr>
        <p:txBody>
          <a:bodyPr/>
          <a:lstStyle/>
          <a:p>
            <a:r>
              <a:rPr lang="en-US" dirty="0"/>
              <a:t>Points to Remember</a:t>
            </a:r>
          </a:p>
        </p:txBody>
      </p:sp>
      <p:sp>
        <p:nvSpPr>
          <p:cNvPr id="3" name="Content Placeholder 2"/>
          <p:cNvSpPr>
            <a:spLocks noGrp="1"/>
          </p:cNvSpPr>
          <p:nvPr>
            <p:ph idx="1"/>
          </p:nvPr>
        </p:nvSpPr>
        <p:spPr>
          <a:xfrm>
            <a:off x="838200" y="914400"/>
            <a:ext cx="10515600" cy="5668354"/>
          </a:xfrm>
        </p:spPr>
        <p:txBody>
          <a:bodyPr>
            <a:normAutofit/>
          </a:bodyPr>
          <a:lstStyle/>
          <a:p>
            <a:endParaRPr lang="en-US" dirty="0"/>
          </a:p>
          <a:p>
            <a:r>
              <a:rPr lang="en-US" dirty="0"/>
              <a:t>Familiarize yourself and practice with the GLAD-PC Guidelines</a:t>
            </a:r>
          </a:p>
          <a:p>
            <a:r>
              <a:rPr lang="en-US" dirty="0"/>
              <a:t>Prepare yourself and your office to undertake the identification and management of adolescent depression</a:t>
            </a:r>
          </a:p>
          <a:p>
            <a:r>
              <a:rPr lang="en-US" dirty="0"/>
              <a:t>Screen all adolescents ages 12 and up with a formal depression self-report tool</a:t>
            </a:r>
          </a:p>
          <a:p>
            <a:r>
              <a:rPr lang="en-US" dirty="0"/>
              <a:t>Always be on the lookout for kids with risk factors for depression</a:t>
            </a:r>
          </a:p>
          <a:p>
            <a:r>
              <a:rPr lang="en-US" dirty="0"/>
              <a:t>Remember that kids who come in with </a:t>
            </a:r>
            <a:r>
              <a:rPr lang="en-US" b="1" dirty="0"/>
              <a:t>ANY </a:t>
            </a:r>
            <a:r>
              <a:rPr lang="en-US" dirty="0"/>
              <a:t>behavioral chief complaint should be assessed for depression as well</a:t>
            </a:r>
          </a:p>
          <a:p>
            <a:pPr marL="0" indent="0">
              <a:buNone/>
            </a:pPr>
            <a:endParaRPr lang="en-US" dirty="0"/>
          </a:p>
          <a:p>
            <a:endParaRPr lang="en-US" b="1" dirty="0"/>
          </a:p>
        </p:txBody>
      </p:sp>
    </p:spTree>
    <p:extLst>
      <p:ext uri="{BB962C8B-B14F-4D97-AF65-F5344CB8AC3E}">
        <p14:creationId xmlns:p14="http://schemas.microsoft.com/office/powerpoint/2010/main" val="4180749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2730"/>
            <a:ext cx="10515600" cy="753035"/>
          </a:xfrm>
        </p:spPr>
        <p:txBody>
          <a:bodyPr/>
          <a:lstStyle/>
          <a:p>
            <a:r>
              <a:rPr lang="en-US" dirty="0"/>
              <a:t>Points to Remember</a:t>
            </a:r>
          </a:p>
        </p:txBody>
      </p:sp>
      <p:sp>
        <p:nvSpPr>
          <p:cNvPr id="3" name="Content Placeholder 2"/>
          <p:cNvSpPr>
            <a:spLocks noGrp="1"/>
          </p:cNvSpPr>
          <p:nvPr>
            <p:ph idx="1"/>
          </p:nvPr>
        </p:nvSpPr>
        <p:spPr>
          <a:xfrm>
            <a:off x="838200" y="914400"/>
            <a:ext cx="10515600" cy="5668354"/>
          </a:xfrm>
        </p:spPr>
        <p:txBody>
          <a:bodyPr>
            <a:normAutofit/>
          </a:bodyPr>
          <a:lstStyle/>
          <a:p>
            <a:endParaRPr lang="en-US" dirty="0"/>
          </a:p>
          <a:p>
            <a:r>
              <a:rPr lang="en-US" dirty="0"/>
              <a:t>Talk with teens alone</a:t>
            </a:r>
          </a:p>
          <a:p>
            <a:r>
              <a:rPr lang="en-US" dirty="0"/>
              <a:t>Get information from Parents and Caregivers</a:t>
            </a:r>
          </a:p>
          <a:p>
            <a:r>
              <a:rPr lang="en-US" dirty="0"/>
              <a:t>Remember the DSM-5 criteria</a:t>
            </a:r>
          </a:p>
          <a:p>
            <a:r>
              <a:rPr lang="en-US" dirty="0"/>
              <a:t>Functioning, functioning, functioning!</a:t>
            </a:r>
          </a:p>
          <a:p>
            <a:r>
              <a:rPr lang="en-US" dirty="0"/>
              <a:t>Assess for safety</a:t>
            </a:r>
          </a:p>
          <a:p>
            <a:pPr lvl="1"/>
            <a:r>
              <a:rPr lang="en-US" dirty="0"/>
              <a:t>Can this patient go home today?</a:t>
            </a:r>
          </a:p>
          <a:p>
            <a:endParaRPr lang="en-US" dirty="0"/>
          </a:p>
          <a:p>
            <a:endParaRPr lang="en-US" b="1" dirty="0"/>
          </a:p>
        </p:txBody>
      </p:sp>
    </p:spTree>
    <p:extLst>
      <p:ext uri="{BB962C8B-B14F-4D97-AF65-F5344CB8AC3E}">
        <p14:creationId xmlns:p14="http://schemas.microsoft.com/office/powerpoint/2010/main" val="501225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D0DC66-8116-4841-85B7-133580F258AB}"/>
              </a:ext>
            </a:extLst>
          </p:cNvPr>
          <p:cNvSpPr>
            <a:spLocks noGrp="1"/>
          </p:cNvSpPr>
          <p:nvPr>
            <p:ph type="title"/>
          </p:nvPr>
        </p:nvSpPr>
        <p:spPr>
          <a:xfrm>
            <a:off x="1201271" y="2133601"/>
            <a:ext cx="9538447" cy="2402540"/>
          </a:xfrm>
        </p:spPr>
        <p:txBody>
          <a:bodyPr>
            <a:normAutofit/>
          </a:bodyPr>
          <a:lstStyle/>
          <a:p>
            <a:pPr algn="ctr"/>
            <a:r>
              <a:rPr lang="en-US" sz="6000" dirty="0">
                <a:latin typeface="Helvetica Regular"/>
              </a:rPr>
              <a:t>Why talk about adolescent depression?</a:t>
            </a:r>
          </a:p>
        </p:txBody>
      </p:sp>
    </p:spTree>
    <p:extLst>
      <p:ext uri="{BB962C8B-B14F-4D97-AF65-F5344CB8AC3E}">
        <p14:creationId xmlns:p14="http://schemas.microsoft.com/office/powerpoint/2010/main" val="1682186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1D07-A404-3C23-1A4B-0BA62F5F4D64}"/>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B8268D58-1A33-7C7E-4EAA-D18C74D3BA06}"/>
              </a:ext>
            </a:extLst>
          </p:cNvPr>
          <p:cNvPicPr>
            <a:picLocks noChangeAspect="1"/>
          </p:cNvPicPr>
          <p:nvPr/>
        </p:nvPicPr>
        <p:blipFill>
          <a:blip r:embed="rId2"/>
          <a:stretch>
            <a:fillRect/>
          </a:stretch>
        </p:blipFill>
        <p:spPr>
          <a:xfrm>
            <a:off x="161653" y="347662"/>
            <a:ext cx="4762500" cy="6162675"/>
          </a:xfrm>
          <a:prstGeom prst="rect">
            <a:avLst/>
          </a:prstGeom>
        </p:spPr>
      </p:pic>
      <p:pic>
        <p:nvPicPr>
          <p:cNvPr id="4" name="Picture 3">
            <a:extLst>
              <a:ext uri="{FF2B5EF4-FFF2-40B4-BE49-F238E27FC236}">
                <a16:creationId xmlns:a16="http://schemas.microsoft.com/office/drawing/2014/main" id="{77884C2C-3FA4-8D42-3DD0-6FD362A86AFF}"/>
              </a:ext>
            </a:extLst>
          </p:cNvPr>
          <p:cNvPicPr>
            <a:picLocks noChangeAspect="1"/>
          </p:cNvPicPr>
          <p:nvPr/>
        </p:nvPicPr>
        <p:blipFill rotWithShape="1">
          <a:blip r:embed="rId3"/>
          <a:srcRect l="25484" t="3707"/>
          <a:stretch/>
        </p:blipFill>
        <p:spPr>
          <a:xfrm>
            <a:off x="5368835" y="561702"/>
            <a:ext cx="6494827" cy="5529437"/>
          </a:xfrm>
          <a:prstGeom prst="rect">
            <a:avLst/>
          </a:prstGeom>
        </p:spPr>
      </p:pic>
    </p:spTree>
    <p:extLst>
      <p:ext uri="{BB962C8B-B14F-4D97-AF65-F5344CB8AC3E}">
        <p14:creationId xmlns:p14="http://schemas.microsoft.com/office/powerpoint/2010/main" val="230249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Regular"/>
              </a:rPr>
              <a:t>Depression is Common in Teens</a:t>
            </a:r>
          </a:p>
        </p:txBody>
      </p:sp>
      <p:sp>
        <p:nvSpPr>
          <p:cNvPr id="3" name="Content Placeholder 2"/>
          <p:cNvSpPr>
            <a:spLocks noGrp="1"/>
          </p:cNvSpPr>
          <p:nvPr>
            <p:ph idx="1"/>
          </p:nvPr>
        </p:nvSpPr>
        <p:spPr/>
        <p:txBody>
          <a:bodyPr>
            <a:normAutofit lnSpcReduction="10000"/>
          </a:bodyPr>
          <a:lstStyle/>
          <a:p>
            <a:pPr>
              <a:lnSpc>
                <a:spcPct val="80000"/>
              </a:lnSpc>
            </a:pPr>
            <a:r>
              <a:rPr lang="en-US" altLang="en-US" dirty="0">
                <a:latin typeface="Helvetica Regular"/>
              </a:rPr>
              <a:t>Major Depressive Disorder</a:t>
            </a:r>
          </a:p>
          <a:p>
            <a:pPr lvl="1">
              <a:lnSpc>
                <a:spcPct val="80000"/>
              </a:lnSpc>
              <a:spcBef>
                <a:spcPts val="400"/>
              </a:spcBef>
            </a:pPr>
            <a:r>
              <a:rPr lang="en-US" altLang="en-US" sz="2800" dirty="0">
                <a:latin typeface="Helvetica Regular"/>
              </a:rPr>
              <a:t>1-2% for children (boys: girls-1:1)</a:t>
            </a:r>
          </a:p>
          <a:p>
            <a:pPr lvl="1">
              <a:lnSpc>
                <a:spcPct val="80000"/>
              </a:lnSpc>
              <a:spcBef>
                <a:spcPts val="400"/>
              </a:spcBef>
            </a:pPr>
            <a:r>
              <a:rPr lang="en-US" altLang="en-US" sz="2800" dirty="0">
                <a:latin typeface="Helvetica Regular"/>
              </a:rPr>
              <a:t>4-8% for adolescents (boys:girls-1:2)</a:t>
            </a:r>
          </a:p>
          <a:p>
            <a:pPr lvl="1">
              <a:lnSpc>
                <a:spcPct val="80000"/>
              </a:lnSpc>
              <a:spcBef>
                <a:spcPts val="400"/>
              </a:spcBef>
            </a:pPr>
            <a:r>
              <a:rPr lang="en-US" altLang="en-US" sz="2800" dirty="0">
                <a:latin typeface="Helvetica Regular"/>
              </a:rPr>
              <a:t>By the end of adolescence: 11-20% lifetime </a:t>
            </a:r>
          </a:p>
          <a:p>
            <a:pPr lvl="1">
              <a:lnSpc>
                <a:spcPct val="80000"/>
              </a:lnSpc>
              <a:spcBef>
                <a:spcPts val="400"/>
              </a:spcBef>
            </a:pPr>
            <a:endParaRPr lang="en-US" altLang="en-US" sz="2800" dirty="0">
              <a:latin typeface="Helvetica Regular"/>
            </a:endParaRPr>
          </a:p>
          <a:p>
            <a:pPr>
              <a:lnSpc>
                <a:spcPct val="80000"/>
              </a:lnSpc>
            </a:pPr>
            <a:r>
              <a:rPr lang="en-US" altLang="en-US" dirty="0">
                <a:latin typeface="Helvetica Regular"/>
              </a:rPr>
              <a:t>Dysthymia</a:t>
            </a:r>
          </a:p>
          <a:p>
            <a:pPr lvl="1">
              <a:lnSpc>
                <a:spcPct val="80000"/>
              </a:lnSpc>
              <a:spcBef>
                <a:spcPts val="400"/>
              </a:spcBef>
            </a:pPr>
            <a:r>
              <a:rPr lang="en-US" altLang="en-US" sz="2800" dirty="0">
                <a:latin typeface="Helvetica Regular"/>
              </a:rPr>
              <a:t>1% for children</a:t>
            </a:r>
          </a:p>
          <a:p>
            <a:pPr lvl="1">
              <a:lnSpc>
                <a:spcPct val="80000"/>
              </a:lnSpc>
              <a:spcBef>
                <a:spcPts val="400"/>
              </a:spcBef>
            </a:pPr>
            <a:r>
              <a:rPr lang="en-US" altLang="en-US" sz="2800" dirty="0">
                <a:latin typeface="Helvetica Regular"/>
              </a:rPr>
              <a:t>5% for adolescents</a:t>
            </a:r>
          </a:p>
          <a:p>
            <a:pPr>
              <a:lnSpc>
                <a:spcPct val="80000"/>
              </a:lnSpc>
            </a:pPr>
            <a:endParaRPr lang="en-US" altLang="en-US" dirty="0">
              <a:latin typeface="Helvetica Regular"/>
            </a:endParaRPr>
          </a:p>
          <a:p>
            <a:pPr>
              <a:lnSpc>
                <a:spcPct val="80000"/>
              </a:lnSpc>
            </a:pPr>
            <a:r>
              <a:rPr lang="en-US" altLang="en-US" dirty="0">
                <a:latin typeface="Helvetica Regular"/>
              </a:rPr>
              <a:t>Sub-</a:t>
            </a:r>
            <a:r>
              <a:rPr lang="en-US" altLang="en-US" dirty="0" err="1">
                <a:latin typeface="Helvetica Regular"/>
              </a:rPr>
              <a:t>syndromal</a:t>
            </a:r>
            <a:r>
              <a:rPr lang="en-US" altLang="en-US" dirty="0">
                <a:latin typeface="Helvetica Regular"/>
              </a:rPr>
              <a:t> Depressive Symptoms</a:t>
            </a:r>
          </a:p>
          <a:p>
            <a:pPr lvl="1">
              <a:lnSpc>
                <a:spcPct val="80000"/>
              </a:lnSpc>
              <a:spcBef>
                <a:spcPts val="400"/>
              </a:spcBef>
            </a:pPr>
            <a:r>
              <a:rPr lang="en-US" altLang="en-US" sz="2800" dirty="0">
                <a:latin typeface="Helvetica Regular"/>
              </a:rPr>
              <a:t>5-10%</a:t>
            </a:r>
          </a:p>
          <a:p>
            <a:endParaRPr lang="en-US" dirty="0"/>
          </a:p>
        </p:txBody>
      </p:sp>
    </p:spTree>
    <p:extLst>
      <p:ext uri="{BB962C8B-B14F-4D97-AF65-F5344CB8AC3E}">
        <p14:creationId xmlns:p14="http://schemas.microsoft.com/office/powerpoint/2010/main" val="72900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0307"/>
            <a:ext cx="10515600" cy="986118"/>
          </a:xfrm>
        </p:spPr>
        <p:txBody>
          <a:bodyPr/>
          <a:lstStyle/>
          <a:p>
            <a:r>
              <a:rPr lang="en-US" dirty="0">
                <a:latin typeface="Helvetica Regular"/>
              </a:rPr>
              <a:t>Depression Derails Kids’ Lives Now</a:t>
            </a:r>
          </a:p>
        </p:txBody>
      </p:sp>
      <p:sp>
        <p:nvSpPr>
          <p:cNvPr id="3" name="Content Placeholder 2"/>
          <p:cNvSpPr>
            <a:spLocks noGrp="1"/>
          </p:cNvSpPr>
          <p:nvPr>
            <p:ph idx="1"/>
          </p:nvPr>
        </p:nvSpPr>
        <p:spPr>
          <a:xfrm>
            <a:off x="537881" y="1416425"/>
            <a:ext cx="11331389" cy="5253316"/>
          </a:xfrm>
        </p:spPr>
        <p:txBody>
          <a:bodyPr>
            <a:normAutofit lnSpcReduction="10000"/>
          </a:bodyPr>
          <a:lstStyle/>
          <a:p>
            <a:r>
              <a:rPr lang="en-US" b="1" u="sng" dirty="0"/>
              <a:t>Poor Self-Image</a:t>
            </a:r>
            <a:r>
              <a:rPr lang="en-US" dirty="0"/>
              <a:t>: negative view of self </a:t>
            </a:r>
            <a:r>
              <a:rPr lang="en-US" dirty="0">
                <a:sym typeface="Wingdings" panose="05000000000000000000" pitchFamily="2" charset="2"/>
              </a:rPr>
              <a:t></a:t>
            </a:r>
            <a:r>
              <a:rPr lang="en-US" dirty="0"/>
              <a:t> hopeless view of one’s future </a:t>
            </a:r>
            <a:r>
              <a:rPr lang="en-US" dirty="0">
                <a:sym typeface="Wingdings" panose="05000000000000000000" pitchFamily="2" charset="2"/>
              </a:rPr>
              <a:t> suicidality</a:t>
            </a:r>
            <a:endParaRPr lang="en-US" dirty="0"/>
          </a:p>
          <a:p>
            <a:r>
              <a:rPr lang="en-US" b="1" u="sng" dirty="0"/>
              <a:t>School:</a:t>
            </a:r>
            <a:r>
              <a:rPr lang="en-US" dirty="0"/>
              <a:t> decreased concentration, lack of motivation, poor energy </a:t>
            </a:r>
            <a:r>
              <a:rPr lang="en-US" dirty="0">
                <a:sym typeface="Wingdings" panose="05000000000000000000" pitchFamily="2" charset="2"/>
              </a:rPr>
              <a:t> bad grades, school absences  school drop-out or decreased level of achievement</a:t>
            </a:r>
          </a:p>
          <a:p>
            <a:r>
              <a:rPr lang="en-US" b="1" u="sng" dirty="0"/>
              <a:t>Peers:</a:t>
            </a:r>
            <a:r>
              <a:rPr lang="en-US" b="1" dirty="0"/>
              <a:t> </a:t>
            </a:r>
            <a:r>
              <a:rPr lang="en-US" dirty="0"/>
              <a:t>irritable mood &amp; decreased energy/motivation</a:t>
            </a:r>
            <a:r>
              <a:rPr lang="en-US" dirty="0">
                <a:sym typeface="Wingdings" panose="05000000000000000000" pitchFamily="2" charset="2"/>
              </a:rPr>
              <a:t> conflict, drama, &amp; decreased involvement in activities  loss of meaningful interpersonal relationships &amp; a supportive social circle</a:t>
            </a:r>
            <a:endParaRPr lang="en-US" dirty="0"/>
          </a:p>
          <a:p>
            <a:r>
              <a:rPr lang="en-US" b="1" u="sng" dirty="0"/>
              <a:t>Family:</a:t>
            </a:r>
            <a:r>
              <a:rPr lang="en-US" dirty="0"/>
              <a:t> irritable mood </a:t>
            </a:r>
            <a:r>
              <a:rPr lang="en-US" dirty="0">
                <a:sym typeface="Wingdings" panose="05000000000000000000" pitchFamily="2" charset="2"/>
              </a:rPr>
              <a:t> conflict, drama  dismissed as bad kid, help not provided</a:t>
            </a:r>
          </a:p>
          <a:p>
            <a:r>
              <a:rPr lang="en-US" b="1" u="sng" dirty="0"/>
              <a:t>Community</a:t>
            </a:r>
            <a:r>
              <a:rPr lang="en-US" dirty="0"/>
              <a:t>: irritable mood &amp; decreased energy/motivation</a:t>
            </a:r>
            <a:r>
              <a:rPr lang="en-US" dirty="0">
                <a:sym typeface="Wingdings" panose="05000000000000000000" pitchFamily="2" charset="2"/>
              </a:rPr>
              <a:t> </a:t>
            </a:r>
            <a:r>
              <a:rPr lang="en-US" dirty="0"/>
              <a:t>arguments with coaches/instructors, </a:t>
            </a:r>
            <a:r>
              <a:rPr lang="en-US" dirty="0">
                <a:sym typeface="Wingdings" panose="05000000000000000000" pitchFamily="2" charset="2"/>
              </a:rPr>
              <a:t>quitting </a:t>
            </a:r>
            <a:r>
              <a:rPr lang="en-US" dirty="0"/>
              <a:t>activities </a:t>
            </a:r>
            <a:r>
              <a:rPr lang="en-US" dirty="0">
                <a:sym typeface="Wingdings" panose="05000000000000000000" pitchFamily="2" charset="2"/>
              </a:rPr>
              <a:t> social isolation</a:t>
            </a:r>
            <a:endParaRPr lang="en-US" dirty="0"/>
          </a:p>
          <a:p>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350733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0307"/>
            <a:ext cx="10515600" cy="986118"/>
          </a:xfrm>
        </p:spPr>
        <p:txBody>
          <a:bodyPr/>
          <a:lstStyle/>
          <a:p>
            <a:r>
              <a:rPr lang="en-US" dirty="0"/>
              <a:t>Depression Derails Kids’ Lives Later</a:t>
            </a:r>
          </a:p>
        </p:txBody>
      </p:sp>
      <p:sp>
        <p:nvSpPr>
          <p:cNvPr id="3" name="Content Placeholder 2"/>
          <p:cNvSpPr>
            <a:spLocks noGrp="1"/>
          </p:cNvSpPr>
          <p:nvPr>
            <p:ph idx="1"/>
          </p:nvPr>
        </p:nvSpPr>
        <p:spPr>
          <a:xfrm>
            <a:off x="537881" y="1416425"/>
            <a:ext cx="11331389" cy="5253316"/>
          </a:xfrm>
        </p:spPr>
        <p:txBody>
          <a:bodyPr>
            <a:normAutofit/>
          </a:bodyPr>
          <a:lstStyle/>
          <a:p>
            <a:endParaRPr lang="en-US" dirty="0">
              <a:sym typeface="Wingdings" panose="05000000000000000000" pitchFamily="2" charset="2"/>
            </a:endParaRPr>
          </a:p>
          <a:p>
            <a:r>
              <a:rPr lang="en-US" altLang="en-US" sz="3600" dirty="0">
                <a:latin typeface="Helvetica Regular"/>
              </a:rPr>
              <a:t>Psychosocial problems persist as deficits never gained</a:t>
            </a:r>
          </a:p>
          <a:p>
            <a:r>
              <a:rPr lang="en-US" altLang="en-US" sz="3600" dirty="0">
                <a:latin typeface="Helvetica Regular"/>
              </a:rPr>
              <a:t>Recurrent Depressions</a:t>
            </a:r>
          </a:p>
          <a:p>
            <a:r>
              <a:rPr lang="en-US" altLang="en-US" sz="3600" dirty="0">
                <a:latin typeface="Helvetica Regular"/>
              </a:rPr>
              <a:t>Recurrent Suicidality</a:t>
            </a:r>
          </a:p>
          <a:p>
            <a:r>
              <a:rPr lang="en-US" altLang="en-US" sz="3600" dirty="0">
                <a:latin typeface="Helvetica Regular"/>
              </a:rPr>
              <a:t>Substance abuse</a:t>
            </a:r>
          </a:p>
          <a:p>
            <a:r>
              <a:rPr lang="en-US" altLang="en-US" sz="3600" dirty="0">
                <a:latin typeface="Helvetica Regular"/>
              </a:rPr>
              <a:t>Poor employment if education disrupted</a:t>
            </a:r>
          </a:p>
          <a:p>
            <a:r>
              <a:rPr lang="en-US" altLang="en-US" sz="3600" dirty="0">
                <a:latin typeface="Helvetica Regular"/>
              </a:rPr>
              <a:t>Hospitalizations</a:t>
            </a:r>
          </a:p>
          <a:p>
            <a:endParaRPr lang="en-US" dirty="0"/>
          </a:p>
        </p:txBody>
      </p:sp>
    </p:spTree>
    <p:extLst>
      <p:ext uri="{BB962C8B-B14F-4D97-AF65-F5344CB8AC3E}">
        <p14:creationId xmlns:p14="http://schemas.microsoft.com/office/powerpoint/2010/main" val="422255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sz="quarter"/>
          </p:nvPr>
        </p:nvSpPr>
        <p:spPr>
          <a:xfrm>
            <a:off x="1524000" y="125412"/>
            <a:ext cx="9144000" cy="1990259"/>
          </a:xfrm>
        </p:spPr>
        <p:txBody>
          <a:bodyPr>
            <a:normAutofit/>
          </a:bodyPr>
          <a:lstStyle/>
          <a:p>
            <a:pPr>
              <a:spcBef>
                <a:spcPts val="0"/>
              </a:spcBef>
              <a:defRPr/>
            </a:pPr>
            <a:r>
              <a:rPr sz="4000" i="1" dirty="0">
                <a:latin typeface="Helvetica Regular"/>
                <a:ea typeface="ＭＳ Ｐゴシック" pitchFamily="34" charset="-128"/>
              </a:rPr>
              <a:t>How to Recognize the</a:t>
            </a:r>
            <a:br>
              <a:rPr sz="4000" i="1" dirty="0">
                <a:latin typeface="Helvetica Regular"/>
                <a:ea typeface="ＭＳ Ｐゴシック" pitchFamily="34" charset="-128"/>
              </a:rPr>
            </a:br>
            <a:r>
              <a:rPr sz="4000" i="1" dirty="0">
                <a:latin typeface="Helvetica Regular"/>
                <a:ea typeface="ＭＳ Ｐゴシック" pitchFamily="34" charset="-128"/>
              </a:rPr>
              <a:t>Moods of an Adolescent</a:t>
            </a:r>
          </a:p>
        </p:txBody>
      </p:sp>
      <p:pic>
        <p:nvPicPr>
          <p:cNvPr id="25603" name="Picture 3" descr="bigstockphoto_Portrait_of_macho_77466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595564" y="1592263"/>
            <a:ext cx="1265237" cy="1765300"/>
          </a:xfrm>
          <a:noFill/>
        </p:spPr>
      </p:pic>
      <p:pic>
        <p:nvPicPr>
          <p:cNvPr id="25605" name="Picture 5" descr="bigstockphoto_Portrait_of_macho_77466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11789" y="1592263"/>
            <a:ext cx="1265237" cy="1765300"/>
          </a:xfrm>
          <a:noFill/>
        </p:spPr>
      </p:pic>
      <p:pic>
        <p:nvPicPr>
          <p:cNvPr id="25604" name="Picture 4" descr="bigstockphoto_Portrait_of_macho_77466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598739" y="4365625"/>
            <a:ext cx="1265237" cy="1765300"/>
          </a:xfrm>
          <a:noFill/>
        </p:spPr>
      </p:pic>
      <p:pic>
        <p:nvPicPr>
          <p:cNvPr id="25606" name="Picture 6" descr="bigstockphoto_Portrait_of_macho_774666"/>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a:xfrm>
            <a:off x="8154335" y="4255978"/>
            <a:ext cx="1263535" cy="1766455"/>
          </a:xfrm>
          <a:noFill/>
        </p:spPr>
      </p:pic>
      <p:pic>
        <p:nvPicPr>
          <p:cNvPr id="25607" name="Picture 7" descr="bigstockphoto_Portrait_of_macho_7746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038" y="1592263"/>
            <a:ext cx="126365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bigstockphoto_Portrait_of_macho_7746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4365625"/>
            <a:ext cx="1265238"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9"/>
          <p:cNvSpPr txBox="1">
            <a:spLocks noChangeArrowheads="1"/>
          </p:cNvSpPr>
          <p:nvPr/>
        </p:nvSpPr>
        <p:spPr bwMode="auto">
          <a:xfrm>
            <a:off x="2566988" y="3429001"/>
            <a:ext cx="122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itchFamily="34" charset="0"/>
                <a:ea typeface="+mn-ea"/>
                <a:cs typeface="+mn-cs"/>
              </a:rPr>
              <a:t>HAPPY</a:t>
            </a:r>
          </a:p>
        </p:txBody>
      </p:sp>
      <p:sp>
        <p:nvSpPr>
          <p:cNvPr id="25610" name="Text Box 11"/>
          <p:cNvSpPr txBox="1">
            <a:spLocks noChangeArrowheads="1"/>
          </p:cNvSpPr>
          <p:nvPr/>
        </p:nvSpPr>
        <p:spPr bwMode="auto">
          <a:xfrm>
            <a:off x="5165724" y="3429001"/>
            <a:ext cx="195225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Calibri" pitchFamily="34" charset="0"/>
                <a:ea typeface="+mn-ea"/>
                <a:cs typeface="+mn-cs"/>
              </a:rPr>
              <a:t>    DEPRESSED</a:t>
            </a:r>
          </a:p>
        </p:txBody>
      </p:sp>
      <p:sp>
        <p:nvSpPr>
          <p:cNvPr id="25611" name="Text Box 12"/>
          <p:cNvSpPr txBox="1">
            <a:spLocks noChangeArrowheads="1"/>
          </p:cNvSpPr>
          <p:nvPr/>
        </p:nvSpPr>
        <p:spPr bwMode="auto">
          <a:xfrm>
            <a:off x="8104188" y="3429001"/>
            <a:ext cx="1471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itchFamily="34" charset="0"/>
                <a:ea typeface="+mn-ea"/>
                <a:cs typeface="+mn-cs"/>
              </a:rPr>
              <a:t>EXCITED</a:t>
            </a:r>
          </a:p>
        </p:txBody>
      </p:sp>
      <p:sp>
        <p:nvSpPr>
          <p:cNvPr id="25612" name="Text Box 13"/>
          <p:cNvSpPr txBox="1">
            <a:spLocks noChangeArrowheads="1"/>
          </p:cNvSpPr>
          <p:nvPr/>
        </p:nvSpPr>
        <p:spPr bwMode="auto">
          <a:xfrm>
            <a:off x="2540001" y="6165851"/>
            <a:ext cx="1344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itchFamily="34" charset="0"/>
                <a:ea typeface="+mn-ea"/>
                <a:cs typeface="+mn-cs"/>
              </a:rPr>
              <a:t>ANXIOUS</a:t>
            </a:r>
          </a:p>
        </p:txBody>
      </p:sp>
      <p:sp>
        <p:nvSpPr>
          <p:cNvPr id="25613" name="Text Box 14"/>
          <p:cNvSpPr txBox="1">
            <a:spLocks noChangeArrowheads="1"/>
          </p:cNvSpPr>
          <p:nvPr/>
        </p:nvSpPr>
        <p:spPr bwMode="auto">
          <a:xfrm>
            <a:off x="5391150" y="6165851"/>
            <a:ext cx="1282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itchFamily="34" charset="0"/>
                <a:ea typeface="+mn-ea"/>
                <a:cs typeface="+mn-cs"/>
              </a:rPr>
              <a:t>MANIC </a:t>
            </a:r>
          </a:p>
        </p:txBody>
      </p:sp>
      <p:sp>
        <p:nvSpPr>
          <p:cNvPr id="25614" name="Text Box 15"/>
          <p:cNvSpPr txBox="1">
            <a:spLocks noChangeArrowheads="1"/>
          </p:cNvSpPr>
          <p:nvPr/>
        </p:nvSpPr>
        <p:spPr bwMode="auto">
          <a:xfrm>
            <a:off x="8104189" y="6165851"/>
            <a:ext cx="1520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alibri" pitchFamily="34" charset="0"/>
                <a:ea typeface="+mn-ea"/>
                <a:cs typeface="+mn-cs"/>
              </a:rPr>
              <a:t>SUICIDAL</a:t>
            </a:r>
          </a:p>
        </p:txBody>
      </p:sp>
    </p:spTree>
    <p:extLst>
      <p:ext uri="{BB962C8B-B14F-4D97-AF65-F5344CB8AC3E}">
        <p14:creationId xmlns:p14="http://schemas.microsoft.com/office/powerpoint/2010/main" val="1031887432"/>
      </p:ext>
    </p:extLst>
  </p:cSld>
  <p:clrMapOvr>
    <a:masterClrMapping/>
  </p:clrMapOvr>
  <p:transition>
    <p:random/>
  </p:transition>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msgothic"/>
      </a:majorFont>
      <a:minorFont>
        <a:latin typeface="Times New Roman"/>
        <a:ea typeface=""/>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cs typeface="ms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1642</Words>
  <Application>Microsoft Office PowerPoint</Application>
  <PresentationFormat>Widescreen</PresentationFormat>
  <Paragraphs>200</Paragraphs>
  <Slides>32</Slides>
  <Notes>13</Notes>
  <HiddenSlides>1</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46" baseType="lpstr">
      <vt:lpstr>Arial</vt:lpstr>
      <vt:lpstr>Calibri</vt:lpstr>
      <vt:lpstr>Century Schoolbook</vt:lpstr>
      <vt:lpstr>Helvetica Light</vt:lpstr>
      <vt:lpstr>Helvetica Regular</vt:lpstr>
      <vt:lpstr>Myriad Pro Cond</vt:lpstr>
      <vt:lpstr>Symbol</vt:lpstr>
      <vt:lpstr>Times New Roman</vt:lpstr>
      <vt:lpstr>Wingdings</vt:lpstr>
      <vt:lpstr>3_Custom Design</vt:lpstr>
      <vt:lpstr>1_Custom Design</vt:lpstr>
      <vt:lpstr>2_Office Theme</vt:lpstr>
      <vt:lpstr>1_Office Theme</vt:lpstr>
      <vt:lpstr>Acrobat Document</vt:lpstr>
      <vt:lpstr>PowerPoint Presentation</vt:lpstr>
      <vt:lpstr>Speaker:</vt:lpstr>
      <vt:lpstr>PowerPoint Presentation</vt:lpstr>
      <vt:lpstr>Why talk about adolescent depression?</vt:lpstr>
      <vt:lpstr>PowerPoint Presentation</vt:lpstr>
      <vt:lpstr>Depression is Common in Teens</vt:lpstr>
      <vt:lpstr>Depression Derails Kids’ Lives Now</vt:lpstr>
      <vt:lpstr>Depression Derails Kids’ Lives Later</vt:lpstr>
      <vt:lpstr>How to Recognize the Moods of an Adolescent</vt:lpstr>
      <vt:lpstr>Raise Hands: Have you heard of GLAD-PC?</vt:lpstr>
      <vt:lpstr>GLAD-PC: Part I, Part II, and a Toolkit</vt:lpstr>
      <vt:lpstr>PowerPoint Presentation</vt:lpstr>
      <vt:lpstr>Other Advocates for Universal Screening</vt:lpstr>
      <vt:lpstr>Other Advocates for Universal Screening (AAP, 2016, 2014)</vt:lpstr>
      <vt:lpstr>PowerPoint Presentation</vt:lpstr>
      <vt:lpstr>PowerPoint Presentation</vt:lpstr>
      <vt:lpstr>Parent Screens</vt:lpstr>
      <vt:lpstr>CASE: Danielle</vt:lpstr>
      <vt:lpstr>CASE: Danielle</vt:lpstr>
      <vt:lpstr>PowerPoint Presentation</vt:lpstr>
      <vt:lpstr>DSM 5 Diagnostic Criteria for MDD</vt:lpstr>
      <vt:lpstr>DSM 5 Depressive Disorders</vt:lpstr>
      <vt:lpstr>Depression in Adolescents:</vt:lpstr>
      <vt:lpstr>Interview Patient With Parent and Alone </vt:lpstr>
      <vt:lpstr>Assess for Comorbidity</vt:lpstr>
      <vt:lpstr>Assess Psychosocial Functioning</vt:lpstr>
      <vt:lpstr>Assess for Protective Factors</vt:lpstr>
      <vt:lpstr>Assess for Genetic/family risk factors</vt:lpstr>
      <vt:lpstr>Investigate for Suicide</vt:lpstr>
      <vt:lpstr>CASE: Danielle</vt:lpstr>
      <vt:lpstr>Points to Remember</vt:lpstr>
      <vt:lpstr>Points to 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Zuckerbrot, Rachel (NYSPI)</dc:creator>
  <cp:lastModifiedBy>Diane Bloomfield</cp:lastModifiedBy>
  <cp:revision>12</cp:revision>
  <dcterms:created xsi:type="dcterms:W3CDTF">2023-10-17T01:29:14Z</dcterms:created>
  <dcterms:modified xsi:type="dcterms:W3CDTF">2024-10-02T21:20:08Z</dcterms:modified>
</cp:coreProperties>
</file>