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281" r:id="rId2"/>
    <p:sldId id="3282" r:id="rId3"/>
    <p:sldId id="3283" r:id="rId4"/>
    <p:sldId id="3286" r:id="rId5"/>
    <p:sldId id="263" r:id="rId6"/>
    <p:sldId id="264" r:id="rId7"/>
    <p:sldId id="3287" r:id="rId8"/>
    <p:sldId id="1039" r:id="rId9"/>
    <p:sldId id="1040" r:id="rId10"/>
    <p:sldId id="1041" r:id="rId11"/>
    <p:sldId id="1042" r:id="rId12"/>
    <p:sldId id="3288" r:id="rId13"/>
    <p:sldId id="3289" r:id="rId14"/>
    <p:sldId id="1029" r:id="rId15"/>
    <p:sldId id="1033" r:id="rId16"/>
    <p:sldId id="3290" r:id="rId17"/>
    <p:sldId id="1012" r:id="rId18"/>
    <p:sldId id="3291" r:id="rId19"/>
    <p:sldId id="1034" r:id="rId20"/>
    <p:sldId id="3307" r:id="rId21"/>
    <p:sldId id="3308" r:id="rId22"/>
    <p:sldId id="3293" r:id="rId23"/>
    <p:sldId id="3294" r:id="rId24"/>
    <p:sldId id="3295" r:id="rId25"/>
    <p:sldId id="3296" r:id="rId26"/>
    <p:sldId id="3297" r:id="rId27"/>
    <p:sldId id="3298" r:id="rId28"/>
    <p:sldId id="3299" r:id="rId29"/>
    <p:sldId id="1036" r:id="rId30"/>
    <p:sldId id="1037" r:id="rId31"/>
    <p:sldId id="1038" r:id="rId32"/>
    <p:sldId id="1035" r:id="rId33"/>
    <p:sldId id="3301" r:id="rId34"/>
    <p:sldId id="3303" r:id="rId35"/>
    <p:sldId id="28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91454-3413-49E8-B5AA-17737A5BB2B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9CC70-019B-48B5-9D86-B909AC4BD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3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Updated 8/26/13 by PSJ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THIS SLIDE IS HIDDEN – INCLUDED HERE MOSTLY FOR THE PRESENTER.  YOU CAN “UNHIDE” IT IF YOU WISH.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Updated 8/26/13 by PSJ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THIS SLIDE IS HIDDEN – INCLUDED HERE MOSTLY FOR THE PRESENTER.  YOU CAN “UNHIDE” IT IF YOU WISH.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4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A0058-51D5-4043-98BE-C83A3E20D76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Helvetica Neue"/>
              </a:rPr>
              <a:pPr marL="0" marR="0" lvl="0" indent="0" algn="l" defTabSz="941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sym typeface="Helvetica Neue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9575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4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Helvetica Neue"/>
              </a:rPr>
              <a:t>Unit L: Aggressive Behavior</a:t>
            </a:r>
          </a:p>
        </p:txBody>
      </p:sp>
    </p:spTree>
    <p:extLst>
      <p:ext uri="{BB962C8B-B14F-4D97-AF65-F5344CB8AC3E}">
        <p14:creationId xmlns:p14="http://schemas.microsoft.com/office/powerpoint/2010/main" val="380682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55917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95769-0CD9-FEAA-E1E4-005D1E26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5B59-1459-7A49-A611-F14E5536C6A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AD59EA-89B5-3A03-B39F-755B1E54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750F7-BDB4-70F6-7C04-D9D8EE57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D574-9CD9-D643-AB01-E71B39A5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0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28;g123adc3d53a_1_0"/>
          <p:cNvSpPr/>
          <p:nvPr/>
        </p:nvSpPr>
        <p:spPr>
          <a:xfrm rot="10800000">
            <a:off x="-1588" y="5356224"/>
            <a:ext cx="3833813" cy="1501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" name="Google Shape;129;g123adc3d53a_1_0"/>
          <p:cNvSpPr/>
          <p:nvPr/>
        </p:nvSpPr>
        <p:spPr>
          <a:xfrm>
            <a:off x="6510337" y="0"/>
            <a:ext cx="5681664" cy="2224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" name="Google Shape;133;g123adc3d53a_1_0"/>
          <p:cNvSpPr/>
          <p:nvPr/>
        </p:nvSpPr>
        <p:spPr>
          <a:xfrm>
            <a:off x="0" y="0"/>
            <a:ext cx="838200" cy="107950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" name="Google Shape;134;g123adc3d53a_1_0"/>
          <p:cNvSpPr/>
          <p:nvPr/>
        </p:nvSpPr>
        <p:spPr>
          <a:xfrm>
            <a:off x="900112" y="0"/>
            <a:ext cx="838201" cy="107950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" name="Google Shape;135;g123adc3d53a_1_0"/>
          <p:cNvSpPr/>
          <p:nvPr/>
        </p:nvSpPr>
        <p:spPr>
          <a:xfrm>
            <a:off x="1801812" y="0"/>
            <a:ext cx="838201" cy="1079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2" name="Google Shape;136;g123adc3d53a_1_0" descr="Google Shape;136;g123adc3d53a_1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44462"/>
            <a:ext cx="24511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Google Shape;137;g123adc3d53a_1_0" descr="Google Shape;137;g123adc3d53a_1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87" y="63500"/>
            <a:ext cx="4335463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Google Shape;138;g123adc3d53a_1_0"/>
          <p:cNvSpPr/>
          <p:nvPr/>
        </p:nvSpPr>
        <p:spPr>
          <a:xfrm>
            <a:off x="9550400" y="6748462"/>
            <a:ext cx="838200" cy="109538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" name="Google Shape;139;g123adc3d53a_1_0"/>
          <p:cNvSpPr/>
          <p:nvPr/>
        </p:nvSpPr>
        <p:spPr>
          <a:xfrm>
            <a:off x="10452100" y="6748462"/>
            <a:ext cx="838200" cy="109538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6" name="Google Shape;140;g123adc3d53a_1_0"/>
          <p:cNvSpPr/>
          <p:nvPr/>
        </p:nvSpPr>
        <p:spPr>
          <a:xfrm>
            <a:off x="11353800" y="6748462"/>
            <a:ext cx="838200" cy="109538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" name="Google Shape;141;g123adc3d53a_1_0"/>
          <p:cNvSpPr txBox="1"/>
          <p:nvPr/>
        </p:nvSpPr>
        <p:spPr>
          <a:xfrm>
            <a:off x="1652587" y="6566867"/>
            <a:ext cx="4084638" cy="2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800">
                <a:solidFill>
                  <a:srgbClr val="391378"/>
                </a:solidFill>
              </a:defRPr>
            </a:lvl1pPr>
          </a:lstStyle>
          <a:p>
            <a:r>
              <a:t>©  2019 New York State Office of Mental Health</a:t>
            </a:r>
          </a:p>
        </p:txBody>
      </p:sp>
      <p:pic>
        <p:nvPicPr>
          <p:cNvPr id="38" name="Google Shape;142;g123adc3d53a_1_0" descr="Google Shape;142;g123adc3d53a_1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6291262"/>
            <a:ext cx="2103438" cy="528638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8478" y="6417997"/>
            <a:ext cx="245323" cy="24024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64669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99;g123adc3d53a_1_115"/>
          <p:cNvSpPr/>
          <p:nvPr/>
        </p:nvSpPr>
        <p:spPr>
          <a:xfrm>
            <a:off x="0" y="219075"/>
            <a:ext cx="12192000" cy="228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49" name="Google Shape;200;g123adc3d53a_1_115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3A29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0" name="Google Shape;201;g123adc3d53a_1_115"/>
          <p:cNvSpPr/>
          <p:nvPr/>
        </p:nvSpPr>
        <p:spPr>
          <a:xfrm>
            <a:off x="912812" y="3397250"/>
            <a:ext cx="10466389" cy="1588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914399" y="1371600"/>
            <a:ext cx="10464801" cy="19272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3505200"/>
            <a:ext cx="8534400" cy="1752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160000" y="28913"/>
            <a:ext cx="330516" cy="307299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87786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128;g123adc3d53a_1_0"/>
          <p:cNvSpPr/>
          <p:nvPr/>
        </p:nvSpPr>
        <p:spPr>
          <a:xfrm rot="10800000">
            <a:off x="-1588" y="5356224"/>
            <a:ext cx="3833813" cy="1501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1" name="Google Shape;129;g123adc3d53a_1_0"/>
          <p:cNvSpPr/>
          <p:nvPr/>
        </p:nvSpPr>
        <p:spPr>
          <a:xfrm>
            <a:off x="6510337" y="0"/>
            <a:ext cx="5681664" cy="2224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" name="Google Shape;133;g123adc3d53a_1_0"/>
          <p:cNvSpPr/>
          <p:nvPr/>
        </p:nvSpPr>
        <p:spPr>
          <a:xfrm>
            <a:off x="0" y="0"/>
            <a:ext cx="838200" cy="107950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" name="Google Shape;134;g123adc3d53a_1_0"/>
          <p:cNvSpPr/>
          <p:nvPr/>
        </p:nvSpPr>
        <p:spPr>
          <a:xfrm>
            <a:off x="900112" y="0"/>
            <a:ext cx="838201" cy="107950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4" name="Google Shape;135;g123adc3d53a_1_0"/>
          <p:cNvSpPr/>
          <p:nvPr/>
        </p:nvSpPr>
        <p:spPr>
          <a:xfrm>
            <a:off x="1801812" y="0"/>
            <a:ext cx="838201" cy="1079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5" name="Google Shape;136;g123adc3d53a_1_0" descr="Google Shape;136;g123adc3d53a_1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44462"/>
            <a:ext cx="24511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Google Shape;137;g123adc3d53a_1_0" descr="Google Shape;137;g123adc3d53a_1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87" y="63500"/>
            <a:ext cx="4335463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Google Shape;138;g123adc3d53a_1_0"/>
          <p:cNvSpPr/>
          <p:nvPr/>
        </p:nvSpPr>
        <p:spPr>
          <a:xfrm>
            <a:off x="9550400" y="6748462"/>
            <a:ext cx="838200" cy="109538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" name="Google Shape;139;g123adc3d53a_1_0"/>
          <p:cNvSpPr/>
          <p:nvPr/>
        </p:nvSpPr>
        <p:spPr>
          <a:xfrm>
            <a:off x="10452100" y="6748462"/>
            <a:ext cx="838200" cy="109538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" name="Google Shape;140;g123adc3d53a_1_0"/>
          <p:cNvSpPr/>
          <p:nvPr/>
        </p:nvSpPr>
        <p:spPr>
          <a:xfrm>
            <a:off x="11353800" y="6748462"/>
            <a:ext cx="838200" cy="109538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0" name="Google Shape;141;g123adc3d53a_1_0"/>
          <p:cNvSpPr txBox="1"/>
          <p:nvPr/>
        </p:nvSpPr>
        <p:spPr>
          <a:xfrm>
            <a:off x="1652587" y="6566867"/>
            <a:ext cx="4084638" cy="2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800">
                <a:solidFill>
                  <a:srgbClr val="391378"/>
                </a:solidFill>
              </a:defRPr>
            </a:lvl1pPr>
          </a:lstStyle>
          <a:p>
            <a:r>
              <a:t>©  2019 New York State Office of Mental Health</a:t>
            </a:r>
          </a:p>
        </p:txBody>
      </p:sp>
      <p:pic>
        <p:nvPicPr>
          <p:cNvPr id="71" name="Google Shape;142;g123adc3d53a_1_0" descr="Google Shape;142;g123adc3d53a_1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6291262"/>
            <a:ext cx="2103438" cy="528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Google Shape;144;g123adc3d53a_1_16" descr="Google Shape;144;g123adc3d53a_1_16"/>
          <p:cNvPicPr>
            <a:picLocks noChangeAspect="1"/>
          </p:cNvPicPr>
          <p:nvPr/>
        </p:nvPicPr>
        <p:blipFill>
          <a:blip r:embed="rId5"/>
          <a:srcRect l="31449" t="17626" r="26477" b="17626"/>
          <a:stretch>
            <a:fillRect/>
          </a:stretch>
        </p:blipFill>
        <p:spPr>
          <a:xfrm>
            <a:off x="519112" y="811212"/>
            <a:ext cx="4370389" cy="5197476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146;g123adc3d53a_1_16"/>
          <p:cNvSpPr/>
          <p:nvPr/>
        </p:nvSpPr>
        <p:spPr>
          <a:xfrm>
            <a:off x="5448300" y="1873250"/>
            <a:ext cx="6742113" cy="881063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4" name="Google Shape;147;g123adc3d53a_1_16"/>
          <p:cNvSpPr/>
          <p:nvPr/>
        </p:nvSpPr>
        <p:spPr>
          <a:xfrm>
            <a:off x="5448300" y="2970212"/>
            <a:ext cx="6742113" cy="881063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5" name="Google Shape;148;g123adc3d53a_1_16"/>
          <p:cNvSpPr/>
          <p:nvPr/>
        </p:nvSpPr>
        <p:spPr>
          <a:xfrm>
            <a:off x="5448300" y="4067175"/>
            <a:ext cx="6742113" cy="884238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5448300" y="1985962"/>
            <a:ext cx="6742113" cy="6556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48300" y="3233737"/>
            <a:ext cx="6742113" cy="4445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8478" y="6417997"/>
            <a:ext cx="245323" cy="24024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86083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128;g123adc3d53a_1_0"/>
          <p:cNvSpPr/>
          <p:nvPr/>
        </p:nvSpPr>
        <p:spPr>
          <a:xfrm rot="10800000">
            <a:off x="-1588" y="5356224"/>
            <a:ext cx="3833813" cy="1501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6" name="Google Shape;129;g123adc3d53a_1_0"/>
          <p:cNvSpPr/>
          <p:nvPr/>
        </p:nvSpPr>
        <p:spPr>
          <a:xfrm>
            <a:off x="6510337" y="0"/>
            <a:ext cx="5681664" cy="2224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7" name="Google Shape;133;g123adc3d53a_1_0"/>
          <p:cNvSpPr/>
          <p:nvPr/>
        </p:nvSpPr>
        <p:spPr>
          <a:xfrm>
            <a:off x="0" y="0"/>
            <a:ext cx="838200" cy="107950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8" name="Google Shape;134;g123adc3d53a_1_0"/>
          <p:cNvSpPr/>
          <p:nvPr/>
        </p:nvSpPr>
        <p:spPr>
          <a:xfrm>
            <a:off x="900112" y="0"/>
            <a:ext cx="838201" cy="107950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9" name="Google Shape;135;g123adc3d53a_1_0"/>
          <p:cNvSpPr/>
          <p:nvPr/>
        </p:nvSpPr>
        <p:spPr>
          <a:xfrm>
            <a:off x="1801812" y="0"/>
            <a:ext cx="838201" cy="1079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0" name="Google Shape;136;g123adc3d53a_1_0" descr="Google Shape;136;g123adc3d53a_1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44462"/>
            <a:ext cx="24511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Google Shape;137;g123adc3d53a_1_0" descr="Google Shape;137;g123adc3d53a_1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87" y="63500"/>
            <a:ext cx="4335463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Google Shape;138;g123adc3d53a_1_0"/>
          <p:cNvSpPr/>
          <p:nvPr/>
        </p:nvSpPr>
        <p:spPr>
          <a:xfrm>
            <a:off x="9550400" y="6748462"/>
            <a:ext cx="838200" cy="109538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" name="Google Shape;139;g123adc3d53a_1_0"/>
          <p:cNvSpPr/>
          <p:nvPr/>
        </p:nvSpPr>
        <p:spPr>
          <a:xfrm>
            <a:off x="10452100" y="6748462"/>
            <a:ext cx="838200" cy="109538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4" name="Google Shape;140;g123adc3d53a_1_0"/>
          <p:cNvSpPr/>
          <p:nvPr/>
        </p:nvSpPr>
        <p:spPr>
          <a:xfrm>
            <a:off x="11353800" y="6748462"/>
            <a:ext cx="838200" cy="109538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5" name="Google Shape;141;g123adc3d53a_1_0"/>
          <p:cNvSpPr txBox="1"/>
          <p:nvPr/>
        </p:nvSpPr>
        <p:spPr>
          <a:xfrm>
            <a:off x="1652587" y="6566867"/>
            <a:ext cx="4084638" cy="2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800">
                <a:solidFill>
                  <a:srgbClr val="391378"/>
                </a:solidFill>
              </a:defRPr>
            </a:lvl1pPr>
          </a:lstStyle>
          <a:p>
            <a:r>
              <a:t>©  2019 New York State Office of Mental Health</a:t>
            </a:r>
          </a:p>
        </p:txBody>
      </p:sp>
      <p:pic>
        <p:nvPicPr>
          <p:cNvPr id="96" name="Google Shape;142;g123adc3d53a_1_0" descr="Google Shape;142;g123adc3d53a_1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6291262"/>
            <a:ext cx="2103438" cy="52863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838200" y="839787"/>
            <a:ext cx="10515600" cy="8223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8478" y="6417997"/>
            <a:ext cx="245323" cy="24024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0240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28;g123adc3d53a_1_0"/>
          <p:cNvSpPr/>
          <p:nvPr/>
        </p:nvSpPr>
        <p:spPr>
          <a:xfrm rot="10800000">
            <a:off x="-1588" y="5356224"/>
            <a:ext cx="3833813" cy="1501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7" name="Google Shape;129;g123adc3d53a_1_0"/>
          <p:cNvSpPr/>
          <p:nvPr/>
        </p:nvSpPr>
        <p:spPr>
          <a:xfrm>
            <a:off x="6510337" y="0"/>
            <a:ext cx="5681664" cy="2224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8" name="Google Shape;133;g123adc3d53a_1_0"/>
          <p:cNvSpPr/>
          <p:nvPr/>
        </p:nvSpPr>
        <p:spPr>
          <a:xfrm>
            <a:off x="0" y="0"/>
            <a:ext cx="838200" cy="107950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9" name="Google Shape;134;g123adc3d53a_1_0"/>
          <p:cNvSpPr/>
          <p:nvPr/>
        </p:nvSpPr>
        <p:spPr>
          <a:xfrm>
            <a:off x="900112" y="0"/>
            <a:ext cx="838201" cy="107950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0" name="Google Shape;135;g123adc3d53a_1_0"/>
          <p:cNvSpPr/>
          <p:nvPr/>
        </p:nvSpPr>
        <p:spPr>
          <a:xfrm>
            <a:off x="1801812" y="0"/>
            <a:ext cx="838201" cy="1079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11" name="Google Shape;136;g123adc3d53a_1_0" descr="Google Shape;136;g123adc3d53a_1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44462"/>
            <a:ext cx="24511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Google Shape;137;g123adc3d53a_1_0" descr="Google Shape;137;g123adc3d53a_1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87" y="63500"/>
            <a:ext cx="4335463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Google Shape;138;g123adc3d53a_1_0"/>
          <p:cNvSpPr/>
          <p:nvPr/>
        </p:nvSpPr>
        <p:spPr>
          <a:xfrm>
            <a:off x="9550400" y="6748462"/>
            <a:ext cx="838200" cy="109538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4" name="Google Shape;139;g123adc3d53a_1_0"/>
          <p:cNvSpPr/>
          <p:nvPr/>
        </p:nvSpPr>
        <p:spPr>
          <a:xfrm>
            <a:off x="10452100" y="6748462"/>
            <a:ext cx="838200" cy="109538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5" name="Google Shape;140;g123adc3d53a_1_0"/>
          <p:cNvSpPr/>
          <p:nvPr/>
        </p:nvSpPr>
        <p:spPr>
          <a:xfrm>
            <a:off x="11353800" y="6748462"/>
            <a:ext cx="838200" cy="109538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6" name="Google Shape;141;g123adc3d53a_1_0"/>
          <p:cNvSpPr txBox="1"/>
          <p:nvPr/>
        </p:nvSpPr>
        <p:spPr>
          <a:xfrm>
            <a:off x="1652587" y="6566867"/>
            <a:ext cx="4084638" cy="2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800">
                <a:solidFill>
                  <a:srgbClr val="391378"/>
                </a:solidFill>
              </a:defRPr>
            </a:lvl1pPr>
          </a:lstStyle>
          <a:p>
            <a:r>
              <a:t>©  2019 New York State Office of Mental Health</a:t>
            </a:r>
          </a:p>
        </p:txBody>
      </p:sp>
      <p:pic>
        <p:nvPicPr>
          <p:cNvPr id="117" name="Google Shape;142;g123adc3d53a_1_0" descr="Google Shape;142;g123adc3d53a_1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6291262"/>
            <a:ext cx="2103438" cy="528638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838200" y="839787"/>
            <a:ext cx="10515600" cy="8223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14512"/>
            <a:ext cx="10515600" cy="436245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8478" y="6417997"/>
            <a:ext cx="245323" cy="24024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9343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8;g123adc3d53a_1_0"/>
          <p:cNvSpPr/>
          <p:nvPr/>
        </p:nvSpPr>
        <p:spPr>
          <a:xfrm rot="10800000">
            <a:off x="-1588" y="5356224"/>
            <a:ext cx="3833813" cy="1501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8" name="Google Shape;129;g123adc3d53a_1_0"/>
          <p:cNvSpPr/>
          <p:nvPr/>
        </p:nvSpPr>
        <p:spPr>
          <a:xfrm>
            <a:off x="6510337" y="0"/>
            <a:ext cx="5681664" cy="2224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9" name="Google Shape;133;g123adc3d53a_1_0"/>
          <p:cNvSpPr/>
          <p:nvPr/>
        </p:nvSpPr>
        <p:spPr>
          <a:xfrm>
            <a:off x="0" y="0"/>
            <a:ext cx="838200" cy="107950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0" name="Google Shape;134;g123adc3d53a_1_0"/>
          <p:cNvSpPr/>
          <p:nvPr/>
        </p:nvSpPr>
        <p:spPr>
          <a:xfrm>
            <a:off x="900112" y="0"/>
            <a:ext cx="838201" cy="107950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1" name="Google Shape;135;g123adc3d53a_1_0"/>
          <p:cNvSpPr/>
          <p:nvPr/>
        </p:nvSpPr>
        <p:spPr>
          <a:xfrm>
            <a:off x="1801812" y="0"/>
            <a:ext cx="838201" cy="1079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2" name="Google Shape;136;g123adc3d53a_1_0" descr="Google Shape;136;g123adc3d53a_1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44462"/>
            <a:ext cx="24511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Google Shape;137;g123adc3d53a_1_0" descr="Google Shape;137;g123adc3d53a_1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87" y="63500"/>
            <a:ext cx="4335463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Google Shape;138;g123adc3d53a_1_0"/>
          <p:cNvSpPr/>
          <p:nvPr/>
        </p:nvSpPr>
        <p:spPr>
          <a:xfrm>
            <a:off x="9550400" y="6748462"/>
            <a:ext cx="838200" cy="109538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5" name="Google Shape;139;g123adc3d53a_1_0"/>
          <p:cNvSpPr/>
          <p:nvPr/>
        </p:nvSpPr>
        <p:spPr>
          <a:xfrm>
            <a:off x="10452100" y="6748462"/>
            <a:ext cx="838200" cy="109538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6" name="Google Shape;140;g123adc3d53a_1_0"/>
          <p:cNvSpPr/>
          <p:nvPr/>
        </p:nvSpPr>
        <p:spPr>
          <a:xfrm>
            <a:off x="11353800" y="6748462"/>
            <a:ext cx="838200" cy="109538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7" name="Google Shape;141;g123adc3d53a_1_0"/>
          <p:cNvSpPr txBox="1"/>
          <p:nvPr/>
        </p:nvSpPr>
        <p:spPr>
          <a:xfrm>
            <a:off x="1652587" y="6566867"/>
            <a:ext cx="4084638" cy="2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800">
                <a:solidFill>
                  <a:srgbClr val="391378"/>
                </a:solidFill>
              </a:defRPr>
            </a:lvl1pPr>
          </a:lstStyle>
          <a:p>
            <a:r>
              <a:t>©  2019 New York State Office of Mental Health</a:t>
            </a:r>
          </a:p>
        </p:txBody>
      </p:sp>
      <p:pic>
        <p:nvPicPr>
          <p:cNvPr id="138" name="Google Shape;142;g123adc3d53a_1_0" descr="Google Shape;142;g123adc3d53a_1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6291262"/>
            <a:ext cx="2103438" cy="52863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7"/>
            <a:ext cx="10515600" cy="28511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7875"/>
            <a:ext cx="10515600" cy="150177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8478" y="6417997"/>
            <a:ext cx="245323" cy="24024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25292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57;p7"/>
          <p:cNvSpPr/>
          <p:nvPr/>
        </p:nvSpPr>
        <p:spPr>
          <a:xfrm rot="10800000">
            <a:off x="-1" y="5356224"/>
            <a:ext cx="3832226" cy="1501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9" name="Google Shape;58;p7"/>
          <p:cNvSpPr/>
          <p:nvPr/>
        </p:nvSpPr>
        <p:spPr>
          <a:xfrm>
            <a:off x="6510337" y="0"/>
            <a:ext cx="5681664" cy="2224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0" name="Google Shape;62;p7"/>
          <p:cNvSpPr/>
          <p:nvPr/>
        </p:nvSpPr>
        <p:spPr>
          <a:xfrm>
            <a:off x="0" y="0"/>
            <a:ext cx="838200" cy="107950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1" name="Google Shape;63;p7"/>
          <p:cNvSpPr/>
          <p:nvPr/>
        </p:nvSpPr>
        <p:spPr>
          <a:xfrm>
            <a:off x="900112" y="0"/>
            <a:ext cx="838201" cy="107950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2" name="Google Shape;64;p7"/>
          <p:cNvSpPr/>
          <p:nvPr/>
        </p:nvSpPr>
        <p:spPr>
          <a:xfrm>
            <a:off x="1801812" y="0"/>
            <a:ext cx="838201" cy="1079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53" name="Google Shape;65;p7" descr="Google Shape;65;p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44462"/>
            <a:ext cx="24511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Google Shape;66;p7" descr="Google Shape;66;p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87" y="63500"/>
            <a:ext cx="4335463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Google Shape;67;p7"/>
          <p:cNvSpPr/>
          <p:nvPr/>
        </p:nvSpPr>
        <p:spPr>
          <a:xfrm>
            <a:off x="9550400" y="6748462"/>
            <a:ext cx="838200" cy="107951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6" name="Google Shape;68;p7"/>
          <p:cNvSpPr/>
          <p:nvPr/>
        </p:nvSpPr>
        <p:spPr>
          <a:xfrm>
            <a:off x="10452100" y="6748462"/>
            <a:ext cx="838200" cy="107951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7" name="Google Shape;69;p7"/>
          <p:cNvSpPr/>
          <p:nvPr/>
        </p:nvSpPr>
        <p:spPr>
          <a:xfrm>
            <a:off x="11353800" y="6748462"/>
            <a:ext cx="838200" cy="10795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8" name="Google Shape;70;p7"/>
          <p:cNvSpPr txBox="1"/>
          <p:nvPr/>
        </p:nvSpPr>
        <p:spPr>
          <a:xfrm>
            <a:off x="1652587" y="6566867"/>
            <a:ext cx="4084638" cy="2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800">
                <a:solidFill>
                  <a:srgbClr val="391378"/>
                </a:solidFill>
              </a:defRPr>
            </a:lvl1pPr>
          </a:lstStyle>
          <a:p>
            <a:r>
              <a:t>©  2019 New York State Office of Mental Health</a:t>
            </a:r>
          </a:p>
        </p:txBody>
      </p:sp>
      <p:pic>
        <p:nvPicPr>
          <p:cNvPr id="159" name="Google Shape;71;p7" descr="Google Shape;71;p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6291262"/>
            <a:ext cx="2103438" cy="528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Google Shape;73;p8" descr="Google Shape;73;p8"/>
          <p:cNvPicPr>
            <a:picLocks noChangeAspect="1"/>
          </p:cNvPicPr>
          <p:nvPr/>
        </p:nvPicPr>
        <p:blipFill>
          <a:blip r:embed="rId5"/>
          <a:srcRect l="31449" t="17626" r="26477" b="17626"/>
          <a:stretch>
            <a:fillRect/>
          </a:stretch>
        </p:blipFill>
        <p:spPr>
          <a:xfrm>
            <a:off x="519112" y="811212"/>
            <a:ext cx="4370389" cy="519747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Google Shape;75;p8"/>
          <p:cNvSpPr/>
          <p:nvPr/>
        </p:nvSpPr>
        <p:spPr>
          <a:xfrm>
            <a:off x="5448300" y="1873250"/>
            <a:ext cx="6743700" cy="881063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" name="Google Shape;76;p8"/>
          <p:cNvSpPr/>
          <p:nvPr/>
        </p:nvSpPr>
        <p:spPr>
          <a:xfrm>
            <a:off x="5448300" y="2970212"/>
            <a:ext cx="6743700" cy="881063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" name="Google Shape;77;p8"/>
          <p:cNvSpPr/>
          <p:nvPr/>
        </p:nvSpPr>
        <p:spPr>
          <a:xfrm>
            <a:off x="5448300" y="4067175"/>
            <a:ext cx="6743700" cy="884238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" name="Title Text"/>
          <p:cNvSpPr txBox="1">
            <a:spLocks noGrp="1"/>
          </p:cNvSpPr>
          <p:nvPr>
            <p:ph type="title"/>
          </p:nvPr>
        </p:nvSpPr>
        <p:spPr>
          <a:xfrm>
            <a:off x="5448300" y="1985962"/>
            <a:ext cx="6743700" cy="6556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48300" y="3233737"/>
            <a:ext cx="6743700" cy="4445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8478" y="6417997"/>
            <a:ext cx="245323" cy="24024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48080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1DA0-E05E-257B-D212-C11DE1D6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05F9D-85C3-42B3-67A4-C84D3F9C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8A123-73D1-3BEA-044F-8D094A97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5B59-1459-7A49-A611-F14E5536C6A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61B4A-5AF1-CAC3-4CCA-8F69E281B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96F9C-F519-25DE-4C83-99525477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D574-9CD9-D643-AB01-E71B39A5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5"/>
          <p:cNvSpPr/>
          <p:nvPr/>
        </p:nvSpPr>
        <p:spPr>
          <a:xfrm>
            <a:off x="0" y="0"/>
            <a:ext cx="12192000" cy="685641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Google Shape;11;p5"/>
          <p:cNvSpPr/>
          <p:nvPr/>
        </p:nvSpPr>
        <p:spPr>
          <a:xfrm>
            <a:off x="0" y="0"/>
            <a:ext cx="3919538" cy="144463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" name="Google Shape;12;p5"/>
          <p:cNvSpPr/>
          <p:nvPr/>
        </p:nvSpPr>
        <p:spPr>
          <a:xfrm>
            <a:off x="4151312" y="0"/>
            <a:ext cx="3900488" cy="144463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Google Shape;13;p5"/>
          <p:cNvSpPr/>
          <p:nvPr/>
        </p:nvSpPr>
        <p:spPr>
          <a:xfrm>
            <a:off x="8283575" y="0"/>
            <a:ext cx="3906838" cy="144463"/>
          </a:xfrm>
          <a:prstGeom prst="rect">
            <a:avLst/>
          </a:prstGeom>
          <a:solidFill>
            <a:srgbClr val="7BBF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" name="Google Shape;16;p5" descr="Google Shape;16;p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8025" y="163512"/>
            <a:ext cx="614363" cy="7874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Google Shape;18;p5"/>
          <p:cNvSpPr txBox="1"/>
          <p:nvPr/>
        </p:nvSpPr>
        <p:spPr>
          <a:xfrm>
            <a:off x="1652587" y="6566867"/>
            <a:ext cx="4084638" cy="2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800">
                <a:solidFill>
                  <a:srgbClr val="391378"/>
                </a:solidFill>
              </a:defRPr>
            </a:lvl1pPr>
          </a:lstStyle>
          <a:p>
            <a:r>
              <a:t>©  2019 New York State Office of Mental Health</a:t>
            </a:r>
          </a:p>
        </p:txBody>
      </p:sp>
      <p:pic>
        <p:nvPicPr>
          <p:cNvPr id="8" name="Google Shape;19;p5" descr="Google Shape;19;p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800" y="6291262"/>
            <a:ext cx="2103438" cy="5286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838200" y="1114425"/>
            <a:ext cx="105156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230437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60" y="6540044"/>
            <a:ext cx="263941" cy="269199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4572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9144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13716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18288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193800" marR="0" indent="-6223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774472" marR="0" indent="-745772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315633" marR="0" indent="-82973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772833" marR="0" indent="-82973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230033" marR="0" indent="-82973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687233" marR="0" indent="-82973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144433" marR="0" indent="-82973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601633" marR="0" indent="-82973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;p5"/>
          <p:cNvSpPr txBox="1">
            <a:spLocks noGrp="1"/>
          </p:cNvSpPr>
          <p:nvPr>
            <p:ph type="sldNum" sz="quarter" idx="4294967295"/>
          </p:nvPr>
        </p:nvSpPr>
        <p:spPr>
          <a:xfrm>
            <a:off x="11168193" y="6540044"/>
            <a:ext cx="184020" cy="2691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39137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6" name="Google Shape;217;p1"/>
          <p:cNvSpPr txBox="1"/>
          <p:nvPr/>
        </p:nvSpPr>
        <p:spPr>
          <a:xfrm>
            <a:off x="1406525" y="2895600"/>
            <a:ext cx="9377363" cy="1547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4900">
                <a:solidFill>
                  <a:srgbClr val="391378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900" b="0" i="0" u="none" strike="noStrike" kern="0" cap="none" spc="0" normalizeH="0" baseline="0" noProof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Helvetica Neue"/>
                <a:cs typeface="Arial"/>
                <a:sym typeface="Helvetica Neue"/>
              </a:rPr>
              <a:t>Aggression Management in Primary Care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66F03-D4EA-4ADC-A12C-593A3BAB5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73" y="34290"/>
            <a:ext cx="5311853" cy="6789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887C1A-1874-4F7D-A1D9-C7526C444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68" y="256478"/>
            <a:ext cx="5330464" cy="6564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liff - clinical summary"/>
          <p:cNvSpPr txBox="1">
            <a:spLocks noGrp="1"/>
          </p:cNvSpPr>
          <p:nvPr>
            <p:ph type="title"/>
          </p:nvPr>
        </p:nvSpPr>
        <p:spPr>
          <a:xfrm>
            <a:off x="838200" y="1304244"/>
            <a:ext cx="10515600" cy="822326"/>
          </a:xfrm>
          <a:prstGeom prst="rect">
            <a:avLst/>
          </a:prstGeom>
        </p:spPr>
        <p:txBody>
          <a:bodyPr/>
          <a:lstStyle>
            <a:lvl1pPr algn="l" defTabSz="758825">
              <a:defRPr sz="49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Cliff - clinical summary</a:t>
            </a:r>
          </a:p>
        </p:txBody>
      </p:sp>
      <p:sp>
        <p:nvSpPr>
          <p:cNvPr id="276" name="thorough assessment completed…"/>
          <p:cNvSpPr txBox="1">
            <a:spLocks noGrp="1"/>
          </p:cNvSpPr>
          <p:nvPr>
            <p:ph type="body" idx="1"/>
          </p:nvPr>
        </p:nvSpPr>
        <p:spPr>
          <a:xfrm>
            <a:off x="838200" y="2393950"/>
            <a:ext cx="10515600" cy="436245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assessment completed</a:t>
            </a:r>
            <a:r>
              <a:rPr lang="en-US" dirty="0"/>
              <a:t>, including standardized rating scales</a:t>
            </a:r>
            <a:endParaRPr dirty="0"/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lang="en-US" dirty="0"/>
              <a:t>D</a:t>
            </a:r>
            <a:r>
              <a:rPr dirty="0"/>
              <a:t>iagnosis</a:t>
            </a:r>
            <a:r>
              <a:rPr lang="en-US" dirty="0"/>
              <a:t>: </a:t>
            </a:r>
            <a:r>
              <a:rPr dirty="0"/>
              <a:t>ADHD with severe aggression  </a:t>
            </a:r>
            <a:endParaRPr lang="en-US" dirty="0"/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lang="en-US" dirty="0"/>
              <a:t>N</a:t>
            </a:r>
            <a:r>
              <a:rPr dirty="0"/>
              <a:t>o additional co-morbidities  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lang="en-US" dirty="0"/>
              <a:t>N</a:t>
            </a:r>
            <a:r>
              <a:rPr dirty="0"/>
              <a:t>o history of trauma, bullying or substance use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ADHD symptoms are well controlled on stimulant medication</a:t>
            </a:r>
            <a:r>
              <a:rPr lang="en-US" dirty="0"/>
              <a:t> but remaining ODD symptoms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What would you do?"/>
          <p:cNvSpPr txBox="1">
            <a:spLocks noGrp="1"/>
          </p:cNvSpPr>
          <p:nvPr>
            <p:ph type="title"/>
          </p:nvPr>
        </p:nvSpPr>
        <p:spPr>
          <a:xfrm>
            <a:off x="1298575" y="966787"/>
            <a:ext cx="10528300" cy="2852738"/>
          </a:xfrm>
          <a:prstGeom prst="rect">
            <a:avLst/>
          </a:prstGeom>
        </p:spPr>
        <p:txBody>
          <a:bodyPr/>
          <a:lstStyle/>
          <a:p>
            <a:pPr algn="l">
              <a:defRPr sz="6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      </a:t>
            </a:r>
            <a:r>
              <a:rPr sz="4700" dirty="0">
                <a:solidFill>
                  <a:srgbClr val="0070C0"/>
                </a:solidFill>
              </a:rPr>
              <a:t>What would you do</a:t>
            </a:r>
            <a:r>
              <a:rPr lang="en-US" sz="4700" dirty="0">
                <a:solidFill>
                  <a:srgbClr val="0070C0"/>
                </a:solidFill>
              </a:rPr>
              <a:t> next</a:t>
            </a:r>
            <a:r>
              <a:rPr sz="47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79" name="Body"/>
          <p:cNvSpPr txBox="1">
            <a:spLocks noGrp="1"/>
          </p:cNvSpPr>
          <p:nvPr>
            <p:ph type="body" sz="quarter" idx="1"/>
          </p:nvPr>
        </p:nvSpPr>
        <p:spPr>
          <a:xfrm>
            <a:off x="712787" y="4676775"/>
            <a:ext cx="10515601" cy="1500188"/>
          </a:xfrm>
          <a:prstGeom prst="rect">
            <a:avLst/>
          </a:prstGeom>
        </p:spPr>
        <p:txBody>
          <a:bodyPr/>
          <a:lstStyle/>
          <a:p>
            <a:pPr marL="0" indent="228600">
              <a:buSzTx/>
              <a:buNone/>
              <a:defRPr sz="2400">
                <a:solidFill>
                  <a:srgbClr val="8F8E8E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827023"/>
            <a:ext cx="8382000" cy="6093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Psychoeducation Pearls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72" y="1610592"/>
            <a:ext cx="11263085" cy="6571030"/>
          </a:xfrm>
        </p:spPr>
        <p:txBody>
          <a:bodyPr>
            <a:normAutofit/>
          </a:bodyPr>
          <a:lstStyle/>
          <a:p>
            <a:r>
              <a:rPr lang="en-US" sz="3000" dirty="0"/>
              <a:t>Present your understanding that the child’s “system is on overload” and what is underpinning the aggression</a:t>
            </a:r>
          </a:p>
          <a:p>
            <a:r>
              <a:rPr lang="en-US" sz="3000" dirty="0"/>
              <a:t>“No fault” position with parents and child</a:t>
            </a:r>
          </a:p>
          <a:p>
            <a:r>
              <a:rPr lang="en-US" sz="3000" dirty="0"/>
              <a:t>Parents need support but also strategies</a:t>
            </a:r>
            <a:endParaRPr lang="en-US" sz="3000" i="1" dirty="0"/>
          </a:p>
          <a:p>
            <a:r>
              <a:rPr lang="en-US" sz="3000" dirty="0"/>
              <a:t>Tension often builds up to a “red zone”: encourage observing the precipitants, evolution, places of detouring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latin typeface="Arial" charset="0"/>
              </a:rPr>
              <a:t>Positive approach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latin typeface="Arial" charset="0"/>
              </a:rPr>
              <a:t>Positive reinforcement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Catch the child being good</a:t>
            </a:r>
            <a:r>
              <a:rPr lang="ja-JP" altLang="en-US" dirty="0">
                <a:latin typeface="Arial" charset="0"/>
              </a:rPr>
              <a:t>”</a:t>
            </a:r>
            <a:endParaRPr lang="en-US" altLang="ja-JP" dirty="0">
              <a:latin typeface="Arial" charset="0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65000"/>
              </a:spcAft>
              <a:buClr>
                <a:schemeClr val="tx2"/>
              </a:buClr>
            </a:pPr>
            <a:r>
              <a:rPr lang="en-US" dirty="0">
                <a:latin typeface="Arial" charset="0"/>
              </a:rPr>
              <a:t>Don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t reward negative behaviors unwittingly</a:t>
            </a:r>
          </a:p>
          <a:p>
            <a:pPr marL="0" indent="0"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buClr>
                <a:schemeClr val="tx2"/>
              </a:buClr>
              <a:buNone/>
            </a:pP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6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73C47-660E-FFBE-B144-B8DF3246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School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CC51-C536-632A-D122-87EB2705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273488"/>
            <a:ext cx="8382000" cy="2511457"/>
          </a:xfrm>
        </p:spPr>
        <p:txBody>
          <a:bodyPr/>
          <a:lstStyle/>
          <a:p>
            <a:r>
              <a:rPr lang="en-US" dirty="0"/>
              <a:t>Make contact (or ensure parents do) with school point person</a:t>
            </a:r>
          </a:p>
          <a:p>
            <a:r>
              <a:rPr lang="en-US" dirty="0"/>
              <a:t>Obtain information and identify resources that school may be able to provide</a:t>
            </a:r>
          </a:p>
          <a:p>
            <a:r>
              <a:rPr lang="en-US" dirty="0"/>
              <a:t>504 or IEP</a:t>
            </a:r>
          </a:p>
        </p:txBody>
      </p:sp>
    </p:spTree>
    <p:extLst>
      <p:ext uri="{BB962C8B-B14F-4D97-AF65-F5344CB8AC3E}">
        <p14:creationId xmlns:p14="http://schemas.microsoft.com/office/powerpoint/2010/main" val="3761195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62697"/>
            <a:ext cx="8382000" cy="11079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Psychosocial Treatment First Line:  Connect before you Correct!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901" y="1852551"/>
            <a:ext cx="9208721" cy="5409442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Provide or assist the family in obtaining evidence based psychotherapy (</a:t>
            </a:r>
            <a:r>
              <a:rPr lang="en-US" i="1" dirty="0">
                <a:latin typeface="Calibri" charset="0"/>
              </a:rPr>
              <a:t>first line). </a:t>
            </a:r>
          </a:p>
          <a:p>
            <a:r>
              <a:rPr lang="en-US" dirty="0">
                <a:latin typeface="Calibri" charset="0"/>
              </a:rPr>
              <a:t>Assist and support in maintaining consistent behavioral strategies </a:t>
            </a:r>
          </a:p>
          <a:p>
            <a:r>
              <a:rPr lang="en-US" dirty="0">
                <a:latin typeface="Calibri" charset="0"/>
              </a:rPr>
              <a:t>Generally referred to as </a:t>
            </a:r>
          </a:p>
          <a:p>
            <a:pPr lvl="1"/>
            <a:r>
              <a:rPr lang="en-US" dirty="0">
                <a:latin typeface="Calibri" charset="0"/>
              </a:rPr>
              <a:t>parent management training or behavior management</a:t>
            </a:r>
          </a:p>
          <a:p>
            <a:pPr lvl="1"/>
            <a:r>
              <a:rPr lang="en-US" dirty="0">
                <a:latin typeface="Calibri" charset="0"/>
              </a:rPr>
              <a:t>Coping skills for child </a:t>
            </a:r>
          </a:p>
          <a:p>
            <a:r>
              <a:rPr lang="en-US" dirty="0">
                <a:latin typeface="Calibri" charset="0"/>
              </a:rPr>
              <a:t>For severe situations consider more intensive  or “wraparound”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0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4498" y="834973"/>
            <a:ext cx="7723003" cy="5621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1042" y="188642"/>
            <a:ext cx="853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cs typeface="Arial"/>
                <a:sym typeface="Helvetica Neue"/>
              </a:rPr>
              <a:t>Incredible Years Parenting Pyramid</a:t>
            </a:r>
          </a:p>
        </p:txBody>
      </p:sp>
    </p:spTree>
    <p:extLst>
      <p:ext uri="{BB962C8B-B14F-4D97-AF65-F5344CB8AC3E}">
        <p14:creationId xmlns:p14="http://schemas.microsoft.com/office/powerpoint/2010/main" val="982513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54648"/>
            <a:ext cx="9144000" cy="1118255"/>
          </a:xfrm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70C0"/>
                </a:solidFill>
                <a:latin typeface="+mn-lt"/>
                <a:cs typeface="ＭＳ Ｐゴシック" charset="0"/>
              </a:rPr>
              <a:t>Now We Get to </a:t>
            </a:r>
            <a:r>
              <a:rPr sz="4000" b="1" dirty="0">
                <a:solidFill>
                  <a:srgbClr val="0070C0"/>
                </a:solidFill>
                <a:latin typeface="+mn-lt"/>
                <a:cs typeface="ＭＳ Ｐゴシック" charset="0"/>
              </a:rPr>
              <a:t>Medication Management</a:t>
            </a:r>
            <a:r>
              <a:rPr lang="en-US" sz="4000" b="1" dirty="0">
                <a:solidFill>
                  <a:srgbClr val="0070C0"/>
                </a:solidFill>
                <a:latin typeface="+mn-lt"/>
                <a:cs typeface="ＭＳ Ｐゴシック" charset="0"/>
              </a:rPr>
              <a:t>:</a:t>
            </a:r>
            <a:br>
              <a:rPr lang="en-US" sz="4000" b="1" dirty="0">
                <a:latin typeface="+mn-lt"/>
                <a:cs typeface="ＭＳ Ｐゴシック" charset="0"/>
              </a:rPr>
            </a:b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 the Underlying Condition First</a:t>
            </a:r>
            <a:b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272903"/>
            <a:ext cx="9829800" cy="3233284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Cliff’s ADHD symptoms well managed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No other comorbidities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Level of aggression severe and major life consequences appear likely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Injured mother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Frequent episodes of verbal and physical aggression at home, school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Removed from after school program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5109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What would you do?"/>
          <p:cNvSpPr txBox="1">
            <a:spLocks noGrp="1"/>
          </p:cNvSpPr>
          <p:nvPr>
            <p:ph type="title"/>
          </p:nvPr>
        </p:nvSpPr>
        <p:spPr>
          <a:xfrm>
            <a:off x="1298575" y="966787"/>
            <a:ext cx="10528300" cy="962374"/>
          </a:xfrm>
          <a:prstGeom prst="rect">
            <a:avLst/>
          </a:prstGeom>
        </p:spPr>
        <p:txBody>
          <a:bodyPr/>
          <a:lstStyle/>
          <a:p>
            <a:pPr algn="l">
              <a:defRPr sz="6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      </a:t>
            </a:r>
            <a:r>
              <a:rPr sz="4700" dirty="0">
                <a:solidFill>
                  <a:srgbClr val="0070C0"/>
                </a:solidFill>
              </a:rPr>
              <a:t>What would you do</a:t>
            </a:r>
            <a:r>
              <a:rPr lang="en-US" sz="4700" dirty="0">
                <a:solidFill>
                  <a:srgbClr val="0070C0"/>
                </a:solidFill>
              </a:rPr>
              <a:t> next</a:t>
            </a:r>
            <a:r>
              <a:rPr sz="47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79" name="Body"/>
          <p:cNvSpPr txBox="1">
            <a:spLocks noGrp="1"/>
          </p:cNvSpPr>
          <p:nvPr>
            <p:ph type="body" sz="quarter" idx="1"/>
          </p:nvPr>
        </p:nvSpPr>
        <p:spPr>
          <a:xfrm>
            <a:off x="712787" y="2174488"/>
            <a:ext cx="10515601" cy="4002475"/>
          </a:xfrm>
          <a:prstGeom prst="rect">
            <a:avLst/>
          </a:prstGeom>
        </p:spPr>
        <p:txBody>
          <a:bodyPr/>
          <a:lstStyle/>
          <a:p>
            <a:pPr marL="114300" indent="0">
              <a:buClr>
                <a:srgbClr val="3A3838"/>
              </a:buClr>
              <a:buNone/>
              <a:defRPr>
                <a:solidFill>
                  <a:srgbClr val="3A3838"/>
                </a:solidFill>
              </a:defRPr>
            </a:pPr>
            <a:r>
              <a:rPr lang="en-US" sz="3200" dirty="0"/>
              <a:t>A)   Switch to a different class of stimulant</a:t>
            </a:r>
          </a:p>
          <a:p>
            <a:pPr marL="114300" indent="0">
              <a:buClr>
                <a:srgbClr val="3A3838"/>
              </a:buClr>
              <a:buNone/>
              <a:defRPr>
                <a:solidFill>
                  <a:srgbClr val="3A3838"/>
                </a:solidFill>
              </a:defRPr>
            </a:pPr>
            <a:r>
              <a:rPr lang="en-US" sz="3200" dirty="0"/>
              <a:t>B)   Add an alpha agonist</a:t>
            </a:r>
          </a:p>
          <a:p>
            <a:pPr marL="114300" indent="0">
              <a:buClr>
                <a:srgbClr val="3A3838"/>
              </a:buClr>
              <a:buNone/>
              <a:defRPr>
                <a:solidFill>
                  <a:srgbClr val="3A3838"/>
                </a:solidFill>
              </a:defRPr>
            </a:pPr>
            <a:r>
              <a:rPr lang="en-US" sz="3200" dirty="0"/>
              <a:t>C)   Start Risperidone</a:t>
            </a:r>
          </a:p>
          <a:p>
            <a:pPr marL="114300" indent="0">
              <a:buClr>
                <a:srgbClr val="3A3838"/>
              </a:buClr>
              <a:buNone/>
              <a:defRPr>
                <a:solidFill>
                  <a:srgbClr val="3A3838"/>
                </a:solidFill>
              </a:defRPr>
            </a:pPr>
            <a:r>
              <a:rPr lang="en-US" sz="3200" dirty="0"/>
              <a:t>D)   Increase dose of </a:t>
            </a:r>
            <a:r>
              <a:rPr lang="en-US" sz="3200" dirty="0" err="1"/>
              <a:t>Concerta</a:t>
            </a:r>
            <a:endParaRPr lang="en-US" sz="3200" dirty="0"/>
          </a:p>
          <a:p>
            <a:pPr marL="114300" indent="0">
              <a:buClr>
                <a:srgbClr val="3A3838"/>
              </a:buClr>
              <a:buNone/>
              <a:defRPr>
                <a:solidFill>
                  <a:srgbClr val="3A3838"/>
                </a:solidFill>
              </a:defRPr>
            </a:pPr>
            <a:r>
              <a:rPr lang="en-US" sz="3200" dirty="0"/>
              <a:t>E)   Call Project Teach   </a:t>
            </a:r>
          </a:p>
          <a:p>
            <a:pPr marL="0" indent="228600">
              <a:buSzTx/>
              <a:buNone/>
              <a:defRPr sz="2400">
                <a:solidFill>
                  <a:srgbClr val="8F8E8E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48915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224;p2"/>
          <p:cNvSpPr/>
          <p:nvPr/>
        </p:nvSpPr>
        <p:spPr>
          <a:xfrm>
            <a:off x="5448300" y="3793266"/>
            <a:ext cx="6743700" cy="1557990"/>
          </a:xfrm>
          <a:prstGeom prst="rect">
            <a:avLst/>
          </a:prstGeom>
          <a:solidFill>
            <a:srgbClr val="7BBF43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9" name="Google Shape;225;p2"/>
          <p:cNvSpPr txBox="1">
            <a:spLocks noGrp="1"/>
          </p:cNvSpPr>
          <p:nvPr>
            <p:ph type="sldNum" sz="quarter" idx="4294967295"/>
          </p:nvPr>
        </p:nvSpPr>
        <p:spPr>
          <a:xfrm>
            <a:off x="11177502" y="6417997"/>
            <a:ext cx="174711" cy="2402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0" name="Google Shape;226;p2"/>
          <p:cNvSpPr txBox="1">
            <a:spLocks noGrp="1"/>
          </p:cNvSpPr>
          <p:nvPr>
            <p:ph type="title"/>
          </p:nvPr>
        </p:nvSpPr>
        <p:spPr>
          <a:xfrm>
            <a:off x="5448300" y="1880088"/>
            <a:ext cx="6743700" cy="711200"/>
          </a:xfrm>
          <a:prstGeom prst="rect">
            <a:avLst/>
          </a:prstGeom>
          <a:solidFill>
            <a:srgbClr val="341575"/>
          </a:solidFill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Speaker: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C8AC2B-863B-CAE6-1041-575BA9BDA0E8}"/>
              </a:ext>
            </a:extLst>
          </p:cNvPr>
          <p:cNvSpPr/>
          <p:nvPr/>
        </p:nvSpPr>
        <p:spPr>
          <a:xfrm>
            <a:off x="5448298" y="2673469"/>
            <a:ext cx="6742113" cy="984560"/>
          </a:xfrm>
          <a:prstGeom prst="rect">
            <a:avLst/>
          </a:prstGeom>
          <a:solidFill>
            <a:srgbClr val="00B0F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227;p2"/>
          <p:cNvSpPr txBox="1"/>
          <p:nvPr/>
        </p:nvSpPr>
        <p:spPr>
          <a:xfrm>
            <a:off x="5448298" y="3048664"/>
            <a:ext cx="6742113" cy="46335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</a:defRPr>
            </a:pP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Arial"/>
                <a:sym typeface="Helvetica Neue"/>
              </a:rPr>
              <a:t>Maureen Montgomery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Arial"/>
                <a:sym typeface="Helvetica Neue"/>
              </a:rPr>
              <a:t>MD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cs typeface="Arial"/>
              <a:sym typeface="Helvetica Neue"/>
            </a:endParaRPr>
          </a:p>
        </p:txBody>
      </p:sp>
      <p:sp>
        <p:nvSpPr>
          <p:cNvPr id="182" name="Google Shape;228;p2"/>
          <p:cNvSpPr txBox="1"/>
          <p:nvPr/>
        </p:nvSpPr>
        <p:spPr>
          <a:xfrm>
            <a:off x="5956299" y="3679045"/>
            <a:ext cx="5726113" cy="167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cs typeface="Arial"/>
              <a:sym typeface="Helvetica Neue"/>
            </a:endParaRPr>
          </a:p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Arial"/>
                <a:sym typeface="Helvetica Neue"/>
              </a:rPr>
              <a:t>Assistant Clinical Professor of Pediatrics,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Arial"/>
                <a:sym typeface="Helvetica Neue"/>
              </a:rPr>
            </a:b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Arial"/>
                <a:sym typeface="Helvetica Neue"/>
              </a:rPr>
              <a:t>SUNY Buffalo, School of Medicine</a:t>
            </a:r>
          </a:p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cs typeface="Arial"/>
              <a:sym typeface="Helvetica Neue"/>
            </a:endParaRPr>
          </a:p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Arial"/>
                <a:sym typeface="Helvetica Neue"/>
              </a:rPr>
              <a:t>Contact: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Arial"/>
                <a:sym typeface="Helvetica Neue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Arial"/>
                <a:sym typeface="Helvetica Neue"/>
              </a:rPr>
              <a:t>memontgomery163@gmail.com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E5F72-E04D-D97C-9A53-E5720320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Optimize Stimulant</a:t>
            </a:r>
          </a:p>
        </p:txBody>
      </p:sp>
      <p:sp>
        <p:nvSpPr>
          <p:cNvPr id="282" name="A)   Switch to a different class of stimulant…"/>
          <p:cNvSpPr txBox="1">
            <a:spLocks noGrp="1"/>
          </p:cNvSpPr>
          <p:nvPr>
            <p:ph idx="1"/>
          </p:nvPr>
        </p:nvSpPr>
        <p:spPr>
          <a:xfrm>
            <a:off x="838200" y="1929161"/>
            <a:ext cx="10515600" cy="465261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3A3838"/>
              </a:buClr>
              <a:defRPr>
                <a:solidFill>
                  <a:srgbClr val="3A3838"/>
                </a:solidFill>
              </a:defRPr>
            </a:pPr>
            <a:r>
              <a:rPr lang="en-US" sz="3600" dirty="0"/>
              <a:t>MTA showed that ODD symptoms often responded to higher doses of stimulants</a:t>
            </a:r>
          </a:p>
          <a:p>
            <a:pPr>
              <a:buClr>
                <a:srgbClr val="3A3838"/>
              </a:buClr>
              <a:defRPr>
                <a:solidFill>
                  <a:srgbClr val="3A3838"/>
                </a:solidFill>
              </a:defRPr>
            </a:pPr>
            <a:r>
              <a:rPr lang="en-US" sz="3600" dirty="0" err="1"/>
              <a:t>Concerta</a:t>
            </a:r>
            <a:r>
              <a:rPr lang="en-US" sz="3600" dirty="0"/>
              <a:t> increased to 72 mg</a:t>
            </a:r>
          </a:p>
          <a:p>
            <a:pPr>
              <a:buClr>
                <a:srgbClr val="3A3838"/>
              </a:buClr>
              <a:defRPr>
                <a:solidFill>
                  <a:srgbClr val="3A3838"/>
                </a:solidFill>
              </a:defRPr>
            </a:pPr>
            <a:r>
              <a:rPr lang="en-US" sz="3600" dirty="0"/>
              <a:t>Parents called 3 days later to report that he had become much more irritable and aggression worse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687867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9E6BC-0B4F-23F2-5B7A-1809E9C5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5" y="1103274"/>
            <a:ext cx="10515600" cy="7112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Poll #2 :Now what would you do?</a:t>
            </a:r>
          </a:p>
        </p:txBody>
      </p:sp>
      <p:sp>
        <p:nvSpPr>
          <p:cNvPr id="282" name="A)   Switch to a different class of stimulant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114300" indent="0">
              <a:buClr>
                <a:srgbClr val="3A3838"/>
              </a:buClr>
              <a:buNone/>
              <a:defRPr>
                <a:solidFill>
                  <a:srgbClr val="3A3838"/>
                </a:solidFill>
              </a:defRPr>
            </a:pPr>
            <a:r>
              <a:rPr sz="3600" dirty="0"/>
              <a:t>A)   Switch to a different class of stimulant</a:t>
            </a:r>
          </a:p>
          <a:p>
            <a:pPr marL="114300" indent="0">
              <a:buClr>
                <a:srgbClr val="3A3838"/>
              </a:buClr>
              <a:buNone/>
              <a:defRPr>
                <a:solidFill>
                  <a:srgbClr val="3A3838"/>
                </a:solidFill>
              </a:defRPr>
            </a:pPr>
            <a:r>
              <a:rPr sz="3600" dirty="0"/>
              <a:t>B)   Add an alpha agonist</a:t>
            </a:r>
          </a:p>
          <a:p>
            <a:pPr marL="114300" indent="0">
              <a:buClr>
                <a:srgbClr val="3A3838"/>
              </a:buClr>
              <a:buNone/>
              <a:defRPr>
                <a:solidFill>
                  <a:srgbClr val="3A3838"/>
                </a:solidFill>
              </a:defRPr>
            </a:pPr>
            <a:r>
              <a:rPr sz="3600" dirty="0"/>
              <a:t>C)   Start Risperidone</a:t>
            </a:r>
          </a:p>
          <a:p>
            <a:pPr marL="114300" indent="0">
              <a:buClr>
                <a:srgbClr val="3A3838"/>
              </a:buClr>
              <a:buNone/>
              <a:defRPr>
                <a:solidFill>
                  <a:srgbClr val="3A3838"/>
                </a:solidFill>
              </a:defRPr>
            </a:pPr>
            <a:r>
              <a:rPr lang="en-US" sz="3600" dirty="0"/>
              <a:t>D</a:t>
            </a:r>
            <a:r>
              <a:rPr sz="3600" dirty="0"/>
              <a:t>)   Call Project Teach   </a:t>
            </a:r>
          </a:p>
        </p:txBody>
      </p:sp>
    </p:spTree>
    <p:extLst>
      <p:ext uri="{BB962C8B-B14F-4D97-AF65-F5344CB8AC3E}">
        <p14:creationId xmlns:p14="http://schemas.microsoft.com/office/powerpoint/2010/main" val="394267179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5422-A4FB-7E3D-19EB-83F0AB79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Clinical Judgment</a:t>
            </a:r>
          </a:p>
        </p:txBody>
      </p:sp>
      <p:sp>
        <p:nvSpPr>
          <p:cNvPr id="285" name="Start Respiridone"/>
          <p:cNvSpPr txBox="1">
            <a:spLocks noGrp="1"/>
          </p:cNvSpPr>
          <p:nvPr>
            <p:ph idx="1"/>
          </p:nvPr>
        </p:nvSpPr>
        <p:spPr>
          <a:xfrm>
            <a:off x="838200" y="1940505"/>
            <a:ext cx="10515600" cy="4351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lvl1pPr>
          </a:lstStyle>
          <a:p>
            <a:r>
              <a:rPr lang="en-US" sz="3200" dirty="0"/>
              <a:t>Switch stimulant class</a:t>
            </a:r>
          </a:p>
          <a:p>
            <a:pPr lvl="1"/>
            <a:r>
              <a:rPr lang="en-US" sz="3200" dirty="0"/>
              <a:t>Pros: lower side effect burden, will see response immediately (or not)</a:t>
            </a:r>
          </a:p>
          <a:p>
            <a:pPr lvl="1"/>
            <a:r>
              <a:rPr lang="en-US" sz="3200" dirty="0"/>
              <a:t>Con:  has responded well to MPH prep and low likelihood that the aggression will respond better to an AMP preparation</a:t>
            </a:r>
          </a:p>
          <a:p>
            <a:r>
              <a:rPr lang="en-US" sz="3200" dirty="0"/>
              <a:t>Start alpha agonist</a:t>
            </a:r>
          </a:p>
          <a:p>
            <a:pPr lvl="1"/>
            <a:r>
              <a:rPr lang="en-US" sz="3200" dirty="0"/>
              <a:t>Pros: lower side effect burden</a:t>
            </a:r>
          </a:p>
          <a:p>
            <a:pPr lvl="1"/>
            <a:r>
              <a:rPr lang="en-US" sz="3200" dirty="0"/>
              <a:t>Con:  less likely to be effective, may take weeks to see effect </a:t>
            </a:r>
          </a:p>
          <a:p>
            <a:r>
              <a:rPr sz="3200" dirty="0"/>
              <a:t>Start R</a:t>
            </a:r>
            <a:r>
              <a:rPr lang="en-US" sz="3200" dirty="0"/>
              <a:t>i</a:t>
            </a:r>
            <a:r>
              <a:rPr sz="3200" dirty="0"/>
              <a:t>sp</a:t>
            </a:r>
            <a:r>
              <a:rPr lang="en-US" sz="3200" dirty="0"/>
              <a:t>e</a:t>
            </a:r>
            <a:r>
              <a:rPr sz="3200" dirty="0"/>
              <a:t>ridone</a:t>
            </a:r>
            <a:endParaRPr lang="en-US" sz="3200" dirty="0"/>
          </a:p>
          <a:p>
            <a:pPr lvl="1"/>
            <a:r>
              <a:rPr lang="en-US" sz="3200" dirty="0"/>
              <a:t>Pros:  more likely to be effective, quickly</a:t>
            </a:r>
          </a:p>
          <a:p>
            <a:pPr lvl="1"/>
            <a:r>
              <a:rPr lang="en-US" sz="3200" dirty="0"/>
              <a:t>Cons:  higher side effect burden, especially weight gain, need lab monitoring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liff was prescribed a low dose of Risperdal, initially 0.25 mg hs…"/>
          <p:cNvSpPr txBox="1">
            <a:spLocks noGrp="1"/>
          </p:cNvSpPr>
          <p:nvPr>
            <p:ph type="title"/>
          </p:nvPr>
        </p:nvSpPr>
        <p:spPr>
          <a:xfrm>
            <a:off x="985157" y="2116704"/>
            <a:ext cx="10515600" cy="26245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730250">
              <a:defRPr sz="25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4000" dirty="0"/>
              <a:t>Cliff was prescribed a low dose of Risperdal, initially 0.25 mg </a:t>
            </a:r>
            <a:r>
              <a:rPr sz="4000" dirty="0" err="1"/>
              <a:t>hs</a:t>
            </a:r>
            <a:r>
              <a:rPr lang="en-US" sz="4000" dirty="0"/>
              <a:t> </a:t>
            </a:r>
            <a:r>
              <a:rPr sz="4000" dirty="0"/>
              <a:t>and later increased  to 0.25 mg bid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393;g123adc3d53a_1_225"/>
          <p:cNvSpPr txBox="1">
            <a:spLocks noGrp="1"/>
          </p:cNvSpPr>
          <p:nvPr>
            <p:ph type="body" idx="1"/>
          </p:nvPr>
        </p:nvSpPr>
        <p:spPr>
          <a:xfrm>
            <a:off x="2158999" y="1044574"/>
            <a:ext cx="7231743" cy="4362451"/>
          </a:xfrm>
          <a:prstGeom prst="rect">
            <a:avLst/>
          </a:prstGeom>
        </p:spPr>
        <p:txBody>
          <a:bodyPr/>
          <a:lstStyle/>
          <a:p>
            <a:pPr marL="180975" indent="-180975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	</a:t>
            </a:r>
          </a:p>
          <a:p>
            <a:pPr marL="180975" indent="-180975">
              <a:lnSpc>
                <a:spcPct val="100000"/>
              </a:lnSpc>
              <a:spcBef>
                <a:spcPts val="800"/>
              </a:spcBef>
              <a:buSzTx/>
              <a:buNone/>
              <a:defRPr sz="40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80975" indent="-180975">
              <a:lnSpc>
                <a:spcPct val="100000"/>
              </a:lnSpc>
              <a:spcBef>
                <a:spcPts val="800"/>
              </a:spcBef>
              <a:buSzTx/>
              <a:buNone/>
              <a:defRPr sz="40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	Cliff  </a:t>
            </a:r>
            <a:r>
              <a:rPr lang="en-US" dirty="0"/>
              <a:t>2 weeks</a:t>
            </a:r>
            <a:r>
              <a:rPr dirty="0"/>
              <a:t> later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398;g123adc3d53a_1_229" descr="Google Shape;398;g123adc3d53a_1_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33400"/>
            <a:ext cx="7210425" cy="9324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403;g123adc3d53a_1_233" descr="Google Shape;403;g123adc3d53a_1_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81000"/>
            <a:ext cx="7210425" cy="9324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408;g123adc3d53a_1_237" descr="Google Shape;408;g123adc3d53a_1_2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33400"/>
            <a:ext cx="7210425" cy="9324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413;g123adc3d53a_1_241" descr="Google Shape;413;g123adc3d53a_1_2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381000"/>
            <a:ext cx="7210425" cy="9324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What would you do?"/>
          <p:cNvSpPr txBox="1">
            <a:spLocks noGrp="1"/>
          </p:cNvSpPr>
          <p:nvPr>
            <p:ph type="title"/>
          </p:nvPr>
        </p:nvSpPr>
        <p:spPr>
          <a:xfrm>
            <a:off x="1298575" y="966787"/>
            <a:ext cx="10528300" cy="2852738"/>
          </a:xfrm>
          <a:prstGeom prst="rect">
            <a:avLst/>
          </a:prstGeom>
        </p:spPr>
        <p:txBody>
          <a:bodyPr/>
          <a:lstStyle/>
          <a:p>
            <a:pPr algn="l">
              <a:defRPr sz="6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      </a:t>
            </a:r>
            <a:r>
              <a:rPr sz="4700" dirty="0">
                <a:solidFill>
                  <a:srgbClr val="0070C0"/>
                </a:solidFill>
              </a:rPr>
              <a:t>What would you do</a:t>
            </a:r>
            <a:r>
              <a:rPr lang="en-US" sz="4700" dirty="0">
                <a:solidFill>
                  <a:srgbClr val="0070C0"/>
                </a:solidFill>
              </a:rPr>
              <a:t> next</a:t>
            </a:r>
            <a:r>
              <a:rPr sz="47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79" name="Body"/>
          <p:cNvSpPr txBox="1">
            <a:spLocks noGrp="1"/>
          </p:cNvSpPr>
          <p:nvPr>
            <p:ph type="body" sz="quarter" idx="1"/>
          </p:nvPr>
        </p:nvSpPr>
        <p:spPr>
          <a:xfrm>
            <a:off x="712787" y="4676775"/>
            <a:ext cx="10515601" cy="1500188"/>
          </a:xfrm>
          <a:prstGeom prst="rect">
            <a:avLst/>
          </a:prstGeom>
        </p:spPr>
        <p:txBody>
          <a:bodyPr/>
          <a:lstStyle/>
          <a:p>
            <a:pPr marL="0" indent="228600">
              <a:buSzTx/>
              <a:buNone/>
              <a:defRPr sz="2400">
                <a:solidFill>
                  <a:srgbClr val="8F8E8E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1326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7;p5"/>
          <p:cNvSpPr txBox="1">
            <a:spLocks noGrp="1"/>
          </p:cNvSpPr>
          <p:nvPr>
            <p:ph type="sldNum" sz="quarter" idx="4294967295"/>
          </p:nvPr>
        </p:nvSpPr>
        <p:spPr>
          <a:xfrm>
            <a:off x="11168193" y="6540044"/>
            <a:ext cx="184020" cy="2691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39137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5" name="Google Shape;233;p3"/>
          <p:cNvSpPr txBox="1">
            <a:spLocks noGrp="1"/>
          </p:cNvSpPr>
          <p:nvPr>
            <p:ph type="body" idx="1"/>
          </p:nvPr>
        </p:nvSpPr>
        <p:spPr>
          <a:xfrm>
            <a:off x="427037" y="2619375"/>
            <a:ext cx="11336338" cy="311785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2400"/>
            </a:pPr>
            <a:endParaRPr/>
          </a:p>
          <a:p>
            <a:pPr marL="0" indent="0" algn="ctr">
              <a:buSzTx/>
              <a:buNone/>
              <a:defRPr sz="2400"/>
            </a:pPr>
            <a:endParaRPr/>
          </a:p>
          <a:p>
            <a:pPr marL="0" indent="0" algn="ctr">
              <a:buSzTx/>
              <a:buNone/>
              <a:defRPr>
                <a:solidFill>
                  <a:srgbClr val="595959"/>
                </a:solidFill>
              </a:defRPr>
            </a:pPr>
            <a:r>
              <a:t>“Neither I nor my spouse/partner has a relevant financial relationship with a commercial interest to disclose.”</a:t>
            </a:r>
          </a:p>
        </p:txBody>
      </p:sp>
      <p:sp>
        <p:nvSpPr>
          <p:cNvPr id="186" name="Google Shape;234;p3"/>
          <p:cNvSpPr txBox="1"/>
          <p:nvPr/>
        </p:nvSpPr>
        <p:spPr>
          <a:xfrm>
            <a:off x="3352800" y="1295400"/>
            <a:ext cx="5486400" cy="126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8000">
                <a:solidFill>
                  <a:srgbClr val="049FDA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0" i="0" u="none" strike="noStrike" kern="0" cap="none" spc="0" normalizeH="0" baseline="0" noProof="0">
                <a:ln>
                  <a:noFill/>
                </a:ln>
                <a:solidFill>
                  <a:srgbClr val="049FDA"/>
                </a:solidFill>
                <a:effectLst/>
                <a:uLnTx/>
                <a:uFillTx/>
                <a:latin typeface="Helvetica Neue"/>
                <a:cs typeface="Arial"/>
                <a:sym typeface="Helvetica Neue"/>
              </a:rPr>
              <a:t>Disclosures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A)   Switch to a different class of stimulant…"/>
          <p:cNvSpPr txBox="1">
            <a:spLocks noGrp="1"/>
          </p:cNvSpPr>
          <p:nvPr>
            <p:ph type="body" idx="1"/>
          </p:nvPr>
        </p:nvSpPr>
        <p:spPr>
          <a:xfrm>
            <a:off x="1676400" y="1726293"/>
            <a:ext cx="10515600" cy="4362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" indent="0">
              <a:buClr>
                <a:srgbClr val="3A3838"/>
              </a:buClr>
              <a:buNone/>
              <a:defRPr>
                <a:solidFill>
                  <a:srgbClr val="3A3838"/>
                </a:solidFill>
              </a:defRPr>
            </a:pPr>
            <a:r>
              <a:rPr sz="4000" dirty="0"/>
              <a:t>A)   </a:t>
            </a:r>
            <a:r>
              <a:rPr lang="en-US" sz="4000" dirty="0"/>
              <a:t>Switch from </a:t>
            </a:r>
            <a:r>
              <a:rPr lang="en-US" sz="4000" dirty="0" err="1"/>
              <a:t>Concerta</a:t>
            </a:r>
            <a:r>
              <a:rPr lang="en-US" sz="4000" dirty="0"/>
              <a:t> to an amphetamine based stimulant</a:t>
            </a:r>
            <a:endParaRPr sz="4000" dirty="0"/>
          </a:p>
          <a:p>
            <a:pPr marL="114300" indent="0">
              <a:buClr>
                <a:srgbClr val="3A3838"/>
              </a:buClr>
              <a:buNone/>
              <a:defRPr>
                <a:solidFill>
                  <a:srgbClr val="3A3838"/>
                </a:solidFill>
              </a:defRPr>
            </a:pPr>
            <a:r>
              <a:rPr sz="4000" dirty="0"/>
              <a:t>B)   Add an alpha agonist</a:t>
            </a:r>
          </a:p>
          <a:p>
            <a:pPr marL="114300" indent="0">
              <a:buClr>
                <a:srgbClr val="3A3838"/>
              </a:buClr>
              <a:buNone/>
              <a:defRPr>
                <a:solidFill>
                  <a:srgbClr val="3A3838"/>
                </a:solidFill>
              </a:defRPr>
            </a:pPr>
            <a:r>
              <a:rPr sz="4000" dirty="0"/>
              <a:t>C)   </a:t>
            </a:r>
            <a:r>
              <a:rPr lang="en-US" sz="4000" dirty="0"/>
              <a:t>Increase</a:t>
            </a:r>
            <a:r>
              <a:rPr sz="4000" dirty="0"/>
              <a:t> Risperidone</a:t>
            </a:r>
            <a:r>
              <a:rPr lang="en-US" sz="4000" dirty="0"/>
              <a:t> to 0.5 mg BID</a:t>
            </a:r>
            <a:endParaRPr sz="4000" dirty="0"/>
          </a:p>
          <a:p>
            <a:pPr marL="114300" indent="0">
              <a:buClr>
                <a:srgbClr val="3A3838"/>
              </a:buClr>
              <a:buNone/>
              <a:defRPr>
                <a:solidFill>
                  <a:srgbClr val="3A3838"/>
                </a:solidFill>
              </a:defRPr>
            </a:pPr>
            <a:r>
              <a:rPr lang="en-US" sz="4000" dirty="0"/>
              <a:t>D</a:t>
            </a:r>
            <a:r>
              <a:rPr sz="4000" dirty="0"/>
              <a:t>)   Call Project Teach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CC0682-67C8-406E-B264-BF42C40B8A29}"/>
              </a:ext>
            </a:extLst>
          </p:cNvPr>
          <p:cNvSpPr txBox="1"/>
          <p:nvPr/>
        </p:nvSpPr>
        <p:spPr>
          <a:xfrm>
            <a:off x="2050742" y="1047565"/>
            <a:ext cx="52555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Poll #3 </a:t>
            </a:r>
          </a:p>
        </p:txBody>
      </p:sp>
    </p:spTree>
    <p:extLst>
      <p:ext uri="{BB962C8B-B14F-4D97-AF65-F5344CB8AC3E}">
        <p14:creationId xmlns:p14="http://schemas.microsoft.com/office/powerpoint/2010/main" val="52825349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liff was prescribed a low dose of Risperdal, initially 0.25 mg hs…"/>
          <p:cNvSpPr txBox="1">
            <a:spLocks noGrp="1"/>
          </p:cNvSpPr>
          <p:nvPr>
            <p:ph type="title"/>
          </p:nvPr>
        </p:nvSpPr>
        <p:spPr>
          <a:xfrm>
            <a:off x="927100" y="2789237"/>
            <a:ext cx="10515600" cy="82232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30250">
              <a:defRPr sz="25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4000" dirty="0"/>
              <a:t>Cliff</a:t>
            </a:r>
            <a:r>
              <a:rPr lang="en-US" sz="4000" dirty="0"/>
              <a:t>’s</a:t>
            </a:r>
            <a:r>
              <a:rPr sz="4000" dirty="0"/>
              <a:t> Risperdal</a:t>
            </a:r>
            <a:r>
              <a:rPr lang="en-US" sz="4000" dirty="0"/>
              <a:t> was</a:t>
            </a:r>
            <a:r>
              <a:rPr sz="4000" dirty="0"/>
              <a:t> </a:t>
            </a:r>
            <a:r>
              <a:rPr lang="en-US" sz="4000" dirty="0"/>
              <a:t>increased to 0.5 BID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73573591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423;g123adc3d53a_1_249"/>
          <p:cNvSpPr txBox="1">
            <a:spLocks noGrp="1"/>
          </p:cNvSpPr>
          <p:nvPr>
            <p:ph type="title"/>
          </p:nvPr>
        </p:nvSpPr>
        <p:spPr>
          <a:xfrm>
            <a:off x="2362200" y="1086530"/>
            <a:ext cx="10515600" cy="82232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  <a:defRPr sz="3600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</a:t>
            </a:r>
            <a:r>
              <a:rPr b="1" dirty="0"/>
              <a:t>Cliff </a:t>
            </a:r>
            <a:r>
              <a:rPr lang="en-US" b="1" dirty="0"/>
              <a:t>1</a:t>
            </a:r>
            <a:r>
              <a:rPr b="1" dirty="0"/>
              <a:t> month later</a:t>
            </a:r>
          </a:p>
        </p:txBody>
      </p:sp>
      <p:sp>
        <p:nvSpPr>
          <p:cNvPr id="302" name="Google Shape;424;g123adc3d53a_1_249"/>
          <p:cNvSpPr txBox="1">
            <a:spLocks noGrp="1"/>
          </p:cNvSpPr>
          <p:nvPr>
            <p:ph type="body" idx="1"/>
          </p:nvPr>
        </p:nvSpPr>
        <p:spPr>
          <a:xfrm>
            <a:off x="1928585" y="2336800"/>
            <a:ext cx="8334829" cy="40869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3200" dirty="0"/>
              <a:t>Much improved, d</a:t>
            </a:r>
            <a:r>
              <a:rPr sz="3200" dirty="0"/>
              <a:t>oing well</a:t>
            </a:r>
            <a:r>
              <a:rPr lang="en-US" sz="3200" dirty="0"/>
              <a:t> at home, school</a:t>
            </a:r>
            <a:r>
              <a:rPr sz="3200" dirty="0"/>
              <a:t> </a:t>
            </a: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3200" dirty="0"/>
              <a:t>Continues in therapy.</a:t>
            </a: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3200" dirty="0"/>
              <a:t>MOAS score has dropped further</a:t>
            </a:r>
            <a:r>
              <a:rPr lang="en-US" sz="3200" dirty="0"/>
              <a:t> to 8</a:t>
            </a: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3200" dirty="0"/>
              <a:t>Continue risperidone 0.5 BID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7698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423;g123adc3d53a_1_249"/>
          <p:cNvSpPr txBox="1">
            <a:spLocks noGrp="1"/>
          </p:cNvSpPr>
          <p:nvPr>
            <p:ph type="title"/>
          </p:nvPr>
        </p:nvSpPr>
        <p:spPr>
          <a:xfrm>
            <a:off x="2115457" y="1159101"/>
            <a:ext cx="10515600" cy="82232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  <a:defRPr sz="3600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</a:t>
            </a:r>
            <a:r>
              <a:rPr b="1" dirty="0"/>
              <a:t>Cliff </a:t>
            </a:r>
            <a:r>
              <a:rPr lang="en-US" b="1" dirty="0"/>
              <a:t>6</a:t>
            </a:r>
            <a:r>
              <a:rPr b="1" dirty="0"/>
              <a:t> month</a:t>
            </a:r>
            <a:r>
              <a:rPr lang="en-US" b="1" dirty="0"/>
              <a:t>s</a:t>
            </a:r>
            <a:r>
              <a:rPr b="1" dirty="0"/>
              <a:t> later</a:t>
            </a:r>
          </a:p>
        </p:txBody>
      </p:sp>
      <p:sp>
        <p:nvSpPr>
          <p:cNvPr id="302" name="Google Shape;424;g123adc3d53a_1_249"/>
          <p:cNvSpPr txBox="1">
            <a:spLocks noGrp="1"/>
          </p:cNvSpPr>
          <p:nvPr>
            <p:ph type="body" idx="1"/>
          </p:nvPr>
        </p:nvSpPr>
        <p:spPr>
          <a:xfrm>
            <a:off x="1418772" y="1981427"/>
            <a:ext cx="10515600" cy="36805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3200" dirty="0"/>
              <a:t>Doing well. </a:t>
            </a: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3200" dirty="0"/>
              <a:t>Continues in therapy.</a:t>
            </a: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3200" dirty="0"/>
              <a:t>MOAS score </a:t>
            </a:r>
            <a:r>
              <a:rPr lang="en-US" sz="3200" dirty="0"/>
              <a:t>3</a:t>
            </a:r>
            <a:endParaRPr sz="3200" dirty="0"/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3200" dirty="0"/>
              <a:t>Self esteem has improved</a:t>
            </a: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3200" dirty="0"/>
              <a:t>Consider tapering Risperdal </a:t>
            </a:r>
            <a:r>
              <a:rPr lang="en-US" sz="3200" dirty="0"/>
              <a:t>by</a:t>
            </a:r>
            <a:r>
              <a:rPr sz="3200" dirty="0"/>
              <a:t> .25 mg</a:t>
            </a:r>
            <a:r>
              <a:rPr lang="en-US" sz="3200" dirty="0"/>
              <a:t> Q1-2 months</a:t>
            </a:r>
            <a:endParaRPr sz="3200" dirty="0">
              <a:solidFill>
                <a:srgbClr val="FF0000"/>
              </a:solidFill>
            </a:endParaRP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3200" dirty="0"/>
              <a:t>Follow-up and </a:t>
            </a:r>
            <a:r>
              <a:rPr sz="3200" dirty="0">
                <a:solidFill>
                  <a:srgbClr val="FF0000"/>
                </a:solidFill>
              </a:rPr>
              <a:t>discontinue Risperdal </a:t>
            </a:r>
            <a:r>
              <a:rPr sz="3200" dirty="0"/>
              <a:t>if appropriate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ummary  - aggression mgmt in primary care"/>
          <p:cNvSpPr txBox="1">
            <a:spLocks noGrp="1"/>
          </p:cNvSpPr>
          <p:nvPr>
            <p:ph type="title"/>
          </p:nvPr>
        </p:nvSpPr>
        <p:spPr>
          <a:xfrm>
            <a:off x="58057" y="839787"/>
            <a:ext cx="12075886" cy="82232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sz="3600" b="1" dirty="0">
                <a:solidFill>
                  <a:srgbClr val="0070C0"/>
                </a:solidFill>
              </a:rPr>
              <a:t>Summary</a:t>
            </a:r>
            <a:r>
              <a:rPr lang="en-US" sz="3600" b="1" dirty="0">
                <a:solidFill>
                  <a:srgbClr val="0070C0"/>
                </a:solidFill>
              </a:rPr>
              <a:t>: A</a:t>
            </a:r>
            <a:r>
              <a:rPr sz="3600" b="1" dirty="0">
                <a:solidFill>
                  <a:srgbClr val="0070C0"/>
                </a:solidFill>
              </a:rPr>
              <a:t>ggression m</a:t>
            </a:r>
            <a:r>
              <a:rPr lang="en-US" sz="3600" b="1" dirty="0">
                <a:solidFill>
                  <a:srgbClr val="0070C0"/>
                </a:solidFill>
              </a:rPr>
              <a:t>ana</a:t>
            </a:r>
            <a:r>
              <a:rPr sz="3600" b="1" dirty="0">
                <a:solidFill>
                  <a:srgbClr val="0070C0"/>
                </a:solidFill>
              </a:rPr>
              <a:t>g</a:t>
            </a:r>
            <a:r>
              <a:rPr lang="en-US" sz="3600" b="1" dirty="0">
                <a:solidFill>
                  <a:srgbClr val="0070C0"/>
                </a:solidFill>
              </a:rPr>
              <a:t>e</a:t>
            </a:r>
            <a:r>
              <a:rPr sz="3600" b="1" dirty="0">
                <a:solidFill>
                  <a:srgbClr val="0070C0"/>
                </a:solidFill>
              </a:rPr>
              <a:t>m</a:t>
            </a:r>
            <a:r>
              <a:rPr lang="en-US" sz="3600" b="1" dirty="0">
                <a:solidFill>
                  <a:srgbClr val="0070C0"/>
                </a:solidFill>
              </a:rPr>
              <a:t>en</a:t>
            </a:r>
            <a:r>
              <a:rPr sz="3600" b="1" dirty="0">
                <a:solidFill>
                  <a:srgbClr val="0070C0"/>
                </a:solidFill>
              </a:rPr>
              <a:t>t in primary care</a:t>
            </a:r>
          </a:p>
        </p:txBody>
      </p:sp>
      <p:sp>
        <p:nvSpPr>
          <p:cNvPr id="307" name="Aggression - common symptom in primary care…"/>
          <p:cNvSpPr txBox="1">
            <a:spLocks noGrp="1"/>
          </p:cNvSpPr>
          <p:nvPr>
            <p:ph type="body" idx="1"/>
          </p:nvPr>
        </p:nvSpPr>
        <p:spPr>
          <a:xfrm>
            <a:off x="838200" y="1662113"/>
            <a:ext cx="10515600" cy="436245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Aggression - common </a:t>
            </a:r>
            <a:r>
              <a:rPr dirty="0">
                <a:solidFill>
                  <a:srgbClr val="FF2600"/>
                </a:solidFill>
              </a:rPr>
              <a:t>symptom</a:t>
            </a:r>
            <a:r>
              <a:rPr dirty="0"/>
              <a:t> in primary care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Multifactorial - associated with many mental health dx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STEP 1 - Thorough assessment (identify primary diagnosis and co-morbidities</a:t>
            </a:r>
            <a:r>
              <a:rPr lang="en-US" dirty="0"/>
              <a:t>, severity, ABCs</a:t>
            </a:r>
            <a:r>
              <a:rPr dirty="0"/>
              <a:t>)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STEP 2 </a:t>
            </a:r>
            <a:r>
              <a:rPr lang="en-US" dirty="0"/>
              <a:t>–</a:t>
            </a:r>
            <a:r>
              <a:rPr dirty="0"/>
              <a:t> </a:t>
            </a:r>
            <a:r>
              <a:rPr lang="en-US" dirty="0"/>
              <a:t>Link for E/B psychosocial treatment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lang="en-US" dirty="0"/>
              <a:t>STEP 3 – Medications: t</a:t>
            </a:r>
            <a:r>
              <a:rPr dirty="0"/>
              <a:t>reat primary diagnosis to remission if possible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lang="en-US" dirty="0"/>
              <a:t>STEP 4 -</a:t>
            </a:r>
            <a:r>
              <a:rPr dirty="0"/>
              <a:t>If aggression persists and is severe (safety), consider SHORT TERM use of atypical antipsychotic 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Call Project Teach for assistance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441;g123adc3d53a_1_264"/>
          <p:cNvSpPr txBox="1">
            <a:spLocks noGrp="1"/>
          </p:cNvSpPr>
          <p:nvPr>
            <p:ph type="body" idx="1"/>
          </p:nvPr>
        </p:nvSpPr>
        <p:spPr>
          <a:xfrm>
            <a:off x="1434440" y="1814512"/>
            <a:ext cx="9323119" cy="43624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indent="-180975" algn="ctr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4400" dirty="0">
                <a:solidFill>
                  <a:srgbClr val="0070C0"/>
                </a:solidFill>
              </a:rPr>
              <a:t>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284;g123adc3d53a_1_110"/>
          <p:cNvSpPr txBox="1">
            <a:spLocks noGrp="1"/>
          </p:cNvSpPr>
          <p:nvPr>
            <p:ph type="title"/>
          </p:nvPr>
        </p:nvSpPr>
        <p:spPr>
          <a:xfrm>
            <a:off x="838200" y="839787"/>
            <a:ext cx="10515600" cy="822326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6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algn="ctr"/>
            <a:r>
              <a:rPr dirty="0"/>
              <a:t>		Remember Cliff?</a:t>
            </a:r>
          </a:p>
        </p:txBody>
      </p:sp>
      <p:pic>
        <p:nvPicPr>
          <p:cNvPr id="197" name="Google Shape;285;g123adc3d53a_1_110" descr="Google Shape;285;g123adc3d53a_1_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37" y="1512758"/>
            <a:ext cx="6918325" cy="4687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93;g123adc3d53a_1_130"/>
          <p:cNvSpPr/>
          <p:nvPr/>
        </p:nvSpPr>
        <p:spPr>
          <a:xfrm>
            <a:off x="9652000" y="838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1" name="Google Shape;294;g123adc3d53a_1_130"/>
          <p:cNvSpPr txBox="1"/>
          <p:nvPr/>
        </p:nvSpPr>
        <p:spPr>
          <a:xfrm>
            <a:off x="50800" y="344487"/>
            <a:ext cx="3251200" cy="2299091"/>
          </a:xfrm>
          <a:prstGeom prst="rect">
            <a:avLst/>
          </a:prstGeom>
          <a:ln>
            <a:solidFill>
              <a:srgbClr val="FF0000"/>
            </a:solidFill>
            <a:miter/>
          </a:ln>
          <a:effectLst>
            <a:outerShdw blurRad="63500" dist="38097" dir="2700000" rotWithShape="0">
              <a:srgbClr val="F3F2DC">
                <a:alpha val="749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292934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NICHQ Vanderbilt Assessment Scale: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292934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Parent information</a:t>
            </a:r>
            <a:r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2" name="Google Shape;295;g123adc3d53a_1_130"/>
          <p:cNvSpPr/>
          <p:nvPr/>
        </p:nvSpPr>
        <p:spPr>
          <a:xfrm>
            <a:off x="10464800" y="1295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" name="Google Shape;296;g123adc3d53a_1_130"/>
          <p:cNvSpPr/>
          <p:nvPr/>
        </p:nvSpPr>
        <p:spPr>
          <a:xfrm>
            <a:off x="9550400" y="1143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" name="Google Shape;297;g123adc3d53a_1_130"/>
          <p:cNvSpPr/>
          <p:nvPr/>
        </p:nvSpPr>
        <p:spPr>
          <a:xfrm>
            <a:off x="9652000" y="3124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5" name="Google Shape;298;g123adc3d53a_1_130"/>
          <p:cNvSpPr/>
          <p:nvPr/>
        </p:nvSpPr>
        <p:spPr>
          <a:xfrm>
            <a:off x="9652000" y="2895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6" name="Google Shape;299;g123adc3d53a_1_130"/>
          <p:cNvSpPr/>
          <p:nvPr/>
        </p:nvSpPr>
        <p:spPr>
          <a:xfrm>
            <a:off x="9652000" y="3276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300;g123adc3d53a_1_130"/>
          <p:cNvSpPr/>
          <p:nvPr/>
        </p:nvSpPr>
        <p:spPr>
          <a:xfrm>
            <a:off x="9652000" y="2743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8" name="Google Shape;301;g123adc3d53a_1_130"/>
          <p:cNvSpPr/>
          <p:nvPr/>
        </p:nvSpPr>
        <p:spPr>
          <a:xfrm>
            <a:off x="9652000" y="2286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9" name="Google Shape;302;g123adc3d53a_1_130"/>
          <p:cNvSpPr/>
          <p:nvPr/>
        </p:nvSpPr>
        <p:spPr>
          <a:xfrm>
            <a:off x="9652000" y="2590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0" name="Google Shape;303;g123adc3d53a_1_130"/>
          <p:cNvSpPr/>
          <p:nvPr/>
        </p:nvSpPr>
        <p:spPr>
          <a:xfrm>
            <a:off x="9652000" y="3429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1" name="Google Shape;304;g123adc3d53a_1_130"/>
          <p:cNvSpPr/>
          <p:nvPr/>
        </p:nvSpPr>
        <p:spPr>
          <a:xfrm>
            <a:off x="9652000" y="3581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2" name="Google Shape;305;g123adc3d53a_1_130"/>
          <p:cNvSpPr/>
          <p:nvPr/>
        </p:nvSpPr>
        <p:spPr>
          <a:xfrm>
            <a:off x="9652000" y="1981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3" name="Google Shape;306;g123adc3d53a_1_130"/>
          <p:cNvSpPr/>
          <p:nvPr/>
        </p:nvSpPr>
        <p:spPr>
          <a:xfrm>
            <a:off x="10566400" y="1828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4" name="Google Shape;307;g123adc3d53a_1_130"/>
          <p:cNvSpPr/>
          <p:nvPr/>
        </p:nvSpPr>
        <p:spPr>
          <a:xfrm>
            <a:off x="9652000" y="1524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5" name="Google Shape;308;g123adc3d53a_1_130"/>
          <p:cNvSpPr/>
          <p:nvPr/>
        </p:nvSpPr>
        <p:spPr>
          <a:xfrm>
            <a:off x="9652000" y="5562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6" name="Google Shape;309;g123adc3d53a_1_130"/>
          <p:cNvSpPr/>
          <p:nvPr/>
        </p:nvSpPr>
        <p:spPr>
          <a:xfrm>
            <a:off x="10566400" y="5410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7" name="Google Shape;310;g123adc3d53a_1_130"/>
          <p:cNvSpPr/>
          <p:nvPr/>
        </p:nvSpPr>
        <p:spPr>
          <a:xfrm>
            <a:off x="10566400" y="5257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8" name="Google Shape;311;g123adc3d53a_1_130"/>
          <p:cNvSpPr/>
          <p:nvPr/>
        </p:nvSpPr>
        <p:spPr>
          <a:xfrm>
            <a:off x="9652000" y="5105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9" name="Google Shape;312;g123adc3d53a_1_130"/>
          <p:cNvSpPr/>
          <p:nvPr/>
        </p:nvSpPr>
        <p:spPr>
          <a:xfrm>
            <a:off x="9652000" y="4953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0" name="Google Shape;313;g123adc3d53a_1_130"/>
          <p:cNvSpPr/>
          <p:nvPr/>
        </p:nvSpPr>
        <p:spPr>
          <a:xfrm>
            <a:off x="11379200" y="4572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1" name="Google Shape;314;g123adc3d53a_1_130"/>
          <p:cNvSpPr/>
          <p:nvPr/>
        </p:nvSpPr>
        <p:spPr>
          <a:xfrm>
            <a:off x="11379200" y="4724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2" name="Google Shape;315;g123adc3d53a_1_130"/>
          <p:cNvSpPr/>
          <p:nvPr/>
        </p:nvSpPr>
        <p:spPr>
          <a:xfrm>
            <a:off x="9652000" y="4267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3" name="Google Shape;316;g123adc3d53a_1_130"/>
          <p:cNvSpPr/>
          <p:nvPr/>
        </p:nvSpPr>
        <p:spPr>
          <a:xfrm>
            <a:off x="11379200" y="4419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4" name="Google Shape;317;g123adc3d53a_1_130"/>
          <p:cNvSpPr/>
          <p:nvPr/>
        </p:nvSpPr>
        <p:spPr>
          <a:xfrm>
            <a:off x="8737600" y="3886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5" name="Google Shape;318;g123adc3d53a_1_130"/>
          <p:cNvSpPr/>
          <p:nvPr/>
        </p:nvSpPr>
        <p:spPr>
          <a:xfrm>
            <a:off x="10566400" y="4114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6" name="Google Shape;319;g123adc3d53a_1_130"/>
          <p:cNvSpPr/>
          <p:nvPr/>
        </p:nvSpPr>
        <p:spPr>
          <a:xfrm>
            <a:off x="8737600" y="3733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7" name="Google Shape;320;g123adc3d53a_1_130"/>
          <p:cNvSpPr/>
          <p:nvPr/>
        </p:nvSpPr>
        <p:spPr>
          <a:xfrm>
            <a:off x="9652000" y="6400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8" name="Google Shape;321;g123adc3d53a_1_130"/>
          <p:cNvSpPr/>
          <p:nvPr/>
        </p:nvSpPr>
        <p:spPr>
          <a:xfrm>
            <a:off x="8737600" y="6248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9" name="Google Shape;322;g123adc3d53a_1_130"/>
          <p:cNvSpPr/>
          <p:nvPr/>
        </p:nvSpPr>
        <p:spPr>
          <a:xfrm>
            <a:off x="9652000" y="6096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0" name="Google Shape;323;g123adc3d53a_1_130"/>
          <p:cNvSpPr/>
          <p:nvPr/>
        </p:nvSpPr>
        <p:spPr>
          <a:xfrm>
            <a:off x="10566400" y="5943600"/>
            <a:ext cx="2032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" name="Google Shape;324;g123adc3d53a_1_130"/>
          <p:cNvSpPr/>
          <p:nvPr/>
        </p:nvSpPr>
        <p:spPr>
          <a:xfrm>
            <a:off x="8737600" y="6629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2" name="Google Shape;325;g123adc3d53a_1_130"/>
          <p:cNvSpPr/>
          <p:nvPr/>
        </p:nvSpPr>
        <p:spPr>
          <a:xfrm>
            <a:off x="9652000" y="5791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BD1008-F8C9-04E6-5452-F95962AE8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346" y="228600"/>
            <a:ext cx="551182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332;g123adc3d53a_1_169"/>
          <p:cNvSpPr txBox="1"/>
          <p:nvPr/>
        </p:nvSpPr>
        <p:spPr>
          <a:xfrm>
            <a:off x="101600" y="447675"/>
            <a:ext cx="3149600" cy="2299090"/>
          </a:xfrm>
          <a:prstGeom prst="rect">
            <a:avLst/>
          </a:prstGeom>
          <a:ln>
            <a:solidFill>
              <a:srgbClr val="FF0000"/>
            </a:solidFill>
            <a:miter/>
          </a:ln>
          <a:effectLst>
            <a:outerShdw blurRad="63500" dist="38097" dir="2700000" rotWithShape="0">
              <a:srgbClr val="E7E6E6">
                <a:alpha val="749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NICHQ Vanderbilt Assessment Scale: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Parent information </a:t>
            </a:r>
          </a:p>
        </p:txBody>
      </p:sp>
      <p:sp>
        <p:nvSpPr>
          <p:cNvPr id="238" name="Google Shape;334;g123adc3d53a_1_169"/>
          <p:cNvSpPr/>
          <p:nvPr/>
        </p:nvSpPr>
        <p:spPr>
          <a:xfrm>
            <a:off x="9550400" y="2286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9" name="Google Shape;335;g123adc3d53a_1_169"/>
          <p:cNvSpPr/>
          <p:nvPr/>
        </p:nvSpPr>
        <p:spPr>
          <a:xfrm>
            <a:off x="9550400" y="2057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0" name="Google Shape;336;g123adc3d53a_1_169"/>
          <p:cNvSpPr/>
          <p:nvPr/>
        </p:nvSpPr>
        <p:spPr>
          <a:xfrm>
            <a:off x="9550400" y="1981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1" name="Google Shape;337;g123adc3d53a_1_169"/>
          <p:cNvSpPr/>
          <p:nvPr/>
        </p:nvSpPr>
        <p:spPr>
          <a:xfrm>
            <a:off x="8636000" y="1752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2" name="Google Shape;338;g123adc3d53a_1_169"/>
          <p:cNvSpPr/>
          <p:nvPr/>
        </p:nvSpPr>
        <p:spPr>
          <a:xfrm>
            <a:off x="9550400" y="3200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3" name="Google Shape;339;g123adc3d53a_1_169"/>
          <p:cNvSpPr/>
          <p:nvPr/>
        </p:nvSpPr>
        <p:spPr>
          <a:xfrm>
            <a:off x="11277600" y="3048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4" name="Google Shape;340;g123adc3d53a_1_169"/>
          <p:cNvSpPr/>
          <p:nvPr/>
        </p:nvSpPr>
        <p:spPr>
          <a:xfrm>
            <a:off x="9550400" y="2895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5" name="Google Shape;341;g123adc3d53a_1_169"/>
          <p:cNvSpPr/>
          <p:nvPr/>
        </p:nvSpPr>
        <p:spPr>
          <a:xfrm>
            <a:off x="9550400" y="2743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6" name="Google Shape;342;g123adc3d53a_1_169"/>
          <p:cNvSpPr/>
          <p:nvPr/>
        </p:nvSpPr>
        <p:spPr>
          <a:xfrm>
            <a:off x="9550400" y="1676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7" name="Google Shape;343;g123adc3d53a_1_169"/>
          <p:cNvSpPr/>
          <p:nvPr/>
        </p:nvSpPr>
        <p:spPr>
          <a:xfrm>
            <a:off x="9550400" y="1524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8" name="Google Shape;344;g123adc3d53a_1_169"/>
          <p:cNvSpPr/>
          <p:nvPr/>
        </p:nvSpPr>
        <p:spPr>
          <a:xfrm>
            <a:off x="9550400" y="1371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9" name="Google Shape;345;g123adc3d53a_1_169"/>
          <p:cNvSpPr/>
          <p:nvPr/>
        </p:nvSpPr>
        <p:spPr>
          <a:xfrm>
            <a:off x="8636000" y="1219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0" name="Google Shape;346;g123adc3d53a_1_169"/>
          <p:cNvSpPr/>
          <p:nvPr/>
        </p:nvSpPr>
        <p:spPr>
          <a:xfrm>
            <a:off x="8636000" y="1066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1" name="Google Shape;347;g123adc3d53a_1_169"/>
          <p:cNvSpPr/>
          <p:nvPr/>
        </p:nvSpPr>
        <p:spPr>
          <a:xfrm>
            <a:off x="8636000" y="990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2" name="Google Shape;348;g123adc3d53a_1_169"/>
          <p:cNvSpPr/>
          <p:nvPr/>
        </p:nvSpPr>
        <p:spPr>
          <a:xfrm>
            <a:off x="8636000" y="838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3" name="Google Shape;349;g123adc3d53a_1_169"/>
          <p:cNvSpPr/>
          <p:nvPr/>
        </p:nvSpPr>
        <p:spPr>
          <a:xfrm>
            <a:off x="8636000" y="685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4" name="Google Shape;350;g123adc3d53a_1_169"/>
          <p:cNvSpPr/>
          <p:nvPr/>
        </p:nvSpPr>
        <p:spPr>
          <a:xfrm>
            <a:off x="9550400" y="533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5" name="Google Shape;351;g123adc3d53a_1_169"/>
          <p:cNvSpPr/>
          <p:nvPr/>
        </p:nvSpPr>
        <p:spPr>
          <a:xfrm>
            <a:off x="8636000" y="381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6" name="Google Shape;352;g123adc3d53a_1_169"/>
          <p:cNvSpPr/>
          <p:nvPr/>
        </p:nvSpPr>
        <p:spPr>
          <a:xfrm>
            <a:off x="9550400" y="228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7" name="Google Shape;353;g123adc3d53a_1_169"/>
          <p:cNvSpPr/>
          <p:nvPr/>
        </p:nvSpPr>
        <p:spPr>
          <a:xfrm>
            <a:off x="10464800" y="3810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8" name="Google Shape;354;g123adc3d53a_1_169"/>
          <p:cNvSpPr/>
          <p:nvPr/>
        </p:nvSpPr>
        <p:spPr>
          <a:xfrm>
            <a:off x="10464800" y="3657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9" name="Google Shape;355;g123adc3d53a_1_169"/>
          <p:cNvSpPr/>
          <p:nvPr/>
        </p:nvSpPr>
        <p:spPr>
          <a:xfrm>
            <a:off x="11277600" y="3505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0" name="Google Shape;356;g123adc3d53a_1_169"/>
          <p:cNvSpPr/>
          <p:nvPr/>
        </p:nvSpPr>
        <p:spPr>
          <a:xfrm>
            <a:off x="11277600" y="3352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C7C469-0775-6158-00BD-80E9A65A4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36" y="76199"/>
            <a:ext cx="5299364" cy="7908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361;g123adc3d53a_1_199"/>
          <p:cNvSpPr txBox="1">
            <a:spLocks noGrp="1"/>
          </p:cNvSpPr>
          <p:nvPr>
            <p:ph type="title"/>
          </p:nvPr>
        </p:nvSpPr>
        <p:spPr>
          <a:xfrm>
            <a:off x="-1364343" y="228600"/>
            <a:ext cx="8345714" cy="990600"/>
          </a:xfrm>
          <a:prstGeom prst="rect">
            <a:avLst/>
          </a:prstGeom>
        </p:spPr>
        <p:txBody>
          <a:bodyPr lIns="45699" tIns="45699" rIns="45699" bIns="45699" anchor="ctr"/>
          <a:lstStyle/>
          <a:p>
            <a:pPr algn="l">
              <a:lnSpc>
                <a:spcPct val="100000"/>
              </a:lnSpc>
              <a:defRPr sz="4000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         </a:t>
            </a:r>
            <a:r>
              <a:rPr sz="2800" b="1" dirty="0"/>
              <a:t>Cliff is back: Vanderbilt</a:t>
            </a:r>
          </a:p>
        </p:txBody>
      </p:sp>
      <p:graphicFrame>
        <p:nvGraphicFramePr>
          <p:cNvPr id="265" name="Table"/>
          <p:cNvGraphicFramePr/>
          <p:nvPr/>
        </p:nvGraphicFramePr>
        <p:xfrm>
          <a:off x="914400" y="1219200"/>
          <a:ext cx="10363200" cy="4918074"/>
        </p:xfrm>
        <a:graphic>
          <a:graphicData uri="http://schemas.openxmlformats.org/drawingml/2006/table">
            <a:tbl>
              <a:tblPr/>
              <a:tblGrid>
                <a:gridCol w="554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342900" indent="-342900" algn="l">
                        <a:defRPr sz="16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rPr dirty="0"/>
                        <a:t>Total number of questions scored 2 or 3 in questions 1-9:  </a:t>
                      </a:r>
                      <a:r>
                        <a:rPr dirty="0">
                          <a:solidFill>
                            <a:srgbClr val="FF0000"/>
                          </a:solidFill>
                        </a:rPr>
                        <a:t>Inattention</a:t>
                      </a:r>
                      <a:r>
                        <a:rPr dirty="0"/>
                        <a:t>   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24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                  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342900" indent="-342900" algn="l">
                        <a:defRPr sz="16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Total number of questions scored 2 or 3 in questions 10-18: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Hyperactivity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24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                  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342900" indent="-342900" algn="l">
                        <a:defRPr sz="16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Total Symptom Score for questions 1-18: </a:t>
                      </a:r>
                    </a:p>
                    <a:p>
                      <a:pPr marL="342900" indent="-342900" algn="l">
                        <a:defRPr sz="1600" b="1">
                          <a:solidFill>
                            <a:srgbClr val="3A3838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t>    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Inattention and hyperactivity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24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                  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342900" indent="-342900" algn="l">
                        <a:defRPr sz="16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Total number of questions scored 2 or 3 in questions 19-26: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Oppositional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24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                  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sz="2000">
                          <a:solidFill>
                            <a:srgbClr val="FF0000"/>
                          </a:solidFill>
                        </a:rPr>
                        <a:t>             </a:t>
                      </a:r>
                      <a:r>
                        <a:rPr sz="2000">
                          <a:solidFill>
                            <a:srgbClr val="00A249"/>
                          </a:solidFill>
                        </a:rPr>
                        <a:t>&gt; 4 = ODD</a:t>
                      </a:r>
                      <a:r>
                        <a:rPr sz="1100"/>
                        <a:t>   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342900" indent="-342900" algn="l">
                        <a:defRPr sz="16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Total number of questions scored 2 or 3 in questions 27-40: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Conduct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24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rPr dirty="0"/>
                        <a:t>                    </a:t>
                      </a:r>
                      <a:r>
                        <a:rPr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342900" indent="-342900" algn="l">
                        <a:defRPr sz="16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Total number of questions scored 2 or 3 in questions 41-47: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Anxiety and depression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24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                  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342900" indent="-342900" algn="l">
                        <a:defRPr sz="16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Total number of questions scored 2 or 3 in questions 48-55: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Performance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              8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4537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sz="16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rPr>
                        <a:t>Average Performance Score: 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dirty="0"/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A2045-5F62-49EC-BEEE-7E346FB6C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75" y="211872"/>
            <a:ext cx="5365325" cy="6482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70404-925F-44D9-9CC6-D29974FA5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22" y="251460"/>
            <a:ext cx="5231685" cy="6606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4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952</Words>
  <Application>Microsoft Office PowerPoint</Application>
  <PresentationFormat>Widescreen</PresentationFormat>
  <Paragraphs>136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Helvetica Neue</vt:lpstr>
      <vt:lpstr>Helvetica Neue Light</vt:lpstr>
      <vt:lpstr>Tahoma</vt:lpstr>
      <vt:lpstr>Times New Roman</vt:lpstr>
      <vt:lpstr>4_Custom Design</vt:lpstr>
      <vt:lpstr>PowerPoint Presentation</vt:lpstr>
      <vt:lpstr>Speaker:</vt:lpstr>
      <vt:lpstr>PowerPoint Presentation</vt:lpstr>
      <vt:lpstr>  Remember Cliff?</vt:lpstr>
      <vt:lpstr>PowerPoint Presentation</vt:lpstr>
      <vt:lpstr>PowerPoint Presentation</vt:lpstr>
      <vt:lpstr>          Cliff is back: Vanderbilt</vt:lpstr>
      <vt:lpstr>PowerPoint Presentation</vt:lpstr>
      <vt:lpstr>PowerPoint Presentation</vt:lpstr>
      <vt:lpstr>PowerPoint Presentation</vt:lpstr>
      <vt:lpstr>PowerPoint Presentation</vt:lpstr>
      <vt:lpstr>Cliff - clinical summary</vt:lpstr>
      <vt:lpstr>       What would you do next?</vt:lpstr>
      <vt:lpstr>Psychoeducation Pearls</vt:lpstr>
      <vt:lpstr>School </vt:lpstr>
      <vt:lpstr>Psychosocial Treatment First Line:  Connect before you Correct! </vt:lpstr>
      <vt:lpstr>PowerPoint Presentation</vt:lpstr>
      <vt:lpstr>Now We Get to Medication Management: Treat the Underlying Condition First </vt:lpstr>
      <vt:lpstr>       What would you do next?</vt:lpstr>
      <vt:lpstr>Optimize Stimulant</vt:lpstr>
      <vt:lpstr>Poll #2 :Now what would you do?</vt:lpstr>
      <vt:lpstr>Clinical Judgment</vt:lpstr>
      <vt:lpstr>Cliff was prescribed a low dose of Risperdal, initially 0.25 mg hs and later increased  to 0.25 mg bid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What would you do next?</vt:lpstr>
      <vt:lpstr>PowerPoint Presentation</vt:lpstr>
      <vt:lpstr>Cliff’s Risperdal was increased to 0.5 BID</vt:lpstr>
      <vt:lpstr>  Cliff 1 month later</vt:lpstr>
      <vt:lpstr>  Cliff 6 months later</vt:lpstr>
      <vt:lpstr>Summary: Aggression management in primary care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Bhatia, Ira</dc:creator>
  <cp:lastModifiedBy>Bhatia, Ira</cp:lastModifiedBy>
  <cp:revision>9</cp:revision>
  <dcterms:created xsi:type="dcterms:W3CDTF">2024-05-29T17:32:19Z</dcterms:created>
  <dcterms:modified xsi:type="dcterms:W3CDTF">2024-10-18T15:53:31Z</dcterms:modified>
</cp:coreProperties>
</file>