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40" r:id="rId2"/>
    <p:sldMasterId id="2147483728" r:id="rId3"/>
  </p:sldMasterIdLst>
  <p:notesMasterIdLst>
    <p:notesMasterId r:id="rId35"/>
  </p:notesMasterIdLst>
  <p:handoutMasterIdLst>
    <p:handoutMasterId r:id="rId36"/>
  </p:handoutMasterIdLst>
  <p:sldIdLst>
    <p:sldId id="320" r:id="rId4"/>
    <p:sldId id="298" r:id="rId5"/>
    <p:sldId id="279" r:id="rId6"/>
    <p:sldId id="348" r:id="rId7"/>
    <p:sldId id="463" r:id="rId8"/>
    <p:sldId id="347" r:id="rId9"/>
    <p:sldId id="349" r:id="rId10"/>
    <p:sldId id="328" r:id="rId11"/>
    <p:sldId id="464" r:id="rId12"/>
    <p:sldId id="330" r:id="rId13"/>
    <p:sldId id="341" r:id="rId14"/>
    <p:sldId id="360" r:id="rId15"/>
    <p:sldId id="342" r:id="rId16"/>
    <p:sldId id="329" r:id="rId17"/>
    <p:sldId id="353" r:id="rId18"/>
    <p:sldId id="327" r:id="rId19"/>
    <p:sldId id="331" r:id="rId20"/>
    <p:sldId id="350" r:id="rId21"/>
    <p:sldId id="351" r:id="rId22"/>
    <p:sldId id="336" r:id="rId23"/>
    <p:sldId id="465" r:id="rId24"/>
    <p:sldId id="337" r:id="rId25"/>
    <p:sldId id="358" r:id="rId26"/>
    <p:sldId id="344" r:id="rId27"/>
    <p:sldId id="361" r:id="rId28"/>
    <p:sldId id="345" r:id="rId29"/>
    <p:sldId id="340" r:id="rId30"/>
    <p:sldId id="466" r:id="rId31"/>
    <p:sldId id="352" r:id="rId32"/>
    <p:sldId id="355" r:id="rId33"/>
    <p:sldId id="467" r:id="rId34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F43"/>
    <a:srgbClr val="391378"/>
    <a:srgbClr val="049FDA"/>
    <a:srgbClr val="66FF66"/>
    <a:srgbClr val="5D5B5B"/>
    <a:srgbClr val="ECF3F3"/>
    <a:srgbClr val="0F3079"/>
    <a:srgbClr val="FFFFFF"/>
    <a:srgbClr val="91D051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48"/>
  </p:normalViewPr>
  <p:slideViewPr>
    <p:cSldViewPr snapToGrid="0">
      <p:cViewPr varScale="1">
        <p:scale>
          <a:sx n="82" d="100"/>
          <a:sy n="82" d="100"/>
        </p:scale>
        <p:origin x="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86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9147A6-0FE2-4264-A902-B8CAD312430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1A487-6BAF-44F4-B2C1-61B366AD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754324-E28A-4897-919C-EDC862D7EE7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566C59-BAC0-4CE1-A859-46610F0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95186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6605515"/>
            <a:ext cx="2743200" cy="25248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1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91869"/>
            <a:ext cx="2743200" cy="266131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2188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925"/>
            <a:ext cx="2743200" cy="30707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45451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131617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64573"/>
            <a:ext cx="2743200" cy="293427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2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37278"/>
            <a:ext cx="2743200" cy="320722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8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934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338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798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19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5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3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17628" r="26478" b="17628"/>
          <a:stretch/>
        </p:blipFill>
        <p:spPr>
          <a:xfrm>
            <a:off x="520627" y="811784"/>
            <a:ext cx="4370453" cy="51970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1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11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05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07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9150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 rot="10800000">
            <a:off x="-1" y="5357812"/>
            <a:ext cx="3832382" cy="1500187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 userDrawn="1"/>
        </p:nvSpPr>
        <p:spPr>
          <a:xfrm>
            <a:off x="6510338" y="0"/>
            <a:ext cx="5681662" cy="2224088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>
                    <a:lumMod val="25000"/>
                  </a:schemeClr>
                </a:solidFill>
                <a:latin typeface="Helvetica Regular" charset="0"/>
              </a:defRPr>
            </a:lvl1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24467" y="63900"/>
            <a:ext cx="4334183" cy="1266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2019 New York State Office of Mental Health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64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Helvetica Regular" charset="0"/>
          <a:ea typeface="Kozuka Gothic Pr6N B" panose="020B0800000000000000" pitchFamily="34" charset="-128"/>
          <a:cs typeface="Myriad Arabic" panose="01010101010101010101" pitchFamily="50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−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-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r="31898" b="35658"/>
          <a:stretch/>
        </p:blipFill>
        <p:spPr>
          <a:xfrm>
            <a:off x="7752498" y="1678675"/>
            <a:ext cx="4439502" cy="51793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3630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2019 New York State Office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566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bg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0" y="163582"/>
            <a:ext cx="615860" cy="788538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49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2019 New York State Office of Mental Health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0E87D-D0AB-4795-A1FE-6F5D7DA6EC0F}"/>
              </a:ext>
            </a:extLst>
          </p:cNvPr>
          <p:cNvSpPr txBox="1"/>
          <p:nvPr/>
        </p:nvSpPr>
        <p:spPr>
          <a:xfrm>
            <a:off x="682450" y="1878178"/>
            <a:ext cx="1082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391378"/>
                </a:solidFill>
                <a:latin typeface="Helvetica Regular" charset="0"/>
                <a:ea typeface="Helvetica Regular" charset="0"/>
                <a:cs typeface="Helvetica Regular" charset="0"/>
              </a:rPr>
              <a:t>Aggression -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59B78-A2FC-4C55-B4BA-C0E9919E35F6}"/>
              </a:ext>
            </a:extLst>
          </p:cNvPr>
          <p:cNvSpPr txBox="1">
            <a:spLocks/>
          </p:cNvSpPr>
          <p:nvPr/>
        </p:nvSpPr>
        <p:spPr>
          <a:xfrm>
            <a:off x="82352" y="3429001"/>
            <a:ext cx="11999999" cy="22669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6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Regular" charset="0"/>
              </a:rPr>
              <a:t>Breck Borcherding MD</a:t>
            </a:r>
          </a:p>
          <a:p>
            <a:pPr lvl="1" algn="ctr">
              <a:lnSpc>
                <a:spcPct val="16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Regular" charset="0"/>
              </a:rPr>
              <a:t>Fall 2024</a:t>
            </a:r>
          </a:p>
          <a:p>
            <a:pPr lvl="1" algn="ctr">
              <a:lnSpc>
                <a:spcPct val="16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Regular" charset="0"/>
              </a:rPr>
              <a:t>Project TEACH</a:t>
            </a:r>
          </a:p>
          <a:p>
            <a:pPr lvl="1" algn="ctr">
              <a:lnSpc>
                <a:spcPct val="160000"/>
              </a:lnSpc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B5BF9-8472-D655-AECA-334D78C7883E}"/>
              </a:ext>
            </a:extLst>
          </p:cNvPr>
          <p:cNvSpPr txBox="1"/>
          <p:nvPr/>
        </p:nvSpPr>
        <p:spPr>
          <a:xfrm>
            <a:off x="386863" y="6224954"/>
            <a:ext cx="2168768" cy="60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9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658"/>
            <a:ext cx="10515600" cy="70991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/>
              <a:t>3</a:t>
            </a:r>
            <a:r>
              <a:rPr lang="en-US" sz="7200" dirty="0"/>
              <a:t> </a:t>
            </a:r>
            <a:r>
              <a:rPr lang="en-US" dirty="0"/>
              <a:t>Psychosocial therapies for aggression and comorbidity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53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Individual child therapies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CBT (cognitive behavioral) therapies for self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Treatments for trauma or other comorbidity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Parent-child therapies for behavior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Parent education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PCIT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Triple P/PPP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Behavioral therapies focusing on managing antecedents and consequences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School related supports and therapies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Data gathering and positive behavioral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Systemic therapies for older patients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Individual/parental/marital/family therapies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Multisystemic therapy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8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509"/>
            <a:ext cx="10515600" cy="70991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/>
              <a:t>3</a:t>
            </a:r>
            <a:r>
              <a:rPr lang="en-US" dirty="0"/>
              <a:t> Child only psychotherapies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012B9-65AE-5441-8F5D-278B0C4CCDFA}"/>
              </a:ext>
            </a:extLst>
          </p:cNvPr>
          <p:cNvSpPr txBox="1"/>
          <p:nvPr/>
        </p:nvSpPr>
        <p:spPr>
          <a:xfrm>
            <a:off x="924791" y="1808477"/>
            <a:ext cx="10342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Coping skills for child: learning how to calm self, what puts them in the aggressive “red zone”, what to do to prevent, when best time to intervene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An individualized recipe such as “modular” therapies for comorbidity of anxiety, trauma, depression, ADHD, conduct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But BEST in concert with parent-child work</a:t>
            </a:r>
          </a:p>
        </p:txBody>
      </p:sp>
    </p:spTree>
    <p:extLst>
      <p:ext uri="{BB962C8B-B14F-4D97-AF65-F5344CB8AC3E}">
        <p14:creationId xmlns:p14="http://schemas.microsoft.com/office/powerpoint/2010/main" val="196157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D0E1-440E-E75E-867A-9D6F06840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753A-D402-3FBE-6C5D-FD4ED711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509"/>
            <a:ext cx="10515600" cy="709919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/>
              <a:t>3</a:t>
            </a:r>
            <a:r>
              <a:rPr lang="en-US" dirty="0"/>
              <a:t> Parent-child therapies for aggression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DABE93-6180-F301-F14C-FA4E633DA6B5}"/>
              </a:ext>
            </a:extLst>
          </p:cNvPr>
          <p:cNvSpPr txBox="1">
            <a:spLocks/>
          </p:cNvSpPr>
          <p:nvPr/>
        </p:nvSpPr>
        <p:spPr>
          <a:xfrm>
            <a:off x="1144553" y="1877464"/>
            <a:ext cx="10416987" cy="5134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Cycles of coercive aggression within a family can be intergenerational and trauma based (Gerald Patterson,1980s)</a:t>
            </a:r>
          </a:p>
          <a:p>
            <a:pPr lvl="1"/>
            <a:r>
              <a:rPr lang="en-US" dirty="0"/>
              <a:t>Child observes modeled “successful” aggression in family</a:t>
            </a:r>
          </a:p>
          <a:p>
            <a:pPr lvl="1"/>
            <a:r>
              <a:rPr lang="en-US" dirty="0"/>
              <a:t>Escalation of violence by child to have family submit to child’s wants (appeasement)</a:t>
            </a:r>
          </a:p>
          <a:p>
            <a:pPr lvl="1"/>
            <a:r>
              <a:rPr lang="en-US" dirty="0"/>
              <a:t>Pattern of aggression is reinforced in all family members</a:t>
            </a:r>
          </a:p>
          <a:p>
            <a:r>
              <a:rPr lang="en-US" dirty="0"/>
              <a:t>Antecedents and consequences of aggression are important to consider in all cases. </a:t>
            </a:r>
            <a:r>
              <a:rPr lang="en-US" dirty="0">
                <a:solidFill>
                  <a:srgbClr val="FF0000"/>
                </a:solidFill>
              </a:rPr>
              <a:t>Assess disciplining styles of parents. </a:t>
            </a:r>
            <a:r>
              <a:rPr lang="en-US" dirty="0"/>
              <a:t>Getting dads involved can turn the case around.</a:t>
            </a:r>
          </a:p>
          <a:p>
            <a:r>
              <a:rPr lang="en-US" dirty="0"/>
              <a:t>THINK ABOUT A-B-C’s</a:t>
            </a:r>
          </a:p>
        </p:txBody>
      </p:sp>
    </p:spTree>
    <p:extLst>
      <p:ext uri="{BB962C8B-B14F-4D97-AF65-F5344CB8AC3E}">
        <p14:creationId xmlns:p14="http://schemas.microsoft.com/office/powerpoint/2010/main" val="73457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509"/>
            <a:ext cx="10515600" cy="709919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/>
              <a:t>3</a:t>
            </a:r>
            <a:r>
              <a:rPr lang="en-US" dirty="0"/>
              <a:t> Parent-child therapies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418FC-9048-7C47-889A-210571F776FE}"/>
              </a:ext>
            </a:extLst>
          </p:cNvPr>
          <p:cNvSpPr txBox="1">
            <a:spLocks/>
          </p:cNvSpPr>
          <p:nvPr/>
        </p:nvSpPr>
        <p:spPr>
          <a:xfrm>
            <a:off x="1144553" y="1690428"/>
            <a:ext cx="10416987" cy="5134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focus on engagement and positives (e.g. play, read, “catching them being good”</a:t>
            </a:r>
          </a:p>
          <a:p>
            <a:r>
              <a:rPr lang="en-US" dirty="0"/>
              <a:t>Attention to how limits set and structure provided at home</a:t>
            </a:r>
          </a:p>
          <a:p>
            <a:pPr lvl="1"/>
            <a:r>
              <a:rPr lang="en-US" dirty="0"/>
              <a:t>Proactive parents better than reactive. Pre-decided </a:t>
            </a:r>
            <a:r>
              <a:rPr lang="en-US" sz="2800" dirty="0">
                <a:solidFill>
                  <a:srgbClr val="C00000"/>
                </a:solidFill>
              </a:rPr>
              <a:t>realistic</a:t>
            </a:r>
            <a:r>
              <a:rPr lang="en-US" dirty="0"/>
              <a:t> positive rewards and consequences are most useful.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/>
          </a:p>
          <a:p>
            <a:pPr lvl="1"/>
            <a:r>
              <a:rPr lang="en-US" dirty="0"/>
              <a:t>Parents need to be clear about which problem behaviors targeted and be clear about when occurrence is a problem. 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Ignoring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behaviors. Parents should track relative positive and negative comments. Under stress we all tend to be negative in tone.</a:t>
            </a:r>
          </a:p>
          <a:p>
            <a:pPr lvl="1"/>
            <a:r>
              <a:rPr lang="en-US" dirty="0"/>
              <a:t>Apply fairly and nonjudgmentally/ “emotionally neutral”.</a:t>
            </a:r>
          </a:p>
          <a:p>
            <a:pPr lvl="1"/>
            <a:r>
              <a:rPr lang="en-US" dirty="0"/>
              <a:t>All parental figures work together and follow through.</a:t>
            </a:r>
          </a:p>
        </p:txBody>
      </p:sp>
    </p:spTree>
    <p:extLst>
      <p:ext uri="{BB962C8B-B14F-4D97-AF65-F5344CB8AC3E}">
        <p14:creationId xmlns:p14="http://schemas.microsoft.com/office/powerpoint/2010/main" val="358130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145"/>
            <a:ext cx="10515600" cy="70991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Aggression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4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4</a:t>
            </a:r>
            <a:r>
              <a:rPr lang="en-US" dirty="0">
                <a:solidFill>
                  <a:srgbClr val="C00000"/>
                </a:solidFill>
              </a:rPr>
              <a:t> Treat complex comorbidity intensely with therapies and meds.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ADHD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Mood/DMDD/Anxiety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Developmental problems/autism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Others-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Oppositional defiant disorder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Trauma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Bullying target</a:t>
            </a:r>
          </a:p>
          <a:p>
            <a:pPr lvl="2"/>
            <a:r>
              <a:rPr lang="en-US" dirty="0" err="1">
                <a:solidFill>
                  <a:srgbClr val="C00000"/>
                </a:solidFill>
              </a:rPr>
              <a:t>Undersocialized</a:t>
            </a:r>
            <a:r>
              <a:rPr lang="en-US" dirty="0">
                <a:solidFill>
                  <a:srgbClr val="C00000"/>
                </a:solidFill>
              </a:rPr>
              <a:t> conduct disorder with callous traits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2FB34-32C5-833C-49D0-3FF20FF867D2}"/>
              </a:ext>
            </a:extLst>
          </p:cNvPr>
          <p:cNvSpPr txBox="1"/>
          <p:nvPr/>
        </p:nvSpPr>
        <p:spPr>
          <a:xfrm>
            <a:off x="7384212" y="538976"/>
            <a:ext cx="3969588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View aggression 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as a symptom, 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not a diagnosis! </a:t>
            </a:r>
          </a:p>
        </p:txBody>
      </p:sp>
    </p:spTree>
    <p:extLst>
      <p:ext uri="{BB962C8B-B14F-4D97-AF65-F5344CB8AC3E}">
        <p14:creationId xmlns:p14="http://schemas.microsoft.com/office/powerpoint/2010/main" val="2127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>
            <a:extLst>
              <a:ext uri="{FF2B5EF4-FFF2-40B4-BE49-F238E27FC236}">
                <a16:creationId xmlns:a16="http://schemas.microsoft.com/office/drawing/2014/main" id="{0BA9491D-22AF-CA6B-CC2B-AAA9868740A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106706" y="1700379"/>
            <a:ext cx="3204485" cy="2844580"/>
          </a:xfrm>
          <a:prstGeom prst="ellipse">
            <a:avLst/>
          </a:prstGeom>
          <a:solidFill>
            <a:srgbClr val="FFB38D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F618D4A9-7270-6FC0-CE9E-E4B300F345B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9158811" y="1296164"/>
            <a:ext cx="1221199" cy="1235220"/>
          </a:xfrm>
          <a:prstGeom prst="ellipse">
            <a:avLst/>
          </a:prstGeom>
          <a:solidFill>
            <a:srgbClr val="00FF99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89383" tIns="44691" rIns="89383" bIns="44691" anchor="ctr"/>
          <a:lstStyle/>
          <a:p>
            <a:pPr defTabSz="893763">
              <a:defRPr/>
            </a:pPr>
            <a:r>
              <a:rPr lang="en-US" sz="1600" b="1" dirty="0">
                <a:solidFill>
                  <a:srgbClr val="000000"/>
                </a:solidFill>
              </a:rPr>
              <a:t>PTSD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C4FD7767-44FC-9AAC-D558-8823B057D25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607498" y="4886525"/>
            <a:ext cx="1966557" cy="164884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89383" tIns="44691" rIns="89383" bIns="44691" anchor="ctr"/>
          <a:lstStyle>
            <a:lvl1pPr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Impulse </a:t>
            </a:r>
            <a:br>
              <a:rPr lang="en-US" altLang="en-US" sz="1600" b="1" dirty="0"/>
            </a:br>
            <a:r>
              <a:rPr lang="en-US" altLang="en-US" sz="1600" b="1" dirty="0"/>
              <a:t>control </a:t>
            </a:r>
            <a:br>
              <a:rPr lang="en-US" altLang="en-US" sz="1600" b="1" dirty="0"/>
            </a:br>
            <a:r>
              <a:rPr lang="en-US" altLang="en-US" sz="1600" b="1" dirty="0"/>
              <a:t>disorders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F7145A38-A507-3934-D1C5-5D35E1B7609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290739" y="900400"/>
            <a:ext cx="1635700" cy="153415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>
                <a:alpha val="51000"/>
              </a:schemeClr>
            </a:solidFill>
            <a:round/>
            <a:headEnd type="none" w="sm" len="sm"/>
            <a:tailEnd type="none" w="sm" len="sm"/>
          </a:ln>
        </p:spPr>
        <p:txBody>
          <a:bodyPr wrap="none" lIns="89383" tIns="44691" rIns="89383" bIns="44691" anchor="ctr"/>
          <a:lstStyle>
            <a:lvl1pPr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Mood</a:t>
            </a:r>
            <a:br>
              <a:rPr lang="en-US" altLang="en-US" sz="1600" b="1" dirty="0"/>
            </a:br>
            <a:r>
              <a:rPr lang="en-US" altLang="en-US" sz="1600" b="1" dirty="0"/>
              <a:t>spectrum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4CE275D7-774F-C9F2-0495-9073EE4CBF4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829783" y="927662"/>
            <a:ext cx="1589231" cy="1479632"/>
          </a:xfrm>
          <a:prstGeom prst="ellipse">
            <a:avLst/>
          </a:prstGeom>
          <a:solidFill>
            <a:srgbClr val="666699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89383" tIns="44691" rIns="89383" bIns="44691" anchor="ctr"/>
          <a:lstStyle>
            <a:lvl1pPr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</a:rPr>
              <a:t>ADHD </a:t>
            </a:r>
            <a:br>
              <a:rPr lang="en-US" altLang="en-US" sz="1600" dirty="0">
                <a:solidFill>
                  <a:schemeClr val="bg1"/>
                </a:solidFill>
              </a:rPr>
            </a:br>
            <a:r>
              <a:rPr lang="en-US" altLang="en-US" sz="1600" dirty="0">
                <a:solidFill>
                  <a:schemeClr val="bg1"/>
                </a:solidFill>
              </a:rPr>
              <a:t>spectrum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159925E-7456-C49A-15C1-569B23E80D7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275853" y="2202368"/>
            <a:ext cx="2655082" cy="9816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9383" tIns="44691" rIns="89383" bIns="44691">
            <a:spAutoFit/>
          </a:bodyPr>
          <a:lstStyle>
            <a:lvl1pPr defTabSz="893763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93763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Cluster B </a:t>
            </a:r>
            <a:b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personality disorders</a:t>
            </a:r>
          </a:p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54324B47-8037-84F9-553A-107BEA196F3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205256" y="1224267"/>
            <a:ext cx="1687745" cy="1645081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89383" tIns="44691" rIns="89383" bIns="44691" anchor="ctr"/>
          <a:lstStyle>
            <a:lvl1pPr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</a:rPr>
              <a:t>Tourette/OCD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921B580E-7369-4960-928D-AF94E298B48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39806" y="3736524"/>
            <a:ext cx="1907077" cy="174096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89383" tIns="44691" rIns="89383" bIns="44691" anchor="ctr"/>
          <a:lstStyle>
            <a:lvl1pPr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Conduct </a:t>
            </a:r>
          </a:p>
          <a:p>
            <a:pPr eaLnBrk="1" hangingPunct="1"/>
            <a:r>
              <a:rPr lang="en-US" altLang="en-US" sz="1600" b="1" dirty="0"/>
              <a:t>Disorder</a:t>
            </a:r>
          </a:p>
          <a:p>
            <a:pPr eaLnBrk="1" hangingPunct="1"/>
            <a:r>
              <a:rPr lang="en-US" altLang="en-US" sz="1600" b="1" dirty="0"/>
              <a:t>Substance </a:t>
            </a:r>
            <a:br>
              <a:rPr lang="en-US" altLang="en-US" sz="1600" b="1" dirty="0"/>
            </a:br>
            <a:r>
              <a:rPr lang="en-US" altLang="en-US" sz="1600" b="1" dirty="0"/>
              <a:t>abuse 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25AD28B1-B4C1-AC19-0E7A-4F3C9959C83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333511" y="4710411"/>
            <a:ext cx="2126410" cy="1791727"/>
          </a:xfrm>
          <a:prstGeom prst="ellipse">
            <a:avLst/>
          </a:prstGeom>
          <a:solidFill>
            <a:srgbClr val="B2B2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 wrap="none" lIns="89383" tIns="44691" rIns="89383" bIns="44691" anchor="ctr"/>
          <a:lstStyle/>
          <a:p>
            <a:pPr defTabSz="893763">
              <a:defRPr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Schizophrenia </a:t>
            </a:r>
          </a:p>
          <a:p>
            <a:pPr defTabSz="893763">
              <a:defRPr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Spectrum</a:t>
            </a: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144BC54A-9EF5-2987-8880-1CF272C82D47}"/>
              </a:ext>
            </a:extLst>
          </p:cNvPr>
          <p:cNvGrpSpPr>
            <a:grpSpLocks/>
          </p:cNvGrpSpPr>
          <p:nvPr/>
        </p:nvGrpSpPr>
        <p:grpSpPr bwMode="auto">
          <a:xfrm>
            <a:off x="7177387" y="2065117"/>
            <a:ext cx="3371772" cy="3205558"/>
            <a:chOff x="3763" y="1606"/>
            <a:chExt cx="1604" cy="1705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E9D2B9E6-35C2-A9AE-52DA-FD7D9FDD6C0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763" y="1606"/>
              <a:ext cx="1604" cy="1705"/>
            </a:xfrm>
            <a:prstGeom prst="ellipse">
              <a:avLst/>
            </a:prstGeom>
            <a:solidFill>
              <a:srgbClr val="666699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483DB2BE-C13A-B844-AB06-B712AC4B1A81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189" y="1964"/>
              <a:ext cx="80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89383" tIns="44691" rIns="89383" bIns="44691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chemeClr val="bg1"/>
                  </a:solidFill>
                </a:rPr>
                <a:t>Developmental </a:t>
              </a:r>
              <a:br>
                <a:rPr lang="en-US" altLang="en-US" sz="1600" b="1" dirty="0">
                  <a:solidFill>
                    <a:schemeClr val="bg1"/>
                  </a:solidFill>
                </a:rPr>
              </a:br>
              <a:r>
                <a:rPr lang="en-US" altLang="en-US" sz="1600" b="1" dirty="0">
                  <a:solidFill>
                    <a:schemeClr val="bg1"/>
                  </a:solidFill>
                </a:rPr>
                <a:t>disorders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3F386517-EEC0-A466-9706-4A625E633E1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599319" y="3623716"/>
            <a:ext cx="2318403" cy="1440814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square" lIns="89383" tIns="44691" rIns="89383" bIns="44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50B48180-1968-A40B-E683-B4A30B5DCED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188705" y="3904828"/>
            <a:ext cx="1386296" cy="9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383" tIns="44691" rIns="89383" bIns="44691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2"/>
                </a:solidFill>
              </a:rPr>
              <a:t>Autism </a:t>
            </a:r>
            <a:br>
              <a:rPr lang="en-US" altLang="en-US" sz="1600" b="1" dirty="0">
                <a:solidFill>
                  <a:schemeClr val="bg2"/>
                </a:solidFill>
              </a:rPr>
            </a:br>
            <a:r>
              <a:rPr lang="en-US" altLang="en-US" sz="1600" b="1" dirty="0">
                <a:solidFill>
                  <a:schemeClr val="bg2"/>
                </a:solidFill>
              </a:rPr>
              <a:t>Spectrum </a:t>
            </a:r>
            <a:br>
              <a:rPr lang="en-US" altLang="en-US" sz="1600" b="1" dirty="0">
                <a:solidFill>
                  <a:schemeClr val="bg2"/>
                </a:solidFill>
              </a:rPr>
            </a:br>
            <a:r>
              <a:rPr lang="en-US" altLang="en-US" sz="1600" b="1" dirty="0">
                <a:solidFill>
                  <a:schemeClr val="bg2"/>
                </a:solidFill>
              </a:rPr>
              <a:t>disorders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85FE69C8-F938-45E2-EE4E-F5A3E6F311FA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816774" y="3074727"/>
            <a:ext cx="1735425" cy="11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383" tIns="44691" rIns="89383" bIns="44691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 dirty="0"/>
              <a:t>Impulsivity </a:t>
            </a:r>
            <a:br>
              <a:rPr lang="en-US" altLang="en-US" sz="2200" b="1" dirty="0"/>
            </a:br>
            <a:r>
              <a:rPr lang="en-US" altLang="en-US" sz="2200" b="1" dirty="0"/>
              <a:t>and</a:t>
            </a:r>
          </a:p>
          <a:p>
            <a:pPr eaLnBrk="1" hangingPunct="1"/>
            <a:r>
              <a:rPr lang="en-US" altLang="en-US" sz="2200" b="1" dirty="0"/>
              <a:t>Aggression</a:t>
            </a:r>
            <a:endParaRPr lang="en-US" altLang="en-US" b="1" dirty="0"/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4E88B344-2EBE-67B6-A0EA-386D35D281F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599320" y="469900"/>
            <a:ext cx="1819716" cy="164508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89383" tIns="44691" rIns="89383" bIns="44691" anchor="ctr"/>
          <a:lstStyle>
            <a:lvl1pPr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Severe </a:t>
            </a:r>
          </a:p>
          <a:p>
            <a:pPr eaLnBrk="1" hangingPunct="1"/>
            <a:r>
              <a:rPr lang="en-US" altLang="en-US" sz="1600" b="1" dirty="0"/>
              <a:t>Anxiety</a:t>
            </a: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246C55F0-68C2-D7CC-FAF7-3797A8D4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757" y="2920563"/>
            <a:ext cx="1687745" cy="136306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lnSpc>
                <a:spcPct val="95000"/>
              </a:lnSpc>
              <a:spcBef>
                <a:spcPct val="30000"/>
              </a:spcBef>
              <a:buClr>
                <a:srgbClr val="FAFD00"/>
              </a:buClr>
              <a:buSzPct val="100000"/>
              <a:defRPr/>
            </a:pPr>
            <a:r>
              <a:rPr lang="en-US" sz="1600" b="1" dirty="0">
                <a:solidFill>
                  <a:schemeClr val="bg1"/>
                </a:solidFill>
              </a:rPr>
              <a:t>Antisocial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rgbClr val="FAFD00"/>
              </a:buClr>
              <a:buSzPct val="100000"/>
              <a:defRPr/>
            </a:pPr>
            <a:r>
              <a:rPr lang="en-US" sz="1600" b="1" dirty="0">
                <a:solidFill>
                  <a:schemeClr val="bg1"/>
                </a:solidFill>
              </a:rPr>
              <a:t>Borderline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444BF-8299-EE1C-81F5-EB5751F726DB}"/>
              </a:ext>
            </a:extLst>
          </p:cNvPr>
          <p:cNvSpPr txBox="1"/>
          <p:nvPr/>
        </p:nvSpPr>
        <p:spPr>
          <a:xfrm>
            <a:off x="9419036" y="5477489"/>
            <a:ext cx="236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adapted from REACH program</a:t>
            </a:r>
          </a:p>
        </p:txBody>
      </p:sp>
    </p:spTree>
    <p:extLst>
      <p:ext uri="{BB962C8B-B14F-4D97-AF65-F5344CB8AC3E}">
        <p14:creationId xmlns:p14="http://schemas.microsoft.com/office/powerpoint/2010/main" val="163450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222"/>
            <a:ext cx="10515600" cy="709919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4</a:t>
            </a:r>
            <a:r>
              <a:rPr lang="en-US" sz="4400" dirty="0"/>
              <a:t> </a:t>
            </a:r>
            <a:r>
              <a:rPr lang="en-US" dirty="0"/>
              <a:t>An example of ADHD and aggression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ADHD and aggression</a:t>
            </a:r>
          </a:p>
          <a:p>
            <a:pPr lvl="1"/>
            <a:r>
              <a:rPr lang="en-US" dirty="0"/>
              <a:t>Aggression common in ADHD as impulsivity-associated problem with anger</a:t>
            </a:r>
          </a:p>
          <a:p>
            <a:pPr lvl="1"/>
            <a:r>
              <a:rPr lang="en-US" dirty="0"/>
              <a:t>Maximizing stimulant dosing may negate the need for more complicated and problematic med regimens (Joseph </a:t>
            </a:r>
            <a:r>
              <a:rPr lang="en-US" dirty="0" err="1"/>
              <a:t>Blader</a:t>
            </a:r>
            <a:r>
              <a:rPr lang="en-US" dirty="0"/>
              <a:t> et al JAACAP 2021)</a:t>
            </a:r>
          </a:p>
          <a:p>
            <a:pPr lvl="1"/>
            <a:r>
              <a:rPr lang="en-US" dirty="0"/>
              <a:t>Balance positive target effects and problematic side effects</a:t>
            </a:r>
          </a:p>
          <a:p>
            <a:pPr lvl="1"/>
            <a:r>
              <a:rPr lang="en-US" dirty="0"/>
              <a:t>Consider adding alpha-</a:t>
            </a:r>
            <a:r>
              <a:rPr lang="en-US" dirty="0" err="1"/>
              <a:t>adrenergics</a:t>
            </a:r>
            <a:r>
              <a:rPr lang="en-US" dirty="0"/>
              <a:t> (clonidine and guanfacine) as additions at higher doses</a:t>
            </a:r>
          </a:p>
          <a:p>
            <a:pPr lvl="1"/>
            <a:r>
              <a:rPr lang="en-US" dirty="0"/>
              <a:t>Double-down on nonmedication psychotherapies for ADHD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3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222"/>
            <a:ext cx="8596745" cy="709919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4 </a:t>
            </a:r>
            <a:r>
              <a:rPr lang="en-US" sz="4400" dirty="0"/>
              <a:t> </a:t>
            </a:r>
            <a:r>
              <a:rPr lang="en-US" dirty="0"/>
              <a:t>What if an anxiety disorder?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6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a recent onset of strong aggressive outbursts at school consistent with worsening anxiety at the start of a new school program in setting of chronic separation anxiety.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Aggression is only a symptom. Assess anxiety.</a:t>
            </a:r>
          </a:p>
          <a:p>
            <a:pPr lvl="1"/>
            <a:r>
              <a:rPr lang="en-US" dirty="0"/>
              <a:t>Is there a trauma history?</a:t>
            </a:r>
          </a:p>
          <a:p>
            <a:pPr lvl="1"/>
            <a:r>
              <a:rPr lang="en-US" dirty="0"/>
              <a:t>Active intense treatment of separation anxiety marshalling family and school planning and resources to treat anxiety</a:t>
            </a:r>
          </a:p>
          <a:p>
            <a:pPr lvl="1"/>
            <a:r>
              <a:rPr lang="en-US" dirty="0"/>
              <a:t>Strong but careful consideration of an SSRI and CBT</a:t>
            </a:r>
          </a:p>
          <a:p>
            <a:pPr lvl="1"/>
            <a:r>
              <a:rPr lang="en-US" dirty="0"/>
              <a:t>Decrease in acute anxiety may likely decrease target aggression at school</a:t>
            </a:r>
          </a:p>
        </p:txBody>
      </p:sp>
    </p:spTree>
    <p:extLst>
      <p:ext uri="{BB962C8B-B14F-4D97-AF65-F5344CB8AC3E}">
        <p14:creationId xmlns:p14="http://schemas.microsoft.com/office/powerpoint/2010/main" val="375876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855"/>
            <a:ext cx="10515600" cy="709919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4</a:t>
            </a:r>
            <a:r>
              <a:rPr lang="en-US" sz="4400" dirty="0"/>
              <a:t>  </a:t>
            </a:r>
            <a:r>
              <a:rPr lang="en-US" dirty="0"/>
              <a:t>What about chronic tantrums or mood fluctuations with aggression?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6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Children or adolescents may have chronic (or intermittent) frequent violence associated with inability to control temper possibly associated with chronic irritability (or periods of fluctuating strong mood swings)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Aggression is only a symptom. Look at mood checklist data. Has there been trauma?</a:t>
            </a:r>
          </a:p>
          <a:p>
            <a:pPr lvl="1"/>
            <a:r>
              <a:rPr lang="en-US" dirty="0"/>
              <a:t>Consider depression and associated chronic irritability</a:t>
            </a:r>
          </a:p>
          <a:p>
            <a:pPr lvl="1"/>
            <a:r>
              <a:rPr lang="en-US" dirty="0"/>
              <a:t>Consider bipolar disorder/manic agitation, </a:t>
            </a:r>
            <a:r>
              <a:rPr lang="en-US" dirty="0">
                <a:solidFill>
                  <a:srgbClr val="FF0000"/>
                </a:solidFill>
              </a:rPr>
              <a:t>though extremely rare</a:t>
            </a:r>
          </a:p>
          <a:p>
            <a:pPr lvl="1"/>
            <a:r>
              <a:rPr lang="en-US" dirty="0"/>
              <a:t>Assess suicidality and safety</a:t>
            </a:r>
          </a:p>
          <a:p>
            <a:pPr lvl="1"/>
            <a:r>
              <a:rPr lang="en-US" dirty="0"/>
              <a:t>Individual and family-oriented therapies and supports are indicated</a:t>
            </a:r>
          </a:p>
          <a:p>
            <a:pPr lvl="1"/>
            <a:r>
              <a:rPr lang="en-US" dirty="0"/>
              <a:t>Assess for appropriateness of SSRI or mood stabilizers</a:t>
            </a:r>
          </a:p>
        </p:txBody>
      </p:sp>
    </p:spTree>
    <p:extLst>
      <p:ext uri="{BB962C8B-B14F-4D97-AF65-F5344CB8AC3E}">
        <p14:creationId xmlns:p14="http://schemas.microsoft.com/office/powerpoint/2010/main" val="1048759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4" y="836534"/>
            <a:ext cx="11391900" cy="709919"/>
          </a:xfrm>
        </p:spPr>
        <p:txBody>
          <a:bodyPr>
            <a:noAutofit/>
          </a:bodyPr>
          <a:lstStyle/>
          <a:p>
            <a:r>
              <a:rPr lang="en-US" sz="7200" dirty="0"/>
              <a:t>4</a:t>
            </a:r>
            <a:r>
              <a:rPr lang="en-US" sz="3600" dirty="0"/>
              <a:t> What about autism or a significant neurodevelopmental disorder </a:t>
            </a:r>
            <a:br>
              <a:rPr lang="en-US" sz="3600" dirty="0"/>
            </a:br>
            <a:r>
              <a:rPr lang="en-US" sz="3600" dirty="0"/>
              <a:t>with increasing aggression?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0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child has autism and significant aggression associated with demands being placed on him regarding his adherence to class routine versus his insistence on rigid interests and routines.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Aggression is only a symptom. Look at antecedent-behavior-consequence (ABC) data. What leads to or maintains the symptom behavior? Is safety a concern?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Aggression in developmental disability has a strong behavioral component typically. Is there a behavioral specialist involved?</a:t>
            </a:r>
          </a:p>
          <a:p>
            <a:pPr lvl="1"/>
            <a:r>
              <a:rPr lang="en-US" dirty="0"/>
              <a:t>Is there comorbid ADHD or anxiety to treat?</a:t>
            </a:r>
          </a:p>
          <a:p>
            <a:pPr lvl="1"/>
            <a:r>
              <a:rPr lang="en-US" dirty="0"/>
              <a:t>Is this a case for risperidone or aripiprazole consideration when other interventions have failed?</a:t>
            </a:r>
          </a:p>
        </p:txBody>
      </p:sp>
    </p:spTree>
    <p:extLst>
      <p:ext uri="{BB962C8B-B14F-4D97-AF65-F5344CB8AC3E}">
        <p14:creationId xmlns:p14="http://schemas.microsoft.com/office/powerpoint/2010/main" val="285790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48592" y="4084221"/>
            <a:ext cx="6743408" cy="2272129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Helvetica Regular" charset="0"/>
              </a:rPr>
              <a:t>Speaker: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332680" y="3273926"/>
            <a:ext cx="6743408" cy="44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8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4000" dirty="0">
                <a:latin typeface="Helvetica Regular" charset="0"/>
              </a:rPr>
              <a:t>Breck Borcherding MD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229649" y="4099586"/>
            <a:ext cx="5181293" cy="2121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yriad Pro Cond" panose="020B0506030403020204" pitchFamily="34" charset="0"/>
                <a:ea typeface="Kozuka Gothic Pr6N B" panose="020B0800000000000000" pitchFamily="34" charset="-128"/>
                <a:cs typeface="Myriad Arabic" panose="01010101010101010101" pitchFamily="50" charset="-78"/>
              </a:defRPr>
            </a:lvl1pPr>
          </a:lstStyle>
          <a:p>
            <a:pPr algn="l"/>
            <a:endParaRPr lang="en-US" sz="1800" dirty="0">
              <a:latin typeface="Helvetica Regular"/>
            </a:endParaRPr>
          </a:p>
          <a:p>
            <a:pPr algn="l"/>
            <a:r>
              <a:rPr lang="en-US" sz="1800" dirty="0">
                <a:latin typeface="Helvetica Regular"/>
              </a:rPr>
              <a:t>Contact:</a:t>
            </a:r>
          </a:p>
          <a:p>
            <a:r>
              <a:rPr lang="en-US" sz="1800" dirty="0">
                <a:latin typeface="Helvetica Regular"/>
              </a:rPr>
              <a:t> Project TEACH</a:t>
            </a:r>
          </a:p>
          <a:p>
            <a:pPr algn="l"/>
            <a:endParaRPr lang="en-US" sz="1800" dirty="0">
              <a:latin typeface="Helvetica Regular"/>
            </a:endParaRPr>
          </a:p>
          <a:p>
            <a:pPr algn="l"/>
            <a:endParaRPr lang="en-US" sz="1800" dirty="0">
              <a:latin typeface="Helvetic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50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5199"/>
            <a:ext cx="9486900" cy="70991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Aggression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972"/>
            <a:ext cx="10515600" cy="38757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18000" dirty="0"/>
              <a:t>5</a:t>
            </a:r>
            <a:r>
              <a:rPr lang="en-US" sz="15200" dirty="0"/>
              <a:t> </a:t>
            </a:r>
            <a:r>
              <a:rPr lang="en-US" dirty="0"/>
              <a:t>    </a:t>
            </a:r>
            <a:r>
              <a:rPr lang="en-US" sz="5900" dirty="0"/>
              <a:t>Consider carefully antipsychotics (SGA’s) for acute use in any aggression case. </a:t>
            </a:r>
          </a:p>
          <a:p>
            <a:pPr marL="0" indent="0">
              <a:buNone/>
            </a:pPr>
            <a:endParaRPr lang="en-US" sz="5900" dirty="0"/>
          </a:p>
          <a:p>
            <a:r>
              <a:rPr lang="en-US" sz="5900" dirty="0"/>
              <a:t>Use if …</a:t>
            </a:r>
          </a:p>
          <a:p>
            <a:pPr lvl="1"/>
            <a:r>
              <a:rPr lang="en-US" sz="5900" dirty="0">
                <a:solidFill>
                  <a:srgbClr val="C00000"/>
                </a:solidFill>
              </a:rPr>
              <a:t>there are significant safety concerns </a:t>
            </a:r>
          </a:p>
          <a:p>
            <a:pPr marL="457200" lvl="1" indent="0">
              <a:buNone/>
            </a:pPr>
            <a:r>
              <a:rPr lang="en-US" sz="5900" dirty="0">
                <a:solidFill>
                  <a:srgbClr val="C00000"/>
                </a:solidFill>
              </a:rPr>
              <a:t>		    and</a:t>
            </a:r>
          </a:p>
          <a:p>
            <a:pPr lvl="1"/>
            <a:r>
              <a:rPr lang="en-US" sz="5900" dirty="0">
                <a:solidFill>
                  <a:srgbClr val="C00000"/>
                </a:solidFill>
              </a:rPr>
              <a:t>after other interventions (med </a:t>
            </a:r>
            <a:r>
              <a:rPr lang="en-US" sz="5900" dirty="0">
                <a:solidFill>
                  <a:srgbClr val="7BBF43"/>
                </a:solidFill>
              </a:rPr>
              <a:t>AND </a:t>
            </a:r>
            <a:r>
              <a:rPr lang="en-US" sz="5900" dirty="0">
                <a:solidFill>
                  <a:srgbClr val="C00000"/>
                </a:solidFill>
              </a:rPr>
              <a:t>psychosocial/ behavioral) fail</a:t>
            </a:r>
          </a:p>
          <a:p>
            <a:pPr lvl="1"/>
            <a:endParaRPr lang="en-US" sz="5900" dirty="0">
              <a:solidFill>
                <a:srgbClr val="C00000"/>
              </a:solidFill>
            </a:endParaRPr>
          </a:p>
          <a:p>
            <a:r>
              <a:rPr lang="en-US" sz="5900" dirty="0"/>
              <a:t>Identify target symptoms, review past treatments as adequate for the problem, and consider other alternative first.</a:t>
            </a:r>
          </a:p>
        </p:txBody>
      </p:sp>
    </p:spTree>
    <p:extLst>
      <p:ext uri="{BB962C8B-B14F-4D97-AF65-F5344CB8AC3E}">
        <p14:creationId xmlns:p14="http://schemas.microsoft.com/office/powerpoint/2010/main" val="114187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70E0-98DD-5145-B60A-8383557E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371600"/>
            <a:ext cx="8153400" cy="457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When in doubt…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CALL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ea typeface="MS PGothic" charset="0"/>
                <a:cs typeface="+mn-cs"/>
              </a:rPr>
              <a:t>855-227-7272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dirty="0">
              <a:effectLst>
                <a:outerShdw blurRad="38100" dist="38100" dir="2700000" algn="tl">
                  <a:srgbClr val="FFFFFF"/>
                </a:outerShdw>
              </a:effectLst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4800" dirty="0">
              <a:ea typeface="MS PGothic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62051-17C8-7749-8115-3082E8FC8365}"/>
              </a:ext>
            </a:extLst>
          </p:cNvPr>
          <p:cNvSpPr/>
          <p:nvPr/>
        </p:nvSpPr>
        <p:spPr>
          <a:xfrm>
            <a:off x="2019300" y="2705893"/>
            <a:ext cx="8153400" cy="19034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266700" dist="3683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50800" dist="8890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20836" name="Picture 5">
            <a:extLst>
              <a:ext uri="{FF2B5EF4-FFF2-40B4-BE49-F238E27FC236}">
                <a16:creationId xmlns:a16="http://schemas.microsoft.com/office/drawing/2014/main" id="{11B8AA34-642D-9645-908E-8641A1F2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01" y="2769659"/>
            <a:ext cx="2377899" cy="16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36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318238"/>
            <a:ext cx="10515600" cy="371426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rgbClr val="C00000"/>
                </a:solidFill>
              </a:rPr>
              <a:t>Liberally refer or seek consultation at this point.</a:t>
            </a:r>
          </a:p>
          <a:p>
            <a:pPr lvl="1"/>
            <a:r>
              <a:rPr lang="en-US" dirty="0"/>
              <a:t>CMS has introduced Measures Inventory Tool 2800 (metabolic monitoring) and 2801 (first line psychosocial treatments) as part of their compliance monitoring of health systems</a:t>
            </a:r>
          </a:p>
          <a:p>
            <a:pPr lvl="1"/>
            <a:r>
              <a:rPr lang="en-US" dirty="0"/>
              <a:t>Educate the family about risks and short term duration as goal. These meds are powerfully effective and families may argue about discontinuation when they work. Discontinue slowly after 6 months or one year of a trial. Make sure other nonmedication therapies are in place.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Choose risperidone or aripiprazole as a trial. These are only FDA approved for irritability in autism.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7FE655-4521-E9A6-892B-4904E5F1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987690"/>
            <a:ext cx="10515600" cy="709919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5</a:t>
            </a:r>
            <a:r>
              <a:rPr lang="en-US" dirty="0">
                <a:solidFill>
                  <a:srgbClr val="00B050"/>
                </a:solidFill>
              </a:rPr>
              <a:t> Where do antipsychotics fit in the aggression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0636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table of medication with text&#10;&#10;Description automatically generated with medium confidence">
            <a:extLst>
              <a:ext uri="{FF2B5EF4-FFF2-40B4-BE49-F238E27FC236}">
                <a16:creationId xmlns:a16="http://schemas.microsoft.com/office/drawing/2014/main" id="{4A8539DE-4D14-A1E3-B811-1AB586101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4" y="1113184"/>
            <a:ext cx="7536592" cy="53906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86" y="635441"/>
            <a:ext cx="10515600" cy="7099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7200" dirty="0"/>
              <a:t>5</a:t>
            </a:r>
            <a:r>
              <a:rPr lang="en-US" dirty="0">
                <a:solidFill>
                  <a:schemeClr val="accent6"/>
                </a:solidFill>
              </a:rPr>
              <a:t> Antipsychotic use in aggression</a:t>
            </a:r>
            <a:br>
              <a:rPr lang="en-US" sz="1800" dirty="0">
                <a:solidFill>
                  <a:schemeClr val="accent6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7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709919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5</a:t>
            </a:r>
            <a:r>
              <a:rPr lang="en-US" dirty="0"/>
              <a:t> Antipsychotic side effects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1EA34E-90C0-B643-A66F-A74E4E4FDCB2}"/>
              </a:ext>
            </a:extLst>
          </p:cNvPr>
          <p:cNvSpPr txBox="1">
            <a:spLocks/>
          </p:cNvSpPr>
          <p:nvPr/>
        </p:nvSpPr>
        <p:spPr>
          <a:xfrm>
            <a:off x="1984513" y="2083184"/>
            <a:ext cx="83820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en-US" sz="4000" b="1" dirty="0">
              <a:solidFill>
                <a:srgbClr val="391378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0FB4FB-4020-224E-BDD3-3137924F0058}"/>
              </a:ext>
            </a:extLst>
          </p:cNvPr>
          <p:cNvSpPr txBox="1">
            <a:spLocks/>
          </p:cNvSpPr>
          <p:nvPr/>
        </p:nvSpPr>
        <p:spPr>
          <a:xfrm>
            <a:off x="701977" y="1699574"/>
            <a:ext cx="10901082" cy="4410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Regular" charset="0"/>
                <a:ea typeface="Helvetica Regular" charset="0"/>
                <a:cs typeface="Helvetica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49FDA"/>
                </a:solidFill>
              </a:rPr>
              <a:t>Common, serious, insidious:  </a:t>
            </a:r>
            <a:r>
              <a:rPr lang="en-US" sz="2400" dirty="0"/>
              <a:t>weight gain, hyperlipidemia, diabetes</a:t>
            </a:r>
          </a:p>
          <a:p>
            <a:r>
              <a:rPr lang="en-US" sz="2400" dirty="0">
                <a:solidFill>
                  <a:srgbClr val="049FDA"/>
                </a:solidFill>
              </a:rPr>
              <a:t>Rare, serious, insidious:  </a:t>
            </a:r>
            <a:r>
              <a:rPr lang="en-US" sz="2400" dirty="0"/>
              <a:t>Neuroleptic malignant syndrome, agranulocytosis (mostly clozapine), increased LFTs, tardive dyskinesia (long term)</a:t>
            </a:r>
          </a:p>
          <a:p>
            <a:r>
              <a:rPr lang="en-US" sz="2400" dirty="0"/>
              <a:t>Cognitive:  sedation, slowed, memory issues</a:t>
            </a:r>
          </a:p>
          <a:p>
            <a:r>
              <a:rPr lang="en-US" sz="2400" dirty="0"/>
              <a:t>Neurologic:  dystonia, akathisia, akinesia, rigidity, tremor, lowered seizure threshold, withdrawal dyskinesia</a:t>
            </a:r>
          </a:p>
          <a:p>
            <a:r>
              <a:rPr lang="en-US" sz="2400" dirty="0"/>
              <a:t>Endocrine:  elevated prolactin, gynecomastia, galactorrhea, fertility concerns (with risperidone, NOT aripiprazole)</a:t>
            </a:r>
          </a:p>
          <a:p>
            <a:r>
              <a:rPr lang="en-US" sz="2400" dirty="0"/>
              <a:t>Cardiovascular:  increased QT (ziprasidone), orthostatic hypotension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6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709919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5</a:t>
            </a:r>
            <a:r>
              <a:rPr lang="en-US" dirty="0"/>
              <a:t> Antipsychotic side effects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1EA34E-90C0-B643-A66F-A74E4E4FDCB2}"/>
              </a:ext>
            </a:extLst>
          </p:cNvPr>
          <p:cNvSpPr txBox="1">
            <a:spLocks/>
          </p:cNvSpPr>
          <p:nvPr/>
        </p:nvSpPr>
        <p:spPr>
          <a:xfrm>
            <a:off x="1984513" y="2083184"/>
            <a:ext cx="83820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en-US" sz="4000" b="1" dirty="0">
              <a:solidFill>
                <a:srgbClr val="391378"/>
              </a:solidFill>
            </a:endParaRPr>
          </a:p>
        </p:txBody>
      </p:sp>
      <p:pic>
        <p:nvPicPr>
          <p:cNvPr id="6" name="Picture 5" descr="A table of effects of second generation&#10;&#10;Description automatically generated">
            <a:extLst>
              <a:ext uri="{FF2B5EF4-FFF2-40B4-BE49-F238E27FC236}">
                <a16:creationId xmlns:a16="http://schemas.microsoft.com/office/drawing/2014/main" id="{226C90DF-FA87-5B54-057B-E29C104E5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6" y="1686253"/>
            <a:ext cx="11744148" cy="4157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D0C731-7635-CB84-6365-FBAB67983D6F}"/>
              </a:ext>
            </a:extLst>
          </p:cNvPr>
          <p:cNvSpPr txBox="1"/>
          <p:nvPr/>
        </p:nvSpPr>
        <p:spPr>
          <a:xfrm>
            <a:off x="7553739" y="5891194"/>
            <a:ext cx="397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Facts and Comparisons online database, </a:t>
            </a:r>
            <a:r>
              <a:rPr lang="en-US" sz="1400" dirty="0" err="1"/>
              <a:t>WoltersKluver</a:t>
            </a:r>
            <a:r>
              <a:rPr lang="en-US" sz="1400" dirty="0"/>
              <a:t> Health, accessed 3/31/12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862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09919"/>
          </a:xfrm>
        </p:spPr>
        <p:txBody>
          <a:bodyPr/>
          <a:lstStyle/>
          <a:p>
            <a:r>
              <a:rPr lang="en-US" dirty="0"/>
              <a:t>56e) Antipsychotic monitoring5</a:t>
            </a:r>
          </a:p>
        </p:txBody>
      </p:sp>
      <p:pic>
        <p:nvPicPr>
          <p:cNvPr id="11" name="Content Placeholder 26">
            <a:extLst>
              <a:ext uri="{FF2B5EF4-FFF2-40B4-BE49-F238E27FC236}">
                <a16:creationId xmlns:a16="http://schemas.microsoft.com/office/drawing/2014/main" id="{12ADC847-1F2A-5646-877A-2F52979C5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752" y="180959"/>
            <a:ext cx="9092071" cy="5996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B5C917-372F-8FAB-B9E4-E3A2A9F780FA}"/>
              </a:ext>
            </a:extLst>
          </p:cNvPr>
          <p:cNvSpPr txBox="1"/>
          <p:nvPr/>
        </p:nvSpPr>
        <p:spPr>
          <a:xfrm>
            <a:off x="493776" y="851330"/>
            <a:ext cx="987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0550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863"/>
            <a:ext cx="10515600" cy="709919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5</a:t>
            </a:r>
            <a:r>
              <a:rPr lang="en-US" dirty="0"/>
              <a:t> Other meds in aggression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361"/>
            <a:ext cx="10515600" cy="4994031"/>
          </a:xfrm>
        </p:spPr>
        <p:txBody>
          <a:bodyPr>
            <a:normAutofit fontScale="62500" lnSpcReduction="20000"/>
          </a:bodyPr>
          <a:lstStyle/>
          <a:p>
            <a:pPr marL="914400" lvl="2" indent="0">
              <a:buNone/>
            </a:pPr>
            <a:r>
              <a:rPr lang="en-US" sz="3800" dirty="0">
                <a:solidFill>
                  <a:srgbClr val="C00000"/>
                </a:solidFill>
              </a:rPr>
              <a:t>You may be referred patients on complicated  med regimens.</a:t>
            </a:r>
          </a:p>
          <a:p>
            <a:pPr marL="914400" lvl="2" indent="0">
              <a:buNone/>
            </a:pPr>
            <a:r>
              <a:rPr lang="en-US" sz="3800" dirty="0">
                <a:solidFill>
                  <a:srgbClr val="C00000"/>
                </a:solidFill>
              </a:rPr>
              <a:t>Always ask for a verbal explanation from the referring doctor or previous treater. Do not accept a case without an adequate handoff.</a:t>
            </a:r>
          </a:p>
          <a:p>
            <a:pPr marL="914400" lvl="2" indent="0"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en-US" sz="4100" dirty="0">
                <a:solidFill>
                  <a:srgbClr val="C00000"/>
                </a:solidFill>
              </a:rPr>
              <a:t>Seek Project TEACH consultation if used in pediatric offices.</a:t>
            </a:r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r>
              <a:rPr lang="en-US" sz="3200" dirty="0"/>
              <a:t>Meds such as:</a:t>
            </a:r>
          </a:p>
          <a:p>
            <a:pPr lvl="3"/>
            <a:r>
              <a:rPr lang="en-US" sz="3200" dirty="0"/>
              <a:t>Valproate</a:t>
            </a:r>
          </a:p>
          <a:p>
            <a:pPr lvl="3"/>
            <a:r>
              <a:rPr lang="en-US" sz="3200" dirty="0"/>
              <a:t>Carbamazepine</a:t>
            </a:r>
          </a:p>
          <a:p>
            <a:pPr lvl="3"/>
            <a:r>
              <a:rPr lang="en-US" sz="3200" dirty="0"/>
              <a:t>Neurontin</a:t>
            </a:r>
          </a:p>
          <a:p>
            <a:pPr lvl="3"/>
            <a:r>
              <a:rPr lang="en-US" sz="3200" dirty="0"/>
              <a:t>Lamotrigine</a:t>
            </a:r>
          </a:p>
          <a:p>
            <a:pPr lvl="3"/>
            <a:r>
              <a:rPr lang="en-US" sz="3200" dirty="0"/>
              <a:t>Lithium</a:t>
            </a:r>
          </a:p>
          <a:p>
            <a:pPr lvl="3"/>
            <a:r>
              <a:rPr lang="en-US" sz="3200" dirty="0"/>
              <a:t>Propranolol</a:t>
            </a:r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3200" dirty="0"/>
              <a:t>Although often used, and sometimes effective in individual cases, there is not good data on their general effectiveness before using previous parts of the algorithm. </a:t>
            </a:r>
          </a:p>
          <a:p>
            <a:pPr marL="914400" lvl="2" indent="0">
              <a:buNone/>
            </a:pPr>
            <a:endParaRPr lang="en-US" sz="4100" dirty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endParaRPr lang="en-US" sz="240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56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70E0-98DD-5145-B60A-8383557E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371600"/>
            <a:ext cx="8153400" cy="457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When in doubt…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CALL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ea typeface="MS PGothic" charset="0"/>
                <a:cs typeface="+mn-cs"/>
              </a:rPr>
              <a:t>855-227-7272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dirty="0">
              <a:effectLst>
                <a:outerShdw blurRad="38100" dist="38100" dir="2700000" algn="tl">
                  <a:srgbClr val="FFFFFF"/>
                </a:outerShdw>
              </a:effectLst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4800" dirty="0">
              <a:ea typeface="MS PGothic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62051-17C8-7749-8115-3082E8FC8365}"/>
              </a:ext>
            </a:extLst>
          </p:cNvPr>
          <p:cNvSpPr/>
          <p:nvPr/>
        </p:nvSpPr>
        <p:spPr>
          <a:xfrm>
            <a:off x="2019300" y="2705893"/>
            <a:ext cx="8153400" cy="19034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266700" dist="3683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50800" dist="8890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20836" name="Picture 5">
            <a:extLst>
              <a:ext uri="{FF2B5EF4-FFF2-40B4-BE49-F238E27FC236}">
                <a16:creationId xmlns:a16="http://schemas.microsoft.com/office/drawing/2014/main" id="{11B8AA34-642D-9645-908E-8641A1F2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01" y="2769659"/>
            <a:ext cx="2377899" cy="16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31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9044-6767-4B31-2230-A0E228EE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Aggression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1311-C972-A498-C939-82DC09C01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dirty="0"/>
              <a:t>6 </a:t>
            </a:r>
            <a:r>
              <a:rPr lang="en-US" sz="4400" dirty="0"/>
              <a:t>Follow-up</a:t>
            </a:r>
          </a:p>
          <a:p>
            <a:r>
              <a:rPr lang="en-US" dirty="0"/>
              <a:t>Intermittently follow-up regarding progress on target symptoms with all treatment team members, monitoring comorbidity and adjusting the plan as necessary.</a:t>
            </a:r>
          </a:p>
          <a:p>
            <a:r>
              <a:rPr lang="en-US" dirty="0">
                <a:solidFill>
                  <a:srgbClr val="FF0000"/>
                </a:solidFill>
              </a:rPr>
              <a:t>Seek consultation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3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630" y="3311639"/>
            <a:ext cx="11336740" cy="95556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There are no relevant financial relationships 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or commercial interests to disclose.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296537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49FDA"/>
                </a:solidFill>
                <a:latin typeface="Helvetica Regular" charset="0"/>
                <a:ea typeface="Helvetica Regular" charset="0"/>
                <a:cs typeface="Helvetica Regular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708071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776"/>
            <a:ext cx="10515600" cy="70991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Aggression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57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Assess the case thoroughly and </a:t>
            </a:r>
            <a:r>
              <a:rPr lang="en-US" dirty="0">
                <a:solidFill>
                  <a:srgbClr val="C00000"/>
                </a:solidFill>
              </a:rPr>
              <a:t>REVIEW SAFETY.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case formulation with parents and the team to be sure everyone is on the same page.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psychosocial therapies and supports (always needed).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 complex comorbidity intensely.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short-term antipsychotics really necessary?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Follow-up with the team, and seek consultation as needed.</a:t>
            </a:r>
          </a:p>
        </p:txBody>
      </p:sp>
    </p:spTree>
    <p:extLst>
      <p:ext uri="{BB962C8B-B14F-4D97-AF65-F5344CB8AC3E}">
        <p14:creationId xmlns:p14="http://schemas.microsoft.com/office/powerpoint/2010/main" val="2053543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70E0-98DD-5145-B60A-8383557E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371600"/>
            <a:ext cx="8153400" cy="457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When in doubt…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CALL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ea typeface="MS PGothic" charset="0"/>
                <a:cs typeface="+mn-cs"/>
              </a:rPr>
              <a:t>855-227-7272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dirty="0">
              <a:effectLst>
                <a:outerShdw blurRad="38100" dist="38100" dir="2700000" algn="tl">
                  <a:srgbClr val="FFFFFF"/>
                </a:outerShdw>
              </a:effectLst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4800" dirty="0">
              <a:ea typeface="MS PGothic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62051-17C8-7749-8115-3082E8FC8365}"/>
              </a:ext>
            </a:extLst>
          </p:cNvPr>
          <p:cNvSpPr/>
          <p:nvPr/>
        </p:nvSpPr>
        <p:spPr>
          <a:xfrm>
            <a:off x="2019300" y="2705893"/>
            <a:ext cx="8153400" cy="19034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266700" dist="3683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50800" dist="8890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20836" name="Picture 5">
            <a:extLst>
              <a:ext uri="{FF2B5EF4-FFF2-40B4-BE49-F238E27FC236}">
                <a16:creationId xmlns:a16="http://schemas.microsoft.com/office/drawing/2014/main" id="{11B8AA34-642D-9645-908E-8641A1F2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01" y="2769659"/>
            <a:ext cx="2377899" cy="16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776"/>
            <a:ext cx="10515600" cy="70991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Aggression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57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Assess the case thoroughly for comorbidity and </a:t>
            </a:r>
            <a:r>
              <a:rPr lang="en-US" dirty="0">
                <a:solidFill>
                  <a:srgbClr val="C00000"/>
                </a:solidFill>
              </a:rPr>
              <a:t>REVIEW SAFETY.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case formulation with parents and the team to be sure everyone is on the same page.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psychosocial therapies and supports (always needed).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 complex comorbidity intensely.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short-term antipsychotics necessary to treat aggression as a serious symptom? Get consultation.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Follow-up with the team, and seek consultation as needed.</a:t>
            </a:r>
          </a:p>
        </p:txBody>
      </p:sp>
    </p:spTree>
    <p:extLst>
      <p:ext uri="{BB962C8B-B14F-4D97-AF65-F5344CB8AC3E}">
        <p14:creationId xmlns:p14="http://schemas.microsoft.com/office/powerpoint/2010/main" val="167434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70E0-98DD-5145-B60A-8383557E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371600"/>
            <a:ext cx="8153400" cy="457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When in doubt…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CALL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ea typeface="MS PGothic" charset="0"/>
                <a:cs typeface="+mn-cs"/>
              </a:rPr>
              <a:t>855-227-7272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dirty="0">
              <a:effectLst>
                <a:outerShdw blurRad="38100" dist="38100" dir="2700000" algn="tl">
                  <a:srgbClr val="FFFFFF"/>
                </a:outerShdw>
              </a:effectLst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4800" dirty="0">
              <a:ea typeface="MS PGothic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62051-17C8-7749-8115-3082E8FC8365}"/>
              </a:ext>
            </a:extLst>
          </p:cNvPr>
          <p:cNvSpPr/>
          <p:nvPr/>
        </p:nvSpPr>
        <p:spPr>
          <a:xfrm>
            <a:off x="2019300" y="2705893"/>
            <a:ext cx="8153400" cy="19034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266700" dist="3683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50800" dist="8890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20836" name="Picture 5">
            <a:extLst>
              <a:ext uri="{FF2B5EF4-FFF2-40B4-BE49-F238E27FC236}">
                <a16:creationId xmlns:a16="http://schemas.microsoft.com/office/drawing/2014/main" id="{11B8AA34-642D-9645-908E-8641A1F2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01" y="2769659"/>
            <a:ext cx="2377899" cy="16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7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145"/>
            <a:ext cx="10515600" cy="70991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Aggression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064"/>
            <a:ext cx="113538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7200" dirty="0"/>
              <a:t>1</a:t>
            </a:r>
            <a:r>
              <a:rPr lang="en-US" dirty="0"/>
              <a:t>Assess the case thoroughly and </a:t>
            </a:r>
            <a:r>
              <a:rPr lang="en-US" sz="3600" b="1" dirty="0">
                <a:solidFill>
                  <a:srgbClr val="FF0000"/>
                </a:solidFill>
              </a:rPr>
              <a:t>REVIEW SAFETY CONCERNS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a thorough psychosocial and comorbidity assessment.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sz="4000" dirty="0"/>
              <a:t>MOAS</a:t>
            </a:r>
            <a:r>
              <a:rPr lang="en-US" dirty="0">
                <a:solidFill>
                  <a:srgbClr val="FF0000"/>
                </a:solidFill>
              </a:rPr>
              <a:t> for aggression severity, other scales for comorbidity.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has been done before?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Define targets to review for treatment response. What are antecedents to the behavior, and what are effective and ineffective consequences?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ASSESS SAFETY. Is an emergency assessment/ intervention needed?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145"/>
            <a:ext cx="10515600" cy="70991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Aggression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3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2 </a:t>
            </a:r>
            <a:r>
              <a:rPr lang="en-US" dirty="0"/>
              <a:t>Review the case formulation and a plan with parents and the team to be sure everyone is on the same page.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Review with both parents and therapist(s)/treatment team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Formulation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Target behaviors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Comorbidity (psychiatric or psychosocial)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Need for a comprehensive safe plan if problem is severe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Is everyone on the same page? Get the treating therapist opinion.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4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5E1-51F2-4C48-A238-D3CFCD6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145"/>
            <a:ext cx="10515600" cy="70991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Aggression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6B7A-4BF9-41B6-B7FC-AC5D95A3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656"/>
            <a:ext cx="1079296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3 </a:t>
            </a:r>
            <a:r>
              <a:rPr lang="en-US" dirty="0"/>
              <a:t>Set up psychosocial therapies and supports (always needed).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therapies to consider?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Age (and diagnosis) related variables</a:t>
            </a:r>
          </a:p>
        </p:txBody>
      </p:sp>
    </p:spTree>
    <p:extLst>
      <p:ext uri="{BB962C8B-B14F-4D97-AF65-F5344CB8AC3E}">
        <p14:creationId xmlns:p14="http://schemas.microsoft.com/office/powerpoint/2010/main" val="351039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70E0-98DD-5145-B60A-8383557E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371600"/>
            <a:ext cx="8153400" cy="457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When in doubt…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>
                <a:ea typeface="MS PGothic" charset="0"/>
                <a:cs typeface="+mn-cs"/>
              </a:rPr>
              <a:t>CALL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b="1" dirty="0"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ea typeface="MS PGothic" charset="0"/>
                <a:cs typeface="+mn-cs"/>
              </a:rPr>
              <a:t>855-227-7272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6000" dirty="0">
              <a:effectLst>
                <a:outerShdw blurRad="38100" dist="38100" dir="2700000" algn="tl">
                  <a:srgbClr val="FFFFFF"/>
                </a:outerShdw>
              </a:effectLst>
              <a:ea typeface="MS PGothic" charset="0"/>
              <a:cs typeface="+mn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n-US" sz="4800" dirty="0">
              <a:ea typeface="MS PGothic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62051-17C8-7749-8115-3082E8FC8365}"/>
              </a:ext>
            </a:extLst>
          </p:cNvPr>
          <p:cNvSpPr/>
          <p:nvPr/>
        </p:nvSpPr>
        <p:spPr>
          <a:xfrm>
            <a:off x="2019300" y="2705893"/>
            <a:ext cx="8153400" cy="19034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266700" dist="3683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50800" dist="8890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20836" name="Picture 5">
            <a:extLst>
              <a:ext uri="{FF2B5EF4-FFF2-40B4-BE49-F238E27FC236}">
                <a16:creationId xmlns:a16="http://schemas.microsoft.com/office/drawing/2014/main" id="{11B8AA34-642D-9645-908E-8641A1F2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01" y="2769659"/>
            <a:ext cx="2377899" cy="16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8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TEACH">
      <a:dk1>
        <a:srgbClr val="3A3838"/>
      </a:dk1>
      <a:lt1>
        <a:sysClr val="window" lastClr="FFFFFF"/>
      </a:lt1>
      <a:dk2>
        <a:srgbClr val="039FDA"/>
      </a:dk2>
      <a:lt2>
        <a:srgbClr val="E7E6E6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2060"/>
      </a:hlink>
      <a:folHlink>
        <a:srgbClr val="7E35E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17940</TotalTime>
  <Words>1561</Words>
  <Application>Microsoft Office PowerPoint</Application>
  <PresentationFormat>Widescreen</PresentationFormat>
  <Paragraphs>219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Helvetica</vt:lpstr>
      <vt:lpstr>Helvetica Light</vt:lpstr>
      <vt:lpstr>Helvetica Regular</vt:lpstr>
      <vt:lpstr>Kozuka Gothic Pr6N B</vt:lpstr>
      <vt:lpstr>Myriad Arabic</vt:lpstr>
      <vt:lpstr>Myriad Pro Cond</vt:lpstr>
      <vt:lpstr>Office Theme</vt:lpstr>
      <vt:lpstr>2_Custom Design</vt:lpstr>
      <vt:lpstr>1_Custom Design</vt:lpstr>
      <vt:lpstr>PowerPoint Presentation</vt:lpstr>
      <vt:lpstr>Speaker:</vt:lpstr>
      <vt:lpstr>PowerPoint Presentation</vt:lpstr>
      <vt:lpstr>Aggression algorithm</vt:lpstr>
      <vt:lpstr>PowerPoint Presentation</vt:lpstr>
      <vt:lpstr>Aggression algorithm</vt:lpstr>
      <vt:lpstr>Aggression algorithm</vt:lpstr>
      <vt:lpstr>Aggression algorithm</vt:lpstr>
      <vt:lpstr>PowerPoint Presentation</vt:lpstr>
      <vt:lpstr>3 Psychosocial therapies for aggression and comorbidity targets</vt:lpstr>
      <vt:lpstr>3 Child only psychotherapies</vt:lpstr>
      <vt:lpstr>3 Parent-child therapies for aggression</vt:lpstr>
      <vt:lpstr>3 Parent-child therapies</vt:lpstr>
      <vt:lpstr>Aggression algorithm</vt:lpstr>
      <vt:lpstr>PowerPoint Presentation</vt:lpstr>
      <vt:lpstr>4 An example of ADHD and aggression</vt:lpstr>
      <vt:lpstr>4  What if an anxiety disorder?</vt:lpstr>
      <vt:lpstr>4  What about chronic tantrums or mood fluctuations with aggression?</vt:lpstr>
      <vt:lpstr>4 What about autism or a significant neurodevelopmental disorder  with increasing aggression?</vt:lpstr>
      <vt:lpstr>Aggression algorithm</vt:lpstr>
      <vt:lpstr>PowerPoint Presentation</vt:lpstr>
      <vt:lpstr>5 Where do antipsychotics fit in the aggression algorithm</vt:lpstr>
      <vt:lpstr>5 Antipsychotic use in aggression </vt:lpstr>
      <vt:lpstr>5 Antipsychotic side effects</vt:lpstr>
      <vt:lpstr>5 Antipsychotic side effects</vt:lpstr>
      <vt:lpstr>56e) Antipsychotic monitoring5</vt:lpstr>
      <vt:lpstr>5 Other meds in aggression</vt:lpstr>
      <vt:lpstr>PowerPoint Presentation</vt:lpstr>
      <vt:lpstr>Aggression algorithm</vt:lpstr>
      <vt:lpstr>Aggression algorithm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Romanos</dc:creator>
  <cp:keywords/>
  <dc:description/>
  <cp:lastModifiedBy>Bhatia, Ira</cp:lastModifiedBy>
  <cp:revision>218</cp:revision>
  <cp:lastPrinted>2024-08-27T16:18:45Z</cp:lastPrinted>
  <dcterms:created xsi:type="dcterms:W3CDTF">2017-05-18T20:49:26Z</dcterms:created>
  <dcterms:modified xsi:type="dcterms:W3CDTF">2024-10-10T14:57:14Z</dcterms:modified>
  <cp:category/>
</cp:coreProperties>
</file>