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 id="2147483740" r:id="rId2"/>
    <p:sldMasterId id="2147483728" r:id="rId3"/>
  </p:sldMasterIdLst>
  <p:notesMasterIdLst>
    <p:notesMasterId r:id="rId36"/>
  </p:notesMasterIdLst>
  <p:handoutMasterIdLst>
    <p:handoutMasterId r:id="rId37"/>
  </p:handoutMasterIdLst>
  <p:sldIdLst>
    <p:sldId id="320" r:id="rId4"/>
    <p:sldId id="389" r:id="rId5"/>
    <p:sldId id="388" r:id="rId6"/>
    <p:sldId id="322" r:id="rId7"/>
    <p:sldId id="323" r:id="rId8"/>
    <p:sldId id="324" r:id="rId9"/>
    <p:sldId id="325" r:id="rId10"/>
    <p:sldId id="326" r:id="rId11"/>
    <p:sldId id="327" r:id="rId12"/>
    <p:sldId id="328" r:id="rId13"/>
    <p:sldId id="390" r:id="rId14"/>
    <p:sldId id="330" r:id="rId15"/>
    <p:sldId id="309" r:id="rId16"/>
    <p:sldId id="310" r:id="rId17"/>
    <p:sldId id="311" r:id="rId18"/>
    <p:sldId id="329" r:id="rId19"/>
    <p:sldId id="334" r:id="rId20"/>
    <p:sldId id="364" r:id="rId21"/>
    <p:sldId id="331" r:id="rId22"/>
    <p:sldId id="333" r:id="rId23"/>
    <p:sldId id="314" r:id="rId24"/>
    <p:sldId id="383" r:id="rId25"/>
    <p:sldId id="335" r:id="rId26"/>
    <p:sldId id="353" r:id="rId27"/>
    <p:sldId id="339" r:id="rId28"/>
    <p:sldId id="340" r:id="rId29"/>
    <p:sldId id="341" r:id="rId30"/>
    <p:sldId id="380" r:id="rId31"/>
    <p:sldId id="381" r:id="rId32"/>
    <p:sldId id="343" r:id="rId33"/>
    <p:sldId id="344" r:id="rId34"/>
    <p:sldId id="287"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1378"/>
    <a:srgbClr val="FFFFFF"/>
    <a:srgbClr val="049FDA"/>
    <a:srgbClr val="7BBF43"/>
    <a:srgbClr val="66FF66"/>
    <a:srgbClr val="5D5B5B"/>
    <a:srgbClr val="ECF3F3"/>
    <a:srgbClr val="0F3079"/>
    <a:srgbClr val="91D051"/>
    <a:srgbClr val="43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82D0CF-C726-466C-AA4E-9D383A0F30A0}" v="4" dt="2023-10-10T21:51:22.9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19" autoAdjust="0"/>
    <p:restoredTop sz="94656"/>
  </p:normalViewPr>
  <p:slideViewPr>
    <p:cSldViewPr snapToGrid="0">
      <p:cViewPr varScale="1">
        <p:scale>
          <a:sx n="107" d="100"/>
          <a:sy n="107" d="100"/>
        </p:scale>
        <p:origin x="280" y="16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5" d="100"/>
          <a:sy n="85" d="100"/>
        </p:scale>
        <p:origin x="-378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42"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E9147A6-0FE2-4264-A902-B8CAD3124305}" type="datetimeFigureOut">
              <a:rPr lang="en-US" smtClean="0"/>
              <a:t>8/28/24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DA1A487-6BAF-44F4-B2C1-61B366ADE2EF}" type="slidenum">
              <a:rPr lang="en-US" smtClean="0"/>
              <a:t>‹#›</a:t>
            </a:fld>
            <a:endParaRPr lang="en-US"/>
          </a:p>
        </p:txBody>
      </p:sp>
    </p:spTree>
    <p:extLst>
      <p:ext uri="{BB962C8B-B14F-4D97-AF65-F5344CB8AC3E}">
        <p14:creationId xmlns:p14="http://schemas.microsoft.com/office/powerpoint/2010/main" val="33648101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754324-E28A-4897-919C-EDC862D7EE7D}" type="datetimeFigureOut">
              <a:rPr lang="en-US" smtClean="0"/>
              <a:t>8/28/24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566C59-BAC0-4CE1-A859-46610F03C0CE}" type="slidenum">
              <a:rPr lang="en-US" smtClean="0"/>
              <a:t>‹#›</a:t>
            </a:fld>
            <a:endParaRPr lang="en-US"/>
          </a:p>
        </p:txBody>
      </p:sp>
    </p:spTree>
    <p:extLst>
      <p:ext uri="{BB962C8B-B14F-4D97-AF65-F5344CB8AC3E}">
        <p14:creationId xmlns:p14="http://schemas.microsoft.com/office/powerpoint/2010/main" val="2969090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66C59-BAC0-4CE1-A859-46610F03C0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7555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BDE6137A-1867-4763-8DB3-FEC98B2C79E2}"/>
              </a:ext>
            </a:extLst>
          </p:cNvPr>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031F128E-B266-4979-9555-AA768D270A2A}" type="slidenum">
              <a:rPr lang="en-US" altLang="en-US" sz="1200" smtClean="0">
                <a:latin typeface="Times New Roman" panose="02020603050405020304" pitchFamily="18" charset="0"/>
              </a:rPr>
              <a:pPr/>
              <a:t>13</a:t>
            </a:fld>
            <a:endParaRPr lang="en-US" altLang="en-US" sz="1200">
              <a:latin typeface="Times New Roman" panose="02020603050405020304" pitchFamily="18" charset="0"/>
            </a:endParaRPr>
          </a:p>
        </p:txBody>
      </p:sp>
      <p:sp>
        <p:nvSpPr>
          <p:cNvPr id="27651" name="Rectangle 2">
            <a:extLst>
              <a:ext uri="{FF2B5EF4-FFF2-40B4-BE49-F238E27FC236}">
                <a16:creationId xmlns:a16="http://schemas.microsoft.com/office/drawing/2014/main" id="{FC4A16AF-5E14-499A-9924-49E840D1A3EE}"/>
              </a:ext>
            </a:extLst>
          </p:cNvPr>
          <p:cNvSpPr>
            <a:spLocks noGrp="1" noRot="1" noChangeAspect="1" noChangeArrowheads="1" noTextEdit="1"/>
          </p:cNvSpPr>
          <p:nvPr>
            <p:ph type="sldImg"/>
          </p:nvPr>
        </p:nvSpPr>
        <p:spPr>
          <a:xfrm>
            <a:off x="406400" y="696913"/>
            <a:ext cx="6197600" cy="3486150"/>
          </a:xfrm>
          <a:ln/>
        </p:spPr>
      </p:sp>
      <p:sp>
        <p:nvSpPr>
          <p:cNvPr id="27652" name="Rectangle 3">
            <a:extLst>
              <a:ext uri="{FF2B5EF4-FFF2-40B4-BE49-F238E27FC236}">
                <a16:creationId xmlns:a16="http://schemas.microsoft.com/office/drawing/2014/main" id="{3C91F2E4-DF45-42E3-AAB9-4ECC1CB02582}"/>
              </a:ext>
            </a:extLst>
          </p:cNvPr>
          <p:cNvSpPr>
            <a:spLocks noGrp="1" noChangeArrowheads="1"/>
          </p:cNvSpPr>
          <p:nvPr>
            <p:ph type="body" idx="1"/>
          </p:nvPr>
        </p:nvSpPr>
        <p:spPr>
          <a:xfrm>
            <a:off x="700088" y="4414838"/>
            <a:ext cx="5610225" cy="418465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r>
              <a:rPr lang="en-US" altLang="en-US"/>
              <a:t>Updated 8/26/13 by PSJ</a:t>
            </a:r>
          </a:p>
          <a:p>
            <a:endParaRPr lang="en-US" altLang="en-US"/>
          </a:p>
          <a:p>
            <a:r>
              <a:rPr lang="en-US" altLang="en-US"/>
              <a:t>THIS SLIDE IS HIDDEN – INCLUDED HERE MOSTLY FOR THE PRESENTER.  YOU CAN “UNHIDE” IT IF YOU WISH.</a:t>
            </a:r>
          </a:p>
        </p:txBody>
      </p:sp>
      <p:sp>
        <p:nvSpPr>
          <p:cNvPr id="27653" name="Footer Placeholder 4">
            <a:extLst>
              <a:ext uri="{FF2B5EF4-FFF2-40B4-BE49-F238E27FC236}">
                <a16:creationId xmlns:a16="http://schemas.microsoft.com/office/drawing/2014/main" id="{D7BD5750-961D-4F78-AC62-4AAA7F839016}"/>
              </a:ext>
            </a:extLst>
          </p:cNvPr>
          <p:cNvSpPr>
            <a:spLocks noGrp="1"/>
          </p:cNvSpPr>
          <p:nvPr>
            <p:ph type="ftr" sz="quarter" idx="4"/>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57263">
              <a:defRPr sz="2400">
                <a:solidFill>
                  <a:schemeClr val="tx1"/>
                </a:solidFill>
                <a:latin typeface="Tahoma" panose="020B0604030504040204" pitchFamily="34" charset="0"/>
                <a:ea typeface="MS PGothic" panose="020B0600070205080204" pitchFamily="34" charset="-128"/>
              </a:defRPr>
            </a:lvl1pPr>
            <a:lvl2pPr marL="742950" indent="-285750" defTabSz="957263">
              <a:defRPr sz="2400">
                <a:solidFill>
                  <a:schemeClr val="tx1"/>
                </a:solidFill>
                <a:latin typeface="Tahoma" panose="020B0604030504040204" pitchFamily="34" charset="0"/>
                <a:ea typeface="MS PGothic" panose="020B0600070205080204" pitchFamily="34" charset="-128"/>
              </a:defRPr>
            </a:lvl2pPr>
            <a:lvl3pPr marL="1143000" indent="-228600" defTabSz="957263">
              <a:defRPr sz="2400">
                <a:solidFill>
                  <a:schemeClr val="tx1"/>
                </a:solidFill>
                <a:latin typeface="Tahoma" panose="020B0604030504040204" pitchFamily="34" charset="0"/>
                <a:ea typeface="MS PGothic" panose="020B0600070205080204" pitchFamily="34" charset="-128"/>
              </a:defRPr>
            </a:lvl3pPr>
            <a:lvl4pPr marL="1600200" indent="-228600" defTabSz="957263">
              <a:defRPr sz="2400">
                <a:solidFill>
                  <a:schemeClr val="tx1"/>
                </a:solidFill>
                <a:latin typeface="Tahoma" panose="020B0604030504040204" pitchFamily="34" charset="0"/>
                <a:ea typeface="MS PGothic" panose="020B0600070205080204" pitchFamily="34" charset="-128"/>
              </a:defRPr>
            </a:lvl4pPr>
            <a:lvl5pPr marL="2057400" indent="-228600" defTabSz="957263">
              <a:defRPr sz="2400">
                <a:solidFill>
                  <a:schemeClr val="tx1"/>
                </a:solidFill>
                <a:latin typeface="Tahoma" panose="020B0604030504040204" pitchFamily="34" charset="0"/>
                <a:ea typeface="MS PGothic" panose="020B0600070205080204" pitchFamily="34" charset="-128"/>
              </a:defRPr>
            </a:lvl5pPr>
            <a:lvl6pPr marL="2514600" indent="-228600" defTabSz="9572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defTabSz="9572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defTabSz="9572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defTabSz="9572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r>
              <a:rPr lang="en-US" altLang="en-US" sz="1200">
                <a:latin typeface="Times New Roman" panose="02020603050405020304" pitchFamily="18" charset="0"/>
              </a:rPr>
              <a:t>Unit L: Aggressive Behavior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AC97F4D6-61D3-46C7-8944-01E13A8A8C93}"/>
              </a:ext>
            </a:extLst>
          </p:cNvPr>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5D863646-47D7-4D22-B451-A7E716FC79B7}" type="slidenum">
              <a:rPr lang="en-US" altLang="en-US" sz="1200" smtClean="0">
                <a:latin typeface="Times New Roman" panose="02020603050405020304" pitchFamily="18" charset="0"/>
              </a:rPr>
              <a:pPr/>
              <a:t>14</a:t>
            </a:fld>
            <a:endParaRPr lang="en-US" altLang="en-US" sz="1200">
              <a:latin typeface="Times New Roman" panose="02020603050405020304" pitchFamily="18" charset="0"/>
            </a:endParaRPr>
          </a:p>
        </p:txBody>
      </p:sp>
      <p:sp>
        <p:nvSpPr>
          <p:cNvPr id="29699" name="Rectangle 2">
            <a:extLst>
              <a:ext uri="{FF2B5EF4-FFF2-40B4-BE49-F238E27FC236}">
                <a16:creationId xmlns:a16="http://schemas.microsoft.com/office/drawing/2014/main" id="{58D3D5E1-926A-49F6-90A6-AEF2C45AE635}"/>
              </a:ext>
            </a:extLst>
          </p:cNvPr>
          <p:cNvSpPr>
            <a:spLocks noGrp="1" noRot="1" noChangeAspect="1" noChangeArrowheads="1" noTextEdit="1"/>
          </p:cNvSpPr>
          <p:nvPr>
            <p:ph type="sldImg"/>
          </p:nvPr>
        </p:nvSpPr>
        <p:spPr>
          <a:xfrm>
            <a:off x="406400" y="696913"/>
            <a:ext cx="6197600" cy="3486150"/>
          </a:xfrm>
          <a:ln/>
        </p:spPr>
      </p:sp>
      <p:sp>
        <p:nvSpPr>
          <p:cNvPr id="29700" name="Rectangle 3">
            <a:extLst>
              <a:ext uri="{FF2B5EF4-FFF2-40B4-BE49-F238E27FC236}">
                <a16:creationId xmlns:a16="http://schemas.microsoft.com/office/drawing/2014/main" id="{88D744DE-6F19-45C5-9F23-DA271837A6B0}"/>
              </a:ext>
            </a:extLst>
          </p:cNvPr>
          <p:cNvSpPr>
            <a:spLocks noGrp="1" noChangeArrowheads="1"/>
          </p:cNvSpPr>
          <p:nvPr>
            <p:ph type="body" idx="1"/>
          </p:nvPr>
        </p:nvSpPr>
        <p:spPr>
          <a:xfrm>
            <a:off x="700088" y="4414838"/>
            <a:ext cx="5610225" cy="418465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r>
              <a:rPr lang="en-US" altLang="en-US"/>
              <a:t>Updated 8/26/13 by PSJ</a:t>
            </a:r>
          </a:p>
          <a:p>
            <a:endParaRPr lang="en-US" altLang="en-US"/>
          </a:p>
          <a:p>
            <a:r>
              <a:rPr lang="en-US" altLang="en-US"/>
              <a:t>THIS SLIDE IS HIDDEN – INCLUDED HERE MOSTLY FOR THE PRESENTER.  YOU CAN “UNHIDE” IT IF YOU WISH.</a:t>
            </a:r>
          </a:p>
          <a:p>
            <a:endParaRPr lang="en-US" altLang="en-US"/>
          </a:p>
        </p:txBody>
      </p:sp>
      <p:sp>
        <p:nvSpPr>
          <p:cNvPr id="29701" name="Footer Placeholder 4">
            <a:extLst>
              <a:ext uri="{FF2B5EF4-FFF2-40B4-BE49-F238E27FC236}">
                <a16:creationId xmlns:a16="http://schemas.microsoft.com/office/drawing/2014/main" id="{05F9E893-315A-4EF8-91D2-681CA5D2655E}"/>
              </a:ext>
            </a:extLst>
          </p:cNvPr>
          <p:cNvSpPr>
            <a:spLocks noGrp="1"/>
          </p:cNvSpPr>
          <p:nvPr>
            <p:ph type="ftr" sz="quarter" idx="4"/>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57263">
              <a:defRPr sz="2400">
                <a:solidFill>
                  <a:schemeClr val="tx1"/>
                </a:solidFill>
                <a:latin typeface="Tahoma" panose="020B0604030504040204" pitchFamily="34" charset="0"/>
                <a:ea typeface="MS PGothic" panose="020B0600070205080204" pitchFamily="34" charset="-128"/>
              </a:defRPr>
            </a:lvl1pPr>
            <a:lvl2pPr marL="742950" indent="-285750" defTabSz="957263">
              <a:defRPr sz="2400">
                <a:solidFill>
                  <a:schemeClr val="tx1"/>
                </a:solidFill>
                <a:latin typeface="Tahoma" panose="020B0604030504040204" pitchFamily="34" charset="0"/>
                <a:ea typeface="MS PGothic" panose="020B0600070205080204" pitchFamily="34" charset="-128"/>
              </a:defRPr>
            </a:lvl2pPr>
            <a:lvl3pPr marL="1143000" indent="-228600" defTabSz="957263">
              <a:defRPr sz="2400">
                <a:solidFill>
                  <a:schemeClr val="tx1"/>
                </a:solidFill>
                <a:latin typeface="Tahoma" panose="020B0604030504040204" pitchFamily="34" charset="0"/>
                <a:ea typeface="MS PGothic" panose="020B0600070205080204" pitchFamily="34" charset="-128"/>
              </a:defRPr>
            </a:lvl3pPr>
            <a:lvl4pPr marL="1600200" indent="-228600" defTabSz="957263">
              <a:defRPr sz="2400">
                <a:solidFill>
                  <a:schemeClr val="tx1"/>
                </a:solidFill>
                <a:latin typeface="Tahoma" panose="020B0604030504040204" pitchFamily="34" charset="0"/>
                <a:ea typeface="MS PGothic" panose="020B0600070205080204" pitchFamily="34" charset="-128"/>
              </a:defRPr>
            </a:lvl4pPr>
            <a:lvl5pPr marL="2057400" indent="-228600" defTabSz="957263">
              <a:defRPr sz="2400">
                <a:solidFill>
                  <a:schemeClr val="tx1"/>
                </a:solidFill>
                <a:latin typeface="Tahoma" panose="020B0604030504040204" pitchFamily="34" charset="0"/>
                <a:ea typeface="MS PGothic" panose="020B0600070205080204" pitchFamily="34" charset="-128"/>
              </a:defRPr>
            </a:lvl5pPr>
            <a:lvl6pPr marL="2514600" indent="-228600" defTabSz="9572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defTabSz="9572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defTabSz="9572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defTabSz="9572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r>
              <a:rPr lang="en-US" altLang="en-US" sz="1200">
                <a:latin typeface="Times New Roman" panose="02020603050405020304" pitchFamily="18" charset="0"/>
              </a:rPr>
              <a:t>Unit L: Aggressive Behavior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05394697-D8CE-4E09-ACC0-D595CEC2B319}"/>
              </a:ext>
            </a:extLst>
          </p:cNvPr>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82A72F60-AEE1-4B80-92AD-393023A05AB8}" type="slidenum">
              <a:rPr lang="en-US" altLang="en-US" sz="1200" smtClean="0">
                <a:latin typeface="Times New Roman" panose="02020603050405020304" pitchFamily="18" charset="0"/>
              </a:rPr>
              <a:pPr/>
              <a:t>18</a:t>
            </a:fld>
            <a:endParaRPr lang="en-US" altLang="en-US" sz="1200">
              <a:latin typeface="Times New Roman" panose="02020603050405020304" pitchFamily="18" charset="0"/>
            </a:endParaRPr>
          </a:p>
        </p:txBody>
      </p:sp>
      <p:sp>
        <p:nvSpPr>
          <p:cNvPr id="35843" name="Rectangle 2">
            <a:extLst>
              <a:ext uri="{FF2B5EF4-FFF2-40B4-BE49-F238E27FC236}">
                <a16:creationId xmlns:a16="http://schemas.microsoft.com/office/drawing/2014/main" id="{E7952F71-DFEE-43FA-A247-55CFF1C7047C}"/>
              </a:ext>
            </a:extLst>
          </p:cNvPr>
          <p:cNvSpPr>
            <a:spLocks noGrp="1" noRot="1" noChangeAspect="1" noChangeArrowheads="1" noTextEdit="1"/>
          </p:cNvSpPr>
          <p:nvPr>
            <p:ph type="sldImg"/>
          </p:nvPr>
        </p:nvSpPr>
        <p:spPr>
          <a:xfrm>
            <a:off x="404813" y="696913"/>
            <a:ext cx="6199187" cy="3487737"/>
          </a:xfrm>
          <a:ln/>
        </p:spPr>
      </p:sp>
      <p:sp>
        <p:nvSpPr>
          <p:cNvPr id="35844" name="Rectangle 3">
            <a:extLst>
              <a:ext uri="{FF2B5EF4-FFF2-40B4-BE49-F238E27FC236}">
                <a16:creationId xmlns:a16="http://schemas.microsoft.com/office/drawing/2014/main" id="{8EF8A9D0-39D3-48FD-A122-C1618BC3860B}"/>
              </a:ext>
            </a:extLst>
          </p:cNvPr>
          <p:cNvSpPr>
            <a:spLocks noGrp="1" noChangeArrowheads="1"/>
          </p:cNvSpPr>
          <p:nvPr>
            <p:ph type="body" idx="1"/>
          </p:nvPr>
        </p:nvSpPr>
        <p:spPr>
          <a:xfrm>
            <a:off x="935038" y="4414838"/>
            <a:ext cx="5140325" cy="418465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endParaRPr lang="en-US" altLang="en-US"/>
          </a:p>
        </p:txBody>
      </p:sp>
      <p:sp>
        <p:nvSpPr>
          <p:cNvPr id="35845" name="Footer Placeholder 4">
            <a:extLst>
              <a:ext uri="{FF2B5EF4-FFF2-40B4-BE49-F238E27FC236}">
                <a16:creationId xmlns:a16="http://schemas.microsoft.com/office/drawing/2014/main" id="{86355933-2693-4355-BD66-FB58D97232AB}"/>
              </a:ext>
            </a:extLst>
          </p:cNvPr>
          <p:cNvSpPr>
            <a:spLocks noGrp="1"/>
          </p:cNvSpPr>
          <p:nvPr>
            <p:ph type="ftr" sz="quarter" idx="4"/>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r>
              <a:rPr lang="en-US" altLang="en-US" sz="1200">
                <a:latin typeface="Times New Roman" panose="02020603050405020304" pitchFamily="18" charset="0"/>
              </a:rPr>
              <a:t>Unit L: Aggressive Behavior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1E5CACF7-5E7E-479F-8C39-14A40A88BF19}"/>
              </a:ext>
            </a:extLst>
          </p:cNvPr>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8BC8D5AA-2B56-43B3-A0AC-57C16D079F91}" type="slidenum">
              <a:rPr lang="en-US" altLang="en-US" sz="1200" smtClean="0">
                <a:latin typeface="Times New Roman" panose="02020603050405020304" pitchFamily="18" charset="0"/>
              </a:rPr>
              <a:pPr/>
              <a:t>20</a:t>
            </a:fld>
            <a:endParaRPr lang="en-US" altLang="en-US" sz="1200">
              <a:latin typeface="Times New Roman" panose="02020603050405020304" pitchFamily="18" charset="0"/>
            </a:endParaRPr>
          </a:p>
        </p:txBody>
      </p:sp>
      <p:sp>
        <p:nvSpPr>
          <p:cNvPr id="40963" name="Rectangle 2">
            <a:extLst>
              <a:ext uri="{FF2B5EF4-FFF2-40B4-BE49-F238E27FC236}">
                <a16:creationId xmlns:a16="http://schemas.microsoft.com/office/drawing/2014/main" id="{2A9F0608-C779-417C-927B-362565124B40}"/>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8CF77B95-4FCB-44C2-9B6C-462B918D26DE}"/>
              </a:ext>
            </a:extLst>
          </p:cNvPr>
          <p:cNvSpPr>
            <a:spLocks noGrp="1" noChangeArrowheads="1"/>
          </p:cNvSpPr>
          <p:nvPr>
            <p:ph type="body" idx="1"/>
          </p:nvPr>
        </p:nvSpPr>
        <p:spPr>
          <a:xfrm>
            <a:off x="933450" y="4414838"/>
            <a:ext cx="5143500" cy="4183062"/>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endParaRPr lang="en-US" altLang="en-US"/>
          </a:p>
        </p:txBody>
      </p:sp>
      <p:sp>
        <p:nvSpPr>
          <p:cNvPr id="40965" name="Footer Placeholder 4">
            <a:extLst>
              <a:ext uri="{FF2B5EF4-FFF2-40B4-BE49-F238E27FC236}">
                <a16:creationId xmlns:a16="http://schemas.microsoft.com/office/drawing/2014/main" id="{32F06416-1FF3-474B-8C97-5B4BA4AB759D}"/>
              </a:ext>
            </a:extLst>
          </p:cNvPr>
          <p:cNvSpPr>
            <a:spLocks noGrp="1"/>
          </p:cNvSpPr>
          <p:nvPr>
            <p:ph type="ftr" sz="quarter" idx="4"/>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r>
              <a:rPr lang="en-US" altLang="en-US" sz="1200">
                <a:latin typeface="Times New Roman" panose="02020603050405020304" pitchFamily="18" charset="0"/>
              </a:rPr>
              <a:t>Unit L: Aggressive Behavior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D5373411-7BD3-4577-8A82-763E2B29A8A8}"/>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5CF38772-3E43-43BD-9D50-BE0C0EA907C9}"/>
              </a:ext>
            </a:extLst>
          </p:cNvPr>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endParaRPr lang="en-US" altLang="en-US"/>
          </a:p>
        </p:txBody>
      </p:sp>
      <p:sp>
        <p:nvSpPr>
          <p:cNvPr id="43012" name="Slide Number Placeholder 3">
            <a:extLst>
              <a:ext uri="{FF2B5EF4-FFF2-40B4-BE49-F238E27FC236}">
                <a16:creationId xmlns:a16="http://schemas.microsoft.com/office/drawing/2014/main" id="{8414D22A-C4EC-4A6B-8F96-B14C6E2C05E8}"/>
              </a:ext>
            </a:extLst>
          </p:cNvPr>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4739415A-E9A9-4861-BBFF-EC363EEBDF14}" type="slidenum">
              <a:rPr lang="en-US" altLang="en-US" sz="1200" smtClean="0">
                <a:latin typeface="Times New Roman" panose="02020603050405020304" pitchFamily="18" charset="0"/>
              </a:rPr>
              <a:pPr/>
              <a:t>21</a:t>
            </a:fld>
            <a:endParaRPr lang="en-US" altLang="en-US" sz="1200">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09DC8885-B3AD-44D3-A117-AF6136856A31}"/>
              </a:ext>
            </a:extLst>
          </p:cNvPr>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5B59681B-56A7-41DA-B567-1F543E0EB49E}" type="slidenum">
              <a:rPr lang="en-US" altLang="en-US" sz="1200" smtClean="0">
                <a:latin typeface="Times New Roman" panose="02020603050405020304" pitchFamily="18" charset="0"/>
              </a:rPr>
              <a:pPr/>
              <a:t>23</a:t>
            </a:fld>
            <a:endParaRPr lang="en-US" altLang="en-US" sz="1200">
              <a:latin typeface="Times New Roman" panose="02020603050405020304" pitchFamily="18" charset="0"/>
            </a:endParaRPr>
          </a:p>
        </p:txBody>
      </p:sp>
      <p:sp>
        <p:nvSpPr>
          <p:cNvPr id="46083" name="Rectangle 2">
            <a:extLst>
              <a:ext uri="{FF2B5EF4-FFF2-40B4-BE49-F238E27FC236}">
                <a16:creationId xmlns:a16="http://schemas.microsoft.com/office/drawing/2014/main" id="{F4DB6816-22BF-425C-88DC-CB08743F013E}"/>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43748A66-87ED-4AAD-A381-08CDA7168EE9}"/>
              </a:ext>
            </a:extLst>
          </p:cNvPr>
          <p:cNvSpPr>
            <a:spLocks noGrp="1" noChangeArrowheads="1"/>
          </p:cNvSpPr>
          <p:nvPr>
            <p:ph type="body" idx="1"/>
          </p:nvPr>
        </p:nvSpPr>
        <p:spPr>
          <a:xfrm>
            <a:off x="700088" y="4414838"/>
            <a:ext cx="5610225" cy="4183062"/>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endParaRPr lang="en-US" altLang="en-US"/>
          </a:p>
        </p:txBody>
      </p:sp>
      <p:sp>
        <p:nvSpPr>
          <p:cNvPr id="46085" name="Footer Placeholder 4">
            <a:extLst>
              <a:ext uri="{FF2B5EF4-FFF2-40B4-BE49-F238E27FC236}">
                <a16:creationId xmlns:a16="http://schemas.microsoft.com/office/drawing/2014/main" id="{BFE81AB7-D196-4F8E-B095-FBFED7EDDDD1}"/>
              </a:ext>
            </a:extLst>
          </p:cNvPr>
          <p:cNvSpPr>
            <a:spLocks noGrp="1"/>
          </p:cNvSpPr>
          <p:nvPr>
            <p:ph type="ftr" sz="quarter" idx="4"/>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r>
              <a:rPr lang="en-US" altLang="en-US" sz="1200">
                <a:latin typeface="Times New Roman" panose="02020603050405020304" pitchFamily="18" charset="0"/>
              </a:rPr>
              <a:t>Unit L: Aggressive Behavior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6A71CC79-4573-407C-9986-F9C0B1CDB5BB}"/>
              </a:ext>
            </a:extLst>
          </p:cNvPr>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58850">
              <a:defRPr sz="2400">
                <a:solidFill>
                  <a:schemeClr val="tx1"/>
                </a:solidFill>
                <a:latin typeface="Tahoma" panose="020B0604030504040204" pitchFamily="34" charset="0"/>
                <a:ea typeface="MS PGothic" panose="020B0600070205080204" pitchFamily="34" charset="-128"/>
              </a:defRPr>
            </a:lvl1pPr>
            <a:lvl2pPr marL="742950" indent="-285750" defTabSz="958850">
              <a:defRPr sz="2400">
                <a:solidFill>
                  <a:schemeClr val="tx1"/>
                </a:solidFill>
                <a:latin typeface="Tahoma" panose="020B0604030504040204" pitchFamily="34" charset="0"/>
                <a:ea typeface="MS PGothic" panose="020B0600070205080204" pitchFamily="34" charset="-128"/>
              </a:defRPr>
            </a:lvl2pPr>
            <a:lvl3pPr marL="1143000" indent="-228600" defTabSz="958850">
              <a:defRPr sz="2400">
                <a:solidFill>
                  <a:schemeClr val="tx1"/>
                </a:solidFill>
                <a:latin typeface="Tahoma" panose="020B0604030504040204" pitchFamily="34" charset="0"/>
                <a:ea typeface="MS PGothic" panose="020B0600070205080204" pitchFamily="34" charset="-128"/>
              </a:defRPr>
            </a:lvl3pPr>
            <a:lvl4pPr marL="1600200" indent="-228600" defTabSz="958850">
              <a:defRPr sz="2400">
                <a:solidFill>
                  <a:schemeClr val="tx1"/>
                </a:solidFill>
                <a:latin typeface="Tahoma" panose="020B0604030504040204" pitchFamily="34" charset="0"/>
                <a:ea typeface="MS PGothic" panose="020B0600070205080204" pitchFamily="34" charset="-128"/>
              </a:defRPr>
            </a:lvl4pPr>
            <a:lvl5pPr marL="2057400" indent="-228600" defTabSz="958850">
              <a:defRPr sz="2400">
                <a:solidFill>
                  <a:schemeClr val="tx1"/>
                </a:solidFill>
                <a:latin typeface="Tahoma" panose="020B0604030504040204" pitchFamily="34" charset="0"/>
                <a:ea typeface="MS PGothic" panose="020B0600070205080204" pitchFamily="34" charset="-128"/>
              </a:defRPr>
            </a:lvl5pPr>
            <a:lvl6pPr marL="2514600" indent="-228600" defTabSz="95885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defTabSz="95885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defTabSz="95885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defTabSz="95885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80043670-7810-45B1-AFC3-2FF31AC1FD00}" type="slidenum">
              <a:rPr lang="en-US" altLang="en-US" sz="1200" smtClean="0">
                <a:latin typeface="Times New Roman" panose="02020603050405020304" pitchFamily="18" charset="0"/>
              </a:rPr>
              <a:pPr/>
              <a:t>26</a:t>
            </a:fld>
            <a:endParaRPr lang="en-US" altLang="en-US" sz="1200">
              <a:latin typeface="Times New Roman" panose="02020603050405020304" pitchFamily="18" charset="0"/>
            </a:endParaRPr>
          </a:p>
        </p:txBody>
      </p:sp>
      <p:sp>
        <p:nvSpPr>
          <p:cNvPr id="53251" name="Rectangle 2">
            <a:extLst>
              <a:ext uri="{FF2B5EF4-FFF2-40B4-BE49-F238E27FC236}">
                <a16:creationId xmlns:a16="http://schemas.microsoft.com/office/drawing/2014/main" id="{C224F6CF-9CFF-4C64-95AF-EB11E4B20161}"/>
              </a:ext>
            </a:extLst>
          </p:cNvPr>
          <p:cNvSpPr>
            <a:spLocks noGrp="1" noRot="1" noChangeAspect="1" noChangeArrowheads="1" noTextEdit="1"/>
          </p:cNvSpPr>
          <p:nvPr>
            <p:ph type="sldImg"/>
          </p:nvPr>
        </p:nvSpPr>
        <p:spPr>
          <a:xfrm>
            <a:off x="406400" y="696913"/>
            <a:ext cx="6197600" cy="3486150"/>
          </a:xfrm>
          <a:ln/>
        </p:spPr>
      </p:sp>
      <p:sp>
        <p:nvSpPr>
          <p:cNvPr id="53252" name="Rectangle 3">
            <a:extLst>
              <a:ext uri="{FF2B5EF4-FFF2-40B4-BE49-F238E27FC236}">
                <a16:creationId xmlns:a16="http://schemas.microsoft.com/office/drawing/2014/main" id="{117A38A6-B39A-4BDB-9FA0-5D2BDBCF4D4D}"/>
              </a:ext>
            </a:extLst>
          </p:cNvPr>
          <p:cNvSpPr>
            <a:spLocks noGrp="1" noChangeArrowheads="1"/>
          </p:cNvSpPr>
          <p:nvPr>
            <p:ph type="body" idx="1"/>
          </p:nvPr>
        </p:nvSpPr>
        <p:spPr>
          <a:xfrm>
            <a:off x="931863" y="4414838"/>
            <a:ext cx="5146675" cy="4183062"/>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pPr>
              <a:buFontTx/>
              <a:buChar char="•"/>
            </a:pPr>
            <a:r>
              <a:rPr lang="en-US" altLang="en-US"/>
              <a:t>Updated 8/26/13 by PSJ</a:t>
            </a:r>
          </a:p>
          <a:p>
            <a:endParaRPr lang="en-US" altLang="en-US"/>
          </a:p>
          <a:p>
            <a:pPr>
              <a:buFontTx/>
              <a:buChar char="•"/>
            </a:pPr>
            <a:r>
              <a:rPr lang="en-US" altLang="en-US"/>
              <a:t>Comprehensive diagnostic interview with patient and parent/guardian.</a:t>
            </a:r>
          </a:p>
          <a:p>
            <a:pPr lvl="1">
              <a:buFontTx/>
              <a:buChar char="•"/>
            </a:pPr>
            <a:r>
              <a:rPr lang="en-US" altLang="en-US"/>
              <a:t>Contact prior treating physicians</a:t>
            </a:r>
          </a:p>
          <a:p>
            <a:pPr lvl="1">
              <a:buFontTx/>
              <a:buChar char="•"/>
            </a:pPr>
            <a:r>
              <a:rPr lang="en-US" altLang="en-US"/>
              <a:t>Review treatment records</a:t>
            </a:r>
          </a:p>
          <a:p>
            <a:pPr lvl="1">
              <a:buFontTx/>
              <a:buChar char="•"/>
            </a:pPr>
            <a:r>
              <a:rPr lang="en-US" altLang="en-US"/>
              <a:t>Identify other medications being taken</a:t>
            </a:r>
          </a:p>
          <a:p>
            <a:pPr>
              <a:buFontTx/>
              <a:buChar char="•"/>
            </a:pPr>
            <a:r>
              <a:rPr lang="en-US" altLang="en-US"/>
              <a:t>Conduct a physical examination</a:t>
            </a:r>
          </a:p>
          <a:p>
            <a:pPr>
              <a:buFontTx/>
              <a:buChar char="•"/>
            </a:pPr>
            <a:r>
              <a:rPr lang="en-US" altLang="en-US"/>
              <a:t>Order appropriate laboratory studies</a:t>
            </a:r>
          </a:p>
          <a:p>
            <a:endParaRPr lang="en-US" altLang="en-US"/>
          </a:p>
          <a:p>
            <a:pPr algn="ctr"/>
            <a:r>
              <a:rPr lang="en-US" altLang="en-US" u="sng"/>
              <a:t>Background Information</a:t>
            </a:r>
          </a:p>
          <a:p>
            <a:r>
              <a:rPr lang="en-US" altLang="en-US"/>
              <a:t>A psychiatrist should conduct a comprehensive diagnostic interview with children/adolescents and their parents/guardians before initiating or altering treatment regimens.  It is important to contact physicians who have previously treated the patient and to obtain all prior treatment records, including prior medications.  Since some symptoms may have an organic basis, it is also essential for the patient to have a physical examination and to undergo appropriate laboratory studies.</a:t>
            </a:r>
          </a:p>
        </p:txBody>
      </p:sp>
      <p:sp>
        <p:nvSpPr>
          <p:cNvPr id="53253" name="Footer Placeholder 4">
            <a:extLst>
              <a:ext uri="{FF2B5EF4-FFF2-40B4-BE49-F238E27FC236}">
                <a16:creationId xmlns:a16="http://schemas.microsoft.com/office/drawing/2014/main" id="{62047FDE-9C41-4DE1-9595-9F8EDA3D4847}"/>
              </a:ext>
            </a:extLst>
          </p:cNvPr>
          <p:cNvSpPr>
            <a:spLocks noGrp="1"/>
          </p:cNvSpPr>
          <p:nvPr>
            <p:ph type="ftr" sz="quarter" idx="4"/>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58850">
              <a:defRPr sz="2400">
                <a:solidFill>
                  <a:schemeClr val="tx1"/>
                </a:solidFill>
                <a:latin typeface="Tahoma" panose="020B0604030504040204" pitchFamily="34" charset="0"/>
                <a:ea typeface="MS PGothic" panose="020B0600070205080204" pitchFamily="34" charset="-128"/>
              </a:defRPr>
            </a:lvl1pPr>
            <a:lvl2pPr marL="742950" indent="-285750" defTabSz="958850">
              <a:defRPr sz="2400">
                <a:solidFill>
                  <a:schemeClr val="tx1"/>
                </a:solidFill>
                <a:latin typeface="Tahoma" panose="020B0604030504040204" pitchFamily="34" charset="0"/>
                <a:ea typeface="MS PGothic" panose="020B0600070205080204" pitchFamily="34" charset="-128"/>
              </a:defRPr>
            </a:lvl2pPr>
            <a:lvl3pPr marL="1143000" indent="-228600" defTabSz="958850">
              <a:defRPr sz="2400">
                <a:solidFill>
                  <a:schemeClr val="tx1"/>
                </a:solidFill>
                <a:latin typeface="Tahoma" panose="020B0604030504040204" pitchFamily="34" charset="0"/>
                <a:ea typeface="MS PGothic" panose="020B0600070205080204" pitchFamily="34" charset="-128"/>
              </a:defRPr>
            </a:lvl3pPr>
            <a:lvl4pPr marL="1600200" indent="-228600" defTabSz="958850">
              <a:defRPr sz="2400">
                <a:solidFill>
                  <a:schemeClr val="tx1"/>
                </a:solidFill>
                <a:latin typeface="Tahoma" panose="020B0604030504040204" pitchFamily="34" charset="0"/>
                <a:ea typeface="MS PGothic" panose="020B0600070205080204" pitchFamily="34" charset="-128"/>
              </a:defRPr>
            </a:lvl4pPr>
            <a:lvl5pPr marL="2057400" indent="-228600" defTabSz="958850">
              <a:defRPr sz="2400">
                <a:solidFill>
                  <a:schemeClr val="tx1"/>
                </a:solidFill>
                <a:latin typeface="Tahoma" panose="020B0604030504040204" pitchFamily="34" charset="0"/>
                <a:ea typeface="MS PGothic" panose="020B0600070205080204" pitchFamily="34" charset="-128"/>
              </a:defRPr>
            </a:lvl5pPr>
            <a:lvl6pPr marL="2514600" indent="-228600" defTabSz="95885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defTabSz="95885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defTabSz="95885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defTabSz="95885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r>
              <a:rPr lang="en-US" altLang="en-US" sz="1200">
                <a:latin typeface="Times New Roman" panose="02020603050405020304" pitchFamily="18" charset="0"/>
              </a:rPr>
              <a:t>Unit L: Aggressive Behavior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2962100E-B3ED-413B-99BC-4F34EB23F637}"/>
              </a:ext>
            </a:extLst>
          </p:cNvPr>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58850">
              <a:defRPr sz="2400">
                <a:solidFill>
                  <a:schemeClr val="tx1"/>
                </a:solidFill>
                <a:latin typeface="Tahoma" panose="020B0604030504040204" pitchFamily="34" charset="0"/>
                <a:ea typeface="MS PGothic" panose="020B0600070205080204" pitchFamily="34" charset="-128"/>
              </a:defRPr>
            </a:lvl1pPr>
            <a:lvl2pPr marL="742950" indent="-285750" defTabSz="958850">
              <a:defRPr sz="2400">
                <a:solidFill>
                  <a:schemeClr val="tx1"/>
                </a:solidFill>
                <a:latin typeface="Tahoma" panose="020B0604030504040204" pitchFamily="34" charset="0"/>
                <a:ea typeface="MS PGothic" panose="020B0600070205080204" pitchFamily="34" charset="-128"/>
              </a:defRPr>
            </a:lvl2pPr>
            <a:lvl3pPr marL="1143000" indent="-228600" defTabSz="958850">
              <a:defRPr sz="2400">
                <a:solidFill>
                  <a:schemeClr val="tx1"/>
                </a:solidFill>
                <a:latin typeface="Tahoma" panose="020B0604030504040204" pitchFamily="34" charset="0"/>
                <a:ea typeface="MS PGothic" panose="020B0600070205080204" pitchFamily="34" charset="-128"/>
              </a:defRPr>
            </a:lvl3pPr>
            <a:lvl4pPr marL="1600200" indent="-228600" defTabSz="958850">
              <a:defRPr sz="2400">
                <a:solidFill>
                  <a:schemeClr val="tx1"/>
                </a:solidFill>
                <a:latin typeface="Tahoma" panose="020B0604030504040204" pitchFamily="34" charset="0"/>
                <a:ea typeface="MS PGothic" panose="020B0600070205080204" pitchFamily="34" charset="-128"/>
              </a:defRPr>
            </a:lvl4pPr>
            <a:lvl5pPr marL="2057400" indent="-228600" defTabSz="958850">
              <a:defRPr sz="2400">
                <a:solidFill>
                  <a:schemeClr val="tx1"/>
                </a:solidFill>
                <a:latin typeface="Tahoma" panose="020B0604030504040204" pitchFamily="34" charset="0"/>
                <a:ea typeface="MS PGothic" panose="020B0600070205080204" pitchFamily="34" charset="-128"/>
              </a:defRPr>
            </a:lvl5pPr>
            <a:lvl6pPr marL="2514600" indent="-228600" defTabSz="95885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defTabSz="95885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defTabSz="95885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defTabSz="95885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eaLnBrk="1" hangingPunct="1"/>
            <a:fld id="{E26BF9BC-4DEC-401D-BF69-33C435D193E6}" type="slidenum">
              <a:rPr lang="en-US" altLang="en-US" sz="1200" smtClean="0">
                <a:latin typeface="Times New Roman" panose="02020603050405020304" pitchFamily="18" charset="0"/>
              </a:rPr>
              <a:pPr eaLnBrk="1" hangingPunct="1"/>
              <a:t>27</a:t>
            </a:fld>
            <a:endParaRPr lang="en-US" altLang="en-US" sz="1200">
              <a:latin typeface="Times New Roman" panose="02020603050405020304" pitchFamily="18" charset="0"/>
            </a:endParaRPr>
          </a:p>
        </p:txBody>
      </p:sp>
      <p:sp>
        <p:nvSpPr>
          <p:cNvPr id="56323" name="Rectangle 2">
            <a:extLst>
              <a:ext uri="{FF2B5EF4-FFF2-40B4-BE49-F238E27FC236}">
                <a16:creationId xmlns:a16="http://schemas.microsoft.com/office/drawing/2014/main" id="{91194585-C2DF-410C-98C8-C121021272D6}"/>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162876A0-BF2F-4599-BE1F-6E98BC42D955}"/>
              </a:ext>
            </a:extLst>
          </p:cNvPr>
          <p:cNvSpPr>
            <a:spLocks noGrp="1" noChangeArrowheads="1"/>
          </p:cNvSpPr>
          <p:nvPr>
            <p:ph type="body" idx="1"/>
          </p:nvPr>
        </p:nvSpPr>
        <p:spPr>
          <a:xfrm>
            <a:off x="700088" y="4414838"/>
            <a:ext cx="5610225" cy="4183062"/>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pPr eaLnBrk="1" hangingPunct="1">
              <a:spcBef>
                <a:spcPct val="0"/>
              </a:spcBef>
            </a:pPr>
            <a:endParaRPr lang="en-US" altLang="en-US"/>
          </a:p>
        </p:txBody>
      </p:sp>
      <p:sp>
        <p:nvSpPr>
          <p:cNvPr id="56325" name="Footer Placeholder 4">
            <a:extLst>
              <a:ext uri="{FF2B5EF4-FFF2-40B4-BE49-F238E27FC236}">
                <a16:creationId xmlns:a16="http://schemas.microsoft.com/office/drawing/2014/main" id="{7A0F52C7-95CB-49E7-8BD8-7A2DC2F2636C}"/>
              </a:ext>
            </a:extLst>
          </p:cNvPr>
          <p:cNvSpPr>
            <a:spLocks noGrp="1"/>
          </p:cNvSpPr>
          <p:nvPr>
            <p:ph type="ftr" sz="quarter" idx="4"/>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58850">
              <a:defRPr sz="2400">
                <a:solidFill>
                  <a:schemeClr val="tx1"/>
                </a:solidFill>
                <a:latin typeface="Tahoma" panose="020B0604030504040204" pitchFamily="34" charset="0"/>
                <a:ea typeface="MS PGothic" panose="020B0600070205080204" pitchFamily="34" charset="-128"/>
              </a:defRPr>
            </a:lvl1pPr>
            <a:lvl2pPr marL="742950" indent="-285750" defTabSz="958850">
              <a:defRPr sz="2400">
                <a:solidFill>
                  <a:schemeClr val="tx1"/>
                </a:solidFill>
                <a:latin typeface="Tahoma" panose="020B0604030504040204" pitchFamily="34" charset="0"/>
                <a:ea typeface="MS PGothic" panose="020B0600070205080204" pitchFamily="34" charset="-128"/>
              </a:defRPr>
            </a:lvl2pPr>
            <a:lvl3pPr marL="1143000" indent="-228600" defTabSz="958850">
              <a:defRPr sz="2400">
                <a:solidFill>
                  <a:schemeClr val="tx1"/>
                </a:solidFill>
                <a:latin typeface="Tahoma" panose="020B0604030504040204" pitchFamily="34" charset="0"/>
                <a:ea typeface="MS PGothic" panose="020B0600070205080204" pitchFamily="34" charset="-128"/>
              </a:defRPr>
            </a:lvl3pPr>
            <a:lvl4pPr marL="1600200" indent="-228600" defTabSz="958850">
              <a:defRPr sz="2400">
                <a:solidFill>
                  <a:schemeClr val="tx1"/>
                </a:solidFill>
                <a:latin typeface="Tahoma" panose="020B0604030504040204" pitchFamily="34" charset="0"/>
                <a:ea typeface="MS PGothic" panose="020B0600070205080204" pitchFamily="34" charset="-128"/>
              </a:defRPr>
            </a:lvl4pPr>
            <a:lvl5pPr marL="2057400" indent="-228600" defTabSz="958850">
              <a:defRPr sz="2400">
                <a:solidFill>
                  <a:schemeClr val="tx1"/>
                </a:solidFill>
                <a:latin typeface="Tahoma" panose="020B0604030504040204" pitchFamily="34" charset="0"/>
                <a:ea typeface="MS PGothic" panose="020B0600070205080204" pitchFamily="34" charset="-128"/>
              </a:defRPr>
            </a:lvl5pPr>
            <a:lvl6pPr marL="2514600" indent="-228600" defTabSz="95885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defTabSz="95885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defTabSz="95885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defTabSz="95885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eaLnBrk="1" hangingPunct="1"/>
            <a:r>
              <a:rPr lang="en-US" altLang="en-US" sz="1200">
                <a:latin typeface="Times New Roman" panose="02020603050405020304" pitchFamily="18" charset="0"/>
              </a:rPr>
              <a:t>Unit L: Aggressive Behavior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134380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4152438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336149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49670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610600" y="6595186"/>
            <a:ext cx="2743200" cy="262814"/>
          </a:xfrm>
          <a:prstGeom prst="rect">
            <a:avLst/>
          </a:prstGeom>
        </p:spPr>
        <p:txBody>
          <a:bodyPr/>
          <a:lstStyle>
            <a:lvl1pPr algn="r">
              <a:defRPr sz="1200"/>
            </a:lvl1pPr>
          </a:lstStyle>
          <a:p>
            <a:fld id="{023EF2FA-38EB-354B-AB31-D0F975FB7077}" type="slidenum">
              <a:rPr lang="en-US" smtClean="0"/>
              <a:pPr/>
              <a:t>‹#›</a:t>
            </a:fld>
            <a:endParaRPr lang="en-US" dirty="0"/>
          </a:p>
        </p:txBody>
      </p:sp>
    </p:spTree>
    <p:extLst>
      <p:ext uri="{BB962C8B-B14F-4D97-AF65-F5344CB8AC3E}">
        <p14:creationId xmlns:p14="http://schemas.microsoft.com/office/powerpoint/2010/main" val="1070527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8604250" y="6605515"/>
            <a:ext cx="2743200" cy="252485"/>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741731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610600" y="6591869"/>
            <a:ext cx="2743200" cy="266131"/>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140665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8612188" y="6578221"/>
            <a:ext cx="2743200" cy="279779"/>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1935786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chemeClr val="tx1">
                    <a:lumMod val="65000"/>
                    <a:lumOff val="35000"/>
                  </a:schemeClr>
                </a:solidFill>
              </a:defRPr>
            </a:lvl1pPr>
          </a:lstStyle>
          <a:p>
            <a:r>
              <a:rPr lang="en-US" dirty="0"/>
              <a:t>Click to edit Master title style</a:t>
            </a:r>
          </a:p>
        </p:txBody>
      </p:sp>
      <p:sp>
        <p:nvSpPr>
          <p:cNvPr id="5" name="Slide Number Placeholder 4"/>
          <p:cNvSpPr>
            <a:spLocks noGrp="1"/>
          </p:cNvSpPr>
          <p:nvPr>
            <p:ph type="sldNum" sz="quarter" idx="12"/>
          </p:nvPr>
        </p:nvSpPr>
        <p:spPr>
          <a:xfrm>
            <a:off x="8610600" y="6523630"/>
            <a:ext cx="2743200" cy="334370"/>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3837811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600" y="6550925"/>
            <a:ext cx="2743200" cy="307075"/>
          </a:xfrm>
          <a:prstGeom prst="rect">
            <a:avLst/>
          </a:prstGeom>
        </p:spPr>
        <p:txBody>
          <a:bodyPr/>
          <a:lstStyle/>
          <a:p>
            <a:fld id="{023EF2FA-38EB-354B-AB31-D0F975FB7077}" type="slidenum">
              <a:rPr lang="en-US" smtClean="0"/>
              <a:t>‹#›</a:t>
            </a:fld>
            <a:endParaRPr lang="en-US"/>
          </a:p>
        </p:txBody>
      </p:sp>
      <p:sp>
        <p:nvSpPr>
          <p:cNvPr id="5" name="Title 1"/>
          <p:cNvSpPr>
            <a:spLocks noGrp="1"/>
          </p:cNvSpPr>
          <p:nvPr>
            <p:ph type="title"/>
          </p:nvPr>
        </p:nvSpPr>
        <p:spPr>
          <a:xfrm>
            <a:off x="838200" y="745451"/>
            <a:ext cx="10515600" cy="821917"/>
          </a:xfrm>
          <a:prstGeom prst="rect">
            <a:avLst/>
          </a:prstGeom>
        </p:spPr>
        <p:txBody>
          <a:bodyPr/>
          <a:lstStyle>
            <a:lvl1pPr>
              <a:defRPr sz="4800">
                <a:solidFill>
                  <a:schemeClr val="tx1">
                    <a:lumMod val="65000"/>
                    <a:lumOff val="35000"/>
                  </a:schemeClr>
                </a:solidFill>
              </a:defRPr>
            </a:lvl1pPr>
          </a:lstStyle>
          <a:p>
            <a:r>
              <a:rPr lang="en-US" dirty="0"/>
              <a:t>Statewide Coordination Center</a:t>
            </a:r>
          </a:p>
        </p:txBody>
      </p:sp>
    </p:spTree>
    <p:extLst>
      <p:ext uri="{BB962C8B-B14F-4D97-AF65-F5344CB8AC3E}">
        <p14:creationId xmlns:p14="http://schemas.microsoft.com/office/powerpoint/2010/main" val="13161776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8612188" y="6564573"/>
            <a:ext cx="2743200" cy="293427"/>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1915661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E927A71C-5EB0-45EC-B0AD-E94D765AE5AB}" type="slidenum">
              <a:rPr lang="en-US" smtClean="0"/>
              <a:pPr/>
              <a:t>‹#›</a:t>
            </a:fld>
            <a:endParaRPr lang="en-US" dirty="0"/>
          </a:p>
        </p:txBody>
      </p:sp>
    </p:spTree>
    <p:extLst>
      <p:ext uri="{BB962C8B-B14F-4D97-AF65-F5344CB8AC3E}">
        <p14:creationId xmlns:p14="http://schemas.microsoft.com/office/powerpoint/2010/main" val="33491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8612188" y="6523630"/>
            <a:ext cx="2743200" cy="334370"/>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14501123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chemeClr val="tx1">
                    <a:lumMod val="65000"/>
                    <a:lumOff val="35000"/>
                  </a:schemeClr>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610600" y="6537278"/>
            <a:ext cx="2743200" cy="320722"/>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246491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lvl1pPr>
              <a:defRPr>
                <a:solidFill>
                  <a:schemeClr val="tx1">
                    <a:lumMod val="65000"/>
                    <a:lumOff val="35000"/>
                  </a:schemeClr>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610600" y="6578221"/>
            <a:ext cx="2743200" cy="279779"/>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280013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606811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99347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723386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47988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92194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77562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9831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12" name="Graphic 6"/>
          <p:cNvPicPr>
            <a:picLocks noChangeAspect="1"/>
          </p:cNvPicPr>
          <p:nvPr userDrawn="1"/>
        </p:nvPicPr>
        <p:blipFill rotWithShape="1">
          <a:blip r:embed="rId2" cstate="print">
            <a:extLst>
              <a:ext uri="{28A0092B-C50C-407E-A947-70E740481C1C}">
                <a14:useLocalDpi xmlns:a14="http://schemas.microsoft.com/office/drawing/2010/main" val="0"/>
              </a:ext>
            </a:extLst>
          </a:blip>
          <a:srcRect l="31450" t="17628" r="26478" b="17628"/>
          <a:stretch/>
        </p:blipFill>
        <p:spPr>
          <a:xfrm>
            <a:off x="520627" y="811784"/>
            <a:ext cx="4370453" cy="5197094"/>
          </a:xfrm>
          <a:prstGeom prst="rect">
            <a:avLst/>
          </a:prstGeom>
        </p:spPr>
      </p:pic>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
        <p:nvSpPr>
          <p:cNvPr id="8" name="Rectangle 7"/>
          <p:cNvSpPr/>
          <p:nvPr userDrawn="1"/>
        </p:nvSpPr>
        <p:spPr>
          <a:xfrm>
            <a:off x="5448592" y="1874750"/>
            <a:ext cx="6743408" cy="880159"/>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5448592" y="2971049"/>
            <a:ext cx="6743408" cy="881143"/>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448592" y="4068332"/>
            <a:ext cx="6743408" cy="88398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5448592" y="3234339"/>
            <a:ext cx="6743408" cy="445170"/>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448592" y="1986481"/>
            <a:ext cx="6743408" cy="656696"/>
          </a:xfrm>
        </p:spPr>
        <p:txBody>
          <a:bodyPr anchor="b"/>
          <a:lstStyle>
            <a:lvl1pPr algn="ctr">
              <a:defRPr sz="4400">
                <a:solidFill>
                  <a:schemeClr val="bg1"/>
                </a:solidFill>
              </a:defRPr>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516108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211159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18056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80718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Tree>
    <p:extLst>
      <p:ext uri="{BB962C8B-B14F-4D97-AF65-F5344CB8AC3E}">
        <p14:creationId xmlns:p14="http://schemas.microsoft.com/office/powerpoint/2010/main" val="3872879193"/>
      </p:ext>
    </p:extLst>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106" name="Google Shape;128;g123adc3d53a_1_0"/>
          <p:cNvSpPr/>
          <p:nvPr/>
        </p:nvSpPr>
        <p:spPr>
          <a:xfrm rot="10800000">
            <a:off x="-1588" y="5356224"/>
            <a:ext cx="3833813" cy="150177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21600" y="21600"/>
                </a:lnTo>
                <a:close/>
              </a:path>
            </a:pathLst>
          </a:custGeom>
          <a:solidFill>
            <a:srgbClr val="F2F2F2"/>
          </a:solidFill>
          <a:ln w="12700">
            <a:miter lim="400000"/>
          </a:ln>
        </p:spPr>
        <p:txBody>
          <a:bodyPr lIns="0" tIns="0" rIns="0" bIns="0" anchor="ctr"/>
          <a:lstStyle/>
          <a:p>
            <a:pPr algn="ctr">
              <a:defRPr sz="1800">
                <a:solidFill>
                  <a:srgbClr val="FFFFFF"/>
                </a:solidFill>
                <a:latin typeface="Calibri"/>
                <a:ea typeface="Calibri"/>
                <a:cs typeface="Calibri"/>
                <a:sym typeface="Calibri"/>
              </a:defRPr>
            </a:pPr>
            <a:endParaRPr/>
          </a:p>
        </p:txBody>
      </p:sp>
      <p:sp>
        <p:nvSpPr>
          <p:cNvPr id="107" name="Google Shape;129;g123adc3d53a_1_0"/>
          <p:cNvSpPr/>
          <p:nvPr/>
        </p:nvSpPr>
        <p:spPr>
          <a:xfrm>
            <a:off x="6510337" y="0"/>
            <a:ext cx="5681664" cy="22240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21600" y="21600"/>
                </a:lnTo>
                <a:close/>
              </a:path>
            </a:pathLst>
          </a:custGeom>
          <a:solidFill>
            <a:srgbClr val="F2F2F2"/>
          </a:solidFill>
          <a:ln w="12700">
            <a:miter lim="400000"/>
          </a:ln>
        </p:spPr>
        <p:txBody>
          <a:bodyPr lIns="0" tIns="0" rIns="0" bIns="0" anchor="ctr"/>
          <a:lstStyle/>
          <a:p>
            <a:pPr algn="ctr">
              <a:defRPr sz="1800">
                <a:solidFill>
                  <a:srgbClr val="FFFFFF"/>
                </a:solidFill>
                <a:latin typeface="Calibri"/>
                <a:ea typeface="Calibri"/>
                <a:cs typeface="Calibri"/>
                <a:sym typeface="Calibri"/>
              </a:defRPr>
            </a:pPr>
            <a:endParaRPr/>
          </a:p>
        </p:txBody>
      </p:sp>
      <p:sp>
        <p:nvSpPr>
          <p:cNvPr id="108" name="Google Shape;133;g123adc3d53a_1_0"/>
          <p:cNvSpPr/>
          <p:nvPr/>
        </p:nvSpPr>
        <p:spPr>
          <a:xfrm>
            <a:off x="0" y="0"/>
            <a:ext cx="838200" cy="107950"/>
          </a:xfrm>
          <a:prstGeom prst="rect">
            <a:avLst/>
          </a:prstGeom>
          <a:solidFill>
            <a:srgbClr val="391378"/>
          </a:solidFill>
          <a:ln w="12700">
            <a:miter lim="400000"/>
          </a:ln>
        </p:spPr>
        <p:txBody>
          <a:bodyPr lIns="0" tIns="0" rIns="0" bIns="0" anchor="ctr"/>
          <a:lstStyle/>
          <a:p>
            <a:pPr algn="ctr">
              <a:defRPr sz="1800">
                <a:solidFill>
                  <a:srgbClr val="FFFFFF"/>
                </a:solidFill>
                <a:latin typeface="Calibri"/>
                <a:ea typeface="Calibri"/>
                <a:cs typeface="Calibri"/>
                <a:sym typeface="Calibri"/>
              </a:defRPr>
            </a:pPr>
            <a:endParaRPr/>
          </a:p>
        </p:txBody>
      </p:sp>
      <p:sp>
        <p:nvSpPr>
          <p:cNvPr id="109" name="Google Shape;134;g123adc3d53a_1_0"/>
          <p:cNvSpPr/>
          <p:nvPr/>
        </p:nvSpPr>
        <p:spPr>
          <a:xfrm>
            <a:off x="900112" y="0"/>
            <a:ext cx="838201" cy="107950"/>
          </a:xfrm>
          <a:prstGeom prst="rect">
            <a:avLst/>
          </a:prstGeom>
          <a:solidFill>
            <a:srgbClr val="049FDA"/>
          </a:solidFill>
          <a:ln w="12700">
            <a:miter lim="400000"/>
          </a:ln>
        </p:spPr>
        <p:txBody>
          <a:bodyPr lIns="0" tIns="0" rIns="0" bIns="0" anchor="ctr"/>
          <a:lstStyle/>
          <a:p>
            <a:pPr algn="ctr">
              <a:defRPr sz="1800">
                <a:solidFill>
                  <a:srgbClr val="FFFFFF"/>
                </a:solidFill>
                <a:latin typeface="Calibri"/>
                <a:ea typeface="Calibri"/>
                <a:cs typeface="Calibri"/>
                <a:sym typeface="Calibri"/>
              </a:defRPr>
            </a:pPr>
            <a:endParaRPr/>
          </a:p>
        </p:txBody>
      </p:sp>
      <p:sp>
        <p:nvSpPr>
          <p:cNvPr id="110" name="Google Shape;135;g123adc3d53a_1_0"/>
          <p:cNvSpPr/>
          <p:nvPr/>
        </p:nvSpPr>
        <p:spPr>
          <a:xfrm>
            <a:off x="1801812" y="0"/>
            <a:ext cx="838201" cy="107950"/>
          </a:xfrm>
          <a:prstGeom prst="rect">
            <a:avLst/>
          </a:prstGeom>
          <a:solidFill>
            <a:srgbClr val="92D050"/>
          </a:solidFill>
          <a:ln w="12700">
            <a:miter lim="400000"/>
          </a:ln>
        </p:spPr>
        <p:txBody>
          <a:bodyPr lIns="0" tIns="0" rIns="0" bIns="0" anchor="ctr"/>
          <a:lstStyle/>
          <a:p>
            <a:pPr algn="ctr">
              <a:defRPr sz="1800">
                <a:solidFill>
                  <a:srgbClr val="FFFFFF"/>
                </a:solidFill>
                <a:latin typeface="Calibri"/>
                <a:ea typeface="Calibri"/>
                <a:cs typeface="Calibri"/>
                <a:sym typeface="Calibri"/>
              </a:defRPr>
            </a:pPr>
            <a:endParaRPr/>
          </a:p>
        </p:txBody>
      </p:sp>
      <p:pic>
        <p:nvPicPr>
          <p:cNvPr id="111" name="Google Shape;136;g123adc3d53a_1_0" descr="Google Shape;136;g123adc3d53a_1_0"/>
          <p:cNvPicPr>
            <a:picLocks noChangeAspect="1"/>
          </p:cNvPicPr>
          <p:nvPr/>
        </p:nvPicPr>
        <p:blipFill>
          <a:blip r:embed="rId2"/>
          <a:stretch>
            <a:fillRect/>
          </a:stretch>
        </p:blipFill>
        <p:spPr>
          <a:xfrm>
            <a:off x="73025" y="144462"/>
            <a:ext cx="2451100" cy="469901"/>
          </a:xfrm>
          <a:prstGeom prst="rect">
            <a:avLst/>
          </a:prstGeom>
          <a:ln w="12700">
            <a:miter lim="400000"/>
          </a:ln>
        </p:spPr>
      </p:pic>
      <p:pic>
        <p:nvPicPr>
          <p:cNvPr id="112" name="Google Shape;137;g123adc3d53a_1_0" descr="Google Shape;137;g123adc3d53a_1_0"/>
          <p:cNvPicPr>
            <a:picLocks noChangeAspect="1"/>
          </p:cNvPicPr>
          <p:nvPr/>
        </p:nvPicPr>
        <p:blipFill>
          <a:blip r:embed="rId3"/>
          <a:stretch>
            <a:fillRect/>
          </a:stretch>
        </p:blipFill>
        <p:spPr>
          <a:xfrm>
            <a:off x="7723187" y="63500"/>
            <a:ext cx="4335463" cy="127000"/>
          </a:xfrm>
          <a:prstGeom prst="rect">
            <a:avLst/>
          </a:prstGeom>
          <a:ln w="12700">
            <a:miter lim="400000"/>
          </a:ln>
        </p:spPr>
      </p:pic>
      <p:sp>
        <p:nvSpPr>
          <p:cNvPr id="113" name="Google Shape;138;g123adc3d53a_1_0"/>
          <p:cNvSpPr/>
          <p:nvPr/>
        </p:nvSpPr>
        <p:spPr>
          <a:xfrm>
            <a:off x="9550400" y="6748462"/>
            <a:ext cx="838200" cy="109538"/>
          </a:xfrm>
          <a:prstGeom prst="rect">
            <a:avLst/>
          </a:prstGeom>
          <a:solidFill>
            <a:srgbClr val="391378"/>
          </a:solidFill>
          <a:ln w="12700">
            <a:miter lim="400000"/>
          </a:ln>
        </p:spPr>
        <p:txBody>
          <a:bodyPr lIns="0" tIns="0" rIns="0" bIns="0" anchor="ctr"/>
          <a:lstStyle/>
          <a:p>
            <a:pPr algn="ctr">
              <a:defRPr sz="1800">
                <a:solidFill>
                  <a:srgbClr val="FFFFFF"/>
                </a:solidFill>
                <a:latin typeface="Calibri"/>
                <a:ea typeface="Calibri"/>
                <a:cs typeface="Calibri"/>
                <a:sym typeface="Calibri"/>
              </a:defRPr>
            </a:pPr>
            <a:endParaRPr/>
          </a:p>
        </p:txBody>
      </p:sp>
      <p:sp>
        <p:nvSpPr>
          <p:cNvPr id="114" name="Google Shape;139;g123adc3d53a_1_0"/>
          <p:cNvSpPr/>
          <p:nvPr/>
        </p:nvSpPr>
        <p:spPr>
          <a:xfrm>
            <a:off x="10452100" y="6748462"/>
            <a:ext cx="838200" cy="109538"/>
          </a:xfrm>
          <a:prstGeom prst="rect">
            <a:avLst/>
          </a:prstGeom>
          <a:solidFill>
            <a:srgbClr val="049FDA"/>
          </a:solidFill>
          <a:ln w="12700">
            <a:miter lim="400000"/>
          </a:ln>
        </p:spPr>
        <p:txBody>
          <a:bodyPr lIns="0" tIns="0" rIns="0" bIns="0" anchor="ctr"/>
          <a:lstStyle/>
          <a:p>
            <a:pPr algn="ctr">
              <a:defRPr sz="1800">
                <a:solidFill>
                  <a:srgbClr val="FFFFFF"/>
                </a:solidFill>
                <a:latin typeface="Calibri"/>
                <a:ea typeface="Calibri"/>
                <a:cs typeface="Calibri"/>
                <a:sym typeface="Calibri"/>
              </a:defRPr>
            </a:pPr>
            <a:endParaRPr/>
          </a:p>
        </p:txBody>
      </p:sp>
      <p:sp>
        <p:nvSpPr>
          <p:cNvPr id="115" name="Google Shape;140;g123adc3d53a_1_0"/>
          <p:cNvSpPr/>
          <p:nvPr/>
        </p:nvSpPr>
        <p:spPr>
          <a:xfrm>
            <a:off x="11353800" y="6748462"/>
            <a:ext cx="838200" cy="109538"/>
          </a:xfrm>
          <a:prstGeom prst="rect">
            <a:avLst/>
          </a:prstGeom>
          <a:solidFill>
            <a:srgbClr val="92D050"/>
          </a:solidFill>
          <a:ln w="12700">
            <a:miter lim="400000"/>
          </a:ln>
        </p:spPr>
        <p:txBody>
          <a:bodyPr lIns="0" tIns="0" rIns="0" bIns="0" anchor="ctr"/>
          <a:lstStyle/>
          <a:p>
            <a:pPr algn="ctr">
              <a:defRPr sz="1800">
                <a:solidFill>
                  <a:srgbClr val="FFFFFF"/>
                </a:solidFill>
                <a:latin typeface="Calibri"/>
                <a:ea typeface="Calibri"/>
                <a:cs typeface="Calibri"/>
                <a:sym typeface="Calibri"/>
              </a:defRPr>
            </a:pPr>
            <a:endParaRPr/>
          </a:p>
        </p:txBody>
      </p:sp>
      <p:sp>
        <p:nvSpPr>
          <p:cNvPr id="116" name="Google Shape;141;g123adc3d53a_1_0"/>
          <p:cNvSpPr txBox="1"/>
          <p:nvPr/>
        </p:nvSpPr>
        <p:spPr>
          <a:xfrm>
            <a:off x="1652587" y="6566867"/>
            <a:ext cx="4084638" cy="2155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nchor="ctr">
            <a:spAutoFit/>
          </a:bodyPr>
          <a:lstStyle>
            <a:lvl1pPr algn="ctr">
              <a:defRPr sz="800">
                <a:solidFill>
                  <a:srgbClr val="391378"/>
                </a:solidFill>
              </a:defRPr>
            </a:lvl1pPr>
          </a:lstStyle>
          <a:p>
            <a:r>
              <a:t>©  2019 New York State Office of Mental Health</a:t>
            </a:r>
          </a:p>
        </p:txBody>
      </p:sp>
      <p:pic>
        <p:nvPicPr>
          <p:cNvPr id="117" name="Google Shape;142;g123adc3d53a_1_0" descr="Google Shape;142;g123adc3d53a_1_0"/>
          <p:cNvPicPr>
            <a:picLocks noChangeAspect="1"/>
          </p:cNvPicPr>
          <p:nvPr/>
        </p:nvPicPr>
        <p:blipFill>
          <a:blip r:embed="rId4"/>
          <a:stretch>
            <a:fillRect/>
          </a:stretch>
        </p:blipFill>
        <p:spPr>
          <a:xfrm>
            <a:off x="431800" y="6291262"/>
            <a:ext cx="2103438" cy="528638"/>
          </a:xfrm>
          <a:prstGeom prst="rect">
            <a:avLst/>
          </a:prstGeom>
          <a:ln w="12700">
            <a:miter lim="400000"/>
          </a:ln>
        </p:spPr>
      </p:pic>
      <p:sp>
        <p:nvSpPr>
          <p:cNvPr id="118" name="Title Text"/>
          <p:cNvSpPr txBox="1">
            <a:spLocks noGrp="1"/>
          </p:cNvSpPr>
          <p:nvPr>
            <p:ph type="title"/>
          </p:nvPr>
        </p:nvSpPr>
        <p:spPr>
          <a:xfrm>
            <a:off x="838200" y="839787"/>
            <a:ext cx="10515600" cy="822326"/>
          </a:xfrm>
          <a:prstGeom prst="rect">
            <a:avLst/>
          </a:prstGeom>
        </p:spPr>
        <p:txBody>
          <a:bodyPr/>
          <a:lstStyle/>
          <a:p>
            <a:r>
              <a:t>Title Text</a:t>
            </a:r>
          </a:p>
        </p:txBody>
      </p:sp>
      <p:sp>
        <p:nvSpPr>
          <p:cNvPr id="119" name="Body Level One…"/>
          <p:cNvSpPr txBox="1">
            <a:spLocks noGrp="1"/>
          </p:cNvSpPr>
          <p:nvPr>
            <p:ph type="body" idx="1"/>
          </p:nvPr>
        </p:nvSpPr>
        <p:spPr>
          <a:xfrm>
            <a:off x="838200" y="1814512"/>
            <a:ext cx="10515600" cy="436245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0" name="Slide Number"/>
          <p:cNvSpPr txBox="1">
            <a:spLocks noGrp="1"/>
          </p:cNvSpPr>
          <p:nvPr>
            <p:ph type="sldNum" sz="quarter" idx="2"/>
          </p:nvPr>
        </p:nvSpPr>
        <p:spPr>
          <a:xfrm>
            <a:off x="11108478" y="6417997"/>
            <a:ext cx="245323" cy="240243"/>
          </a:xfrm>
          <a:prstGeom prst="rect">
            <a:avLst/>
          </a:prstGeom>
        </p:spPr>
        <p:txBody>
          <a:bodyPr/>
          <a:lstStyle>
            <a:lvl1pPr>
              <a:defRPr sz="1000">
                <a:solidFill>
                  <a:srgbClr val="3A3838"/>
                </a:solidFill>
                <a:latin typeface="Helvetica Neue"/>
                <a:ea typeface="Helvetica Neue"/>
                <a:cs typeface="Helvetica Neue"/>
                <a:sym typeface="Helvetica Neue"/>
              </a:defRPr>
            </a:lvl1pPr>
          </a:lstStyle>
          <a:p>
            <a:fld id="{86CB4B4D-7CA3-9044-876B-883B54F8677D}" type="slidenum">
              <a:t>‹#›</a:t>
            </a:fld>
            <a:endParaRPr/>
          </a:p>
        </p:txBody>
      </p:sp>
    </p:spTree>
    <p:extLst>
      <p:ext uri="{BB962C8B-B14F-4D97-AF65-F5344CB8AC3E}">
        <p14:creationId xmlns:p14="http://schemas.microsoft.com/office/powerpoint/2010/main" val="192002522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1792826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9190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2636034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19150"/>
            <a:ext cx="10515600" cy="871538"/>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178596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3364201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674303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sv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8.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5.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9.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Freeform: Shape 16"/>
          <p:cNvSpPr/>
          <p:nvPr userDrawn="1"/>
        </p:nvSpPr>
        <p:spPr>
          <a:xfrm rot="10800000">
            <a:off x="-1" y="5357812"/>
            <a:ext cx="3832382" cy="1500187"/>
          </a:xfrm>
          <a:custGeom>
            <a:avLst/>
            <a:gdLst>
              <a:gd name="connsiteX0" fmla="*/ 5681662 w 5681662"/>
              <a:gd name="connsiteY0" fmla="*/ 2224088 h 2224088"/>
              <a:gd name="connsiteX1" fmla="*/ 5681662 w 5681662"/>
              <a:gd name="connsiteY1" fmla="*/ 0 h 2224088"/>
              <a:gd name="connsiteX2" fmla="*/ 0 w 5681662"/>
              <a:gd name="connsiteY2" fmla="*/ 0 h 2224088"/>
              <a:gd name="connsiteX3" fmla="*/ 5681662 w 5681662"/>
              <a:gd name="connsiteY3" fmla="*/ 2224088 h 2224088"/>
            </a:gdLst>
            <a:ahLst/>
            <a:cxnLst>
              <a:cxn ang="0">
                <a:pos x="connsiteX0" y="connsiteY0"/>
              </a:cxn>
              <a:cxn ang="0">
                <a:pos x="connsiteX1" y="connsiteY1"/>
              </a:cxn>
              <a:cxn ang="0">
                <a:pos x="connsiteX2" y="connsiteY2"/>
              </a:cxn>
              <a:cxn ang="0">
                <a:pos x="connsiteX3" y="connsiteY3"/>
              </a:cxn>
            </a:cxnLst>
            <a:rect l="l" t="t" r="r" b="b"/>
            <a:pathLst>
              <a:path w="5681662" h="2224088">
                <a:moveTo>
                  <a:pt x="5681662" y="2224088"/>
                </a:moveTo>
                <a:lnTo>
                  <a:pt x="5681662" y="0"/>
                </a:lnTo>
                <a:lnTo>
                  <a:pt x="0" y="0"/>
                </a:lnTo>
                <a:lnTo>
                  <a:pt x="5681662" y="22240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p:cNvSpPr/>
          <p:nvPr userDrawn="1"/>
        </p:nvSpPr>
        <p:spPr>
          <a:xfrm>
            <a:off x="6510338" y="0"/>
            <a:ext cx="5681662" cy="2224088"/>
          </a:xfrm>
          <a:custGeom>
            <a:avLst/>
            <a:gdLst>
              <a:gd name="connsiteX0" fmla="*/ 5681662 w 5681662"/>
              <a:gd name="connsiteY0" fmla="*/ 2224088 h 2224088"/>
              <a:gd name="connsiteX1" fmla="*/ 5681662 w 5681662"/>
              <a:gd name="connsiteY1" fmla="*/ 0 h 2224088"/>
              <a:gd name="connsiteX2" fmla="*/ 0 w 5681662"/>
              <a:gd name="connsiteY2" fmla="*/ 0 h 2224088"/>
              <a:gd name="connsiteX3" fmla="*/ 5681662 w 5681662"/>
              <a:gd name="connsiteY3" fmla="*/ 2224088 h 2224088"/>
            </a:gdLst>
            <a:ahLst/>
            <a:cxnLst>
              <a:cxn ang="0">
                <a:pos x="connsiteX0" y="connsiteY0"/>
              </a:cxn>
              <a:cxn ang="0">
                <a:pos x="connsiteX1" y="connsiteY1"/>
              </a:cxn>
              <a:cxn ang="0">
                <a:pos x="connsiteX2" y="connsiteY2"/>
              </a:cxn>
              <a:cxn ang="0">
                <a:pos x="connsiteX3" y="connsiteY3"/>
              </a:cxn>
            </a:cxnLst>
            <a:rect l="l" t="t" r="r" b="b"/>
            <a:pathLst>
              <a:path w="5681662" h="2224088">
                <a:moveTo>
                  <a:pt x="5681662" y="2224088"/>
                </a:moveTo>
                <a:lnTo>
                  <a:pt x="5681662" y="0"/>
                </a:lnTo>
                <a:lnTo>
                  <a:pt x="0" y="0"/>
                </a:lnTo>
                <a:lnTo>
                  <a:pt x="5681662" y="22240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840985"/>
            <a:ext cx="10515600" cy="821917"/>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814513"/>
            <a:ext cx="10515600" cy="43624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chemeClr val="bg2">
                    <a:lumMod val="25000"/>
                  </a:schemeClr>
                </a:solidFill>
                <a:latin typeface="Helvetica Regular" charset="0"/>
              </a:defRPr>
            </a:lvl1pPr>
          </a:lstStyle>
          <a:p>
            <a:fld id="{E927A71C-5EB0-45EC-B0AD-E94D765AE5AB}" type="slidenum">
              <a:rPr lang="en-US" smtClean="0"/>
              <a:pPr/>
              <a:t>‹#›</a:t>
            </a:fld>
            <a:endParaRPr lang="en-US" dirty="0"/>
          </a:p>
        </p:txBody>
      </p:sp>
      <p:sp>
        <p:nvSpPr>
          <p:cNvPr id="8" name="Rectangle 7"/>
          <p:cNvSpPr/>
          <p:nvPr userDrawn="1"/>
        </p:nvSpPr>
        <p:spPr>
          <a:xfrm>
            <a:off x="0" y="0"/>
            <a:ext cx="838200" cy="109057"/>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901110" y="0"/>
            <a:ext cx="838200" cy="109057"/>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802220" y="0"/>
            <a:ext cx="838200" cy="1090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4099" y="144864"/>
            <a:ext cx="2450026" cy="470706"/>
          </a:xfrm>
          <a:prstGeom prst="rect">
            <a:avLst/>
          </a:prstGeom>
        </p:spPr>
      </p:pic>
      <p:pic>
        <p:nvPicPr>
          <p:cNvPr id="21" name="Graphic 20"/>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724467" y="63900"/>
            <a:ext cx="4334183" cy="126600"/>
          </a:xfrm>
          <a:prstGeom prst="rect">
            <a:avLst/>
          </a:prstGeom>
        </p:spPr>
      </p:pic>
      <p:sp>
        <p:nvSpPr>
          <p:cNvPr id="22" name="Rectangle 21"/>
          <p:cNvSpPr/>
          <p:nvPr userDrawn="1"/>
        </p:nvSpPr>
        <p:spPr>
          <a:xfrm>
            <a:off x="9551580" y="6748943"/>
            <a:ext cx="838200" cy="109057"/>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10452690" y="6748943"/>
            <a:ext cx="838200" cy="109057"/>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11353800" y="6748943"/>
            <a:ext cx="838200" cy="1090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p:cNvSpPr txBox="1">
            <a:spLocks/>
          </p:cNvSpPr>
          <p:nvPr userDrawn="1"/>
        </p:nvSpPr>
        <p:spPr>
          <a:xfrm>
            <a:off x="1653904" y="6492871"/>
            <a:ext cx="408432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2">
                    <a:lumMod val="25000"/>
                  </a:schemeClr>
                </a:solidFill>
                <a:latin typeface="Myriad Pro" panose="020B05030304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b="0" i="0" dirty="0">
                <a:solidFill>
                  <a:srgbClr val="391378"/>
                </a:solidFill>
                <a:latin typeface="Helvetica Regular" charset="0"/>
              </a:rPr>
              <a:t>©  2019 New York State Office of Mental Health</a:t>
            </a:r>
          </a:p>
        </p:txBody>
      </p:sp>
      <p:pic>
        <p:nvPicPr>
          <p:cNvPr id="25" name="Picture 24"/>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33009" y="6292563"/>
            <a:ext cx="2103476" cy="528504"/>
          </a:xfrm>
          <a:prstGeom prst="rect">
            <a:avLst/>
          </a:prstGeom>
        </p:spPr>
      </p:pic>
    </p:spTree>
    <p:extLst>
      <p:ext uri="{BB962C8B-B14F-4D97-AF65-F5344CB8AC3E}">
        <p14:creationId xmlns:p14="http://schemas.microsoft.com/office/powerpoint/2010/main" val="3027932959"/>
      </p:ext>
    </p:extLst>
  </p:cSld>
  <p:clrMap bg1="lt1" tx1="dk1" bg2="lt2" tx2="dk2" accent1="accent1" accent2="accent2" accent3="accent3" accent4="accent4" accent5="accent5" accent6="accent6" hlink="hlink" folHlink="folHlink"/>
  <p:sldLayoutIdLst>
    <p:sldLayoutId id="2147483697" r:id="rId1"/>
    <p:sldLayoutId id="2147483715" r:id="rId2"/>
    <p:sldLayoutId id="2147483764" r:id="rId3"/>
    <p:sldLayoutId id="2147483698" r:id="rId4"/>
    <p:sldLayoutId id="2147483699" r:id="rId5"/>
    <p:sldLayoutId id="2147483700" r:id="rId6"/>
    <p:sldLayoutId id="2147483701" r:id="rId7"/>
    <p:sldLayoutId id="2147483703" r:id="rId8"/>
    <p:sldLayoutId id="2147483704" r:id="rId9"/>
    <p:sldLayoutId id="2147483705" r:id="rId10"/>
    <p:sldLayoutId id="2147483706" r:id="rId11"/>
    <p:sldLayoutId id="214748370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6000" b="0" i="0" kern="1200">
          <a:solidFill>
            <a:schemeClr val="tx1"/>
          </a:solidFill>
          <a:latin typeface="Helvetica Regular" charset="0"/>
          <a:ea typeface="Kozuka Gothic Pr6N B" panose="020B0800000000000000" pitchFamily="34" charset="-128"/>
          <a:cs typeface="Myriad Arabic" panose="01010101010101010101" pitchFamily="50" charset="-78"/>
        </a:defRPr>
      </a:lvl1pPr>
    </p:titleStyle>
    <p:bodyStyle>
      <a:lvl1pPr marL="228600" indent="-228600" algn="l" defTabSz="914400" rtl="0" eaLnBrk="1" latinLnBrk="0" hangingPunct="1">
        <a:lnSpc>
          <a:spcPct val="90000"/>
        </a:lnSpc>
        <a:spcBef>
          <a:spcPts val="1000"/>
        </a:spcBef>
        <a:buFontTx/>
        <a:buBlip>
          <a:blip r:embed="rId19"/>
        </a:buBlip>
        <a:defRPr sz="2800" b="0" i="0" kern="1200">
          <a:solidFill>
            <a:schemeClr val="tx1"/>
          </a:solidFill>
          <a:latin typeface="Helvetica Regular" charset="0"/>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b="0" i="0" kern="1200">
          <a:solidFill>
            <a:schemeClr val="tx1"/>
          </a:solidFill>
          <a:latin typeface="Helvetica Regular" charset="0"/>
          <a:ea typeface="+mn-ea"/>
          <a:cs typeface="+mn-cs"/>
        </a:defRPr>
      </a:lvl2pPr>
      <a:lvl3pPr marL="1143000" indent="-228600" algn="l" defTabSz="914400" rtl="0" eaLnBrk="1" latinLnBrk="0" hangingPunct="1">
        <a:lnSpc>
          <a:spcPct val="90000"/>
        </a:lnSpc>
        <a:spcBef>
          <a:spcPts val="500"/>
        </a:spcBef>
        <a:buClr>
          <a:schemeClr val="tx2"/>
        </a:buClr>
        <a:buFont typeface="Myriad Pro Cond" panose="020B0506030403020204" pitchFamily="34" charset="0"/>
        <a:buChar char="−"/>
        <a:defRPr sz="2000" b="0" i="0" kern="1200">
          <a:solidFill>
            <a:schemeClr val="tx1"/>
          </a:solidFill>
          <a:latin typeface="Helvetica Regular"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b="0" i="0" kern="1200">
          <a:solidFill>
            <a:schemeClr val="tx1"/>
          </a:solidFill>
          <a:latin typeface="Helvetica Regular" charset="0"/>
          <a:ea typeface="+mn-ea"/>
          <a:cs typeface="+mn-cs"/>
        </a:defRPr>
      </a:lvl4pPr>
      <a:lvl5pPr marL="2057400" indent="-228600" algn="l" defTabSz="914400" rtl="0" eaLnBrk="1" latinLnBrk="0" hangingPunct="1">
        <a:lnSpc>
          <a:spcPct val="90000"/>
        </a:lnSpc>
        <a:spcBef>
          <a:spcPts val="500"/>
        </a:spcBef>
        <a:buClr>
          <a:schemeClr val="tx2"/>
        </a:buClr>
        <a:buFont typeface="Myriad Pro Cond" panose="020B0506030403020204" pitchFamily="34" charset="0"/>
        <a:buChar char="-"/>
        <a:defRPr sz="1800" b="0" i="0" kern="1200">
          <a:solidFill>
            <a:schemeClr val="tx1"/>
          </a:solidFill>
          <a:latin typeface="Helvetica Regular"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12">
            <a:alphaModFix amt="5000"/>
            <a:extLst>
              <a:ext uri="{28A0092B-C50C-407E-A947-70E740481C1C}">
                <a14:useLocalDpi xmlns:a14="http://schemas.microsoft.com/office/drawing/2010/main" val="0"/>
              </a:ext>
            </a:extLst>
          </a:blip>
          <a:srcRect l="26425" r="31898" b="35658"/>
          <a:stretch/>
        </p:blipFill>
        <p:spPr>
          <a:xfrm>
            <a:off x="7752498" y="1678675"/>
            <a:ext cx="4439502" cy="5179325"/>
          </a:xfrm>
          <a:prstGeom prst="rect">
            <a:avLst/>
          </a:prstGeom>
        </p:spPr>
      </p:pic>
      <p:sp>
        <p:nvSpPr>
          <p:cNvPr id="11" name="Rectangle 10"/>
          <p:cNvSpPr/>
          <p:nvPr userDrawn="1"/>
        </p:nvSpPr>
        <p:spPr>
          <a:xfrm>
            <a:off x="0" y="-2"/>
            <a:ext cx="3919948" cy="144866"/>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4151958" y="-4"/>
            <a:ext cx="3900222" cy="144868"/>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8284190" y="0"/>
            <a:ext cx="3907809" cy="144864"/>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33009" y="6292563"/>
            <a:ext cx="2103476" cy="528504"/>
          </a:xfrm>
          <a:prstGeom prst="rect">
            <a:avLst/>
          </a:prstGeom>
        </p:spPr>
      </p:pic>
      <p:sp>
        <p:nvSpPr>
          <p:cNvPr id="17" name="Slide Number Placeholder 5"/>
          <p:cNvSpPr>
            <a:spLocks noGrp="1"/>
          </p:cNvSpPr>
          <p:nvPr>
            <p:ph type="sldNum" sz="quarter" idx="4"/>
          </p:nvPr>
        </p:nvSpPr>
        <p:spPr>
          <a:xfrm>
            <a:off x="8610600" y="6523630"/>
            <a:ext cx="2743200" cy="262814"/>
          </a:xfrm>
          <a:prstGeom prst="rect">
            <a:avLst/>
          </a:prstGeom>
        </p:spPr>
        <p:txBody>
          <a:bodyPr/>
          <a:lstStyle>
            <a:lvl1pPr algn="r">
              <a:defRPr sz="1200"/>
            </a:lvl1pPr>
          </a:lstStyle>
          <a:p>
            <a:fld id="{023EF2FA-38EB-354B-AB31-D0F975FB7077}" type="slidenum">
              <a:rPr lang="en-US" smtClean="0"/>
              <a:pPr/>
              <a:t>‹#›</a:t>
            </a:fld>
            <a:endParaRPr lang="en-US" dirty="0"/>
          </a:p>
        </p:txBody>
      </p:sp>
      <p:sp>
        <p:nvSpPr>
          <p:cNvPr id="10" name="Footer Placeholder 4"/>
          <p:cNvSpPr txBox="1">
            <a:spLocks/>
          </p:cNvSpPr>
          <p:nvPr userDrawn="1"/>
        </p:nvSpPr>
        <p:spPr>
          <a:xfrm>
            <a:off x="1653904" y="6492871"/>
            <a:ext cx="408432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2">
                    <a:lumMod val="25000"/>
                  </a:schemeClr>
                </a:solidFill>
                <a:latin typeface="Myriad Pro" panose="020B05030304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b="0" i="0" dirty="0">
                <a:solidFill>
                  <a:srgbClr val="391378"/>
                </a:solidFill>
                <a:latin typeface="Helvetica Regular" charset="0"/>
              </a:rPr>
              <a:t>©  2019 New York State Office of Mental Health</a:t>
            </a:r>
          </a:p>
        </p:txBody>
      </p:sp>
    </p:spTree>
    <p:extLst>
      <p:ext uri="{BB962C8B-B14F-4D97-AF65-F5344CB8AC3E}">
        <p14:creationId xmlns:p14="http://schemas.microsoft.com/office/powerpoint/2010/main" val="5661201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Lst>
  <p:txStyles>
    <p:titleStyle>
      <a:lvl1pPr algn="ctr" defTabSz="914400" rtl="0" eaLnBrk="1" latinLnBrk="0" hangingPunct="1">
        <a:lnSpc>
          <a:spcPct val="90000"/>
        </a:lnSpc>
        <a:spcBef>
          <a:spcPct val="0"/>
        </a:spcBef>
        <a:buNone/>
        <a:defRPr sz="6000" b="0" i="0" kern="1200">
          <a:solidFill>
            <a:schemeClr val="bg1"/>
          </a:solidFill>
          <a:latin typeface="Helvetica Light" charset="0"/>
          <a:ea typeface="Helvetica Light" charset="0"/>
          <a:cs typeface="Helvetica Light"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
            <a:ext cx="12192000" cy="68580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2"/>
            <a:ext cx="3919948" cy="144866"/>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4151958" y="-4"/>
            <a:ext cx="3900222" cy="144868"/>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8284190" y="0"/>
            <a:ext cx="3907809" cy="144864"/>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1115706"/>
            <a:ext cx="10515600" cy="70991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231416"/>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788070" y="163582"/>
            <a:ext cx="615860" cy="788538"/>
          </a:xfrm>
          <a:prstGeom prst="rect">
            <a:avLst/>
          </a:prstGeom>
        </p:spPr>
      </p:pic>
      <p:sp>
        <p:nvSpPr>
          <p:cNvPr id="14" name="Slide Number Placeholder 5"/>
          <p:cNvSpPr txBox="1">
            <a:spLocks/>
          </p:cNvSpPr>
          <p:nvPr userDrawn="1"/>
        </p:nvSpPr>
        <p:spPr>
          <a:xfrm>
            <a:off x="8610600" y="6492871"/>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B329009-5ACF-9B49-A090-FE26ACD75C75}" type="slidenum">
              <a:rPr lang="en-US" smtClean="0">
                <a:solidFill>
                  <a:srgbClr val="391378"/>
                </a:solidFill>
              </a:rPr>
              <a:pPr/>
              <a:t>‹#›</a:t>
            </a:fld>
            <a:endParaRPr lang="en-US" dirty="0">
              <a:solidFill>
                <a:srgbClr val="391378"/>
              </a:solidFill>
            </a:endParaRPr>
          </a:p>
        </p:txBody>
      </p:sp>
      <p:sp>
        <p:nvSpPr>
          <p:cNvPr id="16" name="Footer Placeholder 4"/>
          <p:cNvSpPr txBox="1">
            <a:spLocks/>
          </p:cNvSpPr>
          <p:nvPr userDrawn="1"/>
        </p:nvSpPr>
        <p:spPr>
          <a:xfrm>
            <a:off x="1653904" y="6492871"/>
            <a:ext cx="408432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2">
                    <a:lumMod val="25000"/>
                  </a:schemeClr>
                </a:solidFill>
                <a:latin typeface="Myriad Pro" panose="020B05030304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b="0" i="0" dirty="0">
                <a:solidFill>
                  <a:srgbClr val="391378"/>
                </a:solidFill>
                <a:latin typeface="Helvetica Regular" charset="0"/>
              </a:rPr>
              <a:t>©  2019 New York State Office of Mental Health</a:t>
            </a:r>
          </a:p>
        </p:txBody>
      </p:sp>
      <p:pic>
        <p:nvPicPr>
          <p:cNvPr id="12" name="Picture 1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33009" y="6292563"/>
            <a:ext cx="2103476" cy="528504"/>
          </a:xfrm>
          <a:prstGeom prst="rect">
            <a:avLst/>
          </a:prstGeom>
        </p:spPr>
      </p:pic>
    </p:spTree>
    <p:extLst>
      <p:ext uri="{BB962C8B-B14F-4D97-AF65-F5344CB8AC3E}">
        <p14:creationId xmlns:p14="http://schemas.microsoft.com/office/powerpoint/2010/main" val="16405558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65" r:id="rId12"/>
    <p:sldLayoutId id="2147483766" r:id="rId13"/>
  </p:sldLayoutIdLst>
  <p:txStyles>
    <p:titleStyle>
      <a:lvl1pPr algn="ctr" defTabSz="914400" rtl="0" eaLnBrk="1" latinLnBrk="0" hangingPunct="1">
        <a:lnSpc>
          <a:spcPct val="90000"/>
        </a:lnSpc>
        <a:spcBef>
          <a:spcPct val="0"/>
        </a:spcBef>
        <a:buNone/>
        <a:defRPr sz="4400" b="0" i="0" kern="1200">
          <a:solidFill>
            <a:schemeClr val="tx1"/>
          </a:solidFill>
          <a:latin typeface="Helvetica Light" charset="0"/>
          <a:ea typeface="Helvetica Light" charset="0"/>
          <a:cs typeface="Helvetica Light"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Helvetica Regular" charset="0"/>
          <a:ea typeface="Helvetica Regular" charset="0"/>
          <a:cs typeface="Helvetica Regular"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Helvetica Regular" charset="0"/>
          <a:ea typeface="Helvetica Regular" charset="0"/>
          <a:cs typeface="Helvetica Regular"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Helvetica Regular" charset="0"/>
          <a:ea typeface="Helvetica Regular" charset="0"/>
          <a:cs typeface="Helvetica Regular"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Helvetica Regular" charset="0"/>
          <a:ea typeface="Helvetica Regular" charset="0"/>
          <a:cs typeface="Helvetica Regular"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Helvetica Regular" charset="0"/>
          <a:ea typeface="Helvetica Regular" charset="0"/>
          <a:cs typeface="Helvetica Regular"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B0E87D-D0AB-4795-A1FE-6F5D7DA6EC0F}"/>
              </a:ext>
            </a:extLst>
          </p:cNvPr>
          <p:cNvSpPr txBox="1"/>
          <p:nvPr/>
        </p:nvSpPr>
        <p:spPr>
          <a:xfrm>
            <a:off x="1393370" y="1854732"/>
            <a:ext cx="9377962" cy="1754327"/>
          </a:xfrm>
          <a:prstGeom prst="rect">
            <a:avLst/>
          </a:prstGeom>
          <a:noFill/>
        </p:spPr>
        <p:txBody>
          <a:bodyPr wrap="square" rtlCol="0">
            <a:spAutoFit/>
          </a:bodyPr>
          <a:lstStyle/>
          <a:p>
            <a:pPr algn="ctr"/>
            <a:r>
              <a:rPr lang="en-US" sz="5400" dirty="0">
                <a:solidFill>
                  <a:srgbClr val="391378"/>
                </a:solidFill>
                <a:latin typeface="Helvetica Regular" charset="0"/>
                <a:ea typeface="Helvetica Regular" charset="0"/>
                <a:cs typeface="Helvetica Regular" charset="0"/>
              </a:rPr>
              <a:t>Assessment of Aggression in Children and Adolescents </a:t>
            </a:r>
          </a:p>
        </p:txBody>
      </p:sp>
      <p:sp>
        <p:nvSpPr>
          <p:cNvPr id="3" name="Subtitle 2">
            <a:extLst>
              <a:ext uri="{FF2B5EF4-FFF2-40B4-BE49-F238E27FC236}">
                <a16:creationId xmlns:a16="http://schemas.microsoft.com/office/drawing/2014/main" id="{1C259B78-A2FC-4C55-B4BA-C0E9919E35F6}"/>
              </a:ext>
            </a:extLst>
          </p:cNvPr>
          <p:cNvSpPr txBox="1">
            <a:spLocks/>
          </p:cNvSpPr>
          <p:nvPr/>
        </p:nvSpPr>
        <p:spPr>
          <a:xfrm>
            <a:off x="82352" y="4015408"/>
            <a:ext cx="11999999" cy="1961321"/>
          </a:xfrm>
          <a:prstGeom prst="rect">
            <a:avLst/>
          </a:prstGeom>
        </p:spPr>
        <p:txBody>
          <a:bodyPr>
            <a:normAutofit fontScale="85000" lnSpcReduction="20000"/>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lvl="1" algn="ctr">
              <a:lnSpc>
                <a:spcPct val="160000"/>
              </a:lnSpc>
            </a:pPr>
            <a:r>
              <a:rPr lang="en-US" sz="3200" dirty="0">
                <a:solidFill>
                  <a:schemeClr val="tx1">
                    <a:lumMod val="65000"/>
                    <a:lumOff val="35000"/>
                  </a:schemeClr>
                </a:solidFill>
                <a:latin typeface="Helvetica Regular" charset="0"/>
              </a:rPr>
              <a:t>Wanda Fremont MD</a:t>
            </a:r>
          </a:p>
          <a:p>
            <a:pPr lvl="1" algn="ctr">
              <a:lnSpc>
                <a:spcPct val="160000"/>
              </a:lnSpc>
            </a:pPr>
            <a:r>
              <a:rPr lang="en-US" sz="3200" dirty="0">
                <a:solidFill>
                  <a:schemeClr val="tx1">
                    <a:lumMod val="65000"/>
                    <a:lumOff val="35000"/>
                  </a:schemeClr>
                </a:solidFill>
                <a:latin typeface="Helvetica Regular" charset="0"/>
              </a:rPr>
              <a:t>Professor, Department of Psychiatry and Family Medicine</a:t>
            </a:r>
            <a:endParaRPr lang="en-US" sz="2800" dirty="0">
              <a:solidFill>
                <a:schemeClr val="tx1">
                  <a:lumMod val="65000"/>
                  <a:lumOff val="35000"/>
                </a:schemeClr>
              </a:solidFill>
              <a:latin typeface="Helvetica Regular" charset="0"/>
            </a:endParaRPr>
          </a:p>
          <a:p>
            <a:pPr lvl="1" algn="ctr">
              <a:lnSpc>
                <a:spcPct val="160000"/>
              </a:lnSpc>
            </a:pPr>
            <a:r>
              <a:rPr lang="en-US" sz="2800" dirty="0">
                <a:solidFill>
                  <a:schemeClr val="tx1">
                    <a:lumMod val="65000"/>
                    <a:lumOff val="35000"/>
                  </a:schemeClr>
                </a:solidFill>
                <a:latin typeface="Helvetica Regular" charset="0"/>
              </a:rPr>
              <a:t>Norton College of Medicine SUNY Upstate Medical University</a:t>
            </a:r>
          </a:p>
          <a:p>
            <a:pPr lvl="1" algn="ctr">
              <a:lnSpc>
                <a:spcPct val="160000"/>
              </a:lnSpc>
            </a:pPr>
            <a:endParaRPr lang="en-US" sz="2800" dirty="0">
              <a:solidFill>
                <a:schemeClr val="tx1">
                  <a:lumMod val="65000"/>
                  <a:lumOff val="35000"/>
                </a:schemeClr>
              </a:solidFill>
            </a:endParaRPr>
          </a:p>
        </p:txBody>
      </p:sp>
    </p:spTree>
    <p:extLst>
      <p:ext uri="{BB962C8B-B14F-4D97-AF65-F5344CB8AC3E}">
        <p14:creationId xmlns:p14="http://schemas.microsoft.com/office/powerpoint/2010/main" val="1168997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3455F-2250-46CB-B0B0-743146F2A164}"/>
              </a:ext>
            </a:extLst>
          </p:cNvPr>
          <p:cNvSpPr>
            <a:spLocks noGrp="1"/>
          </p:cNvSpPr>
          <p:nvPr>
            <p:ph type="title"/>
          </p:nvPr>
        </p:nvSpPr>
        <p:spPr/>
        <p:txBody>
          <a:bodyPr/>
          <a:lstStyle/>
          <a:p>
            <a:r>
              <a:rPr lang="en-US" b="1" dirty="0">
                <a:solidFill>
                  <a:srgbClr val="660066"/>
                </a:solidFill>
              </a:rPr>
              <a:t>Cliff</a:t>
            </a:r>
            <a:endParaRPr lang="en-US" sz="3600" b="1" dirty="0">
              <a:solidFill>
                <a:srgbClr val="660066"/>
              </a:solidFill>
            </a:endParaRPr>
          </a:p>
        </p:txBody>
      </p:sp>
      <p:sp>
        <p:nvSpPr>
          <p:cNvPr id="3" name="Content Placeholder 2">
            <a:extLst>
              <a:ext uri="{FF2B5EF4-FFF2-40B4-BE49-F238E27FC236}">
                <a16:creationId xmlns:a16="http://schemas.microsoft.com/office/drawing/2014/main" id="{61630979-8339-4C1F-A845-58338DA59B72}"/>
              </a:ext>
            </a:extLst>
          </p:cNvPr>
          <p:cNvSpPr>
            <a:spLocks noGrp="1"/>
          </p:cNvSpPr>
          <p:nvPr>
            <p:ph idx="1"/>
          </p:nvPr>
        </p:nvSpPr>
        <p:spPr>
          <a:xfrm>
            <a:off x="838200" y="1825625"/>
            <a:ext cx="10515600" cy="4757129"/>
          </a:xfrm>
        </p:spPr>
        <p:txBody>
          <a:bodyPr/>
          <a:lstStyle/>
          <a:p>
            <a:r>
              <a:rPr lang="en-US" altLang="en-US" sz="2400" u="sng" dirty="0"/>
              <a:t>Past Psychiatric Illness</a:t>
            </a:r>
            <a:r>
              <a:rPr lang="en-US" altLang="en-US" sz="2400" dirty="0"/>
              <a:t>: Prior history of ADHD treated by PCP</a:t>
            </a:r>
          </a:p>
          <a:p>
            <a:r>
              <a:rPr lang="en-US" altLang="en-US" sz="2400" u="sng" dirty="0"/>
              <a:t>Medical History</a:t>
            </a:r>
            <a:r>
              <a:rPr lang="en-US" altLang="en-US" sz="2400" dirty="0"/>
              <a:t>: Well child</a:t>
            </a:r>
          </a:p>
          <a:p>
            <a:r>
              <a:rPr lang="en-US" altLang="en-US" sz="2400" u="sng" dirty="0"/>
              <a:t>Developmental History</a:t>
            </a:r>
            <a:r>
              <a:rPr lang="en-US" altLang="en-US" sz="2400" dirty="0"/>
              <a:t>: Normal pregnancy and delivery. Walked at 11 months, first words 14 months, phrases by 2 years</a:t>
            </a:r>
          </a:p>
          <a:p>
            <a:r>
              <a:rPr lang="en-US" altLang="en-US" sz="2400" u="sng" dirty="0"/>
              <a:t>Abuse</a:t>
            </a:r>
            <a:r>
              <a:rPr lang="en-US" altLang="en-US" sz="2400" dirty="0"/>
              <a:t>: Denies. Mom and Dad have yelled at Cliff recently when they are frustrated with him</a:t>
            </a:r>
          </a:p>
          <a:p>
            <a:r>
              <a:rPr lang="en-US" altLang="en-US" sz="2400" u="sng" dirty="0"/>
              <a:t>Family Medical &amp; Psychiatric History</a:t>
            </a:r>
            <a:r>
              <a:rPr lang="en-US" altLang="en-US" sz="2400" dirty="0"/>
              <a:t>: Mom has been treated for depression. Dad had “behavioral problems as a child”</a:t>
            </a:r>
          </a:p>
          <a:p>
            <a:pPr marL="0" indent="0">
              <a:buNone/>
            </a:pPr>
            <a:endParaRPr lang="en-US" dirty="0"/>
          </a:p>
        </p:txBody>
      </p:sp>
    </p:spTree>
    <p:extLst>
      <p:ext uri="{BB962C8B-B14F-4D97-AF65-F5344CB8AC3E}">
        <p14:creationId xmlns:p14="http://schemas.microsoft.com/office/powerpoint/2010/main" val="3752250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DD6EF-9D22-F028-FE7E-A1C4E1E89C3D}"/>
              </a:ext>
            </a:extLst>
          </p:cNvPr>
          <p:cNvSpPr>
            <a:spLocks noGrp="1"/>
          </p:cNvSpPr>
          <p:nvPr>
            <p:ph type="title"/>
          </p:nvPr>
        </p:nvSpPr>
        <p:spPr/>
        <p:txBody>
          <a:bodyPr/>
          <a:lstStyle/>
          <a:p>
            <a:r>
              <a:rPr lang="en-US" dirty="0">
                <a:solidFill>
                  <a:srgbClr val="0070C0"/>
                </a:solidFill>
              </a:rPr>
              <a:t>ABCs</a:t>
            </a:r>
          </a:p>
        </p:txBody>
      </p:sp>
      <p:sp>
        <p:nvSpPr>
          <p:cNvPr id="3" name="Content Placeholder 2">
            <a:extLst>
              <a:ext uri="{FF2B5EF4-FFF2-40B4-BE49-F238E27FC236}">
                <a16:creationId xmlns:a16="http://schemas.microsoft.com/office/drawing/2014/main" id="{6420B2BA-04AE-7729-F906-80B5DB2CCA23}"/>
              </a:ext>
            </a:extLst>
          </p:cNvPr>
          <p:cNvSpPr>
            <a:spLocks noGrp="1"/>
          </p:cNvSpPr>
          <p:nvPr>
            <p:ph idx="1"/>
          </p:nvPr>
        </p:nvSpPr>
        <p:spPr/>
        <p:txBody>
          <a:bodyPr/>
          <a:lstStyle/>
          <a:p>
            <a:r>
              <a:rPr lang="en-US" dirty="0"/>
              <a:t>Parents report that ”nothing stops him!”</a:t>
            </a:r>
          </a:p>
          <a:p>
            <a:r>
              <a:rPr lang="en-US" dirty="0"/>
              <a:t>Mom usually the disciplinarian as Dad works till later</a:t>
            </a:r>
          </a:p>
          <a:p>
            <a:r>
              <a:rPr lang="en-US" dirty="0"/>
              <a:t>Mom sharply tells Cliff to stop but when he persists she often loses her temper and yells at him</a:t>
            </a:r>
          </a:p>
          <a:p>
            <a:r>
              <a:rPr lang="en-US" dirty="0"/>
              <a:t>Mom at times tells him to take a time out but he refuses</a:t>
            </a:r>
          </a:p>
          <a:p>
            <a:r>
              <a:rPr lang="en-US" dirty="0"/>
              <a:t>When Dad gets home he ”talks to Cliff” about his behavior and urges him to stop</a:t>
            </a:r>
          </a:p>
        </p:txBody>
      </p:sp>
    </p:spTree>
    <p:extLst>
      <p:ext uri="{BB962C8B-B14F-4D97-AF65-F5344CB8AC3E}">
        <p14:creationId xmlns:p14="http://schemas.microsoft.com/office/powerpoint/2010/main" val="1695778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B9B88-53D2-4590-AE08-73E45EF81789}"/>
              </a:ext>
            </a:extLst>
          </p:cNvPr>
          <p:cNvSpPr>
            <a:spLocks noGrp="1"/>
          </p:cNvSpPr>
          <p:nvPr>
            <p:ph type="title"/>
          </p:nvPr>
        </p:nvSpPr>
        <p:spPr>
          <a:xfrm>
            <a:off x="838200" y="1115706"/>
            <a:ext cx="10515600" cy="5006798"/>
          </a:xfrm>
        </p:spPr>
        <p:txBody>
          <a:bodyPr/>
          <a:lstStyle/>
          <a:p>
            <a:r>
              <a:rPr lang="en-US" altLang="en-US" b="1" dirty="0">
                <a:solidFill>
                  <a:srgbClr val="660066"/>
                </a:solidFill>
              </a:rPr>
              <a:t>Cliff’s Vanderbilt</a:t>
            </a:r>
            <a:endParaRPr lang="en-US" dirty="0">
              <a:solidFill>
                <a:srgbClr val="660066"/>
              </a:solidFill>
            </a:endParaRPr>
          </a:p>
        </p:txBody>
      </p:sp>
    </p:spTree>
    <p:extLst>
      <p:ext uri="{BB962C8B-B14F-4D97-AF65-F5344CB8AC3E}">
        <p14:creationId xmlns:p14="http://schemas.microsoft.com/office/powerpoint/2010/main" val="1196704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EB1E52E8-98EA-40E8-A93E-7FC23A5EB7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4071" y="0"/>
            <a:ext cx="6370638" cy="6858000"/>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sp>
        <p:nvSpPr>
          <p:cNvPr id="26627" name="Oval 3">
            <a:extLst>
              <a:ext uri="{FF2B5EF4-FFF2-40B4-BE49-F238E27FC236}">
                <a16:creationId xmlns:a16="http://schemas.microsoft.com/office/drawing/2014/main" id="{8FD2F86F-4EDD-4757-829A-68215E90C301}"/>
              </a:ext>
            </a:extLst>
          </p:cNvPr>
          <p:cNvSpPr>
            <a:spLocks noChangeArrowheads="1"/>
          </p:cNvSpPr>
          <p:nvPr/>
        </p:nvSpPr>
        <p:spPr bwMode="auto">
          <a:xfrm>
            <a:off x="8763000" y="838200"/>
            <a:ext cx="228600" cy="228600"/>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12292" name="Text Box 4">
            <a:extLst>
              <a:ext uri="{FF2B5EF4-FFF2-40B4-BE49-F238E27FC236}">
                <a16:creationId xmlns:a16="http://schemas.microsoft.com/office/drawing/2014/main" id="{5856927A-F3B0-431F-B165-38423C95EACF}"/>
              </a:ext>
            </a:extLst>
          </p:cNvPr>
          <p:cNvSpPr txBox="1">
            <a:spLocks noChangeArrowheads="1"/>
          </p:cNvSpPr>
          <p:nvPr/>
        </p:nvSpPr>
        <p:spPr bwMode="auto">
          <a:xfrm>
            <a:off x="397565" y="346076"/>
            <a:ext cx="2372139" cy="2492990"/>
          </a:xfrm>
          <a:prstGeom prst="rect">
            <a:avLst/>
          </a:prstGeom>
          <a:noFill/>
          <a:ln w="9525">
            <a:solidFill>
              <a:srgbClr val="FF0000"/>
            </a:solidFill>
            <a:miter lim="800000"/>
            <a:headEnd/>
            <a:tailEnd/>
          </a:ln>
          <a:effectLst>
            <a:outerShdw blurRad="63500" dist="38099" dir="2700000" algn="ctr" rotWithShape="0">
              <a:schemeClr val="bg2">
                <a:alpha val="74997"/>
              </a:schemeClr>
            </a:outerShdw>
          </a:effectLst>
        </p:spPr>
        <p:txBody>
          <a:bodyPr wrap="square">
            <a:spAutoFit/>
          </a:bodyPr>
          <a:lstStyle>
            <a:lvl1pPr>
              <a:defRPr sz="2600" b="1">
                <a:solidFill>
                  <a:schemeClr val="tx1"/>
                </a:solidFill>
                <a:latin typeface="Arial" pitchFamily="34" charset="0"/>
                <a:ea typeface="ＭＳ Ｐゴシック" pitchFamily="34" charset="-128"/>
              </a:defRPr>
            </a:lvl1pPr>
            <a:lvl2pPr marL="37931725" indent="-37474525">
              <a:defRPr sz="2600" b="1">
                <a:solidFill>
                  <a:schemeClr val="tx1"/>
                </a:solidFill>
                <a:latin typeface="Arial" pitchFamily="34" charset="0"/>
                <a:ea typeface="ＭＳ Ｐゴシック" pitchFamily="34" charset="-128"/>
              </a:defRPr>
            </a:lvl2pPr>
            <a:lvl3pPr>
              <a:defRPr sz="2600" b="1">
                <a:solidFill>
                  <a:schemeClr val="tx1"/>
                </a:solidFill>
                <a:latin typeface="Arial" pitchFamily="34" charset="0"/>
                <a:ea typeface="ＭＳ Ｐゴシック" pitchFamily="34" charset="-128"/>
              </a:defRPr>
            </a:lvl3pPr>
            <a:lvl4pPr>
              <a:defRPr sz="2600" b="1">
                <a:solidFill>
                  <a:schemeClr val="tx1"/>
                </a:solidFill>
                <a:latin typeface="Arial" pitchFamily="34" charset="0"/>
                <a:ea typeface="ＭＳ Ｐゴシック" pitchFamily="34" charset="-128"/>
              </a:defRPr>
            </a:lvl4pPr>
            <a:lvl5pPr>
              <a:defRPr sz="2600" b="1">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600" b="1">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600" b="1">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600" b="1">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600" b="1">
                <a:solidFill>
                  <a:schemeClr val="tx1"/>
                </a:solidFill>
                <a:latin typeface="Arial" pitchFamily="34" charset="0"/>
                <a:ea typeface="ＭＳ Ｐゴシック" pitchFamily="34" charset="-128"/>
              </a:defRPr>
            </a:lvl9pPr>
          </a:lstStyle>
          <a:p>
            <a:pPr eaLnBrk="1" hangingPunct="1">
              <a:spcBef>
                <a:spcPct val="50000"/>
              </a:spcBef>
              <a:defRPr/>
            </a:pPr>
            <a:r>
              <a:rPr lang="en-US" sz="2400" dirty="0"/>
              <a:t>NICHQ Vanderbilt Assessment Scale: </a:t>
            </a:r>
          </a:p>
          <a:p>
            <a:pPr eaLnBrk="1" hangingPunct="1">
              <a:spcBef>
                <a:spcPct val="50000"/>
              </a:spcBef>
              <a:defRPr/>
            </a:pPr>
            <a:r>
              <a:rPr lang="en-US" sz="2400" dirty="0"/>
              <a:t>Parent information</a:t>
            </a:r>
            <a:r>
              <a:rPr lang="en-US" sz="2400" dirty="0">
                <a:solidFill>
                  <a:srgbClr val="FF0000"/>
                </a:solidFill>
              </a:rPr>
              <a:t> </a:t>
            </a:r>
          </a:p>
        </p:txBody>
      </p:sp>
      <p:sp>
        <p:nvSpPr>
          <p:cNvPr id="26629" name="Oval 5">
            <a:extLst>
              <a:ext uri="{FF2B5EF4-FFF2-40B4-BE49-F238E27FC236}">
                <a16:creationId xmlns:a16="http://schemas.microsoft.com/office/drawing/2014/main" id="{D3129B7B-ADBA-47CF-965E-E2E445A84379}"/>
              </a:ext>
            </a:extLst>
          </p:cNvPr>
          <p:cNvSpPr>
            <a:spLocks noChangeArrowheads="1"/>
          </p:cNvSpPr>
          <p:nvPr/>
        </p:nvSpPr>
        <p:spPr bwMode="auto">
          <a:xfrm>
            <a:off x="9372600" y="1295400"/>
            <a:ext cx="228600" cy="228600"/>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30" name="Oval 6">
            <a:extLst>
              <a:ext uri="{FF2B5EF4-FFF2-40B4-BE49-F238E27FC236}">
                <a16:creationId xmlns:a16="http://schemas.microsoft.com/office/drawing/2014/main" id="{03FB2DC9-D148-4EED-BE1B-29E066033C0D}"/>
              </a:ext>
            </a:extLst>
          </p:cNvPr>
          <p:cNvSpPr>
            <a:spLocks noChangeArrowheads="1"/>
          </p:cNvSpPr>
          <p:nvPr/>
        </p:nvSpPr>
        <p:spPr bwMode="auto">
          <a:xfrm>
            <a:off x="8686800" y="1143000"/>
            <a:ext cx="228600" cy="228600"/>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31" name="Oval 7">
            <a:extLst>
              <a:ext uri="{FF2B5EF4-FFF2-40B4-BE49-F238E27FC236}">
                <a16:creationId xmlns:a16="http://schemas.microsoft.com/office/drawing/2014/main" id="{2E9E3914-4B22-421E-87EC-B64FAD945E31}"/>
              </a:ext>
            </a:extLst>
          </p:cNvPr>
          <p:cNvSpPr>
            <a:spLocks noChangeArrowheads="1"/>
          </p:cNvSpPr>
          <p:nvPr/>
        </p:nvSpPr>
        <p:spPr bwMode="auto">
          <a:xfrm>
            <a:off x="8763000" y="3124200"/>
            <a:ext cx="228600" cy="228600"/>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32" name="Oval 8">
            <a:extLst>
              <a:ext uri="{FF2B5EF4-FFF2-40B4-BE49-F238E27FC236}">
                <a16:creationId xmlns:a16="http://schemas.microsoft.com/office/drawing/2014/main" id="{FECBBD57-46D5-4BB6-80BD-83586426C0BF}"/>
              </a:ext>
            </a:extLst>
          </p:cNvPr>
          <p:cNvSpPr>
            <a:spLocks noChangeArrowheads="1"/>
          </p:cNvSpPr>
          <p:nvPr/>
        </p:nvSpPr>
        <p:spPr bwMode="auto">
          <a:xfrm>
            <a:off x="8763000" y="2895600"/>
            <a:ext cx="228600" cy="228600"/>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33" name="Oval 9">
            <a:extLst>
              <a:ext uri="{FF2B5EF4-FFF2-40B4-BE49-F238E27FC236}">
                <a16:creationId xmlns:a16="http://schemas.microsoft.com/office/drawing/2014/main" id="{246C3015-A174-432E-875B-53B879E612F6}"/>
              </a:ext>
            </a:extLst>
          </p:cNvPr>
          <p:cNvSpPr>
            <a:spLocks noChangeArrowheads="1"/>
          </p:cNvSpPr>
          <p:nvPr/>
        </p:nvSpPr>
        <p:spPr bwMode="auto">
          <a:xfrm>
            <a:off x="8763000" y="3276600"/>
            <a:ext cx="228600" cy="228600"/>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34" name="Oval 10">
            <a:extLst>
              <a:ext uri="{FF2B5EF4-FFF2-40B4-BE49-F238E27FC236}">
                <a16:creationId xmlns:a16="http://schemas.microsoft.com/office/drawing/2014/main" id="{385421AB-11E5-4774-A83C-8943DB472436}"/>
              </a:ext>
            </a:extLst>
          </p:cNvPr>
          <p:cNvSpPr>
            <a:spLocks noChangeArrowheads="1"/>
          </p:cNvSpPr>
          <p:nvPr/>
        </p:nvSpPr>
        <p:spPr bwMode="auto">
          <a:xfrm>
            <a:off x="8763000" y="2743200"/>
            <a:ext cx="228600" cy="228600"/>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35" name="Oval 11">
            <a:extLst>
              <a:ext uri="{FF2B5EF4-FFF2-40B4-BE49-F238E27FC236}">
                <a16:creationId xmlns:a16="http://schemas.microsoft.com/office/drawing/2014/main" id="{E981308B-F64A-4793-B567-1574FCB5E657}"/>
              </a:ext>
            </a:extLst>
          </p:cNvPr>
          <p:cNvSpPr>
            <a:spLocks noChangeArrowheads="1"/>
          </p:cNvSpPr>
          <p:nvPr/>
        </p:nvSpPr>
        <p:spPr bwMode="auto">
          <a:xfrm>
            <a:off x="8763000" y="2286000"/>
            <a:ext cx="228600" cy="228600"/>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36" name="Oval 12">
            <a:extLst>
              <a:ext uri="{FF2B5EF4-FFF2-40B4-BE49-F238E27FC236}">
                <a16:creationId xmlns:a16="http://schemas.microsoft.com/office/drawing/2014/main" id="{4FA73B93-4417-41BC-AFCA-566D16CB1A5E}"/>
              </a:ext>
            </a:extLst>
          </p:cNvPr>
          <p:cNvSpPr>
            <a:spLocks noChangeArrowheads="1"/>
          </p:cNvSpPr>
          <p:nvPr/>
        </p:nvSpPr>
        <p:spPr bwMode="auto">
          <a:xfrm>
            <a:off x="8763000" y="2590800"/>
            <a:ext cx="228600" cy="228600"/>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37" name="Oval 13">
            <a:extLst>
              <a:ext uri="{FF2B5EF4-FFF2-40B4-BE49-F238E27FC236}">
                <a16:creationId xmlns:a16="http://schemas.microsoft.com/office/drawing/2014/main" id="{38BB88CE-1A79-4EAD-89AC-360EA4988B34}"/>
              </a:ext>
            </a:extLst>
          </p:cNvPr>
          <p:cNvSpPr>
            <a:spLocks noChangeArrowheads="1"/>
          </p:cNvSpPr>
          <p:nvPr/>
        </p:nvSpPr>
        <p:spPr bwMode="auto">
          <a:xfrm>
            <a:off x="8763000" y="3429000"/>
            <a:ext cx="228600" cy="228600"/>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38" name="Oval 14">
            <a:extLst>
              <a:ext uri="{FF2B5EF4-FFF2-40B4-BE49-F238E27FC236}">
                <a16:creationId xmlns:a16="http://schemas.microsoft.com/office/drawing/2014/main" id="{386A18A1-24ED-41E6-9AD6-22854CCFA342}"/>
              </a:ext>
            </a:extLst>
          </p:cNvPr>
          <p:cNvSpPr>
            <a:spLocks noChangeArrowheads="1"/>
          </p:cNvSpPr>
          <p:nvPr/>
        </p:nvSpPr>
        <p:spPr bwMode="auto">
          <a:xfrm>
            <a:off x="8763000" y="3581400"/>
            <a:ext cx="228600" cy="228600"/>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39" name="Oval 15">
            <a:extLst>
              <a:ext uri="{FF2B5EF4-FFF2-40B4-BE49-F238E27FC236}">
                <a16:creationId xmlns:a16="http://schemas.microsoft.com/office/drawing/2014/main" id="{27D9C8DA-4D78-4C12-B13A-6775FB174D9C}"/>
              </a:ext>
            </a:extLst>
          </p:cNvPr>
          <p:cNvSpPr>
            <a:spLocks noChangeArrowheads="1"/>
          </p:cNvSpPr>
          <p:nvPr/>
        </p:nvSpPr>
        <p:spPr bwMode="auto">
          <a:xfrm>
            <a:off x="8763000" y="1981200"/>
            <a:ext cx="228600" cy="228600"/>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40" name="Oval 16">
            <a:extLst>
              <a:ext uri="{FF2B5EF4-FFF2-40B4-BE49-F238E27FC236}">
                <a16:creationId xmlns:a16="http://schemas.microsoft.com/office/drawing/2014/main" id="{288FDABD-B8E4-4D03-AAAA-D5267E1CEDEA}"/>
              </a:ext>
            </a:extLst>
          </p:cNvPr>
          <p:cNvSpPr>
            <a:spLocks noChangeArrowheads="1"/>
          </p:cNvSpPr>
          <p:nvPr/>
        </p:nvSpPr>
        <p:spPr bwMode="auto">
          <a:xfrm>
            <a:off x="9448800" y="1828800"/>
            <a:ext cx="228600" cy="228600"/>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41" name="Oval 17">
            <a:extLst>
              <a:ext uri="{FF2B5EF4-FFF2-40B4-BE49-F238E27FC236}">
                <a16:creationId xmlns:a16="http://schemas.microsoft.com/office/drawing/2014/main" id="{3AE6B2CA-1D08-4749-A2DA-ACE68C4C4103}"/>
              </a:ext>
            </a:extLst>
          </p:cNvPr>
          <p:cNvSpPr>
            <a:spLocks noChangeArrowheads="1"/>
          </p:cNvSpPr>
          <p:nvPr/>
        </p:nvSpPr>
        <p:spPr bwMode="auto">
          <a:xfrm>
            <a:off x="8763000" y="1524000"/>
            <a:ext cx="228600" cy="228600"/>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42" name="Oval 18">
            <a:extLst>
              <a:ext uri="{FF2B5EF4-FFF2-40B4-BE49-F238E27FC236}">
                <a16:creationId xmlns:a16="http://schemas.microsoft.com/office/drawing/2014/main" id="{B8A1E3F9-0896-47E5-9198-EA61623AE506}"/>
              </a:ext>
            </a:extLst>
          </p:cNvPr>
          <p:cNvSpPr>
            <a:spLocks noChangeArrowheads="1"/>
          </p:cNvSpPr>
          <p:nvPr/>
        </p:nvSpPr>
        <p:spPr bwMode="auto">
          <a:xfrm>
            <a:off x="8763000" y="5562600"/>
            <a:ext cx="228600" cy="228600"/>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43" name="Oval 19">
            <a:extLst>
              <a:ext uri="{FF2B5EF4-FFF2-40B4-BE49-F238E27FC236}">
                <a16:creationId xmlns:a16="http://schemas.microsoft.com/office/drawing/2014/main" id="{EDE1B2F7-82FF-4784-9C99-E2CBF69B629D}"/>
              </a:ext>
            </a:extLst>
          </p:cNvPr>
          <p:cNvSpPr>
            <a:spLocks noChangeArrowheads="1"/>
          </p:cNvSpPr>
          <p:nvPr/>
        </p:nvSpPr>
        <p:spPr bwMode="auto">
          <a:xfrm>
            <a:off x="9448800" y="5410200"/>
            <a:ext cx="228600" cy="228600"/>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44" name="Oval 20">
            <a:extLst>
              <a:ext uri="{FF2B5EF4-FFF2-40B4-BE49-F238E27FC236}">
                <a16:creationId xmlns:a16="http://schemas.microsoft.com/office/drawing/2014/main" id="{2FD06D4D-AD7F-4A17-9D21-61B1AB748B7C}"/>
              </a:ext>
            </a:extLst>
          </p:cNvPr>
          <p:cNvSpPr>
            <a:spLocks noChangeArrowheads="1"/>
          </p:cNvSpPr>
          <p:nvPr/>
        </p:nvSpPr>
        <p:spPr bwMode="auto">
          <a:xfrm>
            <a:off x="9448800" y="5257800"/>
            <a:ext cx="228600" cy="228600"/>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45" name="Oval 21">
            <a:extLst>
              <a:ext uri="{FF2B5EF4-FFF2-40B4-BE49-F238E27FC236}">
                <a16:creationId xmlns:a16="http://schemas.microsoft.com/office/drawing/2014/main" id="{8F0D2351-C828-4FC8-B42E-020D3E7A0145}"/>
              </a:ext>
            </a:extLst>
          </p:cNvPr>
          <p:cNvSpPr>
            <a:spLocks noChangeArrowheads="1"/>
          </p:cNvSpPr>
          <p:nvPr/>
        </p:nvSpPr>
        <p:spPr bwMode="auto">
          <a:xfrm>
            <a:off x="8763000" y="5105400"/>
            <a:ext cx="228600" cy="228600"/>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46" name="Oval 22">
            <a:extLst>
              <a:ext uri="{FF2B5EF4-FFF2-40B4-BE49-F238E27FC236}">
                <a16:creationId xmlns:a16="http://schemas.microsoft.com/office/drawing/2014/main" id="{13C2C9DA-0241-44AB-B2B6-C82DA4F3246D}"/>
              </a:ext>
            </a:extLst>
          </p:cNvPr>
          <p:cNvSpPr>
            <a:spLocks noChangeArrowheads="1"/>
          </p:cNvSpPr>
          <p:nvPr/>
        </p:nvSpPr>
        <p:spPr bwMode="auto">
          <a:xfrm>
            <a:off x="8763000" y="4953000"/>
            <a:ext cx="228600" cy="228600"/>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47" name="Oval 23">
            <a:extLst>
              <a:ext uri="{FF2B5EF4-FFF2-40B4-BE49-F238E27FC236}">
                <a16:creationId xmlns:a16="http://schemas.microsoft.com/office/drawing/2014/main" id="{E7D3CBF2-187E-4354-AF2D-91C2D521F807}"/>
              </a:ext>
            </a:extLst>
          </p:cNvPr>
          <p:cNvSpPr>
            <a:spLocks noChangeArrowheads="1"/>
          </p:cNvSpPr>
          <p:nvPr/>
        </p:nvSpPr>
        <p:spPr bwMode="auto">
          <a:xfrm>
            <a:off x="10058400" y="4572000"/>
            <a:ext cx="228600" cy="228600"/>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48" name="Oval 24">
            <a:extLst>
              <a:ext uri="{FF2B5EF4-FFF2-40B4-BE49-F238E27FC236}">
                <a16:creationId xmlns:a16="http://schemas.microsoft.com/office/drawing/2014/main" id="{8C3A201A-690B-4153-B9BE-31DF1AF2B9D4}"/>
              </a:ext>
            </a:extLst>
          </p:cNvPr>
          <p:cNvSpPr>
            <a:spLocks noChangeArrowheads="1"/>
          </p:cNvSpPr>
          <p:nvPr/>
        </p:nvSpPr>
        <p:spPr bwMode="auto">
          <a:xfrm>
            <a:off x="10058400" y="4724400"/>
            <a:ext cx="228600" cy="228600"/>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49" name="Oval 25">
            <a:extLst>
              <a:ext uri="{FF2B5EF4-FFF2-40B4-BE49-F238E27FC236}">
                <a16:creationId xmlns:a16="http://schemas.microsoft.com/office/drawing/2014/main" id="{9B6460A8-FF5E-4FEB-9122-18BD2A2E809C}"/>
              </a:ext>
            </a:extLst>
          </p:cNvPr>
          <p:cNvSpPr>
            <a:spLocks noChangeArrowheads="1"/>
          </p:cNvSpPr>
          <p:nvPr/>
        </p:nvSpPr>
        <p:spPr bwMode="auto">
          <a:xfrm>
            <a:off x="8763000" y="4267200"/>
            <a:ext cx="228600" cy="228600"/>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50" name="Oval 26">
            <a:extLst>
              <a:ext uri="{FF2B5EF4-FFF2-40B4-BE49-F238E27FC236}">
                <a16:creationId xmlns:a16="http://schemas.microsoft.com/office/drawing/2014/main" id="{AB8ACCC2-08AA-44FA-BEED-362978646A61}"/>
              </a:ext>
            </a:extLst>
          </p:cNvPr>
          <p:cNvSpPr>
            <a:spLocks noChangeArrowheads="1"/>
          </p:cNvSpPr>
          <p:nvPr/>
        </p:nvSpPr>
        <p:spPr bwMode="auto">
          <a:xfrm>
            <a:off x="10058400" y="4419600"/>
            <a:ext cx="228600" cy="228600"/>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51" name="Oval 27">
            <a:extLst>
              <a:ext uri="{FF2B5EF4-FFF2-40B4-BE49-F238E27FC236}">
                <a16:creationId xmlns:a16="http://schemas.microsoft.com/office/drawing/2014/main" id="{F30CFA10-1F5F-4978-9CC1-43FEB3DD7509}"/>
              </a:ext>
            </a:extLst>
          </p:cNvPr>
          <p:cNvSpPr>
            <a:spLocks noChangeArrowheads="1"/>
          </p:cNvSpPr>
          <p:nvPr/>
        </p:nvSpPr>
        <p:spPr bwMode="auto">
          <a:xfrm>
            <a:off x="8077200" y="3886200"/>
            <a:ext cx="228600" cy="228600"/>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52" name="Oval 28">
            <a:extLst>
              <a:ext uri="{FF2B5EF4-FFF2-40B4-BE49-F238E27FC236}">
                <a16:creationId xmlns:a16="http://schemas.microsoft.com/office/drawing/2014/main" id="{AF64E9E3-5DB6-42A7-8FDA-10C6992E5A25}"/>
              </a:ext>
            </a:extLst>
          </p:cNvPr>
          <p:cNvSpPr>
            <a:spLocks noChangeArrowheads="1"/>
          </p:cNvSpPr>
          <p:nvPr/>
        </p:nvSpPr>
        <p:spPr bwMode="auto">
          <a:xfrm>
            <a:off x="9448800" y="4114800"/>
            <a:ext cx="228600" cy="228600"/>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53" name="Oval 29">
            <a:extLst>
              <a:ext uri="{FF2B5EF4-FFF2-40B4-BE49-F238E27FC236}">
                <a16:creationId xmlns:a16="http://schemas.microsoft.com/office/drawing/2014/main" id="{B20690B7-B1EC-4DE2-AD1F-F76B0F67A417}"/>
              </a:ext>
            </a:extLst>
          </p:cNvPr>
          <p:cNvSpPr>
            <a:spLocks noChangeArrowheads="1"/>
          </p:cNvSpPr>
          <p:nvPr/>
        </p:nvSpPr>
        <p:spPr bwMode="auto">
          <a:xfrm>
            <a:off x="8077200" y="3733800"/>
            <a:ext cx="228600" cy="228600"/>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54" name="Oval 30">
            <a:extLst>
              <a:ext uri="{FF2B5EF4-FFF2-40B4-BE49-F238E27FC236}">
                <a16:creationId xmlns:a16="http://schemas.microsoft.com/office/drawing/2014/main" id="{2C779073-D80D-4034-A6B2-DE7DB01DF6FA}"/>
              </a:ext>
            </a:extLst>
          </p:cNvPr>
          <p:cNvSpPr>
            <a:spLocks noChangeArrowheads="1"/>
          </p:cNvSpPr>
          <p:nvPr/>
        </p:nvSpPr>
        <p:spPr bwMode="auto">
          <a:xfrm>
            <a:off x="8763000" y="6400800"/>
            <a:ext cx="228600" cy="228600"/>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55" name="Oval 31">
            <a:extLst>
              <a:ext uri="{FF2B5EF4-FFF2-40B4-BE49-F238E27FC236}">
                <a16:creationId xmlns:a16="http://schemas.microsoft.com/office/drawing/2014/main" id="{495936EF-351C-42C0-B87B-D707D49D78C0}"/>
              </a:ext>
            </a:extLst>
          </p:cNvPr>
          <p:cNvSpPr>
            <a:spLocks noChangeArrowheads="1"/>
          </p:cNvSpPr>
          <p:nvPr/>
        </p:nvSpPr>
        <p:spPr bwMode="auto">
          <a:xfrm>
            <a:off x="8077200" y="6248400"/>
            <a:ext cx="228600" cy="228600"/>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56" name="Oval 32">
            <a:extLst>
              <a:ext uri="{FF2B5EF4-FFF2-40B4-BE49-F238E27FC236}">
                <a16:creationId xmlns:a16="http://schemas.microsoft.com/office/drawing/2014/main" id="{586D67DB-6CA8-4CC2-947B-01F0F743E16D}"/>
              </a:ext>
            </a:extLst>
          </p:cNvPr>
          <p:cNvSpPr>
            <a:spLocks noChangeArrowheads="1"/>
          </p:cNvSpPr>
          <p:nvPr/>
        </p:nvSpPr>
        <p:spPr bwMode="auto">
          <a:xfrm>
            <a:off x="8763000" y="6096000"/>
            <a:ext cx="228600" cy="228600"/>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57" name="Oval 33">
            <a:extLst>
              <a:ext uri="{FF2B5EF4-FFF2-40B4-BE49-F238E27FC236}">
                <a16:creationId xmlns:a16="http://schemas.microsoft.com/office/drawing/2014/main" id="{2237D035-D382-4F6E-98F0-60BF2ACF1F83}"/>
              </a:ext>
            </a:extLst>
          </p:cNvPr>
          <p:cNvSpPr>
            <a:spLocks noChangeArrowheads="1"/>
          </p:cNvSpPr>
          <p:nvPr/>
        </p:nvSpPr>
        <p:spPr bwMode="auto">
          <a:xfrm>
            <a:off x="9448800" y="5943600"/>
            <a:ext cx="152400" cy="228600"/>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58" name="Oval 34">
            <a:extLst>
              <a:ext uri="{FF2B5EF4-FFF2-40B4-BE49-F238E27FC236}">
                <a16:creationId xmlns:a16="http://schemas.microsoft.com/office/drawing/2014/main" id="{9C952CC5-CE36-4C99-9D0D-6648E9483B3C}"/>
              </a:ext>
            </a:extLst>
          </p:cNvPr>
          <p:cNvSpPr>
            <a:spLocks noChangeArrowheads="1"/>
          </p:cNvSpPr>
          <p:nvPr/>
        </p:nvSpPr>
        <p:spPr bwMode="auto">
          <a:xfrm>
            <a:off x="8077200" y="6629400"/>
            <a:ext cx="228600" cy="228600"/>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
        <p:nvSpPr>
          <p:cNvPr id="26659" name="Oval 35">
            <a:extLst>
              <a:ext uri="{FF2B5EF4-FFF2-40B4-BE49-F238E27FC236}">
                <a16:creationId xmlns:a16="http://schemas.microsoft.com/office/drawing/2014/main" id="{2BD0567B-D77B-4D92-8E61-90A3E17A527F}"/>
              </a:ext>
            </a:extLst>
          </p:cNvPr>
          <p:cNvSpPr>
            <a:spLocks noChangeArrowheads="1"/>
          </p:cNvSpPr>
          <p:nvPr/>
        </p:nvSpPr>
        <p:spPr bwMode="auto">
          <a:xfrm>
            <a:off x="8763000" y="5791200"/>
            <a:ext cx="228600" cy="228600"/>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solidFill>
                <a:srgbClr val="FF0000"/>
              </a:solidFill>
              <a:latin typeface="Verdana" panose="020B060403050404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a:extLst>
              <a:ext uri="{FF2B5EF4-FFF2-40B4-BE49-F238E27FC236}">
                <a16:creationId xmlns:a16="http://schemas.microsoft.com/office/drawing/2014/main" id="{9357D977-63A6-4097-979F-CA929FA2DD19}"/>
              </a:ext>
            </a:extLst>
          </p:cNvPr>
          <p:cNvSpPr txBox="1">
            <a:spLocks noChangeArrowheads="1"/>
          </p:cNvSpPr>
          <p:nvPr/>
        </p:nvSpPr>
        <p:spPr bwMode="auto">
          <a:xfrm>
            <a:off x="1558925" y="354014"/>
            <a:ext cx="2438400" cy="2892425"/>
          </a:xfrm>
          <a:prstGeom prst="rect">
            <a:avLst/>
          </a:prstGeom>
          <a:noFill/>
          <a:ln w="9525">
            <a:solidFill>
              <a:srgbClr val="FF0000"/>
            </a:solidFill>
            <a:miter lim="800000"/>
            <a:headEnd/>
            <a:tailEnd/>
          </a:ln>
          <a:effectLst>
            <a:outerShdw blurRad="63500" dist="38099" dir="2700000" algn="ctr" rotWithShape="0">
              <a:schemeClr val="bg2">
                <a:alpha val="74997"/>
              </a:schemeClr>
            </a:outerShdw>
          </a:effectLst>
        </p:spPr>
        <p:txBody>
          <a:bodyPr>
            <a:spAutoFit/>
          </a:bodyPr>
          <a:lstStyle>
            <a:lvl1pPr>
              <a:defRPr sz="2600" b="1">
                <a:solidFill>
                  <a:schemeClr val="tx1"/>
                </a:solidFill>
                <a:latin typeface="Arial" pitchFamily="34" charset="0"/>
                <a:ea typeface="ＭＳ Ｐゴシック" pitchFamily="34" charset="-128"/>
              </a:defRPr>
            </a:lvl1pPr>
            <a:lvl2pPr marL="37931725" indent="-37474525">
              <a:defRPr sz="2600" b="1">
                <a:solidFill>
                  <a:schemeClr val="tx1"/>
                </a:solidFill>
                <a:latin typeface="Arial" pitchFamily="34" charset="0"/>
                <a:ea typeface="ＭＳ Ｐゴシック" pitchFamily="34" charset="-128"/>
              </a:defRPr>
            </a:lvl2pPr>
            <a:lvl3pPr>
              <a:defRPr sz="2600" b="1">
                <a:solidFill>
                  <a:schemeClr val="tx1"/>
                </a:solidFill>
                <a:latin typeface="Arial" pitchFamily="34" charset="0"/>
                <a:ea typeface="ＭＳ Ｐゴシック" pitchFamily="34" charset="-128"/>
              </a:defRPr>
            </a:lvl3pPr>
            <a:lvl4pPr>
              <a:defRPr sz="2600" b="1">
                <a:solidFill>
                  <a:schemeClr val="tx1"/>
                </a:solidFill>
                <a:latin typeface="Arial" pitchFamily="34" charset="0"/>
                <a:ea typeface="ＭＳ Ｐゴシック" pitchFamily="34" charset="-128"/>
              </a:defRPr>
            </a:lvl4pPr>
            <a:lvl5pPr>
              <a:defRPr sz="2600" b="1">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600" b="1">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600" b="1">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600" b="1">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600" b="1">
                <a:solidFill>
                  <a:schemeClr val="tx1"/>
                </a:solidFill>
                <a:latin typeface="Arial" pitchFamily="34" charset="0"/>
                <a:ea typeface="ＭＳ Ｐゴシック" pitchFamily="34" charset="-128"/>
              </a:defRPr>
            </a:lvl9pPr>
          </a:lstStyle>
          <a:p>
            <a:pPr eaLnBrk="1" hangingPunct="1">
              <a:spcBef>
                <a:spcPct val="50000"/>
              </a:spcBef>
              <a:defRPr/>
            </a:pPr>
            <a:r>
              <a:rPr lang="en-US" sz="2800" dirty="0"/>
              <a:t>NICHQ Vanderbilt Assessment Scale: </a:t>
            </a:r>
          </a:p>
          <a:p>
            <a:pPr eaLnBrk="1" hangingPunct="1">
              <a:spcBef>
                <a:spcPct val="50000"/>
              </a:spcBef>
              <a:defRPr/>
            </a:pPr>
            <a:r>
              <a:rPr lang="en-US" sz="2800" dirty="0"/>
              <a:t>Parent information </a:t>
            </a:r>
          </a:p>
        </p:txBody>
      </p:sp>
      <p:pic>
        <p:nvPicPr>
          <p:cNvPr id="28675" name="Picture 3">
            <a:extLst>
              <a:ext uri="{FF2B5EF4-FFF2-40B4-BE49-F238E27FC236}">
                <a16:creationId xmlns:a16="http://schemas.microsoft.com/office/drawing/2014/main" id="{5D491B56-6EA9-480D-B704-FA0AF6E13B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8450" y="0"/>
            <a:ext cx="6524625" cy="6858000"/>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sp>
        <p:nvSpPr>
          <p:cNvPr id="28676" name="Oval 4">
            <a:extLst>
              <a:ext uri="{FF2B5EF4-FFF2-40B4-BE49-F238E27FC236}">
                <a16:creationId xmlns:a16="http://schemas.microsoft.com/office/drawing/2014/main" id="{6BD527E7-FB52-4372-8073-FAAD63F7B504}"/>
              </a:ext>
            </a:extLst>
          </p:cNvPr>
          <p:cNvSpPr>
            <a:spLocks noChangeArrowheads="1"/>
          </p:cNvSpPr>
          <p:nvPr/>
        </p:nvSpPr>
        <p:spPr bwMode="auto">
          <a:xfrm>
            <a:off x="8686800" y="2286000"/>
            <a:ext cx="228600" cy="228600"/>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28677" name="Oval 5">
            <a:extLst>
              <a:ext uri="{FF2B5EF4-FFF2-40B4-BE49-F238E27FC236}">
                <a16:creationId xmlns:a16="http://schemas.microsoft.com/office/drawing/2014/main" id="{F1000827-14B1-4E16-A394-96970109BF6F}"/>
              </a:ext>
            </a:extLst>
          </p:cNvPr>
          <p:cNvSpPr>
            <a:spLocks noChangeArrowheads="1"/>
          </p:cNvSpPr>
          <p:nvPr/>
        </p:nvSpPr>
        <p:spPr bwMode="auto">
          <a:xfrm>
            <a:off x="8686800" y="2057400"/>
            <a:ext cx="228600" cy="228600"/>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28678" name="Oval 6">
            <a:extLst>
              <a:ext uri="{FF2B5EF4-FFF2-40B4-BE49-F238E27FC236}">
                <a16:creationId xmlns:a16="http://schemas.microsoft.com/office/drawing/2014/main" id="{921EFC98-D699-4FD0-8645-73780854F540}"/>
              </a:ext>
            </a:extLst>
          </p:cNvPr>
          <p:cNvSpPr>
            <a:spLocks noChangeArrowheads="1"/>
          </p:cNvSpPr>
          <p:nvPr/>
        </p:nvSpPr>
        <p:spPr bwMode="auto">
          <a:xfrm>
            <a:off x="8686800" y="1981200"/>
            <a:ext cx="228600" cy="228600"/>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28679" name="Oval 7">
            <a:extLst>
              <a:ext uri="{FF2B5EF4-FFF2-40B4-BE49-F238E27FC236}">
                <a16:creationId xmlns:a16="http://schemas.microsoft.com/office/drawing/2014/main" id="{DB8743AF-93FC-4E2B-82BF-146D38C42707}"/>
              </a:ext>
            </a:extLst>
          </p:cNvPr>
          <p:cNvSpPr>
            <a:spLocks noChangeArrowheads="1"/>
          </p:cNvSpPr>
          <p:nvPr/>
        </p:nvSpPr>
        <p:spPr bwMode="auto">
          <a:xfrm>
            <a:off x="8001000" y="1752600"/>
            <a:ext cx="228600" cy="228600"/>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28680" name="Oval 8">
            <a:extLst>
              <a:ext uri="{FF2B5EF4-FFF2-40B4-BE49-F238E27FC236}">
                <a16:creationId xmlns:a16="http://schemas.microsoft.com/office/drawing/2014/main" id="{77074F26-7FAD-4CFF-9EDA-F48D07DD1E5F}"/>
              </a:ext>
            </a:extLst>
          </p:cNvPr>
          <p:cNvSpPr>
            <a:spLocks noChangeArrowheads="1"/>
          </p:cNvSpPr>
          <p:nvPr/>
        </p:nvSpPr>
        <p:spPr bwMode="auto">
          <a:xfrm>
            <a:off x="8686800" y="3200400"/>
            <a:ext cx="228600" cy="228600"/>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28681" name="Oval 9">
            <a:extLst>
              <a:ext uri="{FF2B5EF4-FFF2-40B4-BE49-F238E27FC236}">
                <a16:creationId xmlns:a16="http://schemas.microsoft.com/office/drawing/2014/main" id="{FC62505E-4DB3-4D81-9B85-9536188D01B6}"/>
              </a:ext>
            </a:extLst>
          </p:cNvPr>
          <p:cNvSpPr>
            <a:spLocks noChangeArrowheads="1"/>
          </p:cNvSpPr>
          <p:nvPr/>
        </p:nvSpPr>
        <p:spPr bwMode="auto">
          <a:xfrm>
            <a:off x="9982200" y="3048000"/>
            <a:ext cx="228600" cy="228600"/>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28682" name="Oval 10">
            <a:extLst>
              <a:ext uri="{FF2B5EF4-FFF2-40B4-BE49-F238E27FC236}">
                <a16:creationId xmlns:a16="http://schemas.microsoft.com/office/drawing/2014/main" id="{1BE851F9-A947-4A95-9433-667A63C771AB}"/>
              </a:ext>
            </a:extLst>
          </p:cNvPr>
          <p:cNvSpPr>
            <a:spLocks noChangeArrowheads="1"/>
          </p:cNvSpPr>
          <p:nvPr/>
        </p:nvSpPr>
        <p:spPr bwMode="auto">
          <a:xfrm>
            <a:off x="8686800" y="2895600"/>
            <a:ext cx="228600" cy="228600"/>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28683" name="Oval 11">
            <a:extLst>
              <a:ext uri="{FF2B5EF4-FFF2-40B4-BE49-F238E27FC236}">
                <a16:creationId xmlns:a16="http://schemas.microsoft.com/office/drawing/2014/main" id="{40864600-BA87-439D-9792-4123C9447DA4}"/>
              </a:ext>
            </a:extLst>
          </p:cNvPr>
          <p:cNvSpPr>
            <a:spLocks noChangeArrowheads="1"/>
          </p:cNvSpPr>
          <p:nvPr/>
        </p:nvSpPr>
        <p:spPr bwMode="auto">
          <a:xfrm>
            <a:off x="8686800" y="2743200"/>
            <a:ext cx="228600" cy="228600"/>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28684" name="Oval 12">
            <a:extLst>
              <a:ext uri="{FF2B5EF4-FFF2-40B4-BE49-F238E27FC236}">
                <a16:creationId xmlns:a16="http://schemas.microsoft.com/office/drawing/2014/main" id="{48633E66-7324-471D-80D3-AFB5B65B2202}"/>
              </a:ext>
            </a:extLst>
          </p:cNvPr>
          <p:cNvSpPr>
            <a:spLocks noChangeArrowheads="1"/>
          </p:cNvSpPr>
          <p:nvPr/>
        </p:nvSpPr>
        <p:spPr bwMode="auto">
          <a:xfrm>
            <a:off x="8686800" y="1676400"/>
            <a:ext cx="228600" cy="228600"/>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28685" name="Oval 13">
            <a:extLst>
              <a:ext uri="{FF2B5EF4-FFF2-40B4-BE49-F238E27FC236}">
                <a16:creationId xmlns:a16="http://schemas.microsoft.com/office/drawing/2014/main" id="{7D8E89FB-39A4-4311-A42E-5A6BE488D888}"/>
              </a:ext>
            </a:extLst>
          </p:cNvPr>
          <p:cNvSpPr>
            <a:spLocks noChangeArrowheads="1"/>
          </p:cNvSpPr>
          <p:nvPr/>
        </p:nvSpPr>
        <p:spPr bwMode="auto">
          <a:xfrm>
            <a:off x="8686800" y="1524000"/>
            <a:ext cx="228600" cy="228600"/>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28686" name="Oval 14">
            <a:extLst>
              <a:ext uri="{FF2B5EF4-FFF2-40B4-BE49-F238E27FC236}">
                <a16:creationId xmlns:a16="http://schemas.microsoft.com/office/drawing/2014/main" id="{688FFC3F-6067-487B-9BE6-1008C28EB10C}"/>
              </a:ext>
            </a:extLst>
          </p:cNvPr>
          <p:cNvSpPr>
            <a:spLocks noChangeArrowheads="1"/>
          </p:cNvSpPr>
          <p:nvPr/>
        </p:nvSpPr>
        <p:spPr bwMode="auto">
          <a:xfrm>
            <a:off x="8686800" y="1371600"/>
            <a:ext cx="228600" cy="228600"/>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28687" name="Oval 15">
            <a:extLst>
              <a:ext uri="{FF2B5EF4-FFF2-40B4-BE49-F238E27FC236}">
                <a16:creationId xmlns:a16="http://schemas.microsoft.com/office/drawing/2014/main" id="{D12AFBF4-485A-4877-8B38-853F5F358865}"/>
              </a:ext>
            </a:extLst>
          </p:cNvPr>
          <p:cNvSpPr>
            <a:spLocks noChangeArrowheads="1"/>
          </p:cNvSpPr>
          <p:nvPr/>
        </p:nvSpPr>
        <p:spPr bwMode="auto">
          <a:xfrm>
            <a:off x="8001000" y="1219200"/>
            <a:ext cx="228600" cy="228600"/>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28688" name="Oval 16">
            <a:extLst>
              <a:ext uri="{FF2B5EF4-FFF2-40B4-BE49-F238E27FC236}">
                <a16:creationId xmlns:a16="http://schemas.microsoft.com/office/drawing/2014/main" id="{25873BEA-00FB-4964-A5A3-74179CB36824}"/>
              </a:ext>
            </a:extLst>
          </p:cNvPr>
          <p:cNvSpPr>
            <a:spLocks noChangeArrowheads="1"/>
          </p:cNvSpPr>
          <p:nvPr/>
        </p:nvSpPr>
        <p:spPr bwMode="auto">
          <a:xfrm>
            <a:off x="8001000" y="1066800"/>
            <a:ext cx="228600" cy="228600"/>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28689" name="Oval 17">
            <a:extLst>
              <a:ext uri="{FF2B5EF4-FFF2-40B4-BE49-F238E27FC236}">
                <a16:creationId xmlns:a16="http://schemas.microsoft.com/office/drawing/2014/main" id="{9F775E28-294E-4089-B07E-CAD286AC7106}"/>
              </a:ext>
            </a:extLst>
          </p:cNvPr>
          <p:cNvSpPr>
            <a:spLocks noChangeArrowheads="1"/>
          </p:cNvSpPr>
          <p:nvPr/>
        </p:nvSpPr>
        <p:spPr bwMode="auto">
          <a:xfrm>
            <a:off x="8001000" y="990600"/>
            <a:ext cx="228600" cy="228600"/>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28690" name="Oval 18">
            <a:extLst>
              <a:ext uri="{FF2B5EF4-FFF2-40B4-BE49-F238E27FC236}">
                <a16:creationId xmlns:a16="http://schemas.microsoft.com/office/drawing/2014/main" id="{5A1F8DC7-9C68-4CF9-A8BE-4E1A4CB69EF6}"/>
              </a:ext>
            </a:extLst>
          </p:cNvPr>
          <p:cNvSpPr>
            <a:spLocks noChangeArrowheads="1"/>
          </p:cNvSpPr>
          <p:nvPr/>
        </p:nvSpPr>
        <p:spPr bwMode="auto">
          <a:xfrm>
            <a:off x="8001000" y="838200"/>
            <a:ext cx="228600" cy="228600"/>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28691" name="Oval 19">
            <a:extLst>
              <a:ext uri="{FF2B5EF4-FFF2-40B4-BE49-F238E27FC236}">
                <a16:creationId xmlns:a16="http://schemas.microsoft.com/office/drawing/2014/main" id="{A3B37D3A-DABC-4065-B85F-1834510E9503}"/>
              </a:ext>
            </a:extLst>
          </p:cNvPr>
          <p:cNvSpPr>
            <a:spLocks noChangeArrowheads="1"/>
          </p:cNvSpPr>
          <p:nvPr/>
        </p:nvSpPr>
        <p:spPr bwMode="auto">
          <a:xfrm>
            <a:off x="8001000" y="685800"/>
            <a:ext cx="228600" cy="228600"/>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28692" name="Oval 20">
            <a:extLst>
              <a:ext uri="{FF2B5EF4-FFF2-40B4-BE49-F238E27FC236}">
                <a16:creationId xmlns:a16="http://schemas.microsoft.com/office/drawing/2014/main" id="{B6093F1F-04C3-4E53-8EA2-FA289AC86411}"/>
              </a:ext>
            </a:extLst>
          </p:cNvPr>
          <p:cNvSpPr>
            <a:spLocks noChangeArrowheads="1"/>
          </p:cNvSpPr>
          <p:nvPr/>
        </p:nvSpPr>
        <p:spPr bwMode="auto">
          <a:xfrm>
            <a:off x="8686800" y="533400"/>
            <a:ext cx="228600" cy="228600"/>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28693" name="Oval 21">
            <a:extLst>
              <a:ext uri="{FF2B5EF4-FFF2-40B4-BE49-F238E27FC236}">
                <a16:creationId xmlns:a16="http://schemas.microsoft.com/office/drawing/2014/main" id="{A62CB300-94F5-441E-B958-6F0E9514945F}"/>
              </a:ext>
            </a:extLst>
          </p:cNvPr>
          <p:cNvSpPr>
            <a:spLocks noChangeArrowheads="1"/>
          </p:cNvSpPr>
          <p:nvPr/>
        </p:nvSpPr>
        <p:spPr bwMode="auto">
          <a:xfrm>
            <a:off x="8001000" y="381000"/>
            <a:ext cx="228600" cy="228600"/>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28694" name="Oval 22">
            <a:extLst>
              <a:ext uri="{FF2B5EF4-FFF2-40B4-BE49-F238E27FC236}">
                <a16:creationId xmlns:a16="http://schemas.microsoft.com/office/drawing/2014/main" id="{ADF5167A-EC40-4A04-A453-21E04F5E1A9D}"/>
              </a:ext>
            </a:extLst>
          </p:cNvPr>
          <p:cNvSpPr>
            <a:spLocks noChangeArrowheads="1"/>
          </p:cNvSpPr>
          <p:nvPr/>
        </p:nvSpPr>
        <p:spPr bwMode="auto">
          <a:xfrm>
            <a:off x="8686800" y="228600"/>
            <a:ext cx="228600" cy="228600"/>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28695" name="Oval 23">
            <a:extLst>
              <a:ext uri="{FF2B5EF4-FFF2-40B4-BE49-F238E27FC236}">
                <a16:creationId xmlns:a16="http://schemas.microsoft.com/office/drawing/2014/main" id="{0EB3AAB2-7987-4197-A34B-D7E8E1B9FCD0}"/>
              </a:ext>
            </a:extLst>
          </p:cNvPr>
          <p:cNvSpPr>
            <a:spLocks noChangeArrowheads="1"/>
          </p:cNvSpPr>
          <p:nvPr/>
        </p:nvSpPr>
        <p:spPr bwMode="auto">
          <a:xfrm>
            <a:off x="9372600" y="3810000"/>
            <a:ext cx="228600" cy="228600"/>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28696" name="Oval 24">
            <a:extLst>
              <a:ext uri="{FF2B5EF4-FFF2-40B4-BE49-F238E27FC236}">
                <a16:creationId xmlns:a16="http://schemas.microsoft.com/office/drawing/2014/main" id="{52E5ABAE-AB14-4B6E-AAD9-6BFBF8942BC9}"/>
              </a:ext>
            </a:extLst>
          </p:cNvPr>
          <p:cNvSpPr>
            <a:spLocks noChangeArrowheads="1"/>
          </p:cNvSpPr>
          <p:nvPr/>
        </p:nvSpPr>
        <p:spPr bwMode="auto">
          <a:xfrm>
            <a:off x="9372600" y="3657600"/>
            <a:ext cx="228600" cy="228600"/>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28697" name="Oval 25">
            <a:extLst>
              <a:ext uri="{FF2B5EF4-FFF2-40B4-BE49-F238E27FC236}">
                <a16:creationId xmlns:a16="http://schemas.microsoft.com/office/drawing/2014/main" id="{9A4A8E3C-BD57-4890-8345-EF273221744C}"/>
              </a:ext>
            </a:extLst>
          </p:cNvPr>
          <p:cNvSpPr>
            <a:spLocks noChangeArrowheads="1"/>
          </p:cNvSpPr>
          <p:nvPr/>
        </p:nvSpPr>
        <p:spPr bwMode="auto">
          <a:xfrm>
            <a:off x="9982200" y="3505200"/>
            <a:ext cx="228600" cy="228600"/>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
        <p:nvSpPr>
          <p:cNvPr id="28698" name="Oval 26">
            <a:extLst>
              <a:ext uri="{FF2B5EF4-FFF2-40B4-BE49-F238E27FC236}">
                <a16:creationId xmlns:a16="http://schemas.microsoft.com/office/drawing/2014/main" id="{2CD11E56-7692-4918-8681-B65103D99B9E}"/>
              </a:ext>
            </a:extLst>
          </p:cNvPr>
          <p:cNvSpPr>
            <a:spLocks noChangeArrowheads="1"/>
          </p:cNvSpPr>
          <p:nvPr/>
        </p:nvSpPr>
        <p:spPr bwMode="auto">
          <a:xfrm>
            <a:off x="9982200" y="3352800"/>
            <a:ext cx="228600" cy="228600"/>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sz="1800">
              <a:latin typeface="Verdana" panose="020B060403050404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88F0C951-E183-47DD-90C8-D786518712A7}"/>
              </a:ext>
            </a:extLst>
          </p:cNvPr>
          <p:cNvSpPr>
            <a:spLocks noGrp="1" noChangeArrowheads="1"/>
          </p:cNvSpPr>
          <p:nvPr>
            <p:ph type="title"/>
          </p:nvPr>
        </p:nvSpPr>
        <p:spPr/>
        <p:txBody>
          <a:bodyPr/>
          <a:lstStyle/>
          <a:p>
            <a:pPr>
              <a:defRPr/>
            </a:pPr>
            <a:r>
              <a:rPr lang="en-US" dirty="0"/>
              <a:t>Cliff</a:t>
            </a:r>
            <a:r>
              <a:rPr lang="en-US" altLang="en-US" dirty="0"/>
              <a:t>’</a:t>
            </a:r>
            <a:r>
              <a:rPr lang="en-US" dirty="0"/>
              <a:t>s Vanderbilt - Scored</a:t>
            </a:r>
          </a:p>
        </p:txBody>
      </p:sp>
      <p:graphicFrame>
        <p:nvGraphicFramePr>
          <p:cNvPr id="125997" name="Group 45">
            <a:extLst>
              <a:ext uri="{FF2B5EF4-FFF2-40B4-BE49-F238E27FC236}">
                <a16:creationId xmlns:a16="http://schemas.microsoft.com/office/drawing/2014/main" id="{F30FB2B1-9AFE-4396-AE30-5EF23029F662}"/>
              </a:ext>
            </a:extLst>
          </p:cNvPr>
          <p:cNvGraphicFramePr>
            <a:graphicFrameLocks noGrp="1"/>
          </p:cNvGraphicFramePr>
          <p:nvPr>
            <p:ph idx="1"/>
            <p:extLst>
              <p:ext uri="{D42A27DB-BD31-4B8C-83A1-F6EECF244321}">
                <p14:modId xmlns:p14="http://schemas.microsoft.com/office/powerpoint/2010/main" val="1422607693"/>
              </p:ext>
            </p:extLst>
          </p:nvPr>
        </p:nvGraphicFramePr>
        <p:xfrm>
          <a:off x="2209800" y="1752600"/>
          <a:ext cx="7772400" cy="4966231"/>
        </p:xfrm>
        <a:graphic>
          <a:graphicData uri="http://schemas.openxmlformats.org/drawingml/2006/table">
            <a:tbl>
              <a:tblPr/>
              <a:tblGrid>
                <a:gridCol w="4162425">
                  <a:extLst>
                    <a:ext uri="{9D8B030D-6E8A-4147-A177-3AD203B41FA5}">
                      <a16:colId xmlns:a16="http://schemas.microsoft.com/office/drawing/2014/main" val="20000"/>
                    </a:ext>
                  </a:extLst>
                </a:gridCol>
                <a:gridCol w="3609975">
                  <a:extLst>
                    <a:ext uri="{9D8B030D-6E8A-4147-A177-3AD203B41FA5}">
                      <a16:colId xmlns:a16="http://schemas.microsoft.com/office/drawing/2014/main" val="20001"/>
                    </a:ext>
                  </a:extLst>
                </a:gridCol>
              </a:tblGrid>
              <a:tr h="607076">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alibri" pitchFamily="34" charset="0"/>
                          <a:ea typeface="MS PGothic" pitchFamily="34" charset="-128"/>
                          <a:cs typeface="Times New Roman" pitchFamily="18" charset="0"/>
                        </a:rPr>
                        <a:t>Total number of questions scored 2 or 3 in questions 1-9:  </a:t>
                      </a:r>
                      <a:r>
                        <a:rPr kumimoji="0" lang="en-US" sz="1600" b="1" i="0" u="none" strike="noStrike" cap="none" normalizeH="0" baseline="0">
                          <a:ln>
                            <a:noFill/>
                          </a:ln>
                          <a:solidFill>
                            <a:srgbClr val="FF0000"/>
                          </a:solidFill>
                          <a:effectLst/>
                          <a:latin typeface="Calibri" pitchFamily="34" charset="0"/>
                          <a:ea typeface="MS PGothic" pitchFamily="34" charset="-128"/>
                          <a:cs typeface="Times New Roman" pitchFamily="18" charset="0"/>
                        </a:rPr>
                        <a:t>Inattention</a:t>
                      </a:r>
                      <a:r>
                        <a:rPr kumimoji="0" lang="en-US" sz="1600" b="1" i="0" u="none" strike="noStrike" cap="none" normalizeH="0" baseline="0">
                          <a:ln>
                            <a:noFill/>
                          </a:ln>
                          <a:solidFill>
                            <a:schemeClr val="tx1"/>
                          </a:solidFill>
                          <a:effectLst/>
                          <a:latin typeface="Calibri" pitchFamily="34" charset="0"/>
                          <a:ea typeface="MS PGothic" pitchFamily="34" charset="-128"/>
                          <a:cs typeface="Times New Roman" pitchFamily="18" charset="0"/>
                        </a:rPr>
                        <a:t>   </a:t>
                      </a:r>
                      <a:endParaRPr kumimoji="0" lang="en-US" sz="1600" b="1" i="0" u="none" strike="noStrike" cap="none" normalizeH="0" baseline="0">
                        <a:ln>
                          <a:noFill/>
                        </a:ln>
                        <a:solidFill>
                          <a:schemeClr val="tx1"/>
                        </a:solidFill>
                        <a:effectLst/>
                        <a:latin typeface="Arial" pitchFamily="34" charset="0"/>
                        <a:ea typeface="MS PGothic" pitchFamily="34" charset="-128"/>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Calibri" pitchFamily="34" charset="0"/>
                          <a:ea typeface="MS PGothic" pitchFamily="34" charset="-128"/>
                          <a:cs typeface="Times New Roman" pitchFamily="18" charset="0"/>
                        </a:rPr>
                        <a:t>                    </a:t>
                      </a:r>
                      <a:r>
                        <a:rPr kumimoji="0" lang="en-US" sz="2400" b="1" i="0" u="none" strike="noStrike" cap="none" normalizeH="0" baseline="0">
                          <a:ln>
                            <a:noFill/>
                          </a:ln>
                          <a:solidFill>
                            <a:srgbClr val="FF0000"/>
                          </a:solidFill>
                          <a:effectLst/>
                          <a:latin typeface="Calibri" pitchFamily="34" charset="0"/>
                          <a:ea typeface="MS PGothic" pitchFamily="34" charset="-128"/>
                          <a:cs typeface="Times New Roman" pitchFamily="18" charset="0"/>
                        </a:rPr>
                        <a:t>2</a:t>
                      </a:r>
                      <a:endParaRPr kumimoji="0" lang="en-US" sz="2400" b="1" i="0" u="none" strike="noStrike" cap="none" normalizeH="0" baseline="0">
                        <a:ln>
                          <a:noFill/>
                        </a:ln>
                        <a:solidFill>
                          <a:schemeClr val="tx1"/>
                        </a:solidFill>
                        <a:effectLst/>
                        <a:latin typeface="Arial" pitchFamily="34" charset="0"/>
                        <a:ea typeface="MS PGothic" pitchFamily="34" charset="-128"/>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7076">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alibri" pitchFamily="34" charset="0"/>
                          <a:ea typeface="MS PGothic" pitchFamily="34" charset="-128"/>
                          <a:cs typeface="Times New Roman" pitchFamily="18" charset="0"/>
                        </a:rPr>
                        <a:t>Total number of questions scored 2 or 3 in questions 10-18:  </a:t>
                      </a:r>
                      <a:r>
                        <a:rPr kumimoji="0" lang="en-US" sz="1600" b="1" i="0" u="none" strike="noStrike" cap="none" normalizeH="0" baseline="0">
                          <a:ln>
                            <a:noFill/>
                          </a:ln>
                          <a:solidFill>
                            <a:srgbClr val="FF0000"/>
                          </a:solidFill>
                          <a:effectLst/>
                          <a:latin typeface="Calibri" pitchFamily="34" charset="0"/>
                          <a:ea typeface="MS PGothic" pitchFamily="34" charset="-128"/>
                          <a:cs typeface="Times New Roman" pitchFamily="18" charset="0"/>
                        </a:rPr>
                        <a:t>Hyperactivity</a:t>
                      </a:r>
                      <a:endParaRPr kumimoji="0" lang="en-US" sz="1600" b="1" i="0" u="none" strike="noStrike" cap="none" normalizeH="0" baseline="0">
                        <a:ln>
                          <a:noFill/>
                        </a:ln>
                        <a:solidFill>
                          <a:schemeClr val="tx1"/>
                        </a:solidFill>
                        <a:effectLst/>
                        <a:latin typeface="Arial" pitchFamily="34" charset="0"/>
                        <a:ea typeface="MS PGothic" pitchFamily="34" charset="-128"/>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Calibri" pitchFamily="34" charset="0"/>
                          <a:ea typeface="MS PGothic" pitchFamily="34" charset="-128"/>
                          <a:cs typeface="Times New Roman" pitchFamily="18" charset="0"/>
                        </a:rPr>
                        <a:t>                    </a:t>
                      </a:r>
                      <a:r>
                        <a:rPr kumimoji="0" lang="en-US" sz="2400" b="1" i="0" u="none" strike="noStrike" cap="none" normalizeH="0" baseline="0">
                          <a:ln>
                            <a:noFill/>
                          </a:ln>
                          <a:solidFill>
                            <a:srgbClr val="FF0000"/>
                          </a:solidFill>
                          <a:effectLst/>
                          <a:latin typeface="Calibri" pitchFamily="34" charset="0"/>
                          <a:ea typeface="MS PGothic" pitchFamily="34" charset="-128"/>
                          <a:cs typeface="Times New Roman" pitchFamily="18" charset="0"/>
                        </a:rPr>
                        <a:t>1</a:t>
                      </a:r>
                      <a:endParaRPr kumimoji="0" lang="en-US" sz="2400" b="1" i="0" u="none" strike="noStrike" cap="none" normalizeH="0" baseline="0">
                        <a:ln>
                          <a:noFill/>
                        </a:ln>
                        <a:solidFill>
                          <a:schemeClr val="tx1"/>
                        </a:solidFill>
                        <a:effectLst/>
                        <a:latin typeface="Calibri" pitchFamily="34" charset="0"/>
                        <a:ea typeface="MS PGothic" pitchFamily="34" charset="-128"/>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7076">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alibri" pitchFamily="34" charset="0"/>
                          <a:ea typeface="MS PGothic" pitchFamily="34" charset="-128"/>
                          <a:cs typeface="Times New Roman" pitchFamily="18" charset="0"/>
                        </a:rPr>
                        <a:t>Total Symptom Score for questions 1-18: </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pitchFamily="34" charset="0"/>
                          <a:ea typeface="MS PGothic" pitchFamily="34" charset="-128"/>
                        </a:rPr>
                        <a:t>      </a:t>
                      </a:r>
                      <a:r>
                        <a:rPr kumimoji="0" lang="en-US" sz="1600" b="1" i="0" u="none" strike="noStrike" cap="none" normalizeH="0" baseline="0">
                          <a:ln>
                            <a:noFill/>
                          </a:ln>
                          <a:solidFill>
                            <a:srgbClr val="FF0000"/>
                          </a:solidFill>
                          <a:effectLst/>
                          <a:latin typeface="Arial" pitchFamily="34" charset="0"/>
                          <a:ea typeface="MS PGothic" pitchFamily="34" charset="-128"/>
                        </a:rPr>
                        <a:t>Inattention and hyperactivity</a:t>
                      </a:r>
                      <a:endParaRPr kumimoji="0" lang="en-US" sz="1600" b="1" i="0" u="none" strike="noStrike" cap="none" normalizeH="0" baseline="0">
                        <a:ln>
                          <a:noFill/>
                        </a:ln>
                        <a:solidFill>
                          <a:schemeClr val="tx1"/>
                        </a:solidFill>
                        <a:effectLst/>
                        <a:latin typeface="Arial" pitchFamily="34" charset="0"/>
                        <a:ea typeface="MS PGothic" pitchFamily="34" charset="-128"/>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Calibri" pitchFamily="34" charset="0"/>
                          <a:ea typeface="MS PGothic" pitchFamily="34" charset="-128"/>
                          <a:cs typeface="Times New Roman" pitchFamily="18" charset="0"/>
                        </a:rPr>
                        <a:t>                    </a:t>
                      </a:r>
                      <a:r>
                        <a:rPr kumimoji="0" lang="en-US" sz="2400" b="1" i="0" u="none" strike="noStrike" cap="none" normalizeH="0" baseline="0">
                          <a:ln>
                            <a:noFill/>
                          </a:ln>
                          <a:solidFill>
                            <a:srgbClr val="FF0000"/>
                          </a:solidFill>
                          <a:effectLst/>
                          <a:latin typeface="Calibri" pitchFamily="34" charset="0"/>
                          <a:ea typeface="MS PGothic" pitchFamily="34" charset="-128"/>
                          <a:cs typeface="Times New Roman" pitchFamily="18" charset="0"/>
                        </a:rPr>
                        <a:t>3</a:t>
                      </a:r>
                      <a:endParaRPr kumimoji="0" lang="en-US" sz="2400" b="1" i="0" u="none" strike="noStrike" cap="none" normalizeH="0" baseline="0">
                        <a:ln>
                          <a:noFill/>
                        </a:ln>
                        <a:solidFill>
                          <a:schemeClr val="tx1"/>
                        </a:solidFill>
                        <a:effectLst/>
                        <a:latin typeface="Arial" pitchFamily="34" charset="0"/>
                        <a:ea typeface="MS PGothic" pitchFamily="34" charset="-128"/>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7076">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alibri" pitchFamily="34" charset="0"/>
                          <a:ea typeface="MS PGothic" pitchFamily="34" charset="-128"/>
                          <a:cs typeface="Times New Roman" pitchFamily="18" charset="0"/>
                        </a:rPr>
                        <a:t>Total number of questions scored 2 or 3 in questions 19-26:  </a:t>
                      </a:r>
                      <a:r>
                        <a:rPr kumimoji="0" lang="en-US" sz="1600" b="1" i="0" u="none" strike="noStrike" cap="none" normalizeH="0" baseline="0">
                          <a:ln>
                            <a:noFill/>
                          </a:ln>
                          <a:solidFill>
                            <a:srgbClr val="FF0000"/>
                          </a:solidFill>
                          <a:effectLst/>
                          <a:latin typeface="Calibri" pitchFamily="34" charset="0"/>
                          <a:ea typeface="MS PGothic" pitchFamily="34" charset="-128"/>
                          <a:cs typeface="Times New Roman" pitchFamily="18" charset="0"/>
                        </a:rPr>
                        <a:t>Oppositional</a:t>
                      </a:r>
                      <a:endParaRPr kumimoji="0" lang="en-US" sz="1600" b="1" i="0" u="none" strike="noStrike" cap="none" normalizeH="0" baseline="0">
                        <a:ln>
                          <a:noFill/>
                        </a:ln>
                        <a:solidFill>
                          <a:schemeClr val="tx1"/>
                        </a:solidFill>
                        <a:effectLst/>
                        <a:latin typeface="Arial" pitchFamily="34" charset="0"/>
                        <a:ea typeface="MS PGothic" pitchFamily="34" charset="-128"/>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Calibri" pitchFamily="34" charset="0"/>
                          <a:ea typeface="MS PGothic" pitchFamily="34" charset="-128"/>
                          <a:cs typeface="Times New Roman" pitchFamily="18" charset="0"/>
                        </a:rPr>
                        <a:t>                    </a:t>
                      </a:r>
                      <a:r>
                        <a:rPr kumimoji="0" lang="en-US" sz="2400" b="1" i="0" u="none" strike="noStrike" cap="none" normalizeH="0" baseline="0">
                          <a:ln>
                            <a:noFill/>
                          </a:ln>
                          <a:solidFill>
                            <a:srgbClr val="FF0000"/>
                          </a:solidFill>
                          <a:effectLst/>
                          <a:latin typeface="Calibri" pitchFamily="34" charset="0"/>
                          <a:ea typeface="MS PGothic" pitchFamily="34" charset="-128"/>
                          <a:cs typeface="Times New Roman" pitchFamily="18" charset="0"/>
                        </a:rPr>
                        <a:t>5</a:t>
                      </a:r>
                      <a:r>
                        <a:rPr kumimoji="0" lang="en-US" sz="2000" b="1" i="0" u="none" strike="noStrike" cap="none" normalizeH="0" baseline="0">
                          <a:ln>
                            <a:noFill/>
                          </a:ln>
                          <a:solidFill>
                            <a:srgbClr val="FF0000"/>
                          </a:solidFill>
                          <a:effectLst/>
                          <a:latin typeface="Calibri" pitchFamily="34" charset="0"/>
                          <a:ea typeface="MS PGothic" pitchFamily="34" charset="-128"/>
                          <a:cs typeface="Times New Roman" pitchFamily="18" charset="0"/>
                        </a:rPr>
                        <a:t>             </a:t>
                      </a:r>
                      <a:r>
                        <a:rPr kumimoji="0" lang="en-US" sz="2000" b="1" i="0" u="none" strike="noStrike" cap="none" normalizeH="0" baseline="0">
                          <a:ln>
                            <a:noFill/>
                          </a:ln>
                          <a:solidFill>
                            <a:srgbClr val="00A249"/>
                          </a:solidFill>
                          <a:effectLst/>
                          <a:latin typeface="Calibri" pitchFamily="34" charset="0"/>
                          <a:ea typeface="MS PGothic" pitchFamily="34" charset="-128"/>
                          <a:cs typeface="Times New Roman" pitchFamily="18" charset="0"/>
                        </a:rPr>
                        <a:t>&gt; 4 = ODD</a:t>
                      </a:r>
                      <a:r>
                        <a:rPr kumimoji="0" lang="en-US" sz="1100" b="1" i="0" u="none" strike="noStrike" cap="none" normalizeH="0" baseline="0">
                          <a:ln>
                            <a:noFill/>
                          </a:ln>
                          <a:solidFill>
                            <a:schemeClr val="tx1"/>
                          </a:solidFill>
                          <a:effectLst/>
                          <a:latin typeface="Calibri" pitchFamily="34" charset="0"/>
                          <a:ea typeface="MS PGothic" pitchFamily="34" charset="-128"/>
                          <a:cs typeface="Times New Roman" pitchFamily="18" charset="0"/>
                        </a:rPr>
                        <a:t>   </a:t>
                      </a:r>
                      <a:endParaRPr kumimoji="0" lang="en-US" sz="2600" b="1" i="0" u="none" strike="noStrike" cap="none" normalizeH="0" baseline="0">
                        <a:ln>
                          <a:noFill/>
                        </a:ln>
                        <a:solidFill>
                          <a:schemeClr val="tx1"/>
                        </a:solidFill>
                        <a:effectLst/>
                        <a:latin typeface="Arial" pitchFamily="34" charset="0"/>
                        <a:ea typeface="MS PGothic" pitchFamily="34" charset="-128"/>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7076">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alibri" pitchFamily="34" charset="0"/>
                          <a:ea typeface="MS PGothic" pitchFamily="34" charset="-128"/>
                          <a:cs typeface="Times New Roman" pitchFamily="18" charset="0"/>
                        </a:rPr>
                        <a:t>Total number of questions scored 2 or 3 in questions 27-40:  </a:t>
                      </a:r>
                      <a:r>
                        <a:rPr kumimoji="0" lang="en-US" sz="1600" b="1" i="0" u="none" strike="noStrike" cap="none" normalizeH="0" baseline="0" dirty="0">
                          <a:ln>
                            <a:noFill/>
                          </a:ln>
                          <a:solidFill>
                            <a:srgbClr val="FF0000"/>
                          </a:solidFill>
                          <a:effectLst/>
                          <a:latin typeface="Calibri" pitchFamily="34" charset="0"/>
                          <a:ea typeface="MS PGothic" pitchFamily="34" charset="-128"/>
                          <a:cs typeface="Times New Roman" pitchFamily="18" charset="0"/>
                        </a:rPr>
                        <a:t>Conduct</a:t>
                      </a:r>
                      <a:endParaRPr kumimoji="0" lang="en-US" sz="1600" b="1" i="0" u="none" strike="noStrike" cap="none" normalizeH="0" baseline="0" dirty="0">
                        <a:ln>
                          <a:noFill/>
                        </a:ln>
                        <a:solidFill>
                          <a:schemeClr val="tx1"/>
                        </a:solidFill>
                        <a:effectLst/>
                        <a:latin typeface="Arial" pitchFamily="34" charset="0"/>
                        <a:ea typeface="MS PGothic" pitchFamily="34" charset="-128"/>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Calibri" pitchFamily="34" charset="0"/>
                          <a:ea typeface="MS PGothic" pitchFamily="34" charset="-128"/>
                          <a:cs typeface="Times New Roman" pitchFamily="18" charset="0"/>
                        </a:rPr>
                        <a:t>                    </a:t>
                      </a:r>
                      <a:r>
                        <a:rPr kumimoji="0" lang="en-US" sz="2400" b="1" i="0" u="none" strike="noStrike" cap="none" normalizeH="0" baseline="0">
                          <a:ln>
                            <a:noFill/>
                          </a:ln>
                          <a:solidFill>
                            <a:srgbClr val="FF0000"/>
                          </a:solidFill>
                          <a:effectLst/>
                          <a:latin typeface="Calibri" pitchFamily="34" charset="0"/>
                          <a:ea typeface="MS PGothic" pitchFamily="34" charset="-128"/>
                          <a:cs typeface="Times New Roman" pitchFamily="18" charset="0"/>
                        </a:rPr>
                        <a:t>0</a:t>
                      </a:r>
                      <a:endParaRPr kumimoji="0" lang="en-US" sz="2400" b="1" i="0" u="none" strike="noStrike" cap="none" normalizeH="0" baseline="0">
                        <a:ln>
                          <a:noFill/>
                        </a:ln>
                        <a:solidFill>
                          <a:schemeClr val="tx1"/>
                        </a:solidFill>
                        <a:effectLst/>
                        <a:latin typeface="Arial" pitchFamily="34" charset="0"/>
                        <a:ea typeface="MS PGothic" pitchFamily="34" charset="-128"/>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07076">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alibri" pitchFamily="34" charset="0"/>
                          <a:ea typeface="MS PGothic" pitchFamily="34" charset="-128"/>
                          <a:cs typeface="Times New Roman" pitchFamily="18" charset="0"/>
                        </a:rPr>
                        <a:t>Total number of questions scored 2 or 3 in questions 41-47:  </a:t>
                      </a:r>
                      <a:r>
                        <a:rPr kumimoji="0" lang="en-US" sz="1600" b="1" i="0" u="none" strike="noStrike" cap="none" normalizeH="0" baseline="0">
                          <a:ln>
                            <a:noFill/>
                          </a:ln>
                          <a:solidFill>
                            <a:srgbClr val="FF0000"/>
                          </a:solidFill>
                          <a:effectLst/>
                          <a:latin typeface="Calibri" pitchFamily="34" charset="0"/>
                          <a:ea typeface="MS PGothic" pitchFamily="34" charset="-128"/>
                          <a:cs typeface="Times New Roman" pitchFamily="18" charset="0"/>
                        </a:rPr>
                        <a:t>Anxiety and depression</a:t>
                      </a:r>
                      <a:endParaRPr kumimoji="0" lang="en-US" sz="1600" b="1" i="0" u="none" strike="noStrike" cap="none" normalizeH="0" baseline="0">
                        <a:ln>
                          <a:noFill/>
                        </a:ln>
                        <a:solidFill>
                          <a:schemeClr val="tx1"/>
                        </a:solidFill>
                        <a:effectLst/>
                        <a:latin typeface="Arial" pitchFamily="34" charset="0"/>
                        <a:ea typeface="MS PGothic" pitchFamily="34" charset="-128"/>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Calibri" pitchFamily="34" charset="0"/>
                          <a:ea typeface="MS PGothic" pitchFamily="34" charset="-128"/>
                          <a:cs typeface="Times New Roman" pitchFamily="18" charset="0"/>
                        </a:rPr>
                        <a:t>                    </a:t>
                      </a:r>
                      <a:r>
                        <a:rPr kumimoji="0" lang="en-US" sz="2400" b="1" i="0" u="none" strike="noStrike" cap="none" normalizeH="0" baseline="0">
                          <a:ln>
                            <a:noFill/>
                          </a:ln>
                          <a:solidFill>
                            <a:srgbClr val="FF0000"/>
                          </a:solidFill>
                          <a:effectLst/>
                          <a:latin typeface="Calibri" pitchFamily="34" charset="0"/>
                          <a:ea typeface="MS PGothic" pitchFamily="34" charset="-128"/>
                          <a:cs typeface="Times New Roman" pitchFamily="18" charset="0"/>
                        </a:rPr>
                        <a:t>0</a:t>
                      </a:r>
                      <a:endParaRPr kumimoji="0" lang="en-US" sz="2400" b="1" i="0" u="none" strike="noStrike" cap="none" normalizeH="0" baseline="0">
                        <a:ln>
                          <a:noFill/>
                        </a:ln>
                        <a:solidFill>
                          <a:schemeClr val="tx1"/>
                        </a:solidFill>
                        <a:effectLst/>
                        <a:latin typeface="Arial" pitchFamily="34" charset="0"/>
                        <a:ea typeface="MS PGothic" pitchFamily="34" charset="-128"/>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07076">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alibri" pitchFamily="34" charset="0"/>
                          <a:ea typeface="MS PGothic" pitchFamily="34" charset="-128"/>
                          <a:cs typeface="Times New Roman" pitchFamily="18" charset="0"/>
                        </a:rPr>
                        <a:t>Total number of questions scored 2 or 3 in questions 48-55:  </a:t>
                      </a:r>
                      <a:r>
                        <a:rPr kumimoji="0" lang="en-US" sz="1600" b="1" i="0" u="none" strike="noStrike" cap="none" normalizeH="0" baseline="0">
                          <a:ln>
                            <a:noFill/>
                          </a:ln>
                          <a:solidFill>
                            <a:srgbClr val="FF0000"/>
                          </a:solidFill>
                          <a:effectLst/>
                          <a:latin typeface="Calibri" pitchFamily="34" charset="0"/>
                          <a:ea typeface="MS PGothic" pitchFamily="34" charset="-128"/>
                          <a:cs typeface="Times New Roman" pitchFamily="18" charset="0"/>
                        </a:rPr>
                        <a:t>Performance</a:t>
                      </a:r>
                      <a:endParaRPr kumimoji="0" lang="en-US" sz="1600" b="1" i="0" u="none" strike="noStrike" cap="none" normalizeH="0" baseline="0">
                        <a:ln>
                          <a:noFill/>
                        </a:ln>
                        <a:solidFill>
                          <a:srgbClr val="FF0000"/>
                        </a:solidFill>
                        <a:effectLst/>
                        <a:latin typeface="Arial" pitchFamily="34" charset="0"/>
                        <a:ea typeface="MS PGothic" pitchFamily="34" charset="-128"/>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rgbClr val="FF0000"/>
                          </a:solidFill>
                          <a:effectLst/>
                          <a:latin typeface="Arial" pitchFamily="34" charset="0"/>
                          <a:ea typeface="MS PGothic" pitchFamily="34" charset="-128"/>
                        </a:rPr>
                        <a:t>                8</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16699">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alibri" pitchFamily="34" charset="0"/>
                          <a:ea typeface="MS PGothic" pitchFamily="34" charset="-128"/>
                          <a:cs typeface="Times New Roman" pitchFamily="18" charset="0"/>
                        </a:rPr>
                        <a:t>Average Performance Score: </a:t>
                      </a:r>
                      <a:endParaRPr kumimoji="0" lang="en-US" sz="1600" b="1" i="0" u="none" strike="noStrike" cap="none" normalizeH="0" baseline="0">
                        <a:ln>
                          <a:noFill/>
                        </a:ln>
                        <a:solidFill>
                          <a:schemeClr val="tx1"/>
                        </a:solidFill>
                        <a:effectLst/>
                        <a:latin typeface="Arial" pitchFamily="34" charset="0"/>
                        <a:ea typeface="MS PGothic" pitchFamily="34" charset="-128"/>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ea typeface="MS PGothic" pitchFamily="34" charset="-128"/>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8E51B-F886-4FF6-B879-C424DFA162B7}"/>
              </a:ext>
            </a:extLst>
          </p:cNvPr>
          <p:cNvSpPr>
            <a:spLocks noGrp="1"/>
          </p:cNvSpPr>
          <p:nvPr>
            <p:ph type="title"/>
          </p:nvPr>
        </p:nvSpPr>
        <p:spPr>
          <a:xfrm>
            <a:off x="838200" y="1115706"/>
            <a:ext cx="10515600" cy="4662242"/>
          </a:xfrm>
        </p:spPr>
        <p:txBody>
          <a:bodyPr/>
          <a:lstStyle/>
          <a:p>
            <a:r>
              <a:rPr lang="en-US" altLang="en-US" sz="4000" dirty="0">
                <a:solidFill>
                  <a:srgbClr val="660066"/>
                </a:solidFill>
                <a:latin typeface="Helvetica"/>
              </a:rPr>
              <a:t>What would you do?</a:t>
            </a:r>
            <a:br>
              <a:rPr lang="en-US" altLang="en-US" b="1" dirty="0"/>
            </a:br>
            <a:endParaRPr lang="en-US" dirty="0"/>
          </a:p>
        </p:txBody>
      </p:sp>
    </p:spTree>
    <p:extLst>
      <p:ext uri="{BB962C8B-B14F-4D97-AF65-F5344CB8AC3E}">
        <p14:creationId xmlns:p14="http://schemas.microsoft.com/office/powerpoint/2010/main" val="2622761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0AAC2-F702-4024-B5D7-E86C86C40294}"/>
              </a:ext>
            </a:extLst>
          </p:cNvPr>
          <p:cNvSpPr>
            <a:spLocks noGrp="1"/>
          </p:cNvSpPr>
          <p:nvPr>
            <p:ph type="title"/>
          </p:nvPr>
        </p:nvSpPr>
        <p:spPr>
          <a:xfrm>
            <a:off x="2209800" y="609600"/>
            <a:ext cx="7772400" cy="4724400"/>
          </a:xfrm>
        </p:spPr>
        <p:txBody>
          <a:bodyPr/>
          <a:lstStyle/>
          <a:p>
            <a:pPr>
              <a:defRPr/>
            </a:pPr>
            <a:r>
              <a:rPr lang="en-US" sz="4000" b="1" dirty="0">
                <a:solidFill>
                  <a:srgbClr val="660066"/>
                </a:solidFill>
                <a:latin typeface="Helvetica"/>
              </a:rPr>
              <a:t>   </a:t>
            </a:r>
            <a:r>
              <a:rPr lang="en-US" sz="4000" dirty="0">
                <a:solidFill>
                  <a:srgbClr val="660066"/>
                </a:solidFill>
                <a:latin typeface="Helvetica"/>
              </a:rPr>
              <a:t>Assessment</a:t>
            </a:r>
            <a:r>
              <a:rPr lang="en-US" b="1" dirty="0">
                <a:solidFill>
                  <a:srgbClr val="660066"/>
                </a:solidFill>
              </a:rPr>
              <a:t> of Aggression</a:t>
            </a:r>
            <a:br>
              <a:rPr lang="en-US" b="1" dirty="0">
                <a:solidFill>
                  <a:srgbClr val="660066"/>
                </a:solidFill>
              </a:rPr>
            </a:br>
            <a:r>
              <a:rPr lang="en-US" b="1" dirty="0">
                <a:solidFill>
                  <a:srgbClr val="660066"/>
                </a:solidFill>
              </a:rPr>
              <a:t>  The “Fever” of Psychiatry</a:t>
            </a:r>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5AB83E63-F129-4D46-BD27-8F891477A022}"/>
              </a:ext>
            </a:extLst>
          </p:cNvPr>
          <p:cNvSpPr>
            <a:spLocks noGrp="1" noChangeArrowheads="1"/>
          </p:cNvSpPr>
          <p:nvPr>
            <p:ph type="title"/>
          </p:nvPr>
        </p:nvSpPr>
        <p:spPr>
          <a:xfrm>
            <a:off x="1828800" y="457200"/>
            <a:ext cx="8839200" cy="1676400"/>
          </a:xfrm>
          <a:effectLst>
            <a:outerShdw dist="35921" dir="2700000" algn="ctr" rotWithShape="0">
              <a:schemeClr val="bg2"/>
            </a:outerShdw>
          </a:effectLst>
        </p:spPr>
        <p:txBody>
          <a:bodyPr>
            <a:normAutofit/>
          </a:bodyPr>
          <a:lstStyle/>
          <a:p>
            <a:pPr>
              <a:defRPr/>
            </a:pPr>
            <a:r>
              <a:rPr lang="en-US" sz="4000" dirty="0">
                <a:solidFill>
                  <a:srgbClr val="660066"/>
                </a:solidFill>
                <a:latin typeface="Helvetica"/>
              </a:rPr>
              <a:t>Aggression in Children &amp; Adolescents</a:t>
            </a:r>
          </a:p>
        </p:txBody>
      </p:sp>
      <p:sp>
        <p:nvSpPr>
          <p:cNvPr id="34819" name="Rectangle 3">
            <a:extLst>
              <a:ext uri="{FF2B5EF4-FFF2-40B4-BE49-F238E27FC236}">
                <a16:creationId xmlns:a16="http://schemas.microsoft.com/office/drawing/2014/main" id="{E2A38083-F0E2-4038-AA9D-05A60C5E1FD1}"/>
              </a:ext>
            </a:extLst>
          </p:cNvPr>
          <p:cNvSpPr>
            <a:spLocks noGrp="1"/>
          </p:cNvSpPr>
          <p:nvPr>
            <p:ph type="body" idx="1"/>
          </p:nvPr>
        </p:nvSpPr>
        <p:spPr>
          <a:xfrm>
            <a:off x="2055813" y="1916113"/>
            <a:ext cx="8432800" cy="4176712"/>
          </a:xfrm>
        </p:spPr>
        <p:txBody>
          <a:bodyPr>
            <a:normAutofit lnSpcReduction="10000"/>
          </a:bodyPr>
          <a:lstStyle/>
          <a:p>
            <a:pPr>
              <a:spcAft>
                <a:spcPct val="35000"/>
              </a:spcAft>
              <a:buClr>
                <a:schemeClr val="tx2"/>
              </a:buClr>
            </a:pPr>
            <a:r>
              <a:rPr lang="en-US" altLang="en-US" dirty="0"/>
              <a:t>Most common reason for psychiatric referral</a:t>
            </a:r>
          </a:p>
          <a:p>
            <a:pPr>
              <a:spcAft>
                <a:spcPct val="35000"/>
              </a:spcAft>
              <a:buClr>
                <a:schemeClr val="tx2"/>
              </a:buClr>
            </a:pPr>
            <a:r>
              <a:rPr lang="en-US" altLang="en-US" dirty="0"/>
              <a:t>Aggression is not a psychiatric diagnosis</a:t>
            </a:r>
          </a:p>
          <a:p>
            <a:pPr>
              <a:spcAft>
                <a:spcPct val="35000"/>
              </a:spcAft>
              <a:buClr>
                <a:schemeClr val="tx2"/>
              </a:buClr>
            </a:pPr>
            <a:r>
              <a:rPr lang="en-US" altLang="en-US" dirty="0"/>
              <a:t>Complicates treatment and leads to poorer outcomes </a:t>
            </a:r>
          </a:p>
          <a:p>
            <a:pPr>
              <a:spcAft>
                <a:spcPct val="35000"/>
              </a:spcAft>
              <a:buClr>
                <a:schemeClr val="tx2"/>
              </a:buClr>
            </a:pPr>
            <a:r>
              <a:rPr lang="en-US" altLang="en-US" dirty="0"/>
              <a:t>Frequent use of atypical antipsychotics and multiple medications</a:t>
            </a:r>
          </a:p>
          <a:p>
            <a:pPr>
              <a:spcAft>
                <a:spcPct val="35000"/>
              </a:spcAft>
              <a:buClr>
                <a:schemeClr val="tx2"/>
              </a:buClr>
            </a:pPr>
            <a:r>
              <a:rPr lang="en-US" altLang="en-US" dirty="0"/>
              <a:t>Lack of controlled trials to inform physicians</a:t>
            </a:r>
            <a:r>
              <a:rPr lang="ja-JP" altLang="en-US" dirty="0"/>
              <a:t>’</a:t>
            </a:r>
            <a:r>
              <a:rPr lang="en-US" altLang="ja-JP" dirty="0"/>
              <a:t> prescribing practices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4A159-A2E1-4EE8-81B2-97EDB48B41B1}"/>
              </a:ext>
            </a:extLst>
          </p:cNvPr>
          <p:cNvSpPr>
            <a:spLocks noGrp="1"/>
          </p:cNvSpPr>
          <p:nvPr>
            <p:ph type="title"/>
          </p:nvPr>
        </p:nvSpPr>
        <p:spPr>
          <a:xfrm>
            <a:off x="1907938" y="0"/>
            <a:ext cx="8229600" cy="1752600"/>
          </a:xfrm>
        </p:spPr>
        <p:txBody>
          <a:bodyPr>
            <a:normAutofit/>
          </a:bodyPr>
          <a:lstStyle/>
          <a:p>
            <a:pPr algn="ctr">
              <a:defRPr/>
            </a:pPr>
            <a:r>
              <a:rPr lang="en-US" sz="4000" dirty="0">
                <a:solidFill>
                  <a:srgbClr val="660066"/>
                </a:solidFill>
                <a:latin typeface="Helvetica"/>
              </a:rPr>
              <a:t>Aggression in Children &amp; Adolescents</a:t>
            </a:r>
          </a:p>
        </p:txBody>
      </p:sp>
      <p:sp>
        <p:nvSpPr>
          <p:cNvPr id="38915" name="Content Placeholder 2">
            <a:extLst>
              <a:ext uri="{FF2B5EF4-FFF2-40B4-BE49-F238E27FC236}">
                <a16:creationId xmlns:a16="http://schemas.microsoft.com/office/drawing/2014/main" id="{91B8C309-692A-4C2D-89E3-CACAE7A8439C}"/>
              </a:ext>
            </a:extLst>
          </p:cNvPr>
          <p:cNvSpPr>
            <a:spLocks noGrp="1"/>
          </p:cNvSpPr>
          <p:nvPr>
            <p:ph idx="1"/>
          </p:nvPr>
        </p:nvSpPr>
        <p:spPr>
          <a:xfrm>
            <a:off x="940904" y="1636638"/>
            <a:ext cx="9290534" cy="5969076"/>
          </a:xfrm>
        </p:spPr>
        <p:txBody>
          <a:bodyPr/>
          <a:lstStyle/>
          <a:p>
            <a:pPr lvl="1"/>
            <a:r>
              <a:rPr lang="en-US" altLang="en-US" sz="2800" dirty="0"/>
              <a:t>Aggression is “final common pathway” when system overwhelmed</a:t>
            </a:r>
          </a:p>
          <a:p>
            <a:pPr lvl="1"/>
            <a:r>
              <a:rPr lang="en-US" altLang="en-US" sz="2800" dirty="0"/>
              <a:t>Associated with almost all DSM diagnoses</a:t>
            </a:r>
          </a:p>
          <a:p>
            <a:pPr lvl="1"/>
            <a:r>
              <a:rPr lang="en-US" altLang="en-US" sz="2800" dirty="0"/>
              <a:t>Occurs when the demands of the world outstrip our resources (internal and external) </a:t>
            </a:r>
          </a:p>
          <a:p>
            <a:pPr lvl="1"/>
            <a:r>
              <a:rPr lang="en-US" altLang="en-US" sz="2800" dirty="0"/>
              <a:t>Aggression typically stems from </a:t>
            </a:r>
            <a:r>
              <a:rPr lang="en-US" altLang="en-US" sz="2800"/>
              <a:t>excessive anger and is a secondary </a:t>
            </a:r>
            <a:r>
              <a:rPr lang="en-US" altLang="en-US" sz="2800" dirty="0"/>
              <a:t>emotion</a:t>
            </a:r>
          </a:p>
          <a:p>
            <a:pPr lvl="1"/>
            <a:r>
              <a:rPr lang="en-US" altLang="en-US" sz="2800" dirty="0"/>
              <a:t>Questions to ask:</a:t>
            </a:r>
          </a:p>
          <a:p>
            <a:pPr lvl="2"/>
            <a:r>
              <a:rPr lang="en-US" altLang="en-US" sz="2800" dirty="0"/>
              <a:t>What changed? </a:t>
            </a:r>
            <a:r>
              <a:rPr lang="en-US" altLang="en-US" sz="2800" dirty="0">
                <a:solidFill>
                  <a:schemeClr val="bg1"/>
                </a:solidFill>
              </a:rPr>
              <a:t>What tipped over the</a:t>
            </a:r>
          </a:p>
          <a:p>
            <a:pPr lvl="2"/>
            <a:r>
              <a:rPr lang="en-US" altLang="en-US" sz="2800" dirty="0"/>
              <a:t>What tipped over the apple cart?</a:t>
            </a:r>
            <a:r>
              <a:rPr lang="en-US" altLang="en-US" sz="2800" dirty="0">
                <a:solidFill>
                  <a:schemeClr val="bg1"/>
                </a:solidFill>
              </a:rPr>
              <a:t>?  </a:t>
            </a:r>
          </a:p>
          <a:p>
            <a:pPr lvl="1"/>
            <a:endParaRPr lang="en-US" altLang="en-US" dirty="0">
              <a:solidFill>
                <a:schemeClr val="bg1"/>
              </a:solidFill>
            </a:endParaRPr>
          </a:p>
          <a:p>
            <a:pPr lvl="1"/>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448592" y="4084221"/>
            <a:ext cx="6743408" cy="2272129"/>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27A71C-5EB0-45EC-B0AD-E94D765AE5AB}" type="slidenum">
              <a:rPr kumimoji="0" lang="en-US" sz="1000" b="0" i="0" u="none" strike="noStrike" kern="1200" cap="none" spc="0" normalizeH="0" baseline="0" noProof="0" smtClean="0">
                <a:ln>
                  <a:noFill/>
                </a:ln>
                <a:solidFill>
                  <a:srgbClr val="E7E6E6">
                    <a:lumMod val="25000"/>
                  </a:srgbClr>
                </a:solidFill>
                <a:effectLst/>
                <a:uLnTx/>
                <a:uFillTx/>
                <a:latin typeface="Helvetica Regular"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a:ln>
                <a:noFill/>
              </a:ln>
              <a:solidFill>
                <a:srgbClr val="E7E6E6">
                  <a:lumMod val="25000"/>
                </a:srgbClr>
              </a:solidFill>
              <a:effectLst/>
              <a:uLnTx/>
              <a:uFillTx/>
              <a:latin typeface="Helvetica Regular" charset="0"/>
              <a:ea typeface="+mn-ea"/>
              <a:cs typeface="+mn-cs"/>
            </a:endParaRPr>
          </a:p>
        </p:txBody>
      </p:sp>
      <p:sp>
        <p:nvSpPr>
          <p:cNvPr id="6" name="Title 5"/>
          <p:cNvSpPr>
            <a:spLocks noGrp="1"/>
          </p:cNvSpPr>
          <p:nvPr>
            <p:ph type="ctrTitle"/>
          </p:nvPr>
        </p:nvSpPr>
        <p:spPr/>
        <p:txBody>
          <a:bodyPr/>
          <a:lstStyle/>
          <a:p>
            <a:r>
              <a:rPr lang="en-US" sz="3600" dirty="0">
                <a:latin typeface="Helvetica Regular" charset="0"/>
              </a:rPr>
              <a:t>Speaker:</a:t>
            </a:r>
          </a:p>
        </p:txBody>
      </p:sp>
      <p:sp>
        <p:nvSpPr>
          <p:cNvPr id="11" name="Title 5"/>
          <p:cNvSpPr txBox="1">
            <a:spLocks/>
          </p:cNvSpPr>
          <p:nvPr/>
        </p:nvSpPr>
        <p:spPr>
          <a:xfrm>
            <a:off x="6229649" y="4099586"/>
            <a:ext cx="5181293" cy="212110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400" kern="1200">
                <a:solidFill>
                  <a:schemeClr val="bg1"/>
                </a:solidFill>
                <a:latin typeface="Myriad Pro Cond" panose="020B0506030403020204" pitchFamily="34" charset="0"/>
                <a:ea typeface="Kozuka Gothic Pr6N B" panose="020B0800000000000000" pitchFamily="34" charset="-128"/>
                <a:cs typeface="Myriad Arabic" panose="01010101010101010101" pitchFamily="50" charset="-78"/>
              </a:defRPr>
            </a:lvl1pPr>
          </a:lstStyle>
          <a:p>
            <a:pPr lvl="1" algn="ctr">
              <a:lnSpc>
                <a:spcPct val="160000"/>
              </a:lnSpc>
            </a:pPr>
            <a:r>
              <a:rPr lang="en-US" sz="2000" dirty="0">
                <a:latin typeface="Helvetica Regular" charset="0"/>
              </a:rPr>
              <a:t>Professor, Department of Psychiatry and Family Medicine</a:t>
            </a:r>
            <a:endParaRPr lang="en-US" sz="1800" dirty="0">
              <a:latin typeface="Helvetica Regular" charset="0"/>
            </a:endParaRPr>
          </a:p>
          <a:p>
            <a:pPr lvl="1" algn="ctr">
              <a:lnSpc>
                <a:spcPct val="160000"/>
              </a:lnSpc>
            </a:pPr>
            <a:r>
              <a:rPr lang="en-US" sz="1800" dirty="0">
                <a:latin typeface="Helvetica Regular" charset="0"/>
              </a:rPr>
              <a:t>Norton College of Medicine SUNY Upstate Medical University</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Regular"/>
              <a:ea typeface="Kozuka Gothic Pr6N B" panose="020B0800000000000000" pitchFamily="34" charset="-128"/>
              <a:cs typeface="Myriad Arabic" panose="01010101010101010101" pitchFamily="50" charset="-78"/>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Helvetica Regular"/>
                <a:ea typeface="Kozuka Gothic Pr6N B" panose="020B0800000000000000" pitchFamily="34" charset="-128"/>
                <a:cs typeface="Myriad Arabic" panose="01010101010101010101" pitchFamily="50" charset="-78"/>
              </a:rPr>
              <a:t>Contact: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Helvetica Regular"/>
                <a:ea typeface="Kozuka Gothic Pr6N B" panose="020B0800000000000000" pitchFamily="34" charset="-128"/>
                <a:cs typeface="Myriad Arabic" panose="01010101010101010101" pitchFamily="50" charset="-78"/>
              </a:rPr>
              <a:t> </a:t>
            </a:r>
            <a:r>
              <a:rPr kumimoji="0" lang="en-US" sz="1800" b="0" i="0" u="none" strike="noStrike" kern="1200" cap="none" spc="0" normalizeH="0" baseline="0" noProof="0" dirty="0" err="1">
                <a:ln>
                  <a:noFill/>
                </a:ln>
                <a:solidFill>
                  <a:prstClr val="white"/>
                </a:solidFill>
                <a:effectLst/>
                <a:uLnTx/>
                <a:uFillTx/>
                <a:latin typeface="Helvetica Regular"/>
                <a:ea typeface="Kozuka Gothic Pr6N B" panose="020B0800000000000000" pitchFamily="34" charset="-128"/>
                <a:cs typeface="Myriad Arabic" panose="01010101010101010101" pitchFamily="50" charset="-78"/>
              </a:rPr>
              <a:t>bborcher@montefiore.org</a:t>
            </a:r>
            <a:endParaRPr kumimoji="0" lang="en-US" sz="1800" b="0" i="0" u="none" strike="noStrike" kern="1200" cap="none" spc="0" normalizeH="0" baseline="0" noProof="0" dirty="0">
              <a:ln>
                <a:noFill/>
              </a:ln>
              <a:solidFill>
                <a:prstClr val="white"/>
              </a:solidFill>
              <a:effectLst/>
              <a:uLnTx/>
              <a:uFillTx/>
              <a:latin typeface="Helvetica Regular"/>
              <a:ea typeface="Kozuka Gothic Pr6N B" panose="020B0800000000000000" pitchFamily="34" charset="-128"/>
              <a:cs typeface="Myriad Arabic" panose="01010101010101010101" pitchFamily="50" charset="-78"/>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Regular"/>
              <a:ea typeface="Kozuka Gothic Pr6N B" panose="020B0800000000000000" pitchFamily="34" charset="-128"/>
              <a:cs typeface="Myriad Arabic" panose="01010101010101010101" pitchFamily="50" charset="-78"/>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Regular"/>
              <a:ea typeface="Kozuka Gothic Pr6N B" panose="020B0800000000000000" pitchFamily="34" charset="-128"/>
              <a:cs typeface="Myriad Arabic" panose="01010101010101010101" pitchFamily="50" charset="-78"/>
            </a:endParaRPr>
          </a:p>
        </p:txBody>
      </p:sp>
      <p:sp>
        <p:nvSpPr>
          <p:cNvPr id="7" name="TextBox 6">
            <a:extLst>
              <a:ext uri="{FF2B5EF4-FFF2-40B4-BE49-F238E27FC236}">
                <a16:creationId xmlns:a16="http://schemas.microsoft.com/office/drawing/2014/main" id="{33AAC8EC-40CE-015A-DFF8-45191C4E9B79}"/>
              </a:ext>
            </a:extLst>
          </p:cNvPr>
          <p:cNvSpPr txBox="1"/>
          <p:nvPr/>
        </p:nvSpPr>
        <p:spPr>
          <a:xfrm>
            <a:off x="5668108" y="2995032"/>
            <a:ext cx="6096000" cy="691151"/>
          </a:xfrm>
          <a:prstGeom prst="rect">
            <a:avLst/>
          </a:prstGeom>
          <a:noFill/>
        </p:spPr>
        <p:txBody>
          <a:bodyPr wrap="square">
            <a:spAutoFit/>
          </a:bodyPr>
          <a:lstStyle/>
          <a:p>
            <a:pPr lvl="1" algn="ctr">
              <a:lnSpc>
                <a:spcPct val="160000"/>
              </a:lnSpc>
            </a:pPr>
            <a:r>
              <a:rPr lang="en-US" sz="2800" b="1" dirty="0">
                <a:latin typeface="Helvetica Regular" charset="0"/>
              </a:rPr>
              <a:t>Wanda Fremont MD</a:t>
            </a:r>
          </a:p>
        </p:txBody>
      </p:sp>
    </p:spTree>
    <p:extLst>
      <p:ext uri="{BB962C8B-B14F-4D97-AF65-F5344CB8AC3E}">
        <p14:creationId xmlns:p14="http://schemas.microsoft.com/office/powerpoint/2010/main" val="3292754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val 2">
            <a:extLst>
              <a:ext uri="{FF2B5EF4-FFF2-40B4-BE49-F238E27FC236}">
                <a16:creationId xmlns:a16="http://schemas.microsoft.com/office/drawing/2014/main" id="{1C572D21-5224-4A4C-8D82-8C873DF6512F}"/>
              </a:ext>
            </a:extLst>
          </p:cNvPr>
          <p:cNvSpPr>
            <a:spLocks noChangeArrowheads="1"/>
          </p:cNvSpPr>
          <p:nvPr/>
        </p:nvSpPr>
        <p:spPr bwMode="blackWhite">
          <a:xfrm>
            <a:off x="2063750" y="2327276"/>
            <a:ext cx="2736850" cy="2614613"/>
          </a:xfrm>
          <a:prstGeom prst="ellipse">
            <a:avLst/>
          </a:prstGeom>
          <a:solidFill>
            <a:srgbClr val="FFB38D"/>
          </a:solidFill>
          <a:ln w="12700">
            <a:solidFill>
              <a:schemeClr val="bg2"/>
            </a:solidFill>
            <a:round/>
            <a:headEnd type="none" w="sm" len="sm"/>
            <a:tailEnd type="none" w="sm" len="sm"/>
          </a:ln>
        </p:spPr>
        <p:txBody>
          <a:bodyPr wrap="none" anchor="ctr"/>
          <a:lstStyle/>
          <a:p>
            <a:pPr algn="ctr" eaLnBrk="1" hangingPunct="1">
              <a:defRPr/>
            </a:pPr>
            <a:endParaRPr lang="en-US" dirty="0">
              <a:effectLst>
                <a:outerShdw blurRad="38100" dist="38100" dir="2700000" algn="tl">
                  <a:srgbClr val="000000"/>
                </a:outerShdw>
              </a:effectLst>
            </a:endParaRPr>
          </a:p>
          <a:p>
            <a:pPr algn="ctr" eaLnBrk="1" hangingPunct="1">
              <a:defRPr/>
            </a:pPr>
            <a:endParaRPr lang="en-US" dirty="0">
              <a:effectLst>
                <a:outerShdw blurRad="38100" dist="38100" dir="2700000" algn="tl">
                  <a:srgbClr val="000000"/>
                </a:outerShdw>
              </a:effectLst>
            </a:endParaRPr>
          </a:p>
          <a:p>
            <a:pPr algn="ctr" eaLnBrk="1" hangingPunct="1">
              <a:defRPr/>
            </a:pPr>
            <a:r>
              <a:rPr lang="en-US" sz="2200" dirty="0">
                <a:effectLst>
                  <a:outerShdw blurRad="38100" dist="38100" dir="2700000" algn="tl">
                    <a:srgbClr val="000000"/>
                  </a:outerShdw>
                </a:effectLst>
              </a:rPr>
              <a:t>Developmental</a:t>
            </a:r>
          </a:p>
          <a:p>
            <a:pPr algn="ctr" eaLnBrk="1" hangingPunct="1">
              <a:defRPr/>
            </a:pPr>
            <a:r>
              <a:rPr lang="en-US" sz="2200" dirty="0">
                <a:effectLst>
                  <a:outerShdw blurRad="38100" dist="38100" dir="2700000" algn="tl">
                    <a:srgbClr val="000000"/>
                  </a:outerShdw>
                </a:effectLst>
              </a:rPr>
              <a:t>Disorders </a:t>
            </a:r>
          </a:p>
          <a:p>
            <a:pPr algn="ctr" eaLnBrk="1" hangingPunct="1">
              <a:defRPr/>
            </a:pPr>
            <a:endParaRPr lang="en-US" sz="2200" dirty="0">
              <a:effectLst>
                <a:outerShdw blurRad="38100" dist="38100" dir="2700000" algn="tl">
                  <a:srgbClr val="000000"/>
                </a:outerShdw>
              </a:effectLst>
            </a:endParaRPr>
          </a:p>
          <a:p>
            <a:pPr algn="ctr" eaLnBrk="1" hangingPunct="1">
              <a:defRPr/>
            </a:pPr>
            <a:endParaRPr lang="en-US" dirty="0">
              <a:effectLst>
                <a:outerShdw blurRad="38100" dist="38100" dir="2700000" algn="tl">
                  <a:srgbClr val="000000"/>
                </a:outerShdw>
              </a:effectLst>
            </a:endParaRPr>
          </a:p>
          <a:p>
            <a:pPr algn="ctr" eaLnBrk="1" hangingPunct="1">
              <a:defRPr/>
            </a:pPr>
            <a:br>
              <a:rPr lang="en-US" dirty="0">
                <a:effectLst>
                  <a:outerShdw blurRad="38100" dist="38100" dir="2700000" algn="tl">
                    <a:srgbClr val="000000"/>
                  </a:outerShdw>
                </a:effectLst>
              </a:rPr>
            </a:br>
            <a:endParaRPr lang="en-US" dirty="0">
              <a:effectLst>
                <a:outerShdw blurRad="38100" dist="38100" dir="2700000" algn="tl">
                  <a:srgbClr val="000000"/>
                </a:outerShdw>
              </a:effectLst>
            </a:endParaRPr>
          </a:p>
        </p:txBody>
      </p:sp>
      <p:sp>
        <p:nvSpPr>
          <p:cNvPr id="15363" name="Oval 3">
            <a:extLst>
              <a:ext uri="{FF2B5EF4-FFF2-40B4-BE49-F238E27FC236}">
                <a16:creationId xmlns:a16="http://schemas.microsoft.com/office/drawing/2014/main" id="{AE32068A-D2A8-40E8-8644-111287EC335A}"/>
              </a:ext>
            </a:extLst>
          </p:cNvPr>
          <p:cNvSpPr>
            <a:spLocks noChangeArrowheads="1"/>
          </p:cNvSpPr>
          <p:nvPr/>
        </p:nvSpPr>
        <p:spPr bwMode="blackWhite">
          <a:xfrm>
            <a:off x="8940800" y="1985964"/>
            <a:ext cx="1042988" cy="1042987"/>
          </a:xfrm>
          <a:prstGeom prst="ellipse">
            <a:avLst/>
          </a:prstGeom>
          <a:solidFill>
            <a:srgbClr val="00FF99"/>
          </a:solidFill>
          <a:ln w="12700">
            <a:solidFill>
              <a:schemeClr val="bg2"/>
            </a:solidFill>
            <a:round/>
            <a:headEnd type="none" w="sm" len="sm"/>
            <a:tailEnd type="none" w="sm" len="sm"/>
          </a:ln>
          <a:effectLst>
            <a:outerShdw blurRad="63500" dist="38099" dir="2700000" algn="ctr" rotWithShape="0">
              <a:schemeClr val="bg2">
                <a:alpha val="74997"/>
              </a:schemeClr>
            </a:outerShdw>
          </a:effectLst>
        </p:spPr>
        <p:txBody>
          <a:bodyPr wrap="none" lIns="89383" tIns="44691" rIns="89383" bIns="44691" anchor="ctr"/>
          <a:lstStyle/>
          <a:p>
            <a:pPr algn="ctr" defTabSz="893763">
              <a:defRPr/>
            </a:pPr>
            <a:r>
              <a:rPr lang="en-US" sz="1200" dirty="0">
                <a:effectLst>
                  <a:outerShdw blurRad="38100" dist="38100" dir="2700000" algn="tl">
                    <a:srgbClr val="000000"/>
                  </a:outerShdw>
                </a:effectLst>
              </a:rPr>
              <a:t>Schizophrenia </a:t>
            </a:r>
          </a:p>
          <a:p>
            <a:pPr algn="ctr" defTabSz="893763">
              <a:defRPr/>
            </a:pPr>
            <a:r>
              <a:rPr lang="en-US" sz="1200" dirty="0">
                <a:effectLst>
                  <a:outerShdw blurRad="38100" dist="38100" dir="2700000" algn="tl">
                    <a:srgbClr val="000000"/>
                  </a:outerShdw>
                </a:effectLst>
              </a:rPr>
              <a:t>Spectrum</a:t>
            </a:r>
          </a:p>
        </p:txBody>
      </p:sp>
      <p:sp>
        <p:nvSpPr>
          <p:cNvPr id="39940" name="Oval 5">
            <a:extLst>
              <a:ext uri="{FF2B5EF4-FFF2-40B4-BE49-F238E27FC236}">
                <a16:creationId xmlns:a16="http://schemas.microsoft.com/office/drawing/2014/main" id="{0678C9DC-4AFF-41AE-B680-88518DE8FF7F}"/>
              </a:ext>
            </a:extLst>
          </p:cNvPr>
          <p:cNvSpPr>
            <a:spLocks noChangeArrowheads="1"/>
          </p:cNvSpPr>
          <p:nvPr/>
        </p:nvSpPr>
        <p:spPr bwMode="blackWhite">
          <a:xfrm>
            <a:off x="4151313" y="1846263"/>
            <a:ext cx="1008062" cy="1077912"/>
          </a:xfrm>
          <a:prstGeom prst="ellipse">
            <a:avLst/>
          </a:prstGeom>
          <a:solidFill>
            <a:schemeClr val="bg2"/>
          </a:solidFill>
          <a:ln w="12700">
            <a:solidFill>
              <a:schemeClr val="bg2"/>
            </a:solidFill>
            <a:round/>
            <a:headEnd type="none" w="sm" len="sm"/>
            <a:tailEnd type="none" w="sm" len="sm"/>
          </a:ln>
        </p:spPr>
        <p:txBody>
          <a:bodyPr wrap="none" lIns="89383" tIns="44691" rIns="89383" bIns="44691" anchor="ctr"/>
          <a:lstStyle>
            <a:lvl1pPr defTabSz="893763">
              <a:defRPr sz="2400">
                <a:solidFill>
                  <a:schemeClr val="tx1"/>
                </a:solidFill>
                <a:latin typeface="Tahoma" panose="020B0604030504040204" pitchFamily="34" charset="0"/>
                <a:ea typeface="MS PGothic" panose="020B0600070205080204" pitchFamily="34" charset="-128"/>
              </a:defRPr>
            </a:lvl1pPr>
            <a:lvl2pPr marL="742950" indent="-285750" defTabSz="893763">
              <a:defRPr sz="2400">
                <a:solidFill>
                  <a:schemeClr val="tx1"/>
                </a:solidFill>
                <a:latin typeface="Tahoma" panose="020B0604030504040204" pitchFamily="34" charset="0"/>
                <a:ea typeface="MS PGothic" panose="020B0600070205080204" pitchFamily="34" charset="-128"/>
              </a:defRPr>
            </a:lvl2pPr>
            <a:lvl3pPr marL="1143000" indent="-228600" defTabSz="893763">
              <a:defRPr sz="2400">
                <a:solidFill>
                  <a:schemeClr val="tx1"/>
                </a:solidFill>
                <a:latin typeface="Tahoma" panose="020B0604030504040204" pitchFamily="34" charset="0"/>
                <a:ea typeface="MS PGothic" panose="020B0600070205080204" pitchFamily="34" charset="-128"/>
              </a:defRPr>
            </a:lvl3pPr>
            <a:lvl4pPr marL="1600200" indent="-228600" defTabSz="893763">
              <a:defRPr sz="2400">
                <a:solidFill>
                  <a:schemeClr val="tx1"/>
                </a:solidFill>
                <a:latin typeface="Tahoma" panose="020B0604030504040204" pitchFamily="34" charset="0"/>
                <a:ea typeface="MS PGothic" panose="020B0600070205080204" pitchFamily="34" charset="-128"/>
              </a:defRPr>
            </a:lvl4pPr>
            <a:lvl5pPr marL="2057400" indent="-228600" defTabSz="893763">
              <a:defRPr sz="2400">
                <a:solidFill>
                  <a:schemeClr val="tx1"/>
                </a:solidFill>
                <a:latin typeface="Tahoma" panose="020B0604030504040204" pitchFamily="34" charset="0"/>
                <a:ea typeface="MS PGothic" panose="020B0600070205080204" pitchFamily="34" charset="-128"/>
              </a:defRPr>
            </a:lvl5pPr>
            <a:lvl6pPr marL="25146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en-US" altLang="en-US" sz="1400" b="1"/>
              <a:t>Bipolar </a:t>
            </a:r>
            <a:br>
              <a:rPr lang="en-US" altLang="en-US" sz="1400" b="1"/>
            </a:br>
            <a:r>
              <a:rPr lang="en-US" altLang="en-US" sz="1400" b="1"/>
              <a:t>spectrum</a:t>
            </a:r>
          </a:p>
        </p:txBody>
      </p:sp>
      <p:sp>
        <p:nvSpPr>
          <p:cNvPr id="39941" name="Oval 6">
            <a:extLst>
              <a:ext uri="{FF2B5EF4-FFF2-40B4-BE49-F238E27FC236}">
                <a16:creationId xmlns:a16="http://schemas.microsoft.com/office/drawing/2014/main" id="{9C437804-8150-4C5F-9E80-223E4D79383E}"/>
              </a:ext>
            </a:extLst>
          </p:cNvPr>
          <p:cNvSpPr>
            <a:spLocks noChangeArrowheads="1"/>
          </p:cNvSpPr>
          <p:nvPr/>
        </p:nvSpPr>
        <p:spPr bwMode="blackWhite">
          <a:xfrm>
            <a:off x="4943475" y="1196976"/>
            <a:ext cx="1873250" cy="1871663"/>
          </a:xfrm>
          <a:prstGeom prst="ellipse">
            <a:avLst/>
          </a:prstGeom>
          <a:solidFill>
            <a:srgbClr val="666699"/>
          </a:solidFill>
          <a:ln w="12700">
            <a:solidFill>
              <a:schemeClr val="bg2"/>
            </a:solidFill>
            <a:round/>
            <a:headEnd type="none" w="sm" len="sm"/>
            <a:tailEnd type="none" w="sm" len="sm"/>
          </a:ln>
        </p:spPr>
        <p:txBody>
          <a:bodyPr wrap="none" lIns="89383" tIns="44691" rIns="89383" bIns="44691" anchor="ctr"/>
          <a:lstStyle>
            <a:lvl1pPr defTabSz="893763">
              <a:defRPr sz="2400">
                <a:solidFill>
                  <a:schemeClr val="tx1"/>
                </a:solidFill>
                <a:latin typeface="Tahoma" panose="020B0604030504040204" pitchFamily="34" charset="0"/>
                <a:ea typeface="MS PGothic" panose="020B0600070205080204" pitchFamily="34" charset="-128"/>
              </a:defRPr>
            </a:lvl1pPr>
            <a:lvl2pPr marL="742950" indent="-285750" defTabSz="893763">
              <a:defRPr sz="2400">
                <a:solidFill>
                  <a:schemeClr val="tx1"/>
                </a:solidFill>
                <a:latin typeface="Tahoma" panose="020B0604030504040204" pitchFamily="34" charset="0"/>
                <a:ea typeface="MS PGothic" panose="020B0600070205080204" pitchFamily="34" charset="-128"/>
              </a:defRPr>
            </a:lvl2pPr>
            <a:lvl3pPr marL="1143000" indent="-228600" defTabSz="893763">
              <a:defRPr sz="2400">
                <a:solidFill>
                  <a:schemeClr val="tx1"/>
                </a:solidFill>
                <a:latin typeface="Tahoma" panose="020B0604030504040204" pitchFamily="34" charset="0"/>
                <a:ea typeface="MS PGothic" panose="020B0600070205080204" pitchFamily="34" charset="-128"/>
              </a:defRPr>
            </a:lvl3pPr>
            <a:lvl4pPr marL="1600200" indent="-228600" defTabSz="893763">
              <a:defRPr sz="2400">
                <a:solidFill>
                  <a:schemeClr val="tx1"/>
                </a:solidFill>
                <a:latin typeface="Tahoma" panose="020B0604030504040204" pitchFamily="34" charset="0"/>
                <a:ea typeface="MS PGothic" panose="020B0600070205080204" pitchFamily="34" charset="-128"/>
              </a:defRPr>
            </a:lvl4pPr>
            <a:lvl5pPr marL="2057400" indent="-228600" defTabSz="893763">
              <a:defRPr sz="2400">
                <a:solidFill>
                  <a:schemeClr val="tx1"/>
                </a:solidFill>
                <a:latin typeface="Tahoma" panose="020B0604030504040204" pitchFamily="34" charset="0"/>
                <a:ea typeface="MS PGothic" panose="020B0600070205080204" pitchFamily="34" charset="-128"/>
              </a:defRPr>
            </a:lvl5pPr>
            <a:lvl6pPr marL="25146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en-US" altLang="en-US" sz="1600" b="1"/>
              <a:t>ADHD </a:t>
            </a:r>
            <a:br>
              <a:rPr lang="en-US" altLang="en-US" sz="1600" b="1"/>
            </a:br>
            <a:r>
              <a:rPr lang="en-US" altLang="en-US" sz="1600" b="1"/>
              <a:t>spectrum</a:t>
            </a:r>
          </a:p>
        </p:txBody>
      </p:sp>
      <p:sp>
        <p:nvSpPr>
          <p:cNvPr id="39942" name="Oval 8">
            <a:extLst>
              <a:ext uri="{FF2B5EF4-FFF2-40B4-BE49-F238E27FC236}">
                <a16:creationId xmlns:a16="http://schemas.microsoft.com/office/drawing/2014/main" id="{C2B996C2-53E0-477E-84B5-35508D90ACDF}"/>
              </a:ext>
            </a:extLst>
          </p:cNvPr>
          <p:cNvSpPr>
            <a:spLocks noChangeArrowheads="1"/>
          </p:cNvSpPr>
          <p:nvPr/>
        </p:nvSpPr>
        <p:spPr bwMode="blackWhite">
          <a:xfrm>
            <a:off x="6743700" y="2060576"/>
            <a:ext cx="1225550" cy="1152525"/>
          </a:xfrm>
          <a:prstGeom prst="ellipse">
            <a:avLst/>
          </a:prstGeom>
          <a:solidFill>
            <a:srgbClr val="009900"/>
          </a:solidFill>
          <a:ln w="12700">
            <a:solidFill>
              <a:schemeClr val="bg2"/>
            </a:solidFill>
            <a:round/>
            <a:headEnd type="none" w="sm" len="sm"/>
            <a:tailEnd type="none" w="sm" len="sm"/>
          </a:ln>
        </p:spPr>
        <p:txBody>
          <a:bodyPr wrap="none" lIns="89383" tIns="44691" rIns="89383" bIns="44691" anchor="ctr"/>
          <a:lstStyle>
            <a:lvl1pPr defTabSz="893763">
              <a:defRPr sz="2400">
                <a:solidFill>
                  <a:schemeClr val="tx1"/>
                </a:solidFill>
                <a:latin typeface="Tahoma" panose="020B0604030504040204" pitchFamily="34" charset="0"/>
                <a:ea typeface="MS PGothic" panose="020B0600070205080204" pitchFamily="34" charset="-128"/>
              </a:defRPr>
            </a:lvl1pPr>
            <a:lvl2pPr marL="742950" indent="-285750" defTabSz="893763">
              <a:defRPr sz="2400">
                <a:solidFill>
                  <a:schemeClr val="tx1"/>
                </a:solidFill>
                <a:latin typeface="Tahoma" panose="020B0604030504040204" pitchFamily="34" charset="0"/>
                <a:ea typeface="MS PGothic" panose="020B0600070205080204" pitchFamily="34" charset="-128"/>
              </a:defRPr>
            </a:lvl2pPr>
            <a:lvl3pPr marL="1143000" indent="-228600" defTabSz="893763">
              <a:defRPr sz="2400">
                <a:solidFill>
                  <a:schemeClr val="tx1"/>
                </a:solidFill>
                <a:latin typeface="Tahoma" panose="020B0604030504040204" pitchFamily="34" charset="0"/>
                <a:ea typeface="MS PGothic" panose="020B0600070205080204" pitchFamily="34" charset="-128"/>
              </a:defRPr>
            </a:lvl3pPr>
            <a:lvl4pPr marL="1600200" indent="-228600" defTabSz="893763">
              <a:defRPr sz="2400">
                <a:solidFill>
                  <a:schemeClr val="tx1"/>
                </a:solidFill>
                <a:latin typeface="Tahoma" panose="020B0604030504040204" pitchFamily="34" charset="0"/>
                <a:ea typeface="MS PGothic" panose="020B0600070205080204" pitchFamily="34" charset="-128"/>
              </a:defRPr>
            </a:lvl4pPr>
            <a:lvl5pPr marL="2057400" indent="-228600" defTabSz="893763">
              <a:defRPr sz="2400">
                <a:solidFill>
                  <a:schemeClr val="tx1"/>
                </a:solidFill>
                <a:latin typeface="Tahoma" panose="020B0604030504040204" pitchFamily="34" charset="0"/>
                <a:ea typeface="MS PGothic" panose="020B0600070205080204" pitchFamily="34" charset="-128"/>
              </a:defRPr>
            </a:lvl5pPr>
            <a:lvl6pPr marL="25146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en-US" altLang="en-US" sz="1600" b="1"/>
              <a:t>Tourette</a:t>
            </a:r>
            <a:r>
              <a:rPr lang="ja-JP" altLang="en-US" sz="1600" b="1"/>
              <a:t>’</a:t>
            </a:r>
            <a:r>
              <a:rPr lang="en-US" altLang="ja-JP" sz="1600" b="1"/>
              <a:t>s</a:t>
            </a:r>
          </a:p>
          <a:p>
            <a:pPr algn="ctr" eaLnBrk="1" hangingPunct="1"/>
            <a:r>
              <a:rPr lang="en-US" altLang="en-US" sz="1600" b="1"/>
              <a:t>/OCD</a:t>
            </a:r>
          </a:p>
        </p:txBody>
      </p:sp>
      <p:sp>
        <p:nvSpPr>
          <p:cNvPr id="39943" name="Oval 9">
            <a:extLst>
              <a:ext uri="{FF2B5EF4-FFF2-40B4-BE49-F238E27FC236}">
                <a16:creationId xmlns:a16="http://schemas.microsoft.com/office/drawing/2014/main" id="{DDA3E6EF-19B5-49A7-99B6-DEBE0579C050}"/>
              </a:ext>
            </a:extLst>
          </p:cNvPr>
          <p:cNvSpPr>
            <a:spLocks noChangeArrowheads="1"/>
          </p:cNvSpPr>
          <p:nvPr/>
        </p:nvSpPr>
        <p:spPr bwMode="blackWhite">
          <a:xfrm>
            <a:off x="3503614" y="4508500"/>
            <a:ext cx="1584325" cy="1512888"/>
          </a:xfrm>
          <a:prstGeom prst="ellipse">
            <a:avLst/>
          </a:prstGeom>
          <a:solidFill>
            <a:srgbClr val="3399FF"/>
          </a:solidFill>
          <a:ln w="12700">
            <a:solidFill>
              <a:schemeClr val="bg2"/>
            </a:solidFill>
            <a:round/>
            <a:headEnd type="none" w="sm" len="sm"/>
            <a:tailEnd type="none" w="sm" len="sm"/>
          </a:ln>
        </p:spPr>
        <p:txBody>
          <a:bodyPr wrap="none" lIns="89383" tIns="44691" rIns="89383" bIns="44691" anchor="ctr"/>
          <a:lstStyle>
            <a:lvl1pPr defTabSz="893763">
              <a:defRPr sz="2400">
                <a:solidFill>
                  <a:schemeClr val="tx1"/>
                </a:solidFill>
                <a:latin typeface="Tahoma" panose="020B0604030504040204" pitchFamily="34" charset="0"/>
                <a:ea typeface="MS PGothic" panose="020B0600070205080204" pitchFamily="34" charset="-128"/>
              </a:defRPr>
            </a:lvl1pPr>
            <a:lvl2pPr marL="742950" indent="-285750" defTabSz="893763">
              <a:defRPr sz="2400">
                <a:solidFill>
                  <a:schemeClr val="tx1"/>
                </a:solidFill>
                <a:latin typeface="Tahoma" panose="020B0604030504040204" pitchFamily="34" charset="0"/>
                <a:ea typeface="MS PGothic" panose="020B0600070205080204" pitchFamily="34" charset="-128"/>
              </a:defRPr>
            </a:lvl2pPr>
            <a:lvl3pPr marL="1143000" indent="-228600" defTabSz="893763">
              <a:defRPr sz="2400">
                <a:solidFill>
                  <a:schemeClr val="tx1"/>
                </a:solidFill>
                <a:latin typeface="Tahoma" panose="020B0604030504040204" pitchFamily="34" charset="0"/>
                <a:ea typeface="MS PGothic" panose="020B0600070205080204" pitchFamily="34" charset="-128"/>
              </a:defRPr>
            </a:lvl3pPr>
            <a:lvl4pPr marL="1600200" indent="-228600" defTabSz="893763">
              <a:defRPr sz="2400">
                <a:solidFill>
                  <a:schemeClr val="tx1"/>
                </a:solidFill>
                <a:latin typeface="Tahoma" panose="020B0604030504040204" pitchFamily="34" charset="0"/>
                <a:ea typeface="MS PGothic" panose="020B0600070205080204" pitchFamily="34" charset="-128"/>
              </a:defRPr>
            </a:lvl4pPr>
            <a:lvl5pPr marL="2057400" indent="-228600" defTabSz="893763">
              <a:defRPr sz="2400">
                <a:solidFill>
                  <a:schemeClr val="tx1"/>
                </a:solidFill>
                <a:latin typeface="Tahoma" panose="020B0604030504040204" pitchFamily="34" charset="0"/>
                <a:ea typeface="MS PGothic" panose="020B0600070205080204" pitchFamily="34" charset="-128"/>
              </a:defRPr>
            </a:lvl5pPr>
            <a:lvl6pPr marL="25146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en-US" altLang="en-US" sz="1600" b="1"/>
              <a:t>Conduct </a:t>
            </a:r>
          </a:p>
          <a:p>
            <a:pPr algn="ctr" eaLnBrk="1" hangingPunct="1"/>
            <a:r>
              <a:rPr lang="en-US" altLang="en-US" sz="1600" b="1"/>
              <a:t>Disorder</a:t>
            </a:r>
          </a:p>
          <a:p>
            <a:pPr algn="ctr" eaLnBrk="1" hangingPunct="1"/>
            <a:r>
              <a:rPr lang="en-US" altLang="en-US" sz="1600" b="1"/>
              <a:t>Substance </a:t>
            </a:r>
            <a:br>
              <a:rPr lang="en-US" altLang="en-US" sz="1600" b="1"/>
            </a:br>
            <a:r>
              <a:rPr lang="en-US" altLang="en-US" sz="1600" b="1"/>
              <a:t>abuse </a:t>
            </a:r>
          </a:p>
        </p:txBody>
      </p:sp>
      <p:sp>
        <p:nvSpPr>
          <p:cNvPr id="43018" name="Oval 10">
            <a:extLst>
              <a:ext uri="{FF2B5EF4-FFF2-40B4-BE49-F238E27FC236}">
                <a16:creationId xmlns:a16="http://schemas.microsoft.com/office/drawing/2014/main" id="{0242D114-2443-4AA7-A15E-20092D736240}"/>
              </a:ext>
            </a:extLst>
          </p:cNvPr>
          <p:cNvSpPr>
            <a:spLocks noChangeArrowheads="1"/>
          </p:cNvSpPr>
          <p:nvPr/>
        </p:nvSpPr>
        <p:spPr bwMode="blackWhite">
          <a:xfrm>
            <a:off x="6167438" y="4868864"/>
            <a:ext cx="2089150" cy="1728787"/>
          </a:xfrm>
          <a:prstGeom prst="ellipse">
            <a:avLst/>
          </a:prstGeom>
          <a:solidFill>
            <a:srgbClr val="B2B2B2"/>
          </a:solidFill>
          <a:ln w="12700">
            <a:solidFill>
              <a:schemeClr val="bg2"/>
            </a:solidFill>
            <a:round/>
            <a:headEnd type="none" w="sm" len="sm"/>
            <a:tailEnd type="none" w="sm" len="sm"/>
          </a:ln>
          <a:effectLst>
            <a:outerShdw dist="35921" dir="2700000" algn="ctr" rotWithShape="0">
              <a:schemeClr val="bg2">
                <a:alpha val="74997"/>
              </a:schemeClr>
            </a:outerShdw>
          </a:effectLst>
        </p:spPr>
        <p:txBody>
          <a:bodyPr wrap="none" lIns="89383" tIns="44691" rIns="89383" bIns="44691" anchor="ctr"/>
          <a:lstStyle/>
          <a:p>
            <a:pPr algn="ctr" eaLnBrk="1" hangingPunct="1">
              <a:defRPr/>
            </a:pPr>
            <a:endParaRPr lang="en-US" sz="1600" dirty="0">
              <a:effectLst>
                <a:outerShdw blurRad="38100" dist="38100" dir="2700000" algn="tl">
                  <a:srgbClr val="000000"/>
                </a:outerShdw>
              </a:effectLst>
            </a:endParaRPr>
          </a:p>
          <a:p>
            <a:pPr algn="ctr" eaLnBrk="1" hangingPunct="1">
              <a:defRPr/>
            </a:pPr>
            <a:r>
              <a:rPr lang="en-US" sz="1600" dirty="0">
                <a:effectLst>
                  <a:outerShdw blurRad="38100" dist="38100" dir="2700000" algn="tl">
                    <a:srgbClr val="000000"/>
                  </a:outerShdw>
                </a:effectLst>
              </a:rPr>
              <a:t>Cluster B </a:t>
            </a:r>
            <a:br>
              <a:rPr lang="en-US" sz="1600" dirty="0">
                <a:effectLst>
                  <a:outerShdw blurRad="38100" dist="38100" dir="2700000" algn="tl">
                    <a:srgbClr val="000000"/>
                  </a:outerShdw>
                </a:effectLst>
              </a:rPr>
            </a:br>
            <a:r>
              <a:rPr lang="en-US" sz="1600" dirty="0">
                <a:effectLst>
                  <a:outerShdw blurRad="38100" dist="38100" dir="2700000" algn="tl">
                    <a:srgbClr val="000000"/>
                  </a:outerShdw>
                </a:effectLst>
              </a:rPr>
              <a:t>personality </a:t>
            </a:r>
          </a:p>
          <a:p>
            <a:pPr algn="ctr" eaLnBrk="1" hangingPunct="1">
              <a:defRPr/>
            </a:pPr>
            <a:r>
              <a:rPr lang="en-US" sz="1600" dirty="0">
                <a:effectLst>
                  <a:outerShdw blurRad="38100" dist="38100" dir="2700000" algn="tl">
                    <a:srgbClr val="000000"/>
                  </a:outerShdw>
                </a:effectLst>
              </a:rPr>
              <a:t>disorders</a:t>
            </a:r>
          </a:p>
          <a:p>
            <a:pPr algn="ctr" eaLnBrk="1" hangingPunct="1">
              <a:defRPr/>
            </a:pPr>
            <a:endParaRPr lang="en-US" sz="1600" dirty="0">
              <a:effectLst>
                <a:outerShdw blurRad="38100" dist="38100" dir="2700000" algn="tl">
                  <a:srgbClr val="000000"/>
                </a:outerShdw>
              </a:effectLst>
            </a:endParaRPr>
          </a:p>
          <a:p>
            <a:pPr algn="ctr" eaLnBrk="1" hangingPunct="1">
              <a:defRPr/>
            </a:pPr>
            <a:endParaRPr lang="en-US" sz="1600" dirty="0">
              <a:effectLst>
                <a:outerShdw blurRad="38100" dist="38100" dir="2700000" algn="tl">
                  <a:srgbClr val="000000"/>
                </a:outerShdw>
              </a:effectLst>
            </a:endParaRPr>
          </a:p>
        </p:txBody>
      </p:sp>
      <p:grpSp>
        <p:nvGrpSpPr>
          <p:cNvPr id="39945" name="Group 11">
            <a:extLst>
              <a:ext uri="{FF2B5EF4-FFF2-40B4-BE49-F238E27FC236}">
                <a16:creationId xmlns:a16="http://schemas.microsoft.com/office/drawing/2014/main" id="{96491CA0-8F6F-4DA3-874C-4E4B88D0034D}"/>
              </a:ext>
            </a:extLst>
          </p:cNvPr>
          <p:cNvGrpSpPr>
            <a:grpSpLocks/>
          </p:cNvGrpSpPr>
          <p:nvPr/>
        </p:nvGrpSpPr>
        <p:grpSpPr bwMode="auto">
          <a:xfrm>
            <a:off x="7248526" y="2708275"/>
            <a:ext cx="2879725" cy="2706688"/>
            <a:chOff x="3763" y="1652"/>
            <a:chExt cx="1604" cy="1705"/>
          </a:xfrm>
        </p:grpSpPr>
        <p:sp>
          <p:nvSpPr>
            <p:cNvPr id="39951" name="Oval 12">
              <a:extLst>
                <a:ext uri="{FF2B5EF4-FFF2-40B4-BE49-F238E27FC236}">
                  <a16:creationId xmlns:a16="http://schemas.microsoft.com/office/drawing/2014/main" id="{DD70C4FB-E63C-4A68-82F2-CF407CE9FBF6}"/>
                </a:ext>
              </a:extLst>
            </p:cNvPr>
            <p:cNvSpPr>
              <a:spLocks noChangeArrowheads="1"/>
            </p:cNvSpPr>
            <p:nvPr/>
          </p:nvSpPr>
          <p:spPr bwMode="blackWhite">
            <a:xfrm>
              <a:off x="3763" y="1652"/>
              <a:ext cx="1604" cy="1705"/>
            </a:xfrm>
            <a:prstGeom prst="ellipse">
              <a:avLst/>
            </a:prstGeom>
            <a:solidFill>
              <a:srgbClr val="666699"/>
            </a:solidFill>
            <a:ln w="12700">
              <a:solidFill>
                <a:schemeClr val="bg2"/>
              </a:solidFill>
              <a:round/>
              <a:headEnd type="none" w="sm" len="sm"/>
              <a:tailEnd type="none" w="sm" len="sm"/>
            </a:ln>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a:p>
          </p:txBody>
        </p:sp>
        <p:sp>
          <p:nvSpPr>
            <p:cNvPr id="39952" name="Text Box 13">
              <a:extLst>
                <a:ext uri="{FF2B5EF4-FFF2-40B4-BE49-F238E27FC236}">
                  <a16:creationId xmlns:a16="http://schemas.microsoft.com/office/drawing/2014/main" id="{F30D6863-23F8-4871-8ED5-DB108A1C9EDB}"/>
                </a:ext>
              </a:extLst>
            </p:cNvPr>
            <p:cNvSpPr txBox="1">
              <a:spLocks noChangeArrowheads="1"/>
            </p:cNvSpPr>
            <p:nvPr/>
          </p:nvSpPr>
          <p:spPr bwMode="blackWhite">
            <a:xfrm>
              <a:off x="4284" y="2333"/>
              <a:ext cx="602" cy="2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lIns="89383" tIns="44691" rIns="89383" bIns="44691">
              <a:spAutoFit/>
            </a:bodyPr>
            <a:lstStyle>
              <a:lvl1pPr defTabSz="893763">
                <a:defRPr sz="2400">
                  <a:solidFill>
                    <a:schemeClr val="tx1"/>
                  </a:solidFill>
                  <a:latin typeface="Tahoma" panose="020B0604030504040204" pitchFamily="34" charset="0"/>
                  <a:ea typeface="MS PGothic" panose="020B0600070205080204" pitchFamily="34" charset="-128"/>
                </a:defRPr>
              </a:lvl1pPr>
              <a:lvl2pPr marL="742950" indent="-285750" defTabSz="893763">
                <a:defRPr sz="2400">
                  <a:solidFill>
                    <a:schemeClr val="tx1"/>
                  </a:solidFill>
                  <a:latin typeface="Tahoma" panose="020B0604030504040204" pitchFamily="34" charset="0"/>
                  <a:ea typeface="MS PGothic" panose="020B0600070205080204" pitchFamily="34" charset="-128"/>
                </a:defRPr>
              </a:lvl2pPr>
              <a:lvl3pPr marL="1143000" indent="-228600" defTabSz="893763">
                <a:defRPr sz="2400">
                  <a:solidFill>
                    <a:schemeClr val="tx1"/>
                  </a:solidFill>
                  <a:latin typeface="Tahoma" panose="020B0604030504040204" pitchFamily="34" charset="0"/>
                  <a:ea typeface="MS PGothic" panose="020B0600070205080204" pitchFamily="34" charset="-128"/>
                </a:defRPr>
              </a:lvl3pPr>
              <a:lvl4pPr marL="1600200" indent="-228600" defTabSz="893763">
                <a:defRPr sz="2400">
                  <a:solidFill>
                    <a:schemeClr val="tx1"/>
                  </a:solidFill>
                  <a:latin typeface="Tahoma" panose="020B0604030504040204" pitchFamily="34" charset="0"/>
                  <a:ea typeface="MS PGothic" panose="020B0600070205080204" pitchFamily="34" charset="-128"/>
                </a:defRPr>
              </a:lvl4pPr>
              <a:lvl5pPr marL="2057400" indent="-228600" defTabSz="893763">
                <a:defRPr sz="2400">
                  <a:solidFill>
                    <a:schemeClr val="tx1"/>
                  </a:solidFill>
                  <a:latin typeface="Tahoma" panose="020B0604030504040204" pitchFamily="34" charset="0"/>
                  <a:ea typeface="MS PGothic" panose="020B0600070205080204" pitchFamily="34" charset="-128"/>
                </a:defRPr>
              </a:lvl5pPr>
              <a:lvl6pPr marL="25146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en-US" altLang="en-US" sz="2200" b="1"/>
                <a:t>PTSD</a:t>
              </a:r>
            </a:p>
          </p:txBody>
        </p:sp>
      </p:grpSp>
      <p:sp>
        <p:nvSpPr>
          <p:cNvPr id="39946" name="Oval 17">
            <a:extLst>
              <a:ext uri="{FF2B5EF4-FFF2-40B4-BE49-F238E27FC236}">
                <a16:creationId xmlns:a16="http://schemas.microsoft.com/office/drawing/2014/main" id="{D2E104DA-BE13-4077-B609-52927F085B52}"/>
              </a:ext>
            </a:extLst>
          </p:cNvPr>
          <p:cNvSpPr>
            <a:spLocks noChangeArrowheads="1"/>
          </p:cNvSpPr>
          <p:nvPr/>
        </p:nvSpPr>
        <p:spPr bwMode="blackWhite">
          <a:xfrm>
            <a:off x="4511673" y="2708274"/>
            <a:ext cx="3024191" cy="2706687"/>
          </a:xfrm>
          <a:prstGeom prst="ellipse">
            <a:avLst/>
          </a:prstGeom>
          <a:solidFill>
            <a:srgbClr val="FF9900"/>
          </a:solidFill>
          <a:ln w="12700">
            <a:solidFill>
              <a:srgbClr val="333333"/>
            </a:solidFill>
            <a:round/>
            <a:headEnd type="none" w="sm" len="sm"/>
            <a:tailEnd type="none" w="sm" len="sm"/>
          </a:ln>
        </p:spPr>
        <p:txBody>
          <a:bodyPr wrap="square" lIns="89383" tIns="44691" rIns="89383" bIns="44691">
            <a:spAutoFit/>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a:p>
        </p:txBody>
      </p:sp>
      <p:sp>
        <p:nvSpPr>
          <p:cNvPr id="39947" name="Text Box 18">
            <a:extLst>
              <a:ext uri="{FF2B5EF4-FFF2-40B4-BE49-F238E27FC236}">
                <a16:creationId xmlns:a16="http://schemas.microsoft.com/office/drawing/2014/main" id="{126C6D02-6FCC-4E7F-8E38-BC1B7F07B182}"/>
              </a:ext>
            </a:extLst>
          </p:cNvPr>
          <p:cNvSpPr txBox="1">
            <a:spLocks noChangeArrowheads="1"/>
          </p:cNvSpPr>
          <p:nvPr/>
        </p:nvSpPr>
        <p:spPr bwMode="blackWhite">
          <a:xfrm>
            <a:off x="5154613" y="3487739"/>
            <a:ext cx="1873250" cy="110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89383" tIns="44691" rIns="89383" bIns="44691">
            <a:spAutoFit/>
          </a:bodyPr>
          <a:lstStyle>
            <a:lvl1pPr defTabSz="893763">
              <a:defRPr sz="2400">
                <a:solidFill>
                  <a:schemeClr val="tx1"/>
                </a:solidFill>
                <a:latin typeface="Tahoma" panose="020B0604030504040204" pitchFamily="34" charset="0"/>
                <a:ea typeface="MS PGothic" panose="020B0600070205080204" pitchFamily="34" charset="-128"/>
              </a:defRPr>
            </a:lvl1pPr>
            <a:lvl2pPr marL="742950" indent="-285750" defTabSz="893763">
              <a:defRPr sz="2400">
                <a:solidFill>
                  <a:schemeClr val="tx1"/>
                </a:solidFill>
                <a:latin typeface="Tahoma" panose="020B0604030504040204" pitchFamily="34" charset="0"/>
                <a:ea typeface="MS PGothic" panose="020B0600070205080204" pitchFamily="34" charset="-128"/>
              </a:defRPr>
            </a:lvl2pPr>
            <a:lvl3pPr marL="1143000" indent="-228600" defTabSz="893763">
              <a:defRPr sz="2400">
                <a:solidFill>
                  <a:schemeClr val="tx1"/>
                </a:solidFill>
                <a:latin typeface="Tahoma" panose="020B0604030504040204" pitchFamily="34" charset="0"/>
                <a:ea typeface="MS PGothic" panose="020B0600070205080204" pitchFamily="34" charset="-128"/>
              </a:defRPr>
            </a:lvl3pPr>
            <a:lvl4pPr marL="1600200" indent="-228600" defTabSz="893763">
              <a:defRPr sz="2400">
                <a:solidFill>
                  <a:schemeClr val="tx1"/>
                </a:solidFill>
                <a:latin typeface="Tahoma" panose="020B0604030504040204" pitchFamily="34" charset="0"/>
                <a:ea typeface="MS PGothic" panose="020B0600070205080204" pitchFamily="34" charset="-128"/>
              </a:defRPr>
            </a:lvl4pPr>
            <a:lvl5pPr marL="2057400" indent="-228600" defTabSz="893763">
              <a:defRPr sz="2400">
                <a:solidFill>
                  <a:schemeClr val="tx1"/>
                </a:solidFill>
                <a:latin typeface="Tahoma" panose="020B0604030504040204" pitchFamily="34" charset="0"/>
                <a:ea typeface="MS PGothic" panose="020B0600070205080204" pitchFamily="34" charset="-128"/>
              </a:defRPr>
            </a:lvl5pPr>
            <a:lvl6pPr marL="25146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en-US" altLang="en-US" sz="2200" b="1" dirty="0">
                <a:solidFill>
                  <a:schemeClr val="bg2"/>
                </a:solidFill>
              </a:rPr>
              <a:t>Impulsivity </a:t>
            </a:r>
            <a:br>
              <a:rPr lang="en-US" altLang="en-US" sz="2200" b="1" dirty="0">
                <a:solidFill>
                  <a:schemeClr val="bg2"/>
                </a:solidFill>
              </a:rPr>
            </a:br>
            <a:r>
              <a:rPr lang="en-US" altLang="en-US" sz="2200" b="1" dirty="0">
                <a:solidFill>
                  <a:schemeClr val="bg2"/>
                </a:solidFill>
              </a:rPr>
              <a:t>and</a:t>
            </a:r>
          </a:p>
          <a:p>
            <a:pPr algn="ctr" eaLnBrk="1" hangingPunct="1"/>
            <a:r>
              <a:rPr lang="en-US" altLang="en-US" sz="2200" b="1" dirty="0">
                <a:solidFill>
                  <a:schemeClr val="bg2"/>
                </a:solidFill>
              </a:rPr>
              <a:t>Aggression</a:t>
            </a:r>
            <a:endParaRPr lang="en-US" altLang="en-US" sz="1800" b="1" dirty="0">
              <a:solidFill>
                <a:schemeClr val="bg2"/>
              </a:solidFill>
            </a:endParaRPr>
          </a:p>
        </p:txBody>
      </p:sp>
      <p:sp>
        <p:nvSpPr>
          <p:cNvPr id="35855" name="Rectangle 19">
            <a:extLst>
              <a:ext uri="{FF2B5EF4-FFF2-40B4-BE49-F238E27FC236}">
                <a16:creationId xmlns:a16="http://schemas.microsoft.com/office/drawing/2014/main" id="{B5CF273F-F348-47DA-8E26-065B102707E1}"/>
              </a:ext>
            </a:extLst>
          </p:cNvPr>
          <p:cNvSpPr>
            <a:spLocks noGrp="1" noChangeArrowheads="1"/>
          </p:cNvSpPr>
          <p:nvPr>
            <p:ph type="title"/>
          </p:nvPr>
        </p:nvSpPr>
        <p:spPr>
          <a:xfrm>
            <a:off x="1524000" y="188913"/>
            <a:ext cx="9144000" cy="1111250"/>
          </a:xfrm>
          <a:effectLst>
            <a:outerShdw dist="35921" dir="2700000" algn="ctr" rotWithShape="0">
              <a:schemeClr val="bg2"/>
            </a:outerShdw>
          </a:effectLst>
        </p:spPr>
        <p:txBody>
          <a:bodyPr>
            <a:normAutofit/>
          </a:bodyPr>
          <a:lstStyle/>
          <a:p>
            <a:pPr>
              <a:defRPr/>
            </a:pPr>
            <a:r>
              <a:rPr lang="en-US" sz="4000" b="1" dirty="0">
                <a:latin typeface="Arial" panose="020B0604020202020204" pitchFamily="34" charset="0"/>
              </a:rPr>
              <a:t>Impulsive-Aggressive Spectrum</a:t>
            </a:r>
          </a:p>
        </p:txBody>
      </p:sp>
      <p:sp>
        <p:nvSpPr>
          <p:cNvPr id="39949" name="Oval 20">
            <a:extLst>
              <a:ext uri="{FF2B5EF4-FFF2-40B4-BE49-F238E27FC236}">
                <a16:creationId xmlns:a16="http://schemas.microsoft.com/office/drawing/2014/main" id="{F00A8DD7-FB70-401D-99BE-158127B4DE39}"/>
              </a:ext>
            </a:extLst>
          </p:cNvPr>
          <p:cNvSpPr>
            <a:spLocks noChangeArrowheads="1"/>
          </p:cNvSpPr>
          <p:nvPr/>
        </p:nvSpPr>
        <p:spPr bwMode="blackWhite">
          <a:xfrm>
            <a:off x="7608888" y="1268414"/>
            <a:ext cx="1554162" cy="1519237"/>
          </a:xfrm>
          <a:prstGeom prst="ellipse">
            <a:avLst/>
          </a:prstGeom>
          <a:solidFill>
            <a:srgbClr val="FFFF00"/>
          </a:solidFill>
          <a:ln w="12700">
            <a:solidFill>
              <a:schemeClr val="bg2"/>
            </a:solidFill>
            <a:round/>
            <a:headEnd type="none" w="sm" len="sm"/>
            <a:tailEnd type="none" w="sm" len="sm"/>
          </a:ln>
        </p:spPr>
        <p:txBody>
          <a:bodyPr wrap="none" lIns="89383" tIns="44691" rIns="89383" bIns="44691" anchor="ctr"/>
          <a:lstStyle>
            <a:lvl1pPr defTabSz="893763">
              <a:defRPr sz="2400">
                <a:solidFill>
                  <a:schemeClr val="tx1"/>
                </a:solidFill>
                <a:latin typeface="Tahoma" panose="020B0604030504040204" pitchFamily="34" charset="0"/>
                <a:ea typeface="MS PGothic" panose="020B0600070205080204" pitchFamily="34" charset="-128"/>
              </a:defRPr>
            </a:lvl1pPr>
            <a:lvl2pPr marL="742950" indent="-285750" defTabSz="893763">
              <a:defRPr sz="2400">
                <a:solidFill>
                  <a:schemeClr val="tx1"/>
                </a:solidFill>
                <a:latin typeface="Tahoma" panose="020B0604030504040204" pitchFamily="34" charset="0"/>
                <a:ea typeface="MS PGothic" panose="020B0600070205080204" pitchFamily="34" charset="-128"/>
              </a:defRPr>
            </a:lvl2pPr>
            <a:lvl3pPr marL="1143000" indent="-228600" defTabSz="893763">
              <a:defRPr sz="2400">
                <a:solidFill>
                  <a:schemeClr val="tx1"/>
                </a:solidFill>
                <a:latin typeface="Tahoma" panose="020B0604030504040204" pitchFamily="34" charset="0"/>
                <a:ea typeface="MS PGothic" panose="020B0600070205080204" pitchFamily="34" charset="-128"/>
              </a:defRPr>
            </a:lvl3pPr>
            <a:lvl4pPr marL="1600200" indent="-228600" defTabSz="893763">
              <a:defRPr sz="2400">
                <a:solidFill>
                  <a:schemeClr val="tx1"/>
                </a:solidFill>
                <a:latin typeface="Tahoma" panose="020B0604030504040204" pitchFamily="34" charset="0"/>
                <a:ea typeface="MS PGothic" panose="020B0600070205080204" pitchFamily="34" charset="-128"/>
              </a:defRPr>
            </a:lvl4pPr>
            <a:lvl5pPr marL="2057400" indent="-228600" defTabSz="893763">
              <a:defRPr sz="2400">
                <a:solidFill>
                  <a:schemeClr val="tx1"/>
                </a:solidFill>
                <a:latin typeface="Tahoma" panose="020B0604030504040204" pitchFamily="34" charset="0"/>
                <a:ea typeface="MS PGothic" panose="020B0600070205080204" pitchFamily="34" charset="-128"/>
              </a:defRPr>
            </a:lvl5pPr>
            <a:lvl6pPr marL="25146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en-US" altLang="en-US" sz="1600" b="1"/>
              <a:t>Severe </a:t>
            </a:r>
          </a:p>
          <a:p>
            <a:pPr algn="ctr" eaLnBrk="1" hangingPunct="1"/>
            <a:r>
              <a:rPr lang="en-US" altLang="en-US" sz="1600" b="1"/>
              <a:t>Anxiety</a:t>
            </a:r>
          </a:p>
        </p:txBody>
      </p:sp>
      <p:sp>
        <p:nvSpPr>
          <p:cNvPr id="39950" name="Oval 8">
            <a:extLst>
              <a:ext uri="{FF2B5EF4-FFF2-40B4-BE49-F238E27FC236}">
                <a16:creationId xmlns:a16="http://schemas.microsoft.com/office/drawing/2014/main" id="{D6ECF309-AD2D-4CDC-8FA6-3F02FF9DC867}"/>
              </a:ext>
            </a:extLst>
          </p:cNvPr>
          <p:cNvSpPr>
            <a:spLocks noChangeArrowheads="1"/>
          </p:cNvSpPr>
          <p:nvPr/>
        </p:nvSpPr>
        <p:spPr bwMode="blackWhite">
          <a:xfrm>
            <a:off x="2208214" y="3644901"/>
            <a:ext cx="1584325" cy="1008063"/>
          </a:xfrm>
          <a:prstGeom prst="ellipse">
            <a:avLst/>
          </a:prstGeom>
          <a:solidFill>
            <a:schemeClr val="accent2"/>
          </a:solidFill>
          <a:ln w="12700">
            <a:solidFill>
              <a:schemeClr val="bg2"/>
            </a:solidFill>
            <a:round/>
            <a:headEnd type="none" w="sm" len="sm"/>
            <a:tailEnd type="none" w="sm" len="sm"/>
          </a:ln>
        </p:spPr>
        <p:txBody>
          <a:bodyPr wrap="none" lIns="89383" tIns="44691" rIns="89383" bIns="44691" anchor="ctr"/>
          <a:lstStyle>
            <a:lvl1pPr defTabSz="893763">
              <a:defRPr sz="2400">
                <a:solidFill>
                  <a:schemeClr val="tx1"/>
                </a:solidFill>
                <a:latin typeface="Tahoma" panose="020B0604030504040204" pitchFamily="34" charset="0"/>
                <a:ea typeface="MS PGothic" panose="020B0600070205080204" pitchFamily="34" charset="-128"/>
              </a:defRPr>
            </a:lvl1pPr>
            <a:lvl2pPr marL="742950" indent="-285750" defTabSz="893763">
              <a:defRPr sz="2400">
                <a:solidFill>
                  <a:schemeClr val="tx1"/>
                </a:solidFill>
                <a:latin typeface="Tahoma" panose="020B0604030504040204" pitchFamily="34" charset="0"/>
                <a:ea typeface="MS PGothic" panose="020B0600070205080204" pitchFamily="34" charset="-128"/>
              </a:defRPr>
            </a:lvl2pPr>
            <a:lvl3pPr marL="1143000" indent="-228600" defTabSz="893763">
              <a:defRPr sz="2400">
                <a:solidFill>
                  <a:schemeClr val="tx1"/>
                </a:solidFill>
                <a:latin typeface="Tahoma" panose="020B0604030504040204" pitchFamily="34" charset="0"/>
                <a:ea typeface="MS PGothic" panose="020B0600070205080204" pitchFamily="34" charset="-128"/>
              </a:defRPr>
            </a:lvl3pPr>
            <a:lvl4pPr marL="1600200" indent="-228600" defTabSz="893763">
              <a:defRPr sz="2400">
                <a:solidFill>
                  <a:schemeClr val="tx1"/>
                </a:solidFill>
                <a:latin typeface="Tahoma" panose="020B0604030504040204" pitchFamily="34" charset="0"/>
                <a:ea typeface="MS PGothic" panose="020B0600070205080204" pitchFamily="34" charset="-128"/>
              </a:defRPr>
            </a:lvl4pPr>
            <a:lvl5pPr marL="2057400" indent="-228600" defTabSz="893763">
              <a:defRPr sz="2400">
                <a:solidFill>
                  <a:schemeClr val="tx1"/>
                </a:solidFill>
                <a:latin typeface="Tahoma" panose="020B0604030504040204" pitchFamily="34" charset="0"/>
                <a:ea typeface="MS PGothic" panose="020B0600070205080204" pitchFamily="34" charset="-128"/>
              </a:defRPr>
            </a:lvl5pPr>
            <a:lvl6pPr marL="25146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defTabSz="893763"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en-US" altLang="en-US" sz="1400" b="1" dirty="0">
                <a:solidFill>
                  <a:schemeClr val="bg2"/>
                </a:solidFill>
              </a:rPr>
              <a:t>Autism Spectrum </a:t>
            </a:r>
          </a:p>
          <a:p>
            <a:pPr algn="ctr" eaLnBrk="1" hangingPunct="1"/>
            <a:r>
              <a:rPr lang="en-US" altLang="en-US" sz="1400" b="1" dirty="0">
                <a:solidFill>
                  <a:schemeClr val="bg2"/>
                </a:solidFill>
              </a:rPr>
              <a:t>Disorders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D4E4320-A7AF-4049-A178-E8ABDD7CCB50}"/>
              </a:ext>
            </a:extLst>
          </p:cNvPr>
          <p:cNvGraphicFramePr>
            <a:graphicFrameLocks noGrp="1"/>
          </p:cNvGraphicFramePr>
          <p:nvPr>
            <p:extLst>
              <p:ext uri="{D42A27DB-BD31-4B8C-83A1-F6EECF244321}">
                <p14:modId xmlns:p14="http://schemas.microsoft.com/office/powerpoint/2010/main" val="2589421206"/>
              </p:ext>
            </p:extLst>
          </p:nvPr>
        </p:nvGraphicFramePr>
        <p:xfrm>
          <a:off x="2057400" y="172625"/>
          <a:ext cx="8077200" cy="6816736"/>
        </p:xfrm>
        <a:graphic>
          <a:graphicData uri="http://schemas.openxmlformats.org/drawingml/2006/table">
            <a:tbl>
              <a:tblPr/>
              <a:tblGrid>
                <a:gridCol w="2743200">
                  <a:extLst>
                    <a:ext uri="{9D8B030D-6E8A-4147-A177-3AD203B41FA5}">
                      <a16:colId xmlns:a16="http://schemas.microsoft.com/office/drawing/2014/main" val="20000"/>
                    </a:ext>
                  </a:extLst>
                </a:gridCol>
                <a:gridCol w="3484563">
                  <a:extLst>
                    <a:ext uri="{9D8B030D-6E8A-4147-A177-3AD203B41FA5}">
                      <a16:colId xmlns:a16="http://schemas.microsoft.com/office/drawing/2014/main" val="20001"/>
                    </a:ext>
                  </a:extLst>
                </a:gridCol>
                <a:gridCol w="1849437">
                  <a:extLst>
                    <a:ext uri="{9D8B030D-6E8A-4147-A177-3AD203B41FA5}">
                      <a16:colId xmlns:a16="http://schemas.microsoft.com/office/drawing/2014/main" val="20002"/>
                    </a:ext>
                  </a:extLst>
                </a:gridCol>
              </a:tblGrid>
              <a:tr h="534885">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Type</a:t>
                      </a:r>
                      <a:endParaRPr kumimoji="0" lang="en-US" sz="1800" b="0"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Clinical Description</a:t>
                      </a:r>
                      <a:endParaRPr kumimoji="0" lang="en-US" sz="1800" b="0"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Representative DSM </a:t>
                      </a:r>
                      <a:r>
                        <a:rPr kumimoji="0" lang="en-US" sz="1800" b="1" i="0" u="none" strike="noStrike" cap="none" normalizeH="0" baseline="0" dirty="0" err="1">
                          <a:ln>
                            <a:noFill/>
                          </a:ln>
                          <a:solidFill>
                            <a:schemeClr val="tx1"/>
                          </a:solidFill>
                          <a:effectLst/>
                          <a:latin typeface="Times New Roman" pitchFamily="18" charset="0"/>
                          <a:ea typeface="MS PGothic" pitchFamily="34" charset="-128"/>
                          <a:cs typeface="Times New Roman" pitchFamily="18" charset="0"/>
                        </a:rPr>
                        <a:t>Dx</a:t>
                      </a:r>
                      <a:endParaRPr kumimoji="0" lang="en-US" sz="1800" b="0"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37214">
                <a:tc>
                  <a:txBody>
                    <a:bodyPr/>
                    <a:lstStyle/>
                    <a:p>
                      <a:pPr marL="342900" marR="0" lvl="0" indent="-342900" algn="l" defTabSz="912813" rtl="0" eaLnBrk="1" fontAlgn="base" latinLnBrk="0" hangingPunct="1">
                        <a:lnSpc>
                          <a:spcPct val="100000"/>
                        </a:lnSpc>
                        <a:spcBef>
                          <a:spcPct val="0"/>
                        </a:spcBef>
                        <a:spcAft>
                          <a:spcPct val="0"/>
                        </a:spcAft>
                        <a:buClrTx/>
                        <a:buSzTx/>
                        <a:buFont typeface="Calibri" pitchFamily="34" charset="0"/>
                        <a:buAutoNum type="arabicPeriod"/>
                        <a:tabLst>
                          <a:tab pos="228600" algn="l"/>
                        </a:tabLst>
                      </a:pPr>
                      <a:r>
                        <a:rPr kumimoji="0" lang="en-US" sz="1800" b="1" i="0" u="none" strike="noStrike" cap="none" normalizeH="0" baseline="0" dirty="0">
                          <a:ln>
                            <a:noFill/>
                          </a:ln>
                          <a:solidFill>
                            <a:srgbClr val="FF0000"/>
                          </a:solidFill>
                          <a:effectLst/>
                          <a:latin typeface="Times New Roman" pitchFamily="18" charset="0"/>
                          <a:ea typeface="MS PGothic" pitchFamily="34" charset="-128"/>
                          <a:cs typeface="Times New Roman" pitchFamily="18" charset="0"/>
                        </a:rPr>
                        <a:t>Impulsive</a:t>
                      </a:r>
                      <a:endParaRPr kumimoji="0" lang="en-US" sz="1800" b="0" i="0" u="none" strike="noStrike" cap="none" normalizeH="0" baseline="0" dirty="0">
                        <a:ln>
                          <a:noFill/>
                        </a:ln>
                        <a:solidFill>
                          <a:srgbClr val="FF0000"/>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Unprovoked, brief, rapid, thoughtless, inability to delay reward/recognize consequences; out of proportion and out of the blue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Times New Roman" pitchFamily="18" charset="0"/>
                          <a:ea typeface="MS PGothic" pitchFamily="34" charset="-128"/>
                          <a:cs typeface="Times New Roman" pitchFamily="18" charset="0"/>
                        </a:rPr>
                        <a:t>ADHD</a:t>
                      </a:r>
                    </a:p>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Times New Roman" pitchFamily="18" charset="0"/>
                          <a:ea typeface="MS PGothic" pitchFamily="34" charset="-128"/>
                          <a:cs typeface="Times New Roman" pitchFamily="18" charset="0"/>
                        </a:rPr>
                        <a:t>TBI</a:t>
                      </a:r>
                    </a:p>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Times New Roman" pitchFamily="18" charset="0"/>
                          <a:ea typeface="MS PGothic" pitchFamily="34" charset="-128"/>
                          <a:cs typeface="Times New Roman" pitchFamily="18" charset="0"/>
                        </a:rPr>
                        <a:t>ID</a:t>
                      </a:r>
                    </a:p>
                    <a:p>
                      <a:pPr marL="0" marR="0" lvl="0" indent="0" algn="l" defTabSz="912813"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a:ln>
                            <a:noFill/>
                          </a:ln>
                          <a:solidFill>
                            <a:srgbClr val="FF0000"/>
                          </a:solidFill>
                          <a:effectLst/>
                          <a:latin typeface="Times New Roman" pitchFamily="18" charset="0"/>
                          <a:ea typeface="MS PGothic" pitchFamily="34" charset="-128"/>
                          <a:cs typeface="Times New Roman" pitchFamily="18" charset="0"/>
                        </a:rPr>
                        <a:t>Bipolar</a:t>
                      </a:r>
                    </a:p>
                    <a:p>
                      <a:pPr marL="0" marR="0" lvl="0" indent="0" algn="l" defTabSz="912813"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0000"/>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04656">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Times New Roman" pitchFamily="18" charset="0"/>
                          <a:ea typeface="MS PGothic" pitchFamily="34" charset="-128"/>
                          <a:cs typeface="Times New Roman" pitchFamily="18" charset="0"/>
                        </a:rPr>
                        <a:t>2.  Affective Storm/</a:t>
                      </a:r>
                      <a:r>
                        <a:rPr kumimoji="0" lang="ja-JP" altLang="en-US" sz="1800" b="1" i="0" u="none" strike="noStrike" cap="none" normalizeH="0" baseline="0">
                          <a:ln>
                            <a:noFill/>
                          </a:ln>
                          <a:solidFill>
                            <a:srgbClr val="FF0000"/>
                          </a:solidFill>
                          <a:effectLst/>
                          <a:latin typeface="Times New Roman" pitchFamily="18" charset="0"/>
                          <a:ea typeface="MS PGothic" pitchFamily="34" charset="-128"/>
                          <a:cs typeface="Times New Roman" pitchFamily="18" charset="0"/>
                        </a:rPr>
                        <a:t>”</a:t>
                      </a:r>
                      <a:r>
                        <a:rPr kumimoji="0" lang="en-US" altLang="ja-JP" sz="1800" b="1" i="0" u="none" strike="noStrike" cap="none" normalizeH="0" baseline="0" dirty="0">
                          <a:ln>
                            <a:noFill/>
                          </a:ln>
                          <a:solidFill>
                            <a:srgbClr val="FF0000"/>
                          </a:solidFill>
                          <a:effectLst/>
                          <a:latin typeface="Times New Roman" pitchFamily="18" charset="0"/>
                          <a:ea typeface="MS PGothic" pitchFamily="34" charset="-128"/>
                          <a:cs typeface="Times New Roman" pitchFamily="18" charset="0"/>
                        </a:rPr>
                        <a:t>Hot</a:t>
                      </a:r>
                      <a:r>
                        <a:rPr kumimoji="0" lang="ja-JP" altLang="en-US" sz="1800" b="1" i="0" u="none" strike="noStrike" cap="none" normalizeH="0" baseline="0">
                          <a:ln>
                            <a:noFill/>
                          </a:ln>
                          <a:solidFill>
                            <a:srgbClr val="FF0000"/>
                          </a:solidFill>
                          <a:effectLst/>
                          <a:latin typeface="Times New Roman" pitchFamily="18" charset="0"/>
                          <a:ea typeface="MS PGothic" pitchFamily="34" charset="-128"/>
                          <a:cs typeface="Times New Roman" pitchFamily="18" charset="0"/>
                        </a:rPr>
                        <a:t>”</a:t>
                      </a:r>
                      <a:endParaRPr kumimoji="0" lang="en-US" sz="1800" b="0" i="0" u="none" strike="noStrike" cap="none" normalizeH="0" baseline="0" dirty="0">
                        <a:ln>
                          <a:noFill/>
                        </a:ln>
                        <a:solidFill>
                          <a:srgbClr val="FF0000"/>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Exaggerated response to affectively provoked or charged (i.e. difficulty modulating arousal), reactive.  </a:t>
                      </a:r>
                      <a:r>
                        <a:rPr kumimoji="0" lang="ja-JP" altLang="en-US"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a:t>
                      </a:r>
                      <a:r>
                        <a:rPr kumimoji="0" lang="en-US" altLang="ja-JP"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Hot blooded</a:t>
                      </a:r>
                      <a:r>
                        <a:rPr kumimoji="0" lang="ja-JP" altLang="en-US"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a:t>
                      </a:r>
                      <a:r>
                        <a:rPr kumimoji="0" lang="en-US" altLang="ja-JP"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 aggression.  Extended duration (30+ minutes) </a:t>
                      </a:r>
                      <a:endParaRPr kumimoji="0" lang="en-US"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Times New Roman" pitchFamily="18" charset="0"/>
                          <a:ea typeface="MS PGothic" pitchFamily="34" charset="-128"/>
                          <a:cs typeface="Times New Roman" pitchFamily="18" charset="0"/>
                        </a:rPr>
                        <a:t>ADHD</a:t>
                      </a:r>
                    </a:p>
                    <a:p>
                      <a:pPr marL="0" marR="0" lvl="0" indent="0" algn="l" defTabSz="912813"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a:ln>
                            <a:noFill/>
                          </a:ln>
                          <a:solidFill>
                            <a:srgbClr val="FF0000"/>
                          </a:solidFill>
                          <a:effectLst/>
                          <a:latin typeface="Times New Roman" pitchFamily="18" charset="0"/>
                          <a:ea typeface="MS PGothic" pitchFamily="34" charset="-128"/>
                          <a:cs typeface="Times New Roman" pitchFamily="18" charset="0"/>
                        </a:rPr>
                        <a:t>ASD/ID</a:t>
                      </a:r>
                    </a:p>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Times New Roman" pitchFamily="18" charset="0"/>
                          <a:ea typeface="MS PGothic" pitchFamily="34" charset="-128"/>
                          <a:cs typeface="Times New Roman" pitchFamily="18" charset="0"/>
                        </a:rPr>
                        <a:t>Substance abuse</a:t>
                      </a:r>
                    </a:p>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Times New Roman" pitchFamily="18" charset="0"/>
                          <a:ea typeface="MS PGothic" pitchFamily="34" charset="-128"/>
                          <a:cs typeface="Times New Roman" pitchFamily="18" charset="0"/>
                        </a:rPr>
                        <a:t>MDD/DMDD</a:t>
                      </a:r>
                    </a:p>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Times New Roman" pitchFamily="18" charset="0"/>
                          <a:ea typeface="MS PGothic" pitchFamily="34" charset="-128"/>
                          <a:cs typeface="Times New Roman" pitchFamily="18" charset="0"/>
                        </a:rPr>
                        <a:t>Bipolar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02328">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Times New Roman" pitchFamily="18" charset="0"/>
                          <a:ea typeface="MS PGothic" pitchFamily="34" charset="-128"/>
                          <a:cs typeface="Times New Roman" pitchFamily="18" charset="0"/>
                        </a:rPr>
                        <a:t>3.  Anxious/</a:t>
                      </a:r>
                      <a:r>
                        <a:rPr kumimoji="0" lang="en-US" sz="1800" b="1" i="0" u="none" strike="noStrike" cap="none" normalizeH="0" baseline="0" dirty="0" err="1">
                          <a:ln>
                            <a:noFill/>
                          </a:ln>
                          <a:solidFill>
                            <a:srgbClr val="FF0000"/>
                          </a:solidFill>
                          <a:effectLst/>
                          <a:latin typeface="Times New Roman" pitchFamily="18" charset="0"/>
                          <a:ea typeface="MS PGothic" pitchFamily="34" charset="-128"/>
                          <a:cs typeface="Times New Roman" pitchFamily="18" charset="0"/>
                        </a:rPr>
                        <a:t>hyperarousal</a:t>
                      </a:r>
                      <a:endParaRPr kumimoji="0" lang="en-US" sz="1800" b="0" i="0" u="none" strike="noStrike" cap="none" normalizeH="0" baseline="0" dirty="0">
                        <a:ln>
                          <a:noFill/>
                        </a:ln>
                        <a:solidFill>
                          <a:srgbClr val="FF0000"/>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ea typeface="MS PGothic" pitchFamily="34" charset="-128"/>
                          <a:cs typeface="Times New Roman" pitchFamily="18" charset="0"/>
                        </a:rPr>
                        <a:t>Overstimulation, overwehelmed, response to xs anxiety; lash out with relief of tension</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Times New Roman" pitchFamily="18" charset="0"/>
                          <a:ea typeface="MS PGothic" pitchFamily="34" charset="-128"/>
                          <a:cs typeface="Times New Roman" pitchFamily="18" charset="0"/>
                        </a:rPr>
                        <a:t>PTSD</a:t>
                      </a:r>
                    </a:p>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Times New Roman" pitchFamily="18" charset="0"/>
                          <a:ea typeface="MS PGothic" pitchFamily="34" charset="-128"/>
                          <a:cs typeface="Times New Roman" pitchFamily="18" charset="0"/>
                        </a:rPr>
                        <a:t>PDD</a:t>
                      </a:r>
                    </a:p>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Times New Roman" pitchFamily="18" charset="0"/>
                          <a:ea typeface="MS PGothic" pitchFamily="34" charset="-128"/>
                          <a:cs typeface="Times New Roman" pitchFamily="18" charset="0"/>
                        </a:rPr>
                        <a:t>OCD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604656">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4.  Cognitive/disorganized</a:t>
                      </a:r>
                      <a:endParaRPr kumimoji="0" lang="en-US" sz="1800" b="0"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Distorted perceptions, impaired reasoning, delusions, paranoia</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Psychosis</a:t>
                      </a:r>
                    </a:p>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Bipolar</a:t>
                      </a:r>
                    </a:p>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Schizophrenia</a:t>
                      </a:r>
                    </a:p>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TBI/FASD</a:t>
                      </a:r>
                    </a:p>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Substance Abuse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02328">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5.  Predatory/</a:t>
                      </a:r>
                      <a:r>
                        <a:rPr kumimoji="0" lang="ja-JP" altLang="en-US" sz="1800" b="1" i="0" u="none" strike="noStrike" cap="none" normalizeH="0" baseline="0">
                          <a:ln>
                            <a:noFill/>
                          </a:ln>
                          <a:solidFill>
                            <a:schemeClr val="tx1"/>
                          </a:solidFill>
                          <a:effectLst/>
                          <a:latin typeface="Times New Roman" pitchFamily="18" charset="0"/>
                          <a:ea typeface="MS PGothic" pitchFamily="34" charset="-128"/>
                          <a:cs typeface="Times New Roman" pitchFamily="18" charset="0"/>
                        </a:rPr>
                        <a:t>”</a:t>
                      </a:r>
                      <a:r>
                        <a:rPr kumimoji="0" lang="en-US" altLang="ja-JP"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Cold</a:t>
                      </a:r>
                      <a:r>
                        <a:rPr kumimoji="0" lang="ja-JP" altLang="en-US" sz="1800" b="1" i="0" u="none" strike="noStrike" cap="none" normalizeH="0" baseline="0">
                          <a:ln>
                            <a:noFill/>
                          </a:ln>
                          <a:solidFill>
                            <a:schemeClr val="tx1"/>
                          </a:solidFill>
                          <a:effectLst/>
                          <a:latin typeface="Times New Roman" pitchFamily="18" charset="0"/>
                          <a:ea typeface="MS PGothic" pitchFamily="34" charset="-128"/>
                          <a:cs typeface="Times New Roman" pitchFamily="18" charset="0"/>
                        </a:rPr>
                        <a:t>”</a:t>
                      </a:r>
                      <a:endParaRPr kumimoji="0" lang="en-US" sz="1800" b="0"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Premeditated, consciously executed, instrumentally motivated, </a:t>
                      </a:r>
                      <a:r>
                        <a:rPr kumimoji="0" lang="ja-JP" altLang="en-US" sz="1800" b="1" i="0" u="none" strike="noStrike" cap="none" normalizeH="0" baseline="0">
                          <a:ln>
                            <a:noFill/>
                          </a:ln>
                          <a:solidFill>
                            <a:schemeClr val="tx1"/>
                          </a:solidFill>
                          <a:effectLst/>
                          <a:latin typeface="Times New Roman" pitchFamily="18" charset="0"/>
                          <a:ea typeface="MS PGothic" pitchFamily="34" charset="-128"/>
                          <a:cs typeface="Times New Roman" pitchFamily="18" charset="0"/>
                        </a:rPr>
                        <a:t>“</a:t>
                      </a:r>
                      <a:r>
                        <a:rPr kumimoji="0" lang="en-US" altLang="ja-JP"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cold blooded</a:t>
                      </a:r>
                      <a:r>
                        <a:rPr kumimoji="0" lang="ja-JP" altLang="en-US" sz="1800" b="1" i="0" u="none" strike="noStrike" cap="none" normalizeH="0" baseline="0">
                          <a:ln>
                            <a:noFill/>
                          </a:ln>
                          <a:solidFill>
                            <a:schemeClr val="tx1"/>
                          </a:solidFill>
                          <a:effectLst/>
                          <a:latin typeface="Times New Roman" pitchFamily="18" charset="0"/>
                          <a:ea typeface="MS PGothic" pitchFamily="34" charset="-128"/>
                          <a:cs typeface="Times New Roman" pitchFamily="18" charset="0"/>
                        </a:rPr>
                        <a:t>”</a:t>
                      </a:r>
                      <a:endParaRPr kumimoji="0" lang="en-US"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Conduct Disorder</a:t>
                      </a:r>
                    </a:p>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rPr>
                        <a:t>Antisocial PD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2016" name="Rectangle 1">
            <a:extLst>
              <a:ext uri="{FF2B5EF4-FFF2-40B4-BE49-F238E27FC236}">
                <a16:creationId xmlns:a16="http://schemas.microsoft.com/office/drawing/2014/main" id="{318E93B7-505A-420E-B28C-99E2A6F44D7B}"/>
              </a:ext>
            </a:extLst>
          </p:cNvPr>
          <p:cNvSpPr>
            <a:spLocks noChangeArrowheads="1"/>
          </p:cNvSpPr>
          <p:nvPr/>
        </p:nvSpPr>
        <p:spPr bwMode="auto">
          <a:xfrm>
            <a:off x="6003635" y="-2232"/>
            <a:ext cx="18473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8B91D-286A-4C5A-BA86-6389FF3AB0B7}"/>
              </a:ext>
            </a:extLst>
          </p:cNvPr>
          <p:cNvSpPr>
            <a:spLocks noGrp="1"/>
          </p:cNvSpPr>
          <p:nvPr>
            <p:ph type="title"/>
          </p:nvPr>
        </p:nvSpPr>
        <p:spPr>
          <a:xfrm>
            <a:off x="1905000" y="1"/>
            <a:ext cx="8382000" cy="1330325"/>
          </a:xfrm>
        </p:spPr>
        <p:txBody>
          <a:bodyPr/>
          <a:lstStyle/>
          <a:p>
            <a:pPr algn="ctr">
              <a:defRPr/>
            </a:pPr>
            <a:br>
              <a:rPr lang="en-US" b="1" dirty="0"/>
            </a:br>
            <a:endParaRPr lang="en-US" b="1" dirty="0"/>
          </a:p>
        </p:txBody>
      </p:sp>
      <p:sp>
        <p:nvSpPr>
          <p:cNvPr id="51203" name="Content Placeholder 2">
            <a:extLst>
              <a:ext uri="{FF2B5EF4-FFF2-40B4-BE49-F238E27FC236}">
                <a16:creationId xmlns:a16="http://schemas.microsoft.com/office/drawing/2014/main" id="{AD9C58CC-4A0F-4689-862F-E87D0D85FE9E}"/>
              </a:ext>
            </a:extLst>
          </p:cNvPr>
          <p:cNvSpPr>
            <a:spLocks noGrp="1"/>
          </p:cNvSpPr>
          <p:nvPr>
            <p:ph idx="1"/>
          </p:nvPr>
        </p:nvSpPr>
        <p:spPr>
          <a:xfrm>
            <a:off x="1905000" y="745512"/>
            <a:ext cx="8226818" cy="5835018"/>
          </a:xfrm>
        </p:spPr>
        <p:txBody>
          <a:bodyPr>
            <a:normAutofit/>
          </a:bodyPr>
          <a:lstStyle/>
          <a:p>
            <a:pPr marL="457200" lvl="1" indent="0">
              <a:buNone/>
            </a:pPr>
            <a:r>
              <a:rPr lang="en-US" sz="4000" b="1" dirty="0"/>
              <a:t>		</a:t>
            </a:r>
          </a:p>
          <a:p>
            <a:pPr marL="457200" lvl="1" indent="0">
              <a:buNone/>
            </a:pPr>
            <a:endParaRPr lang="en-US" sz="4000" b="1" dirty="0"/>
          </a:p>
          <a:p>
            <a:pPr marL="457200" lvl="1" indent="0">
              <a:buNone/>
            </a:pPr>
            <a:r>
              <a:rPr lang="en-US" sz="4000" b="1" dirty="0"/>
              <a:t>	</a:t>
            </a:r>
            <a:endParaRPr lang="en-US" sz="4000" dirty="0">
              <a:solidFill>
                <a:srgbClr val="660066"/>
              </a:solidFill>
            </a:endParaRPr>
          </a:p>
          <a:p>
            <a:pPr marL="457200" lvl="1" indent="0">
              <a:buNone/>
            </a:pPr>
            <a:r>
              <a:rPr lang="en-US" sz="4000" dirty="0">
                <a:solidFill>
                  <a:srgbClr val="660066"/>
                </a:solidFill>
              </a:rPr>
              <a:t>	Assessment of  Aggression</a:t>
            </a:r>
            <a:endParaRPr lang="en-US" altLang="en-US" sz="4000" dirty="0">
              <a:solidFill>
                <a:srgbClr val="660066"/>
              </a:solidFill>
            </a:endParaRPr>
          </a:p>
        </p:txBody>
      </p:sp>
    </p:spTree>
    <p:extLst>
      <p:ext uri="{BB962C8B-B14F-4D97-AF65-F5344CB8AC3E}">
        <p14:creationId xmlns:p14="http://schemas.microsoft.com/office/powerpoint/2010/main" val="354958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6C22F304-512B-4AB9-A604-D899BD76123B}"/>
              </a:ext>
            </a:extLst>
          </p:cNvPr>
          <p:cNvSpPr>
            <a:spLocks noGrp="1" noChangeArrowheads="1"/>
          </p:cNvSpPr>
          <p:nvPr>
            <p:ph type="title"/>
          </p:nvPr>
        </p:nvSpPr>
        <p:spPr>
          <a:xfrm>
            <a:off x="1524000" y="115888"/>
            <a:ext cx="9144000" cy="1865312"/>
          </a:xfrm>
          <a:effectLst>
            <a:outerShdw dist="35921" dir="2700000" algn="ctr" rotWithShape="0">
              <a:schemeClr val="bg2"/>
            </a:outerShdw>
          </a:effectLst>
        </p:spPr>
        <p:txBody>
          <a:bodyPr>
            <a:normAutofit/>
          </a:bodyPr>
          <a:lstStyle/>
          <a:p>
            <a:pPr>
              <a:defRPr/>
            </a:pPr>
            <a:r>
              <a:rPr lang="en-US" sz="4000" b="1" dirty="0">
                <a:solidFill>
                  <a:srgbClr val="660066"/>
                </a:solidFill>
                <a:latin typeface="Helvetica Light"/>
                <a:cs typeface="Arial" panose="020B0604020202020204" pitchFamily="34" charset="0"/>
              </a:rPr>
              <a:t>Clinical Pearl</a:t>
            </a:r>
          </a:p>
        </p:txBody>
      </p:sp>
      <p:sp>
        <p:nvSpPr>
          <p:cNvPr id="45059" name="Rectangle 3">
            <a:extLst>
              <a:ext uri="{FF2B5EF4-FFF2-40B4-BE49-F238E27FC236}">
                <a16:creationId xmlns:a16="http://schemas.microsoft.com/office/drawing/2014/main" id="{302E47CC-C2F7-4FF4-9F89-206B71B86A44}"/>
              </a:ext>
            </a:extLst>
          </p:cNvPr>
          <p:cNvSpPr>
            <a:spLocks noGrp="1"/>
          </p:cNvSpPr>
          <p:nvPr>
            <p:ph type="body" idx="1"/>
          </p:nvPr>
        </p:nvSpPr>
        <p:spPr>
          <a:xfrm>
            <a:off x="2362200" y="1981200"/>
            <a:ext cx="7772400" cy="4495800"/>
          </a:xfrm>
        </p:spPr>
        <p:txBody>
          <a:bodyPr/>
          <a:lstStyle/>
          <a:p>
            <a:pPr>
              <a:lnSpc>
                <a:spcPct val="90000"/>
              </a:lnSpc>
              <a:buClr>
                <a:schemeClr val="tx2"/>
              </a:buClr>
              <a:buFontTx/>
              <a:buNone/>
            </a:pPr>
            <a:r>
              <a:rPr lang="en-US" altLang="en-US" sz="3800" dirty="0"/>
              <a:t>	</a:t>
            </a:r>
            <a:r>
              <a:rPr lang="en-US" altLang="en-US" dirty="0"/>
              <a:t>In children, </a:t>
            </a:r>
            <a:r>
              <a:rPr lang="en-US" altLang="en-US" dirty="0">
                <a:solidFill>
                  <a:srgbClr val="FF0000"/>
                </a:solidFill>
              </a:rPr>
              <a:t>first consider trauma and loss, </a:t>
            </a:r>
            <a:r>
              <a:rPr lang="en-US" altLang="en-US" dirty="0"/>
              <a:t>then look  for what condition(s) is underpinning aggression:</a:t>
            </a:r>
          </a:p>
          <a:p>
            <a:pPr>
              <a:lnSpc>
                <a:spcPct val="90000"/>
              </a:lnSpc>
              <a:buClr>
                <a:schemeClr val="tx2"/>
              </a:buClr>
              <a:buFontTx/>
              <a:buNone/>
            </a:pPr>
            <a:r>
              <a:rPr lang="en-US" altLang="en-US" dirty="0"/>
              <a:t>		    - ADHD</a:t>
            </a:r>
          </a:p>
          <a:p>
            <a:pPr>
              <a:lnSpc>
                <a:spcPct val="90000"/>
              </a:lnSpc>
              <a:buClr>
                <a:schemeClr val="tx2"/>
              </a:buClr>
              <a:buFontTx/>
              <a:buNone/>
            </a:pPr>
            <a:r>
              <a:rPr lang="en-US" altLang="en-US" dirty="0"/>
              <a:t>		    - Anxiety</a:t>
            </a:r>
          </a:p>
          <a:p>
            <a:pPr>
              <a:lnSpc>
                <a:spcPct val="90000"/>
              </a:lnSpc>
              <a:buClr>
                <a:schemeClr val="tx2"/>
              </a:buClr>
              <a:buFontTx/>
              <a:buNone/>
            </a:pPr>
            <a:r>
              <a:rPr lang="en-US" altLang="en-US" dirty="0"/>
              <a:t>		    - Depression</a:t>
            </a:r>
          </a:p>
          <a:p>
            <a:pPr>
              <a:lnSpc>
                <a:spcPct val="90000"/>
              </a:lnSpc>
              <a:buClr>
                <a:schemeClr val="tx2"/>
              </a:buClr>
              <a:buFontTx/>
              <a:buNone/>
            </a:pPr>
            <a:r>
              <a:rPr lang="en-US" altLang="en-US" dirty="0"/>
              <a:t>		   </a:t>
            </a:r>
          </a:p>
          <a:p>
            <a:pPr>
              <a:lnSpc>
                <a:spcPct val="90000"/>
              </a:lnSpc>
              <a:buClr>
                <a:schemeClr val="tx2"/>
              </a:buClr>
              <a:buFontTx/>
              <a:buNone/>
            </a:pPr>
            <a:r>
              <a:rPr lang="en-US" altLang="en-US" dirty="0"/>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2">
            <a:extLst>
              <a:ext uri="{FF2B5EF4-FFF2-40B4-BE49-F238E27FC236}">
                <a16:creationId xmlns:a16="http://schemas.microsoft.com/office/drawing/2014/main" id="{0BA9491D-22AF-CA6B-CC2B-AAA9868740A0}"/>
              </a:ext>
            </a:extLst>
          </p:cNvPr>
          <p:cNvSpPr>
            <a:spLocks noChangeArrowheads="1"/>
          </p:cNvSpPr>
          <p:nvPr/>
        </p:nvSpPr>
        <p:spPr bwMode="blackWhite">
          <a:xfrm>
            <a:off x="1106706" y="1700379"/>
            <a:ext cx="3204485" cy="2844580"/>
          </a:xfrm>
          <a:prstGeom prst="ellipse">
            <a:avLst/>
          </a:prstGeom>
          <a:solidFill>
            <a:srgbClr val="FFB38D"/>
          </a:solidFill>
          <a:ln w="12700">
            <a:solidFill>
              <a:schemeClr val="bg2"/>
            </a:solidFill>
            <a:round/>
            <a:headEnd type="none" w="sm" len="sm"/>
            <a:tailEnd type="none" w="sm" len="sm"/>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6" name="Oval 3">
            <a:extLst>
              <a:ext uri="{FF2B5EF4-FFF2-40B4-BE49-F238E27FC236}">
                <a16:creationId xmlns:a16="http://schemas.microsoft.com/office/drawing/2014/main" id="{F618D4A9-7270-6FC0-CE9E-E4B300F345BA}"/>
              </a:ext>
            </a:extLst>
          </p:cNvPr>
          <p:cNvSpPr>
            <a:spLocks noChangeArrowheads="1"/>
          </p:cNvSpPr>
          <p:nvPr/>
        </p:nvSpPr>
        <p:spPr bwMode="blackWhite">
          <a:xfrm>
            <a:off x="8808436" y="1405277"/>
            <a:ext cx="1221199" cy="1235220"/>
          </a:xfrm>
          <a:prstGeom prst="ellipse">
            <a:avLst/>
          </a:prstGeom>
          <a:solidFill>
            <a:srgbClr val="00FF99"/>
          </a:solidFill>
          <a:ln w="12700">
            <a:solidFill>
              <a:schemeClr val="bg2"/>
            </a:solidFill>
            <a:round/>
            <a:headEnd type="none" w="sm" len="sm"/>
            <a:tailEnd type="none" w="sm" len="sm"/>
          </a:ln>
          <a:effectLst>
            <a:outerShdw blurRad="63500" dist="38099" dir="2700000" algn="ctr" rotWithShape="0">
              <a:schemeClr val="bg2">
                <a:alpha val="74997"/>
              </a:schemeClr>
            </a:outerShdw>
          </a:effectLst>
        </p:spPr>
        <p:txBody>
          <a:bodyPr wrap="none" lIns="89383" tIns="44691" rIns="89383" bIns="44691" anchor="ctr"/>
          <a:lstStyle/>
          <a:p>
            <a:pPr defTabSz="893763">
              <a:defRPr/>
            </a:pPr>
            <a:r>
              <a:rPr lang="en-US" sz="1600">
                <a:solidFill>
                  <a:srgbClr val="000000"/>
                </a:solidFill>
              </a:rPr>
              <a:t>PTSD</a:t>
            </a:r>
          </a:p>
        </p:txBody>
      </p:sp>
      <p:sp>
        <p:nvSpPr>
          <p:cNvPr id="7" name="Oval 4">
            <a:extLst>
              <a:ext uri="{FF2B5EF4-FFF2-40B4-BE49-F238E27FC236}">
                <a16:creationId xmlns:a16="http://schemas.microsoft.com/office/drawing/2014/main" id="{C4FD7767-44FC-9AAC-D558-8823B057D257}"/>
              </a:ext>
            </a:extLst>
          </p:cNvPr>
          <p:cNvSpPr>
            <a:spLocks noChangeArrowheads="1"/>
          </p:cNvSpPr>
          <p:nvPr/>
        </p:nvSpPr>
        <p:spPr bwMode="blackWhite">
          <a:xfrm>
            <a:off x="3951098" y="4506439"/>
            <a:ext cx="1966557" cy="1648842"/>
          </a:xfrm>
          <a:prstGeom prst="ellipse">
            <a:avLst/>
          </a:prstGeom>
          <a:solidFill>
            <a:srgbClr val="FFFF99"/>
          </a:solidFill>
          <a:ln w="12700">
            <a:solidFill>
              <a:schemeClr val="bg2"/>
            </a:solidFill>
            <a:round/>
            <a:headEnd type="none" w="sm" len="sm"/>
            <a:tailEnd type="none" w="sm" len="sm"/>
          </a:ln>
        </p:spPr>
        <p:txBody>
          <a:bodyPr wrap="none" lIns="89383" tIns="44691" rIns="89383" bIns="44691" anchor="ctr"/>
          <a:lstStyle>
            <a:lvl1pPr defTabSz="89376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89376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89376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89376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89376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dirty="0"/>
              <a:t>Impulse </a:t>
            </a:r>
            <a:br>
              <a:rPr lang="en-US" altLang="en-US" sz="1600" dirty="0"/>
            </a:br>
            <a:r>
              <a:rPr lang="en-US" altLang="en-US" sz="1600" dirty="0"/>
              <a:t>control </a:t>
            </a:r>
            <a:br>
              <a:rPr lang="en-US" altLang="en-US" sz="1600" dirty="0"/>
            </a:br>
            <a:r>
              <a:rPr lang="en-US" altLang="en-US" sz="1600" dirty="0"/>
              <a:t>disorders</a:t>
            </a:r>
          </a:p>
        </p:txBody>
      </p:sp>
      <p:sp>
        <p:nvSpPr>
          <p:cNvPr id="8" name="Oval 5">
            <a:extLst>
              <a:ext uri="{FF2B5EF4-FFF2-40B4-BE49-F238E27FC236}">
                <a16:creationId xmlns:a16="http://schemas.microsoft.com/office/drawing/2014/main" id="{F7145A38-A507-3934-D1C5-5D35E1B76094}"/>
              </a:ext>
            </a:extLst>
          </p:cNvPr>
          <p:cNvSpPr>
            <a:spLocks noChangeArrowheads="1"/>
          </p:cNvSpPr>
          <p:nvPr/>
        </p:nvSpPr>
        <p:spPr bwMode="blackWhite">
          <a:xfrm>
            <a:off x="3467318" y="1130712"/>
            <a:ext cx="1635700" cy="1534155"/>
          </a:xfrm>
          <a:prstGeom prst="ellipse">
            <a:avLst/>
          </a:prstGeom>
          <a:solidFill>
            <a:schemeClr val="bg2"/>
          </a:solidFill>
          <a:ln w="12700">
            <a:solidFill>
              <a:schemeClr val="tx1">
                <a:alpha val="51000"/>
              </a:schemeClr>
            </a:solidFill>
            <a:round/>
            <a:headEnd type="none" w="sm" len="sm"/>
            <a:tailEnd type="none" w="sm" len="sm"/>
          </a:ln>
        </p:spPr>
        <p:txBody>
          <a:bodyPr wrap="none" lIns="89383" tIns="44691" rIns="89383" bIns="44691" anchor="ctr"/>
          <a:lstStyle>
            <a:lvl1pPr defTabSz="89376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89376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89376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89376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89376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dirty="0"/>
              <a:t>Mood</a:t>
            </a:r>
            <a:br>
              <a:rPr lang="en-US" altLang="en-US" sz="1600" dirty="0"/>
            </a:br>
            <a:r>
              <a:rPr lang="en-US" altLang="en-US" sz="1600" dirty="0"/>
              <a:t>spectrum</a:t>
            </a:r>
          </a:p>
        </p:txBody>
      </p:sp>
      <p:sp>
        <p:nvSpPr>
          <p:cNvPr id="9" name="Oval 6">
            <a:extLst>
              <a:ext uri="{FF2B5EF4-FFF2-40B4-BE49-F238E27FC236}">
                <a16:creationId xmlns:a16="http://schemas.microsoft.com/office/drawing/2014/main" id="{4CE275D7-774F-C9F2-0495-9073EE4CBF40}"/>
              </a:ext>
            </a:extLst>
          </p:cNvPr>
          <p:cNvSpPr>
            <a:spLocks noChangeArrowheads="1"/>
          </p:cNvSpPr>
          <p:nvPr/>
        </p:nvSpPr>
        <p:spPr bwMode="blackWhite">
          <a:xfrm>
            <a:off x="4829783" y="927662"/>
            <a:ext cx="1589231" cy="1479632"/>
          </a:xfrm>
          <a:prstGeom prst="ellipse">
            <a:avLst/>
          </a:prstGeom>
          <a:solidFill>
            <a:srgbClr val="666699"/>
          </a:solidFill>
          <a:ln w="12700">
            <a:solidFill>
              <a:schemeClr val="bg2"/>
            </a:solidFill>
            <a:round/>
            <a:headEnd type="none" w="sm" len="sm"/>
            <a:tailEnd type="none" w="sm" len="sm"/>
          </a:ln>
        </p:spPr>
        <p:txBody>
          <a:bodyPr wrap="none" lIns="89383" tIns="44691" rIns="89383" bIns="44691" anchor="ctr"/>
          <a:lstStyle>
            <a:lvl1pPr defTabSz="89376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89376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89376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89376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89376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dirty="0"/>
              <a:t>ADHD </a:t>
            </a:r>
            <a:br>
              <a:rPr lang="en-US" altLang="en-US" sz="1600" dirty="0"/>
            </a:br>
            <a:r>
              <a:rPr lang="en-US" altLang="en-US" sz="1600" dirty="0"/>
              <a:t>spectrum</a:t>
            </a:r>
          </a:p>
        </p:txBody>
      </p:sp>
      <p:sp>
        <p:nvSpPr>
          <p:cNvPr id="10" name="Text Box 7">
            <a:extLst>
              <a:ext uri="{FF2B5EF4-FFF2-40B4-BE49-F238E27FC236}">
                <a16:creationId xmlns:a16="http://schemas.microsoft.com/office/drawing/2014/main" id="{D159925E-7456-C49A-15C1-569B23E80D75}"/>
              </a:ext>
            </a:extLst>
          </p:cNvPr>
          <p:cNvSpPr txBox="1">
            <a:spLocks noChangeArrowheads="1"/>
          </p:cNvSpPr>
          <p:nvPr/>
        </p:nvSpPr>
        <p:spPr bwMode="blackWhite">
          <a:xfrm>
            <a:off x="1275853" y="2202368"/>
            <a:ext cx="2655082" cy="981697"/>
          </a:xfrm>
          <a:prstGeom prst="rect">
            <a:avLst/>
          </a:prstGeom>
          <a:noFill/>
          <a:ln w="12700">
            <a:noFill/>
            <a:miter lim="800000"/>
            <a:headEnd type="none" w="sm" len="sm"/>
            <a:tailEnd type="none" w="sm" len="sm"/>
          </a:ln>
        </p:spPr>
        <p:txBody>
          <a:bodyPr wrap="none" lIns="89383" tIns="44691" rIns="89383" bIns="44691">
            <a:spAutoFit/>
          </a:bodyPr>
          <a:lstStyle>
            <a:lvl1pPr defTabSz="893763">
              <a:defRPr sz="2600" b="1">
                <a:solidFill>
                  <a:schemeClr val="tx1"/>
                </a:solidFill>
                <a:latin typeface="Arial" pitchFamily="34" charset="0"/>
                <a:ea typeface="ＭＳ Ｐゴシック" pitchFamily="34" charset="-128"/>
              </a:defRPr>
            </a:lvl1pPr>
            <a:lvl2pPr marL="37931725" indent="-37474525" defTabSz="893763">
              <a:defRPr sz="2600" b="1">
                <a:solidFill>
                  <a:schemeClr val="tx1"/>
                </a:solidFill>
                <a:latin typeface="Arial" pitchFamily="34" charset="0"/>
                <a:ea typeface="ＭＳ Ｐゴシック" pitchFamily="34" charset="-128"/>
              </a:defRPr>
            </a:lvl2pPr>
            <a:lvl3pPr>
              <a:defRPr sz="2600" b="1">
                <a:solidFill>
                  <a:schemeClr val="tx1"/>
                </a:solidFill>
                <a:latin typeface="Arial" pitchFamily="34" charset="0"/>
                <a:ea typeface="ＭＳ Ｐゴシック" pitchFamily="34" charset="-128"/>
              </a:defRPr>
            </a:lvl3pPr>
            <a:lvl4pPr>
              <a:defRPr sz="2600" b="1">
                <a:solidFill>
                  <a:schemeClr val="tx1"/>
                </a:solidFill>
                <a:latin typeface="Arial" pitchFamily="34" charset="0"/>
                <a:ea typeface="ＭＳ Ｐゴシック" pitchFamily="34" charset="-128"/>
              </a:defRPr>
            </a:lvl4pPr>
            <a:lvl5pPr>
              <a:defRPr sz="2600" b="1">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600" b="1">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600" b="1">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600" b="1">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600" b="1">
                <a:solidFill>
                  <a:schemeClr val="tx1"/>
                </a:solidFill>
                <a:latin typeface="Arial" pitchFamily="34" charset="0"/>
                <a:ea typeface="ＭＳ Ｐゴシック" pitchFamily="34" charset="-128"/>
              </a:defRPr>
            </a:lvl9pPr>
          </a:lstStyle>
          <a:p>
            <a:pPr>
              <a:defRPr/>
            </a:pPr>
            <a:r>
              <a:rPr lang="en-US" sz="1600">
                <a:effectLst>
                  <a:outerShdw blurRad="38100" dist="38100" dir="2700000" algn="tl">
                    <a:srgbClr val="000000"/>
                  </a:outerShdw>
                </a:effectLst>
              </a:rPr>
              <a:t>Cluster B </a:t>
            </a:r>
            <a:br>
              <a:rPr lang="en-US" sz="1600">
                <a:effectLst>
                  <a:outerShdw blurRad="38100" dist="38100" dir="2700000" algn="tl">
                    <a:srgbClr val="000000"/>
                  </a:outerShdw>
                </a:effectLst>
              </a:rPr>
            </a:br>
            <a:r>
              <a:rPr lang="en-US" sz="1600">
                <a:effectLst>
                  <a:outerShdw blurRad="38100" dist="38100" dir="2700000" algn="tl">
                    <a:srgbClr val="000000"/>
                  </a:outerShdw>
                </a:effectLst>
              </a:rPr>
              <a:t>personality disorders</a:t>
            </a:r>
          </a:p>
          <a:p>
            <a:pPr>
              <a:defRPr/>
            </a:pPr>
            <a:endParaRPr lang="en-US" sz="1600">
              <a:effectLst>
                <a:outerShdw blurRad="38100" dist="38100" dir="2700000" algn="tl">
                  <a:srgbClr val="000000"/>
                </a:outerShdw>
              </a:effectLst>
            </a:endParaRPr>
          </a:p>
        </p:txBody>
      </p:sp>
      <p:sp>
        <p:nvSpPr>
          <p:cNvPr id="11" name="Oval 8">
            <a:extLst>
              <a:ext uri="{FF2B5EF4-FFF2-40B4-BE49-F238E27FC236}">
                <a16:creationId xmlns:a16="http://schemas.microsoft.com/office/drawing/2014/main" id="{54324B47-8037-84F9-553A-107BEA196F33}"/>
              </a:ext>
            </a:extLst>
          </p:cNvPr>
          <p:cNvSpPr>
            <a:spLocks noChangeArrowheads="1"/>
          </p:cNvSpPr>
          <p:nvPr/>
        </p:nvSpPr>
        <p:spPr bwMode="blackWhite">
          <a:xfrm>
            <a:off x="6249868" y="1275482"/>
            <a:ext cx="1687745" cy="1645081"/>
          </a:xfrm>
          <a:prstGeom prst="ellipse">
            <a:avLst/>
          </a:prstGeom>
          <a:solidFill>
            <a:srgbClr val="009900"/>
          </a:solidFill>
          <a:ln w="12700">
            <a:solidFill>
              <a:schemeClr val="bg2"/>
            </a:solidFill>
            <a:round/>
            <a:headEnd type="none" w="sm" len="sm"/>
            <a:tailEnd type="none" w="sm" len="sm"/>
          </a:ln>
        </p:spPr>
        <p:txBody>
          <a:bodyPr wrap="none" lIns="89383" tIns="44691" rIns="89383" bIns="44691" anchor="ctr"/>
          <a:lstStyle>
            <a:lvl1pPr defTabSz="89376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89376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89376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89376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89376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t>Tourette</a:t>
            </a:r>
            <a:r>
              <a:rPr lang="ja-JP" altLang="en-US" sz="1600"/>
              <a:t>’</a:t>
            </a:r>
            <a:r>
              <a:rPr lang="en-US" altLang="ja-JP" sz="1600"/>
              <a:t>s</a:t>
            </a:r>
          </a:p>
          <a:p>
            <a:pPr eaLnBrk="1" hangingPunct="1"/>
            <a:r>
              <a:rPr lang="en-US" altLang="en-US" sz="1600"/>
              <a:t>/OCD</a:t>
            </a:r>
          </a:p>
        </p:txBody>
      </p:sp>
      <p:sp>
        <p:nvSpPr>
          <p:cNvPr id="12" name="Oval 9">
            <a:extLst>
              <a:ext uri="{FF2B5EF4-FFF2-40B4-BE49-F238E27FC236}">
                <a16:creationId xmlns:a16="http://schemas.microsoft.com/office/drawing/2014/main" id="{921B580E-7369-4960-928D-AF94E298B485}"/>
              </a:ext>
            </a:extLst>
          </p:cNvPr>
          <p:cNvSpPr>
            <a:spLocks noChangeArrowheads="1"/>
          </p:cNvSpPr>
          <p:nvPr/>
        </p:nvSpPr>
        <p:spPr bwMode="blackWhite">
          <a:xfrm>
            <a:off x="2539806" y="3736524"/>
            <a:ext cx="1907077" cy="1740965"/>
          </a:xfrm>
          <a:prstGeom prst="ellipse">
            <a:avLst/>
          </a:prstGeom>
          <a:solidFill>
            <a:srgbClr val="3399FF"/>
          </a:solidFill>
          <a:ln w="12700">
            <a:solidFill>
              <a:schemeClr val="bg2"/>
            </a:solidFill>
            <a:round/>
            <a:headEnd type="none" w="sm" len="sm"/>
            <a:tailEnd type="none" w="sm" len="sm"/>
          </a:ln>
        </p:spPr>
        <p:txBody>
          <a:bodyPr wrap="none" lIns="89383" tIns="44691" rIns="89383" bIns="44691" anchor="ctr"/>
          <a:lstStyle>
            <a:lvl1pPr defTabSz="89376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89376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89376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89376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89376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t>Conduct </a:t>
            </a:r>
          </a:p>
          <a:p>
            <a:pPr eaLnBrk="1" hangingPunct="1"/>
            <a:r>
              <a:rPr lang="en-US" altLang="en-US" sz="1600"/>
              <a:t>Disorder</a:t>
            </a:r>
          </a:p>
          <a:p>
            <a:pPr eaLnBrk="1" hangingPunct="1"/>
            <a:r>
              <a:rPr lang="en-US" altLang="en-US" sz="1600"/>
              <a:t>Substance </a:t>
            </a:r>
            <a:br>
              <a:rPr lang="en-US" altLang="en-US" sz="1600"/>
            </a:br>
            <a:r>
              <a:rPr lang="en-US" altLang="en-US" sz="1600"/>
              <a:t>abuse </a:t>
            </a:r>
          </a:p>
        </p:txBody>
      </p:sp>
      <p:sp>
        <p:nvSpPr>
          <p:cNvPr id="13" name="Oval 10">
            <a:extLst>
              <a:ext uri="{FF2B5EF4-FFF2-40B4-BE49-F238E27FC236}">
                <a16:creationId xmlns:a16="http://schemas.microsoft.com/office/drawing/2014/main" id="{25AD28B1-B4C1-AC19-0E7A-4F3C9959C833}"/>
              </a:ext>
            </a:extLst>
          </p:cNvPr>
          <p:cNvSpPr>
            <a:spLocks noChangeArrowheads="1"/>
          </p:cNvSpPr>
          <p:nvPr/>
        </p:nvSpPr>
        <p:spPr bwMode="blackWhite">
          <a:xfrm>
            <a:off x="5650558" y="4341164"/>
            <a:ext cx="2126410" cy="1791727"/>
          </a:xfrm>
          <a:prstGeom prst="ellipse">
            <a:avLst/>
          </a:prstGeom>
          <a:solidFill>
            <a:srgbClr val="B2B2B2"/>
          </a:solidFill>
          <a:ln w="12700">
            <a:solidFill>
              <a:schemeClr val="bg2"/>
            </a:solidFill>
            <a:round/>
            <a:headEnd type="none" w="sm" len="sm"/>
            <a:tailEnd type="none" w="sm" len="sm"/>
          </a:ln>
          <a:effectLst>
            <a:outerShdw dist="35921" dir="2700000" algn="ctr" rotWithShape="0">
              <a:schemeClr val="bg2">
                <a:alpha val="74997"/>
              </a:schemeClr>
            </a:outerShdw>
          </a:effectLst>
        </p:spPr>
        <p:txBody>
          <a:bodyPr wrap="none" lIns="89383" tIns="44691" rIns="89383" bIns="44691" anchor="ctr"/>
          <a:lstStyle/>
          <a:p>
            <a:pPr defTabSz="893763">
              <a:defRPr/>
            </a:pPr>
            <a:r>
              <a:rPr lang="en-US" sz="1600" dirty="0">
                <a:effectLst>
                  <a:outerShdw blurRad="38100" dist="38100" dir="2700000" algn="tl">
                    <a:srgbClr val="000000"/>
                  </a:outerShdw>
                </a:effectLst>
              </a:rPr>
              <a:t>Schizophrenia </a:t>
            </a:r>
          </a:p>
          <a:p>
            <a:pPr defTabSz="893763">
              <a:defRPr/>
            </a:pPr>
            <a:r>
              <a:rPr lang="en-US" sz="1600" dirty="0">
                <a:effectLst>
                  <a:outerShdw blurRad="38100" dist="38100" dir="2700000" algn="tl">
                    <a:srgbClr val="000000"/>
                  </a:outerShdw>
                </a:effectLst>
              </a:rPr>
              <a:t>Spectrum</a:t>
            </a:r>
          </a:p>
        </p:txBody>
      </p:sp>
      <p:grpSp>
        <p:nvGrpSpPr>
          <p:cNvPr id="14" name="Group 11">
            <a:extLst>
              <a:ext uri="{FF2B5EF4-FFF2-40B4-BE49-F238E27FC236}">
                <a16:creationId xmlns:a16="http://schemas.microsoft.com/office/drawing/2014/main" id="{144BC54A-9EF5-2987-8880-1CF272C82D47}"/>
              </a:ext>
            </a:extLst>
          </p:cNvPr>
          <p:cNvGrpSpPr>
            <a:grpSpLocks/>
          </p:cNvGrpSpPr>
          <p:nvPr/>
        </p:nvGrpSpPr>
        <p:grpSpPr bwMode="auto">
          <a:xfrm>
            <a:off x="6619756" y="2114980"/>
            <a:ext cx="3371772" cy="3205558"/>
            <a:chOff x="3763" y="1606"/>
            <a:chExt cx="1604" cy="1705"/>
          </a:xfrm>
        </p:grpSpPr>
        <p:sp>
          <p:nvSpPr>
            <p:cNvPr id="21" name="Oval 12">
              <a:extLst>
                <a:ext uri="{FF2B5EF4-FFF2-40B4-BE49-F238E27FC236}">
                  <a16:creationId xmlns:a16="http://schemas.microsoft.com/office/drawing/2014/main" id="{E9D2B9E6-35C2-A9AE-52DA-FD7D9FDD6C04}"/>
                </a:ext>
              </a:extLst>
            </p:cNvPr>
            <p:cNvSpPr>
              <a:spLocks noChangeArrowheads="1"/>
            </p:cNvSpPr>
            <p:nvPr/>
          </p:nvSpPr>
          <p:spPr bwMode="blackWhite">
            <a:xfrm>
              <a:off x="3763" y="1606"/>
              <a:ext cx="1604" cy="1705"/>
            </a:xfrm>
            <a:prstGeom prst="ellipse">
              <a:avLst/>
            </a:prstGeom>
            <a:solidFill>
              <a:srgbClr val="666699"/>
            </a:solidFill>
            <a:ln w="12700">
              <a:solidFill>
                <a:schemeClr val="bg2"/>
              </a:solidFill>
              <a:round/>
              <a:headEnd type="none" w="sm" len="sm"/>
              <a:tailEnd type="none" w="sm" len="sm"/>
            </a:ln>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2" name="Text Box 13">
              <a:extLst>
                <a:ext uri="{FF2B5EF4-FFF2-40B4-BE49-F238E27FC236}">
                  <a16:creationId xmlns:a16="http://schemas.microsoft.com/office/drawing/2014/main" id="{483DB2BE-C13A-B844-AB06-B712AC4B1A81}"/>
                </a:ext>
              </a:extLst>
            </p:cNvPr>
            <p:cNvSpPr txBox="1">
              <a:spLocks noChangeArrowheads="1"/>
            </p:cNvSpPr>
            <p:nvPr/>
          </p:nvSpPr>
          <p:spPr bwMode="blackWhite">
            <a:xfrm>
              <a:off x="4189" y="1964"/>
              <a:ext cx="945"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89383" tIns="44691" rIns="89383" bIns="44691">
              <a:spAutoFit/>
            </a:bodyPr>
            <a:lstStyle>
              <a:lvl1pPr defTabSz="89376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89376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89376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89376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89376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t>Developmental </a:t>
              </a:r>
              <a:br>
                <a:rPr lang="en-US" altLang="en-US" sz="1600" b="1"/>
              </a:br>
              <a:r>
                <a:rPr lang="en-US" altLang="en-US" sz="1600" b="1"/>
                <a:t>disorders</a:t>
              </a:r>
            </a:p>
          </p:txBody>
        </p:sp>
      </p:grpSp>
      <p:sp>
        <p:nvSpPr>
          <p:cNvPr id="15" name="Oval 14">
            <a:extLst>
              <a:ext uri="{FF2B5EF4-FFF2-40B4-BE49-F238E27FC236}">
                <a16:creationId xmlns:a16="http://schemas.microsoft.com/office/drawing/2014/main" id="{3F386517-EEC0-A466-9706-4A625E633E1B}"/>
              </a:ext>
            </a:extLst>
          </p:cNvPr>
          <p:cNvSpPr>
            <a:spLocks noChangeArrowheads="1"/>
          </p:cNvSpPr>
          <p:nvPr/>
        </p:nvSpPr>
        <p:spPr bwMode="blackWhite">
          <a:xfrm>
            <a:off x="7599320" y="3623716"/>
            <a:ext cx="1953546" cy="611611"/>
          </a:xfrm>
          <a:prstGeom prst="ellipse">
            <a:avLst/>
          </a:prstGeom>
          <a:solidFill>
            <a:schemeClr val="hlink"/>
          </a:solidFill>
          <a:ln w="12700">
            <a:solidFill>
              <a:schemeClr val="hlink"/>
            </a:solidFill>
            <a:round/>
            <a:headEnd type="none" w="sm" len="sm"/>
            <a:tailEnd type="none" w="sm" len="sm"/>
          </a:ln>
        </p:spPr>
        <p:txBody>
          <a:bodyPr lIns="89383" tIns="44691" rIns="89383" bIns="44691">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6" name="Text Box 15">
            <a:extLst>
              <a:ext uri="{FF2B5EF4-FFF2-40B4-BE49-F238E27FC236}">
                <a16:creationId xmlns:a16="http://schemas.microsoft.com/office/drawing/2014/main" id="{50B48180-1968-A40B-E683-B4A30B5DCEDC}"/>
              </a:ext>
            </a:extLst>
          </p:cNvPr>
          <p:cNvSpPr txBox="1">
            <a:spLocks noChangeArrowheads="1"/>
          </p:cNvSpPr>
          <p:nvPr/>
        </p:nvSpPr>
        <p:spPr bwMode="blackWhite">
          <a:xfrm>
            <a:off x="7827946" y="3868130"/>
            <a:ext cx="1386296" cy="981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89383" tIns="44691" rIns="89383" bIns="44691">
            <a:spAutoFit/>
          </a:bodyPr>
          <a:lstStyle>
            <a:lvl1pPr defTabSz="89376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89376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89376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89376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89376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chemeClr val="bg2"/>
                </a:solidFill>
              </a:rPr>
              <a:t>Autism </a:t>
            </a:r>
            <a:br>
              <a:rPr lang="en-US" altLang="en-US" sz="1600" b="1">
                <a:solidFill>
                  <a:schemeClr val="bg2"/>
                </a:solidFill>
              </a:rPr>
            </a:br>
            <a:r>
              <a:rPr lang="en-US" altLang="en-US" sz="1600" b="1">
                <a:solidFill>
                  <a:schemeClr val="bg2"/>
                </a:solidFill>
              </a:rPr>
              <a:t>Spectrum </a:t>
            </a:r>
            <a:br>
              <a:rPr lang="en-US" altLang="en-US" sz="1600" b="1">
                <a:solidFill>
                  <a:schemeClr val="bg2"/>
                </a:solidFill>
              </a:rPr>
            </a:br>
            <a:r>
              <a:rPr lang="en-US" altLang="en-US" sz="1600" b="1">
                <a:solidFill>
                  <a:schemeClr val="bg2"/>
                </a:solidFill>
              </a:rPr>
              <a:t>disorders</a:t>
            </a:r>
          </a:p>
        </p:txBody>
      </p:sp>
      <p:sp>
        <p:nvSpPr>
          <p:cNvPr id="17" name="Oval 17">
            <a:extLst>
              <a:ext uri="{FF2B5EF4-FFF2-40B4-BE49-F238E27FC236}">
                <a16:creationId xmlns:a16="http://schemas.microsoft.com/office/drawing/2014/main" id="{B528143A-A75A-D7B4-069E-FB0DDDD65199}"/>
              </a:ext>
            </a:extLst>
          </p:cNvPr>
          <p:cNvSpPr>
            <a:spLocks noChangeArrowheads="1"/>
          </p:cNvSpPr>
          <p:nvPr/>
        </p:nvSpPr>
        <p:spPr bwMode="blackWhite">
          <a:xfrm>
            <a:off x="4142049" y="2102719"/>
            <a:ext cx="414074" cy="611611"/>
          </a:xfrm>
          <a:prstGeom prst="ellipse">
            <a:avLst/>
          </a:prstGeom>
          <a:solidFill>
            <a:srgbClr val="FF9900"/>
          </a:solidFill>
          <a:ln w="12700">
            <a:solidFill>
              <a:srgbClr val="333333"/>
            </a:solidFill>
            <a:round/>
            <a:headEnd type="none" w="sm" len="sm"/>
            <a:tailEnd type="none" w="sm" len="sm"/>
          </a:ln>
        </p:spPr>
        <p:txBody>
          <a:bodyPr wrap="square" lIns="89383" tIns="44691" rIns="89383" bIns="44691">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8" name="Text Box 18">
            <a:extLst>
              <a:ext uri="{FF2B5EF4-FFF2-40B4-BE49-F238E27FC236}">
                <a16:creationId xmlns:a16="http://schemas.microsoft.com/office/drawing/2014/main" id="{85FE69C8-F938-45E2-EE4E-F5A3E6F311FA}"/>
              </a:ext>
            </a:extLst>
          </p:cNvPr>
          <p:cNvSpPr txBox="1">
            <a:spLocks noChangeArrowheads="1"/>
          </p:cNvSpPr>
          <p:nvPr/>
        </p:nvSpPr>
        <p:spPr bwMode="blackWhite">
          <a:xfrm>
            <a:off x="4757604" y="2929171"/>
            <a:ext cx="1735425" cy="1105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89383" tIns="44691" rIns="89383" bIns="44691">
            <a:spAutoFit/>
          </a:bodyPr>
          <a:lstStyle>
            <a:lvl1pPr defTabSz="89376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89376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89376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89376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89376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200" b="1" dirty="0"/>
              <a:t>Impulsivity </a:t>
            </a:r>
            <a:br>
              <a:rPr lang="en-US" altLang="en-US" sz="2200" b="1" dirty="0"/>
            </a:br>
            <a:r>
              <a:rPr lang="en-US" altLang="en-US" sz="2200" b="1" dirty="0"/>
              <a:t>and</a:t>
            </a:r>
          </a:p>
          <a:p>
            <a:pPr eaLnBrk="1" hangingPunct="1"/>
            <a:r>
              <a:rPr lang="en-US" altLang="en-US" sz="2200" b="1" dirty="0"/>
              <a:t>Aggression</a:t>
            </a:r>
            <a:endParaRPr lang="en-US" altLang="en-US" b="1" dirty="0"/>
          </a:p>
        </p:txBody>
      </p:sp>
      <p:sp>
        <p:nvSpPr>
          <p:cNvPr id="19" name="Oval 20">
            <a:extLst>
              <a:ext uri="{FF2B5EF4-FFF2-40B4-BE49-F238E27FC236}">
                <a16:creationId xmlns:a16="http://schemas.microsoft.com/office/drawing/2014/main" id="{4E88B344-2EBE-67B6-A0EA-386D35D281F2}"/>
              </a:ext>
            </a:extLst>
          </p:cNvPr>
          <p:cNvSpPr>
            <a:spLocks noChangeArrowheads="1"/>
          </p:cNvSpPr>
          <p:nvPr/>
        </p:nvSpPr>
        <p:spPr bwMode="blackWhite">
          <a:xfrm>
            <a:off x="7599320" y="469900"/>
            <a:ext cx="1819716" cy="1645080"/>
          </a:xfrm>
          <a:prstGeom prst="ellipse">
            <a:avLst/>
          </a:prstGeom>
          <a:solidFill>
            <a:srgbClr val="FFFF00"/>
          </a:solidFill>
          <a:ln w="12700">
            <a:solidFill>
              <a:schemeClr val="bg2"/>
            </a:solidFill>
            <a:round/>
            <a:headEnd type="none" w="sm" len="sm"/>
            <a:tailEnd type="none" w="sm" len="sm"/>
          </a:ln>
        </p:spPr>
        <p:txBody>
          <a:bodyPr wrap="none" lIns="89383" tIns="44691" rIns="89383" bIns="44691" anchor="ctr"/>
          <a:lstStyle>
            <a:lvl1pPr defTabSz="89376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89376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89376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89376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89376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8937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dirty="0"/>
              <a:t>Severe </a:t>
            </a:r>
          </a:p>
          <a:p>
            <a:pPr eaLnBrk="1" hangingPunct="1"/>
            <a:r>
              <a:rPr lang="en-US" altLang="en-US" sz="1600" dirty="0"/>
              <a:t>Anxiety</a:t>
            </a:r>
          </a:p>
        </p:txBody>
      </p:sp>
      <p:sp>
        <p:nvSpPr>
          <p:cNvPr id="20" name="Oval 21">
            <a:extLst>
              <a:ext uri="{FF2B5EF4-FFF2-40B4-BE49-F238E27FC236}">
                <a16:creationId xmlns:a16="http://schemas.microsoft.com/office/drawing/2014/main" id="{246C55F0-68C2-D7CC-FAF7-3797A8D47D09}"/>
              </a:ext>
            </a:extLst>
          </p:cNvPr>
          <p:cNvSpPr>
            <a:spLocks noChangeArrowheads="1"/>
          </p:cNvSpPr>
          <p:nvPr/>
        </p:nvSpPr>
        <p:spPr bwMode="auto">
          <a:xfrm>
            <a:off x="1367857" y="3083187"/>
            <a:ext cx="1687745" cy="1363066"/>
          </a:xfrm>
          <a:prstGeom prst="ellipse">
            <a:avLst/>
          </a:prstGeom>
          <a:solidFill>
            <a:schemeClr val="accent1"/>
          </a:solidFill>
          <a:ln w="12700">
            <a:solidFill>
              <a:srgbClr val="333333"/>
            </a:solidFill>
            <a:round/>
            <a:headEnd/>
            <a:tailEnd/>
          </a:ln>
          <a:effectLst/>
        </p:spPr>
        <p:txBody>
          <a:bodyPr wrap="none" lIns="90488" tIns="44450" rIns="90488" bIns="44450" anchor="ctr"/>
          <a:lstStyle/>
          <a:p>
            <a:pPr>
              <a:lnSpc>
                <a:spcPct val="95000"/>
              </a:lnSpc>
              <a:spcBef>
                <a:spcPct val="30000"/>
              </a:spcBef>
              <a:buClr>
                <a:srgbClr val="FAFD00"/>
              </a:buClr>
              <a:buSzPct val="100000"/>
              <a:defRPr/>
            </a:pPr>
            <a:r>
              <a:rPr lang="en-US" sz="1600" dirty="0"/>
              <a:t>Antisocial</a:t>
            </a:r>
          </a:p>
          <a:p>
            <a:pPr>
              <a:lnSpc>
                <a:spcPct val="95000"/>
              </a:lnSpc>
              <a:spcBef>
                <a:spcPct val="30000"/>
              </a:spcBef>
              <a:buClr>
                <a:srgbClr val="FAFD00"/>
              </a:buClr>
              <a:buSzPct val="100000"/>
              <a:defRPr/>
            </a:pPr>
            <a:r>
              <a:rPr lang="en-US" sz="1600" dirty="0"/>
              <a:t>Borderline</a:t>
            </a:r>
            <a:endParaRPr lang="en-US" dirty="0">
              <a:solidFill>
                <a:srgbClr val="FFFFFF"/>
              </a:solidFill>
              <a:effectLst>
                <a:outerShdw blurRad="38100" dist="38100" dir="2700000" algn="tl">
                  <a:srgbClr val="000000"/>
                </a:outerShdw>
              </a:effectLst>
            </a:endParaRPr>
          </a:p>
        </p:txBody>
      </p:sp>
      <p:sp>
        <p:nvSpPr>
          <p:cNvPr id="2" name="TextBox 1">
            <a:extLst>
              <a:ext uri="{FF2B5EF4-FFF2-40B4-BE49-F238E27FC236}">
                <a16:creationId xmlns:a16="http://schemas.microsoft.com/office/drawing/2014/main" id="{4B6444BF-8299-EE1C-81F5-EB5751F726DB}"/>
              </a:ext>
            </a:extLst>
          </p:cNvPr>
          <p:cNvSpPr txBox="1"/>
          <p:nvPr/>
        </p:nvSpPr>
        <p:spPr>
          <a:xfrm>
            <a:off x="9419036" y="5477489"/>
            <a:ext cx="2364647" cy="646331"/>
          </a:xfrm>
          <a:prstGeom prst="rect">
            <a:avLst/>
          </a:prstGeom>
          <a:noFill/>
        </p:spPr>
        <p:txBody>
          <a:bodyPr wrap="square" rtlCol="0">
            <a:spAutoFit/>
          </a:bodyPr>
          <a:lstStyle/>
          <a:p>
            <a:r>
              <a:rPr lang="en-US" dirty="0"/>
              <a:t>Slide from REACH program</a:t>
            </a:r>
          </a:p>
        </p:txBody>
      </p:sp>
      <p:sp>
        <p:nvSpPr>
          <p:cNvPr id="3" name="Oval 17">
            <a:extLst>
              <a:ext uri="{FF2B5EF4-FFF2-40B4-BE49-F238E27FC236}">
                <a16:creationId xmlns:a16="http://schemas.microsoft.com/office/drawing/2014/main" id="{8520626F-D836-BE23-39D4-B4FC2E01E994}"/>
              </a:ext>
            </a:extLst>
          </p:cNvPr>
          <p:cNvSpPr>
            <a:spLocks noChangeArrowheads="1"/>
          </p:cNvSpPr>
          <p:nvPr/>
        </p:nvSpPr>
        <p:spPr bwMode="blackWhite">
          <a:xfrm>
            <a:off x="3951098" y="2176933"/>
            <a:ext cx="3024191" cy="2706687"/>
          </a:xfrm>
          <a:prstGeom prst="ellipse">
            <a:avLst/>
          </a:prstGeom>
          <a:solidFill>
            <a:srgbClr val="FF9900"/>
          </a:solidFill>
          <a:ln w="12700">
            <a:solidFill>
              <a:srgbClr val="333333"/>
            </a:solidFill>
            <a:round/>
            <a:headEnd type="none" w="sm" len="sm"/>
            <a:tailEnd type="none" w="sm" len="sm"/>
          </a:ln>
        </p:spPr>
        <p:txBody>
          <a:bodyPr wrap="square" lIns="89383" tIns="44691" rIns="89383" bIns="44691">
            <a:spAutoFit/>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endParaRPr lang="en-US" altLang="en-US"/>
          </a:p>
        </p:txBody>
      </p:sp>
    </p:spTree>
    <p:extLst>
      <p:ext uri="{BB962C8B-B14F-4D97-AF65-F5344CB8AC3E}">
        <p14:creationId xmlns:p14="http://schemas.microsoft.com/office/powerpoint/2010/main" val="1634500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8B91D-286A-4C5A-BA86-6389FF3AB0B7}"/>
              </a:ext>
            </a:extLst>
          </p:cNvPr>
          <p:cNvSpPr>
            <a:spLocks noGrp="1"/>
          </p:cNvSpPr>
          <p:nvPr>
            <p:ph type="title"/>
          </p:nvPr>
        </p:nvSpPr>
        <p:spPr>
          <a:xfrm>
            <a:off x="1905000" y="1"/>
            <a:ext cx="8382000" cy="1330325"/>
          </a:xfrm>
        </p:spPr>
        <p:txBody>
          <a:bodyPr/>
          <a:lstStyle/>
          <a:p>
            <a:pPr algn="ctr">
              <a:defRPr/>
            </a:pPr>
            <a:br>
              <a:rPr lang="en-US" b="1" dirty="0">
                <a:solidFill>
                  <a:srgbClr val="660066"/>
                </a:solidFill>
              </a:rPr>
            </a:br>
            <a:r>
              <a:rPr lang="en-US" sz="3600" b="1" dirty="0">
                <a:solidFill>
                  <a:srgbClr val="660066"/>
                </a:solidFill>
              </a:rPr>
              <a:t>Assessing Aggression</a:t>
            </a:r>
          </a:p>
        </p:txBody>
      </p:sp>
      <p:sp>
        <p:nvSpPr>
          <p:cNvPr id="51203" name="Content Placeholder 2">
            <a:extLst>
              <a:ext uri="{FF2B5EF4-FFF2-40B4-BE49-F238E27FC236}">
                <a16:creationId xmlns:a16="http://schemas.microsoft.com/office/drawing/2014/main" id="{AD9C58CC-4A0F-4689-862F-E87D0D85FE9E}"/>
              </a:ext>
            </a:extLst>
          </p:cNvPr>
          <p:cNvSpPr>
            <a:spLocks noGrp="1"/>
          </p:cNvSpPr>
          <p:nvPr>
            <p:ph idx="1"/>
          </p:nvPr>
        </p:nvSpPr>
        <p:spPr>
          <a:xfrm>
            <a:off x="1733865" y="1514500"/>
            <a:ext cx="8553135" cy="5121251"/>
          </a:xfrm>
        </p:spPr>
        <p:txBody>
          <a:bodyPr>
            <a:normAutofit/>
          </a:bodyPr>
          <a:lstStyle/>
          <a:p>
            <a:r>
              <a:rPr lang="en-US" altLang="en-US" dirty="0"/>
              <a:t>Characterize the aggression:</a:t>
            </a:r>
          </a:p>
          <a:p>
            <a:pPr lvl="1"/>
            <a:r>
              <a:rPr lang="en-US" altLang="en-US" sz="2800" dirty="0"/>
              <a:t>What kind of aggression? Verbal? Physical?</a:t>
            </a:r>
          </a:p>
          <a:p>
            <a:pPr lvl="1"/>
            <a:r>
              <a:rPr lang="en-US" altLang="en-US" sz="2800" dirty="0"/>
              <a:t>Who/what is target? Self? Others? Property? </a:t>
            </a:r>
          </a:p>
          <a:p>
            <a:pPr lvl="1"/>
            <a:r>
              <a:rPr lang="en-US" altLang="en-US" sz="2800" dirty="0"/>
              <a:t>How severe, frequent and dangerous is the aggression?</a:t>
            </a:r>
          </a:p>
          <a:p>
            <a:r>
              <a:rPr lang="en-US" altLang="en-US" dirty="0"/>
              <a:t>Other important questions to answer:</a:t>
            </a:r>
          </a:p>
          <a:p>
            <a:pPr lvl="1"/>
            <a:r>
              <a:rPr lang="en-US" altLang="en-US" sz="2800" dirty="0"/>
              <a:t>Do they have a condition that might be underpinning the aggression?</a:t>
            </a:r>
          </a:p>
          <a:p>
            <a:pPr lvl="1"/>
            <a:r>
              <a:rPr lang="en-US" altLang="en-US" sz="2800" dirty="0"/>
              <a:t>What tipped the apple cart over and when?</a:t>
            </a:r>
          </a:p>
          <a:p>
            <a:pPr lvl="1"/>
            <a:r>
              <a:rPr lang="en-US" altLang="en-US" sz="2800" dirty="0"/>
              <a:t>Is the child being abused or bullied?</a:t>
            </a:r>
          </a:p>
          <a:p>
            <a:pPr lvl="1"/>
            <a:r>
              <a:rPr lang="en-US" altLang="en-US" sz="2800" dirty="0"/>
              <a:t>How do the parents respond to the aggression?</a:t>
            </a:r>
          </a:p>
          <a:p>
            <a:pPr lvl="1"/>
            <a:endParaRPr lang="en-US"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1940C433-BF79-4557-B3D7-CEF136527635}"/>
              </a:ext>
            </a:extLst>
          </p:cNvPr>
          <p:cNvSpPr>
            <a:spLocks noGrp="1" noChangeArrowheads="1"/>
          </p:cNvSpPr>
          <p:nvPr>
            <p:ph type="title"/>
          </p:nvPr>
        </p:nvSpPr>
        <p:spPr>
          <a:xfrm>
            <a:off x="1524000" y="814389"/>
            <a:ext cx="9144000" cy="498475"/>
          </a:xfrm>
          <a:noFill/>
          <a:ln>
            <a:noFill/>
          </a:ln>
        </p:spPr>
        <p:style>
          <a:lnRef idx="2">
            <a:schemeClr val="dk1"/>
          </a:lnRef>
          <a:fillRef idx="1">
            <a:schemeClr val="lt1"/>
          </a:fillRef>
          <a:effectRef idx="0">
            <a:schemeClr val="dk1"/>
          </a:effectRef>
          <a:fontRef idx="minor">
            <a:schemeClr val="dk1"/>
          </a:fontRef>
        </p:style>
        <p:txBody>
          <a:bodyPr>
            <a:normAutofit fontScale="90000"/>
          </a:bodyPr>
          <a:lstStyle/>
          <a:p>
            <a:pPr algn="ctr">
              <a:defRPr/>
            </a:pPr>
            <a:r>
              <a:rPr lang="en-US" sz="3600" b="1" dirty="0">
                <a:solidFill>
                  <a:srgbClr val="660066"/>
                </a:solidFill>
                <a:effectLst>
                  <a:outerShdw blurRad="38100" dist="38100" dir="2700000" algn="tl">
                    <a:srgbClr val="000000">
                      <a:alpha val="43137"/>
                    </a:srgbClr>
                  </a:outerShdw>
                </a:effectLst>
                <a:latin typeface="Helvetica Light"/>
                <a:ea typeface="MS PGothic" charset="0"/>
              </a:rPr>
              <a:t>Aggression Assessment: Take your time!</a:t>
            </a:r>
          </a:p>
        </p:txBody>
      </p:sp>
      <p:sp>
        <p:nvSpPr>
          <p:cNvPr id="52227" name="Rectangle 3">
            <a:extLst>
              <a:ext uri="{FF2B5EF4-FFF2-40B4-BE49-F238E27FC236}">
                <a16:creationId xmlns:a16="http://schemas.microsoft.com/office/drawing/2014/main" id="{E945C547-E49F-4AF4-8E4D-45329102135B}"/>
              </a:ext>
            </a:extLst>
          </p:cNvPr>
          <p:cNvSpPr>
            <a:spLocks noGrp="1"/>
          </p:cNvSpPr>
          <p:nvPr>
            <p:ph idx="1"/>
          </p:nvPr>
        </p:nvSpPr>
        <p:spPr>
          <a:xfrm>
            <a:off x="1912939" y="1722783"/>
            <a:ext cx="9059861" cy="4015408"/>
          </a:xfrm>
        </p:spPr>
        <p:txBody>
          <a:bodyPr>
            <a:normAutofit/>
          </a:bodyPr>
          <a:lstStyle/>
          <a:p>
            <a:pPr>
              <a:spcBef>
                <a:spcPct val="0"/>
              </a:spcBef>
              <a:spcAft>
                <a:spcPts val="600"/>
              </a:spcAft>
              <a:buClr>
                <a:schemeClr val="tx2"/>
              </a:buClr>
            </a:pPr>
            <a:r>
              <a:rPr lang="en-US" altLang="en-US" dirty="0"/>
              <a:t>Resist the need to prescribe on the first visit!</a:t>
            </a:r>
          </a:p>
          <a:p>
            <a:pPr marL="0" indent="0">
              <a:spcBef>
                <a:spcPct val="0"/>
              </a:spcBef>
              <a:spcAft>
                <a:spcPts val="600"/>
              </a:spcAft>
              <a:buClr>
                <a:schemeClr val="tx2"/>
              </a:buClr>
              <a:buNone/>
            </a:pPr>
            <a:r>
              <a:rPr lang="en-US" altLang="en-US" dirty="0"/>
              <a:t>     - Interview family together – observe dynamics</a:t>
            </a:r>
          </a:p>
          <a:p>
            <a:pPr marL="0" indent="0">
              <a:spcBef>
                <a:spcPct val="0"/>
              </a:spcBef>
              <a:spcAft>
                <a:spcPts val="600"/>
              </a:spcAft>
              <a:buClr>
                <a:schemeClr val="tx2"/>
              </a:buClr>
              <a:buNone/>
            </a:pPr>
            <a:r>
              <a:rPr lang="en-US" altLang="en-US" dirty="0"/>
              <a:t>     - Interview patient and parent/guardian  </a:t>
            </a:r>
          </a:p>
          <a:p>
            <a:pPr marL="0" indent="0">
              <a:spcBef>
                <a:spcPct val="0"/>
              </a:spcBef>
              <a:spcAft>
                <a:spcPts val="600"/>
              </a:spcAft>
              <a:buClr>
                <a:schemeClr val="tx2"/>
              </a:buClr>
              <a:buNone/>
            </a:pPr>
            <a:r>
              <a:rPr lang="en-US" altLang="en-US" dirty="0"/>
              <a:t>       separately</a:t>
            </a:r>
          </a:p>
          <a:p>
            <a:pPr>
              <a:spcBef>
                <a:spcPct val="0"/>
              </a:spcBef>
              <a:spcAft>
                <a:spcPts val="600"/>
              </a:spcAft>
              <a:buClr>
                <a:schemeClr val="tx2"/>
              </a:buClr>
            </a:pPr>
            <a:r>
              <a:rPr lang="en-US" altLang="en-US" dirty="0"/>
              <a:t>Family History, Psychosocial History and strengths</a:t>
            </a:r>
          </a:p>
          <a:p>
            <a:pPr>
              <a:spcBef>
                <a:spcPct val="0"/>
              </a:spcBef>
              <a:spcAft>
                <a:spcPts val="600"/>
              </a:spcAft>
              <a:buClr>
                <a:schemeClr val="tx2"/>
              </a:buClr>
            </a:pPr>
            <a:r>
              <a:rPr lang="en-US" altLang="en-US" dirty="0"/>
              <a:t>Get input directly from school </a:t>
            </a:r>
          </a:p>
          <a:p>
            <a:pPr>
              <a:spcBef>
                <a:spcPct val="0"/>
              </a:spcBef>
              <a:spcAft>
                <a:spcPts val="600"/>
              </a:spcAft>
              <a:buClr>
                <a:schemeClr val="tx2"/>
              </a:buClr>
            </a:pPr>
            <a:r>
              <a:rPr lang="en-US" altLang="en-US" dirty="0"/>
              <a:t>Use standardized rating scales</a:t>
            </a:r>
          </a:p>
          <a:p>
            <a:pPr>
              <a:spcBef>
                <a:spcPct val="0"/>
              </a:spcBef>
              <a:spcAft>
                <a:spcPts val="600"/>
              </a:spcAft>
              <a:buClr>
                <a:schemeClr val="tx2"/>
              </a:buClr>
            </a:pPr>
            <a:r>
              <a:rPr lang="en-US" altLang="en-US" dirty="0"/>
              <a:t>Physical examination and labs (typically none)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7730" name="Rectangle 2">
            <a:extLst>
              <a:ext uri="{FF2B5EF4-FFF2-40B4-BE49-F238E27FC236}">
                <a16:creationId xmlns:a16="http://schemas.microsoft.com/office/drawing/2014/main" id="{7B1B9216-C963-4ACB-B6B9-59BF95026039}"/>
              </a:ext>
            </a:extLst>
          </p:cNvPr>
          <p:cNvSpPr>
            <a:spLocks noGrp="1" noChangeArrowheads="1"/>
          </p:cNvSpPr>
          <p:nvPr>
            <p:ph type="title"/>
          </p:nvPr>
        </p:nvSpPr>
        <p:spPr>
          <a:xfrm>
            <a:off x="1524000" y="433389"/>
            <a:ext cx="9144000" cy="1068387"/>
          </a:xfrm>
          <a:effectLst>
            <a:outerShdw dist="35921" dir="2700000" algn="ctr" rotWithShape="0">
              <a:schemeClr val="bg2"/>
            </a:outerShdw>
          </a:effectLst>
        </p:spPr>
        <p:txBody>
          <a:bodyPr>
            <a:normAutofit/>
          </a:bodyPr>
          <a:lstStyle/>
          <a:p>
            <a:pPr algn="ctr" eaLnBrk="1" hangingPunct="1">
              <a:defRPr/>
            </a:pPr>
            <a:r>
              <a:rPr lang="en-US" sz="3600" b="1" dirty="0">
                <a:solidFill>
                  <a:srgbClr val="660066"/>
                </a:solidFill>
                <a:cs typeface="ＭＳ Ｐゴシック" charset="0"/>
              </a:rPr>
              <a:t>Use </a:t>
            </a:r>
            <a:r>
              <a:rPr sz="3600" b="1" dirty="0">
                <a:solidFill>
                  <a:srgbClr val="660066"/>
                </a:solidFill>
                <a:cs typeface="ＭＳ Ｐゴシック" charset="0"/>
              </a:rPr>
              <a:t>Standardized Measures </a:t>
            </a:r>
            <a:endParaRPr sz="3600" b="1" dirty="0">
              <a:solidFill>
                <a:srgbClr val="660066"/>
              </a:solidFill>
              <a:effectLst>
                <a:outerShdw blurRad="38100" dist="38100" dir="2700000" algn="tl">
                  <a:srgbClr val="FFFFFF"/>
                </a:outerShdw>
              </a:effectLst>
              <a:cs typeface="ＭＳ Ｐゴシック" charset="0"/>
            </a:endParaRPr>
          </a:p>
        </p:txBody>
      </p:sp>
      <p:sp>
        <p:nvSpPr>
          <p:cNvPr id="55299" name="Rectangle 3">
            <a:extLst>
              <a:ext uri="{FF2B5EF4-FFF2-40B4-BE49-F238E27FC236}">
                <a16:creationId xmlns:a16="http://schemas.microsoft.com/office/drawing/2014/main" id="{4EBBE780-A3B1-4434-918E-7F0D046A7E88}"/>
              </a:ext>
            </a:extLst>
          </p:cNvPr>
          <p:cNvSpPr>
            <a:spLocks noGrp="1"/>
          </p:cNvSpPr>
          <p:nvPr>
            <p:ph idx="1"/>
          </p:nvPr>
        </p:nvSpPr>
        <p:spPr>
          <a:xfrm>
            <a:off x="2057400" y="2093843"/>
            <a:ext cx="7899400" cy="3610046"/>
          </a:xfrm>
        </p:spPr>
        <p:txBody>
          <a:bodyPr/>
          <a:lstStyle/>
          <a:p>
            <a:pPr eaLnBrk="1" hangingPunct="1">
              <a:spcAft>
                <a:spcPct val="35000"/>
              </a:spcAft>
              <a:buClr>
                <a:schemeClr val="tx2"/>
              </a:buClr>
            </a:pPr>
            <a:r>
              <a:rPr lang="en-US" altLang="en-US" dirty="0"/>
              <a:t>Underlying condition </a:t>
            </a:r>
          </a:p>
          <a:p>
            <a:pPr lvl="1">
              <a:spcAft>
                <a:spcPct val="35000"/>
              </a:spcAft>
              <a:buClr>
                <a:schemeClr val="tx2"/>
              </a:buClr>
            </a:pPr>
            <a:r>
              <a:rPr lang="en-US" altLang="en-US" sz="2800" dirty="0"/>
              <a:t>Vanderbilt, SCARED, PHQ, etc.</a:t>
            </a:r>
          </a:p>
          <a:p>
            <a:pPr eaLnBrk="1" hangingPunct="1">
              <a:spcAft>
                <a:spcPct val="35000"/>
              </a:spcAft>
              <a:buClr>
                <a:schemeClr val="tx2"/>
              </a:buClr>
            </a:pPr>
            <a:r>
              <a:rPr lang="en-US" altLang="en-US" dirty="0"/>
              <a:t>Aggression</a:t>
            </a:r>
          </a:p>
          <a:p>
            <a:pPr lvl="1">
              <a:spcAft>
                <a:spcPct val="35000"/>
              </a:spcAft>
              <a:buClr>
                <a:schemeClr val="tx2"/>
              </a:buClr>
            </a:pPr>
            <a:r>
              <a:rPr lang="en-US" altLang="en-US" sz="2800" dirty="0"/>
              <a:t>Modified Overt Aggression Scale (MOAS)</a:t>
            </a:r>
          </a:p>
          <a:p>
            <a:pPr lvl="1">
              <a:spcAft>
                <a:spcPct val="35000"/>
              </a:spcAft>
              <a:buClr>
                <a:schemeClr val="tx2"/>
              </a:buClr>
            </a:pPr>
            <a:r>
              <a:rPr lang="en-US" altLang="en-US" sz="2800" dirty="0" err="1"/>
              <a:t>Nisonger</a:t>
            </a:r>
            <a:r>
              <a:rPr lang="en-US" altLang="en-US" sz="2800" dirty="0"/>
              <a:t> Child Behavior Rating Form  (N-CBRF)</a:t>
            </a:r>
          </a:p>
          <a:p>
            <a:pPr marL="0" indent="0" eaLnBrk="1" hangingPunct="1">
              <a:spcAft>
                <a:spcPct val="35000"/>
              </a:spcAft>
              <a:buClr>
                <a:schemeClr val="tx2"/>
              </a:buClr>
              <a:buNone/>
            </a:pPr>
            <a:endParaRPr lang="en-US"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5" descr="Image result for cartoons anger">
            <a:extLst>
              <a:ext uri="{FF2B5EF4-FFF2-40B4-BE49-F238E27FC236}">
                <a16:creationId xmlns:a16="http://schemas.microsoft.com/office/drawing/2014/main" id="{D388A8D7-EC99-4F53-A6FD-BC2714F251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1" y="838201"/>
            <a:ext cx="6480175" cy="561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D023FE52-B3CE-4965-BCE9-CB1A4B7A787F}"/>
              </a:ext>
            </a:extLst>
          </p:cNvPr>
          <p:cNvSpPr>
            <a:spLocks noGrp="1" noChangeArrowheads="1"/>
          </p:cNvSpPr>
          <p:nvPr>
            <p:ph type="title"/>
          </p:nvPr>
        </p:nvSpPr>
        <p:spPr/>
        <p:txBody>
          <a:bodyPr>
            <a:normAutofit fontScale="90000"/>
          </a:bodyPr>
          <a:lstStyle/>
          <a:p>
            <a:pPr>
              <a:defRPr/>
            </a:pPr>
            <a:r>
              <a:rPr lang="en-US" b="1" dirty="0">
                <a:solidFill>
                  <a:srgbClr val="660066"/>
                </a:solidFill>
              </a:rPr>
              <a:t>Modified Overt Aggression Scale (MOAS)</a:t>
            </a:r>
          </a:p>
        </p:txBody>
      </p:sp>
      <p:sp>
        <p:nvSpPr>
          <p:cNvPr id="58371" name="Rectangle 3">
            <a:extLst>
              <a:ext uri="{FF2B5EF4-FFF2-40B4-BE49-F238E27FC236}">
                <a16:creationId xmlns:a16="http://schemas.microsoft.com/office/drawing/2014/main" id="{2F6A266A-89DA-4747-9D6B-0BCA4CCC2C2C}"/>
              </a:ext>
            </a:extLst>
          </p:cNvPr>
          <p:cNvSpPr>
            <a:spLocks noGrp="1"/>
          </p:cNvSpPr>
          <p:nvPr>
            <p:ph type="body" idx="1"/>
          </p:nvPr>
        </p:nvSpPr>
        <p:spPr>
          <a:xfrm>
            <a:off x="716095" y="2540264"/>
            <a:ext cx="10515600" cy="4091344"/>
          </a:xfrm>
        </p:spPr>
        <p:txBody>
          <a:bodyPr/>
          <a:lstStyle/>
          <a:p>
            <a:r>
              <a:rPr lang="en-US" altLang="en-US" dirty="0"/>
              <a:t>Aggression subtypes</a:t>
            </a:r>
          </a:p>
          <a:p>
            <a:pPr marL="0" indent="0">
              <a:buNone/>
            </a:pPr>
            <a:r>
              <a:rPr lang="en-US" altLang="en-US" dirty="0"/>
              <a:t>   - Verbal Incidents</a:t>
            </a:r>
          </a:p>
          <a:p>
            <a:pPr marL="0" indent="0">
              <a:buNone/>
            </a:pPr>
            <a:r>
              <a:rPr lang="en-US" altLang="en-US" dirty="0"/>
              <a:t>   - Incidents involving property</a:t>
            </a:r>
          </a:p>
          <a:p>
            <a:pPr marL="0" indent="0">
              <a:buNone/>
            </a:pPr>
            <a:r>
              <a:rPr lang="en-US" altLang="en-US" dirty="0"/>
              <a:t>   - Incidents towards other people</a:t>
            </a:r>
          </a:p>
          <a:p>
            <a:pPr marL="0" indent="0">
              <a:buNone/>
            </a:pPr>
            <a:r>
              <a:rPr lang="en-US" altLang="en-US" dirty="0"/>
              <a:t>   - Incidents directed towards self</a:t>
            </a:r>
          </a:p>
          <a:p>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7630" y="3311639"/>
            <a:ext cx="11336740" cy="955562"/>
          </a:xfrm>
        </p:spPr>
        <p:txBody>
          <a:bodyPr>
            <a:normAutofit/>
          </a:bodyPr>
          <a:lstStyle/>
          <a:p>
            <a:r>
              <a:rPr lang="en-US" sz="2800" dirty="0">
                <a:solidFill>
                  <a:schemeClr val="tx1">
                    <a:lumMod val="65000"/>
                    <a:lumOff val="35000"/>
                  </a:schemeClr>
                </a:solidFill>
                <a:ea typeface="+mn-ea"/>
                <a:cs typeface="+mn-cs"/>
              </a:rPr>
              <a:t>My family </a:t>
            </a:r>
            <a:r>
              <a:rPr lang="en-US" sz="2800">
                <a:solidFill>
                  <a:schemeClr val="tx1">
                    <a:lumMod val="65000"/>
                    <a:lumOff val="35000"/>
                  </a:schemeClr>
                </a:solidFill>
                <a:ea typeface="+mn-ea"/>
                <a:cs typeface="+mn-cs"/>
              </a:rPr>
              <a:t>has no </a:t>
            </a:r>
            <a:r>
              <a:rPr lang="en-US" sz="2800" dirty="0">
                <a:solidFill>
                  <a:schemeClr val="tx1">
                    <a:lumMod val="65000"/>
                    <a:lumOff val="35000"/>
                  </a:schemeClr>
                </a:solidFill>
                <a:ea typeface="+mn-ea"/>
                <a:cs typeface="+mn-cs"/>
              </a:rPr>
              <a:t>relevant financial relationship with a commercial interest to disclose.</a:t>
            </a:r>
          </a:p>
          <a:p>
            <a:endParaRPr lang="en-US" sz="2800" dirty="0">
              <a:solidFill>
                <a:schemeClr val="tx1">
                  <a:lumMod val="65000"/>
                  <a:lumOff val="35000"/>
                </a:schemeClr>
              </a:solidFill>
              <a:ea typeface="+mn-ea"/>
              <a:cs typeface="+mn-cs"/>
            </a:endParaRPr>
          </a:p>
          <a:p>
            <a:endParaRPr lang="en-US" sz="2800" dirty="0">
              <a:solidFill>
                <a:schemeClr val="tx1">
                  <a:lumMod val="65000"/>
                  <a:lumOff val="35000"/>
                </a:schemeClr>
              </a:solidFill>
              <a:ea typeface="+mn-ea"/>
              <a:cs typeface="+mn-cs"/>
            </a:endParaRPr>
          </a:p>
          <a:p>
            <a:endParaRPr lang="en-US" sz="2800" dirty="0">
              <a:solidFill>
                <a:schemeClr val="tx1">
                  <a:lumMod val="65000"/>
                  <a:lumOff val="35000"/>
                </a:schemeClr>
              </a:solidFill>
              <a:ea typeface="+mn-ea"/>
              <a:cs typeface="+mn-cs"/>
            </a:endParaRPr>
          </a:p>
        </p:txBody>
      </p:sp>
      <p:sp>
        <p:nvSpPr>
          <p:cNvPr id="4" name="TextBox 3"/>
          <p:cNvSpPr txBox="1"/>
          <p:nvPr/>
        </p:nvSpPr>
        <p:spPr>
          <a:xfrm>
            <a:off x="3352800" y="1296537"/>
            <a:ext cx="5486400" cy="1323439"/>
          </a:xfrm>
          <a:prstGeom prst="rect">
            <a:avLst/>
          </a:prstGeom>
          <a:noFill/>
        </p:spPr>
        <p:txBody>
          <a:bodyPr wrap="square" rtlCol="0">
            <a:spAutoFit/>
          </a:bodyPr>
          <a:lstStyle/>
          <a:p>
            <a:pPr algn="ctr"/>
            <a:r>
              <a:rPr lang="en-US" sz="8000" dirty="0">
                <a:solidFill>
                  <a:srgbClr val="049FDA"/>
                </a:solidFill>
                <a:latin typeface="Helvetica Regular" charset="0"/>
                <a:ea typeface="Helvetica Regular" charset="0"/>
                <a:cs typeface="Helvetica Regular" charset="0"/>
              </a:rPr>
              <a:t>Disclosures</a:t>
            </a:r>
          </a:p>
        </p:txBody>
      </p:sp>
    </p:spTree>
    <p:extLst>
      <p:ext uri="{BB962C8B-B14F-4D97-AF65-F5344CB8AC3E}">
        <p14:creationId xmlns:p14="http://schemas.microsoft.com/office/powerpoint/2010/main" val="690914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3" descr="C:\Users\MartiniK\Desktop\2523_001_Page_1.jpg">
            <a:extLst>
              <a:ext uri="{FF2B5EF4-FFF2-40B4-BE49-F238E27FC236}">
                <a16:creationId xmlns:a16="http://schemas.microsoft.com/office/drawing/2014/main" id="{2A3F7538-2AEF-EEDA-DDD6-4E693A16F8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533400"/>
            <a:ext cx="4592638"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C:\Users\MartiniK\Desktop\2523_001_Page_2.jpg">
            <a:extLst>
              <a:ext uri="{FF2B5EF4-FFF2-40B4-BE49-F238E27FC236}">
                <a16:creationId xmlns:a16="http://schemas.microsoft.com/office/drawing/2014/main" id="{4AA12173-B528-4398-9B39-0120F346F3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685800"/>
            <a:ext cx="4592638"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Google Shape;429;g123adc3d53a_1_254"/>
          <p:cNvSpPr txBox="1">
            <a:spLocks noGrp="1"/>
          </p:cNvSpPr>
          <p:nvPr>
            <p:ph type="title"/>
          </p:nvPr>
        </p:nvSpPr>
        <p:spPr>
          <a:xfrm>
            <a:off x="0" y="1038225"/>
            <a:ext cx="12192000" cy="609600"/>
          </a:xfrm>
          <a:prstGeom prst="rect">
            <a:avLst/>
          </a:prstGeom>
        </p:spPr>
        <p:txBody>
          <a:bodyPr/>
          <a:lstStyle>
            <a:lvl1pPr>
              <a:lnSpc>
                <a:spcPct val="100000"/>
              </a:lnSpc>
              <a:defRPr sz="2800" b="1">
                <a:solidFill>
                  <a:srgbClr val="039FDA"/>
                </a:solidFill>
                <a:latin typeface="+mn-lt"/>
                <a:ea typeface="+mn-ea"/>
                <a:cs typeface="+mn-cs"/>
                <a:sym typeface="Arial"/>
              </a:defRPr>
            </a:lvl1pPr>
          </a:lstStyle>
          <a:p>
            <a:r>
              <a:t>Conclusions:  Assessment and First Steps</a:t>
            </a:r>
          </a:p>
        </p:txBody>
      </p:sp>
      <p:sp>
        <p:nvSpPr>
          <p:cNvPr id="318" name="Google Shape;430;g123adc3d53a_1_254"/>
          <p:cNvSpPr txBox="1">
            <a:spLocks noGrp="1"/>
          </p:cNvSpPr>
          <p:nvPr>
            <p:ph type="body" idx="1"/>
          </p:nvPr>
        </p:nvSpPr>
        <p:spPr>
          <a:xfrm>
            <a:off x="630237" y="1816100"/>
            <a:ext cx="11176001" cy="5562600"/>
          </a:xfrm>
          <a:prstGeom prst="rect">
            <a:avLst/>
          </a:prstGeom>
        </p:spPr>
        <p:txBody>
          <a:bodyPr/>
          <a:lstStyle/>
          <a:p>
            <a:pPr marL="180975" indent="-180975">
              <a:lnSpc>
                <a:spcPct val="100000"/>
              </a:lnSpc>
              <a:spcBef>
                <a:spcPts val="0"/>
              </a:spcBef>
              <a:buClr>
                <a:srgbClr val="039FDA"/>
              </a:buClr>
              <a:buSzPts val="2400"/>
              <a:defRPr sz="2400" b="1">
                <a:solidFill>
                  <a:srgbClr val="3A3838"/>
                </a:solidFill>
                <a:latin typeface="+mn-lt"/>
                <a:ea typeface="+mn-ea"/>
                <a:cs typeface="+mn-cs"/>
                <a:sym typeface="Arial"/>
              </a:defRPr>
            </a:pPr>
            <a:r>
              <a:t>Aggression is a symptom and need to understand what is underlying condition and precipitant(s)</a:t>
            </a:r>
          </a:p>
          <a:p>
            <a:pPr marL="180975" indent="-180975">
              <a:lnSpc>
                <a:spcPct val="100000"/>
              </a:lnSpc>
              <a:spcBef>
                <a:spcPts val="400"/>
              </a:spcBef>
              <a:buClr>
                <a:srgbClr val="039FDA"/>
              </a:buClr>
              <a:buSzPts val="2400"/>
              <a:defRPr sz="2400" b="1">
                <a:solidFill>
                  <a:srgbClr val="3A3838"/>
                </a:solidFill>
                <a:latin typeface="+mn-lt"/>
                <a:ea typeface="+mn-ea"/>
                <a:cs typeface="+mn-cs"/>
                <a:sym typeface="Arial"/>
              </a:defRPr>
            </a:pPr>
            <a:r>
              <a:t>Engage the family and child</a:t>
            </a:r>
          </a:p>
          <a:p>
            <a:pPr marL="180975" indent="-180975">
              <a:lnSpc>
                <a:spcPct val="100000"/>
              </a:lnSpc>
              <a:spcBef>
                <a:spcPts val="400"/>
              </a:spcBef>
              <a:buClr>
                <a:srgbClr val="039FDA"/>
              </a:buClr>
              <a:buSzPts val="2400"/>
              <a:defRPr sz="2400" b="1">
                <a:solidFill>
                  <a:srgbClr val="3A3838"/>
                </a:solidFill>
                <a:latin typeface="+mn-lt"/>
                <a:ea typeface="+mn-ea"/>
                <a:cs typeface="+mn-cs"/>
                <a:sym typeface="Arial"/>
              </a:defRPr>
            </a:pPr>
            <a:r>
              <a:t>Conduct a thorough assessment to understand</a:t>
            </a:r>
          </a:p>
          <a:p>
            <a:pPr marL="457200" lvl="1" indent="-182562">
              <a:lnSpc>
                <a:spcPct val="100000"/>
              </a:lnSpc>
              <a:spcBef>
                <a:spcPts val="400"/>
              </a:spcBef>
              <a:buClr>
                <a:srgbClr val="039FDA"/>
              </a:buClr>
              <a:buSzPts val="2000"/>
              <a:defRPr sz="2000" b="1">
                <a:solidFill>
                  <a:srgbClr val="3A3838"/>
                </a:solidFill>
                <a:latin typeface="+mn-lt"/>
                <a:ea typeface="+mn-ea"/>
                <a:cs typeface="+mn-cs"/>
                <a:sym typeface="Arial"/>
              </a:defRPr>
            </a:pPr>
            <a:r>
              <a:t>Severity and dangerousness of the aggression (use rating scales)</a:t>
            </a:r>
          </a:p>
          <a:p>
            <a:pPr marL="457200" lvl="1" indent="-182562">
              <a:lnSpc>
                <a:spcPct val="100000"/>
              </a:lnSpc>
              <a:spcBef>
                <a:spcPts val="400"/>
              </a:spcBef>
              <a:buClr>
                <a:srgbClr val="039FDA"/>
              </a:buClr>
              <a:buSzPts val="2000"/>
              <a:defRPr sz="2000" b="1">
                <a:solidFill>
                  <a:srgbClr val="3A3838"/>
                </a:solidFill>
                <a:latin typeface="+mn-lt"/>
                <a:ea typeface="+mn-ea"/>
                <a:cs typeface="+mn-cs"/>
                <a:sym typeface="Arial"/>
              </a:defRPr>
            </a:pPr>
            <a:r>
              <a:t>Rule out trauma</a:t>
            </a:r>
          </a:p>
          <a:p>
            <a:pPr marL="457200" lvl="1" indent="-182562">
              <a:lnSpc>
                <a:spcPct val="100000"/>
              </a:lnSpc>
              <a:spcBef>
                <a:spcPts val="400"/>
              </a:spcBef>
              <a:buClr>
                <a:srgbClr val="039FDA"/>
              </a:buClr>
              <a:buSzPts val="2000"/>
              <a:defRPr sz="2000" b="1">
                <a:solidFill>
                  <a:srgbClr val="3A3838"/>
                </a:solidFill>
                <a:latin typeface="+mn-lt"/>
                <a:ea typeface="+mn-ea"/>
                <a:cs typeface="+mn-cs"/>
                <a:sym typeface="Arial"/>
              </a:defRPr>
            </a:pPr>
            <a:r>
              <a:t>Factors relevant to aggression in the child/adolescent (what’s driving the aggression and what tipped over apple cart?)</a:t>
            </a:r>
          </a:p>
          <a:p>
            <a:pPr marL="180975" indent="-180975">
              <a:lnSpc>
                <a:spcPct val="100000"/>
              </a:lnSpc>
              <a:spcBef>
                <a:spcPts val="400"/>
              </a:spcBef>
              <a:buClr>
                <a:srgbClr val="039FDA"/>
              </a:buClr>
              <a:buSzPts val="2400"/>
              <a:defRPr sz="2400" b="1">
                <a:solidFill>
                  <a:srgbClr val="3A3838"/>
                </a:solidFill>
                <a:latin typeface="+mn-lt"/>
                <a:ea typeface="+mn-ea"/>
                <a:cs typeface="+mn-cs"/>
                <a:sym typeface="Arial"/>
              </a:defRPr>
            </a:pPr>
            <a:r>
              <a:t>Provide psychoeducation and support</a:t>
            </a:r>
          </a:p>
        </p:txBody>
      </p:sp>
    </p:spTree>
    <p:extLst>
      <p:ext uri="{BB962C8B-B14F-4D97-AF65-F5344CB8AC3E}">
        <p14:creationId xmlns:p14="http://schemas.microsoft.com/office/powerpoint/2010/main" val="102955670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F09A1-DF6B-406B-A2D9-2C33FF475109}"/>
              </a:ext>
            </a:extLst>
          </p:cNvPr>
          <p:cNvSpPr>
            <a:spLocks noGrp="1"/>
          </p:cNvSpPr>
          <p:nvPr>
            <p:ph type="title"/>
          </p:nvPr>
        </p:nvSpPr>
        <p:spPr/>
        <p:txBody>
          <a:bodyPr>
            <a:normAutofit/>
          </a:bodyPr>
          <a:lstStyle/>
          <a:p>
            <a:r>
              <a:rPr lang="en-US" sz="4000" b="1" dirty="0">
                <a:solidFill>
                  <a:srgbClr val="660066"/>
                </a:solidFill>
              </a:rPr>
              <a:t>Goals and Objectives</a:t>
            </a:r>
          </a:p>
        </p:txBody>
      </p:sp>
      <p:sp>
        <p:nvSpPr>
          <p:cNvPr id="3" name="Content Placeholder 2">
            <a:extLst>
              <a:ext uri="{FF2B5EF4-FFF2-40B4-BE49-F238E27FC236}">
                <a16:creationId xmlns:a16="http://schemas.microsoft.com/office/drawing/2014/main" id="{4FAF9F03-AD04-4736-B017-6F1B8EA568D0}"/>
              </a:ext>
            </a:extLst>
          </p:cNvPr>
          <p:cNvSpPr>
            <a:spLocks noGrp="1"/>
          </p:cNvSpPr>
          <p:nvPr>
            <p:ph idx="1"/>
          </p:nvPr>
        </p:nvSpPr>
        <p:spPr>
          <a:xfrm>
            <a:off x="838200" y="1696278"/>
            <a:ext cx="10515600" cy="4558748"/>
          </a:xfrm>
        </p:spPr>
        <p:txBody>
          <a:bodyPr>
            <a:normAutofit lnSpcReduction="10000"/>
          </a:bodyPr>
          <a:lstStyle/>
          <a:p>
            <a:pPr marL="0" indent="0">
              <a:buNone/>
            </a:pPr>
            <a:endParaRPr lang="en-US" dirty="0"/>
          </a:p>
          <a:p>
            <a:r>
              <a:rPr lang="en-US" altLang="en-US" dirty="0"/>
              <a:t>Learn the various types of aggression presenting in clinical settings</a:t>
            </a:r>
          </a:p>
          <a:p>
            <a:pPr marL="0" indent="0">
              <a:buNone/>
            </a:pPr>
            <a:endParaRPr lang="en-US" dirty="0"/>
          </a:p>
          <a:p>
            <a:r>
              <a:rPr lang="en-US" dirty="0"/>
              <a:t>Differentiate among pediatric problems that present with aggression, including depression, ADHD, bipolar disorder, psychosis, and conduct disorder. </a:t>
            </a:r>
          </a:p>
          <a:p>
            <a:endParaRPr lang="en-US" dirty="0"/>
          </a:p>
          <a:p>
            <a:r>
              <a:rPr lang="en-US" dirty="0"/>
              <a:t>Learn how to assess and evaluate for children who present with aggressive symptoms</a:t>
            </a:r>
          </a:p>
          <a:p>
            <a:endParaRPr lang="en-US" dirty="0"/>
          </a:p>
          <a:p>
            <a:endParaRPr lang="en-US" dirty="0"/>
          </a:p>
        </p:txBody>
      </p:sp>
    </p:spTree>
    <p:extLst>
      <p:ext uri="{BB962C8B-B14F-4D97-AF65-F5344CB8AC3E}">
        <p14:creationId xmlns:p14="http://schemas.microsoft.com/office/powerpoint/2010/main" val="1566234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785AD-1C5F-4763-B50B-7F784D8C8B15}"/>
              </a:ext>
            </a:extLst>
          </p:cNvPr>
          <p:cNvSpPr>
            <a:spLocks noGrp="1"/>
          </p:cNvSpPr>
          <p:nvPr>
            <p:ph type="title"/>
          </p:nvPr>
        </p:nvSpPr>
        <p:spPr>
          <a:xfrm>
            <a:off x="838200" y="1115705"/>
            <a:ext cx="10515600" cy="4609233"/>
          </a:xfrm>
        </p:spPr>
        <p:txBody>
          <a:bodyPr>
            <a:normAutofit/>
          </a:bodyPr>
          <a:lstStyle/>
          <a:p>
            <a:r>
              <a:rPr lang="en-US" b="1" dirty="0">
                <a:solidFill>
                  <a:srgbClr val="660066"/>
                </a:solidFill>
              </a:rPr>
              <a:t>Let’s Meet Cliff </a:t>
            </a:r>
            <a:br>
              <a:rPr lang="en-US" b="1" dirty="0">
                <a:solidFill>
                  <a:srgbClr val="660066"/>
                </a:solidFill>
              </a:rPr>
            </a:br>
            <a:r>
              <a:rPr lang="en-US" b="1" dirty="0">
                <a:solidFill>
                  <a:srgbClr val="660066"/>
                </a:solidFill>
              </a:rPr>
              <a:t>and his Mother</a:t>
            </a:r>
            <a:endParaRPr lang="en-US" dirty="0">
              <a:solidFill>
                <a:srgbClr val="660066"/>
              </a:solidFill>
            </a:endParaRPr>
          </a:p>
        </p:txBody>
      </p:sp>
    </p:spTree>
    <p:extLst>
      <p:ext uri="{BB962C8B-B14F-4D97-AF65-F5344CB8AC3E}">
        <p14:creationId xmlns:p14="http://schemas.microsoft.com/office/powerpoint/2010/main" val="683733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AD25521-19CE-4238-8983-369647111D1B}"/>
              </a:ext>
            </a:extLst>
          </p:cNvPr>
          <p:cNvSpPr>
            <a:spLocks noGrp="1"/>
          </p:cNvSpPr>
          <p:nvPr>
            <p:ph type="title"/>
          </p:nvPr>
        </p:nvSpPr>
        <p:spPr>
          <a:xfrm>
            <a:off x="838200" y="596900"/>
            <a:ext cx="10515600" cy="5672138"/>
          </a:xfrm>
        </p:spPr>
        <p:txBody>
          <a:bodyPr>
            <a:normAutofit/>
          </a:bodyPr>
          <a:lstStyle/>
          <a:p>
            <a:endParaRPr lang="en-US" dirty="0"/>
          </a:p>
        </p:txBody>
      </p:sp>
      <p:pic>
        <p:nvPicPr>
          <p:cNvPr id="5" name="Picture 5" descr="Image result for anger kids">
            <a:extLst>
              <a:ext uri="{FF2B5EF4-FFF2-40B4-BE49-F238E27FC236}">
                <a16:creationId xmlns:a16="http://schemas.microsoft.com/office/drawing/2014/main" id="{BF5C0974-E8C1-4AE2-A7FD-894BF2AA4B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6043" y="1219200"/>
            <a:ext cx="6919913" cy="4687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81388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88CF3-59E3-4839-BA44-B3CA01B7B6CE}"/>
              </a:ext>
            </a:extLst>
          </p:cNvPr>
          <p:cNvSpPr>
            <a:spLocks noGrp="1"/>
          </p:cNvSpPr>
          <p:nvPr>
            <p:ph type="title"/>
          </p:nvPr>
        </p:nvSpPr>
        <p:spPr/>
        <p:txBody>
          <a:bodyPr/>
          <a:lstStyle/>
          <a:p>
            <a:r>
              <a:rPr lang="en-US" b="1" dirty="0">
                <a:solidFill>
                  <a:srgbClr val="660066"/>
                </a:solidFill>
              </a:rPr>
              <a:t>Cliff</a:t>
            </a:r>
          </a:p>
        </p:txBody>
      </p:sp>
      <p:sp>
        <p:nvSpPr>
          <p:cNvPr id="3" name="Content Placeholder 2">
            <a:extLst>
              <a:ext uri="{FF2B5EF4-FFF2-40B4-BE49-F238E27FC236}">
                <a16:creationId xmlns:a16="http://schemas.microsoft.com/office/drawing/2014/main" id="{DBA82F42-595E-4499-B7D7-DF263AD94546}"/>
              </a:ext>
            </a:extLst>
          </p:cNvPr>
          <p:cNvSpPr>
            <a:spLocks noGrp="1"/>
          </p:cNvSpPr>
          <p:nvPr>
            <p:ph idx="1"/>
          </p:nvPr>
        </p:nvSpPr>
        <p:spPr/>
        <p:txBody>
          <a:bodyPr/>
          <a:lstStyle/>
          <a:p>
            <a:pPr>
              <a:lnSpc>
                <a:spcPct val="80000"/>
              </a:lnSpc>
            </a:pPr>
            <a:r>
              <a:rPr lang="en-US" altLang="en-US" u="sng" dirty="0"/>
              <a:t>Identifying Information:</a:t>
            </a:r>
            <a:r>
              <a:rPr lang="en-US" altLang="en-US" dirty="0"/>
              <a:t> </a:t>
            </a:r>
          </a:p>
          <a:p>
            <a:pPr>
              <a:lnSpc>
                <a:spcPct val="80000"/>
              </a:lnSpc>
              <a:buFontTx/>
              <a:buNone/>
            </a:pPr>
            <a:r>
              <a:rPr lang="en-US" altLang="en-US" dirty="0"/>
              <a:t>	Cliff is a 9 year old 4</a:t>
            </a:r>
            <a:r>
              <a:rPr lang="en-US" altLang="en-US" baseline="30000" dirty="0"/>
              <a:t>th</a:t>
            </a:r>
            <a:r>
              <a:rPr lang="en-US" altLang="en-US" dirty="0"/>
              <a:t> grader who lives with his parents and 2 siblings.</a:t>
            </a:r>
          </a:p>
          <a:p>
            <a:pPr>
              <a:lnSpc>
                <a:spcPct val="80000"/>
              </a:lnSpc>
              <a:buFontTx/>
              <a:buNone/>
            </a:pPr>
            <a:endParaRPr lang="en-US" altLang="en-US" dirty="0"/>
          </a:p>
          <a:p>
            <a:pPr>
              <a:lnSpc>
                <a:spcPct val="80000"/>
              </a:lnSpc>
            </a:pPr>
            <a:r>
              <a:rPr lang="en-US" altLang="en-US" u="sng" dirty="0"/>
              <a:t>Chief Concern:</a:t>
            </a:r>
            <a:r>
              <a:rPr lang="en-US" altLang="en-US" dirty="0"/>
              <a:t> </a:t>
            </a:r>
          </a:p>
          <a:p>
            <a:pPr>
              <a:lnSpc>
                <a:spcPct val="80000"/>
              </a:lnSpc>
              <a:buFontTx/>
              <a:buNone/>
            </a:pPr>
            <a:r>
              <a:rPr lang="en-US" altLang="en-US" dirty="0"/>
              <a:t>	“We’ve had a tough spring and summer with Cliff. He gets his </a:t>
            </a:r>
            <a:r>
              <a:rPr lang="en-US" altLang="en-US" dirty="0" err="1"/>
              <a:t>Concerta</a:t>
            </a:r>
            <a:r>
              <a:rPr lang="en-US" altLang="en-US" dirty="0"/>
              <a:t> every morning. His problems with poor attention and hyperactivity have improved and his grades are better. But his temper is a real problem.”</a:t>
            </a:r>
          </a:p>
          <a:p>
            <a:endParaRPr lang="en-US" dirty="0"/>
          </a:p>
        </p:txBody>
      </p:sp>
    </p:spTree>
    <p:extLst>
      <p:ext uri="{BB962C8B-B14F-4D97-AF65-F5344CB8AC3E}">
        <p14:creationId xmlns:p14="http://schemas.microsoft.com/office/powerpoint/2010/main" val="1805539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07381-4F6D-402F-A064-BCB0CC28BAED}"/>
              </a:ext>
            </a:extLst>
          </p:cNvPr>
          <p:cNvSpPr>
            <a:spLocks noGrp="1"/>
          </p:cNvSpPr>
          <p:nvPr>
            <p:ph type="title"/>
          </p:nvPr>
        </p:nvSpPr>
        <p:spPr>
          <a:xfrm>
            <a:off x="838200" y="275246"/>
            <a:ext cx="10515600" cy="1195745"/>
          </a:xfrm>
        </p:spPr>
        <p:txBody>
          <a:bodyPr>
            <a:normAutofit/>
          </a:bodyPr>
          <a:lstStyle/>
          <a:p>
            <a:r>
              <a:rPr lang="en-US" sz="3600" b="1" dirty="0">
                <a:solidFill>
                  <a:srgbClr val="660066"/>
                </a:solidFill>
              </a:rPr>
              <a:t>Cliff: History of Present Illness</a:t>
            </a:r>
          </a:p>
        </p:txBody>
      </p:sp>
      <p:sp>
        <p:nvSpPr>
          <p:cNvPr id="3" name="Content Placeholder 2">
            <a:extLst>
              <a:ext uri="{FF2B5EF4-FFF2-40B4-BE49-F238E27FC236}">
                <a16:creationId xmlns:a16="http://schemas.microsoft.com/office/drawing/2014/main" id="{096EDE19-31FF-4289-BB7A-63A81AD3F781}"/>
              </a:ext>
            </a:extLst>
          </p:cNvPr>
          <p:cNvSpPr>
            <a:spLocks noGrp="1"/>
          </p:cNvSpPr>
          <p:nvPr>
            <p:ph idx="1"/>
          </p:nvPr>
        </p:nvSpPr>
        <p:spPr>
          <a:xfrm>
            <a:off x="838200" y="1285462"/>
            <a:ext cx="10515600" cy="5022574"/>
          </a:xfrm>
        </p:spPr>
        <p:txBody>
          <a:bodyPr>
            <a:normAutofit/>
          </a:bodyPr>
          <a:lstStyle/>
          <a:p>
            <a:pPr>
              <a:lnSpc>
                <a:spcPct val="80000"/>
              </a:lnSpc>
              <a:buFontTx/>
              <a:buNone/>
            </a:pPr>
            <a:r>
              <a:rPr lang="en-US" altLang="en-US" sz="2400" u="sng" dirty="0"/>
              <a:t>History of Present Illness:</a:t>
            </a:r>
          </a:p>
          <a:p>
            <a:pPr>
              <a:lnSpc>
                <a:spcPct val="80000"/>
              </a:lnSpc>
              <a:buFontTx/>
              <a:buNone/>
            </a:pPr>
            <a:endParaRPr lang="en-US" altLang="en-US" dirty="0"/>
          </a:p>
          <a:p>
            <a:pPr>
              <a:lnSpc>
                <a:spcPct val="80000"/>
              </a:lnSpc>
              <a:spcBef>
                <a:spcPts val="0"/>
              </a:spcBef>
              <a:buFontTx/>
              <a:buNone/>
            </a:pPr>
            <a:r>
              <a:rPr lang="en-US" altLang="en-US" sz="2400" dirty="0"/>
              <a:t>Cliff has had difficulties with attention and hyperactivity for years.</a:t>
            </a:r>
          </a:p>
          <a:p>
            <a:pPr>
              <a:lnSpc>
                <a:spcPct val="80000"/>
              </a:lnSpc>
              <a:spcBef>
                <a:spcPts val="0"/>
              </a:spcBef>
              <a:buFontTx/>
              <a:buNone/>
            </a:pPr>
            <a:endParaRPr lang="en-US" altLang="en-US" sz="2400" dirty="0"/>
          </a:p>
          <a:p>
            <a:pPr>
              <a:lnSpc>
                <a:spcPct val="80000"/>
              </a:lnSpc>
              <a:spcBef>
                <a:spcPts val="0"/>
              </a:spcBef>
              <a:buFontTx/>
              <a:buNone/>
            </a:pPr>
            <a:r>
              <a:rPr lang="en-US" altLang="en-US" sz="2400" dirty="0"/>
              <a:t>He was started on </a:t>
            </a:r>
            <a:r>
              <a:rPr lang="en-US" altLang="en-US" sz="2400" dirty="0" err="1"/>
              <a:t>Concerta</a:t>
            </a:r>
            <a:r>
              <a:rPr lang="en-US" altLang="en-US" sz="2400" dirty="0"/>
              <a:t> 18 mg a year ago.</a:t>
            </a:r>
          </a:p>
          <a:p>
            <a:pPr>
              <a:lnSpc>
                <a:spcPct val="80000"/>
              </a:lnSpc>
              <a:spcBef>
                <a:spcPts val="0"/>
              </a:spcBef>
              <a:buFontTx/>
              <a:buNone/>
            </a:pPr>
            <a:endParaRPr lang="en-US" altLang="en-US" sz="2400" dirty="0"/>
          </a:p>
          <a:p>
            <a:pPr>
              <a:lnSpc>
                <a:spcPct val="80000"/>
              </a:lnSpc>
              <a:spcBef>
                <a:spcPts val="0"/>
              </a:spcBef>
              <a:buFontTx/>
              <a:buNone/>
            </a:pPr>
            <a:r>
              <a:rPr lang="en-US" altLang="en-US" sz="2400" dirty="0"/>
              <a:t>The dose was gradually raised up to 54 mg with continued improvement.</a:t>
            </a:r>
          </a:p>
          <a:p>
            <a:pPr>
              <a:lnSpc>
                <a:spcPct val="80000"/>
              </a:lnSpc>
              <a:spcBef>
                <a:spcPts val="0"/>
              </a:spcBef>
              <a:buFontTx/>
              <a:buNone/>
            </a:pPr>
            <a:endParaRPr lang="en-US" altLang="en-US" sz="2400" dirty="0"/>
          </a:p>
          <a:p>
            <a:pPr marL="0">
              <a:lnSpc>
                <a:spcPct val="80000"/>
              </a:lnSpc>
              <a:spcBef>
                <a:spcPts val="0"/>
              </a:spcBef>
              <a:buFontTx/>
              <a:buNone/>
            </a:pPr>
            <a:r>
              <a:rPr lang="en-US" altLang="en-US" sz="2400" dirty="0"/>
              <a:t>His mother now reports increased oppositional behaviors at home: he is</a:t>
            </a:r>
          </a:p>
          <a:p>
            <a:pPr marL="0">
              <a:lnSpc>
                <a:spcPct val="80000"/>
              </a:lnSpc>
              <a:spcBef>
                <a:spcPts val="0"/>
              </a:spcBef>
              <a:buFontTx/>
              <a:buNone/>
            </a:pPr>
            <a:r>
              <a:rPr lang="en-US" altLang="en-US" sz="2400" dirty="0"/>
              <a:t>   constantly testing limits and tantrums when he does not get his way. </a:t>
            </a:r>
          </a:p>
          <a:p>
            <a:pPr marL="0">
              <a:lnSpc>
                <a:spcPct val="80000"/>
              </a:lnSpc>
              <a:spcBef>
                <a:spcPts val="0"/>
              </a:spcBef>
              <a:buFontTx/>
              <a:buNone/>
            </a:pPr>
            <a:endParaRPr lang="en-US" altLang="en-US" sz="2400" dirty="0"/>
          </a:p>
          <a:p>
            <a:pPr>
              <a:lnSpc>
                <a:spcPct val="80000"/>
              </a:lnSpc>
              <a:spcBef>
                <a:spcPts val="0"/>
              </a:spcBef>
              <a:buFontTx/>
              <a:buNone/>
            </a:pPr>
            <a:r>
              <a:rPr lang="en-US" altLang="en-US" sz="2400" dirty="0"/>
              <a:t>His tantrum episodes occur almost daily at home and out of the house, which is embarrassing for mom and is is getting worse. </a:t>
            </a:r>
          </a:p>
          <a:p>
            <a:pPr>
              <a:lnSpc>
                <a:spcPct val="80000"/>
              </a:lnSpc>
              <a:spcBef>
                <a:spcPts val="0"/>
              </a:spcBef>
              <a:buFontTx/>
              <a:buNone/>
            </a:pPr>
            <a:endParaRPr lang="en-US" altLang="en-US" sz="2400" dirty="0"/>
          </a:p>
          <a:p>
            <a:pPr>
              <a:lnSpc>
                <a:spcPct val="80000"/>
              </a:lnSpc>
              <a:spcBef>
                <a:spcPts val="0"/>
              </a:spcBef>
              <a:buFontTx/>
              <a:buNone/>
            </a:pPr>
            <a:r>
              <a:rPr lang="en-US" altLang="en-US" sz="2400" dirty="0"/>
              <a:t>He threw a toy at his mother and she needed to go to the emergency room for stitches.</a:t>
            </a:r>
            <a:endParaRPr lang="en-US" sz="2400" dirty="0"/>
          </a:p>
        </p:txBody>
      </p:sp>
    </p:spTree>
    <p:extLst>
      <p:ext uri="{BB962C8B-B14F-4D97-AF65-F5344CB8AC3E}">
        <p14:creationId xmlns:p14="http://schemas.microsoft.com/office/powerpoint/2010/main" val="2044653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1B7F0-C241-437B-9731-EF4B3BBF5B08}"/>
              </a:ext>
            </a:extLst>
          </p:cNvPr>
          <p:cNvSpPr>
            <a:spLocks noGrp="1"/>
          </p:cNvSpPr>
          <p:nvPr>
            <p:ph type="title"/>
          </p:nvPr>
        </p:nvSpPr>
        <p:spPr>
          <a:xfrm>
            <a:off x="838200" y="901148"/>
            <a:ext cx="10515600" cy="662609"/>
          </a:xfrm>
        </p:spPr>
        <p:txBody>
          <a:bodyPr>
            <a:normAutofit fontScale="90000"/>
          </a:bodyPr>
          <a:lstStyle/>
          <a:p>
            <a:r>
              <a:rPr lang="en-US" b="1" dirty="0">
                <a:solidFill>
                  <a:srgbClr val="660066"/>
                </a:solidFill>
              </a:rPr>
              <a:t>Cliff: History of Present Illness </a:t>
            </a:r>
            <a:r>
              <a:rPr lang="en-US" sz="3200" b="1" dirty="0">
                <a:solidFill>
                  <a:srgbClr val="660066"/>
                </a:solidFill>
              </a:rPr>
              <a:t>cont</a:t>
            </a:r>
            <a:r>
              <a:rPr lang="en-US" sz="3200" b="1" dirty="0">
                <a:solidFill>
                  <a:srgbClr val="C00000"/>
                </a:solidFill>
              </a:rPr>
              <a:t>.</a:t>
            </a:r>
          </a:p>
        </p:txBody>
      </p:sp>
      <p:sp>
        <p:nvSpPr>
          <p:cNvPr id="3" name="Content Placeholder 2">
            <a:extLst>
              <a:ext uri="{FF2B5EF4-FFF2-40B4-BE49-F238E27FC236}">
                <a16:creationId xmlns:a16="http://schemas.microsoft.com/office/drawing/2014/main" id="{4E909EBF-DBB8-4977-B7EA-8F9CD118F1F1}"/>
              </a:ext>
            </a:extLst>
          </p:cNvPr>
          <p:cNvSpPr>
            <a:spLocks noGrp="1"/>
          </p:cNvSpPr>
          <p:nvPr>
            <p:ph idx="1"/>
          </p:nvPr>
        </p:nvSpPr>
        <p:spPr>
          <a:xfrm>
            <a:off x="838200" y="1563757"/>
            <a:ext cx="10515600" cy="4691269"/>
          </a:xfrm>
        </p:spPr>
        <p:txBody>
          <a:bodyPr>
            <a:noAutofit/>
          </a:bodyPr>
          <a:lstStyle/>
          <a:p>
            <a:pPr>
              <a:lnSpc>
                <a:spcPct val="80000"/>
              </a:lnSpc>
              <a:buFontTx/>
              <a:buNone/>
            </a:pPr>
            <a:r>
              <a:rPr lang="en-US" altLang="en-US" sz="2600" dirty="0"/>
              <a:t>  </a:t>
            </a:r>
            <a:r>
              <a:rPr lang="en-US" altLang="en-US" sz="2400" dirty="0"/>
              <a:t>On one occasion Cliff slammed a door and it broke a picture.  </a:t>
            </a:r>
          </a:p>
          <a:p>
            <a:pPr>
              <a:lnSpc>
                <a:spcPct val="80000"/>
              </a:lnSpc>
              <a:buFontTx/>
              <a:buNone/>
            </a:pPr>
            <a:r>
              <a:rPr lang="en-US" altLang="en-US" sz="2400" dirty="0"/>
              <a:t>  School staff have noticed oppositional and aggressive behaviors. He is mean to other children and his classmates do not want to play with him. He pushed a boy in the lunchroom.</a:t>
            </a:r>
          </a:p>
          <a:p>
            <a:pPr>
              <a:lnSpc>
                <a:spcPct val="80000"/>
              </a:lnSpc>
              <a:buFontTx/>
              <a:buNone/>
            </a:pPr>
            <a:r>
              <a:rPr lang="en-US" altLang="en-US" sz="2400" dirty="0"/>
              <a:t>  Cliff gets mad when he does not get his way but at other times is a cheerful child. </a:t>
            </a:r>
          </a:p>
          <a:p>
            <a:pPr>
              <a:lnSpc>
                <a:spcPct val="80000"/>
              </a:lnSpc>
              <a:buFontTx/>
              <a:buNone/>
            </a:pPr>
            <a:r>
              <a:rPr lang="en-US" altLang="en-US" sz="2400" dirty="0"/>
              <a:t>Cliff denies feeling sad. He is not a worrier and has no thoughts of killing himself. </a:t>
            </a:r>
          </a:p>
          <a:p>
            <a:pPr>
              <a:lnSpc>
                <a:spcPct val="80000"/>
              </a:lnSpc>
              <a:buFontTx/>
              <a:buNone/>
            </a:pPr>
            <a:r>
              <a:rPr lang="en-US" altLang="en-US" sz="2400" dirty="0"/>
              <a:t>He punches walls when he gets angry but has no other self-injurious behavior. </a:t>
            </a:r>
          </a:p>
          <a:p>
            <a:pPr>
              <a:lnSpc>
                <a:spcPct val="80000"/>
              </a:lnSpc>
              <a:buFontTx/>
              <a:buNone/>
            </a:pPr>
            <a:r>
              <a:rPr lang="en-US" altLang="en-US" sz="2400" dirty="0"/>
              <a:t>He is sleeping and eating well. </a:t>
            </a:r>
          </a:p>
          <a:p>
            <a:pPr>
              <a:lnSpc>
                <a:spcPct val="80000"/>
              </a:lnSpc>
              <a:buFontTx/>
              <a:buNone/>
            </a:pPr>
            <a:r>
              <a:rPr lang="en-US" sz="2400" dirty="0"/>
              <a:t>Family denies stressors other than Aunt no longer able to babysit after school</a:t>
            </a:r>
          </a:p>
        </p:txBody>
      </p:sp>
    </p:spTree>
    <p:extLst>
      <p:ext uri="{BB962C8B-B14F-4D97-AF65-F5344CB8AC3E}">
        <p14:creationId xmlns:p14="http://schemas.microsoft.com/office/powerpoint/2010/main" val="2028784886"/>
      </p:ext>
    </p:extLst>
  </p:cSld>
  <p:clrMapOvr>
    <a:masterClrMapping/>
  </p:clrMapOvr>
</p:sld>
</file>

<file path=ppt/theme/theme1.xml><?xml version="1.0" encoding="utf-8"?>
<a:theme xmlns:a="http://schemas.openxmlformats.org/drawingml/2006/main" name="Office Theme">
  <a:themeElements>
    <a:clrScheme name="Project TEACH">
      <a:dk1>
        <a:srgbClr val="3A3838"/>
      </a:dk1>
      <a:lt1>
        <a:sysClr val="window" lastClr="FFFFFF"/>
      </a:lt1>
      <a:dk2>
        <a:srgbClr val="039FDA"/>
      </a:dk2>
      <a:lt2>
        <a:srgbClr val="E7E6E6"/>
      </a:lt2>
      <a:accent1>
        <a:srgbClr val="039FDA"/>
      </a:accent1>
      <a:accent2>
        <a:srgbClr val="7BBF43"/>
      </a:accent2>
      <a:accent3>
        <a:srgbClr val="3A0E79"/>
      </a:accent3>
      <a:accent4>
        <a:srgbClr val="A5A5A5"/>
      </a:accent4>
      <a:accent5>
        <a:srgbClr val="5B9BD5"/>
      </a:accent5>
      <a:accent6>
        <a:srgbClr val="6F3B55"/>
      </a:accent6>
      <a:hlink>
        <a:srgbClr val="002060"/>
      </a:hlink>
      <a:folHlink>
        <a:srgbClr val="7E35E7"/>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14251</TotalTime>
  <Words>1617</Words>
  <Application>Microsoft Macintosh PowerPoint</Application>
  <PresentationFormat>Widescreen</PresentationFormat>
  <Paragraphs>266</Paragraphs>
  <Slides>32</Slides>
  <Notes>9</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32</vt:i4>
      </vt:variant>
    </vt:vector>
  </HeadingPairs>
  <TitlesOfParts>
    <vt:vector size="45" baseType="lpstr">
      <vt:lpstr>ＭＳ Ｐゴシック</vt:lpstr>
      <vt:lpstr>Arial</vt:lpstr>
      <vt:lpstr>Calibri</vt:lpstr>
      <vt:lpstr>Helvetica</vt:lpstr>
      <vt:lpstr>Helvetica Light</vt:lpstr>
      <vt:lpstr>Helvetica Neue</vt:lpstr>
      <vt:lpstr>Helvetica Regular</vt:lpstr>
      <vt:lpstr>Myriad Pro Cond</vt:lpstr>
      <vt:lpstr>Times New Roman</vt:lpstr>
      <vt:lpstr>Verdana</vt:lpstr>
      <vt:lpstr>Office Theme</vt:lpstr>
      <vt:lpstr>2_Custom Design</vt:lpstr>
      <vt:lpstr>1_Custom Design</vt:lpstr>
      <vt:lpstr>PowerPoint Presentation</vt:lpstr>
      <vt:lpstr>Speaker:</vt:lpstr>
      <vt:lpstr>PowerPoint Presentation</vt:lpstr>
      <vt:lpstr>Goals and Objectives</vt:lpstr>
      <vt:lpstr>Let’s Meet Cliff  and his Mother</vt:lpstr>
      <vt:lpstr>PowerPoint Presentation</vt:lpstr>
      <vt:lpstr>Cliff</vt:lpstr>
      <vt:lpstr>Cliff: History of Present Illness</vt:lpstr>
      <vt:lpstr>Cliff: History of Present Illness cont.</vt:lpstr>
      <vt:lpstr>Cliff</vt:lpstr>
      <vt:lpstr>ABCs</vt:lpstr>
      <vt:lpstr>Cliff’s Vanderbilt</vt:lpstr>
      <vt:lpstr>PowerPoint Presentation</vt:lpstr>
      <vt:lpstr>PowerPoint Presentation</vt:lpstr>
      <vt:lpstr>Cliff’s Vanderbilt - Scored</vt:lpstr>
      <vt:lpstr>What would you do? </vt:lpstr>
      <vt:lpstr>   Assessment of Aggression   The “Fever” of Psychiatry</vt:lpstr>
      <vt:lpstr>Aggression in Children &amp; Adolescents</vt:lpstr>
      <vt:lpstr>Aggression in Children &amp; Adolescents</vt:lpstr>
      <vt:lpstr>Impulsive-Aggressive Spectrum</vt:lpstr>
      <vt:lpstr>PowerPoint Presentation</vt:lpstr>
      <vt:lpstr> </vt:lpstr>
      <vt:lpstr>Clinical Pearl</vt:lpstr>
      <vt:lpstr>PowerPoint Presentation</vt:lpstr>
      <vt:lpstr> Assessing Aggression</vt:lpstr>
      <vt:lpstr>Aggression Assessment: Take your time!</vt:lpstr>
      <vt:lpstr>Use Standardized Measures </vt:lpstr>
      <vt:lpstr>PowerPoint Presentation</vt:lpstr>
      <vt:lpstr>Modified Overt Aggression Scale (MOAS)</vt:lpstr>
      <vt:lpstr>PowerPoint Presentation</vt:lpstr>
      <vt:lpstr>PowerPoint Presentation</vt:lpstr>
      <vt:lpstr>Conclusions:  Assessment and First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Romanos</dc:creator>
  <cp:lastModifiedBy>David Kaye</cp:lastModifiedBy>
  <cp:revision>247</cp:revision>
  <cp:lastPrinted>2017-09-12T14:03:58Z</cp:lastPrinted>
  <dcterms:created xsi:type="dcterms:W3CDTF">2017-05-18T20:49:26Z</dcterms:created>
  <dcterms:modified xsi:type="dcterms:W3CDTF">2024-08-28T21:37:49Z</dcterms:modified>
</cp:coreProperties>
</file>