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3" r:id="rId2"/>
  </p:sldMasterIdLst>
  <p:notesMasterIdLst>
    <p:notesMasterId r:id="rId29"/>
  </p:notesMasterIdLst>
  <p:sldIdLst>
    <p:sldId id="3245" r:id="rId3"/>
    <p:sldId id="613" r:id="rId4"/>
    <p:sldId id="3246" r:id="rId5"/>
    <p:sldId id="335" r:id="rId6"/>
    <p:sldId id="342" r:id="rId7"/>
    <p:sldId id="343" r:id="rId8"/>
    <p:sldId id="344" r:id="rId9"/>
    <p:sldId id="615" r:id="rId10"/>
    <p:sldId id="339" r:id="rId11"/>
    <p:sldId id="349" r:id="rId12"/>
    <p:sldId id="351" r:id="rId13"/>
    <p:sldId id="346" r:id="rId14"/>
    <p:sldId id="347" r:id="rId15"/>
    <p:sldId id="348" r:id="rId16"/>
    <p:sldId id="354" r:id="rId17"/>
    <p:sldId id="355" r:id="rId18"/>
    <p:sldId id="356" r:id="rId19"/>
    <p:sldId id="357" r:id="rId20"/>
    <p:sldId id="358" r:id="rId21"/>
    <p:sldId id="380" r:id="rId22"/>
    <p:sldId id="359" r:id="rId23"/>
    <p:sldId id="360" r:id="rId24"/>
    <p:sldId id="361" r:id="rId25"/>
    <p:sldId id="362" r:id="rId26"/>
    <p:sldId id="616" r:id="rId27"/>
    <p:sldId id="365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952"/>
  </p:normalViewPr>
  <p:slideViewPr>
    <p:cSldViewPr snapToGrid="0">
      <p:cViewPr varScale="1">
        <p:scale>
          <a:sx n="110" d="100"/>
          <a:sy n="110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7F64B2-439F-7D4E-B43D-3CAF6D6330DE}" type="datetimeFigureOut">
              <a:rPr lang="en-US" smtClean="0"/>
              <a:t>8/27/24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2FB21C-DE57-344D-B1E9-464A8E48FC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452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Decide what font you want to use for titles/heading</a:t>
            </a:r>
            <a:r>
              <a:rPr lang="en-US" baseline="0" dirty="0"/>
              <a:t> and make them the all same.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566C59-BAC0-4CE1-A859-46610F03C0C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11142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49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566C59-BAC0-4CE1-A859-46610F03C0CE}" type="slidenum"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rPr>
              <a:pPr marL="0" marR="0" lvl="0" indent="0" algn="r" defTabSz="93497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634397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566C59-BAC0-4CE1-A859-46610F03C0C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/>
                <a:sym typeface="Arial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26194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Amy hands off to Mike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D7A4E4-CC79-F249-9CEE-938B888CE3D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13765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Mike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D7A4E4-CC79-F249-9CEE-938B888CE3D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2768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D7A4E4-CC79-F249-9CEE-938B888CE3D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941566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D7A4E4-CC79-F249-9CEE-938B888CE3D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294226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Mike hands off to Amy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D7A4E4-CC79-F249-9CEE-938B888CE3D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01968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Amy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D7A4E4-CC79-F249-9CEE-938B888CE3D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8735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39701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26543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96865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6684" y="301625"/>
            <a:ext cx="9751483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826684" y="1827213"/>
            <a:ext cx="9751483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809176-AA9E-4AB3-8409-494572238445}" type="slidenum"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08677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A71C-5EB0-45EC-B0AD-E94D765AE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161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27A71C-5EB0-45EC-B0AD-E94D765AE5A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4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phic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50" t="17628" r="26478" b="17628"/>
          <a:stretch/>
        </p:blipFill>
        <p:spPr>
          <a:xfrm>
            <a:off x="520627" y="811784"/>
            <a:ext cx="4370453" cy="5197094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A71C-5EB0-45EC-B0AD-E94D765AE5A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5448592" y="1874750"/>
            <a:ext cx="6743408" cy="880159"/>
          </a:xfrm>
          <a:prstGeom prst="rect">
            <a:avLst/>
          </a:prstGeom>
          <a:solidFill>
            <a:srgbClr val="391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5448592" y="2971049"/>
            <a:ext cx="6743408" cy="881143"/>
          </a:xfrm>
          <a:prstGeom prst="rect">
            <a:avLst/>
          </a:prstGeom>
          <a:solidFill>
            <a:srgbClr val="049F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5448592" y="4068332"/>
            <a:ext cx="6743408" cy="88398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48592" y="3234339"/>
            <a:ext cx="6743408" cy="44517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48592" y="1986481"/>
            <a:ext cx="6743408" cy="656696"/>
          </a:xfrm>
        </p:spPr>
        <p:txBody>
          <a:bodyPr anchor="b"/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92577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A71C-5EB0-45EC-B0AD-E94D765AE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64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A71C-5EB0-45EC-B0AD-E94D765AE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2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A71C-5EB0-45EC-B0AD-E94D765AE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21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19150"/>
            <a:ext cx="10515600" cy="87153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A71C-5EB0-45EC-B0AD-E94D765AE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895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079109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A71C-5EB0-45EC-B0AD-E94D765AE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551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A71C-5EB0-45EC-B0AD-E94D765AE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525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A71C-5EB0-45EC-B0AD-E94D765AE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89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A71C-5EB0-45EC-B0AD-E94D765AE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375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A71C-5EB0-45EC-B0AD-E94D765AE5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445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0610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92307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63495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66025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919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95994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72668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6.sv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4.svg"/><Relationship Id="rId10" Type="http://schemas.openxmlformats.org/officeDocument/2006/relationships/slideLayout" Target="../slideLayouts/slideLayout22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-4"/>
            <a:ext cx="12192000" cy="6858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-2"/>
            <a:ext cx="3919948" cy="144866"/>
          </a:xfrm>
          <a:prstGeom prst="rect">
            <a:avLst/>
          </a:prstGeom>
          <a:solidFill>
            <a:srgbClr val="391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4151958" y="-4"/>
            <a:ext cx="3900222" cy="144868"/>
          </a:xfrm>
          <a:prstGeom prst="rect">
            <a:avLst/>
          </a:prstGeom>
          <a:solidFill>
            <a:srgbClr val="049F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8284190" y="0"/>
            <a:ext cx="3907809" cy="144864"/>
          </a:xfrm>
          <a:prstGeom prst="rect">
            <a:avLst/>
          </a:prstGeom>
          <a:solidFill>
            <a:srgbClr val="7BBF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115706"/>
            <a:ext cx="10515600" cy="709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23141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8070" y="163582"/>
            <a:ext cx="615860" cy="788538"/>
          </a:xfrm>
          <a:prstGeom prst="rect">
            <a:avLst/>
          </a:prstGeom>
        </p:spPr>
      </p:pic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610600" y="64928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B329009-5ACF-9B49-A090-FE26ACD75C75}" type="slidenum">
              <a:rPr lang="en-US" smtClean="0">
                <a:solidFill>
                  <a:srgbClr val="391378"/>
                </a:solidFill>
              </a:rPr>
              <a:pPr/>
              <a:t>‹#›</a:t>
            </a:fld>
            <a:endParaRPr lang="en-US" dirty="0">
              <a:solidFill>
                <a:srgbClr val="391378"/>
              </a:solidFill>
            </a:endParaRPr>
          </a:p>
        </p:txBody>
      </p:sp>
      <p:sp>
        <p:nvSpPr>
          <p:cNvPr id="16" name="Footer Placeholder 4"/>
          <p:cNvSpPr txBox="1">
            <a:spLocks/>
          </p:cNvSpPr>
          <p:nvPr userDrawn="1"/>
        </p:nvSpPr>
        <p:spPr>
          <a:xfrm>
            <a:off x="1653904" y="6492871"/>
            <a:ext cx="40843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2">
                    <a:lumMod val="25000"/>
                  </a:schemeClr>
                </a:solidFill>
                <a:latin typeface="Myriad Pro" panose="020B0503030403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 dirty="0">
                <a:solidFill>
                  <a:srgbClr val="391378"/>
                </a:solidFill>
                <a:latin typeface="Helvetica Regular" charset="0"/>
              </a:rPr>
              <a:t>©  2017 New York State Office of Mental Health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09" y="6292563"/>
            <a:ext cx="2103476" cy="528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Helvetica Light" charset="0"/>
          <a:ea typeface="Helvetica Light" charset="0"/>
          <a:cs typeface="Helvetica Ligh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b="0" i="0" kern="1200">
          <a:solidFill>
            <a:schemeClr val="tx1"/>
          </a:solidFill>
          <a:latin typeface="Helvetica Regular" charset="0"/>
          <a:ea typeface="Helvetica Regular" charset="0"/>
          <a:cs typeface="Helvetica Regular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Helvetica Regular" charset="0"/>
          <a:ea typeface="Helvetica Regular" charset="0"/>
          <a:cs typeface="Helvetica Regular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Helvetica Regular" charset="0"/>
          <a:ea typeface="Helvetica Regular" charset="0"/>
          <a:cs typeface="Helvetica Regular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Helvetica Regular" charset="0"/>
          <a:ea typeface="Helvetica Regular" charset="0"/>
          <a:cs typeface="Helvetica Regular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Helvetica Regular" charset="0"/>
          <a:ea typeface="Helvetica Regular" charset="0"/>
          <a:cs typeface="Helvetica Regular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16"/>
          <p:cNvSpPr/>
          <p:nvPr userDrawn="1"/>
        </p:nvSpPr>
        <p:spPr>
          <a:xfrm rot="10800000">
            <a:off x="-1" y="5357812"/>
            <a:ext cx="3832382" cy="1500187"/>
          </a:xfrm>
          <a:custGeom>
            <a:avLst/>
            <a:gdLst>
              <a:gd name="connsiteX0" fmla="*/ 5681662 w 5681662"/>
              <a:gd name="connsiteY0" fmla="*/ 2224088 h 2224088"/>
              <a:gd name="connsiteX1" fmla="*/ 5681662 w 5681662"/>
              <a:gd name="connsiteY1" fmla="*/ 0 h 2224088"/>
              <a:gd name="connsiteX2" fmla="*/ 0 w 5681662"/>
              <a:gd name="connsiteY2" fmla="*/ 0 h 2224088"/>
              <a:gd name="connsiteX3" fmla="*/ 5681662 w 5681662"/>
              <a:gd name="connsiteY3" fmla="*/ 2224088 h 2224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81662" h="2224088">
                <a:moveTo>
                  <a:pt x="5681662" y="2224088"/>
                </a:moveTo>
                <a:lnTo>
                  <a:pt x="5681662" y="0"/>
                </a:lnTo>
                <a:lnTo>
                  <a:pt x="0" y="0"/>
                </a:lnTo>
                <a:lnTo>
                  <a:pt x="5681662" y="22240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: Shape 6"/>
          <p:cNvSpPr/>
          <p:nvPr userDrawn="1"/>
        </p:nvSpPr>
        <p:spPr>
          <a:xfrm>
            <a:off x="6510338" y="0"/>
            <a:ext cx="5681662" cy="2224088"/>
          </a:xfrm>
          <a:custGeom>
            <a:avLst/>
            <a:gdLst>
              <a:gd name="connsiteX0" fmla="*/ 5681662 w 5681662"/>
              <a:gd name="connsiteY0" fmla="*/ 2224088 h 2224088"/>
              <a:gd name="connsiteX1" fmla="*/ 5681662 w 5681662"/>
              <a:gd name="connsiteY1" fmla="*/ 0 h 2224088"/>
              <a:gd name="connsiteX2" fmla="*/ 0 w 5681662"/>
              <a:gd name="connsiteY2" fmla="*/ 0 h 2224088"/>
              <a:gd name="connsiteX3" fmla="*/ 5681662 w 5681662"/>
              <a:gd name="connsiteY3" fmla="*/ 2224088 h 2224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81662" h="2224088">
                <a:moveTo>
                  <a:pt x="5681662" y="2224088"/>
                </a:moveTo>
                <a:lnTo>
                  <a:pt x="5681662" y="0"/>
                </a:lnTo>
                <a:lnTo>
                  <a:pt x="0" y="0"/>
                </a:lnTo>
                <a:lnTo>
                  <a:pt x="5681662" y="22240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40985"/>
            <a:ext cx="10515600" cy="8219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14513"/>
            <a:ext cx="10515600" cy="4362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bg2">
                    <a:lumMod val="25000"/>
                  </a:schemeClr>
                </a:solidFill>
                <a:latin typeface="Helvetica Regular" charset="0"/>
              </a:defRPr>
            </a:lvl1pPr>
          </a:lstStyle>
          <a:p>
            <a:fld id="{E927A71C-5EB0-45EC-B0AD-E94D765AE5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838200" cy="109057"/>
          </a:xfrm>
          <a:prstGeom prst="rect">
            <a:avLst/>
          </a:prstGeom>
          <a:solidFill>
            <a:srgbClr val="391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901110" y="0"/>
            <a:ext cx="838200" cy="109057"/>
          </a:xfrm>
          <a:prstGeom prst="rect">
            <a:avLst/>
          </a:prstGeom>
          <a:solidFill>
            <a:srgbClr val="049F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1802220" y="0"/>
            <a:ext cx="838200" cy="10905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Graphic 19"/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74099" y="144864"/>
            <a:ext cx="2450026" cy="470706"/>
          </a:xfrm>
          <a:prstGeom prst="rect">
            <a:avLst/>
          </a:prstGeom>
        </p:spPr>
      </p:pic>
      <p:pic>
        <p:nvPicPr>
          <p:cNvPr id="21" name="Graphic 20"/>
          <p:cNvPicPr>
            <a:picLocks noChangeAspect="1"/>
          </p:cNvPicPr>
          <p:nvPr userDrawn="1"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7724467" y="63900"/>
            <a:ext cx="4334183" cy="126600"/>
          </a:xfrm>
          <a:prstGeom prst="rect">
            <a:avLst/>
          </a:prstGeom>
        </p:spPr>
      </p:pic>
      <p:sp>
        <p:nvSpPr>
          <p:cNvPr id="22" name="Rectangle 21"/>
          <p:cNvSpPr/>
          <p:nvPr userDrawn="1"/>
        </p:nvSpPr>
        <p:spPr>
          <a:xfrm>
            <a:off x="9551580" y="6748943"/>
            <a:ext cx="838200" cy="109057"/>
          </a:xfrm>
          <a:prstGeom prst="rect">
            <a:avLst/>
          </a:prstGeom>
          <a:solidFill>
            <a:srgbClr val="391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 userDrawn="1"/>
        </p:nvSpPr>
        <p:spPr>
          <a:xfrm>
            <a:off x="10452690" y="6748943"/>
            <a:ext cx="838200" cy="109057"/>
          </a:xfrm>
          <a:prstGeom prst="rect">
            <a:avLst/>
          </a:prstGeom>
          <a:solidFill>
            <a:srgbClr val="049F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 userDrawn="1"/>
        </p:nvSpPr>
        <p:spPr>
          <a:xfrm>
            <a:off x="11353800" y="6748943"/>
            <a:ext cx="838200" cy="10905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ooter Placeholder 4"/>
          <p:cNvSpPr txBox="1">
            <a:spLocks/>
          </p:cNvSpPr>
          <p:nvPr userDrawn="1"/>
        </p:nvSpPr>
        <p:spPr>
          <a:xfrm>
            <a:off x="1653904" y="6492871"/>
            <a:ext cx="40843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2">
                    <a:lumMod val="25000"/>
                  </a:schemeClr>
                </a:solidFill>
                <a:latin typeface="Myriad Pro" panose="020B0503030403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 dirty="0">
                <a:solidFill>
                  <a:srgbClr val="391378"/>
                </a:solidFill>
                <a:latin typeface="Helvetica Regular" charset="0"/>
              </a:rPr>
              <a:t>©  2017 New York State Office of Mental Health</a:t>
            </a:r>
          </a:p>
        </p:txBody>
      </p:sp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09" y="6292563"/>
            <a:ext cx="2103476" cy="528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764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b="0" i="0" kern="1200">
          <a:solidFill>
            <a:schemeClr val="tx1"/>
          </a:solidFill>
          <a:latin typeface="Helvetica Regular" charset="0"/>
          <a:ea typeface="Kozuka Gothic Pr6N B" panose="020B0800000000000000" pitchFamily="34" charset="-128"/>
          <a:cs typeface="Myriad Arabic" panose="01010101010101010101" pitchFamily="50" charset="-78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Tx/>
        <a:buBlip>
          <a:blip r:embed="rId19"/>
        </a:buBlip>
        <a:defRPr sz="2800" b="0" i="0" kern="1200">
          <a:solidFill>
            <a:schemeClr val="tx1"/>
          </a:solidFill>
          <a:latin typeface="Helvetica Regular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Helvetica Regular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Myriad Pro Cond" panose="020B0506030403020204" pitchFamily="34" charset="0"/>
        <a:buChar char="−"/>
        <a:defRPr sz="2000" b="0" i="0" kern="1200">
          <a:solidFill>
            <a:schemeClr val="tx1"/>
          </a:solidFill>
          <a:latin typeface="Helvetica Regular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Helvetica Regular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Myriad Pro Cond" panose="020B0506030403020204" pitchFamily="34" charset="0"/>
        <a:buChar char="-"/>
        <a:defRPr sz="1800" b="0" i="0" kern="1200">
          <a:solidFill>
            <a:schemeClr val="tx1"/>
          </a:solidFill>
          <a:latin typeface="Helvetica Regular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5B0E87D-D0AB-4795-A1FE-6F5D7DA6EC0F}"/>
              </a:ext>
            </a:extLst>
          </p:cNvPr>
          <p:cNvSpPr txBox="1"/>
          <p:nvPr/>
        </p:nvSpPr>
        <p:spPr>
          <a:xfrm>
            <a:off x="920753" y="1521202"/>
            <a:ext cx="1054249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0" cap="none" spc="0" normalizeH="0" baseline="0" noProof="0" dirty="0">
                <a:ln>
                  <a:noFill/>
                </a:ln>
                <a:solidFill>
                  <a:srgbClr val="391378"/>
                </a:solidFill>
                <a:effectLst/>
                <a:uLnTx/>
                <a:uFillTx/>
                <a:latin typeface="Helvetica Light"/>
                <a:ea typeface="Helvetica Regular" charset="0"/>
                <a:cs typeface="Helvetica Regular" charset="0"/>
                <a:sym typeface="Arial"/>
              </a:rPr>
              <a:t>Difficult Cases: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0" cap="none" spc="0" normalizeH="0" baseline="0" noProof="0" dirty="0">
                <a:ln>
                  <a:noFill/>
                </a:ln>
                <a:solidFill>
                  <a:srgbClr val="391378"/>
                </a:solidFill>
                <a:effectLst/>
                <a:uLnTx/>
                <a:uFillTx/>
                <a:latin typeface="Helvetica Light"/>
                <a:ea typeface="Helvetica Regular" charset="0"/>
                <a:cs typeface="Helvetica Regular" charset="0"/>
                <a:sym typeface="Arial"/>
              </a:rPr>
              <a:t>School Refusal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259B78-A2FC-4C55-B4BA-C0E9919E35F6}"/>
              </a:ext>
            </a:extLst>
          </p:cNvPr>
          <p:cNvSpPr txBox="1">
            <a:spLocks/>
          </p:cNvSpPr>
          <p:nvPr/>
        </p:nvSpPr>
        <p:spPr>
          <a:xfrm>
            <a:off x="192001" y="4457043"/>
            <a:ext cx="11999999" cy="185014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Arial"/>
              </a:rPr>
              <a:t>Michael A. Scharf, M.D.</a:t>
            </a:r>
          </a:p>
        </p:txBody>
      </p:sp>
    </p:spTree>
    <p:extLst>
      <p:ext uri="{BB962C8B-B14F-4D97-AF65-F5344CB8AC3E}">
        <p14:creationId xmlns:p14="http://schemas.microsoft.com/office/powerpoint/2010/main" val="418194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Causes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947451" y="2016087"/>
            <a:ext cx="10406349" cy="4362679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Heterogeneous and multi-casual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Serves different functions depending on the child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Avoidance of specific fears provoked by the school environment</a:t>
            </a:r>
          </a:p>
          <a:p>
            <a:pPr lvl="1"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sz="2600" dirty="0">
                <a:solidFill>
                  <a:schemeClr val="tx2"/>
                </a:solidFill>
              </a:rPr>
              <a:t>Test-taking situations</a:t>
            </a:r>
          </a:p>
          <a:p>
            <a:pPr lvl="1"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sz="2600" dirty="0">
                <a:solidFill>
                  <a:schemeClr val="tx2"/>
                </a:solidFill>
              </a:rPr>
              <a:t>Bathrooms</a:t>
            </a:r>
          </a:p>
          <a:p>
            <a:pPr lvl="1"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sz="2600" dirty="0">
                <a:solidFill>
                  <a:schemeClr val="tx2"/>
                </a:solidFill>
              </a:rPr>
              <a:t>Cafeterias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Escape from aversive social situations</a:t>
            </a:r>
          </a:p>
          <a:p>
            <a:pPr lvl="1"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sz="2600" dirty="0">
                <a:solidFill>
                  <a:schemeClr val="tx2"/>
                </a:solidFill>
              </a:rPr>
              <a:t>Children (Bullying)</a:t>
            </a:r>
          </a:p>
          <a:p>
            <a:pPr lvl="1"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sz="2600" dirty="0">
                <a:solidFill>
                  <a:schemeClr val="tx2"/>
                </a:solidFill>
              </a:rPr>
              <a:t>Teachers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Separation Anxiety </a:t>
            </a:r>
          </a:p>
          <a:p>
            <a:pPr lvl="1"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sz="2600" dirty="0">
                <a:solidFill>
                  <a:schemeClr val="tx2"/>
                </a:solidFill>
              </a:rPr>
              <a:t>Parent, family member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1700" dirty="0"/>
              <a:t>		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z="1700" dirty="0"/>
          </a:p>
        </p:txBody>
      </p:sp>
    </p:spTree>
    <p:extLst>
      <p:ext uri="{BB962C8B-B14F-4D97-AF65-F5344CB8AC3E}">
        <p14:creationId xmlns:p14="http://schemas.microsoft.com/office/powerpoint/2010/main" val="752159165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A Variety of Dysfunctional Family Interaction Patterns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2453286" y="1897084"/>
            <a:ext cx="8042276" cy="3467808"/>
          </a:xfrm>
        </p:spPr>
        <p:txBody>
          <a:bodyPr/>
          <a:lstStyle/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Over-dependency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Detachment with little interaction among family members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Isolation with little interaction outside the family unit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High degree of conflict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endParaRPr lang="en-US" alt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00346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Associated Psychiatric Disorders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2239529" y="1956460"/>
            <a:ext cx="8042276" cy="3467808"/>
          </a:xfrm>
        </p:spPr>
        <p:txBody>
          <a:bodyPr/>
          <a:lstStyle/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School refusal is not a psychiatric diagnosis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Related emotional distress is significant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Anxiety and depression most common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Children: anxiety symptoms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Adolescents: anxiety and mood disorders</a:t>
            </a:r>
          </a:p>
        </p:txBody>
      </p:sp>
    </p:spTree>
    <p:extLst>
      <p:ext uri="{BB962C8B-B14F-4D97-AF65-F5344CB8AC3E}">
        <p14:creationId xmlns:p14="http://schemas.microsoft.com/office/powerpoint/2010/main" val="553223846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551216" y="228600"/>
            <a:ext cx="7313613" cy="1143000"/>
          </a:xfrm>
        </p:spPr>
        <p:txBody>
          <a:bodyPr/>
          <a:lstStyle/>
          <a:p>
            <a:pPr eaLnBrk="1" hangingPunct="1"/>
            <a:r>
              <a:rPr lang="en-US" altLang="en-US" sz="3200" dirty="0"/>
              <a:t>Psychiatric Disorders in Children with School Refusal </a:t>
            </a:r>
            <a:r>
              <a:rPr lang="en-US" altLang="en-US" sz="1800" dirty="0">
                <a:latin typeface="+mn-lt"/>
              </a:rPr>
              <a:t>(Bernstein et al 1991)</a:t>
            </a:r>
          </a:p>
        </p:txBody>
      </p:sp>
      <p:graphicFrame>
        <p:nvGraphicFramePr>
          <p:cNvPr id="84039" name="Group 71"/>
          <p:cNvGraphicFramePr>
            <a:graphicFrameLocks noGrp="1"/>
          </p:cNvGraphicFramePr>
          <p:nvPr>
            <p:ph type="tbl" idx="1"/>
          </p:nvPr>
        </p:nvGraphicFramePr>
        <p:xfrm>
          <a:off x="2021947" y="1371600"/>
          <a:ext cx="8187267" cy="4637088"/>
        </p:xfrm>
        <a:graphic>
          <a:graphicData uri="http://schemas.openxmlformats.org/drawingml/2006/table">
            <a:tbl>
              <a:tblPr/>
              <a:tblGrid>
                <a:gridCol w="940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17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1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78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70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Diagnosis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Percentage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Anxiety Disorders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54%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Separation Anxiety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Anxiety Disorder, NOS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Generalized Anxiety Disorder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Social Phobia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Panic Disorder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4.5%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Panic Disorder with Agoraphobia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Agoraphobia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.5%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30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Mood Disorders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52%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Major Depression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Dysthymia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8084117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96536" y="142505"/>
            <a:ext cx="7313612" cy="1302121"/>
          </a:xfrm>
        </p:spPr>
        <p:txBody>
          <a:bodyPr/>
          <a:lstStyle/>
          <a:p>
            <a:pPr eaLnBrk="1" hangingPunct="1"/>
            <a:r>
              <a:rPr lang="en-US" altLang="en-US" sz="3200" dirty="0"/>
              <a:t>Psychiatric Disorders in Children with School Refusal </a:t>
            </a:r>
            <a:r>
              <a:rPr lang="en-US" altLang="en-US" sz="1800" dirty="0">
                <a:latin typeface="+mn-lt"/>
              </a:rPr>
              <a:t>(Bernstein et al.1991)</a:t>
            </a:r>
          </a:p>
        </p:txBody>
      </p:sp>
      <p:graphicFrame>
        <p:nvGraphicFramePr>
          <p:cNvPr id="85057" name="Group 65"/>
          <p:cNvGraphicFramePr>
            <a:graphicFrameLocks noGrp="1"/>
          </p:cNvGraphicFramePr>
          <p:nvPr>
            <p:ph type="tbl" idx="1"/>
          </p:nvPr>
        </p:nvGraphicFramePr>
        <p:xfrm>
          <a:off x="2533842" y="1444626"/>
          <a:ext cx="7239000" cy="4697307"/>
        </p:xfrm>
        <a:graphic>
          <a:graphicData uri="http://schemas.openxmlformats.org/drawingml/2006/table">
            <a:tbl>
              <a:tblPr/>
              <a:tblGrid>
                <a:gridCol w="549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2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99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831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Diagnosis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sng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Percentage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48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Disruptive Behavior Disorders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Oppositional Defiant Disorder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Verdana" pitchFamily="34" charset="0"/>
                        </a:rPr>
                        <a:t>24%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71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Conduct Disorder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ADHD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6.5%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Disruptive Behavior Disorder, NOS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Other Disorders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Adjustment Disorder (with mood and/or anxiety)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Learning Disorder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5.5%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Substance Abuse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2.5%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Other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1.2%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1846151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Final Piece of the Assessment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1575412" y="2274486"/>
            <a:ext cx="9055865" cy="3467808"/>
          </a:xfrm>
        </p:spPr>
        <p:txBody>
          <a:bodyPr/>
          <a:lstStyle/>
          <a:p>
            <a:pPr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Collaboration with school staff regarding efforts so far to work with the child and family</a:t>
            </a:r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History of attendance of this child and siblings</a:t>
            </a:r>
          </a:p>
          <a:p>
            <a:pPr lvl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Review of attendance records, report cards, and any available psycho-educational evaluations</a:t>
            </a:r>
          </a:p>
        </p:txBody>
      </p:sp>
    </p:spTree>
    <p:extLst>
      <p:ext uri="{BB962C8B-B14F-4D97-AF65-F5344CB8AC3E}">
        <p14:creationId xmlns:p14="http://schemas.microsoft.com/office/powerpoint/2010/main" val="15468302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Intervention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Primary goal – early return to school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Avoid written excuses for Home Instruction unless a medical condition makes it necessary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Treatment should focus on underlying psychiatric conditions, family dysfunction, and other contributing factors</a:t>
            </a:r>
          </a:p>
        </p:txBody>
      </p:sp>
    </p:spTree>
    <p:extLst>
      <p:ext uri="{BB962C8B-B14F-4D97-AF65-F5344CB8AC3E}">
        <p14:creationId xmlns:p14="http://schemas.microsoft.com/office/powerpoint/2010/main" val="745956368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Intervention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2073275" y="2015837"/>
            <a:ext cx="8042276" cy="2781794"/>
          </a:xfrm>
        </p:spPr>
        <p:txBody>
          <a:bodyPr/>
          <a:lstStyle/>
          <a:p>
            <a:pPr marL="0" indent="0">
              <a:buNone/>
              <a:tabLst>
                <a:tab pos="509588" algn="l"/>
              </a:tabLst>
            </a:pPr>
            <a:r>
              <a:rPr lang="en-US" altLang="en-US" dirty="0">
                <a:solidFill>
                  <a:schemeClr val="tx2"/>
                </a:solidFill>
              </a:rPr>
              <a:t> 	Because anxious children often present with physical symptoms, the Primary Care Provider may need to take a stand and explain that the problem is a very real physical manifestation of psychological distress and anxiety rather than a sign of a physical illness</a:t>
            </a:r>
          </a:p>
        </p:txBody>
      </p:sp>
    </p:spTree>
    <p:extLst>
      <p:ext uri="{BB962C8B-B14F-4D97-AF65-F5344CB8AC3E}">
        <p14:creationId xmlns:p14="http://schemas.microsoft.com/office/powerpoint/2010/main" val="3599686568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Treatment </a:t>
            </a:r>
            <a:endParaRPr lang="en-US" altLang="en-US" sz="2400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1729647" y="1825625"/>
            <a:ext cx="8846545" cy="4622469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en-US" sz="3000" b="1" dirty="0">
                <a:solidFill>
                  <a:schemeClr val="accent6">
                    <a:lumMod val="75000"/>
                  </a:schemeClr>
                </a:solidFill>
              </a:rPr>
              <a:t>MULITMODAL, COLLABORATIVE, TEAM APPROACH !!!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b="1" dirty="0"/>
              <a:t>		-</a:t>
            </a:r>
            <a:r>
              <a:rPr lang="en-US" altLang="en-US" dirty="0">
                <a:solidFill>
                  <a:schemeClr val="tx2"/>
                </a:solidFill>
              </a:rPr>
              <a:t>Primary Care Provider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dirty="0">
                <a:solidFill>
                  <a:schemeClr val="tx2"/>
                </a:solidFill>
              </a:rPr>
              <a:t>		-Child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dirty="0">
                <a:solidFill>
                  <a:schemeClr val="tx2"/>
                </a:solidFill>
              </a:rPr>
              <a:t>		-Parents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dirty="0">
                <a:solidFill>
                  <a:schemeClr val="tx2"/>
                </a:solidFill>
              </a:rPr>
              <a:t>		-School Staff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dirty="0">
                <a:solidFill>
                  <a:schemeClr val="tx2"/>
                </a:solidFill>
              </a:rPr>
              <a:t>		-Mental Health Professional</a:t>
            </a:r>
          </a:p>
        </p:txBody>
      </p:sp>
    </p:spTree>
    <p:extLst>
      <p:ext uri="{BB962C8B-B14F-4D97-AF65-F5344CB8AC3E}">
        <p14:creationId xmlns:p14="http://schemas.microsoft.com/office/powerpoint/2010/main" val="3551964319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Treatment – General Principles 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2074862" y="2106977"/>
            <a:ext cx="8042276" cy="4174066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80000"/>
              </a:lnSpc>
              <a:buNone/>
            </a:pPr>
            <a:endParaRPr lang="en-US" altLang="en-US" sz="2100" dirty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3800" dirty="0">
                <a:solidFill>
                  <a:schemeClr val="tx2"/>
                </a:solidFill>
              </a:rPr>
              <a:t>	-Parent involvement is critical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3800" dirty="0">
                <a:solidFill>
                  <a:schemeClr val="tx2"/>
                </a:solidFill>
              </a:rPr>
              <a:t>	-Exposure to school is critical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3800" dirty="0">
              <a:solidFill>
                <a:schemeClr val="tx2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3800" dirty="0">
                <a:solidFill>
                  <a:schemeClr val="tx2"/>
                </a:solidFill>
              </a:rPr>
              <a:t>       Must take into account: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3800" dirty="0">
                <a:solidFill>
                  <a:schemeClr val="tx2"/>
                </a:solidFill>
              </a:rPr>
              <a:t>		 Severity of symptoms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3800" dirty="0">
                <a:solidFill>
                  <a:schemeClr val="tx2"/>
                </a:solidFill>
              </a:rPr>
              <a:t>		 Co-morbid diagnosis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3800" dirty="0">
                <a:solidFill>
                  <a:schemeClr val="tx2"/>
                </a:solidFill>
              </a:rPr>
              <a:t>		 Family dysfunction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3800" dirty="0">
                <a:solidFill>
                  <a:schemeClr val="tx2"/>
                </a:solidFill>
              </a:rPr>
              <a:t>		 Parental psychopathology</a:t>
            </a:r>
          </a:p>
        </p:txBody>
      </p:sp>
    </p:spTree>
    <p:extLst>
      <p:ext uri="{BB962C8B-B14F-4D97-AF65-F5344CB8AC3E}">
        <p14:creationId xmlns:p14="http://schemas.microsoft.com/office/powerpoint/2010/main" val="386074914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FF99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5448591" y="4084221"/>
            <a:ext cx="6743408" cy="2272129"/>
          </a:xfrm>
          <a:prstGeom prst="rect">
            <a:avLst/>
          </a:prstGeom>
          <a:solidFill>
            <a:srgbClr val="7BBF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  <a:sym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27A71C-5EB0-45EC-B0AD-E94D765AE5AB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Helvetica Regular" charset="0"/>
                <a:ea typeface="+mn-ea"/>
                <a:cs typeface="Arial"/>
                <a:sym typeface="Arial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Helvetica Regular" charset="0"/>
              <a:ea typeface="+mn-ea"/>
              <a:cs typeface="Arial"/>
              <a:sym typeface="Arial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Helvetica Light"/>
              </a:rPr>
              <a:t>Speaker:</a:t>
            </a:r>
          </a:p>
        </p:txBody>
      </p:sp>
      <p:sp>
        <p:nvSpPr>
          <p:cNvPr id="8" name="Subtitle 6"/>
          <p:cNvSpPr txBox="1">
            <a:spLocks/>
          </p:cNvSpPr>
          <p:nvPr/>
        </p:nvSpPr>
        <p:spPr>
          <a:xfrm>
            <a:off x="5343742" y="3157048"/>
            <a:ext cx="6743408" cy="7709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400" kern="1200">
                <a:solidFill>
                  <a:schemeClr val="bg1"/>
                </a:solidFill>
                <a:latin typeface="Myriad Pro Cond" panose="020B05060304030202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Myriad Pro Cond" panose="020B050603040302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Font typeface="Myriad Pro Cond" panose="020B0506030403020204" pitchFamily="34" charset="0"/>
              <a:buNone/>
              <a:defRPr sz="1800" kern="1200">
                <a:solidFill>
                  <a:schemeClr val="tx1"/>
                </a:solidFill>
                <a:latin typeface="Myriad Pro Cond" panose="020B050603040302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Myriad Pro Cond" panose="020B050603040302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tx2"/>
              </a:buClr>
              <a:buFont typeface="Myriad Pro Cond" panose="020B0506030403020204" pitchFamily="34" charset="0"/>
              <a:buNone/>
              <a:defRPr sz="1600" kern="1200">
                <a:solidFill>
                  <a:schemeClr val="tx1"/>
                </a:solidFill>
                <a:latin typeface="Myriad Pro Cond" panose="020B0506030403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Regular" charset="0"/>
                <a:ea typeface="+mn-ea"/>
                <a:cs typeface="+mn-cs"/>
                <a:sym typeface="Arial"/>
              </a:rPr>
              <a:t>Michael A. Scharf, M.D. </a:t>
            </a:r>
          </a:p>
        </p:txBody>
      </p:sp>
      <p:sp>
        <p:nvSpPr>
          <p:cNvPr id="11" name="Title 5"/>
          <p:cNvSpPr txBox="1">
            <a:spLocks/>
          </p:cNvSpPr>
          <p:nvPr/>
        </p:nvSpPr>
        <p:spPr>
          <a:xfrm>
            <a:off x="5448591" y="4176515"/>
            <a:ext cx="6743409" cy="21211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Myriad Pro Cond" panose="020B0506030403020204" pitchFamily="34" charset="0"/>
                <a:ea typeface="Kozuka Gothic Pr6N B" panose="020B0800000000000000" pitchFamily="34" charset="-128"/>
                <a:cs typeface="Myriad Arabic" panose="01010101010101010101" pitchFamily="50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Regular"/>
                <a:ea typeface="Kozuka Gothic Pr6N B" panose="020B0800000000000000" pitchFamily="34" charset="-128"/>
                <a:cs typeface="Myriad Arabic" panose="01010101010101010101" pitchFamily="50" charset="-78"/>
                <a:sym typeface="Arial"/>
              </a:rPr>
              <a:t>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Regular"/>
                <a:ea typeface="Kozuka Gothic Pr6N B" panose="020B0800000000000000" pitchFamily="34" charset="-128"/>
                <a:cs typeface="Myriad Arabic" panose="01010101010101010101" pitchFamily="50" charset="-78"/>
                <a:sym typeface="Arial"/>
              </a:rPr>
              <a:t>avitt Professor of Child and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Regular"/>
                <a:ea typeface="Kozuka Gothic Pr6N B" panose="020B0800000000000000" pitchFamily="34" charset="-128"/>
                <a:cs typeface="Myriad Arabic" panose="01010101010101010101" pitchFamily="50" charset="-78"/>
                <a:sym typeface="Arial"/>
              </a:rPr>
              <a:t>Adol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Regular"/>
                <a:ea typeface="Kozuka Gothic Pr6N B" panose="020B0800000000000000" pitchFamily="34" charset="-128"/>
                <a:cs typeface="Myriad Arabic" panose="01010101010101010101" pitchFamily="50" charset="-78"/>
                <a:sym typeface="Arial"/>
              </a:rPr>
              <a:t>. Psychiatry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Regular"/>
                <a:ea typeface="Kozuka Gothic Pr6N B" panose="020B0800000000000000" pitchFamily="34" charset="-128"/>
                <a:cs typeface="Myriad Arabic" panose="01010101010101010101" pitchFamily="50" charset="-78"/>
                <a:sym typeface="Arial"/>
              </a:rPr>
              <a:t>Psychiatrist-in-Chief, Golisano Children’s Hosp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Regular"/>
                <a:ea typeface="Kozuka Gothic Pr6N B" panose="020B0800000000000000" pitchFamily="34" charset="-128"/>
                <a:cs typeface="Myriad Arabic" panose="01010101010101010101" pitchFamily="50" charset="-78"/>
                <a:sym typeface="Arial"/>
              </a:rPr>
              <a:t>Associate Chair for Children and Youth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Regular"/>
                <a:ea typeface="Kozuka Gothic Pr6N B" panose="020B0800000000000000" pitchFamily="34" charset="-128"/>
                <a:cs typeface="Myriad Arabic" panose="01010101010101010101" pitchFamily="50" charset="-78"/>
                <a:sym typeface="Arial"/>
              </a:rPr>
              <a:t>Department of Psychiatry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Regular"/>
                <a:ea typeface="Kozuka Gothic Pr6N B" panose="020B0800000000000000" pitchFamily="34" charset="-128"/>
                <a:cs typeface="Myriad Arabic" panose="01010101010101010101" pitchFamily="50" charset="-78"/>
                <a:sym typeface="Arial"/>
              </a:rPr>
              <a:t>University of Rochester</a:t>
            </a:r>
          </a:p>
        </p:txBody>
      </p:sp>
    </p:spTree>
    <p:extLst>
      <p:ext uri="{BB962C8B-B14F-4D97-AF65-F5344CB8AC3E}">
        <p14:creationId xmlns:p14="http://schemas.microsoft.com/office/powerpoint/2010/main" val="2883736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ctrTitle"/>
          </p:nvPr>
        </p:nvSpPr>
        <p:spPr>
          <a:xfrm>
            <a:off x="1853044" y="2499107"/>
            <a:ext cx="4298950" cy="847736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2800" b="1" dirty="0">
                <a:solidFill>
                  <a:srgbClr val="17375E"/>
                </a:solidFill>
                <a:latin typeface="Arial" charset="0"/>
              </a:rPr>
              <a:t>100% Rigid Expectations</a:t>
            </a:r>
            <a:br>
              <a:rPr lang="en-US" dirty="0">
                <a:solidFill>
                  <a:srgbClr val="FDEADA"/>
                </a:solidFill>
                <a:effectLst/>
                <a:latin typeface="Arial" charset="0"/>
              </a:rPr>
            </a:br>
            <a:endParaRPr lang="en-US" dirty="0">
              <a:solidFill>
                <a:srgbClr val="FDEADA"/>
              </a:solidFill>
              <a:effectLst/>
              <a:latin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19451" y="3598092"/>
            <a:ext cx="2843213" cy="1650182"/>
          </a:xfrm>
        </p:spPr>
        <p:txBody>
          <a:bodyPr rtlCol="0">
            <a:normAutofit/>
          </a:bodyPr>
          <a:lstStyle/>
          <a:p>
            <a:pPr algn="l">
              <a:defRPr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  <a:ea typeface="+mn-ea"/>
                <a:cs typeface="+mn-cs"/>
              </a:rPr>
              <a:t>distress</a:t>
            </a:r>
          </a:p>
          <a:p>
            <a:pPr algn="l">
              <a:defRPr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  <a:ea typeface="+mn-ea"/>
                <a:cs typeface="+mn-cs"/>
              </a:rPr>
              <a:t>acting out </a:t>
            </a:r>
          </a:p>
          <a:p>
            <a:pPr algn="l">
              <a:defRPr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  <a:ea typeface="+mn-ea"/>
                <a:cs typeface="+mn-cs"/>
              </a:rPr>
              <a:t>impairment</a:t>
            </a:r>
          </a:p>
        </p:txBody>
      </p:sp>
      <p:sp>
        <p:nvSpPr>
          <p:cNvPr id="43011" name="Title 1"/>
          <p:cNvSpPr txBox="1">
            <a:spLocks/>
          </p:cNvSpPr>
          <p:nvPr/>
        </p:nvSpPr>
        <p:spPr bwMode="auto">
          <a:xfrm>
            <a:off x="6322002" y="2280158"/>
            <a:ext cx="4016954" cy="926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17375E"/>
                </a:solidFill>
                <a:effectLst/>
                <a:uLnTx/>
                <a:uFillTx/>
                <a:latin typeface="Calibri" charset="0"/>
                <a:ea typeface="ＭＳ Ｐゴシック" charset="0"/>
                <a:sym typeface="Arial"/>
              </a:rPr>
              <a:t>100% Accommodations</a:t>
            </a:r>
            <a:b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DEADA"/>
                </a:solidFill>
                <a:effectLst/>
                <a:uLnTx/>
                <a:uFillTx/>
                <a:latin typeface="Calibri" charset="0"/>
                <a:ea typeface="ＭＳ Ｐゴシック" charset="0"/>
                <a:sym typeface="Arial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DEADA"/>
              </a:solidFill>
              <a:effectLst/>
              <a:uLnTx/>
              <a:uFillTx/>
              <a:latin typeface="Calibri" charset="0"/>
              <a:ea typeface="ＭＳ Ｐゴシック" charset="0"/>
              <a:sym typeface="Arial"/>
            </a:endParaRPr>
          </a:p>
        </p:txBody>
      </p:sp>
      <p:sp>
        <p:nvSpPr>
          <p:cNvPr id="5" name="Left-Right Arrow 4"/>
          <p:cNvSpPr>
            <a:spLocks noChangeArrowheads="1"/>
          </p:cNvSpPr>
          <p:nvPr/>
        </p:nvSpPr>
        <p:spPr bwMode="auto">
          <a:xfrm>
            <a:off x="3219451" y="2638425"/>
            <a:ext cx="5686425" cy="788987"/>
          </a:xfrm>
          <a:prstGeom prst="leftRightArrow">
            <a:avLst>
              <a:gd name="adj1" fmla="val 50000"/>
              <a:gd name="adj2" fmla="val 50010"/>
            </a:avLst>
          </a:prstGeom>
          <a:solidFill>
            <a:srgbClr val="900000"/>
          </a:solidFill>
          <a:ln>
            <a:noFill/>
          </a:ln>
          <a:effectLst>
            <a:outerShdw blurRad="50800" dist="38100" dir="2700000" algn="tl" rotWithShape="0">
              <a:srgbClr val="000000">
                <a:alpha val="39998"/>
              </a:srgb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Arial"/>
              <a:sym typeface="Arial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6062663" y="3427413"/>
            <a:ext cx="2843212" cy="18208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Arial"/>
              </a:rPr>
              <a:t>distress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Arial"/>
              </a:rPr>
              <a:t>acting out 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4546A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Arial"/>
              </a:rPr>
              <a:t>impairment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5032375" y="5341938"/>
            <a:ext cx="2451100" cy="1193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44546A">
                  <a:lumMod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  <a:sym typeface="Arial"/>
            </a:endParaRPr>
          </a:p>
        </p:txBody>
      </p:sp>
      <p:sp>
        <p:nvSpPr>
          <p:cNvPr id="8" name="Up Arrow 7"/>
          <p:cNvSpPr>
            <a:spLocks noChangeArrowheads="1"/>
          </p:cNvSpPr>
          <p:nvPr/>
        </p:nvSpPr>
        <p:spPr bwMode="auto">
          <a:xfrm>
            <a:off x="2725738" y="3427413"/>
            <a:ext cx="466725" cy="487363"/>
          </a:xfrm>
          <a:prstGeom prst="upArrow">
            <a:avLst>
              <a:gd name="adj1" fmla="val 50000"/>
              <a:gd name="adj2" fmla="val 49871"/>
            </a:avLst>
          </a:prstGeom>
          <a:solidFill>
            <a:srgbClr val="0070C0"/>
          </a:solidFill>
          <a:ln>
            <a:noFill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Arial"/>
              <a:sym typeface="Arial"/>
            </a:endParaRPr>
          </a:p>
        </p:txBody>
      </p:sp>
      <p:sp>
        <p:nvSpPr>
          <p:cNvPr id="9" name="Up Arrow 8"/>
          <p:cNvSpPr>
            <a:spLocks noChangeArrowheads="1"/>
          </p:cNvSpPr>
          <p:nvPr/>
        </p:nvSpPr>
        <p:spPr bwMode="auto">
          <a:xfrm>
            <a:off x="2727326" y="3951872"/>
            <a:ext cx="465137" cy="487362"/>
          </a:xfrm>
          <a:prstGeom prst="upArrow">
            <a:avLst>
              <a:gd name="adj1" fmla="val 50000"/>
              <a:gd name="adj2" fmla="val 50041"/>
            </a:avLst>
          </a:prstGeom>
          <a:solidFill>
            <a:srgbClr val="0070C0"/>
          </a:solidFill>
          <a:ln>
            <a:noFill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Arial"/>
              <a:sym typeface="Arial"/>
            </a:endParaRPr>
          </a:p>
        </p:txBody>
      </p:sp>
      <p:sp>
        <p:nvSpPr>
          <p:cNvPr id="10" name="Up Arrow 9"/>
          <p:cNvSpPr>
            <a:spLocks noChangeArrowheads="1"/>
          </p:cNvSpPr>
          <p:nvPr/>
        </p:nvSpPr>
        <p:spPr bwMode="auto">
          <a:xfrm rot="10800000">
            <a:off x="2717101" y="4502850"/>
            <a:ext cx="466725" cy="487362"/>
          </a:xfrm>
          <a:prstGeom prst="upArrow">
            <a:avLst>
              <a:gd name="adj1" fmla="val 50000"/>
              <a:gd name="adj2" fmla="val 49871"/>
            </a:avLst>
          </a:prstGeom>
          <a:solidFill>
            <a:srgbClr val="0070C0"/>
          </a:solidFill>
          <a:ln>
            <a:noFill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Arial"/>
              <a:sym typeface="Arial"/>
            </a:endParaRPr>
          </a:p>
        </p:txBody>
      </p:sp>
      <p:sp>
        <p:nvSpPr>
          <p:cNvPr id="11" name="Up Arrow 10"/>
          <p:cNvSpPr>
            <a:spLocks noChangeArrowheads="1"/>
          </p:cNvSpPr>
          <p:nvPr/>
        </p:nvSpPr>
        <p:spPr bwMode="auto">
          <a:xfrm>
            <a:off x="8943214" y="4427360"/>
            <a:ext cx="466725" cy="487363"/>
          </a:xfrm>
          <a:prstGeom prst="upArrow">
            <a:avLst>
              <a:gd name="adj1" fmla="val 50000"/>
              <a:gd name="adj2" fmla="val 49871"/>
            </a:avLst>
          </a:prstGeom>
          <a:solidFill>
            <a:srgbClr val="0070C0"/>
          </a:solidFill>
          <a:ln>
            <a:noFill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Arial"/>
              <a:sym typeface="Arial"/>
            </a:endParaRPr>
          </a:p>
        </p:txBody>
      </p:sp>
      <p:sp>
        <p:nvSpPr>
          <p:cNvPr id="13" name="Up Arrow 12"/>
          <p:cNvSpPr>
            <a:spLocks noChangeArrowheads="1"/>
          </p:cNvSpPr>
          <p:nvPr/>
        </p:nvSpPr>
        <p:spPr bwMode="auto">
          <a:xfrm rot="10800000">
            <a:off x="8947150" y="3427413"/>
            <a:ext cx="465138" cy="487363"/>
          </a:xfrm>
          <a:prstGeom prst="upArrow">
            <a:avLst>
              <a:gd name="adj1" fmla="val 50000"/>
              <a:gd name="adj2" fmla="val 50041"/>
            </a:avLst>
          </a:prstGeom>
          <a:solidFill>
            <a:srgbClr val="0070C0"/>
          </a:solidFill>
          <a:ln>
            <a:noFill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Arial"/>
              <a:sym typeface="Arial"/>
            </a:endParaRPr>
          </a:p>
        </p:txBody>
      </p:sp>
      <p:sp>
        <p:nvSpPr>
          <p:cNvPr id="14" name="Up Arrow 13"/>
          <p:cNvSpPr>
            <a:spLocks noChangeArrowheads="1"/>
          </p:cNvSpPr>
          <p:nvPr/>
        </p:nvSpPr>
        <p:spPr bwMode="auto">
          <a:xfrm rot="10800000">
            <a:off x="8945564" y="3926650"/>
            <a:ext cx="466725" cy="487362"/>
          </a:xfrm>
          <a:prstGeom prst="upArrow">
            <a:avLst>
              <a:gd name="adj1" fmla="val 50000"/>
              <a:gd name="adj2" fmla="val 49871"/>
            </a:avLst>
          </a:prstGeom>
          <a:solidFill>
            <a:srgbClr val="0070C0"/>
          </a:solidFill>
          <a:ln>
            <a:noFill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Arial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4684" y="811689"/>
            <a:ext cx="108626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Arial"/>
                <a:sym typeface="Arial"/>
              </a:rPr>
              <a:t>Where are the child, parents, pediatrician, and therapist on this spectrum? (Teamwork vs. Polarization)</a:t>
            </a:r>
          </a:p>
        </p:txBody>
      </p:sp>
    </p:spTree>
    <p:extLst>
      <p:ext uri="{BB962C8B-B14F-4D97-AF65-F5344CB8AC3E}">
        <p14:creationId xmlns:p14="http://schemas.microsoft.com/office/powerpoint/2010/main" val="1442528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xit" presetSubtype="0" accel="10000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Treatment</a:t>
            </a:r>
            <a:endParaRPr lang="en-US" altLang="en-US" sz="2400" dirty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sz="2500" dirty="0">
                <a:solidFill>
                  <a:schemeClr val="tx2"/>
                </a:solidFill>
              </a:rPr>
              <a:t>For younger kids and milder symptoms, working directly with parents and school personnel WITHOUT direct intervention with child can be effective 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sz="2500" dirty="0">
                <a:solidFill>
                  <a:schemeClr val="tx2"/>
                </a:solidFill>
              </a:rPr>
              <a:t>With teen and more severe situations, you must work with child, parents, and school staff, especially if difficulties include prolonged school absence, severe co-morbid psychiatric diagnosis, and deficits in social skills. </a:t>
            </a:r>
          </a:p>
        </p:txBody>
      </p:sp>
    </p:spTree>
    <p:extLst>
      <p:ext uri="{BB962C8B-B14F-4D97-AF65-F5344CB8AC3E}">
        <p14:creationId xmlns:p14="http://schemas.microsoft.com/office/powerpoint/2010/main" val="689832914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Behavior Interventions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1333041" y="2279574"/>
            <a:ext cx="10020759" cy="4114800"/>
          </a:xfrm>
        </p:spPr>
        <p:txBody>
          <a:bodyPr/>
          <a:lstStyle/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Primarily exposure-based treatments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Focus on child’s behaviors rather than intra-psychic conflict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Emphasize treatment in the context of family and school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endParaRPr lang="en-US" alt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24334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Behavior Interventions </a:t>
            </a:r>
            <a:endParaRPr lang="en-US" altLang="en-US" sz="2400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1894901" y="2231416"/>
            <a:ext cx="8626207" cy="4351338"/>
          </a:xfrm>
        </p:spPr>
        <p:txBody>
          <a:bodyPr/>
          <a:lstStyle/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Systematic desensitization </a:t>
            </a:r>
          </a:p>
          <a:p>
            <a:pPr marL="0" indent="0" eaLnBrk="1" hangingPunct="1">
              <a:buClr>
                <a:schemeClr val="tx2"/>
              </a:buClr>
              <a:buNone/>
            </a:pPr>
            <a:r>
              <a:rPr lang="en-US" altLang="en-US" dirty="0">
                <a:solidFill>
                  <a:schemeClr val="tx2"/>
                </a:solidFill>
              </a:rPr>
              <a:t>	(graded exposure to the school environment)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Relaxation training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Emotive imagery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Contingency management (positive reinforcement)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Social skills training</a:t>
            </a:r>
          </a:p>
        </p:txBody>
      </p:sp>
    </p:spTree>
    <p:extLst>
      <p:ext uri="{BB962C8B-B14F-4D97-AF65-F5344CB8AC3E}">
        <p14:creationId xmlns:p14="http://schemas.microsoft.com/office/powerpoint/2010/main" val="319557907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Cognitive Behavior Interventions</a:t>
            </a:r>
            <a:endParaRPr lang="en-US" altLang="en-US" sz="2400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2074862" y="2540510"/>
            <a:ext cx="8042276" cy="3154542"/>
          </a:xfrm>
        </p:spPr>
        <p:txBody>
          <a:bodyPr/>
          <a:lstStyle/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Cognitive behavioral therapy (CBT)</a:t>
            </a:r>
          </a:p>
          <a:p>
            <a:pPr lvl="1"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Specific instructions for children to help gradually increase their exposure to the school environment</a:t>
            </a:r>
          </a:p>
          <a:p>
            <a:pPr lvl="1"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Children are encouraged to confront their fears and are taught how to modify negative thoughts</a:t>
            </a:r>
          </a:p>
        </p:txBody>
      </p:sp>
    </p:spTree>
    <p:extLst>
      <p:ext uri="{BB962C8B-B14F-4D97-AF65-F5344CB8AC3E}">
        <p14:creationId xmlns:p14="http://schemas.microsoft.com/office/powerpoint/2010/main" val="2884229041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AA6A6-B8F5-F214-AA93-DB41F0871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Medication Interventions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868E6-53E5-627C-8880-61243F57C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anxiety disorder (or other disorder) associated with school refusal should be considered severe and treated accordingly.</a:t>
            </a:r>
          </a:p>
          <a:p>
            <a:r>
              <a:rPr lang="en-US" dirty="0"/>
              <a:t>Medication strategies should ensure adequate trials at adequate doses.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Don’t wait for medication effect to initiate behavioral interventions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Given the urgency, consider quick titrations to target dose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2820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233889" y="577047"/>
            <a:ext cx="9408405" cy="1459442"/>
          </a:xfrm>
        </p:spPr>
        <p:txBody>
          <a:bodyPr/>
          <a:lstStyle/>
          <a:p>
            <a:pPr eaLnBrk="1" hangingPunct="1"/>
            <a:r>
              <a:rPr lang="en-US" altLang="en-US" dirty="0"/>
              <a:t>Parent - Teacher Interventions</a:t>
            </a:r>
            <a:endParaRPr lang="en-US" altLang="en-US" sz="2400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1377108" y="2250820"/>
            <a:ext cx="9132984" cy="4030133"/>
          </a:xfrm>
        </p:spPr>
        <p:txBody>
          <a:bodyPr/>
          <a:lstStyle/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Consultation with school personnel</a:t>
            </a:r>
          </a:p>
          <a:p>
            <a:pPr lvl="1"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Specific recommendations to school staff to prepare for the child’s return</a:t>
            </a:r>
          </a:p>
          <a:p>
            <a:pPr lvl="1"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Make use of the strongest school-based relationships</a:t>
            </a:r>
          </a:p>
          <a:p>
            <a:pPr lvl="1"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Use of positive reinforcement</a:t>
            </a:r>
          </a:p>
          <a:p>
            <a:pPr lvl="1"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Academic, social, and emotional accommodations that taper (Atypical but possible 504 Plan)</a:t>
            </a:r>
          </a:p>
        </p:txBody>
      </p:sp>
    </p:spTree>
    <p:extLst>
      <p:ext uri="{BB962C8B-B14F-4D97-AF65-F5344CB8AC3E}">
        <p14:creationId xmlns:p14="http://schemas.microsoft.com/office/powerpoint/2010/main" val="363201760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736" y="466263"/>
            <a:ext cx="10811435" cy="204470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School Refusal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9906" y="2133600"/>
            <a:ext cx="10953311" cy="4724400"/>
          </a:xfrm>
        </p:spPr>
        <p:txBody>
          <a:bodyPr>
            <a:normAutofit/>
          </a:bodyPr>
          <a:lstStyle/>
          <a:p>
            <a:r>
              <a:rPr lang="en-US" sz="3600" dirty="0"/>
              <a:t>Why is school refusal difficult to manage?</a:t>
            </a:r>
          </a:p>
        </p:txBody>
      </p:sp>
    </p:spTree>
    <p:extLst>
      <p:ext uri="{BB962C8B-B14F-4D97-AF65-F5344CB8AC3E}">
        <p14:creationId xmlns:p14="http://schemas.microsoft.com/office/powerpoint/2010/main" val="3794417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Epidemiology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3355810" y="2434728"/>
            <a:ext cx="5970278" cy="3502935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80000"/>
              </a:lnSpc>
              <a:buClr>
                <a:schemeClr val="tx2"/>
              </a:buClr>
              <a:buFont typeface="Arial" charset="0"/>
              <a:buChar char="•"/>
            </a:pPr>
            <a:r>
              <a:rPr lang="en-US" altLang="en-US" sz="3800" dirty="0">
                <a:solidFill>
                  <a:schemeClr val="tx2"/>
                </a:solidFill>
              </a:rPr>
              <a:t>Prevalence: 1-5%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Font typeface="Arial" charset="0"/>
              <a:buChar char="•"/>
            </a:pPr>
            <a:r>
              <a:rPr lang="en-US" altLang="en-US" sz="3800" dirty="0">
                <a:solidFill>
                  <a:schemeClr val="tx2"/>
                </a:solidFill>
              </a:rPr>
              <a:t>Boys = Girls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Font typeface="Arial" charset="0"/>
              <a:buChar char="•"/>
            </a:pPr>
            <a:r>
              <a:rPr lang="en-US" altLang="en-US" sz="3800" dirty="0">
                <a:solidFill>
                  <a:schemeClr val="tx2"/>
                </a:solidFill>
              </a:rPr>
              <a:t>Most common ages:</a:t>
            </a:r>
          </a:p>
          <a:p>
            <a:pPr lvl="1">
              <a:lnSpc>
                <a:spcPct val="80000"/>
              </a:lnSpc>
              <a:buClr>
                <a:schemeClr val="tx2"/>
              </a:buClr>
              <a:buFont typeface="Arial" charset="0"/>
              <a:buChar char="•"/>
            </a:pPr>
            <a:r>
              <a:rPr lang="en-US" altLang="en-US" sz="3600" dirty="0">
                <a:solidFill>
                  <a:schemeClr val="tx2"/>
                </a:solidFill>
              </a:rPr>
              <a:t>ages 5, 6 </a:t>
            </a:r>
          </a:p>
          <a:p>
            <a:pPr lvl="1">
              <a:lnSpc>
                <a:spcPct val="80000"/>
              </a:lnSpc>
              <a:buClr>
                <a:schemeClr val="tx2"/>
              </a:buClr>
              <a:buFont typeface="Arial" charset="0"/>
              <a:buChar char="•"/>
            </a:pPr>
            <a:r>
              <a:rPr lang="en-US" altLang="en-US" sz="3600" dirty="0">
                <a:solidFill>
                  <a:schemeClr val="tx2"/>
                </a:solidFill>
              </a:rPr>
              <a:t>ages 10, 11</a:t>
            </a:r>
          </a:p>
          <a:p>
            <a:pPr lvl="1">
              <a:lnSpc>
                <a:spcPct val="80000"/>
              </a:lnSpc>
              <a:buClr>
                <a:schemeClr val="tx2"/>
              </a:buClr>
              <a:buFont typeface="Arial" charset="0"/>
              <a:buChar char="•"/>
            </a:pPr>
            <a:r>
              <a:rPr lang="en-US" altLang="en-US" sz="3600" dirty="0">
                <a:solidFill>
                  <a:schemeClr val="tx2"/>
                </a:solidFill>
              </a:rPr>
              <a:t>But can occur any age!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Font typeface="Arial" charset="0"/>
              <a:buChar char="•"/>
            </a:pPr>
            <a:r>
              <a:rPr lang="en-US" altLang="en-US" sz="3800" dirty="0">
                <a:solidFill>
                  <a:schemeClr val="tx2"/>
                </a:solidFill>
              </a:rPr>
              <a:t>No socioeconomic differences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25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25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50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18104324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Urgent Situation?</a:t>
            </a:r>
            <a:endParaRPr lang="en-US" altLang="en-US" sz="2400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735916" y="1727863"/>
            <a:ext cx="6932084" cy="346780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altLang="en-US" dirty="0"/>
          </a:p>
          <a:p>
            <a:pPr algn="ctr" eaLnBrk="1" hangingPunct="1">
              <a:buFont typeface="Wingdings" pitchFamily="2" charset="2"/>
              <a:buNone/>
            </a:pPr>
            <a:r>
              <a:rPr lang="en-US" altLang="en-US" sz="3200" b="1" dirty="0">
                <a:solidFill>
                  <a:schemeClr val="accent6">
                    <a:lumMod val="75000"/>
                  </a:schemeClr>
                </a:solidFill>
              </a:rPr>
              <a:t>THE LONGER THE CHILD IS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altLang="en-US" sz="3200" b="1" dirty="0">
                <a:solidFill>
                  <a:schemeClr val="accent6">
                    <a:lumMod val="75000"/>
                  </a:schemeClr>
                </a:solidFill>
              </a:rPr>
              <a:t>OUT OF SCHOOL, THE MORE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altLang="en-US" sz="3200" b="1" dirty="0">
                <a:solidFill>
                  <a:schemeClr val="accent6">
                    <a:lumMod val="75000"/>
                  </a:schemeClr>
                </a:solidFill>
              </a:rPr>
              <a:t>DIFFICULT IT IS TO RETURN</a:t>
            </a:r>
          </a:p>
        </p:txBody>
      </p:sp>
      <p:sp>
        <p:nvSpPr>
          <p:cNvPr id="2" name="Right Arrow 1"/>
          <p:cNvSpPr/>
          <p:nvPr/>
        </p:nvSpPr>
        <p:spPr>
          <a:xfrm>
            <a:off x="1503109" y="1730830"/>
            <a:ext cx="2600696" cy="3277590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6870608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Short-term Consequences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2894013" y="2362201"/>
            <a:ext cx="7313612" cy="3579813"/>
          </a:xfrm>
        </p:spPr>
        <p:txBody>
          <a:bodyPr/>
          <a:lstStyle/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Poor academic performance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Family difficulties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Problems with peer relationships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endParaRPr lang="en-US" alt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33947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Long-term Consequences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2894013" y="2438401"/>
            <a:ext cx="7313612" cy="3503613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Academic underachievement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Employment difficulties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Increased risk for psychiatric illness</a:t>
            </a:r>
          </a:p>
        </p:txBody>
      </p:sp>
    </p:spTree>
    <p:extLst>
      <p:ext uri="{BB962C8B-B14F-4D97-AF65-F5344CB8AC3E}">
        <p14:creationId xmlns:p14="http://schemas.microsoft.com/office/powerpoint/2010/main" val="316735217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C3AD4-35EF-E85E-F884-793A2B8F7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this mean to you (us)?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E61A7-5988-01C0-7CCA-4DC920FBC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means intervention/treatment steps to facilitate return to school must start immediately and often before all diagnostic questions are answered!</a:t>
            </a:r>
          </a:p>
          <a:p>
            <a:pPr lvl="1"/>
            <a:r>
              <a:rPr lang="en-US" dirty="0"/>
              <a:t>Requires comfort with uncertainty</a:t>
            </a:r>
          </a:p>
          <a:p>
            <a:pPr lvl="2"/>
            <a:r>
              <a:rPr lang="en-US" sz="2400" dirty="0"/>
              <a:t>for providers, as well as parents and ultimately the child</a:t>
            </a:r>
          </a:p>
        </p:txBody>
      </p:sp>
    </p:spTree>
    <p:extLst>
      <p:ext uri="{BB962C8B-B14F-4D97-AF65-F5344CB8AC3E}">
        <p14:creationId xmlns:p14="http://schemas.microsoft.com/office/powerpoint/2010/main" val="989598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Clinical Features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Gradual and sneaky or sudden onset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Symptoms may begin after a holiday, vacation, or illness 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Weekends, vacations exacerbate symptoms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Stressful events – home, school, peers may trigger refusal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Some have difficulties as they get closer to school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Some children make no effort to leave home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r>
              <a:rPr lang="en-US" altLang="en-US" dirty="0">
                <a:solidFill>
                  <a:schemeClr val="tx2"/>
                </a:solidFill>
              </a:rPr>
              <a:t>Fear, panic symptoms, crying episodes, temper tantrums, threats of self-harm, somatic symptoms</a:t>
            </a:r>
          </a:p>
          <a:p>
            <a:pPr eaLnBrk="1" hangingPunct="1">
              <a:buClr>
                <a:schemeClr val="tx2"/>
              </a:buClr>
              <a:buFont typeface="Arial" charset="0"/>
              <a:buChar char="•"/>
            </a:pPr>
            <a:endParaRPr lang="en-US" alt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91398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Project TEACH">
      <a:dk1>
        <a:srgbClr val="3A3838"/>
      </a:dk1>
      <a:lt1>
        <a:sysClr val="window" lastClr="FFFFFF"/>
      </a:lt1>
      <a:dk2>
        <a:srgbClr val="039FDA"/>
      </a:dk2>
      <a:lt2>
        <a:srgbClr val="E7E6E6"/>
      </a:lt2>
      <a:accent1>
        <a:srgbClr val="039FDA"/>
      </a:accent1>
      <a:accent2>
        <a:srgbClr val="7BBF43"/>
      </a:accent2>
      <a:accent3>
        <a:srgbClr val="3A0E79"/>
      </a:accent3>
      <a:accent4>
        <a:srgbClr val="A5A5A5"/>
      </a:accent4>
      <a:accent5>
        <a:srgbClr val="5B9BD5"/>
      </a:accent5>
      <a:accent6>
        <a:srgbClr val="6F3B55"/>
      </a:accent6>
      <a:hlink>
        <a:srgbClr val="002060"/>
      </a:hlink>
      <a:folHlink>
        <a:srgbClr val="7E35E7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999</Words>
  <Application>Microsoft Macintosh PowerPoint</Application>
  <PresentationFormat>Widescreen</PresentationFormat>
  <Paragraphs>202</Paragraphs>
  <Slides>26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Arial</vt:lpstr>
      <vt:lpstr>Calibri</vt:lpstr>
      <vt:lpstr>Helvetica Light</vt:lpstr>
      <vt:lpstr>Helvetica Regular</vt:lpstr>
      <vt:lpstr>Myriad Pro Cond</vt:lpstr>
      <vt:lpstr>Verdana</vt:lpstr>
      <vt:lpstr>Wingdings</vt:lpstr>
      <vt:lpstr>3_Custom Design</vt:lpstr>
      <vt:lpstr>1_Office Theme</vt:lpstr>
      <vt:lpstr>PowerPoint Presentation</vt:lpstr>
      <vt:lpstr>Speaker:</vt:lpstr>
      <vt:lpstr>School Refusal</vt:lpstr>
      <vt:lpstr>Epidemiology</vt:lpstr>
      <vt:lpstr>Urgent Situation?</vt:lpstr>
      <vt:lpstr>Short-term Consequences</vt:lpstr>
      <vt:lpstr>Long-term Consequences</vt:lpstr>
      <vt:lpstr>What does this mean to you (us)?</vt:lpstr>
      <vt:lpstr>Clinical Features</vt:lpstr>
      <vt:lpstr>Causes</vt:lpstr>
      <vt:lpstr>A Variety of Dysfunctional Family Interaction Patterns</vt:lpstr>
      <vt:lpstr>Associated Psychiatric Disorders</vt:lpstr>
      <vt:lpstr>Psychiatric Disorders in Children with School Refusal (Bernstein et al 1991)</vt:lpstr>
      <vt:lpstr>Psychiatric Disorders in Children with School Refusal (Bernstein et al.1991)</vt:lpstr>
      <vt:lpstr>Final Piece of the Assessment</vt:lpstr>
      <vt:lpstr>Intervention</vt:lpstr>
      <vt:lpstr>Intervention</vt:lpstr>
      <vt:lpstr>Treatment </vt:lpstr>
      <vt:lpstr>Treatment – General Principles </vt:lpstr>
      <vt:lpstr>100% Rigid Expectations </vt:lpstr>
      <vt:lpstr>Treatment</vt:lpstr>
      <vt:lpstr>Behavior Interventions</vt:lpstr>
      <vt:lpstr>Behavior Interventions </vt:lpstr>
      <vt:lpstr>Cognitive Behavior Interventions</vt:lpstr>
      <vt:lpstr>Medication Interventions</vt:lpstr>
      <vt:lpstr>Parent - Teacher Interventions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Shaver</dc:creator>
  <cp:lastModifiedBy>Mike Shaver</cp:lastModifiedBy>
  <cp:revision>1</cp:revision>
  <dcterms:created xsi:type="dcterms:W3CDTF">2024-08-27T22:12:37Z</dcterms:created>
  <dcterms:modified xsi:type="dcterms:W3CDTF">2024-08-27T22:13:16Z</dcterms:modified>
</cp:coreProperties>
</file>