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0" r:id="rId1"/>
    <p:sldMasterId id="2147483728" r:id="rId2"/>
    <p:sldMasterId id="2147483789" r:id="rId3"/>
    <p:sldMasterId id="2147483808" r:id="rId4"/>
    <p:sldMasterId id="2147483820" r:id="rId5"/>
    <p:sldMasterId id="2147483845" r:id="rId6"/>
    <p:sldMasterId id="2147483864" r:id="rId7"/>
    <p:sldMasterId id="2147483896" r:id="rId8"/>
    <p:sldMasterId id="2147483932" r:id="rId9"/>
  </p:sldMasterIdLst>
  <p:notesMasterIdLst>
    <p:notesMasterId r:id="rId54"/>
  </p:notesMasterIdLst>
  <p:handoutMasterIdLst>
    <p:handoutMasterId r:id="rId55"/>
  </p:handoutMasterIdLst>
  <p:sldIdLst>
    <p:sldId id="611" r:id="rId10"/>
    <p:sldId id="1000" r:id="rId11"/>
    <p:sldId id="279" r:id="rId12"/>
    <p:sldId id="3222" r:id="rId13"/>
    <p:sldId id="624" r:id="rId14"/>
    <p:sldId id="626" r:id="rId15"/>
    <p:sldId id="627" r:id="rId16"/>
    <p:sldId id="628" r:id="rId17"/>
    <p:sldId id="664" r:id="rId18"/>
    <p:sldId id="1001" r:id="rId19"/>
    <p:sldId id="1018" r:id="rId20"/>
    <p:sldId id="629" r:id="rId21"/>
    <p:sldId id="630" r:id="rId22"/>
    <p:sldId id="3217" r:id="rId23"/>
    <p:sldId id="3228" r:id="rId24"/>
    <p:sldId id="3218" r:id="rId25"/>
    <p:sldId id="3233" r:id="rId26"/>
    <p:sldId id="625" r:id="rId27"/>
    <p:sldId id="3229" r:id="rId28"/>
    <p:sldId id="3230" r:id="rId29"/>
    <p:sldId id="3231" r:id="rId30"/>
    <p:sldId id="3232" r:id="rId31"/>
    <p:sldId id="3234" r:id="rId32"/>
    <p:sldId id="3227" r:id="rId33"/>
    <p:sldId id="3235" r:id="rId34"/>
    <p:sldId id="257" r:id="rId35"/>
    <p:sldId id="273" r:id="rId36"/>
    <p:sldId id="274" r:id="rId37"/>
    <p:sldId id="638" r:id="rId38"/>
    <p:sldId id="372" r:id="rId39"/>
    <p:sldId id="373" r:id="rId40"/>
    <p:sldId id="374" r:id="rId41"/>
    <p:sldId id="641" r:id="rId42"/>
    <p:sldId id="642" r:id="rId43"/>
    <p:sldId id="643" r:id="rId44"/>
    <p:sldId id="644" r:id="rId45"/>
    <p:sldId id="637" r:id="rId46"/>
    <p:sldId id="3220" r:id="rId47"/>
    <p:sldId id="647" r:id="rId48"/>
    <p:sldId id="655" r:id="rId49"/>
    <p:sldId id="3236" r:id="rId50"/>
    <p:sldId id="3223" r:id="rId51"/>
    <p:sldId id="3226" r:id="rId52"/>
    <p:sldId id="428"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1378"/>
    <a:srgbClr val="049FDA"/>
    <a:srgbClr val="7BBF43"/>
    <a:srgbClr val="66FF66"/>
    <a:srgbClr val="5D5B5B"/>
    <a:srgbClr val="ECF3F3"/>
    <a:srgbClr val="0F3079"/>
    <a:srgbClr val="FFFFFF"/>
    <a:srgbClr val="91D051"/>
    <a:srgbClr val="43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23" autoAdjust="0"/>
    <p:restoredTop sz="94603"/>
  </p:normalViewPr>
  <p:slideViewPr>
    <p:cSldViewPr snapToGrid="0">
      <p:cViewPr varScale="1">
        <p:scale>
          <a:sx n="86" d="100"/>
          <a:sy n="86" d="100"/>
        </p:scale>
        <p:origin x="216" y="552"/>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13832"/>
    </p:cViewPr>
  </p:sorterViewPr>
  <p:notesViewPr>
    <p:cSldViewPr snapToGrid="0" showGuides="1">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viewProps" Target="viewProp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s>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E537A4E-1003-4D09-986E-62C560FF24A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3EDC60F-D030-44E2-ADB3-99FF0F024499}">
      <dgm:prSet/>
      <dgm:spPr/>
      <dgm:t>
        <a:bodyPr/>
        <a:lstStyle/>
        <a:p>
          <a:r>
            <a:rPr lang="en-US" b="0" i="0"/>
            <a:t>Education of parents/teachers/doctors/others about all forms of anxiety</a:t>
          </a:r>
          <a:endParaRPr lang="en-US"/>
        </a:p>
      </dgm:t>
    </dgm:pt>
    <dgm:pt modelId="{D77FEBF5-A175-4FC9-9EAF-0AE54A733F49}" type="parTrans" cxnId="{FB7F294D-5D43-41F6-89C4-D6CBC9C7C886}">
      <dgm:prSet/>
      <dgm:spPr/>
      <dgm:t>
        <a:bodyPr/>
        <a:lstStyle/>
        <a:p>
          <a:endParaRPr lang="en-US"/>
        </a:p>
      </dgm:t>
    </dgm:pt>
    <dgm:pt modelId="{413C4BC8-1F20-472D-A751-ADCBB953E80E}" type="sibTrans" cxnId="{FB7F294D-5D43-41F6-89C4-D6CBC9C7C886}">
      <dgm:prSet/>
      <dgm:spPr/>
      <dgm:t>
        <a:bodyPr/>
        <a:lstStyle/>
        <a:p>
          <a:endParaRPr lang="en-US"/>
        </a:p>
      </dgm:t>
    </dgm:pt>
    <dgm:pt modelId="{13F13C1F-3940-422C-9024-7C25276D2F1E}">
      <dgm:prSet/>
      <dgm:spPr/>
      <dgm:t>
        <a:bodyPr/>
        <a:lstStyle/>
        <a:p>
          <a:r>
            <a:rPr lang="en-US" b="0" i="0"/>
            <a:t>Prevent the development of Anxiety Disorders in children with anxious temperament</a:t>
          </a:r>
          <a:endParaRPr lang="en-US"/>
        </a:p>
      </dgm:t>
    </dgm:pt>
    <dgm:pt modelId="{7E20B1FD-80DC-4474-A166-7B7D9140DDB7}" type="parTrans" cxnId="{28A60203-37CA-4238-9CD7-6E0116F99601}">
      <dgm:prSet/>
      <dgm:spPr/>
      <dgm:t>
        <a:bodyPr/>
        <a:lstStyle/>
        <a:p>
          <a:endParaRPr lang="en-US"/>
        </a:p>
      </dgm:t>
    </dgm:pt>
    <dgm:pt modelId="{D5B191AD-5486-47EF-96EE-4C2CC576BFD1}" type="sibTrans" cxnId="{28A60203-37CA-4238-9CD7-6E0116F99601}">
      <dgm:prSet/>
      <dgm:spPr/>
      <dgm:t>
        <a:bodyPr/>
        <a:lstStyle/>
        <a:p>
          <a:endParaRPr lang="en-US"/>
        </a:p>
      </dgm:t>
    </dgm:pt>
    <dgm:pt modelId="{E12C2553-AEC7-4CBE-BBEF-274C21E17386}">
      <dgm:prSet/>
      <dgm:spPr/>
      <dgm:t>
        <a:bodyPr/>
        <a:lstStyle/>
        <a:p>
          <a:r>
            <a:rPr lang="en-US" b="0" i="0"/>
            <a:t>Prevent generational transmission of Anxiety symptoms and impairment</a:t>
          </a:r>
          <a:endParaRPr lang="en-US"/>
        </a:p>
      </dgm:t>
    </dgm:pt>
    <dgm:pt modelId="{8ACFBCFB-EDA2-4F2C-99BC-A23D2AC87533}" type="parTrans" cxnId="{3D03955C-7560-4E01-9705-23910C33A6B4}">
      <dgm:prSet/>
      <dgm:spPr/>
      <dgm:t>
        <a:bodyPr/>
        <a:lstStyle/>
        <a:p>
          <a:endParaRPr lang="en-US"/>
        </a:p>
      </dgm:t>
    </dgm:pt>
    <dgm:pt modelId="{09455416-A752-49BE-9249-800A3783816E}" type="sibTrans" cxnId="{3D03955C-7560-4E01-9705-23910C33A6B4}">
      <dgm:prSet/>
      <dgm:spPr/>
      <dgm:t>
        <a:bodyPr/>
        <a:lstStyle/>
        <a:p>
          <a:endParaRPr lang="en-US"/>
        </a:p>
      </dgm:t>
    </dgm:pt>
    <dgm:pt modelId="{EFFD2609-96ED-4796-8C68-419C000972F7}" type="pres">
      <dgm:prSet presAssocID="{1E537A4E-1003-4D09-986E-62C560FF24A4}" presName="root" presStyleCnt="0">
        <dgm:presLayoutVars>
          <dgm:dir/>
          <dgm:resizeHandles val="exact"/>
        </dgm:presLayoutVars>
      </dgm:prSet>
      <dgm:spPr/>
    </dgm:pt>
    <dgm:pt modelId="{B8F17D55-9F5D-4E8E-BD74-B76426EB6316}" type="pres">
      <dgm:prSet presAssocID="{E3EDC60F-D030-44E2-ADB3-99FF0F024499}" presName="compNode" presStyleCnt="0"/>
      <dgm:spPr/>
    </dgm:pt>
    <dgm:pt modelId="{E1A7A864-5F94-4089-A0C3-9D3D6C2DBFE6}" type="pres">
      <dgm:prSet presAssocID="{E3EDC60F-D030-44E2-ADB3-99FF0F024499}" presName="bgRect" presStyleLbl="bgShp" presStyleIdx="0" presStyleCnt="3"/>
      <dgm:spPr/>
    </dgm:pt>
    <dgm:pt modelId="{A5E70406-2010-41C3-990E-20D154F80D21}" type="pres">
      <dgm:prSet presAssocID="{E3EDC60F-D030-44E2-ADB3-99FF0F02449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2C777456-0D5E-42AF-AA5F-352C5E588410}" type="pres">
      <dgm:prSet presAssocID="{E3EDC60F-D030-44E2-ADB3-99FF0F024499}" presName="spaceRect" presStyleCnt="0"/>
      <dgm:spPr/>
    </dgm:pt>
    <dgm:pt modelId="{7E602FB1-9D45-426F-B466-1F125D249990}" type="pres">
      <dgm:prSet presAssocID="{E3EDC60F-D030-44E2-ADB3-99FF0F024499}" presName="parTx" presStyleLbl="revTx" presStyleIdx="0" presStyleCnt="3">
        <dgm:presLayoutVars>
          <dgm:chMax val="0"/>
          <dgm:chPref val="0"/>
        </dgm:presLayoutVars>
      </dgm:prSet>
      <dgm:spPr/>
    </dgm:pt>
    <dgm:pt modelId="{48E4B93C-CD9A-4A90-851F-0C472CB1E8D2}" type="pres">
      <dgm:prSet presAssocID="{413C4BC8-1F20-472D-A751-ADCBB953E80E}" presName="sibTrans" presStyleCnt="0"/>
      <dgm:spPr/>
    </dgm:pt>
    <dgm:pt modelId="{6911E13D-21E1-4868-B11D-FAE529D3AF91}" type="pres">
      <dgm:prSet presAssocID="{13F13C1F-3940-422C-9024-7C25276D2F1E}" presName="compNode" presStyleCnt="0"/>
      <dgm:spPr/>
    </dgm:pt>
    <dgm:pt modelId="{4A182E8A-C4C9-46A3-89AA-FCC12C94DFDD}" type="pres">
      <dgm:prSet presAssocID="{13F13C1F-3940-422C-9024-7C25276D2F1E}" presName="bgRect" presStyleLbl="bgShp" presStyleIdx="1" presStyleCnt="3"/>
      <dgm:spPr/>
    </dgm:pt>
    <dgm:pt modelId="{39298193-3299-43F2-9D94-357DA0F8766D}" type="pres">
      <dgm:prSet presAssocID="{13F13C1F-3940-422C-9024-7C25276D2F1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D837FEEF-9DB8-4839-AA4A-3FC397F6D53B}" type="pres">
      <dgm:prSet presAssocID="{13F13C1F-3940-422C-9024-7C25276D2F1E}" presName="spaceRect" presStyleCnt="0"/>
      <dgm:spPr/>
    </dgm:pt>
    <dgm:pt modelId="{5D40C152-D8AD-42B1-8618-7E1E741ACD48}" type="pres">
      <dgm:prSet presAssocID="{13F13C1F-3940-422C-9024-7C25276D2F1E}" presName="parTx" presStyleLbl="revTx" presStyleIdx="1" presStyleCnt="3">
        <dgm:presLayoutVars>
          <dgm:chMax val="0"/>
          <dgm:chPref val="0"/>
        </dgm:presLayoutVars>
      </dgm:prSet>
      <dgm:spPr/>
    </dgm:pt>
    <dgm:pt modelId="{3ABEE7FA-F7C4-4E5A-BFF9-F1DAB7C51D36}" type="pres">
      <dgm:prSet presAssocID="{D5B191AD-5486-47EF-96EE-4C2CC576BFD1}" presName="sibTrans" presStyleCnt="0"/>
      <dgm:spPr/>
    </dgm:pt>
    <dgm:pt modelId="{A72BA34E-F538-4585-A749-D2A025C6C31F}" type="pres">
      <dgm:prSet presAssocID="{E12C2553-AEC7-4CBE-BBEF-274C21E17386}" presName="compNode" presStyleCnt="0"/>
      <dgm:spPr/>
    </dgm:pt>
    <dgm:pt modelId="{61C1C35F-DAD2-4542-9432-F0837026972D}" type="pres">
      <dgm:prSet presAssocID="{E12C2553-AEC7-4CBE-BBEF-274C21E17386}" presName="bgRect" presStyleLbl="bgShp" presStyleIdx="2" presStyleCnt="3"/>
      <dgm:spPr/>
    </dgm:pt>
    <dgm:pt modelId="{35C22CBD-755B-4604-B8BB-187601C0A54E}" type="pres">
      <dgm:prSet presAssocID="{E12C2553-AEC7-4CBE-BBEF-274C21E1738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a:ext>
      </dgm:extLst>
    </dgm:pt>
    <dgm:pt modelId="{74876668-40B6-4306-BFAC-648F5C0BEF3E}" type="pres">
      <dgm:prSet presAssocID="{E12C2553-AEC7-4CBE-BBEF-274C21E17386}" presName="spaceRect" presStyleCnt="0"/>
      <dgm:spPr/>
    </dgm:pt>
    <dgm:pt modelId="{4094FAE2-319C-41F1-B4D7-9C4A4CAF650F}" type="pres">
      <dgm:prSet presAssocID="{E12C2553-AEC7-4CBE-BBEF-274C21E17386}" presName="parTx" presStyleLbl="revTx" presStyleIdx="2" presStyleCnt="3">
        <dgm:presLayoutVars>
          <dgm:chMax val="0"/>
          <dgm:chPref val="0"/>
        </dgm:presLayoutVars>
      </dgm:prSet>
      <dgm:spPr/>
    </dgm:pt>
  </dgm:ptLst>
  <dgm:cxnLst>
    <dgm:cxn modelId="{28A60203-37CA-4238-9CD7-6E0116F99601}" srcId="{1E537A4E-1003-4D09-986E-62C560FF24A4}" destId="{13F13C1F-3940-422C-9024-7C25276D2F1E}" srcOrd="1" destOrd="0" parTransId="{7E20B1FD-80DC-4474-A166-7B7D9140DDB7}" sibTransId="{D5B191AD-5486-47EF-96EE-4C2CC576BFD1}"/>
    <dgm:cxn modelId="{7DB2B309-2D42-4484-A4D6-B8530240E22C}" type="presOf" srcId="{E3EDC60F-D030-44E2-ADB3-99FF0F024499}" destId="{7E602FB1-9D45-426F-B466-1F125D249990}" srcOrd="0" destOrd="0" presId="urn:microsoft.com/office/officeart/2018/2/layout/IconVerticalSolidList"/>
    <dgm:cxn modelId="{FB7F294D-5D43-41F6-89C4-D6CBC9C7C886}" srcId="{1E537A4E-1003-4D09-986E-62C560FF24A4}" destId="{E3EDC60F-D030-44E2-ADB3-99FF0F024499}" srcOrd="0" destOrd="0" parTransId="{D77FEBF5-A175-4FC9-9EAF-0AE54A733F49}" sibTransId="{413C4BC8-1F20-472D-A751-ADCBB953E80E}"/>
    <dgm:cxn modelId="{3D03955C-7560-4E01-9705-23910C33A6B4}" srcId="{1E537A4E-1003-4D09-986E-62C560FF24A4}" destId="{E12C2553-AEC7-4CBE-BBEF-274C21E17386}" srcOrd="2" destOrd="0" parTransId="{8ACFBCFB-EDA2-4F2C-99BC-A23D2AC87533}" sibTransId="{09455416-A752-49BE-9249-800A3783816E}"/>
    <dgm:cxn modelId="{9894FE83-6C64-49AB-8EA9-F2CEEFED222D}" type="presOf" srcId="{13F13C1F-3940-422C-9024-7C25276D2F1E}" destId="{5D40C152-D8AD-42B1-8618-7E1E741ACD48}" srcOrd="0" destOrd="0" presId="urn:microsoft.com/office/officeart/2018/2/layout/IconVerticalSolidList"/>
    <dgm:cxn modelId="{9BA3A6B9-34D7-4767-8A47-F79F967F8DE3}" type="presOf" srcId="{1E537A4E-1003-4D09-986E-62C560FF24A4}" destId="{EFFD2609-96ED-4796-8C68-419C000972F7}" srcOrd="0" destOrd="0" presId="urn:microsoft.com/office/officeart/2018/2/layout/IconVerticalSolidList"/>
    <dgm:cxn modelId="{709663C6-C25B-412F-8A1D-8614456C40FA}" type="presOf" srcId="{E12C2553-AEC7-4CBE-BBEF-274C21E17386}" destId="{4094FAE2-319C-41F1-B4D7-9C4A4CAF650F}" srcOrd="0" destOrd="0" presId="urn:microsoft.com/office/officeart/2018/2/layout/IconVerticalSolidList"/>
    <dgm:cxn modelId="{AC7FA06F-54BA-48D4-88C7-C034C43C8CC7}" type="presParOf" srcId="{EFFD2609-96ED-4796-8C68-419C000972F7}" destId="{B8F17D55-9F5D-4E8E-BD74-B76426EB6316}" srcOrd="0" destOrd="0" presId="urn:microsoft.com/office/officeart/2018/2/layout/IconVerticalSolidList"/>
    <dgm:cxn modelId="{B968F8D1-7BA4-4C95-B084-CB548D6B1AD9}" type="presParOf" srcId="{B8F17D55-9F5D-4E8E-BD74-B76426EB6316}" destId="{E1A7A864-5F94-4089-A0C3-9D3D6C2DBFE6}" srcOrd="0" destOrd="0" presId="urn:microsoft.com/office/officeart/2018/2/layout/IconVerticalSolidList"/>
    <dgm:cxn modelId="{A8FFC576-9125-40A6-9D97-ABA1D48097D8}" type="presParOf" srcId="{B8F17D55-9F5D-4E8E-BD74-B76426EB6316}" destId="{A5E70406-2010-41C3-990E-20D154F80D21}" srcOrd="1" destOrd="0" presId="urn:microsoft.com/office/officeart/2018/2/layout/IconVerticalSolidList"/>
    <dgm:cxn modelId="{8B6A4F3A-A185-4BD4-AE15-D3A80B949F0E}" type="presParOf" srcId="{B8F17D55-9F5D-4E8E-BD74-B76426EB6316}" destId="{2C777456-0D5E-42AF-AA5F-352C5E588410}" srcOrd="2" destOrd="0" presId="urn:microsoft.com/office/officeart/2018/2/layout/IconVerticalSolidList"/>
    <dgm:cxn modelId="{0F2A1C32-FC93-4549-AA36-8ABF524AE951}" type="presParOf" srcId="{B8F17D55-9F5D-4E8E-BD74-B76426EB6316}" destId="{7E602FB1-9D45-426F-B466-1F125D249990}" srcOrd="3" destOrd="0" presId="urn:microsoft.com/office/officeart/2018/2/layout/IconVerticalSolidList"/>
    <dgm:cxn modelId="{2A06DF53-2612-4F46-9909-70F119E65287}" type="presParOf" srcId="{EFFD2609-96ED-4796-8C68-419C000972F7}" destId="{48E4B93C-CD9A-4A90-851F-0C472CB1E8D2}" srcOrd="1" destOrd="0" presId="urn:microsoft.com/office/officeart/2018/2/layout/IconVerticalSolidList"/>
    <dgm:cxn modelId="{2782A059-828F-4C81-A610-5ED66AE2AB44}" type="presParOf" srcId="{EFFD2609-96ED-4796-8C68-419C000972F7}" destId="{6911E13D-21E1-4868-B11D-FAE529D3AF91}" srcOrd="2" destOrd="0" presId="urn:microsoft.com/office/officeart/2018/2/layout/IconVerticalSolidList"/>
    <dgm:cxn modelId="{2EA84B89-3EF6-4448-B74C-78F406963C25}" type="presParOf" srcId="{6911E13D-21E1-4868-B11D-FAE529D3AF91}" destId="{4A182E8A-C4C9-46A3-89AA-FCC12C94DFDD}" srcOrd="0" destOrd="0" presId="urn:microsoft.com/office/officeart/2018/2/layout/IconVerticalSolidList"/>
    <dgm:cxn modelId="{1BCFDFAD-D33B-4381-A566-F535370A4F33}" type="presParOf" srcId="{6911E13D-21E1-4868-B11D-FAE529D3AF91}" destId="{39298193-3299-43F2-9D94-357DA0F8766D}" srcOrd="1" destOrd="0" presId="urn:microsoft.com/office/officeart/2018/2/layout/IconVerticalSolidList"/>
    <dgm:cxn modelId="{4651E9F9-8873-4260-95E5-A7F2C44DDB95}" type="presParOf" srcId="{6911E13D-21E1-4868-B11D-FAE529D3AF91}" destId="{D837FEEF-9DB8-4839-AA4A-3FC397F6D53B}" srcOrd="2" destOrd="0" presId="urn:microsoft.com/office/officeart/2018/2/layout/IconVerticalSolidList"/>
    <dgm:cxn modelId="{5022BF6E-8007-4FBB-AFAD-9403339D125B}" type="presParOf" srcId="{6911E13D-21E1-4868-B11D-FAE529D3AF91}" destId="{5D40C152-D8AD-42B1-8618-7E1E741ACD48}" srcOrd="3" destOrd="0" presId="urn:microsoft.com/office/officeart/2018/2/layout/IconVerticalSolidList"/>
    <dgm:cxn modelId="{505CB8A5-B599-4E0D-A55D-D52E56BB397D}" type="presParOf" srcId="{EFFD2609-96ED-4796-8C68-419C000972F7}" destId="{3ABEE7FA-F7C4-4E5A-BFF9-F1DAB7C51D36}" srcOrd="3" destOrd="0" presId="urn:microsoft.com/office/officeart/2018/2/layout/IconVerticalSolidList"/>
    <dgm:cxn modelId="{316E177B-58BB-4F7A-94A0-D1253AD2E314}" type="presParOf" srcId="{EFFD2609-96ED-4796-8C68-419C000972F7}" destId="{A72BA34E-F538-4585-A749-D2A025C6C31F}" srcOrd="4" destOrd="0" presId="urn:microsoft.com/office/officeart/2018/2/layout/IconVerticalSolidList"/>
    <dgm:cxn modelId="{A28C6C74-3AFD-45CC-BBBA-2B33C3516FA3}" type="presParOf" srcId="{A72BA34E-F538-4585-A749-D2A025C6C31F}" destId="{61C1C35F-DAD2-4542-9432-F0837026972D}" srcOrd="0" destOrd="0" presId="urn:microsoft.com/office/officeart/2018/2/layout/IconVerticalSolidList"/>
    <dgm:cxn modelId="{1893E22E-7E74-49B5-9A2C-1ED4F83B08D9}" type="presParOf" srcId="{A72BA34E-F538-4585-A749-D2A025C6C31F}" destId="{35C22CBD-755B-4604-B8BB-187601C0A54E}" srcOrd="1" destOrd="0" presId="urn:microsoft.com/office/officeart/2018/2/layout/IconVerticalSolidList"/>
    <dgm:cxn modelId="{4AFC47FD-CF17-4C5C-A8AB-1AE30F9E7863}" type="presParOf" srcId="{A72BA34E-F538-4585-A749-D2A025C6C31F}" destId="{74876668-40B6-4306-BFAC-648F5C0BEF3E}" srcOrd="2" destOrd="0" presId="urn:microsoft.com/office/officeart/2018/2/layout/IconVerticalSolidList"/>
    <dgm:cxn modelId="{D1D7335E-D8ED-4C9F-BFF5-59C8AED231CC}" type="presParOf" srcId="{A72BA34E-F538-4585-A749-D2A025C6C31F}" destId="{4094FAE2-319C-41F1-B4D7-9C4A4CAF650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7A864-5F94-4089-A0C3-9D3D6C2DBFE6}">
      <dsp:nvSpPr>
        <dsp:cNvPr id="0" name=""/>
        <dsp:cNvSpPr/>
      </dsp:nvSpPr>
      <dsp:spPr>
        <a:xfrm>
          <a:off x="0" y="695"/>
          <a:ext cx="6117335" cy="162723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E70406-2010-41C3-990E-20D154F80D21}">
      <dsp:nvSpPr>
        <dsp:cNvPr id="0" name=""/>
        <dsp:cNvSpPr/>
      </dsp:nvSpPr>
      <dsp:spPr>
        <a:xfrm>
          <a:off x="492238" y="366823"/>
          <a:ext cx="894979" cy="8949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602FB1-9D45-426F-B466-1F125D249990}">
      <dsp:nvSpPr>
        <dsp:cNvPr id="0" name=""/>
        <dsp:cNvSpPr/>
      </dsp:nvSpPr>
      <dsp:spPr>
        <a:xfrm>
          <a:off x="1879455" y="695"/>
          <a:ext cx="4237880" cy="1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16" tIns="172216" rIns="172216" bIns="172216" numCol="1" spcCol="1270" anchor="ctr" anchorCtr="0">
          <a:noAutofit/>
        </a:bodyPr>
        <a:lstStyle/>
        <a:p>
          <a:pPr marL="0" lvl="0" indent="0" algn="l" defTabSz="977900">
            <a:lnSpc>
              <a:spcPct val="90000"/>
            </a:lnSpc>
            <a:spcBef>
              <a:spcPct val="0"/>
            </a:spcBef>
            <a:spcAft>
              <a:spcPct val="35000"/>
            </a:spcAft>
            <a:buNone/>
          </a:pPr>
          <a:r>
            <a:rPr lang="en-US" sz="2200" b="0" i="0" kern="1200"/>
            <a:t>Education of parents/teachers/doctors/others about all forms of anxiety</a:t>
          </a:r>
          <a:endParaRPr lang="en-US" sz="2200" kern="1200"/>
        </a:p>
      </dsp:txBody>
      <dsp:txXfrm>
        <a:off x="1879455" y="695"/>
        <a:ext cx="4237880" cy="1627234"/>
      </dsp:txXfrm>
    </dsp:sp>
    <dsp:sp modelId="{4A182E8A-C4C9-46A3-89AA-FCC12C94DFDD}">
      <dsp:nvSpPr>
        <dsp:cNvPr id="0" name=""/>
        <dsp:cNvSpPr/>
      </dsp:nvSpPr>
      <dsp:spPr>
        <a:xfrm>
          <a:off x="0" y="2034738"/>
          <a:ext cx="6117335" cy="162723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298193-3299-43F2-9D94-357DA0F8766D}">
      <dsp:nvSpPr>
        <dsp:cNvPr id="0" name=""/>
        <dsp:cNvSpPr/>
      </dsp:nvSpPr>
      <dsp:spPr>
        <a:xfrm>
          <a:off x="492238" y="2400866"/>
          <a:ext cx="894979" cy="8949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40C152-D8AD-42B1-8618-7E1E741ACD48}">
      <dsp:nvSpPr>
        <dsp:cNvPr id="0" name=""/>
        <dsp:cNvSpPr/>
      </dsp:nvSpPr>
      <dsp:spPr>
        <a:xfrm>
          <a:off x="1879455" y="2034738"/>
          <a:ext cx="4237880" cy="1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16" tIns="172216" rIns="172216" bIns="172216" numCol="1" spcCol="1270" anchor="ctr" anchorCtr="0">
          <a:noAutofit/>
        </a:bodyPr>
        <a:lstStyle/>
        <a:p>
          <a:pPr marL="0" lvl="0" indent="0" algn="l" defTabSz="977900">
            <a:lnSpc>
              <a:spcPct val="90000"/>
            </a:lnSpc>
            <a:spcBef>
              <a:spcPct val="0"/>
            </a:spcBef>
            <a:spcAft>
              <a:spcPct val="35000"/>
            </a:spcAft>
            <a:buNone/>
          </a:pPr>
          <a:r>
            <a:rPr lang="en-US" sz="2200" b="0" i="0" kern="1200"/>
            <a:t>Prevent the development of Anxiety Disorders in children with anxious temperament</a:t>
          </a:r>
          <a:endParaRPr lang="en-US" sz="2200" kern="1200"/>
        </a:p>
      </dsp:txBody>
      <dsp:txXfrm>
        <a:off x="1879455" y="2034738"/>
        <a:ext cx="4237880" cy="1627234"/>
      </dsp:txXfrm>
    </dsp:sp>
    <dsp:sp modelId="{61C1C35F-DAD2-4542-9432-F0837026972D}">
      <dsp:nvSpPr>
        <dsp:cNvPr id="0" name=""/>
        <dsp:cNvSpPr/>
      </dsp:nvSpPr>
      <dsp:spPr>
        <a:xfrm>
          <a:off x="0" y="4068781"/>
          <a:ext cx="6117335" cy="162723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C22CBD-755B-4604-B8BB-187601C0A54E}">
      <dsp:nvSpPr>
        <dsp:cNvPr id="0" name=""/>
        <dsp:cNvSpPr/>
      </dsp:nvSpPr>
      <dsp:spPr>
        <a:xfrm>
          <a:off x="492238" y="4434909"/>
          <a:ext cx="894979" cy="8949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94FAE2-319C-41F1-B4D7-9C4A4CAF650F}">
      <dsp:nvSpPr>
        <dsp:cNvPr id="0" name=""/>
        <dsp:cNvSpPr/>
      </dsp:nvSpPr>
      <dsp:spPr>
        <a:xfrm>
          <a:off x="1879455" y="4068781"/>
          <a:ext cx="4237880" cy="1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16" tIns="172216" rIns="172216" bIns="172216" numCol="1" spcCol="1270" anchor="ctr" anchorCtr="0">
          <a:noAutofit/>
        </a:bodyPr>
        <a:lstStyle/>
        <a:p>
          <a:pPr marL="0" lvl="0" indent="0" algn="l" defTabSz="977900">
            <a:lnSpc>
              <a:spcPct val="90000"/>
            </a:lnSpc>
            <a:spcBef>
              <a:spcPct val="0"/>
            </a:spcBef>
            <a:spcAft>
              <a:spcPct val="35000"/>
            </a:spcAft>
            <a:buNone/>
          </a:pPr>
          <a:r>
            <a:rPr lang="en-US" sz="2200" b="0" i="0" kern="1200"/>
            <a:t>Prevent generational transmission of Anxiety symptoms and impairment</a:t>
          </a:r>
          <a:endParaRPr lang="en-US" sz="2200" kern="1200"/>
        </a:p>
      </dsp:txBody>
      <dsp:txXfrm>
        <a:off x="1879455" y="4068781"/>
        <a:ext cx="4237880" cy="162723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9147A6-0FE2-4264-A902-B8CAD3124305}" type="datetimeFigureOut">
              <a:rPr lang="en-US" smtClean="0"/>
              <a:t>10/5/24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A1A487-6BAF-44F4-B2C1-61B366ADE2EF}" type="slidenum">
              <a:rPr lang="en-US" smtClean="0"/>
              <a:t>‹#›</a:t>
            </a:fld>
            <a:endParaRPr lang="en-US"/>
          </a:p>
        </p:txBody>
      </p:sp>
    </p:spTree>
    <p:extLst>
      <p:ext uri="{BB962C8B-B14F-4D97-AF65-F5344CB8AC3E}">
        <p14:creationId xmlns:p14="http://schemas.microsoft.com/office/powerpoint/2010/main" val="3364810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54324-E28A-4897-919C-EDC862D7EE7D}" type="datetimeFigureOut">
              <a:rPr lang="en-US" smtClean="0"/>
              <a:t>10/5/24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566C59-BAC0-4CE1-A859-46610F03C0CE}" type="slidenum">
              <a:rPr lang="en-US" smtClean="0"/>
              <a:t>‹#›</a:t>
            </a:fld>
            <a:endParaRPr lang="en-US"/>
          </a:p>
        </p:txBody>
      </p:sp>
    </p:spTree>
    <p:extLst>
      <p:ext uri="{BB962C8B-B14F-4D97-AF65-F5344CB8AC3E}">
        <p14:creationId xmlns:p14="http://schemas.microsoft.com/office/powerpoint/2010/main" val="2969090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Decide what font you want to use for titles/heading</a:t>
            </a:r>
            <a:r>
              <a:rPr lang="en-US" baseline="0" dirty="0"/>
              <a:t> and make them the all same.</a:t>
            </a:r>
            <a:endParaRPr lang="en-US" dirty="0"/>
          </a:p>
        </p:txBody>
      </p:sp>
      <p:sp>
        <p:nvSpPr>
          <p:cNvPr id="4" name="Slide Number Placeholder 3"/>
          <p:cNvSpPr>
            <a:spLocks noGrp="1"/>
          </p:cNvSpPr>
          <p:nvPr>
            <p:ph type="sldNum" sz="quarter" idx="10"/>
          </p:nvPr>
        </p:nvSpPr>
        <p:spPr/>
        <p:txBody>
          <a:bodyPr/>
          <a:lstStyle/>
          <a:p>
            <a:fld id="{72566C59-BAC0-4CE1-A859-46610F03C0CE}" type="slidenum">
              <a:rPr lang="en-US" smtClean="0"/>
              <a:t>1</a:t>
            </a:fld>
            <a:endParaRPr lang="en-US"/>
          </a:p>
        </p:txBody>
      </p:sp>
    </p:spTree>
    <p:extLst>
      <p:ext uri="{BB962C8B-B14F-4D97-AF65-F5344CB8AC3E}">
        <p14:creationId xmlns:p14="http://schemas.microsoft.com/office/powerpoint/2010/main" val="4011142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8541" eaLnBrk="0" hangingPunct="0">
              <a:defRPr b="1">
                <a:solidFill>
                  <a:schemeClr val="tx1"/>
                </a:solidFill>
                <a:latin typeface="Arial" panose="020B0604020202020204" pitchFamily="34" charset="0"/>
                <a:ea typeface="ＭＳ Ｐゴシック" panose="020B0600070205080204" pitchFamily="34" charset="-128"/>
              </a:defRPr>
            </a:lvl1pPr>
            <a:lvl2pPr marL="759666" indent="-292179" defTabSz="988541" eaLnBrk="0" hangingPunct="0">
              <a:defRPr b="1">
                <a:solidFill>
                  <a:schemeClr val="tx1"/>
                </a:solidFill>
                <a:latin typeface="Arial" panose="020B0604020202020204" pitchFamily="34" charset="0"/>
                <a:ea typeface="ＭＳ Ｐゴシック" panose="020B0600070205080204" pitchFamily="34" charset="-128"/>
              </a:defRPr>
            </a:lvl2pPr>
            <a:lvl3pPr marL="1168718" indent="-233744" defTabSz="988541" eaLnBrk="0" hangingPunct="0">
              <a:defRPr b="1">
                <a:solidFill>
                  <a:schemeClr val="tx1"/>
                </a:solidFill>
                <a:latin typeface="Arial" panose="020B0604020202020204" pitchFamily="34" charset="0"/>
                <a:ea typeface="ＭＳ Ｐゴシック" panose="020B0600070205080204" pitchFamily="34" charset="-128"/>
              </a:defRPr>
            </a:lvl3pPr>
            <a:lvl4pPr marL="1636205" indent="-233744" defTabSz="988541" eaLnBrk="0" hangingPunct="0">
              <a:defRPr b="1">
                <a:solidFill>
                  <a:schemeClr val="tx1"/>
                </a:solidFill>
                <a:latin typeface="Arial" panose="020B0604020202020204" pitchFamily="34" charset="0"/>
                <a:ea typeface="ＭＳ Ｐゴシック" panose="020B0600070205080204" pitchFamily="34" charset="-128"/>
              </a:defRPr>
            </a:lvl4pPr>
            <a:lvl5pPr marL="2103692" indent="-233744" defTabSz="988541" eaLnBrk="0" hangingPunct="0">
              <a:defRPr b="1">
                <a:solidFill>
                  <a:schemeClr val="tx1"/>
                </a:solidFill>
                <a:latin typeface="Arial" panose="020B0604020202020204" pitchFamily="34" charset="0"/>
                <a:ea typeface="ＭＳ Ｐゴシック" panose="020B0600070205080204" pitchFamily="34" charset="-128"/>
              </a:defRPr>
            </a:lvl5pPr>
            <a:lvl6pPr marL="2571179"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3038666"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506153"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973640"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fld id="{13426E0E-7244-4865-B4BF-DBEC4CB0B1D5}" type="slidenum">
              <a:rPr lang="en-US" altLang="en-US" b="0">
                <a:latin typeface="Calibri" panose="020F0502020204030204" pitchFamily="34" charset="0"/>
              </a:rPr>
              <a:pPr eaLnBrk="1" hangingPunct="1"/>
              <a:t>16</a:t>
            </a:fld>
            <a:endParaRPr lang="en-US" altLang="en-US" b="0">
              <a:latin typeface="Calibri" panose="020F0502020204030204" pitchFamily="34"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62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049499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describe these a quick examples that can be done in </a:t>
            </a:r>
            <a:r>
              <a:rPr lang="en-US" dirty="0" err="1"/>
              <a:t>pcp</a:t>
            </a:r>
            <a:r>
              <a:rPr lang="en-US" dirty="0"/>
              <a:t> office. </a:t>
            </a:r>
          </a:p>
          <a:p>
            <a:r>
              <a:rPr lang="en-US" dirty="0"/>
              <a:t>Consider the </a:t>
            </a:r>
            <a:r>
              <a:rPr lang="en-US" dirty="0" err="1"/>
              <a:t>Ollendick</a:t>
            </a:r>
            <a:r>
              <a:rPr lang="en-US" dirty="0"/>
              <a:t> Chocolate Cookie deep breathing example – easily done in the office</a:t>
            </a:r>
          </a:p>
        </p:txBody>
      </p:sp>
      <p:sp>
        <p:nvSpPr>
          <p:cNvPr id="4" name="Slide Number Placeholder 3"/>
          <p:cNvSpPr>
            <a:spLocks noGrp="1"/>
          </p:cNvSpPr>
          <p:nvPr>
            <p:ph type="sldNum" sz="quarter" idx="5"/>
          </p:nvPr>
        </p:nvSpPr>
        <p:spPr/>
        <p:txBody>
          <a:bodyPr/>
          <a:lstStyle/>
          <a:p>
            <a:fld id="{72566C59-BAC0-4CE1-A859-46610F03C0CE}" type="slidenum">
              <a:rPr lang="en-US" smtClean="0"/>
              <a:t>18</a:t>
            </a:fld>
            <a:endParaRPr lang="en-US"/>
          </a:p>
        </p:txBody>
      </p:sp>
    </p:spTree>
    <p:extLst>
      <p:ext uri="{BB962C8B-B14F-4D97-AF65-F5344CB8AC3E}">
        <p14:creationId xmlns:p14="http://schemas.microsoft.com/office/powerpoint/2010/main" val="4049770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59C9E2-9524-40B5-832D-8AD5E17D78F9}" type="slidenum">
              <a:rPr lang="en-US" smtClean="0"/>
              <a:t>21</a:t>
            </a:fld>
            <a:endParaRPr lang="en-US"/>
          </a:p>
        </p:txBody>
      </p:sp>
    </p:spTree>
    <p:extLst>
      <p:ext uri="{BB962C8B-B14F-4D97-AF65-F5344CB8AC3E}">
        <p14:creationId xmlns:p14="http://schemas.microsoft.com/office/powerpoint/2010/main" val="4171867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59C9E2-9524-40B5-832D-8AD5E17D78F9}" type="slidenum">
              <a:rPr lang="en-US" smtClean="0"/>
              <a:t>22</a:t>
            </a:fld>
            <a:endParaRPr lang="en-US"/>
          </a:p>
        </p:txBody>
      </p:sp>
    </p:spTree>
    <p:extLst>
      <p:ext uri="{BB962C8B-B14F-4D97-AF65-F5344CB8AC3E}">
        <p14:creationId xmlns:p14="http://schemas.microsoft.com/office/powerpoint/2010/main" val="4105065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can be developed in the pediatricians office.</a:t>
            </a:r>
          </a:p>
          <a:p>
            <a:r>
              <a:rPr lang="en-US" baseline="0" dirty="0"/>
              <a:t>Steps in the middle (not the low fear or the high fear goal but the in-between steps) can be hard to identify- vary factors such as length of time, </a:t>
            </a:r>
            <a:r>
              <a:rPr lang="en-US" baseline="0" dirty="0" err="1"/>
              <a:t>envirorment</a:t>
            </a:r>
            <a:r>
              <a:rPr lang="en-US" baseline="0" dirty="0"/>
              <a:t>, supports</a:t>
            </a:r>
            <a:endParaRPr lang="en-US" dirty="0"/>
          </a:p>
        </p:txBody>
      </p:sp>
      <p:sp>
        <p:nvSpPr>
          <p:cNvPr id="4" name="Slide Number Placeholder 3"/>
          <p:cNvSpPr>
            <a:spLocks noGrp="1"/>
          </p:cNvSpPr>
          <p:nvPr>
            <p:ph type="sldNum" sz="quarter" idx="5"/>
          </p:nvPr>
        </p:nvSpPr>
        <p:spPr/>
        <p:txBody>
          <a:bodyPr/>
          <a:lstStyle/>
          <a:p>
            <a:fld id="{F059C9E2-9524-40B5-832D-8AD5E17D78F9}" type="slidenum">
              <a:rPr lang="en-US" smtClean="0"/>
              <a:t>26</a:t>
            </a:fld>
            <a:endParaRPr lang="en-US"/>
          </a:p>
        </p:txBody>
      </p:sp>
    </p:spTree>
    <p:extLst>
      <p:ext uri="{BB962C8B-B14F-4D97-AF65-F5344CB8AC3E}">
        <p14:creationId xmlns:p14="http://schemas.microsoft.com/office/powerpoint/2010/main" val="960376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comes</a:t>
            </a:r>
            <a:r>
              <a:rPr lang="en-US" baseline="0" dirty="0"/>
              <a:t> up in the pediatrician’s office all the time and is a great chance to open the door to an anxiety discussion</a:t>
            </a:r>
            <a:endParaRPr lang="en-US" dirty="0"/>
          </a:p>
        </p:txBody>
      </p:sp>
      <p:sp>
        <p:nvSpPr>
          <p:cNvPr id="4" name="Slide Number Placeholder 3"/>
          <p:cNvSpPr>
            <a:spLocks noGrp="1"/>
          </p:cNvSpPr>
          <p:nvPr>
            <p:ph type="sldNum" sz="quarter" idx="5"/>
          </p:nvPr>
        </p:nvSpPr>
        <p:spPr/>
        <p:txBody>
          <a:bodyPr/>
          <a:lstStyle/>
          <a:p>
            <a:fld id="{F059C9E2-9524-40B5-832D-8AD5E17D78F9}" type="slidenum">
              <a:rPr lang="en-US" smtClean="0"/>
              <a:t>27</a:t>
            </a:fld>
            <a:endParaRPr lang="en-US"/>
          </a:p>
        </p:txBody>
      </p:sp>
    </p:spTree>
    <p:extLst>
      <p:ext uri="{BB962C8B-B14F-4D97-AF65-F5344CB8AC3E}">
        <p14:creationId xmlns:p14="http://schemas.microsoft.com/office/powerpoint/2010/main" val="1552942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asking about anxiety, I specifically ask about this as this will affect function later in life. Many adolescents consider it normal to not be able to order food or ask for help at a store, but when I draw this to their attention, they acknowledge this creates difficulties.</a:t>
            </a:r>
            <a:endParaRPr lang="en-US" dirty="0"/>
          </a:p>
        </p:txBody>
      </p:sp>
      <p:sp>
        <p:nvSpPr>
          <p:cNvPr id="4" name="Slide Number Placeholder 3"/>
          <p:cNvSpPr>
            <a:spLocks noGrp="1"/>
          </p:cNvSpPr>
          <p:nvPr>
            <p:ph type="sldNum" sz="quarter" idx="5"/>
          </p:nvPr>
        </p:nvSpPr>
        <p:spPr/>
        <p:txBody>
          <a:bodyPr/>
          <a:lstStyle/>
          <a:p>
            <a:fld id="{F059C9E2-9524-40B5-832D-8AD5E17D78F9}" type="slidenum">
              <a:rPr lang="en-US" smtClean="0"/>
              <a:t>28</a:t>
            </a:fld>
            <a:endParaRPr lang="en-US"/>
          </a:p>
        </p:txBody>
      </p:sp>
    </p:spTree>
    <p:extLst>
      <p:ext uri="{BB962C8B-B14F-4D97-AF65-F5344CB8AC3E}">
        <p14:creationId xmlns:p14="http://schemas.microsoft.com/office/powerpoint/2010/main" val="3770460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itchFamily="34" charset="0"/>
              </a:rPr>
              <a:t>Last updated 8/20/2013 - PSJ</a:t>
            </a:r>
          </a:p>
          <a:p>
            <a:endParaRPr lang="en-US" altLang="en-US">
              <a:latin typeface="Arial" pitchFamily="34" charset="0"/>
            </a:endParaRPr>
          </a:p>
        </p:txBody>
      </p:sp>
      <p:sp>
        <p:nvSpPr>
          <p:cNvPr id="83972" name="Footer Placeholder 3"/>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34852" indent="-282635">
              <a:defRPr>
                <a:solidFill>
                  <a:schemeClr val="tx1"/>
                </a:solidFill>
                <a:latin typeface="Arial" pitchFamily="34" charset="0"/>
                <a:ea typeface="MS PGothic" pitchFamily="34" charset="-128"/>
              </a:defRPr>
            </a:lvl2pPr>
            <a:lvl3pPr marL="1130541" indent="-226108">
              <a:defRPr>
                <a:solidFill>
                  <a:schemeClr val="tx1"/>
                </a:solidFill>
                <a:latin typeface="Arial" pitchFamily="34" charset="0"/>
                <a:ea typeface="MS PGothic" pitchFamily="34" charset="-128"/>
              </a:defRPr>
            </a:lvl3pPr>
            <a:lvl4pPr marL="1582758" indent="-226108">
              <a:defRPr>
                <a:solidFill>
                  <a:schemeClr val="tx1"/>
                </a:solidFill>
                <a:latin typeface="Arial" pitchFamily="34" charset="0"/>
                <a:ea typeface="MS PGothic" pitchFamily="34" charset="-128"/>
              </a:defRPr>
            </a:lvl4pPr>
            <a:lvl5pPr marL="2034974" indent="-226108">
              <a:defRPr>
                <a:solidFill>
                  <a:schemeClr val="tx1"/>
                </a:solidFill>
                <a:latin typeface="Arial"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Arial"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Arial"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Arial"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a:ea typeface="ヒラギノ角ゴ Pro W3" pitchFamily="1" charset="-128"/>
              </a:rPr>
              <a:t>Unit E: Treatment of Anxiety</a:t>
            </a:r>
          </a:p>
        </p:txBody>
      </p:sp>
      <p:sp>
        <p:nvSpPr>
          <p:cNvPr id="83973"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34852" indent="-282635">
              <a:defRPr>
                <a:solidFill>
                  <a:schemeClr val="tx1"/>
                </a:solidFill>
                <a:latin typeface="Arial" pitchFamily="34" charset="0"/>
                <a:ea typeface="MS PGothic" pitchFamily="34" charset="-128"/>
              </a:defRPr>
            </a:lvl2pPr>
            <a:lvl3pPr marL="1130541" indent="-226108">
              <a:defRPr>
                <a:solidFill>
                  <a:schemeClr val="tx1"/>
                </a:solidFill>
                <a:latin typeface="Arial" pitchFamily="34" charset="0"/>
                <a:ea typeface="MS PGothic" pitchFamily="34" charset="-128"/>
              </a:defRPr>
            </a:lvl3pPr>
            <a:lvl4pPr marL="1582758" indent="-226108">
              <a:defRPr>
                <a:solidFill>
                  <a:schemeClr val="tx1"/>
                </a:solidFill>
                <a:latin typeface="Arial" pitchFamily="34" charset="0"/>
                <a:ea typeface="MS PGothic" pitchFamily="34" charset="-128"/>
              </a:defRPr>
            </a:lvl4pPr>
            <a:lvl5pPr marL="2034974" indent="-226108">
              <a:defRPr>
                <a:solidFill>
                  <a:schemeClr val="tx1"/>
                </a:solidFill>
                <a:latin typeface="Arial"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Arial"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Arial"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Arial"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Arial" pitchFamily="34" charset="0"/>
                <a:ea typeface="MS PGothic" pitchFamily="34" charset="-128"/>
              </a:defRPr>
            </a:lvl9pPr>
          </a:lstStyle>
          <a:p>
            <a:fld id="{A3ED8660-6952-4E9C-AEC8-1A0F2F9249AD}" type="slidenum">
              <a:rPr lang="en-US" altLang="en-US" smtClean="0">
                <a:ea typeface="ヒラギノ角ゴ Pro W3" pitchFamily="1" charset="-128"/>
              </a:rPr>
              <a:pPr/>
              <a:t>30</a:t>
            </a:fld>
            <a:endParaRPr lang="en-US" altLang="en-US">
              <a:ea typeface="ヒラギノ角ゴ Pro W3" pitchFamily="1" charset="-128"/>
            </a:endParaRPr>
          </a:p>
        </p:txBody>
      </p:sp>
    </p:spTree>
    <p:extLst>
      <p:ext uri="{BB962C8B-B14F-4D97-AF65-F5344CB8AC3E}">
        <p14:creationId xmlns:p14="http://schemas.microsoft.com/office/powerpoint/2010/main" val="628659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2387600" y="515938"/>
            <a:ext cx="4579938" cy="25765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15" name="Shape 215"/>
          <p:cNvSpPr txBox="1">
            <a:spLocks noGrp="1"/>
          </p:cNvSpPr>
          <p:nvPr>
            <p:ph type="body" idx="1"/>
          </p:nvPr>
        </p:nvSpPr>
        <p:spPr>
          <a:xfrm>
            <a:off x="935731" y="3262228"/>
            <a:ext cx="7481780" cy="3089634"/>
          </a:xfrm>
          <a:prstGeom prst="rect">
            <a:avLst/>
          </a:prstGeom>
          <a:noFill/>
          <a:ln>
            <a:noFill/>
          </a:ln>
        </p:spPr>
        <p:txBody>
          <a:bodyPr lIns="93478" tIns="46739" rIns="93478" bIns="46739" anchor="t" anchorCtr="0">
            <a:noAutofit/>
          </a:bodyPr>
          <a:lstStyle/>
          <a:p>
            <a:endParaRPr sz="11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19176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itchFamily="34" charset="0"/>
              </a:rPr>
              <a:t>Last updated 8/20/2013 - PSJ</a:t>
            </a:r>
          </a:p>
          <a:p>
            <a:endParaRPr lang="en-US" altLang="en-US">
              <a:latin typeface="Arial" pitchFamily="34" charset="0"/>
            </a:endParaRPr>
          </a:p>
        </p:txBody>
      </p:sp>
      <p:sp>
        <p:nvSpPr>
          <p:cNvPr id="84996" name="Footer Placeholder 3"/>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34852" indent="-282635">
              <a:defRPr>
                <a:solidFill>
                  <a:schemeClr val="tx1"/>
                </a:solidFill>
                <a:latin typeface="Arial" pitchFamily="34" charset="0"/>
                <a:ea typeface="MS PGothic" pitchFamily="34" charset="-128"/>
              </a:defRPr>
            </a:lvl2pPr>
            <a:lvl3pPr marL="1130541" indent="-226108">
              <a:defRPr>
                <a:solidFill>
                  <a:schemeClr val="tx1"/>
                </a:solidFill>
                <a:latin typeface="Arial" pitchFamily="34" charset="0"/>
                <a:ea typeface="MS PGothic" pitchFamily="34" charset="-128"/>
              </a:defRPr>
            </a:lvl3pPr>
            <a:lvl4pPr marL="1582758" indent="-226108">
              <a:defRPr>
                <a:solidFill>
                  <a:schemeClr val="tx1"/>
                </a:solidFill>
                <a:latin typeface="Arial" pitchFamily="34" charset="0"/>
                <a:ea typeface="MS PGothic" pitchFamily="34" charset="-128"/>
              </a:defRPr>
            </a:lvl4pPr>
            <a:lvl5pPr marL="2034974" indent="-226108">
              <a:defRPr>
                <a:solidFill>
                  <a:schemeClr val="tx1"/>
                </a:solidFill>
                <a:latin typeface="Arial"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Arial"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Arial"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Arial"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a:ea typeface="ヒラギノ角ゴ Pro W3" pitchFamily="1" charset="-128"/>
              </a:rPr>
              <a:t>Unit E: Treatment of Anxiety</a:t>
            </a:r>
          </a:p>
        </p:txBody>
      </p:sp>
      <p:sp>
        <p:nvSpPr>
          <p:cNvPr id="84997"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34852" indent="-282635">
              <a:defRPr>
                <a:solidFill>
                  <a:schemeClr val="tx1"/>
                </a:solidFill>
                <a:latin typeface="Arial" pitchFamily="34" charset="0"/>
                <a:ea typeface="MS PGothic" pitchFamily="34" charset="-128"/>
              </a:defRPr>
            </a:lvl2pPr>
            <a:lvl3pPr marL="1130541" indent="-226108">
              <a:defRPr>
                <a:solidFill>
                  <a:schemeClr val="tx1"/>
                </a:solidFill>
                <a:latin typeface="Arial" pitchFamily="34" charset="0"/>
                <a:ea typeface="MS PGothic" pitchFamily="34" charset="-128"/>
              </a:defRPr>
            </a:lvl3pPr>
            <a:lvl4pPr marL="1582758" indent="-226108">
              <a:defRPr>
                <a:solidFill>
                  <a:schemeClr val="tx1"/>
                </a:solidFill>
                <a:latin typeface="Arial" pitchFamily="34" charset="0"/>
                <a:ea typeface="MS PGothic" pitchFamily="34" charset="-128"/>
              </a:defRPr>
            </a:lvl4pPr>
            <a:lvl5pPr marL="2034974" indent="-226108">
              <a:defRPr>
                <a:solidFill>
                  <a:schemeClr val="tx1"/>
                </a:solidFill>
                <a:latin typeface="Arial"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Arial"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Arial"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Arial"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Arial" pitchFamily="34" charset="0"/>
                <a:ea typeface="MS PGothic" pitchFamily="34" charset="-128"/>
              </a:defRPr>
            </a:lvl9pPr>
          </a:lstStyle>
          <a:p>
            <a:fld id="{2CDE175D-BE52-4C00-98DC-E9553E974650}" type="slidenum">
              <a:rPr lang="en-US" altLang="en-US" smtClean="0">
                <a:ea typeface="ヒラギノ角ゴ Pro W3" pitchFamily="1" charset="-128"/>
              </a:rPr>
              <a:pPr/>
              <a:t>32</a:t>
            </a:fld>
            <a:endParaRPr lang="en-US" altLang="en-US">
              <a:ea typeface="ヒラギノ角ゴ Pro W3" pitchFamily="1" charset="-128"/>
            </a:endParaRPr>
          </a:p>
        </p:txBody>
      </p:sp>
    </p:spTree>
    <p:extLst>
      <p:ext uri="{BB962C8B-B14F-4D97-AF65-F5344CB8AC3E}">
        <p14:creationId xmlns:p14="http://schemas.microsoft.com/office/powerpoint/2010/main" val="1158852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524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defRPr>
            </a:lvl1pPr>
            <a:lvl2pPr marL="742885" indent="-285725" eaLnBrk="0" hangingPunct="0">
              <a:defRPr sz="1000">
                <a:solidFill>
                  <a:schemeClr val="tx1"/>
                </a:solidFill>
                <a:latin typeface="Arial" charset="0"/>
                <a:ea typeface="ＭＳ Ｐゴシック" charset="0"/>
              </a:defRPr>
            </a:lvl2pPr>
            <a:lvl3pPr marL="1142902" indent="-228580" eaLnBrk="0" hangingPunct="0">
              <a:defRPr sz="1000">
                <a:solidFill>
                  <a:schemeClr val="tx1"/>
                </a:solidFill>
                <a:latin typeface="Arial" charset="0"/>
                <a:ea typeface="ＭＳ Ｐゴシック" charset="0"/>
              </a:defRPr>
            </a:lvl3pPr>
            <a:lvl4pPr marL="1600062" indent="-228580" eaLnBrk="0" hangingPunct="0">
              <a:defRPr sz="1000">
                <a:solidFill>
                  <a:schemeClr val="tx1"/>
                </a:solidFill>
                <a:latin typeface="Arial" charset="0"/>
                <a:ea typeface="ＭＳ Ｐゴシック" charset="0"/>
              </a:defRPr>
            </a:lvl4pPr>
            <a:lvl5pPr marL="2057223" indent="-228580" eaLnBrk="0" hangingPunct="0">
              <a:defRPr sz="1000">
                <a:solidFill>
                  <a:schemeClr val="tx1"/>
                </a:solidFill>
                <a:latin typeface="Arial" charset="0"/>
                <a:ea typeface="ＭＳ Ｐゴシック" charset="0"/>
              </a:defRPr>
            </a:lvl5pPr>
            <a:lvl6pPr marL="2514383" indent="-228580" eaLnBrk="0" fontAlgn="base" hangingPunct="0">
              <a:spcBef>
                <a:spcPct val="0"/>
              </a:spcBef>
              <a:spcAft>
                <a:spcPct val="0"/>
              </a:spcAft>
              <a:defRPr sz="1000">
                <a:solidFill>
                  <a:schemeClr val="tx1"/>
                </a:solidFill>
                <a:latin typeface="Arial" charset="0"/>
                <a:ea typeface="ＭＳ Ｐゴシック" charset="0"/>
              </a:defRPr>
            </a:lvl6pPr>
            <a:lvl7pPr marL="2971543" indent="-228580" eaLnBrk="0" fontAlgn="base" hangingPunct="0">
              <a:spcBef>
                <a:spcPct val="0"/>
              </a:spcBef>
              <a:spcAft>
                <a:spcPct val="0"/>
              </a:spcAft>
              <a:defRPr sz="1000">
                <a:solidFill>
                  <a:schemeClr val="tx1"/>
                </a:solidFill>
                <a:latin typeface="Arial" charset="0"/>
                <a:ea typeface="ＭＳ Ｐゴシック" charset="0"/>
              </a:defRPr>
            </a:lvl7pPr>
            <a:lvl8pPr marL="3428703" indent="-228580" eaLnBrk="0" fontAlgn="base" hangingPunct="0">
              <a:spcBef>
                <a:spcPct val="0"/>
              </a:spcBef>
              <a:spcAft>
                <a:spcPct val="0"/>
              </a:spcAft>
              <a:defRPr sz="1000">
                <a:solidFill>
                  <a:schemeClr val="tx1"/>
                </a:solidFill>
                <a:latin typeface="Arial" charset="0"/>
                <a:ea typeface="ＭＳ Ｐゴシック" charset="0"/>
              </a:defRPr>
            </a:lvl8pPr>
            <a:lvl9pPr marL="3885864" indent="-228580" eaLnBrk="0" fontAlgn="base" hangingPunct="0">
              <a:spcBef>
                <a:spcPct val="0"/>
              </a:spcBef>
              <a:spcAft>
                <a:spcPct val="0"/>
              </a:spcAft>
              <a:defRPr sz="1000">
                <a:solidFill>
                  <a:schemeClr val="tx1"/>
                </a:solidFill>
                <a:latin typeface="Arial" charset="0"/>
                <a:ea typeface="ＭＳ Ｐゴシック" charset="0"/>
              </a:defRPr>
            </a:lvl9pPr>
          </a:lstStyle>
          <a:p>
            <a:pPr defTabSz="914372" eaLnBrk="1" hangingPunct="1">
              <a:defRPr/>
            </a:pPr>
            <a:fld id="{D84D347E-BC5F-9146-B04E-6858EDE630C9}" type="slidenum">
              <a:rPr lang="en-US" sz="1200" kern="0"/>
              <a:pPr defTabSz="914372" eaLnBrk="1" hangingPunct="1">
                <a:defRPr/>
              </a:pPr>
              <a:t>34</a:t>
            </a:fld>
            <a:endParaRPr lang="en-US" sz="1200" kern="0"/>
          </a:p>
        </p:txBody>
      </p:sp>
      <p:sp>
        <p:nvSpPr>
          <p:cNvPr id="82947" name="Rectangle 2"/>
          <p:cNvSpPr>
            <a:spLocks noChangeArrowheads="1"/>
          </p:cNvSpPr>
          <p:nvPr/>
        </p:nvSpPr>
        <p:spPr bwMode="auto">
          <a:xfrm>
            <a:off x="5153441" y="1"/>
            <a:ext cx="3940865" cy="337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3" tIns="45717" rIns="91433" bIns="45717" anchor="ctr"/>
          <a:lstStyle/>
          <a:p>
            <a:pPr defTabSz="914372">
              <a:defRPr/>
            </a:pPr>
            <a:endParaRPr lang="en-US" kern="0">
              <a:solidFill>
                <a:sysClr val="windowText" lastClr="000000"/>
              </a:solidFill>
            </a:endParaRPr>
          </a:p>
        </p:txBody>
      </p:sp>
      <p:sp>
        <p:nvSpPr>
          <p:cNvPr id="82948" name="Rectangle 3"/>
          <p:cNvSpPr>
            <a:spLocks noChangeArrowheads="1"/>
          </p:cNvSpPr>
          <p:nvPr/>
        </p:nvSpPr>
        <p:spPr bwMode="auto">
          <a:xfrm>
            <a:off x="5153441" y="6408296"/>
            <a:ext cx="3940865" cy="337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72" tIns="44442" rIns="90472" bIns="44442" anchor="b"/>
          <a:lstStyle/>
          <a:p>
            <a:pPr algn="r" defTabSz="914372" eaLnBrk="0" hangingPunct="0">
              <a:defRPr/>
            </a:pPr>
            <a:r>
              <a:rPr lang="en-US" sz="1200" kern="0">
                <a:solidFill>
                  <a:sysClr val="windowText" lastClr="000000"/>
                </a:solidFill>
                <a:latin typeface="Times New Roman" charset="0"/>
              </a:rPr>
              <a:t>21</a:t>
            </a:r>
          </a:p>
        </p:txBody>
      </p:sp>
      <p:sp>
        <p:nvSpPr>
          <p:cNvPr id="82949" name="Rectangle 4"/>
          <p:cNvSpPr>
            <a:spLocks noChangeArrowheads="1"/>
          </p:cNvSpPr>
          <p:nvPr/>
        </p:nvSpPr>
        <p:spPr bwMode="auto">
          <a:xfrm>
            <a:off x="2" y="6408296"/>
            <a:ext cx="3940865" cy="337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3" tIns="45717" rIns="91433" bIns="45717" anchor="ctr"/>
          <a:lstStyle/>
          <a:p>
            <a:pPr defTabSz="914372">
              <a:defRPr/>
            </a:pPr>
            <a:endParaRPr lang="en-US" kern="0">
              <a:solidFill>
                <a:sysClr val="windowText" lastClr="000000"/>
              </a:solidFill>
            </a:endParaRPr>
          </a:p>
        </p:txBody>
      </p:sp>
      <p:sp>
        <p:nvSpPr>
          <p:cNvPr id="82950" name="Rectangle 5"/>
          <p:cNvSpPr>
            <a:spLocks noChangeArrowheads="1"/>
          </p:cNvSpPr>
          <p:nvPr/>
        </p:nvSpPr>
        <p:spPr bwMode="auto">
          <a:xfrm>
            <a:off x="2" y="1"/>
            <a:ext cx="3940865" cy="337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3" tIns="45717" rIns="91433" bIns="45717" anchor="ctr"/>
          <a:lstStyle/>
          <a:p>
            <a:pPr defTabSz="914372">
              <a:defRPr/>
            </a:pPr>
            <a:endParaRPr lang="en-US" kern="0">
              <a:solidFill>
                <a:sysClr val="windowText" lastClr="000000"/>
              </a:solidFill>
            </a:endParaRPr>
          </a:p>
        </p:txBody>
      </p:sp>
      <p:sp>
        <p:nvSpPr>
          <p:cNvPr id="82951" name="Rectangle 6"/>
          <p:cNvSpPr>
            <a:spLocks noGrp="1" noRot="1" noChangeAspect="1" noChangeArrowheads="1" noTextEdit="1"/>
          </p:cNvSpPr>
          <p:nvPr>
            <p:ph type="sldImg"/>
          </p:nvPr>
        </p:nvSpPr>
        <p:spPr>
          <a:xfrm>
            <a:off x="2298700" y="504825"/>
            <a:ext cx="4498975" cy="2532063"/>
          </a:xfrm>
          <a:ln w="12700" cap="flat">
            <a:solidFill>
              <a:schemeClr val="tx1"/>
            </a:solidFill>
          </a:ln>
        </p:spPr>
      </p:sp>
      <p:sp>
        <p:nvSpPr>
          <p:cNvPr id="82952" name="Rectangle 7"/>
          <p:cNvSpPr>
            <a:spLocks noGrp="1" noChangeArrowheads="1"/>
          </p:cNvSpPr>
          <p:nvPr>
            <p:ph type="body" idx="1"/>
          </p:nvPr>
        </p:nvSpPr>
        <p:spPr>
          <a:xfrm>
            <a:off x="1212576" y="3204148"/>
            <a:ext cx="6669157" cy="303550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0472" tIns="44442" rIns="90472" bIns="44442"/>
          <a:lstStyle/>
          <a:p>
            <a:pPr eaLnBrk="1" hangingPunct="1"/>
            <a:endParaRPr lang="en-US"/>
          </a:p>
        </p:txBody>
      </p:sp>
    </p:spTree>
    <p:extLst>
      <p:ext uri="{BB962C8B-B14F-4D97-AF65-F5344CB8AC3E}">
        <p14:creationId xmlns:p14="http://schemas.microsoft.com/office/powerpoint/2010/main" val="2402646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defRPr>
            </a:lvl1pPr>
            <a:lvl2pPr marL="742885" indent="-285725" eaLnBrk="0" hangingPunct="0">
              <a:defRPr sz="1000">
                <a:solidFill>
                  <a:schemeClr val="tx1"/>
                </a:solidFill>
                <a:latin typeface="Arial" charset="0"/>
                <a:ea typeface="ＭＳ Ｐゴシック" charset="0"/>
              </a:defRPr>
            </a:lvl2pPr>
            <a:lvl3pPr marL="1142902" indent="-228580" eaLnBrk="0" hangingPunct="0">
              <a:defRPr sz="1000">
                <a:solidFill>
                  <a:schemeClr val="tx1"/>
                </a:solidFill>
                <a:latin typeface="Arial" charset="0"/>
                <a:ea typeface="ＭＳ Ｐゴシック" charset="0"/>
              </a:defRPr>
            </a:lvl3pPr>
            <a:lvl4pPr marL="1600062" indent="-228580" eaLnBrk="0" hangingPunct="0">
              <a:defRPr sz="1000">
                <a:solidFill>
                  <a:schemeClr val="tx1"/>
                </a:solidFill>
                <a:latin typeface="Arial" charset="0"/>
                <a:ea typeface="ＭＳ Ｐゴシック" charset="0"/>
              </a:defRPr>
            </a:lvl4pPr>
            <a:lvl5pPr marL="2057223" indent="-228580" eaLnBrk="0" hangingPunct="0">
              <a:defRPr sz="1000">
                <a:solidFill>
                  <a:schemeClr val="tx1"/>
                </a:solidFill>
                <a:latin typeface="Arial" charset="0"/>
                <a:ea typeface="ＭＳ Ｐゴシック" charset="0"/>
              </a:defRPr>
            </a:lvl5pPr>
            <a:lvl6pPr marL="2514383" indent="-228580" eaLnBrk="0" fontAlgn="base" hangingPunct="0">
              <a:spcBef>
                <a:spcPct val="0"/>
              </a:spcBef>
              <a:spcAft>
                <a:spcPct val="0"/>
              </a:spcAft>
              <a:defRPr sz="1000">
                <a:solidFill>
                  <a:schemeClr val="tx1"/>
                </a:solidFill>
                <a:latin typeface="Arial" charset="0"/>
                <a:ea typeface="ＭＳ Ｐゴシック" charset="0"/>
              </a:defRPr>
            </a:lvl6pPr>
            <a:lvl7pPr marL="2971543" indent="-228580" eaLnBrk="0" fontAlgn="base" hangingPunct="0">
              <a:spcBef>
                <a:spcPct val="0"/>
              </a:spcBef>
              <a:spcAft>
                <a:spcPct val="0"/>
              </a:spcAft>
              <a:defRPr sz="1000">
                <a:solidFill>
                  <a:schemeClr val="tx1"/>
                </a:solidFill>
                <a:latin typeface="Arial" charset="0"/>
                <a:ea typeface="ＭＳ Ｐゴシック" charset="0"/>
              </a:defRPr>
            </a:lvl7pPr>
            <a:lvl8pPr marL="3428703" indent="-228580" eaLnBrk="0" fontAlgn="base" hangingPunct="0">
              <a:spcBef>
                <a:spcPct val="0"/>
              </a:spcBef>
              <a:spcAft>
                <a:spcPct val="0"/>
              </a:spcAft>
              <a:defRPr sz="1000">
                <a:solidFill>
                  <a:schemeClr val="tx1"/>
                </a:solidFill>
                <a:latin typeface="Arial" charset="0"/>
                <a:ea typeface="ＭＳ Ｐゴシック" charset="0"/>
              </a:defRPr>
            </a:lvl8pPr>
            <a:lvl9pPr marL="3885864" indent="-228580" eaLnBrk="0" fontAlgn="base" hangingPunct="0">
              <a:spcBef>
                <a:spcPct val="0"/>
              </a:spcBef>
              <a:spcAft>
                <a:spcPct val="0"/>
              </a:spcAft>
              <a:defRPr sz="1000">
                <a:solidFill>
                  <a:schemeClr val="tx1"/>
                </a:solidFill>
                <a:latin typeface="Arial" charset="0"/>
                <a:ea typeface="ＭＳ Ｐゴシック" charset="0"/>
              </a:defRPr>
            </a:lvl9pPr>
          </a:lstStyle>
          <a:p>
            <a:pPr defTabSz="914372" eaLnBrk="1" hangingPunct="1">
              <a:defRPr/>
            </a:pPr>
            <a:fld id="{34799200-044A-9C43-9AEB-B9FD1B1890C1}" type="slidenum">
              <a:rPr lang="en-US" sz="1200" kern="0"/>
              <a:pPr defTabSz="914372" eaLnBrk="1" hangingPunct="1">
                <a:defRPr/>
              </a:pPr>
              <a:t>35</a:t>
            </a:fld>
            <a:endParaRPr lang="en-US" sz="1200" ker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1212576" y="3204148"/>
            <a:ext cx="6669157" cy="303550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752480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t>37</a:t>
            </a:fld>
            <a:endParaRPr lang="en-US"/>
          </a:p>
        </p:txBody>
      </p:sp>
    </p:spTree>
    <p:extLst>
      <p:ext uri="{BB962C8B-B14F-4D97-AF65-F5344CB8AC3E}">
        <p14:creationId xmlns:p14="http://schemas.microsoft.com/office/powerpoint/2010/main" val="4190816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kids even lower!</a:t>
            </a:r>
          </a:p>
        </p:txBody>
      </p:sp>
      <p:sp>
        <p:nvSpPr>
          <p:cNvPr id="4" name="Slide Number Placeholder 3"/>
          <p:cNvSpPr>
            <a:spLocks noGrp="1"/>
          </p:cNvSpPr>
          <p:nvPr>
            <p:ph type="sldNum" sz="quarter" idx="10"/>
          </p:nvPr>
        </p:nvSpPr>
        <p:spPr/>
        <p:txBody>
          <a:bodyPr/>
          <a:lstStyle/>
          <a:p>
            <a:fld id="{78939A56-4163-446D-8FA5-17D999E8431D}" type="slidenum">
              <a:rPr lang="en-US" smtClean="0"/>
              <a:t>38</a:t>
            </a:fld>
            <a:endParaRPr lang="en-US"/>
          </a:p>
        </p:txBody>
      </p:sp>
    </p:spTree>
    <p:extLst>
      <p:ext uri="{BB962C8B-B14F-4D97-AF65-F5344CB8AC3E}">
        <p14:creationId xmlns:p14="http://schemas.microsoft.com/office/powerpoint/2010/main" val="212259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34852" indent="-282635">
              <a:defRPr>
                <a:solidFill>
                  <a:schemeClr val="tx1"/>
                </a:solidFill>
                <a:latin typeface="Arial" pitchFamily="34" charset="0"/>
                <a:ea typeface="MS PGothic" pitchFamily="34" charset="-128"/>
              </a:defRPr>
            </a:lvl2pPr>
            <a:lvl3pPr marL="1130541" indent="-226108">
              <a:defRPr>
                <a:solidFill>
                  <a:schemeClr val="tx1"/>
                </a:solidFill>
                <a:latin typeface="Arial" pitchFamily="34" charset="0"/>
                <a:ea typeface="MS PGothic" pitchFamily="34" charset="-128"/>
              </a:defRPr>
            </a:lvl3pPr>
            <a:lvl4pPr marL="1582758" indent="-226108">
              <a:defRPr>
                <a:solidFill>
                  <a:schemeClr val="tx1"/>
                </a:solidFill>
                <a:latin typeface="Arial" pitchFamily="34" charset="0"/>
                <a:ea typeface="MS PGothic" pitchFamily="34" charset="-128"/>
              </a:defRPr>
            </a:lvl4pPr>
            <a:lvl5pPr marL="2034974" indent="-226108">
              <a:defRPr>
                <a:solidFill>
                  <a:schemeClr val="tx1"/>
                </a:solidFill>
                <a:latin typeface="Arial"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Arial"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Arial"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Arial"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Arial" pitchFamily="34" charset="0"/>
                <a:ea typeface="MS PGothic" pitchFamily="34" charset="-128"/>
              </a:defRPr>
            </a:lvl9pPr>
          </a:lstStyle>
          <a:p>
            <a:fld id="{FEAD21D8-5413-4FEE-868C-FCDF831A9E3E}" type="slidenum">
              <a:rPr lang="en-US" altLang="en-US" smtClean="0">
                <a:ea typeface="ヒラギノ角ゴ Pro W3" pitchFamily="1" charset="-128"/>
              </a:rPr>
              <a:pPr/>
              <a:t>40</a:t>
            </a:fld>
            <a:endParaRPr lang="en-US" altLang="en-US">
              <a:ea typeface="ヒラギノ角ゴ Pro W3" pitchFamily="1" charset="-128"/>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latin typeface="Arial" pitchFamily="34" charset="0"/>
              </a:rPr>
              <a:t>The referenced article refers to possible treatments for anxiety in adults…the take home message is that these are unproven in pediatric anxiety disorders.</a:t>
            </a:r>
          </a:p>
          <a:p>
            <a:pPr eaLnBrk="1" hangingPunct="1"/>
            <a:endParaRPr lang="en-US" altLang="en-US" dirty="0">
              <a:latin typeface="Arial" pitchFamily="34" charset="0"/>
            </a:endParaRPr>
          </a:p>
          <a:p>
            <a:pPr eaLnBrk="1" hangingPunct="1"/>
            <a:r>
              <a:rPr lang="en-US" altLang="en-US" dirty="0">
                <a:latin typeface="Arial" pitchFamily="34" charset="0"/>
              </a:rPr>
              <a:t>Last updated 8/20/2013 - PSJ</a:t>
            </a:r>
          </a:p>
          <a:p>
            <a:pPr eaLnBrk="1" hangingPunct="1"/>
            <a:endParaRPr lang="en-US" altLang="en-US" dirty="0">
              <a:latin typeface="Arial" pitchFamily="34" charset="0"/>
            </a:endParaRPr>
          </a:p>
        </p:txBody>
      </p:sp>
      <p:sp>
        <p:nvSpPr>
          <p:cNvPr id="87045" name="Footer Placeholder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34852" indent="-282635">
              <a:defRPr>
                <a:solidFill>
                  <a:schemeClr val="tx1"/>
                </a:solidFill>
                <a:latin typeface="Arial" pitchFamily="34" charset="0"/>
                <a:ea typeface="MS PGothic" pitchFamily="34" charset="-128"/>
              </a:defRPr>
            </a:lvl2pPr>
            <a:lvl3pPr marL="1130541" indent="-226108">
              <a:defRPr>
                <a:solidFill>
                  <a:schemeClr val="tx1"/>
                </a:solidFill>
                <a:latin typeface="Arial" pitchFamily="34" charset="0"/>
                <a:ea typeface="MS PGothic" pitchFamily="34" charset="-128"/>
              </a:defRPr>
            </a:lvl3pPr>
            <a:lvl4pPr marL="1582758" indent="-226108">
              <a:defRPr>
                <a:solidFill>
                  <a:schemeClr val="tx1"/>
                </a:solidFill>
                <a:latin typeface="Arial" pitchFamily="34" charset="0"/>
                <a:ea typeface="MS PGothic" pitchFamily="34" charset="-128"/>
              </a:defRPr>
            </a:lvl4pPr>
            <a:lvl5pPr marL="2034974" indent="-226108">
              <a:defRPr>
                <a:solidFill>
                  <a:schemeClr val="tx1"/>
                </a:solidFill>
                <a:latin typeface="Arial"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Arial"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Arial"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Arial"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a:ea typeface="ヒラギノ角ゴ Pro W3" pitchFamily="1" charset="-128"/>
              </a:rPr>
              <a:t>Unit E: Treatment of Anxiety</a:t>
            </a:r>
          </a:p>
        </p:txBody>
      </p:sp>
    </p:spTree>
    <p:extLst>
      <p:ext uri="{BB962C8B-B14F-4D97-AF65-F5344CB8AC3E}">
        <p14:creationId xmlns:p14="http://schemas.microsoft.com/office/powerpoint/2010/main" val="787260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Anxiety and sleep difficulties often go hand in hand...</a:t>
            </a:r>
          </a:p>
          <a:p>
            <a:r>
              <a:rPr lang="en-US" dirty="0">
                <a:cs typeface="Calibri"/>
              </a:rPr>
              <a:t>If we can help sleep, we can help anxiety. If we can help anxiety, we can help sleep. Rarely</a:t>
            </a:r>
            <a:r>
              <a:rPr lang="en-US" baseline="0" dirty="0">
                <a:cs typeface="Calibri"/>
              </a:rPr>
              <a:t> do children have “insomnia”, they have anxiety.</a:t>
            </a:r>
            <a:endParaRPr lang="en-US" dirty="0">
              <a:cs typeface="Calibri"/>
            </a:endParaRPr>
          </a:p>
        </p:txBody>
      </p:sp>
      <p:sp>
        <p:nvSpPr>
          <p:cNvPr id="4" name="Slide Number Placeholder 3"/>
          <p:cNvSpPr>
            <a:spLocks noGrp="1"/>
          </p:cNvSpPr>
          <p:nvPr>
            <p:ph type="sldNum" sz="quarter" idx="5"/>
          </p:nvPr>
        </p:nvSpPr>
        <p:spPr/>
        <p:txBody>
          <a:bodyPr/>
          <a:lstStyle/>
          <a:p>
            <a:fld id="{F059C9E2-9524-40B5-832D-8AD5E17D78F9}" type="slidenum">
              <a:t>41</a:t>
            </a:fld>
            <a:endParaRPr lang="en-US"/>
          </a:p>
        </p:txBody>
      </p:sp>
    </p:spTree>
    <p:extLst>
      <p:ext uri="{BB962C8B-B14F-4D97-AF65-F5344CB8AC3E}">
        <p14:creationId xmlns:p14="http://schemas.microsoft.com/office/powerpoint/2010/main" val="4229691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59C9E2-9524-40B5-832D-8AD5E17D78F9}" type="slidenum">
              <a:rPr lang="en-US" smtClean="0"/>
              <a:t>42</a:t>
            </a:fld>
            <a:endParaRPr lang="en-US"/>
          </a:p>
        </p:txBody>
      </p:sp>
    </p:spTree>
    <p:extLst>
      <p:ext uri="{BB962C8B-B14F-4D97-AF65-F5344CB8AC3E}">
        <p14:creationId xmlns:p14="http://schemas.microsoft.com/office/powerpoint/2010/main" val="109213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58" eaLnBrk="0" hangingPunct="0">
              <a:defRPr b="1">
                <a:solidFill>
                  <a:schemeClr val="tx1"/>
                </a:solidFill>
                <a:latin typeface="Arial" panose="020B0604020202020204" pitchFamily="34" charset="0"/>
                <a:ea typeface="ＭＳ Ｐゴシック" panose="020B0600070205080204" pitchFamily="34" charset="-128"/>
              </a:defRPr>
            </a:lvl1pPr>
            <a:lvl2pPr marL="742927" indent="-285741" defTabSz="966758" eaLnBrk="0" hangingPunct="0">
              <a:defRPr b="1">
                <a:solidFill>
                  <a:schemeClr val="tx1"/>
                </a:solidFill>
                <a:latin typeface="Arial" panose="020B0604020202020204" pitchFamily="34" charset="0"/>
                <a:ea typeface="ＭＳ Ｐゴシック" panose="020B0600070205080204" pitchFamily="34" charset="-128"/>
              </a:defRPr>
            </a:lvl2pPr>
            <a:lvl3pPr marL="1142965" indent="-228593" defTabSz="966758" eaLnBrk="0" hangingPunct="0">
              <a:defRPr b="1">
                <a:solidFill>
                  <a:schemeClr val="tx1"/>
                </a:solidFill>
                <a:latin typeface="Arial" panose="020B0604020202020204" pitchFamily="34" charset="0"/>
                <a:ea typeface="ＭＳ Ｐゴシック" panose="020B0600070205080204" pitchFamily="34" charset="-128"/>
              </a:defRPr>
            </a:lvl3pPr>
            <a:lvl4pPr marL="1600150" indent="-228593" defTabSz="966758" eaLnBrk="0" hangingPunct="0">
              <a:defRPr b="1">
                <a:solidFill>
                  <a:schemeClr val="tx1"/>
                </a:solidFill>
                <a:latin typeface="Arial" panose="020B0604020202020204" pitchFamily="34" charset="0"/>
                <a:ea typeface="ＭＳ Ｐゴシック" panose="020B0600070205080204" pitchFamily="34" charset="-128"/>
              </a:defRPr>
            </a:lvl4pPr>
            <a:lvl5pPr marL="2057336" indent="-228593" defTabSz="966758" eaLnBrk="0" hangingPunct="0">
              <a:defRPr b="1">
                <a:solidFill>
                  <a:schemeClr val="tx1"/>
                </a:solidFill>
                <a:latin typeface="Arial" panose="020B0604020202020204" pitchFamily="34" charset="0"/>
                <a:ea typeface="ＭＳ Ｐゴシック" panose="020B0600070205080204" pitchFamily="34" charset="-128"/>
              </a:defRPr>
            </a:lvl5pPr>
            <a:lvl6pPr marL="2514522" indent="-228593" defTabSz="96675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708" indent="-228593" defTabSz="96675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8894" indent="-228593" defTabSz="96675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079" indent="-228593" defTabSz="96675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fld id="{79D05112-4815-4999-9086-A557F562406B}" type="slidenum">
              <a:rPr lang="en-US" altLang="en-US" b="0">
                <a:latin typeface="Calibri" panose="020F0502020204030204" pitchFamily="34" charset="0"/>
              </a:rPr>
              <a:pPr eaLnBrk="1" hangingPunct="1"/>
              <a:t>7</a:t>
            </a:fld>
            <a:endParaRPr lang="en-US" altLang="en-US" b="0">
              <a:latin typeface="Calibri" panose="020F0502020204030204" pitchFamily="34"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353322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as</a:t>
            </a:r>
            <a:r>
              <a:rPr lang="en-US" baseline="0" dirty="0"/>
              <a:t> a parent you say</a:t>
            </a:r>
            <a:r>
              <a:rPr lang="en-US" dirty="0"/>
              <a:t>, OK, you don’t</a:t>
            </a:r>
            <a:r>
              <a:rPr lang="en-US" baseline="0" dirty="0"/>
              <a:t> have to go to school or soccer then you are over at the 100% accommodating and the acting out will drop off but now the child is really impaired…..</a:t>
            </a:r>
            <a:endParaRPr lang="en-US" dirty="0"/>
          </a:p>
          <a:p>
            <a:r>
              <a:rPr lang="en-US" dirty="0"/>
              <a:t>Where is the child? Where are we? Are we as parents or provider/school</a:t>
            </a:r>
            <a:r>
              <a:rPr lang="en-US" baseline="0" dirty="0"/>
              <a:t> </a:t>
            </a:r>
            <a:r>
              <a:rPr lang="en-US" dirty="0"/>
              <a:t>polarized with others? </a:t>
            </a:r>
          </a:p>
          <a:p>
            <a:r>
              <a:rPr lang="en-US" dirty="0"/>
              <a:t>Who is the best “nudge” with the child?</a:t>
            </a:r>
          </a:p>
          <a:p>
            <a:endParaRPr lang="en-US" dirty="0"/>
          </a:p>
        </p:txBody>
      </p:sp>
      <p:sp>
        <p:nvSpPr>
          <p:cNvPr id="4" name="Slide Number Placeholder 3"/>
          <p:cNvSpPr>
            <a:spLocks noGrp="1"/>
          </p:cNvSpPr>
          <p:nvPr>
            <p:ph type="sldNum" sz="quarter" idx="10"/>
          </p:nvPr>
        </p:nvSpPr>
        <p:spPr/>
        <p:txBody>
          <a:bodyPr/>
          <a:lstStyle/>
          <a:p>
            <a:fld id="{72566C59-BAC0-4CE1-A859-46610F03C0CE}" type="slidenum">
              <a:rPr lang="en-US" smtClean="0"/>
              <a:t>8</a:t>
            </a:fld>
            <a:endParaRPr lang="en-US"/>
          </a:p>
        </p:txBody>
      </p:sp>
    </p:spTree>
    <p:extLst>
      <p:ext uri="{BB962C8B-B14F-4D97-AF65-F5344CB8AC3E}">
        <p14:creationId xmlns:p14="http://schemas.microsoft.com/office/powerpoint/2010/main" val="208723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quick look and list references at the end.</a:t>
            </a:r>
          </a:p>
        </p:txBody>
      </p:sp>
      <p:sp>
        <p:nvSpPr>
          <p:cNvPr id="4" name="Slide Number Placeholder 3"/>
          <p:cNvSpPr>
            <a:spLocks noGrp="1"/>
          </p:cNvSpPr>
          <p:nvPr>
            <p:ph type="sldNum" sz="quarter" idx="5"/>
          </p:nvPr>
        </p:nvSpPr>
        <p:spPr/>
        <p:txBody>
          <a:bodyPr/>
          <a:lstStyle/>
          <a:p>
            <a:fld id="{72566C59-BAC0-4CE1-A859-46610F03C0CE}" type="slidenum">
              <a:rPr lang="en-US" smtClean="0"/>
              <a:t>9</a:t>
            </a:fld>
            <a:endParaRPr lang="en-US"/>
          </a:p>
        </p:txBody>
      </p:sp>
    </p:spTree>
    <p:extLst>
      <p:ext uri="{BB962C8B-B14F-4D97-AF65-F5344CB8AC3E}">
        <p14:creationId xmlns:p14="http://schemas.microsoft.com/office/powerpoint/2010/main" val="2113518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t>10</a:t>
            </a:fld>
            <a:endParaRPr lang="en-US"/>
          </a:p>
        </p:txBody>
      </p:sp>
    </p:spTree>
    <p:extLst>
      <p:ext uri="{BB962C8B-B14F-4D97-AF65-F5344CB8AC3E}">
        <p14:creationId xmlns:p14="http://schemas.microsoft.com/office/powerpoint/2010/main" val="3012529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t>11</a:t>
            </a:fld>
            <a:endParaRPr lang="en-US"/>
          </a:p>
        </p:txBody>
      </p:sp>
    </p:spTree>
    <p:extLst>
      <p:ext uri="{BB962C8B-B14F-4D97-AF65-F5344CB8AC3E}">
        <p14:creationId xmlns:p14="http://schemas.microsoft.com/office/powerpoint/2010/main" val="2239041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8541" eaLnBrk="0" hangingPunct="0">
              <a:defRPr b="1">
                <a:solidFill>
                  <a:schemeClr val="tx1"/>
                </a:solidFill>
                <a:latin typeface="Arial" panose="020B0604020202020204" pitchFamily="34" charset="0"/>
                <a:ea typeface="ＭＳ Ｐゴシック" panose="020B0600070205080204" pitchFamily="34" charset="-128"/>
              </a:defRPr>
            </a:lvl1pPr>
            <a:lvl2pPr marL="759666" indent="-292179" defTabSz="988541" eaLnBrk="0" hangingPunct="0">
              <a:defRPr b="1">
                <a:solidFill>
                  <a:schemeClr val="tx1"/>
                </a:solidFill>
                <a:latin typeface="Arial" panose="020B0604020202020204" pitchFamily="34" charset="0"/>
                <a:ea typeface="ＭＳ Ｐゴシック" panose="020B0600070205080204" pitchFamily="34" charset="-128"/>
              </a:defRPr>
            </a:lvl2pPr>
            <a:lvl3pPr marL="1168718" indent="-233744" defTabSz="988541" eaLnBrk="0" hangingPunct="0">
              <a:defRPr b="1">
                <a:solidFill>
                  <a:schemeClr val="tx1"/>
                </a:solidFill>
                <a:latin typeface="Arial" panose="020B0604020202020204" pitchFamily="34" charset="0"/>
                <a:ea typeface="ＭＳ Ｐゴシック" panose="020B0600070205080204" pitchFamily="34" charset="-128"/>
              </a:defRPr>
            </a:lvl3pPr>
            <a:lvl4pPr marL="1636205" indent="-233744" defTabSz="988541" eaLnBrk="0" hangingPunct="0">
              <a:defRPr b="1">
                <a:solidFill>
                  <a:schemeClr val="tx1"/>
                </a:solidFill>
                <a:latin typeface="Arial" panose="020B0604020202020204" pitchFamily="34" charset="0"/>
                <a:ea typeface="ＭＳ Ｐゴシック" panose="020B0600070205080204" pitchFamily="34" charset="-128"/>
              </a:defRPr>
            </a:lvl4pPr>
            <a:lvl5pPr marL="2103692" indent="-233744" defTabSz="988541" eaLnBrk="0" hangingPunct="0">
              <a:defRPr b="1">
                <a:solidFill>
                  <a:schemeClr val="tx1"/>
                </a:solidFill>
                <a:latin typeface="Arial" panose="020B0604020202020204" pitchFamily="34" charset="0"/>
                <a:ea typeface="ＭＳ Ｐゴシック" panose="020B0600070205080204" pitchFamily="34" charset="-128"/>
              </a:defRPr>
            </a:lvl5pPr>
            <a:lvl6pPr marL="2571179"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3038666"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506153"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973640"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fld id="{09B3726F-537B-4F46-B7CE-9A09AA9D52E3}" type="slidenum">
              <a:rPr lang="en-US" altLang="en-US" b="0">
                <a:latin typeface="Calibri" panose="020F0502020204030204" pitchFamily="34" charset="0"/>
              </a:rPr>
              <a:pPr eaLnBrk="1" hangingPunct="1"/>
              <a:t>14</a:t>
            </a:fld>
            <a:endParaRPr lang="en-US" altLang="en-US" b="0">
              <a:latin typeface="Calibri" panose="020F0502020204030204" pitchFamily="34"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42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From Dr. Foley: </a:t>
            </a:r>
          </a:p>
          <a:p>
            <a:pPr defTabSz="934974">
              <a:defRPr/>
            </a:pPr>
            <a:r>
              <a:rPr lang="en-US" altLang="en-US" dirty="0">
                <a:ea typeface="ＭＳ Ｐゴシック" panose="020B0600070205080204" pitchFamily="34" charset="-128"/>
              </a:rPr>
              <a:t>Exposure-based CBT has the most empirical support for the treatment of anxiety disorders in youth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Psychoeducation (educating the patient and the family about the disorder, its course, management and treatment)</a:t>
            </a:r>
          </a:p>
          <a:p>
            <a:r>
              <a:rPr lang="en-US" altLang="en-US" dirty="0">
                <a:ea typeface="ＭＳ Ｐゴシック" panose="020B0600070205080204" pitchFamily="34" charset="-128"/>
              </a:rPr>
              <a:t>Somatic Management Skills training (relaxation, diaphragmatic breathing, self-monitoring)</a:t>
            </a:r>
            <a:br>
              <a:rPr lang="en-US" altLang="en-US" dirty="0">
                <a:ea typeface="ＭＳ Ｐゴシック" panose="020B0600070205080204" pitchFamily="34" charset="-128"/>
              </a:rPr>
            </a:br>
            <a:r>
              <a:rPr lang="en-US" altLang="en-US" dirty="0">
                <a:ea typeface="ＭＳ Ｐゴシック" panose="020B0600070205080204" pitchFamily="34" charset="-128"/>
              </a:rPr>
              <a:t>Cognitive restructuring (challenging negative </a:t>
            </a:r>
            <a:r>
              <a:rPr lang="en-US" altLang="en-US" dirty="0" err="1">
                <a:ea typeface="ＭＳ Ｐゴシック" panose="020B0600070205080204" pitchFamily="34" charset="-128"/>
              </a:rPr>
              <a:t>exectations</a:t>
            </a:r>
            <a:r>
              <a:rPr lang="en-US" altLang="en-US" dirty="0">
                <a:ea typeface="ＭＳ Ｐゴシック" panose="020B0600070205080204" pitchFamily="34" charset="-128"/>
              </a:rPr>
              <a:t> and modifying negative self-talk)</a:t>
            </a:r>
          </a:p>
          <a:p>
            <a:r>
              <a:rPr lang="en-US" altLang="en-US" dirty="0">
                <a:ea typeface="ＭＳ Ｐゴシック" panose="020B0600070205080204" pitchFamily="34" charset="-128"/>
              </a:rPr>
              <a:t>Exposure methods (imaginary and in vivo exposure with gradual desensitization to feared stimuli)</a:t>
            </a:r>
          </a:p>
          <a:p>
            <a:r>
              <a:rPr lang="en-US" altLang="en-US" dirty="0">
                <a:ea typeface="ＭＳ Ｐゴシック" panose="020B0600070205080204" pitchFamily="34" charset="-128"/>
              </a:rPr>
              <a:t>Relapse prevention plans (booster session </a:t>
            </a:r>
            <a:r>
              <a:rPr lang="en-US" altLang="en-US" dirty="0" err="1">
                <a:ea typeface="ＭＳ Ｐゴシック" panose="020B0600070205080204" pitchFamily="34" charset="-128"/>
              </a:rPr>
              <a:t>sna</a:t>
            </a:r>
            <a:r>
              <a:rPr lang="en-US" altLang="en-US" dirty="0">
                <a:ea typeface="ＭＳ Ｐゴシック" panose="020B0600070205080204" pitchFamily="34" charset="-128"/>
              </a:rPr>
              <a:t> coordination with parents and school)</a:t>
            </a:r>
          </a:p>
          <a:p>
            <a:r>
              <a:rPr lang="en-US" altLang="en-US" dirty="0">
                <a:ea typeface="ＭＳ Ｐゴシック" panose="020B0600070205080204" pitchFamily="34" charset="-128"/>
              </a:rPr>
              <a:t>Coping Cat (Kendall, 1990) –just google</a:t>
            </a:r>
          </a:p>
        </p:txBody>
      </p:sp>
    </p:spTree>
    <p:extLst>
      <p:ext uri="{BB962C8B-B14F-4D97-AF65-F5344CB8AC3E}">
        <p14:creationId xmlns:p14="http://schemas.microsoft.com/office/powerpoint/2010/main" val="3447271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8541" eaLnBrk="0" hangingPunct="0">
              <a:defRPr b="1">
                <a:solidFill>
                  <a:schemeClr val="tx1"/>
                </a:solidFill>
                <a:latin typeface="Arial" panose="020B0604020202020204" pitchFamily="34" charset="0"/>
                <a:ea typeface="ＭＳ Ｐゴシック" panose="020B0600070205080204" pitchFamily="34" charset="-128"/>
              </a:defRPr>
            </a:lvl1pPr>
            <a:lvl2pPr marL="759666" indent="-292179" defTabSz="988541" eaLnBrk="0" hangingPunct="0">
              <a:defRPr b="1">
                <a:solidFill>
                  <a:schemeClr val="tx1"/>
                </a:solidFill>
                <a:latin typeface="Arial" panose="020B0604020202020204" pitchFamily="34" charset="0"/>
                <a:ea typeface="ＭＳ Ｐゴシック" panose="020B0600070205080204" pitchFamily="34" charset="-128"/>
              </a:defRPr>
            </a:lvl2pPr>
            <a:lvl3pPr marL="1168718" indent="-233744" defTabSz="988541" eaLnBrk="0" hangingPunct="0">
              <a:defRPr b="1">
                <a:solidFill>
                  <a:schemeClr val="tx1"/>
                </a:solidFill>
                <a:latin typeface="Arial" panose="020B0604020202020204" pitchFamily="34" charset="0"/>
                <a:ea typeface="ＭＳ Ｐゴシック" panose="020B0600070205080204" pitchFamily="34" charset="-128"/>
              </a:defRPr>
            </a:lvl3pPr>
            <a:lvl4pPr marL="1636205" indent="-233744" defTabSz="988541" eaLnBrk="0" hangingPunct="0">
              <a:defRPr b="1">
                <a:solidFill>
                  <a:schemeClr val="tx1"/>
                </a:solidFill>
                <a:latin typeface="Arial" panose="020B0604020202020204" pitchFamily="34" charset="0"/>
                <a:ea typeface="ＭＳ Ｐゴシック" panose="020B0600070205080204" pitchFamily="34" charset="-128"/>
              </a:defRPr>
            </a:lvl4pPr>
            <a:lvl5pPr marL="2103692" indent="-233744" defTabSz="988541" eaLnBrk="0" hangingPunct="0">
              <a:defRPr b="1">
                <a:solidFill>
                  <a:schemeClr val="tx1"/>
                </a:solidFill>
                <a:latin typeface="Arial" panose="020B0604020202020204" pitchFamily="34" charset="0"/>
                <a:ea typeface="ＭＳ Ｐゴシック" panose="020B0600070205080204" pitchFamily="34" charset="-128"/>
              </a:defRPr>
            </a:lvl5pPr>
            <a:lvl6pPr marL="2571179"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3038666"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506153"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973640"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fld id="{09B3726F-537B-4F46-B7CE-9A09AA9D52E3}" type="slidenum">
              <a:rPr lang="en-US" altLang="en-US" b="0">
                <a:latin typeface="Calibri" panose="020F0502020204030204" pitchFamily="34" charset="0"/>
              </a:rPr>
              <a:pPr eaLnBrk="1" hangingPunct="1"/>
              <a:t>15</a:t>
            </a:fld>
            <a:endParaRPr lang="en-US" altLang="en-US" b="0">
              <a:latin typeface="Calibri" panose="020F0502020204030204" pitchFamily="34"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42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From Dr. Foley: </a:t>
            </a:r>
          </a:p>
          <a:p>
            <a:pPr defTabSz="934974">
              <a:defRPr/>
            </a:pPr>
            <a:r>
              <a:rPr lang="en-US" altLang="en-US" dirty="0">
                <a:ea typeface="ＭＳ Ｐゴシック" panose="020B0600070205080204" pitchFamily="34" charset="-128"/>
              </a:rPr>
              <a:t>Exposure-based CBT has the most empirical support for the treatment of anxiety disorders in youth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Psychoeducation (educating the patient and the family about the disorder, its course, management and treatment)</a:t>
            </a:r>
          </a:p>
          <a:p>
            <a:r>
              <a:rPr lang="en-US" altLang="en-US" dirty="0">
                <a:ea typeface="ＭＳ Ｐゴシック" panose="020B0600070205080204" pitchFamily="34" charset="-128"/>
              </a:rPr>
              <a:t>Somatic Management Skills training (relaxation, diaphragmatic breathing, self-monitoring)</a:t>
            </a:r>
            <a:br>
              <a:rPr lang="en-US" altLang="en-US" dirty="0">
                <a:ea typeface="ＭＳ Ｐゴシック" panose="020B0600070205080204" pitchFamily="34" charset="-128"/>
              </a:rPr>
            </a:br>
            <a:r>
              <a:rPr lang="en-US" altLang="en-US" dirty="0">
                <a:ea typeface="ＭＳ Ｐゴシック" panose="020B0600070205080204" pitchFamily="34" charset="-128"/>
              </a:rPr>
              <a:t>Cognitive restructuring (challenging negative </a:t>
            </a:r>
            <a:r>
              <a:rPr lang="en-US" altLang="en-US" dirty="0" err="1">
                <a:ea typeface="ＭＳ Ｐゴシック" panose="020B0600070205080204" pitchFamily="34" charset="-128"/>
              </a:rPr>
              <a:t>exectations</a:t>
            </a:r>
            <a:r>
              <a:rPr lang="en-US" altLang="en-US" dirty="0">
                <a:ea typeface="ＭＳ Ｐゴシック" panose="020B0600070205080204" pitchFamily="34" charset="-128"/>
              </a:rPr>
              <a:t> and modifying negative self-talk)</a:t>
            </a:r>
          </a:p>
          <a:p>
            <a:r>
              <a:rPr lang="en-US" altLang="en-US" dirty="0">
                <a:ea typeface="ＭＳ Ｐゴシック" panose="020B0600070205080204" pitchFamily="34" charset="-128"/>
              </a:rPr>
              <a:t>Exposure methods (imaginary and in vivo exposure with gradual desensitization to feared stimuli)</a:t>
            </a:r>
          </a:p>
          <a:p>
            <a:r>
              <a:rPr lang="en-US" altLang="en-US" dirty="0">
                <a:ea typeface="ＭＳ Ｐゴシック" panose="020B0600070205080204" pitchFamily="34" charset="-128"/>
              </a:rPr>
              <a:t>Relapse prevention plans (booster session </a:t>
            </a:r>
            <a:r>
              <a:rPr lang="en-US" altLang="en-US" dirty="0" err="1">
                <a:ea typeface="ＭＳ Ｐゴシック" panose="020B0600070205080204" pitchFamily="34" charset="-128"/>
              </a:rPr>
              <a:t>sna</a:t>
            </a:r>
            <a:r>
              <a:rPr lang="en-US" altLang="en-US" dirty="0">
                <a:ea typeface="ＭＳ Ｐゴシック" panose="020B0600070205080204" pitchFamily="34" charset="-128"/>
              </a:rPr>
              <a:t> coordination with parents and school)</a:t>
            </a:r>
          </a:p>
          <a:p>
            <a:r>
              <a:rPr lang="en-US" altLang="en-US" dirty="0">
                <a:ea typeface="ＭＳ Ｐゴシック" panose="020B0600070205080204" pitchFamily="34" charset="-128"/>
              </a:rPr>
              <a:t>Coping Cat (Kendall, 1990) –just google</a:t>
            </a:r>
          </a:p>
        </p:txBody>
      </p:sp>
    </p:spTree>
    <p:extLst>
      <p:ext uri="{BB962C8B-B14F-4D97-AF65-F5344CB8AC3E}">
        <p14:creationId xmlns:p14="http://schemas.microsoft.com/office/powerpoint/2010/main" val="4069348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Master" Target="../slideMasters/slideMaster9.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sv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Master" Target="../slideMasters/slideMaster3.xml"/><Relationship Id="rId6" Type="http://schemas.openxmlformats.org/officeDocument/2006/relationships/image" Target="../media/image11.svg"/><Relationship Id="rId5" Type="http://schemas.openxmlformats.org/officeDocument/2006/relationships/image" Target="../media/image4.png"/><Relationship Id="rId4" Type="http://schemas.openxmlformats.org/officeDocument/2006/relationships/image" Target="../media/image10.sv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Master" Target="../slideMasters/slideMaster3.xml"/><Relationship Id="rId6" Type="http://schemas.openxmlformats.org/officeDocument/2006/relationships/image" Target="../media/image10.svg"/><Relationship Id="rId5" Type="http://schemas.openxmlformats.org/officeDocument/2006/relationships/image" Target="../media/image6.png"/><Relationship Id="rId4" Type="http://schemas.openxmlformats.org/officeDocument/2006/relationships/image" Target="../media/image14.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Master" Target="../slideMasters/slideMaster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sv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Master" Target="../slideMasters/slideMaster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9.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595186"/>
            <a:ext cx="2743200" cy="262814"/>
          </a:xfrm>
          <a:prstGeom prst="rect">
            <a:avLst/>
          </a:prstGeom>
        </p:spPr>
        <p:txBody>
          <a:bodyPr/>
          <a:lstStyle>
            <a:lvl1pPr algn="r">
              <a:defRPr sz="1200"/>
            </a:lvl1pPr>
          </a:lstStyle>
          <a:p>
            <a:fld id="{023EF2FA-38EB-354B-AB31-D0F975FB7077}" type="slidenum">
              <a:rPr lang="en-US" smtClean="0"/>
              <a:pPr/>
              <a:t>‹#›</a:t>
            </a:fld>
            <a:endParaRPr lang="en-US" dirty="0"/>
          </a:p>
        </p:txBody>
      </p:sp>
    </p:spTree>
    <p:extLst>
      <p:ext uri="{BB962C8B-B14F-4D97-AF65-F5344CB8AC3E}">
        <p14:creationId xmlns:p14="http://schemas.microsoft.com/office/powerpoint/2010/main" val="107052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lvl1pPr>
              <a:defRPr>
                <a:solidFill>
                  <a:schemeClr val="tx1">
                    <a:lumMod val="65000"/>
                    <a:lumOff val="3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578221"/>
            <a:ext cx="2743200" cy="279779"/>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2800130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416553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032130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87606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en-US" noProof="0"/>
          </a:p>
        </p:txBody>
      </p:sp>
    </p:spTree>
    <p:extLst>
      <p:ext uri="{BB962C8B-B14F-4D97-AF65-F5344CB8AC3E}">
        <p14:creationId xmlns:p14="http://schemas.microsoft.com/office/powerpoint/2010/main" val="921823643"/>
      </p:ext>
    </p:extLst>
  </p:cSld>
  <p:clrMapOvr>
    <a:masterClrMapping/>
  </p:clrMapOvr>
  <p:transition>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914400" y="609603"/>
            <a:ext cx="10363200" cy="1143000"/>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914402" y="1981203"/>
            <a:ext cx="5080004" cy="41148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6197595" y="1981203"/>
            <a:ext cx="5080004" cy="41148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2330099"/>
      </p:ext>
    </p:extLst>
  </p:cSld>
  <p:clrMapOvr>
    <a:masterClrMapping/>
  </p:clrMapOvr>
  <p:transition>
    <p:random/>
  </p:transition>
  <p:hf sldNum="0"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72" t="4154" r="123" b="11814"/>
          <a:stretch/>
        </p:blipFill>
        <p:spPr>
          <a:xfrm>
            <a:off x="0" y="0"/>
            <a:ext cx="12191999" cy="6871652"/>
          </a:xfrm>
          <a:prstGeom prst="rect">
            <a:avLst/>
          </a:prstGeom>
        </p:spPr>
      </p:pic>
      <p:sp>
        <p:nvSpPr>
          <p:cNvPr id="3" name="Rectangle 2"/>
          <p:cNvSpPr/>
          <p:nvPr userDrawn="1"/>
        </p:nvSpPr>
        <p:spPr>
          <a:xfrm>
            <a:off x="0" y="1"/>
            <a:ext cx="12192000" cy="6871651"/>
          </a:xfrm>
          <a:prstGeom prst="rect">
            <a:avLst/>
          </a:prstGeom>
          <a:solidFill>
            <a:srgbClr val="000000">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10"/>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289452" y="6614824"/>
            <a:ext cx="3692573" cy="107859"/>
          </a:xfrm>
          <a:prstGeom prst="rect">
            <a:avLst/>
          </a:prstGeom>
        </p:spPr>
      </p:pic>
      <p:sp>
        <p:nvSpPr>
          <p:cNvPr id="4" name="Title Placeholder 1"/>
          <p:cNvSpPr>
            <a:spLocks noGrp="1"/>
          </p:cNvSpPr>
          <p:nvPr>
            <p:ph type="title"/>
          </p:nvPr>
        </p:nvSpPr>
        <p:spPr>
          <a:xfrm>
            <a:off x="838200" y="4642474"/>
            <a:ext cx="10515600" cy="926911"/>
          </a:xfrm>
          <a:prstGeom prst="rect">
            <a:avLst/>
          </a:prstGeom>
        </p:spPr>
        <p:txBody>
          <a:bodyPr vert="horz" lIns="91440" tIns="45720" rIns="91440" bIns="45720" rtlCol="0" anchor="ctr">
            <a:normAutofit/>
          </a:bodyPr>
          <a:lstStyle/>
          <a:p>
            <a:r>
              <a:rPr lang="en-US" dirty="0"/>
              <a:t>Click to edit Master title style</a:t>
            </a:r>
          </a:p>
        </p:txBody>
      </p:sp>
      <p:sp>
        <p:nvSpPr>
          <p:cNvPr id="5" name="Date Placeholder 3"/>
          <p:cNvSpPr>
            <a:spLocks noGrp="1"/>
          </p:cNvSpPr>
          <p:nvPr>
            <p:ph type="dt" sz="half" idx="2"/>
          </p:nvPr>
        </p:nvSpPr>
        <p:spPr>
          <a:xfrm>
            <a:off x="838200" y="5666004"/>
            <a:ext cx="10515600" cy="365125"/>
          </a:xfrm>
          <a:prstGeom prst="rect">
            <a:avLst/>
          </a:prstGeom>
        </p:spPr>
        <p:txBody>
          <a:bodyPr vert="horz" lIns="91440" tIns="45720" rIns="91440" bIns="45720" rtlCol="0" anchor="ctr"/>
          <a:lstStyle>
            <a:lvl1pPr algn="ctr">
              <a:defRPr sz="1600" b="0" i="0">
                <a:solidFill>
                  <a:schemeClr val="bg1"/>
                </a:solidFill>
                <a:latin typeface="Helvetica Regular" charset="0"/>
                <a:ea typeface="Helvetica Regular" charset="0"/>
                <a:cs typeface="Helvetica Regular" charset="0"/>
              </a:defRPr>
            </a:lvl1pPr>
          </a:lstStyle>
          <a:p>
            <a:fld id="{AC7B667F-D94E-0D42-A8B5-35E31272ECEC}" type="datetimeFigureOut">
              <a:rPr lang="en-US" smtClean="0"/>
              <a:pPr/>
              <a:t>10/5/24</a:t>
            </a:fld>
            <a:endParaRPr lang="en-US" dirty="0"/>
          </a:p>
        </p:txBody>
      </p:sp>
      <p:pic>
        <p:nvPicPr>
          <p:cNvPr id="6" name="Graphic 19"/>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90742" y="2429302"/>
            <a:ext cx="10406862" cy="1999394"/>
          </a:xfrm>
          <a:prstGeom prst="rect">
            <a:avLst/>
          </a:prstGeom>
        </p:spPr>
      </p:pic>
      <p:sp>
        <p:nvSpPr>
          <p:cNvPr id="9" name="Rectangle 8"/>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62534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595186"/>
            <a:ext cx="2743200" cy="262814"/>
          </a:xfrm>
          <a:prstGeom prst="rect">
            <a:avLst/>
          </a:prstGeom>
        </p:spPr>
        <p:txBody>
          <a:bodyPr/>
          <a:lstStyle>
            <a:lvl1pPr algn="r">
              <a:defRPr sz="1200"/>
            </a:lvl1pPr>
          </a:lstStyle>
          <a:p>
            <a:fld id="{023EF2FA-38EB-354B-AB31-D0F975FB7077}" type="slidenum">
              <a:rPr lang="en-US" smtClean="0"/>
              <a:pPr/>
              <a:t>‹#›</a:t>
            </a:fld>
            <a:endParaRPr lang="en-US" dirty="0"/>
          </a:p>
        </p:txBody>
      </p:sp>
    </p:spTree>
    <p:extLst>
      <p:ext uri="{BB962C8B-B14F-4D97-AF65-F5344CB8AC3E}">
        <p14:creationId xmlns:p14="http://schemas.microsoft.com/office/powerpoint/2010/main" val="37216116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8604250" y="6605515"/>
            <a:ext cx="2743200" cy="252485"/>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4506255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10600" y="6591869"/>
            <a:ext cx="2743200" cy="266131"/>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22654137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612188" y="6578221"/>
            <a:ext cx="2743200" cy="279779"/>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663545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606811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lumMod val="65000"/>
                    <a:lumOff val="35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a:xfrm>
            <a:off x="8610600" y="6523630"/>
            <a:ext cx="2743200" cy="334370"/>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70295686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550925"/>
            <a:ext cx="2743200" cy="307075"/>
          </a:xfrm>
          <a:prstGeom prst="rect">
            <a:avLst/>
          </a:prstGeom>
        </p:spPr>
        <p:txBody>
          <a:bodyPr/>
          <a:lstStyle/>
          <a:p>
            <a:fld id="{023EF2FA-38EB-354B-AB31-D0F975FB7077}" type="slidenum">
              <a:rPr lang="en-US" smtClean="0"/>
              <a:t>‹#›</a:t>
            </a:fld>
            <a:endParaRPr lang="en-US"/>
          </a:p>
        </p:txBody>
      </p:sp>
      <p:sp>
        <p:nvSpPr>
          <p:cNvPr id="5" name="Title 1"/>
          <p:cNvSpPr>
            <a:spLocks noGrp="1"/>
          </p:cNvSpPr>
          <p:nvPr>
            <p:ph type="title"/>
          </p:nvPr>
        </p:nvSpPr>
        <p:spPr>
          <a:xfrm>
            <a:off x="838200" y="745451"/>
            <a:ext cx="10515600" cy="821917"/>
          </a:xfrm>
          <a:prstGeom prst="rect">
            <a:avLst/>
          </a:prstGeom>
        </p:spPr>
        <p:txBody>
          <a:bodyPr/>
          <a:lstStyle>
            <a:lvl1pPr>
              <a:defRPr sz="4800">
                <a:solidFill>
                  <a:schemeClr val="tx1">
                    <a:lumMod val="65000"/>
                    <a:lumOff val="35000"/>
                  </a:schemeClr>
                </a:solidFill>
              </a:defRPr>
            </a:lvl1pPr>
          </a:lstStyle>
          <a:p>
            <a:r>
              <a:rPr lang="en-US" dirty="0"/>
              <a:t>Statewide Coordination Center</a:t>
            </a:r>
          </a:p>
        </p:txBody>
      </p:sp>
    </p:spTree>
    <p:extLst>
      <p:ext uri="{BB962C8B-B14F-4D97-AF65-F5344CB8AC3E}">
        <p14:creationId xmlns:p14="http://schemas.microsoft.com/office/powerpoint/2010/main" val="3171913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2188" y="6564573"/>
            <a:ext cx="2743200" cy="293427"/>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8791423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2188" y="6523630"/>
            <a:ext cx="2743200" cy="334370"/>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39229740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lumMod val="65000"/>
                    <a:lumOff val="3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537278"/>
            <a:ext cx="2743200" cy="320722"/>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8187538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lvl1pPr>
              <a:defRPr>
                <a:solidFill>
                  <a:schemeClr val="tx1">
                    <a:lumMod val="65000"/>
                    <a:lumOff val="3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578221"/>
            <a:ext cx="2743200" cy="279779"/>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258558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934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72338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4798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9219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756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831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51610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21115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8604250" y="6605515"/>
            <a:ext cx="2743200" cy="252485"/>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741731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1805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8071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609600" y="704850"/>
            <a:ext cx="10972800" cy="1143000"/>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75" name="Shape 75"/>
          <p:cNvSpPr txBox="1">
            <a:spLocks noGrp="1"/>
          </p:cNvSpPr>
          <p:nvPr>
            <p:ph type="dt" idx="10"/>
          </p:nvPr>
        </p:nvSpPr>
        <p:spPr>
          <a:xfrm>
            <a:off x="609601" y="6356351"/>
            <a:ext cx="28447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ftr" idx="11"/>
          </p:nvPr>
        </p:nvSpPr>
        <p:spPr>
          <a:xfrm>
            <a:off x="3556001" y="6356351"/>
            <a:ext cx="4470399" cy="365125"/>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83069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401944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13832" t="14500" r="3474" b="15736"/>
          <a:stretch/>
        </p:blipFill>
        <p:spPr>
          <a:xfrm>
            <a:off x="0" y="-35807"/>
            <a:ext cx="12192000" cy="6860333"/>
          </a:xfrm>
          <a:prstGeom prst="rect">
            <a:avLst/>
          </a:prstGeom>
        </p:spPr>
      </p:pic>
      <p:sp>
        <p:nvSpPr>
          <p:cNvPr id="16" name="Rectangle 15"/>
          <p:cNvSpPr/>
          <p:nvPr userDrawn="1"/>
        </p:nvSpPr>
        <p:spPr>
          <a:xfrm>
            <a:off x="0" y="4834103"/>
            <a:ext cx="12192000" cy="2023898"/>
          </a:xfrm>
          <a:prstGeom prst="rect">
            <a:avLst/>
          </a:prstGeom>
          <a:solidFill>
            <a:srgbClr val="5D5B5B">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80646" y="4831772"/>
            <a:ext cx="11230708" cy="1095224"/>
          </a:xfrm>
          <a:noFill/>
          <a:ln>
            <a:noFill/>
          </a:ln>
        </p:spPr>
        <p:txBody>
          <a:bodyPr anchor="b"/>
          <a:lstStyle>
            <a:lvl1pPr algn="ctr">
              <a:defRPr sz="7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6055165"/>
            <a:ext cx="9144000" cy="55848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Rectangle 5"/>
          <p:cNvSpPr/>
          <p:nvPr userDrawn="1"/>
        </p:nvSpPr>
        <p:spPr>
          <a:xfrm>
            <a:off x="0" y="0"/>
            <a:ext cx="838200" cy="109057"/>
          </a:xfrm>
          <a:prstGeom prst="rect">
            <a:avLst/>
          </a:prstGeom>
          <a:solidFill>
            <a:srgbClr val="0F3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01110" y="0"/>
            <a:ext cx="838200" cy="109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802220" y="0"/>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557846" y="63900"/>
            <a:ext cx="3500804" cy="102257"/>
          </a:xfrm>
          <a:prstGeom prst="rect">
            <a:avLst/>
          </a:prstGeom>
        </p:spPr>
      </p:pic>
      <p:sp>
        <p:nvSpPr>
          <p:cNvPr id="17" name="Rectangle 16"/>
          <p:cNvSpPr/>
          <p:nvPr userDrawn="1"/>
        </p:nvSpPr>
        <p:spPr>
          <a:xfrm>
            <a:off x="9551580" y="6748943"/>
            <a:ext cx="838200" cy="109057"/>
          </a:xfrm>
          <a:prstGeom prst="rect">
            <a:avLst/>
          </a:prstGeom>
          <a:solidFill>
            <a:srgbClr val="0F3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10452690" y="6748943"/>
            <a:ext cx="838200" cy="109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1353800" y="6748943"/>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4099" y="144864"/>
            <a:ext cx="2450026" cy="470706"/>
          </a:xfrm>
          <a:prstGeom prst="rect">
            <a:avLst/>
          </a:prstGeom>
        </p:spPr>
      </p:pic>
      <p:pic>
        <p:nvPicPr>
          <p:cNvPr id="14" name="Picture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3924" y="6372926"/>
            <a:ext cx="2040475" cy="419829"/>
          </a:xfrm>
          <a:prstGeom prst="rect">
            <a:avLst/>
          </a:prstGeom>
        </p:spPr>
      </p:pic>
    </p:spTree>
    <p:extLst>
      <p:ext uri="{BB962C8B-B14F-4D97-AF65-F5344CB8AC3E}">
        <p14:creationId xmlns:p14="http://schemas.microsoft.com/office/powerpoint/2010/main" val="178113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927A71C-5EB0-45EC-B0AD-E94D765AE5AB}" type="slidenum">
              <a:rPr lang="en-US" smtClean="0"/>
              <a:pPr/>
              <a:t>‹#›</a:t>
            </a:fld>
            <a:endParaRPr lang="en-US" dirty="0"/>
          </a:p>
        </p:txBody>
      </p:sp>
    </p:spTree>
    <p:extLst>
      <p:ext uri="{BB962C8B-B14F-4D97-AF65-F5344CB8AC3E}">
        <p14:creationId xmlns:p14="http://schemas.microsoft.com/office/powerpoint/2010/main" val="129709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15736" b="15736"/>
          <a:stretch/>
        </p:blipFill>
        <p:spPr>
          <a:xfrm>
            <a:off x="0" y="-1280160"/>
            <a:ext cx="12192000" cy="8131834"/>
          </a:xfrm>
          <a:prstGeom prst="rect">
            <a:avLst/>
          </a:prstGeom>
        </p:spPr>
      </p:pic>
      <p:sp>
        <p:nvSpPr>
          <p:cNvPr id="16" name="Rectangle 15"/>
          <p:cNvSpPr/>
          <p:nvPr userDrawn="1"/>
        </p:nvSpPr>
        <p:spPr>
          <a:xfrm>
            <a:off x="0" y="0"/>
            <a:ext cx="4885267" cy="6858001"/>
          </a:xfrm>
          <a:prstGeom prst="rect">
            <a:avLst/>
          </a:prstGeom>
          <a:solidFill>
            <a:srgbClr val="5D5B5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19100" y="1628318"/>
            <a:ext cx="4119033" cy="1771038"/>
          </a:xfrm>
        </p:spPr>
        <p:txBody>
          <a:bodyPr anchor="b"/>
          <a:lstStyle>
            <a:lvl1pPr algn="ct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19100" y="3464355"/>
            <a:ext cx="4119033" cy="55848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Rectangle 5"/>
          <p:cNvSpPr/>
          <p:nvPr userDrawn="1"/>
        </p:nvSpPr>
        <p:spPr>
          <a:xfrm>
            <a:off x="0" y="0"/>
            <a:ext cx="838200" cy="109057"/>
          </a:xfrm>
          <a:prstGeom prst="rect">
            <a:avLst/>
          </a:prstGeom>
          <a:solidFill>
            <a:srgbClr val="0F3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01110" y="0"/>
            <a:ext cx="838200" cy="109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802220" y="0"/>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4099" y="144864"/>
            <a:ext cx="2450026" cy="470706"/>
          </a:xfrm>
          <a:prstGeom prst="rect">
            <a:avLst/>
          </a:prstGeom>
        </p:spPr>
      </p:pic>
      <p:pic>
        <p:nvPicPr>
          <p:cNvPr id="11" name="Graphic 10"/>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724467" y="63900"/>
            <a:ext cx="4334183" cy="126600"/>
          </a:xfrm>
          <a:prstGeom prst="rect">
            <a:avLst/>
          </a:prstGeom>
        </p:spPr>
      </p:pic>
      <p:sp>
        <p:nvSpPr>
          <p:cNvPr id="17" name="Rectangle 16"/>
          <p:cNvSpPr/>
          <p:nvPr userDrawn="1"/>
        </p:nvSpPr>
        <p:spPr>
          <a:xfrm>
            <a:off x="9551580" y="6748943"/>
            <a:ext cx="838200" cy="109057"/>
          </a:xfrm>
          <a:prstGeom prst="rect">
            <a:avLst/>
          </a:prstGeom>
          <a:solidFill>
            <a:srgbClr val="0F3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10452690" y="6748943"/>
            <a:ext cx="838200" cy="109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1353800" y="6748943"/>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3924" y="6372926"/>
            <a:ext cx="2040475" cy="419829"/>
          </a:xfrm>
          <a:prstGeom prst="rect">
            <a:avLst/>
          </a:prstGeom>
        </p:spPr>
      </p:pic>
    </p:spTree>
    <p:extLst>
      <p:ext uri="{BB962C8B-B14F-4D97-AF65-F5344CB8AC3E}">
        <p14:creationId xmlns:p14="http://schemas.microsoft.com/office/powerpoint/2010/main" val="413747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pic>
        <p:nvPicPr>
          <p:cNvPr id="7" name="Graphic 6"/>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7783" y="939924"/>
            <a:ext cx="3698030" cy="4746991"/>
          </a:xfrm>
          <a:prstGeom prst="rect">
            <a:avLst/>
          </a:prstGeom>
        </p:spPr>
      </p:pic>
      <p:sp>
        <p:nvSpPr>
          <p:cNvPr id="8" name="Rectangle 7"/>
          <p:cNvSpPr/>
          <p:nvPr userDrawn="1"/>
        </p:nvSpPr>
        <p:spPr>
          <a:xfrm>
            <a:off x="5448592" y="1874750"/>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448592" y="2971049"/>
            <a:ext cx="6743408" cy="881143"/>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4068332"/>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592" y="3234339"/>
            <a:ext cx="6743408" cy="44517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448592" y="1986481"/>
            <a:ext cx="6743408" cy="656696"/>
          </a:xfrm>
        </p:spPr>
        <p:txBody>
          <a:bodyPr anchor="b"/>
          <a:lstStyle>
            <a:lvl1pPr algn="ct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4947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12" name="Graphic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50" t="17628" r="26478" b="17628"/>
          <a:stretch/>
        </p:blipFill>
        <p:spPr>
          <a:xfrm>
            <a:off x="520627" y="811784"/>
            <a:ext cx="4370453" cy="5197094"/>
          </a:xfrm>
          <a:prstGeom prst="rect">
            <a:avLst/>
          </a:prstGeom>
        </p:spPr>
      </p:pic>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
        <p:nvSpPr>
          <p:cNvPr id="8" name="Rectangle 7"/>
          <p:cNvSpPr/>
          <p:nvPr userDrawn="1"/>
        </p:nvSpPr>
        <p:spPr>
          <a:xfrm>
            <a:off x="5448592" y="1874750"/>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448592" y="2971049"/>
            <a:ext cx="6743408" cy="881143"/>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4068332"/>
            <a:ext cx="6743408" cy="8839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592" y="3234339"/>
            <a:ext cx="6743408" cy="44517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448592" y="1986481"/>
            <a:ext cx="6743408" cy="656696"/>
          </a:xfrm>
        </p:spPr>
        <p:txBody>
          <a:bodyPr anchor="b"/>
          <a:lstStyle>
            <a:lvl1pPr algn="ct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6592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pic>
        <p:nvPicPr>
          <p:cNvPr id="7" name="Graphic 6"/>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7783" y="939924"/>
            <a:ext cx="3698030" cy="4746991"/>
          </a:xfrm>
          <a:prstGeom prst="rect">
            <a:avLst/>
          </a:prstGeom>
        </p:spPr>
      </p:pic>
      <p:sp>
        <p:nvSpPr>
          <p:cNvPr id="8" name="Rectangle 7"/>
          <p:cNvSpPr/>
          <p:nvPr userDrawn="1"/>
        </p:nvSpPr>
        <p:spPr>
          <a:xfrm>
            <a:off x="5448592" y="868071"/>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448592" y="1964370"/>
            <a:ext cx="6743408" cy="8811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3061653"/>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592" y="2177326"/>
            <a:ext cx="6743408" cy="445170"/>
          </a:xfrm>
        </p:spPr>
        <p:txBody>
          <a:bodyPr vert="horz" lIns="91440" tIns="45720" rIns="91440" bIns="45720" rtlCol="0">
            <a:normAutofit/>
          </a:bodyPr>
          <a:lstStyle>
            <a:lvl1pPr marL="228600" indent="-228600" algn="ctr">
              <a:buFont typeface="Arial" panose="020B0604020202020204" pitchFamily="34" charset="0"/>
              <a:buNone/>
              <a:defRPr lang="en-US" sz="2400" dirty="0">
                <a:solidFill>
                  <a:schemeClr val="bg1"/>
                </a:solidFill>
              </a:defRPr>
            </a:lvl1pPr>
          </a:lstStyle>
          <a:p>
            <a:pPr marL="0" lvl="0" indent="0" algn="ctr"/>
            <a:r>
              <a:rPr lang="en-US" dirty="0"/>
              <a:t>Click to edit Master subtitle style</a:t>
            </a:r>
          </a:p>
        </p:txBody>
      </p:sp>
      <p:sp>
        <p:nvSpPr>
          <p:cNvPr id="11" name="Rectangle 10"/>
          <p:cNvSpPr/>
          <p:nvPr userDrawn="1"/>
        </p:nvSpPr>
        <p:spPr>
          <a:xfrm>
            <a:off x="5448592" y="4141175"/>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5448592" y="5202244"/>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2"/>
          <p:cNvSpPr>
            <a:spLocks noGrp="1"/>
          </p:cNvSpPr>
          <p:nvPr>
            <p:ph type="body" sz="quarter" idx="13"/>
          </p:nvPr>
        </p:nvSpPr>
        <p:spPr>
          <a:xfrm>
            <a:off x="5448300" y="1090380"/>
            <a:ext cx="6743700" cy="477837"/>
          </a:xfrm>
        </p:spPr>
        <p:txBody>
          <a:bodyPr vert="horz" lIns="91440" tIns="45720" rIns="91440" bIns="45720" rtlCol="0">
            <a:normAutofit/>
          </a:bodyPr>
          <a:lstStyle>
            <a:lvl1pPr marL="228600" indent="-228600" algn="ctr">
              <a:buFont typeface="Arial" panose="020B0604020202020204" pitchFamily="34" charset="0"/>
              <a:buNone/>
              <a:defRPr lang="en-US" sz="2400" dirty="0" smtClean="0">
                <a:solidFill>
                  <a:schemeClr val="bg1"/>
                </a:solidFill>
              </a:defRPr>
            </a:lvl1pPr>
            <a:lvl2pPr>
              <a:defRPr lang="en-US" dirty="0" smtClean="0"/>
            </a:lvl2pPr>
            <a:lvl3pPr>
              <a:defRPr lang="en-US" dirty="0" smtClean="0"/>
            </a:lvl3pPr>
            <a:lvl4pPr>
              <a:defRPr lang="en-US" dirty="0" smtClean="0"/>
            </a:lvl4pPr>
            <a:lvl5pPr>
              <a:defRPr lang="en-US" dirty="0"/>
            </a:lvl5pPr>
          </a:lstStyle>
          <a:p>
            <a:pPr marL="0" lvl="0" indent="0" algn="ctr"/>
            <a:r>
              <a:rPr lang="en-US" dirty="0"/>
              <a:t>Click to edit Master text styles</a:t>
            </a:r>
          </a:p>
        </p:txBody>
      </p:sp>
      <p:sp>
        <p:nvSpPr>
          <p:cNvPr id="25" name="Text Placeholder 24"/>
          <p:cNvSpPr>
            <a:spLocks noGrp="1"/>
          </p:cNvSpPr>
          <p:nvPr>
            <p:ph type="body" sz="quarter" idx="14"/>
          </p:nvPr>
        </p:nvSpPr>
        <p:spPr>
          <a:xfrm>
            <a:off x="5448300" y="3262779"/>
            <a:ext cx="6743700" cy="403225"/>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7" name="Text Placeholder 26"/>
          <p:cNvSpPr>
            <a:spLocks noGrp="1"/>
          </p:cNvSpPr>
          <p:nvPr>
            <p:ph type="body" sz="quarter" idx="15"/>
          </p:nvPr>
        </p:nvSpPr>
        <p:spPr>
          <a:xfrm>
            <a:off x="5448300" y="4337502"/>
            <a:ext cx="6743700" cy="511175"/>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9" name="Text Placeholder 28"/>
          <p:cNvSpPr>
            <a:spLocks noGrp="1"/>
          </p:cNvSpPr>
          <p:nvPr>
            <p:ph type="body" sz="quarter" idx="16"/>
          </p:nvPr>
        </p:nvSpPr>
        <p:spPr>
          <a:xfrm>
            <a:off x="5448300" y="5410200"/>
            <a:ext cx="6743700" cy="495300"/>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Tree>
    <p:extLst>
      <p:ext uri="{BB962C8B-B14F-4D97-AF65-F5344CB8AC3E}">
        <p14:creationId xmlns:p14="http://schemas.microsoft.com/office/powerpoint/2010/main" val="115031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10600" y="6591869"/>
            <a:ext cx="2743200" cy="266131"/>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40665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pic>
        <p:nvPicPr>
          <p:cNvPr id="7" name="Graphic 6"/>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7783" y="939924"/>
            <a:ext cx="3698030" cy="4746991"/>
          </a:xfrm>
          <a:prstGeom prst="rect">
            <a:avLst/>
          </a:prstGeom>
        </p:spPr>
      </p:pic>
      <p:sp>
        <p:nvSpPr>
          <p:cNvPr id="9" name="Rectangle 8"/>
          <p:cNvSpPr/>
          <p:nvPr userDrawn="1"/>
        </p:nvSpPr>
        <p:spPr>
          <a:xfrm>
            <a:off x="5448592" y="1192582"/>
            <a:ext cx="6743408" cy="8811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2289865"/>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592" y="1405538"/>
            <a:ext cx="6743408" cy="445170"/>
          </a:xfrm>
        </p:spPr>
        <p:txBody>
          <a:bodyPr vert="horz" lIns="91440" tIns="45720" rIns="91440" bIns="45720" rtlCol="0">
            <a:normAutofit/>
          </a:bodyPr>
          <a:lstStyle>
            <a:lvl1pPr marL="228600" indent="-228600" algn="ctr">
              <a:buFont typeface="Arial" panose="020B0604020202020204" pitchFamily="34" charset="0"/>
              <a:buNone/>
              <a:defRPr lang="en-US" sz="2400" dirty="0">
                <a:solidFill>
                  <a:schemeClr val="bg1"/>
                </a:solidFill>
              </a:defRPr>
            </a:lvl1pPr>
          </a:lstStyle>
          <a:p>
            <a:pPr marL="0" lvl="0" indent="0" algn="ctr"/>
            <a:r>
              <a:rPr lang="en-US" dirty="0"/>
              <a:t>Click to edit Master subtitle style</a:t>
            </a:r>
          </a:p>
        </p:txBody>
      </p:sp>
      <p:sp>
        <p:nvSpPr>
          <p:cNvPr id="11" name="Rectangle 10"/>
          <p:cNvSpPr/>
          <p:nvPr userDrawn="1"/>
        </p:nvSpPr>
        <p:spPr>
          <a:xfrm>
            <a:off x="5448592" y="3369387"/>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5448592" y="4430456"/>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4"/>
          </p:nvPr>
        </p:nvSpPr>
        <p:spPr>
          <a:xfrm>
            <a:off x="5448300" y="2490991"/>
            <a:ext cx="6743700" cy="403225"/>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7" name="Text Placeholder 26"/>
          <p:cNvSpPr>
            <a:spLocks noGrp="1"/>
          </p:cNvSpPr>
          <p:nvPr>
            <p:ph type="body" sz="quarter" idx="15"/>
          </p:nvPr>
        </p:nvSpPr>
        <p:spPr>
          <a:xfrm>
            <a:off x="5448300" y="3565714"/>
            <a:ext cx="6743700" cy="511175"/>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9" name="Text Placeholder 28"/>
          <p:cNvSpPr>
            <a:spLocks noGrp="1"/>
          </p:cNvSpPr>
          <p:nvPr>
            <p:ph type="body" sz="quarter" idx="16"/>
          </p:nvPr>
        </p:nvSpPr>
        <p:spPr>
          <a:xfrm>
            <a:off x="5448300" y="4638412"/>
            <a:ext cx="6743700" cy="495300"/>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Tree>
    <p:extLst>
      <p:ext uri="{BB962C8B-B14F-4D97-AF65-F5344CB8AC3E}">
        <p14:creationId xmlns:p14="http://schemas.microsoft.com/office/powerpoint/2010/main" val="276663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4" name="Graphic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50" t="17628" r="26478" b="17628"/>
          <a:stretch/>
        </p:blipFill>
        <p:spPr>
          <a:xfrm>
            <a:off x="520627" y="811784"/>
            <a:ext cx="4370453" cy="5197094"/>
          </a:xfrm>
          <a:prstGeom prst="rect">
            <a:avLst/>
          </a:prstGeom>
        </p:spPr>
      </p:pic>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
        <p:nvSpPr>
          <p:cNvPr id="9" name="Rectangle 8"/>
          <p:cNvSpPr/>
          <p:nvPr userDrawn="1"/>
        </p:nvSpPr>
        <p:spPr>
          <a:xfrm>
            <a:off x="5448592" y="1192582"/>
            <a:ext cx="6743408" cy="8811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2289865"/>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592" y="1405538"/>
            <a:ext cx="6743408" cy="445170"/>
          </a:xfrm>
        </p:spPr>
        <p:txBody>
          <a:bodyPr vert="horz" lIns="91440" tIns="45720" rIns="91440" bIns="45720" rtlCol="0">
            <a:normAutofit/>
          </a:bodyPr>
          <a:lstStyle>
            <a:lvl1pPr marL="228600" indent="-228600" algn="ctr">
              <a:buFont typeface="Arial" panose="020B0604020202020204" pitchFamily="34" charset="0"/>
              <a:buNone/>
              <a:defRPr lang="en-US" sz="2400" dirty="0">
                <a:solidFill>
                  <a:schemeClr val="bg1"/>
                </a:solidFill>
              </a:defRPr>
            </a:lvl1pPr>
          </a:lstStyle>
          <a:p>
            <a:pPr marL="0" lvl="0" indent="0" algn="ctr"/>
            <a:r>
              <a:rPr lang="en-US" dirty="0"/>
              <a:t>Click to edit Master subtitle style</a:t>
            </a:r>
          </a:p>
        </p:txBody>
      </p:sp>
      <p:sp>
        <p:nvSpPr>
          <p:cNvPr id="11" name="Rectangle 10"/>
          <p:cNvSpPr/>
          <p:nvPr userDrawn="1"/>
        </p:nvSpPr>
        <p:spPr>
          <a:xfrm>
            <a:off x="5448592" y="3369387"/>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5448592" y="4430456"/>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4"/>
          </p:nvPr>
        </p:nvSpPr>
        <p:spPr>
          <a:xfrm>
            <a:off x="5448300" y="2490991"/>
            <a:ext cx="6743700" cy="403225"/>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7" name="Text Placeholder 26"/>
          <p:cNvSpPr>
            <a:spLocks noGrp="1"/>
          </p:cNvSpPr>
          <p:nvPr>
            <p:ph type="body" sz="quarter" idx="15"/>
          </p:nvPr>
        </p:nvSpPr>
        <p:spPr>
          <a:xfrm>
            <a:off x="5448300" y="3565714"/>
            <a:ext cx="6743700" cy="511175"/>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9" name="Text Placeholder 28"/>
          <p:cNvSpPr>
            <a:spLocks noGrp="1"/>
          </p:cNvSpPr>
          <p:nvPr>
            <p:ph type="body" sz="quarter" idx="16"/>
          </p:nvPr>
        </p:nvSpPr>
        <p:spPr>
          <a:xfrm>
            <a:off x="5448300" y="4638412"/>
            <a:ext cx="6743700" cy="495300"/>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Tree>
    <p:extLst>
      <p:ext uri="{BB962C8B-B14F-4D97-AF65-F5344CB8AC3E}">
        <p14:creationId xmlns:p14="http://schemas.microsoft.com/office/powerpoint/2010/main" val="344525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259418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412424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230189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19150"/>
            <a:ext cx="10515600" cy="871538"/>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295854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45759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2551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44384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420222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612188" y="6578221"/>
            <a:ext cx="2743200" cy="279779"/>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9357863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51062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B6B47E37-EDB2-8C40-B721-655BCF5DE94B}" type="slidenum">
              <a:rPr lang="en-US" smtClean="0"/>
              <a:pPr/>
              <a:t>‹#›</a:t>
            </a:fld>
            <a:endParaRPr lang="en-US" dirty="0"/>
          </a:p>
        </p:txBody>
      </p:sp>
      <p:sp>
        <p:nvSpPr>
          <p:cNvPr id="7" name="Title 1"/>
          <p:cNvSpPr txBox="1">
            <a:spLocks/>
          </p:cNvSpPr>
          <p:nvPr userDrawn="1"/>
        </p:nvSpPr>
        <p:spPr>
          <a:xfrm>
            <a:off x="480646" y="4831772"/>
            <a:ext cx="11230708" cy="1095224"/>
          </a:xfrm>
          <a:prstGeom prst="rect">
            <a:avLst/>
          </a:prstGeom>
          <a:noFill/>
          <a:ln>
            <a:noFill/>
          </a:ln>
        </p:spPr>
        <p:txBody>
          <a:bodyPr anchor="b"/>
          <a:lstStyle>
            <a:lvl1pPr algn="ctr" defTabSz="914400" rtl="0" eaLnBrk="1" latinLnBrk="0" hangingPunct="1">
              <a:lnSpc>
                <a:spcPct val="90000"/>
              </a:lnSpc>
              <a:spcBef>
                <a:spcPct val="0"/>
              </a:spcBef>
              <a:buNone/>
              <a:defRPr sz="7000" b="1" kern="1200">
                <a:solidFill>
                  <a:schemeClr val="bg1"/>
                </a:solidFill>
                <a:latin typeface="+mj-lt"/>
                <a:ea typeface="+mj-ea"/>
                <a:cs typeface="+mj-cs"/>
              </a:defRPr>
            </a:lvl1pPr>
          </a:lstStyle>
          <a:p>
            <a:r>
              <a:rPr lang="en-US" dirty="0"/>
              <a:t>Click to edit Master title style</a:t>
            </a:r>
          </a:p>
        </p:txBody>
      </p:sp>
      <p:sp>
        <p:nvSpPr>
          <p:cNvPr id="8" name="Subtitle 2"/>
          <p:cNvSpPr txBox="1">
            <a:spLocks/>
          </p:cNvSpPr>
          <p:nvPr userDrawn="1"/>
        </p:nvSpPr>
        <p:spPr>
          <a:xfrm>
            <a:off x="1524000" y="6055165"/>
            <a:ext cx="9144000" cy="558482"/>
          </a:xfrm>
          <a:prstGeom prst="rect">
            <a:avLst/>
          </a:prstGeom>
        </p:spPr>
        <p:txBody>
          <a:bodyPr/>
          <a:lstStyle>
            <a:lvl1pPr marL="0" indent="0" algn="ctr"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a:t>Click to edit Master subtitle style</a:t>
            </a:r>
            <a:endParaRPr lang="en-US" dirty="0"/>
          </a:p>
        </p:txBody>
      </p:sp>
      <p:sp>
        <p:nvSpPr>
          <p:cNvPr id="9" name="Footer Placeholder 4"/>
          <p:cNvSpPr txBox="1">
            <a:spLocks/>
          </p:cNvSpPr>
          <p:nvPr userDrawn="1"/>
        </p:nvSpPr>
        <p:spPr>
          <a:xfrm>
            <a:off x="1179871" y="6484999"/>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700" b="0" i="0" dirty="0">
                <a:solidFill>
                  <a:schemeClr val="bg1"/>
                </a:solidFill>
                <a:latin typeface="Helvetica Regular" charset="0"/>
              </a:rPr>
              <a:t>©  2017 New York State Office of Mental Health</a:t>
            </a:r>
          </a:p>
        </p:txBody>
      </p:sp>
    </p:spTree>
    <p:extLst>
      <p:ext uri="{BB962C8B-B14F-4D97-AF65-F5344CB8AC3E}">
        <p14:creationId xmlns:p14="http://schemas.microsoft.com/office/powerpoint/2010/main" val="11154379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088C48-D45B-8545-9CFB-74B206B2D4F5}" type="datetimeFigureOut">
              <a:rPr lang="en-US" smtClean="0"/>
              <a:t>10/5/24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47E37-EDB2-8C40-B721-655BCF5DE94B}" type="slidenum">
              <a:rPr lang="en-US" smtClean="0"/>
              <a:t>‹#›</a:t>
            </a:fld>
            <a:endParaRPr lang="en-US"/>
          </a:p>
        </p:txBody>
      </p:sp>
    </p:spTree>
    <p:extLst>
      <p:ext uri="{BB962C8B-B14F-4D97-AF65-F5344CB8AC3E}">
        <p14:creationId xmlns:p14="http://schemas.microsoft.com/office/powerpoint/2010/main" val="31463862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088C48-D45B-8545-9CFB-74B206B2D4F5}" type="datetimeFigureOut">
              <a:rPr lang="en-US" smtClean="0"/>
              <a:t>10/5/24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47E37-EDB2-8C40-B721-655BCF5DE94B}" type="slidenum">
              <a:rPr lang="en-US" smtClean="0"/>
              <a:t>‹#›</a:t>
            </a:fld>
            <a:endParaRPr lang="en-US"/>
          </a:p>
        </p:txBody>
      </p:sp>
    </p:spTree>
    <p:extLst>
      <p:ext uri="{BB962C8B-B14F-4D97-AF65-F5344CB8AC3E}">
        <p14:creationId xmlns:p14="http://schemas.microsoft.com/office/powerpoint/2010/main" val="33509341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088C48-D45B-8545-9CFB-74B206B2D4F5}" type="datetimeFigureOut">
              <a:rPr lang="en-US" smtClean="0"/>
              <a:t>10/5/24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47E37-EDB2-8C40-B721-655BCF5DE94B}" type="slidenum">
              <a:rPr lang="en-US" smtClean="0"/>
              <a:t>‹#›</a:t>
            </a:fld>
            <a:endParaRPr lang="en-US"/>
          </a:p>
        </p:txBody>
      </p:sp>
    </p:spTree>
    <p:extLst>
      <p:ext uri="{BB962C8B-B14F-4D97-AF65-F5344CB8AC3E}">
        <p14:creationId xmlns:p14="http://schemas.microsoft.com/office/powerpoint/2010/main" val="21389540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088C48-D45B-8545-9CFB-74B206B2D4F5}" type="datetimeFigureOut">
              <a:rPr lang="en-US" smtClean="0"/>
              <a:t>10/5/24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B47E37-EDB2-8C40-B721-655BCF5DE94B}" type="slidenum">
              <a:rPr lang="en-US" smtClean="0"/>
              <a:t>‹#›</a:t>
            </a:fld>
            <a:endParaRPr lang="en-US"/>
          </a:p>
        </p:txBody>
      </p:sp>
    </p:spTree>
    <p:extLst>
      <p:ext uri="{BB962C8B-B14F-4D97-AF65-F5344CB8AC3E}">
        <p14:creationId xmlns:p14="http://schemas.microsoft.com/office/powerpoint/2010/main" val="2941210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088C48-D45B-8545-9CFB-74B206B2D4F5}" type="datetimeFigureOut">
              <a:rPr lang="en-US" smtClean="0"/>
              <a:t>10/5/24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B47E37-EDB2-8C40-B721-655BCF5DE94B}" type="slidenum">
              <a:rPr lang="en-US" smtClean="0"/>
              <a:t>‹#›</a:t>
            </a:fld>
            <a:endParaRPr lang="en-US"/>
          </a:p>
        </p:txBody>
      </p:sp>
    </p:spTree>
    <p:extLst>
      <p:ext uri="{BB962C8B-B14F-4D97-AF65-F5344CB8AC3E}">
        <p14:creationId xmlns:p14="http://schemas.microsoft.com/office/powerpoint/2010/main" val="39696224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088C48-D45B-8545-9CFB-74B206B2D4F5}" type="datetimeFigureOut">
              <a:rPr lang="en-US" smtClean="0"/>
              <a:t>10/5/24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B47E37-EDB2-8C40-B721-655BCF5DE94B}" type="slidenum">
              <a:rPr lang="en-US" smtClean="0"/>
              <a:t>‹#›</a:t>
            </a:fld>
            <a:endParaRPr lang="en-US"/>
          </a:p>
        </p:txBody>
      </p:sp>
    </p:spTree>
    <p:extLst>
      <p:ext uri="{BB962C8B-B14F-4D97-AF65-F5344CB8AC3E}">
        <p14:creationId xmlns:p14="http://schemas.microsoft.com/office/powerpoint/2010/main" val="6947568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088C48-D45B-8545-9CFB-74B206B2D4F5}" type="datetimeFigureOut">
              <a:rPr lang="en-US" smtClean="0"/>
              <a:t>10/5/24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47E37-EDB2-8C40-B721-655BCF5DE94B}" type="slidenum">
              <a:rPr lang="en-US" smtClean="0"/>
              <a:t>‹#›</a:t>
            </a:fld>
            <a:endParaRPr lang="en-US"/>
          </a:p>
        </p:txBody>
      </p:sp>
    </p:spTree>
    <p:extLst>
      <p:ext uri="{BB962C8B-B14F-4D97-AF65-F5344CB8AC3E}">
        <p14:creationId xmlns:p14="http://schemas.microsoft.com/office/powerpoint/2010/main" val="29238363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088C48-D45B-8545-9CFB-74B206B2D4F5}" type="datetimeFigureOut">
              <a:rPr lang="en-US" smtClean="0"/>
              <a:t>10/5/24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47E37-EDB2-8C40-B721-655BCF5DE94B}" type="slidenum">
              <a:rPr lang="en-US" smtClean="0"/>
              <a:t>‹#›</a:t>
            </a:fld>
            <a:endParaRPr lang="en-US"/>
          </a:p>
        </p:txBody>
      </p:sp>
    </p:spTree>
    <p:extLst>
      <p:ext uri="{BB962C8B-B14F-4D97-AF65-F5344CB8AC3E}">
        <p14:creationId xmlns:p14="http://schemas.microsoft.com/office/powerpoint/2010/main" val="85090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lumMod val="65000"/>
                    <a:lumOff val="35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a:xfrm>
            <a:off x="8610600" y="6523630"/>
            <a:ext cx="2743200" cy="334370"/>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3837811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088C48-D45B-8545-9CFB-74B206B2D4F5}" type="datetimeFigureOut">
              <a:rPr lang="en-US" smtClean="0"/>
              <a:t>10/5/24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47E37-EDB2-8C40-B721-655BCF5DE94B}" type="slidenum">
              <a:rPr lang="en-US" smtClean="0"/>
              <a:t>‹#›</a:t>
            </a:fld>
            <a:endParaRPr lang="en-US"/>
          </a:p>
        </p:txBody>
      </p:sp>
    </p:spTree>
    <p:extLst>
      <p:ext uri="{BB962C8B-B14F-4D97-AF65-F5344CB8AC3E}">
        <p14:creationId xmlns:p14="http://schemas.microsoft.com/office/powerpoint/2010/main" val="867599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088C48-D45B-8545-9CFB-74B206B2D4F5}" type="datetimeFigureOut">
              <a:rPr lang="en-US" smtClean="0"/>
              <a:t>10/5/24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47E37-EDB2-8C40-B721-655BCF5DE94B}" type="slidenum">
              <a:rPr lang="en-US" smtClean="0"/>
              <a:t>‹#›</a:t>
            </a:fld>
            <a:endParaRPr lang="en-US"/>
          </a:p>
        </p:txBody>
      </p:sp>
    </p:spTree>
    <p:extLst>
      <p:ext uri="{BB962C8B-B14F-4D97-AF65-F5344CB8AC3E}">
        <p14:creationId xmlns:p14="http://schemas.microsoft.com/office/powerpoint/2010/main" val="8943612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44782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78521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338865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08544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21470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59387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0020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3649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550925"/>
            <a:ext cx="2743200" cy="307075"/>
          </a:xfrm>
          <a:prstGeom prst="rect">
            <a:avLst/>
          </a:prstGeom>
        </p:spPr>
        <p:txBody>
          <a:bodyPr/>
          <a:lstStyle/>
          <a:p>
            <a:fld id="{023EF2FA-38EB-354B-AB31-D0F975FB7077}" type="slidenum">
              <a:rPr lang="en-US" smtClean="0"/>
              <a:t>‹#›</a:t>
            </a:fld>
            <a:endParaRPr lang="en-US"/>
          </a:p>
        </p:txBody>
      </p:sp>
      <p:sp>
        <p:nvSpPr>
          <p:cNvPr id="5" name="Title 1"/>
          <p:cNvSpPr>
            <a:spLocks noGrp="1"/>
          </p:cNvSpPr>
          <p:nvPr>
            <p:ph type="title"/>
          </p:nvPr>
        </p:nvSpPr>
        <p:spPr>
          <a:xfrm>
            <a:off x="838200" y="745451"/>
            <a:ext cx="10515600" cy="821917"/>
          </a:xfrm>
          <a:prstGeom prst="rect">
            <a:avLst/>
          </a:prstGeom>
        </p:spPr>
        <p:txBody>
          <a:bodyPr/>
          <a:lstStyle>
            <a:lvl1pPr>
              <a:defRPr sz="4800">
                <a:solidFill>
                  <a:schemeClr val="tx1">
                    <a:lumMod val="65000"/>
                    <a:lumOff val="35000"/>
                  </a:schemeClr>
                </a:solidFill>
              </a:defRPr>
            </a:lvl1pPr>
          </a:lstStyle>
          <a:p>
            <a:r>
              <a:rPr lang="en-US" dirty="0"/>
              <a:t>Statewide Coordination Center</a:t>
            </a:r>
          </a:p>
        </p:txBody>
      </p:sp>
    </p:spTree>
    <p:extLst>
      <p:ext uri="{BB962C8B-B14F-4D97-AF65-F5344CB8AC3E}">
        <p14:creationId xmlns:p14="http://schemas.microsoft.com/office/powerpoint/2010/main" val="13161776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655931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08507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51260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62288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13832" t="14500" r="3474" b="15736"/>
          <a:stretch/>
        </p:blipFill>
        <p:spPr>
          <a:xfrm>
            <a:off x="0" y="-35807"/>
            <a:ext cx="12192000" cy="6860333"/>
          </a:xfrm>
          <a:prstGeom prst="rect">
            <a:avLst/>
          </a:prstGeom>
        </p:spPr>
      </p:pic>
      <p:sp>
        <p:nvSpPr>
          <p:cNvPr id="16" name="Rectangle 15"/>
          <p:cNvSpPr/>
          <p:nvPr userDrawn="1"/>
        </p:nvSpPr>
        <p:spPr>
          <a:xfrm>
            <a:off x="0" y="4834103"/>
            <a:ext cx="12192000" cy="2023898"/>
          </a:xfrm>
          <a:prstGeom prst="rect">
            <a:avLst/>
          </a:prstGeom>
          <a:solidFill>
            <a:srgbClr val="5D5B5B">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80646" y="4831772"/>
            <a:ext cx="11230708" cy="1095224"/>
          </a:xfrm>
          <a:noFill/>
          <a:ln>
            <a:noFill/>
          </a:ln>
        </p:spPr>
        <p:txBody>
          <a:bodyPr anchor="b"/>
          <a:lstStyle>
            <a:lvl1pPr algn="ctr">
              <a:defRPr sz="7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6055165"/>
            <a:ext cx="9144000" cy="55848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Rectangle 5"/>
          <p:cNvSpPr/>
          <p:nvPr userDrawn="1"/>
        </p:nvSpPr>
        <p:spPr>
          <a:xfrm>
            <a:off x="0" y="0"/>
            <a:ext cx="838200" cy="109057"/>
          </a:xfrm>
          <a:prstGeom prst="rect">
            <a:avLst/>
          </a:prstGeom>
          <a:solidFill>
            <a:srgbClr val="0F3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01110" y="0"/>
            <a:ext cx="838200" cy="109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802220" y="0"/>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557846" y="63900"/>
            <a:ext cx="3500804" cy="102257"/>
          </a:xfrm>
          <a:prstGeom prst="rect">
            <a:avLst/>
          </a:prstGeom>
        </p:spPr>
      </p:pic>
      <p:sp>
        <p:nvSpPr>
          <p:cNvPr id="17" name="Rectangle 16"/>
          <p:cNvSpPr/>
          <p:nvPr userDrawn="1"/>
        </p:nvSpPr>
        <p:spPr>
          <a:xfrm>
            <a:off x="9551580" y="6748943"/>
            <a:ext cx="838200" cy="109057"/>
          </a:xfrm>
          <a:prstGeom prst="rect">
            <a:avLst/>
          </a:prstGeom>
          <a:solidFill>
            <a:srgbClr val="0F3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10452690" y="6748943"/>
            <a:ext cx="838200" cy="109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1353800" y="6748943"/>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4099" y="144864"/>
            <a:ext cx="2450026" cy="470706"/>
          </a:xfrm>
          <a:prstGeom prst="rect">
            <a:avLst/>
          </a:prstGeom>
        </p:spPr>
      </p:pic>
      <p:pic>
        <p:nvPicPr>
          <p:cNvPr id="14" name="Picture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3924" y="6372926"/>
            <a:ext cx="2040475" cy="419829"/>
          </a:xfrm>
          <a:prstGeom prst="rect">
            <a:avLst/>
          </a:prstGeom>
        </p:spPr>
      </p:pic>
    </p:spTree>
    <p:extLst>
      <p:ext uri="{BB962C8B-B14F-4D97-AF65-F5344CB8AC3E}">
        <p14:creationId xmlns:p14="http://schemas.microsoft.com/office/powerpoint/2010/main" val="1746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927A71C-5EB0-45EC-B0AD-E94D765AE5AB}" type="slidenum">
              <a:rPr lang="en-US" smtClean="0"/>
              <a:pPr/>
              <a:t>‹#›</a:t>
            </a:fld>
            <a:endParaRPr lang="en-US" dirty="0"/>
          </a:p>
        </p:txBody>
      </p:sp>
    </p:spTree>
    <p:extLst>
      <p:ext uri="{BB962C8B-B14F-4D97-AF65-F5344CB8AC3E}">
        <p14:creationId xmlns:p14="http://schemas.microsoft.com/office/powerpoint/2010/main" val="183523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15736" b="15736"/>
          <a:stretch/>
        </p:blipFill>
        <p:spPr>
          <a:xfrm>
            <a:off x="0" y="-1280160"/>
            <a:ext cx="12192000" cy="8131834"/>
          </a:xfrm>
          <a:prstGeom prst="rect">
            <a:avLst/>
          </a:prstGeom>
        </p:spPr>
      </p:pic>
      <p:sp>
        <p:nvSpPr>
          <p:cNvPr id="16" name="Rectangle 15"/>
          <p:cNvSpPr/>
          <p:nvPr userDrawn="1"/>
        </p:nvSpPr>
        <p:spPr>
          <a:xfrm>
            <a:off x="0" y="0"/>
            <a:ext cx="4885267" cy="6858001"/>
          </a:xfrm>
          <a:prstGeom prst="rect">
            <a:avLst/>
          </a:prstGeom>
          <a:solidFill>
            <a:srgbClr val="5D5B5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19100" y="1628318"/>
            <a:ext cx="4119033" cy="1771038"/>
          </a:xfrm>
        </p:spPr>
        <p:txBody>
          <a:bodyPr anchor="b"/>
          <a:lstStyle>
            <a:lvl1pPr algn="ct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19100" y="3464355"/>
            <a:ext cx="4119033" cy="55848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Rectangle 5"/>
          <p:cNvSpPr/>
          <p:nvPr userDrawn="1"/>
        </p:nvSpPr>
        <p:spPr>
          <a:xfrm>
            <a:off x="0" y="0"/>
            <a:ext cx="838200" cy="109057"/>
          </a:xfrm>
          <a:prstGeom prst="rect">
            <a:avLst/>
          </a:prstGeom>
          <a:solidFill>
            <a:srgbClr val="0F3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01110" y="0"/>
            <a:ext cx="838200" cy="109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802220" y="0"/>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4099" y="144864"/>
            <a:ext cx="2450026" cy="470706"/>
          </a:xfrm>
          <a:prstGeom prst="rect">
            <a:avLst/>
          </a:prstGeom>
        </p:spPr>
      </p:pic>
      <p:pic>
        <p:nvPicPr>
          <p:cNvPr id="11" name="Graphic 10"/>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724467" y="63900"/>
            <a:ext cx="4334183" cy="126600"/>
          </a:xfrm>
          <a:prstGeom prst="rect">
            <a:avLst/>
          </a:prstGeom>
        </p:spPr>
      </p:pic>
      <p:sp>
        <p:nvSpPr>
          <p:cNvPr id="17" name="Rectangle 16"/>
          <p:cNvSpPr/>
          <p:nvPr userDrawn="1"/>
        </p:nvSpPr>
        <p:spPr>
          <a:xfrm>
            <a:off x="9551580" y="6748943"/>
            <a:ext cx="838200" cy="109057"/>
          </a:xfrm>
          <a:prstGeom prst="rect">
            <a:avLst/>
          </a:prstGeom>
          <a:solidFill>
            <a:srgbClr val="0F3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10452690" y="6748943"/>
            <a:ext cx="838200" cy="109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1353800" y="6748943"/>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3924" y="6372926"/>
            <a:ext cx="2040475" cy="419829"/>
          </a:xfrm>
          <a:prstGeom prst="rect">
            <a:avLst/>
          </a:prstGeom>
        </p:spPr>
      </p:pic>
    </p:spTree>
    <p:extLst>
      <p:ext uri="{BB962C8B-B14F-4D97-AF65-F5344CB8AC3E}">
        <p14:creationId xmlns:p14="http://schemas.microsoft.com/office/powerpoint/2010/main" val="370179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pic>
        <p:nvPicPr>
          <p:cNvPr id="7" name="Graphic 6"/>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7783" y="939924"/>
            <a:ext cx="3698030" cy="4746991"/>
          </a:xfrm>
          <a:prstGeom prst="rect">
            <a:avLst/>
          </a:prstGeom>
        </p:spPr>
      </p:pic>
      <p:sp>
        <p:nvSpPr>
          <p:cNvPr id="8" name="Rectangle 7"/>
          <p:cNvSpPr/>
          <p:nvPr userDrawn="1"/>
        </p:nvSpPr>
        <p:spPr>
          <a:xfrm>
            <a:off x="5448592" y="1874750"/>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448592" y="2971049"/>
            <a:ext cx="6743408" cy="881143"/>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4068332"/>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592" y="3234339"/>
            <a:ext cx="6743408" cy="44517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448592" y="1986481"/>
            <a:ext cx="6743408" cy="656696"/>
          </a:xfrm>
        </p:spPr>
        <p:txBody>
          <a:bodyPr anchor="b"/>
          <a:lstStyle>
            <a:lvl1pPr algn="ct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9121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12" name="Graphic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50" t="17628" r="26478" b="17628"/>
          <a:stretch/>
        </p:blipFill>
        <p:spPr>
          <a:xfrm>
            <a:off x="520627" y="811784"/>
            <a:ext cx="4370453" cy="5197094"/>
          </a:xfrm>
          <a:prstGeom prst="rect">
            <a:avLst/>
          </a:prstGeom>
        </p:spPr>
      </p:pic>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
        <p:nvSpPr>
          <p:cNvPr id="8" name="Rectangle 7"/>
          <p:cNvSpPr/>
          <p:nvPr userDrawn="1"/>
        </p:nvSpPr>
        <p:spPr>
          <a:xfrm>
            <a:off x="5448592" y="1874750"/>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448592" y="2971049"/>
            <a:ext cx="6743408" cy="881143"/>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4068332"/>
            <a:ext cx="6743408" cy="8839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592" y="3234339"/>
            <a:ext cx="6743408" cy="44517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448592" y="1986481"/>
            <a:ext cx="6743408" cy="656696"/>
          </a:xfrm>
        </p:spPr>
        <p:txBody>
          <a:bodyPr anchor="b"/>
          <a:lstStyle>
            <a:lvl1pPr algn="ct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0215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pic>
        <p:nvPicPr>
          <p:cNvPr id="7" name="Graphic 6"/>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7783" y="939924"/>
            <a:ext cx="3698030" cy="4746991"/>
          </a:xfrm>
          <a:prstGeom prst="rect">
            <a:avLst/>
          </a:prstGeom>
        </p:spPr>
      </p:pic>
      <p:sp>
        <p:nvSpPr>
          <p:cNvPr id="8" name="Rectangle 7"/>
          <p:cNvSpPr/>
          <p:nvPr userDrawn="1"/>
        </p:nvSpPr>
        <p:spPr>
          <a:xfrm>
            <a:off x="5448592" y="868071"/>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448592" y="1964370"/>
            <a:ext cx="6743408" cy="8811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3061653"/>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592" y="2177326"/>
            <a:ext cx="6743408" cy="445170"/>
          </a:xfrm>
        </p:spPr>
        <p:txBody>
          <a:bodyPr vert="horz" lIns="91440" tIns="45720" rIns="91440" bIns="45720" rtlCol="0">
            <a:normAutofit/>
          </a:bodyPr>
          <a:lstStyle>
            <a:lvl1pPr marL="228600" indent="-228600" algn="ctr">
              <a:buFont typeface="Arial" panose="020B0604020202020204" pitchFamily="34" charset="0"/>
              <a:buNone/>
              <a:defRPr lang="en-US" sz="2400" dirty="0">
                <a:solidFill>
                  <a:schemeClr val="bg1"/>
                </a:solidFill>
              </a:defRPr>
            </a:lvl1pPr>
          </a:lstStyle>
          <a:p>
            <a:pPr marL="0" lvl="0" indent="0" algn="ctr"/>
            <a:r>
              <a:rPr lang="en-US" dirty="0"/>
              <a:t>Click to edit Master subtitle style</a:t>
            </a:r>
          </a:p>
        </p:txBody>
      </p:sp>
      <p:sp>
        <p:nvSpPr>
          <p:cNvPr id="11" name="Rectangle 10"/>
          <p:cNvSpPr/>
          <p:nvPr userDrawn="1"/>
        </p:nvSpPr>
        <p:spPr>
          <a:xfrm>
            <a:off x="5448592" y="4141175"/>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5448592" y="5202244"/>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2"/>
          <p:cNvSpPr>
            <a:spLocks noGrp="1"/>
          </p:cNvSpPr>
          <p:nvPr>
            <p:ph type="body" sz="quarter" idx="13"/>
          </p:nvPr>
        </p:nvSpPr>
        <p:spPr>
          <a:xfrm>
            <a:off x="5448300" y="1090380"/>
            <a:ext cx="6743700" cy="477837"/>
          </a:xfrm>
        </p:spPr>
        <p:txBody>
          <a:bodyPr vert="horz" lIns="91440" tIns="45720" rIns="91440" bIns="45720" rtlCol="0">
            <a:normAutofit/>
          </a:bodyPr>
          <a:lstStyle>
            <a:lvl1pPr marL="228600" indent="-228600" algn="ctr">
              <a:buFont typeface="Arial" panose="020B0604020202020204" pitchFamily="34" charset="0"/>
              <a:buNone/>
              <a:defRPr lang="en-US" sz="2400" dirty="0" smtClean="0">
                <a:solidFill>
                  <a:schemeClr val="bg1"/>
                </a:solidFill>
              </a:defRPr>
            </a:lvl1pPr>
            <a:lvl2pPr>
              <a:defRPr lang="en-US" dirty="0" smtClean="0"/>
            </a:lvl2pPr>
            <a:lvl3pPr>
              <a:defRPr lang="en-US" dirty="0" smtClean="0"/>
            </a:lvl3pPr>
            <a:lvl4pPr>
              <a:defRPr lang="en-US" dirty="0" smtClean="0"/>
            </a:lvl4pPr>
            <a:lvl5pPr>
              <a:defRPr lang="en-US" dirty="0"/>
            </a:lvl5pPr>
          </a:lstStyle>
          <a:p>
            <a:pPr marL="0" lvl="0" indent="0" algn="ctr"/>
            <a:r>
              <a:rPr lang="en-US" dirty="0"/>
              <a:t>Click to edit Master text styles</a:t>
            </a:r>
          </a:p>
        </p:txBody>
      </p:sp>
      <p:sp>
        <p:nvSpPr>
          <p:cNvPr id="25" name="Text Placeholder 24"/>
          <p:cNvSpPr>
            <a:spLocks noGrp="1"/>
          </p:cNvSpPr>
          <p:nvPr>
            <p:ph type="body" sz="quarter" idx="14"/>
          </p:nvPr>
        </p:nvSpPr>
        <p:spPr>
          <a:xfrm>
            <a:off x="5448300" y="3262779"/>
            <a:ext cx="6743700" cy="403225"/>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7" name="Text Placeholder 26"/>
          <p:cNvSpPr>
            <a:spLocks noGrp="1"/>
          </p:cNvSpPr>
          <p:nvPr>
            <p:ph type="body" sz="quarter" idx="15"/>
          </p:nvPr>
        </p:nvSpPr>
        <p:spPr>
          <a:xfrm>
            <a:off x="5448300" y="4337502"/>
            <a:ext cx="6743700" cy="511175"/>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9" name="Text Placeholder 28"/>
          <p:cNvSpPr>
            <a:spLocks noGrp="1"/>
          </p:cNvSpPr>
          <p:nvPr>
            <p:ph type="body" sz="quarter" idx="16"/>
          </p:nvPr>
        </p:nvSpPr>
        <p:spPr>
          <a:xfrm>
            <a:off x="5448300" y="5410200"/>
            <a:ext cx="6743700" cy="495300"/>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Tree>
    <p:extLst>
      <p:ext uri="{BB962C8B-B14F-4D97-AF65-F5344CB8AC3E}">
        <p14:creationId xmlns:p14="http://schemas.microsoft.com/office/powerpoint/2010/main" val="91880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2188" y="6564573"/>
            <a:ext cx="2743200" cy="293427"/>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9156616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pic>
        <p:nvPicPr>
          <p:cNvPr id="7" name="Graphic 6"/>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7783" y="939924"/>
            <a:ext cx="3698030" cy="4746991"/>
          </a:xfrm>
          <a:prstGeom prst="rect">
            <a:avLst/>
          </a:prstGeom>
        </p:spPr>
      </p:pic>
      <p:sp>
        <p:nvSpPr>
          <p:cNvPr id="9" name="Rectangle 8"/>
          <p:cNvSpPr/>
          <p:nvPr userDrawn="1"/>
        </p:nvSpPr>
        <p:spPr>
          <a:xfrm>
            <a:off x="5448592" y="1192582"/>
            <a:ext cx="6743408" cy="8811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2289865"/>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592" y="1405538"/>
            <a:ext cx="6743408" cy="445170"/>
          </a:xfrm>
        </p:spPr>
        <p:txBody>
          <a:bodyPr vert="horz" lIns="91440" tIns="45720" rIns="91440" bIns="45720" rtlCol="0">
            <a:normAutofit/>
          </a:bodyPr>
          <a:lstStyle>
            <a:lvl1pPr marL="228600" indent="-228600" algn="ctr">
              <a:buFont typeface="Arial" panose="020B0604020202020204" pitchFamily="34" charset="0"/>
              <a:buNone/>
              <a:defRPr lang="en-US" sz="2400" dirty="0">
                <a:solidFill>
                  <a:schemeClr val="bg1"/>
                </a:solidFill>
              </a:defRPr>
            </a:lvl1pPr>
          </a:lstStyle>
          <a:p>
            <a:pPr marL="0" lvl="0" indent="0" algn="ctr"/>
            <a:r>
              <a:rPr lang="en-US" dirty="0"/>
              <a:t>Click to edit Master subtitle style</a:t>
            </a:r>
          </a:p>
        </p:txBody>
      </p:sp>
      <p:sp>
        <p:nvSpPr>
          <p:cNvPr id="11" name="Rectangle 10"/>
          <p:cNvSpPr/>
          <p:nvPr userDrawn="1"/>
        </p:nvSpPr>
        <p:spPr>
          <a:xfrm>
            <a:off x="5448592" y="3369387"/>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5448592" y="4430456"/>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4"/>
          </p:nvPr>
        </p:nvSpPr>
        <p:spPr>
          <a:xfrm>
            <a:off x="5448300" y="2490991"/>
            <a:ext cx="6743700" cy="403225"/>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7" name="Text Placeholder 26"/>
          <p:cNvSpPr>
            <a:spLocks noGrp="1"/>
          </p:cNvSpPr>
          <p:nvPr>
            <p:ph type="body" sz="quarter" idx="15"/>
          </p:nvPr>
        </p:nvSpPr>
        <p:spPr>
          <a:xfrm>
            <a:off x="5448300" y="3565714"/>
            <a:ext cx="6743700" cy="511175"/>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9" name="Text Placeholder 28"/>
          <p:cNvSpPr>
            <a:spLocks noGrp="1"/>
          </p:cNvSpPr>
          <p:nvPr>
            <p:ph type="body" sz="quarter" idx="16"/>
          </p:nvPr>
        </p:nvSpPr>
        <p:spPr>
          <a:xfrm>
            <a:off x="5448300" y="4638412"/>
            <a:ext cx="6743700" cy="495300"/>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Tree>
    <p:extLst>
      <p:ext uri="{BB962C8B-B14F-4D97-AF65-F5344CB8AC3E}">
        <p14:creationId xmlns:p14="http://schemas.microsoft.com/office/powerpoint/2010/main" val="44335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4" name="Graphic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50" t="17628" r="26478" b="17628"/>
          <a:stretch/>
        </p:blipFill>
        <p:spPr>
          <a:xfrm>
            <a:off x="520627" y="811784"/>
            <a:ext cx="4370453" cy="5197094"/>
          </a:xfrm>
          <a:prstGeom prst="rect">
            <a:avLst/>
          </a:prstGeom>
        </p:spPr>
      </p:pic>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
        <p:nvSpPr>
          <p:cNvPr id="9" name="Rectangle 8"/>
          <p:cNvSpPr/>
          <p:nvPr userDrawn="1"/>
        </p:nvSpPr>
        <p:spPr>
          <a:xfrm>
            <a:off x="5448592" y="1192582"/>
            <a:ext cx="6743408" cy="8811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2289865"/>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592" y="1405538"/>
            <a:ext cx="6743408" cy="445170"/>
          </a:xfrm>
        </p:spPr>
        <p:txBody>
          <a:bodyPr vert="horz" lIns="91440" tIns="45720" rIns="91440" bIns="45720" rtlCol="0">
            <a:normAutofit/>
          </a:bodyPr>
          <a:lstStyle>
            <a:lvl1pPr marL="228600" indent="-228600" algn="ctr">
              <a:buFont typeface="Arial" panose="020B0604020202020204" pitchFamily="34" charset="0"/>
              <a:buNone/>
              <a:defRPr lang="en-US" sz="2400" dirty="0">
                <a:solidFill>
                  <a:schemeClr val="bg1"/>
                </a:solidFill>
              </a:defRPr>
            </a:lvl1pPr>
          </a:lstStyle>
          <a:p>
            <a:pPr marL="0" lvl="0" indent="0" algn="ctr"/>
            <a:r>
              <a:rPr lang="en-US" dirty="0"/>
              <a:t>Click to edit Master subtitle style</a:t>
            </a:r>
          </a:p>
        </p:txBody>
      </p:sp>
      <p:sp>
        <p:nvSpPr>
          <p:cNvPr id="11" name="Rectangle 10"/>
          <p:cNvSpPr/>
          <p:nvPr userDrawn="1"/>
        </p:nvSpPr>
        <p:spPr>
          <a:xfrm>
            <a:off x="5448592" y="3369387"/>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5448592" y="4430456"/>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4"/>
          </p:nvPr>
        </p:nvSpPr>
        <p:spPr>
          <a:xfrm>
            <a:off x="5448300" y="2490991"/>
            <a:ext cx="6743700" cy="403225"/>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7" name="Text Placeholder 26"/>
          <p:cNvSpPr>
            <a:spLocks noGrp="1"/>
          </p:cNvSpPr>
          <p:nvPr>
            <p:ph type="body" sz="quarter" idx="15"/>
          </p:nvPr>
        </p:nvSpPr>
        <p:spPr>
          <a:xfrm>
            <a:off x="5448300" y="3565714"/>
            <a:ext cx="6743700" cy="511175"/>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9" name="Text Placeholder 28"/>
          <p:cNvSpPr>
            <a:spLocks noGrp="1"/>
          </p:cNvSpPr>
          <p:nvPr>
            <p:ph type="body" sz="quarter" idx="16"/>
          </p:nvPr>
        </p:nvSpPr>
        <p:spPr>
          <a:xfrm>
            <a:off x="5448300" y="4638412"/>
            <a:ext cx="6743700" cy="495300"/>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Tree>
    <p:extLst>
      <p:ext uri="{BB962C8B-B14F-4D97-AF65-F5344CB8AC3E}">
        <p14:creationId xmlns:p14="http://schemas.microsoft.com/office/powerpoint/2010/main" val="6487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68162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04196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91395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19150"/>
            <a:ext cx="10515600" cy="871538"/>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417950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257658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75656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271786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21760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2188" y="6523630"/>
            <a:ext cx="2743200" cy="334370"/>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4501123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289259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106709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74734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223151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0879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92328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150936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4617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389140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981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lumMod val="65000"/>
                    <a:lumOff val="3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537278"/>
            <a:ext cx="2743200" cy="320722"/>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2464911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05070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69784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546868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73012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9539963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49822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42108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623090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1954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24767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2.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5.sv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8.pn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2.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image" Target="../media/image7.svg"/><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9.jpg"/><Relationship Id="rId18" Type="http://schemas.openxmlformats.org/officeDocument/2006/relationships/image" Target="../media/image18.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17" Type="http://schemas.openxmlformats.org/officeDocument/2006/relationships/image" Target="../media/image5.svg"/><Relationship Id="rId2" Type="http://schemas.openxmlformats.org/officeDocument/2006/relationships/slideLayout" Target="../slideLayouts/slideLayout42.xml"/><Relationship Id="rId16" Type="http://schemas.openxmlformats.org/officeDocument/2006/relationships/image" Target="../media/image4.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7.sv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3.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image" Target="../media/image5.svg"/><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image" Target="../media/image8.png"/><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image" Target="../media/image4.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image" Target="../media/image2.png"/><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image" Target="../media/image7.svg"/><Relationship Id="rId10" Type="http://schemas.openxmlformats.org/officeDocument/2006/relationships/slideLayout" Target="../slideLayouts/slideLayout72.xml"/><Relationship Id="rId19" Type="http://schemas.openxmlformats.org/officeDocument/2006/relationships/theme" Target="../theme/theme6.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3.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6" Type="http://schemas.openxmlformats.org/officeDocument/2006/relationships/image" Target="../media/image2.png"/><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image" Target="../media/image3.png"/><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1.png"/><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9.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030A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12">
            <a:alphaModFix amt="5000"/>
            <a:extLst>
              <a:ext uri="{28A0092B-C50C-407E-A947-70E740481C1C}">
                <a14:useLocalDpi xmlns:a14="http://schemas.microsoft.com/office/drawing/2010/main" val="0"/>
              </a:ext>
            </a:extLst>
          </a:blip>
          <a:srcRect l="26425" r="31898" b="35658"/>
          <a:stretch/>
        </p:blipFill>
        <p:spPr>
          <a:xfrm>
            <a:off x="7752498" y="1678675"/>
            <a:ext cx="4439502" cy="5179325"/>
          </a:xfrm>
          <a:prstGeom prst="rect">
            <a:avLst/>
          </a:prstGeom>
        </p:spPr>
      </p:pic>
      <p:sp>
        <p:nvSpPr>
          <p:cNvPr id="11" name="Rectangle 10"/>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
        <p:nvSpPr>
          <p:cNvPr id="17" name="Slide Number Placeholder 5"/>
          <p:cNvSpPr>
            <a:spLocks noGrp="1"/>
          </p:cNvSpPr>
          <p:nvPr>
            <p:ph type="sldNum" sz="quarter" idx="4"/>
          </p:nvPr>
        </p:nvSpPr>
        <p:spPr>
          <a:xfrm>
            <a:off x="8610600" y="6523630"/>
            <a:ext cx="2743200" cy="262814"/>
          </a:xfrm>
          <a:prstGeom prst="rect">
            <a:avLst/>
          </a:prstGeom>
        </p:spPr>
        <p:txBody>
          <a:bodyPr/>
          <a:lstStyle>
            <a:lvl1pPr algn="r">
              <a:defRPr sz="1200"/>
            </a:lvl1pPr>
          </a:lstStyle>
          <a:p>
            <a:fld id="{023EF2FA-38EB-354B-AB31-D0F975FB7077}" type="slidenum">
              <a:rPr lang="en-US" smtClean="0"/>
              <a:pPr/>
              <a:t>‹#›</a:t>
            </a:fld>
            <a:endParaRPr lang="en-US" dirty="0"/>
          </a:p>
        </p:txBody>
      </p:sp>
      <p:sp>
        <p:nvSpPr>
          <p:cNvPr id="10"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2017 New York State Office of Mental Health</a:t>
            </a:r>
          </a:p>
        </p:txBody>
      </p:sp>
    </p:spTree>
    <p:extLst>
      <p:ext uri="{BB962C8B-B14F-4D97-AF65-F5344CB8AC3E}">
        <p14:creationId xmlns:p14="http://schemas.microsoft.com/office/powerpoint/2010/main" val="5661201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Lst>
  <p:txStyles>
    <p:titleStyle>
      <a:lvl1pPr algn="ctr" defTabSz="914400" rtl="0" eaLnBrk="1" latinLnBrk="0" hangingPunct="1">
        <a:lnSpc>
          <a:spcPct val="90000"/>
        </a:lnSpc>
        <a:spcBef>
          <a:spcPct val="0"/>
        </a:spcBef>
        <a:buNone/>
        <a:defRPr sz="6000" b="0" i="0" kern="1200">
          <a:solidFill>
            <a:schemeClr val="bg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7030A0"/>
        </a:solidFill>
        <a:effectLst/>
      </p:bgPr>
    </p:bg>
    <p:spTree>
      <p:nvGrpSpPr>
        <p:cNvPr id="1" name=""/>
        <p:cNvGrpSpPr/>
        <p:nvPr/>
      </p:nvGrpSpPr>
      <p:grpSpPr>
        <a:xfrm>
          <a:off x="0" y="0"/>
          <a:ext cx="0" cy="0"/>
          <a:chOff x="0" y="0"/>
          <a:chExt cx="0" cy="0"/>
        </a:xfrm>
      </p:grpSpPr>
      <p:sp>
        <p:nvSpPr>
          <p:cNvPr id="7" name="Rectangle 6"/>
          <p:cNvSpPr/>
          <p:nvPr userDrawn="1"/>
        </p:nvSpPr>
        <p:spPr>
          <a:xfrm>
            <a:off x="0" y="-4"/>
            <a:ext cx="12192000" cy="6858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1115706"/>
            <a:ext cx="10515600" cy="7099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23141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788070" y="163582"/>
            <a:ext cx="615860" cy="788538"/>
          </a:xfrm>
          <a:prstGeom prst="rect">
            <a:avLst/>
          </a:prstGeom>
        </p:spPr>
      </p:pic>
      <p:sp>
        <p:nvSpPr>
          <p:cNvPr id="14" name="Slide Number Placeholder 5"/>
          <p:cNvSpPr txBox="1">
            <a:spLocks/>
          </p:cNvSpPr>
          <p:nvPr userDrawn="1"/>
        </p:nvSpPr>
        <p:spPr>
          <a:xfrm>
            <a:off x="8610600" y="649287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329009-5ACF-9B49-A090-FE26ACD75C75}" type="slidenum">
              <a:rPr lang="en-US" smtClean="0">
                <a:solidFill>
                  <a:srgbClr val="391378"/>
                </a:solidFill>
              </a:rPr>
              <a:pPr/>
              <a:t>‹#›</a:t>
            </a:fld>
            <a:endParaRPr lang="en-US" dirty="0">
              <a:solidFill>
                <a:srgbClr val="391378"/>
              </a:solidFill>
            </a:endParaRPr>
          </a:p>
        </p:txBody>
      </p:sp>
      <p:sp>
        <p:nvSpPr>
          <p:cNvPr id="16"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2017 New York State Office of Mental Health</a:t>
            </a:r>
          </a:p>
        </p:txBody>
      </p:sp>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16405558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66" r:id="rId12"/>
  </p:sldLayoutIdLst>
  <p:txStyles>
    <p:titleStyle>
      <a:lvl1pPr algn="ctr" defTabSz="914400" rtl="0" eaLnBrk="1" latinLnBrk="0" hangingPunct="1">
        <a:lnSpc>
          <a:spcPct val="90000"/>
        </a:lnSpc>
        <a:spcBef>
          <a:spcPct val="0"/>
        </a:spcBef>
        <a:buNone/>
        <a:defRPr sz="4400" b="0" i="0" kern="1200">
          <a:solidFill>
            <a:schemeClr val="tx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Regular" charset="0"/>
          <a:ea typeface="Helvetica Regular" charset="0"/>
          <a:cs typeface="Helvetica Regular"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Regular" charset="0"/>
          <a:ea typeface="Helvetica Regular" charset="0"/>
          <a:cs typeface="Helvetica Regular"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Regular" charset="0"/>
          <a:ea typeface="Helvetica Regular" charset="0"/>
          <a:cs typeface="Helvetica Regular"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Freeform: Shape 16"/>
          <p:cNvSpPr/>
          <p:nvPr userDrawn="1"/>
        </p:nvSpPr>
        <p:spPr>
          <a:xfrm rot="10800000">
            <a:off x="-1" y="5357812"/>
            <a:ext cx="3832382" cy="1500187"/>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p:cNvSpPr/>
          <p:nvPr userDrawn="1"/>
        </p:nvSpPr>
        <p:spPr>
          <a:xfrm>
            <a:off x="6510338" y="0"/>
            <a:ext cx="5681662" cy="2224088"/>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840985"/>
            <a:ext cx="10515600" cy="82191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14513"/>
            <a:ext cx="10515600" cy="43624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bg2">
                    <a:lumMod val="25000"/>
                  </a:schemeClr>
                </a:solidFill>
                <a:latin typeface="Helvetica Regular" charset="0"/>
              </a:defRPr>
            </a:lvl1pPr>
          </a:lstStyle>
          <a:p>
            <a:fld id="{E927A71C-5EB0-45EC-B0AD-E94D765AE5AB}" type="slidenum">
              <a:rPr lang="en-US" smtClean="0"/>
              <a:pPr/>
              <a:t>‹#›</a:t>
            </a:fld>
            <a:endParaRPr lang="en-US" dirty="0"/>
          </a:p>
        </p:txBody>
      </p:sp>
      <p:sp>
        <p:nvSpPr>
          <p:cNvPr id="8" name="Rectangle 7"/>
          <p:cNvSpPr/>
          <p:nvPr userDrawn="1"/>
        </p:nvSpPr>
        <p:spPr>
          <a:xfrm>
            <a:off x="0" y="0"/>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901110" y="0"/>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802220" y="0"/>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74099" y="144864"/>
            <a:ext cx="2450026" cy="470706"/>
          </a:xfrm>
          <a:prstGeom prst="rect">
            <a:avLst/>
          </a:prstGeom>
        </p:spPr>
      </p:pic>
      <p:pic>
        <p:nvPicPr>
          <p:cNvPr id="21" name="Graphic 20"/>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7724467" y="63900"/>
            <a:ext cx="4334183" cy="126600"/>
          </a:xfrm>
          <a:prstGeom prst="rect">
            <a:avLst/>
          </a:prstGeom>
        </p:spPr>
      </p:pic>
      <p:sp>
        <p:nvSpPr>
          <p:cNvPr id="22" name="Rectangle 21"/>
          <p:cNvSpPr/>
          <p:nvPr userDrawn="1"/>
        </p:nvSpPr>
        <p:spPr>
          <a:xfrm>
            <a:off x="9551580" y="6748943"/>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0452690" y="6748943"/>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1353800" y="6748943"/>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2017 New York State Office of Mental Health</a:t>
            </a:r>
          </a:p>
        </p:txBody>
      </p:sp>
      <p:pic>
        <p:nvPicPr>
          <p:cNvPr id="25" name="Picture 24"/>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1392926006"/>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6000" b="0" i="0" kern="1200">
          <a:solidFill>
            <a:schemeClr val="tx1"/>
          </a:solidFill>
          <a:latin typeface="Helvetica Regular" charset="0"/>
          <a:ea typeface="Kozuka Gothic Pr6N B" panose="020B0800000000000000" pitchFamily="34" charset="-128"/>
          <a:cs typeface="Myriad Arabic" panose="01010101010101010101" pitchFamily="50" charset="-78"/>
        </a:defRPr>
      </a:lvl1pPr>
    </p:titleStyle>
    <p:bodyStyle>
      <a:lvl1pPr marL="228600" indent="-228600" algn="l" defTabSz="914400" rtl="0" eaLnBrk="1" latinLnBrk="0" hangingPunct="1">
        <a:lnSpc>
          <a:spcPct val="90000"/>
        </a:lnSpc>
        <a:spcBef>
          <a:spcPts val="1000"/>
        </a:spcBef>
        <a:buFontTx/>
        <a:buBlip>
          <a:blip r:embed="rId25"/>
        </a:buBlip>
        <a:defRPr sz="2800" b="0" i="0" kern="1200">
          <a:solidFill>
            <a:schemeClr val="tx1"/>
          </a:solidFill>
          <a:latin typeface="Helvetica Regular"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Helvetica Regular" charset="0"/>
          <a:ea typeface="+mn-ea"/>
          <a:cs typeface="+mn-cs"/>
        </a:defRPr>
      </a:lvl2pPr>
      <a:lvl3pPr marL="1143000" indent="-228600" algn="l" defTabSz="914400" rtl="0" eaLnBrk="1" latinLnBrk="0" hangingPunct="1">
        <a:lnSpc>
          <a:spcPct val="90000"/>
        </a:lnSpc>
        <a:spcBef>
          <a:spcPts val="500"/>
        </a:spcBef>
        <a:buClr>
          <a:schemeClr val="tx2"/>
        </a:buClr>
        <a:buFont typeface="Myriad Pro Cond" panose="020B0506030403020204" pitchFamily="34" charset="0"/>
        <a:buChar char="−"/>
        <a:defRPr sz="2000" b="0" i="0" kern="1200">
          <a:solidFill>
            <a:schemeClr val="tx1"/>
          </a:solidFill>
          <a:latin typeface="Helvetica Regular"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Helvetica Regular" charset="0"/>
          <a:ea typeface="+mn-ea"/>
          <a:cs typeface="+mn-cs"/>
        </a:defRPr>
      </a:lvl4pPr>
      <a:lvl5pPr marL="2057400" indent="-228600" algn="l" defTabSz="914400" rtl="0" eaLnBrk="1" latinLnBrk="0" hangingPunct="1">
        <a:lnSpc>
          <a:spcPct val="90000"/>
        </a:lnSpc>
        <a:spcBef>
          <a:spcPts val="500"/>
        </a:spcBef>
        <a:buClr>
          <a:schemeClr val="tx2"/>
        </a:buClr>
        <a:buFont typeface="Myriad Pro Cond" panose="020B0506030403020204" pitchFamily="34" charset="0"/>
        <a:buChar char="-"/>
        <a:defRPr sz="1800" b="0" i="0" kern="1200">
          <a:solidFill>
            <a:schemeClr val="tx1"/>
          </a:solidFill>
          <a:latin typeface="Helvetica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088C48-D45B-8545-9CFB-74B206B2D4F5}" type="datetimeFigureOut">
              <a:rPr lang="en-US" smtClean="0"/>
              <a:t>10/5/24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47E37-EDB2-8C40-B721-655BCF5DE94B}" type="slidenum">
              <a:rPr lang="en-US" smtClean="0"/>
              <a:t>‹#›</a:t>
            </a:fld>
            <a:endParaRPr lang="en-US"/>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l="13832" t="14500" r="3474" b="15736"/>
          <a:stretch/>
        </p:blipFill>
        <p:spPr>
          <a:xfrm>
            <a:off x="0" y="-35807"/>
            <a:ext cx="12192000" cy="6860333"/>
          </a:xfrm>
          <a:prstGeom prst="rect">
            <a:avLst/>
          </a:prstGeom>
        </p:spPr>
      </p:pic>
      <p:sp>
        <p:nvSpPr>
          <p:cNvPr id="8" name="Rectangle 7"/>
          <p:cNvSpPr/>
          <p:nvPr userDrawn="1"/>
        </p:nvSpPr>
        <p:spPr>
          <a:xfrm>
            <a:off x="0" y="4834103"/>
            <a:ext cx="12192000" cy="2023898"/>
          </a:xfrm>
          <a:prstGeom prst="rect">
            <a:avLst/>
          </a:prstGeom>
          <a:solidFill>
            <a:srgbClr val="5D5B5B">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901110" y="0"/>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802220" y="0"/>
            <a:ext cx="838200" cy="10905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0"/>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8557846" y="63900"/>
            <a:ext cx="3500804" cy="102257"/>
          </a:xfrm>
          <a:prstGeom prst="rect">
            <a:avLst/>
          </a:prstGeom>
        </p:spPr>
      </p:pic>
      <p:sp>
        <p:nvSpPr>
          <p:cNvPr id="15" name="Rectangle 14"/>
          <p:cNvSpPr/>
          <p:nvPr userDrawn="1"/>
        </p:nvSpPr>
        <p:spPr>
          <a:xfrm>
            <a:off x="9551580" y="6748943"/>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10452690" y="6748943"/>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11353800" y="6748943"/>
            <a:ext cx="838200" cy="10905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9"/>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099" y="144864"/>
            <a:ext cx="2450026" cy="470706"/>
          </a:xfrm>
          <a:prstGeom prst="rect">
            <a:avLst/>
          </a:prstGeom>
        </p:spPr>
      </p:pic>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67986" y="6290292"/>
            <a:ext cx="2068499" cy="519717"/>
          </a:xfrm>
          <a:prstGeom prst="rect">
            <a:avLst/>
          </a:prstGeom>
        </p:spPr>
      </p:pic>
    </p:spTree>
    <p:extLst>
      <p:ext uri="{BB962C8B-B14F-4D97-AF65-F5344CB8AC3E}">
        <p14:creationId xmlns:p14="http://schemas.microsoft.com/office/powerpoint/2010/main" val="804707554"/>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
            <a:ext cx="12192000" cy="6858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1115706"/>
            <a:ext cx="10515600" cy="7099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23141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88070" y="163582"/>
            <a:ext cx="615860" cy="788538"/>
          </a:xfrm>
          <a:prstGeom prst="rect">
            <a:avLst/>
          </a:prstGeom>
        </p:spPr>
      </p:pic>
      <p:sp>
        <p:nvSpPr>
          <p:cNvPr id="14" name="Slide Number Placeholder 5"/>
          <p:cNvSpPr txBox="1">
            <a:spLocks/>
          </p:cNvSpPr>
          <p:nvPr userDrawn="1"/>
        </p:nvSpPr>
        <p:spPr>
          <a:xfrm>
            <a:off x="8610600" y="649287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329009-5ACF-9B49-A090-FE26ACD75C75}" type="slidenum">
              <a:rPr lang="en-US" smtClean="0">
                <a:solidFill>
                  <a:srgbClr val="391378"/>
                </a:solidFill>
              </a:rPr>
              <a:pPr/>
              <a:t>‹#›</a:t>
            </a:fld>
            <a:endParaRPr lang="en-US" dirty="0">
              <a:solidFill>
                <a:srgbClr val="391378"/>
              </a:solidFill>
            </a:endParaRPr>
          </a:p>
        </p:txBody>
      </p:sp>
      <p:sp>
        <p:nvSpPr>
          <p:cNvPr id="16"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2017 New York State Office of Mental Health</a:t>
            </a:r>
          </a:p>
        </p:txBody>
      </p:sp>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413232197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914400" rtl="0" eaLnBrk="1" latinLnBrk="0" hangingPunct="1">
        <a:lnSpc>
          <a:spcPct val="90000"/>
        </a:lnSpc>
        <a:spcBef>
          <a:spcPct val="0"/>
        </a:spcBef>
        <a:buNone/>
        <a:defRPr sz="4400" b="0" i="0" kern="1200">
          <a:solidFill>
            <a:schemeClr val="tx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Regular" charset="0"/>
          <a:ea typeface="Helvetica Regular" charset="0"/>
          <a:cs typeface="Helvetica Regular"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Regular" charset="0"/>
          <a:ea typeface="Helvetica Regular" charset="0"/>
          <a:cs typeface="Helvetica Regular"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Regular" charset="0"/>
          <a:ea typeface="Helvetica Regular" charset="0"/>
          <a:cs typeface="Helvetica Regular"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Freeform: Shape 16"/>
          <p:cNvSpPr/>
          <p:nvPr userDrawn="1"/>
        </p:nvSpPr>
        <p:spPr>
          <a:xfrm rot="10800000">
            <a:off x="-1" y="5357812"/>
            <a:ext cx="3832382" cy="1500187"/>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p:cNvSpPr/>
          <p:nvPr userDrawn="1"/>
        </p:nvSpPr>
        <p:spPr>
          <a:xfrm>
            <a:off x="6510338" y="0"/>
            <a:ext cx="5681662" cy="2224088"/>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840985"/>
            <a:ext cx="10515600" cy="82191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14513"/>
            <a:ext cx="10515600" cy="43624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bg2">
                    <a:lumMod val="25000"/>
                  </a:schemeClr>
                </a:solidFill>
                <a:latin typeface="Helvetica Regular" charset="0"/>
              </a:defRPr>
            </a:lvl1pPr>
          </a:lstStyle>
          <a:p>
            <a:fld id="{E927A71C-5EB0-45EC-B0AD-E94D765AE5AB}" type="slidenum">
              <a:rPr lang="en-US" smtClean="0"/>
              <a:pPr/>
              <a:t>‹#›</a:t>
            </a:fld>
            <a:endParaRPr lang="en-US" dirty="0"/>
          </a:p>
        </p:txBody>
      </p:sp>
      <p:sp>
        <p:nvSpPr>
          <p:cNvPr id="8" name="Rectangle 7"/>
          <p:cNvSpPr/>
          <p:nvPr userDrawn="1"/>
        </p:nvSpPr>
        <p:spPr>
          <a:xfrm>
            <a:off x="0" y="0"/>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901110" y="0"/>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802220" y="0"/>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74099" y="144864"/>
            <a:ext cx="2450026" cy="470706"/>
          </a:xfrm>
          <a:prstGeom prst="rect">
            <a:avLst/>
          </a:prstGeom>
        </p:spPr>
      </p:pic>
      <p:pic>
        <p:nvPicPr>
          <p:cNvPr id="21" name="Graphic 20"/>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7724467" y="63900"/>
            <a:ext cx="4334183" cy="126600"/>
          </a:xfrm>
          <a:prstGeom prst="rect">
            <a:avLst/>
          </a:prstGeom>
        </p:spPr>
      </p:pic>
      <p:sp>
        <p:nvSpPr>
          <p:cNvPr id="22" name="Rectangle 21"/>
          <p:cNvSpPr/>
          <p:nvPr userDrawn="1"/>
        </p:nvSpPr>
        <p:spPr>
          <a:xfrm>
            <a:off x="9551580" y="6748943"/>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0452690" y="6748943"/>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1353800" y="6748943"/>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2017 New York State Office of Mental Health</a:t>
            </a:r>
          </a:p>
        </p:txBody>
      </p:sp>
      <p:pic>
        <p:nvPicPr>
          <p:cNvPr id="25" name="Picture 24"/>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2963586990"/>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6000" b="0" i="0" kern="1200">
          <a:solidFill>
            <a:schemeClr val="tx1"/>
          </a:solidFill>
          <a:latin typeface="Helvetica Regular" charset="0"/>
          <a:ea typeface="Kozuka Gothic Pr6N B" panose="020B0800000000000000" pitchFamily="34" charset="-128"/>
          <a:cs typeface="Myriad Arabic" panose="01010101010101010101" pitchFamily="50" charset="-78"/>
        </a:defRPr>
      </a:lvl1pPr>
    </p:titleStyle>
    <p:bodyStyle>
      <a:lvl1pPr marL="228600" indent="-228600" algn="l" defTabSz="914400" rtl="0" eaLnBrk="1" latinLnBrk="0" hangingPunct="1">
        <a:lnSpc>
          <a:spcPct val="90000"/>
        </a:lnSpc>
        <a:spcBef>
          <a:spcPts val="1000"/>
        </a:spcBef>
        <a:buFontTx/>
        <a:buBlip>
          <a:blip r:embed="rId25"/>
        </a:buBlip>
        <a:defRPr sz="2800" b="0" i="0" kern="1200">
          <a:solidFill>
            <a:schemeClr val="tx1"/>
          </a:solidFill>
          <a:latin typeface="Helvetica Regular"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Helvetica Regular" charset="0"/>
          <a:ea typeface="+mn-ea"/>
          <a:cs typeface="+mn-cs"/>
        </a:defRPr>
      </a:lvl2pPr>
      <a:lvl3pPr marL="1143000" indent="-228600" algn="l" defTabSz="914400" rtl="0" eaLnBrk="1" latinLnBrk="0" hangingPunct="1">
        <a:lnSpc>
          <a:spcPct val="90000"/>
        </a:lnSpc>
        <a:spcBef>
          <a:spcPts val="500"/>
        </a:spcBef>
        <a:buClr>
          <a:schemeClr val="tx2"/>
        </a:buClr>
        <a:buFont typeface="Myriad Pro Cond" panose="020B0506030403020204" pitchFamily="34" charset="0"/>
        <a:buChar char="−"/>
        <a:defRPr sz="2000" b="0" i="0" kern="1200">
          <a:solidFill>
            <a:schemeClr val="tx1"/>
          </a:solidFill>
          <a:latin typeface="Helvetica Regular"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Helvetica Regular" charset="0"/>
          <a:ea typeface="+mn-ea"/>
          <a:cs typeface="+mn-cs"/>
        </a:defRPr>
      </a:lvl4pPr>
      <a:lvl5pPr marL="2057400" indent="-228600" algn="l" defTabSz="914400" rtl="0" eaLnBrk="1" latinLnBrk="0" hangingPunct="1">
        <a:lnSpc>
          <a:spcPct val="90000"/>
        </a:lnSpc>
        <a:spcBef>
          <a:spcPts val="500"/>
        </a:spcBef>
        <a:buClr>
          <a:schemeClr val="tx2"/>
        </a:buClr>
        <a:buFont typeface="Myriad Pro Cond" panose="020B0506030403020204" pitchFamily="34" charset="0"/>
        <a:buChar char="-"/>
        <a:defRPr sz="1800" b="0" i="0" kern="1200">
          <a:solidFill>
            <a:schemeClr val="tx1"/>
          </a:solidFill>
          <a:latin typeface="Helvetica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
            <a:ext cx="12192000" cy="6858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1115706"/>
            <a:ext cx="10515600" cy="7099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23141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88070" y="327168"/>
            <a:ext cx="615860" cy="788538"/>
          </a:xfrm>
          <a:prstGeom prst="rect">
            <a:avLst/>
          </a:prstGeom>
        </p:spPr>
      </p:pic>
      <p:sp>
        <p:nvSpPr>
          <p:cNvPr id="14" name="Slide Number Placeholder 5"/>
          <p:cNvSpPr txBox="1">
            <a:spLocks/>
          </p:cNvSpPr>
          <p:nvPr userDrawn="1"/>
        </p:nvSpPr>
        <p:spPr>
          <a:xfrm>
            <a:off x="8610600" y="649287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329009-5ACF-9B49-A090-FE26ACD75C75}" type="slidenum">
              <a:rPr lang="en-US" smtClean="0">
                <a:solidFill>
                  <a:srgbClr val="391378"/>
                </a:solidFill>
              </a:rPr>
              <a:pPr/>
              <a:t>‹#›</a:t>
            </a:fld>
            <a:endParaRPr lang="en-US" dirty="0">
              <a:solidFill>
                <a:srgbClr val="391378"/>
              </a:solidFill>
            </a:endParaRPr>
          </a:p>
        </p:txBody>
      </p:sp>
      <p:sp>
        <p:nvSpPr>
          <p:cNvPr id="16"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2017 New York State Office of Mental Health</a:t>
            </a:r>
          </a:p>
        </p:txBody>
      </p:sp>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170184607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lnSpc>
          <a:spcPct val="90000"/>
        </a:lnSpc>
        <a:spcBef>
          <a:spcPct val="0"/>
        </a:spcBef>
        <a:buNone/>
        <a:defRPr sz="4400" b="0" i="0" kern="1200">
          <a:solidFill>
            <a:schemeClr val="tx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Regular" charset="0"/>
          <a:ea typeface="Helvetica Regular" charset="0"/>
          <a:cs typeface="Helvetica Regular"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Regular" charset="0"/>
          <a:ea typeface="Helvetica Regular" charset="0"/>
          <a:cs typeface="Helvetica Regular"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Regular" charset="0"/>
          <a:ea typeface="Helvetica Regular" charset="0"/>
          <a:cs typeface="Helvetica Regular"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
            <a:ext cx="12192000" cy="6858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1115706"/>
            <a:ext cx="10515600" cy="7099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23141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788070" y="163582"/>
            <a:ext cx="615860" cy="788538"/>
          </a:xfrm>
          <a:prstGeom prst="rect">
            <a:avLst/>
          </a:prstGeom>
        </p:spPr>
      </p:pic>
      <p:sp>
        <p:nvSpPr>
          <p:cNvPr id="14" name="Slide Number Placeholder 5"/>
          <p:cNvSpPr txBox="1">
            <a:spLocks/>
          </p:cNvSpPr>
          <p:nvPr userDrawn="1"/>
        </p:nvSpPr>
        <p:spPr>
          <a:xfrm>
            <a:off x="8610600" y="649287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329009-5ACF-9B49-A090-FE26ACD75C75}" type="slidenum">
              <a:rPr lang="en-US" smtClean="0">
                <a:solidFill>
                  <a:srgbClr val="391378"/>
                </a:solidFill>
              </a:rPr>
              <a:pPr/>
              <a:t>‹#›</a:t>
            </a:fld>
            <a:endParaRPr lang="en-US" dirty="0">
              <a:solidFill>
                <a:srgbClr val="391378"/>
              </a:solidFill>
            </a:endParaRPr>
          </a:p>
        </p:txBody>
      </p:sp>
      <p:sp>
        <p:nvSpPr>
          <p:cNvPr id="16"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2017 New York State Office of Mental Health</a:t>
            </a:r>
          </a:p>
        </p:txBody>
      </p:sp>
      <p:pic>
        <p:nvPicPr>
          <p:cNvPr id="12" name="Picture 1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3041344932"/>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Lst>
  <p:txStyles>
    <p:titleStyle>
      <a:lvl1pPr algn="ctr" defTabSz="914400" rtl="0" eaLnBrk="1" latinLnBrk="0" hangingPunct="1">
        <a:lnSpc>
          <a:spcPct val="90000"/>
        </a:lnSpc>
        <a:spcBef>
          <a:spcPct val="0"/>
        </a:spcBef>
        <a:buNone/>
        <a:defRPr sz="4400" b="0" i="0" kern="1200">
          <a:solidFill>
            <a:schemeClr val="tx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Regular" charset="0"/>
          <a:ea typeface="Helvetica Regular" charset="0"/>
          <a:cs typeface="Helvetica Regular"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Regular" charset="0"/>
          <a:ea typeface="Helvetica Regular" charset="0"/>
          <a:cs typeface="Helvetica Regular"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Regular" charset="0"/>
          <a:ea typeface="Helvetica Regular" charset="0"/>
          <a:cs typeface="Helvetica Regular"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13">
            <a:alphaModFix amt="5000"/>
            <a:extLst>
              <a:ext uri="{28A0092B-C50C-407E-A947-70E740481C1C}">
                <a14:useLocalDpi xmlns:a14="http://schemas.microsoft.com/office/drawing/2010/main" val="0"/>
              </a:ext>
            </a:extLst>
          </a:blip>
          <a:srcRect l="26425" r="31898" b="35658"/>
          <a:stretch/>
        </p:blipFill>
        <p:spPr>
          <a:xfrm>
            <a:off x="7752498" y="1678675"/>
            <a:ext cx="4439502" cy="5179325"/>
          </a:xfrm>
          <a:prstGeom prst="rect">
            <a:avLst/>
          </a:prstGeom>
        </p:spPr>
      </p:pic>
      <p:sp>
        <p:nvSpPr>
          <p:cNvPr id="11" name="Rectangle 10"/>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
        <p:nvSpPr>
          <p:cNvPr id="17" name="Slide Number Placeholder 5"/>
          <p:cNvSpPr>
            <a:spLocks noGrp="1"/>
          </p:cNvSpPr>
          <p:nvPr>
            <p:ph type="sldNum" sz="quarter" idx="4"/>
          </p:nvPr>
        </p:nvSpPr>
        <p:spPr>
          <a:xfrm>
            <a:off x="8610600" y="6523630"/>
            <a:ext cx="2743200" cy="262814"/>
          </a:xfrm>
          <a:prstGeom prst="rect">
            <a:avLst/>
          </a:prstGeom>
        </p:spPr>
        <p:txBody>
          <a:bodyPr/>
          <a:lstStyle>
            <a:lvl1pPr algn="r">
              <a:defRPr sz="1200"/>
            </a:lvl1pPr>
          </a:lstStyle>
          <a:p>
            <a:fld id="{023EF2FA-38EB-354B-AB31-D0F975FB7077}" type="slidenum">
              <a:rPr lang="en-US" smtClean="0"/>
              <a:pPr/>
              <a:t>‹#›</a:t>
            </a:fld>
            <a:endParaRPr lang="en-US" dirty="0"/>
          </a:p>
        </p:txBody>
      </p:sp>
      <p:sp>
        <p:nvSpPr>
          <p:cNvPr id="10"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2017 New York State Office of Mental Health</a:t>
            </a:r>
          </a:p>
        </p:txBody>
      </p:sp>
    </p:spTree>
    <p:extLst>
      <p:ext uri="{BB962C8B-B14F-4D97-AF65-F5344CB8AC3E}">
        <p14:creationId xmlns:p14="http://schemas.microsoft.com/office/powerpoint/2010/main" val="1876633992"/>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lnSpc>
          <a:spcPct val="90000"/>
        </a:lnSpc>
        <a:spcBef>
          <a:spcPct val="0"/>
        </a:spcBef>
        <a:buNone/>
        <a:defRPr sz="6000" b="0" i="0" kern="1200">
          <a:solidFill>
            <a:schemeClr val="bg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0E87D-D0AB-4795-A1FE-6F5D7DA6EC0F}"/>
              </a:ext>
            </a:extLst>
          </p:cNvPr>
          <p:cNvSpPr txBox="1"/>
          <p:nvPr/>
        </p:nvSpPr>
        <p:spPr>
          <a:xfrm>
            <a:off x="920753" y="1540968"/>
            <a:ext cx="10542493" cy="34163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a:noFill/>
                </a:ln>
                <a:solidFill>
                  <a:srgbClr val="391378"/>
                </a:solidFill>
                <a:effectLst/>
                <a:uLnTx/>
                <a:uFillTx/>
                <a:latin typeface="Helvetica Light"/>
                <a:ea typeface="Helvetica Regular" charset="0"/>
                <a:cs typeface="Helvetica Regular" charset="0"/>
              </a:rPr>
              <a:t>Treatment of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a:noFill/>
                </a:ln>
                <a:solidFill>
                  <a:srgbClr val="391378"/>
                </a:solidFill>
                <a:effectLst/>
                <a:uLnTx/>
                <a:uFillTx/>
                <a:latin typeface="Helvetica Light"/>
                <a:ea typeface="Helvetica Regular" charset="0"/>
                <a:cs typeface="Helvetica Regular" charset="0"/>
              </a:rPr>
              <a:t>Anxiety Disorders in Children and Teens</a:t>
            </a:r>
          </a:p>
        </p:txBody>
      </p:sp>
      <p:sp>
        <p:nvSpPr>
          <p:cNvPr id="3" name="Subtitle 2">
            <a:extLst>
              <a:ext uri="{FF2B5EF4-FFF2-40B4-BE49-F238E27FC236}">
                <a16:creationId xmlns:a16="http://schemas.microsoft.com/office/drawing/2014/main" id="{1C259B78-A2FC-4C55-B4BA-C0E9919E35F6}"/>
              </a:ext>
            </a:extLst>
          </p:cNvPr>
          <p:cNvSpPr txBox="1">
            <a:spLocks/>
          </p:cNvSpPr>
          <p:nvPr/>
        </p:nvSpPr>
        <p:spPr>
          <a:xfrm>
            <a:off x="192001" y="4457043"/>
            <a:ext cx="11999999" cy="1850149"/>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marL="457200" marR="0" lvl="1" indent="0" algn="ctr" defTabSz="914400"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extLst>
      <p:ext uri="{BB962C8B-B14F-4D97-AF65-F5344CB8AC3E}">
        <p14:creationId xmlns:p14="http://schemas.microsoft.com/office/powerpoint/2010/main" val="340758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5810111"/>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212598" y="2072346"/>
            <a:ext cx="2638440" cy="399763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526073" y="788017"/>
            <a:ext cx="11139854" cy="930447"/>
          </a:xfrm>
        </p:spPr>
        <p:txBody>
          <a:bodyPr vert="horz" lIns="91440" tIns="45720" rIns="91440" bIns="45720" rtlCol="0" anchor="b">
            <a:normAutofit/>
          </a:bodyPr>
          <a:lstStyle/>
          <a:p>
            <a:r>
              <a:rPr lang="en-US" b="1" dirty="0">
                <a:solidFill>
                  <a:srgbClr val="391378"/>
                </a:solidFill>
                <a:ea typeface="+mn-ea"/>
                <a:cs typeface="+mn-cs"/>
              </a:rPr>
              <a:t>Books for Parents and PCPs</a:t>
            </a:r>
          </a:p>
        </p:txBody>
      </p:sp>
      <p:pic>
        <p:nvPicPr>
          <p:cNvPr id="3076" name="Picture 4" descr="Helping Your Anxious Child: A Step-by-Step Guide for Parents"/>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5667" y="2085756"/>
            <a:ext cx="2659472" cy="3984227"/>
          </a:xfrm>
          <a:prstGeom prst="rect">
            <a:avLst/>
          </a:prstGeom>
          <a:noFill/>
          <a:extLst>
            <a:ext uri="{909E8E84-426E-40dd-AFC4-6F175D3DCCD1}">
              <a14:hiddenFill xmlns="" xmlns:a14="http://schemas.microsoft.com/office/drawing/2010/main">
                <a:solidFill>
                  <a:srgbClr val="FFFFFF"/>
                </a:solidFill>
              </a14:hiddenFill>
            </a:ext>
          </a:extLst>
        </p:spPr>
      </p:pic>
      <p:pic>
        <p:nvPicPr>
          <p:cNvPr id="3078" name="Picture 6" descr="Front Cove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290144" y="2085756"/>
            <a:ext cx="2597449" cy="3997637"/>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A0815311-34F5-44CA-9320-370398E63A7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135052" y="2072346"/>
            <a:ext cx="2648372" cy="3997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819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846F0-1379-4879-9127-BFB0C3C8282A}"/>
              </a:ext>
            </a:extLst>
          </p:cNvPr>
          <p:cNvSpPr>
            <a:spLocks noGrp="1"/>
          </p:cNvSpPr>
          <p:nvPr>
            <p:ph type="title"/>
          </p:nvPr>
        </p:nvSpPr>
        <p:spPr>
          <a:xfrm>
            <a:off x="436098" y="940661"/>
            <a:ext cx="11197883" cy="1269890"/>
          </a:xfrm>
        </p:spPr>
        <p:txBody>
          <a:bodyPr>
            <a:noAutofit/>
          </a:bodyPr>
          <a:lstStyle/>
          <a:p>
            <a:r>
              <a:rPr lang="en-US" b="1" dirty="0">
                <a:solidFill>
                  <a:srgbClr val="391378"/>
                </a:solidFill>
                <a:ea typeface="+mn-ea"/>
                <a:cs typeface="+mn-cs"/>
              </a:rPr>
              <a:t>Treatment of Anxiety Disorders:</a:t>
            </a:r>
            <a:br>
              <a:rPr lang="en-US" b="1" dirty="0">
                <a:solidFill>
                  <a:srgbClr val="391378"/>
                </a:solidFill>
                <a:ea typeface="+mn-ea"/>
                <a:cs typeface="+mn-cs"/>
              </a:rPr>
            </a:br>
            <a:r>
              <a:rPr lang="en-US" b="1" dirty="0">
                <a:solidFill>
                  <a:srgbClr val="391378"/>
                </a:solidFill>
                <a:ea typeface="+mn-ea"/>
                <a:cs typeface="+mn-cs"/>
              </a:rPr>
              <a:t> Depends on Severity</a:t>
            </a:r>
          </a:p>
        </p:txBody>
      </p:sp>
      <p:sp>
        <p:nvSpPr>
          <p:cNvPr id="4" name="TextBox 3">
            <a:extLst>
              <a:ext uri="{FF2B5EF4-FFF2-40B4-BE49-F238E27FC236}">
                <a16:creationId xmlns:a16="http://schemas.microsoft.com/office/drawing/2014/main" id="{0D24C816-A824-4CDA-9811-A82848FFD832}"/>
              </a:ext>
            </a:extLst>
          </p:cNvPr>
          <p:cNvSpPr txBox="1"/>
          <p:nvPr/>
        </p:nvSpPr>
        <p:spPr>
          <a:xfrm>
            <a:off x="1063281" y="2449702"/>
            <a:ext cx="10570700" cy="584775"/>
          </a:xfrm>
          <a:prstGeom prst="rect">
            <a:avLst/>
          </a:prstGeom>
          <a:noFill/>
        </p:spPr>
        <p:txBody>
          <a:bodyPr wrap="square" rtlCol="0">
            <a:spAutoFit/>
          </a:bodyPr>
          <a:lstStyle/>
          <a:p>
            <a:r>
              <a:rPr lang="en-US" sz="3200" dirty="0">
                <a:latin typeface="Helvetica"/>
              </a:rPr>
              <a:t>Consider the 3 ‘Ps’:  Pervasive, Persistent, imPairing </a:t>
            </a:r>
          </a:p>
        </p:txBody>
      </p:sp>
      <p:graphicFrame>
        <p:nvGraphicFramePr>
          <p:cNvPr id="7" name="Table 4">
            <a:extLst>
              <a:ext uri="{FF2B5EF4-FFF2-40B4-BE49-F238E27FC236}">
                <a16:creationId xmlns:a16="http://schemas.microsoft.com/office/drawing/2014/main" id="{D6AB4E0E-06CF-FACF-08C5-A9D8D07BD574}"/>
              </a:ext>
            </a:extLst>
          </p:cNvPr>
          <p:cNvGraphicFramePr>
            <a:graphicFrameLocks noGrp="1"/>
          </p:cNvGraphicFramePr>
          <p:nvPr>
            <p:ph idx="1"/>
            <p:extLst>
              <p:ext uri="{D42A27DB-BD31-4B8C-83A1-F6EECF244321}">
                <p14:modId xmlns:p14="http://schemas.microsoft.com/office/powerpoint/2010/main" val="828797135"/>
              </p:ext>
            </p:extLst>
          </p:nvPr>
        </p:nvGraphicFramePr>
        <p:xfrm>
          <a:off x="1971039" y="3589063"/>
          <a:ext cx="8128000" cy="207264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903209838"/>
                    </a:ext>
                  </a:extLst>
                </a:gridCol>
                <a:gridCol w="2032000">
                  <a:extLst>
                    <a:ext uri="{9D8B030D-6E8A-4147-A177-3AD203B41FA5}">
                      <a16:colId xmlns:a16="http://schemas.microsoft.com/office/drawing/2014/main" val="455182403"/>
                    </a:ext>
                  </a:extLst>
                </a:gridCol>
                <a:gridCol w="2032000">
                  <a:extLst>
                    <a:ext uri="{9D8B030D-6E8A-4147-A177-3AD203B41FA5}">
                      <a16:colId xmlns:a16="http://schemas.microsoft.com/office/drawing/2014/main" val="767330134"/>
                    </a:ext>
                  </a:extLst>
                </a:gridCol>
                <a:gridCol w="2032000">
                  <a:extLst>
                    <a:ext uri="{9D8B030D-6E8A-4147-A177-3AD203B41FA5}">
                      <a16:colId xmlns:a16="http://schemas.microsoft.com/office/drawing/2014/main" val="1095372724"/>
                    </a:ext>
                  </a:extLst>
                </a:gridCol>
              </a:tblGrid>
              <a:tr h="346934">
                <a:tc>
                  <a:txBody>
                    <a:bodyPr/>
                    <a:lstStyle/>
                    <a:p>
                      <a:pPr algn="ctr"/>
                      <a:endParaRPr lang="en-US" sz="2800" dirty="0"/>
                    </a:p>
                  </a:txBody>
                  <a:tcPr/>
                </a:tc>
                <a:tc>
                  <a:txBody>
                    <a:bodyPr/>
                    <a:lstStyle/>
                    <a:p>
                      <a:pPr algn="ctr"/>
                      <a:r>
                        <a:rPr lang="en-US" sz="2800" dirty="0"/>
                        <a:t>SCARED</a:t>
                      </a:r>
                    </a:p>
                  </a:txBody>
                  <a:tcPr/>
                </a:tc>
                <a:tc>
                  <a:txBody>
                    <a:bodyPr/>
                    <a:lstStyle/>
                    <a:p>
                      <a:pPr algn="ctr"/>
                      <a:r>
                        <a:rPr lang="en-US" sz="2800" dirty="0"/>
                        <a:t>Distress</a:t>
                      </a:r>
                    </a:p>
                  </a:txBody>
                  <a:tcPr/>
                </a:tc>
                <a:tc>
                  <a:txBody>
                    <a:bodyPr/>
                    <a:lstStyle/>
                    <a:p>
                      <a:pPr algn="ctr"/>
                      <a:r>
                        <a:rPr lang="en-US" sz="2800" dirty="0"/>
                        <a:t>Avoidance</a:t>
                      </a:r>
                    </a:p>
                  </a:txBody>
                  <a:tcPr/>
                </a:tc>
                <a:extLst>
                  <a:ext uri="{0D108BD9-81ED-4DB2-BD59-A6C34878D82A}">
                    <a16:rowId xmlns:a16="http://schemas.microsoft.com/office/drawing/2014/main" val="3120273824"/>
                  </a:ext>
                </a:extLst>
              </a:tr>
              <a:tr h="346934">
                <a:tc>
                  <a:txBody>
                    <a:bodyPr/>
                    <a:lstStyle/>
                    <a:p>
                      <a:pPr algn="ctr"/>
                      <a:r>
                        <a:rPr lang="en-US" sz="2800" dirty="0"/>
                        <a:t>Mild</a:t>
                      </a:r>
                    </a:p>
                  </a:txBody>
                  <a:tcPr/>
                </a:tc>
                <a:tc>
                  <a:txBody>
                    <a:bodyPr/>
                    <a:lstStyle/>
                    <a:p>
                      <a:pPr algn="ctr"/>
                      <a:r>
                        <a:rPr lang="en-US" sz="2800" dirty="0"/>
                        <a:t>&lt;30</a:t>
                      </a:r>
                    </a:p>
                  </a:txBody>
                  <a:tcPr>
                    <a:noFill/>
                  </a:tcPr>
                </a:tc>
                <a:tc>
                  <a:txBody>
                    <a:bodyPr/>
                    <a:lstStyle/>
                    <a:p>
                      <a:pPr algn="ctr"/>
                      <a:r>
                        <a:rPr lang="en-US" sz="2800" dirty="0"/>
                        <a:t>Some</a:t>
                      </a:r>
                    </a:p>
                  </a:txBody>
                  <a:tcPr>
                    <a:noFill/>
                  </a:tcPr>
                </a:tc>
                <a:tc>
                  <a:txBody>
                    <a:bodyPr/>
                    <a:lstStyle/>
                    <a:p>
                      <a:pPr algn="ctr"/>
                      <a:r>
                        <a:rPr lang="en-US" sz="2800" dirty="0"/>
                        <a:t>Minimal</a:t>
                      </a:r>
                    </a:p>
                  </a:txBody>
                  <a:tcPr>
                    <a:noFill/>
                  </a:tcPr>
                </a:tc>
                <a:extLst>
                  <a:ext uri="{0D108BD9-81ED-4DB2-BD59-A6C34878D82A}">
                    <a16:rowId xmlns:a16="http://schemas.microsoft.com/office/drawing/2014/main" val="709891640"/>
                  </a:ext>
                </a:extLst>
              </a:tr>
              <a:tr h="346934">
                <a:tc>
                  <a:txBody>
                    <a:bodyPr/>
                    <a:lstStyle/>
                    <a:p>
                      <a:pPr algn="ctr"/>
                      <a:r>
                        <a:rPr lang="en-US" sz="2800" dirty="0"/>
                        <a:t>Moderate</a:t>
                      </a:r>
                    </a:p>
                  </a:txBody>
                  <a:tcPr/>
                </a:tc>
                <a:tc>
                  <a:txBody>
                    <a:bodyPr/>
                    <a:lstStyle/>
                    <a:p>
                      <a:pPr algn="ctr"/>
                      <a:r>
                        <a:rPr lang="en-US" sz="2800" dirty="0"/>
                        <a:t>30-40</a:t>
                      </a:r>
                    </a:p>
                  </a:txBody>
                  <a:tcPr>
                    <a:noFill/>
                  </a:tcPr>
                </a:tc>
                <a:tc>
                  <a:txBody>
                    <a:bodyPr/>
                    <a:lstStyle/>
                    <a:p>
                      <a:pPr algn="ctr"/>
                      <a:r>
                        <a:rPr lang="en-US" sz="2800" dirty="0"/>
                        <a:t>Good deal</a:t>
                      </a:r>
                    </a:p>
                  </a:txBody>
                  <a:tcPr>
                    <a:noFill/>
                  </a:tcPr>
                </a:tc>
                <a:tc>
                  <a:txBody>
                    <a:bodyPr/>
                    <a:lstStyle/>
                    <a:p>
                      <a:pPr algn="ctr"/>
                      <a:r>
                        <a:rPr lang="en-US" sz="2800" dirty="0"/>
                        <a:t>Some</a:t>
                      </a:r>
                    </a:p>
                  </a:txBody>
                  <a:tcPr>
                    <a:noFill/>
                  </a:tcPr>
                </a:tc>
                <a:extLst>
                  <a:ext uri="{0D108BD9-81ED-4DB2-BD59-A6C34878D82A}">
                    <a16:rowId xmlns:a16="http://schemas.microsoft.com/office/drawing/2014/main" val="113936337"/>
                  </a:ext>
                </a:extLst>
              </a:tr>
              <a:tr h="513497">
                <a:tc>
                  <a:txBody>
                    <a:bodyPr/>
                    <a:lstStyle/>
                    <a:p>
                      <a:pPr algn="ctr"/>
                      <a:r>
                        <a:rPr lang="en-US" sz="2800" dirty="0"/>
                        <a:t>Severe</a:t>
                      </a:r>
                    </a:p>
                  </a:txBody>
                  <a:tcPr/>
                </a:tc>
                <a:tc>
                  <a:txBody>
                    <a:bodyPr/>
                    <a:lstStyle/>
                    <a:p>
                      <a:pPr algn="ctr"/>
                      <a:r>
                        <a:rPr lang="en-US" sz="2800" dirty="0"/>
                        <a:t>41+</a:t>
                      </a:r>
                    </a:p>
                  </a:txBody>
                  <a:tcPr>
                    <a:noFill/>
                  </a:tcPr>
                </a:tc>
                <a:tc>
                  <a:txBody>
                    <a:bodyPr/>
                    <a:lstStyle/>
                    <a:p>
                      <a:pPr algn="ctr"/>
                      <a:r>
                        <a:rPr lang="en-US" sz="2800" dirty="0"/>
                        <a:t>A lot</a:t>
                      </a:r>
                    </a:p>
                  </a:txBody>
                  <a:tcPr>
                    <a:noFill/>
                  </a:tcPr>
                </a:tc>
                <a:tc>
                  <a:txBody>
                    <a:bodyPr/>
                    <a:lstStyle/>
                    <a:p>
                      <a:pPr algn="ctr"/>
                      <a:r>
                        <a:rPr lang="en-US" sz="2800" dirty="0"/>
                        <a:t>A lot</a:t>
                      </a:r>
                    </a:p>
                  </a:txBody>
                  <a:tcPr>
                    <a:noFill/>
                  </a:tcPr>
                </a:tc>
                <a:extLst>
                  <a:ext uri="{0D108BD9-81ED-4DB2-BD59-A6C34878D82A}">
                    <a16:rowId xmlns:a16="http://schemas.microsoft.com/office/drawing/2014/main" val="13239854"/>
                  </a:ext>
                </a:extLst>
              </a:tr>
            </a:tbl>
          </a:graphicData>
        </a:graphic>
      </p:graphicFrame>
    </p:spTree>
    <p:extLst>
      <p:ext uri="{BB962C8B-B14F-4D97-AF65-F5344CB8AC3E}">
        <p14:creationId xmlns:p14="http://schemas.microsoft.com/office/powerpoint/2010/main" val="1096635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r>
              <a:rPr lang="en-US" b="1" dirty="0">
                <a:solidFill>
                  <a:srgbClr val="391378"/>
                </a:solidFill>
                <a:ea typeface="+mn-ea"/>
                <a:cs typeface="+mn-cs"/>
              </a:rPr>
              <a:t>Mild Anxiety</a:t>
            </a:r>
            <a:br>
              <a:rPr lang="en-US" dirty="0"/>
            </a:b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3480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892996"/>
            <a:ext cx="7772400" cy="1442780"/>
          </a:xfrm>
        </p:spPr>
        <p:txBody>
          <a:bodyPr>
            <a:noAutofit/>
          </a:bodyPr>
          <a:lstStyle/>
          <a:p>
            <a:pPr algn="ctr"/>
            <a:r>
              <a:rPr lang="en-US" b="1" dirty="0">
                <a:solidFill>
                  <a:srgbClr val="391378"/>
                </a:solidFill>
                <a:ea typeface="+mn-ea"/>
                <a:cs typeface="+mn-cs"/>
              </a:rPr>
              <a:t>Mild Anxiety Treatment</a:t>
            </a:r>
          </a:p>
        </p:txBody>
      </p:sp>
      <p:sp>
        <p:nvSpPr>
          <p:cNvPr id="3" name="Content Placeholder 2"/>
          <p:cNvSpPr>
            <a:spLocks noGrp="1"/>
          </p:cNvSpPr>
          <p:nvPr>
            <p:ph idx="1"/>
          </p:nvPr>
        </p:nvSpPr>
        <p:spPr>
          <a:xfrm>
            <a:off x="1295400" y="2246522"/>
            <a:ext cx="9377082" cy="3268013"/>
          </a:xfrm>
        </p:spPr>
        <p:txBody>
          <a:bodyPr>
            <a:normAutofit/>
          </a:bodyPr>
          <a:lstStyle/>
          <a:p>
            <a:pPr lvl="1"/>
            <a:r>
              <a:rPr lang="en-US" sz="2800" dirty="0">
                <a:solidFill>
                  <a:srgbClr val="000000"/>
                </a:solidFill>
              </a:rPr>
              <a:t>Educate, support, monitor</a:t>
            </a:r>
          </a:p>
          <a:p>
            <a:pPr lvl="1"/>
            <a:endParaRPr lang="en-US" sz="2800" dirty="0">
              <a:solidFill>
                <a:srgbClr val="000000"/>
              </a:solidFill>
            </a:endParaRPr>
          </a:p>
          <a:p>
            <a:pPr lvl="1"/>
            <a:r>
              <a:rPr lang="en-US" sz="2800" dirty="0">
                <a:solidFill>
                  <a:srgbClr val="000000"/>
                </a:solidFill>
              </a:rPr>
              <a:t>Bibliotherapy</a:t>
            </a:r>
          </a:p>
          <a:p>
            <a:pPr marL="457200" lvl="1" indent="0">
              <a:buNone/>
            </a:pPr>
            <a:endParaRPr lang="en-US" sz="2800" dirty="0">
              <a:solidFill>
                <a:srgbClr val="000000"/>
              </a:solidFill>
            </a:endParaRPr>
          </a:p>
          <a:p>
            <a:pPr lvl="1"/>
            <a:r>
              <a:rPr lang="en-US" sz="2800" dirty="0">
                <a:solidFill>
                  <a:srgbClr val="000000"/>
                </a:solidFill>
              </a:rPr>
              <a:t>Cognitive Behavioral Therapy (CBT) skills in the office</a:t>
            </a:r>
            <a:endParaRPr lang="en-US" sz="2400" dirty="0">
              <a:solidFill>
                <a:srgbClr val="000000"/>
              </a:solidFill>
            </a:endParaRPr>
          </a:p>
          <a:p>
            <a:endParaRPr lang="en-US" sz="3200" dirty="0"/>
          </a:p>
        </p:txBody>
      </p:sp>
    </p:spTree>
    <p:extLst>
      <p:ext uri="{BB962C8B-B14F-4D97-AF65-F5344CB8AC3E}">
        <p14:creationId xmlns:p14="http://schemas.microsoft.com/office/powerpoint/2010/main" val="3833937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pPr algn="ctr"/>
            <a:r>
              <a:rPr lang="en-US" altLang="en-US" b="1" dirty="0">
                <a:solidFill>
                  <a:srgbClr val="391378"/>
                </a:solidFill>
                <a:ea typeface="+mn-ea"/>
                <a:cs typeface="+mn-cs"/>
              </a:rPr>
              <a:t>CBT Goals</a:t>
            </a:r>
          </a:p>
        </p:txBody>
      </p:sp>
      <p:sp>
        <p:nvSpPr>
          <p:cNvPr id="49155" name="Rectangle 3"/>
          <p:cNvSpPr>
            <a:spLocks noGrp="1" noChangeArrowheads="1"/>
          </p:cNvSpPr>
          <p:nvPr>
            <p:ph type="body" idx="1"/>
          </p:nvPr>
        </p:nvSpPr>
        <p:spPr>
          <a:xfrm>
            <a:off x="838200" y="2304617"/>
            <a:ext cx="10515600" cy="4065696"/>
          </a:xfrm>
        </p:spPr>
        <p:txBody>
          <a:bodyPr>
            <a:noAutofit/>
          </a:bodyPr>
          <a:lstStyle/>
          <a:p>
            <a:pPr>
              <a:lnSpc>
                <a:spcPct val="90000"/>
              </a:lnSpc>
            </a:pPr>
            <a:r>
              <a:rPr lang="en-US" altLang="en-US" sz="3600" dirty="0">
                <a:latin typeface="Helvetica"/>
                <a:ea typeface="ＭＳ Ｐゴシック" panose="020B0600070205080204" pitchFamily="34" charset="-128"/>
                <a:cs typeface="Arial" panose="020B0604020202020204" pitchFamily="34" charset="0"/>
              </a:rPr>
              <a:t>Extinguish avoidance behavior</a:t>
            </a:r>
          </a:p>
          <a:p>
            <a:pPr>
              <a:lnSpc>
                <a:spcPct val="90000"/>
              </a:lnSpc>
            </a:pPr>
            <a:r>
              <a:rPr lang="en-US" altLang="en-US" sz="3600" dirty="0">
                <a:latin typeface="Helvetica"/>
                <a:ea typeface="ＭＳ Ｐゴシック" panose="020B0600070205080204" pitchFamily="34" charset="-128"/>
                <a:cs typeface="Arial" panose="020B0604020202020204" pitchFamily="34" charset="0"/>
              </a:rPr>
              <a:t>Increase healthy problem-solving</a:t>
            </a:r>
          </a:p>
          <a:p>
            <a:pPr>
              <a:lnSpc>
                <a:spcPct val="90000"/>
              </a:lnSpc>
            </a:pPr>
            <a:r>
              <a:rPr lang="en-US" altLang="en-US" sz="3600" dirty="0">
                <a:latin typeface="Helvetica"/>
                <a:ea typeface="ＭＳ Ｐゴシック" panose="020B0600070205080204" pitchFamily="34" charset="-128"/>
                <a:cs typeface="Arial" panose="020B0604020202020204" pitchFamily="34" charset="0"/>
              </a:rPr>
              <a:t>Facilitate insight and self-efficacy</a:t>
            </a:r>
          </a:p>
          <a:p>
            <a:pPr>
              <a:lnSpc>
                <a:spcPct val="90000"/>
              </a:lnSpc>
            </a:pPr>
            <a:r>
              <a:rPr lang="en-US" altLang="en-US" sz="3600" dirty="0">
                <a:latin typeface="Helvetica"/>
                <a:ea typeface="ＭＳ Ｐゴシック" panose="020B0600070205080204" pitchFamily="34" charset="-128"/>
                <a:cs typeface="Arial" panose="020B0604020202020204" pitchFamily="34" charset="0"/>
              </a:rPr>
              <a:t>Solidify gains and promote generalization</a:t>
            </a:r>
          </a:p>
        </p:txBody>
      </p:sp>
      <p:sp>
        <p:nvSpPr>
          <p:cNvPr id="4" name="TextBox 3"/>
          <p:cNvSpPr txBox="1"/>
          <p:nvPr/>
        </p:nvSpPr>
        <p:spPr>
          <a:xfrm>
            <a:off x="6472518" y="6185647"/>
            <a:ext cx="3962400" cy="369332"/>
          </a:xfrm>
          <a:prstGeom prst="rect">
            <a:avLst/>
          </a:prstGeom>
          <a:noFill/>
        </p:spPr>
        <p:txBody>
          <a:bodyPr wrap="square" rtlCol="0">
            <a:spAutoFit/>
          </a:bodyPr>
          <a:lstStyle/>
          <a:p>
            <a:r>
              <a:rPr lang="en-US" dirty="0"/>
              <a:t>Slide courtesy of Drs. Albano and Rynn</a:t>
            </a:r>
          </a:p>
        </p:txBody>
      </p:sp>
    </p:spTree>
    <p:extLst>
      <p:ext uri="{BB962C8B-B14F-4D97-AF65-F5344CB8AC3E}">
        <p14:creationId xmlns:p14="http://schemas.microsoft.com/office/powerpoint/2010/main" val="1654091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838200" y="646880"/>
            <a:ext cx="10498273" cy="1026064"/>
          </a:xfrm>
        </p:spPr>
        <p:txBody>
          <a:bodyPr>
            <a:normAutofit/>
          </a:bodyPr>
          <a:lstStyle/>
          <a:p>
            <a:pPr algn="ctr"/>
            <a:r>
              <a:rPr lang="en-US" altLang="en-US" b="1" dirty="0">
                <a:solidFill>
                  <a:srgbClr val="391378"/>
                </a:solidFill>
                <a:ea typeface="+mn-ea"/>
                <a:cs typeface="+mn-cs"/>
              </a:rPr>
              <a:t>CBT Concepts</a:t>
            </a:r>
          </a:p>
        </p:txBody>
      </p:sp>
      <p:sp>
        <p:nvSpPr>
          <p:cNvPr id="49155" name="Rectangle 3"/>
          <p:cNvSpPr>
            <a:spLocks noGrp="1" noChangeArrowheads="1"/>
          </p:cNvSpPr>
          <p:nvPr>
            <p:ph type="body" idx="1"/>
          </p:nvPr>
        </p:nvSpPr>
        <p:spPr>
          <a:xfrm>
            <a:off x="511384" y="1083212"/>
            <a:ext cx="5861281" cy="3044984"/>
          </a:xfrm>
        </p:spPr>
        <p:txBody>
          <a:bodyPr>
            <a:noAutofit/>
          </a:bodyPr>
          <a:lstStyle/>
          <a:p>
            <a:pPr marL="0" indent="0">
              <a:lnSpc>
                <a:spcPct val="90000"/>
              </a:lnSpc>
              <a:buNone/>
            </a:pPr>
            <a:endParaRPr lang="en-US" altLang="en-US" sz="3200" dirty="0">
              <a:latin typeface="Helvetica"/>
              <a:ea typeface="ＭＳ Ｐゴシック" panose="020B0600070205080204" pitchFamily="34" charset="-128"/>
              <a:cs typeface="Arial" panose="020B0604020202020204" pitchFamily="34" charset="0"/>
            </a:endParaRPr>
          </a:p>
          <a:p>
            <a:pPr>
              <a:lnSpc>
                <a:spcPct val="90000"/>
              </a:lnSpc>
            </a:pPr>
            <a:r>
              <a:rPr lang="en-US" altLang="en-US" sz="3200" dirty="0">
                <a:latin typeface="Helvetica"/>
                <a:ea typeface="ＭＳ Ｐゴシック" panose="020B0600070205080204" pitchFamily="34" charset="-128"/>
                <a:cs typeface="Arial" panose="020B0604020202020204" pitchFamily="34" charset="0"/>
              </a:rPr>
              <a:t>Teach self-soothing and </a:t>
            </a:r>
            <a:r>
              <a:rPr lang="en-US" altLang="en-US" sz="3200" b="1" dirty="0">
                <a:latin typeface="Helvetica"/>
                <a:ea typeface="ＭＳ Ｐゴシック" panose="020B0600070205080204" pitchFamily="34" charset="-128"/>
                <a:cs typeface="Arial" panose="020B0604020202020204" pitchFamily="34" charset="0"/>
              </a:rPr>
              <a:t>somatic management</a:t>
            </a:r>
          </a:p>
          <a:p>
            <a:pPr>
              <a:lnSpc>
                <a:spcPct val="90000"/>
              </a:lnSpc>
            </a:pPr>
            <a:r>
              <a:rPr lang="en-US" altLang="en-US" sz="3200" dirty="0">
                <a:latin typeface="Helvetica"/>
                <a:ea typeface="ＭＳ Ｐゴシック" panose="020B0600070205080204" pitchFamily="34" charset="-128"/>
                <a:cs typeface="Arial" panose="020B0604020202020204" pitchFamily="34" charset="0"/>
              </a:rPr>
              <a:t>Identify and change </a:t>
            </a:r>
            <a:r>
              <a:rPr lang="en-US" altLang="en-US" sz="3200" b="1" dirty="0">
                <a:latin typeface="Helvetica"/>
                <a:ea typeface="ＭＳ Ｐゴシック" panose="020B0600070205080204" pitchFamily="34" charset="-128"/>
                <a:cs typeface="Arial" panose="020B0604020202020204" pitchFamily="34" charset="0"/>
              </a:rPr>
              <a:t>maladaptive thinking</a:t>
            </a:r>
          </a:p>
          <a:p>
            <a:pPr>
              <a:lnSpc>
                <a:spcPct val="90000"/>
              </a:lnSpc>
            </a:pPr>
            <a:r>
              <a:rPr lang="en-US" altLang="en-US" sz="3200" dirty="0">
                <a:latin typeface="Helvetica"/>
                <a:ea typeface="ＭＳ Ｐゴシック" panose="020B0600070205080204" pitchFamily="34" charset="-128"/>
                <a:cs typeface="Arial" panose="020B0604020202020204" pitchFamily="34" charset="0"/>
              </a:rPr>
              <a:t>Increase proactive approach behavior (</a:t>
            </a:r>
            <a:r>
              <a:rPr lang="en-US" altLang="en-US" sz="3200" b="1" dirty="0">
                <a:latin typeface="Helvetica"/>
                <a:ea typeface="ＭＳ Ｐゴシック" panose="020B0600070205080204" pitchFamily="34" charset="-128"/>
                <a:cs typeface="Arial" panose="020B0604020202020204" pitchFamily="34" charset="0"/>
              </a:rPr>
              <a:t>graduated exposure</a:t>
            </a:r>
            <a:r>
              <a:rPr lang="en-US" altLang="en-US" sz="3200" dirty="0">
                <a:latin typeface="Helvetica"/>
                <a:ea typeface="ＭＳ Ｐゴシック" panose="020B0600070205080204" pitchFamily="34" charset="-128"/>
                <a:cs typeface="Arial" panose="020B0604020202020204" pitchFamily="34" charset="0"/>
              </a:rPr>
              <a:t>)</a:t>
            </a:r>
          </a:p>
        </p:txBody>
      </p:sp>
      <p:pic>
        <p:nvPicPr>
          <p:cNvPr id="5" name="Picture 4">
            <a:extLst>
              <a:ext uri="{FF2B5EF4-FFF2-40B4-BE49-F238E27FC236}">
                <a16:creationId xmlns:a16="http://schemas.microsoft.com/office/drawing/2014/main" id="{A73A098D-E410-4106-A3C3-95FCFE574F0B}"/>
              </a:ext>
            </a:extLst>
          </p:cNvPr>
          <p:cNvPicPr>
            <a:picLocks noChangeAspect="1"/>
          </p:cNvPicPr>
          <p:nvPr/>
        </p:nvPicPr>
        <p:blipFill>
          <a:blip r:embed="rId3"/>
          <a:stretch>
            <a:fillRect/>
          </a:stretch>
        </p:blipFill>
        <p:spPr>
          <a:xfrm>
            <a:off x="6256012" y="1672944"/>
            <a:ext cx="4787128" cy="3950410"/>
          </a:xfrm>
          <a:prstGeom prst="rect">
            <a:avLst/>
          </a:prstGeom>
        </p:spPr>
      </p:pic>
    </p:spTree>
    <p:extLst>
      <p:ext uri="{BB962C8B-B14F-4D97-AF65-F5344CB8AC3E}">
        <p14:creationId xmlns:p14="http://schemas.microsoft.com/office/powerpoint/2010/main" val="2284896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1270061" y="1622639"/>
            <a:ext cx="9831215" cy="4473361"/>
          </a:xfrm>
          <a:noFill/>
        </p:spPr>
        <p:txBody>
          <a:bodyPr vert="horz" lIns="90488" tIns="44450" rIns="90488" bIns="44450" rtlCol="0">
            <a:noAutofit/>
          </a:bodyPr>
          <a:lstStyle/>
          <a:p>
            <a:pPr marL="0" indent="0">
              <a:lnSpc>
                <a:spcPct val="90000"/>
              </a:lnSpc>
              <a:buNone/>
            </a:pPr>
            <a:r>
              <a:rPr lang="en-US" altLang="en-US" dirty="0">
                <a:latin typeface="Helvetica"/>
                <a:ea typeface="ＭＳ Ｐゴシック" panose="020B0600070205080204" pitchFamily="34" charset="-128"/>
                <a:cs typeface="Arial" panose="020B0604020202020204" pitchFamily="34" charset="0"/>
              </a:rPr>
              <a:t>Goals:</a:t>
            </a:r>
          </a:p>
          <a:p>
            <a:pPr>
              <a:lnSpc>
                <a:spcPct val="90000"/>
              </a:lnSpc>
            </a:pPr>
            <a:r>
              <a:rPr lang="en-US" altLang="en-US" dirty="0">
                <a:latin typeface="Helvetica"/>
                <a:ea typeface="ＭＳ Ｐゴシック" panose="020B0600070205080204" pitchFamily="34" charset="-128"/>
                <a:cs typeface="Arial" panose="020B0604020202020204" pitchFamily="34" charset="0"/>
              </a:rPr>
              <a:t>Develop tolerance of normal, expected levels of anxiety</a:t>
            </a:r>
          </a:p>
          <a:p>
            <a:pPr>
              <a:lnSpc>
                <a:spcPct val="90000"/>
              </a:lnSpc>
            </a:pPr>
            <a:r>
              <a:rPr lang="en-US" altLang="en-US" dirty="0">
                <a:latin typeface="Helvetica"/>
                <a:ea typeface="ＭＳ Ｐゴシック" panose="020B0600070205080204" pitchFamily="34" charset="-128"/>
                <a:cs typeface="Arial" panose="020B0604020202020204" pitchFamily="34" charset="0"/>
              </a:rPr>
              <a:t>Learn &amp; utilize strategies to calm self during stressful/ fear provoking situations or tasks</a:t>
            </a:r>
          </a:p>
          <a:p>
            <a:pPr>
              <a:lnSpc>
                <a:spcPct val="90000"/>
              </a:lnSpc>
            </a:pPr>
            <a:endParaRPr lang="en-US" altLang="en-US" dirty="0">
              <a:latin typeface="Helvetica"/>
              <a:ea typeface="ＭＳ Ｐゴシック" panose="020B0600070205080204" pitchFamily="34" charset="-128"/>
              <a:cs typeface="Arial" panose="020B0604020202020204" pitchFamily="34" charset="0"/>
            </a:endParaRPr>
          </a:p>
          <a:p>
            <a:pPr marL="0" indent="0">
              <a:lnSpc>
                <a:spcPct val="90000"/>
              </a:lnSpc>
              <a:buNone/>
            </a:pPr>
            <a:r>
              <a:rPr lang="en-US" altLang="en-US" dirty="0">
                <a:latin typeface="Helvetica"/>
                <a:ea typeface="ＭＳ Ｐゴシック" panose="020B0600070205080204" pitchFamily="34" charset="-128"/>
                <a:cs typeface="Arial" panose="020B0604020202020204" pitchFamily="34" charset="0"/>
              </a:rPr>
              <a:t>Methods:</a:t>
            </a:r>
          </a:p>
          <a:p>
            <a:r>
              <a:rPr lang="en-US" altLang="en-US" dirty="0">
                <a:latin typeface="Helvetica"/>
                <a:ea typeface="ＭＳ Ｐゴシック" panose="020B0600070205080204" pitchFamily="34" charset="-128"/>
                <a:cs typeface="Arial" panose="020B0604020202020204" pitchFamily="34" charset="0"/>
              </a:rPr>
              <a:t>Breathing retraining</a:t>
            </a:r>
          </a:p>
          <a:p>
            <a:r>
              <a:rPr lang="en-US" altLang="en-US" dirty="0">
                <a:latin typeface="Helvetica"/>
                <a:ea typeface="ＭＳ Ｐゴシック" panose="020B0600070205080204" pitchFamily="34" charset="-128"/>
                <a:cs typeface="Arial" panose="020B0604020202020204" pitchFamily="34" charset="0"/>
              </a:rPr>
              <a:t>Progressive Muscle Relaxation</a:t>
            </a:r>
          </a:p>
        </p:txBody>
      </p:sp>
      <p:sp>
        <p:nvSpPr>
          <p:cNvPr id="4" name="TextBox 3"/>
          <p:cNvSpPr txBox="1"/>
          <p:nvPr/>
        </p:nvSpPr>
        <p:spPr>
          <a:xfrm>
            <a:off x="6472518" y="6185647"/>
            <a:ext cx="3962400" cy="369332"/>
          </a:xfrm>
          <a:prstGeom prst="rect">
            <a:avLst/>
          </a:prstGeom>
          <a:noFill/>
        </p:spPr>
        <p:txBody>
          <a:bodyPr wrap="square" rtlCol="0">
            <a:spAutoFit/>
          </a:bodyPr>
          <a:lstStyle/>
          <a:p>
            <a:r>
              <a:rPr lang="en-US" dirty="0"/>
              <a:t>Slide courtesy of Drs. Albano and Rynn</a:t>
            </a:r>
          </a:p>
        </p:txBody>
      </p:sp>
      <p:sp>
        <p:nvSpPr>
          <p:cNvPr id="2" name="TextBox 1">
            <a:extLst>
              <a:ext uri="{FF2B5EF4-FFF2-40B4-BE49-F238E27FC236}">
                <a16:creationId xmlns:a16="http://schemas.microsoft.com/office/drawing/2014/main" id="{39FD4B07-1F4C-25B3-3E59-75F838BEFCC1}"/>
              </a:ext>
            </a:extLst>
          </p:cNvPr>
          <p:cNvSpPr txBox="1"/>
          <p:nvPr/>
        </p:nvSpPr>
        <p:spPr>
          <a:xfrm>
            <a:off x="4308592" y="1016000"/>
            <a:ext cx="1809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3" name="TextBox 2">
            <a:extLst>
              <a:ext uri="{FF2B5EF4-FFF2-40B4-BE49-F238E27FC236}">
                <a16:creationId xmlns:a16="http://schemas.microsoft.com/office/drawing/2014/main" id="{C8A0F99F-AD26-6229-FE11-646559DD6C23}"/>
              </a:ext>
            </a:extLst>
          </p:cNvPr>
          <p:cNvSpPr txBox="1"/>
          <p:nvPr/>
        </p:nvSpPr>
        <p:spPr>
          <a:xfrm>
            <a:off x="3228206" y="763551"/>
            <a:ext cx="720671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rgbClr val="391378"/>
                </a:solidFill>
                <a:latin typeface="Helvetica Light" charset="0"/>
              </a:rPr>
              <a:t>Somatic Management</a:t>
            </a:r>
          </a:p>
        </p:txBody>
      </p:sp>
    </p:spTree>
    <p:extLst>
      <p:ext uri="{BB962C8B-B14F-4D97-AF65-F5344CB8AC3E}">
        <p14:creationId xmlns:p14="http://schemas.microsoft.com/office/powerpoint/2010/main" val="98865419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A38C2-DB0D-864A-222B-7EFE3972B03B}"/>
              </a:ext>
            </a:extLst>
          </p:cNvPr>
          <p:cNvSpPr>
            <a:spLocks noGrp="1"/>
          </p:cNvSpPr>
          <p:nvPr>
            <p:ph type="title"/>
          </p:nvPr>
        </p:nvSpPr>
        <p:spPr/>
        <p:txBody>
          <a:bodyPr>
            <a:normAutofit/>
          </a:bodyPr>
          <a:lstStyle/>
          <a:p>
            <a:r>
              <a:rPr lang="en-US" b="1" dirty="0">
                <a:solidFill>
                  <a:srgbClr val="391378"/>
                </a:solidFill>
                <a:ea typeface="+mn-ea"/>
                <a:cs typeface="+mn-cs"/>
              </a:rPr>
              <a:t>Breathing Retraining</a:t>
            </a:r>
          </a:p>
        </p:txBody>
      </p:sp>
      <p:sp>
        <p:nvSpPr>
          <p:cNvPr id="3" name="Content Placeholder 2">
            <a:extLst>
              <a:ext uri="{FF2B5EF4-FFF2-40B4-BE49-F238E27FC236}">
                <a16:creationId xmlns:a16="http://schemas.microsoft.com/office/drawing/2014/main" id="{21E5F5B6-F5AA-CFC1-AFB0-4FFBCBA0DA4A}"/>
              </a:ext>
            </a:extLst>
          </p:cNvPr>
          <p:cNvSpPr>
            <a:spLocks noGrp="1"/>
          </p:cNvSpPr>
          <p:nvPr>
            <p:ph idx="1"/>
          </p:nvPr>
        </p:nvSpPr>
        <p:spPr/>
        <p:txBody>
          <a:bodyPr>
            <a:normAutofit/>
          </a:bodyPr>
          <a:lstStyle/>
          <a:p>
            <a:r>
              <a:rPr lang="en-US" sz="3200" dirty="0"/>
              <a:t>Calms the nervous system</a:t>
            </a:r>
          </a:p>
          <a:p>
            <a:r>
              <a:rPr lang="en-US" sz="3200" dirty="0"/>
              <a:t>Stimulate the vagus nerve</a:t>
            </a:r>
          </a:p>
          <a:p>
            <a:r>
              <a:rPr lang="en-US" sz="3200" dirty="0"/>
              <a:t>Lowers heart rate and blood pressure</a:t>
            </a:r>
          </a:p>
          <a:p>
            <a:r>
              <a:rPr lang="en-US" sz="3200" dirty="0"/>
              <a:t>Reduces stress hormones</a:t>
            </a:r>
          </a:p>
        </p:txBody>
      </p:sp>
    </p:spTree>
    <p:extLst>
      <p:ext uri="{BB962C8B-B14F-4D97-AF65-F5344CB8AC3E}">
        <p14:creationId xmlns:p14="http://schemas.microsoft.com/office/powerpoint/2010/main" val="2316956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35CD66-576D-4B19-877E-6A72A5B910EA}"/>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1EFC246D-6869-4E1C-8CB8-9D7144D98819}"/>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D8937481-566C-4F8D-8D95-63B1B1454587}"/>
              </a:ext>
            </a:extLst>
          </p:cNvPr>
          <p:cNvPicPr>
            <a:picLocks noChangeAspect="1"/>
          </p:cNvPicPr>
          <p:nvPr/>
        </p:nvPicPr>
        <p:blipFill>
          <a:blip r:embed="rId3"/>
          <a:stretch>
            <a:fillRect/>
          </a:stretch>
        </p:blipFill>
        <p:spPr>
          <a:xfrm>
            <a:off x="195166" y="275246"/>
            <a:ext cx="11801667" cy="5909654"/>
          </a:xfrm>
          <a:prstGeom prst="rect">
            <a:avLst/>
          </a:prstGeom>
        </p:spPr>
      </p:pic>
    </p:spTree>
    <p:extLst>
      <p:ext uri="{BB962C8B-B14F-4D97-AF65-F5344CB8AC3E}">
        <p14:creationId xmlns:p14="http://schemas.microsoft.com/office/powerpoint/2010/main" val="2152266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93A58-8617-FFF1-B7EC-CC2AF87A3574}"/>
              </a:ext>
            </a:extLst>
          </p:cNvPr>
          <p:cNvSpPr>
            <a:spLocks noGrp="1"/>
          </p:cNvSpPr>
          <p:nvPr>
            <p:ph type="title"/>
          </p:nvPr>
        </p:nvSpPr>
        <p:spPr>
          <a:xfrm>
            <a:off x="838200" y="918758"/>
            <a:ext cx="10515600" cy="709919"/>
          </a:xfrm>
        </p:spPr>
        <p:txBody>
          <a:bodyPr>
            <a:normAutofit/>
          </a:bodyPr>
          <a:lstStyle/>
          <a:p>
            <a:r>
              <a:rPr lang="en-US" b="1" dirty="0">
                <a:solidFill>
                  <a:srgbClr val="391378"/>
                </a:solidFill>
                <a:ea typeface="+mn-ea"/>
                <a:cs typeface="+mn-cs"/>
              </a:rPr>
              <a:t>Square Breathing</a:t>
            </a:r>
          </a:p>
        </p:txBody>
      </p:sp>
      <p:pic>
        <p:nvPicPr>
          <p:cNvPr id="4" name="Content Placeholder 3" descr="A diagram of a square with arrows and words&#10;&#10;Description automatically generated">
            <a:extLst>
              <a:ext uri="{FF2B5EF4-FFF2-40B4-BE49-F238E27FC236}">
                <a16:creationId xmlns:a16="http://schemas.microsoft.com/office/drawing/2014/main" id="{B14B1A75-1FAF-C09E-C687-30525F497200}"/>
              </a:ext>
            </a:extLst>
          </p:cNvPr>
          <p:cNvPicPr>
            <a:picLocks noGrp="1" noChangeAspect="1"/>
          </p:cNvPicPr>
          <p:nvPr>
            <p:ph idx="1"/>
          </p:nvPr>
        </p:nvPicPr>
        <p:blipFill>
          <a:blip r:embed="rId2"/>
          <a:stretch>
            <a:fillRect/>
          </a:stretch>
        </p:blipFill>
        <p:spPr>
          <a:xfrm>
            <a:off x="3962344" y="1628677"/>
            <a:ext cx="4267312" cy="4548866"/>
          </a:xfrm>
        </p:spPr>
      </p:pic>
    </p:spTree>
    <p:extLst>
      <p:ext uri="{BB962C8B-B14F-4D97-AF65-F5344CB8AC3E}">
        <p14:creationId xmlns:p14="http://schemas.microsoft.com/office/powerpoint/2010/main" val="2719993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610703" y="4084221"/>
            <a:ext cx="6743408" cy="2272129"/>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000" b="0" i="0" u="none" strike="noStrike" kern="1200" cap="none" spc="0" normalizeH="0" baseline="0" noProof="0" smtClean="0">
                <a:ln>
                  <a:noFill/>
                </a:ln>
                <a:solidFill>
                  <a:srgbClr val="E7E6E6">
                    <a:lumMod val="25000"/>
                  </a:srgbClr>
                </a:solidFill>
                <a:effectLst/>
                <a:uLnTx/>
                <a:uFillTx/>
                <a:latin typeface="Helvetica Regular"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srgbClr val="E7E6E6">
                  <a:lumMod val="25000"/>
                </a:srgbClr>
              </a:solidFill>
              <a:effectLst/>
              <a:uLnTx/>
              <a:uFillTx/>
              <a:latin typeface="Helvetica Regular" charset="0"/>
              <a:ea typeface="+mn-ea"/>
              <a:cs typeface="+mn-cs"/>
            </a:endParaRPr>
          </a:p>
        </p:txBody>
      </p:sp>
      <p:sp>
        <p:nvSpPr>
          <p:cNvPr id="6" name="Title 5"/>
          <p:cNvSpPr>
            <a:spLocks noGrp="1"/>
          </p:cNvSpPr>
          <p:nvPr>
            <p:ph type="ctrTitle"/>
          </p:nvPr>
        </p:nvSpPr>
        <p:spPr/>
        <p:txBody>
          <a:bodyPr/>
          <a:lstStyle/>
          <a:p>
            <a:r>
              <a:rPr lang="en-US" sz="3600" dirty="0">
                <a:latin typeface="Helvetica Regular" charset="0"/>
              </a:rPr>
              <a:t>PCP CHAMP:</a:t>
            </a:r>
          </a:p>
        </p:txBody>
      </p:sp>
      <p:sp>
        <p:nvSpPr>
          <p:cNvPr id="8" name="Subtitle 6"/>
          <p:cNvSpPr txBox="1">
            <a:spLocks/>
          </p:cNvSpPr>
          <p:nvPr/>
        </p:nvSpPr>
        <p:spPr>
          <a:xfrm>
            <a:off x="5238896" y="3280695"/>
            <a:ext cx="6743408" cy="4451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bg1"/>
                </a:solidFill>
                <a:latin typeface="Myriad Pro Cond" panose="020B0506030403020204" pitchFamily="34" charset="0"/>
                <a:ea typeface="+mn-ea"/>
                <a:cs typeface="+mn-cs"/>
              </a:defRPr>
            </a:lvl1pPr>
            <a:lvl2pPr marL="457200" indent="0" algn="ctr" defTabSz="914400" rtl="0" eaLnBrk="1" latinLnBrk="0" hangingPunct="1">
              <a:lnSpc>
                <a:spcPct val="90000"/>
              </a:lnSpc>
              <a:spcBef>
                <a:spcPts val="500"/>
              </a:spcBef>
              <a:buClr>
                <a:schemeClr val="tx2"/>
              </a:buClr>
              <a:buFont typeface="Arial" panose="020B0604020202020204" pitchFamily="34" charset="0"/>
              <a:buNone/>
              <a:defRPr sz="2000" kern="1200">
                <a:solidFill>
                  <a:schemeClr val="tx1"/>
                </a:solidFill>
                <a:latin typeface="Myriad Pro Cond" panose="020B0506030403020204" pitchFamily="34" charset="0"/>
                <a:ea typeface="+mn-ea"/>
                <a:cs typeface="+mn-cs"/>
              </a:defRPr>
            </a:lvl2pPr>
            <a:lvl3pPr marL="914400" indent="0" algn="ctr" defTabSz="914400" rtl="0" eaLnBrk="1" latinLnBrk="0" hangingPunct="1">
              <a:lnSpc>
                <a:spcPct val="90000"/>
              </a:lnSpc>
              <a:spcBef>
                <a:spcPts val="500"/>
              </a:spcBef>
              <a:buClr>
                <a:schemeClr val="tx2"/>
              </a:buClr>
              <a:buFont typeface="Myriad Pro Cond" panose="020B0506030403020204" pitchFamily="34" charset="0"/>
              <a:buNone/>
              <a:defRPr sz="1800" kern="1200">
                <a:solidFill>
                  <a:schemeClr val="tx1"/>
                </a:solidFill>
                <a:latin typeface="Myriad Pro Cond" panose="020B0506030403020204" pitchFamily="34" charset="0"/>
                <a:ea typeface="+mn-ea"/>
                <a:cs typeface="+mn-cs"/>
              </a:defRPr>
            </a:lvl3pPr>
            <a:lvl4pPr marL="1371600" indent="0" algn="ctr" defTabSz="914400" rtl="0" eaLnBrk="1" latinLnBrk="0" hangingPunct="1">
              <a:lnSpc>
                <a:spcPct val="90000"/>
              </a:lnSpc>
              <a:spcBef>
                <a:spcPts val="500"/>
              </a:spcBef>
              <a:buClr>
                <a:schemeClr val="tx2"/>
              </a:buClr>
              <a:buFont typeface="Arial" panose="020B0604020202020204" pitchFamily="34" charset="0"/>
              <a:buNone/>
              <a:defRPr sz="1600" kern="1200">
                <a:solidFill>
                  <a:schemeClr val="tx1"/>
                </a:solidFill>
                <a:latin typeface="Myriad Pro Cond" panose="020B0506030403020204" pitchFamily="34" charset="0"/>
                <a:ea typeface="+mn-ea"/>
                <a:cs typeface="+mn-cs"/>
              </a:defRPr>
            </a:lvl4pPr>
            <a:lvl5pPr marL="1828800" indent="0" algn="ctr" defTabSz="914400" rtl="0" eaLnBrk="1" latinLnBrk="0" hangingPunct="1">
              <a:lnSpc>
                <a:spcPct val="90000"/>
              </a:lnSpc>
              <a:spcBef>
                <a:spcPts val="500"/>
              </a:spcBef>
              <a:buClr>
                <a:schemeClr val="tx2"/>
              </a:buClr>
              <a:buFont typeface="Myriad Pro Cond" panose="020B0506030403020204" pitchFamily="34" charset="0"/>
              <a:buNone/>
              <a:defRPr sz="1600" kern="1200">
                <a:solidFill>
                  <a:schemeClr val="tx1"/>
                </a:solidFill>
                <a:latin typeface="Myriad Pro Cond" panose="020B0506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50000"/>
              </a:lnSpc>
              <a:spcBef>
                <a:spcPts val="100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Helvetica Regular" charset="0"/>
                <a:ea typeface="+mn-ea"/>
                <a:cs typeface="+mn-cs"/>
              </a:rPr>
              <a:t>Jessica Grant, </a:t>
            </a:r>
            <a:r>
              <a:rPr kumimoji="0" lang="en-US" sz="2800" b="0" i="0" u="none" strike="noStrike" kern="1200" cap="none" spc="0" normalizeH="0" baseline="0" noProof="0" dirty="0">
                <a:ln>
                  <a:noFill/>
                </a:ln>
                <a:solidFill>
                  <a:prstClr val="white"/>
                </a:solidFill>
                <a:effectLst/>
                <a:uLnTx/>
                <a:uFillTx/>
                <a:latin typeface="Helvetica Regular" charset="0"/>
                <a:ea typeface="+mn-ea"/>
                <a:cs typeface="+mn-cs"/>
              </a:rPr>
              <a:t>MD, FAAP</a:t>
            </a:r>
            <a:endParaRPr kumimoji="0" lang="en-US" sz="4000" b="0" i="0" u="none" strike="noStrike" kern="1200" cap="none" spc="0" normalizeH="0" baseline="0" noProof="0" dirty="0">
              <a:ln>
                <a:noFill/>
              </a:ln>
              <a:solidFill>
                <a:prstClr val="white"/>
              </a:solidFill>
              <a:effectLst/>
              <a:uLnTx/>
              <a:uFillTx/>
              <a:latin typeface="Helvetica Regular" charset="0"/>
              <a:ea typeface="+mn-ea"/>
              <a:cs typeface="+mn-cs"/>
            </a:endParaRPr>
          </a:p>
        </p:txBody>
      </p:sp>
      <p:sp>
        <p:nvSpPr>
          <p:cNvPr id="11" name="Title 5"/>
          <p:cNvSpPr txBox="1">
            <a:spLocks/>
          </p:cNvSpPr>
          <p:nvPr/>
        </p:nvSpPr>
        <p:spPr>
          <a:xfrm>
            <a:off x="6252882" y="4103325"/>
            <a:ext cx="4715435" cy="212110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400" kern="1200">
                <a:solidFill>
                  <a:schemeClr val="bg1"/>
                </a:solidFill>
                <a:latin typeface="Myriad Pro Cond" panose="020B0506030403020204" pitchFamily="34" charset="0"/>
                <a:ea typeface="Kozuka Gothic Pr6N B" panose="020B0800000000000000" pitchFamily="34" charset="-128"/>
                <a:cs typeface="Myriad Arabic" panose="01010101010101010101" pitchFamily="50"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rPr>
              <a:t>Founder, Partner, and Pediatrician, Manhattan Valley Pediatrics, New York, NY</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rPr>
              <a:t>Project TEACH, Primary Care Champ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rPr>
              <a:t>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endParaRPr>
          </a:p>
        </p:txBody>
      </p:sp>
      <p:pic>
        <p:nvPicPr>
          <p:cNvPr id="5" name="Picture 4">
            <a:extLst>
              <a:ext uri="{FF2B5EF4-FFF2-40B4-BE49-F238E27FC236}">
                <a16:creationId xmlns:a16="http://schemas.microsoft.com/office/drawing/2014/main" id="{4F183A21-4886-4177-98EE-B85D2D30EF67}"/>
              </a:ext>
            </a:extLst>
          </p:cNvPr>
          <p:cNvPicPr>
            <a:picLocks noChangeAspect="1"/>
          </p:cNvPicPr>
          <p:nvPr/>
        </p:nvPicPr>
        <p:blipFill>
          <a:blip r:embed="rId3"/>
          <a:stretch>
            <a:fillRect/>
          </a:stretch>
        </p:blipFill>
        <p:spPr>
          <a:xfrm>
            <a:off x="3657599" y="3280694"/>
            <a:ext cx="2324911" cy="29060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055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43D46-6BD3-7175-AFF0-0AF06667EA27}"/>
              </a:ext>
            </a:extLst>
          </p:cNvPr>
          <p:cNvSpPr>
            <a:spLocks noGrp="1"/>
          </p:cNvSpPr>
          <p:nvPr>
            <p:ph type="title"/>
          </p:nvPr>
        </p:nvSpPr>
        <p:spPr/>
        <p:txBody>
          <a:bodyPr>
            <a:normAutofit/>
          </a:bodyPr>
          <a:lstStyle/>
          <a:p>
            <a:r>
              <a:rPr lang="en-US" b="1" dirty="0">
                <a:solidFill>
                  <a:srgbClr val="391378"/>
                </a:solidFill>
                <a:ea typeface="+mn-ea"/>
                <a:cs typeface="+mn-cs"/>
              </a:rPr>
              <a:t>Progressive Muscle Relaxation</a:t>
            </a:r>
          </a:p>
        </p:txBody>
      </p:sp>
      <p:sp>
        <p:nvSpPr>
          <p:cNvPr id="3" name="Content Placeholder 2">
            <a:extLst>
              <a:ext uri="{FF2B5EF4-FFF2-40B4-BE49-F238E27FC236}">
                <a16:creationId xmlns:a16="http://schemas.microsoft.com/office/drawing/2014/main" id="{8FF44606-50F6-AC6D-353D-E58DD97584F1}"/>
              </a:ext>
            </a:extLst>
          </p:cNvPr>
          <p:cNvSpPr>
            <a:spLocks noGrp="1"/>
          </p:cNvSpPr>
          <p:nvPr>
            <p:ph idx="1"/>
          </p:nvPr>
        </p:nvSpPr>
        <p:spPr/>
        <p:txBody>
          <a:bodyPr>
            <a:normAutofit/>
          </a:bodyPr>
          <a:lstStyle/>
          <a:p>
            <a:r>
              <a:rPr lang="en-US" dirty="0"/>
              <a:t>Two step technique: tension and relaxation</a:t>
            </a:r>
          </a:p>
          <a:p>
            <a:r>
              <a:rPr lang="en-US" dirty="0"/>
              <a:t>Pay attention to the feeling of relaxation when releasing the contracted muscle</a:t>
            </a:r>
          </a:p>
          <a:p>
            <a:r>
              <a:rPr lang="en-US" dirty="0"/>
              <a:t>Practice daily, bedtime is often ideal</a:t>
            </a:r>
          </a:p>
          <a:p>
            <a:r>
              <a:rPr lang="en-US" dirty="0"/>
              <a:t>Takes as little as 10 minutes per day to practice</a:t>
            </a:r>
          </a:p>
          <a:p>
            <a:r>
              <a:rPr lang="en-US" dirty="0"/>
              <a:t>Younger child: parent reads the script, can use fewer body parts</a:t>
            </a:r>
          </a:p>
          <a:p>
            <a:r>
              <a:rPr lang="en-US" dirty="0"/>
              <a:t>Can then utilize in other stressful situations </a:t>
            </a:r>
          </a:p>
        </p:txBody>
      </p:sp>
    </p:spTree>
    <p:extLst>
      <p:ext uri="{BB962C8B-B14F-4D97-AF65-F5344CB8AC3E}">
        <p14:creationId xmlns:p14="http://schemas.microsoft.com/office/powerpoint/2010/main" val="1182303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DBF79-DBB9-451B-CB1F-8A109C6D30F6}"/>
              </a:ext>
            </a:extLst>
          </p:cNvPr>
          <p:cNvSpPr>
            <a:spLocks noGrp="1"/>
          </p:cNvSpPr>
          <p:nvPr>
            <p:ph type="title"/>
          </p:nvPr>
        </p:nvSpPr>
        <p:spPr>
          <a:xfrm>
            <a:off x="838200" y="878199"/>
            <a:ext cx="10515600" cy="709919"/>
          </a:xfrm>
        </p:spPr>
        <p:txBody>
          <a:bodyPr>
            <a:noAutofit/>
          </a:bodyPr>
          <a:lstStyle/>
          <a:p>
            <a:r>
              <a:rPr lang="en-US" sz="3600" b="1" dirty="0">
                <a:solidFill>
                  <a:srgbClr val="391378"/>
                </a:solidFill>
                <a:ea typeface="+mn-ea"/>
                <a:cs typeface="+mn-cs"/>
              </a:rPr>
              <a:t>Relaxation Script Grades K-4 (Ollendick, 1978)</a:t>
            </a:r>
          </a:p>
        </p:txBody>
      </p:sp>
      <p:sp>
        <p:nvSpPr>
          <p:cNvPr id="3" name="Content Placeholder 2">
            <a:extLst>
              <a:ext uri="{FF2B5EF4-FFF2-40B4-BE49-F238E27FC236}">
                <a16:creationId xmlns:a16="http://schemas.microsoft.com/office/drawing/2014/main" id="{475A772B-3DCD-2146-60D9-CB3D2E2C9A02}"/>
              </a:ext>
            </a:extLst>
          </p:cNvPr>
          <p:cNvSpPr>
            <a:spLocks noGrp="1"/>
          </p:cNvSpPr>
          <p:nvPr>
            <p:ph idx="1"/>
          </p:nvPr>
        </p:nvSpPr>
        <p:spPr>
          <a:xfrm>
            <a:off x="838200" y="1628463"/>
            <a:ext cx="10515600" cy="4351338"/>
          </a:xfrm>
        </p:spPr>
        <p:txBody>
          <a:bodyPr>
            <a:normAutofit fontScale="55000" lnSpcReduction="20000"/>
          </a:bodyPr>
          <a:lstStyle/>
          <a:p>
            <a:pPr marL="0" indent="0">
              <a:buNone/>
            </a:pPr>
            <a:r>
              <a:rPr lang="en-US" sz="2900" dirty="0"/>
              <a:t>To begin the relaxation session, have the children sit comfortable in their chair and close their eyes. Soft, slow music can be playing in the background. When reading the script, speak in a soft, even tone. Pause between sentences. </a:t>
            </a:r>
          </a:p>
          <a:p>
            <a:pPr marL="68580" indent="0">
              <a:buNone/>
            </a:pPr>
            <a:r>
              <a:rPr lang="en-US" sz="2900" dirty="0"/>
              <a:t> </a:t>
            </a:r>
          </a:p>
          <a:p>
            <a:r>
              <a:rPr lang="en-US" sz="3300" b="1" dirty="0"/>
              <a:t>Hands and Arms</a:t>
            </a:r>
            <a:endParaRPr lang="en-US" sz="3300" dirty="0"/>
          </a:p>
          <a:p>
            <a:pPr marL="68580" indent="0">
              <a:buNone/>
            </a:pPr>
            <a:r>
              <a:rPr lang="en-US" sz="2900" dirty="0"/>
              <a:t>Pretend you have a whole lemon in your left hand. Now squeeze all the juice out. Feel the tightness in your hand and arm as you squeeze. Now drop the lemon. Notice how your muscles feel when they are relaxed. Take another lemon and squeeze it. Try to squeeze. Try to squeeze it harder than you did the first one. That's right. Real hard. Now drop your lemon and relax. See how much better your hand and arm feel when they are relaxed. Once again, take a lemon in your left hand and squeeze all the juice out. Don't leave a single drop. Squeeze hard. Now relax and let the lemon fall from your hand. (</a:t>
            </a:r>
            <a:r>
              <a:rPr lang="en-US" sz="2900" i="1" dirty="0"/>
              <a:t>repeat this process with the right hand and arm.)</a:t>
            </a:r>
            <a:endParaRPr lang="en-US" sz="2900" dirty="0"/>
          </a:p>
          <a:p>
            <a:pPr marL="68580" indent="0">
              <a:buNone/>
            </a:pPr>
            <a:r>
              <a:rPr lang="en-US" sz="2900" i="1" dirty="0"/>
              <a:t> </a:t>
            </a:r>
            <a:endParaRPr lang="en-US" sz="2900" dirty="0"/>
          </a:p>
          <a:p>
            <a:r>
              <a:rPr lang="en-US" sz="3300" b="1" dirty="0"/>
              <a:t>Arms and Shoulders</a:t>
            </a:r>
            <a:endParaRPr lang="en-US" sz="3300" dirty="0"/>
          </a:p>
          <a:p>
            <a:pPr marL="68580" indent="0">
              <a:buNone/>
            </a:pPr>
            <a:r>
              <a:rPr lang="en-US" sz="2900" dirty="0"/>
              <a:t>Pretend you are a furry, lazy cat. You want to stretch. Stretch your arms out in front of you. Place them up high over your head, way back. Feel the pull in your shoulders. Stretch higher. Now just let your arms drop back to your side. Okay, kittens, let's stretch again. Stretch your arms out in front of you. Raise them over your head. Put them back, way back. Pull hard. Now let them drop quickly. This time let's have a great big stretch. Try to touch the ceiling. Stretch your arms way out in front of you. Raise them way up high over your head. Push them way, way back. Notice the tension and pull in your arms and shoulders. Hold tight now. Great. Let them drop very quickly and feel how good it is to be relaxed. It feels good and warm and lazy.</a:t>
            </a:r>
          </a:p>
          <a:p>
            <a:pPr marL="0" indent="0">
              <a:buNone/>
            </a:pPr>
            <a:endParaRPr lang="en-US" dirty="0"/>
          </a:p>
        </p:txBody>
      </p:sp>
    </p:spTree>
    <p:extLst>
      <p:ext uri="{BB962C8B-B14F-4D97-AF65-F5344CB8AC3E}">
        <p14:creationId xmlns:p14="http://schemas.microsoft.com/office/powerpoint/2010/main" val="2437183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E05C7-5A27-1019-51B0-8A6E1753CD62}"/>
              </a:ext>
            </a:extLst>
          </p:cNvPr>
          <p:cNvSpPr>
            <a:spLocks noGrp="1"/>
          </p:cNvSpPr>
          <p:nvPr>
            <p:ph type="title"/>
          </p:nvPr>
        </p:nvSpPr>
        <p:spPr/>
        <p:txBody>
          <a:bodyPr>
            <a:normAutofit/>
          </a:bodyPr>
          <a:lstStyle/>
          <a:p>
            <a:r>
              <a:rPr lang="en-US" b="1" dirty="0">
                <a:solidFill>
                  <a:srgbClr val="391378"/>
                </a:solidFill>
                <a:ea typeface="+mn-ea"/>
                <a:cs typeface="+mn-cs"/>
              </a:rPr>
              <a:t>Muscle Relaxation: Script Conclusion</a:t>
            </a:r>
          </a:p>
        </p:txBody>
      </p:sp>
      <p:sp>
        <p:nvSpPr>
          <p:cNvPr id="3" name="Content Placeholder 2">
            <a:extLst>
              <a:ext uri="{FF2B5EF4-FFF2-40B4-BE49-F238E27FC236}">
                <a16:creationId xmlns:a16="http://schemas.microsoft.com/office/drawing/2014/main" id="{4D4235A6-CCD7-B557-3303-31FC3D00897A}"/>
              </a:ext>
            </a:extLst>
          </p:cNvPr>
          <p:cNvSpPr>
            <a:spLocks noGrp="1"/>
          </p:cNvSpPr>
          <p:nvPr>
            <p:ph idx="1"/>
          </p:nvPr>
        </p:nvSpPr>
        <p:spPr>
          <a:xfrm>
            <a:off x="838200" y="1920627"/>
            <a:ext cx="10515600" cy="4351338"/>
          </a:xfrm>
        </p:spPr>
        <p:txBody>
          <a:bodyPr>
            <a:normAutofit fontScale="92500" lnSpcReduction="20000"/>
          </a:bodyPr>
          <a:lstStyle/>
          <a:p>
            <a:r>
              <a:rPr lang="en-US" dirty="0"/>
              <a:t>Stay as relaxed as you can. </a:t>
            </a:r>
          </a:p>
          <a:p>
            <a:r>
              <a:rPr lang="en-US" dirty="0"/>
              <a:t>Let your whole body go limp and feel all your muscles relaxed. </a:t>
            </a:r>
          </a:p>
          <a:p>
            <a:r>
              <a:rPr lang="en-US" dirty="0"/>
              <a:t>As you go through the day, remember how good it feels to be relaxed. </a:t>
            </a:r>
          </a:p>
          <a:p>
            <a:r>
              <a:rPr lang="en-US" dirty="0"/>
              <a:t>Sometimes you have to make yourself tighter before you can be relaxed, just as we did in these exercises. </a:t>
            </a:r>
          </a:p>
          <a:p>
            <a:r>
              <a:rPr lang="en-US" dirty="0"/>
              <a:t>Practice these exercises every night to get more relaxed.  </a:t>
            </a:r>
          </a:p>
          <a:p>
            <a:r>
              <a:rPr lang="en-US" dirty="0"/>
              <a:t>When you are a really good relaxer, you can help yourself relax at school. </a:t>
            </a:r>
          </a:p>
          <a:p>
            <a:r>
              <a:rPr lang="en-US" dirty="0"/>
              <a:t>Just remember the turtle, or the jawbreaker, or the mud puddle, and you can do these exercises and nobody will know. </a:t>
            </a:r>
          </a:p>
          <a:p>
            <a:r>
              <a:rPr lang="en-US" dirty="0"/>
              <a:t>You've done a good job. You're going to be a super relaxer. </a:t>
            </a:r>
          </a:p>
          <a:p>
            <a:endParaRPr lang="en-US" dirty="0"/>
          </a:p>
        </p:txBody>
      </p:sp>
    </p:spTree>
    <p:extLst>
      <p:ext uri="{BB962C8B-B14F-4D97-AF65-F5344CB8AC3E}">
        <p14:creationId xmlns:p14="http://schemas.microsoft.com/office/powerpoint/2010/main" val="1240781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42042-C9F9-49ED-D11C-F45C0E79283E}"/>
              </a:ext>
            </a:extLst>
          </p:cNvPr>
          <p:cNvSpPr>
            <a:spLocks noGrp="1"/>
          </p:cNvSpPr>
          <p:nvPr>
            <p:ph type="title"/>
          </p:nvPr>
        </p:nvSpPr>
        <p:spPr/>
        <p:txBody>
          <a:bodyPr>
            <a:normAutofit/>
          </a:bodyPr>
          <a:lstStyle/>
          <a:p>
            <a:r>
              <a:rPr lang="en-US" b="1" dirty="0">
                <a:solidFill>
                  <a:srgbClr val="391378"/>
                </a:solidFill>
                <a:ea typeface="+mn-ea"/>
                <a:cs typeface="+mn-cs"/>
              </a:rPr>
              <a:t>Challenging Maladaptive Thinking</a:t>
            </a:r>
          </a:p>
        </p:txBody>
      </p:sp>
      <p:sp>
        <p:nvSpPr>
          <p:cNvPr id="3" name="Content Placeholder 2">
            <a:extLst>
              <a:ext uri="{FF2B5EF4-FFF2-40B4-BE49-F238E27FC236}">
                <a16:creationId xmlns:a16="http://schemas.microsoft.com/office/drawing/2014/main" id="{09E60CA3-A3F1-3831-03A7-659193BF79AA}"/>
              </a:ext>
            </a:extLst>
          </p:cNvPr>
          <p:cNvSpPr>
            <a:spLocks noGrp="1"/>
          </p:cNvSpPr>
          <p:nvPr>
            <p:ph idx="1"/>
          </p:nvPr>
        </p:nvSpPr>
        <p:spPr/>
        <p:txBody>
          <a:bodyPr/>
          <a:lstStyle/>
          <a:p>
            <a:r>
              <a:rPr lang="en-US" dirty="0"/>
              <a:t>A belief that is false and rationally unsupported</a:t>
            </a:r>
          </a:p>
          <a:p>
            <a:r>
              <a:rPr lang="en-US" dirty="0"/>
              <a:t>Thought traps (catastrophizing, fortune telling, black and white thinking)</a:t>
            </a:r>
          </a:p>
          <a:p>
            <a:r>
              <a:rPr lang="en-US" dirty="0"/>
              <a:t>If you change the thoughts </a:t>
            </a:r>
            <a:r>
              <a:rPr lang="en-US" dirty="0">
                <a:sym typeface="Wingdings" pitchFamily="2" charset="2"/>
              </a:rPr>
              <a:t> You change the emotions</a:t>
            </a:r>
            <a:endParaRPr lang="en-US" dirty="0"/>
          </a:p>
        </p:txBody>
      </p:sp>
    </p:spTree>
    <p:extLst>
      <p:ext uri="{BB962C8B-B14F-4D97-AF65-F5344CB8AC3E}">
        <p14:creationId xmlns:p14="http://schemas.microsoft.com/office/powerpoint/2010/main" val="183751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51A2-F680-B08C-DD3F-A05CE12799BA}"/>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b="1" dirty="0">
                <a:solidFill>
                  <a:srgbClr val="391378"/>
                </a:solidFill>
                <a:ea typeface="+mn-ea"/>
                <a:cs typeface="+mn-cs"/>
              </a:rPr>
              <a:t>Thinking through negative thoughts</a:t>
            </a:r>
          </a:p>
        </p:txBody>
      </p:sp>
      <p:sp>
        <p:nvSpPr>
          <p:cNvPr id="3" name="Content Placeholder 2">
            <a:extLst>
              <a:ext uri="{FF2B5EF4-FFF2-40B4-BE49-F238E27FC236}">
                <a16:creationId xmlns:a16="http://schemas.microsoft.com/office/drawing/2014/main" id="{6745583B-A1C6-46E4-1839-875FEC537E35}"/>
              </a:ext>
            </a:extLst>
          </p:cNvPr>
          <p:cNvSpPr>
            <a:spLocks noGrp="1"/>
          </p:cNvSpPr>
          <p:nvPr>
            <p:ph idx="1"/>
          </p:nvPr>
        </p:nvSpPr>
        <p:spPr>
          <a:xfrm>
            <a:off x="638878" y="1432544"/>
            <a:ext cx="10909643" cy="687406"/>
          </a:xfrm>
        </p:spPr>
        <p:txBody>
          <a:bodyPr vert="horz" lIns="91440" tIns="45720" rIns="91440" bIns="45720" rtlCol="0" anchor="ctr">
            <a:normAutofit/>
          </a:bodyPr>
          <a:lstStyle/>
          <a:p>
            <a:pPr marL="0" indent="0" algn="ctr">
              <a:buNone/>
            </a:pPr>
            <a:r>
              <a:rPr lang="en-US" sz="3200" kern="1200" dirty="0">
                <a:solidFill>
                  <a:schemeClr val="tx1"/>
                </a:solidFill>
                <a:latin typeface="+mn-lt"/>
                <a:ea typeface="+mn-ea"/>
                <a:cs typeface="+mn-cs"/>
              </a:rPr>
              <a:t>What thought might be more helpful? </a:t>
            </a:r>
          </a:p>
        </p:txBody>
      </p:sp>
      <p:pic>
        <p:nvPicPr>
          <p:cNvPr id="4" name="Picture 3" descr="A group of words on a white background&#10;&#10;Description automatically generated">
            <a:extLst>
              <a:ext uri="{FF2B5EF4-FFF2-40B4-BE49-F238E27FC236}">
                <a16:creationId xmlns:a16="http://schemas.microsoft.com/office/drawing/2014/main" id="{04874751-74E8-12E7-1163-B3A8B625FEC4}"/>
              </a:ext>
            </a:extLst>
          </p:cNvPr>
          <p:cNvPicPr>
            <a:picLocks noChangeAspect="1"/>
          </p:cNvPicPr>
          <p:nvPr/>
        </p:nvPicPr>
        <p:blipFill>
          <a:blip r:embed="rId2"/>
          <a:stretch>
            <a:fillRect/>
          </a:stretch>
        </p:blipFill>
        <p:spPr>
          <a:xfrm>
            <a:off x="1968505" y="2073475"/>
            <a:ext cx="8250388" cy="4290203"/>
          </a:xfrm>
          <a:prstGeom prst="rect">
            <a:avLst/>
          </a:prstGeom>
        </p:spPr>
      </p:pic>
    </p:spTree>
    <p:extLst>
      <p:ext uri="{BB962C8B-B14F-4D97-AF65-F5344CB8AC3E}">
        <p14:creationId xmlns:p14="http://schemas.microsoft.com/office/powerpoint/2010/main" val="3062745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7237C-00DD-F538-185F-019742F9AB56}"/>
              </a:ext>
            </a:extLst>
          </p:cNvPr>
          <p:cNvSpPr>
            <a:spLocks noGrp="1"/>
          </p:cNvSpPr>
          <p:nvPr>
            <p:ph type="title"/>
          </p:nvPr>
        </p:nvSpPr>
        <p:spPr/>
        <p:txBody>
          <a:bodyPr>
            <a:normAutofit/>
          </a:bodyPr>
          <a:lstStyle/>
          <a:p>
            <a:r>
              <a:rPr lang="en-US" b="1" dirty="0">
                <a:solidFill>
                  <a:srgbClr val="391378"/>
                </a:solidFill>
                <a:ea typeface="+mn-ea"/>
                <a:cs typeface="+mn-cs"/>
              </a:rPr>
              <a:t>Graduated Exposure</a:t>
            </a:r>
          </a:p>
        </p:txBody>
      </p:sp>
      <p:sp>
        <p:nvSpPr>
          <p:cNvPr id="3" name="Content Placeholder 2">
            <a:extLst>
              <a:ext uri="{FF2B5EF4-FFF2-40B4-BE49-F238E27FC236}">
                <a16:creationId xmlns:a16="http://schemas.microsoft.com/office/drawing/2014/main" id="{D0158DE7-87FC-8C7B-C244-2761CC6D11A7}"/>
              </a:ext>
            </a:extLst>
          </p:cNvPr>
          <p:cNvSpPr>
            <a:spLocks noGrp="1"/>
          </p:cNvSpPr>
          <p:nvPr>
            <p:ph idx="1"/>
          </p:nvPr>
        </p:nvSpPr>
        <p:spPr/>
        <p:txBody>
          <a:bodyPr>
            <a:normAutofit/>
          </a:bodyPr>
          <a:lstStyle/>
          <a:p>
            <a:pPr marL="0" indent="0" algn="ctr">
              <a:buNone/>
            </a:pPr>
            <a:r>
              <a:rPr lang="en-US" sz="3600" dirty="0"/>
              <a:t>Helps people build confidence and coping skills while reducing anxiety</a:t>
            </a:r>
          </a:p>
        </p:txBody>
      </p:sp>
    </p:spTree>
    <p:extLst>
      <p:ext uri="{BB962C8B-B14F-4D97-AF65-F5344CB8AC3E}">
        <p14:creationId xmlns:p14="http://schemas.microsoft.com/office/powerpoint/2010/main" val="176646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5F9B3-1D8C-9887-34B8-8F4DCE0224AD}"/>
              </a:ext>
            </a:extLst>
          </p:cNvPr>
          <p:cNvSpPr>
            <a:spLocks noGrp="1"/>
          </p:cNvSpPr>
          <p:nvPr>
            <p:ph type="title"/>
          </p:nvPr>
        </p:nvSpPr>
        <p:spPr>
          <a:xfrm>
            <a:off x="838200" y="1023303"/>
            <a:ext cx="10515600" cy="709919"/>
          </a:xfrm>
        </p:spPr>
        <p:txBody>
          <a:bodyPr>
            <a:normAutofit/>
          </a:bodyPr>
          <a:lstStyle/>
          <a:p>
            <a:r>
              <a:rPr lang="en-US" b="1" dirty="0">
                <a:solidFill>
                  <a:srgbClr val="391378"/>
                </a:solidFill>
                <a:ea typeface="+mn-ea"/>
                <a:cs typeface="+mn-cs"/>
              </a:rPr>
              <a:t>Fear Ladder</a:t>
            </a:r>
          </a:p>
        </p:txBody>
      </p:sp>
      <p:sp>
        <p:nvSpPr>
          <p:cNvPr id="3" name="Content Placeholder 2">
            <a:extLst>
              <a:ext uri="{FF2B5EF4-FFF2-40B4-BE49-F238E27FC236}">
                <a16:creationId xmlns:a16="http://schemas.microsoft.com/office/drawing/2014/main" id="{B867459B-F30C-A569-9797-36937FF4A5F8}"/>
              </a:ext>
            </a:extLst>
          </p:cNvPr>
          <p:cNvSpPr>
            <a:spLocks noGrp="1"/>
          </p:cNvSpPr>
          <p:nvPr>
            <p:ph idx="1"/>
          </p:nvPr>
        </p:nvSpPr>
        <p:spPr>
          <a:xfrm>
            <a:off x="838200" y="2173184"/>
            <a:ext cx="6577676" cy="3447757"/>
          </a:xfrm>
        </p:spPr>
        <p:txBody>
          <a:bodyPr vert="horz" lIns="91440" tIns="45720" rIns="91440" bIns="45720" rtlCol="0" anchor="t">
            <a:normAutofit/>
          </a:bodyPr>
          <a:lstStyle/>
          <a:p>
            <a:pPr marL="457200" indent="-457200"/>
            <a:r>
              <a:rPr lang="en-US" dirty="0"/>
              <a:t>Build a separate ladder for each fear</a:t>
            </a:r>
          </a:p>
          <a:p>
            <a:pPr marL="0" indent="0">
              <a:buNone/>
            </a:pPr>
            <a:endParaRPr lang="en-US" sz="1000" dirty="0"/>
          </a:p>
          <a:p>
            <a:pPr marL="457200" indent="-457200"/>
            <a:r>
              <a:rPr lang="en-US" dirty="0"/>
              <a:t>Start with steps that cause mild anxiety and work towards steps that cause more anxiety</a:t>
            </a:r>
          </a:p>
          <a:p>
            <a:pPr marL="0" indent="0">
              <a:buNone/>
            </a:pPr>
            <a:endParaRPr lang="en-US" sz="1000" dirty="0"/>
          </a:p>
          <a:p>
            <a:pPr marL="457200" indent="-457200"/>
            <a:r>
              <a:rPr lang="en-US" dirty="0"/>
              <a:t>For middle steps consider length of time, environment, who is with you</a:t>
            </a:r>
          </a:p>
          <a:p>
            <a:pPr marL="457200" indent="-457200"/>
            <a:endParaRPr lang="en-US" dirty="0"/>
          </a:p>
        </p:txBody>
      </p:sp>
      <p:pic>
        <p:nvPicPr>
          <p:cNvPr id="4" name="Picture 3">
            <a:extLst>
              <a:ext uri="{FF2B5EF4-FFF2-40B4-BE49-F238E27FC236}">
                <a16:creationId xmlns:a16="http://schemas.microsoft.com/office/drawing/2014/main" id="{F3E3ABD1-6F38-C8A8-DE0E-1768FB268398}"/>
              </a:ext>
            </a:extLst>
          </p:cNvPr>
          <p:cNvPicPr>
            <a:picLocks noChangeAspect="1"/>
          </p:cNvPicPr>
          <p:nvPr/>
        </p:nvPicPr>
        <p:blipFill>
          <a:blip r:embed="rId3"/>
          <a:stretch>
            <a:fillRect/>
          </a:stretch>
        </p:blipFill>
        <p:spPr>
          <a:xfrm>
            <a:off x="7770524" y="1925732"/>
            <a:ext cx="3828836" cy="4403815"/>
          </a:xfrm>
          <a:prstGeom prst="rect">
            <a:avLst/>
          </a:prstGeom>
        </p:spPr>
      </p:pic>
      <p:sp>
        <p:nvSpPr>
          <p:cNvPr id="5" name="TextBox 4">
            <a:extLst>
              <a:ext uri="{FF2B5EF4-FFF2-40B4-BE49-F238E27FC236}">
                <a16:creationId xmlns:a16="http://schemas.microsoft.com/office/drawing/2014/main" id="{48EFA518-C170-0890-CABC-D4655A5B953D}"/>
              </a:ext>
            </a:extLst>
          </p:cNvPr>
          <p:cNvSpPr txBox="1"/>
          <p:nvPr/>
        </p:nvSpPr>
        <p:spPr>
          <a:xfrm>
            <a:off x="5021684" y="3108960"/>
            <a:ext cx="356188" cy="369332"/>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3624767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7F4F1-1993-42AC-5F07-0475E6E54D82}"/>
              </a:ext>
            </a:extLst>
          </p:cNvPr>
          <p:cNvSpPr>
            <a:spLocks noGrp="1"/>
          </p:cNvSpPr>
          <p:nvPr>
            <p:ph type="title"/>
          </p:nvPr>
        </p:nvSpPr>
        <p:spPr/>
        <p:txBody>
          <a:bodyPr>
            <a:normAutofit/>
          </a:bodyPr>
          <a:lstStyle/>
          <a:p>
            <a:r>
              <a:rPr lang="en-US" b="1" dirty="0">
                <a:solidFill>
                  <a:srgbClr val="391378"/>
                </a:solidFill>
                <a:ea typeface="+mn-ea"/>
                <a:cs typeface="+mn-cs"/>
              </a:rPr>
              <a:t>Fear Ladder: Phobia of Needles</a:t>
            </a:r>
          </a:p>
        </p:txBody>
      </p:sp>
      <p:sp>
        <p:nvSpPr>
          <p:cNvPr id="3" name="Content Placeholder 2">
            <a:extLst>
              <a:ext uri="{FF2B5EF4-FFF2-40B4-BE49-F238E27FC236}">
                <a16:creationId xmlns:a16="http://schemas.microsoft.com/office/drawing/2014/main" id="{85500BED-0FFF-BE20-6454-B34E283E7818}"/>
              </a:ext>
            </a:extLst>
          </p:cNvPr>
          <p:cNvSpPr>
            <a:spLocks noGrp="1"/>
          </p:cNvSpPr>
          <p:nvPr>
            <p:ph idx="1"/>
          </p:nvPr>
        </p:nvSpPr>
        <p:spPr>
          <a:xfrm>
            <a:off x="838200" y="1825625"/>
            <a:ext cx="10515600" cy="4351338"/>
          </a:xfrm>
        </p:spPr>
        <p:txBody>
          <a:bodyPr>
            <a:normAutofit fontScale="85000" lnSpcReduction="20000"/>
          </a:bodyPr>
          <a:lstStyle/>
          <a:p>
            <a:pPr marL="0" indent="0">
              <a:buNone/>
            </a:pPr>
            <a:endParaRPr lang="en-US" dirty="0"/>
          </a:p>
          <a:p>
            <a:r>
              <a:rPr lang="en-US" b="1" dirty="0"/>
              <a:t>10 	Get a shot</a:t>
            </a:r>
          </a:p>
          <a:p>
            <a:r>
              <a:rPr lang="en-US" dirty="0"/>
              <a:t>9	Slightly prick skin with a needle</a:t>
            </a:r>
          </a:p>
          <a:p>
            <a:r>
              <a:rPr lang="en-US" dirty="0"/>
              <a:t>8 	Clear skin with alcohol pad (step prior to getting a needle)</a:t>
            </a:r>
          </a:p>
          <a:p>
            <a:r>
              <a:rPr lang="en-US" dirty="0"/>
              <a:t>7 	Watch someone get a needle in real life</a:t>
            </a:r>
          </a:p>
          <a:p>
            <a:r>
              <a:rPr lang="en-US" dirty="0"/>
              <a:t>6 	Rest a needle on your skin</a:t>
            </a:r>
          </a:p>
          <a:p>
            <a:r>
              <a:rPr lang="en-US" dirty="0"/>
              <a:t>5 	Stick a needle into a doll </a:t>
            </a:r>
          </a:p>
          <a:p>
            <a:r>
              <a:rPr lang="en-US" dirty="0"/>
              <a:t>4 	Hold a needle</a:t>
            </a:r>
          </a:p>
          <a:p>
            <a:r>
              <a:rPr lang="en-US" dirty="0"/>
              <a:t>3 	Watch a needle be stuck into a doll</a:t>
            </a:r>
          </a:p>
          <a:p>
            <a:r>
              <a:rPr lang="en-US" dirty="0"/>
              <a:t>2 	Watch video of someone getting a needle</a:t>
            </a:r>
          </a:p>
          <a:p>
            <a:r>
              <a:rPr lang="en-US" dirty="0"/>
              <a:t>1 	Look at a picture of a needle</a:t>
            </a:r>
          </a:p>
        </p:txBody>
      </p:sp>
    </p:spTree>
    <p:extLst>
      <p:ext uri="{BB962C8B-B14F-4D97-AF65-F5344CB8AC3E}">
        <p14:creationId xmlns:p14="http://schemas.microsoft.com/office/powerpoint/2010/main" val="3789815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53864-0343-17A4-D6A6-80B086930DC9}"/>
              </a:ext>
            </a:extLst>
          </p:cNvPr>
          <p:cNvSpPr>
            <a:spLocks noGrp="1"/>
          </p:cNvSpPr>
          <p:nvPr>
            <p:ph type="title"/>
          </p:nvPr>
        </p:nvSpPr>
        <p:spPr/>
        <p:txBody>
          <a:bodyPr>
            <a:normAutofit/>
          </a:bodyPr>
          <a:lstStyle/>
          <a:p>
            <a:r>
              <a:rPr lang="en-US" b="1" dirty="0">
                <a:solidFill>
                  <a:srgbClr val="391378"/>
                </a:solidFill>
                <a:ea typeface="+mn-ea"/>
                <a:cs typeface="+mn-cs"/>
              </a:rPr>
              <a:t>Fear Ladder: Social Anxiety</a:t>
            </a:r>
          </a:p>
        </p:txBody>
      </p:sp>
      <p:sp>
        <p:nvSpPr>
          <p:cNvPr id="3" name="Content Placeholder 2">
            <a:extLst>
              <a:ext uri="{FF2B5EF4-FFF2-40B4-BE49-F238E27FC236}">
                <a16:creationId xmlns:a16="http://schemas.microsoft.com/office/drawing/2014/main" id="{744248EC-9C06-2941-A60D-79DD43A6C1F8}"/>
              </a:ext>
            </a:extLst>
          </p:cNvPr>
          <p:cNvSpPr>
            <a:spLocks noGrp="1"/>
          </p:cNvSpPr>
          <p:nvPr>
            <p:ph idx="1"/>
          </p:nvPr>
        </p:nvSpPr>
        <p:spPr>
          <a:xfrm>
            <a:off x="838200" y="2113807"/>
            <a:ext cx="10515600" cy="4326442"/>
          </a:xfrm>
        </p:spPr>
        <p:txBody>
          <a:bodyPr>
            <a:normAutofit fontScale="92500" lnSpcReduction="20000"/>
          </a:bodyPr>
          <a:lstStyle/>
          <a:p>
            <a:r>
              <a:rPr lang="en-US" b="1" dirty="0"/>
              <a:t>10 	Sit in a restaurant and order meal alone</a:t>
            </a:r>
          </a:p>
          <a:p>
            <a:r>
              <a:rPr lang="en-US" dirty="0"/>
              <a:t>9	Call the waiter over to get the check</a:t>
            </a:r>
          </a:p>
          <a:p>
            <a:r>
              <a:rPr lang="en-US" dirty="0"/>
              <a:t>8 	Ask for modifications or add additional parts to the meal</a:t>
            </a:r>
          </a:p>
          <a:p>
            <a:r>
              <a:rPr lang="en-US" dirty="0"/>
              <a:t>7 	Sit in a restaurant and order the meal with family present</a:t>
            </a:r>
          </a:p>
          <a:p>
            <a:r>
              <a:rPr lang="en-US" dirty="0"/>
              <a:t>6 	Sit in a restaurant and order water with family present</a:t>
            </a:r>
          </a:p>
          <a:p>
            <a:r>
              <a:rPr lang="en-US" dirty="0"/>
              <a:t>5 	Sit in a restaurant and greet the waiter with eye contact</a:t>
            </a:r>
          </a:p>
          <a:p>
            <a:r>
              <a:rPr lang="en-US" dirty="0"/>
              <a:t>4 	Sit in a restaurant while parent orders food </a:t>
            </a:r>
          </a:p>
          <a:p>
            <a:r>
              <a:rPr lang="en-US" dirty="0"/>
              <a:t>3 	Practice ordering food with a parent in the kitchen</a:t>
            </a:r>
          </a:p>
          <a:p>
            <a:r>
              <a:rPr lang="en-US" dirty="0"/>
              <a:t>2 	Practice ordering food at home alone</a:t>
            </a:r>
          </a:p>
          <a:p>
            <a:r>
              <a:rPr lang="en-US" dirty="0"/>
              <a:t>1 	Look at a menu at home</a:t>
            </a:r>
          </a:p>
        </p:txBody>
      </p:sp>
    </p:spTree>
    <p:extLst>
      <p:ext uri="{BB962C8B-B14F-4D97-AF65-F5344CB8AC3E}">
        <p14:creationId xmlns:p14="http://schemas.microsoft.com/office/powerpoint/2010/main" val="3462611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r>
              <a:rPr lang="en-US" sz="6600" b="1" dirty="0">
                <a:solidFill>
                  <a:srgbClr val="391378"/>
                </a:solidFill>
                <a:ea typeface="+mn-ea"/>
                <a:cs typeface="+mn-cs"/>
              </a:rPr>
              <a:t>Moderate Anxiety</a:t>
            </a:r>
            <a:br>
              <a:rPr lang="en-US" sz="6600" b="1" dirty="0">
                <a:solidFill>
                  <a:srgbClr val="391378"/>
                </a:solidFill>
                <a:ea typeface="+mn-ea"/>
                <a:cs typeface="+mn-cs"/>
              </a:rPr>
            </a:br>
            <a:endParaRPr lang="en-US" sz="6600" b="1" dirty="0">
              <a:solidFill>
                <a:srgbClr val="391378"/>
              </a:solidFill>
              <a:ea typeface="+mn-ea"/>
              <a:cs typeface="+mn-cs"/>
            </a:endParaRPr>
          </a:p>
        </p:txBody>
      </p:sp>
    </p:spTree>
    <p:extLst>
      <p:ext uri="{BB962C8B-B14F-4D97-AF65-F5344CB8AC3E}">
        <p14:creationId xmlns:p14="http://schemas.microsoft.com/office/powerpoint/2010/main" val="233236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629" y="2982350"/>
            <a:ext cx="11336740" cy="2755509"/>
          </a:xfrm>
        </p:spPr>
        <p:txBody>
          <a:bodyPr>
            <a:normAutofit/>
          </a:bodyPr>
          <a:lstStyle/>
          <a:p>
            <a:r>
              <a:rPr lang="en-US" sz="2800" dirty="0">
                <a:solidFill>
                  <a:schemeClr val="tx1">
                    <a:lumMod val="65000"/>
                    <a:lumOff val="35000"/>
                  </a:schemeClr>
                </a:solidFill>
                <a:ea typeface="+mn-ea"/>
                <a:cs typeface="+mn-cs"/>
              </a:rPr>
              <a:t>Neither we nor our spouses/partners have a relevant financial relationship with a commercial interest to disclose.</a:t>
            </a:r>
          </a:p>
          <a:p>
            <a:endParaRPr lang="en-US" sz="2800" dirty="0">
              <a:solidFill>
                <a:schemeClr val="tx1">
                  <a:lumMod val="65000"/>
                  <a:lumOff val="35000"/>
                </a:schemeClr>
              </a:solidFill>
              <a:ea typeface="+mn-ea"/>
              <a:cs typeface="+mn-cs"/>
            </a:endParaRPr>
          </a:p>
          <a:p>
            <a:endParaRPr lang="en-US" sz="2800" dirty="0">
              <a:solidFill>
                <a:schemeClr val="tx1">
                  <a:lumMod val="65000"/>
                  <a:lumOff val="35000"/>
                </a:schemeClr>
              </a:solidFill>
              <a:ea typeface="+mn-ea"/>
              <a:cs typeface="+mn-cs"/>
            </a:endParaRPr>
          </a:p>
          <a:p>
            <a:endParaRPr lang="en-US" sz="2800" dirty="0">
              <a:solidFill>
                <a:schemeClr val="tx1">
                  <a:lumMod val="65000"/>
                  <a:lumOff val="35000"/>
                </a:schemeClr>
              </a:solidFill>
              <a:ea typeface="+mn-ea"/>
              <a:cs typeface="+mn-cs"/>
            </a:endParaRPr>
          </a:p>
        </p:txBody>
      </p:sp>
      <p:sp>
        <p:nvSpPr>
          <p:cNvPr id="4" name="TextBox 3"/>
          <p:cNvSpPr txBox="1"/>
          <p:nvPr/>
        </p:nvSpPr>
        <p:spPr>
          <a:xfrm>
            <a:off x="3352800" y="1296537"/>
            <a:ext cx="5486400" cy="1323439"/>
          </a:xfrm>
          <a:prstGeom prst="rect">
            <a:avLst/>
          </a:prstGeom>
          <a:noFill/>
        </p:spPr>
        <p:txBody>
          <a:bodyPr wrap="square" rtlCol="0">
            <a:spAutoFit/>
          </a:bodyPr>
          <a:lstStyle/>
          <a:p>
            <a:pPr algn="ctr"/>
            <a:r>
              <a:rPr lang="en-US" sz="8000" dirty="0">
                <a:solidFill>
                  <a:srgbClr val="049FDA"/>
                </a:solidFill>
                <a:latin typeface="Helvetica Regular" charset="0"/>
                <a:ea typeface="Helvetica Regular" charset="0"/>
                <a:cs typeface="Helvetica Regular" charset="0"/>
              </a:rPr>
              <a:t>Disclosures</a:t>
            </a:r>
          </a:p>
        </p:txBody>
      </p:sp>
    </p:spTree>
    <p:extLst>
      <p:ext uri="{BB962C8B-B14F-4D97-AF65-F5344CB8AC3E}">
        <p14:creationId xmlns:p14="http://schemas.microsoft.com/office/powerpoint/2010/main" val="1708071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title"/>
          </p:nvPr>
        </p:nvSpPr>
        <p:spPr>
          <a:xfrm>
            <a:off x="506437" y="614608"/>
            <a:ext cx="10607039" cy="962886"/>
          </a:xfrm>
        </p:spPr>
        <p:txBody>
          <a:bodyPr>
            <a:noAutofit/>
          </a:bodyPr>
          <a:lstStyle/>
          <a:p>
            <a:pPr eaLnBrk="1" hangingPunct="1">
              <a:defRPr/>
            </a:pPr>
            <a:r>
              <a:rPr lang="en-US" altLang="en-US" sz="3200" b="1" dirty="0">
                <a:solidFill>
                  <a:srgbClr val="391378"/>
                </a:solidFill>
                <a:ea typeface="+mn-ea"/>
                <a:cs typeface="+mn-cs"/>
              </a:rPr>
              <a:t>Child–Adolescent Anxiety Multimodal Study (CAMS)</a:t>
            </a:r>
          </a:p>
        </p:txBody>
      </p:sp>
      <p:sp>
        <p:nvSpPr>
          <p:cNvPr id="15363" name="Rectangle 3"/>
          <p:cNvSpPr>
            <a:spLocks noGrp="1" noChangeArrowheads="1"/>
          </p:cNvSpPr>
          <p:nvPr>
            <p:ph type="body" idx="1"/>
          </p:nvPr>
        </p:nvSpPr>
        <p:spPr>
          <a:xfrm>
            <a:off x="702212" y="1820707"/>
            <a:ext cx="11255326" cy="4270654"/>
          </a:xfrm>
        </p:spPr>
        <p:txBody>
          <a:bodyPr/>
          <a:lstStyle/>
          <a:p>
            <a:pPr eaLnBrk="1" hangingPunct="1">
              <a:lnSpc>
                <a:spcPct val="90000"/>
              </a:lnSpc>
              <a:buFont typeface="Arial" charset="0"/>
              <a:buChar char="•"/>
              <a:defRPr/>
            </a:pPr>
            <a:r>
              <a:rPr lang="en-US" dirty="0">
                <a:ea typeface="ＭＳ Ｐゴシック" panose="020B0600070205080204" pitchFamily="34" charset="-128"/>
                <a:cs typeface="ＭＳ Ｐゴシック" pitchFamily="-108" charset="-128"/>
              </a:rPr>
              <a:t>Federally funded, multi-site RCT in 488 youth (7-17 Y/O) with a primary diagnosis of non-OCD anxiety disorder (separation anxiety disorder, generalized anxiety disorder, or social phobia)</a:t>
            </a:r>
          </a:p>
          <a:p>
            <a:pPr marL="0" indent="0" eaLnBrk="1" hangingPunct="1">
              <a:lnSpc>
                <a:spcPct val="90000"/>
              </a:lnSpc>
              <a:buNone/>
              <a:defRPr/>
            </a:pPr>
            <a:endParaRPr lang="en-US" dirty="0">
              <a:ea typeface="ＭＳ Ｐゴシック" panose="020B0600070205080204" pitchFamily="34" charset="-128"/>
              <a:cs typeface="ＭＳ Ｐゴシック" pitchFamily="-108" charset="-128"/>
            </a:endParaRPr>
          </a:p>
          <a:p>
            <a:pPr eaLnBrk="1" hangingPunct="1">
              <a:lnSpc>
                <a:spcPct val="90000"/>
              </a:lnSpc>
              <a:buFont typeface="Arial" charset="0"/>
              <a:buChar char="•"/>
              <a:defRPr/>
            </a:pPr>
            <a:r>
              <a:rPr lang="en-US" dirty="0">
                <a:ea typeface="ＭＳ Ｐゴシック" panose="020B0600070205080204" pitchFamily="34" charset="-128"/>
                <a:cs typeface="ＭＳ Ｐゴシック" pitchFamily="-108" charset="-128"/>
              </a:rPr>
              <a:t>Randomized to 12 weeks of</a:t>
            </a:r>
          </a:p>
          <a:p>
            <a:pPr lvl="1" eaLnBrk="1" hangingPunct="1">
              <a:lnSpc>
                <a:spcPct val="90000"/>
              </a:lnSpc>
              <a:defRPr/>
            </a:pPr>
            <a:r>
              <a:rPr lang="en-US" dirty="0">
                <a:ea typeface="ＭＳ Ｐゴシック" panose="020B0600070205080204" pitchFamily="34" charset="-128"/>
                <a:cs typeface="ＭＳ Ｐゴシック" pitchFamily="-108" charset="-128"/>
              </a:rPr>
              <a:t>CBT</a:t>
            </a:r>
          </a:p>
          <a:p>
            <a:pPr lvl="1" eaLnBrk="1" hangingPunct="1">
              <a:lnSpc>
                <a:spcPct val="90000"/>
              </a:lnSpc>
              <a:defRPr/>
            </a:pPr>
            <a:r>
              <a:rPr lang="en-US" dirty="0">
                <a:ea typeface="ＭＳ Ｐゴシック" panose="020B0600070205080204" pitchFamily="34" charset="-128"/>
                <a:cs typeface="ＭＳ Ｐゴシック" pitchFamily="-108" charset="-128"/>
              </a:rPr>
              <a:t>Sertraline (SER)</a:t>
            </a:r>
          </a:p>
          <a:p>
            <a:pPr lvl="1" eaLnBrk="1" hangingPunct="1">
              <a:lnSpc>
                <a:spcPct val="90000"/>
              </a:lnSpc>
              <a:defRPr/>
            </a:pPr>
            <a:r>
              <a:rPr lang="en-US" dirty="0">
                <a:ea typeface="ＭＳ Ｐゴシック" panose="020B0600070205080204" pitchFamily="34" charset="-128"/>
                <a:cs typeface="ＭＳ Ｐゴシック" pitchFamily="-108" charset="-128"/>
              </a:rPr>
              <a:t>Combination of CBT + SER (COMB)</a:t>
            </a:r>
          </a:p>
          <a:p>
            <a:pPr lvl="1" eaLnBrk="1" hangingPunct="1">
              <a:lnSpc>
                <a:spcPct val="90000"/>
              </a:lnSpc>
              <a:defRPr/>
            </a:pPr>
            <a:r>
              <a:rPr lang="en-US" dirty="0">
                <a:ea typeface="ＭＳ Ｐゴシック" panose="020B0600070205080204" pitchFamily="34" charset="-128"/>
                <a:cs typeface="ＭＳ Ｐゴシック" pitchFamily="-108" charset="-128"/>
              </a:rPr>
              <a:t>Placebo (PBO)</a:t>
            </a:r>
          </a:p>
          <a:p>
            <a:pPr eaLnBrk="1" hangingPunct="1">
              <a:buFont typeface="Arial" charset="0"/>
              <a:buChar char="•"/>
              <a:defRPr/>
            </a:pPr>
            <a:endParaRPr lang="en-US" sz="1600" dirty="0">
              <a:ea typeface="ＭＳ Ｐゴシック" panose="020B0600070205080204" pitchFamily="34" charset="-128"/>
              <a:cs typeface="ＭＳ Ｐゴシック" pitchFamily="-108" charset="-128"/>
            </a:endParaRPr>
          </a:p>
          <a:p>
            <a:pPr lvl="1" eaLnBrk="1" hangingPunct="1">
              <a:lnSpc>
                <a:spcPct val="90000"/>
              </a:lnSpc>
              <a:buFontTx/>
              <a:buNone/>
              <a:defRPr/>
            </a:pPr>
            <a:endParaRPr lang="en-US" sz="2600" dirty="0">
              <a:ea typeface="ＭＳ Ｐゴシック" panose="020B0600070205080204" pitchFamily="34" charset="-128"/>
              <a:cs typeface="ＭＳ Ｐゴシック" pitchFamily="-108" charset="-128"/>
            </a:endParaRPr>
          </a:p>
        </p:txBody>
      </p:sp>
      <p:sp>
        <p:nvSpPr>
          <p:cNvPr id="54276" name="Text Box 4"/>
          <p:cNvSpPr txBox="1">
            <a:spLocks noChangeArrowheads="1"/>
          </p:cNvSpPr>
          <p:nvPr/>
        </p:nvSpPr>
        <p:spPr bwMode="auto">
          <a:xfrm>
            <a:off x="1676399" y="5768196"/>
            <a:ext cx="848332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defRPr sz="3200">
                <a:solidFill>
                  <a:schemeClr val="tx1"/>
                </a:solidFill>
                <a:latin typeface="Arial" pitchFamily="34" charset="0"/>
                <a:ea typeface="MS PGothic" pitchFamily="34" charset="-128"/>
              </a:defRPr>
            </a:lvl1pPr>
            <a:lvl2pPr marL="742950" indent="-285750">
              <a:spcBef>
                <a:spcPct val="20000"/>
              </a:spcBef>
              <a:buClr>
                <a:schemeClr val="tx1"/>
              </a:buClr>
              <a:buChar char="–"/>
              <a:defRPr sz="2800">
                <a:solidFill>
                  <a:schemeClr val="tx1"/>
                </a:solidFill>
                <a:latin typeface="Arial" pitchFamily="34" charset="0"/>
                <a:ea typeface="MS PGothic" pitchFamily="34" charset="-128"/>
              </a:defRPr>
            </a:lvl2pPr>
            <a:lvl3pPr marL="1143000" indent="-228600">
              <a:spcBef>
                <a:spcPct val="20000"/>
              </a:spcBef>
              <a:buClr>
                <a:schemeClr val="hlink"/>
              </a:buClr>
              <a:buSzPct val="70000"/>
              <a:buFont typeface="Wingdings" pitchFamily="2" charset="2"/>
              <a:buChar char="n"/>
              <a:defRPr sz="2400">
                <a:solidFill>
                  <a:schemeClr val="tx1"/>
                </a:solidFill>
                <a:latin typeface="Arial" pitchFamily="34" charset="0"/>
                <a:ea typeface="ヒラギノ角ゴ Pro W3" pitchFamily="1" charset="-128"/>
              </a:defRPr>
            </a:lvl3pPr>
            <a:lvl4pPr marL="1600200" indent="-228600">
              <a:spcBef>
                <a:spcPct val="20000"/>
              </a:spcBef>
              <a:buClr>
                <a:schemeClr val="tx1"/>
              </a:buClr>
              <a:buChar char="–"/>
              <a:defRPr sz="2000">
                <a:solidFill>
                  <a:schemeClr val="tx1"/>
                </a:solidFill>
                <a:latin typeface="Arial" pitchFamily="34" charset="0"/>
                <a:ea typeface="ヒラギノ角ゴ Pro W3" pitchFamily="1" charset="-128"/>
              </a:defRPr>
            </a:lvl4pPr>
            <a:lvl5pPr marL="2057400" indent="-228600">
              <a:spcBef>
                <a:spcPct val="20000"/>
              </a:spcBef>
              <a:buClr>
                <a:schemeClr val="hlink"/>
              </a:buClr>
              <a:buSzPct val="70000"/>
              <a:buFont typeface="Wingdings" pitchFamily="2" charset="2"/>
              <a:buChar char="n"/>
              <a:defRPr sz="2000">
                <a:solidFill>
                  <a:schemeClr val="tx1"/>
                </a:solidFill>
                <a:latin typeface="Arial" pitchFamily="34" charset="0"/>
                <a:ea typeface="ヒラギノ角ゴ Pro W3" pitchFamily="1"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ヒラギノ角ゴ Pro W3" pitchFamily="1"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ヒラギノ角ゴ Pro W3" pitchFamily="1"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ヒラギノ角ゴ Pro W3" pitchFamily="1"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ヒラギノ角ゴ Pro W3" pitchFamily="1" charset="-128"/>
              </a:defRPr>
            </a:lvl9pPr>
          </a:lstStyle>
          <a:p>
            <a:pPr>
              <a:spcBef>
                <a:spcPct val="50000"/>
              </a:spcBef>
              <a:buClrTx/>
              <a:buSzTx/>
              <a:buFontTx/>
              <a:buNone/>
            </a:pPr>
            <a:r>
              <a:rPr lang="en-US" altLang="en-US" sz="1200" dirty="0">
                <a:latin typeface="Calibri" pitchFamily="34" charset="0"/>
                <a:ea typeface="ヒラギノ角ゴ Pro W3" pitchFamily="1" charset="-128"/>
              </a:rPr>
              <a:t>Walkup JT, Albano AM, </a:t>
            </a:r>
            <a:r>
              <a:rPr lang="en-US" altLang="en-US" sz="1200" dirty="0" err="1">
                <a:latin typeface="Calibri" pitchFamily="34" charset="0"/>
                <a:ea typeface="ヒラギノ角ゴ Pro W3" pitchFamily="1" charset="-128"/>
              </a:rPr>
              <a:t>Piacentini</a:t>
            </a:r>
            <a:r>
              <a:rPr lang="en-US" altLang="en-US" sz="1200" dirty="0">
                <a:latin typeface="Calibri" pitchFamily="34" charset="0"/>
                <a:ea typeface="ヒラギノ角ゴ Pro W3" pitchFamily="1" charset="-128"/>
              </a:rPr>
              <a:t> J, </a:t>
            </a:r>
            <a:r>
              <a:rPr lang="en-US" altLang="en-US" sz="1200" dirty="0" err="1">
                <a:latin typeface="Calibri" pitchFamily="34" charset="0"/>
                <a:ea typeface="ヒラギノ角ゴ Pro W3" pitchFamily="1" charset="-128"/>
              </a:rPr>
              <a:t>Birmaher</a:t>
            </a:r>
            <a:r>
              <a:rPr lang="en-US" altLang="en-US" sz="1200" dirty="0">
                <a:latin typeface="Calibri" pitchFamily="34" charset="0"/>
                <a:ea typeface="ヒラギノ角ゴ Pro W3" pitchFamily="1" charset="-128"/>
              </a:rPr>
              <a:t> B, Compton SN, Sherrill J, Ginsburg GS, Rynn MA, McCracken J, </a:t>
            </a:r>
            <a:r>
              <a:rPr lang="en-US" altLang="en-US" sz="1200" dirty="0" err="1">
                <a:latin typeface="Calibri" pitchFamily="34" charset="0"/>
                <a:ea typeface="ヒラギノ角ゴ Pro W3" pitchFamily="1" charset="-128"/>
              </a:rPr>
              <a:t>Waslick</a:t>
            </a:r>
            <a:r>
              <a:rPr lang="en-US" altLang="en-US" sz="1200" dirty="0">
                <a:latin typeface="Calibri" pitchFamily="34" charset="0"/>
                <a:ea typeface="ヒラギノ角ゴ Pro W3" pitchFamily="1" charset="-128"/>
              </a:rPr>
              <a:t> B, </a:t>
            </a:r>
            <a:r>
              <a:rPr lang="en-US" altLang="en-US" sz="1200" dirty="0" err="1">
                <a:latin typeface="Calibri" pitchFamily="34" charset="0"/>
                <a:ea typeface="ヒラギノ角ゴ Pro W3" pitchFamily="1" charset="-128"/>
              </a:rPr>
              <a:t>Iyengar</a:t>
            </a:r>
            <a:r>
              <a:rPr lang="en-US" altLang="en-US" sz="1200" dirty="0">
                <a:latin typeface="Calibri" pitchFamily="34" charset="0"/>
                <a:ea typeface="ヒラギノ角ゴ Pro W3" pitchFamily="1" charset="-128"/>
              </a:rPr>
              <a:t> S, March JS, Kendall PC. Cognitive-behavioral therapy, sertraline and their combination for children and adolescents with anxiety disorders: acute phase efficacy and safety. New England Journal of Medicine. Dec 25, 2008. </a:t>
            </a:r>
          </a:p>
        </p:txBody>
      </p:sp>
    </p:spTree>
    <p:extLst>
      <p:ext uri="{BB962C8B-B14F-4D97-AF65-F5344CB8AC3E}">
        <p14:creationId xmlns:p14="http://schemas.microsoft.com/office/powerpoint/2010/main" val="1274461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8" name="Picture 7">
            <a:extLst>
              <a:ext uri="{FF2B5EF4-FFF2-40B4-BE49-F238E27FC236}">
                <a16:creationId xmlns:a16="http://schemas.microsoft.com/office/drawing/2014/main" id="{8C851C63-3629-4981-A110-B0E2AAD1E848}"/>
              </a:ext>
            </a:extLst>
          </p:cNvPr>
          <p:cNvPicPr>
            <a:picLocks noChangeAspect="1"/>
          </p:cNvPicPr>
          <p:nvPr/>
        </p:nvPicPr>
        <p:blipFill>
          <a:blip r:embed="rId3"/>
          <a:stretch>
            <a:fillRect/>
          </a:stretch>
        </p:blipFill>
        <p:spPr>
          <a:xfrm>
            <a:off x="2398801" y="1462903"/>
            <a:ext cx="6928079" cy="5107718"/>
          </a:xfrm>
          <a:prstGeom prst="rect">
            <a:avLst/>
          </a:prstGeom>
        </p:spPr>
      </p:pic>
      <p:sp>
        <p:nvSpPr>
          <p:cNvPr id="209" name="Shape 209"/>
          <p:cNvSpPr txBox="1">
            <a:spLocks noGrp="1"/>
          </p:cNvSpPr>
          <p:nvPr>
            <p:ph type="title"/>
          </p:nvPr>
        </p:nvSpPr>
        <p:spPr>
          <a:xfrm>
            <a:off x="893763" y="1107943"/>
            <a:ext cx="10515600" cy="709919"/>
          </a:xfrm>
          <a:prstGeom prst="rect">
            <a:avLst/>
          </a:prstGeom>
          <a:noFill/>
          <a:ln>
            <a:noFill/>
          </a:ln>
        </p:spPr>
        <p:txBody>
          <a:bodyPr vert="horz" lIns="0" tIns="45700" rIns="0" bIns="0" rtlCol="0" anchor="b" anchorCtr="0">
            <a:noAutofit/>
          </a:bodyPr>
          <a:lstStyle/>
          <a:p>
            <a:pPr>
              <a:buSzPct val="25000"/>
            </a:pPr>
            <a:r>
              <a:rPr lang="en-US" b="1" dirty="0">
                <a:solidFill>
                  <a:srgbClr val="391378"/>
                </a:solidFill>
                <a:ea typeface="+mn-ea"/>
                <a:cs typeface="+mn-cs"/>
                <a:sym typeface="Arial"/>
              </a:rPr>
              <a:t>Child Anxiety Multimodal Study CAMS</a:t>
            </a:r>
            <a:br>
              <a:rPr lang="en-US" sz="3200" dirty="0">
                <a:solidFill>
                  <a:schemeClr val="dk1"/>
                </a:solidFill>
                <a:latin typeface="Arial"/>
                <a:ea typeface="Arial"/>
                <a:cs typeface="Arial"/>
                <a:sym typeface="Arial"/>
              </a:rPr>
            </a:br>
            <a:endParaRPr lang="en-US" sz="3200" dirty="0">
              <a:solidFill>
                <a:schemeClr val="dk1"/>
              </a:solidFill>
              <a:latin typeface="Arial"/>
              <a:ea typeface="Arial"/>
              <a:cs typeface="Arial"/>
              <a:sym typeface="Arial"/>
            </a:endParaRPr>
          </a:p>
        </p:txBody>
      </p:sp>
      <p:sp>
        <p:nvSpPr>
          <p:cNvPr id="211" name="Shape 211"/>
          <p:cNvSpPr txBox="1"/>
          <p:nvPr/>
        </p:nvSpPr>
        <p:spPr>
          <a:xfrm>
            <a:off x="1904999" y="6219784"/>
            <a:ext cx="8991600" cy="701674"/>
          </a:xfrm>
          <a:prstGeom prst="rect">
            <a:avLst/>
          </a:prstGeom>
          <a:noFill/>
          <a:ln>
            <a:noFill/>
          </a:ln>
        </p:spPr>
        <p:txBody>
          <a:bodyPr lIns="91425" tIns="45700" rIns="91425" bIns="45700" anchor="t" anchorCtr="0">
            <a:noAutofit/>
          </a:bodyPr>
          <a:lstStyle/>
          <a:p>
            <a:pPr algn="ctr">
              <a:buSzPct val="25000"/>
            </a:pPr>
            <a:r>
              <a:rPr lang="en-US" sz="2400" kern="0" dirty="0">
                <a:solidFill>
                  <a:srgbClr val="FF0000"/>
                </a:solidFill>
                <a:ea typeface="Arial"/>
                <a:cs typeface="Arial"/>
                <a:sym typeface="Arial"/>
                <a:rtl val="0"/>
              </a:rPr>
              <a:t>CGI-I 1 and 2  (ITT, LOCF)  </a:t>
            </a:r>
          </a:p>
          <a:p>
            <a:pPr algn="r">
              <a:buSzPct val="25000"/>
            </a:pPr>
            <a:r>
              <a:rPr lang="en-US" sz="1600" i="1" kern="0" dirty="0">
                <a:solidFill>
                  <a:srgbClr val="00FFFF"/>
                </a:solidFill>
                <a:ea typeface="Arial"/>
                <a:cs typeface="Arial"/>
                <a:sym typeface="Arial"/>
                <a:rtl val="0"/>
              </a:rPr>
              <a:t>Walkup et al., 2008</a:t>
            </a:r>
          </a:p>
        </p:txBody>
      </p:sp>
      <p:sp>
        <p:nvSpPr>
          <p:cNvPr id="9" name="TextBox 8">
            <a:extLst>
              <a:ext uri="{FF2B5EF4-FFF2-40B4-BE49-F238E27FC236}">
                <a16:creationId xmlns:a16="http://schemas.microsoft.com/office/drawing/2014/main" id="{980EDD02-304F-470D-8F6E-5F243DC19413}"/>
              </a:ext>
            </a:extLst>
          </p:cNvPr>
          <p:cNvSpPr txBox="1"/>
          <p:nvPr/>
        </p:nvSpPr>
        <p:spPr>
          <a:xfrm>
            <a:off x="6400799" y="3059668"/>
            <a:ext cx="991892" cy="369332"/>
          </a:xfrm>
          <a:prstGeom prst="rect">
            <a:avLst/>
          </a:prstGeom>
          <a:noFill/>
        </p:spPr>
        <p:txBody>
          <a:bodyPr wrap="square" rtlCol="0">
            <a:spAutoFit/>
          </a:bodyPr>
          <a:lstStyle/>
          <a:p>
            <a:r>
              <a:rPr lang="en-US" b="1" dirty="0"/>
              <a:t>81%</a:t>
            </a:r>
          </a:p>
        </p:txBody>
      </p:sp>
      <p:sp>
        <p:nvSpPr>
          <p:cNvPr id="11" name="TextBox 10">
            <a:extLst>
              <a:ext uri="{FF2B5EF4-FFF2-40B4-BE49-F238E27FC236}">
                <a16:creationId xmlns:a16="http://schemas.microsoft.com/office/drawing/2014/main" id="{0A026AC1-F2A5-4AA6-A196-E93D1CA20B44}"/>
              </a:ext>
            </a:extLst>
          </p:cNvPr>
          <p:cNvSpPr txBox="1"/>
          <p:nvPr/>
        </p:nvSpPr>
        <p:spPr>
          <a:xfrm>
            <a:off x="5694363" y="3529430"/>
            <a:ext cx="914400" cy="369332"/>
          </a:xfrm>
          <a:prstGeom prst="rect">
            <a:avLst/>
          </a:prstGeom>
          <a:noFill/>
        </p:spPr>
        <p:txBody>
          <a:bodyPr wrap="square" rtlCol="0">
            <a:spAutoFit/>
          </a:bodyPr>
          <a:lstStyle/>
          <a:p>
            <a:r>
              <a:rPr lang="en-US" b="1" dirty="0"/>
              <a:t>60%</a:t>
            </a:r>
          </a:p>
        </p:txBody>
      </p:sp>
      <p:sp>
        <p:nvSpPr>
          <p:cNvPr id="12" name="TextBox 11">
            <a:extLst>
              <a:ext uri="{FF2B5EF4-FFF2-40B4-BE49-F238E27FC236}">
                <a16:creationId xmlns:a16="http://schemas.microsoft.com/office/drawing/2014/main" id="{04BA8443-E71B-411F-AAFE-DD7FD5C3EB33}"/>
              </a:ext>
            </a:extLst>
          </p:cNvPr>
          <p:cNvSpPr txBox="1"/>
          <p:nvPr/>
        </p:nvSpPr>
        <p:spPr>
          <a:xfrm>
            <a:off x="5002061" y="3634013"/>
            <a:ext cx="583814" cy="369332"/>
          </a:xfrm>
          <a:prstGeom prst="rect">
            <a:avLst/>
          </a:prstGeom>
          <a:noFill/>
        </p:spPr>
        <p:txBody>
          <a:bodyPr wrap="none" rtlCol="0">
            <a:spAutoFit/>
          </a:bodyPr>
          <a:lstStyle/>
          <a:p>
            <a:r>
              <a:rPr lang="en-US" b="1" dirty="0"/>
              <a:t>55%</a:t>
            </a:r>
          </a:p>
        </p:txBody>
      </p:sp>
      <p:sp>
        <p:nvSpPr>
          <p:cNvPr id="13" name="TextBox 12">
            <a:extLst>
              <a:ext uri="{FF2B5EF4-FFF2-40B4-BE49-F238E27FC236}">
                <a16:creationId xmlns:a16="http://schemas.microsoft.com/office/drawing/2014/main" id="{B6EABF0D-6FEC-4990-8BF0-BA7D561115B0}"/>
              </a:ext>
            </a:extLst>
          </p:cNvPr>
          <p:cNvSpPr txBox="1"/>
          <p:nvPr/>
        </p:nvSpPr>
        <p:spPr>
          <a:xfrm>
            <a:off x="4418247" y="4408418"/>
            <a:ext cx="583814" cy="369332"/>
          </a:xfrm>
          <a:prstGeom prst="rect">
            <a:avLst/>
          </a:prstGeom>
          <a:noFill/>
        </p:spPr>
        <p:txBody>
          <a:bodyPr wrap="none" rtlCol="0">
            <a:spAutoFit/>
          </a:bodyPr>
          <a:lstStyle/>
          <a:p>
            <a:r>
              <a:rPr lang="en-US" b="1" dirty="0"/>
              <a:t>24%</a:t>
            </a:r>
          </a:p>
        </p:txBody>
      </p:sp>
      <p:sp>
        <p:nvSpPr>
          <p:cNvPr id="14" name="TextBox 13">
            <a:extLst>
              <a:ext uri="{FF2B5EF4-FFF2-40B4-BE49-F238E27FC236}">
                <a16:creationId xmlns:a16="http://schemas.microsoft.com/office/drawing/2014/main" id="{EF93DF93-08EE-45C9-A6AF-DA2968432794}"/>
              </a:ext>
            </a:extLst>
          </p:cNvPr>
          <p:cNvSpPr txBox="1"/>
          <p:nvPr/>
        </p:nvSpPr>
        <p:spPr>
          <a:xfrm>
            <a:off x="4136885" y="2679005"/>
            <a:ext cx="3114955" cy="369332"/>
          </a:xfrm>
          <a:prstGeom prst="rect">
            <a:avLst/>
          </a:prstGeom>
          <a:noFill/>
        </p:spPr>
        <p:txBody>
          <a:bodyPr wrap="none" rtlCol="0">
            <a:spAutoFit/>
          </a:bodyPr>
          <a:lstStyle/>
          <a:p>
            <a:r>
              <a:rPr lang="en-US" b="1" dirty="0">
                <a:latin typeface="Helvetica Regular"/>
              </a:rPr>
              <a:t>COMB &gt; CBT = SRT &gt; PBO</a:t>
            </a:r>
          </a:p>
        </p:txBody>
      </p:sp>
    </p:spTree>
    <p:extLst>
      <p:ext uri="{BB962C8B-B14F-4D97-AF65-F5344CB8AC3E}">
        <p14:creationId xmlns:p14="http://schemas.microsoft.com/office/powerpoint/2010/main" val="3922209608"/>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title"/>
          </p:nvPr>
        </p:nvSpPr>
        <p:spPr>
          <a:xfrm>
            <a:off x="398584" y="1050739"/>
            <a:ext cx="11394831" cy="820248"/>
          </a:xfrm>
        </p:spPr>
        <p:txBody>
          <a:bodyPr>
            <a:noAutofit/>
          </a:bodyPr>
          <a:lstStyle/>
          <a:p>
            <a:pPr algn="ctr" eaLnBrk="1" hangingPunct="1">
              <a:defRPr/>
            </a:pPr>
            <a:r>
              <a:rPr lang="en-US" altLang="en-US" sz="4000" b="1" dirty="0">
                <a:solidFill>
                  <a:srgbClr val="391378"/>
                </a:solidFill>
                <a:ea typeface="+mn-ea"/>
                <a:cs typeface="+mn-cs"/>
              </a:rPr>
              <a:t>Child–Adolescent Anxiety Multimodal Study</a:t>
            </a:r>
          </a:p>
        </p:txBody>
      </p:sp>
      <p:sp>
        <p:nvSpPr>
          <p:cNvPr id="15363" name="Rectangle 3"/>
          <p:cNvSpPr>
            <a:spLocks noGrp="1" noChangeArrowheads="1"/>
          </p:cNvSpPr>
          <p:nvPr>
            <p:ph type="body" idx="1"/>
          </p:nvPr>
        </p:nvSpPr>
        <p:spPr>
          <a:xfrm>
            <a:off x="579776" y="2278951"/>
            <a:ext cx="10425334" cy="4118769"/>
          </a:xfrm>
        </p:spPr>
        <p:txBody>
          <a:bodyPr/>
          <a:lstStyle/>
          <a:p>
            <a:pPr marL="457200" lvl="1" indent="0" eaLnBrk="1" hangingPunct="1">
              <a:buNone/>
              <a:defRPr/>
            </a:pPr>
            <a:r>
              <a:rPr lang="en-US" sz="3600" dirty="0">
                <a:ea typeface="ＭＳ Ｐゴシック" panose="020B0600070205080204" pitchFamily="34" charset="-128"/>
                <a:cs typeface="ＭＳ Ｐゴシック" pitchFamily="-108" charset="-128"/>
              </a:rPr>
              <a:t>Mean dose of SER/PBO at final visit:</a:t>
            </a:r>
          </a:p>
          <a:p>
            <a:pPr marL="457200" lvl="1" indent="0" eaLnBrk="1" hangingPunct="1">
              <a:buNone/>
              <a:defRPr/>
            </a:pPr>
            <a:endParaRPr lang="en-US" sz="3600" dirty="0">
              <a:ea typeface="ＭＳ Ｐゴシック" panose="020B0600070205080204" pitchFamily="34" charset="-128"/>
              <a:cs typeface="ＭＳ Ｐゴシック" pitchFamily="-108" charset="-128"/>
            </a:endParaRPr>
          </a:p>
          <a:p>
            <a:pPr lvl="2" eaLnBrk="1" hangingPunct="1">
              <a:buFont typeface="Arial" charset="0"/>
              <a:buChar char="•"/>
              <a:defRPr/>
            </a:pPr>
            <a:r>
              <a:rPr lang="en-US" sz="3200" dirty="0">
                <a:ea typeface="ＭＳ Ｐゴシック" panose="020B0600070205080204" pitchFamily="34" charset="-128"/>
                <a:cs typeface="ＭＳ Ｐゴシック" pitchFamily="-108" charset="-128"/>
              </a:rPr>
              <a:t>COMB:	134 mg/day</a:t>
            </a:r>
          </a:p>
          <a:p>
            <a:pPr lvl="2" eaLnBrk="1" hangingPunct="1">
              <a:buFont typeface="Arial" charset="0"/>
              <a:buChar char="•"/>
              <a:defRPr/>
            </a:pPr>
            <a:r>
              <a:rPr lang="en-US" sz="3200" dirty="0">
                <a:ea typeface="ＭＳ Ｐゴシック" panose="020B0600070205080204" pitchFamily="34" charset="-128"/>
                <a:cs typeface="ＭＳ Ｐゴシック" pitchFamily="-108" charset="-128"/>
              </a:rPr>
              <a:t>SER:  	146 mg/day</a:t>
            </a:r>
          </a:p>
          <a:p>
            <a:pPr lvl="2" eaLnBrk="1" hangingPunct="1">
              <a:buFont typeface="Arial" charset="0"/>
              <a:buChar char="•"/>
              <a:defRPr/>
            </a:pPr>
            <a:r>
              <a:rPr lang="en-US" sz="3200" dirty="0">
                <a:ea typeface="ＭＳ Ｐゴシック" panose="020B0600070205080204" pitchFamily="34" charset="-128"/>
                <a:cs typeface="ＭＳ Ｐゴシック" pitchFamily="-108" charset="-128"/>
              </a:rPr>
              <a:t>PBO:  	176mg/day</a:t>
            </a:r>
          </a:p>
          <a:p>
            <a:pPr lvl="1" eaLnBrk="1" hangingPunct="1">
              <a:lnSpc>
                <a:spcPct val="90000"/>
              </a:lnSpc>
              <a:defRPr/>
            </a:pPr>
            <a:endParaRPr lang="en-US" sz="1800" dirty="0">
              <a:ea typeface="ＭＳ Ｐゴシック" panose="020B0600070205080204" pitchFamily="34" charset="-128"/>
              <a:cs typeface="ＭＳ Ｐゴシック" pitchFamily="-108" charset="-128"/>
            </a:endParaRPr>
          </a:p>
          <a:p>
            <a:pPr lvl="1" eaLnBrk="1" hangingPunct="1">
              <a:lnSpc>
                <a:spcPct val="90000"/>
              </a:lnSpc>
              <a:buFontTx/>
              <a:buNone/>
              <a:defRPr/>
            </a:pPr>
            <a:endParaRPr lang="en-US" sz="2600" dirty="0">
              <a:ea typeface="ＭＳ Ｐゴシック" panose="020B0600070205080204" pitchFamily="34" charset="-128"/>
              <a:cs typeface="ＭＳ Ｐゴシック" pitchFamily="-108" charset="-128"/>
            </a:endParaRPr>
          </a:p>
        </p:txBody>
      </p:sp>
      <p:sp>
        <p:nvSpPr>
          <p:cNvPr id="55300" name="Text Box 4"/>
          <p:cNvSpPr txBox="1">
            <a:spLocks noChangeArrowheads="1"/>
          </p:cNvSpPr>
          <p:nvPr/>
        </p:nvSpPr>
        <p:spPr bwMode="auto">
          <a:xfrm rot="10800000" flipV="1">
            <a:off x="1640371" y="5539590"/>
            <a:ext cx="858549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defRPr sz="3200">
                <a:solidFill>
                  <a:schemeClr val="tx1"/>
                </a:solidFill>
                <a:latin typeface="Arial" pitchFamily="34" charset="0"/>
                <a:ea typeface="MS PGothic" pitchFamily="34" charset="-128"/>
              </a:defRPr>
            </a:lvl1pPr>
            <a:lvl2pPr marL="742950" indent="-285750">
              <a:spcBef>
                <a:spcPct val="20000"/>
              </a:spcBef>
              <a:buClr>
                <a:schemeClr val="tx1"/>
              </a:buClr>
              <a:buChar char="–"/>
              <a:defRPr sz="2800">
                <a:solidFill>
                  <a:schemeClr val="tx1"/>
                </a:solidFill>
                <a:latin typeface="Arial" pitchFamily="34" charset="0"/>
                <a:ea typeface="MS PGothic" pitchFamily="34" charset="-128"/>
              </a:defRPr>
            </a:lvl2pPr>
            <a:lvl3pPr marL="1143000" indent="-228600">
              <a:spcBef>
                <a:spcPct val="20000"/>
              </a:spcBef>
              <a:buClr>
                <a:schemeClr val="hlink"/>
              </a:buClr>
              <a:buSzPct val="70000"/>
              <a:buFont typeface="Wingdings" pitchFamily="2" charset="2"/>
              <a:buChar char="n"/>
              <a:defRPr sz="2400">
                <a:solidFill>
                  <a:schemeClr val="tx1"/>
                </a:solidFill>
                <a:latin typeface="Arial" pitchFamily="34" charset="0"/>
                <a:ea typeface="ヒラギノ角ゴ Pro W3" pitchFamily="1" charset="-128"/>
              </a:defRPr>
            </a:lvl3pPr>
            <a:lvl4pPr marL="1600200" indent="-228600">
              <a:spcBef>
                <a:spcPct val="20000"/>
              </a:spcBef>
              <a:buClr>
                <a:schemeClr val="tx1"/>
              </a:buClr>
              <a:buChar char="–"/>
              <a:defRPr sz="2000">
                <a:solidFill>
                  <a:schemeClr val="tx1"/>
                </a:solidFill>
                <a:latin typeface="Arial" pitchFamily="34" charset="0"/>
                <a:ea typeface="ヒラギノ角ゴ Pro W3" pitchFamily="1" charset="-128"/>
              </a:defRPr>
            </a:lvl4pPr>
            <a:lvl5pPr marL="2057400" indent="-228600">
              <a:spcBef>
                <a:spcPct val="20000"/>
              </a:spcBef>
              <a:buClr>
                <a:schemeClr val="hlink"/>
              </a:buClr>
              <a:buSzPct val="70000"/>
              <a:buFont typeface="Wingdings" pitchFamily="2" charset="2"/>
              <a:buChar char="n"/>
              <a:defRPr sz="2000">
                <a:solidFill>
                  <a:schemeClr val="tx1"/>
                </a:solidFill>
                <a:latin typeface="Arial" pitchFamily="34" charset="0"/>
                <a:ea typeface="ヒラギノ角ゴ Pro W3" pitchFamily="1"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ヒラギノ角ゴ Pro W3" pitchFamily="1"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ヒラギノ角ゴ Pro W3" pitchFamily="1"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ヒラギノ角ゴ Pro W3" pitchFamily="1"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ヒラギノ角ゴ Pro W3" pitchFamily="1" charset="-128"/>
              </a:defRPr>
            </a:lvl9pPr>
          </a:lstStyle>
          <a:p>
            <a:pPr>
              <a:spcBef>
                <a:spcPct val="50000"/>
              </a:spcBef>
              <a:buClrTx/>
              <a:buSzTx/>
              <a:buFontTx/>
              <a:buNone/>
            </a:pPr>
            <a:r>
              <a:rPr lang="en-US" altLang="en-US" sz="1200" dirty="0">
                <a:latin typeface="Calibri" pitchFamily="34" charset="0"/>
                <a:ea typeface="ヒラギノ角ゴ Pro W3" pitchFamily="1" charset="-128"/>
              </a:rPr>
              <a:t>Walkup JT, Albano AM, </a:t>
            </a:r>
            <a:r>
              <a:rPr lang="en-US" altLang="en-US" sz="1200" dirty="0" err="1">
                <a:latin typeface="Calibri" pitchFamily="34" charset="0"/>
                <a:ea typeface="ヒラギノ角ゴ Pro W3" pitchFamily="1" charset="-128"/>
              </a:rPr>
              <a:t>Piacentini</a:t>
            </a:r>
            <a:r>
              <a:rPr lang="en-US" altLang="en-US" sz="1200" dirty="0">
                <a:latin typeface="Calibri" pitchFamily="34" charset="0"/>
                <a:ea typeface="ヒラギノ角ゴ Pro W3" pitchFamily="1" charset="-128"/>
              </a:rPr>
              <a:t> J, </a:t>
            </a:r>
            <a:r>
              <a:rPr lang="en-US" altLang="en-US" sz="1200" dirty="0" err="1">
                <a:latin typeface="Calibri" pitchFamily="34" charset="0"/>
                <a:ea typeface="ヒラギノ角ゴ Pro W3" pitchFamily="1" charset="-128"/>
              </a:rPr>
              <a:t>Birmaher</a:t>
            </a:r>
            <a:r>
              <a:rPr lang="en-US" altLang="en-US" sz="1200" dirty="0">
                <a:latin typeface="Calibri" pitchFamily="34" charset="0"/>
                <a:ea typeface="ヒラギノ角ゴ Pro W3" pitchFamily="1" charset="-128"/>
              </a:rPr>
              <a:t> B, Compton SN, Sherrill J, Ginsburg GS, </a:t>
            </a:r>
            <a:r>
              <a:rPr lang="en-US" altLang="en-US" sz="1200" dirty="0" err="1">
                <a:latin typeface="Calibri" pitchFamily="34" charset="0"/>
                <a:ea typeface="ヒラギノ角ゴ Pro W3" pitchFamily="1" charset="-128"/>
              </a:rPr>
              <a:t>Rynn</a:t>
            </a:r>
            <a:r>
              <a:rPr lang="en-US" altLang="en-US" sz="1200" dirty="0">
                <a:latin typeface="Calibri" pitchFamily="34" charset="0"/>
                <a:ea typeface="ヒラギノ角ゴ Pro W3" pitchFamily="1" charset="-128"/>
              </a:rPr>
              <a:t> MA, McCracken J, </a:t>
            </a:r>
            <a:r>
              <a:rPr lang="en-US" altLang="en-US" sz="1200" dirty="0" err="1">
                <a:latin typeface="Calibri" pitchFamily="34" charset="0"/>
                <a:ea typeface="ヒラギノ角ゴ Pro W3" pitchFamily="1" charset="-128"/>
              </a:rPr>
              <a:t>Waslick</a:t>
            </a:r>
            <a:r>
              <a:rPr lang="en-US" altLang="en-US" sz="1200" dirty="0">
                <a:latin typeface="Calibri" pitchFamily="34" charset="0"/>
                <a:ea typeface="ヒラギノ角ゴ Pro W3" pitchFamily="1" charset="-128"/>
              </a:rPr>
              <a:t> B, </a:t>
            </a:r>
            <a:r>
              <a:rPr lang="en-US" altLang="en-US" sz="1200" dirty="0" err="1">
                <a:latin typeface="Calibri" pitchFamily="34" charset="0"/>
                <a:ea typeface="ヒラギノ角ゴ Pro W3" pitchFamily="1" charset="-128"/>
              </a:rPr>
              <a:t>Iyengar</a:t>
            </a:r>
            <a:r>
              <a:rPr lang="en-US" altLang="en-US" sz="1200" dirty="0">
                <a:latin typeface="Calibri" pitchFamily="34" charset="0"/>
                <a:ea typeface="ヒラギノ角ゴ Pro W3" pitchFamily="1" charset="-128"/>
              </a:rPr>
              <a:t> S, March JS, Kendall PC. Cognitive-behavioral therapy, sertraline and their combination for children and adolescents with anxiety disorders: acute phase efficacy and safety. New England Journal of Medicine. Dec 25, 2008. </a:t>
            </a:r>
          </a:p>
        </p:txBody>
      </p:sp>
    </p:spTree>
    <p:extLst>
      <p:ext uri="{BB962C8B-B14F-4D97-AF65-F5344CB8AC3E}">
        <p14:creationId xmlns:p14="http://schemas.microsoft.com/office/powerpoint/2010/main" val="3679541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1497"/>
            <a:ext cx="10515600" cy="709919"/>
          </a:xfrm>
        </p:spPr>
        <p:txBody>
          <a:bodyPr>
            <a:noAutofit/>
          </a:bodyPr>
          <a:lstStyle/>
          <a:p>
            <a:pPr>
              <a:defRPr/>
            </a:pPr>
            <a:r>
              <a:rPr lang="en-US" b="1" dirty="0">
                <a:solidFill>
                  <a:srgbClr val="391378"/>
                </a:solidFill>
                <a:ea typeface="+mn-ea"/>
                <a:cs typeface="+mn-cs"/>
              </a:rPr>
              <a:t>FDA approved SSRI Meds for the  Pediatric Anxiety Triad</a:t>
            </a:r>
          </a:p>
        </p:txBody>
      </p:sp>
      <p:sp>
        <p:nvSpPr>
          <p:cNvPr id="3" name="Content Placeholder 2"/>
          <p:cNvSpPr>
            <a:spLocks noGrp="1"/>
          </p:cNvSpPr>
          <p:nvPr>
            <p:ph idx="1"/>
          </p:nvPr>
        </p:nvSpPr>
        <p:spPr>
          <a:xfrm>
            <a:off x="838200" y="2588454"/>
            <a:ext cx="10515600" cy="3994299"/>
          </a:xfrm>
        </p:spPr>
        <p:txBody>
          <a:bodyPr>
            <a:normAutofit/>
          </a:bodyPr>
          <a:lstStyle/>
          <a:p>
            <a:pPr marL="0" indent="0" algn="ctr">
              <a:buNone/>
              <a:defRPr/>
            </a:pPr>
            <a:endParaRPr lang="en-US" sz="6600" dirty="0"/>
          </a:p>
          <a:p>
            <a:pPr marL="0" indent="0" algn="ctr">
              <a:buNone/>
              <a:defRPr/>
            </a:pPr>
            <a:r>
              <a:rPr lang="en-US" sz="6600" dirty="0"/>
              <a:t>NONE</a:t>
            </a:r>
          </a:p>
        </p:txBody>
      </p:sp>
    </p:spTree>
    <p:extLst>
      <p:ext uri="{BB962C8B-B14F-4D97-AF65-F5344CB8AC3E}">
        <p14:creationId xmlns:p14="http://schemas.microsoft.com/office/powerpoint/2010/main" val="406588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11015" y="685800"/>
            <a:ext cx="11760591" cy="914400"/>
          </a:xfrm>
          <a:noFill/>
        </p:spPr>
        <p:txBody>
          <a:bodyPr vert="horz" lIns="90488" tIns="44450" rIns="90488" bIns="44450" rtlCol="0" anchor="ctr" anchorCtr="1">
            <a:noAutofit/>
          </a:bodyPr>
          <a:lstStyle/>
          <a:p>
            <a:pPr defTabSz="114300"/>
            <a:r>
              <a:rPr lang="en-US" sz="4200" b="1" dirty="0">
                <a:solidFill>
                  <a:srgbClr val="391378"/>
                </a:solidFill>
                <a:ea typeface="+mn-ea"/>
                <a:cs typeface="+mn-cs"/>
              </a:rPr>
              <a:t>Serotonin Reuptake Inhibitors FDA Approvals</a:t>
            </a:r>
          </a:p>
        </p:txBody>
      </p:sp>
      <p:sp>
        <p:nvSpPr>
          <p:cNvPr id="15363" name="Rectangle 3"/>
          <p:cNvSpPr>
            <a:spLocks noGrp="1" noChangeArrowheads="1"/>
          </p:cNvSpPr>
          <p:nvPr>
            <p:ph type="body" idx="1"/>
          </p:nvPr>
        </p:nvSpPr>
        <p:spPr>
          <a:xfrm>
            <a:off x="999979" y="1600200"/>
            <a:ext cx="8229600" cy="4724400"/>
          </a:xfrm>
          <a:noFill/>
        </p:spPr>
        <p:txBody>
          <a:bodyPr vert="horz" lIns="90488" tIns="44450" rIns="90488" bIns="44450" rtlCol="0">
            <a:normAutofit/>
          </a:bodyPr>
          <a:lstStyle/>
          <a:p>
            <a:pPr eaLnBrk="1" hangingPunct="1">
              <a:lnSpc>
                <a:spcPct val="90000"/>
              </a:lnSpc>
              <a:buFont typeface="Wingdings" charset="2"/>
              <a:buChar char="§"/>
            </a:pPr>
            <a:r>
              <a:rPr lang="en-US" dirty="0">
                <a:latin typeface="Helvetica" pitchFamily="2" charset="0"/>
              </a:rPr>
              <a:t>Approved for OCD</a:t>
            </a:r>
          </a:p>
          <a:p>
            <a:pPr lvl="1" eaLnBrk="1" hangingPunct="1">
              <a:lnSpc>
                <a:spcPct val="90000"/>
              </a:lnSpc>
              <a:buFont typeface="Wingdings" charset="2"/>
              <a:buChar char="§"/>
            </a:pPr>
            <a:r>
              <a:rPr lang="en-US" dirty="0">
                <a:latin typeface="Helvetica" pitchFamily="2" charset="0"/>
              </a:rPr>
              <a:t>Clomipramine </a:t>
            </a:r>
            <a:r>
              <a:rPr lang="en-US" u="sng" dirty="0">
                <a:latin typeface="Helvetica" pitchFamily="2" charset="0"/>
              </a:rPr>
              <a:t>&gt;</a:t>
            </a:r>
            <a:r>
              <a:rPr lang="en-US" dirty="0">
                <a:latin typeface="Helvetica" pitchFamily="2" charset="0"/>
              </a:rPr>
              <a:t> 10 </a:t>
            </a:r>
            <a:r>
              <a:rPr lang="en-US" dirty="0" err="1">
                <a:latin typeface="Helvetica" pitchFamily="2" charset="0"/>
              </a:rPr>
              <a:t>yrs</a:t>
            </a:r>
            <a:r>
              <a:rPr lang="en-US" dirty="0">
                <a:latin typeface="Helvetica" pitchFamily="2" charset="0"/>
              </a:rPr>
              <a:t> (TCA)</a:t>
            </a:r>
          </a:p>
          <a:p>
            <a:pPr lvl="1" eaLnBrk="1" hangingPunct="1">
              <a:lnSpc>
                <a:spcPct val="90000"/>
              </a:lnSpc>
              <a:buFont typeface="Wingdings" charset="2"/>
              <a:buChar char="§"/>
            </a:pPr>
            <a:r>
              <a:rPr lang="en-US" dirty="0">
                <a:latin typeface="Helvetica" pitchFamily="2" charset="0"/>
              </a:rPr>
              <a:t>Fluvoxamine </a:t>
            </a:r>
            <a:r>
              <a:rPr lang="en-US" u="sng" dirty="0">
                <a:latin typeface="Helvetica" pitchFamily="2" charset="0"/>
              </a:rPr>
              <a:t>&gt;</a:t>
            </a:r>
            <a:r>
              <a:rPr lang="en-US" dirty="0">
                <a:latin typeface="Helvetica" pitchFamily="2" charset="0"/>
              </a:rPr>
              <a:t> 8 </a:t>
            </a:r>
            <a:r>
              <a:rPr lang="en-US" dirty="0" err="1">
                <a:latin typeface="Helvetica" pitchFamily="2" charset="0"/>
              </a:rPr>
              <a:t>yrs</a:t>
            </a:r>
            <a:r>
              <a:rPr lang="en-US" dirty="0">
                <a:latin typeface="Helvetica" pitchFamily="2" charset="0"/>
              </a:rPr>
              <a:t> (SSRI)</a:t>
            </a:r>
          </a:p>
          <a:p>
            <a:pPr lvl="1" eaLnBrk="1" hangingPunct="1">
              <a:lnSpc>
                <a:spcPct val="90000"/>
              </a:lnSpc>
              <a:buFont typeface="Wingdings" charset="2"/>
              <a:buChar char="§"/>
            </a:pPr>
            <a:r>
              <a:rPr lang="en-US" dirty="0">
                <a:latin typeface="Helvetica" pitchFamily="2" charset="0"/>
              </a:rPr>
              <a:t>Sertraline </a:t>
            </a:r>
            <a:r>
              <a:rPr lang="en-US" u="sng" dirty="0">
                <a:latin typeface="Helvetica" pitchFamily="2" charset="0"/>
              </a:rPr>
              <a:t>&gt;</a:t>
            </a:r>
            <a:r>
              <a:rPr lang="en-US" dirty="0">
                <a:latin typeface="Helvetica" pitchFamily="2" charset="0"/>
              </a:rPr>
              <a:t> 6 </a:t>
            </a:r>
            <a:r>
              <a:rPr lang="en-US" dirty="0" err="1">
                <a:latin typeface="Helvetica" pitchFamily="2" charset="0"/>
              </a:rPr>
              <a:t>yrs</a:t>
            </a:r>
            <a:r>
              <a:rPr lang="en-US" dirty="0">
                <a:latin typeface="Helvetica" pitchFamily="2" charset="0"/>
              </a:rPr>
              <a:t>     (SSRI)</a:t>
            </a:r>
          </a:p>
          <a:p>
            <a:pPr lvl="1" eaLnBrk="1" hangingPunct="1">
              <a:lnSpc>
                <a:spcPct val="90000"/>
              </a:lnSpc>
              <a:buFont typeface="Wingdings" charset="2"/>
              <a:buChar char="§"/>
            </a:pPr>
            <a:r>
              <a:rPr lang="en-US" dirty="0">
                <a:latin typeface="Helvetica" pitchFamily="2" charset="0"/>
              </a:rPr>
              <a:t>Fluoxetine </a:t>
            </a:r>
            <a:r>
              <a:rPr lang="en-US" u="sng" dirty="0">
                <a:latin typeface="Helvetica" pitchFamily="2" charset="0"/>
              </a:rPr>
              <a:t>&gt;</a:t>
            </a:r>
            <a:r>
              <a:rPr lang="en-US" dirty="0">
                <a:latin typeface="Helvetica" pitchFamily="2" charset="0"/>
              </a:rPr>
              <a:t> 7 </a:t>
            </a:r>
            <a:r>
              <a:rPr lang="en-US" dirty="0" err="1">
                <a:latin typeface="Helvetica" pitchFamily="2" charset="0"/>
              </a:rPr>
              <a:t>yrs</a:t>
            </a:r>
            <a:r>
              <a:rPr lang="en-US" dirty="0">
                <a:latin typeface="Helvetica" pitchFamily="2" charset="0"/>
              </a:rPr>
              <a:t>     (SSRI)</a:t>
            </a:r>
          </a:p>
          <a:p>
            <a:pPr eaLnBrk="1" hangingPunct="1">
              <a:lnSpc>
                <a:spcPct val="90000"/>
              </a:lnSpc>
              <a:buFont typeface="Wingdings" charset="2"/>
              <a:buChar char="§"/>
            </a:pPr>
            <a:r>
              <a:rPr lang="en-US" dirty="0">
                <a:latin typeface="Helvetica" pitchFamily="2" charset="0"/>
              </a:rPr>
              <a:t>Approved for Depression</a:t>
            </a:r>
          </a:p>
          <a:p>
            <a:pPr lvl="1" eaLnBrk="1" hangingPunct="1">
              <a:lnSpc>
                <a:spcPct val="90000"/>
              </a:lnSpc>
              <a:buFont typeface="Wingdings" charset="2"/>
              <a:buChar char="§"/>
            </a:pPr>
            <a:r>
              <a:rPr lang="en-US" dirty="0">
                <a:latin typeface="Helvetica" pitchFamily="2" charset="0"/>
              </a:rPr>
              <a:t>Fluoxetine </a:t>
            </a:r>
            <a:r>
              <a:rPr lang="en-US" u="sng" dirty="0">
                <a:latin typeface="Helvetica" pitchFamily="2" charset="0"/>
              </a:rPr>
              <a:t>&gt;</a:t>
            </a:r>
            <a:r>
              <a:rPr lang="en-US" dirty="0">
                <a:latin typeface="Helvetica" pitchFamily="2" charset="0"/>
              </a:rPr>
              <a:t> 8 </a:t>
            </a:r>
            <a:r>
              <a:rPr lang="en-US" dirty="0" err="1">
                <a:latin typeface="Helvetica" pitchFamily="2" charset="0"/>
              </a:rPr>
              <a:t>yrs</a:t>
            </a:r>
            <a:r>
              <a:rPr lang="en-US" dirty="0">
                <a:latin typeface="Helvetica" pitchFamily="2" charset="0"/>
              </a:rPr>
              <a:t>   (SSRI)</a:t>
            </a:r>
          </a:p>
          <a:p>
            <a:pPr lvl="1" eaLnBrk="1" hangingPunct="1">
              <a:lnSpc>
                <a:spcPct val="90000"/>
              </a:lnSpc>
              <a:buFont typeface="Wingdings" charset="2"/>
              <a:buChar char="§"/>
            </a:pPr>
            <a:r>
              <a:rPr lang="en-US" dirty="0">
                <a:latin typeface="Helvetica" pitchFamily="2" charset="0"/>
              </a:rPr>
              <a:t>Escitalopram </a:t>
            </a:r>
            <a:r>
              <a:rPr lang="en-US" u="sng" dirty="0">
                <a:latin typeface="Helvetica" pitchFamily="2" charset="0"/>
              </a:rPr>
              <a:t>&gt;</a:t>
            </a:r>
            <a:r>
              <a:rPr lang="en-US" dirty="0">
                <a:latin typeface="Helvetica" pitchFamily="2" charset="0"/>
              </a:rPr>
              <a:t> 12 </a:t>
            </a:r>
            <a:r>
              <a:rPr lang="en-US" dirty="0" err="1">
                <a:latin typeface="Helvetica" pitchFamily="2" charset="0"/>
              </a:rPr>
              <a:t>yrs</a:t>
            </a:r>
            <a:r>
              <a:rPr lang="en-US" dirty="0">
                <a:latin typeface="Helvetica" pitchFamily="2" charset="0"/>
              </a:rPr>
              <a:t>  (SSRI)</a:t>
            </a:r>
          </a:p>
          <a:p>
            <a:pPr eaLnBrk="1" hangingPunct="1">
              <a:lnSpc>
                <a:spcPct val="90000"/>
              </a:lnSpc>
              <a:buFont typeface="Wingdings" charset="2"/>
              <a:buChar char="§"/>
            </a:pPr>
            <a:r>
              <a:rPr lang="en-US" dirty="0">
                <a:latin typeface="Helvetica" pitchFamily="2" charset="0"/>
              </a:rPr>
              <a:t>Approved for Non-OCD Anxiety </a:t>
            </a:r>
          </a:p>
          <a:p>
            <a:pPr lvl="1">
              <a:lnSpc>
                <a:spcPct val="90000"/>
              </a:lnSpc>
              <a:buFont typeface="Wingdings" charset="2"/>
              <a:buChar char="§"/>
            </a:pPr>
            <a:r>
              <a:rPr lang="en-US" dirty="0">
                <a:latin typeface="Helvetica" pitchFamily="2" charset="0"/>
              </a:rPr>
              <a:t>Duloxetine </a:t>
            </a:r>
            <a:r>
              <a:rPr lang="en-US" u="sng" dirty="0">
                <a:latin typeface="Helvetica" pitchFamily="2" charset="0"/>
              </a:rPr>
              <a:t>&gt;</a:t>
            </a:r>
            <a:r>
              <a:rPr lang="en-US" dirty="0">
                <a:latin typeface="Helvetica" pitchFamily="2" charset="0"/>
              </a:rPr>
              <a:t> 7 </a:t>
            </a:r>
            <a:r>
              <a:rPr lang="en-US" dirty="0" err="1">
                <a:latin typeface="Helvetica" pitchFamily="2" charset="0"/>
              </a:rPr>
              <a:t>yrs</a:t>
            </a:r>
            <a:r>
              <a:rPr lang="en-US" dirty="0">
                <a:latin typeface="Helvetica" pitchFamily="2" charset="0"/>
              </a:rPr>
              <a:t> GAD (SNRI)</a:t>
            </a:r>
          </a:p>
        </p:txBody>
      </p:sp>
      <p:sp>
        <p:nvSpPr>
          <p:cNvPr id="4" name="TextBox 3"/>
          <p:cNvSpPr txBox="1"/>
          <p:nvPr/>
        </p:nvSpPr>
        <p:spPr>
          <a:xfrm>
            <a:off x="6472518" y="6185647"/>
            <a:ext cx="3962400" cy="369332"/>
          </a:xfrm>
          <a:prstGeom prst="rect">
            <a:avLst/>
          </a:prstGeom>
          <a:noFill/>
        </p:spPr>
        <p:txBody>
          <a:bodyPr wrap="square" rtlCol="0">
            <a:spAutoFit/>
          </a:bodyPr>
          <a:lstStyle/>
          <a:p>
            <a:r>
              <a:rPr lang="en-US" dirty="0"/>
              <a:t>Slide courtesy of Dr. Walkup</a:t>
            </a:r>
          </a:p>
        </p:txBody>
      </p:sp>
    </p:spTree>
    <p:extLst>
      <p:ext uri="{BB962C8B-B14F-4D97-AF65-F5344CB8AC3E}">
        <p14:creationId xmlns:p14="http://schemas.microsoft.com/office/powerpoint/2010/main" val="289831774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77483" y="631102"/>
            <a:ext cx="11437033" cy="1462087"/>
          </a:xfrm>
        </p:spPr>
        <p:txBody>
          <a:bodyPr/>
          <a:lstStyle/>
          <a:p>
            <a:pPr algn="ctr" eaLnBrk="1" hangingPunct="1"/>
            <a:r>
              <a:rPr lang="en-US" sz="4200" b="1" dirty="0">
                <a:solidFill>
                  <a:srgbClr val="391378"/>
                </a:solidFill>
                <a:ea typeface="+mn-ea"/>
                <a:cs typeface="+mn-cs"/>
              </a:rPr>
              <a:t>SSRI Efficacy for Non-OCD Anxiety Disorders</a:t>
            </a:r>
          </a:p>
        </p:txBody>
      </p:sp>
      <p:sp>
        <p:nvSpPr>
          <p:cNvPr id="22531" name="Rectangle 3"/>
          <p:cNvSpPr>
            <a:spLocks noGrp="1" noChangeArrowheads="1"/>
          </p:cNvSpPr>
          <p:nvPr>
            <p:ph idx="1"/>
          </p:nvPr>
        </p:nvSpPr>
        <p:spPr>
          <a:xfrm>
            <a:off x="829994" y="1786598"/>
            <a:ext cx="8328074" cy="4399050"/>
          </a:xfrm>
        </p:spPr>
        <p:txBody>
          <a:bodyPr>
            <a:normAutofit fontScale="92500" lnSpcReduction="10000"/>
          </a:bodyPr>
          <a:lstStyle/>
          <a:p>
            <a:pPr eaLnBrk="1" hangingPunct="1">
              <a:lnSpc>
                <a:spcPct val="90000"/>
              </a:lnSpc>
              <a:buFont typeface="Wingdings" charset="2"/>
              <a:buChar char="§"/>
            </a:pPr>
            <a:r>
              <a:rPr lang="en-US" sz="2400" dirty="0">
                <a:latin typeface="Helvetica" pitchFamily="2" charset="0"/>
              </a:rPr>
              <a:t>SAD, GAD and </a:t>
            </a:r>
            <a:r>
              <a:rPr lang="en-US" sz="2400" dirty="0" err="1">
                <a:latin typeface="Helvetica" pitchFamily="2" charset="0"/>
              </a:rPr>
              <a:t>SoP</a:t>
            </a:r>
            <a:endParaRPr lang="en-US" sz="2400" dirty="0">
              <a:latin typeface="Helvetica" pitchFamily="2" charset="0"/>
            </a:endParaRPr>
          </a:p>
          <a:p>
            <a:pPr lvl="1" eaLnBrk="1" hangingPunct="1">
              <a:lnSpc>
                <a:spcPct val="90000"/>
              </a:lnSpc>
              <a:buFont typeface="Wingdings" charset="2"/>
              <a:buChar char="§"/>
            </a:pPr>
            <a:r>
              <a:rPr lang="en-US" sz="2000" dirty="0">
                <a:latin typeface="Helvetica" pitchFamily="2" charset="0"/>
              </a:rPr>
              <a:t>Fluvoxamine - RUPP, 2001</a:t>
            </a:r>
          </a:p>
          <a:p>
            <a:pPr lvl="1" eaLnBrk="1" hangingPunct="1">
              <a:lnSpc>
                <a:spcPct val="90000"/>
              </a:lnSpc>
              <a:buFont typeface="Wingdings" charset="2"/>
              <a:buChar char="§"/>
            </a:pPr>
            <a:r>
              <a:rPr lang="en-US" sz="2000" dirty="0">
                <a:latin typeface="Helvetica" pitchFamily="2" charset="0"/>
              </a:rPr>
              <a:t>Fluoxetine - </a:t>
            </a:r>
            <a:r>
              <a:rPr lang="en-US" sz="2000" dirty="0" err="1">
                <a:latin typeface="Helvetica" pitchFamily="2" charset="0"/>
              </a:rPr>
              <a:t>Birmaher</a:t>
            </a:r>
            <a:r>
              <a:rPr lang="en-US" sz="2000" dirty="0">
                <a:latin typeface="Helvetica" pitchFamily="2" charset="0"/>
              </a:rPr>
              <a:t> et al, 2003</a:t>
            </a:r>
          </a:p>
          <a:p>
            <a:pPr lvl="1" eaLnBrk="1" hangingPunct="1">
              <a:lnSpc>
                <a:spcPct val="90000"/>
              </a:lnSpc>
              <a:buFont typeface="Wingdings" charset="2"/>
              <a:buChar char="§"/>
            </a:pPr>
            <a:r>
              <a:rPr lang="en-US" sz="2000" dirty="0">
                <a:latin typeface="Helvetica" pitchFamily="2" charset="0"/>
              </a:rPr>
              <a:t>Sertraline (CAMS) - Walkup et al, 2009</a:t>
            </a:r>
          </a:p>
          <a:p>
            <a:pPr eaLnBrk="1" hangingPunct="1">
              <a:lnSpc>
                <a:spcPct val="90000"/>
              </a:lnSpc>
              <a:buFont typeface="Wingdings" charset="2"/>
              <a:buChar char="§"/>
            </a:pPr>
            <a:r>
              <a:rPr lang="en-US" sz="2400" dirty="0" err="1">
                <a:latin typeface="Helvetica" pitchFamily="2" charset="0"/>
              </a:rPr>
              <a:t>SoP</a:t>
            </a:r>
            <a:endParaRPr lang="en-US" sz="2400" dirty="0">
              <a:latin typeface="Helvetica" pitchFamily="2" charset="0"/>
            </a:endParaRPr>
          </a:p>
          <a:p>
            <a:pPr lvl="1" eaLnBrk="1" hangingPunct="1">
              <a:lnSpc>
                <a:spcPct val="90000"/>
              </a:lnSpc>
              <a:buFont typeface="Wingdings" charset="2"/>
              <a:buChar char="§"/>
            </a:pPr>
            <a:r>
              <a:rPr lang="en-US" sz="2000" dirty="0">
                <a:latin typeface="Helvetica" pitchFamily="2" charset="0"/>
              </a:rPr>
              <a:t>Paroxetine - Wagner et al, 2004</a:t>
            </a:r>
          </a:p>
          <a:p>
            <a:pPr lvl="1" eaLnBrk="1" hangingPunct="1">
              <a:lnSpc>
                <a:spcPct val="90000"/>
              </a:lnSpc>
              <a:buFont typeface="Wingdings" charset="2"/>
              <a:buChar char="§"/>
            </a:pPr>
            <a:r>
              <a:rPr lang="en-US" sz="2000" dirty="0">
                <a:latin typeface="Helvetica" pitchFamily="2" charset="0"/>
              </a:rPr>
              <a:t>Fluoxetine - </a:t>
            </a:r>
            <a:r>
              <a:rPr lang="en-US" sz="2000" dirty="0" err="1">
                <a:latin typeface="Helvetica" pitchFamily="2" charset="0"/>
              </a:rPr>
              <a:t>Beidel</a:t>
            </a:r>
            <a:r>
              <a:rPr lang="en-US" sz="2000" dirty="0">
                <a:latin typeface="Helvetica" pitchFamily="2" charset="0"/>
              </a:rPr>
              <a:t> et al, 2007</a:t>
            </a:r>
          </a:p>
          <a:p>
            <a:pPr lvl="1" eaLnBrk="1" hangingPunct="1">
              <a:lnSpc>
                <a:spcPct val="90000"/>
              </a:lnSpc>
              <a:buFont typeface="Wingdings" charset="2"/>
              <a:buChar char="§"/>
            </a:pPr>
            <a:r>
              <a:rPr lang="en-US" sz="2000" dirty="0">
                <a:latin typeface="Helvetica" pitchFamily="2" charset="0"/>
              </a:rPr>
              <a:t>Venlafaxine - March et al, 2007</a:t>
            </a:r>
          </a:p>
          <a:p>
            <a:pPr eaLnBrk="1" hangingPunct="1">
              <a:lnSpc>
                <a:spcPct val="90000"/>
              </a:lnSpc>
              <a:buFont typeface="Wingdings" charset="2"/>
              <a:buChar char="§"/>
            </a:pPr>
            <a:r>
              <a:rPr lang="en-US" sz="2400" dirty="0">
                <a:latin typeface="Helvetica" pitchFamily="2" charset="0"/>
              </a:rPr>
              <a:t>GAD</a:t>
            </a:r>
          </a:p>
          <a:p>
            <a:pPr lvl="1" eaLnBrk="1" hangingPunct="1">
              <a:buFont typeface="Wingdings" charset="2"/>
              <a:buChar char="§"/>
            </a:pPr>
            <a:r>
              <a:rPr lang="en-US" sz="2000" dirty="0">
                <a:latin typeface="Helvetica" pitchFamily="2" charset="0"/>
              </a:rPr>
              <a:t>Sertraline - </a:t>
            </a:r>
            <a:r>
              <a:rPr lang="en-US" sz="2000" dirty="0" err="1">
                <a:latin typeface="Helvetica" pitchFamily="2" charset="0"/>
              </a:rPr>
              <a:t>Rynn</a:t>
            </a:r>
            <a:r>
              <a:rPr lang="en-US" sz="2000" dirty="0">
                <a:latin typeface="Helvetica" pitchFamily="2" charset="0"/>
              </a:rPr>
              <a:t> et al, 2001 </a:t>
            </a:r>
          </a:p>
          <a:p>
            <a:pPr lvl="1" eaLnBrk="1" hangingPunct="1">
              <a:buFont typeface="Wingdings" charset="2"/>
              <a:buChar char="§"/>
            </a:pPr>
            <a:r>
              <a:rPr lang="en-US" sz="2000" dirty="0">
                <a:latin typeface="Helvetica" pitchFamily="2" charset="0"/>
              </a:rPr>
              <a:t>Venlafaxine - </a:t>
            </a:r>
            <a:r>
              <a:rPr lang="en-US" sz="2000" dirty="0" err="1">
                <a:latin typeface="Helvetica" pitchFamily="2" charset="0"/>
              </a:rPr>
              <a:t>Rynn</a:t>
            </a:r>
            <a:r>
              <a:rPr lang="en-US" sz="2000" dirty="0">
                <a:latin typeface="Helvetica" pitchFamily="2" charset="0"/>
              </a:rPr>
              <a:t> et al, 2007</a:t>
            </a:r>
          </a:p>
          <a:p>
            <a:pPr lvl="1">
              <a:buFont typeface="Wingdings" charset="2"/>
              <a:buChar char="§"/>
            </a:pPr>
            <a:r>
              <a:rPr lang="en-US" sz="2000" dirty="0">
                <a:latin typeface="Helvetica" pitchFamily="2" charset="0"/>
              </a:rPr>
              <a:t>Duloxetine - Strawn et al, 2015 </a:t>
            </a:r>
          </a:p>
          <a:p>
            <a:pPr lvl="1">
              <a:buFont typeface="Wingdings" charset="2"/>
              <a:buChar char="§"/>
            </a:pPr>
            <a:r>
              <a:rPr lang="en-US" sz="2000" dirty="0" err="1">
                <a:solidFill>
                  <a:srgbClr val="C00000"/>
                </a:solidFill>
                <a:latin typeface="Helvetica" pitchFamily="2" charset="0"/>
              </a:rPr>
              <a:t>Buspirone</a:t>
            </a:r>
            <a:r>
              <a:rPr lang="en-US" sz="2000" dirty="0">
                <a:solidFill>
                  <a:srgbClr val="C00000"/>
                </a:solidFill>
                <a:latin typeface="Helvetica" pitchFamily="2" charset="0"/>
              </a:rPr>
              <a:t> in GAD, unpublished negative trial</a:t>
            </a:r>
          </a:p>
          <a:p>
            <a:pPr eaLnBrk="1" hangingPunct="1">
              <a:lnSpc>
                <a:spcPct val="90000"/>
              </a:lnSpc>
              <a:buFont typeface="Wingdings" charset="0"/>
              <a:buNone/>
            </a:pPr>
            <a:endParaRPr lang="en-US" dirty="0">
              <a:latin typeface="Helvetica" pitchFamily="2" charset="0"/>
            </a:endParaRPr>
          </a:p>
          <a:p>
            <a:pPr eaLnBrk="1" hangingPunct="1">
              <a:lnSpc>
                <a:spcPct val="90000"/>
              </a:lnSpc>
            </a:pPr>
            <a:endParaRPr lang="en-US" dirty="0">
              <a:latin typeface="Helvetica" pitchFamily="2" charset="0"/>
            </a:endParaRPr>
          </a:p>
          <a:p>
            <a:pPr eaLnBrk="1" hangingPunct="1">
              <a:lnSpc>
                <a:spcPct val="90000"/>
              </a:lnSpc>
              <a:buFont typeface="Wingdings" charset="0"/>
              <a:buNone/>
            </a:pPr>
            <a:endParaRPr lang="en-US" sz="1800" dirty="0">
              <a:latin typeface="Helvetica" pitchFamily="2" charset="0"/>
            </a:endParaRPr>
          </a:p>
          <a:p>
            <a:pPr eaLnBrk="1" hangingPunct="1">
              <a:lnSpc>
                <a:spcPct val="90000"/>
              </a:lnSpc>
              <a:buFont typeface="Wingdings" charset="0"/>
              <a:buNone/>
            </a:pPr>
            <a:endParaRPr lang="en-US" dirty="0">
              <a:latin typeface="Helvetica" pitchFamily="2" charset="0"/>
            </a:endParaRPr>
          </a:p>
        </p:txBody>
      </p:sp>
      <p:sp>
        <p:nvSpPr>
          <p:cNvPr id="4" name="TextBox 3"/>
          <p:cNvSpPr txBox="1"/>
          <p:nvPr/>
        </p:nvSpPr>
        <p:spPr>
          <a:xfrm>
            <a:off x="6472518" y="6185647"/>
            <a:ext cx="3962400" cy="369332"/>
          </a:xfrm>
          <a:prstGeom prst="rect">
            <a:avLst/>
          </a:prstGeom>
          <a:noFill/>
        </p:spPr>
        <p:txBody>
          <a:bodyPr wrap="square" rtlCol="0">
            <a:spAutoFit/>
          </a:bodyPr>
          <a:lstStyle/>
          <a:p>
            <a:r>
              <a:rPr lang="en-US" dirty="0"/>
              <a:t>Slide courtesy of Dr. Walkup</a:t>
            </a:r>
          </a:p>
        </p:txBody>
      </p:sp>
    </p:spTree>
    <p:extLst>
      <p:ext uri="{BB962C8B-B14F-4D97-AF65-F5344CB8AC3E}">
        <p14:creationId xmlns:p14="http://schemas.microsoft.com/office/powerpoint/2010/main" val="164746439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391378"/>
                </a:solidFill>
                <a:ea typeface="+mn-ea"/>
                <a:cs typeface="+mn-cs"/>
              </a:rPr>
              <a:t>SSRI TREATMENT - Moderate Anxiety</a:t>
            </a:r>
          </a:p>
        </p:txBody>
      </p:sp>
      <p:sp>
        <p:nvSpPr>
          <p:cNvPr id="3" name="Content Placeholder 2"/>
          <p:cNvSpPr>
            <a:spLocks noGrp="1"/>
          </p:cNvSpPr>
          <p:nvPr>
            <p:ph idx="1"/>
          </p:nvPr>
        </p:nvSpPr>
        <p:spPr/>
        <p:txBody>
          <a:bodyPr/>
          <a:lstStyle/>
          <a:p>
            <a:r>
              <a:rPr lang="en-US" sz="3200" dirty="0"/>
              <a:t>Patient and parent preference</a:t>
            </a:r>
          </a:p>
          <a:p>
            <a:r>
              <a:rPr lang="en-US" sz="3200" dirty="0"/>
              <a:t>Too anxious to start CBT</a:t>
            </a:r>
          </a:p>
          <a:p>
            <a:r>
              <a:rPr lang="en-US" sz="3200" dirty="0"/>
              <a:t>CBT not available</a:t>
            </a:r>
          </a:p>
          <a:p>
            <a:r>
              <a:rPr lang="en-US" sz="3200" dirty="0"/>
              <a:t>CBT has failed or only partially resolved symptoms</a:t>
            </a:r>
          </a:p>
          <a:p>
            <a:endParaRPr lang="en-US" dirty="0"/>
          </a:p>
          <a:p>
            <a:endParaRPr lang="en-US" dirty="0"/>
          </a:p>
        </p:txBody>
      </p:sp>
    </p:spTree>
    <p:extLst>
      <p:ext uri="{BB962C8B-B14F-4D97-AF65-F5344CB8AC3E}">
        <p14:creationId xmlns:p14="http://schemas.microsoft.com/office/powerpoint/2010/main" val="3822146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151828" cy="1911803"/>
          </a:xfrm>
        </p:spPr>
        <p:txBody>
          <a:bodyPr>
            <a:normAutofit fontScale="90000"/>
          </a:bodyPr>
          <a:lstStyle/>
          <a:p>
            <a:br>
              <a:rPr lang="en-US" dirty="0">
                <a:latin typeface="Helvetica Regular"/>
              </a:rPr>
            </a:br>
            <a:r>
              <a:rPr lang="en-US" sz="6700" b="1" dirty="0">
                <a:solidFill>
                  <a:srgbClr val="391378"/>
                </a:solidFill>
                <a:ea typeface="+mn-ea"/>
                <a:cs typeface="+mn-cs"/>
              </a:rPr>
              <a:t>Severe Anxiety</a:t>
            </a:r>
            <a:br>
              <a:rPr lang="en-US" dirty="0">
                <a:latin typeface="Helvetica Regular"/>
              </a:rPr>
            </a:br>
            <a:endParaRPr lang="en-US" dirty="0">
              <a:latin typeface="Helvetica Regular"/>
            </a:endParaRPr>
          </a:p>
        </p:txBody>
      </p:sp>
      <p:sp>
        <p:nvSpPr>
          <p:cNvPr id="3" name="Text Placeholder 2"/>
          <p:cNvSpPr>
            <a:spLocks noGrp="1"/>
          </p:cNvSpPr>
          <p:nvPr>
            <p:ph type="body" idx="1"/>
          </p:nvPr>
        </p:nvSpPr>
        <p:spPr>
          <a:xfrm>
            <a:off x="3198673" y="3786157"/>
            <a:ext cx="8148776" cy="2303493"/>
          </a:xfrm>
        </p:spPr>
        <p:txBody>
          <a:bodyPr>
            <a:noAutofit/>
          </a:bodyPr>
          <a:lstStyle/>
          <a:p>
            <a:r>
              <a:rPr lang="en-US" sz="4000" dirty="0">
                <a:solidFill>
                  <a:schemeClr val="tx1"/>
                </a:solidFill>
              </a:rPr>
              <a:t>Exposure-based CBT</a:t>
            </a:r>
          </a:p>
          <a:p>
            <a:r>
              <a:rPr lang="en-US" sz="4000" dirty="0">
                <a:solidFill>
                  <a:schemeClr val="tx1"/>
                </a:solidFill>
              </a:rPr>
              <a:t>              </a:t>
            </a:r>
            <a:r>
              <a:rPr lang="en-US" sz="4000" dirty="0">
                <a:solidFill>
                  <a:srgbClr val="FF0000"/>
                </a:solidFill>
              </a:rPr>
              <a:t>and</a:t>
            </a:r>
            <a:r>
              <a:rPr lang="en-US" sz="4000" dirty="0">
                <a:solidFill>
                  <a:schemeClr val="tx1"/>
                </a:solidFill>
              </a:rPr>
              <a:t>  </a:t>
            </a:r>
          </a:p>
          <a:p>
            <a:r>
              <a:rPr lang="en-US" sz="4000" dirty="0">
                <a:solidFill>
                  <a:schemeClr val="tx1"/>
                </a:solidFill>
              </a:rPr>
              <a:t>Psychopharmacology</a:t>
            </a:r>
          </a:p>
        </p:txBody>
      </p:sp>
    </p:spTree>
    <p:extLst>
      <p:ext uri="{BB962C8B-B14F-4D97-AF65-F5344CB8AC3E}">
        <p14:creationId xmlns:p14="http://schemas.microsoft.com/office/powerpoint/2010/main" val="2134950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6000" b="1" dirty="0">
                <a:solidFill>
                  <a:srgbClr val="391378"/>
                </a:solidFill>
                <a:ea typeface="+mn-ea"/>
                <a:cs typeface="+mn-cs"/>
              </a:rPr>
              <a:t>SSRI</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5318567"/>
              </p:ext>
            </p:extLst>
          </p:nvPr>
        </p:nvGraphicFramePr>
        <p:xfrm>
          <a:off x="691659" y="2008505"/>
          <a:ext cx="10515600" cy="406873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1312396">
                <a:tc>
                  <a:txBody>
                    <a:bodyPr/>
                    <a:lstStyle/>
                    <a:p>
                      <a:r>
                        <a:rPr lang="en-US" sz="2400" dirty="0">
                          <a:latin typeface="Helvetica" pitchFamily="2" charset="0"/>
                        </a:rPr>
                        <a:t>Brand (off-label for non-OCD</a:t>
                      </a:r>
                      <a:r>
                        <a:rPr lang="en-US" sz="2400" baseline="0" dirty="0">
                          <a:latin typeface="Helvetica" pitchFamily="2" charset="0"/>
                        </a:rPr>
                        <a:t> anxiety</a:t>
                      </a:r>
                      <a:r>
                        <a:rPr lang="en-US" sz="2400" dirty="0">
                          <a:latin typeface="Helvetica" pitchFamily="2" charset="0"/>
                        </a:rPr>
                        <a:t>)</a:t>
                      </a:r>
                    </a:p>
                  </a:txBody>
                  <a:tcPr marT="45726" marB="45726"/>
                </a:tc>
                <a:tc>
                  <a:txBody>
                    <a:bodyPr/>
                    <a:lstStyle/>
                    <a:p>
                      <a:r>
                        <a:rPr lang="en-US" sz="2400" dirty="0">
                          <a:latin typeface="Helvetica" pitchFamily="2" charset="0"/>
                        </a:rPr>
                        <a:t>Generic</a:t>
                      </a:r>
                    </a:p>
                  </a:txBody>
                  <a:tcPr marT="45726" marB="45726"/>
                </a:tc>
                <a:tc>
                  <a:txBody>
                    <a:bodyPr/>
                    <a:lstStyle/>
                    <a:p>
                      <a:r>
                        <a:rPr lang="en-US" sz="2400" dirty="0">
                          <a:latin typeface="Helvetica" pitchFamily="2" charset="0"/>
                        </a:rPr>
                        <a:t>Target Dose</a:t>
                      </a:r>
                    </a:p>
                  </a:txBody>
                  <a:tcPr marT="45726" marB="45726"/>
                </a:tc>
                <a:tc>
                  <a:txBody>
                    <a:bodyPr/>
                    <a:lstStyle/>
                    <a:p>
                      <a:r>
                        <a:rPr lang="en-US" sz="2400" dirty="0">
                          <a:latin typeface="Helvetica" pitchFamily="2" charset="0"/>
                        </a:rPr>
                        <a:t>Starting Dose</a:t>
                      </a:r>
                    </a:p>
                  </a:txBody>
                  <a:tcPr marT="45726" marB="45726"/>
                </a:tc>
                <a:extLst>
                  <a:ext uri="{0D108BD9-81ED-4DB2-BD59-A6C34878D82A}">
                    <a16:rowId xmlns:a16="http://schemas.microsoft.com/office/drawing/2014/main" val="10000"/>
                  </a:ext>
                </a:extLst>
              </a:tr>
              <a:tr h="918781">
                <a:tc>
                  <a:txBody>
                    <a:bodyPr/>
                    <a:lstStyle/>
                    <a:p>
                      <a:r>
                        <a:rPr lang="en-US" sz="2400" dirty="0">
                          <a:latin typeface="Helvetica" pitchFamily="2" charset="0"/>
                        </a:rPr>
                        <a:t>Zoloft</a:t>
                      </a:r>
                    </a:p>
                  </a:txBody>
                  <a:tcPr marT="45726" marB="45726"/>
                </a:tc>
                <a:tc>
                  <a:txBody>
                    <a:bodyPr/>
                    <a:lstStyle/>
                    <a:p>
                      <a:r>
                        <a:rPr lang="en-US" sz="2400" dirty="0">
                          <a:latin typeface="Helvetica" pitchFamily="2" charset="0"/>
                        </a:rPr>
                        <a:t>Sertraline</a:t>
                      </a:r>
                    </a:p>
                  </a:txBody>
                  <a:tcPr marT="45726" marB="45726"/>
                </a:tc>
                <a:tc>
                  <a:txBody>
                    <a:bodyPr/>
                    <a:lstStyle/>
                    <a:p>
                      <a:r>
                        <a:rPr lang="en-US" sz="2400" dirty="0">
                          <a:latin typeface="Helvetica" pitchFamily="2" charset="0"/>
                        </a:rPr>
                        <a:t>25-200 for kids and adolescents</a:t>
                      </a:r>
                    </a:p>
                  </a:txBody>
                  <a:tcPr marT="45726" marB="45726"/>
                </a:tc>
                <a:tc>
                  <a:txBody>
                    <a:bodyPr/>
                    <a:lstStyle/>
                    <a:p>
                      <a:r>
                        <a:rPr lang="en-US" sz="2400" dirty="0">
                          <a:latin typeface="Helvetica" pitchFamily="2" charset="0"/>
                        </a:rPr>
                        <a:t>Start at 12.5-25 mg</a:t>
                      </a:r>
                    </a:p>
                  </a:txBody>
                  <a:tcPr marT="45726" marB="45726"/>
                </a:tc>
                <a:extLst>
                  <a:ext uri="{0D108BD9-81ED-4DB2-BD59-A6C34878D82A}">
                    <a16:rowId xmlns:a16="http://schemas.microsoft.com/office/drawing/2014/main" val="10001"/>
                  </a:ext>
                </a:extLst>
              </a:tr>
              <a:tr h="918781">
                <a:tc>
                  <a:txBody>
                    <a:bodyPr/>
                    <a:lstStyle/>
                    <a:p>
                      <a:r>
                        <a:rPr lang="en-US" sz="2400" dirty="0">
                          <a:latin typeface="Helvetica" pitchFamily="2" charset="0"/>
                        </a:rPr>
                        <a:t>Prozac</a:t>
                      </a:r>
                    </a:p>
                  </a:txBody>
                  <a:tcPr marT="45726" marB="45726"/>
                </a:tc>
                <a:tc>
                  <a:txBody>
                    <a:bodyPr/>
                    <a:lstStyle/>
                    <a:p>
                      <a:r>
                        <a:rPr lang="en-US" sz="2400" dirty="0">
                          <a:latin typeface="Helvetica" pitchFamily="2" charset="0"/>
                        </a:rPr>
                        <a:t>Fluoxetine</a:t>
                      </a:r>
                    </a:p>
                  </a:txBody>
                  <a:tcPr marT="45726" marB="45726"/>
                </a:tc>
                <a:tc>
                  <a:txBody>
                    <a:bodyPr/>
                    <a:lstStyle/>
                    <a:p>
                      <a:r>
                        <a:rPr lang="en-US" sz="2400" dirty="0">
                          <a:latin typeface="Helvetica" pitchFamily="2" charset="0"/>
                        </a:rPr>
                        <a:t>10-60 for kids and adolescents</a:t>
                      </a:r>
                    </a:p>
                  </a:txBody>
                  <a:tcPr marT="45726" marB="45726"/>
                </a:tc>
                <a:tc>
                  <a:txBody>
                    <a:bodyPr/>
                    <a:lstStyle/>
                    <a:p>
                      <a:r>
                        <a:rPr lang="en-US" sz="2400" dirty="0">
                          <a:latin typeface="Helvetica" pitchFamily="2" charset="0"/>
                        </a:rPr>
                        <a:t>Start at 5-10 mg</a:t>
                      </a:r>
                      <a:r>
                        <a:rPr lang="en-US" sz="2400" baseline="0" dirty="0">
                          <a:latin typeface="Helvetica" pitchFamily="2" charset="0"/>
                        </a:rPr>
                        <a:t> </a:t>
                      </a:r>
                      <a:endParaRPr lang="en-US" sz="2400" dirty="0">
                        <a:latin typeface="Helvetica" pitchFamily="2" charset="0"/>
                      </a:endParaRPr>
                    </a:p>
                  </a:txBody>
                  <a:tcPr marT="45726" marB="45726"/>
                </a:tc>
                <a:extLst>
                  <a:ext uri="{0D108BD9-81ED-4DB2-BD59-A6C34878D82A}">
                    <a16:rowId xmlns:a16="http://schemas.microsoft.com/office/drawing/2014/main" val="10002"/>
                  </a:ext>
                </a:extLst>
              </a:tr>
              <a:tr h="918781">
                <a:tc>
                  <a:txBody>
                    <a:bodyPr/>
                    <a:lstStyle/>
                    <a:p>
                      <a:r>
                        <a:rPr lang="en-US" sz="2400" dirty="0">
                          <a:latin typeface="Helvetica" pitchFamily="2" charset="0"/>
                        </a:rPr>
                        <a:t>Lexapro</a:t>
                      </a:r>
                    </a:p>
                  </a:txBody>
                  <a:tcPr marT="45726" marB="45726"/>
                </a:tc>
                <a:tc>
                  <a:txBody>
                    <a:bodyPr/>
                    <a:lstStyle/>
                    <a:p>
                      <a:r>
                        <a:rPr lang="en-US" sz="2400" dirty="0">
                          <a:latin typeface="Helvetica" pitchFamily="2" charset="0"/>
                        </a:rPr>
                        <a:t>Escitalopram</a:t>
                      </a:r>
                    </a:p>
                  </a:txBody>
                  <a:tcPr marT="45726" marB="45726"/>
                </a:tc>
                <a:tc>
                  <a:txBody>
                    <a:bodyPr/>
                    <a:lstStyle/>
                    <a:p>
                      <a:r>
                        <a:rPr lang="en-US" sz="2400" dirty="0">
                          <a:latin typeface="Helvetica" pitchFamily="2" charset="0"/>
                        </a:rPr>
                        <a:t>10-20 for adolescent</a:t>
                      </a:r>
                    </a:p>
                  </a:txBody>
                  <a:tcPr marT="45726" marB="45726"/>
                </a:tc>
                <a:tc>
                  <a:txBody>
                    <a:bodyPr/>
                    <a:lstStyle/>
                    <a:p>
                      <a:r>
                        <a:rPr lang="en-US" sz="2400" dirty="0">
                          <a:latin typeface="Helvetica" pitchFamily="2" charset="0"/>
                        </a:rPr>
                        <a:t>Start at 5 or 10 mg</a:t>
                      </a:r>
                    </a:p>
                  </a:txBody>
                  <a:tcPr marT="45726" marB="45726"/>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2389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a:solidFill>
                  <a:srgbClr val="391378"/>
                </a:solidFill>
                <a:ea typeface="+mn-ea"/>
                <a:cs typeface="+mn-cs"/>
              </a:rPr>
              <a:t>SSRIs</a:t>
            </a:r>
          </a:p>
        </p:txBody>
      </p:sp>
      <p:sp>
        <p:nvSpPr>
          <p:cNvPr id="3" name="Content Placeholder 2"/>
          <p:cNvSpPr>
            <a:spLocks noGrp="1"/>
          </p:cNvSpPr>
          <p:nvPr>
            <p:ph idx="1"/>
          </p:nvPr>
        </p:nvSpPr>
        <p:spPr/>
        <p:txBody>
          <a:bodyPr>
            <a:normAutofit/>
          </a:bodyPr>
          <a:lstStyle/>
          <a:p>
            <a:r>
              <a:rPr lang="en-US" dirty="0"/>
              <a:t>Anxiety often needs higher doses in the end</a:t>
            </a:r>
          </a:p>
          <a:p>
            <a:r>
              <a:rPr lang="en-US" dirty="0"/>
              <a:t>Start with a lower doses to start as anxious people are hypervigilant for side effects</a:t>
            </a:r>
          </a:p>
          <a:p>
            <a:r>
              <a:rPr lang="en-US" dirty="0"/>
              <a:t>WARN about side effects</a:t>
            </a:r>
          </a:p>
          <a:p>
            <a:r>
              <a:rPr lang="en-US" dirty="0"/>
              <a:t>Start low BUT do not forget to go up—Most treatment failure is just a failure to raise the dose enough!</a:t>
            </a:r>
          </a:p>
          <a:p>
            <a:r>
              <a:rPr lang="en-US" dirty="0"/>
              <a:t>Younger kids respond well to all treatments but also have more side effects from meds</a:t>
            </a:r>
          </a:p>
        </p:txBody>
      </p:sp>
    </p:spTree>
    <p:extLst>
      <p:ext uri="{BB962C8B-B14F-4D97-AF65-F5344CB8AC3E}">
        <p14:creationId xmlns:p14="http://schemas.microsoft.com/office/powerpoint/2010/main" val="4270987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612" y="794824"/>
            <a:ext cx="10811435" cy="1417964"/>
          </a:xfrm>
        </p:spPr>
        <p:txBody>
          <a:bodyPr>
            <a:normAutofit/>
          </a:bodyPr>
          <a:lstStyle/>
          <a:p>
            <a:pPr algn="ctr"/>
            <a:r>
              <a:rPr lang="en-US" b="1" dirty="0">
                <a:solidFill>
                  <a:srgbClr val="391378"/>
                </a:solidFill>
              </a:rPr>
              <a:t>Anxiety:</a:t>
            </a:r>
            <a:br>
              <a:rPr lang="en-US" b="1" dirty="0">
                <a:solidFill>
                  <a:srgbClr val="391378"/>
                </a:solidFill>
              </a:rPr>
            </a:br>
            <a:r>
              <a:rPr lang="en-US" b="1" dirty="0">
                <a:solidFill>
                  <a:srgbClr val="391378"/>
                </a:solidFill>
              </a:rPr>
              <a:t>Objectives for Primary Care</a:t>
            </a:r>
          </a:p>
        </p:txBody>
      </p:sp>
      <p:sp>
        <p:nvSpPr>
          <p:cNvPr id="3" name="Content Placeholder 2"/>
          <p:cNvSpPr>
            <a:spLocks noGrp="1"/>
          </p:cNvSpPr>
          <p:nvPr>
            <p:ph idx="1"/>
          </p:nvPr>
        </p:nvSpPr>
        <p:spPr>
          <a:xfrm>
            <a:off x="1364566" y="1955408"/>
            <a:ext cx="10307481" cy="4107767"/>
          </a:xfrm>
        </p:spPr>
        <p:txBody>
          <a:bodyPr>
            <a:noAutofit/>
          </a:bodyPr>
          <a:lstStyle/>
          <a:p>
            <a:endParaRPr lang="en-US" sz="2400" dirty="0"/>
          </a:p>
          <a:p>
            <a:r>
              <a:rPr lang="en-US" sz="2400" dirty="0"/>
              <a:t>Identify books to help mildly anxious children and their families</a:t>
            </a:r>
          </a:p>
          <a:p>
            <a:endParaRPr lang="en-US" sz="1100" dirty="0"/>
          </a:p>
          <a:p>
            <a:r>
              <a:rPr lang="en-US" sz="2400" dirty="0"/>
              <a:t>Name and understand the psychotherapy with the most evidence for anxiety</a:t>
            </a:r>
          </a:p>
          <a:p>
            <a:pPr marL="0" indent="0">
              <a:buNone/>
            </a:pPr>
            <a:endParaRPr lang="en-US" sz="1100" dirty="0"/>
          </a:p>
          <a:p>
            <a:r>
              <a:rPr lang="en-US" sz="2400" dirty="0"/>
              <a:t>Learn CBT skills the general practitioner can implement in the office</a:t>
            </a:r>
          </a:p>
          <a:p>
            <a:pPr marL="0" indent="0">
              <a:buNone/>
            </a:pPr>
            <a:endParaRPr lang="en-US" sz="1100" dirty="0"/>
          </a:p>
          <a:p>
            <a:r>
              <a:rPr lang="en-US" sz="2400" dirty="0"/>
              <a:t>Understand the medication class of choice in pediatric anxiety disorders</a:t>
            </a:r>
          </a:p>
        </p:txBody>
      </p:sp>
    </p:spTree>
    <p:extLst>
      <p:ext uri="{BB962C8B-B14F-4D97-AF65-F5344CB8AC3E}">
        <p14:creationId xmlns:p14="http://schemas.microsoft.com/office/powerpoint/2010/main" val="2427960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524000" y="719667"/>
            <a:ext cx="9144000" cy="1248833"/>
          </a:xfrm>
          <a:effectLst>
            <a:outerShdw dist="35921" dir="2700000" algn="ctr" rotWithShape="0">
              <a:schemeClr val="bg1"/>
            </a:outerShdw>
          </a:effectLst>
        </p:spPr>
        <p:txBody>
          <a:bodyPr>
            <a:normAutofit/>
          </a:bodyPr>
          <a:lstStyle/>
          <a:p>
            <a:pPr algn="ctr" eaLnBrk="1" hangingPunct="1"/>
            <a:r>
              <a:rPr lang="en-US" altLang="en-US" sz="6000" b="1" dirty="0">
                <a:solidFill>
                  <a:srgbClr val="391378"/>
                </a:solidFill>
                <a:ea typeface="+mn-ea"/>
                <a:cs typeface="+mn-cs"/>
              </a:rPr>
              <a:t>Other Meds for Anxiety</a:t>
            </a:r>
          </a:p>
        </p:txBody>
      </p:sp>
      <p:sp>
        <p:nvSpPr>
          <p:cNvPr id="57347" name="Rectangle 3"/>
          <p:cNvSpPr>
            <a:spLocks noGrp="1" noChangeArrowheads="1"/>
          </p:cNvSpPr>
          <p:nvPr>
            <p:ph type="body" idx="1"/>
          </p:nvPr>
        </p:nvSpPr>
        <p:spPr>
          <a:xfrm>
            <a:off x="562708" y="1968500"/>
            <a:ext cx="10972800" cy="3886200"/>
          </a:xfrm>
        </p:spPr>
        <p:txBody>
          <a:bodyPr>
            <a:normAutofit/>
          </a:bodyPr>
          <a:lstStyle/>
          <a:p>
            <a:pPr eaLnBrk="1" hangingPunct="1">
              <a:lnSpc>
                <a:spcPct val="90000"/>
              </a:lnSpc>
              <a:spcBef>
                <a:spcPct val="15000"/>
              </a:spcBef>
              <a:spcAft>
                <a:spcPct val="25000"/>
              </a:spcAft>
              <a:buClr>
                <a:schemeClr val="tx1"/>
              </a:buClr>
              <a:buSzTx/>
              <a:buFontTx/>
              <a:buChar char="•"/>
            </a:pPr>
            <a:r>
              <a:rPr lang="en-US" altLang="en-US" dirty="0"/>
              <a:t>SNRI—(Duloxetine) when failed SSRIs</a:t>
            </a:r>
          </a:p>
          <a:p>
            <a:pPr eaLnBrk="1" hangingPunct="1">
              <a:lnSpc>
                <a:spcPct val="90000"/>
              </a:lnSpc>
              <a:spcBef>
                <a:spcPct val="15000"/>
              </a:spcBef>
              <a:spcAft>
                <a:spcPct val="25000"/>
              </a:spcAft>
              <a:buClr>
                <a:schemeClr val="tx1"/>
              </a:buClr>
              <a:buSzTx/>
              <a:buFontTx/>
              <a:buChar char="•"/>
            </a:pPr>
            <a:r>
              <a:rPr lang="en-US" altLang="en-US" dirty="0"/>
              <a:t>Evidence is not there to use the following as first or second line treatments:</a:t>
            </a:r>
          </a:p>
          <a:p>
            <a:pPr lvl="1">
              <a:spcBef>
                <a:spcPct val="15000"/>
              </a:spcBef>
              <a:spcAft>
                <a:spcPct val="25000"/>
              </a:spcAft>
              <a:buClr>
                <a:schemeClr val="tx1"/>
              </a:buClr>
              <a:buFontTx/>
              <a:buChar char="•"/>
            </a:pPr>
            <a:r>
              <a:rPr lang="en-US" altLang="en-US" dirty="0"/>
              <a:t>Antihistamines</a:t>
            </a:r>
          </a:p>
          <a:p>
            <a:pPr lvl="1">
              <a:spcBef>
                <a:spcPct val="15000"/>
              </a:spcBef>
              <a:spcAft>
                <a:spcPct val="25000"/>
              </a:spcAft>
              <a:buClr>
                <a:schemeClr val="tx1"/>
              </a:buClr>
              <a:buFontTx/>
              <a:buChar char="•"/>
            </a:pPr>
            <a:r>
              <a:rPr lang="en-US" altLang="en-US" dirty="0"/>
              <a:t>Beta blockers</a:t>
            </a:r>
          </a:p>
          <a:p>
            <a:pPr lvl="1">
              <a:spcBef>
                <a:spcPct val="15000"/>
              </a:spcBef>
              <a:spcAft>
                <a:spcPct val="25000"/>
              </a:spcAft>
              <a:buClr>
                <a:schemeClr val="tx1"/>
              </a:buClr>
              <a:buFontTx/>
              <a:buChar char="•"/>
            </a:pPr>
            <a:r>
              <a:rPr lang="en-US" altLang="en-US" dirty="0"/>
              <a:t>Benzodiazepines</a:t>
            </a:r>
          </a:p>
          <a:p>
            <a:pPr lvl="1">
              <a:spcBef>
                <a:spcPct val="15000"/>
              </a:spcBef>
              <a:spcAft>
                <a:spcPct val="25000"/>
              </a:spcAft>
              <a:buClr>
                <a:schemeClr val="tx1"/>
              </a:buClr>
              <a:buFontTx/>
              <a:buChar char="•"/>
            </a:pPr>
            <a:r>
              <a:rPr lang="en-US" altLang="en-US" dirty="0"/>
              <a:t>Buspirone</a:t>
            </a:r>
          </a:p>
        </p:txBody>
      </p:sp>
    </p:spTree>
    <p:extLst>
      <p:ext uri="{BB962C8B-B14F-4D97-AF65-F5344CB8AC3E}">
        <p14:creationId xmlns:p14="http://schemas.microsoft.com/office/powerpoint/2010/main" val="4008228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970C-2CC3-8445-3CEB-7731B2112D24}"/>
              </a:ext>
            </a:extLst>
          </p:cNvPr>
          <p:cNvSpPr>
            <a:spLocks noGrp="1"/>
          </p:cNvSpPr>
          <p:nvPr>
            <p:ph type="title"/>
          </p:nvPr>
        </p:nvSpPr>
        <p:spPr>
          <a:xfrm>
            <a:off x="838200" y="997456"/>
            <a:ext cx="10515600" cy="709919"/>
          </a:xfrm>
        </p:spPr>
        <p:txBody>
          <a:bodyPr>
            <a:noAutofit/>
          </a:bodyPr>
          <a:lstStyle/>
          <a:p>
            <a:r>
              <a:rPr lang="en-US" sz="6000" b="1" dirty="0">
                <a:solidFill>
                  <a:srgbClr val="391378"/>
                </a:solidFill>
                <a:ea typeface="+mn-ea"/>
                <a:cs typeface="+mn-cs"/>
              </a:rPr>
              <a:t>Sleep Hygiene </a:t>
            </a:r>
          </a:p>
        </p:txBody>
      </p:sp>
      <p:sp>
        <p:nvSpPr>
          <p:cNvPr id="3" name="Content Placeholder 2">
            <a:extLst>
              <a:ext uri="{FF2B5EF4-FFF2-40B4-BE49-F238E27FC236}">
                <a16:creationId xmlns:a16="http://schemas.microsoft.com/office/drawing/2014/main" id="{FA2356F8-936C-879F-A08F-35EB60F3841C}"/>
              </a:ext>
            </a:extLst>
          </p:cNvPr>
          <p:cNvSpPr>
            <a:spLocks noGrp="1"/>
          </p:cNvSpPr>
          <p:nvPr>
            <p:ph idx="1"/>
          </p:nvPr>
        </p:nvSpPr>
        <p:spPr>
          <a:xfrm>
            <a:off x="838200" y="2078181"/>
            <a:ext cx="5538849" cy="3782363"/>
          </a:xfrm>
        </p:spPr>
        <p:txBody>
          <a:bodyPr vert="horz" lIns="91440" tIns="45720" rIns="91440" bIns="45720" rtlCol="0" anchor="t">
            <a:noAutofit/>
          </a:bodyPr>
          <a:lstStyle/>
          <a:p>
            <a:pPr marL="127000" indent="0" rtl="0">
              <a:spcBef>
                <a:spcPts val="0"/>
              </a:spcBef>
              <a:spcAft>
                <a:spcPts val="0"/>
              </a:spcAft>
              <a:buNone/>
            </a:pPr>
            <a:endParaRPr lang="en-US" sz="2400" b="0" dirty="0">
              <a:effectLst/>
              <a:latin typeface="Helvetica" pitchFamily="2" charset="0"/>
              <a:cs typeface="Arial"/>
            </a:endParaRPr>
          </a:p>
          <a:p>
            <a:pPr marL="412750" indent="-285750">
              <a:spcBef>
                <a:spcPts val="0"/>
              </a:spcBef>
              <a:buFont typeface="Arial" panose="020B0604020202020204" pitchFamily="34" charset="0"/>
              <a:buChar char="•"/>
            </a:pPr>
            <a:r>
              <a:rPr lang="en-US" sz="2400" dirty="0">
                <a:solidFill>
                  <a:srgbClr val="000000"/>
                </a:solidFill>
                <a:latin typeface="Helvetica" pitchFamily="2" charset="0"/>
                <a:cs typeface="Arial"/>
              </a:rPr>
              <a:t>Wind down </a:t>
            </a:r>
            <a:r>
              <a:rPr lang="en-US" sz="2400" b="0" i="0" u="none" strike="noStrike" dirty="0">
                <a:solidFill>
                  <a:srgbClr val="000000"/>
                </a:solidFill>
                <a:effectLst/>
                <a:latin typeface="Helvetica" pitchFamily="2" charset="0"/>
                <a:cs typeface="Arial"/>
              </a:rPr>
              <a:t>period before bed</a:t>
            </a:r>
          </a:p>
          <a:p>
            <a:pPr marL="412750" indent="-285750">
              <a:spcBef>
                <a:spcPts val="0"/>
              </a:spcBef>
              <a:buFont typeface="Arial" panose="020B0604020202020204" pitchFamily="34" charset="0"/>
              <a:buChar char="•"/>
            </a:pPr>
            <a:r>
              <a:rPr lang="en-US" sz="2400" dirty="0">
                <a:solidFill>
                  <a:srgbClr val="000000"/>
                </a:solidFill>
                <a:latin typeface="Helvetica" pitchFamily="2" charset="0"/>
                <a:cs typeface="Arial"/>
              </a:rPr>
              <a:t>Consistent bedtime schedule</a:t>
            </a:r>
          </a:p>
          <a:p>
            <a:pPr marL="412750" indent="-285750">
              <a:spcBef>
                <a:spcPts val="0"/>
              </a:spcBef>
              <a:buFont typeface="Arial" panose="020B0604020202020204" pitchFamily="34" charset="0"/>
              <a:buChar char="•"/>
            </a:pPr>
            <a:r>
              <a:rPr lang="en-US" sz="2400" dirty="0">
                <a:latin typeface="Helvetica" pitchFamily="2" charset="0"/>
                <a:cs typeface="Arial"/>
              </a:rPr>
              <a:t>Physical activity during the day</a:t>
            </a:r>
          </a:p>
          <a:p>
            <a:pPr marL="412750" indent="-285750">
              <a:spcBef>
                <a:spcPts val="0"/>
              </a:spcBef>
              <a:buFont typeface="Arial" panose="020B0604020202020204" pitchFamily="34" charset="0"/>
              <a:buChar char="•"/>
            </a:pPr>
            <a:r>
              <a:rPr lang="en-US" sz="2400" b="0" dirty="0">
                <a:effectLst/>
                <a:latin typeface="Helvetica" pitchFamily="2" charset="0"/>
                <a:cs typeface="Arial"/>
              </a:rPr>
              <a:t>Limit caffeine and alcohol</a:t>
            </a:r>
          </a:p>
          <a:p>
            <a:pPr marL="412750" indent="-285750">
              <a:spcBef>
                <a:spcPts val="0"/>
              </a:spcBef>
              <a:buFont typeface="Arial" panose="020B0604020202020204" pitchFamily="34" charset="0"/>
              <a:buChar char="•"/>
            </a:pPr>
            <a:r>
              <a:rPr lang="en-US" sz="2400" b="0" dirty="0">
                <a:effectLst/>
                <a:latin typeface="Helvetica" pitchFamily="2" charset="0"/>
                <a:cs typeface="Arial"/>
              </a:rPr>
              <a:t>Create restful environment</a:t>
            </a:r>
          </a:p>
          <a:p>
            <a:pPr marL="412750" indent="-285750">
              <a:spcBef>
                <a:spcPts val="0"/>
              </a:spcBef>
              <a:buFont typeface="Arial" panose="020B0604020202020204" pitchFamily="34" charset="0"/>
              <a:buChar char="•"/>
            </a:pPr>
            <a:r>
              <a:rPr lang="en-US" sz="2400" dirty="0">
                <a:latin typeface="Helvetica" pitchFamily="2" charset="0"/>
                <a:cs typeface="Arial"/>
              </a:rPr>
              <a:t>Nothing but sleep on the bed</a:t>
            </a:r>
          </a:p>
          <a:p>
            <a:pPr marL="412750" indent="-285750">
              <a:spcBef>
                <a:spcPts val="0"/>
              </a:spcBef>
              <a:buFont typeface="Arial" panose="020B0604020202020204" pitchFamily="34" charset="0"/>
              <a:buChar char="•"/>
            </a:pPr>
            <a:r>
              <a:rPr lang="en-US" sz="2400" dirty="0">
                <a:latin typeface="Helvetica" pitchFamily="2" charset="0"/>
                <a:cs typeface="Arial"/>
              </a:rPr>
              <a:t>No napping</a:t>
            </a:r>
          </a:p>
          <a:p>
            <a:pPr marL="127000" indent="0">
              <a:spcBef>
                <a:spcPts val="0"/>
              </a:spcBef>
              <a:buNone/>
            </a:pPr>
            <a:br>
              <a:rPr lang="en-US" sz="1800" dirty="0">
                <a:latin typeface="Helvetica" pitchFamily="2" charset="0"/>
              </a:rPr>
            </a:br>
            <a:endParaRPr lang="en-US" sz="1800" dirty="0">
              <a:latin typeface="Helvetica" pitchFamily="2" charset="0"/>
            </a:endParaRPr>
          </a:p>
        </p:txBody>
      </p:sp>
      <p:sp>
        <p:nvSpPr>
          <p:cNvPr id="5" name="TextBox 4">
            <a:extLst>
              <a:ext uri="{FF2B5EF4-FFF2-40B4-BE49-F238E27FC236}">
                <a16:creationId xmlns:a16="http://schemas.microsoft.com/office/drawing/2014/main" id="{CCC7675A-D72C-A8F8-5428-A97FC8919AA4}"/>
              </a:ext>
            </a:extLst>
          </p:cNvPr>
          <p:cNvSpPr txBox="1"/>
          <p:nvPr/>
        </p:nvSpPr>
        <p:spPr>
          <a:xfrm>
            <a:off x="6096000" y="2328468"/>
            <a:ext cx="6097978" cy="2677656"/>
          </a:xfrm>
          <a:prstGeom prst="rect">
            <a:avLst/>
          </a:prstGeom>
          <a:noFill/>
        </p:spPr>
        <p:txBody>
          <a:bodyPr wrap="square">
            <a:spAutoFit/>
          </a:bodyPr>
          <a:lstStyle/>
          <a:p>
            <a:pPr marL="412750" indent="-285750">
              <a:spcBef>
                <a:spcPts val="0"/>
              </a:spcBef>
              <a:buFont typeface="Arial" panose="020B0604020202020204" pitchFamily="34" charset="0"/>
              <a:buChar char="•"/>
            </a:pPr>
            <a:r>
              <a:rPr lang="en-US" sz="2400" dirty="0">
                <a:latin typeface="Helvetica" pitchFamily="2" charset="0"/>
                <a:cs typeface="Arial"/>
              </a:rPr>
              <a:t>No screens in the room</a:t>
            </a:r>
          </a:p>
          <a:p>
            <a:pPr marL="412750" indent="-285750">
              <a:spcBef>
                <a:spcPts val="0"/>
              </a:spcBef>
              <a:buFont typeface="Arial" panose="020B0604020202020204" pitchFamily="34" charset="0"/>
              <a:buChar char="•"/>
            </a:pPr>
            <a:r>
              <a:rPr lang="en-US" sz="2400" dirty="0">
                <a:latin typeface="Helvetica" pitchFamily="2" charset="0"/>
                <a:cs typeface="Arial"/>
              </a:rPr>
              <a:t>Manage stress before bed</a:t>
            </a:r>
          </a:p>
          <a:p>
            <a:pPr marL="412750" indent="-285750">
              <a:spcBef>
                <a:spcPts val="0"/>
              </a:spcBef>
              <a:buFont typeface="Arial" panose="020B0604020202020204" pitchFamily="34" charset="0"/>
              <a:buChar char="•"/>
            </a:pPr>
            <a:r>
              <a:rPr lang="en-US" sz="2400" dirty="0">
                <a:solidFill>
                  <a:srgbClr val="000000"/>
                </a:solidFill>
                <a:latin typeface="Helvetica" pitchFamily="2" charset="0"/>
                <a:cs typeface="Arial"/>
              </a:rPr>
              <a:t>I</a:t>
            </a:r>
            <a:r>
              <a:rPr lang="en-US" sz="2400" b="0" i="0" u="none" strike="noStrike" dirty="0">
                <a:solidFill>
                  <a:srgbClr val="000000"/>
                </a:solidFill>
                <a:effectLst/>
                <a:latin typeface="Helvetica" pitchFamily="2" charset="0"/>
                <a:cs typeface="Arial"/>
              </a:rPr>
              <a:t>f unable to sleep:</a:t>
            </a:r>
            <a:endParaRPr lang="en-US" sz="2400" dirty="0">
              <a:solidFill>
                <a:srgbClr val="000000"/>
              </a:solidFill>
              <a:latin typeface="Helvetica" pitchFamily="2" charset="0"/>
              <a:cs typeface="Arial"/>
            </a:endParaRPr>
          </a:p>
          <a:p>
            <a:pPr marL="927100" lvl="1" indent="-342900">
              <a:spcBef>
                <a:spcPts val="0"/>
              </a:spcBef>
              <a:buFont typeface="Courier New" panose="02070309020205020404" pitchFamily="49" charset="0"/>
              <a:buChar char="o"/>
            </a:pPr>
            <a:r>
              <a:rPr lang="en-US" sz="2400" i="1" dirty="0">
                <a:solidFill>
                  <a:srgbClr val="000000"/>
                </a:solidFill>
                <a:latin typeface="Helvetica" pitchFamily="2" charset="0"/>
                <a:cs typeface="Arial"/>
              </a:rPr>
              <a:t>Change position</a:t>
            </a:r>
          </a:p>
          <a:p>
            <a:pPr marL="927100" lvl="1" indent="-342900">
              <a:spcBef>
                <a:spcPts val="0"/>
              </a:spcBef>
              <a:buFont typeface="Courier New" panose="02070309020205020404" pitchFamily="49" charset="0"/>
              <a:buChar char="o"/>
            </a:pPr>
            <a:r>
              <a:rPr lang="en-US" sz="2400" i="1" dirty="0">
                <a:solidFill>
                  <a:srgbClr val="000000"/>
                </a:solidFill>
                <a:latin typeface="Helvetica" pitchFamily="2" charset="0"/>
                <a:cs typeface="Arial"/>
              </a:rPr>
              <a:t>Read for 20 minutes</a:t>
            </a:r>
          </a:p>
          <a:p>
            <a:pPr marL="927100" lvl="1" indent="-342900">
              <a:spcBef>
                <a:spcPts val="0"/>
              </a:spcBef>
              <a:buFont typeface="Courier New" panose="02070309020205020404" pitchFamily="49" charset="0"/>
              <a:buChar char="o"/>
            </a:pPr>
            <a:r>
              <a:rPr lang="en-US" sz="2400" i="1" dirty="0">
                <a:solidFill>
                  <a:srgbClr val="000000"/>
                </a:solidFill>
                <a:latin typeface="Helvetica" pitchFamily="2" charset="0"/>
                <a:cs typeface="Arial"/>
              </a:rPr>
              <a:t>Muscle relaxation</a:t>
            </a:r>
          </a:p>
          <a:p>
            <a:pPr marL="927100" lvl="1" indent="-342900">
              <a:spcBef>
                <a:spcPts val="0"/>
              </a:spcBef>
              <a:buFont typeface="Courier New" panose="02070309020205020404" pitchFamily="49" charset="0"/>
              <a:buChar char="o"/>
            </a:pPr>
            <a:r>
              <a:rPr lang="en-US" sz="2400" i="1" dirty="0">
                <a:solidFill>
                  <a:srgbClr val="000000"/>
                </a:solidFill>
                <a:latin typeface="Helvetica" pitchFamily="2" charset="0"/>
                <a:cs typeface="Arial"/>
              </a:rPr>
              <a:t>Can do short trial of melatonin</a:t>
            </a:r>
            <a:endParaRPr lang="en-US" sz="2400" i="1" dirty="0"/>
          </a:p>
        </p:txBody>
      </p:sp>
    </p:spTree>
    <p:extLst>
      <p:ext uri="{BB962C8B-B14F-4D97-AF65-F5344CB8AC3E}">
        <p14:creationId xmlns:p14="http://schemas.microsoft.com/office/powerpoint/2010/main" val="2791472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3611C-06E7-623A-F05C-4FF611E5A1D0}"/>
              </a:ext>
            </a:extLst>
          </p:cNvPr>
          <p:cNvSpPr>
            <a:spLocks noGrp="1"/>
          </p:cNvSpPr>
          <p:nvPr>
            <p:ph type="title"/>
          </p:nvPr>
        </p:nvSpPr>
        <p:spPr/>
        <p:txBody>
          <a:bodyPr>
            <a:noAutofit/>
          </a:bodyPr>
          <a:lstStyle/>
          <a:p>
            <a:r>
              <a:rPr lang="en-US" sz="6000" b="1" dirty="0">
                <a:solidFill>
                  <a:srgbClr val="391378"/>
                </a:solidFill>
                <a:ea typeface="+mn-ea"/>
                <a:cs typeface="+mn-cs"/>
              </a:rPr>
              <a:t>Take-aways</a:t>
            </a:r>
          </a:p>
        </p:txBody>
      </p:sp>
      <p:sp>
        <p:nvSpPr>
          <p:cNvPr id="3" name="Content Placeholder 2">
            <a:extLst>
              <a:ext uri="{FF2B5EF4-FFF2-40B4-BE49-F238E27FC236}">
                <a16:creationId xmlns:a16="http://schemas.microsoft.com/office/drawing/2014/main" id="{A0CE4A4F-82F5-1BB0-0A46-04D0B082DF13}"/>
              </a:ext>
            </a:extLst>
          </p:cNvPr>
          <p:cNvSpPr>
            <a:spLocks noGrp="1"/>
          </p:cNvSpPr>
          <p:nvPr>
            <p:ph idx="1"/>
          </p:nvPr>
        </p:nvSpPr>
        <p:spPr>
          <a:xfrm>
            <a:off x="838200" y="1825625"/>
            <a:ext cx="10515600" cy="4757129"/>
          </a:xfrm>
        </p:spPr>
        <p:txBody>
          <a:bodyPr vert="horz" lIns="91440" tIns="45720" rIns="91440" bIns="45720" rtlCol="0" anchor="t">
            <a:normAutofit/>
          </a:bodyPr>
          <a:lstStyle/>
          <a:p>
            <a:pPr marL="412750" indent="-285750">
              <a:spcBef>
                <a:spcPts val="0"/>
              </a:spcBef>
            </a:pPr>
            <a:endParaRPr lang="en-US" sz="1800" dirty="0">
              <a:solidFill>
                <a:srgbClr val="000000"/>
              </a:solidFill>
              <a:latin typeface="Arial" panose="020B0604020202020204" pitchFamily="34" charset="0"/>
            </a:endParaRPr>
          </a:p>
          <a:p>
            <a:pPr marL="584200" indent="-457200">
              <a:spcBef>
                <a:spcPts val="0"/>
              </a:spcBef>
            </a:pPr>
            <a:r>
              <a:rPr lang="en-US" dirty="0"/>
              <a:t>Early intervention with anxiety makes a difference.</a:t>
            </a:r>
          </a:p>
          <a:p>
            <a:pPr marL="298450" indent="-171450">
              <a:spcBef>
                <a:spcPts val="0"/>
              </a:spcBef>
            </a:pPr>
            <a:endParaRPr lang="en-US" sz="1000" dirty="0"/>
          </a:p>
          <a:p>
            <a:pPr marL="584200" indent="-457200">
              <a:spcBef>
                <a:spcPts val="0"/>
              </a:spcBef>
            </a:pPr>
            <a:r>
              <a:rPr lang="en-US" dirty="0"/>
              <a:t>The pediatrician has a unique opportunity to identify anxious children.</a:t>
            </a:r>
          </a:p>
          <a:p>
            <a:pPr marL="298450" indent="-171450">
              <a:spcBef>
                <a:spcPts val="0"/>
              </a:spcBef>
            </a:pPr>
            <a:endParaRPr lang="en-US" sz="1000" dirty="0"/>
          </a:p>
          <a:p>
            <a:pPr marL="584200" indent="-457200">
              <a:spcBef>
                <a:spcPts val="0"/>
              </a:spcBef>
            </a:pPr>
            <a:r>
              <a:rPr lang="en-US" dirty="0"/>
              <a:t>The pediatrician’s office is an ideal setting to start treatment for anxiety.</a:t>
            </a:r>
          </a:p>
          <a:p>
            <a:pPr marL="298450" indent="-171450">
              <a:spcBef>
                <a:spcPts val="0"/>
              </a:spcBef>
            </a:pPr>
            <a:endParaRPr lang="en-US" sz="1000" dirty="0"/>
          </a:p>
          <a:p>
            <a:pPr marL="584200" indent="-457200">
              <a:spcBef>
                <a:spcPts val="0"/>
              </a:spcBef>
            </a:pPr>
            <a:r>
              <a:rPr lang="en-US" dirty="0"/>
              <a:t>Medication and psychological approaches are effective for anxiety management. Medication should not be a last resort.</a:t>
            </a:r>
          </a:p>
          <a:p>
            <a:pPr marL="298450" indent="-171450">
              <a:spcBef>
                <a:spcPts val="0"/>
              </a:spcBef>
            </a:pPr>
            <a:endParaRPr lang="en-US" sz="1000" dirty="0"/>
          </a:p>
          <a:p>
            <a:pPr marL="584200" indent="-457200">
              <a:spcBef>
                <a:spcPts val="0"/>
              </a:spcBef>
            </a:pPr>
            <a:r>
              <a:rPr lang="en-US" dirty="0"/>
              <a:t>Tools for management of anxiety can empower children and their parents.</a:t>
            </a:r>
            <a:endParaRPr lang="en-US" dirty="0">
              <a:solidFill>
                <a:srgbClr val="FF0000"/>
              </a:solidFill>
              <a:latin typeface="Tahoma" charset="0"/>
            </a:endParaRPr>
          </a:p>
          <a:p>
            <a:pPr marL="584200" indent="-457200">
              <a:spcBef>
                <a:spcPts val="0"/>
              </a:spcBef>
              <a:spcAft>
                <a:spcPts val="0"/>
              </a:spcAft>
            </a:pPr>
            <a:endParaRPr lang="en-US" dirty="0"/>
          </a:p>
        </p:txBody>
      </p:sp>
    </p:spTree>
    <p:extLst>
      <p:ext uri="{BB962C8B-B14F-4D97-AF65-F5344CB8AC3E}">
        <p14:creationId xmlns:p14="http://schemas.microsoft.com/office/powerpoint/2010/main" val="22749320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43D29-B5A7-C9B3-BBA0-EFF8D2D88269}"/>
              </a:ext>
            </a:extLst>
          </p:cNvPr>
          <p:cNvSpPr>
            <a:spLocks noGrp="1"/>
          </p:cNvSpPr>
          <p:nvPr>
            <p:ph type="title"/>
          </p:nvPr>
        </p:nvSpPr>
        <p:spPr/>
        <p:txBody>
          <a:bodyPr>
            <a:noAutofit/>
          </a:bodyPr>
          <a:lstStyle/>
          <a:p>
            <a:r>
              <a:rPr lang="en-US" sz="6000" b="1" dirty="0">
                <a:solidFill>
                  <a:srgbClr val="391378"/>
                </a:solidFill>
                <a:ea typeface="+mn-ea"/>
                <a:cs typeface="+mn-cs"/>
              </a:rPr>
              <a:t>The Pay-Off</a:t>
            </a:r>
          </a:p>
        </p:txBody>
      </p:sp>
      <p:pic>
        <p:nvPicPr>
          <p:cNvPr id="6" name="Content Placeholder 5" descr="A paper with writing on it&#10;&#10;Description automatically generated">
            <a:extLst>
              <a:ext uri="{FF2B5EF4-FFF2-40B4-BE49-F238E27FC236}">
                <a16:creationId xmlns:a16="http://schemas.microsoft.com/office/drawing/2014/main" id="{7F2974DA-BC20-D377-E399-32A06611744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16200000">
            <a:off x="1233993" y="1347869"/>
            <a:ext cx="3766648" cy="5022200"/>
          </a:xfrm>
        </p:spPr>
      </p:pic>
      <p:pic>
        <p:nvPicPr>
          <p:cNvPr id="8" name="Content Placeholder 7" descr="A paper with a circle with writing on it&#10;&#10;Description automatically generated">
            <a:extLst>
              <a:ext uri="{FF2B5EF4-FFF2-40B4-BE49-F238E27FC236}">
                <a16:creationId xmlns:a16="http://schemas.microsoft.com/office/drawing/2014/main" id="{F1180ADB-E445-DFD2-3985-6679A55A98B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16200000">
            <a:off x="6723777" y="1347869"/>
            <a:ext cx="3766649" cy="5022200"/>
          </a:xfrm>
        </p:spPr>
      </p:pic>
    </p:spTree>
    <p:extLst>
      <p:ext uri="{BB962C8B-B14F-4D97-AF65-F5344CB8AC3E}">
        <p14:creationId xmlns:p14="http://schemas.microsoft.com/office/powerpoint/2010/main" val="911499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800" b="0" i="0" u="none" strike="noStrike" kern="0" cap="none" spc="0" normalizeH="0" baseline="0" noProof="0" smtClean="0">
                <a:ln>
                  <a:noFill/>
                </a:ln>
                <a:solidFill>
                  <a:sysClr val="windowText" lastClr="000000"/>
                </a:solidFill>
                <a:effectLst/>
                <a:uLnTx/>
                <a:uFillTx/>
                <a:latin typeface="Helvetica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800" b="0" i="0" u="none" strike="noStrike" kern="0" cap="none" spc="0" normalizeH="0" baseline="0" noProof="0">
              <a:ln>
                <a:noFill/>
              </a:ln>
              <a:solidFill>
                <a:sysClr val="windowText" lastClr="000000"/>
              </a:solidFill>
              <a:effectLst/>
              <a:uLnTx/>
              <a:uFillTx/>
              <a:latin typeface="Helvetica Regular" charset="0"/>
              <a:ea typeface="+mn-ea"/>
              <a:cs typeface="+mn-cs"/>
            </a:endParaRPr>
          </a:p>
        </p:txBody>
      </p:sp>
      <p:sp>
        <p:nvSpPr>
          <p:cNvPr id="11" name="Subtitle 10"/>
          <p:cNvSpPr>
            <a:spLocks noGrp="1"/>
          </p:cNvSpPr>
          <p:nvPr>
            <p:ph type="subTitle" idx="1"/>
          </p:nvPr>
        </p:nvSpPr>
        <p:spPr>
          <a:xfrm>
            <a:off x="5448592" y="3205113"/>
            <a:ext cx="6743408" cy="499622"/>
          </a:xfrm>
        </p:spPr>
        <p:txBody>
          <a:bodyPr anchor="ctr">
            <a:noAutofit/>
          </a:bodyPr>
          <a:lstStyle/>
          <a:p>
            <a:r>
              <a:rPr lang="en-US" sz="6000" dirty="0"/>
              <a:t>1-855-227-7272</a:t>
            </a:r>
          </a:p>
        </p:txBody>
      </p:sp>
    </p:spTree>
    <p:extLst>
      <p:ext uri="{BB962C8B-B14F-4D97-AF65-F5344CB8AC3E}">
        <p14:creationId xmlns:p14="http://schemas.microsoft.com/office/powerpoint/2010/main" val="161652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391378"/>
                </a:solidFill>
              </a:rPr>
              <a:t>Early Intervention:</a:t>
            </a:r>
            <a:br>
              <a:rPr lang="en-US" b="1" dirty="0">
                <a:solidFill>
                  <a:srgbClr val="391378"/>
                </a:solidFill>
              </a:rPr>
            </a:br>
            <a:r>
              <a:rPr lang="en-US" b="1" dirty="0">
                <a:solidFill>
                  <a:srgbClr val="391378"/>
                </a:solidFill>
              </a:rPr>
              <a:t>Anxious Temperament </a:t>
            </a:r>
            <a:br>
              <a:rPr lang="en-US" b="1" dirty="0"/>
            </a:br>
            <a:endParaRPr lang="en-US" b="1"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3225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1209086"/>
            <a:ext cx="3876848" cy="4064925"/>
          </a:xfrm>
        </p:spPr>
        <p:txBody>
          <a:bodyPr anchor="ctr">
            <a:normAutofit/>
          </a:bodyPr>
          <a:lstStyle/>
          <a:p>
            <a:r>
              <a:rPr lang="en-US" b="1" dirty="0">
                <a:solidFill>
                  <a:srgbClr val="391378"/>
                </a:solidFill>
              </a:rPr>
              <a:t>Goals of Early Intervention</a:t>
            </a:r>
          </a:p>
        </p:txBody>
      </p:sp>
      <p:grpSp>
        <p:nvGrpSpPr>
          <p:cNvPr id="13" name="Group 12">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4"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8328886-1580-4667-85E1-F4E433DF0983}"/>
              </a:ext>
            </a:extLst>
          </p:cNvPr>
          <p:cNvGraphicFramePr>
            <a:graphicFrameLocks noGrp="1"/>
          </p:cNvGraphicFramePr>
          <p:nvPr>
            <p:ph idx="1"/>
            <p:extLst>
              <p:ext uri="{D42A27DB-BD31-4B8C-83A1-F6EECF244321}">
                <p14:modId xmlns:p14="http://schemas.microsoft.com/office/powerpoint/2010/main" val="200186077"/>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0444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752600" y="655582"/>
            <a:ext cx="8509000" cy="1003858"/>
          </a:xfrm>
        </p:spPr>
        <p:txBody>
          <a:bodyPr>
            <a:normAutofit fontScale="90000"/>
          </a:bodyPr>
          <a:lstStyle/>
          <a:p>
            <a:r>
              <a:rPr lang="en-US" altLang="en-US" dirty="0">
                <a:solidFill>
                  <a:srgbClr val="0000CC"/>
                </a:solidFill>
                <a:latin typeface="Arial Rounded MT Bold" panose="020F0704030504030204" pitchFamily="34" charset="0"/>
                <a:ea typeface="ＭＳ Ｐゴシック" panose="020B0600070205080204" pitchFamily="34" charset="-128"/>
              </a:rPr>
              <a:t>   </a:t>
            </a:r>
            <a:r>
              <a:rPr lang="en-US" altLang="en-US" sz="4900" b="1" dirty="0">
                <a:solidFill>
                  <a:srgbClr val="391378"/>
                </a:solidFill>
              </a:rPr>
              <a:t>Psychoeducation for Children</a:t>
            </a:r>
          </a:p>
        </p:txBody>
      </p:sp>
      <p:sp>
        <p:nvSpPr>
          <p:cNvPr id="47107" name="Rectangle 3"/>
          <p:cNvSpPr>
            <a:spLocks noGrp="1" noChangeArrowheads="1"/>
          </p:cNvSpPr>
          <p:nvPr>
            <p:ph type="body" idx="1"/>
          </p:nvPr>
        </p:nvSpPr>
        <p:spPr>
          <a:xfrm>
            <a:off x="900125" y="1659440"/>
            <a:ext cx="6919926" cy="4179333"/>
          </a:xfrm>
        </p:spPr>
        <p:txBody>
          <a:bodyPr>
            <a:normAutofit/>
          </a:bodyPr>
          <a:lstStyle/>
          <a:p>
            <a:pPr>
              <a:lnSpc>
                <a:spcPct val="110000"/>
              </a:lnSpc>
            </a:pPr>
            <a:r>
              <a:rPr lang="en-US" altLang="en-US" dirty="0">
                <a:latin typeface="Arial" panose="020B0604020202020204" pitchFamily="34" charset="0"/>
                <a:ea typeface="ＭＳ Ｐゴシック" panose="020B0600070205080204" pitchFamily="34" charset="-128"/>
                <a:cs typeface="Arial" panose="020B0604020202020204" pitchFamily="34" charset="0"/>
              </a:rPr>
              <a:t>What is Anxiety?</a:t>
            </a:r>
          </a:p>
          <a:p>
            <a:pPr lvl="1">
              <a:lnSpc>
                <a:spcPct val="110000"/>
              </a:lnSpc>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Anxiety is normal and helpful in small doses</a:t>
            </a:r>
          </a:p>
          <a:p>
            <a:pPr lvl="1">
              <a:lnSpc>
                <a:spcPct val="110000"/>
              </a:lnSpc>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3 component model:  Think, Feel, Do </a:t>
            </a:r>
          </a:p>
          <a:p>
            <a:pPr>
              <a:lnSpc>
                <a:spcPct val="110000"/>
              </a:lnSpc>
            </a:pPr>
            <a:r>
              <a:rPr lang="en-US" altLang="en-US" dirty="0">
                <a:latin typeface="Arial" panose="020B0604020202020204" pitchFamily="34" charset="0"/>
                <a:ea typeface="ＭＳ Ｐゴシック" panose="020B0600070205080204" pitchFamily="34" charset="-128"/>
                <a:cs typeface="Arial" panose="020B0604020202020204" pitchFamily="34" charset="0"/>
              </a:rPr>
              <a:t>Why me?</a:t>
            </a:r>
          </a:p>
          <a:p>
            <a:pPr lvl="1">
              <a:lnSpc>
                <a:spcPct val="110000"/>
              </a:lnSpc>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Genes and temperament </a:t>
            </a:r>
          </a:p>
          <a:p>
            <a:pPr lvl="1">
              <a:lnSpc>
                <a:spcPct val="110000"/>
              </a:lnSpc>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Experience in the world</a:t>
            </a:r>
          </a:p>
          <a:p>
            <a:pPr lvl="1">
              <a:lnSpc>
                <a:spcPct val="110000"/>
              </a:lnSpc>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Development of “thinking traps”</a:t>
            </a:r>
          </a:p>
          <a:p>
            <a:pPr lvl="1">
              <a:lnSpc>
                <a:spcPct val="110000"/>
              </a:lnSpc>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Escape and avoid = More and more anxiety</a:t>
            </a:r>
          </a:p>
        </p:txBody>
      </p:sp>
      <p:sp>
        <p:nvSpPr>
          <p:cNvPr id="2" name="TextBox 1"/>
          <p:cNvSpPr txBox="1"/>
          <p:nvPr/>
        </p:nvSpPr>
        <p:spPr>
          <a:xfrm>
            <a:off x="6472518" y="6185647"/>
            <a:ext cx="3962400" cy="369332"/>
          </a:xfrm>
          <a:prstGeom prst="rect">
            <a:avLst/>
          </a:prstGeom>
          <a:noFill/>
        </p:spPr>
        <p:txBody>
          <a:bodyPr wrap="square" rtlCol="0">
            <a:spAutoFit/>
          </a:bodyPr>
          <a:lstStyle/>
          <a:p>
            <a:r>
              <a:rPr lang="en-US" dirty="0"/>
              <a:t>Slide courtesy of Drs. Albano and Rynn</a:t>
            </a:r>
          </a:p>
        </p:txBody>
      </p:sp>
      <p:pic>
        <p:nvPicPr>
          <p:cNvPr id="4" name="Picture 3">
            <a:extLst>
              <a:ext uri="{FF2B5EF4-FFF2-40B4-BE49-F238E27FC236}">
                <a16:creationId xmlns:a16="http://schemas.microsoft.com/office/drawing/2014/main" id="{92F11CE0-8D0A-C075-295F-8AADED781CD6}"/>
              </a:ext>
            </a:extLst>
          </p:cNvPr>
          <p:cNvPicPr>
            <a:picLocks noChangeAspect="1"/>
          </p:cNvPicPr>
          <p:nvPr/>
        </p:nvPicPr>
        <p:blipFill>
          <a:blip r:embed="rId3"/>
          <a:stretch>
            <a:fillRect/>
          </a:stretch>
        </p:blipFill>
        <p:spPr>
          <a:xfrm>
            <a:off x="7820051" y="2006314"/>
            <a:ext cx="3679734" cy="3036571"/>
          </a:xfrm>
          <a:prstGeom prst="rect">
            <a:avLst/>
          </a:prstGeom>
        </p:spPr>
      </p:pic>
    </p:spTree>
    <p:extLst>
      <p:ext uri="{BB962C8B-B14F-4D97-AF65-F5344CB8AC3E}">
        <p14:creationId xmlns:p14="http://schemas.microsoft.com/office/powerpoint/2010/main" val="2015761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ctrTitle"/>
          </p:nvPr>
        </p:nvSpPr>
        <p:spPr>
          <a:xfrm>
            <a:off x="848300" y="2015490"/>
            <a:ext cx="4509256" cy="1229408"/>
          </a:xfrm>
        </p:spPr>
        <p:txBody>
          <a:bodyPr>
            <a:normAutofit fontScale="90000"/>
          </a:bodyPr>
          <a:lstStyle/>
          <a:p>
            <a:pPr algn="l" eaLnBrk="1" hangingPunct="1"/>
            <a:r>
              <a:rPr lang="en-US" sz="2800" b="1" dirty="0">
                <a:solidFill>
                  <a:srgbClr val="000000"/>
                </a:solidFill>
                <a:latin typeface="Arial" charset="0"/>
              </a:rPr>
              <a:t>100% Accountability</a:t>
            </a:r>
            <a:br>
              <a:rPr lang="en-US" dirty="0">
                <a:solidFill>
                  <a:srgbClr val="FDEADA"/>
                </a:solidFill>
                <a:latin typeface="Arial" charset="0"/>
              </a:rPr>
            </a:br>
            <a:endParaRPr lang="en-US" dirty="0">
              <a:solidFill>
                <a:srgbClr val="FDEADA"/>
              </a:solidFill>
              <a:latin typeface="Arial" charset="0"/>
            </a:endParaRPr>
          </a:p>
        </p:txBody>
      </p:sp>
      <p:sp>
        <p:nvSpPr>
          <p:cNvPr id="3" name="Subtitle 2"/>
          <p:cNvSpPr>
            <a:spLocks noGrp="1"/>
          </p:cNvSpPr>
          <p:nvPr>
            <p:ph type="subTitle" idx="1"/>
          </p:nvPr>
        </p:nvSpPr>
        <p:spPr>
          <a:xfrm>
            <a:off x="3375882" y="3997871"/>
            <a:ext cx="2132410" cy="1650182"/>
          </a:xfrm>
        </p:spPr>
        <p:txBody>
          <a:bodyPr rtlCol="0">
            <a:normAutofit/>
          </a:bodyPr>
          <a:lstStyle/>
          <a:p>
            <a:pPr algn="l">
              <a:defRPr/>
            </a:pPr>
            <a:r>
              <a:rPr lang="en-US" dirty="0">
                <a:solidFill>
                  <a:schemeClr val="tx2">
                    <a:lumMod val="75000"/>
                  </a:schemeClr>
                </a:solidFill>
              </a:rPr>
              <a:t>Distress</a:t>
            </a:r>
          </a:p>
          <a:p>
            <a:pPr algn="l">
              <a:defRPr/>
            </a:pPr>
            <a:r>
              <a:rPr lang="en-US" dirty="0">
                <a:solidFill>
                  <a:schemeClr val="tx2">
                    <a:lumMod val="75000"/>
                  </a:schemeClr>
                </a:solidFill>
              </a:rPr>
              <a:t>Acting out </a:t>
            </a:r>
          </a:p>
          <a:p>
            <a:pPr algn="l">
              <a:defRPr/>
            </a:pPr>
            <a:r>
              <a:rPr lang="en-US" dirty="0">
                <a:solidFill>
                  <a:schemeClr val="tx2">
                    <a:lumMod val="75000"/>
                  </a:schemeClr>
                </a:solidFill>
              </a:rPr>
              <a:t>Impairment</a:t>
            </a:r>
          </a:p>
        </p:txBody>
      </p:sp>
      <p:sp>
        <p:nvSpPr>
          <p:cNvPr id="43011" name="Title 1"/>
          <p:cNvSpPr txBox="1">
            <a:spLocks/>
          </p:cNvSpPr>
          <p:nvPr/>
        </p:nvSpPr>
        <p:spPr bwMode="auto">
          <a:xfrm>
            <a:off x="6407318" y="2153606"/>
            <a:ext cx="3989251" cy="926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2800" b="1" dirty="0">
                <a:solidFill>
                  <a:srgbClr val="000000"/>
                </a:solidFill>
              </a:rPr>
              <a:t>100% Accommodation</a:t>
            </a:r>
            <a:br>
              <a:rPr lang="en-US" sz="4400" dirty="0">
                <a:solidFill>
                  <a:srgbClr val="FDEADA"/>
                </a:solidFill>
              </a:rPr>
            </a:br>
            <a:endParaRPr lang="en-US" sz="4400" dirty="0">
              <a:solidFill>
                <a:srgbClr val="FDEADA"/>
              </a:solidFill>
            </a:endParaRPr>
          </a:p>
        </p:txBody>
      </p:sp>
      <p:sp>
        <p:nvSpPr>
          <p:cNvPr id="5" name="Left-Right Arrow 4"/>
          <p:cNvSpPr>
            <a:spLocks noChangeArrowheads="1"/>
          </p:cNvSpPr>
          <p:nvPr/>
        </p:nvSpPr>
        <p:spPr bwMode="auto">
          <a:xfrm>
            <a:off x="3277950" y="2924387"/>
            <a:ext cx="4962367" cy="788987"/>
          </a:xfrm>
          <a:prstGeom prst="leftRightArrow">
            <a:avLst>
              <a:gd name="adj1" fmla="val 50000"/>
              <a:gd name="adj2" fmla="val 50010"/>
            </a:avLst>
          </a:prstGeom>
          <a:solidFill>
            <a:srgbClr val="900000"/>
          </a:solidFill>
          <a:ln>
            <a:noFill/>
          </a:ln>
          <a:effectLst>
            <a:outerShdw blurRad="50800" dist="38100" dir="2700000" algn="tl" rotWithShape="0">
              <a:srgbClr val="000000">
                <a:alpha val="39998"/>
              </a:srgbClr>
            </a:outerShdw>
          </a:effectLst>
        </p:spPr>
        <p:txBody>
          <a:bodyPr anchor="ctr"/>
          <a:lstStyle/>
          <a:p>
            <a:pPr algn="ctr">
              <a:defRPr/>
            </a:pPr>
            <a:endParaRPr lang="en-US">
              <a:solidFill>
                <a:schemeClr val="lt1"/>
              </a:solidFill>
            </a:endParaRPr>
          </a:p>
        </p:txBody>
      </p:sp>
      <p:sp>
        <p:nvSpPr>
          <p:cNvPr id="6" name="Subtitle 2"/>
          <p:cNvSpPr txBox="1">
            <a:spLocks/>
          </p:cNvSpPr>
          <p:nvPr/>
        </p:nvSpPr>
        <p:spPr>
          <a:xfrm>
            <a:off x="6070999" y="3917742"/>
            <a:ext cx="2169318" cy="1890351"/>
          </a:xfrm>
          <a:prstGeom prst="rect">
            <a:avLst/>
          </a:prstGeom>
        </p:spPr>
        <p:txBody>
          <a:bodyP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defRPr/>
            </a:pPr>
            <a:r>
              <a:rPr lang="en-US" sz="2400" dirty="0">
                <a:solidFill>
                  <a:schemeClr val="tx2">
                    <a:lumMod val="75000"/>
                  </a:schemeClr>
                </a:solidFill>
                <a:latin typeface="Helvetica" pitchFamily="2" charset="0"/>
              </a:rPr>
              <a:t>Distress</a:t>
            </a:r>
          </a:p>
          <a:p>
            <a:pPr algn="r">
              <a:defRPr/>
            </a:pPr>
            <a:r>
              <a:rPr lang="en-US" sz="2400" dirty="0">
                <a:solidFill>
                  <a:schemeClr val="tx2">
                    <a:lumMod val="75000"/>
                  </a:schemeClr>
                </a:solidFill>
                <a:latin typeface="Helvetica" pitchFamily="2" charset="0"/>
              </a:rPr>
              <a:t>Acting out </a:t>
            </a:r>
          </a:p>
          <a:p>
            <a:pPr algn="r">
              <a:defRPr/>
            </a:pPr>
            <a:r>
              <a:rPr lang="en-US" sz="2400" dirty="0">
                <a:solidFill>
                  <a:schemeClr val="tx2">
                    <a:lumMod val="75000"/>
                  </a:schemeClr>
                </a:solidFill>
                <a:latin typeface="Helvetica" pitchFamily="2" charset="0"/>
              </a:rPr>
              <a:t>Impairment</a:t>
            </a:r>
          </a:p>
        </p:txBody>
      </p:sp>
      <p:sp>
        <p:nvSpPr>
          <p:cNvPr id="7" name="Subtitle 2"/>
          <p:cNvSpPr txBox="1">
            <a:spLocks/>
          </p:cNvSpPr>
          <p:nvPr/>
        </p:nvSpPr>
        <p:spPr>
          <a:xfrm>
            <a:off x="5298282" y="5808092"/>
            <a:ext cx="1838325" cy="1193800"/>
          </a:xfrm>
          <a:prstGeom prst="rect">
            <a:avLst/>
          </a:prstGeom>
        </p:spPr>
        <p:txBody>
          <a:bodyP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defRPr/>
            </a:pPr>
            <a:endParaRPr lang="en-US" sz="2800" dirty="0">
              <a:solidFill>
                <a:schemeClr val="tx2">
                  <a:lumMod val="75000"/>
                </a:schemeClr>
              </a:solidFill>
            </a:endParaRPr>
          </a:p>
        </p:txBody>
      </p:sp>
      <p:sp>
        <p:nvSpPr>
          <p:cNvPr id="8" name="Up Arrow 7"/>
          <p:cNvSpPr>
            <a:spLocks noChangeArrowheads="1"/>
          </p:cNvSpPr>
          <p:nvPr/>
        </p:nvSpPr>
        <p:spPr bwMode="auto">
          <a:xfrm>
            <a:off x="2927906" y="3893566"/>
            <a:ext cx="350044" cy="487363"/>
          </a:xfrm>
          <a:prstGeom prst="upArrow">
            <a:avLst>
              <a:gd name="adj1" fmla="val 50000"/>
              <a:gd name="adj2" fmla="val 49871"/>
            </a:avLst>
          </a:prstGeom>
          <a:solidFill>
            <a:srgbClr val="0070C0"/>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en-US">
              <a:solidFill>
                <a:schemeClr val="lt1"/>
              </a:solidFill>
            </a:endParaRPr>
          </a:p>
        </p:txBody>
      </p:sp>
      <p:sp>
        <p:nvSpPr>
          <p:cNvPr id="9" name="Up Arrow 8"/>
          <p:cNvSpPr>
            <a:spLocks noChangeArrowheads="1"/>
          </p:cNvSpPr>
          <p:nvPr/>
        </p:nvSpPr>
        <p:spPr bwMode="auto">
          <a:xfrm>
            <a:off x="2920737" y="4401973"/>
            <a:ext cx="350045" cy="479668"/>
          </a:xfrm>
          <a:prstGeom prst="upArrow">
            <a:avLst>
              <a:gd name="adj1" fmla="val 50000"/>
              <a:gd name="adj2" fmla="val 50041"/>
            </a:avLst>
          </a:prstGeom>
          <a:solidFill>
            <a:srgbClr val="0070C0"/>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en-US">
              <a:solidFill>
                <a:schemeClr val="lt1"/>
              </a:solidFill>
            </a:endParaRPr>
          </a:p>
        </p:txBody>
      </p:sp>
      <p:sp>
        <p:nvSpPr>
          <p:cNvPr id="10" name="Up Arrow 9"/>
          <p:cNvSpPr>
            <a:spLocks noChangeArrowheads="1"/>
          </p:cNvSpPr>
          <p:nvPr/>
        </p:nvSpPr>
        <p:spPr bwMode="auto">
          <a:xfrm rot="10800000">
            <a:off x="2927906" y="4947126"/>
            <a:ext cx="370285" cy="487362"/>
          </a:xfrm>
          <a:prstGeom prst="upArrow">
            <a:avLst>
              <a:gd name="adj1" fmla="val 50000"/>
              <a:gd name="adj2" fmla="val 49871"/>
            </a:avLst>
          </a:prstGeom>
          <a:solidFill>
            <a:srgbClr val="0070C0"/>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en-US">
              <a:solidFill>
                <a:schemeClr val="lt1"/>
              </a:solidFill>
            </a:endParaRPr>
          </a:p>
        </p:txBody>
      </p:sp>
      <p:sp>
        <p:nvSpPr>
          <p:cNvPr id="11" name="Up Arrow 10"/>
          <p:cNvSpPr>
            <a:spLocks noChangeArrowheads="1"/>
          </p:cNvSpPr>
          <p:nvPr/>
        </p:nvSpPr>
        <p:spPr bwMode="auto">
          <a:xfrm>
            <a:off x="8240317" y="4881641"/>
            <a:ext cx="350044" cy="487363"/>
          </a:xfrm>
          <a:prstGeom prst="upArrow">
            <a:avLst>
              <a:gd name="adj1" fmla="val 50000"/>
              <a:gd name="adj2" fmla="val 49871"/>
            </a:avLst>
          </a:prstGeom>
          <a:solidFill>
            <a:srgbClr val="0070C0"/>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en-US">
              <a:solidFill>
                <a:schemeClr val="lt1"/>
              </a:solidFill>
            </a:endParaRPr>
          </a:p>
        </p:txBody>
      </p:sp>
      <p:sp>
        <p:nvSpPr>
          <p:cNvPr id="13" name="Up Arrow 12"/>
          <p:cNvSpPr>
            <a:spLocks noChangeArrowheads="1"/>
          </p:cNvSpPr>
          <p:nvPr/>
        </p:nvSpPr>
        <p:spPr bwMode="auto">
          <a:xfrm rot="10800000">
            <a:off x="8234362" y="3893569"/>
            <a:ext cx="348854" cy="487363"/>
          </a:xfrm>
          <a:prstGeom prst="upArrow">
            <a:avLst>
              <a:gd name="adj1" fmla="val 50000"/>
              <a:gd name="adj2" fmla="val 50041"/>
            </a:avLst>
          </a:prstGeom>
          <a:solidFill>
            <a:srgbClr val="0070C0"/>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en-US">
              <a:solidFill>
                <a:schemeClr val="lt1"/>
              </a:solidFill>
            </a:endParaRPr>
          </a:p>
        </p:txBody>
      </p:sp>
      <p:sp>
        <p:nvSpPr>
          <p:cNvPr id="14" name="Up Arrow 13"/>
          <p:cNvSpPr>
            <a:spLocks noChangeArrowheads="1"/>
          </p:cNvSpPr>
          <p:nvPr/>
        </p:nvSpPr>
        <p:spPr bwMode="auto">
          <a:xfrm rot="10800000">
            <a:off x="8233173" y="4380929"/>
            <a:ext cx="350044" cy="487362"/>
          </a:xfrm>
          <a:prstGeom prst="upArrow">
            <a:avLst>
              <a:gd name="adj1" fmla="val 50000"/>
              <a:gd name="adj2" fmla="val 49871"/>
            </a:avLst>
          </a:prstGeom>
          <a:solidFill>
            <a:srgbClr val="0070C0"/>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en-US">
              <a:solidFill>
                <a:schemeClr val="lt1"/>
              </a:solidFill>
            </a:endParaRPr>
          </a:p>
        </p:txBody>
      </p:sp>
      <p:sp>
        <p:nvSpPr>
          <p:cNvPr id="2" name="TextBox 1"/>
          <p:cNvSpPr txBox="1"/>
          <p:nvPr/>
        </p:nvSpPr>
        <p:spPr>
          <a:xfrm>
            <a:off x="1973399" y="789252"/>
            <a:ext cx="8195199" cy="1938992"/>
          </a:xfrm>
          <a:prstGeom prst="rect">
            <a:avLst/>
          </a:prstGeom>
          <a:noFill/>
        </p:spPr>
        <p:txBody>
          <a:bodyPr wrap="square" rtlCol="0">
            <a:spAutoFit/>
          </a:bodyPr>
          <a:lstStyle/>
          <a:p>
            <a:pPr algn="ctr"/>
            <a:r>
              <a:rPr lang="en-US" sz="4400" b="1" dirty="0">
                <a:solidFill>
                  <a:srgbClr val="391378"/>
                </a:solidFill>
                <a:latin typeface="Helvetica Light" charset="0"/>
              </a:rPr>
              <a:t>Psychoeducation for Parents</a:t>
            </a:r>
          </a:p>
          <a:p>
            <a:pPr algn="ctr"/>
            <a:endParaRPr lang="en-US" sz="4400" b="1" dirty="0">
              <a:solidFill>
                <a:srgbClr val="391378"/>
              </a:solidFill>
            </a:endParaRPr>
          </a:p>
          <a:p>
            <a:pPr algn="ctr"/>
            <a:endParaRPr lang="en-US" sz="3200" b="1" dirty="0">
              <a:solidFill>
                <a:srgbClr val="391378"/>
              </a:solidFill>
            </a:endParaRPr>
          </a:p>
        </p:txBody>
      </p:sp>
    </p:spTree>
    <p:extLst>
      <p:ext uri="{BB962C8B-B14F-4D97-AF65-F5344CB8AC3E}">
        <p14:creationId xmlns:p14="http://schemas.microsoft.com/office/powerpoint/2010/main" val="310794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xit" presetSubtype="0" accel="100000" fill="hold" grpId="0" nodeType="clickEffect" nodePh="1">
                                  <p:stCondLst>
                                    <p:cond delay="0"/>
                                  </p:stCondLst>
                                  <p:endCondLst>
                                    <p:cond evt="begin" delay="0">
                                      <p:tn val="5"/>
                                    </p:cond>
                                  </p:end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 calcmode="lin" valueType="num">
                                      <p:cBhvr>
                                        <p:cTn id="8" dur="500"/>
                                        <p:tgtEl>
                                          <p:spTgt spid="7"/>
                                        </p:tgtEl>
                                        <p:attrNameLst>
                                          <p:attrName>style.rotation</p:attrName>
                                        </p:attrNameLst>
                                      </p:cBhvr>
                                      <p:tavLst>
                                        <p:tav tm="0">
                                          <p:val>
                                            <p:fltVal val="0"/>
                                          </p:val>
                                        </p:tav>
                                        <p:tav tm="100000">
                                          <p:val>
                                            <p:fltVal val="360"/>
                                          </p:val>
                                        </p:tav>
                                      </p:tavLst>
                                    </p:anim>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1FD66-8AAD-4FAF-8B96-015FFD5D106D}"/>
              </a:ext>
            </a:extLst>
          </p:cNvPr>
          <p:cNvSpPr>
            <a:spLocks noGrp="1"/>
          </p:cNvSpPr>
          <p:nvPr>
            <p:ph type="title"/>
          </p:nvPr>
        </p:nvSpPr>
        <p:spPr>
          <a:xfrm>
            <a:off x="838200" y="829976"/>
            <a:ext cx="10515600" cy="709919"/>
          </a:xfrm>
        </p:spPr>
        <p:txBody>
          <a:bodyPr/>
          <a:lstStyle/>
          <a:p>
            <a:r>
              <a:rPr lang="en-US" b="1" dirty="0">
                <a:solidFill>
                  <a:srgbClr val="391378"/>
                </a:solidFill>
                <a:ea typeface="+mn-ea"/>
                <a:cs typeface="+mn-cs"/>
              </a:rPr>
              <a:t>Books for Kids and Teens</a:t>
            </a:r>
          </a:p>
        </p:txBody>
      </p:sp>
      <p:pic>
        <p:nvPicPr>
          <p:cNvPr id="4" name="Content Placeholder 3">
            <a:extLst>
              <a:ext uri="{FF2B5EF4-FFF2-40B4-BE49-F238E27FC236}">
                <a16:creationId xmlns:a16="http://schemas.microsoft.com/office/drawing/2014/main" id="{5F2D1F78-8CBE-4D9C-8335-D46B017D77A7}"/>
              </a:ext>
            </a:extLst>
          </p:cNvPr>
          <p:cNvPicPr>
            <a:picLocks noGrp="1" noChangeAspect="1"/>
          </p:cNvPicPr>
          <p:nvPr>
            <p:ph idx="1"/>
          </p:nvPr>
        </p:nvPicPr>
        <p:blipFill>
          <a:blip r:embed="rId3"/>
          <a:stretch>
            <a:fillRect/>
          </a:stretch>
        </p:blipFill>
        <p:spPr>
          <a:xfrm>
            <a:off x="438859" y="1825625"/>
            <a:ext cx="3124437" cy="4351338"/>
          </a:xfrm>
          <a:prstGeom prst="rect">
            <a:avLst/>
          </a:prstGeom>
        </p:spPr>
      </p:pic>
      <p:pic>
        <p:nvPicPr>
          <p:cNvPr id="5" name="Picture 4">
            <a:extLst>
              <a:ext uri="{FF2B5EF4-FFF2-40B4-BE49-F238E27FC236}">
                <a16:creationId xmlns:a16="http://schemas.microsoft.com/office/drawing/2014/main" id="{261FE78F-2E72-4719-8150-E2004BFE16F7}"/>
              </a:ext>
            </a:extLst>
          </p:cNvPr>
          <p:cNvPicPr>
            <a:picLocks noChangeAspect="1"/>
          </p:cNvPicPr>
          <p:nvPr/>
        </p:nvPicPr>
        <p:blipFill>
          <a:blip r:embed="rId4"/>
          <a:stretch>
            <a:fillRect/>
          </a:stretch>
        </p:blipFill>
        <p:spPr>
          <a:xfrm>
            <a:off x="4051768" y="1825625"/>
            <a:ext cx="3640077" cy="4524356"/>
          </a:xfrm>
          <a:prstGeom prst="rect">
            <a:avLst/>
          </a:prstGeom>
        </p:spPr>
      </p:pic>
      <p:pic>
        <p:nvPicPr>
          <p:cNvPr id="6" name="Picture 5">
            <a:extLst>
              <a:ext uri="{FF2B5EF4-FFF2-40B4-BE49-F238E27FC236}">
                <a16:creationId xmlns:a16="http://schemas.microsoft.com/office/drawing/2014/main" id="{A5D17885-CE61-48C9-B13C-F110C6B62D4E}"/>
              </a:ext>
            </a:extLst>
          </p:cNvPr>
          <p:cNvPicPr>
            <a:picLocks noChangeAspect="1"/>
          </p:cNvPicPr>
          <p:nvPr/>
        </p:nvPicPr>
        <p:blipFill>
          <a:blip r:embed="rId5"/>
          <a:stretch>
            <a:fillRect/>
          </a:stretch>
        </p:blipFill>
        <p:spPr>
          <a:xfrm>
            <a:off x="8180318" y="1798737"/>
            <a:ext cx="3729627" cy="4665662"/>
          </a:xfrm>
          <a:prstGeom prst="rect">
            <a:avLst/>
          </a:prstGeom>
        </p:spPr>
      </p:pic>
      <p:pic>
        <p:nvPicPr>
          <p:cNvPr id="7" name="Picture 6">
            <a:extLst>
              <a:ext uri="{FF2B5EF4-FFF2-40B4-BE49-F238E27FC236}">
                <a16:creationId xmlns:a16="http://schemas.microsoft.com/office/drawing/2014/main" id="{C7FEA959-D989-41F8-B5B1-6125ABBC3649}"/>
              </a:ext>
            </a:extLst>
          </p:cNvPr>
          <p:cNvPicPr>
            <a:picLocks noChangeAspect="1"/>
          </p:cNvPicPr>
          <p:nvPr/>
        </p:nvPicPr>
        <p:blipFill>
          <a:blip r:embed="rId6"/>
          <a:stretch>
            <a:fillRect/>
          </a:stretch>
        </p:blipFill>
        <p:spPr>
          <a:xfrm>
            <a:off x="8077266" y="1746999"/>
            <a:ext cx="3935730" cy="5059263"/>
          </a:xfrm>
          <a:prstGeom prst="rect">
            <a:avLst/>
          </a:prstGeom>
        </p:spPr>
      </p:pic>
      <p:sp>
        <p:nvSpPr>
          <p:cNvPr id="9" name="TextBox 8">
            <a:extLst>
              <a:ext uri="{FF2B5EF4-FFF2-40B4-BE49-F238E27FC236}">
                <a16:creationId xmlns:a16="http://schemas.microsoft.com/office/drawing/2014/main" id="{FB4AB3DB-5F90-479F-9AFD-AE36D71DB6BC}"/>
              </a:ext>
            </a:extLst>
          </p:cNvPr>
          <p:cNvSpPr txBox="1"/>
          <p:nvPr/>
        </p:nvSpPr>
        <p:spPr>
          <a:xfrm>
            <a:off x="4939608" y="6464399"/>
            <a:ext cx="6096000" cy="369332"/>
          </a:xfrm>
          <a:prstGeom prst="rect">
            <a:avLst/>
          </a:prstGeom>
          <a:noFill/>
        </p:spPr>
        <p:txBody>
          <a:bodyPr wrap="square">
            <a:spAutoFit/>
          </a:bodyPr>
          <a:lstStyle/>
          <a:p>
            <a:r>
              <a:rPr lang="en-US" dirty="0"/>
              <a:t>https://www.shambhala.com/sittingstilllikeafrog/</a:t>
            </a:r>
          </a:p>
        </p:txBody>
      </p:sp>
    </p:spTree>
    <p:extLst>
      <p:ext uri="{BB962C8B-B14F-4D97-AF65-F5344CB8AC3E}">
        <p14:creationId xmlns:p14="http://schemas.microsoft.com/office/powerpoint/2010/main" val="2141512403"/>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Project TEACH">
      <a:dk1>
        <a:srgbClr val="3A3838"/>
      </a:dk1>
      <a:lt1>
        <a:sysClr val="window" lastClr="FFFFFF"/>
      </a:lt1>
      <a:dk2>
        <a:srgbClr val="039FDA"/>
      </a:dk2>
      <a:lt2>
        <a:srgbClr val="E7E6E6"/>
      </a:lt2>
      <a:accent1>
        <a:srgbClr val="039FDA"/>
      </a:accent1>
      <a:accent2>
        <a:srgbClr val="7BBF43"/>
      </a:accent2>
      <a:accent3>
        <a:srgbClr val="3A0E79"/>
      </a:accent3>
      <a:accent4>
        <a:srgbClr val="A5A5A5"/>
      </a:accent4>
      <a:accent5>
        <a:srgbClr val="5B9BD5"/>
      </a:accent5>
      <a:accent6>
        <a:srgbClr val="6F3B55"/>
      </a:accent6>
      <a:hlink>
        <a:srgbClr val="002060"/>
      </a:hlink>
      <a:folHlink>
        <a:srgbClr val="7E35E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Project TEACH">
      <a:dk1>
        <a:srgbClr val="3A3838"/>
      </a:dk1>
      <a:lt1>
        <a:sysClr val="window" lastClr="FFFFFF"/>
      </a:lt1>
      <a:dk2>
        <a:srgbClr val="039FDA"/>
      </a:dk2>
      <a:lt2>
        <a:srgbClr val="E7E6E6"/>
      </a:lt2>
      <a:accent1>
        <a:srgbClr val="039FDA"/>
      </a:accent1>
      <a:accent2>
        <a:srgbClr val="7BBF43"/>
      </a:accent2>
      <a:accent3>
        <a:srgbClr val="3A0E79"/>
      </a:accent3>
      <a:accent4>
        <a:srgbClr val="A5A5A5"/>
      </a:accent4>
      <a:accent5>
        <a:srgbClr val="5B9BD5"/>
      </a:accent5>
      <a:accent6>
        <a:srgbClr val="6F3B55"/>
      </a:accent6>
      <a:hlink>
        <a:srgbClr val="002060"/>
      </a:hlink>
      <a:folHlink>
        <a:srgbClr val="7E35E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14410</TotalTime>
  <Words>2637</Words>
  <Application>Microsoft Macintosh PowerPoint</Application>
  <PresentationFormat>Widescreen</PresentationFormat>
  <Paragraphs>353</Paragraphs>
  <Slides>44</Slides>
  <Notes>26</Notes>
  <HiddenSlides>0</HiddenSlides>
  <MMClips>0</MMClips>
  <ScaleCrop>false</ScaleCrop>
  <HeadingPairs>
    <vt:vector size="6" baseType="variant">
      <vt:variant>
        <vt:lpstr>Fonts Used</vt:lpstr>
      </vt:variant>
      <vt:variant>
        <vt:i4>14</vt:i4>
      </vt:variant>
      <vt:variant>
        <vt:lpstr>Theme</vt:lpstr>
      </vt:variant>
      <vt:variant>
        <vt:i4>9</vt:i4>
      </vt:variant>
      <vt:variant>
        <vt:lpstr>Slide Titles</vt:lpstr>
      </vt:variant>
      <vt:variant>
        <vt:i4>44</vt:i4>
      </vt:variant>
    </vt:vector>
  </HeadingPairs>
  <TitlesOfParts>
    <vt:vector size="67" baseType="lpstr">
      <vt:lpstr>ＭＳ Ｐゴシック</vt:lpstr>
      <vt:lpstr>Arial</vt:lpstr>
      <vt:lpstr>Arial Rounded MT Bold</vt:lpstr>
      <vt:lpstr>Calibri</vt:lpstr>
      <vt:lpstr>Calibri Light</vt:lpstr>
      <vt:lpstr>Courier New</vt:lpstr>
      <vt:lpstr>Helvetica</vt:lpstr>
      <vt:lpstr>Helvetica Light</vt:lpstr>
      <vt:lpstr>Helvetica Regular</vt:lpstr>
      <vt:lpstr>Myriad Pro Cond</vt:lpstr>
      <vt:lpstr>Tahoma</vt:lpstr>
      <vt:lpstr>Times New Roman</vt:lpstr>
      <vt:lpstr>Wingdings</vt:lpstr>
      <vt:lpstr>ヒラギノ角ゴ Pro W3</vt:lpstr>
      <vt:lpstr>2_Custom Design</vt:lpstr>
      <vt:lpstr>1_Custom Design</vt:lpstr>
      <vt:lpstr>1_Office Theme</vt:lpstr>
      <vt:lpstr>5_Custom Design</vt:lpstr>
      <vt:lpstr>3_Custom Design</vt:lpstr>
      <vt:lpstr>3_Office Theme</vt:lpstr>
      <vt:lpstr>4_Custom Design</vt:lpstr>
      <vt:lpstr>6_Custom Design</vt:lpstr>
      <vt:lpstr>7_Custom Design</vt:lpstr>
      <vt:lpstr>PowerPoint Presentation</vt:lpstr>
      <vt:lpstr>PCP CHAMP:</vt:lpstr>
      <vt:lpstr>PowerPoint Presentation</vt:lpstr>
      <vt:lpstr>Anxiety: Objectives for Primary Care</vt:lpstr>
      <vt:lpstr>Early Intervention: Anxious Temperament  </vt:lpstr>
      <vt:lpstr>Goals of Early Intervention</vt:lpstr>
      <vt:lpstr>   Psychoeducation for Children</vt:lpstr>
      <vt:lpstr>100% Accountability </vt:lpstr>
      <vt:lpstr>Books for Kids and Teens</vt:lpstr>
      <vt:lpstr>Books for Parents and PCPs</vt:lpstr>
      <vt:lpstr>Treatment of Anxiety Disorders:  Depends on Severity</vt:lpstr>
      <vt:lpstr> Mild Anxiety </vt:lpstr>
      <vt:lpstr>Mild Anxiety Treatment</vt:lpstr>
      <vt:lpstr>CBT Goals</vt:lpstr>
      <vt:lpstr>CBT Concepts</vt:lpstr>
      <vt:lpstr>PowerPoint Presentation</vt:lpstr>
      <vt:lpstr>Breathing Retraining</vt:lpstr>
      <vt:lpstr>PowerPoint Presentation</vt:lpstr>
      <vt:lpstr>Square Breathing</vt:lpstr>
      <vt:lpstr>Progressive Muscle Relaxation</vt:lpstr>
      <vt:lpstr>Relaxation Script Grades K-4 (Ollendick, 1978)</vt:lpstr>
      <vt:lpstr>Muscle Relaxation: Script Conclusion</vt:lpstr>
      <vt:lpstr>Challenging Maladaptive Thinking</vt:lpstr>
      <vt:lpstr>Thinking through negative thoughts</vt:lpstr>
      <vt:lpstr>Graduated Exposure</vt:lpstr>
      <vt:lpstr>Fear Ladder</vt:lpstr>
      <vt:lpstr>Fear Ladder: Phobia of Needles</vt:lpstr>
      <vt:lpstr>Fear Ladder: Social Anxiety</vt:lpstr>
      <vt:lpstr> Moderate Anxiety </vt:lpstr>
      <vt:lpstr>Child–Adolescent Anxiety Multimodal Study (CAMS)</vt:lpstr>
      <vt:lpstr>Child Anxiety Multimodal Study CAMS </vt:lpstr>
      <vt:lpstr>Child–Adolescent Anxiety Multimodal Study</vt:lpstr>
      <vt:lpstr>FDA approved SSRI Meds for the  Pediatric Anxiety Triad</vt:lpstr>
      <vt:lpstr>Serotonin Reuptake Inhibitors FDA Approvals</vt:lpstr>
      <vt:lpstr>SSRI Efficacy for Non-OCD Anxiety Disorders</vt:lpstr>
      <vt:lpstr>SSRI TREATMENT - Moderate Anxiety</vt:lpstr>
      <vt:lpstr> Severe Anxiety </vt:lpstr>
      <vt:lpstr>SSRI</vt:lpstr>
      <vt:lpstr>SSRIs</vt:lpstr>
      <vt:lpstr>Other Meds for Anxiety</vt:lpstr>
      <vt:lpstr>Sleep Hygiene </vt:lpstr>
      <vt:lpstr>Take-aways</vt:lpstr>
      <vt:lpstr>The Pay-Off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Romanos</dc:creator>
  <cp:lastModifiedBy>Jessica Grant</cp:lastModifiedBy>
  <cp:revision>282</cp:revision>
  <cp:lastPrinted>2017-09-12T14:03:58Z</cp:lastPrinted>
  <dcterms:created xsi:type="dcterms:W3CDTF">2017-05-18T20:49:26Z</dcterms:created>
  <dcterms:modified xsi:type="dcterms:W3CDTF">2024-10-06T00:51:00Z</dcterms:modified>
</cp:coreProperties>
</file>