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219" r:id="rId2"/>
    <p:sldId id="612" r:id="rId3"/>
    <p:sldId id="643" r:id="rId4"/>
    <p:sldId id="645" r:id="rId5"/>
    <p:sldId id="258" r:id="rId6"/>
    <p:sldId id="648" r:id="rId7"/>
    <p:sldId id="649" r:id="rId8"/>
    <p:sldId id="3227" r:id="rId9"/>
    <p:sldId id="3228" r:id="rId10"/>
    <p:sldId id="260" r:id="rId11"/>
    <p:sldId id="654" r:id="rId12"/>
    <p:sldId id="3223" r:id="rId13"/>
    <p:sldId id="650" r:id="rId14"/>
    <p:sldId id="653" r:id="rId15"/>
    <p:sldId id="294" r:id="rId16"/>
    <p:sldId id="651" r:id="rId17"/>
    <p:sldId id="658" r:id="rId18"/>
    <p:sldId id="652" r:id="rId19"/>
    <p:sldId id="280" r:id="rId20"/>
    <p:sldId id="3225" r:id="rId21"/>
    <p:sldId id="289" r:id="rId22"/>
    <p:sldId id="3224" r:id="rId23"/>
    <p:sldId id="3226" r:id="rId24"/>
    <p:sldId id="3229" r:id="rId25"/>
    <p:sldId id="3230" r:id="rId26"/>
    <p:sldId id="3221" r:id="rId27"/>
    <p:sldId id="3231" r:id="rId28"/>
    <p:sldId id="3216" r:id="rId29"/>
    <p:sldId id="657" r:id="rId30"/>
    <p:sldId id="3222" r:id="rId31"/>
    <p:sldId id="659" r:id="rId32"/>
    <p:sldId id="660" r:id="rId33"/>
    <p:sldId id="661" r:id="rId34"/>
    <p:sldId id="292" r:id="rId3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1pPr>
    <a:lvl2pPr marL="0" marR="0" indent="457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2pPr>
    <a:lvl3pPr marL="0" marR="0" indent="914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3pPr>
    <a:lvl4pPr marL="0" marR="0" indent="1371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4pPr>
    <a:lvl5pPr marL="0" marR="0" indent="18288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5pPr>
    <a:lvl6pPr marL="0" marR="0" indent="22860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6pPr>
    <a:lvl7pPr marL="0" marR="0" indent="2743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7pPr>
    <a:lvl8pPr marL="0" marR="0" indent="3200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8pPr>
    <a:lvl9pPr marL="0" marR="0" indent="3657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1"/>
          </a:solidFill>
        </a:fill>
      </a:tcStyle>
    </a:wholeTbl>
    <a:band2H>
      <a:tcTxStyle/>
      <a:tcStyle>
        <a:tcBdr/>
        <a:fill>
          <a:solidFill>
            <a:srgbClr val="E6EFF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AD6"/>
          </a:solidFill>
        </a:fill>
      </a:tcStyle>
    </a:wholeTbl>
    <a:band2H>
      <a:tcTxStyle/>
      <a:tcStyle>
        <a:tcBdr/>
        <a:fill>
          <a:solidFill>
            <a:srgbClr val="E7E6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DD0"/>
          </a:solidFill>
        </a:fill>
      </a:tcStyle>
    </a:wholeTbl>
    <a:band2H>
      <a:tcTxStyle/>
      <a:tcStyle>
        <a:tcBdr/>
        <a:fill>
          <a:solidFill>
            <a:srgbClr val="EBE7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A3838"/>
        </a:fontRef>
        <a:srgbClr val="3A383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A3838"/>
        </a:fontRef>
        <a:srgbClr val="3A3838"/>
      </a:tcTxStyle>
      <a:tcStyle>
        <a:tcBdr>
          <a:left>
            <a:ln w="12700" cap="flat">
              <a:noFill/>
              <a:miter lim="400000"/>
            </a:ln>
          </a:left>
          <a:right>
            <a:ln w="12700" cap="flat">
              <a:noFill/>
              <a:miter lim="400000"/>
            </a:ln>
          </a:right>
          <a:top>
            <a:ln w="50800" cap="flat">
              <a:solidFill>
                <a:srgbClr val="3A3838"/>
              </a:solidFill>
              <a:prstDash val="solid"/>
              <a:round/>
            </a:ln>
          </a:top>
          <a:bottom>
            <a:ln w="25400" cap="flat">
              <a:solidFill>
                <a:srgbClr val="3A3838"/>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A3838"/>
              </a:solidFill>
              <a:prstDash val="solid"/>
              <a:round/>
            </a:ln>
          </a:top>
          <a:bottom>
            <a:ln w="25400" cap="flat">
              <a:solidFill>
                <a:srgbClr val="3A383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3A3838"/>
        </a:fontRef>
        <a:srgbClr val="3A383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A3838"/>
          </a:solidFill>
        </a:fill>
      </a:tcStyle>
    </a:firstRow>
  </a:tblStyle>
  <a:tblStyle styleId="{2708684C-4D16-4618-839F-0558EEFCDFE6}" styleName="">
    <a:tblBg/>
    <a:wholeTbl>
      <a:tcTxStyle b="off"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solidFill>
            <a:srgbClr val="3A3838">
              <a:alpha val="20000"/>
            </a:srgbClr>
          </a:solidFill>
        </a:fill>
      </a:tcStyle>
    </a:wholeTbl>
    <a:band2H>
      <a:tcTxStyle/>
      <a:tcStyle>
        <a:tcBdr/>
        <a:fill>
          <a:solidFill>
            <a:srgbClr val="FFFFFF"/>
          </a:solidFill>
        </a:fill>
      </a:tcStyle>
    </a:band2H>
    <a:firstCol>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solidFill>
            <a:srgbClr val="3A3838">
              <a:alpha val="20000"/>
            </a:srgbClr>
          </a:solidFill>
        </a:fill>
      </a:tcStyle>
    </a:firstCol>
    <a:lastRow>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50800" cap="flat">
              <a:solidFill>
                <a:srgbClr val="3A3838"/>
              </a:solidFill>
              <a:prstDash val="solid"/>
              <a:round/>
            </a:ln>
          </a:top>
          <a:bottom>
            <a:ln w="127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noFill/>
        </a:fill>
      </a:tcStyle>
    </a:lastRow>
    <a:firstRow>
      <a:tcTxStyle b="on" i="off">
        <a:fontRef idx="minor">
          <a:srgbClr val="3A3838"/>
        </a:fontRef>
        <a:srgbClr val="3A3838"/>
      </a:tcTxStyle>
      <a:tcStyle>
        <a:tcBdr>
          <a:left>
            <a:ln w="12700" cap="flat">
              <a:solidFill>
                <a:srgbClr val="3A3838"/>
              </a:solidFill>
              <a:prstDash val="solid"/>
              <a:round/>
            </a:ln>
          </a:left>
          <a:right>
            <a:ln w="12700" cap="flat">
              <a:solidFill>
                <a:srgbClr val="3A3838"/>
              </a:solidFill>
              <a:prstDash val="solid"/>
              <a:round/>
            </a:ln>
          </a:right>
          <a:top>
            <a:ln w="12700" cap="flat">
              <a:solidFill>
                <a:srgbClr val="3A3838"/>
              </a:solidFill>
              <a:prstDash val="solid"/>
              <a:round/>
            </a:ln>
          </a:top>
          <a:bottom>
            <a:ln w="25400" cap="flat">
              <a:solidFill>
                <a:srgbClr val="3A3838"/>
              </a:solidFill>
              <a:prstDash val="solid"/>
              <a:round/>
            </a:ln>
          </a:bottom>
          <a:insideH>
            <a:ln w="12700" cap="flat">
              <a:solidFill>
                <a:srgbClr val="3A3838"/>
              </a:solidFill>
              <a:prstDash val="solid"/>
              <a:round/>
            </a:ln>
          </a:insideH>
          <a:insideV>
            <a:ln w="12700" cap="flat">
              <a:solidFill>
                <a:srgbClr val="3A3838"/>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4" autoAdjust="0"/>
    <p:restoredTop sz="94781"/>
  </p:normalViewPr>
  <p:slideViewPr>
    <p:cSldViewPr snapToGrid="0" snapToObjects="1">
      <p:cViewPr varScale="1">
        <p:scale>
          <a:sx n="82" d="100"/>
          <a:sy n="82" d="100"/>
        </p:scale>
        <p:origin x="533"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1143000" y="685800"/>
            <a:ext cx="4572000" cy="3429000"/>
          </a:xfrm>
          <a:prstGeom prst="rect">
            <a:avLst/>
          </a:prstGeom>
        </p:spPr>
        <p:txBody>
          <a:bodyPr/>
          <a:lstStyle/>
          <a:p>
            <a:endParaRPr/>
          </a:p>
        </p:txBody>
      </p:sp>
      <p:sp>
        <p:nvSpPr>
          <p:cNvPr id="462" name="Shape 4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0134769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974">
              <a:defRPr/>
            </a:pPr>
            <a:fld id="{72566C59-BAC0-4CE1-A859-46610F03C0CE}" type="slidenum">
              <a:rPr lang="en-US" sz="1800" kern="0">
                <a:solidFill>
                  <a:sysClr val="windowText" lastClr="000000"/>
                </a:solidFill>
              </a:rPr>
              <a:pPr defTabSz="934974">
                <a:defRPr/>
              </a:pPr>
              <a:t>2</a:t>
            </a:fld>
            <a:endParaRPr lang="en-US" sz="1800" kern="0">
              <a:solidFill>
                <a:sysClr val="windowText" lastClr="000000"/>
              </a:solidFill>
            </a:endParaRPr>
          </a:p>
        </p:txBody>
      </p:sp>
    </p:spTree>
    <p:extLst>
      <p:ext uri="{BB962C8B-B14F-4D97-AF65-F5344CB8AC3E}">
        <p14:creationId xmlns:p14="http://schemas.microsoft.com/office/powerpoint/2010/main" val="416343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focused on ONE issue (e.g. social, weight, health, separation, panics)</a:t>
            </a:r>
          </a:p>
        </p:txBody>
      </p:sp>
    </p:spTree>
    <p:extLst>
      <p:ext uri="{BB962C8B-B14F-4D97-AF65-F5344CB8AC3E}">
        <p14:creationId xmlns:p14="http://schemas.microsoft.com/office/powerpoint/2010/main" val="136685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Casuses</a:t>
            </a:r>
            <a:r>
              <a:rPr lang="en-US" dirty="0"/>
              <a:t> impairment of </a:t>
            </a:r>
            <a:r>
              <a:rPr lang="en-US" dirty="0" err="1"/>
              <a:t>functioiing</a:t>
            </a:r>
            <a:r>
              <a:rPr lang="en-US" dirty="0"/>
              <a:t> </a:t>
            </a:r>
          </a:p>
        </p:txBody>
      </p:sp>
    </p:spTree>
    <p:extLst>
      <p:ext uri="{BB962C8B-B14F-4D97-AF65-F5344CB8AC3E}">
        <p14:creationId xmlns:p14="http://schemas.microsoft.com/office/powerpoint/2010/main" val="146453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4462C9-F1CF-594A-910C-E1C759A7AAE8}" type="slidenum">
              <a:rPr lang="en-US" sz="1200"/>
              <a:pPr eaLnBrk="1" hangingPunct="1"/>
              <a:t>34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6"/>
          <p:cNvSpPr>
            <a:spLocks noGrp="1" noChangeArrowheads="1"/>
          </p:cNvSpPr>
          <p:nvPr>
            <p:ph type="ftr" sz="quarter" idx="4"/>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Unit G: Short Course Depression</a:t>
            </a:r>
          </a:p>
        </p:txBody>
      </p:sp>
      <p:sp>
        <p:nvSpPr>
          <p:cNvPr id="71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C18B33-DE86-2048-9CCF-25A609DECFD4}" type="slidenum">
              <a:rPr lang="en-US" sz="1200"/>
              <a:pPr eaLnBrk="1" hangingPunct="1"/>
              <a:t>4</a:t>
            </a:fld>
            <a:endParaRPr lang="en-US" sz="1200"/>
          </a:p>
        </p:txBody>
      </p:sp>
      <p:sp>
        <p:nvSpPr>
          <p:cNvPr id="71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USPTF just </a:t>
            </a:r>
            <a:r>
              <a:rPr lang="en-US" dirty="0" err="1">
                <a:latin typeface="Calibri" charset="0"/>
              </a:rPr>
              <a:t>receommended</a:t>
            </a:r>
            <a:r>
              <a:rPr lang="en-US" dirty="0">
                <a:latin typeface="Calibri" charset="0"/>
              </a:rPr>
              <a:t> screening for anxiety over 8 </a:t>
            </a:r>
            <a:r>
              <a:rPr lang="en-US" dirty="0" err="1">
                <a:latin typeface="Calibri" charset="0"/>
              </a:rPr>
              <a:t>yo</a:t>
            </a:r>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233186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pPr eaLnBrk="1" hangingPunct="1"/>
              <a:t>16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0FEB19-FA91-3749-94AF-D3185C655E33}" type="slidenum">
              <a:rPr lang="en-US" sz="1200"/>
              <a:pPr eaLnBrk="1" hangingPunct="1"/>
              <a:t>18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pPr eaLnBrk="1" hangingPunct="1"/>
              <a:t>20</a:t>
            </a:fld>
            <a:endParaRPr lang="en-US" sz="1200"/>
          </a:p>
        </p:txBody>
      </p:sp>
    </p:spTree>
    <p:extLst>
      <p:ext uri="{BB962C8B-B14F-4D97-AF65-F5344CB8AC3E}">
        <p14:creationId xmlns:p14="http://schemas.microsoft.com/office/powerpoint/2010/main" val="481305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F5552D-0086-FC4F-B704-7749390874C4}" type="slidenum">
              <a:rPr lang="en-US" sz="1200"/>
              <a:pPr eaLnBrk="1" hangingPunct="1"/>
              <a:t>22</a:t>
            </a:fld>
            <a:endParaRPr lang="en-US" sz="1200"/>
          </a:p>
        </p:txBody>
      </p:sp>
    </p:spTree>
    <p:extLst>
      <p:ext uri="{BB962C8B-B14F-4D97-AF65-F5344CB8AC3E}">
        <p14:creationId xmlns:p14="http://schemas.microsoft.com/office/powerpoint/2010/main" val="149969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avoidance</a:t>
            </a:r>
          </a:p>
          <a:p>
            <a:r>
              <a:rPr lang="en-US" dirty="0"/>
              <a:t>Somatic </a:t>
            </a:r>
            <a:r>
              <a:rPr lang="en-US" dirty="0" err="1"/>
              <a:t>sxs</a:t>
            </a:r>
            <a:endParaRPr lang="en-US" dirty="0"/>
          </a:p>
        </p:txBody>
      </p:sp>
    </p:spTree>
    <p:extLst>
      <p:ext uri="{BB962C8B-B14F-4D97-AF65-F5344CB8AC3E}">
        <p14:creationId xmlns:p14="http://schemas.microsoft.com/office/powerpoint/2010/main" val="111969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892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3"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24"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None/>
              <a:defRPr sz="2400"/>
            </a:lvl1pPr>
            <a:lvl2pPr marL="0" indent="457200" algn="ctr">
              <a:buSzTx/>
              <a:buNone/>
              <a:defRPr sz="2400"/>
            </a:lvl2pPr>
            <a:lvl3pPr marL="0" indent="914400" algn="ctr">
              <a:buSzTx/>
              <a:buNone/>
              <a:defRPr sz="2400"/>
            </a:lvl3pPr>
            <a:lvl4pPr marL="0" indent="1371600" algn="ctr">
              <a:buSzTx/>
              <a:buNone/>
              <a:defRPr sz="2400"/>
            </a:lvl4pPr>
            <a:lvl5pPr marL="0" indent="1828800" algn="ctr">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idx="1"/>
          </p:nvPr>
        </p:nvSpPr>
        <p:spPr>
          <a:xfrm>
            <a:off x="838200" y="1814513"/>
            <a:ext cx="10515600" cy="4362451"/>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27" name="Body Level One…"/>
          <p:cNvSpPr txBox="1">
            <a:spLocks noGrp="1"/>
          </p:cNvSpPr>
          <p:nvPr>
            <p:ph type="body" idx="1"/>
          </p:nvPr>
        </p:nvSpPr>
        <p:spPr>
          <a:xfrm>
            <a:off x="838200" y="365125"/>
            <a:ext cx="7734300" cy="5811838"/>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35" name="Picture 2" descr="Picture 2"/>
          <p:cNvPicPr>
            <a:picLocks noChangeAspect="1"/>
          </p:cNvPicPr>
          <p:nvPr/>
        </p:nvPicPr>
        <p:blipFill>
          <a:blip r:embed="rId2">
            <a:alphaModFix amt="5000"/>
          </a:blip>
          <a:srcRect l="26425" r="31898" b="35657"/>
          <a:stretch>
            <a:fillRect/>
          </a:stretch>
        </p:blipFill>
        <p:spPr>
          <a:xfrm>
            <a:off x="7752498" y="1678674"/>
            <a:ext cx="4439503" cy="5179327"/>
          </a:xfrm>
          <a:prstGeom prst="rect">
            <a:avLst/>
          </a:prstGeom>
          <a:ln w="12700">
            <a:miter lim="400000"/>
          </a:ln>
        </p:spPr>
      </p:pic>
      <p:sp>
        <p:nvSpPr>
          <p:cNvPr id="136"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37"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38"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39"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40"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141" name="Title Text"/>
          <p:cNvSpPr txBox="1">
            <a:spLocks noGrp="1"/>
          </p:cNvSpPr>
          <p:nvPr>
            <p:ph type="title"/>
          </p:nvPr>
        </p:nvSpPr>
        <p:spPr>
          <a:xfrm>
            <a:off x="838200" y="365125"/>
            <a:ext cx="10515600" cy="1325563"/>
          </a:xfrm>
          <a:prstGeom prst="rect">
            <a:avLst/>
          </a:prstGeom>
        </p:spPr>
        <p:txBody>
          <a:bodyPr anchor="t"/>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42" name="Body Level One…"/>
          <p:cNvSpPr txBox="1">
            <a:spLocks noGrp="1"/>
          </p:cNvSpPr>
          <p:nvPr>
            <p:ph type="body" idx="1"/>
          </p:nvPr>
        </p:nvSpPr>
        <p:spPr>
          <a:xfrm>
            <a:off x="838200" y="1825625"/>
            <a:ext cx="10515600" cy="4351338"/>
          </a:xfrm>
          <a:prstGeom prst="rect">
            <a:avLst/>
          </a:prstGeom>
        </p:spPr>
        <p:txBody>
          <a:bodyPr/>
          <a:lstStyle>
            <a:lvl1pPr>
              <a:buFont typeface="Arial"/>
              <a:buChar char="•"/>
              <a:defRPr>
                <a:solidFill>
                  <a:srgbClr val="000000"/>
                </a:solidFill>
                <a:latin typeface="+mn-lt"/>
                <a:ea typeface="+mn-ea"/>
                <a:cs typeface="+mn-cs"/>
                <a:sym typeface="Calibri"/>
              </a:defRPr>
            </a:lvl1pPr>
            <a:lvl2pPr>
              <a:buFont typeface="Arial"/>
              <a:defRPr>
                <a:solidFill>
                  <a:srgbClr val="000000"/>
                </a:solidFill>
                <a:latin typeface="+mn-lt"/>
                <a:ea typeface="+mn-ea"/>
                <a:cs typeface="+mn-cs"/>
                <a:sym typeface="Calibri"/>
              </a:defRPr>
            </a:lvl2pPr>
            <a:lvl3pPr>
              <a:buFont typeface="Arial"/>
              <a:buChar char="•"/>
              <a:defRPr>
                <a:solidFill>
                  <a:srgbClr val="000000"/>
                </a:solidFill>
                <a:latin typeface="+mn-lt"/>
                <a:ea typeface="+mn-ea"/>
                <a:cs typeface="+mn-cs"/>
                <a:sym typeface="Calibri"/>
              </a:defRPr>
            </a:lvl3pPr>
            <a:lvl4pPr>
              <a:buFont typeface="Arial"/>
              <a:defRPr>
                <a:solidFill>
                  <a:srgbClr val="000000"/>
                </a:solidFill>
                <a:latin typeface="+mn-lt"/>
                <a:ea typeface="+mn-ea"/>
                <a:cs typeface="+mn-cs"/>
                <a:sym typeface="Calibri"/>
              </a:defRPr>
            </a:lvl4pPr>
            <a:lvl5pPr>
              <a:buFont typeface="Arial"/>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3" name="Slide Number"/>
          <p:cNvSpPr txBox="1">
            <a:spLocks noGrp="1"/>
          </p:cNvSpPr>
          <p:nvPr>
            <p:ph type="sldNum" sz="quarter" idx="2"/>
          </p:nvPr>
        </p:nvSpPr>
        <p:spPr>
          <a:xfrm>
            <a:off x="11089818" y="6595185"/>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5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15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5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5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5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55"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156" name="Title Text"/>
          <p:cNvSpPr txBox="1">
            <a:spLocks noGrp="1"/>
          </p:cNvSpPr>
          <p:nvPr>
            <p:ph type="title"/>
          </p:nvPr>
        </p:nvSpPr>
        <p:spPr>
          <a:xfrm>
            <a:off x="831850" y="1709738"/>
            <a:ext cx="10515600" cy="2852737"/>
          </a:xfrm>
          <a:prstGeom prst="rect">
            <a:avLst/>
          </a:prstGeom>
        </p:spPr>
        <p:txBody>
          <a:bodyPr anchor="b"/>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57" name="Body Level One…"/>
          <p:cNvSpPr txBox="1">
            <a:spLocks noGrp="1"/>
          </p:cNvSpPr>
          <p:nvPr>
            <p:ph type="body" sz="quarter" idx="1"/>
          </p:nvPr>
        </p:nvSpPr>
        <p:spPr>
          <a:xfrm>
            <a:off x="831850" y="4589462"/>
            <a:ext cx="10515600" cy="1500188"/>
          </a:xfrm>
          <a:prstGeom prst="rect">
            <a:avLst/>
          </a:prstGeom>
        </p:spPr>
        <p:txBody>
          <a:bodyPr/>
          <a:lstStyle>
            <a:lvl1pPr marL="0" indent="0">
              <a:buSzTx/>
              <a:buNone/>
              <a:defRPr sz="2400">
                <a:solidFill>
                  <a:srgbClr val="888888"/>
                </a:solidFill>
                <a:latin typeface="+mn-lt"/>
                <a:ea typeface="+mn-ea"/>
                <a:cs typeface="+mn-cs"/>
                <a:sym typeface="Calibri"/>
              </a:defRPr>
            </a:lvl1pPr>
            <a:lvl2pPr marL="0" indent="457200">
              <a:buSzTx/>
              <a:buNone/>
              <a:defRPr sz="2400">
                <a:solidFill>
                  <a:srgbClr val="888888"/>
                </a:solidFill>
                <a:latin typeface="+mn-lt"/>
                <a:ea typeface="+mn-ea"/>
                <a:cs typeface="+mn-cs"/>
                <a:sym typeface="Calibri"/>
              </a:defRPr>
            </a:lvl2pPr>
            <a:lvl3pPr marL="0" indent="914400">
              <a:buSzTx/>
              <a:buNone/>
              <a:defRPr sz="2400">
                <a:solidFill>
                  <a:srgbClr val="888888"/>
                </a:solidFill>
                <a:latin typeface="+mn-lt"/>
                <a:ea typeface="+mn-ea"/>
                <a:cs typeface="+mn-cs"/>
                <a:sym typeface="Calibri"/>
              </a:defRPr>
            </a:lvl3pPr>
            <a:lvl4pPr marL="0" indent="1371600">
              <a:buSzTx/>
              <a:buNone/>
              <a:defRPr sz="2400">
                <a:solidFill>
                  <a:srgbClr val="888888"/>
                </a:solidFill>
                <a:latin typeface="+mn-lt"/>
                <a:ea typeface="+mn-ea"/>
                <a:cs typeface="+mn-cs"/>
                <a:sym typeface="Calibri"/>
              </a:defRPr>
            </a:lvl4pPr>
            <a:lvl5pPr marL="0" indent="1828800">
              <a:buSzTx/>
              <a:buNone/>
              <a:defRPr sz="24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11083468" y="6605514"/>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65"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166"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67"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68"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69"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70"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171" name="Title Text"/>
          <p:cNvSpPr txBox="1">
            <a:spLocks noGrp="1"/>
          </p:cNvSpPr>
          <p:nvPr>
            <p:ph type="title"/>
          </p:nvPr>
        </p:nvSpPr>
        <p:spPr>
          <a:xfrm>
            <a:off x="838200" y="365125"/>
            <a:ext cx="10515600" cy="1325563"/>
          </a:xfrm>
          <a:prstGeom prst="rect">
            <a:avLst/>
          </a:prstGeom>
        </p:spPr>
        <p:txBody>
          <a:bodyPr anchor="t"/>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72" name="Body Level One…"/>
          <p:cNvSpPr txBox="1">
            <a:spLocks noGrp="1"/>
          </p:cNvSpPr>
          <p:nvPr>
            <p:ph type="body" sz="half" idx="1"/>
          </p:nvPr>
        </p:nvSpPr>
        <p:spPr>
          <a:xfrm>
            <a:off x="838200" y="1825625"/>
            <a:ext cx="5181600" cy="4351338"/>
          </a:xfrm>
          <a:prstGeom prst="rect">
            <a:avLst/>
          </a:prstGeom>
        </p:spPr>
        <p:txBody>
          <a:bodyPr/>
          <a:lstStyle>
            <a:lvl1pPr>
              <a:buFont typeface="Arial"/>
              <a:buChar char="•"/>
              <a:defRPr>
                <a:solidFill>
                  <a:srgbClr val="000000"/>
                </a:solidFill>
                <a:latin typeface="+mn-lt"/>
                <a:ea typeface="+mn-ea"/>
                <a:cs typeface="+mn-cs"/>
                <a:sym typeface="Calibri"/>
              </a:defRPr>
            </a:lvl1pPr>
            <a:lvl2pPr>
              <a:buFont typeface="Arial"/>
              <a:defRPr>
                <a:solidFill>
                  <a:srgbClr val="000000"/>
                </a:solidFill>
                <a:latin typeface="+mn-lt"/>
                <a:ea typeface="+mn-ea"/>
                <a:cs typeface="+mn-cs"/>
                <a:sym typeface="Calibri"/>
              </a:defRPr>
            </a:lvl2pPr>
            <a:lvl3pPr>
              <a:buFont typeface="Arial"/>
              <a:buChar char="•"/>
              <a:defRPr>
                <a:solidFill>
                  <a:srgbClr val="000000"/>
                </a:solidFill>
                <a:latin typeface="+mn-lt"/>
                <a:ea typeface="+mn-ea"/>
                <a:cs typeface="+mn-cs"/>
                <a:sym typeface="Calibri"/>
              </a:defRPr>
            </a:lvl3pPr>
            <a:lvl4pPr>
              <a:buFont typeface="Arial"/>
              <a:defRPr>
                <a:solidFill>
                  <a:srgbClr val="000000"/>
                </a:solidFill>
                <a:latin typeface="+mn-lt"/>
                <a:ea typeface="+mn-ea"/>
                <a:cs typeface="+mn-cs"/>
                <a:sym typeface="Calibri"/>
              </a:defRPr>
            </a:lvl4pPr>
            <a:lvl5pPr>
              <a:buFont typeface="Arial"/>
              <a:buChar char="•"/>
              <a:defRPr>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3" name="Slide Number"/>
          <p:cNvSpPr txBox="1">
            <a:spLocks noGrp="1"/>
          </p:cNvSpPr>
          <p:nvPr>
            <p:ph type="sldNum" sz="quarter" idx="2"/>
          </p:nvPr>
        </p:nvSpPr>
        <p:spPr>
          <a:xfrm>
            <a:off x="11089818" y="6591868"/>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8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18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8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8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18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185"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186" name="Title Text"/>
          <p:cNvSpPr txBox="1">
            <a:spLocks noGrp="1"/>
          </p:cNvSpPr>
          <p:nvPr>
            <p:ph type="title"/>
          </p:nvPr>
        </p:nvSpPr>
        <p:spPr>
          <a:xfrm>
            <a:off x="839787" y="365125"/>
            <a:ext cx="10515601" cy="1325563"/>
          </a:xfrm>
          <a:prstGeom prst="rect">
            <a:avLst/>
          </a:prstGeom>
        </p:spPr>
        <p:txBody>
          <a:bodyPr anchor="t"/>
          <a:lstStyle>
            <a:lvl1pPr algn="ctr">
              <a:defRPr sz="6000">
                <a:solidFill>
                  <a:srgbClr val="FFFFFF"/>
                </a:solidFill>
                <a:latin typeface="Helvetica Light"/>
                <a:ea typeface="Helvetica Light"/>
                <a:cs typeface="Helvetica Light"/>
                <a:sym typeface="Helvetica Light"/>
              </a:defRPr>
            </a:lvl1pPr>
          </a:lstStyle>
          <a:p>
            <a:r>
              <a:t>Title Text</a:t>
            </a:r>
          </a:p>
        </p:txBody>
      </p:sp>
      <p:sp>
        <p:nvSpPr>
          <p:cNvPr id="187"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None/>
              <a:defRPr sz="2400" b="1">
                <a:solidFill>
                  <a:srgbClr val="000000"/>
                </a:solidFill>
                <a:latin typeface="+mn-lt"/>
                <a:ea typeface="+mn-ea"/>
                <a:cs typeface="+mn-cs"/>
                <a:sym typeface="Calibri"/>
              </a:defRPr>
            </a:lvl1pPr>
            <a:lvl2pPr marL="0" indent="457200">
              <a:buSzTx/>
              <a:buNone/>
              <a:defRPr sz="2400" b="1">
                <a:solidFill>
                  <a:srgbClr val="000000"/>
                </a:solidFill>
                <a:latin typeface="+mn-lt"/>
                <a:ea typeface="+mn-ea"/>
                <a:cs typeface="+mn-cs"/>
                <a:sym typeface="Calibri"/>
              </a:defRPr>
            </a:lvl2pPr>
            <a:lvl3pPr marL="0" indent="914400">
              <a:buSzTx/>
              <a:buNone/>
              <a:defRPr sz="2400" b="1">
                <a:solidFill>
                  <a:srgbClr val="000000"/>
                </a:solidFill>
                <a:latin typeface="+mn-lt"/>
                <a:ea typeface="+mn-ea"/>
                <a:cs typeface="+mn-cs"/>
                <a:sym typeface="Calibri"/>
              </a:defRPr>
            </a:lvl3pPr>
            <a:lvl4pPr marL="0" indent="1371600">
              <a:buSzTx/>
              <a:buNone/>
              <a:defRPr sz="2400" b="1">
                <a:solidFill>
                  <a:srgbClr val="000000"/>
                </a:solidFill>
                <a:latin typeface="+mn-lt"/>
                <a:ea typeface="+mn-ea"/>
                <a:cs typeface="+mn-cs"/>
                <a:sym typeface="Calibri"/>
              </a:defRPr>
            </a:lvl4pPr>
            <a:lvl5pPr marL="0" indent="1828800">
              <a:buSzTx/>
              <a:buNone/>
              <a:defRPr sz="2400" b="1">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8"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None/>
              <a:defRPr sz="2400" b="1">
                <a:solidFill>
                  <a:srgbClr val="000000"/>
                </a:solidFill>
                <a:latin typeface="+mn-lt"/>
                <a:ea typeface="+mn-ea"/>
                <a:cs typeface="+mn-cs"/>
                <a:sym typeface="Calibri"/>
              </a:defRPr>
            </a:pPr>
            <a:endParaRPr/>
          </a:p>
        </p:txBody>
      </p:sp>
      <p:sp>
        <p:nvSpPr>
          <p:cNvPr id="189" name="Slide Number"/>
          <p:cNvSpPr txBox="1">
            <a:spLocks noGrp="1"/>
          </p:cNvSpPr>
          <p:nvPr>
            <p:ph type="sldNum" sz="quarter" idx="2"/>
          </p:nvPr>
        </p:nvSpPr>
        <p:spPr>
          <a:xfrm>
            <a:off x="11091406" y="6578220"/>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1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1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1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1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1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15"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216" name="Title Text"/>
          <p:cNvSpPr txBox="1">
            <a:spLocks noGrp="1"/>
          </p:cNvSpPr>
          <p:nvPr>
            <p:ph type="title"/>
          </p:nvPr>
        </p:nvSpPr>
        <p:spPr>
          <a:xfrm>
            <a:off x="838200" y="745451"/>
            <a:ext cx="10515600" cy="821917"/>
          </a:xfrm>
          <a:prstGeom prst="rect">
            <a:avLst/>
          </a:prstGeom>
        </p:spPr>
        <p:txBody>
          <a:bodyPr anchor="t"/>
          <a:lstStyle>
            <a:lvl1pPr algn="ctr">
              <a:defRPr sz="4800">
                <a:solidFill>
                  <a:srgbClr val="595959"/>
                </a:solidFill>
                <a:latin typeface="Helvetica Light"/>
                <a:ea typeface="Helvetica Light"/>
                <a:cs typeface="Helvetica Light"/>
                <a:sym typeface="Helvetica Light"/>
              </a:defRPr>
            </a:lvl1pPr>
          </a:lstStyle>
          <a:p>
            <a:r>
              <a:t>Title Text</a:t>
            </a:r>
          </a:p>
        </p:txBody>
      </p:sp>
      <p:sp>
        <p:nvSpPr>
          <p:cNvPr id="217" name="Slide Number"/>
          <p:cNvSpPr txBox="1">
            <a:spLocks noGrp="1"/>
          </p:cNvSpPr>
          <p:nvPr>
            <p:ph type="sldNum" sz="quarter" idx="2"/>
          </p:nvPr>
        </p:nvSpPr>
        <p:spPr>
          <a:xfrm>
            <a:off x="11089818" y="6550924"/>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224"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25"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26"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27"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28"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29"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230"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FFFFFF"/>
                </a:solidFill>
                <a:latin typeface="Helvetica Light"/>
                <a:ea typeface="Helvetica Light"/>
                <a:cs typeface="Helvetica Light"/>
                <a:sym typeface="Helvetica Light"/>
              </a:defRPr>
            </a:lvl1pPr>
          </a:lstStyle>
          <a:p>
            <a:r>
              <a:t>Title Text</a:t>
            </a:r>
          </a:p>
        </p:txBody>
      </p:sp>
      <p:sp>
        <p:nvSpPr>
          <p:cNvPr id="231" name="Body Level One…"/>
          <p:cNvSpPr txBox="1">
            <a:spLocks noGrp="1"/>
          </p:cNvSpPr>
          <p:nvPr>
            <p:ph type="body" sz="half" idx="1"/>
          </p:nvPr>
        </p:nvSpPr>
        <p:spPr>
          <a:xfrm>
            <a:off x="5183187" y="987425"/>
            <a:ext cx="6172201" cy="4873625"/>
          </a:xfrm>
          <a:prstGeom prst="rect">
            <a:avLst/>
          </a:prstGeom>
        </p:spPr>
        <p:txBody>
          <a:bodyPr/>
          <a:lstStyle>
            <a:lvl1pPr>
              <a:buFont typeface="Arial"/>
              <a:buChar char="•"/>
              <a:defRPr sz="3200">
                <a:solidFill>
                  <a:srgbClr val="000000"/>
                </a:solidFill>
                <a:latin typeface="+mn-lt"/>
                <a:ea typeface="+mn-ea"/>
                <a:cs typeface="+mn-cs"/>
                <a:sym typeface="Calibri"/>
              </a:defRPr>
            </a:lvl1pPr>
            <a:lvl2pPr marL="718457" indent="-261257">
              <a:buFont typeface="Arial"/>
              <a:defRPr sz="3200">
                <a:solidFill>
                  <a:srgbClr val="000000"/>
                </a:solidFill>
                <a:latin typeface="+mn-lt"/>
                <a:ea typeface="+mn-ea"/>
                <a:cs typeface="+mn-cs"/>
                <a:sym typeface="Calibri"/>
              </a:defRPr>
            </a:lvl2pPr>
            <a:lvl3pPr marL="1219200" indent="-304800">
              <a:buFont typeface="Arial"/>
              <a:buChar char="•"/>
              <a:defRPr sz="3200">
                <a:solidFill>
                  <a:srgbClr val="000000"/>
                </a:solidFill>
                <a:latin typeface="+mn-lt"/>
                <a:ea typeface="+mn-ea"/>
                <a:cs typeface="+mn-cs"/>
                <a:sym typeface="Calibri"/>
              </a:defRPr>
            </a:lvl3pPr>
            <a:lvl4pPr marL="1737360" indent="-365760">
              <a:buFont typeface="Arial"/>
              <a:defRPr sz="3200">
                <a:solidFill>
                  <a:srgbClr val="000000"/>
                </a:solidFill>
                <a:latin typeface="+mn-lt"/>
                <a:ea typeface="+mn-ea"/>
                <a:cs typeface="+mn-cs"/>
                <a:sym typeface="Calibri"/>
              </a:defRPr>
            </a:lvl4pPr>
            <a:lvl5pPr marL="2194560" indent="-365760">
              <a:buFont typeface="Arial"/>
              <a:buChar char="•"/>
              <a:defRPr sz="32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32" name="Text Placeholder 3"/>
          <p:cNvSpPr>
            <a:spLocks noGrp="1"/>
          </p:cNvSpPr>
          <p:nvPr>
            <p:ph type="body" sz="quarter" idx="13"/>
          </p:nvPr>
        </p:nvSpPr>
        <p:spPr>
          <a:xfrm>
            <a:off x="839787" y="2057400"/>
            <a:ext cx="3932238" cy="3811588"/>
          </a:xfrm>
          <a:prstGeom prst="rect">
            <a:avLst/>
          </a:prstGeom>
        </p:spPr>
        <p:txBody>
          <a:bodyPr/>
          <a:lstStyle/>
          <a:p>
            <a:pPr marL="0" indent="0">
              <a:buSzTx/>
              <a:buNone/>
              <a:defRPr sz="1600">
                <a:solidFill>
                  <a:srgbClr val="000000"/>
                </a:solidFill>
                <a:latin typeface="+mn-lt"/>
                <a:ea typeface="+mn-ea"/>
                <a:cs typeface="+mn-cs"/>
                <a:sym typeface="Calibri"/>
              </a:defRPr>
            </a:pPr>
            <a:endParaRPr/>
          </a:p>
        </p:txBody>
      </p:sp>
      <p:sp>
        <p:nvSpPr>
          <p:cNvPr id="233" name="Slide Number"/>
          <p:cNvSpPr txBox="1">
            <a:spLocks noGrp="1"/>
          </p:cNvSpPr>
          <p:nvPr>
            <p:ph type="sldNum" sz="quarter" idx="2"/>
          </p:nvPr>
        </p:nvSpPr>
        <p:spPr>
          <a:xfrm>
            <a:off x="11091406" y="6564572"/>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40"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41"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42"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43"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44"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45"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246"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FFFFFF"/>
                </a:solidFill>
                <a:latin typeface="Helvetica Light"/>
                <a:ea typeface="Helvetica Light"/>
                <a:cs typeface="Helvetica Light"/>
                <a:sym typeface="Helvetica Light"/>
              </a:defRPr>
            </a:lvl1pPr>
          </a:lstStyle>
          <a:p>
            <a:r>
              <a:t>Title Text</a:t>
            </a:r>
          </a:p>
        </p:txBody>
      </p:sp>
      <p:sp>
        <p:nvSpPr>
          <p:cNvPr id="247"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248"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solidFill>
                  <a:srgbClr val="000000"/>
                </a:solidFill>
                <a:latin typeface="+mn-lt"/>
                <a:ea typeface="+mn-ea"/>
                <a:cs typeface="+mn-cs"/>
                <a:sym typeface="Calibri"/>
              </a:defRPr>
            </a:lvl1pPr>
            <a:lvl2pPr marL="0" indent="457200">
              <a:buSzTx/>
              <a:buNone/>
              <a:defRPr sz="1600">
                <a:solidFill>
                  <a:srgbClr val="000000"/>
                </a:solidFill>
                <a:latin typeface="+mn-lt"/>
                <a:ea typeface="+mn-ea"/>
                <a:cs typeface="+mn-cs"/>
                <a:sym typeface="Calibri"/>
              </a:defRPr>
            </a:lvl2pPr>
            <a:lvl3pPr marL="0" indent="914400">
              <a:buSzTx/>
              <a:buNone/>
              <a:defRPr sz="1600">
                <a:solidFill>
                  <a:srgbClr val="000000"/>
                </a:solidFill>
                <a:latin typeface="+mn-lt"/>
                <a:ea typeface="+mn-ea"/>
                <a:cs typeface="+mn-cs"/>
                <a:sym typeface="Calibri"/>
              </a:defRPr>
            </a:lvl3pPr>
            <a:lvl4pPr marL="0" indent="1371600">
              <a:buSzTx/>
              <a:buNone/>
              <a:defRPr sz="1600">
                <a:solidFill>
                  <a:srgbClr val="000000"/>
                </a:solidFill>
                <a:latin typeface="+mn-lt"/>
                <a:ea typeface="+mn-ea"/>
                <a:cs typeface="+mn-cs"/>
                <a:sym typeface="Calibri"/>
              </a:defRPr>
            </a:lvl4pPr>
            <a:lvl5pPr marL="0" indent="1828800">
              <a:buSzTx/>
              <a:buNone/>
              <a:defRPr sz="1600">
                <a:solidFill>
                  <a:srgbClr val="000000"/>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9" name="Slide Number"/>
          <p:cNvSpPr txBox="1">
            <a:spLocks noGrp="1"/>
          </p:cNvSpPr>
          <p:nvPr>
            <p:ph type="sldNum" sz="quarter" idx="2"/>
          </p:nvPr>
        </p:nvSpPr>
        <p:spPr>
          <a:xfrm>
            <a:off x="11091406" y="6523629"/>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256"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57"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58"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59"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60"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61"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262" name="Title Text"/>
          <p:cNvSpPr txBox="1">
            <a:spLocks noGrp="1"/>
          </p:cNvSpPr>
          <p:nvPr>
            <p:ph type="title"/>
          </p:nvPr>
        </p:nvSpPr>
        <p:spPr>
          <a:xfrm>
            <a:off x="838200" y="365125"/>
            <a:ext cx="10515600" cy="1325563"/>
          </a:xfrm>
          <a:prstGeom prst="rect">
            <a:avLst/>
          </a:prstGeom>
        </p:spPr>
        <p:txBody>
          <a:bodyPr anchor="t"/>
          <a:lstStyle>
            <a:lvl1pPr algn="ctr">
              <a:defRPr sz="6000">
                <a:solidFill>
                  <a:srgbClr val="595959"/>
                </a:solidFill>
                <a:latin typeface="Helvetica Light"/>
                <a:ea typeface="Helvetica Light"/>
                <a:cs typeface="Helvetica Light"/>
                <a:sym typeface="Helvetica Light"/>
              </a:defRPr>
            </a:lvl1pPr>
          </a:lstStyle>
          <a:p>
            <a:r>
              <a:t>Title Text</a:t>
            </a:r>
          </a:p>
        </p:txBody>
      </p:sp>
      <p:sp>
        <p:nvSpPr>
          <p:cNvPr id="263" name="Body Level One…"/>
          <p:cNvSpPr txBox="1">
            <a:spLocks noGrp="1"/>
          </p:cNvSpPr>
          <p:nvPr>
            <p:ph type="body" idx="1"/>
          </p:nvPr>
        </p:nvSpPr>
        <p:spPr>
          <a:xfrm>
            <a:off x="838200" y="1825625"/>
            <a:ext cx="10515600" cy="4351338"/>
          </a:xfrm>
          <a:prstGeom prst="rect">
            <a:avLst/>
          </a:prstGeom>
        </p:spPr>
        <p:txBody>
          <a:bodyPr/>
          <a:lstStyle>
            <a:lvl1pPr>
              <a:buFont typeface="Arial"/>
              <a:buChar char="•"/>
              <a:defRPr>
                <a:solidFill>
                  <a:srgbClr val="595959"/>
                </a:solidFill>
                <a:latin typeface="+mn-lt"/>
                <a:ea typeface="+mn-ea"/>
                <a:cs typeface="+mn-cs"/>
                <a:sym typeface="Calibri"/>
              </a:defRPr>
            </a:lvl1pPr>
            <a:lvl2pPr>
              <a:buFont typeface="Arial"/>
              <a:defRPr>
                <a:solidFill>
                  <a:srgbClr val="595959"/>
                </a:solidFill>
                <a:latin typeface="+mn-lt"/>
                <a:ea typeface="+mn-ea"/>
                <a:cs typeface="+mn-cs"/>
                <a:sym typeface="Calibri"/>
              </a:defRPr>
            </a:lvl2pPr>
            <a:lvl3pPr>
              <a:buFont typeface="Arial"/>
              <a:buChar char="•"/>
              <a:defRPr>
                <a:solidFill>
                  <a:srgbClr val="595959"/>
                </a:solidFill>
                <a:latin typeface="+mn-lt"/>
                <a:ea typeface="+mn-ea"/>
                <a:cs typeface="+mn-cs"/>
                <a:sym typeface="Calibri"/>
              </a:defRPr>
            </a:lvl3pPr>
            <a:lvl4pPr>
              <a:buFont typeface="Arial"/>
              <a:defRPr>
                <a:solidFill>
                  <a:srgbClr val="595959"/>
                </a:solidFill>
                <a:latin typeface="+mn-lt"/>
                <a:ea typeface="+mn-ea"/>
                <a:cs typeface="+mn-cs"/>
                <a:sym typeface="Calibri"/>
              </a:defRPr>
            </a:lvl4pPr>
            <a:lvl5pPr>
              <a:buFont typeface="Arial"/>
              <a:buChar char="•"/>
              <a:defRPr>
                <a:solidFill>
                  <a:srgbClr val="595959"/>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4" name="Slide Number"/>
          <p:cNvSpPr txBox="1">
            <a:spLocks noGrp="1"/>
          </p:cNvSpPr>
          <p:nvPr>
            <p:ph type="sldNum" sz="quarter" idx="2"/>
          </p:nvPr>
        </p:nvSpPr>
        <p:spPr>
          <a:xfrm>
            <a:off x="11089818" y="6537277"/>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271" name="Picture 2" descr="Picture 2"/>
          <p:cNvPicPr>
            <a:picLocks noChangeAspect="1"/>
          </p:cNvPicPr>
          <p:nvPr/>
        </p:nvPicPr>
        <p:blipFill>
          <a:blip r:embed="rId2"/>
          <a:srcRect l="26425" r="31898" b="35657"/>
          <a:stretch>
            <a:fillRect/>
          </a:stretch>
        </p:blipFill>
        <p:spPr>
          <a:xfrm>
            <a:off x="7752498" y="1678674"/>
            <a:ext cx="4439503" cy="5179327"/>
          </a:xfrm>
          <a:prstGeom prst="rect">
            <a:avLst/>
          </a:prstGeom>
          <a:ln w="12700">
            <a:miter lim="400000"/>
          </a:ln>
        </p:spPr>
      </p:pic>
      <p:sp>
        <p:nvSpPr>
          <p:cNvPr id="272" name="Rectangle 10"/>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73" name="Rectangle 11"/>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274" name="Rectangle 12"/>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275" name="Picture 14" descr="Picture 14"/>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276"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sp>
        <p:nvSpPr>
          <p:cNvPr id="277" name="Title Text"/>
          <p:cNvSpPr txBox="1">
            <a:spLocks noGrp="1"/>
          </p:cNvSpPr>
          <p:nvPr>
            <p:ph type="title"/>
          </p:nvPr>
        </p:nvSpPr>
        <p:spPr>
          <a:xfrm>
            <a:off x="8724900" y="365125"/>
            <a:ext cx="2628900" cy="5811838"/>
          </a:xfrm>
          <a:prstGeom prst="rect">
            <a:avLst/>
          </a:prstGeom>
        </p:spPr>
        <p:txBody>
          <a:bodyPr anchor="t"/>
          <a:lstStyle>
            <a:lvl1pPr algn="ctr">
              <a:defRPr sz="6000">
                <a:solidFill>
                  <a:srgbClr val="595959"/>
                </a:solidFill>
                <a:latin typeface="Helvetica Light"/>
                <a:ea typeface="Helvetica Light"/>
                <a:cs typeface="Helvetica Light"/>
                <a:sym typeface="Helvetica Light"/>
              </a:defRPr>
            </a:lvl1pPr>
          </a:lstStyle>
          <a:p>
            <a:r>
              <a:t>Title Text</a:t>
            </a:r>
          </a:p>
        </p:txBody>
      </p:sp>
      <p:sp>
        <p:nvSpPr>
          <p:cNvPr id="278" name="Body Level One…"/>
          <p:cNvSpPr txBox="1">
            <a:spLocks noGrp="1"/>
          </p:cNvSpPr>
          <p:nvPr>
            <p:ph type="body" idx="1"/>
          </p:nvPr>
        </p:nvSpPr>
        <p:spPr>
          <a:xfrm>
            <a:off x="838200" y="365125"/>
            <a:ext cx="7734300" cy="5811838"/>
          </a:xfrm>
          <a:prstGeom prst="rect">
            <a:avLst/>
          </a:prstGeom>
        </p:spPr>
        <p:txBody>
          <a:bodyPr/>
          <a:lstStyle>
            <a:lvl1pPr>
              <a:buFont typeface="Arial"/>
              <a:buChar char="•"/>
              <a:defRPr>
                <a:solidFill>
                  <a:srgbClr val="595959"/>
                </a:solidFill>
                <a:latin typeface="+mn-lt"/>
                <a:ea typeface="+mn-ea"/>
                <a:cs typeface="+mn-cs"/>
                <a:sym typeface="Calibri"/>
              </a:defRPr>
            </a:lvl1pPr>
            <a:lvl2pPr>
              <a:buFont typeface="Arial"/>
              <a:defRPr>
                <a:solidFill>
                  <a:srgbClr val="595959"/>
                </a:solidFill>
                <a:latin typeface="+mn-lt"/>
                <a:ea typeface="+mn-ea"/>
                <a:cs typeface="+mn-cs"/>
                <a:sym typeface="Calibri"/>
              </a:defRPr>
            </a:lvl2pPr>
            <a:lvl3pPr>
              <a:buFont typeface="Arial"/>
              <a:buChar char="•"/>
              <a:defRPr>
                <a:solidFill>
                  <a:srgbClr val="595959"/>
                </a:solidFill>
                <a:latin typeface="+mn-lt"/>
                <a:ea typeface="+mn-ea"/>
                <a:cs typeface="+mn-cs"/>
                <a:sym typeface="Calibri"/>
              </a:defRPr>
            </a:lvl3pPr>
            <a:lvl4pPr>
              <a:buFont typeface="Arial"/>
              <a:defRPr>
                <a:solidFill>
                  <a:srgbClr val="595959"/>
                </a:solidFill>
                <a:latin typeface="+mn-lt"/>
                <a:ea typeface="+mn-ea"/>
                <a:cs typeface="+mn-cs"/>
                <a:sym typeface="Calibri"/>
              </a:defRPr>
            </a:lvl4pPr>
            <a:lvl5pPr>
              <a:buFont typeface="Arial"/>
              <a:buChar char="•"/>
              <a:defRPr>
                <a:solidFill>
                  <a:srgbClr val="595959"/>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79" name="Slide Number"/>
          <p:cNvSpPr txBox="1">
            <a:spLocks noGrp="1"/>
          </p:cNvSpPr>
          <p:nvPr>
            <p:ph type="sldNum" sz="quarter" idx="2"/>
          </p:nvPr>
        </p:nvSpPr>
        <p:spPr>
          <a:xfrm>
            <a:off x="11089818" y="6578220"/>
            <a:ext cx="263983" cy="269241"/>
          </a:xfrm>
          <a:prstGeom prst="rect">
            <a:avLst/>
          </a:prstGeom>
        </p:spPr>
        <p:txBody>
          <a:bodyPr anchor="t"/>
          <a:lstStyle>
            <a:lvl1pPr>
              <a:defRPr sz="12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02"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03"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04"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05"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06"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07"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08"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309"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10"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311" name="Body Level One…"/>
          <p:cNvSpPr txBox="1">
            <a:spLocks noGrp="1"/>
          </p:cNvSpPr>
          <p:nvPr>
            <p:ph type="body" idx="1"/>
          </p:nvPr>
        </p:nvSpPr>
        <p:spPr>
          <a:xfrm>
            <a:off x="838200" y="2231415"/>
            <a:ext cx="10515600" cy="4351339"/>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18"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19"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20"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21"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22"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23"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24"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325"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26" name="Title Text"/>
          <p:cNvSpPr txBox="1">
            <a:spLocks noGrp="1"/>
          </p:cNvSpPr>
          <p:nvPr>
            <p:ph type="title"/>
          </p:nvPr>
        </p:nvSpPr>
        <p:spPr>
          <a:xfrm>
            <a:off x="831850" y="1709738"/>
            <a:ext cx="10515600" cy="2852737"/>
          </a:xfrm>
          <a:prstGeom prst="rect">
            <a:avLst/>
          </a:prstGeom>
        </p:spPr>
        <p:txBody>
          <a:bodyPr anchor="b"/>
          <a:lstStyle>
            <a:lvl1pPr algn="ctr">
              <a:defRPr sz="6000">
                <a:solidFill>
                  <a:srgbClr val="000000"/>
                </a:solidFill>
                <a:latin typeface="Helvetica Light"/>
                <a:ea typeface="Helvetica Light"/>
                <a:cs typeface="Helvetica Light"/>
                <a:sym typeface="Helvetica Light"/>
              </a:defRPr>
            </a:lvl1pPr>
          </a:lstStyle>
          <a:p>
            <a:r>
              <a:t>Title Text</a:t>
            </a:r>
          </a:p>
        </p:txBody>
      </p:sp>
      <p:sp>
        <p:nvSpPr>
          <p:cNvPr id="327" name="Body Level One…"/>
          <p:cNvSpPr txBox="1">
            <a:spLocks noGrp="1"/>
          </p:cNvSpPr>
          <p:nvPr>
            <p:ph type="body" sz="quarter" idx="1"/>
          </p:nvPr>
        </p:nvSpPr>
        <p:spPr>
          <a:xfrm>
            <a:off x="831850" y="4589462"/>
            <a:ext cx="10515600" cy="1500188"/>
          </a:xfrm>
          <a:prstGeom prst="rect">
            <a:avLst/>
          </a:prstGeom>
        </p:spPr>
        <p:txBody>
          <a:bodyPr/>
          <a:lstStyle>
            <a:lvl1pPr marL="0" indent="0">
              <a:buSzTx/>
              <a:buNone/>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34"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35"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36"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37"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38"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39"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40"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341"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42"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343" name="Body Level One…"/>
          <p:cNvSpPr txBox="1">
            <a:spLocks noGrp="1"/>
          </p:cNvSpPr>
          <p:nvPr>
            <p:ph type="body" sz="half" idx="1"/>
          </p:nvPr>
        </p:nvSpPr>
        <p:spPr>
          <a:xfrm>
            <a:off x="838200" y="1825625"/>
            <a:ext cx="5181600" cy="4351338"/>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50"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51"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52"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53"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54"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55"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56"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357"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58" name="Title Text"/>
          <p:cNvSpPr txBox="1">
            <a:spLocks noGrp="1"/>
          </p:cNvSpPr>
          <p:nvPr>
            <p:ph type="title"/>
          </p:nvPr>
        </p:nvSpPr>
        <p:spPr>
          <a:xfrm>
            <a:off x="839787" y="365125"/>
            <a:ext cx="10515601" cy="1325563"/>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35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None/>
              <a:defRPr sz="2400" b="1">
                <a:solidFill>
                  <a:srgbClr val="000000"/>
                </a:solidFill>
              </a:defRPr>
            </a:lvl1pPr>
            <a:lvl2pPr marL="0" indent="457200">
              <a:buSzTx/>
              <a:buNone/>
              <a:defRPr sz="2400" b="1">
                <a:solidFill>
                  <a:srgbClr val="000000"/>
                </a:solidFill>
              </a:defRPr>
            </a:lvl2pPr>
            <a:lvl3pPr marL="0" indent="914400">
              <a:buSzTx/>
              <a:buNone/>
              <a:defRPr sz="2400" b="1">
                <a:solidFill>
                  <a:srgbClr val="000000"/>
                </a:solidFill>
              </a:defRPr>
            </a:lvl3pPr>
            <a:lvl4pPr marL="0" indent="1371600">
              <a:buSzTx/>
              <a:buNone/>
              <a:defRPr sz="2400" b="1">
                <a:solidFill>
                  <a:srgbClr val="000000"/>
                </a:solidFill>
              </a:defRPr>
            </a:lvl4pPr>
            <a:lvl5pPr marL="0" indent="1828800">
              <a:buSz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60"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None/>
              <a:defRPr sz="2400" b="1">
                <a:solidFill>
                  <a:srgbClr val="000000"/>
                </a:solidFill>
              </a:defRPr>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67"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68"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69"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70"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371"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372"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373"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374"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375"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96"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97"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98"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99"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00"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01"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02"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403"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04"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000000"/>
                </a:solidFill>
                <a:latin typeface="Helvetica Light"/>
                <a:ea typeface="Helvetica Light"/>
                <a:cs typeface="Helvetica Light"/>
                <a:sym typeface="Helvetica Light"/>
              </a:defRPr>
            </a:lvl1pPr>
          </a:lstStyle>
          <a:p>
            <a:r>
              <a:t>Title Text</a:t>
            </a:r>
          </a:p>
        </p:txBody>
      </p:sp>
      <p:sp>
        <p:nvSpPr>
          <p:cNvPr id="405" name="Body Level One…"/>
          <p:cNvSpPr txBox="1">
            <a:spLocks noGrp="1"/>
          </p:cNvSpPr>
          <p:nvPr>
            <p:ph type="body" sz="half" idx="1"/>
          </p:nvPr>
        </p:nvSpPr>
        <p:spPr>
          <a:xfrm>
            <a:off x="5183187" y="987425"/>
            <a:ext cx="6172201" cy="4873625"/>
          </a:xfrm>
          <a:prstGeom prst="rect">
            <a:avLst/>
          </a:prstGeom>
        </p:spPr>
        <p:txBody>
          <a:bodyPr/>
          <a:lstStyle>
            <a:lvl1pPr>
              <a:buFont typeface="Arial"/>
              <a:buChar char="•"/>
              <a:defRPr sz="3200">
                <a:solidFill>
                  <a:srgbClr val="000000"/>
                </a:solidFill>
              </a:defRPr>
            </a:lvl1pPr>
            <a:lvl2pPr marL="718457" indent="-261257">
              <a:buFont typeface="Arial"/>
              <a:defRPr sz="3200">
                <a:solidFill>
                  <a:srgbClr val="000000"/>
                </a:solidFill>
              </a:defRPr>
            </a:lvl2pPr>
            <a:lvl3pPr marL="1219200" indent="-304800">
              <a:buFont typeface="Arial"/>
              <a:buChar char="•"/>
              <a:defRPr sz="3200">
                <a:solidFill>
                  <a:srgbClr val="000000"/>
                </a:solidFill>
              </a:defRPr>
            </a:lvl3pPr>
            <a:lvl4pPr marL="1737360" indent="-365760">
              <a:buFont typeface="Arial"/>
              <a:defRPr sz="3200">
                <a:solidFill>
                  <a:srgbClr val="000000"/>
                </a:solidFill>
              </a:defRPr>
            </a:lvl4pPr>
            <a:lvl5pPr marL="2194560" indent="-365760">
              <a:buFont typeface="Arial"/>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06" name="Text Placeholder 3"/>
          <p:cNvSpPr>
            <a:spLocks noGrp="1"/>
          </p:cNvSpPr>
          <p:nvPr>
            <p:ph type="body" sz="quarter" idx="13"/>
          </p:nvPr>
        </p:nvSpPr>
        <p:spPr>
          <a:xfrm>
            <a:off x="839787" y="2057400"/>
            <a:ext cx="3932238" cy="3811588"/>
          </a:xfrm>
          <a:prstGeom prst="rect">
            <a:avLst/>
          </a:prstGeom>
        </p:spPr>
        <p:txBody>
          <a:bodyPr/>
          <a:lstStyle/>
          <a:p>
            <a:pPr marL="0" indent="0">
              <a:buSzTx/>
              <a:buNone/>
              <a:defRPr sz="1600">
                <a:solidFill>
                  <a:srgbClr val="000000"/>
                </a:solidFill>
              </a:defRPr>
            </a:pPr>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13"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14"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15"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16"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17"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18"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19"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420"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21" name="Title Text"/>
          <p:cNvSpPr txBox="1">
            <a:spLocks noGrp="1"/>
          </p:cNvSpPr>
          <p:nvPr>
            <p:ph type="title"/>
          </p:nvPr>
        </p:nvSpPr>
        <p:spPr>
          <a:xfrm>
            <a:off x="839787" y="457200"/>
            <a:ext cx="3932239" cy="1600200"/>
          </a:xfrm>
          <a:prstGeom prst="rect">
            <a:avLst/>
          </a:prstGeom>
        </p:spPr>
        <p:txBody>
          <a:bodyPr anchor="b"/>
          <a:lstStyle>
            <a:lvl1pPr algn="ctr">
              <a:defRPr sz="3200">
                <a:solidFill>
                  <a:srgbClr val="000000"/>
                </a:solidFill>
                <a:latin typeface="Helvetica Light"/>
                <a:ea typeface="Helvetica Light"/>
                <a:cs typeface="Helvetica Light"/>
                <a:sym typeface="Helvetica Light"/>
              </a:defRPr>
            </a:lvl1pPr>
          </a:lstStyle>
          <a:p>
            <a:r>
              <a:t>Title Text</a:t>
            </a:r>
          </a:p>
        </p:txBody>
      </p:sp>
      <p:sp>
        <p:nvSpPr>
          <p:cNvPr id="422"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423"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solidFill>
                  <a:srgbClr val="000000"/>
                </a:solidFill>
              </a:defRPr>
            </a:lvl1pPr>
            <a:lvl2pPr marL="0" indent="457200">
              <a:buSzTx/>
              <a:buNone/>
              <a:defRPr sz="1600">
                <a:solidFill>
                  <a:srgbClr val="000000"/>
                </a:solidFill>
              </a:defRPr>
            </a:lvl2pPr>
            <a:lvl3pPr marL="0" indent="914400">
              <a:buSzTx/>
              <a:buNone/>
              <a:defRPr sz="1600">
                <a:solidFill>
                  <a:srgbClr val="000000"/>
                </a:solidFill>
              </a:defRPr>
            </a:lvl3pPr>
            <a:lvl4pPr marL="0" indent="1371600">
              <a:buSzTx/>
              <a:buNone/>
              <a:defRPr sz="1600">
                <a:solidFill>
                  <a:srgbClr val="000000"/>
                </a:solidFill>
              </a:defRPr>
            </a:lvl4pPr>
            <a:lvl5pPr marL="0" indent="1828800">
              <a:buSzTx/>
              <a:buNone/>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30"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1"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2"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3"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34"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35"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36"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437"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38" name="Title Text"/>
          <p:cNvSpPr txBox="1">
            <a:spLocks noGrp="1"/>
          </p:cNvSpPr>
          <p:nvPr>
            <p:ph type="title"/>
          </p:nvPr>
        </p:nvSpPr>
        <p:spPr>
          <a:xfrm>
            <a:off x="838200" y="1115706"/>
            <a:ext cx="10515600" cy="709920"/>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439" name="Body Level One…"/>
          <p:cNvSpPr txBox="1">
            <a:spLocks noGrp="1"/>
          </p:cNvSpPr>
          <p:nvPr>
            <p:ph type="body" idx="1"/>
          </p:nvPr>
        </p:nvSpPr>
        <p:spPr>
          <a:xfrm>
            <a:off x="838200" y="2231415"/>
            <a:ext cx="10515600" cy="4351339"/>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46" name="Rectangle 6"/>
          <p:cNvSpPr/>
          <p:nvPr/>
        </p:nvSpPr>
        <p:spPr>
          <a:xfrm>
            <a:off x="0" y="-4"/>
            <a:ext cx="12192000" cy="6858004"/>
          </a:xfrm>
          <a:prstGeom prst="rect">
            <a:avLst/>
          </a:pr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7" name="Rectangle 7"/>
          <p:cNvSpPr/>
          <p:nvPr/>
        </p:nvSpPr>
        <p:spPr>
          <a:xfrm>
            <a:off x="0" y="-3"/>
            <a:ext cx="3919948" cy="14486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8" name="Rectangle 8"/>
          <p:cNvSpPr/>
          <p:nvPr/>
        </p:nvSpPr>
        <p:spPr>
          <a:xfrm>
            <a:off x="4151957" y="-4"/>
            <a:ext cx="3900223" cy="14486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9" name="Rectangle 9"/>
          <p:cNvSpPr/>
          <p:nvPr/>
        </p:nvSpPr>
        <p:spPr>
          <a:xfrm>
            <a:off x="8284189" y="-1"/>
            <a:ext cx="3907810" cy="144866"/>
          </a:xfrm>
          <a:prstGeom prst="rect">
            <a:avLst/>
          </a:prstGeom>
          <a:solidFill>
            <a:schemeClr val="accent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450" name="Picture 12" descr="Picture 12"/>
          <p:cNvPicPr>
            <a:picLocks noChangeAspect="1"/>
          </p:cNvPicPr>
          <p:nvPr/>
        </p:nvPicPr>
        <p:blipFill>
          <a:blip r:embed="rId2"/>
          <a:stretch>
            <a:fillRect/>
          </a:stretch>
        </p:blipFill>
        <p:spPr>
          <a:xfrm>
            <a:off x="5788069" y="163581"/>
            <a:ext cx="615861" cy="788540"/>
          </a:xfrm>
          <a:prstGeom prst="rect">
            <a:avLst/>
          </a:prstGeom>
          <a:ln w="12700">
            <a:miter lim="400000"/>
          </a:ln>
        </p:spPr>
      </p:pic>
      <p:sp>
        <p:nvSpPr>
          <p:cNvPr id="451" name="Slide Number"/>
          <p:cNvSpPr txBox="1">
            <a:spLocks noGrp="1"/>
          </p:cNvSpPr>
          <p:nvPr>
            <p:ph type="sldNum" sz="quarter" idx="2"/>
          </p:nvPr>
        </p:nvSpPr>
        <p:spPr>
          <a:xfrm>
            <a:off x="11089818" y="6540813"/>
            <a:ext cx="263983" cy="269241"/>
          </a:xfrm>
          <a:prstGeom prst="rect">
            <a:avLst/>
          </a:prstGeom>
        </p:spPr>
        <p:txBody>
          <a:bodyPr/>
          <a:lstStyle>
            <a:lvl1pPr>
              <a:defRPr sz="1200">
                <a:solidFill>
                  <a:srgbClr val="391378"/>
                </a:solidFill>
                <a:latin typeface="+mn-lt"/>
                <a:ea typeface="+mn-ea"/>
                <a:cs typeface="+mn-cs"/>
                <a:sym typeface="Calibri"/>
              </a:defRPr>
            </a:lvl1pPr>
          </a:lstStyle>
          <a:p>
            <a:fld id="{86CB4B4D-7CA3-9044-876B-883B54F8677D}" type="slidenum">
              <a:t>‹#›</a:t>
            </a:fld>
            <a:endParaRPr/>
          </a:p>
        </p:txBody>
      </p:sp>
      <p:sp>
        <p:nvSpPr>
          <p:cNvPr id="452"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453" name="Picture 11" descr="Picture 11"/>
          <p:cNvPicPr>
            <a:picLocks noChangeAspect="1"/>
          </p:cNvPicPr>
          <p:nvPr/>
        </p:nvPicPr>
        <p:blipFill>
          <a:blip r:embed="rId3"/>
          <a:stretch>
            <a:fillRect/>
          </a:stretch>
        </p:blipFill>
        <p:spPr>
          <a:xfrm>
            <a:off x="433008" y="6292562"/>
            <a:ext cx="2103478" cy="528505"/>
          </a:xfrm>
          <a:prstGeom prst="rect">
            <a:avLst/>
          </a:prstGeom>
          <a:ln w="12700">
            <a:miter lim="400000"/>
          </a:ln>
        </p:spPr>
      </p:pic>
      <p:sp>
        <p:nvSpPr>
          <p:cNvPr id="454" name="Title Text"/>
          <p:cNvSpPr txBox="1">
            <a:spLocks noGrp="1"/>
          </p:cNvSpPr>
          <p:nvPr>
            <p:ph type="title"/>
          </p:nvPr>
        </p:nvSpPr>
        <p:spPr>
          <a:xfrm>
            <a:off x="8724900" y="365125"/>
            <a:ext cx="2628900" cy="5811838"/>
          </a:xfrm>
          <a:prstGeom prst="rect">
            <a:avLst/>
          </a:prstGeom>
        </p:spPr>
        <p:txBody>
          <a:bodyPr/>
          <a:lstStyle>
            <a:lvl1pPr algn="ctr">
              <a:defRPr sz="4400">
                <a:solidFill>
                  <a:srgbClr val="000000"/>
                </a:solidFill>
                <a:latin typeface="Helvetica Light"/>
                <a:ea typeface="Helvetica Light"/>
                <a:cs typeface="Helvetica Light"/>
                <a:sym typeface="Helvetica Light"/>
              </a:defRPr>
            </a:lvl1pPr>
          </a:lstStyle>
          <a:p>
            <a:r>
              <a:t>Title Text</a:t>
            </a:r>
          </a:p>
        </p:txBody>
      </p:sp>
      <p:sp>
        <p:nvSpPr>
          <p:cNvPr id="455" name="Body Level One…"/>
          <p:cNvSpPr txBox="1">
            <a:spLocks noGrp="1"/>
          </p:cNvSpPr>
          <p:nvPr>
            <p:ph type="body" idx="1"/>
          </p:nvPr>
        </p:nvSpPr>
        <p:spPr>
          <a:xfrm>
            <a:off x="838200" y="365125"/>
            <a:ext cx="7734300" cy="5811838"/>
          </a:xfrm>
          <a:prstGeom prst="rect">
            <a:avLst/>
          </a:prstGeom>
        </p:spPr>
        <p:txBody>
          <a:bodyPr/>
          <a:lstStyle>
            <a:lvl1pPr>
              <a:buFont typeface="Arial"/>
              <a:buChar char="•"/>
              <a:defRPr>
                <a:solidFill>
                  <a:srgbClr val="000000"/>
                </a:solidFill>
              </a:defRPr>
            </a:lvl1pPr>
            <a:lvl2pPr>
              <a:buFont typeface="Arial"/>
              <a:defRPr>
                <a:solidFill>
                  <a:srgbClr val="000000"/>
                </a:solidFill>
              </a:defRPr>
            </a:lvl2pPr>
            <a:lvl3pPr>
              <a:buFont typeface="Arial"/>
              <a:buChar char="•"/>
              <a:defRPr>
                <a:solidFill>
                  <a:srgbClr val="000000"/>
                </a:solidFill>
              </a:defRPr>
            </a:lvl3pPr>
            <a:lvl4pPr>
              <a:buFont typeface="Arial"/>
              <a:defRPr>
                <a:solidFill>
                  <a:srgbClr val="000000"/>
                </a:solidFill>
              </a:defRPr>
            </a:lvl4pPr>
            <a:lvl5pPr>
              <a:buFont typeface="Arial"/>
              <a:buChar cha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pic>
        <p:nvPicPr>
          <p:cNvPr id="40" name="Graphic 6" descr="Graphic 6"/>
          <p:cNvPicPr>
            <a:picLocks noChangeAspect="1"/>
          </p:cNvPicPr>
          <p:nvPr/>
        </p:nvPicPr>
        <p:blipFill>
          <a:blip r:embed="rId2"/>
          <a:srcRect l="31450" t="17628" r="26478" b="17628"/>
          <a:stretch>
            <a:fillRect/>
          </a:stretch>
        </p:blipFill>
        <p:spPr>
          <a:xfrm>
            <a:off x="520626" y="811783"/>
            <a:ext cx="4370454" cy="5197095"/>
          </a:xfrm>
          <a:prstGeom prst="rect">
            <a:avLst/>
          </a:prstGeom>
          <a:ln w="12700">
            <a:miter lim="400000"/>
          </a:ln>
        </p:spPr>
      </p:pic>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 name="Rectangle 7"/>
          <p:cNvSpPr/>
          <p:nvPr/>
        </p:nvSpPr>
        <p:spPr>
          <a:xfrm>
            <a:off x="5448591" y="1874749"/>
            <a:ext cx="6743409" cy="880160"/>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3" name="Rectangle 8"/>
          <p:cNvSpPr/>
          <p:nvPr/>
        </p:nvSpPr>
        <p:spPr>
          <a:xfrm>
            <a:off x="5448591" y="2971049"/>
            <a:ext cx="6743409" cy="881144"/>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4" name="Rectangle 9"/>
          <p:cNvSpPr/>
          <p:nvPr/>
        </p:nvSpPr>
        <p:spPr>
          <a:xfrm>
            <a:off x="5448591" y="4068331"/>
            <a:ext cx="6743409" cy="883988"/>
          </a:xfrm>
          <a:prstGeom prst="rect">
            <a:avLst/>
          </a:prstGeom>
          <a:solidFill>
            <a:srgbClr val="92D050"/>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5" name="Body Level One…"/>
          <p:cNvSpPr txBox="1">
            <a:spLocks noGrp="1"/>
          </p:cNvSpPr>
          <p:nvPr>
            <p:ph type="body" sz="quarter" idx="1"/>
          </p:nvPr>
        </p:nvSpPr>
        <p:spPr>
          <a:xfrm>
            <a:off x="5448591" y="3234339"/>
            <a:ext cx="6743409" cy="445171"/>
          </a:xfrm>
          <a:prstGeom prst="rect">
            <a:avLst/>
          </a:prstGeom>
        </p:spPr>
        <p:txBody>
          <a:bodyPr/>
          <a:lstStyle>
            <a:lvl1pPr marL="0" indent="0" algn="ctr">
              <a:buSzTx/>
              <a:buNone/>
              <a:defRPr sz="2400">
                <a:solidFill>
                  <a:srgbClr val="FFFFFF"/>
                </a:solidFill>
              </a:defRPr>
            </a:lvl1pPr>
            <a:lvl2pPr marL="0" indent="457200" algn="ctr">
              <a:buSzTx/>
              <a:buNone/>
              <a:defRPr sz="2400">
                <a:solidFill>
                  <a:srgbClr val="FFFFFF"/>
                </a:solidFill>
              </a:defRPr>
            </a:lvl2pPr>
            <a:lvl3pPr marL="0" indent="914400" algn="ctr">
              <a:buSzTx/>
              <a:buNone/>
              <a:defRPr sz="2400">
                <a:solidFill>
                  <a:srgbClr val="FFFFFF"/>
                </a:solidFill>
              </a:defRPr>
            </a:lvl3pPr>
            <a:lvl4pPr marL="0" indent="1371600" algn="ctr">
              <a:buSzTx/>
              <a:buNone/>
              <a:defRPr sz="2400">
                <a:solidFill>
                  <a:srgbClr val="FFFFFF"/>
                </a:solidFill>
              </a:defRPr>
            </a:lvl4pPr>
            <a:lvl5pPr marL="0" indent="1828800" algn="ctr">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6" name="Title Text"/>
          <p:cNvSpPr txBox="1">
            <a:spLocks noGrp="1"/>
          </p:cNvSpPr>
          <p:nvPr>
            <p:ph type="title"/>
          </p:nvPr>
        </p:nvSpPr>
        <p:spPr>
          <a:xfrm>
            <a:off x="5448591" y="1986481"/>
            <a:ext cx="6743409" cy="656697"/>
          </a:xfrm>
          <a:prstGeom prst="rect">
            <a:avLst/>
          </a:prstGeom>
        </p:spPr>
        <p:txBody>
          <a:bodyPr anchor="b"/>
          <a:lstStyle>
            <a:lvl1pPr algn="ctr">
              <a:defRPr sz="4400">
                <a:solidFill>
                  <a:srgbClr val="FFFFFF"/>
                </a:solidFill>
              </a:defRPr>
            </a:lvl1pPr>
          </a:lstStyle>
          <a:p>
            <a: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idx="1"/>
          </p:nvPr>
        </p:nvSpPr>
        <p:spPr>
          <a:xfrm>
            <a:off x="838200" y="1814513"/>
            <a:ext cx="10515600" cy="4362451"/>
          </a:xfrm>
          <a:prstGeom prst="rect">
            <a:avLst/>
          </a:prstGeom>
        </p:spPr>
        <p:txBody>
          <a:bodyPr/>
          <a:lstStyle>
            <a:lvl1pPr>
              <a:buBlip>
                <a:blip r:embed="rId2"/>
              </a:buBlip>
            </a:lvl1pPr>
            <a:lvl2pPr marL="777239" indent="-320039"/>
            <a:lvl3pPr marL="1270000" indent="-355600"/>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1850" y="1709738"/>
            <a:ext cx="10515600" cy="2852737"/>
          </a:xfrm>
          <a:prstGeom prst="rect">
            <a:avLst/>
          </a:prstGeom>
        </p:spPr>
        <p:txBody>
          <a:bodyPr anchor="b"/>
          <a:lstStyle/>
          <a:p>
            <a:r>
              <a:t>Title Text</a:t>
            </a:r>
          </a:p>
        </p:txBody>
      </p:sp>
      <p:sp>
        <p:nvSpPr>
          <p:cNvPr id="63" name="Body Level One…"/>
          <p:cNvSpPr txBox="1">
            <a:spLocks noGrp="1"/>
          </p:cNvSpPr>
          <p:nvPr>
            <p:ph type="body" sz="quarter" idx="1"/>
          </p:nvPr>
        </p:nvSpPr>
        <p:spPr>
          <a:xfrm>
            <a:off x="831850" y="4589462"/>
            <a:ext cx="10515600" cy="1500188"/>
          </a:xfrm>
          <a:prstGeom prst="rect">
            <a:avLst/>
          </a:prstGeom>
        </p:spPr>
        <p:txBody>
          <a:bodyPr/>
          <a:lstStyle>
            <a:lvl1pPr marL="0" indent="0">
              <a:buSzTx/>
              <a:buNone/>
              <a:defRPr sz="2400">
                <a:solidFill>
                  <a:srgbClr val="8F8E8E"/>
                </a:solidFill>
              </a:defRPr>
            </a:lvl1pPr>
            <a:lvl2pPr marL="0" indent="457200">
              <a:buSzTx/>
              <a:buNone/>
              <a:defRPr sz="2400">
                <a:solidFill>
                  <a:srgbClr val="8F8E8E"/>
                </a:solidFill>
              </a:defRPr>
            </a:lvl2pPr>
            <a:lvl3pPr marL="0" indent="914400">
              <a:buSzTx/>
              <a:buNone/>
              <a:defRPr sz="2400">
                <a:solidFill>
                  <a:srgbClr val="8F8E8E"/>
                </a:solidFill>
              </a:defRPr>
            </a:lvl3pPr>
            <a:lvl4pPr marL="0" indent="1371600">
              <a:buSzTx/>
              <a:buNone/>
              <a:defRPr sz="2400">
                <a:solidFill>
                  <a:srgbClr val="8F8E8E"/>
                </a:solidFill>
              </a:defRPr>
            </a:lvl4pPr>
            <a:lvl5pPr marL="0" indent="1828800">
              <a:buSzTx/>
              <a:buNone/>
              <a:defRPr sz="2400">
                <a:solidFill>
                  <a:srgbClr val="8F8E8E"/>
                </a:solidFill>
              </a:defRPr>
            </a:lvl5p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71" name="Title Text"/>
          <p:cNvSpPr txBox="1">
            <a:spLocks noGrp="1"/>
          </p:cNvSpPr>
          <p:nvPr>
            <p:ph type="title"/>
          </p:nvPr>
        </p:nvSpPr>
        <p:spPr>
          <a:prstGeom prst="rect">
            <a:avLst/>
          </a:prstGeom>
        </p:spPr>
        <p:txBody>
          <a:bodyPr/>
          <a:lstStyle/>
          <a:p>
            <a:r>
              <a:t>Title Text</a:t>
            </a:r>
          </a:p>
        </p:txBody>
      </p:sp>
      <p:sp>
        <p:nvSpPr>
          <p:cNvPr id="72" name="Body Level One…"/>
          <p:cNvSpPr txBox="1">
            <a:spLocks noGrp="1"/>
          </p:cNvSpPr>
          <p:nvPr>
            <p:ph type="body" sz="half" idx="1"/>
          </p:nvPr>
        </p:nvSpPr>
        <p:spPr>
          <a:xfrm>
            <a:off x="838200" y="1825625"/>
            <a:ext cx="5181600" cy="4351338"/>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80" name="Title Text"/>
          <p:cNvSpPr txBox="1">
            <a:spLocks noGrp="1"/>
          </p:cNvSpPr>
          <p:nvPr>
            <p:ph type="title"/>
          </p:nvPr>
        </p:nvSpPr>
        <p:spPr>
          <a:xfrm>
            <a:off x="839787" y="819150"/>
            <a:ext cx="10515601" cy="871538"/>
          </a:xfrm>
          <a:prstGeom prst="rect">
            <a:avLst/>
          </a:prstGeom>
        </p:spPr>
        <p:txBody>
          <a:bodyPr/>
          <a:lstStyle/>
          <a:p>
            <a:r>
              <a:t>Title Text</a:t>
            </a:r>
          </a:p>
        </p:txBody>
      </p:sp>
      <p:sp>
        <p:nvSpPr>
          <p:cNvPr id="81"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None/>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2"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None/>
              <a:defRPr sz="2400" b="1"/>
            </a:pPr>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8" name="Body Level One…"/>
          <p:cNvSpPr txBox="1">
            <a:spLocks noGrp="1"/>
          </p:cNvSpPr>
          <p:nvPr>
            <p:ph type="body" sz="half" idx="1"/>
          </p:nvPr>
        </p:nvSpPr>
        <p:spPr>
          <a:xfrm>
            <a:off x="5183187" y="987425"/>
            <a:ext cx="6172201" cy="4873625"/>
          </a:xfrm>
          <a:prstGeom prst="rect">
            <a:avLst/>
          </a:prstGeom>
        </p:spPr>
        <p:txBody>
          <a:bodyPr/>
          <a:lstStyle>
            <a:lvl1pPr>
              <a:buBlip>
                <a:blip r:embed="rId2"/>
              </a:buBlip>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quarter" idx="13"/>
          </p:nvPr>
        </p:nvSpPr>
        <p:spPr>
          <a:xfrm>
            <a:off x="839787" y="2057400"/>
            <a:ext cx="3932238" cy="3811588"/>
          </a:xfrm>
          <a:prstGeom prst="rect">
            <a:avLst/>
          </a:prstGeom>
        </p:spPr>
        <p:txBody>
          <a:bodyPr/>
          <a:lstStyle/>
          <a:p>
            <a:pPr marL="0" indent="0">
              <a:buSzTx/>
              <a:buNone/>
              <a:defRPr sz="1600"/>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8"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9" name="Body Level One…"/>
          <p:cNvSpPr txBox="1">
            <a:spLocks noGrp="1"/>
          </p:cNvSpPr>
          <p:nvPr>
            <p:ph type="body" sz="quarter" idx="1"/>
          </p:nvPr>
        </p:nvSpPr>
        <p:spPr>
          <a:xfrm>
            <a:off x="839787" y="2057400"/>
            <a:ext cx="3932239" cy="3811588"/>
          </a:xfrm>
          <a:prstGeom prst="rect">
            <a:avLst/>
          </a:prstGeom>
        </p:spPr>
        <p:txBody>
          <a:bodyPr/>
          <a:lstStyle>
            <a:lvl1pPr marL="0" indent="0">
              <a:buSzTx/>
              <a:buNone/>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Shape 16"/>
          <p:cNvSpPr/>
          <p:nvPr/>
        </p:nvSpPr>
        <p:spPr>
          <a:xfrm rot="10800000">
            <a:off x="-1" y="5357812"/>
            <a:ext cx="3832383" cy="1500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3" name="Freeform: Shape 6"/>
          <p:cNvSpPr/>
          <p:nvPr/>
        </p:nvSpPr>
        <p:spPr>
          <a:xfrm>
            <a:off x="6510338" y="-1"/>
            <a:ext cx="5681663" cy="222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21600" y="21600"/>
                </a:lnTo>
                <a:close/>
              </a:path>
            </a:pathLst>
          </a:custGeom>
          <a:solidFill>
            <a:srgbClr val="F2F2F2"/>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4" name="Rectangle 7"/>
          <p:cNvSpPr/>
          <p:nvPr/>
        </p:nvSpPr>
        <p:spPr>
          <a:xfrm>
            <a:off x="0" y="-1"/>
            <a:ext cx="838200" cy="109058"/>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5" name="Rectangle 8"/>
          <p:cNvSpPr/>
          <p:nvPr/>
        </p:nvSpPr>
        <p:spPr>
          <a:xfrm>
            <a:off x="901110" y="-1"/>
            <a:ext cx="838201" cy="109058"/>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6" name="Rectangle 9"/>
          <p:cNvSpPr/>
          <p:nvPr/>
        </p:nvSpPr>
        <p:spPr>
          <a:xfrm>
            <a:off x="1802220" y="-1"/>
            <a:ext cx="838201" cy="109058"/>
          </a:xfrm>
          <a:prstGeom prst="rect">
            <a:avLst/>
          </a:prstGeom>
          <a:solidFill>
            <a:srgbClr val="92D050"/>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pic>
        <p:nvPicPr>
          <p:cNvPr id="7" name="Graphic 19" descr="Graphic 19"/>
          <p:cNvPicPr>
            <a:picLocks noChangeAspect="1"/>
          </p:cNvPicPr>
          <p:nvPr/>
        </p:nvPicPr>
        <p:blipFill>
          <a:blip r:embed="rId31"/>
          <a:stretch>
            <a:fillRect/>
          </a:stretch>
        </p:blipFill>
        <p:spPr>
          <a:xfrm>
            <a:off x="74099" y="144864"/>
            <a:ext cx="2450027" cy="470707"/>
          </a:xfrm>
          <a:prstGeom prst="rect">
            <a:avLst/>
          </a:prstGeom>
          <a:ln w="12700">
            <a:miter lim="400000"/>
          </a:ln>
        </p:spPr>
      </p:pic>
      <p:pic>
        <p:nvPicPr>
          <p:cNvPr id="8" name="Graphic 20" descr="Graphic 20"/>
          <p:cNvPicPr>
            <a:picLocks noChangeAspect="1"/>
          </p:cNvPicPr>
          <p:nvPr/>
        </p:nvPicPr>
        <p:blipFill>
          <a:blip r:embed="rId32"/>
          <a:stretch>
            <a:fillRect/>
          </a:stretch>
        </p:blipFill>
        <p:spPr>
          <a:xfrm>
            <a:off x="7724467" y="63899"/>
            <a:ext cx="4334184" cy="126601"/>
          </a:xfrm>
          <a:prstGeom prst="rect">
            <a:avLst/>
          </a:prstGeom>
          <a:ln w="12700">
            <a:miter lim="400000"/>
          </a:ln>
        </p:spPr>
      </p:pic>
      <p:sp>
        <p:nvSpPr>
          <p:cNvPr id="9" name="Rectangle 21"/>
          <p:cNvSpPr/>
          <p:nvPr/>
        </p:nvSpPr>
        <p:spPr>
          <a:xfrm>
            <a:off x="9551579" y="6748943"/>
            <a:ext cx="838201" cy="109057"/>
          </a:xfrm>
          <a:prstGeom prst="rect">
            <a:avLst/>
          </a:prstGeom>
          <a:solidFill>
            <a:srgbClr val="391378"/>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0" name="Rectangle 22"/>
          <p:cNvSpPr/>
          <p:nvPr/>
        </p:nvSpPr>
        <p:spPr>
          <a:xfrm>
            <a:off x="10452689" y="6748943"/>
            <a:ext cx="838201" cy="109057"/>
          </a:xfrm>
          <a:prstGeom prst="rect">
            <a:avLst/>
          </a:prstGeom>
          <a:solidFill>
            <a:srgbClr val="049FDA"/>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1" name="Rectangle 23"/>
          <p:cNvSpPr/>
          <p:nvPr/>
        </p:nvSpPr>
        <p:spPr>
          <a:xfrm>
            <a:off x="11353800" y="6748943"/>
            <a:ext cx="838200" cy="109057"/>
          </a:xfrm>
          <a:prstGeom prst="rect">
            <a:avLst/>
          </a:prstGeom>
          <a:solidFill>
            <a:srgbClr val="92D050"/>
          </a:solidFill>
          <a:ln w="12700">
            <a:miter lim="400000"/>
          </a:ln>
        </p:spPr>
        <p:txBody>
          <a:bodyPr lIns="45719" rIns="45719" anchor="ctr"/>
          <a:lstStyle/>
          <a:p>
            <a:pPr>
              <a:defRPr sz="1800">
                <a:solidFill>
                  <a:srgbClr val="FFFFFF"/>
                </a:solidFill>
                <a:latin typeface="+mn-lt"/>
                <a:ea typeface="+mn-ea"/>
                <a:cs typeface="+mn-cs"/>
                <a:sym typeface="Calibri"/>
              </a:defRPr>
            </a:pPr>
            <a:endParaRPr/>
          </a:p>
        </p:txBody>
      </p:sp>
      <p:sp>
        <p:nvSpPr>
          <p:cNvPr id="12" name="Footer Placeholder 4"/>
          <p:cNvSpPr txBox="1"/>
          <p:nvPr/>
        </p:nvSpPr>
        <p:spPr>
          <a:xfrm>
            <a:off x="1653904" y="6566213"/>
            <a:ext cx="4084321" cy="2184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
            </a:lvl1pPr>
          </a:lstStyle>
          <a:p>
            <a:r>
              <a:t>©  2017 New York State Office of Mental Health</a:t>
            </a:r>
          </a:p>
        </p:txBody>
      </p:sp>
      <p:pic>
        <p:nvPicPr>
          <p:cNvPr id="13" name="Picture 24" descr="Picture 24"/>
          <p:cNvPicPr>
            <a:picLocks noChangeAspect="1"/>
          </p:cNvPicPr>
          <p:nvPr/>
        </p:nvPicPr>
        <p:blipFill>
          <a:blip r:embed="rId33"/>
          <a:stretch>
            <a:fillRect/>
          </a:stretch>
        </p:blipFill>
        <p:spPr>
          <a:xfrm>
            <a:off x="433008" y="6292562"/>
            <a:ext cx="2103478" cy="528505"/>
          </a:xfrm>
          <a:prstGeom prst="rect">
            <a:avLst/>
          </a:prstGeom>
          <a:ln w="12700">
            <a:miter lim="400000"/>
          </a:ln>
        </p:spPr>
      </p:pic>
      <p:sp>
        <p:nvSpPr>
          <p:cNvPr id="14" name="Title Text"/>
          <p:cNvSpPr txBox="1">
            <a:spLocks noGrp="1"/>
          </p:cNvSpPr>
          <p:nvPr>
            <p:ph type="title"/>
          </p:nvPr>
        </p:nvSpPr>
        <p:spPr>
          <a:xfrm>
            <a:off x="838200" y="840985"/>
            <a:ext cx="10515600" cy="8219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15" name="Slide Number"/>
          <p:cNvSpPr txBox="1">
            <a:spLocks noGrp="1"/>
          </p:cNvSpPr>
          <p:nvPr>
            <p:ph type="sldNum" sz="quarter" idx="2"/>
          </p:nvPr>
        </p:nvSpPr>
        <p:spPr>
          <a:xfrm>
            <a:off x="11108397" y="6416992"/>
            <a:ext cx="245404" cy="243841"/>
          </a:xfrm>
          <a:prstGeom prst="rect">
            <a:avLst/>
          </a:prstGeom>
          <a:ln w="12700">
            <a:miter lim="400000"/>
          </a:ln>
        </p:spPr>
        <p:txBody>
          <a:bodyPr wrap="none" lIns="45719" rIns="45719" anchor="ctr">
            <a:spAutoFit/>
          </a:bodyPr>
          <a:lstStyle>
            <a:lvl1pPr algn="r">
              <a:defRPr sz="1000">
                <a:solidFill>
                  <a:srgbClr val="3B3838"/>
                </a:solidFill>
              </a:defRPr>
            </a:lvl1pPr>
          </a:lstStyle>
          <a:p>
            <a:fld id="{86CB4B4D-7CA3-9044-876B-883B54F8677D}" type="slidenum">
              <a:t>‹#›</a:t>
            </a:fld>
            <a:endParaRPr/>
          </a:p>
        </p:txBody>
      </p:sp>
      <p:sp>
        <p:nvSpPr>
          <p:cNvPr id="16"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buBlip>
                <a:blip r:embed="rId34"/>
              </a:buBlip>
            </a:lvl1p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2" r:id="rId21"/>
    <p:sldLayoutId id="2147483673" r:id="rId22"/>
    <p:sldLayoutId id="2147483674" r:id="rId23"/>
    <p:sldLayoutId id="2147483675" r:id="rId24"/>
    <p:sldLayoutId id="2147483676" r:id="rId25"/>
    <p:sldLayoutId id="2147483678" r:id="rId26"/>
    <p:sldLayoutId id="2147483679" r:id="rId27"/>
    <p:sldLayoutId id="2147483680" r:id="rId28"/>
    <p:sldLayoutId id="2147483681" r:id="rId29"/>
  </p:sldLayoutIdLst>
  <p:transition spd="med"/>
  <p:txStyles>
    <p:titleStyle>
      <a:lvl1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1pPr>
      <a:lvl2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2pPr>
      <a:lvl3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3pPr>
      <a:lvl4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4pPr>
      <a:lvl5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5pPr>
      <a:lvl6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6pPr>
      <a:lvl7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7pPr>
      <a:lvl8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8pPr>
      <a:lvl9pPr marL="0" marR="0" indent="0" algn="l" defTabSz="914400" rtl="0" latinLnBrk="0">
        <a:lnSpc>
          <a:spcPct val="90000"/>
        </a:lnSpc>
        <a:spcBef>
          <a:spcPts val="0"/>
        </a:spcBef>
        <a:spcAft>
          <a:spcPts val="0"/>
        </a:spcAft>
        <a:buClrTx/>
        <a:buSzTx/>
        <a:buFontTx/>
        <a:buNone/>
        <a:tabLst/>
        <a:defRPr sz="6200" b="0" i="0" u="none" strike="noStrike" cap="none" spc="0" baseline="0">
          <a:ln>
            <a:noFill/>
          </a:ln>
          <a:solidFill>
            <a:srgbClr val="3A3838"/>
          </a:solidFill>
          <a:uFillTx/>
          <a:latin typeface="+mj-lt"/>
          <a:ea typeface="+mj-ea"/>
          <a:cs typeface="+mj-cs"/>
          <a:sym typeface="Helvetica"/>
        </a:defRPr>
      </a:lvl9pPr>
    </p:titleStyle>
    <p:bodyStyle>
      <a:lvl1pPr marL="228600" marR="0" indent="-228600" algn="l" defTabSz="914400" rtl="0" latinLnBrk="0">
        <a:lnSpc>
          <a:spcPct val="90000"/>
        </a:lnSpc>
        <a:spcBef>
          <a:spcPts val="1000"/>
        </a:spcBef>
        <a:spcAft>
          <a:spcPts val="0"/>
        </a:spcAft>
        <a:buClrTx/>
        <a:buSzPct val="100000"/>
        <a:buFontTx/>
        <a:buBlip>
          <a:blip r:embed="rId34"/>
        </a:buBlip>
        <a:tabLst/>
        <a:defRPr sz="2800" b="0" i="0" u="none" strike="noStrike" cap="none" spc="0" baseline="0">
          <a:ln>
            <a:noFill/>
          </a:ln>
          <a:solidFill>
            <a:srgbClr val="3A3838"/>
          </a:solidFill>
          <a:uFillTx/>
          <a:latin typeface="+mj-lt"/>
          <a:ea typeface="+mj-ea"/>
          <a:cs typeface="+mj-cs"/>
          <a:sym typeface="Helvetica"/>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3A3838"/>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socialanxietyinstitute.org/node/12"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105" y="4853354"/>
            <a:ext cx="11336740" cy="500186"/>
          </a:xfrm>
        </p:spPr>
        <p:txBody>
          <a:bodyPr>
            <a:normAutofit/>
          </a:bodyPr>
          <a:lstStyle/>
          <a:p>
            <a:r>
              <a:rPr lang="en-US" sz="2800" b="1" dirty="0">
                <a:solidFill>
                  <a:schemeClr val="tx1">
                    <a:lumMod val="65000"/>
                    <a:lumOff val="35000"/>
                  </a:schemeClr>
                </a:solidFill>
                <a:ea typeface="+mn-ea"/>
                <a:cs typeface="+mn-cs"/>
              </a:rPr>
              <a:t>Fall 2024</a:t>
            </a:r>
          </a:p>
        </p:txBody>
      </p:sp>
      <p:sp>
        <p:nvSpPr>
          <p:cNvPr id="4" name="TextBox 3"/>
          <p:cNvSpPr txBox="1"/>
          <p:nvPr/>
        </p:nvSpPr>
        <p:spPr>
          <a:xfrm>
            <a:off x="257299" y="752189"/>
            <a:ext cx="11934701" cy="3416320"/>
          </a:xfrm>
          <a:prstGeom prst="rect">
            <a:avLst/>
          </a:prstGeom>
          <a:noFill/>
        </p:spPr>
        <p:txBody>
          <a:bodyPr wrap="square" rtlCol="0">
            <a:spAutoFit/>
          </a:bodyPr>
          <a:lstStyle/>
          <a:p>
            <a:endParaRPr lang="en-US" sz="5400" dirty="0"/>
          </a:p>
          <a:p>
            <a:r>
              <a:rPr lang="en-US" sz="5400" dirty="0"/>
              <a:t>Assessment and Diagnosis of </a:t>
            </a:r>
          </a:p>
          <a:p>
            <a:r>
              <a:rPr lang="en-US" sz="5400" dirty="0"/>
              <a:t>Anxiety Disorders </a:t>
            </a:r>
          </a:p>
          <a:p>
            <a:r>
              <a:rPr lang="en-US" sz="5400" dirty="0"/>
              <a:t>in Children and Teens</a:t>
            </a:r>
          </a:p>
        </p:txBody>
      </p:sp>
    </p:spTree>
    <p:extLst>
      <p:ext uri="{BB962C8B-B14F-4D97-AF65-F5344CB8AC3E}">
        <p14:creationId xmlns:p14="http://schemas.microsoft.com/office/powerpoint/2010/main" val="9522181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Why should we screen for anxiety?"/>
          <p:cNvSpPr txBox="1">
            <a:spLocks noGrp="1"/>
          </p:cNvSpPr>
          <p:nvPr>
            <p:ph type="title"/>
          </p:nvPr>
        </p:nvSpPr>
        <p:spPr>
          <a:xfrm>
            <a:off x="677779" y="688137"/>
            <a:ext cx="10836442" cy="821917"/>
          </a:xfrm>
          <a:prstGeom prst="rect">
            <a:avLst/>
          </a:prstGeom>
        </p:spPr>
        <p:txBody>
          <a:bodyPr>
            <a:normAutofit/>
          </a:bodyPr>
          <a:lstStyle>
            <a:lvl1pPr defTabSz="713231">
              <a:defRPr sz="4835"/>
            </a:lvl1pPr>
          </a:lstStyle>
          <a:p>
            <a:pPr algn="ctr"/>
            <a:r>
              <a:rPr b="1" dirty="0">
                <a:solidFill>
                  <a:srgbClr val="0070C0"/>
                </a:solidFill>
              </a:rPr>
              <a:t>Why should we screen for anxiety?</a:t>
            </a:r>
          </a:p>
        </p:txBody>
      </p:sp>
      <p:sp>
        <p:nvSpPr>
          <p:cNvPr id="480" name="High Prevalence…"/>
          <p:cNvSpPr txBox="1">
            <a:spLocks noGrp="1"/>
          </p:cNvSpPr>
          <p:nvPr>
            <p:ph type="body" sz="half" idx="1"/>
          </p:nvPr>
        </p:nvSpPr>
        <p:spPr>
          <a:xfrm>
            <a:off x="163166" y="1999580"/>
            <a:ext cx="7081696" cy="4092200"/>
          </a:xfrm>
          <a:prstGeom prst="rect">
            <a:avLst/>
          </a:prstGeom>
        </p:spPr>
        <p:txBody>
          <a:bodyPr>
            <a:normAutofit lnSpcReduction="10000"/>
          </a:bodyPr>
          <a:lstStyle/>
          <a:p>
            <a:pPr>
              <a:buChar char="•"/>
            </a:pPr>
            <a:r>
              <a:rPr sz="3600" dirty="0"/>
              <a:t>High </a:t>
            </a:r>
            <a:r>
              <a:rPr lang="en-US" sz="3600" dirty="0"/>
              <a:t>p</a:t>
            </a:r>
            <a:r>
              <a:rPr sz="3600" dirty="0"/>
              <a:t>revalence</a:t>
            </a:r>
            <a:r>
              <a:rPr lang="en-US" sz="3600" dirty="0"/>
              <a:t> </a:t>
            </a:r>
            <a:endParaRPr lang="en-US" sz="2000" dirty="0"/>
          </a:p>
          <a:p>
            <a:pPr lvl="1"/>
            <a:r>
              <a:rPr lang="en-US" sz="2000" dirty="0"/>
              <a:t>Up to 20% lifetime – increasing in youth</a:t>
            </a:r>
            <a:endParaRPr sz="3600" dirty="0"/>
          </a:p>
          <a:p>
            <a:pPr>
              <a:buChar char="•"/>
            </a:pPr>
            <a:r>
              <a:rPr sz="3600" dirty="0"/>
              <a:t>High </a:t>
            </a:r>
            <a:r>
              <a:rPr lang="en-US" sz="3600" dirty="0"/>
              <a:t>m</a:t>
            </a:r>
            <a:r>
              <a:rPr sz="3600" dirty="0"/>
              <a:t>orbidity</a:t>
            </a:r>
          </a:p>
          <a:p>
            <a:pPr>
              <a:buChar char="•"/>
            </a:pPr>
            <a:r>
              <a:rPr sz="3600" dirty="0"/>
              <a:t>Highly treatable</a:t>
            </a:r>
            <a:endParaRPr lang="en-US" sz="3600" dirty="0"/>
          </a:p>
          <a:p>
            <a:pPr>
              <a:buFontTx/>
              <a:buChar char="•"/>
            </a:pPr>
            <a:r>
              <a:rPr lang="en-US" sz="3600" dirty="0"/>
              <a:t>Low detection</a:t>
            </a:r>
          </a:p>
          <a:p>
            <a:pPr lvl="1"/>
            <a:r>
              <a:rPr lang="en-US" sz="2000" dirty="0"/>
              <a:t>&lt;25% identified</a:t>
            </a:r>
          </a:p>
          <a:p>
            <a:pPr lvl="1"/>
            <a:r>
              <a:rPr lang="en-US" sz="2000" dirty="0"/>
              <a:t>As many as 50% never receive treatment</a:t>
            </a:r>
          </a:p>
          <a:p>
            <a:pPr>
              <a:buFont typeface="Arial" panose="020B0604020202020204" pitchFamily="34" charset="0"/>
              <a:buChar char="•"/>
            </a:pPr>
            <a:r>
              <a:rPr lang="en-US" sz="3600" dirty="0"/>
              <a:t>USPTF recommends @ 8yo</a:t>
            </a:r>
          </a:p>
          <a:p>
            <a:pPr marL="0" indent="0">
              <a:buNone/>
            </a:pPr>
            <a:endParaRPr sz="3600" dirty="0"/>
          </a:p>
        </p:txBody>
      </p:sp>
      <p:sp>
        <p:nvSpPr>
          <p:cNvPr id="481" name="Slide Number"/>
          <p:cNvSpPr txBox="1">
            <a:spLocks noGrp="1"/>
          </p:cNvSpPr>
          <p:nvPr>
            <p:ph type="sldNum" sz="quarter" idx="2"/>
          </p:nvPr>
        </p:nvSpPr>
        <p:spPr>
          <a:xfrm>
            <a:off x="11179028" y="6416992"/>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pic>
        <p:nvPicPr>
          <p:cNvPr id="5" name="Picture 4">
            <a:extLst>
              <a:ext uri="{FF2B5EF4-FFF2-40B4-BE49-F238E27FC236}">
                <a16:creationId xmlns:a16="http://schemas.microsoft.com/office/drawing/2014/main" id="{6D3C8782-C81E-F1C7-504A-BD427C3C3845}"/>
              </a:ext>
            </a:extLst>
          </p:cNvPr>
          <p:cNvPicPr>
            <a:picLocks noChangeAspect="1"/>
          </p:cNvPicPr>
          <p:nvPr/>
        </p:nvPicPr>
        <p:blipFill>
          <a:blip r:embed="rId2"/>
          <a:stretch>
            <a:fillRect/>
          </a:stretch>
        </p:blipFill>
        <p:spPr>
          <a:xfrm rot="710999">
            <a:off x="7550861" y="1887087"/>
            <a:ext cx="3574342" cy="3542570"/>
          </a:xfrm>
          <a:prstGeom prst="rect">
            <a:avLst/>
          </a:prstGeom>
        </p:spPr>
      </p:pic>
      <p:pic>
        <p:nvPicPr>
          <p:cNvPr id="7" name="Picture 6">
            <a:extLst>
              <a:ext uri="{FF2B5EF4-FFF2-40B4-BE49-F238E27FC236}">
                <a16:creationId xmlns:a16="http://schemas.microsoft.com/office/drawing/2014/main" id="{78A650EB-1A31-62D3-4C89-4AE28A62B34D}"/>
              </a:ext>
            </a:extLst>
          </p:cNvPr>
          <p:cNvPicPr>
            <a:picLocks noChangeAspect="1"/>
          </p:cNvPicPr>
          <p:nvPr/>
        </p:nvPicPr>
        <p:blipFill>
          <a:blip r:embed="rId3"/>
          <a:stretch>
            <a:fillRect/>
          </a:stretch>
        </p:blipFill>
        <p:spPr>
          <a:xfrm rot="20486564">
            <a:off x="6118863" y="2502240"/>
            <a:ext cx="3614238" cy="2787252"/>
          </a:xfrm>
          <a:prstGeom prst="rect">
            <a:avLst/>
          </a:prstGeom>
        </p:spPr>
      </p:pic>
      <p:pic>
        <p:nvPicPr>
          <p:cNvPr id="3" name="Picture 2">
            <a:extLst>
              <a:ext uri="{FF2B5EF4-FFF2-40B4-BE49-F238E27FC236}">
                <a16:creationId xmlns:a16="http://schemas.microsoft.com/office/drawing/2014/main" id="{359A323E-9E34-A72C-111E-B5E01773CB76}"/>
              </a:ext>
            </a:extLst>
          </p:cNvPr>
          <p:cNvPicPr>
            <a:picLocks noChangeAspect="1"/>
          </p:cNvPicPr>
          <p:nvPr/>
        </p:nvPicPr>
        <p:blipFill>
          <a:blip r:embed="rId4"/>
          <a:stretch>
            <a:fillRect/>
          </a:stretch>
        </p:blipFill>
        <p:spPr>
          <a:xfrm rot="256017">
            <a:off x="7235910" y="3453324"/>
            <a:ext cx="4115514" cy="2825946"/>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79E5-AA63-7335-159C-F100FE6013AB}"/>
              </a:ext>
            </a:extLst>
          </p:cNvPr>
          <p:cNvSpPr>
            <a:spLocks noGrp="1"/>
          </p:cNvSpPr>
          <p:nvPr>
            <p:ph type="title"/>
          </p:nvPr>
        </p:nvSpPr>
        <p:spPr/>
        <p:txBody>
          <a:bodyPr>
            <a:normAutofit/>
          </a:bodyPr>
          <a:lstStyle/>
          <a:p>
            <a:pPr algn="ctr"/>
            <a:r>
              <a:rPr lang="en-US" sz="4400" dirty="0">
                <a:solidFill>
                  <a:srgbClr val="0070C0"/>
                </a:solidFill>
              </a:rPr>
              <a:t>Anxiety ignored can derail development?</a:t>
            </a:r>
          </a:p>
        </p:txBody>
      </p:sp>
      <p:sp>
        <p:nvSpPr>
          <p:cNvPr id="3" name="Text Placeholder 2">
            <a:extLst>
              <a:ext uri="{FF2B5EF4-FFF2-40B4-BE49-F238E27FC236}">
                <a16:creationId xmlns:a16="http://schemas.microsoft.com/office/drawing/2014/main" id="{2002BD80-C7E1-4025-2392-8CB4C67405BF}"/>
              </a:ext>
            </a:extLst>
          </p:cNvPr>
          <p:cNvSpPr>
            <a:spLocks noGrp="1"/>
          </p:cNvSpPr>
          <p:nvPr>
            <p:ph type="body" idx="1"/>
          </p:nvPr>
        </p:nvSpPr>
        <p:spPr/>
        <p:txBody>
          <a:bodyPr>
            <a:normAutofit fontScale="77500" lnSpcReduction="20000"/>
          </a:bodyPr>
          <a:lstStyle/>
          <a:p>
            <a:pPr>
              <a:buFont typeface="Arial" panose="020B0604020202020204" pitchFamily="34" charset="0"/>
              <a:buChar char="•"/>
            </a:pPr>
            <a:r>
              <a:rPr lang="en-US" dirty="0"/>
              <a:t>Family difficulties</a:t>
            </a:r>
          </a:p>
          <a:p>
            <a:pPr lvl="1">
              <a:buFont typeface="Arial" panose="020B0604020202020204" pitchFamily="34" charset="0"/>
              <a:buChar char="•"/>
            </a:pPr>
            <a:r>
              <a:rPr lang="en-US" dirty="0"/>
              <a:t>Undermines development of independence (avoidance vs. overprotection)</a:t>
            </a:r>
          </a:p>
          <a:p>
            <a:pPr lvl="1">
              <a:buFont typeface="Arial" panose="020B0604020202020204" pitchFamily="34" charset="0"/>
              <a:buChar char="•"/>
            </a:pPr>
            <a:r>
              <a:rPr lang="en-US" dirty="0"/>
              <a:t>Increased family conflict (parents, sibs) as others feel “controlled”</a:t>
            </a:r>
          </a:p>
          <a:p>
            <a:pPr>
              <a:buFont typeface="Arial" panose="020B0604020202020204" pitchFamily="34" charset="0"/>
              <a:buChar char="•"/>
            </a:pPr>
            <a:r>
              <a:rPr lang="en-US" dirty="0"/>
              <a:t>At risk for substance abuse</a:t>
            </a:r>
          </a:p>
          <a:p>
            <a:pPr>
              <a:buFont typeface="Arial" panose="020B0604020202020204" pitchFamily="34" charset="0"/>
              <a:buChar char="•"/>
            </a:pPr>
            <a:r>
              <a:rPr lang="en-US" dirty="0"/>
              <a:t>School absence</a:t>
            </a:r>
          </a:p>
          <a:p>
            <a:pPr lvl="1">
              <a:buFont typeface="Arial" panose="020B0604020202020204" pitchFamily="34" charset="0"/>
              <a:buChar char="•"/>
            </a:pPr>
            <a:r>
              <a:rPr lang="en-US" dirty="0"/>
              <a:t>Academic delays/loss</a:t>
            </a:r>
          </a:p>
          <a:p>
            <a:pPr lvl="1">
              <a:buFont typeface="Arial" panose="020B0604020202020204" pitchFamily="34" charset="0"/>
              <a:buChar char="•"/>
            </a:pPr>
            <a:r>
              <a:rPr lang="en-US" dirty="0"/>
              <a:t>Underdeveloped social-emotional skills (“muscles”)</a:t>
            </a:r>
          </a:p>
          <a:p>
            <a:pPr>
              <a:buFont typeface="Arial" panose="020B0604020202020204" pitchFamily="34" charset="0"/>
              <a:buChar char="•"/>
            </a:pPr>
            <a:r>
              <a:rPr lang="en-US" dirty="0"/>
              <a:t>Restricted range of activities</a:t>
            </a:r>
          </a:p>
          <a:p>
            <a:pPr lvl="1">
              <a:buFont typeface="Arial" panose="020B0604020202020204" pitchFamily="34" charset="0"/>
              <a:buChar char="•"/>
            </a:pPr>
            <a:r>
              <a:rPr lang="en-US" dirty="0"/>
              <a:t>Lack of development of social-emotional skills </a:t>
            </a:r>
          </a:p>
          <a:p>
            <a:pPr lvl="1">
              <a:buFont typeface="Arial" panose="020B0604020202020204" pitchFamily="34" charset="0"/>
              <a:buChar char="•"/>
            </a:pPr>
            <a:r>
              <a:rPr lang="en-US" dirty="0"/>
              <a:t>Loss/lack of development of peer relationships</a:t>
            </a:r>
          </a:p>
          <a:p>
            <a:pPr lvl="1">
              <a:buFont typeface="Arial" panose="020B0604020202020204" pitchFamily="34" charset="0"/>
              <a:buChar char="•"/>
            </a:pPr>
            <a:r>
              <a:rPr lang="en-US" dirty="0"/>
              <a:t>Decreased opportunities for pleasure and skill development</a:t>
            </a:r>
          </a:p>
          <a:p>
            <a:pPr marL="457200" lvl="1" indent="0">
              <a:buNone/>
            </a:pPr>
            <a:endParaRPr lang="en-US" dirty="0"/>
          </a:p>
        </p:txBody>
      </p:sp>
    </p:spTree>
    <p:extLst>
      <p:ext uri="{BB962C8B-B14F-4D97-AF65-F5344CB8AC3E}">
        <p14:creationId xmlns:p14="http://schemas.microsoft.com/office/powerpoint/2010/main" val="7567312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Why should we screen for anxiety?"/>
          <p:cNvSpPr txBox="1">
            <a:spLocks noGrp="1"/>
          </p:cNvSpPr>
          <p:nvPr>
            <p:ph type="title"/>
          </p:nvPr>
        </p:nvSpPr>
        <p:spPr>
          <a:xfrm>
            <a:off x="677779" y="861355"/>
            <a:ext cx="10836442" cy="821917"/>
          </a:xfrm>
          <a:prstGeom prst="rect">
            <a:avLst/>
          </a:prstGeom>
        </p:spPr>
        <p:txBody>
          <a:bodyPr>
            <a:normAutofit/>
          </a:bodyPr>
          <a:lstStyle>
            <a:lvl1pPr defTabSz="713231">
              <a:defRPr sz="4835"/>
            </a:lvl1pPr>
          </a:lstStyle>
          <a:p>
            <a:pPr algn="ctr"/>
            <a:r>
              <a:rPr lang="en-US" sz="4400" b="1" dirty="0">
                <a:solidFill>
                  <a:srgbClr val="0070C0"/>
                </a:solidFill>
              </a:rPr>
              <a:t>How does anxiety present</a:t>
            </a:r>
            <a:r>
              <a:rPr sz="4400" b="1" dirty="0">
                <a:solidFill>
                  <a:srgbClr val="0070C0"/>
                </a:solidFill>
              </a:rPr>
              <a:t>?</a:t>
            </a:r>
          </a:p>
        </p:txBody>
      </p:sp>
      <p:sp>
        <p:nvSpPr>
          <p:cNvPr id="481" name="Slide Number"/>
          <p:cNvSpPr txBox="1">
            <a:spLocks noGrp="1"/>
          </p:cNvSpPr>
          <p:nvPr>
            <p:ph type="sldNum" sz="quarter" idx="2"/>
          </p:nvPr>
        </p:nvSpPr>
        <p:spPr>
          <a:xfrm>
            <a:off x="11179028" y="6416992"/>
            <a:ext cx="174772" cy="243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
        <p:nvSpPr>
          <p:cNvPr id="2" name="TextBox 1">
            <a:extLst>
              <a:ext uri="{FF2B5EF4-FFF2-40B4-BE49-F238E27FC236}">
                <a16:creationId xmlns:a16="http://schemas.microsoft.com/office/drawing/2014/main" id="{4D418FF6-B767-81B0-D980-74BB7659A189}"/>
              </a:ext>
            </a:extLst>
          </p:cNvPr>
          <p:cNvSpPr txBox="1"/>
          <p:nvPr/>
        </p:nvSpPr>
        <p:spPr>
          <a:xfrm>
            <a:off x="875323" y="1841661"/>
            <a:ext cx="10441354"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514350" indent="-514350" algn="l">
              <a:buFont typeface="+mj-lt"/>
              <a:buAutoNum type="arabicPeriod"/>
            </a:pPr>
            <a:r>
              <a:rPr lang="en-US" sz="2400" b="1" u="sng" dirty="0">
                <a:solidFill>
                  <a:srgbClr val="0070C0"/>
                </a:solidFill>
              </a:rPr>
              <a:t>Emotional/Cognitive</a:t>
            </a:r>
            <a:r>
              <a:rPr lang="en-US" sz="2400" dirty="0">
                <a:solidFill>
                  <a:srgbClr val="0070C0"/>
                </a:solidFill>
              </a:rPr>
              <a:t>:  </a:t>
            </a:r>
          </a:p>
          <a:p>
            <a:pPr lvl="2" indent="0" algn="l"/>
            <a:r>
              <a:rPr lang="en-US" sz="2400" dirty="0">
                <a:solidFill>
                  <a:srgbClr val="0070C0"/>
                </a:solidFill>
              </a:rPr>
              <a:t>	</a:t>
            </a:r>
            <a:r>
              <a:rPr lang="en-US" sz="2400" dirty="0">
                <a:solidFill>
                  <a:schemeClr val="tx1"/>
                </a:solidFill>
              </a:rPr>
              <a:t>Thoughts and feelings </a:t>
            </a:r>
            <a:r>
              <a:rPr lang="en-US" sz="2400" dirty="0"/>
              <a:t>of apprehension in anticipation of danger (internal 	or external); need for excessive reassurance</a:t>
            </a:r>
          </a:p>
          <a:p>
            <a:pPr marL="1005839" lvl="1" indent="-457200" algn="l">
              <a:buFont typeface="Arial"/>
              <a:buChar char="•"/>
            </a:pPr>
            <a:r>
              <a:rPr lang="en-US" sz="2400" i="1" dirty="0">
                <a:solidFill>
                  <a:srgbClr val="0070C0"/>
                </a:solidFill>
              </a:rPr>
              <a:t>Commonly experienced as “worry” or “nervousness” but some kids don’t have words for and/or don’t recognize </a:t>
            </a:r>
          </a:p>
          <a:p>
            <a:pPr marL="457200" indent="-457200" algn="l">
              <a:buAutoNum type="arabicPeriod" startAt="2"/>
            </a:pPr>
            <a:r>
              <a:rPr lang="en-US" sz="2400" b="1" u="sng" dirty="0">
                <a:solidFill>
                  <a:srgbClr val="0070C0"/>
                </a:solidFill>
              </a:rPr>
              <a:t>Behavioral:</a:t>
            </a:r>
            <a:r>
              <a:rPr lang="en-US" sz="2400" b="1" dirty="0">
                <a:solidFill>
                  <a:srgbClr val="0070C0"/>
                </a:solidFill>
              </a:rPr>
              <a:t>  </a:t>
            </a:r>
          </a:p>
          <a:p>
            <a:pPr lvl="1" indent="0" algn="l"/>
            <a:r>
              <a:rPr lang="en-US" sz="2400" b="1" dirty="0">
                <a:solidFill>
                  <a:srgbClr val="0070C0"/>
                </a:solidFill>
              </a:rPr>
              <a:t>	</a:t>
            </a:r>
            <a:r>
              <a:rPr lang="en-US" sz="2400" b="1" dirty="0">
                <a:solidFill>
                  <a:schemeClr val="tx1"/>
                </a:solidFill>
              </a:rPr>
              <a:t>Avoidance</a:t>
            </a:r>
            <a:r>
              <a:rPr lang="en-US" sz="2400" dirty="0">
                <a:solidFill>
                  <a:schemeClr val="tx1"/>
                </a:solidFill>
              </a:rPr>
              <a:t>, absence, tantrums, aggression</a:t>
            </a:r>
            <a:endParaRPr lang="en-US" sz="2400" b="1" dirty="0">
              <a:solidFill>
                <a:srgbClr val="0070C0"/>
              </a:solidFill>
            </a:endParaRPr>
          </a:p>
          <a:p>
            <a:pPr marL="457200" indent="-457200" algn="l">
              <a:buAutoNum type="arabicPeriod" startAt="3"/>
            </a:pPr>
            <a:r>
              <a:rPr lang="en-US" sz="2400" b="1" u="sng" dirty="0">
                <a:solidFill>
                  <a:srgbClr val="0070C0"/>
                </a:solidFill>
              </a:rPr>
              <a:t>Physical symptoms</a:t>
            </a:r>
            <a:r>
              <a:rPr lang="en-US" sz="2400" dirty="0"/>
              <a:t>: </a:t>
            </a:r>
          </a:p>
          <a:p>
            <a:pPr lvl="1" indent="0" algn="l"/>
            <a:r>
              <a:rPr lang="en-US" sz="2400" dirty="0"/>
              <a:t>	Headaches, stomach aches, difficulty breathing, swallowing (often 	without insight)</a:t>
            </a:r>
          </a:p>
          <a:p>
            <a:pPr algn="l"/>
            <a:r>
              <a:rPr lang="en-US" sz="2400" b="1" dirty="0">
                <a:solidFill>
                  <a:srgbClr val="0070C0"/>
                </a:solidFill>
              </a:rPr>
              <a:t>4.  </a:t>
            </a:r>
            <a:r>
              <a:rPr lang="en-US" sz="2400" b="1" u="sng" dirty="0">
                <a:solidFill>
                  <a:srgbClr val="0070C0"/>
                </a:solidFill>
              </a:rPr>
              <a:t>Sleep disturbance</a:t>
            </a:r>
          </a:p>
        </p:txBody>
      </p:sp>
    </p:spTree>
    <p:extLst>
      <p:ext uri="{BB962C8B-B14F-4D97-AF65-F5344CB8AC3E}">
        <p14:creationId xmlns:p14="http://schemas.microsoft.com/office/powerpoint/2010/main" val="158049458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953" y="535767"/>
            <a:ext cx="9144000" cy="992605"/>
          </a:xfrm>
        </p:spPr>
        <p:txBody>
          <a:bodyPr>
            <a:noAutofit/>
          </a:bodyPr>
          <a:lstStyle/>
          <a:p>
            <a:pPr algn="ctr"/>
            <a:r>
              <a:rPr lang="en-US" sz="4400" b="1" dirty="0">
                <a:solidFill>
                  <a:srgbClr val="0070C0"/>
                </a:solidFill>
              </a:rPr>
              <a:t>Presentation of anxiety at Different 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8648425"/>
              </p:ext>
            </p:extLst>
          </p:nvPr>
        </p:nvGraphicFramePr>
        <p:xfrm>
          <a:off x="211016" y="1689496"/>
          <a:ext cx="11715261" cy="4560006"/>
        </p:xfrm>
        <a:graphic>
          <a:graphicData uri="http://schemas.openxmlformats.org/drawingml/2006/table">
            <a:tbl>
              <a:tblPr firstRow="1" bandRow="1">
                <a:tableStyleId>{5C22544A-7EE6-4342-B048-85BDC9FD1C3A}</a:tableStyleId>
              </a:tblPr>
              <a:tblGrid>
                <a:gridCol w="3905087">
                  <a:extLst>
                    <a:ext uri="{9D8B030D-6E8A-4147-A177-3AD203B41FA5}">
                      <a16:colId xmlns:a16="http://schemas.microsoft.com/office/drawing/2014/main" val="20000"/>
                    </a:ext>
                  </a:extLst>
                </a:gridCol>
                <a:gridCol w="3905087">
                  <a:extLst>
                    <a:ext uri="{9D8B030D-6E8A-4147-A177-3AD203B41FA5}">
                      <a16:colId xmlns:a16="http://schemas.microsoft.com/office/drawing/2014/main" val="20001"/>
                    </a:ext>
                  </a:extLst>
                </a:gridCol>
                <a:gridCol w="3905087">
                  <a:extLst>
                    <a:ext uri="{9D8B030D-6E8A-4147-A177-3AD203B41FA5}">
                      <a16:colId xmlns:a16="http://schemas.microsoft.com/office/drawing/2014/main" val="20002"/>
                    </a:ext>
                  </a:extLst>
                </a:gridCol>
              </a:tblGrid>
              <a:tr h="668693">
                <a:tc>
                  <a:txBody>
                    <a:bodyPr/>
                    <a:lstStyle/>
                    <a:p>
                      <a:pPr algn="ctr"/>
                      <a:r>
                        <a:rPr lang="en-US" sz="2400" b="1" dirty="0"/>
                        <a:t>Elementary School</a:t>
                      </a:r>
                    </a:p>
                  </a:txBody>
                  <a:tcPr marL="68580" marR="68580"/>
                </a:tc>
                <a:tc>
                  <a:txBody>
                    <a:bodyPr/>
                    <a:lstStyle/>
                    <a:p>
                      <a:pPr algn="ctr"/>
                      <a:r>
                        <a:rPr lang="en-US" sz="2400" dirty="0"/>
                        <a:t>Middle School</a:t>
                      </a:r>
                    </a:p>
                  </a:txBody>
                  <a:tcPr marL="68580" marR="68580"/>
                </a:tc>
                <a:tc>
                  <a:txBody>
                    <a:bodyPr/>
                    <a:lstStyle/>
                    <a:p>
                      <a:pPr algn="ctr"/>
                      <a:r>
                        <a:rPr lang="en-US" sz="2400" b="1" dirty="0"/>
                        <a:t>Adolescent</a:t>
                      </a:r>
                    </a:p>
                  </a:txBody>
                  <a:tcPr marL="68580" marR="68580"/>
                </a:tc>
                <a:extLst>
                  <a:ext uri="{0D108BD9-81ED-4DB2-BD59-A6C34878D82A}">
                    <a16:rowId xmlns:a16="http://schemas.microsoft.com/office/drawing/2014/main" val="10000"/>
                  </a:ext>
                </a:extLst>
              </a:tr>
              <a:tr h="3891313">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t>Developmental regression</a:t>
                      </a:r>
                    </a:p>
                    <a:p>
                      <a:pPr marL="285750" indent="-285750" algn="l">
                        <a:buFont typeface="Arial" panose="020B0604020202020204" pitchFamily="34" charset="0"/>
                        <a:buChar char="•"/>
                      </a:pPr>
                      <a:r>
                        <a:rPr lang="en-US" sz="2400" dirty="0"/>
                        <a:t>Crying</a:t>
                      </a:r>
                    </a:p>
                    <a:p>
                      <a:pPr marL="285750" indent="-285750" algn="l">
                        <a:buFont typeface="Arial" panose="020B0604020202020204" pitchFamily="34" charset="0"/>
                        <a:buChar char="•"/>
                      </a:pPr>
                      <a:r>
                        <a:rPr lang="en-US" sz="2400" dirty="0"/>
                        <a:t>Midline physical</a:t>
                      </a:r>
                      <a:r>
                        <a:rPr lang="en-US" sz="2400" baseline="0" dirty="0"/>
                        <a:t> </a:t>
                      </a:r>
                      <a:r>
                        <a:rPr lang="en-US" sz="2400" baseline="0" dirty="0" err="1"/>
                        <a:t>sx</a:t>
                      </a:r>
                      <a:endParaRPr lang="en-US" sz="2400" baseline="0" dirty="0"/>
                    </a:p>
                    <a:p>
                      <a:pPr marL="285750" indent="-285750" algn="l">
                        <a:buFont typeface="Arial" panose="020B0604020202020204" pitchFamily="34" charset="0"/>
                        <a:buChar char="•"/>
                      </a:pPr>
                      <a:r>
                        <a:rPr lang="en-US" sz="2400" baseline="0" dirty="0"/>
                        <a:t>Clingy</a:t>
                      </a:r>
                    </a:p>
                    <a:p>
                      <a:pPr marL="285750" indent="-285750" algn="l">
                        <a:buFont typeface="Arial" panose="020B0604020202020204" pitchFamily="34" charset="0"/>
                        <a:buChar char="•"/>
                      </a:pPr>
                      <a:r>
                        <a:rPr lang="en-US" sz="2400" baseline="0" dirty="0"/>
                        <a:t>Separation fears</a:t>
                      </a:r>
                    </a:p>
                    <a:p>
                      <a:pPr marL="285750" indent="-285750" algn="l">
                        <a:buFont typeface="Arial" panose="020B0604020202020204" pitchFamily="34" charset="0"/>
                        <a:buChar char="•"/>
                      </a:pPr>
                      <a:r>
                        <a:rPr lang="en-US" sz="2400" baseline="0" dirty="0"/>
                        <a:t>Fearful -&gt; oppositional</a:t>
                      </a:r>
                    </a:p>
                    <a:p>
                      <a:pPr marL="285750" indent="-285750" algn="l">
                        <a:buFont typeface="Arial" panose="020B0604020202020204" pitchFamily="34" charset="0"/>
                        <a:buChar char="•"/>
                      </a:pPr>
                      <a:r>
                        <a:rPr lang="en-US" sz="2400" baseline="0" dirty="0"/>
                        <a:t>Sleep problems</a:t>
                      </a:r>
                      <a:endParaRPr lang="en-US" sz="2400" dirty="0"/>
                    </a:p>
                  </a:txBody>
                  <a:tcPr marL="68580" marR="68580"/>
                </a:tc>
                <a:tc>
                  <a:txBody>
                    <a:bodyPr/>
                    <a:lstStyle/>
                    <a:p>
                      <a:pPr marL="285750" indent="-285750" algn="l">
                        <a:buFont typeface="Arial" panose="020B0604020202020204" pitchFamily="34" charset="0"/>
                        <a:buChar char="•"/>
                      </a:pPr>
                      <a:r>
                        <a:rPr lang="en-US" sz="2400" dirty="0"/>
                        <a:t>Midline physical </a:t>
                      </a:r>
                      <a:r>
                        <a:rPr lang="en-US" sz="2400" dirty="0" err="1"/>
                        <a:t>sx</a:t>
                      </a:r>
                      <a:endParaRPr lang="en-US" sz="2400" dirty="0"/>
                    </a:p>
                    <a:p>
                      <a:pPr marL="285750" indent="-285750" algn="l">
                        <a:buFont typeface="Arial" panose="020B0604020202020204" pitchFamily="34" charset="0"/>
                        <a:buChar char="•"/>
                      </a:pPr>
                      <a:r>
                        <a:rPr lang="en-US" sz="2400" dirty="0"/>
                        <a:t>School refusal</a:t>
                      </a:r>
                    </a:p>
                    <a:p>
                      <a:pPr marL="285750" indent="-285750" algn="l">
                        <a:buFont typeface="Arial" panose="020B0604020202020204" pitchFamily="34" charset="0"/>
                        <a:buChar char="•"/>
                      </a:pPr>
                      <a:r>
                        <a:rPr lang="en-US" sz="2400" dirty="0"/>
                        <a:t>Test/performance anxiety</a:t>
                      </a:r>
                    </a:p>
                    <a:p>
                      <a:pPr marL="285750" indent="-285750" algn="l">
                        <a:buFont typeface="Arial" panose="020B0604020202020204" pitchFamily="34" charset="0"/>
                        <a:buChar char="•"/>
                      </a:pPr>
                      <a:r>
                        <a:rPr lang="en-US" sz="2400" dirty="0"/>
                        <a:t>Poor concentration</a:t>
                      </a:r>
                    </a:p>
                    <a:p>
                      <a:pPr marL="285750" indent="-285750" algn="l">
                        <a:buFont typeface="Arial" panose="020B0604020202020204" pitchFamily="34" charset="0"/>
                        <a:buChar char="•"/>
                      </a:pPr>
                      <a:r>
                        <a:rPr lang="en-US" sz="2400" dirty="0"/>
                        <a:t>Sleep problems</a:t>
                      </a:r>
                    </a:p>
                    <a:p>
                      <a:pPr marL="285750" indent="-285750" algn="l">
                        <a:buFont typeface="Arial" panose="020B0604020202020204" pitchFamily="34" charset="0"/>
                        <a:buChar char="•"/>
                      </a:pPr>
                      <a:r>
                        <a:rPr lang="en-US" sz="2400" dirty="0"/>
                        <a:t>Irritability</a:t>
                      </a:r>
                    </a:p>
                    <a:p>
                      <a:pPr marL="285750" indent="-285750" algn="l">
                        <a:buFont typeface="Arial" panose="020B0604020202020204" pitchFamily="34" charset="0"/>
                        <a:buChar char="•"/>
                      </a:pPr>
                      <a:r>
                        <a:rPr lang="en-US" sz="2400" dirty="0"/>
                        <a:t>Defiant and avoidant</a:t>
                      </a:r>
                    </a:p>
                  </a:txBody>
                  <a:tcPr marL="68580" marR="68580"/>
                </a:tc>
                <a:tc>
                  <a:txBody>
                    <a:bodyPr/>
                    <a:lstStyle/>
                    <a:p>
                      <a:pPr marL="342900" indent="-342900" algn="l">
                        <a:buFont typeface="Arial" panose="020B0604020202020204" pitchFamily="34" charset="0"/>
                        <a:buChar char="•"/>
                      </a:pPr>
                      <a:r>
                        <a:rPr lang="en-US" sz="2400" dirty="0"/>
                        <a:t>In addition to all </a:t>
                      </a:r>
                      <a:r>
                        <a:rPr lang="en-US" sz="2400" dirty="0" err="1"/>
                        <a:t>sx</a:t>
                      </a:r>
                      <a:r>
                        <a:rPr lang="en-US" sz="2400" dirty="0"/>
                        <a:t> of Middle school…</a:t>
                      </a:r>
                    </a:p>
                    <a:p>
                      <a:pPr marL="342900" indent="-342900" algn="l">
                        <a:buFont typeface="Arial" panose="020B0604020202020204" pitchFamily="34" charset="0"/>
                        <a:buChar char="•"/>
                      </a:pPr>
                      <a:r>
                        <a:rPr lang="en-US" sz="2400" dirty="0"/>
                        <a:t>Social performance anxiety</a:t>
                      </a:r>
                    </a:p>
                    <a:p>
                      <a:pPr marL="342900" indent="-342900" algn="l">
                        <a:buFont typeface="Arial" panose="020B0604020202020204" pitchFamily="34" charset="0"/>
                        <a:buChar char="•"/>
                      </a:pPr>
                      <a:r>
                        <a:rPr lang="en-US" sz="2400" dirty="0"/>
                        <a:t>Restricted</a:t>
                      </a:r>
                      <a:r>
                        <a:rPr lang="en-US" sz="2400" baseline="0" dirty="0"/>
                        <a:t> life activities</a:t>
                      </a:r>
                    </a:p>
                    <a:p>
                      <a:pPr marL="342900" indent="-342900" algn="l">
                        <a:buFont typeface="Arial" panose="020B0604020202020204" pitchFamily="34" charset="0"/>
                        <a:buChar char="•"/>
                      </a:pPr>
                      <a:r>
                        <a:rPr lang="en-US" sz="2400" baseline="0" dirty="0"/>
                        <a:t>School refusal</a:t>
                      </a:r>
                    </a:p>
                    <a:p>
                      <a:pPr marL="342900" indent="-342900" algn="l">
                        <a:buFont typeface="Arial" panose="020B0604020202020204" pitchFamily="34" charset="0"/>
                        <a:buChar char="•"/>
                      </a:pPr>
                      <a:r>
                        <a:rPr lang="en-US" sz="2400" baseline="0" dirty="0"/>
                        <a:t>Substance abuse</a:t>
                      </a: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96480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CBA2-ED79-0C36-EA83-5D66A3D1325C}"/>
              </a:ext>
            </a:extLst>
          </p:cNvPr>
          <p:cNvSpPr>
            <a:spLocks noGrp="1"/>
          </p:cNvSpPr>
          <p:nvPr>
            <p:ph type="title"/>
          </p:nvPr>
        </p:nvSpPr>
        <p:spPr>
          <a:xfrm>
            <a:off x="838200" y="517358"/>
            <a:ext cx="10515600" cy="821917"/>
          </a:xfrm>
        </p:spPr>
        <p:txBody>
          <a:bodyPr>
            <a:normAutofit fontScale="90000"/>
          </a:bodyPr>
          <a:lstStyle/>
          <a:p>
            <a:pPr algn="ctr"/>
            <a:r>
              <a:rPr lang="en-US" dirty="0">
                <a:solidFill>
                  <a:srgbClr val="0070C0"/>
                </a:solidFill>
              </a:rPr>
              <a:t>Midline Physical Symptoms</a:t>
            </a:r>
          </a:p>
        </p:txBody>
      </p:sp>
      <p:pic>
        <p:nvPicPr>
          <p:cNvPr id="1026" name="Picture 2">
            <a:extLst>
              <a:ext uri="{FF2B5EF4-FFF2-40B4-BE49-F238E27FC236}">
                <a16:creationId xmlns:a16="http://schemas.microsoft.com/office/drawing/2014/main" id="{80DD4BE5-19C1-256B-DDAA-ED50B669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558" y="1479884"/>
            <a:ext cx="5606716" cy="486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7728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4700"/>
            <a:ext cx="2970052" cy="1143000"/>
          </a:xfrm>
        </p:spPr>
        <p:txBody>
          <a:bodyPr>
            <a:normAutofit/>
          </a:bodyPr>
          <a:lstStyle/>
          <a:p>
            <a:pPr algn="ctr"/>
            <a:r>
              <a:rPr lang="en-US" sz="4800" b="1" dirty="0">
                <a:solidFill>
                  <a:srgbClr val="0070C0"/>
                </a:solidFill>
              </a:rPr>
              <a:t>Emily </a:t>
            </a:r>
          </a:p>
        </p:txBody>
      </p:sp>
      <p:sp>
        <p:nvSpPr>
          <p:cNvPr id="3" name="Content Placeholder 2"/>
          <p:cNvSpPr>
            <a:spLocks noGrp="1"/>
          </p:cNvSpPr>
          <p:nvPr>
            <p:ph idx="1"/>
          </p:nvPr>
        </p:nvSpPr>
        <p:spPr>
          <a:xfrm>
            <a:off x="2830566" y="1056290"/>
            <a:ext cx="8871857" cy="5163207"/>
          </a:xfrm>
        </p:spPr>
        <p:txBody>
          <a:bodyPr>
            <a:normAutofit fontScale="55000" lnSpcReduction="20000"/>
          </a:bodyPr>
          <a:lstStyle/>
          <a:p>
            <a:pPr marL="457200" indent="-457200">
              <a:buFont typeface="Arial"/>
              <a:buChar char="•"/>
            </a:pPr>
            <a:r>
              <a:rPr lang="en-US" sz="3200" dirty="0"/>
              <a:t>8 </a:t>
            </a:r>
            <a:r>
              <a:rPr lang="en-US" sz="3200" dirty="0" err="1"/>
              <a:t>yo</a:t>
            </a:r>
            <a:r>
              <a:rPr lang="en-US" sz="3200" dirty="0"/>
              <a:t> girl who is brought in because of stomach aches</a:t>
            </a:r>
          </a:p>
          <a:p>
            <a:pPr marL="457200" indent="-457200">
              <a:buFont typeface="Arial"/>
              <a:buChar char="•"/>
            </a:pPr>
            <a:r>
              <a:rPr lang="en-US" sz="3200" dirty="0"/>
              <a:t>Evaluated by GI and no medical condition identified</a:t>
            </a:r>
          </a:p>
          <a:p>
            <a:pPr marL="457200" indent="-457200">
              <a:buFont typeface="Arial"/>
              <a:buChar char="•"/>
            </a:pPr>
            <a:r>
              <a:rPr lang="en-US" sz="3200" dirty="0"/>
              <a:t>Difficulties getting her to school since kindergarten</a:t>
            </a:r>
          </a:p>
          <a:p>
            <a:pPr marL="1005839" lvl="1" indent="-457200">
              <a:buFont typeface="Arial"/>
              <a:buChar char="•"/>
            </a:pPr>
            <a:r>
              <a:rPr lang="en-US" sz="3200" dirty="0"/>
              <a:t>Crying at drop off, clingy to parent</a:t>
            </a:r>
          </a:p>
          <a:p>
            <a:pPr marL="457200" indent="-457200">
              <a:buFont typeface="Arial"/>
              <a:buChar char="•"/>
            </a:pPr>
            <a:r>
              <a:rPr lang="en-US" sz="3200" dirty="0"/>
              <a:t>In 2</a:t>
            </a:r>
            <a:r>
              <a:rPr lang="en-US" sz="3200" baseline="30000" dirty="0"/>
              <a:t>nd</a:t>
            </a:r>
            <a:r>
              <a:rPr lang="en-US" sz="3200" dirty="0"/>
              <a:t> grade missed 10 days of school</a:t>
            </a:r>
          </a:p>
          <a:p>
            <a:pPr marL="457200" indent="-457200">
              <a:buFont typeface="Arial"/>
              <a:buChar char="•"/>
            </a:pPr>
            <a:r>
              <a:rPr lang="en-US" sz="3200" dirty="0"/>
              <a:t>Now in 3</a:t>
            </a:r>
            <a:r>
              <a:rPr lang="en-US" sz="3200" baseline="30000" dirty="0"/>
              <a:t>rd</a:t>
            </a:r>
            <a:r>
              <a:rPr lang="en-US" sz="3200" dirty="0"/>
              <a:t> grade, has missed 20 days of school to date</a:t>
            </a:r>
          </a:p>
          <a:p>
            <a:pPr marL="1005839" lvl="1" indent="-457200">
              <a:buFont typeface="Arial"/>
              <a:buChar char="•"/>
            </a:pPr>
            <a:r>
              <a:rPr lang="en-US" sz="3200" dirty="0"/>
              <a:t>Even when she gets to school, she goes to nurse often with stomach aches, sometimes the only resolution is mother picking her up early</a:t>
            </a:r>
          </a:p>
          <a:p>
            <a:pPr marL="457200" indent="-457200">
              <a:buFont typeface="Arial"/>
              <a:buChar char="•"/>
            </a:pPr>
            <a:r>
              <a:rPr lang="en-US" sz="3200" dirty="0"/>
              <a:t>No academic issues</a:t>
            </a:r>
          </a:p>
          <a:p>
            <a:pPr marL="457200" indent="-457200">
              <a:buFont typeface="Arial"/>
              <a:buChar char="•"/>
            </a:pPr>
            <a:r>
              <a:rPr lang="en-US" sz="3200" dirty="0"/>
              <a:t>If mom unable to pick her up Emily calls frequently to “check in” and make sure that “nothing bad happened”</a:t>
            </a:r>
          </a:p>
          <a:p>
            <a:pPr marL="457200" indent="-457200">
              <a:buFont typeface="Arial"/>
              <a:buChar char="•"/>
            </a:pPr>
            <a:r>
              <a:rPr lang="en-US" sz="3200" dirty="0"/>
              <a:t>At home she appears comfortable, pleasant, watches TV</a:t>
            </a:r>
          </a:p>
          <a:p>
            <a:pPr marL="457200" indent="-457200">
              <a:buFont typeface="Arial"/>
              <a:buChar char="•"/>
            </a:pPr>
            <a:r>
              <a:rPr lang="en-US" sz="3200" dirty="0"/>
              <a:t>Maintains friendships with small group of girls she has know since pre-K</a:t>
            </a:r>
          </a:p>
          <a:p>
            <a:pPr marL="1005839" lvl="1" indent="-457200">
              <a:buFont typeface="Arial"/>
              <a:buChar char="•"/>
            </a:pPr>
            <a:r>
              <a:rPr lang="en-US" sz="3200" dirty="0"/>
              <a:t>Does not enjoy play dates or want sleepovers at friend’s homes</a:t>
            </a:r>
          </a:p>
          <a:p>
            <a:pPr marL="457200" indent="-457200">
              <a:buFont typeface="Arial"/>
              <a:buChar char="•"/>
            </a:pPr>
            <a:r>
              <a:rPr lang="en-US" sz="3200" dirty="0"/>
              <a:t>During office visit, she is quiet, but smiles easily</a:t>
            </a:r>
          </a:p>
          <a:p>
            <a:pPr marL="457200" indent="-457200">
              <a:buFont typeface="Arial"/>
              <a:buChar char="•"/>
            </a:pPr>
            <a:r>
              <a:rPr lang="en-US" sz="3200" dirty="0"/>
              <a:t>PE is unremarkable</a:t>
            </a:r>
          </a:p>
          <a:p>
            <a:pPr marL="457200" indent="-457200">
              <a:buFont typeface="Arial"/>
              <a:buChar char="•"/>
            </a:pPr>
            <a:r>
              <a:rPr lang="en-US" sz="3200" dirty="0"/>
              <a:t>No known trauma/loss</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416469" y="1615100"/>
            <a:ext cx="2047328" cy="224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2493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586799"/>
            <a:ext cx="8229600" cy="1143000"/>
          </a:xfrm>
        </p:spPr>
        <p:txBody>
          <a:bodyPr>
            <a:normAutofit/>
          </a:bodyPr>
          <a:lstStyle/>
          <a:p>
            <a:pPr algn="ctr"/>
            <a:r>
              <a:rPr lang="en-US" sz="4400" b="1" dirty="0">
                <a:solidFill>
                  <a:srgbClr val="0070C0"/>
                </a:solidFill>
              </a:rPr>
              <a:t>Assessment</a:t>
            </a:r>
          </a:p>
        </p:txBody>
      </p:sp>
      <p:sp>
        <p:nvSpPr>
          <p:cNvPr id="22530" name="Content Placeholder 2"/>
          <p:cNvSpPr>
            <a:spLocks noGrp="1"/>
          </p:cNvSpPr>
          <p:nvPr>
            <p:ph idx="1"/>
          </p:nvPr>
        </p:nvSpPr>
        <p:spPr>
          <a:xfrm>
            <a:off x="1702256" y="1555262"/>
            <a:ext cx="8965744" cy="4923692"/>
          </a:xfrm>
        </p:spPr>
        <p:txBody>
          <a:bodyPr>
            <a:normAutofit fontScale="77500" lnSpcReduction="20000"/>
          </a:bodyPr>
          <a:lstStyle/>
          <a:p>
            <a:pPr>
              <a:lnSpc>
                <a:spcPct val="90000"/>
              </a:lnSpc>
              <a:buFont typeface="Arial" panose="020B0604020202020204" pitchFamily="34" charset="0"/>
              <a:buChar char="•"/>
            </a:pPr>
            <a:r>
              <a:rPr lang="en-US" dirty="0">
                <a:latin typeface="Arial" charset="0"/>
              </a:rPr>
              <a:t>Interview child/adolescent alone</a:t>
            </a:r>
          </a:p>
          <a:p>
            <a:pPr>
              <a:lnSpc>
                <a:spcPct val="90000"/>
              </a:lnSpc>
              <a:buFont typeface="Arial" panose="020B0604020202020204" pitchFamily="34" charset="0"/>
              <a:buChar char="•"/>
            </a:pPr>
            <a:r>
              <a:rPr lang="en-US" dirty="0">
                <a:latin typeface="Arial" charset="0"/>
              </a:rPr>
              <a:t>Interview parent(s) with/without child as indicated</a:t>
            </a:r>
          </a:p>
          <a:p>
            <a:pPr>
              <a:lnSpc>
                <a:spcPct val="90000"/>
              </a:lnSpc>
              <a:buFont typeface="Arial" panose="020B0604020202020204" pitchFamily="34" charset="0"/>
              <a:buChar char="•"/>
            </a:pPr>
            <a:r>
              <a:rPr lang="en-US" b="1" dirty="0">
                <a:latin typeface="Arial" charset="0"/>
              </a:rPr>
              <a:t>Use validated screening tools</a:t>
            </a:r>
            <a:r>
              <a:rPr lang="en-US" dirty="0">
                <a:latin typeface="Arial" charset="0"/>
              </a:rPr>
              <a:t> – i.e. SCARED</a:t>
            </a:r>
          </a:p>
          <a:p>
            <a:pPr>
              <a:lnSpc>
                <a:spcPct val="90000"/>
              </a:lnSpc>
              <a:buFont typeface="Arial" panose="020B0604020202020204" pitchFamily="34" charset="0"/>
              <a:buChar char="•"/>
            </a:pPr>
            <a:r>
              <a:rPr lang="en-US" dirty="0">
                <a:latin typeface="Arial" charset="0"/>
              </a:rPr>
              <a:t>Assess for any acute stressors (trauma, loss, moved, etc.)</a:t>
            </a:r>
          </a:p>
          <a:p>
            <a:pPr>
              <a:lnSpc>
                <a:spcPct val="90000"/>
              </a:lnSpc>
              <a:buFont typeface="Arial" panose="020B0604020202020204" pitchFamily="34" charset="0"/>
              <a:buChar char="•"/>
            </a:pPr>
            <a:r>
              <a:rPr lang="en-US" dirty="0">
                <a:latin typeface="Arial" charset="0"/>
              </a:rPr>
              <a:t>Consider known developmental history</a:t>
            </a:r>
          </a:p>
          <a:p>
            <a:pPr>
              <a:lnSpc>
                <a:spcPct val="90000"/>
              </a:lnSpc>
              <a:buFont typeface="Arial" panose="020B0604020202020204" pitchFamily="34" charset="0"/>
              <a:buChar char="•"/>
            </a:pPr>
            <a:r>
              <a:rPr lang="en-US" dirty="0">
                <a:latin typeface="Arial" charset="0"/>
              </a:rPr>
              <a:t>Consider other psychiatric causes</a:t>
            </a:r>
          </a:p>
          <a:p>
            <a:pPr>
              <a:lnSpc>
                <a:spcPct val="90000"/>
              </a:lnSpc>
              <a:buFont typeface="Arial" panose="020B0604020202020204" pitchFamily="34" charset="0"/>
              <a:buChar char="•"/>
            </a:pPr>
            <a:r>
              <a:rPr lang="en-US" dirty="0">
                <a:latin typeface="Arial" charset="0"/>
              </a:rPr>
              <a:t>Targeted PE</a:t>
            </a:r>
          </a:p>
          <a:p>
            <a:pPr lvl="1">
              <a:buFont typeface="Arial" panose="020B0604020202020204" pitchFamily="34" charset="0"/>
              <a:buChar char="•"/>
            </a:pPr>
            <a:r>
              <a:rPr lang="en-US" dirty="0">
                <a:latin typeface="Arial" charset="0"/>
              </a:rPr>
              <a:t>Guided by somatic complaints</a:t>
            </a:r>
          </a:p>
          <a:p>
            <a:pPr>
              <a:lnSpc>
                <a:spcPct val="90000"/>
              </a:lnSpc>
              <a:buFont typeface="Arial" panose="020B0604020202020204" pitchFamily="34" charset="0"/>
              <a:buChar char="•"/>
            </a:pPr>
            <a:r>
              <a:rPr lang="en-US" dirty="0">
                <a:latin typeface="Arial" charset="0"/>
              </a:rPr>
              <a:t>Work up and rule out medical causes/related issues as indicated</a:t>
            </a:r>
            <a:endParaRPr lang="en-US" sz="2300" dirty="0">
              <a:latin typeface="Arial" charset="0"/>
            </a:endParaRPr>
          </a:p>
          <a:p>
            <a:pPr lvl="1">
              <a:buFont typeface="Arial" panose="020B0604020202020204" pitchFamily="34" charset="0"/>
              <a:buChar char="•"/>
            </a:pPr>
            <a:r>
              <a:rPr lang="en-US" sz="2100" dirty="0">
                <a:latin typeface="Arial" charset="0"/>
              </a:rPr>
              <a:t>Thyroid dysfunction</a:t>
            </a:r>
          </a:p>
          <a:p>
            <a:pPr lvl="1">
              <a:buFont typeface="Arial" panose="020B0604020202020204" pitchFamily="34" charset="0"/>
              <a:buChar char="•"/>
            </a:pPr>
            <a:r>
              <a:rPr lang="en-US" sz="2100" dirty="0">
                <a:latin typeface="Arial" charset="0"/>
              </a:rPr>
              <a:t>Inflammatory bowl</a:t>
            </a:r>
          </a:p>
          <a:p>
            <a:pPr lvl="1">
              <a:buFont typeface="Arial" panose="020B0604020202020204" pitchFamily="34" charset="0"/>
              <a:buChar char="•"/>
            </a:pPr>
            <a:r>
              <a:rPr lang="en-US" sz="2100" dirty="0">
                <a:latin typeface="Arial" charset="0"/>
              </a:rPr>
              <a:t>Asthma</a:t>
            </a:r>
          </a:p>
          <a:p>
            <a:pPr lvl="1">
              <a:buFont typeface="Arial" panose="020B0604020202020204" pitchFamily="34" charset="0"/>
              <a:buChar char="•"/>
            </a:pPr>
            <a:r>
              <a:rPr lang="en-US" sz="2100" dirty="0">
                <a:latin typeface="Arial" charset="0"/>
              </a:rPr>
              <a:t>Migraine</a:t>
            </a:r>
          </a:p>
          <a:p>
            <a:pPr marL="0" indent="0">
              <a:buNone/>
            </a:pPr>
            <a:endParaRPr lang="en-US" sz="2400" dirty="0">
              <a:latin typeface="Arial" charset="0"/>
            </a:endParaRPr>
          </a:p>
        </p:txBody>
      </p:sp>
      <p:sp>
        <p:nvSpPr>
          <p:cNvPr id="2" name="TextBox 1">
            <a:extLst>
              <a:ext uri="{FF2B5EF4-FFF2-40B4-BE49-F238E27FC236}">
                <a16:creationId xmlns:a16="http://schemas.microsoft.com/office/drawing/2014/main" id="{A9103355-7D10-56C5-0465-A2B04C3D734B}"/>
              </a:ext>
            </a:extLst>
          </p:cNvPr>
          <p:cNvSpPr txBox="1"/>
          <p:nvPr/>
        </p:nvSpPr>
        <p:spPr>
          <a:xfrm>
            <a:off x="5294922" y="5021315"/>
            <a:ext cx="338015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800" i="1" dirty="0">
                <a:latin typeface="Arial" charset="0"/>
              </a:rPr>
              <a:t>Note: physical health causes rarely present with anxiety in isolation</a:t>
            </a:r>
            <a:endParaRPr kumimoji="0" lang="en-US" sz="1800" b="0" i="1" strike="noStrike" cap="none" spc="0" normalizeH="0" baseline="0" dirty="0">
              <a:ln>
                <a:noFill/>
              </a:ln>
              <a:solidFill>
                <a:srgbClr val="391378"/>
              </a:solidFill>
              <a:effectLst/>
              <a:uFillTx/>
              <a:latin typeface="+mj-lt"/>
              <a:ea typeface="+mj-ea"/>
              <a:cs typeface="+mj-cs"/>
              <a:sym typeface="Helvetica"/>
            </a:endParaRPr>
          </a:p>
        </p:txBody>
      </p:sp>
    </p:spTree>
    <p:extLst>
      <p:ext uri="{BB962C8B-B14F-4D97-AF65-F5344CB8AC3E}">
        <p14:creationId xmlns:p14="http://schemas.microsoft.com/office/powerpoint/2010/main" val="18382717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66A3-7850-389D-2280-2630DF6F2FBE}"/>
              </a:ext>
            </a:extLst>
          </p:cNvPr>
          <p:cNvSpPr>
            <a:spLocks noGrp="1"/>
          </p:cNvSpPr>
          <p:nvPr>
            <p:ph type="title"/>
          </p:nvPr>
        </p:nvSpPr>
        <p:spPr>
          <a:xfrm>
            <a:off x="838200" y="539446"/>
            <a:ext cx="10515600" cy="821917"/>
          </a:xfrm>
        </p:spPr>
        <p:txBody>
          <a:bodyPr>
            <a:noAutofit/>
          </a:bodyPr>
          <a:lstStyle/>
          <a:p>
            <a:pPr algn="ctr"/>
            <a:r>
              <a:rPr lang="en-US" sz="4400" dirty="0">
                <a:solidFill>
                  <a:srgbClr val="0070C0"/>
                </a:solidFill>
              </a:rPr>
              <a:t>Screening</a:t>
            </a:r>
          </a:p>
        </p:txBody>
      </p:sp>
      <p:sp>
        <p:nvSpPr>
          <p:cNvPr id="3" name="Text Placeholder 2">
            <a:extLst>
              <a:ext uri="{FF2B5EF4-FFF2-40B4-BE49-F238E27FC236}">
                <a16:creationId xmlns:a16="http://schemas.microsoft.com/office/drawing/2014/main" id="{72082092-0F87-17AA-6629-D85ED08B1DD2}"/>
              </a:ext>
            </a:extLst>
          </p:cNvPr>
          <p:cNvSpPr>
            <a:spLocks noGrp="1"/>
          </p:cNvSpPr>
          <p:nvPr>
            <p:ph type="body" idx="1"/>
          </p:nvPr>
        </p:nvSpPr>
        <p:spPr>
          <a:xfrm>
            <a:off x="636827" y="1384810"/>
            <a:ext cx="5914292" cy="5228492"/>
          </a:xfrm>
        </p:spPr>
        <p:txBody>
          <a:bodyPr>
            <a:normAutofit fontScale="92500" lnSpcReduction="20000"/>
          </a:bodyPr>
          <a:lstStyle/>
          <a:p>
            <a:pPr>
              <a:lnSpc>
                <a:spcPct val="90000"/>
              </a:lnSpc>
              <a:buFont typeface="Arial" panose="020B0604020202020204" pitchFamily="34" charset="0"/>
              <a:buChar char="•"/>
            </a:pPr>
            <a:r>
              <a:rPr lang="en-US" b="1" dirty="0">
                <a:latin typeface="Arial" charset="0"/>
              </a:rPr>
              <a:t>Pediatric Symptom Checklist (PSC):</a:t>
            </a:r>
            <a:r>
              <a:rPr lang="en-US" dirty="0">
                <a:latin typeface="Arial" charset="0"/>
              </a:rPr>
              <a:t> Broad universal screener assessing 3 domains - attention, externalizing and internalizing  </a:t>
            </a:r>
          </a:p>
          <a:p>
            <a:pPr>
              <a:lnSpc>
                <a:spcPct val="90000"/>
              </a:lnSpc>
              <a:buFont typeface="Arial" panose="020B0604020202020204" pitchFamily="34" charset="0"/>
              <a:buChar char="•"/>
            </a:pPr>
            <a:r>
              <a:rPr lang="en-US" b="1" dirty="0">
                <a:latin typeface="Arial" charset="0"/>
              </a:rPr>
              <a:t>GAD-7: </a:t>
            </a:r>
            <a:r>
              <a:rPr lang="en-US" dirty="0">
                <a:latin typeface="Arial" charset="0"/>
              </a:rPr>
              <a:t>13+, anxiety specific, youth self report; 0-21 scores</a:t>
            </a:r>
          </a:p>
          <a:p>
            <a:pPr lvl="1">
              <a:buFont typeface="Arial" panose="020B0604020202020204" pitchFamily="34" charset="0"/>
              <a:buChar char="•"/>
            </a:pPr>
            <a:r>
              <a:rPr lang="en-US" dirty="0">
                <a:effectLst/>
                <a:latin typeface="Helvetica" pitchFamily="2" charset="0"/>
              </a:rPr>
              <a:t>5-9 mild anxiety</a:t>
            </a:r>
          </a:p>
          <a:p>
            <a:pPr lvl="1">
              <a:buFont typeface="Arial" panose="020B0604020202020204" pitchFamily="34" charset="0"/>
              <a:buChar char="•"/>
            </a:pPr>
            <a:r>
              <a:rPr lang="en-US" dirty="0">
                <a:effectLst/>
                <a:latin typeface="Helvetica" pitchFamily="2" charset="0"/>
              </a:rPr>
              <a:t>10-14 moderate anxiety</a:t>
            </a:r>
          </a:p>
          <a:p>
            <a:pPr lvl="1">
              <a:buFont typeface="Arial" panose="020B0604020202020204" pitchFamily="34" charset="0"/>
              <a:buChar char="•"/>
            </a:pPr>
            <a:r>
              <a:rPr lang="en-US" dirty="0">
                <a:effectLst/>
                <a:latin typeface="Helvetica" pitchFamily="2" charset="0"/>
              </a:rPr>
              <a:t>15-21 severe anxiety </a:t>
            </a:r>
            <a:endParaRPr lang="en-US" dirty="0">
              <a:latin typeface="Arial" charset="0"/>
            </a:endParaRPr>
          </a:p>
          <a:p>
            <a:pPr>
              <a:lnSpc>
                <a:spcPct val="90000"/>
              </a:lnSpc>
              <a:buFont typeface="Arial" panose="020B0604020202020204" pitchFamily="34" charset="0"/>
              <a:buChar char="•"/>
            </a:pPr>
            <a:r>
              <a:rPr lang="en-US" b="1" dirty="0">
                <a:latin typeface="Arial" charset="0"/>
              </a:rPr>
              <a:t>SCARED:</a:t>
            </a:r>
            <a:r>
              <a:rPr lang="en-US" dirty="0">
                <a:latin typeface="Arial" charset="0"/>
              </a:rPr>
              <a:t>  8y+, anxiety specific, parent and self report measures  </a:t>
            </a:r>
          </a:p>
          <a:p>
            <a:pPr lvl="1">
              <a:buFont typeface="Arial" panose="020B0604020202020204" pitchFamily="34" charset="0"/>
              <a:buChar char="•"/>
            </a:pPr>
            <a:r>
              <a:rPr lang="en-US" u="sng" dirty="0">
                <a:latin typeface="Arial" charset="0"/>
              </a:rPr>
              <a:t>&gt;</a:t>
            </a:r>
            <a:r>
              <a:rPr lang="en-US" dirty="0">
                <a:latin typeface="Arial" charset="0"/>
              </a:rPr>
              <a:t>25 is positive screen</a:t>
            </a:r>
          </a:p>
          <a:p>
            <a:pPr lvl="1">
              <a:buFont typeface="Arial" panose="020B0604020202020204" pitchFamily="34" charset="0"/>
              <a:buChar char="•"/>
            </a:pPr>
            <a:r>
              <a:rPr lang="en-US" u="sng" dirty="0">
                <a:latin typeface="Arial" charset="0"/>
              </a:rPr>
              <a:t>&gt;</a:t>
            </a:r>
            <a:r>
              <a:rPr lang="en-US" dirty="0">
                <a:latin typeface="Arial" charset="0"/>
              </a:rPr>
              <a:t>30 almost always reflects an anxiety disorder</a:t>
            </a:r>
            <a:endParaRPr lang="en-US" u="sng" dirty="0">
              <a:latin typeface="Arial" charset="0"/>
            </a:endParaRPr>
          </a:p>
          <a:p>
            <a:pPr marL="0" indent="0">
              <a:lnSpc>
                <a:spcPct val="90000"/>
              </a:lnSpc>
              <a:buNone/>
            </a:pPr>
            <a:endParaRPr lang="en-US" dirty="0">
              <a:latin typeface="Arial" charset="0"/>
            </a:endParaRPr>
          </a:p>
          <a:p>
            <a:endParaRPr lang="en-US" dirty="0"/>
          </a:p>
        </p:txBody>
      </p:sp>
      <p:pic>
        <p:nvPicPr>
          <p:cNvPr id="4" name="Picture 3">
            <a:extLst>
              <a:ext uri="{FF2B5EF4-FFF2-40B4-BE49-F238E27FC236}">
                <a16:creationId xmlns:a16="http://schemas.microsoft.com/office/drawing/2014/main" id="{496DA155-778D-CAD4-2868-BC9D46922033}"/>
              </a:ext>
            </a:extLst>
          </p:cNvPr>
          <p:cNvPicPr>
            <a:picLocks noChangeAspect="1"/>
          </p:cNvPicPr>
          <p:nvPr/>
        </p:nvPicPr>
        <p:blipFill>
          <a:blip r:embed="rId2"/>
          <a:stretch>
            <a:fillRect/>
          </a:stretch>
        </p:blipFill>
        <p:spPr>
          <a:xfrm>
            <a:off x="9062338" y="840985"/>
            <a:ext cx="2715286" cy="2309841"/>
          </a:xfrm>
          <a:prstGeom prst="rect">
            <a:avLst/>
          </a:prstGeom>
        </p:spPr>
      </p:pic>
      <p:pic>
        <p:nvPicPr>
          <p:cNvPr id="5" name="Picture 4">
            <a:extLst>
              <a:ext uri="{FF2B5EF4-FFF2-40B4-BE49-F238E27FC236}">
                <a16:creationId xmlns:a16="http://schemas.microsoft.com/office/drawing/2014/main" id="{A023B831-9FC5-4CDD-580F-49DCDB21A424}"/>
              </a:ext>
            </a:extLst>
          </p:cNvPr>
          <p:cNvPicPr>
            <a:picLocks noChangeAspect="1"/>
          </p:cNvPicPr>
          <p:nvPr/>
        </p:nvPicPr>
        <p:blipFill>
          <a:blip r:embed="rId3"/>
          <a:stretch>
            <a:fillRect/>
          </a:stretch>
        </p:blipFill>
        <p:spPr>
          <a:xfrm>
            <a:off x="8257353" y="2514945"/>
            <a:ext cx="2608040" cy="2584857"/>
          </a:xfrm>
          <a:prstGeom prst="rect">
            <a:avLst/>
          </a:prstGeom>
        </p:spPr>
      </p:pic>
      <p:pic>
        <p:nvPicPr>
          <p:cNvPr id="6" name="Picture 5">
            <a:extLst>
              <a:ext uri="{FF2B5EF4-FFF2-40B4-BE49-F238E27FC236}">
                <a16:creationId xmlns:a16="http://schemas.microsoft.com/office/drawing/2014/main" id="{F0908488-36CF-7369-751B-A6E2119E1BEA}"/>
              </a:ext>
            </a:extLst>
          </p:cNvPr>
          <p:cNvPicPr>
            <a:picLocks noChangeAspect="1"/>
          </p:cNvPicPr>
          <p:nvPr/>
        </p:nvPicPr>
        <p:blipFill>
          <a:blip r:embed="rId4"/>
          <a:stretch>
            <a:fillRect/>
          </a:stretch>
        </p:blipFill>
        <p:spPr>
          <a:xfrm>
            <a:off x="6953611" y="3838978"/>
            <a:ext cx="2998531" cy="2309840"/>
          </a:xfrm>
          <a:prstGeom prst="rect">
            <a:avLst/>
          </a:prstGeom>
        </p:spPr>
      </p:pic>
    </p:spTree>
    <p:extLst>
      <p:ext uri="{BB962C8B-B14F-4D97-AF65-F5344CB8AC3E}">
        <p14:creationId xmlns:p14="http://schemas.microsoft.com/office/powerpoint/2010/main" val="37400703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E67F-1533-E781-E1DE-EAF756F8AB63}"/>
              </a:ext>
            </a:extLst>
          </p:cNvPr>
          <p:cNvSpPr>
            <a:spLocks noGrp="1"/>
          </p:cNvSpPr>
          <p:nvPr>
            <p:ph type="title"/>
          </p:nvPr>
        </p:nvSpPr>
        <p:spPr>
          <a:xfrm>
            <a:off x="1637438" y="5802819"/>
            <a:ext cx="9144000" cy="665167"/>
          </a:xfrm>
        </p:spPr>
        <p:txBody>
          <a:bodyPr>
            <a:normAutofit/>
          </a:bodyPr>
          <a:lstStyle/>
          <a:p>
            <a:r>
              <a:rPr lang="en-US" sz="3200" dirty="0" err="1">
                <a:solidFill>
                  <a:srgbClr val="0070C0"/>
                </a:solidFill>
              </a:rPr>
              <a:t>www.projectteachny.org</a:t>
            </a:r>
            <a:endParaRPr lang="en-US" sz="3200" dirty="0">
              <a:solidFill>
                <a:srgbClr val="0070C0"/>
              </a:solidFill>
            </a:endParaRPr>
          </a:p>
        </p:txBody>
      </p:sp>
      <p:pic>
        <p:nvPicPr>
          <p:cNvPr id="4" name="Picture 3">
            <a:extLst>
              <a:ext uri="{FF2B5EF4-FFF2-40B4-BE49-F238E27FC236}">
                <a16:creationId xmlns:a16="http://schemas.microsoft.com/office/drawing/2014/main" id="{C6B28152-4D91-351C-DC1C-BEC669333EEA}"/>
              </a:ext>
            </a:extLst>
          </p:cNvPr>
          <p:cNvPicPr>
            <a:picLocks noChangeAspect="1"/>
          </p:cNvPicPr>
          <p:nvPr/>
        </p:nvPicPr>
        <p:blipFill>
          <a:blip r:embed="rId3"/>
          <a:stretch>
            <a:fillRect/>
          </a:stretch>
        </p:blipFill>
        <p:spPr>
          <a:xfrm>
            <a:off x="6096000" y="413076"/>
            <a:ext cx="4687981" cy="5534048"/>
          </a:xfrm>
          <a:prstGeom prst="rect">
            <a:avLst/>
          </a:prstGeom>
        </p:spPr>
      </p:pic>
      <p:pic>
        <p:nvPicPr>
          <p:cNvPr id="5" name="Picture 4">
            <a:extLst>
              <a:ext uri="{FF2B5EF4-FFF2-40B4-BE49-F238E27FC236}">
                <a16:creationId xmlns:a16="http://schemas.microsoft.com/office/drawing/2014/main" id="{C40F427E-A43F-3ECE-4370-9780BC760B12}"/>
              </a:ext>
            </a:extLst>
          </p:cNvPr>
          <p:cNvPicPr>
            <a:picLocks noChangeAspect="1"/>
          </p:cNvPicPr>
          <p:nvPr/>
        </p:nvPicPr>
        <p:blipFill>
          <a:blip r:embed="rId4"/>
          <a:stretch>
            <a:fillRect/>
          </a:stretch>
        </p:blipFill>
        <p:spPr>
          <a:xfrm>
            <a:off x="1408019" y="413076"/>
            <a:ext cx="4801419" cy="5614042"/>
          </a:xfrm>
          <a:prstGeom prst="rect">
            <a:avLst/>
          </a:prstGeom>
        </p:spPr>
      </p:pic>
    </p:spTree>
    <p:extLst>
      <p:ext uri="{BB962C8B-B14F-4D97-AF65-F5344CB8AC3E}">
        <p14:creationId xmlns:p14="http://schemas.microsoft.com/office/powerpoint/2010/main" val="261419797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coring the SCARED"/>
          <p:cNvSpPr txBox="1">
            <a:spLocks noGrp="1"/>
          </p:cNvSpPr>
          <p:nvPr>
            <p:ph type="title"/>
          </p:nvPr>
        </p:nvSpPr>
        <p:spPr>
          <a:prstGeom prst="rect">
            <a:avLst/>
          </a:prstGeom>
        </p:spPr>
        <p:txBody>
          <a:bodyPr/>
          <a:lstStyle>
            <a:lvl1pPr defTabSz="713231">
              <a:defRPr sz="4835"/>
            </a:lvl1pPr>
          </a:lstStyle>
          <a:p>
            <a:pPr algn="ctr"/>
            <a:r>
              <a:rPr dirty="0">
                <a:solidFill>
                  <a:srgbClr val="0070C0"/>
                </a:solidFill>
              </a:rPr>
              <a:t>Scoring the SCARED</a:t>
            </a:r>
          </a:p>
        </p:txBody>
      </p:sp>
      <p:sp>
        <p:nvSpPr>
          <p:cNvPr id="562" name="Total score: greater than 30 = +…"/>
          <p:cNvSpPr txBox="1">
            <a:spLocks noGrp="1"/>
          </p:cNvSpPr>
          <p:nvPr>
            <p:ph type="body" sz="half" idx="1"/>
          </p:nvPr>
        </p:nvSpPr>
        <p:spPr>
          <a:xfrm>
            <a:off x="838200" y="1864277"/>
            <a:ext cx="8644477" cy="4351339"/>
          </a:xfrm>
          <a:prstGeom prst="rect">
            <a:avLst/>
          </a:prstGeom>
        </p:spPr>
        <p:txBody>
          <a:bodyPr>
            <a:normAutofit/>
          </a:bodyPr>
          <a:lstStyle/>
          <a:p>
            <a:pPr>
              <a:buFont typeface="Arial"/>
              <a:buChar char="•"/>
            </a:pPr>
            <a:r>
              <a:rPr lang="en-US" sz="3600" dirty="0"/>
              <a:t>Separate Parent, Child forms (8-18 </a:t>
            </a:r>
            <a:r>
              <a:rPr lang="en-US" sz="3600" dirty="0" err="1"/>
              <a:t>yo</a:t>
            </a:r>
            <a:r>
              <a:rPr lang="en-US" sz="3600" dirty="0"/>
              <a:t>)</a:t>
            </a:r>
          </a:p>
          <a:p>
            <a:pPr>
              <a:buFont typeface="Arial"/>
              <a:buChar char="•"/>
            </a:pPr>
            <a:r>
              <a:rPr lang="en-US" sz="3600" dirty="0"/>
              <a:t>10 minutes</a:t>
            </a:r>
          </a:p>
          <a:p>
            <a:pPr>
              <a:buFont typeface="Arial"/>
              <a:buChar char="•"/>
            </a:pPr>
            <a:r>
              <a:rPr sz="3600" dirty="0"/>
              <a:t>Subscales differentiate types of anxiety</a:t>
            </a:r>
            <a:endParaRPr lang="en-US" sz="3600" dirty="0"/>
          </a:p>
          <a:p>
            <a:pPr marL="0" indent="0">
              <a:buNone/>
            </a:pPr>
            <a:endParaRPr sz="3600" dirty="0"/>
          </a:p>
        </p:txBody>
      </p:sp>
      <p:sp>
        <p:nvSpPr>
          <p:cNvPr id="5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19</a:t>
            </a:fld>
            <a:endParaRPr/>
          </a:p>
        </p:txBody>
      </p:sp>
      <p:pic>
        <p:nvPicPr>
          <p:cNvPr id="2" name="Picture 1">
            <a:extLst>
              <a:ext uri="{FF2B5EF4-FFF2-40B4-BE49-F238E27FC236}">
                <a16:creationId xmlns:a16="http://schemas.microsoft.com/office/drawing/2014/main" id="{09BF69B9-ECA8-F8E3-EF32-9E1FC1FD3A4D}"/>
              </a:ext>
            </a:extLst>
          </p:cNvPr>
          <p:cNvPicPr>
            <a:picLocks noChangeAspect="1"/>
          </p:cNvPicPr>
          <p:nvPr/>
        </p:nvPicPr>
        <p:blipFill>
          <a:blip r:embed="rId2"/>
          <a:stretch>
            <a:fillRect/>
          </a:stretch>
        </p:blipFill>
        <p:spPr>
          <a:xfrm>
            <a:off x="2125168" y="3861644"/>
            <a:ext cx="7772400" cy="2155371"/>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8592" y="4084221"/>
            <a:ext cx="6743408" cy="2272129"/>
          </a:xfrm>
          <a:prstGeom prst="rect">
            <a:avLst/>
          </a:prstGeom>
          <a:solidFill>
            <a:srgbClr val="7BB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bg2">
                    <a:lumMod val="25000"/>
                  </a:schemeClr>
                </a:solidFill>
                <a:latin typeface="Helvetica Regular"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E927A71C-5EB0-45EC-B0AD-E94D765AE5AB}" type="slidenum">
              <a:rPr lang="en-US" smtClean="0"/>
              <a:pPr lvl="0"/>
              <a:t>2</a:t>
            </a:fld>
            <a:endParaRPr lang="en-US" noProof="0"/>
          </a:p>
        </p:txBody>
      </p:sp>
      <p:sp>
        <p:nvSpPr>
          <p:cNvPr id="6" name="Title 5"/>
          <p:cNvSpPr>
            <a:spLocks noGrp="1"/>
          </p:cNvSpPr>
          <p:nvPr>
            <p:ph type="ctrTitle"/>
          </p:nvPr>
        </p:nvSpPr>
        <p:spPr/>
        <p:txBody>
          <a:bodyPr>
            <a:normAutofit fontScale="90000"/>
          </a:bodyPr>
          <a:lstStyle/>
          <a:p>
            <a:r>
              <a:rPr lang="en-US"/>
              <a:t>Speaker:</a:t>
            </a:r>
            <a:endParaRPr lang="en-US" dirty="0"/>
          </a:p>
        </p:txBody>
      </p:sp>
      <p:sp>
        <p:nvSpPr>
          <p:cNvPr id="8" name="Subtitle 6"/>
          <p:cNvSpPr txBox="1">
            <a:spLocks/>
          </p:cNvSpPr>
          <p:nvPr/>
        </p:nvSpPr>
        <p:spPr>
          <a:xfrm>
            <a:off x="5343742" y="3157048"/>
            <a:ext cx="6743408" cy="7709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bg1"/>
                </a:solidFill>
                <a:latin typeface="Myriad Pro Cond" panose="020B0506030403020204" pitchFamily="34" charset="0"/>
                <a:ea typeface="+mn-ea"/>
                <a:cs typeface="+mn-cs"/>
              </a:defRPr>
            </a:lvl1pPr>
            <a:lvl2pPr marL="457200" indent="0" algn="ctr" defTabSz="914400" rtl="0" eaLnBrk="1" latinLnBrk="0" hangingPunct="1">
              <a:lnSpc>
                <a:spcPct val="90000"/>
              </a:lnSpc>
              <a:spcBef>
                <a:spcPts val="500"/>
              </a:spcBef>
              <a:buClr>
                <a:schemeClr val="tx2"/>
              </a:buClr>
              <a:buFont typeface="Arial" panose="020B0604020202020204" pitchFamily="34" charset="0"/>
              <a:buNone/>
              <a:defRPr sz="2000" kern="1200">
                <a:solidFill>
                  <a:schemeClr val="tx1"/>
                </a:solidFill>
                <a:latin typeface="Myriad Pro Cond" panose="020B0506030403020204" pitchFamily="34" charset="0"/>
                <a:ea typeface="+mn-ea"/>
                <a:cs typeface="+mn-cs"/>
              </a:defRPr>
            </a:lvl2pPr>
            <a:lvl3pPr marL="914400" indent="0" algn="ctr" defTabSz="914400" rtl="0" eaLnBrk="1" latinLnBrk="0" hangingPunct="1">
              <a:lnSpc>
                <a:spcPct val="90000"/>
              </a:lnSpc>
              <a:spcBef>
                <a:spcPts val="500"/>
              </a:spcBef>
              <a:buClr>
                <a:schemeClr val="tx2"/>
              </a:buClr>
              <a:buFont typeface="Myriad Pro Cond" panose="020B0506030403020204" pitchFamily="34" charset="0"/>
              <a:buNone/>
              <a:defRPr sz="1800" kern="1200">
                <a:solidFill>
                  <a:schemeClr val="tx1"/>
                </a:solidFill>
                <a:latin typeface="Myriad Pro Cond" panose="020B0506030403020204" pitchFamily="34" charset="0"/>
                <a:ea typeface="+mn-ea"/>
                <a:cs typeface="+mn-cs"/>
              </a:defRPr>
            </a:lvl3pPr>
            <a:lvl4pPr marL="1371600" indent="0" algn="ctr" defTabSz="914400" rtl="0" eaLnBrk="1" latinLnBrk="0" hangingPunct="1">
              <a:lnSpc>
                <a:spcPct val="90000"/>
              </a:lnSpc>
              <a:spcBef>
                <a:spcPts val="500"/>
              </a:spcBef>
              <a:buClr>
                <a:schemeClr val="tx2"/>
              </a:buClr>
              <a:buFont typeface="Arial" panose="020B0604020202020204" pitchFamily="34" charset="0"/>
              <a:buNone/>
              <a:defRPr sz="1600" kern="1200">
                <a:solidFill>
                  <a:schemeClr val="tx1"/>
                </a:solidFill>
                <a:latin typeface="Myriad Pro Cond" panose="020B0506030403020204" pitchFamily="34" charset="0"/>
                <a:ea typeface="+mn-ea"/>
                <a:cs typeface="+mn-cs"/>
              </a:defRPr>
            </a:lvl4pPr>
            <a:lvl5pPr marL="1828800" indent="0" algn="ctr" defTabSz="914400" rtl="0" eaLnBrk="1" latinLnBrk="0" hangingPunct="1">
              <a:lnSpc>
                <a:spcPct val="90000"/>
              </a:lnSpc>
              <a:spcBef>
                <a:spcPts val="500"/>
              </a:spcBef>
              <a:buClr>
                <a:schemeClr val="tx2"/>
              </a:buClr>
              <a:buFont typeface="Myriad Pro Cond" panose="020B0506030403020204" pitchFamily="34" charset="0"/>
              <a:buNone/>
              <a:defRPr sz="1600" kern="1200">
                <a:solidFill>
                  <a:schemeClr val="tx1"/>
                </a:solidFill>
                <a:latin typeface="Myriad Pro Cond" panose="020B0506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50000"/>
              </a:lnSpc>
              <a:spcBef>
                <a:spcPts val="100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Helvetica Regular" charset="0"/>
                <a:ea typeface="+mn-ea"/>
                <a:cs typeface="+mn-cs"/>
              </a:rPr>
              <a:t>Jay Herrick, MD</a:t>
            </a:r>
          </a:p>
        </p:txBody>
      </p:sp>
      <p:sp>
        <p:nvSpPr>
          <p:cNvPr id="11" name="Title 5"/>
          <p:cNvSpPr txBox="1">
            <a:spLocks/>
          </p:cNvSpPr>
          <p:nvPr/>
        </p:nvSpPr>
        <p:spPr>
          <a:xfrm>
            <a:off x="5448591" y="4176515"/>
            <a:ext cx="6533711" cy="21211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a:solidFill>
                  <a:schemeClr val="bg1"/>
                </a:solidFill>
                <a:latin typeface="Myriad Pro Cond" panose="020B0506030403020204" pitchFamily="34" charset="0"/>
                <a:ea typeface="Kozuka Gothic Pr6N B" panose="020B0800000000000000" pitchFamily="34" charset="-128"/>
                <a:cs typeface="Myriad Arabic" panose="01010101010101010101" pitchFamily="50" charset="-78"/>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rPr>
              <a:t>Director of Behavioral Health MMG</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latin typeface="Helvetica Regular"/>
              </a:rPr>
              <a:t>Montefiore Einstein</a:t>
            </a:r>
            <a:endPar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latin typeface="Helvetica Regular"/>
              </a:rPr>
              <a:t>jherrick@montefiore.org</a:t>
            </a:r>
            <a:endParaRPr kumimoji="0" lang="en-US" sz="24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Helvetica Regular"/>
              <a:ea typeface="Kozuka Gothic Pr6N B" panose="020B0800000000000000" pitchFamily="34" charset="-128"/>
              <a:cs typeface="Myriad Arabic" panose="01010101010101010101" pitchFamily="50" charset="-78"/>
            </a:endParaRPr>
          </a:p>
        </p:txBody>
      </p:sp>
    </p:spTree>
    <p:extLst>
      <p:ext uri="{BB962C8B-B14F-4D97-AF65-F5344CB8AC3E}">
        <p14:creationId xmlns:p14="http://schemas.microsoft.com/office/powerpoint/2010/main" val="170688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586799"/>
            <a:ext cx="8229600" cy="1143000"/>
          </a:xfrm>
        </p:spPr>
        <p:txBody>
          <a:bodyPr>
            <a:normAutofit/>
          </a:bodyPr>
          <a:lstStyle/>
          <a:p>
            <a:pPr algn="ctr"/>
            <a:r>
              <a:rPr lang="en-US" sz="4400" b="1" dirty="0">
                <a:solidFill>
                  <a:srgbClr val="0070C0"/>
                </a:solidFill>
              </a:rPr>
              <a:t>Psychiatric Differential</a:t>
            </a:r>
          </a:p>
        </p:txBody>
      </p:sp>
      <p:graphicFrame>
        <p:nvGraphicFramePr>
          <p:cNvPr id="4" name="Table 3">
            <a:extLst>
              <a:ext uri="{FF2B5EF4-FFF2-40B4-BE49-F238E27FC236}">
                <a16:creationId xmlns:a16="http://schemas.microsoft.com/office/drawing/2014/main" id="{2BB2D8C2-C541-244F-662F-63E5CA6797AD}"/>
              </a:ext>
            </a:extLst>
          </p:cNvPr>
          <p:cNvGraphicFramePr>
            <a:graphicFrameLocks noGrp="1"/>
          </p:cNvGraphicFramePr>
          <p:nvPr>
            <p:extLst>
              <p:ext uri="{D42A27DB-BD31-4B8C-83A1-F6EECF244321}">
                <p14:modId xmlns:p14="http://schemas.microsoft.com/office/powerpoint/2010/main" val="101338643"/>
              </p:ext>
            </p:extLst>
          </p:nvPr>
        </p:nvGraphicFramePr>
        <p:xfrm>
          <a:off x="304800" y="1772850"/>
          <a:ext cx="11463121" cy="3869859"/>
        </p:xfrm>
        <a:graphic>
          <a:graphicData uri="http://schemas.openxmlformats.org/drawingml/2006/table">
            <a:tbl>
              <a:tblPr firstRow="1" bandRow="1">
                <a:tableStyleId>{5C22544A-7EE6-4342-B048-85BDC9FD1C3A}</a:tableStyleId>
              </a:tblPr>
              <a:tblGrid>
                <a:gridCol w="2680677">
                  <a:extLst>
                    <a:ext uri="{9D8B030D-6E8A-4147-A177-3AD203B41FA5}">
                      <a16:colId xmlns:a16="http://schemas.microsoft.com/office/drawing/2014/main" val="3595444927"/>
                    </a:ext>
                  </a:extLst>
                </a:gridCol>
                <a:gridCol w="8782444">
                  <a:extLst>
                    <a:ext uri="{9D8B030D-6E8A-4147-A177-3AD203B41FA5}">
                      <a16:colId xmlns:a16="http://schemas.microsoft.com/office/drawing/2014/main" val="1326098306"/>
                    </a:ext>
                  </a:extLst>
                </a:gridCol>
              </a:tblGrid>
              <a:tr h="537145">
                <a:tc>
                  <a:txBody>
                    <a:bodyPr/>
                    <a:lstStyle/>
                    <a:p>
                      <a:pPr algn="ctr"/>
                      <a:r>
                        <a:rPr lang="en-US" sz="2400" dirty="0" err="1">
                          <a:solidFill>
                            <a:schemeClr val="bg1"/>
                          </a:solidFill>
                        </a:rPr>
                        <a:t>Dx</a:t>
                      </a:r>
                      <a:endParaRPr lang="en-US" sz="2400" dirty="0">
                        <a:solidFill>
                          <a:schemeClr val="bg1"/>
                        </a:solidFill>
                      </a:endParaRPr>
                    </a:p>
                  </a:txBody>
                  <a:tcPr/>
                </a:tc>
                <a:tc>
                  <a:txBody>
                    <a:bodyPr/>
                    <a:lstStyle/>
                    <a:p>
                      <a:pPr algn="ctr"/>
                      <a:r>
                        <a:rPr lang="en-US" sz="2400" dirty="0">
                          <a:solidFill>
                            <a:schemeClr val="bg1"/>
                          </a:solidFill>
                        </a:rPr>
                        <a:t>Overlaps</a:t>
                      </a:r>
                    </a:p>
                  </a:txBody>
                  <a:tcPr/>
                </a:tc>
                <a:extLst>
                  <a:ext uri="{0D108BD9-81ED-4DB2-BD59-A6C34878D82A}">
                    <a16:rowId xmlns:a16="http://schemas.microsoft.com/office/drawing/2014/main" val="3404831732"/>
                  </a:ext>
                </a:extLst>
              </a:tr>
              <a:tr h="542477">
                <a:tc>
                  <a:txBody>
                    <a:bodyPr/>
                    <a:lstStyle/>
                    <a:p>
                      <a:pPr algn="l"/>
                      <a:r>
                        <a:rPr lang="en-US" sz="2400" dirty="0"/>
                        <a:t>ADHD</a:t>
                      </a:r>
                    </a:p>
                  </a:txBody>
                  <a:tcPr/>
                </a:tc>
                <a:tc>
                  <a:txBody>
                    <a:bodyPr/>
                    <a:lstStyle/>
                    <a:p>
                      <a:pPr algn="l"/>
                      <a:r>
                        <a:rPr lang="en-US" sz="2400" dirty="0"/>
                        <a:t>Restless, inattentiveness</a:t>
                      </a:r>
                    </a:p>
                  </a:txBody>
                  <a:tcPr/>
                </a:tc>
                <a:extLst>
                  <a:ext uri="{0D108BD9-81ED-4DB2-BD59-A6C34878D82A}">
                    <a16:rowId xmlns:a16="http://schemas.microsoft.com/office/drawing/2014/main" val="842931305"/>
                  </a:ext>
                </a:extLst>
              </a:tr>
              <a:tr h="542477">
                <a:tc>
                  <a:txBody>
                    <a:bodyPr/>
                    <a:lstStyle/>
                    <a:p>
                      <a:pPr algn="l"/>
                      <a:r>
                        <a:rPr lang="en-US" sz="2400" dirty="0"/>
                        <a:t>Depression</a:t>
                      </a:r>
                    </a:p>
                  </a:txBody>
                  <a:tcPr/>
                </a:tc>
                <a:tc>
                  <a:txBody>
                    <a:bodyPr/>
                    <a:lstStyle/>
                    <a:p>
                      <a:pPr algn="l"/>
                      <a:r>
                        <a:rPr lang="en-US" sz="2400" dirty="0"/>
                        <a:t>Inattention, sleep problems, somatic </a:t>
                      </a:r>
                    </a:p>
                  </a:txBody>
                  <a:tcPr/>
                </a:tc>
                <a:extLst>
                  <a:ext uri="{0D108BD9-81ED-4DB2-BD59-A6C34878D82A}">
                    <a16:rowId xmlns:a16="http://schemas.microsoft.com/office/drawing/2014/main" val="2760291356"/>
                  </a:ext>
                </a:extLst>
              </a:tr>
              <a:tr h="542477">
                <a:tc>
                  <a:txBody>
                    <a:bodyPr/>
                    <a:lstStyle/>
                    <a:p>
                      <a:pPr algn="l"/>
                      <a:r>
                        <a:rPr lang="en-US" sz="2400" dirty="0"/>
                        <a:t>Bipolar</a:t>
                      </a:r>
                    </a:p>
                  </a:txBody>
                  <a:tcPr/>
                </a:tc>
                <a:tc>
                  <a:txBody>
                    <a:bodyPr/>
                    <a:lstStyle/>
                    <a:p>
                      <a:pPr algn="l"/>
                      <a:r>
                        <a:rPr lang="en-US" sz="2400" dirty="0"/>
                        <a:t>Restless, irritable, sleep problems</a:t>
                      </a:r>
                    </a:p>
                  </a:txBody>
                  <a:tcPr/>
                </a:tc>
                <a:extLst>
                  <a:ext uri="{0D108BD9-81ED-4DB2-BD59-A6C34878D82A}">
                    <a16:rowId xmlns:a16="http://schemas.microsoft.com/office/drawing/2014/main" val="4089671538"/>
                  </a:ext>
                </a:extLst>
              </a:tr>
              <a:tr h="542477">
                <a:tc>
                  <a:txBody>
                    <a:bodyPr/>
                    <a:lstStyle/>
                    <a:p>
                      <a:pPr algn="l"/>
                      <a:r>
                        <a:rPr lang="en-US" sz="2400" dirty="0"/>
                        <a:t>Learning Disorder</a:t>
                      </a:r>
                    </a:p>
                  </a:txBody>
                  <a:tcPr/>
                </a:tc>
                <a:tc>
                  <a:txBody>
                    <a:bodyPr/>
                    <a:lstStyle/>
                    <a:p>
                      <a:pPr algn="l"/>
                      <a:r>
                        <a:rPr lang="en-US" sz="2400" dirty="0"/>
                        <a:t>Generate</a:t>
                      </a:r>
                      <a:r>
                        <a:rPr lang="en-US" sz="2400" baseline="0" dirty="0"/>
                        <a:t> worries about academics</a:t>
                      </a:r>
                      <a:endParaRPr lang="en-US" sz="2400" dirty="0"/>
                    </a:p>
                  </a:txBody>
                  <a:tcPr/>
                </a:tc>
                <a:extLst>
                  <a:ext uri="{0D108BD9-81ED-4DB2-BD59-A6C34878D82A}">
                    <a16:rowId xmlns:a16="http://schemas.microsoft.com/office/drawing/2014/main" val="3338567845"/>
                  </a:ext>
                </a:extLst>
              </a:tr>
              <a:tr h="522606">
                <a:tc>
                  <a:txBody>
                    <a:bodyPr/>
                    <a:lstStyle/>
                    <a:p>
                      <a:pPr algn="l"/>
                      <a:r>
                        <a:rPr lang="en-US" sz="2400" dirty="0"/>
                        <a:t>Psychosis</a:t>
                      </a:r>
                    </a:p>
                  </a:txBody>
                  <a:tcPr/>
                </a:tc>
                <a:tc>
                  <a:txBody>
                    <a:bodyPr/>
                    <a:lstStyle/>
                    <a:p>
                      <a:pPr algn="l"/>
                      <a:r>
                        <a:rPr lang="en-US" sz="2400" dirty="0"/>
                        <a:t>Restless, social withdrawal</a:t>
                      </a:r>
                    </a:p>
                  </a:txBody>
                  <a:tcPr/>
                </a:tc>
                <a:extLst>
                  <a:ext uri="{0D108BD9-81ED-4DB2-BD59-A6C34878D82A}">
                    <a16:rowId xmlns:a16="http://schemas.microsoft.com/office/drawing/2014/main" val="1860626249"/>
                  </a:ext>
                </a:extLst>
              </a:tr>
              <a:tr h="640200">
                <a:tc>
                  <a:txBody>
                    <a:bodyPr/>
                    <a:lstStyle/>
                    <a:p>
                      <a:pPr algn="l"/>
                      <a:r>
                        <a:rPr lang="en-US" sz="2400" dirty="0"/>
                        <a:t>Autism</a:t>
                      </a:r>
                      <a:r>
                        <a:rPr lang="en-US" sz="2400" baseline="0" dirty="0"/>
                        <a:t> spectrum</a:t>
                      </a:r>
                      <a:endParaRPr lang="en-US" sz="2400" dirty="0"/>
                    </a:p>
                  </a:txBody>
                  <a:tcPr/>
                </a:tc>
                <a:tc>
                  <a:txBody>
                    <a:bodyPr/>
                    <a:lstStyle/>
                    <a:p>
                      <a:pPr algn="l"/>
                      <a:r>
                        <a:rPr lang="en-US" sz="2400" dirty="0"/>
                        <a:t>Social withdrawal/avoidance, repetitive behaviors,</a:t>
                      </a:r>
                      <a:r>
                        <a:rPr lang="en-US" sz="2400" baseline="0" dirty="0"/>
                        <a:t> need for routine</a:t>
                      </a:r>
                    </a:p>
                  </a:txBody>
                  <a:tcPr/>
                </a:tc>
                <a:extLst>
                  <a:ext uri="{0D108BD9-81ED-4DB2-BD59-A6C34878D82A}">
                    <a16:rowId xmlns:a16="http://schemas.microsoft.com/office/drawing/2014/main" val="899892629"/>
                  </a:ext>
                </a:extLst>
              </a:tr>
            </a:tbl>
          </a:graphicData>
        </a:graphic>
      </p:graphicFrame>
    </p:spTree>
    <p:extLst>
      <p:ext uri="{BB962C8B-B14F-4D97-AF65-F5344CB8AC3E}">
        <p14:creationId xmlns:p14="http://schemas.microsoft.com/office/powerpoint/2010/main" val="8641353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695" y="681037"/>
            <a:ext cx="11694693" cy="821917"/>
          </a:xfrm>
        </p:spPr>
        <p:txBody>
          <a:bodyPr>
            <a:normAutofit fontScale="90000"/>
          </a:bodyPr>
          <a:lstStyle/>
          <a:p>
            <a:pPr algn="ctr"/>
            <a:r>
              <a:rPr lang="en-US" sz="4400" dirty="0">
                <a:solidFill>
                  <a:srgbClr val="0070C0"/>
                </a:solidFill>
              </a:rPr>
              <a:t>Medications/Substances that cause/worsen Anxiety</a:t>
            </a:r>
          </a:p>
        </p:txBody>
      </p:sp>
      <p:sp>
        <p:nvSpPr>
          <p:cNvPr id="3" name="Text Placeholder 2"/>
          <p:cNvSpPr>
            <a:spLocks noGrp="1"/>
          </p:cNvSpPr>
          <p:nvPr>
            <p:ph type="body" sz="half" idx="1"/>
          </p:nvPr>
        </p:nvSpPr>
        <p:spPr>
          <a:xfrm>
            <a:off x="838200" y="1662902"/>
            <a:ext cx="10204116" cy="4514061"/>
          </a:xfrm>
        </p:spPr>
        <p:txBody>
          <a:bodyPr>
            <a:normAutofit fontScale="92500" lnSpcReduction="10000"/>
          </a:bodyPr>
          <a:lstStyle/>
          <a:p>
            <a:pPr>
              <a:buFont typeface="Arial"/>
              <a:buChar char="•"/>
            </a:pPr>
            <a:r>
              <a:rPr lang="en-US" sz="3600" dirty="0"/>
              <a:t>Prescribed medications</a:t>
            </a:r>
          </a:p>
          <a:p>
            <a:pPr lvl="1">
              <a:buFont typeface="Arial"/>
              <a:buChar char="•"/>
            </a:pPr>
            <a:r>
              <a:rPr lang="en-US" sz="3600" dirty="0"/>
              <a:t>Albuterol, steroids, SSRI’s, stimulants, thyroid medications, antipsychotics   </a:t>
            </a:r>
          </a:p>
          <a:p>
            <a:pPr>
              <a:buFont typeface="Arial"/>
              <a:buChar char="•"/>
            </a:pPr>
            <a:r>
              <a:rPr lang="en-US" sz="3600" dirty="0"/>
              <a:t>Caffeine – carbonated beverages, energy drinks</a:t>
            </a:r>
          </a:p>
          <a:p>
            <a:pPr>
              <a:buFont typeface="Arial"/>
              <a:buChar char="•"/>
            </a:pPr>
            <a:r>
              <a:rPr lang="en-US" sz="3600" dirty="0"/>
              <a:t>OTC medications – cold medications, decongestants, diet pills, antihistamines, CAM</a:t>
            </a:r>
          </a:p>
          <a:p>
            <a:pPr>
              <a:buFont typeface="Arial"/>
              <a:buChar char="•"/>
            </a:pPr>
            <a:r>
              <a:rPr lang="en-US" sz="3600" dirty="0"/>
              <a:t>Nicotine/vaping</a:t>
            </a:r>
          </a:p>
          <a:p>
            <a:pPr>
              <a:buFont typeface="Arial"/>
              <a:buChar char="•"/>
            </a:pPr>
            <a:r>
              <a:rPr lang="en-US" sz="3600" dirty="0"/>
              <a:t>Substance intoxication/abuse (pot, cocaine, methamphetamine, PCP, LSD) and/or withdrawal </a:t>
            </a:r>
          </a:p>
          <a:p>
            <a:pPr marL="0" indent="0">
              <a:buNone/>
            </a:pPr>
            <a:endParaRPr lang="en-US" dirty="0"/>
          </a:p>
        </p:txBody>
      </p:sp>
    </p:spTree>
    <p:extLst>
      <p:ext uri="{BB962C8B-B14F-4D97-AF65-F5344CB8AC3E}">
        <p14:creationId xmlns:p14="http://schemas.microsoft.com/office/powerpoint/2010/main" val="35978159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981200" y="586799"/>
            <a:ext cx="8229600" cy="1143000"/>
          </a:xfrm>
        </p:spPr>
        <p:txBody>
          <a:bodyPr>
            <a:normAutofit/>
          </a:bodyPr>
          <a:lstStyle/>
          <a:p>
            <a:pPr algn="ctr"/>
            <a:r>
              <a:rPr lang="en-US" sz="4400" b="1" dirty="0">
                <a:solidFill>
                  <a:srgbClr val="0070C0"/>
                </a:solidFill>
              </a:rPr>
              <a:t>Diagnosis</a:t>
            </a:r>
          </a:p>
        </p:txBody>
      </p:sp>
      <p:sp>
        <p:nvSpPr>
          <p:cNvPr id="22530" name="Content Placeholder 2"/>
          <p:cNvSpPr>
            <a:spLocks noGrp="1"/>
          </p:cNvSpPr>
          <p:nvPr>
            <p:ph idx="1"/>
          </p:nvPr>
        </p:nvSpPr>
        <p:spPr>
          <a:xfrm>
            <a:off x="1613128" y="1823453"/>
            <a:ext cx="8965744" cy="3881778"/>
          </a:xfrm>
        </p:spPr>
        <p:txBody>
          <a:bodyPr>
            <a:normAutofit/>
          </a:bodyPr>
          <a:lstStyle/>
          <a:p>
            <a:pPr>
              <a:lnSpc>
                <a:spcPct val="90000"/>
              </a:lnSpc>
              <a:buFont typeface="Arial" panose="020B0604020202020204" pitchFamily="34" charset="0"/>
              <a:buChar char="•"/>
            </a:pPr>
            <a:r>
              <a:rPr lang="en-US" sz="2400" dirty="0">
                <a:latin typeface="Arial" charset="0"/>
              </a:rPr>
              <a:t>Potentially some urgency, very unlikely an emergency </a:t>
            </a:r>
          </a:p>
          <a:p>
            <a:pPr>
              <a:buFont typeface="Arial" panose="020B0604020202020204" pitchFamily="34" charset="0"/>
              <a:buChar char="•"/>
            </a:pPr>
            <a:r>
              <a:rPr lang="en-US" sz="2400" dirty="0">
                <a:latin typeface="Arial" charset="0"/>
              </a:rPr>
              <a:t>Use DSM-V criteria as guide</a:t>
            </a:r>
          </a:p>
          <a:p>
            <a:pPr>
              <a:buFont typeface="Arial" panose="020B0604020202020204" pitchFamily="34" charset="0"/>
              <a:buChar char="•"/>
            </a:pPr>
            <a:r>
              <a:rPr lang="en-US" sz="2400" dirty="0">
                <a:latin typeface="Arial" charset="0"/>
              </a:rPr>
              <a:t>Allow for complete work-up of potential physical health causes</a:t>
            </a:r>
          </a:p>
          <a:p>
            <a:pPr>
              <a:buFont typeface="Arial" panose="020B0604020202020204" pitchFamily="34" charset="0"/>
              <a:buChar char="•"/>
            </a:pPr>
            <a:r>
              <a:rPr lang="en-US" sz="2400" dirty="0">
                <a:latin typeface="Arial" charset="0"/>
              </a:rPr>
              <a:t>Remember avoidance is hallmark</a:t>
            </a:r>
          </a:p>
          <a:p>
            <a:pPr>
              <a:buFont typeface="Arial" panose="020B0604020202020204" pitchFamily="34" charset="0"/>
              <a:buChar char="•"/>
            </a:pPr>
            <a:r>
              <a:rPr lang="en-US" sz="2400" dirty="0">
                <a:latin typeface="Arial" charset="0"/>
              </a:rPr>
              <a:t>Establish the diagnosis with confidence</a:t>
            </a:r>
          </a:p>
          <a:p>
            <a:pPr lvl="1">
              <a:buFont typeface="Arial" panose="020B0604020202020204" pitchFamily="34" charset="0"/>
              <a:buChar char="•"/>
            </a:pPr>
            <a:r>
              <a:rPr lang="en-US" sz="2400" dirty="0">
                <a:latin typeface="Arial" charset="0"/>
              </a:rPr>
              <a:t>Assess severity/level of impairment</a:t>
            </a:r>
          </a:p>
          <a:p>
            <a:pPr lvl="1">
              <a:buFont typeface="Arial" panose="020B0604020202020204" pitchFamily="34" charset="0"/>
              <a:buChar char="•"/>
            </a:pPr>
            <a:r>
              <a:rPr lang="en-US" sz="2400" dirty="0">
                <a:latin typeface="Arial" charset="0"/>
              </a:rPr>
              <a:t>Provide psychoeducation</a:t>
            </a:r>
          </a:p>
          <a:p>
            <a:pPr lvl="1">
              <a:buFont typeface="Arial" panose="020B0604020202020204" pitchFamily="34" charset="0"/>
              <a:buChar char="•"/>
            </a:pPr>
            <a:r>
              <a:rPr lang="en-US" sz="2400" dirty="0">
                <a:latin typeface="Arial" charset="0"/>
              </a:rPr>
              <a:t>Screen for common comorbidity (i.e. MDD, ADHD)</a:t>
            </a:r>
          </a:p>
        </p:txBody>
      </p:sp>
    </p:spTree>
    <p:extLst>
      <p:ext uri="{BB962C8B-B14F-4D97-AF65-F5344CB8AC3E}">
        <p14:creationId xmlns:p14="http://schemas.microsoft.com/office/powerpoint/2010/main" val="21346195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50" y="2732008"/>
            <a:ext cx="2970052" cy="1143000"/>
          </a:xfrm>
        </p:spPr>
        <p:txBody>
          <a:bodyPr>
            <a:normAutofit/>
          </a:bodyPr>
          <a:lstStyle/>
          <a:p>
            <a:pPr algn="ctr"/>
            <a:r>
              <a:rPr lang="en-US" sz="4800" b="1" dirty="0">
                <a:solidFill>
                  <a:srgbClr val="0070C0"/>
                </a:solidFill>
              </a:rPr>
              <a:t>Emily </a:t>
            </a:r>
          </a:p>
        </p:txBody>
      </p:sp>
      <p:sp>
        <p:nvSpPr>
          <p:cNvPr id="3" name="Content Placeholder 2"/>
          <p:cNvSpPr>
            <a:spLocks noGrp="1"/>
          </p:cNvSpPr>
          <p:nvPr>
            <p:ph idx="1"/>
          </p:nvPr>
        </p:nvSpPr>
        <p:spPr>
          <a:xfrm>
            <a:off x="435098" y="3690368"/>
            <a:ext cx="2970052" cy="1836235"/>
          </a:xfrm>
        </p:spPr>
        <p:txBody>
          <a:bodyPr>
            <a:normAutofit lnSpcReduction="10000"/>
          </a:bodyPr>
          <a:lstStyle/>
          <a:p>
            <a:pPr marL="0" indent="0">
              <a:buNone/>
            </a:pPr>
            <a:r>
              <a:rPr lang="en-US" sz="1400" dirty="0"/>
              <a:t>8 </a:t>
            </a:r>
            <a:r>
              <a:rPr lang="en-US" sz="1400" dirty="0" err="1"/>
              <a:t>yo</a:t>
            </a:r>
            <a:r>
              <a:rPr lang="en-US" sz="1400" dirty="0"/>
              <a:t> girl who is brought in because of stomach aches, GI w/u (-), increase in school avoidance, maintaining grades, frequent reassurance seeking, okay at home and with small group of friends.</a:t>
            </a:r>
          </a:p>
          <a:p>
            <a:pPr marL="0" indent="0">
              <a:buNone/>
            </a:pPr>
            <a:r>
              <a:rPr lang="en-US" sz="1400" dirty="0"/>
              <a:t>During office visit, she is quiet, but smiles easily, PE is unremarkable, no known trauma/loss</a:t>
            </a:r>
          </a:p>
        </p:txBody>
      </p:sp>
      <p:pic>
        <p:nvPicPr>
          <p:cNvPr id="1026" name="Picture 2" descr="Image result for Anxious Girl Cartoon">
            <a:extLst>
              <a:ext uri="{FF2B5EF4-FFF2-40B4-BE49-F238E27FC236}">
                <a16:creationId xmlns:a16="http://schemas.microsoft.com/office/drawing/2014/main" id="{7C0C076C-1F58-5782-2DE1-67FC154A4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83"/>
          <a:stretch/>
        </p:blipFill>
        <p:spPr bwMode="auto">
          <a:xfrm>
            <a:off x="786912" y="731962"/>
            <a:ext cx="2047328" cy="22402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F1E8138-6D58-6D8B-4E68-AD4CEC9B5749}"/>
              </a:ext>
            </a:extLst>
          </p:cNvPr>
          <p:cNvPicPr>
            <a:picLocks noChangeAspect="1"/>
          </p:cNvPicPr>
          <p:nvPr/>
        </p:nvPicPr>
        <p:blipFill>
          <a:blip r:embed="rId4"/>
          <a:stretch>
            <a:fillRect/>
          </a:stretch>
        </p:blipFill>
        <p:spPr>
          <a:xfrm>
            <a:off x="3350878" y="731962"/>
            <a:ext cx="4609857" cy="4635979"/>
          </a:xfrm>
          <a:prstGeom prst="rect">
            <a:avLst/>
          </a:prstGeom>
        </p:spPr>
      </p:pic>
      <p:pic>
        <p:nvPicPr>
          <p:cNvPr id="5" name="Picture 4">
            <a:extLst>
              <a:ext uri="{FF2B5EF4-FFF2-40B4-BE49-F238E27FC236}">
                <a16:creationId xmlns:a16="http://schemas.microsoft.com/office/drawing/2014/main" id="{13AC4751-05DB-B805-9A28-EF7196CB6EB5}"/>
              </a:ext>
            </a:extLst>
          </p:cNvPr>
          <p:cNvPicPr>
            <a:picLocks noChangeAspect="1"/>
          </p:cNvPicPr>
          <p:nvPr/>
        </p:nvPicPr>
        <p:blipFill>
          <a:blip r:embed="rId5"/>
          <a:stretch>
            <a:fillRect/>
          </a:stretch>
        </p:blipFill>
        <p:spPr>
          <a:xfrm>
            <a:off x="7951336" y="731962"/>
            <a:ext cx="4240664" cy="4635979"/>
          </a:xfrm>
          <a:prstGeom prst="rect">
            <a:avLst/>
          </a:prstGeom>
        </p:spPr>
      </p:pic>
    </p:spTree>
    <p:extLst>
      <p:ext uri="{BB962C8B-B14F-4D97-AF65-F5344CB8AC3E}">
        <p14:creationId xmlns:p14="http://schemas.microsoft.com/office/powerpoint/2010/main" val="181347322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F8328E-9EB0-E16F-05E9-9514EECCC000}"/>
              </a:ext>
            </a:extLst>
          </p:cNvPr>
          <p:cNvPicPr>
            <a:picLocks noChangeAspect="1"/>
          </p:cNvPicPr>
          <p:nvPr/>
        </p:nvPicPr>
        <p:blipFill>
          <a:blip r:embed="rId3"/>
          <a:stretch>
            <a:fillRect/>
          </a:stretch>
        </p:blipFill>
        <p:spPr>
          <a:xfrm>
            <a:off x="2567908" y="976964"/>
            <a:ext cx="9344158" cy="4904072"/>
          </a:xfrm>
          <a:prstGeom prst="rect">
            <a:avLst/>
          </a:prstGeom>
        </p:spPr>
      </p:pic>
      <p:sp>
        <p:nvSpPr>
          <p:cNvPr id="8" name="TextBox 7">
            <a:extLst>
              <a:ext uri="{FF2B5EF4-FFF2-40B4-BE49-F238E27FC236}">
                <a16:creationId xmlns:a16="http://schemas.microsoft.com/office/drawing/2014/main" id="{963EA270-654A-99D9-0363-4EC657D3C49D}"/>
              </a:ext>
            </a:extLst>
          </p:cNvPr>
          <p:cNvSpPr txBox="1"/>
          <p:nvPr/>
        </p:nvSpPr>
        <p:spPr>
          <a:xfrm>
            <a:off x="88953" y="1461407"/>
            <a:ext cx="2478955"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391378"/>
                </a:solidFill>
                <a:effectLst/>
                <a:uFillTx/>
                <a:latin typeface="+mj-lt"/>
                <a:ea typeface="+mj-ea"/>
                <a:cs typeface="+mj-cs"/>
                <a:sym typeface="Helvetica"/>
              </a:rPr>
              <a:t>What is Emily’s total SCARED Score?</a:t>
            </a:r>
          </a:p>
          <a:p>
            <a:pPr marL="0" marR="0" indent="0" algn="ctr" defTabSz="457200" rtl="0" fontAlgn="auto" latinLnBrk="0" hangingPunct="0">
              <a:lnSpc>
                <a:spcPct val="100000"/>
              </a:lnSpc>
              <a:spcBef>
                <a:spcPts val="0"/>
              </a:spcBef>
              <a:spcAft>
                <a:spcPts val="0"/>
              </a:spcAft>
              <a:buClrTx/>
              <a:buSzTx/>
              <a:buFontTx/>
              <a:buNone/>
              <a:tabLst/>
            </a:pPr>
            <a:r>
              <a:rPr lang="en-US" sz="2000" dirty="0"/>
              <a:t>(OPEN RESPONSE n</a:t>
            </a:r>
            <a:r>
              <a:rPr kumimoji="0" lang="en-US" sz="2000" b="0" i="0" u="none" strike="noStrike" cap="none" spc="0" normalizeH="0" baseline="0" dirty="0">
                <a:ln>
                  <a:noFill/>
                </a:ln>
                <a:solidFill>
                  <a:srgbClr val="391378"/>
                </a:solidFill>
                <a:effectLst/>
                <a:uFillTx/>
                <a:latin typeface="+mj-lt"/>
                <a:ea typeface="+mj-ea"/>
                <a:cs typeface="+mj-cs"/>
                <a:sym typeface="Helvetica"/>
              </a:rPr>
              <a:t>umeric answer Chat Box)</a:t>
            </a:r>
          </a:p>
        </p:txBody>
      </p:sp>
    </p:spTree>
    <p:extLst>
      <p:ext uri="{BB962C8B-B14F-4D97-AF65-F5344CB8AC3E}">
        <p14:creationId xmlns:p14="http://schemas.microsoft.com/office/powerpoint/2010/main" val="54714102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B1E7-B251-BC9A-B163-0D7C33BD85BA}"/>
              </a:ext>
            </a:extLst>
          </p:cNvPr>
          <p:cNvSpPr>
            <a:spLocks noGrp="1"/>
          </p:cNvSpPr>
          <p:nvPr>
            <p:ph type="title"/>
          </p:nvPr>
        </p:nvSpPr>
        <p:spPr/>
        <p:txBody>
          <a:bodyPr>
            <a:noAutofit/>
          </a:bodyPr>
          <a:lstStyle/>
          <a:p>
            <a:r>
              <a:rPr lang="en-US" sz="4400" b="1" dirty="0">
                <a:solidFill>
                  <a:srgbClr val="0070C0"/>
                </a:solidFill>
              </a:rPr>
              <a:t>SCARED Scoring</a:t>
            </a:r>
            <a:endParaRPr lang="en-US" sz="4400" b="1" dirty="0">
              <a:solidFill>
                <a:schemeClr val="accent5"/>
              </a:solidFill>
            </a:endParaRPr>
          </a:p>
        </p:txBody>
      </p:sp>
      <p:sp>
        <p:nvSpPr>
          <p:cNvPr id="9" name="Text Placeholder 8">
            <a:extLst>
              <a:ext uri="{FF2B5EF4-FFF2-40B4-BE49-F238E27FC236}">
                <a16:creationId xmlns:a16="http://schemas.microsoft.com/office/drawing/2014/main" id="{5A6135BF-1215-659F-7C9F-5EA2B55F5E6E}"/>
              </a:ext>
            </a:extLst>
          </p:cNvPr>
          <p:cNvSpPr txBox="1">
            <a:spLocks noGrp="1"/>
          </p:cNvSpPr>
          <p:nvPr>
            <p:ph type="body" idx="1"/>
          </p:nvPr>
        </p:nvSpPr>
        <p:spPr>
          <a:xfrm>
            <a:off x="634093" y="2100263"/>
            <a:ext cx="105156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j-lt"/>
                <a:ea typeface="+mj-ea"/>
                <a:cs typeface="+mj-cs"/>
                <a:sym typeface="Helvetica"/>
              </a:rPr>
              <a:t>Total – 38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j-lt"/>
                <a:ea typeface="+mj-ea"/>
                <a:cs typeface="+mj-cs"/>
                <a:sym typeface="Helvetica"/>
              </a:rPr>
              <a:t>Panic – 5 (-)</a:t>
            </a:r>
          </a:p>
          <a:p>
            <a:pPr marL="0" marR="0" indent="0" algn="l" defTabSz="457200" rtl="0" fontAlgn="auto" latinLnBrk="0" hangingPunct="0">
              <a:lnSpc>
                <a:spcPct val="100000"/>
              </a:lnSpc>
              <a:spcBef>
                <a:spcPts val="0"/>
              </a:spcBef>
              <a:spcAft>
                <a:spcPts val="0"/>
              </a:spcAft>
              <a:buClrTx/>
              <a:buSzTx/>
              <a:buFontTx/>
              <a:buNone/>
              <a:tabLst/>
            </a:pPr>
            <a:r>
              <a:rPr lang="en-US" dirty="0">
                <a:solidFill>
                  <a:schemeClr val="tx1"/>
                </a:solidFill>
              </a:rPr>
              <a:t>GAD – 15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err="1">
                <a:ln>
                  <a:noFill/>
                </a:ln>
                <a:solidFill>
                  <a:schemeClr val="tx1"/>
                </a:solidFill>
                <a:effectLst/>
                <a:uFillTx/>
                <a:latin typeface="+mj-lt"/>
                <a:ea typeface="+mj-ea"/>
                <a:cs typeface="+mj-cs"/>
                <a:sym typeface="Helvetica"/>
              </a:rPr>
              <a:t>S</a:t>
            </a:r>
            <a:r>
              <a:rPr lang="en-US" dirty="0" err="1">
                <a:solidFill>
                  <a:schemeClr val="tx1"/>
                </a:solidFill>
              </a:rPr>
              <a:t>epAnxD</a:t>
            </a:r>
            <a:r>
              <a:rPr lang="en-US" dirty="0">
                <a:solidFill>
                  <a:schemeClr val="tx1"/>
                </a:solidFill>
              </a:rPr>
              <a:t> – 1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err="1">
                <a:ln>
                  <a:noFill/>
                </a:ln>
                <a:solidFill>
                  <a:schemeClr val="tx1"/>
                </a:solidFill>
                <a:effectLst/>
                <a:uFillTx/>
                <a:latin typeface="+mj-lt"/>
                <a:ea typeface="+mj-ea"/>
                <a:cs typeface="+mj-cs"/>
                <a:sym typeface="Helvetica"/>
              </a:rPr>
              <a:t>SocAn</a:t>
            </a:r>
            <a:r>
              <a:rPr lang="en-US" dirty="0" err="1">
                <a:solidFill>
                  <a:schemeClr val="tx1"/>
                </a:solidFill>
              </a:rPr>
              <a:t>xD</a:t>
            </a:r>
            <a:r>
              <a:rPr lang="en-US" dirty="0">
                <a:solidFill>
                  <a:schemeClr val="tx1"/>
                </a:solidFill>
              </a:rPr>
              <a:t> – 5 (-)</a:t>
            </a:r>
          </a:p>
          <a:p>
            <a:pPr marL="0" marR="0" indent="0" algn="l" defTabSz="4572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err="1">
                <a:ln>
                  <a:noFill/>
                </a:ln>
                <a:solidFill>
                  <a:schemeClr val="tx1"/>
                </a:solidFill>
                <a:effectLst/>
                <a:uFillTx/>
                <a:latin typeface="+mj-lt"/>
                <a:ea typeface="+mj-ea"/>
                <a:cs typeface="+mj-cs"/>
                <a:sym typeface="Helvetica"/>
              </a:rPr>
              <a:t>Sc</a:t>
            </a:r>
            <a:r>
              <a:rPr lang="en-US" dirty="0" err="1">
                <a:solidFill>
                  <a:schemeClr val="tx1"/>
                </a:solidFill>
              </a:rPr>
              <a:t>hoolAvo</a:t>
            </a:r>
            <a:r>
              <a:rPr lang="en-US" dirty="0">
                <a:solidFill>
                  <a:schemeClr val="tx1"/>
                </a:solidFill>
              </a:rPr>
              <a:t>- 8 (++)</a:t>
            </a:r>
            <a:endParaRPr kumimoji="0" lang="en-US" b="0" i="0" u="none" strike="noStrike" cap="none" spc="0" normalizeH="0" baseline="0" dirty="0">
              <a:ln>
                <a:noFill/>
              </a:ln>
              <a:solidFill>
                <a:schemeClr val="tx1"/>
              </a:solidFill>
              <a:effectLst/>
              <a:uFillTx/>
              <a:latin typeface="+mj-lt"/>
              <a:ea typeface="+mj-ea"/>
              <a:cs typeface="+mj-cs"/>
              <a:sym typeface="Helvetica"/>
            </a:endParaRPr>
          </a:p>
          <a:p>
            <a:pPr marL="0" marR="0" indent="0" algn="l" defTabSz="4572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rgbClr val="391378"/>
              </a:solidFill>
              <a:effectLst/>
              <a:uFillTx/>
              <a:latin typeface="+mj-lt"/>
              <a:ea typeface="+mj-ea"/>
              <a:cs typeface="+mj-cs"/>
              <a:sym typeface="Helvetica"/>
            </a:endParaRPr>
          </a:p>
          <a:p>
            <a:pPr marL="0" marR="0" indent="0" algn="l" defTabSz="457200" rtl="0" fontAlgn="auto" latinLnBrk="0" hangingPunct="0">
              <a:lnSpc>
                <a:spcPct val="100000"/>
              </a:lnSpc>
              <a:spcBef>
                <a:spcPts val="0"/>
              </a:spcBef>
              <a:spcAft>
                <a:spcPts val="0"/>
              </a:spcAft>
              <a:buClrTx/>
              <a:buSzTx/>
              <a:buFontTx/>
              <a:buNone/>
              <a:tabLst/>
            </a:pPr>
            <a:endParaRPr kumimoji="0" lang="en-US" b="0" i="0" u="none" strike="noStrike" cap="none" spc="0" normalizeH="0" baseline="0" dirty="0">
              <a:ln>
                <a:noFill/>
              </a:ln>
              <a:solidFill>
                <a:srgbClr val="391378"/>
              </a:solidFill>
              <a:effectLst/>
              <a:uFillTx/>
              <a:latin typeface="+mj-lt"/>
              <a:ea typeface="+mj-ea"/>
              <a:cs typeface="+mj-cs"/>
              <a:sym typeface="Helvetica"/>
            </a:endParaRPr>
          </a:p>
        </p:txBody>
      </p:sp>
      <p:pic>
        <p:nvPicPr>
          <p:cNvPr id="4" name="Picture 3">
            <a:extLst>
              <a:ext uri="{FF2B5EF4-FFF2-40B4-BE49-F238E27FC236}">
                <a16:creationId xmlns:a16="http://schemas.microsoft.com/office/drawing/2014/main" id="{258F381D-DBE3-DA57-F27B-AFC57E753B8B}"/>
              </a:ext>
            </a:extLst>
          </p:cNvPr>
          <p:cNvPicPr>
            <a:picLocks noChangeAspect="1"/>
          </p:cNvPicPr>
          <p:nvPr/>
        </p:nvPicPr>
        <p:blipFill>
          <a:blip r:embed="rId2"/>
          <a:stretch>
            <a:fillRect/>
          </a:stretch>
        </p:blipFill>
        <p:spPr>
          <a:xfrm>
            <a:off x="4125418" y="2351314"/>
            <a:ext cx="7772400" cy="2155371"/>
          </a:xfrm>
          <a:prstGeom prst="rect">
            <a:avLst/>
          </a:prstGeom>
        </p:spPr>
      </p:pic>
    </p:spTree>
    <p:extLst>
      <p:ext uri="{BB962C8B-B14F-4D97-AF65-F5344CB8AC3E}">
        <p14:creationId xmlns:p14="http://schemas.microsoft.com/office/powerpoint/2010/main" val="220064102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4FB-BF62-C27C-B9EE-68EC7F6B5415}"/>
              </a:ext>
            </a:extLst>
          </p:cNvPr>
          <p:cNvSpPr>
            <a:spLocks noGrp="1"/>
          </p:cNvSpPr>
          <p:nvPr>
            <p:ph type="title"/>
          </p:nvPr>
        </p:nvSpPr>
        <p:spPr>
          <a:xfrm>
            <a:off x="2858898" y="2068769"/>
            <a:ext cx="6474203" cy="1727624"/>
          </a:xfrm>
        </p:spPr>
        <p:txBody>
          <a:bodyPr>
            <a:noAutofit/>
          </a:bodyPr>
          <a:lstStyle/>
          <a:p>
            <a:pPr algn="ctr"/>
            <a:r>
              <a:rPr lang="en-US" sz="4400" dirty="0">
                <a:solidFill>
                  <a:srgbClr val="0070C0"/>
                </a:solidFill>
              </a:rPr>
              <a:t>POLL #3</a:t>
            </a:r>
            <a:br>
              <a:rPr lang="en-US" sz="4400" dirty="0">
                <a:solidFill>
                  <a:srgbClr val="0070C0"/>
                </a:solidFill>
              </a:rPr>
            </a:br>
            <a:r>
              <a:rPr lang="en-US" sz="4400" dirty="0">
                <a:solidFill>
                  <a:srgbClr val="0070C0"/>
                </a:solidFill>
              </a:rPr>
              <a:t>Do we think Emily has an Anxiety Disorder?</a:t>
            </a:r>
            <a:br>
              <a:rPr lang="en-US" sz="4400" dirty="0">
                <a:solidFill>
                  <a:srgbClr val="0070C0"/>
                </a:solidFill>
              </a:rPr>
            </a:br>
            <a:br>
              <a:rPr lang="en-US" sz="4400" dirty="0">
                <a:solidFill>
                  <a:srgbClr val="0070C0"/>
                </a:solidFill>
              </a:rPr>
            </a:br>
            <a:r>
              <a:rPr lang="en-US" sz="3600" dirty="0">
                <a:solidFill>
                  <a:srgbClr val="0070C0"/>
                </a:solidFill>
              </a:rPr>
              <a:t>Yes</a:t>
            </a:r>
            <a:br>
              <a:rPr lang="en-US" sz="3600" dirty="0">
                <a:solidFill>
                  <a:srgbClr val="0070C0"/>
                </a:solidFill>
              </a:rPr>
            </a:br>
            <a:r>
              <a:rPr lang="en-US" sz="3600" dirty="0">
                <a:solidFill>
                  <a:srgbClr val="0070C0"/>
                </a:solidFill>
              </a:rPr>
              <a:t>No</a:t>
            </a:r>
            <a:br>
              <a:rPr lang="en-US" sz="3600" dirty="0">
                <a:solidFill>
                  <a:srgbClr val="0070C0"/>
                </a:solidFill>
              </a:rPr>
            </a:br>
            <a:r>
              <a:rPr lang="en-US" sz="3600" dirty="0">
                <a:solidFill>
                  <a:srgbClr val="0070C0"/>
                </a:solidFill>
              </a:rPr>
              <a:t>I want more information</a:t>
            </a:r>
            <a:br>
              <a:rPr lang="en-US" sz="3600" dirty="0">
                <a:solidFill>
                  <a:srgbClr val="0070C0"/>
                </a:solidFill>
              </a:rPr>
            </a:br>
            <a:r>
              <a:rPr lang="en-US" sz="3600" dirty="0">
                <a:solidFill>
                  <a:srgbClr val="0070C0"/>
                </a:solidFill>
              </a:rPr>
              <a:t>I’m not sure</a:t>
            </a:r>
            <a:endParaRPr lang="en-US" sz="4400" dirty="0">
              <a:solidFill>
                <a:srgbClr val="0070C0"/>
              </a:solidFill>
            </a:endParaRPr>
          </a:p>
        </p:txBody>
      </p:sp>
    </p:spTree>
    <p:extLst>
      <p:ext uri="{BB962C8B-B14F-4D97-AF65-F5344CB8AC3E}">
        <p14:creationId xmlns:p14="http://schemas.microsoft.com/office/powerpoint/2010/main" val="260030742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4FB-BF62-C27C-B9EE-68EC7F6B5415}"/>
              </a:ext>
            </a:extLst>
          </p:cNvPr>
          <p:cNvSpPr>
            <a:spLocks noGrp="1"/>
          </p:cNvSpPr>
          <p:nvPr>
            <p:ph type="title"/>
          </p:nvPr>
        </p:nvSpPr>
        <p:spPr>
          <a:xfrm>
            <a:off x="2858898" y="2068769"/>
            <a:ext cx="6474203" cy="1727624"/>
          </a:xfrm>
        </p:spPr>
        <p:txBody>
          <a:bodyPr>
            <a:noAutofit/>
          </a:bodyPr>
          <a:lstStyle/>
          <a:p>
            <a:pPr algn="ctr"/>
            <a:r>
              <a:rPr lang="en-US" sz="4400" dirty="0">
                <a:solidFill>
                  <a:srgbClr val="0070C0"/>
                </a:solidFill>
              </a:rPr>
              <a:t>POLL #4</a:t>
            </a:r>
            <a:br>
              <a:rPr lang="en-US" sz="4400" dirty="0">
                <a:solidFill>
                  <a:srgbClr val="0070C0"/>
                </a:solidFill>
              </a:rPr>
            </a:br>
            <a:r>
              <a:rPr lang="en-US" sz="4400" dirty="0">
                <a:solidFill>
                  <a:srgbClr val="0070C0"/>
                </a:solidFill>
              </a:rPr>
              <a:t>How would you rate the severity of Emily’s GAD w/ school avoidance?</a:t>
            </a:r>
            <a:br>
              <a:rPr lang="en-US" sz="4400" dirty="0">
                <a:solidFill>
                  <a:srgbClr val="0070C0"/>
                </a:solidFill>
              </a:rPr>
            </a:br>
            <a:br>
              <a:rPr lang="en-US" sz="4400" dirty="0">
                <a:solidFill>
                  <a:srgbClr val="0070C0"/>
                </a:solidFill>
              </a:rPr>
            </a:br>
            <a:r>
              <a:rPr lang="en-US" sz="4400" dirty="0">
                <a:solidFill>
                  <a:srgbClr val="0070C0"/>
                </a:solidFill>
              </a:rPr>
              <a:t>Mild</a:t>
            </a:r>
            <a:br>
              <a:rPr lang="en-US" sz="4400" dirty="0">
                <a:solidFill>
                  <a:srgbClr val="0070C0"/>
                </a:solidFill>
              </a:rPr>
            </a:br>
            <a:r>
              <a:rPr lang="en-US" sz="4400" dirty="0">
                <a:solidFill>
                  <a:srgbClr val="0070C0"/>
                </a:solidFill>
              </a:rPr>
              <a:t>Moderate</a:t>
            </a:r>
            <a:br>
              <a:rPr lang="en-US" sz="4400" dirty="0">
                <a:solidFill>
                  <a:srgbClr val="0070C0"/>
                </a:solidFill>
              </a:rPr>
            </a:br>
            <a:r>
              <a:rPr lang="en-US" sz="4400" dirty="0">
                <a:solidFill>
                  <a:srgbClr val="0070C0"/>
                </a:solidFill>
              </a:rPr>
              <a:t>Severe</a:t>
            </a:r>
          </a:p>
        </p:txBody>
      </p:sp>
    </p:spTree>
    <p:extLst>
      <p:ext uri="{BB962C8B-B14F-4D97-AF65-F5344CB8AC3E}">
        <p14:creationId xmlns:p14="http://schemas.microsoft.com/office/powerpoint/2010/main" val="204887223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E622-5EDA-DC6F-D32D-2665BB8D1091}"/>
              </a:ext>
            </a:extLst>
          </p:cNvPr>
          <p:cNvSpPr>
            <a:spLocks noGrp="1"/>
          </p:cNvSpPr>
          <p:nvPr>
            <p:ph type="title"/>
          </p:nvPr>
        </p:nvSpPr>
        <p:spPr>
          <a:xfrm>
            <a:off x="720969" y="840985"/>
            <a:ext cx="10515600" cy="821917"/>
          </a:xfrm>
        </p:spPr>
        <p:txBody>
          <a:bodyPr>
            <a:normAutofit fontScale="90000"/>
          </a:bodyPr>
          <a:lstStyle/>
          <a:p>
            <a:pPr algn="ctr"/>
            <a:r>
              <a:rPr lang="en-US" dirty="0">
                <a:solidFill>
                  <a:srgbClr val="0070C0"/>
                </a:solidFill>
              </a:rPr>
              <a:t>Severity</a:t>
            </a:r>
            <a:r>
              <a:rPr lang="en-US" dirty="0">
                <a:solidFill>
                  <a:srgbClr val="00B0F0"/>
                </a:solidFill>
              </a:rPr>
              <a:t> </a:t>
            </a:r>
          </a:p>
        </p:txBody>
      </p:sp>
      <p:graphicFrame>
        <p:nvGraphicFramePr>
          <p:cNvPr id="4" name="Table 4">
            <a:extLst>
              <a:ext uri="{FF2B5EF4-FFF2-40B4-BE49-F238E27FC236}">
                <a16:creationId xmlns:a16="http://schemas.microsoft.com/office/drawing/2014/main" id="{B513DC30-19F9-5AD4-4311-5103C0C8B17C}"/>
              </a:ext>
            </a:extLst>
          </p:cNvPr>
          <p:cNvGraphicFramePr>
            <a:graphicFrameLocks noGrp="1"/>
          </p:cNvGraphicFramePr>
          <p:nvPr>
            <p:extLst>
              <p:ext uri="{D42A27DB-BD31-4B8C-83A1-F6EECF244321}">
                <p14:modId xmlns:p14="http://schemas.microsoft.com/office/powerpoint/2010/main" val="1024663224"/>
              </p:ext>
            </p:extLst>
          </p:nvPr>
        </p:nvGraphicFramePr>
        <p:xfrm>
          <a:off x="2032000" y="1831510"/>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p>
                  </a:txBody>
                  <a:tcPr/>
                </a:tc>
                <a:tc>
                  <a:txBody>
                    <a:bodyPr/>
                    <a:lstStyle/>
                    <a:p>
                      <a:pPr algn="ctr"/>
                      <a:r>
                        <a:rPr lang="en-US" sz="2800" dirty="0"/>
                        <a:t>SCARED</a:t>
                      </a:r>
                    </a:p>
                  </a:txBody>
                  <a:tcPr/>
                </a:tc>
                <a:tc>
                  <a:txBody>
                    <a:bodyPr/>
                    <a:lstStyle/>
                    <a:p>
                      <a:pPr algn="ctr"/>
                      <a:r>
                        <a:rPr lang="en-US" sz="2800" dirty="0"/>
                        <a:t>Distress</a:t>
                      </a:r>
                    </a:p>
                  </a:txBody>
                  <a:tcPr/>
                </a:tc>
                <a:tc>
                  <a:txBody>
                    <a:bodyPr/>
                    <a:lstStyle/>
                    <a:p>
                      <a:pPr algn="ctr"/>
                      <a:r>
                        <a:rPr lang="en-US" sz="2800" dirty="0"/>
                        <a:t>Avoidance</a:t>
                      </a:r>
                    </a:p>
                  </a:txBody>
                  <a:tcPr/>
                </a:tc>
                <a:extLst>
                  <a:ext uri="{0D108BD9-81ED-4DB2-BD59-A6C34878D82A}">
                    <a16:rowId xmlns:a16="http://schemas.microsoft.com/office/drawing/2014/main" val="3120273824"/>
                  </a:ext>
                </a:extLst>
              </a:tr>
              <a:tr h="346934">
                <a:tc>
                  <a:txBody>
                    <a:bodyPr/>
                    <a:lstStyle/>
                    <a:p>
                      <a:pPr algn="ctr"/>
                      <a:r>
                        <a:rPr lang="en-US" sz="2800" dirty="0"/>
                        <a:t>Mild</a:t>
                      </a:r>
                    </a:p>
                  </a:txBody>
                  <a:tcPr/>
                </a:tc>
                <a:tc>
                  <a:txBody>
                    <a:bodyPr/>
                    <a:lstStyle/>
                    <a:p>
                      <a:pPr algn="ctr"/>
                      <a:r>
                        <a:rPr lang="en-US" sz="2800" dirty="0"/>
                        <a:t>&lt;30</a:t>
                      </a:r>
                    </a:p>
                  </a:txBody>
                  <a:tcPr>
                    <a:noFill/>
                  </a:tcPr>
                </a:tc>
                <a:tc>
                  <a:txBody>
                    <a:bodyPr/>
                    <a:lstStyle/>
                    <a:p>
                      <a:pPr algn="ctr"/>
                      <a:r>
                        <a:rPr lang="en-US" sz="2800" dirty="0"/>
                        <a:t>Some</a:t>
                      </a:r>
                    </a:p>
                  </a:txBody>
                  <a:tcPr>
                    <a:noFill/>
                  </a:tcPr>
                </a:tc>
                <a:tc>
                  <a:txBody>
                    <a:bodyPr/>
                    <a:lstStyle/>
                    <a:p>
                      <a:pPr algn="ctr"/>
                      <a:r>
                        <a:rPr lang="en-US" sz="2800" dirty="0"/>
                        <a:t>Minimal</a:t>
                      </a:r>
                    </a:p>
                  </a:txBody>
                  <a:tcPr>
                    <a:noFill/>
                  </a:tcPr>
                </a:tc>
                <a:extLst>
                  <a:ext uri="{0D108BD9-81ED-4DB2-BD59-A6C34878D82A}">
                    <a16:rowId xmlns:a16="http://schemas.microsoft.com/office/drawing/2014/main" val="709891640"/>
                  </a:ext>
                </a:extLst>
              </a:tr>
              <a:tr h="346934">
                <a:tc>
                  <a:txBody>
                    <a:bodyPr/>
                    <a:lstStyle/>
                    <a:p>
                      <a:pPr algn="ctr"/>
                      <a:r>
                        <a:rPr lang="en-US" sz="2800" dirty="0"/>
                        <a:t>Moderate</a:t>
                      </a:r>
                    </a:p>
                  </a:txBody>
                  <a:tcPr/>
                </a:tc>
                <a:tc>
                  <a:txBody>
                    <a:bodyPr/>
                    <a:lstStyle/>
                    <a:p>
                      <a:pPr algn="ctr"/>
                      <a:r>
                        <a:rPr lang="en-US" sz="2800" dirty="0"/>
                        <a:t>30-40</a:t>
                      </a:r>
                    </a:p>
                  </a:txBody>
                  <a:tcPr>
                    <a:noFill/>
                  </a:tcPr>
                </a:tc>
                <a:tc>
                  <a:txBody>
                    <a:bodyPr/>
                    <a:lstStyle/>
                    <a:p>
                      <a:pPr algn="ctr"/>
                      <a:r>
                        <a:rPr lang="en-US" sz="2800" dirty="0"/>
                        <a:t>Good deal</a:t>
                      </a:r>
                    </a:p>
                  </a:txBody>
                  <a:tcPr>
                    <a:noFill/>
                  </a:tcPr>
                </a:tc>
                <a:tc>
                  <a:txBody>
                    <a:bodyPr/>
                    <a:lstStyle/>
                    <a:p>
                      <a:pPr algn="ctr"/>
                      <a:r>
                        <a:rPr lang="en-US" sz="2800" dirty="0"/>
                        <a:t>Some</a:t>
                      </a:r>
                    </a:p>
                  </a:txBody>
                  <a:tcPr>
                    <a:noFill/>
                  </a:tcPr>
                </a:tc>
                <a:extLst>
                  <a:ext uri="{0D108BD9-81ED-4DB2-BD59-A6C34878D82A}">
                    <a16:rowId xmlns:a16="http://schemas.microsoft.com/office/drawing/2014/main" val="113936337"/>
                  </a:ext>
                </a:extLst>
              </a:tr>
              <a:tr h="513497">
                <a:tc>
                  <a:txBody>
                    <a:bodyPr/>
                    <a:lstStyle/>
                    <a:p>
                      <a:pPr algn="ctr"/>
                      <a:r>
                        <a:rPr lang="en-US" sz="2800" dirty="0"/>
                        <a:t>Severe</a:t>
                      </a:r>
                    </a:p>
                  </a:txBody>
                  <a:tcPr/>
                </a:tc>
                <a:tc>
                  <a:txBody>
                    <a:bodyPr/>
                    <a:lstStyle/>
                    <a:p>
                      <a:pPr algn="ctr"/>
                      <a:r>
                        <a:rPr lang="en-US" sz="2800" dirty="0"/>
                        <a:t>41+</a:t>
                      </a:r>
                    </a:p>
                  </a:txBody>
                  <a:tcPr>
                    <a:noFill/>
                  </a:tcPr>
                </a:tc>
                <a:tc>
                  <a:txBody>
                    <a:bodyPr/>
                    <a:lstStyle/>
                    <a:p>
                      <a:pPr algn="ctr"/>
                      <a:r>
                        <a:rPr lang="en-US" sz="2800" dirty="0"/>
                        <a:t>A lot</a:t>
                      </a:r>
                    </a:p>
                  </a:txBody>
                  <a:tcPr>
                    <a:noFill/>
                  </a:tcPr>
                </a:tc>
                <a:tc>
                  <a:txBody>
                    <a:bodyPr/>
                    <a:lstStyle/>
                    <a:p>
                      <a:pPr algn="ctr"/>
                      <a:r>
                        <a:rPr lang="en-US" sz="2800" dirty="0"/>
                        <a:t>A lot</a:t>
                      </a:r>
                    </a:p>
                  </a:txBody>
                  <a:tcPr>
                    <a:noFill/>
                  </a:tcPr>
                </a:tc>
                <a:extLst>
                  <a:ext uri="{0D108BD9-81ED-4DB2-BD59-A6C34878D82A}">
                    <a16:rowId xmlns:a16="http://schemas.microsoft.com/office/drawing/2014/main" val="13239854"/>
                  </a:ext>
                </a:extLst>
              </a:tr>
            </a:tbl>
          </a:graphicData>
        </a:graphic>
      </p:graphicFrame>
      <p:sp>
        <p:nvSpPr>
          <p:cNvPr id="5" name="TextBox 4">
            <a:extLst>
              <a:ext uri="{FF2B5EF4-FFF2-40B4-BE49-F238E27FC236}">
                <a16:creationId xmlns:a16="http://schemas.microsoft.com/office/drawing/2014/main" id="{0D918D3C-5EB6-E286-893E-8B0CA13F95F5}"/>
              </a:ext>
            </a:extLst>
          </p:cNvPr>
          <p:cNvSpPr txBox="1"/>
          <p:nvPr/>
        </p:nvSpPr>
        <p:spPr>
          <a:xfrm>
            <a:off x="2383692" y="4439138"/>
            <a:ext cx="7424615"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391378"/>
                </a:solidFill>
                <a:effectLst/>
                <a:uFillTx/>
                <a:latin typeface="+mj-lt"/>
                <a:ea typeface="+mj-ea"/>
                <a:cs typeface="+mj-cs"/>
                <a:sym typeface="Helvetica"/>
              </a:rPr>
              <a:t>SCARED = 38</a:t>
            </a: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dirty="0"/>
              <a:t>Distress = ???</a:t>
            </a: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000" b="0" i="0" u="none" strike="noStrike" cap="none" spc="0" normalizeH="0" baseline="0" dirty="0">
                <a:ln>
                  <a:noFill/>
                </a:ln>
                <a:solidFill>
                  <a:srgbClr val="391378"/>
                </a:solidFill>
                <a:effectLst/>
                <a:uFillTx/>
                <a:latin typeface="+mj-lt"/>
                <a:ea typeface="+mj-ea"/>
                <a:cs typeface="+mj-cs"/>
                <a:sym typeface="Helvetica"/>
              </a:rPr>
              <a:t>Avoi</a:t>
            </a:r>
            <a:r>
              <a:rPr lang="en-US" dirty="0"/>
              <a:t>dance = 20+ school days missed</a:t>
            </a:r>
            <a:endParaRPr kumimoji="0" lang="en-US" sz="3000" b="0" i="0" u="none" strike="noStrike" cap="none" spc="0" normalizeH="0" baseline="0" dirty="0">
              <a:ln>
                <a:noFill/>
              </a:ln>
              <a:solidFill>
                <a:srgbClr val="391378"/>
              </a:solidFill>
              <a:effectLst/>
              <a:uFillTx/>
              <a:latin typeface="+mj-lt"/>
              <a:ea typeface="+mj-ea"/>
              <a:cs typeface="+mj-cs"/>
              <a:sym typeface="Helvetica"/>
            </a:endParaRPr>
          </a:p>
        </p:txBody>
      </p:sp>
      <p:graphicFrame>
        <p:nvGraphicFramePr>
          <p:cNvPr id="10" name="Table 4">
            <a:extLst>
              <a:ext uri="{FF2B5EF4-FFF2-40B4-BE49-F238E27FC236}">
                <a16:creationId xmlns:a16="http://schemas.microsoft.com/office/drawing/2014/main" id="{E96F386B-C827-EF26-B014-EDBF631138FF}"/>
              </a:ext>
            </a:extLst>
          </p:cNvPr>
          <p:cNvGraphicFramePr>
            <a:graphicFrameLocks noGrp="1"/>
          </p:cNvGraphicFramePr>
          <p:nvPr>
            <p:extLst>
              <p:ext uri="{D42A27DB-BD31-4B8C-83A1-F6EECF244321}">
                <p14:modId xmlns:p14="http://schemas.microsoft.com/office/powerpoint/2010/main" val="1673003730"/>
              </p:ext>
            </p:extLst>
          </p:nvPr>
        </p:nvGraphicFramePr>
        <p:xfrm>
          <a:off x="2031999" y="1831510"/>
          <a:ext cx="8128000" cy="207264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903209838"/>
                    </a:ext>
                  </a:extLst>
                </a:gridCol>
                <a:gridCol w="2032000">
                  <a:extLst>
                    <a:ext uri="{9D8B030D-6E8A-4147-A177-3AD203B41FA5}">
                      <a16:colId xmlns:a16="http://schemas.microsoft.com/office/drawing/2014/main" val="455182403"/>
                    </a:ext>
                  </a:extLst>
                </a:gridCol>
                <a:gridCol w="2032000">
                  <a:extLst>
                    <a:ext uri="{9D8B030D-6E8A-4147-A177-3AD203B41FA5}">
                      <a16:colId xmlns:a16="http://schemas.microsoft.com/office/drawing/2014/main" val="767330134"/>
                    </a:ext>
                  </a:extLst>
                </a:gridCol>
                <a:gridCol w="2032000">
                  <a:extLst>
                    <a:ext uri="{9D8B030D-6E8A-4147-A177-3AD203B41FA5}">
                      <a16:colId xmlns:a16="http://schemas.microsoft.com/office/drawing/2014/main" val="1095372724"/>
                    </a:ext>
                  </a:extLst>
                </a:gridCol>
              </a:tblGrid>
              <a:tr h="346934">
                <a:tc>
                  <a:txBody>
                    <a:bodyPr/>
                    <a:lstStyle/>
                    <a:p>
                      <a:pPr algn="ctr"/>
                      <a:endParaRPr lang="en-US" sz="2800" dirty="0"/>
                    </a:p>
                  </a:txBody>
                  <a:tcPr/>
                </a:tc>
                <a:tc>
                  <a:txBody>
                    <a:bodyPr/>
                    <a:lstStyle/>
                    <a:p>
                      <a:pPr algn="ctr"/>
                      <a:r>
                        <a:rPr lang="en-US" sz="2800" dirty="0"/>
                        <a:t>SCARED</a:t>
                      </a:r>
                    </a:p>
                  </a:txBody>
                  <a:tcPr/>
                </a:tc>
                <a:tc>
                  <a:txBody>
                    <a:bodyPr/>
                    <a:lstStyle/>
                    <a:p>
                      <a:pPr algn="ctr"/>
                      <a:r>
                        <a:rPr lang="en-US" sz="2800" dirty="0"/>
                        <a:t>Distress</a:t>
                      </a:r>
                    </a:p>
                  </a:txBody>
                  <a:tcPr/>
                </a:tc>
                <a:tc>
                  <a:txBody>
                    <a:bodyPr/>
                    <a:lstStyle/>
                    <a:p>
                      <a:pPr algn="ctr"/>
                      <a:r>
                        <a:rPr lang="en-US" sz="2800" dirty="0"/>
                        <a:t>Avoidance</a:t>
                      </a:r>
                    </a:p>
                  </a:txBody>
                  <a:tcPr/>
                </a:tc>
                <a:extLst>
                  <a:ext uri="{0D108BD9-81ED-4DB2-BD59-A6C34878D82A}">
                    <a16:rowId xmlns:a16="http://schemas.microsoft.com/office/drawing/2014/main" val="3120273824"/>
                  </a:ext>
                </a:extLst>
              </a:tr>
              <a:tr h="346934">
                <a:tc>
                  <a:txBody>
                    <a:bodyPr/>
                    <a:lstStyle/>
                    <a:p>
                      <a:pPr algn="ctr"/>
                      <a:r>
                        <a:rPr lang="en-US" sz="2800" dirty="0"/>
                        <a:t>Mild</a:t>
                      </a:r>
                    </a:p>
                  </a:txBody>
                  <a:tcPr/>
                </a:tc>
                <a:tc>
                  <a:txBody>
                    <a:bodyPr/>
                    <a:lstStyle/>
                    <a:p>
                      <a:pPr algn="ctr"/>
                      <a:r>
                        <a:rPr lang="en-US" sz="2800" dirty="0"/>
                        <a:t>&lt;30</a:t>
                      </a:r>
                    </a:p>
                  </a:txBody>
                  <a:tcPr/>
                </a:tc>
                <a:tc>
                  <a:txBody>
                    <a:bodyPr/>
                    <a:lstStyle/>
                    <a:p>
                      <a:pPr algn="ctr"/>
                      <a:r>
                        <a:rPr lang="en-US" sz="2800" dirty="0"/>
                        <a:t>Some</a:t>
                      </a:r>
                    </a:p>
                  </a:txBody>
                  <a:tcPr>
                    <a:solidFill>
                      <a:srgbClr val="FFFF00"/>
                    </a:solidFill>
                  </a:tcPr>
                </a:tc>
                <a:tc>
                  <a:txBody>
                    <a:bodyPr/>
                    <a:lstStyle/>
                    <a:p>
                      <a:pPr algn="ctr"/>
                      <a:r>
                        <a:rPr lang="en-US" sz="2800" dirty="0"/>
                        <a:t>Minimal</a:t>
                      </a:r>
                    </a:p>
                  </a:txBody>
                  <a:tcPr/>
                </a:tc>
                <a:extLst>
                  <a:ext uri="{0D108BD9-81ED-4DB2-BD59-A6C34878D82A}">
                    <a16:rowId xmlns:a16="http://schemas.microsoft.com/office/drawing/2014/main" val="709891640"/>
                  </a:ext>
                </a:extLst>
              </a:tr>
              <a:tr h="346934">
                <a:tc>
                  <a:txBody>
                    <a:bodyPr/>
                    <a:lstStyle/>
                    <a:p>
                      <a:pPr algn="ctr"/>
                      <a:r>
                        <a:rPr lang="en-US" sz="2800" dirty="0"/>
                        <a:t>Moderate</a:t>
                      </a:r>
                    </a:p>
                  </a:txBody>
                  <a:tcPr/>
                </a:tc>
                <a:tc>
                  <a:txBody>
                    <a:bodyPr/>
                    <a:lstStyle/>
                    <a:p>
                      <a:pPr algn="ctr"/>
                      <a:r>
                        <a:rPr lang="en-US" sz="2800" dirty="0"/>
                        <a:t>30-40</a:t>
                      </a:r>
                    </a:p>
                  </a:txBody>
                  <a:tcPr>
                    <a:solidFill>
                      <a:srgbClr val="FFFF00"/>
                    </a:solidFill>
                  </a:tcPr>
                </a:tc>
                <a:tc>
                  <a:txBody>
                    <a:bodyPr/>
                    <a:lstStyle/>
                    <a:p>
                      <a:pPr algn="ctr"/>
                      <a:r>
                        <a:rPr lang="en-US" sz="2800" dirty="0"/>
                        <a:t>Good deal</a:t>
                      </a:r>
                    </a:p>
                  </a:txBody>
                  <a:tcPr>
                    <a:solidFill>
                      <a:srgbClr val="FFFF00"/>
                    </a:solidFill>
                  </a:tcPr>
                </a:tc>
                <a:tc>
                  <a:txBody>
                    <a:bodyPr/>
                    <a:lstStyle/>
                    <a:p>
                      <a:pPr algn="ctr"/>
                      <a:r>
                        <a:rPr lang="en-US" sz="2800" dirty="0"/>
                        <a:t>Some</a:t>
                      </a:r>
                    </a:p>
                  </a:txBody>
                  <a:tcPr/>
                </a:tc>
                <a:extLst>
                  <a:ext uri="{0D108BD9-81ED-4DB2-BD59-A6C34878D82A}">
                    <a16:rowId xmlns:a16="http://schemas.microsoft.com/office/drawing/2014/main" val="113936337"/>
                  </a:ext>
                </a:extLst>
              </a:tr>
              <a:tr h="513497">
                <a:tc>
                  <a:txBody>
                    <a:bodyPr/>
                    <a:lstStyle/>
                    <a:p>
                      <a:pPr algn="ctr"/>
                      <a:r>
                        <a:rPr lang="en-US" sz="2800" dirty="0"/>
                        <a:t>Severe</a:t>
                      </a:r>
                    </a:p>
                  </a:txBody>
                  <a:tcPr/>
                </a:tc>
                <a:tc>
                  <a:txBody>
                    <a:bodyPr/>
                    <a:lstStyle/>
                    <a:p>
                      <a:pPr algn="ctr"/>
                      <a:r>
                        <a:rPr lang="en-US" sz="2800" dirty="0"/>
                        <a:t>41+</a:t>
                      </a:r>
                    </a:p>
                  </a:txBody>
                  <a:tcPr/>
                </a:tc>
                <a:tc>
                  <a:txBody>
                    <a:bodyPr/>
                    <a:lstStyle/>
                    <a:p>
                      <a:pPr algn="ctr"/>
                      <a:r>
                        <a:rPr lang="en-US" sz="2800" dirty="0"/>
                        <a:t>A lot</a:t>
                      </a:r>
                    </a:p>
                  </a:txBody>
                  <a:tcPr/>
                </a:tc>
                <a:tc>
                  <a:txBody>
                    <a:bodyPr/>
                    <a:lstStyle/>
                    <a:p>
                      <a:pPr algn="ctr"/>
                      <a:r>
                        <a:rPr lang="en-US" sz="2800" dirty="0"/>
                        <a:t>A lot</a:t>
                      </a:r>
                    </a:p>
                  </a:txBody>
                  <a:tcPr>
                    <a:solidFill>
                      <a:srgbClr val="FFFF00"/>
                    </a:solidFill>
                  </a:tcPr>
                </a:tc>
                <a:extLst>
                  <a:ext uri="{0D108BD9-81ED-4DB2-BD59-A6C34878D82A}">
                    <a16:rowId xmlns:a16="http://schemas.microsoft.com/office/drawing/2014/main" val="13239854"/>
                  </a:ext>
                </a:extLst>
              </a:tr>
            </a:tbl>
          </a:graphicData>
        </a:graphic>
      </p:graphicFrame>
    </p:spTree>
    <p:extLst>
      <p:ext uri="{BB962C8B-B14F-4D97-AF65-F5344CB8AC3E}">
        <p14:creationId xmlns:p14="http://schemas.microsoft.com/office/powerpoint/2010/main" val="2339360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DD86-79EF-7BAC-1290-B7F52CA37691}"/>
              </a:ext>
            </a:extLst>
          </p:cNvPr>
          <p:cNvSpPr>
            <a:spLocks noGrp="1"/>
          </p:cNvSpPr>
          <p:nvPr>
            <p:ph type="title"/>
          </p:nvPr>
        </p:nvSpPr>
        <p:spPr>
          <a:xfrm>
            <a:off x="838198" y="840985"/>
            <a:ext cx="10515600" cy="821917"/>
          </a:xfrm>
        </p:spPr>
        <p:txBody>
          <a:bodyPr>
            <a:normAutofit fontScale="90000"/>
          </a:bodyPr>
          <a:lstStyle/>
          <a:p>
            <a:pPr algn="ctr"/>
            <a:r>
              <a:rPr lang="en-US" dirty="0">
                <a:solidFill>
                  <a:srgbClr val="0070C0"/>
                </a:solidFill>
              </a:rPr>
              <a:t>Summary</a:t>
            </a:r>
          </a:p>
        </p:txBody>
      </p:sp>
      <p:sp>
        <p:nvSpPr>
          <p:cNvPr id="3" name="Text Placeholder 2">
            <a:extLst>
              <a:ext uri="{FF2B5EF4-FFF2-40B4-BE49-F238E27FC236}">
                <a16:creationId xmlns:a16="http://schemas.microsoft.com/office/drawing/2014/main" id="{A164578F-1453-7BB4-D6D1-873A6E4E2084}"/>
              </a:ext>
            </a:extLst>
          </p:cNvPr>
          <p:cNvSpPr>
            <a:spLocks noGrp="1"/>
          </p:cNvSpPr>
          <p:nvPr>
            <p:ph type="body" sz="half" idx="1"/>
          </p:nvPr>
        </p:nvSpPr>
        <p:spPr>
          <a:xfrm>
            <a:off x="838199" y="1780674"/>
            <a:ext cx="10515599" cy="4396289"/>
          </a:xfrm>
        </p:spPr>
        <p:txBody>
          <a:bodyPr>
            <a:normAutofit fontScale="92500" lnSpcReduction="20000"/>
          </a:bodyPr>
          <a:lstStyle/>
          <a:p>
            <a:pPr>
              <a:buFont typeface="Arial" panose="020B0604020202020204" pitchFamily="34" charset="0"/>
              <a:buChar char="•"/>
            </a:pPr>
            <a:r>
              <a:rPr lang="en-US" dirty="0"/>
              <a:t>Anxiety disorders as a category are the most common mental health condition in adolescents </a:t>
            </a:r>
          </a:p>
          <a:p>
            <a:pPr>
              <a:buFont typeface="Arial" panose="020B0604020202020204" pitchFamily="34" charset="0"/>
              <a:buChar char="•"/>
            </a:pPr>
            <a:r>
              <a:rPr lang="en-US" dirty="0"/>
              <a:t>Commonly goes undiagnosed (akin to ADHD:IT; “quiet”, “good” kids)</a:t>
            </a:r>
          </a:p>
          <a:p>
            <a:pPr>
              <a:buFont typeface="Arial" panose="020B0604020202020204" pitchFamily="34" charset="0"/>
              <a:buChar char="•"/>
            </a:pPr>
            <a:r>
              <a:rPr lang="en-US" dirty="0"/>
              <a:t>Universal screening recommended by USPTF for 8-18</a:t>
            </a:r>
          </a:p>
          <a:p>
            <a:pPr lvl="1">
              <a:buFont typeface="Arial" panose="020B0604020202020204" pitchFamily="34" charset="0"/>
              <a:buChar char="•"/>
            </a:pPr>
            <a:r>
              <a:rPr lang="en-US" dirty="0"/>
              <a:t>i.e. (+) PSC/YPSC and signs of anxiety -&gt; SCARED</a:t>
            </a:r>
          </a:p>
          <a:p>
            <a:pPr>
              <a:buFont typeface="Arial" panose="020B0604020202020204" pitchFamily="34" charset="0"/>
              <a:buChar char="•"/>
            </a:pPr>
            <a:r>
              <a:rPr lang="en-US" dirty="0"/>
              <a:t>When work up is suggestive of anxiety, make the diagnosis!</a:t>
            </a:r>
          </a:p>
          <a:p>
            <a:pPr lvl="1">
              <a:buFont typeface="Arial" panose="020B0604020202020204" pitchFamily="34" charset="0"/>
              <a:buChar char="•"/>
            </a:pPr>
            <a:r>
              <a:rPr lang="en-US" dirty="0"/>
              <a:t>R/O Trauma/loss</a:t>
            </a:r>
          </a:p>
          <a:p>
            <a:pPr lvl="1">
              <a:buFont typeface="Arial" panose="020B0604020202020204" pitchFamily="34" charset="0"/>
              <a:buChar char="•"/>
            </a:pPr>
            <a:r>
              <a:rPr lang="en-US" dirty="0"/>
              <a:t>Consider medical/medication/substance contributions</a:t>
            </a:r>
          </a:p>
          <a:p>
            <a:pPr>
              <a:buFont typeface="Arial" panose="020B0604020202020204" pitchFamily="34" charset="0"/>
              <a:buChar char="•"/>
            </a:pPr>
            <a:r>
              <a:rPr lang="en-US" dirty="0"/>
              <a:t>Severity assessment supports medical decision making/</a:t>
            </a:r>
            <a:r>
              <a:rPr lang="en-US"/>
              <a:t>treatment planning</a:t>
            </a:r>
            <a:endParaRPr lang="en-US" dirty="0"/>
          </a:p>
          <a:p>
            <a:pPr>
              <a:buFont typeface="Arial" panose="020B0604020202020204" pitchFamily="34" charset="0"/>
              <a:buChar char="•"/>
            </a:pPr>
            <a:r>
              <a:rPr lang="en-US" dirty="0"/>
              <a:t>Assess for comorbid conditions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2520616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629" y="2619976"/>
            <a:ext cx="11336740" cy="3117884"/>
          </a:xfrm>
        </p:spPr>
        <p:txBody>
          <a:bodyPr>
            <a:normAutofit/>
          </a:bodyPr>
          <a:lstStyle/>
          <a:p>
            <a:r>
              <a:rPr lang="en-US" sz="2800" dirty="0">
                <a:solidFill>
                  <a:schemeClr val="tx1">
                    <a:lumMod val="65000"/>
                    <a:lumOff val="35000"/>
                  </a:schemeClr>
                </a:solidFill>
                <a:ea typeface="+mn-ea"/>
                <a:cs typeface="+mn-cs"/>
              </a:rPr>
              <a:t>Dr. Jason Herrick serves as consultant to MVP Health on the Pharmacy and Therapeutics Review Committee</a:t>
            </a:r>
            <a:endParaRPr lang="en-US" sz="2800" b="1" dirty="0">
              <a:solidFill>
                <a:schemeClr val="tx1">
                  <a:lumMod val="65000"/>
                  <a:lumOff val="35000"/>
                </a:schemeClr>
              </a:solidFill>
              <a:ea typeface="+mn-ea"/>
              <a:cs typeface="+mn-cs"/>
            </a:endParaRPr>
          </a:p>
        </p:txBody>
      </p:sp>
      <p:sp>
        <p:nvSpPr>
          <p:cNvPr id="4" name="TextBox 3"/>
          <p:cNvSpPr txBox="1"/>
          <p:nvPr/>
        </p:nvSpPr>
        <p:spPr>
          <a:xfrm>
            <a:off x="3352800" y="1296537"/>
            <a:ext cx="5486400" cy="1323439"/>
          </a:xfrm>
          <a:prstGeom prst="rect">
            <a:avLst/>
          </a:prstGeom>
          <a:noFill/>
        </p:spPr>
        <p:txBody>
          <a:bodyPr wrap="square" rtlCol="0">
            <a:spAutoFit/>
          </a:bodyPr>
          <a:lstStyle/>
          <a:p>
            <a:pPr algn="ctr"/>
            <a:r>
              <a:rPr lang="en-US" sz="8000" dirty="0">
                <a:solidFill>
                  <a:srgbClr val="049FDA"/>
                </a:solidFill>
                <a:latin typeface="Helvetica Regular" charset="0"/>
                <a:ea typeface="Helvetica Regular" charset="0"/>
                <a:cs typeface="Helvetica Regular" charset="0"/>
              </a:rPr>
              <a:t>Disclosures</a:t>
            </a:r>
          </a:p>
        </p:txBody>
      </p:sp>
    </p:spTree>
    <p:extLst>
      <p:ext uri="{BB962C8B-B14F-4D97-AF65-F5344CB8AC3E}">
        <p14:creationId xmlns:p14="http://schemas.microsoft.com/office/powerpoint/2010/main" val="261578892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9582-E676-8095-F19A-807DF77BF68D}"/>
              </a:ext>
            </a:extLst>
          </p:cNvPr>
          <p:cNvSpPr>
            <a:spLocks noGrp="1"/>
          </p:cNvSpPr>
          <p:nvPr>
            <p:ph type="title"/>
          </p:nvPr>
        </p:nvSpPr>
        <p:spPr>
          <a:xfrm>
            <a:off x="4323862" y="2318093"/>
            <a:ext cx="3227821" cy="821917"/>
          </a:xfrm>
        </p:spPr>
        <p:txBody>
          <a:bodyPr>
            <a:normAutofit fontScale="90000"/>
          </a:bodyPr>
          <a:lstStyle/>
          <a:p>
            <a:r>
              <a:rPr lang="en-US" dirty="0"/>
              <a:t>Appendix</a:t>
            </a:r>
          </a:p>
        </p:txBody>
      </p:sp>
    </p:spTree>
    <p:extLst>
      <p:ext uri="{BB962C8B-B14F-4D97-AF65-F5344CB8AC3E}">
        <p14:creationId xmlns:p14="http://schemas.microsoft.com/office/powerpoint/2010/main" val="264092684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D40D-7531-C2D6-1F69-D5943ECD1D61}"/>
              </a:ext>
            </a:extLst>
          </p:cNvPr>
          <p:cNvSpPr>
            <a:spLocks noGrp="1"/>
          </p:cNvSpPr>
          <p:nvPr>
            <p:ph type="title"/>
          </p:nvPr>
        </p:nvSpPr>
        <p:spPr>
          <a:xfrm>
            <a:off x="838200" y="407848"/>
            <a:ext cx="10515600" cy="821917"/>
          </a:xfrm>
        </p:spPr>
        <p:txBody>
          <a:bodyPr>
            <a:normAutofit fontScale="90000"/>
          </a:bodyPr>
          <a:lstStyle/>
          <a:p>
            <a:pPr algn="ctr"/>
            <a:r>
              <a:rPr lang="en-US" dirty="0">
                <a:solidFill>
                  <a:srgbClr val="00B0F0"/>
                </a:solidFill>
              </a:rPr>
              <a:t>GAD DSM5 Criteria</a:t>
            </a:r>
          </a:p>
        </p:txBody>
      </p:sp>
      <p:sp>
        <p:nvSpPr>
          <p:cNvPr id="3" name="Text Placeholder 2">
            <a:extLst>
              <a:ext uri="{FF2B5EF4-FFF2-40B4-BE49-F238E27FC236}">
                <a16:creationId xmlns:a16="http://schemas.microsoft.com/office/drawing/2014/main" id="{9976E3C9-116F-7883-67D0-02F139558B30}"/>
              </a:ext>
            </a:extLst>
          </p:cNvPr>
          <p:cNvSpPr>
            <a:spLocks noGrp="1"/>
          </p:cNvSpPr>
          <p:nvPr>
            <p:ph type="body" idx="1"/>
          </p:nvPr>
        </p:nvSpPr>
        <p:spPr>
          <a:xfrm>
            <a:off x="838200" y="1229765"/>
            <a:ext cx="10515600" cy="4947200"/>
          </a:xfrm>
        </p:spPr>
        <p:txBody>
          <a:bodyPr>
            <a:normAutofit fontScale="70000" lnSpcReduction="20000"/>
          </a:bodyPr>
          <a:lstStyle/>
          <a:p>
            <a:pPr algn="l">
              <a:buFont typeface="+mj-lt"/>
              <a:buAutoNum type="arabicPeriod"/>
            </a:pPr>
            <a:r>
              <a:rPr lang="en-US" b="0" i="0" u="none" strike="noStrike" dirty="0">
                <a:solidFill>
                  <a:srgbClr val="333333"/>
                </a:solidFill>
                <a:effectLst/>
                <a:latin typeface="+mj-ea"/>
              </a:rPr>
              <a:t>Excessive anxiety and worry (apprehensive expectation)</a:t>
            </a:r>
          </a:p>
          <a:p>
            <a:pPr marL="971550" lvl="1" indent="-514350">
              <a:buAutoNum type="alphaLcPeriod"/>
            </a:pPr>
            <a:r>
              <a:rPr lang="en-US" b="0" i="0" u="none" strike="noStrike" dirty="0">
                <a:solidFill>
                  <a:srgbClr val="333333"/>
                </a:solidFill>
                <a:effectLst/>
                <a:latin typeface="+mj-ea"/>
              </a:rPr>
              <a:t>occurring more days than not </a:t>
            </a:r>
          </a:p>
          <a:p>
            <a:pPr marL="971550" lvl="1" indent="-514350">
              <a:buAutoNum type="alphaLcPeriod"/>
            </a:pPr>
            <a:r>
              <a:rPr lang="en-US" b="0" i="0" u="none" strike="noStrike" dirty="0">
                <a:solidFill>
                  <a:srgbClr val="333333"/>
                </a:solidFill>
                <a:effectLst/>
                <a:latin typeface="+mj-ea"/>
              </a:rPr>
              <a:t>for at least six months, </a:t>
            </a:r>
          </a:p>
          <a:p>
            <a:pPr marL="971550" lvl="1" indent="-514350">
              <a:buAutoNum type="alphaLcPeriod"/>
            </a:pPr>
            <a:r>
              <a:rPr lang="en-US" b="0" i="0" u="none" strike="noStrike" dirty="0">
                <a:solidFill>
                  <a:srgbClr val="333333"/>
                </a:solidFill>
                <a:effectLst/>
                <a:latin typeface="+mj-ea"/>
              </a:rPr>
              <a:t>about several events or activities</a:t>
            </a:r>
          </a:p>
          <a:p>
            <a:pPr algn="l">
              <a:buFont typeface="+mj-lt"/>
              <a:buAutoNum type="arabicPeriod"/>
            </a:pPr>
            <a:r>
              <a:rPr lang="en-US" b="0" i="0" u="none" strike="noStrike" dirty="0">
                <a:solidFill>
                  <a:srgbClr val="333333"/>
                </a:solidFill>
                <a:effectLst/>
                <a:latin typeface="+mj-ea"/>
              </a:rPr>
              <a:t>The person finds it difficult to control the worry.</a:t>
            </a:r>
          </a:p>
          <a:p>
            <a:pPr algn="l">
              <a:buFont typeface="+mj-lt"/>
              <a:buAutoNum type="arabicPeriod"/>
            </a:pPr>
            <a:r>
              <a:rPr lang="en-US" dirty="0">
                <a:solidFill>
                  <a:srgbClr val="333333"/>
                </a:solidFill>
                <a:latin typeface="+mj-ea"/>
              </a:rPr>
              <a:t> A</a:t>
            </a:r>
            <a:r>
              <a:rPr lang="en-US" b="0" i="0" u="none" strike="noStrike" dirty="0">
                <a:solidFill>
                  <a:srgbClr val="333333"/>
                </a:solidFill>
                <a:effectLst/>
                <a:latin typeface="+mj-ea"/>
              </a:rPr>
              <a:t>ssociated with three or more of the following six symptoms:</a:t>
            </a:r>
          </a:p>
          <a:p>
            <a:pPr marL="971550" lvl="1" indent="-514350">
              <a:buAutoNum type="alphaLcPeriod"/>
            </a:pPr>
            <a:r>
              <a:rPr lang="en-US" b="0" i="0" u="none" strike="noStrike" dirty="0">
                <a:solidFill>
                  <a:srgbClr val="333333"/>
                </a:solidFill>
                <a:effectLst/>
                <a:latin typeface="+mj-ea"/>
              </a:rPr>
              <a:t>Restlessness or feeling keyed up or on edge</a:t>
            </a:r>
          </a:p>
          <a:p>
            <a:pPr marL="971550" lvl="1" indent="-514350">
              <a:buAutoNum type="alphaLcPeriod"/>
            </a:pPr>
            <a:r>
              <a:rPr lang="en-US" b="0" i="0" u="none" strike="noStrike" dirty="0">
                <a:solidFill>
                  <a:srgbClr val="333333"/>
                </a:solidFill>
                <a:effectLst/>
                <a:latin typeface="+mj-ea"/>
              </a:rPr>
              <a:t>Being easily fatigued</a:t>
            </a:r>
          </a:p>
          <a:p>
            <a:pPr marL="971550" lvl="1" indent="-514350">
              <a:buAutoNum type="alphaLcPeriod"/>
            </a:pPr>
            <a:r>
              <a:rPr lang="en-US" b="0" i="0" u="none" strike="noStrike" dirty="0">
                <a:solidFill>
                  <a:srgbClr val="333333"/>
                </a:solidFill>
                <a:effectLst/>
                <a:latin typeface="+mj-ea"/>
              </a:rPr>
              <a:t>Difficulty concentrating or mind going blank</a:t>
            </a:r>
          </a:p>
          <a:p>
            <a:pPr marL="971550" lvl="1" indent="-514350">
              <a:buAutoNum type="alphaLcPeriod"/>
            </a:pPr>
            <a:r>
              <a:rPr lang="en-US" b="0" i="0" u="none" strike="noStrike" dirty="0">
                <a:solidFill>
                  <a:srgbClr val="333333"/>
                </a:solidFill>
                <a:effectLst/>
                <a:latin typeface="+mj-ea"/>
              </a:rPr>
              <a:t>Irritability</a:t>
            </a:r>
          </a:p>
          <a:p>
            <a:pPr marL="971550" lvl="1" indent="-514350">
              <a:buAutoNum type="alphaLcPeriod"/>
            </a:pPr>
            <a:r>
              <a:rPr lang="en-US" b="0" i="0" u="none" strike="noStrike" dirty="0">
                <a:solidFill>
                  <a:srgbClr val="333333"/>
                </a:solidFill>
                <a:effectLst/>
                <a:latin typeface="+mj-ea"/>
              </a:rPr>
              <a:t>Muscle tension</a:t>
            </a:r>
          </a:p>
          <a:p>
            <a:pPr marL="971550" lvl="1" indent="-514350">
              <a:buAutoNum type="alphaLcPeriod"/>
            </a:pPr>
            <a:r>
              <a:rPr lang="en-US" b="0" i="0" u="none" strike="noStrike" dirty="0">
                <a:solidFill>
                  <a:srgbClr val="333333"/>
                </a:solidFill>
                <a:effectLst/>
                <a:latin typeface="+mj-ea"/>
              </a:rPr>
              <a:t>Sleep disturbance (difficulty falling or staying asleep, or restless unsatisfying sleep)</a:t>
            </a:r>
            <a:endParaRPr lang="en-US" dirty="0">
              <a:solidFill>
                <a:srgbClr val="333333"/>
              </a:solidFill>
              <a:latin typeface="+mj-ea"/>
            </a:endParaRPr>
          </a:p>
          <a:p>
            <a:pPr algn="l">
              <a:lnSpc>
                <a:spcPct val="120000"/>
              </a:lnSpc>
              <a:buFont typeface="+mj-lt"/>
              <a:buAutoNum type="arabicPeriod"/>
            </a:pPr>
            <a:r>
              <a:rPr lang="en-US" b="0" i="0" u="none" strike="noStrike" dirty="0">
                <a:solidFill>
                  <a:srgbClr val="333333"/>
                </a:solidFill>
                <a:effectLst/>
              </a:rPr>
              <a:t> Not attributable to the physiological effects (e.g., a drug of abuse, a medication) or another medical condition (e.g., hyperthyroidism). </a:t>
            </a:r>
          </a:p>
          <a:p>
            <a:pPr marL="971550" lvl="1" indent="-514350">
              <a:buAutoNum type="alphaLcPeriod"/>
            </a:pPr>
            <a:endParaRPr lang="en-US" dirty="0">
              <a:solidFill>
                <a:srgbClr val="333333"/>
              </a:solidFill>
              <a:latin typeface="+mj-ea"/>
            </a:endParaRPr>
          </a:p>
        </p:txBody>
      </p:sp>
    </p:spTree>
    <p:extLst>
      <p:ext uri="{BB962C8B-B14F-4D97-AF65-F5344CB8AC3E}">
        <p14:creationId xmlns:p14="http://schemas.microsoft.com/office/powerpoint/2010/main" val="294153336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A070-E74E-5466-8190-0BF6D777ECCC}"/>
              </a:ext>
            </a:extLst>
          </p:cNvPr>
          <p:cNvSpPr>
            <a:spLocks noGrp="1"/>
          </p:cNvSpPr>
          <p:nvPr>
            <p:ph type="title"/>
          </p:nvPr>
        </p:nvSpPr>
        <p:spPr>
          <a:xfrm>
            <a:off x="930442" y="505599"/>
            <a:ext cx="10515600" cy="821917"/>
          </a:xfrm>
        </p:spPr>
        <p:txBody>
          <a:bodyPr>
            <a:normAutofit/>
          </a:bodyPr>
          <a:lstStyle/>
          <a:p>
            <a:pPr algn="ctr"/>
            <a:r>
              <a:rPr lang="en-US" sz="4800" dirty="0">
                <a:solidFill>
                  <a:srgbClr val="00B0F0"/>
                </a:solidFill>
              </a:rPr>
              <a:t>Separation Anxiety Disorder DSM5</a:t>
            </a:r>
          </a:p>
        </p:txBody>
      </p:sp>
      <p:sp>
        <p:nvSpPr>
          <p:cNvPr id="4" name="Rectangle 1">
            <a:extLst>
              <a:ext uri="{FF2B5EF4-FFF2-40B4-BE49-F238E27FC236}">
                <a16:creationId xmlns:a16="http://schemas.microsoft.com/office/drawing/2014/main" id="{589DB1A5-5C80-394F-04F6-33FD578EC51A}"/>
              </a:ext>
            </a:extLst>
          </p:cNvPr>
          <p:cNvSpPr>
            <a:spLocks noGrp="1" noChangeArrowheads="1"/>
          </p:cNvSpPr>
          <p:nvPr>
            <p:ph type="body" idx="1"/>
          </p:nvPr>
        </p:nvSpPr>
        <p:spPr bwMode="auto">
          <a:xfrm>
            <a:off x="838200" y="367257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BF8EFCB3-496E-E05A-A901-3CE3FF650089}"/>
              </a:ext>
            </a:extLst>
          </p:cNvPr>
          <p:cNvSpPr>
            <a:spLocks noChangeArrowheads="1"/>
          </p:cNvSpPr>
          <p:nvPr/>
        </p:nvSpPr>
        <p:spPr bwMode="auto">
          <a:xfrm>
            <a:off x="6003634" y="-48399"/>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tx1"/>
              </a:solidFill>
            </a:endParaRPr>
          </a:p>
        </p:txBody>
      </p:sp>
      <p:sp>
        <p:nvSpPr>
          <p:cNvPr id="11" name="TextBox 10">
            <a:extLst>
              <a:ext uri="{FF2B5EF4-FFF2-40B4-BE49-F238E27FC236}">
                <a16:creationId xmlns:a16="http://schemas.microsoft.com/office/drawing/2014/main" id="{07184052-E25E-5EB0-877C-7737383516F8}"/>
              </a:ext>
            </a:extLst>
          </p:cNvPr>
          <p:cNvSpPr txBox="1"/>
          <p:nvPr/>
        </p:nvSpPr>
        <p:spPr>
          <a:xfrm>
            <a:off x="838200" y="1327516"/>
            <a:ext cx="10700084"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buFont typeface="+mj-lt"/>
              <a:buAutoNum type="alphaUcPeriod"/>
            </a:pPr>
            <a:r>
              <a:rPr lang="en-US" sz="2000" dirty="0">
                <a:solidFill>
                  <a:srgbClr val="333333"/>
                </a:solidFill>
                <a:latin typeface="Open Sans" panose="020F0502020204030204" pitchFamily="34" charset="0"/>
              </a:rPr>
              <a:t>I</a:t>
            </a:r>
            <a:r>
              <a:rPr lang="en-US" sz="2000" b="0" i="0" u="none" strike="noStrike" dirty="0">
                <a:solidFill>
                  <a:srgbClr val="333333"/>
                </a:solidFill>
                <a:effectLst/>
                <a:latin typeface="Open Sans" panose="020F0502020204030204" pitchFamily="34" charset="0"/>
              </a:rPr>
              <a:t>nappropriate and excessive fear or anxiety concerning separation from atta</a:t>
            </a:r>
            <a:r>
              <a:rPr lang="en-US" sz="2000" dirty="0">
                <a:solidFill>
                  <a:srgbClr val="333333"/>
                </a:solidFill>
                <a:latin typeface="Open Sans" panose="020F0502020204030204" pitchFamily="34" charset="0"/>
              </a:rPr>
              <a:t>c</a:t>
            </a:r>
            <a:r>
              <a:rPr lang="en-US" sz="2000" b="0" i="0" u="none" strike="noStrike" dirty="0">
                <a:solidFill>
                  <a:srgbClr val="333333"/>
                </a:solidFill>
                <a:effectLst/>
                <a:latin typeface="Open Sans" panose="020F0502020204030204" pitchFamily="34" charset="0"/>
              </a:rPr>
              <a:t>hment figures, as evidenced by persistent anxiety </a:t>
            </a:r>
            <a:r>
              <a:rPr lang="en-US" sz="2000" dirty="0">
                <a:solidFill>
                  <a:srgbClr val="333333"/>
                </a:solidFill>
                <a:latin typeface="Open Sans" panose="020F0502020204030204" pitchFamily="34" charset="0"/>
              </a:rPr>
              <a:t>in at least 3 of the following</a:t>
            </a:r>
            <a:r>
              <a:rPr lang="en-US" sz="2000" b="0" i="0" u="none" strike="noStrike" dirty="0">
                <a:solidFill>
                  <a:srgbClr val="333333"/>
                </a:solidFill>
                <a:effectLst/>
                <a:latin typeface="Open Sans" panose="020F0502020204030204" pitchFamily="34" charset="0"/>
              </a:rPr>
              <a:t>:</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A</a:t>
            </a:r>
            <a:r>
              <a:rPr lang="en-US" sz="2000" b="0" i="0" u="none" strike="noStrike" dirty="0">
                <a:solidFill>
                  <a:srgbClr val="333333"/>
                </a:solidFill>
                <a:effectLst/>
                <a:latin typeface="Open Sans" panose="020B0606030504020204" pitchFamily="34" charset="0"/>
              </a:rPr>
              <a:t>nticipating or experiencing separation from home or from major attachment figures. </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L</a:t>
            </a:r>
            <a:r>
              <a:rPr lang="en-US" sz="2000" b="0" i="0" u="none" strike="noStrike" dirty="0">
                <a:solidFill>
                  <a:srgbClr val="333333"/>
                </a:solidFill>
                <a:effectLst/>
                <a:latin typeface="Open Sans" panose="020B0606030504020204" pitchFamily="34" charset="0"/>
              </a:rPr>
              <a:t>osing major attachment figures or about possible harm to them, such as illness, injury, disasters or death.</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U</a:t>
            </a:r>
            <a:r>
              <a:rPr lang="en-US" sz="2000" b="0" i="0" u="none" strike="noStrike" dirty="0">
                <a:solidFill>
                  <a:srgbClr val="333333"/>
                </a:solidFill>
                <a:effectLst/>
                <a:latin typeface="Open Sans" panose="020B0606030504020204" pitchFamily="34" charset="0"/>
              </a:rPr>
              <a:t>ntoward event  that causes separation from a major attachment figure.</a:t>
            </a:r>
          </a:p>
          <a:p>
            <a:pPr marL="457200" lvl="1" indent="-457200" algn="l">
              <a:buFont typeface="Arial" panose="020B0604020202020204" pitchFamily="34" charset="0"/>
              <a:buChar char="•"/>
            </a:pPr>
            <a:r>
              <a:rPr lang="en-US" sz="2000" b="0" i="0" u="none" strike="noStrike" dirty="0">
                <a:solidFill>
                  <a:srgbClr val="333333"/>
                </a:solidFill>
                <a:effectLst/>
                <a:latin typeface="Open Sans" panose="020B0606030504020204" pitchFamily="34" charset="0"/>
              </a:rPr>
              <a:t>Persistent reluctance or refusal to go out, be away from home, go to school, go to work, or elsewhere because of fear of separation.</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B</a:t>
            </a:r>
            <a:r>
              <a:rPr lang="en-US" sz="2000" b="0" i="0" u="none" strike="noStrike" dirty="0">
                <a:solidFill>
                  <a:srgbClr val="333333"/>
                </a:solidFill>
                <a:effectLst/>
                <a:latin typeface="Open Sans" panose="020B0606030504020204" pitchFamily="34" charset="0"/>
              </a:rPr>
              <a:t>eing alone or without major attachment figures at home or In other settings.</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S</a:t>
            </a:r>
            <a:r>
              <a:rPr lang="en-US" sz="2000" b="0" i="0" u="none" strike="noStrike" dirty="0">
                <a:solidFill>
                  <a:srgbClr val="333333"/>
                </a:solidFill>
                <a:effectLst/>
                <a:latin typeface="Open Sans" panose="020B0606030504020204" pitchFamily="34" charset="0"/>
              </a:rPr>
              <a:t>leep away from home or to go to sleep without being near a major attachment figure.</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N</a:t>
            </a:r>
            <a:r>
              <a:rPr lang="en-US" sz="2000" b="0" i="0" u="none" strike="noStrike" dirty="0">
                <a:solidFill>
                  <a:srgbClr val="333333"/>
                </a:solidFill>
                <a:effectLst/>
                <a:latin typeface="Open Sans" panose="020B0606030504020204" pitchFamily="34" charset="0"/>
              </a:rPr>
              <a:t>ightmares involving the theme of separation</a:t>
            </a:r>
          </a:p>
          <a:p>
            <a:pPr marL="457200" lvl="1" indent="-457200" algn="l">
              <a:buFont typeface="Arial" panose="020B0604020202020204" pitchFamily="34" charset="0"/>
              <a:buChar char="•"/>
            </a:pPr>
            <a:r>
              <a:rPr lang="en-US" sz="2000" dirty="0">
                <a:solidFill>
                  <a:srgbClr val="333333"/>
                </a:solidFill>
                <a:latin typeface="Open Sans" panose="020B0606030504020204" pitchFamily="34" charset="0"/>
              </a:rPr>
              <a:t>P</a:t>
            </a:r>
            <a:r>
              <a:rPr lang="en-US" sz="2000" b="0" i="0" u="none" strike="noStrike" dirty="0">
                <a:solidFill>
                  <a:srgbClr val="333333"/>
                </a:solidFill>
                <a:effectLst/>
                <a:latin typeface="Open Sans" panose="020B0606030504020204" pitchFamily="34" charset="0"/>
              </a:rPr>
              <a:t>hysical symptoms (</a:t>
            </a:r>
            <a:r>
              <a:rPr lang="en-US" sz="2000" b="0" i="0" u="none" strike="noStrike" dirty="0" err="1">
                <a:solidFill>
                  <a:srgbClr val="333333"/>
                </a:solidFill>
                <a:effectLst/>
                <a:latin typeface="Open Sans" panose="020B0606030504020204" pitchFamily="34" charset="0"/>
              </a:rPr>
              <a:t>eg.headaches</a:t>
            </a:r>
            <a:r>
              <a:rPr lang="en-US" sz="2000" b="0" i="0" u="none" strike="noStrike" dirty="0">
                <a:solidFill>
                  <a:srgbClr val="333333"/>
                </a:solidFill>
                <a:effectLst/>
                <a:latin typeface="Open Sans" panose="020B0606030504020204" pitchFamily="34" charset="0"/>
              </a:rPr>
              <a:t>, stomach aches, nausea, vomiting) when separation from major attachment figures occurs or is anticipated. </a:t>
            </a:r>
          </a:p>
          <a:p>
            <a:pPr algn="l">
              <a:buFont typeface="+mj-lt"/>
              <a:buAutoNum type="alphaUcPeriod" startAt="2"/>
            </a:pPr>
            <a:r>
              <a:rPr lang="en-US" sz="2000" dirty="0">
                <a:solidFill>
                  <a:srgbClr val="333333"/>
                </a:solidFill>
                <a:latin typeface="Open Sans" panose="020B0606030504020204" pitchFamily="34" charset="0"/>
              </a:rPr>
              <a:t> L</a:t>
            </a:r>
            <a:r>
              <a:rPr lang="en-US" sz="2000" b="0" i="0" u="none" strike="noStrike" dirty="0">
                <a:solidFill>
                  <a:srgbClr val="333333"/>
                </a:solidFill>
                <a:effectLst/>
                <a:latin typeface="Open Sans" panose="020B0606030504020204" pitchFamily="34" charset="0"/>
              </a:rPr>
              <a:t>asting at least 4 weeks in children and adolescents and typically </a:t>
            </a:r>
            <a:r>
              <a:rPr lang="en-US" sz="2000" b="0" i="0" u="sng" strike="noStrike" dirty="0">
                <a:solidFill>
                  <a:srgbClr val="333333"/>
                </a:solidFill>
                <a:effectLst/>
                <a:latin typeface="Open Sans" panose="020B0606030504020204" pitchFamily="34" charset="0"/>
              </a:rPr>
              <a:t>&gt;</a:t>
            </a:r>
            <a:r>
              <a:rPr lang="en-US" sz="2000" b="0" i="0" u="none" strike="noStrike" dirty="0">
                <a:solidFill>
                  <a:srgbClr val="333333"/>
                </a:solidFill>
                <a:effectLst/>
                <a:latin typeface="Open Sans" panose="020B0606030504020204" pitchFamily="34" charset="0"/>
              </a:rPr>
              <a:t>6 months in adults.</a:t>
            </a:r>
          </a:p>
        </p:txBody>
      </p:sp>
    </p:spTree>
    <p:extLst>
      <p:ext uri="{BB962C8B-B14F-4D97-AF65-F5344CB8AC3E}">
        <p14:creationId xmlns:p14="http://schemas.microsoft.com/office/powerpoint/2010/main" val="373865632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CB7-AF91-7E88-B9A5-D98DDEB15590}"/>
              </a:ext>
            </a:extLst>
          </p:cNvPr>
          <p:cNvSpPr>
            <a:spLocks noGrp="1"/>
          </p:cNvSpPr>
          <p:nvPr>
            <p:ph type="title"/>
          </p:nvPr>
        </p:nvSpPr>
        <p:spPr>
          <a:xfrm>
            <a:off x="838200" y="564258"/>
            <a:ext cx="10515600" cy="821917"/>
          </a:xfrm>
        </p:spPr>
        <p:txBody>
          <a:bodyPr>
            <a:normAutofit fontScale="90000"/>
          </a:bodyPr>
          <a:lstStyle/>
          <a:p>
            <a:pPr algn="ctr"/>
            <a:r>
              <a:rPr lang="en-US" dirty="0">
                <a:solidFill>
                  <a:srgbClr val="00B0F0"/>
                </a:solidFill>
              </a:rPr>
              <a:t>Social Anxiety Disorder DSM5</a:t>
            </a:r>
          </a:p>
        </p:txBody>
      </p:sp>
      <p:sp>
        <p:nvSpPr>
          <p:cNvPr id="3" name="Text Placeholder 2">
            <a:extLst>
              <a:ext uri="{FF2B5EF4-FFF2-40B4-BE49-F238E27FC236}">
                <a16:creationId xmlns:a16="http://schemas.microsoft.com/office/drawing/2014/main" id="{6461964D-509F-B194-95F4-3E62CBBF8713}"/>
              </a:ext>
            </a:extLst>
          </p:cNvPr>
          <p:cNvSpPr>
            <a:spLocks noGrp="1"/>
          </p:cNvSpPr>
          <p:nvPr>
            <p:ph type="body" idx="1"/>
          </p:nvPr>
        </p:nvSpPr>
        <p:spPr>
          <a:xfrm>
            <a:off x="324853" y="1386176"/>
            <a:ext cx="11867147" cy="5471824"/>
          </a:xfrm>
        </p:spPr>
        <p:txBody>
          <a:bodyPr>
            <a:normAutofit fontScale="47500" lnSpcReduction="20000"/>
          </a:bodyPr>
          <a:lstStyle/>
          <a:p>
            <a:pPr marL="0" marR="0" fontAlgn="base">
              <a:lnSpc>
                <a:spcPts val="2400"/>
              </a:lnSpc>
              <a:spcBef>
                <a:spcPts val="0"/>
              </a:spcBef>
              <a:spcAft>
                <a:spcPts val="0"/>
              </a:spcAft>
            </a:pPr>
            <a:r>
              <a:rPr lang="en-US" sz="4000" dirty="0">
                <a:solidFill>
                  <a:srgbClr val="000000"/>
                </a:solidFill>
                <a:ea typeface="Times New Roman" panose="02020603050405020304" pitchFamily="18" charset="0"/>
              </a:rPr>
              <a:t>A.  </a:t>
            </a:r>
            <a:r>
              <a:rPr lang="en-US" sz="4000">
                <a:solidFill>
                  <a:srgbClr val="000000"/>
                </a:solidFill>
                <a:ea typeface="Times New Roman" panose="02020603050405020304" pitchFamily="18" charset="0"/>
              </a:rPr>
              <a:t>Intense </a:t>
            </a:r>
            <a:r>
              <a:rPr lang="en-US" sz="4000">
                <a:solidFill>
                  <a:srgbClr val="000000"/>
                </a:solidFill>
                <a:effectLst/>
                <a:ea typeface="Times New Roman" panose="02020603050405020304" pitchFamily="18" charset="0"/>
              </a:rPr>
              <a:t>fear </a:t>
            </a:r>
            <a:r>
              <a:rPr lang="en-US" sz="4000" dirty="0">
                <a:solidFill>
                  <a:srgbClr val="000000"/>
                </a:solidFill>
                <a:effectLst/>
                <a:ea typeface="Times New Roman" panose="02020603050405020304" pitchFamily="18" charset="0"/>
              </a:rPr>
              <a:t>of one or more social or performance situations in which the person is exposed to unfamiliar people or to possible scrutiny by others. The individual fears that he or she will act in a way (or show anxiety </a:t>
            </a:r>
            <a:r>
              <a:rPr lang="en-US" sz="4000" dirty="0">
                <a:solidFill>
                  <a:srgbClr val="09A6D1"/>
                </a:solidFill>
                <a:effectLst/>
                <a:ea typeface="Times New Roman" panose="02020603050405020304" pitchFamily="18" charset="0"/>
                <a:hlinkClick r:id="rId2"/>
              </a:rPr>
              <a:t>symptoms</a:t>
            </a:r>
            <a:r>
              <a:rPr lang="en-US" sz="4000" dirty="0">
                <a:solidFill>
                  <a:srgbClr val="000000"/>
                </a:solidFill>
                <a:effectLst/>
                <a:ea typeface="Times New Roman" panose="02020603050405020304" pitchFamily="18" charset="0"/>
              </a:rPr>
              <a:t>) that will be embarrassing and humiliating.</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B.  Exposure almost invariably provokes anxiety</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C.  The person recognizes that this fear is unreasonable or excessive.</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D.  The feared situations are avoided or else are endured with intense anxiety and distress.</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E.   interferes significantly with the person's normal routine, or there is marked distress about having the phobia.</a:t>
            </a:r>
            <a:endParaRPr lang="en-US" sz="4000" dirty="0">
              <a:effectLst/>
              <a:ea typeface="Calibri" panose="020F0502020204030204" pitchFamily="34" charset="0"/>
            </a:endParaRPr>
          </a:p>
          <a:p>
            <a:pPr marL="0" marR="0" fontAlgn="base">
              <a:lnSpc>
                <a:spcPts val="2400"/>
              </a:lnSpc>
              <a:spcBef>
                <a:spcPts val="0"/>
              </a:spcBef>
              <a:spcAft>
                <a:spcPts val="0"/>
              </a:spcAft>
            </a:pPr>
            <a:r>
              <a:rPr lang="en-US" sz="4000" dirty="0">
                <a:solidFill>
                  <a:srgbClr val="000000"/>
                </a:solidFill>
                <a:effectLst/>
                <a:ea typeface="Times New Roman" panose="02020603050405020304" pitchFamily="18" charset="0"/>
              </a:rPr>
              <a:t>F.  Persistent, lasting 6 or more months.</a:t>
            </a:r>
            <a:endParaRPr lang="en-US" sz="4000" dirty="0">
              <a:effectLst/>
              <a:ea typeface="Calibri" panose="020F0502020204030204" pitchFamily="34" charset="0"/>
            </a:endParaRPr>
          </a:p>
          <a:p>
            <a:pPr marL="0" marR="0" fontAlgn="base">
              <a:lnSpc>
                <a:spcPts val="2400"/>
              </a:lnSpc>
              <a:spcBef>
                <a:spcPts val="0"/>
              </a:spcBef>
              <a:spcAft>
                <a:spcPts val="1500"/>
              </a:spcAft>
            </a:pPr>
            <a:r>
              <a:rPr lang="en-US" sz="4000" dirty="0">
                <a:solidFill>
                  <a:srgbClr val="000000"/>
                </a:solidFill>
                <a:effectLst/>
                <a:ea typeface="Times New Roman" panose="02020603050405020304" pitchFamily="18" charset="0"/>
              </a:rPr>
              <a:t>G. Not due to direct physiological effects of a substance (e.g., drugs, medications) or a general medical condition </a:t>
            </a:r>
          </a:p>
          <a:p>
            <a:pPr marL="0" marR="0" indent="0" fontAlgn="base">
              <a:lnSpc>
                <a:spcPts val="2400"/>
              </a:lnSpc>
              <a:spcBef>
                <a:spcPts val="0"/>
              </a:spcBef>
              <a:spcAft>
                <a:spcPts val="1500"/>
              </a:spcAft>
              <a:buNone/>
            </a:pPr>
            <a:r>
              <a:rPr lang="en-US" sz="4000" b="1" dirty="0">
                <a:effectLst/>
                <a:ea typeface="Calibri" panose="020F0502020204030204" pitchFamily="34" charset="0"/>
              </a:rPr>
              <a:t>NOTE:  Selective Mutism separate diagnosis but thought of as variant of Social Anxiety Disorder</a:t>
            </a:r>
          </a:p>
          <a:p>
            <a:pPr marL="0" marR="0">
              <a:spcBef>
                <a:spcPts val="0"/>
              </a:spcBef>
              <a:spcAft>
                <a:spcPts val="0"/>
              </a:spcAft>
            </a:pPr>
            <a:endParaRPr lang="en-US" sz="2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600"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375865699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1" y="733963"/>
            <a:ext cx="12191999" cy="620683"/>
          </a:xfrm>
        </p:spPr>
        <p:txBody>
          <a:bodyPr>
            <a:normAutofit fontScale="90000"/>
          </a:bodyPr>
          <a:lstStyle/>
          <a:p>
            <a:pPr algn="ctr"/>
            <a:r>
              <a:rPr lang="en-US" sz="4400" b="1" dirty="0">
                <a:solidFill>
                  <a:srgbClr val="0070C0"/>
                </a:solidFill>
              </a:rPr>
              <a:t>Gen Medical Differential Diagnosis: Uncommon </a:t>
            </a:r>
          </a:p>
        </p:txBody>
      </p:sp>
      <p:sp>
        <p:nvSpPr>
          <p:cNvPr id="14338" name="Content Placeholder 2"/>
          <p:cNvSpPr>
            <a:spLocks noGrp="1"/>
          </p:cNvSpPr>
          <p:nvPr>
            <p:ph idx="1"/>
          </p:nvPr>
        </p:nvSpPr>
        <p:spPr>
          <a:xfrm>
            <a:off x="1981200" y="1354646"/>
            <a:ext cx="8229600" cy="5794406"/>
          </a:xfrm>
        </p:spPr>
        <p:txBody>
          <a:bodyPr/>
          <a:lstStyle/>
          <a:p>
            <a:pPr lvl="1" eaLnBrk="1" hangingPunct="1">
              <a:lnSpc>
                <a:spcPct val="80000"/>
              </a:lnSpc>
              <a:spcBef>
                <a:spcPct val="15000"/>
              </a:spcBef>
              <a:spcAft>
                <a:spcPct val="25000"/>
              </a:spcAft>
            </a:pPr>
            <a:r>
              <a:rPr lang="en-US" sz="3200" dirty="0">
                <a:latin typeface="Arial" charset="0"/>
                <a:cs typeface="ＭＳ Ｐゴシック" charset="0"/>
              </a:rPr>
              <a:t>Hyperthyroidism</a:t>
            </a:r>
          </a:p>
          <a:p>
            <a:pPr lvl="1" eaLnBrk="1" hangingPunct="1">
              <a:lnSpc>
                <a:spcPct val="80000"/>
              </a:lnSpc>
              <a:spcBef>
                <a:spcPct val="15000"/>
              </a:spcBef>
              <a:spcAft>
                <a:spcPct val="25000"/>
              </a:spcAft>
            </a:pPr>
            <a:r>
              <a:rPr lang="en-US" sz="3200" dirty="0">
                <a:latin typeface="Arial" charset="0"/>
                <a:cs typeface="ＭＳ Ｐゴシック" charset="0"/>
              </a:rPr>
              <a:t>Migraine</a:t>
            </a:r>
          </a:p>
          <a:p>
            <a:pPr lvl="1" eaLnBrk="1" hangingPunct="1">
              <a:lnSpc>
                <a:spcPct val="80000"/>
              </a:lnSpc>
              <a:spcBef>
                <a:spcPct val="15000"/>
              </a:spcBef>
              <a:spcAft>
                <a:spcPct val="25000"/>
              </a:spcAft>
            </a:pPr>
            <a:r>
              <a:rPr lang="en-US" sz="3200" dirty="0">
                <a:latin typeface="Arial" charset="0"/>
                <a:cs typeface="ＭＳ Ｐゴシック" charset="0"/>
              </a:rPr>
              <a:t>Asthma</a:t>
            </a:r>
          </a:p>
          <a:p>
            <a:pPr lvl="1" eaLnBrk="1" hangingPunct="1">
              <a:lnSpc>
                <a:spcPct val="80000"/>
              </a:lnSpc>
              <a:spcBef>
                <a:spcPct val="15000"/>
              </a:spcBef>
              <a:spcAft>
                <a:spcPct val="25000"/>
              </a:spcAft>
            </a:pPr>
            <a:r>
              <a:rPr lang="en-US" sz="3200" dirty="0">
                <a:latin typeface="Arial" charset="0"/>
                <a:cs typeface="ＭＳ Ｐゴシック" charset="0"/>
              </a:rPr>
              <a:t>Seizure disorders</a:t>
            </a:r>
          </a:p>
          <a:p>
            <a:pPr lvl="1" eaLnBrk="1" hangingPunct="1">
              <a:lnSpc>
                <a:spcPct val="80000"/>
              </a:lnSpc>
              <a:spcBef>
                <a:spcPct val="15000"/>
              </a:spcBef>
              <a:spcAft>
                <a:spcPct val="25000"/>
              </a:spcAft>
            </a:pPr>
            <a:r>
              <a:rPr lang="en-US" sz="3200" dirty="0">
                <a:latin typeface="Arial" charset="0"/>
                <a:cs typeface="ＭＳ Ｐゴシック" charset="0"/>
              </a:rPr>
              <a:t>Lead intoxication</a:t>
            </a:r>
          </a:p>
          <a:p>
            <a:pPr lvl="1" eaLnBrk="1" hangingPunct="1">
              <a:lnSpc>
                <a:spcPct val="80000"/>
              </a:lnSpc>
              <a:spcBef>
                <a:spcPct val="15000"/>
              </a:spcBef>
              <a:spcAft>
                <a:spcPct val="25000"/>
              </a:spcAft>
            </a:pPr>
            <a:r>
              <a:rPr lang="en-US" sz="3200" dirty="0">
                <a:latin typeface="Arial" charset="0"/>
                <a:cs typeface="ＭＳ Ｐゴシック" charset="0"/>
              </a:rPr>
              <a:t>Even less Common:  </a:t>
            </a:r>
            <a:r>
              <a:rPr lang="en-US" sz="3200" dirty="0">
                <a:latin typeface="Arial" charset="0"/>
                <a:ea typeface="ヒラギノ角ゴ Pro W3" charset="0"/>
                <a:cs typeface="ヒラギノ角ゴ Pro W3" charset="0"/>
              </a:rPr>
              <a:t>Hypoglycemia, arrhythmias</a:t>
            </a:r>
          </a:p>
          <a:p>
            <a:pPr lvl="1" eaLnBrk="1" hangingPunct="1">
              <a:lnSpc>
                <a:spcPct val="80000"/>
              </a:lnSpc>
              <a:spcBef>
                <a:spcPct val="15000"/>
              </a:spcBef>
              <a:spcAft>
                <a:spcPct val="25000"/>
              </a:spcAft>
            </a:pPr>
            <a:r>
              <a:rPr lang="en-US" sz="3200" dirty="0">
                <a:latin typeface="Arial" charset="0"/>
                <a:ea typeface="ヒラギノ角ゴ Pro W3" charset="0"/>
                <a:cs typeface="ヒラギノ角ゴ Pro W3" charset="0"/>
              </a:rPr>
              <a:t>Rare: Pheochromocytoma, CNS disorders (ex delirium/brain tumor)</a:t>
            </a:r>
          </a:p>
          <a:p>
            <a:endParaRPr lang="en-US" sz="3200" dirty="0">
              <a:latin typeface="Arial" charset="0"/>
            </a:endParaRPr>
          </a:p>
        </p:txBody>
      </p:sp>
    </p:spTree>
    <p:extLst>
      <p:ext uri="{BB962C8B-B14F-4D97-AF65-F5344CB8AC3E}">
        <p14:creationId xmlns:p14="http://schemas.microsoft.com/office/powerpoint/2010/main" val="17194432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524000" y="453737"/>
            <a:ext cx="9144000" cy="620683"/>
          </a:xfrm>
        </p:spPr>
        <p:txBody>
          <a:bodyPr>
            <a:normAutofit fontScale="90000"/>
          </a:bodyPr>
          <a:lstStyle/>
          <a:p>
            <a:pPr algn="ctr"/>
            <a:r>
              <a:rPr lang="en-US" sz="4400" b="1" dirty="0">
                <a:solidFill>
                  <a:srgbClr val="0070C0"/>
                </a:solidFill>
              </a:rPr>
              <a:t>Goals and Objectives  </a:t>
            </a:r>
          </a:p>
        </p:txBody>
      </p:sp>
      <p:sp>
        <p:nvSpPr>
          <p:cNvPr id="6146" name="Rectangle 3"/>
          <p:cNvSpPr>
            <a:spLocks noGrp="1" noChangeArrowheads="1"/>
          </p:cNvSpPr>
          <p:nvPr>
            <p:ph idx="1"/>
          </p:nvPr>
        </p:nvSpPr>
        <p:spPr>
          <a:xfrm>
            <a:off x="1752601" y="1435101"/>
            <a:ext cx="8424863" cy="5229225"/>
          </a:xfrm>
        </p:spPr>
        <p:txBody>
          <a:bodyPr/>
          <a:lstStyle/>
          <a:p>
            <a:pPr eaLnBrk="1" hangingPunct="1">
              <a:spcBef>
                <a:spcPct val="15000"/>
              </a:spcBef>
              <a:spcAft>
                <a:spcPct val="25000"/>
              </a:spcAft>
              <a:buClr>
                <a:schemeClr val="tx1"/>
              </a:buClr>
              <a:buFont typeface="Arial"/>
              <a:buChar char="•"/>
            </a:pPr>
            <a:r>
              <a:rPr lang="en-US" dirty="0">
                <a:latin typeface="Arial" charset="0"/>
              </a:rPr>
              <a:t>Distinguish between anxiety and an anxiety disorder</a:t>
            </a:r>
          </a:p>
          <a:p>
            <a:pPr>
              <a:spcBef>
                <a:spcPct val="15000"/>
              </a:spcBef>
              <a:spcAft>
                <a:spcPct val="25000"/>
              </a:spcAft>
              <a:buClr>
                <a:schemeClr val="tx1"/>
              </a:buClr>
              <a:buFont typeface="Arial"/>
              <a:buChar char="•"/>
            </a:pPr>
            <a:r>
              <a:rPr lang="en-US" dirty="0">
                <a:latin typeface="Arial" charset="0"/>
              </a:rPr>
              <a:t>Review the epidemiology of pediatric anxiety disorders</a:t>
            </a:r>
          </a:p>
          <a:p>
            <a:pPr>
              <a:spcBef>
                <a:spcPct val="15000"/>
              </a:spcBef>
              <a:spcAft>
                <a:spcPct val="25000"/>
              </a:spcAft>
              <a:buClr>
                <a:schemeClr val="tx1"/>
              </a:buClr>
              <a:buFont typeface="Arial"/>
              <a:buChar char="•"/>
            </a:pPr>
            <a:r>
              <a:rPr lang="en-US" dirty="0">
                <a:latin typeface="Arial" charset="0"/>
              </a:rPr>
              <a:t>To recognize the signs and symptoms of anxiety disorders in children and adolescents at different ages</a:t>
            </a:r>
          </a:p>
          <a:p>
            <a:pPr eaLnBrk="1" hangingPunct="1">
              <a:spcBef>
                <a:spcPct val="15000"/>
              </a:spcBef>
              <a:spcAft>
                <a:spcPct val="25000"/>
              </a:spcAft>
              <a:buClr>
                <a:schemeClr val="tx1"/>
              </a:buClr>
              <a:buFont typeface="Arial"/>
              <a:buChar char="•"/>
            </a:pPr>
            <a:r>
              <a:rPr lang="en-US" dirty="0">
                <a:latin typeface="Arial" charset="0"/>
              </a:rPr>
              <a:t>To know how to screen and assess for these conditions </a:t>
            </a:r>
          </a:p>
        </p:txBody>
      </p:sp>
    </p:spTree>
    <p:extLst>
      <p:ext uri="{BB962C8B-B14F-4D97-AF65-F5344CB8AC3E}">
        <p14:creationId xmlns:p14="http://schemas.microsoft.com/office/powerpoint/2010/main" val="31712260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What is anxiety?"/>
          <p:cNvSpPr txBox="1">
            <a:spLocks noGrp="1"/>
          </p:cNvSpPr>
          <p:nvPr>
            <p:ph type="title"/>
          </p:nvPr>
        </p:nvSpPr>
        <p:spPr>
          <a:xfrm>
            <a:off x="839787" y="821094"/>
            <a:ext cx="3932239" cy="737118"/>
          </a:xfrm>
        </p:spPr>
        <p:txBody>
          <a:bodyPr anchor="b">
            <a:normAutofit/>
          </a:bodyPr>
          <a:lstStyle>
            <a:lvl1pPr defTabSz="713231">
              <a:defRPr sz="4835"/>
            </a:lvl1pPr>
          </a:lstStyle>
          <a:p>
            <a:r>
              <a:rPr lang="en-US" sz="3600" b="1" dirty="0"/>
              <a:t>What is anxiety?</a:t>
            </a:r>
          </a:p>
        </p:txBody>
      </p:sp>
      <p:pic>
        <p:nvPicPr>
          <p:cNvPr id="1030" name="Picture 6" descr="Goldilocks theory, Save 54% available amazing clearance - andradp.com">
            <a:extLst>
              <a:ext uri="{FF2B5EF4-FFF2-40B4-BE49-F238E27FC236}">
                <a16:creationId xmlns:a16="http://schemas.microsoft.com/office/drawing/2014/main" id="{029991DC-DD8A-0DA6-77B8-707BC41E11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2172" y="912780"/>
            <a:ext cx="5125709" cy="4873625"/>
          </a:xfrm>
          <a:prstGeom prst="rect">
            <a:avLst/>
          </a:prstGeom>
          <a:noFill/>
          <a:extLst>
            <a:ext uri="{909E8E84-426E-40DD-AFC4-6F175D3DCCD1}">
              <a14:hiddenFill xmlns:a14="http://schemas.microsoft.com/office/drawing/2010/main">
                <a:solidFill>
                  <a:srgbClr val="FFFFFF"/>
                </a:solidFill>
              </a14:hiddenFill>
            </a:ext>
          </a:extLst>
        </p:spPr>
      </p:pic>
      <p:sp>
        <p:nvSpPr>
          <p:cNvPr id="472" name="Feeling of apprehension and anticipation of danger…"/>
          <p:cNvSpPr txBox="1">
            <a:spLocks noGrp="1"/>
          </p:cNvSpPr>
          <p:nvPr>
            <p:ph type="body" sz="quarter" idx="1"/>
          </p:nvPr>
        </p:nvSpPr>
        <p:spPr>
          <a:xfrm>
            <a:off x="744037" y="1651518"/>
            <a:ext cx="5003620" cy="4217470"/>
          </a:xfrm>
        </p:spPr>
        <p:txBody>
          <a:bodyPr>
            <a:normAutofit/>
          </a:bodyPr>
          <a:lstStyle/>
          <a:p>
            <a:pPr marL="217170" indent="-217170" defTabSz="868680">
              <a:spcBef>
                <a:spcPts val="900"/>
              </a:spcBef>
              <a:buChar char="•"/>
              <a:defRPr sz="2660"/>
            </a:pPr>
            <a:r>
              <a:rPr lang="en-US" sz="2400" dirty="0"/>
              <a:t>Feeling of apprehension, “nervous”, “worry”, or unease </a:t>
            </a:r>
          </a:p>
          <a:p>
            <a:pPr marL="217170" indent="-217170" defTabSz="868680">
              <a:spcBef>
                <a:spcPts val="900"/>
              </a:spcBef>
              <a:buChar char="•"/>
              <a:defRPr sz="2660"/>
            </a:pPr>
            <a:r>
              <a:rPr lang="en-US" sz="2400" dirty="0"/>
              <a:t>Anticipation of danger</a:t>
            </a:r>
          </a:p>
          <a:p>
            <a:pPr marL="217170" indent="-217170" defTabSz="868680">
              <a:spcBef>
                <a:spcPts val="900"/>
              </a:spcBef>
              <a:buChar char="•"/>
              <a:defRPr sz="2660"/>
            </a:pPr>
            <a:r>
              <a:rPr lang="en-US" sz="2400" dirty="0"/>
              <a:t>May be experienced somatically as well as emotionally/cognitively</a:t>
            </a:r>
          </a:p>
          <a:p>
            <a:pPr marL="217170" indent="-217170" defTabSz="868680">
              <a:spcBef>
                <a:spcPts val="900"/>
              </a:spcBef>
              <a:buChar char="•"/>
              <a:defRPr sz="2660"/>
            </a:pPr>
            <a:r>
              <a:rPr lang="en-US" sz="2400" dirty="0"/>
              <a:t>Normal</a:t>
            </a:r>
          </a:p>
          <a:p>
            <a:pPr marL="217170" indent="-217170" defTabSz="868680">
              <a:spcBef>
                <a:spcPts val="900"/>
              </a:spcBef>
              <a:buChar char="•"/>
              <a:defRPr sz="2660"/>
            </a:pPr>
            <a:r>
              <a:rPr lang="en-US" sz="2400" dirty="0"/>
              <a:t>Adaptive: helps us focus and prepare</a:t>
            </a:r>
          </a:p>
          <a:p>
            <a:pPr marL="217170" indent="-217170" defTabSz="868680">
              <a:spcBef>
                <a:spcPts val="900"/>
              </a:spcBef>
              <a:buChar char="•"/>
              <a:defRPr sz="2660"/>
            </a:pPr>
            <a:r>
              <a:rPr lang="en-US" sz="2400" dirty="0"/>
              <a:t>Temporary </a:t>
            </a:r>
          </a:p>
        </p:txBody>
      </p:sp>
      <p:sp>
        <p:nvSpPr>
          <p:cNvPr id="473" name="Slide Number" hidden="1"/>
          <p:cNvSpPr txBox="1">
            <a:spLocks noGrp="1"/>
          </p:cNvSpPr>
          <p:nvPr>
            <p:ph type="sldNum" sz="quarter" idx="2"/>
          </p:nvPr>
        </p:nvSpPr>
        <p:spPr>
          <a:xfrm>
            <a:off x="11179028" y="6416992"/>
            <a:ext cx="174772" cy="243841"/>
          </a:xfrm>
          <a:prstGeom prst="rect">
            <a:avLst/>
          </a:prstGeom>
          <a:extLst>
            <a:ext uri="{C572A759-6A51-4108-AA02-DFA0A04FC94B}">
              <ma14:wrappingTextBoxFlag xmlns="" xmlns:ma14="http://schemas.microsoft.com/office/mac/drawingml/2011/main" val="1"/>
            </a:ext>
          </a:extLst>
        </p:spPr>
        <p:txBody>
          <a:bodyPr/>
          <a:lstStyle/>
          <a:p>
            <a:pPr>
              <a:spcAft>
                <a:spcPts val="600"/>
              </a:spcAft>
            </a:pPr>
            <a:fld id="{86CB4B4D-7CA3-9044-876B-883B54F8677D}" type="slidenum">
              <a:rPr/>
              <a:pPr>
                <a:spcAft>
                  <a:spcPts val="600"/>
                </a:spcAft>
              </a:pPr>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normAutofit/>
          </a:bodyPr>
          <a:lstStyle/>
          <a:p>
            <a:pPr algn="ctr"/>
            <a:r>
              <a:rPr lang="en-US" b="1" dirty="0">
                <a:solidFill>
                  <a:srgbClr val="000000"/>
                </a:solidFill>
              </a:rPr>
              <a:t>When is Anxiety a </a:t>
            </a:r>
            <a:r>
              <a:rPr lang="en-US" b="1" i="1" dirty="0">
                <a:solidFill>
                  <a:srgbClr val="000000"/>
                </a:solidFill>
              </a:rPr>
              <a:t>Disorder</a:t>
            </a:r>
            <a:r>
              <a:rPr lang="en-US" b="1" dirty="0">
                <a:solidFill>
                  <a:srgbClr val="000000"/>
                </a:solidFill>
              </a:rPr>
              <a:t>?</a:t>
            </a:r>
          </a:p>
        </p:txBody>
      </p:sp>
      <p:pic>
        <p:nvPicPr>
          <p:cNvPr id="4" name="Picture 3">
            <a:extLst>
              <a:ext uri="{FF2B5EF4-FFF2-40B4-BE49-F238E27FC236}">
                <a16:creationId xmlns:a16="http://schemas.microsoft.com/office/drawing/2014/main" id="{B99547E2-DF0E-5F9D-45DA-20848250B9F5}"/>
              </a:ext>
            </a:extLst>
          </p:cNvPr>
          <p:cNvPicPr>
            <a:picLocks noChangeAspect="1"/>
          </p:cNvPicPr>
          <p:nvPr/>
        </p:nvPicPr>
        <p:blipFill>
          <a:blip r:embed="rId2"/>
          <a:stretch>
            <a:fillRect/>
          </a:stretch>
        </p:blipFill>
        <p:spPr>
          <a:xfrm>
            <a:off x="6222083" y="987425"/>
            <a:ext cx="5130130" cy="4873625"/>
          </a:xfrm>
          <a:prstGeom prst="rect">
            <a:avLst/>
          </a:prstGeom>
          <a:noFill/>
        </p:spPr>
      </p:pic>
      <p:sp>
        <p:nvSpPr>
          <p:cNvPr id="5" name="Rectangle 4">
            <a:extLst>
              <a:ext uri="{FF2B5EF4-FFF2-40B4-BE49-F238E27FC236}">
                <a16:creationId xmlns:a16="http://schemas.microsoft.com/office/drawing/2014/main" id="{8FCF6543-9B10-8030-BCDC-2754AC440490}"/>
              </a:ext>
            </a:extLst>
          </p:cNvPr>
          <p:cNvSpPr/>
          <p:nvPr/>
        </p:nvSpPr>
        <p:spPr>
          <a:xfrm>
            <a:off x="9302527" y="1828800"/>
            <a:ext cx="1374710" cy="3387012"/>
          </a:xfrm>
          <a:prstGeom prst="rect">
            <a:avLst/>
          </a:prstGeom>
          <a:solidFill>
            <a:srgbClr val="FF0000">
              <a:alpha val="1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A3838"/>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18EEEC20-8699-912A-02B8-ADFC47D26FE5}"/>
              </a:ext>
            </a:extLst>
          </p:cNvPr>
          <p:cNvSpPr txBox="1"/>
          <p:nvPr/>
        </p:nvSpPr>
        <p:spPr>
          <a:xfrm>
            <a:off x="120073" y="2124364"/>
            <a:ext cx="6345382"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391378"/>
                </a:solidFill>
                <a:effectLst/>
                <a:uFillTx/>
                <a:latin typeface="+mj-lt"/>
                <a:ea typeface="+mj-ea"/>
                <a:cs typeface="+mj-cs"/>
                <a:sym typeface="Helvetica"/>
              </a:rPr>
              <a:t>“Hijacked” Fight/Flight/Freeze response</a:t>
            </a:r>
          </a:p>
          <a:p>
            <a:pPr marL="342900" indent="-342900" algn="l">
              <a:buFont typeface="Arial" panose="020B0604020202020204" pitchFamily="34" charset="0"/>
              <a:buChar char="•"/>
            </a:pPr>
            <a:endParaRPr kumimoji="0" lang="en-US" sz="2400" b="0" i="0" u="none" strike="noStrike" cap="none" spc="0" normalizeH="0" baseline="0" dirty="0">
              <a:ln>
                <a:noFill/>
              </a:ln>
              <a:solidFill>
                <a:srgbClr val="391378"/>
              </a:solidFill>
              <a:effectLst/>
              <a:uFillTx/>
              <a:latin typeface="+mj-lt"/>
              <a:ea typeface="+mj-ea"/>
              <a:cs typeface="+mj-cs"/>
              <a:sym typeface="Helvetica"/>
            </a:endParaRPr>
          </a:p>
          <a:p>
            <a:pPr marL="342900" indent="-342900" algn="l">
              <a:buFont typeface="Arial" panose="020B0604020202020204" pitchFamily="34" charset="0"/>
              <a:buChar char="•"/>
            </a:pPr>
            <a:r>
              <a:rPr kumimoji="0" lang="en-US" sz="2400" b="0" i="0" u="none" strike="noStrike" cap="none" spc="0" normalizeH="0" baseline="0" dirty="0">
                <a:ln>
                  <a:noFill/>
                </a:ln>
                <a:solidFill>
                  <a:srgbClr val="391378"/>
                </a:solidFill>
                <a:effectLst/>
                <a:uFillTx/>
                <a:latin typeface="+mj-lt"/>
                <a:ea typeface="+mj-ea"/>
                <a:cs typeface="+mj-cs"/>
                <a:sym typeface="Helvetica"/>
              </a:rPr>
              <a:t>Frequent and persistent (6 months)</a:t>
            </a:r>
            <a:endParaRPr lang="en-US" sz="2400" dirty="0"/>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u="sng" dirty="0"/>
              <a:t>Avoidance</a:t>
            </a:r>
          </a:p>
          <a:p>
            <a:pPr lvl="5" indent="0" algn="l"/>
            <a:r>
              <a:rPr lang="en-US" sz="2400" dirty="0"/>
              <a:t>		Restriction/resistance of activity</a:t>
            </a:r>
          </a:p>
          <a:p>
            <a:pPr marL="342900" lvl="5" indent="-342900" algn="l">
              <a:buFont typeface="Arial" panose="020B0604020202020204" pitchFamily="34" charset="0"/>
              <a:buChar char="•"/>
            </a:pPr>
            <a:r>
              <a:rPr lang="en-US" sz="2400" dirty="0"/>
              <a:t>Impairment</a:t>
            </a:r>
          </a:p>
          <a:p>
            <a:pPr lvl="6" indent="0" algn="l"/>
            <a:r>
              <a:rPr lang="en-US" sz="2400" dirty="0"/>
              <a:t>		Need for parental accommodations</a:t>
            </a:r>
          </a:p>
          <a:p>
            <a:pPr lvl="6" indent="0" algn="l"/>
            <a:r>
              <a:rPr lang="en-US" sz="2400" dirty="0"/>
              <a:t>		“Missing out”</a:t>
            </a:r>
          </a:p>
          <a:p>
            <a:pPr lvl="6" indent="0" algn="l"/>
            <a:r>
              <a:rPr lang="en-US" sz="2400" dirty="0"/>
              <a:t>		</a:t>
            </a:r>
            <a:r>
              <a:rPr lang="en-US" sz="2400" dirty="0" err="1"/>
              <a:t>Tantums</a:t>
            </a:r>
            <a:r>
              <a:rPr lang="en-US" sz="2400" dirty="0"/>
              <a:t>/Aggression</a:t>
            </a:r>
          </a:p>
          <a:p>
            <a:pPr lvl="6" indent="0" algn="l"/>
            <a:r>
              <a:rPr lang="en-US" sz="2400" dirty="0"/>
              <a:t>	</a:t>
            </a:r>
          </a:p>
        </p:txBody>
      </p:sp>
    </p:spTree>
    <p:extLst>
      <p:ext uri="{BB962C8B-B14F-4D97-AF65-F5344CB8AC3E}">
        <p14:creationId xmlns:p14="http://schemas.microsoft.com/office/powerpoint/2010/main" val="13789530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1625"/>
            <a:ext cx="9144000" cy="1143000"/>
          </a:xfrm>
        </p:spPr>
        <p:txBody>
          <a:bodyPr/>
          <a:lstStyle/>
          <a:p>
            <a:pPr algn="ctr"/>
            <a:r>
              <a:rPr lang="en-US" sz="4400" b="1" dirty="0">
                <a:solidFill>
                  <a:srgbClr val="0070C0"/>
                </a:solidFill>
              </a:rPr>
              <a:t>Subtypes of Anxiety Disorders</a:t>
            </a:r>
          </a:p>
        </p:txBody>
      </p:sp>
      <p:sp>
        <p:nvSpPr>
          <p:cNvPr id="3" name="Content Placeholder 2"/>
          <p:cNvSpPr>
            <a:spLocks noGrp="1"/>
          </p:cNvSpPr>
          <p:nvPr>
            <p:ph idx="1"/>
          </p:nvPr>
        </p:nvSpPr>
        <p:spPr>
          <a:xfrm>
            <a:off x="2674738" y="1582616"/>
            <a:ext cx="6842523" cy="3692768"/>
          </a:xfrm>
        </p:spPr>
        <p:txBody>
          <a:bodyPr>
            <a:noAutofit/>
          </a:bodyPr>
          <a:lstStyle/>
          <a:p>
            <a:r>
              <a:rPr lang="en-US" sz="2400" u="sng" dirty="0"/>
              <a:t>Younger children:</a:t>
            </a:r>
          </a:p>
          <a:p>
            <a:pPr lvl="1"/>
            <a:r>
              <a:rPr lang="en-US" sz="2400" dirty="0"/>
              <a:t>Selective Mutism (cousin of Social Anxiety)</a:t>
            </a:r>
          </a:p>
          <a:p>
            <a:pPr lvl="1"/>
            <a:r>
              <a:rPr lang="en-US" sz="2400" dirty="0"/>
              <a:t>Separation Anxiety Disorder</a:t>
            </a:r>
          </a:p>
          <a:p>
            <a:r>
              <a:rPr lang="en-US" sz="2400" u="sng" dirty="0"/>
              <a:t>Older school aged and Adolescents:</a:t>
            </a:r>
          </a:p>
          <a:p>
            <a:pPr lvl="1"/>
            <a:r>
              <a:rPr lang="en-US" sz="2400" dirty="0"/>
              <a:t>Phobias</a:t>
            </a:r>
          </a:p>
          <a:p>
            <a:pPr lvl="1"/>
            <a:r>
              <a:rPr lang="en-US" sz="2400" dirty="0"/>
              <a:t>Generalized Anxiety Disorder</a:t>
            </a:r>
          </a:p>
          <a:p>
            <a:pPr lvl="1"/>
            <a:r>
              <a:rPr lang="en-US" sz="2400" dirty="0"/>
              <a:t>Social Anxiety Disorder</a:t>
            </a:r>
          </a:p>
          <a:p>
            <a:pPr lvl="1"/>
            <a:r>
              <a:rPr lang="en-US" sz="2400" dirty="0"/>
              <a:t>Panic Disorder</a:t>
            </a:r>
          </a:p>
          <a:p>
            <a:endParaRPr lang="en-US" sz="2400" dirty="0"/>
          </a:p>
        </p:txBody>
      </p:sp>
      <p:sp>
        <p:nvSpPr>
          <p:cNvPr id="4" name="TextBox 3">
            <a:extLst>
              <a:ext uri="{FF2B5EF4-FFF2-40B4-BE49-F238E27FC236}">
                <a16:creationId xmlns:a16="http://schemas.microsoft.com/office/drawing/2014/main" id="{808709E7-CC70-F6CF-69DF-9B490871C1B3}"/>
              </a:ext>
            </a:extLst>
          </p:cNvPr>
          <p:cNvSpPr txBox="1"/>
          <p:nvPr/>
        </p:nvSpPr>
        <p:spPr>
          <a:xfrm>
            <a:off x="2993293" y="5436472"/>
            <a:ext cx="5908430"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600" i="1" dirty="0"/>
              <a:t>Note: </a:t>
            </a:r>
          </a:p>
          <a:p>
            <a:pPr marL="0" marR="0" indent="0" algn="ctr" defTabSz="457200" rtl="0" fontAlgn="auto" latinLnBrk="0" hangingPunct="0">
              <a:lnSpc>
                <a:spcPct val="100000"/>
              </a:lnSpc>
              <a:spcBef>
                <a:spcPts val="0"/>
              </a:spcBef>
              <a:spcAft>
                <a:spcPts val="0"/>
              </a:spcAft>
              <a:buClrTx/>
              <a:buSzTx/>
              <a:buFontTx/>
              <a:buNone/>
              <a:tabLst/>
            </a:pPr>
            <a:r>
              <a:rPr lang="en-US" sz="1600" i="1" dirty="0"/>
              <a:t>OCD and PTSD were included as Anxiety Disorders in DSM-IV.  </a:t>
            </a:r>
          </a:p>
          <a:p>
            <a:pPr marL="0" marR="0" indent="0" algn="ctr" defTabSz="457200" rtl="0" fontAlgn="auto" latinLnBrk="0" hangingPunct="0">
              <a:lnSpc>
                <a:spcPct val="100000"/>
              </a:lnSpc>
              <a:spcBef>
                <a:spcPts val="0"/>
              </a:spcBef>
              <a:spcAft>
                <a:spcPts val="0"/>
              </a:spcAft>
              <a:buClrTx/>
              <a:buSzTx/>
              <a:buFontTx/>
              <a:buNone/>
              <a:tabLst/>
            </a:pPr>
            <a:r>
              <a:rPr lang="en-US" sz="1600" i="1" dirty="0"/>
              <a:t>In DSM-V they are better classified as obsessive-compulsive or trauma and stressor related disorders respectively</a:t>
            </a:r>
            <a:endParaRPr kumimoji="0" lang="en-US" sz="1600" b="0" i="1" u="none" strike="noStrike" cap="none" spc="0" normalizeH="0" baseline="0" dirty="0">
              <a:ln>
                <a:noFill/>
              </a:ln>
              <a:solidFill>
                <a:srgbClr val="391378"/>
              </a:solidFill>
              <a:effectLst/>
              <a:uFillTx/>
              <a:latin typeface="+mj-lt"/>
              <a:ea typeface="+mj-ea"/>
              <a:cs typeface="+mj-cs"/>
              <a:sym typeface="Helvetica"/>
            </a:endParaRPr>
          </a:p>
        </p:txBody>
      </p:sp>
    </p:spTree>
    <p:extLst>
      <p:ext uri="{BB962C8B-B14F-4D97-AF65-F5344CB8AC3E}">
        <p14:creationId xmlns:p14="http://schemas.microsoft.com/office/powerpoint/2010/main" val="7995503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7D404-F07A-B0A9-C1DB-46FFA661F76A}"/>
              </a:ext>
            </a:extLst>
          </p:cNvPr>
          <p:cNvSpPr>
            <a:spLocks noGrp="1"/>
          </p:cNvSpPr>
          <p:nvPr>
            <p:ph type="title"/>
          </p:nvPr>
        </p:nvSpPr>
        <p:spPr/>
        <p:txBody>
          <a:bodyPr>
            <a:normAutofit fontScale="90000"/>
          </a:bodyPr>
          <a:lstStyle/>
          <a:p>
            <a:r>
              <a:rPr lang="en-US" dirty="0"/>
              <a:t>Poll Question #1	</a:t>
            </a:r>
          </a:p>
        </p:txBody>
      </p:sp>
      <p:sp>
        <p:nvSpPr>
          <p:cNvPr id="4" name="Text Placeholder 3">
            <a:extLst>
              <a:ext uri="{FF2B5EF4-FFF2-40B4-BE49-F238E27FC236}">
                <a16:creationId xmlns:a16="http://schemas.microsoft.com/office/drawing/2014/main" id="{053DB44D-DF50-1B23-0811-1FC0B8B11552}"/>
              </a:ext>
            </a:extLst>
          </p:cNvPr>
          <p:cNvSpPr>
            <a:spLocks noGrp="1"/>
          </p:cNvSpPr>
          <p:nvPr>
            <p:ph type="body" idx="1"/>
          </p:nvPr>
        </p:nvSpPr>
        <p:spPr/>
        <p:txBody>
          <a:bodyPr/>
          <a:lstStyle/>
          <a:p>
            <a:r>
              <a:rPr lang="en-US" dirty="0"/>
              <a:t>Does your practice screen for anxiety using a validated tool on a regular basis?</a:t>
            </a:r>
          </a:p>
          <a:p>
            <a:endParaRPr lang="en-US" dirty="0"/>
          </a:p>
          <a:p>
            <a:r>
              <a:rPr lang="en-US" dirty="0"/>
              <a:t>YES</a:t>
            </a:r>
          </a:p>
          <a:p>
            <a:r>
              <a:rPr lang="en-US" dirty="0"/>
              <a:t>NO</a:t>
            </a:r>
          </a:p>
          <a:p>
            <a:r>
              <a:rPr lang="en-US" dirty="0"/>
              <a:t>I am not sure</a:t>
            </a:r>
          </a:p>
        </p:txBody>
      </p:sp>
    </p:spTree>
    <p:extLst>
      <p:ext uri="{BB962C8B-B14F-4D97-AF65-F5344CB8AC3E}">
        <p14:creationId xmlns:p14="http://schemas.microsoft.com/office/powerpoint/2010/main" val="14731628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7D404-F07A-B0A9-C1DB-46FFA661F76A}"/>
              </a:ext>
            </a:extLst>
          </p:cNvPr>
          <p:cNvSpPr>
            <a:spLocks noGrp="1"/>
          </p:cNvSpPr>
          <p:nvPr>
            <p:ph type="title"/>
          </p:nvPr>
        </p:nvSpPr>
        <p:spPr/>
        <p:txBody>
          <a:bodyPr>
            <a:normAutofit fontScale="90000"/>
          </a:bodyPr>
          <a:lstStyle/>
          <a:p>
            <a:r>
              <a:rPr lang="en-US" dirty="0"/>
              <a:t>Poll Question #2	</a:t>
            </a:r>
          </a:p>
        </p:txBody>
      </p:sp>
      <p:sp>
        <p:nvSpPr>
          <p:cNvPr id="4" name="Text Placeholder 3">
            <a:extLst>
              <a:ext uri="{FF2B5EF4-FFF2-40B4-BE49-F238E27FC236}">
                <a16:creationId xmlns:a16="http://schemas.microsoft.com/office/drawing/2014/main" id="{053DB44D-DF50-1B23-0811-1FC0B8B11552}"/>
              </a:ext>
            </a:extLst>
          </p:cNvPr>
          <p:cNvSpPr>
            <a:spLocks noGrp="1"/>
          </p:cNvSpPr>
          <p:nvPr>
            <p:ph type="body" idx="1"/>
          </p:nvPr>
        </p:nvSpPr>
        <p:spPr/>
        <p:txBody>
          <a:bodyPr/>
          <a:lstStyle/>
          <a:p>
            <a:r>
              <a:rPr lang="en-US" dirty="0"/>
              <a:t>Does your practice screen for depression using a validated tool on a regular basis?</a:t>
            </a:r>
          </a:p>
          <a:p>
            <a:endParaRPr lang="en-US" dirty="0"/>
          </a:p>
          <a:p>
            <a:r>
              <a:rPr lang="en-US" dirty="0"/>
              <a:t>YES</a:t>
            </a:r>
          </a:p>
          <a:p>
            <a:r>
              <a:rPr lang="en-US" dirty="0"/>
              <a:t>NO</a:t>
            </a:r>
          </a:p>
          <a:p>
            <a:r>
              <a:rPr lang="en-US" dirty="0"/>
              <a:t>I am not sure</a:t>
            </a:r>
          </a:p>
        </p:txBody>
      </p:sp>
    </p:spTree>
    <p:extLst>
      <p:ext uri="{BB962C8B-B14F-4D97-AF65-F5344CB8AC3E}">
        <p14:creationId xmlns:p14="http://schemas.microsoft.com/office/powerpoint/2010/main" val="236415268"/>
      </p:ext>
    </p:extLst>
  </p:cSld>
  <p:clrMapOvr>
    <a:masterClrMapping/>
  </p:clrMapOvr>
  <p:transition spd="med"/>
</p:sld>
</file>

<file path=ppt/theme/theme1.xml><?xml version="1.0" encoding="utf-8"?>
<a:theme xmlns:a="http://schemas.openxmlformats.org/drawingml/2006/main" name="Office Theme">
  <a:themeElements>
    <a:clrScheme name="Office Theme">
      <a:dk1>
        <a:srgbClr val="391378"/>
      </a:dk1>
      <a:lt1>
        <a:srgbClr val="FFFFFF"/>
      </a:lt1>
      <a:dk2>
        <a:srgbClr val="A7A7A7"/>
      </a:dk2>
      <a:lt2>
        <a:srgbClr val="535353"/>
      </a:lt2>
      <a:accent1>
        <a:srgbClr val="039FDA"/>
      </a:accent1>
      <a:accent2>
        <a:srgbClr val="7BBF43"/>
      </a:accent2>
      <a:accent3>
        <a:srgbClr val="3A0E79"/>
      </a:accent3>
      <a:accent4>
        <a:srgbClr val="A5A5A5"/>
      </a:accent4>
      <a:accent5>
        <a:srgbClr val="5B9BD5"/>
      </a:accent5>
      <a:accent6>
        <a:srgbClr val="6F3B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A3838"/>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39FDA"/>
      </a:accent1>
      <a:accent2>
        <a:srgbClr val="7BBF43"/>
      </a:accent2>
      <a:accent3>
        <a:srgbClr val="3A0E79"/>
      </a:accent3>
      <a:accent4>
        <a:srgbClr val="A5A5A5"/>
      </a:accent4>
      <a:accent5>
        <a:srgbClr val="5B9BD5"/>
      </a:accent5>
      <a:accent6>
        <a:srgbClr val="6F3B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A3838"/>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91378"/>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51724</TotalTime>
  <Words>1917</Words>
  <Application>Microsoft Office PowerPoint</Application>
  <PresentationFormat>Widescreen</PresentationFormat>
  <Paragraphs>313</Paragraphs>
  <Slides>34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ＭＳ Ｐゴシック</vt:lpstr>
      <vt:lpstr>Arial</vt:lpstr>
      <vt:lpstr>Calibri</vt:lpstr>
      <vt:lpstr>Helvetica</vt:lpstr>
      <vt:lpstr>Helvetica Light</vt:lpstr>
      <vt:lpstr>Helvetica Regular</vt:lpstr>
      <vt:lpstr>Kozuka Gothic Pr6N B</vt:lpstr>
      <vt:lpstr>Myriad Arabic</vt:lpstr>
      <vt:lpstr>Open Sans</vt:lpstr>
      <vt:lpstr>Times New Roman</vt:lpstr>
      <vt:lpstr>ヒラギノ角ゴ Pro W3</vt:lpstr>
      <vt:lpstr>Office Theme</vt:lpstr>
      <vt:lpstr>PowerPoint Presentation</vt:lpstr>
      <vt:lpstr>Speaker:</vt:lpstr>
      <vt:lpstr>PowerPoint Presentation</vt:lpstr>
      <vt:lpstr>Goals and Objectives  </vt:lpstr>
      <vt:lpstr>What is anxiety?</vt:lpstr>
      <vt:lpstr>When is Anxiety a Disorder?</vt:lpstr>
      <vt:lpstr>Subtypes of Anxiety Disorders</vt:lpstr>
      <vt:lpstr>Poll Question #1 </vt:lpstr>
      <vt:lpstr>Poll Question #2 </vt:lpstr>
      <vt:lpstr>Why should we screen for anxiety?</vt:lpstr>
      <vt:lpstr>Anxiety ignored can derail development?</vt:lpstr>
      <vt:lpstr>How does anxiety present?</vt:lpstr>
      <vt:lpstr>Presentation of anxiety at Different Ages</vt:lpstr>
      <vt:lpstr>Midline Physical Symptoms</vt:lpstr>
      <vt:lpstr>Emily </vt:lpstr>
      <vt:lpstr>Assessment</vt:lpstr>
      <vt:lpstr>Screening</vt:lpstr>
      <vt:lpstr>www.projectteachny.org</vt:lpstr>
      <vt:lpstr>Scoring the SCARED</vt:lpstr>
      <vt:lpstr>Psychiatric Differential</vt:lpstr>
      <vt:lpstr>Medications/Substances that cause/worsen Anxiety</vt:lpstr>
      <vt:lpstr>Diagnosis</vt:lpstr>
      <vt:lpstr>Emily </vt:lpstr>
      <vt:lpstr>PowerPoint Presentation</vt:lpstr>
      <vt:lpstr>SCARED Scoring</vt:lpstr>
      <vt:lpstr>POLL #3 Do we think Emily has an Anxiety Disorder?  Yes No I want more information I’m not sure</vt:lpstr>
      <vt:lpstr>POLL #4 How would you rate the severity of Emily’s GAD w/ school avoidance?  Mild Moderate Severe</vt:lpstr>
      <vt:lpstr>Severity </vt:lpstr>
      <vt:lpstr>Summary</vt:lpstr>
      <vt:lpstr>Appendix</vt:lpstr>
      <vt:lpstr>GAD DSM5 Criteria</vt:lpstr>
      <vt:lpstr>Separation Anxiety Disorder DSM5</vt:lpstr>
      <vt:lpstr>Social Anxiety Disorder DSM5</vt:lpstr>
      <vt:lpstr>Gen Medical Differential Diagnosis: Uncommon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Zhrebker, Liora</dc:creator>
  <cp:lastModifiedBy>Bhatia, Ira</cp:lastModifiedBy>
  <cp:revision>45</cp:revision>
  <cp:lastPrinted>2022-09-15T17:15:10Z</cp:lastPrinted>
  <dcterms:modified xsi:type="dcterms:W3CDTF">2024-10-18T15:49:13Z</dcterms:modified>
</cp:coreProperties>
</file>