
<file path=[Content_Types].xml><?xml version="1.0" encoding="utf-8"?>
<Types xmlns="http://schemas.openxmlformats.org/package/2006/content-types">
  <Default Extension="png" ContentType="image/png"/>
  <Default Extension="emf" ContentType="image/x-emf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329" r:id="rId3"/>
    <p:sldId id="330" r:id="rId4"/>
    <p:sldId id="269" r:id="rId5"/>
    <p:sldId id="321" r:id="rId6"/>
    <p:sldId id="272" r:id="rId7"/>
    <p:sldId id="273" r:id="rId8"/>
    <p:sldId id="257" r:id="rId9"/>
    <p:sldId id="260" r:id="rId10"/>
    <p:sldId id="322" r:id="rId11"/>
    <p:sldId id="287" r:id="rId12"/>
    <p:sldId id="323" r:id="rId13"/>
    <p:sldId id="278" r:id="rId14"/>
    <p:sldId id="324" r:id="rId15"/>
    <p:sldId id="288" r:id="rId16"/>
    <p:sldId id="325" r:id="rId17"/>
    <p:sldId id="326" r:id="rId18"/>
    <p:sldId id="327" r:id="rId19"/>
    <p:sldId id="328" r:id="rId20"/>
    <p:sldId id="333" r:id="rId21"/>
    <p:sldId id="331" r:id="rId22"/>
    <p:sldId id="439" r:id="rId23"/>
    <p:sldId id="313" r:id="rId24"/>
    <p:sldId id="437" r:id="rId25"/>
    <p:sldId id="438" r:id="rId26"/>
    <p:sldId id="312" r:id="rId27"/>
    <p:sldId id="31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03"/>
    <p:restoredTop sz="94490"/>
  </p:normalViewPr>
  <p:slideViewPr>
    <p:cSldViewPr snapToGrid="0" snapToObjects="1">
      <p:cViewPr varScale="1">
        <p:scale>
          <a:sx n="82" d="100"/>
          <a:sy n="82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7C3AB8-8CF9-4B57-9A16-2C6C79A464F7}" type="doc">
      <dgm:prSet loTypeId="urn:microsoft.com/office/officeart/2016/7/layout/HorizontalAction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4C4BE57-4BF2-4706-9183-ED9FA7B11D56}">
      <dgm:prSet/>
      <dgm:spPr/>
      <dgm:t>
        <a:bodyPr/>
        <a:lstStyle/>
        <a:p>
          <a:r>
            <a:rPr lang="en-US"/>
            <a:t>Understand</a:t>
          </a:r>
        </a:p>
      </dgm:t>
    </dgm:pt>
    <dgm:pt modelId="{C6476C73-5097-46AF-A78A-D8B8797A4858}" type="parTrans" cxnId="{5D0C6453-B9F4-4A69-9430-2A3C23FBF9B5}">
      <dgm:prSet/>
      <dgm:spPr/>
      <dgm:t>
        <a:bodyPr/>
        <a:lstStyle/>
        <a:p>
          <a:endParaRPr lang="en-US"/>
        </a:p>
      </dgm:t>
    </dgm:pt>
    <dgm:pt modelId="{1D747D59-348B-4280-A697-CE5B3D64524E}" type="sibTrans" cxnId="{5D0C6453-B9F4-4A69-9430-2A3C23FBF9B5}">
      <dgm:prSet/>
      <dgm:spPr/>
      <dgm:t>
        <a:bodyPr/>
        <a:lstStyle/>
        <a:p>
          <a:endParaRPr lang="en-US"/>
        </a:p>
      </dgm:t>
    </dgm:pt>
    <dgm:pt modelId="{1B59255E-590D-4C7C-9C40-4BD75201349B}">
      <dgm:prSet/>
      <dgm:spPr/>
      <dgm:t>
        <a:bodyPr/>
        <a:lstStyle/>
        <a:p>
          <a:r>
            <a:rPr lang="en-US"/>
            <a:t>Understand the Range of Services within Schools</a:t>
          </a:r>
        </a:p>
      </dgm:t>
    </dgm:pt>
    <dgm:pt modelId="{8195DDBC-3D88-4C31-8612-275F22F3BD72}" type="parTrans" cxnId="{48F07A40-1BC9-4453-95C7-C79B817E3BF8}">
      <dgm:prSet/>
      <dgm:spPr/>
      <dgm:t>
        <a:bodyPr/>
        <a:lstStyle/>
        <a:p>
          <a:endParaRPr lang="en-US"/>
        </a:p>
      </dgm:t>
    </dgm:pt>
    <dgm:pt modelId="{DAB3A546-C967-40C7-BEB8-61738EBE64BB}" type="sibTrans" cxnId="{48F07A40-1BC9-4453-95C7-C79B817E3BF8}">
      <dgm:prSet/>
      <dgm:spPr/>
      <dgm:t>
        <a:bodyPr/>
        <a:lstStyle/>
        <a:p>
          <a:endParaRPr lang="en-US"/>
        </a:p>
      </dgm:t>
    </dgm:pt>
    <dgm:pt modelId="{06EE046B-3F9E-4B40-B5E3-FA127487C194}">
      <dgm:prSet/>
      <dgm:spPr/>
      <dgm:t>
        <a:bodyPr/>
        <a:lstStyle/>
        <a:p>
          <a:r>
            <a:rPr lang="en-US"/>
            <a:t>Learn</a:t>
          </a:r>
        </a:p>
      </dgm:t>
    </dgm:pt>
    <dgm:pt modelId="{724217B3-1B7C-4D4F-8B35-FEDC02B720B0}" type="parTrans" cxnId="{72A1C5B4-640D-405B-88B8-82D0394635B2}">
      <dgm:prSet/>
      <dgm:spPr/>
      <dgm:t>
        <a:bodyPr/>
        <a:lstStyle/>
        <a:p>
          <a:endParaRPr lang="en-US"/>
        </a:p>
      </dgm:t>
    </dgm:pt>
    <dgm:pt modelId="{D3340357-FCCC-4533-87D0-AC7ED3FB0FE3}" type="sibTrans" cxnId="{72A1C5B4-640D-405B-88B8-82D0394635B2}">
      <dgm:prSet/>
      <dgm:spPr/>
      <dgm:t>
        <a:bodyPr/>
        <a:lstStyle/>
        <a:p>
          <a:endParaRPr lang="en-US"/>
        </a:p>
      </dgm:t>
    </dgm:pt>
    <dgm:pt modelId="{84199A4E-B047-4393-8C0F-C4FDF3FA76B5}">
      <dgm:prSet/>
      <dgm:spPr/>
      <dgm:t>
        <a:bodyPr/>
        <a:lstStyle/>
        <a:p>
          <a:r>
            <a:rPr lang="en-US"/>
            <a:t>Learn to better collaborate with schools around services for students in General Educational Programs (Regular Education)</a:t>
          </a:r>
        </a:p>
      </dgm:t>
    </dgm:pt>
    <dgm:pt modelId="{94D78DC1-5EC9-42DA-920E-674B41FA4660}" type="parTrans" cxnId="{50A1306D-F2EC-4E2D-8457-69DD8B27B69B}">
      <dgm:prSet/>
      <dgm:spPr/>
      <dgm:t>
        <a:bodyPr/>
        <a:lstStyle/>
        <a:p>
          <a:endParaRPr lang="en-US"/>
        </a:p>
      </dgm:t>
    </dgm:pt>
    <dgm:pt modelId="{6538BA82-39DF-41E3-B676-83E91131D6B0}" type="sibTrans" cxnId="{50A1306D-F2EC-4E2D-8457-69DD8B27B69B}">
      <dgm:prSet/>
      <dgm:spPr/>
      <dgm:t>
        <a:bodyPr/>
        <a:lstStyle/>
        <a:p>
          <a:endParaRPr lang="en-US"/>
        </a:p>
      </dgm:t>
    </dgm:pt>
    <dgm:pt modelId="{47A3930D-E85F-4153-856D-67B814B3D79D}">
      <dgm:prSet/>
      <dgm:spPr/>
      <dgm:t>
        <a:bodyPr/>
        <a:lstStyle/>
        <a:p>
          <a:r>
            <a:rPr lang="en-US"/>
            <a:t>Review</a:t>
          </a:r>
        </a:p>
      </dgm:t>
    </dgm:pt>
    <dgm:pt modelId="{16ED83A5-33C1-4018-A25C-25F9BE22676E}" type="parTrans" cxnId="{94FA385D-6FD5-48F0-B3E2-236091D09743}">
      <dgm:prSet/>
      <dgm:spPr/>
      <dgm:t>
        <a:bodyPr/>
        <a:lstStyle/>
        <a:p>
          <a:endParaRPr lang="en-US"/>
        </a:p>
      </dgm:t>
    </dgm:pt>
    <dgm:pt modelId="{594C0541-DE37-4652-A120-7235335DD4C6}" type="sibTrans" cxnId="{94FA385D-6FD5-48F0-B3E2-236091D09743}">
      <dgm:prSet/>
      <dgm:spPr/>
      <dgm:t>
        <a:bodyPr/>
        <a:lstStyle/>
        <a:p>
          <a:endParaRPr lang="en-US"/>
        </a:p>
      </dgm:t>
    </dgm:pt>
    <dgm:pt modelId="{802489C6-BCAE-451D-A66C-B023C2C641C8}">
      <dgm:prSet/>
      <dgm:spPr/>
      <dgm:t>
        <a:bodyPr/>
        <a:lstStyle/>
        <a:p>
          <a:r>
            <a:rPr lang="en-US"/>
            <a:t>Review the process of classification of students and creation of Individualized Educational Plans through the Committee on Special Education</a:t>
          </a:r>
        </a:p>
      </dgm:t>
    </dgm:pt>
    <dgm:pt modelId="{0831A11E-D493-47F2-B8CE-C242BBF867BE}" type="parTrans" cxnId="{F4454566-20BE-490A-BA37-3D8558804360}">
      <dgm:prSet/>
      <dgm:spPr/>
      <dgm:t>
        <a:bodyPr/>
        <a:lstStyle/>
        <a:p>
          <a:endParaRPr lang="en-US"/>
        </a:p>
      </dgm:t>
    </dgm:pt>
    <dgm:pt modelId="{2FAFDD05-DFDF-435C-88DC-07CF5E3F9291}" type="sibTrans" cxnId="{F4454566-20BE-490A-BA37-3D8558804360}">
      <dgm:prSet/>
      <dgm:spPr/>
      <dgm:t>
        <a:bodyPr/>
        <a:lstStyle/>
        <a:p>
          <a:endParaRPr lang="en-US"/>
        </a:p>
      </dgm:t>
    </dgm:pt>
    <dgm:pt modelId="{1CA365D0-8877-4911-B70D-8BC34959CEBF}">
      <dgm:prSet/>
      <dgm:spPr/>
      <dgm:t>
        <a:bodyPr/>
        <a:lstStyle/>
        <a:p>
          <a:r>
            <a:rPr lang="en-US"/>
            <a:t>Review</a:t>
          </a:r>
        </a:p>
      </dgm:t>
    </dgm:pt>
    <dgm:pt modelId="{FE659864-FF7D-4C81-AC05-8EF8350A9AB1}" type="parTrans" cxnId="{92D315E9-91E8-4E6B-B009-F970D5939286}">
      <dgm:prSet/>
      <dgm:spPr/>
      <dgm:t>
        <a:bodyPr/>
        <a:lstStyle/>
        <a:p>
          <a:endParaRPr lang="en-US"/>
        </a:p>
      </dgm:t>
    </dgm:pt>
    <dgm:pt modelId="{B633A6DF-B200-48E4-B068-D2153C3C593F}" type="sibTrans" cxnId="{92D315E9-91E8-4E6B-B009-F970D5939286}">
      <dgm:prSet/>
      <dgm:spPr/>
      <dgm:t>
        <a:bodyPr/>
        <a:lstStyle/>
        <a:p>
          <a:endParaRPr lang="en-US"/>
        </a:p>
      </dgm:t>
    </dgm:pt>
    <dgm:pt modelId="{CB384452-A4AC-4802-9A40-E597EE1274B8}">
      <dgm:prSet/>
      <dgm:spPr/>
      <dgm:t>
        <a:bodyPr/>
        <a:lstStyle/>
        <a:p>
          <a:r>
            <a:rPr lang="en-US"/>
            <a:t>Review the CCC (Collaborative Care through Communication) form and consider implementation</a:t>
          </a:r>
        </a:p>
      </dgm:t>
    </dgm:pt>
    <dgm:pt modelId="{253E1C92-5720-42E8-B406-05A747078EDA}" type="parTrans" cxnId="{876D5EF0-8658-4D33-8197-A80E5783023B}">
      <dgm:prSet/>
      <dgm:spPr/>
      <dgm:t>
        <a:bodyPr/>
        <a:lstStyle/>
        <a:p>
          <a:endParaRPr lang="en-US"/>
        </a:p>
      </dgm:t>
    </dgm:pt>
    <dgm:pt modelId="{02D91B44-1CC4-42AE-92C5-52420D4F5870}" type="sibTrans" cxnId="{876D5EF0-8658-4D33-8197-A80E5783023B}">
      <dgm:prSet/>
      <dgm:spPr/>
      <dgm:t>
        <a:bodyPr/>
        <a:lstStyle/>
        <a:p>
          <a:endParaRPr lang="en-US"/>
        </a:p>
      </dgm:t>
    </dgm:pt>
    <dgm:pt modelId="{9714ED4A-FB92-2F4D-ADCB-238D1A03FC85}" type="pres">
      <dgm:prSet presAssocID="{AF7C3AB8-8CF9-4B57-9A16-2C6C79A464F7}" presName="Name0" presStyleCnt="0">
        <dgm:presLayoutVars>
          <dgm:dir/>
          <dgm:animLvl val="lvl"/>
          <dgm:resizeHandles val="exact"/>
        </dgm:presLayoutVars>
      </dgm:prSet>
      <dgm:spPr/>
    </dgm:pt>
    <dgm:pt modelId="{CA802FDD-5B72-764E-BE82-8923296301C6}" type="pres">
      <dgm:prSet presAssocID="{E4C4BE57-4BF2-4706-9183-ED9FA7B11D56}" presName="composite" presStyleCnt="0"/>
      <dgm:spPr/>
    </dgm:pt>
    <dgm:pt modelId="{E3BF96DA-1B4F-D44C-AA3B-74DFF5C92808}" type="pres">
      <dgm:prSet presAssocID="{E4C4BE57-4BF2-4706-9183-ED9FA7B11D56}" presName="parTx" presStyleLbl="alignNode1" presStyleIdx="0" presStyleCnt="4">
        <dgm:presLayoutVars>
          <dgm:chMax val="0"/>
          <dgm:chPref val="0"/>
        </dgm:presLayoutVars>
      </dgm:prSet>
      <dgm:spPr/>
    </dgm:pt>
    <dgm:pt modelId="{5DDC91E6-EB01-8048-B894-2647D057D7F3}" type="pres">
      <dgm:prSet presAssocID="{E4C4BE57-4BF2-4706-9183-ED9FA7B11D56}" presName="desTx" presStyleLbl="alignAccFollowNode1" presStyleIdx="0" presStyleCnt="4">
        <dgm:presLayoutVars/>
      </dgm:prSet>
      <dgm:spPr/>
    </dgm:pt>
    <dgm:pt modelId="{D77CC99D-6AD9-F843-9CE0-E2E411BF9B42}" type="pres">
      <dgm:prSet presAssocID="{1D747D59-348B-4280-A697-CE5B3D64524E}" presName="space" presStyleCnt="0"/>
      <dgm:spPr/>
    </dgm:pt>
    <dgm:pt modelId="{0301DF3B-91B1-C744-A694-20DF6ACED1C6}" type="pres">
      <dgm:prSet presAssocID="{06EE046B-3F9E-4B40-B5E3-FA127487C194}" presName="composite" presStyleCnt="0"/>
      <dgm:spPr/>
    </dgm:pt>
    <dgm:pt modelId="{43674B41-AD79-4D49-BB72-7E1E59D58778}" type="pres">
      <dgm:prSet presAssocID="{06EE046B-3F9E-4B40-B5E3-FA127487C194}" presName="parTx" presStyleLbl="alignNode1" presStyleIdx="1" presStyleCnt="4">
        <dgm:presLayoutVars>
          <dgm:chMax val="0"/>
          <dgm:chPref val="0"/>
        </dgm:presLayoutVars>
      </dgm:prSet>
      <dgm:spPr/>
    </dgm:pt>
    <dgm:pt modelId="{8D8CEC3D-7499-D34D-A21C-1DFEED234029}" type="pres">
      <dgm:prSet presAssocID="{06EE046B-3F9E-4B40-B5E3-FA127487C194}" presName="desTx" presStyleLbl="alignAccFollowNode1" presStyleIdx="1" presStyleCnt="4">
        <dgm:presLayoutVars/>
      </dgm:prSet>
      <dgm:spPr/>
    </dgm:pt>
    <dgm:pt modelId="{0F743DF7-07B6-2344-9B5F-7EA9BED269B8}" type="pres">
      <dgm:prSet presAssocID="{D3340357-FCCC-4533-87D0-AC7ED3FB0FE3}" presName="space" presStyleCnt="0"/>
      <dgm:spPr/>
    </dgm:pt>
    <dgm:pt modelId="{886A82DD-2557-714A-89AA-55A0501061B2}" type="pres">
      <dgm:prSet presAssocID="{47A3930D-E85F-4153-856D-67B814B3D79D}" presName="composite" presStyleCnt="0"/>
      <dgm:spPr/>
    </dgm:pt>
    <dgm:pt modelId="{A32A76C6-3EA5-B24A-989D-6904D3BCAD15}" type="pres">
      <dgm:prSet presAssocID="{47A3930D-E85F-4153-856D-67B814B3D79D}" presName="parTx" presStyleLbl="alignNode1" presStyleIdx="2" presStyleCnt="4">
        <dgm:presLayoutVars>
          <dgm:chMax val="0"/>
          <dgm:chPref val="0"/>
        </dgm:presLayoutVars>
      </dgm:prSet>
      <dgm:spPr/>
    </dgm:pt>
    <dgm:pt modelId="{7D013E9D-3493-8540-B8E3-BB903FCD4C71}" type="pres">
      <dgm:prSet presAssocID="{47A3930D-E85F-4153-856D-67B814B3D79D}" presName="desTx" presStyleLbl="alignAccFollowNode1" presStyleIdx="2" presStyleCnt="4">
        <dgm:presLayoutVars/>
      </dgm:prSet>
      <dgm:spPr/>
    </dgm:pt>
    <dgm:pt modelId="{91F7499A-DAE6-804B-85B9-F3428136F095}" type="pres">
      <dgm:prSet presAssocID="{594C0541-DE37-4652-A120-7235335DD4C6}" presName="space" presStyleCnt="0"/>
      <dgm:spPr/>
    </dgm:pt>
    <dgm:pt modelId="{DA782290-8A07-4145-AA16-0671FCA7A91F}" type="pres">
      <dgm:prSet presAssocID="{1CA365D0-8877-4911-B70D-8BC34959CEBF}" presName="composite" presStyleCnt="0"/>
      <dgm:spPr/>
    </dgm:pt>
    <dgm:pt modelId="{0ECF276E-AB46-9745-BAF0-B715AED4BD52}" type="pres">
      <dgm:prSet presAssocID="{1CA365D0-8877-4911-B70D-8BC34959CEBF}" presName="parTx" presStyleLbl="alignNode1" presStyleIdx="3" presStyleCnt="4">
        <dgm:presLayoutVars>
          <dgm:chMax val="0"/>
          <dgm:chPref val="0"/>
        </dgm:presLayoutVars>
      </dgm:prSet>
      <dgm:spPr/>
    </dgm:pt>
    <dgm:pt modelId="{0911BD14-3CAF-0A4F-AF8B-CA44E35F42CD}" type="pres">
      <dgm:prSet presAssocID="{1CA365D0-8877-4911-B70D-8BC34959CEBF}" presName="desTx" presStyleLbl="alignAccFollowNode1" presStyleIdx="3" presStyleCnt="4">
        <dgm:presLayoutVars/>
      </dgm:prSet>
      <dgm:spPr/>
    </dgm:pt>
  </dgm:ptLst>
  <dgm:cxnLst>
    <dgm:cxn modelId="{5B03E900-070D-E045-8B3A-14F5B6FF3F85}" type="presOf" srcId="{E4C4BE57-4BF2-4706-9183-ED9FA7B11D56}" destId="{E3BF96DA-1B4F-D44C-AA3B-74DFF5C92808}" srcOrd="0" destOrd="0" presId="urn:microsoft.com/office/officeart/2016/7/layout/HorizontalActionList"/>
    <dgm:cxn modelId="{2AAD7B02-F779-544B-9E2F-8B9C149EC1A0}" type="presOf" srcId="{06EE046B-3F9E-4B40-B5E3-FA127487C194}" destId="{43674B41-AD79-4D49-BB72-7E1E59D58778}" srcOrd="0" destOrd="0" presId="urn:microsoft.com/office/officeart/2016/7/layout/HorizontalActionList"/>
    <dgm:cxn modelId="{1894F90B-5F0A-DD41-A052-1F2CD714C7CF}" type="presOf" srcId="{CB384452-A4AC-4802-9A40-E597EE1274B8}" destId="{0911BD14-3CAF-0A4F-AF8B-CA44E35F42CD}" srcOrd="0" destOrd="0" presId="urn:microsoft.com/office/officeart/2016/7/layout/HorizontalActionList"/>
    <dgm:cxn modelId="{590BEB1C-B3BB-B94E-BEB4-5EFF396F123D}" type="presOf" srcId="{84199A4E-B047-4393-8C0F-C4FDF3FA76B5}" destId="{8D8CEC3D-7499-D34D-A21C-1DFEED234029}" srcOrd="0" destOrd="0" presId="urn:microsoft.com/office/officeart/2016/7/layout/HorizontalActionList"/>
    <dgm:cxn modelId="{129CA639-B4D0-5044-B08E-B5C32C335FE5}" type="presOf" srcId="{1B59255E-590D-4C7C-9C40-4BD75201349B}" destId="{5DDC91E6-EB01-8048-B894-2647D057D7F3}" srcOrd="0" destOrd="0" presId="urn:microsoft.com/office/officeart/2016/7/layout/HorizontalActionList"/>
    <dgm:cxn modelId="{48F07A40-1BC9-4453-95C7-C79B817E3BF8}" srcId="{E4C4BE57-4BF2-4706-9183-ED9FA7B11D56}" destId="{1B59255E-590D-4C7C-9C40-4BD75201349B}" srcOrd="0" destOrd="0" parTransId="{8195DDBC-3D88-4C31-8612-275F22F3BD72}" sibTransId="{DAB3A546-C967-40C7-BEB8-61738EBE64BB}"/>
    <dgm:cxn modelId="{94FA385D-6FD5-48F0-B3E2-236091D09743}" srcId="{AF7C3AB8-8CF9-4B57-9A16-2C6C79A464F7}" destId="{47A3930D-E85F-4153-856D-67B814B3D79D}" srcOrd="2" destOrd="0" parTransId="{16ED83A5-33C1-4018-A25C-25F9BE22676E}" sibTransId="{594C0541-DE37-4652-A120-7235335DD4C6}"/>
    <dgm:cxn modelId="{606A5664-15FC-0048-B53E-FB8A3B6ADC23}" type="presOf" srcId="{47A3930D-E85F-4153-856D-67B814B3D79D}" destId="{A32A76C6-3EA5-B24A-989D-6904D3BCAD15}" srcOrd="0" destOrd="0" presId="urn:microsoft.com/office/officeart/2016/7/layout/HorizontalActionList"/>
    <dgm:cxn modelId="{F4454566-20BE-490A-BA37-3D8558804360}" srcId="{47A3930D-E85F-4153-856D-67B814B3D79D}" destId="{802489C6-BCAE-451D-A66C-B023C2C641C8}" srcOrd="0" destOrd="0" parTransId="{0831A11E-D493-47F2-B8CE-C242BBF867BE}" sibTransId="{2FAFDD05-DFDF-435C-88DC-07CF5E3F9291}"/>
    <dgm:cxn modelId="{50A1306D-F2EC-4E2D-8457-69DD8B27B69B}" srcId="{06EE046B-3F9E-4B40-B5E3-FA127487C194}" destId="{84199A4E-B047-4393-8C0F-C4FDF3FA76B5}" srcOrd="0" destOrd="0" parTransId="{94D78DC1-5EC9-42DA-920E-674B41FA4660}" sibTransId="{6538BA82-39DF-41E3-B676-83E91131D6B0}"/>
    <dgm:cxn modelId="{5D0C6453-B9F4-4A69-9430-2A3C23FBF9B5}" srcId="{AF7C3AB8-8CF9-4B57-9A16-2C6C79A464F7}" destId="{E4C4BE57-4BF2-4706-9183-ED9FA7B11D56}" srcOrd="0" destOrd="0" parTransId="{C6476C73-5097-46AF-A78A-D8B8797A4858}" sibTransId="{1D747D59-348B-4280-A697-CE5B3D64524E}"/>
    <dgm:cxn modelId="{248BC37D-3E83-324D-A6A8-E7D186DBA3CE}" type="presOf" srcId="{1CA365D0-8877-4911-B70D-8BC34959CEBF}" destId="{0ECF276E-AB46-9745-BAF0-B715AED4BD52}" srcOrd="0" destOrd="0" presId="urn:microsoft.com/office/officeart/2016/7/layout/HorizontalActionList"/>
    <dgm:cxn modelId="{448D6D8C-5EBA-3449-AF62-E9F05B96E72A}" type="presOf" srcId="{AF7C3AB8-8CF9-4B57-9A16-2C6C79A464F7}" destId="{9714ED4A-FB92-2F4D-ADCB-238D1A03FC85}" srcOrd="0" destOrd="0" presId="urn:microsoft.com/office/officeart/2016/7/layout/HorizontalActionList"/>
    <dgm:cxn modelId="{72A1C5B4-640D-405B-88B8-82D0394635B2}" srcId="{AF7C3AB8-8CF9-4B57-9A16-2C6C79A464F7}" destId="{06EE046B-3F9E-4B40-B5E3-FA127487C194}" srcOrd="1" destOrd="0" parTransId="{724217B3-1B7C-4D4F-8B35-FEDC02B720B0}" sibTransId="{D3340357-FCCC-4533-87D0-AC7ED3FB0FE3}"/>
    <dgm:cxn modelId="{92D315E9-91E8-4E6B-B009-F970D5939286}" srcId="{AF7C3AB8-8CF9-4B57-9A16-2C6C79A464F7}" destId="{1CA365D0-8877-4911-B70D-8BC34959CEBF}" srcOrd="3" destOrd="0" parTransId="{FE659864-FF7D-4C81-AC05-8EF8350A9AB1}" sibTransId="{B633A6DF-B200-48E4-B068-D2153C3C593F}"/>
    <dgm:cxn modelId="{876D5EF0-8658-4D33-8197-A80E5783023B}" srcId="{1CA365D0-8877-4911-B70D-8BC34959CEBF}" destId="{CB384452-A4AC-4802-9A40-E597EE1274B8}" srcOrd="0" destOrd="0" parTransId="{253E1C92-5720-42E8-B406-05A747078EDA}" sibTransId="{02D91B44-1CC4-42AE-92C5-52420D4F5870}"/>
    <dgm:cxn modelId="{D03D16F3-EE34-614F-BD19-1BAA1ABFAB27}" type="presOf" srcId="{802489C6-BCAE-451D-A66C-B023C2C641C8}" destId="{7D013E9D-3493-8540-B8E3-BB903FCD4C71}" srcOrd="0" destOrd="0" presId="urn:microsoft.com/office/officeart/2016/7/layout/HorizontalActionList"/>
    <dgm:cxn modelId="{80645C20-DA82-2D40-B5B9-78CAF7B1C68A}" type="presParOf" srcId="{9714ED4A-FB92-2F4D-ADCB-238D1A03FC85}" destId="{CA802FDD-5B72-764E-BE82-8923296301C6}" srcOrd="0" destOrd="0" presId="urn:microsoft.com/office/officeart/2016/7/layout/HorizontalActionList"/>
    <dgm:cxn modelId="{B2F2F5AF-4637-CE43-8737-6B8F351BD9F8}" type="presParOf" srcId="{CA802FDD-5B72-764E-BE82-8923296301C6}" destId="{E3BF96DA-1B4F-D44C-AA3B-74DFF5C92808}" srcOrd="0" destOrd="0" presId="urn:microsoft.com/office/officeart/2016/7/layout/HorizontalActionList"/>
    <dgm:cxn modelId="{C07748B8-670D-5845-AABD-EB45626E65A6}" type="presParOf" srcId="{CA802FDD-5B72-764E-BE82-8923296301C6}" destId="{5DDC91E6-EB01-8048-B894-2647D057D7F3}" srcOrd="1" destOrd="0" presId="urn:microsoft.com/office/officeart/2016/7/layout/HorizontalActionList"/>
    <dgm:cxn modelId="{4452EEC1-02F9-C34C-90CF-F622B3AD96C6}" type="presParOf" srcId="{9714ED4A-FB92-2F4D-ADCB-238D1A03FC85}" destId="{D77CC99D-6AD9-F843-9CE0-E2E411BF9B42}" srcOrd="1" destOrd="0" presId="urn:microsoft.com/office/officeart/2016/7/layout/HorizontalActionList"/>
    <dgm:cxn modelId="{8E00CAA2-F048-1041-A508-A915D1B7426A}" type="presParOf" srcId="{9714ED4A-FB92-2F4D-ADCB-238D1A03FC85}" destId="{0301DF3B-91B1-C744-A694-20DF6ACED1C6}" srcOrd="2" destOrd="0" presId="urn:microsoft.com/office/officeart/2016/7/layout/HorizontalActionList"/>
    <dgm:cxn modelId="{F68DF00C-8283-5349-BDAA-80E17196B457}" type="presParOf" srcId="{0301DF3B-91B1-C744-A694-20DF6ACED1C6}" destId="{43674B41-AD79-4D49-BB72-7E1E59D58778}" srcOrd="0" destOrd="0" presId="urn:microsoft.com/office/officeart/2016/7/layout/HorizontalActionList"/>
    <dgm:cxn modelId="{3DD57CE7-D426-3F4F-8B27-300A023784D9}" type="presParOf" srcId="{0301DF3B-91B1-C744-A694-20DF6ACED1C6}" destId="{8D8CEC3D-7499-D34D-A21C-1DFEED234029}" srcOrd="1" destOrd="0" presId="urn:microsoft.com/office/officeart/2016/7/layout/HorizontalActionList"/>
    <dgm:cxn modelId="{EDB0D935-8098-524B-9071-92368DAAE0E0}" type="presParOf" srcId="{9714ED4A-FB92-2F4D-ADCB-238D1A03FC85}" destId="{0F743DF7-07B6-2344-9B5F-7EA9BED269B8}" srcOrd="3" destOrd="0" presId="urn:microsoft.com/office/officeart/2016/7/layout/HorizontalActionList"/>
    <dgm:cxn modelId="{1B996980-2ACC-0140-AE76-11DF4DD115B4}" type="presParOf" srcId="{9714ED4A-FB92-2F4D-ADCB-238D1A03FC85}" destId="{886A82DD-2557-714A-89AA-55A0501061B2}" srcOrd="4" destOrd="0" presId="urn:microsoft.com/office/officeart/2016/7/layout/HorizontalActionList"/>
    <dgm:cxn modelId="{13362043-8652-0344-B931-10FBB192358A}" type="presParOf" srcId="{886A82DD-2557-714A-89AA-55A0501061B2}" destId="{A32A76C6-3EA5-B24A-989D-6904D3BCAD15}" srcOrd="0" destOrd="0" presId="urn:microsoft.com/office/officeart/2016/7/layout/HorizontalActionList"/>
    <dgm:cxn modelId="{26C2420F-2112-B441-99E8-9F0F3262A9E3}" type="presParOf" srcId="{886A82DD-2557-714A-89AA-55A0501061B2}" destId="{7D013E9D-3493-8540-B8E3-BB903FCD4C71}" srcOrd="1" destOrd="0" presId="urn:microsoft.com/office/officeart/2016/7/layout/HorizontalActionList"/>
    <dgm:cxn modelId="{D06946C0-DB82-9A43-ACB1-C98302143A29}" type="presParOf" srcId="{9714ED4A-FB92-2F4D-ADCB-238D1A03FC85}" destId="{91F7499A-DAE6-804B-85B9-F3428136F095}" srcOrd="5" destOrd="0" presId="urn:microsoft.com/office/officeart/2016/7/layout/HorizontalActionList"/>
    <dgm:cxn modelId="{D79D8694-E32B-1D47-A5E3-FF8F80FEF708}" type="presParOf" srcId="{9714ED4A-FB92-2F4D-ADCB-238D1A03FC85}" destId="{DA782290-8A07-4145-AA16-0671FCA7A91F}" srcOrd="6" destOrd="0" presId="urn:microsoft.com/office/officeart/2016/7/layout/HorizontalActionList"/>
    <dgm:cxn modelId="{8AAFE699-C183-064A-9F50-D5C34BB3A82C}" type="presParOf" srcId="{DA782290-8A07-4145-AA16-0671FCA7A91F}" destId="{0ECF276E-AB46-9745-BAF0-B715AED4BD52}" srcOrd="0" destOrd="0" presId="urn:microsoft.com/office/officeart/2016/7/layout/HorizontalActionList"/>
    <dgm:cxn modelId="{0AF40649-0EBE-E64D-9DE2-2B9516773950}" type="presParOf" srcId="{DA782290-8A07-4145-AA16-0671FCA7A91F}" destId="{0911BD14-3CAF-0A4F-AF8B-CA44E35F42CD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F96DA-1B4F-D44C-AA3B-74DFF5C92808}">
      <dsp:nvSpPr>
        <dsp:cNvPr id="0" name=""/>
        <dsp:cNvSpPr/>
      </dsp:nvSpPr>
      <dsp:spPr>
        <a:xfrm>
          <a:off x="8743" y="177015"/>
          <a:ext cx="2646664" cy="7939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145" tIns="209145" rIns="209145" bIns="209145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Understand</a:t>
          </a:r>
        </a:p>
      </dsp:txBody>
      <dsp:txXfrm>
        <a:off x="8743" y="177015"/>
        <a:ext cx="2646664" cy="793999"/>
      </dsp:txXfrm>
    </dsp:sp>
    <dsp:sp modelId="{5DDC91E6-EB01-8048-B894-2647D057D7F3}">
      <dsp:nvSpPr>
        <dsp:cNvPr id="0" name=""/>
        <dsp:cNvSpPr/>
      </dsp:nvSpPr>
      <dsp:spPr>
        <a:xfrm>
          <a:off x="8743" y="971014"/>
          <a:ext cx="2646664" cy="254137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432" tIns="261432" rIns="261432" bIns="261432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Understand the Range of Services within Schools</a:t>
          </a:r>
        </a:p>
      </dsp:txBody>
      <dsp:txXfrm>
        <a:off x="8743" y="971014"/>
        <a:ext cx="2646664" cy="2541375"/>
      </dsp:txXfrm>
    </dsp:sp>
    <dsp:sp modelId="{43674B41-AD79-4D49-BB72-7E1E59D58778}">
      <dsp:nvSpPr>
        <dsp:cNvPr id="0" name=""/>
        <dsp:cNvSpPr/>
      </dsp:nvSpPr>
      <dsp:spPr>
        <a:xfrm>
          <a:off x="2763302" y="177015"/>
          <a:ext cx="2646664" cy="793999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145" tIns="209145" rIns="209145" bIns="209145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Learn</a:t>
          </a:r>
        </a:p>
      </dsp:txBody>
      <dsp:txXfrm>
        <a:off x="2763302" y="177015"/>
        <a:ext cx="2646664" cy="793999"/>
      </dsp:txXfrm>
    </dsp:sp>
    <dsp:sp modelId="{8D8CEC3D-7499-D34D-A21C-1DFEED234029}">
      <dsp:nvSpPr>
        <dsp:cNvPr id="0" name=""/>
        <dsp:cNvSpPr/>
      </dsp:nvSpPr>
      <dsp:spPr>
        <a:xfrm>
          <a:off x="2763302" y="971014"/>
          <a:ext cx="2646664" cy="2541375"/>
        </a:xfrm>
        <a:prstGeom prst="rect">
          <a:avLst/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246587"/>
              <a:satOff val="-7611"/>
              <a:lumOff val="-9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432" tIns="261432" rIns="261432" bIns="261432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Learn to better collaborate with schools around services for students in General Educational Programs (Regular Education)</a:t>
          </a:r>
        </a:p>
      </dsp:txBody>
      <dsp:txXfrm>
        <a:off x="2763302" y="971014"/>
        <a:ext cx="2646664" cy="2541375"/>
      </dsp:txXfrm>
    </dsp:sp>
    <dsp:sp modelId="{A32A76C6-3EA5-B24A-989D-6904D3BCAD15}">
      <dsp:nvSpPr>
        <dsp:cNvPr id="0" name=""/>
        <dsp:cNvSpPr/>
      </dsp:nvSpPr>
      <dsp:spPr>
        <a:xfrm>
          <a:off x="5517861" y="177015"/>
          <a:ext cx="2646664" cy="793999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145" tIns="209145" rIns="209145" bIns="209145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Review</a:t>
          </a:r>
        </a:p>
      </dsp:txBody>
      <dsp:txXfrm>
        <a:off x="5517861" y="177015"/>
        <a:ext cx="2646664" cy="793999"/>
      </dsp:txXfrm>
    </dsp:sp>
    <dsp:sp modelId="{7D013E9D-3493-8540-B8E3-BB903FCD4C71}">
      <dsp:nvSpPr>
        <dsp:cNvPr id="0" name=""/>
        <dsp:cNvSpPr/>
      </dsp:nvSpPr>
      <dsp:spPr>
        <a:xfrm>
          <a:off x="5517861" y="971014"/>
          <a:ext cx="2646664" cy="2541375"/>
        </a:xfrm>
        <a:prstGeom prst="rect">
          <a:avLst/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493175"/>
              <a:satOff val="-15221"/>
              <a:lumOff val="-19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432" tIns="261432" rIns="261432" bIns="261432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Review the process of classification of students and creation of Individualized Educational Plans through the Committee on Special Education</a:t>
          </a:r>
        </a:p>
      </dsp:txBody>
      <dsp:txXfrm>
        <a:off x="5517861" y="971014"/>
        <a:ext cx="2646664" cy="2541375"/>
      </dsp:txXfrm>
    </dsp:sp>
    <dsp:sp modelId="{0ECF276E-AB46-9745-BAF0-B715AED4BD52}">
      <dsp:nvSpPr>
        <dsp:cNvPr id="0" name=""/>
        <dsp:cNvSpPr/>
      </dsp:nvSpPr>
      <dsp:spPr>
        <a:xfrm>
          <a:off x="8272420" y="177015"/>
          <a:ext cx="2646664" cy="793999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145" tIns="209145" rIns="209145" bIns="209145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Review</a:t>
          </a:r>
        </a:p>
      </dsp:txBody>
      <dsp:txXfrm>
        <a:off x="8272420" y="177015"/>
        <a:ext cx="2646664" cy="793999"/>
      </dsp:txXfrm>
    </dsp:sp>
    <dsp:sp modelId="{0911BD14-3CAF-0A4F-AF8B-CA44E35F42CD}">
      <dsp:nvSpPr>
        <dsp:cNvPr id="0" name=""/>
        <dsp:cNvSpPr/>
      </dsp:nvSpPr>
      <dsp:spPr>
        <a:xfrm>
          <a:off x="8272420" y="971014"/>
          <a:ext cx="2646664" cy="2541375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432" tIns="261432" rIns="261432" bIns="261432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Review the CCC (Collaborative Care through Communication) form and consider implementation</a:t>
          </a:r>
        </a:p>
      </dsp:txBody>
      <dsp:txXfrm>
        <a:off x="8272420" y="971014"/>
        <a:ext cx="2646664" cy="2541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7CEDA-4E84-704F-8903-36E6CFE8ED53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8F440-0C65-B446-824F-0214D9822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25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4863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7D285-8B4F-CB4D-965A-1FF3A23509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18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7D285-8B4F-CB4D-965A-1FF3A23509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1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7D285-8B4F-CB4D-965A-1FF3A235093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73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7D285-8B4F-CB4D-965A-1FF3A235093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8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7D285-8B4F-CB4D-965A-1FF3A235093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90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7D285-8B4F-CB4D-965A-1FF3A235093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15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7D285-8B4F-CB4D-965A-1FF3A235093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84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7D285-8B4F-CB4D-965A-1FF3A235093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43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702E5-E734-5245-8250-171C6259C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4BD1A0-6112-5545-A0D4-1EC0C418C3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A6475C-F5D2-35CD-C2D1-54120B741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2222"/>
            <a:ext cx="12161520" cy="17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27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C6D57-35F9-5D4D-9ADE-C276C7FAB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476F6-DF45-9749-9C5A-8A0BFECAE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B35B0-66EA-8C4D-982A-61A850204E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4F8C27-3699-6D4E-BB1C-8262395DC25F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8A5B8-0688-DA42-AD86-FC16A876E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18B4-0609-214C-BB70-4B8FDDDA8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66DF4-9CF1-924A-A554-021E0F4C70A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8DF476-F5C8-1B4B-44A1-98C4E7C761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2222"/>
            <a:ext cx="12161520" cy="17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63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F12FD-F392-DA4A-96BB-8384DDFCD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A33A48-1FD0-7B45-8F7F-AE97222C7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43C903-1C97-24B1-4D81-D1E9EE8222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2222"/>
            <a:ext cx="12161520" cy="17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00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F50FD-7019-C54D-82AF-98D5CAA20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1417C-BD51-2948-B45D-F11EB1DE3D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D933EB-3038-E947-A51A-242B8D712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E659D7-E1AA-0C42-B681-4B2CA23F30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2222"/>
            <a:ext cx="12161520" cy="17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40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1A28D-C6AE-2542-9F20-4CC6BCF84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B3A06-1D47-D44C-A84F-87626CA82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E41C4-0EC2-5C4B-97A5-B555FFFD3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45281C-E220-364A-8725-F5D9825E17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0B3D7C-F35B-AE41-A705-7CCA8E8BE5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830A17-A73D-A143-8ED8-A5EC5A3A18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2222"/>
            <a:ext cx="12161520" cy="17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75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DF534-38FC-A442-B07A-1FE2C24BE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7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71AFB7-09DC-A541-E9D2-7ECA62D5E8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2222"/>
            <a:ext cx="12161520" cy="17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71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4D5A29-248A-0580-29E7-FC3B22ED6A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2222"/>
            <a:ext cx="12161520" cy="17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63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16A67-114E-0637-D92C-3C102E58B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D01B5-9057-3B51-3EB1-61C5AFD3E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0F17BD-8EA1-504F-9BB1-6AF6189AADC2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6A9A888-2CD1-3941-E8E2-AA5A7C058B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758" y="6438900"/>
            <a:ext cx="38862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78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152371-CE07-514E-BB20-E142D814F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FCB41-388E-804A-BB68-056945BE5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0ECC34-F3AD-594C-AE6B-4B20B89586A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08960" y="6225300"/>
            <a:ext cx="2630394" cy="53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5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A03483-64BC-E24D-9AFC-5D758DAFE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BD286666-ED8F-3014-6B35-26835FE37EF6}"/>
              </a:ext>
            </a:extLst>
          </p:cNvPr>
          <p:cNvSpPr txBox="1">
            <a:spLocks/>
          </p:cNvSpPr>
          <p:nvPr/>
        </p:nvSpPr>
        <p:spPr>
          <a:xfrm>
            <a:off x="745587" y="639446"/>
            <a:ext cx="8229600" cy="18860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4000" dirty="0"/>
              <a:t>Understanding and </a:t>
            </a:r>
          </a:p>
          <a:p>
            <a:pPr algn="l"/>
            <a:r>
              <a:rPr lang="en-US" sz="4000" dirty="0"/>
              <a:t>Collaborating with Schools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578B8F-E89A-5ED8-DE1A-E0E52F455CDA}"/>
              </a:ext>
            </a:extLst>
          </p:cNvPr>
          <p:cNvSpPr/>
          <p:nvPr/>
        </p:nvSpPr>
        <p:spPr>
          <a:xfrm>
            <a:off x="168811" y="238834"/>
            <a:ext cx="67525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08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>
            <a:off x="4243435" y="3870072"/>
            <a:ext cx="3591546" cy="646925"/>
          </a:xfrm>
          <a:custGeom>
            <a:avLst/>
            <a:gdLst>
              <a:gd name="connsiteX0" fmla="*/ 671513 w 4572000"/>
              <a:gd name="connsiteY0" fmla="*/ 0 h 1514475"/>
              <a:gd name="connsiteX1" fmla="*/ 3957638 w 4572000"/>
              <a:gd name="connsiteY1" fmla="*/ 0 h 1514475"/>
              <a:gd name="connsiteX2" fmla="*/ 4572000 w 4572000"/>
              <a:gd name="connsiteY2" fmla="*/ 1514475 h 1514475"/>
              <a:gd name="connsiteX3" fmla="*/ 0 w 4572000"/>
              <a:gd name="connsiteY3" fmla="*/ 1514475 h 1514475"/>
              <a:gd name="connsiteX4" fmla="*/ 671513 w 4572000"/>
              <a:gd name="connsiteY4" fmla="*/ 0 h 1514475"/>
              <a:gd name="connsiteX0" fmla="*/ 671513 w 4601634"/>
              <a:gd name="connsiteY0" fmla="*/ 0 h 1518612"/>
              <a:gd name="connsiteX1" fmla="*/ 3957638 w 4601634"/>
              <a:gd name="connsiteY1" fmla="*/ 0 h 1518612"/>
              <a:gd name="connsiteX2" fmla="*/ 4601634 w 4601634"/>
              <a:gd name="connsiteY2" fmla="*/ 1518612 h 1518612"/>
              <a:gd name="connsiteX3" fmla="*/ 0 w 4601634"/>
              <a:gd name="connsiteY3" fmla="*/ 1514475 h 1518612"/>
              <a:gd name="connsiteX4" fmla="*/ 671513 w 4601634"/>
              <a:gd name="connsiteY4" fmla="*/ 0 h 1518612"/>
              <a:gd name="connsiteX0" fmla="*/ 671513 w 4597400"/>
              <a:gd name="connsiteY0" fmla="*/ 0 h 1518612"/>
              <a:gd name="connsiteX1" fmla="*/ 3957638 w 4597400"/>
              <a:gd name="connsiteY1" fmla="*/ 0 h 1518612"/>
              <a:gd name="connsiteX2" fmla="*/ 4597400 w 4597400"/>
              <a:gd name="connsiteY2" fmla="*/ 1518612 h 1518612"/>
              <a:gd name="connsiteX3" fmla="*/ 0 w 4597400"/>
              <a:gd name="connsiteY3" fmla="*/ 1514475 h 1518612"/>
              <a:gd name="connsiteX4" fmla="*/ 671513 w 4597400"/>
              <a:gd name="connsiteY4" fmla="*/ 0 h 1518612"/>
              <a:gd name="connsiteX0" fmla="*/ 671513 w 4597400"/>
              <a:gd name="connsiteY0" fmla="*/ 0 h 1518622"/>
              <a:gd name="connsiteX1" fmla="*/ 3957638 w 4597400"/>
              <a:gd name="connsiteY1" fmla="*/ 0 h 1518622"/>
              <a:gd name="connsiteX2" fmla="*/ 4597400 w 4597400"/>
              <a:gd name="connsiteY2" fmla="*/ 1518612 h 1518622"/>
              <a:gd name="connsiteX3" fmla="*/ 0 w 4597400"/>
              <a:gd name="connsiteY3" fmla="*/ 1518622 h 1518622"/>
              <a:gd name="connsiteX4" fmla="*/ 671513 w 4597400"/>
              <a:gd name="connsiteY4" fmla="*/ 0 h 1518622"/>
              <a:gd name="connsiteX0" fmla="*/ 124825 w 4050712"/>
              <a:gd name="connsiteY0" fmla="*/ 0 h 1573774"/>
              <a:gd name="connsiteX1" fmla="*/ 3410950 w 4050712"/>
              <a:gd name="connsiteY1" fmla="*/ 0 h 1573774"/>
              <a:gd name="connsiteX2" fmla="*/ 4050712 w 4050712"/>
              <a:gd name="connsiteY2" fmla="*/ 1518612 h 1573774"/>
              <a:gd name="connsiteX3" fmla="*/ 0 w 4050712"/>
              <a:gd name="connsiteY3" fmla="*/ 1573774 h 1573774"/>
              <a:gd name="connsiteX4" fmla="*/ 124825 w 4050712"/>
              <a:gd name="connsiteY4" fmla="*/ 0 h 1573774"/>
              <a:gd name="connsiteX0" fmla="*/ 207202 w 4050712"/>
              <a:gd name="connsiteY0" fmla="*/ 0 h 1610542"/>
              <a:gd name="connsiteX1" fmla="*/ 3410950 w 4050712"/>
              <a:gd name="connsiteY1" fmla="*/ 36768 h 1610542"/>
              <a:gd name="connsiteX2" fmla="*/ 4050712 w 4050712"/>
              <a:gd name="connsiteY2" fmla="*/ 1555380 h 1610542"/>
              <a:gd name="connsiteX3" fmla="*/ 0 w 4050712"/>
              <a:gd name="connsiteY3" fmla="*/ 1610542 h 1610542"/>
              <a:gd name="connsiteX4" fmla="*/ 207202 w 4050712"/>
              <a:gd name="connsiteY4" fmla="*/ 0 h 1610542"/>
              <a:gd name="connsiteX0" fmla="*/ 207202 w 4050712"/>
              <a:gd name="connsiteY0" fmla="*/ 0 h 1573774"/>
              <a:gd name="connsiteX1" fmla="*/ 3410950 w 4050712"/>
              <a:gd name="connsiteY1" fmla="*/ 0 h 1573774"/>
              <a:gd name="connsiteX2" fmla="*/ 4050712 w 4050712"/>
              <a:gd name="connsiteY2" fmla="*/ 1518612 h 1573774"/>
              <a:gd name="connsiteX3" fmla="*/ 0 w 4050712"/>
              <a:gd name="connsiteY3" fmla="*/ 1573774 h 1573774"/>
              <a:gd name="connsiteX4" fmla="*/ 207202 w 4050712"/>
              <a:gd name="connsiteY4" fmla="*/ 0 h 1573774"/>
              <a:gd name="connsiteX0" fmla="*/ 207202 w 3601379"/>
              <a:gd name="connsiteY0" fmla="*/ 0 h 1610532"/>
              <a:gd name="connsiteX1" fmla="*/ 3410950 w 3601379"/>
              <a:gd name="connsiteY1" fmla="*/ 0 h 1610532"/>
              <a:gd name="connsiteX2" fmla="*/ 3601379 w 3601379"/>
              <a:gd name="connsiteY2" fmla="*/ 1610532 h 1610532"/>
              <a:gd name="connsiteX3" fmla="*/ 0 w 3601379"/>
              <a:gd name="connsiteY3" fmla="*/ 1573774 h 1610532"/>
              <a:gd name="connsiteX4" fmla="*/ 207202 w 3601379"/>
              <a:gd name="connsiteY4" fmla="*/ 0 h 1610532"/>
              <a:gd name="connsiteX0" fmla="*/ 207202 w 3601379"/>
              <a:gd name="connsiteY0" fmla="*/ 0 h 1592148"/>
              <a:gd name="connsiteX1" fmla="*/ 3410950 w 3601379"/>
              <a:gd name="connsiteY1" fmla="*/ 0 h 1592148"/>
              <a:gd name="connsiteX2" fmla="*/ 3601379 w 3601379"/>
              <a:gd name="connsiteY2" fmla="*/ 1592148 h 1592148"/>
              <a:gd name="connsiteX3" fmla="*/ 0 w 3601379"/>
              <a:gd name="connsiteY3" fmla="*/ 1573774 h 1592148"/>
              <a:gd name="connsiteX4" fmla="*/ 207202 w 3601379"/>
              <a:gd name="connsiteY4" fmla="*/ 0 h 1592148"/>
              <a:gd name="connsiteX0" fmla="*/ 207202 w 3631334"/>
              <a:gd name="connsiteY0" fmla="*/ 0 h 1573774"/>
              <a:gd name="connsiteX1" fmla="*/ 3410950 w 3631334"/>
              <a:gd name="connsiteY1" fmla="*/ 0 h 1573774"/>
              <a:gd name="connsiteX2" fmla="*/ 3631334 w 3631334"/>
              <a:gd name="connsiteY2" fmla="*/ 1573764 h 1573774"/>
              <a:gd name="connsiteX3" fmla="*/ 0 w 3631334"/>
              <a:gd name="connsiteY3" fmla="*/ 1573774 h 1573774"/>
              <a:gd name="connsiteX4" fmla="*/ 207202 w 3631334"/>
              <a:gd name="connsiteY4" fmla="*/ 0 h 1573774"/>
              <a:gd name="connsiteX0" fmla="*/ 44987 w 3469119"/>
              <a:gd name="connsiteY0" fmla="*/ 0 h 1599853"/>
              <a:gd name="connsiteX1" fmla="*/ 3248735 w 3469119"/>
              <a:gd name="connsiteY1" fmla="*/ 0 h 1599853"/>
              <a:gd name="connsiteX2" fmla="*/ 3469119 w 3469119"/>
              <a:gd name="connsiteY2" fmla="*/ 1573764 h 1599853"/>
              <a:gd name="connsiteX3" fmla="*/ 0 w 3469119"/>
              <a:gd name="connsiteY3" fmla="*/ 1599853 h 1599853"/>
              <a:gd name="connsiteX4" fmla="*/ 44987 w 3469119"/>
              <a:gd name="connsiteY4" fmla="*/ 0 h 1599853"/>
              <a:gd name="connsiteX0" fmla="*/ 212610 w 3636742"/>
              <a:gd name="connsiteY0" fmla="*/ 0 h 1586811"/>
              <a:gd name="connsiteX1" fmla="*/ 3416358 w 3636742"/>
              <a:gd name="connsiteY1" fmla="*/ 0 h 1586811"/>
              <a:gd name="connsiteX2" fmla="*/ 3636742 w 3636742"/>
              <a:gd name="connsiteY2" fmla="*/ 1573764 h 1586811"/>
              <a:gd name="connsiteX3" fmla="*/ 0 w 3636742"/>
              <a:gd name="connsiteY3" fmla="*/ 1586811 h 1586811"/>
              <a:gd name="connsiteX4" fmla="*/ 212610 w 3636742"/>
              <a:gd name="connsiteY4" fmla="*/ 0 h 1586811"/>
              <a:gd name="connsiteX0" fmla="*/ 228832 w 3652964"/>
              <a:gd name="connsiteY0" fmla="*/ 0 h 1586811"/>
              <a:gd name="connsiteX1" fmla="*/ 3432580 w 3652964"/>
              <a:gd name="connsiteY1" fmla="*/ 0 h 1586811"/>
              <a:gd name="connsiteX2" fmla="*/ 3652964 w 3652964"/>
              <a:gd name="connsiteY2" fmla="*/ 1573764 h 1586811"/>
              <a:gd name="connsiteX3" fmla="*/ 0 w 3652964"/>
              <a:gd name="connsiteY3" fmla="*/ 1586811 h 1586811"/>
              <a:gd name="connsiteX4" fmla="*/ 228832 w 3652964"/>
              <a:gd name="connsiteY4" fmla="*/ 0 h 1586811"/>
              <a:gd name="connsiteX0" fmla="*/ 239647 w 3652964"/>
              <a:gd name="connsiteY0" fmla="*/ 13039 h 1586811"/>
              <a:gd name="connsiteX1" fmla="*/ 3432580 w 3652964"/>
              <a:gd name="connsiteY1" fmla="*/ 0 h 1586811"/>
              <a:gd name="connsiteX2" fmla="*/ 3652964 w 3652964"/>
              <a:gd name="connsiteY2" fmla="*/ 1573764 h 1586811"/>
              <a:gd name="connsiteX3" fmla="*/ 0 w 3652964"/>
              <a:gd name="connsiteY3" fmla="*/ 1586811 h 1586811"/>
              <a:gd name="connsiteX4" fmla="*/ 239647 w 3652964"/>
              <a:gd name="connsiteY4" fmla="*/ 13039 h 1586811"/>
              <a:gd name="connsiteX0" fmla="*/ 228832 w 3652964"/>
              <a:gd name="connsiteY0" fmla="*/ 26079 h 1586811"/>
              <a:gd name="connsiteX1" fmla="*/ 3432580 w 3652964"/>
              <a:gd name="connsiteY1" fmla="*/ 0 h 1586811"/>
              <a:gd name="connsiteX2" fmla="*/ 3652964 w 3652964"/>
              <a:gd name="connsiteY2" fmla="*/ 1573764 h 1586811"/>
              <a:gd name="connsiteX3" fmla="*/ 0 w 3652964"/>
              <a:gd name="connsiteY3" fmla="*/ 1586811 h 1586811"/>
              <a:gd name="connsiteX4" fmla="*/ 228832 w 3652964"/>
              <a:gd name="connsiteY4" fmla="*/ 26079 h 158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2964" h="1586811">
                <a:moveTo>
                  <a:pt x="228832" y="26079"/>
                </a:moveTo>
                <a:lnTo>
                  <a:pt x="3432580" y="0"/>
                </a:lnTo>
                <a:lnTo>
                  <a:pt x="3652964" y="1573764"/>
                </a:lnTo>
                <a:lnTo>
                  <a:pt x="0" y="1586811"/>
                </a:lnTo>
                <a:lnTo>
                  <a:pt x="228832" y="26079"/>
                </a:lnTo>
                <a:close/>
              </a:path>
            </a:pathLst>
          </a:cu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Trapezoid 11"/>
          <p:cNvSpPr/>
          <p:nvPr/>
        </p:nvSpPr>
        <p:spPr>
          <a:xfrm>
            <a:off x="3631971" y="4519450"/>
            <a:ext cx="4895580" cy="1988228"/>
          </a:xfrm>
          <a:custGeom>
            <a:avLst/>
            <a:gdLst>
              <a:gd name="connsiteX0" fmla="*/ 0 w 4864758"/>
              <a:gd name="connsiteY0" fmla="*/ 2096184 h 2096184"/>
              <a:gd name="connsiteX1" fmla="*/ 524046 w 4864758"/>
              <a:gd name="connsiteY1" fmla="*/ 0 h 2096184"/>
              <a:gd name="connsiteX2" fmla="*/ 4340712 w 4864758"/>
              <a:gd name="connsiteY2" fmla="*/ 0 h 2096184"/>
              <a:gd name="connsiteX3" fmla="*/ 4864758 w 4864758"/>
              <a:gd name="connsiteY3" fmla="*/ 2096184 h 2096184"/>
              <a:gd name="connsiteX4" fmla="*/ 0 w 4864758"/>
              <a:gd name="connsiteY4" fmla="*/ 2096184 h 2096184"/>
              <a:gd name="connsiteX0" fmla="*/ 0 w 4864758"/>
              <a:gd name="connsiteY0" fmla="*/ 2096184 h 2096184"/>
              <a:gd name="connsiteX1" fmla="*/ 524046 w 4864758"/>
              <a:gd name="connsiteY1" fmla="*/ 0 h 2096184"/>
              <a:gd name="connsiteX2" fmla="*/ 4196874 w 4864758"/>
              <a:gd name="connsiteY2" fmla="*/ 0 h 2096184"/>
              <a:gd name="connsiteX3" fmla="*/ 4864758 w 4864758"/>
              <a:gd name="connsiteY3" fmla="*/ 2096184 h 2096184"/>
              <a:gd name="connsiteX4" fmla="*/ 0 w 4864758"/>
              <a:gd name="connsiteY4" fmla="*/ 2096184 h 2096184"/>
              <a:gd name="connsiteX0" fmla="*/ 0 w 4864758"/>
              <a:gd name="connsiteY0" fmla="*/ 2106458 h 2106458"/>
              <a:gd name="connsiteX1" fmla="*/ 585691 w 4864758"/>
              <a:gd name="connsiteY1" fmla="*/ 0 h 2106458"/>
              <a:gd name="connsiteX2" fmla="*/ 4196874 w 4864758"/>
              <a:gd name="connsiteY2" fmla="*/ 10274 h 2106458"/>
              <a:gd name="connsiteX3" fmla="*/ 4864758 w 4864758"/>
              <a:gd name="connsiteY3" fmla="*/ 2106458 h 2106458"/>
              <a:gd name="connsiteX4" fmla="*/ 0 w 4864758"/>
              <a:gd name="connsiteY4" fmla="*/ 2106458 h 2106458"/>
              <a:gd name="connsiteX0" fmla="*/ 0 w 4895580"/>
              <a:gd name="connsiteY0" fmla="*/ 2085910 h 2106458"/>
              <a:gd name="connsiteX1" fmla="*/ 616513 w 4895580"/>
              <a:gd name="connsiteY1" fmla="*/ 0 h 2106458"/>
              <a:gd name="connsiteX2" fmla="*/ 4227696 w 4895580"/>
              <a:gd name="connsiteY2" fmla="*/ 10274 h 2106458"/>
              <a:gd name="connsiteX3" fmla="*/ 4895580 w 4895580"/>
              <a:gd name="connsiteY3" fmla="*/ 2106458 h 2106458"/>
              <a:gd name="connsiteX4" fmla="*/ 0 w 4895580"/>
              <a:gd name="connsiteY4" fmla="*/ 2085910 h 210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580" h="2106458">
                <a:moveTo>
                  <a:pt x="0" y="2085910"/>
                </a:moveTo>
                <a:lnTo>
                  <a:pt x="616513" y="0"/>
                </a:lnTo>
                <a:lnTo>
                  <a:pt x="4227696" y="10274"/>
                </a:lnTo>
                <a:lnTo>
                  <a:pt x="4895580" y="2106458"/>
                </a:lnTo>
                <a:lnTo>
                  <a:pt x="0" y="208591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Triangle 12"/>
          <p:cNvSpPr/>
          <p:nvPr/>
        </p:nvSpPr>
        <p:spPr>
          <a:xfrm>
            <a:off x="4127772" y="4539525"/>
            <a:ext cx="3919855" cy="1536700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644027" y="5667285"/>
            <a:ext cx="2875915" cy="5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79967" y="5245645"/>
            <a:ext cx="1818005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46"/>
          <p:cNvSpPr txBox="1"/>
          <p:nvPr/>
        </p:nvSpPr>
        <p:spPr>
          <a:xfrm>
            <a:off x="5203462" y="5754915"/>
            <a:ext cx="1778000" cy="2527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>
                <a:effectLst/>
                <a:latin typeface="Arial Narrow" charset="0"/>
                <a:ea typeface="Calibri" charset="0"/>
                <a:cs typeface="Times New Roman" charset="0"/>
              </a:rPr>
              <a:t>TIER 1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5" name="Text Box 47"/>
          <p:cNvSpPr txBox="1"/>
          <p:nvPr/>
        </p:nvSpPr>
        <p:spPr>
          <a:xfrm>
            <a:off x="5195207" y="5347245"/>
            <a:ext cx="1778000" cy="2527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>
                <a:effectLst/>
                <a:latin typeface="Arial Narrow" charset="0"/>
                <a:ea typeface="Calibri" charset="0"/>
                <a:cs typeface="Times New Roman" charset="0"/>
              </a:rPr>
              <a:t>TIER 2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6" name="Text Box 49"/>
          <p:cNvSpPr txBox="1"/>
          <p:nvPr/>
        </p:nvSpPr>
        <p:spPr>
          <a:xfrm>
            <a:off x="5201557" y="4961800"/>
            <a:ext cx="1778000" cy="2527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>
                <a:effectLst/>
                <a:latin typeface="Arial Narrow" charset="0"/>
                <a:ea typeface="Calibri" charset="0"/>
                <a:cs typeface="Times New Roman" charset="0"/>
              </a:rPr>
              <a:t>TIER 3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7" name="Text Box 50"/>
          <p:cNvSpPr txBox="1"/>
          <p:nvPr/>
        </p:nvSpPr>
        <p:spPr>
          <a:xfrm>
            <a:off x="4147457" y="6092735"/>
            <a:ext cx="3898900" cy="51625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>
                <a:effectLst/>
                <a:latin typeface="Arial Narrow" charset="0"/>
                <a:ea typeface="Calibri" charset="0"/>
                <a:cs typeface="Times New Roman" charset="0"/>
              </a:rPr>
              <a:t>TO ASSESS – RTI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>
                <a:effectLst/>
                <a:latin typeface="Arial Narrow" charset="0"/>
                <a:ea typeface="Calibri" charset="0"/>
                <a:cs typeface="Times New Roman" charset="0"/>
              </a:rPr>
              <a:t>Response to Intervention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8" name="Triangle 27"/>
          <p:cNvSpPr/>
          <p:nvPr/>
        </p:nvSpPr>
        <p:spPr>
          <a:xfrm>
            <a:off x="3626778" y="4516665"/>
            <a:ext cx="4911047" cy="1991013"/>
          </a:xfrm>
          <a:custGeom>
            <a:avLst/>
            <a:gdLst>
              <a:gd name="connsiteX0" fmla="*/ 0 w 6282690"/>
              <a:gd name="connsiteY0" fmla="*/ 2118179 h 2118179"/>
              <a:gd name="connsiteX1" fmla="*/ 529545 w 6282690"/>
              <a:gd name="connsiteY1" fmla="*/ 0 h 2118179"/>
              <a:gd name="connsiteX2" fmla="*/ 5753145 w 6282690"/>
              <a:gd name="connsiteY2" fmla="*/ 0 h 2118179"/>
              <a:gd name="connsiteX3" fmla="*/ 6282690 w 6282690"/>
              <a:gd name="connsiteY3" fmla="*/ 2118179 h 2118179"/>
              <a:gd name="connsiteX4" fmla="*/ 0 w 6282690"/>
              <a:gd name="connsiteY4" fmla="*/ 2118179 h 2118179"/>
              <a:gd name="connsiteX0" fmla="*/ 0 w 6282690"/>
              <a:gd name="connsiteY0" fmla="*/ 2118179 h 2118179"/>
              <a:gd name="connsiteX1" fmla="*/ 529545 w 6282690"/>
              <a:gd name="connsiteY1" fmla="*/ 0 h 2118179"/>
              <a:gd name="connsiteX2" fmla="*/ 5426574 w 6282690"/>
              <a:gd name="connsiteY2" fmla="*/ 0 h 2118179"/>
              <a:gd name="connsiteX3" fmla="*/ 6282690 w 6282690"/>
              <a:gd name="connsiteY3" fmla="*/ 2118179 h 2118179"/>
              <a:gd name="connsiteX4" fmla="*/ 0 w 6282690"/>
              <a:gd name="connsiteY4" fmla="*/ 2118179 h 2118179"/>
              <a:gd name="connsiteX0" fmla="*/ 0 w 6282690"/>
              <a:gd name="connsiteY0" fmla="*/ 2167165 h 2167165"/>
              <a:gd name="connsiteX1" fmla="*/ 807130 w 6282690"/>
              <a:gd name="connsiteY1" fmla="*/ 0 h 2167165"/>
              <a:gd name="connsiteX2" fmla="*/ 5426574 w 6282690"/>
              <a:gd name="connsiteY2" fmla="*/ 48986 h 2167165"/>
              <a:gd name="connsiteX3" fmla="*/ 6282690 w 6282690"/>
              <a:gd name="connsiteY3" fmla="*/ 2167165 h 2167165"/>
              <a:gd name="connsiteX4" fmla="*/ 0 w 6282690"/>
              <a:gd name="connsiteY4" fmla="*/ 2167165 h 2167165"/>
              <a:gd name="connsiteX0" fmla="*/ 0 w 6282690"/>
              <a:gd name="connsiteY0" fmla="*/ 2118179 h 2118179"/>
              <a:gd name="connsiteX1" fmla="*/ 790802 w 6282690"/>
              <a:gd name="connsiteY1" fmla="*/ 0 h 2118179"/>
              <a:gd name="connsiteX2" fmla="*/ 5426574 w 6282690"/>
              <a:gd name="connsiteY2" fmla="*/ 0 h 2118179"/>
              <a:gd name="connsiteX3" fmla="*/ 6282690 w 6282690"/>
              <a:gd name="connsiteY3" fmla="*/ 2118179 h 2118179"/>
              <a:gd name="connsiteX4" fmla="*/ 0 w 6282690"/>
              <a:gd name="connsiteY4" fmla="*/ 2118179 h 211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2690" h="2118179">
                <a:moveTo>
                  <a:pt x="0" y="2118179"/>
                </a:moveTo>
                <a:lnTo>
                  <a:pt x="790802" y="0"/>
                </a:lnTo>
                <a:lnTo>
                  <a:pt x="5426574" y="0"/>
                </a:lnTo>
                <a:lnTo>
                  <a:pt x="6282690" y="2118179"/>
                </a:lnTo>
                <a:lnTo>
                  <a:pt x="0" y="2118179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Pentagon 29"/>
          <p:cNvSpPr/>
          <p:nvPr/>
        </p:nvSpPr>
        <p:spPr>
          <a:xfrm>
            <a:off x="3487692" y="4690655"/>
            <a:ext cx="2204720" cy="37592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Pentagon 30"/>
          <p:cNvSpPr/>
          <p:nvPr/>
        </p:nvSpPr>
        <p:spPr>
          <a:xfrm>
            <a:off x="3034937" y="5205640"/>
            <a:ext cx="2204720" cy="37592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2" name="Pentagon 31"/>
          <p:cNvSpPr/>
          <p:nvPr/>
        </p:nvSpPr>
        <p:spPr>
          <a:xfrm>
            <a:off x="2618377" y="5716815"/>
            <a:ext cx="2204720" cy="37592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4" name="Text Box 76"/>
          <p:cNvSpPr txBox="1"/>
          <p:nvPr/>
        </p:nvSpPr>
        <p:spPr>
          <a:xfrm>
            <a:off x="3875042" y="4761775"/>
            <a:ext cx="1366520" cy="2908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Individual Student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45" name="Text Box 77"/>
          <p:cNvSpPr txBox="1"/>
          <p:nvPr/>
        </p:nvSpPr>
        <p:spPr>
          <a:xfrm>
            <a:off x="3544207" y="5245010"/>
            <a:ext cx="1366520" cy="2908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At-Risk Group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46" name="Text Box 78"/>
          <p:cNvSpPr txBox="1"/>
          <p:nvPr/>
        </p:nvSpPr>
        <p:spPr>
          <a:xfrm>
            <a:off x="3212102" y="5787300"/>
            <a:ext cx="1366520" cy="2908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School Wide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3034937" y="6559047"/>
            <a:ext cx="6246495" cy="317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45"/>
          <p:cNvSpPr txBox="1"/>
          <p:nvPr/>
        </p:nvSpPr>
        <p:spPr>
          <a:xfrm>
            <a:off x="4558302" y="3918245"/>
            <a:ext cx="2979420" cy="6419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effectLst/>
                <a:latin typeface="Arial Narrow" charset="0"/>
                <a:ea typeface="Calibri" charset="0"/>
                <a:cs typeface="Times New Roman" charset="0"/>
              </a:rPr>
              <a:t>RSA – Referral for Student Assistance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charset="2"/>
              <a:buChar char=""/>
            </a:pPr>
            <a:r>
              <a:rPr lang="en-US" sz="1050" b="1" dirty="0">
                <a:effectLst/>
                <a:latin typeface="Arial Narrow" charset="0"/>
                <a:ea typeface="Calibri" charset="0"/>
                <a:cs typeface="Times New Roman" charset="0"/>
              </a:rPr>
              <a:t>Behavior Support Plan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charset="2"/>
              <a:buChar char=""/>
            </a:pPr>
            <a:r>
              <a:rPr lang="en-US" sz="1050" b="1" dirty="0">
                <a:effectLst/>
                <a:latin typeface="Arial Narrow" charset="0"/>
                <a:ea typeface="Calibri" charset="0"/>
                <a:cs typeface="Times New Roman" charset="0"/>
              </a:rPr>
              <a:t>FBA Functional Behavioral Assessment 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0" name="Pentagon 19"/>
          <p:cNvSpPr/>
          <p:nvPr/>
        </p:nvSpPr>
        <p:spPr>
          <a:xfrm rot="10800000">
            <a:off x="7477318" y="3587660"/>
            <a:ext cx="1430655" cy="129032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Text Box 75"/>
          <p:cNvSpPr txBox="1"/>
          <p:nvPr/>
        </p:nvSpPr>
        <p:spPr>
          <a:xfrm>
            <a:off x="7662103" y="3729265"/>
            <a:ext cx="1197610" cy="106743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General 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Education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Mainstream 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with Supports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4470401" y="2929797"/>
            <a:ext cx="3149872" cy="951618"/>
          </a:xfrm>
          <a:custGeom>
            <a:avLst/>
            <a:gdLst>
              <a:gd name="connsiteX0" fmla="*/ 372534 w 3293534"/>
              <a:gd name="connsiteY0" fmla="*/ 0 h 829734"/>
              <a:gd name="connsiteX1" fmla="*/ 2963334 w 3293534"/>
              <a:gd name="connsiteY1" fmla="*/ 16934 h 829734"/>
              <a:gd name="connsiteX2" fmla="*/ 3293534 w 3293534"/>
              <a:gd name="connsiteY2" fmla="*/ 829734 h 829734"/>
              <a:gd name="connsiteX3" fmla="*/ 0 w 3293534"/>
              <a:gd name="connsiteY3" fmla="*/ 829734 h 829734"/>
              <a:gd name="connsiteX4" fmla="*/ 372534 w 3293534"/>
              <a:gd name="connsiteY4" fmla="*/ 0 h 829734"/>
              <a:gd name="connsiteX0" fmla="*/ 372534 w 3293534"/>
              <a:gd name="connsiteY0" fmla="*/ 8479 h 838213"/>
              <a:gd name="connsiteX1" fmla="*/ 2963334 w 3293534"/>
              <a:gd name="connsiteY1" fmla="*/ 0 h 838213"/>
              <a:gd name="connsiteX2" fmla="*/ 3293534 w 3293534"/>
              <a:gd name="connsiteY2" fmla="*/ 838213 h 838213"/>
              <a:gd name="connsiteX3" fmla="*/ 0 w 3293534"/>
              <a:gd name="connsiteY3" fmla="*/ 838213 h 838213"/>
              <a:gd name="connsiteX4" fmla="*/ 372534 w 3293534"/>
              <a:gd name="connsiteY4" fmla="*/ 8479 h 838213"/>
              <a:gd name="connsiteX0" fmla="*/ 567292 w 3488292"/>
              <a:gd name="connsiteY0" fmla="*/ 8479 h 838213"/>
              <a:gd name="connsiteX1" fmla="*/ 3158092 w 3488292"/>
              <a:gd name="connsiteY1" fmla="*/ 0 h 838213"/>
              <a:gd name="connsiteX2" fmla="*/ 3488292 w 3488292"/>
              <a:gd name="connsiteY2" fmla="*/ 838213 h 838213"/>
              <a:gd name="connsiteX3" fmla="*/ 0 w 3488292"/>
              <a:gd name="connsiteY3" fmla="*/ 832139 h 838213"/>
              <a:gd name="connsiteX4" fmla="*/ 567292 w 3488292"/>
              <a:gd name="connsiteY4" fmla="*/ 8479 h 838213"/>
              <a:gd name="connsiteX0" fmla="*/ 524948 w 3488292"/>
              <a:gd name="connsiteY0" fmla="*/ 0 h 854030"/>
              <a:gd name="connsiteX1" fmla="*/ 3158092 w 3488292"/>
              <a:gd name="connsiteY1" fmla="*/ 15817 h 854030"/>
              <a:gd name="connsiteX2" fmla="*/ 3488292 w 3488292"/>
              <a:gd name="connsiteY2" fmla="*/ 854030 h 854030"/>
              <a:gd name="connsiteX3" fmla="*/ 0 w 3488292"/>
              <a:gd name="connsiteY3" fmla="*/ 847956 h 854030"/>
              <a:gd name="connsiteX4" fmla="*/ 524948 w 3488292"/>
              <a:gd name="connsiteY4" fmla="*/ 0 h 854030"/>
              <a:gd name="connsiteX0" fmla="*/ 524948 w 3488292"/>
              <a:gd name="connsiteY0" fmla="*/ 0 h 854030"/>
              <a:gd name="connsiteX1" fmla="*/ 3225843 w 3488292"/>
              <a:gd name="connsiteY1" fmla="*/ 9740 h 854030"/>
              <a:gd name="connsiteX2" fmla="*/ 3488292 w 3488292"/>
              <a:gd name="connsiteY2" fmla="*/ 854030 h 854030"/>
              <a:gd name="connsiteX3" fmla="*/ 0 w 3488292"/>
              <a:gd name="connsiteY3" fmla="*/ 847956 h 854030"/>
              <a:gd name="connsiteX4" fmla="*/ 524948 w 3488292"/>
              <a:gd name="connsiteY4" fmla="*/ 0 h 854030"/>
              <a:gd name="connsiteX0" fmla="*/ 524948 w 3691543"/>
              <a:gd name="connsiteY0" fmla="*/ 0 h 878336"/>
              <a:gd name="connsiteX1" fmla="*/ 3225843 w 3691543"/>
              <a:gd name="connsiteY1" fmla="*/ 9740 h 878336"/>
              <a:gd name="connsiteX2" fmla="*/ 3691543 w 3691543"/>
              <a:gd name="connsiteY2" fmla="*/ 878336 h 878336"/>
              <a:gd name="connsiteX3" fmla="*/ 0 w 3691543"/>
              <a:gd name="connsiteY3" fmla="*/ 847956 h 878336"/>
              <a:gd name="connsiteX4" fmla="*/ 524948 w 3691543"/>
              <a:gd name="connsiteY4" fmla="*/ 0 h 878336"/>
              <a:gd name="connsiteX0" fmla="*/ 524948 w 3691543"/>
              <a:gd name="connsiteY0" fmla="*/ 0 h 878336"/>
              <a:gd name="connsiteX1" fmla="*/ 3225844 w 3691543"/>
              <a:gd name="connsiteY1" fmla="*/ 9740 h 878336"/>
              <a:gd name="connsiteX2" fmla="*/ 3691543 w 3691543"/>
              <a:gd name="connsiteY2" fmla="*/ 878336 h 878336"/>
              <a:gd name="connsiteX3" fmla="*/ 0 w 3691543"/>
              <a:gd name="connsiteY3" fmla="*/ 847956 h 878336"/>
              <a:gd name="connsiteX4" fmla="*/ 524948 w 3691543"/>
              <a:gd name="connsiteY4" fmla="*/ 0 h 878336"/>
              <a:gd name="connsiteX0" fmla="*/ 524948 w 3691543"/>
              <a:gd name="connsiteY0" fmla="*/ 2415 h 880751"/>
              <a:gd name="connsiteX1" fmla="*/ 3225845 w 3691543"/>
              <a:gd name="connsiteY1" fmla="*/ 0 h 880751"/>
              <a:gd name="connsiteX2" fmla="*/ 3691543 w 3691543"/>
              <a:gd name="connsiteY2" fmla="*/ 880751 h 880751"/>
              <a:gd name="connsiteX3" fmla="*/ 0 w 3691543"/>
              <a:gd name="connsiteY3" fmla="*/ 850371 h 880751"/>
              <a:gd name="connsiteX4" fmla="*/ 524948 w 3691543"/>
              <a:gd name="connsiteY4" fmla="*/ 2415 h 880751"/>
              <a:gd name="connsiteX0" fmla="*/ 524948 w 3691543"/>
              <a:gd name="connsiteY0" fmla="*/ 2415 h 859746"/>
              <a:gd name="connsiteX1" fmla="*/ 3225845 w 3691543"/>
              <a:gd name="connsiteY1" fmla="*/ 0 h 859746"/>
              <a:gd name="connsiteX2" fmla="*/ 3691543 w 3691543"/>
              <a:gd name="connsiteY2" fmla="*/ 859746 h 859746"/>
              <a:gd name="connsiteX3" fmla="*/ 0 w 3691543"/>
              <a:gd name="connsiteY3" fmla="*/ 850371 h 859746"/>
              <a:gd name="connsiteX4" fmla="*/ 524948 w 3691543"/>
              <a:gd name="connsiteY4" fmla="*/ 2415 h 859746"/>
              <a:gd name="connsiteX0" fmla="*/ 524948 w 3691543"/>
              <a:gd name="connsiteY0" fmla="*/ 2415 h 852744"/>
              <a:gd name="connsiteX1" fmla="*/ 3225845 w 3691543"/>
              <a:gd name="connsiteY1" fmla="*/ 0 h 852744"/>
              <a:gd name="connsiteX2" fmla="*/ 3691543 w 3691543"/>
              <a:gd name="connsiteY2" fmla="*/ 852744 h 852744"/>
              <a:gd name="connsiteX3" fmla="*/ 0 w 3691543"/>
              <a:gd name="connsiteY3" fmla="*/ 850371 h 852744"/>
              <a:gd name="connsiteX4" fmla="*/ 524948 w 3691543"/>
              <a:gd name="connsiteY4" fmla="*/ 2415 h 852744"/>
              <a:gd name="connsiteX0" fmla="*/ 394217 w 3691543"/>
              <a:gd name="connsiteY0" fmla="*/ 0 h 872580"/>
              <a:gd name="connsiteX1" fmla="*/ 3225845 w 3691543"/>
              <a:gd name="connsiteY1" fmla="*/ 19836 h 872580"/>
              <a:gd name="connsiteX2" fmla="*/ 3691543 w 3691543"/>
              <a:gd name="connsiteY2" fmla="*/ 872580 h 872580"/>
              <a:gd name="connsiteX3" fmla="*/ 0 w 3691543"/>
              <a:gd name="connsiteY3" fmla="*/ 870207 h 872580"/>
              <a:gd name="connsiteX4" fmla="*/ 394217 w 3691543"/>
              <a:gd name="connsiteY4" fmla="*/ 0 h 872580"/>
              <a:gd name="connsiteX0" fmla="*/ 394217 w 3691543"/>
              <a:gd name="connsiteY0" fmla="*/ 0 h 872580"/>
              <a:gd name="connsiteX1" fmla="*/ 3218155 w 3691543"/>
              <a:gd name="connsiteY1" fmla="*/ 14273 h 872580"/>
              <a:gd name="connsiteX2" fmla="*/ 3691543 w 3691543"/>
              <a:gd name="connsiteY2" fmla="*/ 872580 h 872580"/>
              <a:gd name="connsiteX3" fmla="*/ 0 w 3691543"/>
              <a:gd name="connsiteY3" fmla="*/ 870207 h 872580"/>
              <a:gd name="connsiteX4" fmla="*/ 394217 w 3691543"/>
              <a:gd name="connsiteY4" fmla="*/ 0 h 872580"/>
              <a:gd name="connsiteX0" fmla="*/ 394217 w 3799203"/>
              <a:gd name="connsiteY0" fmla="*/ 0 h 878143"/>
              <a:gd name="connsiteX1" fmla="*/ 3218155 w 3799203"/>
              <a:gd name="connsiteY1" fmla="*/ 14273 h 878143"/>
              <a:gd name="connsiteX2" fmla="*/ 3799203 w 3799203"/>
              <a:gd name="connsiteY2" fmla="*/ 878143 h 878143"/>
              <a:gd name="connsiteX3" fmla="*/ 0 w 3799203"/>
              <a:gd name="connsiteY3" fmla="*/ 870207 h 878143"/>
              <a:gd name="connsiteX4" fmla="*/ 394217 w 3799203"/>
              <a:gd name="connsiteY4" fmla="*/ 0 h 878143"/>
              <a:gd name="connsiteX0" fmla="*/ 409597 w 3814583"/>
              <a:gd name="connsiteY0" fmla="*/ 0 h 878143"/>
              <a:gd name="connsiteX1" fmla="*/ 3233535 w 3814583"/>
              <a:gd name="connsiteY1" fmla="*/ 14273 h 878143"/>
              <a:gd name="connsiteX2" fmla="*/ 3814583 w 3814583"/>
              <a:gd name="connsiteY2" fmla="*/ 878143 h 878143"/>
              <a:gd name="connsiteX3" fmla="*/ 0 w 3814583"/>
              <a:gd name="connsiteY3" fmla="*/ 875770 h 878143"/>
              <a:gd name="connsiteX4" fmla="*/ 409597 w 3814583"/>
              <a:gd name="connsiteY4" fmla="*/ 0 h 878143"/>
              <a:gd name="connsiteX0" fmla="*/ 409598 w 3814583"/>
              <a:gd name="connsiteY0" fmla="*/ 7978 h 863870"/>
              <a:gd name="connsiteX1" fmla="*/ 3233535 w 3814583"/>
              <a:gd name="connsiteY1" fmla="*/ 0 h 863870"/>
              <a:gd name="connsiteX2" fmla="*/ 3814583 w 3814583"/>
              <a:gd name="connsiteY2" fmla="*/ 863870 h 863870"/>
              <a:gd name="connsiteX3" fmla="*/ 0 w 3814583"/>
              <a:gd name="connsiteY3" fmla="*/ 861497 h 863870"/>
              <a:gd name="connsiteX4" fmla="*/ 409598 w 3814583"/>
              <a:gd name="connsiteY4" fmla="*/ 7978 h 863870"/>
              <a:gd name="connsiteX0" fmla="*/ 409598 w 3814583"/>
              <a:gd name="connsiteY0" fmla="*/ 0 h 855892"/>
              <a:gd name="connsiteX1" fmla="*/ 3271986 w 3814583"/>
              <a:gd name="connsiteY1" fmla="*/ 3148 h 855892"/>
              <a:gd name="connsiteX2" fmla="*/ 3814583 w 3814583"/>
              <a:gd name="connsiteY2" fmla="*/ 855892 h 855892"/>
              <a:gd name="connsiteX3" fmla="*/ 0 w 3814583"/>
              <a:gd name="connsiteY3" fmla="*/ 853519 h 855892"/>
              <a:gd name="connsiteX4" fmla="*/ 409598 w 3814583"/>
              <a:gd name="connsiteY4" fmla="*/ 0 h 855892"/>
              <a:gd name="connsiteX0" fmla="*/ 409598 w 3814583"/>
              <a:gd name="connsiteY0" fmla="*/ 0 h 855892"/>
              <a:gd name="connsiteX1" fmla="*/ 3325816 w 3814583"/>
              <a:gd name="connsiteY1" fmla="*/ 19837 h 855892"/>
              <a:gd name="connsiteX2" fmla="*/ 3814583 w 3814583"/>
              <a:gd name="connsiteY2" fmla="*/ 855892 h 855892"/>
              <a:gd name="connsiteX3" fmla="*/ 0 w 3814583"/>
              <a:gd name="connsiteY3" fmla="*/ 853519 h 855892"/>
              <a:gd name="connsiteX4" fmla="*/ 409598 w 3814583"/>
              <a:gd name="connsiteY4" fmla="*/ 0 h 855892"/>
              <a:gd name="connsiteX0" fmla="*/ 394217 w 3814583"/>
              <a:gd name="connsiteY0" fmla="*/ 2414 h 836055"/>
              <a:gd name="connsiteX1" fmla="*/ 3325816 w 3814583"/>
              <a:gd name="connsiteY1" fmla="*/ 0 h 836055"/>
              <a:gd name="connsiteX2" fmla="*/ 3814583 w 3814583"/>
              <a:gd name="connsiteY2" fmla="*/ 836055 h 836055"/>
              <a:gd name="connsiteX3" fmla="*/ 0 w 3814583"/>
              <a:gd name="connsiteY3" fmla="*/ 833682 h 836055"/>
              <a:gd name="connsiteX4" fmla="*/ 394217 w 3814583"/>
              <a:gd name="connsiteY4" fmla="*/ 2414 h 836055"/>
              <a:gd name="connsiteX0" fmla="*/ 394217 w 3814583"/>
              <a:gd name="connsiteY0" fmla="*/ 0 h 833641"/>
              <a:gd name="connsiteX1" fmla="*/ 3371956 w 3814583"/>
              <a:gd name="connsiteY1" fmla="*/ 3149 h 833641"/>
              <a:gd name="connsiteX2" fmla="*/ 3814583 w 3814583"/>
              <a:gd name="connsiteY2" fmla="*/ 833641 h 833641"/>
              <a:gd name="connsiteX3" fmla="*/ 0 w 3814583"/>
              <a:gd name="connsiteY3" fmla="*/ 831268 h 833641"/>
              <a:gd name="connsiteX4" fmla="*/ 394217 w 3814583"/>
              <a:gd name="connsiteY4" fmla="*/ 0 h 83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4583" h="833641">
                <a:moveTo>
                  <a:pt x="394217" y="0"/>
                </a:moveTo>
                <a:lnTo>
                  <a:pt x="3371956" y="3149"/>
                </a:lnTo>
                <a:lnTo>
                  <a:pt x="3814583" y="833641"/>
                </a:lnTo>
                <a:lnTo>
                  <a:pt x="0" y="831268"/>
                </a:lnTo>
                <a:lnTo>
                  <a:pt x="394217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3" name="Text Box 44"/>
          <p:cNvSpPr txBox="1"/>
          <p:nvPr/>
        </p:nvSpPr>
        <p:spPr>
          <a:xfrm>
            <a:off x="4544293" y="2927609"/>
            <a:ext cx="2979420" cy="100139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504 Accommodation Plan with diagnosed disability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ERSS Educationally Related Support Services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effectLst/>
                <a:latin typeface="Arial Narrow" charset="0"/>
                <a:ea typeface="Calibri" charset="0"/>
                <a:cs typeface="Times New Roman" charset="0"/>
              </a:rPr>
              <a:t>(Push-in, Pull-out services such as Speech Therapy,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effectLst/>
                <a:latin typeface="Arial Narrow" charset="0"/>
                <a:ea typeface="Calibri" charset="0"/>
                <a:cs typeface="Times New Roman" charset="0"/>
              </a:rPr>
              <a:t>Occupational Therapy, Physical Therapy and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effectLst/>
                <a:latin typeface="Arial Narrow" charset="0"/>
                <a:ea typeface="Calibri" charset="0"/>
                <a:cs typeface="Times New Roman" charset="0"/>
              </a:rPr>
              <a:t>Counseling)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  <p:cxnSp>
        <p:nvCxnSpPr>
          <p:cNvPr id="42" name="Straight Connector 41"/>
          <p:cNvCxnSpPr>
            <a:endCxn id="22" idx="1"/>
          </p:cNvCxnSpPr>
          <p:nvPr/>
        </p:nvCxnSpPr>
        <p:spPr>
          <a:xfrm>
            <a:off x="4788616" y="2927609"/>
            <a:ext cx="2466160" cy="5783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182701" y="2199848"/>
            <a:ext cx="1661795" cy="1859280"/>
            <a:chOff x="3182701" y="2199848"/>
            <a:chExt cx="1661795" cy="1859280"/>
          </a:xfrm>
        </p:grpSpPr>
        <p:sp>
          <p:nvSpPr>
            <p:cNvPr id="36" name="Pentagon 35"/>
            <p:cNvSpPr/>
            <p:nvPr/>
          </p:nvSpPr>
          <p:spPr>
            <a:xfrm>
              <a:off x="3182701" y="2199848"/>
              <a:ext cx="1661795" cy="1414780"/>
            </a:xfrm>
            <a:prstGeom prst="homePlat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" name="Text Box 66"/>
            <p:cNvSpPr txBox="1"/>
            <p:nvPr/>
          </p:nvSpPr>
          <p:spPr>
            <a:xfrm>
              <a:off x="3194131" y="2246203"/>
              <a:ext cx="1418590" cy="181292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Committee on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Special Education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(CSE)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  <a:p>
              <a:pPr marL="6350" marR="0">
                <a:spcBef>
                  <a:spcPts val="0"/>
                </a:spcBef>
                <a:spcAft>
                  <a:spcPts val="0"/>
                </a:spcAft>
                <a:tabLst>
                  <a:tab pos="508000" algn="l"/>
                </a:tabLst>
              </a:pPr>
              <a:r>
                <a:rPr lang="en-US" sz="1100" dirty="0">
                  <a:latin typeface="Arial Narrow" charset="0"/>
                  <a:ea typeface="Calibri" charset="0"/>
                  <a:cs typeface="Times New Roman" charset="0"/>
                </a:rPr>
                <a:t>	</a:t>
              </a: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Classification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 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Individual Education 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Plan (IEP)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3620727" y="2715896"/>
              <a:ext cx="164141" cy="11242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3370026" y="2774523"/>
              <a:ext cx="997" cy="3781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449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>
            <a:off x="4243435" y="3870072"/>
            <a:ext cx="3591546" cy="646925"/>
          </a:xfrm>
          <a:custGeom>
            <a:avLst/>
            <a:gdLst>
              <a:gd name="connsiteX0" fmla="*/ 671513 w 4572000"/>
              <a:gd name="connsiteY0" fmla="*/ 0 h 1514475"/>
              <a:gd name="connsiteX1" fmla="*/ 3957638 w 4572000"/>
              <a:gd name="connsiteY1" fmla="*/ 0 h 1514475"/>
              <a:gd name="connsiteX2" fmla="*/ 4572000 w 4572000"/>
              <a:gd name="connsiteY2" fmla="*/ 1514475 h 1514475"/>
              <a:gd name="connsiteX3" fmla="*/ 0 w 4572000"/>
              <a:gd name="connsiteY3" fmla="*/ 1514475 h 1514475"/>
              <a:gd name="connsiteX4" fmla="*/ 671513 w 4572000"/>
              <a:gd name="connsiteY4" fmla="*/ 0 h 1514475"/>
              <a:gd name="connsiteX0" fmla="*/ 671513 w 4601634"/>
              <a:gd name="connsiteY0" fmla="*/ 0 h 1518612"/>
              <a:gd name="connsiteX1" fmla="*/ 3957638 w 4601634"/>
              <a:gd name="connsiteY1" fmla="*/ 0 h 1518612"/>
              <a:gd name="connsiteX2" fmla="*/ 4601634 w 4601634"/>
              <a:gd name="connsiteY2" fmla="*/ 1518612 h 1518612"/>
              <a:gd name="connsiteX3" fmla="*/ 0 w 4601634"/>
              <a:gd name="connsiteY3" fmla="*/ 1514475 h 1518612"/>
              <a:gd name="connsiteX4" fmla="*/ 671513 w 4601634"/>
              <a:gd name="connsiteY4" fmla="*/ 0 h 1518612"/>
              <a:gd name="connsiteX0" fmla="*/ 671513 w 4597400"/>
              <a:gd name="connsiteY0" fmla="*/ 0 h 1518612"/>
              <a:gd name="connsiteX1" fmla="*/ 3957638 w 4597400"/>
              <a:gd name="connsiteY1" fmla="*/ 0 h 1518612"/>
              <a:gd name="connsiteX2" fmla="*/ 4597400 w 4597400"/>
              <a:gd name="connsiteY2" fmla="*/ 1518612 h 1518612"/>
              <a:gd name="connsiteX3" fmla="*/ 0 w 4597400"/>
              <a:gd name="connsiteY3" fmla="*/ 1514475 h 1518612"/>
              <a:gd name="connsiteX4" fmla="*/ 671513 w 4597400"/>
              <a:gd name="connsiteY4" fmla="*/ 0 h 1518612"/>
              <a:gd name="connsiteX0" fmla="*/ 671513 w 4597400"/>
              <a:gd name="connsiteY0" fmla="*/ 0 h 1518622"/>
              <a:gd name="connsiteX1" fmla="*/ 3957638 w 4597400"/>
              <a:gd name="connsiteY1" fmla="*/ 0 h 1518622"/>
              <a:gd name="connsiteX2" fmla="*/ 4597400 w 4597400"/>
              <a:gd name="connsiteY2" fmla="*/ 1518612 h 1518622"/>
              <a:gd name="connsiteX3" fmla="*/ 0 w 4597400"/>
              <a:gd name="connsiteY3" fmla="*/ 1518622 h 1518622"/>
              <a:gd name="connsiteX4" fmla="*/ 671513 w 4597400"/>
              <a:gd name="connsiteY4" fmla="*/ 0 h 1518622"/>
              <a:gd name="connsiteX0" fmla="*/ 124825 w 4050712"/>
              <a:gd name="connsiteY0" fmla="*/ 0 h 1573774"/>
              <a:gd name="connsiteX1" fmla="*/ 3410950 w 4050712"/>
              <a:gd name="connsiteY1" fmla="*/ 0 h 1573774"/>
              <a:gd name="connsiteX2" fmla="*/ 4050712 w 4050712"/>
              <a:gd name="connsiteY2" fmla="*/ 1518612 h 1573774"/>
              <a:gd name="connsiteX3" fmla="*/ 0 w 4050712"/>
              <a:gd name="connsiteY3" fmla="*/ 1573774 h 1573774"/>
              <a:gd name="connsiteX4" fmla="*/ 124825 w 4050712"/>
              <a:gd name="connsiteY4" fmla="*/ 0 h 1573774"/>
              <a:gd name="connsiteX0" fmla="*/ 207202 w 4050712"/>
              <a:gd name="connsiteY0" fmla="*/ 0 h 1610542"/>
              <a:gd name="connsiteX1" fmla="*/ 3410950 w 4050712"/>
              <a:gd name="connsiteY1" fmla="*/ 36768 h 1610542"/>
              <a:gd name="connsiteX2" fmla="*/ 4050712 w 4050712"/>
              <a:gd name="connsiteY2" fmla="*/ 1555380 h 1610542"/>
              <a:gd name="connsiteX3" fmla="*/ 0 w 4050712"/>
              <a:gd name="connsiteY3" fmla="*/ 1610542 h 1610542"/>
              <a:gd name="connsiteX4" fmla="*/ 207202 w 4050712"/>
              <a:gd name="connsiteY4" fmla="*/ 0 h 1610542"/>
              <a:gd name="connsiteX0" fmla="*/ 207202 w 4050712"/>
              <a:gd name="connsiteY0" fmla="*/ 0 h 1573774"/>
              <a:gd name="connsiteX1" fmla="*/ 3410950 w 4050712"/>
              <a:gd name="connsiteY1" fmla="*/ 0 h 1573774"/>
              <a:gd name="connsiteX2" fmla="*/ 4050712 w 4050712"/>
              <a:gd name="connsiteY2" fmla="*/ 1518612 h 1573774"/>
              <a:gd name="connsiteX3" fmla="*/ 0 w 4050712"/>
              <a:gd name="connsiteY3" fmla="*/ 1573774 h 1573774"/>
              <a:gd name="connsiteX4" fmla="*/ 207202 w 4050712"/>
              <a:gd name="connsiteY4" fmla="*/ 0 h 1573774"/>
              <a:gd name="connsiteX0" fmla="*/ 207202 w 3601379"/>
              <a:gd name="connsiteY0" fmla="*/ 0 h 1610532"/>
              <a:gd name="connsiteX1" fmla="*/ 3410950 w 3601379"/>
              <a:gd name="connsiteY1" fmla="*/ 0 h 1610532"/>
              <a:gd name="connsiteX2" fmla="*/ 3601379 w 3601379"/>
              <a:gd name="connsiteY2" fmla="*/ 1610532 h 1610532"/>
              <a:gd name="connsiteX3" fmla="*/ 0 w 3601379"/>
              <a:gd name="connsiteY3" fmla="*/ 1573774 h 1610532"/>
              <a:gd name="connsiteX4" fmla="*/ 207202 w 3601379"/>
              <a:gd name="connsiteY4" fmla="*/ 0 h 1610532"/>
              <a:gd name="connsiteX0" fmla="*/ 207202 w 3601379"/>
              <a:gd name="connsiteY0" fmla="*/ 0 h 1592148"/>
              <a:gd name="connsiteX1" fmla="*/ 3410950 w 3601379"/>
              <a:gd name="connsiteY1" fmla="*/ 0 h 1592148"/>
              <a:gd name="connsiteX2" fmla="*/ 3601379 w 3601379"/>
              <a:gd name="connsiteY2" fmla="*/ 1592148 h 1592148"/>
              <a:gd name="connsiteX3" fmla="*/ 0 w 3601379"/>
              <a:gd name="connsiteY3" fmla="*/ 1573774 h 1592148"/>
              <a:gd name="connsiteX4" fmla="*/ 207202 w 3601379"/>
              <a:gd name="connsiteY4" fmla="*/ 0 h 1592148"/>
              <a:gd name="connsiteX0" fmla="*/ 207202 w 3631334"/>
              <a:gd name="connsiteY0" fmla="*/ 0 h 1573774"/>
              <a:gd name="connsiteX1" fmla="*/ 3410950 w 3631334"/>
              <a:gd name="connsiteY1" fmla="*/ 0 h 1573774"/>
              <a:gd name="connsiteX2" fmla="*/ 3631334 w 3631334"/>
              <a:gd name="connsiteY2" fmla="*/ 1573764 h 1573774"/>
              <a:gd name="connsiteX3" fmla="*/ 0 w 3631334"/>
              <a:gd name="connsiteY3" fmla="*/ 1573774 h 1573774"/>
              <a:gd name="connsiteX4" fmla="*/ 207202 w 3631334"/>
              <a:gd name="connsiteY4" fmla="*/ 0 h 1573774"/>
              <a:gd name="connsiteX0" fmla="*/ 44987 w 3469119"/>
              <a:gd name="connsiteY0" fmla="*/ 0 h 1599853"/>
              <a:gd name="connsiteX1" fmla="*/ 3248735 w 3469119"/>
              <a:gd name="connsiteY1" fmla="*/ 0 h 1599853"/>
              <a:gd name="connsiteX2" fmla="*/ 3469119 w 3469119"/>
              <a:gd name="connsiteY2" fmla="*/ 1573764 h 1599853"/>
              <a:gd name="connsiteX3" fmla="*/ 0 w 3469119"/>
              <a:gd name="connsiteY3" fmla="*/ 1599853 h 1599853"/>
              <a:gd name="connsiteX4" fmla="*/ 44987 w 3469119"/>
              <a:gd name="connsiteY4" fmla="*/ 0 h 1599853"/>
              <a:gd name="connsiteX0" fmla="*/ 212610 w 3636742"/>
              <a:gd name="connsiteY0" fmla="*/ 0 h 1586811"/>
              <a:gd name="connsiteX1" fmla="*/ 3416358 w 3636742"/>
              <a:gd name="connsiteY1" fmla="*/ 0 h 1586811"/>
              <a:gd name="connsiteX2" fmla="*/ 3636742 w 3636742"/>
              <a:gd name="connsiteY2" fmla="*/ 1573764 h 1586811"/>
              <a:gd name="connsiteX3" fmla="*/ 0 w 3636742"/>
              <a:gd name="connsiteY3" fmla="*/ 1586811 h 1586811"/>
              <a:gd name="connsiteX4" fmla="*/ 212610 w 3636742"/>
              <a:gd name="connsiteY4" fmla="*/ 0 h 1586811"/>
              <a:gd name="connsiteX0" fmla="*/ 228832 w 3652964"/>
              <a:gd name="connsiteY0" fmla="*/ 0 h 1586811"/>
              <a:gd name="connsiteX1" fmla="*/ 3432580 w 3652964"/>
              <a:gd name="connsiteY1" fmla="*/ 0 h 1586811"/>
              <a:gd name="connsiteX2" fmla="*/ 3652964 w 3652964"/>
              <a:gd name="connsiteY2" fmla="*/ 1573764 h 1586811"/>
              <a:gd name="connsiteX3" fmla="*/ 0 w 3652964"/>
              <a:gd name="connsiteY3" fmla="*/ 1586811 h 1586811"/>
              <a:gd name="connsiteX4" fmla="*/ 228832 w 3652964"/>
              <a:gd name="connsiteY4" fmla="*/ 0 h 1586811"/>
              <a:gd name="connsiteX0" fmla="*/ 239647 w 3652964"/>
              <a:gd name="connsiteY0" fmla="*/ 13039 h 1586811"/>
              <a:gd name="connsiteX1" fmla="*/ 3432580 w 3652964"/>
              <a:gd name="connsiteY1" fmla="*/ 0 h 1586811"/>
              <a:gd name="connsiteX2" fmla="*/ 3652964 w 3652964"/>
              <a:gd name="connsiteY2" fmla="*/ 1573764 h 1586811"/>
              <a:gd name="connsiteX3" fmla="*/ 0 w 3652964"/>
              <a:gd name="connsiteY3" fmla="*/ 1586811 h 1586811"/>
              <a:gd name="connsiteX4" fmla="*/ 239647 w 3652964"/>
              <a:gd name="connsiteY4" fmla="*/ 13039 h 1586811"/>
              <a:gd name="connsiteX0" fmla="*/ 228832 w 3652964"/>
              <a:gd name="connsiteY0" fmla="*/ 26079 h 1586811"/>
              <a:gd name="connsiteX1" fmla="*/ 3432580 w 3652964"/>
              <a:gd name="connsiteY1" fmla="*/ 0 h 1586811"/>
              <a:gd name="connsiteX2" fmla="*/ 3652964 w 3652964"/>
              <a:gd name="connsiteY2" fmla="*/ 1573764 h 1586811"/>
              <a:gd name="connsiteX3" fmla="*/ 0 w 3652964"/>
              <a:gd name="connsiteY3" fmla="*/ 1586811 h 1586811"/>
              <a:gd name="connsiteX4" fmla="*/ 228832 w 3652964"/>
              <a:gd name="connsiteY4" fmla="*/ 26079 h 158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2964" h="1586811">
                <a:moveTo>
                  <a:pt x="228832" y="26079"/>
                </a:moveTo>
                <a:lnTo>
                  <a:pt x="3432580" y="0"/>
                </a:lnTo>
                <a:lnTo>
                  <a:pt x="3652964" y="1573764"/>
                </a:lnTo>
                <a:lnTo>
                  <a:pt x="0" y="1586811"/>
                </a:lnTo>
                <a:lnTo>
                  <a:pt x="228832" y="26079"/>
                </a:lnTo>
                <a:close/>
              </a:path>
            </a:pathLst>
          </a:cu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Trapezoid 11"/>
          <p:cNvSpPr/>
          <p:nvPr/>
        </p:nvSpPr>
        <p:spPr>
          <a:xfrm>
            <a:off x="3631971" y="4519450"/>
            <a:ext cx="4895580" cy="1988228"/>
          </a:xfrm>
          <a:custGeom>
            <a:avLst/>
            <a:gdLst>
              <a:gd name="connsiteX0" fmla="*/ 0 w 4864758"/>
              <a:gd name="connsiteY0" fmla="*/ 2096184 h 2096184"/>
              <a:gd name="connsiteX1" fmla="*/ 524046 w 4864758"/>
              <a:gd name="connsiteY1" fmla="*/ 0 h 2096184"/>
              <a:gd name="connsiteX2" fmla="*/ 4340712 w 4864758"/>
              <a:gd name="connsiteY2" fmla="*/ 0 h 2096184"/>
              <a:gd name="connsiteX3" fmla="*/ 4864758 w 4864758"/>
              <a:gd name="connsiteY3" fmla="*/ 2096184 h 2096184"/>
              <a:gd name="connsiteX4" fmla="*/ 0 w 4864758"/>
              <a:gd name="connsiteY4" fmla="*/ 2096184 h 2096184"/>
              <a:gd name="connsiteX0" fmla="*/ 0 w 4864758"/>
              <a:gd name="connsiteY0" fmla="*/ 2096184 h 2096184"/>
              <a:gd name="connsiteX1" fmla="*/ 524046 w 4864758"/>
              <a:gd name="connsiteY1" fmla="*/ 0 h 2096184"/>
              <a:gd name="connsiteX2" fmla="*/ 4196874 w 4864758"/>
              <a:gd name="connsiteY2" fmla="*/ 0 h 2096184"/>
              <a:gd name="connsiteX3" fmla="*/ 4864758 w 4864758"/>
              <a:gd name="connsiteY3" fmla="*/ 2096184 h 2096184"/>
              <a:gd name="connsiteX4" fmla="*/ 0 w 4864758"/>
              <a:gd name="connsiteY4" fmla="*/ 2096184 h 2096184"/>
              <a:gd name="connsiteX0" fmla="*/ 0 w 4864758"/>
              <a:gd name="connsiteY0" fmla="*/ 2106458 h 2106458"/>
              <a:gd name="connsiteX1" fmla="*/ 585691 w 4864758"/>
              <a:gd name="connsiteY1" fmla="*/ 0 h 2106458"/>
              <a:gd name="connsiteX2" fmla="*/ 4196874 w 4864758"/>
              <a:gd name="connsiteY2" fmla="*/ 10274 h 2106458"/>
              <a:gd name="connsiteX3" fmla="*/ 4864758 w 4864758"/>
              <a:gd name="connsiteY3" fmla="*/ 2106458 h 2106458"/>
              <a:gd name="connsiteX4" fmla="*/ 0 w 4864758"/>
              <a:gd name="connsiteY4" fmla="*/ 2106458 h 2106458"/>
              <a:gd name="connsiteX0" fmla="*/ 0 w 4895580"/>
              <a:gd name="connsiteY0" fmla="*/ 2085910 h 2106458"/>
              <a:gd name="connsiteX1" fmla="*/ 616513 w 4895580"/>
              <a:gd name="connsiteY1" fmla="*/ 0 h 2106458"/>
              <a:gd name="connsiteX2" fmla="*/ 4227696 w 4895580"/>
              <a:gd name="connsiteY2" fmla="*/ 10274 h 2106458"/>
              <a:gd name="connsiteX3" fmla="*/ 4895580 w 4895580"/>
              <a:gd name="connsiteY3" fmla="*/ 2106458 h 2106458"/>
              <a:gd name="connsiteX4" fmla="*/ 0 w 4895580"/>
              <a:gd name="connsiteY4" fmla="*/ 2085910 h 210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580" h="2106458">
                <a:moveTo>
                  <a:pt x="0" y="2085910"/>
                </a:moveTo>
                <a:lnTo>
                  <a:pt x="616513" y="0"/>
                </a:lnTo>
                <a:lnTo>
                  <a:pt x="4227696" y="10274"/>
                </a:lnTo>
                <a:lnTo>
                  <a:pt x="4895580" y="2106458"/>
                </a:lnTo>
                <a:lnTo>
                  <a:pt x="0" y="208591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Triangle 12"/>
          <p:cNvSpPr/>
          <p:nvPr/>
        </p:nvSpPr>
        <p:spPr>
          <a:xfrm>
            <a:off x="4127772" y="4539525"/>
            <a:ext cx="3919855" cy="1536700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644027" y="5667285"/>
            <a:ext cx="2875915" cy="5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79967" y="5245645"/>
            <a:ext cx="1818005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46"/>
          <p:cNvSpPr txBox="1"/>
          <p:nvPr/>
        </p:nvSpPr>
        <p:spPr>
          <a:xfrm>
            <a:off x="5203462" y="5754915"/>
            <a:ext cx="1778000" cy="2527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>
                <a:effectLst/>
                <a:latin typeface="Arial Narrow" charset="0"/>
                <a:ea typeface="Calibri" charset="0"/>
                <a:cs typeface="Times New Roman" charset="0"/>
              </a:rPr>
              <a:t>TIER 1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5" name="Text Box 47"/>
          <p:cNvSpPr txBox="1"/>
          <p:nvPr/>
        </p:nvSpPr>
        <p:spPr>
          <a:xfrm>
            <a:off x="5195207" y="5347245"/>
            <a:ext cx="1778000" cy="2527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>
                <a:effectLst/>
                <a:latin typeface="Arial Narrow" charset="0"/>
                <a:ea typeface="Calibri" charset="0"/>
                <a:cs typeface="Times New Roman" charset="0"/>
              </a:rPr>
              <a:t>TIER 2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6" name="Text Box 49"/>
          <p:cNvSpPr txBox="1"/>
          <p:nvPr/>
        </p:nvSpPr>
        <p:spPr>
          <a:xfrm>
            <a:off x="5201557" y="4961800"/>
            <a:ext cx="1778000" cy="2527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>
                <a:effectLst/>
                <a:latin typeface="Arial Narrow" charset="0"/>
                <a:ea typeface="Calibri" charset="0"/>
                <a:cs typeface="Times New Roman" charset="0"/>
              </a:rPr>
              <a:t>TIER 3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7" name="Text Box 50"/>
          <p:cNvSpPr txBox="1"/>
          <p:nvPr/>
        </p:nvSpPr>
        <p:spPr>
          <a:xfrm>
            <a:off x="4147457" y="6092735"/>
            <a:ext cx="3898900" cy="51625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>
                <a:effectLst/>
                <a:latin typeface="Arial Narrow" charset="0"/>
                <a:ea typeface="Calibri" charset="0"/>
                <a:cs typeface="Times New Roman" charset="0"/>
              </a:rPr>
              <a:t>TO ASSESS – RTI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>
                <a:effectLst/>
                <a:latin typeface="Arial Narrow" charset="0"/>
                <a:ea typeface="Calibri" charset="0"/>
                <a:cs typeface="Times New Roman" charset="0"/>
              </a:rPr>
              <a:t>Response to Intervention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8" name="Triangle 27"/>
          <p:cNvSpPr/>
          <p:nvPr/>
        </p:nvSpPr>
        <p:spPr>
          <a:xfrm>
            <a:off x="3626778" y="4516665"/>
            <a:ext cx="4911047" cy="1991013"/>
          </a:xfrm>
          <a:custGeom>
            <a:avLst/>
            <a:gdLst>
              <a:gd name="connsiteX0" fmla="*/ 0 w 6282690"/>
              <a:gd name="connsiteY0" fmla="*/ 2118179 h 2118179"/>
              <a:gd name="connsiteX1" fmla="*/ 529545 w 6282690"/>
              <a:gd name="connsiteY1" fmla="*/ 0 h 2118179"/>
              <a:gd name="connsiteX2" fmla="*/ 5753145 w 6282690"/>
              <a:gd name="connsiteY2" fmla="*/ 0 h 2118179"/>
              <a:gd name="connsiteX3" fmla="*/ 6282690 w 6282690"/>
              <a:gd name="connsiteY3" fmla="*/ 2118179 h 2118179"/>
              <a:gd name="connsiteX4" fmla="*/ 0 w 6282690"/>
              <a:gd name="connsiteY4" fmla="*/ 2118179 h 2118179"/>
              <a:gd name="connsiteX0" fmla="*/ 0 w 6282690"/>
              <a:gd name="connsiteY0" fmla="*/ 2118179 h 2118179"/>
              <a:gd name="connsiteX1" fmla="*/ 529545 w 6282690"/>
              <a:gd name="connsiteY1" fmla="*/ 0 h 2118179"/>
              <a:gd name="connsiteX2" fmla="*/ 5426574 w 6282690"/>
              <a:gd name="connsiteY2" fmla="*/ 0 h 2118179"/>
              <a:gd name="connsiteX3" fmla="*/ 6282690 w 6282690"/>
              <a:gd name="connsiteY3" fmla="*/ 2118179 h 2118179"/>
              <a:gd name="connsiteX4" fmla="*/ 0 w 6282690"/>
              <a:gd name="connsiteY4" fmla="*/ 2118179 h 2118179"/>
              <a:gd name="connsiteX0" fmla="*/ 0 w 6282690"/>
              <a:gd name="connsiteY0" fmla="*/ 2167165 h 2167165"/>
              <a:gd name="connsiteX1" fmla="*/ 807130 w 6282690"/>
              <a:gd name="connsiteY1" fmla="*/ 0 h 2167165"/>
              <a:gd name="connsiteX2" fmla="*/ 5426574 w 6282690"/>
              <a:gd name="connsiteY2" fmla="*/ 48986 h 2167165"/>
              <a:gd name="connsiteX3" fmla="*/ 6282690 w 6282690"/>
              <a:gd name="connsiteY3" fmla="*/ 2167165 h 2167165"/>
              <a:gd name="connsiteX4" fmla="*/ 0 w 6282690"/>
              <a:gd name="connsiteY4" fmla="*/ 2167165 h 2167165"/>
              <a:gd name="connsiteX0" fmla="*/ 0 w 6282690"/>
              <a:gd name="connsiteY0" fmla="*/ 2118179 h 2118179"/>
              <a:gd name="connsiteX1" fmla="*/ 790802 w 6282690"/>
              <a:gd name="connsiteY1" fmla="*/ 0 h 2118179"/>
              <a:gd name="connsiteX2" fmla="*/ 5426574 w 6282690"/>
              <a:gd name="connsiteY2" fmla="*/ 0 h 2118179"/>
              <a:gd name="connsiteX3" fmla="*/ 6282690 w 6282690"/>
              <a:gd name="connsiteY3" fmla="*/ 2118179 h 2118179"/>
              <a:gd name="connsiteX4" fmla="*/ 0 w 6282690"/>
              <a:gd name="connsiteY4" fmla="*/ 2118179 h 211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2690" h="2118179">
                <a:moveTo>
                  <a:pt x="0" y="2118179"/>
                </a:moveTo>
                <a:lnTo>
                  <a:pt x="790802" y="0"/>
                </a:lnTo>
                <a:lnTo>
                  <a:pt x="5426574" y="0"/>
                </a:lnTo>
                <a:lnTo>
                  <a:pt x="6282690" y="2118179"/>
                </a:lnTo>
                <a:lnTo>
                  <a:pt x="0" y="2118179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Pentagon 29"/>
          <p:cNvSpPr/>
          <p:nvPr/>
        </p:nvSpPr>
        <p:spPr>
          <a:xfrm>
            <a:off x="3487692" y="4690655"/>
            <a:ext cx="2204720" cy="37592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Pentagon 30"/>
          <p:cNvSpPr/>
          <p:nvPr/>
        </p:nvSpPr>
        <p:spPr>
          <a:xfrm>
            <a:off x="3034937" y="5205640"/>
            <a:ext cx="2204720" cy="37592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2" name="Pentagon 31"/>
          <p:cNvSpPr/>
          <p:nvPr/>
        </p:nvSpPr>
        <p:spPr>
          <a:xfrm>
            <a:off x="2618377" y="5716815"/>
            <a:ext cx="2204720" cy="37592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4" name="Text Box 76"/>
          <p:cNvSpPr txBox="1"/>
          <p:nvPr/>
        </p:nvSpPr>
        <p:spPr>
          <a:xfrm>
            <a:off x="3875042" y="4761775"/>
            <a:ext cx="1366520" cy="2908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Individual Student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45" name="Text Box 77"/>
          <p:cNvSpPr txBox="1"/>
          <p:nvPr/>
        </p:nvSpPr>
        <p:spPr>
          <a:xfrm>
            <a:off x="3544207" y="5245010"/>
            <a:ext cx="1366520" cy="2908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At-Risk Group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46" name="Text Box 78"/>
          <p:cNvSpPr txBox="1"/>
          <p:nvPr/>
        </p:nvSpPr>
        <p:spPr>
          <a:xfrm>
            <a:off x="3212102" y="5787300"/>
            <a:ext cx="1366520" cy="2908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School Wide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3034937" y="6559047"/>
            <a:ext cx="6246495" cy="317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45"/>
          <p:cNvSpPr txBox="1"/>
          <p:nvPr/>
        </p:nvSpPr>
        <p:spPr>
          <a:xfrm>
            <a:off x="4558302" y="3918245"/>
            <a:ext cx="2979420" cy="6419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effectLst/>
                <a:latin typeface="Arial Narrow" charset="0"/>
                <a:ea typeface="Calibri" charset="0"/>
                <a:cs typeface="Times New Roman" charset="0"/>
              </a:rPr>
              <a:t>RSA – Referral for Student Assistance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charset="2"/>
              <a:buChar char=""/>
            </a:pPr>
            <a:r>
              <a:rPr lang="en-US" sz="1050" b="1" dirty="0">
                <a:effectLst/>
                <a:latin typeface="Arial Narrow" charset="0"/>
                <a:ea typeface="Calibri" charset="0"/>
                <a:cs typeface="Times New Roman" charset="0"/>
              </a:rPr>
              <a:t>Behavior Support Plan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charset="2"/>
              <a:buChar char=""/>
            </a:pPr>
            <a:r>
              <a:rPr lang="en-US" sz="1050" b="1" dirty="0">
                <a:effectLst/>
                <a:latin typeface="Arial Narrow" charset="0"/>
                <a:ea typeface="Calibri" charset="0"/>
                <a:cs typeface="Times New Roman" charset="0"/>
              </a:rPr>
              <a:t>FBA Functional Behavioral Assessment 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0" name="Pentagon 19"/>
          <p:cNvSpPr/>
          <p:nvPr/>
        </p:nvSpPr>
        <p:spPr>
          <a:xfrm rot="10800000">
            <a:off x="7477318" y="3587660"/>
            <a:ext cx="1430655" cy="129032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Text Box 75"/>
          <p:cNvSpPr txBox="1"/>
          <p:nvPr/>
        </p:nvSpPr>
        <p:spPr>
          <a:xfrm>
            <a:off x="7662103" y="3729265"/>
            <a:ext cx="1197610" cy="106743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General 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Education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Mainstream 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with Supports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4470401" y="2929797"/>
            <a:ext cx="3149872" cy="951618"/>
          </a:xfrm>
          <a:custGeom>
            <a:avLst/>
            <a:gdLst>
              <a:gd name="connsiteX0" fmla="*/ 372534 w 3293534"/>
              <a:gd name="connsiteY0" fmla="*/ 0 h 829734"/>
              <a:gd name="connsiteX1" fmla="*/ 2963334 w 3293534"/>
              <a:gd name="connsiteY1" fmla="*/ 16934 h 829734"/>
              <a:gd name="connsiteX2" fmla="*/ 3293534 w 3293534"/>
              <a:gd name="connsiteY2" fmla="*/ 829734 h 829734"/>
              <a:gd name="connsiteX3" fmla="*/ 0 w 3293534"/>
              <a:gd name="connsiteY3" fmla="*/ 829734 h 829734"/>
              <a:gd name="connsiteX4" fmla="*/ 372534 w 3293534"/>
              <a:gd name="connsiteY4" fmla="*/ 0 h 829734"/>
              <a:gd name="connsiteX0" fmla="*/ 372534 w 3293534"/>
              <a:gd name="connsiteY0" fmla="*/ 8479 h 838213"/>
              <a:gd name="connsiteX1" fmla="*/ 2963334 w 3293534"/>
              <a:gd name="connsiteY1" fmla="*/ 0 h 838213"/>
              <a:gd name="connsiteX2" fmla="*/ 3293534 w 3293534"/>
              <a:gd name="connsiteY2" fmla="*/ 838213 h 838213"/>
              <a:gd name="connsiteX3" fmla="*/ 0 w 3293534"/>
              <a:gd name="connsiteY3" fmla="*/ 838213 h 838213"/>
              <a:gd name="connsiteX4" fmla="*/ 372534 w 3293534"/>
              <a:gd name="connsiteY4" fmla="*/ 8479 h 838213"/>
              <a:gd name="connsiteX0" fmla="*/ 567292 w 3488292"/>
              <a:gd name="connsiteY0" fmla="*/ 8479 h 838213"/>
              <a:gd name="connsiteX1" fmla="*/ 3158092 w 3488292"/>
              <a:gd name="connsiteY1" fmla="*/ 0 h 838213"/>
              <a:gd name="connsiteX2" fmla="*/ 3488292 w 3488292"/>
              <a:gd name="connsiteY2" fmla="*/ 838213 h 838213"/>
              <a:gd name="connsiteX3" fmla="*/ 0 w 3488292"/>
              <a:gd name="connsiteY3" fmla="*/ 832139 h 838213"/>
              <a:gd name="connsiteX4" fmla="*/ 567292 w 3488292"/>
              <a:gd name="connsiteY4" fmla="*/ 8479 h 838213"/>
              <a:gd name="connsiteX0" fmla="*/ 524948 w 3488292"/>
              <a:gd name="connsiteY0" fmla="*/ 0 h 854030"/>
              <a:gd name="connsiteX1" fmla="*/ 3158092 w 3488292"/>
              <a:gd name="connsiteY1" fmla="*/ 15817 h 854030"/>
              <a:gd name="connsiteX2" fmla="*/ 3488292 w 3488292"/>
              <a:gd name="connsiteY2" fmla="*/ 854030 h 854030"/>
              <a:gd name="connsiteX3" fmla="*/ 0 w 3488292"/>
              <a:gd name="connsiteY3" fmla="*/ 847956 h 854030"/>
              <a:gd name="connsiteX4" fmla="*/ 524948 w 3488292"/>
              <a:gd name="connsiteY4" fmla="*/ 0 h 854030"/>
              <a:gd name="connsiteX0" fmla="*/ 524948 w 3488292"/>
              <a:gd name="connsiteY0" fmla="*/ 0 h 854030"/>
              <a:gd name="connsiteX1" fmla="*/ 3225843 w 3488292"/>
              <a:gd name="connsiteY1" fmla="*/ 9740 h 854030"/>
              <a:gd name="connsiteX2" fmla="*/ 3488292 w 3488292"/>
              <a:gd name="connsiteY2" fmla="*/ 854030 h 854030"/>
              <a:gd name="connsiteX3" fmla="*/ 0 w 3488292"/>
              <a:gd name="connsiteY3" fmla="*/ 847956 h 854030"/>
              <a:gd name="connsiteX4" fmla="*/ 524948 w 3488292"/>
              <a:gd name="connsiteY4" fmla="*/ 0 h 854030"/>
              <a:gd name="connsiteX0" fmla="*/ 524948 w 3691543"/>
              <a:gd name="connsiteY0" fmla="*/ 0 h 878336"/>
              <a:gd name="connsiteX1" fmla="*/ 3225843 w 3691543"/>
              <a:gd name="connsiteY1" fmla="*/ 9740 h 878336"/>
              <a:gd name="connsiteX2" fmla="*/ 3691543 w 3691543"/>
              <a:gd name="connsiteY2" fmla="*/ 878336 h 878336"/>
              <a:gd name="connsiteX3" fmla="*/ 0 w 3691543"/>
              <a:gd name="connsiteY3" fmla="*/ 847956 h 878336"/>
              <a:gd name="connsiteX4" fmla="*/ 524948 w 3691543"/>
              <a:gd name="connsiteY4" fmla="*/ 0 h 878336"/>
              <a:gd name="connsiteX0" fmla="*/ 524948 w 3691543"/>
              <a:gd name="connsiteY0" fmla="*/ 0 h 878336"/>
              <a:gd name="connsiteX1" fmla="*/ 3225844 w 3691543"/>
              <a:gd name="connsiteY1" fmla="*/ 9740 h 878336"/>
              <a:gd name="connsiteX2" fmla="*/ 3691543 w 3691543"/>
              <a:gd name="connsiteY2" fmla="*/ 878336 h 878336"/>
              <a:gd name="connsiteX3" fmla="*/ 0 w 3691543"/>
              <a:gd name="connsiteY3" fmla="*/ 847956 h 878336"/>
              <a:gd name="connsiteX4" fmla="*/ 524948 w 3691543"/>
              <a:gd name="connsiteY4" fmla="*/ 0 h 878336"/>
              <a:gd name="connsiteX0" fmla="*/ 524948 w 3691543"/>
              <a:gd name="connsiteY0" fmla="*/ 2415 h 880751"/>
              <a:gd name="connsiteX1" fmla="*/ 3225845 w 3691543"/>
              <a:gd name="connsiteY1" fmla="*/ 0 h 880751"/>
              <a:gd name="connsiteX2" fmla="*/ 3691543 w 3691543"/>
              <a:gd name="connsiteY2" fmla="*/ 880751 h 880751"/>
              <a:gd name="connsiteX3" fmla="*/ 0 w 3691543"/>
              <a:gd name="connsiteY3" fmla="*/ 850371 h 880751"/>
              <a:gd name="connsiteX4" fmla="*/ 524948 w 3691543"/>
              <a:gd name="connsiteY4" fmla="*/ 2415 h 880751"/>
              <a:gd name="connsiteX0" fmla="*/ 524948 w 3691543"/>
              <a:gd name="connsiteY0" fmla="*/ 2415 h 859746"/>
              <a:gd name="connsiteX1" fmla="*/ 3225845 w 3691543"/>
              <a:gd name="connsiteY1" fmla="*/ 0 h 859746"/>
              <a:gd name="connsiteX2" fmla="*/ 3691543 w 3691543"/>
              <a:gd name="connsiteY2" fmla="*/ 859746 h 859746"/>
              <a:gd name="connsiteX3" fmla="*/ 0 w 3691543"/>
              <a:gd name="connsiteY3" fmla="*/ 850371 h 859746"/>
              <a:gd name="connsiteX4" fmla="*/ 524948 w 3691543"/>
              <a:gd name="connsiteY4" fmla="*/ 2415 h 859746"/>
              <a:gd name="connsiteX0" fmla="*/ 524948 w 3691543"/>
              <a:gd name="connsiteY0" fmla="*/ 2415 h 852744"/>
              <a:gd name="connsiteX1" fmla="*/ 3225845 w 3691543"/>
              <a:gd name="connsiteY1" fmla="*/ 0 h 852744"/>
              <a:gd name="connsiteX2" fmla="*/ 3691543 w 3691543"/>
              <a:gd name="connsiteY2" fmla="*/ 852744 h 852744"/>
              <a:gd name="connsiteX3" fmla="*/ 0 w 3691543"/>
              <a:gd name="connsiteY3" fmla="*/ 850371 h 852744"/>
              <a:gd name="connsiteX4" fmla="*/ 524948 w 3691543"/>
              <a:gd name="connsiteY4" fmla="*/ 2415 h 852744"/>
              <a:gd name="connsiteX0" fmla="*/ 394217 w 3691543"/>
              <a:gd name="connsiteY0" fmla="*/ 0 h 872580"/>
              <a:gd name="connsiteX1" fmla="*/ 3225845 w 3691543"/>
              <a:gd name="connsiteY1" fmla="*/ 19836 h 872580"/>
              <a:gd name="connsiteX2" fmla="*/ 3691543 w 3691543"/>
              <a:gd name="connsiteY2" fmla="*/ 872580 h 872580"/>
              <a:gd name="connsiteX3" fmla="*/ 0 w 3691543"/>
              <a:gd name="connsiteY3" fmla="*/ 870207 h 872580"/>
              <a:gd name="connsiteX4" fmla="*/ 394217 w 3691543"/>
              <a:gd name="connsiteY4" fmla="*/ 0 h 872580"/>
              <a:gd name="connsiteX0" fmla="*/ 394217 w 3691543"/>
              <a:gd name="connsiteY0" fmla="*/ 0 h 872580"/>
              <a:gd name="connsiteX1" fmla="*/ 3218155 w 3691543"/>
              <a:gd name="connsiteY1" fmla="*/ 14273 h 872580"/>
              <a:gd name="connsiteX2" fmla="*/ 3691543 w 3691543"/>
              <a:gd name="connsiteY2" fmla="*/ 872580 h 872580"/>
              <a:gd name="connsiteX3" fmla="*/ 0 w 3691543"/>
              <a:gd name="connsiteY3" fmla="*/ 870207 h 872580"/>
              <a:gd name="connsiteX4" fmla="*/ 394217 w 3691543"/>
              <a:gd name="connsiteY4" fmla="*/ 0 h 872580"/>
              <a:gd name="connsiteX0" fmla="*/ 394217 w 3799203"/>
              <a:gd name="connsiteY0" fmla="*/ 0 h 878143"/>
              <a:gd name="connsiteX1" fmla="*/ 3218155 w 3799203"/>
              <a:gd name="connsiteY1" fmla="*/ 14273 h 878143"/>
              <a:gd name="connsiteX2" fmla="*/ 3799203 w 3799203"/>
              <a:gd name="connsiteY2" fmla="*/ 878143 h 878143"/>
              <a:gd name="connsiteX3" fmla="*/ 0 w 3799203"/>
              <a:gd name="connsiteY3" fmla="*/ 870207 h 878143"/>
              <a:gd name="connsiteX4" fmla="*/ 394217 w 3799203"/>
              <a:gd name="connsiteY4" fmla="*/ 0 h 878143"/>
              <a:gd name="connsiteX0" fmla="*/ 409597 w 3814583"/>
              <a:gd name="connsiteY0" fmla="*/ 0 h 878143"/>
              <a:gd name="connsiteX1" fmla="*/ 3233535 w 3814583"/>
              <a:gd name="connsiteY1" fmla="*/ 14273 h 878143"/>
              <a:gd name="connsiteX2" fmla="*/ 3814583 w 3814583"/>
              <a:gd name="connsiteY2" fmla="*/ 878143 h 878143"/>
              <a:gd name="connsiteX3" fmla="*/ 0 w 3814583"/>
              <a:gd name="connsiteY3" fmla="*/ 875770 h 878143"/>
              <a:gd name="connsiteX4" fmla="*/ 409597 w 3814583"/>
              <a:gd name="connsiteY4" fmla="*/ 0 h 878143"/>
              <a:gd name="connsiteX0" fmla="*/ 409598 w 3814583"/>
              <a:gd name="connsiteY0" fmla="*/ 7978 h 863870"/>
              <a:gd name="connsiteX1" fmla="*/ 3233535 w 3814583"/>
              <a:gd name="connsiteY1" fmla="*/ 0 h 863870"/>
              <a:gd name="connsiteX2" fmla="*/ 3814583 w 3814583"/>
              <a:gd name="connsiteY2" fmla="*/ 863870 h 863870"/>
              <a:gd name="connsiteX3" fmla="*/ 0 w 3814583"/>
              <a:gd name="connsiteY3" fmla="*/ 861497 h 863870"/>
              <a:gd name="connsiteX4" fmla="*/ 409598 w 3814583"/>
              <a:gd name="connsiteY4" fmla="*/ 7978 h 863870"/>
              <a:gd name="connsiteX0" fmla="*/ 409598 w 3814583"/>
              <a:gd name="connsiteY0" fmla="*/ 0 h 855892"/>
              <a:gd name="connsiteX1" fmla="*/ 3271986 w 3814583"/>
              <a:gd name="connsiteY1" fmla="*/ 3148 h 855892"/>
              <a:gd name="connsiteX2" fmla="*/ 3814583 w 3814583"/>
              <a:gd name="connsiteY2" fmla="*/ 855892 h 855892"/>
              <a:gd name="connsiteX3" fmla="*/ 0 w 3814583"/>
              <a:gd name="connsiteY3" fmla="*/ 853519 h 855892"/>
              <a:gd name="connsiteX4" fmla="*/ 409598 w 3814583"/>
              <a:gd name="connsiteY4" fmla="*/ 0 h 855892"/>
              <a:gd name="connsiteX0" fmla="*/ 409598 w 3814583"/>
              <a:gd name="connsiteY0" fmla="*/ 0 h 855892"/>
              <a:gd name="connsiteX1" fmla="*/ 3325816 w 3814583"/>
              <a:gd name="connsiteY1" fmla="*/ 19837 h 855892"/>
              <a:gd name="connsiteX2" fmla="*/ 3814583 w 3814583"/>
              <a:gd name="connsiteY2" fmla="*/ 855892 h 855892"/>
              <a:gd name="connsiteX3" fmla="*/ 0 w 3814583"/>
              <a:gd name="connsiteY3" fmla="*/ 853519 h 855892"/>
              <a:gd name="connsiteX4" fmla="*/ 409598 w 3814583"/>
              <a:gd name="connsiteY4" fmla="*/ 0 h 855892"/>
              <a:gd name="connsiteX0" fmla="*/ 394217 w 3814583"/>
              <a:gd name="connsiteY0" fmla="*/ 2414 h 836055"/>
              <a:gd name="connsiteX1" fmla="*/ 3325816 w 3814583"/>
              <a:gd name="connsiteY1" fmla="*/ 0 h 836055"/>
              <a:gd name="connsiteX2" fmla="*/ 3814583 w 3814583"/>
              <a:gd name="connsiteY2" fmla="*/ 836055 h 836055"/>
              <a:gd name="connsiteX3" fmla="*/ 0 w 3814583"/>
              <a:gd name="connsiteY3" fmla="*/ 833682 h 836055"/>
              <a:gd name="connsiteX4" fmla="*/ 394217 w 3814583"/>
              <a:gd name="connsiteY4" fmla="*/ 2414 h 836055"/>
              <a:gd name="connsiteX0" fmla="*/ 394217 w 3814583"/>
              <a:gd name="connsiteY0" fmla="*/ 0 h 833641"/>
              <a:gd name="connsiteX1" fmla="*/ 3371956 w 3814583"/>
              <a:gd name="connsiteY1" fmla="*/ 3149 h 833641"/>
              <a:gd name="connsiteX2" fmla="*/ 3814583 w 3814583"/>
              <a:gd name="connsiteY2" fmla="*/ 833641 h 833641"/>
              <a:gd name="connsiteX3" fmla="*/ 0 w 3814583"/>
              <a:gd name="connsiteY3" fmla="*/ 831268 h 833641"/>
              <a:gd name="connsiteX4" fmla="*/ 394217 w 3814583"/>
              <a:gd name="connsiteY4" fmla="*/ 0 h 83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4583" h="833641">
                <a:moveTo>
                  <a:pt x="394217" y="0"/>
                </a:moveTo>
                <a:lnTo>
                  <a:pt x="3371956" y="3149"/>
                </a:lnTo>
                <a:lnTo>
                  <a:pt x="3814583" y="833641"/>
                </a:lnTo>
                <a:lnTo>
                  <a:pt x="0" y="831268"/>
                </a:lnTo>
                <a:lnTo>
                  <a:pt x="394217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3" name="Text Box 44"/>
          <p:cNvSpPr txBox="1"/>
          <p:nvPr/>
        </p:nvSpPr>
        <p:spPr>
          <a:xfrm>
            <a:off x="4544293" y="2927609"/>
            <a:ext cx="2979420" cy="100139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504 Accommodation Plan with diagnosed disability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ERSS Educationally Related Support Services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effectLst/>
                <a:latin typeface="Arial Narrow" charset="0"/>
                <a:ea typeface="Calibri" charset="0"/>
                <a:cs typeface="Times New Roman" charset="0"/>
              </a:rPr>
              <a:t>(Push-in, Pull-out services such as Speech Therapy,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effectLst/>
                <a:latin typeface="Arial Narrow" charset="0"/>
                <a:ea typeface="Calibri" charset="0"/>
                <a:cs typeface="Times New Roman" charset="0"/>
              </a:rPr>
              <a:t>Occupational Therapy, Physical Therapy and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effectLst/>
                <a:latin typeface="Arial Narrow" charset="0"/>
                <a:ea typeface="Calibri" charset="0"/>
                <a:cs typeface="Times New Roman" charset="0"/>
              </a:rPr>
              <a:t>Counseling)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  <p:sp>
        <p:nvSpPr>
          <p:cNvPr id="40" name="Freeform 39"/>
          <p:cNvSpPr/>
          <p:nvPr/>
        </p:nvSpPr>
        <p:spPr>
          <a:xfrm>
            <a:off x="4790355" y="1976363"/>
            <a:ext cx="2471629" cy="974309"/>
          </a:xfrm>
          <a:custGeom>
            <a:avLst/>
            <a:gdLst>
              <a:gd name="connsiteX0" fmla="*/ 181669 w 2270861"/>
              <a:gd name="connsiteY0" fmla="*/ 0 h 399672"/>
              <a:gd name="connsiteX1" fmla="*/ 2101304 w 2270861"/>
              <a:gd name="connsiteY1" fmla="*/ 0 h 399672"/>
              <a:gd name="connsiteX2" fmla="*/ 2270861 w 2270861"/>
              <a:gd name="connsiteY2" fmla="*/ 399672 h 399672"/>
              <a:gd name="connsiteX3" fmla="*/ 0 w 2270861"/>
              <a:gd name="connsiteY3" fmla="*/ 399672 h 399672"/>
              <a:gd name="connsiteX4" fmla="*/ 181669 w 2270861"/>
              <a:gd name="connsiteY4" fmla="*/ 0 h 399672"/>
              <a:gd name="connsiteX0" fmla="*/ 304037 w 2393229"/>
              <a:gd name="connsiteY0" fmla="*/ 0 h 403275"/>
              <a:gd name="connsiteX1" fmla="*/ 2223672 w 2393229"/>
              <a:gd name="connsiteY1" fmla="*/ 0 h 403275"/>
              <a:gd name="connsiteX2" fmla="*/ 2393229 w 2393229"/>
              <a:gd name="connsiteY2" fmla="*/ 399672 h 403275"/>
              <a:gd name="connsiteX3" fmla="*/ 0 w 2393229"/>
              <a:gd name="connsiteY3" fmla="*/ 403275 h 403275"/>
              <a:gd name="connsiteX4" fmla="*/ 304037 w 2393229"/>
              <a:gd name="connsiteY4" fmla="*/ 0 h 403275"/>
              <a:gd name="connsiteX0" fmla="*/ 342281 w 2393229"/>
              <a:gd name="connsiteY0" fmla="*/ 3604 h 403275"/>
              <a:gd name="connsiteX1" fmla="*/ 2223672 w 2393229"/>
              <a:gd name="connsiteY1" fmla="*/ 0 h 403275"/>
              <a:gd name="connsiteX2" fmla="*/ 2393229 w 2393229"/>
              <a:gd name="connsiteY2" fmla="*/ 399672 h 403275"/>
              <a:gd name="connsiteX3" fmla="*/ 0 w 2393229"/>
              <a:gd name="connsiteY3" fmla="*/ 403275 h 403275"/>
              <a:gd name="connsiteX4" fmla="*/ 342281 w 2393229"/>
              <a:gd name="connsiteY4" fmla="*/ 3604 h 403275"/>
              <a:gd name="connsiteX0" fmla="*/ 342281 w 2393229"/>
              <a:gd name="connsiteY0" fmla="*/ 3604 h 403275"/>
              <a:gd name="connsiteX1" fmla="*/ 2147186 w 2393229"/>
              <a:gd name="connsiteY1" fmla="*/ 0 h 403275"/>
              <a:gd name="connsiteX2" fmla="*/ 2393229 w 2393229"/>
              <a:gd name="connsiteY2" fmla="*/ 399672 h 403275"/>
              <a:gd name="connsiteX3" fmla="*/ 0 w 2393229"/>
              <a:gd name="connsiteY3" fmla="*/ 403275 h 403275"/>
              <a:gd name="connsiteX4" fmla="*/ 342281 w 2393229"/>
              <a:gd name="connsiteY4" fmla="*/ 3604 h 403275"/>
              <a:gd name="connsiteX0" fmla="*/ 342281 w 2485013"/>
              <a:gd name="connsiteY0" fmla="*/ 3604 h 403277"/>
              <a:gd name="connsiteX1" fmla="*/ 2147186 w 2485013"/>
              <a:gd name="connsiteY1" fmla="*/ 0 h 403277"/>
              <a:gd name="connsiteX2" fmla="*/ 2485013 w 2485013"/>
              <a:gd name="connsiteY2" fmla="*/ 403277 h 403277"/>
              <a:gd name="connsiteX3" fmla="*/ 0 w 2485013"/>
              <a:gd name="connsiteY3" fmla="*/ 403275 h 403277"/>
              <a:gd name="connsiteX4" fmla="*/ 342281 w 2485013"/>
              <a:gd name="connsiteY4" fmla="*/ 3604 h 403277"/>
              <a:gd name="connsiteX0" fmla="*/ 342281 w 2525737"/>
              <a:gd name="connsiteY0" fmla="*/ 3604 h 403277"/>
              <a:gd name="connsiteX1" fmla="*/ 2147186 w 2525737"/>
              <a:gd name="connsiteY1" fmla="*/ 0 h 403277"/>
              <a:gd name="connsiteX2" fmla="*/ 2525737 w 2525737"/>
              <a:gd name="connsiteY2" fmla="*/ 403277 h 403277"/>
              <a:gd name="connsiteX3" fmla="*/ 0 w 2525737"/>
              <a:gd name="connsiteY3" fmla="*/ 403275 h 403277"/>
              <a:gd name="connsiteX4" fmla="*/ 342281 w 2525737"/>
              <a:gd name="connsiteY4" fmla="*/ 3604 h 403277"/>
              <a:gd name="connsiteX0" fmla="*/ 383013 w 2566469"/>
              <a:gd name="connsiteY0" fmla="*/ 3604 h 406845"/>
              <a:gd name="connsiteX1" fmla="*/ 2187918 w 2566469"/>
              <a:gd name="connsiteY1" fmla="*/ 0 h 406845"/>
              <a:gd name="connsiteX2" fmla="*/ 2566469 w 2566469"/>
              <a:gd name="connsiteY2" fmla="*/ 403277 h 406845"/>
              <a:gd name="connsiteX3" fmla="*/ 0 w 2566469"/>
              <a:gd name="connsiteY3" fmla="*/ 406845 h 406845"/>
              <a:gd name="connsiteX4" fmla="*/ 383013 w 2566469"/>
              <a:gd name="connsiteY4" fmla="*/ 3604 h 406845"/>
              <a:gd name="connsiteX0" fmla="*/ 383013 w 2566469"/>
              <a:gd name="connsiteY0" fmla="*/ 3604 h 413991"/>
              <a:gd name="connsiteX1" fmla="*/ 2187918 w 2566469"/>
              <a:gd name="connsiteY1" fmla="*/ 0 h 413991"/>
              <a:gd name="connsiteX2" fmla="*/ 2566469 w 2566469"/>
              <a:gd name="connsiteY2" fmla="*/ 413991 h 413991"/>
              <a:gd name="connsiteX3" fmla="*/ 0 w 2566469"/>
              <a:gd name="connsiteY3" fmla="*/ 406845 h 413991"/>
              <a:gd name="connsiteX4" fmla="*/ 383013 w 2566469"/>
              <a:gd name="connsiteY4" fmla="*/ 3604 h 413991"/>
              <a:gd name="connsiteX0" fmla="*/ 383013 w 2582764"/>
              <a:gd name="connsiteY0" fmla="*/ 3604 h 413991"/>
              <a:gd name="connsiteX1" fmla="*/ 2187918 w 2582764"/>
              <a:gd name="connsiteY1" fmla="*/ 0 h 413991"/>
              <a:gd name="connsiteX2" fmla="*/ 2582764 w 2582764"/>
              <a:gd name="connsiteY2" fmla="*/ 413991 h 413991"/>
              <a:gd name="connsiteX3" fmla="*/ 0 w 2582764"/>
              <a:gd name="connsiteY3" fmla="*/ 406845 h 413991"/>
              <a:gd name="connsiteX4" fmla="*/ 383013 w 2582764"/>
              <a:gd name="connsiteY4" fmla="*/ 3604 h 413991"/>
              <a:gd name="connsiteX0" fmla="*/ 383013 w 2590913"/>
              <a:gd name="connsiteY0" fmla="*/ 3604 h 406850"/>
              <a:gd name="connsiteX1" fmla="*/ 2187918 w 2590913"/>
              <a:gd name="connsiteY1" fmla="*/ 0 h 406850"/>
              <a:gd name="connsiteX2" fmla="*/ 2590913 w 2590913"/>
              <a:gd name="connsiteY2" fmla="*/ 406850 h 406850"/>
              <a:gd name="connsiteX3" fmla="*/ 0 w 2590913"/>
              <a:gd name="connsiteY3" fmla="*/ 406845 h 406850"/>
              <a:gd name="connsiteX4" fmla="*/ 383013 w 2590913"/>
              <a:gd name="connsiteY4" fmla="*/ 3604 h 406850"/>
              <a:gd name="connsiteX0" fmla="*/ 383013 w 2775758"/>
              <a:gd name="connsiteY0" fmla="*/ 3604 h 414564"/>
              <a:gd name="connsiteX1" fmla="*/ 2187918 w 2775758"/>
              <a:gd name="connsiteY1" fmla="*/ 0 h 414564"/>
              <a:gd name="connsiteX2" fmla="*/ 2775758 w 2775758"/>
              <a:gd name="connsiteY2" fmla="*/ 414564 h 414564"/>
              <a:gd name="connsiteX3" fmla="*/ 0 w 2775758"/>
              <a:gd name="connsiteY3" fmla="*/ 406845 h 414564"/>
              <a:gd name="connsiteX4" fmla="*/ 383013 w 2775758"/>
              <a:gd name="connsiteY4" fmla="*/ 3604 h 414564"/>
              <a:gd name="connsiteX0" fmla="*/ 383013 w 2775758"/>
              <a:gd name="connsiteY0" fmla="*/ 0 h 410960"/>
              <a:gd name="connsiteX1" fmla="*/ 2311147 w 2775758"/>
              <a:gd name="connsiteY1" fmla="*/ 253 h 410960"/>
              <a:gd name="connsiteX2" fmla="*/ 2775758 w 2775758"/>
              <a:gd name="connsiteY2" fmla="*/ 410960 h 410960"/>
              <a:gd name="connsiteX3" fmla="*/ 0 w 2775758"/>
              <a:gd name="connsiteY3" fmla="*/ 403241 h 410960"/>
              <a:gd name="connsiteX4" fmla="*/ 383013 w 2775758"/>
              <a:gd name="connsiteY4" fmla="*/ 0 h 41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5758" h="410960">
                <a:moveTo>
                  <a:pt x="383013" y="0"/>
                </a:moveTo>
                <a:lnTo>
                  <a:pt x="2311147" y="253"/>
                </a:lnTo>
                <a:lnTo>
                  <a:pt x="2775758" y="410960"/>
                </a:lnTo>
                <a:lnTo>
                  <a:pt x="0" y="403241"/>
                </a:lnTo>
                <a:lnTo>
                  <a:pt x="383013" y="0"/>
                </a:lnTo>
                <a:close/>
              </a:path>
            </a:pathLst>
          </a:custGeom>
          <a:solidFill>
            <a:srgbClr val="32A1C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1" name="Text Box 43"/>
          <p:cNvSpPr txBox="1"/>
          <p:nvPr/>
        </p:nvSpPr>
        <p:spPr>
          <a:xfrm>
            <a:off x="4788616" y="2027180"/>
            <a:ext cx="2404110" cy="101155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Integrated Classes 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(Regular and Special Education)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2 Teachers</a:t>
            </a:r>
            <a:endParaRPr lang="en-US" sz="4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400" dirty="0">
              <a:effectLst/>
              <a:ea typeface="Calibri" charset="0"/>
              <a:cs typeface="Times New Roman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     Regular Classes	+Resource Room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	+Consultant Teacher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</p:txBody>
      </p:sp>
      <p:cxnSp>
        <p:nvCxnSpPr>
          <p:cNvPr id="42" name="Straight Connector 41"/>
          <p:cNvCxnSpPr>
            <a:endCxn id="22" idx="1"/>
          </p:cNvCxnSpPr>
          <p:nvPr/>
        </p:nvCxnSpPr>
        <p:spPr>
          <a:xfrm>
            <a:off x="4788616" y="2927609"/>
            <a:ext cx="2466160" cy="5783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182701" y="2199848"/>
            <a:ext cx="1661795" cy="1859280"/>
            <a:chOff x="3182701" y="2199848"/>
            <a:chExt cx="1661795" cy="1859280"/>
          </a:xfrm>
        </p:grpSpPr>
        <p:sp>
          <p:nvSpPr>
            <p:cNvPr id="36" name="Pentagon 35"/>
            <p:cNvSpPr/>
            <p:nvPr/>
          </p:nvSpPr>
          <p:spPr>
            <a:xfrm>
              <a:off x="3182701" y="2199848"/>
              <a:ext cx="1661795" cy="1414780"/>
            </a:xfrm>
            <a:prstGeom prst="homePlat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" name="Text Box 66"/>
            <p:cNvSpPr txBox="1"/>
            <p:nvPr/>
          </p:nvSpPr>
          <p:spPr>
            <a:xfrm>
              <a:off x="3194131" y="2246203"/>
              <a:ext cx="1418590" cy="181292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Committee on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Special Education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(CSE)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  <a:p>
              <a:pPr marL="6350" marR="0">
                <a:spcBef>
                  <a:spcPts val="0"/>
                </a:spcBef>
                <a:spcAft>
                  <a:spcPts val="0"/>
                </a:spcAft>
                <a:tabLst>
                  <a:tab pos="508000" algn="l"/>
                </a:tabLst>
              </a:pPr>
              <a:r>
                <a:rPr lang="en-US" sz="1100" dirty="0">
                  <a:latin typeface="Arial Narrow" charset="0"/>
                  <a:ea typeface="Calibri" charset="0"/>
                  <a:cs typeface="Times New Roman" charset="0"/>
                </a:rPr>
                <a:t>	</a:t>
              </a: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Classification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 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Individual Education 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Plan (IEP)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3620727" y="2715896"/>
              <a:ext cx="164141" cy="11242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3370026" y="2774523"/>
              <a:ext cx="997" cy="3781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092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>
            <a:off x="4243435" y="3870072"/>
            <a:ext cx="3591546" cy="646925"/>
          </a:xfrm>
          <a:custGeom>
            <a:avLst/>
            <a:gdLst>
              <a:gd name="connsiteX0" fmla="*/ 671513 w 4572000"/>
              <a:gd name="connsiteY0" fmla="*/ 0 h 1514475"/>
              <a:gd name="connsiteX1" fmla="*/ 3957638 w 4572000"/>
              <a:gd name="connsiteY1" fmla="*/ 0 h 1514475"/>
              <a:gd name="connsiteX2" fmla="*/ 4572000 w 4572000"/>
              <a:gd name="connsiteY2" fmla="*/ 1514475 h 1514475"/>
              <a:gd name="connsiteX3" fmla="*/ 0 w 4572000"/>
              <a:gd name="connsiteY3" fmla="*/ 1514475 h 1514475"/>
              <a:gd name="connsiteX4" fmla="*/ 671513 w 4572000"/>
              <a:gd name="connsiteY4" fmla="*/ 0 h 1514475"/>
              <a:gd name="connsiteX0" fmla="*/ 671513 w 4601634"/>
              <a:gd name="connsiteY0" fmla="*/ 0 h 1518612"/>
              <a:gd name="connsiteX1" fmla="*/ 3957638 w 4601634"/>
              <a:gd name="connsiteY1" fmla="*/ 0 h 1518612"/>
              <a:gd name="connsiteX2" fmla="*/ 4601634 w 4601634"/>
              <a:gd name="connsiteY2" fmla="*/ 1518612 h 1518612"/>
              <a:gd name="connsiteX3" fmla="*/ 0 w 4601634"/>
              <a:gd name="connsiteY3" fmla="*/ 1514475 h 1518612"/>
              <a:gd name="connsiteX4" fmla="*/ 671513 w 4601634"/>
              <a:gd name="connsiteY4" fmla="*/ 0 h 1518612"/>
              <a:gd name="connsiteX0" fmla="*/ 671513 w 4597400"/>
              <a:gd name="connsiteY0" fmla="*/ 0 h 1518612"/>
              <a:gd name="connsiteX1" fmla="*/ 3957638 w 4597400"/>
              <a:gd name="connsiteY1" fmla="*/ 0 h 1518612"/>
              <a:gd name="connsiteX2" fmla="*/ 4597400 w 4597400"/>
              <a:gd name="connsiteY2" fmla="*/ 1518612 h 1518612"/>
              <a:gd name="connsiteX3" fmla="*/ 0 w 4597400"/>
              <a:gd name="connsiteY3" fmla="*/ 1514475 h 1518612"/>
              <a:gd name="connsiteX4" fmla="*/ 671513 w 4597400"/>
              <a:gd name="connsiteY4" fmla="*/ 0 h 1518612"/>
              <a:gd name="connsiteX0" fmla="*/ 671513 w 4597400"/>
              <a:gd name="connsiteY0" fmla="*/ 0 h 1518622"/>
              <a:gd name="connsiteX1" fmla="*/ 3957638 w 4597400"/>
              <a:gd name="connsiteY1" fmla="*/ 0 h 1518622"/>
              <a:gd name="connsiteX2" fmla="*/ 4597400 w 4597400"/>
              <a:gd name="connsiteY2" fmla="*/ 1518612 h 1518622"/>
              <a:gd name="connsiteX3" fmla="*/ 0 w 4597400"/>
              <a:gd name="connsiteY3" fmla="*/ 1518622 h 1518622"/>
              <a:gd name="connsiteX4" fmla="*/ 671513 w 4597400"/>
              <a:gd name="connsiteY4" fmla="*/ 0 h 1518622"/>
              <a:gd name="connsiteX0" fmla="*/ 124825 w 4050712"/>
              <a:gd name="connsiteY0" fmla="*/ 0 h 1573774"/>
              <a:gd name="connsiteX1" fmla="*/ 3410950 w 4050712"/>
              <a:gd name="connsiteY1" fmla="*/ 0 h 1573774"/>
              <a:gd name="connsiteX2" fmla="*/ 4050712 w 4050712"/>
              <a:gd name="connsiteY2" fmla="*/ 1518612 h 1573774"/>
              <a:gd name="connsiteX3" fmla="*/ 0 w 4050712"/>
              <a:gd name="connsiteY3" fmla="*/ 1573774 h 1573774"/>
              <a:gd name="connsiteX4" fmla="*/ 124825 w 4050712"/>
              <a:gd name="connsiteY4" fmla="*/ 0 h 1573774"/>
              <a:gd name="connsiteX0" fmla="*/ 207202 w 4050712"/>
              <a:gd name="connsiteY0" fmla="*/ 0 h 1610542"/>
              <a:gd name="connsiteX1" fmla="*/ 3410950 w 4050712"/>
              <a:gd name="connsiteY1" fmla="*/ 36768 h 1610542"/>
              <a:gd name="connsiteX2" fmla="*/ 4050712 w 4050712"/>
              <a:gd name="connsiteY2" fmla="*/ 1555380 h 1610542"/>
              <a:gd name="connsiteX3" fmla="*/ 0 w 4050712"/>
              <a:gd name="connsiteY3" fmla="*/ 1610542 h 1610542"/>
              <a:gd name="connsiteX4" fmla="*/ 207202 w 4050712"/>
              <a:gd name="connsiteY4" fmla="*/ 0 h 1610542"/>
              <a:gd name="connsiteX0" fmla="*/ 207202 w 4050712"/>
              <a:gd name="connsiteY0" fmla="*/ 0 h 1573774"/>
              <a:gd name="connsiteX1" fmla="*/ 3410950 w 4050712"/>
              <a:gd name="connsiteY1" fmla="*/ 0 h 1573774"/>
              <a:gd name="connsiteX2" fmla="*/ 4050712 w 4050712"/>
              <a:gd name="connsiteY2" fmla="*/ 1518612 h 1573774"/>
              <a:gd name="connsiteX3" fmla="*/ 0 w 4050712"/>
              <a:gd name="connsiteY3" fmla="*/ 1573774 h 1573774"/>
              <a:gd name="connsiteX4" fmla="*/ 207202 w 4050712"/>
              <a:gd name="connsiteY4" fmla="*/ 0 h 1573774"/>
              <a:gd name="connsiteX0" fmla="*/ 207202 w 3601379"/>
              <a:gd name="connsiteY0" fmla="*/ 0 h 1610532"/>
              <a:gd name="connsiteX1" fmla="*/ 3410950 w 3601379"/>
              <a:gd name="connsiteY1" fmla="*/ 0 h 1610532"/>
              <a:gd name="connsiteX2" fmla="*/ 3601379 w 3601379"/>
              <a:gd name="connsiteY2" fmla="*/ 1610532 h 1610532"/>
              <a:gd name="connsiteX3" fmla="*/ 0 w 3601379"/>
              <a:gd name="connsiteY3" fmla="*/ 1573774 h 1610532"/>
              <a:gd name="connsiteX4" fmla="*/ 207202 w 3601379"/>
              <a:gd name="connsiteY4" fmla="*/ 0 h 1610532"/>
              <a:gd name="connsiteX0" fmla="*/ 207202 w 3601379"/>
              <a:gd name="connsiteY0" fmla="*/ 0 h 1592148"/>
              <a:gd name="connsiteX1" fmla="*/ 3410950 w 3601379"/>
              <a:gd name="connsiteY1" fmla="*/ 0 h 1592148"/>
              <a:gd name="connsiteX2" fmla="*/ 3601379 w 3601379"/>
              <a:gd name="connsiteY2" fmla="*/ 1592148 h 1592148"/>
              <a:gd name="connsiteX3" fmla="*/ 0 w 3601379"/>
              <a:gd name="connsiteY3" fmla="*/ 1573774 h 1592148"/>
              <a:gd name="connsiteX4" fmla="*/ 207202 w 3601379"/>
              <a:gd name="connsiteY4" fmla="*/ 0 h 1592148"/>
              <a:gd name="connsiteX0" fmla="*/ 207202 w 3631334"/>
              <a:gd name="connsiteY0" fmla="*/ 0 h 1573774"/>
              <a:gd name="connsiteX1" fmla="*/ 3410950 w 3631334"/>
              <a:gd name="connsiteY1" fmla="*/ 0 h 1573774"/>
              <a:gd name="connsiteX2" fmla="*/ 3631334 w 3631334"/>
              <a:gd name="connsiteY2" fmla="*/ 1573764 h 1573774"/>
              <a:gd name="connsiteX3" fmla="*/ 0 w 3631334"/>
              <a:gd name="connsiteY3" fmla="*/ 1573774 h 1573774"/>
              <a:gd name="connsiteX4" fmla="*/ 207202 w 3631334"/>
              <a:gd name="connsiteY4" fmla="*/ 0 h 1573774"/>
              <a:gd name="connsiteX0" fmla="*/ 44987 w 3469119"/>
              <a:gd name="connsiteY0" fmla="*/ 0 h 1599853"/>
              <a:gd name="connsiteX1" fmla="*/ 3248735 w 3469119"/>
              <a:gd name="connsiteY1" fmla="*/ 0 h 1599853"/>
              <a:gd name="connsiteX2" fmla="*/ 3469119 w 3469119"/>
              <a:gd name="connsiteY2" fmla="*/ 1573764 h 1599853"/>
              <a:gd name="connsiteX3" fmla="*/ 0 w 3469119"/>
              <a:gd name="connsiteY3" fmla="*/ 1599853 h 1599853"/>
              <a:gd name="connsiteX4" fmla="*/ 44987 w 3469119"/>
              <a:gd name="connsiteY4" fmla="*/ 0 h 1599853"/>
              <a:gd name="connsiteX0" fmla="*/ 212610 w 3636742"/>
              <a:gd name="connsiteY0" fmla="*/ 0 h 1586811"/>
              <a:gd name="connsiteX1" fmla="*/ 3416358 w 3636742"/>
              <a:gd name="connsiteY1" fmla="*/ 0 h 1586811"/>
              <a:gd name="connsiteX2" fmla="*/ 3636742 w 3636742"/>
              <a:gd name="connsiteY2" fmla="*/ 1573764 h 1586811"/>
              <a:gd name="connsiteX3" fmla="*/ 0 w 3636742"/>
              <a:gd name="connsiteY3" fmla="*/ 1586811 h 1586811"/>
              <a:gd name="connsiteX4" fmla="*/ 212610 w 3636742"/>
              <a:gd name="connsiteY4" fmla="*/ 0 h 1586811"/>
              <a:gd name="connsiteX0" fmla="*/ 228832 w 3652964"/>
              <a:gd name="connsiteY0" fmla="*/ 0 h 1586811"/>
              <a:gd name="connsiteX1" fmla="*/ 3432580 w 3652964"/>
              <a:gd name="connsiteY1" fmla="*/ 0 h 1586811"/>
              <a:gd name="connsiteX2" fmla="*/ 3652964 w 3652964"/>
              <a:gd name="connsiteY2" fmla="*/ 1573764 h 1586811"/>
              <a:gd name="connsiteX3" fmla="*/ 0 w 3652964"/>
              <a:gd name="connsiteY3" fmla="*/ 1586811 h 1586811"/>
              <a:gd name="connsiteX4" fmla="*/ 228832 w 3652964"/>
              <a:gd name="connsiteY4" fmla="*/ 0 h 1586811"/>
              <a:gd name="connsiteX0" fmla="*/ 239647 w 3652964"/>
              <a:gd name="connsiteY0" fmla="*/ 13039 h 1586811"/>
              <a:gd name="connsiteX1" fmla="*/ 3432580 w 3652964"/>
              <a:gd name="connsiteY1" fmla="*/ 0 h 1586811"/>
              <a:gd name="connsiteX2" fmla="*/ 3652964 w 3652964"/>
              <a:gd name="connsiteY2" fmla="*/ 1573764 h 1586811"/>
              <a:gd name="connsiteX3" fmla="*/ 0 w 3652964"/>
              <a:gd name="connsiteY3" fmla="*/ 1586811 h 1586811"/>
              <a:gd name="connsiteX4" fmla="*/ 239647 w 3652964"/>
              <a:gd name="connsiteY4" fmla="*/ 13039 h 1586811"/>
              <a:gd name="connsiteX0" fmla="*/ 228832 w 3652964"/>
              <a:gd name="connsiteY0" fmla="*/ 26079 h 1586811"/>
              <a:gd name="connsiteX1" fmla="*/ 3432580 w 3652964"/>
              <a:gd name="connsiteY1" fmla="*/ 0 h 1586811"/>
              <a:gd name="connsiteX2" fmla="*/ 3652964 w 3652964"/>
              <a:gd name="connsiteY2" fmla="*/ 1573764 h 1586811"/>
              <a:gd name="connsiteX3" fmla="*/ 0 w 3652964"/>
              <a:gd name="connsiteY3" fmla="*/ 1586811 h 1586811"/>
              <a:gd name="connsiteX4" fmla="*/ 228832 w 3652964"/>
              <a:gd name="connsiteY4" fmla="*/ 26079 h 158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2964" h="1586811">
                <a:moveTo>
                  <a:pt x="228832" y="26079"/>
                </a:moveTo>
                <a:lnTo>
                  <a:pt x="3432580" y="0"/>
                </a:lnTo>
                <a:lnTo>
                  <a:pt x="3652964" y="1573764"/>
                </a:lnTo>
                <a:lnTo>
                  <a:pt x="0" y="1586811"/>
                </a:lnTo>
                <a:lnTo>
                  <a:pt x="228832" y="26079"/>
                </a:lnTo>
                <a:close/>
              </a:path>
            </a:pathLst>
          </a:cu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Trapezoid 11"/>
          <p:cNvSpPr/>
          <p:nvPr/>
        </p:nvSpPr>
        <p:spPr>
          <a:xfrm>
            <a:off x="3631971" y="4519450"/>
            <a:ext cx="4895580" cy="1988228"/>
          </a:xfrm>
          <a:custGeom>
            <a:avLst/>
            <a:gdLst>
              <a:gd name="connsiteX0" fmla="*/ 0 w 4864758"/>
              <a:gd name="connsiteY0" fmla="*/ 2096184 h 2096184"/>
              <a:gd name="connsiteX1" fmla="*/ 524046 w 4864758"/>
              <a:gd name="connsiteY1" fmla="*/ 0 h 2096184"/>
              <a:gd name="connsiteX2" fmla="*/ 4340712 w 4864758"/>
              <a:gd name="connsiteY2" fmla="*/ 0 h 2096184"/>
              <a:gd name="connsiteX3" fmla="*/ 4864758 w 4864758"/>
              <a:gd name="connsiteY3" fmla="*/ 2096184 h 2096184"/>
              <a:gd name="connsiteX4" fmla="*/ 0 w 4864758"/>
              <a:gd name="connsiteY4" fmla="*/ 2096184 h 2096184"/>
              <a:gd name="connsiteX0" fmla="*/ 0 w 4864758"/>
              <a:gd name="connsiteY0" fmla="*/ 2096184 h 2096184"/>
              <a:gd name="connsiteX1" fmla="*/ 524046 w 4864758"/>
              <a:gd name="connsiteY1" fmla="*/ 0 h 2096184"/>
              <a:gd name="connsiteX2" fmla="*/ 4196874 w 4864758"/>
              <a:gd name="connsiteY2" fmla="*/ 0 h 2096184"/>
              <a:gd name="connsiteX3" fmla="*/ 4864758 w 4864758"/>
              <a:gd name="connsiteY3" fmla="*/ 2096184 h 2096184"/>
              <a:gd name="connsiteX4" fmla="*/ 0 w 4864758"/>
              <a:gd name="connsiteY4" fmla="*/ 2096184 h 2096184"/>
              <a:gd name="connsiteX0" fmla="*/ 0 w 4864758"/>
              <a:gd name="connsiteY0" fmla="*/ 2106458 h 2106458"/>
              <a:gd name="connsiteX1" fmla="*/ 585691 w 4864758"/>
              <a:gd name="connsiteY1" fmla="*/ 0 h 2106458"/>
              <a:gd name="connsiteX2" fmla="*/ 4196874 w 4864758"/>
              <a:gd name="connsiteY2" fmla="*/ 10274 h 2106458"/>
              <a:gd name="connsiteX3" fmla="*/ 4864758 w 4864758"/>
              <a:gd name="connsiteY3" fmla="*/ 2106458 h 2106458"/>
              <a:gd name="connsiteX4" fmla="*/ 0 w 4864758"/>
              <a:gd name="connsiteY4" fmla="*/ 2106458 h 2106458"/>
              <a:gd name="connsiteX0" fmla="*/ 0 w 4895580"/>
              <a:gd name="connsiteY0" fmla="*/ 2085910 h 2106458"/>
              <a:gd name="connsiteX1" fmla="*/ 616513 w 4895580"/>
              <a:gd name="connsiteY1" fmla="*/ 0 h 2106458"/>
              <a:gd name="connsiteX2" fmla="*/ 4227696 w 4895580"/>
              <a:gd name="connsiteY2" fmla="*/ 10274 h 2106458"/>
              <a:gd name="connsiteX3" fmla="*/ 4895580 w 4895580"/>
              <a:gd name="connsiteY3" fmla="*/ 2106458 h 2106458"/>
              <a:gd name="connsiteX4" fmla="*/ 0 w 4895580"/>
              <a:gd name="connsiteY4" fmla="*/ 2085910 h 210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580" h="2106458">
                <a:moveTo>
                  <a:pt x="0" y="2085910"/>
                </a:moveTo>
                <a:lnTo>
                  <a:pt x="616513" y="0"/>
                </a:lnTo>
                <a:lnTo>
                  <a:pt x="4227696" y="10274"/>
                </a:lnTo>
                <a:lnTo>
                  <a:pt x="4895580" y="2106458"/>
                </a:lnTo>
                <a:lnTo>
                  <a:pt x="0" y="208591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Triangle 12"/>
          <p:cNvSpPr/>
          <p:nvPr/>
        </p:nvSpPr>
        <p:spPr>
          <a:xfrm>
            <a:off x="4127772" y="4539525"/>
            <a:ext cx="3919855" cy="1536700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644027" y="5667285"/>
            <a:ext cx="2875915" cy="5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79967" y="5245645"/>
            <a:ext cx="1818005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46"/>
          <p:cNvSpPr txBox="1"/>
          <p:nvPr/>
        </p:nvSpPr>
        <p:spPr>
          <a:xfrm>
            <a:off x="5203462" y="5754915"/>
            <a:ext cx="1778000" cy="2527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>
                <a:effectLst/>
                <a:latin typeface="Arial Narrow" charset="0"/>
                <a:ea typeface="Calibri" charset="0"/>
                <a:cs typeface="Times New Roman" charset="0"/>
              </a:rPr>
              <a:t>TIER 1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5" name="Text Box 47"/>
          <p:cNvSpPr txBox="1"/>
          <p:nvPr/>
        </p:nvSpPr>
        <p:spPr>
          <a:xfrm>
            <a:off x="5195207" y="5347245"/>
            <a:ext cx="1778000" cy="2527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>
                <a:effectLst/>
                <a:latin typeface="Arial Narrow" charset="0"/>
                <a:ea typeface="Calibri" charset="0"/>
                <a:cs typeface="Times New Roman" charset="0"/>
              </a:rPr>
              <a:t>TIER 2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6" name="Text Box 49"/>
          <p:cNvSpPr txBox="1"/>
          <p:nvPr/>
        </p:nvSpPr>
        <p:spPr>
          <a:xfrm>
            <a:off x="5201557" y="4961800"/>
            <a:ext cx="1778000" cy="2527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>
                <a:effectLst/>
                <a:latin typeface="Arial Narrow" charset="0"/>
                <a:ea typeface="Calibri" charset="0"/>
                <a:cs typeface="Times New Roman" charset="0"/>
              </a:rPr>
              <a:t>TIER 3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7" name="Text Box 50"/>
          <p:cNvSpPr txBox="1"/>
          <p:nvPr/>
        </p:nvSpPr>
        <p:spPr>
          <a:xfrm>
            <a:off x="4147457" y="6092735"/>
            <a:ext cx="3898900" cy="51625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>
                <a:effectLst/>
                <a:latin typeface="Arial Narrow" charset="0"/>
                <a:ea typeface="Calibri" charset="0"/>
                <a:cs typeface="Times New Roman" charset="0"/>
              </a:rPr>
              <a:t>TO ASSESS – RTI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>
                <a:effectLst/>
                <a:latin typeface="Arial Narrow" charset="0"/>
                <a:ea typeface="Calibri" charset="0"/>
                <a:cs typeface="Times New Roman" charset="0"/>
              </a:rPr>
              <a:t>Response to Intervention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8" name="Triangle 27"/>
          <p:cNvSpPr/>
          <p:nvPr/>
        </p:nvSpPr>
        <p:spPr>
          <a:xfrm>
            <a:off x="3626778" y="4516665"/>
            <a:ext cx="4911047" cy="1991013"/>
          </a:xfrm>
          <a:custGeom>
            <a:avLst/>
            <a:gdLst>
              <a:gd name="connsiteX0" fmla="*/ 0 w 6282690"/>
              <a:gd name="connsiteY0" fmla="*/ 2118179 h 2118179"/>
              <a:gd name="connsiteX1" fmla="*/ 529545 w 6282690"/>
              <a:gd name="connsiteY1" fmla="*/ 0 h 2118179"/>
              <a:gd name="connsiteX2" fmla="*/ 5753145 w 6282690"/>
              <a:gd name="connsiteY2" fmla="*/ 0 h 2118179"/>
              <a:gd name="connsiteX3" fmla="*/ 6282690 w 6282690"/>
              <a:gd name="connsiteY3" fmla="*/ 2118179 h 2118179"/>
              <a:gd name="connsiteX4" fmla="*/ 0 w 6282690"/>
              <a:gd name="connsiteY4" fmla="*/ 2118179 h 2118179"/>
              <a:gd name="connsiteX0" fmla="*/ 0 w 6282690"/>
              <a:gd name="connsiteY0" fmla="*/ 2118179 h 2118179"/>
              <a:gd name="connsiteX1" fmla="*/ 529545 w 6282690"/>
              <a:gd name="connsiteY1" fmla="*/ 0 h 2118179"/>
              <a:gd name="connsiteX2" fmla="*/ 5426574 w 6282690"/>
              <a:gd name="connsiteY2" fmla="*/ 0 h 2118179"/>
              <a:gd name="connsiteX3" fmla="*/ 6282690 w 6282690"/>
              <a:gd name="connsiteY3" fmla="*/ 2118179 h 2118179"/>
              <a:gd name="connsiteX4" fmla="*/ 0 w 6282690"/>
              <a:gd name="connsiteY4" fmla="*/ 2118179 h 2118179"/>
              <a:gd name="connsiteX0" fmla="*/ 0 w 6282690"/>
              <a:gd name="connsiteY0" fmla="*/ 2167165 h 2167165"/>
              <a:gd name="connsiteX1" fmla="*/ 807130 w 6282690"/>
              <a:gd name="connsiteY1" fmla="*/ 0 h 2167165"/>
              <a:gd name="connsiteX2" fmla="*/ 5426574 w 6282690"/>
              <a:gd name="connsiteY2" fmla="*/ 48986 h 2167165"/>
              <a:gd name="connsiteX3" fmla="*/ 6282690 w 6282690"/>
              <a:gd name="connsiteY3" fmla="*/ 2167165 h 2167165"/>
              <a:gd name="connsiteX4" fmla="*/ 0 w 6282690"/>
              <a:gd name="connsiteY4" fmla="*/ 2167165 h 2167165"/>
              <a:gd name="connsiteX0" fmla="*/ 0 w 6282690"/>
              <a:gd name="connsiteY0" fmla="*/ 2118179 h 2118179"/>
              <a:gd name="connsiteX1" fmla="*/ 790802 w 6282690"/>
              <a:gd name="connsiteY1" fmla="*/ 0 h 2118179"/>
              <a:gd name="connsiteX2" fmla="*/ 5426574 w 6282690"/>
              <a:gd name="connsiteY2" fmla="*/ 0 h 2118179"/>
              <a:gd name="connsiteX3" fmla="*/ 6282690 w 6282690"/>
              <a:gd name="connsiteY3" fmla="*/ 2118179 h 2118179"/>
              <a:gd name="connsiteX4" fmla="*/ 0 w 6282690"/>
              <a:gd name="connsiteY4" fmla="*/ 2118179 h 211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2690" h="2118179">
                <a:moveTo>
                  <a:pt x="0" y="2118179"/>
                </a:moveTo>
                <a:lnTo>
                  <a:pt x="790802" y="0"/>
                </a:lnTo>
                <a:lnTo>
                  <a:pt x="5426574" y="0"/>
                </a:lnTo>
                <a:lnTo>
                  <a:pt x="6282690" y="2118179"/>
                </a:lnTo>
                <a:lnTo>
                  <a:pt x="0" y="2118179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Pentagon 29"/>
          <p:cNvSpPr/>
          <p:nvPr/>
        </p:nvSpPr>
        <p:spPr>
          <a:xfrm>
            <a:off x="3487692" y="4690655"/>
            <a:ext cx="2204720" cy="37592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Pentagon 30"/>
          <p:cNvSpPr/>
          <p:nvPr/>
        </p:nvSpPr>
        <p:spPr>
          <a:xfrm>
            <a:off x="3034937" y="5205640"/>
            <a:ext cx="2204720" cy="37592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2" name="Pentagon 31"/>
          <p:cNvSpPr/>
          <p:nvPr/>
        </p:nvSpPr>
        <p:spPr>
          <a:xfrm>
            <a:off x="2618377" y="5716815"/>
            <a:ext cx="2204720" cy="37592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4" name="Text Box 76"/>
          <p:cNvSpPr txBox="1"/>
          <p:nvPr/>
        </p:nvSpPr>
        <p:spPr>
          <a:xfrm>
            <a:off x="3875042" y="4761775"/>
            <a:ext cx="1366520" cy="2908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Individual Student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45" name="Text Box 77"/>
          <p:cNvSpPr txBox="1"/>
          <p:nvPr/>
        </p:nvSpPr>
        <p:spPr>
          <a:xfrm>
            <a:off x="3544207" y="5245010"/>
            <a:ext cx="1366520" cy="2908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At-Risk Group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46" name="Text Box 78"/>
          <p:cNvSpPr txBox="1"/>
          <p:nvPr/>
        </p:nvSpPr>
        <p:spPr>
          <a:xfrm>
            <a:off x="3212102" y="5787300"/>
            <a:ext cx="1366520" cy="2908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School Wide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3034937" y="6559047"/>
            <a:ext cx="6246495" cy="317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45"/>
          <p:cNvSpPr txBox="1"/>
          <p:nvPr/>
        </p:nvSpPr>
        <p:spPr>
          <a:xfrm>
            <a:off x="4558302" y="3918245"/>
            <a:ext cx="2979420" cy="6419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effectLst/>
                <a:latin typeface="Arial Narrow" charset="0"/>
                <a:ea typeface="Calibri" charset="0"/>
                <a:cs typeface="Times New Roman" charset="0"/>
              </a:rPr>
              <a:t>RSA – Referral for Student Assistance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charset="2"/>
              <a:buChar char=""/>
            </a:pPr>
            <a:r>
              <a:rPr lang="en-US" sz="1050" b="1" dirty="0">
                <a:effectLst/>
                <a:latin typeface="Arial Narrow" charset="0"/>
                <a:ea typeface="Calibri" charset="0"/>
                <a:cs typeface="Times New Roman" charset="0"/>
              </a:rPr>
              <a:t>Behavior Support Plan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charset="2"/>
              <a:buChar char=""/>
            </a:pPr>
            <a:r>
              <a:rPr lang="en-US" sz="1050" b="1" dirty="0">
                <a:effectLst/>
                <a:latin typeface="Arial Narrow" charset="0"/>
                <a:ea typeface="Calibri" charset="0"/>
                <a:cs typeface="Times New Roman" charset="0"/>
              </a:rPr>
              <a:t>FBA Functional Behavioral Assessment 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0" name="Pentagon 19"/>
          <p:cNvSpPr/>
          <p:nvPr/>
        </p:nvSpPr>
        <p:spPr>
          <a:xfrm rot="10800000">
            <a:off x="7477318" y="3587660"/>
            <a:ext cx="1430655" cy="129032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Text Box 75"/>
          <p:cNvSpPr txBox="1"/>
          <p:nvPr/>
        </p:nvSpPr>
        <p:spPr>
          <a:xfrm>
            <a:off x="7662103" y="3729265"/>
            <a:ext cx="1197610" cy="106743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General 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Education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Mainstream 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with Supports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4470401" y="2929797"/>
            <a:ext cx="3149872" cy="951618"/>
          </a:xfrm>
          <a:custGeom>
            <a:avLst/>
            <a:gdLst>
              <a:gd name="connsiteX0" fmla="*/ 372534 w 3293534"/>
              <a:gd name="connsiteY0" fmla="*/ 0 h 829734"/>
              <a:gd name="connsiteX1" fmla="*/ 2963334 w 3293534"/>
              <a:gd name="connsiteY1" fmla="*/ 16934 h 829734"/>
              <a:gd name="connsiteX2" fmla="*/ 3293534 w 3293534"/>
              <a:gd name="connsiteY2" fmla="*/ 829734 h 829734"/>
              <a:gd name="connsiteX3" fmla="*/ 0 w 3293534"/>
              <a:gd name="connsiteY3" fmla="*/ 829734 h 829734"/>
              <a:gd name="connsiteX4" fmla="*/ 372534 w 3293534"/>
              <a:gd name="connsiteY4" fmla="*/ 0 h 829734"/>
              <a:gd name="connsiteX0" fmla="*/ 372534 w 3293534"/>
              <a:gd name="connsiteY0" fmla="*/ 8479 h 838213"/>
              <a:gd name="connsiteX1" fmla="*/ 2963334 w 3293534"/>
              <a:gd name="connsiteY1" fmla="*/ 0 h 838213"/>
              <a:gd name="connsiteX2" fmla="*/ 3293534 w 3293534"/>
              <a:gd name="connsiteY2" fmla="*/ 838213 h 838213"/>
              <a:gd name="connsiteX3" fmla="*/ 0 w 3293534"/>
              <a:gd name="connsiteY3" fmla="*/ 838213 h 838213"/>
              <a:gd name="connsiteX4" fmla="*/ 372534 w 3293534"/>
              <a:gd name="connsiteY4" fmla="*/ 8479 h 838213"/>
              <a:gd name="connsiteX0" fmla="*/ 567292 w 3488292"/>
              <a:gd name="connsiteY0" fmla="*/ 8479 h 838213"/>
              <a:gd name="connsiteX1" fmla="*/ 3158092 w 3488292"/>
              <a:gd name="connsiteY1" fmla="*/ 0 h 838213"/>
              <a:gd name="connsiteX2" fmla="*/ 3488292 w 3488292"/>
              <a:gd name="connsiteY2" fmla="*/ 838213 h 838213"/>
              <a:gd name="connsiteX3" fmla="*/ 0 w 3488292"/>
              <a:gd name="connsiteY3" fmla="*/ 832139 h 838213"/>
              <a:gd name="connsiteX4" fmla="*/ 567292 w 3488292"/>
              <a:gd name="connsiteY4" fmla="*/ 8479 h 838213"/>
              <a:gd name="connsiteX0" fmla="*/ 524948 w 3488292"/>
              <a:gd name="connsiteY0" fmla="*/ 0 h 854030"/>
              <a:gd name="connsiteX1" fmla="*/ 3158092 w 3488292"/>
              <a:gd name="connsiteY1" fmla="*/ 15817 h 854030"/>
              <a:gd name="connsiteX2" fmla="*/ 3488292 w 3488292"/>
              <a:gd name="connsiteY2" fmla="*/ 854030 h 854030"/>
              <a:gd name="connsiteX3" fmla="*/ 0 w 3488292"/>
              <a:gd name="connsiteY3" fmla="*/ 847956 h 854030"/>
              <a:gd name="connsiteX4" fmla="*/ 524948 w 3488292"/>
              <a:gd name="connsiteY4" fmla="*/ 0 h 854030"/>
              <a:gd name="connsiteX0" fmla="*/ 524948 w 3488292"/>
              <a:gd name="connsiteY0" fmla="*/ 0 h 854030"/>
              <a:gd name="connsiteX1" fmla="*/ 3225843 w 3488292"/>
              <a:gd name="connsiteY1" fmla="*/ 9740 h 854030"/>
              <a:gd name="connsiteX2" fmla="*/ 3488292 w 3488292"/>
              <a:gd name="connsiteY2" fmla="*/ 854030 h 854030"/>
              <a:gd name="connsiteX3" fmla="*/ 0 w 3488292"/>
              <a:gd name="connsiteY3" fmla="*/ 847956 h 854030"/>
              <a:gd name="connsiteX4" fmla="*/ 524948 w 3488292"/>
              <a:gd name="connsiteY4" fmla="*/ 0 h 854030"/>
              <a:gd name="connsiteX0" fmla="*/ 524948 w 3691543"/>
              <a:gd name="connsiteY0" fmla="*/ 0 h 878336"/>
              <a:gd name="connsiteX1" fmla="*/ 3225843 w 3691543"/>
              <a:gd name="connsiteY1" fmla="*/ 9740 h 878336"/>
              <a:gd name="connsiteX2" fmla="*/ 3691543 w 3691543"/>
              <a:gd name="connsiteY2" fmla="*/ 878336 h 878336"/>
              <a:gd name="connsiteX3" fmla="*/ 0 w 3691543"/>
              <a:gd name="connsiteY3" fmla="*/ 847956 h 878336"/>
              <a:gd name="connsiteX4" fmla="*/ 524948 w 3691543"/>
              <a:gd name="connsiteY4" fmla="*/ 0 h 878336"/>
              <a:gd name="connsiteX0" fmla="*/ 524948 w 3691543"/>
              <a:gd name="connsiteY0" fmla="*/ 0 h 878336"/>
              <a:gd name="connsiteX1" fmla="*/ 3225844 w 3691543"/>
              <a:gd name="connsiteY1" fmla="*/ 9740 h 878336"/>
              <a:gd name="connsiteX2" fmla="*/ 3691543 w 3691543"/>
              <a:gd name="connsiteY2" fmla="*/ 878336 h 878336"/>
              <a:gd name="connsiteX3" fmla="*/ 0 w 3691543"/>
              <a:gd name="connsiteY3" fmla="*/ 847956 h 878336"/>
              <a:gd name="connsiteX4" fmla="*/ 524948 w 3691543"/>
              <a:gd name="connsiteY4" fmla="*/ 0 h 878336"/>
              <a:gd name="connsiteX0" fmla="*/ 524948 w 3691543"/>
              <a:gd name="connsiteY0" fmla="*/ 2415 h 880751"/>
              <a:gd name="connsiteX1" fmla="*/ 3225845 w 3691543"/>
              <a:gd name="connsiteY1" fmla="*/ 0 h 880751"/>
              <a:gd name="connsiteX2" fmla="*/ 3691543 w 3691543"/>
              <a:gd name="connsiteY2" fmla="*/ 880751 h 880751"/>
              <a:gd name="connsiteX3" fmla="*/ 0 w 3691543"/>
              <a:gd name="connsiteY3" fmla="*/ 850371 h 880751"/>
              <a:gd name="connsiteX4" fmla="*/ 524948 w 3691543"/>
              <a:gd name="connsiteY4" fmla="*/ 2415 h 880751"/>
              <a:gd name="connsiteX0" fmla="*/ 524948 w 3691543"/>
              <a:gd name="connsiteY0" fmla="*/ 2415 h 859746"/>
              <a:gd name="connsiteX1" fmla="*/ 3225845 w 3691543"/>
              <a:gd name="connsiteY1" fmla="*/ 0 h 859746"/>
              <a:gd name="connsiteX2" fmla="*/ 3691543 w 3691543"/>
              <a:gd name="connsiteY2" fmla="*/ 859746 h 859746"/>
              <a:gd name="connsiteX3" fmla="*/ 0 w 3691543"/>
              <a:gd name="connsiteY3" fmla="*/ 850371 h 859746"/>
              <a:gd name="connsiteX4" fmla="*/ 524948 w 3691543"/>
              <a:gd name="connsiteY4" fmla="*/ 2415 h 859746"/>
              <a:gd name="connsiteX0" fmla="*/ 524948 w 3691543"/>
              <a:gd name="connsiteY0" fmla="*/ 2415 h 852744"/>
              <a:gd name="connsiteX1" fmla="*/ 3225845 w 3691543"/>
              <a:gd name="connsiteY1" fmla="*/ 0 h 852744"/>
              <a:gd name="connsiteX2" fmla="*/ 3691543 w 3691543"/>
              <a:gd name="connsiteY2" fmla="*/ 852744 h 852744"/>
              <a:gd name="connsiteX3" fmla="*/ 0 w 3691543"/>
              <a:gd name="connsiteY3" fmla="*/ 850371 h 852744"/>
              <a:gd name="connsiteX4" fmla="*/ 524948 w 3691543"/>
              <a:gd name="connsiteY4" fmla="*/ 2415 h 852744"/>
              <a:gd name="connsiteX0" fmla="*/ 394217 w 3691543"/>
              <a:gd name="connsiteY0" fmla="*/ 0 h 872580"/>
              <a:gd name="connsiteX1" fmla="*/ 3225845 w 3691543"/>
              <a:gd name="connsiteY1" fmla="*/ 19836 h 872580"/>
              <a:gd name="connsiteX2" fmla="*/ 3691543 w 3691543"/>
              <a:gd name="connsiteY2" fmla="*/ 872580 h 872580"/>
              <a:gd name="connsiteX3" fmla="*/ 0 w 3691543"/>
              <a:gd name="connsiteY3" fmla="*/ 870207 h 872580"/>
              <a:gd name="connsiteX4" fmla="*/ 394217 w 3691543"/>
              <a:gd name="connsiteY4" fmla="*/ 0 h 872580"/>
              <a:gd name="connsiteX0" fmla="*/ 394217 w 3691543"/>
              <a:gd name="connsiteY0" fmla="*/ 0 h 872580"/>
              <a:gd name="connsiteX1" fmla="*/ 3218155 w 3691543"/>
              <a:gd name="connsiteY1" fmla="*/ 14273 h 872580"/>
              <a:gd name="connsiteX2" fmla="*/ 3691543 w 3691543"/>
              <a:gd name="connsiteY2" fmla="*/ 872580 h 872580"/>
              <a:gd name="connsiteX3" fmla="*/ 0 w 3691543"/>
              <a:gd name="connsiteY3" fmla="*/ 870207 h 872580"/>
              <a:gd name="connsiteX4" fmla="*/ 394217 w 3691543"/>
              <a:gd name="connsiteY4" fmla="*/ 0 h 872580"/>
              <a:gd name="connsiteX0" fmla="*/ 394217 w 3799203"/>
              <a:gd name="connsiteY0" fmla="*/ 0 h 878143"/>
              <a:gd name="connsiteX1" fmla="*/ 3218155 w 3799203"/>
              <a:gd name="connsiteY1" fmla="*/ 14273 h 878143"/>
              <a:gd name="connsiteX2" fmla="*/ 3799203 w 3799203"/>
              <a:gd name="connsiteY2" fmla="*/ 878143 h 878143"/>
              <a:gd name="connsiteX3" fmla="*/ 0 w 3799203"/>
              <a:gd name="connsiteY3" fmla="*/ 870207 h 878143"/>
              <a:gd name="connsiteX4" fmla="*/ 394217 w 3799203"/>
              <a:gd name="connsiteY4" fmla="*/ 0 h 878143"/>
              <a:gd name="connsiteX0" fmla="*/ 409597 w 3814583"/>
              <a:gd name="connsiteY0" fmla="*/ 0 h 878143"/>
              <a:gd name="connsiteX1" fmla="*/ 3233535 w 3814583"/>
              <a:gd name="connsiteY1" fmla="*/ 14273 h 878143"/>
              <a:gd name="connsiteX2" fmla="*/ 3814583 w 3814583"/>
              <a:gd name="connsiteY2" fmla="*/ 878143 h 878143"/>
              <a:gd name="connsiteX3" fmla="*/ 0 w 3814583"/>
              <a:gd name="connsiteY3" fmla="*/ 875770 h 878143"/>
              <a:gd name="connsiteX4" fmla="*/ 409597 w 3814583"/>
              <a:gd name="connsiteY4" fmla="*/ 0 h 878143"/>
              <a:gd name="connsiteX0" fmla="*/ 409598 w 3814583"/>
              <a:gd name="connsiteY0" fmla="*/ 7978 h 863870"/>
              <a:gd name="connsiteX1" fmla="*/ 3233535 w 3814583"/>
              <a:gd name="connsiteY1" fmla="*/ 0 h 863870"/>
              <a:gd name="connsiteX2" fmla="*/ 3814583 w 3814583"/>
              <a:gd name="connsiteY2" fmla="*/ 863870 h 863870"/>
              <a:gd name="connsiteX3" fmla="*/ 0 w 3814583"/>
              <a:gd name="connsiteY3" fmla="*/ 861497 h 863870"/>
              <a:gd name="connsiteX4" fmla="*/ 409598 w 3814583"/>
              <a:gd name="connsiteY4" fmla="*/ 7978 h 863870"/>
              <a:gd name="connsiteX0" fmla="*/ 409598 w 3814583"/>
              <a:gd name="connsiteY0" fmla="*/ 0 h 855892"/>
              <a:gd name="connsiteX1" fmla="*/ 3271986 w 3814583"/>
              <a:gd name="connsiteY1" fmla="*/ 3148 h 855892"/>
              <a:gd name="connsiteX2" fmla="*/ 3814583 w 3814583"/>
              <a:gd name="connsiteY2" fmla="*/ 855892 h 855892"/>
              <a:gd name="connsiteX3" fmla="*/ 0 w 3814583"/>
              <a:gd name="connsiteY3" fmla="*/ 853519 h 855892"/>
              <a:gd name="connsiteX4" fmla="*/ 409598 w 3814583"/>
              <a:gd name="connsiteY4" fmla="*/ 0 h 855892"/>
              <a:gd name="connsiteX0" fmla="*/ 409598 w 3814583"/>
              <a:gd name="connsiteY0" fmla="*/ 0 h 855892"/>
              <a:gd name="connsiteX1" fmla="*/ 3325816 w 3814583"/>
              <a:gd name="connsiteY1" fmla="*/ 19837 h 855892"/>
              <a:gd name="connsiteX2" fmla="*/ 3814583 w 3814583"/>
              <a:gd name="connsiteY2" fmla="*/ 855892 h 855892"/>
              <a:gd name="connsiteX3" fmla="*/ 0 w 3814583"/>
              <a:gd name="connsiteY3" fmla="*/ 853519 h 855892"/>
              <a:gd name="connsiteX4" fmla="*/ 409598 w 3814583"/>
              <a:gd name="connsiteY4" fmla="*/ 0 h 855892"/>
              <a:gd name="connsiteX0" fmla="*/ 394217 w 3814583"/>
              <a:gd name="connsiteY0" fmla="*/ 2414 h 836055"/>
              <a:gd name="connsiteX1" fmla="*/ 3325816 w 3814583"/>
              <a:gd name="connsiteY1" fmla="*/ 0 h 836055"/>
              <a:gd name="connsiteX2" fmla="*/ 3814583 w 3814583"/>
              <a:gd name="connsiteY2" fmla="*/ 836055 h 836055"/>
              <a:gd name="connsiteX3" fmla="*/ 0 w 3814583"/>
              <a:gd name="connsiteY3" fmla="*/ 833682 h 836055"/>
              <a:gd name="connsiteX4" fmla="*/ 394217 w 3814583"/>
              <a:gd name="connsiteY4" fmla="*/ 2414 h 836055"/>
              <a:gd name="connsiteX0" fmla="*/ 394217 w 3814583"/>
              <a:gd name="connsiteY0" fmla="*/ 0 h 833641"/>
              <a:gd name="connsiteX1" fmla="*/ 3371956 w 3814583"/>
              <a:gd name="connsiteY1" fmla="*/ 3149 h 833641"/>
              <a:gd name="connsiteX2" fmla="*/ 3814583 w 3814583"/>
              <a:gd name="connsiteY2" fmla="*/ 833641 h 833641"/>
              <a:gd name="connsiteX3" fmla="*/ 0 w 3814583"/>
              <a:gd name="connsiteY3" fmla="*/ 831268 h 833641"/>
              <a:gd name="connsiteX4" fmla="*/ 394217 w 3814583"/>
              <a:gd name="connsiteY4" fmla="*/ 0 h 83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4583" h="833641">
                <a:moveTo>
                  <a:pt x="394217" y="0"/>
                </a:moveTo>
                <a:lnTo>
                  <a:pt x="3371956" y="3149"/>
                </a:lnTo>
                <a:lnTo>
                  <a:pt x="3814583" y="833641"/>
                </a:lnTo>
                <a:lnTo>
                  <a:pt x="0" y="831268"/>
                </a:lnTo>
                <a:lnTo>
                  <a:pt x="394217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3" name="Text Box 44"/>
          <p:cNvSpPr txBox="1"/>
          <p:nvPr/>
        </p:nvSpPr>
        <p:spPr>
          <a:xfrm>
            <a:off x="4544293" y="2927609"/>
            <a:ext cx="2979420" cy="100139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504 Accommodation Plan with diagnosed disability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ERSS Educationally Related Support Services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effectLst/>
                <a:latin typeface="Arial Narrow" charset="0"/>
                <a:ea typeface="Calibri" charset="0"/>
                <a:cs typeface="Times New Roman" charset="0"/>
              </a:rPr>
              <a:t>(Push-in, Pull-out services such as Speech Therapy,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effectLst/>
                <a:latin typeface="Arial Narrow" charset="0"/>
                <a:ea typeface="Calibri" charset="0"/>
                <a:cs typeface="Times New Roman" charset="0"/>
              </a:rPr>
              <a:t>Occupational Therapy, Physical Therapy and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effectLst/>
                <a:latin typeface="Arial Narrow" charset="0"/>
                <a:ea typeface="Calibri" charset="0"/>
                <a:cs typeface="Times New Roman" charset="0"/>
              </a:rPr>
              <a:t>Counseling)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  <p:sp>
        <p:nvSpPr>
          <p:cNvPr id="40" name="Freeform 39"/>
          <p:cNvSpPr/>
          <p:nvPr/>
        </p:nvSpPr>
        <p:spPr>
          <a:xfrm>
            <a:off x="4790355" y="1976363"/>
            <a:ext cx="2471629" cy="974309"/>
          </a:xfrm>
          <a:custGeom>
            <a:avLst/>
            <a:gdLst>
              <a:gd name="connsiteX0" fmla="*/ 181669 w 2270861"/>
              <a:gd name="connsiteY0" fmla="*/ 0 h 399672"/>
              <a:gd name="connsiteX1" fmla="*/ 2101304 w 2270861"/>
              <a:gd name="connsiteY1" fmla="*/ 0 h 399672"/>
              <a:gd name="connsiteX2" fmla="*/ 2270861 w 2270861"/>
              <a:gd name="connsiteY2" fmla="*/ 399672 h 399672"/>
              <a:gd name="connsiteX3" fmla="*/ 0 w 2270861"/>
              <a:gd name="connsiteY3" fmla="*/ 399672 h 399672"/>
              <a:gd name="connsiteX4" fmla="*/ 181669 w 2270861"/>
              <a:gd name="connsiteY4" fmla="*/ 0 h 399672"/>
              <a:gd name="connsiteX0" fmla="*/ 304037 w 2393229"/>
              <a:gd name="connsiteY0" fmla="*/ 0 h 403275"/>
              <a:gd name="connsiteX1" fmla="*/ 2223672 w 2393229"/>
              <a:gd name="connsiteY1" fmla="*/ 0 h 403275"/>
              <a:gd name="connsiteX2" fmla="*/ 2393229 w 2393229"/>
              <a:gd name="connsiteY2" fmla="*/ 399672 h 403275"/>
              <a:gd name="connsiteX3" fmla="*/ 0 w 2393229"/>
              <a:gd name="connsiteY3" fmla="*/ 403275 h 403275"/>
              <a:gd name="connsiteX4" fmla="*/ 304037 w 2393229"/>
              <a:gd name="connsiteY4" fmla="*/ 0 h 403275"/>
              <a:gd name="connsiteX0" fmla="*/ 342281 w 2393229"/>
              <a:gd name="connsiteY0" fmla="*/ 3604 h 403275"/>
              <a:gd name="connsiteX1" fmla="*/ 2223672 w 2393229"/>
              <a:gd name="connsiteY1" fmla="*/ 0 h 403275"/>
              <a:gd name="connsiteX2" fmla="*/ 2393229 w 2393229"/>
              <a:gd name="connsiteY2" fmla="*/ 399672 h 403275"/>
              <a:gd name="connsiteX3" fmla="*/ 0 w 2393229"/>
              <a:gd name="connsiteY3" fmla="*/ 403275 h 403275"/>
              <a:gd name="connsiteX4" fmla="*/ 342281 w 2393229"/>
              <a:gd name="connsiteY4" fmla="*/ 3604 h 403275"/>
              <a:gd name="connsiteX0" fmla="*/ 342281 w 2393229"/>
              <a:gd name="connsiteY0" fmla="*/ 3604 h 403275"/>
              <a:gd name="connsiteX1" fmla="*/ 2147186 w 2393229"/>
              <a:gd name="connsiteY1" fmla="*/ 0 h 403275"/>
              <a:gd name="connsiteX2" fmla="*/ 2393229 w 2393229"/>
              <a:gd name="connsiteY2" fmla="*/ 399672 h 403275"/>
              <a:gd name="connsiteX3" fmla="*/ 0 w 2393229"/>
              <a:gd name="connsiteY3" fmla="*/ 403275 h 403275"/>
              <a:gd name="connsiteX4" fmla="*/ 342281 w 2393229"/>
              <a:gd name="connsiteY4" fmla="*/ 3604 h 403275"/>
              <a:gd name="connsiteX0" fmla="*/ 342281 w 2485013"/>
              <a:gd name="connsiteY0" fmla="*/ 3604 h 403277"/>
              <a:gd name="connsiteX1" fmla="*/ 2147186 w 2485013"/>
              <a:gd name="connsiteY1" fmla="*/ 0 h 403277"/>
              <a:gd name="connsiteX2" fmla="*/ 2485013 w 2485013"/>
              <a:gd name="connsiteY2" fmla="*/ 403277 h 403277"/>
              <a:gd name="connsiteX3" fmla="*/ 0 w 2485013"/>
              <a:gd name="connsiteY3" fmla="*/ 403275 h 403277"/>
              <a:gd name="connsiteX4" fmla="*/ 342281 w 2485013"/>
              <a:gd name="connsiteY4" fmla="*/ 3604 h 403277"/>
              <a:gd name="connsiteX0" fmla="*/ 342281 w 2525737"/>
              <a:gd name="connsiteY0" fmla="*/ 3604 h 403277"/>
              <a:gd name="connsiteX1" fmla="*/ 2147186 w 2525737"/>
              <a:gd name="connsiteY1" fmla="*/ 0 h 403277"/>
              <a:gd name="connsiteX2" fmla="*/ 2525737 w 2525737"/>
              <a:gd name="connsiteY2" fmla="*/ 403277 h 403277"/>
              <a:gd name="connsiteX3" fmla="*/ 0 w 2525737"/>
              <a:gd name="connsiteY3" fmla="*/ 403275 h 403277"/>
              <a:gd name="connsiteX4" fmla="*/ 342281 w 2525737"/>
              <a:gd name="connsiteY4" fmla="*/ 3604 h 403277"/>
              <a:gd name="connsiteX0" fmla="*/ 383013 w 2566469"/>
              <a:gd name="connsiteY0" fmla="*/ 3604 h 406845"/>
              <a:gd name="connsiteX1" fmla="*/ 2187918 w 2566469"/>
              <a:gd name="connsiteY1" fmla="*/ 0 h 406845"/>
              <a:gd name="connsiteX2" fmla="*/ 2566469 w 2566469"/>
              <a:gd name="connsiteY2" fmla="*/ 403277 h 406845"/>
              <a:gd name="connsiteX3" fmla="*/ 0 w 2566469"/>
              <a:gd name="connsiteY3" fmla="*/ 406845 h 406845"/>
              <a:gd name="connsiteX4" fmla="*/ 383013 w 2566469"/>
              <a:gd name="connsiteY4" fmla="*/ 3604 h 406845"/>
              <a:gd name="connsiteX0" fmla="*/ 383013 w 2566469"/>
              <a:gd name="connsiteY0" fmla="*/ 3604 h 413991"/>
              <a:gd name="connsiteX1" fmla="*/ 2187918 w 2566469"/>
              <a:gd name="connsiteY1" fmla="*/ 0 h 413991"/>
              <a:gd name="connsiteX2" fmla="*/ 2566469 w 2566469"/>
              <a:gd name="connsiteY2" fmla="*/ 413991 h 413991"/>
              <a:gd name="connsiteX3" fmla="*/ 0 w 2566469"/>
              <a:gd name="connsiteY3" fmla="*/ 406845 h 413991"/>
              <a:gd name="connsiteX4" fmla="*/ 383013 w 2566469"/>
              <a:gd name="connsiteY4" fmla="*/ 3604 h 413991"/>
              <a:gd name="connsiteX0" fmla="*/ 383013 w 2582764"/>
              <a:gd name="connsiteY0" fmla="*/ 3604 h 413991"/>
              <a:gd name="connsiteX1" fmla="*/ 2187918 w 2582764"/>
              <a:gd name="connsiteY1" fmla="*/ 0 h 413991"/>
              <a:gd name="connsiteX2" fmla="*/ 2582764 w 2582764"/>
              <a:gd name="connsiteY2" fmla="*/ 413991 h 413991"/>
              <a:gd name="connsiteX3" fmla="*/ 0 w 2582764"/>
              <a:gd name="connsiteY3" fmla="*/ 406845 h 413991"/>
              <a:gd name="connsiteX4" fmla="*/ 383013 w 2582764"/>
              <a:gd name="connsiteY4" fmla="*/ 3604 h 413991"/>
              <a:gd name="connsiteX0" fmla="*/ 383013 w 2590913"/>
              <a:gd name="connsiteY0" fmla="*/ 3604 h 406850"/>
              <a:gd name="connsiteX1" fmla="*/ 2187918 w 2590913"/>
              <a:gd name="connsiteY1" fmla="*/ 0 h 406850"/>
              <a:gd name="connsiteX2" fmla="*/ 2590913 w 2590913"/>
              <a:gd name="connsiteY2" fmla="*/ 406850 h 406850"/>
              <a:gd name="connsiteX3" fmla="*/ 0 w 2590913"/>
              <a:gd name="connsiteY3" fmla="*/ 406845 h 406850"/>
              <a:gd name="connsiteX4" fmla="*/ 383013 w 2590913"/>
              <a:gd name="connsiteY4" fmla="*/ 3604 h 406850"/>
              <a:gd name="connsiteX0" fmla="*/ 383013 w 2775758"/>
              <a:gd name="connsiteY0" fmla="*/ 3604 h 414564"/>
              <a:gd name="connsiteX1" fmla="*/ 2187918 w 2775758"/>
              <a:gd name="connsiteY1" fmla="*/ 0 h 414564"/>
              <a:gd name="connsiteX2" fmla="*/ 2775758 w 2775758"/>
              <a:gd name="connsiteY2" fmla="*/ 414564 h 414564"/>
              <a:gd name="connsiteX3" fmla="*/ 0 w 2775758"/>
              <a:gd name="connsiteY3" fmla="*/ 406845 h 414564"/>
              <a:gd name="connsiteX4" fmla="*/ 383013 w 2775758"/>
              <a:gd name="connsiteY4" fmla="*/ 3604 h 414564"/>
              <a:gd name="connsiteX0" fmla="*/ 383013 w 2775758"/>
              <a:gd name="connsiteY0" fmla="*/ 0 h 410960"/>
              <a:gd name="connsiteX1" fmla="*/ 2311147 w 2775758"/>
              <a:gd name="connsiteY1" fmla="*/ 253 h 410960"/>
              <a:gd name="connsiteX2" fmla="*/ 2775758 w 2775758"/>
              <a:gd name="connsiteY2" fmla="*/ 410960 h 410960"/>
              <a:gd name="connsiteX3" fmla="*/ 0 w 2775758"/>
              <a:gd name="connsiteY3" fmla="*/ 403241 h 410960"/>
              <a:gd name="connsiteX4" fmla="*/ 383013 w 2775758"/>
              <a:gd name="connsiteY4" fmla="*/ 0 h 41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5758" h="410960">
                <a:moveTo>
                  <a:pt x="383013" y="0"/>
                </a:moveTo>
                <a:lnTo>
                  <a:pt x="2311147" y="253"/>
                </a:lnTo>
                <a:lnTo>
                  <a:pt x="2775758" y="410960"/>
                </a:lnTo>
                <a:lnTo>
                  <a:pt x="0" y="403241"/>
                </a:lnTo>
                <a:lnTo>
                  <a:pt x="383013" y="0"/>
                </a:lnTo>
                <a:close/>
              </a:path>
            </a:pathLst>
          </a:custGeom>
          <a:solidFill>
            <a:srgbClr val="32A1C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1" name="Text Box 43"/>
          <p:cNvSpPr txBox="1"/>
          <p:nvPr/>
        </p:nvSpPr>
        <p:spPr>
          <a:xfrm>
            <a:off x="4788616" y="2027180"/>
            <a:ext cx="2404110" cy="101155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Integrated Classes 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(Regular and Special Education)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2 Teachers</a:t>
            </a:r>
            <a:endParaRPr lang="en-US" sz="4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400" dirty="0">
              <a:effectLst/>
              <a:ea typeface="Calibri" charset="0"/>
              <a:cs typeface="Times New Roman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     Regular Classes	+Resource Room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	+Consultant Teacher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</p:txBody>
      </p:sp>
      <p:cxnSp>
        <p:nvCxnSpPr>
          <p:cNvPr id="42" name="Straight Connector 41"/>
          <p:cNvCxnSpPr>
            <a:endCxn id="22" idx="1"/>
          </p:cNvCxnSpPr>
          <p:nvPr/>
        </p:nvCxnSpPr>
        <p:spPr>
          <a:xfrm>
            <a:off x="4788616" y="2927609"/>
            <a:ext cx="2466160" cy="5783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182701" y="2199848"/>
            <a:ext cx="1661795" cy="1859280"/>
            <a:chOff x="3182701" y="2199848"/>
            <a:chExt cx="1661795" cy="1859280"/>
          </a:xfrm>
        </p:grpSpPr>
        <p:sp>
          <p:nvSpPr>
            <p:cNvPr id="36" name="Pentagon 35"/>
            <p:cNvSpPr/>
            <p:nvPr/>
          </p:nvSpPr>
          <p:spPr>
            <a:xfrm>
              <a:off x="3182701" y="2199848"/>
              <a:ext cx="1661795" cy="1414780"/>
            </a:xfrm>
            <a:prstGeom prst="homePlat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" name="Text Box 66"/>
            <p:cNvSpPr txBox="1"/>
            <p:nvPr/>
          </p:nvSpPr>
          <p:spPr>
            <a:xfrm>
              <a:off x="3194131" y="2246203"/>
              <a:ext cx="1418590" cy="181292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Committee on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Special Education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(CSE)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  <a:p>
              <a:pPr marL="6350" marR="0">
                <a:spcBef>
                  <a:spcPts val="0"/>
                </a:spcBef>
                <a:spcAft>
                  <a:spcPts val="0"/>
                </a:spcAft>
                <a:tabLst>
                  <a:tab pos="508000" algn="l"/>
                </a:tabLst>
              </a:pPr>
              <a:r>
                <a:rPr lang="en-US" sz="1100" dirty="0">
                  <a:latin typeface="Arial Narrow" charset="0"/>
                  <a:ea typeface="Calibri" charset="0"/>
                  <a:cs typeface="Times New Roman" charset="0"/>
                </a:rPr>
                <a:t>	</a:t>
              </a: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Classification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 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Individual Education 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Plan (IEP)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3620727" y="2715896"/>
              <a:ext cx="164141" cy="11242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3370026" y="2774523"/>
              <a:ext cx="997" cy="3781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Pentagon 32"/>
          <p:cNvSpPr/>
          <p:nvPr/>
        </p:nvSpPr>
        <p:spPr>
          <a:xfrm rot="10800000">
            <a:off x="6958003" y="1978638"/>
            <a:ext cx="1463040" cy="120269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4" name="Text Box 74"/>
          <p:cNvSpPr txBox="1"/>
          <p:nvPr/>
        </p:nvSpPr>
        <p:spPr>
          <a:xfrm>
            <a:off x="7250103" y="2091668"/>
            <a:ext cx="1197610" cy="105219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District- Based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28575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-Integrated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28575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-Blended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28575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-Co-taught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2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>
            <a:off x="4243435" y="3870072"/>
            <a:ext cx="3591546" cy="646925"/>
          </a:xfrm>
          <a:custGeom>
            <a:avLst/>
            <a:gdLst>
              <a:gd name="connsiteX0" fmla="*/ 671513 w 4572000"/>
              <a:gd name="connsiteY0" fmla="*/ 0 h 1514475"/>
              <a:gd name="connsiteX1" fmla="*/ 3957638 w 4572000"/>
              <a:gd name="connsiteY1" fmla="*/ 0 h 1514475"/>
              <a:gd name="connsiteX2" fmla="*/ 4572000 w 4572000"/>
              <a:gd name="connsiteY2" fmla="*/ 1514475 h 1514475"/>
              <a:gd name="connsiteX3" fmla="*/ 0 w 4572000"/>
              <a:gd name="connsiteY3" fmla="*/ 1514475 h 1514475"/>
              <a:gd name="connsiteX4" fmla="*/ 671513 w 4572000"/>
              <a:gd name="connsiteY4" fmla="*/ 0 h 1514475"/>
              <a:gd name="connsiteX0" fmla="*/ 671513 w 4601634"/>
              <a:gd name="connsiteY0" fmla="*/ 0 h 1518612"/>
              <a:gd name="connsiteX1" fmla="*/ 3957638 w 4601634"/>
              <a:gd name="connsiteY1" fmla="*/ 0 h 1518612"/>
              <a:gd name="connsiteX2" fmla="*/ 4601634 w 4601634"/>
              <a:gd name="connsiteY2" fmla="*/ 1518612 h 1518612"/>
              <a:gd name="connsiteX3" fmla="*/ 0 w 4601634"/>
              <a:gd name="connsiteY3" fmla="*/ 1514475 h 1518612"/>
              <a:gd name="connsiteX4" fmla="*/ 671513 w 4601634"/>
              <a:gd name="connsiteY4" fmla="*/ 0 h 1518612"/>
              <a:gd name="connsiteX0" fmla="*/ 671513 w 4597400"/>
              <a:gd name="connsiteY0" fmla="*/ 0 h 1518612"/>
              <a:gd name="connsiteX1" fmla="*/ 3957638 w 4597400"/>
              <a:gd name="connsiteY1" fmla="*/ 0 h 1518612"/>
              <a:gd name="connsiteX2" fmla="*/ 4597400 w 4597400"/>
              <a:gd name="connsiteY2" fmla="*/ 1518612 h 1518612"/>
              <a:gd name="connsiteX3" fmla="*/ 0 w 4597400"/>
              <a:gd name="connsiteY3" fmla="*/ 1514475 h 1518612"/>
              <a:gd name="connsiteX4" fmla="*/ 671513 w 4597400"/>
              <a:gd name="connsiteY4" fmla="*/ 0 h 1518612"/>
              <a:gd name="connsiteX0" fmla="*/ 671513 w 4597400"/>
              <a:gd name="connsiteY0" fmla="*/ 0 h 1518622"/>
              <a:gd name="connsiteX1" fmla="*/ 3957638 w 4597400"/>
              <a:gd name="connsiteY1" fmla="*/ 0 h 1518622"/>
              <a:gd name="connsiteX2" fmla="*/ 4597400 w 4597400"/>
              <a:gd name="connsiteY2" fmla="*/ 1518612 h 1518622"/>
              <a:gd name="connsiteX3" fmla="*/ 0 w 4597400"/>
              <a:gd name="connsiteY3" fmla="*/ 1518622 h 1518622"/>
              <a:gd name="connsiteX4" fmla="*/ 671513 w 4597400"/>
              <a:gd name="connsiteY4" fmla="*/ 0 h 1518622"/>
              <a:gd name="connsiteX0" fmla="*/ 124825 w 4050712"/>
              <a:gd name="connsiteY0" fmla="*/ 0 h 1573774"/>
              <a:gd name="connsiteX1" fmla="*/ 3410950 w 4050712"/>
              <a:gd name="connsiteY1" fmla="*/ 0 h 1573774"/>
              <a:gd name="connsiteX2" fmla="*/ 4050712 w 4050712"/>
              <a:gd name="connsiteY2" fmla="*/ 1518612 h 1573774"/>
              <a:gd name="connsiteX3" fmla="*/ 0 w 4050712"/>
              <a:gd name="connsiteY3" fmla="*/ 1573774 h 1573774"/>
              <a:gd name="connsiteX4" fmla="*/ 124825 w 4050712"/>
              <a:gd name="connsiteY4" fmla="*/ 0 h 1573774"/>
              <a:gd name="connsiteX0" fmla="*/ 207202 w 4050712"/>
              <a:gd name="connsiteY0" fmla="*/ 0 h 1610542"/>
              <a:gd name="connsiteX1" fmla="*/ 3410950 w 4050712"/>
              <a:gd name="connsiteY1" fmla="*/ 36768 h 1610542"/>
              <a:gd name="connsiteX2" fmla="*/ 4050712 w 4050712"/>
              <a:gd name="connsiteY2" fmla="*/ 1555380 h 1610542"/>
              <a:gd name="connsiteX3" fmla="*/ 0 w 4050712"/>
              <a:gd name="connsiteY3" fmla="*/ 1610542 h 1610542"/>
              <a:gd name="connsiteX4" fmla="*/ 207202 w 4050712"/>
              <a:gd name="connsiteY4" fmla="*/ 0 h 1610542"/>
              <a:gd name="connsiteX0" fmla="*/ 207202 w 4050712"/>
              <a:gd name="connsiteY0" fmla="*/ 0 h 1573774"/>
              <a:gd name="connsiteX1" fmla="*/ 3410950 w 4050712"/>
              <a:gd name="connsiteY1" fmla="*/ 0 h 1573774"/>
              <a:gd name="connsiteX2" fmla="*/ 4050712 w 4050712"/>
              <a:gd name="connsiteY2" fmla="*/ 1518612 h 1573774"/>
              <a:gd name="connsiteX3" fmla="*/ 0 w 4050712"/>
              <a:gd name="connsiteY3" fmla="*/ 1573774 h 1573774"/>
              <a:gd name="connsiteX4" fmla="*/ 207202 w 4050712"/>
              <a:gd name="connsiteY4" fmla="*/ 0 h 1573774"/>
              <a:gd name="connsiteX0" fmla="*/ 207202 w 3601379"/>
              <a:gd name="connsiteY0" fmla="*/ 0 h 1610532"/>
              <a:gd name="connsiteX1" fmla="*/ 3410950 w 3601379"/>
              <a:gd name="connsiteY1" fmla="*/ 0 h 1610532"/>
              <a:gd name="connsiteX2" fmla="*/ 3601379 w 3601379"/>
              <a:gd name="connsiteY2" fmla="*/ 1610532 h 1610532"/>
              <a:gd name="connsiteX3" fmla="*/ 0 w 3601379"/>
              <a:gd name="connsiteY3" fmla="*/ 1573774 h 1610532"/>
              <a:gd name="connsiteX4" fmla="*/ 207202 w 3601379"/>
              <a:gd name="connsiteY4" fmla="*/ 0 h 1610532"/>
              <a:gd name="connsiteX0" fmla="*/ 207202 w 3601379"/>
              <a:gd name="connsiteY0" fmla="*/ 0 h 1592148"/>
              <a:gd name="connsiteX1" fmla="*/ 3410950 w 3601379"/>
              <a:gd name="connsiteY1" fmla="*/ 0 h 1592148"/>
              <a:gd name="connsiteX2" fmla="*/ 3601379 w 3601379"/>
              <a:gd name="connsiteY2" fmla="*/ 1592148 h 1592148"/>
              <a:gd name="connsiteX3" fmla="*/ 0 w 3601379"/>
              <a:gd name="connsiteY3" fmla="*/ 1573774 h 1592148"/>
              <a:gd name="connsiteX4" fmla="*/ 207202 w 3601379"/>
              <a:gd name="connsiteY4" fmla="*/ 0 h 1592148"/>
              <a:gd name="connsiteX0" fmla="*/ 207202 w 3631334"/>
              <a:gd name="connsiteY0" fmla="*/ 0 h 1573774"/>
              <a:gd name="connsiteX1" fmla="*/ 3410950 w 3631334"/>
              <a:gd name="connsiteY1" fmla="*/ 0 h 1573774"/>
              <a:gd name="connsiteX2" fmla="*/ 3631334 w 3631334"/>
              <a:gd name="connsiteY2" fmla="*/ 1573764 h 1573774"/>
              <a:gd name="connsiteX3" fmla="*/ 0 w 3631334"/>
              <a:gd name="connsiteY3" fmla="*/ 1573774 h 1573774"/>
              <a:gd name="connsiteX4" fmla="*/ 207202 w 3631334"/>
              <a:gd name="connsiteY4" fmla="*/ 0 h 1573774"/>
              <a:gd name="connsiteX0" fmla="*/ 44987 w 3469119"/>
              <a:gd name="connsiteY0" fmla="*/ 0 h 1599853"/>
              <a:gd name="connsiteX1" fmla="*/ 3248735 w 3469119"/>
              <a:gd name="connsiteY1" fmla="*/ 0 h 1599853"/>
              <a:gd name="connsiteX2" fmla="*/ 3469119 w 3469119"/>
              <a:gd name="connsiteY2" fmla="*/ 1573764 h 1599853"/>
              <a:gd name="connsiteX3" fmla="*/ 0 w 3469119"/>
              <a:gd name="connsiteY3" fmla="*/ 1599853 h 1599853"/>
              <a:gd name="connsiteX4" fmla="*/ 44987 w 3469119"/>
              <a:gd name="connsiteY4" fmla="*/ 0 h 1599853"/>
              <a:gd name="connsiteX0" fmla="*/ 212610 w 3636742"/>
              <a:gd name="connsiteY0" fmla="*/ 0 h 1586811"/>
              <a:gd name="connsiteX1" fmla="*/ 3416358 w 3636742"/>
              <a:gd name="connsiteY1" fmla="*/ 0 h 1586811"/>
              <a:gd name="connsiteX2" fmla="*/ 3636742 w 3636742"/>
              <a:gd name="connsiteY2" fmla="*/ 1573764 h 1586811"/>
              <a:gd name="connsiteX3" fmla="*/ 0 w 3636742"/>
              <a:gd name="connsiteY3" fmla="*/ 1586811 h 1586811"/>
              <a:gd name="connsiteX4" fmla="*/ 212610 w 3636742"/>
              <a:gd name="connsiteY4" fmla="*/ 0 h 1586811"/>
              <a:gd name="connsiteX0" fmla="*/ 228832 w 3652964"/>
              <a:gd name="connsiteY0" fmla="*/ 0 h 1586811"/>
              <a:gd name="connsiteX1" fmla="*/ 3432580 w 3652964"/>
              <a:gd name="connsiteY1" fmla="*/ 0 h 1586811"/>
              <a:gd name="connsiteX2" fmla="*/ 3652964 w 3652964"/>
              <a:gd name="connsiteY2" fmla="*/ 1573764 h 1586811"/>
              <a:gd name="connsiteX3" fmla="*/ 0 w 3652964"/>
              <a:gd name="connsiteY3" fmla="*/ 1586811 h 1586811"/>
              <a:gd name="connsiteX4" fmla="*/ 228832 w 3652964"/>
              <a:gd name="connsiteY4" fmla="*/ 0 h 1586811"/>
              <a:gd name="connsiteX0" fmla="*/ 239647 w 3652964"/>
              <a:gd name="connsiteY0" fmla="*/ 13039 h 1586811"/>
              <a:gd name="connsiteX1" fmla="*/ 3432580 w 3652964"/>
              <a:gd name="connsiteY1" fmla="*/ 0 h 1586811"/>
              <a:gd name="connsiteX2" fmla="*/ 3652964 w 3652964"/>
              <a:gd name="connsiteY2" fmla="*/ 1573764 h 1586811"/>
              <a:gd name="connsiteX3" fmla="*/ 0 w 3652964"/>
              <a:gd name="connsiteY3" fmla="*/ 1586811 h 1586811"/>
              <a:gd name="connsiteX4" fmla="*/ 239647 w 3652964"/>
              <a:gd name="connsiteY4" fmla="*/ 13039 h 1586811"/>
              <a:gd name="connsiteX0" fmla="*/ 228832 w 3652964"/>
              <a:gd name="connsiteY0" fmla="*/ 26079 h 1586811"/>
              <a:gd name="connsiteX1" fmla="*/ 3432580 w 3652964"/>
              <a:gd name="connsiteY1" fmla="*/ 0 h 1586811"/>
              <a:gd name="connsiteX2" fmla="*/ 3652964 w 3652964"/>
              <a:gd name="connsiteY2" fmla="*/ 1573764 h 1586811"/>
              <a:gd name="connsiteX3" fmla="*/ 0 w 3652964"/>
              <a:gd name="connsiteY3" fmla="*/ 1586811 h 1586811"/>
              <a:gd name="connsiteX4" fmla="*/ 228832 w 3652964"/>
              <a:gd name="connsiteY4" fmla="*/ 26079 h 158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2964" h="1586811">
                <a:moveTo>
                  <a:pt x="228832" y="26079"/>
                </a:moveTo>
                <a:lnTo>
                  <a:pt x="3432580" y="0"/>
                </a:lnTo>
                <a:lnTo>
                  <a:pt x="3652964" y="1573764"/>
                </a:lnTo>
                <a:lnTo>
                  <a:pt x="0" y="1586811"/>
                </a:lnTo>
                <a:lnTo>
                  <a:pt x="228832" y="26079"/>
                </a:lnTo>
                <a:close/>
              </a:path>
            </a:pathLst>
          </a:cu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Trapezoid 11"/>
          <p:cNvSpPr/>
          <p:nvPr/>
        </p:nvSpPr>
        <p:spPr>
          <a:xfrm>
            <a:off x="3631971" y="4519450"/>
            <a:ext cx="4895580" cy="1988228"/>
          </a:xfrm>
          <a:custGeom>
            <a:avLst/>
            <a:gdLst>
              <a:gd name="connsiteX0" fmla="*/ 0 w 4864758"/>
              <a:gd name="connsiteY0" fmla="*/ 2096184 h 2096184"/>
              <a:gd name="connsiteX1" fmla="*/ 524046 w 4864758"/>
              <a:gd name="connsiteY1" fmla="*/ 0 h 2096184"/>
              <a:gd name="connsiteX2" fmla="*/ 4340712 w 4864758"/>
              <a:gd name="connsiteY2" fmla="*/ 0 h 2096184"/>
              <a:gd name="connsiteX3" fmla="*/ 4864758 w 4864758"/>
              <a:gd name="connsiteY3" fmla="*/ 2096184 h 2096184"/>
              <a:gd name="connsiteX4" fmla="*/ 0 w 4864758"/>
              <a:gd name="connsiteY4" fmla="*/ 2096184 h 2096184"/>
              <a:gd name="connsiteX0" fmla="*/ 0 w 4864758"/>
              <a:gd name="connsiteY0" fmla="*/ 2096184 h 2096184"/>
              <a:gd name="connsiteX1" fmla="*/ 524046 w 4864758"/>
              <a:gd name="connsiteY1" fmla="*/ 0 h 2096184"/>
              <a:gd name="connsiteX2" fmla="*/ 4196874 w 4864758"/>
              <a:gd name="connsiteY2" fmla="*/ 0 h 2096184"/>
              <a:gd name="connsiteX3" fmla="*/ 4864758 w 4864758"/>
              <a:gd name="connsiteY3" fmla="*/ 2096184 h 2096184"/>
              <a:gd name="connsiteX4" fmla="*/ 0 w 4864758"/>
              <a:gd name="connsiteY4" fmla="*/ 2096184 h 2096184"/>
              <a:gd name="connsiteX0" fmla="*/ 0 w 4864758"/>
              <a:gd name="connsiteY0" fmla="*/ 2106458 h 2106458"/>
              <a:gd name="connsiteX1" fmla="*/ 585691 w 4864758"/>
              <a:gd name="connsiteY1" fmla="*/ 0 h 2106458"/>
              <a:gd name="connsiteX2" fmla="*/ 4196874 w 4864758"/>
              <a:gd name="connsiteY2" fmla="*/ 10274 h 2106458"/>
              <a:gd name="connsiteX3" fmla="*/ 4864758 w 4864758"/>
              <a:gd name="connsiteY3" fmla="*/ 2106458 h 2106458"/>
              <a:gd name="connsiteX4" fmla="*/ 0 w 4864758"/>
              <a:gd name="connsiteY4" fmla="*/ 2106458 h 2106458"/>
              <a:gd name="connsiteX0" fmla="*/ 0 w 4895580"/>
              <a:gd name="connsiteY0" fmla="*/ 2085910 h 2106458"/>
              <a:gd name="connsiteX1" fmla="*/ 616513 w 4895580"/>
              <a:gd name="connsiteY1" fmla="*/ 0 h 2106458"/>
              <a:gd name="connsiteX2" fmla="*/ 4227696 w 4895580"/>
              <a:gd name="connsiteY2" fmla="*/ 10274 h 2106458"/>
              <a:gd name="connsiteX3" fmla="*/ 4895580 w 4895580"/>
              <a:gd name="connsiteY3" fmla="*/ 2106458 h 2106458"/>
              <a:gd name="connsiteX4" fmla="*/ 0 w 4895580"/>
              <a:gd name="connsiteY4" fmla="*/ 2085910 h 210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580" h="2106458">
                <a:moveTo>
                  <a:pt x="0" y="2085910"/>
                </a:moveTo>
                <a:lnTo>
                  <a:pt x="616513" y="0"/>
                </a:lnTo>
                <a:lnTo>
                  <a:pt x="4227696" y="10274"/>
                </a:lnTo>
                <a:lnTo>
                  <a:pt x="4895580" y="2106458"/>
                </a:lnTo>
                <a:lnTo>
                  <a:pt x="0" y="208591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Triangle 12"/>
          <p:cNvSpPr/>
          <p:nvPr/>
        </p:nvSpPr>
        <p:spPr>
          <a:xfrm>
            <a:off x="4127772" y="4539525"/>
            <a:ext cx="3919855" cy="1536700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644027" y="5667285"/>
            <a:ext cx="2875915" cy="5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79967" y="5245645"/>
            <a:ext cx="1818005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46"/>
          <p:cNvSpPr txBox="1"/>
          <p:nvPr/>
        </p:nvSpPr>
        <p:spPr>
          <a:xfrm>
            <a:off x="5203462" y="5754915"/>
            <a:ext cx="1778000" cy="2527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>
                <a:effectLst/>
                <a:latin typeface="Arial Narrow" charset="0"/>
                <a:ea typeface="Calibri" charset="0"/>
                <a:cs typeface="Times New Roman" charset="0"/>
              </a:rPr>
              <a:t>TIER 1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5" name="Text Box 47"/>
          <p:cNvSpPr txBox="1"/>
          <p:nvPr/>
        </p:nvSpPr>
        <p:spPr>
          <a:xfrm>
            <a:off x="5195207" y="5347245"/>
            <a:ext cx="1778000" cy="2527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>
                <a:effectLst/>
                <a:latin typeface="Arial Narrow" charset="0"/>
                <a:ea typeface="Calibri" charset="0"/>
                <a:cs typeface="Times New Roman" charset="0"/>
              </a:rPr>
              <a:t>TIER 2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6" name="Text Box 49"/>
          <p:cNvSpPr txBox="1"/>
          <p:nvPr/>
        </p:nvSpPr>
        <p:spPr>
          <a:xfrm>
            <a:off x="5201557" y="4961800"/>
            <a:ext cx="1778000" cy="2527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>
                <a:effectLst/>
                <a:latin typeface="Arial Narrow" charset="0"/>
                <a:ea typeface="Calibri" charset="0"/>
                <a:cs typeface="Times New Roman" charset="0"/>
              </a:rPr>
              <a:t>TIER 3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7" name="Text Box 50"/>
          <p:cNvSpPr txBox="1"/>
          <p:nvPr/>
        </p:nvSpPr>
        <p:spPr>
          <a:xfrm>
            <a:off x="4147457" y="6092735"/>
            <a:ext cx="3898900" cy="51625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>
                <a:effectLst/>
                <a:latin typeface="Arial Narrow" charset="0"/>
                <a:ea typeface="Calibri" charset="0"/>
                <a:cs typeface="Times New Roman" charset="0"/>
              </a:rPr>
              <a:t>TO ASSESS – RTI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>
                <a:effectLst/>
                <a:latin typeface="Arial Narrow" charset="0"/>
                <a:ea typeface="Calibri" charset="0"/>
                <a:cs typeface="Times New Roman" charset="0"/>
              </a:rPr>
              <a:t>Response to Intervention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8" name="Triangle 27"/>
          <p:cNvSpPr/>
          <p:nvPr/>
        </p:nvSpPr>
        <p:spPr>
          <a:xfrm>
            <a:off x="3626778" y="4516665"/>
            <a:ext cx="4911047" cy="1991013"/>
          </a:xfrm>
          <a:custGeom>
            <a:avLst/>
            <a:gdLst>
              <a:gd name="connsiteX0" fmla="*/ 0 w 6282690"/>
              <a:gd name="connsiteY0" fmla="*/ 2118179 h 2118179"/>
              <a:gd name="connsiteX1" fmla="*/ 529545 w 6282690"/>
              <a:gd name="connsiteY1" fmla="*/ 0 h 2118179"/>
              <a:gd name="connsiteX2" fmla="*/ 5753145 w 6282690"/>
              <a:gd name="connsiteY2" fmla="*/ 0 h 2118179"/>
              <a:gd name="connsiteX3" fmla="*/ 6282690 w 6282690"/>
              <a:gd name="connsiteY3" fmla="*/ 2118179 h 2118179"/>
              <a:gd name="connsiteX4" fmla="*/ 0 w 6282690"/>
              <a:gd name="connsiteY4" fmla="*/ 2118179 h 2118179"/>
              <a:gd name="connsiteX0" fmla="*/ 0 w 6282690"/>
              <a:gd name="connsiteY0" fmla="*/ 2118179 h 2118179"/>
              <a:gd name="connsiteX1" fmla="*/ 529545 w 6282690"/>
              <a:gd name="connsiteY1" fmla="*/ 0 h 2118179"/>
              <a:gd name="connsiteX2" fmla="*/ 5426574 w 6282690"/>
              <a:gd name="connsiteY2" fmla="*/ 0 h 2118179"/>
              <a:gd name="connsiteX3" fmla="*/ 6282690 w 6282690"/>
              <a:gd name="connsiteY3" fmla="*/ 2118179 h 2118179"/>
              <a:gd name="connsiteX4" fmla="*/ 0 w 6282690"/>
              <a:gd name="connsiteY4" fmla="*/ 2118179 h 2118179"/>
              <a:gd name="connsiteX0" fmla="*/ 0 w 6282690"/>
              <a:gd name="connsiteY0" fmla="*/ 2167165 h 2167165"/>
              <a:gd name="connsiteX1" fmla="*/ 807130 w 6282690"/>
              <a:gd name="connsiteY1" fmla="*/ 0 h 2167165"/>
              <a:gd name="connsiteX2" fmla="*/ 5426574 w 6282690"/>
              <a:gd name="connsiteY2" fmla="*/ 48986 h 2167165"/>
              <a:gd name="connsiteX3" fmla="*/ 6282690 w 6282690"/>
              <a:gd name="connsiteY3" fmla="*/ 2167165 h 2167165"/>
              <a:gd name="connsiteX4" fmla="*/ 0 w 6282690"/>
              <a:gd name="connsiteY4" fmla="*/ 2167165 h 2167165"/>
              <a:gd name="connsiteX0" fmla="*/ 0 w 6282690"/>
              <a:gd name="connsiteY0" fmla="*/ 2118179 h 2118179"/>
              <a:gd name="connsiteX1" fmla="*/ 790802 w 6282690"/>
              <a:gd name="connsiteY1" fmla="*/ 0 h 2118179"/>
              <a:gd name="connsiteX2" fmla="*/ 5426574 w 6282690"/>
              <a:gd name="connsiteY2" fmla="*/ 0 h 2118179"/>
              <a:gd name="connsiteX3" fmla="*/ 6282690 w 6282690"/>
              <a:gd name="connsiteY3" fmla="*/ 2118179 h 2118179"/>
              <a:gd name="connsiteX4" fmla="*/ 0 w 6282690"/>
              <a:gd name="connsiteY4" fmla="*/ 2118179 h 211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2690" h="2118179">
                <a:moveTo>
                  <a:pt x="0" y="2118179"/>
                </a:moveTo>
                <a:lnTo>
                  <a:pt x="790802" y="0"/>
                </a:lnTo>
                <a:lnTo>
                  <a:pt x="5426574" y="0"/>
                </a:lnTo>
                <a:lnTo>
                  <a:pt x="6282690" y="2118179"/>
                </a:lnTo>
                <a:lnTo>
                  <a:pt x="0" y="2118179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Pentagon 29"/>
          <p:cNvSpPr/>
          <p:nvPr/>
        </p:nvSpPr>
        <p:spPr>
          <a:xfrm>
            <a:off x="3487692" y="4690655"/>
            <a:ext cx="2204720" cy="37592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Pentagon 30"/>
          <p:cNvSpPr/>
          <p:nvPr/>
        </p:nvSpPr>
        <p:spPr>
          <a:xfrm>
            <a:off x="3034937" y="5205640"/>
            <a:ext cx="2204720" cy="37592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2" name="Pentagon 31"/>
          <p:cNvSpPr/>
          <p:nvPr/>
        </p:nvSpPr>
        <p:spPr>
          <a:xfrm>
            <a:off x="2618377" y="5716815"/>
            <a:ext cx="2204720" cy="37592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4" name="Text Box 76"/>
          <p:cNvSpPr txBox="1"/>
          <p:nvPr/>
        </p:nvSpPr>
        <p:spPr>
          <a:xfrm>
            <a:off x="3875042" y="4761775"/>
            <a:ext cx="1366520" cy="2908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Individual Student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45" name="Text Box 77"/>
          <p:cNvSpPr txBox="1"/>
          <p:nvPr/>
        </p:nvSpPr>
        <p:spPr>
          <a:xfrm>
            <a:off x="3544207" y="5245010"/>
            <a:ext cx="1366520" cy="2908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At-Risk Group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46" name="Text Box 78"/>
          <p:cNvSpPr txBox="1"/>
          <p:nvPr/>
        </p:nvSpPr>
        <p:spPr>
          <a:xfrm>
            <a:off x="3212102" y="5787300"/>
            <a:ext cx="1366520" cy="2908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School Wide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3034937" y="6559047"/>
            <a:ext cx="6246495" cy="317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45"/>
          <p:cNvSpPr txBox="1"/>
          <p:nvPr/>
        </p:nvSpPr>
        <p:spPr>
          <a:xfrm>
            <a:off x="4558302" y="3918245"/>
            <a:ext cx="2979420" cy="6419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effectLst/>
                <a:latin typeface="Arial Narrow" charset="0"/>
                <a:ea typeface="Calibri" charset="0"/>
                <a:cs typeface="Times New Roman" charset="0"/>
              </a:rPr>
              <a:t>RSA – Referral for Student Assistance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charset="2"/>
              <a:buChar char=""/>
            </a:pPr>
            <a:r>
              <a:rPr lang="en-US" sz="1050" b="1" dirty="0">
                <a:effectLst/>
                <a:latin typeface="Arial Narrow" charset="0"/>
                <a:ea typeface="Calibri" charset="0"/>
                <a:cs typeface="Times New Roman" charset="0"/>
              </a:rPr>
              <a:t>Behavior Support Plan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charset="2"/>
              <a:buChar char=""/>
            </a:pPr>
            <a:r>
              <a:rPr lang="en-US" sz="1050" b="1" dirty="0">
                <a:effectLst/>
                <a:latin typeface="Arial Narrow" charset="0"/>
                <a:ea typeface="Calibri" charset="0"/>
                <a:cs typeface="Times New Roman" charset="0"/>
              </a:rPr>
              <a:t>FBA Functional Behavioral Assessment 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0" name="Pentagon 19"/>
          <p:cNvSpPr/>
          <p:nvPr/>
        </p:nvSpPr>
        <p:spPr>
          <a:xfrm rot="10800000">
            <a:off x="7477318" y="3587660"/>
            <a:ext cx="1430655" cy="129032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Text Box 75"/>
          <p:cNvSpPr txBox="1"/>
          <p:nvPr/>
        </p:nvSpPr>
        <p:spPr>
          <a:xfrm>
            <a:off x="7662103" y="3729265"/>
            <a:ext cx="1197610" cy="106743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General 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Education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Mainstream 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with Supports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4470401" y="2929797"/>
            <a:ext cx="3149872" cy="951618"/>
          </a:xfrm>
          <a:custGeom>
            <a:avLst/>
            <a:gdLst>
              <a:gd name="connsiteX0" fmla="*/ 372534 w 3293534"/>
              <a:gd name="connsiteY0" fmla="*/ 0 h 829734"/>
              <a:gd name="connsiteX1" fmla="*/ 2963334 w 3293534"/>
              <a:gd name="connsiteY1" fmla="*/ 16934 h 829734"/>
              <a:gd name="connsiteX2" fmla="*/ 3293534 w 3293534"/>
              <a:gd name="connsiteY2" fmla="*/ 829734 h 829734"/>
              <a:gd name="connsiteX3" fmla="*/ 0 w 3293534"/>
              <a:gd name="connsiteY3" fmla="*/ 829734 h 829734"/>
              <a:gd name="connsiteX4" fmla="*/ 372534 w 3293534"/>
              <a:gd name="connsiteY4" fmla="*/ 0 h 829734"/>
              <a:gd name="connsiteX0" fmla="*/ 372534 w 3293534"/>
              <a:gd name="connsiteY0" fmla="*/ 8479 h 838213"/>
              <a:gd name="connsiteX1" fmla="*/ 2963334 w 3293534"/>
              <a:gd name="connsiteY1" fmla="*/ 0 h 838213"/>
              <a:gd name="connsiteX2" fmla="*/ 3293534 w 3293534"/>
              <a:gd name="connsiteY2" fmla="*/ 838213 h 838213"/>
              <a:gd name="connsiteX3" fmla="*/ 0 w 3293534"/>
              <a:gd name="connsiteY3" fmla="*/ 838213 h 838213"/>
              <a:gd name="connsiteX4" fmla="*/ 372534 w 3293534"/>
              <a:gd name="connsiteY4" fmla="*/ 8479 h 838213"/>
              <a:gd name="connsiteX0" fmla="*/ 567292 w 3488292"/>
              <a:gd name="connsiteY0" fmla="*/ 8479 h 838213"/>
              <a:gd name="connsiteX1" fmla="*/ 3158092 w 3488292"/>
              <a:gd name="connsiteY1" fmla="*/ 0 h 838213"/>
              <a:gd name="connsiteX2" fmla="*/ 3488292 w 3488292"/>
              <a:gd name="connsiteY2" fmla="*/ 838213 h 838213"/>
              <a:gd name="connsiteX3" fmla="*/ 0 w 3488292"/>
              <a:gd name="connsiteY3" fmla="*/ 832139 h 838213"/>
              <a:gd name="connsiteX4" fmla="*/ 567292 w 3488292"/>
              <a:gd name="connsiteY4" fmla="*/ 8479 h 838213"/>
              <a:gd name="connsiteX0" fmla="*/ 524948 w 3488292"/>
              <a:gd name="connsiteY0" fmla="*/ 0 h 854030"/>
              <a:gd name="connsiteX1" fmla="*/ 3158092 w 3488292"/>
              <a:gd name="connsiteY1" fmla="*/ 15817 h 854030"/>
              <a:gd name="connsiteX2" fmla="*/ 3488292 w 3488292"/>
              <a:gd name="connsiteY2" fmla="*/ 854030 h 854030"/>
              <a:gd name="connsiteX3" fmla="*/ 0 w 3488292"/>
              <a:gd name="connsiteY3" fmla="*/ 847956 h 854030"/>
              <a:gd name="connsiteX4" fmla="*/ 524948 w 3488292"/>
              <a:gd name="connsiteY4" fmla="*/ 0 h 854030"/>
              <a:gd name="connsiteX0" fmla="*/ 524948 w 3488292"/>
              <a:gd name="connsiteY0" fmla="*/ 0 h 854030"/>
              <a:gd name="connsiteX1" fmla="*/ 3225843 w 3488292"/>
              <a:gd name="connsiteY1" fmla="*/ 9740 h 854030"/>
              <a:gd name="connsiteX2" fmla="*/ 3488292 w 3488292"/>
              <a:gd name="connsiteY2" fmla="*/ 854030 h 854030"/>
              <a:gd name="connsiteX3" fmla="*/ 0 w 3488292"/>
              <a:gd name="connsiteY3" fmla="*/ 847956 h 854030"/>
              <a:gd name="connsiteX4" fmla="*/ 524948 w 3488292"/>
              <a:gd name="connsiteY4" fmla="*/ 0 h 854030"/>
              <a:gd name="connsiteX0" fmla="*/ 524948 w 3691543"/>
              <a:gd name="connsiteY0" fmla="*/ 0 h 878336"/>
              <a:gd name="connsiteX1" fmla="*/ 3225843 w 3691543"/>
              <a:gd name="connsiteY1" fmla="*/ 9740 h 878336"/>
              <a:gd name="connsiteX2" fmla="*/ 3691543 w 3691543"/>
              <a:gd name="connsiteY2" fmla="*/ 878336 h 878336"/>
              <a:gd name="connsiteX3" fmla="*/ 0 w 3691543"/>
              <a:gd name="connsiteY3" fmla="*/ 847956 h 878336"/>
              <a:gd name="connsiteX4" fmla="*/ 524948 w 3691543"/>
              <a:gd name="connsiteY4" fmla="*/ 0 h 878336"/>
              <a:gd name="connsiteX0" fmla="*/ 524948 w 3691543"/>
              <a:gd name="connsiteY0" fmla="*/ 0 h 878336"/>
              <a:gd name="connsiteX1" fmla="*/ 3225844 w 3691543"/>
              <a:gd name="connsiteY1" fmla="*/ 9740 h 878336"/>
              <a:gd name="connsiteX2" fmla="*/ 3691543 w 3691543"/>
              <a:gd name="connsiteY2" fmla="*/ 878336 h 878336"/>
              <a:gd name="connsiteX3" fmla="*/ 0 w 3691543"/>
              <a:gd name="connsiteY3" fmla="*/ 847956 h 878336"/>
              <a:gd name="connsiteX4" fmla="*/ 524948 w 3691543"/>
              <a:gd name="connsiteY4" fmla="*/ 0 h 878336"/>
              <a:gd name="connsiteX0" fmla="*/ 524948 w 3691543"/>
              <a:gd name="connsiteY0" fmla="*/ 2415 h 880751"/>
              <a:gd name="connsiteX1" fmla="*/ 3225845 w 3691543"/>
              <a:gd name="connsiteY1" fmla="*/ 0 h 880751"/>
              <a:gd name="connsiteX2" fmla="*/ 3691543 w 3691543"/>
              <a:gd name="connsiteY2" fmla="*/ 880751 h 880751"/>
              <a:gd name="connsiteX3" fmla="*/ 0 w 3691543"/>
              <a:gd name="connsiteY3" fmla="*/ 850371 h 880751"/>
              <a:gd name="connsiteX4" fmla="*/ 524948 w 3691543"/>
              <a:gd name="connsiteY4" fmla="*/ 2415 h 880751"/>
              <a:gd name="connsiteX0" fmla="*/ 524948 w 3691543"/>
              <a:gd name="connsiteY0" fmla="*/ 2415 h 859746"/>
              <a:gd name="connsiteX1" fmla="*/ 3225845 w 3691543"/>
              <a:gd name="connsiteY1" fmla="*/ 0 h 859746"/>
              <a:gd name="connsiteX2" fmla="*/ 3691543 w 3691543"/>
              <a:gd name="connsiteY2" fmla="*/ 859746 h 859746"/>
              <a:gd name="connsiteX3" fmla="*/ 0 w 3691543"/>
              <a:gd name="connsiteY3" fmla="*/ 850371 h 859746"/>
              <a:gd name="connsiteX4" fmla="*/ 524948 w 3691543"/>
              <a:gd name="connsiteY4" fmla="*/ 2415 h 859746"/>
              <a:gd name="connsiteX0" fmla="*/ 524948 w 3691543"/>
              <a:gd name="connsiteY0" fmla="*/ 2415 h 852744"/>
              <a:gd name="connsiteX1" fmla="*/ 3225845 w 3691543"/>
              <a:gd name="connsiteY1" fmla="*/ 0 h 852744"/>
              <a:gd name="connsiteX2" fmla="*/ 3691543 w 3691543"/>
              <a:gd name="connsiteY2" fmla="*/ 852744 h 852744"/>
              <a:gd name="connsiteX3" fmla="*/ 0 w 3691543"/>
              <a:gd name="connsiteY3" fmla="*/ 850371 h 852744"/>
              <a:gd name="connsiteX4" fmla="*/ 524948 w 3691543"/>
              <a:gd name="connsiteY4" fmla="*/ 2415 h 852744"/>
              <a:gd name="connsiteX0" fmla="*/ 394217 w 3691543"/>
              <a:gd name="connsiteY0" fmla="*/ 0 h 872580"/>
              <a:gd name="connsiteX1" fmla="*/ 3225845 w 3691543"/>
              <a:gd name="connsiteY1" fmla="*/ 19836 h 872580"/>
              <a:gd name="connsiteX2" fmla="*/ 3691543 w 3691543"/>
              <a:gd name="connsiteY2" fmla="*/ 872580 h 872580"/>
              <a:gd name="connsiteX3" fmla="*/ 0 w 3691543"/>
              <a:gd name="connsiteY3" fmla="*/ 870207 h 872580"/>
              <a:gd name="connsiteX4" fmla="*/ 394217 w 3691543"/>
              <a:gd name="connsiteY4" fmla="*/ 0 h 872580"/>
              <a:gd name="connsiteX0" fmla="*/ 394217 w 3691543"/>
              <a:gd name="connsiteY0" fmla="*/ 0 h 872580"/>
              <a:gd name="connsiteX1" fmla="*/ 3218155 w 3691543"/>
              <a:gd name="connsiteY1" fmla="*/ 14273 h 872580"/>
              <a:gd name="connsiteX2" fmla="*/ 3691543 w 3691543"/>
              <a:gd name="connsiteY2" fmla="*/ 872580 h 872580"/>
              <a:gd name="connsiteX3" fmla="*/ 0 w 3691543"/>
              <a:gd name="connsiteY3" fmla="*/ 870207 h 872580"/>
              <a:gd name="connsiteX4" fmla="*/ 394217 w 3691543"/>
              <a:gd name="connsiteY4" fmla="*/ 0 h 872580"/>
              <a:gd name="connsiteX0" fmla="*/ 394217 w 3799203"/>
              <a:gd name="connsiteY0" fmla="*/ 0 h 878143"/>
              <a:gd name="connsiteX1" fmla="*/ 3218155 w 3799203"/>
              <a:gd name="connsiteY1" fmla="*/ 14273 h 878143"/>
              <a:gd name="connsiteX2" fmla="*/ 3799203 w 3799203"/>
              <a:gd name="connsiteY2" fmla="*/ 878143 h 878143"/>
              <a:gd name="connsiteX3" fmla="*/ 0 w 3799203"/>
              <a:gd name="connsiteY3" fmla="*/ 870207 h 878143"/>
              <a:gd name="connsiteX4" fmla="*/ 394217 w 3799203"/>
              <a:gd name="connsiteY4" fmla="*/ 0 h 878143"/>
              <a:gd name="connsiteX0" fmla="*/ 409597 w 3814583"/>
              <a:gd name="connsiteY0" fmla="*/ 0 h 878143"/>
              <a:gd name="connsiteX1" fmla="*/ 3233535 w 3814583"/>
              <a:gd name="connsiteY1" fmla="*/ 14273 h 878143"/>
              <a:gd name="connsiteX2" fmla="*/ 3814583 w 3814583"/>
              <a:gd name="connsiteY2" fmla="*/ 878143 h 878143"/>
              <a:gd name="connsiteX3" fmla="*/ 0 w 3814583"/>
              <a:gd name="connsiteY3" fmla="*/ 875770 h 878143"/>
              <a:gd name="connsiteX4" fmla="*/ 409597 w 3814583"/>
              <a:gd name="connsiteY4" fmla="*/ 0 h 878143"/>
              <a:gd name="connsiteX0" fmla="*/ 409598 w 3814583"/>
              <a:gd name="connsiteY0" fmla="*/ 7978 h 863870"/>
              <a:gd name="connsiteX1" fmla="*/ 3233535 w 3814583"/>
              <a:gd name="connsiteY1" fmla="*/ 0 h 863870"/>
              <a:gd name="connsiteX2" fmla="*/ 3814583 w 3814583"/>
              <a:gd name="connsiteY2" fmla="*/ 863870 h 863870"/>
              <a:gd name="connsiteX3" fmla="*/ 0 w 3814583"/>
              <a:gd name="connsiteY3" fmla="*/ 861497 h 863870"/>
              <a:gd name="connsiteX4" fmla="*/ 409598 w 3814583"/>
              <a:gd name="connsiteY4" fmla="*/ 7978 h 863870"/>
              <a:gd name="connsiteX0" fmla="*/ 409598 w 3814583"/>
              <a:gd name="connsiteY0" fmla="*/ 0 h 855892"/>
              <a:gd name="connsiteX1" fmla="*/ 3271986 w 3814583"/>
              <a:gd name="connsiteY1" fmla="*/ 3148 h 855892"/>
              <a:gd name="connsiteX2" fmla="*/ 3814583 w 3814583"/>
              <a:gd name="connsiteY2" fmla="*/ 855892 h 855892"/>
              <a:gd name="connsiteX3" fmla="*/ 0 w 3814583"/>
              <a:gd name="connsiteY3" fmla="*/ 853519 h 855892"/>
              <a:gd name="connsiteX4" fmla="*/ 409598 w 3814583"/>
              <a:gd name="connsiteY4" fmla="*/ 0 h 855892"/>
              <a:gd name="connsiteX0" fmla="*/ 409598 w 3814583"/>
              <a:gd name="connsiteY0" fmla="*/ 0 h 855892"/>
              <a:gd name="connsiteX1" fmla="*/ 3325816 w 3814583"/>
              <a:gd name="connsiteY1" fmla="*/ 19837 h 855892"/>
              <a:gd name="connsiteX2" fmla="*/ 3814583 w 3814583"/>
              <a:gd name="connsiteY2" fmla="*/ 855892 h 855892"/>
              <a:gd name="connsiteX3" fmla="*/ 0 w 3814583"/>
              <a:gd name="connsiteY3" fmla="*/ 853519 h 855892"/>
              <a:gd name="connsiteX4" fmla="*/ 409598 w 3814583"/>
              <a:gd name="connsiteY4" fmla="*/ 0 h 855892"/>
              <a:gd name="connsiteX0" fmla="*/ 394217 w 3814583"/>
              <a:gd name="connsiteY0" fmla="*/ 2414 h 836055"/>
              <a:gd name="connsiteX1" fmla="*/ 3325816 w 3814583"/>
              <a:gd name="connsiteY1" fmla="*/ 0 h 836055"/>
              <a:gd name="connsiteX2" fmla="*/ 3814583 w 3814583"/>
              <a:gd name="connsiteY2" fmla="*/ 836055 h 836055"/>
              <a:gd name="connsiteX3" fmla="*/ 0 w 3814583"/>
              <a:gd name="connsiteY3" fmla="*/ 833682 h 836055"/>
              <a:gd name="connsiteX4" fmla="*/ 394217 w 3814583"/>
              <a:gd name="connsiteY4" fmla="*/ 2414 h 836055"/>
              <a:gd name="connsiteX0" fmla="*/ 394217 w 3814583"/>
              <a:gd name="connsiteY0" fmla="*/ 0 h 833641"/>
              <a:gd name="connsiteX1" fmla="*/ 3371956 w 3814583"/>
              <a:gd name="connsiteY1" fmla="*/ 3149 h 833641"/>
              <a:gd name="connsiteX2" fmla="*/ 3814583 w 3814583"/>
              <a:gd name="connsiteY2" fmla="*/ 833641 h 833641"/>
              <a:gd name="connsiteX3" fmla="*/ 0 w 3814583"/>
              <a:gd name="connsiteY3" fmla="*/ 831268 h 833641"/>
              <a:gd name="connsiteX4" fmla="*/ 394217 w 3814583"/>
              <a:gd name="connsiteY4" fmla="*/ 0 h 83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4583" h="833641">
                <a:moveTo>
                  <a:pt x="394217" y="0"/>
                </a:moveTo>
                <a:lnTo>
                  <a:pt x="3371956" y="3149"/>
                </a:lnTo>
                <a:lnTo>
                  <a:pt x="3814583" y="833641"/>
                </a:lnTo>
                <a:lnTo>
                  <a:pt x="0" y="831268"/>
                </a:lnTo>
                <a:lnTo>
                  <a:pt x="394217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3" name="Text Box 44"/>
          <p:cNvSpPr txBox="1"/>
          <p:nvPr/>
        </p:nvSpPr>
        <p:spPr>
          <a:xfrm>
            <a:off x="4544293" y="2927609"/>
            <a:ext cx="2979420" cy="100139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504 Accommodation Plan with diagnosed disability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ERSS Educationally Related Support Services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effectLst/>
                <a:latin typeface="Arial Narrow" charset="0"/>
                <a:ea typeface="Calibri" charset="0"/>
                <a:cs typeface="Times New Roman" charset="0"/>
              </a:rPr>
              <a:t>(Push-in, Pull-out services such as Speech Therapy,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effectLst/>
                <a:latin typeface="Arial Narrow" charset="0"/>
                <a:ea typeface="Calibri" charset="0"/>
                <a:cs typeface="Times New Roman" charset="0"/>
              </a:rPr>
              <a:t>Occupational Therapy, Physical Therapy and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effectLst/>
                <a:latin typeface="Arial Narrow" charset="0"/>
                <a:ea typeface="Calibri" charset="0"/>
                <a:cs typeface="Times New Roman" charset="0"/>
              </a:rPr>
              <a:t>Counseling)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  <p:sp>
        <p:nvSpPr>
          <p:cNvPr id="40" name="Freeform 39"/>
          <p:cNvSpPr/>
          <p:nvPr/>
        </p:nvSpPr>
        <p:spPr>
          <a:xfrm>
            <a:off x="4790355" y="1976363"/>
            <a:ext cx="2471629" cy="974309"/>
          </a:xfrm>
          <a:custGeom>
            <a:avLst/>
            <a:gdLst>
              <a:gd name="connsiteX0" fmla="*/ 181669 w 2270861"/>
              <a:gd name="connsiteY0" fmla="*/ 0 h 399672"/>
              <a:gd name="connsiteX1" fmla="*/ 2101304 w 2270861"/>
              <a:gd name="connsiteY1" fmla="*/ 0 h 399672"/>
              <a:gd name="connsiteX2" fmla="*/ 2270861 w 2270861"/>
              <a:gd name="connsiteY2" fmla="*/ 399672 h 399672"/>
              <a:gd name="connsiteX3" fmla="*/ 0 w 2270861"/>
              <a:gd name="connsiteY3" fmla="*/ 399672 h 399672"/>
              <a:gd name="connsiteX4" fmla="*/ 181669 w 2270861"/>
              <a:gd name="connsiteY4" fmla="*/ 0 h 399672"/>
              <a:gd name="connsiteX0" fmla="*/ 304037 w 2393229"/>
              <a:gd name="connsiteY0" fmla="*/ 0 h 403275"/>
              <a:gd name="connsiteX1" fmla="*/ 2223672 w 2393229"/>
              <a:gd name="connsiteY1" fmla="*/ 0 h 403275"/>
              <a:gd name="connsiteX2" fmla="*/ 2393229 w 2393229"/>
              <a:gd name="connsiteY2" fmla="*/ 399672 h 403275"/>
              <a:gd name="connsiteX3" fmla="*/ 0 w 2393229"/>
              <a:gd name="connsiteY3" fmla="*/ 403275 h 403275"/>
              <a:gd name="connsiteX4" fmla="*/ 304037 w 2393229"/>
              <a:gd name="connsiteY4" fmla="*/ 0 h 403275"/>
              <a:gd name="connsiteX0" fmla="*/ 342281 w 2393229"/>
              <a:gd name="connsiteY0" fmla="*/ 3604 h 403275"/>
              <a:gd name="connsiteX1" fmla="*/ 2223672 w 2393229"/>
              <a:gd name="connsiteY1" fmla="*/ 0 h 403275"/>
              <a:gd name="connsiteX2" fmla="*/ 2393229 w 2393229"/>
              <a:gd name="connsiteY2" fmla="*/ 399672 h 403275"/>
              <a:gd name="connsiteX3" fmla="*/ 0 w 2393229"/>
              <a:gd name="connsiteY3" fmla="*/ 403275 h 403275"/>
              <a:gd name="connsiteX4" fmla="*/ 342281 w 2393229"/>
              <a:gd name="connsiteY4" fmla="*/ 3604 h 403275"/>
              <a:gd name="connsiteX0" fmla="*/ 342281 w 2393229"/>
              <a:gd name="connsiteY0" fmla="*/ 3604 h 403275"/>
              <a:gd name="connsiteX1" fmla="*/ 2147186 w 2393229"/>
              <a:gd name="connsiteY1" fmla="*/ 0 h 403275"/>
              <a:gd name="connsiteX2" fmla="*/ 2393229 w 2393229"/>
              <a:gd name="connsiteY2" fmla="*/ 399672 h 403275"/>
              <a:gd name="connsiteX3" fmla="*/ 0 w 2393229"/>
              <a:gd name="connsiteY3" fmla="*/ 403275 h 403275"/>
              <a:gd name="connsiteX4" fmla="*/ 342281 w 2393229"/>
              <a:gd name="connsiteY4" fmla="*/ 3604 h 403275"/>
              <a:gd name="connsiteX0" fmla="*/ 342281 w 2485013"/>
              <a:gd name="connsiteY0" fmla="*/ 3604 h 403277"/>
              <a:gd name="connsiteX1" fmla="*/ 2147186 w 2485013"/>
              <a:gd name="connsiteY1" fmla="*/ 0 h 403277"/>
              <a:gd name="connsiteX2" fmla="*/ 2485013 w 2485013"/>
              <a:gd name="connsiteY2" fmla="*/ 403277 h 403277"/>
              <a:gd name="connsiteX3" fmla="*/ 0 w 2485013"/>
              <a:gd name="connsiteY3" fmla="*/ 403275 h 403277"/>
              <a:gd name="connsiteX4" fmla="*/ 342281 w 2485013"/>
              <a:gd name="connsiteY4" fmla="*/ 3604 h 403277"/>
              <a:gd name="connsiteX0" fmla="*/ 342281 w 2525737"/>
              <a:gd name="connsiteY0" fmla="*/ 3604 h 403277"/>
              <a:gd name="connsiteX1" fmla="*/ 2147186 w 2525737"/>
              <a:gd name="connsiteY1" fmla="*/ 0 h 403277"/>
              <a:gd name="connsiteX2" fmla="*/ 2525737 w 2525737"/>
              <a:gd name="connsiteY2" fmla="*/ 403277 h 403277"/>
              <a:gd name="connsiteX3" fmla="*/ 0 w 2525737"/>
              <a:gd name="connsiteY3" fmla="*/ 403275 h 403277"/>
              <a:gd name="connsiteX4" fmla="*/ 342281 w 2525737"/>
              <a:gd name="connsiteY4" fmla="*/ 3604 h 403277"/>
              <a:gd name="connsiteX0" fmla="*/ 383013 w 2566469"/>
              <a:gd name="connsiteY0" fmla="*/ 3604 h 406845"/>
              <a:gd name="connsiteX1" fmla="*/ 2187918 w 2566469"/>
              <a:gd name="connsiteY1" fmla="*/ 0 h 406845"/>
              <a:gd name="connsiteX2" fmla="*/ 2566469 w 2566469"/>
              <a:gd name="connsiteY2" fmla="*/ 403277 h 406845"/>
              <a:gd name="connsiteX3" fmla="*/ 0 w 2566469"/>
              <a:gd name="connsiteY3" fmla="*/ 406845 h 406845"/>
              <a:gd name="connsiteX4" fmla="*/ 383013 w 2566469"/>
              <a:gd name="connsiteY4" fmla="*/ 3604 h 406845"/>
              <a:gd name="connsiteX0" fmla="*/ 383013 w 2566469"/>
              <a:gd name="connsiteY0" fmla="*/ 3604 h 413991"/>
              <a:gd name="connsiteX1" fmla="*/ 2187918 w 2566469"/>
              <a:gd name="connsiteY1" fmla="*/ 0 h 413991"/>
              <a:gd name="connsiteX2" fmla="*/ 2566469 w 2566469"/>
              <a:gd name="connsiteY2" fmla="*/ 413991 h 413991"/>
              <a:gd name="connsiteX3" fmla="*/ 0 w 2566469"/>
              <a:gd name="connsiteY3" fmla="*/ 406845 h 413991"/>
              <a:gd name="connsiteX4" fmla="*/ 383013 w 2566469"/>
              <a:gd name="connsiteY4" fmla="*/ 3604 h 413991"/>
              <a:gd name="connsiteX0" fmla="*/ 383013 w 2582764"/>
              <a:gd name="connsiteY0" fmla="*/ 3604 h 413991"/>
              <a:gd name="connsiteX1" fmla="*/ 2187918 w 2582764"/>
              <a:gd name="connsiteY1" fmla="*/ 0 h 413991"/>
              <a:gd name="connsiteX2" fmla="*/ 2582764 w 2582764"/>
              <a:gd name="connsiteY2" fmla="*/ 413991 h 413991"/>
              <a:gd name="connsiteX3" fmla="*/ 0 w 2582764"/>
              <a:gd name="connsiteY3" fmla="*/ 406845 h 413991"/>
              <a:gd name="connsiteX4" fmla="*/ 383013 w 2582764"/>
              <a:gd name="connsiteY4" fmla="*/ 3604 h 413991"/>
              <a:gd name="connsiteX0" fmla="*/ 383013 w 2590913"/>
              <a:gd name="connsiteY0" fmla="*/ 3604 h 406850"/>
              <a:gd name="connsiteX1" fmla="*/ 2187918 w 2590913"/>
              <a:gd name="connsiteY1" fmla="*/ 0 h 406850"/>
              <a:gd name="connsiteX2" fmla="*/ 2590913 w 2590913"/>
              <a:gd name="connsiteY2" fmla="*/ 406850 h 406850"/>
              <a:gd name="connsiteX3" fmla="*/ 0 w 2590913"/>
              <a:gd name="connsiteY3" fmla="*/ 406845 h 406850"/>
              <a:gd name="connsiteX4" fmla="*/ 383013 w 2590913"/>
              <a:gd name="connsiteY4" fmla="*/ 3604 h 406850"/>
              <a:gd name="connsiteX0" fmla="*/ 383013 w 2775758"/>
              <a:gd name="connsiteY0" fmla="*/ 3604 h 414564"/>
              <a:gd name="connsiteX1" fmla="*/ 2187918 w 2775758"/>
              <a:gd name="connsiteY1" fmla="*/ 0 h 414564"/>
              <a:gd name="connsiteX2" fmla="*/ 2775758 w 2775758"/>
              <a:gd name="connsiteY2" fmla="*/ 414564 h 414564"/>
              <a:gd name="connsiteX3" fmla="*/ 0 w 2775758"/>
              <a:gd name="connsiteY3" fmla="*/ 406845 h 414564"/>
              <a:gd name="connsiteX4" fmla="*/ 383013 w 2775758"/>
              <a:gd name="connsiteY4" fmla="*/ 3604 h 414564"/>
              <a:gd name="connsiteX0" fmla="*/ 383013 w 2775758"/>
              <a:gd name="connsiteY0" fmla="*/ 0 h 410960"/>
              <a:gd name="connsiteX1" fmla="*/ 2311147 w 2775758"/>
              <a:gd name="connsiteY1" fmla="*/ 253 h 410960"/>
              <a:gd name="connsiteX2" fmla="*/ 2775758 w 2775758"/>
              <a:gd name="connsiteY2" fmla="*/ 410960 h 410960"/>
              <a:gd name="connsiteX3" fmla="*/ 0 w 2775758"/>
              <a:gd name="connsiteY3" fmla="*/ 403241 h 410960"/>
              <a:gd name="connsiteX4" fmla="*/ 383013 w 2775758"/>
              <a:gd name="connsiteY4" fmla="*/ 0 h 41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5758" h="410960">
                <a:moveTo>
                  <a:pt x="383013" y="0"/>
                </a:moveTo>
                <a:lnTo>
                  <a:pt x="2311147" y="253"/>
                </a:lnTo>
                <a:lnTo>
                  <a:pt x="2775758" y="410960"/>
                </a:lnTo>
                <a:lnTo>
                  <a:pt x="0" y="403241"/>
                </a:lnTo>
                <a:lnTo>
                  <a:pt x="383013" y="0"/>
                </a:lnTo>
                <a:close/>
              </a:path>
            </a:pathLst>
          </a:custGeom>
          <a:solidFill>
            <a:srgbClr val="32A1C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1" name="Text Box 43"/>
          <p:cNvSpPr txBox="1"/>
          <p:nvPr/>
        </p:nvSpPr>
        <p:spPr>
          <a:xfrm>
            <a:off x="4788616" y="2027180"/>
            <a:ext cx="2404110" cy="101155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Integrated Classes 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(Regular and Special Education)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2 Teachers</a:t>
            </a:r>
            <a:endParaRPr lang="en-US" sz="4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400" dirty="0">
              <a:effectLst/>
              <a:ea typeface="Calibri" charset="0"/>
              <a:cs typeface="Times New Roman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     Regular Classes	+Resource Room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	+Consultant Teacher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</p:txBody>
      </p:sp>
      <p:cxnSp>
        <p:nvCxnSpPr>
          <p:cNvPr id="42" name="Straight Connector 41"/>
          <p:cNvCxnSpPr>
            <a:endCxn id="22" idx="1"/>
          </p:cNvCxnSpPr>
          <p:nvPr/>
        </p:nvCxnSpPr>
        <p:spPr>
          <a:xfrm>
            <a:off x="4788616" y="2927609"/>
            <a:ext cx="2466160" cy="5783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182701" y="2199848"/>
            <a:ext cx="1661795" cy="1859280"/>
            <a:chOff x="3182701" y="2199848"/>
            <a:chExt cx="1661795" cy="1859280"/>
          </a:xfrm>
        </p:grpSpPr>
        <p:sp>
          <p:nvSpPr>
            <p:cNvPr id="36" name="Pentagon 35"/>
            <p:cNvSpPr/>
            <p:nvPr/>
          </p:nvSpPr>
          <p:spPr>
            <a:xfrm>
              <a:off x="3182701" y="2199848"/>
              <a:ext cx="1661795" cy="1414780"/>
            </a:xfrm>
            <a:prstGeom prst="homePlat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" name="Text Box 66"/>
            <p:cNvSpPr txBox="1"/>
            <p:nvPr/>
          </p:nvSpPr>
          <p:spPr>
            <a:xfrm>
              <a:off x="3194131" y="2246203"/>
              <a:ext cx="1418590" cy="181292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Committee on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Special Education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(CSE)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  <a:p>
              <a:pPr marL="6350" marR="0">
                <a:spcBef>
                  <a:spcPts val="0"/>
                </a:spcBef>
                <a:spcAft>
                  <a:spcPts val="0"/>
                </a:spcAft>
                <a:tabLst>
                  <a:tab pos="508000" algn="l"/>
                </a:tabLst>
              </a:pPr>
              <a:r>
                <a:rPr lang="en-US" sz="1100" dirty="0">
                  <a:latin typeface="Arial Narrow" charset="0"/>
                  <a:ea typeface="Calibri" charset="0"/>
                  <a:cs typeface="Times New Roman" charset="0"/>
                </a:rPr>
                <a:t>	</a:t>
              </a: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Classification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 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Individual Education 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Plan (IEP)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3620727" y="2715896"/>
              <a:ext cx="164141" cy="11242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3370026" y="2774523"/>
              <a:ext cx="997" cy="3781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Pentagon 32"/>
          <p:cNvSpPr/>
          <p:nvPr/>
        </p:nvSpPr>
        <p:spPr>
          <a:xfrm rot="10800000">
            <a:off x="6958003" y="1978638"/>
            <a:ext cx="1463040" cy="120269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4" name="Text Box 74"/>
          <p:cNvSpPr txBox="1"/>
          <p:nvPr/>
        </p:nvSpPr>
        <p:spPr>
          <a:xfrm>
            <a:off x="7250103" y="2091668"/>
            <a:ext cx="1197610" cy="105219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District- Based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28575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-Integrated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28575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-Blended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28575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-Co-taught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5133372" y="1371781"/>
            <a:ext cx="1710105" cy="602952"/>
          </a:xfrm>
          <a:custGeom>
            <a:avLst/>
            <a:gdLst>
              <a:gd name="connsiteX0" fmla="*/ 187725 w 1871189"/>
              <a:gd name="connsiteY0" fmla="*/ 0 h 472339"/>
              <a:gd name="connsiteX1" fmla="*/ 1677409 w 1871189"/>
              <a:gd name="connsiteY1" fmla="*/ 0 h 472339"/>
              <a:gd name="connsiteX2" fmla="*/ 1871189 w 1871189"/>
              <a:gd name="connsiteY2" fmla="*/ 472339 h 472339"/>
              <a:gd name="connsiteX3" fmla="*/ 0 w 1871189"/>
              <a:gd name="connsiteY3" fmla="*/ 472339 h 472339"/>
              <a:gd name="connsiteX4" fmla="*/ 187725 w 1871189"/>
              <a:gd name="connsiteY4" fmla="*/ 0 h 472339"/>
              <a:gd name="connsiteX0" fmla="*/ 187725 w 1871189"/>
              <a:gd name="connsiteY0" fmla="*/ 0 h 472339"/>
              <a:gd name="connsiteX1" fmla="*/ 1694893 w 1871189"/>
              <a:gd name="connsiteY1" fmla="*/ 7497 h 472339"/>
              <a:gd name="connsiteX2" fmla="*/ 1871189 w 1871189"/>
              <a:gd name="connsiteY2" fmla="*/ 472339 h 472339"/>
              <a:gd name="connsiteX3" fmla="*/ 0 w 1871189"/>
              <a:gd name="connsiteY3" fmla="*/ 472339 h 472339"/>
              <a:gd name="connsiteX4" fmla="*/ 187725 w 1871189"/>
              <a:gd name="connsiteY4" fmla="*/ 0 h 472339"/>
              <a:gd name="connsiteX0" fmla="*/ 187725 w 1906157"/>
              <a:gd name="connsiteY0" fmla="*/ 0 h 472339"/>
              <a:gd name="connsiteX1" fmla="*/ 1694893 w 1906157"/>
              <a:gd name="connsiteY1" fmla="*/ 7497 h 472339"/>
              <a:gd name="connsiteX2" fmla="*/ 1906157 w 1906157"/>
              <a:gd name="connsiteY2" fmla="*/ 472339 h 472339"/>
              <a:gd name="connsiteX3" fmla="*/ 0 w 1906157"/>
              <a:gd name="connsiteY3" fmla="*/ 472339 h 472339"/>
              <a:gd name="connsiteX4" fmla="*/ 187725 w 1906157"/>
              <a:gd name="connsiteY4" fmla="*/ 0 h 472339"/>
              <a:gd name="connsiteX0" fmla="*/ 213954 w 1932386"/>
              <a:gd name="connsiteY0" fmla="*/ 0 h 472339"/>
              <a:gd name="connsiteX1" fmla="*/ 1721122 w 1932386"/>
              <a:gd name="connsiteY1" fmla="*/ 7497 h 472339"/>
              <a:gd name="connsiteX2" fmla="*/ 1932386 w 1932386"/>
              <a:gd name="connsiteY2" fmla="*/ 472339 h 472339"/>
              <a:gd name="connsiteX3" fmla="*/ 0 w 1932386"/>
              <a:gd name="connsiteY3" fmla="*/ 457344 h 472339"/>
              <a:gd name="connsiteX4" fmla="*/ 213954 w 1932386"/>
              <a:gd name="connsiteY4" fmla="*/ 0 h 472339"/>
              <a:gd name="connsiteX0" fmla="*/ 213954 w 1932386"/>
              <a:gd name="connsiteY0" fmla="*/ 0 h 487334"/>
              <a:gd name="connsiteX1" fmla="*/ 1721122 w 1932386"/>
              <a:gd name="connsiteY1" fmla="*/ 7497 h 487334"/>
              <a:gd name="connsiteX2" fmla="*/ 1932386 w 1932386"/>
              <a:gd name="connsiteY2" fmla="*/ 472339 h 487334"/>
              <a:gd name="connsiteX3" fmla="*/ 0 w 1932386"/>
              <a:gd name="connsiteY3" fmla="*/ 487334 h 487334"/>
              <a:gd name="connsiteX4" fmla="*/ 213954 w 1932386"/>
              <a:gd name="connsiteY4" fmla="*/ 0 h 487334"/>
              <a:gd name="connsiteX0" fmla="*/ 213954 w 1941129"/>
              <a:gd name="connsiteY0" fmla="*/ 0 h 494849"/>
              <a:gd name="connsiteX1" fmla="*/ 1721122 w 1941129"/>
              <a:gd name="connsiteY1" fmla="*/ 7497 h 494849"/>
              <a:gd name="connsiteX2" fmla="*/ 1941129 w 1941129"/>
              <a:gd name="connsiteY2" fmla="*/ 494849 h 494849"/>
              <a:gd name="connsiteX3" fmla="*/ 0 w 1941129"/>
              <a:gd name="connsiteY3" fmla="*/ 487334 h 494849"/>
              <a:gd name="connsiteX4" fmla="*/ 213954 w 1941129"/>
              <a:gd name="connsiteY4" fmla="*/ 0 h 494849"/>
              <a:gd name="connsiteX0" fmla="*/ 295590 w 1941129"/>
              <a:gd name="connsiteY0" fmla="*/ 0 h 489694"/>
              <a:gd name="connsiteX1" fmla="*/ 1721122 w 1941129"/>
              <a:gd name="connsiteY1" fmla="*/ 2342 h 489694"/>
              <a:gd name="connsiteX2" fmla="*/ 1941129 w 1941129"/>
              <a:gd name="connsiteY2" fmla="*/ 489694 h 489694"/>
              <a:gd name="connsiteX3" fmla="*/ 0 w 1941129"/>
              <a:gd name="connsiteY3" fmla="*/ 482179 h 489694"/>
              <a:gd name="connsiteX4" fmla="*/ 295590 w 1941129"/>
              <a:gd name="connsiteY4" fmla="*/ 0 h 489694"/>
              <a:gd name="connsiteX0" fmla="*/ 295590 w 1941129"/>
              <a:gd name="connsiteY0" fmla="*/ 0 h 489694"/>
              <a:gd name="connsiteX1" fmla="*/ 1621344 w 1941129"/>
              <a:gd name="connsiteY1" fmla="*/ 7496 h 489694"/>
              <a:gd name="connsiteX2" fmla="*/ 1941129 w 1941129"/>
              <a:gd name="connsiteY2" fmla="*/ 489694 h 489694"/>
              <a:gd name="connsiteX3" fmla="*/ 0 w 1941129"/>
              <a:gd name="connsiteY3" fmla="*/ 482179 h 489694"/>
              <a:gd name="connsiteX4" fmla="*/ 295590 w 1941129"/>
              <a:gd name="connsiteY4" fmla="*/ 0 h 489694"/>
              <a:gd name="connsiteX0" fmla="*/ 295590 w 2085602"/>
              <a:gd name="connsiteY0" fmla="*/ 0 h 493861"/>
              <a:gd name="connsiteX1" fmla="*/ 1621344 w 2085602"/>
              <a:gd name="connsiteY1" fmla="*/ 7496 h 493861"/>
              <a:gd name="connsiteX2" fmla="*/ 2085602 w 2085602"/>
              <a:gd name="connsiteY2" fmla="*/ 493861 h 493861"/>
              <a:gd name="connsiteX3" fmla="*/ 0 w 2085602"/>
              <a:gd name="connsiteY3" fmla="*/ 482179 h 493861"/>
              <a:gd name="connsiteX4" fmla="*/ 295590 w 2085602"/>
              <a:gd name="connsiteY4" fmla="*/ 0 h 493861"/>
              <a:gd name="connsiteX0" fmla="*/ 295590 w 2085602"/>
              <a:gd name="connsiteY0" fmla="*/ 0 h 493861"/>
              <a:gd name="connsiteX1" fmla="*/ 1740692 w 2085602"/>
              <a:gd name="connsiteY1" fmla="*/ 3329 h 493861"/>
              <a:gd name="connsiteX2" fmla="*/ 2085602 w 2085602"/>
              <a:gd name="connsiteY2" fmla="*/ 493861 h 493861"/>
              <a:gd name="connsiteX3" fmla="*/ 0 w 2085602"/>
              <a:gd name="connsiteY3" fmla="*/ 482179 h 493861"/>
              <a:gd name="connsiteX4" fmla="*/ 295590 w 2085602"/>
              <a:gd name="connsiteY4" fmla="*/ 0 h 493861"/>
              <a:gd name="connsiteX0" fmla="*/ 295590 w 2060475"/>
              <a:gd name="connsiteY0" fmla="*/ 0 h 498028"/>
              <a:gd name="connsiteX1" fmla="*/ 1740692 w 2060475"/>
              <a:gd name="connsiteY1" fmla="*/ 3329 h 498028"/>
              <a:gd name="connsiteX2" fmla="*/ 2060475 w 2060475"/>
              <a:gd name="connsiteY2" fmla="*/ 498028 h 498028"/>
              <a:gd name="connsiteX3" fmla="*/ 0 w 2060475"/>
              <a:gd name="connsiteY3" fmla="*/ 482179 h 498028"/>
              <a:gd name="connsiteX4" fmla="*/ 295590 w 2060475"/>
              <a:gd name="connsiteY4" fmla="*/ 0 h 498028"/>
              <a:gd name="connsiteX0" fmla="*/ 295590 w 2060475"/>
              <a:gd name="connsiteY0" fmla="*/ 0 h 485526"/>
              <a:gd name="connsiteX1" fmla="*/ 1740692 w 2060475"/>
              <a:gd name="connsiteY1" fmla="*/ 3329 h 485526"/>
              <a:gd name="connsiteX2" fmla="*/ 2060475 w 2060475"/>
              <a:gd name="connsiteY2" fmla="*/ 485526 h 485526"/>
              <a:gd name="connsiteX3" fmla="*/ 0 w 2060475"/>
              <a:gd name="connsiteY3" fmla="*/ 482179 h 485526"/>
              <a:gd name="connsiteX4" fmla="*/ 295590 w 2060475"/>
              <a:gd name="connsiteY4" fmla="*/ 0 h 485526"/>
              <a:gd name="connsiteX0" fmla="*/ 314434 w 2079319"/>
              <a:gd name="connsiteY0" fmla="*/ 0 h 486346"/>
              <a:gd name="connsiteX1" fmla="*/ 1759536 w 2079319"/>
              <a:gd name="connsiteY1" fmla="*/ 3329 h 486346"/>
              <a:gd name="connsiteX2" fmla="*/ 2079319 w 2079319"/>
              <a:gd name="connsiteY2" fmla="*/ 485526 h 486346"/>
              <a:gd name="connsiteX3" fmla="*/ 0 w 2079319"/>
              <a:gd name="connsiteY3" fmla="*/ 486346 h 486346"/>
              <a:gd name="connsiteX4" fmla="*/ 314434 w 2079319"/>
              <a:gd name="connsiteY4" fmla="*/ 0 h 486346"/>
              <a:gd name="connsiteX0" fmla="*/ 289309 w 2079319"/>
              <a:gd name="connsiteY0" fmla="*/ 0 h 486346"/>
              <a:gd name="connsiteX1" fmla="*/ 1759536 w 2079319"/>
              <a:gd name="connsiteY1" fmla="*/ 3329 h 486346"/>
              <a:gd name="connsiteX2" fmla="*/ 2079319 w 2079319"/>
              <a:gd name="connsiteY2" fmla="*/ 485526 h 486346"/>
              <a:gd name="connsiteX3" fmla="*/ 0 w 2079319"/>
              <a:gd name="connsiteY3" fmla="*/ 486346 h 486346"/>
              <a:gd name="connsiteX4" fmla="*/ 289309 w 2079319"/>
              <a:gd name="connsiteY4" fmla="*/ 0 h 48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9319" h="486346">
                <a:moveTo>
                  <a:pt x="289309" y="0"/>
                </a:moveTo>
                <a:lnTo>
                  <a:pt x="1759536" y="3329"/>
                </a:lnTo>
                <a:lnTo>
                  <a:pt x="2079319" y="485526"/>
                </a:lnTo>
                <a:lnTo>
                  <a:pt x="0" y="486346"/>
                </a:lnTo>
                <a:lnTo>
                  <a:pt x="289309" y="0"/>
                </a:lnTo>
                <a:close/>
              </a:path>
            </a:pathLst>
          </a:custGeom>
          <a:solidFill>
            <a:srgbClr val="7030A0">
              <a:alpha val="6902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3" name="Text Box 42"/>
          <p:cNvSpPr txBox="1"/>
          <p:nvPr/>
        </p:nvSpPr>
        <p:spPr>
          <a:xfrm>
            <a:off x="5071477" y="1407166"/>
            <a:ext cx="1761345" cy="57467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effectLst/>
                <a:latin typeface="Arial Narrow" charset="0"/>
                <a:ea typeface="Calibri" charset="0"/>
                <a:cs typeface="Times New Roman" charset="0"/>
              </a:rPr>
              <a:t>KIDS: TEACHERS: AIDES</a:t>
            </a:r>
            <a:endParaRPr lang="en-US" sz="8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effectLst/>
                <a:latin typeface="Arial Narrow" charset="0"/>
                <a:ea typeface="Calibri" charset="0"/>
                <a:cs typeface="Times New Roman" charset="0"/>
              </a:rPr>
              <a:t>8:1:2</a:t>
            </a:r>
            <a:endParaRPr lang="en-US" sz="8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effectLst/>
                <a:latin typeface="Arial Narrow" charset="0"/>
                <a:ea typeface="Calibri" charset="0"/>
                <a:cs typeface="Times New Roman" charset="0"/>
              </a:rPr>
              <a:t>12:1:1</a:t>
            </a:r>
            <a:endParaRPr lang="en-US" sz="8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effectLst/>
                <a:latin typeface="Arial Narrow" charset="0"/>
                <a:ea typeface="Calibri" charset="0"/>
                <a:cs typeface="Times New Roman" charset="0"/>
              </a:rPr>
              <a:t>FBA and BIP if behavioral</a:t>
            </a:r>
            <a:endParaRPr lang="en-US" sz="800" dirty="0">
              <a:effectLst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70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>
            <a:off x="4243435" y="3870072"/>
            <a:ext cx="3591546" cy="646925"/>
          </a:xfrm>
          <a:custGeom>
            <a:avLst/>
            <a:gdLst>
              <a:gd name="connsiteX0" fmla="*/ 671513 w 4572000"/>
              <a:gd name="connsiteY0" fmla="*/ 0 h 1514475"/>
              <a:gd name="connsiteX1" fmla="*/ 3957638 w 4572000"/>
              <a:gd name="connsiteY1" fmla="*/ 0 h 1514475"/>
              <a:gd name="connsiteX2" fmla="*/ 4572000 w 4572000"/>
              <a:gd name="connsiteY2" fmla="*/ 1514475 h 1514475"/>
              <a:gd name="connsiteX3" fmla="*/ 0 w 4572000"/>
              <a:gd name="connsiteY3" fmla="*/ 1514475 h 1514475"/>
              <a:gd name="connsiteX4" fmla="*/ 671513 w 4572000"/>
              <a:gd name="connsiteY4" fmla="*/ 0 h 1514475"/>
              <a:gd name="connsiteX0" fmla="*/ 671513 w 4601634"/>
              <a:gd name="connsiteY0" fmla="*/ 0 h 1518612"/>
              <a:gd name="connsiteX1" fmla="*/ 3957638 w 4601634"/>
              <a:gd name="connsiteY1" fmla="*/ 0 h 1518612"/>
              <a:gd name="connsiteX2" fmla="*/ 4601634 w 4601634"/>
              <a:gd name="connsiteY2" fmla="*/ 1518612 h 1518612"/>
              <a:gd name="connsiteX3" fmla="*/ 0 w 4601634"/>
              <a:gd name="connsiteY3" fmla="*/ 1514475 h 1518612"/>
              <a:gd name="connsiteX4" fmla="*/ 671513 w 4601634"/>
              <a:gd name="connsiteY4" fmla="*/ 0 h 1518612"/>
              <a:gd name="connsiteX0" fmla="*/ 671513 w 4597400"/>
              <a:gd name="connsiteY0" fmla="*/ 0 h 1518612"/>
              <a:gd name="connsiteX1" fmla="*/ 3957638 w 4597400"/>
              <a:gd name="connsiteY1" fmla="*/ 0 h 1518612"/>
              <a:gd name="connsiteX2" fmla="*/ 4597400 w 4597400"/>
              <a:gd name="connsiteY2" fmla="*/ 1518612 h 1518612"/>
              <a:gd name="connsiteX3" fmla="*/ 0 w 4597400"/>
              <a:gd name="connsiteY3" fmla="*/ 1514475 h 1518612"/>
              <a:gd name="connsiteX4" fmla="*/ 671513 w 4597400"/>
              <a:gd name="connsiteY4" fmla="*/ 0 h 1518612"/>
              <a:gd name="connsiteX0" fmla="*/ 671513 w 4597400"/>
              <a:gd name="connsiteY0" fmla="*/ 0 h 1518622"/>
              <a:gd name="connsiteX1" fmla="*/ 3957638 w 4597400"/>
              <a:gd name="connsiteY1" fmla="*/ 0 h 1518622"/>
              <a:gd name="connsiteX2" fmla="*/ 4597400 w 4597400"/>
              <a:gd name="connsiteY2" fmla="*/ 1518612 h 1518622"/>
              <a:gd name="connsiteX3" fmla="*/ 0 w 4597400"/>
              <a:gd name="connsiteY3" fmla="*/ 1518622 h 1518622"/>
              <a:gd name="connsiteX4" fmla="*/ 671513 w 4597400"/>
              <a:gd name="connsiteY4" fmla="*/ 0 h 1518622"/>
              <a:gd name="connsiteX0" fmla="*/ 124825 w 4050712"/>
              <a:gd name="connsiteY0" fmla="*/ 0 h 1573774"/>
              <a:gd name="connsiteX1" fmla="*/ 3410950 w 4050712"/>
              <a:gd name="connsiteY1" fmla="*/ 0 h 1573774"/>
              <a:gd name="connsiteX2" fmla="*/ 4050712 w 4050712"/>
              <a:gd name="connsiteY2" fmla="*/ 1518612 h 1573774"/>
              <a:gd name="connsiteX3" fmla="*/ 0 w 4050712"/>
              <a:gd name="connsiteY3" fmla="*/ 1573774 h 1573774"/>
              <a:gd name="connsiteX4" fmla="*/ 124825 w 4050712"/>
              <a:gd name="connsiteY4" fmla="*/ 0 h 1573774"/>
              <a:gd name="connsiteX0" fmla="*/ 207202 w 4050712"/>
              <a:gd name="connsiteY0" fmla="*/ 0 h 1610542"/>
              <a:gd name="connsiteX1" fmla="*/ 3410950 w 4050712"/>
              <a:gd name="connsiteY1" fmla="*/ 36768 h 1610542"/>
              <a:gd name="connsiteX2" fmla="*/ 4050712 w 4050712"/>
              <a:gd name="connsiteY2" fmla="*/ 1555380 h 1610542"/>
              <a:gd name="connsiteX3" fmla="*/ 0 w 4050712"/>
              <a:gd name="connsiteY3" fmla="*/ 1610542 h 1610542"/>
              <a:gd name="connsiteX4" fmla="*/ 207202 w 4050712"/>
              <a:gd name="connsiteY4" fmla="*/ 0 h 1610542"/>
              <a:gd name="connsiteX0" fmla="*/ 207202 w 4050712"/>
              <a:gd name="connsiteY0" fmla="*/ 0 h 1573774"/>
              <a:gd name="connsiteX1" fmla="*/ 3410950 w 4050712"/>
              <a:gd name="connsiteY1" fmla="*/ 0 h 1573774"/>
              <a:gd name="connsiteX2" fmla="*/ 4050712 w 4050712"/>
              <a:gd name="connsiteY2" fmla="*/ 1518612 h 1573774"/>
              <a:gd name="connsiteX3" fmla="*/ 0 w 4050712"/>
              <a:gd name="connsiteY3" fmla="*/ 1573774 h 1573774"/>
              <a:gd name="connsiteX4" fmla="*/ 207202 w 4050712"/>
              <a:gd name="connsiteY4" fmla="*/ 0 h 1573774"/>
              <a:gd name="connsiteX0" fmla="*/ 207202 w 3601379"/>
              <a:gd name="connsiteY0" fmla="*/ 0 h 1610532"/>
              <a:gd name="connsiteX1" fmla="*/ 3410950 w 3601379"/>
              <a:gd name="connsiteY1" fmla="*/ 0 h 1610532"/>
              <a:gd name="connsiteX2" fmla="*/ 3601379 w 3601379"/>
              <a:gd name="connsiteY2" fmla="*/ 1610532 h 1610532"/>
              <a:gd name="connsiteX3" fmla="*/ 0 w 3601379"/>
              <a:gd name="connsiteY3" fmla="*/ 1573774 h 1610532"/>
              <a:gd name="connsiteX4" fmla="*/ 207202 w 3601379"/>
              <a:gd name="connsiteY4" fmla="*/ 0 h 1610532"/>
              <a:gd name="connsiteX0" fmla="*/ 207202 w 3601379"/>
              <a:gd name="connsiteY0" fmla="*/ 0 h 1592148"/>
              <a:gd name="connsiteX1" fmla="*/ 3410950 w 3601379"/>
              <a:gd name="connsiteY1" fmla="*/ 0 h 1592148"/>
              <a:gd name="connsiteX2" fmla="*/ 3601379 w 3601379"/>
              <a:gd name="connsiteY2" fmla="*/ 1592148 h 1592148"/>
              <a:gd name="connsiteX3" fmla="*/ 0 w 3601379"/>
              <a:gd name="connsiteY3" fmla="*/ 1573774 h 1592148"/>
              <a:gd name="connsiteX4" fmla="*/ 207202 w 3601379"/>
              <a:gd name="connsiteY4" fmla="*/ 0 h 1592148"/>
              <a:gd name="connsiteX0" fmla="*/ 207202 w 3631334"/>
              <a:gd name="connsiteY0" fmla="*/ 0 h 1573774"/>
              <a:gd name="connsiteX1" fmla="*/ 3410950 w 3631334"/>
              <a:gd name="connsiteY1" fmla="*/ 0 h 1573774"/>
              <a:gd name="connsiteX2" fmla="*/ 3631334 w 3631334"/>
              <a:gd name="connsiteY2" fmla="*/ 1573764 h 1573774"/>
              <a:gd name="connsiteX3" fmla="*/ 0 w 3631334"/>
              <a:gd name="connsiteY3" fmla="*/ 1573774 h 1573774"/>
              <a:gd name="connsiteX4" fmla="*/ 207202 w 3631334"/>
              <a:gd name="connsiteY4" fmla="*/ 0 h 1573774"/>
              <a:gd name="connsiteX0" fmla="*/ 44987 w 3469119"/>
              <a:gd name="connsiteY0" fmla="*/ 0 h 1599853"/>
              <a:gd name="connsiteX1" fmla="*/ 3248735 w 3469119"/>
              <a:gd name="connsiteY1" fmla="*/ 0 h 1599853"/>
              <a:gd name="connsiteX2" fmla="*/ 3469119 w 3469119"/>
              <a:gd name="connsiteY2" fmla="*/ 1573764 h 1599853"/>
              <a:gd name="connsiteX3" fmla="*/ 0 w 3469119"/>
              <a:gd name="connsiteY3" fmla="*/ 1599853 h 1599853"/>
              <a:gd name="connsiteX4" fmla="*/ 44987 w 3469119"/>
              <a:gd name="connsiteY4" fmla="*/ 0 h 1599853"/>
              <a:gd name="connsiteX0" fmla="*/ 212610 w 3636742"/>
              <a:gd name="connsiteY0" fmla="*/ 0 h 1586811"/>
              <a:gd name="connsiteX1" fmla="*/ 3416358 w 3636742"/>
              <a:gd name="connsiteY1" fmla="*/ 0 h 1586811"/>
              <a:gd name="connsiteX2" fmla="*/ 3636742 w 3636742"/>
              <a:gd name="connsiteY2" fmla="*/ 1573764 h 1586811"/>
              <a:gd name="connsiteX3" fmla="*/ 0 w 3636742"/>
              <a:gd name="connsiteY3" fmla="*/ 1586811 h 1586811"/>
              <a:gd name="connsiteX4" fmla="*/ 212610 w 3636742"/>
              <a:gd name="connsiteY4" fmla="*/ 0 h 1586811"/>
              <a:gd name="connsiteX0" fmla="*/ 228832 w 3652964"/>
              <a:gd name="connsiteY0" fmla="*/ 0 h 1586811"/>
              <a:gd name="connsiteX1" fmla="*/ 3432580 w 3652964"/>
              <a:gd name="connsiteY1" fmla="*/ 0 h 1586811"/>
              <a:gd name="connsiteX2" fmla="*/ 3652964 w 3652964"/>
              <a:gd name="connsiteY2" fmla="*/ 1573764 h 1586811"/>
              <a:gd name="connsiteX3" fmla="*/ 0 w 3652964"/>
              <a:gd name="connsiteY3" fmla="*/ 1586811 h 1586811"/>
              <a:gd name="connsiteX4" fmla="*/ 228832 w 3652964"/>
              <a:gd name="connsiteY4" fmla="*/ 0 h 1586811"/>
              <a:gd name="connsiteX0" fmla="*/ 239647 w 3652964"/>
              <a:gd name="connsiteY0" fmla="*/ 13039 h 1586811"/>
              <a:gd name="connsiteX1" fmla="*/ 3432580 w 3652964"/>
              <a:gd name="connsiteY1" fmla="*/ 0 h 1586811"/>
              <a:gd name="connsiteX2" fmla="*/ 3652964 w 3652964"/>
              <a:gd name="connsiteY2" fmla="*/ 1573764 h 1586811"/>
              <a:gd name="connsiteX3" fmla="*/ 0 w 3652964"/>
              <a:gd name="connsiteY3" fmla="*/ 1586811 h 1586811"/>
              <a:gd name="connsiteX4" fmla="*/ 239647 w 3652964"/>
              <a:gd name="connsiteY4" fmla="*/ 13039 h 1586811"/>
              <a:gd name="connsiteX0" fmla="*/ 228832 w 3652964"/>
              <a:gd name="connsiteY0" fmla="*/ 26079 h 1586811"/>
              <a:gd name="connsiteX1" fmla="*/ 3432580 w 3652964"/>
              <a:gd name="connsiteY1" fmla="*/ 0 h 1586811"/>
              <a:gd name="connsiteX2" fmla="*/ 3652964 w 3652964"/>
              <a:gd name="connsiteY2" fmla="*/ 1573764 h 1586811"/>
              <a:gd name="connsiteX3" fmla="*/ 0 w 3652964"/>
              <a:gd name="connsiteY3" fmla="*/ 1586811 h 1586811"/>
              <a:gd name="connsiteX4" fmla="*/ 228832 w 3652964"/>
              <a:gd name="connsiteY4" fmla="*/ 26079 h 158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2964" h="1586811">
                <a:moveTo>
                  <a:pt x="228832" y="26079"/>
                </a:moveTo>
                <a:lnTo>
                  <a:pt x="3432580" y="0"/>
                </a:lnTo>
                <a:lnTo>
                  <a:pt x="3652964" y="1573764"/>
                </a:lnTo>
                <a:lnTo>
                  <a:pt x="0" y="1586811"/>
                </a:lnTo>
                <a:lnTo>
                  <a:pt x="228832" y="26079"/>
                </a:lnTo>
                <a:close/>
              </a:path>
            </a:pathLst>
          </a:cu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Trapezoid 11"/>
          <p:cNvSpPr/>
          <p:nvPr/>
        </p:nvSpPr>
        <p:spPr>
          <a:xfrm>
            <a:off x="3631971" y="4519450"/>
            <a:ext cx="4895580" cy="1988228"/>
          </a:xfrm>
          <a:custGeom>
            <a:avLst/>
            <a:gdLst>
              <a:gd name="connsiteX0" fmla="*/ 0 w 4864758"/>
              <a:gd name="connsiteY0" fmla="*/ 2096184 h 2096184"/>
              <a:gd name="connsiteX1" fmla="*/ 524046 w 4864758"/>
              <a:gd name="connsiteY1" fmla="*/ 0 h 2096184"/>
              <a:gd name="connsiteX2" fmla="*/ 4340712 w 4864758"/>
              <a:gd name="connsiteY2" fmla="*/ 0 h 2096184"/>
              <a:gd name="connsiteX3" fmla="*/ 4864758 w 4864758"/>
              <a:gd name="connsiteY3" fmla="*/ 2096184 h 2096184"/>
              <a:gd name="connsiteX4" fmla="*/ 0 w 4864758"/>
              <a:gd name="connsiteY4" fmla="*/ 2096184 h 2096184"/>
              <a:gd name="connsiteX0" fmla="*/ 0 w 4864758"/>
              <a:gd name="connsiteY0" fmla="*/ 2096184 h 2096184"/>
              <a:gd name="connsiteX1" fmla="*/ 524046 w 4864758"/>
              <a:gd name="connsiteY1" fmla="*/ 0 h 2096184"/>
              <a:gd name="connsiteX2" fmla="*/ 4196874 w 4864758"/>
              <a:gd name="connsiteY2" fmla="*/ 0 h 2096184"/>
              <a:gd name="connsiteX3" fmla="*/ 4864758 w 4864758"/>
              <a:gd name="connsiteY3" fmla="*/ 2096184 h 2096184"/>
              <a:gd name="connsiteX4" fmla="*/ 0 w 4864758"/>
              <a:gd name="connsiteY4" fmla="*/ 2096184 h 2096184"/>
              <a:gd name="connsiteX0" fmla="*/ 0 w 4864758"/>
              <a:gd name="connsiteY0" fmla="*/ 2106458 h 2106458"/>
              <a:gd name="connsiteX1" fmla="*/ 585691 w 4864758"/>
              <a:gd name="connsiteY1" fmla="*/ 0 h 2106458"/>
              <a:gd name="connsiteX2" fmla="*/ 4196874 w 4864758"/>
              <a:gd name="connsiteY2" fmla="*/ 10274 h 2106458"/>
              <a:gd name="connsiteX3" fmla="*/ 4864758 w 4864758"/>
              <a:gd name="connsiteY3" fmla="*/ 2106458 h 2106458"/>
              <a:gd name="connsiteX4" fmla="*/ 0 w 4864758"/>
              <a:gd name="connsiteY4" fmla="*/ 2106458 h 2106458"/>
              <a:gd name="connsiteX0" fmla="*/ 0 w 4895580"/>
              <a:gd name="connsiteY0" fmla="*/ 2085910 h 2106458"/>
              <a:gd name="connsiteX1" fmla="*/ 616513 w 4895580"/>
              <a:gd name="connsiteY1" fmla="*/ 0 h 2106458"/>
              <a:gd name="connsiteX2" fmla="*/ 4227696 w 4895580"/>
              <a:gd name="connsiteY2" fmla="*/ 10274 h 2106458"/>
              <a:gd name="connsiteX3" fmla="*/ 4895580 w 4895580"/>
              <a:gd name="connsiteY3" fmla="*/ 2106458 h 2106458"/>
              <a:gd name="connsiteX4" fmla="*/ 0 w 4895580"/>
              <a:gd name="connsiteY4" fmla="*/ 2085910 h 210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580" h="2106458">
                <a:moveTo>
                  <a:pt x="0" y="2085910"/>
                </a:moveTo>
                <a:lnTo>
                  <a:pt x="616513" y="0"/>
                </a:lnTo>
                <a:lnTo>
                  <a:pt x="4227696" y="10274"/>
                </a:lnTo>
                <a:lnTo>
                  <a:pt x="4895580" y="2106458"/>
                </a:lnTo>
                <a:lnTo>
                  <a:pt x="0" y="208591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Triangle 12"/>
          <p:cNvSpPr/>
          <p:nvPr/>
        </p:nvSpPr>
        <p:spPr>
          <a:xfrm>
            <a:off x="4127772" y="4539525"/>
            <a:ext cx="3919855" cy="1536700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644027" y="5667285"/>
            <a:ext cx="2875915" cy="5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79967" y="5245645"/>
            <a:ext cx="1818005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46"/>
          <p:cNvSpPr txBox="1"/>
          <p:nvPr/>
        </p:nvSpPr>
        <p:spPr>
          <a:xfrm>
            <a:off x="5203462" y="5754915"/>
            <a:ext cx="1778000" cy="2527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>
                <a:effectLst/>
                <a:latin typeface="Arial Narrow" charset="0"/>
                <a:ea typeface="Calibri" charset="0"/>
                <a:cs typeface="Times New Roman" charset="0"/>
              </a:rPr>
              <a:t>TIER 1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5" name="Text Box 47"/>
          <p:cNvSpPr txBox="1"/>
          <p:nvPr/>
        </p:nvSpPr>
        <p:spPr>
          <a:xfrm>
            <a:off x="5195207" y="5347245"/>
            <a:ext cx="1778000" cy="2527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>
                <a:effectLst/>
                <a:latin typeface="Arial Narrow" charset="0"/>
                <a:ea typeface="Calibri" charset="0"/>
                <a:cs typeface="Times New Roman" charset="0"/>
              </a:rPr>
              <a:t>TIER 2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6" name="Text Box 49"/>
          <p:cNvSpPr txBox="1"/>
          <p:nvPr/>
        </p:nvSpPr>
        <p:spPr>
          <a:xfrm>
            <a:off x="5201557" y="4961800"/>
            <a:ext cx="1778000" cy="2527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>
                <a:effectLst/>
                <a:latin typeface="Arial Narrow" charset="0"/>
                <a:ea typeface="Calibri" charset="0"/>
                <a:cs typeface="Times New Roman" charset="0"/>
              </a:rPr>
              <a:t>TIER 3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7" name="Text Box 50"/>
          <p:cNvSpPr txBox="1"/>
          <p:nvPr/>
        </p:nvSpPr>
        <p:spPr>
          <a:xfrm>
            <a:off x="4147457" y="6092735"/>
            <a:ext cx="3898900" cy="51625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>
                <a:effectLst/>
                <a:latin typeface="Arial Narrow" charset="0"/>
                <a:ea typeface="Calibri" charset="0"/>
                <a:cs typeface="Times New Roman" charset="0"/>
              </a:rPr>
              <a:t>TO ASSESS – RTI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>
                <a:effectLst/>
                <a:latin typeface="Arial Narrow" charset="0"/>
                <a:ea typeface="Calibri" charset="0"/>
                <a:cs typeface="Times New Roman" charset="0"/>
              </a:rPr>
              <a:t>Response to Intervention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8" name="Triangle 27"/>
          <p:cNvSpPr/>
          <p:nvPr/>
        </p:nvSpPr>
        <p:spPr>
          <a:xfrm>
            <a:off x="3626778" y="4516665"/>
            <a:ext cx="4911047" cy="1991013"/>
          </a:xfrm>
          <a:custGeom>
            <a:avLst/>
            <a:gdLst>
              <a:gd name="connsiteX0" fmla="*/ 0 w 6282690"/>
              <a:gd name="connsiteY0" fmla="*/ 2118179 h 2118179"/>
              <a:gd name="connsiteX1" fmla="*/ 529545 w 6282690"/>
              <a:gd name="connsiteY1" fmla="*/ 0 h 2118179"/>
              <a:gd name="connsiteX2" fmla="*/ 5753145 w 6282690"/>
              <a:gd name="connsiteY2" fmla="*/ 0 h 2118179"/>
              <a:gd name="connsiteX3" fmla="*/ 6282690 w 6282690"/>
              <a:gd name="connsiteY3" fmla="*/ 2118179 h 2118179"/>
              <a:gd name="connsiteX4" fmla="*/ 0 w 6282690"/>
              <a:gd name="connsiteY4" fmla="*/ 2118179 h 2118179"/>
              <a:gd name="connsiteX0" fmla="*/ 0 w 6282690"/>
              <a:gd name="connsiteY0" fmla="*/ 2118179 h 2118179"/>
              <a:gd name="connsiteX1" fmla="*/ 529545 w 6282690"/>
              <a:gd name="connsiteY1" fmla="*/ 0 h 2118179"/>
              <a:gd name="connsiteX2" fmla="*/ 5426574 w 6282690"/>
              <a:gd name="connsiteY2" fmla="*/ 0 h 2118179"/>
              <a:gd name="connsiteX3" fmla="*/ 6282690 w 6282690"/>
              <a:gd name="connsiteY3" fmla="*/ 2118179 h 2118179"/>
              <a:gd name="connsiteX4" fmla="*/ 0 w 6282690"/>
              <a:gd name="connsiteY4" fmla="*/ 2118179 h 2118179"/>
              <a:gd name="connsiteX0" fmla="*/ 0 w 6282690"/>
              <a:gd name="connsiteY0" fmla="*/ 2167165 h 2167165"/>
              <a:gd name="connsiteX1" fmla="*/ 807130 w 6282690"/>
              <a:gd name="connsiteY1" fmla="*/ 0 h 2167165"/>
              <a:gd name="connsiteX2" fmla="*/ 5426574 w 6282690"/>
              <a:gd name="connsiteY2" fmla="*/ 48986 h 2167165"/>
              <a:gd name="connsiteX3" fmla="*/ 6282690 w 6282690"/>
              <a:gd name="connsiteY3" fmla="*/ 2167165 h 2167165"/>
              <a:gd name="connsiteX4" fmla="*/ 0 w 6282690"/>
              <a:gd name="connsiteY4" fmla="*/ 2167165 h 2167165"/>
              <a:gd name="connsiteX0" fmla="*/ 0 w 6282690"/>
              <a:gd name="connsiteY0" fmla="*/ 2118179 h 2118179"/>
              <a:gd name="connsiteX1" fmla="*/ 790802 w 6282690"/>
              <a:gd name="connsiteY1" fmla="*/ 0 h 2118179"/>
              <a:gd name="connsiteX2" fmla="*/ 5426574 w 6282690"/>
              <a:gd name="connsiteY2" fmla="*/ 0 h 2118179"/>
              <a:gd name="connsiteX3" fmla="*/ 6282690 w 6282690"/>
              <a:gd name="connsiteY3" fmla="*/ 2118179 h 2118179"/>
              <a:gd name="connsiteX4" fmla="*/ 0 w 6282690"/>
              <a:gd name="connsiteY4" fmla="*/ 2118179 h 211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2690" h="2118179">
                <a:moveTo>
                  <a:pt x="0" y="2118179"/>
                </a:moveTo>
                <a:lnTo>
                  <a:pt x="790802" y="0"/>
                </a:lnTo>
                <a:lnTo>
                  <a:pt x="5426574" y="0"/>
                </a:lnTo>
                <a:lnTo>
                  <a:pt x="6282690" y="2118179"/>
                </a:lnTo>
                <a:lnTo>
                  <a:pt x="0" y="2118179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Pentagon 29"/>
          <p:cNvSpPr/>
          <p:nvPr/>
        </p:nvSpPr>
        <p:spPr>
          <a:xfrm>
            <a:off x="3487692" y="4690655"/>
            <a:ext cx="2204720" cy="37592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Pentagon 30"/>
          <p:cNvSpPr/>
          <p:nvPr/>
        </p:nvSpPr>
        <p:spPr>
          <a:xfrm>
            <a:off x="3034937" y="5205640"/>
            <a:ext cx="2204720" cy="37592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2" name="Pentagon 31"/>
          <p:cNvSpPr/>
          <p:nvPr/>
        </p:nvSpPr>
        <p:spPr>
          <a:xfrm>
            <a:off x="2618377" y="5716815"/>
            <a:ext cx="2204720" cy="37592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4" name="Text Box 76"/>
          <p:cNvSpPr txBox="1"/>
          <p:nvPr/>
        </p:nvSpPr>
        <p:spPr>
          <a:xfrm>
            <a:off x="3875042" y="4761775"/>
            <a:ext cx="1366520" cy="2908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Individual Student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45" name="Text Box 77"/>
          <p:cNvSpPr txBox="1"/>
          <p:nvPr/>
        </p:nvSpPr>
        <p:spPr>
          <a:xfrm>
            <a:off x="3544207" y="5245010"/>
            <a:ext cx="1366520" cy="2908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At-Risk Group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46" name="Text Box 78"/>
          <p:cNvSpPr txBox="1"/>
          <p:nvPr/>
        </p:nvSpPr>
        <p:spPr>
          <a:xfrm>
            <a:off x="3212102" y="5787300"/>
            <a:ext cx="1366520" cy="2908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School Wide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3034937" y="6559047"/>
            <a:ext cx="6246495" cy="317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45"/>
          <p:cNvSpPr txBox="1"/>
          <p:nvPr/>
        </p:nvSpPr>
        <p:spPr>
          <a:xfrm>
            <a:off x="4558302" y="3918245"/>
            <a:ext cx="2979420" cy="6419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effectLst/>
                <a:latin typeface="Arial Narrow" charset="0"/>
                <a:ea typeface="Calibri" charset="0"/>
                <a:cs typeface="Times New Roman" charset="0"/>
              </a:rPr>
              <a:t>RSA – Referral for Student Assistance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charset="2"/>
              <a:buChar char=""/>
            </a:pPr>
            <a:r>
              <a:rPr lang="en-US" sz="1050" b="1" dirty="0">
                <a:effectLst/>
                <a:latin typeface="Arial Narrow" charset="0"/>
                <a:ea typeface="Calibri" charset="0"/>
                <a:cs typeface="Times New Roman" charset="0"/>
              </a:rPr>
              <a:t>Behavior Support Plan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charset="2"/>
              <a:buChar char=""/>
            </a:pPr>
            <a:r>
              <a:rPr lang="en-US" sz="1050" b="1" dirty="0">
                <a:effectLst/>
                <a:latin typeface="Arial Narrow" charset="0"/>
                <a:ea typeface="Calibri" charset="0"/>
                <a:cs typeface="Times New Roman" charset="0"/>
              </a:rPr>
              <a:t>FBA Functional Behavioral Assessment 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0" name="Pentagon 19"/>
          <p:cNvSpPr/>
          <p:nvPr/>
        </p:nvSpPr>
        <p:spPr>
          <a:xfrm rot="10800000">
            <a:off x="7477318" y="3587660"/>
            <a:ext cx="1430655" cy="129032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Text Box 75"/>
          <p:cNvSpPr txBox="1"/>
          <p:nvPr/>
        </p:nvSpPr>
        <p:spPr>
          <a:xfrm>
            <a:off x="7662103" y="3729265"/>
            <a:ext cx="1197610" cy="106743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General 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Education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Mainstream 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with Supports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4470401" y="2929797"/>
            <a:ext cx="3149872" cy="951618"/>
          </a:xfrm>
          <a:custGeom>
            <a:avLst/>
            <a:gdLst>
              <a:gd name="connsiteX0" fmla="*/ 372534 w 3293534"/>
              <a:gd name="connsiteY0" fmla="*/ 0 h 829734"/>
              <a:gd name="connsiteX1" fmla="*/ 2963334 w 3293534"/>
              <a:gd name="connsiteY1" fmla="*/ 16934 h 829734"/>
              <a:gd name="connsiteX2" fmla="*/ 3293534 w 3293534"/>
              <a:gd name="connsiteY2" fmla="*/ 829734 h 829734"/>
              <a:gd name="connsiteX3" fmla="*/ 0 w 3293534"/>
              <a:gd name="connsiteY3" fmla="*/ 829734 h 829734"/>
              <a:gd name="connsiteX4" fmla="*/ 372534 w 3293534"/>
              <a:gd name="connsiteY4" fmla="*/ 0 h 829734"/>
              <a:gd name="connsiteX0" fmla="*/ 372534 w 3293534"/>
              <a:gd name="connsiteY0" fmla="*/ 8479 h 838213"/>
              <a:gd name="connsiteX1" fmla="*/ 2963334 w 3293534"/>
              <a:gd name="connsiteY1" fmla="*/ 0 h 838213"/>
              <a:gd name="connsiteX2" fmla="*/ 3293534 w 3293534"/>
              <a:gd name="connsiteY2" fmla="*/ 838213 h 838213"/>
              <a:gd name="connsiteX3" fmla="*/ 0 w 3293534"/>
              <a:gd name="connsiteY3" fmla="*/ 838213 h 838213"/>
              <a:gd name="connsiteX4" fmla="*/ 372534 w 3293534"/>
              <a:gd name="connsiteY4" fmla="*/ 8479 h 838213"/>
              <a:gd name="connsiteX0" fmla="*/ 567292 w 3488292"/>
              <a:gd name="connsiteY0" fmla="*/ 8479 h 838213"/>
              <a:gd name="connsiteX1" fmla="*/ 3158092 w 3488292"/>
              <a:gd name="connsiteY1" fmla="*/ 0 h 838213"/>
              <a:gd name="connsiteX2" fmla="*/ 3488292 w 3488292"/>
              <a:gd name="connsiteY2" fmla="*/ 838213 h 838213"/>
              <a:gd name="connsiteX3" fmla="*/ 0 w 3488292"/>
              <a:gd name="connsiteY3" fmla="*/ 832139 h 838213"/>
              <a:gd name="connsiteX4" fmla="*/ 567292 w 3488292"/>
              <a:gd name="connsiteY4" fmla="*/ 8479 h 838213"/>
              <a:gd name="connsiteX0" fmla="*/ 524948 w 3488292"/>
              <a:gd name="connsiteY0" fmla="*/ 0 h 854030"/>
              <a:gd name="connsiteX1" fmla="*/ 3158092 w 3488292"/>
              <a:gd name="connsiteY1" fmla="*/ 15817 h 854030"/>
              <a:gd name="connsiteX2" fmla="*/ 3488292 w 3488292"/>
              <a:gd name="connsiteY2" fmla="*/ 854030 h 854030"/>
              <a:gd name="connsiteX3" fmla="*/ 0 w 3488292"/>
              <a:gd name="connsiteY3" fmla="*/ 847956 h 854030"/>
              <a:gd name="connsiteX4" fmla="*/ 524948 w 3488292"/>
              <a:gd name="connsiteY4" fmla="*/ 0 h 854030"/>
              <a:gd name="connsiteX0" fmla="*/ 524948 w 3488292"/>
              <a:gd name="connsiteY0" fmla="*/ 0 h 854030"/>
              <a:gd name="connsiteX1" fmla="*/ 3225843 w 3488292"/>
              <a:gd name="connsiteY1" fmla="*/ 9740 h 854030"/>
              <a:gd name="connsiteX2" fmla="*/ 3488292 w 3488292"/>
              <a:gd name="connsiteY2" fmla="*/ 854030 h 854030"/>
              <a:gd name="connsiteX3" fmla="*/ 0 w 3488292"/>
              <a:gd name="connsiteY3" fmla="*/ 847956 h 854030"/>
              <a:gd name="connsiteX4" fmla="*/ 524948 w 3488292"/>
              <a:gd name="connsiteY4" fmla="*/ 0 h 854030"/>
              <a:gd name="connsiteX0" fmla="*/ 524948 w 3691543"/>
              <a:gd name="connsiteY0" fmla="*/ 0 h 878336"/>
              <a:gd name="connsiteX1" fmla="*/ 3225843 w 3691543"/>
              <a:gd name="connsiteY1" fmla="*/ 9740 h 878336"/>
              <a:gd name="connsiteX2" fmla="*/ 3691543 w 3691543"/>
              <a:gd name="connsiteY2" fmla="*/ 878336 h 878336"/>
              <a:gd name="connsiteX3" fmla="*/ 0 w 3691543"/>
              <a:gd name="connsiteY3" fmla="*/ 847956 h 878336"/>
              <a:gd name="connsiteX4" fmla="*/ 524948 w 3691543"/>
              <a:gd name="connsiteY4" fmla="*/ 0 h 878336"/>
              <a:gd name="connsiteX0" fmla="*/ 524948 w 3691543"/>
              <a:gd name="connsiteY0" fmla="*/ 0 h 878336"/>
              <a:gd name="connsiteX1" fmla="*/ 3225844 w 3691543"/>
              <a:gd name="connsiteY1" fmla="*/ 9740 h 878336"/>
              <a:gd name="connsiteX2" fmla="*/ 3691543 w 3691543"/>
              <a:gd name="connsiteY2" fmla="*/ 878336 h 878336"/>
              <a:gd name="connsiteX3" fmla="*/ 0 w 3691543"/>
              <a:gd name="connsiteY3" fmla="*/ 847956 h 878336"/>
              <a:gd name="connsiteX4" fmla="*/ 524948 w 3691543"/>
              <a:gd name="connsiteY4" fmla="*/ 0 h 878336"/>
              <a:gd name="connsiteX0" fmla="*/ 524948 w 3691543"/>
              <a:gd name="connsiteY0" fmla="*/ 2415 h 880751"/>
              <a:gd name="connsiteX1" fmla="*/ 3225845 w 3691543"/>
              <a:gd name="connsiteY1" fmla="*/ 0 h 880751"/>
              <a:gd name="connsiteX2" fmla="*/ 3691543 w 3691543"/>
              <a:gd name="connsiteY2" fmla="*/ 880751 h 880751"/>
              <a:gd name="connsiteX3" fmla="*/ 0 w 3691543"/>
              <a:gd name="connsiteY3" fmla="*/ 850371 h 880751"/>
              <a:gd name="connsiteX4" fmla="*/ 524948 w 3691543"/>
              <a:gd name="connsiteY4" fmla="*/ 2415 h 880751"/>
              <a:gd name="connsiteX0" fmla="*/ 524948 w 3691543"/>
              <a:gd name="connsiteY0" fmla="*/ 2415 h 859746"/>
              <a:gd name="connsiteX1" fmla="*/ 3225845 w 3691543"/>
              <a:gd name="connsiteY1" fmla="*/ 0 h 859746"/>
              <a:gd name="connsiteX2" fmla="*/ 3691543 w 3691543"/>
              <a:gd name="connsiteY2" fmla="*/ 859746 h 859746"/>
              <a:gd name="connsiteX3" fmla="*/ 0 w 3691543"/>
              <a:gd name="connsiteY3" fmla="*/ 850371 h 859746"/>
              <a:gd name="connsiteX4" fmla="*/ 524948 w 3691543"/>
              <a:gd name="connsiteY4" fmla="*/ 2415 h 859746"/>
              <a:gd name="connsiteX0" fmla="*/ 524948 w 3691543"/>
              <a:gd name="connsiteY0" fmla="*/ 2415 h 852744"/>
              <a:gd name="connsiteX1" fmla="*/ 3225845 w 3691543"/>
              <a:gd name="connsiteY1" fmla="*/ 0 h 852744"/>
              <a:gd name="connsiteX2" fmla="*/ 3691543 w 3691543"/>
              <a:gd name="connsiteY2" fmla="*/ 852744 h 852744"/>
              <a:gd name="connsiteX3" fmla="*/ 0 w 3691543"/>
              <a:gd name="connsiteY3" fmla="*/ 850371 h 852744"/>
              <a:gd name="connsiteX4" fmla="*/ 524948 w 3691543"/>
              <a:gd name="connsiteY4" fmla="*/ 2415 h 852744"/>
              <a:gd name="connsiteX0" fmla="*/ 394217 w 3691543"/>
              <a:gd name="connsiteY0" fmla="*/ 0 h 872580"/>
              <a:gd name="connsiteX1" fmla="*/ 3225845 w 3691543"/>
              <a:gd name="connsiteY1" fmla="*/ 19836 h 872580"/>
              <a:gd name="connsiteX2" fmla="*/ 3691543 w 3691543"/>
              <a:gd name="connsiteY2" fmla="*/ 872580 h 872580"/>
              <a:gd name="connsiteX3" fmla="*/ 0 w 3691543"/>
              <a:gd name="connsiteY3" fmla="*/ 870207 h 872580"/>
              <a:gd name="connsiteX4" fmla="*/ 394217 w 3691543"/>
              <a:gd name="connsiteY4" fmla="*/ 0 h 872580"/>
              <a:gd name="connsiteX0" fmla="*/ 394217 w 3691543"/>
              <a:gd name="connsiteY0" fmla="*/ 0 h 872580"/>
              <a:gd name="connsiteX1" fmla="*/ 3218155 w 3691543"/>
              <a:gd name="connsiteY1" fmla="*/ 14273 h 872580"/>
              <a:gd name="connsiteX2" fmla="*/ 3691543 w 3691543"/>
              <a:gd name="connsiteY2" fmla="*/ 872580 h 872580"/>
              <a:gd name="connsiteX3" fmla="*/ 0 w 3691543"/>
              <a:gd name="connsiteY3" fmla="*/ 870207 h 872580"/>
              <a:gd name="connsiteX4" fmla="*/ 394217 w 3691543"/>
              <a:gd name="connsiteY4" fmla="*/ 0 h 872580"/>
              <a:gd name="connsiteX0" fmla="*/ 394217 w 3799203"/>
              <a:gd name="connsiteY0" fmla="*/ 0 h 878143"/>
              <a:gd name="connsiteX1" fmla="*/ 3218155 w 3799203"/>
              <a:gd name="connsiteY1" fmla="*/ 14273 h 878143"/>
              <a:gd name="connsiteX2" fmla="*/ 3799203 w 3799203"/>
              <a:gd name="connsiteY2" fmla="*/ 878143 h 878143"/>
              <a:gd name="connsiteX3" fmla="*/ 0 w 3799203"/>
              <a:gd name="connsiteY3" fmla="*/ 870207 h 878143"/>
              <a:gd name="connsiteX4" fmla="*/ 394217 w 3799203"/>
              <a:gd name="connsiteY4" fmla="*/ 0 h 878143"/>
              <a:gd name="connsiteX0" fmla="*/ 409597 w 3814583"/>
              <a:gd name="connsiteY0" fmla="*/ 0 h 878143"/>
              <a:gd name="connsiteX1" fmla="*/ 3233535 w 3814583"/>
              <a:gd name="connsiteY1" fmla="*/ 14273 h 878143"/>
              <a:gd name="connsiteX2" fmla="*/ 3814583 w 3814583"/>
              <a:gd name="connsiteY2" fmla="*/ 878143 h 878143"/>
              <a:gd name="connsiteX3" fmla="*/ 0 w 3814583"/>
              <a:gd name="connsiteY3" fmla="*/ 875770 h 878143"/>
              <a:gd name="connsiteX4" fmla="*/ 409597 w 3814583"/>
              <a:gd name="connsiteY4" fmla="*/ 0 h 878143"/>
              <a:gd name="connsiteX0" fmla="*/ 409598 w 3814583"/>
              <a:gd name="connsiteY0" fmla="*/ 7978 h 863870"/>
              <a:gd name="connsiteX1" fmla="*/ 3233535 w 3814583"/>
              <a:gd name="connsiteY1" fmla="*/ 0 h 863870"/>
              <a:gd name="connsiteX2" fmla="*/ 3814583 w 3814583"/>
              <a:gd name="connsiteY2" fmla="*/ 863870 h 863870"/>
              <a:gd name="connsiteX3" fmla="*/ 0 w 3814583"/>
              <a:gd name="connsiteY3" fmla="*/ 861497 h 863870"/>
              <a:gd name="connsiteX4" fmla="*/ 409598 w 3814583"/>
              <a:gd name="connsiteY4" fmla="*/ 7978 h 863870"/>
              <a:gd name="connsiteX0" fmla="*/ 409598 w 3814583"/>
              <a:gd name="connsiteY0" fmla="*/ 0 h 855892"/>
              <a:gd name="connsiteX1" fmla="*/ 3271986 w 3814583"/>
              <a:gd name="connsiteY1" fmla="*/ 3148 h 855892"/>
              <a:gd name="connsiteX2" fmla="*/ 3814583 w 3814583"/>
              <a:gd name="connsiteY2" fmla="*/ 855892 h 855892"/>
              <a:gd name="connsiteX3" fmla="*/ 0 w 3814583"/>
              <a:gd name="connsiteY3" fmla="*/ 853519 h 855892"/>
              <a:gd name="connsiteX4" fmla="*/ 409598 w 3814583"/>
              <a:gd name="connsiteY4" fmla="*/ 0 h 855892"/>
              <a:gd name="connsiteX0" fmla="*/ 409598 w 3814583"/>
              <a:gd name="connsiteY0" fmla="*/ 0 h 855892"/>
              <a:gd name="connsiteX1" fmla="*/ 3325816 w 3814583"/>
              <a:gd name="connsiteY1" fmla="*/ 19837 h 855892"/>
              <a:gd name="connsiteX2" fmla="*/ 3814583 w 3814583"/>
              <a:gd name="connsiteY2" fmla="*/ 855892 h 855892"/>
              <a:gd name="connsiteX3" fmla="*/ 0 w 3814583"/>
              <a:gd name="connsiteY3" fmla="*/ 853519 h 855892"/>
              <a:gd name="connsiteX4" fmla="*/ 409598 w 3814583"/>
              <a:gd name="connsiteY4" fmla="*/ 0 h 855892"/>
              <a:gd name="connsiteX0" fmla="*/ 394217 w 3814583"/>
              <a:gd name="connsiteY0" fmla="*/ 2414 h 836055"/>
              <a:gd name="connsiteX1" fmla="*/ 3325816 w 3814583"/>
              <a:gd name="connsiteY1" fmla="*/ 0 h 836055"/>
              <a:gd name="connsiteX2" fmla="*/ 3814583 w 3814583"/>
              <a:gd name="connsiteY2" fmla="*/ 836055 h 836055"/>
              <a:gd name="connsiteX3" fmla="*/ 0 w 3814583"/>
              <a:gd name="connsiteY3" fmla="*/ 833682 h 836055"/>
              <a:gd name="connsiteX4" fmla="*/ 394217 w 3814583"/>
              <a:gd name="connsiteY4" fmla="*/ 2414 h 836055"/>
              <a:gd name="connsiteX0" fmla="*/ 394217 w 3814583"/>
              <a:gd name="connsiteY0" fmla="*/ 0 h 833641"/>
              <a:gd name="connsiteX1" fmla="*/ 3371956 w 3814583"/>
              <a:gd name="connsiteY1" fmla="*/ 3149 h 833641"/>
              <a:gd name="connsiteX2" fmla="*/ 3814583 w 3814583"/>
              <a:gd name="connsiteY2" fmla="*/ 833641 h 833641"/>
              <a:gd name="connsiteX3" fmla="*/ 0 w 3814583"/>
              <a:gd name="connsiteY3" fmla="*/ 831268 h 833641"/>
              <a:gd name="connsiteX4" fmla="*/ 394217 w 3814583"/>
              <a:gd name="connsiteY4" fmla="*/ 0 h 83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4583" h="833641">
                <a:moveTo>
                  <a:pt x="394217" y="0"/>
                </a:moveTo>
                <a:lnTo>
                  <a:pt x="3371956" y="3149"/>
                </a:lnTo>
                <a:lnTo>
                  <a:pt x="3814583" y="833641"/>
                </a:lnTo>
                <a:lnTo>
                  <a:pt x="0" y="831268"/>
                </a:lnTo>
                <a:lnTo>
                  <a:pt x="394217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3" name="Text Box 44"/>
          <p:cNvSpPr txBox="1"/>
          <p:nvPr/>
        </p:nvSpPr>
        <p:spPr>
          <a:xfrm>
            <a:off x="4544293" y="2927609"/>
            <a:ext cx="2979420" cy="100139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504 Accommodation Plan with diagnosed disability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ERSS Educationally Related Support Services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effectLst/>
                <a:latin typeface="Arial Narrow" charset="0"/>
                <a:ea typeface="Calibri" charset="0"/>
                <a:cs typeface="Times New Roman" charset="0"/>
              </a:rPr>
              <a:t>(Push-in, Pull-out services such as Speech Therapy,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effectLst/>
                <a:latin typeface="Arial Narrow" charset="0"/>
                <a:ea typeface="Calibri" charset="0"/>
                <a:cs typeface="Times New Roman" charset="0"/>
              </a:rPr>
              <a:t>Occupational Therapy, Physical Therapy and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effectLst/>
                <a:latin typeface="Arial Narrow" charset="0"/>
                <a:ea typeface="Calibri" charset="0"/>
                <a:cs typeface="Times New Roman" charset="0"/>
              </a:rPr>
              <a:t>Counseling)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  <p:sp>
        <p:nvSpPr>
          <p:cNvPr id="40" name="Freeform 39"/>
          <p:cNvSpPr/>
          <p:nvPr/>
        </p:nvSpPr>
        <p:spPr>
          <a:xfrm>
            <a:off x="4790355" y="1976363"/>
            <a:ext cx="2471629" cy="974309"/>
          </a:xfrm>
          <a:custGeom>
            <a:avLst/>
            <a:gdLst>
              <a:gd name="connsiteX0" fmla="*/ 181669 w 2270861"/>
              <a:gd name="connsiteY0" fmla="*/ 0 h 399672"/>
              <a:gd name="connsiteX1" fmla="*/ 2101304 w 2270861"/>
              <a:gd name="connsiteY1" fmla="*/ 0 h 399672"/>
              <a:gd name="connsiteX2" fmla="*/ 2270861 w 2270861"/>
              <a:gd name="connsiteY2" fmla="*/ 399672 h 399672"/>
              <a:gd name="connsiteX3" fmla="*/ 0 w 2270861"/>
              <a:gd name="connsiteY3" fmla="*/ 399672 h 399672"/>
              <a:gd name="connsiteX4" fmla="*/ 181669 w 2270861"/>
              <a:gd name="connsiteY4" fmla="*/ 0 h 399672"/>
              <a:gd name="connsiteX0" fmla="*/ 304037 w 2393229"/>
              <a:gd name="connsiteY0" fmla="*/ 0 h 403275"/>
              <a:gd name="connsiteX1" fmla="*/ 2223672 w 2393229"/>
              <a:gd name="connsiteY1" fmla="*/ 0 h 403275"/>
              <a:gd name="connsiteX2" fmla="*/ 2393229 w 2393229"/>
              <a:gd name="connsiteY2" fmla="*/ 399672 h 403275"/>
              <a:gd name="connsiteX3" fmla="*/ 0 w 2393229"/>
              <a:gd name="connsiteY3" fmla="*/ 403275 h 403275"/>
              <a:gd name="connsiteX4" fmla="*/ 304037 w 2393229"/>
              <a:gd name="connsiteY4" fmla="*/ 0 h 403275"/>
              <a:gd name="connsiteX0" fmla="*/ 342281 w 2393229"/>
              <a:gd name="connsiteY0" fmla="*/ 3604 h 403275"/>
              <a:gd name="connsiteX1" fmla="*/ 2223672 w 2393229"/>
              <a:gd name="connsiteY1" fmla="*/ 0 h 403275"/>
              <a:gd name="connsiteX2" fmla="*/ 2393229 w 2393229"/>
              <a:gd name="connsiteY2" fmla="*/ 399672 h 403275"/>
              <a:gd name="connsiteX3" fmla="*/ 0 w 2393229"/>
              <a:gd name="connsiteY3" fmla="*/ 403275 h 403275"/>
              <a:gd name="connsiteX4" fmla="*/ 342281 w 2393229"/>
              <a:gd name="connsiteY4" fmla="*/ 3604 h 403275"/>
              <a:gd name="connsiteX0" fmla="*/ 342281 w 2393229"/>
              <a:gd name="connsiteY0" fmla="*/ 3604 h 403275"/>
              <a:gd name="connsiteX1" fmla="*/ 2147186 w 2393229"/>
              <a:gd name="connsiteY1" fmla="*/ 0 h 403275"/>
              <a:gd name="connsiteX2" fmla="*/ 2393229 w 2393229"/>
              <a:gd name="connsiteY2" fmla="*/ 399672 h 403275"/>
              <a:gd name="connsiteX3" fmla="*/ 0 w 2393229"/>
              <a:gd name="connsiteY3" fmla="*/ 403275 h 403275"/>
              <a:gd name="connsiteX4" fmla="*/ 342281 w 2393229"/>
              <a:gd name="connsiteY4" fmla="*/ 3604 h 403275"/>
              <a:gd name="connsiteX0" fmla="*/ 342281 w 2485013"/>
              <a:gd name="connsiteY0" fmla="*/ 3604 h 403277"/>
              <a:gd name="connsiteX1" fmla="*/ 2147186 w 2485013"/>
              <a:gd name="connsiteY1" fmla="*/ 0 h 403277"/>
              <a:gd name="connsiteX2" fmla="*/ 2485013 w 2485013"/>
              <a:gd name="connsiteY2" fmla="*/ 403277 h 403277"/>
              <a:gd name="connsiteX3" fmla="*/ 0 w 2485013"/>
              <a:gd name="connsiteY3" fmla="*/ 403275 h 403277"/>
              <a:gd name="connsiteX4" fmla="*/ 342281 w 2485013"/>
              <a:gd name="connsiteY4" fmla="*/ 3604 h 403277"/>
              <a:gd name="connsiteX0" fmla="*/ 342281 w 2525737"/>
              <a:gd name="connsiteY0" fmla="*/ 3604 h 403277"/>
              <a:gd name="connsiteX1" fmla="*/ 2147186 w 2525737"/>
              <a:gd name="connsiteY1" fmla="*/ 0 h 403277"/>
              <a:gd name="connsiteX2" fmla="*/ 2525737 w 2525737"/>
              <a:gd name="connsiteY2" fmla="*/ 403277 h 403277"/>
              <a:gd name="connsiteX3" fmla="*/ 0 w 2525737"/>
              <a:gd name="connsiteY3" fmla="*/ 403275 h 403277"/>
              <a:gd name="connsiteX4" fmla="*/ 342281 w 2525737"/>
              <a:gd name="connsiteY4" fmla="*/ 3604 h 403277"/>
              <a:gd name="connsiteX0" fmla="*/ 383013 w 2566469"/>
              <a:gd name="connsiteY0" fmla="*/ 3604 h 406845"/>
              <a:gd name="connsiteX1" fmla="*/ 2187918 w 2566469"/>
              <a:gd name="connsiteY1" fmla="*/ 0 h 406845"/>
              <a:gd name="connsiteX2" fmla="*/ 2566469 w 2566469"/>
              <a:gd name="connsiteY2" fmla="*/ 403277 h 406845"/>
              <a:gd name="connsiteX3" fmla="*/ 0 w 2566469"/>
              <a:gd name="connsiteY3" fmla="*/ 406845 h 406845"/>
              <a:gd name="connsiteX4" fmla="*/ 383013 w 2566469"/>
              <a:gd name="connsiteY4" fmla="*/ 3604 h 406845"/>
              <a:gd name="connsiteX0" fmla="*/ 383013 w 2566469"/>
              <a:gd name="connsiteY0" fmla="*/ 3604 h 413991"/>
              <a:gd name="connsiteX1" fmla="*/ 2187918 w 2566469"/>
              <a:gd name="connsiteY1" fmla="*/ 0 h 413991"/>
              <a:gd name="connsiteX2" fmla="*/ 2566469 w 2566469"/>
              <a:gd name="connsiteY2" fmla="*/ 413991 h 413991"/>
              <a:gd name="connsiteX3" fmla="*/ 0 w 2566469"/>
              <a:gd name="connsiteY3" fmla="*/ 406845 h 413991"/>
              <a:gd name="connsiteX4" fmla="*/ 383013 w 2566469"/>
              <a:gd name="connsiteY4" fmla="*/ 3604 h 413991"/>
              <a:gd name="connsiteX0" fmla="*/ 383013 w 2582764"/>
              <a:gd name="connsiteY0" fmla="*/ 3604 h 413991"/>
              <a:gd name="connsiteX1" fmla="*/ 2187918 w 2582764"/>
              <a:gd name="connsiteY1" fmla="*/ 0 h 413991"/>
              <a:gd name="connsiteX2" fmla="*/ 2582764 w 2582764"/>
              <a:gd name="connsiteY2" fmla="*/ 413991 h 413991"/>
              <a:gd name="connsiteX3" fmla="*/ 0 w 2582764"/>
              <a:gd name="connsiteY3" fmla="*/ 406845 h 413991"/>
              <a:gd name="connsiteX4" fmla="*/ 383013 w 2582764"/>
              <a:gd name="connsiteY4" fmla="*/ 3604 h 413991"/>
              <a:gd name="connsiteX0" fmla="*/ 383013 w 2590913"/>
              <a:gd name="connsiteY0" fmla="*/ 3604 h 406850"/>
              <a:gd name="connsiteX1" fmla="*/ 2187918 w 2590913"/>
              <a:gd name="connsiteY1" fmla="*/ 0 h 406850"/>
              <a:gd name="connsiteX2" fmla="*/ 2590913 w 2590913"/>
              <a:gd name="connsiteY2" fmla="*/ 406850 h 406850"/>
              <a:gd name="connsiteX3" fmla="*/ 0 w 2590913"/>
              <a:gd name="connsiteY3" fmla="*/ 406845 h 406850"/>
              <a:gd name="connsiteX4" fmla="*/ 383013 w 2590913"/>
              <a:gd name="connsiteY4" fmla="*/ 3604 h 406850"/>
              <a:gd name="connsiteX0" fmla="*/ 383013 w 2775758"/>
              <a:gd name="connsiteY0" fmla="*/ 3604 h 414564"/>
              <a:gd name="connsiteX1" fmla="*/ 2187918 w 2775758"/>
              <a:gd name="connsiteY1" fmla="*/ 0 h 414564"/>
              <a:gd name="connsiteX2" fmla="*/ 2775758 w 2775758"/>
              <a:gd name="connsiteY2" fmla="*/ 414564 h 414564"/>
              <a:gd name="connsiteX3" fmla="*/ 0 w 2775758"/>
              <a:gd name="connsiteY3" fmla="*/ 406845 h 414564"/>
              <a:gd name="connsiteX4" fmla="*/ 383013 w 2775758"/>
              <a:gd name="connsiteY4" fmla="*/ 3604 h 414564"/>
              <a:gd name="connsiteX0" fmla="*/ 383013 w 2775758"/>
              <a:gd name="connsiteY0" fmla="*/ 0 h 410960"/>
              <a:gd name="connsiteX1" fmla="*/ 2311147 w 2775758"/>
              <a:gd name="connsiteY1" fmla="*/ 253 h 410960"/>
              <a:gd name="connsiteX2" fmla="*/ 2775758 w 2775758"/>
              <a:gd name="connsiteY2" fmla="*/ 410960 h 410960"/>
              <a:gd name="connsiteX3" fmla="*/ 0 w 2775758"/>
              <a:gd name="connsiteY3" fmla="*/ 403241 h 410960"/>
              <a:gd name="connsiteX4" fmla="*/ 383013 w 2775758"/>
              <a:gd name="connsiteY4" fmla="*/ 0 h 41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5758" h="410960">
                <a:moveTo>
                  <a:pt x="383013" y="0"/>
                </a:moveTo>
                <a:lnTo>
                  <a:pt x="2311147" y="253"/>
                </a:lnTo>
                <a:lnTo>
                  <a:pt x="2775758" y="410960"/>
                </a:lnTo>
                <a:lnTo>
                  <a:pt x="0" y="403241"/>
                </a:lnTo>
                <a:lnTo>
                  <a:pt x="383013" y="0"/>
                </a:lnTo>
                <a:close/>
              </a:path>
            </a:pathLst>
          </a:custGeom>
          <a:solidFill>
            <a:srgbClr val="32A1C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1" name="Text Box 43"/>
          <p:cNvSpPr txBox="1"/>
          <p:nvPr/>
        </p:nvSpPr>
        <p:spPr>
          <a:xfrm>
            <a:off x="4788616" y="2027180"/>
            <a:ext cx="2404110" cy="101155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Integrated Classes 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(Regular and Special Education)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2 Teachers</a:t>
            </a:r>
            <a:endParaRPr lang="en-US" sz="4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400" dirty="0">
              <a:effectLst/>
              <a:ea typeface="Calibri" charset="0"/>
              <a:cs typeface="Times New Roman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     Regular Classes	+Resource Room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	+Consultant Teacher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</p:txBody>
      </p:sp>
      <p:cxnSp>
        <p:nvCxnSpPr>
          <p:cNvPr id="42" name="Straight Connector 41"/>
          <p:cNvCxnSpPr>
            <a:endCxn id="22" idx="1"/>
          </p:cNvCxnSpPr>
          <p:nvPr/>
        </p:nvCxnSpPr>
        <p:spPr>
          <a:xfrm>
            <a:off x="4788616" y="2927609"/>
            <a:ext cx="2466160" cy="5783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182701" y="2199848"/>
            <a:ext cx="1661795" cy="1859280"/>
            <a:chOff x="3182701" y="2199848"/>
            <a:chExt cx="1661795" cy="1859280"/>
          </a:xfrm>
        </p:grpSpPr>
        <p:sp>
          <p:nvSpPr>
            <p:cNvPr id="36" name="Pentagon 35"/>
            <p:cNvSpPr/>
            <p:nvPr/>
          </p:nvSpPr>
          <p:spPr>
            <a:xfrm>
              <a:off x="3182701" y="2199848"/>
              <a:ext cx="1661795" cy="1414780"/>
            </a:xfrm>
            <a:prstGeom prst="homePlat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" name="Text Box 66"/>
            <p:cNvSpPr txBox="1"/>
            <p:nvPr/>
          </p:nvSpPr>
          <p:spPr>
            <a:xfrm>
              <a:off x="3194131" y="2246203"/>
              <a:ext cx="1418590" cy="181292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Committee on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Special Education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(CSE)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  <a:p>
              <a:pPr marL="6350" marR="0">
                <a:spcBef>
                  <a:spcPts val="0"/>
                </a:spcBef>
                <a:spcAft>
                  <a:spcPts val="0"/>
                </a:spcAft>
                <a:tabLst>
                  <a:tab pos="508000" algn="l"/>
                </a:tabLst>
              </a:pPr>
              <a:r>
                <a:rPr lang="en-US" sz="1100" dirty="0">
                  <a:latin typeface="Arial Narrow" charset="0"/>
                  <a:ea typeface="Calibri" charset="0"/>
                  <a:cs typeface="Times New Roman" charset="0"/>
                </a:rPr>
                <a:t>	</a:t>
              </a: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Classification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 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Individual Education 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Plan (IEP)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3620727" y="2715896"/>
              <a:ext cx="164141" cy="11242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3370026" y="2774523"/>
              <a:ext cx="997" cy="3781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Pentagon 32"/>
          <p:cNvSpPr/>
          <p:nvPr/>
        </p:nvSpPr>
        <p:spPr>
          <a:xfrm rot="10800000">
            <a:off x="6958003" y="1978638"/>
            <a:ext cx="1463040" cy="120269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4" name="Text Box 74"/>
          <p:cNvSpPr txBox="1"/>
          <p:nvPr/>
        </p:nvSpPr>
        <p:spPr>
          <a:xfrm>
            <a:off x="7250103" y="2091668"/>
            <a:ext cx="1197610" cy="105219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District- Based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28575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-Integrated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28575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-Blended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28575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-Co-taught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5133372" y="1371781"/>
            <a:ext cx="1710105" cy="602952"/>
          </a:xfrm>
          <a:custGeom>
            <a:avLst/>
            <a:gdLst>
              <a:gd name="connsiteX0" fmla="*/ 187725 w 1871189"/>
              <a:gd name="connsiteY0" fmla="*/ 0 h 472339"/>
              <a:gd name="connsiteX1" fmla="*/ 1677409 w 1871189"/>
              <a:gd name="connsiteY1" fmla="*/ 0 h 472339"/>
              <a:gd name="connsiteX2" fmla="*/ 1871189 w 1871189"/>
              <a:gd name="connsiteY2" fmla="*/ 472339 h 472339"/>
              <a:gd name="connsiteX3" fmla="*/ 0 w 1871189"/>
              <a:gd name="connsiteY3" fmla="*/ 472339 h 472339"/>
              <a:gd name="connsiteX4" fmla="*/ 187725 w 1871189"/>
              <a:gd name="connsiteY4" fmla="*/ 0 h 472339"/>
              <a:gd name="connsiteX0" fmla="*/ 187725 w 1871189"/>
              <a:gd name="connsiteY0" fmla="*/ 0 h 472339"/>
              <a:gd name="connsiteX1" fmla="*/ 1694893 w 1871189"/>
              <a:gd name="connsiteY1" fmla="*/ 7497 h 472339"/>
              <a:gd name="connsiteX2" fmla="*/ 1871189 w 1871189"/>
              <a:gd name="connsiteY2" fmla="*/ 472339 h 472339"/>
              <a:gd name="connsiteX3" fmla="*/ 0 w 1871189"/>
              <a:gd name="connsiteY3" fmla="*/ 472339 h 472339"/>
              <a:gd name="connsiteX4" fmla="*/ 187725 w 1871189"/>
              <a:gd name="connsiteY4" fmla="*/ 0 h 472339"/>
              <a:gd name="connsiteX0" fmla="*/ 187725 w 1906157"/>
              <a:gd name="connsiteY0" fmla="*/ 0 h 472339"/>
              <a:gd name="connsiteX1" fmla="*/ 1694893 w 1906157"/>
              <a:gd name="connsiteY1" fmla="*/ 7497 h 472339"/>
              <a:gd name="connsiteX2" fmla="*/ 1906157 w 1906157"/>
              <a:gd name="connsiteY2" fmla="*/ 472339 h 472339"/>
              <a:gd name="connsiteX3" fmla="*/ 0 w 1906157"/>
              <a:gd name="connsiteY3" fmla="*/ 472339 h 472339"/>
              <a:gd name="connsiteX4" fmla="*/ 187725 w 1906157"/>
              <a:gd name="connsiteY4" fmla="*/ 0 h 472339"/>
              <a:gd name="connsiteX0" fmla="*/ 213954 w 1932386"/>
              <a:gd name="connsiteY0" fmla="*/ 0 h 472339"/>
              <a:gd name="connsiteX1" fmla="*/ 1721122 w 1932386"/>
              <a:gd name="connsiteY1" fmla="*/ 7497 h 472339"/>
              <a:gd name="connsiteX2" fmla="*/ 1932386 w 1932386"/>
              <a:gd name="connsiteY2" fmla="*/ 472339 h 472339"/>
              <a:gd name="connsiteX3" fmla="*/ 0 w 1932386"/>
              <a:gd name="connsiteY3" fmla="*/ 457344 h 472339"/>
              <a:gd name="connsiteX4" fmla="*/ 213954 w 1932386"/>
              <a:gd name="connsiteY4" fmla="*/ 0 h 472339"/>
              <a:gd name="connsiteX0" fmla="*/ 213954 w 1932386"/>
              <a:gd name="connsiteY0" fmla="*/ 0 h 487334"/>
              <a:gd name="connsiteX1" fmla="*/ 1721122 w 1932386"/>
              <a:gd name="connsiteY1" fmla="*/ 7497 h 487334"/>
              <a:gd name="connsiteX2" fmla="*/ 1932386 w 1932386"/>
              <a:gd name="connsiteY2" fmla="*/ 472339 h 487334"/>
              <a:gd name="connsiteX3" fmla="*/ 0 w 1932386"/>
              <a:gd name="connsiteY3" fmla="*/ 487334 h 487334"/>
              <a:gd name="connsiteX4" fmla="*/ 213954 w 1932386"/>
              <a:gd name="connsiteY4" fmla="*/ 0 h 487334"/>
              <a:gd name="connsiteX0" fmla="*/ 213954 w 1941129"/>
              <a:gd name="connsiteY0" fmla="*/ 0 h 494849"/>
              <a:gd name="connsiteX1" fmla="*/ 1721122 w 1941129"/>
              <a:gd name="connsiteY1" fmla="*/ 7497 h 494849"/>
              <a:gd name="connsiteX2" fmla="*/ 1941129 w 1941129"/>
              <a:gd name="connsiteY2" fmla="*/ 494849 h 494849"/>
              <a:gd name="connsiteX3" fmla="*/ 0 w 1941129"/>
              <a:gd name="connsiteY3" fmla="*/ 487334 h 494849"/>
              <a:gd name="connsiteX4" fmla="*/ 213954 w 1941129"/>
              <a:gd name="connsiteY4" fmla="*/ 0 h 494849"/>
              <a:gd name="connsiteX0" fmla="*/ 295590 w 1941129"/>
              <a:gd name="connsiteY0" fmla="*/ 0 h 489694"/>
              <a:gd name="connsiteX1" fmla="*/ 1721122 w 1941129"/>
              <a:gd name="connsiteY1" fmla="*/ 2342 h 489694"/>
              <a:gd name="connsiteX2" fmla="*/ 1941129 w 1941129"/>
              <a:gd name="connsiteY2" fmla="*/ 489694 h 489694"/>
              <a:gd name="connsiteX3" fmla="*/ 0 w 1941129"/>
              <a:gd name="connsiteY3" fmla="*/ 482179 h 489694"/>
              <a:gd name="connsiteX4" fmla="*/ 295590 w 1941129"/>
              <a:gd name="connsiteY4" fmla="*/ 0 h 489694"/>
              <a:gd name="connsiteX0" fmla="*/ 295590 w 1941129"/>
              <a:gd name="connsiteY0" fmla="*/ 0 h 489694"/>
              <a:gd name="connsiteX1" fmla="*/ 1621344 w 1941129"/>
              <a:gd name="connsiteY1" fmla="*/ 7496 h 489694"/>
              <a:gd name="connsiteX2" fmla="*/ 1941129 w 1941129"/>
              <a:gd name="connsiteY2" fmla="*/ 489694 h 489694"/>
              <a:gd name="connsiteX3" fmla="*/ 0 w 1941129"/>
              <a:gd name="connsiteY3" fmla="*/ 482179 h 489694"/>
              <a:gd name="connsiteX4" fmla="*/ 295590 w 1941129"/>
              <a:gd name="connsiteY4" fmla="*/ 0 h 489694"/>
              <a:gd name="connsiteX0" fmla="*/ 295590 w 2085602"/>
              <a:gd name="connsiteY0" fmla="*/ 0 h 493861"/>
              <a:gd name="connsiteX1" fmla="*/ 1621344 w 2085602"/>
              <a:gd name="connsiteY1" fmla="*/ 7496 h 493861"/>
              <a:gd name="connsiteX2" fmla="*/ 2085602 w 2085602"/>
              <a:gd name="connsiteY2" fmla="*/ 493861 h 493861"/>
              <a:gd name="connsiteX3" fmla="*/ 0 w 2085602"/>
              <a:gd name="connsiteY3" fmla="*/ 482179 h 493861"/>
              <a:gd name="connsiteX4" fmla="*/ 295590 w 2085602"/>
              <a:gd name="connsiteY4" fmla="*/ 0 h 493861"/>
              <a:gd name="connsiteX0" fmla="*/ 295590 w 2085602"/>
              <a:gd name="connsiteY0" fmla="*/ 0 h 493861"/>
              <a:gd name="connsiteX1" fmla="*/ 1740692 w 2085602"/>
              <a:gd name="connsiteY1" fmla="*/ 3329 h 493861"/>
              <a:gd name="connsiteX2" fmla="*/ 2085602 w 2085602"/>
              <a:gd name="connsiteY2" fmla="*/ 493861 h 493861"/>
              <a:gd name="connsiteX3" fmla="*/ 0 w 2085602"/>
              <a:gd name="connsiteY3" fmla="*/ 482179 h 493861"/>
              <a:gd name="connsiteX4" fmla="*/ 295590 w 2085602"/>
              <a:gd name="connsiteY4" fmla="*/ 0 h 493861"/>
              <a:gd name="connsiteX0" fmla="*/ 295590 w 2060475"/>
              <a:gd name="connsiteY0" fmla="*/ 0 h 498028"/>
              <a:gd name="connsiteX1" fmla="*/ 1740692 w 2060475"/>
              <a:gd name="connsiteY1" fmla="*/ 3329 h 498028"/>
              <a:gd name="connsiteX2" fmla="*/ 2060475 w 2060475"/>
              <a:gd name="connsiteY2" fmla="*/ 498028 h 498028"/>
              <a:gd name="connsiteX3" fmla="*/ 0 w 2060475"/>
              <a:gd name="connsiteY3" fmla="*/ 482179 h 498028"/>
              <a:gd name="connsiteX4" fmla="*/ 295590 w 2060475"/>
              <a:gd name="connsiteY4" fmla="*/ 0 h 498028"/>
              <a:gd name="connsiteX0" fmla="*/ 295590 w 2060475"/>
              <a:gd name="connsiteY0" fmla="*/ 0 h 485526"/>
              <a:gd name="connsiteX1" fmla="*/ 1740692 w 2060475"/>
              <a:gd name="connsiteY1" fmla="*/ 3329 h 485526"/>
              <a:gd name="connsiteX2" fmla="*/ 2060475 w 2060475"/>
              <a:gd name="connsiteY2" fmla="*/ 485526 h 485526"/>
              <a:gd name="connsiteX3" fmla="*/ 0 w 2060475"/>
              <a:gd name="connsiteY3" fmla="*/ 482179 h 485526"/>
              <a:gd name="connsiteX4" fmla="*/ 295590 w 2060475"/>
              <a:gd name="connsiteY4" fmla="*/ 0 h 485526"/>
              <a:gd name="connsiteX0" fmla="*/ 314434 w 2079319"/>
              <a:gd name="connsiteY0" fmla="*/ 0 h 486346"/>
              <a:gd name="connsiteX1" fmla="*/ 1759536 w 2079319"/>
              <a:gd name="connsiteY1" fmla="*/ 3329 h 486346"/>
              <a:gd name="connsiteX2" fmla="*/ 2079319 w 2079319"/>
              <a:gd name="connsiteY2" fmla="*/ 485526 h 486346"/>
              <a:gd name="connsiteX3" fmla="*/ 0 w 2079319"/>
              <a:gd name="connsiteY3" fmla="*/ 486346 h 486346"/>
              <a:gd name="connsiteX4" fmla="*/ 314434 w 2079319"/>
              <a:gd name="connsiteY4" fmla="*/ 0 h 486346"/>
              <a:gd name="connsiteX0" fmla="*/ 289309 w 2079319"/>
              <a:gd name="connsiteY0" fmla="*/ 0 h 486346"/>
              <a:gd name="connsiteX1" fmla="*/ 1759536 w 2079319"/>
              <a:gd name="connsiteY1" fmla="*/ 3329 h 486346"/>
              <a:gd name="connsiteX2" fmla="*/ 2079319 w 2079319"/>
              <a:gd name="connsiteY2" fmla="*/ 485526 h 486346"/>
              <a:gd name="connsiteX3" fmla="*/ 0 w 2079319"/>
              <a:gd name="connsiteY3" fmla="*/ 486346 h 486346"/>
              <a:gd name="connsiteX4" fmla="*/ 289309 w 2079319"/>
              <a:gd name="connsiteY4" fmla="*/ 0 h 48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9319" h="486346">
                <a:moveTo>
                  <a:pt x="289309" y="0"/>
                </a:moveTo>
                <a:lnTo>
                  <a:pt x="1759536" y="3329"/>
                </a:lnTo>
                <a:lnTo>
                  <a:pt x="2079319" y="485526"/>
                </a:lnTo>
                <a:lnTo>
                  <a:pt x="0" y="486346"/>
                </a:lnTo>
                <a:lnTo>
                  <a:pt x="289309" y="0"/>
                </a:lnTo>
                <a:close/>
              </a:path>
            </a:pathLst>
          </a:custGeom>
          <a:solidFill>
            <a:srgbClr val="7030A0">
              <a:alpha val="6902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3" name="Text Box 42"/>
          <p:cNvSpPr txBox="1"/>
          <p:nvPr/>
        </p:nvSpPr>
        <p:spPr>
          <a:xfrm>
            <a:off x="5071477" y="1407166"/>
            <a:ext cx="1761345" cy="57467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effectLst/>
                <a:latin typeface="Arial Narrow" charset="0"/>
                <a:ea typeface="Calibri" charset="0"/>
                <a:cs typeface="Times New Roman" charset="0"/>
              </a:rPr>
              <a:t>KIDS: TEACHERS: AIDES</a:t>
            </a:r>
            <a:endParaRPr lang="en-US" sz="8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effectLst/>
                <a:latin typeface="Arial Narrow" charset="0"/>
                <a:ea typeface="Calibri" charset="0"/>
                <a:cs typeface="Times New Roman" charset="0"/>
              </a:rPr>
              <a:t>8:1:2</a:t>
            </a:r>
            <a:endParaRPr lang="en-US" sz="8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effectLst/>
                <a:latin typeface="Arial Narrow" charset="0"/>
                <a:ea typeface="Calibri" charset="0"/>
                <a:cs typeface="Times New Roman" charset="0"/>
              </a:rPr>
              <a:t>12:1:1</a:t>
            </a:r>
            <a:endParaRPr lang="en-US" sz="8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effectLst/>
                <a:latin typeface="Arial Narrow" charset="0"/>
                <a:ea typeface="Calibri" charset="0"/>
                <a:cs typeface="Times New Roman" charset="0"/>
              </a:rPr>
              <a:t>FBA and BIP if behavioral</a:t>
            </a:r>
            <a:endParaRPr lang="en-US" sz="8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47" name="Pentagon 46"/>
          <p:cNvSpPr/>
          <p:nvPr/>
        </p:nvSpPr>
        <p:spPr>
          <a:xfrm rot="10800000">
            <a:off x="6569343" y="1100137"/>
            <a:ext cx="1438910" cy="851237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9" name="Text Box 72"/>
          <p:cNvSpPr txBox="1"/>
          <p:nvPr/>
        </p:nvSpPr>
        <p:spPr>
          <a:xfrm>
            <a:off x="6775400" y="1204933"/>
            <a:ext cx="1197610" cy="79629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Arial Narrow" charset="0"/>
                <a:ea typeface="Calibri" charset="0"/>
                <a:cs typeface="Times New Roman" charset="0"/>
              </a:rPr>
              <a:t>District- Based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Arial Narrow" charset="0"/>
                <a:ea typeface="Calibri" charset="0"/>
                <a:cs typeface="Times New Roman" charset="0"/>
              </a:rPr>
              <a:t> Self-contained 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Arial Narrow" charset="0"/>
                <a:ea typeface="Calibri" charset="0"/>
                <a:cs typeface="Times New Roman" charset="0"/>
              </a:rPr>
              <a:t>Classroom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1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>
            <a:off x="4243435" y="3870072"/>
            <a:ext cx="3591546" cy="646925"/>
          </a:xfrm>
          <a:custGeom>
            <a:avLst/>
            <a:gdLst>
              <a:gd name="connsiteX0" fmla="*/ 671513 w 4572000"/>
              <a:gd name="connsiteY0" fmla="*/ 0 h 1514475"/>
              <a:gd name="connsiteX1" fmla="*/ 3957638 w 4572000"/>
              <a:gd name="connsiteY1" fmla="*/ 0 h 1514475"/>
              <a:gd name="connsiteX2" fmla="*/ 4572000 w 4572000"/>
              <a:gd name="connsiteY2" fmla="*/ 1514475 h 1514475"/>
              <a:gd name="connsiteX3" fmla="*/ 0 w 4572000"/>
              <a:gd name="connsiteY3" fmla="*/ 1514475 h 1514475"/>
              <a:gd name="connsiteX4" fmla="*/ 671513 w 4572000"/>
              <a:gd name="connsiteY4" fmla="*/ 0 h 1514475"/>
              <a:gd name="connsiteX0" fmla="*/ 671513 w 4601634"/>
              <a:gd name="connsiteY0" fmla="*/ 0 h 1518612"/>
              <a:gd name="connsiteX1" fmla="*/ 3957638 w 4601634"/>
              <a:gd name="connsiteY1" fmla="*/ 0 h 1518612"/>
              <a:gd name="connsiteX2" fmla="*/ 4601634 w 4601634"/>
              <a:gd name="connsiteY2" fmla="*/ 1518612 h 1518612"/>
              <a:gd name="connsiteX3" fmla="*/ 0 w 4601634"/>
              <a:gd name="connsiteY3" fmla="*/ 1514475 h 1518612"/>
              <a:gd name="connsiteX4" fmla="*/ 671513 w 4601634"/>
              <a:gd name="connsiteY4" fmla="*/ 0 h 1518612"/>
              <a:gd name="connsiteX0" fmla="*/ 671513 w 4597400"/>
              <a:gd name="connsiteY0" fmla="*/ 0 h 1518612"/>
              <a:gd name="connsiteX1" fmla="*/ 3957638 w 4597400"/>
              <a:gd name="connsiteY1" fmla="*/ 0 h 1518612"/>
              <a:gd name="connsiteX2" fmla="*/ 4597400 w 4597400"/>
              <a:gd name="connsiteY2" fmla="*/ 1518612 h 1518612"/>
              <a:gd name="connsiteX3" fmla="*/ 0 w 4597400"/>
              <a:gd name="connsiteY3" fmla="*/ 1514475 h 1518612"/>
              <a:gd name="connsiteX4" fmla="*/ 671513 w 4597400"/>
              <a:gd name="connsiteY4" fmla="*/ 0 h 1518612"/>
              <a:gd name="connsiteX0" fmla="*/ 671513 w 4597400"/>
              <a:gd name="connsiteY0" fmla="*/ 0 h 1518622"/>
              <a:gd name="connsiteX1" fmla="*/ 3957638 w 4597400"/>
              <a:gd name="connsiteY1" fmla="*/ 0 h 1518622"/>
              <a:gd name="connsiteX2" fmla="*/ 4597400 w 4597400"/>
              <a:gd name="connsiteY2" fmla="*/ 1518612 h 1518622"/>
              <a:gd name="connsiteX3" fmla="*/ 0 w 4597400"/>
              <a:gd name="connsiteY3" fmla="*/ 1518622 h 1518622"/>
              <a:gd name="connsiteX4" fmla="*/ 671513 w 4597400"/>
              <a:gd name="connsiteY4" fmla="*/ 0 h 1518622"/>
              <a:gd name="connsiteX0" fmla="*/ 124825 w 4050712"/>
              <a:gd name="connsiteY0" fmla="*/ 0 h 1573774"/>
              <a:gd name="connsiteX1" fmla="*/ 3410950 w 4050712"/>
              <a:gd name="connsiteY1" fmla="*/ 0 h 1573774"/>
              <a:gd name="connsiteX2" fmla="*/ 4050712 w 4050712"/>
              <a:gd name="connsiteY2" fmla="*/ 1518612 h 1573774"/>
              <a:gd name="connsiteX3" fmla="*/ 0 w 4050712"/>
              <a:gd name="connsiteY3" fmla="*/ 1573774 h 1573774"/>
              <a:gd name="connsiteX4" fmla="*/ 124825 w 4050712"/>
              <a:gd name="connsiteY4" fmla="*/ 0 h 1573774"/>
              <a:gd name="connsiteX0" fmla="*/ 207202 w 4050712"/>
              <a:gd name="connsiteY0" fmla="*/ 0 h 1610542"/>
              <a:gd name="connsiteX1" fmla="*/ 3410950 w 4050712"/>
              <a:gd name="connsiteY1" fmla="*/ 36768 h 1610542"/>
              <a:gd name="connsiteX2" fmla="*/ 4050712 w 4050712"/>
              <a:gd name="connsiteY2" fmla="*/ 1555380 h 1610542"/>
              <a:gd name="connsiteX3" fmla="*/ 0 w 4050712"/>
              <a:gd name="connsiteY3" fmla="*/ 1610542 h 1610542"/>
              <a:gd name="connsiteX4" fmla="*/ 207202 w 4050712"/>
              <a:gd name="connsiteY4" fmla="*/ 0 h 1610542"/>
              <a:gd name="connsiteX0" fmla="*/ 207202 w 4050712"/>
              <a:gd name="connsiteY0" fmla="*/ 0 h 1573774"/>
              <a:gd name="connsiteX1" fmla="*/ 3410950 w 4050712"/>
              <a:gd name="connsiteY1" fmla="*/ 0 h 1573774"/>
              <a:gd name="connsiteX2" fmla="*/ 4050712 w 4050712"/>
              <a:gd name="connsiteY2" fmla="*/ 1518612 h 1573774"/>
              <a:gd name="connsiteX3" fmla="*/ 0 w 4050712"/>
              <a:gd name="connsiteY3" fmla="*/ 1573774 h 1573774"/>
              <a:gd name="connsiteX4" fmla="*/ 207202 w 4050712"/>
              <a:gd name="connsiteY4" fmla="*/ 0 h 1573774"/>
              <a:gd name="connsiteX0" fmla="*/ 207202 w 3601379"/>
              <a:gd name="connsiteY0" fmla="*/ 0 h 1610532"/>
              <a:gd name="connsiteX1" fmla="*/ 3410950 w 3601379"/>
              <a:gd name="connsiteY1" fmla="*/ 0 h 1610532"/>
              <a:gd name="connsiteX2" fmla="*/ 3601379 w 3601379"/>
              <a:gd name="connsiteY2" fmla="*/ 1610532 h 1610532"/>
              <a:gd name="connsiteX3" fmla="*/ 0 w 3601379"/>
              <a:gd name="connsiteY3" fmla="*/ 1573774 h 1610532"/>
              <a:gd name="connsiteX4" fmla="*/ 207202 w 3601379"/>
              <a:gd name="connsiteY4" fmla="*/ 0 h 1610532"/>
              <a:gd name="connsiteX0" fmla="*/ 207202 w 3601379"/>
              <a:gd name="connsiteY0" fmla="*/ 0 h 1592148"/>
              <a:gd name="connsiteX1" fmla="*/ 3410950 w 3601379"/>
              <a:gd name="connsiteY1" fmla="*/ 0 h 1592148"/>
              <a:gd name="connsiteX2" fmla="*/ 3601379 w 3601379"/>
              <a:gd name="connsiteY2" fmla="*/ 1592148 h 1592148"/>
              <a:gd name="connsiteX3" fmla="*/ 0 w 3601379"/>
              <a:gd name="connsiteY3" fmla="*/ 1573774 h 1592148"/>
              <a:gd name="connsiteX4" fmla="*/ 207202 w 3601379"/>
              <a:gd name="connsiteY4" fmla="*/ 0 h 1592148"/>
              <a:gd name="connsiteX0" fmla="*/ 207202 w 3631334"/>
              <a:gd name="connsiteY0" fmla="*/ 0 h 1573774"/>
              <a:gd name="connsiteX1" fmla="*/ 3410950 w 3631334"/>
              <a:gd name="connsiteY1" fmla="*/ 0 h 1573774"/>
              <a:gd name="connsiteX2" fmla="*/ 3631334 w 3631334"/>
              <a:gd name="connsiteY2" fmla="*/ 1573764 h 1573774"/>
              <a:gd name="connsiteX3" fmla="*/ 0 w 3631334"/>
              <a:gd name="connsiteY3" fmla="*/ 1573774 h 1573774"/>
              <a:gd name="connsiteX4" fmla="*/ 207202 w 3631334"/>
              <a:gd name="connsiteY4" fmla="*/ 0 h 1573774"/>
              <a:gd name="connsiteX0" fmla="*/ 44987 w 3469119"/>
              <a:gd name="connsiteY0" fmla="*/ 0 h 1599853"/>
              <a:gd name="connsiteX1" fmla="*/ 3248735 w 3469119"/>
              <a:gd name="connsiteY1" fmla="*/ 0 h 1599853"/>
              <a:gd name="connsiteX2" fmla="*/ 3469119 w 3469119"/>
              <a:gd name="connsiteY2" fmla="*/ 1573764 h 1599853"/>
              <a:gd name="connsiteX3" fmla="*/ 0 w 3469119"/>
              <a:gd name="connsiteY3" fmla="*/ 1599853 h 1599853"/>
              <a:gd name="connsiteX4" fmla="*/ 44987 w 3469119"/>
              <a:gd name="connsiteY4" fmla="*/ 0 h 1599853"/>
              <a:gd name="connsiteX0" fmla="*/ 212610 w 3636742"/>
              <a:gd name="connsiteY0" fmla="*/ 0 h 1586811"/>
              <a:gd name="connsiteX1" fmla="*/ 3416358 w 3636742"/>
              <a:gd name="connsiteY1" fmla="*/ 0 h 1586811"/>
              <a:gd name="connsiteX2" fmla="*/ 3636742 w 3636742"/>
              <a:gd name="connsiteY2" fmla="*/ 1573764 h 1586811"/>
              <a:gd name="connsiteX3" fmla="*/ 0 w 3636742"/>
              <a:gd name="connsiteY3" fmla="*/ 1586811 h 1586811"/>
              <a:gd name="connsiteX4" fmla="*/ 212610 w 3636742"/>
              <a:gd name="connsiteY4" fmla="*/ 0 h 1586811"/>
              <a:gd name="connsiteX0" fmla="*/ 228832 w 3652964"/>
              <a:gd name="connsiteY0" fmla="*/ 0 h 1586811"/>
              <a:gd name="connsiteX1" fmla="*/ 3432580 w 3652964"/>
              <a:gd name="connsiteY1" fmla="*/ 0 h 1586811"/>
              <a:gd name="connsiteX2" fmla="*/ 3652964 w 3652964"/>
              <a:gd name="connsiteY2" fmla="*/ 1573764 h 1586811"/>
              <a:gd name="connsiteX3" fmla="*/ 0 w 3652964"/>
              <a:gd name="connsiteY3" fmla="*/ 1586811 h 1586811"/>
              <a:gd name="connsiteX4" fmla="*/ 228832 w 3652964"/>
              <a:gd name="connsiteY4" fmla="*/ 0 h 1586811"/>
              <a:gd name="connsiteX0" fmla="*/ 239647 w 3652964"/>
              <a:gd name="connsiteY0" fmla="*/ 13039 h 1586811"/>
              <a:gd name="connsiteX1" fmla="*/ 3432580 w 3652964"/>
              <a:gd name="connsiteY1" fmla="*/ 0 h 1586811"/>
              <a:gd name="connsiteX2" fmla="*/ 3652964 w 3652964"/>
              <a:gd name="connsiteY2" fmla="*/ 1573764 h 1586811"/>
              <a:gd name="connsiteX3" fmla="*/ 0 w 3652964"/>
              <a:gd name="connsiteY3" fmla="*/ 1586811 h 1586811"/>
              <a:gd name="connsiteX4" fmla="*/ 239647 w 3652964"/>
              <a:gd name="connsiteY4" fmla="*/ 13039 h 1586811"/>
              <a:gd name="connsiteX0" fmla="*/ 228832 w 3652964"/>
              <a:gd name="connsiteY0" fmla="*/ 26079 h 1586811"/>
              <a:gd name="connsiteX1" fmla="*/ 3432580 w 3652964"/>
              <a:gd name="connsiteY1" fmla="*/ 0 h 1586811"/>
              <a:gd name="connsiteX2" fmla="*/ 3652964 w 3652964"/>
              <a:gd name="connsiteY2" fmla="*/ 1573764 h 1586811"/>
              <a:gd name="connsiteX3" fmla="*/ 0 w 3652964"/>
              <a:gd name="connsiteY3" fmla="*/ 1586811 h 1586811"/>
              <a:gd name="connsiteX4" fmla="*/ 228832 w 3652964"/>
              <a:gd name="connsiteY4" fmla="*/ 26079 h 158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2964" h="1586811">
                <a:moveTo>
                  <a:pt x="228832" y="26079"/>
                </a:moveTo>
                <a:lnTo>
                  <a:pt x="3432580" y="0"/>
                </a:lnTo>
                <a:lnTo>
                  <a:pt x="3652964" y="1573764"/>
                </a:lnTo>
                <a:lnTo>
                  <a:pt x="0" y="1586811"/>
                </a:lnTo>
                <a:lnTo>
                  <a:pt x="228832" y="26079"/>
                </a:lnTo>
                <a:close/>
              </a:path>
            </a:pathLst>
          </a:cu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Trapezoid 11"/>
          <p:cNvSpPr/>
          <p:nvPr/>
        </p:nvSpPr>
        <p:spPr>
          <a:xfrm>
            <a:off x="3631971" y="4519450"/>
            <a:ext cx="4895580" cy="1988228"/>
          </a:xfrm>
          <a:custGeom>
            <a:avLst/>
            <a:gdLst>
              <a:gd name="connsiteX0" fmla="*/ 0 w 4864758"/>
              <a:gd name="connsiteY0" fmla="*/ 2096184 h 2096184"/>
              <a:gd name="connsiteX1" fmla="*/ 524046 w 4864758"/>
              <a:gd name="connsiteY1" fmla="*/ 0 h 2096184"/>
              <a:gd name="connsiteX2" fmla="*/ 4340712 w 4864758"/>
              <a:gd name="connsiteY2" fmla="*/ 0 h 2096184"/>
              <a:gd name="connsiteX3" fmla="*/ 4864758 w 4864758"/>
              <a:gd name="connsiteY3" fmla="*/ 2096184 h 2096184"/>
              <a:gd name="connsiteX4" fmla="*/ 0 w 4864758"/>
              <a:gd name="connsiteY4" fmla="*/ 2096184 h 2096184"/>
              <a:gd name="connsiteX0" fmla="*/ 0 w 4864758"/>
              <a:gd name="connsiteY0" fmla="*/ 2096184 h 2096184"/>
              <a:gd name="connsiteX1" fmla="*/ 524046 w 4864758"/>
              <a:gd name="connsiteY1" fmla="*/ 0 h 2096184"/>
              <a:gd name="connsiteX2" fmla="*/ 4196874 w 4864758"/>
              <a:gd name="connsiteY2" fmla="*/ 0 h 2096184"/>
              <a:gd name="connsiteX3" fmla="*/ 4864758 w 4864758"/>
              <a:gd name="connsiteY3" fmla="*/ 2096184 h 2096184"/>
              <a:gd name="connsiteX4" fmla="*/ 0 w 4864758"/>
              <a:gd name="connsiteY4" fmla="*/ 2096184 h 2096184"/>
              <a:gd name="connsiteX0" fmla="*/ 0 w 4864758"/>
              <a:gd name="connsiteY0" fmla="*/ 2106458 h 2106458"/>
              <a:gd name="connsiteX1" fmla="*/ 585691 w 4864758"/>
              <a:gd name="connsiteY1" fmla="*/ 0 h 2106458"/>
              <a:gd name="connsiteX2" fmla="*/ 4196874 w 4864758"/>
              <a:gd name="connsiteY2" fmla="*/ 10274 h 2106458"/>
              <a:gd name="connsiteX3" fmla="*/ 4864758 w 4864758"/>
              <a:gd name="connsiteY3" fmla="*/ 2106458 h 2106458"/>
              <a:gd name="connsiteX4" fmla="*/ 0 w 4864758"/>
              <a:gd name="connsiteY4" fmla="*/ 2106458 h 2106458"/>
              <a:gd name="connsiteX0" fmla="*/ 0 w 4895580"/>
              <a:gd name="connsiteY0" fmla="*/ 2085910 h 2106458"/>
              <a:gd name="connsiteX1" fmla="*/ 616513 w 4895580"/>
              <a:gd name="connsiteY1" fmla="*/ 0 h 2106458"/>
              <a:gd name="connsiteX2" fmla="*/ 4227696 w 4895580"/>
              <a:gd name="connsiteY2" fmla="*/ 10274 h 2106458"/>
              <a:gd name="connsiteX3" fmla="*/ 4895580 w 4895580"/>
              <a:gd name="connsiteY3" fmla="*/ 2106458 h 2106458"/>
              <a:gd name="connsiteX4" fmla="*/ 0 w 4895580"/>
              <a:gd name="connsiteY4" fmla="*/ 2085910 h 210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580" h="2106458">
                <a:moveTo>
                  <a:pt x="0" y="2085910"/>
                </a:moveTo>
                <a:lnTo>
                  <a:pt x="616513" y="0"/>
                </a:lnTo>
                <a:lnTo>
                  <a:pt x="4227696" y="10274"/>
                </a:lnTo>
                <a:lnTo>
                  <a:pt x="4895580" y="2106458"/>
                </a:lnTo>
                <a:lnTo>
                  <a:pt x="0" y="208591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Triangle 12"/>
          <p:cNvSpPr/>
          <p:nvPr/>
        </p:nvSpPr>
        <p:spPr>
          <a:xfrm>
            <a:off x="4127772" y="4539525"/>
            <a:ext cx="3919855" cy="1536700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644027" y="5667285"/>
            <a:ext cx="2875915" cy="5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79967" y="5245645"/>
            <a:ext cx="1818005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46"/>
          <p:cNvSpPr txBox="1"/>
          <p:nvPr/>
        </p:nvSpPr>
        <p:spPr>
          <a:xfrm>
            <a:off x="5203462" y="5754915"/>
            <a:ext cx="1778000" cy="2527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>
                <a:effectLst/>
                <a:latin typeface="Arial Narrow" charset="0"/>
                <a:ea typeface="Calibri" charset="0"/>
                <a:cs typeface="Times New Roman" charset="0"/>
              </a:rPr>
              <a:t>TIER 1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5" name="Text Box 47"/>
          <p:cNvSpPr txBox="1"/>
          <p:nvPr/>
        </p:nvSpPr>
        <p:spPr>
          <a:xfrm>
            <a:off x="5195207" y="5347245"/>
            <a:ext cx="1778000" cy="2527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>
                <a:effectLst/>
                <a:latin typeface="Arial Narrow" charset="0"/>
                <a:ea typeface="Calibri" charset="0"/>
                <a:cs typeface="Times New Roman" charset="0"/>
              </a:rPr>
              <a:t>TIER 2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6" name="Text Box 49"/>
          <p:cNvSpPr txBox="1"/>
          <p:nvPr/>
        </p:nvSpPr>
        <p:spPr>
          <a:xfrm>
            <a:off x="5201557" y="4961800"/>
            <a:ext cx="1778000" cy="2527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>
                <a:effectLst/>
                <a:latin typeface="Arial Narrow" charset="0"/>
                <a:ea typeface="Calibri" charset="0"/>
                <a:cs typeface="Times New Roman" charset="0"/>
              </a:rPr>
              <a:t>TIER 3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7" name="Text Box 50"/>
          <p:cNvSpPr txBox="1"/>
          <p:nvPr/>
        </p:nvSpPr>
        <p:spPr>
          <a:xfrm>
            <a:off x="4147457" y="6092735"/>
            <a:ext cx="3898900" cy="51625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>
                <a:effectLst/>
                <a:latin typeface="Arial Narrow" charset="0"/>
                <a:ea typeface="Calibri" charset="0"/>
                <a:cs typeface="Times New Roman" charset="0"/>
              </a:rPr>
              <a:t>TO ASSESS – RTI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>
                <a:effectLst/>
                <a:latin typeface="Arial Narrow" charset="0"/>
                <a:ea typeface="Calibri" charset="0"/>
                <a:cs typeface="Times New Roman" charset="0"/>
              </a:rPr>
              <a:t>Response to Intervention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8" name="Triangle 27"/>
          <p:cNvSpPr/>
          <p:nvPr/>
        </p:nvSpPr>
        <p:spPr>
          <a:xfrm>
            <a:off x="3626778" y="4516665"/>
            <a:ext cx="4911047" cy="1991013"/>
          </a:xfrm>
          <a:custGeom>
            <a:avLst/>
            <a:gdLst>
              <a:gd name="connsiteX0" fmla="*/ 0 w 6282690"/>
              <a:gd name="connsiteY0" fmla="*/ 2118179 h 2118179"/>
              <a:gd name="connsiteX1" fmla="*/ 529545 w 6282690"/>
              <a:gd name="connsiteY1" fmla="*/ 0 h 2118179"/>
              <a:gd name="connsiteX2" fmla="*/ 5753145 w 6282690"/>
              <a:gd name="connsiteY2" fmla="*/ 0 h 2118179"/>
              <a:gd name="connsiteX3" fmla="*/ 6282690 w 6282690"/>
              <a:gd name="connsiteY3" fmla="*/ 2118179 h 2118179"/>
              <a:gd name="connsiteX4" fmla="*/ 0 w 6282690"/>
              <a:gd name="connsiteY4" fmla="*/ 2118179 h 2118179"/>
              <a:gd name="connsiteX0" fmla="*/ 0 w 6282690"/>
              <a:gd name="connsiteY0" fmla="*/ 2118179 h 2118179"/>
              <a:gd name="connsiteX1" fmla="*/ 529545 w 6282690"/>
              <a:gd name="connsiteY1" fmla="*/ 0 h 2118179"/>
              <a:gd name="connsiteX2" fmla="*/ 5426574 w 6282690"/>
              <a:gd name="connsiteY2" fmla="*/ 0 h 2118179"/>
              <a:gd name="connsiteX3" fmla="*/ 6282690 w 6282690"/>
              <a:gd name="connsiteY3" fmla="*/ 2118179 h 2118179"/>
              <a:gd name="connsiteX4" fmla="*/ 0 w 6282690"/>
              <a:gd name="connsiteY4" fmla="*/ 2118179 h 2118179"/>
              <a:gd name="connsiteX0" fmla="*/ 0 w 6282690"/>
              <a:gd name="connsiteY0" fmla="*/ 2167165 h 2167165"/>
              <a:gd name="connsiteX1" fmla="*/ 807130 w 6282690"/>
              <a:gd name="connsiteY1" fmla="*/ 0 h 2167165"/>
              <a:gd name="connsiteX2" fmla="*/ 5426574 w 6282690"/>
              <a:gd name="connsiteY2" fmla="*/ 48986 h 2167165"/>
              <a:gd name="connsiteX3" fmla="*/ 6282690 w 6282690"/>
              <a:gd name="connsiteY3" fmla="*/ 2167165 h 2167165"/>
              <a:gd name="connsiteX4" fmla="*/ 0 w 6282690"/>
              <a:gd name="connsiteY4" fmla="*/ 2167165 h 2167165"/>
              <a:gd name="connsiteX0" fmla="*/ 0 w 6282690"/>
              <a:gd name="connsiteY0" fmla="*/ 2118179 h 2118179"/>
              <a:gd name="connsiteX1" fmla="*/ 790802 w 6282690"/>
              <a:gd name="connsiteY1" fmla="*/ 0 h 2118179"/>
              <a:gd name="connsiteX2" fmla="*/ 5426574 w 6282690"/>
              <a:gd name="connsiteY2" fmla="*/ 0 h 2118179"/>
              <a:gd name="connsiteX3" fmla="*/ 6282690 w 6282690"/>
              <a:gd name="connsiteY3" fmla="*/ 2118179 h 2118179"/>
              <a:gd name="connsiteX4" fmla="*/ 0 w 6282690"/>
              <a:gd name="connsiteY4" fmla="*/ 2118179 h 211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2690" h="2118179">
                <a:moveTo>
                  <a:pt x="0" y="2118179"/>
                </a:moveTo>
                <a:lnTo>
                  <a:pt x="790802" y="0"/>
                </a:lnTo>
                <a:lnTo>
                  <a:pt x="5426574" y="0"/>
                </a:lnTo>
                <a:lnTo>
                  <a:pt x="6282690" y="2118179"/>
                </a:lnTo>
                <a:lnTo>
                  <a:pt x="0" y="2118179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Pentagon 29"/>
          <p:cNvSpPr/>
          <p:nvPr/>
        </p:nvSpPr>
        <p:spPr>
          <a:xfrm>
            <a:off x="3487692" y="4690655"/>
            <a:ext cx="2204720" cy="37592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Pentagon 30"/>
          <p:cNvSpPr/>
          <p:nvPr/>
        </p:nvSpPr>
        <p:spPr>
          <a:xfrm>
            <a:off x="3034937" y="5205640"/>
            <a:ext cx="2204720" cy="37592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2" name="Pentagon 31"/>
          <p:cNvSpPr/>
          <p:nvPr/>
        </p:nvSpPr>
        <p:spPr>
          <a:xfrm>
            <a:off x="2618377" y="5716815"/>
            <a:ext cx="2204720" cy="37592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4" name="Text Box 76"/>
          <p:cNvSpPr txBox="1"/>
          <p:nvPr/>
        </p:nvSpPr>
        <p:spPr>
          <a:xfrm>
            <a:off x="3875042" y="4761775"/>
            <a:ext cx="1366520" cy="2908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Individual Student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45" name="Text Box 77"/>
          <p:cNvSpPr txBox="1"/>
          <p:nvPr/>
        </p:nvSpPr>
        <p:spPr>
          <a:xfrm>
            <a:off x="3544207" y="5245010"/>
            <a:ext cx="1366520" cy="2908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At-Risk Group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46" name="Text Box 78"/>
          <p:cNvSpPr txBox="1"/>
          <p:nvPr/>
        </p:nvSpPr>
        <p:spPr>
          <a:xfrm>
            <a:off x="3212102" y="5787300"/>
            <a:ext cx="1366520" cy="2908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School Wide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3034937" y="6559047"/>
            <a:ext cx="6246495" cy="317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45"/>
          <p:cNvSpPr txBox="1"/>
          <p:nvPr/>
        </p:nvSpPr>
        <p:spPr>
          <a:xfrm>
            <a:off x="4558302" y="3918245"/>
            <a:ext cx="2979420" cy="6419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effectLst/>
                <a:latin typeface="Arial Narrow" charset="0"/>
                <a:ea typeface="Calibri" charset="0"/>
                <a:cs typeface="Times New Roman" charset="0"/>
              </a:rPr>
              <a:t>RSA – Referral for Student Assistance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charset="2"/>
              <a:buChar char=""/>
            </a:pPr>
            <a:r>
              <a:rPr lang="en-US" sz="1050" b="1" dirty="0">
                <a:effectLst/>
                <a:latin typeface="Arial Narrow" charset="0"/>
                <a:ea typeface="Calibri" charset="0"/>
                <a:cs typeface="Times New Roman" charset="0"/>
              </a:rPr>
              <a:t>Behavior Support Plan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charset="2"/>
              <a:buChar char=""/>
            </a:pPr>
            <a:r>
              <a:rPr lang="en-US" sz="1050" b="1" dirty="0">
                <a:effectLst/>
                <a:latin typeface="Arial Narrow" charset="0"/>
                <a:ea typeface="Calibri" charset="0"/>
                <a:cs typeface="Times New Roman" charset="0"/>
              </a:rPr>
              <a:t>FBA Functional Behavioral Assessment 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0" name="Pentagon 19"/>
          <p:cNvSpPr/>
          <p:nvPr/>
        </p:nvSpPr>
        <p:spPr>
          <a:xfrm rot="10800000">
            <a:off x="7477318" y="3587660"/>
            <a:ext cx="1430655" cy="129032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Text Box 75"/>
          <p:cNvSpPr txBox="1"/>
          <p:nvPr/>
        </p:nvSpPr>
        <p:spPr>
          <a:xfrm>
            <a:off x="7662103" y="3729265"/>
            <a:ext cx="1197610" cy="106743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General 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Education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Mainstream 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with Supports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4470401" y="2929797"/>
            <a:ext cx="3149872" cy="951618"/>
          </a:xfrm>
          <a:custGeom>
            <a:avLst/>
            <a:gdLst>
              <a:gd name="connsiteX0" fmla="*/ 372534 w 3293534"/>
              <a:gd name="connsiteY0" fmla="*/ 0 h 829734"/>
              <a:gd name="connsiteX1" fmla="*/ 2963334 w 3293534"/>
              <a:gd name="connsiteY1" fmla="*/ 16934 h 829734"/>
              <a:gd name="connsiteX2" fmla="*/ 3293534 w 3293534"/>
              <a:gd name="connsiteY2" fmla="*/ 829734 h 829734"/>
              <a:gd name="connsiteX3" fmla="*/ 0 w 3293534"/>
              <a:gd name="connsiteY3" fmla="*/ 829734 h 829734"/>
              <a:gd name="connsiteX4" fmla="*/ 372534 w 3293534"/>
              <a:gd name="connsiteY4" fmla="*/ 0 h 829734"/>
              <a:gd name="connsiteX0" fmla="*/ 372534 w 3293534"/>
              <a:gd name="connsiteY0" fmla="*/ 8479 h 838213"/>
              <a:gd name="connsiteX1" fmla="*/ 2963334 w 3293534"/>
              <a:gd name="connsiteY1" fmla="*/ 0 h 838213"/>
              <a:gd name="connsiteX2" fmla="*/ 3293534 w 3293534"/>
              <a:gd name="connsiteY2" fmla="*/ 838213 h 838213"/>
              <a:gd name="connsiteX3" fmla="*/ 0 w 3293534"/>
              <a:gd name="connsiteY3" fmla="*/ 838213 h 838213"/>
              <a:gd name="connsiteX4" fmla="*/ 372534 w 3293534"/>
              <a:gd name="connsiteY4" fmla="*/ 8479 h 838213"/>
              <a:gd name="connsiteX0" fmla="*/ 567292 w 3488292"/>
              <a:gd name="connsiteY0" fmla="*/ 8479 h 838213"/>
              <a:gd name="connsiteX1" fmla="*/ 3158092 w 3488292"/>
              <a:gd name="connsiteY1" fmla="*/ 0 h 838213"/>
              <a:gd name="connsiteX2" fmla="*/ 3488292 w 3488292"/>
              <a:gd name="connsiteY2" fmla="*/ 838213 h 838213"/>
              <a:gd name="connsiteX3" fmla="*/ 0 w 3488292"/>
              <a:gd name="connsiteY3" fmla="*/ 832139 h 838213"/>
              <a:gd name="connsiteX4" fmla="*/ 567292 w 3488292"/>
              <a:gd name="connsiteY4" fmla="*/ 8479 h 838213"/>
              <a:gd name="connsiteX0" fmla="*/ 524948 w 3488292"/>
              <a:gd name="connsiteY0" fmla="*/ 0 h 854030"/>
              <a:gd name="connsiteX1" fmla="*/ 3158092 w 3488292"/>
              <a:gd name="connsiteY1" fmla="*/ 15817 h 854030"/>
              <a:gd name="connsiteX2" fmla="*/ 3488292 w 3488292"/>
              <a:gd name="connsiteY2" fmla="*/ 854030 h 854030"/>
              <a:gd name="connsiteX3" fmla="*/ 0 w 3488292"/>
              <a:gd name="connsiteY3" fmla="*/ 847956 h 854030"/>
              <a:gd name="connsiteX4" fmla="*/ 524948 w 3488292"/>
              <a:gd name="connsiteY4" fmla="*/ 0 h 854030"/>
              <a:gd name="connsiteX0" fmla="*/ 524948 w 3488292"/>
              <a:gd name="connsiteY0" fmla="*/ 0 h 854030"/>
              <a:gd name="connsiteX1" fmla="*/ 3225843 w 3488292"/>
              <a:gd name="connsiteY1" fmla="*/ 9740 h 854030"/>
              <a:gd name="connsiteX2" fmla="*/ 3488292 w 3488292"/>
              <a:gd name="connsiteY2" fmla="*/ 854030 h 854030"/>
              <a:gd name="connsiteX3" fmla="*/ 0 w 3488292"/>
              <a:gd name="connsiteY3" fmla="*/ 847956 h 854030"/>
              <a:gd name="connsiteX4" fmla="*/ 524948 w 3488292"/>
              <a:gd name="connsiteY4" fmla="*/ 0 h 854030"/>
              <a:gd name="connsiteX0" fmla="*/ 524948 w 3691543"/>
              <a:gd name="connsiteY0" fmla="*/ 0 h 878336"/>
              <a:gd name="connsiteX1" fmla="*/ 3225843 w 3691543"/>
              <a:gd name="connsiteY1" fmla="*/ 9740 h 878336"/>
              <a:gd name="connsiteX2" fmla="*/ 3691543 w 3691543"/>
              <a:gd name="connsiteY2" fmla="*/ 878336 h 878336"/>
              <a:gd name="connsiteX3" fmla="*/ 0 w 3691543"/>
              <a:gd name="connsiteY3" fmla="*/ 847956 h 878336"/>
              <a:gd name="connsiteX4" fmla="*/ 524948 w 3691543"/>
              <a:gd name="connsiteY4" fmla="*/ 0 h 878336"/>
              <a:gd name="connsiteX0" fmla="*/ 524948 w 3691543"/>
              <a:gd name="connsiteY0" fmla="*/ 0 h 878336"/>
              <a:gd name="connsiteX1" fmla="*/ 3225844 w 3691543"/>
              <a:gd name="connsiteY1" fmla="*/ 9740 h 878336"/>
              <a:gd name="connsiteX2" fmla="*/ 3691543 w 3691543"/>
              <a:gd name="connsiteY2" fmla="*/ 878336 h 878336"/>
              <a:gd name="connsiteX3" fmla="*/ 0 w 3691543"/>
              <a:gd name="connsiteY3" fmla="*/ 847956 h 878336"/>
              <a:gd name="connsiteX4" fmla="*/ 524948 w 3691543"/>
              <a:gd name="connsiteY4" fmla="*/ 0 h 878336"/>
              <a:gd name="connsiteX0" fmla="*/ 524948 w 3691543"/>
              <a:gd name="connsiteY0" fmla="*/ 2415 h 880751"/>
              <a:gd name="connsiteX1" fmla="*/ 3225845 w 3691543"/>
              <a:gd name="connsiteY1" fmla="*/ 0 h 880751"/>
              <a:gd name="connsiteX2" fmla="*/ 3691543 w 3691543"/>
              <a:gd name="connsiteY2" fmla="*/ 880751 h 880751"/>
              <a:gd name="connsiteX3" fmla="*/ 0 w 3691543"/>
              <a:gd name="connsiteY3" fmla="*/ 850371 h 880751"/>
              <a:gd name="connsiteX4" fmla="*/ 524948 w 3691543"/>
              <a:gd name="connsiteY4" fmla="*/ 2415 h 880751"/>
              <a:gd name="connsiteX0" fmla="*/ 524948 w 3691543"/>
              <a:gd name="connsiteY0" fmla="*/ 2415 h 859746"/>
              <a:gd name="connsiteX1" fmla="*/ 3225845 w 3691543"/>
              <a:gd name="connsiteY1" fmla="*/ 0 h 859746"/>
              <a:gd name="connsiteX2" fmla="*/ 3691543 w 3691543"/>
              <a:gd name="connsiteY2" fmla="*/ 859746 h 859746"/>
              <a:gd name="connsiteX3" fmla="*/ 0 w 3691543"/>
              <a:gd name="connsiteY3" fmla="*/ 850371 h 859746"/>
              <a:gd name="connsiteX4" fmla="*/ 524948 w 3691543"/>
              <a:gd name="connsiteY4" fmla="*/ 2415 h 859746"/>
              <a:gd name="connsiteX0" fmla="*/ 524948 w 3691543"/>
              <a:gd name="connsiteY0" fmla="*/ 2415 h 852744"/>
              <a:gd name="connsiteX1" fmla="*/ 3225845 w 3691543"/>
              <a:gd name="connsiteY1" fmla="*/ 0 h 852744"/>
              <a:gd name="connsiteX2" fmla="*/ 3691543 w 3691543"/>
              <a:gd name="connsiteY2" fmla="*/ 852744 h 852744"/>
              <a:gd name="connsiteX3" fmla="*/ 0 w 3691543"/>
              <a:gd name="connsiteY3" fmla="*/ 850371 h 852744"/>
              <a:gd name="connsiteX4" fmla="*/ 524948 w 3691543"/>
              <a:gd name="connsiteY4" fmla="*/ 2415 h 852744"/>
              <a:gd name="connsiteX0" fmla="*/ 394217 w 3691543"/>
              <a:gd name="connsiteY0" fmla="*/ 0 h 872580"/>
              <a:gd name="connsiteX1" fmla="*/ 3225845 w 3691543"/>
              <a:gd name="connsiteY1" fmla="*/ 19836 h 872580"/>
              <a:gd name="connsiteX2" fmla="*/ 3691543 w 3691543"/>
              <a:gd name="connsiteY2" fmla="*/ 872580 h 872580"/>
              <a:gd name="connsiteX3" fmla="*/ 0 w 3691543"/>
              <a:gd name="connsiteY3" fmla="*/ 870207 h 872580"/>
              <a:gd name="connsiteX4" fmla="*/ 394217 w 3691543"/>
              <a:gd name="connsiteY4" fmla="*/ 0 h 872580"/>
              <a:gd name="connsiteX0" fmla="*/ 394217 w 3691543"/>
              <a:gd name="connsiteY0" fmla="*/ 0 h 872580"/>
              <a:gd name="connsiteX1" fmla="*/ 3218155 w 3691543"/>
              <a:gd name="connsiteY1" fmla="*/ 14273 h 872580"/>
              <a:gd name="connsiteX2" fmla="*/ 3691543 w 3691543"/>
              <a:gd name="connsiteY2" fmla="*/ 872580 h 872580"/>
              <a:gd name="connsiteX3" fmla="*/ 0 w 3691543"/>
              <a:gd name="connsiteY3" fmla="*/ 870207 h 872580"/>
              <a:gd name="connsiteX4" fmla="*/ 394217 w 3691543"/>
              <a:gd name="connsiteY4" fmla="*/ 0 h 872580"/>
              <a:gd name="connsiteX0" fmla="*/ 394217 w 3799203"/>
              <a:gd name="connsiteY0" fmla="*/ 0 h 878143"/>
              <a:gd name="connsiteX1" fmla="*/ 3218155 w 3799203"/>
              <a:gd name="connsiteY1" fmla="*/ 14273 h 878143"/>
              <a:gd name="connsiteX2" fmla="*/ 3799203 w 3799203"/>
              <a:gd name="connsiteY2" fmla="*/ 878143 h 878143"/>
              <a:gd name="connsiteX3" fmla="*/ 0 w 3799203"/>
              <a:gd name="connsiteY3" fmla="*/ 870207 h 878143"/>
              <a:gd name="connsiteX4" fmla="*/ 394217 w 3799203"/>
              <a:gd name="connsiteY4" fmla="*/ 0 h 878143"/>
              <a:gd name="connsiteX0" fmla="*/ 409597 w 3814583"/>
              <a:gd name="connsiteY0" fmla="*/ 0 h 878143"/>
              <a:gd name="connsiteX1" fmla="*/ 3233535 w 3814583"/>
              <a:gd name="connsiteY1" fmla="*/ 14273 h 878143"/>
              <a:gd name="connsiteX2" fmla="*/ 3814583 w 3814583"/>
              <a:gd name="connsiteY2" fmla="*/ 878143 h 878143"/>
              <a:gd name="connsiteX3" fmla="*/ 0 w 3814583"/>
              <a:gd name="connsiteY3" fmla="*/ 875770 h 878143"/>
              <a:gd name="connsiteX4" fmla="*/ 409597 w 3814583"/>
              <a:gd name="connsiteY4" fmla="*/ 0 h 878143"/>
              <a:gd name="connsiteX0" fmla="*/ 409598 w 3814583"/>
              <a:gd name="connsiteY0" fmla="*/ 7978 h 863870"/>
              <a:gd name="connsiteX1" fmla="*/ 3233535 w 3814583"/>
              <a:gd name="connsiteY1" fmla="*/ 0 h 863870"/>
              <a:gd name="connsiteX2" fmla="*/ 3814583 w 3814583"/>
              <a:gd name="connsiteY2" fmla="*/ 863870 h 863870"/>
              <a:gd name="connsiteX3" fmla="*/ 0 w 3814583"/>
              <a:gd name="connsiteY3" fmla="*/ 861497 h 863870"/>
              <a:gd name="connsiteX4" fmla="*/ 409598 w 3814583"/>
              <a:gd name="connsiteY4" fmla="*/ 7978 h 863870"/>
              <a:gd name="connsiteX0" fmla="*/ 409598 w 3814583"/>
              <a:gd name="connsiteY0" fmla="*/ 0 h 855892"/>
              <a:gd name="connsiteX1" fmla="*/ 3271986 w 3814583"/>
              <a:gd name="connsiteY1" fmla="*/ 3148 h 855892"/>
              <a:gd name="connsiteX2" fmla="*/ 3814583 w 3814583"/>
              <a:gd name="connsiteY2" fmla="*/ 855892 h 855892"/>
              <a:gd name="connsiteX3" fmla="*/ 0 w 3814583"/>
              <a:gd name="connsiteY3" fmla="*/ 853519 h 855892"/>
              <a:gd name="connsiteX4" fmla="*/ 409598 w 3814583"/>
              <a:gd name="connsiteY4" fmla="*/ 0 h 855892"/>
              <a:gd name="connsiteX0" fmla="*/ 409598 w 3814583"/>
              <a:gd name="connsiteY0" fmla="*/ 0 h 855892"/>
              <a:gd name="connsiteX1" fmla="*/ 3325816 w 3814583"/>
              <a:gd name="connsiteY1" fmla="*/ 19837 h 855892"/>
              <a:gd name="connsiteX2" fmla="*/ 3814583 w 3814583"/>
              <a:gd name="connsiteY2" fmla="*/ 855892 h 855892"/>
              <a:gd name="connsiteX3" fmla="*/ 0 w 3814583"/>
              <a:gd name="connsiteY3" fmla="*/ 853519 h 855892"/>
              <a:gd name="connsiteX4" fmla="*/ 409598 w 3814583"/>
              <a:gd name="connsiteY4" fmla="*/ 0 h 855892"/>
              <a:gd name="connsiteX0" fmla="*/ 394217 w 3814583"/>
              <a:gd name="connsiteY0" fmla="*/ 2414 h 836055"/>
              <a:gd name="connsiteX1" fmla="*/ 3325816 w 3814583"/>
              <a:gd name="connsiteY1" fmla="*/ 0 h 836055"/>
              <a:gd name="connsiteX2" fmla="*/ 3814583 w 3814583"/>
              <a:gd name="connsiteY2" fmla="*/ 836055 h 836055"/>
              <a:gd name="connsiteX3" fmla="*/ 0 w 3814583"/>
              <a:gd name="connsiteY3" fmla="*/ 833682 h 836055"/>
              <a:gd name="connsiteX4" fmla="*/ 394217 w 3814583"/>
              <a:gd name="connsiteY4" fmla="*/ 2414 h 836055"/>
              <a:gd name="connsiteX0" fmla="*/ 394217 w 3814583"/>
              <a:gd name="connsiteY0" fmla="*/ 0 h 833641"/>
              <a:gd name="connsiteX1" fmla="*/ 3371956 w 3814583"/>
              <a:gd name="connsiteY1" fmla="*/ 3149 h 833641"/>
              <a:gd name="connsiteX2" fmla="*/ 3814583 w 3814583"/>
              <a:gd name="connsiteY2" fmla="*/ 833641 h 833641"/>
              <a:gd name="connsiteX3" fmla="*/ 0 w 3814583"/>
              <a:gd name="connsiteY3" fmla="*/ 831268 h 833641"/>
              <a:gd name="connsiteX4" fmla="*/ 394217 w 3814583"/>
              <a:gd name="connsiteY4" fmla="*/ 0 h 83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4583" h="833641">
                <a:moveTo>
                  <a:pt x="394217" y="0"/>
                </a:moveTo>
                <a:lnTo>
                  <a:pt x="3371956" y="3149"/>
                </a:lnTo>
                <a:lnTo>
                  <a:pt x="3814583" y="833641"/>
                </a:lnTo>
                <a:lnTo>
                  <a:pt x="0" y="831268"/>
                </a:lnTo>
                <a:lnTo>
                  <a:pt x="394217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3" name="Text Box 44"/>
          <p:cNvSpPr txBox="1"/>
          <p:nvPr/>
        </p:nvSpPr>
        <p:spPr>
          <a:xfrm>
            <a:off x="4544293" y="2927609"/>
            <a:ext cx="2979420" cy="100139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504 Accommodation Plan with diagnosed disability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ERSS Educationally Related Support Services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effectLst/>
                <a:latin typeface="Arial Narrow" charset="0"/>
                <a:ea typeface="Calibri" charset="0"/>
                <a:cs typeface="Times New Roman" charset="0"/>
              </a:rPr>
              <a:t>(Push-in, Pull-out services such as Speech Therapy,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effectLst/>
                <a:latin typeface="Arial Narrow" charset="0"/>
                <a:ea typeface="Calibri" charset="0"/>
                <a:cs typeface="Times New Roman" charset="0"/>
              </a:rPr>
              <a:t>Occupational Therapy, Physical Therapy and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effectLst/>
                <a:latin typeface="Arial Narrow" charset="0"/>
                <a:ea typeface="Calibri" charset="0"/>
                <a:cs typeface="Times New Roman" charset="0"/>
              </a:rPr>
              <a:t>Counseling)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  <p:sp>
        <p:nvSpPr>
          <p:cNvPr id="40" name="Freeform 39"/>
          <p:cNvSpPr/>
          <p:nvPr/>
        </p:nvSpPr>
        <p:spPr>
          <a:xfrm>
            <a:off x="4790355" y="1976363"/>
            <a:ext cx="2471629" cy="974309"/>
          </a:xfrm>
          <a:custGeom>
            <a:avLst/>
            <a:gdLst>
              <a:gd name="connsiteX0" fmla="*/ 181669 w 2270861"/>
              <a:gd name="connsiteY0" fmla="*/ 0 h 399672"/>
              <a:gd name="connsiteX1" fmla="*/ 2101304 w 2270861"/>
              <a:gd name="connsiteY1" fmla="*/ 0 h 399672"/>
              <a:gd name="connsiteX2" fmla="*/ 2270861 w 2270861"/>
              <a:gd name="connsiteY2" fmla="*/ 399672 h 399672"/>
              <a:gd name="connsiteX3" fmla="*/ 0 w 2270861"/>
              <a:gd name="connsiteY3" fmla="*/ 399672 h 399672"/>
              <a:gd name="connsiteX4" fmla="*/ 181669 w 2270861"/>
              <a:gd name="connsiteY4" fmla="*/ 0 h 399672"/>
              <a:gd name="connsiteX0" fmla="*/ 304037 w 2393229"/>
              <a:gd name="connsiteY0" fmla="*/ 0 h 403275"/>
              <a:gd name="connsiteX1" fmla="*/ 2223672 w 2393229"/>
              <a:gd name="connsiteY1" fmla="*/ 0 h 403275"/>
              <a:gd name="connsiteX2" fmla="*/ 2393229 w 2393229"/>
              <a:gd name="connsiteY2" fmla="*/ 399672 h 403275"/>
              <a:gd name="connsiteX3" fmla="*/ 0 w 2393229"/>
              <a:gd name="connsiteY3" fmla="*/ 403275 h 403275"/>
              <a:gd name="connsiteX4" fmla="*/ 304037 w 2393229"/>
              <a:gd name="connsiteY4" fmla="*/ 0 h 403275"/>
              <a:gd name="connsiteX0" fmla="*/ 342281 w 2393229"/>
              <a:gd name="connsiteY0" fmla="*/ 3604 h 403275"/>
              <a:gd name="connsiteX1" fmla="*/ 2223672 w 2393229"/>
              <a:gd name="connsiteY1" fmla="*/ 0 h 403275"/>
              <a:gd name="connsiteX2" fmla="*/ 2393229 w 2393229"/>
              <a:gd name="connsiteY2" fmla="*/ 399672 h 403275"/>
              <a:gd name="connsiteX3" fmla="*/ 0 w 2393229"/>
              <a:gd name="connsiteY3" fmla="*/ 403275 h 403275"/>
              <a:gd name="connsiteX4" fmla="*/ 342281 w 2393229"/>
              <a:gd name="connsiteY4" fmla="*/ 3604 h 403275"/>
              <a:gd name="connsiteX0" fmla="*/ 342281 w 2393229"/>
              <a:gd name="connsiteY0" fmla="*/ 3604 h 403275"/>
              <a:gd name="connsiteX1" fmla="*/ 2147186 w 2393229"/>
              <a:gd name="connsiteY1" fmla="*/ 0 h 403275"/>
              <a:gd name="connsiteX2" fmla="*/ 2393229 w 2393229"/>
              <a:gd name="connsiteY2" fmla="*/ 399672 h 403275"/>
              <a:gd name="connsiteX3" fmla="*/ 0 w 2393229"/>
              <a:gd name="connsiteY3" fmla="*/ 403275 h 403275"/>
              <a:gd name="connsiteX4" fmla="*/ 342281 w 2393229"/>
              <a:gd name="connsiteY4" fmla="*/ 3604 h 403275"/>
              <a:gd name="connsiteX0" fmla="*/ 342281 w 2485013"/>
              <a:gd name="connsiteY0" fmla="*/ 3604 h 403277"/>
              <a:gd name="connsiteX1" fmla="*/ 2147186 w 2485013"/>
              <a:gd name="connsiteY1" fmla="*/ 0 h 403277"/>
              <a:gd name="connsiteX2" fmla="*/ 2485013 w 2485013"/>
              <a:gd name="connsiteY2" fmla="*/ 403277 h 403277"/>
              <a:gd name="connsiteX3" fmla="*/ 0 w 2485013"/>
              <a:gd name="connsiteY3" fmla="*/ 403275 h 403277"/>
              <a:gd name="connsiteX4" fmla="*/ 342281 w 2485013"/>
              <a:gd name="connsiteY4" fmla="*/ 3604 h 403277"/>
              <a:gd name="connsiteX0" fmla="*/ 342281 w 2525737"/>
              <a:gd name="connsiteY0" fmla="*/ 3604 h 403277"/>
              <a:gd name="connsiteX1" fmla="*/ 2147186 w 2525737"/>
              <a:gd name="connsiteY1" fmla="*/ 0 h 403277"/>
              <a:gd name="connsiteX2" fmla="*/ 2525737 w 2525737"/>
              <a:gd name="connsiteY2" fmla="*/ 403277 h 403277"/>
              <a:gd name="connsiteX3" fmla="*/ 0 w 2525737"/>
              <a:gd name="connsiteY3" fmla="*/ 403275 h 403277"/>
              <a:gd name="connsiteX4" fmla="*/ 342281 w 2525737"/>
              <a:gd name="connsiteY4" fmla="*/ 3604 h 403277"/>
              <a:gd name="connsiteX0" fmla="*/ 383013 w 2566469"/>
              <a:gd name="connsiteY0" fmla="*/ 3604 h 406845"/>
              <a:gd name="connsiteX1" fmla="*/ 2187918 w 2566469"/>
              <a:gd name="connsiteY1" fmla="*/ 0 h 406845"/>
              <a:gd name="connsiteX2" fmla="*/ 2566469 w 2566469"/>
              <a:gd name="connsiteY2" fmla="*/ 403277 h 406845"/>
              <a:gd name="connsiteX3" fmla="*/ 0 w 2566469"/>
              <a:gd name="connsiteY3" fmla="*/ 406845 h 406845"/>
              <a:gd name="connsiteX4" fmla="*/ 383013 w 2566469"/>
              <a:gd name="connsiteY4" fmla="*/ 3604 h 406845"/>
              <a:gd name="connsiteX0" fmla="*/ 383013 w 2566469"/>
              <a:gd name="connsiteY0" fmla="*/ 3604 h 413991"/>
              <a:gd name="connsiteX1" fmla="*/ 2187918 w 2566469"/>
              <a:gd name="connsiteY1" fmla="*/ 0 h 413991"/>
              <a:gd name="connsiteX2" fmla="*/ 2566469 w 2566469"/>
              <a:gd name="connsiteY2" fmla="*/ 413991 h 413991"/>
              <a:gd name="connsiteX3" fmla="*/ 0 w 2566469"/>
              <a:gd name="connsiteY3" fmla="*/ 406845 h 413991"/>
              <a:gd name="connsiteX4" fmla="*/ 383013 w 2566469"/>
              <a:gd name="connsiteY4" fmla="*/ 3604 h 413991"/>
              <a:gd name="connsiteX0" fmla="*/ 383013 w 2582764"/>
              <a:gd name="connsiteY0" fmla="*/ 3604 h 413991"/>
              <a:gd name="connsiteX1" fmla="*/ 2187918 w 2582764"/>
              <a:gd name="connsiteY1" fmla="*/ 0 h 413991"/>
              <a:gd name="connsiteX2" fmla="*/ 2582764 w 2582764"/>
              <a:gd name="connsiteY2" fmla="*/ 413991 h 413991"/>
              <a:gd name="connsiteX3" fmla="*/ 0 w 2582764"/>
              <a:gd name="connsiteY3" fmla="*/ 406845 h 413991"/>
              <a:gd name="connsiteX4" fmla="*/ 383013 w 2582764"/>
              <a:gd name="connsiteY4" fmla="*/ 3604 h 413991"/>
              <a:gd name="connsiteX0" fmla="*/ 383013 w 2590913"/>
              <a:gd name="connsiteY0" fmla="*/ 3604 h 406850"/>
              <a:gd name="connsiteX1" fmla="*/ 2187918 w 2590913"/>
              <a:gd name="connsiteY1" fmla="*/ 0 h 406850"/>
              <a:gd name="connsiteX2" fmla="*/ 2590913 w 2590913"/>
              <a:gd name="connsiteY2" fmla="*/ 406850 h 406850"/>
              <a:gd name="connsiteX3" fmla="*/ 0 w 2590913"/>
              <a:gd name="connsiteY3" fmla="*/ 406845 h 406850"/>
              <a:gd name="connsiteX4" fmla="*/ 383013 w 2590913"/>
              <a:gd name="connsiteY4" fmla="*/ 3604 h 406850"/>
              <a:gd name="connsiteX0" fmla="*/ 383013 w 2775758"/>
              <a:gd name="connsiteY0" fmla="*/ 3604 h 414564"/>
              <a:gd name="connsiteX1" fmla="*/ 2187918 w 2775758"/>
              <a:gd name="connsiteY1" fmla="*/ 0 h 414564"/>
              <a:gd name="connsiteX2" fmla="*/ 2775758 w 2775758"/>
              <a:gd name="connsiteY2" fmla="*/ 414564 h 414564"/>
              <a:gd name="connsiteX3" fmla="*/ 0 w 2775758"/>
              <a:gd name="connsiteY3" fmla="*/ 406845 h 414564"/>
              <a:gd name="connsiteX4" fmla="*/ 383013 w 2775758"/>
              <a:gd name="connsiteY4" fmla="*/ 3604 h 414564"/>
              <a:gd name="connsiteX0" fmla="*/ 383013 w 2775758"/>
              <a:gd name="connsiteY0" fmla="*/ 0 h 410960"/>
              <a:gd name="connsiteX1" fmla="*/ 2311147 w 2775758"/>
              <a:gd name="connsiteY1" fmla="*/ 253 h 410960"/>
              <a:gd name="connsiteX2" fmla="*/ 2775758 w 2775758"/>
              <a:gd name="connsiteY2" fmla="*/ 410960 h 410960"/>
              <a:gd name="connsiteX3" fmla="*/ 0 w 2775758"/>
              <a:gd name="connsiteY3" fmla="*/ 403241 h 410960"/>
              <a:gd name="connsiteX4" fmla="*/ 383013 w 2775758"/>
              <a:gd name="connsiteY4" fmla="*/ 0 h 41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5758" h="410960">
                <a:moveTo>
                  <a:pt x="383013" y="0"/>
                </a:moveTo>
                <a:lnTo>
                  <a:pt x="2311147" y="253"/>
                </a:lnTo>
                <a:lnTo>
                  <a:pt x="2775758" y="410960"/>
                </a:lnTo>
                <a:lnTo>
                  <a:pt x="0" y="403241"/>
                </a:lnTo>
                <a:lnTo>
                  <a:pt x="383013" y="0"/>
                </a:lnTo>
                <a:close/>
              </a:path>
            </a:pathLst>
          </a:custGeom>
          <a:solidFill>
            <a:srgbClr val="32A1C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1" name="Text Box 43"/>
          <p:cNvSpPr txBox="1"/>
          <p:nvPr/>
        </p:nvSpPr>
        <p:spPr>
          <a:xfrm>
            <a:off x="4788616" y="2027180"/>
            <a:ext cx="2404110" cy="101155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Integrated Classes 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(Regular and Special Education)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2 Teachers</a:t>
            </a:r>
            <a:endParaRPr lang="en-US" sz="4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400" dirty="0">
              <a:effectLst/>
              <a:ea typeface="Calibri" charset="0"/>
              <a:cs typeface="Times New Roman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     Regular Classes	+Resource Room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	+Consultant Teacher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</p:txBody>
      </p:sp>
      <p:cxnSp>
        <p:nvCxnSpPr>
          <p:cNvPr id="42" name="Straight Connector 41"/>
          <p:cNvCxnSpPr>
            <a:endCxn id="22" idx="1"/>
          </p:cNvCxnSpPr>
          <p:nvPr/>
        </p:nvCxnSpPr>
        <p:spPr>
          <a:xfrm>
            <a:off x="4788616" y="2927609"/>
            <a:ext cx="2466160" cy="5783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182701" y="2199848"/>
            <a:ext cx="1661795" cy="1859280"/>
            <a:chOff x="3182701" y="2199848"/>
            <a:chExt cx="1661795" cy="1859280"/>
          </a:xfrm>
        </p:grpSpPr>
        <p:sp>
          <p:nvSpPr>
            <p:cNvPr id="36" name="Pentagon 35"/>
            <p:cNvSpPr/>
            <p:nvPr/>
          </p:nvSpPr>
          <p:spPr>
            <a:xfrm>
              <a:off x="3182701" y="2199848"/>
              <a:ext cx="1661795" cy="1414780"/>
            </a:xfrm>
            <a:prstGeom prst="homePlat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" name="Text Box 66"/>
            <p:cNvSpPr txBox="1"/>
            <p:nvPr/>
          </p:nvSpPr>
          <p:spPr>
            <a:xfrm>
              <a:off x="3194131" y="2246203"/>
              <a:ext cx="1418590" cy="181292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Committee on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Special Education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(CSE)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  <a:p>
              <a:pPr marL="6350" marR="0">
                <a:spcBef>
                  <a:spcPts val="0"/>
                </a:spcBef>
                <a:spcAft>
                  <a:spcPts val="0"/>
                </a:spcAft>
                <a:tabLst>
                  <a:tab pos="508000" algn="l"/>
                </a:tabLst>
              </a:pPr>
              <a:r>
                <a:rPr lang="en-US" sz="1100" dirty="0">
                  <a:latin typeface="Arial Narrow" charset="0"/>
                  <a:ea typeface="Calibri" charset="0"/>
                  <a:cs typeface="Times New Roman" charset="0"/>
                </a:rPr>
                <a:t>	</a:t>
              </a: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Classification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 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Individual Education 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Plan (IEP)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3620727" y="2715896"/>
              <a:ext cx="164141" cy="11242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3370026" y="2774523"/>
              <a:ext cx="997" cy="3781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Pentagon 32"/>
          <p:cNvSpPr/>
          <p:nvPr/>
        </p:nvSpPr>
        <p:spPr>
          <a:xfrm rot="10800000">
            <a:off x="6958003" y="1978638"/>
            <a:ext cx="1463040" cy="120269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4" name="Text Box 74"/>
          <p:cNvSpPr txBox="1"/>
          <p:nvPr/>
        </p:nvSpPr>
        <p:spPr>
          <a:xfrm>
            <a:off x="7250103" y="2091668"/>
            <a:ext cx="1197610" cy="105219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District- Based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28575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-Integrated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28575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-Blended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28575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-Co-taught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5133372" y="1371781"/>
            <a:ext cx="1710105" cy="602952"/>
          </a:xfrm>
          <a:custGeom>
            <a:avLst/>
            <a:gdLst>
              <a:gd name="connsiteX0" fmla="*/ 187725 w 1871189"/>
              <a:gd name="connsiteY0" fmla="*/ 0 h 472339"/>
              <a:gd name="connsiteX1" fmla="*/ 1677409 w 1871189"/>
              <a:gd name="connsiteY1" fmla="*/ 0 h 472339"/>
              <a:gd name="connsiteX2" fmla="*/ 1871189 w 1871189"/>
              <a:gd name="connsiteY2" fmla="*/ 472339 h 472339"/>
              <a:gd name="connsiteX3" fmla="*/ 0 w 1871189"/>
              <a:gd name="connsiteY3" fmla="*/ 472339 h 472339"/>
              <a:gd name="connsiteX4" fmla="*/ 187725 w 1871189"/>
              <a:gd name="connsiteY4" fmla="*/ 0 h 472339"/>
              <a:gd name="connsiteX0" fmla="*/ 187725 w 1871189"/>
              <a:gd name="connsiteY0" fmla="*/ 0 h 472339"/>
              <a:gd name="connsiteX1" fmla="*/ 1694893 w 1871189"/>
              <a:gd name="connsiteY1" fmla="*/ 7497 h 472339"/>
              <a:gd name="connsiteX2" fmla="*/ 1871189 w 1871189"/>
              <a:gd name="connsiteY2" fmla="*/ 472339 h 472339"/>
              <a:gd name="connsiteX3" fmla="*/ 0 w 1871189"/>
              <a:gd name="connsiteY3" fmla="*/ 472339 h 472339"/>
              <a:gd name="connsiteX4" fmla="*/ 187725 w 1871189"/>
              <a:gd name="connsiteY4" fmla="*/ 0 h 472339"/>
              <a:gd name="connsiteX0" fmla="*/ 187725 w 1906157"/>
              <a:gd name="connsiteY0" fmla="*/ 0 h 472339"/>
              <a:gd name="connsiteX1" fmla="*/ 1694893 w 1906157"/>
              <a:gd name="connsiteY1" fmla="*/ 7497 h 472339"/>
              <a:gd name="connsiteX2" fmla="*/ 1906157 w 1906157"/>
              <a:gd name="connsiteY2" fmla="*/ 472339 h 472339"/>
              <a:gd name="connsiteX3" fmla="*/ 0 w 1906157"/>
              <a:gd name="connsiteY3" fmla="*/ 472339 h 472339"/>
              <a:gd name="connsiteX4" fmla="*/ 187725 w 1906157"/>
              <a:gd name="connsiteY4" fmla="*/ 0 h 472339"/>
              <a:gd name="connsiteX0" fmla="*/ 213954 w 1932386"/>
              <a:gd name="connsiteY0" fmla="*/ 0 h 472339"/>
              <a:gd name="connsiteX1" fmla="*/ 1721122 w 1932386"/>
              <a:gd name="connsiteY1" fmla="*/ 7497 h 472339"/>
              <a:gd name="connsiteX2" fmla="*/ 1932386 w 1932386"/>
              <a:gd name="connsiteY2" fmla="*/ 472339 h 472339"/>
              <a:gd name="connsiteX3" fmla="*/ 0 w 1932386"/>
              <a:gd name="connsiteY3" fmla="*/ 457344 h 472339"/>
              <a:gd name="connsiteX4" fmla="*/ 213954 w 1932386"/>
              <a:gd name="connsiteY4" fmla="*/ 0 h 472339"/>
              <a:gd name="connsiteX0" fmla="*/ 213954 w 1932386"/>
              <a:gd name="connsiteY0" fmla="*/ 0 h 487334"/>
              <a:gd name="connsiteX1" fmla="*/ 1721122 w 1932386"/>
              <a:gd name="connsiteY1" fmla="*/ 7497 h 487334"/>
              <a:gd name="connsiteX2" fmla="*/ 1932386 w 1932386"/>
              <a:gd name="connsiteY2" fmla="*/ 472339 h 487334"/>
              <a:gd name="connsiteX3" fmla="*/ 0 w 1932386"/>
              <a:gd name="connsiteY3" fmla="*/ 487334 h 487334"/>
              <a:gd name="connsiteX4" fmla="*/ 213954 w 1932386"/>
              <a:gd name="connsiteY4" fmla="*/ 0 h 487334"/>
              <a:gd name="connsiteX0" fmla="*/ 213954 w 1941129"/>
              <a:gd name="connsiteY0" fmla="*/ 0 h 494849"/>
              <a:gd name="connsiteX1" fmla="*/ 1721122 w 1941129"/>
              <a:gd name="connsiteY1" fmla="*/ 7497 h 494849"/>
              <a:gd name="connsiteX2" fmla="*/ 1941129 w 1941129"/>
              <a:gd name="connsiteY2" fmla="*/ 494849 h 494849"/>
              <a:gd name="connsiteX3" fmla="*/ 0 w 1941129"/>
              <a:gd name="connsiteY3" fmla="*/ 487334 h 494849"/>
              <a:gd name="connsiteX4" fmla="*/ 213954 w 1941129"/>
              <a:gd name="connsiteY4" fmla="*/ 0 h 494849"/>
              <a:gd name="connsiteX0" fmla="*/ 295590 w 1941129"/>
              <a:gd name="connsiteY0" fmla="*/ 0 h 489694"/>
              <a:gd name="connsiteX1" fmla="*/ 1721122 w 1941129"/>
              <a:gd name="connsiteY1" fmla="*/ 2342 h 489694"/>
              <a:gd name="connsiteX2" fmla="*/ 1941129 w 1941129"/>
              <a:gd name="connsiteY2" fmla="*/ 489694 h 489694"/>
              <a:gd name="connsiteX3" fmla="*/ 0 w 1941129"/>
              <a:gd name="connsiteY3" fmla="*/ 482179 h 489694"/>
              <a:gd name="connsiteX4" fmla="*/ 295590 w 1941129"/>
              <a:gd name="connsiteY4" fmla="*/ 0 h 489694"/>
              <a:gd name="connsiteX0" fmla="*/ 295590 w 1941129"/>
              <a:gd name="connsiteY0" fmla="*/ 0 h 489694"/>
              <a:gd name="connsiteX1" fmla="*/ 1621344 w 1941129"/>
              <a:gd name="connsiteY1" fmla="*/ 7496 h 489694"/>
              <a:gd name="connsiteX2" fmla="*/ 1941129 w 1941129"/>
              <a:gd name="connsiteY2" fmla="*/ 489694 h 489694"/>
              <a:gd name="connsiteX3" fmla="*/ 0 w 1941129"/>
              <a:gd name="connsiteY3" fmla="*/ 482179 h 489694"/>
              <a:gd name="connsiteX4" fmla="*/ 295590 w 1941129"/>
              <a:gd name="connsiteY4" fmla="*/ 0 h 489694"/>
              <a:gd name="connsiteX0" fmla="*/ 295590 w 2085602"/>
              <a:gd name="connsiteY0" fmla="*/ 0 h 493861"/>
              <a:gd name="connsiteX1" fmla="*/ 1621344 w 2085602"/>
              <a:gd name="connsiteY1" fmla="*/ 7496 h 493861"/>
              <a:gd name="connsiteX2" fmla="*/ 2085602 w 2085602"/>
              <a:gd name="connsiteY2" fmla="*/ 493861 h 493861"/>
              <a:gd name="connsiteX3" fmla="*/ 0 w 2085602"/>
              <a:gd name="connsiteY3" fmla="*/ 482179 h 493861"/>
              <a:gd name="connsiteX4" fmla="*/ 295590 w 2085602"/>
              <a:gd name="connsiteY4" fmla="*/ 0 h 493861"/>
              <a:gd name="connsiteX0" fmla="*/ 295590 w 2085602"/>
              <a:gd name="connsiteY0" fmla="*/ 0 h 493861"/>
              <a:gd name="connsiteX1" fmla="*/ 1740692 w 2085602"/>
              <a:gd name="connsiteY1" fmla="*/ 3329 h 493861"/>
              <a:gd name="connsiteX2" fmla="*/ 2085602 w 2085602"/>
              <a:gd name="connsiteY2" fmla="*/ 493861 h 493861"/>
              <a:gd name="connsiteX3" fmla="*/ 0 w 2085602"/>
              <a:gd name="connsiteY3" fmla="*/ 482179 h 493861"/>
              <a:gd name="connsiteX4" fmla="*/ 295590 w 2085602"/>
              <a:gd name="connsiteY4" fmla="*/ 0 h 493861"/>
              <a:gd name="connsiteX0" fmla="*/ 295590 w 2060475"/>
              <a:gd name="connsiteY0" fmla="*/ 0 h 498028"/>
              <a:gd name="connsiteX1" fmla="*/ 1740692 w 2060475"/>
              <a:gd name="connsiteY1" fmla="*/ 3329 h 498028"/>
              <a:gd name="connsiteX2" fmla="*/ 2060475 w 2060475"/>
              <a:gd name="connsiteY2" fmla="*/ 498028 h 498028"/>
              <a:gd name="connsiteX3" fmla="*/ 0 w 2060475"/>
              <a:gd name="connsiteY3" fmla="*/ 482179 h 498028"/>
              <a:gd name="connsiteX4" fmla="*/ 295590 w 2060475"/>
              <a:gd name="connsiteY4" fmla="*/ 0 h 498028"/>
              <a:gd name="connsiteX0" fmla="*/ 295590 w 2060475"/>
              <a:gd name="connsiteY0" fmla="*/ 0 h 485526"/>
              <a:gd name="connsiteX1" fmla="*/ 1740692 w 2060475"/>
              <a:gd name="connsiteY1" fmla="*/ 3329 h 485526"/>
              <a:gd name="connsiteX2" fmla="*/ 2060475 w 2060475"/>
              <a:gd name="connsiteY2" fmla="*/ 485526 h 485526"/>
              <a:gd name="connsiteX3" fmla="*/ 0 w 2060475"/>
              <a:gd name="connsiteY3" fmla="*/ 482179 h 485526"/>
              <a:gd name="connsiteX4" fmla="*/ 295590 w 2060475"/>
              <a:gd name="connsiteY4" fmla="*/ 0 h 485526"/>
              <a:gd name="connsiteX0" fmla="*/ 314434 w 2079319"/>
              <a:gd name="connsiteY0" fmla="*/ 0 h 486346"/>
              <a:gd name="connsiteX1" fmla="*/ 1759536 w 2079319"/>
              <a:gd name="connsiteY1" fmla="*/ 3329 h 486346"/>
              <a:gd name="connsiteX2" fmla="*/ 2079319 w 2079319"/>
              <a:gd name="connsiteY2" fmla="*/ 485526 h 486346"/>
              <a:gd name="connsiteX3" fmla="*/ 0 w 2079319"/>
              <a:gd name="connsiteY3" fmla="*/ 486346 h 486346"/>
              <a:gd name="connsiteX4" fmla="*/ 314434 w 2079319"/>
              <a:gd name="connsiteY4" fmla="*/ 0 h 486346"/>
              <a:gd name="connsiteX0" fmla="*/ 289309 w 2079319"/>
              <a:gd name="connsiteY0" fmla="*/ 0 h 486346"/>
              <a:gd name="connsiteX1" fmla="*/ 1759536 w 2079319"/>
              <a:gd name="connsiteY1" fmla="*/ 3329 h 486346"/>
              <a:gd name="connsiteX2" fmla="*/ 2079319 w 2079319"/>
              <a:gd name="connsiteY2" fmla="*/ 485526 h 486346"/>
              <a:gd name="connsiteX3" fmla="*/ 0 w 2079319"/>
              <a:gd name="connsiteY3" fmla="*/ 486346 h 486346"/>
              <a:gd name="connsiteX4" fmla="*/ 289309 w 2079319"/>
              <a:gd name="connsiteY4" fmla="*/ 0 h 48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9319" h="486346">
                <a:moveTo>
                  <a:pt x="289309" y="0"/>
                </a:moveTo>
                <a:lnTo>
                  <a:pt x="1759536" y="3329"/>
                </a:lnTo>
                <a:lnTo>
                  <a:pt x="2079319" y="485526"/>
                </a:lnTo>
                <a:lnTo>
                  <a:pt x="0" y="486346"/>
                </a:lnTo>
                <a:lnTo>
                  <a:pt x="289309" y="0"/>
                </a:lnTo>
                <a:close/>
              </a:path>
            </a:pathLst>
          </a:custGeom>
          <a:solidFill>
            <a:srgbClr val="7030A0">
              <a:alpha val="6902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3" name="Text Box 42"/>
          <p:cNvSpPr txBox="1"/>
          <p:nvPr/>
        </p:nvSpPr>
        <p:spPr>
          <a:xfrm>
            <a:off x="5071477" y="1407166"/>
            <a:ext cx="1761345" cy="57467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effectLst/>
                <a:latin typeface="Arial Narrow" charset="0"/>
                <a:ea typeface="Calibri" charset="0"/>
                <a:cs typeface="Times New Roman" charset="0"/>
              </a:rPr>
              <a:t>KIDS: TEACHERS: AIDES</a:t>
            </a:r>
            <a:endParaRPr lang="en-US" sz="8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effectLst/>
                <a:latin typeface="Arial Narrow" charset="0"/>
                <a:ea typeface="Calibri" charset="0"/>
                <a:cs typeface="Times New Roman" charset="0"/>
              </a:rPr>
              <a:t>8:1:2</a:t>
            </a:r>
            <a:endParaRPr lang="en-US" sz="8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effectLst/>
                <a:latin typeface="Arial Narrow" charset="0"/>
                <a:ea typeface="Calibri" charset="0"/>
                <a:cs typeface="Times New Roman" charset="0"/>
              </a:rPr>
              <a:t>12:1:1</a:t>
            </a:r>
            <a:endParaRPr lang="en-US" sz="8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effectLst/>
                <a:latin typeface="Arial Narrow" charset="0"/>
                <a:ea typeface="Calibri" charset="0"/>
                <a:cs typeface="Times New Roman" charset="0"/>
              </a:rPr>
              <a:t>FBA and BIP if behavioral</a:t>
            </a:r>
            <a:endParaRPr lang="en-US" sz="8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47" name="Pentagon 46"/>
          <p:cNvSpPr/>
          <p:nvPr/>
        </p:nvSpPr>
        <p:spPr>
          <a:xfrm rot="10800000">
            <a:off x="6569343" y="1100137"/>
            <a:ext cx="1438910" cy="851237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9" name="Text Box 72"/>
          <p:cNvSpPr txBox="1"/>
          <p:nvPr/>
        </p:nvSpPr>
        <p:spPr>
          <a:xfrm>
            <a:off x="6775400" y="1204933"/>
            <a:ext cx="1197610" cy="79629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Arial Narrow" charset="0"/>
                <a:ea typeface="Calibri" charset="0"/>
                <a:cs typeface="Times New Roman" charset="0"/>
              </a:rPr>
              <a:t>District- Based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Arial Narrow" charset="0"/>
                <a:ea typeface="Calibri" charset="0"/>
                <a:cs typeface="Times New Roman" charset="0"/>
              </a:rPr>
              <a:t> Self-contained 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Arial Narrow" charset="0"/>
                <a:ea typeface="Calibri" charset="0"/>
                <a:cs typeface="Times New Roman" charset="0"/>
              </a:rPr>
              <a:t>Classroom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60920" y="1392562"/>
            <a:ext cx="124250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Pentagon 50"/>
          <p:cNvSpPr/>
          <p:nvPr/>
        </p:nvSpPr>
        <p:spPr>
          <a:xfrm>
            <a:off x="3709555" y="1193522"/>
            <a:ext cx="1750470" cy="37592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3836947" y="1238523"/>
            <a:ext cx="144742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>
                <a:latin typeface="Arial Narrow" charset="0"/>
                <a:ea typeface="Calibri" charset="0"/>
                <a:cs typeface="Times New Roman" charset="0"/>
              </a:rPr>
              <a:t>Referral Out of </a:t>
            </a:r>
            <a:r>
              <a:rPr lang="en-US" sz="1100" dirty="0">
                <a:latin typeface="Arial Narrow" charset="0"/>
                <a:ea typeface="Calibri" charset="0"/>
                <a:cs typeface="Times New Roman" charset="0"/>
              </a:rPr>
              <a:t>District</a:t>
            </a:r>
            <a:endParaRPr lang="en-US" sz="1100" dirty="0"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02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 50"/>
          <p:cNvSpPr/>
          <p:nvPr/>
        </p:nvSpPr>
        <p:spPr>
          <a:xfrm>
            <a:off x="5389080" y="967101"/>
            <a:ext cx="1190653" cy="381321"/>
          </a:xfrm>
          <a:custGeom>
            <a:avLst/>
            <a:gdLst>
              <a:gd name="connsiteX0" fmla="*/ 127168 w 1459407"/>
              <a:gd name="connsiteY0" fmla="*/ 0 h 296726"/>
              <a:gd name="connsiteX1" fmla="*/ 1332238 w 1459407"/>
              <a:gd name="connsiteY1" fmla="*/ 0 h 296726"/>
              <a:gd name="connsiteX2" fmla="*/ 1459407 w 1459407"/>
              <a:gd name="connsiteY2" fmla="*/ 296726 h 296726"/>
              <a:gd name="connsiteX3" fmla="*/ 0 w 1459407"/>
              <a:gd name="connsiteY3" fmla="*/ 296726 h 296726"/>
              <a:gd name="connsiteX4" fmla="*/ 127168 w 1459407"/>
              <a:gd name="connsiteY4" fmla="*/ 0 h 296726"/>
              <a:gd name="connsiteX0" fmla="*/ 127168 w 1459407"/>
              <a:gd name="connsiteY0" fmla="*/ 0 h 296726"/>
              <a:gd name="connsiteX1" fmla="*/ 1321665 w 1459407"/>
              <a:gd name="connsiteY1" fmla="*/ 4266 h 296726"/>
              <a:gd name="connsiteX2" fmla="*/ 1459407 w 1459407"/>
              <a:gd name="connsiteY2" fmla="*/ 296726 h 296726"/>
              <a:gd name="connsiteX3" fmla="*/ 0 w 1459407"/>
              <a:gd name="connsiteY3" fmla="*/ 296726 h 296726"/>
              <a:gd name="connsiteX4" fmla="*/ 127168 w 1459407"/>
              <a:gd name="connsiteY4" fmla="*/ 0 h 296726"/>
              <a:gd name="connsiteX0" fmla="*/ 143027 w 1459407"/>
              <a:gd name="connsiteY0" fmla="*/ 0 h 292461"/>
              <a:gd name="connsiteX1" fmla="*/ 1321665 w 1459407"/>
              <a:gd name="connsiteY1" fmla="*/ 1 h 292461"/>
              <a:gd name="connsiteX2" fmla="*/ 1459407 w 1459407"/>
              <a:gd name="connsiteY2" fmla="*/ 292461 h 292461"/>
              <a:gd name="connsiteX3" fmla="*/ 0 w 1459407"/>
              <a:gd name="connsiteY3" fmla="*/ 292461 h 292461"/>
              <a:gd name="connsiteX4" fmla="*/ 143027 w 1459407"/>
              <a:gd name="connsiteY4" fmla="*/ 0 h 292461"/>
              <a:gd name="connsiteX0" fmla="*/ 148314 w 1459407"/>
              <a:gd name="connsiteY0" fmla="*/ 4270 h 292460"/>
              <a:gd name="connsiteX1" fmla="*/ 1321665 w 1459407"/>
              <a:gd name="connsiteY1" fmla="*/ 0 h 292460"/>
              <a:gd name="connsiteX2" fmla="*/ 1459407 w 1459407"/>
              <a:gd name="connsiteY2" fmla="*/ 292460 h 292460"/>
              <a:gd name="connsiteX3" fmla="*/ 0 w 1459407"/>
              <a:gd name="connsiteY3" fmla="*/ 292460 h 292460"/>
              <a:gd name="connsiteX4" fmla="*/ 148314 w 1459407"/>
              <a:gd name="connsiteY4" fmla="*/ 4270 h 292460"/>
              <a:gd name="connsiteX0" fmla="*/ 0 w 1311093"/>
              <a:gd name="connsiteY0" fmla="*/ 4270 h 292460"/>
              <a:gd name="connsiteX1" fmla="*/ 1173351 w 1311093"/>
              <a:gd name="connsiteY1" fmla="*/ 0 h 292460"/>
              <a:gd name="connsiteX2" fmla="*/ 1311093 w 1311093"/>
              <a:gd name="connsiteY2" fmla="*/ 292460 h 292460"/>
              <a:gd name="connsiteX3" fmla="*/ 16806 w 1311093"/>
              <a:gd name="connsiteY3" fmla="*/ 292460 h 292460"/>
              <a:gd name="connsiteX4" fmla="*/ 0 w 1311093"/>
              <a:gd name="connsiteY4" fmla="*/ 4270 h 292460"/>
              <a:gd name="connsiteX0" fmla="*/ 122911 w 1294287"/>
              <a:gd name="connsiteY0" fmla="*/ 9145 h 292460"/>
              <a:gd name="connsiteX1" fmla="*/ 1156545 w 1294287"/>
              <a:gd name="connsiteY1" fmla="*/ 0 h 292460"/>
              <a:gd name="connsiteX2" fmla="*/ 1294287 w 1294287"/>
              <a:gd name="connsiteY2" fmla="*/ 292460 h 292460"/>
              <a:gd name="connsiteX3" fmla="*/ 0 w 1294287"/>
              <a:gd name="connsiteY3" fmla="*/ 292460 h 292460"/>
              <a:gd name="connsiteX4" fmla="*/ 122911 w 1294287"/>
              <a:gd name="connsiteY4" fmla="*/ 9145 h 292460"/>
              <a:gd name="connsiteX0" fmla="*/ 122911 w 1294287"/>
              <a:gd name="connsiteY0" fmla="*/ 0 h 283315"/>
              <a:gd name="connsiteX1" fmla="*/ 953321 w 1294287"/>
              <a:gd name="connsiteY1" fmla="*/ 604 h 283315"/>
              <a:gd name="connsiteX2" fmla="*/ 1294287 w 1294287"/>
              <a:gd name="connsiteY2" fmla="*/ 283315 h 283315"/>
              <a:gd name="connsiteX3" fmla="*/ 0 w 1294287"/>
              <a:gd name="connsiteY3" fmla="*/ 283315 h 283315"/>
              <a:gd name="connsiteX4" fmla="*/ 122911 w 1294287"/>
              <a:gd name="connsiteY4" fmla="*/ 0 h 283315"/>
              <a:gd name="connsiteX0" fmla="*/ 122911 w 1097413"/>
              <a:gd name="connsiteY0" fmla="*/ 0 h 283315"/>
              <a:gd name="connsiteX1" fmla="*/ 953321 w 1097413"/>
              <a:gd name="connsiteY1" fmla="*/ 604 h 283315"/>
              <a:gd name="connsiteX2" fmla="*/ 1097413 w 1097413"/>
              <a:gd name="connsiteY2" fmla="*/ 278441 h 283315"/>
              <a:gd name="connsiteX3" fmla="*/ 0 w 1097413"/>
              <a:gd name="connsiteY3" fmla="*/ 283315 h 283315"/>
              <a:gd name="connsiteX4" fmla="*/ 122911 w 1097413"/>
              <a:gd name="connsiteY4" fmla="*/ 0 h 283315"/>
              <a:gd name="connsiteX0" fmla="*/ 122911 w 1097413"/>
              <a:gd name="connsiteY0" fmla="*/ 0 h 285473"/>
              <a:gd name="connsiteX1" fmla="*/ 953321 w 1097413"/>
              <a:gd name="connsiteY1" fmla="*/ 604 h 285473"/>
              <a:gd name="connsiteX2" fmla="*/ 1097413 w 1097413"/>
              <a:gd name="connsiteY2" fmla="*/ 285473 h 285473"/>
              <a:gd name="connsiteX3" fmla="*/ 0 w 1097413"/>
              <a:gd name="connsiteY3" fmla="*/ 283315 h 285473"/>
              <a:gd name="connsiteX4" fmla="*/ 122911 w 1097413"/>
              <a:gd name="connsiteY4" fmla="*/ 0 h 285473"/>
              <a:gd name="connsiteX0" fmla="*/ 158027 w 1097413"/>
              <a:gd name="connsiteY0" fmla="*/ 2558 h 284869"/>
              <a:gd name="connsiteX1" fmla="*/ 953321 w 1097413"/>
              <a:gd name="connsiteY1" fmla="*/ 0 h 284869"/>
              <a:gd name="connsiteX2" fmla="*/ 1097413 w 1097413"/>
              <a:gd name="connsiteY2" fmla="*/ 284869 h 284869"/>
              <a:gd name="connsiteX3" fmla="*/ 0 w 1097413"/>
              <a:gd name="connsiteY3" fmla="*/ 282711 h 284869"/>
              <a:gd name="connsiteX4" fmla="*/ 158027 w 1097413"/>
              <a:gd name="connsiteY4" fmla="*/ 2558 h 284869"/>
              <a:gd name="connsiteX0" fmla="*/ 158027 w 1097413"/>
              <a:gd name="connsiteY0" fmla="*/ 2558 h 284869"/>
              <a:gd name="connsiteX1" fmla="*/ 929910 w 1097413"/>
              <a:gd name="connsiteY1" fmla="*/ 0 h 284869"/>
              <a:gd name="connsiteX2" fmla="*/ 1097413 w 1097413"/>
              <a:gd name="connsiteY2" fmla="*/ 284869 h 284869"/>
              <a:gd name="connsiteX3" fmla="*/ 0 w 1097413"/>
              <a:gd name="connsiteY3" fmla="*/ 282711 h 284869"/>
              <a:gd name="connsiteX4" fmla="*/ 158027 w 1097413"/>
              <a:gd name="connsiteY4" fmla="*/ 2558 h 284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7413" h="284869">
                <a:moveTo>
                  <a:pt x="158027" y="2558"/>
                </a:moveTo>
                <a:lnTo>
                  <a:pt x="929910" y="0"/>
                </a:lnTo>
                <a:lnTo>
                  <a:pt x="1097413" y="284869"/>
                </a:lnTo>
                <a:lnTo>
                  <a:pt x="0" y="282711"/>
                </a:lnTo>
                <a:lnTo>
                  <a:pt x="158027" y="2558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4243435" y="3870072"/>
            <a:ext cx="3591546" cy="646925"/>
          </a:xfrm>
          <a:custGeom>
            <a:avLst/>
            <a:gdLst>
              <a:gd name="connsiteX0" fmla="*/ 671513 w 4572000"/>
              <a:gd name="connsiteY0" fmla="*/ 0 h 1514475"/>
              <a:gd name="connsiteX1" fmla="*/ 3957638 w 4572000"/>
              <a:gd name="connsiteY1" fmla="*/ 0 h 1514475"/>
              <a:gd name="connsiteX2" fmla="*/ 4572000 w 4572000"/>
              <a:gd name="connsiteY2" fmla="*/ 1514475 h 1514475"/>
              <a:gd name="connsiteX3" fmla="*/ 0 w 4572000"/>
              <a:gd name="connsiteY3" fmla="*/ 1514475 h 1514475"/>
              <a:gd name="connsiteX4" fmla="*/ 671513 w 4572000"/>
              <a:gd name="connsiteY4" fmla="*/ 0 h 1514475"/>
              <a:gd name="connsiteX0" fmla="*/ 671513 w 4601634"/>
              <a:gd name="connsiteY0" fmla="*/ 0 h 1518612"/>
              <a:gd name="connsiteX1" fmla="*/ 3957638 w 4601634"/>
              <a:gd name="connsiteY1" fmla="*/ 0 h 1518612"/>
              <a:gd name="connsiteX2" fmla="*/ 4601634 w 4601634"/>
              <a:gd name="connsiteY2" fmla="*/ 1518612 h 1518612"/>
              <a:gd name="connsiteX3" fmla="*/ 0 w 4601634"/>
              <a:gd name="connsiteY3" fmla="*/ 1514475 h 1518612"/>
              <a:gd name="connsiteX4" fmla="*/ 671513 w 4601634"/>
              <a:gd name="connsiteY4" fmla="*/ 0 h 1518612"/>
              <a:gd name="connsiteX0" fmla="*/ 671513 w 4597400"/>
              <a:gd name="connsiteY0" fmla="*/ 0 h 1518612"/>
              <a:gd name="connsiteX1" fmla="*/ 3957638 w 4597400"/>
              <a:gd name="connsiteY1" fmla="*/ 0 h 1518612"/>
              <a:gd name="connsiteX2" fmla="*/ 4597400 w 4597400"/>
              <a:gd name="connsiteY2" fmla="*/ 1518612 h 1518612"/>
              <a:gd name="connsiteX3" fmla="*/ 0 w 4597400"/>
              <a:gd name="connsiteY3" fmla="*/ 1514475 h 1518612"/>
              <a:gd name="connsiteX4" fmla="*/ 671513 w 4597400"/>
              <a:gd name="connsiteY4" fmla="*/ 0 h 1518612"/>
              <a:gd name="connsiteX0" fmla="*/ 671513 w 4597400"/>
              <a:gd name="connsiteY0" fmla="*/ 0 h 1518622"/>
              <a:gd name="connsiteX1" fmla="*/ 3957638 w 4597400"/>
              <a:gd name="connsiteY1" fmla="*/ 0 h 1518622"/>
              <a:gd name="connsiteX2" fmla="*/ 4597400 w 4597400"/>
              <a:gd name="connsiteY2" fmla="*/ 1518612 h 1518622"/>
              <a:gd name="connsiteX3" fmla="*/ 0 w 4597400"/>
              <a:gd name="connsiteY3" fmla="*/ 1518622 h 1518622"/>
              <a:gd name="connsiteX4" fmla="*/ 671513 w 4597400"/>
              <a:gd name="connsiteY4" fmla="*/ 0 h 1518622"/>
              <a:gd name="connsiteX0" fmla="*/ 124825 w 4050712"/>
              <a:gd name="connsiteY0" fmla="*/ 0 h 1573774"/>
              <a:gd name="connsiteX1" fmla="*/ 3410950 w 4050712"/>
              <a:gd name="connsiteY1" fmla="*/ 0 h 1573774"/>
              <a:gd name="connsiteX2" fmla="*/ 4050712 w 4050712"/>
              <a:gd name="connsiteY2" fmla="*/ 1518612 h 1573774"/>
              <a:gd name="connsiteX3" fmla="*/ 0 w 4050712"/>
              <a:gd name="connsiteY3" fmla="*/ 1573774 h 1573774"/>
              <a:gd name="connsiteX4" fmla="*/ 124825 w 4050712"/>
              <a:gd name="connsiteY4" fmla="*/ 0 h 1573774"/>
              <a:gd name="connsiteX0" fmla="*/ 207202 w 4050712"/>
              <a:gd name="connsiteY0" fmla="*/ 0 h 1610542"/>
              <a:gd name="connsiteX1" fmla="*/ 3410950 w 4050712"/>
              <a:gd name="connsiteY1" fmla="*/ 36768 h 1610542"/>
              <a:gd name="connsiteX2" fmla="*/ 4050712 w 4050712"/>
              <a:gd name="connsiteY2" fmla="*/ 1555380 h 1610542"/>
              <a:gd name="connsiteX3" fmla="*/ 0 w 4050712"/>
              <a:gd name="connsiteY3" fmla="*/ 1610542 h 1610542"/>
              <a:gd name="connsiteX4" fmla="*/ 207202 w 4050712"/>
              <a:gd name="connsiteY4" fmla="*/ 0 h 1610542"/>
              <a:gd name="connsiteX0" fmla="*/ 207202 w 4050712"/>
              <a:gd name="connsiteY0" fmla="*/ 0 h 1573774"/>
              <a:gd name="connsiteX1" fmla="*/ 3410950 w 4050712"/>
              <a:gd name="connsiteY1" fmla="*/ 0 h 1573774"/>
              <a:gd name="connsiteX2" fmla="*/ 4050712 w 4050712"/>
              <a:gd name="connsiteY2" fmla="*/ 1518612 h 1573774"/>
              <a:gd name="connsiteX3" fmla="*/ 0 w 4050712"/>
              <a:gd name="connsiteY3" fmla="*/ 1573774 h 1573774"/>
              <a:gd name="connsiteX4" fmla="*/ 207202 w 4050712"/>
              <a:gd name="connsiteY4" fmla="*/ 0 h 1573774"/>
              <a:gd name="connsiteX0" fmla="*/ 207202 w 3601379"/>
              <a:gd name="connsiteY0" fmla="*/ 0 h 1610532"/>
              <a:gd name="connsiteX1" fmla="*/ 3410950 w 3601379"/>
              <a:gd name="connsiteY1" fmla="*/ 0 h 1610532"/>
              <a:gd name="connsiteX2" fmla="*/ 3601379 w 3601379"/>
              <a:gd name="connsiteY2" fmla="*/ 1610532 h 1610532"/>
              <a:gd name="connsiteX3" fmla="*/ 0 w 3601379"/>
              <a:gd name="connsiteY3" fmla="*/ 1573774 h 1610532"/>
              <a:gd name="connsiteX4" fmla="*/ 207202 w 3601379"/>
              <a:gd name="connsiteY4" fmla="*/ 0 h 1610532"/>
              <a:gd name="connsiteX0" fmla="*/ 207202 w 3601379"/>
              <a:gd name="connsiteY0" fmla="*/ 0 h 1592148"/>
              <a:gd name="connsiteX1" fmla="*/ 3410950 w 3601379"/>
              <a:gd name="connsiteY1" fmla="*/ 0 h 1592148"/>
              <a:gd name="connsiteX2" fmla="*/ 3601379 w 3601379"/>
              <a:gd name="connsiteY2" fmla="*/ 1592148 h 1592148"/>
              <a:gd name="connsiteX3" fmla="*/ 0 w 3601379"/>
              <a:gd name="connsiteY3" fmla="*/ 1573774 h 1592148"/>
              <a:gd name="connsiteX4" fmla="*/ 207202 w 3601379"/>
              <a:gd name="connsiteY4" fmla="*/ 0 h 1592148"/>
              <a:gd name="connsiteX0" fmla="*/ 207202 w 3631334"/>
              <a:gd name="connsiteY0" fmla="*/ 0 h 1573774"/>
              <a:gd name="connsiteX1" fmla="*/ 3410950 w 3631334"/>
              <a:gd name="connsiteY1" fmla="*/ 0 h 1573774"/>
              <a:gd name="connsiteX2" fmla="*/ 3631334 w 3631334"/>
              <a:gd name="connsiteY2" fmla="*/ 1573764 h 1573774"/>
              <a:gd name="connsiteX3" fmla="*/ 0 w 3631334"/>
              <a:gd name="connsiteY3" fmla="*/ 1573774 h 1573774"/>
              <a:gd name="connsiteX4" fmla="*/ 207202 w 3631334"/>
              <a:gd name="connsiteY4" fmla="*/ 0 h 1573774"/>
              <a:gd name="connsiteX0" fmla="*/ 44987 w 3469119"/>
              <a:gd name="connsiteY0" fmla="*/ 0 h 1599853"/>
              <a:gd name="connsiteX1" fmla="*/ 3248735 w 3469119"/>
              <a:gd name="connsiteY1" fmla="*/ 0 h 1599853"/>
              <a:gd name="connsiteX2" fmla="*/ 3469119 w 3469119"/>
              <a:gd name="connsiteY2" fmla="*/ 1573764 h 1599853"/>
              <a:gd name="connsiteX3" fmla="*/ 0 w 3469119"/>
              <a:gd name="connsiteY3" fmla="*/ 1599853 h 1599853"/>
              <a:gd name="connsiteX4" fmla="*/ 44987 w 3469119"/>
              <a:gd name="connsiteY4" fmla="*/ 0 h 1599853"/>
              <a:gd name="connsiteX0" fmla="*/ 212610 w 3636742"/>
              <a:gd name="connsiteY0" fmla="*/ 0 h 1586811"/>
              <a:gd name="connsiteX1" fmla="*/ 3416358 w 3636742"/>
              <a:gd name="connsiteY1" fmla="*/ 0 h 1586811"/>
              <a:gd name="connsiteX2" fmla="*/ 3636742 w 3636742"/>
              <a:gd name="connsiteY2" fmla="*/ 1573764 h 1586811"/>
              <a:gd name="connsiteX3" fmla="*/ 0 w 3636742"/>
              <a:gd name="connsiteY3" fmla="*/ 1586811 h 1586811"/>
              <a:gd name="connsiteX4" fmla="*/ 212610 w 3636742"/>
              <a:gd name="connsiteY4" fmla="*/ 0 h 1586811"/>
              <a:gd name="connsiteX0" fmla="*/ 228832 w 3652964"/>
              <a:gd name="connsiteY0" fmla="*/ 0 h 1586811"/>
              <a:gd name="connsiteX1" fmla="*/ 3432580 w 3652964"/>
              <a:gd name="connsiteY1" fmla="*/ 0 h 1586811"/>
              <a:gd name="connsiteX2" fmla="*/ 3652964 w 3652964"/>
              <a:gd name="connsiteY2" fmla="*/ 1573764 h 1586811"/>
              <a:gd name="connsiteX3" fmla="*/ 0 w 3652964"/>
              <a:gd name="connsiteY3" fmla="*/ 1586811 h 1586811"/>
              <a:gd name="connsiteX4" fmla="*/ 228832 w 3652964"/>
              <a:gd name="connsiteY4" fmla="*/ 0 h 1586811"/>
              <a:gd name="connsiteX0" fmla="*/ 239647 w 3652964"/>
              <a:gd name="connsiteY0" fmla="*/ 13039 h 1586811"/>
              <a:gd name="connsiteX1" fmla="*/ 3432580 w 3652964"/>
              <a:gd name="connsiteY1" fmla="*/ 0 h 1586811"/>
              <a:gd name="connsiteX2" fmla="*/ 3652964 w 3652964"/>
              <a:gd name="connsiteY2" fmla="*/ 1573764 h 1586811"/>
              <a:gd name="connsiteX3" fmla="*/ 0 w 3652964"/>
              <a:gd name="connsiteY3" fmla="*/ 1586811 h 1586811"/>
              <a:gd name="connsiteX4" fmla="*/ 239647 w 3652964"/>
              <a:gd name="connsiteY4" fmla="*/ 13039 h 1586811"/>
              <a:gd name="connsiteX0" fmla="*/ 228832 w 3652964"/>
              <a:gd name="connsiteY0" fmla="*/ 26079 h 1586811"/>
              <a:gd name="connsiteX1" fmla="*/ 3432580 w 3652964"/>
              <a:gd name="connsiteY1" fmla="*/ 0 h 1586811"/>
              <a:gd name="connsiteX2" fmla="*/ 3652964 w 3652964"/>
              <a:gd name="connsiteY2" fmla="*/ 1573764 h 1586811"/>
              <a:gd name="connsiteX3" fmla="*/ 0 w 3652964"/>
              <a:gd name="connsiteY3" fmla="*/ 1586811 h 1586811"/>
              <a:gd name="connsiteX4" fmla="*/ 228832 w 3652964"/>
              <a:gd name="connsiteY4" fmla="*/ 26079 h 158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2964" h="1586811">
                <a:moveTo>
                  <a:pt x="228832" y="26079"/>
                </a:moveTo>
                <a:lnTo>
                  <a:pt x="3432580" y="0"/>
                </a:lnTo>
                <a:lnTo>
                  <a:pt x="3652964" y="1573764"/>
                </a:lnTo>
                <a:lnTo>
                  <a:pt x="0" y="1586811"/>
                </a:lnTo>
                <a:lnTo>
                  <a:pt x="228832" y="26079"/>
                </a:lnTo>
                <a:close/>
              </a:path>
            </a:pathLst>
          </a:cu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Trapezoid 11"/>
          <p:cNvSpPr/>
          <p:nvPr/>
        </p:nvSpPr>
        <p:spPr>
          <a:xfrm>
            <a:off x="3631971" y="4519450"/>
            <a:ext cx="4895580" cy="1988228"/>
          </a:xfrm>
          <a:custGeom>
            <a:avLst/>
            <a:gdLst>
              <a:gd name="connsiteX0" fmla="*/ 0 w 4864758"/>
              <a:gd name="connsiteY0" fmla="*/ 2096184 h 2096184"/>
              <a:gd name="connsiteX1" fmla="*/ 524046 w 4864758"/>
              <a:gd name="connsiteY1" fmla="*/ 0 h 2096184"/>
              <a:gd name="connsiteX2" fmla="*/ 4340712 w 4864758"/>
              <a:gd name="connsiteY2" fmla="*/ 0 h 2096184"/>
              <a:gd name="connsiteX3" fmla="*/ 4864758 w 4864758"/>
              <a:gd name="connsiteY3" fmla="*/ 2096184 h 2096184"/>
              <a:gd name="connsiteX4" fmla="*/ 0 w 4864758"/>
              <a:gd name="connsiteY4" fmla="*/ 2096184 h 2096184"/>
              <a:gd name="connsiteX0" fmla="*/ 0 w 4864758"/>
              <a:gd name="connsiteY0" fmla="*/ 2096184 h 2096184"/>
              <a:gd name="connsiteX1" fmla="*/ 524046 w 4864758"/>
              <a:gd name="connsiteY1" fmla="*/ 0 h 2096184"/>
              <a:gd name="connsiteX2" fmla="*/ 4196874 w 4864758"/>
              <a:gd name="connsiteY2" fmla="*/ 0 h 2096184"/>
              <a:gd name="connsiteX3" fmla="*/ 4864758 w 4864758"/>
              <a:gd name="connsiteY3" fmla="*/ 2096184 h 2096184"/>
              <a:gd name="connsiteX4" fmla="*/ 0 w 4864758"/>
              <a:gd name="connsiteY4" fmla="*/ 2096184 h 2096184"/>
              <a:gd name="connsiteX0" fmla="*/ 0 w 4864758"/>
              <a:gd name="connsiteY0" fmla="*/ 2106458 h 2106458"/>
              <a:gd name="connsiteX1" fmla="*/ 585691 w 4864758"/>
              <a:gd name="connsiteY1" fmla="*/ 0 h 2106458"/>
              <a:gd name="connsiteX2" fmla="*/ 4196874 w 4864758"/>
              <a:gd name="connsiteY2" fmla="*/ 10274 h 2106458"/>
              <a:gd name="connsiteX3" fmla="*/ 4864758 w 4864758"/>
              <a:gd name="connsiteY3" fmla="*/ 2106458 h 2106458"/>
              <a:gd name="connsiteX4" fmla="*/ 0 w 4864758"/>
              <a:gd name="connsiteY4" fmla="*/ 2106458 h 2106458"/>
              <a:gd name="connsiteX0" fmla="*/ 0 w 4895580"/>
              <a:gd name="connsiteY0" fmla="*/ 2085910 h 2106458"/>
              <a:gd name="connsiteX1" fmla="*/ 616513 w 4895580"/>
              <a:gd name="connsiteY1" fmla="*/ 0 h 2106458"/>
              <a:gd name="connsiteX2" fmla="*/ 4227696 w 4895580"/>
              <a:gd name="connsiteY2" fmla="*/ 10274 h 2106458"/>
              <a:gd name="connsiteX3" fmla="*/ 4895580 w 4895580"/>
              <a:gd name="connsiteY3" fmla="*/ 2106458 h 2106458"/>
              <a:gd name="connsiteX4" fmla="*/ 0 w 4895580"/>
              <a:gd name="connsiteY4" fmla="*/ 2085910 h 210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580" h="2106458">
                <a:moveTo>
                  <a:pt x="0" y="2085910"/>
                </a:moveTo>
                <a:lnTo>
                  <a:pt x="616513" y="0"/>
                </a:lnTo>
                <a:lnTo>
                  <a:pt x="4227696" y="10274"/>
                </a:lnTo>
                <a:lnTo>
                  <a:pt x="4895580" y="2106458"/>
                </a:lnTo>
                <a:lnTo>
                  <a:pt x="0" y="208591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Triangle 12"/>
          <p:cNvSpPr/>
          <p:nvPr/>
        </p:nvSpPr>
        <p:spPr>
          <a:xfrm>
            <a:off x="4127772" y="4539525"/>
            <a:ext cx="3919855" cy="1536700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644027" y="5667285"/>
            <a:ext cx="2875915" cy="5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79967" y="5245645"/>
            <a:ext cx="1818005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46"/>
          <p:cNvSpPr txBox="1"/>
          <p:nvPr/>
        </p:nvSpPr>
        <p:spPr>
          <a:xfrm>
            <a:off x="5203462" y="5754915"/>
            <a:ext cx="1778000" cy="2527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>
                <a:effectLst/>
                <a:latin typeface="Arial Narrow" charset="0"/>
                <a:ea typeface="Calibri" charset="0"/>
                <a:cs typeface="Times New Roman" charset="0"/>
              </a:rPr>
              <a:t>TIER 1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5" name="Text Box 47"/>
          <p:cNvSpPr txBox="1"/>
          <p:nvPr/>
        </p:nvSpPr>
        <p:spPr>
          <a:xfrm>
            <a:off x="5195207" y="5347245"/>
            <a:ext cx="1778000" cy="2527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>
                <a:effectLst/>
                <a:latin typeface="Arial Narrow" charset="0"/>
                <a:ea typeface="Calibri" charset="0"/>
                <a:cs typeface="Times New Roman" charset="0"/>
              </a:rPr>
              <a:t>TIER 2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6" name="Text Box 49"/>
          <p:cNvSpPr txBox="1"/>
          <p:nvPr/>
        </p:nvSpPr>
        <p:spPr>
          <a:xfrm>
            <a:off x="5201557" y="4961800"/>
            <a:ext cx="1778000" cy="2527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>
                <a:effectLst/>
                <a:latin typeface="Arial Narrow" charset="0"/>
                <a:ea typeface="Calibri" charset="0"/>
                <a:cs typeface="Times New Roman" charset="0"/>
              </a:rPr>
              <a:t>TIER 3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7" name="Text Box 50"/>
          <p:cNvSpPr txBox="1"/>
          <p:nvPr/>
        </p:nvSpPr>
        <p:spPr>
          <a:xfrm>
            <a:off x="4147457" y="6092735"/>
            <a:ext cx="3898900" cy="51625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>
                <a:effectLst/>
                <a:latin typeface="Arial Narrow" charset="0"/>
                <a:ea typeface="Calibri" charset="0"/>
                <a:cs typeface="Times New Roman" charset="0"/>
              </a:rPr>
              <a:t>TO ASSESS – RTI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>
                <a:effectLst/>
                <a:latin typeface="Arial Narrow" charset="0"/>
                <a:ea typeface="Calibri" charset="0"/>
                <a:cs typeface="Times New Roman" charset="0"/>
              </a:rPr>
              <a:t>Response to Intervention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8" name="Triangle 27"/>
          <p:cNvSpPr/>
          <p:nvPr/>
        </p:nvSpPr>
        <p:spPr>
          <a:xfrm>
            <a:off x="3626778" y="4516665"/>
            <a:ext cx="4911047" cy="1991013"/>
          </a:xfrm>
          <a:custGeom>
            <a:avLst/>
            <a:gdLst>
              <a:gd name="connsiteX0" fmla="*/ 0 w 6282690"/>
              <a:gd name="connsiteY0" fmla="*/ 2118179 h 2118179"/>
              <a:gd name="connsiteX1" fmla="*/ 529545 w 6282690"/>
              <a:gd name="connsiteY1" fmla="*/ 0 h 2118179"/>
              <a:gd name="connsiteX2" fmla="*/ 5753145 w 6282690"/>
              <a:gd name="connsiteY2" fmla="*/ 0 h 2118179"/>
              <a:gd name="connsiteX3" fmla="*/ 6282690 w 6282690"/>
              <a:gd name="connsiteY3" fmla="*/ 2118179 h 2118179"/>
              <a:gd name="connsiteX4" fmla="*/ 0 w 6282690"/>
              <a:gd name="connsiteY4" fmla="*/ 2118179 h 2118179"/>
              <a:gd name="connsiteX0" fmla="*/ 0 w 6282690"/>
              <a:gd name="connsiteY0" fmla="*/ 2118179 h 2118179"/>
              <a:gd name="connsiteX1" fmla="*/ 529545 w 6282690"/>
              <a:gd name="connsiteY1" fmla="*/ 0 h 2118179"/>
              <a:gd name="connsiteX2" fmla="*/ 5426574 w 6282690"/>
              <a:gd name="connsiteY2" fmla="*/ 0 h 2118179"/>
              <a:gd name="connsiteX3" fmla="*/ 6282690 w 6282690"/>
              <a:gd name="connsiteY3" fmla="*/ 2118179 h 2118179"/>
              <a:gd name="connsiteX4" fmla="*/ 0 w 6282690"/>
              <a:gd name="connsiteY4" fmla="*/ 2118179 h 2118179"/>
              <a:gd name="connsiteX0" fmla="*/ 0 w 6282690"/>
              <a:gd name="connsiteY0" fmla="*/ 2167165 h 2167165"/>
              <a:gd name="connsiteX1" fmla="*/ 807130 w 6282690"/>
              <a:gd name="connsiteY1" fmla="*/ 0 h 2167165"/>
              <a:gd name="connsiteX2" fmla="*/ 5426574 w 6282690"/>
              <a:gd name="connsiteY2" fmla="*/ 48986 h 2167165"/>
              <a:gd name="connsiteX3" fmla="*/ 6282690 w 6282690"/>
              <a:gd name="connsiteY3" fmla="*/ 2167165 h 2167165"/>
              <a:gd name="connsiteX4" fmla="*/ 0 w 6282690"/>
              <a:gd name="connsiteY4" fmla="*/ 2167165 h 2167165"/>
              <a:gd name="connsiteX0" fmla="*/ 0 w 6282690"/>
              <a:gd name="connsiteY0" fmla="*/ 2118179 h 2118179"/>
              <a:gd name="connsiteX1" fmla="*/ 790802 w 6282690"/>
              <a:gd name="connsiteY1" fmla="*/ 0 h 2118179"/>
              <a:gd name="connsiteX2" fmla="*/ 5426574 w 6282690"/>
              <a:gd name="connsiteY2" fmla="*/ 0 h 2118179"/>
              <a:gd name="connsiteX3" fmla="*/ 6282690 w 6282690"/>
              <a:gd name="connsiteY3" fmla="*/ 2118179 h 2118179"/>
              <a:gd name="connsiteX4" fmla="*/ 0 w 6282690"/>
              <a:gd name="connsiteY4" fmla="*/ 2118179 h 211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2690" h="2118179">
                <a:moveTo>
                  <a:pt x="0" y="2118179"/>
                </a:moveTo>
                <a:lnTo>
                  <a:pt x="790802" y="0"/>
                </a:lnTo>
                <a:lnTo>
                  <a:pt x="5426574" y="0"/>
                </a:lnTo>
                <a:lnTo>
                  <a:pt x="6282690" y="2118179"/>
                </a:lnTo>
                <a:lnTo>
                  <a:pt x="0" y="2118179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Pentagon 29"/>
          <p:cNvSpPr/>
          <p:nvPr/>
        </p:nvSpPr>
        <p:spPr>
          <a:xfrm>
            <a:off x="3487692" y="4690655"/>
            <a:ext cx="2204720" cy="37592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Pentagon 30"/>
          <p:cNvSpPr/>
          <p:nvPr/>
        </p:nvSpPr>
        <p:spPr>
          <a:xfrm>
            <a:off x="3034937" y="5205640"/>
            <a:ext cx="2204720" cy="37592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2" name="Pentagon 31"/>
          <p:cNvSpPr/>
          <p:nvPr/>
        </p:nvSpPr>
        <p:spPr>
          <a:xfrm>
            <a:off x="2618377" y="5716815"/>
            <a:ext cx="2204720" cy="37592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4" name="Text Box 76"/>
          <p:cNvSpPr txBox="1"/>
          <p:nvPr/>
        </p:nvSpPr>
        <p:spPr>
          <a:xfrm>
            <a:off x="3875042" y="4761775"/>
            <a:ext cx="1366520" cy="2908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Individual Student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45" name="Text Box 77"/>
          <p:cNvSpPr txBox="1"/>
          <p:nvPr/>
        </p:nvSpPr>
        <p:spPr>
          <a:xfrm>
            <a:off x="3544207" y="5245010"/>
            <a:ext cx="1366520" cy="2908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At-Risk Group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46" name="Text Box 78"/>
          <p:cNvSpPr txBox="1"/>
          <p:nvPr/>
        </p:nvSpPr>
        <p:spPr>
          <a:xfrm>
            <a:off x="3212102" y="5787300"/>
            <a:ext cx="1366520" cy="2908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School Wide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3034937" y="6559047"/>
            <a:ext cx="6246495" cy="317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45"/>
          <p:cNvSpPr txBox="1"/>
          <p:nvPr/>
        </p:nvSpPr>
        <p:spPr>
          <a:xfrm>
            <a:off x="4558302" y="3918245"/>
            <a:ext cx="2979420" cy="6419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effectLst/>
                <a:latin typeface="Arial Narrow" charset="0"/>
                <a:ea typeface="Calibri" charset="0"/>
                <a:cs typeface="Times New Roman" charset="0"/>
              </a:rPr>
              <a:t>RSA – Referral for Student Assistance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charset="2"/>
              <a:buChar char=""/>
            </a:pPr>
            <a:r>
              <a:rPr lang="en-US" sz="1050" b="1" dirty="0">
                <a:effectLst/>
                <a:latin typeface="Arial Narrow" charset="0"/>
                <a:ea typeface="Calibri" charset="0"/>
                <a:cs typeface="Times New Roman" charset="0"/>
              </a:rPr>
              <a:t>Behavior Support Plan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charset="2"/>
              <a:buChar char=""/>
            </a:pPr>
            <a:r>
              <a:rPr lang="en-US" sz="1050" b="1" dirty="0">
                <a:effectLst/>
                <a:latin typeface="Arial Narrow" charset="0"/>
                <a:ea typeface="Calibri" charset="0"/>
                <a:cs typeface="Times New Roman" charset="0"/>
              </a:rPr>
              <a:t>FBA Functional Behavioral Assessment 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0" name="Pentagon 19"/>
          <p:cNvSpPr/>
          <p:nvPr/>
        </p:nvSpPr>
        <p:spPr>
          <a:xfrm rot="10800000">
            <a:off x="7477318" y="3587660"/>
            <a:ext cx="1430655" cy="129032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Text Box 75"/>
          <p:cNvSpPr txBox="1"/>
          <p:nvPr/>
        </p:nvSpPr>
        <p:spPr>
          <a:xfrm>
            <a:off x="7662103" y="3729265"/>
            <a:ext cx="1197610" cy="106743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General 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Education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Mainstream 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with Supports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4470401" y="2929797"/>
            <a:ext cx="3149872" cy="951618"/>
          </a:xfrm>
          <a:custGeom>
            <a:avLst/>
            <a:gdLst>
              <a:gd name="connsiteX0" fmla="*/ 372534 w 3293534"/>
              <a:gd name="connsiteY0" fmla="*/ 0 h 829734"/>
              <a:gd name="connsiteX1" fmla="*/ 2963334 w 3293534"/>
              <a:gd name="connsiteY1" fmla="*/ 16934 h 829734"/>
              <a:gd name="connsiteX2" fmla="*/ 3293534 w 3293534"/>
              <a:gd name="connsiteY2" fmla="*/ 829734 h 829734"/>
              <a:gd name="connsiteX3" fmla="*/ 0 w 3293534"/>
              <a:gd name="connsiteY3" fmla="*/ 829734 h 829734"/>
              <a:gd name="connsiteX4" fmla="*/ 372534 w 3293534"/>
              <a:gd name="connsiteY4" fmla="*/ 0 h 829734"/>
              <a:gd name="connsiteX0" fmla="*/ 372534 w 3293534"/>
              <a:gd name="connsiteY0" fmla="*/ 8479 h 838213"/>
              <a:gd name="connsiteX1" fmla="*/ 2963334 w 3293534"/>
              <a:gd name="connsiteY1" fmla="*/ 0 h 838213"/>
              <a:gd name="connsiteX2" fmla="*/ 3293534 w 3293534"/>
              <a:gd name="connsiteY2" fmla="*/ 838213 h 838213"/>
              <a:gd name="connsiteX3" fmla="*/ 0 w 3293534"/>
              <a:gd name="connsiteY3" fmla="*/ 838213 h 838213"/>
              <a:gd name="connsiteX4" fmla="*/ 372534 w 3293534"/>
              <a:gd name="connsiteY4" fmla="*/ 8479 h 838213"/>
              <a:gd name="connsiteX0" fmla="*/ 567292 w 3488292"/>
              <a:gd name="connsiteY0" fmla="*/ 8479 h 838213"/>
              <a:gd name="connsiteX1" fmla="*/ 3158092 w 3488292"/>
              <a:gd name="connsiteY1" fmla="*/ 0 h 838213"/>
              <a:gd name="connsiteX2" fmla="*/ 3488292 w 3488292"/>
              <a:gd name="connsiteY2" fmla="*/ 838213 h 838213"/>
              <a:gd name="connsiteX3" fmla="*/ 0 w 3488292"/>
              <a:gd name="connsiteY3" fmla="*/ 832139 h 838213"/>
              <a:gd name="connsiteX4" fmla="*/ 567292 w 3488292"/>
              <a:gd name="connsiteY4" fmla="*/ 8479 h 838213"/>
              <a:gd name="connsiteX0" fmla="*/ 524948 w 3488292"/>
              <a:gd name="connsiteY0" fmla="*/ 0 h 854030"/>
              <a:gd name="connsiteX1" fmla="*/ 3158092 w 3488292"/>
              <a:gd name="connsiteY1" fmla="*/ 15817 h 854030"/>
              <a:gd name="connsiteX2" fmla="*/ 3488292 w 3488292"/>
              <a:gd name="connsiteY2" fmla="*/ 854030 h 854030"/>
              <a:gd name="connsiteX3" fmla="*/ 0 w 3488292"/>
              <a:gd name="connsiteY3" fmla="*/ 847956 h 854030"/>
              <a:gd name="connsiteX4" fmla="*/ 524948 w 3488292"/>
              <a:gd name="connsiteY4" fmla="*/ 0 h 854030"/>
              <a:gd name="connsiteX0" fmla="*/ 524948 w 3488292"/>
              <a:gd name="connsiteY0" fmla="*/ 0 h 854030"/>
              <a:gd name="connsiteX1" fmla="*/ 3225843 w 3488292"/>
              <a:gd name="connsiteY1" fmla="*/ 9740 h 854030"/>
              <a:gd name="connsiteX2" fmla="*/ 3488292 w 3488292"/>
              <a:gd name="connsiteY2" fmla="*/ 854030 h 854030"/>
              <a:gd name="connsiteX3" fmla="*/ 0 w 3488292"/>
              <a:gd name="connsiteY3" fmla="*/ 847956 h 854030"/>
              <a:gd name="connsiteX4" fmla="*/ 524948 w 3488292"/>
              <a:gd name="connsiteY4" fmla="*/ 0 h 854030"/>
              <a:gd name="connsiteX0" fmla="*/ 524948 w 3691543"/>
              <a:gd name="connsiteY0" fmla="*/ 0 h 878336"/>
              <a:gd name="connsiteX1" fmla="*/ 3225843 w 3691543"/>
              <a:gd name="connsiteY1" fmla="*/ 9740 h 878336"/>
              <a:gd name="connsiteX2" fmla="*/ 3691543 w 3691543"/>
              <a:gd name="connsiteY2" fmla="*/ 878336 h 878336"/>
              <a:gd name="connsiteX3" fmla="*/ 0 w 3691543"/>
              <a:gd name="connsiteY3" fmla="*/ 847956 h 878336"/>
              <a:gd name="connsiteX4" fmla="*/ 524948 w 3691543"/>
              <a:gd name="connsiteY4" fmla="*/ 0 h 878336"/>
              <a:gd name="connsiteX0" fmla="*/ 524948 w 3691543"/>
              <a:gd name="connsiteY0" fmla="*/ 0 h 878336"/>
              <a:gd name="connsiteX1" fmla="*/ 3225844 w 3691543"/>
              <a:gd name="connsiteY1" fmla="*/ 9740 h 878336"/>
              <a:gd name="connsiteX2" fmla="*/ 3691543 w 3691543"/>
              <a:gd name="connsiteY2" fmla="*/ 878336 h 878336"/>
              <a:gd name="connsiteX3" fmla="*/ 0 w 3691543"/>
              <a:gd name="connsiteY3" fmla="*/ 847956 h 878336"/>
              <a:gd name="connsiteX4" fmla="*/ 524948 w 3691543"/>
              <a:gd name="connsiteY4" fmla="*/ 0 h 878336"/>
              <a:gd name="connsiteX0" fmla="*/ 524948 w 3691543"/>
              <a:gd name="connsiteY0" fmla="*/ 2415 h 880751"/>
              <a:gd name="connsiteX1" fmla="*/ 3225845 w 3691543"/>
              <a:gd name="connsiteY1" fmla="*/ 0 h 880751"/>
              <a:gd name="connsiteX2" fmla="*/ 3691543 w 3691543"/>
              <a:gd name="connsiteY2" fmla="*/ 880751 h 880751"/>
              <a:gd name="connsiteX3" fmla="*/ 0 w 3691543"/>
              <a:gd name="connsiteY3" fmla="*/ 850371 h 880751"/>
              <a:gd name="connsiteX4" fmla="*/ 524948 w 3691543"/>
              <a:gd name="connsiteY4" fmla="*/ 2415 h 880751"/>
              <a:gd name="connsiteX0" fmla="*/ 524948 w 3691543"/>
              <a:gd name="connsiteY0" fmla="*/ 2415 h 859746"/>
              <a:gd name="connsiteX1" fmla="*/ 3225845 w 3691543"/>
              <a:gd name="connsiteY1" fmla="*/ 0 h 859746"/>
              <a:gd name="connsiteX2" fmla="*/ 3691543 w 3691543"/>
              <a:gd name="connsiteY2" fmla="*/ 859746 h 859746"/>
              <a:gd name="connsiteX3" fmla="*/ 0 w 3691543"/>
              <a:gd name="connsiteY3" fmla="*/ 850371 h 859746"/>
              <a:gd name="connsiteX4" fmla="*/ 524948 w 3691543"/>
              <a:gd name="connsiteY4" fmla="*/ 2415 h 859746"/>
              <a:gd name="connsiteX0" fmla="*/ 524948 w 3691543"/>
              <a:gd name="connsiteY0" fmla="*/ 2415 h 852744"/>
              <a:gd name="connsiteX1" fmla="*/ 3225845 w 3691543"/>
              <a:gd name="connsiteY1" fmla="*/ 0 h 852744"/>
              <a:gd name="connsiteX2" fmla="*/ 3691543 w 3691543"/>
              <a:gd name="connsiteY2" fmla="*/ 852744 h 852744"/>
              <a:gd name="connsiteX3" fmla="*/ 0 w 3691543"/>
              <a:gd name="connsiteY3" fmla="*/ 850371 h 852744"/>
              <a:gd name="connsiteX4" fmla="*/ 524948 w 3691543"/>
              <a:gd name="connsiteY4" fmla="*/ 2415 h 852744"/>
              <a:gd name="connsiteX0" fmla="*/ 394217 w 3691543"/>
              <a:gd name="connsiteY0" fmla="*/ 0 h 872580"/>
              <a:gd name="connsiteX1" fmla="*/ 3225845 w 3691543"/>
              <a:gd name="connsiteY1" fmla="*/ 19836 h 872580"/>
              <a:gd name="connsiteX2" fmla="*/ 3691543 w 3691543"/>
              <a:gd name="connsiteY2" fmla="*/ 872580 h 872580"/>
              <a:gd name="connsiteX3" fmla="*/ 0 w 3691543"/>
              <a:gd name="connsiteY3" fmla="*/ 870207 h 872580"/>
              <a:gd name="connsiteX4" fmla="*/ 394217 w 3691543"/>
              <a:gd name="connsiteY4" fmla="*/ 0 h 872580"/>
              <a:gd name="connsiteX0" fmla="*/ 394217 w 3691543"/>
              <a:gd name="connsiteY0" fmla="*/ 0 h 872580"/>
              <a:gd name="connsiteX1" fmla="*/ 3218155 w 3691543"/>
              <a:gd name="connsiteY1" fmla="*/ 14273 h 872580"/>
              <a:gd name="connsiteX2" fmla="*/ 3691543 w 3691543"/>
              <a:gd name="connsiteY2" fmla="*/ 872580 h 872580"/>
              <a:gd name="connsiteX3" fmla="*/ 0 w 3691543"/>
              <a:gd name="connsiteY3" fmla="*/ 870207 h 872580"/>
              <a:gd name="connsiteX4" fmla="*/ 394217 w 3691543"/>
              <a:gd name="connsiteY4" fmla="*/ 0 h 872580"/>
              <a:gd name="connsiteX0" fmla="*/ 394217 w 3799203"/>
              <a:gd name="connsiteY0" fmla="*/ 0 h 878143"/>
              <a:gd name="connsiteX1" fmla="*/ 3218155 w 3799203"/>
              <a:gd name="connsiteY1" fmla="*/ 14273 h 878143"/>
              <a:gd name="connsiteX2" fmla="*/ 3799203 w 3799203"/>
              <a:gd name="connsiteY2" fmla="*/ 878143 h 878143"/>
              <a:gd name="connsiteX3" fmla="*/ 0 w 3799203"/>
              <a:gd name="connsiteY3" fmla="*/ 870207 h 878143"/>
              <a:gd name="connsiteX4" fmla="*/ 394217 w 3799203"/>
              <a:gd name="connsiteY4" fmla="*/ 0 h 878143"/>
              <a:gd name="connsiteX0" fmla="*/ 409597 w 3814583"/>
              <a:gd name="connsiteY0" fmla="*/ 0 h 878143"/>
              <a:gd name="connsiteX1" fmla="*/ 3233535 w 3814583"/>
              <a:gd name="connsiteY1" fmla="*/ 14273 h 878143"/>
              <a:gd name="connsiteX2" fmla="*/ 3814583 w 3814583"/>
              <a:gd name="connsiteY2" fmla="*/ 878143 h 878143"/>
              <a:gd name="connsiteX3" fmla="*/ 0 w 3814583"/>
              <a:gd name="connsiteY3" fmla="*/ 875770 h 878143"/>
              <a:gd name="connsiteX4" fmla="*/ 409597 w 3814583"/>
              <a:gd name="connsiteY4" fmla="*/ 0 h 878143"/>
              <a:gd name="connsiteX0" fmla="*/ 409598 w 3814583"/>
              <a:gd name="connsiteY0" fmla="*/ 7978 h 863870"/>
              <a:gd name="connsiteX1" fmla="*/ 3233535 w 3814583"/>
              <a:gd name="connsiteY1" fmla="*/ 0 h 863870"/>
              <a:gd name="connsiteX2" fmla="*/ 3814583 w 3814583"/>
              <a:gd name="connsiteY2" fmla="*/ 863870 h 863870"/>
              <a:gd name="connsiteX3" fmla="*/ 0 w 3814583"/>
              <a:gd name="connsiteY3" fmla="*/ 861497 h 863870"/>
              <a:gd name="connsiteX4" fmla="*/ 409598 w 3814583"/>
              <a:gd name="connsiteY4" fmla="*/ 7978 h 863870"/>
              <a:gd name="connsiteX0" fmla="*/ 409598 w 3814583"/>
              <a:gd name="connsiteY0" fmla="*/ 0 h 855892"/>
              <a:gd name="connsiteX1" fmla="*/ 3271986 w 3814583"/>
              <a:gd name="connsiteY1" fmla="*/ 3148 h 855892"/>
              <a:gd name="connsiteX2" fmla="*/ 3814583 w 3814583"/>
              <a:gd name="connsiteY2" fmla="*/ 855892 h 855892"/>
              <a:gd name="connsiteX3" fmla="*/ 0 w 3814583"/>
              <a:gd name="connsiteY3" fmla="*/ 853519 h 855892"/>
              <a:gd name="connsiteX4" fmla="*/ 409598 w 3814583"/>
              <a:gd name="connsiteY4" fmla="*/ 0 h 855892"/>
              <a:gd name="connsiteX0" fmla="*/ 409598 w 3814583"/>
              <a:gd name="connsiteY0" fmla="*/ 0 h 855892"/>
              <a:gd name="connsiteX1" fmla="*/ 3325816 w 3814583"/>
              <a:gd name="connsiteY1" fmla="*/ 19837 h 855892"/>
              <a:gd name="connsiteX2" fmla="*/ 3814583 w 3814583"/>
              <a:gd name="connsiteY2" fmla="*/ 855892 h 855892"/>
              <a:gd name="connsiteX3" fmla="*/ 0 w 3814583"/>
              <a:gd name="connsiteY3" fmla="*/ 853519 h 855892"/>
              <a:gd name="connsiteX4" fmla="*/ 409598 w 3814583"/>
              <a:gd name="connsiteY4" fmla="*/ 0 h 855892"/>
              <a:gd name="connsiteX0" fmla="*/ 394217 w 3814583"/>
              <a:gd name="connsiteY0" fmla="*/ 2414 h 836055"/>
              <a:gd name="connsiteX1" fmla="*/ 3325816 w 3814583"/>
              <a:gd name="connsiteY1" fmla="*/ 0 h 836055"/>
              <a:gd name="connsiteX2" fmla="*/ 3814583 w 3814583"/>
              <a:gd name="connsiteY2" fmla="*/ 836055 h 836055"/>
              <a:gd name="connsiteX3" fmla="*/ 0 w 3814583"/>
              <a:gd name="connsiteY3" fmla="*/ 833682 h 836055"/>
              <a:gd name="connsiteX4" fmla="*/ 394217 w 3814583"/>
              <a:gd name="connsiteY4" fmla="*/ 2414 h 836055"/>
              <a:gd name="connsiteX0" fmla="*/ 394217 w 3814583"/>
              <a:gd name="connsiteY0" fmla="*/ 0 h 833641"/>
              <a:gd name="connsiteX1" fmla="*/ 3371956 w 3814583"/>
              <a:gd name="connsiteY1" fmla="*/ 3149 h 833641"/>
              <a:gd name="connsiteX2" fmla="*/ 3814583 w 3814583"/>
              <a:gd name="connsiteY2" fmla="*/ 833641 h 833641"/>
              <a:gd name="connsiteX3" fmla="*/ 0 w 3814583"/>
              <a:gd name="connsiteY3" fmla="*/ 831268 h 833641"/>
              <a:gd name="connsiteX4" fmla="*/ 394217 w 3814583"/>
              <a:gd name="connsiteY4" fmla="*/ 0 h 83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4583" h="833641">
                <a:moveTo>
                  <a:pt x="394217" y="0"/>
                </a:moveTo>
                <a:lnTo>
                  <a:pt x="3371956" y="3149"/>
                </a:lnTo>
                <a:lnTo>
                  <a:pt x="3814583" y="833641"/>
                </a:lnTo>
                <a:lnTo>
                  <a:pt x="0" y="831268"/>
                </a:lnTo>
                <a:lnTo>
                  <a:pt x="394217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3" name="Text Box 44"/>
          <p:cNvSpPr txBox="1"/>
          <p:nvPr/>
        </p:nvSpPr>
        <p:spPr>
          <a:xfrm>
            <a:off x="4544293" y="2927609"/>
            <a:ext cx="2979420" cy="100139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504 Accommodation Plan with diagnosed disability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ERSS Educationally Related Support Services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effectLst/>
                <a:latin typeface="Arial Narrow" charset="0"/>
                <a:ea typeface="Calibri" charset="0"/>
                <a:cs typeface="Times New Roman" charset="0"/>
              </a:rPr>
              <a:t>(Push-in, Pull-out services such as Speech Therapy,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effectLst/>
                <a:latin typeface="Arial Narrow" charset="0"/>
                <a:ea typeface="Calibri" charset="0"/>
                <a:cs typeface="Times New Roman" charset="0"/>
              </a:rPr>
              <a:t>Occupational Therapy, Physical Therapy and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effectLst/>
                <a:latin typeface="Arial Narrow" charset="0"/>
                <a:ea typeface="Calibri" charset="0"/>
                <a:cs typeface="Times New Roman" charset="0"/>
              </a:rPr>
              <a:t>Counseling)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  <p:sp>
        <p:nvSpPr>
          <p:cNvPr id="40" name="Freeform 39"/>
          <p:cNvSpPr/>
          <p:nvPr/>
        </p:nvSpPr>
        <p:spPr>
          <a:xfrm>
            <a:off x="4790355" y="1976363"/>
            <a:ext cx="2471629" cy="974309"/>
          </a:xfrm>
          <a:custGeom>
            <a:avLst/>
            <a:gdLst>
              <a:gd name="connsiteX0" fmla="*/ 181669 w 2270861"/>
              <a:gd name="connsiteY0" fmla="*/ 0 h 399672"/>
              <a:gd name="connsiteX1" fmla="*/ 2101304 w 2270861"/>
              <a:gd name="connsiteY1" fmla="*/ 0 h 399672"/>
              <a:gd name="connsiteX2" fmla="*/ 2270861 w 2270861"/>
              <a:gd name="connsiteY2" fmla="*/ 399672 h 399672"/>
              <a:gd name="connsiteX3" fmla="*/ 0 w 2270861"/>
              <a:gd name="connsiteY3" fmla="*/ 399672 h 399672"/>
              <a:gd name="connsiteX4" fmla="*/ 181669 w 2270861"/>
              <a:gd name="connsiteY4" fmla="*/ 0 h 399672"/>
              <a:gd name="connsiteX0" fmla="*/ 304037 w 2393229"/>
              <a:gd name="connsiteY0" fmla="*/ 0 h 403275"/>
              <a:gd name="connsiteX1" fmla="*/ 2223672 w 2393229"/>
              <a:gd name="connsiteY1" fmla="*/ 0 h 403275"/>
              <a:gd name="connsiteX2" fmla="*/ 2393229 w 2393229"/>
              <a:gd name="connsiteY2" fmla="*/ 399672 h 403275"/>
              <a:gd name="connsiteX3" fmla="*/ 0 w 2393229"/>
              <a:gd name="connsiteY3" fmla="*/ 403275 h 403275"/>
              <a:gd name="connsiteX4" fmla="*/ 304037 w 2393229"/>
              <a:gd name="connsiteY4" fmla="*/ 0 h 403275"/>
              <a:gd name="connsiteX0" fmla="*/ 342281 w 2393229"/>
              <a:gd name="connsiteY0" fmla="*/ 3604 h 403275"/>
              <a:gd name="connsiteX1" fmla="*/ 2223672 w 2393229"/>
              <a:gd name="connsiteY1" fmla="*/ 0 h 403275"/>
              <a:gd name="connsiteX2" fmla="*/ 2393229 w 2393229"/>
              <a:gd name="connsiteY2" fmla="*/ 399672 h 403275"/>
              <a:gd name="connsiteX3" fmla="*/ 0 w 2393229"/>
              <a:gd name="connsiteY3" fmla="*/ 403275 h 403275"/>
              <a:gd name="connsiteX4" fmla="*/ 342281 w 2393229"/>
              <a:gd name="connsiteY4" fmla="*/ 3604 h 403275"/>
              <a:gd name="connsiteX0" fmla="*/ 342281 w 2393229"/>
              <a:gd name="connsiteY0" fmla="*/ 3604 h 403275"/>
              <a:gd name="connsiteX1" fmla="*/ 2147186 w 2393229"/>
              <a:gd name="connsiteY1" fmla="*/ 0 h 403275"/>
              <a:gd name="connsiteX2" fmla="*/ 2393229 w 2393229"/>
              <a:gd name="connsiteY2" fmla="*/ 399672 h 403275"/>
              <a:gd name="connsiteX3" fmla="*/ 0 w 2393229"/>
              <a:gd name="connsiteY3" fmla="*/ 403275 h 403275"/>
              <a:gd name="connsiteX4" fmla="*/ 342281 w 2393229"/>
              <a:gd name="connsiteY4" fmla="*/ 3604 h 403275"/>
              <a:gd name="connsiteX0" fmla="*/ 342281 w 2485013"/>
              <a:gd name="connsiteY0" fmla="*/ 3604 h 403277"/>
              <a:gd name="connsiteX1" fmla="*/ 2147186 w 2485013"/>
              <a:gd name="connsiteY1" fmla="*/ 0 h 403277"/>
              <a:gd name="connsiteX2" fmla="*/ 2485013 w 2485013"/>
              <a:gd name="connsiteY2" fmla="*/ 403277 h 403277"/>
              <a:gd name="connsiteX3" fmla="*/ 0 w 2485013"/>
              <a:gd name="connsiteY3" fmla="*/ 403275 h 403277"/>
              <a:gd name="connsiteX4" fmla="*/ 342281 w 2485013"/>
              <a:gd name="connsiteY4" fmla="*/ 3604 h 403277"/>
              <a:gd name="connsiteX0" fmla="*/ 342281 w 2525737"/>
              <a:gd name="connsiteY0" fmla="*/ 3604 h 403277"/>
              <a:gd name="connsiteX1" fmla="*/ 2147186 w 2525737"/>
              <a:gd name="connsiteY1" fmla="*/ 0 h 403277"/>
              <a:gd name="connsiteX2" fmla="*/ 2525737 w 2525737"/>
              <a:gd name="connsiteY2" fmla="*/ 403277 h 403277"/>
              <a:gd name="connsiteX3" fmla="*/ 0 w 2525737"/>
              <a:gd name="connsiteY3" fmla="*/ 403275 h 403277"/>
              <a:gd name="connsiteX4" fmla="*/ 342281 w 2525737"/>
              <a:gd name="connsiteY4" fmla="*/ 3604 h 403277"/>
              <a:gd name="connsiteX0" fmla="*/ 383013 w 2566469"/>
              <a:gd name="connsiteY0" fmla="*/ 3604 h 406845"/>
              <a:gd name="connsiteX1" fmla="*/ 2187918 w 2566469"/>
              <a:gd name="connsiteY1" fmla="*/ 0 h 406845"/>
              <a:gd name="connsiteX2" fmla="*/ 2566469 w 2566469"/>
              <a:gd name="connsiteY2" fmla="*/ 403277 h 406845"/>
              <a:gd name="connsiteX3" fmla="*/ 0 w 2566469"/>
              <a:gd name="connsiteY3" fmla="*/ 406845 h 406845"/>
              <a:gd name="connsiteX4" fmla="*/ 383013 w 2566469"/>
              <a:gd name="connsiteY4" fmla="*/ 3604 h 406845"/>
              <a:gd name="connsiteX0" fmla="*/ 383013 w 2566469"/>
              <a:gd name="connsiteY0" fmla="*/ 3604 h 413991"/>
              <a:gd name="connsiteX1" fmla="*/ 2187918 w 2566469"/>
              <a:gd name="connsiteY1" fmla="*/ 0 h 413991"/>
              <a:gd name="connsiteX2" fmla="*/ 2566469 w 2566469"/>
              <a:gd name="connsiteY2" fmla="*/ 413991 h 413991"/>
              <a:gd name="connsiteX3" fmla="*/ 0 w 2566469"/>
              <a:gd name="connsiteY3" fmla="*/ 406845 h 413991"/>
              <a:gd name="connsiteX4" fmla="*/ 383013 w 2566469"/>
              <a:gd name="connsiteY4" fmla="*/ 3604 h 413991"/>
              <a:gd name="connsiteX0" fmla="*/ 383013 w 2582764"/>
              <a:gd name="connsiteY0" fmla="*/ 3604 h 413991"/>
              <a:gd name="connsiteX1" fmla="*/ 2187918 w 2582764"/>
              <a:gd name="connsiteY1" fmla="*/ 0 h 413991"/>
              <a:gd name="connsiteX2" fmla="*/ 2582764 w 2582764"/>
              <a:gd name="connsiteY2" fmla="*/ 413991 h 413991"/>
              <a:gd name="connsiteX3" fmla="*/ 0 w 2582764"/>
              <a:gd name="connsiteY3" fmla="*/ 406845 h 413991"/>
              <a:gd name="connsiteX4" fmla="*/ 383013 w 2582764"/>
              <a:gd name="connsiteY4" fmla="*/ 3604 h 413991"/>
              <a:gd name="connsiteX0" fmla="*/ 383013 w 2590913"/>
              <a:gd name="connsiteY0" fmla="*/ 3604 h 406850"/>
              <a:gd name="connsiteX1" fmla="*/ 2187918 w 2590913"/>
              <a:gd name="connsiteY1" fmla="*/ 0 h 406850"/>
              <a:gd name="connsiteX2" fmla="*/ 2590913 w 2590913"/>
              <a:gd name="connsiteY2" fmla="*/ 406850 h 406850"/>
              <a:gd name="connsiteX3" fmla="*/ 0 w 2590913"/>
              <a:gd name="connsiteY3" fmla="*/ 406845 h 406850"/>
              <a:gd name="connsiteX4" fmla="*/ 383013 w 2590913"/>
              <a:gd name="connsiteY4" fmla="*/ 3604 h 406850"/>
              <a:gd name="connsiteX0" fmla="*/ 383013 w 2775758"/>
              <a:gd name="connsiteY0" fmla="*/ 3604 h 414564"/>
              <a:gd name="connsiteX1" fmla="*/ 2187918 w 2775758"/>
              <a:gd name="connsiteY1" fmla="*/ 0 h 414564"/>
              <a:gd name="connsiteX2" fmla="*/ 2775758 w 2775758"/>
              <a:gd name="connsiteY2" fmla="*/ 414564 h 414564"/>
              <a:gd name="connsiteX3" fmla="*/ 0 w 2775758"/>
              <a:gd name="connsiteY3" fmla="*/ 406845 h 414564"/>
              <a:gd name="connsiteX4" fmla="*/ 383013 w 2775758"/>
              <a:gd name="connsiteY4" fmla="*/ 3604 h 414564"/>
              <a:gd name="connsiteX0" fmla="*/ 383013 w 2775758"/>
              <a:gd name="connsiteY0" fmla="*/ 0 h 410960"/>
              <a:gd name="connsiteX1" fmla="*/ 2311147 w 2775758"/>
              <a:gd name="connsiteY1" fmla="*/ 253 h 410960"/>
              <a:gd name="connsiteX2" fmla="*/ 2775758 w 2775758"/>
              <a:gd name="connsiteY2" fmla="*/ 410960 h 410960"/>
              <a:gd name="connsiteX3" fmla="*/ 0 w 2775758"/>
              <a:gd name="connsiteY3" fmla="*/ 403241 h 410960"/>
              <a:gd name="connsiteX4" fmla="*/ 383013 w 2775758"/>
              <a:gd name="connsiteY4" fmla="*/ 0 h 41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5758" h="410960">
                <a:moveTo>
                  <a:pt x="383013" y="0"/>
                </a:moveTo>
                <a:lnTo>
                  <a:pt x="2311147" y="253"/>
                </a:lnTo>
                <a:lnTo>
                  <a:pt x="2775758" y="410960"/>
                </a:lnTo>
                <a:lnTo>
                  <a:pt x="0" y="403241"/>
                </a:lnTo>
                <a:lnTo>
                  <a:pt x="383013" y="0"/>
                </a:lnTo>
                <a:close/>
              </a:path>
            </a:pathLst>
          </a:custGeom>
          <a:solidFill>
            <a:srgbClr val="32A1C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1" name="Text Box 43"/>
          <p:cNvSpPr txBox="1"/>
          <p:nvPr/>
        </p:nvSpPr>
        <p:spPr>
          <a:xfrm>
            <a:off x="4788616" y="2027180"/>
            <a:ext cx="2404110" cy="101155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Integrated Classes 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(Regular and Special Education)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2 Teachers</a:t>
            </a:r>
            <a:endParaRPr lang="en-US" sz="4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400" dirty="0">
              <a:effectLst/>
              <a:ea typeface="Calibri" charset="0"/>
              <a:cs typeface="Times New Roman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     Regular Classes	+Resource Room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	+Consultant Teacher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</p:txBody>
      </p:sp>
      <p:cxnSp>
        <p:nvCxnSpPr>
          <p:cNvPr id="42" name="Straight Connector 41"/>
          <p:cNvCxnSpPr>
            <a:endCxn id="22" idx="1"/>
          </p:cNvCxnSpPr>
          <p:nvPr/>
        </p:nvCxnSpPr>
        <p:spPr>
          <a:xfrm>
            <a:off x="4788616" y="2927609"/>
            <a:ext cx="2466160" cy="5783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182701" y="2199848"/>
            <a:ext cx="1661795" cy="1859280"/>
            <a:chOff x="3182701" y="2199848"/>
            <a:chExt cx="1661795" cy="1859280"/>
          </a:xfrm>
        </p:grpSpPr>
        <p:sp>
          <p:nvSpPr>
            <p:cNvPr id="36" name="Pentagon 35"/>
            <p:cNvSpPr/>
            <p:nvPr/>
          </p:nvSpPr>
          <p:spPr>
            <a:xfrm>
              <a:off x="3182701" y="2199848"/>
              <a:ext cx="1661795" cy="1414780"/>
            </a:xfrm>
            <a:prstGeom prst="homePlat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" name="Text Box 66"/>
            <p:cNvSpPr txBox="1"/>
            <p:nvPr/>
          </p:nvSpPr>
          <p:spPr>
            <a:xfrm>
              <a:off x="3194131" y="2246203"/>
              <a:ext cx="1418590" cy="181292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Committee on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Special Education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(CSE)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  <a:p>
              <a:pPr marL="6350" marR="0">
                <a:spcBef>
                  <a:spcPts val="0"/>
                </a:spcBef>
                <a:spcAft>
                  <a:spcPts val="0"/>
                </a:spcAft>
                <a:tabLst>
                  <a:tab pos="508000" algn="l"/>
                </a:tabLst>
              </a:pPr>
              <a:r>
                <a:rPr lang="en-US" sz="1100" dirty="0">
                  <a:latin typeface="Arial Narrow" charset="0"/>
                  <a:ea typeface="Calibri" charset="0"/>
                  <a:cs typeface="Times New Roman" charset="0"/>
                </a:rPr>
                <a:t>	</a:t>
              </a: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Classification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 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Individual Education 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Plan (IEP)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3620727" y="2715896"/>
              <a:ext cx="164141" cy="11242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3370026" y="2774523"/>
              <a:ext cx="997" cy="3781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Pentagon 32"/>
          <p:cNvSpPr/>
          <p:nvPr/>
        </p:nvSpPr>
        <p:spPr>
          <a:xfrm rot="10800000">
            <a:off x="6958003" y="1978638"/>
            <a:ext cx="1463040" cy="120269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4" name="Text Box 74"/>
          <p:cNvSpPr txBox="1"/>
          <p:nvPr/>
        </p:nvSpPr>
        <p:spPr>
          <a:xfrm>
            <a:off x="7250103" y="2091668"/>
            <a:ext cx="1197610" cy="105219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District- Based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28575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-Integrated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28575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-Blended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28575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-Co-taught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5133372" y="1371781"/>
            <a:ext cx="1710105" cy="602952"/>
          </a:xfrm>
          <a:custGeom>
            <a:avLst/>
            <a:gdLst>
              <a:gd name="connsiteX0" fmla="*/ 187725 w 1871189"/>
              <a:gd name="connsiteY0" fmla="*/ 0 h 472339"/>
              <a:gd name="connsiteX1" fmla="*/ 1677409 w 1871189"/>
              <a:gd name="connsiteY1" fmla="*/ 0 h 472339"/>
              <a:gd name="connsiteX2" fmla="*/ 1871189 w 1871189"/>
              <a:gd name="connsiteY2" fmla="*/ 472339 h 472339"/>
              <a:gd name="connsiteX3" fmla="*/ 0 w 1871189"/>
              <a:gd name="connsiteY3" fmla="*/ 472339 h 472339"/>
              <a:gd name="connsiteX4" fmla="*/ 187725 w 1871189"/>
              <a:gd name="connsiteY4" fmla="*/ 0 h 472339"/>
              <a:gd name="connsiteX0" fmla="*/ 187725 w 1871189"/>
              <a:gd name="connsiteY0" fmla="*/ 0 h 472339"/>
              <a:gd name="connsiteX1" fmla="*/ 1694893 w 1871189"/>
              <a:gd name="connsiteY1" fmla="*/ 7497 h 472339"/>
              <a:gd name="connsiteX2" fmla="*/ 1871189 w 1871189"/>
              <a:gd name="connsiteY2" fmla="*/ 472339 h 472339"/>
              <a:gd name="connsiteX3" fmla="*/ 0 w 1871189"/>
              <a:gd name="connsiteY3" fmla="*/ 472339 h 472339"/>
              <a:gd name="connsiteX4" fmla="*/ 187725 w 1871189"/>
              <a:gd name="connsiteY4" fmla="*/ 0 h 472339"/>
              <a:gd name="connsiteX0" fmla="*/ 187725 w 1906157"/>
              <a:gd name="connsiteY0" fmla="*/ 0 h 472339"/>
              <a:gd name="connsiteX1" fmla="*/ 1694893 w 1906157"/>
              <a:gd name="connsiteY1" fmla="*/ 7497 h 472339"/>
              <a:gd name="connsiteX2" fmla="*/ 1906157 w 1906157"/>
              <a:gd name="connsiteY2" fmla="*/ 472339 h 472339"/>
              <a:gd name="connsiteX3" fmla="*/ 0 w 1906157"/>
              <a:gd name="connsiteY3" fmla="*/ 472339 h 472339"/>
              <a:gd name="connsiteX4" fmla="*/ 187725 w 1906157"/>
              <a:gd name="connsiteY4" fmla="*/ 0 h 472339"/>
              <a:gd name="connsiteX0" fmla="*/ 213954 w 1932386"/>
              <a:gd name="connsiteY0" fmla="*/ 0 h 472339"/>
              <a:gd name="connsiteX1" fmla="*/ 1721122 w 1932386"/>
              <a:gd name="connsiteY1" fmla="*/ 7497 h 472339"/>
              <a:gd name="connsiteX2" fmla="*/ 1932386 w 1932386"/>
              <a:gd name="connsiteY2" fmla="*/ 472339 h 472339"/>
              <a:gd name="connsiteX3" fmla="*/ 0 w 1932386"/>
              <a:gd name="connsiteY3" fmla="*/ 457344 h 472339"/>
              <a:gd name="connsiteX4" fmla="*/ 213954 w 1932386"/>
              <a:gd name="connsiteY4" fmla="*/ 0 h 472339"/>
              <a:gd name="connsiteX0" fmla="*/ 213954 w 1932386"/>
              <a:gd name="connsiteY0" fmla="*/ 0 h 487334"/>
              <a:gd name="connsiteX1" fmla="*/ 1721122 w 1932386"/>
              <a:gd name="connsiteY1" fmla="*/ 7497 h 487334"/>
              <a:gd name="connsiteX2" fmla="*/ 1932386 w 1932386"/>
              <a:gd name="connsiteY2" fmla="*/ 472339 h 487334"/>
              <a:gd name="connsiteX3" fmla="*/ 0 w 1932386"/>
              <a:gd name="connsiteY3" fmla="*/ 487334 h 487334"/>
              <a:gd name="connsiteX4" fmla="*/ 213954 w 1932386"/>
              <a:gd name="connsiteY4" fmla="*/ 0 h 487334"/>
              <a:gd name="connsiteX0" fmla="*/ 213954 w 1941129"/>
              <a:gd name="connsiteY0" fmla="*/ 0 h 494849"/>
              <a:gd name="connsiteX1" fmla="*/ 1721122 w 1941129"/>
              <a:gd name="connsiteY1" fmla="*/ 7497 h 494849"/>
              <a:gd name="connsiteX2" fmla="*/ 1941129 w 1941129"/>
              <a:gd name="connsiteY2" fmla="*/ 494849 h 494849"/>
              <a:gd name="connsiteX3" fmla="*/ 0 w 1941129"/>
              <a:gd name="connsiteY3" fmla="*/ 487334 h 494849"/>
              <a:gd name="connsiteX4" fmla="*/ 213954 w 1941129"/>
              <a:gd name="connsiteY4" fmla="*/ 0 h 494849"/>
              <a:gd name="connsiteX0" fmla="*/ 295590 w 1941129"/>
              <a:gd name="connsiteY0" fmla="*/ 0 h 489694"/>
              <a:gd name="connsiteX1" fmla="*/ 1721122 w 1941129"/>
              <a:gd name="connsiteY1" fmla="*/ 2342 h 489694"/>
              <a:gd name="connsiteX2" fmla="*/ 1941129 w 1941129"/>
              <a:gd name="connsiteY2" fmla="*/ 489694 h 489694"/>
              <a:gd name="connsiteX3" fmla="*/ 0 w 1941129"/>
              <a:gd name="connsiteY3" fmla="*/ 482179 h 489694"/>
              <a:gd name="connsiteX4" fmla="*/ 295590 w 1941129"/>
              <a:gd name="connsiteY4" fmla="*/ 0 h 489694"/>
              <a:gd name="connsiteX0" fmla="*/ 295590 w 1941129"/>
              <a:gd name="connsiteY0" fmla="*/ 0 h 489694"/>
              <a:gd name="connsiteX1" fmla="*/ 1621344 w 1941129"/>
              <a:gd name="connsiteY1" fmla="*/ 7496 h 489694"/>
              <a:gd name="connsiteX2" fmla="*/ 1941129 w 1941129"/>
              <a:gd name="connsiteY2" fmla="*/ 489694 h 489694"/>
              <a:gd name="connsiteX3" fmla="*/ 0 w 1941129"/>
              <a:gd name="connsiteY3" fmla="*/ 482179 h 489694"/>
              <a:gd name="connsiteX4" fmla="*/ 295590 w 1941129"/>
              <a:gd name="connsiteY4" fmla="*/ 0 h 489694"/>
              <a:gd name="connsiteX0" fmla="*/ 295590 w 2085602"/>
              <a:gd name="connsiteY0" fmla="*/ 0 h 493861"/>
              <a:gd name="connsiteX1" fmla="*/ 1621344 w 2085602"/>
              <a:gd name="connsiteY1" fmla="*/ 7496 h 493861"/>
              <a:gd name="connsiteX2" fmla="*/ 2085602 w 2085602"/>
              <a:gd name="connsiteY2" fmla="*/ 493861 h 493861"/>
              <a:gd name="connsiteX3" fmla="*/ 0 w 2085602"/>
              <a:gd name="connsiteY3" fmla="*/ 482179 h 493861"/>
              <a:gd name="connsiteX4" fmla="*/ 295590 w 2085602"/>
              <a:gd name="connsiteY4" fmla="*/ 0 h 493861"/>
              <a:gd name="connsiteX0" fmla="*/ 295590 w 2085602"/>
              <a:gd name="connsiteY0" fmla="*/ 0 h 493861"/>
              <a:gd name="connsiteX1" fmla="*/ 1740692 w 2085602"/>
              <a:gd name="connsiteY1" fmla="*/ 3329 h 493861"/>
              <a:gd name="connsiteX2" fmla="*/ 2085602 w 2085602"/>
              <a:gd name="connsiteY2" fmla="*/ 493861 h 493861"/>
              <a:gd name="connsiteX3" fmla="*/ 0 w 2085602"/>
              <a:gd name="connsiteY3" fmla="*/ 482179 h 493861"/>
              <a:gd name="connsiteX4" fmla="*/ 295590 w 2085602"/>
              <a:gd name="connsiteY4" fmla="*/ 0 h 493861"/>
              <a:gd name="connsiteX0" fmla="*/ 295590 w 2060475"/>
              <a:gd name="connsiteY0" fmla="*/ 0 h 498028"/>
              <a:gd name="connsiteX1" fmla="*/ 1740692 w 2060475"/>
              <a:gd name="connsiteY1" fmla="*/ 3329 h 498028"/>
              <a:gd name="connsiteX2" fmla="*/ 2060475 w 2060475"/>
              <a:gd name="connsiteY2" fmla="*/ 498028 h 498028"/>
              <a:gd name="connsiteX3" fmla="*/ 0 w 2060475"/>
              <a:gd name="connsiteY3" fmla="*/ 482179 h 498028"/>
              <a:gd name="connsiteX4" fmla="*/ 295590 w 2060475"/>
              <a:gd name="connsiteY4" fmla="*/ 0 h 498028"/>
              <a:gd name="connsiteX0" fmla="*/ 295590 w 2060475"/>
              <a:gd name="connsiteY0" fmla="*/ 0 h 485526"/>
              <a:gd name="connsiteX1" fmla="*/ 1740692 w 2060475"/>
              <a:gd name="connsiteY1" fmla="*/ 3329 h 485526"/>
              <a:gd name="connsiteX2" fmla="*/ 2060475 w 2060475"/>
              <a:gd name="connsiteY2" fmla="*/ 485526 h 485526"/>
              <a:gd name="connsiteX3" fmla="*/ 0 w 2060475"/>
              <a:gd name="connsiteY3" fmla="*/ 482179 h 485526"/>
              <a:gd name="connsiteX4" fmla="*/ 295590 w 2060475"/>
              <a:gd name="connsiteY4" fmla="*/ 0 h 485526"/>
              <a:gd name="connsiteX0" fmla="*/ 314434 w 2079319"/>
              <a:gd name="connsiteY0" fmla="*/ 0 h 486346"/>
              <a:gd name="connsiteX1" fmla="*/ 1759536 w 2079319"/>
              <a:gd name="connsiteY1" fmla="*/ 3329 h 486346"/>
              <a:gd name="connsiteX2" fmla="*/ 2079319 w 2079319"/>
              <a:gd name="connsiteY2" fmla="*/ 485526 h 486346"/>
              <a:gd name="connsiteX3" fmla="*/ 0 w 2079319"/>
              <a:gd name="connsiteY3" fmla="*/ 486346 h 486346"/>
              <a:gd name="connsiteX4" fmla="*/ 314434 w 2079319"/>
              <a:gd name="connsiteY4" fmla="*/ 0 h 486346"/>
              <a:gd name="connsiteX0" fmla="*/ 289309 w 2079319"/>
              <a:gd name="connsiteY0" fmla="*/ 0 h 486346"/>
              <a:gd name="connsiteX1" fmla="*/ 1759536 w 2079319"/>
              <a:gd name="connsiteY1" fmla="*/ 3329 h 486346"/>
              <a:gd name="connsiteX2" fmla="*/ 2079319 w 2079319"/>
              <a:gd name="connsiteY2" fmla="*/ 485526 h 486346"/>
              <a:gd name="connsiteX3" fmla="*/ 0 w 2079319"/>
              <a:gd name="connsiteY3" fmla="*/ 486346 h 486346"/>
              <a:gd name="connsiteX4" fmla="*/ 289309 w 2079319"/>
              <a:gd name="connsiteY4" fmla="*/ 0 h 48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9319" h="486346">
                <a:moveTo>
                  <a:pt x="289309" y="0"/>
                </a:moveTo>
                <a:lnTo>
                  <a:pt x="1759536" y="3329"/>
                </a:lnTo>
                <a:lnTo>
                  <a:pt x="2079319" y="485526"/>
                </a:lnTo>
                <a:lnTo>
                  <a:pt x="0" y="486346"/>
                </a:lnTo>
                <a:lnTo>
                  <a:pt x="289309" y="0"/>
                </a:lnTo>
                <a:close/>
              </a:path>
            </a:pathLst>
          </a:custGeom>
          <a:solidFill>
            <a:srgbClr val="7030A0">
              <a:alpha val="6902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3" name="Text Box 42"/>
          <p:cNvSpPr txBox="1"/>
          <p:nvPr/>
        </p:nvSpPr>
        <p:spPr>
          <a:xfrm>
            <a:off x="5071477" y="1407166"/>
            <a:ext cx="1761345" cy="57467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effectLst/>
                <a:latin typeface="Arial Narrow" charset="0"/>
                <a:ea typeface="Calibri" charset="0"/>
                <a:cs typeface="Times New Roman" charset="0"/>
              </a:rPr>
              <a:t>KIDS: TEACHERS: AIDES</a:t>
            </a:r>
            <a:endParaRPr lang="en-US" sz="8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effectLst/>
                <a:latin typeface="Arial Narrow" charset="0"/>
                <a:ea typeface="Calibri" charset="0"/>
                <a:cs typeface="Times New Roman" charset="0"/>
              </a:rPr>
              <a:t>8:1:2</a:t>
            </a:r>
            <a:endParaRPr lang="en-US" sz="8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effectLst/>
                <a:latin typeface="Arial Narrow" charset="0"/>
                <a:ea typeface="Calibri" charset="0"/>
                <a:cs typeface="Times New Roman" charset="0"/>
              </a:rPr>
              <a:t>12:1:1</a:t>
            </a:r>
            <a:endParaRPr lang="en-US" sz="8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effectLst/>
                <a:latin typeface="Arial Narrow" charset="0"/>
                <a:ea typeface="Calibri" charset="0"/>
                <a:cs typeface="Times New Roman" charset="0"/>
              </a:rPr>
              <a:t>FBA and BIP if behavioral</a:t>
            </a:r>
            <a:endParaRPr lang="en-US" sz="8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47" name="Pentagon 46"/>
          <p:cNvSpPr/>
          <p:nvPr/>
        </p:nvSpPr>
        <p:spPr>
          <a:xfrm rot="10800000">
            <a:off x="6569343" y="1100137"/>
            <a:ext cx="1438910" cy="851237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9" name="Text Box 72"/>
          <p:cNvSpPr txBox="1"/>
          <p:nvPr/>
        </p:nvSpPr>
        <p:spPr>
          <a:xfrm>
            <a:off x="6775400" y="1204933"/>
            <a:ext cx="1197610" cy="79629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Arial Narrow" charset="0"/>
                <a:ea typeface="Calibri" charset="0"/>
                <a:cs typeface="Times New Roman" charset="0"/>
              </a:rPr>
              <a:t>District- Based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Arial Narrow" charset="0"/>
                <a:ea typeface="Calibri" charset="0"/>
                <a:cs typeface="Times New Roman" charset="0"/>
              </a:rPr>
              <a:t> Self-contained 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Arial Narrow" charset="0"/>
                <a:ea typeface="Calibri" charset="0"/>
                <a:cs typeface="Times New Roman" charset="0"/>
              </a:rPr>
              <a:t>Classroom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60920" y="1392562"/>
            <a:ext cx="124250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Pentagon 49"/>
          <p:cNvSpPr/>
          <p:nvPr/>
        </p:nvSpPr>
        <p:spPr>
          <a:xfrm>
            <a:off x="3709555" y="1193522"/>
            <a:ext cx="1750470" cy="37592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2" name="Text Box 41"/>
          <p:cNvSpPr txBox="1"/>
          <p:nvPr/>
        </p:nvSpPr>
        <p:spPr>
          <a:xfrm>
            <a:off x="5473853" y="1003172"/>
            <a:ext cx="1016635" cy="37211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effectLst/>
                <a:latin typeface="Arial Narrow" charset="0"/>
                <a:ea typeface="Calibri" charset="0"/>
                <a:cs typeface="Times New Roman" charset="0"/>
              </a:rPr>
              <a:t>Center-Based</a:t>
            </a:r>
            <a:endParaRPr lang="en-US" sz="8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effectLst/>
                <a:latin typeface="Arial Narrow" charset="0"/>
                <a:ea typeface="Calibri" charset="0"/>
                <a:cs typeface="Times New Roman" charset="0"/>
              </a:rPr>
              <a:t>Programs</a:t>
            </a:r>
            <a:endParaRPr lang="en-US" sz="8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36947" y="1238523"/>
            <a:ext cx="144742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>
                <a:latin typeface="Arial Narrow" charset="0"/>
                <a:ea typeface="Calibri" charset="0"/>
                <a:cs typeface="Times New Roman" charset="0"/>
              </a:rPr>
              <a:t>Referral Out of </a:t>
            </a:r>
            <a:r>
              <a:rPr lang="en-US" sz="1100" dirty="0">
                <a:latin typeface="Arial Narrow" charset="0"/>
                <a:ea typeface="Calibri" charset="0"/>
                <a:cs typeface="Times New Roman" charset="0"/>
              </a:rPr>
              <a:t>District</a:t>
            </a:r>
            <a:endParaRPr lang="en-US" sz="1100" dirty="0"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79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 50"/>
          <p:cNvSpPr/>
          <p:nvPr/>
        </p:nvSpPr>
        <p:spPr>
          <a:xfrm>
            <a:off x="5389080" y="967101"/>
            <a:ext cx="1190653" cy="381321"/>
          </a:xfrm>
          <a:custGeom>
            <a:avLst/>
            <a:gdLst>
              <a:gd name="connsiteX0" fmla="*/ 127168 w 1459407"/>
              <a:gd name="connsiteY0" fmla="*/ 0 h 296726"/>
              <a:gd name="connsiteX1" fmla="*/ 1332238 w 1459407"/>
              <a:gd name="connsiteY1" fmla="*/ 0 h 296726"/>
              <a:gd name="connsiteX2" fmla="*/ 1459407 w 1459407"/>
              <a:gd name="connsiteY2" fmla="*/ 296726 h 296726"/>
              <a:gd name="connsiteX3" fmla="*/ 0 w 1459407"/>
              <a:gd name="connsiteY3" fmla="*/ 296726 h 296726"/>
              <a:gd name="connsiteX4" fmla="*/ 127168 w 1459407"/>
              <a:gd name="connsiteY4" fmla="*/ 0 h 296726"/>
              <a:gd name="connsiteX0" fmla="*/ 127168 w 1459407"/>
              <a:gd name="connsiteY0" fmla="*/ 0 h 296726"/>
              <a:gd name="connsiteX1" fmla="*/ 1321665 w 1459407"/>
              <a:gd name="connsiteY1" fmla="*/ 4266 h 296726"/>
              <a:gd name="connsiteX2" fmla="*/ 1459407 w 1459407"/>
              <a:gd name="connsiteY2" fmla="*/ 296726 h 296726"/>
              <a:gd name="connsiteX3" fmla="*/ 0 w 1459407"/>
              <a:gd name="connsiteY3" fmla="*/ 296726 h 296726"/>
              <a:gd name="connsiteX4" fmla="*/ 127168 w 1459407"/>
              <a:gd name="connsiteY4" fmla="*/ 0 h 296726"/>
              <a:gd name="connsiteX0" fmla="*/ 143027 w 1459407"/>
              <a:gd name="connsiteY0" fmla="*/ 0 h 292461"/>
              <a:gd name="connsiteX1" fmla="*/ 1321665 w 1459407"/>
              <a:gd name="connsiteY1" fmla="*/ 1 h 292461"/>
              <a:gd name="connsiteX2" fmla="*/ 1459407 w 1459407"/>
              <a:gd name="connsiteY2" fmla="*/ 292461 h 292461"/>
              <a:gd name="connsiteX3" fmla="*/ 0 w 1459407"/>
              <a:gd name="connsiteY3" fmla="*/ 292461 h 292461"/>
              <a:gd name="connsiteX4" fmla="*/ 143027 w 1459407"/>
              <a:gd name="connsiteY4" fmla="*/ 0 h 292461"/>
              <a:gd name="connsiteX0" fmla="*/ 148314 w 1459407"/>
              <a:gd name="connsiteY0" fmla="*/ 4270 h 292460"/>
              <a:gd name="connsiteX1" fmla="*/ 1321665 w 1459407"/>
              <a:gd name="connsiteY1" fmla="*/ 0 h 292460"/>
              <a:gd name="connsiteX2" fmla="*/ 1459407 w 1459407"/>
              <a:gd name="connsiteY2" fmla="*/ 292460 h 292460"/>
              <a:gd name="connsiteX3" fmla="*/ 0 w 1459407"/>
              <a:gd name="connsiteY3" fmla="*/ 292460 h 292460"/>
              <a:gd name="connsiteX4" fmla="*/ 148314 w 1459407"/>
              <a:gd name="connsiteY4" fmla="*/ 4270 h 292460"/>
              <a:gd name="connsiteX0" fmla="*/ 0 w 1311093"/>
              <a:gd name="connsiteY0" fmla="*/ 4270 h 292460"/>
              <a:gd name="connsiteX1" fmla="*/ 1173351 w 1311093"/>
              <a:gd name="connsiteY1" fmla="*/ 0 h 292460"/>
              <a:gd name="connsiteX2" fmla="*/ 1311093 w 1311093"/>
              <a:gd name="connsiteY2" fmla="*/ 292460 h 292460"/>
              <a:gd name="connsiteX3" fmla="*/ 16806 w 1311093"/>
              <a:gd name="connsiteY3" fmla="*/ 292460 h 292460"/>
              <a:gd name="connsiteX4" fmla="*/ 0 w 1311093"/>
              <a:gd name="connsiteY4" fmla="*/ 4270 h 292460"/>
              <a:gd name="connsiteX0" fmla="*/ 122911 w 1294287"/>
              <a:gd name="connsiteY0" fmla="*/ 9145 h 292460"/>
              <a:gd name="connsiteX1" fmla="*/ 1156545 w 1294287"/>
              <a:gd name="connsiteY1" fmla="*/ 0 h 292460"/>
              <a:gd name="connsiteX2" fmla="*/ 1294287 w 1294287"/>
              <a:gd name="connsiteY2" fmla="*/ 292460 h 292460"/>
              <a:gd name="connsiteX3" fmla="*/ 0 w 1294287"/>
              <a:gd name="connsiteY3" fmla="*/ 292460 h 292460"/>
              <a:gd name="connsiteX4" fmla="*/ 122911 w 1294287"/>
              <a:gd name="connsiteY4" fmla="*/ 9145 h 292460"/>
              <a:gd name="connsiteX0" fmla="*/ 122911 w 1294287"/>
              <a:gd name="connsiteY0" fmla="*/ 0 h 283315"/>
              <a:gd name="connsiteX1" fmla="*/ 953321 w 1294287"/>
              <a:gd name="connsiteY1" fmla="*/ 604 h 283315"/>
              <a:gd name="connsiteX2" fmla="*/ 1294287 w 1294287"/>
              <a:gd name="connsiteY2" fmla="*/ 283315 h 283315"/>
              <a:gd name="connsiteX3" fmla="*/ 0 w 1294287"/>
              <a:gd name="connsiteY3" fmla="*/ 283315 h 283315"/>
              <a:gd name="connsiteX4" fmla="*/ 122911 w 1294287"/>
              <a:gd name="connsiteY4" fmla="*/ 0 h 283315"/>
              <a:gd name="connsiteX0" fmla="*/ 122911 w 1097413"/>
              <a:gd name="connsiteY0" fmla="*/ 0 h 283315"/>
              <a:gd name="connsiteX1" fmla="*/ 953321 w 1097413"/>
              <a:gd name="connsiteY1" fmla="*/ 604 h 283315"/>
              <a:gd name="connsiteX2" fmla="*/ 1097413 w 1097413"/>
              <a:gd name="connsiteY2" fmla="*/ 278441 h 283315"/>
              <a:gd name="connsiteX3" fmla="*/ 0 w 1097413"/>
              <a:gd name="connsiteY3" fmla="*/ 283315 h 283315"/>
              <a:gd name="connsiteX4" fmla="*/ 122911 w 1097413"/>
              <a:gd name="connsiteY4" fmla="*/ 0 h 283315"/>
              <a:gd name="connsiteX0" fmla="*/ 122911 w 1097413"/>
              <a:gd name="connsiteY0" fmla="*/ 0 h 285473"/>
              <a:gd name="connsiteX1" fmla="*/ 953321 w 1097413"/>
              <a:gd name="connsiteY1" fmla="*/ 604 h 285473"/>
              <a:gd name="connsiteX2" fmla="*/ 1097413 w 1097413"/>
              <a:gd name="connsiteY2" fmla="*/ 285473 h 285473"/>
              <a:gd name="connsiteX3" fmla="*/ 0 w 1097413"/>
              <a:gd name="connsiteY3" fmla="*/ 283315 h 285473"/>
              <a:gd name="connsiteX4" fmla="*/ 122911 w 1097413"/>
              <a:gd name="connsiteY4" fmla="*/ 0 h 285473"/>
              <a:gd name="connsiteX0" fmla="*/ 158027 w 1097413"/>
              <a:gd name="connsiteY0" fmla="*/ 2558 h 284869"/>
              <a:gd name="connsiteX1" fmla="*/ 953321 w 1097413"/>
              <a:gd name="connsiteY1" fmla="*/ 0 h 284869"/>
              <a:gd name="connsiteX2" fmla="*/ 1097413 w 1097413"/>
              <a:gd name="connsiteY2" fmla="*/ 284869 h 284869"/>
              <a:gd name="connsiteX3" fmla="*/ 0 w 1097413"/>
              <a:gd name="connsiteY3" fmla="*/ 282711 h 284869"/>
              <a:gd name="connsiteX4" fmla="*/ 158027 w 1097413"/>
              <a:gd name="connsiteY4" fmla="*/ 2558 h 284869"/>
              <a:gd name="connsiteX0" fmla="*/ 158027 w 1097413"/>
              <a:gd name="connsiteY0" fmla="*/ 2558 h 284869"/>
              <a:gd name="connsiteX1" fmla="*/ 929910 w 1097413"/>
              <a:gd name="connsiteY1" fmla="*/ 0 h 284869"/>
              <a:gd name="connsiteX2" fmla="*/ 1097413 w 1097413"/>
              <a:gd name="connsiteY2" fmla="*/ 284869 h 284869"/>
              <a:gd name="connsiteX3" fmla="*/ 0 w 1097413"/>
              <a:gd name="connsiteY3" fmla="*/ 282711 h 284869"/>
              <a:gd name="connsiteX4" fmla="*/ 158027 w 1097413"/>
              <a:gd name="connsiteY4" fmla="*/ 2558 h 284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7413" h="284869">
                <a:moveTo>
                  <a:pt x="158027" y="2558"/>
                </a:moveTo>
                <a:lnTo>
                  <a:pt x="929910" y="0"/>
                </a:lnTo>
                <a:lnTo>
                  <a:pt x="1097413" y="284869"/>
                </a:lnTo>
                <a:lnTo>
                  <a:pt x="0" y="282711"/>
                </a:lnTo>
                <a:lnTo>
                  <a:pt x="158027" y="2558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4243435" y="3870072"/>
            <a:ext cx="3591546" cy="646925"/>
          </a:xfrm>
          <a:custGeom>
            <a:avLst/>
            <a:gdLst>
              <a:gd name="connsiteX0" fmla="*/ 671513 w 4572000"/>
              <a:gd name="connsiteY0" fmla="*/ 0 h 1514475"/>
              <a:gd name="connsiteX1" fmla="*/ 3957638 w 4572000"/>
              <a:gd name="connsiteY1" fmla="*/ 0 h 1514475"/>
              <a:gd name="connsiteX2" fmla="*/ 4572000 w 4572000"/>
              <a:gd name="connsiteY2" fmla="*/ 1514475 h 1514475"/>
              <a:gd name="connsiteX3" fmla="*/ 0 w 4572000"/>
              <a:gd name="connsiteY3" fmla="*/ 1514475 h 1514475"/>
              <a:gd name="connsiteX4" fmla="*/ 671513 w 4572000"/>
              <a:gd name="connsiteY4" fmla="*/ 0 h 1514475"/>
              <a:gd name="connsiteX0" fmla="*/ 671513 w 4601634"/>
              <a:gd name="connsiteY0" fmla="*/ 0 h 1518612"/>
              <a:gd name="connsiteX1" fmla="*/ 3957638 w 4601634"/>
              <a:gd name="connsiteY1" fmla="*/ 0 h 1518612"/>
              <a:gd name="connsiteX2" fmla="*/ 4601634 w 4601634"/>
              <a:gd name="connsiteY2" fmla="*/ 1518612 h 1518612"/>
              <a:gd name="connsiteX3" fmla="*/ 0 w 4601634"/>
              <a:gd name="connsiteY3" fmla="*/ 1514475 h 1518612"/>
              <a:gd name="connsiteX4" fmla="*/ 671513 w 4601634"/>
              <a:gd name="connsiteY4" fmla="*/ 0 h 1518612"/>
              <a:gd name="connsiteX0" fmla="*/ 671513 w 4597400"/>
              <a:gd name="connsiteY0" fmla="*/ 0 h 1518612"/>
              <a:gd name="connsiteX1" fmla="*/ 3957638 w 4597400"/>
              <a:gd name="connsiteY1" fmla="*/ 0 h 1518612"/>
              <a:gd name="connsiteX2" fmla="*/ 4597400 w 4597400"/>
              <a:gd name="connsiteY2" fmla="*/ 1518612 h 1518612"/>
              <a:gd name="connsiteX3" fmla="*/ 0 w 4597400"/>
              <a:gd name="connsiteY3" fmla="*/ 1514475 h 1518612"/>
              <a:gd name="connsiteX4" fmla="*/ 671513 w 4597400"/>
              <a:gd name="connsiteY4" fmla="*/ 0 h 1518612"/>
              <a:gd name="connsiteX0" fmla="*/ 671513 w 4597400"/>
              <a:gd name="connsiteY0" fmla="*/ 0 h 1518622"/>
              <a:gd name="connsiteX1" fmla="*/ 3957638 w 4597400"/>
              <a:gd name="connsiteY1" fmla="*/ 0 h 1518622"/>
              <a:gd name="connsiteX2" fmla="*/ 4597400 w 4597400"/>
              <a:gd name="connsiteY2" fmla="*/ 1518612 h 1518622"/>
              <a:gd name="connsiteX3" fmla="*/ 0 w 4597400"/>
              <a:gd name="connsiteY3" fmla="*/ 1518622 h 1518622"/>
              <a:gd name="connsiteX4" fmla="*/ 671513 w 4597400"/>
              <a:gd name="connsiteY4" fmla="*/ 0 h 1518622"/>
              <a:gd name="connsiteX0" fmla="*/ 124825 w 4050712"/>
              <a:gd name="connsiteY0" fmla="*/ 0 h 1573774"/>
              <a:gd name="connsiteX1" fmla="*/ 3410950 w 4050712"/>
              <a:gd name="connsiteY1" fmla="*/ 0 h 1573774"/>
              <a:gd name="connsiteX2" fmla="*/ 4050712 w 4050712"/>
              <a:gd name="connsiteY2" fmla="*/ 1518612 h 1573774"/>
              <a:gd name="connsiteX3" fmla="*/ 0 w 4050712"/>
              <a:gd name="connsiteY3" fmla="*/ 1573774 h 1573774"/>
              <a:gd name="connsiteX4" fmla="*/ 124825 w 4050712"/>
              <a:gd name="connsiteY4" fmla="*/ 0 h 1573774"/>
              <a:gd name="connsiteX0" fmla="*/ 207202 w 4050712"/>
              <a:gd name="connsiteY0" fmla="*/ 0 h 1610542"/>
              <a:gd name="connsiteX1" fmla="*/ 3410950 w 4050712"/>
              <a:gd name="connsiteY1" fmla="*/ 36768 h 1610542"/>
              <a:gd name="connsiteX2" fmla="*/ 4050712 w 4050712"/>
              <a:gd name="connsiteY2" fmla="*/ 1555380 h 1610542"/>
              <a:gd name="connsiteX3" fmla="*/ 0 w 4050712"/>
              <a:gd name="connsiteY3" fmla="*/ 1610542 h 1610542"/>
              <a:gd name="connsiteX4" fmla="*/ 207202 w 4050712"/>
              <a:gd name="connsiteY4" fmla="*/ 0 h 1610542"/>
              <a:gd name="connsiteX0" fmla="*/ 207202 w 4050712"/>
              <a:gd name="connsiteY0" fmla="*/ 0 h 1573774"/>
              <a:gd name="connsiteX1" fmla="*/ 3410950 w 4050712"/>
              <a:gd name="connsiteY1" fmla="*/ 0 h 1573774"/>
              <a:gd name="connsiteX2" fmla="*/ 4050712 w 4050712"/>
              <a:gd name="connsiteY2" fmla="*/ 1518612 h 1573774"/>
              <a:gd name="connsiteX3" fmla="*/ 0 w 4050712"/>
              <a:gd name="connsiteY3" fmla="*/ 1573774 h 1573774"/>
              <a:gd name="connsiteX4" fmla="*/ 207202 w 4050712"/>
              <a:gd name="connsiteY4" fmla="*/ 0 h 1573774"/>
              <a:gd name="connsiteX0" fmla="*/ 207202 w 3601379"/>
              <a:gd name="connsiteY0" fmla="*/ 0 h 1610532"/>
              <a:gd name="connsiteX1" fmla="*/ 3410950 w 3601379"/>
              <a:gd name="connsiteY1" fmla="*/ 0 h 1610532"/>
              <a:gd name="connsiteX2" fmla="*/ 3601379 w 3601379"/>
              <a:gd name="connsiteY2" fmla="*/ 1610532 h 1610532"/>
              <a:gd name="connsiteX3" fmla="*/ 0 w 3601379"/>
              <a:gd name="connsiteY3" fmla="*/ 1573774 h 1610532"/>
              <a:gd name="connsiteX4" fmla="*/ 207202 w 3601379"/>
              <a:gd name="connsiteY4" fmla="*/ 0 h 1610532"/>
              <a:gd name="connsiteX0" fmla="*/ 207202 w 3601379"/>
              <a:gd name="connsiteY0" fmla="*/ 0 h 1592148"/>
              <a:gd name="connsiteX1" fmla="*/ 3410950 w 3601379"/>
              <a:gd name="connsiteY1" fmla="*/ 0 h 1592148"/>
              <a:gd name="connsiteX2" fmla="*/ 3601379 w 3601379"/>
              <a:gd name="connsiteY2" fmla="*/ 1592148 h 1592148"/>
              <a:gd name="connsiteX3" fmla="*/ 0 w 3601379"/>
              <a:gd name="connsiteY3" fmla="*/ 1573774 h 1592148"/>
              <a:gd name="connsiteX4" fmla="*/ 207202 w 3601379"/>
              <a:gd name="connsiteY4" fmla="*/ 0 h 1592148"/>
              <a:gd name="connsiteX0" fmla="*/ 207202 w 3631334"/>
              <a:gd name="connsiteY0" fmla="*/ 0 h 1573774"/>
              <a:gd name="connsiteX1" fmla="*/ 3410950 w 3631334"/>
              <a:gd name="connsiteY1" fmla="*/ 0 h 1573774"/>
              <a:gd name="connsiteX2" fmla="*/ 3631334 w 3631334"/>
              <a:gd name="connsiteY2" fmla="*/ 1573764 h 1573774"/>
              <a:gd name="connsiteX3" fmla="*/ 0 w 3631334"/>
              <a:gd name="connsiteY3" fmla="*/ 1573774 h 1573774"/>
              <a:gd name="connsiteX4" fmla="*/ 207202 w 3631334"/>
              <a:gd name="connsiteY4" fmla="*/ 0 h 1573774"/>
              <a:gd name="connsiteX0" fmla="*/ 44987 w 3469119"/>
              <a:gd name="connsiteY0" fmla="*/ 0 h 1599853"/>
              <a:gd name="connsiteX1" fmla="*/ 3248735 w 3469119"/>
              <a:gd name="connsiteY1" fmla="*/ 0 h 1599853"/>
              <a:gd name="connsiteX2" fmla="*/ 3469119 w 3469119"/>
              <a:gd name="connsiteY2" fmla="*/ 1573764 h 1599853"/>
              <a:gd name="connsiteX3" fmla="*/ 0 w 3469119"/>
              <a:gd name="connsiteY3" fmla="*/ 1599853 h 1599853"/>
              <a:gd name="connsiteX4" fmla="*/ 44987 w 3469119"/>
              <a:gd name="connsiteY4" fmla="*/ 0 h 1599853"/>
              <a:gd name="connsiteX0" fmla="*/ 212610 w 3636742"/>
              <a:gd name="connsiteY0" fmla="*/ 0 h 1586811"/>
              <a:gd name="connsiteX1" fmla="*/ 3416358 w 3636742"/>
              <a:gd name="connsiteY1" fmla="*/ 0 h 1586811"/>
              <a:gd name="connsiteX2" fmla="*/ 3636742 w 3636742"/>
              <a:gd name="connsiteY2" fmla="*/ 1573764 h 1586811"/>
              <a:gd name="connsiteX3" fmla="*/ 0 w 3636742"/>
              <a:gd name="connsiteY3" fmla="*/ 1586811 h 1586811"/>
              <a:gd name="connsiteX4" fmla="*/ 212610 w 3636742"/>
              <a:gd name="connsiteY4" fmla="*/ 0 h 1586811"/>
              <a:gd name="connsiteX0" fmla="*/ 228832 w 3652964"/>
              <a:gd name="connsiteY0" fmla="*/ 0 h 1586811"/>
              <a:gd name="connsiteX1" fmla="*/ 3432580 w 3652964"/>
              <a:gd name="connsiteY1" fmla="*/ 0 h 1586811"/>
              <a:gd name="connsiteX2" fmla="*/ 3652964 w 3652964"/>
              <a:gd name="connsiteY2" fmla="*/ 1573764 h 1586811"/>
              <a:gd name="connsiteX3" fmla="*/ 0 w 3652964"/>
              <a:gd name="connsiteY3" fmla="*/ 1586811 h 1586811"/>
              <a:gd name="connsiteX4" fmla="*/ 228832 w 3652964"/>
              <a:gd name="connsiteY4" fmla="*/ 0 h 1586811"/>
              <a:gd name="connsiteX0" fmla="*/ 239647 w 3652964"/>
              <a:gd name="connsiteY0" fmla="*/ 13039 h 1586811"/>
              <a:gd name="connsiteX1" fmla="*/ 3432580 w 3652964"/>
              <a:gd name="connsiteY1" fmla="*/ 0 h 1586811"/>
              <a:gd name="connsiteX2" fmla="*/ 3652964 w 3652964"/>
              <a:gd name="connsiteY2" fmla="*/ 1573764 h 1586811"/>
              <a:gd name="connsiteX3" fmla="*/ 0 w 3652964"/>
              <a:gd name="connsiteY3" fmla="*/ 1586811 h 1586811"/>
              <a:gd name="connsiteX4" fmla="*/ 239647 w 3652964"/>
              <a:gd name="connsiteY4" fmla="*/ 13039 h 1586811"/>
              <a:gd name="connsiteX0" fmla="*/ 228832 w 3652964"/>
              <a:gd name="connsiteY0" fmla="*/ 26079 h 1586811"/>
              <a:gd name="connsiteX1" fmla="*/ 3432580 w 3652964"/>
              <a:gd name="connsiteY1" fmla="*/ 0 h 1586811"/>
              <a:gd name="connsiteX2" fmla="*/ 3652964 w 3652964"/>
              <a:gd name="connsiteY2" fmla="*/ 1573764 h 1586811"/>
              <a:gd name="connsiteX3" fmla="*/ 0 w 3652964"/>
              <a:gd name="connsiteY3" fmla="*/ 1586811 h 1586811"/>
              <a:gd name="connsiteX4" fmla="*/ 228832 w 3652964"/>
              <a:gd name="connsiteY4" fmla="*/ 26079 h 158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2964" h="1586811">
                <a:moveTo>
                  <a:pt x="228832" y="26079"/>
                </a:moveTo>
                <a:lnTo>
                  <a:pt x="3432580" y="0"/>
                </a:lnTo>
                <a:lnTo>
                  <a:pt x="3652964" y="1573764"/>
                </a:lnTo>
                <a:lnTo>
                  <a:pt x="0" y="1586811"/>
                </a:lnTo>
                <a:lnTo>
                  <a:pt x="228832" y="26079"/>
                </a:lnTo>
                <a:close/>
              </a:path>
            </a:pathLst>
          </a:cu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Trapezoid 11"/>
          <p:cNvSpPr/>
          <p:nvPr/>
        </p:nvSpPr>
        <p:spPr>
          <a:xfrm>
            <a:off x="3631971" y="4519450"/>
            <a:ext cx="4895580" cy="1988228"/>
          </a:xfrm>
          <a:custGeom>
            <a:avLst/>
            <a:gdLst>
              <a:gd name="connsiteX0" fmla="*/ 0 w 4864758"/>
              <a:gd name="connsiteY0" fmla="*/ 2096184 h 2096184"/>
              <a:gd name="connsiteX1" fmla="*/ 524046 w 4864758"/>
              <a:gd name="connsiteY1" fmla="*/ 0 h 2096184"/>
              <a:gd name="connsiteX2" fmla="*/ 4340712 w 4864758"/>
              <a:gd name="connsiteY2" fmla="*/ 0 h 2096184"/>
              <a:gd name="connsiteX3" fmla="*/ 4864758 w 4864758"/>
              <a:gd name="connsiteY3" fmla="*/ 2096184 h 2096184"/>
              <a:gd name="connsiteX4" fmla="*/ 0 w 4864758"/>
              <a:gd name="connsiteY4" fmla="*/ 2096184 h 2096184"/>
              <a:gd name="connsiteX0" fmla="*/ 0 w 4864758"/>
              <a:gd name="connsiteY0" fmla="*/ 2096184 h 2096184"/>
              <a:gd name="connsiteX1" fmla="*/ 524046 w 4864758"/>
              <a:gd name="connsiteY1" fmla="*/ 0 h 2096184"/>
              <a:gd name="connsiteX2" fmla="*/ 4196874 w 4864758"/>
              <a:gd name="connsiteY2" fmla="*/ 0 h 2096184"/>
              <a:gd name="connsiteX3" fmla="*/ 4864758 w 4864758"/>
              <a:gd name="connsiteY3" fmla="*/ 2096184 h 2096184"/>
              <a:gd name="connsiteX4" fmla="*/ 0 w 4864758"/>
              <a:gd name="connsiteY4" fmla="*/ 2096184 h 2096184"/>
              <a:gd name="connsiteX0" fmla="*/ 0 w 4864758"/>
              <a:gd name="connsiteY0" fmla="*/ 2106458 h 2106458"/>
              <a:gd name="connsiteX1" fmla="*/ 585691 w 4864758"/>
              <a:gd name="connsiteY1" fmla="*/ 0 h 2106458"/>
              <a:gd name="connsiteX2" fmla="*/ 4196874 w 4864758"/>
              <a:gd name="connsiteY2" fmla="*/ 10274 h 2106458"/>
              <a:gd name="connsiteX3" fmla="*/ 4864758 w 4864758"/>
              <a:gd name="connsiteY3" fmla="*/ 2106458 h 2106458"/>
              <a:gd name="connsiteX4" fmla="*/ 0 w 4864758"/>
              <a:gd name="connsiteY4" fmla="*/ 2106458 h 2106458"/>
              <a:gd name="connsiteX0" fmla="*/ 0 w 4895580"/>
              <a:gd name="connsiteY0" fmla="*/ 2085910 h 2106458"/>
              <a:gd name="connsiteX1" fmla="*/ 616513 w 4895580"/>
              <a:gd name="connsiteY1" fmla="*/ 0 h 2106458"/>
              <a:gd name="connsiteX2" fmla="*/ 4227696 w 4895580"/>
              <a:gd name="connsiteY2" fmla="*/ 10274 h 2106458"/>
              <a:gd name="connsiteX3" fmla="*/ 4895580 w 4895580"/>
              <a:gd name="connsiteY3" fmla="*/ 2106458 h 2106458"/>
              <a:gd name="connsiteX4" fmla="*/ 0 w 4895580"/>
              <a:gd name="connsiteY4" fmla="*/ 2085910 h 210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580" h="2106458">
                <a:moveTo>
                  <a:pt x="0" y="2085910"/>
                </a:moveTo>
                <a:lnTo>
                  <a:pt x="616513" y="0"/>
                </a:lnTo>
                <a:lnTo>
                  <a:pt x="4227696" y="10274"/>
                </a:lnTo>
                <a:lnTo>
                  <a:pt x="4895580" y="2106458"/>
                </a:lnTo>
                <a:lnTo>
                  <a:pt x="0" y="208591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Triangle 12"/>
          <p:cNvSpPr/>
          <p:nvPr/>
        </p:nvSpPr>
        <p:spPr>
          <a:xfrm>
            <a:off x="4127772" y="4539525"/>
            <a:ext cx="3919855" cy="1536700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644027" y="5667285"/>
            <a:ext cx="2875915" cy="5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79967" y="5245645"/>
            <a:ext cx="1818005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46"/>
          <p:cNvSpPr txBox="1"/>
          <p:nvPr/>
        </p:nvSpPr>
        <p:spPr>
          <a:xfrm>
            <a:off x="5203462" y="5754915"/>
            <a:ext cx="1778000" cy="2527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>
                <a:effectLst/>
                <a:latin typeface="Arial Narrow" charset="0"/>
                <a:ea typeface="Calibri" charset="0"/>
                <a:cs typeface="Times New Roman" charset="0"/>
              </a:rPr>
              <a:t>TIER 1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5" name="Text Box 47"/>
          <p:cNvSpPr txBox="1"/>
          <p:nvPr/>
        </p:nvSpPr>
        <p:spPr>
          <a:xfrm>
            <a:off x="5195207" y="5347245"/>
            <a:ext cx="1778000" cy="2527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>
                <a:effectLst/>
                <a:latin typeface="Arial Narrow" charset="0"/>
                <a:ea typeface="Calibri" charset="0"/>
                <a:cs typeface="Times New Roman" charset="0"/>
              </a:rPr>
              <a:t>TIER 2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6" name="Text Box 49"/>
          <p:cNvSpPr txBox="1"/>
          <p:nvPr/>
        </p:nvSpPr>
        <p:spPr>
          <a:xfrm>
            <a:off x="5201557" y="4961800"/>
            <a:ext cx="1778000" cy="2527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>
                <a:effectLst/>
                <a:latin typeface="Arial Narrow" charset="0"/>
                <a:ea typeface="Calibri" charset="0"/>
                <a:cs typeface="Times New Roman" charset="0"/>
              </a:rPr>
              <a:t>TIER 3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7" name="Text Box 50"/>
          <p:cNvSpPr txBox="1"/>
          <p:nvPr/>
        </p:nvSpPr>
        <p:spPr>
          <a:xfrm>
            <a:off x="4147457" y="6092735"/>
            <a:ext cx="3898900" cy="51625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>
                <a:effectLst/>
                <a:latin typeface="Arial Narrow" charset="0"/>
                <a:ea typeface="Calibri" charset="0"/>
                <a:cs typeface="Times New Roman" charset="0"/>
              </a:rPr>
              <a:t>TO ASSESS – RTI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>
                <a:effectLst/>
                <a:latin typeface="Arial Narrow" charset="0"/>
                <a:ea typeface="Calibri" charset="0"/>
                <a:cs typeface="Times New Roman" charset="0"/>
              </a:rPr>
              <a:t>Response to Intervention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8" name="Triangle 27"/>
          <p:cNvSpPr/>
          <p:nvPr/>
        </p:nvSpPr>
        <p:spPr>
          <a:xfrm>
            <a:off x="3626778" y="4516665"/>
            <a:ext cx="4911047" cy="1991013"/>
          </a:xfrm>
          <a:custGeom>
            <a:avLst/>
            <a:gdLst>
              <a:gd name="connsiteX0" fmla="*/ 0 w 6282690"/>
              <a:gd name="connsiteY0" fmla="*/ 2118179 h 2118179"/>
              <a:gd name="connsiteX1" fmla="*/ 529545 w 6282690"/>
              <a:gd name="connsiteY1" fmla="*/ 0 h 2118179"/>
              <a:gd name="connsiteX2" fmla="*/ 5753145 w 6282690"/>
              <a:gd name="connsiteY2" fmla="*/ 0 h 2118179"/>
              <a:gd name="connsiteX3" fmla="*/ 6282690 w 6282690"/>
              <a:gd name="connsiteY3" fmla="*/ 2118179 h 2118179"/>
              <a:gd name="connsiteX4" fmla="*/ 0 w 6282690"/>
              <a:gd name="connsiteY4" fmla="*/ 2118179 h 2118179"/>
              <a:gd name="connsiteX0" fmla="*/ 0 w 6282690"/>
              <a:gd name="connsiteY0" fmla="*/ 2118179 h 2118179"/>
              <a:gd name="connsiteX1" fmla="*/ 529545 w 6282690"/>
              <a:gd name="connsiteY1" fmla="*/ 0 h 2118179"/>
              <a:gd name="connsiteX2" fmla="*/ 5426574 w 6282690"/>
              <a:gd name="connsiteY2" fmla="*/ 0 h 2118179"/>
              <a:gd name="connsiteX3" fmla="*/ 6282690 w 6282690"/>
              <a:gd name="connsiteY3" fmla="*/ 2118179 h 2118179"/>
              <a:gd name="connsiteX4" fmla="*/ 0 w 6282690"/>
              <a:gd name="connsiteY4" fmla="*/ 2118179 h 2118179"/>
              <a:gd name="connsiteX0" fmla="*/ 0 w 6282690"/>
              <a:gd name="connsiteY0" fmla="*/ 2167165 h 2167165"/>
              <a:gd name="connsiteX1" fmla="*/ 807130 w 6282690"/>
              <a:gd name="connsiteY1" fmla="*/ 0 h 2167165"/>
              <a:gd name="connsiteX2" fmla="*/ 5426574 w 6282690"/>
              <a:gd name="connsiteY2" fmla="*/ 48986 h 2167165"/>
              <a:gd name="connsiteX3" fmla="*/ 6282690 w 6282690"/>
              <a:gd name="connsiteY3" fmla="*/ 2167165 h 2167165"/>
              <a:gd name="connsiteX4" fmla="*/ 0 w 6282690"/>
              <a:gd name="connsiteY4" fmla="*/ 2167165 h 2167165"/>
              <a:gd name="connsiteX0" fmla="*/ 0 w 6282690"/>
              <a:gd name="connsiteY0" fmla="*/ 2118179 h 2118179"/>
              <a:gd name="connsiteX1" fmla="*/ 790802 w 6282690"/>
              <a:gd name="connsiteY1" fmla="*/ 0 h 2118179"/>
              <a:gd name="connsiteX2" fmla="*/ 5426574 w 6282690"/>
              <a:gd name="connsiteY2" fmla="*/ 0 h 2118179"/>
              <a:gd name="connsiteX3" fmla="*/ 6282690 w 6282690"/>
              <a:gd name="connsiteY3" fmla="*/ 2118179 h 2118179"/>
              <a:gd name="connsiteX4" fmla="*/ 0 w 6282690"/>
              <a:gd name="connsiteY4" fmla="*/ 2118179 h 211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2690" h="2118179">
                <a:moveTo>
                  <a:pt x="0" y="2118179"/>
                </a:moveTo>
                <a:lnTo>
                  <a:pt x="790802" y="0"/>
                </a:lnTo>
                <a:lnTo>
                  <a:pt x="5426574" y="0"/>
                </a:lnTo>
                <a:lnTo>
                  <a:pt x="6282690" y="2118179"/>
                </a:lnTo>
                <a:lnTo>
                  <a:pt x="0" y="2118179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Pentagon 29"/>
          <p:cNvSpPr/>
          <p:nvPr/>
        </p:nvSpPr>
        <p:spPr>
          <a:xfrm>
            <a:off x="3487692" y="4690655"/>
            <a:ext cx="2204720" cy="37592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Pentagon 30"/>
          <p:cNvSpPr/>
          <p:nvPr/>
        </p:nvSpPr>
        <p:spPr>
          <a:xfrm>
            <a:off x="3034937" y="5205640"/>
            <a:ext cx="2204720" cy="37592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2" name="Pentagon 31"/>
          <p:cNvSpPr/>
          <p:nvPr/>
        </p:nvSpPr>
        <p:spPr>
          <a:xfrm>
            <a:off x="2618377" y="5716815"/>
            <a:ext cx="2204720" cy="37592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4" name="Text Box 76"/>
          <p:cNvSpPr txBox="1"/>
          <p:nvPr/>
        </p:nvSpPr>
        <p:spPr>
          <a:xfrm>
            <a:off x="3875042" y="4761775"/>
            <a:ext cx="1366520" cy="2908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Individual Student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45" name="Text Box 77"/>
          <p:cNvSpPr txBox="1"/>
          <p:nvPr/>
        </p:nvSpPr>
        <p:spPr>
          <a:xfrm>
            <a:off x="3544207" y="5245010"/>
            <a:ext cx="1366520" cy="2908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At-Risk Group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46" name="Text Box 78"/>
          <p:cNvSpPr txBox="1"/>
          <p:nvPr/>
        </p:nvSpPr>
        <p:spPr>
          <a:xfrm>
            <a:off x="3212102" y="5787300"/>
            <a:ext cx="1366520" cy="2908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School Wide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3034937" y="6559047"/>
            <a:ext cx="6246495" cy="317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45"/>
          <p:cNvSpPr txBox="1"/>
          <p:nvPr/>
        </p:nvSpPr>
        <p:spPr>
          <a:xfrm>
            <a:off x="4558302" y="3918245"/>
            <a:ext cx="2979420" cy="6419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effectLst/>
                <a:latin typeface="Arial Narrow" charset="0"/>
                <a:ea typeface="Calibri" charset="0"/>
                <a:cs typeface="Times New Roman" charset="0"/>
              </a:rPr>
              <a:t>RSA – Referral for Student Assistance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charset="2"/>
              <a:buChar char=""/>
            </a:pPr>
            <a:r>
              <a:rPr lang="en-US" sz="1050" b="1" dirty="0">
                <a:effectLst/>
                <a:latin typeface="Arial Narrow" charset="0"/>
                <a:ea typeface="Calibri" charset="0"/>
                <a:cs typeface="Times New Roman" charset="0"/>
              </a:rPr>
              <a:t>Behavior Support Plan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charset="2"/>
              <a:buChar char=""/>
            </a:pPr>
            <a:r>
              <a:rPr lang="en-US" sz="1050" b="1" dirty="0">
                <a:effectLst/>
                <a:latin typeface="Arial Narrow" charset="0"/>
                <a:ea typeface="Calibri" charset="0"/>
                <a:cs typeface="Times New Roman" charset="0"/>
              </a:rPr>
              <a:t>FBA Functional Behavioral Assessment 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0" name="Pentagon 19"/>
          <p:cNvSpPr/>
          <p:nvPr/>
        </p:nvSpPr>
        <p:spPr>
          <a:xfrm rot="10800000">
            <a:off x="7477318" y="3587660"/>
            <a:ext cx="1430655" cy="129032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Text Box 75"/>
          <p:cNvSpPr txBox="1"/>
          <p:nvPr/>
        </p:nvSpPr>
        <p:spPr>
          <a:xfrm>
            <a:off x="7662103" y="3729265"/>
            <a:ext cx="1197610" cy="106743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General 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Education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Mainstream 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with Supports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4470401" y="2929797"/>
            <a:ext cx="3149872" cy="951618"/>
          </a:xfrm>
          <a:custGeom>
            <a:avLst/>
            <a:gdLst>
              <a:gd name="connsiteX0" fmla="*/ 372534 w 3293534"/>
              <a:gd name="connsiteY0" fmla="*/ 0 h 829734"/>
              <a:gd name="connsiteX1" fmla="*/ 2963334 w 3293534"/>
              <a:gd name="connsiteY1" fmla="*/ 16934 h 829734"/>
              <a:gd name="connsiteX2" fmla="*/ 3293534 w 3293534"/>
              <a:gd name="connsiteY2" fmla="*/ 829734 h 829734"/>
              <a:gd name="connsiteX3" fmla="*/ 0 w 3293534"/>
              <a:gd name="connsiteY3" fmla="*/ 829734 h 829734"/>
              <a:gd name="connsiteX4" fmla="*/ 372534 w 3293534"/>
              <a:gd name="connsiteY4" fmla="*/ 0 h 829734"/>
              <a:gd name="connsiteX0" fmla="*/ 372534 w 3293534"/>
              <a:gd name="connsiteY0" fmla="*/ 8479 h 838213"/>
              <a:gd name="connsiteX1" fmla="*/ 2963334 w 3293534"/>
              <a:gd name="connsiteY1" fmla="*/ 0 h 838213"/>
              <a:gd name="connsiteX2" fmla="*/ 3293534 w 3293534"/>
              <a:gd name="connsiteY2" fmla="*/ 838213 h 838213"/>
              <a:gd name="connsiteX3" fmla="*/ 0 w 3293534"/>
              <a:gd name="connsiteY3" fmla="*/ 838213 h 838213"/>
              <a:gd name="connsiteX4" fmla="*/ 372534 w 3293534"/>
              <a:gd name="connsiteY4" fmla="*/ 8479 h 838213"/>
              <a:gd name="connsiteX0" fmla="*/ 567292 w 3488292"/>
              <a:gd name="connsiteY0" fmla="*/ 8479 h 838213"/>
              <a:gd name="connsiteX1" fmla="*/ 3158092 w 3488292"/>
              <a:gd name="connsiteY1" fmla="*/ 0 h 838213"/>
              <a:gd name="connsiteX2" fmla="*/ 3488292 w 3488292"/>
              <a:gd name="connsiteY2" fmla="*/ 838213 h 838213"/>
              <a:gd name="connsiteX3" fmla="*/ 0 w 3488292"/>
              <a:gd name="connsiteY3" fmla="*/ 832139 h 838213"/>
              <a:gd name="connsiteX4" fmla="*/ 567292 w 3488292"/>
              <a:gd name="connsiteY4" fmla="*/ 8479 h 838213"/>
              <a:gd name="connsiteX0" fmla="*/ 524948 w 3488292"/>
              <a:gd name="connsiteY0" fmla="*/ 0 h 854030"/>
              <a:gd name="connsiteX1" fmla="*/ 3158092 w 3488292"/>
              <a:gd name="connsiteY1" fmla="*/ 15817 h 854030"/>
              <a:gd name="connsiteX2" fmla="*/ 3488292 w 3488292"/>
              <a:gd name="connsiteY2" fmla="*/ 854030 h 854030"/>
              <a:gd name="connsiteX3" fmla="*/ 0 w 3488292"/>
              <a:gd name="connsiteY3" fmla="*/ 847956 h 854030"/>
              <a:gd name="connsiteX4" fmla="*/ 524948 w 3488292"/>
              <a:gd name="connsiteY4" fmla="*/ 0 h 854030"/>
              <a:gd name="connsiteX0" fmla="*/ 524948 w 3488292"/>
              <a:gd name="connsiteY0" fmla="*/ 0 h 854030"/>
              <a:gd name="connsiteX1" fmla="*/ 3225843 w 3488292"/>
              <a:gd name="connsiteY1" fmla="*/ 9740 h 854030"/>
              <a:gd name="connsiteX2" fmla="*/ 3488292 w 3488292"/>
              <a:gd name="connsiteY2" fmla="*/ 854030 h 854030"/>
              <a:gd name="connsiteX3" fmla="*/ 0 w 3488292"/>
              <a:gd name="connsiteY3" fmla="*/ 847956 h 854030"/>
              <a:gd name="connsiteX4" fmla="*/ 524948 w 3488292"/>
              <a:gd name="connsiteY4" fmla="*/ 0 h 854030"/>
              <a:gd name="connsiteX0" fmla="*/ 524948 w 3691543"/>
              <a:gd name="connsiteY0" fmla="*/ 0 h 878336"/>
              <a:gd name="connsiteX1" fmla="*/ 3225843 w 3691543"/>
              <a:gd name="connsiteY1" fmla="*/ 9740 h 878336"/>
              <a:gd name="connsiteX2" fmla="*/ 3691543 w 3691543"/>
              <a:gd name="connsiteY2" fmla="*/ 878336 h 878336"/>
              <a:gd name="connsiteX3" fmla="*/ 0 w 3691543"/>
              <a:gd name="connsiteY3" fmla="*/ 847956 h 878336"/>
              <a:gd name="connsiteX4" fmla="*/ 524948 w 3691543"/>
              <a:gd name="connsiteY4" fmla="*/ 0 h 878336"/>
              <a:gd name="connsiteX0" fmla="*/ 524948 w 3691543"/>
              <a:gd name="connsiteY0" fmla="*/ 0 h 878336"/>
              <a:gd name="connsiteX1" fmla="*/ 3225844 w 3691543"/>
              <a:gd name="connsiteY1" fmla="*/ 9740 h 878336"/>
              <a:gd name="connsiteX2" fmla="*/ 3691543 w 3691543"/>
              <a:gd name="connsiteY2" fmla="*/ 878336 h 878336"/>
              <a:gd name="connsiteX3" fmla="*/ 0 w 3691543"/>
              <a:gd name="connsiteY3" fmla="*/ 847956 h 878336"/>
              <a:gd name="connsiteX4" fmla="*/ 524948 w 3691543"/>
              <a:gd name="connsiteY4" fmla="*/ 0 h 878336"/>
              <a:gd name="connsiteX0" fmla="*/ 524948 w 3691543"/>
              <a:gd name="connsiteY0" fmla="*/ 2415 h 880751"/>
              <a:gd name="connsiteX1" fmla="*/ 3225845 w 3691543"/>
              <a:gd name="connsiteY1" fmla="*/ 0 h 880751"/>
              <a:gd name="connsiteX2" fmla="*/ 3691543 w 3691543"/>
              <a:gd name="connsiteY2" fmla="*/ 880751 h 880751"/>
              <a:gd name="connsiteX3" fmla="*/ 0 w 3691543"/>
              <a:gd name="connsiteY3" fmla="*/ 850371 h 880751"/>
              <a:gd name="connsiteX4" fmla="*/ 524948 w 3691543"/>
              <a:gd name="connsiteY4" fmla="*/ 2415 h 880751"/>
              <a:gd name="connsiteX0" fmla="*/ 524948 w 3691543"/>
              <a:gd name="connsiteY0" fmla="*/ 2415 h 859746"/>
              <a:gd name="connsiteX1" fmla="*/ 3225845 w 3691543"/>
              <a:gd name="connsiteY1" fmla="*/ 0 h 859746"/>
              <a:gd name="connsiteX2" fmla="*/ 3691543 w 3691543"/>
              <a:gd name="connsiteY2" fmla="*/ 859746 h 859746"/>
              <a:gd name="connsiteX3" fmla="*/ 0 w 3691543"/>
              <a:gd name="connsiteY3" fmla="*/ 850371 h 859746"/>
              <a:gd name="connsiteX4" fmla="*/ 524948 w 3691543"/>
              <a:gd name="connsiteY4" fmla="*/ 2415 h 859746"/>
              <a:gd name="connsiteX0" fmla="*/ 524948 w 3691543"/>
              <a:gd name="connsiteY0" fmla="*/ 2415 h 852744"/>
              <a:gd name="connsiteX1" fmla="*/ 3225845 w 3691543"/>
              <a:gd name="connsiteY1" fmla="*/ 0 h 852744"/>
              <a:gd name="connsiteX2" fmla="*/ 3691543 w 3691543"/>
              <a:gd name="connsiteY2" fmla="*/ 852744 h 852744"/>
              <a:gd name="connsiteX3" fmla="*/ 0 w 3691543"/>
              <a:gd name="connsiteY3" fmla="*/ 850371 h 852744"/>
              <a:gd name="connsiteX4" fmla="*/ 524948 w 3691543"/>
              <a:gd name="connsiteY4" fmla="*/ 2415 h 852744"/>
              <a:gd name="connsiteX0" fmla="*/ 394217 w 3691543"/>
              <a:gd name="connsiteY0" fmla="*/ 0 h 872580"/>
              <a:gd name="connsiteX1" fmla="*/ 3225845 w 3691543"/>
              <a:gd name="connsiteY1" fmla="*/ 19836 h 872580"/>
              <a:gd name="connsiteX2" fmla="*/ 3691543 w 3691543"/>
              <a:gd name="connsiteY2" fmla="*/ 872580 h 872580"/>
              <a:gd name="connsiteX3" fmla="*/ 0 w 3691543"/>
              <a:gd name="connsiteY3" fmla="*/ 870207 h 872580"/>
              <a:gd name="connsiteX4" fmla="*/ 394217 w 3691543"/>
              <a:gd name="connsiteY4" fmla="*/ 0 h 872580"/>
              <a:gd name="connsiteX0" fmla="*/ 394217 w 3691543"/>
              <a:gd name="connsiteY0" fmla="*/ 0 h 872580"/>
              <a:gd name="connsiteX1" fmla="*/ 3218155 w 3691543"/>
              <a:gd name="connsiteY1" fmla="*/ 14273 h 872580"/>
              <a:gd name="connsiteX2" fmla="*/ 3691543 w 3691543"/>
              <a:gd name="connsiteY2" fmla="*/ 872580 h 872580"/>
              <a:gd name="connsiteX3" fmla="*/ 0 w 3691543"/>
              <a:gd name="connsiteY3" fmla="*/ 870207 h 872580"/>
              <a:gd name="connsiteX4" fmla="*/ 394217 w 3691543"/>
              <a:gd name="connsiteY4" fmla="*/ 0 h 872580"/>
              <a:gd name="connsiteX0" fmla="*/ 394217 w 3799203"/>
              <a:gd name="connsiteY0" fmla="*/ 0 h 878143"/>
              <a:gd name="connsiteX1" fmla="*/ 3218155 w 3799203"/>
              <a:gd name="connsiteY1" fmla="*/ 14273 h 878143"/>
              <a:gd name="connsiteX2" fmla="*/ 3799203 w 3799203"/>
              <a:gd name="connsiteY2" fmla="*/ 878143 h 878143"/>
              <a:gd name="connsiteX3" fmla="*/ 0 w 3799203"/>
              <a:gd name="connsiteY3" fmla="*/ 870207 h 878143"/>
              <a:gd name="connsiteX4" fmla="*/ 394217 w 3799203"/>
              <a:gd name="connsiteY4" fmla="*/ 0 h 878143"/>
              <a:gd name="connsiteX0" fmla="*/ 409597 w 3814583"/>
              <a:gd name="connsiteY0" fmla="*/ 0 h 878143"/>
              <a:gd name="connsiteX1" fmla="*/ 3233535 w 3814583"/>
              <a:gd name="connsiteY1" fmla="*/ 14273 h 878143"/>
              <a:gd name="connsiteX2" fmla="*/ 3814583 w 3814583"/>
              <a:gd name="connsiteY2" fmla="*/ 878143 h 878143"/>
              <a:gd name="connsiteX3" fmla="*/ 0 w 3814583"/>
              <a:gd name="connsiteY3" fmla="*/ 875770 h 878143"/>
              <a:gd name="connsiteX4" fmla="*/ 409597 w 3814583"/>
              <a:gd name="connsiteY4" fmla="*/ 0 h 878143"/>
              <a:gd name="connsiteX0" fmla="*/ 409598 w 3814583"/>
              <a:gd name="connsiteY0" fmla="*/ 7978 h 863870"/>
              <a:gd name="connsiteX1" fmla="*/ 3233535 w 3814583"/>
              <a:gd name="connsiteY1" fmla="*/ 0 h 863870"/>
              <a:gd name="connsiteX2" fmla="*/ 3814583 w 3814583"/>
              <a:gd name="connsiteY2" fmla="*/ 863870 h 863870"/>
              <a:gd name="connsiteX3" fmla="*/ 0 w 3814583"/>
              <a:gd name="connsiteY3" fmla="*/ 861497 h 863870"/>
              <a:gd name="connsiteX4" fmla="*/ 409598 w 3814583"/>
              <a:gd name="connsiteY4" fmla="*/ 7978 h 863870"/>
              <a:gd name="connsiteX0" fmla="*/ 409598 w 3814583"/>
              <a:gd name="connsiteY0" fmla="*/ 0 h 855892"/>
              <a:gd name="connsiteX1" fmla="*/ 3271986 w 3814583"/>
              <a:gd name="connsiteY1" fmla="*/ 3148 h 855892"/>
              <a:gd name="connsiteX2" fmla="*/ 3814583 w 3814583"/>
              <a:gd name="connsiteY2" fmla="*/ 855892 h 855892"/>
              <a:gd name="connsiteX3" fmla="*/ 0 w 3814583"/>
              <a:gd name="connsiteY3" fmla="*/ 853519 h 855892"/>
              <a:gd name="connsiteX4" fmla="*/ 409598 w 3814583"/>
              <a:gd name="connsiteY4" fmla="*/ 0 h 855892"/>
              <a:gd name="connsiteX0" fmla="*/ 409598 w 3814583"/>
              <a:gd name="connsiteY0" fmla="*/ 0 h 855892"/>
              <a:gd name="connsiteX1" fmla="*/ 3325816 w 3814583"/>
              <a:gd name="connsiteY1" fmla="*/ 19837 h 855892"/>
              <a:gd name="connsiteX2" fmla="*/ 3814583 w 3814583"/>
              <a:gd name="connsiteY2" fmla="*/ 855892 h 855892"/>
              <a:gd name="connsiteX3" fmla="*/ 0 w 3814583"/>
              <a:gd name="connsiteY3" fmla="*/ 853519 h 855892"/>
              <a:gd name="connsiteX4" fmla="*/ 409598 w 3814583"/>
              <a:gd name="connsiteY4" fmla="*/ 0 h 855892"/>
              <a:gd name="connsiteX0" fmla="*/ 394217 w 3814583"/>
              <a:gd name="connsiteY0" fmla="*/ 2414 h 836055"/>
              <a:gd name="connsiteX1" fmla="*/ 3325816 w 3814583"/>
              <a:gd name="connsiteY1" fmla="*/ 0 h 836055"/>
              <a:gd name="connsiteX2" fmla="*/ 3814583 w 3814583"/>
              <a:gd name="connsiteY2" fmla="*/ 836055 h 836055"/>
              <a:gd name="connsiteX3" fmla="*/ 0 w 3814583"/>
              <a:gd name="connsiteY3" fmla="*/ 833682 h 836055"/>
              <a:gd name="connsiteX4" fmla="*/ 394217 w 3814583"/>
              <a:gd name="connsiteY4" fmla="*/ 2414 h 836055"/>
              <a:gd name="connsiteX0" fmla="*/ 394217 w 3814583"/>
              <a:gd name="connsiteY0" fmla="*/ 0 h 833641"/>
              <a:gd name="connsiteX1" fmla="*/ 3371956 w 3814583"/>
              <a:gd name="connsiteY1" fmla="*/ 3149 h 833641"/>
              <a:gd name="connsiteX2" fmla="*/ 3814583 w 3814583"/>
              <a:gd name="connsiteY2" fmla="*/ 833641 h 833641"/>
              <a:gd name="connsiteX3" fmla="*/ 0 w 3814583"/>
              <a:gd name="connsiteY3" fmla="*/ 831268 h 833641"/>
              <a:gd name="connsiteX4" fmla="*/ 394217 w 3814583"/>
              <a:gd name="connsiteY4" fmla="*/ 0 h 83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4583" h="833641">
                <a:moveTo>
                  <a:pt x="394217" y="0"/>
                </a:moveTo>
                <a:lnTo>
                  <a:pt x="3371956" y="3149"/>
                </a:lnTo>
                <a:lnTo>
                  <a:pt x="3814583" y="833641"/>
                </a:lnTo>
                <a:lnTo>
                  <a:pt x="0" y="831268"/>
                </a:lnTo>
                <a:lnTo>
                  <a:pt x="394217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3" name="Text Box 44"/>
          <p:cNvSpPr txBox="1"/>
          <p:nvPr/>
        </p:nvSpPr>
        <p:spPr>
          <a:xfrm>
            <a:off x="4544293" y="2927609"/>
            <a:ext cx="2979420" cy="100139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504 Accommodation Plan with diagnosed disability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ERSS Educationally Related Support Services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effectLst/>
                <a:latin typeface="Arial Narrow" charset="0"/>
                <a:ea typeface="Calibri" charset="0"/>
                <a:cs typeface="Times New Roman" charset="0"/>
              </a:rPr>
              <a:t>(Push-in, Pull-out services such as Speech Therapy,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effectLst/>
                <a:latin typeface="Arial Narrow" charset="0"/>
                <a:ea typeface="Calibri" charset="0"/>
                <a:cs typeface="Times New Roman" charset="0"/>
              </a:rPr>
              <a:t>Occupational Therapy, Physical Therapy and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effectLst/>
                <a:latin typeface="Arial Narrow" charset="0"/>
                <a:ea typeface="Calibri" charset="0"/>
                <a:cs typeface="Times New Roman" charset="0"/>
              </a:rPr>
              <a:t>Counseling)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  <p:sp>
        <p:nvSpPr>
          <p:cNvPr id="40" name="Freeform 39"/>
          <p:cNvSpPr/>
          <p:nvPr/>
        </p:nvSpPr>
        <p:spPr>
          <a:xfrm>
            <a:off x="4790355" y="1976363"/>
            <a:ext cx="2471629" cy="974309"/>
          </a:xfrm>
          <a:custGeom>
            <a:avLst/>
            <a:gdLst>
              <a:gd name="connsiteX0" fmla="*/ 181669 w 2270861"/>
              <a:gd name="connsiteY0" fmla="*/ 0 h 399672"/>
              <a:gd name="connsiteX1" fmla="*/ 2101304 w 2270861"/>
              <a:gd name="connsiteY1" fmla="*/ 0 h 399672"/>
              <a:gd name="connsiteX2" fmla="*/ 2270861 w 2270861"/>
              <a:gd name="connsiteY2" fmla="*/ 399672 h 399672"/>
              <a:gd name="connsiteX3" fmla="*/ 0 w 2270861"/>
              <a:gd name="connsiteY3" fmla="*/ 399672 h 399672"/>
              <a:gd name="connsiteX4" fmla="*/ 181669 w 2270861"/>
              <a:gd name="connsiteY4" fmla="*/ 0 h 399672"/>
              <a:gd name="connsiteX0" fmla="*/ 304037 w 2393229"/>
              <a:gd name="connsiteY0" fmla="*/ 0 h 403275"/>
              <a:gd name="connsiteX1" fmla="*/ 2223672 w 2393229"/>
              <a:gd name="connsiteY1" fmla="*/ 0 h 403275"/>
              <a:gd name="connsiteX2" fmla="*/ 2393229 w 2393229"/>
              <a:gd name="connsiteY2" fmla="*/ 399672 h 403275"/>
              <a:gd name="connsiteX3" fmla="*/ 0 w 2393229"/>
              <a:gd name="connsiteY3" fmla="*/ 403275 h 403275"/>
              <a:gd name="connsiteX4" fmla="*/ 304037 w 2393229"/>
              <a:gd name="connsiteY4" fmla="*/ 0 h 403275"/>
              <a:gd name="connsiteX0" fmla="*/ 342281 w 2393229"/>
              <a:gd name="connsiteY0" fmla="*/ 3604 h 403275"/>
              <a:gd name="connsiteX1" fmla="*/ 2223672 w 2393229"/>
              <a:gd name="connsiteY1" fmla="*/ 0 h 403275"/>
              <a:gd name="connsiteX2" fmla="*/ 2393229 w 2393229"/>
              <a:gd name="connsiteY2" fmla="*/ 399672 h 403275"/>
              <a:gd name="connsiteX3" fmla="*/ 0 w 2393229"/>
              <a:gd name="connsiteY3" fmla="*/ 403275 h 403275"/>
              <a:gd name="connsiteX4" fmla="*/ 342281 w 2393229"/>
              <a:gd name="connsiteY4" fmla="*/ 3604 h 403275"/>
              <a:gd name="connsiteX0" fmla="*/ 342281 w 2393229"/>
              <a:gd name="connsiteY0" fmla="*/ 3604 h 403275"/>
              <a:gd name="connsiteX1" fmla="*/ 2147186 w 2393229"/>
              <a:gd name="connsiteY1" fmla="*/ 0 h 403275"/>
              <a:gd name="connsiteX2" fmla="*/ 2393229 w 2393229"/>
              <a:gd name="connsiteY2" fmla="*/ 399672 h 403275"/>
              <a:gd name="connsiteX3" fmla="*/ 0 w 2393229"/>
              <a:gd name="connsiteY3" fmla="*/ 403275 h 403275"/>
              <a:gd name="connsiteX4" fmla="*/ 342281 w 2393229"/>
              <a:gd name="connsiteY4" fmla="*/ 3604 h 403275"/>
              <a:gd name="connsiteX0" fmla="*/ 342281 w 2485013"/>
              <a:gd name="connsiteY0" fmla="*/ 3604 h 403277"/>
              <a:gd name="connsiteX1" fmla="*/ 2147186 w 2485013"/>
              <a:gd name="connsiteY1" fmla="*/ 0 h 403277"/>
              <a:gd name="connsiteX2" fmla="*/ 2485013 w 2485013"/>
              <a:gd name="connsiteY2" fmla="*/ 403277 h 403277"/>
              <a:gd name="connsiteX3" fmla="*/ 0 w 2485013"/>
              <a:gd name="connsiteY3" fmla="*/ 403275 h 403277"/>
              <a:gd name="connsiteX4" fmla="*/ 342281 w 2485013"/>
              <a:gd name="connsiteY4" fmla="*/ 3604 h 403277"/>
              <a:gd name="connsiteX0" fmla="*/ 342281 w 2525737"/>
              <a:gd name="connsiteY0" fmla="*/ 3604 h 403277"/>
              <a:gd name="connsiteX1" fmla="*/ 2147186 w 2525737"/>
              <a:gd name="connsiteY1" fmla="*/ 0 h 403277"/>
              <a:gd name="connsiteX2" fmla="*/ 2525737 w 2525737"/>
              <a:gd name="connsiteY2" fmla="*/ 403277 h 403277"/>
              <a:gd name="connsiteX3" fmla="*/ 0 w 2525737"/>
              <a:gd name="connsiteY3" fmla="*/ 403275 h 403277"/>
              <a:gd name="connsiteX4" fmla="*/ 342281 w 2525737"/>
              <a:gd name="connsiteY4" fmla="*/ 3604 h 403277"/>
              <a:gd name="connsiteX0" fmla="*/ 383013 w 2566469"/>
              <a:gd name="connsiteY0" fmla="*/ 3604 h 406845"/>
              <a:gd name="connsiteX1" fmla="*/ 2187918 w 2566469"/>
              <a:gd name="connsiteY1" fmla="*/ 0 h 406845"/>
              <a:gd name="connsiteX2" fmla="*/ 2566469 w 2566469"/>
              <a:gd name="connsiteY2" fmla="*/ 403277 h 406845"/>
              <a:gd name="connsiteX3" fmla="*/ 0 w 2566469"/>
              <a:gd name="connsiteY3" fmla="*/ 406845 h 406845"/>
              <a:gd name="connsiteX4" fmla="*/ 383013 w 2566469"/>
              <a:gd name="connsiteY4" fmla="*/ 3604 h 406845"/>
              <a:gd name="connsiteX0" fmla="*/ 383013 w 2566469"/>
              <a:gd name="connsiteY0" fmla="*/ 3604 h 413991"/>
              <a:gd name="connsiteX1" fmla="*/ 2187918 w 2566469"/>
              <a:gd name="connsiteY1" fmla="*/ 0 h 413991"/>
              <a:gd name="connsiteX2" fmla="*/ 2566469 w 2566469"/>
              <a:gd name="connsiteY2" fmla="*/ 413991 h 413991"/>
              <a:gd name="connsiteX3" fmla="*/ 0 w 2566469"/>
              <a:gd name="connsiteY3" fmla="*/ 406845 h 413991"/>
              <a:gd name="connsiteX4" fmla="*/ 383013 w 2566469"/>
              <a:gd name="connsiteY4" fmla="*/ 3604 h 413991"/>
              <a:gd name="connsiteX0" fmla="*/ 383013 w 2582764"/>
              <a:gd name="connsiteY0" fmla="*/ 3604 h 413991"/>
              <a:gd name="connsiteX1" fmla="*/ 2187918 w 2582764"/>
              <a:gd name="connsiteY1" fmla="*/ 0 h 413991"/>
              <a:gd name="connsiteX2" fmla="*/ 2582764 w 2582764"/>
              <a:gd name="connsiteY2" fmla="*/ 413991 h 413991"/>
              <a:gd name="connsiteX3" fmla="*/ 0 w 2582764"/>
              <a:gd name="connsiteY3" fmla="*/ 406845 h 413991"/>
              <a:gd name="connsiteX4" fmla="*/ 383013 w 2582764"/>
              <a:gd name="connsiteY4" fmla="*/ 3604 h 413991"/>
              <a:gd name="connsiteX0" fmla="*/ 383013 w 2590913"/>
              <a:gd name="connsiteY0" fmla="*/ 3604 h 406850"/>
              <a:gd name="connsiteX1" fmla="*/ 2187918 w 2590913"/>
              <a:gd name="connsiteY1" fmla="*/ 0 h 406850"/>
              <a:gd name="connsiteX2" fmla="*/ 2590913 w 2590913"/>
              <a:gd name="connsiteY2" fmla="*/ 406850 h 406850"/>
              <a:gd name="connsiteX3" fmla="*/ 0 w 2590913"/>
              <a:gd name="connsiteY3" fmla="*/ 406845 h 406850"/>
              <a:gd name="connsiteX4" fmla="*/ 383013 w 2590913"/>
              <a:gd name="connsiteY4" fmla="*/ 3604 h 406850"/>
              <a:gd name="connsiteX0" fmla="*/ 383013 w 2775758"/>
              <a:gd name="connsiteY0" fmla="*/ 3604 h 414564"/>
              <a:gd name="connsiteX1" fmla="*/ 2187918 w 2775758"/>
              <a:gd name="connsiteY1" fmla="*/ 0 h 414564"/>
              <a:gd name="connsiteX2" fmla="*/ 2775758 w 2775758"/>
              <a:gd name="connsiteY2" fmla="*/ 414564 h 414564"/>
              <a:gd name="connsiteX3" fmla="*/ 0 w 2775758"/>
              <a:gd name="connsiteY3" fmla="*/ 406845 h 414564"/>
              <a:gd name="connsiteX4" fmla="*/ 383013 w 2775758"/>
              <a:gd name="connsiteY4" fmla="*/ 3604 h 414564"/>
              <a:gd name="connsiteX0" fmla="*/ 383013 w 2775758"/>
              <a:gd name="connsiteY0" fmla="*/ 0 h 410960"/>
              <a:gd name="connsiteX1" fmla="*/ 2311147 w 2775758"/>
              <a:gd name="connsiteY1" fmla="*/ 253 h 410960"/>
              <a:gd name="connsiteX2" fmla="*/ 2775758 w 2775758"/>
              <a:gd name="connsiteY2" fmla="*/ 410960 h 410960"/>
              <a:gd name="connsiteX3" fmla="*/ 0 w 2775758"/>
              <a:gd name="connsiteY3" fmla="*/ 403241 h 410960"/>
              <a:gd name="connsiteX4" fmla="*/ 383013 w 2775758"/>
              <a:gd name="connsiteY4" fmla="*/ 0 h 41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5758" h="410960">
                <a:moveTo>
                  <a:pt x="383013" y="0"/>
                </a:moveTo>
                <a:lnTo>
                  <a:pt x="2311147" y="253"/>
                </a:lnTo>
                <a:lnTo>
                  <a:pt x="2775758" y="410960"/>
                </a:lnTo>
                <a:lnTo>
                  <a:pt x="0" y="403241"/>
                </a:lnTo>
                <a:lnTo>
                  <a:pt x="383013" y="0"/>
                </a:lnTo>
                <a:close/>
              </a:path>
            </a:pathLst>
          </a:custGeom>
          <a:solidFill>
            <a:srgbClr val="32A1C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1" name="Text Box 43"/>
          <p:cNvSpPr txBox="1"/>
          <p:nvPr/>
        </p:nvSpPr>
        <p:spPr>
          <a:xfrm>
            <a:off x="4788616" y="2027180"/>
            <a:ext cx="2404110" cy="101155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Integrated Classes 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(Regular and Special Education)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2 Teachers</a:t>
            </a:r>
            <a:endParaRPr lang="en-US" sz="4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400" dirty="0">
              <a:effectLst/>
              <a:ea typeface="Calibri" charset="0"/>
              <a:cs typeface="Times New Roman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     Regular Classes	+Resource Room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	+Consultant Teacher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</p:txBody>
      </p:sp>
      <p:cxnSp>
        <p:nvCxnSpPr>
          <p:cNvPr id="42" name="Straight Connector 41"/>
          <p:cNvCxnSpPr>
            <a:endCxn id="22" idx="1"/>
          </p:cNvCxnSpPr>
          <p:nvPr/>
        </p:nvCxnSpPr>
        <p:spPr>
          <a:xfrm>
            <a:off x="4788616" y="2927609"/>
            <a:ext cx="2466160" cy="5783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182701" y="2199848"/>
            <a:ext cx="1661795" cy="1859280"/>
            <a:chOff x="3182701" y="2199848"/>
            <a:chExt cx="1661795" cy="1859280"/>
          </a:xfrm>
        </p:grpSpPr>
        <p:sp>
          <p:nvSpPr>
            <p:cNvPr id="36" name="Pentagon 35"/>
            <p:cNvSpPr/>
            <p:nvPr/>
          </p:nvSpPr>
          <p:spPr>
            <a:xfrm>
              <a:off x="3182701" y="2199848"/>
              <a:ext cx="1661795" cy="1414780"/>
            </a:xfrm>
            <a:prstGeom prst="homePlat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" name="Text Box 66"/>
            <p:cNvSpPr txBox="1"/>
            <p:nvPr/>
          </p:nvSpPr>
          <p:spPr>
            <a:xfrm>
              <a:off x="3194131" y="2246203"/>
              <a:ext cx="1418590" cy="181292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Committee on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Special Education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(CSE)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  <a:p>
              <a:pPr marL="6350" marR="0">
                <a:spcBef>
                  <a:spcPts val="0"/>
                </a:spcBef>
                <a:spcAft>
                  <a:spcPts val="0"/>
                </a:spcAft>
                <a:tabLst>
                  <a:tab pos="508000" algn="l"/>
                </a:tabLst>
              </a:pPr>
              <a:r>
                <a:rPr lang="en-US" sz="1100" dirty="0">
                  <a:latin typeface="Arial Narrow" charset="0"/>
                  <a:ea typeface="Calibri" charset="0"/>
                  <a:cs typeface="Times New Roman" charset="0"/>
                </a:rPr>
                <a:t>	</a:t>
              </a: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Classification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 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Individual Education 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Plan (IEP)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3620727" y="2715896"/>
              <a:ext cx="164141" cy="11242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3370026" y="2774523"/>
              <a:ext cx="997" cy="3781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Pentagon 32"/>
          <p:cNvSpPr/>
          <p:nvPr/>
        </p:nvSpPr>
        <p:spPr>
          <a:xfrm rot="10800000">
            <a:off x="6958003" y="1978638"/>
            <a:ext cx="1463040" cy="120269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4" name="Text Box 74"/>
          <p:cNvSpPr txBox="1"/>
          <p:nvPr/>
        </p:nvSpPr>
        <p:spPr>
          <a:xfrm>
            <a:off x="7250103" y="2091668"/>
            <a:ext cx="1197610" cy="105219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District- Based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28575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-Integrated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28575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-Blended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28575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-Co-taught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5133372" y="1371781"/>
            <a:ext cx="1710105" cy="602952"/>
          </a:xfrm>
          <a:custGeom>
            <a:avLst/>
            <a:gdLst>
              <a:gd name="connsiteX0" fmla="*/ 187725 w 1871189"/>
              <a:gd name="connsiteY0" fmla="*/ 0 h 472339"/>
              <a:gd name="connsiteX1" fmla="*/ 1677409 w 1871189"/>
              <a:gd name="connsiteY1" fmla="*/ 0 h 472339"/>
              <a:gd name="connsiteX2" fmla="*/ 1871189 w 1871189"/>
              <a:gd name="connsiteY2" fmla="*/ 472339 h 472339"/>
              <a:gd name="connsiteX3" fmla="*/ 0 w 1871189"/>
              <a:gd name="connsiteY3" fmla="*/ 472339 h 472339"/>
              <a:gd name="connsiteX4" fmla="*/ 187725 w 1871189"/>
              <a:gd name="connsiteY4" fmla="*/ 0 h 472339"/>
              <a:gd name="connsiteX0" fmla="*/ 187725 w 1871189"/>
              <a:gd name="connsiteY0" fmla="*/ 0 h 472339"/>
              <a:gd name="connsiteX1" fmla="*/ 1694893 w 1871189"/>
              <a:gd name="connsiteY1" fmla="*/ 7497 h 472339"/>
              <a:gd name="connsiteX2" fmla="*/ 1871189 w 1871189"/>
              <a:gd name="connsiteY2" fmla="*/ 472339 h 472339"/>
              <a:gd name="connsiteX3" fmla="*/ 0 w 1871189"/>
              <a:gd name="connsiteY3" fmla="*/ 472339 h 472339"/>
              <a:gd name="connsiteX4" fmla="*/ 187725 w 1871189"/>
              <a:gd name="connsiteY4" fmla="*/ 0 h 472339"/>
              <a:gd name="connsiteX0" fmla="*/ 187725 w 1906157"/>
              <a:gd name="connsiteY0" fmla="*/ 0 h 472339"/>
              <a:gd name="connsiteX1" fmla="*/ 1694893 w 1906157"/>
              <a:gd name="connsiteY1" fmla="*/ 7497 h 472339"/>
              <a:gd name="connsiteX2" fmla="*/ 1906157 w 1906157"/>
              <a:gd name="connsiteY2" fmla="*/ 472339 h 472339"/>
              <a:gd name="connsiteX3" fmla="*/ 0 w 1906157"/>
              <a:gd name="connsiteY3" fmla="*/ 472339 h 472339"/>
              <a:gd name="connsiteX4" fmla="*/ 187725 w 1906157"/>
              <a:gd name="connsiteY4" fmla="*/ 0 h 472339"/>
              <a:gd name="connsiteX0" fmla="*/ 213954 w 1932386"/>
              <a:gd name="connsiteY0" fmla="*/ 0 h 472339"/>
              <a:gd name="connsiteX1" fmla="*/ 1721122 w 1932386"/>
              <a:gd name="connsiteY1" fmla="*/ 7497 h 472339"/>
              <a:gd name="connsiteX2" fmla="*/ 1932386 w 1932386"/>
              <a:gd name="connsiteY2" fmla="*/ 472339 h 472339"/>
              <a:gd name="connsiteX3" fmla="*/ 0 w 1932386"/>
              <a:gd name="connsiteY3" fmla="*/ 457344 h 472339"/>
              <a:gd name="connsiteX4" fmla="*/ 213954 w 1932386"/>
              <a:gd name="connsiteY4" fmla="*/ 0 h 472339"/>
              <a:gd name="connsiteX0" fmla="*/ 213954 w 1932386"/>
              <a:gd name="connsiteY0" fmla="*/ 0 h 487334"/>
              <a:gd name="connsiteX1" fmla="*/ 1721122 w 1932386"/>
              <a:gd name="connsiteY1" fmla="*/ 7497 h 487334"/>
              <a:gd name="connsiteX2" fmla="*/ 1932386 w 1932386"/>
              <a:gd name="connsiteY2" fmla="*/ 472339 h 487334"/>
              <a:gd name="connsiteX3" fmla="*/ 0 w 1932386"/>
              <a:gd name="connsiteY3" fmla="*/ 487334 h 487334"/>
              <a:gd name="connsiteX4" fmla="*/ 213954 w 1932386"/>
              <a:gd name="connsiteY4" fmla="*/ 0 h 487334"/>
              <a:gd name="connsiteX0" fmla="*/ 213954 w 1941129"/>
              <a:gd name="connsiteY0" fmla="*/ 0 h 494849"/>
              <a:gd name="connsiteX1" fmla="*/ 1721122 w 1941129"/>
              <a:gd name="connsiteY1" fmla="*/ 7497 h 494849"/>
              <a:gd name="connsiteX2" fmla="*/ 1941129 w 1941129"/>
              <a:gd name="connsiteY2" fmla="*/ 494849 h 494849"/>
              <a:gd name="connsiteX3" fmla="*/ 0 w 1941129"/>
              <a:gd name="connsiteY3" fmla="*/ 487334 h 494849"/>
              <a:gd name="connsiteX4" fmla="*/ 213954 w 1941129"/>
              <a:gd name="connsiteY4" fmla="*/ 0 h 494849"/>
              <a:gd name="connsiteX0" fmla="*/ 295590 w 1941129"/>
              <a:gd name="connsiteY0" fmla="*/ 0 h 489694"/>
              <a:gd name="connsiteX1" fmla="*/ 1721122 w 1941129"/>
              <a:gd name="connsiteY1" fmla="*/ 2342 h 489694"/>
              <a:gd name="connsiteX2" fmla="*/ 1941129 w 1941129"/>
              <a:gd name="connsiteY2" fmla="*/ 489694 h 489694"/>
              <a:gd name="connsiteX3" fmla="*/ 0 w 1941129"/>
              <a:gd name="connsiteY3" fmla="*/ 482179 h 489694"/>
              <a:gd name="connsiteX4" fmla="*/ 295590 w 1941129"/>
              <a:gd name="connsiteY4" fmla="*/ 0 h 489694"/>
              <a:gd name="connsiteX0" fmla="*/ 295590 w 1941129"/>
              <a:gd name="connsiteY0" fmla="*/ 0 h 489694"/>
              <a:gd name="connsiteX1" fmla="*/ 1621344 w 1941129"/>
              <a:gd name="connsiteY1" fmla="*/ 7496 h 489694"/>
              <a:gd name="connsiteX2" fmla="*/ 1941129 w 1941129"/>
              <a:gd name="connsiteY2" fmla="*/ 489694 h 489694"/>
              <a:gd name="connsiteX3" fmla="*/ 0 w 1941129"/>
              <a:gd name="connsiteY3" fmla="*/ 482179 h 489694"/>
              <a:gd name="connsiteX4" fmla="*/ 295590 w 1941129"/>
              <a:gd name="connsiteY4" fmla="*/ 0 h 489694"/>
              <a:gd name="connsiteX0" fmla="*/ 295590 w 2085602"/>
              <a:gd name="connsiteY0" fmla="*/ 0 h 493861"/>
              <a:gd name="connsiteX1" fmla="*/ 1621344 w 2085602"/>
              <a:gd name="connsiteY1" fmla="*/ 7496 h 493861"/>
              <a:gd name="connsiteX2" fmla="*/ 2085602 w 2085602"/>
              <a:gd name="connsiteY2" fmla="*/ 493861 h 493861"/>
              <a:gd name="connsiteX3" fmla="*/ 0 w 2085602"/>
              <a:gd name="connsiteY3" fmla="*/ 482179 h 493861"/>
              <a:gd name="connsiteX4" fmla="*/ 295590 w 2085602"/>
              <a:gd name="connsiteY4" fmla="*/ 0 h 493861"/>
              <a:gd name="connsiteX0" fmla="*/ 295590 w 2085602"/>
              <a:gd name="connsiteY0" fmla="*/ 0 h 493861"/>
              <a:gd name="connsiteX1" fmla="*/ 1740692 w 2085602"/>
              <a:gd name="connsiteY1" fmla="*/ 3329 h 493861"/>
              <a:gd name="connsiteX2" fmla="*/ 2085602 w 2085602"/>
              <a:gd name="connsiteY2" fmla="*/ 493861 h 493861"/>
              <a:gd name="connsiteX3" fmla="*/ 0 w 2085602"/>
              <a:gd name="connsiteY3" fmla="*/ 482179 h 493861"/>
              <a:gd name="connsiteX4" fmla="*/ 295590 w 2085602"/>
              <a:gd name="connsiteY4" fmla="*/ 0 h 493861"/>
              <a:gd name="connsiteX0" fmla="*/ 295590 w 2060475"/>
              <a:gd name="connsiteY0" fmla="*/ 0 h 498028"/>
              <a:gd name="connsiteX1" fmla="*/ 1740692 w 2060475"/>
              <a:gd name="connsiteY1" fmla="*/ 3329 h 498028"/>
              <a:gd name="connsiteX2" fmla="*/ 2060475 w 2060475"/>
              <a:gd name="connsiteY2" fmla="*/ 498028 h 498028"/>
              <a:gd name="connsiteX3" fmla="*/ 0 w 2060475"/>
              <a:gd name="connsiteY3" fmla="*/ 482179 h 498028"/>
              <a:gd name="connsiteX4" fmla="*/ 295590 w 2060475"/>
              <a:gd name="connsiteY4" fmla="*/ 0 h 498028"/>
              <a:gd name="connsiteX0" fmla="*/ 295590 w 2060475"/>
              <a:gd name="connsiteY0" fmla="*/ 0 h 485526"/>
              <a:gd name="connsiteX1" fmla="*/ 1740692 w 2060475"/>
              <a:gd name="connsiteY1" fmla="*/ 3329 h 485526"/>
              <a:gd name="connsiteX2" fmla="*/ 2060475 w 2060475"/>
              <a:gd name="connsiteY2" fmla="*/ 485526 h 485526"/>
              <a:gd name="connsiteX3" fmla="*/ 0 w 2060475"/>
              <a:gd name="connsiteY3" fmla="*/ 482179 h 485526"/>
              <a:gd name="connsiteX4" fmla="*/ 295590 w 2060475"/>
              <a:gd name="connsiteY4" fmla="*/ 0 h 485526"/>
              <a:gd name="connsiteX0" fmla="*/ 314434 w 2079319"/>
              <a:gd name="connsiteY0" fmla="*/ 0 h 486346"/>
              <a:gd name="connsiteX1" fmla="*/ 1759536 w 2079319"/>
              <a:gd name="connsiteY1" fmla="*/ 3329 h 486346"/>
              <a:gd name="connsiteX2" fmla="*/ 2079319 w 2079319"/>
              <a:gd name="connsiteY2" fmla="*/ 485526 h 486346"/>
              <a:gd name="connsiteX3" fmla="*/ 0 w 2079319"/>
              <a:gd name="connsiteY3" fmla="*/ 486346 h 486346"/>
              <a:gd name="connsiteX4" fmla="*/ 314434 w 2079319"/>
              <a:gd name="connsiteY4" fmla="*/ 0 h 486346"/>
              <a:gd name="connsiteX0" fmla="*/ 289309 w 2079319"/>
              <a:gd name="connsiteY0" fmla="*/ 0 h 486346"/>
              <a:gd name="connsiteX1" fmla="*/ 1759536 w 2079319"/>
              <a:gd name="connsiteY1" fmla="*/ 3329 h 486346"/>
              <a:gd name="connsiteX2" fmla="*/ 2079319 w 2079319"/>
              <a:gd name="connsiteY2" fmla="*/ 485526 h 486346"/>
              <a:gd name="connsiteX3" fmla="*/ 0 w 2079319"/>
              <a:gd name="connsiteY3" fmla="*/ 486346 h 486346"/>
              <a:gd name="connsiteX4" fmla="*/ 289309 w 2079319"/>
              <a:gd name="connsiteY4" fmla="*/ 0 h 48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9319" h="486346">
                <a:moveTo>
                  <a:pt x="289309" y="0"/>
                </a:moveTo>
                <a:lnTo>
                  <a:pt x="1759536" y="3329"/>
                </a:lnTo>
                <a:lnTo>
                  <a:pt x="2079319" y="485526"/>
                </a:lnTo>
                <a:lnTo>
                  <a:pt x="0" y="486346"/>
                </a:lnTo>
                <a:lnTo>
                  <a:pt x="289309" y="0"/>
                </a:lnTo>
                <a:close/>
              </a:path>
            </a:pathLst>
          </a:custGeom>
          <a:solidFill>
            <a:srgbClr val="7030A0">
              <a:alpha val="6902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3" name="Text Box 42"/>
          <p:cNvSpPr txBox="1"/>
          <p:nvPr/>
        </p:nvSpPr>
        <p:spPr>
          <a:xfrm>
            <a:off x="5071477" y="1407166"/>
            <a:ext cx="1761345" cy="57467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effectLst/>
                <a:latin typeface="Arial Narrow" charset="0"/>
                <a:ea typeface="Calibri" charset="0"/>
                <a:cs typeface="Times New Roman" charset="0"/>
              </a:rPr>
              <a:t>KIDS: TEACHERS: AIDES</a:t>
            </a:r>
            <a:endParaRPr lang="en-US" sz="8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effectLst/>
                <a:latin typeface="Arial Narrow" charset="0"/>
                <a:ea typeface="Calibri" charset="0"/>
                <a:cs typeface="Times New Roman" charset="0"/>
              </a:rPr>
              <a:t>8:1:2</a:t>
            </a:r>
            <a:endParaRPr lang="en-US" sz="8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effectLst/>
                <a:latin typeface="Arial Narrow" charset="0"/>
                <a:ea typeface="Calibri" charset="0"/>
                <a:cs typeface="Times New Roman" charset="0"/>
              </a:rPr>
              <a:t>12:1:1</a:t>
            </a:r>
            <a:endParaRPr lang="en-US" sz="8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effectLst/>
                <a:latin typeface="Arial Narrow" charset="0"/>
                <a:ea typeface="Calibri" charset="0"/>
                <a:cs typeface="Times New Roman" charset="0"/>
              </a:rPr>
              <a:t>FBA and BIP if behavioral</a:t>
            </a:r>
            <a:endParaRPr lang="en-US" sz="8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47" name="Pentagon 46"/>
          <p:cNvSpPr/>
          <p:nvPr/>
        </p:nvSpPr>
        <p:spPr>
          <a:xfrm rot="10800000">
            <a:off x="6569343" y="1100137"/>
            <a:ext cx="1438910" cy="851237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9" name="Text Box 72"/>
          <p:cNvSpPr txBox="1"/>
          <p:nvPr/>
        </p:nvSpPr>
        <p:spPr>
          <a:xfrm>
            <a:off x="6775400" y="1204933"/>
            <a:ext cx="1197610" cy="79629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Arial Narrow" charset="0"/>
                <a:ea typeface="Calibri" charset="0"/>
                <a:cs typeface="Times New Roman" charset="0"/>
              </a:rPr>
              <a:t>District- Based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Arial Narrow" charset="0"/>
                <a:ea typeface="Calibri" charset="0"/>
                <a:cs typeface="Times New Roman" charset="0"/>
              </a:rPr>
              <a:t> Self-contained 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Arial Narrow" charset="0"/>
                <a:ea typeface="Calibri" charset="0"/>
                <a:cs typeface="Times New Roman" charset="0"/>
              </a:rPr>
              <a:t>Classroom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60920" y="1392562"/>
            <a:ext cx="124250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Pentagon 49"/>
          <p:cNvSpPr/>
          <p:nvPr/>
        </p:nvSpPr>
        <p:spPr>
          <a:xfrm>
            <a:off x="3709555" y="1193522"/>
            <a:ext cx="1750470" cy="37592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2" name="Text Box 41"/>
          <p:cNvSpPr txBox="1"/>
          <p:nvPr/>
        </p:nvSpPr>
        <p:spPr>
          <a:xfrm>
            <a:off x="5473853" y="1003172"/>
            <a:ext cx="1016635" cy="37211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effectLst/>
                <a:latin typeface="Arial Narrow" charset="0"/>
                <a:ea typeface="Calibri" charset="0"/>
                <a:cs typeface="Times New Roman" charset="0"/>
              </a:rPr>
              <a:t>Center-Based</a:t>
            </a:r>
            <a:endParaRPr lang="en-US" sz="8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effectLst/>
                <a:latin typeface="Arial Narrow" charset="0"/>
                <a:ea typeface="Calibri" charset="0"/>
                <a:cs typeface="Times New Roman" charset="0"/>
              </a:rPr>
              <a:t>Programs</a:t>
            </a:r>
            <a:endParaRPr lang="en-US" sz="8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36947" y="1238523"/>
            <a:ext cx="144742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>
                <a:latin typeface="Arial Narrow" charset="0"/>
                <a:ea typeface="Calibri" charset="0"/>
                <a:cs typeface="Times New Roman" charset="0"/>
              </a:rPr>
              <a:t>Referral Out of </a:t>
            </a:r>
            <a:r>
              <a:rPr lang="en-US" sz="1100" dirty="0">
                <a:latin typeface="Arial Narrow" charset="0"/>
                <a:ea typeface="Calibri" charset="0"/>
                <a:cs typeface="Times New Roman" charset="0"/>
              </a:rPr>
              <a:t>District</a:t>
            </a:r>
            <a:endParaRPr lang="en-US" sz="1100" dirty="0">
              <a:ea typeface="Calibri" charset="0"/>
              <a:cs typeface="Times New Roman" charset="0"/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5559328" y="662682"/>
            <a:ext cx="833968" cy="303610"/>
          </a:xfrm>
          <a:custGeom>
            <a:avLst/>
            <a:gdLst>
              <a:gd name="connsiteX0" fmla="*/ 127168 w 1186903"/>
              <a:gd name="connsiteY0" fmla="*/ 0 h 381504"/>
              <a:gd name="connsiteX1" fmla="*/ 1029457 w 1186903"/>
              <a:gd name="connsiteY1" fmla="*/ 6055 h 381504"/>
              <a:gd name="connsiteX2" fmla="*/ 1186903 w 1186903"/>
              <a:gd name="connsiteY2" fmla="*/ 381504 h 381504"/>
              <a:gd name="connsiteX3" fmla="*/ 0 w 1186903"/>
              <a:gd name="connsiteY3" fmla="*/ 381504 h 381504"/>
              <a:gd name="connsiteX4" fmla="*/ 127168 w 1186903"/>
              <a:gd name="connsiteY4" fmla="*/ 0 h 381504"/>
              <a:gd name="connsiteX0" fmla="*/ 148312 w 1186903"/>
              <a:gd name="connsiteY0" fmla="*/ 0 h 381504"/>
              <a:gd name="connsiteX1" fmla="*/ 1029457 w 1186903"/>
              <a:gd name="connsiteY1" fmla="*/ 6055 h 381504"/>
              <a:gd name="connsiteX2" fmla="*/ 1186903 w 1186903"/>
              <a:gd name="connsiteY2" fmla="*/ 381504 h 381504"/>
              <a:gd name="connsiteX3" fmla="*/ 0 w 1186903"/>
              <a:gd name="connsiteY3" fmla="*/ 381504 h 381504"/>
              <a:gd name="connsiteX4" fmla="*/ 148312 w 1186903"/>
              <a:gd name="connsiteY4" fmla="*/ 0 h 381504"/>
              <a:gd name="connsiteX0" fmla="*/ 148312 w 1186903"/>
              <a:gd name="connsiteY0" fmla="*/ 4530 h 386034"/>
              <a:gd name="connsiteX1" fmla="*/ 1003028 w 1186903"/>
              <a:gd name="connsiteY1" fmla="*/ 0 h 386034"/>
              <a:gd name="connsiteX2" fmla="*/ 1186903 w 1186903"/>
              <a:gd name="connsiteY2" fmla="*/ 386034 h 386034"/>
              <a:gd name="connsiteX3" fmla="*/ 0 w 1186903"/>
              <a:gd name="connsiteY3" fmla="*/ 386034 h 386034"/>
              <a:gd name="connsiteX4" fmla="*/ 148312 w 1186903"/>
              <a:gd name="connsiteY4" fmla="*/ 4530 h 386034"/>
              <a:gd name="connsiteX0" fmla="*/ 153598 w 1186903"/>
              <a:gd name="connsiteY0" fmla="*/ 0 h 386859"/>
              <a:gd name="connsiteX1" fmla="*/ 1003028 w 1186903"/>
              <a:gd name="connsiteY1" fmla="*/ 825 h 386859"/>
              <a:gd name="connsiteX2" fmla="*/ 1186903 w 1186903"/>
              <a:gd name="connsiteY2" fmla="*/ 386859 h 386859"/>
              <a:gd name="connsiteX3" fmla="*/ 0 w 1186903"/>
              <a:gd name="connsiteY3" fmla="*/ 386859 h 386859"/>
              <a:gd name="connsiteX4" fmla="*/ 153598 w 1186903"/>
              <a:gd name="connsiteY4" fmla="*/ 0 h 386859"/>
              <a:gd name="connsiteX0" fmla="*/ 153598 w 1165759"/>
              <a:gd name="connsiteY0" fmla="*/ 0 h 386859"/>
              <a:gd name="connsiteX1" fmla="*/ 1003028 w 1165759"/>
              <a:gd name="connsiteY1" fmla="*/ 825 h 386859"/>
              <a:gd name="connsiteX2" fmla="*/ 1165759 w 1165759"/>
              <a:gd name="connsiteY2" fmla="*/ 386859 h 386859"/>
              <a:gd name="connsiteX3" fmla="*/ 0 w 1165759"/>
              <a:gd name="connsiteY3" fmla="*/ 386859 h 386859"/>
              <a:gd name="connsiteX4" fmla="*/ 153598 w 1165759"/>
              <a:gd name="connsiteY4" fmla="*/ 0 h 386859"/>
              <a:gd name="connsiteX0" fmla="*/ 153598 w 1165759"/>
              <a:gd name="connsiteY0" fmla="*/ 0 h 386859"/>
              <a:gd name="connsiteX1" fmla="*/ 932907 w 1165759"/>
              <a:gd name="connsiteY1" fmla="*/ 7273 h 386859"/>
              <a:gd name="connsiteX2" fmla="*/ 1165759 w 1165759"/>
              <a:gd name="connsiteY2" fmla="*/ 386859 h 386859"/>
              <a:gd name="connsiteX3" fmla="*/ 0 w 1165759"/>
              <a:gd name="connsiteY3" fmla="*/ 386859 h 386859"/>
              <a:gd name="connsiteX4" fmla="*/ 153598 w 1165759"/>
              <a:gd name="connsiteY4" fmla="*/ 0 h 386859"/>
              <a:gd name="connsiteX0" fmla="*/ 179893 w 1165759"/>
              <a:gd name="connsiteY0" fmla="*/ 57204 h 379586"/>
              <a:gd name="connsiteX1" fmla="*/ 932907 w 1165759"/>
              <a:gd name="connsiteY1" fmla="*/ 0 h 379586"/>
              <a:gd name="connsiteX2" fmla="*/ 1165759 w 1165759"/>
              <a:gd name="connsiteY2" fmla="*/ 379586 h 379586"/>
              <a:gd name="connsiteX3" fmla="*/ 0 w 1165759"/>
              <a:gd name="connsiteY3" fmla="*/ 379586 h 379586"/>
              <a:gd name="connsiteX4" fmla="*/ 179893 w 1165759"/>
              <a:gd name="connsiteY4" fmla="*/ 57204 h 379586"/>
              <a:gd name="connsiteX0" fmla="*/ 179893 w 1165759"/>
              <a:gd name="connsiteY0" fmla="*/ 0 h 322382"/>
              <a:gd name="connsiteX1" fmla="*/ 915377 w 1165759"/>
              <a:gd name="connsiteY1" fmla="*/ 825 h 322382"/>
              <a:gd name="connsiteX2" fmla="*/ 1165759 w 1165759"/>
              <a:gd name="connsiteY2" fmla="*/ 322382 h 322382"/>
              <a:gd name="connsiteX3" fmla="*/ 0 w 1165759"/>
              <a:gd name="connsiteY3" fmla="*/ 322382 h 322382"/>
              <a:gd name="connsiteX4" fmla="*/ 179893 w 1165759"/>
              <a:gd name="connsiteY4" fmla="*/ 0 h 322382"/>
              <a:gd name="connsiteX0" fmla="*/ 206188 w 1165759"/>
              <a:gd name="connsiteY0" fmla="*/ 5622 h 321556"/>
              <a:gd name="connsiteX1" fmla="*/ 915377 w 1165759"/>
              <a:gd name="connsiteY1" fmla="*/ -1 h 321556"/>
              <a:gd name="connsiteX2" fmla="*/ 1165759 w 1165759"/>
              <a:gd name="connsiteY2" fmla="*/ 321556 h 321556"/>
              <a:gd name="connsiteX3" fmla="*/ 0 w 1165759"/>
              <a:gd name="connsiteY3" fmla="*/ 321556 h 321556"/>
              <a:gd name="connsiteX4" fmla="*/ 206188 w 1165759"/>
              <a:gd name="connsiteY4" fmla="*/ 5622 h 321556"/>
              <a:gd name="connsiteX0" fmla="*/ 206188 w 1165759"/>
              <a:gd name="connsiteY0" fmla="*/ 0 h 315934"/>
              <a:gd name="connsiteX1" fmla="*/ 915377 w 1165759"/>
              <a:gd name="connsiteY1" fmla="*/ 7272 h 315934"/>
              <a:gd name="connsiteX2" fmla="*/ 1165759 w 1165759"/>
              <a:gd name="connsiteY2" fmla="*/ 315934 h 315934"/>
              <a:gd name="connsiteX3" fmla="*/ 0 w 1165759"/>
              <a:gd name="connsiteY3" fmla="*/ 315934 h 315934"/>
              <a:gd name="connsiteX4" fmla="*/ 206188 w 1165759"/>
              <a:gd name="connsiteY4" fmla="*/ 0 h 315934"/>
              <a:gd name="connsiteX0" fmla="*/ 206188 w 1165759"/>
              <a:gd name="connsiteY0" fmla="*/ 0 h 315934"/>
              <a:gd name="connsiteX1" fmla="*/ 906612 w 1165759"/>
              <a:gd name="connsiteY1" fmla="*/ 7272 h 315934"/>
              <a:gd name="connsiteX2" fmla="*/ 1165759 w 1165759"/>
              <a:gd name="connsiteY2" fmla="*/ 315934 h 315934"/>
              <a:gd name="connsiteX3" fmla="*/ 0 w 1165759"/>
              <a:gd name="connsiteY3" fmla="*/ 315934 h 315934"/>
              <a:gd name="connsiteX4" fmla="*/ 206188 w 1165759"/>
              <a:gd name="connsiteY4" fmla="*/ 0 h 315934"/>
              <a:gd name="connsiteX0" fmla="*/ 206188 w 1165759"/>
              <a:gd name="connsiteY0" fmla="*/ 5623 h 321557"/>
              <a:gd name="connsiteX1" fmla="*/ 906612 w 1165759"/>
              <a:gd name="connsiteY1" fmla="*/ 0 h 321557"/>
              <a:gd name="connsiteX2" fmla="*/ 1165759 w 1165759"/>
              <a:gd name="connsiteY2" fmla="*/ 321557 h 321557"/>
              <a:gd name="connsiteX3" fmla="*/ 0 w 1165759"/>
              <a:gd name="connsiteY3" fmla="*/ 321557 h 321557"/>
              <a:gd name="connsiteX4" fmla="*/ 206188 w 1165759"/>
              <a:gd name="connsiteY4" fmla="*/ 5623 h 321557"/>
              <a:gd name="connsiteX0" fmla="*/ 206188 w 1165759"/>
              <a:gd name="connsiteY0" fmla="*/ 0 h 315934"/>
              <a:gd name="connsiteX1" fmla="*/ 941672 w 1165759"/>
              <a:gd name="connsiteY1" fmla="*/ 7272 h 315934"/>
              <a:gd name="connsiteX2" fmla="*/ 1165759 w 1165759"/>
              <a:gd name="connsiteY2" fmla="*/ 315934 h 315934"/>
              <a:gd name="connsiteX3" fmla="*/ 0 w 1165759"/>
              <a:gd name="connsiteY3" fmla="*/ 315934 h 315934"/>
              <a:gd name="connsiteX4" fmla="*/ 206188 w 1165759"/>
              <a:gd name="connsiteY4" fmla="*/ 0 h 315934"/>
              <a:gd name="connsiteX0" fmla="*/ 206188 w 1165759"/>
              <a:gd name="connsiteY0" fmla="*/ 5623 h 321557"/>
              <a:gd name="connsiteX1" fmla="*/ 959202 w 1165759"/>
              <a:gd name="connsiteY1" fmla="*/ 0 h 321557"/>
              <a:gd name="connsiteX2" fmla="*/ 1165759 w 1165759"/>
              <a:gd name="connsiteY2" fmla="*/ 321557 h 321557"/>
              <a:gd name="connsiteX3" fmla="*/ 0 w 1165759"/>
              <a:gd name="connsiteY3" fmla="*/ 321557 h 321557"/>
              <a:gd name="connsiteX4" fmla="*/ 206188 w 1165759"/>
              <a:gd name="connsiteY4" fmla="*/ 5623 h 321557"/>
              <a:gd name="connsiteX0" fmla="*/ 206188 w 1165759"/>
              <a:gd name="connsiteY0" fmla="*/ 0 h 315934"/>
              <a:gd name="connsiteX1" fmla="*/ 950437 w 1165759"/>
              <a:gd name="connsiteY1" fmla="*/ 825 h 315934"/>
              <a:gd name="connsiteX2" fmla="*/ 1165759 w 1165759"/>
              <a:gd name="connsiteY2" fmla="*/ 315934 h 315934"/>
              <a:gd name="connsiteX3" fmla="*/ 0 w 1165759"/>
              <a:gd name="connsiteY3" fmla="*/ 315934 h 315934"/>
              <a:gd name="connsiteX4" fmla="*/ 206188 w 1165759"/>
              <a:gd name="connsiteY4" fmla="*/ 0 h 315934"/>
              <a:gd name="connsiteX0" fmla="*/ 206188 w 1362740"/>
              <a:gd name="connsiteY0" fmla="*/ 0 h 330291"/>
              <a:gd name="connsiteX1" fmla="*/ 950437 w 1362740"/>
              <a:gd name="connsiteY1" fmla="*/ 825 h 330291"/>
              <a:gd name="connsiteX2" fmla="*/ 1362740 w 1362740"/>
              <a:gd name="connsiteY2" fmla="*/ 330291 h 330291"/>
              <a:gd name="connsiteX3" fmla="*/ 0 w 1362740"/>
              <a:gd name="connsiteY3" fmla="*/ 315934 h 330291"/>
              <a:gd name="connsiteX4" fmla="*/ 206188 w 1362740"/>
              <a:gd name="connsiteY4" fmla="*/ 0 h 330291"/>
              <a:gd name="connsiteX0" fmla="*/ 206188 w 1362740"/>
              <a:gd name="connsiteY0" fmla="*/ 0 h 330291"/>
              <a:gd name="connsiteX1" fmla="*/ 1126314 w 1362740"/>
              <a:gd name="connsiteY1" fmla="*/ 5611 h 330291"/>
              <a:gd name="connsiteX2" fmla="*/ 1362740 w 1362740"/>
              <a:gd name="connsiteY2" fmla="*/ 330291 h 330291"/>
              <a:gd name="connsiteX3" fmla="*/ 0 w 1362740"/>
              <a:gd name="connsiteY3" fmla="*/ 315934 h 330291"/>
              <a:gd name="connsiteX4" fmla="*/ 206188 w 1362740"/>
              <a:gd name="connsiteY4" fmla="*/ 0 h 330291"/>
              <a:gd name="connsiteX0" fmla="*/ 206188 w 1341635"/>
              <a:gd name="connsiteY0" fmla="*/ 0 h 335076"/>
              <a:gd name="connsiteX1" fmla="*/ 1126314 w 1341635"/>
              <a:gd name="connsiteY1" fmla="*/ 5611 h 335076"/>
              <a:gd name="connsiteX2" fmla="*/ 1341635 w 1341635"/>
              <a:gd name="connsiteY2" fmla="*/ 335076 h 335076"/>
              <a:gd name="connsiteX3" fmla="*/ 0 w 1341635"/>
              <a:gd name="connsiteY3" fmla="*/ 315934 h 335076"/>
              <a:gd name="connsiteX4" fmla="*/ 206188 w 1341635"/>
              <a:gd name="connsiteY4" fmla="*/ 0 h 335076"/>
              <a:gd name="connsiteX0" fmla="*/ 206188 w 1334599"/>
              <a:gd name="connsiteY0" fmla="*/ 0 h 330291"/>
              <a:gd name="connsiteX1" fmla="*/ 1126314 w 1334599"/>
              <a:gd name="connsiteY1" fmla="*/ 5611 h 330291"/>
              <a:gd name="connsiteX2" fmla="*/ 1334599 w 1334599"/>
              <a:gd name="connsiteY2" fmla="*/ 330291 h 330291"/>
              <a:gd name="connsiteX3" fmla="*/ 0 w 1334599"/>
              <a:gd name="connsiteY3" fmla="*/ 315934 h 330291"/>
              <a:gd name="connsiteX4" fmla="*/ 206188 w 1334599"/>
              <a:gd name="connsiteY4" fmla="*/ 0 h 330291"/>
              <a:gd name="connsiteX0" fmla="*/ 206188 w 1327563"/>
              <a:gd name="connsiteY0" fmla="*/ 0 h 315934"/>
              <a:gd name="connsiteX1" fmla="*/ 1126314 w 1327563"/>
              <a:gd name="connsiteY1" fmla="*/ 5611 h 315934"/>
              <a:gd name="connsiteX2" fmla="*/ 1327563 w 1327563"/>
              <a:gd name="connsiteY2" fmla="*/ 315934 h 315934"/>
              <a:gd name="connsiteX3" fmla="*/ 0 w 1327563"/>
              <a:gd name="connsiteY3" fmla="*/ 315934 h 315934"/>
              <a:gd name="connsiteX4" fmla="*/ 206188 w 1327563"/>
              <a:gd name="connsiteY4" fmla="*/ 0 h 315934"/>
              <a:gd name="connsiteX0" fmla="*/ 206188 w 1327563"/>
              <a:gd name="connsiteY0" fmla="*/ 0 h 325505"/>
              <a:gd name="connsiteX1" fmla="*/ 1126314 w 1327563"/>
              <a:gd name="connsiteY1" fmla="*/ 5611 h 325505"/>
              <a:gd name="connsiteX2" fmla="*/ 1327563 w 1327563"/>
              <a:gd name="connsiteY2" fmla="*/ 325505 h 325505"/>
              <a:gd name="connsiteX3" fmla="*/ 0 w 1327563"/>
              <a:gd name="connsiteY3" fmla="*/ 315934 h 325505"/>
              <a:gd name="connsiteX4" fmla="*/ 206188 w 1327563"/>
              <a:gd name="connsiteY4" fmla="*/ 0 h 325505"/>
              <a:gd name="connsiteX0" fmla="*/ 206188 w 1320529"/>
              <a:gd name="connsiteY0" fmla="*/ 0 h 315934"/>
              <a:gd name="connsiteX1" fmla="*/ 1126314 w 1320529"/>
              <a:gd name="connsiteY1" fmla="*/ 5611 h 315934"/>
              <a:gd name="connsiteX2" fmla="*/ 1320529 w 1320529"/>
              <a:gd name="connsiteY2" fmla="*/ 315933 h 315934"/>
              <a:gd name="connsiteX3" fmla="*/ 0 w 1320529"/>
              <a:gd name="connsiteY3" fmla="*/ 315934 h 315934"/>
              <a:gd name="connsiteX4" fmla="*/ 206188 w 1320529"/>
              <a:gd name="connsiteY4" fmla="*/ 0 h 315934"/>
              <a:gd name="connsiteX0" fmla="*/ 206188 w 1313495"/>
              <a:gd name="connsiteY0" fmla="*/ 0 h 325504"/>
              <a:gd name="connsiteX1" fmla="*/ 1126314 w 1313495"/>
              <a:gd name="connsiteY1" fmla="*/ 5611 h 325504"/>
              <a:gd name="connsiteX2" fmla="*/ 1313495 w 1313495"/>
              <a:gd name="connsiteY2" fmla="*/ 325504 h 325504"/>
              <a:gd name="connsiteX3" fmla="*/ 0 w 1313495"/>
              <a:gd name="connsiteY3" fmla="*/ 315934 h 325504"/>
              <a:gd name="connsiteX4" fmla="*/ 206188 w 1313495"/>
              <a:gd name="connsiteY4" fmla="*/ 0 h 325504"/>
              <a:gd name="connsiteX0" fmla="*/ 206188 w 1313495"/>
              <a:gd name="connsiteY0" fmla="*/ 0 h 325504"/>
              <a:gd name="connsiteX1" fmla="*/ 1119401 w 1313495"/>
              <a:gd name="connsiteY1" fmla="*/ 745 h 325504"/>
              <a:gd name="connsiteX2" fmla="*/ 1313495 w 1313495"/>
              <a:gd name="connsiteY2" fmla="*/ 325504 h 325504"/>
              <a:gd name="connsiteX3" fmla="*/ 0 w 1313495"/>
              <a:gd name="connsiteY3" fmla="*/ 315934 h 325504"/>
              <a:gd name="connsiteX4" fmla="*/ 206188 w 1313495"/>
              <a:gd name="connsiteY4" fmla="*/ 0 h 325504"/>
              <a:gd name="connsiteX0" fmla="*/ 185449 w 1313495"/>
              <a:gd name="connsiteY0" fmla="*/ 4122 h 324759"/>
              <a:gd name="connsiteX1" fmla="*/ 1119401 w 1313495"/>
              <a:gd name="connsiteY1" fmla="*/ 0 h 324759"/>
              <a:gd name="connsiteX2" fmla="*/ 1313495 w 1313495"/>
              <a:gd name="connsiteY2" fmla="*/ 324759 h 324759"/>
              <a:gd name="connsiteX3" fmla="*/ 0 w 1313495"/>
              <a:gd name="connsiteY3" fmla="*/ 315189 h 324759"/>
              <a:gd name="connsiteX4" fmla="*/ 185449 w 1313495"/>
              <a:gd name="connsiteY4" fmla="*/ 4122 h 324759"/>
              <a:gd name="connsiteX0" fmla="*/ 185449 w 1313495"/>
              <a:gd name="connsiteY0" fmla="*/ 0 h 320637"/>
              <a:gd name="connsiteX1" fmla="*/ 1082147 w 1313495"/>
              <a:gd name="connsiteY1" fmla="*/ 249 h 320637"/>
              <a:gd name="connsiteX2" fmla="*/ 1313495 w 1313495"/>
              <a:gd name="connsiteY2" fmla="*/ 320637 h 320637"/>
              <a:gd name="connsiteX3" fmla="*/ 0 w 1313495"/>
              <a:gd name="connsiteY3" fmla="*/ 311067 h 320637"/>
              <a:gd name="connsiteX4" fmla="*/ 185449 w 1313495"/>
              <a:gd name="connsiteY4" fmla="*/ 0 h 320637"/>
              <a:gd name="connsiteX0" fmla="*/ 210285 w 1313495"/>
              <a:gd name="connsiteY0" fmla="*/ 0 h 320637"/>
              <a:gd name="connsiteX1" fmla="*/ 1082147 w 1313495"/>
              <a:gd name="connsiteY1" fmla="*/ 249 h 320637"/>
              <a:gd name="connsiteX2" fmla="*/ 1313495 w 1313495"/>
              <a:gd name="connsiteY2" fmla="*/ 320637 h 320637"/>
              <a:gd name="connsiteX3" fmla="*/ 0 w 1313495"/>
              <a:gd name="connsiteY3" fmla="*/ 311067 h 320637"/>
              <a:gd name="connsiteX4" fmla="*/ 210285 w 1313495"/>
              <a:gd name="connsiteY4" fmla="*/ 0 h 320637"/>
              <a:gd name="connsiteX0" fmla="*/ 210285 w 1307286"/>
              <a:gd name="connsiteY0" fmla="*/ 0 h 311897"/>
              <a:gd name="connsiteX1" fmla="*/ 1082147 w 1307286"/>
              <a:gd name="connsiteY1" fmla="*/ 249 h 311897"/>
              <a:gd name="connsiteX2" fmla="*/ 1307286 w 1307286"/>
              <a:gd name="connsiteY2" fmla="*/ 311897 h 311897"/>
              <a:gd name="connsiteX3" fmla="*/ 0 w 1307286"/>
              <a:gd name="connsiteY3" fmla="*/ 311067 h 311897"/>
              <a:gd name="connsiteX4" fmla="*/ 210285 w 1307286"/>
              <a:gd name="connsiteY4" fmla="*/ 0 h 311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286" h="311897">
                <a:moveTo>
                  <a:pt x="210285" y="0"/>
                </a:moveTo>
                <a:lnTo>
                  <a:pt x="1082147" y="249"/>
                </a:lnTo>
                <a:lnTo>
                  <a:pt x="1307286" y="311897"/>
                </a:lnTo>
                <a:lnTo>
                  <a:pt x="0" y="311067"/>
                </a:lnTo>
                <a:lnTo>
                  <a:pt x="210285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4" name="Text Box 40"/>
          <p:cNvSpPr txBox="1"/>
          <p:nvPr/>
        </p:nvSpPr>
        <p:spPr>
          <a:xfrm>
            <a:off x="5627932" y="660136"/>
            <a:ext cx="657860" cy="3124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effectLst/>
                <a:latin typeface="Arial Narrow" charset="0"/>
                <a:ea typeface="Calibri" charset="0"/>
                <a:cs typeface="Times New Roman" charset="0"/>
              </a:rPr>
              <a:t>Day </a:t>
            </a:r>
            <a:endParaRPr lang="en-US" sz="8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effectLst/>
                <a:latin typeface="Arial Narrow" charset="0"/>
                <a:ea typeface="Calibri" charset="0"/>
                <a:cs typeface="Times New Roman" charset="0"/>
              </a:rPr>
              <a:t>Treatment</a:t>
            </a:r>
            <a:endParaRPr lang="en-US" sz="800" dirty="0">
              <a:effectLst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03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 50"/>
          <p:cNvSpPr/>
          <p:nvPr/>
        </p:nvSpPr>
        <p:spPr>
          <a:xfrm>
            <a:off x="5389080" y="967101"/>
            <a:ext cx="1190653" cy="381321"/>
          </a:xfrm>
          <a:custGeom>
            <a:avLst/>
            <a:gdLst>
              <a:gd name="connsiteX0" fmla="*/ 127168 w 1459407"/>
              <a:gd name="connsiteY0" fmla="*/ 0 h 296726"/>
              <a:gd name="connsiteX1" fmla="*/ 1332238 w 1459407"/>
              <a:gd name="connsiteY1" fmla="*/ 0 h 296726"/>
              <a:gd name="connsiteX2" fmla="*/ 1459407 w 1459407"/>
              <a:gd name="connsiteY2" fmla="*/ 296726 h 296726"/>
              <a:gd name="connsiteX3" fmla="*/ 0 w 1459407"/>
              <a:gd name="connsiteY3" fmla="*/ 296726 h 296726"/>
              <a:gd name="connsiteX4" fmla="*/ 127168 w 1459407"/>
              <a:gd name="connsiteY4" fmla="*/ 0 h 296726"/>
              <a:gd name="connsiteX0" fmla="*/ 127168 w 1459407"/>
              <a:gd name="connsiteY0" fmla="*/ 0 h 296726"/>
              <a:gd name="connsiteX1" fmla="*/ 1321665 w 1459407"/>
              <a:gd name="connsiteY1" fmla="*/ 4266 h 296726"/>
              <a:gd name="connsiteX2" fmla="*/ 1459407 w 1459407"/>
              <a:gd name="connsiteY2" fmla="*/ 296726 h 296726"/>
              <a:gd name="connsiteX3" fmla="*/ 0 w 1459407"/>
              <a:gd name="connsiteY3" fmla="*/ 296726 h 296726"/>
              <a:gd name="connsiteX4" fmla="*/ 127168 w 1459407"/>
              <a:gd name="connsiteY4" fmla="*/ 0 h 296726"/>
              <a:gd name="connsiteX0" fmla="*/ 143027 w 1459407"/>
              <a:gd name="connsiteY0" fmla="*/ 0 h 292461"/>
              <a:gd name="connsiteX1" fmla="*/ 1321665 w 1459407"/>
              <a:gd name="connsiteY1" fmla="*/ 1 h 292461"/>
              <a:gd name="connsiteX2" fmla="*/ 1459407 w 1459407"/>
              <a:gd name="connsiteY2" fmla="*/ 292461 h 292461"/>
              <a:gd name="connsiteX3" fmla="*/ 0 w 1459407"/>
              <a:gd name="connsiteY3" fmla="*/ 292461 h 292461"/>
              <a:gd name="connsiteX4" fmla="*/ 143027 w 1459407"/>
              <a:gd name="connsiteY4" fmla="*/ 0 h 292461"/>
              <a:gd name="connsiteX0" fmla="*/ 148314 w 1459407"/>
              <a:gd name="connsiteY0" fmla="*/ 4270 h 292460"/>
              <a:gd name="connsiteX1" fmla="*/ 1321665 w 1459407"/>
              <a:gd name="connsiteY1" fmla="*/ 0 h 292460"/>
              <a:gd name="connsiteX2" fmla="*/ 1459407 w 1459407"/>
              <a:gd name="connsiteY2" fmla="*/ 292460 h 292460"/>
              <a:gd name="connsiteX3" fmla="*/ 0 w 1459407"/>
              <a:gd name="connsiteY3" fmla="*/ 292460 h 292460"/>
              <a:gd name="connsiteX4" fmla="*/ 148314 w 1459407"/>
              <a:gd name="connsiteY4" fmla="*/ 4270 h 292460"/>
              <a:gd name="connsiteX0" fmla="*/ 0 w 1311093"/>
              <a:gd name="connsiteY0" fmla="*/ 4270 h 292460"/>
              <a:gd name="connsiteX1" fmla="*/ 1173351 w 1311093"/>
              <a:gd name="connsiteY1" fmla="*/ 0 h 292460"/>
              <a:gd name="connsiteX2" fmla="*/ 1311093 w 1311093"/>
              <a:gd name="connsiteY2" fmla="*/ 292460 h 292460"/>
              <a:gd name="connsiteX3" fmla="*/ 16806 w 1311093"/>
              <a:gd name="connsiteY3" fmla="*/ 292460 h 292460"/>
              <a:gd name="connsiteX4" fmla="*/ 0 w 1311093"/>
              <a:gd name="connsiteY4" fmla="*/ 4270 h 292460"/>
              <a:gd name="connsiteX0" fmla="*/ 122911 w 1294287"/>
              <a:gd name="connsiteY0" fmla="*/ 9145 h 292460"/>
              <a:gd name="connsiteX1" fmla="*/ 1156545 w 1294287"/>
              <a:gd name="connsiteY1" fmla="*/ 0 h 292460"/>
              <a:gd name="connsiteX2" fmla="*/ 1294287 w 1294287"/>
              <a:gd name="connsiteY2" fmla="*/ 292460 h 292460"/>
              <a:gd name="connsiteX3" fmla="*/ 0 w 1294287"/>
              <a:gd name="connsiteY3" fmla="*/ 292460 h 292460"/>
              <a:gd name="connsiteX4" fmla="*/ 122911 w 1294287"/>
              <a:gd name="connsiteY4" fmla="*/ 9145 h 292460"/>
              <a:gd name="connsiteX0" fmla="*/ 122911 w 1294287"/>
              <a:gd name="connsiteY0" fmla="*/ 0 h 283315"/>
              <a:gd name="connsiteX1" fmla="*/ 953321 w 1294287"/>
              <a:gd name="connsiteY1" fmla="*/ 604 h 283315"/>
              <a:gd name="connsiteX2" fmla="*/ 1294287 w 1294287"/>
              <a:gd name="connsiteY2" fmla="*/ 283315 h 283315"/>
              <a:gd name="connsiteX3" fmla="*/ 0 w 1294287"/>
              <a:gd name="connsiteY3" fmla="*/ 283315 h 283315"/>
              <a:gd name="connsiteX4" fmla="*/ 122911 w 1294287"/>
              <a:gd name="connsiteY4" fmla="*/ 0 h 283315"/>
              <a:gd name="connsiteX0" fmla="*/ 122911 w 1097413"/>
              <a:gd name="connsiteY0" fmla="*/ 0 h 283315"/>
              <a:gd name="connsiteX1" fmla="*/ 953321 w 1097413"/>
              <a:gd name="connsiteY1" fmla="*/ 604 h 283315"/>
              <a:gd name="connsiteX2" fmla="*/ 1097413 w 1097413"/>
              <a:gd name="connsiteY2" fmla="*/ 278441 h 283315"/>
              <a:gd name="connsiteX3" fmla="*/ 0 w 1097413"/>
              <a:gd name="connsiteY3" fmla="*/ 283315 h 283315"/>
              <a:gd name="connsiteX4" fmla="*/ 122911 w 1097413"/>
              <a:gd name="connsiteY4" fmla="*/ 0 h 283315"/>
              <a:gd name="connsiteX0" fmla="*/ 122911 w 1097413"/>
              <a:gd name="connsiteY0" fmla="*/ 0 h 285473"/>
              <a:gd name="connsiteX1" fmla="*/ 953321 w 1097413"/>
              <a:gd name="connsiteY1" fmla="*/ 604 h 285473"/>
              <a:gd name="connsiteX2" fmla="*/ 1097413 w 1097413"/>
              <a:gd name="connsiteY2" fmla="*/ 285473 h 285473"/>
              <a:gd name="connsiteX3" fmla="*/ 0 w 1097413"/>
              <a:gd name="connsiteY3" fmla="*/ 283315 h 285473"/>
              <a:gd name="connsiteX4" fmla="*/ 122911 w 1097413"/>
              <a:gd name="connsiteY4" fmla="*/ 0 h 285473"/>
              <a:gd name="connsiteX0" fmla="*/ 158027 w 1097413"/>
              <a:gd name="connsiteY0" fmla="*/ 2558 h 284869"/>
              <a:gd name="connsiteX1" fmla="*/ 953321 w 1097413"/>
              <a:gd name="connsiteY1" fmla="*/ 0 h 284869"/>
              <a:gd name="connsiteX2" fmla="*/ 1097413 w 1097413"/>
              <a:gd name="connsiteY2" fmla="*/ 284869 h 284869"/>
              <a:gd name="connsiteX3" fmla="*/ 0 w 1097413"/>
              <a:gd name="connsiteY3" fmla="*/ 282711 h 284869"/>
              <a:gd name="connsiteX4" fmla="*/ 158027 w 1097413"/>
              <a:gd name="connsiteY4" fmla="*/ 2558 h 284869"/>
              <a:gd name="connsiteX0" fmla="*/ 158027 w 1097413"/>
              <a:gd name="connsiteY0" fmla="*/ 2558 h 284869"/>
              <a:gd name="connsiteX1" fmla="*/ 929910 w 1097413"/>
              <a:gd name="connsiteY1" fmla="*/ 0 h 284869"/>
              <a:gd name="connsiteX2" fmla="*/ 1097413 w 1097413"/>
              <a:gd name="connsiteY2" fmla="*/ 284869 h 284869"/>
              <a:gd name="connsiteX3" fmla="*/ 0 w 1097413"/>
              <a:gd name="connsiteY3" fmla="*/ 282711 h 284869"/>
              <a:gd name="connsiteX4" fmla="*/ 158027 w 1097413"/>
              <a:gd name="connsiteY4" fmla="*/ 2558 h 284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7413" h="284869">
                <a:moveTo>
                  <a:pt x="158027" y="2558"/>
                </a:moveTo>
                <a:lnTo>
                  <a:pt x="929910" y="0"/>
                </a:lnTo>
                <a:lnTo>
                  <a:pt x="1097413" y="284869"/>
                </a:lnTo>
                <a:lnTo>
                  <a:pt x="0" y="282711"/>
                </a:lnTo>
                <a:lnTo>
                  <a:pt x="158027" y="2558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4243435" y="3870072"/>
            <a:ext cx="3591546" cy="646925"/>
          </a:xfrm>
          <a:custGeom>
            <a:avLst/>
            <a:gdLst>
              <a:gd name="connsiteX0" fmla="*/ 671513 w 4572000"/>
              <a:gd name="connsiteY0" fmla="*/ 0 h 1514475"/>
              <a:gd name="connsiteX1" fmla="*/ 3957638 w 4572000"/>
              <a:gd name="connsiteY1" fmla="*/ 0 h 1514475"/>
              <a:gd name="connsiteX2" fmla="*/ 4572000 w 4572000"/>
              <a:gd name="connsiteY2" fmla="*/ 1514475 h 1514475"/>
              <a:gd name="connsiteX3" fmla="*/ 0 w 4572000"/>
              <a:gd name="connsiteY3" fmla="*/ 1514475 h 1514475"/>
              <a:gd name="connsiteX4" fmla="*/ 671513 w 4572000"/>
              <a:gd name="connsiteY4" fmla="*/ 0 h 1514475"/>
              <a:gd name="connsiteX0" fmla="*/ 671513 w 4601634"/>
              <a:gd name="connsiteY0" fmla="*/ 0 h 1518612"/>
              <a:gd name="connsiteX1" fmla="*/ 3957638 w 4601634"/>
              <a:gd name="connsiteY1" fmla="*/ 0 h 1518612"/>
              <a:gd name="connsiteX2" fmla="*/ 4601634 w 4601634"/>
              <a:gd name="connsiteY2" fmla="*/ 1518612 h 1518612"/>
              <a:gd name="connsiteX3" fmla="*/ 0 w 4601634"/>
              <a:gd name="connsiteY3" fmla="*/ 1514475 h 1518612"/>
              <a:gd name="connsiteX4" fmla="*/ 671513 w 4601634"/>
              <a:gd name="connsiteY4" fmla="*/ 0 h 1518612"/>
              <a:gd name="connsiteX0" fmla="*/ 671513 w 4597400"/>
              <a:gd name="connsiteY0" fmla="*/ 0 h 1518612"/>
              <a:gd name="connsiteX1" fmla="*/ 3957638 w 4597400"/>
              <a:gd name="connsiteY1" fmla="*/ 0 h 1518612"/>
              <a:gd name="connsiteX2" fmla="*/ 4597400 w 4597400"/>
              <a:gd name="connsiteY2" fmla="*/ 1518612 h 1518612"/>
              <a:gd name="connsiteX3" fmla="*/ 0 w 4597400"/>
              <a:gd name="connsiteY3" fmla="*/ 1514475 h 1518612"/>
              <a:gd name="connsiteX4" fmla="*/ 671513 w 4597400"/>
              <a:gd name="connsiteY4" fmla="*/ 0 h 1518612"/>
              <a:gd name="connsiteX0" fmla="*/ 671513 w 4597400"/>
              <a:gd name="connsiteY0" fmla="*/ 0 h 1518622"/>
              <a:gd name="connsiteX1" fmla="*/ 3957638 w 4597400"/>
              <a:gd name="connsiteY1" fmla="*/ 0 h 1518622"/>
              <a:gd name="connsiteX2" fmla="*/ 4597400 w 4597400"/>
              <a:gd name="connsiteY2" fmla="*/ 1518612 h 1518622"/>
              <a:gd name="connsiteX3" fmla="*/ 0 w 4597400"/>
              <a:gd name="connsiteY3" fmla="*/ 1518622 h 1518622"/>
              <a:gd name="connsiteX4" fmla="*/ 671513 w 4597400"/>
              <a:gd name="connsiteY4" fmla="*/ 0 h 1518622"/>
              <a:gd name="connsiteX0" fmla="*/ 124825 w 4050712"/>
              <a:gd name="connsiteY0" fmla="*/ 0 h 1573774"/>
              <a:gd name="connsiteX1" fmla="*/ 3410950 w 4050712"/>
              <a:gd name="connsiteY1" fmla="*/ 0 h 1573774"/>
              <a:gd name="connsiteX2" fmla="*/ 4050712 w 4050712"/>
              <a:gd name="connsiteY2" fmla="*/ 1518612 h 1573774"/>
              <a:gd name="connsiteX3" fmla="*/ 0 w 4050712"/>
              <a:gd name="connsiteY3" fmla="*/ 1573774 h 1573774"/>
              <a:gd name="connsiteX4" fmla="*/ 124825 w 4050712"/>
              <a:gd name="connsiteY4" fmla="*/ 0 h 1573774"/>
              <a:gd name="connsiteX0" fmla="*/ 207202 w 4050712"/>
              <a:gd name="connsiteY0" fmla="*/ 0 h 1610542"/>
              <a:gd name="connsiteX1" fmla="*/ 3410950 w 4050712"/>
              <a:gd name="connsiteY1" fmla="*/ 36768 h 1610542"/>
              <a:gd name="connsiteX2" fmla="*/ 4050712 w 4050712"/>
              <a:gd name="connsiteY2" fmla="*/ 1555380 h 1610542"/>
              <a:gd name="connsiteX3" fmla="*/ 0 w 4050712"/>
              <a:gd name="connsiteY3" fmla="*/ 1610542 h 1610542"/>
              <a:gd name="connsiteX4" fmla="*/ 207202 w 4050712"/>
              <a:gd name="connsiteY4" fmla="*/ 0 h 1610542"/>
              <a:gd name="connsiteX0" fmla="*/ 207202 w 4050712"/>
              <a:gd name="connsiteY0" fmla="*/ 0 h 1573774"/>
              <a:gd name="connsiteX1" fmla="*/ 3410950 w 4050712"/>
              <a:gd name="connsiteY1" fmla="*/ 0 h 1573774"/>
              <a:gd name="connsiteX2" fmla="*/ 4050712 w 4050712"/>
              <a:gd name="connsiteY2" fmla="*/ 1518612 h 1573774"/>
              <a:gd name="connsiteX3" fmla="*/ 0 w 4050712"/>
              <a:gd name="connsiteY3" fmla="*/ 1573774 h 1573774"/>
              <a:gd name="connsiteX4" fmla="*/ 207202 w 4050712"/>
              <a:gd name="connsiteY4" fmla="*/ 0 h 1573774"/>
              <a:gd name="connsiteX0" fmla="*/ 207202 w 3601379"/>
              <a:gd name="connsiteY0" fmla="*/ 0 h 1610532"/>
              <a:gd name="connsiteX1" fmla="*/ 3410950 w 3601379"/>
              <a:gd name="connsiteY1" fmla="*/ 0 h 1610532"/>
              <a:gd name="connsiteX2" fmla="*/ 3601379 w 3601379"/>
              <a:gd name="connsiteY2" fmla="*/ 1610532 h 1610532"/>
              <a:gd name="connsiteX3" fmla="*/ 0 w 3601379"/>
              <a:gd name="connsiteY3" fmla="*/ 1573774 h 1610532"/>
              <a:gd name="connsiteX4" fmla="*/ 207202 w 3601379"/>
              <a:gd name="connsiteY4" fmla="*/ 0 h 1610532"/>
              <a:gd name="connsiteX0" fmla="*/ 207202 w 3601379"/>
              <a:gd name="connsiteY0" fmla="*/ 0 h 1592148"/>
              <a:gd name="connsiteX1" fmla="*/ 3410950 w 3601379"/>
              <a:gd name="connsiteY1" fmla="*/ 0 h 1592148"/>
              <a:gd name="connsiteX2" fmla="*/ 3601379 w 3601379"/>
              <a:gd name="connsiteY2" fmla="*/ 1592148 h 1592148"/>
              <a:gd name="connsiteX3" fmla="*/ 0 w 3601379"/>
              <a:gd name="connsiteY3" fmla="*/ 1573774 h 1592148"/>
              <a:gd name="connsiteX4" fmla="*/ 207202 w 3601379"/>
              <a:gd name="connsiteY4" fmla="*/ 0 h 1592148"/>
              <a:gd name="connsiteX0" fmla="*/ 207202 w 3631334"/>
              <a:gd name="connsiteY0" fmla="*/ 0 h 1573774"/>
              <a:gd name="connsiteX1" fmla="*/ 3410950 w 3631334"/>
              <a:gd name="connsiteY1" fmla="*/ 0 h 1573774"/>
              <a:gd name="connsiteX2" fmla="*/ 3631334 w 3631334"/>
              <a:gd name="connsiteY2" fmla="*/ 1573764 h 1573774"/>
              <a:gd name="connsiteX3" fmla="*/ 0 w 3631334"/>
              <a:gd name="connsiteY3" fmla="*/ 1573774 h 1573774"/>
              <a:gd name="connsiteX4" fmla="*/ 207202 w 3631334"/>
              <a:gd name="connsiteY4" fmla="*/ 0 h 1573774"/>
              <a:gd name="connsiteX0" fmla="*/ 44987 w 3469119"/>
              <a:gd name="connsiteY0" fmla="*/ 0 h 1599853"/>
              <a:gd name="connsiteX1" fmla="*/ 3248735 w 3469119"/>
              <a:gd name="connsiteY1" fmla="*/ 0 h 1599853"/>
              <a:gd name="connsiteX2" fmla="*/ 3469119 w 3469119"/>
              <a:gd name="connsiteY2" fmla="*/ 1573764 h 1599853"/>
              <a:gd name="connsiteX3" fmla="*/ 0 w 3469119"/>
              <a:gd name="connsiteY3" fmla="*/ 1599853 h 1599853"/>
              <a:gd name="connsiteX4" fmla="*/ 44987 w 3469119"/>
              <a:gd name="connsiteY4" fmla="*/ 0 h 1599853"/>
              <a:gd name="connsiteX0" fmla="*/ 212610 w 3636742"/>
              <a:gd name="connsiteY0" fmla="*/ 0 h 1586811"/>
              <a:gd name="connsiteX1" fmla="*/ 3416358 w 3636742"/>
              <a:gd name="connsiteY1" fmla="*/ 0 h 1586811"/>
              <a:gd name="connsiteX2" fmla="*/ 3636742 w 3636742"/>
              <a:gd name="connsiteY2" fmla="*/ 1573764 h 1586811"/>
              <a:gd name="connsiteX3" fmla="*/ 0 w 3636742"/>
              <a:gd name="connsiteY3" fmla="*/ 1586811 h 1586811"/>
              <a:gd name="connsiteX4" fmla="*/ 212610 w 3636742"/>
              <a:gd name="connsiteY4" fmla="*/ 0 h 1586811"/>
              <a:gd name="connsiteX0" fmla="*/ 228832 w 3652964"/>
              <a:gd name="connsiteY0" fmla="*/ 0 h 1586811"/>
              <a:gd name="connsiteX1" fmla="*/ 3432580 w 3652964"/>
              <a:gd name="connsiteY1" fmla="*/ 0 h 1586811"/>
              <a:gd name="connsiteX2" fmla="*/ 3652964 w 3652964"/>
              <a:gd name="connsiteY2" fmla="*/ 1573764 h 1586811"/>
              <a:gd name="connsiteX3" fmla="*/ 0 w 3652964"/>
              <a:gd name="connsiteY3" fmla="*/ 1586811 h 1586811"/>
              <a:gd name="connsiteX4" fmla="*/ 228832 w 3652964"/>
              <a:gd name="connsiteY4" fmla="*/ 0 h 1586811"/>
              <a:gd name="connsiteX0" fmla="*/ 239647 w 3652964"/>
              <a:gd name="connsiteY0" fmla="*/ 13039 h 1586811"/>
              <a:gd name="connsiteX1" fmla="*/ 3432580 w 3652964"/>
              <a:gd name="connsiteY1" fmla="*/ 0 h 1586811"/>
              <a:gd name="connsiteX2" fmla="*/ 3652964 w 3652964"/>
              <a:gd name="connsiteY2" fmla="*/ 1573764 h 1586811"/>
              <a:gd name="connsiteX3" fmla="*/ 0 w 3652964"/>
              <a:gd name="connsiteY3" fmla="*/ 1586811 h 1586811"/>
              <a:gd name="connsiteX4" fmla="*/ 239647 w 3652964"/>
              <a:gd name="connsiteY4" fmla="*/ 13039 h 1586811"/>
              <a:gd name="connsiteX0" fmla="*/ 228832 w 3652964"/>
              <a:gd name="connsiteY0" fmla="*/ 26079 h 1586811"/>
              <a:gd name="connsiteX1" fmla="*/ 3432580 w 3652964"/>
              <a:gd name="connsiteY1" fmla="*/ 0 h 1586811"/>
              <a:gd name="connsiteX2" fmla="*/ 3652964 w 3652964"/>
              <a:gd name="connsiteY2" fmla="*/ 1573764 h 1586811"/>
              <a:gd name="connsiteX3" fmla="*/ 0 w 3652964"/>
              <a:gd name="connsiteY3" fmla="*/ 1586811 h 1586811"/>
              <a:gd name="connsiteX4" fmla="*/ 228832 w 3652964"/>
              <a:gd name="connsiteY4" fmla="*/ 26079 h 158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2964" h="1586811">
                <a:moveTo>
                  <a:pt x="228832" y="26079"/>
                </a:moveTo>
                <a:lnTo>
                  <a:pt x="3432580" y="0"/>
                </a:lnTo>
                <a:lnTo>
                  <a:pt x="3652964" y="1573764"/>
                </a:lnTo>
                <a:lnTo>
                  <a:pt x="0" y="1586811"/>
                </a:lnTo>
                <a:lnTo>
                  <a:pt x="228832" y="26079"/>
                </a:lnTo>
                <a:close/>
              </a:path>
            </a:pathLst>
          </a:cu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Trapezoid 11"/>
          <p:cNvSpPr/>
          <p:nvPr/>
        </p:nvSpPr>
        <p:spPr>
          <a:xfrm>
            <a:off x="3631971" y="4519450"/>
            <a:ext cx="4895580" cy="1988228"/>
          </a:xfrm>
          <a:custGeom>
            <a:avLst/>
            <a:gdLst>
              <a:gd name="connsiteX0" fmla="*/ 0 w 4864758"/>
              <a:gd name="connsiteY0" fmla="*/ 2096184 h 2096184"/>
              <a:gd name="connsiteX1" fmla="*/ 524046 w 4864758"/>
              <a:gd name="connsiteY1" fmla="*/ 0 h 2096184"/>
              <a:gd name="connsiteX2" fmla="*/ 4340712 w 4864758"/>
              <a:gd name="connsiteY2" fmla="*/ 0 h 2096184"/>
              <a:gd name="connsiteX3" fmla="*/ 4864758 w 4864758"/>
              <a:gd name="connsiteY3" fmla="*/ 2096184 h 2096184"/>
              <a:gd name="connsiteX4" fmla="*/ 0 w 4864758"/>
              <a:gd name="connsiteY4" fmla="*/ 2096184 h 2096184"/>
              <a:gd name="connsiteX0" fmla="*/ 0 w 4864758"/>
              <a:gd name="connsiteY0" fmla="*/ 2096184 h 2096184"/>
              <a:gd name="connsiteX1" fmla="*/ 524046 w 4864758"/>
              <a:gd name="connsiteY1" fmla="*/ 0 h 2096184"/>
              <a:gd name="connsiteX2" fmla="*/ 4196874 w 4864758"/>
              <a:gd name="connsiteY2" fmla="*/ 0 h 2096184"/>
              <a:gd name="connsiteX3" fmla="*/ 4864758 w 4864758"/>
              <a:gd name="connsiteY3" fmla="*/ 2096184 h 2096184"/>
              <a:gd name="connsiteX4" fmla="*/ 0 w 4864758"/>
              <a:gd name="connsiteY4" fmla="*/ 2096184 h 2096184"/>
              <a:gd name="connsiteX0" fmla="*/ 0 w 4864758"/>
              <a:gd name="connsiteY0" fmla="*/ 2106458 h 2106458"/>
              <a:gd name="connsiteX1" fmla="*/ 585691 w 4864758"/>
              <a:gd name="connsiteY1" fmla="*/ 0 h 2106458"/>
              <a:gd name="connsiteX2" fmla="*/ 4196874 w 4864758"/>
              <a:gd name="connsiteY2" fmla="*/ 10274 h 2106458"/>
              <a:gd name="connsiteX3" fmla="*/ 4864758 w 4864758"/>
              <a:gd name="connsiteY3" fmla="*/ 2106458 h 2106458"/>
              <a:gd name="connsiteX4" fmla="*/ 0 w 4864758"/>
              <a:gd name="connsiteY4" fmla="*/ 2106458 h 2106458"/>
              <a:gd name="connsiteX0" fmla="*/ 0 w 4895580"/>
              <a:gd name="connsiteY0" fmla="*/ 2085910 h 2106458"/>
              <a:gd name="connsiteX1" fmla="*/ 616513 w 4895580"/>
              <a:gd name="connsiteY1" fmla="*/ 0 h 2106458"/>
              <a:gd name="connsiteX2" fmla="*/ 4227696 w 4895580"/>
              <a:gd name="connsiteY2" fmla="*/ 10274 h 2106458"/>
              <a:gd name="connsiteX3" fmla="*/ 4895580 w 4895580"/>
              <a:gd name="connsiteY3" fmla="*/ 2106458 h 2106458"/>
              <a:gd name="connsiteX4" fmla="*/ 0 w 4895580"/>
              <a:gd name="connsiteY4" fmla="*/ 2085910 h 210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580" h="2106458">
                <a:moveTo>
                  <a:pt x="0" y="2085910"/>
                </a:moveTo>
                <a:lnTo>
                  <a:pt x="616513" y="0"/>
                </a:lnTo>
                <a:lnTo>
                  <a:pt x="4227696" y="10274"/>
                </a:lnTo>
                <a:lnTo>
                  <a:pt x="4895580" y="2106458"/>
                </a:lnTo>
                <a:lnTo>
                  <a:pt x="0" y="208591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Triangle 12"/>
          <p:cNvSpPr/>
          <p:nvPr/>
        </p:nvSpPr>
        <p:spPr>
          <a:xfrm>
            <a:off x="4127772" y="4539525"/>
            <a:ext cx="3919855" cy="1536700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644027" y="5667285"/>
            <a:ext cx="2875915" cy="5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79967" y="5245645"/>
            <a:ext cx="1818005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46"/>
          <p:cNvSpPr txBox="1"/>
          <p:nvPr/>
        </p:nvSpPr>
        <p:spPr>
          <a:xfrm>
            <a:off x="5203462" y="5754915"/>
            <a:ext cx="1778000" cy="2527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>
                <a:effectLst/>
                <a:latin typeface="Arial Narrow" charset="0"/>
                <a:ea typeface="Calibri" charset="0"/>
                <a:cs typeface="Times New Roman" charset="0"/>
              </a:rPr>
              <a:t>TIER 1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5" name="Text Box 47"/>
          <p:cNvSpPr txBox="1"/>
          <p:nvPr/>
        </p:nvSpPr>
        <p:spPr>
          <a:xfrm>
            <a:off x="5195207" y="5347245"/>
            <a:ext cx="1778000" cy="2527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>
                <a:effectLst/>
                <a:latin typeface="Arial Narrow" charset="0"/>
                <a:ea typeface="Calibri" charset="0"/>
                <a:cs typeface="Times New Roman" charset="0"/>
              </a:rPr>
              <a:t>TIER 2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6" name="Text Box 49"/>
          <p:cNvSpPr txBox="1"/>
          <p:nvPr/>
        </p:nvSpPr>
        <p:spPr>
          <a:xfrm>
            <a:off x="5201557" y="4961800"/>
            <a:ext cx="1778000" cy="2527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>
                <a:effectLst/>
                <a:latin typeface="Arial Narrow" charset="0"/>
                <a:ea typeface="Calibri" charset="0"/>
                <a:cs typeface="Times New Roman" charset="0"/>
              </a:rPr>
              <a:t>TIER 3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7" name="Text Box 50"/>
          <p:cNvSpPr txBox="1"/>
          <p:nvPr/>
        </p:nvSpPr>
        <p:spPr>
          <a:xfrm>
            <a:off x="4147457" y="6092735"/>
            <a:ext cx="3898900" cy="51625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>
                <a:effectLst/>
                <a:latin typeface="Arial Narrow" charset="0"/>
                <a:ea typeface="Calibri" charset="0"/>
                <a:cs typeface="Times New Roman" charset="0"/>
              </a:rPr>
              <a:t>TO ASSESS – RTI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>
                <a:effectLst/>
                <a:latin typeface="Arial Narrow" charset="0"/>
                <a:ea typeface="Calibri" charset="0"/>
                <a:cs typeface="Times New Roman" charset="0"/>
              </a:rPr>
              <a:t>Response to Intervention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8" name="Triangle 27"/>
          <p:cNvSpPr/>
          <p:nvPr/>
        </p:nvSpPr>
        <p:spPr>
          <a:xfrm>
            <a:off x="3626778" y="4516665"/>
            <a:ext cx="4911047" cy="1991013"/>
          </a:xfrm>
          <a:custGeom>
            <a:avLst/>
            <a:gdLst>
              <a:gd name="connsiteX0" fmla="*/ 0 w 6282690"/>
              <a:gd name="connsiteY0" fmla="*/ 2118179 h 2118179"/>
              <a:gd name="connsiteX1" fmla="*/ 529545 w 6282690"/>
              <a:gd name="connsiteY1" fmla="*/ 0 h 2118179"/>
              <a:gd name="connsiteX2" fmla="*/ 5753145 w 6282690"/>
              <a:gd name="connsiteY2" fmla="*/ 0 h 2118179"/>
              <a:gd name="connsiteX3" fmla="*/ 6282690 w 6282690"/>
              <a:gd name="connsiteY3" fmla="*/ 2118179 h 2118179"/>
              <a:gd name="connsiteX4" fmla="*/ 0 w 6282690"/>
              <a:gd name="connsiteY4" fmla="*/ 2118179 h 2118179"/>
              <a:gd name="connsiteX0" fmla="*/ 0 w 6282690"/>
              <a:gd name="connsiteY0" fmla="*/ 2118179 h 2118179"/>
              <a:gd name="connsiteX1" fmla="*/ 529545 w 6282690"/>
              <a:gd name="connsiteY1" fmla="*/ 0 h 2118179"/>
              <a:gd name="connsiteX2" fmla="*/ 5426574 w 6282690"/>
              <a:gd name="connsiteY2" fmla="*/ 0 h 2118179"/>
              <a:gd name="connsiteX3" fmla="*/ 6282690 w 6282690"/>
              <a:gd name="connsiteY3" fmla="*/ 2118179 h 2118179"/>
              <a:gd name="connsiteX4" fmla="*/ 0 w 6282690"/>
              <a:gd name="connsiteY4" fmla="*/ 2118179 h 2118179"/>
              <a:gd name="connsiteX0" fmla="*/ 0 w 6282690"/>
              <a:gd name="connsiteY0" fmla="*/ 2167165 h 2167165"/>
              <a:gd name="connsiteX1" fmla="*/ 807130 w 6282690"/>
              <a:gd name="connsiteY1" fmla="*/ 0 h 2167165"/>
              <a:gd name="connsiteX2" fmla="*/ 5426574 w 6282690"/>
              <a:gd name="connsiteY2" fmla="*/ 48986 h 2167165"/>
              <a:gd name="connsiteX3" fmla="*/ 6282690 w 6282690"/>
              <a:gd name="connsiteY3" fmla="*/ 2167165 h 2167165"/>
              <a:gd name="connsiteX4" fmla="*/ 0 w 6282690"/>
              <a:gd name="connsiteY4" fmla="*/ 2167165 h 2167165"/>
              <a:gd name="connsiteX0" fmla="*/ 0 w 6282690"/>
              <a:gd name="connsiteY0" fmla="*/ 2118179 h 2118179"/>
              <a:gd name="connsiteX1" fmla="*/ 790802 w 6282690"/>
              <a:gd name="connsiteY1" fmla="*/ 0 h 2118179"/>
              <a:gd name="connsiteX2" fmla="*/ 5426574 w 6282690"/>
              <a:gd name="connsiteY2" fmla="*/ 0 h 2118179"/>
              <a:gd name="connsiteX3" fmla="*/ 6282690 w 6282690"/>
              <a:gd name="connsiteY3" fmla="*/ 2118179 h 2118179"/>
              <a:gd name="connsiteX4" fmla="*/ 0 w 6282690"/>
              <a:gd name="connsiteY4" fmla="*/ 2118179 h 211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2690" h="2118179">
                <a:moveTo>
                  <a:pt x="0" y="2118179"/>
                </a:moveTo>
                <a:lnTo>
                  <a:pt x="790802" y="0"/>
                </a:lnTo>
                <a:lnTo>
                  <a:pt x="5426574" y="0"/>
                </a:lnTo>
                <a:lnTo>
                  <a:pt x="6282690" y="2118179"/>
                </a:lnTo>
                <a:lnTo>
                  <a:pt x="0" y="2118179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Pentagon 29"/>
          <p:cNvSpPr/>
          <p:nvPr/>
        </p:nvSpPr>
        <p:spPr>
          <a:xfrm>
            <a:off x="3487692" y="4690655"/>
            <a:ext cx="2204720" cy="37592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Pentagon 30"/>
          <p:cNvSpPr/>
          <p:nvPr/>
        </p:nvSpPr>
        <p:spPr>
          <a:xfrm>
            <a:off x="3034937" y="5205640"/>
            <a:ext cx="2204720" cy="37592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2" name="Pentagon 31"/>
          <p:cNvSpPr/>
          <p:nvPr/>
        </p:nvSpPr>
        <p:spPr>
          <a:xfrm>
            <a:off x="2618377" y="5716815"/>
            <a:ext cx="2204720" cy="37592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4" name="Text Box 76"/>
          <p:cNvSpPr txBox="1"/>
          <p:nvPr/>
        </p:nvSpPr>
        <p:spPr>
          <a:xfrm>
            <a:off x="3875042" y="4761775"/>
            <a:ext cx="1366520" cy="2908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Individual Student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45" name="Text Box 77"/>
          <p:cNvSpPr txBox="1"/>
          <p:nvPr/>
        </p:nvSpPr>
        <p:spPr>
          <a:xfrm>
            <a:off x="3544207" y="5245010"/>
            <a:ext cx="1366520" cy="2908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At-Risk Group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46" name="Text Box 78"/>
          <p:cNvSpPr txBox="1"/>
          <p:nvPr/>
        </p:nvSpPr>
        <p:spPr>
          <a:xfrm>
            <a:off x="3212102" y="5787300"/>
            <a:ext cx="1366520" cy="2908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School Wide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3034937" y="6559047"/>
            <a:ext cx="6246495" cy="317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45"/>
          <p:cNvSpPr txBox="1"/>
          <p:nvPr/>
        </p:nvSpPr>
        <p:spPr>
          <a:xfrm>
            <a:off x="4558302" y="3918245"/>
            <a:ext cx="2979420" cy="6419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effectLst/>
                <a:latin typeface="Arial Narrow" charset="0"/>
                <a:ea typeface="Calibri" charset="0"/>
                <a:cs typeface="Times New Roman" charset="0"/>
              </a:rPr>
              <a:t>RSA – Referral for Student Assistance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charset="2"/>
              <a:buChar char=""/>
            </a:pPr>
            <a:r>
              <a:rPr lang="en-US" sz="1050" b="1" dirty="0">
                <a:effectLst/>
                <a:latin typeface="Arial Narrow" charset="0"/>
                <a:ea typeface="Calibri" charset="0"/>
                <a:cs typeface="Times New Roman" charset="0"/>
              </a:rPr>
              <a:t>Behavior Support Plan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charset="2"/>
              <a:buChar char=""/>
            </a:pPr>
            <a:r>
              <a:rPr lang="en-US" sz="1050" b="1" dirty="0">
                <a:effectLst/>
                <a:latin typeface="Arial Narrow" charset="0"/>
                <a:ea typeface="Calibri" charset="0"/>
                <a:cs typeface="Times New Roman" charset="0"/>
              </a:rPr>
              <a:t>FBA Functional Behavioral Assessment 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0" name="Pentagon 19"/>
          <p:cNvSpPr/>
          <p:nvPr/>
        </p:nvSpPr>
        <p:spPr>
          <a:xfrm rot="10800000">
            <a:off x="7477318" y="3587660"/>
            <a:ext cx="1430655" cy="129032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Text Box 75"/>
          <p:cNvSpPr txBox="1"/>
          <p:nvPr/>
        </p:nvSpPr>
        <p:spPr>
          <a:xfrm>
            <a:off x="7662103" y="3729265"/>
            <a:ext cx="1197610" cy="106743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General 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Education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Mainstream 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with Supports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4470401" y="2929797"/>
            <a:ext cx="3149872" cy="951618"/>
          </a:xfrm>
          <a:custGeom>
            <a:avLst/>
            <a:gdLst>
              <a:gd name="connsiteX0" fmla="*/ 372534 w 3293534"/>
              <a:gd name="connsiteY0" fmla="*/ 0 h 829734"/>
              <a:gd name="connsiteX1" fmla="*/ 2963334 w 3293534"/>
              <a:gd name="connsiteY1" fmla="*/ 16934 h 829734"/>
              <a:gd name="connsiteX2" fmla="*/ 3293534 w 3293534"/>
              <a:gd name="connsiteY2" fmla="*/ 829734 h 829734"/>
              <a:gd name="connsiteX3" fmla="*/ 0 w 3293534"/>
              <a:gd name="connsiteY3" fmla="*/ 829734 h 829734"/>
              <a:gd name="connsiteX4" fmla="*/ 372534 w 3293534"/>
              <a:gd name="connsiteY4" fmla="*/ 0 h 829734"/>
              <a:gd name="connsiteX0" fmla="*/ 372534 w 3293534"/>
              <a:gd name="connsiteY0" fmla="*/ 8479 h 838213"/>
              <a:gd name="connsiteX1" fmla="*/ 2963334 w 3293534"/>
              <a:gd name="connsiteY1" fmla="*/ 0 h 838213"/>
              <a:gd name="connsiteX2" fmla="*/ 3293534 w 3293534"/>
              <a:gd name="connsiteY2" fmla="*/ 838213 h 838213"/>
              <a:gd name="connsiteX3" fmla="*/ 0 w 3293534"/>
              <a:gd name="connsiteY3" fmla="*/ 838213 h 838213"/>
              <a:gd name="connsiteX4" fmla="*/ 372534 w 3293534"/>
              <a:gd name="connsiteY4" fmla="*/ 8479 h 838213"/>
              <a:gd name="connsiteX0" fmla="*/ 567292 w 3488292"/>
              <a:gd name="connsiteY0" fmla="*/ 8479 h 838213"/>
              <a:gd name="connsiteX1" fmla="*/ 3158092 w 3488292"/>
              <a:gd name="connsiteY1" fmla="*/ 0 h 838213"/>
              <a:gd name="connsiteX2" fmla="*/ 3488292 w 3488292"/>
              <a:gd name="connsiteY2" fmla="*/ 838213 h 838213"/>
              <a:gd name="connsiteX3" fmla="*/ 0 w 3488292"/>
              <a:gd name="connsiteY3" fmla="*/ 832139 h 838213"/>
              <a:gd name="connsiteX4" fmla="*/ 567292 w 3488292"/>
              <a:gd name="connsiteY4" fmla="*/ 8479 h 838213"/>
              <a:gd name="connsiteX0" fmla="*/ 524948 w 3488292"/>
              <a:gd name="connsiteY0" fmla="*/ 0 h 854030"/>
              <a:gd name="connsiteX1" fmla="*/ 3158092 w 3488292"/>
              <a:gd name="connsiteY1" fmla="*/ 15817 h 854030"/>
              <a:gd name="connsiteX2" fmla="*/ 3488292 w 3488292"/>
              <a:gd name="connsiteY2" fmla="*/ 854030 h 854030"/>
              <a:gd name="connsiteX3" fmla="*/ 0 w 3488292"/>
              <a:gd name="connsiteY3" fmla="*/ 847956 h 854030"/>
              <a:gd name="connsiteX4" fmla="*/ 524948 w 3488292"/>
              <a:gd name="connsiteY4" fmla="*/ 0 h 854030"/>
              <a:gd name="connsiteX0" fmla="*/ 524948 w 3488292"/>
              <a:gd name="connsiteY0" fmla="*/ 0 h 854030"/>
              <a:gd name="connsiteX1" fmla="*/ 3225843 w 3488292"/>
              <a:gd name="connsiteY1" fmla="*/ 9740 h 854030"/>
              <a:gd name="connsiteX2" fmla="*/ 3488292 w 3488292"/>
              <a:gd name="connsiteY2" fmla="*/ 854030 h 854030"/>
              <a:gd name="connsiteX3" fmla="*/ 0 w 3488292"/>
              <a:gd name="connsiteY3" fmla="*/ 847956 h 854030"/>
              <a:gd name="connsiteX4" fmla="*/ 524948 w 3488292"/>
              <a:gd name="connsiteY4" fmla="*/ 0 h 854030"/>
              <a:gd name="connsiteX0" fmla="*/ 524948 w 3691543"/>
              <a:gd name="connsiteY0" fmla="*/ 0 h 878336"/>
              <a:gd name="connsiteX1" fmla="*/ 3225843 w 3691543"/>
              <a:gd name="connsiteY1" fmla="*/ 9740 h 878336"/>
              <a:gd name="connsiteX2" fmla="*/ 3691543 w 3691543"/>
              <a:gd name="connsiteY2" fmla="*/ 878336 h 878336"/>
              <a:gd name="connsiteX3" fmla="*/ 0 w 3691543"/>
              <a:gd name="connsiteY3" fmla="*/ 847956 h 878336"/>
              <a:gd name="connsiteX4" fmla="*/ 524948 w 3691543"/>
              <a:gd name="connsiteY4" fmla="*/ 0 h 878336"/>
              <a:gd name="connsiteX0" fmla="*/ 524948 w 3691543"/>
              <a:gd name="connsiteY0" fmla="*/ 0 h 878336"/>
              <a:gd name="connsiteX1" fmla="*/ 3225844 w 3691543"/>
              <a:gd name="connsiteY1" fmla="*/ 9740 h 878336"/>
              <a:gd name="connsiteX2" fmla="*/ 3691543 w 3691543"/>
              <a:gd name="connsiteY2" fmla="*/ 878336 h 878336"/>
              <a:gd name="connsiteX3" fmla="*/ 0 w 3691543"/>
              <a:gd name="connsiteY3" fmla="*/ 847956 h 878336"/>
              <a:gd name="connsiteX4" fmla="*/ 524948 w 3691543"/>
              <a:gd name="connsiteY4" fmla="*/ 0 h 878336"/>
              <a:gd name="connsiteX0" fmla="*/ 524948 w 3691543"/>
              <a:gd name="connsiteY0" fmla="*/ 2415 h 880751"/>
              <a:gd name="connsiteX1" fmla="*/ 3225845 w 3691543"/>
              <a:gd name="connsiteY1" fmla="*/ 0 h 880751"/>
              <a:gd name="connsiteX2" fmla="*/ 3691543 w 3691543"/>
              <a:gd name="connsiteY2" fmla="*/ 880751 h 880751"/>
              <a:gd name="connsiteX3" fmla="*/ 0 w 3691543"/>
              <a:gd name="connsiteY3" fmla="*/ 850371 h 880751"/>
              <a:gd name="connsiteX4" fmla="*/ 524948 w 3691543"/>
              <a:gd name="connsiteY4" fmla="*/ 2415 h 880751"/>
              <a:gd name="connsiteX0" fmla="*/ 524948 w 3691543"/>
              <a:gd name="connsiteY0" fmla="*/ 2415 h 859746"/>
              <a:gd name="connsiteX1" fmla="*/ 3225845 w 3691543"/>
              <a:gd name="connsiteY1" fmla="*/ 0 h 859746"/>
              <a:gd name="connsiteX2" fmla="*/ 3691543 w 3691543"/>
              <a:gd name="connsiteY2" fmla="*/ 859746 h 859746"/>
              <a:gd name="connsiteX3" fmla="*/ 0 w 3691543"/>
              <a:gd name="connsiteY3" fmla="*/ 850371 h 859746"/>
              <a:gd name="connsiteX4" fmla="*/ 524948 w 3691543"/>
              <a:gd name="connsiteY4" fmla="*/ 2415 h 859746"/>
              <a:gd name="connsiteX0" fmla="*/ 524948 w 3691543"/>
              <a:gd name="connsiteY0" fmla="*/ 2415 h 852744"/>
              <a:gd name="connsiteX1" fmla="*/ 3225845 w 3691543"/>
              <a:gd name="connsiteY1" fmla="*/ 0 h 852744"/>
              <a:gd name="connsiteX2" fmla="*/ 3691543 w 3691543"/>
              <a:gd name="connsiteY2" fmla="*/ 852744 h 852744"/>
              <a:gd name="connsiteX3" fmla="*/ 0 w 3691543"/>
              <a:gd name="connsiteY3" fmla="*/ 850371 h 852744"/>
              <a:gd name="connsiteX4" fmla="*/ 524948 w 3691543"/>
              <a:gd name="connsiteY4" fmla="*/ 2415 h 852744"/>
              <a:gd name="connsiteX0" fmla="*/ 394217 w 3691543"/>
              <a:gd name="connsiteY0" fmla="*/ 0 h 872580"/>
              <a:gd name="connsiteX1" fmla="*/ 3225845 w 3691543"/>
              <a:gd name="connsiteY1" fmla="*/ 19836 h 872580"/>
              <a:gd name="connsiteX2" fmla="*/ 3691543 w 3691543"/>
              <a:gd name="connsiteY2" fmla="*/ 872580 h 872580"/>
              <a:gd name="connsiteX3" fmla="*/ 0 w 3691543"/>
              <a:gd name="connsiteY3" fmla="*/ 870207 h 872580"/>
              <a:gd name="connsiteX4" fmla="*/ 394217 w 3691543"/>
              <a:gd name="connsiteY4" fmla="*/ 0 h 872580"/>
              <a:gd name="connsiteX0" fmla="*/ 394217 w 3691543"/>
              <a:gd name="connsiteY0" fmla="*/ 0 h 872580"/>
              <a:gd name="connsiteX1" fmla="*/ 3218155 w 3691543"/>
              <a:gd name="connsiteY1" fmla="*/ 14273 h 872580"/>
              <a:gd name="connsiteX2" fmla="*/ 3691543 w 3691543"/>
              <a:gd name="connsiteY2" fmla="*/ 872580 h 872580"/>
              <a:gd name="connsiteX3" fmla="*/ 0 w 3691543"/>
              <a:gd name="connsiteY3" fmla="*/ 870207 h 872580"/>
              <a:gd name="connsiteX4" fmla="*/ 394217 w 3691543"/>
              <a:gd name="connsiteY4" fmla="*/ 0 h 872580"/>
              <a:gd name="connsiteX0" fmla="*/ 394217 w 3799203"/>
              <a:gd name="connsiteY0" fmla="*/ 0 h 878143"/>
              <a:gd name="connsiteX1" fmla="*/ 3218155 w 3799203"/>
              <a:gd name="connsiteY1" fmla="*/ 14273 h 878143"/>
              <a:gd name="connsiteX2" fmla="*/ 3799203 w 3799203"/>
              <a:gd name="connsiteY2" fmla="*/ 878143 h 878143"/>
              <a:gd name="connsiteX3" fmla="*/ 0 w 3799203"/>
              <a:gd name="connsiteY3" fmla="*/ 870207 h 878143"/>
              <a:gd name="connsiteX4" fmla="*/ 394217 w 3799203"/>
              <a:gd name="connsiteY4" fmla="*/ 0 h 878143"/>
              <a:gd name="connsiteX0" fmla="*/ 409597 w 3814583"/>
              <a:gd name="connsiteY0" fmla="*/ 0 h 878143"/>
              <a:gd name="connsiteX1" fmla="*/ 3233535 w 3814583"/>
              <a:gd name="connsiteY1" fmla="*/ 14273 h 878143"/>
              <a:gd name="connsiteX2" fmla="*/ 3814583 w 3814583"/>
              <a:gd name="connsiteY2" fmla="*/ 878143 h 878143"/>
              <a:gd name="connsiteX3" fmla="*/ 0 w 3814583"/>
              <a:gd name="connsiteY3" fmla="*/ 875770 h 878143"/>
              <a:gd name="connsiteX4" fmla="*/ 409597 w 3814583"/>
              <a:gd name="connsiteY4" fmla="*/ 0 h 878143"/>
              <a:gd name="connsiteX0" fmla="*/ 409598 w 3814583"/>
              <a:gd name="connsiteY0" fmla="*/ 7978 h 863870"/>
              <a:gd name="connsiteX1" fmla="*/ 3233535 w 3814583"/>
              <a:gd name="connsiteY1" fmla="*/ 0 h 863870"/>
              <a:gd name="connsiteX2" fmla="*/ 3814583 w 3814583"/>
              <a:gd name="connsiteY2" fmla="*/ 863870 h 863870"/>
              <a:gd name="connsiteX3" fmla="*/ 0 w 3814583"/>
              <a:gd name="connsiteY3" fmla="*/ 861497 h 863870"/>
              <a:gd name="connsiteX4" fmla="*/ 409598 w 3814583"/>
              <a:gd name="connsiteY4" fmla="*/ 7978 h 863870"/>
              <a:gd name="connsiteX0" fmla="*/ 409598 w 3814583"/>
              <a:gd name="connsiteY0" fmla="*/ 0 h 855892"/>
              <a:gd name="connsiteX1" fmla="*/ 3271986 w 3814583"/>
              <a:gd name="connsiteY1" fmla="*/ 3148 h 855892"/>
              <a:gd name="connsiteX2" fmla="*/ 3814583 w 3814583"/>
              <a:gd name="connsiteY2" fmla="*/ 855892 h 855892"/>
              <a:gd name="connsiteX3" fmla="*/ 0 w 3814583"/>
              <a:gd name="connsiteY3" fmla="*/ 853519 h 855892"/>
              <a:gd name="connsiteX4" fmla="*/ 409598 w 3814583"/>
              <a:gd name="connsiteY4" fmla="*/ 0 h 855892"/>
              <a:gd name="connsiteX0" fmla="*/ 409598 w 3814583"/>
              <a:gd name="connsiteY0" fmla="*/ 0 h 855892"/>
              <a:gd name="connsiteX1" fmla="*/ 3325816 w 3814583"/>
              <a:gd name="connsiteY1" fmla="*/ 19837 h 855892"/>
              <a:gd name="connsiteX2" fmla="*/ 3814583 w 3814583"/>
              <a:gd name="connsiteY2" fmla="*/ 855892 h 855892"/>
              <a:gd name="connsiteX3" fmla="*/ 0 w 3814583"/>
              <a:gd name="connsiteY3" fmla="*/ 853519 h 855892"/>
              <a:gd name="connsiteX4" fmla="*/ 409598 w 3814583"/>
              <a:gd name="connsiteY4" fmla="*/ 0 h 855892"/>
              <a:gd name="connsiteX0" fmla="*/ 394217 w 3814583"/>
              <a:gd name="connsiteY0" fmla="*/ 2414 h 836055"/>
              <a:gd name="connsiteX1" fmla="*/ 3325816 w 3814583"/>
              <a:gd name="connsiteY1" fmla="*/ 0 h 836055"/>
              <a:gd name="connsiteX2" fmla="*/ 3814583 w 3814583"/>
              <a:gd name="connsiteY2" fmla="*/ 836055 h 836055"/>
              <a:gd name="connsiteX3" fmla="*/ 0 w 3814583"/>
              <a:gd name="connsiteY3" fmla="*/ 833682 h 836055"/>
              <a:gd name="connsiteX4" fmla="*/ 394217 w 3814583"/>
              <a:gd name="connsiteY4" fmla="*/ 2414 h 836055"/>
              <a:gd name="connsiteX0" fmla="*/ 394217 w 3814583"/>
              <a:gd name="connsiteY0" fmla="*/ 0 h 833641"/>
              <a:gd name="connsiteX1" fmla="*/ 3371956 w 3814583"/>
              <a:gd name="connsiteY1" fmla="*/ 3149 h 833641"/>
              <a:gd name="connsiteX2" fmla="*/ 3814583 w 3814583"/>
              <a:gd name="connsiteY2" fmla="*/ 833641 h 833641"/>
              <a:gd name="connsiteX3" fmla="*/ 0 w 3814583"/>
              <a:gd name="connsiteY3" fmla="*/ 831268 h 833641"/>
              <a:gd name="connsiteX4" fmla="*/ 394217 w 3814583"/>
              <a:gd name="connsiteY4" fmla="*/ 0 h 83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4583" h="833641">
                <a:moveTo>
                  <a:pt x="394217" y="0"/>
                </a:moveTo>
                <a:lnTo>
                  <a:pt x="3371956" y="3149"/>
                </a:lnTo>
                <a:lnTo>
                  <a:pt x="3814583" y="833641"/>
                </a:lnTo>
                <a:lnTo>
                  <a:pt x="0" y="831268"/>
                </a:lnTo>
                <a:lnTo>
                  <a:pt x="394217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3" name="Text Box 44"/>
          <p:cNvSpPr txBox="1"/>
          <p:nvPr/>
        </p:nvSpPr>
        <p:spPr>
          <a:xfrm>
            <a:off x="4544293" y="2927609"/>
            <a:ext cx="2979420" cy="100139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504 Accommodation Plan with diagnosed disability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ERSS Educationally Related Support Services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effectLst/>
                <a:latin typeface="Arial Narrow" charset="0"/>
                <a:ea typeface="Calibri" charset="0"/>
                <a:cs typeface="Times New Roman" charset="0"/>
              </a:rPr>
              <a:t>(Push-in, Pull-out services such as Speech Therapy,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effectLst/>
                <a:latin typeface="Arial Narrow" charset="0"/>
                <a:ea typeface="Calibri" charset="0"/>
                <a:cs typeface="Times New Roman" charset="0"/>
              </a:rPr>
              <a:t>Occupational Therapy, Physical Therapy and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effectLst/>
                <a:latin typeface="Arial Narrow" charset="0"/>
                <a:ea typeface="Calibri" charset="0"/>
                <a:cs typeface="Times New Roman" charset="0"/>
              </a:rPr>
              <a:t>Counseling)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  <p:sp>
        <p:nvSpPr>
          <p:cNvPr id="40" name="Freeform 39"/>
          <p:cNvSpPr/>
          <p:nvPr/>
        </p:nvSpPr>
        <p:spPr>
          <a:xfrm>
            <a:off x="4790355" y="1976363"/>
            <a:ext cx="2471629" cy="974309"/>
          </a:xfrm>
          <a:custGeom>
            <a:avLst/>
            <a:gdLst>
              <a:gd name="connsiteX0" fmla="*/ 181669 w 2270861"/>
              <a:gd name="connsiteY0" fmla="*/ 0 h 399672"/>
              <a:gd name="connsiteX1" fmla="*/ 2101304 w 2270861"/>
              <a:gd name="connsiteY1" fmla="*/ 0 h 399672"/>
              <a:gd name="connsiteX2" fmla="*/ 2270861 w 2270861"/>
              <a:gd name="connsiteY2" fmla="*/ 399672 h 399672"/>
              <a:gd name="connsiteX3" fmla="*/ 0 w 2270861"/>
              <a:gd name="connsiteY3" fmla="*/ 399672 h 399672"/>
              <a:gd name="connsiteX4" fmla="*/ 181669 w 2270861"/>
              <a:gd name="connsiteY4" fmla="*/ 0 h 399672"/>
              <a:gd name="connsiteX0" fmla="*/ 304037 w 2393229"/>
              <a:gd name="connsiteY0" fmla="*/ 0 h 403275"/>
              <a:gd name="connsiteX1" fmla="*/ 2223672 w 2393229"/>
              <a:gd name="connsiteY1" fmla="*/ 0 h 403275"/>
              <a:gd name="connsiteX2" fmla="*/ 2393229 w 2393229"/>
              <a:gd name="connsiteY2" fmla="*/ 399672 h 403275"/>
              <a:gd name="connsiteX3" fmla="*/ 0 w 2393229"/>
              <a:gd name="connsiteY3" fmla="*/ 403275 h 403275"/>
              <a:gd name="connsiteX4" fmla="*/ 304037 w 2393229"/>
              <a:gd name="connsiteY4" fmla="*/ 0 h 403275"/>
              <a:gd name="connsiteX0" fmla="*/ 342281 w 2393229"/>
              <a:gd name="connsiteY0" fmla="*/ 3604 h 403275"/>
              <a:gd name="connsiteX1" fmla="*/ 2223672 w 2393229"/>
              <a:gd name="connsiteY1" fmla="*/ 0 h 403275"/>
              <a:gd name="connsiteX2" fmla="*/ 2393229 w 2393229"/>
              <a:gd name="connsiteY2" fmla="*/ 399672 h 403275"/>
              <a:gd name="connsiteX3" fmla="*/ 0 w 2393229"/>
              <a:gd name="connsiteY3" fmla="*/ 403275 h 403275"/>
              <a:gd name="connsiteX4" fmla="*/ 342281 w 2393229"/>
              <a:gd name="connsiteY4" fmla="*/ 3604 h 403275"/>
              <a:gd name="connsiteX0" fmla="*/ 342281 w 2393229"/>
              <a:gd name="connsiteY0" fmla="*/ 3604 h 403275"/>
              <a:gd name="connsiteX1" fmla="*/ 2147186 w 2393229"/>
              <a:gd name="connsiteY1" fmla="*/ 0 h 403275"/>
              <a:gd name="connsiteX2" fmla="*/ 2393229 w 2393229"/>
              <a:gd name="connsiteY2" fmla="*/ 399672 h 403275"/>
              <a:gd name="connsiteX3" fmla="*/ 0 w 2393229"/>
              <a:gd name="connsiteY3" fmla="*/ 403275 h 403275"/>
              <a:gd name="connsiteX4" fmla="*/ 342281 w 2393229"/>
              <a:gd name="connsiteY4" fmla="*/ 3604 h 403275"/>
              <a:gd name="connsiteX0" fmla="*/ 342281 w 2485013"/>
              <a:gd name="connsiteY0" fmla="*/ 3604 h 403277"/>
              <a:gd name="connsiteX1" fmla="*/ 2147186 w 2485013"/>
              <a:gd name="connsiteY1" fmla="*/ 0 h 403277"/>
              <a:gd name="connsiteX2" fmla="*/ 2485013 w 2485013"/>
              <a:gd name="connsiteY2" fmla="*/ 403277 h 403277"/>
              <a:gd name="connsiteX3" fmla="*/ 0 w 2485013"/>
              <a:gd name="connsiteY3" fmla="*/ 403275 h 403277"/>
              <a:gd name="connsiteX4" fmla="*/ 342281 w 2485013"/>
              <a:gd name="connsiteY4" fmla="*/ 3604 h 403277"/>
              <a:gd name="connsiteX0" fmla="*/ 342281 w 2525737"/>
              <a:gd name="connsiteY0" fmla="*/ 3604 h 403277"/>
              <a:gd name="connsiteX1" fmla="*/ 2147186 w 2525737"/>
              <a:gd name="connsiteY1" fmla="*/ 0 h 403277"/>
              <a:gd name="connsiteX2" fmla="*/ 2525737 w 2525737"/>
              <a:gd name="connsiteY2" fmla="*/ 403277 h 403277"/>
              <a:gd name="connsiteX3" fmla="*/ 0 w 2525737"/>
              <a:gd name="connsiteY3" fmla="*/ 403275 h 403277"/>
              <a:gd name="connsiteX4" fmla="*/ 342281 w 2525737"/>
              <a:gd name="connsiteY4" fmla="*/ 3604 h 403277"/>
              <a:gd name="connsiteX0" fmla="*/ 383013 w 2566469"/>
              <a:gd name="connsiteY0" fmla="*/ 3604 h 406845"/>
              <a:gd name="connsiteX1" fmla="*/ 2187918 w 2566469"/>
              <a:gd name="connsiteY1" fmla="*/ 0 h 406845"/>
              <a:gd name="connsiteX2" fmla="*/ 2566469 w 2566469"/>
              <a:gd name="connsiteY2" fmla="*/ 403277 h 406845"/>
              <a:gd name="connsiteX3" fmla="*/ 0 w 2566469"/>
              <a:gd name="connsiteY3" fmla="*/ 406845 h 406845"/>
              <a:gd name="connsiteX4" fmla="*/ 383013 w 2566469"/>
              <a:gd name="connsiteY4" fmla="*/ 3604 h 406845"/>
              <a:gd name="connsiteX0" fmla="*/ 383013 w 2566469"/>
              <a:gd name="connsiteY0" fmla="*/ 3604 h 413991"/>
              <a:gd name="connsiteX1" fmla="*/ 2187918 w 2566469"/>
              <a:gd name="connsiteY1" fmla="*/ 0 h 413991"/>
              <a:gd name="connsiteX2" fmla="*/ 2566469 w 2566469"/>
              <a:gd name="connsiteY2" fmla="*/ 413991 h 413991"/>
              <a:gd name="connsiteX3" fmla="*/ 0 w 2566469"/>
              <a:gd name="connsiteY3" fmla="*/ 406845 h 413991"/>
              <a:gd name="connsiteX4" fmla="*/ 383013 w 2566469"/>
              <a:gd name="connsiteY4" fmla="*/ 3604 h 413991"/>
              <a:gd name="connsiteX0" fmla="*/ 383013 w 2582764"/>
              <a:gd name="connsiteY0" fmla="*/ 3604 h 413991"/>
              <a:gd name="connsiteX1" fmla="*/ 2187918 w 2582764"/>
              <a:gd name="connsiteY1" fmla="*/ 0 h 413991"/>
              <a:gd name="connsiteX2" fmla="*/ 2582764 w 2582764"/>
              <a:gd name="connsiteY2" fmla="*/ 413991 h 413991"/>
              <a:gd name="connsiteX3" fmla="*/ 0 w 2582764"/>
              <a:gd name="connsiteY3" fmla="*/ 406845 h 413991"/>
              <a:gd name="connsiteX4" fmla="*/ 383013 w 2582764"/>
              <a:gd name="connsiteY4" fmla="*/ 3604 h 413991"/>
              <a:gd name="connsiteX0" fmla="*/ 383013 w 2590913"/>
              <a:gd name="connsiteY0" fmla="*/ 3604 h 406850"/>
              <a:gd name="connsiteX1" fmla="*/ 2187918 w 2590913"/>
              <a:gd name="connsiteY1" fmla="*/ 0 h 406850"/>
              <a:gd name="connsiteX2" fmla="*/ 2590913 w 2590913"/>
              <a:gd name="connsiteY2" fmla="*/ 406850 h 406850"/>
              <a:gd name="connsiteX3" fmla="*/ 0 w 2590913"/>
              <a:gd name="connsiteY3" fmla="*/ 406845 h 406850"/>
              <a:gd name="connsiteX4" fmla="*/ 383013 w 2590913"/>
              <a:gd name="connsiteY4" fmla="*/ 3604 h 406850"/>
              <a:gd name="connsiteX0" fmla="*/ 383013 w 2775758"/>
              <a:gd name="connsiteY0" fmla="*/ 3604 h 414564"/>
              <a:gd name="connsiteX1" fmla="*/ 2187918 w 2775758"/>
              <a:gd name="connsiteY1" fmla="*/ 0 h 414564"/>
              <a:gd name="connsiteX2" fmla="*/ 2775758 w 2775758"/>
              <a:gd name="connsiteY2" fmla="*/ 414564 h 414564"/>
              <a:gd name="connsiteX3" fmla="*/ 0 w 2775758"/>
              <a:gd name="connsiteY3" fmla="*/ 406845 h 414564"/>
              <a:gd name="connsiteX4" fmla="*/ 383013 w 2775758"/>
              <a:gd name="connsiteY4" fmla="*/ 3604 h 414564"/>
              <a:gd name="connsiteX0" fmla="*/ 383013 w 2775758"/>
              <a:gd name="connsiteY0" fmla="*/ 0 h 410960"/>
              <a:gd name="connsiteX1" fmla="*/ 2311147 w 2775758"/>
              <a:gd name="connsiteY1" fmla="*/ 253 h 410960"/>
              <a:gd name="connsiteX2" fmla="*/ 2775758 w 2775758"/>
              <a:gd name="connsiteY2" fmla="*/ 410960 h 410960"/>
              <a:gd name="connsiteX3" fmla="*/ 0 w 2775758"/>
              <a:gd name="connsiteY3" fmla="*/ 403241 h 410960"/>
              <a:gd name="connsiteX4" fmla="*/ 383013 w 2775758"/>
              <a:gd name="connsiteY4" fmla="*/ 0 h 41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5758" h="410960">
                <a:moveTo>
                  <a:pt x="383013" y="0"/>
                </a:moveTo>
                <a:lnTo>
                  <a:pt x="2311147" y="253"/>
                </a:lnTo>
                <a:lnTo>
                  <a:pt x="2775758" y="410960"/>
                </a:lnTo>
                <a:lnTo>
                  <a:pt x="0" y="403241"/>
                </a:lnTo>
                <a:lnTo>
                  <a:pt x="383013" y="0"/>
                </a:lnTo>
                <a:close/>
              </a:path>
            </a:pathLst>
          </a:custGeom>
          <a:solidFill>
            <a:srgbClr val="32A1C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1" name="Text Box 43"/>
          <p:cNvSpPr txBox="1"/>
          <p:nvPr/>
        </p:nvSpPr>
        <p:spPr>
          <a:xfrm>
            <a:off x="4788616" y="2027180"/>
            <a:ext cx="2404110" cy="101155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Integrated Classes 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(Regular and Special Education)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2 Teachers</a:t>
            </a:r>
            <a:endParaRPr lang="en-US" sz="4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400" dirty="0">
              <a:effectLst/>
              <a:ea typeface="Calibri" charset="0"/>
              <a:cs typeface="Times New Roman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     Regular Classes	+Resource Room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	+Consultant Teacher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</p:txBody>
      </p:sp>
      <p:cxnSp>
        <p:nvCxnSpPr>
          <p:cNvPr id="42" name="Straight Connector 41"/>
          <p:cNvCxnSpPr>
            <a:endCxn id="22" idx="1"/>
          </p:cNvCxnSpPr>
          <p:nvPr/>
        </p:nvCxnSpPr>
        <p:spPr>
          <a:xfrm>
            <a:off x="4788616" y="2927609"/>
            <a:ext cx="2466160" cy="5783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182701" y="2199848"/>
            <a:ext cx="1661795" cy="1859280"/>
            <a:chOff x="3182701" y="2199848"/>
            <a:chExt cx="1661795" cy="1859280"/>
          </a:xfrm>
        </p:grpSpPr>
        <p:sp>
          <p:nvSpPr>
            <p:cNvPr id="36" name="Pentagon 35"/>
            <p:cNvSpPr/>
            <p:nvPr/>
          </p:nvSpPr>
          <p:spPr>
            <a:xfrm>
              <a:off x="3182701" y="2199848"/>
              <a:ext cx="1661795" cy="1414780"/>
            </a:xfrm>
            <a:prstGeom prst="homePlat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" name="Text Box 66"/>
            <p:cNvSpPr txBox="1"/>
            <p:nvPr/>
          </p:nvSpPr>
          <p:spPr>
            <a:xfrm>
              <a:off x="3194131" y="2246203"/>
              <a:ext cx="1418590" cy="181292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Committee on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Special Education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(CSE)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  <a:p>
              <a:pPr marL="6350" marR="0">
                <a:spcBef>
                  <a:spcPts val="0"/>
                </a:spcBef>
                <a:spcAft>
                  <a:spcPts val="0"/>
                </a:spcAft>
                <a:tabLst>
                  <a:tab pos="508000" algn="l"/>
                </a:tabLst>
              </a:pPr>
              <a:r>
                <a:rPr lang="en-US" sz="1100" dirty="0">
                  <a:latin typeface="Arial Narrow" charset="0"/>
                  <a:ea typeface="Calibri" charset="0"/>
                  <a:cs typeface="Times New Roman" charset="0"/>
                </a:rPr>
                <a:t>	</a:t>
              </a: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Classification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 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Individual Education 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Plan (IEP)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3620727" y="2715896"/>
              <a:ext cx="164141" cy="11242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3370026" y="2774523"/>
              <a:ext cx="997" cy="3781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Pentagon 32"/>
          <p:cNvSpPr/>
          <p:nvPr/>
        </p:nvSpPr>
        <p:spPr>
          <a:xfrm rot="10800000">
            <a:off x="6958003" y="1978638"/>
            <a:ext cx="1463040" cy="120269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4" name="Text Box 74"/>
          <p:cNvSpPr txBox="1"/>
          <p:nvPr/>
        </p:nvSpPr>
        <p:spPr>
          <a:xfrm>
            <a:off x="7250103" y="2091668"/>
            <a:ext cx="1197610" cy="105219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District- Based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28575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-Integrated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28575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-Blended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28575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-Co-taught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5133372" y="1371781"/>
            <a:ext cx="1710105" cy="602952"/>
          </a:xfrm>
          <a:custGeom>
            <a:avLst/>
            <a:gdLst>
              <a:gd name="connsiteX0" fmla="*/ 187725 w 1871189"/>
              <a:gd name="connsiteY0" fmla="*/ 0 h 472339"/>
              <a:gd name="connsiteX1" fmla="*/ 1677409 w 1871189"/>
              <a:gd name="connsiteY1" fmla="*/ 0 h 472339"/>
              <a:gd name="connsiteX2" fmla="*/ 1871189 w 1871189"/>
              <a:gd name="connsiteY2" fmla="*/ 472339 h 472339"/>
              <a:gd name="connsiteX3" fmla="*/ 0 w 1871189"/>
              <a:gd name="connsiteY3" fmla="*/ 472339 h 472339"/>
              <a:gd name="connsiteX4" fmla="*/ 187725 w 1871189"/>
              <a:gd name="connsiteY4" fmla="*/ 0 h 472339"/>
              <a:gd name="connsiteX0" fmla="*/ 187725 w 1871189"/>
              <a:gd name="connsiteY0" fmla="*/ 0 h 472339"/>
              <a:gd name="connsiteX1" fmla="*/ 1694893 w 1871189"/>
              <a:gd name="connsiteY1" fmla="*/ 7497 h 472339"/>
              <a:gd name="connsiteX2" fmla="*/ 1871189 w 1871189"/>
              <a:gd name="connsiteY2" fmla="*/ 472339 h 472339"/>
              <a:gd name="connsiteX3" fmla="*/ 0 w 1871189"/>
              <a:gd name="connsiteY3" fmla="*/ 472339 h 472339"/>
              <a:gd name="connsiteX4" fmla="*/ 187725 w 1871189"/>
              <a:gd name="connsiteY4" fmla="*/ 0 h 472339"/>
              <a:gd name="connsiteX0" fmla="*/ 187725 w 1906157"/>
              <a:gd name="connsiteY0" fmla="*/ 0 h 472339"/>
              <a:gd name="connsiteX1" fmla="*/ 1694893 w 1906157"/>
              <a:gd name="connsiteY1" fmla="*/ 7497 h 472339"/>
              <a:gd name="connsiteX2" fmla="*/ 1906157 w 1906157"/>
              <a:gd name="connsiteY2" fmla="*/ 472339 h 472339"/>
              <a:gd name="connsiteX3" fmla="*/ 0 w 1906157"/>
              <a:gd name="connsiteY3" fmla="*/ 472339 h 472339"/>
              <a:gd name="connsiteX4" fmla="*/ 187725 w 1906157"/>
              <a:gd name="connsiteY4" fmla="*/ 0 h 472339"/>
              <a:gd name="connsiteX0" fmla="*/ 213954 w 1932386"/>
              <a:gd name="connsiteY0" fmla="*/ 0 h 472339"/>
              <a:gd name="connsiteX1" fmla="*/ 1721122 w 1932386"/>
              <a:gd name="connsiteY1" fmla="*/ 7497 h 472339"/>
              <a:gd name="connsiteX2" fmla="*/ 1932386 w 1932386"/>
              <a:gd name="connsiteY2" fmla="*/ 472339 h 472339"/>
              <a:gd name="connsiteX3" fmla="*/ 0 w 1932386"/>
              <a:gd name="connsiteY3" fmla="*/ 457344 h 472339"/>
              <a:gd name="connsiteX4" fmla="*/ 213954 w 1932386"/>
              <a:gd name="connsiteY4" fmla="*/ 0 h 472339"/>
              <a:gd name="connsiteX0" fmla="*/ 213954 w 1932386"/>
              <a:gd name="connsiteY0" fmla="*/ 0 h 487334"/>
              <a:gd name="connsiteX1" fmla="*/ 1721122 w 1932386"/>
              <a:gd name="connsiteY1" fmla="*/ 7497 h 487334"/>
              <a:gd name="connsiteX2" fmla="*/ 1932386 w 1932386"/>
              <a:gd name="connsiteY2" fmla="*/ 472339 h 487334"/>
              <a:gd name="connsiteX3" fmla="*/ 0 w 1932386"/>
              <a:gd name="connsiteY3" fmla="*/ 487334 h 487334"/>
              <a:gd name="connsiteX4" fmla="*/ 213954 w 1932386"/>
              <a:gd name="connsiteY4" fmla="*/ 0 h 487334"/>
              <a:gd name="connsiteX0" fmla="*/ 213954 w 1941129"/>
              <a:gd name="connsiteY0" fmla="*/ 0 h 494849"/>
              <a:gd name="connsiteX1" fmla="*/ 1721122 w 1941129"/>
              <a:gd name="connsiteY1" fmla="*/ 7497 h 494849"/>
              <a:gd name="connsiteX2" fmla="*/ 1941129 w 1941129"/>
              <a:gd name="connsiteY2" fmla="*/ 494849 h 494849"/>
              <a:gd name="connsiteX3" fmla="*/ 0 w 1941129"/>
              <a:gd name="connsiteY3" fmla="*/ 487334 h 494849"/>
              <a:gd name="connsiteX4" fmla="*/ 213954 w 1941129"/>
              <a:gd name="connsiteY4" fmla="*/ 0 h 494849"/>
              <a:gd name="connsiteX0" fmla="*/ 295590 w 1941129"/>
              <a:gd name="connsiteY0" fmla="*/ 0 h 489694"/>
              <a:gd name="connsiteX1" fmla="*/ 1721122 w 1941129"/>
              <a:gd name="connsiteY1" fmla="*/ 2342 h 489694"/>
              <a:gd name="connsiteX2" fmla="*/ 1941129 w 1941129"/>
              <a:gd name="connsiteY2" fmla="*/ 489694 h 489694"/>
              <a:gd name="connsiteX3" fmla="*/ 0 w 1941129"/>
              <a:gd name="connsiteY3" fmla="*/ 482179 h 489694"/>
              <a:gd name="connsiteX4" fmla="*/ 295590 w 1941129"/>
              <a:gd name="connsiteY4" fmla="*/ 0 h 489694"/>
              <a:gd name="connsiteX0" fmla="*/ 295590 w 1941129"/>
              <a:gd name="connsiteY0" fmla="*/ 0 h 489694"/>
              <a:gd name="connsiteX1" fmla="*/ 1621344 w 1941129"/>
              <a:gd name="connsiteY1" fmla="*/ 7496 h 489694"/>
              <a:gd name="connsiteX2" fmla="*/ 1941129 w 1941129"/>
              <a:gd name="connsiteY2" fmla="*/ 489694 h 489694"/>
              <a:gd name="connsiteX3" fmla="*/ 0 w 1941129"/>
              <a:gd name="connsiteY3" fmla="*/ 482179 h 489694"/>
              <a:gd name="connsiteX4" fmla="*/ 295590 w 1941129"/>
              <a:gd name="connsiteY4" fmla="*/ 0 h 489694"/>
              <a:gd name="connsiteX0" fmla="*/ 295590 w 2085602"/>
              <a:gd name="connsiteY0" fmla="*/ 0 h 493861"/>
              <a:gd name="connsiteX1" fmla="*/ 1621344 w 2085602"/>
              <a:gd name="connsiteY1" fmla="*/ 7496 h 493861"/>
              <a:gd name="connsiteX2" fmla="*/ 2085602 w 2085602"/>
              <a:gd name="connsiteY2" fmla="*/ 493861 h 493861"/>
              <a:gd name="connsiteX3" fmla="*/ 0 w 2085602"/>
              <a:gd name="connsiteY3" fmla="*/ 482179 h 493861"/>
              <a:gd name="connsiteX4" fmla="*/ 295590 w 2085602"/>
              <a:gd name="connsiteY4" fmla="*/ 0 h 493861"/>
              <a:gd name="connsiteX0" fmla="*/ 295590 w 2085602"/>
              <a:gd name="connsiteY0" fmla="*/ 0 h 493861"/>
              <a:gd name="connsiteX1" fmla="*/ 1740692 w 2085602"/>
              <a:gd name="connsiteY1" fmla="*/ 3329 h 493861"/>
              <a:gd name="connsiteX2" fmla="*/ 2085602 w 2085602"/>
              <a:gd name="connsiteY2" fmla="*/ 493861 h 493861"/>
              <a:gd name="connsiteX3" fmla="*/ 0 w 2085602"/>
              <a:gd name="connsiteY3" fmla="*/ 482179 h 493861"/>
              <a:gd name="connsiteX4" fmla="*/ 295590 w 2085602"/>
              <a:gd name="connsiteY4" fmla="*/ 0 h 493861"/>
              <a:gd name="connsiteX0" fmla="*/ 295590 w 2060475"/>
              <a:gd name="connsiteY0" fmla="*/ 0 h 498028"/>
              <a:gd name="connsiteX1" fmla="*/ 1740692 w 2060475"/>
              <a:gd name="connsiteY1" fmla="*/ 3329 h 498028"/>
              <a:gd name="connsiteX2" fmla="*/ 2060475 w 2060475"/>
              <a:gd name="connsiteY2" fmla="*/ 498028 h 498028"/>
              <a:gd name="connsiteX3" fmla="*/ 0 w 2060475"/>
              <a:gd name="connsiteY3" fmla="*/ 482179 h 498028"/>
              <a:gd name="connsiteX4" fmla="*/ 295590 w 2060475"/>
              <a:gd name="connsiteY4" fmla="*/ 0 h 498028"/>
              <a:gd name="connsiteX0" fmla="*/ 295590 w 2060475"/>
              <a:gd name="connsiteY0" fmla="*/ 0 h 485526"/>
              <a:gd name="connsiteX1" fmla="*/ 1740692 w 2060475"/>
              <a:gd name="connsiteY1" fmla="*/ 3329 h 485526"/>
              <a:gd name="connsiteX2" fmla="*/ 2060475 w 2060475"/>
              <a:gd name="connsiteY2" fmla="*/ 485526 h 485526"/>
              <a:gd name="connsiteX3" fmla="*/ 0 w 2060475"/>
              <a:gd name="connsiteY3" fmla="*/ 482179 h 485526"/>
              <a:gd name="connsiteX4" fmla="*/ 295590 w 2060475"/>
              <a:gd name="connsiteY4" fmla="*/ 0 h 485526"/>
              <a:gd name="connsiteX0" fmla="*/ 314434 w 2079319"/>
              <a:gd name="connsiteY0" fmla="*/ 0 h 486346"/>
              <a:gd name="connsiteX1" fmla="*/ 1759536 w 2079319"/>
              <a:gd name="connsiteY1" fmla="*/ 3329 h 486346"/>
              <a:gd name="connsiteX2" fmla="*/ 2079319 w 2079319"/>
              <a:gd name="connsiteY2" fmla="*/ 485526 h 486346"/>
              <a:gd name="connsiteX3" fmla="*/ 0 w 2079319"/>
              <a:gd name="connsiteY3" fmla="*/ 486346 h 486346"/>
              <a:gd name="connsiteX4" fmla="*/ 314434 w 2079319"/>
              <a:gd name="connsiteY4" fmla="*/ 0 h 486346"/>
              <a:gd name="connsiteX0" fmla="*/ 289309 w 2079319"/>
              <a:gd name="connsiteY0" fmla="*/ 0 h 486346"/>
              <a:gd name="connsiteX1" fmla="*/ 1759536 w 2079319"/>
              <a:gd name="connsiteY1" fmla="*/ 3329 h 486346"/>
              <a:gd name="connsiteX2" fmla="*/ 2079319 w 2079319"/>
              <a:gd name="connsiteY2" fmla="*/ 485526 h 486346"/>
              <a:gd name="connsiteX3" fmla="*/ 0 w 2079319"/>
              <a:gd name="connsiteY3" fmla="*/ 486346 h 486346"/>
              <a:gd name="connsiteX4" fmla="*/ 289309 w 2079319"/>
              <a:gd name="connsiteY4" fmla="*/ 0 h 48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9319" h="486346">
                <a:moveTo>
                  <a:pt x="289309" y="0"/>
                </a:moveTo>
                <a:lnTo>
                  <a:pt x="1759536" y="3329"/>
                </a:lnTo>
                <a:lnTo>
                  <a:pt x="2079319" y="485526"/>
                </a:lnTo>
                <a:lnTo>
                  <a:pt x="0" y="486346"/>
                </a:lnTo>
                <a:lnTo>
                  <a:pt x="289309" y="0"/>
                </a:lnTo>
                <a:close/>
              </a:path>
            </a:pathLst>
          </a:custGeom>
          <a:solidFill>
            <a:srgbClr val="7030A0">
              <a:alpha val="6902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3" name="Text Box 42"/>
          <p:cNvSpPr txBox="1"/>
          <p:nvPr/>
        </p:nvSpPr>
        <p:spPr>
          <a:xfrm>
            <a:off x="5071477" y="1407166"/>
            <a:ext cx="1761345" cy="57467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effectLst/>
                <a:latin typeface="Arial Narrow" charset="0"/>
                <a:ea typeface="Calibri" charset="0"/>
                <a:cs typeface="Times New Roman" charset="0"/>
              </a:rPr>
              <a:t>KIDS: TEACHERS: AIDES</a:t>
            </a:r>
            <a:endParaRPr lang="en-US" sz="8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effectLst/>
                <a:latin typeface="Arial Narrow" charset="0"/>
                <a:ea typeface="Calibri" charset="0"/>
                <a:cs typeface="Times New Roman" charset="0"/>
              </a:rPr>
              <a:t>8:1:2</a:t>
            </a:r>
            <a:endParaRPr lang="en-US" sz="8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effectLst/>
                <a:latin typeface="Arial Narrow" charset="0"/>
                <a:ea typeface="Calibri" charset="0"/>
                <a:cs typeface="Times New Roman" charset="0"/>
              </a:rPr>
              <a:t>12:1:1</a:t>
            </a:r>
            <a:endParaRPr lang="en-US" sz="8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effectLst/>
                <a:latin typeface="Arial Narrow" charset="0"/>
                <a:ea typeface="Calibri" charset="0"/>
                <a:cs typeface="Times New Roman" charset="0"/>
              </a:rPr>
              <a:t>FBA and BIP if behavioral</a:t>
            </a:r>
            <a:endParaRPr lang="en-US" sz="8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47" name="Pentagon 46"/>
          <p:cNvSpPr/>
          <p:nvPr/>
        </p:nvSpPr>
        <p:spPr>
          <a:xfrm rot="10800000">
            <a:off x="6569343" y="1100137"/>
            <a:ext cx="1438910" cy="851237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9" name="Text Box 72"/>
          <p:cNvSpPr txBox="1"/>
          <p:nvPr/>
        </p:nvSpPr>
        <p:spPr>
          <a:xfrm>
            <a:off x="6775400" y="1204933"/>
            <a:ext cx="1197610" cy="79629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Arial Narrow" charset="0"/>
                <a:ea typeface="Calibri" charset="0"/>
                <a:cs typeface="Times New Roman" charset="0"/>
              </a:rPr>
              <a:t>District- Based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Arial Narrow" charset="0"/>
                <a:ea typeface="Calibri" charset="0"/>
                <a:cs typeface="Times New Roman" charset="0"/>
              </a:rPr>
              <a:t> Self-contained 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Arial Narrow" charset="0"/>
                <a:ea typeface="Calibri" charset="0"/>
                <a:cs typeface="Times New Roman" charset="0"/>
              </a:rPr>
              <a:t>Classroom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60920" y="1392562"/>
            <a:ext cx="124250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Pentagon 49"/>
          <p:cNvSpPr/>
          <p:nvPr/>
        </p:nvSpPr>
        <p:spPr>
          <a:xfrm>
            <a:off x="3709555" y="1193522"/>
            <a:ext cx="1750470" cy="37592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2" name="Text Box 41"/>
          <p:cNvSpPr txBox="1"/>
          <p:nvPr/>
        </p:nvSpPr>
        <p:spPr>
          <a:xfrm>
            <a:off x="5473853" y="1003172"/>
            <a:ext cx="1016635" cy="37211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effectLst/>
                <a:latin typeface="Arial Narrow" charset="0"/>
                <a:ea typeface="Calibri" charset="0"/>
                <a:cs typeface="Times New Roman" charset="0"/>
              </a:rPr>
              <a:t>Center-Based</a:t>
            </a:r>
            <a:endParaRPr lang="en-US" sz="8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effectLst/>
                <a:latin typeface="Arial Narrow" charset="0"/>
                <a:ea typeface="Calibri" charset="0"/>
                <a:cs typeface="Times New Roman" charset="0"/>
              </a:rPr>
              <a:t>Programs</a:t>
            </a:r>
            <a:endParaRPr lang="en-US" sz="8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36947" y="1238523"/>
            <a:ext cx="144742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>
                <a:latin typeface="Arial Narrow" charset="0"/>
                <a:ea typeface="Calibri" charset="0"/>
                <a:cs typeface="Times New Roman" charset="0"/>
              </a:rPr>
              <a:t>Referral Out of </a:t>
            </a:r>
            <a:r>
              <a:rPr lang="en-US" sz="1100" dirty="0">
                <a:latin typeface="Arial Narrow" charset="0"/>
                <a:ea typeface="Calibri" charset="0"/>
                <a:cs typeface="Times New Roman" charset="0"/>
              </a:rPr>
              <a:t>District</a:t>
            </a:r>
            <a:endParaRPr lang="en-US" sz="1100" dirty="0">
              <a:ea typeface="Calibri" charset="0"/>
              <a:cs typeface="Times New Roman" charset="0"/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5559328" y="662682"/>
            <a:ext cx="833968" cy="303610"/>
          </a:xfrm>
          <a:custGeom>
            <a:avLst/>
            <a:gdLst>
              <a:gd name="connsiteX0" fmla="*/ 127168 w 1186903"/>
              <a:gd name="connsiteY0" fmla="*/ 0 h 381504"/>
              <a:gd name="connsiteX1" fmla="*/ 1029457 w 1186903"/>
              <a:gd name="connsiteY1" fmla="*/ 6055 h 381504"/>
              <a:gd name="connsiteX2" fmla="*/ 1186903 w 1186903"/>
              <a:gd name="connsiteY2" fmla="*/ 381504 h 381504"/>
              <a:gd name="connsiteX3" fmla="*/ 0 w 1186903"/>
              <a:gd name="connsiteY3" fmla="*/ 381504 h 381504"/>
              <a:gd name="connsiteX4" fmla="*/ 127168 w 1186903"/>
              <a:gd name="connsiteY4" fmla="*/ 0 h 381504"/>
              <a:gd name="connsiteX0" fmla="*/ 148312 w 1186903"/>
              <a:gd name="connsiteY0" fmla="*/ 0 h 381504"/>
              <a:gd name="connsiteX1" fmla="*/ 1029457 w 1186903"/>
              <a:gd name="connsiteY1" fmla="*/ 6055 h 381504"/>
              <a:gd name="connsiteX2" fmla="*/ 1186903 w 1186903"/>
              <a:gd name="connsiteY2" fmla="*/ 381504 h 381504"/>
              <a:gd name="connsiteX3" fmla="*/ 0 w 1186903"/>
              <a:gd name="connsiteY3" fmla="*/ 381504 h 381504"/>
              <a:gd name="connsiteX4" fmla="*/ 148312 w 1186903"/>
              <a:gd name="connsiteY4" fmla="*/ 0 h 381504"/>
              <a:gd name="connsiteX0" fmla="*/ 148312 w 1186903"/>
              <a:gd name="connsiteY0" fmla="*/ 4530 h 386034"/>
              <a:gd name="connsiteX1" fmla="*/ 1003028 w 1186903"/>
              <a:gd name="connsiteY1" fmla="*/ 0 h 386034"/>
              <a:gd name="connsiteX2" fmla="*/ 1186903 w 1186903"/>
              <a:gd name="connsiteY2" fmla="*/ 386034 h 386034"/>
              <a:gd name="connsiteX3" fmla="*/ 0 w 1186903"/>
              <a:gd name="connsiteY3" fmla="*/ 386034 h 386034"/>
              <a:gd name="connsiteX4" fmla="*/ 148312 w 1186903"/>
              <a:gd name="connsiteY4" fmla="*/ 4530 h 386034"/>
              <a:gd name="connsiteX0" fmla="*/ 153598 w 1186903"/>
              <a:gd name="connsiteY0" fmla="*/ 0 h 386859"/>
              <a:gd name="connsiteX1" fmla="*/ 1003028 w 1186903"/>
              <a:gd name="connsiteY1" fmla="*/ 825 h 386859"/>
              <a:gd name="connsiteX2" fmla="*/ 1186903 w 1186903"/>
              <a:gd name="connsiteY2" fmla="*/ 386859 h 386859"/>
              <a:gd name="connsiteX3" fmla="*/ 0 w 1186903"/>
              <a:gd name="connsiteY3" fmla="*/ 386859 h 386859"/>
              <a:gd name="connsiteX4" fmla="*/ 153598 w 1186903"/>
              <a:gd name="connsiteY4" fmla="*/ 0 h 386859"/>
              <a:gd name="connsiteX0" fmla="*/ 153598 w 1165759"/>
              <a:gd name="connsiteY0" fmla="*/ 0 h 386859"/>
              <a:gd name="connsiteX1" fmla="*/ 1003028 w 1165759"/>
              <a:gd name="connsiteY1" fmla="*/ 825 h 386859"/>
              <a:gd name="connsiteX2" fmla="*/ 1165759 w 1165759"/>
              <a:gd name="connsiteY2" fmla="*/ 386859 h 386859"/>
              <a:gd name="connsiteX3" fmla="*/ 0 w 1165759"/>
              <a:gd name="connsiteY3" fmla="*/ 386859 h 386859"/>
              <a:gd name="connsiteX4" fmla="*/ 153598 w 1165759"/>
              <a:gd name="connsiteY4" fmla="*/ 0 h 386859"/>
              <a:gd name="connsiteX0" fmla="*/ 153598 w 1165759"/>
              <a:gd name="connsiteY0" fmla="*/ 0 h 386859"/>
              <a:gd name="connsiteX1" fmla="*/ 932907 w 1165759"/>
              <a:gd name="connsiteY1" fmla="*/ 7273 h 386859"/>
              <a:gd name="connsiteX2" fmla="*/ 1165759 w 1165759"/>
              <a:gd name="connsiteY2" fmla="*/ 386859 h 386859"/>
              <a:gd name="connsiteX3" fmla="*/ 0 w 1165759"/>
              <a:gd name="connsiteY3" fmla="*/ 386859 h 386859"/>
              <a:gd name="connsiteX4" fmla="*/ 153598 w 1165759"/>
              <a:gd name="connsiteY4" fmla="*/ 0 h 386859"/>
              <a:gd name="connsiteX0" fmla="*/ 179893 w 1165759"/>
              <a:gd name="connsiteY0" fmla="*/ 57204 h 379586"/>
              <a:gd name="connsiteX1" fmla="*/ 932907 w 1165759"/>
              <a:gd name="connsiteY1" fmla="*/ 0 h 379586"/>
              <a:gd name="connsiteX2" fmla="*/ 1165759 w 1165759"/>
              <a:gd name="connsiteY2" fmla="*/ 379586 h 379586"/>
              <a:gd name="connsiteX3" fmla="*/ 0 w 1165759"/>
              <a:gd name="connsiteY3" fmla="*/ 379586 h 379586"/>
              <a:gd name="connsiteX4" fmla="*/ 179893 w 1165759"/>
              <a:gd name="connsiteY4" fmla="*/ 57204 h 379586"/>
              <a:gd name="connsiteX0" fmla="*/ 179893 w 1165759"/>
              <a:gd name="connsiteY0" fmla="*/ 0 h 322382"/>
              <a:gd name="connsiteX1" fmla="*/ 915377 w 1165759"/>
              <a:gd name="connsiteY1" fmla="*/ 825 h 322382"/>
              <a:gd name="connsiteX2" fmla="*/ 1165759 w 1165759"/>
              <a:gd name="connsiteY2" fmla="*/ 322382 h 322382"/>
              <a:gd name="connsiteX3" fmla="*/ 0 w 1165759"/>
              <a:gd name="connsiteY3" fmla="*/ 322382 h 322382"/>
              <a:gd name="connsiteX4" fmla="*/ 179893 w 1165759"/>
              <a:gd name="connsiteY4" fmla="*/ 0 h 322382"/>
              <a:gd name="connsiteX0" fmla="*/ 206188 w 1165759"/>
              <a:gd name="connsiteY0" fmla="*/ 5622 h 321556"/>
              <a:gd name="connsiteX1" fmla="*/ 915377 w 1165759"/>
              <a:gd name="connsiteY1" fmla="*/ -1 h 321556"/>
              <a:gd name="connsiteX2" fmla="*/ 1165759 w 1165759"/>
              <a:gd name="connsiteY2" fmla="*/ 321556 h 321556"/>
              <a:gd name="connsiteX3" fmla="*/ 0 w 1165759"/>
              <a:gd name="connsiteY3" fmla="*/ 321556 h 321556"/>
              <a:gd name="connsiteX4" fmla="*/ 206188 w 1165759"/>
              <a:gd name="connsiteY4" fmla="*/ 5622 h 321556"/>
              <a:gd name="connsiteX0" fmla="*/ 206188 w 1165759"/>
              <a:gd name="connsiteY0" fmla="*/ 0 h 315934"/>
              <a:gd name="connsiteX1" fmla="*/ 915377 w 1165759"/>
              <a:gd name="connsiteY1" fmla="*/ 7272 h 315934"/>
              <a:gd name="connsiteX2" fmla="*/ 1165759 w 1165759"/>
              <a:gd name="connsiteY2" fmla="*/ 315934 h 315934"/>
              <a:gd name="connsiteX3" fmla="*/ 0 w 1165759"/>
              <a:gd name="connsiteY3" fmla="*/ 315934 h 315934"/>
              <a:gd name="connsiteX4" fmla="*/ 206188 w 1165759"/>
              <a:gd name="connsiteY4" fmla="*/ 0 h 315934"/>
              <a:gd name="connsiteX0" fmla="*/ 206188 w 1165759"/>
              <a:gd name="connsiteY0" fmla="*/ 0 h 315934"/>
              <a:gd name="connsiteX1" fmla="*/ 906612 w 1165759"/>
              <a:gd name="connsiteY1" fmla="*/ 7272 h 315934"/>
              <a:gd name="connsiteX2" fmla="*/ 1165759 w 1165759"/>
              <a:gd name="connsiteY2" fmla="*/ 315934 h 315934"/>
              <a:gd name="connsiteX3" fmla="*/ 0 w 1165759"/>
              <a:gd name="connsiteY3" fmla="*/ 315934 h 315934"/>
              <a:gd name="connsiteX4" fmla="*/ 206188 w 1165759"/>
              <a:gd name="connsiteY4" fmla="*/ 0 h 315934"/>
              <a:gd name="connsiteX0" fmla="*/ 206188 w 1165759"/>
              <a:gd name="connsiteY0" fmla="*/ 5623 h 321557"/>
              <a:gd name="connsiteX1" fmla="*/ 906612 w 1165759"/>
              <a:gd name="connsiteY1" fmla="*/ 0 h 321557"/>
              <a:gd name="connsiteX2" fmla="*/ 1165759 w 1165759"/>
              <a:gd name="connsiteY2" fmla="*/ 321557 h 321557"/>
              <a:gd name="connsiteX3" fmla="*/ 0 w 1165759"/>
              <a:gd name="connsiteY3" fmla="*/ 321557 h 321557"/>
              <a:gd name="connsiteX4" fmla="*/ 206188 w 1165759"/>
              <a:gd name="connsiteY4" fmla="*/ 5623 h 321557"/>
              <a:gd name="connsiteX0" fmla="*/ 206188 w 1165759"/>
              <a:gd name="connsiteY0" fmla="*/ 0 h 315934"/>
              <a:gd name="connsiteX1" fmla="*/ 941672 w 1165759"/>
              <a:gd name="connsiteY1" fmla="*/ 7272 h 315934"/>
              <a:gd name="connsiteX2" fmla="*/ 1165759 w 1165759"/>
              <a:gd name="connsiteY2" fmla="*/ 315934 h 315934"/>
              <a:gd name="connsiteX3" fmla="*/ 0 w 1165759"/>
              <a:gd name="connsiteY3" fmla="*/ 315934 h 315934"/>
              <a:gd name="connsiteX4" fmla="*/ 206188 w 1165759"/>
              <a:gd name="connsiteY4" fmla="*/ 0 h 315934"/>
              <a:gd name="connsiteX0" fmla="*/ 206188 w 1165759"/>
              <a:gd name="connsiteY0" fmla="*/ 5623 h 321557"/>
              <a:gd name="connsiteX1" fmla="*/ 959202 w 1165759"/>
              <a:gd name="connsiteY1" fmla="*/ 0 h 321557"/>
              <a:gd name="connsiteX2" fmla="*/ 1165759 w 1165759"/>
              <a:gd name="connsiteY2" fmla="*/ 321557 h 321557"/>
              <a:gd name="connsiteX3" fmla="*/ 0 w 1165759"/>
              <a:gd name="connsiteY3" fmla="*/ 321557 h 321557"/>
              <a:gd name="connsiteX4" fmla="*/ 206188 w 1165759"/>
              <a:gd name="connsiteY4" fmla="*/ 5623 h 321557"/>
              <a:gd name="connsiteX0" fmla="*/ 206188 w 1165759"/>
              <a:gd name="connsiteY0" fmla="*/ 0 h 315934"/>
              <a:gd name="connsiteX1" fmla="*/ 950437 w 1165759"/>
              <a:gd name="connsiteY1" fmla="*/ 825 h 315934"/>
              <a:gd name="connsiteX2" fmla="*/ 1165759 w 1165759"/>
              <a:gd name="connsiteY2" fmla="*/ 315934 h 315934"/>
              <a:gd name="connsiteX3" fmla="*/ 0 w 1165759"/>
              <a:gd name="connsiteY3" fmla="*/ 315934 h 315934"/>
              <a:gd name="connsiteX4" fmla="*/ 206188 w 1165759"/>
              <a:gd name="connsiteY4" fmla="*/ 0 h 315934"/>
              <a:gd name="connsiteX0" fmla="*/ 206188 w 1362740"/>
              <a:gd name="connsiteY0" fmla="*/ 0 h 330291"/>
              <a:gd name="connsiteX1" fmla="*/ 950437 w 1362740"/>
              <a:gd name="connsiteY1" fmla="*/ 825 h 330291"/>
              <a:gd name="connsiteX2" fmla="*/ 1362740 w 1362740"/>
              <a:gd name="connsiteY2" fmla="*/ 330291 h 330291"/>
              <a:gd name="connsiteX3" fmla="*/ 0 w 1362740"/>
              <a:gd name="connsiteY3" fmla="*/ 315934 h 330291"/>
              <a:gd name="connsiteX4" fmla="*/ 206188 w 1362740"/>
              <a:gd name="connsiteY4" fmla="*/ 0 h 330291"/>
              <a:gd name="connsiteX0" fmla="*/ 206188 w 1362740"/>
              <a:gd name="connsiteY0" fmla="*/ 0 h 330291"/>
              <a:gd name="connsiteX1" fmla="*/ 1126314 w 1362740"/>
              <a:gd name="connsiteY1" fmla="*/ 5611 h 330291"/>
              <a:gd name="connsiteX2" fmla="*/ 1362740 w 1362740"/>
              <a:gd name="connsiteY2" fmla="*/ 330291 h 330291"/>
              <a:gd name="connsiteX3" fmla="*/ 0 w 1362740"/>
              <a:gd name="connsiteY3" fmla="*/ 315934 h 330291"/>
              <a:gd name="connsiteX4" fmla="*/ 206188 w 1362740"/>
              <a:gd name="connsiteY4" fmla="*/ 0 h 330291"/>
              <a:gd name="connsiteX0" fmla="*/ 206188 w 1341635"/>
              <a:gd name="connsiteY0" fmla="*/ 0 h 335076"/>
              <a:gd name="connsiteX1" fmla="*/ 1126314 w 1341635"/>
              <a:gd name="connsiteY1" fmla="*/ 5611 h 335076"/>
              <a:gd name="connsiteX2" fmla="*/ 1341635 w 1341635"/>
              <a:gd name="connsiteY2" fmla="*/ 335076 h 335076"/>
              <a:gd name="connsiteX3" fmla="*/ 0 w 1341635"/>
              <a:gd name="connsiteY3" fmla="*/ 315934 h 335076"/>
              <a:gd name="connsiteX4" fmla="*/ 206188 w 1341635"/>
              <a:gd name="connsiteY4" fmla="*/ 0 h 335076"/>
              <a:gd name="connsiteX0" fmla="*/ 206188 w 1334599"/>
              <a:gd name="connsiteY0" fmla="*/ 0 h 330291"/>
              <a:gd name="connsiteX1" fmla="*/ 1126314 w 1334599"/>
              <a:gd name="connsiteY1" fmla="*/ 5611 h 330291"/>
              <a:gd name="connsiteX2" fmla="*/ 1334599 w 1334599"/>
              <a:gd name="connsiteY2" fmla="*/ 330291 h 330291"/>
              <a:gd name="connsiteX3" fmla="*/ 0 w 1334599"/>
              <a:gd name="connsiteY3" fmla="*/ 315934 h 330291"/>
              <a:gd name="connsiteX4" fmla="*/ 206188 w 1334599"/>
              <a:gd name="connsiteY4" fmla="*/ 0 h 330291"/>
              <a:gd name="connsiteX0" fmla="*/ 206188 w 1327563"/>
              <a:gd name="connsiteY0" fmla="*/ 0 h 315934"/>
              <a:gd name="connsiteX1" fmla="*/ 1126314 w 1327563"/>
              <a:gd name="connsiteY1" fmla="*/ 5611 h 315934"/>
              <a:gd name="connsiteX2" fmla="*/ 1327563 w 1327563"/>
              <a:gd name="connsiteY2" fmla="*/ 315934 h 315934"/>
              <a:gd name="connsiteX3" fmla="*/ 0 w 1327563"/>
              <a:gd name="connsiteY3" fmla="*/ 315934 h 315934"/>
              <a:gd name="connsiteX4" fmla="*/ 206188 w 1327563"/>
              <a:gd name="connsiteY4" fmla="*/ 0 h 315934"/>
              <a:gd name="connsiteX0" fmla="*/ 206188 w 1327563"/>
              <a:gd name="connsiteY0" fmla="*/ 0 h 325505"/>
              <a:gd name="connsiteX1" fmla="*/ 1126314 w 1327563"/>
              <a:gd name="connsiteY1" fmla="*/ 5611 h 325505"/>
              <a:gd name="connsiteX2" fmla="*/ 1327563 w 1327563"/>
              <a:gd name="connsiteY2" fmla="*/ 325505 h 325505"/>
              <a:gd name="connsiteX3" fmla="*/ 0 w 1327563"/>
              <a:gd name="connsiteY3" fmla="*/ 315934 h 325505"/>
              <a:gd name="connsiteX4" fmla="*/ 206188 w 1327563"/>
              <a:gd name="connsiteY4" fmla="*/ 0 h 325505"/>
              <a:gd name="connsiteX0" fmla="*/ 206188 w 1320529"/>
              <a:gd name="connsiteY0" fmla="*/ 0 h 315934"/>
              <a:gd name="connsiteX1" fmla="*/ 1126314 w 1320529"/>
              <a:gd name="connsiteY1" fmla="*/ 5611 h 315934"/>
              <a:gd name="connsiteX2" fmla="*/ 1320529 w 1320529"/>
              <a:gd name="connsiteY2" fmla="*/ 315933 h 315934"/>
              <a:gd name="connsiteX3" fmla="*/ 0 w 1320529"/>
              <a:gd name="connsiteY3" fmla="*/ 315934 h 315934"/>
              <a:gd name="connsiteX4" fmla="*/ 206188 w 1320529"/>
              <a:gd name="connsiteY4" fmla="*/ 0 h 315934"/>
              <a:gd name="connsiteX0" fmla="*/ 206188 w 1313495"/>
              <a:gd name="connsiteY0" fmla="*/ 0 h 325504"/>
              <a:gd name="connsiteX1" fmla="*/ 1126314 w 1313495"/>
              <a:gd name="connsiteY1" fmla="*/ 5611 h 325504"/>
              <a:gd name="connsiteX2" fmla="*/ 1313495 w 1313495"/>
              <a:gd name="connsiteY2" fmla="*/ 325504 h 325504"/>
              <a:gd name="connsiteX3" fmla="*/ 0 w 1313495"/>
              <a:gd name="connsiteY3" fmla="*/ 315934 h 325504"/>
              <a:gd name="connsiteX4" fmla="*/ 206188 w 1313495"/>
              <a:gd name="connsiteY4" fmla="*/ 0 h 325504"/>
              <a:gd name="connsiteX0" fmla="*/ 206188 w 1313495"/>
              <a:gd name="connsiteY0" fmla="*/ 0 h 325504"/>
              <a:gd name="connsiteX1" fmla="*/ 1119401 w 1313495"/>
              <a:gd name="connsiteY1" fmla="*/ 745 h 325504"/>
              <a:gd name="connsiteX2" fmla="*/ 1313495 w 1313495"/>
              <a:gd name="connsiteY2" fmla="*/ 325504 h 325504"/>
              <a:gd name="connsiteX3" fmla="*/ 0 w 1313495"/>
              <a:gd name="connsiteY3" fmla="*/ 315934 h 325504"/>
              <a:gd name="connsiteX4" fmla="*/ 206188 w 1313495"/>
              <a:gd name="connsiteY4" fmla="*/ 0 h 325504"/>
              <a:gd name="connsiteX0" fmla="*/ 185449 w 1313495"/>
              <a:gd name="connsiteY0" fmla="*/ 4122 h 324759"/>
              <a:gd name="connsiteX1" fmla="*/ 1119401 w 1313495"/>
              <a:gd name="connsiteY1" fmla="*/ 0 h 324759"/>
              <a:gd name="connsiteX2" fmla="*/ 1313495 w 1313495"/>
              <a:gd name="connsiteY2" fmla="*/ 324759 h 324759"/>
              <a:gd name="connsiteX3" fmla="*/ 0 w 1313495"/>
              <a:gd name="connsiteY3" fmla="*/ 315189 h 324759"/>
              <a:gd name="connsiteX4" fmla="*/ 185449 w 1313495"/>
              <a:gd name="connsiteY4" fmla="*/ 4122 h 324759"/>
              <a:gd name="connsiteX0" fmla="*/ 185449 w 1313495"/>
              <a:gd name="connsiteY0" fmla="*/ 0 h 320637"/>
              <a:gd name="connsiteX1" fmla="*/ 1082147 w 1313495"/>
              <a:gd name="connsiteY1" fmla="*/ 249 h 320637"/>
              <a:gd name="connsiteX2" fmla="*/ 1313495 w 1313495"/>
              <a:gd name="connsiteY2" fmla="*/ 320637 h 320637"/>
              <a:gd name="connsiteX3" fmla="*/ 0 w 1313495"/>
              <a:gd name="connsiteY3" fmla="*/ 311067 h 320637"/>
              <a:gd name="connsiteX4" fmla="*/ 185449 w 1313495"/>
              <a:gd name="connsiteY4" fmla="*/ 0 h 320637"/>
              <a:gd name="connsiteX0" fmla="*/ 210285 w 1313495"/>
              <a:gd name="connsiteY0" fmla="*/ 0 h 320637"/>
              <a:gd name="connsiteX1" fmla="*/ 1082147 w 1313495"/>
              <a:gd name="connsiteY1" fmla="*/ 249 h 320637"/>
              <a:gd name="connsiteX2" fmla="*/ 1313495 w 1313495"/>
              <a:gd name="connsiteY2" fmla="*/ 320637 h 320637"/>
              <a:gd name="connsiteX3" fmla="*/ 0 w 1313495"/>
              <a:gd name="connsiteY3" fmla="*/ 311067 h 320637"/>
              <a:gd name="connsiteX4" fmla="*/ 210285 w 1313495"/>
              <a:gd name="connsiteY4" fmla="*/ 0 h 320637"/>
              <a:gd name="connsiteX0" fmla="*/ 210285 w 1307286"/>
              <a:gd name="connsiteY0" fmla="*/ 0 h 311897"/>
              <a:gd name="connsiteX1" fmla="*/ 1082147 w 1307286"/>
              <a:gd name="connsiteY1" fmla="*/ 249 h 311897"/>
              <a:gd name="connsiteX2" fmla="*/ 1307286 w 1307286"/>
              <a:gd name="connsiteY2" fmla="*/ 311897 h 311897"/>
              <a:gd name="connsiteX3" fmla="*/ 0 w 1307286"/>
              <a:gd name="connsiteY3" fmla="*/ 311067 h 311897"/>
              <a:gd name="connsiteX4" fmla="*/ 210285 w 1307286"/>
              <a:gd name="connsiteY4" fmla="*/ 0 h 311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286" h="311897">
                <a:moveTo>
                  <a:pt x="210285" y="0"/>
                </a:moveTo>
                <a:lnTo>
                  <a:pt x="1082147" y="249"/>
                </a:lnTo>
                <a:lnTo>
                  <a:pt x="1307286" y="311897"/>
                </a:lnTo>
                <a:lnTo>
                  <a:pt x="0" y="311067"/>
                </a:lnTo>
                <a:lnTo>
                  <a:pt x="210285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4" name="Text Box 40"/>
          <p:cNvSpPr txBox="1"/>
          <p:nvPr/>
        </p:nvSpPr>
        <p:spPr>
          <a:xfrm>
            <a:off x="5627932" y="660136"/>
            <a:ext cx="657860" cy="3124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effectLst/>
                <a:latin typeface="Arial Narrow" charset="0"/>
                <a:ea typeface="Calibri" charset="0"/>
                <a:cs typeface="Times New Roman" charset="0"/>
              </a:rPr>
              <a:t>Day </a:t>
            </a:r>
            <a:endParaRPr lang="en-US" sz="8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effectLst/>
                <a:latin typeface="Arial Narrow" charset="0"/>
                <a:ea typeface="Calibri" charset="0"/>
                <a:cs typeface="Times New Roman" charset="0"/>
              </a:rPr>
              <a:t>Treatment</a:t>
            </a:r>
            <a:endParaRPr lang="en-US" sz="8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55" name="Triangle 53"/>
          <p:cNvSpPr/>
          <p:nvPr/>
        </p:nvSpPr>
        <p:spPr>
          <a:xfrm>
            <a:off x="5692412" y="141250"/>
            <a:ext cx="547521" cy="521491"/>
          </a:xfrm>
          <a:custGeom>
            <a:avLst/>
            <a:gdLst>
              <a:gd name="connsiteX0" fmla="*/ 0 w 640435"/>
              <a:gd name="connsiteY0" fmla="*/ 485155 h 485155"/>
              <a:gd name="connsiteX1" fmla="*/ 320224 w 640435"/>
              <a:gd name="connsiteY1" fmla="*/ 0 h 485155"/>
              <a:gd name="connsiteX2" fmla="*/ 640435 w 640435"/>
              <a:gd name="connsiteY2" fmla="*/ 485155 h 485155"/>
              <a:gd name="connsiteX3" fmla="*/ 0 w 640435"/>
              <a:gd name="connsiteY3" fmla="*/ 485155 h 485155"/>
              <a:gd name="connsiteX0" fmla="*/ 0 w 598014"/>
              <a:gd name="connsiteY0" fmla="*/ 485155 h 489869"/>
              <a:gd name="connsiteX1" fmla="*/ 320224 w 598014"/>
              <a:gd name="connsiteY1" fmla="*/ 0 h 489869"/>
              <a:gd name="connsiteX2" fmla="*/ 598014 w 598014"/>
              <a:gd name="connsiteY2" fmla="*/ 489869 h 489869"/>
              <a:gd name="connsiteX3" fmla="*/ 0 w 598014"/>
              <a:gd name="connsiteY3" fmla="*/ 485155 h 489869"/>
              <a:gd name="connsiteX0" fmla="*/ 0 w 640435"/>
              <a:gd name="connsiteY0" fmla="*/ 485155 h 494583"/>
              <a:gd name="connsiteX1" fmla="*/ 320224 w 640435"/>
              <a:gd name="connsiteY1" fmla="*/ 0 h 494583"/>
              <a:gd name="connsiteX2" fmla="*/ 640435 w 640435"/>
              <a:gd name="connsiteY2" fmla="*/ 494583 h 494583"/>
              <a:gd name="connsiteX3" fmla="*/ 0 w 640435"/>
              <a:gd name="connsiteY3" fmla="*/ 485155 h 494583"/>
              <a:gd name="connsiteX0" fmla="*/ 0 w 640435"/>
              <a:gd name="connsiteY0" fmla="*/ 452161 h 461589"/>
              <a:gd name="connsiteX1" fmla="*/ 315510 w 640435"/>
              <a:gd name="connsiteY1" fmla="*/ 0 h 461589"/>
              <a:gd name="connsiteX2" fmla="*/ 640435 w 640435"/>
              <a:gd name="connsiteY2" fmla="*/ 461589 h 461589"/>
              <a:gd name="connsiteX3" fmla="*/ 0 w 640435"/>
              <a:gd name="connsiteY3" fmla="*/ 452161 h 461589"/>
              <a:gd name="connsiteX0" fmla="*/ 0 w 645149"/>
              <a:gd name="connsiteY0" fmla="*/ 466302 h 466302"/>
              <a:gd name="connsiteX1" fmla="*/ 320224 w 645149"/>
              <a:gd name="connsiteY1" fmla="*/ 0 h 466302"/>
              <a:gd name="connsiteX2" fmla="*/ 645149 w 645149"/>
              <a:gd name="connsiteY2" fmla="*/ 461589 h 466302"/>
              <a:gd name="connsiteX3" fmla="*/ 0 w 645149"/>
              <a:gd name="connsiteY3" fmla="*/ 466302 h 466302"/>
              <a:gd name="connsiteX0" fmla="*/ 0 w 645149"/>
              <a:gd name="connsiteY0" fmla="*/ 542463 h 542463"/>
              <a:gd name="connsiteX1" fmla="*/ 320224 w 645149"/>
              <a:gd name="connsiteY1" fmla="*/ 0 h 542463"/>
              <a:gd name="connsiteX2" fmla="*/ 645149 w 645149"/>
              <a:gd name="connsiteY2" fmla="*/ 537750 h 542463"/>
              <a:gd name="connsiteX3" fmla="*/ 0 w 645149"/>
              <a:gd name="connsiteY3" fmla="*/ 542463 h 542463"/>
              <a:gd name="connsiteX0" fmla="*/ 0 w 628104"/>
              <a:gd name="connsiteY0" fmla="*/ 546694 h 546694"/>
              <a:gd name="connsiteX1" fmla="*/ 303179 w 628104"/>
              <a:gd name="connsiteY1" fmla="*/ 0 h 546694"/>
              <a:gd name="connsiteX2" fmla="*/ 628104 w 628104"/>
              <a:gd name="connsiteY2" fmla="*/ 537750 h 546694"/>
              <a:gd name="connsiteX3" fmla="*/ 0 w 628104"/>
              <a:gd name="connsiteY3" fmla="*/ 546694 h 546694"/>
              <a:gd name="connsiteX0" fmla="*/ 0 w 632365"/>
              <a:gd name="connsiteY0" fmla="*/ 534000 h 537750"/>
              <a:gd name="connsiteX1" fmla="*/ 307440 w 632365"/>
              <a:gd name="connsiteY1" fmla="*/ 0 h 537750"/>
              <a:gd name="connsiteX2" fmla="*/ 632365 w 632365"/>
              <a:gd name="connsiteY2" fmla="*/ 537750 h 537750"/>
              <a:gd name="connsiteX3" fmla="*/ 0 w 632365"/>
              <a:gd name="connsiteY3" fmla="*/ 534000 h 537750"/>
              <a:gd name="connsiteX0" fmla="*/ 0 w 671180"/>
              <a:gd name="connsiteY0" fmla="*/ 542773 h 542773"/>
              <a:gd name="connsiteX1" fmla="*/ 346255 w 671180"/>
              <a:gd name="connsiteY1" fmla="*/ 0 h 542773"/>
              <a:gd name="connsiteX2" fmla="*/ 671180 w 671180"/>
              <a:gd name="connsiteY2" fmla="*/ 537750 h 542773"/>
              <a:gd name="connsiteX3" fmla="*/ 0 w 671180"/>
              <a:gd name="connsiteY3" fmla="*/ 542773 h 542773"/>
              <a:gd name="connsiteX0" fmla="*/ 0 w 690587"/>
              <a:gd name="connsiteY0" fmla="*/ 542773 h 546523"/>
              <a:gd name="connsiteX1" fmla="*/ 346255 w 690587"/>
              <a:gd name="connsiteY1" fmla="*/ 0 h 546523"/>
              <a:gd name="connsiteX2" fmla="*/ 690587 w 690587"/>
              <a:gd name="connsiteY2" fmla="*/ 546523 h 546523"/>
              <a:gd name="connsiteX3" fmla="*/ 0 w 690587"/>
              <a:gd name="connsiteY3" fmla="*/ 542773 h 54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0587" h="546523">
                <a:moveTo>
                  <a:pt x="0" y="542773"/>
                </a:moveTo>
                <a:lnTo>
                  <a:pt x="346255" y="0"/>
                </a:lnTo>
                <a:lnTo>
                  <a:pt x="690587" y="546523"/>
                </a:lnTo>
                <a:lnTo>
                  <a:pt x="0" y="542773"/>
                </a:lnTo>
                <a:close/>
              </a:path>
            </a:pathLst>
          </a:cu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6" name="Text Box 39"/>
          <p:cNvSpPr txBox="1"/>
          <p:nvPr/>
        </p:nvSpPr>
        <p:spPr>
          <a:xfrm>
            <a:off x="5514254" y="414646"/>
            <a:ext cx="899245" cy="24549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  <a:tabLst>
                <a:tab pos="111125" algn="l"/>
              </a:tabLst>
            </a:pPr>
            <a:r>
              <a:rPr lang="en-US" sz="550" b="1" dirty="0">
                <a:effectLst/>
                <a:latin typeface="Arial Narrow" charset="0"/>
                <a:ea typeface="Calibri" charset="0"/>
                <a:cs typeface="Times New Roman" charset="0"/>
              </a:rPr>
              <a:t>Residential</a:t>
            </a:r>
            <a:endParaRPr lang="en-US" sz="550" b="1" dirty="0">
              <a:effectLst/>
              <a:ea typeface="Calibri" charset="0"/>
              <a:cs typeface="Times New Roman" charset="0"/>
            </a:endParaRPr>
          </a:p>
          <a:p>
            <a:pPr marR="0" algn="ctr">
              <a:spcBef>
                <a:spcPts val="0"/>
              </a:spcBef>
              <a:spcAft>
                <a:spcPts val="0"/>
              </a:spcAft>
              <a:tabLst>
                <a:tab pos="111125" algn="l"/>
              </a:tabLst>
            </a:pPr>
            <a:r>
              <a:rPr lang="en-US" sz="550" b="1" dirty="0">
                <a:effectLst/>
                <a:latin typeface="Arial Narrow" charset="0"/>
                <a:ea typeface="Calibri" charset="0"/>
                <a:cs typeface="Times New Roman" charset="0"/>
              </a:rPr>
              <a:t>Placement</a:t>
            </a:r>
            <a:endParaRPr lang="en-US" sz="550" b="1" dirty="0">
              <a:effectLst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38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 50"/>
          <p:cNvSpPr/>
          <p:nvPr/>
        </p:nvSpPr>
        <p:spPr>
          <a:xfrm>
            <a:off x="5389080" y="967101"/>
            <a:ext cx="1190653" cy="381321"/>
          </a:xfrm>
          <a:custGeom>
            <a:avLst/>
            <a:gdLst>
              <a:gd name="connsiteX0" fmla="*/ 127168 w 1459407"/>
              <a:gd name="connsiteY0" fmla="*/ 0 h 296726"/>
              <a:gd name="connsiteX1" fmla="*/ 1332238 w 1459407"/>
              <a:gd name="connsiteY1" fmla="*/ 0 h 296726"/>
              <a:gd name="connsiteX2" fmla="*/ 1459407 w 1459407"/>
              <a:gd name="connsiteY2" fmla="*/ 296726 h 296726"/>
              <a:gd name="connsiteX3" fmla="*/ 0 w 1459407"/>
              <a:gd name="connsiteY3" fmla="*/ 296726 h 296726"/>
              <a:gd name="connsiteX4" fmla="*/ 127168 w 1459407"/>
              <a:gd name="connsiteY4" fmla="*/ 0 h 296726"/>
              <a:gd name="connsiteX0" fmla="*/ 127168 w 1459407"/>
              <a:gd name="connsiteY0" fmla="*/ 0 h 296726"/>
              <a:gd name="connsiteX1" fmla="*/ 1321665 w 1459407"/>
              <a:gd name="connsiteY1" fmla="*/ 4266 h 296726"/>
              <a:gd name="connsiteX2" fmla="*/ 1459407 w 1459407"/>
              <a:gd name="connsiteY2" fmla="*/ 296726 h 296726"/>
              <a:gd name="connsiteX3" fmla="*/ 0 w 1459407"/>
              <a:gd name="connsiteY3" fmla="*/ 296726 h 296726"/>
              <a:gd name="connsiteX4" fmla="*/ 127168 w 1459407"/>
              <a:gd name="connsiteY4" fmla="*/ 0 h 296726"/>
              <a:gd name="connsiteX0" fmla="*/ 143027 w 1459407"/>
              <a:gd name="connsiteY0" fmla="*/ 0 h 292461"/>
              <a:gd name="connsiteX1" fmla="*/ 1321665 w 1459407"/>
              <a:gd name="connsiteY1" fmla="*/ 1 h 292461"/>
              <a:gd name="connsiteX2" fmla="*/ 1459407 w 1459407"/>
              <a:gd name="connsiteY2" fmla="*/ 292461 h 292461"/>
              <a:gd name="connsiteX3" fmla="*/ 0 w 1459407"/>
              <a:gd name="connsiteY3" fmla="*/ 292461 h 292461"/>
              <a:gd name="connsiteX4" fmla="*/ 143027 w 1459407"/>
              <a:gd name="connsiteY4" fmla="*/ 0 h 292461"/>
              <a:gd name="connsiteX0" fmla="*/ 148314 w 1459407"/>
              <a:gd name="connsiteY0" fmla="*/ 4270 h 292460"/>
              <a:gd name="connsiteX1" fmla="*/ 1321665 w 1459407"/>
              <a:gd name="connsiteY1" fmla="*/ 0 h 292460"/>
              <a:gd name="connsiteX2" fmla="*/ 1459407 w 1459407"/>
              <a:gd name="connsiteY2" fmla="*/ 292460 h 292460"/>
              <a:gd name="connsiteX3" fmla="*/ 0 w 1459407"/>
              <a:gd name="connsiteY3" fmla="*/ 292460 h 292460"/>
              <a:gd name="connsiteX4" fmla="*/ 148314 w 1459407"/>
              <a:gd name="connsiteY4" fmla="*/ 4270 h 292460"/>
              <a:gd name="connsiteX0" fmla="*/ 0 w 1311093"/>
              <a:gd name="connsiteY0" fmla="*/ 4270 h 292460"/>
              <a:gd name="connsiteX1" fmla="*/ 1173351 w 1311093"/>
              <a:gd name="connsiteY1" fmla="*/ 0 h 292460"/>
              <a:gd name="connsiteX2" fmla="*/ 1311093 w 1311093"/>
              <a:gd name="connsiteY2" fmla="*/ 292460 h 292460"/>
              <a:gd name="connsiteX3" fmla="*/ 16806 w 1311093"/>
              <a:gd name="connsiteY3" fmla="*/ 292460 h 292460"/>
              <a:gd name="connsiteX4" fmla="*/ 0 w 1311093"/>
              <a:gd name="connsiteY4" fmla="*/ 4270 h 292460"/>
              <a:gd name="connsiteX0" fmla="*/ 122911 w 1294287"/>
              <a:gd name="connsiteY0" fmla="*/ 9145 h 292460"/>
              <a:gd name="connsiteX1" fmla="*/ 1156545 w 1294287"/>
              <a:gd name="connsiteY1" fmla="*/ 0 h 292460"/>
              <a:gd name="connsiteX2" fmla="*/ 1294287 w 1294287"/>
              <a:gd name="connsiteY2" fmla="*/ 292460 h 292460"/>
              <a:gd name="connsiteX3" fmla="*/ 0 w 1294287"/>
              <a:gd name="connsiteY3" fmla="*/ 292460 h 292460"/>
              <a:gd name="connsiteX4" fmla="*/ 122911 w 1294287"/>
              <a:gd name="connsiteY4" fmla="*/ 9145 h 292460"/>
              <a:gd name="connsiteX0" fmla="*/ 122911 w 1294287"/>
              <a:gd name="connsiteY0" fmla="*/ 0 h 283315"/>
              <a:gd name="connsiteX1" fmla="*/ 953321 w 1294287"/>
              <a:gd name="connsiteY1" fmla="*/ 604 h 283315"/>
              <a:gd name="connsiteX2" fmla="*/ 1294287 w 1294287"/>
              <a:gd name="connsiteY2" fmla="*/ 283315 h 283315"/>
              <a:gd name="connsiteX3" fmla="*/ 0 w 1294287"/>
              <a:gd name="connsiteY3" fmla="*/ 283315 h 283315"/>
              <a:gd name="connsiteX4" fmla="*/ 122911 w 1294287"/>
              <a:gd name="connsiteY4" fmla="*/ 0 h 283315"/>
              <a:gd name="connsiteX0" fmla="*/ 122911 w 1097413"/>
              <a:gd name="connsiteY0" fmla="*/ 0 h 283315"/>
              <a:gd name="connsiteX1" fmla="*/ 953321 w 1097413"/>
              <a:gd name="connsiteY1" fmla="*/ 604 h 283315"/>
              <a:gd name="connsiteX2" fmla="*/ 1097413 w 1097413"/>
              <a:gd name="connsiteY2" fmla="*/ 278441 h 283315"/>
              <a:gd name="connsiteX3" fmla="*/ 0 w 1097413"/>
              <a:gd name="connsiteY3" fmla="*/ 283315 h 283315"/>
              <a:gd name="connsiteX4" fmla="*/ 122911 w 1097413"/>
              <a:gd name="connsiteY4" fmla="*/ 0 h 283315"/>
              <a:gd name="connsiteX0" fmla="*/ 122911 w 1097413"/>
              <a:gd name="connsiteY0" fmla="*/ 0 h 285473"/>
              <a:gd name="connsiteX1" fmla="*/ 953321 w 1097413"/>
              <a:gd name="connsiteY1" fmla="*/ 604 h 285473"/>
              <a:gd name="connsiteX2" fmla="*/ 1097413 w 1097413"/>
              <a:gd name="connsiteY2" fmla="*/ 285473 h 285473"/>
              <a:gd name="connsiteX3" fmla="*/ 0 w 1097413"/>
              <a:gd name="connsiteY3" fmla="*/ 283315 h 285473"/>
              <a:gd name="connsiteX4" fmla="*/ 122911 w 1097413"/>
              <a:gd name="connsiteY4" fmla="*/ 0 h 285473"/>
              <a:gd name="connsiteX0" fmla="*/ 158027 w 1097413"/>
              <a:gd name="connsiteY0" fmla="*/ 2558 h 284869"/>
              <a:gd name="connsiteX1" fmla="*/ 953321 w 1097413"/>
              <a:gd name="connsiteY1" fmla="*/ 0 h 284869"/>
              <a:gd name="connsiteX2" fmla="*/ 1097413 w 1097413"/>
              <a:gd name="connsiteY2" fmla="*/ 284869 h 284869"/>
              <a:gd name="connsiteX3" fmla="*/ 0 w 1097413"/>
              <a:gd name="connsiteY3" fmla="*/ 282711 h 284869"/>
              <a:gd name="connsiteX4" fmla="*/ 158027 w 1097413"/>
              <a:gd name="connsiteY4" fmla="*/ 2558 h 284869"/>
              <a:gd name="connsiteX0" fmla="*/ 158027 w 1097413"/>
              <a:gd name="connsiteY0" fmla="*/ 2558 h 284869"/>
              <a:gd name="connsiteX1" fmla="*/ 929910 w 1097413"/>
              <a:gd name="connsiteY1" fmla="*/ 0 h 284869"/>
              <a:gd name="connsiteX2" fmla="*/ 1097413 w 1097413"/>
              <a:gd name="connsiteY2" fmla="*/ 284869 h 284869"/>
              <a:gd name="connsiteX3" fmla="*/ 0 w 1097413"/>
              <a:gd name="connsiteY3" fmla="*/ 282711 h 284869"/>
              <a:gd name="connsiteX4" fmla="*/ 158027 w 1097413"/>
              <a:gd name="connsiteY4" fmla="*/ 2558 h 284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7413" h="284869">
                <a:moveTo>
                  <a:pt x="158027" y="2558"/>
                </a:moveTo>
                <a:lnTo>
                  <a:pt x="929910" y="0"/>
                </a:lnTo>
                <a:lnTo>
                  <a:pt x="1097413" y="284869"/>
                </a:lnTo>
                <a:lnTo>
                  <a:pt x="0" y="282711"/>
                </a:lnTo>
                <a:lnTo>
                  <a:pt x="158027" y="2558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4243435" y="3870072"/>
            <a:ext cx="3591546" cy="646925"/>
          </a:xfrm>
          <a:custGeom>
            <a:avLst/>
            <a:gdLst>
              <a:gd name="connsiteX0" fmla="*/ 671513 w 4572000"/>
              <a:gd name="connsiteY0" fmla="*/ 0 h 1514475"/>
              <a:gd name="connsiteX1" fmla="*/ 3957638 w 4572000"/>
              <a:gd name="connsiteY1" fmla="*/ 0 h 1514475"/>
              <a:gd name="connsiteX2" fmla="*/ 4572000 w 4572000"/>
              <a:gd name="connsiteY2" fmla="*/ 1514475 h 1514475"/>
              <a:gd name="connsiteX3" fmla="*/ 0 w 4572000"/>
              <a:gd name="connsiteY3" fmla="*/ 1514475 h 1514475"/>
              <a:gd name="connsiteX4" fmla="*/ 671513 w 4572000"/>
              <a:gd name="connsiteY4" fmla="*/ 0 h 1514475"/>
              <a:gd name="connsiteX0" fmla="*/ 671513 w 4601634"/>
              <a:gd name="connsiteY0" fmla="*/ 0 h 1518612"/>
              <a:gd name="connsiteX1" fmla="*/ 3957638 w 4601634"/>
              <a:gd name="connsiteY1" fmla="*/ 0 h 1518612"/>
              <a:gd name="connsiteX2" fmla="*/ 4601634 w 4601634"/>
              <a:gd name="connsiteY2" fmla="*/ 1518612 h 1518612"/>
              <a:gd name="connsiteX3" fmla="*/ 0 w 4601634"/>
              <a:gd name="connsiteY3" fmla="*/ 1514475 h 1518612"/>
              <a:gd name="connsiteX4" fmla="*/ 671513 w 4601634"/>
              <a:gd name="connsiteY4" fmla="*/ 0 h 1518612"/>
              <a:gd name="connsiteX0" fmla="*/ 671513 w 4597400"/>
              <a:gd name="connsiteY0" fmla="*/ 0 h 1518612"/>
              <a:gd name="connsiteX1" fmla="*/ 3957638 w 4597400"/>
              <a:gd name="connsiteY1" fmla="*/ 0 h 1518612"/>
              <a:gd name="connsiteX2" fmla="*/ 4597400 w 4597400"/>
              <a:gd name="connsiteY2" fmla="*/ 1518612 h 1518612"/>
              <a:gd name="connsiteX3" fmla="*/ 0 w 4597400"/>
              <a:gd name="connsiteY3" fmla="*/ 1514475 h 1518612"/>
              <a:gd name="connsiteX4" fmla="*/ 671513 w 4597400"/>
              <a:gd name="connsiteY4" fmla="*/ 0 h 1518612"/>
              <a:gd name="connsiteX0" fmla="*/ 671513 w 4597400"/>
              <a:gd name="connsiteY0" fmla="*/ 0 h 1518622"/>
              <a:gd name="connsiteX1" fmla="*/ 3957638 w 4597400"/>
              <a:gd name="connsiteY1" fmla="*/ 0 h 1518622"/>
              <a:gd name="connsiteX2" fmla="*/ 4597400 w 4597400"/>
              <a:gd name="connsiteY2" fmla="*/ 1518612 h 1518622"/>
              <a:gd name="connsiteX3" fmla="*/ 0 w 4597400"/>
              <a:gd name="connsiteY3" fmla="*/ 1518622 h 1518622"/>
              <a:gd name="connsiteX4" fmla="*/ 671513 w 4597400"/>
              <a:gd name="connsiteY4" fmla="*/ 0 h 1518622"/>
              <a:gd name="connsiteX0" fmla="*/ 124825 w 4050712"/>
              <a:gd name="connsiteY0" fmla="*/ 0 h 1573774"/>
              <a:gd name="connsiteX1" fmla="*/ 3410950 w 4050712"/>
              <a:gd name="connsiteY1" fmla="*/ 0 h 1573774"/>
              <a:gd name="connsiteX2" fmla="*/ 4050712 w 4050712"/>
              <a:gd name="connsiteY2" fmla="*/ 1518612 h 1573774"/>
              <a:gd name="connsiteX3" fmla="*/ 0 w 4050712"/>
              <a:gd name="connsiteY3" fmla="*/ 1573774 h 1573774"/>
              <a:gd name="connsiteX4" fmla="*/ 124825 w 4050712"/>
              <a:gd name="connsiteY4" fmla="*/ 0 h 1573774"/>
              <a:gd name="connsiteX0" fmla="*/ 207202 w 4050712"/>
              <a:gd name="connsiteY0" fmla="*/ 0 h 1610542"/>
              <a:gd name="connsiteX1" fmla="*/ 3410950 w 4050712"/>
              <a:gd name="connsiteY1" fmla="*/ 36768 h 1610542"/>
              <a:gd name="connsiteX2" fmla="*/ 4050712 w 4050712"/>
              <a:gd name="connsiteY2" fmla="*/ 1555380 h 1610542"/>
              <a:gd name="connsiteX3" fmla="*/ 0 w 4050712"/>
              <a:gd name="connsiteY3" fmla="*/ 1610542 h 1610542"/>
              <a:gd name="connsiteX4" fmla="*/ 207202 w 4050712"/>
              <a:gd name="connsiteY4" fmla="*/ 0 h 1610542"/>
              <a:gd name="connsiteX0" fmla="*/ 207202 w 4050712"/>
              <a:gd name="connsiteY0" fmla="*/ 0 h 1573774"/>
              <a:gd name="connsiteX1" fmla="*/ 3410950 w 4050712"/>
              <a:gd name="connsiteY1" fmla="*/ 0 h 1573774"/>
              <a:gd name="connsiteX2" fmla="*/ 4050712 w 4050712"/>
              <a:gd name="connsiteY2" fmla="*/ 1518612 h 1573774"/>
              <a:gd name="connsiteX3" fmla="*/ 0 w 4050712"/>
              <a:gd name="connsiteY3" fmla="*/ 1573774 h 1573774"/>
              <a:gd name="connsiteX4" fmla="*/ 207202 w 4050712"/>
              <a:gd name="connsiteY4" fmla="*/ 0 h 1573774"/>
              <a:gd name="connsiteX0" fmla="*/ 207202 w 3601379"/>
              <a:gd name="connsiteY0" fmla="*/ 0 h 1610532"/>
              <a:gd name="connsiteX1" fmla="*/ 3410950 w 3601379"/>
              <a:gd name="connsiteY1" fmla="*/ 0 h 1610532"/>
              <a:gd name="connsiteX2" fmla="*/ 3601379 w 3601379"/>
              <a:gd name="connsiteY2" fmla="*/ 1610532 h 1610532"/>
              <a:gd name="connsiteX3" fmla="*/ 0 w 3601379"/>
              <a:gd name="connsiteY3" fmla="*/ 1573774 h 1610532"/>
              <a:gd name="connsiteX4" fmla="*/ 207202 w 3601379"/>
              <a:gd name="connsiteY4" fmla="*/ 0 h 1610532"/>
              <a:gd name="connsiteX0" fmla="*/ 207202 w 3601379"/>
              <a:gd name="connsiteY0" fmla="*/ 0 h 1592148"/>
              <a:gd name="connsiteX1" fmla="*/ 3410950 w 3601379"/>
              <a:gd name="connsiteY1" fmla="*/ 0 h 1592148"/>
              <a:gd name="connsiteX2" fmla="*/ 3601379 w 3601379"/>
              <a:gd name="connsiteY2" fmla="*/ 1592148 h 1592148"/>
              <a:gd name="connsiteX3" fmla="*/ 0 w 3601379"/>
              <a:gd name="connsiteY3" fmla="*/ 1573774 h 1592148"/>
              <a:gd name="connsiteX4" fmla="*/ 207202 w 3601379"/>
              <a:gd name="connsiteY4" fmla="*/ 0 h 1592148"/>
              <a:gd name="connsiteX0" fmla="*/ 207202 w 3631334"/>
              <a:gd name="connsiteY0" fmla="*/ 0 h 1573774"/>
              <a:gd name="connsiteX1" fmla="*/ 3410950 w 3631334"/>
              <a:gd name="connsiteY1" fmla="*/ 0 h 1573774"/>
              <a:gd name="connsiteX2" fmla="*/ 3631334 w 3631334"/>
              <a:gd name="connsiteY2" fmla="*/ 1573764 h 1573774"/>
              <a:gd name="connsiteX3" fmla="*/ 0 w 3631334"/>
              <a:gd name="connsiteY3" fmla="*/ 1573774 h 1573774"/>
              <a:gd name="connsiteX4" fmla="*/ 207202 w 3631334"/>
              <a:gd name="connsiteY4" fmla="*/ 0 h 1573774"/>
              <a:gd name="connsiteX0" fmla="*/ 44987 w 3469119"/>
              <a:gd name="connsiteY0" fmla="*/ 0 h 1599853"/>
              <a:gd name="connsiteX1" fmla="*/ 3248735 w 3469119"/>
              <a:gd name="connsiteY1" fmla="*/ 0 h 1599853"/>
              <a:gd name="connsiteX2" fmla="*/ 3469119 w 3469119"/>
              <a:gd name="connsiteY2" fmla="*/ 1573764 h 1599853"/>
              <a:gd name="connsiteX3" fmla="*/ 0 w 3469119"/>
              <a:gd name="connsiteY3" fmla="*/ 1599853 h 1599853"/>
              <a:gd name="connsiteX4" fmla="*/ 44987 w 3469119"/>
              <a:gd name="connsiteY4" fmla="*/ 0 h 1599853"/>
              <a:gd name="connsiteX0" fmla="*/ 212610 w 3636742"/>
              <a:gd name="connsiteY0" fmla="*/ 0 h 1586811"/>
              <a:gd name="connsiteX1" fmla="*/ 3416358 w 3636742"/>
              <a:gd name="connsiteY1" fmla="*/ 0 h 1586811"/>
              <a:gd name="connsiteX2" fmla="*/ 3636742 w 3636742"/>
              <a:gd name="connsiteY2" fmla="*/ 1573764 h 1586811"/>
              <a:gd name="connsiteX3" fmla="*/ 0 w 3636742"/>
              <a:gd name="connsiteY3" fmla="*/ 1586811 h 1586811"/>
              <a:gd name="connsiteX4" fmla="*/ 212610 w 3636742"/>
              <a:gd name="connsiteY4" fmla="*/ 0 h 1586811"/>
              <a:gd name="connsiteX0" fmla="*/ 228832 w 3652964"/>
              <a:gd name="connsiteY0" fmla="*/ 0 h 1586811"/>
              <a:gd name="connsiteX1" fmla="*/ 3432580 w 3652964"/>
              <a:gd name="connsiteY1" fmla="*/ 0 h 1586811"/>
              <a:gd name="connsiteX2" fmla="*/ 3652964 w 3652964"/>
              <a:gd name="connsiteY2" fmla="*/ 1573764 h 1586811"/>
              <a:gd name="connsiteX3" fmla="*/ 0 w 3652964"/>
              <a:gd name="connsiteY3" fmla="*/ 1586811 h 1586811"/>
              <a:gd name="connsiteX4" fmla="*/ 228832 w 3652964"/>
              <a:gd name="connsiteY4" fmla="*/ 0 h 1586811"/>
              <a:gd name="connsiteX0" fmla="*/ 239647 w 3652964"/>
              <a:gd name="connsiteY0" fmla="*/ 13039 h 1586811"/>
              <a:gd name="connsiteX1" fmla="*/ 3432580 w 3652964"/>
              <a:gd name="connsiteY1" fmla="*/ 0 h 1586811"/>
              <a:gd name="connsiteX2" fmla="*/ 3652964 w 3652964"/>
              <a:gd name="connsiteY2" fmla="*/ 1573764 h 1586811"/>
              <a:gd name="connsiteX3" fmla="*/ 0 w 3652964"/>
              <a:gd name="connsiteY3" fmla="*/ 1586811 h 1586811"/>
              <a:gd name="connsiteX4" fmla="*/ 239647 w 3652964"/>
              <a:gd name="connsiteY4" fmla="*/ 13039 h 1586811"/>
              <a:gd name="connsiteX0" fmla="*/ 228832 w 3652964"/>
              <a:gd name="connsiteY0" fmla="*/ 26079 h 1586811"/>
              <a:gd name="connsiteX1" fmla="*/ 3432580 w 3652964"/>
              <a:gd name="connsiteY1" fmla="*/ 0 h 1586811"/>
              <a:gd name="connsiteX2" fmla="*/ 3652964 w 3652964"/>
              <a:gd name="connsiteY2" fmla="*/ 1573764 h 1586811"/>
              <a:gd name="connsiteX3" fmla="*/ 0 w 3652964"/>
              <a:gd name="connsiteY3" fmla="*/ 1586811 h 1586811"/>
              <a:gd name="connsiteX4" fmla="*/ 228832 w 3652964"/>
              <a:gd name="connsiteY4" fmla="*/ 26079 h 158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2964" h="1586811">
                <a:moveTo>
                  <a:pt x="228832" y="26079"/>
                </a:moveTo>
                <a:lnTo>
                  <a:pt x="3432580" y="0"/>
                </a:lnTo>
                <a:lnTo>
                  <a:pt x="3652964" y="1573764"/>
                </a:lnTo>
                <a:lnTo>
                  <a:pt x="0" y="1586811"/>
                </a:lnTo>
                <a:lnTo>
                  <a:pt x="228832" y="26079"/>
                </a:lnTo>
                <a:close/>
              </a:path>
            </a:pathLst>
          </a:cu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Trapezoid 11"/>
          <p:cNvSpPr/>
          <p:nvPr/>
        </p:nvSpPr>
        <p:spPr>
          <a:xfrm>
            <a:off x="3631971" y="4519450"/>
            <a:ext cx="4895580" cy="1988228"/>
          </a:xfrm>
          <a:custGeom>
            <a:avLst/>
            <a:gdLst>
              <a:gd name="connsiteX0" fmla="*/ 0 w 4864758"/>
              <a:gd name="connsiteY0" fmla="*/ 2096184 h 2096184"/>
              <a:gd name="connsiteX1" fmla="*/ 524046 w 4864758"/>
              <a:gd name="connsiteY1" fmla="*/ 0 h 2096184"/>
              <a:gd name="connsiteX2" fmla="*/ 4340712 w 4864758"/>
              <a:gd name="connsiteY2" fmla="*/ 0 h 2096184"/>
              <a:gd name="connsiteX3" fmla="*/ 4864758 w 4864758"/>
              <a:gd name="connsiteY3" fmla="*/ 2096184 h 2096184"/>
              <a:gd name="connsiteX4" fmla="*/ 0 w 4864758"/>
              <a:gd name="connsiteY4" fmla="*/ 2096184 h 2096184"/>
              <a:gd name="connsiteX0" fmla="*/ 0 w 4864758"/>
              <a:gd name="connsiteY0" fmla="*/ 2096184 h 2096184"/>
              <a:gd name="connsiteX1" fmla="*/ 524046 w 4864758"/>
              <a:gd name="connsiteY1" fmla="*/ 0 h 2096184"/>
              <a:gd name="connsiteX2" fmla="*/ 4196874 w 4864758"/>
              <a:gd name="connsiteY2" fmla="*/ 0 h 2096184"/>
              <a:gd name="connsiteX3" fmla="*/ 4864758 w 4864758"/>
              <a:gd name="connsiteY3" fmla="*/ 2096184 h 2096184"/>
              <a:gd name="connsiteX4" fmla="*/ 0 w 4864758"/>
              <a:gd name="connsiteY4" fmla="*/ 2096184 h 2096184"/>
              <a:gd name="connsiteX0" fmla="*/ 0 w 4864758"/>
              <a:gd name="connsiteY0" fmla="*/ 2106458 h 2106458"/>
              <a:gd name="connsiteX1" fmla="*/ 585691 w 4864758"/>
              <a:gd name="connsiteY1" fmla="*/ 0 h 2106458"/>
              <a:gd name="connsiteX2" fmla="*/ 4196874 w 4864758"/>
              <a:gd name="connsiteY2" fmla="*/ 10274 h 2106458"/>
              <a:gd name="connsiteX3" fmla="*/ 4864758 w 4864758"/>
              <a:gd name="connsiteY3" fmla="*/ 2106458 h 2106458"/>
              <a:gd name="connsiteX4" fmla="*/ 0 w 4864758"/>
              <a:gd name="connsiteY4" fmla="*/ 2106458 h 2106458"/>
              <a:gd name="connsiteX0" fmla="*/ 0 w 4895580"/>
              <a:gd name="connsiteY0" fmla="*/ 2085910 h 2106458"/>
              <a:gd name="connsiteX1" fmla="*/ 616513 w 4895580"/>
              <a:gd name="connsiteY1" fmla="*/ 0 h 2106458"/>
              <a:gd name="connsiteX2" fmla="*/ 4227696 w 4895580"/>
              <a:gd name="connsiteY2" fmla="*/ 10274 h 2106458"/>
              <a:gd name="connsiteX3" fmla="*/ 4895580 w 4895580"/>
              <a:gd name="connsiteY3" fmla="*/ 2106458 h 2106458"/>
              <a:gd name="connsiteX4" fmla="*/ 0 w 4895580"/>
              <a:gd name="connsiteY4" fmla="*/ 2085910 h 210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580" h="2106458">
                <a:moveTo>
                  <a:pt x="0" y="2085910"/>
                </a:moveTo>
                <a:lnTo>
                  <a:pt x="616513" y="0"/>
                </a:lnTo>
                <a:lnTo>
                  <a:pt x="4227696" y="10274"/>
                </a:lnTo>
                <a:lnTo>
                  <a:pt x="4895580" y="2106458"/>
                </a:lnTo>
                <a:lnTo>
                  <a:pt x="0" y="208591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Triangle 12"/>
          <p:cNvSpPr/>
          <p:nvPr/>
        </p:nvSpPr>
        <p:spPr>
          <a:xfrm>
            <a:off x="4127772" y="4539525"/>
            <a:ext cx="3919855" cy="1536700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644027" y="5667285"/>
            <a:ext cx="2875915" cy="5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79967" y="5245645"/>
            <a:ext cx="1818005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46"/>
          <p:cNvSpPr txBox="1"/>
          <p:nvPr/>
        </p:nvSpPr>
        <p:spPr>
          <a:xfrm>
            <a:off x="5203462" y="5754915"/>
            <a:ext cx="1778000" cy="2527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>
                <a:effectLst/>
                <a:latin typeface="Arial Narrow" charset="0"/>
                <a:ea typeface="Calibri" charset="0"/>
                <a:cs typeface="Times New Roman" charset="0"/>
              </a:rPr>
              <a:t>TIER 1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5" name="Text Box 47"/>
          <p:cNvSpPr txBox="1"/>
          <p:nvPr/>
        </p:nvSpPr>
        <p:spPr>
          <a:xfrm>
            <a:off x="5195207" y="5347245"/>
            <a:ext cx="1778000" cy="2527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>
                <a:effectLst/>
                <a:latin typeface="Arial Narrow" charset="0"/>
                <a:ea typeface="Calibri" charset="0"/>
                <a:cs typeface="Times New Roman" charset="0"/>
              </a:rPr>
              <a:t>TIER 2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6" name="Text Box 49"/>
          <p:cNvSpPr txBox="1"/>
          <p:nvPr/>
        </p:nvSpPr>
        <p:spPr>
          <a:xfrm>
            <a:off x="5201557" y="4961800"/>
            <a:ext cx="1778000" cy="2527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>
                <a:effectLst/>
                <a:latin typeface="Arial Narrow" charset="0"/>
                <a:ea typeface="Calibri" charset="0"/>
                <a:cs typeface="Times New Roman" charset="0"/>
              </a:rPr>
              <a:t>TIER 3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7" name="Text Box 50"/>
          <p:cNvSpPr txBox="1"/>
          <p:nvPr/>
        </p:nvSpPr>
        <p:spPr>
          <a:xfrm>
            <a:off x="4147457" y="6092735"/>
            <a:ext cx="3898900" cy="51625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>
                <a:effectLst/>
                <a:latin typeface="Arial Narrow" charset="0"/>
                <a:ea typeface="Calibri" charset="0"/>
                <a:cs typeface="Times New Roman" charset="0"/>
              </a:rPr>
              <a:t>TO ASSESS – RTI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>
                <a:effectLst/>
                <a:latin typeface="Arial Narrow" charset="0"/>
                <a:ea typeface="Calibri" charset="0"/>
                <a:cs typeface="Times New Roman" charset="0"/>
              </a:rPr>
              <a:t>Response to Intervention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8" name="Triangle 27"/>
          <p:cNvSpPr/>
          <p:nvPr/>
        </p:nvSpPr>
        <p:spPr>
          <a:xfrm>
            <a:off x="3626778" y="4516665"/>
            <a:ext cx="4911047" cy="1991013"/>
          </a:xfrm>
          <a:custGeom>
            <a:avLst/>
            <a:gdLst>
              <a:gd name="connsiteX0" fmla="*/ 0 w 6282690"/>
              <a:gd name="connsiteY0" fmla="*/ 2118179 h 2118179"/>
              <a:gd name="connsiteX1" fmla="*/ 529545 w 6282690"/>
              <a:gd name="connsiteY1" fmla="*/ 0 h 2118179"/>
              <a:gd name="connsiteX2" fmla="*/ 5753145 w 6282690"/>
              <a:gd name="connsiteY2" fmla="*/ 0 h 2118179"/>
              <a:gd name="connsiteX3" fmla="*/ 6282690 w 6282690"/>
              <a:gd name="connsiteY3" fmla="*/ 2118179 h 2118179"/>
              <a:gd name="connsiteX4" fmla="*/ 0 w 6282690"/>
              <a:gd name="connsiteY4" fmla="*/ 2118179 h 2118179"/>
              <a:gd name="connsiteX0" fmla="*/ 0 w 6282690"/>
              <a:gd name="connsiteY0" fmla="*/ 2118179 h 2118179"/>
              <a:gd name="connsiteX1" fmla="*/ 529545 w 6282690"/>
              <a:gd name="connsiteY1" fmla="*/ 0 h 2118179"/>
              <a:gd name="connsiteX2" fmla="*/ 5426574 w 6282690"/>
              <a:gd name="connsiteY2" fmla="*/ 0 h 2118179"/>
              <a:gd name="connsiteX3" fmla="*/ 6282690 w 6282690"/>
              <a:gd name="connsiteY3" fmla="*/ 2118179 h 2118179"/>
              <a:gd name="connsiteX4" fmla="*/ 0 w 6282690"/>
              <a:gd name="connsiteY4" fmla="*/ 2118179 h 2118179"/>
              <a:gd name="connsiteX0" fmla="*/ 0 w 6282690"/>
              <a:gd name="connsiteY0" fmla="*/ 2167165 h 2167165"/>
              <a:gd name="connsiteX1" fmla="*/ 807130 w 6282690"/>
              <a:gd name="connsiteY1" fmla="*/ 0 h 2167165"/>
              <a:gd name="connsiteX2" fmla="*/ 5426574 w 6282690"/>
              <a:gd name="connsiteY2" fmla="*/ 48986 h 2167165"/>
              <a:gd name="connsiteX3" fmla="*/ 6282690 w 6282690"/>
              <a:gd name="connsiteY3" fmla="*/ 2167165 h 2167165"/>
              <a:gd name="connsiteX4" fmla="*/ 0 w 6282690"/>
              <a:gd name="connsiteY4" fmla="*/ 2167165 h 2167165"/>
              <a:gd name="connsiteX0" fmla="*/ 0 w 6282690"/>
              <a:gd name="connsiteY0" fmla="*/ 2118179 h 2118179"/>
              <a:gd name="connsiteX1" fmla="*/ 790802 w 6282690"/>
              <a:gd name="connsiteY1" fmla="*/ 0 h 2118179"/>
              <a:gd name="connsiteX2" fmla="*/ 5426574 w 6282690"/>
              <a:gd name="connsiteY2" fmla="*/ 0 h 2118179"/>
              <a:gd name="connsiteX3" fmla="*/ 6282690 w 6282690"/>
              <a:gd name="connsiteY3" fmla="*/ 2118179 h 2118179"/>
              <a:gd name="connsiteX4" fmla="*/ 0 w 6282690"/>
              <a:gd name="connsiteY4" fmla="*/ 2118179 h 211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2690" h="2118179">
                <a:moveTo>
                  <a:pt x="0" y="2118179"/>
                </a:moveTo>
                <a:lnTo>
                  <a:pt x="790802" y="0"/>
                </a:lnTo>
                <a:lnTo>
                  <a:pt x="5426574" y="0"/>
                </a:lnTo>
                <a:lnTo>
                  <a:pt x="6282690" y="2118179"/>
                </a:lnTo>
                <a:lnTo>
                  <a:pt x="0" y="2118179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Pentagon 29"/>
          <p:cNvSpPr/>
          <p:nvPr/>
        </p:nvSpPr>
        <p:spPr>
          <a:xfrm>
            <a:off x="3487692" y="4690655"/>
            <a:ext cx="2204720" cy="37592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Pentagon 30"/>
          <p:cNvSpPr/>
          <p:nvPr/>
        </p:nvSpPr>
        <p:spPr>
          <a:xfrm>
            <a:off x="3034937" y="5205640"/>
            <a:ext cx="2204720" cy="37592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2" name="Pentagon 31"/>
          <p:cNvSpPr/>
          <p:nvPr/>
        </p:nvSpPr>
        <p:spPr>
          <a:xfrm>
            <a:off x="2618377" y="5716815"/>
            <a:ext cx="2204720" cy="37592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4" name="Text Box 76"/>
          <p:cNvSpPr txBox="1"/>
          <p:nvPr/>
        </p:nvSpPr>
        <p:spPr>
          <a:xfrm>
            <a:off x="3875042" y="4761775"/>
            <a:ext cx="1366520" cy="2908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Individual Student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45" name="Text Box 77"/>
          <p:cNvSpPr txBox="1"/>
          <p:nvPr/>
        </p:nvSpPr>
        <p:spPr>
          <a:xfrm>
            <a:off x="3544207" y="5245010"/>
            <a:ext cx="1366520" cy="2908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At-Risk Group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46" name="Text Box 78"/>
          <p:cNvSpPr txBox="1"/>
          <p:nvPr/>
        </p:nvSpPr>
        <p:spPr>
          <a:xfrm>
            <a:off x="3212102" y="5787300"/>
            <a:ext cx="1366520" cy="2908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School Wide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3034937" y="6559047"/>
            <a:ext cx="6246495" cy="317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45"/>
          <p:cNvSpPr txBox="1"/>
          <p:nvPr/>
        </p:nvSpPr>
        <p:spPr>
          <a:xfrm>
            <a:off x="4558302" y="3918245"/>
            <a:ext cx="2979420" cy="6419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effectLst/>
                <a:latin typeface="Arial Narrow" charset="0"/>
                <a:ea typeface="Calibri" charset="0"/>
                <a:cs typeface="Times New Roman" charset="0"/>
              </a:rPr>
              <a:t>RSA – Referral for Student Assistance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charset="2"/>
              <a:buChar char=""/>
            </a:pPr>
            <a:r>
              <a:rPr lang="en-US" sz="1050" b="1" dirty="0">
                <a:effectLst/>
                <a:latin typeface="Arial Narrow" charset="0"/>
                <a:ea typeface="Calibri" charset="0"/>
                <a:cs typeface="Times New Roman" charset="0"/>
              </a:rPr>
              <a:t>Behavior Support Plan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charset="2"/>
              <a:buChar char=""/>
            </a:pPr>
            <a:r>
              <a:rPr lang="en-US" sz="1050" b="1" dirty="0">
                <a:effectLst/>
                <a:latin typeface="Arial Narrow" charset="0"/>
                <a:ea typeface="Calibri" charset="0"/>
                <a:cs typeface="Times New Roman" charset="0"/>
              </a:rPr>
              <a:t>FBA Functional Behavioral Assessment 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0" name="Pentagon 19"/>
          <p:cNvSpPr/>
          <p:nvPr/>
        </p:nvSpPr>
        <p:spPr>
          <a:xfrm rot="10800000">
            <a:off x="7477318" y="3587660"/>
            <a:ext cx="1430655" cy="129032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Text Box 75"/>
          <p:cNvSpPr txBox="1"/>
          <p:nvPr/>
        </p:nvSpPr>
        <p:spPr>
          <a:xfrm>
            <a:off x="7662103" y="3729265"/>
            <a:ext cx="1197610" cy="106743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General 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Education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Mainstream 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with Supports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4470401" y="2929797"/>
            <a:ext cx="3149872" cy="951618"/>
          </a:xfrm>
          <a:custGeom>
            <a:avLst/>
            <a:gdLst>
              <a:gd name="connsiteX0" fmla="*/ 372534 w 3293534"/>
              <a:gd name="connsiteY0" fmla="*/ 0 h 829734"/>
              <a:gd name="connsiteX1" fmla="*/ 2963334 w 3293534"/>
              <a:gd name="connsiteY1" fmla="*/ 16934 h 829734"/>
              <a:gd name="connsiteX2" fmla="*/ 3293534 w 3293534"/>
              <a:gd name="connsiteY2" fmla="*/ 829734 h 829734"/>
              <a:gd name="connsiteX3" fmla="*/ 0 w 3293534"/>
              <a:gd name="connsiteY3" fmla="*/ 829734 h 829734"/>
              <a:gd name="connsiteX4" fmla="*/ 372534 w 3293534"/>
              <a:gd name="connsiteY4" fmla="*/ 0 h 829734"/>
              <a:gd name="connsiteX0" fmla="*/ 372534 w 3293534"/>
              <a:gd name="connsiteY0" fmla="*/ 8479 h 838213"/>
              <a:gd name="connsiteX1" fmla="*/ 2963334 w 3293534"/>
              <a:gd name="connsiteY1" fmla="*/ 0 h 838213"/>
              <a:gd name="connsiteX2" fmla="*/ 3293534 w 3293534"/>
              <a:gd name="connsiteY2" fmla="*/ 838213 h 838213"/>
              <a:gd name="connsiteX3" fmla="*/ 0 w 3293534"/>
              <a:gd name="connsiteY3" fmla="*/ 838213 h 838213"/>
              <a:gd name="connsiteX4" fmla="*/ 372534 w 3293534"/>
              <a:gd name="connsiteY4" fmla="*/ 8479 h 838213"/>
              <a:gd name="connsiteX0" fmla="*/ 567292 w 3488292"/>
              <a:gd name="connsiteY0" fmla="*/ 8479 h 838213"/>
              <a:gd name="connsiteX1" fmla="*/ 3158092 w 3488292"/>
              <a:gd name="connsiteY1" fmla="*/ 0 h 838213"/>
              <a:gd name="connsiteX2" fmla="*/ 3488292 w 3488292"/>
              <a:gd name="connsiteY2" fmla="*/ 838213 h 838213"/>
              <a:gd name="connsiteX3" fmla="*/ 0 w 3488292"/>
              <a:gd name="connsiteY3" fmla="*/ 832139 h 838213"/>
              <a:gd name="connsiteX4" fmla="*/ 567292 w 3488292"/>
              <a:gd name="connsiteY4" fmla="*/ 8479 h 838213"/>
              <a:gd name="connsiteX0" fmla="*/ 524948 w 3488292"/>
              <a:gd name="connsiteY0" fmla="*/ 0 h 854030"/>
              <a:gd name="connsiteX1" fmla="*/ 3158092 w 3488292"/>
              <a:gd name="connsiteY1" fmla="*/ 15817 h 854030"/>
              <a:gd name="connsiteX2" fmla="*/ 3488292 w 3488292"/>
              <a:gd name="connsiteY2" fmla="*/ 854030 h 854030"/>
              <a:gd name="connsiteX3" fmla="*/ 0 w 3488292"/>
              <a:gd name="connsiteY3" fmla="*/ 847956 h 854030"/>
              <a:gd name="connsiteX4" fmla="*/ 524948 w 3488292"/>
              <a:gd name="connsiteY4" fmla="*/ 0 h 854030"/>
              <a:gd name="connsiteX0" fmla="*/ 524948 w 3488292"/>
              <a:gd name="connsiteY0" fmla="*/ 0 h 854030"/>
              <a:gd name="connsiteX1" fmla="*/ 3225843 w 3488292"/>
              <a:gd name="connsiteY1" fmla="*/ 9740 h 854030"/>
              <a:gd name="connsiteX2" fmla="*/ 3488292 w 3488292"/>
              <a:gd name="connsiteY2" fmla="*/ 854030 h 854030"/>
              <a:gd name="connsiteX3" fmla="*/ 0 w 3488292"/>
              <a:gd name="connsiteY3" fmla="*/ 847956 h 854030"/>
              <a:gd name="connsiteX4" fmla="*/ 524948 w 3488292"/>
              <a:gd name="connsiteY4" fmla="*/ 0 h 854030"/>
              <a:gd name="connsiteX0" fmla="*/ 524948 w 3691543"/>
              <a:gd name="connsiteY0" fmla="*/ 0 h 878336"/>
              <a:gd name="connsiteX1" fmla="*/ 3225843 w 3691543"/>
              <a:gd name="connsiteY1" fmla="*/ 9740 h 878336"/>
              <a:gd name="connsiteX2" fmla="*/ 3691543 w 3691543"/>
              <a:gd name="connsiteY2" fmla="*/ 878336 h 878336"/>
              <a:gd name="connsiteX3" fmla="*/ 0 w 3691543"/>
              <a:gd name="connsiteY3" fmla="*/ 847956 h 878336"/>
              <a:gd name="connsiteX4" fmla="*/ 524948 w 3691543"/>
              <a:gd name="connsiteY4" fmla="*/ 0 h 878336"/>
              <a:gd name="connsiteX0" fmla="*/ 524948 w 3691543"/>
              <a:gd name="connsiteY0" fmla="*/ 0 h 878336"/>
              <a:gd name="connsiteX1" fmla="*/ 3225844 w 3691543"/>
              <a:gd name="connsiteY1" fmla="*/ 9740 h 878336"/>
              <a:gd name="connsiteX2" fmla="*/ 3691543 w 3691543"/>
              <a:gd name="connsiteY2" fmla="*/ 878336 h 878336"/>
              <a:gd name="connsiteX3" fmla="*/ 0 w 3691543"/>
              <a:gd name="connsiteY3" fmla="*/ 847956 h 878336"/>
              <a:gd name="connsiteX4" fmla="*/ 524948 w 3691543"/>
              <a:gd name="connsiteY4" fmla="*/ 0 h 878336"/>
              <a:gd name="connsiteX0" fmla="*/ 524948 w 3691543"/>
              <a:gd name="connsiteY0" fmla="*/ 2415 h 880751"/>
              <a:gd name="connsiteX1" fmla="*/ 3225845 w 3691543"/>
              <a:gd name="connsiteY1" fmla="*/ 0 h 880751"/>
              <a:gd name="connsiteX2" fmla="*/ 3691543 w 3691543"/>
              <a:gd name="connsiteY2" fmla="*/ 880751 h 880751"/>
              <a:gd name="connsiteX3" fmla="*/ 0 w 3691543"/>
              <a:gd name="connsiteY3" fmla="*/ 850371 h 880751"/>
              <a:gd name="connsiteX4" fmla="*/ 524948 w 3691543"/>
              <a:gd name="connsiteY4" fmla="*/ 2415 h 880751"/>
              <a:gd name="connsiteX0" fmla="*/ 524948 w 3691543"/>
              <a:gd name="connsiteY0" fmla="*/ 2415 h 859746"/>
              <a:gd name="connsiteX1" fmla="*/ 3225845 w 3691543"/>
              <a:gd name="connsiteY1" fmla="*/ 0 h 859746"/>
              <a:gd name="connsiteX2" fmla="*/ 3691543 w 3691543"/>
              <a:gd name="connsiteY2" fmla="*/ 859746 h 859746"/>
              <a:gd name="connsiteX3" fmla="*/ 0 w 3691543"/>
              <a:gd name="connsiteY3" fmla="*/ 850371 h 859746"/>
              <a:gd name="connsiteX4" fmla="*/ 524948 w 3691543"/>
              <a:gd name="connsiteY4" fmla="*/ 2415 h 859746"/>
              <a:gd name="connsiteX0" fmla="*/ 524948 w 3691543"/>
              <a:gd name="connsiteY0" fmla="*/ 2415 h 852744"/>
              <a:gd name="connsiteX1" fmla="*/ 3225845 w 3691543"/>
              <a:gd name="connsiteY1" fmla="*/ 0 h 852744"/>
              <a:gd name="connsiteX2" fmla="*/ 3691543 w 3691543"/>
              <a:gd name="connsiteY2" fmla="*/ 852744 h 852744"/>
              <a:gd name="connsiteX3" fmla="*/ 0 w 3691543"/>
              <a:gd name="connsiteY3" fmla="*/ 850371 h 852744"/>
              <a:gd name="connsiteX4" fmla="*/ 524948 w 3691543"/>
              <a:gd name="connsiteY4" fmla="*/ 2415 h 852744"/>
              <a:gd name="connsiteX0" fmla="*/ 394217 w 3691543"/>
              <a:gd name="connsiteY0" fmla="*/ 0 h 872580"/>
              <a:gd name="connsiteX1" fmla="*/ 3225845 w 3691543"/>
              <a:gd name="connsiteY1" fmla="*/ 19836 h 872580"/>
              <a:gd name="connsiteX2" fmla="*/ 3691543 w 3691543"/>
              <a:gd name="connsiteY2" fmla="*/ 872580 h 872580"/>
              <a:gd name="connsiteX3" fmla="*/ 0 w 3691543"/>
              <a:gd name="connsiteY3" fmla="*/ 870207 h 872580"/>
              <a:gd name="connsiteX4" fmla="*/ 394217 w 3691543"/>
              <a:gd name="connsiteY4" fmla="*/ 0 h 872580"/>
              <a:gd name="connsiteX0" fmla="*/ 394217 w 3691543"/>
              <a:gd name="connsiteY0" fmla="*/ 0 h 872580"/>
              <a:gd name="connsiteX1" fmla="*/ 3218155 w 3691543"/>
              <a:gd name="connsiteY1" fmla="*/ 14273 h 872580"/>
              <a:gd name="connsiteX2" fmla="*/ 3691543 w 3691543"/>
              <a:gd name="connsiteY2" fmla="*/ 872580 h 872580"/>
              <a:gd name="connsiteX3" fmla="*/ 0 w 3691543"/>
              <a:gd name="connsiteY3" fmla="*/ 870207 h 872580"/>
              <a:gd name="connsiteX4" fmla="*/ 394217 w 3691543"/>
              <a:gd name="connsiteY4" fmla="*/ 0 h 872580"/>
              <a:gd name="connsiteX0" fmla="*/ 394217 w 3799203"/>
              <a:gd name="connsiteY0" fmla="*/ 0 h 878143"/>
              <a:gd name="connsiteX1" fmla="*/ 3218155 w 3799203"/>
              <a:gd name="connsiteY1" fmla="*/ 14273 h 878143"/>
              <a:gd name="connsiteX2" fmla="*/ 3799203 w 3799203"/>
              <a:gd name="connsiteY2" fmla="*/ 878143 h 878143"/>
              <a:gd name="connsiteX3" fmla="*/ 0 w 3799203"/>
              <a:gd name="connsiteY3" fmla="*/ 870207 h 878143"/>
              <a:gd name="connsiteX4" fmla="*/ 394217 w 3799203"/>
              <a:gd name="connsiteY4" fmla="*/ 0 h 878143"/>
              <a:gd name="connsiteX0" fmla="*/ 409597 w 3814583"/>
              <a:gd name="connsiteY0" fmla="*/ 0 h 878143"/>
              <a:gd name="connsiteX1" fmla="*/ 3233535 w 3814583"/>
              <a:gd name="connsiteY1" fmla="*/ 14273 h 878143"/>
              <a:gd name="connsiteX2" fmla="*/ 3814583 w 3814583"/>
              <a:gd name="connsiteY2" fmla="*/ 878143 h 878143"/>
              <a:gd name="connsiteX3" fmla="*/ 0 w 3814583"/>
              <a:gd name="connsiteY3" fmla="*/ 875770 h 878143"/>
              <a:gd name="connsiteX4" fmla="*/ 409597 w 3814583"/>
              <a:gd name="connsiteY4" fmla="*/ 0 h 878143"/>
              <a:gd name="connsiteX0" fmla="*/ 409598 w 3814583"/>
              <a:gd name="connsiteY0" fmla="*/ 7978 h 863870"/>
              <a:gd name="connsiteX1" fmla="*/ 3233535 w 3814583"/>
              <a:gd name="connsiteY1" fmla="*/ 0 h 863870"/>
              <a:gd name="connsiteX2" fmla="*/ 3814583 w 3814583"/>
              <a:gd name="connsiteY2" fmla="*/ 863870 h 863870"/>
              <a:gd name="connsiteX3" fmla="*/ 0 w 3814583"/>
              <a:gd name="connsiteY3" fmla="*/ 861497 h 863870"/>
              <a:gd name="connsiteX4" fmla="*/ 409598 w 3814583"/>
              <a:gd name="connsiteY4" fmla="*/ 7978 h 863870"/>
              <a:gd name="connsiteX0" fmla="*/ 409598 w 3814583"/>
              <a:gd name="connsiteY0" fmla="*/ 0 h 855892"/>
              <a:gd name="connsiteX1" fmla="*/ 3271986 w 3814583"/>
              <a:gd name="connsiteY1" fmla="*/ 3148 h 855892"/>
              <a:gd name="connsiteX2" fmla="*/ 3814583 w 3814583"/>
              <a:gd name="connsiteY2" fmla="*/ 855892 h 855892"/>
              <a:gd name="connsiteX3" fmla="*/ 0 w 3814583"/>
              <a:gd name="connsiteY3" fmla="*/ 853519 h 855892"/>
              <a:gd name="connsiteX4" fmla="*/ 409598 w 3814583"/>
              <a:gd name="connsiteY4" fmla="*/ 0 h 855892"/>
              <a:gd name="connsiteX0" fmla="*/ 409598 w 3814583"/>
              <a:gd name="connsiteY0" fmla="*/ 0 h 855892"/>
              <a:gd name="connsiteX1" fmla="*/ 3325816 w 3814583"/>
              <a:gd name="connsiteY1" fmla="*/ 19837 h 855892"/>
              <a:gd name="connsiteX2" fmla="*/ 3814583 w 3814583"/>
              <a:gd name="connsiteY2" fmla="*/ 855892 h 855892"/>
              <a:gd name="connsiteX3" fmla="*/ 0 w 3814583"/>
              <a:gd name="connsiteY3" fmla="*/ 853519 h 855892"/>
              <a:gd name="connsiteX4" fmla="*/ 409598 w 3814583"/>
              <a:gd name="connsiteY4" fmla="*/ 0 h 855892"/>
              <a:gd name="connsiteX0" fmla="*/ 394217 w 3814583"/>
              <a:gd name="connsiteY0" fmla="*/ 2414 h 836055"/>
              <a:gd name="connsiteX1" fmla="*/ 3325816 w 3814583"/>
              <a:gd name="connsiteY1" fmla="*/ 0 h 836055"/>
              <a:gd name="connsiteX2" fmla="*/ 3814583 w 3814583"/>
              <a:gd name="connsiteY2" fmla="*/ 836055 h 836055"/>
              <a:gd name="connsiteX3" fmla="*/ 0 w 3814583"/>
              <a:gd name="connsiteY3" fmla="*/ 833682 h 836055"/>
              <a:gd name="connsiteX4" fmla="*/ 394217 w 3814583"/>
              <a:gd name="connsiteY4" fmla="*/ 2414 h 836055"/>
              <a:gd name="connsiteX0" fmla="*/ 394217 w 3814583"/>
              <a:gd name="connsiteY0" fmla="*/ 0 h 833641"/>
              <a:gd name="connsiteX1" fmla="*/ 3371956 w 3814583"/>
              <a:gd name="connsiteY1" fmla="*/ 3149 h 833641"/>
              <a:gd name="connsiteX2" fmla="*/ 3814583 w 3814583"/>
              <a:gd name="connsiteY2" fmla="*/ 833641 h 833641"/>
              <a:gd name="connsiteX3" fmla="*/ 0 w 3814583"/>
              <a:gd name="connsiteY3" fmla="*/ 831268 h 833641"/>
              <a:gd name="connsiteX4" fmla="*/ 394217 w 3814583"/>
              <a:gd name="connsiteY4" fmla="*/ 0 h 83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4583" h="833641">
                <a:moveTo>
                  <a:pt x="394217" y="0"/>
                </a:moveTo>
                <a:lnTo>
                  <a:pt x="3371956" y="3149"/>
                </a:lnTo>
                <a:lnTo>
                  <a:pt x="3814583" y="833641"/>
                </a:lnTo>
                <a:lnTo>
                  <a:pt x="0" y="831268"/>
                </a:lnTo>
                <a:lnTo>
                  <a:pt x="394217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3" name="Text Box 44"/>
          <p:cNvSpPr txBox="1"/>
          <p:nvPr/>
        </p:nvSpPr>
        <p:spPr>
          <a:xfrm>
            <a:off x="4544293" y="2927609"/>
            <a:ext cx="2979420" cy="100139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504 Accommodation Plan with diagnosed disability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ERSS Educationally Related Support Services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effectLst/>
                <a:latin typeface="Arial Narrow" charset="0"/>
                <a:ea typeface="Calibri" charset="0"/>
                <a:cs typeface="Times New Roman" charset="0"/>
              </a:rPr>
              <a:t>(Push-in, Pull-out services such as Speech Therapy,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effectLst/>
                <a:latin typeface="Arial Narrow" charset="0"/>
                <a:ea typeface="Calibri" charset="0"/>
                <a:cs typeface="Times New Roman" charset="0"/>
              </a:rPr>
              <a:t>Occupational Therapy, Physical Therapy and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effectLst/>
                <a:latin typeface="Arial Narrow" charset="0"/>
                <a:ea typeface="Calibri" charset="0"/>
                <a:cs typeface="Times New Roman" charset="0"/>
              </a:rPr>
              <a:t>Counseling)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  <p:sp>
        <p:nvSpPr>
          <p:cNvPr id="40" name="Freeform 39"/>
          <p:cNvSpPr/>
          <p:nvPr/>
        </p:nvSpPr>
        <p:spPr>
          <a:xfrm>
            <a:off x="4790355" y="1976363"/>
            <a:ext cx="2471629" cy="974309"/>
          </a:xfrm>
          <a:custGeom>
            <a:avLst/>
            <a:gdLst>
              <a:gd name="connsiteX0" fmla="*/ 181669 w 2270861"/>
              <a:gd name="connsiteY0" fmla="*/ 0 h 399672"/>
              <a:gd name="connsiteX1" fmla="*/ 2101304 w 2270861"/>
              <a:gd name="connsiteY1" fmla="*/ 0 h 399672"/>
              <a:gd name="connsiteX2" fmla="*/ 2270861 w 2270861"/>
              <a:gd name="connsiteY2" fmla="*/ 399672 h 399672"/>
              <a:gd name="connsiteX3" fmla="*/ 0 w 2270861"/>
              <a:gd name="connsiteY3" fmla="*/ 399672 h 399672"/>
              <a:gd name="connsiteX4" fmla="*/ 181669 w 2270861"/>
              <a:gd name="connsiteY4" fmla="*/ 0 h 399672"/>
              <a:gd name="connsiteX0" fmla="*/ 304037 w 2393229"/>
              <a:gd name="connsiteY0" fmla="*/ 0 h 403275"/>
              <a:gd name="connsiteX1" fmla="*/ 2223672 w 2393229"/>
              <a:gd name="connsiteY1" fmla="*/ 0 h 403275"/>
              <a:gd name="connsiteX2" fmla="*/ 2393229 w 2393229"/>
              <a:gd name="connsiteY2" fmla="*/ 399672 h 403275"/>
              <a:gd name="connsiteX3" fmla="*/ 0 w 2393229"/>
              <a:gd name="connsiteY3" fmla="*/ 403275 h 403275"/>
              <a:gd name="connsiteX4" fmla="*/ 304037 w 2393229"/>
              <a:gd name="connsiteY4" fmla="*/ 0 h 403275"/>
              <a:gd name="connsiteX0" fmla="*/ 342281 w 2393229"/>
              <a:gd name="connsiteY0" fmla="*/ 3604 h 403275"/>
              <a:gd name="connsiteX1" fmla="*/ 2223672 w 2393229"/>
              <a:gd name="connsiteY1" fmla="*/ 0 h 403275"/>
              <a:gd name="connsiteX2" fmla="*/ 2393229 w 2393229"/>
              <a:gd name="connsiteY2" fmla="*/ 399672 h 403275"/>
              <a:gd name="connsiteX3" fmla="*/ 0 w 2393229"/>
              <a:gd name="connsiteY3" fmla="*/ 403275 h 403275"/>
              <a:gd name="connsiteX4" fmla="*/ 342281 w 2393229"/>
              <a:gd name="connsiteY4" fmla="*/ 3604 h 403275"/>
              <a:gd name="connsiteX0" fmla="*/ 342281 w 2393229"/>
              <a:gd name="connsiteY0" fmla="*/ 3604 h 403275"/>
              <a:gd name="connsiteX1" fmla="*/ 2147186 w 2393229"/>
              <a:gd name="connsiteY1" fmla="*/ 0 h 403275"/>
              <a:gd name="connsiteX2" fmla="*/ 2393229 w 2393229"/>
              <a:gd name="connsiteY2" fmla="*/ 399672 h 403275"/>
              <a:gd name="connsiteX3" fmla="*/ 0 w 2393229"/>
              <a:gd name="connsiteY3" fmla="*/ 403275 h 403275"/>
              <a:gd name="connsiteX4" fmla="*/ 342281 w 2393229"/>
              <a:gd name="connsiteY4" fmla="*/ 3604 h 403275"/>
              <a:gd name="connsiteX0" fmla="*/ 342281 w 2485013"/>
              <a:gd name="connsiteY0" fmla="*/ 3604 h 403277"/>
              <a:gd name="connsiteX1" fmla="*/ 2147186 w 2485013"/>
              <a:gd name="connsiteY1" fmla="*/ 0 h 403277"/>
              <a:gd name="connsiteX2" fmla="*/ 2485013 w 2485013"/>
              <a:gd name="connsiteY2" fmla="*/ 403277 h 403277"/>
              <a:gd name="connsiteX3" fmla="*/ 0 w 2485013"/>
              <a:gd name="connsiteY3" fmla="*/ 403275 h 403277"/>
              <a:gd name="connsiteX4" fmla="*/ 342281 w 2485013"/>
              <a:gd name="connsiteY4" fmla="*/ 3604 h 403277"/>
              <a:gd name="connsiteX0" fmla="*/ 342281 w 2525737"/>
              <a:gd name="connsiteY0" fmla="*/ 3604 h 403277"/>
              <a:gd name="connsiteX1" fmla="*/ 2147186 w 2525737"/>
              <a:gd name="connsiteY1" fmla="*/ 0 h 403277"/>
              <a:gd name="connsiteX2" fmla="*/ 2525737 w 2525737"/>
              <a:gd name="connsiteY2" fmla="*/ 403277 h 403277"/>
              <a:gd name="connsiteX3" fmla="*/ 0 w 2525737"/>
              <a:gd name="connsiteY3" fmla="*/ 403275 h 403277"/>
              <a:gd name="connsiteX4" fmla="*/ 342281 w 2525737"/>
              <a:gd name="connsiteY4" fmla="*/ 3604 h 403277"/>
              <a:gd name="connsiteX0" fmla="*/ 383013 w 2566469"/>
              <a:gd name="connsiteY0" fmla="*/ 3604 h 406845"/>
              <a:gd name="connsiteX1" fmla="*/ 2187918 w 2566469"/>
              <a:gd name="connsiteY1" fmla="*/ 0 h 406845"/>
              <a:gd name="connsiteX2" fmla="*/ 2566469 w 2566469"/>
              <a:gd name="connsiteY2" fmla="*/ 403277 h 406845"/>
              <a:gd name="connsiteX3" fmla="*/ 0 w 2566469"/>
              <a:gd name="connsiteY3" fmla="*/ 406845 h 406845"/>
              <a:gd name="connsiteX4" fmla="*/ 383013 w 2566469"/>
              <a:gd name="connsiteY4" fmla="*/ 3604 h 406845"/>
              <a:gd name="connsiteX0" fmla="*/ 383013 w 2566469"/>
              <a:gd name="connsiteY0" fmla="*/ 3604 h 413991"/>
              <a:gd name="connsiteX1" fmla="*/ 2187918 w 2566469"/>
              <a:gd name="connsiteY1" fmla="*/ 0 h 413991"/>
              <a:gd name="connsiteX2" fmla="*/ 2566469 w 2566469"/>
              <a:gd name="connsiteY2" fmla="*/ 413991 h 413991"/>
              <a:gd name="connsiteX3" fmla="*/ 0 w 2566469"/>
              <a:gd name="connsiteY3" fmla="*/ 406845 h 413991"/>
              <a:gd name="connsiteX4" fmla="*/ 383013 w 2566469"/>
              <a:gd name="connsiteY4" fmla="*/ 3604 h 413991"/>
              <a:gd name="connsiteX0" fmla="*/ 383013 w 2582764"/>
              <a:gd name="connsiteY0" fmla="*/ 3604 h 413991"/>
              <a:gd name="connsiteX1" fmla="*/ 2187918 w 2582764"/>
              <a:gd name="connsiteY1" fmla="*/ 0 h 413991"/>
              <a:gd name="connsiteX2" fmla="*/ 2582764 w 2582764"/>
              <a:gd name="connsiteY2" fmla="*/ 413991 h 413991"/>
              <a:gd name="connsiteX3" fmla="*/ 0 w 2582764"/>
              <a:gd name="connsiteY3" fmla="*/ 406845 h 413991"/>
              <a:gd name="connsiteX4" fmla="*/ 383013 w 2582764"/>
              <a:gd name="connsiteY4" fmla="*/ 3604 h 413991"/>
              <a:gd name="connsiteX0" fmla="*/ 383013 w 2590913"/>
              <a:gd name="connsiteY0" fmla="*/ 3604 h 406850"/>
              <a:gd name="connsiteX1" fmla="*/ 2187918 w 2590913"/>
              <a:gd name="connsiteY1" fmla="*/ 0 h 406850"/>
              <a:gd name="connsiteX2" fmla="*/ 2590913 w 2590913"/>
              <a:gd name="connsiteY2" fmla="*/ 406850 h 406850"/>
              <a:gd name="connsiteX3" fmla="*/ 0 w 2590913"/>
              <a:gd name="connsiteY3" fmla="*/ 406845 h 406850"/>
              <a:gd name="connsiteX4" fmla="*/ 383013 w 2590913"/>
              <a:gd name="connsiteY4" fmla="*/ 3604 h 406850"/>
              <a:gd name="connsiteX0" fmla="*/ 383013 w 2775758"/>
              <a:gd name="connsiteY0" fmla="*/ 3604 h 414564"/>
              <a:gd name="connsiteX1" fmla="*/ 2187918 w 2775758"/>
              <a:gd name="connsiteY1" fmla="*/ 0 h 414564"/>
              <a:gd name="connsiteX2" fmla="*/ 2775758 w 2775758"/>
              <a:gd name="connsiteY2" fmla="*/ 414564 h 414564"/>
              <a:gd name="connsiteX3" fmla="*/ 0 w 2775758"/>
              <a:gd name="connsiteY3" fmla="*/ 406845 h 414564"/>
              <a:gd name="connsiteX4" fmla="*/ 383013 w 2775758"/>
              <a:gd name="connsiteY4" fmla="*/ 3604 h 414564"/>
              <a:gd name="connsiteX0" fmla="*/ 383013 w 2775758"/>
              <a:gd name="connsiteY0" fmla="*/ 0 h 410960"/>
              <a:gd name="connsiteX1" fmla="*/ 2311147 w 2775758"/>
              <a:gd name="connsiteY1" fmla="*/ 253 h 410960"/>
              <a:gd name="connsiteX2" fmla="*/ 2775758 w 2775758"/>
              <a:gd name="connsiteY2" fmla="*/ 410960 h 410960"/>
              <a:gd name="connsiteX3" fmla="*/ 0 w 2775758"/>
              <a:gd name="connsiteY3" fmla="*/ 403241 h 410960"/>
              <a:gd name="connsiteX4" fmla="*/ 383013 w 2775758"/>
              <a:gd name="connsiteY4" fmla="*/ 0 h 41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5758" h="410960">
                <a:moveTo>
                  <a:pt x="383013" y="0"/>
                </a:moveTo>
                <a:lnTo>
                  <a:pt x="2311147" y="253"/>
                </a:lnTo>
                <a:lnTo>
                  <a:pt x="2775758" y="410960"/>
                </a:lnTo>
                <a:lnTo>
                  <a:pt x="0" y="403241"/>
                </a:lnTo>
                <a:lnTo>
                  <a:pt x="383013" y="0"/>
                </a:lnTo>
                <a:close/>
              </a:path>
            </a:pathLst>
          </a:custGeom>
          <a:solidFill>
            <a:srgbClr val="32A1C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1" name="Text Box 43"/>
          <p:cNvSpPr txBox="1"/>
          <p:nvPr/>
        </p:nvSpPr>
        <p:spPr>
          <a:xfrm>
            <a:off x="4788616" y="2027180"/>
            <a:ext cx="2404110" cy="101155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Integrated Classes 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(Regular and Special Education)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2 Teachers</a:t>
            </a:r>
            <a:endParaRPr lang="en-US" sz="4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400" dirty="0">
              <a:effectLst/>
              <a:ea typeface="Calibri" charset="0"/>
              <a:cs typeface="Times New Roman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     Regular Classes	+Resource Room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	+Consultant Teacher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</p:txBody>
      </p:sp>
      <p:cxnSp>
        <p:nvCxnSpPr>
          <p:cNvPr id="42" name="Straight Connector 41"/>
          <p:cNvCxnSpPr>
            <a:endCxn id="22" idx="1"/>
          </p:cNvCxnSpPr>
          <p:nvPr/>
        </p:nvCxnSpPr>
        <p:spPr>
          <a:xfrm>
            <a:off x="4788616" y="2927609"/>
            <a:ext cx="2466160" cy="5783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182701" y="2199848"/>
            <a:ext cx="1661795" cy="1859280"/>
            <a:chOff x="3182701" y="2199848"/>
            <a:chExt cx="1661795" cy="1859280"/>
          </a:xfrm>
        </p:grpSpPr>
        <p:sp>
          <p:nvSpPr>
            <p:cNvPr id="36" name="Pentagon 35"/>
            <p:cNvSpPr/>
            <p:nvPr/>
          </p:nvSpPr>
          <p:spPr>
            <a:xfrm>
              <a:off x="3182701" y="2199848"/>
              <a:ext cx="1661795" cy="1414780"/>
            </a:xfrm>
            <a:prstGeom prst="homePlat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" name="Text Box 66"/>
            <p:cNvSpPr txBox="1"/>
            <p:nvPr/>
          </p:nvSpPr>
          <p:spPr>
            <a:xfrm>
              <a:off x="3194131" y="2246203"/>
              <a:ext cx="1418590" cy="181292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Committee on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Special Education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(CSE)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  <a:p>
              <a:pPr marL="6350" marR="0">
                <a:spcBef>
                  <a:spcPts val="0"/>
                </a:spcBef>
                <a:spcAft>
                  <a:spcPts val="0"/>
                </a:spcAft>
                <a:tabLst>
                  <a:tab pos="508000" algn="l"/>
                </a:tabLst>
              </a:pPr>
              <a:r>
                <a:rPr lang="en-US" sz="1100" dirty="0">
                  <a:latin typeface="Arial Narrow" charset="0"/>
                  <a:ea typeface="Calibri" charset="0"/>
                  <a:cs typeface="Times New Roman" charset="0"/>
                </a:rPr>
                <a:t>	</a:t>
              </a: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Classification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 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Individual Education 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 Narrow" charset="0"/>
                  <a:ea typeface="Calibri" charset="0"/>
                  <a:cs typeface="Times New Roman" charset="0"/>
                </a:rPr>
                <a:t>Plan (IEP)</a:t>
              </a:r>
              <a:endParaRPr lang="en-US" sz="1200" dirty="0">
                <a:effectLst/>
                <a:ea typeface="Calibri" charset="0"/>
                <a:cs typeface="Times New Roman" charset="0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3620727" y="2715896"/>
              <a:ext cx="164141" cy="11242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3370026" y="2774523"/>
              <a:ext cx="997" cy="3781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Pentagon 32"/>
          <p:cNvSpPr/>
          <p:nvPr/>
        </p:nvSpPr>
        <p:spPr>
          <a:xfrm rot="10800000">
            <a:off x="6958003" y="1978638"/>
            <a:ext cx="1463040" cy="120269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4" name="Text Box 74"/>
          <p:cNvSpPr txBox="1"/>
          <p:nvPr/>
        </p:nvSpPr>
        <p:spPr>
          <a:xfrm>
            <a:off x="7250103" y="2091668"/>
            <a:ext cx="1197610" cy="105219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District- Based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28575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-Integrated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28575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-Blended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28575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-Co-taught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5133372" y="1371781"/>
            <a:ext cx="1710105" cy="602952"/>
          </a:xfrm>
          <a:custGeom>
            <a:avLst/>
            <a:gdLst>
              <a:gd name="connsiteX0" fmla="*/ 187725 w 1871189"/>
              <a:gd name="connsiteY0" fmla="*/ 0 h 472339"/>
              <a:gd name="connsiteX1" fmla="*/ 1677409 w 1871189"/>
              <a:gd name="connsiteY1" fmla="*/ 0 h 472339"/>
              <a:gd name="connsiteX2" fmla="*/ 1871189 w 1871189"/>
              <a:gd name="connsiteY2" fmla="*/ 472339 h 472339"/>
              <a:gd name="connsiteX3" fmla="*/ 0 w 1871189"/>
              <a:gd name="connsiteY3" fmla="*/ 472339 h 472339"/>
              <a:gd name="connsiteX4" fmla="*/ 187725 w 1871189"/>
              <a:gd name="connsiteY4" fmla="*/ 0 h 472339"/>
              <a:gd name="connsiteX0" fmla="*/ 187725 w 1871189"/>
              <a:gd name="connsiteY0" fmla="*/ 0 h 472339"/>
              <a:gd name="connsiteX1" fmla="*/ 1694893 w 1871189"/>
              <a:gd name="connsiteY1" fmla="*/ 7497 h 472339"/>
              <a:gd name="connsiteX2" fmla="*/ 1871189 w 1871189"/>
              <a:gd name="connsiteY2" fmla="*/ 472339 h 472339"/>
              <a:gd name="connsiteX3" fmla="*/ 0 w 1871189"/>
              <a:gd name="connsiteY3" fmla="*/ 472339 h 472339"/>
              <a:gd name="connsiteX4" fmla="*/ 187725 w 1871189"/>
              <a:gd name="connsiteY4" fmla="*/ 0 h 472339"/>
              <a:gd name="connsiteX0" fmla="*/ 187725 w 1906157"/>
              <a:gd name="connsiteY0" fmla="*/ 0 h 472339"/>
              <a:gd name="connsiteX1" fmla="*/ 1694893 w 1906157"/>
              <a:gd name="connsiteY1" fmla="*/ 7497 h 472339"/>
              <a:gd name="connsiteX2" fmla="*/ 1906157 w 1906157"/>
              <a:gd name="connsiteY2" fmla="*/ 472339 h 472339"/>
              <a:gd name="connsiteX3" fmla="*/ 0 w 1906157"/>
              <a:gd name="connsiteY3" fmla="*/ 472339 h 472339"/>
              <a:gd name="connsiteX4" fmla="*/ 187725 w 1906157"/>
              <a:gd name="connsiteY4" fmla="*/ 0 h 472339"/>
              <a:gd name="connsiteX0" fmla="*/ 213954 w 1932386"/>
              <a:gd name="connsiteY0" fmla="*/ 0 h 472339"/>
              <a:gd name="connsiteX1" fmla="*/ 1721122 w 1932386"/>
              <a:gd name="connsiteY1" fmla="*/ 7497 h 472339"/>
              <a:gd name="connsiteX2" fmla="*/ 1932386 w 1932386"/>
              <a:gd name="connsiteY2" fmla="*/ 472339 h 472339"/>
              <a:gd name="connsiteX3" fmla="*/ 0 w 1932386"/>
              <a:gd name="connsiteY3" fmla="*/ 457344 h 472339"/>
              <a:gd name="connsiteX4" fmla="*/ 213954 w 1932386"/>
              <a:gd name="connsiteY4" fmla="*/ 0 h 472339"/>
              <a:gd name="connsiteX0" fmla="*/ 213954 w 1932386"/>
              <a:gd name="connsiteY0" fmla="*/ 0 h 487334"/>
              <a:gd name="connsiteX1" fmla="*/ 1721122 w 1932386"/>
              <a:gd name="connsiteY1" fmla="*/ 7497 h 487334"/>
              <a:gd name="connsiteX2" fmla="*/ 1932386 w 1932386"/>
              <a:gd name="connsiteY2" fmla="*/ 472339 h 487334"/>
              <a:gd name="connsiteX3" fmla="*/ 0 w 1932386"/>
              <a:gd name="connsiteY3" fmla="*/ 487334 h 487334"/>
              <a:gd name="connsiteX4" fmla="*/ 213954 w 1932386"/>
              <a:gd name="connsiteY4" fmla="*/ 0 h 487334"/>
              <a:gd name="connsiteX0" fmla="*/ 213954 w 1941129"/>
              <a:gd name="connsiteY0" fmla="*/ 0 h 494849"/>
              <a:gd name="connsiteX1" fmla="*/ 1721122 w 1941129"/>
              <a:gd name="connsiteY1" fmla="*/ 7497 h 494849"/>
              <a:gd name="connsiteX2" fmla="*/ 1941129 w 1941129"/>
              <a:gd name="connsiteY2" fmla="*/ 494849 h 494849"/>
              <a:gd name="connsiteX3" fmla="*/ 0 w 1941129"/>
              <a:gd name="connsiteY3" fmla="*/ 487334 h 494849"/>
              <a:gd name="connsiteX4" fmla="*/ 213954 w 1941129"/>
              <a:gd name="connsiteY4" fmla="*/ 0 h 494849"/>
              <a:gd name="connsiteX0" fmla="*/ 295590 w 1941129"/>
              <a:gd name="connsiteY0" fmla="*/ 0 h 489694"/>
              <a:gd name="connsiteX1" fmla="*/ 1721122 w 1941129"/>
              <a:gd name="connsiteY1" fmla="*/ 2342 h 489694"/>
              <a:gd name="connsiteX2" fmla="*/ 1941129 w 1941129"/>
              <a:gd name="connsiteY2" fmla="*/ 489694 h 489694"/>
              <a:gd name="connsiteX3" fmla="*/ 0 w 1941129"/>
              <a:gd name="connsiteY3" fmla="*/ 482179 h 489694"/>
              <a:gd name="connsiteX4" fmla="*/ 295590 w 1941129"/>
              <a:gd name="connsiteY4" fmla="*/ 0 h 489694"/>
              <a:gd name="connsiteX0" fmla="*/ 295590 w 1941129"/>
              <a:gd name="connsiteY0" fmla="*/ 0 h 489694"/>
              <a:gd name="connsiteX1" fmla="*/ 1621344 w 1941129"/>
              <a:gd name="connsiteY1" fmla="*/ 7496 h 489694"/>
              <a:gd name="connsiteX2" fmla="*/ 1941129 w 1941129"/>
              <a:gd name="connsiteY2" fmla="*/ 489694 h 489694"/>
              <a:gd name="connsiteX3" fmla="*/ 0 w 1941129"/>
              <a:gd name="connsiteY3" fmla="*/ 482179 h 489694"/>
              <a:gd name="connsiteX4" fmla="*/ 295590 w 1941129"/>
              <a:gd name="connsiteY4" fmla="*/ 0 h 489694"/>
              <a:gd name="connsiteX0" fmla="*/ 295590 w 2085602"/>
              <a:gd name="connsiteY0" fmla="*/ 0 h 493861"/>
              <a:gd name="connsiteX1" fmla="*/ 1621344 w 2085602"/>
              <a:gd name="connsiteY1" fmla="*/ 7496 h 493861"/>
              <a:gd name="connsiteX2" fmla="*/ 2085602 w 2085602"/>
              <a:gd name="connsiteY2" fmla="*/ 493861 h 493861"/>
              <a:gd name="connsiteX3" fmla="*/ 0 w 2085602"/>
              <a:gd name="connsiteY3" fmla="*/ 482179 h 493861"/>
              <a:gd name="connsiteX4" fmla="*/ 295590 w 2085602"/>
              <a:gd name="connsiteY4" fmla="*/ 0 h 493861"/>
              <a:gd name="connsiteX0" fmla="*/ 295590 w 2085602"/>
              <a:gd name="connsiteY0" fmla="*/ 0 h 493861"/>
              <a:gd name="connsiteX1" fmla="*/ 1740692 w 2085602"/>
              <a:gd name="connsiteY1" fmla="*/ 3329 h 493861"/>
              <a:gd name="connsiteX2" fmla="*/ 2085602 w 2085602"/>
              <a:gd name="connsiteY2" fmla="*/ 493861 h 493861"/>
              <a:gd name="connsiteX3" fmla="*/ 0 w 2085602"/>
              <a:gd name="connsiteY3" fmla="*/ 482179 h 493861"/>
              <a:gd name="connsiteX4" fmla="*/ 295590 w 2085602"/>
              <a:gd name="connsiteY4" fmla="*/ 0 h 493861"/>
              <a:gd name="connsiteX0" fmla="*/ 295590 w 2060475"/>
              <a:gd name="connsiteY0" fmla="*/ 0 h 498028"/>
              <a:gd name="connsiteX1" fmla="*/ 1740692 w 2060475"/>
              <a:gd name="connsiteY1" fmla="*/ 3329 h 498028"/>
              <a:gd name="connsiteX2" fmla="*/ 2060475 w 2060475"/>
              <a:gd name="connsiteY2" fmla="*/ 498028 h 498028"/>
              <a:gd name="connsiteX3" fmla="*/ 0 w 2060475"/>
              <a:gd name="connsiteY3" fmla="*/ 482179 h 498028"/>
              <a:gd name="connsiteX4" fmla="*/ 295590 w 2060475"/>
              <a:gd name="connsiteY4" fmla="*/ 0 h 498028"/>
              <a:gd name="connsiteX0" fmla="*/ 295590 w 2060475"/>
              <a:gd name="connsiteY0" fmla="*/ 0 h 485526"/>
              <a:gd name="connsiteX1" fmla="*/ 1740692 w 2060475"/>
              <a:gd name="connsiteY1" fmla="*/ 3329 h 485526"/>
              <a:gd name="connsiteX2" fmla="*/ 2060475 w 2060475"/>
              <a:gd name="connsiteY2" fmla="*/ 485526 h 485526"/>
              <a:gd name="connsiteX3" fmla="*/ 0 w 2060475"/>
              <a:gd name="connsiteY3" fmla="*/ 482179 h 485526"/>
              <a:gd name="connsiteX4" fmla="*/ 295590 w 2060475"/>
              <a:gd name="connsiteY4" fmla="*/ 0 h 485526"/>
              <a:gd name="connsiteX0" fmla="*/ 314434 w 2079319"/>
              <a:gd name="connsiteY0" fmla="*/ 0 h 486346"/>
              <a:gd name="connsiteX1" fmla="*/ 1759536 w 2079319"/>
              <a:gd name="connsiteY1" fmla="*/ 3329 h 486346"/>
              <a:gd name="connsiteX2" fmla="*/ 2079319 w 2079319"/>
              <a:gd name="connsiteY2" fmla="*/ 485526 h 486346"/>
              <a:gd name="connsiteX3" fmla="*/ 0 w 2079319"/>
              <a:gd name="connsiteY3" fmla="*/ 486346 h 486346"/>
              <a:gd name="connsiteX4" fmla="*/ 314434 w 2079319"/>
              <a:gd name="connsiteY4" fmla="*/ 0 h 486346"/>
              <a:gd name="connsiteX0" fmla="*/ 289309 w 2079319"/>
              <a:gd name="connsiteY0" fmla="*/ 0 h 486346"/>
              <a:gd name="connsiteX1" fmla="*/ 1759536 w 2079319"/>
              <a:gd name="connsiteY1" fmla="*/ 3329 h 486346"/>
              <a:gd name="connsiteX2" fmla="*/ 2079319 w 2079319"/>
              <a:gd name="connsiteY2" fmla="*/ 485526 h 486346"/>
              <a:gd name="connsiteX3" fmla="*/ 0 w 2079319"/>
              <a:gd name="connsiteY3" fmla="*/ 486346 h 486346"/>
              <a:gd name="connsiteX4" fmla="*/ 289309 w 2079319"/>
              <a:gd name="connsiteY4" fmla="*/ 0 h 48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9319" h="486346">
                <a:moveTo>
                  <a:pt x="289309" y="0"/>
                </a:moveTo>
                <a:lnTo>
                  <a:pt x="1759536" y="3329"/>
                </a:lnTo>
                <a:lnTo>
                  <a:pt x="2079319" y="485526"/>
                </a:lnTo>
                <a:lnTo>
                  <a:pt x="0" y="486346"/>
                </a:lnTo>
                <a:lnTo>
                  <a:pt x="289309" y="0"/>
                </a:lnTo>
                <a:close/>
              </a:path>
            </a:pathLst>
          </a:custGeom>
          <a:solidFill>
            <a:srgbClr val="7030A0">
              <a:alpha val="6902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3" name="Text Box 42"/>
          <p:cNvSpPr txBox="1"/>
          <p:nvPr/>
        </p:nvSpPr>
        <p:spPr>
          <a:xfrm>
            <a:off x="5071477" y="1407166"/>
            <a:ext cx="1761345" cy="57467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effectLst/>
                <a:latin typeface="Arial Narrow" charset="0"/>
                <a:ea typeface="Calibri" charset="0"/>
                <a:cs typeface="Times New Roman" charset="0"/>
              </a:rPr>
              <a:t>KIDS: TEACHERS: AIDES</a:t>
            </a:r>
            <a:endParaRPr lang="en-US" sz="8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effectLst/>
                <a:latin typeface="Arial Narrow" charset="0"/>
                <a:ea typeface="Calibri" charset="0"/>
                <a:cs typeface="Times New Roman" charset="0"/>
              </a:rPr>
              <a:t>8:1:2</a:t>
            </a:r>
            <a:endParaRPr lang="en-US" sz="8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effectLst/>
                <a:latin typeface="Arial Narrow" charset="0"/>
                <a:ea typeface="Calibri" charset="0"/>
                <a:cs typeface="Times New Roman" charset="0"/>
              </a:rPr>
              <a:t>12:1:1</a:t>
            </a:r>
            <a:endParaRPr lang="en-US" sz="8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effectLst/>
                <a:latin typeface="Arial Narrow" charset="0"/>
                <a:ea typeface="Calibri" charset="0"/>
                <a:cs typeface="Times New Roman" charset="0"/>
              </a:rPr>
              <a:t>FBA and BIP if behavioral</a:t>
            </a:r>
            <a:endParaRPr lang="en-US" sz="8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47" name="Pentagon 46"/>
          <p:cNvSpPr/>
          <p:nvPr/>
        </p:nvSpPr>
        <p:spPr>
          <a:xfrm rot="10800000">
            <a:off x="6569343" y="1100137"/>
            <a:ext cx="1438910" cy="851237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9" name="Text Box 72"/>
          <p:cNvSpPr txBox="1"/>
          <p:nvPr/>
        </p:nvSpPr>
        <p:spPr>
          <a:xfrm>
            <a:off x="6775400" y="1204933"/>
            <a:ext cx="1197610" cy="79629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Arial Narrow" charset="0"/>
                <a:ea typeface="Calibri" charset="0"/>
                <a:cs typeface="Times New Roman" charset="0"/>
              </a:rPr>
              <a:t>District- Based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Arial Narrow" charset="0"/>
                <a:ea typeface="Calibri" charset="0"/>
                <a:cs typeface="Times New Roman" charset="0"/>
              </a:rPr>
              <a:t> Self-contained 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Arial Narrow" charset="0"/>
                <a:ea typeface="Calibri" charset="0"/>
                <a:cs typeface="Times New Roman" charset="0"/>
              </a:rPr>
              <a:t>Classroom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60920" y="1392562"/>
            <a:ext cx="124250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Pentagon 49"/>
          <p:cNvSpPr/>
          <p:nvPr/>
        </p:nvSpPr>
        <p:spPr>
          <a:xfrm>
            <a:off x="3709555" y="1193522"/>
            <a:ext cx="1750470" cy="37592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2" name="Text Box 41"/>
          <p:cNvSpPr txBox="1"/>
          <p:nvPr/>
        </p:nvSpPr>
        <p:spPr>
          <a:xfrm>
            <a:off x="5473853" y="1003172"/>
            <a:ext cx="1016635" cy="37211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effectLst/>
                <a:latin typeface="Arial Narrow" charset="0"/>
                <a:ea typeface="Calibri" charset="0"/>
                <a:cs typeface="Times New Roman" charset="0"/>
              </a:rPr>
              <a:t>Center-Based</a:t>
            </a:r>
            <a:endParaRPr lang="en-US" sz="8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effectLst/>
                <a:latin typeface="Arial Narrow" charset="0"/>
                <a:ea typeface="Calibri" charset="0"/>
                <a:cs typeface="Times New Roman" charset="0"/>
              </a:rPr>
              <a:t>Programs</a:t>
            </a:r>
            <a:endParaRPr lang="en-US" sz="8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36947" y="1238523"/>
            <a:ext cx="144742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>
                <a:latin typeface="Arial Narrow" charset="0"/>
                <a:ea typeface="Calibri" charset="0"/>
                <a:cs typeface="Times New Roman" charset="0"/>
              </a:rPr>
              <a:t>Referral Out of </a:t>
            </a:r>
            <a:r>
              <a:rPr lang="en-US" sz="1100" dirty="0">
                <a:latin typeface="Arial Narrow" charset="0"/>
                <a:ea typeface="Calibri" charset="0"/>
                <a:cs typeface="Times New Roman" charset="0"/>
              </a:rPr>
              <a:t>District</a:t>
            </a:r>
            <a:endParaRPr lang="en-US" sz="1100" dirty="0">
              <a:ea typeface="Calibri" charset="0"/>
              <a:cs typeface="Times New Roman" charset="0"/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5559328" y="662682"/>
            <a:ext cx="833968" cy="303610"/>
          </a:xfrm>
          <a:custGeom>
            <a:avLst/>
            <a:gdLst>
              <a:gd name="connsiteX0" fmla="*/ 127168 w 1186903"/>
              <a:gd name="connsiteY0" fmla="*/ 0 h 381504"/>
              <a:gd name="connsiteX1" fmla="*/ 1029457 w 1186903"/>
              <a:gd name="connsiteY1" fmla="*/ 6055 h 381504"/>
              <a:gd name="connsiteX2" fmla="*/ 1186903 w 1186903"/>
              <a:gd name="connsiteY2" fmla="*/ 381504 h 381504"/>
              <a:gd name="connsiteX3" fmla="*/ 0 w 1186903"/>
              <a:gd name="connsiteY3" fmla="*/ 381504 h 381504"/>
              <a:gd name="connsiteX4" fmla="*/ 127168 w 1186903"/>
              <a:gd name="connsiteY4" fmla="*/ 0 h 381504"/>
              <a:gd name="connsiteX0" fmla="*/ 148312 w 1186903"/>
              <a:gd name="connsiteY0" fmla="*/ 0 h 381504"/>
              <a:gd name="connsiteX1" fmla="*/ 1029457 w 1186903"/>
              <a:gd name="connsiteY1" fmla="*/ 6055 h 381504"/>
              <a:gd name="connsiteX2" fmla="*/ 1186903 w 1186903"/>
              <a:gd name="connsiteY2" fmla="*/ 381504 h 381504"/>
              <a:gd name="connsiteX3" fmla="*/ 0 w 1186903"/>
              <a:gd name="connsiteY3" fmla="*/ 381504 h 381504"/>
              <a:gd name="connsiteX4" fmla="*/ 148312 w 1186903"/>
              <a:gd name="connsiteY4" fmla="*/ 0 h 381504"/>
              <a:gd name="connsiteX0" fmla="*/ 148312 w 1186903"/>
              <a:gd name="connsiteY0" fmla="*/ 4530 h 386034"/>
              <a:gd name="connsiteX1" fmla="*/ 1003028 w 1186903"/>
              <a:gd name="connsiteY1" fmla="*/ 0 h 386034"/>
              <a:gd name="connsiteX2" fmla="*/ 1186903 w 1186903"/>
              <a:gd name="connsiteY2" fmla="*/ 386034 h 386034"/>
              <a:gd name="connsiteX3" fmla="*/ 0 w 1186903"/>
              <a:gd name="connsiteY3" fmla="*/ 386034 h 386034"/>
              <a:gd name="connsiteX4" fmla="*/ 148312 w 1186903"/>
              <a:gd name="connsiteY4" fmla="*/ 4530 h 386034"/>
              <a:gd name="connsiteX0" fmla="*/ 153598 w 1186903"/>
              <a:gd name="connsiteY0" fmla="*/ 0 h 386859"/>
              <a:gd name="connsiteX1" fmla="*/ 1003028 w 1186903"/>
              <a:gd name="connsiteY1" fmla="*/ 825 h 386859"/>
              <a:gd name="connsiteX2" fmla="*/ 1186903 w 1186903"/>
              <a:gd name="connsiteY2" fmla="*/ 386859 h 386859"/>
              <a:gd name="connsiteX3" fmla="*/ 0 w 1186903"/>
              <a:gd name="connsiteY3" fmla="*/ 386859 h 386859"/>
              <a:gd name="connsiteX4" fmla="*/ 153598 w 1186903"/>
              <a:gd name="connsiteY4" fmla="*/ 0 h 386859"/>
              <a:gd name="connsiteX0" fmla="*/ 153598 w 1165759"/>
              <a:gd name="connsiteY0" fmla="*/ 0 h 386859"/>
              <a:gd name="connsiteX1" fmla="*/ 1003028 w 1165759"/>
              <a:gd name="connsiteY1" fmla="*/ 825 h 386859"/>
              <a:gd name="connsiteX2" fmla="*/ 1165759 w 1165759"/>
              <a:gd name="connsiteY2" fmla="*/ 386859 h 386859"/>
              <a:gd name="connsiteX3" fmla="*/ 0 w 1165759"/>
              <a:gd name="connsiteY3" fmla="*/ 386859 h 386859"/>
              <a:gd name="connsiteX4" fmla="*/ 153598 w 1165759"/>
              <a:gd name="connsiteY4" fmla="*/ 0 h 386859"/>
              <a:gd name="connsiteX0" fmla="*/ 153598 w 1165759"/>
              <a:gd name="connsiteY0" fmla="*/ 0 h 386859"/>
              <a:gd name="connsiteX1" fmla="*/ 932907 w 1165759"/>
              <a:gd name="connsiteY1" fmla="*/ 7273 h 386859"/>
              <a:gd name="connsiteX2" fmla="*/ 1165759 w 1165759"/>
              <a:gd name="connsiteY2" fmla="*/ 386859 h 386859"/>
              <a:gd name="connsiteX3" fmla="*/ 0 w 1165759"/>
              <a:gd name="connsiteY3" fmla="*/ 386859 h 386859"/>
              <a:gd name="connsiteX4" fmla="*/ 153598 w 1165759"/>
              <a:gd name="connsiteY4" fmla="*/ 0 h 386859"/>
              <a:gd name="connsiteX0" fmla="*/ 179893 w 1165759"/>
              <a:gd name="connsiteY0" fmla="*/ 57204 h 379586"/>
              <a:gd name="connsiteX1" fmla="*/ 932907 w 1165759"/>
              <a:gd name="connsiteY1" fmla="*/ 0 h 379586"/>
              <a:gd name="connsiteX2" fmla="*/ 1165759 w 1165759"/>
              <a:gd name="connsiteY2" fmla="*/ 379586 h 379586"/>
              <a:gd name="connsiteX3" fmla="*/ 0 w 1165759"/>
              <a:gd name="connsiteY3" fmla="*/ 379586 h 379586"/>
              <a:gd name="connsiteX4" fmla="*/ 179893 w 1165759"/>
              <a:gd name="connsiteY4" fmla="*/ 57204 h 379586"/>
              <a:gd name="connsiteX0" fmla="*/ 179893 w 1165759"/>
              <a:gd name="connsiteY0" fmla="*/ 0 h 322382"/>
              <a:gd name="connsiteX1" fmla="*/ 915377 w 1165759"/>
              <a:gd name="connsiteY1" fmla="*/ 825 h 322382"/>
              <a:gd name="connsiteX2" fmla="*/ 1165759 w 1165759"/>
              <a:gd name="connsiteY2" fmla="*/ 322382 h 322382"/>
              <a:gd name="connsiteX3" fmla="*/ 0 w 1165759"/>
              <a:gd name="connsiteY3" fmla="*/ 322382 h 322382"/>
              <a:gd name="connsiteX4" fmla="*/ 179893 w 1165759"/>
              <a:gd name="connsiteY4" fmla="*/ 0 h 322382"/>
              <a:gd name="connsiteX0" fmla="*/ 206188 w 1165759"/>
              <a:gd name="connsiteY0" fmla="*/ 5622 h 321556"/>
              <a:gd name="connsiteX1" fmla="*/ 915377 w 1165759"/>
              <a:gd name="connsiteY1" fmla="*/ -1 h 321556"/>
              <a:gd name="connsiteX2" fmla="*/ 1165759 w 1165759"/>
              <a:gd name="connsiteY2" fmla="*/ 321556 h 321556"/>
              <a:gd name="connsiteX3" fmla="*/ 0 w 1165759"/>
              <a:gd name="connsiteY3" fmla="*/ 321556 h 321556"/>
              <a:gd name="connsiteX4" fmla="*/ 206188 w 1165759"/>
              <a:gd name="connsiteY4" fmla="*/ 5622 h 321556"/>
              <a:gd name="connsiteX0" fmla="*/ 206188 w 1165759"/>
              <a:gd name="connsiteY0" fmla="*/ 0 h 315934"/>
              <a:gd name="connsiteX1" fmla="*/ 915377 w 1165759"/>
              <a:gd name="connsiteY1" fmla="*/ 7272 h 315934"/>
              <a:gd name="connsiteX2" fmla="*/ 1165759 w 1165759"/>
              <a:gd name="connsiteY2" fmla="*/ 315934 h 315934"/>
              <a:gd name="connsiteX3" fmla="*/ 0 w 1165759"/>
              <a:gd name="connsiteY3" fmla="*/ 315934 h 315934"/>
              <a:gd name="connsiteX4" fmla="*/ 206188 w 1165759"/>
              <a:gd name="connsiteY4" fmla="*/ 0 h 315934"/>
              <a:gd name="connsiteX0" fmla="*/ 206188 w 1165759"/>
              <a:gd name="connsiteY0" fmla="*/ 0 h 315934"/>
              <a:gd name="connsiteX1" fmla="*/ 906612 w 1165759"/>
              <a:gd name="connsiteY1" fmla="*/ 7272 h 315934"/>
              <a:gd name="connsiteX2" fmla="*/ 1165759 w 1165759"/>
              <a:gd name="connsiteY2" fmla="*/ 315934 h 315934"/>
              <a:gd name="connsiteX3" fmla="*/ 0 w 1165759"/>
              <a:gd name="connsiteY3" fmla="*/ 315934 h 315934"/>
              <a:gd name="connsiteX4" fmla="*/ 206188 w 1165759"/>
              <a:gd name="connsiteY4" fmla="*/ 0 h 315934"/>
              <a:gd name="connsiteX0" fmla="*/ 206188 w 1165759"/>
              <a:gd name="connsiteY0" fmla="*/ 5623 h 321557"/>
              <a:gd name="connsiteX1" fmla="*/ 906612 w 1165759"/>
              <a:gd name="connsiteY1" fmla="*/ 0 h 321557"/>
              <a:gd name="connsiteX2" fmla="*/ 1165759 w 1165759"/>
              <a:gd name="connsiteY2" fmla="*/ 321557 h 321557"/>
              <a:gd name="connsiteX3" fmla="*/ 0 w 1165759"/>
              <a:gd name="connsiteY3" fmla="*/ 321557 h 321557"/>
              <a:gd name="connsiteX4" fmla="*/ 206188 w 1165759"/>
              <a:gd name="connsiteY4" fmla="*/ 5623 h 321557"/>
              <a:gd name="connsiteX0" fmla="*/ 206188 w 1165759"/>
              <a:gd name="connsiteY0" fmla="*/ 0 h 315934"/>
              <a:gd name="connsiteX1" fmla="*/ 941672 w 1165759"/>
              <a:gd name="connsiteY1" fmla="*/ 7272 h 315934"/>
              <a:gd name="connsiteX2" fmla="*/ 1165759 w 1165759"/>
              <a:gd name="connsiteY2" fmla="*/ 315934 h 315934"/>
              <a:gd name="connsiteX3" fmla="*/ 0 w 1165759"/>
              <a:gd name="connsiteY3" fmla="*/ 315934 h 315934"/>
              <a:gd name="connsiteX4" fmla="*/ 206188 w 1165759"/>
              <a:gd name="connsiteY4" fmla="*/ 0 h 315934"/>
              <a:gd name="connsiteX0" fmla="*/ 206188 w 1165759"/>
              <a:gd name="connsiteY0" fmla="*/ 5623 h 321557"/>
              <a:gd name="connsiteX1" fmla="*/ 959202 w 1165759"/>
              <a:gd name="connsiteY1" fmla="*/ 0 h 321557"/>
              <a:gd name="connsiteX2" fmla="*/ 1165759 w 1165759"/>
              <a:gd name="connsiteY2" fmla="*/ 321557 h 321557"/>
              <a:gd name="connsiteX3" fmla="*/ 0 w 1165759"/>
              <a:gd name="connsiteY3" fmla="*/ 321557 h 321557"/>
              <a:gd name="connsiteX4" fmla="*/ 206188 w 1165759"/>
              <a:gd name="connsiteY4" fmla="*/ 5623 h 321557"/>
              <a:gd name="connsiteX0" fmla="*/ 206188 w 1165759"/>
              <a:gd name="connsiteY0" fmla="*/ 0 h 315934"/>
              <a:gd name="connsiteX1" fmla="*/ 950437 w 1165759"/>
              <a:gd name="connsiteY1" fmla="*/ 825 h 315934"/>
              <a:gd name="connsiteX2" fmla="*/ 1165759 w 1165759"/>
              <a:gd name="connsiteY2" fmla="*/ 315934 h 315934"/>
              <a:gd name="connsiteX3" fmla="*/ 0 w 1165759"/>
              <a:gd name="connsiteY3" fmla="*/ 315934 h 315934"/>
              <a:gd name="connsiteX4" fmla="*/ 206188 w 1165759"/>
              <a:gd name="connsiteY4" fmla="*/ 0 h 315934"/>
              <a:gd name="connsiteX0" fmla="*/ 206188 w 1362740"/>
              <a:gd name="connsiteY0" fmla="*/ 0 h 330291"/>
              <a:gd name="connsiteX1" fmla="*/ 950437 w 1362740"/>
              <a:gd name="connsiteY1" fmla="*/ 825 h 330291"/>
              <a:gd name="connsiteX2" fmla="*/ 1362740 w 1362740"/>
              <a:gd name="connsiteY2" fmla="*/ 330291 h 330291"/>
              <a:gd name="connsiteX3" fmla="*/ 0 w 1362740"/>
              <a:gd name="connsiteY3" fmla="*/ 315934 h 330291"/>
              <a:gd name="connsiteX4" fmla="*/ 206188 w 1362740"/>
              <a:gd name="connsiteY4" fmla="*/ 0 h 330291"/>
              <a:gd name="connsiteX0" fmla="*/ 206188 w 1362740"/>
              <a:gd name="connsiteY0" fmla="*/ 0 h 330291"/>
              <a:gd name="connsiteX1" fmla="*/ 1126314 w 1362740"/>
              <a:gd name="connsiteY1" fmla="*/ 5611 h 330291"/>
              <a:gd name="connsiteX2" fmla="*/ 1362740 w 1362740"/>
              <a:gd name="connsiteY2" fmla="*/ 330291 h 330291"/>
              <a:gd name="connsiteX3" fmla="*/ 0 w 1362740"/>
              <a:gd name="connsiteY3" fmla="*/ 315934 h 330291"/>
              <a:gd name="connsiteX4" fmla="*/ 206188 w 1362740"/>
              <a:gd name="connsiteY4" fmla="*/ 0 h 330291"/>
              <a:gd name="connsiteX0" fmla="*/ 206188 w 1341635"/>
              <a:gd name="connsiteY0" fmla="*/ 0 h 335076"/>
              <a:gd name="connsiteX1" fmla="*/ 1126314 w 1341635"/>
              <a:gd name="connsiteY1" fmla="*/ 5611 h 335076"/>
              <a:gd name="connsiteX2" fmla="*/ 1341635 w 1341635"/>
              <a:gd name="connsiteY2" fmla="*/ 335076 h 335076"/>
              <a:gd name="connsiteX3" fmla="*/ 0 w 1341635"/>
              <a:gd name="connsiteY3" fmla="*/ 315934 h 335076"/>
              <a:gd name="connsiteX4" fmla="*/ 206188 w 1341635"/>
              <a:gd name="connsiteY4" fmla="*/ 0 h 335076"/>
              <a:gd name="connsiteX0" fmla="*/ 206188 w 1334599"/>
              <a:gd name="connsiteY0" fmla="*/ 0 h 330291"/>
              <a:gd name="connsiteX1" fmla="*/ 1126314 w 1334599"/>
              <a:gd name="connsiteY1" fmla="*/ 5611 h 330291"/>
              <a:gd name="connsiteX2" fmla="*/ 1334599 w 1334599"/>
              <a:gd name="connsiteY2" fmla="*/ 330291 h 330291"/>
              <a:gd name="connsiteX3" fmla="*/ 0 w 1334599"/>
              <a:gd name="connsiteY3" fmla="*/ 315934 h 330291"/>
              <a:gd name="connsiteX4" fmla="*/ 206188 w 1334599"/>
              <a:gd name="connsiteY4" fmla="*/ 0 h 330291"/>
              <a:gd name="connsiteX0" fmla="*/ 206188 w 1327563"/>
              <a:gd name="connsiteY0" fmla="*/ 0 h 315934"/>
              <a:gd name="connsiteX1" fmla="*/ 1126314 w 1327563"/>
              <a:gd name="connsiteY1" fmla="*/ 5611 h 315934"/>
              <a:gd name="connsiteX2" fmla="*/ 1327563 w 1327563"/>
              <a:gd name="connsiteY2" fmla="*/ 315934 h 315934"/>
              <a:gd name="connsiteX3" fmla="*/ 0 w 1327563"/>
              <a:gd name="connsiteY3" fmla="*/ 315934 h 315934"/>
              <a:gd name="connsiteX4" fmla="*/ 206188 w 1327563"/>
              <a:gd name="connsiteY4" fmla="*/ 0 h 315934"/>
              <a:gd name="connsiteX0" fmla="*/ 206188 w 1327563"/>
              <a:gd name="connsiteY0" fmla="*/ 0 h 325505"/>
              <a:gd name="connsiteX1" fmla="*/ 1126314 w 1327563"/>
              <a:gd name="connsiteY1" fmla="*/ 5611 h 325505"/>
              <a:gd name="connsiteX2" fmla="*/ 1327563 w 1327563"/>
              <a:gd name="connsiteY2" fmla="*/ 325505 h 325505"/>
              <a:gd name="connsiteX3" fmla="*/ 0 w 1327563"/>
              <a:gd name="connsiteY3" fmla="*/ 315934 h 325505"/>
              <a:gd name="connsiteX4" fmla="*/ 206188 w 1327563"/>
              <a:gd name="connsiteY4" fmla="*/ 0 h 325505"/>
              <a:gd name="connsiteX0" fmla="*/ 206188 w 1320529"/>
              <a:gd name="connsiteY0" fmla="*/ 0 h 315934"/>
              <a:gd name="connsiteX1" fmla="*/ 1126314 w 1320529"/>
              <a:gd name="connsiteY1" fmla="*/ 5611 h 315934"/>
              <a:gd name="connsiteX2" fmla="*/ 1320529 w 1320529"/>
              <a:gd name="connsiteY2" fmla="*/ 315933 h 315934"/>
              <a:gd name="connsiteX3" fmla="*/ 0 w 1320529"/>
              <a:gd name="connsiteY3" fmla="*/ 315934 h 315934"/>
              <a:gd name="connsiteX4" fmla="*/ 206188 w 1320529"/>
              <a:gd name="connsiteY4" fmla="*/ 0 h 315934"/>
              <a:gd name="connsiteX0" fmla="*/ 206188 w 1313495"/>
              <a:gd name="connsiteY0" fmla="*/ 0 h 325504"/>
              <a:gd name="connsiteX1" fmla="*/ 1126314 w 1313495"/>
              <a:gd name="connsiteY1" fmla="*/ 5611 h 325504"/>
              <a:gd name="connsiteX2" fmla="*/ 1313495 w 1313495"/>
              <a:gd name="connsiteY2" fmla="*/ 325504 h 325504"/>
              <a:gd name="connsiteX3" fmla="*/ 0 w 1313495"/>
              <a:gd name="connsiteY3" fmla="*/ 315934 h 325504"/>
              <a:gd name="connsiteX4" fmla="*/ 206188 w 1313495"/>
              <a:gd name="connsiteY4" fmla="*/ 0 h 325504"/>
              <a:gd name="connsiteX0" fmla="*/ 206188 w 1313495"/>
              <a:gd name="connsiteY0" fmla="*/ 0 h 325504"/>
              <a:gd name="connsiteX1" fmla="*/ 1119401 w 1313495"/>
              <a:gd name="connsiteY1" fmla="*/ 745 h 325504"/>
              <a:gd name="connsiteX2" fmla="*/ 1313495 w 1313495"/>
              <a:gd name="connsiteY2" fmla="*/ 325504 h 325504"/>
              <a:gd name="connsiteX3" fmla="*/ 0 w 1313495"/>
              <a:gd name="connsiteY3" fmla="*/ 315934 h 325504"/>
              <a:gd name="connsiteX4" fmla="*/ 206188 w 1313495"/>
              <a:gd name="connsiteY4" fmla="*/ 0 h 325504"/>
              <a:gd name="connsiteX0" fmla="*/ 185449 w 1313495"/>
              <a:gd name="connsiteY0" fmla="*/ 4122 h 324759"/>
              <a:gd name="connsiteX1" fmla="*/ 1119401 w 1313495"/>
              <a:gd name="connsiteY1" fmla="*/ 0 h 324759"/>
              <a:gd name="connsiteX2" fmla="*/ 1313495 w 1313495"/>
              <a:gd name="connsiteY2" fmla="*/ 324759 h 324759"/>
              <a:gd name="connsiteX3" fmla="*/ 0 w 1313495"/>
              <a:gd name="connsiteY3" fmla="*/ 315189 h 324759"/>
              <a:gd name="connsiteX4" fmla="*/ 185449 w 1313495"/>
              <a:gd name="connsiteY4" fmla="*/ 4122 h 324759"/>
              <a:gd name="connsiteX0" fmla="*/ 185449 w 1313495"/>
              <a:gd name="connsiteY0" fmla="*/ 0 h 320637"/>
              <a:gd name="connsiteX1" fmla="*/ 1082147 w 1313495"/>
              <a:gd name="connsiteY1" fmla="*/ 249 h 320637"/>
              <a:gd name="connsiteX2" fmla="*/ 1313495 w 1313495"/>
              <a:gd name="connsiteY2" fmla="*/ 320637 h 320637"/>
              <a:gd name="connsiteX3" fmla="*/ 0 w 1313495"/>
              <a:gd name="connsiteY3" fmla="*/ 311067 h 320637"/>
              <a:gd name="connsiteX4" fmla="*/ 185449 w 1313495"/>
              <a:gd name="connsiteY4" fmla="*/ 0 h 320637"/>
              <a:gd name="connsiteX0" fmla="*/ 210285 w 1313495"/>
              <a:gd name="connsiteY0" fmla="*/ 0 h 320637"/>
              <a:gd name="connsiteX1" fmla="*/ 1082147 w 1313495"/>
              <a:gd name="connsiteY1" fmla="*/ 249 h 320637"/>
              <a:gd name="connsiteX2" fmla="*/ 1313495 w 1313495"/>
              <a:gd name="connsiteY2" fmla="*/ 320637 h 320637"/>
              <a:gd name="connsiteX3" fmla="*/ 0 w 1313495"/>
              <a:gd name="connsiteY3" fmla="*/ 311067 h 320637"/>
              <a:gd name="connsiteX4" fmla="*/ 210285 w 1313495"/>
              <a:gd name="connsiteY4" fmla="*/ 0 h 320637"/>
              <a:gd name="connsiteX0" fmla="*/ 210285 w 1307286"/>
              <a:gd name="connsiteY0" fmla="*/ 0 h 311897"/>
              <a:gd name="connsiteX1" fmla="*/ 1082147 w 1307286"/>
              <a:gd name="connsiteY1" fmla="*/ 249 h 311897"/>
              <a:gd name="connsiteX2" fmla="*/ 1307286 w 1307286"/>
              <a:gd name="connsiteY2" fmla="*/ 311897 h 311897"/>
              <a:gd name="connsiteX3" fmla="*/ 0 w 1307286"/>
              <a:gd name="connsiteY3" fmla="*/ 311067 h 311897"/>
              <a:gd name="connsiteX4" fmla="*/ 210285 w 1307286"/>
              <a:gd name="connsiteY4" fmla="*/ 0 h 311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286" h="311897">
                <a:moveTo>
                  <a:pt x="210285" y="0"/>
                </a:moveTo>
                <a:lnTo>
                  <a:pt x="1082147" y="249"/>
                </a:lnTo>
                <a:lnTo>
                  <a:pt x="1307286" y="311897"/>
                </a:lnTo>
                <a:lnTo>
                  <a:pt x="0" y="311067"/>
                </a:lnTo>
                <a:lnTo>
                  <a:pt x="210285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4" name="Text Box 40"/>
          <p:cNvSpPr txBox="1"/>
          <p:nvPr/>
        </p:nvSpPr>
        <p:spPr>
          <a:xfrm>
            <a:off x="5627932" y="660136"/>
            <a:ext cx="657860" cy="3124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effectLst/>
                <a:latin typeface="Arial Narrow" charset="0"/>
                <a:ea typeface="Calibri" charset="0"/>
                <a:cs typeface="Times New Roman" charset="0"/>
              </a:rPr>
              <a:t>Day </a:t>
            </a:r>
            <a:endParaRPr lang="en-US" sz="8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effectLst/>
                <a:latin typeface="Arial Narrow" charset="0"/>
                <a:ea typeface="Calibri" charset="0"/>
                <a:cs typeface="Times New Roman" charset="0"/>
              </a:rPr>
              <a:t>Treatment</a:t>
            </a:r>
            <a:endParaRPr lang="en-US" sz="8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55" name="Triangle 53"/>
          <p:cNvSpPr/>
          <p:nvPr/>
        </p:nvSpPr>
        <p:spPr>
          <a:xfrm>
            <a:off x="5692412" y="141250"/>
            <a:ext cx="547521" cy="521491"/>
          </a:xfrm>
          <a:custGeom>
            <a:avLst/>
            <a:gdLst>
              <a:gd name="connsiteX0" fmla="*/ 0 w 640435"/>
              <a:gd name="connsiteY0" fmla="*/ 485155 h 485155"/>
              <a:gd name="connsiteX1" fmla="*/ 320224 w 640435"/>
              <a:gd name="connsiteY1" fmla="*/ 0 h 485155"/>
              <a:gd name="connsiteX2" fmla="*/ 640435 w 640435"/>
              <a:gd name="connsiteY2" fmla="*/ 485155 h 485155"/>
              <a:gd name="connsiteX3" fmla="*/ 0 w 640435"/>
              <a:gd name="connsiteY3" fmla="*/ 485155 h 485155"/>
              <a:gd name="connsiteX0" fmla="*/ 0 w 598014"/>
              <a:gd name="connsiteY0" fmla="*/ 485155 h 489869"/>
              <a:gd name="connsiteX1" fmla="*/ 320224 w 598014"/>
              <a:gd name="connsiteY1" fmla="*/ 0 h 489869"/>
              <a:gd name="connsiteX2" fmla="*/ 598014 w 598014"/>
              <a:gd name="connsiteY2" fmla="*/ 489869 h 489869"/>
              <a:gd name="connsiteX3" fmla="*/ 0 w 598014"/>
              <a:gd name="connsiteY3" fmla="*/ 485155 h 489869"/>
              <a:gd name="connsiteX0" fmla="*/ 0 w 640435"/>
              <a:gd name="connsiteY0" fmla="*/ 485155 h 494583"/>
              <a:gd name="connsiteX1" fmla="*/ 320224 w 640435"/>
              <a:gd name="connsiteY1" fmla="*/ 0 h 494583"/>
              <a:gd name="connsiteX2" fmla="*/ 640435 w 640435"/>
              <a:gd name="connsiteY2" fmla="*/ 494583 h 494583"/>
              <a:gd name="connsiteX3" fmla="*/ 0 w 640435"/>
              <a:gd name="connsiteY3" fmla="*/ 485155 h 494583"/>
              <a:gd name="connsiteX0" fmla="*/ 0 w 640435"/>
              <a:gd name="connsiteY0" fmla="*/ 452161 h 461589"/>
              <a:gd name="connsiteX1" fmla="*/ 315510 w 640435"/>
              <a:gd name="connsiteY1" fmla="*/ 0 h 461589"/>
              <a:gd name="connsiteX2" fmla="*/ 640435 w 640435"/>
              <a:gd name="connsiteY2" fmla="*/ 461589 h 461589"/>
              <a:gd name="connsiteX3" fmla="*/ 0 w 640435"/>
              <a:gd name="connsiteY3" fmla="*/ 452161 h 461589"/>
              <a:gd name="connsiteX0" fmla="*/ 0 w 645149"/>
              <a:gd name="connsiteY0" fmla="*/ 466302 h 466302"/>
              <a:gd name="connsiteX1" fmla="*/ 320224 w 645149"/>
              <a:gd name="connsiteY1" fmla="*/ 0 h 466302"/>
              <a:gd name="connsiteX2" fmla="*/ 645149 w 645149"/>
              <a:gd name="connsiteY2" fmla="*/ 461589 h 466302"/>
              <a:gd name="connsiteX3" fmla="*/ 0 w 645149"/>
              <a:gd name="connsiteY3" fmla="*/ 466302 h 466302"/>
              <a:gd name="connsiteX0" fmla="*/ 0 w 645149"/>
              <a:gd name="connsiteY0" fmla="*/ 542463 h 542463"/>
              <a:gd name="connsiteX1" fmla="*/ 320224 w 645149"/>
              <a:gd name="connsiteY1" fmla="*/ 0 h 542463"/>
              <a:gd name="connsiteX2" fmla="*/ 645149 w 645149"/>
              <a:gd name="connsiteY2" fmla="*/ 537750 h 542463"/>
              <a:gd name="connsiteX3" fmla="*/ 0 w 645149"/>
              <a:gd name="connsiteY3" fmla="*/ 542463 h 542463"/>
              <a:gd name="connsiteX0" fmla="*/ 0 w 628104"/>
              <a:gd name="connsiteY0" fmla="*/ 546694 h 546694"/>
              <a:gd name="connsiteX1" fmla="*/ 303179 w 628104"/>
              <a:gd name="connsiteY1" fmla="*/ 0 h 546694"/>
              <a:gd name="connsiteX2" fmla="*/ 628104 w 628104"/>
              <a:gd name="connsiteY2" fmla="*/ 537750 h 546694"/>
              <a:gd name="connsiteX3" fmla="*/ 0 w 628104"/>
              <a:gd name="connsiteY3" fmla="*/ 546694 h 546694"/>
              <a:gd name="connsiteX0" fmla="*/ 0 w 632365"/>
              <a:gd name="connsiteY0" fmla="*/ 534000 h 537750"/>
              <a:gd name="connsiteX1" fmla="*/ 307440 w 632365"/>
              <a:gd name="connsiteY1" fmla="*/ 0 h 537750"/>
              <a:gd name="connsiteX2" fmla="*/ 632365 w 632365"/>
              <a:gd name="connsiteY2" fmla="*/ 537750 h 537750"/>
              <a:gd name="connsiteX3" fmla="*/ 0 w 632365"/>
              <a:gd name="connsiteY3" fmla="*/ 534000 h 537750"/>
              <a:gd name="connsiteX0" fmla="*/ 0 w 671180"/>
              <a:gd name="connsiteY0" fmla="*/ 542773 h 542773"/>
              <a:gd name="connsiteX1" fmla="*/ 346255 w 671180"/>
              <a:gd name="connsiteY1" fmla="*/ 0 h 542773"/>
              <a:gd name="connsiteX2" fmla="*/ 671180 w 671180"/>
              <a:gd name="connsiteY2" fmla="*/ 537750 h 542773"/>
              <a:gd name="connsiteX3" fmla="*/ 0 w 671180"/>
              <a:gd name="connsiteY3" fmla="*/ 542773 h 542773"/>
              <a:gd name="connsiteX0" fmla="*/ 0 w 690587"/>
              <a:gd name="connsiteY0" fmla="*/ 542773 h 546523"/>
              <a:gd name="connsiteX1" fmla="*/ 346255 w 690587"/>
              <a:gd name="connsiteY1" fmla="*/ 0 h 546523"/>
              <a:gd name="connsiteX2" fmla="*/ 690587 w 690587"/>
              <a:gd name="connsiteY2" fmla="*/ 546523 h 546523"/>
              <a:gd name="connsiteX3" fmla="*/ 0 w 690587"/>
              <a:gd name="connsiteY3" fmla="*/ 542773 h 54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0587" h="546523">
                <a:moveTo>
                  <a:pt x="0" y="542773"/>
                </a:moveTo>
                <a:lnTo>
                  <a:pt x="346255" y="0"/>
                </a:lnTo>
                <a:lnTo>
                  <a:pt x="690587" y="546523"/>
                </a:lnTo>
                <a:lnTo>
                  <a:pt x="0" y="542773"/>
                </a:lnTo>
                <a:close/>
              </a:path>
            </a:pathLst>
          </a:cu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6" name="Text Box 39"/>
          <p:cNvSpPr txBox="1"/>
          <p:nvPr/>
        </p:nvSpPr>
        <p:spPr>
          <a:xfrm>
            <a:off x="5514254" y="414646"/>
            <a:ext cx="899245" cy="24549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  <a:tabLst>
                <a:tab pos="111125" algn="l"/>
              </a:tabLst>
            </a:pPr>
            <a:r>
              <a:rPr lang="en-US" sz="550" b="1" dirty="0">
                <a:effectLst/>
                <a:latin typeface="Arial Narrow" charset="0"/>
                <a:ea typeface="Calibri" charset="0"/>
                <a:cs typeface="Times New Roman" charset="0"/>
              </a:rPr>
              <a:t>Residential</a:t>
            </a:r>
            <a:endParaRPr lang="en-US" sz="550" b="1" dirty="0">
              <a:effectLst/>
              <a:ea typeface="Calibri" charset="0"/>
              <a:cs typeface="Times New Roman" charset="0"/>
            </a:endParaRPr>
          </a:p>
          <a:p>
            <a:pPr marR="0" algn="ctr">
              <a:spcBef>
                <a:spcPts val="0"/>
              </a:spcBef>
              <a:spcAft>
                <a:spcPts val="0"/>
              </a:spcAft>
              <a:tabLst>
                <a:tab pos="111125" algn="l"/>
              </a:tabLst>
            </a:pPr>
            <a:r>
              <a:rPr lang="en-US" sz="550" b="1" dirty="0">
                <a:effectLst/>
                <a:latin typeface="Arial Narrow" charset="0"/>
                <a:ea typeface="Calibri" charset="0"/>
                <a:cs typeface="Times New Roman" charset="0"/>
              </a:rPr>
              <a:t>Placement</a:t>
            </a:r>
            <a:endParaRPr lang="en-US" sz="550" b="1" dirty="0">
              <a:effectLst/>
              <a:ea typeface="Calibri" charset="0"/>
              <a:cs typeface="Times New Roman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5422347" y="566625"/>
            <a:ext cx="341461" cy="2225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390940" y="817243"/>
            <a:ext cx="3464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412840" y="858236"/>
            <a:ext cx="279572" cy="2155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Pentagon 59"/>
          <p:cNvSpPr/>
          <p:nvPr/>
        </p:nvSpPr>
        <p:spPr>
          <a:xfrm>
            <a:off x="3830730" y="483617"/>
            <a:ext cx="1637665" cy="669236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1" name="Text Box 65"/>
          <p:cNvSpPr txBox="1"/>
          <p:nvPr/>
        </p:nvSpPr>
        <p:spPr>
          <a:xfrm>
            <a:off x="3950351" y="537391"/>
            <a:ext cx="1197610" cy="664302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Arial Narrow" charset="0"/>
                <a:ea typeface="Calibri" charset="0"/>
                <a:cs typeface="Times New Roman" charset="0"/>
              </a:rPr>
              <a:t>CSE REVIEW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Arial Narrow" charset="0"/>
                <a:ea typeface="Calibri" charset="0"/>
                <a:cs typeface="Times New Roman" charset="0"/>
              </a:rPr>
              <a:t>Committee on</a:t>
            </a:r>
            <a:endParaRPr lang="en-US" sz="1000" dirty="0">
              <a:effectLst/>
              <a:ea typeface="Calibri" charset="0"/>
              <a:cs typeface="Times New Roman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Arial Narrow" charset="0"/>
                <a:ea typeface="Calibri" charset="0"/>
                <a:cs typeface="Times New Roman" charset="0"/>
              </a:rPr>
              <a:t>Special Education</a:t>
            </a:r>
            <a:endParaRPr lang="en-US" sz="1000" dirty="0">
              <a:effectLst/>
              <a:ea typeface="Calibri" charset="0"/>
              <a:cs typeface="Times New Roman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1000" dirty="0">
              <a:effectLst/>
              <a:ea typeface="Calibri" charset="0"/>
              <a:cs typeface="Times New Roman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1000" dirty="0">
              <a:effectLst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59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2BFFB8-55CB-7B41-8B6A-66A274E36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47" y="-601943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6D2D60-608B-734B-ABF6-72AEF4428615}"/>
              </a:ext>
            </a:extLst>
          </p:cNvPr>
          <p:cNvSpPr txBox="1"/>
          <p:nvPr/>
        </p:nvSpPr>
        <p:spPr>
          <a:xfrm>
            <a:off x="5839096" y="2390503"/>
            <a:ext cx="6352904" cy="822960"/>
          </a:xfrm>
          <a:prstGeom prst="rect">
            <a:avLst/>
          </a:prstGeom>
          <a:solidFill>
            <a:srgbClr val="048EC6"/>
          </a:solidFill>
        </p:spPr>
        <p:txBody>
          <a:bodyPr wrap="none" tIns="182880" rtlCol="0" anchor="t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 Wallace MD, Child and Adolescent Psychiatrist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Rochester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DD0502-FD49-9845-A69F-1FE7E339FD55}"/>
              </a:ext>
            </a:extLst>
          </p:cNvPr>
          <p:cNvSpPr txBox="1"/>
          <p:nvPr/>
        </p:nvSpPr>
        <p:spPr>
          <a:xfrm>
            <a:off x="5462015" y="3540034"/>
            <a:ext cx="69346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Lynn Carragher, Assistant Superintendent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Brockport School District, Brockport, NY  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068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/>
          </p:cNvSpPr>
          <p:nvPr/>
        </p:nvSpPr>
        <p:spPr>
          <a:xfrm>
            <a:off x="1469505" y="2924660"/>
            <a:ext cx="9252983" cy="2544799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40664">
              <a:spcAft>
                <a:spcPts val="600"/>
              </a:spcAft>
            </a:pPr>
            <a:endParaRPr lang="en-US" sz="2268" kern="1200">
              <a:solidFill>
                <a:srgbClr val="00598F"/>
              </a:solidFill>
              <a:latin typeface="+mn-lt"/>
              <a:ea typeface="+mn-ea"/>
              <a:cs typeface="+mn-cs"/>
            </a:endParaRPr>
          </a:p>
          <a:p>
            <a:pPr defTabSz="740664">
              <a:spcAft>
                <a:spcPts val="600"/>
              </a:spcAft>
            </a:pPr>
            <a:endParaRPr lang="en-US" sz="2268" kern="1200">
              <a:solidFill>
                <a:srgbClr val="00598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2800" b="1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9144" y="2296646"/>
            <a:ext cx="8853344" cy="293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0664">
              <a:spcAft>
                <a:spcPts val="600"/>
              </a:spcAft>
            </a:pPr>
            <a:r>
              <a:rPr lang="en-US" sz="324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more always better?</a:t>
            </a:r>
          </a:p>
          <a:p>
            <a:pPr defTabSz="740664">
              <a:spcAft>
                <a:spcPts val="600"/>
              </a:spcAft>
            </a:pPr>
            <a:r>
              <a:rPr lang="en-US" sz="324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Can/should accommodations be tapered?</a:t>
            </a:r>
          </a:p>
          <a:p>
            <a:pPr defTabSz="740664">
              <a:spcAft>
                <a:spcPts val="600"/>
              </a:spcAft>
            </a:pPr>
            <a:r>
              <a:rPr lang="en-US" sz="324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there anything to be gained through the struggle?</a:t>
            </a:r>
          </a:p>
          <a:p>
            <a:pPr>
              <a:spcAft>
                <a:spcPts val="600"/>
              </a:spcAft>
            </a:pPr>
            <a:endParaRPr lang="en-US" sz="4000" b="1" dirty="0">
              <a:solidFill>
                <a:srgbClr val="048EC6"/>
              </a:solidFill>
              <a:latin typeface="Arial" panose="020B0604020202020204" pitchFamily="34" charset="0"/>
              <a:ea typeface="Helvetica Regular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969763-53A1-6F46-84B0-AF155905E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0477" y="1382395"/>
            <a:ext cx="9951041" cy="75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97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78D36D-34DF-6D43-93E1-81B43B5DA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713" y="260149"/>
            <a:ext cx="9249058" cy="638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19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/>
          </p:cNvSpPr>
          <p:nvPr/>
        </p:nvSpPr>
        <p:spPr>
          <a:xfrm>
            <a:off x="1469505" y="2924660"/>
            <a:ext cx="9252983" cy="2544799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40664">
              <a:spcAft>
                <a:spcPts val="600"/>
              </a:spcAft>
            </a:pPr>
            <a:endParaRPr lang="en-US" sz="2268" kern="1200">
              <a:solidFill>
                <a:srgbClr val="00598F"/>
              </a:solidFill>
              <a:latin typeface="+mn-lt"/>
              <a:ea typeface="+mn-ea"/>
              <a:cs typeface="+mn-cs"/>
            </a:endParaRPr>
          </a:p>
          <a:p>
            <a:pPr defTabSz="740664">
              <a:spcAft>
                <a:spcPts val="600"/>
              </a:spcAft>
            </a:pPr>
            <a:endParaRPr lang="en-US" sz="2268" kern="1200">
              <a:solidFill>
                <a:srgbClr val="00598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2800" b="1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5110" y="2139089"/>
            <a:ext cx="9203832" cy="5081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0664">
              <a:spcAft>
                <a:spcPts val="600"/>
              </a:spcAft>
            </a:pPr>
            <a:r>
              <a:rPr lang="en-US" sz="3240" b="1" dirty="0">
                <a:latin typeface="Arial" panose="020B0604020202020204" pitchFamily="34" charset="0"/>
                <a:cs typeface="Arial" panose="020B0604020202020204" pitchFamily="34" charset="0"/>
              </a:rPr>
              <a:t>How Does Discipline work</a:t>
            </a:r>
            <a:r>
              <a:rPr lang="en-US" sz="324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  <a:p>
            <a:pPr defTabSz="740664">
              <a:spcAft>
                <a:spcPts val="600"/>
              </a:spcAft>
            </a:pPr>
            <a:r>
              <a:rPr lang="en-US" sz="324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 you suspend a student with an IEP?</a:t>
            </a:r>
          </a:p>
          <a:p>
            <a:pPr defTabSz="740664">
              <a:spcAft>
                <a:spcPts val="600"/>
              </a:spcAft>
            </a:pPr>
            <a:r>
              <a:rPr lang="en-US" sz="324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in-school and out-of</a:t>
            </a:r>
            <a:r>
              <a:rPr lang="en-US" sz="324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4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school suspensions improve behavior? Academic performance?</a:t>
            </a:r>
          </a:p>
          <a:p>
            <a:pPr defTabSz="740664">
              <a:spcAft>
                <a:spcPts val="600"/>
              </a:spcAft>
            </a:pPr>
            <a:r>
              <a:rPr lang="en-US" sz="3240" b="1" dirty="0">
                <a:latin typeface="Arial" panose="020B0604020202020204" pitchFamily="34" charset="0"/>
                <a:cs typeface="Arial" panose="020B0604020202020204" pitchFamily="34" charset="0"/>
              </a:rPr>
              <a:t>What is going on when the school calls parents to “come and get your child” frequently?</a:t>
            </a:r>
            <a:endParaRPr lang="en-US" sz="324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740664">
              <a:spcAft>
                <a:spcPts val="600"/>
              </a:spcAft>
            </a:pPr>
            <a:endParaRPr lang="en-US" sz="324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4000" b="1" dirty="0">
              <a:solidFill>
                <a:srgbClr val="048EC6"/>
              </a:solidFill>
              <a:latin typeface="Arial" panose="020B0604020202020204" pitchFamily="34" charset="0"/>
              <a:ea typeface="Helvetica Regular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969763-53A1-6F46-84B0-AF155905E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0477" y="1388541"/>
            <a:ext cx="9870217" cy="75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86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400">
                <a:solidFill>
                  <a:srgbClr val="FFFFFF"/>
                </a:solidFill>
              </a:rPr>
              <a:t>How to Begin Collaborating with Schools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Reach out and be “able, affable and available”.</a:t>
            </a:r>
          </a:p>
          <a:p>
            <a:r>
              <a:rPr lang="en-US" sz="2000" dirty="0"/>
              <a:t>Learn the lingo and the rules of the game</a:t>
            </a:r>
          </a:p>
          <a:p>
            <a:r>
              <a:rPr lang="en-US" sz="2000" dirty="0"/>
              <a:t>Offer education and materials to counselors, school nurses, teachers and administrators</a:t>
            </a:r>
          </a:p>
          <a:p>
            <a:r>
              <a:rPr lang="en-US" sz="2000" dirty="0"/>
              <a:t>Remember that the last word on placements and services belongs to the Committee on Special Education</a:t>
            </a:r>
          </a:p>
          <a:p>
            <a:r>
              <a:rPr lang="en-US" sz="2000" dirty="0"/>
              <a:t>Look for C4K “Collaboration Dialogue” opportunities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90060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3DDDAF-C16F-62C5-FA77-6A7FE1FCC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3700"/>
              <a:t>Index of Educational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1D347-DC32-FC06-DDF1-BD12F368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7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504 Plan – Accommodation Plan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7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ABA – Applied Behavioral Analysis</a:t>
            </a:r>
            <a:endParaRPr lang="en-US" sz="7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7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 – Adaptive Communication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7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AIS - Academic Intervention Services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7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Autism – Autistic Spectrum Disorders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7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BIP - Behavioral Intervention Plan (with IEP)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7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BSP - Behavior Support Plan (without IEP)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7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CPSE – Committee on Preschool Special Education</a:t>
            </a:r>
            <a:endParaRPr lang="en-US" sz="7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7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CSE – Committee on Special Education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7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 – Consult Teacher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7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 – Emotionally Disturbed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7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 – Early Intervention</a:t>
            </a:r>
            <a:endParaRPr lang="en-US" sz="7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7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ERSS – Educationally Related Support Services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7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ESL – English as a Second Language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7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FAPE – Free and Appropriate Public Education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7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FBA – Functional Behavioral Assessment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7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 Schooling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7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HHI- Home and Hospital Instruction/ Home tutoring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7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ICT/ICOT – Integrated Cotaught classroom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7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IDEA – Individuals with Disabilities Educational Act</a:t>
            </a:r>
          </a:p>
        </p:txBody>
      </p:sp>
      <p:pic>
        <p:nvPicPr>
          <p:cNvPr id="6" name="Picture 5" descr="Abstract blurred public library with bookshelves">
            <a:extLst>
              <a:ext uri="{FF2B5EF4-FFF2-40B4-BE49-F238E27FC236}">
                <a16:creationId xmlns:a16="http://schemas.microsoft.com/office/drawing/2014/main" id="{9AA089F8-5CF2-45E3-428E-67075DB55E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30" r="31469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35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B454B-BA67-BE02-6368-435B4F427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3700"/>
              <a:t>Index of Educational Terminology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1D347-DC32-FC06-DDF1-BD12F368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3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IEP – Individual Educational Plan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3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ISS – In-school Suspension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3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LD – Learning Disability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3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LRE – Least Restrictive Environment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3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OOD – Out of District Placement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3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OSS- Out-of-School Suspension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3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 – Occupational Therapy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3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– paraprofessional or aide</a:t>
            </a:r>
            <a:endParaRPr lang="en-US" sz="13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3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 – Physical Therapy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3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RR – Resource Room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3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RTI – Response to Intervention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3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 – Self-contained classrooms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3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 – Superintendent’s Hearing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3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SLS – Speech and Language Services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3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bstract blurred public library with bookshelves">
            <a:extLst>
              <a:ext uri="{FF2B5EF4-FFF2-40B4-BE49-F238E27FC236}">
                <a16:creationId xmlns:a16="http://schemas.microsoft.com/office/drawing/2014/main" id="{E5C7655E-CA73-8339-5A79-B93ABC12BF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12" r="35252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392A556-80FC-B491-6DDE-6E845380F135}"/>
              </a:ext>
            </a:extLst>
          </p:cNvPr>
          <p:cNvSpPr txBox="1">
            <a:spLocks/>
          </p:cNvSpPr>
          <p:nvPr/>
        </p:nvSpPr>
        <p:spPr>
          <a:xfrm>
            <a:off x="1023937" y="2224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004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428AC11-BFDF-42EF-80FF-717BBF909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8628" y="1408629"/>
            <a:ext cx="6858000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C56AF6-38E4-490B-8E2B-1A1037B4E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832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39A6F5-AD6A-4D80-8AD9-6290D13AC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513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61000"/>
                </a:srgbClr>
              </a:gs>
              <a:gs pos="95000">
                <a:schemeClr val="accent5">
                  <a:alpha val="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42" y="2945176"/>
            <a:ext cx="2878688" cy="27579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100">
                <a:solidFill>
                  <a:srgbClr val="FFFFFF"/>
                </a:solidFill>
                <a:latin typeface="+mj-lt"/>
                <a:cs typeface="+mj-cs"/>
              </a:rPr>
              <a:t>CCC (Collaborative Care through Communication) Form</a:t>
            </a:r>
          </a:p>
        </p:txBody>
      </p:sp>
      <p:pic>
        <p:nvPicPr>
          <p:cNvPr id="8" name="Content Placeholder 7" descr="Collaborative Care Through Comunication - School to Medical FORM.pd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4" b="17554"/>
          <a:stretch>
            <a:fillRect/>
          </a:stretch>
        </p:blipFill>
        <p:spPr>
          <a:xfrm>
            <a:off x="4775217" y="2107795"/>
            <a:ext cx="3147413" cy="2642150"/>
          </a:xfrm>
          <a:prstGeom prst="rect">
            <a:avLst/>
          </a:prstGeom>
        </p:spPr>
      </p:pic>
      <p:pic>
        <p:nvPicPr>
          <p:cNvPr id="6" name="Content Placeholder 5" descr="Collaborative Care Through Comunication - Medical to School FORM.pdf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4" b="17554"/>
          <a:stretch>
            <a:fillRect/>
          </a:stretch>
        </p:blipFill>
        <p:spPr>
          <a:xfrm>
            <a:off x="8266414" y="2110209"/>
            <a:ext cx="3141973" cy="263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007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03888"/>
          </a:xfrm>
        </p:spPr>
        <p:txBody>
          <a:bodyPr>
            <a:normAutofit/>
          </a:bodyPr>
          <a:lstStyle/>
          <a:p>
            <a:r>
              <a:rPr lang="en-US" dirty="0"/>
              <a:t>Special Thanks to the Rochester Collaborative Care through Communication Committee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69013"/>
            <a:ext cx="10515600" cy="33079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26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2710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2710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23371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23473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45151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18968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23270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6722" y="1513955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Disclosures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0259" y="15765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latin typeface="+mn-lt"/>
              <a:cs typeface="+mn-cs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+mn-cs"/>
              </a:rPr>
              <a:t>“No relevant financial relationship with a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+mn-cs"/>
              </a:rPr>
              <a:t>commercial interest to disclose.”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latin typeface="+mn-lt"/>
              <a:cs typeface="+mn-cs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b="1" dirty="0">
              <a:latin typeface="+mn-lt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969763-53A1-6F46-84B0-AF155905E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01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Learning Objectives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B508216D-BD21-2E90-7FB3-EFA8225CA9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4164517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apezoid 11"/>
          <p:cNvSpPr/>
          <p:nvPr/>
        </p:nvSpPr>
        <p:spPr>
          <a:xfrm>
            <a:off x="3631971" y="4519450"/>
            <a:ext cx="4895580" cy="1988228"/>
          </a:xfrm>
          <a:custGeom>
            <a:avLst/>
            <a:gdLst>
              <a:gd name="connsiteX0" fmla="*/ 0 w 4864758"/>
              <a:gd name="connsiteY0" fmla="*/ 2096184 h 2096184"/>
              <a:gd name="connsiteX1" fmla="*/ 524046 w 4864758"/>
              <a:gd name="connsiteY1" fmla="*/ 0 h 2096184"/>
              <a:gd name="connsiteX2" fmla="*/ 4340712 w 4864758"/>
              <a:gd name="connsiteY2" fmla="*/ 0 h 2096184"/>
              <a:gd name="connsiteX3" fmla="*/ 4864758 w 4864758"/>
              <a:gd name="connsiteY3" fmla="*/ 2096184 h 2096184"/>
              <a:gd name="connsiteX4" fmla="*/ 0 w 4864758"/>
              <a:gd name="connsiteY4" fmla="*/ 2096184 h 2096184"/>
              <a:gd name="connsiteX0" fmla="*/ 0 w 4864758"/>
              <a:gd name="connsiteY0" fmla="*/ 2096184 h 2096184"/>
              <a:gd name="connsiteX1" fmla="*/ 524046 w 4864758"/>
              <a:gd name="connsiteY1" fmla="*/ 0 h 2096184"/>
              <a:gd name="connsiteX2" fmla="*/ 4196874 w 4864758"/>
              <a:gd name="connsiteY2" fmla="*/ 0 h 2096184"/>
              <a:gd name="connsiteX3" fmla="*/ 4864758 w 4864758"/>
              <a:gd name="connsiteY3" fmla="*/ 2096184 h 2096184"/>
              <a:gd name="connsiteX4" fmla="*/ 0 w 4864758"/>
              <a:gd name="connsiteY4" fmla="*/ 2096184 h 2096184"/>
              <a:gd name="connsiteX0" fmla="*/ 0 w 4864758"/>
              <a:gd name="connsiteY0" fmla="*/ 2106458 h 2106458"/>
              <a:gd name="connsiteX1" fmla="*/ 585691 w 4864758"/>
              <a:gd name="connsiteY1" fmla="*/ 0 h 2106458"/>
              <a:gd name="connsiteX2" fmla="*/ 4196874 w 4864758"/>
              <a:gd name="connsiteY2" fmla="*/ 10274 h 2106458"/>
              <a:gd name="connsiteX3" fmla="*/ 4864758 w 4864758"/>
              <a:gd name="connsiteY3" fmla="*/ 2106458 h 2106458"/>
              <a:gd name="connsiteX4" fmla="*/ 0 w 4864758"/>
              <a:gd name="connsiteY4" fmla="*/ 2106458 h 2106458"/>
              <a:gd name="connsiteX0" fmla="*/ 0 w 4895580"/>
              <a:gd name="connsiteY0" fmla="*/ 2085910 h 2106458"/>
              <a:gd name="connsiteX1" fmla="*/ 616513 w 4895580"/>
              <a:gd name="connsiteY1" fmla="*/ 0 h 2106458"/>
              <a:gd name="connsiteX2" fmla="*/ 4227696 w 4895580"/>
              <a:gd name="connsiteY2" fmla="*/ 10274 h 2106458"/>
              <a:gd name="connsiteX3" fmla="*/ 4895580 w 4895580"/>
              <a:gd name="connsiteY3" fmla="*/ 2106458 h 2106458"/>
              <a:gd name="connsiteX4" fmla="*/ 0 w 4895580"/>
              <a:gd name="connsiteY4" fmla="*/ 2085910 h 210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580" h="2106458">
                <a:moveTo>
                  <a:pt x="0" y="2085910"/>
                </a:moveTo>
                <a:lnTo>
                  <a:pt x="616513" y="0"/>
                </a:lnTo>
                <a:lnTo>
                  <a:pt x="4227696" y="10274"/>
                </a:lnTo>
                <a:lnTo>
                  <a:pt x="4895580" y="2106458"/>
                </a:lnTo>
                <a:lnTo>
                  <a:pt x="0" y="208591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Triangle 12"/>
          <p:cNvSpPr/>
          <p:nvPr/>
        </p:nvSpPr>
        <p:spPr>
          <a:xfrm>
            <a:off x="4127772" y="4539525"/>
            <a:ext cx="3919855" cy="1536700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644027" y="5667285"/>
            <a:ext cx="2875915" cy="5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79967" y="5245645"/>
            <a:ext cx="1818005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46"/>
          <p:cNvSpPr txBox="1"/>
          <p:nvPr/>
        </p:nvSpPr>
        <p:spPr>
          <a:xfrm>
            <a:off x="5203462" y="5754915"/>
            <a:ext cx="1778000" cy="2527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>
                <a:effectLst/>
                <a:latin typeface="Arial Narrow" charset="0"/>
                <a:ea typeface="Calibri" charset="0"/>
                <a:cs typeface="Times New Roman" charset="0"/>
              </a:rPr>
              <a:t>TIER 1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5" name="Text Box 47"/>
          <p:cNvSpPr txBox="1"/>
          <p:nvPr/>
        </p:nvSpPr>
        <p:spPr>
          <a:xfrm>
            <a:off x="5195207" y="5347245"/>
            <a:ext cx="1778000" cy="2527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>
                <a:effectLst/>
                <a:latin typeface="Arial Narrow" charset="0"/>
                <a:ea typeface="Calibri" charset="0"/>
                <a:cs typeface="Times New Roman" charset="0"/>
              </a:rPr>
              <a:t>TIER 2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6" name="Text Box 49"/>
          <p:cNvSpPr txBox="1"/>
          <p:nvPr/>
        </p:nvSpPr>
        <p:spPr>
          <a:xfrm>
            <a:off x="5201557" y="4961800"/>
            <a:ext cx="1778000" cy="2527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>
                <a:effectLst/>
                <a:latin typeface="Arial Narrow" charset="0"/>
                <a:ea typeface="Calibri" charset="0"/>
                <a:cs typeface="Times New Roman" charset="0"/>
              </a:rPr>
              <a:t>TIER 3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7" name="Text Box 50"/>
          <p:cNvSpPr txBox="1"/>
          <p:nvPr/>
        </p:nvSpPr>
        <p:spPr>
          <a:xfrm>
            <a:off x="4147457" y="6092735"/>
            <a:ext cx="3898900" cy="51625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>
                <a:effectLst/>
                <a:latin typeface="Arial Narrow" charset="0"/>
                <a:ea typeface="Calibri" charset="0"/>
                <a:cs typeface="Times New Roman" charset="0"/>
              </a:rPr>
              <a:t>TO ASSESS – RTI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>
                <a:effectLst/>
                <a:latin typeface="Arial Narrow" charset="0"/>
                <a:ea typeface="Calibri" charset="0"/>
                <a:cs typeface="Times New Roman" charset="0"/>
              </a:rPr>
              <a:t>Response to Intervention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8" name="Triangle 27"/>
          <p:cNvSpPr/>
          <p:nvPr/>
        </p:nvSpPr>
        <p:spPr>
          <a:xfrm>
            <a:off x="3626778" y="4516665"/>
            <a:ext cx="4911047" cy="1991013"/>
          </a:xfrm>
          <a:custGeom>
            <a:avLst/>
            <a:gdLst>
              <a:gd name="connsiteX0" fmla="*/ 0 w 6282690"/>
              <a:gd name="connsiteY0" fmla="*/ 2118179 h 2118179"/>
              <a:gd name="connsiteX1" fmla="*/ 529545 w 6282690"/>
              <a:gd name="connsiteY1" fmla="*/ 0 h 2118179"/>
              <a:gd name="connsiteX2" fmla="*/ 5753145 w 6282690"/>
              <a:gd name="connsiteY2" fmla="*/ 0 h 2118179"/>
              <a:gd name="connsiteX3" fmla="*/ 6282690 w 6282690"/>
              <a:gd name="connsiteY3" fmla="*/ 2118179 h 2118179"/>
              <a:gd name="connsiteX4" fmla="*/ 0 w 6282690"/>
              <a:gd name="connsiteY4" fmla="*/ 2118179 h 2118179"/>
              <a:gd name="connsiteX0" fmla="*/ 0 w 6282690"/>
              <a:gd name="connsiteY0" fmla="*/ 2118179 h 2118179"/>
              <a:gd name="connsiteX1" fmla="*/ 529545 w 6282690"/>
              <a:gd name="connsiteY1" fmla="*/ 0 h 2118179"/>
              <a:gd name="connsiteX2" fmla="*/ 5426574 w 6282690"/>
              <a:gd name="connsiteY2" fmla="*/ 0 h 2118179"/>
              <a:gd name="connsiteX3" fmla="*/ 6282690 w 6282690"/>
              <a:gd name="connsiteY3" fmla="*/ 2118179 h 2118179"/>
              <a:gd name="connsiteX4" fmla="*/ 0 w 6282690"/>
              <a:gd name="connsiteY4" fmla="*/ 2118179 h 2118179"/>
              <a:gd name="connsiteX0" fmla="*/ 0 w 6282690"/>
              <a:gd name="connsiteY0" fmla="*/ 2167165 h 2167165"/>
              <a:gd name="connsiteX1" fmla="*/ 807130 w 6282690"/>
              <a:gd name="connsiteY1" fmla="*/ 0 h 2167165"/>
              <a:gd name="connsiteX2" fmla="*/ 5426574 w 6282690"/>
              <a:gd name="connsiteY2" fmla="*/ 48986 h 2167165"/>
              <a:gd name="connsiteX3" fmla="*/ 6282690 w 6282690"/>
              <a:gd name="connsiteY3" fmla="*/ 2167165 h 2167165"/>
              <a:gd name="connsiteX4" fmla="*/ 0 w 6282690"/>
              <a:gd name="connsiteY4" fmla="*/ 2167165 h 2167165"/>
              <a:gd name="connsiteX0" fmla="*/ 0 w 6282690"/>
              <a:gd name="connsiteY0" fmla="*/ 2118179 h 2118179"/>
              <a:gd name="connsiteX1" fmla="*/ 790802 w 6282690"/>
              <a:gd name="connsiteY1" fmla="*/ 0 h 2118179"/>
              <a:gd name="connsiteX2" fmla="*/ 5426574 w 6282690"/>
              <a:gd name="connsiteY2" fmla="*/ 0 h 2118179"/>
              <a:gd name="connsiteX3" fmla="*/ 6282690 w 6282690"/>
              <a:gd name="connsiteY3" fmla="*/ 2118179 h 2118179"/>
              <a:gd name="connsiteX4" fmla="*/ 0 w 6282690"/>
              <a:gd name="connsiteY4" fmla="*/ 2118179 h 211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2690" h="2118179">
                <a:moveTo>
                  <a:pt x="0" y="2118179"/>
                </a:moveTo>
                <a:lnTo>
                  <a:pt x="790802" y="0"/>
                </a:lnTo>
                <a:lnTo>
                  <a:pt x="5426574" y="0"/>
                </a:lnTo>
                <a:lnTo>
                  <a:pt x="6282690" y="2118179"/>
                </a:lnTo>
                <a:lnTo>
                  <a:pt x="0" y="2118179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2" name="Pentagon 31"/>
          <p:cNvSpPr/>
          <p:nvPr/>
        </p:nvSpPr>
        <p:spPr>
          <a:xfrm>
            <a:off x="2618377" y="5716815"/>
            <a:ext cx="2204720" cy="37592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6" name="Text Box 78"/>
          <p:cNvSpPr txBox="1"/>
          <p:nvPr/>
        </p:nvSpPr>
        <p:spPr>
          <a:xfrm>
            <a:off x="3212102" y="5787300"/>
            <a:ext cx="1366520" cy="2908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Arial Narrow" charset="0"/>
                <a:ea typeface="Calibri" charset="0"/>
                <a:cs typeface="Times New Roman" charset="0"/>
              </a:rPr>
              <a:t>School Wide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3034937" y="6559047"/>
            <a:ext cx="6246495" cy="317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1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apezoid 11"/>
          <p:cNvSpPr/>
          <p:nvPr/>
        </p:nvSpPr>
        <p:spPr>
          <a:xfrm>
            <a:off x="3631971" y="4519450"/>
            <a:ext cx="4895580" cy="1988228"/>
          </a:xfrm>
          <a:custGeom>
            <a:avLst/>
            <a:gdLst>
              <a:gd name="connsiteX0" fmla="*/ 0 w 4864758"/>
              <a:gd name="connsiteY0" fmla="*/ 2096184 h 2096184"/>
              <a:gd name="connsiteX1" fmla="*/ 524046 w 4864758"/>
              <a:gd name="connsiteY1" fmla="*/ 0 h 2096184"/>
              <a:gd name="connsiteX2" fmla="*/ 4340712 w 4864758"/>
              <a:gd name="connsiteY2" fmla="*/ 0 h 2096184"/>
              <a:gd name="connsiteX3" fmla="*/ 4864758 w 4864758"/>
              <a:gd name="connsiteY3" fmla="*/ 2096184 h 2096184"/>
              <a:gd name="connsiteX4" fmla="*/ 0 w 4864758"/>
              <a:gd name="connsiteY4" fmla="*/ 2096184 h 2096184"/>
              <a:gd name="connsiteX0" fmla="*/ 0 w 4864758"/>
              <a:gd name="connsiteY0" fmla="*/ 2096184 h 2096184"/>
              <a:gd name="connsiteX1" fmla="*/ 524046 w 4864758"/>
              <a:gd name="connsiteY1" fmla="*/ 0 h 2096184"/>
              <a:gd name="connsiteX2" fmla="*/ 4196874 w 4864758"/>
              <a:gd name="connsiteY2" fmla="*/ 0 h 2096184"/>
              <a:gd name="connsiteX3" fmla="*/ 4864758 w 4864758"/>
              <a:gd name="connsiteY3" fmla="*/ 2096184 h 2096184"/>
              <a:gd name="connsiteX4" fmla="*/ 0 w 4864758"/>
              <a:gd name="connsiteY4" fmla="*/ 2096184 h 2096184"/>
              <a:gd name="connsiteX0" fmla="*/ 0 w 4864758"/>
              <a:gd name="connsiteY0" fmla="*/ 2106458 h 2106458"/>
              <a:gd name="connsiteX1" fmla="*/ 585691 w 4864758"/>
              <a:gd name="connsiteY1" fmla="*/ 0 h 2106458"/>
              <a:gd name="connsiteX2" fmla="*/ 4196874 w 4864758"/>
              <a:gd name="connsiteY2" fmla="*/ 10274 h 2106458"/>
              <a:gd name="connsiteX3" fmla="*/ 4864758 w 4864758"/>
              <a:gd name="connsiteY3" fmla="*/ 2106458 h 2106458"/>
              <a:gd name="connsiteX4" fmla="*/ 0 w 4864758"/>
              <a:gd name="connsiteY4" fmla="*/ 2106458 h 2106458"/>
              <a:gd name="connsiteX0" fmla="*/ 0 w 4895580"/>
              <a:gd name="connsiteY0" fmla="*/ 2085910 h 2106458"/>
              <a:gd name="connsiteX1" fmla="*/ 616513 w 4895580"/>
              <a:gd name="connsiteY1" fmla="*/ 0 h 2106458"/>
              <a:gd name="connsiteX2" fmla="*/ 4227696 w 4895580"/>
              <a:gd name="connsiteY2" fmla="*/ 10274 h 2106458"/>
              <a:gd name="connsiteX3" fmla="*/ 4895580 w 4895580"/>
              <a:gd name="connsiteY3" fmla="*/ 2106458 h 2106458"/>
              <a:gd name="connsiteX4" fmla="*/ 0 w 4895580"/>
              <a:gd name="connsiteY4" fmla="*/ 2085910 h 210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580" h="2106458">
                <a:moveTo>
                  <a:pt x="0" y="2085910"/>
                </a:moveTo>
                <a:lnTo>
                  <a:pt x="616513" y="0"/>
                </a:lnTo>
                <a:lnTo>
                  <a:pt x="4227696" y="10274"/>
                </a:lnTo>
                <a:lnTo>
                  <a:pt x="4895580" y="2106458"/>
                </a:lnTo>
                <a:lnTo>
                  <a:pt x="0" y="208591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Triangle 12"/>
          <p:cNvSpPr/>
          <p:nvPr/>
        </p:nvSpPr>
        <p:spPr>
          <a:xfrm>
            <a:off x="4127772" y="4539525"/>
            <a:ext cx="3919855" cy="1536700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644027" y="5667285"/>
            <a:ext cx="2875915" cy="5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79967" y="5245645"/>
            <a:ext cx="1818005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46"/>
          <p:cNvSpPr txBox="1"/>
          <p:nvPr/>
        </p:nvSpPr>
        <p:spPr>
          <a:xfrm>
            <a:off x="5203462" y="5754915"/>
            <a:ext cx="1778000" cy="2527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>
                <a:effectLst/>
                <a:latin typeface="Arial Narrow" charset="0"/>
                <a:ea typeface="Calibri" charset="0"/>
                <a:cs typeface="Times New Roman" charset="0"/>
              </a:rPr>
              <a:t>TIER 1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5" name="Text Box 47"/>
          <p:cNvSpPr txBox="1"/>
          <p:nvPr/>
        </p:nvSpPr>
        <p:spPr>
          <a:xfrm>
            <a:off x="5195207" y="5347245"/>
            <a:ext cx="1778000" cy="2527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>
                <a:effectLst/>
                <a:latin typeface="Arial Narrow" charset="0"/>
                <a:ea typeface="Calibri" charset="0"/>
                <a:cs typeface="Times New Roman" charset="0"/>
              </a:rPr>
              <a:t>TIER 2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6" name="Text Box 49"/>
          <p:cNvSpPr txBox="1"/>
          <p:nvPr/>
        </p:nvSpPr>
        <p:spPr>
          <a:xfrm>
            <a:off x="5201557" y="4961800"/>
            <a:ext cx="1778000" cy="2527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>
                <a:effectLst/>
                <a:latin typeface="Arial Narrow" charset="0"/>
                <a:ea typeface="Calibri" charset="0"/>
                <a:cs typeface="Times New Roman" charset="0"/>
              </a:rPr>
              <a:t>TIER 3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7" name="Text Box 50"/>
          <p:cNvSpPr txBox="1"/>
          <p:nvPr/>
        </p:nvSpPr>
        <p:spPr>
          <a:xfrm>
            <a:off x="4147457" y="6092735"/>
            <a:ext cx="3898900" cy="51625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>
                <a:effectLst/>
                <a:latin typeface="Arial Narrow" charset="0"/>
                <a:ea typeface="Calibri" charset="0"/>
                <a:cs typeface="Times New Roman" charset="0"/>
              </a:rPr>
              <a:t>TO ASSESS – RTI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>
                <a:effectLst/>
                <a:latin typeface="Arial Narrow" charset="0"/>
                <a:ea typeface="Calibri" charset="0"/>
                <a:cs typeface="Times New Roman" charset="0"/>
              </a:rPr>
              <a:t>Response to Intervention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8" name="Triangle 27"/>
          <p:cNvSpPr/>
          <p:nvPr/>
        </p:nvSpPr>
        <p:spPr>
          <a:xfrm>
            <a:off x="3626778" y="4516665"/>
            <a:ext cx="4911047" cy="1991013"/>
          </a:xfrm>
          <a:custGeom>
            <a:avLst/>
            <a:gdLst>
              <a:gd name="connsiteX0" fmla="*/ 0 w 6282690"/>
              <a:gd name="connsiteY0" fmla="*/ 2118179 h 2118179"/>
              <a:gd name="connsiteX1" fmla="*/ 529545 w 6282690"/>
              <a:gd name="connsiteY1" fmla="*/ 0 h 2118179"/>
              <a:gd name="connsiteX2" fmla="*/ 5753145 w 6282690"/>
              <a:gd name="connsiteY2" fmla="*/ 0 h 2118179"/>
              <a:gd name="connsiteX3" fmla="*/ 6282690 w 6282690"/>
              <a:gd name="connsiteY3" fmla="*/ 2118179 h 2118179"/>
              <a:gd name="connsiteX4" fmla="*/ 0 w 6282690"/>
              <a:gd name="connsiteY4" fmla="*/ 2118179 h 2118179"/>
              <a:gd name="connsiteX0" fmla="*/ 0 w 6282690"/>
              <a:gd name="connsiteY0" fmla="*/ 2118179 h 2118179"/>
              <a:gd name="connsiteX1" fmla="*/ 529545 w 6282690"/>
              <a:gd name="connsiteY1" fmla="*/ 0 h 2118179"/>
              <a:gd name="connsiteX2" fmla="*/ 5426574 w 6282690"/>
              <a:gd name="connsiteY2" fmla="*/ 0 h 2118179"/>
              <a:gd name="connsiteX3" fmla="*/ 6282690 w 6282690"/>
              <a:gd name="connsiteY3" fmla="*/ 2118179 h 2118179"/>
              <a:gd name="connsiteX4" fmla="*/ 0 w 6282690"/>
              <a:gd name="connsiteY4" fmla="*/ 2118179 h 2118179"/>
              <a:gd name="connsiteX0" fmla="*/ 0 w 6282690"/>
              <a:gd name="connsiteY0" fmla="*/ 2167165 h 2167165"/>
              <a:gd name="connsiteX1" fmla="*/ 807130 w 6282690"/>
              <a:gd name="connsiteY1" fmla="*/ 0 h 2167165"/>
              <a:gd name="connsiteX2" fmla="*/ 5426574 w 6282690"/>
              <a:gd name="connsiteY2" fmla="*/ 48986 h 2167165"/>
              <a:gd name="connsiteX3" fmla="*/ 6282690 w 6282690"/>
              <a:gd name="connsiteY3" fmla="*/ 2167165 h 2167165"/>
              <a:gd name="connsiteX4" fmla="*/ 0 w 6282690"/>
              <a:gd name="connsiteY4" fmla="*/ 2167165 h 2167165"/>
              <a:gd name="connsiteX0" fmla="*/ 0 w 6282690"/>
              <a:gd name="connsiteY0" fmla="*/ 2118179 h 2118179"/>
              <a:gd name="connsiteX1" fmla="*/ 790802 w 6282690"/>
              <a:gd name="connsiteY1" fmla="*/ 0 h 2118179"/>
              <a:gd name="connsiteX2" fmla="*/ 5426574 w 6282690"/>
              <a:gd name="connsiteY2" fmla="*/ 0 h 2118179"/>
              <a:gd name="connsiteX3" fmla="*/ 6282690 w 6282690"/>
              <a:gd name="connsiteY3" fmla="*/ 2118179 h 2118179"/>
              <a:gd name="connsiteX4" fmla="*/ 0 w 6282690"/>
              <a:gd name="connsiteY4" fmla="*/ 2118179 h 211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2690" h="2118179">
                <a:moveTo>
                  <a:pt x="0" y="2118179"/>
                </a:moveTo>
                <a:lnTo>
                  <a:pt x="790802" y="0"/>
                </a:lnTo>
                <a:lnTo>
                  <a:pt x="5426574" y="0"/>
                </a:lnTo>
                <a:lnTo>
                  <a:pt x="6282690" y="2118179"/>
                </a:lnTo>
                <a:lnTo>
                  <a:pt x="0" y="2118179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Pentagon 30"/>
          <p:cNvSpPr/>
          <p:nvPr/>
        </p:nvSpPr>
        <p:spPr>
          <a:xfrm>
            <a:off x="3034937" y="5205640"/>
            <a:ext cx="2204720" cy="37592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2" name="Pentagon 31"/>
          <p:cNvSpPr/>
          <p:nvPr/>
        </p:nvSpPr>
        <p:spPr>
          <a:xfrm>
            <a:off x="2618377" y="5716815"/>
            <a:ext cx="2204720" cy="37592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5" name="Text Box 77"/>
          <p:cNvSpPr txBox="1"/>
          <p:nvPr/>
        </p:nvSpPr>
        <p:spPr>
          <a:xfrm>
            <a:off x="3544207" y="5245010"/>
            <a:ext cx="1366520" cy="2908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At-Risk Group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46" name="Text Box 78"/>
          <p:cNvSpPr txBox="1"/>
          <p:nvPr/>
        </p:nvSpPr>
        <p:spPr>
          <a:xfrm>
            <a:off x="3212102" y="5787300"/>
            <a:ext cx="1366520" cy="2908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School Wide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3034937" y="6559047"/>
            <a:ext cx="6246495" cy="317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2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apezoid 11"/>
          <p:cNvSpPr/>
          <p:nvPr/>
        </p:nvSpPr>
        <p:spPr>
          <a:xfrm>
            <a:off x="3631971" y="4519450"/>
            <a:ext cx="4895580" cy="1988228"/>
          </a:xfrm>
          <a:custGeom>
            <a:avLst/>
            <a:gdLst>
              <a:gd name="connsiteX0" fmla="*/ 0 w 4864758"/>
              <a:gd name="connsiteY0" fmla="*/ 2096184 h 2096184"/>
              <a:gd name="connsiteX1" fmla="*/ 524046 w 4864758"/>
              <a:gd name="connsiteY1" fmla="*/ 0 h 2096184"/>
              <a:gd name="connsiteX2" fmla="*/ 4340712 w 4864758"/>
              <a:gd name="connsiteY2" fmla="*/ 0 h 2096184"/>
              <a:gd name="connsiteX3" fmla="*/ 4864758 w 4864758"/>
              <a:gd name="connsiteY3" fmla="*/ 2096184 h 2096184"/>
              <a:gd name="connsiteX4" fmla="*/ 0 w 4864758"/>
              <a:gd name="connsiteY4" fmla="*/ 2096184 h 2096184"/>
              <a:gd name="connsiteX0" fmla="*/ 0 w 4864758"/>
              <a:gd name="connsiteY0" fmla="*/ 2096184 h 2096184"/>
              <a:gd name="connsiteX1" fmla="*/ 524046 w 4864758"/>
              <a:gd name="connsiteY1" fmla="*/ 0 h 2096184"/>
              <a:gd name="connsiteX2" fmla="*/ 4196874 w 4864758"/>
              <a:gd name="connsiteY2" fmla="*/ 0 h 2096184"/>
              <a:gd name="connsiteX3" fmla="*/ 4864758 w 4864758"/>
              <a:gd name="connsiteY3" fmla="*/ 2096184 h 2096184"/>
              <a:gd name="connsiteX4" fmla="*/ 0 w 4864758"/>
              <a:gd name="connsiteY4" fmla="*/ 2096184 h 2096184"/>
              <a:gd name="connsiteX0" fmla="*/ 0 w 4864758"/>
              <a:gd name="connsiteY0" fmla="*/ 2106458 h 2106458"/>
              <a:gd name="connsiteX1" fmla="*/ 585691 w 4864758"/>
              <a:gd name="connsiteY1" fmla="*/ 0 h 2106458"/>
              <a:gd name="connsiteX2" fmla="*/ 4196874 w 4864758"/>
              <a:gd name="connsiteY2" fmla="*/ 10274 h 2106458"/>
              <a:gd name="connsiteX3" fmla="*/ 4864758 w 4864758"/>
              <a:gd name="connsiteY3" fmla="*/ 2106458 h 2106458"/>
              <a:gd name="connsiteX4" fmla="*/ 0 w 4864758"/>
              <a:gd name="connsiteY4" fmla="*/ 2106458 h 2106458"/>
              <a:gd name="connsiteX0" fmla="*/ 0 w 4895580"/>
              <a:gd name="connsiteY0" fmla="*/ 2085910 h 2106458"/>
              <a:gd name="connsiteX1" fmla="*/ 616513 w 4895580"/>
              <a:gd name="connsiteY1" fmla="*/ 0 h 2106458"/>
              <a:gd name="connsiteX2" fmla="*/ 4227696 w 4895580"/>
              <a:gd name="connsiteY2" fmla="*/ 10274 h 2106458"/>
              <a:gd name="connsiteX3" fmla="*/ 4895580 w 4895580"/>
              <a:gd name="connsiteY3" fmla="*/ 2106458 h 2106458"/>
              <a:gd name="connsiteX4" fmla="*/ 0 w 4895580"/>
              <a:gd name="connsiteY4" fmla="*/ 2085910 h 210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580" h="2106458">
                <a:moveTo>
                  <a:pt x="0" y="2085910"/>
                </a:moveTo>
                <a:lnTo>
                  <a:pt x="616513" y="0"/>
                </a:lnTo>
                <a:lnTo>
                  <a:pt x="4227696" y="10274"/>
                </a:lnTo>
                <a:lnTo>
                  <a:pt x="4895580" y="2106458"/>
                </a:lnTo>
                <a:lnTo>
                  <a:pt x="0" y="208591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Triangle 12"/>
          <p:cNvSpPr/>
          <p:nvPr/>
        </p:nvSpPr>
        <p:spPr>
          <a:xfrm>
            <a:off x="4127772" y="4539525"/>
            <a:ext cx="3919855" cy="1536700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644027" y="5667285"/>
            <a:ext cx="2875915" cy="5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79967" y="5245645"/>
            <a:ext cx="1818005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46"/>
          <p:cNvSpPr txBox="1"/>
          <p:nvPr/>
        </p:nvSpPr>
        <p:spPr>
          <a:xfrm>
            <a:off x="5203462" y="5754915"/>
            <a:ext cx="1778000" cy="2527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>
                <a:effectLst/>
                <a:latin typeface="Arial Narrow" charset="0"/>
                <a:ea typeface="Calibri" charset="0"/>
                <a:cs typeface="Times New Roman" charset="0"/>
              </a:rPr>
              <a:t>TIER 1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5" name="Text Box 47"/>
          <p:cNvSpPr txBox="1"/>
          <p:nvPr/>
        </p:nvSpPr>
        <p:spPr>
          <a:xfrm>
            <a:off x="5195207" y="5347245"/>
            <a:ext cx="1778000" cy="2527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>
                <a:effectLst/>
                <a:latin typeface="Arial Narrow" charset="0"/>
                <a:ea typeface="Calibri" charset="0"/>
                <a:cs typeface="Times New Roman" charset="0"/>
              </a:rPr>
              <a:t>TIER 2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6" name="Text Box 49"/>
          <p:cNvSpPr txBox="1"/>
          <p:nvPr/>
        </p:nvSpPr>
        <p:spPr>
          <a:xfrm>
            <a:off x="5201557" y="4961800"/>
            <a:ext cx="1778000" cy="2527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>
                <a:effectLst/>
                <a:latin typeface="Arial Narrow" charset="0"/>
                <a:ea typeface="Calibri" charset="0"/>
                <a:cs typeface="Times New Roman" charset="0"/>
              </a:rPr>
              <a:t>TIER 3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7" name="Text Box 50"/>
          <p:cNvSpPr txBox="1"/>
          <p:nvPr/>
        </p:nvSpPr>
        <p:spPr>
          <a:xfrm>
            <a:off x="4147457" y="6092735"/>
            <a:ext cx="3898900" cy="51625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>
                <a:effectLst/>
                <a:latin typeface="Arial Narrow" charset="0"/>
                <a:ea typeface="Calibri" charset="0"/>
                <a:cs typeface="Times New Roman" charset="0"/>
              </a:rPr>
              <a:t>TO ASSESS – RTI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>
                <a:effectLst/>
                <a:latin typeface="Arial Narrow" charset="0"/>
                <a:ea typeface="Calibri" charset="0"/>
                <a:cs typeface="Times New Roman" charset="0"/>
              </a:rPr>
              <a:t>Response to Intervention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8" name="Triangle 27"/>
          <p:cNvSpPr/>
          <p:nvPr/>
        </p:nvSpPr>
        <p:spPr>
          <a:xfrm>
            <a:off x="3626778" y="4516665"/>
            <a:ext cx="4911047" cy="1991013"/>
          </a:xfrm>
          <a:custGeom>
            <a:avLst/>
            <a:gdLst>
              <a:gd name="connsiteX0" fmla="*/ 0 w 6282690"/>
              <a:gd name="connsiteY0" fmla="*/ 2118179 h 2118179"/>
              <a:gd name="connsiteX1" fmla="*/ 529545 w 6282690"/>
              <a:gd name="connsiteY1" fmla="*/ 0 h 2118179"/>
              <a:gd name="connsiteX2" fmla="*/ 5753145 w 6282690"/>
              <a:gd name="connsiteY2" fmla="*/ 0 h 2118179"/>
              <a:gd name="connsiteX3" fmla="*/ 6282690 w 6282690"/>
              <a:gd name="connsiteY3" fmla="*/ 2118179 h 2118179"/>
              <a:gd name="connsiteX4" fmla="*/ 0 w 6282690"/>
              <a:gd name="connsiteY4" fmla="*/ 2118179 h 2118179"/>
              <a:gd name="connsiteX0" fmla="*/ 0 w 6282690"/>
              <a:gd name="connsiteY0" fmla="*/ 2118179 h 2118179"/>
              <a:gd name="connsiteX1" fmla="*/ 529545 w 6282690"/>
              <a:gd name="connsiteY1" fmla="*/ 0 h 2118179"/>
              <a:gd name="connsiteX2" fmla="*/ 5426574 w 6282690"/>
              <a:gd name="connsiteY2" fmla="*/ 0 h 2118179"/>
              <a:gd name="connsiteX3" fmla="*/ 6282690 w 6282690"/>
              <a:gd name="connsiteY3" fmla="*/ 2118179 h 2118179"/>
              <a:gd name="connsiteX4" fmla="*/ 0 w 6282690"/>
              <a:gd name="connsiteY4" fmla="*/ 2118179 h 2118179"/>
              <a:gd name="connsiteX0" fmla="*/ 0 w 6282690"/>
              <a:gd name="connsiteY0" fmla="*/ 2167165 h 2167165"/>
              <a:gd name="connsiteX1" fmla="*/ 807130 w 6282690"/>
              <a:gd name="connsiteY1" fmla="*/ 0 h 2167165"/>
              <a:gd name="connsiteX2" fmla="*/ 5426574 w 6282690"/>
              <a:gd name="connsiteY2" fmla="*/ 48986 h 2167165"/>
              <a:gd name="connsiteX3" fmla="*/ 6282690 w 6282690"/>
              <a:gd name="connsiteY3" fmla="*/ 2167165 h 2167165"/>
              <a:gd name="connsiteX4" fmla="*/ 0 w 6282690"/>
              <a:gd name="connsiteY4" fmla="*/ 2167165 h 2167165"/>
              <a:gd name="connsiteX0" fmla="*/ 0 w 6282690"/>
              <a:gd name="connsiteY0" fmla="*/ 2118179 h 2118179"/>
              <a:gd name="connsiteX1" fmla="*/ 790802 w 6282690"/>
              <a:gd name="connsiteY1" fmla="*/ 0 h 2118179"/>
              <a:gd name="connsiteX2" fmla="*/ 5426574 w 6282690"/>
              <a:gd name="connsiteY2" fmla="*/ 0 h 2118179"/>
              <a:gd name="connsiteX3" fmla="*/ 6282690 w 6282690"/>
              <a:gd name="connsiteY3" fmla="*/ 2118179 h 2118179"/>
              <a:gd name="connsiteX4" fmla="*/ 0 w 6282690"/>
              <a:gd name="connsiteY4" fmla="*/ 2118179 h 211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2690" h="2118179">
                <a:moveTo>
                  <a:pt x="0" y="2118179"/>
                </a:moveTo>
                <a:lnTo>
                  <a:pt x="790802" y="0"/>
                </a:lnTo>
                <a:lnTo>
                  <a:pt x="5426574" y="0"/>
                </a:lnTo>
                <a:lnTo>
                  <a:pt x="6282690" y="2118179"/>
                </a:lnTo>
                <a:lnTo>
                  <a:pt x="0" y="2118179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Pentagon 29"/>
          <p:cNvSpPr/>
          <p:nvPr/>
        </p:nvSpPr>
        <p:spPr>
          <a:xfrm>
            <a:off x="3487692" y="4690655"/>
            <a:ext cx="2204720" cy="37592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Pentagon 30"/>
          <p:cNvSpPr/>
          <p:nvPr/>
        </p:nvSpPr>
        <p:spPr>
          <a:xfrm>
            <a:off x="3034937" y="5205640"/>
            <a:ext cx="2204720" cy="37592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2" name="Pentagon 31"/>
          <p:cNvSpPr/>
          <p:nvPr/>
        </p:nvSpPr>
        <p:spPr>
          <a:xfrm>
            <a:off x="2618377" y="5716815"/>
            <a:ext cx="2204720" cy="37592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4" name="Text Box 76"/>
          <p:cNvSpPr txBox="1"/>
          <p:nvPr/>
        </p:nvSpPr>
        <p:spPr>
          <a:xfrm>
            <a:off x="3875042" y="4761775"/>
            <a:ext cx="1366520" cy="2908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Individual Student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45" name="Text Box 77"/>
          <p:cNvSpPr txBox="1"/>
          <p:nvPr/>
        </p:nvSpPr>
        <p:spPr>
          <a:xfrm>
            <a:off x="3544207" y="5245010"/>
            <a:ext cx="1366520" cy="2908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At-Risk Group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46" name="Text Box 78"/>
          <p:cNvSpPr txBox="1"/>
          <p:nvPr/>
        </p:nvSpPr>
        <p:spPr>
          <a:xfrm>
            <a:off x="3212102" y="5787300"/>
            <a:ext cx="1366520" cy="2908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School Wide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3034937" y="6559047"/>
            <a:ext cx="6246495" cy="317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2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>
            <a:off x="4239302" y="3870073"/>
            <a:ext cx="3595680" cy="647960"/>
          </a:xfrm>
          <a:custGeom>
            <a:avLst/>
            <a:gdLst>
              <a:gd name="connsiteX0" fmla="*/ 671513 w 4572000"/>
              <a:gd name="connsiteY0" fmla="*/ 0 h 1514475"/>
              <a:gd name="connsiteX1" fmla="*/ 3957638 w 4572000"/>
              <a:gd name="connsiteY1" fmla="*/ 0 h 1514475"/>
              <a:gd name="connsiteX2" fmla="*/ 4572000 w 4572000"/>
              <a:gd name="connsiteY2" fmla="*/ 1514475 h 1514475"/>
              <a:gd name="connsiteX3" fmla="*/ 0 w 4572000"/>
              <a:gd name="connsiteY3" fmla="*/ 1514475 h 1514475"/>
              <a:gd name="connsiteX4" fmla="*/ 671513 w 4572000"/>
              <a:gd name="connsiteY4" fmla="*/ 0 h 1514475"/>
              <a:gd name="connsiteX0" fmla="*/ 671513 w 4601634"/>
              <a:gd name="connsiteY0" fmla="*/ 0 h 1518612"/>
              <a:gd name="connsiteX1" fmla="*/ 3957638 w 4601634"/>
              <a:gd name="connsiteY1" fmla="*/ 0 h 1518612"/>
              <a:gd name="connsiteX2" fmla="*/ 4601634 w 4601634"/>
              <a:gd name="connsiteY2" fmla="*/ 1518612 h 1518612"/>
              <a:gd name="connsiteX3" fmla="*/ 0 w 4601634"/>
              <a:gd name="connsiteY3" fmla="*/ 1514475 h 1518612"/>
              <a:gd name="connsiteX4" fmla="*/ 671513 w 4601634"/>
              <a:gd name="connsiteY4" fmla="*/ 0 h 1518612"/>
              <a:gd name="connsiteX0" fmla="*/ 671513 w 4597400"/>
              <a:gd name="connsiteY0" fmla="*/ 0 h 1518612"/>
              <a:gd name="connsiteX1" fmla="*/ 3957638 w 4597400"/>
              <a:gd name="connsiteY1" fmla="*/ 0 h 1518612"/>
              <a:gd name="connsiteX2" fmla="*/ 4597400 w 4597400"/>
              <a:gd name="connsiteY2" fmla="*/ 1518612 h 1518612"/>
              <a:gd name="connsiteX3" fmla="*/ 0 w 4597400"/>
              <a:gd name="connsiteY3" fmla="*/ 1514475 h 1518612"/>
              <a:gd name="connsiteX4" fmla="*/ 671513 w 4597400"/>
              <a:gd name="connsiteY4" fmla="*/ 0 h 1518612"/>
              <a:gd name="connsiteX0" fmla="*/ 671513 w 4597400"/>
              <a:gd name="connsiteY0" fmla="*/ 0 h 1518622"/>
              <a:gd name="connsiteX1" fmla="*/ 3957638 w 4597400"/>
              <a:gd name="connsiteY1" fmla="*/ 0 h 1518622"/>
              <a:gd name="connsiteX2" fmla="*/ 4597400 w 4597400"/>
              <a:gd name="connsiteY2" fmla="*/ 1518612 h 1518622"/>
              <a:gd name="connsiteX3" fmla="*/ 0 w 4597400"/>
              <a:gd name="connsiteY3" fmla="*/ 1518622 h 1518622"/>
              <a:gd name="connsiteX4" fmla="*/ 671513 w 4597400"/>
              <a:gd name="connsiteY4" fmla="*/ 0 h 1518622"/>
              <a:gd name="connsiteX0" fmla="*/ 124825 w 4050712"/>
              <a:gd name="connsiteY0" fmla="*/ 0 h 1573774"/>
              <a:gd name="connsiteX1" fmla="*/ 3410950 w 4050712"/>
              <a:gd name="connsiteY1" fmla="*/ 0 h 1573774"/>
              <a:gd name="connsiteX2" fmla="*/ 4050712 w 4050712"/>
              <a:gd name="connsiteY2" fmla="*/ 1518612 h 1573774"/>
              <a:gd name="connsiteX3" fmla="*/ 0 w 4050712"/>
              <a:gd name="connsiteY3" fmla="*/ 1573774 h 1573774"/>
              <a:gd name="connsiteX4" fmla="*/ 124825 w 4050712"/>
              <a:gd name="connsiteY4" fmla="*/ 0 h 1573774"/>
              <a:gd name="connsiteX0" fmla="*/ 207202 w 4050712"/>
              <a:gd name="connsiteY0" fmla="*/ 0 h 1610542"/>
              <a:gd name="connsiteX1" fmla="*/ 3410950 w 4050712"/>
              <a:gd name="connsiteY1" fmla="*/ 36768 h 1610542"/>
              <a:gd name="connsiteX2" fmla="*/ 4050712 w 4050712"/>
              <a:gd name="connsiteY2" fmla="*/ 1555380 h 1610542"/>
              <a:gd name="connsiteX3" fmla="*/ 0 w 4050712"/>
              <a:gd name="connsiteY3" fmla="*/ 1610542 h 1610542"/>
              <a:gd name="connsiteX4" fmla="*/ 207202 w 4050712"/>
              <a:gd name="connsiteY4" fmla="*/ 0 h 1610542"/>
              <a:gd name="connsiteX0" fmla="*/ 207202 w 4050712"/>
              <a:gd name="connsiteY0" fmla="*/ 0 h 1573774"/>
              <a:gd name="connsiteX1" fmla="*/ 3410950 w 4050712"/>
              <a:gd name="connsiteY1" fmla="*/ 0 h 1573774"/>
              <a:gd name="connsiteX2" fmla="*/ 4050712 w 4050712"/>
              <a:gd name="connsiteY2" fmla="*/ 1518612 h 1573774"/>
              <a:gd name="connsiteX3" fmla="*/ 0 w 4050712"/>
              <a:gd name="connsiteY3" fmla="*/ 1573774 h 1573774"/>
              <a:gd name="connsiteX4" fmla="*/ 207202 w 4050712"/>
              <a:gd name="connsiteY4" fmla="*/ 0 h 1573774"/>
              <a:gd name="connsiteX0" fmla="*/ 207202 w 3601379"/>
              <a:gd name="connsiteY0" fmla="*/ 0 h 1610532"/>
              <a:gd name="connsiteX1" fmla="*/ 3410950 w 3601379"/>
              <a:gd name="connsiteY1" fmla="*/ 0 h 1610532"/>
              <a:gd name="connsiteX2" fmla="*/ 3601379 w 3601379"/>
              <a:gd name="connsiteY2" fmla="*/ 1610532 h 1610532"/>
              <a:gd name="connsiteX3" fmla="*/ 0 w 3601379"/>
              <a:gd name="connsiteY3" fmla="*/ 1573774 h 1610532"/>
              <a:gd name="connsiteX4" fmla="*/ 207202 w 3601379"/>
              <a:gd name="connsiteY4" fmla="*/ 0 h 1610532"/>
              <a:gd name="connsiteX0" fmla="*/ 207202 w 3601379"/>
              <a:gd name="connsiteY0" fmla="*/ 0 h 1592148"/>
              <a:gd name="connsiteX1" fmla="*/ 3410950 w 3601379"/>
              <a:gd name="connsiteY1" fmla="*/ 0 h 1592148"/>
              <a:gd name="connsiteX2" fmla="*/ 3601379 w 3601379"/>
              <a:gd name="connsiteY2" fmla="*/ 1592148 h 1592148"/>
              <a:gd name="connsiteX3" fmla="*/ 0 w 3601379"/>
              <a:gd name="connsiteY3" fmla="*/ 1573774 h 1592148"/>
              <a:gd name="connsiteX4" fmla="*/ 207202 w 3601379"/>
              <a:gd name="connsiteY4" fmla="*/ 0 h 1592148"/>
              <a:gd name="connsiteX0" fmla="*/ 207202 w 3631334"/>
              <a:gd name="connsiteY0" fmla="*/ 0 h 1573774"/>
              <a:gd name="connsiteX1" fmla="*/ 3410950 w 3631334"/>
              <a:gd name="connsiteY1" fmla="*/ 0 h 1573774"/>
              <a:gd name="connsiteX2" fmla="*/ 3631334 w 3631334"/>
              <a:gd name="connsiteY2" fmla="*/ 1573764 h 1573774"/>
              <a:gd name="connsiteX3" fmla="*/ 0 w 3631334"/>
              <a:gd name="connsiteY3" fmla="*/ 1573774 h 1573774"/>
              <a:gd name="connsiteX4" fmla="*/ 207202 w 3631334"/>
              <a:gd name="connsiteY4" fmla="*/ 0 h 1573774"/>
              <a:gd name="connsiteX0" fmla="*/ 233036 w 3657168"/>
              <a:gd name="connsiteY0" fmla="*/ 0 h 1589350"/>
              <a:gd name="connsiteX1" fmla="*/ 3436784 w 3657168"/>
              <a:gd name="connsiteY1" fmla="*/ 0 h 1589350"/>
              <a:gd name="connsiteX2" fmla="*/ 3657168 w 3657168"/>
              <a:gd name="connsiteY2" fmla="*/ 1573764 h 1589350"/>
              <a:gd name="connsiteX3" fmla="*/ 0 w 3657168"/>
              <a:gd name="connsiteY3" fmla="*/ 1589350 h 1589350"/>
              <a:gd name="connsiteX4" fmla="*/ 233036 w 3657168"/>
              <a:gd name="connsiteY4" fmla="*/ 0 h 158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168" h="1589350">
                <a:moveTo>
                  <a:pt x="233036" y="0"/>
                </a:moveTo>
                <a:lnTo>
                  <a:pt x="3436784" y="0"/>
                </a:lnTo>
                <a:lnTo>
                  <a:pt x="3657168" y="1573764"/>
                </a:lnTo>
                <a:lnTo>
                  <a:pt x="0" y="1589350"/>
                </a:lnTo>
                <a:lnTo>
                  <a:pt x="233036" y="0"/>
                </a:lnTo>
                <a:close/>
              </a:path>
            </a:pathLst>
          </a:cu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Trapezoid 11"/>
          <p:cNvSpPr/>
          <p:nvPr/>
        </p:nvSpPr>
        <p:spPr>
          <a:xfrm>
            <a:off x="3631971" y="4519450"/>
            <a:ext cx="4895580" cy="1988228"/>
          </a:xfrm>
          <a:custGeom>
            <a:avLst/>
            <a:gdLst>
              <a:gd name="connsiteX0" fmla="*/ 0 w 4864758"/>
              <a:gd name="connsiteY0" fmla="*/ 2096184 h 2096184"/>
              <a:gd name="connsiteX1" fmla="*/ 524046 w 4864758"/>
              <a:gd name="connsiteY1" fmla="*/ 0 h 2096184"/>
              <a:gd name="connsiteX2" fmla="*/ 4340712 w 4864758"/>
              <a:gd name="connsiteY2" fmla="*/ 0 h 2096184"/>
              <a:gd name="connsiteX3" fmla="*/ 4864758 w 4864758"/>
              <a:gd name="connsiteY3" fmla="*/ 2096184 h 2096184"/>
              <a:gd name="connsiteX4" fmla="*/ 0 w 4864758"/>
              <a:gd name="connsiteY4" fmla="*/ 2096184 h 2096184"/>
              <a:gd name="connsiteX0" fmla="*/ 0 w 4864758"/>
              <a:gd name="connsiteY0" fmla="*/ 2096184 h 2096184"/>
              <a:gd name="connsiteX1" fmla="*/ 524046 w 4864758"/>
              <a:gd name="connsiteY1" fmla="*/ 0 h 2096184"/>
              <a:gd name="connsiteX2" fmla="*/ 4196874 w 4864758"/>
              <a:gd name="connsiteY2" fmla="*/ 0 h 2096184"/>
              <a:gd name="connsiteX3" fmla="*/ 4864758 w 4864758"/>
              <a:gd name="connsiteY3" fmla="*/ 2096184 h 2096184"/>
              <a:gd name="connsiteX4" fmla="*/ 0 w 4864758"/>
              <a:gd name="connsiteY4" fmla="*/ 2096184 h 2096184"/>
              <a:gd name="connsiteX0" fmla="*/ 0 w 4864758"/>
              <a:gd name="connsiteY0" fmla="*/ 2106458 h 2106458"/>
              <a:gd name="connsiteX1" fmla="*/ 585691 w 4864758"/>
              <a:gd name="connsiteY1" fmla="*/ 0 h 2106458"/>
              <a:gd name="connsiteX2" fmla="*/ 4196874 w 4864758"/>
              <a:gd name="connsiteY2" fmla="*/ 10274 h 2106458"/>
              <a:gd name="connsiteX3" fmla="*/ 4864758 w 4864758"/>
              <a:gd name="connsiteY3" fmla="*/ 2106458 h 2106458"/>
              <a:gd name="connsiteX4" fmla="*/ 0 w 4864758"/>
              <a:gd name="connsiteY4" fmla="*/ 2106458 h 2106458"/>
              <a:gd name="connsiteX0" fmla="*/ 0 w 4895580"/>
              <a:gd name="connsiteY0" fmla="*/ 2085910 h 2106458"/>
              <a:gd name="connsiteX1" fmla="*/ 616513 w 4895580"/>
              <a:gd name="connsiteY1" fmla="*/ 0 h 2106458"/>
              <a:gd name="connsiteX2" fmla="*/ 4227696 w 4895580"/>
              <a:gd name="connsiteY2" fmla="*/ 10274 h 2106458"/>
              <a:gd name="connsiteX3" fmla="*/ 4895580 w 4895580"/>
              <a:gd name="connsiteY3" fmla="*/ 2106458 h 2106458"/>
              <a:gd name="connsiteX4" fmla="*/ 0 w 4895580"/>
              <a:gd name="connsiteY4" fmla="*/ 2085910 h 210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580" h="2106458">
                <a:moveTo>
                  <a:pt x="0" y="2085910"/>
                </a:moveTo>
                <a:lnTo>
                  <a:pt x="616513" y="0"/>
                </a:lnTo>
                <a:lnTo>
                  <a:pt x="4227696" y="10274"/>
                </a:lnTo>
                <a:lnTo>
                  <a:pt x="4895580" y="2106458"/>
                </a:lnTo>
                <a:lnTo>
                  <a:pt x="0" y="208591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Triangle 12"/>
          <p:cNvSpPr/>
          <p:nvPr/>
        </p:nvSpPr>
        <p:spPr>
          <a:xfrm>
            <a:off x="4127772" y="4539525"/>
            <a:ext cx="3919855" cy="1536700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644027" y="5667285"/>
            <a:ext cx="2875915" cy="5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79967" y="5245645"/>
            <a:ext cx="1818005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46"/>
          <p:cNvSpPr txBox="1"/>
          <p:nvPr/>
        </p:nvSpPr>
        <p:spPr>
          <a:xfrm>
            <a:off x="5203462" y="5754915"/>
            <a:ext cx="1778000" cy="2527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>
                <a:effectLst/>
                <a:latin typeface="Arial Narrow" charset="0"/>
                <a:ea typeface="Calibri" charset="0"/>
                <a:cs typeface="Times New Roman" charset="0"/>
              </a:rPr>
              <a:t>TIER 1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5" name="Text Box 47"/>
          <p:cNvSpPr txBox="1"/>
          <p:nvPr/>
        </p:nvSpPr>
        <p:spPr>
          <a:xfrm>
            <a:off x="5195207" y="5347245"/>
            <a:ext cx="1778000" cy="2527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>
                <a:effectLst/>
                <a:latin typeface="Arial Narrow" charset="0"/>
                <a:ea typeface="Calibri" charset="0"/>
                <a:cs typeface="Times New Roman" charset="0"/>
              </a:rPr>
              <a:t>TIER 2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6" name="Text Box 49"/>
          <p:cNvSpPr txBox="1"/>
          <p:nvPr/>
        </p:nvSpPr>
        <p:spPr>
          <a:xfrm>
            <a:off x="5201557" y="4961800"/>
            <a:ext cx="1778000" cy="2527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>
                <a:effectLst/>
                <a:latin typeface="Arial Narrow" charset="0"/>
                <a:ea typeface="Calibri" charset="0"/>
                <a:cs typeface="Times New Roman" charset="0"/>
              </a:rPr>
              <a:t>TIER 3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7" name="Text Box 50"/>
          <p:cNvSpPr txBox="1"/>
          <p:nvPr/>
        </p:nvSpPr>
        <p:spPr>
          <a:xfrm>
            <a:off x="4147457" y="6092735"/>
            <a:ext cx="3898900" cy="51625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>
                <a:effectLst/>
                <a:latin typeface="Arial Narrow" charset="0"/>
                <a:ea typeface="Calibri" charset="0"/>
                <a:cs typeface="Times New Roman" charset="0"/>
              </a:rPr>
              <a:t>TO ASSESS – RTI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>
                <a:effectLst/>
                <a:latin typeface="Arial Narrow" charset="0"/>
                <a:ea typeface="Calibri" charset="0"/>
                <a:cs typeface="Times New Roman" charset="0"/>
              </a:rPr>
              <a:t>Response to Intervention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8" name="Triangle 27"/>
          <p:cNvSpPr/>
          <p:nvPr/>
        </p:nvSpPr>
        <p:spPr>
          <a:xfrm>
            <a:off x="3626778" y="4516665"/>
            <a:ext cx="4911047" cy="1991013"/>
          </a:xfrm>
          <a:custGeom>
            <a:avLst/>
            <a:gdLst>
              <a:gd name="connsiteX0" fmla="*/ 0 w 6282690"/>
              <a:gd name="connsiteY0" fmla="*/ 2118179 h 2118179"/>
              <a:gd name="connsiteX1" fmla="*/ 529545 w 6282690"/>
              <a:gd name="connsiteY1" fmla="*/ 0 h 2118179"/>
              <a:gd name="connsiteX2" fmla="*/ 5753145 w 6282690"/>
              <a:gd name="connsiteY2" fmla="*/ 0 h 2118179"/>
              <a:gd name="connsiteX3" fmla="*/ 6282690 w 6282690"/>
              <a:gd name="connsiteY3" fmla="*/ 2118179 h 2118179"/>
              <a:gd name="connsiteX4" fmla="*/ 0 w 6282690"/>
              <a:gd name="connsiteY4" fmla="*/ 2118179 h 2118179"/>
              <a:gd name="connsiteX0" fmla="*/ 0 w 6282690"/>
              <a:gd name="connsiteY0" fmla="*/ 2118179 h 2118179"/>
              <a:gd name="connsiteX1" fmla="*/ 529545 w 6282690"/>
              <a:gd name="connsiteY1" fmla="*/ 0 h 2118179"/>
              <a:gd name="connsiteX2" fmla="*/ 5426574 w 6282690"/>
              <a:gd name="connsiteY2" fmla="*/ 0 h 2118179"/>
              <a:gd name="connsiteX3" fmla="*/ 6282690 w 6282690"/>
              <a:gd name="connsiteY3" fmla="*/ 2118179 h 2118179"/>
              <a:gd name="connsiteX4" fmla="*/ 0 w 6282690"/>
              <a:gd name="connsiteY4" fmla="*/ 2118179 h 2118179"/>
              <a:gd name="connsiteX0" fmla="*/ 0 w 6282690"/>
              <a:gd name="connsiteY0" fmla="*/ 2167165 h 2167165"/>
              <a:gd name="connsiteX1" fmla="*/ 807130 w 6282690"/>
              <a:gd name="connsiteY1" fmla="*/ 0 h 2167165"/>
              <a:gd name="connsiteX2" fmla="*/ 5426574 w 6282690"/>
              <a:gd name="connsiteY2" fmla="*/ 48986 h 2167165"/>
              <a:gd name="connsiteX3" fmla="*/ 6282690 w 6282690"/>
              <a:gd name="connsiteY3" fmla="*/ 2167165 h 2167165"/>
              <a:gd name="connsiteX4" fmla="*/ 0 w 6282690"/>
              <a:gd name="connsiteY4" fmla="*/ 2167165 h 2167165"/>
              <a:gd name="connsiteX0" fmla="*/ 0 w 6282690"/>
              <a:gd name="connsiteY0" fmla="*/ 2118179 h 2118179"/>
              <a:gd name="connsiteX1" fmla="*/ 790802 w 6282690"/>
              <a:gd name="connsiteY1" fmla="*/ 0 h 2118179"/>
              <a:gd name="connsiteX2" fmla="*/ 5426574 w 6282690"/>
              <a:gd name="connsiteY2" fmla="*/ 0 h 2118179"/>
              <a:gd name="connsiteX3" fmla="*/ 6282690 w 6282690"/>
              <a:gd name="connsiteY3" fmla="*/ 2118179 h 2118179"/>
              <a:gd name="connsiteX4" fmla="*/ 0 w 6282690"/>
              <a:gd name="connsiteY4" fmla="*/ 2118179 h 211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2690" h="2118179">
                <a:moveTo>
                  <a:pt x="0" y="2118179"/>
                </a:moveTo>
                <a:lnTo>
                  <a:pt x="790802" y="0"/>
                </a:lnTo>
                <a:lnTo>
                  <a:pt x="5426574" y="0"/>
                </a:lnTo>
                <a:lnTo>
                  <a:pt x="6282690" y="2118179"/>
                </a:lnTo>
                <a:lnTo>
                  <a:pt x="0" y="2118179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Pentagon 29"/>
          <p:cNvSpPr/>
          <p:nvPr/>
        </p:nvSpPr>
        <p:spPr>
          <a:xfrm>
            <a:off x="3487692" y="4690655"/>
            <a:ext cx="2204720" cy="37592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Pentagon 30"/>
          <p:cNvSpPr/>
          <p:nvPr/>
        </p:nvSpPr>
        <p:spPr>
          <a:xfrm>
            <a:off x="3034937" y="5205640"/>
            <a:ext cx="2204720" cy="37592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2" name="Pentagon 31"/>
          <p:cNvSpPr/>
          <p:nvPr/>
        </p:nvSpPr>
        <p:spPr>
          <a:xfrm>
            <a:off x="2618377" y="5716815"/>
            <a:ext cx="2204720" cy="37592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4" name="Text Box 76"/>
          <p:cNvSpPr txBox="1"/>
          <p:nvPr/>
        </p:nvSpPr>
        <p:spPr>
          <a:xfrm>
            <a:off x="3875042" y="4761775"/>
            <a:ext cx="1366520" cy="2908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Individual Student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45" name="Text Box 77"/>
          <p:cNvSpPr txBox="1"/>
          <p:nvPr/>
        </p:nvSpPr>
        <p:spPr>
          <a:xfrm>
            <a:off x="3544207" y="5245010"/>
            <a:ext cx="1366520" cy="2908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At-Risk Group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46" name="Text Box 78"/>
          <p:cNvSpPr txBox="1"/>
          <p:nvPr/>
        </p:nvSpPr>
        <p:spPr>
          <a:xfrm>
            <a:off x="3212102" y="5787300"/>
            <a:ext cx="1366520" cy="2908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School Wide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3034937" y="6559047"/>
            <a:ext cx="6246495" cy="317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45"/>
          <p:cNvSpPr txBox="1"/>
          <p:nvPr/>
        </p:nvSpPr>
        <p:spPr>
          <a:xfrm>
            <a:off x="4558302" y="3918245"/>
            <a:ext cx="2979420" cy="6419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effectLst/>
                <a:latin typeface="Arial Narrow" charset="0"/>
                <a:ea typeface="Calibri" charset="0"/>
                <a:cs typeface="Times New Roman" charset="0"/>
              </a:rPr>
              <a:t>RSA – Referral for Student Assistance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charset="2"/>
              <a:buChar char=""/>
            </a:pPr>
            <a:r>
              <a:rPr lang="en-US" sz="1050" b="1" dirty="0">
                <a:effectLst/>
                <a:latin typeface="Arial Narrow" charset="0"/>
                <a:ea typeface="Calibri" charset="0"/>
                <a:cs typeface="Times New Roman" charset="0"/>
              </a:rPr>
              <a:t>Behavior Support Plan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charset="2"/>
              <a:buChar char=""/>
            </a:pPr>
            <a:r>
              <a:rPr lang="en-US" sz="1050" b="1" dirty="0">
                <a:effectLst/>
                <a:latin typeface="Arial Narrow" charset="0"/>
                <a:ea typeface="Calibri" charset="0"/>
                <a:cs typeface="Times New Roman" charset="0"/>
              </a:rPr>
              <a:t>FBA Functional Behavioral Assessment 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0" name="Pentagon 19"/>
          <p:cNvSpPr/>
          <p:nvPr/>
        </p:nvSpPr>
        <p:spPr>
          <a:xfrm rot="10800000">
            <a:off x="7477318" y="3587660"/>
            <a:ext cx="1430655" cy="129032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Text Box 75"/>
          <p:cNvSpPr txBox="1"/>
          <p:nvPr/>
        </p:nvSpPr>
        <p:spPr>
          <a:xfrm>
            <a:off x="7662103" y="3729265"/>
            <a:ext cx="1197610" cy="106743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General 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Education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Mainstream 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with Supports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95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>
            <a:off x="4243435" y="3870072"/>
            <a:ext cx="3591546" cy="646925"/>
          </a:xfrm>
          <a:custGeom>
            <a:avLst/>
            <a:gdLst>
              <a:gd name="connsiteX0" fmla="*/ 671513 w 4572000"/>
              <a:gd name="connsiteY0" fmla="*/ 0 h 1514475"/>
              <a:gd name="connsiteX1" fmla="*/ 3957638 w 4572000"/>
              <a:gd name="connsiteY1" fmla="*/ 0 h 1514475"/>
              <a:gd name="connsiteX2" fmla="*/ 4572000 w 4572000"/>
              <a:gd name="connsiteY2" fmla="*/ 1514475 h 1514475"/>
              <a:gd name="connsiteX3" fmla="*/ 0 w 4572000"/>
              <a:gd name="connsiteY3" fmla="*/ 1514475 h 1514475"/>
              <a:gd name="connsiteX4" fmla="*/ 671513 w 4572000"/>
              <a:gd name="connsiteY4" fmla="*/ 0 h 1514475"/>
              <a:gd name="connsiteX0" fmla="*/ 671513 w 4601634"/>
              <a:gd name="connsiteY0" fmla="*/ 0 h 1518612"/>
              <a:gd name="connsiteX1" fmla="*/ 3957638 w 4601634"/>
              <a:gd name="connsiteY1" fmla="*/ 0 h 1518612"/>
              <a:gd name="connsiteX2" fmla="*/ 4601634 w 4601634"/>
              <a:gd name="connsiteY2" fmla="*/ 1518612 h 1518612"/>
              <a:gd name="connsiteX3" fmla="*/ 0 w 4601634"/>
              <a:gd name="connsiteY3" fmla="*/ 1514475 h 1518612"/>
              <a:gd name="connsiteX4" fmla="*/ 671513 w 4601634"/>
              <a:gd name="connsiteY4" fmla="*/ 0 h 1518612"/>
              <a:gd name="connsiteX0" fmla="*/ 671513 w 4597400"/>
              <a:gd name="connsiteY0" fmla="*/ 0 h 1518612"/>
              <a:gd name="connsiteX1" fmla="*/ 3957638 w 4597400"/>
              <a:gd name="connsiteY1" fmla="*/ 0 h 1518612"/>
              <a:gd name="connsiteX2" fmla="*/ 4597400 w 4597400"/>
              <a:gd name="connsiteY2" fmla="*/ 1518612 h 1518612"/>
              <a:gd name="connsiteX3" fmla="*/ 0 w 4597400"/>
              <a:gd name="connsiteY3" fmla="*/ 1514475 h 1518612"/>
              <a:gd name="connsiteX4" fmla="*/ 671513 w 4597400"/>
              <a:gd name="connsiteY4" fmla="*/ 0 h 1518612"/>
              <a:gd name="connsiteX0" fmla="*/ 671513 w 4597400"/>
              <a:gd name="connsiteY0" fmla="*/ 0 h 1518622"/>
              <a:gd name="connsiteX1" fmla="*/ 3957638 w 4597400"/>
              <a:gd name="connsiteY1" fmla="*/ 0 h 1518622"/>
              <a:gd name="connsiteX2" fmla="*/ 4597400 w 4597400"/>
              <a:gd name="connsiteY2" fmla="*/ 1518612 h 1518622"/>
              <a:gd name="connsiteX3" fmla="*/ 0 w 4597400"/>
              <a:gd name="connsiteY3" fmla="*/ 1518622 h 1518622"/>
              <a:gd name="connsiteX4" fmla="*/ 671513 w 4597400"/>
              <a:gd name="connsiteY4" fmla="*/ 0 h 1518622"/>
              <a:gd name="connsiteX0" fmla="*/ 124825 w 4050712"/>
              <a:gd name="connsiteY0" fmla="*/ 0 h 1573774"/>
              <a:gd name="connsiteX1" fmla="*/ 3410950 w 4050712"/>
              <a:gd name="connsiteY1" fmla="*/ 0 h 1573774"/>
              <a:gd name="connsiteX2" fmla="*/ 4050712 w 4050712"/>
              <a:gd name="connsiteY2" fmla="*/ 1518612 h 1573774"/>
              <a:gd name="connsiteX3" fmla="*/ 0 w 4050712"/>
              <a:gd name="connsiteY3" fmla="*/ 1573774 h 1573774"/>
              <a:gd name="connsiteX4" fmla="*/ 124825 w 4050712"/>
              <a:gd name="connsiteY4" fmla="*/ 0 h 1573774"/>
              <a:gd name="connsiteX0" fmla="*/ 207202 w 4050712"/>
              <a:gd name="connsiteY0" fmla="*/ 0 h 1610542"/>
              <a:gd name="connsiteX1" fmla="*/ 3410950 w 4050712"/>
              <a:gd name="connsiteY1" fmla="*/ 36768 h 1610542"/>
              <a:gd name="connsiteX2" fmla="*/ 4050712 w 4050712"/>
              <a:gd name="connsiteY2" fmla="*/ 1555380 h 1610542"/>
              <a:gd name="connsiteX3" fmla="*/ 0 w 4050712"/>
              <a:gd name="connsiteY3" fmla="*/ 1610542 h 1610542"/>
              <a:gd name="connsiteX4" fmla="*/ 207202 w 4050712"/>
              <a:gd name="connsiteY4" fmla="*/ 0 h 1610542"/>
              <a:gd name="connsiteX0" fmla="*/ 207202 w 4050712"/>
              <a:gd name="connsiteY0" fmla="*/ 0 h 1573774"/>
              <a:gd name="connsiteX1" fmla="*/ 3410950 w 4050712"/>
              <a:gd name="connsiteY1" fmla="*/ 0 h 1573774"/>
              <a:gd name="connsiteX2" fmla="*/ 4050712 w 4050712"/>
              <a:gd name="connsiteY2" fmla="*/ 1518612 h 1573774"/>
              <a:gd name="connsiteX3" fmla="*/ 0 w 4050712"/>
              <a:gd name="connsiteY3" fmla="*/ 1573774 h 1573774"/>
              <a:gd name="connsiteX4" fmla="*/ 207202 w 4050712"/>
              <a:gd name="connsiteY4" fmla="*/ 0 h 1573774"/>
              <a:gd name="connsiteX0" fmla="*/ 207202 w 3601379"/>
              <a:gd name="connsiteY0" fmla="*/ 0 h 1610532"/>
              <a:gd name="connsiteX1" fmla="*/ 3410950 w 3601379"/>
              <a:gd name="connsiteY1" fmla="*/ 0 h 1610532"/>
              <a:gd name="connsiteX2" fmla="*/ 3601379 w 3601379"/>
              <a:gd name="connsiteY2" fmla="*/ 1610532 h 1610532"/>
              <a:gd name="connsiteX3" fmla="*/ 0 w 3601379"/>
              <a:gd name="connsiteY3" fmla="*/ 1573774 h 1610532"/>
              <a:gd name="connsiteX4" fmla="*/ 207202 w 3601379"/>
              <a:gd name="connsiteY4" fmla="*/ 0 h 1610532"/>
              <a:gd name="connsiteX0" fmla="*/ 207202 w 3601379"/>
              <a:gd name="connsiteY0" fmla="*/ 0 h 1592148"/>
              <a:gd name="connsiteX1" fmla="*/ 3410950 w 3601379"/>
              <a:gd name="connsiteY1" fmla="*/ 0 h 1592148"/>
              <a:gd name="connsiteX2" fmla="*/ 3601379 w 3601379"/>
              <a:gd name="connsiteY2" fmla="*/ 1592148 h 1592148"/>
              <a:gd name="connsiteX3" fmla="*/ 0 w 3601379"/>
              <a:gd name="connsiteY3" fmla="*/ 1573774 h 1592148"/>
              <a:gd name="connsiteX4" fmla="*/ 207202 w 3601379"/>
              <a:gd name="connsiteY4" fmla="*/ 0 h 1592148"/>
              <a:gd name="connsiteX0" fmla="*/ 207202 w 3631334"/>
              <a:gd name="connsiteY0" fmla="*/ 0 h 1573774"/>
              <a:gd name="connsiteX1" fmla="*/ 3410950 w 3631334"/>
              <a:gd name="connsiteY1" fmla="*/ 0 h 1573774"/>
              <a:gd name="connsiteX2" fmla="*/ 3631334 w 3631334"/>
              <a:gd name="connsiteY2" fmla="*/ 1573764 h 1573774"/>
              <a:gd name="connsiteX3" fmla="*/ 0 w 3631334"/>
              <a:gd name="connsiteY3" fmla="*/ 1573774 h 1573774"/>
              <a:gd name="connsiteX4" fmla="*/ 207202 w 3631334"/>
              <a:gd name="connsiteY4" fmla="*/ 0 h 1573774"/>
              <a:gd name="connsiteX0" fmla="*/ 44987 w 3469119"/>
              <a:gd name="connsiteY0" fmla="*/ 0 h 1599853"/>
              <a:gd name="connsiteX1" fmla="*/ 3248735 w 3469119"/>
              <a:gd name="connsiteY1" fmla="*/ 0 h 1599853"/>
              <a:gd name="connsiteX2" fmla="*/ 3469119 w 3469119"/>
              <a:gd name="connsiteY2" fmla="*/ 1573764 h 1599853"/>
              <a:gd name="connsiteX3" fmla="*/ 0 w 3469119"/>
              <a:gd name="connsiteY3" fmla="*/ 1599853 h 1599853"/>
              <a:gd name="connsiteX4" fmla="*/ 44987 w 3469119"/>
              <a:gd name="connsiteY4" fmla="*/ 0 h 1599853"/>
              <a:gd name="connsiteX0" fmla="*/ 212610 w 3636742"/>
              <a:gd name="connsiteY0" fmla="*/ 0 h 1586811"/>
              <a:gd name="connsiteX1" fmla="*/ 3416358 w 3636742"/>
              <a:gd name="connsiteY1" fmla="*/ 0 h 1586811"/>
              <a:gd name="connsiteX2" fmla="*/ 3636742 w 3636742"/>
              <a:gd name="connsiteY2" fmla="*/ 1573764 h 1586811"/>
              <a:gd name="connsiteX3" fmla="*/ 0 w 3636742"/>
              <a:gd name="connsiteY3" fmla="*/ 1586811 h 1586811"/>
              <a:gd name="connsiteX4" fmla="*/ 212610 w 3636742"/>
              <a:gd name="connsiteY4" fmla="*/ 0 h 1586811"/>
              <a:gd name="connsiteX0" fmla="*/ 228832 w 3652964"/>
              <a:gd name="connsiteY0" fmla="*/ 0 h 1586811"/>
              <a:gd name="connsiteX1" fmla="*/ 3432580 w 3652964"/>
              <a:gd name="connsiteY1" fmla="*/ 0 h 1586811"/>
              <a:gd name="connsiteX2" fmla="*/ 3652964 w 3652964"/>
              <a:gd name="connsiteY2" fmla="*/ 1573764 h 1586811"/>
              <a:gd name="connsiteX3" fmla="*/ 0 w 3652964"/>
              <a:gd name="connsiteY3" fmla="*/ 1586811 h 1586811"/>
              <a:gd name="connsiteX4" fmla="*/ 228832 w 3652964"/>
              <a:gd name="connsiteY4" fmla="*/ 0 h 1586811"/>
              <a:gd name="connsiteX0" fmla="*/ 239647 w 3652964"/>
              <a:gd name="connsiteY0" fmla="*/ 13039 h 1586811"/>
              <a:gd name="connsiteX1" fmla="*/ 3432580 w 3652964"/>
              <a:gd name="connsiteY1" fmla="*/ 0 h 1586811"/>
              <a:gd name="connsiteX2" fmla="*/ 3652964 w 3652964"/>
              <a:gd name="connsiteY2" fmla="*/ 1573764 h 1586811"/>
              <a:gd name="connsiteX3" fmla="*/ 0 w 3652964"/>
              <a:gd name="connsiteY3" fmla="*/ 1586811 h 1586811"/>
              <a:gd name="connsiteX4" fmla="*/ 239647 w 3652964"/>
              <a:gd name="connsiteY4" fmla="*/ 13039 h 1586811"/>
              <a:gd name="connsiteX0" fmla="*/ 228832 w 3652964"/>
              <a:gd name="connsiteY0" fmla="*/ 26079 h 1586811"/>
              <a:gd name="connsiteX1" fmla="*/ 3432580 w 3652964"/>
              <a:gd name="connsiteY1" fmla="*/ 0 h 1586811"/>
              <a:gd name="connsiteX2" fmla="*/ 3652964 w 3652964"/>
              <a:gd name="connsiteY2" fmla="*/ 1573764 h 1586811"/>
              <a:gd name="connsiteX3" fmla="*/ 0 w 3652964"/>
              <a:gd name="connsiteY3" fmla="*/ 1586811 h 1586811"/>
              <a:gd name="connsiteX4" fmla="*/ 228832 w 3652964"/>
              <a:gd name="connsiteY4" fmla="*/ 26079 h 158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2964" h="1586811">
                <a:moveTo>
                  <a:pt x="228832" y="26079"/>
                </a:moveTo>
                <a:lnTo>
                  <a:pt x="3432580" y="0"/>
                </a:lnTo>
                <a:lnTo>
                  <a:pt x="3652964" y="1573764"/>
                </a:lnTo>
                <a:lnTo>
                  <a:pt x="0" y="1586811"/>
                </a:lnTo>
                <a:lnTo>
                  <a:pt x="228832" y="26079"/>
                </a:lnTo>
                <a:close/>
              </a:path>
            </a:pathLst>
          </a:cu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Trapezoid 11"/>
          <p:cNvSpPr/>
          <p:nvPr/>
        </p:nvSpPr>
        <p:spPr>
          <a:xfrm>
            <a:off x="3631971" y="4519450"/>
            <a:ext cx="4895580" cy="1988228"/>
          </a:xfrm>
          <a:custGeom>
            <a:avLst/>
            <a:gdLst>
              <a:gd name="connsiteX0" fmla="*/ 0 w 4864758"/>
              <a:gd name="connsiteY0" fmla="*/ 2096184 h 2096184"/>
              <a:gd name="connsiteX1" fmla="*/ 524046 w 4864758"/>
              <a:gd name="connsiteY1" fmla="*/ 0 h 2096184"/>
              <a:gd name="connsiteX2" fmla="*/ 4340712 w 4864758"/>
              <a:gd name="connsiteY2" fmla="*/ 0 h 2096184"/>
              <a:gd name="connsiteX3" fmla="*/ 4864758 w 4864758"/>
              <a:gd name="connsiteY3" fmla="*/ 2096184 h 2096184"/>
              <a:gd name="connsiteX4" fmla="*/ 0 w 4864758"/>
              <a:gd name="connsiteY4" fmla="*/ 2096184 h 2096184"/>
              <a:gd name="connsiteX0" fmla="*/ 0 w 4864758"/>
              <a:gd name="connsiteY0" fmla="*/ 2096184 h 2096184"/>
              <a:gd name="connsiteX1" fmla="*/ 524046 w 4864758"/>
              <a:gd name="connsiteY1" fmla="*/ 0 h 2096184"/>
              <a:gd name="connsiteX2" fmla="*/ 4196874 w 4864758"/>
              <a:gd name="connsiteY2" fmla="*/ 0 h 2096184"/>
              <a:gd name="connsiteX3" fmla="*/ 4864758 w 4864758"/>
              <a:gd name="connsiteY3" fmla="*/ 2096184 h 2096184"/>
              <a:gd name="connsiteX4" fmla="*/ 0 w 4864758"/>
              <a:gd name="connsiteY4" fmla="*/ 2096184 h 2096184"/>
              <a:gd name="connsiteX0" fmla="*/ 0 w 4864758"/>
              <a:gd name="connsiteY0" fmla="*/ 2106458 h 2106458"/>
              <a:gd name="connsiteX1" fmla="*/ 585691 w 4864758"/>
              <a:gd name="connsiteY1" fmla="*/ 0 h 2106458"/>
              <a:gd name="connsiteX2" fmla="*/ 4196874 w 4864758"/>
              <a:gd name="connsiteY2" fmla="*/ 10274 h 2106458"/>
              <a:gd name="connsiteX3" fmla="*/ 4864758 w 4864758"/>
              <a:gd name="connsiteY3" fmla="*/ 2106458 h 2106458"/>
              <a:gd name="connsiteX4" fmla="*/ 0 w 4864758"/>
              <a:gd name="connsiteY4" fmla="*/ 2106458 h 2106458"/>
              <a:gd name="connsiteX0" fmla="*/ 0 w 4895580"/>
              <a:gd name="connsiteY0" fmla="*/ 2085910 h 2106458"/>
              <a:gd name="connsiteX1" fmla="*/ 616513 w 4895580"/>
              <a:gd name="connsiteY1" fmla="*/ 0 h 2106458"/>
              <a:gd name="connsiteX2" fmla="*/ 4227696 w 4895580"/>
              <a:gd name="connsiteY2" fmla="*/ 10274 h 2106458"/>
              <a:gd name="connsiteX3" fmla="*/ 4895580 w 4895580"/>
              <a:gd name="connsiteY3" fmla="*/ 2106458 h 2106458"/>
              <a:gd name="connsiteX4" fmla="*/ 0 w 4895580"/>
              <a:gd name="connsiteY4" fmla="*/ 2085910 h 210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580" h="2106458">
                <a:moveTo>
                  <a:pt x="0" y="2085910"/>
                </a:moveTo>
                <a:lnTo>
                  <a:pt x="616513" y="0"/>
                </a:lnTo>
                <a:lnTo>
                  <a:pt x="4227696" y="10274"/>
                </a:lnTo>
                <a:lnTo>
                  <a:pt x="4895580" y="2106458"/>
                </a:lnTo>
                <a:lnTo>
                  <a:pt x="0" y="208591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Triangle 12"/>
          <p:cNvSpPr/>
          <p:nvPr/>
        </p:nvSpPr>
        <p:spPr>
          <a:xfrm>
            <a:off x="4127772" y="4539525"/>
            <a:ext cx="3919855" cy="1536700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644027" y="5667285"/>
            <a:ext cx="2875915" cy="5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79967" y="5245645"/>
            <a:ext cx="1818005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46"/>
          <p:cNvSpPr txBox="1"/>
          <p:nvPr/>
        </p:nvSpPr>
        <p:spPr>
          <a:xfrm>
            <a:off x="5203462" y="5754915"/>
            <a:ext cx="1778000" cy="2527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>
                <a:effectLst/>
                <a:latin typeface="Arial Narrow" charset="0"/>
                <a:ea typeface="Calibri" charset="0"/>
                <a:cs typeface="Times New Roman" charset="0"/>
              </a:rPr>
              <a:t>TIER 1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5" name="Text Box 47"/>
          <p:cNvSpPr txBox="1"/>
          <p:nvPr/>
        </p:nvSpPr>
        <p:spPr>
          <a:xfrm>
            <a:off x="5195207" y="5347245"/>
            <a:ext cx="1778000" cy="2527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>
                <a:effectLst/>
                <a:latin typeface="Arial Narrow" charset="0"/>
                <a:ea typeface="Calibri" charset="0"/>
                <a:cs typeface="Times New Roman" charset="0"/>
              </a:rPr>
              <a:t>TIER 2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6" name="Text Box 49"/>
          <p:cNvSpPr txBox="1"/>
          <p:nvPr/>
        </p:nvSpPr>
        <p:spPr>
          <a:xfrm>
            <a:off x="5201557" y="4961800"/>
            <a:ext cx="1778000" cy="2527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>
                <a:effectLst/>
                <a:latin typeface="Arial Narrow" charset="0"/>
                <a:ea typeface="Calibri" charset="0"/>
                <a:cs typeface="Times New Roman" charset="0"/>
              </a:rPr>
              <a:t>TIER 3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7" name="Text Box 50"/>
          <p:cNvSpPr txBox="1"/>
          <p:nvPr/>
        </p:nvSpPr>
        <p:spPr>
          <a:xfrm>
            <a:off x="4147457" y="6092735"/>
            <a:ext cx="3898900" cy="51625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>
                <a:effectLst/>
                <a:latin typeface="Arial Narrow" charset="0"/>
                <a:ea typeface="Calibri" charset="0"/>
                <a:cs typeface="Times New Roman" charset="0"/>
              </a:rPr>
              <a:t>TO ASSESS – RTI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>
                <a:effectLst/>
                <a:latin typeface="Arial Narrow" charset="0"/>
                <a:ea typeface="Calibri" charset="0"/>
                <a:cs typeface="Times New Roman" charset="0"/>
              </a:rPr>
              <a:t>Response to Intervention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8" name="Triangle 27"/>
          <p:cNvSpPr/>
          <p:nvPr/>
        </p:nvSpPr>
        <p:spPr>
          <a:xfrm>
            <a:off x="3626778" y="4516665"/>
            <a:ext cx="4911047" cy="1991013"/>
          </a:xfrm>
          <a:custGeom>
            <a:avLst/>
            <a:gdLst>
              <a:gd name="connsiteX0" fmla="*/ 0 w 6282690"/>
              <a:gd name="connsiteY0" fmla="*/ 2118179 h 2118179"/>
              <a:gd name="connsiteX1" fmla="*/ 529545 w 6282690"/>
              <a:gd name="connsiteY1" fmla="*/ 0 h 2118179"/>
              <a:gd name="connsiteX2" fmla="*/ 5753145 w 6282690"/>
              <a:gd name="connsiteY2" fmla="*/ 0 h 2118179"/>
              <a:gd name="connsiteX3" fmla="*/ 6282690 w 6282690"/>
              <a:gd name="connsiteY3" fmla="*/ 2118179 h 2118179"/>
              <a:gd name="connsiteX4" fmla="*/ 0 w 6282690"/>
              <a:gd name="connsiteY4" fmla="*/ 2118179 h 2118179"/>
              <a:gd name="connsiteX0" fmla="*/ 0 w 6282690"/>
              <a:gd name="connsiteY0" fmla="*/ 2118179 h 2118179"/>
              <a:gd name="connsiteX1" fmla="*/ 529545 w 6282690"/>
              <a:gd name="connsiteY1" fmla="*/ 0 h 2118179"/>
              <a:gd name="connsiteX2" fmla="*/ 5426574 w 6282690"/>
              <a:gd name="connsiteY2" fmla="*/ 0 h 2118179"/>
              <a:gd name="connsiteX3" fmla="*/ 6282690 w 6282690"/>
              <a:gd name="connsiteY3" fmla="*/ 2118179 h 2118179"/>
              <a:gd name="connsiteX4" fmla="*/ 0 w 6282690"/>
              <a:gd name="connsiteY4" fmla="*/ 2118179 h 2118179"/>
              <a:gd name="connsiteX0" fmla="*/ 0 w 6282690"/>
              <a:gd name="connsiteY0" fmla="*/ 2167165 h 2167165"/>
              <a:gd name="connsiteX1" fmla="*/ 807130 w 6282690"/>
              <a:gd name="connsiteY1" fmla="*/ 0 h 2167165"/>
              <a:gd name="connsiteX2" fmla="*/ 5426574 w 6282690"/>
              <a:gd name="connsiteY2" fmla="*/ 48986 h 2167165"/>
              <a:gd name="connsiteX3" fmla="*/ 6282690 w 6282690"/>
              <a:gd name="connsiteY3" fmla="*/ 2167165 h 2167165"/>
              <a:gd name="connsiteX4" fmla="*/ 0 w 6282690"/>
              <a:gd name="connsiteY4" fmla="*/ 2167165 h 2167165"/>
              <a:gd name="connsiteX0" fmla="*/ 0 w 6282690"/>
              <a:gd name="connsiteY0" fmla="*/ 2118179 h 2118179"/>
              <a:gd name="connsiteX1" fmla="*/ 790802 w 6282690"/>
              <a:gd name="connsiteY1" fmla="*/ 0 h 2118179"/>
              <a:gd name="connsiteX2" fmla="*/ 5426574 w 6282690"/>
              <a:gd name="connsiteY2" fmla="*/ 0 h 2118179"/>
              <a:gd name="connsiteX3" fmla="*/ 6282690 w 6282690"/>
              <a:gd name="connsiteY3" fmla="*/ 2118179 h 2118179"/>
              <a:gd name="connsiteX4" fmla="*/ 0 w 6282690"/>
              <a:gd name="connsiteY4" fmla="*/ 2118179 h 211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2690" h="2118179">
                <a:moveTo>
                  <a:pt x="0" y="2118179"/>
                </a:moveTo>
                <a:lnTo>
                  <a:pt x="790802" y="0"/>
                </a:lnTo>
                <a:lnTo>
                  <a:pt x="5426574" y="0"/>
                </a:lnTo>
                <a:lnTo>
                  <a:pt x="6282690" y="2118179"/>
                </a:lnTo>
                <a:lnTo>
                  <a:pt x="0" y="2118179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Pentagon 29"/>
          <p:cNvSpPr/>
          <p:nvPr/>
        </p:nvSpPr>
        <p:spPr>
          <a:xfrm>
            <a:off x="3487692" y="4690655"/>
            <a:ext cx="2204720" cy="37592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Pentagon 30"/>
          <p:cNvSpPr/>
          <p:nvPr/>
        </p:nvSpPr>
        <p:spPr>
          <a:xfrm>
            <a:off x="3034937" y="5205640"/>
            <a:ext cx="2204720" cy="37592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2" name="Pentagon 31"/>
          <p:cNvSpPr/>
          <p:nvPr/>
        </p:nvSpPr>
        <p:spPr>
          <a:xfrm>
            <a:off x="2618377" y="5716815"/>
            <a:ext cx="2204720" cy="37592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4" name="Text Box 76"/>
          <p:cNvSpPr txBox="1"/>
          <p:nvPr/>
        </p:nvSpPr>
        <p:spPr>
          <a:xfrm>
            <a:off x="3875042" y="4761775"/>
            <a:ext cx="1366520" cy="2908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Individual Student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45" name="Text Box 77"/>
          <p:cNvSpPr txBox="1"/>
          <p:nvPr/>
        </p:nvSpPr>
        <p:spPr>
          <a:xfrm>
            <a:off x="3544207" y="5245010"/>
            <a:ext cx="1366520" cy="2908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At-Risk Group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46" name="Text Box 78"/>
          <p:cNvSpPr txBox="1"/>
          <p:nvPr/>
        </p:nvSpPr>
        <p:spPr>
          <a:xfrm>
            <a:off x="3212102" y="5787300"/>
            <a:ext cx="1366520" cy="2908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School Wide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3034937" y="6559047"/>
            <a:ext cx="6246495" cy="317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45"/>
          <p:cNvSpPr txBox="1"/>
          <p:nvPr/>
        </p:nvSpPr>
        <p:spPr>
          <a:xfrm>
            <a:off x="4558302" y="3918245"/>
            <a:ext cx="2979420" cy="6419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effectLst/>
                <a:latin typeface="Arial Narrow" charset="0"/>
                <a:ea typeface="Calibri" charset="0"/>
                <a:cs typeface="Times New Roman" charset="0"/>
              </a:rPr>
              <a:t>RSA – Referral for Student Assistance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charset="2"/>
              <a:buChar char=""/>
            </a:pPr>
            <a:r>
              <a:rPr lang="en-US" sz="1050" b="1" dirty="0">
                <a:effectLst/>
                <a:latin typeface="Arial Narrow" charset="0"/>
                <a:ea typeface="Calibri" charset="0"/>
                <a:cs typeface="Times New Roman" charset="0"/>
              </a:rPr>
              <a:t>Behavior Support Plan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charset="2"/>
              <a:buChar char=""/>
            </a:pPr>
            <a:r>
              <a:rPr lang="en-US" sz="1050" b="1" dirty="0">
                <a:effectLst/>
                <a:latin typeface="Arial Narrow" charset="0"/>
                <a:ea typeface="Calibri" charset="0"/>
                <a:cs typeface="Times New Roman" charset="0"/>
              </a:rPr>
              <a:t>FBA Functional Behavioral Assessment 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0" name="Pentagon 19"/>
          <p:cNvSpPr/>
          <p:nvPr/>
        </p:nvSpPr>
        <p:spPr>
          <a:xfrm rot="10800000">
            <a:off x="7477318" y="3587660"/>
            <a:ext cx="1430655" cy="129032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Text Box 75"/>
          <p:cNvSpPr txBox="1"/>
          <p:nvPr/>
        </p:nvSpPr>
        <p:spPr>
          <a:xfrm>
            <a:off x="7662103" y="3729265"/>
            <a:ext cx="1197610" cy="106743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General 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Education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Mainstream 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with Supports</a:t>
            </a:r>
            <a:endParaRPr lang="en-US" sz="1200">
              <a:effectLst/>
              <a:ea typeface="Calibri" charset="0"/>
              <a:cs typeface="Times New Roman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4470401" y="2929797"/>
            <a:ext cx="3149872" cy="951618"/>
          </a:xfrm>
          <a:custGeom>
            <a:avLst/>
            <a:gdLst>
              <a:gd name="connsiteX0" fmla="*/ 372534 w 3293534"/>
              <a:gd name="connsiteY0" fmla="*/ 0 h 829734"/>
              <a:gd name="connsiteX1" fmla="*/ 2963334 w 3293534"/>
              <a:gd name="connsiteY1" fmla="*/ 16934 h 829734"/>
              <a:gd name="connsiteX2" fmla="*/ 3293534 w 3293534"/>
              <a:gd name="connsiteY2" fmla="*/ 829734 h 829734"/>
              <a:gd name="connsiteX3" fmla="*/ 0 w 3293534"/>
              <a:gd name="connsiteY3" fmla="*/ 829734 h 829734"/>
              <a:gd name="connsiteX4" fmla="*/ 372534 w 3293534"/>
              <a:gd name="connsiteY4" fmla="*/ 0 h 829734"/>
              <a:gd name="connsiteX0" fmla="*/ 372534 w 3293534"/>
              <a:gd name="connsiteY0" fmla="*/ 8479 h 838213"/>
              <a:gd name="connsiteX1" fmla="*/ 2963334 w 3293534"/>
              <a:gd name="connsiteY1" fmla="*/ 0 h 838213"/>
              <a:gd name="connsiteX2" fmla="*/ 3293534 w 3293534"/>
              <a:gd name="connsiteY2" fmla="*/ 838213 h 838213"/>
              <a:gd name="connsiteX3" fmla="*/ 0 w 3293534"/>
              <a:gd name="connsiteY3" fmla="*/ 838213 h 838213"/>
              <a:gd name="connsiteX4" fmla="*/ 372534 w 3293534"/>
              <a:gd name="connsiteY4" fmla="*/ 8479 h 838213"/>
              <a:gd name="connsiteX0" fmla="*/ 567292 w 3488292"/>
              <a:gd name="connsiteY0" fmla="*/ 8479 h 838213"/>
              <a:gd name="connsiteX1" fmla="*/ 3158092 w 3488292"/>
              <a:gd name="connsiteY1" fmla="*/ 0 h 838213"/>
              <a:gd name="connsiteX2" fmla="*/ 3488292 w 3488292"/>
              <a:gd name="connsiteY2" fmla="*/ 838213 h 838213"/>
              <a:gd name="connsiteX3" fmla="*/ 0 w 3488292"/>
              <a:gd name="connsiteY3" fmla="*/ 832139 h 838213"/>
              <a:gd name="connsiteX4" fmla="*/ 567292 w 3488292"/>
              <a:gd name="connsiteY4" fmla="*/ 8479 h 838213"/>
              <a:gd name="connsiteX0" fmla="*/ 524948 w 3488292"/>
              <a:gd name="connsiteY0" fmla="*/ 0 h 854030"/>
              <a:gd name="connsiteX1" fmla="*/ 3158092 w 3488292"/>
              <a:gd name="connsiteY1" fmla="*/ 15817 h 854030"/>
              <a:gd name="connsiteX2" fmla="*/ 3488292 w 3488292"/>
              <a:gd name="connsiteY2" fmla="*/ 854030 h 854030"/>
              <a:gd name="connsiteX3" fmla="*/ 0 w 3488292"/>
              <a:gd name="connsiteY3" fmla="*/ 847956 h 854030"/>
              <a:gd name="connsiteX4" fmla="*/ 524948 w 3488292"/>
              <a:gd name="connsiteY4" fmla="*/ 0 h 854030"/>
              <a:gd name="connsiteX0" fmla="*/ 524948 w 3488292"/>
              <a:gd name="connsiteY0" fmla="*/ 0 h 854030"/>
              <a:gd name="connsiteX1" fmla="*/ 3225843 w 3488292"/>
              <a:gd name="connsiteY1" fmla="*/ 9740 h 854030"/>
              <a:gd name="connsiteX2" fmla="*/ 3488292 w 3488292"/>
              <a:gd name="connsiteY2" fmla="*/ 854030 h 854030"/>
              <a:gd name="connsiteX3" fmla="*/ 0 w 3488292"/>
              <a:gd name="connsiteY3" fmla="*/ 847956 h 854030"/>
              <a:gd name="connsiteX4" fmla="*/ 524948 w 3488292"/>
              <a:gd name="connsiteY4" fmla="*/ 0 h 854030"/>
              <a:gd name="connsiteX0" fmla="*/ 524948 w 3691543"/>
              <a:gd name="connsiteY0" fmla="*/ 0 h 878336"/>
              <a:gd name="connsiteX1" fmla="*/ 3225843 w 3691543"/>
              <a:gd name="connsiteY1" fmla="*/ 9740 h 878336"/>
              <a:gd name="connsiteX2" fmla="*/ 3691543 w 3691543"/>
              <a:gd name="connsiteY2" fmla="*/ 878336 h 878336"/>
              <a:gd name="connsiteX3" fmla="*/ 0 w 3691543"/>
              <a:gd name="connsiteY3" fmla="*/ 847956 h 878336"/>
              <a:gd name="connsiteX4" fmla="*/ 524948 w 3691543"/>
              <a:gd name="connsiteY4" fmla="*/ 0 h 878336"/>
              <a:gd name="connsiteX0" fmla="*/ 524948 w 3691543"/>
              <a:gd name="connsiteY0" fmla="*/ 0 h 878336"/>
              <a:gd name="connsiteX1" fmla="*/ 3225844 w 3691543"/>
              <a:gd name="connsiteY1" fmla="*/ 9740 h 878336"/>
              <a:gd name="connsiteX2" fmla="*/ 3691543 w 3691543"/>
              <a:gd name="connsiteY2" fmla="*/ 878336 h 878336"/>
              <a:gd name="connsiteX3" fmla="*/ 0 w 3691543"/>
              <a:gd name="connsiteY3" fmla="*/ 847956 h 878336"/>
              <a:gd name="connsiteX4" fmla="*/ 524948 w 3691543"/>
              <a:gd name="connsiteY4" fmla="*/ 0 h 878336"/>
              <a:gd name="connsiteX0" fmla="*/ 524948 w 3691543"/>
              <a:gd name="connsiteY0" fmla="*/ 2415 h 880751"/>
              <a:gd name="connsiteX1" fmla="*/ 3225845 w 3691543"/>
              <a:gd name="connsiteY1" fmla="*/ 0 h 880751"/>
              <a:gd name="connsiteX2" fmla="*/ 3691543 w 3691543"/>
              <a:gd name="connsiteY2" fmla="*/ 880751 h 880751"/>
              <a:gd name="connsiteX3" fmla="*/ 0 w 3691543"/>
              <a:gd name="connsiteY3" fmla="*/ 850371 h 880751"/>
              <a:gd name="connsiteX4" fmla="*/ 524948 w 3691543"/>
              <a:gd name="connsiteY4" fmla="*/ 2415 h 880751"/>
              <a:gd name="connsiteX0" fmla="*/ 524948 w 3691543"/>
              <a:gd name="connsiteY0" fmla="*/ 2415 h 859746"/>
              <a:gd name="connsiteX1" fmla="*/ 3225845 w 3691543"/>
              <a:gd name="connsiteY1" fmla="*/ 0 h 859746"/>
              <a:gd name="connsiteX2" fmla="*/ 3691543 w 3691543"/>
              <a:gd name="connsiteY2" fmla="*/ 859746 h 859746"/>
              <a:gd name="connsiteX3" fmla="*/ 0 w 3691543"/>
              <a:gd name="connsiteY3" fmla="*/ 850371 h 859746"/>
              <a:gd name="connsiteX4" fmla="*/ 524948 w 3691543"/>
              <a:gd name="connsiteY4" fmla="*/ 2415 h 859746"/>
              <a:gd name="connsiteX0" fmla="*/ 524948 w 3691543"/>
              <a:gd name="connsiteY0" fmla="*/ 2415 h 852744"/>
              <a:gd name="connsiteX1" fmla="*/ 3225845 w 3691543"/>
              <a:gd name="connsiteY1" fmla="*/ 0 h 852744"/>
              <a:gd name="connsiteX2" fmla="*/ 3691543 w 3691543"/>
              <a:gd name="connsiteY2" fmla="*/ 852744 h 852744"/>
              <a:gd name="connsiteX3" fmla="*/ 0 w 3691543"/>
              <a:gd name="connsiteY3" fmla="*/ 850371 h 852744"/>
              <a:gd name="connsiteX4" fmla="*/ 524948 w 3691543"/>
              <a:gd name="connsiteY4" fmla="*/ 2415 h 852744"/>
              <a:gd name="connsiteX0" fmla="*/ 394217 w 3691543"/>
              <a:gd name="connsiteY0" fmla="*/ 0 h 872580"/>
              <a:gd name="connsiteX1" fmla="*/ 3225845 w 3691543"/>
              <a:gd name="connsiteY1" fmla="*/ 19836 h 872580"/>
              <a:gd name="connsiteX2" fmla="*/ 3691543 w 3691543"/>
              <a:gd name="connsiteY2" fmla="*/ 872580 h 872580"/>
              <a:gd name="connsiteX3" fmla="*/ 0 w 3691543"/>
              <a:gd name="connsiteY3" fmla="*/ 870207 h 872580"/>
              <a:gd name="connsiteX4" fmla="*/ 394217 w 3691543"/>
              <a:gd name="connsiteY4" fmla="*/ 0 h 872580"/>
              <a:gd name="connsiteX0" fmla="*/ 394217 w 3691543"/>
              <a:gd name="connsiteY0" fmla="*/ 0 h 872580"/>
              <a:gd name="connsiteX1" fmla="*/ 3218155 w 3691543"/>
              <a:gd name="connsiteY1" fmla="*/ 14273 h 872580"/>
              <a:gd name="connsiteX2" fmla="*/ 3691543 w 3691543"/>
              <a:gd name="connsiteY2" fmla="*/ 872580 h 872580"/>
              <a:gd name="connsiteX3" fmla="*/ 0 w 3691543"/>
              <a:gd name="connsiteY3" fmla="*/ 870207 h 872580"/>
              <a:gd name="connsiteX4" fmla="*/ 394217 w 3691543"/>
              <a:gd name="connsiteY4" fmla="*/ 0 h 872580"/>
              <a:gd name="connsiteX0" fmla="*/ 394217 w 3799203"/>
              <a:gd name="connsiteY0" fmla="*/ 0 h 878143"/>
              <a:gd name="connsiteX1" fmla="*/ 3218155 w 3799203"/>
              <a:gd name="connsiteY1" fmla="*/ 14273 h 878143"/>
              <a:gd name="connsiteX2" fmla="*/ 3799203 w 3799203"/>
              <a:gd name="connsiteY2" fmla="*/ 878143 h 878143"/>
              <a:gd name="connsiteX3" fmla="*/ 0 w 3799203"/>
              <a:gd name="connsiteY3" fmla="*/ 870207 h 878143"/>
              <a:gd name="connsiteX4" fmla="*/ 394217 w 3799203"/>
              <a:gd name="connsiteY4" fmla="*/ 0 h 878143"/>
              <a:gd name="connsiteX0" fmla="*/ 409597 w 3814583"/>
              <a:gd name="connsiteY0" fmla="*/ 0 h 878143"/>
              <a:gd name="connsiteX1" fmla="*/ 3233535 w 3814583"/>
              <a:gd name="connsiteY1" fmla="*/ 14273 h 878143"/>
              <a:gd name="connsiteX2" fmla="*/ 3814583 w 3814583"/>
              <a:gd name="connsiteY2" fmla="*/ 878143 h 878143"/>
              <a:gd name="connsiteX3" fmla="*/ 0 w 3814583"/>
              <a:gd name="connsiteY3" fmla="*/ 875770 h 878143"/>
              <a:gd name="connsiteX4" fmla="*/ 409597 w 3814583"/>
              <a:gd name="connsiteY4" fmla="*/ 0 h 878143"/>
              <a:gd name="connsiteX0" fmla="*/ 409598 w 3814583"/>
              <a:gd name="connsiteY0" fmla="*/ 7978 h 863870"/>
              <a:gd name="connsiteX1" fmla="*/ 3233535 w 3814583"/>
              <a:gd name="connsiteY1" fmla="*/ 0 h 863870"/>
              <a:gd name="connsiteX2" fmla="*/ 3814583 w 3814583"/>
              <a:gd name="connsiteY2" fmla="*/ 863870 h 863870"/>
              <a:gd name="connsiteX3" fmla="*/ 0 w 3814583"/>
              <a:gd name="connsiteY3" fmla="*/ 861497 h 863870"/>
              <a:gd name="connsiteX4" fmla="*/ 409598 w 3814583"/>
              <a:gd name="connsiteY4" fmla="*/ 7978 h 863870"/>
              <a:gd name="connsiteX0" fmla="*/ 409598 w 3814583"/>
              <a:gd name="connsiteY0" fmla="*/ 0 h 855892"/>
              <a:gd name="connsiteX1" fmla="*/ 3271986 w 3814583"/>
              <a:gd name="connsiteY1" fmla="*/ 3148 h 855892"/>
              <a:gd name="connsiteX2" fmla="*/ 3814583 w 3814583"/>
              <a:gd name="connsiteY2" fmla="*/ 855892 h 855892"/>
              <a:gd name="connsiteX3" fmla="*/ 0 w 3814583"/>
              <a:gd name="connsiteY3" fmla="*/ 853519 h 855892"/>
              <a:gd name="connsiteX4" fmla="*/ 409598 w 3814583"/>
              <a:gd name="connsiteY4" fmla="*/ 0 h 855892"/>
              <a:gd name="connsiteX0" fmla="*/ 409598 w 3814583"/>
              <a:gd name="connsiteY0" fmla="*/ 0 h 855892"/>
              <a:gd name="connsiteX1" fmla="*/ 3325816 w 3814583"/>
              <a:gd name="connsiteY1" fmla="*/ 19837 h 855892"/>
              <a:gd name="connsiteX2" fmla="*/ 3814583 w 3814583"/>
              <a:gd name="connsiteY2" fmla="*/ 855892 h 855892"/>
              <a:gd name="connsiteX3" fmla="*/ 0 w 3814583"/>
              <a:gd name="connsiteY3" fmla="*/ 853519 h 855892"/>
              <a:gd name="connsiteX4" fmla="*/ 409598 w 3814583"/>
              <a:gd name="connsiteY4" fmla="*/ 0 h 855892"/>
              <a:gd name="connsiteX0" fmla="*/ 394217 w 3814583"/>
              <a:gd name="connsiteY0" fmla="*/ 2414 h 836055"/>
              <a:gd name="connsiteX1" fmla="*/ 3325816 w 3814583"/>
              <a:gd name="connsiteY1" fmla="*/ 0 h 836055"/>
              <a:gd name="connsiteX2" fmla="*/ 3814583 w 3814583"/>
              <a:gd name="connsiteY2" fmla="*/ 836055 h 836055"/>
              <a:gd name="connsiteX3" fmla="*/ 0 w 3814583"/>
              <a:gd name="connsiteY3" fmla="*/ 833682 h 836055"/>
              <a:gd name="connsiteX4" fmla="*/ 394217 w 3814583"/>
              <a:gd name="connsiteY4" fmla="*/ 2414 h 836055"/>
              <a:gd name="connsiteX0" fmla="*/ 394217 w 3814583"/>
              <a:gd name="connsiteY0" fmla="*/ 0 h 833641"/>
              <a:gd name="connsiteX1" fmla="*/ 3371956 w 3814583"/>
              <a:gd name="connsiteY1" fmla="*/ 3149 h 833641"/>
              <a:gd name="connsiteX2" fmla="*/ 3814583 w 3814583"/>
              <a:gd name="connsiteY2" fmla="*/ 833641 h 833641"/>
              <a:gd name="connsiteX3" fmla="*/ 0 w 3814583"/>
              <a:gd name="connsiteY3" fmla="*/ 831268 h 833641"/>
              <a:gd name="connsiteX4" fmla="*/ 394217 w 3814583"/>
              <a:gd name="connsiteY4" fmla="*/ 0 h 83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4583" h="833641">
                <a:moveTo>
                  <a:pt x="394217" y="0"/>
                </a:moveTo>
                <a:lnTo>
                  <a:pt x="3371956" y="3149"/>
                </a:lnTo>
                <a:lnTo>
                  <a:pt x="3814583" y="833641"/>
                </a:lnTo>
                <a:lnTo>
                  <a:pt x="0" y="831268"/>
                </a:lnTo>
                <a:lnTo>
                  <a:pt x="394217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3" name="Text Box 44"/>
          <p:cNvSpPr txBox="1"/>
          <p:nvPr/>
        </p:nvSpPr>
        <p:spPr>
          <a:xfrm>
            <a:off x="4544293" y="2927609"/>
            <a:ext cx="2979420" cy="100139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504 Accommodation Plan with diagnosed disability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ERSS Educationally Related Support Services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effectLst/>
                <a:latin typeface="Arial Narrow" charset="0"/>
                <a:ea typeface="Calibri" charset="0"/>
                <a:cs typeface="Times New Roman" charset="0"/>
              </a:rPr>
              <a:t>(Push-in, Pull-out services such as Speech Therapy,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effectLst/>
                <a:latin typeface="Arial Narrow" charset="0"/>
                <a:ea typeface="Calibri" charset="0"/>
                <a:cs typeface="Times New Roman" charset="0"/>
              </a:rPr>
              <a:t>Occupational Therapy, Physical Therapy and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effectLst/>
                <a:latin typeface="Arial Narrow" charset="0"/>
                <a:ea typeface="Calibri" charset="0"/>
                <a:cs typeface="Times New Roman" charset="0"/>
              </a:rPr>
              <a:t>Counseling)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n-US" sz="9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3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1965</Words>
  <Application>Microsoft Office PowerPoint</Application>
  <PresentationFormat>Widescreen</PresentationFormat>
  <Paragraphs>673</Paragraphs>
  <Slides>27</Slides>
  <Notes>9</Notes>
  <HiddenSlides>0</HiddenSlides>
  <MMClips>15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Arial Narrow</vt:lpstr>
      <vt:lpstr>Calibri</vt:lpstr>
      <vt:lpstr>Calibri Light</vt:lpstr>
      <vt:lpstr>Helvetica Regular</vt:lpstr>
      <vt:lpstr>Roboto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Begin Collaborating with Schools</vt:lpstr>
      <vt:lpstr>Index of Educational Terminology</vt:lpstr>
      <vt:lpstr>Index of Educational Terminology (continued)</vt:lpstr>
      <vt:lpstr>CCC (Collaborative Care through Communication) Form</vt:lpstr>
      <vt:lpstr>Special Thanks to the Rochester Collaborative Care through Communication Committee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Lyons, Amy S</dc:creator>
  <cp:lastModifiedBy>Bhatia, Ira</cp:lastModifiedBy>
  <cp:revision>15</cp:revision>
  <dcterms:created xsi:type="dcterms:W3CDTF">2022-04-04T13:46:43Z</dcterms:created>
  <dcterms:modified xsi:type="dcterms:W3CDTF">2024-10-10T20:03:49Z</dcterms:modified>
</cp:coreProperties>
</file>