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35"/>
  </p:notesMasterIdLst>
  <p:sldIdLst>
    <p:sldId id="1079" r:id="rId3"/>
    <p:sldId id="1080" r:id="rId4"/>
    <p:sldId id="1081" r:id="rId5"/>
    <p:sldId id="1083" r:id="rId6"/>
    <p:sldId id="382" r:id="rId7"/>
    <p:sldId id="1084" r:id="rId8"/>
    <p:sldId id="364" r:id="rId9"/>
    <p:sldId id="358" r:id="rId10"/>
    <p:sldId id="359" r:id="rId11"/>
    <p:sldId id="1086" r:id="rId12"/>
    <p:sldId id="1087" r:id="rId13"/>
    <p:sldId id="1089" r:id="rId14"/>
    <p:sldId id="377" r:id="rId15"/>
    <p:sldId id="3256" r:id="rId16"/>
    <p:sldId id="381" r:id="rId17"/>
    <p:sldId id="3258" r:id="rId18"/>
    <p:sldId id="350" r:id="rId19"/>
    <p:sldId id="1090" r:id="rId20"/>
    <p:sldId id="1091" r:id="rId21"/>
    <p:sldId id="1092" r:id="rId22"/>
    <p:sldId id="366" r:id="rId23"/>
    <p:sldId id="383" r:id="rId24"/>
    <p:sldId id="3257" r:id="rId25"/>
    <p:sldId id="385" r:id="rId26"/>
    <p:sldId id="367" r:id="rId27"/>
    <p:sldId id="1093" r:id="rId28"/>
    <p:sldId id="1094" r:id="rId29"/>
    <p:sldId id="1095" r:id="rId30"/>
    <p:sldId id="1096" r:id="rId31"/>
    <p:sldId id="1097" r:id="rId32"/>
    <p:sldId id="1098" r:id="rId33"/>
    <p:sldId id="35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70" autoAdjust="0"/>
    <p:restoredTop sz="95952"/>
  </p:normalViewPr>
  <p:slideViewPr>
    <p:cSldViewPr snapToGrid="0">
      <p:cViewPr varScale="1">
        <p:scale>
          <a:sx n="83" d="100"/>
          <a:sy n="83" d="100"/>
        </p:scale>
        <p:origin x="7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E31B5-FDA3-6345-97E8-F3B09FADA33F}" type="doc">
      <dgm:prSet loTypeId="urn:microsoft.com/office/officeart/2005/8/layout/process4" loCatId="" qsTypeId="urn:microsoft.com/office/officeart/2005/8/quickstyle/3D3" qsCatId="3D" csTypeId="urn:microsoft.com/office/officeart/2005/8/colors/accent0_3" csCatId="mainScheme" phldr="1"/>
      <dgm:spPr/>
      <dgm:t>
        <a:bodyPr/>
        <a:lstStyle/>
        <a:p>
          <a:endParaRPr lang="en-US"/>
        </a:p>
      </dgm:t>
    </dgm:pt>
    <dgm:pt modelId="{AFCEB71E-11AE-5240-B8C8-AFA5AAE4319A}">
      <dgm:prSet phldrT="[Text]" custT="1"/>
      <dgm:spPr/>
      <dgm:t>
        <a:bodyPr/>
        <a:lstStyle/>
        <a:p>
          <a:r>
            <a:rPr lang="en-US" sz="1600" b="1"/>
            <a:t>4. Alternate Class (MPH or AMP)</a:t>
          </a:r>
          <a:endParaRPr lang="en-US" sz="1600" b="1" dirty="0"/>
        </a:p>
      </dgm:t>
    </dgm:pt>
    <dgm:pt modelId="{817B9AA8-86C1-D140-A648-5691089FD014}" type="parTrans" cxnId="{7A4324A5-9D7B-7447-800E-0E7CCDEC19F1}">
      <dgm:prSet/>
      <dgm:spPr/>
      <dgm:t>
        <a:bodyPr/>
        <a:lstStyle/>
        <a:p>
          <a:endParaRPr lang="en-US"/>
        </a:p>
      </dgm:t>
    </dgm:pt>
    <dgm:pt modelId="{10CEECEA-CE36-E34D-9EBD-FC32476AB8A8}" type="sibTrans" cxnId="{7A4324A5-9D7B-7447-800E-0E7CCDEC19F1}">
      <dgm:prSet/>
      <dgm:spPr/>
      <dgm:t>
        <a:bodyPr/>
        <a:lstStyle/>
        <a:p>
          <a:endParaRPr lang="en-US"/>
        </a:p>
      </dgm:t>
    </dgm:pt>
    <dgm:pt modelId="{2EE262C7-F113-CD43-BD33-91DF9B40A26A}">
      <dgm:prSet phldrT="[Text]" custT="1"/>
      <dgm:spPr/>
      <dgm:t>
        <a:bodyPr/>
        <a:lstStyle/>
        <a:p>
          <a:r>
            <a:rPr lang="en-US" sz="1600" b="1"/>
            <a:t>1. Diagnostic Assessment</a:t>
          </a:r>
          <a:endParaRPr lang="en-US" sz="1600" b="1" dirty="0"/>
        </a:p>
      </dgm:t>
    </dgm:pt>
    <dgm:pt modelId="{792D5236-0641-804F-BAA2-38AB08C851BD}" type="parTrans" cxnId="{EFEEB0E1-2029-FC49-8A21-CE8145109D0F}">
      <dgm:prSet/>
      <dgm:spPr/>
      <dgm:t>
        <a:bodyPr/>
        <a:lstStyle/>
        <a:p>
          <a:endParaRPr lang="en-US"/>
        </a:p>
      </dgm:t>
    </dgm:pt>
    <dgm:pt modelId="{A6492CBC-CD91-8C46-BE39-9DF111A7C157}" type="sibTrans" cxnId="{EFEEB0E1-2029-FC49-8A21-CE8145109D0F}">
      <dgm:prSet/>
      <dgm:spPr/>
      <dgm:t>
        <a:bodyPr/>
        <a:lstStyle/>
        <a:p>
          <a:endParaRPr lang="en-US"/>
        </a:p>
      </dgm:t>
    </dgm:pt>
    <dgm:pt modelId="{536E5265-292A-7543-95B4-992E129B635B}">
      <dgm:prSet phldrT="[Text]" custT="1"/>
      <dgm:spPr/>
      <dgm:t>
        <a:bodyPr/>
        <a:lstStyle/>
        <a:p>
          <a:r>
            <a:rPr lang="en-US" sz="1600" b="1"/>
            <a:t>3. MPH or AMP (plus parent management usually)</a:t>
          </a:r>
          <a:endParaRPr lang="en-US" sz="1600" b="1" dirty="0"/>
        </a:p>
      </dgm:t>
    </dgm:pt>
    <dgm:pt modelId="{685533AC-717E-2F4A-96F0-73E2BCEA382D}" type="parTrans" cxnId="{D480B4F4-2574-2543-9DBA-3AF0EDD7234B}">
      <dgm:prSet/>
      <dgm:spPr/>
      <dgm:t>
        <a:bodyPr/>
        <a:lstStyle/>
        <a:p>
          <a:endParaRPr lang="en-US"/>
        </a:p>
      </dgm:t>
    </dgm:pt>
    <dgm:pt modelId="{173FCDD2-D827-AE4F-8492-BCEF29C1180E}" type="sibTrans" cxnId="{D480B4F4-2574-2543-9DBA-3AF0EDD7234B}">
      <dgm:prSet/>
      <dgm:spPr/>
      <dgm:t>
        <a:bodyPr/>
        <a:lstStyle/>
        <a:p>
          <a:endParaRPr lang="en-US"/>
        </a:p>
      </dgm:t>
    </dgm:pt>
    <dgm:pt modelId="{A04FFF14-4C57-AE49-9267-B6CF5C01D433}">
      <dgm:prSet phldrT="[Text]" custT="1"/>
      <dgm:spPr/>
      <dgm:t>
        <a:bodyPr/>
        <a:lstStyle/>
        <a:p>
          <a:r>
            <a:rPr lang="en-US" sz="1600" b="1"/>
            <a:t>7. Bupropion (not FDA approved)  </a:t>
          </a:r>
          <a:endParaRPr lang="en-US" sz="1600" b="1" dirty="0"/>
        </a:p>
      </dgm:t>
    </dgm:pt>
    <dgm:pt modelId="{25AC2A37-450B-C844-9CCB-6956684E9718}" type="parTrans" cxnId="{1BB67627-C301-C342-88BC-D3AEA2756908}">
      <dgm:prSet/>
      <dgm:spPr/>
      <dgm:t>
        <a:bodyPr/>
        <a:lstStyle/>
        <a:p>
          <a:endParaRPr lang="en-US"/>
        </a:p>
      </dgm:t>
    </dgm:pt>
    <dgm:pt modelId="{8BF3E037-2D2E-8548-B969-1A48AE613709}" type="sibTrans" cxnId="{1BB67627-C301-C342-88BC-D3AEA2756908}">
      <dgm:prSet/>
      <dgm:spPr/>
      <dgm:t>
        <a:bodyPr/>
        <a:lstStyle/>
        <a:p>
          <a:endParaRPr lang="en-US"/>
        </a:p>
      </dgm:t>
    </dgm:pt>
    <dgm:pt modelId="{147ABC28-D511-294A-8E06-2B8BAA6B0866}">
      <dgm:prSet phldrT="[Text]" custT="1"/>
      <dgm:spPr/>
      <dgm:t>
        <a:bodyPr/>
        <a:lstStyle/>
        <a:p>
          <a:r>
            <a:rPr lang="en-US" sz="1600" b="1"/>
            <a:t>2. Multimodal treatment plan with family and child	</a:t>
          </a:r>
          <a:endParaRPr lang="en-US" sz="1600" b="1" dirty="0"/>
        </a:p>
      </dgm:t>
    </dgm:pt>
    <dgm:pt modelId="{8B4AC6EC-4C41-8949-A94E-0CFC22810830}" type="parTrans" cxnId="{1E61FCBA-3943-6142-94A0-B7ACD270084D}">
      <dgm:prSet/>
      <dgm:spPr/>
      <dgm:t>
        <a:bodyPr/>
        <a:lstStyle/>
        <a:p>
          <a:endParaRPr lang="en-US"/>
        </a:p>
      </dgm:t>
    </dgm:pt>
    <dgm:pt modelId="{86F79D10-9706-AF4B-8930-B367F51EE298}" type="sibTrans" cxnId="{1E61FCBA-3943-6142-94A0-B7ACD270084D}">
      <dgm:prSet/>
      <dgm:spPr/>
      <dgm:t>
        <a:bodyPr/>
        <a:lstStyle/>
        <a:p>
          <a:endParaRPr lang="en-US"/>
        </a:p>
      </dgm:t>
    </dgm:pt>
    <dgm:pt modelId="{51FB25BB-366B-8743-8D66-B80240436AC7}">
      <dgm:prSet custT="1"/>
      <dgm:spPr/>
      <dgm:t>
        <a:bodyPr/>
        <a:lstStyle/>
        <a:p>
          <a:r>
            <a:rPr lang="en-US" sz="1600" b="1" dirty="0"/>
            <a:t>6. Atomoxetine alone or as add on</a:t>
          </a:r>
        </a:p>
      </dgm:t>
    </dgm:pt>
    <dgm:pt modelId="{E70ADFE8-6EC6-1842-A180-79CF99563D45}" type="parTrans" cxnId="{066BF1A1-8EFB-C64C-807F-3B9C8F112DB3}">
      <dgm:prSet/>
      <dgm:spPr/>
      <dgm:t>
        <a:bodyPr/>
        <a:lstStyle/>
        <a:p>
          <a:endParaRPr lang="en-US"/>
        </a:p>
      </dgm:t>
    </dgm:pt>
    <dgm:pt modelId="{47389DAE-2395-B040-B275-21ECE96972A0}" type="sibTrans" cxnId="{066BF1A1-8EFB-C64C-807F-3B9C8F112DB3}">
      <dgm:prSet/>
      <dgm:spPr/>
      <dgm:t>
        <a:bodyPr/>
        <a:lstStyle/>
        <a:p>
          <a:endParaRPr lang="en-US"/>
        </a:p>
      </dgm:t>
    </dgm:pt>
    <dgm:pt modelId="{363BF2DA-7723-524E-96AA-61B71B4F6614}">
      <dgm:prSet phldrT="[Text]" custT="1"/>
      <dgm:spPr/>
      <dgm:t>
        <a:bodyPr/>
        <a:lstStyle/>
        <a:p>
          <a:r>
            <a:rPr lang="en-US" sz="1600" b="1" dirty="0"/>
            <a:t>5. Alpha agonist alone or as add on </a:t>
          </a:r>
        </a:p>
      </dgm:t>
    </dgm:pt>
    <dgm:pt modelId="{68FAF814-5B10-CC4B-BFA9-966BE2F9EB54}" type="sibTrans" cxnId="{72010E1F-104B-AB44-9B85-CEF374C1DB91}">
      <dgm:prSet/>
      <dgm:spPr/>
      <dgm:t>
        <a:bodyPr/>
        <a:lstStyle/>
        <a:p>
          <a:endParaRPr lang="en-US"/>
        </a:p>
      </dgm:t>
    </dgm:pt>
    <dgm:pt modelId="{65D7DDB0-2486-5644-8130-1F5B841EB1C3}" type="parTrans" cxnId="{72010E1F-104B-AB44-9B85-CEF374C1DB91}">
      <dgm:prSet/>
      <dgm:spPr/>
      <dgm:t>
        <a:bodyPr/>
        <a:lstStyle/>
        <a:p>
          <a:endParaRPr lang="en-US"/>
        </a:p>
      </dgm:t>
    </dgm:pt>
    <dgm:pt modelId="{FBDD410B-81B6-7648-967C-5A6EB50DA41F}" type="pres">
      <dgm:prSet presAssocID="{B1CE31B5-FDA3-6345-97E8-F3B09FADA33F}" presName="Name0" presStyleCnt="0">
        <dgm:presLayoutVars>
          <dgm:dir/>
          <dgm:animLvl val="lvl"/>
          <dgm:resizeHandles val="exact"/>
        </dgm:presLayoutVars>
      </dgm:prSet>
      <dgm:spPr/>
    </dgm:pt>
    <dgm:pt modelId="{AB1EA312-D9E8-4549-9768-242B96961979}" type="pres">
      <dgm:prSet presAssocID="{A04FFF14-4C57-AE49-9267-B6CF5C01D433}" presName="boxAndChildren" presStyleCnt="0"/>
      <dgm:spPr/>
    </dgm:pt>
    <dgm:pt modelId="{4DEB153F-C1BE-1F4A-A0B8-CF59E4427524}" type="pres">
      <dgm:prSet presAssocID="{A04FFF14-4C57-AE49-9267-B6CF5C01D433}" presName="parentTextBox" presStyleLbl="node1" presStyleIdx="0" presStyleCnt="7"/>
      <dgm:spPr/>
    </dgm:pt>
    <dgm:pt modelId="{B59B15AC-6B76-1940-8F77-79AB2D7B1CB1}" type="pres">
      <dgm:prSet presAssocID="{47389DAE-2395-B040-B275-21ECE96972A0}" presName="sp" presStyleCnt="0"/>
      <dgm:spPr/>
    </dgm:pt>
    <dgm:pt modelId="{465F5DBD-CE9F-7447-96D1-CD27C9705017}" type="pres">
      <dgm:prSet presAssocID="{51FB25BB-366B-8743-8D66-B80240436AC7}" presName="arrowAndChildren" presStyleCnt="0"/>
      <dgm:spPr/>
    </dgm:pt>
    <dgm:pt modelId="{5F75844C-8DDB-1248-BA0A-5D8CCEE9F225}" type="pres">
      <dgm:prSet presAssocID="{51FB25BB-366B-8743-8D66-B80240436AC7}" presName="parentTextArrow" presStyleLbl="node1" presStyleIdx="1" presStyleCnt="7"/>
      <dgm:spPr/>
    </dgm:pt>
    <dgm:pt modelId="{31B12EC1-CECD-674E-86B3-F8E735436853}" type="pres">
      <dgm:prSet presAssocID="{68FAF814-5B10-CC4B-BFA9-966BE2F9EB54}" presName="sp" presStyleCnt="0"/>
      <dgm:spPr/>
    </dgm:pt>
    <dgm:pt modelId="{842614AD-09B8-8842-9A58-38D02FE73D03}" type="pres">
      <dgm:prSet presAssocID="{363BF2DA-7723-524E-96AA-61B71B4F6614}" presName="arrowAndChildren" presStyleCnt="0"/>
      <dgm:spPr/>
    </dgm:pt>
    <dgm:pt modelId="{6E437115-25FD-694A-8992-2034BFC4BD75}" type="pres">
      <dgm:prSet presAssocID="{363BF2DA-7723-524E-96AA-61B71B4F6614}" presName="parentTextArrow" presStyleLbl="node1" presStyleIdx="2" presStyleCnt="7"/>
      <dgm:spPr/>
    </dgm:pt>
    <dgm:pt modelId="{F043EA34-C4AC-D24E-A3D0-D486524F9C0E}" type="pres">
      <dgm:prSet presAssocID="{10CEECEA-CE36-E34D-9EBD-FC32476AB8A8}" presName="sp" presStyleCnt="0"/>
      <dgm:spPr/>
    </dgm:pt>
    <dgm:pt modelId="{A19DD543-E592-4A48-81EC-39DB786DDFEA}" type="pres">
      <dgm:prSet presAssocID="{AFCEB71E-11AE-5240-B8C8-AFA5AAE4319A}" presName="arrowAndChildren" presStyleCnt="0"/>
      <dgm:spPr/>
    </dgm:pt>
    <dgm:pt modelId="{B2313C81-96E5-1646-A6BD-9C2B3BA28A6C}" type="pres">
      <dgm:prSet presAssocID="{AFCEB71E-11AE-5240-B8C8-AFA5AAE4319A}" presName="parentTextArrow" presStyleLbl="node1" presStyleIdx="3" presStyleCnt="7"/>
      <dgm:spPr/>
    </dgm:pt>
    <dgm:pt modelId="{CBD17E5D-C338-3E42-9C80-DD988F82C889}" type="pres">
      <dgm:prSet presAssocID="{173FCDD2-D827-AE4F-8492-BCEF29C1180E}" presName="sp" presStyleCnt="0"/>
      <dgm:spPr/>
    </dgm:pt>
    <dgm:pt modelId="{573E03DE-C979-2A42-8A66-D6F333167A74}" type="pres">
      <dgm:prSet presAssocID="{536E5265-292A-7543-95B4-992E129B635B}" presName="arrowAndChildren" presStyleCnt="0"/>
      <dgm:spPr/>
    </dgm:pt>
    <dgm:pt modelId="{619ECE64-5A56-3348-85F7-A3AA430B0132}" type="pres">
      <dgm:prSet presAssocID="{536E5265-292A-7543-95B4-992E129B635B}" presName="parentTextArrow" presStyleLbl="node1" presStyleIdx="4" presStyleCnt="7"/>
      <dgm:spPr/>
    </dgm:pt>
    <dgm:pt modelId="{0BC36CD4-2B09-D147-BCD0-380F5F9F6F29}" type="pres">
      <dgm:prSet presAssocID="{86F79D10-9706-AF4B-8930-B367F51EE298}" presName="sp" presStyleCnt="0"/>
      <dgm:spPr/>
    </dgm:pt>
    <dgm:pt modelId="{D1877E08-7052-8D48-8E69-80D89033EB11}" type="pres">
      <dgm:prSet presAssocID="{147ABC28-D511-294A-8E06-2B8BAA6B0866}" presName="arrowAndChildren" presStyleCnt="0"/>
      <dgm:spPr/>
    </dgm:pt>
    <dgm:pt modelId="{E46D32EB-DDA8-9B4D-9957-E107E1F3FA9A}" type="pres">
      <dgm:prSet presAssocID="{147ABC28-D511-294A-8E06-2B8BAA6B0866}" presName="parentTextArrow" presStyleLbl="node1" presStyleIdx="5" presStyleCnt="7"/>
      <dgm:spPr/>
    </dgm:pt>
    <dgm:pt modelId="{3990DB40-B31C-734F-83DA-06C6FED66AC8}" type="pres">
      <dgm:prSet presAssocID="{A6492CBC-CD91-8C46-BE39-9DF111A7C157}" presName="sp" presStyleCnt="0"/>
      <dgm:spPr/>
    </dgm:pt>
    <dgm:pt modelId="{427FEF78-1533-4447-B4E7-DE62A6C42D28}" type="pres">
      <dgm:prSet presAssocID="{2EE262C7-F113-CD43-BD33-91DF9B40A26A}" presName="arrowAndChildren" presStyleCnt="0"/>
      <dgm:spPr/>
    </dgm:pt>
    <dgm:pt modelId="{F137B425-7585-1A49-AD45-FC06AD962F3B}" type="pres">
      <dgm:prSet presAssocID="{2EE262C7-F113-CD43-BD33-91DF9B40A26A}" presName="parentTextArrow" presStyleLbl="node1" presStyleIdx="6" presStyleCnt="7"/>
      <dgm:spPr/>
    </dgm:pt>
  </dgm:ptLst>
  <dgm:cxnLst>
    <dgm:cxn modelId="{E5310D17-A0C0-4E4F-B879-A1D8C5C31FD9}" type="presOf" srcId="{147ABC28-D511-294A-8E06-2B8BAA6B0866}" destId="{E46D32EB-DDA8-9B4D-9957-E107E1F3FA9A}" srcOrd="0" destOrd="0" presId="urn:microsoft.com/office/officeart/2005/8/layout/process4"/>
    <dgm:cxn modelId="{72010E1F-104B-AB44-9B85-CEF374C1DB91}" srcId="{B1CE31B5-FDA3-6345-97E8-F3B09FADA33F}" destId="{363BF2DA-7723-524E-96AA-61B71B4F6614}" srcOrd="4" destOrd="0" parTransId="{65D7DDB0-2486-5644-8130-1F5B841EB1C3}" sibTransId="{68FAF814-5B10-CC4B-BFA9-966BE2F9EB54}"/>
    <dgm:cxn modelId="{1BB67627-C301-C342-88BC-D3AEA2756908}" srcId="{B1CE31B5-FDA3-6345-97E8-F3B09FADA33F}" destId="{A04FFF14-4C57-AE49-9267-B6CF5C01D433}" srcOrd="6" destOrd="0" parTransId="{25AC2A37-450B-C844-9CCB-6956684E9718}" sibTransId="{8BF3E037-2D2E-8548-B969-1A48AE613709}"/>
    <dgm:cxn modelId="{E36F763F-65F1-4BD3-A4BA-4FBD891AAE67}" type="presOf" srcId="{A04FFF14-4C57-AE49-9267-B6CF5C01D433}" destId="{4DEB153F-C1BE-1F4A-A0B8-CF59E4427524}" srcOrd="0" destOrd="0" presId="urn:microsoft.com/office/officeart/2005/8/layout/process4"/>
    <dgm:cxn modelId="{91C99B40-7BE6-4F84-A0D0-166F35505417}" type="presOf" srcId="{2EE262C7-F113-CD43-BD33-91DF9B40A26A}" destId="{F137B425-7585-1A49-AD45-FC06AD962F3B}" srcOrd="0" destOrd="0" presId="urn:microsoft.com/office/officeart/2005/8/layout/process4"/>
    <dgm:cxn modelId="{4848966D-44B2-4BF9-9CA4-7F91D7254A43}" type="presOf" srcId="{363BF2DA-7723-524E-96AA-61B71B4F6614}" destId="{6E437115-25FD-694A-8992-2034BFC4BD75}" srcOrd="0" destOrd="0" presId="urn:microsoft.com/office/officeart/2005/8/layout/process4"/>
    <dgm:cxn modelId="{831A3886-9BDE-45BE-AE24-8363A86F942A}" type="presOf" srcId="{B1CE31B5-FDA3-6345-97E8-F3B09FADA33F}" destId="{FBDD410B-81B6-7648-967C-5A6EB50DA41F}" srcOrd="0" destOrd="0" presId="urn:microsoft.com/office/officeart/2005/8/layout/process4"/>
    <dgm:cxn modelId="{661BAC8E-FA9E-4AC5-A41F-AFF66CCCB000}" type="presOf" srcId="{AFCEB71E-11AE-5240-B8C8-AFA5AAE4319A}" destId="{B2313C81-96E5-1646-A6BD-9C2B3BA28A6C}" srcOrd="0" destOrd="0" presId="urn:microsoft.com/office/officeart/2005/8/layout/process4"/>
    <dgm:cxn modelId="{F53DEB9B-8A52-4651-BF3E-CFB6E2165765}" type="presOf" srcId="{536E5265-292A-7543-95B4-992E129B635B}" destId="{619ECE64-5A56-3348-85F7-A3AA430B0132}" srcOrd="0" destOrd="0" presId="urn:microsoft.com/office/officeart/2005/8/layout/process4"/>
    <dgm:cxn modelId="{066BF1A1-8EFB-C64C-807F-3B9C8F112DB3}" srcId="{B1CE31B5-FDA3-6345-97E8-F3B09FADA33F}" destId="{51FB25BB-366B-8743-8D66-B80240436AC7}" srcOrd="5" destOrd="0" parTransId="{E70ADFE8-6EC6-1842-A180-79CF99563D45}" sibTransId="{47389DAE-2395-B040-B275-21ECE96972A0}"/>
    <dgm:cxn modelId="{7A4324A5-9D7B-7447-800E-0E7CCDEC19F1}" srcId="{B1CE31B5-FDA3-6345-97E8-F3B09FADA33F}" destId="{AFCEB71E-11AE-5240-B8C8-AFA5AAE4319A}" srcOrd="3" destOrd="0" parTransId="{817B9AA8-86C1-D140-A648-5691089FD014}" sibTransId="{10CEECEA-CE36-E34D-9EBD-FC32476AB8A8}"/>
    <dgm:cxn modelId="{1E61FCBA-3943-6142-94A0-B7ACD270084D}" srcId="{B1CE31B5-FDA3-6345-97E8-F3B09FADA33F}" destId="{147ABC28-D511-294A-8E06-2B8BAA6B0866}" srcOrd="1" destOrd="0" parTransId="{8B4AC6EC-4C41-8949-A94E-0CFC22810830}" sibTransId="{86F79D10-9706-AF4B-8930-B367F51EE298}"/>
    <dgm:cxn modelId="{EFEEB0E1-2029-FC49-8A21-CE8145109D0F}" srcId="{B1CE31B5-FDA3-6345-97E8-F3B09FADA33F}" destId="{2EE262C7-F113-CD43-BD33-91DF9B40A26A}" srcOrd="0" destOrd="0" parTransId="{792D5236-0641-804F-BAA2-38AB08C851BD}" sibTransId="{A6492CBC-CD91-8C46-BE39-9DF111A7C157}"/>
    <dgm:cxn modelId="{7D7569E5-7A1B-4F4D-83A8-DD0AFDF793CB}" type="presOf" srcId="{51FB25BB-366B-8743-8D66-B80240436AC7}" destId="{5F75844C-8DDB-1248-BA0A-5D8CCEE9F225}" srcOrd="0" destOrd="0" presId="urn:microsoft.com/office/officeart/2005/8/layout/process4"/>
    <dgm:cxn modelId="{D480B4F4-2574-2543-9DBA-3AF0EDD7234B}" srcId="{B1CE31B5-FDA3-6345-97E8-F3B09FADA33F}" destId="{536E5265-292A-7543-95B4-992E129B635B}" srcOrd="2" destOrd="0" parTransId="{685533AC-717E-2F4A-96F0-73E2BCEA382D}" sibTransId="{173FCDD2-D827-AE4F-8492-BCEF29C1180E}"/>
    <dgm:cxn modelId="{4D4D2F04-8956-4805-B08D-6186CF289730}" type="presParOf" srcId="{FBDD410B-81B6-7648-967C-5A6EB50DA41F}" destId="{AB1EA312-D9E8-4549-9768-242B96961979}" srcOrd="0" destOrd="0" presId="urn:microsoft.com/office/officeart/2005/8/layout/process4"/>
    <dgm:cxn modelId="{0C75364E-B9E1-4F94-89D1-1F9B8356645A}" type="presParOf" srcId="{AB1EA312-D9E8-4549-9768-242B96961979}" destId="{4DEB153F-C1BE-1F4A-A0B8-CF59E4427524}" srcOrd="0" destOrd="0" presId="urn:microsoft.com/office/officeart/2005/8/layout/process4"/>
    <dgm:cxn modelId="{AE90513A-3DE7-4A23-A01F-EAB235C4B08E}" type="presParOf" srcId="{FBDD410B-81B6-7648-967C-5A6EB50DA41F}" destId="{B59B15AC-6B76-1940-8F77-79AB2D7B1CB1}" srcOrd="1" destOrd="0" presId="urn:microsoft.com/office/officeart/2005/8/layout/process4"/>
    <dgm:cxn modelId="{31BB309B-145D-4D81-8931-2E2905AF32F5}" type="presParOf" srcId="{FBDD410B-81B6-7648-967C-5A6EB50DA41F}" destId="{465F5DBD-CE9F-7447-96D1-CD27C9705017}" srcOrd="2" destOrd="0" presId="urn:microsoft.com/office/officeart/2005/8/layout/process4"/>
    <dgm:cxn modelId="{7F2F2547-CFEB-40F0-BECC-CA20736AFC37}" type="presParOf" srcId="{465F5DBD-CE9F-7447-96D1-CD27C9705017}" destId="{5F75844C-8DDB-1248-BA0A-5D8CCEE9F225}" srcOrd="0" destOrd="0" presId="urn:microsoft.com/office/officeart/2005/8/layout/process4"/>
    <dgm:cxn modelId="{F073A478-694C-446F-9207-5A3EBA0D40DE}" type="presParOf" srcId="{FBDD410B-81B6-7648-967C-5A6EB50DA41F}" destId="{31B12EC1-CECD-674E-86B3-F8E735436853}" srcOrd="3" destOrd="0" presId="urn:microsoft.com/office/officeart/2005/8/layout/process4"/>
    <dgm:cxn modelId="{43EB5B89-DA6E-4CCC-834D-147EDBB26394}" type="presParOf" srcId="{FBDD410B-81B6-7648-967C-5A6EB50DA41F}" destId="{842614AD-09B8-8842-9A58-38D02FE73D03}" srcOrd="4" destOrd="0" presId="urn:microsoft.com/office/officeart/2005/8/layout/process4"/>
    <dgm:cxn modelId="{B8110671-E8DD-47B4-BA0C-BF8ADAE1894D}" type="presParOf" srcId="{842614AD-09B8-8842-9A58-38D02FE73D03}" destId="{6E437115-25FD-694A-8992-2034BFC4BD75}" srcOrd="0" destOrd="0" presId="urn:microsoft.com/office/officeart/2005/8/layout/process4"/>
    <dgm:cxn modelId="{4C5FA97F-DE4F-498F-800B-46E443818CF4}" type="presParOf" srcId="{FBDD410B-81B6-7648-967C-5A6EB50DA41F}" destId="{F043EA34-C4AC-D24E-A3D0-D486524F9C0E}" srcOrd="5" destOrd="0" presId="urn:microsoft.com/office/officeart/2005/8/layout/process4"/>
    <dgm:cxn modelId="{BBB4E1BC-95B5-4008-89BC-B57E80112D1B}" type="presParOf" srcId="{FBDD410B-81B6-7648-967C-5A6EB50DA41F}" destId="{A19DD543-E592-4A48-81EC-39DB786DDFEA}" srcOrd="6" destOrd="0" presId="urn:microsoft.com/office/officeart/2005/8/layout/process4"/>
    <dgm:cxn modelId="{E53ABF62-40D4-4B3A-AA92-D368023B9FFC}" type="presParOf" srcId="{A19DD543-E592-4A48-81EC-39DB786DDFEA}" destId="{B2313C81-96E5-1646-A6BD-9C2B3BA28A6C}" srcOrd="0" destOrd="0" presId="urn:microsoft.com/office/officeart/2005/8/layout/process4"/>
    <dgm:cxn modelId="{EFB5A258-D4C3-4BEB-85C5-719EA0667326}" type="presParOf" srcId="{FBDD410B-81B6-7648-967C-5A6EB50DA41F}" destId="{CBD17E5D-C338-3E42-9C80-DD988F82C889}" srcOrd="7" destOrd="0" presId="urn:microsoft.com/office/officeart/2005/8/layout/process4"/>
    <dgm:cxn modelId="{B8214135-EFAB-408C-A8FC-34A45B3B5D52}" type="presParOf" srcId="{FBDD410B-81B6-7648-967C-5A6EB50DA41F}" destId="{573E03DE-C979-2A42-8A66-D6F333167A74}" srcOrd="8" destOrd="0" presId="urn:microsoft.com/office/officeart/2005/8/layout/process4"/>
    <dgm:cxn modelId="{DD248354-6D11-4D9B-848B-742283A164ED}" type="presParOf" srcId="{573E03DE-C979-2A42-8A66-D6F333167A74}" destId="{619ECE64-5A56-3348-85F7-A3AA430B0132}" srcOrd="0" destOrd="0" presId="urn:microsoft.com/office/officeart/2005/8/layout/process4"/>
    <dgm:cxn modelId="{2F7AF68B-9DED-4FEF-B59A-D195E8EE26AF}" type="presParOf" srcId="{FBDD410B-81B6-7648-967C-5A6EB50DA41F}" destId="{0BC36CD4-2B09-D147-BCD0-380F5F9F6F29}" srcOrd="9" destOrd="0" presId="urn:microsoft.com/office/officeart/2005/8/layout/process4"/>
    <dgm:cxn modelId="{C33DC7E8-FA13-4ED6-A3A3-B37624FCE422}" type="presParOf" srcId="{FBDD410B-81B6-7648-967C-5A6EB50DA41F}" destId="{D1877E08-7052-8D48-8E69-80D89033EB11}" srcOrd="10" destOrd="0" presId="urn:microsoft.com/office/officeart/2005/8/layout/process4"/>
    <dgm:cxn modelId="{BEAABBF7-31BF-425C-A854-3BBB0E0D5B16}" type="presParOf" srcId="{D1877E08-7052-8D48-8E69-80D89033EB11}" destId="{E46D32EB-DDA8-9B4D-9957-E107E1F3FA9A}" srcOrd="0" destOrd="0" presId="urn:microsoft.com/office/officeart/2005/8/layout/process4"/>
    <dgm:cxn modelId="{5D2E2F71-6398-45EB-AFCA-A4D0996B455E}" type="presParOf" srcId="{FBDD410B-81B6-7648-967C-5A6EB50DA41F}" destId="{3990DB40-B31C-734F-83DA-06C6FED66AC8}" srcOrd="11" destOrd="0" presId="urn:microsoft.com/office/officeart/2005/8/layout/process4"/>
    <dgm:cxn modelId="{F5219B6D-E85C-41A4-AC90-D6C247CD9E76}" type="presParOf" srcId="{FBDD410B-81B6-7648-967C-5A6EB50DA41F}" destId="{427FEF78-1533-4447-B4E7-DE62A6C42D28}" srcOrd="12" destOrd="0" presId="urn:microsoft.com/office/officeart/2005/8/layout/process4"/>
    <dgm:cxn modelId="{699954BD-0CA5-4174-99BF-5737B18FA51F}" type="presParOf" srcId="{427FEF78-1533-4447-B4E7-DE62A6C42D28}" destId="{F137B425-7585-1A49-AD45-FC06AD962F3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E31B5-FDA3-6345-97E8-F3B09FADA33F}" type="doc">
      <dgm:prSet loTypeId="urn:microsoft.com/office/officeart/2005/8/layout/process4" loCatId="" qsTypeId="urn:microsoft.com/office/officeart/2005/8/quickstyle/3D3" qsCatId="3D" csTypeId="urn:microsoft.com/office/officeart/2005/8/colors/accent0_3" csCatId="mainScheme" phldr="1"/>
      <dgm:spPr/>
      <dgm:t>
        <a:bodyPr/>
        <a:lstStyle/>
        <a:p>
          <a:endParaRPr lang="en-US"/>
        </a:p>
      </dgm:t>
    </dgm:pt>
    <dgm:pt modelId="{AFCEB71E-11AE-5240-B8C8-AFA5AAE4319A}">
      <dgm:prSet phldrT="[Text]" custT="1"/>
      <dgm:spPr/>
      <dgm:t>
        <a:bodyPr/>
        <a:lstStyle/>
        <a:p>
          <a:r>
            <a:rPr lang="en-US" sz="1600" b="1"/>
            <a:t>4. Alternate Class (MPH or AMP)</a:t>
          </a:r>
          <a:endParaRPr lang="en-US" sz="1600" b="1" dirty="0"/>
        </a:p>
      </dgm:t>
    </dgm:pt>
    <dgm:pt modelId="{817B9AA8-86C1-D140-A648-5691089FD014}" type="parTrans" cxnId="{7A4324A5-9D7B-7447-800E-0E7CCDEC19F1}">
      <dgm:prSet/>
      <dgm:spPr/>
      <dgm:t>
        <a:bodyPr/>
        <a:lstStyle/>
        <a:p>
          <a:endParaRPr lang="en-US"/>
        </a:p>
      </dgm:t>
    </dgm:pt>
    <dgm:pt modelId="{10CEECEA-CE36-E34D-9EBD-FC32476AB8A8}" type="sibTrans" cxnId="{7A4324A5-9D7B-7447-800E-0E7CCDEC19F1}">
      <dgm:prSet/>
      <dgm:spPr/>
      <dgm:t>
        <a:bodyPr/>
        <a:lstStyle/>
        <a:p>
          <a:endParaRPr lang="en-US"/>
        </a:p>
      </dgm:t>
    </dgm:pt>
    <dgm:pt modelId="{2EE262C7-F113-CD43-BD33-91DF9B40A26A}">
      <dgm:prSet phldrT="[Text]" custT="1"/>
      <dgm:spPr/>
      <dgm:t>
        <a:bodyPr/>
        <a:lstStyle/>
        <a:p>
          <a:r>
            <a:rPr lang="en-US" sz="1600" b="1"/>
            <a:t>1. Diagnostic Assessment</a:t>
          </a:r>
          <a:endParaRPr lang="en-US" sz="1600" b="1" dirty="0"/>
        </a:p>
      </dgm:t>
    </dgm:pt>
    <dgm:pt modelId="{792D5236-0641-804F-BAA2-38AB08C851BD}" type="parTrans" cxnId="{EFEEB0E1-2029-FC49-8A21-CE8145109D0F}">
      <dgm:prSet/>
      <dgm:spPr/>
      <dgm:t>
        <a:bodyPr/>
        <a:lstStyle/>
        <a:p>
          <a:endParaRPr lang="en-US"/>
        </a:p>
      </dgm:t>
    </dgm:pt>
    <dgm:pt modelId="{A6492CBC-CD91-8C46-BE39-9DF111A7C157}" type="sibTrans" cxnId="{EFEEB0E1-2029-FC49-8A21-CE8145109D0F}">
      <dgm:prSet/>
      <dgm:spPr/>
      <dgm:t>
        <a:bodyPr/>
        <a:lstStyle/>
        <a:p>
          <a:endParaRPr lang="en-US"/>
        </a:p>
      </dgm:t>
    </dgm:pt>
    <dgm:pt modelId="{536E5265-292A-7543-95B4-992E129B635B}">
      <dgm:prSet phldrT="[Text]" custT="1"/>
      <dgm:spPr/>
      <dgm:t>
        <a:bodyPr/>
        <a:lstStyle/>
        <a:p>
          <a:r>
            <a:rPr lang="en-US" sz="1600" b="1" dirty="0"/>
            <a:t>3. Psychosocial treatment + MPH or AMP</a:t>
          </a:r>
        </a:p>
      </dgm:t>
    </dgm:pt>
    <dgm:pt modelId="{685533AC-717E-2F4A-96F0-73E2BCEA382D}" type="parTrans" cxnId="{D480B4F4-2574-2543-9DBA-3AF0EDD7234B}">
      <dgm:prSet/>
      <dgm:spPr/>
      <dgm:t>
        <a:bodyPr/>
        <a:lstStyle/>
        <a:p>
          <a:endParaRPr lang="en-US"/>
        </a:p>
      </dgm:t>
    </dgm:pt>
    <dgm:pt modelId="{173FCDD2-D827-AE4F-8492-BCEF29C1180E}" type="sibTrans" cxnId="{D480B4F4-2574-2543-9DBA-3AF0EDD7234B}">
      <dgm:prSet/>
      <dgm:spPr/>
      <dgm:t>
        <a:bodyPr/>
        <a:lstStyle/>
        <a:p>
          <a:endParaRPr lang="en-US"/>
        </a:p>
      </dgm:t>
    </dgm:pt>
    <dgm:pt modelId="{147ABC28-D511-294A-8E06-2B8BAA6B0866}">
      <dgm:prSet phldrT="[Text]" custT="1"/>
      <dgm:spPr/>
      <dgm:t>
        <a:bodyPr/>
        <a:lstStyle/>
        <a:p>
          <a:r>
            <a:rPr lang="en-US" sz="1600" b="1"/>
            <a:t>2. Multimodal treatment plan with family and child	</a:t>
          </a:r>
          <a:endParaRPr lang="en-US" sz="1600" b="1" dirty="0"/>
        </a:p>
      </dgm:t>
    </dgm:pt>
    <dgm:pt modelId="{8B4AC6EC-4C41-8949-A94E-0CFC22810830}" type="parTrans" cxnId="{1E61FCBA-3943-6142-94A0-B7ACD270084D}">
      <dgm:prSet/>
      <dgm:spPr/>
      <dgm:t>
        <a:bodyPr/>
        <a:lstStyle/>
        <a:p>
          <a:endParaRPr lang="en-US"/>
        </a:p>
      </dgm:t>
    </dgm:pt>
    <dgm:pt modelId="{86F79D10-9706-AF4B-8930-B367F51EE298}" type="sibTrans" cxnId="{1E61FCBA-3943-6142-94A0-B7ACD270084D}">
      <dgm:prSet/>
      <dgm:spPr/>
      <dgm:t>
        <a:bodyPr/>
        <a:lstStyle/>
        <a:p>
          <a:endParaRPr lang="en-US"/>
        </a:p>
      </dgm:t>
    </dgm:pt>
    <dgm:pt modelId="{51FB25BB-366B-8743-8D66-B80240436AC7}">
      <dgm:prSet custT="1"/>
      <dgm:spPr/>
      <dgm:t>
        <a:bodyPr/>
        <a:lstStyle/>
        <a:p>
          <a:r>
            <a:rPr lang="en-US" sz="1600" b="1"/>
            <a:t>6. If residual anxiety, add SSRI</a:t>
          </a:r>
          <a:endParaRPr lang="en-US" sz="1600" b="1" dirty="0"/>
        </a:p>
      </dgm:t>
    </dgm:pt>
    <dgm:pt modelId="{E70ADFE8-6EC6-1842-A180-79CF99563D45}" type="parTrans" cxnId="{066BF1A1-8EFB-C64C-807F-3B9C8F112DB3}">
      <dgm:prSet/>
      <dgm:spPr/>
      <dgm:t>
        <a:bodyPr/>
        <a:lstStyle/>
        <a:p>
          <a:endParaRPr lang="en-US"/>
        </a:p>
      </dgm:t>
    </dgm:pt>
    <dgm:pt modelId="{47389DAE-2395-B040-B275-21ECE96972A0}" type="sibTrans" cxnId="{066BF1A1-8EFB-C64C-807F-3B9C8F112DB3}">
      <dgm:prSet/>
      <dgm:spPr/>
      <dgm:t>
        <a:bodyPr/>
        <a:lstStyle/>
        <a:p>
          <a:endParaRPr lang="en-US"/>
        </a:p>
      </dgm:t>
    </dgm:pt>
    <dgm:pt modelId="{363BF2DA-7723-524E-96AA-61B71B4F6614}">
      <dgm:prSet phldrT="[Text]" custT="1"/>
      <dgm:spPr/>
      <dgm:t>
        <a:bodyPr/>
        <a:lstStyle/>
        <a:p>
          <a:r>
            <a:rPr lang="en-US" sz="1600" b="1" dirty="0"/>
            <a:t>5. Atomoxetine alternate as first line</a:t>
          </a:r>
        </a:p>
      </dgm:t>
    </dgm:pt>
    <dgm:pt modelId="{68FAF814-5B10-CC4B-BFA9-966BE2F9EB54}" type="sibTrans" cxnId="{72010E1F-104B-AB44-9B85-CEF374C1DB91}">
      <dgm:prSet/>
      <dgm:spPr/>
      <dgm:t>
        <a:bodyPr/>
        <a:lstStyle/>
        <a:p>
          <a:endParaRPr lang="en-US"/>
        </a:p>
      </dgm:t>
    </dgm:pt>
    <dgm:pt modelId="{65D7DDB0-2486-5644-8130-1F5B841EB1C3}" type="parTrans" cxnId="{72010E1F-104B-AB44-9B85-CEF374C1DB91}">
      <dgm:prSet/>
      <dgm:spPr/>
      <dgm:t>
        <a:bodyPr/>
        <a:lstStyle/>
        <a:p>
          <a:endParaRPr lang="en-US"/>
        </a:p>
      </dgm:t>
    </dgm:pt>
    <dgm:pt modelId="{FBDD410B-81B6-7648-967C-5A6EB50DA41F}" type="pres">
      <dgm:prSet presAssocID="{B1CE31B5-FDA3-6345-97E8-F3B09FADA33F}" presName="Name0" presStyleCnt="0">
        <dgm:presLayoutVars>
          <dgm:dir/>
          <dgm:animLvl val="lvl"/>
          <dgm:resizeHandles val="exact"/>
        </dgm:presLayoutVars>
      </dgm:prSet>
      <dgm:spPr/>
    </dgm:pt>
    <dgm:pt modelId="{D44729D9-3379-E746-A6DB-506D72DE2FE5}" type="pres">
      <dgm:prSet presAssocID="{51FB25BB-366B-8743-8D66-B80240436AC7}" presName="boxAndChildren" presStyleCnt="0"/>
      <dgm:spPr/>
    </dgm:pt>
    <dgm:pt modelId="{75069323-68CF-614C-BE0C-81DCC0BC256C}" type="pres">
      <dgm:prSet presAssocID="{51FB25BB-366B-8743-8D66-B80240436AC7}" presName="parentTextBox" presStyleLbl="node1" presStyleIdx="0" presStyleCnt="6"/>
      <dgm:spPr/>
    </dgm:pt>
    <dgm:pt modelId="{31B12EC1-CECD-674E-86B3-F8E735436853}" type="pres">
      <dgm:prSet presAssocID="{68FAF814-5B10-CC4B-BFA9-966BE2F9EB54}" presName="sp" presStyleCnt="0"/>
      <dgm:spPr/>
    </dgm:pt>
    <dgm:pt modelId="{842614AD-09B8-8842-9A58-38D02FE73D03}" type="pres">
      <dgm:prSet presAssocID="{363BF2DA-7723-524E-96AA-61B71B4F6614}" presName="arrowAndChildren" presStyleCnt="0"/>
      <dgm:spPr/>
    </dgm:pt>
    <dgm:pt modelId="{6E437115-25FD-694A-8992-2034BFC4BD75}" type="pres">
      <dgm:prSet presAssocID="{363BF2DA-7723-524E-96AA-61B71B4F6614}" presName="parentTextArrow" presStyleLbl="node1" presStyleIdx="1" presStyleCnt="6"/>
      <dgm:spPr/>
    </dgm:pt>
    <dgm:pt modelId="{F043EA34-C4AC-D24E-A3D0-D486524F9C0E}" type="pres">
      <dgm:prSet presAssocID="{10CEECEA-CE36-E34D-9EBD-FC32476AB8A8}" presName="sp" presStyleCnt="0"/>
      <dgm:spPr/>
    </dgm:pt>
    <dgm:pt modelId="{A19DD543-E592-4A48-81EC-39DB786DDFEA}" type="pres">
      <dgm:prSet presAssocID="{AFCEB71E-11AE-5240-B8C8-AFA5AAE4319A}" presName="arrowAndChildren" presStyleCnt="0"/>
      <dgm:spPr/>
    </dgm:pt>
    <dgm:pt modelId="{B2313C81-96E5-1646-A6BD-9C2B3BA28A6C}" type="pres">
      <dgm:prSet presAssocID="{AFCEB71E-11AE-5240-B8C8-AFA5AAE4319A}" presName="parentTextArrow" presStyleLbl="node1" presStyleIdx="2" presStyleCnt="6"/>
      <dgm:spPr/>
    </dgm:pt>
    <dgm:pt modelId="{CBD17E5D-C338-3E42-9C80-DD988F82C889}" type="pres">
      <dgm:prSet presAssocID="{173FCDD2-D827-AE4F-8492-BCEF29C1180E}" presName="sp" presStyleCnt="0"/>
      <dgm:spPr/>
    </dgm:pt>
    <dgm:pt modelId="{573E03DE-C979-2A42-8A66-D6F333167A74}" type="pres">
      <dgm:prSet presAssocID="{536E5265-292A-7543-95B4-992E129B635B}" presName="arrowAndChildren" presStyleCnt="0"/>
      <dgm:spPr/>
    </dgm:pt>
    <dgm:pt modelId="{619ECE64-5A56-3348-85F7-A3AA430B0132}" type="pres">
      <dgm:prSet presAssocID="{536E5265-292A-7543-95B4-992E129B635B}" presName="parentTextArrow" presStyleLbl="node1" presStyleIdx="3" presStyleCnt="6"/>
      <dgm:spPr/>
    </dgm:pt>
    <dgm:pt modelId="{0BC36CD4-2B09-D147-BCD0-380F5F9F6F29}" type="pres">
      <dgm:prSet presAssocID="{86F79D10-9706-AF4B-8930-B367F51EE298}" presName="sp" presStyleCnt="0"/>
      <dgm:spPr/>
    </dgm:pt>
    <dgm:pt modelId="{D1877E08-7052-8D48-8E69-80D89033EB11}" type="pres">
      <dgm:prSet presAssocID="{147ABC28-D511-294A-8E06-2B8BAA6B0866}" presName="arrowAndChildren" presStyleCnt="0"/>
      <dgm:spPr/>
    </dgm:pt>
    <dgm:pt modelId="{E46D32EB-DDA8-9B4D-9957-E107E1F3FA9A}" type="pres">
      <dgm:prSet presAssocID="{147ABC28-D511-294A-8E06-2B8BAA6B0866}" presName="parentTextArrow" presStyleLbl="node1" presStyleIdx="4" presStyleCnt="6"/>
      <dgm:spPr/>
    </dgm:pt>
    <dgm:pt modelId="{3990DB40-B31C-734F-83DA-06C6FED66AC8}" type="pres">
      <dgm:prSet presAssocID="{A6492CBC-CD91-8C46-BE39-9DF111A7C157}" presName="sp" presStyleCnt="0"/>
      <dgm:spPr/>
    </dgm:pt>
    <dgm:pt modelId="{427FEF78-1533-4447-B4E7-DE62A6C42D28}" type="pres">
      <dgm:prSet presAssocID="{2EE262C7-F113-CD43-BD33-91DF9B40A26A}" presName="arrowAndChildren" presStyleCnt="0"/>
      <dgm:spPr/>
    </dgm:pt>
    <dgm:pt modelId="{F137B425-7585-1A49-AD45-FC06AD962F3B}" type="pres">
      <dgm:prSet presAssocID="{2EE262C7-F113-CD43-BD33-91DF9B40A26A}" presName="parentTextArrow" presStyleLbl="node1" presStyleIdx="5" presStyleCnt="6"/>
      <dgm:spPr/>
    </dgm:pt>
  </dgm:ptLst>
  <dgm:cxnLst>
    <dgm:cxn modelId="{72010E1F-104B-AB44-9B85-CEF374C1DB91}" srcId="{B1CE31B5-FDA3-6345-97E8-F3B09FADA33F}" destId="{363BF2DA-7723-524E-96AA-61B71B4F6614}" srcOrd="4" destOrd="0" parTransId="{65D7DDB0-2486-5644-8130-1F5B841EB1C3}" sibTransId="{68FAF814-5B10-CC4B-BFA9-966BE2F9EB54}"/>
    <dgm:cxn modelId="{49297132-39CF-452D-A1C4-4E576307937A}" type="presOf" srcId="{363BF2DA-7723-524E-96AA-61B71B4F6614}" destId="{6E437115-25FD-694A-8992-2034BFC4BD75}" srcOrd="0" destOrd="0" presId="urn:microsoft.com/office/officeart/2005/8/layout/process4"/>
    <dgm:cxn modelId="{C2CD6A5D-A605-424B-BA5F-12D278AAD624}" type="presOf" srcId="{B1CE31B5-FDA3-6345-97E8-F3B09FADA33F}" destId="{FBDD410B-81B6-7648-967C-5A6EB50DA41F}" srcOrd="0" destOrd="0" presId="urn:microsoft.com/office/officeart/2005/8/layout/process4"/>
    <dgm:cxn modelId="{E6B58F46-01C4-45AE-9A28-FA430608660D}" type="presOf" srcId="{51FB25BB-366B-8743-8D66-B80240436AC7}" destId="{75069323-68CF-614C-BE0C-81DCC0BC256C}" srcOrd="0" destOrd="0" presId="urn:microsoft.com/office/officeart/2005/8/layout/process4"/>
    <dgm:cxn modelId="{B8D98F54-63A8-4B68-8264-8BE9DCE93E1C}" type="presOf" srcId="{147ABC28-D511-294A-8E06-2B8BAA6B0866}" destId="{E46D32EB-DDA8-9B4D-9957-E107E1F3FA9A}" srcOrd="0" destOrd="0" presId="urn:microsoft.com/office/officeart/2005/8/layout/process4"/>
    <dgm:cxn modelId="{F630E57C-AFCE-47DB-B02B-7735EC03E1B4}" type="presOf" srcId="{2EE262C7-F113-CD43-BD33-91DF9B40A26A}" destId="{F137B425-7585-1A49-AD45-FC06AD962F3B}" srcOrd="0" destOrd="0" presId="urn:microsoft.com/office/officeart/2005/8/layout/process4"/>
    <dgm:cxn modelId="{066BF1A1-8EFB-C64C-807F-3B9C8F112DB3}" srcId="{B1CE31B5-FDA3-6345-97E8-F3B09FADA33F}" destId="{51FB25BB-366B-8743-8D66-B80240436AC7}" srcOrd="5" destOrd="0" parTransId="{E70ADFE8-6EC6-1842-A180-79CF99563D45}" sibTransId="{47389DAE-2395-B040-B275-21ECE96972A0}"/>
    <dgm:cxn modelId="{7A4324A5-9D7B-7447-800E-0E7CCDEC19F1}" srcId="{B1CE31B5-FDA3-6345-97E8-F3B09FADA33F}" destId="{AFCEB71E-11AE-5240-B8C8-AFA5AAE4319A}" srcOrd="3" destOrd="0" parTransId="{817B9AA8-86C1-D140-A648-5691089FD014}" sibTransId="{10CEECEA-CE36-E34D-9EBD-FC32476AB8A8}"/>
    <dgm:cxn modelId="{1E61FCBA-3943-6142-94A0-B7ACD270084D}" srcId="{B1CE31B5-FDA3-6345-97E8-F3B09FADA33F}" destId="{147ABC28-D511-294A-8E06-2B8BAA6B0866}" srcOrd="1" destOrd="0" parTransId="{8B4AC6EC-4C41-8949-A94E-0CFC22810830}" sibTransId="{86F79D10-9706-AF4B-8930-B367F51EE298}"/>
    <dgm:cxn modelId="{3D43A9DA-FF5D-4602-81A5-23916D7E96F3}" type="presOf" srcId="{536E5265-292A-7543-95B4-992E129B635B}" destId="{619ECE64-5A56-3348-85F7-A3AA430B0132}" srcOrd="0" destOrd="0" presId="urn:microsoft.com/office/officeart/2005/8/layout/process4"/>
    <dgm:cxn modelId="{E959F4DC-080A-4BA5-9F16-E5A27427A003}" type="presOf" srcId="{AFCEB71E-11AE-5240-B8C8-AFA5AAE4319A}" destId="{B2313C81-96E5-1646-A6BD-9C2B3BA28A6C}" srcOrd="0" destOrd="0" presId="urn:microsoft.com/office/officeart/2005/8/layout/process4"/>
    <dgm:cxn modelId="{EFEEB0E1-2029-FC49-8A21-CE8145109D0F}" srcId="{B1CE31B5-FDA3-6345-97E8-F3B09FADA33F}" destId="{2EE262C7-F113-CD43-BD33-91DF9B40A26A}" srcOrd="0" destOrd="0" parTransId="{792D5236-0641-804F-BAA2-38AB08C851BD}" sibTransId="{A6492CBC-CD91-8C46-BE39-9DF111A7C157}"/>
    <dgm:cxn modelId="{D480B4F4-2574-2543-9DBA-3AF0EDD7234B}" srcId="{B1CE31B5-FDA3-6345-97E8-F3B09FADA33F}" destId="{536E5265-292A-7543-95B4-992E129B635B}" srcOrd="2" destOrd="0" parTransId="{685533AC-717E-2F4A-96F0-73E2BCEA382D}" sibTransId="{173FCDD2-D827-AE4F-8492-BCEF29C1180E}"/>
    <dgm:cxn modelId="{F16F133F-CEC8-4761-B9D9-FDEED637F929}" type="presParOf" srcId="{FBDD410B-81B6-7648-967C-5A6EB50DA41F}" destId="{D44729D9-3379-E746-A6DB-506D72DE2FE5}" srcOrd="0" destOrd="0" presId="urn:microsoft.com/office/officeart/2005/8/layout/process4"/>
    <dgm:cxn modelId="{E0BA3C1C-92C1-43B2-8113-CF5067B4D2B9}" type="presParOf" srcId="{D44729D9-3379-E746-A6DB-506D72DE2FE5}" destId="{75069323-68CF-614C-BE0C-81DCC0BC256C}" srcOrd="0" destOrd="0" presId="urn:microsoft.com/office/officeart/2005/8/layout/process4"/>
    <dgm:cxn modelId="{45560582-30F5-4720-AAB3-75583A799431}" type="presParOf" srcId="{FBDD410B-81B6-7648-967C-5A6EB50DA41F}" destId="{31B12EC1-CECD-674E-86B3-F8E735436853}" srcOrd="1" destOrd="0" presId="urn:microsoft.com/office/officeart/2005/8/layout/process4"/>
    <dgm:cxn modelId="{992F0A71-5477-46A7-8429-62CE2DB72B91}" type="presParOf" srcId="{FBDD410B-81B6-7648-967C-5A6EB50DA41F}" destId="{842614AD-09B8-8842-9A58-38D02FE73D03}" srcOrd="2" destOrd="0" presId="urn:microsoft.com/office/officeart/2005/8/layout/process4"/>
    <dgm:cxn modelId="{90BF9D5D-6B95-44FE-9E52-566C5B511172}" type="presParOf" srcId="{842614AD-09B8-8842-9A58-38D02FE73D03}" destId="{6E437115-25FD-694A-8992-2034BFC4BD75}" srcOrd="0" destOrd="0" presId="urn:microsoft.com/office/officeart/2005/8/layout/process4"/>
    <dgm:cxn modelId="{300A9A4A-6D48-4A9A-97E1-E7C48E7520DF}" type="presParOf" srcId="{FBDD410B-81B6-7648-967C-5A6EB50DA41F}" destId="{F043EA34-C4AC-D24E-A3D0-D486524F9C0E}" srcOrd="3" destOrd="0" presId="urn:microsoft.com/office/officeart/2005/8/layout/process4"/>
    <dgm:cxn modelId="{033D03B4-15DF-4729-BBBD-DDA748133C1C}" type="presParOf" srcId="{FBDD410B-81B6-7648-967C-5A6EB50DA41F}" destId="{A19DD543-E592-4A48-81EC-39DB786DDFEA}" srcOrd="4" destOrd="0" presId="urn:microsoft.com/office/officeart/2005/8/layout/process4"/>
    <dgm:cxn modelId="{83512314-BA56-402C-AB51-87618ADA4593}" type="presParOf" srcId="{A19DD543-E592-4A48-81EC-39DB786DDFEA}" destId="{B2313C81-96E5-1646-A6BD-9C2B3BA28A6C}" srcOrd="0" destOrd="0" presId="urn:microsoft.com/office/officeart/2005/8/layout/process4"/>
    <dgm:cxn modelId="{0BCF3B29-74EA-49A1-A4C1-0E7FF4EEABA4}" type="presParOf" srcId="{FBDD410B-81B6-7648-967C-5A6EB50DA41F}" destId="{CBD17E5D-C338-3E42-9C80-DD988F82C889}" srcOrd="5" destOrd="0" presId="urn:microsoft.com/office/officeart/2005/8/layout/process4"/>
    <dgm:cxn modelId="{F51FB66C-950B-4CD6-B010-9871E015886A}" type="presParOf" srcId="{FBDD410B-81B6-7648-967C-5A6EB50DA41F}" destId="{573E03DE-C979-2A42-8A66-D6F333167A74}" srcOrd="6" destOrd="0" presId="urn:microsoft.com/office/officeart/2005/8/layout/process4"/>
    <dgm:cxn modelId="{73A3A903-DA03-4EFD-9C02-DEAF69B338F0}" type="presParOf" srcId="{573E03DE-C979-2A42-8A66-D6F333167A74}" destId="{619ECE64-5A56-3348-85F7-A3AA430B0132}" srcOrd="0" destOrd="0" presId="urn:microsoft.com/office/officeart/2005/8/layout/process4"/>
    <dgm:cxn modelId="{7D0AF5FD-C3EB-4086-BCFB-D43017947A7F}" type="presParOf" srcId="{FBDD410B-81B6-7648-967C-5A6EB50DA41F}" destId="{0BC36CD4-2B09-D147-BCD0-380F5F9F6F29}" srcOrd="7" destOrd="0" presId="urn:microsoft.com/office/officeart/2005/8/layout/process4"/>
    <dgm:cxn modelId="{3A97D7CD-E9B8-47EB-B409-A33157463FA8}" type="presParOf" srcId="{FBDD410B-81B6-7648-967C-5A6EB50DA41F}" destId="{D1877E08-7052-8D48-8E69-80D89033EB11}" srcOrd="8" destOrd="0" presId="urn:microsoft.com/office/officeart/2005/8/layout/process4"/>
    <dgm:cxn modelId="{CF3A1552-9CEA-4427-ADD0-1C26FF8C5446}" type="presParOf" srcId="{D1877E08-7052-8D48-8E69-80D89033EB11}" destId="{E46D32EB-DDA8-9B4D-9957-E107E1F3FA9A}" srcOrd="0" destOrd="0" presId="urn:microsoft.com/office/officeart/2005/8/layout/process4"/>
    <dgm:cxn modelId="{BEC42B47-FD8A-4B4D-A39A-F6F49C1F04CF}" type="presParOf" srcId="{FBDD410B-81B6-7648-967C-5A6EB50DA41F}" destId="{3990DB40-B31C-734F-83DA-06C6FED66AC8}" srcOrd="9" destOrd="0" presId="urn:microsoft.com/office/officeart/2005/8/layout/process4"/>
    <dgm:cxn modelId="{69D48E9A-F056-45E4-BD40-3331581E8958}" type="presParOf" srcId="{FBDD410B-81B6-7648-967C-5A6EB50DA41F}" destId="{427FEF78-1533-4447-B4E7-DE62A6C42D28}" srcOrd="10" destOrd="0" presId="urn:microsoft.com/office/officeart/2005/8/layout/process4"/>
    <dgm:cxn modelId="{8C426351-65AC-4B82-B647-FE3073145AF8}" type="presParOf" srcId="{427FEF78-1533-4447-B4E7-DE62A6C42D28}" destId="{F137B425-7585-1A49-AD45-FC06AD962F3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B153F-C1BE-1F4A-A0B8-CF59E4427524}">
      <dsp:nvSpPr>
        <dsp:cNvPr id="0" name=""/>
        <dsp:cNvSpPr/>
      </dsp:nvSpPr>
      <dsp:spPr>
        <a:xfrm>
          <a:off x="0" y="2781615"/>
          <a:ext cx="5829300" cy="30439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7. Bupropion (not FDA approved)  </a:t>
          </a:r>
          <a:endParaRPr lang="en-US" sz="1600" b="1" kern="1200" dirty="0"/>
        </a:p>
      </dsp:txBody>
      <dsp:txXfrm>
        <a:off x="0" y="2781615"/>
        <a:ext cx="5829300" cy="304390"/>
      </dsp:txXfrm>
    </dsp:sp>
    <dsp:sp modelId="{5F75844C-8DDB-1248-BA0A-5D8CCEE9F225}">
      <dsp:nvSpPr>
        <dsp:cNvPr id="0" name=""/>
        <dsp:cNvSpPr/>
      </dsp:nvSpPr>
      <dsp:spPr>
        <a:xfrm rot="10800000">
          <a:off x="0" y="2318028"/>
          <a:ext cx="5829300" cy="468152"/>
        </a:xfrm>
        <a:prstGeom prst="upArrowCallou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6. Atomoxetine alone or as add on</a:t>
          </a:r>
        </a:p>
      </dsp:txBody>
      <dsp:txXfrm rot="10800000">
        <a:off x="0" y="2318028"/>
        <a:ext cx="5829300" cy="304191"/>
      </dsp:txXfrm>
    </dsp:sp>
    <dsp:sp modelId="{6E437115-25FD-694A-8992-2034BFC4BD75}">
      <dsp:nvSpPr>
        <dsp:cNvPr id="0" name=""/>
        <dsp:cNvSpPr/>
      </dsp:nvSpPr>
      <dsp:spPr>
        <a:xfrm rot="10800000">
          <a:off x="0" y="1854441"/>
          <a:ext cx="5829300" cy="468152"/>
        </a:xfrm>
        <a:prstGeom prst="upArrowCallou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5. Alpha agonist alone or as add on </a:t>
          </a:r>
        </a:p>
      </dsp:txBody>
      <dsp:txXfrm rot="10800000">
        <a:off x="0" y="1854441"/>
        <a:ext cx="5829300" cy="304191"/>
      </dsp:txXfrm>
    </dsp:sp>
    <dsp:sp modelId="{B2313C81-96E5-1646-A6BD-9C2B3BA28A6C}">
      <dsp:nvSpPr>
        <dsp:cNvPr id="0" name=""/>
        <dsp:cNvSpPr/>
      </dsp:nvSpPr>
      <dsp:spPr>
        <a:xfrm rot="10800000">
          <a:off x="0" y="1390854"/>
          <a:ext cx="5829300" cy="468152"/>
        </a:xfrm>
        <a:prstGeom prst="upArrowCallou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4. Alternate Class (MPH or AMP)</a:t>
          </a:r>
          <a:endParaRPr lang="en-US" sz="1600" b="1" kern="1200" dirty="0"/>
        </a:p>
      </dsp:txBody>
      <dsp:txXfrm rot="10800000">
        <a:off x="0" y="1390854"/>
        <a:ext cx="5829300" cy="304191"/>
      </dsp:txXfrm>
    </dsp:sp>
    <dsp:sp modelId="{619ECE64-5A56-3348-85F7-A3AA430B0132}">
      <dsp:nvSpPr>
        <dsp:cNvPr id="0" name=""/>
        <dsp:cNvSpPr/>
      </dsp:nvSpPr>
      <dsp:spPr>
        <a:xfrm rot="10800000">
          <a:off x="0" y="927267"/>
          <a:ext cx="5829300" cy="468152"/>
        </a:xfrm>
        <a:prstGeom prst="upArrowCallou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3. MPH or AMP (plus parent management usually)</a:t>
          </a:r>
          <a:endParaRPr lang="en-US" sz="1600" b="1" kern="1200" dirty="0"/>
        </a:p>
      </dsp:txBody>
      <dsp:txXfrm rot="10800000">
        <a:off x="0" y="927267"/>
        <a:ext cx="5829300" cy="304191"/>
      </dsp:txXfrm>
    </dsp:sp>
    <dsp:sp modelId="{E46D32EB-DDA8-9B4D-9957-E107E1F3FA9A}">
      <dsp:nvSpPr>
        <dsp:cNvPr id="0" name=""/>
        <dsp:cNvSpPr/>
      </dsp:nvSpPr>
      <dsp:spPr>
        <a:xfrm rot="10800000">
          <a:off x="0" y="463680"/>
          <a:ext cx="5829300" cy="468152"/>
        </a:xfrm>
        <a:prstGeom prst="upArrowCallou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2. Multimodal treatment plan with family and child	</a:t>
          </a:r>
          <a:endParaRPr lang="en-US" sz="1600" b="1" kern="1200" dirty="0"/>
        </a:p>
      </dsp:txBody>
      <dsp:txXfrm rot="10800000">
        <a:off x="0" y="463680"/>
        <a:ext cx="5829300" cy="304191"/>
      </dsp:txXfrm>
    </dsp:sp>
    <dsp:sp modelId="{F137B425-7585-1A49-AD45-FC06AD962F3B}">
      <dsp:nvSpPr>
        <dsp:cNvPr id="0" name=""/>
        <dsp:cNvSpPr/>
      </dsp:nvSpPr>
      <dsp:spPr>
        <a:xfrm rot="10800000">
          <a:off x="0" y="93"/>
          <a:ext cx="5829300" cy="468152"/>
        </a:xfrm>
        <a:prstGeom prst="upArrowCallou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1. Diagnostic Assessment</a:t>
          </a:r>
          <a:endParaRPr lang="en-US" sz="1600" b="1" kern="1200" dirty="0"/>
        </a:p>
      </dsp:txBody>
      <dsp:txXfrm rot="10800000">
        <a:off x="0" y="93"/>
        <a:ext cx="5829300" cy="304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69323-68CF-614C-BE0C-81DCC0BC256C}">
      <dsp:nvSpPr>
        <dsp:cNvPr id="0" name=""/>
        <dsp:cNvSpPr/>
      </dsp:nvSpPr>
      <dsp:spPr>
        <a:xfrm>
          <a:off x="0" y="3229605"/>
          <a:ext cx="5600699" cy="42388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6. If residual anxiety, add SSRI</a:t>
          </a:r>
          <a:endParaRPr lang="en-US" sz="1600" b="1" kern="1200" dirty="0"/>
        </a:p>
      </dsp:txBody>
      <dsp:txXfrm>
        <a:off x="0" y="3229605"/>
        <a:ext cx="5600699" cy="423884"/>
      </dsp:txXfrm>
    </dsp:sp>
    <dsp:sp modelId="{6E437115-25FD-694A-8992-2034BFC4BD75}">
      <dsp:nvSpPr>
        <dsp:cNvPr id="0" name=""/>
        <dsp:cNvSpPr/>
      </dsp:nvSpPr>
      <dsp:spPr>
        <a:xfrm rot="10800000">
          <a:off x="0" y="2584030"/>
          <a:ext cx="5600699" cy="651933"/>
        </a:xfrm>
        <a:prstGeom prst="upArrowCallou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5. Atomoxetine alternate as first line</a:t>
          </a:r>
        </a:p>
      </dsp:txBody>
      <dsp:txXfrm rot="10800000">
        <a:off x="0" y="2584030"/>
        <a:ext cx="5600699" cy="423607"/>
      </dsp:txXfrm>
    </dsp:sp>
    <dsp:sp modelId="{B2313C81-96E5-1646-A6BD-9C2B3BA28A6C}">
      <dsp:nvSpPr>
        <dsp:cNvPr id="0" name=""/>
        <dsp:cNvSpPr/>
      </dsp:nvSpPr>
      <dsp:spPr>
        <a:xfrm rot="10800000">
          <a:off x="0" y="1938455"/>
          <a:ext cx="5600699" cy="651933"/>
        </a:xfrm>
        <a:prstGeom prst="upArrowCallou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4. Alternate Class (MPH or AMP)</a:t>
          </a:r>
          <a:endParaRPr lang="en-US" sz="1600" b="1" kern="1200" dirty="0"/>
        </a:p>
      </dsp:txBody>
      <dsp:txXfrm rot="10800000">
        <a:off x="0" y="1938455"/>
        <a:ext cx="5600699" cy="423607"/>
      </dsp:txXfrm>
    </dsp:sp>
    <dsp:sp modelId="{619ECE64-5A56-3348-85F7-A3AA430B0132}">
      <dsp:nvSpPr>
        <dsp:cNvPr id="0" name=""/>
        <dsp:cNvSpPr/>
      </dsp:nvSpPr>
      <dsp:spPr>
        <a:xfrm rot="10800000">
          <a:off x="0" y="1292879"/>
          <a:ext cx="5600699" cy="651933"/>
        </a:xfrm>
        <a:prstGeom prst="upArrowCallou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3. Psychosocial treatment + MPH or AMP</a:t>
          </a:r>
        </a:p>
      </dsp:txBody>
      <dsp:txXfrm rot="10800000">
        <a:off x="0" y="1292879"/>
        <a:ext cx="5600699" cy="423607"/>
      </dsp:txXfrm>
    </dsp:sp>
    <dsp:sp modelId="{E46D32EB-DDA8-9B4D-9957-E107E1F3FA9A}">
      <dsp:nvSpPr>
        <dsp:cNvPr id="0" name=""/>
        <dsp:cNvSpPr/>
      </dsp:nvSpPr>
      <dsp:spPr>
        <a:xfrm rot="10800000">
          <a:off x="0" y="647304"/>
          <a:ext cx="5600699" cy="651933"/>
        </a:xfrm>
        <a:prstGeom prst="upArrowCallou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2. Multimodal treatment plan with family and child	</a:t>
          </a:r>
          <a:endParaRPr lang="en-US" sz="1600" b="1" kern="1200" dirty="0"/>
        </a:p>
      </dsp:txBody>
      <dsp:txXfrm rot="10800000">
        <a:off x="0" y="647304"/>
        <a:ext cx="5600699" cy="423607"/>
      </dsp:txXfrm>
    </dsp:sp>
    <dsp:sp modelId="{F137B425-7585-1A49-AD45-FC06AD962F3B}">
      <dsp:nvSpPr>
        <dsp:cNvPr id="0" name=""/>
        <dsp:cNvSpPr/>
      </dsp:nvSpPr>
      <dsp:spPr>
        <a:xfrm rot="10800000">
          <a:off x="0" y="1729"/>
          <a:ext cx="5600699" cy="651933"/>
        </a:xfrm>
        <a:prstGeom prst="upArrowCallou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1. Diagnostic Assessment</a:t>
          </a:r>
          <a:endParaRPr lang="en-US" sz="1600" b="1" kern="1200" dirty="0"/>
        </a:p>
      </dsp:txBody>
      <dsp:txXfrm rot="10800000">
        <a:off x="0" y="1729"/>
        <a:ext cx="5600699" cy="4236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F55A5-833D-D448-9579-A1B7BBE4E5C3}"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ABBEA-DC5F-8345-8973-9767CFDE7E80}" type="slidenum">
              <a:rPr lang="en-US" smtClean="0"/>
              <a:t>‹#›</a:t>
            </a:fld>
            <a:endParaRPr lang="en-US"/>
          </a:p>
        </p:txBody>
      </p:sp>
    </p:spTree>
    <p:extLst>
      <p:ext uri="{BB962C8B-B14F-4D97-AF65-F5344CB8AC3E}">
        <p14:creationId xmlns:p14="http://schemas.microsoft.com/office/powerpoint/2010/main" val="4193597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417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17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medication!</a:t>
            </a:r>
          </a:p>
          <a:p>
            <a:r>
              <a:rPr lang="en-US" dirty="0"/>
              <a:t>Wears off or rebound - booster</a:t>
            </a:r>
          </a:p>
          <a:p>
            <a:r>
              <a:rPr lang="en-US" dirty="0"/>
              <a:t>Delayed onset – consider taking before meal</a:t>
            </a:r>
          </a:p>
          <a:p>
            <a:r>
              <a:rPr lang="en-US" dirty="0"/>
              <a:t>Sleep disruption – booster vs clonidine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95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CSE need?</a:t>
            </a:r>
          </a:p>
          <a:p>
            <a:r>
              <a:rPr lang="en-US" dirty="0"/>
              <a:t>Depression less likely</a:t>
            </a:r>
          </a:p>
          <a:p>
            <a:r>
              <a:rPr lang="en-US" dirty="0"/>
              <a:t>Change in afternoon routine?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19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Rebound vs wear off -&gt; Booster? Alpha or stimulant</a:t>
            </a:r>
          </a:p>
          <a:p>
            <a:r>
              <a:rPr lang="en-US" dirty="0"/>
              <a:t>CSE?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6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Clonidine start 0.1mg</a:t>
            </a:r>
          </a:p>
          <a:p>
            <a:r>
              <a:rPr lang="en-US" dirty="0"/>
              <a:t>Guanfacine 0.5mg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300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highlight need to understand why not working?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064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Rebound vs wear off -&gt; Booster? Alpha or stimulant</a:t>
            </a:r>
          </a:p>
          <a:p>
            <a:r>
              <a:rPr lang="en-US" dirty="0"/>
              <a:t>CSE?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27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939A56-4163-446D-8FA5-17D999E843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23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This is same for any</a:t>
            </a:r>
            <a:r>
              <a:rPr lang="en-US" baseline="0" dirty="0"/>
              <a:t> comorbidity—start the psychosocial tx for that comorbidity and if after treating ADHD with good meds and after good psychosocial tx, there is residual sx of comorbidity, tx it with another rmed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7AA5FC-EC20-4E45-8BDD-3A77A0258C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48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06441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233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4322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1"/>
            <a:ext cx="10058400" cy="1431925"/>
          </a:xfrm>
        </p:spPr>
        <p:txBody>
          <a:bodyPr/>
          <a:lstStyle/>
          <a:p>
            <a:r>
              <a:rPr lang="en-US"/>
              <a:t>Click to edit Master title style</a:t>
            </a:r>
          </a:p>
        </p:txBody>
      </p:sp>
      <p:sp>
        <p:nvSpPr>
          <p:cNvPr id="3" name="Chart Placeholder 2"/>
          <p:cNvSpPr>
            <a:spLocks noGrp="1"/>
          </p:cNvSpPr>
          <p:nvPr>
            <p:ph type="chart" idx="1"/>
          </p:nvPr>
        </p:nvSpPr>
        <p:spPr>
          <a:xfrm>
            <a:off x="1422400" y="1981200"/>
            <a:ext cx="10058400" cy="4114800"/>
          </a:xfrm>
        </p:spPr>
        <p:txBody>
          <a:bodyPr/>
          <a:lstStyle/>
          <a:p>
            <a:pPr lvl="0"/>
            <a:endParaRPr lang="en-US" noProof="0" dirty="0"/>
          </a:p>
        </p:txBody>
      </p:sp>
      <p:sp>
        <p:nvSpPr>
          <p:cNvPr id="4" name="Rectangle 17"/>
          <p:cNvSpPr>
            <a:spLocks noGrp="1" noChangeArrowheads="1"/>
          </p:cNvSpPr>
          <p:nvPr>
            <p:ph type="dt" sz="half" idx="10"/>
          </p:nvPr>
        </p:nvSpPr>
        <p:spPr>
          <a:xfrm rot="16200000">
            <a:off x="10474869" y="1584960"/>
            <a:ext cx="2438399" cy="487680"/>
          </a:xfrm>
          <a:prstGeom prst="rect">
            <a:avLst/>
          </a:prstGeom>
          <a:ln/>
        </p:spPr>
        <p:txBody>
          <a:bodyPr/>
          <a:lstStyle>
            <a:lvl1pPr>
              <a:defRPr/>
            </a:lvl1pPr>
          </a:lstStyle>
          <a:p>
            <a:pPr>
              <a:defRPr/>
            </a:pPr>
            <a:endParaRPr lang="en-US" dirty="0"/>
          </a:p>
        </p:txBody>
      </p:sp>
      <p:sp>
        <p:nvSpPr>
          <p:cNvPr id="5" name="Rectangle 18"/>
          <p:cNvSpPr>
            <a:spLocks noGrp="1" noChangeArrowheads="1"/>
          </p:cNvSpPr>
          <p:nvPr>
            <p:ph type="ftr" sz="quarter" idx="11"/>
          </p:nvPr>
        </p:nvSpPr>
        <p:spPr>
          <a:xfrm rot="16200000">
            <a:off x="10510428" y="3987800"/>
            <a:ext cx="2367281" cy="487680"/>
          </a:xfrm>
          <a:prstGeom prst="rect">
            <a:avLst/>
          </a:prstGeom>
          <a:ln/>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a:xfrm>
            <a:off x="11375717" y="5648960"/>
            <a:ext cx="731520" cy="396240"/>
          </a:xfrm>
          <a:prstGeom prst="bracketPair">
            <a:avLst>
              <a:gd name="adj" fmla="val 17949"/>
            </a:avLst>
          </a:prstGeom>
          <a:ln/>
        </p:spPr>
        <p:txBody>
          <a:bodyPr/>
          <a:lstStyle>
            <a:lvl1pPr>
              <a:defRPr/>
            </a:lvl1pPr>
          </a:lstStyle>
          <a:p>
            <a:fld id="{BD9D9D63-9E36-1142-B0DA-27AC1BE153B7}" type="slidenum">
              <a:rPr lang="en-US"/>
              <a:pPr/>
              <a:t>‹#›</a:t>
            </a:fld>
            <a:endParaRPr lang="en-US" dirty="0"/>
          </a:p>
        </p:txBody>
      </p:sp>
    </p:spTree>
    <p:extLst>
      <p:ext uri="{BB962C8B-B14F-4D97-AF65-F5344CB8AC3E}">
        <p14:creationId xmlns:p14="http://schemas.microsoft.com/office/powerpoint/2010/main" val="314473402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155532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258387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12"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dirty="0"/>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448592" y="4068332"/>
            <a:ext cx="6743408" cy="883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2804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81890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169698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149908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426277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1152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364280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281850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297016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362954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154200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725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999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6668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846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980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9415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5984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6.svg"/><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svg"/><Relationship Id="rId10" Type="http://schemas.openxmlformats.org/officeDocument/2006/relationships/slideLayout" Target="../slideLayouts/slideLayout22.xml"/><Relationship Id="rId19" Type="http://schemas.openxmlformats.org/officeDocument/2006/relationships/image" Target="../media/image7.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2551067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p:cNvSpPr/>
          <p:nvPr userDrawn="1"/>
        </p:nvSpPr>
        <p:spPr>
          <a:xfrm rot="10800000">
            <a:off x="-1" y="5357812"/>
            <a:ext cx="3832382" cy="1500187"/>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p:cNvSpPr/>
          <p:nvPr userDrawn="1"/>
        </p:nvSpPr>
        <p:spPr>
          <a:xfrm>
            <a:off x="6510338" y="0"/>
            <a:ext cx="5681662" cy="2224088"/>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bg2">
                    <a:lumMod val="25000"/>
                  </a:schemeClr>
                </a:solidFill>
                <a:latin typeface="Helvetica Regular" charset="0"/>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099" y="144864"/>
            <a:ext cx="2450026" cy="470706"/>
          </a:xfrm>
          <a:prstGeom prst="rect">
            <a:avLst/>
          </a:prstGeom>
        </p:spPr>
      </p:pic>
      <p:pic>
        <p:nvPicPr>
          <p:cNvPr id="21" name="Graphic 20"/>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24467" y="63900"/>
            <a:ext cx="4334183" cy="126600"/>
          </a:xfrm>
          <a:prstGeom prst="rect">
            <a:avLst/>
          </a:prstGeom>
        </p:spPr>
      </p:pic>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pic>
        <p:nvPicPr>
          <p:cNvPr id="25" name="Picture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39234212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chemeClr val="tx1"/>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19"/>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adhdmedcalc.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0E87D-D0AB-4795-A1FE-6F5D7DA6EC0F}"/>
              </a:ext>
            </a:extLst>
          </p:cNvPr>
          <p:cNvSpPr txBox="1"/>
          <p:nvPr/>
        </p:nvSpPr>
        <p:spPr>
          <a:xfrm>
            <a:off x="496597" y="1525474"/>
            <a:ext cx="11398899" cy="21698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391378"/>
                </a:solidFill>
                <a:effectLst/>
                <a:uLnTx/>
                <a:uFillTx/>
                <a:latin typeface="Helvetica Regular" charset="0"/>
                <a:ea typeface="Helvetica Regular" charset="0"/>
                <a:cs typeface="Helvetica Regular" charset="0"/>
              </a:rPr>
              <a:t>What’s Next?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391378"/>
                </a:solidFill>
                <a:effectLst/>
                <a:uLnTx/>
                <a:uFillTx/>
                <a:latin typeface="Helvetica Regular" charset="0"/>
                <a:ea typeface="Helvetica Regular" charset="0"/>
                <a:cs typeface="Helvetica Regular" charset="0"/>
              </a:rPr>
              <a:t>ADHD </a:t>
            </a:r>
            <a:r>
              <a:rPr lang="en-US" sz="4500" dirty="0">
                <a:solidFill>
                  <a:srgbClr val="391378"/>
                </a:solidFill>
                <a:latin typeface="Helvetica Regular" charset="0"/>
                <a:ea typeface="Helvetica Regular" charset="0"/>
                <a:cs typeface="Helvetica Regular" charset="0"/>
              </a:rPr>
              <a:t>T</a:t>
            </a:r>
            <a:r>
              <a:rPr kumimoji="0" lang="en-US" sz="4500" b="0" i="0" u="none" strike="noStrike" kern="1200" cap="none" spc="0" normalizeH="0" baseline="0" noProof="0" dirty="0" err="1">
                <a:ln>
                  <a:noFill/>
                </a:ln>
                <a:solidFill>
                  <a:srgbClr val="391378"/>
                </a:solidFill>
                <a:effectLst/>
                <a:uLnTx/>
                <a:uFillTx/>
                <a:latin typeface="Helvetica Regular" charset="0"/>
                <a:ea typeface="Helvetica Regular" charset="0"/>
                <a:cs typeface="Helvetica Regular" charset="0"/>
              </a:rPr>
              <a:t>reatment</a:t>
            </a:r>
            <a:r>
              <a:rPr kumimoji="0" lang="en-US" sz="4500" b="0" i="0" u="none" strike="noStrike" kern="1200" cap="none" spc="0" normalizeH="0" baseline="0" noProof="0" dirty="0">
                <a:ln>
                  <a:noFill/>
                </a:ln>
                <a:solidFill>
                  <a:srgbClr val="391378"/>
                </a:solidFill>
                <a:effectLst/>
                <a:uLnTx/>
                <a:uFillTx/>
                <a:latin typeface="Helvetica Regular" charset="0"/>
                <a:ea typeface="Helvetica Regular" charset="0"/>
                <a:cs typeface="Helvetica Regular" charset="0"/>
              </a:rPr>
              <a:t> when </a:t>
            </a:r>
            <a:br>
              <a:rPr kumimoji="0" lang="en-US" sz="4500" b="0" i="0" u="none" strike="noStrike" kern="1200" cap="none" spc="0" normalizeH="0" baseline="0" noProof="0" dirty="0">
                <a:ln>
                  <a:noFill/>
                </a:ln>
                <a:solidFill>
                  <a:srgbClr val="391378"/>
                </a:solidFill>
                <a:effectLst/>
                <a:uLnTx/>
                <a:uFillTx/>
                <a:latin typeface="Helvetica Regular" charset="0"/>
                <a:ea typeface="Helvetica Regular" charset="0"/>
                <a:cs typeface="Helvetica Regular" charset="0"/>
              </a:rPr>
            </a:br>
            <a:r>
              <a:rPr kumimoji="0" lang="en-US" sz="4500" b="0" i="0" u="none" strike="noStrike" kern="1200" cap="none" spc="0" normalizeH="0" baseline="0" noProof="0" dirty="0">
                <a:ln>
                  <a:noFill/>
                </a:ln>
                <a:solidFill>
                  <a:srgbClr val="391378"/>
                </a:solidFill>
                <a:effectLst/>
                <a:uLnTx/>
                <a:uFillTx/>
                <a:latin typeface="Helvetica Regular" charset="0"/>
                <a:ea typeface="Helvetica Regular" charset="0"/>
                <a:cs typeface="Helvetica Regular" charset="0"/>
              </a:rPr>
              <a:t>Medication is not “</a:t>
            </a:r>
            <a:r>
              <a:rPr lang="en-US" sz="4500" dirty="0">
                <a:solidFill>
                  <a:srgbClr val="391378"/>
                </a:solidFill>
                <a:latin typeface="Helvetica Regular" charset="0"/>
                <a:ea typeface="Helvetica Regular" charset="0"/>
                <a:cs typeface="Helvetica Regular" charset="0"/>
              </a:rPr>
              <a:t>W</a:t>
            </a:r>
            <a:r>
              <a:rPr kumimoji="0" lang="en-US" sz="4500" b="0" i="0" u="none" strike="noStrike" kern="1200" cap="none" spc="0" normalizeH="0" baseline="0" noProof="0" dirty="0" err="1">
                <a:ln>
                  <a:noFill/>
                </a:ln>
                <a:solidFill>
                  <a:srgbClr val="391378"/>
                </a:solidFill>
                <a:effectLst/>
                <a:uLnTx/>
                <a:uFillTx/>
                <a:latin typeface="Helvetica Regular" charset="0"/>
                <a:ea typeface="Helvetica Regular" charset="0"/>
                <a:cs typeface="Helvetica Regular" charset="0"/>
              </a:rPr>
              <a:t>orking</a:t>
            </a:r>
            <a:r>
              <a:rPr lang="en-US" sz="4500" dirty="0">
                <a:solidFill>
                  <a:srgbClr val="391378"/>
                </a:solidFill>
                <a:latin typeface="Helvetica Regular" charset="0"/>
                <a:ea typeface="Helvetica Regular" charset="0"/>
                <a:cs typeface="Helvetica Regular" charset="0"/>
              </a:rPr>
              <a:t>”</a:t>
            </a:r>
            <a:endParaRPr kumimoji="0" lang="en-US" sz="4500" b="0" i="0" u="none" strike="noStrike" kern="1200" cap="none" spc="0" normalizeH="0" baseline="0" noProof="0" dirty="0">
              <a:ln>
                <a:noFill/>
              </a:ln>
              <a:solidFill>
                <a:srgbClr val="391378"/>
              </a:solidFill>
              <a:effectLst/>
              <a:uLnTx/>
              <a:uFillTx/>
              <a:latin typeface="Helvetica Regular" charset="0"/>
              <a:ea typeface="Helvetica Regular" charset="0"/>
              <a:cs typeface="Helvetica Regular" charset="0"/>
            </a:endParaRPr>
          </a:p>
        </p:txBody>
      </p:sp>
      <p:sp>
        <p:nvSpPr>
          <p:cNvPr id="3" name="Subtitle 2">
            <a:extLst>
              <a:ext uri="{FF2B5EF4-FFF2-40B4-BE49-F238E27FC236}">
                <a16:creationId xmlns:a16="http://schemas.microsoft.com/office/drawing/2014/main" id="{1C259B78-A2FC-4C55-B4BA-C0E9919E35F6}"/>
              </a:ext>
            </a:extLst>
          </p:cNvPr>
          <p:cNvSpPr txBox="1">
            <a:spLocks/>
          </p:cNvSpPr>
          <p:nvPr/>
        </p:nvSpPr>
        <p:spPr>
          <a:xfrm>
            <a:off x="0" y="3482377"/>
            <a:ext cx="11999999" cy="18501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457200" marR="0" lvl="1" indent="0" algn="ctr" defTabSz="914400" rtl="0" eaLnBrk="1" fontAlgn="auto" latinLnBrk="0" hangingPunct="1">
              <a:lnSpc>
                <a:spcPct val="160000"/>
              </a:lnSpc>
              <a:spcBef>
                <a:spcPts val="500"/>
              </a:spcBef>
              <a:spcAft>
                <a:spcPts val="0"/>
              </a:spcAft>
              <a:buClrTx/>
              <a:buSzTx/>
              <a:buFont typeface="Arial"/>
              <a:buNone/>
              <a:tabLst/>
              <a:defRPr/>
            </a:pPr>
            <a:endPar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824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20AD-AA85-1B5A-1CDA-C080803CC591}"/>
              </a:ext>
            </a:extLst>
          </p:cNvPr>
          <p:cNvSpPr>
            <a:spLocks noGrp="1"/>
          </p:cNvSpPr>
          <p:nvPr>
            <p:ph type="title"/>
          </p:nvPr>
        </p:nvSpPr>
        <p:spPr>
          <a:xfrm>
            <a:off x="838200" y="1115706"/>
            <a:ext cx="10515600" cy="1035311"/>
          </a:xfrm>
        </p:spPr>
        <p:txBody>
          <a:bodyPr>
            <a:normAutofit fontScale="90000"/>
          </a:bodyPr>
          <a:lstStyle/>
          <a:p>
            <a:r>
              <a:rPr lang="en-US" dirty="0"/>
              <a:t>What are reasons a medication may not “work”?</a:t>
            </a:r>
          </a:p>
        </p:txBody>
      </p:sp>
      <p:sp>
        <p:nvSpPr>
          <p:cNvPr id="3" name="Content Placeholder 2">
            <a:extLst>
              <a:ext uri="{FF2B5EF4-FFF2-40B4-BE49-F238E27FC236}">
                <a16:creationId xmlns:a16="http://schemas.microsoft.com/office/drawing/2014/main" id="{D867D5FA-DBD2-3C23-B868-A020FCD91438}"/>
              </a:ext>
            </a:extLst>
          </p:cNvPr>
          <p:cNvSpPr>
            <a:spLocks noGrp="1"/>
          </p:cNvSpPr>
          <p:nvPr>
            <p:ph idx="1"/>
          </p:nvPr>
        </p:nvSpPr>
        <p:spPr>
          <a:xfrm>
            <a:off x="838200" y="2231416"/>
            <a:ext cx="5257800" cy="4351338"/>
          </a:xfrm>
        </p:spPr>
        <p:txBody>
          <a:bodyPr>
            <a:normAutofit/>
          </a:bodyPr>
          <a:lstStyle/>
          <a:p>
            <a:r>
              <a:rPr lang="en-US" dirty="0">
                <a:solidFill>
                  <a:schemeClr val="bg1">
                    <a:lumMod val="85000"/>
                  </a:schemeClr>
                </a:solidFill>
              </a:rPr>
              <a:t>Adherence</a:t>
            </a:r>
          </a:p>
          <a:p>
            <a:r>
              <a:rPr lang="en-US" dirty="0">
                <a:solidFill>
                  <a:schemeClr val="bg1">
                    <a:lumMod val="85000"/>
                  </a:schemeClr>
                </a:solidFill>
              </a:rPr>
              <a:t>Insufficient dose</a:t>
            </a:r>
          </a:p>
          <a:p>
            <a:r>
              <a:rPr lang="en-US" dirty="0"/>
              <a:t>Observation time</a:t>
            </a:r>
          </a:p>
          <a:p>
            <a:r>
              <a:rPr lang="en-US" dirty="0">
                <a:solidFill>
                  <a:schemeClr val="bg1">
                    <a:lumMod val="85000"/>
                  </a:schemeClr>
                </a:solidFill>
              </a:rPr>
              <a:t>Diagnostic question</a:t>
            </a:r>
          </a:p>
          <a:p>
            <a:r>
              <a:rPr lang="en-US" dirty="0">
                <a:solidFill>
                  <a:schemeClr val="bg1">
                    <a:lumMod val="85000"/>
                  </a:schemeClr>
                </a:solidFill>
              </a:rPr>
              <a:t>Comorbidity</a:t>
            </a:r>
          </a:p>
          <a:p>
            <a:endParaRPr lang="en-US" dirty="0"/>
          </a:p>
          <a:p>
            <a:endParaRPr lang="en-US" dirty="0"/>
          </a:p>
          <a:p>
            <a:endParaRPr lang="en-US" dirty="0"/>
          </a:p>
        </p:txBody>
      </p:sp>
      <p:cxnSp>
        <p:nvCxnSpPr>
          <p:cNvPr id="5" name="Connector: Elbow 4">
            <a:extLst>
              <a:ext uri="{FF2B5EF4-FFF2-40B4-BE49-F238E27FC236}">
                <a16:creationId xmlns:a16="http://schemas.microsoft.com/office/drawing/2014/main" id="{307ABED9-9B49-D4BF-E37C-978BED6DEC52}"/>
              </a:ext>
            </a:extLst>
          </p:cNvPr>
          <p:cNvCxnSpPr>
            <a:cxnSpLocks/>
          </p:cNvCxnSpPr>
          <p:nvPr/>
        </p:nvCxnSpPr>
        <p:spPr>
          <a:xfrm>
            <a:off x="4100052" y="3429000"/>
            <a:ext cx="1995948" cy="865598"/>
          </a:xfrm>
          <a:prstGeom prst="bentConnector3">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9782CA-58AB-3600-6C89-E0983132CB97}"/>
              </a:ext>
            </a:extLst>
          </p:cNvPr>
          <p:cNvSpPr txBox="1"/>
          <p:nvPr/>
        </p:nvSpPr>
        <p:spPr>
          <a:xfrm>
            <a:off x="6423991" y="3386657"/>
            <a:ext cx="4469258" cy="224676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When is it not working?</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Could medication be wearing off?</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Is onset of action delayed?</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Rebound phenomenon?</a:t>
            </a:r>
          </a:p>
        </p:txBody>
      </p:sp>
    </p:spTree>
    <p:extLst>
      <p:ext uri="{BB962C8B-B14F-4D97-AF65-F5344CB8AC3E}">
        <p14:creationId xmlns:p14="http://schemas.microsoft.com/office/powerpoint/2010/main" val="351524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20AD-AA85-1B5A-1CDA-C080803CC591}"/>
              </a:ext>
            </a:extLst>
          </p:cNvPr>
          <p:cNvSpPr>
            <a:spLocks noGrp="1"/>
          </p:cNvSpPr>
          <p:nvPr>
            <p:ph type="title"/>
          </p:nvPr>
        </p:nvSpPr>
        <p:spPr>
          <a:xfrm>
            <a:off x="838200" y="1115706"/>
            <a:ext cx="10515600" cy="1035311"/>
          </a:xfrm>
        </p:spPr>
        <p:txBody>
          <a:bodyPr>
            <a:normAutofit fontScale="90000"/>
          </a:bodyPr>
          <a:lstStyle/>
          <a:p>
            <a:r>
              <a:rPr lang="en-US" dirty="0"/>
              <a:t>What are reasons a medication may not “work”?</a:t>
            </a:r>
          </a:p>
        </p:txBody>
      </p:sp>
      <p:sp>
        <p:nvSpPr>
          <p:cNvPr id="3" name="Content Placeholder 2">
            <a:extLst>
              <a:ext uri="{FF2B5EF4-FFF2-40B4-BE49-F238E27FC236}">
                <a16:creationId xmlns:a16="http://schemas.microsoft.com/office/drawing/2014/main" id="{D867D5FA-DBD2-3C23-B868-A020FCD91438}"/>
              </a:ext>
            </a:extLst>
          </p:cNvPr>
          <p:cNvSpPr>
            <a:spLocks noGrp="1"/>
          </p:cNvSpPr>
          <p:nvPr>
            <p:ph idx="1"/>
          </p:nvPr>
        </p:nvSpPr>
        <p:spPr>
          <a:xfrm>
            <a:off x="838200" y="2231416"/>
            <a:ext cx="5257800" cy="4351338"/>
          </a:xfrm>
        </p:spPr>
        <p:txBody>
          <a:bodyPr>
            <a:normAutofit/>
          </a:bodyPr>
          <a:lstStyle/>
          <a:p>
            <a:r>
              <a:rPr lang="en-US" dirty="0">
                <a:solidFill>
                  <a:schemeClr val="bg1">
                    <a:lumMod val="85000"/>
                  </a:schemeClr>
                </a:solidFill>
              </a:rPr>
              <a:t>Adherence</a:t>
            </a:r>
          </a:p>
          <a:p>
            <a:r>
              <a:rPr lang="en-US" dirty="0">
                <a:solidFill>
                  <a:schemeClr val="bg1">
                    <a:lumMod val="85000"/>
                  </a:schemeClr>
                </a:solidFill>
              </a:rPr>
              <a:t>Insufficient dose</a:t>
            </a:r>
          </a:p>
          <a:p>
            <a:r>
              <a:rPr lang="en-US" dirty="0">
                <a:solidFill>
                  <a:schemeClr val="bg1">
                    <a:lumMod val="85000"/>
                  </a:schemeClr>
                </a:solidFill>
              </a:rPr>
              <a:t>Observation time</a:t>
            </a:r>
          </a:p>
          <a:p>
            <a:r>
              <a:rPr lang="en-US" dirty="0"/>
              <a:t>Diagnostic question</a:t>
            </a:r>
          </a:p>
          <a:p>
            <a:r>
              <a:rPr lang="en-US" dirty="0"/>
              <a:t>Comorbidity</a:t>
            </a:r>
          </a:p>
          <a:p>
            <a:endParaRPr lang="en-US" dirty="0"/>
          </a:p>
          <a:p>
            <a:endParaRPr lang="en-US" dirty="0"/>
          </a:p>
          <a:p>
            <a:endParaRPr lang="en-US" dirty="0"/>
          </a:p>
        </p:txBody>
      </p:sp>
      <p:sp>
        <p:nvSpPr>
          <p:cNvPr id="7" name="TextBox 6">
            <a:extLst>
              <a:ext uri="{FF2B5EF4-FFF2-40B4-BE49-F238E27FC236}">
                <a16:creationId xmlns:a16="http://schemas.microsoft.com/office/drawing/2014/main" id="{B79782CA-58AB-3600-6C89-E0983132CB97}"/>
              </a:ext>
            </a:extLst>
          </p:cNvPr>
          <p:cNvSpPr txBox="1"/>
          <p:nvPr/>
        </p:nvSpPr>
        <p:spPr>
          <a:xfrm>
            <a:off x="6532146" y="3357161"/>
            <a:ext cx="4469258" cy="181588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Are we sure we are treating the right thing?</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Review differential?</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Additional work-up?</a:t>
            </a:r>
          </a:p>
        </p:txBody>
      </p:sp>
      <p:sp>
        <p:nvSpPr>
          <p:cNvPr id="6" name="Right Brace 5">
            <a:extLst>
              <a:ext uri="{FF2B5EF4-FFF2-40B4-BE49-F238E27FC236}">
                <a16:creationId xmlns:a16="http://schemas.microsoft.com/office/drawing/2014/main" id="{8E2D58E5-C5F8-0681-C77B-D84F463374E3}"/>
              </a:ext>
            </a:extLst>
          </p:cNvPr>
          <p:cNvSpPr/>
          <p:nvPr/>
        </p:nvSpPr>
        <p:spPr>
          <a:xfrm>
            <a:off x="4226311" y="3796784"/>
            <a:ext cx="365760" cy="935046"/>
          </a:xfrm>
          <a:prstGeom prst="rightBrace">
            <a:avLst>
              <a:gd name="adj1" fmla="val 22619"/>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6" name="Straight Arrow Connector 15">
            <a:extLst>
              <a:ext uri="{FF2B5EF4-FFF2-40B4-BE49-F238E27FC236}">
                <a16:creationId xmlns:a16="http://schemas.microsoft.com/office/drawing/2014/main" id="{E166B32B-CD95-1CD2-A1B0-1AEF710E787F}"/>
              </a:ext>
            </a:extLst>
          </p:cNvPr>
          <p:cNvCxnSpPr>
            <a:cxnSpLocks/>
          </p:cNvCxnSpPr>
          <p:nvPr/>
        </p:nvCxnSpPr>
        <p:spPr>
          <a:xfrm>
            <a:off x="4581561" y="4253797"/>
            <a:ext cx="1940075" cy="7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688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5DA7-92DE-0C63-6E3C-8C81C7FAA552}"/>
              </a:ext>
            </a:extLst>
          </p:cNvPr>
          <p:cNvSpPr>
            <a:spLocks noGrp="1"/>
          </p:cNvSpPr>
          <p:nvPr>
            <p:ph type="title"/>
          </p:nvPr>
        </p:nvSpPr>
        <p:spPr>
          <a:xfrm>
            <a:off x="5354954" y="552181"/>
            <a:ext cx="6676083" cy="4803589"/>
          </a:xfrm>
          <a:noFill/>
        </p:spPr>
        <p:txBody>
          <a:bodyPr vert="horz" lIns="91440" tIns="45720" rIns="91440" bIns="45720" rtlCol="0" anchor="b">
            <a:noAutofit/>
          </a:bodyPr>
          <a:lstStyle/>
          <a:p>
            <a:pPr algn="l"/>
            <a:r>
              <a:rPr lang="en-US" sz="2800" u="sng" dirty="0">
                <a:latin typeface="+mj-lt"/>
                <a:ea typeface="+mj-ea"/>
                <a:cs typeface="+mj-cs"/>
              </a:rPr>
              <a:t>Percy </a:t>
            </a:r>
            <a:br>
              <a:rPr lang="en-US" sz="2800" u="sng" dirty="0">
                <a:latin typeface="+mj-lt"/>
                <a:ea typeface="+mj-ea"/>
                <a:cs typeface="+mj-cs"/>
              </a:rPr>
            </a:br>
            <a:r>
              <a:rPr lang="en-US" sz="2800" dirty="0">
                <a:latin typeface="+mj-lt"/>
                <a:ea typeface="+mj-ea"/>
                <a:cs typeface="+mj-cs"/>
              </a:rPr>
              <a:t>- Mother gives medication (</a:t>
            </a:r>
            <a:r>
              <a:rPr lang="en-US" sz="2800" dirty="0" err="1">
                <a:latin typeface="+mj-lt"/>
                <a:ea typeface="+mj-ea"/>
                <a:cs typeface="+mj-cs"/>
              </a:rPr>
              <a:t>Concerta</a:t>
            </a:r>
            <a:r>
              <a:rPr lang="en-US" sz="2800" dirty="0">
                <a:latin typeface="+mj-lt"/>
                <a:ea typeface="+mj-ea"/>
                <a:cs typeface="+mj-cs"/>
              </a:rPr>
              <a:t> 27mg) after breakfast every morning</a:t>
            </a:r>
            <a:br>
              <a:rPr lang="en-US" sz="2800" dirty="0">
                <a:latin typeface="+mj-lt"/>
                <a:ea typeface="+mj-ea"/>
                <a:cs typeface="+mj-cs"/>
              </a:rPr>
            </a:br>
            <a:r>
              <a:rPr lang="en-US" sz="2800" dirty="0">
                <a:latin typeface="+mj-lt"/>
                <a:ea typeface="+mj-ea"/>
                <a:cs typeface="+mj-cs"/>
              </a:rPr>
              <a:t>- Behaving fine in school, “at least not getting calls at work,” mornings may be little worse</a:t>
            </a:r>
            <a:br>
              <a:rPr lang="en-US" sz="2800" dirty="0">
                <a:latin typeface="+mj-lt"/>
                <a:ea typeface="+mj-ea"/>
                <a:cs typeface="+mj-cs"/>
              </a:rPr>
            </a:br>
            <a:r>
              <a:rPr lang="en-US" sz="2800" dirty="0">
                <a:latin typeface="+mj-lt"/>
                <a:ea typeface="+mj-ea"/>
                <a:cs typeface="+mj-cs"/>
              </a:rPr>
              <a:t>- “Terrible” when he gets home; “won’t listen”, “all over the place”, “cannot get him to do any homework”, “it’s exhausting”</a:t>
            </a:r>
            <a:br>
              <a:rPr lang="en-US" sz="2800" dirty="0">
                <a:latin typeface="+mj-lt"/>
                <a:ea typeface="+mj-ea"/>
                <a:cs typeface="+mj-cs"/>
              </a:rPr>
            </a:br>
            <a:r>
              <a:rPr lang="en-US" sz="2800" dirty="0">
                <a:latin typeface="+mj-lt"/>
                <a:ea typeface="+mj-ea"/>
                <a:cs typeface="+mj-cs"/>
              </a:rPr>
              <a:t>- He really has hard time settling down to go to bed, but this is “not new”</a:t>
            </a:r>
          </a:p>
        </p:txBody>
      </p:sp>
      <p:pic>
        <p:nvPicPr>
          <p:cNvPr id="3" name="Picture 2">
            <a:extLst>
              <a:ext uri="{FF2B5EF4-FFF2-40B4-BE49-F238E27FC236}">
                <a16:creationId xmlns:a16="http://schemas.microsoft.com/office/drawing/2014/main" id="{C043879B-75C7-2416-ABF4-FB485ABD79C0}"/>
              </a:ext>
            </a:extLst>
          </p:cNvPr>
          <p:cNvPicPr>
            <a:picLocks noChangeAspect="1"/>
          </p:cNvPicPr>
          <p:nvPr/>
        </p:nvPicPr>
        <p:blipFill>
          <a:blip r:embed="rId3"/>
          <a:stretch>
            <a:fillRect/>
          </a:stretch>
        </p:blipFill>
        <p:spPr>
          <a:xfrm>
            <a:off x="562149" y="1610086"/>
            <a:ext cx="4389500" cy="3432345"/>
          </a:xfrm>
          <a:prstGeom prst="rect">
            <a:avLst/>
          </a:prstGeom>
        </p:spPr>
      </p:pic>
    </p:spTree>
    <p:extLst>
      <p:ext uri="{BB962C8B-B14F-4D97-AF65-F5344CB8AC3E}">
        <p14:creationId xmlns:p14="http://schemas.microsoft.com/office/powerpoint/2010/main" val="69209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5DA7-92DE-0C63-6E3C-8C81C7FAA552}"/>
              </a:ext>
            </a:extLst>
          </p:cNvPr>
          <p:cNvSpPr>
            <a:spLocks noGrp="1"/>
          </p:cNvSpPr>
          <p:nvPr>
            <p:ph type="title"/>
          </p:nvPr>
        </p:nvSpPr>
        <p:spPr>
          <a:xfrm>
            <a:off x="5317631" y="1270638"/>
            <a:ext cx="6676083" cy="4803589"/>
          </a:xfrm>
          <a:noFill/>
        </p:spPr>
        <p:txBody>
          <a:bodyPr vert="horz" lIns="91440" tIns="45720" rIns="91440" bIns="45720" rtlCol="0" anchor="b">
            <a:noAutofit/>
          </a:bodyPr>
          <a:lstStyle/>
          <a:p>
            <a:pPr algn="l"/>
            <a:r>
              <a:rPr lang="en-US" sz="2800" u="sng" dirty="0">
                <a:latin typeface="+mj-lt"/>
                <a:ea typeface="+mj-ea"/>
                <a:cs typeface="+mj-cs"/>
              </a:rPr>
              <a:t>Percy </a:t>
            </a:r>
            <a:br>
              <a:rPr lang="en-US" sz="2800" u="sng" dirty="0">
                <a:latin typeface="+mj-lt"/>
                <a:ea typeface="+mj-ea"/>
                <a:cs typeface="+mj-cs"/>
              </a:rPr>
            </a:br>
            <a:r>
              <a:rPr lang="en-US" sz="2800" dirty="0">
                <a:latin typeface="+mj-lt"/>
                <a:ea typeface="+mj-ea"/>
                <a:cs typeface="+mj-cs"/>
              </a:rPr>
              <a:t>- Repeat Vanderbilt Screens</a:t>
            </a:r>
            <a:br>
              <a:rPr lang="en-US" sz="2800" dirty="0">
                <a:latin typeface="+mj-lt"/>
                <a:ea typeface="+mj-ea"/>
                <a:cs typeface="+mj-cs"/>
              </a:rPr>
            </a:br>
            <a:r>
              <a:rPr lang="en-US" sz="2800" dirty="0">
                <a:latin typeface="+mj-lt"/>
                <a:ea typeface="+mj-ea"/>
                <a:cs typeface="+mj-cs"/>
              </a:rPr>
              <a:t>- Teacher screen, comment notes  “he seems to do better around 10am, but has hard time by end of day”</a:t>
            </a:r>
            <a:br>
              <a:rPr lang="en-US" sz="2800" dirty="0">
                <a:latin typeface="+mj-lt"/>
                <a:ea typeface="+mj-ea"/>
                <a:cs typeface="+mj-cs"/>
              </a:rPr>
            </a:br>
            <a:r>
              <a:rPr lang="en-US" sz="2800" dirty="0">
                <a:latin typeface="+mj-lt"/>
                <a:ea typeface="+mj-ea"/>
                <a:cs typeface="+mj-cs"/>
              </a:rPr>
              <a:t>- Both teacher and parent note difficulties in reading</a:t>
            </a:r>
            <a:br>
              <a:rPr lang="en-US" sz="2800" dirty="0">
                <a:latin typeface="+mj-lt"/>
                <a:ea typeface="+mj-ea"/>
                <a:cs typeface="+mj-cs"/>
              </a:rPr>
            </a:br>
            <a:r>
              <a:rPr lang="en-US" sz="2800" dirty="0">
                <a:latin typeface="+mj-lt"/>
                <a:ea typeface="+mj-ea"/>
                <a:cs typeface="+mj-cs"/>
              </a:rPr>
              <a:t>- Remains “bright and cheerful” with peers and sibling</a:t>
            </a:r>
            <a:br>
              <a:rPr lang="en-US" sz="2800" dirty="0">
                <a:latin typeface="+mj-lt"/>
                <a:ea typeface="+mj-ea"/>
                <a:cs typeface="+mj-cs"/>
              </a:rPr>
            </a:br>
            <a:r>
              <a:rPr lang="en-US" sz="2800" dirty="0">
                <a:latin typeface="+mj-lt"/>
                <a:ea typeface="+mj-ea"/>
                <a:cs typeface="+mj-cs"/>
              </a:rPr>
              <a:t>- Mother was promoted and is now working later more frequently and not home for most of after school routine</a:t>
            </a:r>
          </a:p>
        </p:txBody>
      </p:sp>
      <p:pic>
        <p:nvPicPr>
          <p:cNvPr id="3" name="Picture 2">
            <a:extLst>
              <a:ext uri="{FF2B5EF4-FFF2-40B4-BE49-F238E27FC236}">
                <a16:creationId xmlns:a16="http://schemas.microsoft.com/office/drawing/2014/main" id="{C043879B-75C7-2416-ABF4-FB485ABD79C0}"/>
              </a:ext>
            </a:extLst>
          </p:cNvPr>
          <p:cNvPicPr>
            <a:picLocks noChangeAspect="1"/>
          </p:cNvPicPr>
          <p:nvPr/>
        </p:nvPicPr>
        <p:blipFill>
          <a:blip r:embed="rId3"/>
          <a:stretch>
            <a:fillRect/>
          </a:stretch>
        </p:blipFill>
        <p:spPr>
          <a:xfrm>
            <a:off x="562149" y="1610086"/>
            <a:ext cx="4389500" cy="3432345"/>
          </a:xfrm>
          <a:prstGeom prst="rect">
            <a:avLst/>
          </a:prstGeom>
        </p:spPr>
      </p:pic>
    </p:spTree>
    <p:extLst>
      <p:ext uri="{BB962C8B-B14F-4D97-AF65-F5344CB8AC3E}">
        <p14:creationId xmlns:p14="http://schemas.microsoft.com/office/powerpoint/2010/main" val="1972593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4593-DBA8-F239-0A57-6B45F7A3DE10}"/>
              </a:ext>
            </a:extLst>
          </p:cNvPr>
          <p:cNvSpPr>
            <a:spLocks noGrp="1"/>
          </p:cNvSpPr>
          <p:nvPr>
            <p:ph type="title"/>
          </p:nvPr>
        </p:nvSpPr>
        <p:spPr/>
        <p:txBody>
          <a:bodyPr/>
          <a:lstStyle/>
          <a:p>
            <a:r>
              <a:rPr lang="en-US" dirty="0"/>
              <a:t>What is the next step?</a:t>
            </a:r>
          </a:p>
        </p:txBody>
      </p:sp>
      <p:sp>
        <p:nvSpPr>
          <p:cNvPr id="3" name="Content Placeholder 2">
            <a:extLst>
              <a:ext uri="{FF2B5EF4-FFF2-40B4-BE49-F238E27FC236}">
                <a16:creationId xmlns:a16="http://schemas.microsoft.com/office/drawing/2014/main" id="{2BF5DDB6-71FC-0A08-4504-8B621B6D46CB}"/>
              </a:ext>
            </a:extLst>
          </p:cNvPr>
          <p:cNvSpPr>
            <a:spLocks noGrp="1"/>
          </p:cNvSpPr>
          <p:nvPr>
            <p:ph idx="1"/>
          </p:nvPr>
        </p:nvSpPr>
        <p:spPr/>
        <p:txBody>
          <a:bodyPr/>
          <a:lstStyle/>
          <a:p>
            <a:r>
              <a:rPr lang="en-US" dirty="0"/>
              <a:t>Give medication earlier in the morning</a:t>
            </a:r>
          </a:p>
          <a:p>
            <a:r>
              <a:rPr lang="en-US" dirty="0"/>
              <a:t>Increase the dose to 36 mg</a:t>
            </a:r>
          </a:p>
          <a:p>
            <a:r>
              <a:rPr lang="en-US" dirty="0"/>
              <a:t>Optimize sleep</a:t>
            </a:r>
          </a:p>
          <a:p>
            <a:r>
              <a:rPr lang="en-US" dirty="0"/>
              <a:t>All of the above…</a:t>
            </a:r>
          </a:p>
        </p:txBody>
      </p:sp>
    </p:spTree>
    <p:extLst>
      <p:ext uri="{BB962C8B-B14F-4D97-AF65-F5344CB8AC3E}">
        <p14:creationId xmlns:p14="http://schemas.microsoft.com/office/powerpoint/2010/main" val="238332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5DA7-92DE-0C63-6E3C-8C81C7FAA552}"/>
              </a:ext>
            </a:extLst>
          </p:cNvPr>
          <p:cNvSpPr>
            <a:spLocks noGrp="1"/>
          </p:cNvSpPr>
          <p:nvPr>
            <p:ph type="title"/>
          </p:nvPr>
        </p:nvSpPr>
        <p:spPr>
          <a:xfrm>
            <a:off x="5205664" y="1610086"/>
            <a:ext cx="6676083" cy="4803589"/>
          </a:xfrm>
          <a:noFill/>
        </p:spPr>
        <p:txBody>
          <a:bodyPr vert="horz" lIns="91440" tIns="45720" rIns="91440" bIns="45720" rtlCol="0" anchor="b">
            <a:noAutofit/>
          </a:bodyPr>
          <a:lstStyle/>
          <a:p>
            <a:pPr algn="l"/>
            <a:r>
              <a:rPr lang="en-US" sz="2800" u="sng" dirty="0">
                <a:latin typeface="+mj-lt"/>
                <a:ea typeface="+mj-ea"/>
                <a:cs typeface="+mj-cs"/>
              </a:rPr>
              <a:t>Percy</a:t>
            </a:r>
            <a:br>
              <a:rPr lang="en-US" sz="2800" u="sng" dirty="0">
                <a:latin typeface="+mj-lt"/>
                <a:ea typeface="+mj-ea"/>
                <a:cs typeface="+mj-cs"/>
              </a:rPr>
            </a:br>
            <a:br>
              <a:rPr lang="en-US" sz="2800" u="sng" dirty="0">
                <a:latin typeface="+mj-lt"/>
                <a:ea typeface="+mj-ea"/>
                <a:cs typeface="+mj-cs"/>
              </a:rPr>
            </a:br>
            <a:r>
              <a:rPr lang="en-US" sz="2800" dirty="0">
                <a:latin typeface="+mj-lt"/>
                <a:ea typeface="+mj-ea"/>
                <a:cs typeface="+mj-cs"/>
              </a:rPr>
              <a:t>- Dose increased to 36mg and parents instructed to give before breakfast</a:t>
            </a:r>
            <a:br>
              <a:rPr lang="en-US" sz="2800" dirty="0">
                <a:latin typeface="+mj-lt"/>
                <a:ea typeface="+mj-ea"/>
                <a:cs typeface="+mj-cs"/>
              </a:rPr>
            </a:br>
            <a:r>
              <a:rPr lang="en-US" sz="2800" dirty="0">
                <a:latin typeface="+mj-lt"/>
                <a:ea typeface="+mj-ea"/>
                <a:cs typeface="+mj-cs"/>
              </a:rPr>
              <a:t>- Associated with improved behavior in school, both in the morning and through the end of school day</a:t>
            </a:r>
            <a:br>
              <a:rPr lang="en-US" sz="2800" dirty="0">
                <a:latin typeface="+mj-lt"/>
                <a:ea typeface="+mj-ea"/>
                <a:cs typeface="+mj-cs"/>
              </a:rPr>
            </a:br>
            <a:r>
              <a:rPr lang="en-US" sz="2800" dirty="0">
                <a:latin typeface="+mj-lt"/>
                <a:ea typeface="+mj-ea"/>
                <a:cs typeface="+mj-cs"/>
              </a:rPr>
              <a:t>- Father continues to express frustration with Percy’s focus with homework and increased activity after school</a:t>
            </a:r>
            <a:br>
              <a:rPr lang="en-US" sz="2800" dirty="0">
                <a:latin typeface="+mj-lt"/>
                <a:ea typeface="+mj-ea"/>
                <a:cs typeface="+mj-cs"/>
              </a:rPr>
            </a:br>
            <a:r>
              <a:rPr lang="en-US" sz="2800" dirty="0">
                <a:latin typeface="+mj-lt"/>
                <a:ea typeface="+mj-ea"/>
                <a:cs typeface="+mj-cs"/>
              </a:rPr>
              <a:t>- Sleep hygiene addressed as per recommendations, but onset of sleep remains problematic</a:t>
            </a:r>
            <a:br>
              <a:rPr lang="en-US" sz="2800" dirty="0">
                <a:latin typeface="+mj-lt"/>
                <a:ea typeface="+mj-ea"/>
                <a:cs typeface="+mj-cs"/>
              </a:rPr>
            </a:br>
            <a:r>
              <a:rPr lang="en-US" sz="2800" dirty="0">
                <a:latin typeface="+mj-lt"/>
                <a:ea typeface="+mj-ea"/>
                <a:cs typeface="+mj-cs"/>
              </a:rPr>
              <a:t>- Falling further behind in reading</a:t>
            </a:r>
          </a:p>
        </p:txBody>
      </p:sp>
      <p:pic>
        <p:nvPicPr>
          <p:cNvPr id="3" name="Picture 2">
            <a:extLst>
              <a:ext uri="{FF2B5EF4-FFF2-40B4-BE49-F238E27FC236}">
                <a16:creationId xmlns:a16="http://schemas.microsoft.com/office/drawing/2014/main" id="{C043879B-75C7-2416-ABF4-FB485ABD79C0}"/>
              </a:ext>
            </a:extLst>
          </p:cNvPr>
          <p:cNvPicPr>
            <a:picLocks noChangeAspect="1"/>
          </p:cNvPicPr>
          <p:nvPr/>
        </p:nvPicPr>
        <p:blipFill>
          <a:blip r:embed="rId3"/>
          <a:stretch>
            <a:fillRect/>
          </a:stretch>
        </p:blipFill>
        <p:spPr>
          <a:xfrm>
            <a:off x="562149" y="1610086"/>
            <a:ext cx="4389500" cy="3432345"/>
          </a:xfrm>
          <a:prstGeom prst="rect">
            <a:avLst/>
          </a:prstGeom>
        </p:spPr>
      </p:pic>
    </p:spTree>
    <p:extLst>
      <p:ext uri="{BB962C8B-B14F-4D97-AF65-F5344CB8AC3E}">
        <p14:creationId xmlns:p14="http://schemas.microsoft.com/office/powerpoint/2010/main" val="161876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1681-2368-1DED-386D-78154F35EBE5}"/>
              </a:ext>
            </a:extLst>
          </p:cNvPr>
          <p:cNvSpPr>
            <a:spLocks noGrp="1"/>
          </p:cNvSpPr>
          <p:nvPr>
            <p:ph type="title"/>
          </p:nvPr>
        </p:nvSpPr>
        <p:spPr/>
        <p:txBody>
          <a:bodyPr/>
          <a:lstStyle/>
          <a:p>
            <a:r>
              <a:rPr lang="en-US" dirty="0"/>
              <a:t>What do we do next?</a:t>
            </a:r>
          </a:p>
        </p:txBody>
      </p:sp>
      <p:sp>
        <p:nvSpPr>
          <p:cNvPr id="3" name="Content Placeholder 2">
            <a:extLst>
              <a:ext uri="{FF2B5EF4-FFF2-40B4-BE49-F238E27FC236}">
                <a16:creationId xmlns:a16="http://schemas.microsoft.com/office/drawing/2014/main" id="{740E386F-D589-41F5-33BD-B8C6D48B7517}"/>
              </a:ext>
            </a:extLst>
          </p:cNvPr>
          <p:cNvSpPr>
            <a:spLocks noGrp="1"/>
          </p:cNvSpPr>
          <p:nvPr>
            <p:ph idx="1"/>
          </p:nvPr>
        </p:nvSpPr>
        <p:spPr/>
        <p:txBody>
          <a:bodyPr/>
          <a:lstStyle/>
          <a:p>
            <a:r>
              <a:rPr lang="en-US" dirty="0"/>
              <a:t>Additional Information that could be gathered</a:t>
            </a:r>
          </a:p>
          <a:p>
            <a:r>
              <a:rPr lang="en-US" dirty="0"/>
              <a:t>Medication Steps to Consider</a:t>
            </a:r>
          </a:p>
        </p:txBody>
      </p:sp>
    </p:spTree>
    <p:extLst>
      <p:ext uri="{BB962C8B-B14F-4D97-AF65-F5344CB8AC3E}">
        <p14:creationId xmlns:p14="http://schemas.microsoft.com/office/powerpoint/2010/main" val="147734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7508"/>
            <a:ext cx="10515600" cy="958117"/>
          </a:xfrm>
        </p:spPr>
        <p:txBody>
          <a:bodyPr>
            <a:noAutofit/>
          </a:bodyPr>
          <a:lstStyle/>
          <a:p>
            <a:r>
              <a:rPr lang="en-US" sz="3200" u="sng" dirty="0">
                <a:latin typeface="+mj-lt"/>
              </a:rPr>
              <a:t>Titration Considerations:</a:t>
            </a:r>
          </a:p>
        </p:txBody>
      </p:sp>
      <p:sp>
        <p:nvSpPr>
          <p:cNvPr id="3" name="Content Placeholder 2"/>
          <p:cNvSpPr>
            <a:spLocks noGrp="1"/>
          </p:cNvSpPr>
          <p:nvPr>
            <p:ph idx="1"/>
          </p:nvPr>
        </p:nvSpPr>
        <p:spPr>
          <a:xfrm>
            <a:off x="838200" y="1825625"/>
            <a:ext cx="6159759" cy="4351338"/>
          </a:xfrm>
        </p:spPr>
        <p:txBody>
          <a:bodyPr/>
          <a:lstStyle/>
          <a:p>
            <a:r>
              <a:rPr lang="en-US" dirty="0">
                <a:latin typeface="+mn-lt"/>
              </a:rPr>
              <a:t>Start low and go slow holds…but not too slow!</a:t>
            </a:r>
          </a:p>
          <a:p>
            <a:r>
              <a:rPr lang="en-US" dirty="0">
                <a:latin typeface="+mn-lt"/>
              </a:rPr>
              <a:t>Goal to optimize response vs. settling for improvement</a:t>
            </a:r>
          </a:p>
          <a:p>
            <a:r>
              <a:rPr lang="en-US" dirty="0">
                <a:latin typeface="+mn-lt"/>
              </a:rPr>
              <a:t>If child is a PARTIAL responder on the </a:t>
            </a:r>
            <a:r>
              <a:rPr lang="en-US" dirty="0" err="1">
                <a:latin typeface="+mn-lt"/>
              </a:rPr>
              <a:t>imum</a:t>
            </a:r>
            <a:r>
              <a:rPr lang="en-US" dirty="0">
                <a:latin typeface="+mn-lt"/>
              </a:rPr>
              <a:t> dose of stimulant, switch to another stimulant OR consider augmentation (usually with an alpha agonist)</a:t>
            </a:r>
          </a:p>
          <a:p>
            <a:endParaRPr lang="en-US" dirty="0"/>
          </a:p>
        </p:txBody>
      </p:sp>
      <p:pic>
        <p:nvPicPr>
          <p:cNvPr id="4" name="Picture 3">
            <a:extLst>
              <a:ext uri="{FF2B5EF4-FFF2-40B4-BE49-F238E27FC236}">
                <a16:creationId xmlns:a16="http://schemas.microsoft.com/office/drawing/2014/main" id="{6BFB828B-A5C6-8879-FFE0-43505F0E14B2}"/>
              </a:ext>
            </a:extLst>
          </p:cNvPr>
          <p:cNvPicPr>
            <a:picLocks noChangeAspect="1"/>
          </p:cNvPicPr>
          <p:nvPr/>
        </p:nvPicPr>
        <p:blipFill>
          <a:blip r:embed="rId2"/>
          <a:stretch>
            <a:fillRect/>
          </a:stretch>
        </p:blipFill>
        <p:spPr>
          <a:xfrm>
            <a:off x="6943813" y="1789366"/>
            <a:ext cx="4644807" cy="4387597"/>
          </a:xfrm>
          <a:prstGeom prst="rect">
            <a:avLst/>
          </a:prstGeom>
        </p:spPr>
      </p:pic>
      <p:sp>
        <p:nvSpPr>
          <p:cNvPr id="5" name="Rectangle: Rounded Corners 4">
            <a:extLst>
              <a:ext uri="{FF2B5EF4-FFF2-40B4-BE49-F238E27FC236}">
                <a16:creationId xmlns:a16="http://schemas.microsoft.com/office/drawing/2014/main" id="{48FC87C0-70D6-ECB2-45D1-8C09948F388E}"/>
              </a:ext>
            </a:extLst>
          </p:cNvPr>
          <p:cNvSpPr/>
          <p:nvPr/>
        </p:nvSpPr>
        <p:spPr>
          <a:xfrm>
            <a:off x="9582539" y="3043345"/>
            <a:ext cx="979714" cy="3058875"/>
          </a:xfrm>
          <a:prstGeom prst="roundRect">
            <a:avLst/>
          </a:prstGeom>
          <a:solidFill>
            <a:schemeClr val="accent1">
              <a:alpha val="22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22CE3A6-B46E-E4B2-C4C4-7EC782AFF684}"/>
              </a:ext>
            </a:extLst>
          </p:cNvPr>
          <p:cNvSpPr txBox="1"/>
          <p:nvPr/>
        </p:nvSpPr>
        <p:spPr>
          <a:xfrm>
            <a:off x="8556171" y="6211669"/>
            <a:ext cx="200608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Treat to remission!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773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3345"/>
            <a:ext cx="10515600" cy="1122240"/>
          </a:xfrm>
        </p:spPr>
        <p:txBody>
          <a:bodyPr>
            <a:noAutofit/>
          </a:bodyPr>
          <a:lstStyle/>
          <a:p>
            <a:r>
              <a:rPr lang="en-US" sz="4000" u="sng" dirty="0">
                <a:latin typeface="+mj-lt"/>
              </a:rPr>
              <a:t>Dose has been Optimized, But Side-Effects…</a:t>
            </a:r>
            <a:br>
              <a:rPr lang="en-US" sz="2800" u="sng" dirty="0">
                <a:latin typeface="+mj-lt"/>
              </a:rPr>
            </a:br>
            <a:endParaRPr lang="en-US" sz="2800" u="sng" dirty="0">
              <a:latin typeface="+mj-lt"/>
            </a:endParaRPr>
          </a:p>
        </p:txBody>
      </p:sp>
      <p:sp>
        <p:nvSpPr>
          <p:cNvPr id="3" name="Content Placeholder 2"/>
          <p:cNvSpPr>
            <a:spLocks noGrp="1"/>
          </p:cNvSpPr>
          <p:nvPr>
            <p:ph idx="1"/>
          </p:nvPr>
        </p:nvSpPr>
        <p:spPr/>
        <p:txBody>
          <a:bodyPr/>
          <a:lstStyle/>
          <a:p>
            <a:r>
              <a:rPr lang="en-US" sz="3600" dirty="0">
                <a:latin typeface="+mn-lt"/>
              </a:rPr>
              <a:t>Switch to the alternative stimulant type</a:t>
            </a:r>
          </a:p>
          <a:p>
            <a:r>
              <a:rPr lang="en-US" sz="3600" dirty="0">
                <a:latin typeface="+mn-lt"/>
              </a:rPr>
              <a:t>There is no absolute equivalency</a:t>
            </a:r>
          </a:p>
          <a:p>
            <a:pPr lvl="1"/>
            <a:r>
              <a:rPr lang="en-US" sz="3200" dirty="0">
                <a:latin typeface="+mn-lt"/>
              </a:rPr>
              <a:t>Can use web-based calculators as guide:</a:t>
            </a:r>
          </a:p>
          <a:p>
            <a:pPr lvl="2"/>
            <a:r>
              <a:rPr lang="en-US" sz="2800" dirty="0">
                <a:latin typeface="+mn-lt"/>
                <a:hlinkClick r:id="rId2"/>
              </a:rPr>
              <a:t>https://www.adhdmedcalc.com/</a:t>
            </a:r>
            <a:endParaRPr lang="en-US" sz="2800" dirty="0">
              <a:latin typeface="+mn-lt"/>
            </a:endParaRPr>
          </a:p>
          <a:p>
            <a:pPr lvl="3"/>
            <a:r>
              <a:rPr lang="en-US" sz="2400" dirty="0">
                <a:latin typeface="+mn-lt"/>
              </a:rPr>
              <a:t>Also helpful in world of stimulant shortages</a:t>
            </a:r>
          </a:p>
          <a:p>
            <a:endParaRPr lang="en-US" dirty="0"/>
          </a:p>
        </p:txBody>
      </p:sp>
    </p:spTree>
    <p:extLst>
      <p:ext uri="{BB962C8B-B14F-4D97-AF65-F5344CB8AC3E}">
        <p14:creationId xmlns:p14="http://schemas.microsoft.com/office/powerpoint/2010/main" val="4025404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7815"/>
            <a:ext cx="10515600" cy="700210"/>
          </a:xfrm>
        </p:spPr>
        <p:txBody>
          <a:bodyPr>
            <a:noAutofit/>
          </a:bodyPr>
          <a:lstStyle/>
          <a:p>
            <a:r>
              <a:rPr lang="en-US" sz="3200" u="sng" dirty="0">
                <a:latin typeface="+mj-lt"/>
              </a:rPr>
              <a:t>If there is a good “daytime” stimulant response and later day coverage is the issue?</a:t>
            </a:r>
            <a:br>
              <a:rPr lang="en-US" sz="3200" u="sng" dirty="0">
                <a:latin typeface="Baskerville Old Face" panose="02020602080505020303" pitchFamily="18" charset="0"/>
              </a:rPr>
            </a:br>
            <a:endParaRPr lang="en-US" sz="3200" u="sng" dirty="0"/>
          </a:p>
        </p:txBody>
      </p:sp>
      <p:sp>
        <p:nvSpPr>
          <p:cNvPr id="3" name="Content Placeholder 2"/>
          <p:cNvSpPr>
            <a:spLocks noGrp="1"/>
          </p:cNvSpPr>
          <p:nvPr>
            <p:ph idx="1"/>
          </p:nvPr>
        </p:nvSpPr>
        <p:spPr>
          <a:xfrm>
            <a:off x="838200" y="2254053"/>
            <a:ext cx="10515600" cy="4351338"/>
          </a:xfrm>
        </p:spPr>
        <p:txBody>
          <a:bodyPr>
            <a:normAutofit/>
          </a:bodyPr>
          <a:lstStyle/>
          <a:p>
            <a:r>
              <a:rPr lang="en-US" dirty="0">
                <a:latin typeface="+mn-lt"/>
              </a:rPr>
              <a:t>Can a “booster” of a short acting version of the AM stimulant be added without impact on sleep?</a:t>
            </a:r>
          </a:p>
          <a:p>
            <a:pPr lvl="1"/>
            <a:r>
              <a:rPr lang="en-US" dirty="0">
                <a:latin typeface="+mn-lt"/>
              </a:rPr>
              <a:t>Timing of second dose depends on wear off time of morning medicine</a:t>
            </a:r>
          </a:p>
          <a:p>
            <a:r>
              <a:rPr lang="en-US" dirty="0">
                <a:latin typeface="+mn-lt"/>
              </a:rPr>
              <a:t>If hyperactivity/impulsivity is most problematic later in the day an alpha agonist like Guanfacine (Tenex, </a:t>
            </a:r>
            <a:r>
              <a:rPr lang="en-US" dirty="0" err="1">
                <a:latin typeface="+mn-lt"/>
              </a:rPr>
              <a:t>Intuniv</a:t>
            </a:r>
            <a:r>
              <a:rPr lang="en-US" dirty="0">
                <a:latin typeface="+mn-lt"/>
              </a:rPr>
              <a:t>) or Clonidine (Catapres, </a:t>
            </a:r>
            <a:r>
              <a:rPr lang="en-US" dirty="0" err="1">
                <a:latin typeface="+mn-lt"/>
              </a:rPr>
              <a:t>Capvay</a:t>
            </a:r>
            <a:r>
              <a:rPr lang="en-US" dirty="0">
                <a:latin typeface="+mn-lt"/>
              </a:rPr>
              <a:t>) may be suitable</a:t>
            </a:r>
          </a:p>
          <a:p>
            <a:pPr lvl="1"/>
            <a:r>
              <a:rPr lang="en-US" dirty="0">
                <a:latin typeface="+mn-lt"/>
              </a:rPr>
              <a:t>This may also be preferred if stimulant is already significantly impacting food intake/weight</a:t>
            </a:r>
          </a:p>
          <a:p>
            <a:pPr marL="0" indent="0">
              <a:buNone/>
            </a:pPr>
            <a:endParaRPr lang="en-US" dirty="0"/>
          </a:p>
        </p:txBody>
      </p:sp>
    </p:spTree>
    <p:extLst>
      <p:ext uri="{BB962C8B-B14F-4D97-AF65-F5344CB8AC3E}">
        <p14:creationId xmlns:p14="http://schemas.microsoft.com/office/powerpoint/2010/main" val="296645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000" b="0" i="0" u="none" strike="noStrike" kern="1200" cap="none" spc="0" normalizeH="0" baseline="0" noProof="0" smtClean="0">
                <a:ln>
                  <a:noFill/>
                </a:ln>
                <a:solidFill>
                  <a:srgbClr val="E7E6E6">
                    <a:lumMod val="25000"/>
                  </a:srgbClr>
                </a:solidFill>
                <a:effectLst/>
                <a:uLnTx/>
                <a:uFillTx/>
                <a:latin typeface="Helvetica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E7E6E6">
                  <a:lumMod val="25000"/>
                </a:srgbClr>
              </a:solidFill>
              <a:effectLst/>
              <a:uLnTx/>
              <a:uFillTx/>
              <a:latin typeface="Helvetica Regular" charset="0"/>
              <a:ea typeface="+mn-ea"/>
              <a:cs typeface="+mn-cs"/>
            </a:endParaRPr>
          </a:p>
        </p:txBody>
      </p:sp>
      <p:sp>
        <p:nvSpPr>
          <p:cNvPr id="6" name="Title 5"/>
          <p:cNvSpPr>
            <a:spLocks noGrp="1"/>
          </p:cNvSpPr>
          <p:nvPr>
            <p:ph type="ctrTitle"/>
          </p:nvPr>
        </p:nvSpPr>
        <p:spPr/>
        <p:txBody>
          <a:bodyPr/>
          <a:lstStyle/>
          <a:p>
            <a:r>
              <a:rPr lang="en-US" sz="3600" dirty="0">
                <a:latin typeface="Helvetica Regular" charset="0"/>
              </a:rPr>
              <a:t>Speaker:</a:t>
            </a:r>
          </a:p>
        </p:txBody>
      </p:sp>
      <p:sp>
        <p:nvSpPr>
          <p:cNvPr id="8" name="Subtitle 6"/>
          <p:cNvSpPr txBox="1">
            <a:spLocks/>
          </p:cNvSpPr>
          <p:nvPr/>
        </p:nvSpPr>
        <p:spPr>
          <a:xfrm>
            <a:off x="5238896" y="3280695"/>
            <a:ext cx="6743408" cy="4451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bg1"/>
                </a:solidFill>
                <a:latin typeface="Myriad Pro Cond" panose="020B0506030403020204" pitchFamily="34" charset="0"/>
                <a:ea typeface="+mn-ea"/>
                <a:cs typeface="+mn-cs"/>
              </a:defRPr>
            </a:lvl1pPr>
            <a:lvl2pPr marL="457200" indent="0" algn="ctr" defTabSz="914400" rtl="0" eaLnBrk="1" latinLnBrk="0" hangingPunct="1">
              <a:lnSpc>
                <a:spcPct val="90000"/>
              </a:lnSpc>
              <a:spcBef>
                <a:spcPts val="500"/>
              </a:spcBef>
              <a:buClr>
                <a:schemeClr val="tx2"/>
              </a:buClr>
              <a:buFont typeface="Arial" panose="020B0604020202020204" pitchFamily="34" charset="0"/>
              <a:buNone/>
              <a:defRPr sz="2000" kern="1200">
                <a:solidFill>
                  <a:schemeClr val="tx1"/>
                </a:solidFill>
                <a:latin typeface="Myriad Pro Cond" panose="020B0506030403020204" pitchFamily="34" charset="0"/>
                <a:ea typeface="+mn-ea"/>
                <a:cs typeface="+mn-cs"/>
              </a:defRPr>
            </a:lvl2pPr>
            <a:lvl3pPr marL="914400" indent="0" algn="ctr" defTabSz="914400" rtl="0" eaLnBrk="1" latinLnBrk="0" hangingPunct="1">
              <a:lnSpc>
                <a:spcPct val="90000"/>
              </a:lnSpc>
              <a:spcBef>
                <a:spcPts val="500"/>
              </a:spcBef>
              <a:buClr>
                <a:schemeClr val="tx2"/>
              </a:buClr>
              <a:buFont typeface="Myriad Pro Cond" panose="020B0506030403020204" pitchFamily="34" charset="0"/>
              <a:buNone/>
              <a:defRPr sz="1800" kern="1200">
                <a:solidFill>
                  <a:schemeClr val="tx1"/>
                </a:solidFill>
                <a:latin typeface="Myriad Pro Cond" panose="020B0506030403020204" pitchFamily="34" charset="0"/>
                <a:ea typeface="+mn-ea"/>
                <a:cs typeface="+mn-cs"/>
              </a:defRPr>
            </a:lvl3pPr>
            <a:lvl4pPr marL="1371600" indent="0" algn="ctr"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yriad Pro Cond" panose="020B0506030403020204" pitchFamily="34" charset="0"/>
                <a:ea typeface="+mn-ea"/>
                <a:cs typeface="+mn-cs"/>
              </a:defRPr>
            </a:lvl4pPr>
            <a:lvl5pPr marL="1828800" indent="0" algn="ctr" defTabSz="914400" rtl="0" eaLnBrk="1" latinLnBrk="0" hangingPunct="1">
              <a:lnSpc>
                <a:spcPct val="90000"/>
              </a:lnSpc>
              <a:spcBef>
                <a:spcPts val="500"/>
              </a:spcBef>
              <a:buClr>
                <a:schemeClr val="tx2"/>
              </a:buClr>
              <a:buFont typeface="Myriad Pro Cond" panose="020B0506030403020204" pitchFamily="34" charset="0"/>
              <a:buNone/>
              <a:defRPr sz="1600" kern="1200">
                <a:solidFill>
                  <a:schemeClr val="tx1"/>
                </a:solidFill>
                <a:latin typeface="Myriad Pro Cond" panose="020B0506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50000"/>
              </a:lnSpc>
              <a:spcBef>
                <a:spcPts val="1000"/>
              </a:spcBef>
              <a:spcAft>
                <a:spcPts val="0"/>
              </a:spcAft>
              <a:buClrTx/>
              <a:buSzTx/>
              <a:buFontTx/>
              <a:buNone/>
              <a:tabLst/>
              <a:defRPr/>
            </a:pPr>
            <a:r>
              <a:rPr lang="en-US" sz="4000" dirty="0">
                <a:solidFill>
                  <a:prstClr val="white"/>
                </a:solidFill>
                <a:latin typeface="Helvetica Regular" charset="0"/>
              </a:rPr>
              <a:t>Viki Katsetos</a:t>
            </a:r>
            <a:r>
              <a:rPr kumimoji="0" lang="en-US" sz="4000" b="0" i="0" u="none" strike="noStrike" kern="1200" cap="none" spc="0" normalizeH="0" baseline="0" noProof="0" dirty="0">
                <a:ln>
                  <a:noFill/>
                </a:ln>
                <a:solidFill>
                  <a:prstClr val="white"/>
                </a:solidFill>
                <a:effectLst/>
                <a:uLnTx/>
                <a:uFillTx/>
                <a:latin typeface="Helvetica Regular" charset="0"/>
                <a:ea typeface="+mn-ea"/>
                <a:cs typeface="+mn-cs"/>
              </a:rPr>
              <a:t>, MD</a:t>
            </a:r>
          </a:p>
        </p:txBody>
      </p:sp>
      <p:sp>
        <p:nvSpPr>
          <p:cNvPr id="11" name="Title 5"/>
          <p:cNvSpPr txBox="1">
            <a:spLocks/>
          </p:cNvSpPr>
          <p:nvPr/>
        </p:nvSpPr>
        <p:spPr>
          <a:xfrm>
            <a:off x="5448593" y="4159731"/>
            <a:ext cx="6373998" cy="21211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p:txBody>
      </p:sp>
      <p:sp>
        <p:nvSpPr>
          <p:cNvPr id="4" name="TextBox 3">
            <a:extLst>
              <a:ext uri="{FF2B5EF4-FFF2-40B4-BE49-F238E27FC236}">
                <a16:creationId xmlns:a16="http://schemas.microsoft.com/office/drawing/2014/main" id="{8BE42FEE-1AA1-6E25-134F-248FCA0BB3D2}"/>
              </a:ext>
            </a:extLst>
          </p:cNvPr>
          <p:cNvSpPr txBox="1"/>
          <p:nvPr/>
        </p:nvSpPr>
        <p:spPr>
          <a:xfrm>
            <a:off x="5448592" y="4214824"/>
            <a:ext cx="6743408"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Calibri" panose="020F0502020204030204" pitchFamily="34" charset="0"/>
              </a:rPr>
              <a:t>Child and Adolescent Psychiatry </a:t>
            </a:r>
            <a:r>
              <a:rPr lang="en-US" sz="2000" dirty="0" err="1">
                <a:solidFill>
                  <a:prstClr val="white"/>
                </a:solidFill>
                <a:latin typeface="Calibri" panose="020F0502020204030204" pitchFamily="34" charset="0"/>
              </a:rPr>
              <a:t>Divsion</a:t>
            </a:r>
            <a:endParaRPr lang="en-US" sz="2000" dirty="0">
              <a:solidFill>
                <a:prstClr val="white"/>
              </a:solidFill>
              <a:latin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Calibri" panose="020F0502020204030204" pitchFamily="34" charset="0"/>
              </a:rPr>
              <a:t>University of Rochester</a:t>
            </a:r>
            <a:endParaRPr kumimoji="0" lang="en-US" sz="2000" b="0" i="0" u="none" strike="noStrike" kern="1200" cap="none" spc="0" normalizeH="0" baseline="0" noProof="0" dirty="0">
              <a:ln>
                <a:noFill/>
              </a:ln>
              <a:solidFill>
                <a:srgbClr val="3A383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79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latin typeface="+mj-lt"/>
              </a:rPr>
              <a:t>Considerations when adding an Alpha Agonist</a:t>
            </a:r>
          </a:p>
        </p:txBody>
      </p:sp>
      <p:sp>
        <p:nvSpPr>
          <p:cNvPr id="3" name="Content Placeholder 2"/>
          <p:cNvSpPr>
            <a:spLocks noGrp="1"/>
          </p:cNvSpPr>
          <p:nvPr>
            <p:ph idx="1"/>
          </p:nvPr>
        </p:nvSpPr>
        <p:spPr>
          <a:xfrm>
            <a:off x="838199" y="1859772"/>
            <a:ext cx="10620375" cy="4351338"/>
          </a:xfrm>
        </p:spPr>
        <p:txBody>
          <a:bodyPr>
            <a:normAutofit/>
          </a:bodyPr>
          <a:lstStyle/>
          <a:p>
            <a:r>
              <a:rPr lang="en-US" sz="3200" dirty="0">
                <a:latin typeface="+mn-lt"/>
              </a:rPr>
              <a:t>Hyperactivity/Impulsivity &gt; Attention</a:t>
            </a:r>
          </a:p>
          <a:p>
            <a:r>
              <a:rPr lang="en-US" sz="3200" dirty="0">
                <a:latin typeface="+mn-lt"/>
              </a:rPr>
              <a:t>Sedation </a:t>
            </a:r>
          </a:p>
          <a:p>
            <a:pPr lvl="1"/>
            <a:r>
              <a:rPr lang="en-US" sz="3200" dirty="0">
                <a:latin typeface="+mn-lt"/>
              </a:rPr>
              <a:t>What amount is tolerable?  Is it advantageous?</a:t>
            </a:r>
          </a:p>
          <a:p>
            <a:pPr lvl="1"/>
            <a:r>
              <a:rPr lang="en-US" sz="3200" dirty="0">
                <a:latin typeface="+mn-lt"/>
              </a:rPr>
              <a:t>Clonidine &gt; Guanfacine</a:t>
            </a:r>
          </a:p>
          <a:p>
            <a:r>
              <a:rPr lang="en-US" sz="3200" dirty="0">
                <a:latin typeface="+mn-lt"/>
              </a:rPr>
              <a:t>Heart Rate and Blood Pressure</a:t>
            </a:r>
          </a:p>
          <a:p>
            <a:r>
              <a:rPr lang="en-US" sz="3200" dirty="0">
                <a:latin typeface="+mn-lt"/>
              </a:rPr>
              <a:t>Adherence</a:t>
            </a:r>
          </a:p>
          <a:p>
            <a:pPr lvl="1"/>
            <a:r>
              <a:rPr lang="en-US" sz="3200" dirty="0">
                <a:latin typeface="+mn-lt"/>
              </a:rPr>
              <a:t>Rebound hypertension</a:t>
            </a:r>
          </a:p>
        </p:txBody>
      </p:sp>
    </p:spTree>
    <p:extLst>
      <p:ext uri="{BB962C8B-B14F-4D97-AF65-F5344CB8AC3E}">
        <p14:creationId xmlns:p14="http://schemas.microsoft.com/office/powerpoint/2010/main" val="2226100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1662"/>
            <a:ext cx="10515600" cy="1133963"/>
          </a:xfrm>
        </p:spPr>
        <p:txBody>
          <a:bodyPr>
            <a:noAutofit/>
          </a:bodyPr>
          <a:lstStyle/>
          <a:p>
            <a:r>
              <a:rPr lang="en-US" sz="3600" u="sng" dirty="0">
                <a:latin typeface="+mj-lt"/>
              </a:rPr>
              <a:t>Other Things to Consider If Stimulants Are Not Working: Comorbidity/Diagnostic Issue</a:t>
            </a:r>
          </a:p>
        </p:txBody>
      </p:sp>
      <p:sp>
        <p:nvSpPr>
          <p:cNvPr id="3" name="Content Placeholder 2"/>
          <p:cNvSpPr>
            <a:spLocks noGrp="1"/>
          </p:cNvSpPr>
          <p:nvPr>
            <p:ph idx="1"/>
          </p:nvPr>
        </p:nvSpPr>
        <p:spPr>
          <a:xfrm>
            <a:off x="838200" y="1961786"/>
            <a:ext cx="10515600" cy="4351338"/>
          </a:xfrm>
        </p:spPr>
        <p:txBody>
          <a:bodyPr>
            <a:normAutofit fontScale="92500" lnSpcReduction="10000"/>
          </a:bodyPr>
          <a:lstStyle/>
          <a:p>
            <a:r>
              <a:rPr lang="en-US" sz="3200" dirty="0">
                <a:latin typeface="+mn-lt"/>
              </a:rPr>
              <a:t>Other Comorbidity?</a:t>
            </a:r>
          </a:p>
          <a:p>
            <a:pPr lvl="1"/>
            <a:r>
              <a:rPr lang="en-US" sz="2800" dirty="0">
                <a:latin typeface="+mn-lt"/>
              </a:rPr>
              <a:t>What about co-occurring Anxiety/Depression</a:t>
            </a:r>
          </a:p>
          <a:p>
            <a:pPr lvl="2"/>
            <a:r>
              <a:rPr lang="en-US" sz="2800" dirty="0">
                <a:latin typeface="+mn-lt"/>
              </a:rPr>
              <a:t>Is it mild/moderate enough for CBT</a:t>
            </a:r>
          </a:p>
          <a:p>
            <a:pPr lvl="2"/>
            <a:r>
              <a:rPr lang="en-US" sz="2800" dirty="0">
                <a:latin typeface="+mn-lt"/>
              </a:rPr>
              <a:t>Remember your screening tools - PHQ-9, SCARED</a:t>
            </a:r>
          </a:p>
          <a:p>
            <a:pPr lvl="2"/>
            <a:r>
              <a:rPr lang="en-US" sz="2800" dirty="0">
                <a:latin typeface="+mn-lt"/>
              </a:rPr>
              <a:t>Does this require an SSRI trial?</a:t>
            </a:r>
          </a:p>
          <a:p>
            <a:pPr lvl="1"/>
            <a:r>
              <a:rPr lang="en-US" sz="2800" dirty="0">
                <a:latin typeface="+mn-lt"/>
              </a:rPr>
              <a:t>Learning Disorder</a:t>
            </a:r>
          </a:p>
          <a:p>
            <a:pPr lvl="2"/>
            <a:r>
              <a:rPr lang="en-US" sz="2800" dirty="0">
                <a:latin typeface="+mn-lt"/>
              </a:rPr>
              <a:t>CSE evaluation for IEP need</a:t>
            </a:r>
          </a:p>
          <a:p>
            <a:pPr lvl="2"/>
            <a:r>
              <a:rPr lang="en-US" sz="2800" dirty="0">
                <a:latin typeface="+mn-lt"/>
              </a:rPr>
              <a:t>Neuropsychiatric Testing</a:t>
            </a:r>
          </a:p>
          <a:p>
            <a:pPr lvl="1"/>
            <a:r>
              <a:rPr lang="en-US" sz="2800" dirty="0">
                <a:latin typeface="+mn-lt"/>
              </a:rPr>
              <a:t>ODD</a:t>
            </a:r>
          </a:p>
          <a:p>
            <a:pPr lvl="2"/>
            <a:r>
              <a:rPr lang="en-US" sz="2800" dirty="0">
                <a:latin typeface="+mn-lt"/>
              </a:rPr>
              <a:t>Parenting-based intervention recommended -&gt; Parent Behavior Management Training</a:t>
            </a:r>
          </a:p>
          <a:p>
            <a:pPr lvl="2"/>
            <a:endParaRPr lang="en-US" sz="2400" dirty="0">
              <a:latin typeface="+mn-lt"/>
            </a:endParaRPr>
          </a:p>
          <a:p>
            <a:pPr lvl="2"/>
            <a:endParaRPr lang="en-US" sz="2400" dirty="0">
              <a:latin typeface="+mn-lt"/>
            </a:endParaRPr>
          </a:p>
          <a:p>
            <a:endParaRPr lang="en-US" sz="3200" dirty="0">
              <a:latin typeface="+mn-lt"/>
            </a:endParaRPr>
          </a:p>
          <a:p>
            <a:pPr marL="457200" lvl="1" indent="0">
              <a:buNone/>
            </a:pPr>
            <a:endParaRPr lang="en-US" sz="2800" dirty="0">
              <a:latin typeface="+mn-lt"/>
            </a:endParaRPr>
          </a:p>
          <a:p>
            <a:endParaRPr lang="en-US" dirty="0">
              <a:latin typeface="+mn-lt"/>
            </a:endParaRPr>
          </a:p>
          <a:p>
            <a:endParaRPr lang="en-US" dirty="0">
              <a:latin typeface="+mn-lt"/>
            </a:endParaRPr>
          </a:p>
        </p:txBody>
      </p:sp>
    </p:spTree>
    <p:extLst>
      <p:ext uri="{BB962C8B-B14F-4D97-AF65-F5344CB8AC3E}">
        <p14:creationId xmlns:p14="http://schemas.microsoft.com/office/powerpoint/2010/main" val="2709367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5DA7-92DE-0C63-6E3C-8C81C7FAA552}"/>
              </a:ext>
            </a:extLst>
          </p:cNvPr>
          <p:cNvSpPr>
            <a:spLocks noGrp="1"/>
          </p:cNvSpPr>
          <p:nvPr>
            <p:ph type="title"/>
          </p:nvPr>
        </p:nvSpPr>
        <p:spPr>
          <a:xfrm>
            <a:off x="5256080" y="1027205"/>
            <a:ext cx="6676083" cy="4803589"/>
          </a:xfrm>
          <a:noFill/>
        </p:spPr>
        <p:txBody>
          <a:bodyPr vert="horz" lIns="91440" tIns="45720" rIns="91440" bIns="45720" rtlCol="0" anchor="b">
            <a:noAutofit/>
          </a:bodyPr>
          <a:lstStyle/>
          <a:p>
            <a:pPr algn="l"/>
            <a:r>
              <a:rPr lang="en-US" sz="2400" u="sng" dirty="0">
                <a:latin typeface="+mj-lt"/>
                <a:ea typeface="+mj-ea"/>
                <a:cs typeface="+mj-cs"/>
              </a:rPr>
              <a:t>Percy</a:t>
            </a:r>
            <a:br>
              <a:rPr lang="en-US" sz="2400" u="sng" dirty="0">
                <a:latin typeface="+mj-lt"/>
                <a:ea typeface="+mj-ea"/>
                <a:cs typeface="+mj-cs"/>
              </a:rPr>
            </a:br>
            <a:br>
              <a:rPr lang="en-US" sz="2400" u="sng" dirty="0">
                <a:latin typeface="+mj-lt"/>
                <a:ea typeface="+mj-ea"/>
                <a:cs typeface="+mj-cs"/>
              </a:rPr>
            </a:br>
            <a:r>
              <a:rPr lang="en-US" sz="2400" dirty="0">
                <a:latin typeface="+mj-lt"/>
                <a:ea typeface="+mj-ea"/>
                <a:cs typeface="+mj-cs"/>
              </a:rPr>
              <a:t>- Titrated to 54 mg with improved behavior and academic performance in school, however continued symptoms on Vanderbilt, with teacher’s also noticing worry</a:t>
            </a:r>
            <a:br>
              <a:rPr lang="en-US" sz="2400" dirty="0">
                <a:latin typeface="+mj-lt"/>
                <a:ea typeface="+mj-ea"/>
                <a:cs typeface="+mj-cs"/>
              </a:rPr>
            </a:br>
            <a:r>
              <a:rPr lang="en-US" sz="2400" dirty="0">
                <a:latin typeface="+mj-lt"/>
                <a:ea typeface="+mj-ea"/>
                <a:cs typeface="+mj-cs"/>
              </a:rPr>
              <a:t>- Despite implementation of reward plan for after school to improve behavior, father continues to express frustration with Percy’s focus and increased activity after school</a:t>
            </a:r>
            <a:br>
              <a:rPr lang="en-US" sz="2400" dirty="0">
                <a:latin typeface="+mj-lt"/>
                <a:ea typeface="+mj-ea"/>
                <a:cs typeface="+mj-cs"/>
              </a:rPr>
            </a:br>
            <a:r>
              <a:rPr lang="en-US" sz="2400" dirty="0">
                <a:latin typeface="+mj-lt"/>
                <a:ea typeface="+mj-ea"/>
                <a:cs typeface="+mj-cs"/>
              </a:rPr>
              <a:t>- Sleep hygiene addressed as per recommendations, but onset of sleep remains problematic, now he is also frequently asking to sleep with his parents</a:t>
            </a:r>
            <a:br>
              <a:rPr lang="en-US" sz="2400" dirty="0">
                <a:latin typeface="+mj-lt"/>
                <a:ea typeface="+mj-ea"/>
                <a:cs typeface="+mj-cs"/>
              </a:rPr>
            </a:br>
            <a:r>
              <a:rPr lang="en-US" sz="2400" dirty="0">
                <a:latin typeface="+mj-lt"/>
                <a:ea typeface="+mj-ea"/>
                <a:cs typeface="+mj-cs"/>
              </a:rPr>
              <a:t>- Falling further behind in reading</a:t>
            </a:r>
            <a:br>
              <a:rPr lang="en-US" sz="2400" dirty="0">
                <a:latin typeface="+mj-lt"/>
                <a:ea typeface="+mj-ea"/>
                <a:cs typeface="+mj-cs"/>
              </a:rPr>
            </a:br>
            <a:r>
              <a:rPr lang="en-US" sz="2400" dirty="0">
                <a:latin typeface="+mj-lt"/>
                <a:ea typeface="+mj-ea"/>
                <a:cs typeface="+mj-cs"/>
              </a:rPr>
              <a:t>- Appetite reduced</a:t>
            </a:r>
          </a:p>
        </p:txBody>
      </p:sp>
      <p:pic>
        <p:nvPicPr>
          <p:cNvPr id="3" name="Picture 2">
            <a:extLst>
              <a:ext uri="{FF2B5EF4-FFF2-40B4-BE49-F238E27FC236}">
                <a16:creationId xmlns:a16="http://schemas.microsoft.com/office/drawing/2014/main" id="{C043879B-75C7-2416-ABF4-FB485ABD79C0}"/>
              </a:ext>
            </a:extLst>
          </p:cNvPr>
          <p:cNvPicPr>
            <a:picLocks noChangeAspect="1"/>
          </p:cNvPicPr>
          <p:nvPr/>
        </p:nvPicPr>
        <p:blipFill>
          <a:blip r:embed="rId3"/>
          <a:stretch>
            <a:fillRect/>
          </a:stretch>
        </p:blipFill>
        <p:spPr>
          <a:xfrm>
            <a:off x="562149" y="1610086"/>
            <a:ext cx="4389500" cy="3432345"/>
          </a:xfrm>
          <a:prstGeom prst="rect">
            <a:avLst/>
          </a:prstGeom>
        </p:spPr>
      </p:pic>
    </p:spTree>
    <p:extLst>
      <p:ext uri="{BB962C8B-B14F-4D97-AF65-F5344CB8AC3E}">
        <p14:creationId xmlns:p14="http://schemas.microsoft.com/office/powerpoint/2010/main" val="2598598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641E-F036-5CD3-7083-5EC83A843949}"/>
              </a:ext>
            </a:extLst>
          </p:cNvPr>
          <p:cNvSpPr>
            <a:spLocks noGrp="1"/>
          </p:cNvSpPr>
          <p:nvPr>
            <p:ph type="title"/>
          </p:nvPr>
        </p:nvSpPr>
        <p:spPr/>
        <p:txBody>
          <a:bodyPr/>
          <a:lstStyle/>
          <a:p>
            <a:r>
              <a:rPr lang="en-US" dirty="0"/>
              <a:t>What do we do next?</a:t>
            </a:r>
          </a:p>
        </p:txBody>
      </p:sp>
      <p:sp>
        <p:nvSpPr>
          <p:cNvPr id="3" name="Content Placeholder 2">
            <a:extLst>
              <a:ext uri="{FF2B5EF4-FFF2-40B4-BE49-F238E27FC236}">
                <a16:creationId xmlns:a16="http://schemas.microsoft.com/office/drawing/2014/main" id="{BF41B8F8-DED1-4C87-CC24-49375A963ADF}"/>
              </a:ext>
            </a:extLst>
          </p:cNvPr>
          <p:cNvSpPr>
            <a:spLocks noGrp="1"/>
          </p:cNvSpPr>
          <p:nvPr>
            <p:ph idx="1"/>
          </p:nvPr>
        </p:nvSpPr>
        <p:spPr/>
        <p:txBody>
          <a:bodyPr/>
          <a:lstStyle/>
          <a:p>
            <a:r>
              <a:rPr lang="en-US" dirty="0"/>
              <a:t>Could something else beyond ADHD be occurring?</a:t>
            </a:r>
          </a:p>
          <a:p>
            <a:r>
              <a:rPr lang="en-US" dirty="0"/>
              <a:t>Medication considerations</a:t>
            </a:r>
          </a:p>
          <a:p>
            <a:endParaRPr lang="en-US" dirty="0"/>
          </a:p>
        </p:txBody>
      </p:sp>
    </p:spTree>
    <p:extLst>
      <p:ext uri="{BB962C8B-B14F-4D97-AF65-F5344CB8AC3E}">
        <p14:creationId xmlns:p14="http://schemas.microsoft.com/office/powerpoint/2010/main" val="3307399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2186"/>
            <a:ext cx="10515600" cy="1450488"/>
          </a:xfrm>
        </p:spPr>
        <p:txBody>
          <a:bodyPr>
            <a:noAutofit/>
          </a:bodyPr>
          <a:lstStyle/>
          <a:p>
            <a:r>
              <a:rPr lang="en-US" sz="4000" u="sng" dirty="0">
                <a:latin typeface="+mj-lt"/>
              </a:rPr>
              <a:t>When Might A Stimulant’s “Failure” Be More Predictable?</a:t>
            </a:r>
          </a:p>
        </p:txBody>
      </p:sp>
      <p:sp>
        <p:nvSpPr>
          <p:cNvPr id="3" name="Content Placeholder 2"/>
          <p:cNvSpPr>
            <a:spLocks noGrp="1"/>
          </p:cNvSpPr>
          <p:nvPr>
            <p:ph idx="1"/>
          </p:nvPr>
        </p:nvSpPr>
        <p:spPr>
          <a:xfrm>
            <a:off x="838200" y="2334368"/>
            <a:ext cx="10515600" cy="3764909"/>
          </a:xfrm>
        </p:spPr>
        <p:txBody>
          <a:bodyPr>
            <a:normAutofit/>
          </a:bodyPr>
          <a:lstStyle/>
          <a:p>
            <a:pPr marL="0" indent="0">
              <a:buNone/>
            </a:pPr>
            <a:endParaRPr lang="en-US" sz="2000" dirty="0">
              <a:latin typeface="+mn-lt"/>
            </a:endParaRPr>
          </a:p>
          <a:p>
            <a:r>
              <a:rPr lang="en-US" sz="3200" dirty="0">
                <a:latin typeface="+mn-lt"/>
              </a:rPr>
              <a:t>Existing Tic Disorder – </a:t>
            </a:r>
          </a:p>
          <a:p>
            <a:pPr lvl="1"/>
            <a:r>
              <a:rPr lang="en-US" sz="3200" dirty="0">
                <a:latin typeface="+mn-lt"/>
              </a:rPr>
              <a:t>May consider atomoxetine which is less associated with tic exacerbation</a:t>
            </a:r>
          </a:p>
          <a:p>
            <a:pPr lvl="1"/>
            <a:r>
              <a:rPr lang="en-US" sz="3200" dirty="0">
                <a:latin typeface="+mn-lt"/>
              </a:rPr>
              <a:t>If tic causes impairment, could target both tic and ADHD symptoms with Alpha-Agonist</a:t>
            </a:r>
          </a:p>
          <a:p>
            <a:pPr marL="0" indent="0">
              <a:buNone/>
            </a:pPr>
            <a:endParaRPr lang="en-US" sz="2000" dirty="0">
              <a:latin typeface="+mn-lt"/>
            </a:endParaRPr>
          </a:p>
        </p:txBody>
      </p:sp>
    </p:spTree>
    <p:extLst>
      <p:ext uri="{BB962C8B-B14F-4D97-AF65-F5344CB8AC3E}">
        <p14:creationId xmlns:p14="http://schemas.microsoft.com/office/powerpoint/2010/main" val="1023224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6172"/>
            <a:ext cx="10515600" cy="1450488"/>
          </a:xfrm>
        </p:spPr>
        <p:txBody>
          <a:bodyPr>
            <a:noAutofit/>
          </a:bodyPr>
          <a:lstStyle/>
          <a:p>
            <a:r>
              <a:rPr lang="en-US" sz="4000" u="sng" dirty="0">
                <a:latin typeface="+mj-lt"/>
              </a:rPr>
              <a:t>When Might A Stimulant’s “Failure” Be More Predictable?</a:t>
            </a:r>
            <a:br>
              <a:rPr lang="en-US" sz="4000" u="sng" dirty="0">
                <a:latin typeface="+mj-lt"/>
              </a:rPr>
            </a:br>
            <a:endParaRPr lang="en-US" sz="4000" u="sng" dirty="0">
              <a:latin typeface="+mj-lt"/>
            </a:endParaRPr>
          </a:p>
        </p:txBody>
      </p:sp>
      <p:sp>
        <p:nvSpPr>
          <p:cNvPr id="3" name="Content Placeholder 2"/>
          <p:cNvSpPr>
            <a:spLocks noGrp="1"/>
          </p:cNvSpPr>
          <p:nvPr>
            <p:ph idx="1"/>
          </p:nvPr>
        </p:nvSpPr>
        <p:spPr>
          <a:xfrm>
            <a:off x="838200" y="2771192"/>
            <a:ext cx="10515600" cy="3811562"/>
          </a:xfrm>
        </p:spPr>
        <p:txBody>
          <a:bodyPr>
            <a:normAutofit/>
          </a:bodyPr>
          <a:lstStyle/>
          <a:p>
            <a:pPr marL="0" indent="0">
              <a:buNone/>
            </a:pPr>
            <a:endParaRPr lang="en-US" sz="2000" dirty="0">
              <a:latin typeface="+mn-lt"/>
            </a:endParaRPr>
          </a:p>
          <a:p>
            <a:r>
              <a:rPr lang="en-US" sz="3200" dirty="0">
                <a:latin typeface="+mn-lt"/>
              </a:rPr>
              <a:t>Significant Anxiety</a:t>
            </a:r>
          </a:p>
          <a:p>
            <a:pPr lvl="1"/>
            <a:r>
              <a:rPr lang="en-US" sz="3200" dirty="0">
                <a:latin typeface="+mn-lt"/>
              </a:rPr>
              <a:t>Treat anxiety – CBT, SSRI</a:t>
            </a:r>
          </a:p>
          <a:p>
            <a:pPr lvl="1"/>
            <a:r>
              <a:rPr lang="en-US" sz="3200" dirty="0">
                <a:latin typeface="+mn-lt"/>
              </a:rPr>
              <a:t>Atomoxetine – less likely to exacerbate anxiety in comparison to stimulant</a:t>
            </a:r>
          </a:p>
          <a:p>
            <a:pPr marL="0" indent="0">
              <a:buNone/>
            </a:pPr>
            <a:endParaRPr lang="en-US" sz="2000" dirty="0">
              <a:latin typeface="+mn-lt"/>
            </a:endParaRPr>
          </a:p>
        </p:txBody>
      </p:sp>
    </p:spTree>
    <p:extLst>
      <p:ext uri="{BB962C8B-B14F-4D97-AF65-F5344CB8AC3E}">
        <p14:creationId xmlns:p14="http://schemas.microsoft.com/office/powerpoint/2010/main" val="1660938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6172"/>
            <a:ext cx="10515600" cy="1450488"/>
          </a:xfrm>
        </p:spPr>
        <p:txBody>
          <a:bodyPr>
            <a:noAutofit/>
          </a:bodyPr>
          <a:lstStyle/>
          <a:p>
            <a:r>
              <a:rPr lang="en-US" sz="4000" u="sng" dirty="0">
                <a:latin typeface="+mj-lt"/>
              </a:rPr>
              <a:t>When Might A Stimulant’s “Failure” Be More Predictable?</a:t>
            </a:r>
            <a:br>
              <a:rPr lang="en-US" sz="4000" u="sng" dirty="0">
                <a:latin typeface="+mj-lt"/>
              </a:rPr>
            </a:br>
            <a:endParaRPr lang="en-US" sz="4000" u="sng" dirty="0">
              <a:latin typeface="+mj-lt"/>
            </a:endParaRPr>
          </a:p>
        </p:txBody>
      </p:sp>
      <p:sp>
        <p:nvSpPr>
          <p:cNvPr id="3" name="Content Placeholder 2"/>
          <p:cNvSpPr>
            <a:spLocks noGrp="1"/>
          </p:cNvSpPr>
          <p:nvPr>
            <p:ph idx="1"/>
          </p:nvPr>
        </p:nvSpPr>
        <p:spPr>
          <a:xfrm>
            <a:off x="838200" y="2771192"/>
            <a:ext cx="10515600" cy="3811562"/>
          </a:xfrm>
        </p:spPr>
        <p:txBody>
          <a:bodyPr>
            <a:normAutofit/>
          </a:bodyPr>
          <a:lstStyle/>
          <a:p>
            <a:pPr marL="0" indent="0">
              <a:buNone/>
            </a:pPr>
            <a:endParaRPr lang="en-US" sz="3200" dirty="0">
              <a:latin typeface="+mn-lt"/>
            </a:endParaRPr>
          </a:p>
          <a:p>
            <a:r>
              <a:rPr lang="en-US" sz="3200" dirty="0">
                <a:latin typeface="+mn-lt"/>
              </a:rPr>
              <a:t>Children with ASD</a:t>
            </a:r>
          </a:p>
          <a:p>
            <a:pPr lvl="1"/>
            <a:r>
              <a:rPr lang="en-US" sz="3200" dirty="0">
                <a:latin typeface="+mn-lt"/>
              </a:rPr>
              <a:t>Generally more sensitive to side effects though stimulants can still provide benefit</a:t>
            </a:r>
          </a:p>
          <a:p>
            <a:pPr lvl="1"/>
            <a:r>
              <a:rPr lang="en-US" sz="3200" dirty="0">
                <a:latin typeface="+mn-lt"/>
              </a:rPr>
              <a:t>With ADHD: hyperactive/impulsive type and/or with aggression consider alpha agonist</a:t>
            </a:r>
          </a:p>
          <a:p>
            <a:pPr marL="0" indent="0">
              <a:buNone/>
            </a:pPr>
            <a:endParaRPr lang="en-US" sz="3200" dirty="0">
              <a:latin typeface="+mn-lt"/>
            </a:endParaRPr>
          </a:p>
        </p:txBody>
      </p:sp>
    </p:spTree>
    <p:extLst>
      <p:ext uri="{BB962C8B-B14F-4D97-AF65-F5344CB8AC3E}">
        <p14:creationId xmlns:p14="http://schemas.microsoft.com/office/powerpoint/2010/main" val="1235953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7522"/>
            <a:ext cx="10515600" cy="851266"/>
          </a:xfrm>
        </p:spPr>
        <p:txBody>
          <a:bodyPr>
            <a:noAutofit/>
          </a:bodyPr>
          <a:lstStyle/>
          <a:p>
            <a:r>
              <a:rPr lang="en-US" sz="3600" u="sng" dirty="0">
                <a:latin typeface="+mj-lt"/>
              </a:rPr>
              <a:t>Take homes…when medication doesn’t seem to “work”</a:t>
            </a:r>
          </a:p>
        </p:txBody>
      </p:sp>
      <p:sp>
        <p:nvSpPr>
          <p:cNvPr id="3" name="Content Placeholder 2"/>
          <p:cNvSpPr>
            <a:spLocks noGrp="1"/>
          </p:cNvSpPr>
          <p:nvPr>
            <p:ph idx="1"/>
          </p:nvPr>
        </p:nvSpPr>
        <p:spPr>
          <a:xfrm>
            <a:off x="838200" y="1714501"/>
            <a:ext cx="10515600" cy="4265977"/>
          </a:xfrm>
        </p:spPr>
        <p:txBody>
          <a:bodyPr>
            <a:noAutofit/>
          </a:bodyPr>
          <a:lstStyle/>
          <a:p>
            <a:r>
              <a:rPr lang="en-US" sz="2300" dirty="0">
                <a:latin typeface="+mn-lt"/>
              </a:rPr>
              <a:t>There is not a SINGLE “right way”</a:t>
            </a:r>
          </a:p>
          <a:p>
            <a:r>
              <a:rPr lang="en-US" sz="2300" dirty="0">
                <a:latin typeface="+mn-lt"/>
              </a:rPr>
              <a:t>Dosing:</a:t>
            </a:r>
          </a:p>
          <a:p>
            <a:pPr lvl="1"/>
            <a:r>
              <a:rPr lang="en-US" sz="2300" dirty="0">
                <a:latin typeface="+mn-lt"/>
              </a:rPr>
              <a:t>Adherence</a:t>
            </a:r>
          </a:p>
          <a:p>
            <a:pPr lvl="1"/>
            <a:r>
              <a:rPr lang="en-US" sz="2300" dirty="0">
                <a:latin typeface="+mn-lt"/>
              </a:rPr>
              <a:t>Treat to remission</a:t>
            </a:r>
          </a:p>
          <a:p>
            <a:pPr lvl="1"/>
            <a:r>
              <a:rPr lang="en-US" sz="2300" dirty="0">
                <a:latin typeface="+mn-lt"/>
              </a:rPr>
              <a:t>Use Vanderbilt and other collateral information to guide treatment</a:t>
            </a:r>
          </a:p>
          <a:p>
            <a:pPr lvl="1"/>
            <a:r>
              <a:rPr lang="en-US" sz="2300" dirty="0">
                <a:latin typeface="+mn-lt"/>
              </a:rPr>
              <a:t>If partial response to max dose, consider switching to alternative vs augmenting with alpha</a:t>
            </a:r>
          </a:p>
          <a:p>
            <a:pPr lvl="1"/>
            <a:r>
              <a:rPr lang="en-US" sz="2300" dirty="0">
                <a:latin typeface="+mn-lt"/>
              </a:rPr>
              <a:t>Booster medication if wear off is likely</a:t>
            </a:r>
          </a:p>
          <a:p>
            <a:r>
              <a:rPr lang="en-US" sz="2300" dirty="0">
                <a:latin typeface="+mn-lt"/>
              </a:rPr>
              <a:t>Comorbidity vs. Misdiagnosis</a:t>
            </a:r>
          </a:p>
          <a:p>
            <a:pPr lvl="1"/>
            <a:r>
              <a:rPr lang="en-US" sz="2300" dirty="0">
                <a:latin typeface="+mn-lt"/>
              </a:rPr>
              <a:t>Consider learning disorders – CSE evaluation</a:t>
            </a:r>
          </a:p>
          <a:p>
            <a:pPr lvl="1"/>
            <a:r>
              <a:rPr lang="en-US" sz="2300" dirty="0">
                <a:latin typeface="+mn-lt"/>
              </a:rPr>
              <a:t>Use screens to help rule out (PHQ9, SCARED, GAD7, CRAFFT, CPSS-V)</a:t>
            </a:r>
          </a:p>
          <a:p>
            <a:pPr lvl="1"/>
            <a:r>
              <a:rPr lang="en-US" sz="2300" dirty="0">
                <a:latin typeface="+mn-lt"/>
              </a:rPr>
              <a:t>Life circumstances</a:t>
            </a:r>
          </a:p>
          <a:p>
            <a:endParaRPr lang="en-US" sz="2300" dirty="0">
              <a:latin typeface="+mn-lt"/>
            </a:endParaRPr>
          </a:p>
          <a:p>
            <a:endParaRPr lang="en-US" sz="2300" dirty="0">
              <a:latin typeface="+mn-lt"/>
            </a:endParaRPr>
          </a:p>
        </p:txBody>
      </p:sp>
    </p:spTree>
    <p:extLst>
      <p:ext uri="{BB962C8B-B14F-4D97-AF65-F5344CB8AC3E}">
        <p14:creationId xmlns:p14="http://schemas.microsoft.com/office/powerpoint/2010/main" val="755356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320F694-38D2-AA26-849B-48B137E2E773}"/>
              </a:ext>
            </a:extLst>
          </p:cNvPr>
          <p:cNvSpPr txBox="1"/>
          <p:nvPr/>
        </p:nvSpPr>
        <p:spPr>
          <a:xfrm>
            <a:off x="3093420" y="393953"/>
            <a:ext cx="6002110" cy="372903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Whenever in doubt, always remember, with Project Teach….</a:t>
            </a:r>
          </a:p>
        </p:txBody>
      </p:sp>
      <p:pic>
        <p:nvPicPr>
          <p:cNvPr id="5" name="Picture 4">
            <a:extLst>
              <a:ext uri="{FF2B5EF4-FFF2-40B4-BE49-F238E27FC236}">
                <a16:creationId xmlns:a16="http://schemas.microsoft.com/office/drawing/2014/main" id="{A5E5577E-9EE8-3F67-BB5B-3CBC606664B3}"/>
              </a:ext>
            </a:extLst>
          </p:cNvPr>
          <p:cNvPicPr>
            <a:picLocks noChangeAspect="1"/>
          </p:cNvPicPr>
          <p:nvPr/>
        </p:nvPicPr>
        <p:blipFill rotWithShape="1">
          <a:blip r:embed="rId2"/>
          <a:srcRect l="-124" r="202"/>
          <a:stretch/>
        </p:blipFill>
        <p:spPr>
          <a:xfrm>
            <a:off x="4384212" y="2687388"/>
            <a:ext cx="3420526" cy="3407974"/>
          </a:xfrm>
          <a:prstGeom prst="rect">
            <a:avLst/>
          </a:prstGeom>
          <a:effectLst/>
        </p:spPr>
      </p:pic>
      <p:pic>
        <p:nvPicPr>
          <p:cNvPr id="2050" name="Picture 2" descr="Snoopy just a phone call away | Snoopy cartoon, Snoopy quotes, Snoopy images">
            <a:extLst>
              <a:ext uri="{FF2B5EF4-FFF2-40B4-BE49-F238E27FC236}">
                <a16:creationId xmlns:a16="http://schemas.microsoft.com/office/drawing/2014/main" id="{36517C9F-F17E-E113-A5BD-6C9E533424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208" b="655"/>
          <a:stretch/>
        </p:blipFill>
        <p:spPr bwMode="auto">
          <a:xfrm>
            <a:off x="8805019" y="2318704"/>
            <a:ext cx="2903971" cy="41453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ucy's psychiatry booth | Peanuts Wiki | Fandom">
            <a:extLst>
              <a:ext uri="{FF2B5EF4-FFF2-40B4-BE49-F238E27FC236}">
                <a16:creationId xmlns:a16="http://schemas.microsoft.com/office/drawing/2014/main" id="{210C397C-213D-FED9-F026-BB61B41A5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31" y="2526859"/>
            <a:ext cx="3730809" cy="414534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43D6023C-49ED-6149-84EE-93072E1C2AD5}"/>
              </a:ext>
            </a:extLst>
          </p:cNvPr>
          <p:cNvCxnSpPr>
            <a:cxnSpLocks/>
          </p:cNvCxnSpPr>
          <p:nvPr/>
        </p:nvCxnSpPr>
        <p:spPr>
          <a:xfrm>
            <a:off x="2174033" y="3329879"/>
            <a:ext cx="341353"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11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260" y="1257300"/>
            <a:ext cx="5829300" cy="857250"/>
          </a:xfrm>
        </p:spPr>
        <p:txBody>
          <a:bodyPr>
            <a:normAutofit/>
          </a:bodyPr>
          <a:lstStyle/>
          <a:p>
            <a:pPr algn="ctr"/>
            <a:r>
              <a:rPr lang="en-US" sz="3200" b="1" u="sng" dirty="0">
                <a:latin typeface="Baskerville Old Face" panose="02020602080505020303" pitchFamily="18" charset="0"/>
              </a:rPr>
              <a:t>ADHD</a:t>
            </a:r>
            <a:endParaRPr lang="en-US" sz="3200" u="sng" dirty="0">
              <a:latin typeface="Baskerville Old Face" panose="02020602080505020303" pitchFamily="18" charset="0"/>
            </a:endParaRP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3786406421"/>
              </p:ext>
            </p:extLst>
          </p:nvPr>
        </p:nvGraphicFramePr>
        <p:xfrm>
          <a:off x="3181350" y="2343150"/>
          <a:ext cx="5829300" cy="308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53655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629" y="2619976"/>
            <a:ext cx="11336740" cy="3117884"/>
          </a:xfrm>
        </p:spPr>
        <p:txBody>
          <a:bodyPr>
            <a:normAutofit/>
          </a:bodyPr>
          <a:lstStyle/>
          <a:p>
            <a:r>
              <a:rPr lang="en-US" sz="2800" dirty="0">
                <a:solidFill>
                  <a:schemeClr val="tx1">
                    <a:lumMod val="65000"/>
                    <a:lumOff val="35000"/>
                  </a:schemeClr>
                </a:solidFill>
                <a:ea typeface="+mn-ea"/>
                <a:cs typeface="+mn-cs"/>
              </a:rPr>
              <a:t> </a:t>
            </a:r>
          </a:p>
          <a:p>
            <a:r>
              <a:rPr lang="en-US" sz="2800" dirty="0">
                <a:solidFill>
                  <a:schemeClr val="tx1">
                    <a:lumMod val="65000"/>
                    <a:lumOff val="35000"/>
                  </a:schemeClr>
                </a:solidFill>
                <a:ea typeface="+mn-ea"/>
                <a:cs typeface="+mn-cs"/>
              </a:rPr>
              <a:t>None</a:t>
            </a:r>
          </a:p>
        </p:txBody>
      </p:sp>
      <p:sp>
        <p:nvSpPr>
          <p:cNvPr id="4" name="TextBox 3"/>
          <p:cNvSpPr txBox="1"/>
          <p:nvPr/>
        </p:nvSpPr>
        <p:spPr>
          <a:xfrm>
            <a:off x="3352800" y="1296537"/>
            <a:ext cx="54864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49FDA"/>
                </a:solidFill>
                <a:effectLst/>
                <a:uLnTx/>
                <a:uFillTx/>
                <a:latin typeface="Helvetica Regular" charset="0"/>
                <a:ea typeface="Helvetica Regular" charset="0"/>
                <a:cs typeface="Helvetica Regular" charset="0"/>
              </a:rPr>
              <a:t>Disclosures</a:t>
            </a:r>
          </a:p>
        </p:txBody>
      </p:sp>
    </p:spTree>
    <p:extLst>
      <p:ext uri="{BB962C8B-B14F-4D97-AF65-F5344CB8AC3E}">
        <p14:creationId xmlns:p14="http://schemas.microsoft.com/office/powerpoint/2010/main" val="1491322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98003683"/>
              </p:ext>
            </p:extLst>
          </p:nvPr>
        </p:nvGraphicFramePr>
        <p:xfrm>
          <a:off x="3009900" y="2057402"/>
          <a:ext cx="5600700" cy="3655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14754" y="922946"/>
            <a:ext cx="10515600" cy="709919"/>
          </a:xfrm>
        </p:spPr>
        <p:txBody>
          <a:bodyPr/>
          <a:lstStyle/>
          <a:p>
            <a:pPr algn="ctr"/>
            <a:r>
              <a:rPr lang="en-US" sz="2400" b="1" dirty="0">
                <a:latin typeface="Baskerville Old Face" panose="02020602080505020303" pitchFamily="18" charset="0"/>
              </a:rPr>
              <a:t>ADHD + Anxiety/Depression</a:t>
            </a:r>
            <a:endParaRPr lang="en-US" dirty="0">
              <a:solidFill>
                <a:schemeClr val="tx1"/>
              </a:solidFill>
              <a:latin typeface="Baskerville Old Face" panose="02020602080505020303" pitchFamily="18" charset="0"/>
            </a:endParaRPr>
          </a:p>
        </p:txBody>
      </p:sp>
      <p:sp>
        <p:nvSpPr>
          <p:cNvPr id="5" name="Title 1"/>
          <p:cNvSpPr txBox="1">
            <a:spLocks/>
          </p:cNvSpPr>
          <p:nvPr/>
        </p:nvSpPr>
        <p:spPr>
          <a:xfrm>
            <a:off x="2781300" y="1208329"/>
            <a:ext cx="5829300" cy="857250"/>
          </a:xfrm>
          <a:prstGeom prst="rect">
            <a:avLst/>
          </a:prstGeom>
        </p:spPr>
        <p:txBody>
          <a:bodyPr vert="horz" lIns="68580" tIns="34290" rIns="68580" bIns="3429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Baskerville Old Face" panose="02020602080505020303" pitchFamily="18" charset="0"/>
                <a:ea typeface="+mj-ea"/>
                <a:cs typeface="+mj-cs"/>
              </a:rPr>
              <a:t>  Comorbidities and ADHD</a:t>
            </a:r>
            <a:endParaRPr kumimoji="0" lang="en-US" sz="3600" b="0" i="0" u="none" strike="noStrike" kern="1200" cap="none" spc="0" normalizeH="0" baseline="0" noProof="0" dirty="0">
              <a:ln>
                <a:noFill/>
              </a:ln>
              <a:solidFill>
                <a:prstClr val="black"/>
              </a:solidFill>
              <a:effectLst/>
              <a:uLnTx/>
              <a:uFillTx/>
              <a:latin typeface="Baskerville Old Face" panose="02020602080505020303" pitchFamily="18" charset="0"/>
              <a:ea typeface="+mj-ea"/>
              <a:cs typeface="+mj-cs"/>
            </a:endParaRPr>
          </a:p>
        </p:txBody>
      </p:sp>
    </p:spTree>
    <p:extLst>
      <p:ext uri="{BB962C8B-B14F-4D97-AF65-F5344CB8AC3E}">
        <p14:creationId xmlns:p14="http://schemas.microsoft.com/office/powerpoint/2010/main" val="1074391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Toolkit Published by AAP 2020</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4466" y="2013135"/>
            <a:ext cx="4023067" cy="4220307"/>
          </a:xfrm>
        </p:spPr>
      </p:pic>
    </p:spTree>
    <p:extLst>
      <p:ext uri="{BB962C8B-B14F-4D97-AF65-F5344CB8AC3E}">
        <p14:creationId xmlns:p14="http://schemas.microsoft.com/office/powerpoint/2010/main" val="456387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7170" y="495295"/>
            <a:ext cx="5047509" cy="5867409"/>
          </a:xfrm>
        </p:spPr>
      </p:pic>
    </p:spTree>
    <p:extLst>
      <p:ext uri="{BB962C8B-B14F-4D97-AF65-F5344CB8AC3E}">
        <p14:creationId xmlns:p14="http://schemas.microsoft.com/office/powerpoint/2010/main" val="928976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C15DA7-92DE-0C63-6E3C-8C81C7FAA552}"/>
              </a:ext>
            </a:extLst>
          </p:cNvPr>
          <p:cNvSpPr>
            <a:spLocks noGrp="1"/>
          </p:cNvSpPr>
          <p:nvPr>
            <p:ph type="title"/>
          </p:nvPr>
        </p:nvSpPr>
        <p:spPr>
          <a:xfrm>
            <a:off x="5121002" y="166567"/>
            <a:ext cx="6676083" cy="4803589"/>
          </a:xfrm>
          <a:noFill/>
        </p:spPr>
        <p:txBody>
          <a:bodyPr vert="horz" lIns="91440" tIns="45720" rIns="91440" bIns="45720" rtlCol="0" anchor="b">
            <a:noAutofit/>
          </a:bodyPr>
          <a:lstStyle/>
          <a:p>
            <a:r>
              <a:rPr lang="en-US" sz="2800" dirty="0">
                <a:latin typeface="+mj-lt"/>
                <a:ea typeface="+mj-ea"/>
                <a:cs typeface="+mj-cs"/>
              </a:rPr>
              <a:t>Meet Percy, a 9-year-old with ADHD.</a:t>
            </a:r>
            <a:br>
              <a:rPr lang="en-US" sz="2800" dirty="0">
                <a:latin typeface="+mj-lt"/>
                <a:ea typeface="+mj-ea"/>
                <a:cs typeface="+mj-cs"/>
              </a:rPr>
            </a:br>
            <a:r>
              <a:rPr lang="en-US" sz="2800" dirty="0">
                <a:latin typeface="+mj-lt"/>
                <a:ea typeface="+mj-ea"/>
                <a:cs typeface="+mj-cs"/>
              </a:rPr>
              <a:t>  </a:t>
            </a:r>
            <a:br>
              <a:rPr lang="en-US" sz="2800" dirty="0">
                <a:latin typeface="+mj-lt"/>
                <a:ea typeface="+mj-ea"/>
                <a:cs typeface="+mj-cs"/>
              </a:rPr>
            </a:br>
            <a:r>
              <a:rPr lang="en-US" sz="2800" dirty="0">
                <a:latin typeface="+mj-lt"/>
                <a:ea typeface="+mj-ea"/>
                <a:cs typeface="+mj-cs"/>
              </a:rPr>
              <a:t>Over the next 20-30 minutes we will work together to help Percy and his family navigate common issues that we encounter especially when we get that call…</a:t>
            </a:r>
            <a:br>
              <a:rPr lang="en-US" sz="2800" dirty="0">
                <a:latin typeface="+mj-lt"/>
                <a:ea typeface="+mj-ea"/>
                <a:cs typeface="+mj-cs"/>
              </a:rPr>
            </a:br>
            <a:br>
              <a:rPr lang="en-US" sz="2800" dirty="0">
                <a:latin typeface="+mj-lt"/>
                <a:ea typeface="+mj-ea"/>
                <a:cs typeface="+mj-cs"/>
              </a:rPr>
            </a:br>
            <a:r>
              <a:rPr lang="en-US" sz="2800" dirty="0">
                <a:latin typeface="+mj-lt"/>
                <a:ea typeface="+mj-ea"/>
                <a:cs typeface="+mj-cs"/>
              </a:rPr>
              <a:t>“This is not working!”</a:t>
            </a:r>
            <a:br>
              <a:rPr lang="en-US" sz="2800" dirty="0">
                <a:latin typeface="+mj-lt"/>
                <a:ea typeface="+mj-ea"/>
                <a:cs typeface="+mj-cs"/>
              </a:rPr>
            </a:br>
            <a:endParaRPr lang="en-US" sz="2800" dirty="0">
              <a:latin typeface="+mj-lt"/>
              <a:ea typeface="+mj-ea"/>
              <a:cs typeface="+mj-cs"/>
            </a:endParaRPr>
          </a:p>
        </p:txBody>
      </p:sp>
      <p:pic>
        <p:nvPicPr>
          <p:cNvPr id="3" name="Picture 2">
            <a:extLst>
              <a:ext uri="{FF2B5EF4-FFF2-40B4-BE49-F238E27FC236}">
                <a16:creationId xmlns:a16="http://schemas.microsoft.com/office/drawing/2014/main" id="{A0FE0EBF-9F17-9C7B-32F4-AD86C18B77AA}"/>
              </a:ext>
            </a:extLst>
          </p:cNvPr>
          <p:cNvPicPr>
            <a:picLocks noChangeAspect="1"/>
          </p:cNvPicPr>
          <p:nvPr/>
        </p:nvPicPr>
        <p:blipFill>
          <a:blip r:embed="rId2"/>
          <a:stretch>
            <a:fillRect/>
          </a:stretch>
        </p:blipFill>
        <p:spPr>
          <a:xfrm>
            <a:off x="544408" y="1345914"/>
            <a:ext cx="4390003" cy="3433977"/>
          </a:xfrm>
          <a:prstGeom prst="rect">
            <a:avLst/>
          </a:prstGeom>
        </p:spPr>
      </p:pic>
    </p:spTree>
    <p:extLst>
      <p:ext uri="{BB962C8B-B14F-4D97-AF65-F5344CB8AC3E}">
        <p14:creationId xmlns:p14="http://schemas.microsoft.com/office/powerpoint/2010/main" val="51052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5DA7-92DE-0C63-6E3C-8C81C7FAA552}"/>
              </a:ext>
            </a:extLst>
          </p:cNvPr>
          <p:cNvSpPr>
            <a:spLocks noGrp="1"/>
          </p:cNvSpPr>
          <p:nvPr>
            <p:ph type="title"/>
          </p:nvPr>
        </p:nvSpPr>
        <p:spPr>
          <a:xfrm>
            <a:off x="5223639" y="1958045"/>
            <a:ext cx="6676083" cy="4803589"/>
          </a:xfrm>
          <a:noFill/>
        </p:spPr>
        <p:txBody>
          <a:bodyPr vert="horz" lIns="91440" tIns="45720" rIns="91440" bIns="45720" rtlCol="0" anchor="b">
            <a:noAutofit/>
          </a:bodyPr>
          <a:lstStyle/>
          <a:p>
            <a:pPr algn="l"/>
            <a:r>
              <a:rPr lang="en-US" sz="2800" u="sng" dirty="0">
                <a:latin typeface="+mj-lt"/>
                <a:ea typeface="+mj-ea"/>
                <a:cs typeface="+mj-cs"/>
              </a:rPr>
              <a:t>Percy</a:t>
            </a:r>
            <a:br>
              <a:rPr lang="en-US" sz="2800" u="sng" dirty="0">
                <a:latin typeface="+mj-lt"/>
                <a:ea typeface="+mj-ea"/>
                <a:cs typeface="+mj-cs"/>
              </a:rPr>
            </a:br>
            <a:r>
              <a:rPr lang="en-US" sz="2800" dirty="0">
                <a:latin typeface="+mj-lt"/>
                <a:ea typeface="+mj-ea"/>
                <a:cs typeface="+mj-cs"/>
              </a:rPr>
              <a:t>- ADHD: Combined Type</a:t>
            </a:r>
            <a:br>
              <a:rPr lang="en-US" sz="2800" dirty="0">
                <a:latin typeface="+mj-lt"/>
                <a:ea typeface="+mj-ea"/>
                <a:cs typeface="+mj-cs"/>
              </a:rPr>
            </a:br>
            <a:r>
              <a:rPr lang="en-US" sz="2800" dirty="0">
                <a:latin typeface="+mj-lt"/>
                <a:ea typeface="+mj-ea"/>
                <a:cs typeface="+mj-cs"/>
              </a:rPr>
              <a:t>- Parents sought behavioral intervention initially</a:t>
            </a:r>
            <a:br>
              <a:rPr lang="en-US" sz="2800" dirty="0">
                <a:latin typeface="+mj-lt"/>
                <a:ea typeface="+mj-ea"/>
                <a:cs typeface="+mj-cs"/>
              </a:rPr>
            </a:br>
            <a:r>
              <a:rPr lang="en-US" sz="2800" dirty="0">
                <a:latin typeface="+mj-lt"/>
                <a:ea typeface="+mj-ea"/>
                <a:cs typeface="+mj-cs"/>
              </a:rPr>
              <a:t>- School reporting concerns prompted motivation for medication </a:t>
            </a:r>
            <a:br>
              <a:rPr lang="en-US" sz="2800" dirty="0">
                <a:latin typeface="+mj-lt"/>
                <a:ea typeface="+mj-ea"/>
                <a:cs typeface="+mj-cs"/>
              </a:rPr>
            </a:br>
            <a:r>
              <a:rPr lang="en-US" sz="2800" dirty="0">
                <a:latin typeface="+mj-lt"/>
                <a:ea typeface="+mj-ea"/>
                <a:cs typeface="+mj-cs"/>
              </a:rPr>
              <a:t>- Started </a:t>
            </a:r>
            <a:r>
              <a:rPr lang="en-US" sz="2800" dirty="0" err="1">
                <a:latin typeface="+mj-lt"/>
                <a:ea typeface="+mj-ea"/>
                <a:cs typeface="+mj-cs"/>
              </a:rPr>
              <a:t>Concerta</a:t>
            </a:r>
            <a:r>
              <a:rPr lang="en-US" sz="2800" dirty="0">
                <a:latin typeface="+mj-lt"/>
                <a:ea typeface="+mj-ea"/>
                <a:cs typeface="+mj-cs"/>
              </a:rPr>
              <a:t> 18 mg, increased to 27 mg during last 5 weeks of school </a:t>
            </a:r>
            <a:r>
              <a:rPr lang="en-US" sz="2800" dirty="0" err="1">
                <a:latin typeface="+mj-lt"/>
                <a:ea typeface="+mj-ea"/>
                <a:cs typeface="+mj-cs"/>
              </a:rPr>
              <a:t>a/w</a:t>
            </a:r>
            <a:r>
              <a:rPr lang="en-US" sz="2800" dirty="0">
                <a:latin typeface="+mj-lt"/>
                <a:ea typeface="+mj-ea"/>
                <a:cs typeface="+mj-cs"/>
              </a:rPr>
              <a:t> improvement, but residual symptoms.</a:t>
            </a:r>
            <a:br>
              <a:rPr lang="en-US" sz="2800" dirty="0">
                <a:latin typeface="+mj-lt"/>
                <a:ea typeface="+mj-ea"/>
                <a:cs typeface="+mj-cs"/>
              </a:rPr>
            </a:br>
            <a:r>
              <a:rPr lang="en-US" sz="2800" dirty="0">
                <a:latin typeface="+mj-lt"/>
                <a:ea typeface="+mj-ea"/>
                <a:cs typeface="+mj-cs"/>
              </a:rPr>
              <a:t>- Held medication over summer</a:t>
            </a:r>
            <a:br>
              <a:rPr lang="en-US" sz="2800" dirty="0">
                <a:latin typeface="+mj-lt"/>
                <a:ea typeface="+mj-ea"/>
                <a:cs typeface="+mj-cs"/>
              </a:rPr>
            </a:br>
            <a:r>
              <a:rPr lang="en-US" sz="2800" dirty="0">
                <a:latin typeface="+mj-lt"/>
                <a:ea typeface="+mj-ea"/>
                <a:cs typeface="+mj-cs"/>
              </a:rPr>
              <a:t>- Restarted at 27mg a week before school started</a:t>
            </a:r>
            <a:br>
              <a:rPr lang="en-US" sz="2800" dirty="0">
                <a:latin typeface="+mj-lt"/>
                <a:ea typeface="+mj-ea"/>
                <a:cs typeface="+mj-cs"/>
              </a:rPr>
            </a:br>
            <a:br>
              <a:rPr lang="en-US" sz="2800" dirty="0">
                <a:latin typeface="+mj-lt"/>
                <a:ea typeface="+mj-ea"/>
                <a:cs typeface="+mj-cs"/>
              </a:rPr>
            </a:br>
            <a:endParaRPr lang="en-US" sz="2800" dirty="0">
              <a:latin typeface="+mj-lt"/>
              <a:ea typeface="+mj-ea"/>
              <a:cs typeface="+mj-cs"/>
            </a:endParaRPr>
          </a:p>
        </p:txBody>
      </p:sp>
      <p:pic>
        <p:nvPicPr>
          <p:cNvPr id="3" name="Picture 2">
            <a:extLst>
              <a:ext uri="{FF2B5EF4-FFF2-40B4-BE49-F238E27FC236}">
                <a16:creationId xmlns:a16="http://schemas.microsoft.com/office/drawing/2014/main" id="{A0FE0EBF-9F17-9C7B-32F4-AD86C18B77AA}"/>
              </a:ext>
            </a:extLst>
          </p:cNvPr>
          <p:cNvPicPr>
            <a:picLocks noChangeAspect="1"/>
          </p:cNvPicPr>
          <p:nvPr/>
        </p:nvPicPr>
        <p:blipFill>
          <a:blip r:embed="rId2"/>
          <a:stretch>
            <a:fillRect/>
          </a:stretch>
        </p:blipFill>
        <p:spPr>
          <a:xfrm>
            <a:off x="544408" y="1345914"/>
            <a:ext cx="4390003" cy="3433977"/>
          </a:xfrm>
          <a:prstGeom prst="rect">
            <a:avLst/>
          </a:prstGeom>
        </p:spPr>
      </p:pic>
    </p:spTree>
    <p:extLst>
      <p:ext uri="{BB962C8B-B14F-4D97-AF65-F5344CB8AC3E}">
        <p14:creationId xmlns:p14="http://schemas.microsoft.com/office/powerpoint/2010/main" val="314267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40D5F7-DEA0-DFA0-FF77-D5A5A36790B0}"/>
              </a:ext>
            </a:extLst>
          </p:cNvPr>
          <p:cNvPicPr>
            <a:picLocks noChangeAspect="1"/>
          </p:cNvPicPr>
          <p:nvPr/>
        </p:nvPicPr>
        <p:blipFill>
          <a:blip r:embed="rId2"/>
          <a:stretch>
            <a:fillRect/>
          </a:stretch>
        </p:blipFill>
        <p:spPr>
          <a:xfrm>
            <a:off x="3182983" y="1514543"/>
            <a:ext cx="5081862" cy="4085817"/>
          </a:xfrm>
          <a:prstGeom prst="rect">
            <a:avLst/>
          </a:prstGeom>
        </p:spPr>
      </p:pic>
      <p:sp>
        <p:nvSpPr>
          <p:cNvPr id="3" name="Content Placeholder 2"/>
          <p:cNvSpPr>
            <a:spLocks noGrp="1"/>
          </p:cNvSpPr>
          <p:nvPr>
            <p:ph idx="1"/>
          </p:nvPr>
        </p:nvSpPr>
        <p:spPr>
          <a:xfrm>
            <a:off x="838200" y="907713"/>
            <a:ext cx="10515600" cy="2392836"/>
          </a:xfrm>
        </p:spPr>
        <p:txBody>
          <a:bodyPr>
            <a:normAutofit/>
          </a:bodyPr>
          <a:lstStyle/>
          <a:p>
            <a:pPr algn="ctr"/>
            <a:endParaRPr lang="en-US" dirty="0"/>
          </a:p>
          <a:p>
            <a:pPr marL="0" indent="0" algn="ctr">
              <a:buNone/>
            </a:pPr>
            <a:endParaRPr lang="en-US" dirty="0"/>
          </a:p>
          <a:p>
            <a:pPr marL="0" indent="0" algn="ctr">
              <a:buNone/>
            </a:pPr>
            <a:endParaRPr lang="en-US" dirty="0">
              <a:latin typeface="Baskerville Old Face" panose="02020602080505020303" pitchFamily="18" charset="0"/>
            </a:endParaRPr>
          </a:p>
        </p:txBody>
      </p:sp>
      <p:sp>
        <p:nvSpPr>
          <p:cNvPr id="7" name="Cloud 6">
            <a:extLst>
              <a:ext uri="{FF2B5EF4-FFF2-40B4-BE49-F238E27FC236}">
                <a16:creationId xmlns:a16="http://schemas.microsoft.com/office/drawing/2014/main" id="{BEF9E2ED-40E8-67E2-9C66-99B6EE011A1D}"/>
              </a:ext>
            </a:extLst>
          </p:cNvPr>
          <p:cNvSpPr/>
          <p:nvPr/>
        </p:nvSpPr>
        <p:spPr>
          <a:xfrm rot="20889322">
            <a:off x="1933303" y="1210490"/>
            <a:ext cx="2377440" cy="1471748"/>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medication is not helpful!</a:t>
            </a:r>
          </a:p>
        </p:txBody>
      </p:sp>
      <p:sp>
        <p:nvSpPr>
          <p:cNvPr id="9" name="Cloud 8">
            <a:extLst>
              <a:ext uri="{FF2B5EF4-FFF2-40B4-BE49-F238E27FC236}">
                <a16:creationId xmlns:a16="http://schemas.microsoft.com/office/drawing/2014/main" id="{8100D919-B791-C035-B4B1-40BE6621D816}"/>
              </a:ext>
            </a:extLst>
          </p:cNvPr>
          <p:cNvSpPr/>
          <p:nvPr/>
        </p:nvSpPr>
        <p:spPr>
          <a:xfrm rot="1076248">
            <a:off x="7525995" y="1174671"/>
            <a:ext cx="2739349" cy="187814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His grades are even worse than they were at this time last year!</a:t>
            </a:r>
          </a:p>
        </p:txBody>
      </p:sp>
      <p:sp>
        <p:nvSpPr>
          <p:cNvPr id="10" name="Cloud 9">
            <a:extLst>
              <a:ext uri="{FF2B5EF4-FFF2-40B4-BE49-F238E27FC236}">
                <a16:creationId xmlns:a16="http://schemas.microsoft.com/office/drawing/2014/main" id="{3252DDAC-FE0E-9B22-B3E3-F4A9B9FD34D9}"/>
              </a:ext>
            </a:extLst>
          </p:cNvPr>
          <p:cNvSpPr/>
          <p:nvPr/>
        </p:nvSpPr>
        <p:spPr>
          <a:xfrm rot="20922263">
            <a:off x="1471700" y="4015865"/>
            <a:ext cx="2588669" cy="1603811"/>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School says he’s behaving, but you should see him at home!</a:t>
            </a:r>
          </a:p>
        </p:txBody>
      </p:sp>
      <p:sp>
        <p:nvSpPr>
          <p:cNvPr id="11" name="Cloud 10">
            <a:extLst>
              <a:ext uri="{FF2B5EF4-FFF2-40B4-BE49-F238E27FC236}">
                <a16:creationId xmlns:a16="http://schemas.microsoft.com/office/drawing/2014/main" id="{01BF12FA-67AB-CEF5-8B6C-276A86D5E7A8}"/>
              </a:ext>
            </a:extLst>
          </p:cNvPr>
          <p:cNvSpPr/>
          <p:nvPr/>
        </p:nvSpPr>
        <p:spPr>
          <a:xfrm rot="1000627">
            <a:off x="7210950" y="4200535"/>
            <a:ext cx="2377440" cy="162525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 think we need to try something else!</a:t>
            </a:r>
          </a:p>
        </p:txBody>
      </p:sp>
    </p:spTree>
    <p:extLst>
      <p:ext uri="{BB962C8B-B14F-4D97-AF65-F5344CB8AC3E}">
        <p14:creationId xmlns:p14="http://schemas.microsoft.com/office/powerpoint/2010/main" val="373548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20AD-AA85-1B5A-1CDA-C080803CC591}"/>
              </a:ext>
            </a:extLst>
          </p:cNvPr>
          <p:cNvSpPr>
            <a:spLocks noGrp="1"/>
          </p:cNvSpPr>
          <p:nvPr>
            <p:ph type="title"/>
          </p:nvPr>
        </p:nvSpPr>
        <p:spPr>
          <a:xfrm>
            <a:off x="838200" y="1115706"/>
            <a:ext cx="10515600" cy="1035311"/>
          </a:xfrm>
        </p:spPr>
        <p:txBody>
          <a:bodyPr>
            <a:normAutofit fontScale="90000"/>
          </a:bodyPr>
          <a:lstStyle/>
          <a:p>
            <a:r>
              <a:rPr lang="en-US" dirty="0"/>
              <a:t>What are most common reasons a medication may “not be working”?</a:t>
            </a:r>
          </a:p>
        </p:txBody>
      </p:sp>
      <p:sp>
        <p:nvSpPr>
          <p:cNvPr id="3" name="Content Placeholder 2">
            <a:extLst>
              <a:ext uri="{FF2B5EF4-FFF2-40B4-BE49-F238E27FC236}">
                <a16:creationId xmlns:a16="http://schemas.microsoft.com/office/drawing/2014/main" id="{D867D5FA-DBD2-3C23-B868-A020FCD91438}"/>
              </a:ext>
            </a:extLst>
          </p:cNvPr>
          <p:cNvSpPr>
            <a:spLocks noGrp="1"/>
          </p:cNvSpPr>
          <p:nvPr>
            <p:ph idx="1"/>
          </p:nvPr>
        </p:nvSpPr>
        <p:spPr>
          <a:xfrm>
            <a:off x="838200" y="2231416"/>
            <a:ext cx="5257800" cy="4351338"/>
          </a:xfrm>
        </p:spPr>
        <p:txBody>
          <a:bodyPr>
            <a:normAutofit/>
          </a:bodyPr>
          <a:lstStyle/>
          <a:p>
            <a:r>
              <a:rPr lang="en-US" dirty="0"/>
              <a:t>Adherence</a:t>
            </a:r>
          </a:p>
          <a:p>
            <a:r>
              <a:rPr lang="en-US" dirty="0"/>
              <a:t>Insufficient dose</a:t>
            </a:r>
          </a:p>
          <a:p>
            <a:r>
              <a:rPr lang="en-US" dirty="0"/>
              <a:t>Observation time</a:t>
            </a:r>
          </a:p>
          <a:p>
            <a:r>
              <a:rPr lang="en-US" dirty="0"/>
              <a:t>Diagnostic question</a:t>
            </a:r>
          </a:p>
          <a:p>
            <a:r>
              <a:rPr lang="en-US" dirty="0"/>
              <a:t>Comorbidity</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54554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20AD-AA85-1B5A-1CDA-C080803CC591}"/>
              </a:ext>
            </a:extLst>
          </p:cNvPr>
          <p:cNvSpPr>
            <a:spLocks noGrp="1"/>
          </p:cNvSpPr>
          <p:nvPr>
            <p:ph type="title"/>
          </p:nvPr>
        </p:nvSpPr>
        <p:spPr>
          <a:xfrm>
            <a:off x="838200" y="1115706"/>
            <a:ext cx="10515600" cy="1035311"/>
          </a:xfrm>
        </p:spPr>
        <p:txBody>
          <a:bodyPr>
            <a:normAutofit fontScale="90000"/>
          </a:bodyPr>
          <a:lstStyle/>
          <a:p>
            <a:r>
              <a:rPr lang="en-US" dirty="0"/>
              <a:t>What are reasons a medication may not “work”?</a:t>
            </a:r>
          </a:p>
        </p:txBody>
      </p:sp>
      <p:sp>
        <p:nvSpPr>
          <p:cNvPr id="3" name="Content Placeholder 2">
            <a:extLst>
              <a:ext uri="{FF2B5EF4-FFF2-40B4-BE49-F238E27FC236}">
                <a16:creationId xmlns:a16="http://schemas.microsoft.com/office/drawing/2014/main" id="{D867D5FA-DBD2-3C23-B868-A020FCD91438}"/>
              </a:ext>
            </a:extLst>
          </p:cNvPr>
          <p:cNvSpPr>
            <a:spLocks noGrp="1"/>
          </p:cNvSpPr>
          <p:nvPr>
            <p:ph idx="1"/>
          </p:nvPr>
        </p:nvSpPr>
        <p:spPr>
          <a:xfrm>
            <a:off x="838200" y="2231416"/>
            <a:ext cx="5257800" cy="4351338"/>
          </a:xfrm>
        </p:spPr>
        <p:txBody>
          <a:bodyPr>
            <a:normAutofit/>
          </a:bodyPr>
          <a:lstStyle/>
          <a:p>
            <a:r>
              <a:rPr lang="en-US" dirty="0"/>
              <a:t>Adherence</a:t>
            </a:r>
          </a:p>
          <a:p>
            <a:r>
              <a:rPr lang="en-US" dirty="0">
                <a:solidFill>
                  <a:schemeClr val="bg1">
                    <a:lumMod val="85000"/>
                  </a:schemeClr>
                </a:solidFill>
              </a:rPr>
              <a:t>Insufficient dose</a:t>
            </a:r>
          </a:p>
          <a:p>
            <a:r>
              <a:rPr lang="en-US" dirty="0">
                <a:solidFill>
                  <a:schemeClr val="bg1">
                    <a:lumMod val="85000"/>
                  </a:schemeClr>
                </a:solidFill>
              </a:rPr>
              <a:t>Observation time</a:t>
            </a:r>
          </a:p>
          <a:p>
            <a:r>
              <a:rPr lang="en-US" dirty="0">
                <a:solidFill>
                  <a:schemeClr val="bg1">
                    <a:lumMod val="85000"/>
                  </a:schemeClr>
                </a:solidFill>
              </a:rPr>
              <a:t>Diagnostic question</a:t>
            </a:r>
          </a:p>
          <a:p>
            <a:r>
              <a:rPr lang="en-US" dirty="0">
                <a:solidFill>
                  <a:schemeClr val="bg1">
                    <a:lumMod val="85000"/>
                  </a:schemeClr>
                </a:solidFill>
              </a:rPr>
              <a:t>Comorbidity</a:t>
            </a:r>
          </a:p>
          <a:p>
            <a:pPr marL="0" indent="0">
              <a:buNone/>
            </a:pPr>
            <a:endParaRPr lang="en-US" dirty="0"/>
          </a:p>
          <a:p>
            <a:endParaRPr lang="en-US" dirty="0"/>
          </a:p>
          <a:p>
            <a:endParaRPr lang="en-US" dirty="0"/>
          </a:p>
        </p:txBody>
      </p:sp>
      <p:cxnSp>
        <p:nvCxnSpPr>
          <p:cNvPr id="5" name="Connector: Elbow 4">
            <a:extLst>
              <a:ext uri="{FF2B5EF4-FFF2-40B4-BE49-F238E27FC236}">
                <a16:creationId xmlns:a16="http://schemas.microsoft.com/office/drawing/2014/main" id="{307ABED9-9B49-D4BF-E37C-978BED6DEC52}"/>
              </a:ext>
            </a:extLst>
          </p:cNvPr>
          <p:cNvCxnSpPr>
            <a:cxnSpLocks/>
          </p:cNvCxnSpPr>
          <p:nvPr/>
        </p:nvCxnSpPr>
        <p:spPr>
          <a:xfrm>
            <a:off x="3074126" y="2490651"/>
            <a:ext cx="3021874" cy="1803947"/>
          </a:xfrm>
          <a:prstGeom prst="bentConnector3">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9782CA-58AB-3600-6C89-E0983132CB97}"/>
              </a:ext>
            </a:extLst>
          </p:cNvPr>
          <p:cNvSpPr txBox="1"/>
          <p:nvPr/>
        </p:nvSpPr>
        <p:spPr>
          <a:xfrm>
            <a:off x="6267236" y="3602100"/>
            <a:ext cx="4469258" cy="224676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Is medication being TAKEN?</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Who administers?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What prompts taking of medication?</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Diversion?</a:t>
            </a:r>
          </a:p>
        </p:txBody>
      </p:sp>
    </p:spTree>
    <p:extLst>
      <p:ext uri="{BB962C8B-B14F-4D97-AF65-F5344CB8AC3E}">
        <p14:creationId xmlns:p14="http://schemas.microsoft.com/office/powerpoint/2010/main" val="3824514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20AD-AA85-1B5A-1CDA-C080803CC591}"/>
              </a:ext>
            </a:extLst>
          </p:cNvPr>
          <p:cNvSpPr>
            <a:spLocks noGrp="1"/>
          </p:cNvSpPr>
          <p:nvPr>
            <p:ph type="title"/>
          </p:nvPr>
        </p:nvSpPr>
        <p:spPr>
          <a:xfrm>
            <a:off x="838200" y="1115706"/>
            <a:ext cx="10515600" cy="1035311"/>
          </a:xfrm>
        </p:spPr>
        <p:txBody>
          <a:bodyPr>
            <a:normAutofit fontScale="90000"/>
          </a:bodyPr>
          <a:lstStyle/>
          <a:p>
            <a:r>
              <a:rPr lang="en-US" dirty="0"/>
              <a:t>What are reasons a medication may not “work”?</a:t>
            </a:r>
          </a:p>
        </p:txBody>
      </p:sp>
      <p:sp>
        <p:nvSpPr>
          <p:cNvPr id="3" name="Content Placeholder 2">
            <a:extLst>
              <a:ext uri="{FF2B5EF4-FFF2-40B4-BE49-F238E27FC236}">
                <a16:creationId xmlns:a16="http://schemas.microsoft.com/office/drawing/2014/main" id="{D867D5FA-DBD2-3C23-B868-A020FCD91438}"/>
              </a:ext>
            </a:extLst>
          </p:cNvPr>
          <p:cNvSpPr>
            <a:spLocks noGrp="1"/>
          </p:cNvSpPr>
          <p:nvPr>
            <p:ph idx="1"/>
          </p:nvPr>
        </p:nvSpPr>
        <p:spPr>
          <a:xfrm>
            <a:off x="838200" y="2231416"/>
            <a:ext cx="5257800" cy="4351338"/>
          </a:xfrm>
        </p:spPr>
        <p:txBody>
          <a:bodyPr>
            <a:normAutofit/>
          </a:bodyPr>
          <a:lstStyle/>
          <a:p>
            <a:r>
              <a:rPr lang="en-US" dirty="0">
                <a:solidFill>
                  <a:schemeClr val="bg1">
                    <a:lumMod val="85000"/>
                  </a:schemeClr>
                </a:solidFill>
              </a:rPr>
              <a:t>Adherence</a:t>
            </a:r>
          </a:p>
          <a:p>
            <a:r>
              <a:rPr lang="en-US" dirty="0"/>
              <a:t>Insufficient dose</a:t>
            </a:r>
          </a:p>
          <a:p>
            <a:r>
              <a:rPr lang="en-US" dirty="0">
                <a:solidFill>
                  <a:schemeClr val="bg1">
                    <a:lumMod val="85000"/>
                  </a:schemeClr>
                </a:solidFill>
              </a:rPr>
              <a:t>Observation time</a:t>
            </a:r>
          </a:p>
          <a:p>
            <a:r>
              <a:rPr lang="en-US" dirty="0">
                <a:solidFill>
                  <a:schemeClr val="bg1">
                    <a:lumMod val="85000"/>
                  </a:schemeClr>
                </a:solidFill>
              </a:rPr>
              <a:t>Diagnostic question</a:t>
            </a:r>
          </a:p>
          <a:p>
            <a:r>
              <a:rPr lang="en-US" dirty="0">
                <a:solidFill>
                  <a:schemeClr val="bg1">
                    <a:lumMod val="85000"/>
                  </a:schemeClr>
                </a:solidFill>
              </a:rPr>
              <a:t>Comorbidity</a:t>
            </a:r>
          </a:p>
          <a:p>
            <a:pPr marL="0" indent="0">
              <a:buNone/>
            </a:pPr>
            <a:endParaRPr lang="en-US" dirty="0"/>
          </a:p>
          <a:p>
            <a:endParaRPr lang="en-US" dirty="0"/>
          </a:p>
          <a:p>
            <a:endParaRPr lang="en-US" dirty="0"/>
          </a:p>
        </p:txBody>
      </p:sp>
      <p:cxnSp>
        <p:nvCxnSpPr>
          <p:cNvPr id="5" name="Connector: Elbow 4">
            <a:extLst>
              <a:ext uri="{FF2B5EF4-FFF2-40B4-BE49-F238E27FC236}">
                <a16:creationId xmlns:a16="http://schemas.microsoft.com/office/drawing/2014/main" id="{307ABED9-9B49-D4BF-E37C-978BED6DEC52}"/>
              </a:ext>
            </a:extLst>
          </p:cNvPr>
          <p:cNvCxnSpPr>
            <a:cxnSpLocks/>
          </p:cNvCxnSpPr>
          <p:nvPr/>
        </p:nvCxnSpPr>
        <p:spPr>
          <a:xfrm>
            <a:off x="3857897" y="2987040"/>
            <a:ext cx="2238103" cy="1307558"/>
          </a:xfrm>
          <a:prstGeom prst="bentConnector3">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9782CA-58AB-3600-6C89-E0983132CB97}"/>
              </a:ext>
            </a:extLst>
          </p:cNvPr>
          <p:cNvSpPr txBox="1"/>
          <p:nvPr/>
        </p:nvSpPr>
        <p:spPr>
          <a:xfrm>
            <a:off x="6267236" y="3602100"/>
            <a:ext cx="4469258" cy="181588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Has dose been increased?</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Has patient grown?</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Is there an increase in demands on patient?</a:t>
            </a:r>
          </a:p>
        </p:txBody>
      </p:sp>
    </p:spTree>
    <p:extLst>
      <p:ext uri="{BB962C8B-B14F-4D97-AF65-F5344CB8AC3E}">
        <p14:creationId xmlns:p14="http://schemas.microsoft.com/office/powerpoint/2010/main" val="3976870988"/>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16394</TotalTime>
  <Words>1480</Words>
  <Application>Microsoft Office PowerPoint</Application>
  <PresentationFormat>Widescreen</PresentationFormat>
  <Paragraphs>190</Paragraphs>
  <Slides>32</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Baskerville Old Face</vt:lpstr>
      <vt:lpstr>Calibri</vt:lpstr>
      <vt:lpstr>Calibri Light</vt:lpstr>
      <vt:lpstr>Helvetica Light</vt:lpstr>
      <vt:lpstr>Helvetica Regular</vt:lpstr>
      <vt:lpstr>Kozuka Gothic Pr6N B</vt:lpstr>
      <vt:lpstr>Myriad Arabic</vt:lpstr>
      <vt:lpstr>Myriad Pro Cond</vt:lpstr>
      <vt:lpstr>3_Custom Design</vt:lpstr>
      <vt:lpstr>2_Office Theme</vt:lpstr>
      <vt:lpstr>PowerPoint Presentation</vt:lpstr>
      <vt:lpstr>Speaker:</vt:lpstr>
      <vt:lpstr>PowerPoint Presentation</vt:lpstr>
      <vt:lpstr>Meet Percy, a 9-year-old with ADHD.    Over the next 20-30 minutes we will work together to help Percy and his family navigate common issues that we encounter especially when we get that call…  “This is not working!” </vt:lpstr>
      <vt:lpstr>Percy - ADHD: Combined Type - Parents sought behavioral intervention initially - School reporting concerns prompted motivation for medication  - Started Concerta 18 mg, increased to 27 mg during last 5 weeks of school a/w improvement, but residual symptoms. - Held medication over summer - Restarted at 27mg a week before school started  </vt:lpstr>
      <vt:lpstr>PowerPoint Presentation</vt:lpstr>
      <vt:lpstr>What are most common reasons a medication may “not be working”?</vt:lpstr>
      <vt:lpstr>What are reasons a medication may not “work”?</vt:lpstr>
      <vt:lpstr>What are reasons a medication may not “work”?</vt:lpstr>
      <vt:lpstr>What are reasons a medication may not “work”?</vt:lpstr>
      <vt:lpstr>What are reasons a medication may not “work”?</vt:lpstr>
      <vt:lpstr>Percy  - Mother gives medication (Concerta 27mg) after breakfast every morning - Behaving fine in school, “at least not getting calls at work,” mornings may be little worse - “Terrible” when he gets home; “won’t listen”, “all over the place”, “cannot get him to do any homework”, “it’s exhausting” - He really has hard time settling down to go to bed, but this is “not new”</vt:lpstr>
      <vt:lpstr>Percy  - Repeat Vanderbilt Screens - Teacher screen, comment notes  “he seems to do better around 10am, but has hard time by end of day” - Both teacher and parent note difficulties in reading - Remains “bright and cheerful” with peers and sibling - Mother was promoted and is now working later more frequently and not home for most of after school routine</vt:lpstr>
      <vt:lpstr>What is the next step?</vt:lpstr>
      <vt:lpstr>Percy  - Dose increased to 36mg and parents instructed to give before breakfast - Associated with improved behavior in school, both in the morning and through the end of school day - Father continues to express frustration with Percy’s focus with homework and increased activity after school - Sleep hygiene addressed as per recommendations, but onset of sleep remains problematic - Falling further behind in reading</vt:lpstr>
      <vt:lpstr>What do we do next?</vt:lpstr>
      <vt:lpstr>Titration Considerations:</vt:lpstr>
      <vt:lpstr>Dose has been Optimized, But Side-Effects… </vt:lpstr>
      <vt:lpstr>If there is a good “daytime” stimulant response and later day coverage is the issue? </vt:lpstr>
      <vt:lpstr>Considerations when adding an Alpha Agonist</vt:lpstr>
      <vt:lpstr>Other Things to Consider If Stimulants Are Not Working: Comorbidity/Diagnostic Issue</vt:lpstr>
      <vt:lpstr>Percy  - Titrated to 54 mg with improved behavior and academic performance in school, however continued symptoms on Vanderbilt, with teacher’s also noticing worry - Despite implementation of reward plan for after school to improve behavior, father continues to express frustration with Percy’s focus and increased activity after school - Sleep hygiene addressed as per recommendations, but onset of sleep remains problematic, now he is also frequently asking to sleep with his parents - Falling further behind in reading - Appetite reduced</vt:lpstr>
      <vt:lpstr>What do we do next?</vt:lpstr>
      <vt:lpstr>When Might A Stimulant’s “Failure” Be More Predictable?</vt:lpstr>
      <vt:lpstr>When Might A Stimulant’s “Failure” Be More Predictable? </vt:lpstr>
      <vt:lpstr>When Might A Stimulant’s “Failure” Be More Predictable? </vt:lpstr>
      <vt:lpstr>Take homes…when medication doesn’t seem to “work”</vt:lpstr>
      <vt:lpstr>PowerPoint Presentation</vt:lpstr>
      <vt:lpstr>ADHD</vt:lpstr>
      <vt:lpstr>ADHD + Anxiety/Depression</vt:lpstr>
      <vt:lpstr>Toolkit Published by AAP 2020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Shaver</dc:creator>
  <cp:lastModifiedBy>Bhatia, Ira</cp:lastModifiedBy>
  <cp:revision>5</cp:revision>
  <dcterms:created xsi:type="dcterms:W3CDTF">2024-08-27T23:37:38Z</dcterms:created>
  <dcterms:modified xsi:type="dcterms:W3CDTF">2024-10-16T14:16:08Z</dcterms:modified>
</cp:coreProperties>
</file>