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1" i="0" u="none" strike="noStrike">
                <a:solidFill>
                  <a:srgbClr val="000000"/>
                </a:solidFill>
                <a:latin typeface="Arial"/>
              </a:defRPr>
            </a:pPr>
            <a:r>
              <a:rPr sz="1400" b="1" i="0" u="none" strike="noStrike">
                <a:solidFill>
                  <a:srgbClr val="000000"/>
                </a:solidFill>
                <a:latin typeface="Arial"/>
              </a:rPr>
              <a:t>Dosing</a:t>
            </a:r>
          </a:p>
        </c:rich>
      </c:tx>
      <c:layout>
        <c:manualLayout>
          <c:xMode val="edge"/>
          <c:yMode val="edge"/>
          <c:x val="0.41642200000000001"/>
          <c:y val="0"/>
          <c:w val="0.167155"/>
          <c:h val="3.84684E-2"/>
        </c:manualLayout>
      </c:layout>
      <c:overlay val="1"/>
      <c:spPr>
        <a:noFill/>
        <a:effectLst/>
      </c:spPr>
    </c:title>
    <c:autoTitleDeleted val="0"/>
    <c:plotArea>
      <c:layout>
        <c:manualLayout>
          <c:layoutTarget val="inner"/>
          <c:xMode val="edge"/>
          <c:yMode val="edge"/>
          <c:x val="0.114132"/>
          <c:y val="3.84684E-2"/>
          <c:w val="0.88086799999999998"/>
          <c:h val="0.87635600000000002"/>
        </c:manualLayout>
      </c:layout>
      <c:barChart>
        <c:barDir val="col"/>
        <c:grouping val="clustered"/>
        <c:varyColors val="0"/>
        <c:ser>
          <c:idx val="0"/>
          <c:order val="0"/>
          <c:tx>
            <c:v>Dosing</c:v>
          </c:tx>
          <c:spPr>
            <a:solidFill>
              <a:srgbClr val="969696"/>
            </a:solidFill>
            <a:ln w="12700" cap="flat">
              <a:solidFill>
                <a:srgbClr val="000000"/>
              </a:solidFill>
              <a:prstDash val="solid"/>
              <a:round/>
            </a:ln>
            <a:effectLst/>
          </c:spPr>
          <c:invertIfNegative val="0"/>
          <c:dPt>
            <c:idx val="0"/>
            <c:invertIfNegative val="1"/>
            <c:bubble3D val="0"/>
            <c:extLst>
              <c:ext xmlns:c16="http://schemas.microsoft.com/office/drawing/2014/chart" uri="{C3380CC4-5D6E-409C-BE32-E72D297353CC}">
                <c16:uniqueId val="{00000001-29F5-EC47-A812-2D764D03C553}"/>
              </c:ext>
            </c:extLst>
          </c:dPt>
          <c:dPt>
            <c:idx val="1"/>
            <c:invertIfNegative val="1"/>
            <c:bubble3D val="0"/>
            <c:spPr>
              <a:solidFill>
                <a:srgbClr val="0000FF"/>
              </a:solidFill>
              <a:ln w="12700" cap="flat">
                <a:solidFill>
                  <a:srgbClr val="000000"/>
                </a:solidFill>
                <a:prstDash val="solid"/>
                <a:round/>
              </a:ln>
              <a:effectLst/>
            </c:spPr>
            <c:extLst>
              <c:ext xmlns:c16="http://schemas.microsoft.com/office/drawing/2014/chart" uri="{C3380CC4-5D6E-409C-BE32-E72D297353CC}">
                <c16:uniqueId val="{00000003-29F5-EC47-A812-2D764D03C553}"/>
              </c:ext>
            </c:extLst>
          </c:dPt>
          <c:dLbls>
            <c:dLbl>
              <c:idx val="0"/>
              <c:numFmt formatCode="0.#" sourceLinked="0"/>
              <c:spPr/>
              <c:txPr>
                <a:bodyPr/>
                <a:lstStyle/>
                <a:p>
                  <a:pPr>
                    <a:defRPr sz="1400" b="1" i="0" u="none" strike="noStrike">
                      <a:solidFill>
                        <a:srgbClr val="00000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9F5-EC47-A812-2D764D03C553}"/>
                </c:ext>
              </c:extLst>
            </c:dLbl>
            <c:dLbl>
              <c:idx val="1"/>
              <c:numFmt formatCode="0.#" sourceLinked="0"/>
              <c:spPr/>
              <c:txPr>
                <a:bodyPr/>
                <a:lstStyle/>
                <a:p>
                  <a:pPr>
                    <a:defRPr sz="1400" b="1" i="0" u="none" strike="noStrike">
                      <a:solidFill>
                        <a:srgbClr val="00000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9F5-EC47-A812-2D764D03C553}"/>
                </c:ext>
              </c:extLst>
            </c:dLbl>
            <c:numFmt formatCode="0.#" sourceLinked="0"/>
            <c:spPr>
              <a:noFill/>
              <a:ln>
                <a:noFill/>
              </a:ln>
              <a:effectLst/>
            </c:spPr>
            <c:txPr>
              <a:bodyPr/>
              <a:lstStyle/>
              <a:p>
                <a:pPr>
                  <a:defRPr sz="1400" b="1" i="0" u="none" strike="noStrike">
                    <a:solidFill>
                      <a:srgbClr val="000000"/>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ComCare</c:v>
              </c:pt>
              <c:pt idx="1">
                <c:v>MedMgt</c:v>
              </c:pt>
            </c:strLit>
          </c:cat>
          <c:val>
            <c:numLit>
              <c:formatCode>General</c:formatCode>
              <c:ptCount val="2"/>
              <c:pt idx="0">
                <c:v>22.6</c:v>
              </c:pt>
              <c:pt idx="1">
                <c:v>37.700000000000003</c:v>
              </c:pt>
            </c:numLit>
          </c:val>
          <c:extLst>
            <c:ext xmlns:c16="http://schemas.microsoft.com/office/drawing/2014/chart" uri="{C3380CC4-5D6E-409C-BE32-E72D297353CC}">
              <c16:uniqueId val="{00000004-29F5-EC47-A812-2D764D03C553}"/>
            </c:ext>
          </c:extLst>
        </c:ser>
        <c:dLbls>
          <c:showLegendKey val="0"/>
          <c:showVal val="0"/>
          <c:showCatName val="0"/>
          <c:showSerName val="0"/>
          <c:showPercent val="0"/>
          <c:showBubbleSize val="0"/>
        </c:dLbls>
        <c:gapWidth val="5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sz="14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max val="54"/>
          <c:min val="0"/>
        </c:scaling>
        <c:delete val="0"/>
        <c:axPos val="l"/>
        <c:numFmt formatCode="0.#" sourceLinked="0"/>
        <c:majorTickMark val="out"/>
        <c:minorTickMark val="none"/>
        <c:tickLblPos val="nextTo"/>
        <c:spPr>
          <a:ln w="12700" cap="flat">
            <a:solidFill>
              <a:srgbClr val="000000"/>
            </a:solidFill>
            <a:prstDash val="solid"/>
            <a:round/>
          </a:ln>
        </c:spPr>
        <c:txPr>
          <a:bodyPr rot="0"/>
          <a:lstStyle/>
          <a:p>
            <a:pPr>
              <a:defRPr sz="1400" b="0" i="0" u="none" strike="noStrike">
                <a:solidFill>
                  <a:srgbClr val="000000"/>
                </a:solidFill>
                <a:latin typeface="Arial"/>
              </a:defRPr>
            </a:pPr>
            <a:endParaRPr lang="en-US"/>
          </a:p>
        </c:txPr>
        <c:crossAx val="2094734552"/>
        <c:crosses val="autoZero"/>
        <c:crossBetween val="between"/>
        <c:majorUnit val="18"/>
        <c:minorUnit val="9"/>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5"/>
      <c:hPercent val="88"/>
      <c:rotY val="0"/>
      <c:depthPercent val="5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39919199999999999"/>
          <c:h val="0.98750000000000004"/>
        </c:manualLayout>
      </c:layout>
      <c:bar3DChart>
        <c:barDir val="col"/>
        <c:grouping val="clustered"/>
        <c:varyColors val="0"/>
        <c:ser>
          <c:idx val="0"/>
          <c:order val="0"/>
          <c:tx>
            <c:strRef>
              <c:f>Sheet1!$A$2</c:f>
              <c:strCache>
                <c:ptCount val="1"/>
                <c:pt idx="0">
                  <c:v>Class Cntrls</c:v>
                </c:pt>
              </c:strCache>
            </c:strRef>
          </c:tx>
          <c:spPr>
            <a:solidFill>
              <a:srgbClr val="FFFFFF"/>
            </a:solidFill>
            <a:ln w="25400" cap="flat">
              <a:noFill/>
              <a:prstDash val="solid"/>
              <a:round/>
            </a:ln>
            <a:effectLst/>
            <a:sp3d prstMaterial="matte"/>
          </c:spPr>
          <c:invertIfNegative val="0"/>
          <c:cat>
            <c:strRef>
              <c:f>Sheet1!$B$1:$C$1</c:f>
              <c:strCache>
                <c:ptCount val="2"/>
                <c:pt idx="0">
                  <c:v>Baseline</c:v>
                </c:pt>
                <c:pt idx="1">
                  <c:v>Endpoint</c:v>
                </c:pt>
              </c:strCache>
            </c:strRef>
          </c:cat>
          <c:val>
            <c:numRef>
              <c:f>Sheet1!$B$2:$C$2</c:f>
            </c:numRef>
          </c:val>
          <c:extLst>
            <c:ext xmlns:c16="http://schemas.microsoft.com/office/drawing/2014/chart" uri="{C3380CC4-5D6E-409C-BE32-E72D297353CC}">
              <c16:uniqueId val="{00000000-7FDB-4444-9338-1AAD19966965}"/>
            </c:ext>
          </c:extLst>
        </c:ser>
        <c:ser>
          <c:idx val="1"/>
          <c:order val="1"/>
          <c:tx>
            <c:strRef>
              <c:f>Sheet1!$A$3</c:f>
              <c:strCache>
                <c:ptCount val="1"/>
                <c:pt idx="0">
                  <c:v>Comb</c:v>
                </c:pt>
              </c:strCache>
            </c:strRef>
          </c:tx>
          <c:spPr>
            <a:solidFill>
              <a:srgbClr val="FF0000"/>
            </a:solidFill>
            <a:ln w="12700" cap="flat">
              <a:noFill/>
              <a:prstDash val="solid"/>
              <a:round/>
            </a:ln>
            <a:effectLst/>
            <a:sp3d prstMaterial="matte"/>
          </c:spPr>
          <c:invertIfNegative val="0"/>
          <c:cat>
            <c:strRef>
              <c:f>Sheet1!$B$1:$C$1</c:f>
              <c:strCache>
                <c:ptCount val="2"/>
                <c:pt idx="0">
                  <c:v>Baseline</c:v>
                </c:pt>
                <c:pt idx="1">
                  <c:v>Endpoint</c:v>
                </c:pt>
              </c:strCache>
            </c:strRef>
          </c:cat>
          <c:val>
            <c:numRef>
              <c:f>Sheet1!$B$3:$C$3</c:f>
              <c:numCache>
                <c:formatCode>General</c:formatCode>
                <c:ptCount val="2"/>
                <c:pt idx="1">
                  <c:v>88</c:v>
                </c:pt>
              </c:numCache>
            </c:numRef>
          </c:val>
          <c:extLst>
            <c:ext xmlns:c16="http://schemas.microsoft.com/office/drawing/2014/chart" uri="{C3380CC4-5D6E-409C-BE32-E72D297353CC}">
              <c16:uniqueId val="{00000001-7FDB-4444-9338-1AAD19966965}"/>
            </c:ext>
          </c:extLst>
        </c:ser>
        <c:ser>
          <c:idx val="2"/>
          <c:order val="2"/>
          <c:tx>
            <c:strRef>
              <c:f>Sheet1!$A$4</c:f>
              <c:strCache>
                <c:ptCount val="1"/>
                <c:pt idx="0">
                  <c:v>MedMgt</c:v>
                </c:pt>
              </c:strCache>
            </c:strRef>
          </c:tx>
          <c:spPr>
            <a:solidFill>
              <a:srgbClr val="0000FF"/>
            </a:solidFill>
            <a:ln w="12700" cap="flat">
              <a:noFill/>
              <a:prstDash val="solid"/>
              <a:round/>
            </a:ln>
            <a:effectLst/>
            <a:sp3d prstMaterial="matte"/>
          </c:spPr>
          <c:invertIfNegative val="0"/>
          <c:cat>
            <c:strRef>
              <c:f>Sheet1!$B$1:$C$1</c:f>
              <c:strCache>
                <c:ptCount val="2"/>
                <c:pt idx="0">
                  <c:v>Baseline</c:v>
                </c:pt>
                <c:pt idx="1">
                  <c:v>Endpoint</c:v>
                </c:pt>
              </c:strCache>
            </c:strRef>
          </c:cat>
          <c:val>
            <c:numRef>
              <c:f>Sheet1!$B$4:$C$4</c:f>
              <c:numCache>
                <c:formatCode>General</c:formatCode>
                <c:ptCount val="2"/>
                <c:pt idx="0">
                  <c:v>1</c:v>
                </c:pt>
                <c:pt idx="1">
                  <c:v>68</c:v>
                </c:pt>
              </c:numCache>
            </c:numRef>
          </c:val>
          <c:extLst>
            <c:ext xmlns:c16="http://schemas.microsoft.com/office/drawing/2014/chart" uri="{C3380CC4-5D6E-409C-BE32-E72D297353CC}">
              <c16:uniqueId val="{00000002-7FDB-4444-9338-1AAD19966965}"/>
            </c:ext>
          </c:extLst>
        </c:ser>
        <c:ser>
          <c:idx val="3"/>
          <c:order val="3"/>
          <c:tx>
            <c:strRef>
              <c:f>Sheet1!$A$5</c:f>
              <c:strCache>
                <c:ptCount val="1"/>
                <c:pt idx="0">
                  <c:v>Beh</c:v>
                </c:pt>
              </c:strCache>
            </c:strRef>
          </c:tx>
          <c:spPr>
            <a:solidFill>
              <a:srgbClr val="00FF00"/>
            </a:solidFill>
            <a:ln w="12700" cap="flat">
              <a:noFill/>
              <a:prstDash val="solid"/>
              <a:round/>
            </a:ln>
            <a:effectLst/>
            <a:sp3d prstMaterial="matte"/>
          </c:spPr>
          <c:invertIfNegative val="0"/>
          <c:cat>
            <c:strRef>
              <c:f>Sheet1!$B$1:$C$1</c:f>
              <c:strCache>
                <c:ptCount val="2"/>
                <c:pt idx="0">
                  <c:v>Baseline</c:v>
                </c:pt>
                <c:pt idx="1">
                  <c:v>Endpoint</c:v>
                </c:pt>
              </c:strCache>
            </c:strRef>
          </c:cat>
          <c:val>
            <c:numRef>
              <c:f>Sheet1!$B$5:$C$5</c:f>
              <c:numCache>
                <c:formatCode>General</c:formatCode>
                <c:ptCount val="2"/>
                <c:pt idx="0">
                  <c:v>1</c:v>
                </c:pt>
                <c:pt idx="1">
                  <c:v>56</c:v>
                </c:pt>
              </c:numCache>
            </c:numRef>
          </c:val>
          <c:extLst>
            <c:ext xmlns:c16="http://schemas.microsoft.com/office/drawing/2014/chart" uri="{C3380CC4-5D6E-409C-BE32-E72D297353CC}">
              <c16:uniqueId val="{00000003-7FDB-4444-9338-1AAD19966965}"/>
            </c:ext>
          </c:extLst>
        </c:ser>
        <c:ser>
          <c:idx val="4"/>
          <c:order val="4"/>
          <c:tx>
            <c:strRef>
              <c:f>Sheet1!$A$6</c:f>
              <c:strCache>
                <c:ptCount val="1"/>
                <c:pt idx="0">
                  <c:v>ComCare</c:v>
                </c:pt>
              </c:strCache>
            </c:strRef>
          </c:tx>
          <c:spPr>
            <a:solidFill>
              <a:srgbClr val="808080"/>
            </a:solidFill>
            <a:ln w="12700" cap="flat">
              <a:noFill/>
              <a:prstDash val="solid"/>
              <a:round/>
            </a:ln>
            <a:effectLst/>
            <a:sp3d prstMaterial="matte"/>
          </c:spPr>
          <c:invertIfNegative val="0"/>
          <c:cat>
            <c:strRef>
              <c:f>Sheet1!$B$1:$C$1</c:f>
              <c:strCache>
                <c:ptCount val="2"/>
                <c:pt idx="0">
                  <c:v>Baseline</c:v>
                </c:pt>
                <c:pt idx="1">
                  <c:v>Endpoint</c:v>
                </c:pt>
              </c:strCache>
            </c:strRef>
          </c:cat>
          <c:val>
            <c:numRef>
              <c:f>Sheet1!$B$6:$C$6</c:f>
              <c:numCache>
                <c:formatCode>General</c:formatCode>
                <c:ptCount val="2"/>
                <c:pt idx="0">
                  <c:v>1</c:v>
                </c:pt>
                <c:pt idx="1">
                  <c:v>33</c:v>
                </c:pt>
              </c:numCache>
            </c:numRef>
          </c:val>
          <c:extLst>
            <c:ext xmlns:c16="http://schemas.microsoft.com/office/drawing/2014/chart" uri="{C3380CC4-5D6E-409C-BE32-E72D297353CC}">
              <c16:uniqueId val="{00000004-7FDB-4444-9338-1AAD19966965}"/>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out"/>
        <c:minorTickMark val="none"/>
        <c:tickLblPos val="low"/>
        <c:spPr>
          <a:ln w="12700" cap="flat">
            <a:noFill/>
            <a:prstDash val="solid"/>
            <a:round/>
          </a:ln>
        </c:spPr>
        <c:txPr>
          <a:bodyPr rot="0"/>
          <a:lstStyle/>
          <a:p>
            <a:pPr>
              <a:defRPr sz="18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max val="100"/>
          <c:min val="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sz="1600" b="1" i="0" u="none" strike="noStrike">
                <a:solidFill>
                  <a:srgbClr val="000000"/>
                </a:solidFill>
                <a:latin typeface="Arial"/>
              </a:defRPr>
            </a:pPr>
            <a:endParaRPr lang="en-US"/>
          </a:p>
        </c:txPr>
        <c:crossAx val="2094734552"/>
        <c:crosses val="autoZero"/>
        <c:crossBetween val="between"/>
        <c:majorUnit val="20"/>
        <c:minorUnit val="10"/>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69331299999999996"/>
          <c:y val="0.26455299999999998"/>
          <c:w val="0.30668699999999999"/>
          <c:h val="0.38902500000000001"/>
        </c:manualLayout>
      </c:layout>
      <c:overlay val="1"/>
      <c:spPr>
        <a:solidFill>
          <a:srgbClr val="FFFFFF"/>
        </a:solidFill>
        <a:ln w="12700" cap="flat">
          <a:solidFill>
            <a:srgbClr val="000000"/>
          </a:solidFill>
          <a:prstDash val="solid"/>
          <a:round/>
        </a:ln>
        <a:effectLst/>
      </c:spPr>
      <c:txPr>
        <a:bodyPr rot="0"/>
        <a:lstStyle/>
        <a:p>
          <a:pPr>
            <a:defRPr sz="2000" b="1" i="0" u="none" strike="noStrike">
              <a:solidFill>
                <a:srgbClr val="000000"/>
              </a:solidFill>
              <a:latin typeface="Arial"/>
            </a:defRPr>
          </a:pPr>
          <a:endParaRPr lang="en-US"/>
        </a:p>
      </c:txPr>
    </c:legend>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1143000" y="685800"/>
            <a:ext cx="4572000" cy="3429000"/>
          </a:xfrm>
          <a:prstGeom prst="rect">
            <a:avLst/>
          </a:prstGeom>
        </p:spPr>
        <p:txBody>
          <a:bodyPr/>
          <a:lstStyle/>
          <a:p>
            <a:endParaRPr/>
          </a:p>
        </p:txBody>
      </p:sp>
      <p:sp>
        <p:nvSpPr>
          <p:cNvPr id="379" name="Shape 3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r>
              <a:t>Weight based dosing not effective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Defining, landmark study for the treatment of ADHD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MTA Study: Remission Rates Increased With Increasing Dose</a:t>
            </a:r>
          </a:p>
          <a:p>
            <a:pPr lvl="1" indent="230383">
              <a:defRPr b="1">
                <a:latin typeface="Times New Roman"/>
                <a:ea typeface="Times New Roman"/>
                <a:cs typeface="Times New Roman"/>
                <a:sym typeface="Times New Roman"/>
              </a:defRPr>
            </a:pPr>
            <a:r>
              <a:t>Message:</a:t>
            </a:r>
            <a:r>
              <a:rPr b="0"/>
              <a:t> In the MTA trial only 25% of patients receiving community care achieved remission compared to 56% of those in the medication arm, who received adequately titrated methylphenidate treatment. Under dosing of methylphenidate in the community was largely responsible for this difference. </a:t>
            </a:r>
          </a:p>
          <a:p>
            <a:pPr lvl="1" indent="230383">
              <a:defRPr b="1">
                <a:latin typeface="Times New Roman"/>
                <a:ea typeface="Times New Roman"/>
                <a:cs typeface="Times New Roman"/>
                <a:sym typeface="Times New Roman"/>
              </a:defRPr>
            </a:pPr>
            <a:r>
              <a:t>Content:</a:t>
            </a:r>
            <a:r>
              <a:rPr b="0"/>
              <a:t> In the MTA study, average methylphenidate dose was only 22.6 mg in the community care population, and this dose resulted in a 25% remission rate. The average dose in the medication arm was 37.7 mg and this dose resulted in a 56% remission rate. In the medication arm, 28.8% of children were assigned to low doses (</a:t>
            </a:r>
            <a:r>
              <a:rPr b="0">
                <a:latin typeface="Symbol"/>
                <a:ea typeface="Symbol"/>
                <a:cs typeface="Symbol"/>
                <a:sym typeface="Symbol"/>
              </a:rPr>
              <a:t>£</a:t>
            </a:r>
            <a:r>
              <a:rPr b="0"/>
              <a:t>15 mg/day), 32.8% to moderate doses (16-34 mg/day), and 38.4% required high doses (</a:t>
            </a:r>
            <a:r>
              <a:rPr b="0">
                <a:latin typeface="Symbol"/>
                <a:ea typeface="Symbol"/>
                <a:cs typeface="Symbol"/>
                <a:sym typeface="Symbol"/>
              </a:rPr>
              <a:t>³</a:t>
            </a:r>
            <a:r>
              <a:rPr b="0"/>
              <a:t>35 mg/day). </a:t>
            </a:r>
          </a:p>
          <a:p>
            <a:pPr lvl="2" indent="347176">
              <a:defRPr>
                <a:latin typeface="Times New Roman"/>
                <a:ea typeface="Times New Roman"/>
                <a:cs typeface="Times New Roman"/>
                <a:sym typeface="Times New Roman"/>
              </a:defRPr>
            </a:pPr>
            <a:endParaRPr b="0"/>
          </a:p>
          <a:p>
            <a:pPr lvl="2" indent="347176">
              <a:defRPr>
                <a:latin typeface="Times New Roman"/>
                <a:ea typeface="Times New Roman"/>
                <a:cs typeface="Times New Roman"/>
                <a:sym typeface="Times New Roman"/>
              </a:defRPr>
            </a:pPr>
            <a:r>
              <a:t>References: 1.Swanson J, et al. Clinical relevance of the primary findings of the MTA: success rates based on severity of ADHD and ODD symptoms at the end of treatment. </a:t>
            </a:r>
            <a:r>
              <a:rPr i="1"/>
              <a:t>JAACAP</a:t>
            </a:r>
            <a:r>
              <a:t> 2001;40:168-79. 2. Greenhill L, et al. Impairment and deportment responses to different methylphenidate doses in children with ADHD: the MTA titration trial. </a:t>
            </a:r>
            <a:r>
              <a:rPr i="1"/>
              <a:t>JAACAP</a:t>
            </a:r>
            <a:r>
              <a:t> 2001;40:180-7.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	The different preparations of stimulant medications are critical to managing ADHD symptoms.  The longer-acting preparations show  a maintained efficacy for at least one year, improved medication compliance that persisted nine months and parent preference even if  they were blind to which preparation they were using. </a:t>
            </a:r>
          </a:p>
          <a:p>
            <a:r>
              <a:t>	A shorter effect time can mean an inadequate dose although there is some individual variation in effect time. Due to variability of the dose needed, dose effect time, rebound  reactivity and difference in children’s routines and environments, active titration sometimes combining preparations can lead to the best response.  The detriment of combining stimulant preparations is adding complexity, losing some compliance and compounding copays that families have to pay for the medications.</a:t>
            </a:r>
          </a:p>
          <a:p>
            <a:r>
              <a:t>1. Discuss generics-Concerta issue</a:t>
            </a:r>
          </a:p>
          <a:p>
            <a:r>
              <a:t>2. Discuss formulary issue</a:t>
            </a:r>
          </a:p>
          <a:p>
            <a:r>
              <a:t>3.Discuss short-acting in preschoolers—more side effects and the need to go to sleep sooner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t>Over focusing/blunting Sudden death from cardiac disease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	Bupropion has been shown to be effective in limited clinical studies, to be well-tolerated and to be specifically helpful with the co-morbidity of ADHD and depression.  It has its own side effects that can include insomnia, agitation and headaches and it may exacerbate tics and increase the risk of seizures.</a:t>
            </a:r>
          </a:p>
          <a:p>
            <a:r>
              <a:t>	Atomoxetine is a new  norepinephrine reuptake inhibitor that has been shown in limited clinical trials to have some of the same effects as stimulant medications, improving symptoms of ADHD and ODD, not improving co-morbid anxiety or depression.  It seems not to cause insomnia and in fact to often be sedating.  It does have negative effects on height, weight, blood pressure and pulse similar to stimulants.  There is a six week delay to peak effect and positive effects are demonstrated to last at least a year.</a:t>
            </a:r>
          </a:p>
          <a:p>
            <a:r>
              <a:t>	Tricyclic antidepressants have shown efficacy in ADHD, anxiety, depression and tics.  They are plagued with side effects like dry mouth, constipation, fatigue and tachycardia.  There are worrisome cardiaovascular effects, require monitoring with blood levels and EKG’s and may be fatal in an overdose. (desipramine, imipramine, nortriptyline)</a:t>
            </a:r>
          </a:p>
          <a:p>
            <a:r>
              <a:t>	The Alpha2-Agonists guanfacine and clonidinehave limited data on efficacy but may be effective for ADHD, tics and aggression. They can cause dizziness and sedation and nausea but can be useful in combination with stimulants if the titration of stimulants is limited by side effects.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r>
              <a:t>Due to effects on blood pressure daily compliance is important and tapering from higher doses is prudent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You can treat! You just cannot be the only one helping the kid if there are serious other comorbidities!!!! BUT you can still treat.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r>
              <a:t>This is same for any comorbidity—start the psychosocial tx for that comorbidity and if after treating ADHD with good meds and after good psychosocial tx, there is residual sx of comorbidity, tx it with another rmed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 name="Title Text"/>
          <p:cNvSpPr txBox="1">
            <a:spLocks noGrp="1"/>
          </p:cNvSpPr>
          <p:nvPr>
            <p:ph type="title"/>
          </p:nvPr>
        </p:nvSpPr>
        <p:spPr>
          <a:xfrm>
            <a:off x="1524000" y="1122362"/>
            <a:ext cx="9144000" cy="2387601"/>
          </a:xfrm>
          <a:prstGeom prst="rect">
            <a:avLst/>
          </a:prstGeom>
        </p:spPr>
        <p:txBody>
          <a:bodyPr anchor="b"/>
          <a:lstStyle>
            <a:lvl1pPr>
              <a:defRPr sz="6000"/>
            </a:lvl1pPr>
          </a:lstStyle>
          <a:p>
            <a:r>
              <a:t>Title Text</a:t>
            </a:r>
          </a:p>
        </p:txBody>
      </p:sp>
      <p:sp>
        <p:nvSpPr>
          <p:cNvPr id="20"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8" name="Title Text"/>
          <p:cNvSpPr txBox="1">
            <a:spLocks noGrp="1"/>
          </p:cNvSpPr>
          <p:nvPr>
            <p:ph type="title"/>
          </p:nvPr>
        </p:nvSpPr>
        <p:spPr>
          <a:xfrm>
            <a:off x="1422400" y="304800"/>
            <a:ext cx="10058400" cy="1431926"/>
          </a:xfrm>
          <a:prstGeom prst="rect">
            <a:avLst/>
          </a:prstGeom>
        </p:spPr>
        <p:txBody>
          <a:body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4 Content">
    <p:spTree>
      <p:nvGrpSpPr>
        <p:cNvPr id="1" name=""/>
        <p:cNvGrpSpPr/>
        <p:nvPr/>
      </p:nvGrpSpPr>
      <p:grpSpPr>
        <a:xfrm>
          <a:off x="0" y="0"/>
          <a:ext cx="0" cy="0"/>
          <a:chOff x="0" y="0"/>
          <a:chExt cx="0" cy="0"/>
        </a:xfrm>
      </p:grpSpPr>
      <p:sp>
        <p:nvSpPr>
          <p:cNvPr id="135"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36"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37"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38"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139"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1"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142"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43" name="Title Text"/>
          <p:cNvSpPr txBox="1">
            <a:spLocks noGrp="1"/>
          </p:cNvSpPr>
          <p:nvPr>
            <p:ph type="title"/>
          </p:nvPr>
        </p:nvSpPr>
        <p:spPr>
          <a:xfrm>
            <a:off x="914400" y="609600"/>
            <a:ext cx="10363200" cy="1143000"/>
          </a:xfrm>
          <a:prstGeom prst="rect">
            <a:avLst/>
          </a:prstGeom>
        </p:spPr>
        <p:txBody>
          <a:bodyPr/>
          <a:lstStyle/>
          <a:p>
            <a:r>
              <a:t>Title Text</a:t>
            </a:r>
          </a:p>
        </p:txBody>
      </p:sp>
      <p:sp>
        <p:nvSpPr>
          <p:cNvPr id="144" name="Body Level One…"/>
          <p:cNvSpPr txBox="1">
            <a:spLocks noGrp="1"/>
          </p:cNvSpPr>
          <p:nvPr>
            <p:ph type="body" sz="quarter" idx="1"/>
          </p:nvPr>
        </p:nvSpPr>
        <p:spPr>
          <a:xfrm>
            <a:off x="914400" y="1981200"/>
            <a:ext cx="5080000" cy="1981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xt Only Slide">
    <p:spTree>
      <p:nvGrpSpPr>
        <p:cNvPr id="1" name=""/>
        <p:cNvGrpSpPr/>
        <p:nvPr/>
      </p:nvGrpSpPr>
      <p:grpSpPr>
        <a:xfrm>
          <a:off x="0" y="0"/>
          <a:ext cx="0" cy="0"/>
          <a:chOff x="0" y="0"/>
          <a:chExt cx="0" cy="0"/>
        </a:xfrm>
      </p:grpSpPr>
      <p:sp>
        <p:nvSpPr>
          <p:cNvPr id="151"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52"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53"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54"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155"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7"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158"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59" name="Insert Title HereCopy Only Slide"/>
          <p:cNvSpPr txBox="1">
            <a:spLocks noGrp="1"/>
          </p:cNvSpPr>
          <p:nvPr>
            <p:ph type="title" hasCustomPrompt="1"/>
          </p:nvPr>
        </p:nvSpPr>
        <p:spPr>
          <a:prstGeom prst="rect">
            <a:avLst/>
          </a:prstGeom>
        </p:spPr>
        <p:txBody>
          <a:bodyPr lIns="0" tIns="0" rIns="0" bIns="0" anchor="t"/>
          <a:lstStyle>
            <a:lvl1pPr algn="l">
              <a:defRPr sz="3600">
                <a:solidFill>
                  <a:srgbClr val="A20815"/>
                </a:solidFill>
                <a:latin typeface="Arial"/>
                <a:ea typeface="Arial"/>
                <a:cs typeface="Arial"/>
                <a:sym typeface="Arial"/>
              </a:defRPr>
            </a:lvl1pPr>
          </a:lstStyle>
          <a:p>
            <a:r>
              <a:t>Insert Title HereCopy Only Slide</a:t>
            </a:r>
          </a:p>
        </p:txBody>
      </p:sp>
      <p:sp>
        <p:nvSpPr>
          <p:cNvPr id="160" name="Body Level One…"/>
          <p:cNvSpPr txBox="1">
            <a:spLocks noGrp="1"/>
          </p:cNvSpPr>
          <p:nvPr>
            <p:ph type="body" idx="1"/>
          </p:nvPr>
        </p:nvSpPr>
        <p:spPr>
          <a:xfrm>
            <a:off x="1219202" y="1432414"/>
            <a:ext cx="10346268" cy="4517049"/>
          </a:xfrm>
          <a:prstGeom prst="rect">
            <a:avLst/>
          </a:prstGeom>
        </p:spPr>
        <p:txBody>
          <a:bodyPr/>
          <a:lstStyle>
            <a:lvl1pPr>
              <a:buSzTx/>
              <a:buFontTx/>
              <a:buNone/>
              <a:defRPr sz="2400">
                <a:solidFill>
                  <a:srgbClr val="7F7F7F"/>
                </a:solidFill>
                <a:latin typeface="Arial"/>
                <a:ea typeface="Arial"/>
                <a:cs typeface="Arial"/>
                <a:sym typeface="Arial"/>
              </a:defRPr>
            </a:lvl1pPr>
            <a:lvl2pPr marL="228600" indent="-457200">
              <a:buSzTx/>
              <a:buFontTx/>
              <a:buNone/>
              <a:defRPr sz="2400">
                <a:solidFill>
                  <a:srgbClr val="7F7F7F"/>
                </a:solidFill>
                <a:latin typeface="Arial"/>
                <a:ea typeface="Arial"/>
                <a:cs typeface="Arial"/>
                <a:sym typeface="Arial"/>
              </a:defRPr>
            </a:lvl2pPr>
            <a:lvl3pPr marL="228600" indent="-457200">
              <a:buSzTx/>
              <a:buFontTx/>
              <a:buNone/>
              <a:defRPr sz="2400">
                <a:solidFill>
                  <a:srgbClr val="7F7F7F"/>
                </a:solidFill>
                <a:latin typeface="Arial"/>
                <a:ea typeface="Arial"/>
                <a:cs typeface="Arial"/>
                <a:sym typeface="Arial"/>
              </a:defRPr>
            </a:lvl3pPr>
            <a:lvl4pPr marL="137160" indent="-365760">
              <a:buFontTx/>
              <a:defRPr sz="2400">
                <a:solidFill>
                  <a:srgbClr val="7F7F7F"/>
                </a:solidFill>
                <a:latin typeface="Arial"/>
                <a:ea typeface="Arial"/>
                <a:cs typeface="Arial"/>
                <a:sym typeface="Arial"/>
              </a:defRPr>
            </a:lvl4pPr>
            <a:lvl5pPr marL="594360" indent="-365760">
              <a:buFontTx/>
              <a:defRPr sz="2400">
                <a:solidFill>
                  <a:srgbClr val="7F7F7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7"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68"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69"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70"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71"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172"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173"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174"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75"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76"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177"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178"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179" name="Title Text"/>
          <p:cNvSpPr txBox="1">
            <a:spLocks noGrp="1"/>
          </p:cNvSpPr>
          <p:nvPr>
            <p:ph type="title"/>
          </p:nvPr>
        </p:nvSpPr>
        <p:spPr>
          <a:xfrm>
            <a:off x="1524000" y="1122362"/>
            <a:ext cx="9144000" cy="2387601"/>
          </a:xfrm>
          <a:prstGeom prst="rect">
            <a:avLst/>
          </a:prstGeom>
        </p:spPr>
        <p:txBody>
          <a:bodyPr anchor="b"/>
          <a:lstStyle>
            <a:lvl1pPr>
              <a:defRPr sz="6000">
                <a:solidFill>
                  <a:srgbClr val="3A3838"/>
                </a:solidFill>
                <a:latin typeface="+mn-lt"/>
                <a:ea typeface="+mn-ea"/>
                <a:cs typeface="+mn-cs"/>
                <a:sym typeface="Helvetica"/>
              </a:defRPr>
            </a:lvl1pPr>
          </a:lstStyle>
          <a:p>
            <a:r>
              <a:t>Title Text</a:t>
            </a:r>
          </a:p>
        </p:txBody>
      </p:sp>
      <p:sp>
        <p:nvSpPr>
          <p:cNvPr id="180"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solidFill>
                  <a:srgbClr val="3A3838"/>
                </a:solidFill>
              </a:defRPr>
            </a:lvl1pPr>
            <a:lvl2pPr marL="0" indent="457200" algn="ctr">
              <a:buSzTx/>
              <a:buFontTx/>
              <a:buNone/>
              <a:defRPr sz="2400">
                <a:solidFill>
                  <a:srgbClr val="3A3838"/>
                </a:solidFill>
              </a:defRPr>
            </a:lvl2pPr>
            <a:lvl3pPr marL="0" indent="914400" algn="ctr">
              <a:buSzTx/>
              <a:buFontTx/>
              <a:buNone/>
              <a:defRPr sz="2400">
                <a:solidFill>
                  <a:srgbClr val="3A3838"/>
                </a:solidFill>
              </a:defRPr>
            </a:lvl3pPr>
            <a:lvl4pPr marL="0" indent="1371600" algn="ctr">
              <a:buSzTx/>
              <a:buFontTx/>
              <a:buNone/>
              <a:defRPr sz="2400">
                <a:solidFill>
                  <a:srgbClr val="3A3838"/>
                </a:solidFill>
              </a:defRPr>
            </a:lvl4pPr>
            <a:lvl5pPr marL="0" indent="1828800" algn="ctr">
              <a:buSzTx/>
              <a:buFontTx/>
              <a:buNone/>
              <a:defRPr sz="2400">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188"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89"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90"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91"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92"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193"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194"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195"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96"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97"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198"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199"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200" name="Title Text"/>
          <p:cNvSpPr txBox="1">
            <a:spLocks noGrp="1"/>
          </p:cNvSpPr>
          <p:nvPr>
            <p:ph type="title"/>
          </p:nvPr>
        </p:nvSpPr>
        <p:spPr>
          <a:xfrm>
            <a:off x="838200" y="840985"/>
            <a:ext cx="10515600" cy="821917"/>
          </a:xfrm>
          <a:prstGeom prst="rect">
            <a:avLst/>
          </a:prstGeom>
        </p:spPr>
        <p:txBody>
          <a:bodyPr/>
          <a:lstStyle>
            <a:lvl1pPr algn="l">
              <a:defRPr sz="6000">
                <a:solidFill>
                  <a:srgbClr val="3A3838"/>
                </a:solidFill>
                <a:latin typeface="+mn-lt"/>
                <a:ea typeface="+mn-ea"/>
                <a:cs typeface="+mn-cs"/>
                <a:sym typeface="Helvetica"/>
              </a:defRPr>
            </a:lvl1pPr>
          </a:lstStyle>
          <a:p>
            <a:r>
              <a:t>Title Text</a:t>
            </a:r>
          </a:p>
        </p:txBody>
      </p:sp>
      <p:sp>
        <p:nvSpPr>
          <p:cNvPr id="201"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7_Title Slide">
    <p:spTree>
      <p:nvGrpSpPr>
        <p:cNvPr id="1" name=""/>
        <p:cNvGrpSpPr/>
        <p:nvPr/>
      </p:nvGrpSpPr>
      <p:grpSpPr>
        <a:xfrm>
          <a:off x="0" y="0"/>
          <a:ext cx="0" cy="0"/>
          <a:chOff x="0" y="0"/>
          <a:chExt cx="0" cy="0"/>
        </a:xfrm>
      </p:grpSpPr>
      <p:sp>
        <p:nvSpPr>
          <p:cNvPr id="208"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09"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10"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11"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12"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213"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214"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215"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16"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17"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218"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219"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pic>
        <p:nvPicPr>
          <p:cNvPr id="220" name="Graphic 6" descr="Graphic 6"/>
          <p:cNvPicPr>
            <a:picLocks noChangeAspect="1"/>
          </p:cNvPicPr>
          <p:nvPr/>
        </p:nvPicPr>
        <p:blipFill>
          <a:blip r:embed="rId5"/>
          <a:srcRect l="31450" t="17628" r="26478" b="17628"/>
          <a:stretch>
            <a:fillRect/>
          </a:stretch>
        </p:blipFill>
        <p:spPr>
          <a:xfrm>
            <a:off x="520626" y="811783"/>
            <a:ext cx="4370454" cy="5197095"/>
          </a:xfrm>
          <a:prstGeom prst="rect">
            <a:avLst/>
          </a:prstGeom>
          <a:ln w="12700">
            <a:miter lim="400000"/>
          </a:ln>
        </p:spPr>
      </p:pic>
      <p:sp>
        <p:nvSpPr>
          <p:cNvPr id="221"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
        <p:nvSpPr>
          <p:cNvPr id="222" name="Rectangle 7"/>
          <p:cNvSpPr/>
          <p:nvPr/>
        </p:nvSpPr>
        <p:spPr>
          <a:xfrm>
            <a:off x="5448591" y="1874749"/>
            <a:ext cx="6743409" cy="880160"/>
          </a:xfrm>
          <a:prstGeom prst="rect">
            <a:avLst/>
          </a:prstGeom>
          <a:solidFill>
            <a:srgbClr val="39137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100">
                <a:solidFill>
                  <a:srgbClr val="FFFFFF"/>
                </a:solidFill>
              </a:defRPr>
            </a:lvl1pPr>
          </a:lstStyle>
          <a:p>
            <a:r>
              <a:t>Mary C DeGuardi, MD</a:t>
            </a:r>
          </a:p>
        </p:txBody>
      </p:sp>
      <p:sp>
        <p:nvSpPr>
          <p:cNvPr id="223" name="Rectangle 8"/>
          <p:cNvSpPr/>
          <p:nvPr/>
        </p:nvSpPr>
        <p:spPr>
          <a:xfrm>
            <a:off x="5448591" y="2971049"/>
            <a:ext cx="6743409" cy="881144"/>
          </a:xfrm>
          <a:prstGeom prst="rect">
            <a:avLst/>
          </a:prstGeom>
          <a:solidFill>
            <a:srgbClr val="049F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a:solidFill>
                  <a:srgbClr val="FFFFFF"/>
                </a:solidFill>
              </a:defRPr>
            </a:pPr>
            <a:r>
              <a:t>Medical Director UHS Pediatrics and School Based Health Centers </a:t>
            </a:r>
          </a:p>
          <a:p>
            <a:pPr algn="ctr">
              <a:defRPr>
                <a:solidFill>
                  <a:srgbClr val="FFFFFF"/>
                </a:solidFill>
              </a:defRPr>
            </a:pPr>
            <a:r>
              <a:t>Binghamton ,NY</a:t>
            </a:r>
          </a:p>
        </p:txBody>
      </p:sp>
      <p:sp>
        <p:nvSpPr>
          <p:cNvPr id="224" name="Rectangle 9"/>
          <p:cNvSpPr/>
          <p:nvPr/>
        </p:nvSpPr>
        <p:spPr>
          <a:xfrm>
            <a:off x="5448591" y="4068331"/>
            <a:ext cx="6743409" cy="883988"/>
          </a:xfrm>
          <a:prstGeom prst="rect">
            <a:avLst/>
          </a:prstGeom>
          <a:solidFill>
            <a:srgbClr val="92D05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a:solidFill>
                  <a:srgbClr val="FFFFFF"/>
                </a:solidFill>
              </a:defRPr>
            </a:pPr>
            <a:r>
              <a:t>Clinical Associate Professor</a:t>
            </a:r>
          </a:p>
          <a:p>
            <a:pPr algn="ctr">
              <a:defRPr>
                <a:solidFill>
                  <a:srgbClr val="FFFFFF"/>
                </a:solidFill>
              </a:defRPr>
            </a:pPr>
            <a:r>
              <a:t>Upstate Medical University Syracuse , NY</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1"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32"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33"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34"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35"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236"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237"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238"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39"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40"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241"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242"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243" name="Title Text"/>
          <p:cNvSpPr txBox="1">
            <a:spLocks noGrp="1"/>
          </p:cNvSpPr>
          <p:nvPr>
            <p:ph type="title"/>
          </p:nvPr>
        </p:nvSpPr>
        <p:spPr>
          <a:xfrm>
            <a:off x="838200" y="840985"/>
            <a:ext cx="10515600" cy="821917"/>
          </a:xfrm>
          <a:prstGeom prst="rect">
            <a:avLst/>
          </a:prstGeom>
        </p:spPr>
        <p:txBody>
          <a:bodyPr/>
          <a:lstStyle>
            <a:lvl1pPr algn="l">
              <a:defRPr sz="6000">
                <a:solidFill>
                  <a:srgbClr val="3A3838"/>
                </a:solidFill>
                <a:latin typeface="+mn-lt"/>
                <a:ea typeface="+mn-ea"/>
                <a:cs typeface="+mn-cs"/>
                <a:sym typeface="Helvetica"/>
              </a:defRPr>
            </a:lvl1pPr>
          </a:lstStyle>
          <a:p>
            <a:r>
              <a:t>Title Text</a:t>
            </a:r>
          </a:p>
        </p:txBody>
      </p:sp>
      <p:sp>
        <p:nvSpPr>
          <p:cNvPr id="244" name="Body Level One…"/>
          <p:cNvSpPr txBox="1">
            <a:spLocks noGrp="1"/>
          </p:cNvSpPr>
          <p:nvPr>
            <p:ph type="body" idx="1"/>
          </p:nvPr>
        </p:nvSpPr>
        <p:spPr>
          <a:xfrm>
            <a:off x="838200" y="1814513"/>
            <a:ext cx="10515600" cy="4362451"/>
          </a:xfrm>
          <a:prstGeom prst="rect">
            <a:avLst/>
          </a:prstGeom>
        </p:spPr>
        <p:txBody>
          <a:bodyPr/>
          <a:lstStyle>
            <a:lvl1pPr>
              <a:buFontTx/>
              <a:buBlip>
                <a:blip r:embed="rId5"/>
              </a:buBlip>
              <a:defRPr>
                <a:solidFill>
                  <a:srgbClr val="3A3838"/>
                </a:solidFill>
              </a:defRPr>
            </a:lvl1pPr>
            <a:lvl2pPr marL="777239" indent="-320039">
              <a:buFontTx/>
              <a:defRPr>
                <a:solidFill>
                  <a:srgbClr val="3A3838"/>
                </a:solidFill>
              </a:defRPr>
            </a:lvl2pPr>
            <a:lvl3pPr marL="1270000" indent="-355600">
              <a:buFontTx/>
              <a:buChar char="−"/>
              <a:defRPr>
                <a:solidFill>
                  <a:srgbClr val="3A3838"/>
                </a:solidFill>
              </a:defRPr>
            </a:lvl3pPr>
            <a:lvl4pPr>
              <a:buFontTx/>
              <a:defRPr>
                <a:solidFill>
                  <a:srgbClr val="3A3838"/>
                </a:solidFill>
              </a:defRPr>
            </a:lvl4pPr>
            <a:lvl5pPr>
              <a:buFontTx/>
              <a:buChar char="-"/>
              <a:defRPr>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52"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53"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54"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55"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56"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257"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258"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259"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60"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61"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262"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263"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264" name="Title Text"/>
          <p:cNvSpPr txBox="1">
            <a:spLocks noGrp="1"/>
          </p:cNvSpPr>
          <p:nvPr>
            <p:ph type="title"/>
          </p:nvPr>
        </p:nvSpPr>
        <p:spPr>
          <a:xfrm>
            <a:off x="831850" y="1709738"/>
            <a:ext cx="10515600" cy="2852737"/>
          </a:xfrm>
          <a:prstGeom prst="rect">
            <a:avLst/>
          </a:prstGeom>
        </p:spPr>
        <p:txBody>
          <a:bodyPr anchor="b"/>
          <a:lstStyle>
            <a:lvl1pPr algn="l">
              <a:defRPr sz="6000">
                <a:solidFill>
                  <a:srgbClr val="3A3838"/>
                </a:solidFill>
                <a:latin typeface="+mn-lt"/>
                <a:ea typeface="+mn-ea"/>
                <a:cs typeface="+mn-cs"/>
                <a:sym typeface="Helvetica"/>
              </a:defRPr>
            </a:lvl1pPr>
          </a:lstStyle>
          <a:p>
            <a:r>
              <a:t>Title Text</a:t>
            </a:r>
          </a:p>
        </p:txBody>
      </p:sp>
      <p:sp>
        <p:nvSpPr>
          <p:cNvPr id="26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F8E8E"/>
                </a:solidFill>
              </a:defRPr>
            </a:lvl1pPr>
            <a:lvl2pPr marL="0" indent="457200">
              <a:buSzTx/>
              <a:buFontTx/>
              <a:buNone/>
              <a:defRPr sz="2400">
                <a:solidFill>
                  <a:srgbClr val="8F8E8E"/>
                </a:solidFill>
              </a:defRPr>
            </a:lvl2pPr>
            <a:lvl3pPr marL="0" indent="914400">
              <a:buSzTx/>
              <a:buFontTx/>
              <a:buNone/>
              <a:defRPr sz="2400">
                <a:solidFill>
                  <a:srgbClr val="8F8E8E"/>
                </a:solidFill>
              </a:defRPr>
            </a:lvl3pPr>
            <a:lvl4pPr marL="0" indent="1371600">
              <a:buSzTx/>
              <a:buFontTx/>
              <a:buNone/>
              <a:defRPr sz="2400">
                <a:solidFill>
                  <a:srgbClr val="8F8E8E"/>
                </a:solidFill>
              </a:defRPr>
            </a:lvl4pPr>
            <a:lvl5pPr marL="0" indent="1828800">
              <a:buSzTx/>
              <a:buFontTx/>
              <a:buNone/>
              <a:defRPr sz="2400">
                <a:solidFill>
                  <a:srgbClr val="8F8E8E"/>
                </a:solidFill>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73"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74"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75"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76"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77"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278"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279"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280"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81"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82"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283"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284"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285" name="Title Text"/>
          <p:cNvSpPr txBox="1">
            <a:spLocks noGrp="1"/>
          </p:cNvSpPr>
          <p:nvPr>
            <p:ph type="title"/>
          </p:nvPr>
        </p:nvSpPr>
        <p:spPr>
          <a:xfrm>
            <a:off x="838200" y="840985"/>
            <a:ext cx="10515600" cy="821917"/>
          </a:xfrm>
          <a:prstGeom prst="rect">
            <a:avLst/>
          </a:prstGeom>
        </p:spPr>
        <p:txBody>
          <a:bodyPr/>
          <a:lstStyle>
            <a:lvl1pPr algn="l">
              <a:defRPr sz="6000">
                <a:solidFill>
                  <a:srgbClr val="3A3838"/>
                </a:solidFill>
                <a:latin typeface="+mn-lt"/>
                <a:ea typeface="+mn-ea"/>
                <a:cs typeface="+mn-cs"/>
                <a:sym typeface="Helvetica"/>
              </a:defRPr>
            </a:lvl1pPr>
          </a:lstStyle>
          <a:p>
            <a:r>
              <a:t>Title Text</a:t>
            </a:r>
          </a:p>
        </p:txBody>
      </p:sp>
      <p:sp>
        <p:nvSpPr>
          <p:cNvPr id="286" name="Body Level One…"/>
          <p:cNvSpPr txBox="1">
            <a:spLocks noGrp="1"/>
          </p:cNvSpPr>
          <p:nvPr>
            <p:ph type="body" sz="half" idx="1"/>
          </p:nvPr>
        </p:nvSpPr>
        <p:spPr>
          <a:xfrm>
            <a:off x="838200" y="1825625"/>
            <a:ext cx="5181600" cy="4351338"/>
          </a:xfrm>
          <a:prstGeom prst="rect">
            <a:avLst/>
          </a:prstGeom>
        </p:spPr>
        <p:txBody>
          <a:bodyPr/>
          <a:lstStyle>
            <a:lvl1pPr>
              <a:buFontTx/>
              <a:buBlip>
                <a:blip r:embed="rId5"/>
              </a:buBlip>
              <a:defRPr>
                <a:solidFill>
                  <a:srgbClr val="3A3838"/>
                </a:solidFill>
              </a:defRPr>
            </a:lvl1pPr>
            <a:lvl2pPr>
              <a:buFontTx/>
              <a:defRPr>
                <a:solidFill>
                  <a:srgbClr val="3A3838"/>
                </a:solidFill>
              </a:defRPr>
            </a:lvl2pPr>
            <a:lvl3pPr>
              <a:buFontTx/>
              <a:buChar char="−"/>
              <a:defRPr>
                <a:solidFill>
                  <a:srgbClr val="3A3838"/>
                </a:solidFill>
              </a:defRPr>
            </a:lvl3pPr>
            <a:lvl4pPr>
              <a:buFontTx/>
              <a:defRPr>
                <a:solidFill>
                  <a:srgbClr val="3A3838"/>
                </a:solidFill>
              </a:defRPr>
            </a:lvl4pPr>
            <a:lvl5pPr>
              <a:buFontTx/>
              <a:buChar char="-"/>
              <a:defRPr>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287"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4"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95"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96"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297"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298"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299"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300"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301"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02"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03"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304"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305"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306" name="Title Text"/>
          <p:cNvSpPr txBox="1">
            <a:spLocks noGrp="1"/>
          </p:cNvSpPr>
          <p:nvPr>
            <p:ph type="title"/>
          </p:nvPr>
        </p:nvSpPr>
        <p:spPr>
          <a:xfrm>
            <a:off x="839787" y="819150"/>
            <a:ext cx="10515601" cy="871538"/>
          </a:xfrm>
          <a:prstGeom prst="rect">
            <a:avLst/>
          </a:prstGeom>
        </p:spPr>
        <p:txBody>
          <a:bodyPr/>
          <a:lstStyle>
            <a:lvl1pPr algn="l">
              <a:defRPr sz="6000">
                <a:solidFill>
                  <a:srgbClr val="3A3838"/>
                </a:solidFill>
                <a:latin typeface="+mn-lt"/>
                <a:ea typeface="+mn-ea"/>
                <a:cs typeface="+mn-cs"/>
                <a:sym typeface="Helvetica"/>
              </a:defRPr>
            </a:lvl1pPr>
          </a:lstStyle>
          <a:p>
            <a:r>
              <a:t>Title Text</a:t>
            </a:r>
          </a:p>
        </p:txBody>
      </p:sp>
      <p:sp>
        <p:nvSpPr>
          <p:cNvPr id="30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solidFill>
                  <a:srgbClr val="3A3838"/>
                </a:solidFill>
              </a:defRPr>
            </a:lvl1pPr>
            <a:lvl2pPr marL="0" indent="457200">
              <a:buSzTx/>
              <a:buFontTx/>
              <a:buNone/>
              <a:defRPr sz="2400" b="1">
                <a:solidFill>
                  <a:srgbClr val="3A3838"/>
                </a:solidFill>
              </a:defRPr>
            </a:lvl2pPr>
            <a:lvl3pPr marL="0" indent="914400">
              <a:buSzTx/>
              <a:buFontTx/>
              <a:buNone/>
              <a:defRPr sz="2400" b="1">
                <a:solidFill>
                  <a:srgbClr val="3A3838"/>
                </a:solidFill>
              </a:defRPr>
            </a:lvl3pPr>
            <a:lvl4pPr marL="0" indent="1371600">
              <a:buSzTx/>
              <a:buFontTx/>
              <a:buNone/>
              <a:defRPr sz="2400" b="1">
                <a:solidFill>
                  <a:srgbClr val="3A3838"/>
                </a:solidFill>
              </a:defRPr>
            </a:lvl4pPr>
            <a:lvl5pPr marL="0" indent="1828800">
              <a:buSzTx/>
              <a:buFontTx/>
              <a:buNone/>
              <a:defRPr sz="2400" b="1">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308"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solidFill>
                  <a:srgbClr val="3A3838"/>
                </a:solidFill>
              </a:defRPr>
            </a:pPr>
            <a:endParaRPr/>
          </a:p>
        </p:txBody>
      </p:sp>
      <p:sp>
        <p:nvSpPr>
          <p:cNvPr id="309"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16"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7"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8"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19"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20"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321"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322"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323"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24"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25"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326"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327"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328"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35"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36"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37"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38"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39"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340"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341"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342"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43"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44"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345"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346"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347" name="Title Text"/>
          <p:cNvSpPr txBox="1">
            <a:spLocks noGrp="1"/>
          </p:cNvSpPr>
          <p:nvPr>
            <p:ph type="title"/>
          </p:nvPr>
        </p:nvSpPr>
        <p:spPr>
          <a:xfrm>
            <a:off x="839787" y="457200"/>
            <a:ext cx="3932239" cy="1600200"/>
          </a:xfrm>
          <a:prstGeom prst="rect">
            <a:avLst/>
          </a:prstGeom>
        </p:spPr>
        <p:txBody>
          <a:bodyPr anchor="b"/>
          <a:lstStyle>
            <a:lvl1pPr algn="l">
              <a:defRPr sz="3200">
                <a:solidFill>
                  <a:srgbClr val="3A3838"/>
                </a:solidFill>
                <a:latin typeface="+mn-lt"/>
                <a:ea typeface="+mn-ea"/>
                <a:cs typeface="+mn-cs"/>
                <a:sym typeface="Helvetica"/>
              </a:defRPr>
            </a:lvl1pPr>
          </a:lstStyle>
          <a:p>
            <a:r>
              <a:t>Title Text</a:t>
            </a:r>
          </a:p>
        </p:txBody>
      </p:sp>
      <p:sp>
        <p:nvSpPr>
          <p:cNvPr id="348" name="Body Level One…"/>
          <p:cNvSpPr txBox="1">
            <a:spLocks noGrp="1"/>
          </p:cNvSpPr>
          <p:nvPr>
            <p:ph type="body" sz="half" idx="1"/>
          </p:nvPr>
        </p:nvSpPr>
        <p:spPr>
          <a:xfrm>
            <a:off x="5183187" y="987425"/>
            <a:ext cx="6172201" cy="4873625"/>
          </a:xfrm>
          <a:prstGeom prst="rect">
            <a:avLst/>
          </a:prstGeom>
        </p:spPr>
        <p:txBody>
          <a:bodyPr/>
          <a:lstStyle>
            <a:lvl1pPr>
              <a:buFontTx/>
              <a:buBlip>
                <a:blip r:embed="rId5"/>
              </a:buBlip>
              <a:defRPr sz="3200">
                <a:solidFill>
                  <a:srgbClr val="3A3838"/>
                </a:solidFill>
              </a:defRPr>
            </a:lvl1pPr>
            <a:lvl2pPr marL="718457" indent="-261257">
              <a:buFontTx/>
              <a:defRPr sz="3200">
                <a:solidFill>
                  <a:srgbClr val="3A3838"/>
                </a:solidFill>
              </a:defRPr>
            </a:lvl2pPr>
            <a:lvl3pPr marL="1219200" indent="-304800">
              <a:buFontTx/>
              <a:buChar char="−"/>
              <a:defRPr sz="3200">
                <a:solidFill>
                  <a:srgbClr val="3A3838"/>
                </a:solidFill>
              </a:defRPr>
            </a:lvl3pPr>
            <a:lvl4pPr marL="1737360" indent="-365760">
              <a:buFontTx/>
              <a:defRPr sz="3200">
                <a:solidFill>
                  <a:srgbClr val="3A3838"/>
                </a:solidFill>
              </a:defRPr>
            </a:lvl4pPr>
            <a:lvl5pPr marL="2194560" indent="-365760">
              <a:buFontTx/>
              <a:buChar char="-"/>
              <a:defRPr sz="3200">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34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solidFill>
                  <a:srgbClr val="3A3838"/>
                </a:solidFill>
              </a:defRPr>
            </a:pPr>
            <a:endParaRPr/>
          </a:p>
        </p:txBody>
      </p:sp>
      <p:sp>
        <p:nvSpPr>
          <p:cNvPr id="350"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57"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58"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59" name="Rectangle 7"/>
          <p:cNvSpPr/>
          <p:nvPr/>
        </p:nvSpPr>
        <p:spPr>
          <a:xfrm>
            <a:off x="0" y="-1"/>
            <a:ext cx="838200" cy="10905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60" name="Rectangle 8"/>
          <p:cNvSpPr/>
          <p:nvPr/>
        </p:nvSpPr>
        <p:spPr>
          <a:xfrm>
            <a:off x="901110" y="-1"/>
            <a:ext cx="838201" cy="10905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61" name="Rectangle 9"/>
          <p:cNvSpPr/>
          <p:nvPr/>
        </p:nvSpPr>
        <p:spPr>
          <a:xfrm>
            <a:off x="1802220" y="-1"/>
            <a:ext cx="838201" cy="109058"/>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pic>
        <p:nvPicPr>
          <p:cNvPr id="362" name="Graphic 19" descr="Graphic 19"/>
          <p:cNvPicPr>
            <a:picLocks noChangeAspect="1"/>
          </p:cNvPicPr>
          <p:nvPr/>
        </p:nvPicPr>
        <p:blipFill>
          <a:blip r:embed="rId2"/>
          <a:stretch>
            <a:fillRect/>
          </a:stretch>
        </p:blipFill>
        <p:spPr>
          <a:xfrm>
            <a:off x="74099" y="144864"/>
            <a:ext cx="2450027" cy="470707"/>
          </a:xfrm>
          <a:prstGeom prst="rect">
            <a:avLst/>
          </a:prstGeom>
          <a:ln w="12700">
            <a:miter lim="400000"/>
          </a:ln>
        </p:spPr>
      </p:pic>
      <p:pic>
        <p:nvPicPr>
          <p:cNvPr id="363" name="Graphic 20" descr="Graphic 20"/>
          <p:cNvPicPr>
            <a:picLocks noChangeAspect="1"/>
          </p:cNvPicPr>
          <p:nvPr/>
        </p:nvPicPr>
        <p:blipFill>
          <a:blip r:embed="rId3"/>
          <a:stretch>
            <a:fillRect/>
          </a:stretch>
        </p:blipFill>
        <p:spPr>
          <a:xfrm>
            <a:off x="7724467" y="63899"/>
            <a:ext cx="4334184" cy="126601"/>
          </a:xfrm>
          <a:prstGeom prst="rect">
            <a:avLst/>
          </a:prstGeom>
          <a:ln w="12700">
            <a:miter lim="400000"/>
          </a:ln>
        </p:spPr>
      </p:pic>
      <p:sp>
        <p:nvSpPr>
          <p:cNvPr id="364"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65"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66"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lgn="ctr">
              <a:defRPr>
                <a:solidFill>
                  <a:srgbClr val="FFFFFF"/>
                </a:solidFill>
              </a:defRPr>
            </a:pPr>
            <a:endParaRPr/>
          </a:p>
        </p:txBody>
      </p:sp>
      <p:sp>
        <p:nvSpPr>
          <p:cNvPr id="367"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368" name="Picture 24" descr="Picture 24"/>
          <p:cNvPicPr>
            <a:picLocks noChangeAspect="1"/>
          </p:cNvPicPr>
          <p:nvPr/>
        </p:nvPicPr>
        <p:blipFill>
          <a:blip r:embed="rId4"/>
          <a:stretch>
            <a:fillRect/>
          </a:stretch>
        </p:blipFill>
        <p:spPr>
          <a:xfrm>
            <a:off x="433008" y="6292562"/>
            <a:ext cx="2103478" cy="528505"/>
          </a:xfrm>
          <a:prstGeom prst="rect">
            <a:avLst/>
          </a:prstGeom>
          <a:ln w="12700">
            <a:miter lim="400000"/>
          </a:ln>
        </p:spPr>
      </p:pic>
      <p:sp>
        <p:nvSpPr>
          <p:cNvPr id="369" name="Title Text"/>
          <p:cNvSpPr txBox="1">
            <a:spLocks noGrp="1"/>
          </p:cNvSpPr>
          <p:nvPr>
            <p:ph type="title"/>
          </p:nvPr>
        </p:nvSpPr>
        <p:spPr>
          <a:xfrm>
            <a:off x="839787" y="457200"/>
            <a:ext cx="3932239" cy="1600200"/>
          </a:xfrm>
          <a:prstGeom prst="rect">
            <a:avLst/>
          </a:prstGeom>
        </p:spPr>
        <p:txBody>
          <a:bodyPr anchor="b"/>
          <a:lstStyle>
            <a:lvl1pPr algn="l">
              <a:defRPr sz="3200">
                <a:solidFill>
                  <a:srgbClr val="3A3838"/>
                </a:solidFill>
                <a:latin typeface="+mn-lt"/>
                <a:ea typeface="+mn-ea"/>
                <a:cs typeface="+mn-cs"/>
                <a:sym typeface="Helvetica"/>
              </a:defRPr>
            </a:lvl1pPr>
          </a:lstStyle>
          <a:p>
            <a:r>
              <a:t>Title Text</a:t>
            </a:r>
          </a:p>
        </p:txBody>
      </p:sp>
      <p:sp>
        <p:nvSpPr>
          <p:cNvPr id="370"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37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solidFill>
                  <a:srgbClr val="3A3838"/>
                </a:solidFill>
              </a:defRPr>
            </a:lvl1pPr>
            <a:lvl2pPr marL="0" indent="457200">
              <a:buSzTx/>
              <a:buFontTx/>
              <a:buNone/>
              <a:defRPr sz="1600">
                <a:solidFill>
                  <a:srgbClr val="3A3838"/>
                </a:solidFill>
              </a:defRPr>
            </a:lvl2pPr>
            <a:lvl3pPr marL="0" indent="914400">
              <a:buSzTx/>
              <a:buFontTx/>
              <a:buNone/>
              <a:defRPr sz="1600">
                <a:solidFill>
                  <a:srgbClr val="3A3838"/>
                </a:solidFill>
              </a:defRPr>
            </a:lvl3pPr>
            <a:lvl4pPr marL="0" indent="1371600">
              <a:buSzTx/>
              <a:buFontTx/>
              <a:buNone/>
              <a:defRPr sz="1600">
                <a:solidFill>
                  <a:srgbClr val="3A3838"/>
                </a:solidFill>
              </a:defRPr>
            </a:lvl4pPr>
            <a:lvl5pPr marL="0" indent="1828800">
              <a:buSzTx/>
              <a:buFontTx/>
              <a:buNone/>
              <a:defRPr sz="1600">
                <a:solidFill>
                  <a:srgbClr val="3A3838"/>
                </a:solidFill>
              </a:defRPr>
            </a:lvl5pPr>
          </a:lstStyle>
          <a:p>
            <a:r>
              <a:t>Body Level One</a:t>
            </a:r>
          </a:p>
          <a:p>
            <a:pPr lvl="1"/>
            <a:r>
              <a:t>Body Level Two</a:t>
            </a:r>
          </a:p>
          <a:p>
            <a:pPr lvl="2"/>
            <a:r>
              <a:t>Body Level Three</a:t>
            </a:r>
          </a:p>
          <a:p>
            <a:pPr lvl="3"/>
            <a:r>
              <a:t>Body Level Four</a:t>
            </a:r>
          </a:p>
          <a:p>
            <a:pPr lvl="4"/>
            <a:r>
              <a:t>Body Level Five</a:t>
            </a:r>
          </a:p>
        </p:txBody>
      </p:sp>
      <p:sp>
        <p:nvSpPr>
          <p:cNvPr id="372" name="Slide Number"/>
          <p:cNvSpPr txBox="1">
            <a:spLocks noGrp="1"/>
          </p:cNvSpPr>
          <p:nvPr>
            <p:ph type="sldNum" sz="quarter" idx="2"/>
          </p:nvPr>
        </p:nvSpPr>
        <p:spPr>
          <a:xfrm>
            <a:off x="11108397" y="6416992"/>
            <a:ext cx="245404" cy="243841"/>
          </a:xfrm>
          <a:prstGeom prst="rect">
            <a:avLst/>
          </a:prstGeom>
        </p:spPr>
        <p:txBody>
          <a:bodyPr/>
          <a:lstStyle>
            <a:lvl1pPr defTabSz="914400">
              <a:defRPr sz="1000">
                <a:solidFill>
                  <a:srgbClr val="3B3838"/>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7"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38"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39"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40"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43"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4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1"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62"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63"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64"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65"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7"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68"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6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8"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9"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80"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81"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82"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4"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85"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86"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0"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01"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102"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103"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104"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6"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107"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9"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0"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1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2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4"/>
            <a:ext cx="12192000" cy="68580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 name="Rectangle 7"/>
          <p:cNvSpPr/>
          <p:nvPr/>
        </p:nvSpPr>
        <p:spPr>
          <a:xfrm>
            <a:off x="0" y="-3"/>
            <a:ext cx="3919948" cy="144868"/>
          </a:xfrm>
          <a:prstGeom prst="rect">
            <a:avLst/>
          </a:prstGeom>
          <a:solidFill>
            <a:srgbClr val="391378"/>
          </a:solidFill>
          <a:ln w="12700">
            <a:miter lim="400000"/>
          </a:ln>
        </p:spPr>
        <p:txBody>
          <a:bodyPr lIns="45719" rIns="45719" anchor="ctr"/>
          <a:lstStyle/>
          <a:p>
            <a:pPr algn="ctr">
              <a:defRPr>
                <a:solidFill>
                  <a:srgbClr val="FFFFFF"/>
                </a:solidFill>
              </a:defRPr>
            </a:pPr>
            <a:endParaRPr/>
          </a:p>
        </p:txBody>
      </p:sp>
      <p:sp>
        <p:nvSpPr>
          <p:cNvPr id="4" name="Rectangle 8"/>
          <p:cNvSpPr/>
          <p:nvPr/>
        </p:nvSpPr>
        <p:spPr>
          <a:xfrm>
            <a:off x="4151957" y="-4"/>
            <a:ext cx="3900223" cy="144868"/>
          </a:xfrm>
          <a:prstGeom prst="rect">
            <a:avLst/>
          </a:prstGeom>
          <a:solidFill>
            <a:srgbClr val="049FDA"/>
          </a:solidFill>
          <a:ln w="12700">
            <a:miter lim="400000"/>
          </a:ln>
        </p:spPr>
        <p:txBody>
          <a:bodyPr lIns="45719" rIns="45719" anchor="ctr"/>
          <a:lstStyle/>
          <a:p>
            <a:pPr algn="ctr">
              <a:defRPr>
                <a:solidFill>
                  <a:srgbClr val="FFFFFF"/>
                </a:solidFill>
              </a:defRPr>
            </a:pPr>
            <a:endParaRPr/>
          </a:p>
        </p:txBody>
      </p:sp>
      <p:sp>
        <p:nvSpPr>
          <p:cNvPr id="5" name="Rectangle 9"/>
          <p:cNvSpPr/>
          <p:nvPr/>
        </p:nvSpPr>
        <p:spPr>
          <a:xfrm>
            <a:off x="8284189" y="-1"/>
            <a:ext cx="3907810" cy="144866"/>
          </a:xfrm>
          <a:prstGeom prst="rect">
            <a:avLst/>
          </a:prstGeom>
          <a:solidFill>
            <a:srgbClr val="7BBF43"/>
          </a:solidFill>
          <a:ln w="12700">
            <a:miter lim="400000"/>
          </a:ln>
        </p:spPr>
        <p:txBody>
          <a:bodyPr lIns="45719" rIns="45719" anchor="ctr"/>
          <a:lstStyle/>
          <a:p>
            <a:pPr algn="ctr">
              <a:defRPr>
                <a:solidFill>
                  <a:srgbClr val="FFFFFF"/>
                </a:solidFill>
              </a:defRPr>
            </a:pPr>
            <a:endParaRPr/>
          </a:p>
        </p:txBody>
      </p:sp>
      <p:pic>
        <p:nvPicPr>
          <p:cNvPr id="6" name="Picture 12" descr="Picture 12"/>
          <p:cNvPicPr>
            <a:picLocks noChangeAspect="1"/>
          </p:cNvPicPr>
          <p:nvPr/>
        </p:nvPicPr>
        <p:blipFill>
          <a:blip r:embed="rId24"/>
          <a:stretch>
            <a:fillRect/>
          </a:stretch>
        </p:blipFill>
        <p:spPr>
          <a:xfrm>
            <a:off x="5788069" y="163581"/>
            <a:ext cx="615861" cy="788540"/>
          </a:xfrm>
          <a:prstGeom prst="rect">
            <a:avLst/>
          </a:prstGeom>
          <a:ln w="12700">
            <a:miter lim="400000"/>
          </a:ln>
        </p:spPr>
      </p:pic>
      <p:sp>
        <p:nvSpPr>
          <p:cNvPr id="7" name="Slide Number"/>
          <p:cNvSpPr txBox="1">
            <a:spLocks noGrp="1"/>
          </p:cNvSpPr>
          <p:nvPr>
            <p:ph type="sldNum" sz="quarter" idx="2"/>
          </p:nvPr>
        </p:nvSpPr>
        <p:spPr>
          <a:xfrm>
            <a:off x="11095176" y="6551281"/>
            <a:ext cx="258624" cy="248306"/>
          </a:xfrm>
          <a:prstGeom prst="rect">
            <a:avLst/>
          </a:prstGeom>
          <a:ln w="12700">
            <a:miter lim="400000"/>
          </a:ln>
        </p:spPr>
        <p:txBody>
          <a:bodyPr wrap="none" lIns="45719" rIns="45719" anchor="ctr">
            <a:spAutoFit/>
          </a:bodyPr>
          <a:lstStyle>
            <a:lvl1pPr algn="r" defTabSz="457200">
              <a:defRPr sz="1200">
                <a:solidFill>
                  <a:srgbClr val="391378"/>
                </a:solidFill>
              </a:defRPr>
            </a:lvl1pPr>
          </a:lstStyle>
          <a:p>
            <a:fld id="{86CB4B4D-7CA3-9044-876B-883B54F8677D}" type="slidenum">
              <a:t>‹#›</a:t>
            </a:fld>
            <a:endParaRPr/>
          </a:p>
        </p:txBody>
      </p:sp>
      <p:sp>
        <p:nvSpPr>
          <p:cNvPr id="8" name="Footer Placeholder 4"/>
          <p:cNvSpPr txBox="1"/>
          <p:nvPr/>
        </p:nvSpPr>
        <p:spPr>
          <a:xfrm>
            <a:off x="1699623" y="6566213"/>
            <a:ext cx="399288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a:solidFill>
                  <a:srgbClr val="391378"/>
                </a:solidFill>
                <a:latin typeface="+mn-lt"/>
                <a:ea typeface="+mn-ea"/>
                <a:cs typeface="+mn-cs"/>
                <a:sym typeface="Helvetica"/>
              </a:defRPr>
            </a:lvl1pPr>
          </a:lstStyle>
          <a:p>
            <a:r>
              <a:t>©  2017 New York State Office of Mental Health</a:t>
            </a:r>
          </a:p>
        </p:txBody>
      </p:sp>
      <p:pic>
        <p:nvPicPr>
          <p:cNvPr id="9" name="Picture 11" descr="Picture 11"/>
          <p:cNvPicPr>
            <a:picLocks noChangeAspect="1"/>
          </p:cNvPicPr>
          <p:nvPr/>
        </p:nvPicPr>
        <p:blipFill>
          <a:blip r:embed="rId25"/>
          <a:stretch>
            <a:fillRect/>
          </a:stretch>
        </p:blipFill>
        <p:spPr>
          <a:xfrm>
            <a:off x="433008" y="6292562"/>
            <a:ext cx="2103478" cy="528505"/>
          </a:xfrm>
          <a:prstGeom prst="rect">
            <a:avLst/>
          </a:prstGeom>
          <a:ln w="12700">
            <a:miter lim="400000"/>
          </a:ln>
        </p:spPr>
      </p:pic>
      <p:sp>
        <p:nvSpPr>
          <p:cNvPr id="10" name="Title Text"/>
          <p:cNvSpPr txBox="1">
            <a:spLocks noGrp="1"/>
          </p:cNvSpPr>
          <p:nvPr>
            <p:ph type="title"/>
          </p:nvPr>
        </p:nvSpPr>
        <p:spPr>
          <a:xfrm>
            <a:off x="838200" y="1115706"/>
            <a:ext cx="10515600" cy="70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1" name="Body Level One…"/>
          <p:cNvSpPr txBox="1">
            <a:spLocks noGrp="1"/>
          </p:cNvSpPr>
          <p:nvPr>
            <p:ph type="body" idx="1"/>
          </p:nvPr>
        </p:nvSpPr>
        <p:spPr>
          <a:xfrm>
            <a:off x="838200" y="2231415"/>
            <a:ext cx="10515600" cy="4351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Help4ADHD.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382" name="TextBox 1"/>
          <p:cNvSpPr txBox="1"/>
          <p:nvPr/>
        </p:nvSpPr>
        <p:spPr>
          <a:xfrm>
            <a:off x="337611" y="1854731"/>
            <a:ext cx="11516778"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8000">
                <a:solidFill>
                  <a:srgbClr val="391378"/>
                </a:solidFill>
                <a:latin typeface="+mn-lt"/>
                <a:ea typeface="+mn-ea"/>
                <a:cs typeface="+mn-cs"/>
                <a:sym typeface="Helvetica"/>
              </a:defRPr>
            </a:lvl1pPr>
          </a:lstStyle>
          <a:p>
            <a:r>
              <a:t>The Treatment of ADHD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426" name="Title 1"/>
          <p:cNvSpPr txBox="1">
            <a:spLocks noGrp="1"/>
          </p:cNvSpPr>
          <p:nvPr>
            <p:ph type="title"/>
          </p:nvPr>
        </p:nvSpPr>
        <p:spPr>
          <a:xfrm>
            <a:off x="768626" y="873992"/>
            <a:ext cx="10515601" cy="709920"/>
          </a:xfrm>
          <a:prstGeom prst="rect">
            <a:avLst/>
          </a:prstGeom>
        </p:spPr>
        <p:txBody>
          <a:bodyPr/>
          <a:lstStyle>
            <a:lvl1pPr defTabSz="850391">
              <a:defRPr sz="4092">
                <a:solidFill>
                  <a:srgbClr val="391378"/>
                </a:solidFill>
              </a:defRPr>
            </a:lvl1pPr>
          </a:lstStyle>
          <a:p>
            <a:r>
              <a:t>Side Effects</a:t>
            </a:r>
          </a:p>
        </p:txBody>
      </p:sp>
      <p:sp>
        <p:nvSpPr>
          <p:cNvPr id="427" name="Content Placeholder 2"/>
          <p:cNvSpPr txBox="1">
            <a:spLocks noGrp="1"/>
          </p:cNvSpPr>
          <p:nvPr>
            <p:ph type="body" idx="1"/>
          </p:nvPr>
        </p:nvSpPr>
        <p:spPr>
          <a:xfrm>
            <a:off x="907774" y="1739346"/>
            <a:ext cx="10515601" cy="4691271"/>
          </a:xfrm>
          <a:prstGeom prst="rect">
            <a:avLst/>
          </a:prstGeom>
        </p:spPr>
        <p:txBody>
          <a:bodyPr/>
          <a:lstStyle/>
          <a:p>
            <a:pPr>
              <a:lnSpc>
                <a:spcPct val="81000"/>
              </a:lnSpc>
              <a:defRPr sz="2000"/>
            </a:pPr>
            <a:r>
              <a:t>Common</a:t>
            </a:r>
          </a:p>
          <a:p>
            <a:pPr marL="685800" lvl="1" indent="-228600">
              <a:lnSpc>
                <a:spcPct val="81000"/>
              </a:lnSpc>
              <a:spcBef>
                <a:spcPts val="500"/>
              </a:spcBef>
              <a:defRPr sz="2000"/>
            </a:pPr>
            <a:r>
              <a:t>Appetite suppression</a:t>
            </a:r>
            <a:endParaRPr sz="2400"/>
          </a:p>
          <a:p>
            <a:pPr marL="685800" lvl="1" indent="-228600">
              <a:lnSpc>
                <a:spcPct val="81000"/>
              </a:lnSpc>
              <a:spcBef>
                <a:spcPts val="500"/>
              </a:spcBef>
              <a:defRPr sz="2000"/>
            </a:pPr>
            <a:r>
              <a:t>Sleep disturbance</a:t>
            </a:r>
            <a:endParaRPr sz="2400"/>
          </a:p>
          <a:p>
            <a:pPr marL="685800" lvl="1" indent="-228600">
              <a:lnSpc>
                <a:spcPct val="81000"/>
              </a:lnSpc>
              <a:spcBef>
                <a:spcPts val="500"/>
              </a:spcBef>
              <a:defRPr sz="2000"/>
            </a:pPr>
            <a:r>
              <a:t>Headache</a:t>
            </a:r>
            <a:endParaRPr sz="2400"/>
          </a:p>
          <a:p>
            <a:pPr marL="685800" lvl="1" indent="-228600">
              <a:lnSpc>
                <a:spcPct val="81000"/>
              </a:lnSpc>
              <a:spcBef>
                <a:spcPts val="500"/>
              </a:spcBef>
              <a:defRPr sz="2000"/>
            </a:pPr>
            <a:r>
              <a:t>GI upset</a:t>
            </a:r>
            <a:endParaRPr sz="2400"/>
          </a:p>
          <a:p>
            <a:pPr>
              <a:lnSpc>
                <a:spcPct val="81000"/>
              </a:lnSpc>
              <a:defRPr sz="2000"/>
            </a:pPr>
            <a:r>
              <a:t>Less common</a:t>
            </a:r>
          </a:p>
          <a:p>
            <a:pPr marL="685800" lvl="1" indent="-228600">
              <a:lnSpc>
                <a:spcPct val="81000"/>
              </a:lnSpc>
              <a:spcBef>
                <a:spcPts val="500"/>
              </a:spcBef>
              <a:defRPr sz="2000"/>
            </a:pPr>
            <a:r>
              <a:t>Tic exacerbation</a:t>
            </a:r>
            <a:endParaRPr sz="2400"/>
          </a:p>
          <a:p>
            <a:pPr marL="685800" lvl="1" indent="-228600">
              <a:lnSpc>
                <a:spcPct val="81000"/>
              </a:lnSpc>
              <a:spcBef>
                <a:spcPts val="500"/>
              </a:spcBef>
              <a:defRPr sz="2000"/>
            </a:pPr>
            <a:r>
              <a:t>Rebound</a:t>
            </a:r>
            <a:endParaRPr sz="2400"/>
          </a:p>
          <a:p>
            <a:pPr marL="685800" lvl="1" indent="-228600">
              <a:lnSpc>
                <a:spcPct val="81000"/>
              </a:lnSpc>
              <a:spcBef>
                <a:spcPts val="500"/>
              </a:spcBef>
              <a:defRPr sz="2000"/>
            </a:pPr>
            <a:r>
              <a:t>Irritability/Emotional lability/Social withdrawal</a:t>
            </a:r>
            <a:endParaRPr sz="2400"/>
          </a:p>
          <a:p>
            <a:pPr marL="685800" lvl="1" indent="-228600">
              <a:lnSpc>
                <a:spcPct val="81000"/>
              </a:lnSpc>
              <a:spcBef>
                <a:spcPts val="500"/>
              </a:spcBef>
              <a:defRPr sz="2000"/>
            </a:pPr>
            <a:r>
              <a:t>Reduction in growth velocity</a:t>
            </a:r>
            <a:endParaRPr sz="2400"/>
          </a:p>
          <a:p>
            <a:pPr marL="685800" lvl="1" indent="-228600">
              <a:lnSpc>
                <a:spcPct val="81000"/>
              </a:lnSpc>
              <a:spcBef>
                <a:spcPts val="500"/>
              </a:spcBef>
              <a:defRPr sz="2000"/>
            </a:pPr>
            <a:r>
              <a:t>Hypertension/Tachycardia/Arrhythmia</a:t>
            </a:r>
            <a:endParaRPr sz="2400"/>
          </a:p>
          <a:p>
            <a:pPr>
              <a:lnSpc>
                <a:spcPct val="81000"/>
              </a:lnSpc>
              <a:defRPr sz="2000"/>
            </a:pPr>
            <a:r>
              <a:t>Rare</a:t>
            </a:r>
          </a:p>
          <a:p>
            <a:pPr marL="685800" lvl="1" indent="-228600">
              <a:lnSpc>
                <a:spcPct val="81000"/>
              </a:lnSpc>
              <a:spcBef>
                <a:spcPts val="500"/>
              </a:spcBef>
              <a:defRPr sz="2000"/>
            </a:pPr>
            <a:r>
              <a:t>Psychosis</a:t>
            </a:r>
            <a:endParaRPr sz="2400"/>
          </a:p>
          <a:p>
            <a:pPr marL="685800" lvl="1" indent="-228600">
              <a:lnSpc>
                <a:spcPct val="81000"/>
              </a:lnSpc>
              <a:spcBef>
                <a:spcPts val="500"/>
              </a:spcBef>
              <a:defRPr sz="2000"/>
            </a:pPr>
            <a:r>
              <a:t>Abuse potential/Diversion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432" name="Content Placeholder 2"/>
          <p:cNvSpPr txBox="1">
            <a:spLocks noGrp="1"/>
          </p:cNvSpPr>
          <p:nvPr>
            <p:ph type="body" idx="1"/>
          </p:nvPr>
        </p:nvSpPr>
        <p:spPr>
          <a:xfrm>
            <a:off x="1185332" y="1448565"/>
            <a:ext cx="9680225" cy="4647495"/>
          </a:xfrm>
          <a:prstGeom prst="rect">
            <a:avLst/>
          </a:prstGeom>
        </p:spPr>
        <p:txBody>
          <a:bodyPr>
            <a:normAutofit lnSpcReduction="10000"/>
          </a:bodyPr>
          <a:lstStyle/>
          <a:p>
            <a:pPr marL="205739" indent="-205739" defTabSz="822959">
              <a:spcBef>
                <a:spcPts val="900"/>
              </a:spcBef>
              <a:defRPr sz="2520"/>
            </a:pPr>
            <a:r>
              <a:t>Benefits and side effects occur right away</a:t>
            </a:r>
          </a:p>
          <a:p>
            <a:pPr marL="205739" indent="-205739" defTabSz="822959">
              <a:spcBef>
                <a:spcPts val="900"/>
              </a:spcBef>
              <a:defRPr sz="2520"/>
            </a:pPr>
            <a:r>
              <a:t>Seeking maximum effect with minimum side effects.</a:t>
            </a:r>
          </a:p>
          <a:p>
            <a:pPr marL="205739" indent="-205739" defTabSz="822959">
              <a:spcBef>
                <a:spcPts val="900"/>
              </a:spcBef>
              <a:defRPr sz="2520"/>
            </a:pPr>
            <a:r>
              <a:t>Treat for remission — Improvement is not enough!</a:t>
            </a:r>
          </a:p>
          <a:p>
            <a:pPr marL="205739" indent="-205739" defTabSz="822959">
              <a:spcBef>
                <a:spcPts val="900"/>
              </a:spcBef>
              <a:defRPr sz="2520"/>
            </a:pPr>
            <a:r>
              <a:t>Follow up in one-two weeks by phone or in–person</a:t>
            </a:r>
          </a:p>
          <a:p>
            <a:pPr marL="205739" indent="-205739" defTabSz="822959">
              <a:spcBef>
                <a:spcPts val="900"/>
              </a:spcBef>
              <a:defRPr sz="2520"/>
            </a:pPr>
            <a:r>
              <a:t>Follow rating scales and side effects </a:t>
            </a:r>
          </a:p>
          <a:p>
            <a:pPr marL="617219" lvl="1" indent="-205739" defTabSz="822959">
              <a:spcBef>
                <a:spcPts val="400"/>
              </a:spcBef>
              <a:defRPr sz="2159"/>
            </a:pPr>
            <a:r>
              <a:t>Physical exam: height, weight, bp, pulse.</a:t>
            </a:r>
          </a:p>
          <a:p>
            <a:pPr marL="205739" indent="-205739" defTabSz="822959">
              <a:spcBef>
                <a:spcPts val="900"/>
              </a:spcBef>
              <a:defRPr sz="2520"/>
            </a:pPr>
            <a:r>
              <a:t>Follow-up a few days after dose change.</a:t>
            </a:r>
          </a:p>
          <a:p>
            <a:pPr marL="205739" indent="-205739" defTabSz="822959">
              <a:spcBef>
                <a:spcPts val="900"/>
              </a:spcBef>
              <a:defRPr sz="2520"/>
            </a:pPr>
            <a:r>
              <a:t>When initially stable see monthly as multimodal plan is put in place then every four months.</a:t>
            </a:r>
          </a:p>
          <a:p>
            <a:pPr marL="205739" indent="-205739" defTabSz="822959">
              <a:spcBef>
                <a:spcPts val="900"/>
              </a:spcBef>
              <a:defRPr sz="2520"/>
            </a:pPr>
            <a:r>
              <a:t>Reassess every new school year -new school year new Vanderbilt</a:t>
            </a:r>
          </a:p>
        </p:txBody>
      </p:sp>
      <p:sp>
        <p:nvSpPr>
          <p:cNvPr id="433" name="Title 1"/>
          <p:cNvSpPr txBox="1">
            <a:spLocks noGrp="1"/>
          </p:cNvSpPr>
          <p:nvPr>
            <p:ph type="title"/>
          </p:nvPr>
        </p:nvSpPr>
        <p:spPr>
          <a:xfrm>
            <a:off x="0" y="366888"/>
            <a:ext cx="12192000" cy="1480963"/>
          </a:xfrm>
          <a:prstGeom prst="rect">
            <a:avLst/>
          </a:prstGeom>
        </p:spPr>
        <p:txBody>
          <a:bodyPr/>
          <a:lstStyle>
            <a:lvl1pPr>
              <a:defRPr sz="4000">
                <a:solidFill>
                  <a:srgbClr val="391378"/>
                </a:solidFill>
              </a:defRPr>
            </a:lvl1pPr>
          </a:lstStyle>
          <a:p>
            <a:r>
              <a:t>Evidence-Based Treatment Titration and Follow-Up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436" name="Rectangle 2"/>
          <p:cNvSpPr txBox="1">
            <a:spLocks noGrp="1"/>
          </p:cNvSpPr>
          <p:nvPr>
            <p:ph type="title"/>
          </p:nvPr>
        </p:nvSpPr>
        <p:spPr>
          <a:xfrm>
            <a:off x="2153815" y="895350"/>
            <a:ext cx="7431741" cy="1162050"/>
          </a:xfrm>
          <a:prstGeom prst="rect">
            <a:avLst/>
          </a:prstGeom>
        </p:spPr>
        <p:txBody>
          <a:bodyPr/>
          <a:lstStyle>
            <a:lvl1pPr>
              <a:defRPr sz="4000">
                <a:solidFill>
                  <a:srgbClr val="391378"/>
                </a:solidFill>
              </a:defRPr>
            </a:lvl1pPr>
          </a:lstStyle>
          <a:p>
            <a:r>
              <a:t>Alternative to Stimulants</a:t>
            </a:r>
          </a:p>
        </p:txBody>
      </p:sp>
      <p:sp>
        <p:nvSpPr>
          <p:cNvPr id="437" name="Rectangle 3"/>
          <p:cNvSpPr txBox="1">
            <a:spLocks noGrp="1"/>
          </p:cNvSpPr>
          <p:nvPr>
            <p:ph type="body" sz="quarter" idx="1"/>
          </p:nvPr>
        </p:nvSpPr>
        <p:spPr>
          <a:xfrm>
            <a:off x="939755" y="2323221"/>
            <a:ext cx="4719173" cy="3429001"/>
          </a:xfrm>
          <a:prstGeom prst="rect">
            <a:avLst/>
          </a:prstGeom>
        </p:spPr>
        <p:txBody>
          <a:bodyPr/>
          <a:lstStyle/>
          <a:p>
            <a:pPr marL="0" indent="0">
              <a:lnSpc>
                <a:spcPct val="72000"/>
              </a:lnSpc>
              <a:buSzTx/>
              <a:buNone/>
              <a:defRPr sz="2100"/>
            </a:pPr>
            <a:r>
              <a:t>Norepinephrine Reuptake Inhibitor</a:t>
            </a:r>
          </a:p>
          <a:p>
            <a:pPr marL="0" indent="0">
              <a:lnSpc>
                <a:spcPct val="72000"/>
              </a:lnSpc>
              <a:buSzTx/>
              <a:buNone/>
              <a:defRPr sz="2100"/>
            </a:pPr>
            <a:r>
              <a:t>	Atomoxetine (Strattera)</a:t>
            </a:r>
          </a:p>
          <a:p>
            <a:pPr marL="0" indent="0">
              <a:lnSpc>
                <a:spcPct val="72000"/>
              </a:lnSpc>
              <a:buSzTx/>
              <a:buNone/>
              <a:defRPr sz="2100"/>
            </a:pPr>
            <a:r>
              <a:t>	Viloxazine     (Qelbree)</a:t>
            </a:r>
          </a:p>
          <a:p>
            <a:pPr marL="0" indent="0">
              <a:lnSpc>
                <a:spcPct val="72000"/>
              </a:lnSpc>
              <a:buSzTx/>
              <a:buNone/>
              <a:defRPr sz="2100"/>
            </a:pPr>
            <a:endParaRPr/>
          </a:p>
          <a:p>
            <a:pPr marL="0" indent="0">
              <a:lnSpc>
                <a:spcPct val="72000"/>
              </a:lnSpc>
              <a:buSzTx/>
              <a:buNone/>
              <a:defRPr sz="2100"/>
            </a:pPr>
            <a:r>
              <a:t>Alpha 2-Agonists </a:t>
            </a:r>
          </a:p>
          <a:p>
            <a:pPr marL="0" indent="0">
              <a:lnSpc>
                <a:spcPct val="72000"/>
              </a:lnSpc>
              <a:buSzTx/>
              <a:buNone/>
              <a:defRPr sz="2100"/>
            </a:pPr>
            <a:r>
              <a:t>	Clonidine (Catapres,Kapvay) </a:t>
            </a:r>
          </a:p>
          <a:p>
            <a:pPr marL="0" indent="0">
              <a:lnSpc>
                <a:spcPct val="72000"/>
              </a:lnSpc>
              <a:buSzTx/>
              <a:buNone/>
              <a:defRPr sz="2100"/>
            </a:pPr>
            <a:r>
              <a:t>	Guanfacine (Tenex, Intuniv)</a:t>
            </a:r>
          </a:p>
        </p:txBody>
      </p:sp>
      <p:sp>
        <p:nvSpPr>
          <p:cNvPr id="438" name="Rectangle 4"/>
          <p:cNvSpPr txBox="1"/>
          <p:nvPr/>
        </p:nvSpPr>
        <p:spPr>
          <a:xfrm>
            <a:off x="6578794" y="2245074"/>
            <a:ext cx="4043487" cy="342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defRPr sz="2800">
                <a:latin typeface="+mn-lt"/>
                <a:ea typeface="+mn-ea"/>
                <a:cs typeface="+mn-cs"/>
                <a:sym typeface="Helvetica"/>
              </a:defRPr>
            </a:pPr>
            <a:r>
              <a:t>Although there is evidence to support their relative effectiveness compared to placebo, the gold standard is the stimulants due to a much larger </a:t>
            </a:r>
            <a:r>
              <a:rPr b="1"/>
              <a:t>effect size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443" name="Content Placeholder 2"/>
          <p:cNvSpPr txBox="1">
            <a:spLocks noGrp="1"/>
          </p:cNvSpPr>
          <p:nvPr>
            <p:ph type="body" idx="1"/>
          </p:nvPr>
        </p:nvSpPr>
        <p:spPr>
          <a:xfrm>
            <a:off x="1281952" y="1622611"/>
            <a:ext cx="10192871" cy="3733801"/>
          </a:xfrm>
          <a:prstGeom prst="rect">
            <a:avLst/>
          </a:prstGeom>
        </p:spPr>
        <p:txBody>
          <a:bodyPr>
            <a:normAutofit lnSpcReduction="10000"/>
          </a:bodyPr>
          <a:lstStyle/>
          <a:p>
            <a:pPr marL="185165" indent="-208311" defTabSz="740663">
              <a:spcBef>
                <a:spcPts val="800"/>
              </a:spcBef>
              <a:defRPr sz="1944"/>
            </a:pPr>
            <a:r>
              <a:t>Dosing based on weight </a:t>
            </a:r>
          </a:p>
          <a:p>
            <a:pPr marL="185165" indent="-208311" defTabSz="740663">
              <a:spcBef>
                <a:spcPts val="800"/>
              </a:spcBef>
              <a:defRPr sz="1944"/>
            </a:pPr>
            <a:r>
              <a:t>Common AEs:  irritability, sedation or insomnia, decreased appetite, GI</a:t>
            </a:r>
          </a:p>
          <a:p>
            <a:pPr marL="185165" indent="-208311" defTabSz="740663">
              <a:spcBef>
                <a:spcPts val="800"/>
              </a:spcBef>
              <a:defRPr sz="1944"/>
            </a:pPr>
            <a:r>
              <a:t>Rare accounts of liver damage, suicidal ideation: boxed warning</a:t>
            </a:r>
          </a:p>
          <a:p>
            <a:pPr marL="185165" indent="-208311" defTabSz="740663">
              <a:spcBef>
                <a:spcPts val="800"/>
              </a:spcBef>
              <a:defRPr sz="1944"/>
            </a:pPr>
            <a:r>
              <a:t>Advantages: </a:t>
            </a:r>
          </a:p>
          <a:p>
            <a:pPr marL="486060" lvl="1" indent="-208311" defTabSz="740663">
              <a:spcBef>
                <a:spcPts val="400"/>
              </a:spcBef>
              <a:defRPr sz="1944"/>
            </a:pPr>
            <a:r>
              <a:t>Once Daily dosing </a:t>
            </a:r>
          </a:p>
          <a:p>
            <a:pPr marL="486060" lvl="1" indent="-208311" defTabSz="740663">
              <a:spcBef>
                <a:spcPts val="400"/>
              </a:spcBef>
              <a:defRPr sz="1944"/>
            </a:pPr>
            <a:r>
              <a:t>Little abuse potential (adolescents)</a:t>
            </a:r>
          </a:p>
          <a:p>
            <a:pPr marL="486060" lvl="1" indent="-208311" defTabSz="740663">
              <a:spcBef>
                <a:spcPts val="400"/>
              </a:spcBef>
              <a:defRPr sz="1944"/>
            </a:pPr>
            <a:r>
              <a:t>No apparent effects on growth  </a:t>
            </a:r>
          </a:p>
          <a:p>
            <a:pPr marL="486060" lvl="1" indent="-208311" defTabSz="740663">
              <a:spcBef>
                <a:spcPts val="400"/>
              </a:spcBef>
              <a:defRPr sz="1944"/>
            </a:pPr>
            <a:r>
              <a:t>Does not seem to exacerbate tics  </a:t>
            </a:r>
          </a:p>
          <a:p>
            <a:pPr marL="185165" indent="-208311" defTabSz="740663">
              <a:spcBef>
                <a:spcPts val="800"/>
              </a:spcBef>
              <a:defRPr sz="1944"/>
            </a:pPr>
            <a:r>
              <a:t>Disadvantages:</a:t>
            </a:r>
          </a:p>
          <a:p>
            <a:pPr marL="486060" lvl="1" indent="-208311" defTabSz="740663">
              <a:spcBef>
                <a:spcPts val="400"/>
              </a:spcBef>
              <a:defRPr sz="1944"/>
            </a:pPr>
            <a:r>
              <a:t>Delayed onset (takes 3-6 weeks)</a:t>
            </a:r>
          </a:p>
          <a:p>
            <a:pPr marL="486060" lvl="1" indent="-208311" defTabSz="740663">
              <a:spcBef>
                <a:spcPts val="400"/>
              </a:spcBef>
              <a:defRPr sz="1944"/>
            </a:pPr>
            <a:r>
              <a:t>Generally not as effective</a:t>
            </a:r>
          </a:p>
        </p:txBody>
      </p:sp>
      <p:sp>
        <p:nvSpPr>
          <p:cNvPr id="444" name="Title 1"/>
          <p:cNvSpPr txBox="1">
            <a:spLocks noGrp="1"/>
          </p:cNvSpPr>
          <p:nvPr>
            <p:ph type="title"/>
          </p:nvPr>
        </p:nvSpPr>
        <p:spPr>
          <a:xfrm>
            <a:off x="3294529" y="765360"/>
            <a:ext cx="5268559" cy="857251"/>
          </a:xfrm>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Atomoxetine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447" name="Title 1"/>
          <p:cNvSpPr txBox="1">
            <a:spLocks noGrp="1"/>
          </p:cNvSpPr>
          <p:nvPr>
            <p:ph type="title"/>
          </p:nvPr>
        </p:nvSpPr>
        <p:spPr>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Atomoxetine Dosing</a:t>
            </a:r>
          </a:p>
        </p:txBody>
      </p:sp>
      <p:sp>
        <p:nvSpPr>
          <p:cNvPr id="448" name="Content Placeholder 2"/>
          <p:cNvSpPr txBox="1">
            <a:spLocks noGrp="1"/>
          </p:cNvSpPr>
          <p:nvPr>
            <p:ph type="body" idx="1"/>
          </p:nvPr>
        </p:nvSpPr>
        <p:spPr>
          <a:prstGeom prst="rect">
            <a:avLst/>
          </a:prstGeom>
        </p:spPr>
        <p:txBody>
          <a:bodyPr/>
          <a:lstStyle/>
          <a:p>
            <a:r>
              <a:t>1. Starting dose 0.5mg/kg for first 4 days</a:t>
            </a:r>
          </a:p>
          <a:p>
            <a:r>
              <a:t>2. Advance to TARGET dose as close to 1.2 to 1.4mg/kg as you can get.  (typical max is 100mg)</a:t>
            </a:r>
          </a:p>
          <a:p>
            <a:r>
              <a:t>3. Can be given ONCE or TWICE a day</a:t>
            </a:r>
          </a:p>
          <a:p>
            <a:r>
              <a:t>4. Stay at target dose for a </a:t>
            </a:r>
            <a:r>
              <a:rPr u="sng"/>
              <a:t>month</a:t>
            </a:r>
          </a:p>
          <a:p>
            <a:pPr marL="0" indent="0">
              <a:buSzTx/>
              <a:buNone/>
            </a:pPr>
            <a:r>
              <a:t>   </a:t>
            </a:r>
          </a:p>
          <a:p>
            <a:pPr marL="0" indent="0">
              <a:buSzTx/>
              <a:buNone/>
            </a:pPr>
            <a:r>
              <a:t>   </a:t>
            </a:r>
            <a:r>
              <a:rPr u="sng"/>
              <a:t>How supplied: </a:t>
            </a:r>
            <a:r>
              <a:t>10, 18, 25, 40, 60, 80, 100mg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451" name="Title 1"/>
          <p:cNvSpPr txBox="1">
            <a:spLocks noGrp="1"/>
          </p:cNvSpPr>
          <p:nvPr>
            <p:ph type="title"/>
          </p:nvPr>
        </p:nvSpPr>
        <p:spPr>
          <a:xfrm>
            <a:off x="838200" y="897577"/>
            <a:ext cx="10515600" cy="709920"/>
          </a:xfrm>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Viloxazine (Qelbree)</a:t>
            </a:r>
          </a:p>
        </p:txBody>
      </p:sp>
      <p:sp>
        <p:nvSpPr>
          <p:cNvPr id="452" name="Content Placeholder 2"/>
          <p:cNvSpPr txBox="1">
            <a:spLocks noGrp="1"/>
          </p:cNvSpPr>
          <p:nvPr>
            <p:ph type="body" idx="1"/>
          </p:nvPr>
        </p:nvSpPr>
        <p:spPr>
          <a:xfrm>
            <a:off x="857776" y="1607497"/>
            <a:ext cx="10515601" cy="4757130"/>
          </a:xfrm>
          <a:prstGeom prst="rect">
            <a:avLst/>
          </a:prstGeom>
        </p:spPr>
        <p:txBody>
          <a:bodyPr/>
          <a:lstStyle/>
          <a:p>
            <a:pPr marL="0" indent="0">
              <a:buSzTx/>
              <a:buNone/>
              <a:defRPr u="sng"/>
            </a:pPr>
            <a:r>
              <a:t>Dosing for children 6 to 11</a:t>
            </a:r>
          </a:p>
          <a:p>
            <a:r>
              <a:t>100mg 	week 1</a:t>
            </a:r>
          </a:p>
          <a:p>
            <a:r>
              <a:t>200mg	week 2			</a:t>
            </a:r>
          </a:p>
          <a:p>
            <a:r>
              <a:t>300mg 	week 3</a:t>
            </a:r>
          </a:p>
          <a:p>
            <a:r>
              <a:t>400mg 	week 4</a:t>
            </a:r>
          </a:p>
          <a:p>
            <a:pPr marL="0" indent="0">
              <a:buSzTx/>
              <a:buNone/>
              <a:defRPr u="sng"/>
            </a:pPr>
            <a:r>
              <a:t>Dosing for Adolescents 12 to 17</a:t>
            </a:r>
          </a:p>
          <a:p>
            <a:r>
              <a:t>200mg	week 1</a:t>
            </a:r>
          </a:p>
          <a:p>
            <a:r>
              <a:t>400 mg	week 2</a:t>
            </a:r>
          </a:p>
          <a:p>
            <a:r>
              <a:t>Can go to 600mg week 3</a:t>
            </a:r>
          </a:p>
        </p:txBody>
      </p:sp>
      <p:sp>
        <p:nvSpPr>
          <p:cNvPr id="453" name="TextBox 4"/>
          <p:cNvSpPr txBox="1"/>
          <p:nvPr/>
        </p:nvSpPr>
        <p:spPr>
          <a:xfrm>
            <a:off x="5144192" y="2971800"/>
            <a:ext cx="4051070"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i="1"/>
            </a:pPr>
            <a:r>
              <a:t>Supplied as 100, 150, 300 &amp; 400 capsules</a:t>
            </a:r>
          </a:p>
          <a:p>
            <a:pPr defTabSz="457200">
              <a:defRPr i="1"/>
            </a:pPr>
            <a:r>
              <a:t>Can be sprinkled on soft food.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456" name="Content Placeholder 1"/>
          <p:cNvSpPr txBox="1">
            <a:spLocks noGrp="1"/>
          </p:cNvSpPr>
          <p:nvPr>
            <p:ph type="body" idx="1"/>
          </p:nvPr>
        </p:nvSpPr>
        <p:spPr>
          <a:xfrm>
            <a:off x="838200" y="1825625"/>
            <a:ext cx="10515600" cy="4351338"/>
          </a:xfrm>
          <a:prstGeom prst="rect">
            <a:avLst/>
          </a:prstGeom>
        </p:spPr>
        <p:txBody>
          <a:bodyPr/>
          <a:lstStyle/>
          <a:p>
            <a:pPr>
              <a:defRPr sz="2400"/>
            </a:pPr>
            <a:r>
              <a:t>Guanfacine - start at 0.5mg once or twice a day, 6mg max</a:t>
            </a:r>
          </a:p>
          <a:p>
            <a:pPr>
              <a:defRPr sz="2400"/>
            </a:pPr>
            <a:r>
              <a:t>Intuniv (Guanfacine ER) start at 1mg daily- advance weekly, max of 6mg</a:t>
            </a:r>
          </a:p>
          <a:p>
            <a:pPr>
              <a:defRPr sz="2400"/>
            </a:pPr>
            <a:r>
              <a:t>Clonidine- start at 0.05mg once at bedtime, advance weekly, 0.4mg max</a:t>
            </a:r>
          </a:p>
          <a:p>
            <a:pPr>
              <a:defRPr sz="2400"/>
            </a:pPr>
            <a:r>
              <a:t>Side effects: sedation, lower BP therefore MUST taper when stopping and daily compliance is a safety issue</a:t>
            </a:r>
          </a:p>
          <a:p>
            <a:pPr>
              <a:defRPr sz="2400"/>
            </a:pPr>
            <a:r>
              <a:t>Advantages</a:t>
            </a:r>
          </a:p>
          <a:p>
            <a:pPr marL="685800" lvl="1" indent="-228600">
              <a:spcBef>
                <a:spcPts val="500"/>
              </a:spcBef>
              <a:defRPr sz="2400"/>
            </a:pPr>
            <a:r>
              <a:t>Sedating (sleep difficulties)</a:t>
            </a:r>
          </a:p>
          <a:p>
            <a:pPr marL="685800" lvl="1" indent="-228600">
              <a:spcBef>
                <a:spcPts val="500"/>
              </a:spcBef>
              <a:defRPr sz="2400"/>
            </a:pPr>
            <a:r>
              <a:t>LA forms given once daily (Kapvay may need BID)</a:t>
            </a:r>
          </a:p>
          <a:p>
            <a:pPr marL="685800" lvl="1" indent="-228600">
              <a:spcBef>
                <a:spcPts val="500"/>
              </a:spcBef>
              <a:defRPr sz="2400"/>
            </a:pPr>
            <a:r>
              <a:t>Better for hyperactivity and impulsivity than inattention</a:t>
            </a:r>
          </a:p>
          <a:p>
            <a:pPr marL="685800" lvl="1" indent="-228600">
              <a:spcBef>
                <a:spcPts val="500"/>
              </a:spcBef>
              <a:defRPr sz="2400"/>
            </a:pPr>
            <a:r>
              <a:t>Adjuncts for children with partial response to stimulant</a:t>
            </a:r>
          </a:p>
        </p:txBody>
      </p:sp>
      <p:sp>
        <p:nvSpPr>
          <p:cNvPr id="457" name="Title 2"/>
          <p:cNvSpPr txBox="1">
            <a:spLocks noGrp="1"/>
          </p:cNvSpPr>
          <p:nvPr>
            <p:ph type="title"/>
          </p:nvPr>
        </p:nvSpPr>
        <p:spPr>
          <a:xfrm>
            <a:off x="838199" y="366890"/>
            <a:ext cx="10309580" cy="1241778"/>
          </a:xfrm>
          <a:prstGeom prst="rect">
            <a:avLst/>
          </a:prstGeom>
        </p:spPr>
        <p:txBody>
          <a:bodyPr/>
          <a:lstStyle/>
          <a:p>
            <a:pPr>
              <a:defRPr sz="3200">
                <a:solidFill>
                  <a:srgbClr val="660066"/>
                </a:solidFill>
              </a:defRPr>
            </a:pPr>
            <a:br/>
            <a:r>
              <a:rPr>
                <a:effectLst>
                  <a:outerShdw blurRad="38100" dist="38100" dir="2700000" rotWithShape="0">
                    <a:srgbClr val="000000">
                      <a:alpha val="43137"/>
                    </a:srgbClr>
                  </a:outerShdw>
                </a:effectLst>
              </a:rPr>
              <a:t>Alpha-2-Adrenergic Agonists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62" name="Title 1"/>
          <p:cNvSpPr txBox="1">
            <a:spLocks noGrp="1"/>
          </p:cNvSpPr>
          <p:nvPr>
            <p:ph type="title"/>
          </p:nvPr>
        </p:nvSpPr>
        <p:spPr>
          <a:xfrm>
            <a:off x="3048000" y="914400"/>
            <a:ext cx="8888897" cy="857250"/>
          </a:xfrm>
          <a:prstGeom prst="rect">
            <a:avLst/>
          </a:prstGeom>
        </p:spPr>
        <p:txBody>
          <a:bodyPr/>
          <a:lstStyle>
            <a:lvl1pPr>
              <a:defRPr sz="3200">
                <a:solidFill>
                  <a:srgbClr val="660066"/>
                </a:solidFill>
                <a:effectLst>
                  <a:outerShdw blurRad="38100" dist="38100" dir="2700000" rotWithShape="0">
                    <a:srgbClr val="000000">
                      <a:alpha val="43137"/>
                    </a:srgbClr>
                  </a:outerShdw>
                </a:effectLst>
                <a:latin typeface="Lucida Sans Unicode"/>
                <a:ea typeface="Lucida Sans Unicode"/>
                <a:cs typeface="Lucida Sans Unicode"/>
                <a:sym typeface="Lucida Sans Unicode"/>
              </a:defRPr>
            </a:lvl1pPr>
          </a:lstStyle>
          <a:p>
            <a:r>
              <a:t>Medication Treatment Responsive Groups</a:t>
            </a:r>
          </a:p>
        </p:txBody>
      </p:sp>
      <p:sp>
        <p:nvSpPr>
          <p:cNvPr id="463" name="Content Placeholder 2"/>
          <p:cNvSpPr txBox="1">
            <a:spLocks noGrp="1"/>
          </p:cNvSpPr>
          <p:nvPr>
            <p:ph type="body" sz="quarter" idx="1"/>
          </p:nvPr>
        </p:nvSpPr>
        <p:spPr>
          <a:xfrm>
            <a:off x="1349543" y="2682777"/>
            <a:ext cx="4456727" cy="3429001"/>
          </a:xfrm>
          <a:prstGeom prst="rect">
            <a:avLst/>
          </a:prstGeom>
        </p:spPr>
        <p:txBody>
          <a:bodyPr/>
          <a:lstStyle/>
          <a:p>
            <a:pPr>
              <a:lnSpc>
                <a:spcPct val="72000"/>
              </a:lnSpc>
              <a:defRPr sz="2100"/>
            </a:pPr>
            <a:r>
              <a:t>Children</a:t>
            </a:r>
            <a:endParaRPr sz="700"/>
          </a:p>
          <a:p>
            <a:pPr>
              <a:lnSpc>
                <a:spcPct val="72000"/>
              </a:lnSpc>
              <a:defRPr sz="2100"/>
            </a:pPr>
            <a:r>
              <a:t>Teenagers</a:t>
            </a:r>
            <a:endParaRPr sz="700"/>
          </a:p>
          <a:p>
            <a:pPr>
              <a:lnSpc>
                <a:spcPct val="72000"/>
              </a:lnSpc>
              <a:defRPr sz="2100"/>
            </a:pPr>
            <a:r>
              <a:t>Adults</a:t>
            </a:r>
            <a:endParaRPr sz="700"/>
          </a:p>
          <a:p>
            <a:pPr>
              <a:lnSpc>
                <a:spcPct val="72000"/>
              </a:lnSpc>
              <a:defRPr sz="2100"/>
            </a:pPr>
            <a:r>
              <a:t>Preschoolers (Short et al . 2004, Greenhill et al., 2007)</a:t>
            </a:r>
            <a:endParaRPr sz="700"/>
          </a:p>
          <a:p>
            <a:pPr>
              <a:lnSpc>
                <a:spcPct val="72000"/>
              </a:lnSpc>
              <a:defRPr sz="2100"/>
            </a:pPr>
            <a:r>
              <a:t>Individuals with Intellectual Handicaps (Pearson et al.2004)</a:t>
            </a:r>
          </a:p>
        </p:txBody>
      </p:sp>
      <p:sp>
        <p:nvSpPr>
          <p:cNvPr id="464" name="Content Placeholder 3"/>
          <p:cNvSpPr txBox="1"/>
          <p:nvPr/>
        </p:nvSpPr>
        <p:spPr>
          <a:xfrm>
            <a:off x="5959516" y="2678595"/>
            <a:ext cx="4714085" cy="3754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72000"/>
              </a:lnSpc>
              <a:spcBef>
                <a:spcPts val="1000"/>
              </a:spcBef>
              <a:buSzPct val="100000"/>
              <a:buFont typeface="Arial"/>
              <a:buChar char="•"/>
              <a:defRPr sz="2100">
                <a:latin typeface="+mn-lt"/>
                <a:ea typeface="+mn-ea"/>
                <a:cs typeface="+mn-cs"/>
                <a:sym typeface="Helvetica"/>
              </a:defRPr>
            </a:pPr>
            <a:r>
              <a:t>ADHD co-morbid with Other Diagnoses</a:t>
            </a:r>
            <a:endParaRPr sz="700"/>
          </a:p>
          <a:p>
            <a:pPr marL="685800" lvl="1" indent="-228600">
              <a:lnSpc>
                <a:spcPct val="72000"/>
              </a:lnSpc>
              <a:spcBef>
                <a:spcPts val="500"/>
              </a:spcBef>
              <a:buSzPct val="100000"/>
              <a:buFont typeface="Arial"/>
              <a:buChar char="•"/>
              <a:defRPr sz="2100">
                <a:latin typeface="+mn-lt"/>
                <a:ea typeface="+mn-ea"/>
                <a:cs typeface="+mn-cs"/>
                <a:sym typeface="Helvetica"/>
              </a:defRPr>
            </a:pPr>
            <a:r>
              <a:t>Tourette’s Disorder</a:t>
            </a:r>
            <a:endParaRPr sz="600"/>
          </a:p>
          <a:p>
            <a:pPr marL="685800" lvl="1" indent="-228600">
              <a:lnSpc>
                <a:spcPct val="72000"/>
              </a:lnSpc>
              <a:spcBef>
                <a:spcPts val="500"/>
              </a:spcBef>
              <a:buSzPct val="100000"/>
              <a:buFont typeface="Arial"/>
              <a:buChar char="•"/>
              <a:defRPr sz="2100">
                <a:latin typeface="+mn-lt"/>
                <a:ea typeface="+mn-ea"/>
                <a:cs typeface="+mn-cs"/>
                <a:sym typeface="Helvetica"/>
              </a:defRPr>
            </a:pPr>
            <a:r>
              <a:t>Autism Spectrum Disorder</a:t>
            </a:r>
            <a:endParaRPr sz="600"/>
          </a:p>
          <a:p>
            <a:pPr marL="685800" lvl="1" indent="-228600">
              <a:lnSpc>
                <a:spcPct val="72000"/>
              </a:lnSpc>
              <a:spcBef>
                <a:spcPts val="500"/>
              </a:spcBef>
              <a:buSzPct val="100000"/>
              <a:buFont typeface="Arial"/>
              <a:buChar char="•"/>
              <a:defRPr sz="2100">
                <a:latin typeface="+mn-lt"/>
                <a:ea typeface="+mn-ea"/>
                <a:cs typeface="+mn-cs"/>
                <a:sym typeface="Helvetica"/>
              </a:defRPr>
            </a:pPr>
            <a:r>
              <a:t>Anxiety/Mood Disorder</a:t>
            </a:r>
            <a:endParaRPr sz="600"/>
          </a:p>
          <a:p>
            <a:pPr marL="685800" lvl="1" indent="-228600">
              <a:lnSpc>
                <a:spcPct val="72000"/>
              </a:lnSpc>
              <a:spcBef>
                <a:spcPts val="500"/>
              </a:spcBef>
              <a:buSzPct val="100000"/>
              <a:buFont typeface="Arial"/>
              <a:buChar char="•"/>
              <a:defRPr sz="2100">
                <a:latin typeface="+mn-lt"/>
                <a:ea typeface="+mn-ea"/>
                <a:cs typeface="+mn-cs"/>
                <a:sym typeface="Helvetica"/>
              </a:defRPr>
            </a:pPr>
            <a:r>
              <a:t>Conduct Disorder</a:t>
            </a:r>
            <a:endParaRPr sz="600"/>
          </a:p>
          <a:p>
            <a:pPr marL="685800" lvl="1" indent="-228600">
              <a:lnSpc>
                <a:spcPct val="72000"/>
              </a:lnSpc>
              <a:spcBef>
                <a:spcPts val="500"/>
              </a:spcBef>
              <a:buSzPct val="100000"/>
              <a:buFont typeface="Arial"/>
              <a:buChar char="•"/>
              <a:defRPr sz="2100">
                <a:latin typeface="+mn-lt"/>
                <a:ea typeface="+mn-ea"/>
                <a:cs typeface="+mn-cs"/>
                <a:sym typeface="Helvetica"/>
              </a:defRPr>
            </a:pPr>
            <a:r>
              <a:t>Oppositional Defiant Disorder</a:t>
            </a:r>
            <a:endParaRPr sz="600"/>
          </a:p>
          <a:p>
            <a:pPr marL="685800" lvl="1" indent="-228600">
              <a:lnSpc>
                <a:spcPct val="72000"/>
              </a:lnSpc>
              <a:spcBef>
                <a:spcPts val="500"/>
              </a:spcBef>
              <a:buSzPct val="100000"/>
              <a:buFont typeface="Arial"/>
              <a:buChar char="•"/>
              <a:defRPr sz="2100">
                <a:latin typeface="+mn-lt"/>
                <a:ea typeface="+mn-ea"/>
                <a:cs typeface="+mn-cs"/>
                <a:sym typeface="Helvetica"/>
              </a:defRPr>
            </a:pPr>
            <a:r>
              <a:t>Substance Abuse Disorder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469" name="ADHD…"/>
          <p:cNvSpPr txBox="1">
            <a:spLocks noGrp="1"/>
          </p:cNvSpPr>
          <p:nvPr>
            <p:ph type="body" sz="quarter" idx="1"/>
          </p:nvPr>
        </p:nvSpPr>
        <p:spPr>
          <a:xfrm>
            <a:off x="517198" y="2038424"/>
            <a:ext cx="3932238" cy="3811589"/>
          </a:xfrm>
          <a:prstGeom prst="rect">
            <a:avLst/>
          </a:prstGeom>
        </p:spPr>
        <p:txBody>
          <a:bodyPr/>
          <a:lstStyle/>
          <a:p>
            <a:pPr>
              <a:defRPr sz="2300"/>
            </a:pPr>
            <a:r>
              <a:t>              </a:t>
            </a:r>
            <a:r>
              <a:rPr sz="3000"/>
              <a:t>ADHD</a:t>
            </a:r>
          </a:p>
          <a:p>
            <a:pPr>
              <a:defRPr sz="2300"/>
            </a:pPr>
            <a:r>
              <a:rPr sz="3000"/>
              <a:t>     Comorbidities</a:t>
            </a:r>
            <a:r>
              <a:t>    </a:t>
            </a:r>
          </a:p>
        </p:txBody>
      </p:sp>
      <p:sp>
        <p:nvSpPr>
          <p:cNvPr id="470" name="Oval"/>
          <p:cNvSpPr/>
          <p:nvPr/>
        </p:nvSpPr>
        <p:spPr>
          <a:xfrm>
            <a:off x="5429428" y="1236919"/>
            <a:ext cx="3277312" cy="3174425"/>
          </a:xfrm>
          <a:prstGeom prst="ellipse">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nchor="ctr"/>
          <a:lstStyle/>
          <a:p>
            <a:endParaRPr/>
          </a:p>
        </p:txBody>
      </p:sp>
      <p:sp>
        <p:nvSpPr>
          <p:cNvPr id="471" name="ADHD"/>
          <p:cNvSpPr txBox="1"/>
          <p:nvPr/>
        </p:nvSpPr>
        <p:spPr>
          <a:xfrm>
            <a:off x="6420771" y="2553011"/>
            <a:ext cx="1154334" cy="542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400"/>
            </a:lvl1pPr>
          </a:lstStyle>
          <a:p>
            <a:r>
              <a:t>ADHD</a:t>
            </a:r>
          </a:p>
        </p:txBody>
      </p:sp>
      <p:sp>
        <p:nvSpPr>
          <p:cNvPr id="472" name="Oval"/>
          <p:cNvSpPr/>
          <p:nvPr/>
        </p:nvSpPr>
        <p:spPr>
          <a:xfrm>
            <a:off x="4776269" y="3174405"/>
            <a:ext cx="2090777" cy="1984710"/>
          </a:xfrm>
          <a:prstGeom prst="ellipse">
            <a:avLst/>
          </a:prstGeom>
          <a:solidFill>
            <a:schemeClr val="accent2"/>
          </a:solidFill>
          <a:ln w="12700">
            <a:solidFill>
              <a:srgbClr val="AD5B24"/>
            </a:solidFill>
            <a:miter/>
          </a:ln>
        </p:spPr>
        <p:txBody>
          <a:bodyPr lIns="45719" rIns="45719" anchor="ctr"/>
          <a:lstStyle/>
          <a:p>
            <a:pPr>
              <a:defRPr>
                <a:solidFill>
                  <a:srgbClr val="FFFFFF"/>
                </a:solidFill>
              </a:defRPr>
            </a:pPr>
            <a:endParaRPr/>
          </a:p>
        </p:txBody>
      </p:sp>
      <p:sp>
        <p:nvSpPr>
          <p:cNvPr id="473" name="Anxiety"/>
          <p:cNvSpPr txBox="1"/>
          <p:nvPr/>
        </p:nvSpPr>
        <p:spPr>
          <a:xfrm>
            <a:off x="5345303" y="3974072"/>
            <a:ext cx="952709" cy="385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lvl1pPr>
          </a:lstStyle>
          <a:p>
            <a:r>
              <a:t>Anxiety</a:t>
            </a:r>
          </a:p>
        </p:txBody>
      </p:sp>
      <p:sp>
        <p:nvSpPr>
          <p:cNvPr id="474" name="Circle"/>
          <p:cNvSpPr/>
          <p:nvPr/>
        </p:nvSpPr>
        <p:spPr>
          <a:xfrm>
            <a:off x="6433084" y="3849625"/>
            <a:ext cx="1270001" cy="1270001"/>
          </a:xfrm>
          <a:prstGeom prst="ellipse">
            <a:avLst/>
          </a:prstGeom>
          <a:solidFill>
            <a:schemeClr val="accent3"/>
          </a:solidFill>
          <a:ln w="19050">
            <a:solidFill>
              <a:srgbClr val="FFFFFF"/>
            </a:solidFill>
            <a:miter/>
          </a:ln>
        </p:spPr>
        <p:txBody>
          <a:bodyPr lIns="45719" rIns="45719" anchor="ctr"/>
          <a:lstStyle/>
          <a:p>
            <a:pPr>
              <a:defRPr>
                <a:solidFill>
                  <a:srgbClr val="FFFFFF"/>
                </a:solidFill>
              </a:defRPr>
            </a:pPr>
            <a:endParaRPr/>
          </a:p>
        </p:txBody>
      </p:sp>
      <p:sp>
        <p:nvSpPr>
          <p:cNvPr id="475" name="Text"/>
          <p:cNvSpPr txBox="1"/>
          <p:nvPr/>
        </p:nvSpPr>
        <p:spPr>
          <a:xfrm>
            <a:off x="8527472" y="2834500"/>
            <a:ext cx="481755" cy="333088"/>
          </a:xfrm>
          <a:prstGeom prst="rect">
            <a:avLst/>
          </a:prstGeom>
          <a:ln w="12700">
            <a:miter lim="400000"/>
          </a:ln>
        </p:spPr>
        <p:txBody>
          <a:bodyPr wrap="none" lIns="45719" rIns="45719">
            <a:spAutoFit/>
          </a:bodyPr>
          <a:lstStyle/>
          <a:p>
            <a:endParaRPr/>
          </a:p>
        </p:txBody>
      </p:sp>
      <p:sp>
        <p:nvSpPr>
          <p:cNvPr id="476" name="PTSD"/>
          <p:cNvSpPr txBox="1"/>
          <p:nvPr/>
        </p:nvSpPr>
        <p:spPr>
          <a:xfrm>
            <a:off x="6757061" y="4318081"/>
            <a:ext cx="57719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PTSD</a:t>
            </a:r>
          </a:p>
        </p:txBody>
      </p:sp>
      <p:sp>
        <p:nvSpPr>
          <p:cNvPr id="477" name="Circle"/>
          <p:cNvSpPr/>
          <p:nvPr/>
        </p:nvSpPr>
        <p:spPr>
          <a:xfrm>
            <a:off x="7477149" y="3412159"/>
            <a:ext cx="1270001" cy="1270001"/>
          </a:xfrm>
          <a:prstGeom prst="ellipse">
            <a:avLst/>
          </a:pr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p:spPr>
        <p:txBody>
          <a:bodyPr lIns="45719" rIns="45719" anchor="ctr"/>
          <a:lstStyle/>
          <a:p>
            <a:endParaRPr/>
          </a:p>
        </p:txBody>
      </p:sp>
      <p:sp>
        <p:nvSpPr>
          <p:cNvPr id="478" name="ODD"/>
          <p:cNvSpPr txBox="1"/>
          <p:nvPr/>
        </p:nvSpPr>
        <p:spPr>
          <a:xfrm>
            <a:off x="7838156" y="3880615"/>
            <a:ext cx="536784"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ODD</a:t>
            </a:r>
          </a:p>
        </p:txBody>
      </p:sp>
      <p:sp>
        <p:nvSpPr>
          <p:cNvPr id="479" name="Circle"/>
          <p:cNvSpPr/>
          <p:nvPr/>
        </p:nvSpPr>
        <p:spPr>
          <a:xfrm>
            <a:off x="4800103" y="2289962"/>
            <a:ext cx="1270001" cy="1270001"/>
          </a:xfrm>
          <a:prstGeom prst="ellipse">
            <a:avLst/>
          </a:prstGeom>
          <a:gradFill>
            <a:gsLst>
              <a:gs pos="0">
                <a:srgbClr val="80B860"/>
              </a:gs>
              <a:gs pos="50000">
                <a:srgbClr val="6FB242"/>
              </a:gs>
              <a:gs pos="100000">
                <a:srgbClr val="61A236"/>
              </a:gs>
            </a:gsLst>
            <a:lin ang="5400000"/>
          </a:gradFill>
          <a:ln w="6350">
            <a:solidFill>
              <a:schemeClr val="accent1"/>
            </a:solidFill>
            <a:miter/>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480" name="Autism"/>
          <p:cNvSpPr txBox="1"/>
          <p:nvPr/>
        </p:nvSpPr>
        <p:spPr>
          <a:xfrm>
            <a:off x="5082036" y="2834500"/>
            <a:ext cx="869761"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Autism</a:t>
            </a:r>
          </a:p>
        </p:txBody>
      </p:sp>
      <p:sp>
        <p:nvSpPr>
          <p:cNvPr id="481" name="Oval"/>
          <p:cNvSpPr/>
          <p:nvPr/>
        </p:nvSpPr>
        <p:spPr>
          <a:xfrm>
            <a:off x="8002914" y="2489675"/>
            <a:ext cx="1394411" cy="1270001"/>
          </a:xfrm>
          <a:prstGeom prst="ellipse">
            <a:avLst/>
          </a:prstGeom>
          <a:solidFill>
            <a:srgbClr val="FF3B24"/>
          </a:solidFill>
          <a:ln w="12700">
            <a:solidFill>
              <a:schemeClr val="accent1"/>
            </a:solidFill>
            <a:miter/>
          </a:ln>
        </p:spPr>
        <p:txBody>
          <a:bodyPr lIns="45719" rIns="45719" anchor="ctr"/>
          <a:lstStyle/>
          <a:p>
            <a:endParaRPr/>
          </a:p>
        </p:txBody>
      </p:sp>
      <p:sp>
        <p:nvSpPr>
          <p:cNvPr id="482" name="Conduct…"/>
          <p:cNvSpPr txBox="1"/>
          <p:nvPr/>
        </p:nvSpPr>
        <p:spPr>
          <a:xfrm>
            <a:off x="8411190" y="2943211"/>
            <a:ext cx="714318" cy="461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300"/>
            </a:pPr>
            <a:r>
              <a:t>Conduct </a:t>
            </a:r>
          </a:p>
          <a:p>
            <a:pPr algn="ctr">
              <a:defRPr sz="1300"/>
            </a:pPr>
            <a:r>
              <a:t>Disorder </a:t>
            </a:r>
          </a:p>
        </p:txBody>
      </p:sp>
      <p:sp>
        <p:nvSpPr>
          <p:cNvPr id="483" name="Oval"/>
          <p:cNvSpPr/>
          <p:nvPr/>
        </p:nvSpPr>
        <p:spPr>
          <a:xfrm>
            <a:off x="6207604" y="3130600"/>
            <a:ext cx="1132046" cy="1152134"/>
          </a:xfrm>
          <a:prstGeom prst="ellipse">
            <a:avLst/>
          </a:prstGeom>
          <a:solidFill>
            <a:srgbClr val="A5FFEB"/>
          </a:solidFill>
          <a:ln w="12700">
            <a:solidFill>
              <a:schemeClr val="accent1"/>
            </a:solidFill>
            <a:miter/>
          </a:ln>
        </p:spPr>
        <p:txBody>
          <a:bodyPr lIns="45719" rIns="45719" anchor="ctr"/>
          <a:lstStyle/>
          <a:p>
            <a:endParaRPr/>
          </a:p>
        </p:txBody>
      </p:sp>
      <p:sp>
        <p:nvSpPr>
          <p:cNvPr id="484" name="Depression"/>
          <p:cNvSpPr txBox="1"/>
          <p:nvPr/>
        </p:nvSpPr>
        <p:spPr>
          <a:xfrm>
            <a:off x="6289536" y="3494575"/>
            <a:ext cx="968181" cy="2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lvl1pPr>
          </a:lstStyle>
          <a:p>
            <a:r>
              <a:t>Depression</a:t>
            </a:r>
          </a:p>
        </p:txBody>
      </p:sp>
      <p:sp>
        <p:nvSpPr>
          <p:cNvPr id="485" name="Oval"/>
          <p:cNvSpPr/>
          <p:nvPr/>
        </p:nvSpPr>
        <p:spPr>
          <a:xfrm>
            <a:off x="8201291" y="1899955"/>
            <a:ext cx="997658" cy="934062"/>
          </a:xfrm>
          <a:prstGeom prst="ellipse">
            <a:avLst/>
          </a:prstGeom>
          <a:solidFill>
            <a:srgbClr val="EB37FF"/>
          </a:solidFill>
          <a:ln w="12700">
            <a:solidFill>
              <a:schemeClr val="accent1"/>
            </a:solidFill>
            <a:miter/>
          </a:ln>
        </p:spPr>
        <p:txBody>
          <a:bodyPr lIns="45719" rIns="45719" anchor="ctr"/>
          <a:lstStyle/>
          <a:p>
            <a:pPr>
              <a:defRPr>
                <a:gradFill flip="none" rotWithShape="1">
                  <a:gsLst>
                    <a:gs pos="0">
                      <a:srgbClr val="D5DC4E"/>
                    </a:gs>
                    <a:gs pos="100000">
                      <a:schemeClr val="accent1">
                        <a:hueOff val="258141"/>
                        <a:satOff val="-1314"/>
                        <a:lumOff val="16637"/>
                      </a:schemeClr>
                    </a:gs>
                  </a:gsLst>
                  <a:lin ang="5400000" scaled="0"/>
                </a:gradFill>
              </a:defRPr>
            </a:pPr>
            <a:endParaRPr/>
          </a:p>
        </p:txBody>
      </p:sp>
      <p:sp>
        <p:nvSpPr>
          <p:cNvPr id="486" name="Oval"/>
          <p:cNvSpPr/>
          <p:nvPr/>
        </p:nvSpPr>
        <p:spPr>
          <a:xfrm>
            <a:off x="5276856" y="1571154"/>
            <a:ext cx="997658" cy="934063"/>
          </a:xfrm>
          <a:prstGeom prst="ellipse">
            <a:avLst/>
          </a:prstGeom>
          <a:solidFill>
            <a:srgbClr val="9D42FF"/>
          </a:solidFill>
          <a:ln w="12700">
            <a:solidFill>
              <a:schemeClr val="accent1"/>
            </a:solidFill>
            <a:miter/>
          </a:ln>
        </p:spPr>
        <p:txBody>
          <a:bodyPr lIns="45719" rIns="45719" anchor="ctr"/>
          <a:lstStyle/>
          <a:p>
            <a:endParaRPr/>
          </a:p>
        </p:txBody>
      </p:sp>
      <p:sp>
        <p:nvSpPr>
          <p:cNvPr id="487" name="Oval"/>
          <p:cNvSpPr/>
          <p:nvPr/>
        </p:nvSpPr>
        <p:spPr>
          <a:xfrm>
            <a:off x="7790901" y="1309893"/>
            <a:ext cx="997658" cy="934062"/>
          </a:xfrm>
          <a:prstGeom prst="ellipse">
            <a:avLst/>
          </a:prstGeom>
          <a:solidFill>
            <a:srgbClr val="3DFF16"/>
          </a:solidFill>
          <a:ln w="12700">
            <a:solidFill>
              <a:schemeClr val="accent1"/>
            </a:solidFill>
            <a:miter/>
          </a:ln>
        </p:spPr>
        <p:txBody>
          <a:bodyPr lIns="45719" rIns="45719" anchor="ctr"/>
          <a:lstStyle/>
          <a:p>
            <a:endParaRPr/>
          </a:p>
        </p:txBody>
      </p:sp>
      <p:sp>
        <p:nvSpPr>
          <p:cNvPr id="488" name="Substance Abuse"/>
          <p:cNvSpPr txBox="1"/>
          <p:nvPr/>
        </p:nvSpPr>
        <p:spPr>
          <a:xfrm>
            <a:off x="8325253" y="2222440"/>
            <a:ext cx="749735" cy="43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r>
              <a:t>Substance Abuse</a:t>
            </a:r>
          </a:p>
        </p:txBody>
      </p:sp>
      <p:sp>
        <p:nvSpPr>
          <p:cNvPr id="489" name="Sleep disorder"/>
          <p:cNvSpPr txBox="1"/>
          <p:nvPr/>
        </p:nvSpPr>
        <p:spPr>
          <a:xfrm>
            <a:off x="7837226" y="1610380"/>
            <a:ext cx="114474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sz="1200"/>
              <a:t>Sleep disorder</a:t>
            </a:r>
            <a:r>
              <a:t> </a:t>
            </a:r>
          </a:p>
        </p:txBody>
      </p:sp>
      <p:sp>
        <p:nvSpPr>
          <p:cNvPr id="490" name="Tourette’s"/>
          <p:cNvSpPr txBox="1"/>
          <p:nvPr/>
        </p:nvSpPr>
        <p:spPr>
          <a:xfrm>
            <a:off x="5417656" y="1892924"/>
            <a:ext cx="764702" cy="258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300"/>
            </a:lvl1pPr>
          </a:lstStyle>
          <a:p>
            <a:r>
              <a:t>Tourette’s</a:t>
            </a:r>
          </a:p>
        </p:txBody>
      </p:sp>
      <p:sp>
        <p:nvSpPr>
          <p:cNvPr id="491" name="Oval"/>
          <p:cNvSpPr/>
          <p:nvPr/>
        </p:nvSpPr>
        <p:spPr>
          <a:xfrm>
            <a:off x="6561450" y="760757"/>
            <a:ext cx="1141634" cy="1176361"/>
          </a:xfrm>
          <a:prstGeom prst="ellipse">
            <a:avLst/>
          </a:prstGeom>
          <a:solidFill>
            <a:srgbClr val="266EFF"/>
          </a:solidFill>
          <a:ln w="12700">
            <a:solidFill>
              <a:schemeClr val="accent1"/>
            </a:solidFill>
            <a:miter/>
          </a:ln>
        </p:spPr>
        <p:txBody>
          <a:bodyPr lIns="45719" rIns="45719" anchor="ctr"/>
          <a:lstStyle/>
          <a:p>
            <a:endParaRPr/>
          </a:p>
        </p:txBody>
      </p:sp>
      <p:sp>
        <p:nvSpPr>
          <p:cNvPr id="492" name="Oval"/>
          <p:cNvSpPr/>
          <p:nvPr/>
        </p:nvSpPr>
        <p:spPr>
          <a:xfrm>
            <a:off x="6043876" y="760757"/>
            <a:ext cx="857061" cy="821097"/>
          </a:xfrm>
          <a:prstGeom prst="ellipse">
            <a:avLst/>
          </a:prstGeom>
          <a:solidFill>
            <a:srgbClr val="F9FF58"/>
          </a:solidFill>
          <a:ln w="12700">
            <a:solidFill>
              <a:schemeClr val="accent1"/>
            </a:solidFill>
            <a:miter/>
          </a:ln>
        </p:spPr>
        <p:txBody>
          <a:bodyPr lIns="45719" rIns="45719" anchor="ctr"/>
          <a:lstStyle/>
          <a:p>
            <a:endParaRPr/>
          </a:p>
        </p:txBody>
      </p:sp>
      <p:sp>
        <p:nvSpPr>
          <p:cNvPr id="493" name="Learning…"/>
          <p:cNvSpPr txBox="1"/>
          <p:nvPr/>
        </p:nvSpPr>
        <p:spPr>
          <a:xfrm>
            <a:off x="6886022" y="1129535"/>
            <a:ext cx="869761" cy="43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t>Learning </a:t>
            </a:r>
          </a:p>
          <a:p>
            <a:pPr>
              <a:defRPr sz="1200"/>
            </a:pPr>
            <a:r>
              <a:t>Disability</a:t>
            </a:r>
          </a:p>
        </p:txBody>
      </p:sp>
      <p:sp>
        <p:nvSpPr>
          <p:cNvPr id="494" name="Intellectual…"/>
          <p:cNvSpPr txBox="1"/>
          <p:nvPr/>
        </p:nvSpPr>
        <p:spPr>
          <a:xfrm>
            <a:off x="6087560" y="970838"/>
            <a:ext cx="769694" cy="390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100"/>
            </a:pPr>
            <a:r>
              <a:t>Intellectual </a:t>
            </a:r>
          </a:p>
          <a:p>
            <a:pPr algn="ctr">
              <a:defRPr sz="1100"/>
            </a:pPr>
            <a:r>
              <a:t>Disability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497" name="Title 1"/>
          <p:cNvSpPr txBox="1">
            <a:spLocks noGrp="1"/>
          </p:cNvSpPr>
          <p:nvPr>
            <p:ph type="title"/>
          </p:nvPr>
        </p:nvSpPr>
        <p:spPr>
          <a:xfrm>
            <a:off x="3156260" y="508000"/>
            <a:ext cx="5829301" cy="1606550"/>
          </a:xfrm>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Garden Variety ADHD</a:t>
            </a:r>
          </a:p>
        </p:txBody>
      </p:sp>
      <p:grpSp>
        <p:nvGrpSpPr>
          <p:cNvPr id="519" name="Chart Placeholder 3"/>
          <p:cNvGrpSpPr/>
          <p:nvPr/>
        </p:nvGrpSpPr>
        <p:grpSpPr>
          <a:xfrm>
            <a:off x="1322887" y="1721031"/>
            <a:ext cx="9821334" cy="4252405"/>
            <a:chOff x="0" y="0"/>
            <a:chExt cx="9821333" cy="4252404"/>
          </a:xfrm>
        </p:grpSpPr>
        <p:grpSp>
          <p:nvGrpSpPr>
            <p:cNvPr id="500" name="Group"/>
            <p:cNvGrpSpPr/>
            <p:nvPr/>
          </p:nvGrpSpPr>
          <p:grpSpPr>
            <a:xfrm>
              <a:off x="0" y="3815667"/>
              <a:ext cx="9821334" cy="436738"/>
              <a:chOff x="0" y="0"/>
              <a:chExt cx="9821333" cy="436737"/>
            </a:xfrm>
          </p:grpSpPr>
          <p:sp>
            <p:nvSpPr>
              <p:cNvPr id="498" name="Rectangle"/>
              <p:cNvSpPr/>
              <p:nvPr/>
            </p:nvSpPr>
            <p:spPr>
              <a:xfrm>
                <a:off x="0" y="9596"/>
                <a:ext cx="9821334" cy="41754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499" name="7. Bupropion (not FDA approved)"/>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7. Bupropion (not FDA approved)  </a:t>
                </a:r>
              </a:p>
            </p:txBody>
          </p:sp>
        </p:grpSp>
        <p:grpSp>
          <p:nvGrpSpPr>
            <p:cNvPr id="503" name="Group"/>
            <p:cNvGrpSpPr/>
            <p:nvPr/>
          </p:nvGrpSpPr>
          <p:grpSpPr>
            <a:xfrm>
              <a:off x="0" y="3179608"/>
              <a:ext cx="9821334" cy="651919"/>
              <a:chOff x="0" y="0"/>
              <a:chExt cx="9821333" cy="651917"/>
            </a:xfrm>
          </p:grpSpPr>
          <p:sp>
            <p:nvSpPr>
              <p:cNvPr id="501"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02" name="6. ATX alone or as add on"/>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6. ATX alone or as add on</a:t>
                </a:r>
              </a:p>
            </p:txBody>
          </p:sp>
        </p:grpSp>
        <p:grpSp>
          <p:nvGrpSpPr>
            <p:cNvPr id="506" name="Group"/>
            <p:cNvGrpSpPr/>
            <p:nvPr/>
          </p:nvGrpSpPr>
          <p:grpSpPr>
            <a:xfrm>
              <a:off x="0" y="2543687"/>
              <a:ext cx="9821334" cy="651918"/>
              <a:chOff x="0" y="0"/>
              <a:chExt cx="9821333" cy="651917"/>
            </a:xfrm>
          </p:grpSpPr>
          <p:sp>
            <p:nvSpPr>
              <p:cNvPr id="504"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05" name="5. GFXR (alpha agonist) alone or as add on"/>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5. GFXR (alpha agonist) alone or as add on </a:t>
                </a:r>
              </a:p>
            </p:txBody>
          </p:sp>
        </p:grpSp>
        <p:grpSp>
          <p:nvGrpSpPr>
            <p:cNvPr id="509" name="Group"/>
            <p:cNvGrpSpPr/>
            <p:nvPr/>
          </p:nvGrpSpPr>
          <p:grpSpPr>
            <a:xfrm>
              <a:off x="0" y="1869053"/>
              <a:ext cx="9821334" cy="651919"/>
              <a:chOff x="0" y="0"/>
              <a:chExt cx="9821333" cy="651917"/>
            </a:xfrm>
          </p:grpSpPr>
          <p:sp>
            <p:nvSpPr>
              <p:cNvPr id="507"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08" name="4. Alternate Class (MPH or AMP)"/>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4. Alternate Class (MPH or AMP)</a:t>
                </a:r>
              </a:p>
            </p:txBody>
          </p:sp>
        </p:grpSp>
        <p:grpSp>
          <p:nvGrpSpPr>
            <p:cNvPr id="512" name="Group"/>
            <p:cNvGrpSpPr/>
            <p:nvPr/>
          </p:nvGrpSpPr>
          <p:grpSpPr>
            <a:xfrm>
              <a:off x="0" y="1271843"/>
              <a:ext cx="9821334" cy="651918"/>
              <a:chOff x="0" y="0"/>
              <a:chExt cx="9821333" cy="651917"/>
            </a:xfrm>
          </p:grpSpPr>
          <p:sp>
            <p:nvSpPr>
              <p:cNvPr id="510"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11" name="3. MPH or AMP (plus parent management usually)"/>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3. MPH or AMP (plus parent management usually)</a:t>
                </a:r>
              </a:p>
            </p:txBody>
          </p:sp>
        </p:grpSp>
        <p:grpSp>
          <p:nvGrpSpPr>
            <p:cNvPr id="515" name="Group"/>
            <p:cNvGrpSpPr/>
            <p:nvPr/>
          </p:nvGrpSpPr>
          <p:grpSpPr>
            <a:xfrm>
              <a:off x="0" y="635922"/>
              <a:ext cx="9821334" cy="651918"/>
              <a:chOff x="0" y="0"/>
              <a:chExt cx="9821333" cy="651917"/>
            </a:xfrm>
          </p:grpSpPr>
          <p:sp>
            <p:nvSpPr>
              <p:cNvPr id="513"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14" name="2. Multimodal treatment plan with family and child"/>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2. Multimodal treatment plan with family and child	</a:t>
                </a:r>
              </a:p>
            </p:txBody>
          </p:sp>
        </p:grpSp>
        <p:grpSp>
          <p:nvGrpSpPr>
            <p:cNvPr id="518" name="Group"/>
            <p:cNvGrpSpPr/>
            <p:nvPr/>
          </p:nvGrpSpPr>
          <p:grpSpPr>
            <a:xfrm>
              <a:off x="0" y="0"/>
              <a:ext cx="9821334" cy="651918"/>
              <a:chOff x="0" y="0"/>
              <a:chExt cx="9821333" cy="651917"/>
            </a:xfrm>
          </p:grpSpPr>
          <p:sp>
            <p:nvSpPr>
              <p:cNvPr id="516" name="Shape"/>
              <p:cNvSpPr/>
              <p:nvPr/>
            </p:nvSpPr>
            <p:spPr>
              <a:xfrm rot="10800000">
                <a:off x="0" y="9732"/>
                <a:ext cx="9821334" cy="6421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623" y="7565"/>
                    </a:lnTo>
                    <a:lnTo>
                      <a:pt x="10623" y="5400"/>
                    </a:lnTo>
                    <a:lnTo>
                      <a:pt x="10447" y="5400"/>
                    </a:lnTo>
                    <a:lnTo>
                      <a:pt x="10800" y="0"/>
                    </a:lnTo>
                    <a:lnTo>
                      <a:pt x="11153" y="5400"/>
                    </a:lnTo>
                    <a:lnTo>
                      <a:pt x="10977" y="5400"/>
                    </a:lnTo>
                    <a:lnTo>
                      <a:pt x="10977"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17" name="1. Diagnostic Assessment"/>
              <p:cNvSpPr txBox="1"/>
              <p:nvPr/>
            </p:nvSpPr>
            <p:spPr>
              <a:xfrm>
                <a:off x="0" y="0"/>
                <a:ext cx="9821334"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1. Diagnostic Assessment</a:t>
                </a:r>
              </a:p>
            </p:txBody>
          </p:sp>
        </p:gr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lide Number Placeholder 1"/>
          <p:cNvSpPr txBox="1">
            <a:spLocks noGrp="1"/>
          </p:cNvSpPr>
          <p:nvPr>
            <p:ph type="sldNum" sz="quarter" idx="2"/>
          </p:nvPr>
        </p:nvSpPr>
        <p:spPr>
          <a:xfrm>
            <a:off x="11179028" y="6416992"/>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540" name="Content Placeholder 3"/>
          <p:cNvGrpSpPr/>
          <p:nvPr/>
        </p:nvGrpSpPr>
        <p:grpSpPr>
          <a:xfrm>
            <a:off x="1100665" y="1385224"/>
            <a:ext cx="9990668" cy="4934217"/>
            <a:chOff x="0" y="0"/>
            <a:chExt cx="9990666" cy="4934215"/>
          </a:xfrm>
        </p:grpSpPr>
        <p:grpSp>
          <p:nvGrpSpPr>
            <p:cNvPr id="524" name="Group"/>
            <p:cNvGrpSpPr/>
            <p:nvPr/>
          </p:nvGrpSpPr>
          <p:grpSpPr>
            <a:xfrm>
              <a:off x="0" y="4361468"/>
              <a:ext cx="9990668" cy="572748"/>
              <a:chOff x="0" y="0"/>
              <a:chExt cx="9990666" cy="572747"/>
            </a:xfrm>
          </p:grpSpPr>
          <p:sp>
            <p:nvSpPr>
              <p:cNvPr id="522" name="Rectangle"/>
              <p:cNvSpPr/>
              <p:nvPr/>
            </p:nvSpPr>
            <p:spPr>
              <a:xfrm>
                <a:off x="0" y="-1"/>
                <a:ext cx="9990667" cy="57274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23" name="6. If residual anxiety, add SSRI"/>
              <p:cNvSpPr txBox="1"/>
              <p:nvPr/>
            </p:nvSpPr>
            <p:spPr>
              <a:xfrm>
                <a:off x="0" y="68004"/>
                <a:ext cx="9990667" cy="436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6. If residual anxiety, add SSRI</a:t>
                </a:r>
              </a:p>
            </p:txBody>
          </p:sp>
        </p:grpSp>
        <p:grpSp>
          <p:nvGrpSpPr>
            <p:cNvPr id="527" name="Group"/>
            <p:cNvGrpSpPr/>
            <p:nvPr/>
          </p:nvGrpSpPr>
          <p:grpSpPr>
            <a:xfrm>
              <a:off x="0" y="3489174"/>
              <a:ext cx="9990668" cy="880886"/>
              <a:chOff x="0" y="0"/>
              <a:chExt cx="9990666" cy="880884"/>
            </a:xfrm>
          </p:grpSpPr>
          <p:sp>
            <p:nvSpPr>
              <p:cNvPr id="525" name="Shape"/>
              <p:cNvSpPr/>
              <p:nvPr/>
            </p:nvSpPr>
            <p:spPr>
              <a:xfrm rot="10800000">
                <a:off x="0" y="-1"/>
                <a:ext cx="9990668" cy="8808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562" y="7565"/>
                    </a:lnTo>
                    <a:lnTo>
                      <a:pt x="10562" y="5400"/>
                    </a:lnTo>
                    <a:lnTo>
                      <a:pt x="10324" y="5400"/>
                    </a:lnTo>
                    <a:lnTo>
                      <a:pt x="10800" y="0"/>
                    </a:lnTo>
                    <a:lnTo>
                      <a:pt x="11276" y="5400"/>
                    </a:lnTo>
                    <a:lnTo>
                      <a:pt x="11038" y="5400"/>
                    </a:lnTo>
                    <a:lnTo>
                      <a:pt x="11038"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26" name="5. ATX alternate as first line"/>
              <p:cNvSpPr txBox="1"/>
              <p:nvPr/>
            </p:nvSpPr>
            <p:spPr>
              <a:xfrm>
                <a:off x="0" y="67817"/>
                <a:ext cx="9990668"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5. ATX alternate as first line</a:t>
                </a:r>
              </a:p>
            </p:txBody>
          </p:sp>
        </p:grpSp>
        <p:grpSp>
          <p:nvGrpSpPr>
            <p:cNvPr id="530" name="Group"/>
            <p:cNvGrpSpPr/>
            <p:nvPr/>
          </p:nvGrpSpPr>
          <p:grpSpPr>
            <a:xfrm>
              <a:off x="0" y="2616880"/>
              <a:ext cx="9990668" cy="880886"/>
              <a:chOff x="0" y="0"/>
              <a:chExt cx="9990666" cy="880884"/>
            </a:xfrm>
          </p:grpSpPr>
          <p:sp>
            <p:nvSpPr>
              <p:cNvPr id="528" name="Shape"/>
              <p:cNvSpPr/>
              <p:nvPr/>
            </p:nvSpPr>
            <p:spPr>
              <a:xfrm rot="10800000">
                <a:off x="0" y="-1"/>
                <a:ext cx="9990668" cy="8808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562" y="7565"/>
                    </a:lnTo>
                    <a:lnTo>
                      <a:pt x="10562" y="5400"/>
                    </a:lnTo>
                    <a:lnTo>
                      <a:pt x="10324" y="5400"/>
                    </a:lnTo>
                    <a:lnTo>
                      <a:pt x="10800" y="0"/>
                    </a:lnTo>
                    <a:lnTo>
                      <a:pt x="11276" y="5400"/>
                    </a:lnTo>
                    <a:lnTo>
                      <a:pt x="11038" y="5400"/>
                    </a:lnTo>
                    <a:lnTo>
                      <a:pt x="11038"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29" name="4. Alternate Class (MPH or AMP)"/>
              <p:cNvSpPr txBox="1"/>
              <p:nvPr/>
            </p:nvSpPr>
            <p:spPr>
              <a:xfrm>
                <a:off x="0" y="67817"/>
                <a:ext cx="9990668"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4. Alternate Class (MPH or AMP)</a:t>
                </a:r>
              </a:p>
            </p:txBody>
          </p:sp>
        </p:grpSp>
        <p:grpSp>
          <p:nvGrpSpPr>
            <p:cNvPr id="533" name="Group"/>
            <p:cNvGrpSpPr/>
            <p:nvPr/>
          </p:nvGrpSpPr>
          <p:grpSpPr>
            <a:xfrm>
              <a:off x="0" y="1744586"/>
              <a:ext cx="9990668" cy="880886"/>
              <a:chOff x="0" y="0"/>
              <a:chExt cx="9990666" cy="880884"/>
            </a:xfrm>
          </p:grpSpPr>
          <p:sp>
            <p:nvSpPr>
              <p:cNvPr id="531" name="Shape"/>
              <p:cNvSpPr/>
              <p:nvPr/>
            </p:nvSpPr>
            <p:spPr>
              <a:xfrm rot="10800000">
                <a:off x="0" y="-1"/>
                <a:ext cx="9990668" cy="8808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562" y="7565"/>
                    </a:lnTo>
                    <a:lnTo>
                      <a:pt x="10562" y="5400"/>
                    </a:lnTo>
                    <a:lnTo>
                      <a:pt x="10324" y="5400"/>
                    </a:lnTo>
                    <a:lnTo>
                      <a:pt x="10800" y="0"/>
                    </a:lnTo>
                    <a:lnTo>
                      <a:pt x="11276" y="5400"/>
                    </a:lnTo>
                    <a:lnTo>
                      <a:pt x="11038" y="5400"/>
                    </a:lnTo>
                    <a:lnTo>
                      <a:pt x="11038"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32" name="3. Psychosocial tx + MPH or AMP"/>
              <p:cNvSpPr txBox="1"/>
              <p:nvPr/>
            </p:nvSpPr>
            <p:spPr>
              <a:xfrm>
                <a:off x="0" y="67817"/>
                <a:ext cx="9990668"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3. Psychosocial tx + MPH or AMP</a:t>
                </a:r>
              </a:p>
            </p:txBody>
          </p:sp>
        </p:grpSp>
        <p:grpSp>
          <p:nvGrpSpPr>
            <p:cNvPr id="536" name="Group"/>
            <p:cNvGrpSpPr/>
            <p:nvPr/>
          </p:nvGrpSpPr>
          <p:grpSpPr>
            <a:xfrm>
              <a:off x="0" y="872292"/>
              <a:ext cx="9990668" cy="880886"/>
              <a:chOff x="0" y="0"/>
              <a:chExt cx="9990666" cy="880884"/>
            </a:xfrm>
          </p:grpSpPr>
          <p:sp>
            <p:nvSpPr>
              <p:cNvPr id="534" name="Shape"/>
              <p:cNvSpPr/>
              <p:nvPr/>
            </p:nvSpPr>
            <p:spPr>
              <a:xfrm rot="10800000">
                <a:off x="0" y="-1"/>
                <a:ext cx="9990668" cy="8808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562" y="7565"/>
                    </a:lnTo>
                    <a:lnTo>
                      <a:pt x="10562" y="5400"/>
                    </a:lnTo>
                    <a:lnTo>
                      <a:pt x="10324" y="5400"/>
                    </a:lnTo>
                    <a:lnTo>
                      <a:pt x="10800" y="0"/>
                    </a:lnTo>
                    <a:lnTo>
                      <a:pt x="11276" y="5400"/>
                    </a:lnTo>
                    <a:lnTo>
                      <a:pt x="11038" y="5400"/>
                    </a:lnTo>
                    <a:lnTo>
                      <a:pt x="11038"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35" name="2. Multimodal treatment plan with family and child"/>
              <p:cNvSpPr txBox="1"/>
              <p:nvPr/>
            </p:nvSpPr>
            <p:spPr>
              <a:xfrm>
                <a:off x="0" y="67817"/>
                <a:ext cx="9990668"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2. Multimodal treatment plan with family and child	</a:t>
                </a:r>
              </a:p>
            </p:txBody>
          </p:sp>
        </p:grpSp>
        <p:grpSp>
          <p:nvGrpSpPr>
            <p:cNvPr id="539" name="Group"/>
            <p:cNvGrpSpPr/>
            <p:nvPr/>
          </p:nvGrpSpPr>
          <p:grpSpPr>
            <a:xfrm>
              <a:off x="0" y="-1"/>
              <a:ext cx="9990668" cy="880886"/>
              <a:chOff x="0" y="0"/>
              <a:chExt cx="9990666" cy="880884"/>
            </a:xfrm>
          </p:grpSpPr>
          <p:sp>
            <p:nvSpPr>
              <p:cNvPr id="537" name="Shape"/>
              <p:cNvSpPr/>
              <p:nvPr/>
            </p:nvSpPr>
            <p:spPr>
              <a:xfrm rot="10800000">
                <a:off x="0" y="-1"/>
                <a:ext cx="9990668" cy="880886"/>
              </a:xfrm>
              <a:custGeom>
                <a:avLst/>
                <a:gdLst/>
                <a:ahLst/>
                <a:cxnLst>
                  <a:cxn ang="0">
                    <a:pos x="wd2" y="hd2"/>
                  </a:cxn>
                  <a:cxn ang="5400000">
                    <a:pos x="wd2" y="hd2"/>
                  </a:cxn>
                  <a:cxn ang="10800000">
                    <a:pos x="wd2" y="hd2"/>
                  </a:cxn>
                  <a:cxn ang="16200000">
                    <a:pos x="wd2" y="hd2"/>
                  </a:cxn>
                </a:cxnLst>
                <a:rect l="0" t="0" r="r" b="b"/>
                <a:pathLst>
                  <a:path w="21600" h="21600" extrusionOk="0">
                    <a:moveTo>
                      <a:pt x="0" y="7565"/>
                    </a:moveTo>
                    <a:lnTo>
                      <a:pt x="10562" y="7565"/>
                    </a:lnTo>
                    <a:lnTo>
                      <a:pt x="10562" y="5400"/>
                    </a:lnTo>
                    <a:lnTo>
                      <a:pt x="10324" y="5400"/>
                    </a:lnTo>
                    <a:lnTo>
                      <a:pt x="10800" y="0"/>
                    </a:lnTo>
                    <a:lnTo>
                      <a:pt x="11276" y="5400"/>
                    </a:lnTo>
                    <a:lnTo>
                      <a:pt x="11038" y="5400"/>
                    </a:lnTo>
                    <a:lnTo>
                      <a:pt x="11038" y="7565"/>
                    </a:lnTo>
                    <a:lnTo>
                      <a:pt x="21600" y="7565"/>
                    </a:ln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38" name="1. Diagnostic Assessment"/>
              <p:cNvSpPr txBox="1"/>
              <p:nvPr/>
            </p:nvSpPr>
            <p:spPr>
              <a:xfrm>
                <a:off x="0" y="67817"/>
                <a:ext cx="9990668" cy="436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3792" tIns="113792" rIns="113792" bIns="113792" numCol="1" anchor="ctr">
                <a:spAutoFit/>
              </a:bodyPr>
              <a:lstStyle>
                <a:lvl1pPr algn="ctr" defTabSz="711200">
                  <a:lnSpc>
                    <a:spcPct val="90000"/>
                  </a:lnSpc>
                  <a:spcBef>
                    <a:spcPts val="600"/>
                  </a:spcBef>
                  <a:defRPr sz="1600" b="1"/>
                </a:lvl1pPr>
              </a:lstStyle>
              <a:p>
                <a:r>
                  <a:t>1. Diagnostic Assessment</a:t>
                </a:r>
              </a:p>
            </p:txBody>
          </p:sp>
        </p:grpSp>
      </p:grpSp>
      <p:sp>
        <p:nvSpPr>
          <p:cNvPr id="541" name="Title 1"/>
          <p:cNvSpPr txBox="1">
            <a:spLocks noGrp="1"/>
          </p:cNvSpPr>
          <p:nvPr>
            <p:ph type="title"/>
          </p:nvPr>
        </p:nvSpPr>
        <p:spPr>
          <a:xfrm>
            <a:off x="969432" y="536222"/>
            <a:ext cx="10253134" cy="987778"/>
          </a:xfrm>
          <a:prstGeom prst="rect">
            <a:avLst/>
          </a:prstGeom>
        </p:spPr>
        <p:txBody>
          <a:bodyPr/>
          <a:lstStyle>
            <a:lvl1pPr>
              <a:defRPr sz="2800" b="1">
                <a:solidFill>
                  <a:srgbClr val="660066"/>
                </a:solidFill>
                <a:effectLst>
                  <a:outerShdw blurRad="38100" dist="38100" dir="2700000" rotWithShape="0">
                    <a:srgbClr val="000000">
                      <a:alpha val="43137"/>
                    </a:srgbClr>
                  </a:outerShdw>
                </a:effectLst>
                <a:latin typeface="+mn-lt"/>
                <a:ea typeface="+mn-ea"/>
                <a:cs typeface="+mn-cs"/>
                <a:sym typeface="Helvetica"/>
              </a:defRPr>
            </a:lvl1pPr>
          </a:lstStyle>
          <a:p>
            <a:r>
              <a:t>ADHD + Anxiety/Depression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546" name="Content Placeholder 1"/>
          <p:cNvSpPr txBox="1">
            <a:spLocks noGrp="1"/>
          </p:cNvSpPr>
          <p:nvPr>
            <p:ph type="body" idx="1"/>
          </p:nvPr>
        </p:nvSpPr>
        <p:spPr>
          <a:xfrm>
            <a:off x="838200" y="2070050"/>
            <a:ext cx="10515600" cy="4351339"/>
          </a:xfrm>
          <a:prstGeom prst="rect">
            <a:avLst/>
          </a:prstGeom>
        </p:spPr>
        <p:txBody>
          <a:bodyPr/>
          <a:lstStyle/>
          <a:p>
            <a:r>
              <a:t>Positive reinforcement is much better than negative reinforcement</a:t>
            </a:r>
          </a:p>
          <a:p>
            <a:r>
              <a:t>Motivation can be improved with pairing preferred and non-preferred activities- work before play!</a:t>
            </a:r>
          </a:p>
          <a:p>
            <a:r>
              <a:t>Most of us thrive with structure and routine ADHD child needs lots of this!</a:t>
            </a:r>
          </a:p>
          <a:p>
            <a:r>
              <a:t>Tight collaboration with school- behavior plan, daily report card</a:t>
            </a:r>
          </a:p>
          <a:p>
            <a:r>
              <a:t>Avoid shaming and excessive punishment</a:t>
            </a:r>
          </a:p>
        </p:txBody>
      </p:sp>
      <p:sp>
        <p:nvSpPr>
          <p:cNvPr id="547" name="Title 2"/>
          <p:cNvSpPr txBox="1">
            <a:spLocks noGrp="1"/>
          </p:cNvSpPr>
          <p:nvPr>
            <p:ph type="title"/>
          </p:nvPr>
        </p:nvSpPr>
        <p:spPr>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Principles of Behavior Therapy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550" name="Content Placeholder 2"/>
          <p:cNvSpPr txBox="1">
            <a:spLocks noGrp="1"/>
          </p:cNvSpPr>
          <p:nvPr>
            <p:ph type="body" idx="1"/>
          </p:nvPr>
        </p:nvSpPr>
        <p:spPr>
          <a:xfrm>
            <a:off x="838199" y="1380066"/>
            <a:ext cx="10633365" cy="4879880"/>
          </a:xfrm>
          <a:prstGeom prst="rect">
            <a:avLst/>
          </a:prstGeom>
        </p:spPr>
        <p:txBody>
          <a:bodyPr/>
          <a:lstStyle/>
          <a:p>
            <a:pPr>
              <a:defRPr sz="2400"/>
            </a:pPr>
            <a:r>
              <a:t>Organizational skills training, Peer tutoring</a:t>
            </a:r>
          </a:p>
          <a:p>
            <a:pPr marL="685800" lvl="1" indent="-228600">
              <a:spcBef>
                <a:spcPts val="500"/>
              </a:spcBef>
              <a:defRPr sz="2000"/>
            </a:pPr>
            <a:r>
              <a:t>Computer assisted instruction – targets attention and working memory- popular in research sector and commercially.  Evidence not clear- reviewed by Rutledge 2012</a:t>
            </a:r>
            <a:endParaRPr sz="2400"/>
          </a:p>
          <a:p>
            <a:pPr marL="685800" lvl="1" indent="-228600">
              <a:spcBef>
                <a:spcPts val="500"/>
              </a:spcBef>
              <a:defRPr sz="2000"/>
            </a:pPr>
            <a:r>
              <a:t>EndeavorRx  FDA authorized video game.   Cost $100- 25 minutes, 5 days a week for at least 4 consecutive weeks</a:t>
            </a:r>
            <a:endParaRPr sz="2400"/>
          </a:p>
          <a:p>
            <a:pPr>
              <a:defRPr sz="2400"/>
            </a:pPr>
            <a:r>
              <a:t>Homework focused interventions- “Drop Spot”</a:t>
            </a:r>
          </a:p>
          <a:p>
            <a:pPr>
              <a:defRPr sz="2400"/>
            </a:pPr>
            <a:r>
              <a:t>School accommodations</a:t>
            </a:r>
          </a:p>
          <a:p>
            <a:pPr marL="685800" lvl="1" indent="-228600">
              <a:spcBef>
                <a:spcPts val="500"/>
              </a:spcBef>
              <a:defRPr sz="2000"/>
            </a:pPr>
            <a:r>
              <a:t>Eligibility for a 504 plan</a:t>
            </a:r>
            <a:endParaRPr sz="2400"/>
          </a:p>
          <a:p>
            <a:pPr marL="1143000" lvl="2" indent="-228600">
              <a:spcBef>
                <a:spcPts val="500"/>
              </a:spcBef>
              <a:defRPr sz="2000"/>
            </a:pPr>
            <a:r>
              <a:t>Additional time for exams, quiet setting for exams, training interventions at school</a:t>
            </a:r>
          </a:p>
          <a:p>
            <a:pPr marL="685800" lvl="1" indent="-228600">
              <a:spcBef>
                <a:spcPts val="500"/>
              </a:spcBef>
              <a:defRPr sz="2000"/>
            </a:pPr>
            <a:r>
              <a:t>IDEA (Other Health Impairment) creating an Individual Education Plan (IEP)</a:t>
            </a:r>
            <a:endParaRPr sz="2400"/>
          </a:p>
          <a:p>
            <a:pPr marL="1143000" lvl="2" indent="-228600">
              <a:spcBef>
                <a:spcPts val="500"/>
              </a:spcBef>
              <a:defRPr sz="2000"/>
            </a:pPr>
            <a:r>
              <a:t>for appropriate class placement, instructional and behavioral support</a:t>
            </a:r>
          </a:p>
          <a:p>
            <a:pPr>
              <a:defRPr sz="2400"/>
            </a:pPr>
            <a:r>
              <a:t>Dealing with co-morbid conditions</a:t>
            </a:r>
          </a:p>
          <a:p>
            <a:pPr>
              <a:defRPr sz="2400"/>
            </a:pPr>
            <a:r>
              <a:t>Social skills training if needed</a:t>
            </a:r>
          </a:p>
        </p:txBody>
      </p:sp>
      <p:sp>
        <p:nvSpPr>
          <p:cNvPr id="551" name="Title 1"/>
          <p:cNvSpPr txBox="1">
            <a:spLocks noGrp="1"/>
          </p:cNvSpPr>
          <p:nvPr>
            <p:ph type="title"/>
          </p:nvPr>
        </p:nvSpPr>
        <p:spPr>
          <a:xfrm>
            <a:off x="838199" y="254000"/>
            <a:ext cx="10507134" cy="1100668"/>
          </a:xfrm>
          <a:prstGeom prst="rect">
            <a:avLst/>
          </a:prstGeom>
        </p:spPr>
        <p:txBody>
          <a:bodyPr/>
          <a:lstStyle/>
          <a:p>
            <a:pPr>
              <a:defRPr sz="3200">
                <a:solidFill>
                  <a:srgbClr val="660066"/>
                </a:solidFill>
              </a:defRPr>
            </a:pPr>
            <a:br/>
            <a:r>
              <a:rPr>
                <a:effectLst>
                  <a:outerShdw blurRad="38100" dist="38100" dir="2700000" rotWithShape="0">
                    <a:srgbClr val="000000">
                      <a:alpha val="43137"/>
                    </a:srgbClr>
                  </a:outerShdw>
                </a:effectLst>
              </a:rPr>
              <a:t>Non-pharmacological Interventions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554" name="Content Placeholder 2"/>
          <p:cNvSpPr txBox="1">
            <a:spLocks noGrp="1"/>
          </p:cNvSpPr>
          <p:nvPr>
            <p:ph type="body" idx="1"/>
          </p:nvPr>
        </p:nvSpPr>
        <p:spPr>
          <a:xfrm>
            <a:off x="733777" y="1298222"/>
            <a:ext cx="10830695" cy="5389449"/>
          </a:xfrm>
          <a:prstGeom prst="rect">
            <a:avLst/>
          </a:prstGeom>
        </p:spPr>
        <p:txBody>
          <a:bodyPr/>
          <a:lstStyle/>
          <a:p>
            <a:pPr indent="-257175"/>
            <a:r>
              <a:t>Support groups (e.g. CHADD)</a:t>
            </a:r>
          </a:p>
          <a:p>
            <a:pPr indent="-257175"/>
            <a:r>
              <a:t>Online</a:t>
            </a:r>
          </a:p>
          <a:p>
            <a:pPr marL="600075" lvl="1" indent="-257175">
              <a:spcBef>
                <a:spcPts val="500"/>
              </a:spcBef>
            </a:pPr>
            <a:r>
              <a:t>www.teachingkidstolisten.com</a:t>
            </a:r>
            <a:endParaRPr sz="2400"/>
          </a:p>
          <a:p>
            <a:pPr marL="600075" lvl="1" indent="-257175">
              <a:spcBef>
                <a:spcPts val="500"/>
              </a:spcBef>
            </a:pPr>
            <a:r>
              <a:rPr u="sng">
                <a:solidFill>
                  <a:srgbClr val="0563C1"/>
                </a:solidFill>
                <a:uFill>
                  <a:solidFill>
                    <a:srgbClr val="0563C1"/>
                  </a:solidFill>
                </a:uFill>
                <a:hlinkClick r:id="rId2"/>
              </a:rPr>
              <a:t>www.Help4ADHD.org</a:t>
            </a:r>
          </a:p>
          <a:p>
            <a:pPr marL="600075" lvl="1" indent="-257175">
              <a:spcBef>
                <a:spcPts val="500"/>
              </a:spcBef>
            </a:pPr>
            <a:r>
              <a:t>PROJECT TEACH</a:t>
            </a:r>
            <a:endParaRPr sz="2400"/>
          </a:p>
          <a:p>
            <a:pPr indent="-257175"/>
            <a:r>
              <a:t>Books</a:t>
            </a:r>
          </a:p>
          <a:p>
            <a:pPr marL="600075" lvl="1" indent="-257175">
              <a:spcBef>
                <a:spcPts val="500"/>
              </a:spcBef>
            </a:pPr>
            <a:r>
              <a:t>1-2-3 Magic (Tom Phelan)</a:t>
            </a:r>
            <a:endParaRPr sz="2400"/>
          </a:p>
          <a:p>
            <a:pPr marL="600075" lvl="1" indent="-257175">
              <a:spcBef>
                <a:spcPts val="500"/>
              </a:spcBef>
            </a:pPr>
            <a:r>
              <a:t>Making the System Work for Your ADHD Child (Peter Jensen)</a:t>
            </a:r>
            <a:endParaRPr sz="2400"/>
          </a:p>
          <a:p>
            <a:pPr marL="600075" lvl="1" indent="-257175">
              <a:spcBef>
                <a:spcPts val="500"/>
              </a:spcBef>
            </a:pPr>
            <a:r>
              <a:t>Taking Charge of ADHD: The Complete Authoritative Guide for Parents (Russell Barkley)</a:t>
            </a:r>
            <a:endParaRPr sz="2400"/>
          </a:p>
          <a:p>
            <a:pPr marL="600075" lvl="1" indent="-257175">
              <a:spcBef>
                <a:spcPts val="500"/>
              </a:spcBef>
            </a:pPr>
            <a:r>
              <a:t>ADHD:  What Every Parent Needs to Know (M Reiff)</a:t>
            </a:r>
          </a:p>
        </p:txBody>
      </p:sp>
      <p:sp>
        <p:nvSpPr>
          <p:cNvPr id="555" name="Title 1"/>
          <p:cNvSpPr txBox="1">
            <a:spLocks noGrp="1"/>
          </p:cNvSpPr>
          <p:nvPr>
            <p:ph type="title"/>
          </p:nvPr>
        </p:nvSpPr>
        <p:spPr>
          <a:xfrm>
            <a:off x="3124199" y="338666"/>
            <a:ext cx="5286024" cy="1016001"/>
          </a:xfrm>
          <a:prstGeom prst="rect">
            <a:avLst/>
          </a:prstGeom>
        </p:spPr>
        <p:txBody>
          <a:bodyPr/>
          <a:lstStyle/>
          <a:p>
            <a:pPr>
              <a:defRPr sz="3200">
                <a:solidFill>
                  <a:srgbClr val="660066"/>
                </a:solidFill>
              </a:defRPr>
            </a:pPr>
            <a:br/>
            <a:r>
              <a:rPr>
                <a:effectLst>
                  <a:outerShdw blurRad="38100" dist="38100" dir="2700000" rotWithShape="0">
                    <a:srgbClr val="000000">
                      <a:alpha val="43137"/>
                    </a:srgbClr>
                  </a:outerShdw>
                </a:effectLst>
              </a:rPr>
              <a:t>Social Supports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Title 1"/>
          <p:cNvSpPr txBox="1">
            <a:spLocks noGrp="1"/>
          </p:cNvSpPr>
          <p:nvPr>
            <p:ph type="title"/>
          </p:nvPr>
        </p:nvSpPr>
        <p:spPr>
          <a:prstGeom prst="rect">
            <a:avLst/>
          </a:prstGeom>
        </p:spPr>
        <p:txBody>
          <a:bodyPr/>
          <a:lstStyle>
            <a:lvl1pPr algn="ctr">
              <a:defRPr sz="3200"/>
            </a:lvl1pPr>
          </a:lstStyle>
          <a:p>
            <a:r>
              <a:t>Why Should I Treat My Patient’s ADHD</a:t>
            </a:r>
          </a:p>
        </p:txBody>
      </p:sp>
      <p:sp>
        <p:nvSpPr>
          <p:cNvPr id="558" name="Content Placeholder 2"/>
          <p:cNvSpPr txBox="1">
            <a:spLocks noGrp="1"/>
          </p:cNvSpPr>
          <p:nvPr>
            <p:ph type="body" sz="half" idx="1"/>
          </p:nvPr>
        </p:nvSpPr>
        <p:spPr>
          <a:prstGeom prst="rect">
            <a:avLst/>
          </a:prstGeom>
        </p:spPr>
        <p:txBody>
          <a:bodyPr/>
          <a:lstStyle/>
          <a:p>
            <a:pPr marL="0" indent="0">
              <a:lnSpc>
                <a:spcPct val="81000"/>
              </a:lnSpc>
              <a:buSzTx/>
              <a:buNone/>
              <a:defRPr sz="2500"/>
            </a:pPr>
            <a:r>
              <a:t>Risk of Not Treating</a:t>
            </a:r>
          </a:p>
          <a:p>
            <a:pPr marL="0" indent="0">
              <a:lnSpc>
                <a:spcPct val="81000"/>
              </a:lnSpc>
              <a:buSzTx/>
              <a:buNone/>
            </a:pPr>
            <a:endParaRPr sz="2500"/>
          </a:p>
          <a:p>
            <a:pPr>
              <a:lnSpc>
                <a:spcPct val="81000"/>
              </a:lnSpc>
              <a:buBlip>
                <a:blip r:embed="rId2"/>
              </a:buBlip>
              <a:defRPr sz="2500"/>
            </a:pPr>
            <a:r>
              <a:t>Academic struggles</a:t>
            </a:r>
          </a:p>
          <a:p>
            <a:pPr>
              <a:lnSpc>
                <a:spcPct val="81000"/>
              </a:lnSpc>
              <a:buBlip>
                <a:blip r:embed="rId2"/>
              </a:buBlip>
              <a:defRPr sz="2500"/>
            </a:pPr>
            <a:r>
              <a:t>Difficult family and peer relationships</a:t>
            </a:r>
          </a:p>
          <a:p>
            <a:pPr>
              <a:lnSpc>
                <a:spcPct val="81000"/>
              </a:lnSpc>
              <a:buBlip>
                <a:blip r:embed="rId2"/>
              </a:buBlip>
              <a:defRPr sz="2500"/>
            </a:pPr>
            <a:r>
              <a:t>Risk of injury</a:t>
            </a:r>
          </a:p>
          <a:p>
            <a:pPr>
              <a:lnSpc>
                <a:spcPct val="81000"/>
              </a:lnSpc>
              <a:buBlip>
                <a:blip r:embed="rId2"/>
              </a:buBlip>
              <a:defRPr sz="2500"/>
            </a:pPr>
            <a:r>
              <a:t>Teen risk-taking and impulsive behavior</a:t>
            </a:r>
          </a:p>
          <a:p>
            <a:pPr>
              <a:lnSpc>
                <a:spcPct val="81000"/>
              </a:lnSpc>
              <a:buBlip>
                <a:blip r:embed="rId2"/>
              </a:buBlip>
              <a:defRPr sz="2500"/>
            </a:pPr>
            <a:r>
              <a:t>Poor vocational performance</a:t>
            </a:r>
          </a:p>
          <a:p>
            <a:pPr>
              <a:lnSpc>
                <a:spcPct val="81000"/>
              </a:lnSpc>
              <a:buBlip>
                <a:blip r:embed="rId2"/>
              </a:buBlip>
              <a:defRPr sz="2500"/>
            </a:pPr>
            <a:r>
              <a:t>Dangerous driving</a:t>
            </a:r>
          </a:p>
        </p:txBody>
      </p:sp>
      <p:sp>
        <p:nvSpPr>
          <p:cNvPr id="559" name="Content Placeholder 3"/>
          <p:cNvSpPr txBox="1"/>
          <p:nvPr/>
        </p:nvSpPr>
        <p:spPr>
          <a:xfrm>
            <a:off x="6217920" y="1825625"/>
            <a:ext cx="509016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81000"/>
              </a:lnSpc>
              <a:spcBef>
                <a:spcPts val="1000"/>
              </a:spcBef>
              <a:buSzPct val="100000"/>
              <a:buBlip>
                <a:blip r:embed="rId2"/>
              </a:buBlip>
              <a:defRPr sz="2500">
                <a:solidFill>
                  <a:srgbClr val="3A3838"/>
                </a:solidFill>
                <a:latin typeface="+mn-lt"/>
                <a:ea typeface="+mn-ea"/>
                <a:cs typeface="+mn-cs"/>
                <a:sym typeface="Helvetica"/>
              </a:defRPr>
            </a:pPr>
            <a:r>
              <a:t>Risk of Treating</a:t>
            </a:r>
          </a:p>
          <a:p>
            <a:pPr marL="228600" indent="-228600">
              <a:lnSpc>
                <a:spcPct val="81000"/>
              </a:lnSpc>
              <a:spcBef>
                <a:spcPts val="1000"/>
              </a:spcBef>
              <a:buSzPct val="100000"/>
              <a:buBlip>
                <a:blip r:embed="rId2"/>
              </a:buBlip>
              <a:defRPr sz="2500">
                <a:solidFill>
                  <a:srgbClr val="3A3838"/>
                </a:solidFill>
                <a:latin typeface="+mn-lt"/>
                <a:ea typeface="+mn-ea"/>
                <a:cs typeface="+mn-cs"/>
                <a:sym typeface="Helvetica"/>
              </a:defRPr>
            </a:pPr>
            <a:endParaRPr/>
          </a:p>
          <a:p>
            <a:pPr marL="228600" indent="-228600">
              <a:lnSpc>
                <a:spcPct val="81000"/>
              </a:lnSpc>
              <a:spcBef>
                <a:spcPts val="1000"/>
              </a:spcBef>
              <a:buSzPct val="100000"/>
              <a:buBlip>
                <a:blip r:embed="rId2"/>
              </a:buBlip>
              <a:defRPr sz="2500">
                <a:solidFill>
                  <a:srgbClr val="3A3838"/>
                </a:solidFill>
                <a:latin typeface="+mn-lt"/>
                <a:ea typeface="+mn-ea"/>
                <a:cs typeface="+mn-cs"/>
                <a:sym typeface="Helvetica"/>
              </a:defRPr>
            </a:pPr>
            <a:r>
              <a:t>Possible adverse side effects</a:t>
            </a:r>
          </a:p>
          <a:p>
            <a:pPr marL="228600" indent="-228600">
              <a:lnSpc>
                <a:spcPct val="81000"/>
              </a:lnSpc>
              <a:spcBef>
                <a:spcPts val="1000"/>
              </a:spcBef>
              <a:buSzPct val="100000"/>
              <a:buBlip>
                <a:blip r:embed="rId2"/>
              </a:buBlip>
              <a:defRPr sz="2500">
                <a:solidFill>
                  <a:srgbClr val="3A3838"/>
                </a:solidFill>
                <a:latin typeface="+mn-lt"/>
                <a:ea typeface="+mn-ea"/>
                <a:cs typeface="+mn-cs"/>
                <a:sym typeface="Helvetica"/>
              </a:defRPr>
            </a:pPr>
            <a:r>
              <a:t>Medication misuse/abuse</a:t>
            </a:r>
          </a:p>
        </p:txBody>
      </p:sp>
      <p:sp>
        <p:nvSpPr>
          <p:cNvPr id="560" name="Slide Number Placeholder 4"/>
          <p:cNvSpPr txBox="1">
            <a:spLocks noGrp="1"/>
          </p:cNvSpPr>
          <p:nvPr>
            <p:ph type="sldNum" sz="quarter" idx="2"/>
          </p:nvPr>
        </p:nvSpPr>
        <p:spPr>
          <a:xfrm>
            <a:off x="11108397" y="6416992"/>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563" name="Content Placeholder 2"/>
          <p:cNvSpPr txBox="1">
            <a:spLocks noGrp="1"/>
          </p:cNvSpPr>
          <p:nvPr>
            <p:ph type="body" idx="1"/>
          </p:nvPr>
        </p:nvSpPr>
        <p:spPr>
          <a:xfrm>
            <a:off x="802340" y="2032000"/>
            <a:ext cx="10515601" cy="3862388"/>
          </a:xfrm>
          <a:prstGeom prst="rect">
            <a:avLst/>
          </a:prstGeom>
        </p:spPr>
        <p:txBody>
          <a:bodyPr/>
          <a:lstStyle/>
          <a:p>
            <a:pPr indent="-257175"/>
            <a:r>
              <a:t>Titrate closely and relatively quickly</a:t>
            </a:r>
          </a:p>
          <a:p>
            <a:pPr indent="-257175"/>
            <a:r>
              <a:t>Use your algorithms</a:t>
            </a:r>
          </a:p>
          <a:p>
            <a:pPr indent="-257175"/>
            <a:r>
              <a:t>Higher stimulant dose is usually the first step</a:t>
            </a:r>
          </a:p>
          <a:p>
            <a:pPr indent="-257175"/>
            <a:r>
              <a:t>Follow up every 4 months only after stable</a:t>
            </a:r>
          </a:p>
          <a:p>
            <a:pPr indent="-257175"/>
            <a:r>
              <a:t>Remember psychosocial treatments and school interventions</a:t>
            </a:r>
          </a:p>
        </p:txBody>
      </p:sp>
      <p:sp>
        <p:nvSpPr>
          <p:cNvPr id="564" name="Title 1"/>
          <p:cNvSpPr txBox="1">
            <a:spLocks noGrp="1"/>
          </p:cNvSpPr>
          <p:nvPr>
            <p:ph type="title"/>
          </p:nvPr>
        </p:nvSpPr>
        <p:spPr>
          <a:xfrm>
            <a:off x="3173771" y="813046"/>
            <a:ext cx="5268560" cy="857251"/>
          </a:xfrm>
          <a:prstGeom prst="rect">
            <a:avLst/>
          </a:prstGeom>
        </p:spPr>
        <p:txBody>
          <a:bodyPr/>
          <a:lstStyle/>
          <a:p>
            <a:pPr defTabSz="804672">
              <a:defRPr sz="2464">
                <a:solidFill>
                  <a:srgbClr val="660066"/>
                </a:solidFill>
              </a:defRPr>
            </a:pPr>
            <a:br/>
            <a:r>
              <a:rPr sz="2816">
                <a:effectLst>
                  <a:outerShdw blurRad="33528" dist="33528" dir="2700000" rotWithShape="0">
                    <a:srgbClr val="000000">
                      <a:alpha val="43137"/>
                    </a:srgbClr>
                  </a:outerShdw>
                </a:effectLst>
              </a:rPr>
              <a:t>Bottom Line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567" name="Title 1"/>
          <p:cNvSpPr txBox="1">
            <a:spLocks noGrp="1"/>
          </p:cNvSpPr>
          <p:nvPr>
            <p:ph type="title"/>
          </p:nvPr>
        </p:nvSpPr>
        <p:spPr>
          <a:prstGeom prst="rect">
            <a:avLst/>
          </a:prstGeom>
        </p:spPr>
        <p:txBody>
          <a:bodyPr/>
          <a:lstStyle>
            <a:lvl1pPr defTabSz="850391">
              <a:defRPr sz="4092">
                <a:solidFill>
                  <a:srgbClr val="391378"/>
                </a:solidFill>
              </a:defRPr>
            </a:lvl1pPr>
          </a:lstStyle>
          <a:p>
            <a:r>
              <a:t>What would you do for Bart?</a:t>
            </a:r>
          </a:p>
        </p:txBody>
      </p:sp>
      <p:sp>
        <p:nvSpPr>
          <p:cNvPr id="568" name="Content Placeholder 2"/>
          <p:cNvSpPr txBox="1">
            <a:spLocks noGrp="1"/>
          </p:cNvSpPr>
          <p:nvPr>
            <p:ph type="body" idx="1"/>
          </p:nvPr>
        </p:nvSpPr>
        <p:spPr>
          <a:xfrm>
            <a:off x="1676400" y="1903423"/>
            <a:ext cx="10515600" cy="4351339"/>
          </a:xfrm>
          <a:prstGeom prst="rect">
            <a:avLst/>
          </a:prstGeom>
        </p:spPr>
        <p:txBody>
          <a:bodyPr/>
          <a:lstStyle/>
          <a:p>
            <a:r>
              <a:t>Medication</a:t>
            </a:r>
          </a:p>
          <a:p>
            <a:pPr marL="685800" lvl="1" indent="-228600">
              <a:spcBef>
                <a:spcPts val="500"/>
              </a:spcBef>
              <a:defRPr sz="2400"/>
            </a:pPr>
            <a:r>
              <a:t>Which one?</a:t>
            </a:r>
          </a:p>
          <a:p>
            <a:pPr marL="685800" lvl="1" indent="-228600">
              <a:spcBef>
                <a:spcPts val="500"/>
              </a:spcBef>
              <a:defRPr sz="2400"/>
            </a:pPr>
            <a:r>
              <a:t>Dose?</a:t>
            </a:r>
          </a:p>
          <a:p>
            <a:pPr marL="685800" lvl="1" indent="-228600">
              <a:spcBef>
                <a:spcPts val="500"/>
              </a:spcBef>
              <a:defRPr sz="2400"/>
            </a:pPr>
            <a:r>
              <a:t>How soon to follow up</a:t>
            </a:r>
          </a:p>
          <a:p>
            <a:pPr marL="685800" lvl="1" indent="-228600">
              <a:spcBef>
                <a:spcPts val="500"/>
              </a:spcBef>
              <a:defRPr sz="2400"/>
            </a:pPr>
            <a:r>
              <a:t>What about sleep?</a:t>
            </a:r>
          </a:p>
          <a:p>
            <a:r>
              <a:t>Behavior Therapy</a:t>
            </a:r>
          </a:p>
          <a:p>
            <a:pPr marL="685800" lvl="1" indent="-228600">
              <a:spcBef>
                <a:spcPts val="500"/>
              </a:spcBef>
              <a:defRPr sz="2400"/>
            </a:pPr>
            <a:r>
              <a:t>Suggestions for parents</a:t>
            </a:r>
          </a:p>
          <a:p>
            <a:r>
              <a:t>Accommodations</a:t>
            </a:r>
          </a:p>
          <a:p>
            <a:pPr marL="685800" lvl="1" indent="-228600">
              <a:spcBef>
                <a:spcPts val="500"/>
              </a:spcBef>
              <a:defRPr sz="2400"/>
            </a:pPr>
            <a:r>
              <a:t> School-based suggestions?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571" name="Content Placeholder 1"/>
          <p:cNvSpPr txBox="1">
            <a:spLocks noGrp="1"/>
          </p:cNvSpPr>
          <p:nvPr>
            <p:ph type="body" idx="1"/>
          </p:nvPr>
        </p:nvSpPr>
        <p:spPr>
          <a:xfrm>
            <a:off x="838200" y="1386590"/>
            <a:ext cx="10515600" cy="4351338"/>
          </a:xfrm>
          <a:prstGeom prst="rect">
            <a:avLst/>
          </a:prstGeom>
        </p:spPr>
        <p:txBody>
          <a:bodyPr/>
          <a:lstStyle/>
          <a:p>
            <a:endParaRPr/>
          </a:p>
          <a:p>
            <a:endParaRPr/>
          </a:p>
          <a:p>
            <a:r>
              <a:t>My thanks to Dr. J. Wallace at University of Rochester for the following accommodations menu</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574" name="Title 1"/>
          <p:cNvSpPr txBox="1">
            <a:spLocks noGrp="1"/>
          </p:cNvSpPr>
          <p:nvPr>
            <p:ph type="title"/>
          </p:nvPr>
        </p:nvSpPr>
        <p:spPr>
          <a:xfrm>
            <a:off x="298174" y="168948"/>
            <a:ext cx="5503794" cy="793659"/>
          </a:xfrm>
          <a:prstGeom prst="rect">
            <a:avLst/>
          </a:prstGeom>
        </p:spPr>
        <p:txBody>
          <a:bodyPr/>
          <a:lstStyle>
            <a:lvl1pPr algn="l">
              <a:defRPr sz="3200">
                <a:solidFill>
                  <a:srgbClr val="7030A0"/>
                </a:solidFill>
                <a:effectLst>
                  <a:outerShdw blurRad="38100" dist="38100" dir="2700000" rotWithShape="0">
                    <a:srgbClr val="000000">
                      <a:alpha val="43137"/>
                    </a:srgbClr>
                  </a:outerShdw>
                </a:effectLst>
              </a:defRPr>
            </a:lvl1pPr>
          </a:lstStyle>
          <a:p>
            <a:r>
              <a:t>Accommodation Menu</a:t>
            </a:r>
          </a:p>
        </p:txBody>
      </p:sp>
      <p:sp>
        <p:nvSpPr>
          <p:cNvPr id="575" name="Content Placeholder 2"/>
          <p:cNvSpPr txBox="1">
            <a:spLocks noGrp="1"/>
          </p:cNvSpPr>
          <p:nvPr>
            <p:ph type="body" idx="1"/>
          </p:nvPr>
        </p:nvSpPr>
        <p:spPr>
          <a:xfrm>
            <a:off x="1272208" y="1222514"/>
            <a:ext cx="9250848" cy="4943646"/>
          </a:xfrm>
          <a:prstGeom prst="rect">
            <a:avLst/>
          </a:prstGeom>
        </p:spPr>
        <p:txBody>
          <a:bodyPr/>
          <a:lstStyle/>
          <a:p>
            <a:pPr marL="0" indent="0">
              <a:lnSpc>
                <a:spcPct val="72000"/>
              </a:lnSpc>
              <a:buSzTx/>
              <a:buNone/>
              <a:defRPr sz="1500" b="1">
                <a:solidFill>
                  <a:srgbClr val="D9D9D9"/>
                </a:solidFill>
              </a:defRPr>
            </a:pPr>
            <a:r>
              <a:t>              </a:t>
            </a:r>
            <a:r>
              <a:rPr sz="1800"/>
              <a:t>Pro</a:t>
            </a:r>
            <a:r>
              <a:rPr sz="1800">
                <a:solidFill>
                  <a:srgbClr val="000000"/>
                </a:solidFill>
              </a:rPr>
              <a:t>                            </a:t>
            </a:r>
            <a:r>
              <a:rPr sz="2000">
                <a:solidFill>
                  <a:srgbClr val="000000"/>
                </a:solidFill>
              </a:rPr>
              <a:t>Focus and Attention</a:t>
            </a:r>
          </a:p>
          <a:p>
            <a:pPr>
              <a:lnSpc>
                <a:spcPct val="72000"/>
              </a:lnSpc>
              <a:spcBef>
                <a:spcPts val="800"/>
              </a:spcBef>
              <a:defRPr sz="2000"/>
            </a:pPr>
            <a:r>
              <a:t>____Seat in the front of the classroom</a:t>
            </a:r>
            <a:endParaRPr sz="1500"/>
          </a:p>
          <a:p>
            <a:pPr>
              <a:lnSpc>
                <a:spcPct val="72000"/>
              </a:lnSpc>
              <a:spcBef>
                <a:spcPts val="800"/>
              </a:spcBef>
              <a:defRPr sz="2000"/>
            </a:pPr>
            <a:r>
              <a:t>____Seat away from distractions (fish tank)</a:t>
            </a:r>
            <a:endParaRPr sz="1500"/>
          </a:p>
          <a:p>
            <a:pPr>
              <a:lnSpc>
                <a:spcPct val="72000"/>
              </a:lnSpc>
              <a:spcBef>
                <a:spcPts val="800"/>
              </a:spcBef>
              <a:defRPr sz="2000"/>
            </a:pPr>
            <a:r>
              <a:t>____Seat near quiet peers and away from disruptive peers</a:t>
            </a:r>
            <a:endParaRPr sz="1500"/>
          </a:p>
          <a:p>
            <a:pPr>
              <a:lnSpc>
                <a:spcPct val="72000"/>
              </a:lnSpc>
              <a:spcBef>
                <a:spcPts val="800"/>
              </a:spcBef>
              <a:defRPr sz="2000"/>
            </a:pPr>
            <a:r>
              <a:t>____Increase space between seats</a:t>
            </a:r>
            <a:endParaRPr sz="1500"/>
          </a:p>
          <a:p>
            <a:pPr>
              <a:lnSpc>
                <a:spcPct val="72000"/>
              </a:lnSpc>
              <a:spcBef>
                <a:spcPts val="800"/>
              </a:spcBef>
              <a:defRPr sz="2000"/>
            </a:pPr>
            <a:r>
              <a:t>____Private cue to stay on/return to task</a:t>
            </a:r>
            <a:endParaRPr sz="1500"/>
          </a:p>
          <a:p>
            <a:pPr>
              <a:lnSpc>
                <a:spcPct val="72000"/>
              </a:lnSpc>
              <a:spcBef>
                <a:spcPts val="800"/>
              </a:spcBef>
              <a:defRPr sz="2000"/>
            </a:pPr>
            <a:r>
              <a:t>____Involve student in discussions/activities</a:t>
            </a:r>
            <a:endParaRPr sz="1500"/>
          </a:p>
          <a:p>
            <a:pPr>
              <a:lnSpc>
                <a:spcPct val="72000"/>
              </a:lnSpc>
              <a:spcBef>
                <a:spcPts val="800"/>
              </a:spcBef>
              <a:defRPr sz="2000"/>
            </a:pPr>
            <a:r>
              <a:t>____Make instructions clear and brief</a:t>
            </a:r>
            <a:endParaRPr sz="1500"/>
          </a:p>
          <a:p>
            <a:pPr>
              <a:lnSpc>
                <a:spcPct val="72000"/>
              </a:lnSpc>
              <a:spcBef>
                <a:spcPts val="800"/>
              </a:spcBef>
              <a:defRPr sz="2000"/>
            </a:pPr>
            <a:r>
              <a:t>____Select teachers with energetic, engaging style</a:t>
            </a:r>
            <a:endParaRPr sz="1500"/>
          </a:p>
          <a:p>
            <a:pPr>
              <a:lnSpc>
                <a:spcPct val="72000"/>
              </a:lnSpc>
              <a:spcBef>
                <a:spcPts val="800"/>
              </a:spcBef>
              <a:defRPr sz="2000"/>
            </a:pPr>
            <a:r>
              <a:t>____Pair written and oral instructions</a:t>
            </a:r>
            <a:endParaRPr sz="1500"/>
          </a:p>
          <a:p>
            <a:pPr>
              <a:lnSpc>
                <a:spcPct val="72000"/>
              </a:lnSpc>
              <a:spcBef>
                <a:spcPts val="800"/>
              </a:spcBef>
              <a:defRPr sz="2000"/>
            </a:pPr>
            <a:r>
              <a:t>____Check to be sure assignments are copied correctly</a:t>
            </a:r>
            <a:endParaRPr sz="1500"/>
          </a:p>
          <a:p>
            <a:pPr>
              <a:lnSpc>
                <a:spcPct val="72000"/>
              </a:lnSpc>
              <a:spcBef>
                <a:spcPts val="800"/>
              </a:spcBef>
              <a:defRPr sz="2000"/>
            </a:pPr>
            <a:r>
              <a:t>____Break large assignments into parts with deadlines</a:t>
            </a:r>
            <a:endParaRPr sz="1500"/>
          </a:p>
          <a:p>
            <a:pPr>
              <a:lnSpc>
                <a:spcPct val="72000"/>
              </a:lnSpc>
              <a:spcBef>
                <a:spcPts val="800"/>
              </a:spcBef>
              <a:defRPr sz="2000"/>
            </a:pPr>
            <a:r>
              <a:t>____Make extra eye contact with student</a:t>
            </a:r>
            <a:endParaRPr sz="1500"/>
          </a:p>
          <a:p>
            <a:pPr>
              <a:lnSpc>
                <a:spcPct val="72000"/>
              </a:lnSpc>
              <a:spcBef>
                <a:spcPts val="800"/>
              </a:spcBef>
              <a:defRPr sz="2000"/>
            </a:pPr>
            <a:r>
              <a:t>____each in close proximity to student</a:t>
            </a:r>
            <a:endParaRPr sz="1500"/>
          </a:p>
          <a:p>
            <a:pPr>
              <a:lnSpc>
                <a:spcPct val="72000"/>
              </a:lnSpc>
              <a:spcBef>
                <a:spcPts val="800"/>
              </a:spcBef>
              <a:defRPr sz="2000"/>
            </a:pPr>
            <a:r>
              <a:t>____Consider need for smaller environment with more adult support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578" name="Title 1"/>
          <p:cNvSpPr txBox="1">
            <a:spLocks noGrp="1"/>
          </p:cNvSpPr>
          <p:nvPr>
            <p:ph type="title"/>
          </p:nvPr>
        </p:nvSpPr>
        <p:spPr>
          <a:xfrm>
            <a:off x="145083" y="192544"/>
            <a:ext cx="8042276" cy="793659"/>
          </a:xfrm>
          <a:prstGeom prst="rect">
            <a:avLst/>
          </a:prstGeom>
        </p:spPr>
        <p:txBody>
          <a:bodyPr/>
          <a:lstStyle>
            <a:lvl1pPr algn="l">
              <a:defRPr sz="3200">
                <a:solidFill>
                  <a:srgbClr val="7030A0"/>
                </a:solidFill>
                <a:effectLst>
                  <a:outerShdw blurRad="38100" dist="38100" dir="2700000" rotWithShape="0">
                    <a:srgbClr val="000000">
                      <a:alpha val="43137"/>
                    </a:srgbClr>
                  </a:outerShdw>
                </a:effectLst>
              </a:defRPr>
            </a:lvl1pPr>
          </a:lstStyle>
          <a:p>
            <a:r>
              <a:t>Accommodation Menu</a:t>
            </a:r>
          </a:p>
        </p:txBody>
      </p:sp>
      <p:sp>
        <p:nvSpPr>
          <p:cNvPr id="579" name="Content Placeholder 2"/>
          <p:cNvSpPr txBox="1">
            <a:spLocks noGrp="1"/>
          </p:cNvSpPr>
          <p:nvPr>
            <p:ph type="body" idx="1"/>
          </p:nvPr>
        </p:nvSpPr>
        <p:spPr>
          <a:xfrm>
            <a:off x="1438703" y="986202"/>
            <a:ext cx="9007324" cy="5473756"/>
          </a:xfrm>
          <a:prstGeom prst="rect">
            <a:avLst/>
          </a:prstGeom>
        </p:spPr>
        <p:txBody>
          <a:bodyPr/>
          <a:lstStyle/>
          <a:p>
            <a:pPr>
              <a:lnSpc>
                <a:spcPct val="72000"/>
              </a:lnSpc>
              <a:defRPr sz="1900" b="1">
                <a:solidFill>
                  <a:srgbClr val="D9D9D9"/>
                </a:solidFill>
              </a:defRPr>
            </a:pPr>
            <a:r>
              <a:t>                   </a:t>
            </a:r>
            <a:r>
              <a:rPr>
                <a:solidFill>
                  <a:srgbClr val="000000"/>
                </a:solidFill>
              </a:rPr>
              <a:t> Impulsivity and Hyperactivity</a:t>
            </a:r>
          </a:p>
          <a:p>
            <a:pPr>
              <a:lnSpc>
                <a:spcPct val="72000"/>
              </a:lnSpc>
              <a:defRPr sz="1900"/>
            </a:pPr>
            <a:endParaRPr>
              <a:solidFill>
                <a:srgbClr val="000000"/>
              </a:solidFill>
            </a:endParaRPr>
          </a:p>
          <a:p>
            <a:pPr>
              <a:lnSpc>
                <a:spcPct val="72000"/>
              </a:lnSpc>
              <a:defRPr sz="1900"/>
            </a:pPr>
            <a:r>
              <a:t>____Ignore minor impulsive behavior</a:t>
            </a:r>
          </a:p>
          <a:p>
            <a:pPr>
              <a:lnSpc>
                <a:spcPct val="72000"/>
              </a:lnSpc>
              <a:defRPr sz="1900"/>
            </a:pPr>
            <a:r>
              <a:t>____Keep student occupied and active</a:t>
            </a:r>
          </a:p>
          <a:p>
            <a:pPr>
              <a:lnSpc>
                <a:spcPct val="72000"/>
              </a:lnSpc>
              <a:defRPr sz="1900"/>
            </a:pPr>
            <a:r>
              <a:t>____Supervise closely during transitions</a:t>
            </a:r>
          </a:p>
          <a:p>
            <a:pPr>
              <a:lnSpc>
                <a:spcPct val="72000"/>
              </a:lnSpc>
              <a:defRPr sz="1900"/>
            </a:pPr>
            <a:r>
              <a:t>____Reprimand(s) should be brief and private if possible</a:t>
            </a:r>
          </a:p>
          <a:p>
            <a:pPr>
              <a:lnSpc>
                <a:spcPct val="72000"/>
              </a:lnSpc>
              <a:defRPr sz="1900"/>
            </a:pPr>
            <a:r>
              <a:t>____Seat near good role model</a:t>
            </a:r>
          </a:p>
          <a:p>
            <a:pPr>
              <a:lnSpc>
                <a:spcPct val="72000"/>
              </a:lnSpc>
              <a:defRPr sz="1900"/>
            </a:pPr>
            <a:r>
              <a:t>____Notice and reinforce positive behaviors</a:t>
            </a:r>
          </a:p>
          <a:p>
            <a:pPr>
              <a:lnSpc>
                <a:spcPct val="72000"/>
              </a:lnSpc>
              <a:defRPr sz="1900"/>
            </a:pPr>
            <a:r>
              <a:t>____Set up behavior contract with clear short-term goals</a:t>
            </a:r>
          </a:p>
          <a:p>
            <a:pPr>
              <a:lnSpc>
                <a:spcPct val="72000"/>
              </a:lnSpc>
              <a:defRPr sz="1900"/>
            </a:pPr>
            <a:r>
              <a:t>____Encourage hand-raising and waiting</a:t>
            </a:r>
          </a:p>
          <a:p>
            <a:pPr>
              <a:lnSpc>
                <a:spcPct val="72000"/>
              </a:lnSpc>
              <a:defRPr sz="1900"/>
            </a:pPr>
            <a:r>
              <a:t>____Rewards and consequences should be immediate</a:t>
            </a:r>
          </a:p>
          <a:p>
            <a:pPr>
              <a:lnSpc>
                <a:spcPct val="72000"/>
              </a:lnSpc>
              <a:defRPr sz="1900"/>
            </a:pPr>
            <a:r>
              <a:t>____Implement home/school reward token system</a:t>
            </a:r>
          </a:p>
          <a:p>
            <a:pPr>
              <a:lnSpc>
                <a:spcPct val="72000"/>
              </a:lnSpc>
              <a:defRPr sz="1900"/>
            </a:pPr>
            <a:r>
              <a:t>____Allow student to stand and move at times</a:t>
            </a:r>
          </a:p>
          <a:p>
            <a:pPr>
              <a:lnSpc>
                <a:spcPct val="72000"/>
              </a:lnSpc>
              <a:defRPr sz="1900"/>
            </a:pPr>
            <a:r>
              <a:t>____Provide movement breaks between seated activities</a:t>
            </a:r>
          </a:p>
          <a:p>
            <a:pPr>
              <a:lnSpc>
                <a:spcPct val="72000"/>
              </a:lnSpc>
              <a:defRPr sz="1900"/>
            </a:pPr>
            <a:r>
              <a:t>____Consider need for smaller environment with more adult support </a:t>
            </a:r>
            <a:r>
              <a:rPr b="1">
                <a:solidFill>
                  <a:srgbClr val="D9D9D9"/>
                </a:solidFill>
              </a:rPr>
              <a:t>        </a:t>
            </a:r>
            <a:r>
              <a:rPr sz="2300" b="1">
                <a:solidFill>
                  <a:srgbClr val="D9D9D9"/>
                </a:solidFill>
              </a:rPr>
              <a:t>Pro</a:t>
            </a:r>
            <a:r>
              <a:rPr sz="2300" b="1"/>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387" name="Subtitle 2"/>
          <p:cNvSpPr txBox="1">
            <a:spLocks noGrp="1"/>
          </p:cNvSpPr>
          <p:nvPr>
            <p:ph type="subTitle" idx="1"/>
          </p:nvPr>
        </p:nvSpPr>
        <p:spPr>
          <a:xfrm>
            <a:off x="427629" y="2619975"/>
            <a:ext cx="11336740" cy="3117886"/>
          </a:xfrm>
          <a:prstGeom prst="rect">
            <a:avLst/>
          </a:prstGeom>
        </p:spPr>
        <p:txBody>
          <a:bodyPr/>
          <a:lstStyle/>
          <a:p>
            <a:pPr>
              <a:defRPr sz="2800">
                <a:solidFill>
                  <a:srgbClr val="595959"/>
                </a:solidFill>
              </a:defRPr>
            </a:pPr>
            <a:r>
              <a:t>Neither I nor my family have </a:t>
            </a:r>
            <a:endParaRPr b="1"/>
          </a:p>
          <a:p>
            <a:pPr>
              <a:defRPr sz="2800">
                <a:solidFill>
                  <a:srgbClr val="595959"/>
                </a:solidFill>
              </a:defRPr>
            </a:pPr>
            <a:r>
              <a:t>a relevant financial relationship with a commercial interest to disclose</a:t>
            </a:r>
          </a:p>
        </p:txBody>
      </p:sp>
      <p:sp>
        <p:nvSpPr>
          <p:cNvPr id="388" name="TextBox 3"/>
          <p:cNvSpPr txBox="1"/>
          <p:nvPr/>
        </p:nvSpPr>
        <p:spPr>
          <a:xfrm>
            <a:off x="3398520" y="1296537"/>
            <a:ext cx="5394960"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8000">
                <a:solidFill>
                  <a:srgbClr val="049FDA"/>
                </a:solidFill>
                <a:latin typeface="+mn-lt"/>
                <a:ea typeface="+mn-ea"/>
                <a:cs typeface="+mn-cs"/>
                <a:sym typeface="Helvetica"/>
              </a:defRPr>
            </a:lvl1pPr>
          </a:lstStyle>
          <a:p>
            <a:r>
              <a:t>Disclosures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582" name="Title 1"/>
          <p:cNvSpPr txBox="1">
            <a:spLocks noGrp="1"/>
          </p:cNvSpPr>
          <p:nvPr>
            <p:ph type="title"/>
          </p:nvPr>
        </p:nvSpPr>
        <p:spPr>
          <a:xfrm>
            <a:off x="188843" y="220845"/>
            <a:ext cx="8042276" cy="793658"/>
          </a:xfrm>
          <a:prstGeom prst="rect">
            <a:avLst/>
          </a:prstGeom>
        </p:spPr>
        <p:txBody>
          <a:bodyPr/>
          <a:lstStyle>
            <a:lvl1pPr algn="l">
              <a:defRPr sz="3200">
                <a:solidFill>
                  <a:srgbClr val="7030A0"/>
                </a:solidFill>
                <a:effectLst>
                  <a:outerShdw blurRad="38100" dist="38100" dir="2700000" rotWithShape="0">
                    <a:srgbClr val="000000">
                      <a:alpha val="43137"/>
                    </a:srgbClr>
                  </a:outerShdw>
                </a:effectLst>
              </a:defRPr>
            </a:lvl1pPr>
          </a:lstStyle>
          <a:p>
            <a:r>
              <a:t>Accommodation Menu</a:t>
            </a:r>
          </a:p>
        </p:txBody>
      </p:sp>
      <p:sp>
        <p:nvSpPr>
          <p:cNvPr id="583" name="Content Placeholder 2"/>
          <p:cNvSpPr txBox="1">
            <a:spLocks noGrp="1"/>
          </p:cNvSpPr>
          <p:nvPr>
            <p:ph type="body" idx="1"/>
          </p:nvPr>
        </p:nvSpPr>
        <p:spPr>
          <a:xfrm>
            <a:off x="1222512" y="1143711"/>
            <a:ext cx="8767923" cy="5096614"/>
          </a:xfrm>
          <a:prstGeom prst="rect">
            <a:avLst/>
          </a:prstGeom>
        </p:spPr>
        <p:txBody>
          <a:bodyPr/>
          <a:lstStyle/>
          <a:p>
            <a:pPr marL="0" indent="0">
              <a:lnSpc>
                <a:spcPct val="72000"/>
              </a:lnSpc>
              <a:buSzTx/>
              <a:buNone/>
              <a:defRPr sz="1700" b="1"/>
            </a:pPr>
            <a:r>
              <a:t>                                        Organization and Planning</a:t>
            </a:r>
          </a:p>
          <a:p>
            <a:pPr>
              <a:lnSpc>
                <a:spcPct val="72000"/>
              </a:lnSpc>
              <a:defRPr sz="1700" b="1">
                <a:solidFill>
                  <a:srgbClr val="D9D9D9"/>
                </a:solidFill>
              </a:defRPr>
            </a:pPr>
            <a:endParaRPr/>
          </a:p>
          <a:p>
            <a:pPr marL="0" indent="0">
              <a:lnSpc>
                <a:spcPct val="72000"/>
              </a:lnSpc>
              <a:buSzTx/>
              <a:buNone/>
              <a:defRPr sz="1700" b="1">
                <a:solidFill>
                  <a:srgbClr val="D9D9D9"/>
                </a:solidFill>
              </a:defRPr>
            </a:pPr>
            <a:r>
              <a:t>      </a:t>
            </a:r>
            <a:r>
              <a:rPr b="0">
                <a:solidFill>
                  <a:srgbClr val="000000"/>
                </a:solidFill>
              </a:rPr>
              <a:t>____Use adults to support organization – teachers, parents, resource  </a:t>
            </a:r>
          </a:p>
          <a:p>
            <a:pPr marL="0" indent="0">
              <a:lnSpc>
                <a:spcPct val="72000"/>
              </a:lnSpc>
              <a:buSzTx/>
              <a:buNone/>
              <a:defRPr sz="1700"/>
            </a:pPr>
            <a:r>
              <a:t>                 teachers</a:t>
            </a:r>
          </a:p>
          <a:p>
            <a:pPr>
              <a:lnSpc>
                <a:spcPct val="72000"/>
              </a:lnSpc>
              <a:defRPr sz="1700"/>
            </a:pPr>
            <a:r>
              <a:t>____Create “Homework Loop” to complete daily assignments</a:t>
            </a:r>
          </a:p>
          <a:p>
            <a:pPr>
              <a:lnSpc>
                <a:spcPct val="72000"/>
              </a:lnSpc>
              <a:defRPr sz="1700"/>
            </a:pPr>
            <a:r>
              <a:t>____Check to see that assignments are written down correctly</a:t>
            </a:r>
          </a:p>
          <a:p>
            <a:pPr>
              <a:lnSpc>
                <a:spcPct val="72000"/>
              </a:lnSpc>
              <a:defRPr sz="1700"/>
            </a:pPr>
            <a:r>
              <a:t>____Be sure correct books go home or consider extra copies</a:t>
            </a:r>
          </a:p>
          <a:p>
            <a:pPr>
              <a:lnSpc>
                <a:spcPct val="72000"/>
              </a:lnSpc>
              <a:defRPr sz="1700"/>
            </a:pPr>
            <a:r>
              <a:t>____Encourage parents to set up homework time and place and assistant</a:t>
            </a:r>
          </a:p>
          <a:p>
            <a:pPr>
              <a:lnSpc>
                <a:spcPct val="72000"/>
              </a:lnSpc>
              <a:defRPr sz="1700"/>
            </a:pPr>
            <a:r>
              <a:t>____Have teachers ask for completed assignments</a:t>
            </a:r>
          </a:p>
          <a:p>
            <a:pPr>
              <a:lnSpc>
                <a:spcPct val="72000"/>
              </a:lnSpc>
              <a:defRPr sz="1700"/>
            </a:pPr>
            <a:r>
              <a:t>____Empty and reorganize book bag and locker at least weekly</a:t>
            </a:r>
          </a:p>
          <a:p>
            <a:pPr>
              <a:lnSpc>
                <a:spcPct val="72000"/>
              </a:lnSpc>
              <a:defRPr sz="1700"/>
            </a:pPr>
            <a:r>
              <a:t>____Use colored dividers and folders</a:t>
            </a:r>
          </a:p>
          <a:p>
            <a:pPr>
              <a:lnSpc>
                <a:spcPct val="72000"/>
              </a:lnSpc>
              <a:defRPr sz="1700"/>
            </a:pPr>
            <a:r>
              <a:t>____Consider peer assistant for organization</a:t>
            </a:r>
          </a:p>
          <a:p>
            <a:pPr>
              <a:lnSpc>
                <a:spcPct val="72000"/>
              </a:lnSpc>
              <a:defRPr sz="1700"/>
            </a:pPr>
            <a:r>
              <a:t>____Use multi-sensory approaches for giving assignments and teaching</a:t>
            </a:r>
          </a:p>
          <a:p>
            <a:pPr>
              <a:lnSpc>
                <a:spcPct val="72000"/>
              </a:lnSpc>
              <a:defRPr sz="1700"/>
            </a:pPr>
            <a:r>
              <a:t>____Consider allowing tape recording of assignments and lessons</a:t>
            </a:r>
          </a:p>
          <a:p>
            <a:pPr>
              <a:lnSpc>
                <a:spcPct val="72000"/>
              </a:lnSpc>
              <a:defRPr sz="1700"/>
            </a:pPr>
            <a:r>
              <a:t>____Use consistent repetitive approach to getting organized</a:t>
            </a:r>
          </a:p>
          <a:p>
            <a:pPr>
              <a:lnSpc>
                <a:spcPct val="72000"/>
              </a:lnSpc>
              <a:defRPr sz="1700"/>
            </a:pPr>
            <a:r>
              <a:t>____Ask student to repeat instructions </a:t>
            </a:r>
            <a:r>
              <a:rPr b="1">
                <a:solidFill>
                  <a:srgbClr val="D9D9D9"/>
                </a:solidFill>
              </a:rPr>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586" name="Title 1"/>
          <p:cNvSpPr txBox="1">
            <a:spLocks noGrp="1"/>
          </p:cNvSpPr>
          <p:nvPr>
            <p:ph type="title"/>
          </p:nvPr>
        </p:nvSpPr>
        <p:spPr>
          <a:xfrm>
            <a:off x="77458" y="182981"/>
            <a:ext cx="8042276" cy="793659"/>
          </a:xfrm>
          <a:prstGeom prst="rect">
            <a:avLst/>
          </a:prstGeom>
        </p:spPr>
        <p:txBody>
          <a:bodyPr/>
          <a:lstStyle>
            <a:lvl1pPr algn="l">
              <a:defRPr sz="3200">
                <a:solidFill>
                  <a:srgbClr val="7030A0"/>
                </a:solidFill>
                <a:effectLst>
                  <a:outerShdw blurRad="38100" dist="38100" dir="2700000" rotWithShape="0">
                    <a:srgbClr val="000000">
                      <a:alpha val="43137"/>
                    </a:srgbClr>
                  </a:outerShdw>
                </a:effectLst>
              </a:defRPr>
            </a:lvl1pPr>
          </a:lstStyle>
          <a:p>
            <a:r>
              <a:t>Accommodation Menu</a:t>
            </a:r>
          </a:p>
        </p:txBody>
      </p:sp>
      <p:sp>
        <p:nvSpPr>
          <p:cNvPr id="587" name="Content Placeholder 2"/>
          <p:cNvSpPr txBox="1">
            <a:spLocks noGrp="1"/>
          </p:cNvSpPr>
          <p:nvPr>
            <p:ph type="body" idx="1"/>
          </p:nvPr>
        </p:nvSpPr>
        <p:spPr>
          <a:xfrm>
            <a:off x="665922" y="877248"/>
            <a:ext cx="10535478" cy="5243965"/>
          </a:xfrm>
          <a:prstGeom prst="rect">
            <a:avLst/>
          </a:prstGeom>
        </p:spPr>
        <p:txBody>
          <a:bodyPr/>
          <a:lstStyle/>
          <a:p>
            <a:pPr>
              <a:lnSpc>
                <a:spcPct val="72000"/>
              </a:lnSpc>
              <a:defRPr sz="1700" b="1">
                <a:solidFill>
                  <a:srgbClr val="D9D9D9"/>
                </a:solidFill>
              </a:defRPr>
            </a:pPr>
            <a:r>
              <a:t> </a:t>
            </a:r>
          </a:p>
          <a:p>
            <a:pPr marL="0" indent="0">
              <a:lnSpc>
                <a:spcPct val="72000"/>
              </a:lnSpc>
              <a:buSzTx/>
              <a:buNone/>
              <a:defRPr sz="1700" b="1"/>
            </a:pPr>
            <a:r>
              <a:t>                                                Academic Struggles</a:t>
            </a:r>
          </a:p>
          <a:p>
            <a:pPr>
              <a:lnSpc>
                <a:spcPct val="72000"/>
              </a:lnSpc>
              <a:defRPr sz="1700" b="1">
                <a:solidFill>
                  <a:srgbClr val="D9D9D9"/>
                </a:solidFill>
              </a:defRPr>
            </a:pPr>
            <a:endParaRPr/>
          </a:p>
          <a:p>
            <a:pPr>
              <a:lnSpc>
                <a:spcPct val="72000"/>
              </a:lnSpc>
              <a:defRPr sz="1700"/>
            </a:pPr>
            <a:r>
              <a:t>____Consider referral for testing for any learning concerns/disabilities</a:t>
            </a:r>
          </a:p>
          <a:p>
            <a:pPr>
              <a:lnSpc>
                <a:spcPct val="72000"/>
              </a:lnSpc>
              <a:defRPr sz="1700"/>
            </a:pPr>
            <a:r>
              <a:t>____Explore other possible impairing conditions (speech, hearing, learning disabilities)</a:t>
            </a:r>
          </a:p>
          <a:p>
            <a:pPr>
              <a:lnSpc>
                <a:spcPct val="72000"/>
              </a:lnSpc>
              <a:defRPr sz="1700"/>
            </a:pPr>
            <a:r>
              <a:t>____Use multi-sensory techniques in all phases of teaching</a:t>
            </a:r>
          </a:p>
          <a:p>
            <a:pPr>
              <a:lnSpc>
                <a:spcPct val="72000"/>
              </a:lnSpc>
              <a:defRPr sz="1700"/>
            </a:pPr>
            <a:r>
              <a:t>____Use games, songs and chants/raps for rote learning and memorization</a:t>
            </a:r>
          </a:p>
          <a:p>
            <a:pPr>
              <a:lnSpc>
                <a:spcPct val="72000"/>
              </a:lnSpc>
              <a:defRPr sz="1700"/>
            </a:pPr>
            <a:r>
              <a:t>____Accommodate weaknesses in learning – math, reading, foreign language</a:t>
            </a:r>
          </a:p>
          <a:p>
            <a:pPr>
              <a:lnSpc>
                <a:spcPct val="72000"/>
              </a:lnSpc>
              <a:defRPr sz="1700"/>
            </a:pPr>
            <a:r>
              <a:t>____Be aware that learning weaknesses worsen attentional problems and     vice versa</a:t>
            </a:r>
          </a:p>
          <a:p>
            <a:pPr>
              <a:lnSpc>
                <a:spcPct val="72000"/>
              </a:lnSpc>
              <a:defRPr sz="1700"/>
            </a:pPr>
            <a:r>
              <a:t>____Schedule regular meetings/communication with parents about learning concerns</a:t>
            </a:r>
          </a:p>
          <a:p>
            <a:pPr>
              <a:lnSpc>
                <a:spcPct val="72000"/>
              </a:lnSpc>
              <a:defRPr sz="1700"/>
            </a:pPr>
            <a:r>
              <a:t>____Direct parents to practice skills with student</a:t>
            </a:r>
          </a:p>
          <a:p>
            <a:pPr>
              <a:lnSpc>
                <a:spcPct val="72000"/>
              </a:lnSpc>
              <a:defRPr sz="1700"/>
            </a:pPr>
            <a:r>
              <a:t>____Parents can consider private tutoring or after-school homework support</a:t>
            </a:r>
          </a:p>
          <a:p>
            <a:pPr>
              <a:lnSpc>
                <a:spcPct val="72000"/>
              </a:lnSpc>
              <a:defRPr sz="1700"/>
            </a:pPr>
            <a:r>
              <a:t>____Consider need for formal 504 accommodations or Special Education support</a:t>
            </a:r>
          </a:p>
          <a:p>
            <a:pPr>
              <a:lnSpc>
                <a:spcPct val="72000"/>
              </a:lnSpc>
              <a:defRPr sz="1700"/>
            </a:pPr>
            <a:r>
              <a:t>____Consider different levels of support (resource room, consult teacher, self-contained setting)</a:t>
            </a:r>
          </a:p>
          <a:p>
            <a:pPr>
              <a:lnSpc>
                <a:spcPct val="72000"/>
              </a:lnSpc>
              <a:defRPr sz="1700"/>
            </a:pPr>
            <a:r>
              <a:t>____Emphasize any areas of interest in academics content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590" name="Rectangle 2"/>
          <p:cNvSpPr txBox="1">
            <a:spLocks noGrp="1"/>
          </p:cNvSpPr>
          <p:nvPr>
            <p:ph type="title"/>
          </p:nvPr>
        </p:nvSpPr>
        <p:spPr>
          <a:xfrm>
            <a:off x="2286000" y="228600"/>
            <a:ext cx="7772400" cy="685800"/>
          </a:xfrm>
          <a:prstGeom prst="rect">
            <a:avLst/>
          </a:prstGeom>
        </p:spPr>
        <p:txBody>
          <a:bodyPr>
            <a:normAutofit fontScale="90000"/>
          </a:bodyPr>
          <a:lstStyle/>
          <a:p>
            <a:pPr defTabSz="813816">
              <a:defRPr sz="2225"/>
            </a:pPr>
            <a:r>
              <a:t>ADHD Medication Guide (www.ADHDMedicationGuide.com)</a:t>
            </a:r>
            <a:br/>
            <a:r>
              <a:rPr sz="1246">
                <a:solidFill>
                  <a:srgbClr val="FFFFFF"/>
                </a:solidFill>
              </a:rPr>
              <a:t>(www.ADHDMedicationGuide.com)</a:t>
            </a:r>
          </a:p>
        </p:txBody>
      </p:sp>
      <p:pic>
        <p:nvPicPr>
          <p:cNvPr id="591" name="Picture 2" descr="Picture 2"/>
          <p:cNvPicPr>
            <a:picLocks noChangeAspect="1"/>
          </p:cNvPicPr>
          <p:nvPr/>
        </p:nvPicPr>
        <p:blipFill>
          <a:blip r:embed="rId2"/>
          <a:stretch>
            <a:fillRect/>
          </a:stretch>
        </p:blipFill>
        <p:spPr>
          <a:xfrm>
            <a:off x="1800581" y="1069828"/>
            <a:ext cx="8590838" cy="5686894"/>
          </a:xfrm>
          <a:prstGeom prst="rect">
            <a:avLst/>
          </a:prstGeom>
          <a:ln w="12700">
            <a:miter lim="400000"/>
          </a:ln>
        </p:spPr>
      </p:pic>
      <p:sp>
        <p:nvSpPr>
          <p:cNvPr id="592" name="TextBox 1"/>
          <p:cNvSpPr txBox="1"/>
          <p:nvPr/>
        </p:nvSpPr>
        <p:spPr>
          <a:xfrm>
            <a:off x="2179319" y="885163"/>
            <a:ext cx="5891575"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200"/>
            </a:lvl1pPr>
          </a:lstStyle>
          <a:p>
            <a:r>
              <a:t>Used with permission Dr. Adesman Northwell Health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595" name="Rectangle 2"/>
          <p:cNvSpPr txBox="1">
            <a:spLocks noGrp="1"/>
          </p:cNvSpPr>
          <p:nvPr>
            <p:ph type="title"/>
          </p:nvPr>
        </p:nvSpPr>
        <p:spPr>
          <a:xfrm>
            <a:off x="2286000" y="228600"/>
            <a:ext cx="7772400" cy="685800"/>
          </a:xfrm>
          <a:prstGeom prst="rect">
            <a:avLst/>
          </a:prstGeom>
        </p:spPr>
        <p:txBody>
          <a:bodyPr/>
          <a:lstStyle/>
          <a:p>
            <a:pPr defTabSz="603504">
              <a:defRPr sz="2376"/>
            </a:pPr>
            <a:r>
              <a:t>ADHD Medication Guide</a:t>
            </a:r>
            <a:br/>
            <a:r>
              <a:rPr sz="924">
                <a:solidFill>
                  <a:srgbClr val="FFFFFF"/>
                </a:solidFill>
              </a:rPr>
              <a:t>(</a:t>
            </a:r>
            <a:r>
              <a:rPr sz="726">
                <a:solidFill>
                  <a:srgbClr val="FFFFFF"/>
                </a:solidFill>
              </a:rPr>
              <a:t>w</a:t>
            </a:r>
            <a:r>
              <a:rPr sz="726"/>
              <a:t>Used with permission Dr. Adesman Northwell Health </a:t>
            </a:r>
            <a:br>
              <a:rPr sz="726"/>
            </a:br>
            <a:r>
              <a:rPr sz="924">
                <a:solidFill>
                  <a:srgbClr val="FFFFFF"/>
                </a:solidFill>
              </a:rPr>
              <a:t>ww.ADHDMedicationGuide.com)</a:t>
            </a:r>
          </a:p>
        </p:txBody>
      </p:sp>
      <p:pic>
        <p:nvPicPr>
          <p:cNvPr id="596" name="Picture 1" descr="Picture 1"/>
          <p:cNvPicPr>
            <a:picLocks noChangeAspect="1"/>
          </p:cNvPicPr>
          <p:nvPr/>
        </p:nvPicPr>
        <p:blipFill>
          <a:blip r:embed="rId2"/>
          <a:stretch>
            <a:fillRect/>
          </a:stretch>
        </p:blipFill>
        <p:spPr>
          <a:xfrm>
            <a:off x="1796459" y="898964"/>
            <a:ext cx="8599081" cy="5686894"/>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599" name="Title 1"/>
          <p:cNvSpPr txBox="1">
            <a:spLocks noGrp="1"/>
          </p:cNvSpPr>
          <p:nvPr>
            <p:ph type="title"/>
          </p:nvPr>
        </p:nvSpPr>
        <p:spPr>
          <a:prstGeom prst="rect">
            <a:avLst/>
          </a:prstGeom>
        </p:spPr>
        <p:txBody>
          <a:bodyPr/>
          <a:lstStyle>
            <a:lvl1pPr>
              <a:defRPr sz="3200">
                <a:solidFill>
                  <a:srgbClr val="660066"/>
                </a:solidFill>
                <a:effectLst>
                  <a:outerShdw blurRad="38100" dist="38100" dir="2700000" rotWithShape="0">
                    <a:srgbClr val="000000">
                      <a:alpha val="43137"/>
                    </a:srgbClr>
                  </a:outerShdw>
                </a:effectLst>
              </a:defRPr>
            </a:lvl1pPr>
          </a:lstStyle>
          <a:p>
            <a:r>
              <a:t>Toolkit Published by AAP 2020</a:t>
            </a:r>
          </a:p>
        </p:txBody>
      </p:sp>
      <p:pic>
        <p:nvPicPr>
          <p:cNvPr id="600" name="Content Placeholder 3" descr="Content Placeholder 3"/>
          <p:cNvPicPr>
            <a:picLocks noChangeAspect="1"/>
          </p:cNvPicPr>
          <p:nvPr/>
        </p:nvPicPr>
        <p:blipFill>
          <a:blip r:embed="rId2"/>
          <a:stretch>
            <a:fillRect/>
          </a:stretch>
        </p:blipFill>
        <p:spPr>
          <a:xfrm>
            <a:off x="3516922" y="2086708"/>
            <a:ext cx="4023068" cy="4220308"/>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 name="Slide Number Placeholder 5"/>
          <p:cNvSpPr txBox="1">
            <a:spLocks noGrp="1"/>
          </p:cNvSpPr>
          <p:nvPr>
            <p:ph type="sldNum" sz="quarter" idx="2"/>
          </p:nvPr>
        </p:nvSpPr>
        <p:spPr>
          <a:xfrm>
            <a:off x="11170557" y="6551281"/>
            <a:ext cx="18324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603" name="Content Placeholder 3" descr="Content Placeholder 3"/>
          <p:cNvPicPr>
            <a:picLocks noChangeAspect="1"/>
          </p:cNvPicPr>
          <p:nvPr/>
        </p:nvPicPr>
        <p:blipFill>
          <a:blip r:embed="rId2"/>
          <a:stretch>
            <a:fillRect/>
          </a:stretch>
        </p:blipFill>
        <p:spPr>
          <a:xfrm>
            <a:off x="1385454" y="423333"/>
            <a:ext cx="9254837" cy="5090776"/>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606" name="Picture 2" descr="Picture 2"/>
          <p:cNvPicPr>
            <a:picLocks noChangeAspect="1"/>
          </p:cNvPicPr>
          <p:nvPr/>
        </p:nvPicPr>
        <p:blipFill>
          <a:blip r:embed="rId2"/>
          <a:stretch>
            <a:fillRect/>
          </a:stretch>
        </p:blipFill>
        <p:spPr>
          <a:xfrm>
            <a:off x="3517224" y="207843"/>
            <a:ext cx="5157550" cy="6371377"/>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lide Number Placeholder 5"/>
          <p:cNvSpPr txBox="1">
            <a:spLocks noGrp="1"/>
          </p:cNvSpPr>
          <p:nvPr>
            <p:ph type="sldNum" sz="quarter" idx="2"/>
          </p:nvPr>
        </p:nvSpPr>
        <p:spPr>
          <a:xfrm>
            <a:off x="11095176" y="655128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grpSp>
        <p:nvGrpSpPr>
          <p:cNvPr id="611" name="Image Gallery"/>
          <p:cNvGrpSpPr/>
          <p:nvPr/>
        </p:nvGrpSpPr>
        <p:grpSpPr>
          <a:xfrm>
            <a:off x="2235138" y="116048"/>
            <a:ext cx="8495676" cy="7245304"/>
            <a:chOff x="0" y="0"/>
            <a:chExt cx="8495674" cy="7245302"/>
          </a:xfrm>
        </p:grpSpPr>
        <p:pic>
          <p:nvPicPr>
            <p:cNvPr id="609" name="ADHD_Medication_Guide-web 2.pdf" descr="ADHD_Medication_Guide-web 2.pdf"/>
            <p:cNvPicPr>
              <a:picLocks noChangeAspect="1"/>
            </p:cNvPicPr>
            <p:nvPr/>
          </p:nvPicPr>
          <p:blipFill>
            <a:blip r:embed="rId2"/>
            <a:srcRect/>
            <a:stretch>
              <a:fillRect/>
            </a:stretch>
          </p:blipFill>
          <p:spPr>
            <a:xfrm>
              <a:off x="1630202" y="0"/>
              <a:ext cx="5235271" cy="6775056"/>
            </a:xfrm>
            <a:prstGeom prst="rect">
              <a:avLst/>
            </a:prstGeom>
            <a:ln w="12700" cap="flat">
              <a:noFill/>
              <a:miter lim="400000"/>
            </a:ln>
            <a:effectLst/>
          </p:spPr>
        </p:pic>
        <p:sp>
          <p:nvSpPr>
            <p:cNvPr id="610" name="Caption"/>
            <p:cNvSpPr/>
            <p:nvPr/>
          </p:nvSpPr>
          <p:spPr>
            <a:xfrm>
              <a:off x="0" y="6851255"/>
              <a:ext cx="8495675" cy="3940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391" name="Title 1"/>
          <p:cNvSpPr txBox="1">
            <a:spLocks noGrp="1"/>
          </p:cNvSpPr>
          <p:nvPr>
            <p:ph type="title"/>
          </p:nvPr>
        </p:nvSpPr>
        <p:spPr>
          <a:xfrm>
            <a:off x="838200" y="1162003"/>
            <a:ext cx="10515600" cy="709920"/>
          </a:xfrm>
          <a:prstGeom prst="rect">
            <a:avLst/>
          </a:prstGeom>
        </p:spPr>
        <p:txBody>
          <a:bodyPr>
            <a:normAutofit fontScale="90000"/>
          </a:bodyPr>
          <a:lstStyle/>
          <a:p>
            <a:pPr defTabSz="530351">
              <a:defRPr sz="2262">
                <a:solidFill>
                  <a:srgbClr val="391378"/>
                </a:solidFill>
              </a:defRPr>
            </a:pPr>
            <a:r>
              <a:t>ADHD</a:t>
            </a:r>
            <a:br/>
            <a:r>
              <a:t>Rule of Threes</a:t>
            </a:r>
          </a:p>
        </p:txBody>
      </p:sp>
      <p:sp>
        <p:nvSpPr>
          <p:cNvPr id="392" name="Content Placeholder 2"/>
          <p:cNvSpPr txBox="1">
            <a:spLocks noGrp="1"/>
          </p:cNvSpPr>
          <p:nvPr>
            <p:ph type="body" idx="1"/>
          </p:nvPr>
        </p:nvSpPr>
        <p:spPr>
          <a:prstGeom prst="rect">
            <a:avLst/>
          </a:prstGeom>
        </p:spPr>
        <p:txBody>
          <a:bodyPr/>
          <a:lstStyle/>
          <a:p>
            <a:pPr>
              <a:defRPr sz="3200"/>
            </a:pPr>
            <a:r>
              <a:t>3 Main Symptoms</a:t>
            </a:r>
          </a:p>
          <a:p>
            <a:pPr marL="685800" lvl="1" indent="-228600">
              <a:spcBef>
                <a:spcPts val="500"/>
              </a:spcBef>
              <a:defRPr sz="2400"/>
            </a:pPr>
            <a:r>
              <a:t>Inattention, Impulsivity, Hyperactivity</a:t>
            </a:r>
          </a:p>
          <a:p>
            <a:pPr marL="685800" lvl="1" indent="-228600">
              <a:spcBef>
                <a:spcPts val="500"/>
              </a:spcBef>
              <a:defRPr sz="2400"/>
            </a:pPr>
            <a:endParaRPr/>
          </a:p>
          <a:p>
            <a:pPr>
              <a:defRPr sz="3200"/>
            </a:pPr>
            <a:r>
              <a:t>Impacts 3 Basic Functions</a:t>
            </a:r>
          </a:p>
          <a:p>
            <a:pPr marL="685800" lvl="1" indent="-228600">
              <a:spcBef>
                <a:spcPts val="500"/>
              </a:spcBef>
              <a:defRPr sz="2400"/>
            </a:pPr>
            <a:r>
              <a:t>Focus, Motivation, Planning/Organization</a:t>
            </a:r>
          </a:p>
          <a:p>
            <a:pPr marL="0" lvl="1" indent="457200">
              <a:spcBef>
                <a:spcPts val="500"/>
              </a:spcBef>
              <a:buSzTx/>
              <a:buNone/>
              <a:defRPr sz="2400"/>
            </a:pPr>
            <a:endParaRPr/>
          </a:p>
          <a:p>
            <a:pPr>
              <a:defRPr sz="3200"/>
            </a:pPr>
            <a:r>
              <a:t>3 Mainstays of Treatment</a:t>
            </a:r>
          </a:p>
          <a:p>
            <a:pPr marL="685800" lvl="1" indent="-228600">
              <a:spcBef>
                <a:spcPts val="500"/>
              </a:spcBef>
              <a:defRPr sz="2400"/>
            </a:pPr>
            <a:r>
              <a:t>Pharmacotherapy, Behavioral therapy, Accommodations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395" name="Title 1"/>
          <p:cNvSpPr txBox="1">
            <a:spLocks noGrp="1"/>
          </p:cNvSpPr>
          <p:nvPr>
            <p:ph type="title"/>
          </p:nvPr>
        </p:nvSpPr>
        <p:spPr>
          <a:prstGeom prst="rect">
            <a:avLst/>
          </a:prstGeom>
        </p:spPr>
        <p:txBody>
          <a:bodyPr/>
          <a:lstStyle>
            <a:lvl1pPr>
              <a:defRPr sz="3900">
                <a:solidFill>
                  <a:srgbClr val="391378"/>
                </a:solidFill>
              </a:defRPr>
            </a:lvl1pPr>
          </a:lstStyle>
          <a:p>
            <a:r>
              <a:t>Evidence-Based Pharmacotherapy Treatment</a:t>
            </a:r>
          </a:p>
        </p:txBody>
      </p:sp>
      <p:sp>
        <p:nvSpPr>
          <p:cNvPr id="396" name="Content Placeholder 2"/>
          <p:cNvSpPr txBox="1">
            <a:spLocks noGrp="1"/>
          </p:cNvSpPr>
          <p:nvPr>
            <p:ph type="body" idx="1"/>
          </p:nvPr>
        </p:nvSpPr>
        <p:spPr>
          <a:xfrm>
            <a:off x="838200" y="1923302"/>
            <a:ext cx="10515600" cy="4351339"/>
          </a:xfrm>
          <a:prstGeom prst="rect">
            <a:avLst/>
          </a:prstGeom>
        </p:spPr>
        <p:txBody>
          <a:bodyPr/>
          <a:lstStyle/>
          <a:p>
            <a:r>
              <a:t>First Line: Stimulants</a:t>
            </a:r>
          </a:p>
          <a:p>
            <a:r>
              <a:t>Stimulants have 70-90% response rate</a:t>
            </a:r>
          </a:p>
          <a:p>
            <a:r>
              <a:t>May require trials with various formulations to get optimal response</a:t>
            </a:r>
          </a:p>
          <a:p>
            <a:r>
              <a:t>65-70% respond to one class; up to 90% respond to either</a:t>
            </a:r>
          </a:p>
          <a:p>
            <a:r>
              <a:t>Side effects profile similar</a:t>
            </a:r>
          </a:p>
          <a:p>
            <a:r>
              <a:t>Difference in preparations primarily in duration of action</a:t>
            </a:r>
          </a:p>
          <a:p>
            <a:r>
              <a:t>Evidence provided by MTA Study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401" name="Content Placeholder 2"/>
          <p:cNvSpPr txBox="1">
            <a:spLocks noGrp="1"/>
          </p:cNvSpPr>
          <p:nvPr>
            <p:ph type="body" idx="1"/>
          </p:nvPr>
        </p:nvSpPr>
        <p:spPr>
          <a:xfrm>
            <a:off x="838200" y="1825625"/>
            <a:ext cx="10515600" cy="4351338"/>
          </a:xfrm>
          <a:prstGeom prst="rect">
            <a:avLst/>
          </a:prstGeom>
        </p:spPr>
        <p:txBody>
          <a:bodyPr/>
          <a:lstStyle/>
          <a:p>
            <a:pPr marL="0" lvl="1" indent="452627" defTabSz="905255">
              <a:spcBef>
                <a:spcPts val="400"/>
              </a:spcBef>
              <a:buSzTx/>
              <a:buNone/>
              <a:defRPr sz="2772"/>
            </a:pPr>
            <a:r>
              <a:t>The M.T.A study ( Multimodal Treatment of ADHD)</a:t>
            </a:r>
            <a:endParaRPr sz="2376"/>
          </a:p>
          <a:p>
            <a:pPr marL="0" lvl="1" indent="452627" defTabSz="905255">
              <a:spcBef>
                <a:spcPts val="400"/>
              </a:spcBef>
              <a:buSzTx/>
              <a:buNone/>
              <a:defRPr sz="2376"/>
            </a:pPr>
            <a:r>
              <a:t>1) medication alone – methylphenidate</a:t>
            </a:r>
          </a:p>
          <a:p>
            <a:pPr marL="0" lvl="1" indent="452627" defTabSz="905255">
              <a:spcBef>
                <a:spcPts val="400"/>
              </a:spcBef>
              <a:buSzTx/>
              <a:buNone/>
              <a:defRPr sz="2376"/>
            </a:pPr>
            <a:r>
              <a:t>2) medication and behavior therapy</a:t>
            </a:r>
          </a:p>
          <a:p>
            <a:pPr marL="0" lvl="1" indent="452627" defTabSz="905255">
              <a:spcBef>
                <a:spcPts val="400"/>
              </a:spcBef>
              <a:buSzTx/>
              <a:buNone/>
              <a:defRPr sz="2376"/>
            </a:pPr>
            <a:r>
              <a:t>3) behavior therapy alone</a:t>
            </a:r>
          </a:p>
          <a:p>
            <a:pPr marL="0" lvl="1" indent="452627" defTabSz="905255">
              <a:spcBef>
                <a:spcPts val="400"/>
              </a:spcBef>
              <a:buSzTx/>
              <a:buNone/>
              <a:defRPr sz="2376"/>
            </a:pPr>
            <a:r>
              <a:t>4) community based treatment</a:t>
            </a:r>
          </a:p>
          <a:p>
            <a:pPr marL="226313" lvl="1" indent="226313" defTabSz="905255">
              <a:spcBef>
                <a:spcPts val="400"/>
              </a:spcBef>
              <a:buSzTx/>
              <a:buNone/>
              <a:defRPr sz="2772"/>
            </a:pPr>
            <a:r>
              <a:t>Results: </a:t>
            </a:r>
            <a:endParaRPr sz="2376"/>
          </a:p>
          <a:p>
            <a:pPr marL="226313" lvl="1" indent="226313" defTabSz="905255">
              <a:spcBef>
                <a:spcPts val="400"/>
              </a:spcBef>
              <a:buSzTx/>
              <a:buNone/>
              <a:defRPr sz="2376"/>
            </a:pPr>
            <a:r>
              <a:t>	1) MTA style medication management alone – very good outcome</a:t>
            </a:r>
            <a:br/>
            <a:r>
              <a:t>2) Combined with behavioral therapy – even better, 10% advantage, especially for anxious kids</a:t>
            </a:r>
          </a:p>
          <a:p>
            <a:pPr marL="226313" lvl="1" indent="226313" defTabSz="905255">
              <a:spcBef>
                <a:spcPts val="400"/>
              </a:spcBef>
              <a:buSzTx/>
              <a:buNone/>
              <a:defRPr sz="2376"/>
            </a:pPr>
            <a:r>
              <a:t>	3) Behavior therapy alone - little benefit </a:t>
            </a:r>
          </a:p>
          <a:p>
            <a:pPr marL="226313" lvl="1" indent="226313" defTabSz="905255">
              <a:spcBef>
                <a:spcPts val="400"/>
              </a:spcBef>
              <a:buSzTx/>
              <a:buNone/>
              <a:defRPr sz="2376"/>
            </a:pPr>
            <a:r>
              <a:t>	4) Community care treatment – poor outcome</a:t>
            </a:r>
          </a:p>
        </p:txBody>
      </p:sp>
      <p:sp>
        <p:nvSpPr>
          <p:cNvPr id="402" name="Title 1"/>
          <p:cNvSpPr txBox="1">
            <a:spLocks noGrp="1"/>
          </p:cNvSpPr>
          <p:nvPr>
            <p:ph type="title"/>
          </p:nvPr>
        </p:nvSpPr>
        <p:spPr>
          <a:prstGeom prst="rect">
            <a:avLst/>
          </a:prstGeom>
        </p:spPr>
        <p:txBody>
          <a:bodyPr/>
          <a:lstStyle>
            <a:lvl1pPr defTabSz="850391">
              <a:defRPr sz="4092">
                <a:solidFill>
                  <a:srgbClr val="391378"/>
                </a:solidFill>
              </a:defRPr>
            </a:lvl1pPr>
          </a:lstStyle>
          <a:p>
            <a:r>
              <a:t>Evidence-Based Treatment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407" name="Rectangle 1026"/>
          <p:cNvSpPr txBox="1">
            <a:spLocks noGrp="1"/>
          </p:cNvSpPr>
          <p:nvPr>
            <p:ph type="title"/>
          </p:nvPr>
        </p:nvSpPr>
        <p:spPr>
          <a:xfrm>
            <a:off x="616670" y="917712"/>
            <a:ext cx="10958660" cy="1028701"/>
          </a:xfrm>
          <a:prstGeom prst="rect">
            <a:avLst/>
          </a:prstGeom>
        </p:spPr>
        <p:txBody>
          <a:bodyPr/>
          <a:lstStyle/>
          <a:p>
            <a:pPr defTabSz="868680">
              <a:defRPr sz="4180">
                <a:solidFill>
                  <a:srgbClr val="391378"/>
                </a:solidFill>
              </a:defRPr>
            </a:pPr>
            <a:r>
              <a:t>MTA Study</a:t>
            </a:r>
            <a:br/>
            <a:r>
              <a:rPr sz="2185">
                <a:solidFill>
                  <a:srgbClr val="000000"/>
                </a:solidFill>
                <a:effectLst>
                  <a:outerShdw blurRad="36195" dist="36195" dir="2700000" rotWithShape="0">
                    <a:srgbClr val="000000">
                      <a:alpha val="43137"/>
                    </a:srgbClr>
                  </a:outerShdw>
                </a:effectLst>
                <a:latin typeface="Lucida Sans Unicode"/>
                <a:ea typeface="Lucida Sans Unicode"/>
                <a:cs typeface="Lucida Sans Unicode"/>
                <a:sym typeface="Lucida Sans Unicode"/>
              </a:rPr>
              <a:t>Remission Rate Increased with Increasing Dose</a:t>
            </a:r>
          </a:p>
        </p:txBody>
      </p:sp>
      <p:graphicFrame>
        <p:nvGraphicFramePr>
          <p:cNvPr id="408" name="2D Column Chart"/>
          <p:cNvGraphicFramePr/>
          <p:nvPr/>
        </p:nvGraphicFramePr>
        <p:xfrm>
          <a:off x="6809328" y="2227671"/>
          <a:ext cx="3604467" cy="51310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9" name="3D Column Chart"/>
          <p:cNvGraphicFramePr/>
          <p:nvPr/>
        </p:nvGraphicFramePr>
        <p:xfrm>
          <a:off x="-108005" y="2372134"/>
          <a:ext cx="7081154" cy="3932847"/>
        </p:xfrm>
        <a:graphic>
          <a:graphicData uri="http://schemas.openxmlformats.org/drawingml/2006/chart">
            <c:chart xmlns:c="http://schemas.openxmlformats.org/drawingml/2006/chart" xmlns:r="http://schemas.openxmlformats.org/officeDocument/2006/relationships" r:id="rId4"/>
          </a:graphicData>
        </a:graphic>
      </p:graphicFrame>
      <p:sp>
        <p:nvSpPr>
          <p:cNvPr id="410" name="Text Box 4"/>
          <p:cNvSpPr txBox="1"/>
          <p:nvPr/>
        </p:nvSpPr>
        <p:spPr>
          <a:xfrm>
            <a:off x="7472011" y="2726196"/>
            <a:ext cx="1934381"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spcBef>
                <a:spcPts val="900"/>
              </a:spcBef>
              <a:defRPr sz="1500" b="1" i="1">
                <a:solidFill>
                  <a:srgbClr val="44546A"/>
                </a:solidFill>
                <a:latin typeface="Arial"/>
                <a:ea typeface="Arial"/>
                <a:cs typeface="Arial"/>
                <a:sym typeface="Arial"/>
              </a:defRPr>
            </a:lvl1pPr>
          </a:lstStyle>
          <a:p>
            <a:r>
              <a:t>Average dosing, mg</a:t>
            </a:r>
          </a:p>
        </p:txBody>
      </p:sp>
      <p:sp>
        <p:nvSpPr>
          <p:cNvPr id="411" name="Text Box 5"/>
          <p:cNvSpPr txBox="1"/>
          <p:nvPr/>
        </p:nvSpPr>
        <p:spPr>
          <a:xfrm>
            <a:off x="3552869" y="2403032"/>
            <a:ext cx="2026556"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spcBef>
                <a:spcPts val="900"/>
              </a:spcBef>
              <a:defRPr sz="1500" b="1" i="1">
                <a:solidFill>
                  <a:srgbClr val="44546A"/>
                </a:solidFill>
                <a:latin typeface="Arial"/>
                <a:ea typeface="Arial"/>
                <a:cs typeface="Arial"/>
                <a:sym typeface="Arial"/>
              </a:defRPr>
            </a:lvl1pPr>
          </a:lstStyle>
          <a:p>
            <a:r>
              <a:t>Remission rates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416" name="Content Placeholder 2"/>
          <p:cNvSpPr txBox="1">
            <a:spLocks noGrp="1"/>
          </p:cNvSpPr>
          <p:nvPr>
            <p:ph type="body" idx="1"/>
          </p:nvPr>
        </p:nvSpPr>
        <p:spPr>
          <a:xfrm>
            <a:off x="838200" y="1693534"/>
            <a:ext cx="10515600" cy="4351338"/>
          </a:xfrm>
          <a:prstGeom prst="rect">
            <a:avLst/>
          </a:prstGeom>
        </p:spPr>
        <p:txBody>
          <a:bodyPr/>
          <a:lstStyle/>
          <a:p>
            <a:r>
              <a:t>How did the MTA trial achieve high-rates of  remission? </a:t>
            </a:r>
          </a:p>
          <a:p>
            <a:pPr marL="0" indent="0">
              <a:buSzTx/>
              <a:buNone/>
            </a:pPr>
            <a:r>
              <a:t>    - Higher stimulant doses</a:t>
            </a:r>
          </a:p>
          <a:p>
            <a:pPr marL="0" indent="0">
              <a:buSzTx/>
              <a:buNone/>
            </a:pPr>
            <a:r>
              <a:t>    - Better coverage in the evenings</a:t>
            </a:r>
          </a:p>
          <a:p>
            <a:pPr marL="0" indent="0">
              <a:buSzTx/>
              <a:buNone/>
            </a:pPr>
            <a:r>
              <a:t>    - Follow-up visits monthly for 30 minutes</a:t>
            </a:r>
          </a:p>
          <a:p>
            <a:pPr marL="0" indent="0">
              <a:buSzTx/>
              <a:buNone/>
            </a:pPr>
            <a:r>
              <a:t>    - Active contact with school and support network </a:t>
            </a:r>
          </a:p>
          <a:p>
            <a:pPr marL="0" indent="0">
              <a:buSzTx/>
              <a:buNone/>
            </a:pPr>
            <a:r>
              <a:t>    - Follow-up Vanderbilts from home and school at each visit </a:t>
            </a:r>
          </a:p>
          <a:p>
            <a:pPr marL="0" indent="0">
              <a:buSzTx/>
              <a:buNone/>
            </a:pPr>
            <a:r>
              <a:t>	Use rating scale data to determine place of optimum 	response and duration of action of AM dose</a:t>
            </a:r>
          </a:p>
        </p:txBody>
      </p:sp>
      <p:sp>
        <p:nvSpPr>
          <p:cNvPr id="417" name="Title 1"/>
          <p:cNvSpPr txBox="1">
            <a:spLocks noGrp="1"/>
          </p:cNvSpPr>
          <p:nvPr>
            <p:ph type="title"/>
          </p:nvPr>
        </p:nvSpPr>
        <p:spPr>
          <a:xfrm>
            <a:off x="838200" y="775047"/>
            <a:ext cx="10515600" cy="709920"/>
          </a:xfrm>
          <a:prstGeom prst="rect">
            <a:avLst/>
          </a:prstGeom>
        </p:spPr>
        <p:txBody>
          <a:bodyPr/>
          <a:lstStyle/>
          <a:p>
            <a:pPr defTabSz="566927">
              <a:defRPr sz="1736" u="sng">
                <a:solidFill>
                  <a:srgbClr val="660066"/>
                </a:solidFill>
              </a:defRPr>
            </a:pPr>
            <a:br/>
            <a:r>
              <a:rPr sz="2418" u="none">
                <a:solidFill>
                  <a:srgbClr val="391378"/>
                </a:solidFill>
              </a:rPr>
              <a:t>ADHD Medication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lide Number Placeholder 5"/>
          <p:cNvSpPr txBox="1">
            <a:spLocks noGrp="1"/>
          </p:cNvSpPr>
          <p:nvPr>
            <p:ph type="sldNum" sz="quarter" idx="2"/>
          </p:nvPr>
        </p:nvSpPr>
        <p:spPr>
          <a:xfrm>
            <a:off x="11172418" y="655128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420" name="Rectangle 1027"/>
          <p:cNvSpPr txBox="1">
            <a:spLocks noGrp="1"/>
          </p:cNvSpPr>
          <p:nvPr>
            <p:ph type="body" sz="half" idx="1"/>
          </p:nvPr>
        </p:nvSpPr>
        <p:spPr>
          <a:xfrm>
            <a:off x="1721555" y="1829299"/>
            <a:ext cx="7902224" cy="3928035"/>
          </a:xfrm>
          <a:prstGeom prst="rect">
            <a:avLst/>
          </a:prstGeom>
        </p:spPr>
        <p:txBody>
          <a:bodyPr/>
          <a:lstStyle/>
          <a:p>
            <a:pPr marL="194310" indent="-194310" defTabSz="777240">
              <a:spcBef>
                <a:spcPts val="800"/>
              </a:spcBef>
              <a:defRPr sz="2380"/>
            </a:pPr>
            <a:r>
              <a:t>Methylphenidate</a:t>
            </a:r>
          </a:p>
          <a:p>
            <a:pPr marL="582930" lvl="1" indent="-194310" defTabSz="777240">
              <a:spcBef>
                <a:spcPts val="400"/>
              </a:spcBef>
              <a:defRPr sz="2040"/>
            </a:pPr>
            <a:r>
              <a:t>Ritalin/Focalin           			4  </a:t>
            </a:r>
          </a:p>
          <a:p>
            <a:pPr marL="582930" lvl="1" indent="-194310" defTabSz="777240">
              <a:spcBef>
                <a:spcPts val="400"/>
              </a:spcBef>
              <a:defRPr sz="2040"/>
            </a:pPr>
            <a:r>
              <a:t>Ritalin LA/Metadate CD/                          6-8</a:t>
            </a:r>
          </a:p>
          <a:p>
            <a:pPr marL="582930" lvl="1" indent="-194310" defTabSz="777240">
              <a:spcBef>
                <a:spcPts val="400"/>
              </a:spcBef>
              <a:defRPr sz="2040"/>
            </a:pPr>
            <a:r>
              <a:t>Focalin XR                                               	8</a:t>
            </a:r>
          </a:p>
          <a:p>
            <a:pPr marL="582930" lvl="1" indent="-194310" defTabSz="777240">
              <a:spcBef>
                <a:spcPts val="400"/>
              </a:spcBef>
              <a:defRPr sz="2040"/>
            </a:pPr>
            <a:r>
              <a:t>Concerta MPH                                        10-12</a:t>
            </a:r>
          </a:p>
          <a:p>
            <a:pPr marL="194310" indent="-194310" defTabSz="777240">
              <a:spcBef>
                <a:spcPts val="800"/>
              </a:spcBef>
              <a:defRPr sz="2380"/>
            </a:pPr>
            <a:r>
              <a:t>Amphetamine</a:t>
            </a:r>
          </a:p>
          <a:p>
            <a:pPr marL="582930" lvl="1" indent="-194310" defTabSz="777240">
              <a:spcBef>
                <a:spcPts val="400"/>
              </a:spcBef>
              <a:defRPr sz="2040"/>
            </a:pPr>
            <a:r>
              <a:t>Dextro/Levo amphetamine (Adderall) 	6</a:t>
            </a:r>
          </a:p>
          <a:p>
            <a:pPr marL="582930" lvl="1" indent="-194310" defTabSz="777240">
              <a:spcBef>
                <a:spcPts val="400"/>
              </a:spcBef>
              <a:defRPr sz="2040"/>
            </a:pPr>
            <a:r>
              <a:t>Adderall XR                                             8-12 </a:t>
            </a:r>
          </a:p>
          <a:p>
            <a:pPr marL="582930" lvl="1" indent="-194310" defTabSz="777240">
              <a:spcBef>
                <a:spcPts val="400"/>
              </a:spcBef>
              <a:defRPr sz="2040"/>
            </a:pPr>
            <a:r>
              <a:t>Vyvanse                                                  10-12  </a:t>
            </a:r>
          </a:p>
          <a:p>
            <a:pPr marL="0" indent="0" defTabSz="777240">
              <a:spcBef>
                <a:spcPts val="800"/>
              </a:spcBef>
              <a:buSzTx/>
              <a:buNone/>
              <a:defRPr sz="1700"/>
            </a:pPr>
            <a:endParaRPr/>
          </a:p>
          <a:p>
            <a:pPr marL="0" indent="0" defTabSz="777240">
              <a:spcBef>
                <a:spcPts val="800"/>
              </a:spcBef>
              <a:buSzTx/>
              <a:buNone/>
              <a:defRPr sz="1700"/>
            </a:pPr>
            <a:r>
              <a:t>**Different charts say different things and people are variable!     </a:t>
            </a:r>
          </a:p>
        </p:txBody>
      </p:sp>
      <p:sp>
        <p:nvSpPr>
          <p:cNvPr id="421" name="TextBox 2"/>
          <p:cNvSpPr txBox="1"/>
          <p:nvPr/>
        </p:nvSpPr>
        <p:spPr>
          <a:xfrm>
            <a:off x="582434" y="968274"/>
            <a:ext cx="11268986" cy="601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4000" b="1">
                <a:solidFill>
                  <a:srgbClr val="391378"/>
                </a:solidFill>
              </a:defRPr>
            </a:lvl1pPr>
          </a:lstStyle>
          <a:p>
            <a:r>
              <a:t>Dose Effect Time of Stimulant Preparations (hours)</a:t>
            </a:r>
          </a:p>
        </p:txBody>
      </p:sp>
    </p:spTree>
  </p:cSld>
  <p:clrMapOvr>
    <a:masterClrMapping/>
  </p:clrMapOvr>
  <p:transition spd="med"/>
</p:sld>
</file>

<file path=ppt/theme/theme1.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Custom Design">
      <a:majorFont>
        <a:latin typeface="Calibri"/>
        <a:ea typeface="Calibri"/>
        <a:cs typeface="Calibri"/>
      </a:majorFont>
      <a:minorFont>
        <a:latin typeface="Helvetica"/>
        <a:ea typeface="Helvetica"/>
        <a:cs typeface="Helvetica"/>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Custom Design">
      <a:majorFont>
        <a:latin typeface="Calibri"/>
        <a:ea typeface="Calibri"/>
        <a:cs typeface="Calibri"/>
      </a:majorFont>
      <a:minorFont>
        <a:latin typeface="Helvetica"/>
        <a:ea typeface="Helvetica"/>
        <a:cs typeface="Helvetica"/>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2703</Words>
  <Application>Microsoft Macintosh PowerPoint</Application>
  <PresentationFormat>Widescreen</PresentationFormat>
  <Paragraphs>363</Paragraphs>
  <Slides>37</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Helvetica</vt:lpstr>
      <vt:lpstr>Helvetica Light</vt:lpstr>
      <vt:lpstr>Lucida Sans Unicode</vt:lpstr>
      <vt:lpstr>Symbol</vt:lpstr>
      <vt:lpstr>1_Custom Design</vt:lpstr>
      <vt:lpstr>PowerPoint Presentation</vt:lpstr>
      <vt:lpstr>PowerPoint Presentation</vt:lpstr>
      <vt:lpstr>PowerPoint Presentation</vt:lpstr>
      <vt:lpstr>ADHD Rule of Threes</vt:lpstr>
      <vt:lpstr>Evidence-Based Pharmacotherapy Treatment</vt:lpstr>
      <vt:lpstr>Evidence-Based Treatment</vt:lpstr>
      <vt:lpstr>MTA Study Remission Rate Increased with Increasing Dose</vt:lpstr>
      <vt:lpstr> ADHD Medication</vt:lpstr>
      <vt:lpstr>PowerPoint Presentation</vt:lpstr>
      <vt:lpstr>Side Effects</vt:lpstr>
      <vt:lpstr>Evidence-Based Treatment Titration and Follow-Up</vt:lpstr>
      <vt:lpstr>Alternative to Stimulants</vt:lpstr>
      <vt:lpstr>Atomoxetine</vt:lpstr>
      <vt:lpstr>Atomoxetine Dosing</vt:lpstr>
      <vt:lpstr>Viloxazine (Qelbree)</vt:lpstr>
      <vt:lpstr> Alpha-2-Adrenergic Agonists</vt:lpstr>
      <vt:lpstr>Medication Treatment Responsive Groups</vt:lpstr>
      <vt:lpstr>PowerPoint Presentation</vt:lpstr>
      <vt:lpstr>Garden Variety ADHD</vt:lpstr>
      <vt:lpstr>ADHD + Anxiety/Depression</vt:lpstr>
      <vt:lpstr>Principles of Behavior Therapy</vt:lpstr>
      <vt:lpstr> Non-pharmacological Interventions</vt:lpstr>
      <vt:lpstr> Social Supports</vt:lpstr>
      <vt:lpstr>Why Should I Treat My Patient’s ADHD</vt:lpstr>
      <vt:lpstr> Bottom Line </vt:lpstr>
      <vt:lpstr>What would you do for Bart?</vt:lpstr>
      <vt:lpstr>PowerPoint Presentation</vt:lpstr>
      <vt:lpstr>Accommodation Menu</vt:lpstr>
      <vt:lpstr>Accommodation Menu</vt:lpstr>
      <vt:lpstr>Accommodation Menu</vt:lpstr>
      <vt:lpstr>Accommodation Menu</vt:lpstr>
      <vt:lpstr>ADHD Medication Guide (www.ADHDMedicationGuide.com) (www.ADHDMedicationGuide.com)</vt:lpstr>
      <vt:lpstr>ADHD Medication Guide (wUsed with permission Dr. Adesman Northwell Health  ww.ADHDMedicationGuide.com)</vt:lpstr>
      <vt:lpstr>Toolkit Published by AAP 2020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mary federowicz</cp:lastModifiedBy>
  <cp:revision>1</cp:revision>
  <dcterms:modified xsi:type="dcterms:W3CDTF">2024-10-17T22:14:40Z</dcterms:modified>
</cp:coreProperties>
</file>