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33"/>
  </p:notesMasterIdLst>
  <p:sldIdLst>
    <p:sldId id="320" r:id="rId3"/>
    <p:sldId id="298" r:id="rId4"/>
    <p:sldId id="324" r:id="rId5"/>
    <p:sldId id="375" r:id="rId6"/>
    <p:sldId id="868" r:id="rId7"/>
    <p:sldId id="328" r:id="rId8"/>
    <p:sldId id="368" r:id="rId9"/>
    <p:sldId id="374" r:id="rId10"/>
    <p:sldId id="334" r:id="rId11"/>
    <p:sldId id="311" r:id="rId12"/>
    <p:sldId id="349" r:id="rId13"/>
    <p:sldId id="306" r:id="rId14"/>
    <p:sldId id="307" r:id="rId15"/>
    <p:sldId id="309" r:id="rId16"/>
    <p:sldId id="347" r:id="rId17"/>
    <p:sldId id="348" r:id="rId18"/>
    <p:sldId id="869" r:id="rId19"/>
    <p:sldId id="317" r:id="rId20"/>
    <p:sldId id="369" r:id="rId21"/>
    <p:sldId id="344" r:id="rId22"/>
    <p:sldId id="370" r:id="rId23"/>
    <p:sldId id="327" r:id="rId24"/>
    <p:sldId id="329" r:id="rId25"/>
    <p:sldId id="373" r:id="rId26"/>
    <p:sldId id="872" r:id="rId27"/>
    <p:sldId id="330" r:id="rId28"/>
    <p:sldId id="316" r:id="rId29"/>
    <p:sldId id="339" r:id="rId30"/>
    <p:sldId id="376" r:id="rId31"/>
    <p:sldId id="35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955"/>
    <p:restoredTop sz="95952"/>
  </p:normalViewPr>
  <p:slideViewPr>
    <p:cSldViewPr snapToGrid="0">
      <p:cViewPr varScale="1">
        <p:scale>
          <a:sx n="37" d="100"/>
          <a:sy n="37" d="100"/>
        </p:scale>
        <p:origin x="216" y="1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C47C-662B-6141-B1AA-AC19EC761F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51777-976B-DB4F-823E-4CE13498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5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66C59-BAC0-4CE1-A859-46610F03C0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5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686D6-918B-FF48-A104-10C773C092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7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686D6-918B-FF48-A104-10C773C092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Parent’s Vanderbilt too!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686D6-918B-FF48-A104-10C773C092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0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686D6-918B-FF48-A104-10C773C092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2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23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6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9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D9D63-9E36-1142-B0DA-27AC1BE153B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74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27471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Title Here</a:t>
            </a:r>
            <a:br>
              <a:rPr lang="en-US"/>
            </a:br>
            <a:r>
              <a:rPr lang="en-US"/>
              <a:t>Copy Only Slide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24690" y="6270147"/>
            <a:ext cx="69367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58DEE-842F-4A72-8C22-21209FD9968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219202" y="1432415"/>
            <a:ext cx="10346268" cy="4517048"/>
          </a:xfrm>
        </p:spPr>
        <p:txBody>
          <a:bodyPr/>
          <a:lstStyle>
            <a:lvl1pPr>
              <a:buNone/>
              <a:defRPr sz="2400">
                <a:solidFill>
                  <a:srgbClr val="7F7F7F"/>
                </a:solidFill>
                <a:latin typeface="Arial"/>
                <a:cs typeface="Arial"/>
              </a:defRPr>
            </a:lvl1pPr>
            <a:lvl2pPr marL="0">
              <a:buNone/>
              <a:defRPr sz="1500" b="1">
                <a:solidFill>
                  <a:srgbClr val="E0621B"/>
                </a:solidFill>
                <a:latin typeface="Arial"/>
                <a:cs typeface="Arial"/>
              </a:defRPr>
            </a:lvl2pPr>
            <a:lvl3pPr marL="0">
              <a:buNone/>
              <a:defRPr sz="1500">
                <a:solidFill>
                  <a:srgbClr val="7F7F7F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200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24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t="17628" r="26478" b="17628"/>
          <a:stretch/>
        </p:blipFill>
        <p:spPr>
          <a:xfrm>
            <a:off x="520627" y="811784"/>
            <a:ext cx="4370453" cy="51970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448592" y="1874750"/>
            <a:ext cx="6743408" cy="880159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48592" y="2971049"/>
            <a:ext cx="6743408" cy="881143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48592" y="4068332"/>
            <a:ext cx="6743408" cy="8839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8592" y="3234339"/>
            <a:ext cx="6743408" cy="4451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8592" y="1986481"/>
            <a:ext cx="6743408" cy="656696"/>
          </a:xfr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6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5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84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9150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A71C-5EB0-45EC-B0AD-E94D765AE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81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09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23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0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94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61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"/>
            <a:ext cx="3919948" cy="144866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51958" y="-4"/>
            <a:ext cx="3900222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284190" y="0"/>
            <a:ext cx="3907809" cy="144864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5706"/>
            <a:ext cx="10515600" cy="70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31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0" y="163582"/>
            <a:ext cx="615860" cy="788538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49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29009-5ACF-9B49-A090-FE26ACD75C75}" type="slidenum">
              <a:rPr lang="en-US" smtClean="0">
                <a:solidFill>
                  <a:srgbClr val="391378"/>
                </a:solidFill>
              </a:rPr>
              <a:pPr/>
              <a:t>‹#›</a:t>
            </a:fld>
            <a:endParaRPr lang="en-US" dirty="0">
              <a:solidFill>
                <a:srgbClr val="391378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Regular" charset="0"/>
          <a:ea typeface="Helvetica Regular" charset="0"/>
          <a:cs typeface="Helvetica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 rot="10800000">
            <a:off x="-1" y="5357812"/>
            <a:ext cx="3832382" cy="1500187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/>
          <p:cNvSpPr/>
          <p:nvPr userDrawn="1"/>
        </p:nvSpPr>
        <p:spPr>
          <a:xfrm>
            <a:off x="6510338" y="0"/>
            <a:ext cx="5681662" cy="2224088"/>
          </a:xfrm>
          <a:custGeom>
            <a:avLst/>
            <a:gdLst>
              <a:gd name="connsiteX0" fmla="*/ 5681662 w 5681662"/>
              <a:gd name="connsiteY0" fmla="*/ 2224088 h 2224088"/>
              <a:gd name="connsiteX1" fmla="*/ 5681662 w 5681662"/>
              <a:gd name="connsiteY1" fmla="*/ 0 h 2224088"/>
              <a:gd name="connsiteX2" fmla="*/ 0 w 5681662"/>
              <a:gd name="connsiteY2" fmla="*/ 0 h 2224088"/>
              <a:gd name="connsiteX3" fmla="*/ 5681662 w 5681662"/>
              <a:gd name="connsiteY3" fmla="*/ 2224088 h 2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662" h="2224088">
                <a:moveTo>
                  <a:pt x="5681662" y="2224088"/>
                </a:moveTo>
                <a:lnTo>
                  <a:pt x="5681662" y="0"/>
                </a:lnTo>
                <a:lnTo>
                  <a:pt x="0" y="0"/>
                </a:lnTo>
                <a:lnTo>
                  <a:pt x="5681662" y="2224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14513"/>
            <a:ext cx="105156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>
                    <a:lumMod val="25000"/>
                  </a:schemeClr>
                </a:solidFill>
                <a:latin typeface="Helvetica Regular" charset="0"/>
              </a:defRPr>
            </a:lvl1pPr>
          </a:lstStyle>
          <a:p>
            <a:fld id="{E927A71C-5EB0-45EC-B0AD-E94D765AE5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1110" y="0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2220" y="0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099" y="144864"/>
            <a:ext cx="2450026" cy="470706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24467" y="63900"/>
            <a:ext cx="4334183" cy="1266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9551580" y="6748943"/>
            <a:ext cx="838200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452690" y="6748943"/>
            <a:ext cx="838200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1653904" y="6492871"/>
            <a:ext cx="4084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rgbClr val="391378"/>
                </a:solidFill>
                <a:latin typeface="Helvetica Regular" charset="0"/>
              </a:rPr>
              <a:t>©  2017 New York State Office of Mental Health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9" y="6292563"/>
            <a:ext cx="2103476" cy="5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5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Helvetica Regular" charset="0"/>
          <a:ea typeface="Kozuka Gothic Pr6N B" panose="020B0800000000000000" pitchFamily="34" charset="-128"/>
          <a:cs typeface="Myriad Arabic" panose="01010101010101010101" pitchFamily="50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−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yriad Pro Cond" panose="020B0506030403020204" pitchFamily="34" charset="0"/>
        <a:buChar char="-"/>
        <a:defRPr sz="1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jectteachny.org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0E87D-D0AB-4795-A1FE-6F5D7DA6EC0F}"/>
              </a:ext>
            </a:extLst>
          </p:cNvPr>
          <p:cNvSpPr txBox="1"/>
          <p:nvPr/>
        </p:nvSpPr>
        <p:spPr>
          <a:xfrm>
            <a:off x="841248" y="1854732"/>
            <a:ext cx="10899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Regular" charset="0"/>
                <a:ea typeface="Helvetica Regular" charset="0"/>
                <a:cs typeface="Helvetica Regular" charset="0"/>
              </a:rPr>
              <a:t>Attention-Deficit/Hyperactivity Disorder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Regular" charset="0"/>
                <a:ea typeface="Helvetica Regular" charset="0"/>
                <a:cs typeface="Helvetica Regular" charset="0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91378"/>
                </a:solidFill>
                <a:effectLst/>
                <a:uLnTx/>
                <a:uFillTx/>
                <a:latin typeface="Helvetica Regular" charset="0"/>
                <a:ea typeface="Helvetica Regular" charset="0"/>
                <a:cs typeface="Helvetica Regular" charset="0"/>
              </a:rPr>
              <a:t>Assessment and Diagnosis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59B78-A2FC-4C55-B4BA-C0E9919E35F6}"/>
              </a:ext>
            </a:extLst>
          </p:cNvPr>
          <p:cNvSpPr txBox="1">
            <a:spLocks/>
          </p:cNvSpPr>
          <p:nvPr/>
        </p:nvSpPr>
        <p:spPr>
          <a:xfrm>
            <a:off x="82352" y="3845793"/>
            <a:ext cx="11999999" cy="1850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99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9143"/>
            <a:ext cx="7772400" cy="69011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91378"/>
                </a:solidFill>
              </a:rPr>
              <a:t>DSM 5 Diagnosis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336" y="1704155"/>
            <a:ext cx="10625328" cy="4636951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Inattention</a:t>
            </a:r>
            <a:r>
              <a:rPr lang="en-US" sz="2600" b="1" dirty="0"/>
              <a:t>: Six or more symptoms of inattention for children up to age 16, or five or more for adolescents 17 and older and adults; 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Hyperactivity and Impulsivity</a:t>
            </a:r>
            <a:r>
              <a:rPr lang="en-US" sz="2600" b="1" dirty="0"/>
              <a:t>: Six or more symptoms of hyperactivity-impulsivity for children up to age 16, or five or more for adolescents 17 and older and adults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Onset: Several symptoms before age 12  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Duration at least 6 months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Symptoms present in two or more settings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b="1" dirty="0">
                <a:solidFill>
                  <a:srgbClr val="391378"/>
                </a:solidFill>
              </a:rPr>
              <a:t>Interferes</a:t>
            </a:r>
            <a:r>
              <a:rPr lang="en-US" sz="2600" dirty="0">
                <a:solidFill>
                  <a:srgbClr val="391378"/>
                </a:solidFill>
              </a:rPr>
              <a:t> </a:t>
            </a:r>
            <a:r>
              <a:rPr lang="en-US" sz="2600" dirty="0"/>
              <a:t>with social, school, or work functioning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dirty="0"/>
              <a:t>NOT only during schizophrenia/psychosis, not better explained by another disorder (e.g. anxiety, PTSD, mood, dissociative disorders)</a:t>
            </a:r>
          </a:p>
        </p:txBody>
      </p:sp>
    </p:spTree>
    <p:extLst>
      <p:ext uri="{BB962C8B-B14F-4D97-AF65-F5344CB8AC3E}">
        <p14:creationId xmlns:p14="http://schemas.microsoft.com/office/powerpoint/2010/main" val="310807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77894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ADHD Diagnostic 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8459" y="2807540"/>
            <a:ext cx="7884826" cy="283126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Combined type (60%)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Predominantly Inattentive type (25%)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Predominantly Hyperactive-impulsive type (15%)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097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17" y="350838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246" y="2054068"/>
            <a:ext cx="8419343" cy="445309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2-3% preschoolers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5-8% school age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Note: recent 11% probably overestimate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3-4% adolescents and adults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Seen around the world 3-7%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Boys:Girls 2:1 (adults:  1.6:1)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Girls more likely to have inattentive type</a:t>
            </a:r>
          </a:p>
          <a:p>
            <a:pPr marL="457200" indent="-4572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156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04097"/>
            <a:ext cx="7772400" cy="566519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rgbClr val="391378"/>
                </a:solidFill>
              </a:rPr>
            </a:br>
            <a:r>
              <a:rPr lang="en-US" sz="4400" b="1" dirty="0">
                <a:solidFill>
                  <a:srgbClr val="391378"/>
                </a:solidFill>
              </a:rPr>
              <a:t>Risk Factors: 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298" y="1470616"/>
            <a:ext cx="10339005" cy="5147156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75% heritable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800" dirty="0"/>
              <a:t>Breast cancer 25%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800" dirty="0"/>
              <a:t>Asthma 38%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800" dirty="0"/>
              <a:t>Height 88%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25% have a parent with ADHD; 30% sibs; </a:t>
            </a:r>
            <a:br>
              <a:rPr lang="en-US" sz="3200" dirty="0"/>
            </a:br>
            <a:r>
              <a:rPr lang="en-US" sz="3200" dirty="0"/>
              <a:t>40-50% children of parent with ADHD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many specific genes hypothesized with some evidence, but none confirmed and no “single bullet”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Candidate genes focused on dopamine and serotonin receptors and transporter</a:t>
            </a:r>
          </a:p>
          <a:p>
            <a:pPr marL="800100" lvl="1" indent="-342900" algn="l">
              <a:buFont typeface="Arial"/>
              <a:buChar char="•"/>
            </a:pPr>
            <a:endParaRPr lang="en-US" sz="3200" dirty="0"/>
          </a:p>
          <a:p>
            <a:pPr marL="800100" lvl="1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63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633" y="199377"/>
            <a:ext cx="8972733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Risk Factors: 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009" y="1845042"/>
            <a:ext cx="9468678" cy="4578964"/>
          </a:xfrm>
        </p:spPr>
        <p:txBody>
          <a:bodyPr/>
          <a:lstStyle/>
          <a:p>
            <a:pPr marL="914400" lvl="1" indent="-457200" algn="l">
              <a:buFont typeface="Arial"/>
              <a:buChar char="•"/>
            </a:pPr>
            <a:r>
              <a:rPr lang="en-US" sz="3200" dirty="0"/>
              <a:t>Brain injury (small % ADHD)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/>
              <a:t>Neurological insults (trauma, infection, tumor, toxins e.g. lead) 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/>
              <a:t>Pregnancy and delivery complications: </a:t>
            </a:r>
          </a:p>
          <a:p>
            <a:pPr marL="1828800" lvl="3" indent="-457200" algn="l">
              <a:buFont typeface="Arial"/>
              <a:buChar char="•"/>
            </a:pPr>
            <a:r>
              <a:rPr lang="en-US" sz="2800" dirty="0"/>
              <a:t>Toxemia, post-maturity, maternal age</a:t>
            </a:r>
          </a:p>
          <a:p>
            <a:pPr marL="1828800" lvl="3" indent="-457200" algn="l">
              <a:buFont typeface="Arial"/>
              <a:buChar char="•"/>
            </a:pPr>
            <a:r>
              <a:rPr lang="en-US" sz="2800" dirty="0"/>
              <a:t>Exposure to cigarette smoking, alcohol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Psychosocial:  Low SES and maltreatment </a:t>
            </a:r>
            <a:br>
              <a:rPr lang="en-US" sz="3200" dirty="0"/>
            </a:br>
            <a:r>
              <a:rPr lang="en-US" sz="3200" dirty="0"/>
              <a:t>(but seen in ALL SES, family backgrounds) and NO causal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6950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735" y="291043"/>
            <a:ext cx="8826529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ADHD: Medical “look-alikes”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472" y="1943948"/>
            <a:ext cx="9204480" cy="432193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Anemia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Thyroid disorders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Seizure disorders (e.g. absence)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Deafness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Sleep apnea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Medications:  antihistamines, sympathomimetics, steroids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b="1" dirty="0"/>
              <a:t>In practice: labs generally NOT necessary; only when indicated by physical symptoms, PE</a:t>
            </a:r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93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9726"/>
            <a:ext cx="7772400" cy="1470025"/>
          </a:xfrm>
        </p:spPr>
        <p:txBody>
          <a:bodyPr/>
          <a:lstStyle/>
          <a:p>
            <a:r>
              <a:rPr lang="en-US" sz="4400" b="1" dirty="0"/>
              <a:t>ADHD: Psychiatric DDx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124636"/>
            <a:ext cx="8104094" cy="415424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Anxiety disorders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Major Depression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Post-traumatic stress disorder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Adjustment disorder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Autism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Bipolar disorder (rare in childhood)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Psychosis (rare)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Substance use disorder (rare in childhood)</a:t>
            </a:r>
          </a:p>
        </p:txBody>
      </p:sp>
    </p:spTree>
    <p:extLst>
      <p:ext uri="{BB962C8B-B14F-4D97-AF65-F5344CB8AC3E}">
        <p14:creationId xmlns:p14="http://schemas.microsoft.com/office/powerpoint/2010/main" val="71555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C1CF-3732-4D44-95EA-DBD60FD0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Key Questions for Differential Dx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3A284-73D0-7640-8949-6677C7EA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36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Has the child been traumatized?</a:t>
            </a:r>
          </a:p>
          <a:p>
            <a:r>
              <a:rPr lang="en-US" sz="3200" dirty="0"/>
              <a:t>Is the onset of symptoms before age 6?</a:t>
            </a:r>
          </a:p>
          <a:p>
            <a:r>
              <a:rPr lang="en-US" sz="3200" dirty="0"/>
              <a:t>Are the symptoms persistent, present every day, all day for more than 6 months?</a:t>
            </a:r>
          </a:p>
          <a:p>
            <a:r>
              <a:rPr lang="en-US" sz="3200" dirty="0"/>
              <a:t>Are the symptoms causing problems in all or most situations?</a:t>
            </a:r>
          </a:p>
          <a:p>
            <a:r>
              <a:rPr lang="en-US" sz="3200" dirty="0"/>
              <a:t>If YES to last 3 questions it is likely ADHD; if NO it is highly unlikely that it is ADHD</a:t>
            </a:r>
          </a:p>
        </p:txBody>
      </p:sp>
    </p:spTree>
    <p:extLst>
      <p:ext uri="{BB962C8B-B14F-4D97-AF65-F5344CB8AC3E}">
        <p14:creationId xmlns:p14="http://schemas.microsoft.com/office/powerpoint/2010/main" val="405695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2153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Comorbidity is the rule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1973286"/>
            <a:ext cx="8199120" cy="392969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67% clinical samples have at least one (probably lower in primary care settings)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ODD 50%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Conduct disorder 33%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Depression 33%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Anxiety 20-30%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Learning disorders 20-60%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Sleep problems</a:t>
            </a:r>
          </a:p>
        </p:txBody>
      </p:sp>
    </p:spTree>
    <p:extLst>
      <p:ext uri="{BB962C8B-B14F-4D97-AF65-F5344CB8AC3E}">
        <p14:creationId xmlns:p14="http://schemas.microsoft.com/office/powerpoint/2010/main" val="153770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Making the Diagnosis</a:t>
            </a:r>
          </a:p>
        </p:txBody>
      </p:sp>
    </p:spTree>
    <p:extLst>
      <p:ext uri="{BB962C8B-B14F-4D97-AF65-F5344CB8AC3E}">
        <p14:creationId xmlns:p14="http://schemas.microsoft.com/office/powerpoint/2010/main" val="221889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48592" y="4084222"/>
            <a:ext cx="6743408" cy="944978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7A71C-5EB0-45EC-B0AD-E94D765AE5A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Helvetica Regular" charset="0"/>
              </a:rPr>
              <a:t>Speaker:</a:t>
            </a:r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5448592" y="3280695"/>
            <a:ext cx="6743408" cy="445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8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Myriad Pro Cond" panose="020B0506030403020204" pitchFamily="34" charset="0"/>
              <a:buNone/>
              <a:defRPr sz="1600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Regular" charset="0"/>
                <a:ea typeface="+mn-ea"/>
                <a:cs typeface="+mn-cs"/>
              </a:rPr>
              <a:t>Molly P. Scharf, MD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5448592" y="4159731"/>
            <a:ext cx="6743408" cy="893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Myriad Pro Cond" panose="020B0506030403020204" pitchFamily="34" charset="0"/>
                <a:ea typeface="Kozuka Gothic Pr6N B" panose="020B0800000000000000" pitchFamily="34" charset="-128"/>
                <a:cs typeface="Myriad Arabic" panose="01010101010101010101" pitchFamily="50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Regular"/>
                <a:ea typeface="Kozuka Gothic Pr6N B" panose="020B0800000000000000" pitchFamily="34" charset="-128"/>
                <a:cs typeface="Myriad Arabic" panose="01010101010101010101" pitchFamily="50" charset="-78"/>
              </a:rPr>
              <a:t>Student Health Center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Regular"/>
                <a:ea typeface="Kozuka Gothic Pr6N B" panose="020B0800000000000000" pitchFamily="34" charset="-128"/>
                <a:cs typeface="Myriad Arabic" panose="01010101010101010101" pitchFamily="50" charset="-78"/>
              </a:rPr>
              <a:t>Rochester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450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0840"/>
            <a:ext cx="12191999" cy="147002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91378"/>
                </a:solidFill>
              </a:rPr>
              <a:t>AAP Process of Care</a:t>
            </a:r>
            <a:br>
              <a:rPr lang="en-US" sz="4400" b="1" dirty="0">
                <a:solidFill>
                  <a:srgbClr val="391378"/>
                </a:solidFill>
              </a:rPr>
            </a:br>
            <a:r>
              <a:rPr lang="en-US" sz="1600" dirty="0"/>
              <a:t>Wolraich ML, Hagan JF, Allan C, et al. Clinical Practice Guideline for the </a:t>
            </a:r>
            <a:br>
              <a:rPr lang="en-US" sz="1600" dirty="0"/>
            </a:br>
            <a:r>
              <a:rPr lang="en-US" sz="1600" dirty="0"/>
              <a:t>Diagnosis, Evaluation, and Treatment of Attention-Deficit/Hyperactivity Disorder in Children and Adolescents. Pediatrics. 2019;144(4): e20192528 </a:t>
            </a:r>
            <a:br>
              <a:rPr lang="en-US" sz="4400" dirty="0"/>
            </a:br>
            <a:endParaRPr lang="en-US" sz="4400" b="1" dirty="0">
              <a:solidFill>
                <a:srgbClr val="39137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618" y="1888768"/>
            <a:ext cx="11052313" cy="4437415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Don’t do this alone: use office staff and review procedure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Use longitudinal knowledge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Interview parent(s) and child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Need input from others (e.g. teachers)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Use DSM 5 criteria: symptoms + persistence + functional impairment + age of onset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Use checklists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Assess for comorbidity</a:t>
            </a:r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5813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928362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Note: How ADHD is NOT Diagnosed!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786" y="2398386"/>
            <a:ext cx="8849215" cy="4269665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Despite claims to contrary there is no lab, EEG, or imaging test that diagnoses ADHD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There is no psychological or neuropsychological test that is diagnostic although these can be helpful in assessing strengths and weaknesses, advocating in schools</a:t>
            </a:r>
          </a:p>
          <a:p>
            <a:pPr marL="457200" indent="-4572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238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4242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Use Rating Scales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038" y="1919635"/>
            <a:ext cx="9805239" cy="4453094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Many standardized forms (Conners, ACTers)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Vanderbilt free and validated; 6-17; </a:t>
            </a:r>
            <a:br>
              <a:rPr lang="en-US" sz="3200" dirty="0"/>
            </a:br>
            <a:r>
              <a:rPr lang="en-US" sz="3200" dirty="0"/>
              <a:t>keyed to DSM 5 symptoms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Parent, teacher, self reports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Available at </a:t>
            </a:r>
            <a:r>
              <a:rPr lang="en-US" sz="3200" dirty="0">
                <a:hlinkClick r:id="rId2"/>
              </a:rPr>
              <a:t>www.projectteachny.org</a:t>
            </a:r>
            <a:r>
              <a:rPr lang="en-US" sz="3200" dirty="0"/>
              <a:t>  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Useful for efficiently obtaining information, confirming diagnosis, tracking treatment response</a:t>
            </a: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5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376215"/>
            <a:ext cx="10818055" cy="1273292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Vanderbilt Parent and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6787"/>
            <a:ext cx="9753600" cy="5011761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Count 2’s, 3’s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Inattention (1-9): 6+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Hyperactivity-impulsivity (10-18): 6+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ODD(19-26P or 19-28T): 4+ (parent), 3+ (teacher)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Conduct Disorder (27-40P ONLY); 3+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Internalizing screen (41-47P or 29-35T): 3+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PLUS:  at least one area of impairment (4 or 5) items 36-43</a:t>
            </a:r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663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391378"/>
                </a:solidFill>
              </a:rPr>
              <a:t>Back to Bart</a:t>
            </a:r>
            <a:r>
              <a:rPr lang="is-IS" sz="4800" b="1" dirty="0">
                <a:solidFill>
                  <a:srgbClr val="391378"/>
                </a:solidFill>
              </a:rPr>
              <a:t>…..</a:t>
            </a:r>
            <a:endParaRPr lang="en-US" sz="4800" b="1" dirty="0">
              <a:solidFill>
                <a:srgbClr val="391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4921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F9A6-5BE5-814D-A9EF-6E4CBE84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3" name="Picture 1" descr="page3image1039523840">
            <a:extLst>
              <a:ext uri="{FF2B5EF4-FFF2-40B4-BE49-F238E27FC236}">
                <a16:creationId xmlns:a16="http://schemas.microsoft.com/office/drawing/2014/main" id="{5D6D5130-26CA-C843-9C22-ED8A1907C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1" y="275008"/>
            <a:ext cx="5863390" cy="65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1image1918955888">
            <a:extLst>
              <a:ext uri="{FF2B5EF4-FFF2-40B4-BE49-F238E27FC236}">
                <a16:creationId xmlns:a16="http://schemas.microsoft.com/office/drawing/2014/main" id="{9A474037-89CF-B140-9819-1734410F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275008"/>
            <a:ext cx="6136106" cy="65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2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131" y="621791"/>
            <a:ext cx="8533738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91378"/>
                </a:solidFill>
              </a:rPr>
              <a:t>Bart</a:t>
            </a:r>
            <a:r>
              <a:rPr lang="en-US" sz="4400" b="1" dirty="0">
                <a:solidFill>
                  <a:srgbClr val="391378"/>
                </a:solidFill>
              </a:rPr>
              <a:t>’s Teacher Vanderbilt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09800" y="2070610"/>
            <a:ext cx="3810000" cy="41655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Inattention: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Hyperactive-impulsive: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ODD: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Internalizing: 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Impairments: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Diagnosis: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69477"/>
            <a:ext cx="4997548" cy="4266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+6</a:t>
            </a:r>
            <a:endParaRPr lang="en-US" dirty="0"/>
          </a:p>
          <a:p>
            <a:pPr marL="0" indent="0">
              <a:buNone/>
            </a:pPr>
            <a:r>
              <a:rPr lang="en-US" sz="3200" b="1" dirty="0"/>
              <a:t>+8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+1</a:t>
            </a:r>
          </a:p>
          <a:p>
            <a:pPr marL="0" indent="0">
              <a:buNone/>
            </a:pPr>
            <a:r>
              <a:rPr lang="en-US" sz="3200" b="1" dirty="0"/>
              <a:t>+0</a:t>
            </a:r>
          </a:p>
          <a:p>
            <a:pPr marL="0" indent="0">
              <a:buNone/>
            </a:pPr>
            <a:r>
              <a:rPr lang="en-US" sz="3200" b="1" dirty="0"/>
              <a:t>+7</a:t>
            </a:r>
          </a:p>
          <a:p>
            <a:endParaRPr lang="en-US" sz="3200" b="1" dirty="0"/>
          </a:p>
          <a:p>
            <a:r>
              <a:rPr lang="en-US" sz="3200" b="1" dirty="0"/>
              <a:t>ADHD, Combined type </a:t>
            </a:r>
          </a:p>
        </p:txBody>
      </p:sp>
    </p:spTree>
    <p:extLst>
      <p:ext uri="{BB962C8B-B14F-4D97-AF65-F5344CB8AC3E}">
        <p14:creationId xmlns:p14="http://schemas.microsoft.com/office/powerpoint/2010/main" val="42273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95942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Outcome:  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135" y="1884442"/>
            <a:ext cx="10167730" cy="5107715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75% childhood ADHD persists into adolescence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50% persist into adulthood (residual </a:t>
            </a:r>
            <a:r>
              <a:rPr lang="en-US" sz="3200" dirty="0" err="1"/>
              <a:t>sx</a:t>
            </a:r>
            <a:r>
              <a:rPr lang="en-US" sz="3200" dirty="0"/>
              <a:t>. 67%)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33% outgrow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Comorbidity critical to prognosis 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Bottom line:  </a:t>
            </a:r>
            <a:r>
              <a:rPr lang="en-US" sz="3200" i="1" dirty="0"/>
              <a:t>for most this is a chronic, lifelong condition=</a:t>
            </a:r>
            <a:r>
              <a:rPr lang="en-US" sz="3200" dirty="0"/>
              <a:t> neurodevelopmental disorder and prevention and chronic care model principles relevant  </a:t>
            </a:r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  <a:p>
            <a:pPr algn="l"/>
            <a:endParaRPr lang="en-US" sz="3200" dirty="0"/>
          </a:p>
          <a:p>
            <a:pPr marL="800100" lvl="1" indent="-342900" algn="l">
              <a:buFont typeface="Arial"/>
              <a:buChar char="•"/>
            </a:pPr>
            <a:endParaRPr lang="en-US" sz="3200" dirty="0"/>
          </a:p>
          <a:p>
            <a:pPr marL="800100" lvl="1" indent="-3429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27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3406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Outcome:  Risks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39" y="1832579"/>
            <a:ext cx="10495721" cy="4941163"/>
          </a:xfrm>
        </p:spPr>
        <p:txBody>
          <a:bodyPr/>
          <a:lstStyle/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Poor school achievement and failure to complete HS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Un- or under-employment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Smoking and substance abuse (mediated by Comorbid Conduct Disorder; NOT treatment)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Divorce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TBI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MVAs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3200" dirty="0"/>
              <a:t>Premature death (suicide, MVAs?)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40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839" y="0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Conclusions on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660855"/>
            <a:ext cx="9613127" cy="4652629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r>
              <a:rPr lang="en-US" sz="3200" dirty="0"/>
              <a:t>ADHD is a serious, often lifelong, common public health problem recognized around the world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PCPs are positioned well to diagnose early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For assessment use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800" dirty="0"/>
              <a:t>multiple informants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800" dirty="0"/>
              <a:t>DSM 5 criteria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Rating scales are your friend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/>
              <a:t>Look for comorbidity </a:t>
            </a:r>
          </a:p>
        </p:txBody>
      </p:sp>
    </p:spTree>
    <p:extLst>
      <p:ext uri="{BB962C8B-B14F-4D97-AF65-F5344CB8AC3E}">
        <p14:creationId xmlns:p14="http://schemas.microsoft.com/office/powerpoint/2010/main" val="21888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532" y="2822233"/>
            <a:ext cx="9927772" cy="2338413"/>
          </a:xfrm>
        </p:spPr>
        <p:txBody>
          <a:bodyPr>
            <a:normAutofit/>
          </a:bodyPr>
          <a:lstStyle/>
          <a:p>
            <a:r>
              <a:rPr lang="en-US" b="1" dirty="0">
                <a:ea typeface="+mn-ea"/>
                <a:cs typeface="+mn-cs"/>
              </a:rPr>
              <a:t>The REACH Institute – </a:t>
            </a:r>
            <a:r>
              <a:rPr lang="en-US" dirty="0">
                <a:ea typeface="+mn-ea"/>
                <a:cs typeface="+mn-cs"/>
              </a:rPr>
              <a:t>Faculty honoraria (per diem)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5828" y="1189522"/>
            <a:ext cx="5800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49FDA"/>
                </a:solidFill>
                <a:effectLst/>
                <a:uLnTx/>
                <a:uFillTx/>
                <a:latin typeface="Helvetica Regular" charset="0"/>
                <a:ea typeface="Helvetica Regular" charset="0"/>
                <a:cs typeface="Helvetica Regular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57509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2688" y="721480"/>
            <a:ext cx="1069848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Selected School Age ADHD Bibliography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Barbaresi WJ, Campbell L, Diekroger E, et al.  Society for Developmental and Behavioral Pediatrics Clinical Practice Guideline for the Assessment and Treatment of Children and Adolescents with Complex Attention- Deficit/Hyperactivity Disorder.  J Dev Behav Pediatr. 2020; 41:S35–S57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Cortese S, Asherson P, Sonuga-Barke E, et al, for the European ADHD Guidelines Group. ADHD management during the COVID-19 pandemic: guidance from the European ADHD Guidelines Group.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Lancet Child Adolesc Health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2019; published online April 17. http://dx.doi.org/10.1016/S2352-4642(20)30110-3.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Cortese S, Holtmann M, Banaschewski T et al.  Practitioner Review: Current best practice in the management of adverse events during treatment with ADHD medications in children and adolescents.  Journal of Child Psychology and Psychiatry 54:3 (2013), pp 227–246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Goode AP, Coeytaux RR, Maslow GR, et al. Nonpharmacologic Treatments for Attention-Deficit/Hyperactivity Disorder: A Systematic Review. Pediatrics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2018;141(6): e20180094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Posner J, Polaczyk G, Sonuga-Barke E.  ADHD.  Lancet 2020; 395: 450–62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*Wolraich ML, Hagan JF, Allan C, et al. AAP SUBCOMMITTEE ON CHILDREN AND ADOLESCENTS WITH ATTENTION-DEFICIT/HYPERACTIVE DISORDER. Clinical Practice Guideline for the Diagnosis, Evaluation, and Treatment of Attention-Deficit/Hyperactivity Disorder in Children and Adolescents. Pediatrics. 2019;144(4): e20192528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9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97874"/>
            <a:ext cx="7772400" cy="1210440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Goals and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630" y="2097156"/>
            <a:ext cx="9458739" cy="397351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Recognize the presenting symptoms of ADHD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Discuss the core concept and DSM 5 criteria for diagnosing ADHD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Describe the AAP endorsed process of assessing ADHD, including the use of rating scales</a:t>
            </a:r>
          </a:p>
        </p:txBody>
      </p:sp>
    </p:spTree>
    <p:extLst>
      <p:ext uri="{BB962C8B-B14F-4D97-AF65-F5344CB8AC3E}">
        <p14:creationId xmlns:p14="http://schemas.microsoft.com/office/powerpoint/2010/main" val="397372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768D-25DA-A140-AA2D-CC49BC74B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739" y="483466"/>
            <a:ext cx="10363200" cy="1068243"/>
          </a:xfrm>
        </p:spPr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2019 AAP ADHD Guidelines: What’s new?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5CC36-1E1F-384F-93DA-4A9265B1E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819" y="1759066"/>
            <a:ext cx="10090155" cy="356713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Changes in DSM 5 criteria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Onset &lt;12 years old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5 symptoms for 17+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More emphasis on multimodal treatment, building the “team”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Highlights that ADHD is chronic -&gt; use chronic care model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More emphasis on assessing for comorbidity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First line treatment for preschoolers is behavior management</a:t>
            </a:r>
            <a:endParaRPr lang="en-US" sz="1800" b="1" dirty="0"/>
          </a:p>
          <a:p>
            <a:pPr algn="l"/>
            <a:endParaRPr lang="en-US" sz="1800" b="1" dirty="0"/>
          </a:p>
          <a:p>
            <a:pPr algn="l"/>
            <a:r>
              <a:rPr lang="en-US" sz="1800" dirty="0"/>
              <a:t>Wolraich ML, Hagan JF, Allan C, et al. AAP SUBCOMMITTEE ON CHILDREN AND ADOLESCENTS WITH ATTENTION-DEFICIT/HYPERACTIVE DISORDER. Clinical Practice Guideline for the Diagnosis, Evaluation, and Treatment of Attention-Deficit/Hyperactivity Disorder in Children and Adolescents. Pediatrics. 2019;144(4): e20192528</a:t>
            </a:r>
          </a:p>
        </p:txBody>
      </p:sp>
    </p:spTree>
    <p:extLst>
      <p:ext uri="{BB962C8B-B14F-4D97-AF65-F5344CB8AC3E}">
        <p14:creationId xmlns:p14="http://schemas.microsoft.com/office/powerpoint/2010/main" val="131717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173642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Your Patient: Bart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901" y="1859631"/>
            <a:ext cx="9778197" cy="4089714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/>
              <a:t>8 y.o. boy who you’ve known all his life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Intact, college-educated family who care about boy and “argue like everyone”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Early milestones unremarkable, early talker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Mom brings in after one month in 2</a:t>
            </a:r>
            <a:r>
              <a:rPr lang="en-US" sz="2800" baseline="30000" dirty="0"/>
              <a:t>nd</a:t>
            </a:r>
            <a:r>
              <a:rPr lang="en-US" sz="2800" dirty="0"/>
              <a:t> grade; teacher reports “trouble paying attention”; as a result grades are fair-poor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Mom says he has always been really active, “just like his father”, preschool teacher said he was “handful”</a:t>
            </a:r>
          </a:p>
          <a:p>
            <a:pPr marL="457200" indent="-457200" algn="l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43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3747"/>
            <a:ext cx="7772400" cy="1166394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More on Bart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760" y="1620141"/>
            <a:ext cx="9936480" cy="4550338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/>
              <a:t>With his sibs he often interrupts and “can’t wait for anything”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Easily distracted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Speaks up in class and disrupts frequently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Difficulty settling and falling asleep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“Good kid” and no physical aggression but have to watch him “all the time” or he can get hurt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Last year in school he struggled also but parents thought due to teacher who “yelled a lot”</a:t>
            </a:r>
          </a:p>
          <a:p>
            <a:pPr marL="457200" indent="-457200" algn="l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96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94308"/>
            <a:ext cx="7772400" cy="110467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What is the Differential?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250705"/>
            <a:ext cx="6400800" cy="365456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ADHD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Adjustment reaction/trauma/loss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Anxiety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Learning disability/disorder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Depression (crying)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Sleep disorder</a:t>
            </a:r>
          </a:p>
          <a:p>
            <a:pPr algn="l"/>
            <a:endParaRPr lang="en-US" sz="3200" b="1" dirty="0"/>
          </a:p>
          <a:p>
            <a:pPr marL="457200" indent="-457200" algn="l">
              <a:buFont typeface="+mj-lt"/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42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3403"/>
            <a:ext cx="7772400" cy="1470025"/>
          </a:xfrm>
        </p:spPr>
        <p:txBody>
          <a:bodyPr/>
          <a:lstStyle/>
          <a:p>
            <a:r>
              <a:rPr lang="en-US" sz="4400" b="1" dirty="0">
                <a:solidFill>
                  <a:srgbClr val="391378"/>
                </a:solidFill>
              </a:rPr>
              <a:t>First:  What is ADHD?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8652" y="2151529"/>
            <a:ext cx="8356198" cy="4263068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/>
              <a:t>Internal deficit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/>
              <a:t>Inability to stop, look, listen, and think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/>
              <a:t>Intention deficit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/>
              <a:t>Problem of modulation =“response organization and inhibition”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800" dirty="0"/>
              <a:t>Problem of executive functioning 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/>
              <a:t>External dopamine stimulation of reward system can improve attention!</a:t>
            </a:r>
          </a:p>
          <a:p>
            <a:pPr marL="457200" indent="-457200" algn="l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274497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roject TEACH">
      <a:dk1>
        <a:srgbClr val="3A3838"/>
      </a:dk1>
      <a:lt1>
        <a:sysClr val="window" lastClr="FFFFFF"/>
      </a:lt1>
      <a:dk2>
        <a:srgbClr val="039FDA"/>
      </a:dk2>
      <a:lt2>
        <a:srgbClr val="E7E6E6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2060"/>
      </a:hlink>
      <a:folHlink>
        <a:srgbClr val="7E35E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Microsoft Macintosh PowerPoint</Application>
  <PresentationFormat>Widescreen</PresentationFormat>
  <Paragraphs>206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Helvetica Light</vt:lpstr>
      <vt:lpstr>Helvetica Regular</vt:lpstr>
      <vt:lpstr>Myriad Pro Cond</vt:lpstr>
      <vt:lpstr>1_Custom Design</vt:lpstr>
      <vt:lpstr>1_Office Theme</vt:lpstr>
      <vt:lpstr>PowerPoint Presentation</vt:lpstr>
      <vt:lpstr>Speaker:</vt:lpstr>
      <vt:lpstr>PowerPoint Presentation</vt:lpstr>
      <vt:lpstr>Goals and Objectives</vt:lpstr>
      <vt:lpstr>2019 AAP ADHD Guidelines: What’s new?</vt:lpstr>
      <vt:lpstr>Your Patient: Bart</vt:lpstr>
      <vt:lpstr>More on Bart</vt:lpstr>
      <vt:lpstr>What is the Differential?</vt:lpstr>
      <vt:lpstr>First:  What is ADHD?</vt:lpstr>
      <vt:lpstr>DSM 5 Diagnosis</vt:lpstr>
      <vt:lpstr>ADHD Diagnostic Types</vt:lpstr>
      <vt:lpstr>Epidemiology</vt:lpstr>
      <vt:lpstr> Risk Factors:  Genetics</vt:lpstr>
      <vt:lpstr>Risk Factors:  Environment</vt:lpstr>
      <vt:lpstr>ADHD: Medical “look-alikes”</vt:lpstr>
      <vt:lpstr>ADHD: Psychiatric DDx</vt:lpstr>
      <vt:lpstr>Key Questions for Differential Dx</vt:lpstr>
      <vt:lpstr>Comorbidity is the rule</vt:lpstr>
      <vt:lpstr>Making the Diagnosis</vt:lpstr>
      <vt:lpstr>AAP Process of Care Wolraich ML, Hagan JF, Allan C, et al. Clinical Practice Guideline for the  Diagnosis, Evaluation, and Treatment of Attention-Deficit/Hyperactivity Disorder in Children and Adolescents. Pediatrics. 2019;144(4): e20192528  </vt:lpstr>
      <vt:lpstr>Note: How ADHD is NOT Diagnosed!</vt:lpstr>
      <vt:lpstr>Use Rating Scales</vt:lpstr>
      <vt:lpstr>Vanderbilt Parent and Teacher</vt:lpstr>
      <vt:lpstr>Back to Bart…..</vt:lpstr>
      <vt:lpstr>PowerPoint Presentation</vt:lpstr>
      <vt:lpstr>Bart’s Teacher Vanderbilt</vt:lpstr>
      <vt:lpstr>Outcome:  General</vt:lpstr>
      <vt:lpstr>Outcome:  Risks</vt:lpstr>
      <vt:lpstr>Conclusions on Assessment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Shaver</dc:creator>
  <cp:lastModifiedBy>Mike Shaver</cp:lastModifiedBy>
  <cp:revision>1</cp:revision>
  <dcterms:created xsi:type="dcterms:W3CDTF">2024-08-27T23:34:10Z</dcterms:created>
  <dcterms:modified xsi:type="dcterms:W3CDTF">2024-08-27T23:34:45Z</dcterms:modified>
</cp:coreProperties>
</file>