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0"/>
  </p:notesMasterIdLst>
  <p:sldIdLst>
    <p:sldId id="256" r:id="rId2"/>
    <p:sldId id="300" r:id="rId3"/>
    <p:sldId id="292" r:id="rId4"/>
    <p:sldId id="295" r:id="rId5"/>
    <p:sldId id="294" r:id="rId6"/>
    <p:sldId id="277" r:id="rId7"/>
    <p:sldId id="283" r:id="rId8"/>
    <p:sldId id="45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C0ADBBE-6D5E-4487-A750-B4BDEE1D8654}">
          <p14:sldIdLst>
            <p14:sldId id="256"/>
            <p14:sldId id="300"/>
            <p14:sldId id="292"/>
            <p14:sldId id="295"/>
            <p14:sldId id="294"/>
            <p14:sldId id="277"/>
            <p14:sldId id="283"/>
            <p14:sldId id="456"/>
          </p14:sldIdLst>
        </p14:section>
        <p14:section name="Untitled Section" id="{F53449CC-85AF-4543-B28C-35E84B00DA3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00"/>
    <a:srgbClr val="FF99CC"/>
    <a:srgbClr val="FF33CC"/>
    <a:srgbClr val="CCCCFF"/>
    <a:srgbClr val="FF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73B37A-5E72-2941-8D60-95E843B214DB}" v="375" dt="2020-09-21T12:55:21.6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69" autoAdjust="0"/>
    <p:restoredTop sz="94690" autoAdjust="0"/>
  </p:normalViewPr>
  <p:slideViewPr>
    <p:cSldViewPr snapToGrid="0">
      <p:cViewPr varScale="1">
        <p:scale>
          <a:sx n="82" d="100"/>
          <a:sy n="82" d="100"/>
        </p:scale>
        <p:origin x="51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01A03-2C97-C24B-A28D-8043552B9D9A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A22B7-9D63-784C-AD3F-6B89EFC588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93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we want to restrict this to depression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A22B7-9D63-784C-AD3F-6B89EFC588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655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am no going to go into this in detail, but you will have the slide deck to reference.  Main point is go up on the dose until in therapeutic range before adding a second medication or switching medication.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A22B7-9D63-784C-AD3F-6B89EFC588C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514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Switching to different medication carries more risk than going up on the dose until therapeutic or max dose reached.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A22B7-9D63-784C-AD3F-6B89EFC588C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340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5C8A644-23F8-4F82-80E2-C98B20D782C5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6A24-855F-4BBA-B8ED-8B95786263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225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644-23F8-4F82-80E2-C98B20D782C5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6A24-855F-4BBA-B8ED-8B95786263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96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644-23F8-4F82-80E2-C98B20D782C5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6A24-855F-4BBA-B8ED-8B95786263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018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644-23F8-4F82-80E2-C98B20D782C5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6A24-855F-4BBA-B8ED-8B95786263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356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644-23F8-4F82-80E2-C98B20D782C5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6A24-855F-4BBA-B8ED-8B95786263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57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644-23F8-4F82-80E2-C98B20D782C5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6A24-855F-4BBA-B8ED-8B95786263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58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644-23F8-4F82-80E2-C98B20D782C5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6A24-855F-4BBA-B8ED-8B95786263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8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644-23F8-4F82-80E2-C98B20D782C5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6A24-855F-4BBA-B8ED-8B95786263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49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644-23F8-4F82-80E2-C98B20D782C5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6A24-855F-4BBA-B8ED-8B95786263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67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644-23F8-4F82-80E2-C98B20D782C5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6A24-855F-4BBA-B8ED-8B95786263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27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8A644-23F8-4F82-80E2-C98B20D782C5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6A24-855F-4BBA-B8ED-8B95786263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93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5C8A644-23F8-4F82-80E2-C98B20D782C5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6986A24-855F-4BBA-B8ED-8B95786263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7545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Behavioral </a:t>
            </a:r>
            <a:r>
              <a:rPr lang="en-US" dirty="0"/>
              <a:t>Health Care in an Obstetric-Gynecology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Ellen Tourtelot MD </a:t>
            </a:r>
          </a:p>
          <a:p>
            <a:r>
              <a:rPr lang="en-US"/>
              <a:t>Ellen Poleshuck PhD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12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519"/>
    </mc:Choice>
    <mc:Fallback xmlns="">
      <p:transition spd="slow" advTm="3751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Provider Focus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Over 50% </a:t>
            </a:r>
            <a:r>
              <a:rPr lang="en-US" sz="3600" dirty="0"/>
              <a:t>of providers (Nurse Practitioners and OB/GYN residents) were not confident with prescribing antidepressant medication to pregnant patients.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9526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7"/>
    </mc:Choice>
    <mc:Fallback xmlns="">
      <p:transition spd="slow" advTm="33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179" y="0"/>
            <a:ext cx="9159323" cy="678317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DF745F-22D1-486D-A5CB-934000C71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179" y="-122464"/>
            <a:ext cx="9159323" cy="678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59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1"/>
    </mc:Choice>
    <mc:Fallback xmlns="">
      <p:transition spd="slow" advTm="48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9859" y="127221"/>
            <a:ext cx="8045761" cy="671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45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1"/>
    </mc:Choice>
    <mc:Fallback xmlns="">
      <p:transition spd="slow" advTm="38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1200" y="365760"/>
            <a:ext cx="8257618" cy="5876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62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0"/>
    </mc:Choice>
    <mc:Fallback xmlns="">
      <p:transition spd="slow" advTm="41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Documentation Template: </a:t>
            </a:r>
            <a:br>
              <a:rPr lang="en-US" dirty="0"/>
            </a:br>
            <a:r>
              <a:rPr lang="en-US" dirty="0"/>
              <a:t>Initial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Current PHQ-9 score: ***</a:t>
            </a:r>
          </a:p>
          <a:p>
            <a:pPr marL="0" indent="0">
              <a:buNone/>
            </a:pPr>
            <a:r>
              <a:rPr lang="en-US" dirty="0"/>
              <a:t>Positive for the following symptoms of depression: (anhedonia, depressed mood, lack of sleep/too much sleep, fatigue, poor appetite or overeating, feeling bad about yourself, trouble concentrating, psychomotor agitation or retardation)</a:t>
            </a:r>
          </a:p>
          <a:p>
            <a:pPr marL="0" indent="0">
              <a:buNone/>
            </a:pPr>
            <a:r>
              <a:rPr lang="en-US" dirty="0"/>
              <a:t>Recent precipitants/stressors: ***</a:t>
            </a:r>
          </a:p>
          <a:p>
            <a:pPr marL="0" indent="0">
              <a:buNone/>
            </a:pPr>
            <a:r>
              <a:rPr lang="en-US" dirty="0"/>
              <a:t>Domains of greatest functional  impairment</a:t>
            </a:r>
          </a:p>
          <a:p>
            <a:pPr marL="0" indent="0">
              <a:buNone/>
            </a:pPr>
            <a:r>
              <a:rPr lang="en-US" dirty="0"/>
              <a:t>Patient currently prescribed *** by *** and is taking medication as prescribed</a:t>
            </a:r>
          </a:p>
          <a:p>
            <a:pPr marL="0" indent="0">
              <a:buNone/>
            </a:pPr>
            <a:r>
              <a:rPr lang="en-US" dirty="0"/>
              <a:t>Patient actively attending psychotherapy (With *** Where ***ROI Y/N)</a:t>
            </a:r>
          </a:p>
          <a:p>
            <a:pPr marL="0" indent="0">
              <a:buNone/>
            </a:pPr>
            <a:r>
              <a:rPr lang="en-US" dirty="0"/>
              <a:t>Prior treatments (outpatient, inpatient, pharmacotherapy, none)</a:t>
            </a:r>
          </a:p>
          <a:p>
            <a:pPr marL="0" indent="0">
              <a:buNone/>
            </a:pPr>
            <a:r>
              <a:rPr lang="en-US" dirty="0"/>
              <a:t>Other medical conditions ruled out (TSH ***, other***)</a:t>
            </a:r>
          </a:p>
          <a:p>
            <a:pPr marL="0" indent="0">
              <a:buNone/>
            </a:pPr>
            <a:r>
              <a:rPr lang="en-US" dirty="0"/>
              <a:t>Concurrent substance abuse addressed (none reported, alcohol, THC, opiates, other ***)</a:t>
            </a:r>
          </a:p>
          <a:p>
            <a:pPr marL="0" indent="0">
              <a:buNone/>
            </a:pPr>
            <a:r>
              <a:rPr lang="en-US" dirty="0"/>
              <a:t>Fup plan: ***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badi" panose="020B0604020104020204" pitchFamily="34" charset="0"/>
              </a:rPr>
              <a:t>Similar templates created for suicide risk and follow-up assessment</a:t>
            </a:r>
          </a:p>
        </p:txBody>
      </p:sp>
    </p:spTree>
    <p:extLst>
      <p:ext uri="{BB962C8B-B14F-4D97-AF65-F5344CB8AC3E}">
        <p14:creationId xmlns:p14="http://schemas.microsoft.com/office/powerpoint/2010/main" val="1484968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605" y="1814051"/>
            <a:ext cx="9720073" cy="402336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Provider education on suicide assessment included an in-service and a grand rounds.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FF00"/>
                </a:solidFill>
              </a:rPr>
              <a:t>Template</a:t>
            </a:r>
            <a:r>
              <a:rPr lang="en-US" sz="3600" dirty="0"/>
              <a:t> (smart phrase) was developed and sent to all providers and available in EHR to use in assisting with suicide evaluation.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Track all screens with a positive answer to question 9 on PHQ and check documentation in the chart.  Give feedback to providers.  </a:t>
            </a:r>
            <a:r>
              <a:rPr lang="en-US" sz="3600" b="1" dirty="0">
                <a:solidFill>
                  <a:srgbClr val="FFFF00"/>
                </a:solidFill>
              </a:rPr>
              <a:t>Safety initiative for 2019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996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6"/>
    </mc:Choice>
    <mc:Fallback xmlns="">
      <p:transition spd="slow" advTm="396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6FF33-B217-3B46-AFB1-271FCC37C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DF6F8-65BE-BE48-A6B4-50A25F5F4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Ellen Tourtelot, MD</a:t>
            </a:r>
          </a:p>
          <a:p>
            <a:r>
              <a:rPr lang="en-US" dirty="0"/>
              <a:t>Associate Professor</a:t>
            </a:r>
          </a:p>
          <a:p>
            <a:r>
              <a:rPr lang="en-US" dirty="0"/>
              <a:t>Medical Director, UR Medicine Gender Wellness Obstetrics and Gynecology</a:t>
            </a:r>
          </a:p>
          <a:p>
            <a:r>
              <a:rPr lang="en-US" dirty="0"/>
              <a:t>Ellen_Tourtelot@urmc.Rochester.edu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Ellen Poleshuck, PhD</a:t>
            </a:r>
          </a:p>
          <a:p>
            <a:r>
              <a:rPr lang="en-US" dirty="0"/>
              <a:t>Associate Professor</a:t>
            </a:r>
          </a:p>
          <a:p>
            <a:r>
              <a:rPr lang="en-US" dirty="0"/>
              <a:t>Director, UR Medicine Program for Women’s Mental Health and Wellness</a:t>
            </a:r>
          </a:p>
          <a:p>
            <a:r>
              <a:rPr lang="en-US" dirty="0"/>
              <a:t>Ellen_Poleshuck@urmc.Rochester.edu</a:t>
            </a:r>
          </a:p>
        </p:txBody>
      </p:sp>
    </p:spTree>
    <p:extLst>
      <p:ext uri="{BB962C8B-B14F-4D97-AF65-F5344CB8AC3E}">
        <p14:creationId xmlns:p14="http://schemas.microsoft.com/office/powerpoint/2010/main" val="107381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7"/>
    </mc:Choice>
    <mc:Fallback xmlns="">
      <p:transition spd="slow" advTm="10787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5147</TotalTime>
  <Words>376</Words>
  <Application>Microsoft Office PowerPoint</Application>
  <PresentationFormat>Widescreen</PresentationFormat>
  <Paragraphs>40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Abadi</vt:lpstr>
      <vt:lpstr>Arial</vt:lpstr>
      <vt:lpstr>Calibri</vt:lpstr>
      <vt:lpstr>Tw Cen MT</vt:lpstr>
      <vt:lpstr>Tw Cen MT Condensed</vt:lpstr>
      <vt:lpstr>Wingdings 3</vt:lpstr>
      <vt:lpstr>Integral</vt:lpstr>
      <vt:lpstr>Behavioral Health Care in an Obstetric-Gynecology practice</vt:lpstr>
      <vt:lpstr>Provider Focus Groups</vt:lpstr>
      <vt:lpstr>PowerPoint Presentation</vt:lpstr>
      <vt:lpstr>PowerPoint Presentation</vt:lpstr>
      <vt:lpstr>PowerPoint Presentation</vt:lpstr>
      <vt:lpstr>Documentation Template:  Initial Assessment</vt:lpstr>
      <vt:lpstr>                            RESPONSE</vt:lpstr>
      <vt:lpstr>Contact Information</vt:lpstr>
    </vt:vector>
  </TitlesOfParts>
  <Company>University of Rochester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 Screened Positive for Depression</dc:title>
  <dc:creator>Tourtelot, Ellen</dc:creator>
  <cp:lastModifiedBy>Bhatia, Ira</cp:lastModifiedBy>
  <cp:revision>149</cp:revision>
  <dcterms:created xsi:type="dcterms:W3CDTF">2019-05-20T16:34:53Z</dcterms:created>
  <dcterms:modified xsi:type="dcterms:W3CDTF">2024-09-25T16:47:28Z</dcterms:modified>
</cp:coreProperties>
</file>