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 id="2147483740" r:id="rId2"/>
    <p:sldMasterId id="2147483728" r:id="rId3"/>
  </p:sldMasterIdLst>
  <p:notesMasterIdLst>
    <p:notesMasterId r:id="rId24"/>
  </p:notesMasterIdLst>
  <p:handoutMasterIdLst>
    <p:handoutMasterId r:id="rId25"/>
  </p:handoutMasterIdLst>
  <p:sldIdLst>
    <p:sldId id="320" r:id="rId4"/>
    <p:sldId id="298" r:id="rId5"/>
    <p:sldId id="279" r:id="rId6"/>
    <p:sldId id="257" r:id="rId7"/>
    <p:sldId id="258" r:id="rId8"/>
    <p:sldId id="262" r:id="rId9"/>
    <p:sldId id="264" r:id="rId10"/>
    <p:sldId id="259" r:id="rId11"/>
    <p:sldId id="260" r:id="rId12"/>
    <p:sldId id="267" r:id="rId13"/>
    <p:sldId id="263" r:id="rId14"/>
    <p:sldId id="326" r:id="rId15"/>
    <p:sldId id="325" r:id="rId16"/>
    <p:sldId id="265" r:id="rId17"/>
    <p:sldId id="266" r:id="rId18"/>
    <p:sldId id="268" r:id="rId19"/>
    <p:sldId id="272" r:id="rId20"/>
    <p:sldId id="273" r:id="rId21"/>
    <p:sldId id="274" r:id="rId22"/>
    <p:sldId id="324" r:id="rId2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1378"/>
    <a:srgbClr val="049FDA"/>
    <a:srgbClr val="7BBF43"/>
    <a:srgbClr val="66FF66"/>
    <a:srgbClr val="5D5B5B"/>
    <a:srgbClr val="ECF3F3"/>
    <a:srgbClr val="0F3079"/>
    <a:srgbClr val="FFFFFF"/>
    <a:srgbClr val="91D051"/>
    <a:srgbClr val="43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097" autoAdjust="0"/>
    <p:restoredTop sz="81170" autoAdjust="0"/>
  </p:normalViewPr>
  <p:slideViewPr>
    <p:cSldViewPr snapToGrid="0">
      <p:cViewPr varScale="1">
        <p:scale>
          <a:sx n="87" d="100"/>
          <a:sy n="87" d="100"/>
        </p:scale>
        <p:origin x="318" y="9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3786"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9E9147A6-0FE2-4264-A902-B8CAD3124305}" type="datetimeFigureOut">
              <a:rPr lang="en-US" smtClean="0"/>
              <a:t>9/11/2024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5DA1A487-6BAF-44F4-B2C1-61B366ADE2EF}" type="slidenum">
              <a:rPr lang="en-US" smtClean="0"/>
              <a:t>‹#›</a:t>
            </a:fld>
            <a:endParaRPr lang="en-US"/>
          </a:p>
        </p:txBody>
      </p:sp>
    </p:spTree>
    <p:extLst>
      <p:ext uri="{BB962C8B-B14F-4D97-AF65-F5344CB8AC3E}">
        <p14:creationId xmlns:p14="http://schemas.microsoft.com/office/powerpoint/2010/main" val="33648101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B754324-E28A-4897-919C-EDC862D7EE7D}" type="datetimeFigureOut">
              <a:rPr lang="en-US" smtClean="0"/>
              <a:t>9/11/2024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2566C59-BAC0-4CE1-A859-46610F03C0CE}" type="slidenum">
              <a:rPr lang="en-US" smtClean="0"/>
              <a:t>‹#›</a:t>
            </a:fld>
            <a:endParaRPr lang="en-US"/>
          </a:p>
        </p:txBody>
      </p:sp>
    </p:spTree>
    <p:extLst>
      <p:ext uri="{BB962C8B-B14F-4D97-AF65-F5344CB8AC3E}">
        <p14:creationId xmlns:p14="http://schemas.microsoft.com/office/powerpoint/2010/main" val="2969090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566C59-BAC0-4CE1-A859-46610F03C0CE}" type="slidenum">
              <a:rPr lang="en-US" smtClean="0"/>
              <a:t>2</a:t>
            </a:fld>
            <a:endParaRPr lang="en-US"/>
          </a:p>
        </p:txBody>
      </p:sp>
    </p:spTree>
    <p:extLst>
      <p:ext uri="{BB962C8B-B14F-4D97-AF65-F5344CB8AC3E}">
        <p14:creationId xmlns:p14="http://schemas.microsoft.com/office/powerpoint/2010/main" val="1657555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dirty="0">
              <a:solidFill>
                <a:srgbClr val="212121"/>
              </a:solidFill>
              <a:effectLst/>
              <a:latin typeface="BlinkMacSystemFont"/>
            </a:endParaRPr>
          </a:p>
        </p:txBody>
      </p:sp>
      <p:sp>
        <p:nvSpPr>
          <p:cNvPr id="4" name="Slide Number Placeholder 3"/>
          <p:cNvSpPr>
            <a:spLocks noGrp="1"/>
          </p:cNvSpPr>
          <p:nvPr>
            <p:ph type="sldNum" sz="quarter" idx="5"/>
          </p:nvPr>
        </p:nvSpPr>
        <p:spPr/>
        <p:txBody>
          <a:bodyPr/>
          <a:lstStyle/>
          <a:p>
            <a:fld id="{FB03AAFE-7D38-4AA1-9348-92D9A6758A67}" type="slidenum">
              <a:rPr lang="en-US" smtClean="0"/>
              <a:t>5</a:t>
            </a:fld>
            <a:endParaRPr lang="en-US"/>
          </a:p>
        </p:txBody>
      </p:sp>
    </p:spTree>
    <p:extLst>
      <p:ext uri="{BB962C8B-B14F-4D97-AF65-F5344CB8AC3E}">
        <p14:creationId xmlns:p14="http://schemas.microsoft.com/office/powerpoint/2010/main" val="1634152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dirty="0">
              <a:solidFill>
                <a:srgbClr val="212121"/>
              </a:solidFill>
              <a:effectLst/>
              <a:latin typeface="BlinkMacSystemFont"/>
            </a:endParaRPr>
          </a:p>
        </p:txBody>
      </p:sp>
      <p:sp>
        <p:nvSpPr>
          <p:cNvPr id="4" name="Slide Number Placeholder 3"/>
          <p:cNvSpPr>
            <a:spLocks noGrp="1"/>
          </p:cNvSpPr>
          <p:nvPr>
            <p:ph type="sldNum" sz="quarter" idx="5"/>
          </p:nvPr>
        </p:nvSpPr>
        <p:spPr/>
        <p:txBody>
          <a:bodyPr/>
          <a:lstStyle/>
          <a:p>
            <a:fld id="{FB03AAFE-7D38-4AA1-9348-92D9A6758A67}" type="slidenum">
              <a:rPr lang="en-US" smtClean="0"/>
              <a:t>7</a:t>
            </a:fld>
            <a:endParaRPr lang="en-US"/>
          </a:p>
        </p:txBody>
      </p:sp>
    </p:spTree>
    <p:extLst>
      <p:ext uri="{BB962C8B-B14F-4D97-AF65-F5344CB8AC3E}">
        <p14:creationId xmlns:p14="http://schemas.microsoft.com/office/powerpoint/2010/main" val="35543158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dirty="0">
              <a:solidFill>
                <a:srgbClr val="212121"/>
              </a:solidFill>
              <a:effectLst/>
              <a:latin typeface="BlinkMacSystemFont"/>
            </a:endParaRPr>
          </a:p>
          <a:p>
            <a:endParaRPr lang="en-US" dirty="0"/>
          </a:p>
        </p:txBody>
      </p:sp>
      <p:sp>
        <p:nvSpPr>
          <p:cNvPr id="4" name="Slide Number Placeholder 3"/>
          <p:cNvSpPr>
            <a:spLocks noGrp="1"/>
          </p:cNvSpPr>
          <p:nvPr>
            <p:ph type="sldNum" sz="quarter" idx="5"/>
          </p:nvPr>
        </p:nvSpPr>
        <p:spPr/>
        <p:txBody>
          <a:bodyPr/>
          <a:lstStyle/>
          <a:p>
            <a:fld id="{FB03AAFE-7D38-4AA1-9348-92D9A6758A67}" type="slidenum">
              <a:rPr lang="en-US" smtClean="0"/>
              <a:t>8</a:t>
            </a:fld>
            <a:endParaRPr lang="en-US"/>
          </a:p>
        </p:txBody>
      </p:sp>
    </p:spTree>
    <p:extLst>
      <p:ext uri="{BB962C8B-B14F-4D97-AF65-F5344CB8AC3E}">
        <p14:creationId xmlns:p14="http://schemas.microsoft.com/office/powerpoint/2010/main" val="41558954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b="0" i="0" dirty="0">
              <a:solidFill>
                <a:srgbClr val="212121"/>
              </a:solidFill>
              <a:effectLst/>
              <a:latin typeface="BlinkMacSystemFont"/>
            </a:endParaRPr>
          </a:p>
        </p:txBody>
      </p:sp>
      <p:sp>
        <p:nvSpPr>
          <p:cNvPr id="4" name="Slide Number Placeholder 3"/>
          <p:cNvSpPr>
            <a:spLocks noGrp="1"/>
          </p:cNvSpPr>
          <p:nvPr>
            <p:ph type="sldNum" sz="quarter" idx="5"/>
          </p:nvPr>
        </p:nvSpPr>
        <p:spPr/>
        <p:txBody>
          <a:bodyPr/>
          <a:lstStyle/>
          <a:p>
            <a:fld id="{FB03AAFE-7D38-4AA1-9348-92D9A6758A67}" type="slidenum">
              <a:rPr lang="en-US" smtClean="0"/>
              <a:t>9</a:t>
            </a:fld>
            <a:endParaRPr lang="en-US"/>
          </a:p>
        </p:txBody>
      </p:sp>
    </p:spTree>
    <p:extLst>
      <p:ext uri="{BB962C8B-B14F-4D97-AF65-F5344CB8AC3E}">
        <p14:creationId xmlns:p14="http://schemas.microsoft.com/office/powerpoint/2010/main" val="15562202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212121"/>
                </a:solidFill>
                <a:effectLst/>
                <a:latin typeface="BlinkMacSystemFont"/>
              </a:rPr>
              <a:t>With the exception of in cases of stimulant abuse abuse, no firm evidence of harm from exposure to psychostimulants exists at this time</a:t>
            </a:r>
          </a:p>
        </p:txBody>
      </p:sp>
      <p:sp>
        <p:nvSpPr>
          <p:cNvPr id="4" name="Slide Number Placeholder 3"/>
          <p:cNvSpPr>
            <a:spLocks noGrp="1"/>
          </p:cNvSpPr>
          <p:nvPr>
            <p:ph type="sldNum" sz="quarter" idx="5"/>
          </p:nvPr>
        </p:nvSpPr>
        <p:spPr/>
        <p:txBody>
          <a:bodyPr/>
          <a:lstStyle/>
          <a:p>
            <a:fld id="{FB03AAFE-7D38-4AA1-9348-92D9A6758A67}" type="slidenum">
              <a:rPr lang="en-US" smtClean="0"/>
              <a:t>11</a:t>
            </a:fld>
            <a:endParaRPr lang="en-US"/>
          </a:p>
        </p:txBody>
      </p:sp>
    </p:spTree>
    <p:extLst>
      <p:ext uri="{BB962C8B-B14F-4D97-AF65-F5344CB8AC3E}">
        <p14:creationId xmlns:p14="http://schemas.microsoft.com/office/powerpoint/2010/main" val="6762270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03AAFE-7D38-4AA1-9348-92D9A6758A67}" type="slidenum">
              <a:rPr lang="en-US" smtClean="0"/>
              <a:t>14</a:t>
            </a:fld>
            <a:endParaRPr lang="en-US"/>
          </a:p>
        </p:txBody>
      </p:sp>
    </p:spTree>
    <p:extLst>
      <p:ext uri="{BB962C8B-B14F-4D97-AF65-F5344CB8AC3E}">
        <p14:creationId xmlns:p14="http://schemas.microsoft.com/office/powerpoint/2010/main" val="29521632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dirty="0">
              <a:solidFill>
                <a:srgbClr val="212121"/>
              </a:solidFill>
              <a:effectLst/>
              <a:latin typeface="BlinkMacSystemFont"/>
            </a:endParaRPr>
          </a:p>
          <a:p>
            <a:endParaRPr lang="en-US" b="0" i="0" dirty="0">
              <a:solidFill>
                <a:srgbClr val="212121"/>
              </a:solidFill>
              <a:effectLst/>
              <a:latin typeface="BlinkMacSystemFont"/>
            </a:endParaRPr>
          </a:p>
          <a:p>
            <a:endParaRPr lang="en-US" dirty="0"/>
          </a:p>
        </p:txBody>
      </p:sp>
      <p:sp>
        <p:nvSpPr>
          <p:cNvPr id="4" name="Slide Number Placeholder 3"/>
          <p:cNvSpPr>
            <a:spLocks noGrp="1"/>
          </p:cNvSpPr>
          <p:nvPr>
            <p:ph type="sldNum" sz="quarter" idx="5"/>
          </p:nvPr>
        </p:nvSpPr>
        <p:spPr/>
        <p:txBody>
          <a:bodyPr/>
          <a:lstStyle/>
          <a:p>
            <a:fld id="{FB03AAFE-7D38-4AA1-9348-92D9A6758A67}" type="slidenum">
              <a:rPr lang="en-US" smtClean="0"/>
              <a:t>15</a:t>
            </a:fld>
            <a:endParaRPr lang="en-US"/>
          </a:p>
        </p:txBody>
      </p:sp>
    </p:spTree>
    <p:extLst>
      <p:ext uri="{BB962C8B-B14F-4D97-AF65-F5344CB8AC3E}">
        <p14:creationId xmlns:p14="http://schemas.microsoft.com/office/powerpoint/2010/main" val="2193989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endParaRPr lang="en-US" b="0" i="0" dirty="0">
              <a:solidFill>
                <a:srgbClr val="212121"/>
              </a:solidFill>
              <a:effectLst/>
              <a:latin typeface="BlinkMacSystemFont"/>
            </a:endParaRPr>
          </a:p>
          <a:p>
            <a:pPr defTabSz="931774"/>
            <a:endParaRPr lang="en-US" b="0" i="0" dirty="0">
              <a:solidFill>
                <a:srgbClr val="212121"/>
              </a:solidFill>
              <a:effectLst/>
              <a:latin typeface="BlinkMacSystemFont"/>
            </a:endParaRPr>
          </a:p>
          <a:p>
            <a:endParaRPr lang="en-US" dirty="0"/>
          </a:p>
        </p:txBody>
      </p:sp>
      <p:sp>
        <p:nvSpPr>
          <p:cNvPr id="4" name="Slide Number Placeholder 3"/>
          <p:cNvSpPr>
            <a:spLocks noGrp="1"/>
          </p:cNvSpPr>
          <p:nvPr>
            <p:ph type="sldNum" sz="quarter" idx="5"/>
          </p:nvPr>
        </p:nvSpPr>
        <p:spPr/>
        <p:txBody>
          <a:bodyPr/>
          <a:lstStyle/>
          <a:p>
            <a:fld id="{FB03AAFE-7D38-4AA1-9348-92D9A6758A67}" type="slidenum">
              <a:rPr lang="en-US" smtClean="0"/>
              <a:t>16</a:t>
            </a:fld>
            <a:endParaRPr lang="en-US"/>
          </a:p>
        </p:txBody>
      </p:sp>
    </p:spTree>
    <p:extLst>
      <p:ext uri="{BB962C8B-B14F-4D97-AF65-F5344CB8AC3E}">
        <p14:creationId xmlns:p14="http://schemas.microsoft.com/office/powerpoint/2010/main" val="2932160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6" name="Slide Number Placeholder 5"/>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1343803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4152438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3361498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496709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610600" y="6595186"/>
            <a:ext cx="2743200" cy="262814"/>
          </a:xfrm>
          <a:prstGeom prst="rect">
            <a:avLst/>
          </a:prstGeom>
        </p:spPr>
        <p:txBody>
          <a:bodyPr/>
          <a:lstStyle>
            <a:lvl1pPr algn="r">
              <a:defRPr sz="1200"/>
            </a:lvl1pPr>
          </a:lstStyle>
          <a:p>
            <a:fld id="{023EF2FA-38EB-354B-AB31-D0F975FB7077}" type="slidenum">
              <a:rPr lang="en-US" smtClean="0"/>
              <a:pPr/>
              <a:t>‹#›</a:t>
            </a:fld>
            <a:endParaRPr lang="en-US" dirty="0"/>
          </a:p>
        </p:txBody>
      </p:sp>
    </p:spTree>
    <p:extLst>
      <p:ext uri="{BB962C8B-B14F-4D97-AF65-F5344CB8AC3E}">
        <p14:creationId xmlns:p14="http://schemas.microsoft.com/office/powerpoint/2010/main" val="10705277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8604250" y="6605515"/>
            <a:ext cx="2743200" cy="252485"/>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7417316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8610600" y="6591869"/>
            <a:ext cx="2743200" cy="266131"/>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1406656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8612188" y="6578221"/>
            <a:ext cx="2743200" cy="279779"/>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19357863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lvl1pPr>
              <a:defRPr>
                <a:solidFill>
                  <a:schemeClr val="tx1">
                    <a:lumMod val="65000"/>
                    <a:lumOff val="35000"/>
                  </a:schemeClr>
                </a:solidFill>
              </a:defRPr>
            </a:lvl1pPr>
          </a:lstStyle>
          <a:p>
            <a:r>
              <a:rPr lang="en-US" dirty="0"/>
              <a:t>Click to edit Master title style</a:t>
            </a:r>
          </a:p>
        </p:txBody>
      </p:sp>
      <p:sp>
        <p:nvSpPr>
          <p:cNvPr id="5" name="Slide Number Placeholder 4"/>
          <p:cNvSpPr>
            <a:spLocks noGrp="1"/>
          </p:cNvSpPr>
          <p:nvPr>
            <p:ph type="sldNum" sz="quarter" idx="12"/>
          </p:nvPr>
        </p:nvSpPr>
        <p:spPr>
          <a:xfrm>
            <a:off x="8610600" y="6523630"/>
            <a:ext cx="2743200" cy="334370"/>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3837811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610600" y="6550925"/>
            <a:ext cx="2743200" cy="307075"/>
          </a:xfrm>
          <a:prstGeom prst="rect">
            <a:avLst/>
          </a:prstGeom>
        </p:spPr>
        <p:txBody>
          <a:bodyPr/>
          <a:lstStyle/>
          <a:p>
            <a:fld id="{023EF2FA-38EB-354B-AB31-D0F975FB7077}" type="slidenum">
              <a:rPr lang="en-US" smtClean="0"/>
              <a:t>‹#›</a:t>
            </a:fld>
            <a:endParaRPr lang="en-US"/>
          </a:p>
        </p:txBody>
      </p:sp>
      <p:sp>
        <p:nvSpPr>
          <p:cNvPr id="5" name="Title 1"/>
          <p:cNvSpPr>
            <a:spLocks noGrp="1"/>
          </p:cNvSpPr>
          <p:nvPr>
            <p:ph type="title"/>
          </p:nvPr>
        </p:nvSpPr>
        <p:spPr>
          <a:xfrm>
            <a:off x="838200" y="745451"/>
            <a:ext cx="10515600" cy="821917"/>
          </a:xfrm>
          <a:prstGeom prst="rect">
            <a:avLst/>
          </a:prstGeom>
        </p:spPr>
        <p:txBody>
          <a:bodyPr/>
          <a:lstStyle>
            <a:lvl1pPr>
              <a:defRPr sz="4800">
                <a:solidFill>
                  <a:schemeClr val="tx1">
                    <a:lumMod val="65000"/>
                    <a:lumOff val="35000"/>
                  </a:schemeClr>
                </a:solidFill>
              </a:defRPr>
            </a:lvl1pPr>
          </a:lstStyle>
          <a:p>
            <a:r>
              <a:rPr lang="en-US" dirty="0"/>
              <a:t>Statewide Coordination Center</a:t>
            </a:r>
          </a:p>
        </p:txBody>
      </p:sp>
    </p:spTree>
    <p:extLst>
      <p:ext uri="{BB962C8B-B14F-4D97-AF65-F5344CB8AC3E}">
        <p14:creationId xmlns:p14="http://schemas.microsoft.com/office/powerpoint/2010/main" val="13161776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8612188" y="6564573"/>
            <a:ext cx="2743200" cy="293427"/>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1915661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E927A71C-5EB0-45EC-B0AD-E94D765AE5AB}" type="slidenum">
              <a:rPr lang="en-US" smtClean="0"/>
              <a:pPr/>
              <a:t>‹#›</a:t>
            </a:fld>
            <a:endParaRPr lang="en-US" dirty="0"/>
          </a:p>
        </p:txBody>
      </p:sp>
    </p:spTree>
    <p:extLst>
      <p:ext uri="{BB962C8B-B14F-4D97-AF65-F5344CB8AC3E}">
        <p14:creationId xmlns:p14="http://schemas.microsoft.com/office/powerpoint/2010/main" val="334914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8612188" y="6523630"/>
            <a:ext cx="2743200" cy="334370"/>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14501123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lvl1pPr>
              <a:defRPr>
                <a:solidFill>
                  <a:schemeClr val="tx1">
                    <a:lumMod val="65000"/>
                    <a:lumOff val="35000"/>
                  </a:schemeClr>
                </a:solidFill>
              </a:defRPr>
            </a:lvl1pPr>
          </a:lstStyle>
          <a:p>
            <a:r>
              <a:rPr lang="en-US" dirty="0"/>
              <a:t>Click to edit Master title style</a:t>
            </a:r>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610600" y="6537278"/>
            <a:ext cx="2743200" cy="320722"/>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2464911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lvl1pPr>
              <a:defRPr>
                <a:solidFill>
                  <a:schemeClr val="tx1">
                    <a:lumMod val="65000"/>
                    <a:lumOff val="35000"/>
                  </a:schemeClr>
                </a:solidFill>
              </a:defRPr>
            </a:lvl1pPr>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610600" y="6578221"/>
            <a:ext cx="2743200" cy="279779"/>
          </a:xfrm>
          <a:prstGeom prst="rect">
            <a:avLst/>
          </a:prstGeom>
        </p:spPr>
        <p:txBody>
          <a:bodyPr/>
          <a:lstStyle/>
          <a:p>
            <a:fld id="{023EF2FA-38EB-354B-AB31-D0F975FB7077}" type="slidenum">
              <a:rPr lang="en-US" smtClean="0"/>
              <a:t>‹#›</a:t>
            </a:fld>
            <a:endParaRPr lang="en-US"/>
          </a:p>
        </p:txBody>
      </p:sp>
    </p:spTree>
    <p:extLst>
      <p:ext uri="{BB962C8B-B14F-4D97-AF65-F5344CB8AC3E}">
        <p14:creationId xmlns:p14="http://schemas.microsoft.com/office/powerpoint/2010/main" val="2800130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0606811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999347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8723386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47988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792194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77562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9831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7_Title Slide">
    <p:spTree>
      <p:nvGrpSpPr>
        <p:cNvPr id="1" name=""/>
        <p:cNvGrpSpPr/>
        <p:nvPr/>
      </p:nvGrpSpPr>
      <p:grpSpPr>
        <a:xfrm>
          <a:off x="0" y="0"/>
          <a:ext cx="0" cy="0"/>
          <a:chOff x="0" y="0"/>
          <a:chExt cx="0" cy="0"/>
        </a:xfrm>
      </p:grpSpPr>
      <p:pic>
        <p:nvPicPr>
          <p:cNvPr id="12" name="Graphic 6"/>
          <p:cNvPicPr>
            <a:picLocks noChangeAspect="1"/>
          </p:cNvPicPr>
          <p:nvPr userDrawn="1"/>
        </p:nvPicPr>
        <p:blipFill rotWithShape="1">
          <a:blip r:embed="rId2" cstate="print">
            <a:extLst>
              <a:ext uri="{28A0092B-C50C-407E-A947-70E740481C1C}">
                <a14:useLocalDpi xmlns:a14="http://schemas.microsoft.com/office/drawing/2010/main" val="0"/>
              </a:ext>
            </a:extLst>
          </a:blip>
          <a:srcRect l="31450" t="17628" r="26478" b="17628"/>
          <a:stretch/>
        </p:blipFill>
        <p:spPr>
          <a:xfrm>
            <a:off x="520627" y="811784"/>
            <a:ext cx="4370453" cy="5197094"/>
          </a:xfrm>
          <a:prstGeom prst="rect">
            <a:avLst/>
          </a:prstGeom>
        </p:spPr>
      </p:pic>
      <p:sp>
        <p:nvSpPr>
          <p:cNvPr id="6" name="Slide Number Placeholder 5"/>
          <p:cNvSpPr>
            <a:spLocks noGrp="1"/>
          </p:cNvSpPr>
          <p:nvPr>
            <p:ph type="sldNum" sz="quarter" idx="12"/>
          </p:nvPr>
        </p:nvSpPr>
        <p:spPr/>
        <p:txBody>
          <a:bodyPr/>
          <a:lstStyle/>
          <a:p>
            <a:fld id="{E927A71C-5EB0-45EC-B0AD-E94D765AE5AB}" type="slidenum">
              <a:rPr lang="en-US" smtClean="0"/>
              <a:t>‹#›</a:t>
            </a:fld>
            <a:endParaRPr lang="en-US"/>
          </a:p>
        </p:txBody>
      </p:sp>
      <p:sp>
        <p:nvSpPr>
          <p:cNvPr id="8" name="Rectangle 7"/>
          <p:cNvSpPr/>
          <p:nvPr userDrawn="1"/>
        </p:nvSpPr>
        <p:spPr>
          <a:xfrm>
            <a:off x="5448592" y="1874750"/>
            <a:ext cx="6743408" cy="880159"/>
          </a:xfrm>
          <a:prstGeom prst="rect">
            <a:avLst/>
          </a:prstGeom>
          <a:solidFill>
            <a:srgbClr val="391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5448592" y="2971049"/>
            <a:ext cx="6743408" cy="881143"/>
          </a:xfrm>
          <a:prstGeom prst="rect">
            <a:avLst/>
          </a:prstGeom>
          <a:solidFill>
            <a:srgbClr val="049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5448592" y="4068332"/>
            <a:ext cx="6743408" cy="88398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5448592" y="3234339"/>
            <a:ext cx="6743408" cy="445170"/>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2" name="Title 1"/>
          <p:cNvSpPr>
            <a:spLocks noGrp="1"/>
          </p:cNvSpPr>
          <p:nvPr>
            <p:ph type="ctrTitle"/>
          </p:nvPr>
        </p:nvSpPr>
        <p:spPr>
          <a:xfrm>
            <a:off x="5448592" y="1986481"/>
            <a:ext cx="6743408" cy="656696"/>
          </a:xfrm>
        </p:spPr>
        <p:txBody>
          <a:bodyPr anchor="b"/>
          <a:lstStyle>
            <a:lvl1pPr algn="ctr">
              <a:defRPr sz="4400">
                <a:solidFill>
                  <a:schemeClr val="bg1"/>
                </a:solidFill>
              </a:defRPr>
            </a:lvl1pPr>
          </a:lstStyle>
          <a:p>
            <a:r>
              <a:rPr lang="en-US" dirty="0"/>
              <a:t>Click to edit Master title style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2516108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22111593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180562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1807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2pPr>
              <a:defRPr sz="2000"/>
            </a:lvl2pPr>
            <a:lvl3pPr>
              <a:defRPr sz="1800"/>
            </a:lvl3pPr>
            <a:lvl4pPr>
              <a:defRPr sz="1800"/>
            </a:lvl4pPr>
            <a:lvl5pPr>
              <a:defRPr sz="1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1792826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91909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2636034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819150"/>
            <a:ext cx="10515600" cy="871538"/>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1785962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3364201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p:cNvSpPr>
            <a:spLocks noGrp="1"/>
          </p:cNvSpPr>
          <p:nvPr>
            <p:ph type="sldNum" sz="quarter" idx="12"/>
          </p:nvPr>
        </p:nvSpPr>
        <p:spPr/>
        <p:txBody>
          <a:bodyPr/>
          <a:lstStyle/>
          <a:p>
            <a:fld id="{E927A71C-5EB0-45EC-B0AD-E94D765AE5AB}" type="slidenum">
              <a:rPr lang="en-US" smtClean="0"/>
              <a:t>‹#›</a:t>
            </a:fld>
            <a:endParaRPr lang="en-US"/>
          </a:p>
        </p:txBody>
      </p:sp>
    </p:spTree>
    <p:extLst>
      <p:ext uri="{BB962C8B-B14F-4D97-AF65-F5344CB8AC3E}">
        <p14:creationId xmlns:p14="http://schemas.microsoft.com/office/powerpoint/2010/main" val="674303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sv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svg"/><Relationship Id="rId10" Type="http://schemas.openxmlformats.org/officeDocument/2006/relationships/slideLayout" Target="../slideLayouts/slideLayout10.xml"/><Relationship Id="rId19" Type="http://schemas.openxmlformats.org/officeDocument/2006/relationships/image" Target="../media/image6.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5.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8.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9.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Freeform: Shape 16"/>
          <p:cNvSpPr/>
          <p:nvPr userDrawn="1"/>
        </p:nvSpPr>
        <p:spPr>
          <a:xfrm rot="10800000">
            <a:off x="-1" y="5357812"/>
            <a:ext cx="3832382" cy="1500187"/>
          </a:xfrm>
          <a:custGeom>
            <a:avLst/>
            <a:gdLst>
              <a:gd name="connsiteX0" fmla="*/ 5681662 w 5681662"/>
              <a:gd name="connsiteY0" fmla="*/ 2224088 h 2224088"/>
              <a:gd name="connsiteX1" fmla="*/ 5681662 w 5681662"/>
              <a:gd name="connsiteY1" fmla="*/ 0 h 2224088"/>
              <a:gd name="connsiteX2" fmla="*/ 0 w 5681662"/>
              <a:gd name="connsiteY2" fmla="*/ 0 h 2224088"/>
              <a:gd name="connsiteX3" fmla="*/ 5681662 w 5681662"/>
              <a:gd name="connsiteY3" fmla="*/ 2224088 h 2224088"/>
            </a:gdLst>
            <a:ahLst/>
            <a:cxnLst>
              <a:cxn ang="0">
                <a:pos x="connsiteX0" y="connsiteY0"/>
              </a:cxn>
              <a:cxn ang="0">
                <a:pos x="connsiteX1" y="connsiteY1"/>
              </a:cxn>
              <a:cxn ang="0">
                <a:pos x="connsiteX2" y="connsiteY2"/>
              </a:cxn>
              <a:cxn ang="0">
                <a:pos x="connsiteX3" y="connsiteY3"/>
              </a:cxn>
            </a:cxnLst>
            <a:rect l="l" t="t" r="r" b="b"/>
            <a:pathLst>
              <a:path w="5681662" h="2224088">
                <a:moveTo>
                  <a:pt x="5681662" y="2224088"/>
                </a:moveTo>
                <a:lnTo>
                  <a:pt x="5681662" y="0"/>
                </a:lnTo>
                <a:lnTo>
                  <a:pt x="0" y="0"/>
                </a:lnTo>
                <a:lnTo>
                  <a:pt x="5681662" y="222408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Shape 6"/>
          <p:cNvSpPr/>
          <p:nvPr userDrawn="1"/>
        </p:nvSpPr>
        <p:spPr>
          <a:xfrm>
            <a:off x="6510338" y="0"/>
            <a:ext cx="5681662" cy="2224088"/>
          </a:xfrm>
          <a:custGeom>
            <a:avLst/>
            <a:gdLst>
              <a:gd name="connsiteX0" fmla="*/ 5681662 w 5681662"/>
              <a:gd name="connsiteY0" fmla="*/ 2224088 h 2224088"/>
              <a:gd name="connsiteX1" fmla="*/ 5681662 w 5681662"/>
              <a:gd name="connsiteY1" fmla="*/ 0 h 2224088"/>
              <a:gd name="connsiteX2" fmla="*/ 0 w 5681662"/>
              <a:gd name="connsiteY2" fmla="*/ 0 h 2224088"/>
              <a:gd name="connsiteX3" fmla="*/ 5681662 w 5681662"/>
              <a:gd name="connsiteY3" fmla="*/ 2224088 h 2224088"/>
            </a:gdLst>
            <a:ahLst/>
            <a:cxnLst>
              <a:cxn ang="0">
                <a:pos x="connsiteX0" y="connsiteY0"/>
              </a:cxn>
              <a:cxn ang="0">
                <a:pos x="connsiteX1" y="connsiteY1"/>
              </a:cxn>
              <a:cxn ang="0">
                <a:pos x="connsiteX2" y="connsiteY2"/>
              </a:cxn>
              <a:cxn ang="0">
                <a:pos x="connsiteX3" y="connsiteY3"/>
              </a:cxn>
            </a:cxnLst>
            <a:rect l="l" t="t" r="r" b="b"/>
            <a:pathLst>
              <a:path w="5681662" h="2224088">
                <a:moveTo>
                  <a:pt x="5681662" y="2224088"/>
                </a:moveTo>
                <a:lnTo>
                  <a:pt x="5681662" y="0"/>
                </a:lnTo>
                <a:lnTo>
                  <a:pt x="0" y="0"/>
                </a:lnTo>
                <a:lnTo>
                  <a:pt x="5681662" y="222408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840985"/>
            <a:ext cx="10515600" cy="821917"/>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838200" y="1814513"/>
            <a:ext cx="10515600" cy="436245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000" b="0" i="0">
                <a:solidFill>
                  <a:schemeClr val="bg2">
                    <a:lumMod val="25000"/>
                  </a:schemeClr>
                </a:solidFill>
                <a:latin typeface="Helvetica Regular" charset="0"/>
              </a:defRPr>
            </a:lvl1pPr>
          </a:lstStyle>
          <a:p>
            <a:fld id="{E927A71C-5EB0-45EC-B0AD-E94D765AE5AB}" type="slidenum">
              <a:rPr lang="en-US" smtClean="0"/>
              <a:pPr/>
              <a:t>‹#›</a:t>
            </a:fld>
            <a:endParaRPr lang="en-US" dirty="0"/>
          </a:p>
        </p:txBody>
      </p:sp>
      <p:sp>
        <p:nvSpPr>
          <p:cNvPr id="8" name="Rectangle 7"/>
          <p:cNvSpPr/>
          <p:nvPr userDrawn="1"/>
        </p:nvSpPr>
        <p:spPr>
          <a:xfrm>
            <a:off x="0" y="0"/>
            <a:ext cx="838200" cy="109057"/>
          </a:xfrm>
          <a:prstGeom prst="rect">
            <a:avLst/>
          </a:prstGeom>
          <a:solidFill>
            <a:srgbClr val="391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901110" y="0"/>
            <a:ext cx="838200" cy="109057"/>
          </a:xfrm>
          <a:prstGeom prst="rect">
            <a:avLst/>
          </a:prstGeom>
          <a:solidFill>
            <a:srgbClr val="049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802220" y="0"/>
            <a:ext cx="838200" cy="10905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Graphic 19"/>
          <p:cNvPicPr>
            <a:picLocks noChangeAspect="1"/>
          </p:cNvPicPr>
          <p:nvPr userDrawn="1"/>
        </p:nvPicPr>
        <p:blipFill>
          <a:blip r:embed="rId14">
            <a:extLst>
              <a:ext uri="{96DAC541-7B7A-43D3-8B79-37D633B846F1}">
                <asvg:svgBlip xmlns:asvg="http://schemas.microsoft.com/office/drawing/2016/SVG/main" r:embed="rId15"/>
              </a:ext>
            </a:extLst>
          </a:blip>
          <a:stretch>
            <a:fillRect/>
          </a:stretch>
        </p:blipFill>
        <p:spPr>
          <a:xfrm>
            <a:off x="74099" y="144864"/>
            <a:ext cx="2450026" cy="470706"/>
          </a:xfrm>
          <a:prstGeom prst="rect">
            <a:avLst/>
          </a:prstGeom>
        </p:spPr>
      </p:pic>
      <p:pic>
        <p:nvPicPr>
          <p:cNvPr id="21" name="Graphic 20"/>
          <p:cNvPicPr>
            <a:picLocks noChangeAspect="1"/>
          </p:cNvPicPr>
          <p:nvPr userDrawn="1"/>
        </p:nvPicPr>
        <p:blipFill>
          <a:blip r:embed="rId16">
            <a:extLst>
              <a:ext uri="{96DAC541-7B7A-43D3-8B79-37D633B846F1}">
                <asvg:svgBlip xmlns:asvg="http://schemas.microsoft.com/office/drawing/2016/SVG/main" r:embed="rId17"/>
              </a:ext>
            </a:extLst>
          </a:blip>
          <a:stretch>
            <a:fillRect/>
          </a:stretch>
        </p:blipFill>
        <p:spPr>
          <a:xfrm>
            <a:off x="7724467" y="63900"/>
            <a:ext cx="4334183" cy="126600"/>
          </a:xfrm>
          <a:prstGeom prst="rect">
            <a:avLst/>
          </a:prstGeom>
        </p:spPr>
      </p:pic>
      <p:sp>
        <p:nvSpPr>
          <p:cNvPr id="22" name="Rectangle 21"/>
          <p:cNvSpPr/>
          <p:nvPr userDrawn="1"/>
        </p:nvSpPr>
        <p:spPr>
          <a:xfrm>
            <a:off x="9551580" y="6748943"/>
            <a:ext cx="838200" cy="109057"/>
          </a:xfrm>
          <a:prstGeom prst="rect">
            <a:avLst/>
          </a:prstGeom>
          <a:solidFill>
            <a:srgbClr val="391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p:cNvSpPr/>
          <p:nvPr userDrawn="1"/>
        </p:nvSpPr>
        <p:spPr>
          <a:xfrm>
            <a:off x="10452690" y="6748943"/>
            <a:ext cx="838200" cy="109057"/>
          </a:xfrm>
          <a:prstGeom prst="rect">
            <a:avLst/>
          </a:prstGeom>
          <a:solidFill>
            <a:srgbClr val="049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11353800" y="6748943"/>
            <a:ext cx="838200" cy="10905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p:cNvSpPr txBox="1">
            <a:spLocks/>
          </p:cNvSpPr>
          <p:nvPr userDrawn="1"/>
        </p:nvSpPr>
        <p:spPr>
          <a:xfrm>
            <a:off x="1653904" y="6492871"/>
            <a:ext cx="4084320" cy="365125"/>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bg2">
                    <a:lumMod val="25000"/>
                  </a:schemeClr>
                </a:solidFill>
                <a:latin typeface="Myriad Pro" panose="020B0503030403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800" b="0" i="0" dirty="0">
                <a:solidFill>
                  <a:srgbClr val="391378"/>
                </a:solidFill>
                <a:latin typeface="Helvetica Regular" charset="0"/>
              </a:rPr>
              <a:t>©  2019 New York State Office of Mental Health</a:t>
            </a:r>
          </a:p>
        </p:txBody>
      </p:sp>
      <p:pic>
        <p:nvPicPr>
          <p:cNvPr id="25" name="Picture 24"/>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433009" y="6292563"/>
            <a:ext cx="2103476" cy="528504"/>
          </a:xfrm>
          <a:prstGeom prst="rect">
            <a:avLst/>
          </a:prstGeom>
        </p:spPr>
      </p:pic>
    </p:spTree>
    <p:extLst>
      <p:ext uri="{BB962C8B-B14F-4D97-AF65-F5344CB8AC3E}">
        <p14:creationId xmlns:p14="http://schemas.microsoft.com/office/powerpoint/2010/main" val="3027932959"/>
      </p:ext>
    </p:extLst>
  </p:cSld>
  <p:clrMap bg1="lt1" tx1="dk1" bg2="lt2" tx2="dk2" accent1="accent1" accent2="accent2" accent3="accent3" accent4="accent4" accent5="accent5" accent6="accent6" hlink="hlink" folHlink="folHlink"/>
  <p:sldLayoutIdLst>
    <p:sldLayoutId id="2147483697" r:id="rId1"/>
    <p:sldLayoutId id="2147483715" r:id="rId2"/>
    <p:sldLayoutId id="2147483764" r:id="rId3"/>
    <p:sldLayoutId id="2147483698" r:id="rId4"/>
    <p:sldLayoutId id="2147483699" r:id="rId5"/>
    <p:sldLayoutId id="2147483700" r:id="rId6"/>
    <p:sldLayoutId id="2147483701" r:id="rId7"/>
    <p:sldLayoutId id="2147483703" r:id="rId8"/>
    <p:sldLayoutId id="2147483704" r:id="rId9"/>
    <p:sldLayoutId id="2147483705" r:id="rId10"/>
    <p:sldLayoutId id="2147483706" r:id="rId11"/>
    <p:sldLayoutId id="2147483707"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90000"/>
        </a:lnSpc>
        <a:spcBef>
          <a:spcPct val="0"/>
        </a:spcBef>
        <a:buNone/>
        <a:defRPr sz="6000" b="0" i="0" kern="1200">
          <a:solidFill>
            <a:schemeClr val="tx1"/>
          </a:solidFill>
          <a:latin typeface="Helvetica Regular" charset="0"/>
          <a:ea typeface="Kozuka Gothic Pr6N B" panose="020B0800000000000000" pitchFamily="34" charset="-128"/>
          <a:cs typeface="Myriad Arabic" panose="01010101010101010101" pitchFamily="50" charset="-78"/>
        </a:defRPr>
      </a:lvl1pPr>
    </p:titleStyle>
    <p:bodyStyle>
      <a:lvl1pPr marL="228600" indent="-228600" algn="l" defTabSz="914400" rtl="0" eaLnBrk="1" latinLnBrk="0" hangingPunct="1">
        <a:lnSpc>
          <a:spcPct val="90000"/>
        </a:lnSpc>
        <a:spcBef>
          <a:spcPts val="1000"/>
        </a:spcBef>
        <a:buFontTx/>
        <a:buBlip>
          <a:blip r:embed="rId19"/>
        </a:buBlip>
        <a:defRPr sz="2800" b="0" i="0" kern="1200">
          <a:solidFill>
            <a:schemeClr val="tx1"/>
          </a:solidFill>
          <a:latin typeface="Helvetica Regular" charset="0"/>
          <a:ea typeface="+mn-ea"/>
          <a:cs typeface="+mn-cs"/>
        </a:defRPr>
      </a:lvl1pPr>
      <a:lvl2pPr marL="685800" indent="-228600" algn="l" defTabSz="914400" rtl="0" eaLnBrk="1" latinLnBrk="0" hangingPunct="1">
        <a:lnSpc>
          <a:spcPct val="90000"/>
        </a:lnSpc>
        <a:spcBef>
          <a:spcPts val="500"/>
        </a:spcBef>
        <a:buClr>
          <a:schemeClr val="tx2"/>
        </a:buClr>
        <a:buFont typeface="Arial" panose="020B0604020202020204" pitchFamily="34" charset="0"/>
        <a:buChar char="•"/>
        <a:defRPr sz="2400" b="0" i="0" kern="1200">
          <a:solidFill>
            <a:schemeClr val="tx1"/>
          </a:solidFill>
          <a:latin typeface="Helvetica Regular" charset="0"/>
          <a:ea typeface="+mn-ea"/>
          <a:cs typeface="+mn-cs"/>
        </a:defRPr>
      </a:lvl2pPr>
      <a:lvl3pPr marL="1143000" indent="-228600" algn="l" defTabSz="914400" rtl="0" eaLnBrk="1" latinLnBrk="0" hangingPunct="1">
        <a:lnSpc>
          <a:spcPct val="90000"/>
        </a:lnSpc>
        <a:spcBef>
          <a:spcPts val="500"/>
        </a:spcBef>
        <a:buClr>
          <a:schemeClr val="tx2"/>
        </a:buClr>
        <a:buFont typeface="Myriad Pro Cond" panose="020B0506030403020204" pitchFamily="34" charset="0"/>
        <a:buChar char="−"/>
        <a:defRPr sz="2000" b="0" i="0" kern="1200">
          <a:solidFill>
            <a:schemeClr val="tx1"/>
          </a:solidFill>
          <a:latin typeface="Helvetica Regular" charset="0"/>
          <a:ea typeface="+mn-ea"/>
          <a:cs typeface="+mn-cs"/>
        </a:defRPr>
      </a:lvl3pPr>
      <a:lvl4pPr marL="1600200" indent="-228600" algn="l" defTabSz="914400" rtl="0" eaLnBrk="1" latinLnBrk="0" hangingPunct="1">
        <a:lnSpc>
          <a:spcPct val="90000"/>
        </a:lnSpc>
        <a:spcBef>
          <a:spcPts val="500"/>
        </a:spcBef>
        <a:buClr>
          <a:schemeClr val="tx2"/>
        </a:buClr>
        <a:buFont typeface="Arial" panose="020B0604020202020204" pitchFamily="34" charset="0"/>
        <a:buChar char="•"/>
        <a:defRPr sz="1800" b="0" i="0" kern="1200">
          <a:solidFill>
            <a:schemeClr val="tx1"/>
          </a:solidFill>
          <a:latin typeface="Helvetica Regular" charset="0"/>
          <a:ea typeface="+mn-ea"/>
          <a:cs typeface="+mn-cs"/>
        </a:defRPr>
      </a:lvl4pPr>
      <a:lvl5pPr marL="2057400" indent="-228600" algn="l" defTabSz="914400" rtl="0" eaLnBrk="1" latinLnBrk="0" hangingPunct="1">
        <a:lnSpc>
          <a:spcPct val="90000"/>
        </a:lnSpc>
        <a:spcBef>
          <a:spcPts val="500"/>
        </a:spcBef>
        <a:buClr>
          <a:schemeClr val="tx2"/>
        </a:buClr>
        <a:buFont typeface="Myriad Pro Cond" panose="020B0506030403020204" pitchFamily="34" charset="0"/>
        <a:buChar char="-"/>
        <a:defRPr sz="1800" b="0" i="0" kern="1200">
          <a:solidFill>
            <a:schemeClr val="tx1"/>
          </a:solidFill>
          <a:latin typeface="Helvetica Regular"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12">
            <a:alphaModFix amt="5000"/>
            <a:extLst>
              <a:ext uri="{28A0092B-C50C-407E-A947-70E740481C1C}">
                <a14:useLocalDpi xmlns:a14="http://schemas.microsoft.com/office/drawing/2010/main" val="0"/>
              </a:ext>
            </a:extLst>
          </a:blip>
          <a:srcRect l="26425" r="31898" b="35658"/>
          <a:stretch/>
        </p:blipFill>
        <p:spPr>
          <a:xfrm>
            <a:off x="7752498" y="1678675"/>
            <a:ext cx="4439502" cy="5179325"/>
          </a:xfrm>
          <a:prstGeom prst="rect">
            <a:avLst/>
          </a:prstGeom>
        </p:spPr>
      </p:pic>
      <p:sp>
        <p:nvSpPr>
          <p:cNvPr id="11" name="Rectangle 10"/>
          <p:cNvSpPr/>
          <p:nvPr userDrawn="1"/>
        </p:nvSpPr>
        <p:spPr>
          <a:xfrm>
            <a:off x="0" y="-2"/>
            <a:ext cx="3919948" cy="144866"/>
          </a:xfrm>
          <a:prstGeom prst="rect">
            <a:avLst/>
          </a:prstGeom>
          <a:solidFill>
            <a:srgbClr val="391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userDrawn="1"/>
        </p:nvSpPr>
        <p:spPr>
          <a:xfrm>
            <a:off x="4151958" y="-4"/>
            <a:ext cx="3900222" cy="144868"/>
          </a:xfrm>
          <a:prstGeom prst="rect">
            <a:avLst/>
          </a:prstGeom>
          <a:solidFill>
            <a:srgbClr val="049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8284190" y="0"/>
            <a:ext cx="3907809" cy="144864"/>
          </a:xfrm>
          <a:prstGeom prst="rect">
            <a:avLst/>
          </a:prstGeom>
          <a:solidFill>
            <a:srgbClr val="7BBF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33009" y="6292563"/>
            <a:ext cx="2103476" cy="528504"/>
          </a:xfrm>
          <a:prstGeom prst="rect">
            <a:avLst/>
          </a:prstGeom>
        </p:spPr>
      </p:pic>
      <p:sp>
        <p:nvSpPr>
          <p:cNvPr id="17" name="Slide Number Placeholder 5"/>
          <p:cNvSpPr>
            <a:spLocks noGrp="1"/>
          </p:cNvSpPr>
          <p:nvPr>
            <p:ph type="sldNum" sz="quarter" idx="4"/>
          </p:nvPr>
        </p:nvSpPr>
        <p:spPr>
          <a:xfrm>
            <a:off x="8610600" y="6523630"/>
            <a:ext cx="2743200" cy="262814"/>
          </a:xfrm>
          <a:prstGeom prst="rect">
            <a:avLst/>
          </a:prstGeom>
        </p:spPr>
        <p:txBody>
          <a:bodyPr/>
          <a:lstStyle>
            <a:lvl1pPr algn="r">
              <a:defRPr sz="1200"/>
            </a:lvl1pPr>
          </a:lstStyle>
          <a:p>
            <a:fld id="{023EF2FA-38EB-354B-AB31-D0F975FB7077}" type="slidenum">
              <a:rPr lang="en-US" smtClean="0"/>
              <a:pPr/>
              <a:t>‹#›</a:t>
            </a:fld>
            <a:endParaRPr lang="en-US" dirty="0"/>
          </a:p>
        </p:txBody>
      </p:sp>
      <p:sp>
        <p:nvSpPr>
          <p:cNvPr id="10" name="Footer Placeholder 4"/>
          <p:cNvSpPr txBox="1">
            <a:spLocks/>
          </p:cNvSpPr>
          <p:nvPr userDrawn="1"/>
        </p:nvSpPr>
        <p:spPr>
          <a:xfrm>
            <a:off x="1653904" y="6492871"/>
            <a:ext cx="4084320" cy="365125"/>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bg2">
                    <a:lumMod val="25000"/>
                  </a:schemeClr>
                </a:solidFill>
                <a:latin typeface="Myriad Pro" panose="020B0503030403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800" b="0" i="0" dirty="0">
                <a:solidFill>
                  <a:srgbClr val="391378"/>
                </a:solidFill>
                <a:latin typeface="Helvetica Regular" charset="0"/>
              </a:rPr>
              <a:t>©  2019 New York State Office of Mental Health</a:t>
            </a:r>
          </a:p>
        </p:txBody>
      </p:sp>
    </p:spTree>
    <p:extLst>
      <p:ext uri="{BB962C8B-B14F-4D97-AF65-F5344CB8AC3E}">
        <p14:creationId xmlns:p14="http://schemas.microsoft.com/office/powerpoint/2010/main" val="56612017"/>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Lst>
  <p:txStyles>
    <p:titleStyle>
      <a:lvl1pPr algn="ctr" defTabSz="914400" rtl="0" eaLnBrk="1" latinLnBrk="0" hangingPunct="1">
        <a:lnSpc>
          <a:spcPct val="90000"/>
        </a:lnSpc>
        <a:spcBef>
          <a:spcPct val="0"/>
        </a:spcBef>
        <a:buNone/>
        <a:defRPr sz="6000" b="0" i="0" kern="1200">
          <a:solidFill>
            <a:schemeClr val="bg1"/>
          </a:solidFill>
          <a:latin typeface="Helvetica Light" charset="0"/>
          <a:ea typeface="Helvetica Light" charset="0"/>
          <a:cs typeface="Helvetica Light" charset="0"/>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4"/>
            <a:ext cx="12192000" cy="68580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2"/>
            <a:ext cx="3919948" cy="144866"/>
          </a:xfrm>
          <a:prstGeom prst="rect">
            <a:avLst/>
          </a:prstGeom>
          <a:solidFill>
            <a:srgbClr val="3913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4151958" y="-4"/>
            <a:ext cx="3900222" cy="144868"/>
          </a:xfrm>
          <a:prstGeom prst="rect">
            <a:avLst/>
          </a:prstGeom>
          <a:solidFill>
            <a:srgbClr val="049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8284190" y="0"/>
            <a:ext cx="3907809" cy="144864"/>
          </a:xfrm>
          <a:prstGeom prst="rect">
            <a:avLst/>
          </a:prstGeom>
          <a:solidFill>
            <a:srgbClr val="7BBF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1115706"/>
            <a:ext cx="10515600" cy="70991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2231416"/>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3" name="Picture 12"/>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788070" y="163582"/>
            <a:ext cx="615860" cy="788538"/>
          </a:xfrm>
          <a:prstGeom prst="rect">
            <a:avLst/>
          </a:prstGeom>
        </p:spPr>
      </p:pic>
      <p:sp>
        <p:nvSpPr>
          <p:cNvPr id="14" name="Slide Number Placeholder 5"/>
          <p:cNvSpPr txBox="1">
            <a:spLocks/>
          </p:cNvSpPr>
          <p:nvPr userDrawn="1"/>
        </p:nvSpPr>
        <p:spPr>
          <a:xfrm>
            <a:off x="8610600" y="6492871"/>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B329009-5ACF-9B49-A090-FE26ACD75C75}" type="slidenum">
              <a:rPr lang="en-US" smtClean="0">
                <a:solidFill>
                  <a:srgbClr val="391378"/>
                </a:solidFill>
              </a:rPr>
              <a:pPr/>
              <a:t>‹#›</a:t>
            </a:fld>
            <a:endParaRPr lang="en-US" dirty="0">
              <a:solidFill>
                <a:srgbClr val="391378"/>
              </a:solidFill>
            </a:endParaRPr>
          </a:p>
        </p:txBody>
      </p:sp>
      <p:sp>
        <p:nvSpPr>
          <p:cNvPr id="16" name="Footer Placeholder 4"/>
          <p:cNvSpPr txBox="1">
            <a:spLocks/>
          </p:cNvSpPr>
          <p:nvPr userDrawn="1"/>
        </p:nvSpPr>
        <p:spPr>
          <a:xfrm>
            <a:off x="1653904" y="6492871"/>
            <a:ext cx="4084320" cy="365125"/>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bg2">
                    <a:lumMod val="25000"/>
                  </a:schemeClr>
                </a:solidFill>
                <a:latin typeface="Myriad Pro" panose="020B0503030403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800" b="0" i="0" dirty="0">
                <a:solidFill>
                  <a:srgbClr val="391378"/>
                </a:solidFill>
                <a:latin typeface="Helvetica Regular" charset="0"/>
              </a:rPr>
              <a:t>©  2019 New York State Office of Mental Health</a:t>
            </a:r>
          </a:p>
        </p:txBody>
      </p:sp>
      <p:pic>
        <p:nvPicPr>
          <p:cNvPr id="12" name="Picture 11"/>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433009" y="6292563"/>
            <a:ext cx="2103476" cy="528504"/>
          </a:xfrm>
          <a:prstGeom prst="rect">
            <a:avLst/>
          </a:prstGeom>
        </p:spPr>
      </p:pic>
    </p:spTree>
    <p:extLst>
      <p:ext uri="{BB962C8B-B14F-4D97-AF65-F5344CB8AC3E}">
        <p14:creationId xmlns:p14="http://schemas.microsoft.com/office/powerpoint/2010/main" val="164055584"/>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txStyles>
    <p:titleStyle>
      <a:lvl1pPr algn="ctr" defTabSz="914400" rtl="0" eaLnBrk="1" latinLnBrk="0" hangingPunct="1">
        <a:lnSpc>
          <a:spcPct val="90000"/>
        </a:lnSpc>
        <a:spcBef>
          <a:spcPct val="0"/>
        </a:spcBef>
        <a:buNone/>
        <a:defRPr sz="4400" b="0" i="0" kern="1200">
          <a:solidFill>
            <a:schemeClr val="tx1"/>
          </a:solidFill>
          <a:latin typeface="Helvetica Light" charset="0"/>
          <a:ea typeface="Helvetica Light" charset="0"/>
          <a:cs typeface="Helvetica Light" charset="0"/>
        </a:defRPr>
      </a:lvl1pPr>
    </p:titleStyle>
    <p:body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Helvetica Regular" charset="0"/>
          <a:ea typeface="Helvetica Regular" charset="0"/>
          <a:cs typeface="Helvetica Regular"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Helvetica Regular" charset="0"/>
          <a:ea typeface="Helvetica Regular" charset="0"/>
          <a:cs typeface="Helvetica Regular"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Helvetica Regular" charset="0"/>
          <a:ea typeface="Helvetica Regular" charset="0"/>
          <a:cs typeface="Helvetica Regular"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Helvetica Regular" charset="0"/>
          <a:ea typeface="Helvetica Regular" charset="0"/>
          <a:cs typeface="Helvetica Regular"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Helvetica Regular" charset="0"/>
          <a:ea typeface="Helvetica Regular" charset="0"/>
          <a:cs typeface="Helvetica Regular"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s://doi.org/10.1001/jamapsychiatry.2013.4174" TargetMode="Externa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5B0E87D-D0AB-4795-A1FE-6F5D7DA6EC0F}"/>
              </a:ext>
            </a:extLst>
          </p:cNvPr>
          <p:cNvSpPr txBox="1"/>
          <p:nvPr/>
        </p:nvSpPr>
        <p:spPr>
          <a:xfrm>
            <a:off x="1393370" y="1162058"/>
            <a:ext cx="9377962" cy="2554545"/>
          </a:xfrm>
          <a:prstGeom prst="rect">
            <a:avLst/>
          </a:prstGeom>
          <a:noFill/>
        </p:spPr>
        <p:txBody>
          <a:bodyPr wrap="square" rtlCol="0">
            <a:spAutoFit/>
          </a:bodyPr>
          <a:lstStyle/>
          <a:p>
            <a:pPr algn="ctr"/>
            <a:r>
              <a:rPr lang="en-US" sz="8000" dirty="0">
                <a:solidFill>
                  <a:srgbClr val="391378"/>
                </a:solidFill>
                <a:latin typeface="Helvetica Regular" charset="0"/>
                <a:ea typeface="Helvetica Regular" charset="0"/>
                <a:cs typeface="Helvetica Regular" charset="0"/>
              </a:rPr>
              <a:t>ADHD Treatment in Perinatal Patients </a:t>
            </a:r>
          </a:p>
        </p:txBody>
      </p:sp>
      <p:sp>
        <p:nvSpPr>
          <p:cNvPr id="3" name="Subtitle 2">
            <a:extLst>
              <a:ext uri="{FF2B5EF4-FFF2-40B4-BE49-F238E27FC236}">
                <a16:creationId xmlns:a16="http://schemas.microsoft.com/office/drawing/2014/main" id="{1C259B78-A2FC-4C55-B4BA-C0E9919E35F6}"/>
              </a:ext>
            </a:extLst>
          </p:cNvPr>
          <p:cNvSpPr txBox="1">
            <a:spLocks/>
          </p:cNvSpPr>
          <p:nvPr/>
        </p:nvSpPr>
        <p:spPr>
          <a:xfrm>
            <a:off x="82352" y="3845793"/>
            <a:ext cx="11999999" cy="1850149"/>
          </a:xfrm>
          <a:prstGeom prst="rect">
            <a:avLst/>
          </a:prstGeom>
        </p:spPr>
        <p:txBody>
          <a:bodyPr>
            <a:normAutofit fontScale="55000" lnSpcReduction="20000"/>
          </a:bodyPr>
          <a:lstStyle>
            <a:lvl1pPr marL="0" indent="0" algn="l" defTabSz="914400" rtl="0" eaLnBrk="1" latinLnBrk="0" hangingPunct="1">
              <a:lnSpc>
                <a:spcPct val="90000"/>
              </a:lnSpc>
              <a:spcBef>
                <a:spcPts val="1000"/>
              </a:spcBef>
              <a:buFont typeface="Arial"/>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9pPr>
          </a:lstStyle>
          <a:p>
            <a:pPr lvl="1" algn="ctr">
              <a:lnSpc>
                <a:spcPct val="160000"/>
              </a:lnSpc>
            </a:pPr>
            <a:r>
              <a:rPr lang="en-US" sz="3200" dirty="0">
                <a:solidFill>
                  <a:schemeClr val="tx1">
                    <a:lumMod val="65000"/>
                    <a:lumOff val="35000"/>
                  </a:schemeClr>
                </a:solidFill>
                <a:latin typeface="Helvetica Regular" charset="0"/>
              </a:rPr>
              <a:t>Jeffrey Iler, MD</a:t>
            </a:r>
          </a:p>
          <a:p>
            <a:pPr lvl="1" algn="ctr">
              <a:lnSpc>
                <a:spcPct val="160000"/>
              </a:lnSpc>
            </a:pPr>
            <a:r>
              <a:rPr lang="en-US" sz="2800" dirty="0">
                <a:solidFill>
                  <a:schemeClr val="tx1">
                    <a:lumMod val="65000"/>
                    <a:lumOff val="35000"/>
                  </a:schemeClr>
                </a:solidFill>
                <a:latin typeface="Helvetica Regular" charset="0"/>
              </a:rPr>
              <a:t>Assistant Professor of Psychiatry</a:t>
            </a:r>
          </a:p>
          <a:p>
            <a:pPr lvl="1" algn="ctr">
              <a:lnSpc>
                <a:spcPct val="160000"/>
              </a:lnSpc>
            </a:pPr>
            <a:r>
              <a:rPr lang="en-US" sz="2800" dirty="0">
                <a:solidFill>
                  <a:schemeClr val="tx1">
                    <a:lumMod val="65000"/>
                    <a:lumOff val="35000"/>
                  </a:schemeClr>
                </a:solidFill>
                <a:latin typeface="Helvetica Regular" charset="0"/>
              </a:rPr>
              <a:t>Medical Director, Program for Mental Health and Gender Wellness</a:t>
            </a:r>
          </a:p>
          <a:p>
            <a:pPr lvl="1" algn="ctr">
              <a:lnSpc>
                <a:spcPct val="160000"/>
              </a:lnSpc>
            </a:pPr>
            <a:r>
              <a:rPr lang="en-US" sz="2800" dirty="0">
                <a:solidFill>
                  <a:schemeClr val="tx1">
                    <a:lumMod val="65000"/>
                    <a:lumOff val="35000"/>
                  </a:schemeClr>
                </a:solidFill>
                <a:latin typeface="Helvetica Regular" charset="0"/>
              </a:rPr>
              <a:t>University of Rochester Medical Center, Rochester NY</a:t>
            </a:r>
          </a:p>
          <a:p>
            <a:pPr lvl="1" algn="ctr">
              <a:lnSpc>
                <a:spcPct val="160000"/>
              </a:lnSpc>
            </a:pPr>
            <a:endParaRPr lang="en-US" sz="2800" dirty="0">
              <a:solidFill>
                <a:schemeClr val="tx1">
                  <a:lumMod val="65000"/>
                  <a:lumOff val="35000"/>
                </a:schemeClr>
              </a:solidFill>
            </a:endParaRPr>
          </a:p>
        </p:txBody>
      </p:sp>
    </p:spTree>
    <p:extLst>
      <p:ext uri="{BB962C8B-B14F-4D97-AF65-F5344CB8AC3E}">
        <p14:creationId xmlns:p14="http://schemas.microsoft.com/office/powerpoint/2010/main" val="1168997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228DD-800E-D077-74FC-B090C062DB59}"/>
              </a:ext>
            </a:extLst>
          </p:cNvPr>
          <p:cNvSpPr>
            <a:spLocks noGrp="1"/>
          </p:cNvSpPr>
          <p:nvPr>
            <p:ph type="title"/>
          </p:nvPr>
        </p:nvSpPr>
        <p:spPr/>
        <p:txBody>
          <a:bodyPr/>
          <a:lstStyle/>
          <a:p>
            <a:r>
              <a:rPr lang="en-US" dirty="0"/>
              <a:t>Non-pharmacological interventions </a:t>
            </a:r>
          </a:p>
        </p:txBody>
      </p:sp>
      <p:sp>
        <p:nvSpPr>
          <p:cNvPr id="3" name="Content Placeholder 2">
            <a:extLst>
              <a:ext uri="{FF2B5EF4-FFF2-40B4-BE49-F238E27FC236}">
                <a16:creationId xmlns:a16="http://schemas.microsoft.com/office/drawing/2014/main" id="{730E48BB-F0BA-29D6-2A24-9B9712FAF9FA}"/>
              </a:ext>
            </a:extLst>
          </p:cNvPr>
          <p:cNvSpPr>
            <a:spLocks noGrp="1"/>
          </p:cNvSpPr>
          <p:nvPr>
            <p:ph idx="1"/>
          </p:nvPr>
        </p:nvSpPr>
        <p:spPr/>
        <p:txBody>
          <a:bodyPr/>
          <a:lstStyle/>
          <a:p>
            <a:r>
              <a:rPr lang="en-US" dirty="0"/>
              <a:t>Psychoeducation</a:t>
            </a:r>
          </a:p>
          <a:p>
            <a:r>
              <a:rPr lang="en-US" dirty="0"/>
              <a:t>CBT</a:t>
            </a:r>
          </a:p>
          <a:p>
            <a:r>
              <a:rPr lang="en-US" dirty="0"/>
              <a:t>Neurofeedback </a:t>
            </a:r>
          </a:p>
          <a:p>
            <a:r>
              <a:rPr lang="en-US" dirty="0"/>
              <a:t>Peer support</a:t>
            </a:r>
          </a:p>
          <a:p>
            <a:r>
              <a:rPr lang="en-US" dirty="0"/>
              <a:t>Coaching</a:t>
            </a:r>
          </a:p>
          <a:p>
            <a:r>
              <a:rPr lang="en-US" dirty="0"/>
              <a:t>Environmental modifications (e.g. prioritizing public transport over driving, accommodations in school/work, etc.) </a:t>
            </a:r>
          </a:p>
        </p:txBody>
      </p:sp>
    </p:spTree>
    <p:extLst>
      <p:ext uri="{BB962C8B-B14F-4D97-AF65-F5344CB8AC3E}">
        <p14:creationId xmlns:p14="http://schemas.microsoft.com/office/powerpoint/2010/main" val="3791128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95F16-C909-23B7-243A-04F9DC75B079}"/>
              </a:ext>
            </a:extLst>
          </p:cNvPr>
          <p:cNvSpPr>
            <a:spLocks noGrp="1"/>
          </p:cNvSpPr>
          <p:nvPr>
            <p:ph type="title"/>
          </p:nvPr>
        </p:nvSpPr>
        <p:spPr>
          <a:xfrm>
            <a:off x="838200" y="1093673"/>
            <a:ext cx="10515600" cy="709919"/>
          </a:xfrm>
        </p:spPr>
        <p:txBody>
          <a:bodyPr>
            <a:normAutofit fontScale="90000"/>
          </a:bodyPr>
          <a:lstStyle/>
          <a:p>
            <a:r>
              <a:rPr lang="en-US" dirty="0"/>
              <a:t>Risks associated with pharmacological treatment of ADHD in pregnancy: Stimulants	</a:t>
            </a:r>
          </a:p>
        </p:txBody>
      </p:sp>
      <p:sp>
        <p:nvSpPr>
          <p:cNvPr id="3" name="Content Placeholder 2">
            <a:extLst>
              <a:ext uri="{FF2B5EF4-FFF2-40B4-BE49-F238E27FC236}">
                <a16:creationId xmlns:a16="http://schemas.microsoft.com/office/drawing/2014/main" id="{44699971-67E7-FCCF-63C5-BB62EC977B68}"/>
              </a:ext>
            </a:extLst>
          </p:cNvPr>
          <p:cNvSpPr>
            <a:spLocks noGrp="1"/>
          </p:cNvSpPr>
          <p:nvPr>
            <p:ph idx="1"/>
          </p:nvPr>
        </p:nvSpPr>
        <p:spPr/>
        <p:txBody>
          <a:bodyPr>
            <a:normAutofit/>
          </a:bodyPr>
          <a:lstStyle/>
          <a:p>
            <a:r>
              <a:rPr lang="en-US" dirty="0"/>
              <a:t>The most convincing data of adverse effects from stimulant exposure exists from studies of pregnant individuals abusing psychostimulants (in particular methamphetamine) </a:t>
            </a:r>
          </a:p>
          <a:p>
            <a:pPr lvl="1"/>
            <a:r>
              <a:rPr lang="en-US" dirty="0"/>
              <a:t>See higher rates of fetal demise, hypertensive disorders, in utero growth restriction, preterm birth, postpartum hemorrhage in this group</a:t>
            </a:r>
          </a:p>
          <a:p>
            <a:r>
              <a:rPr lang="en-US" dirty="0"/>
              <a:t>Cannot automatically extrapolate these risks to therapeutic use  </a:t>
            </a:r>
          </a:p>
          <a:p>
            <a:pPr lvl="3"/>
            <a:endParaRPr lang="en-US" dirty="0"/>
          </a:p>
        </p:txBody>
      </p:sp>
    </p:spTree>
    <p:extLst>
      <p:ext uri="{BB962C8B-B14F-4D97-AF65-F5344CB8AC3E}">
        <p14:creationId xmlns:p14="http://schemas.microsoft.com/office/powerpoint/2010/main" val="7045507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5057E-EA4A-7EB2-F7A4-D042AA1D646D}"/>
              </a:ext>
            </a:extLst>
          </p:cNvPr>
          <p:cNvSpPr>
            <a:spLocks noGrp="1"/>
          </p:cNvSpPr>
          <p:nvPr>
            <p:ph type="title"/>
          </p:nvPr>
        </p:nvSpPr>
        <p:spPr/>
        <p:txBody>
          <a:bodyPr>
            <a:normAutofit fontScale="90000"/>
          </a:bodyPr>
          <a:lstStyle/>
          <a:p>
            <a:r>
              <a:rPr lang="en-US" dirty="0"/>
              <a:t>Risks associated with pharmacological treatment of ADHD in pregnancy: Stimulants	</a:t>
            </a:r>
          </a:p>
        </p:txBody>
      </p:sp>
      <p:sp>
        <p:nvSpPr>
          <p:cNvPr id="3" name="Content Placeholder 2">
            <a:extLst>
              <a:ext uri="{FF2B5EF4-FFF2-40B4-BE49-F238E27FC236}">
                <a16:creationId xmlns:a16="http://schemas.microsoft.com/office/drawing/2014/main" id="{7C56104D-4270-544B-B8A2-43FCC0CBB267}"/>
              </a:ext>
            </a:extLst>
          </p:cNvPr>
          <p:cNvSpPr>
            <a:spLocks noGrp="1"/>
          </p:cNvSpPr>
          <p:nvPr>
            <p:ph idx="1"/>
          </p:nvPr>
        </p:nvSpPr>
        <p:spPr/>
        <p:txBody>
          <a:bodyPr/>
          <a:lstStyle/>
          <a:p>
            <a:r>
              <a:rPr lang="en-US" dirty="0"/>
              <a:t>Increased risk of birth defects</a:t>
            </a:r>
          </a:p>
          <a:p>
            <a:pPr lvl="2"/>
            <a:r>
              <a:rPr lang="en-US" dirty="0"/>
              <a:t>Possible small increase in cardiac malformations with methylphenidate</a:t>
            </a:r>
          </a:p>
          <a:p>
            <a:pPr lvl="2"/>
            <a:r>
              <a:rPr lang="en-US" dirty="0"/>
              <a:t>No known risk with amphetamine exposure</a:t>
            </a:r>
            <a:r>
              <a:rPr lang="en-US" baseline="30000" dirty="0"/>
              <a:t>10</a:t>
            </a:r>
          </a:p>
          <a:p>
            <a:pPr lvl="2"/>
            <a:r>
              <a:rPr lang="en-US" dirty="0"/>
              <a:t>Other studies have found no association between stimulant exposure and birth defects</a:t>
            </a:r>
            <a:r>
              <a:rPr lang="en-US" baseline="30000" dirty="0"/>
              <a:t>11</a:t>
            </a:r>
            <a:r>
              <a:rPr lang="en-US" dirty="0"/>
              <a:t> </a:t>
            </a:r>
          </a:p>
          <a:p>
            <a:r>
              <a:rPr lang="en-US" i="1" dirty="0"/>
              <a:t>In utero</a:t>
            </a:r>
            <a:r>
              <a:rPr lang="en-US" dirty="0"/>
              <a:t> growth effects </a:t>
            </a:r>
          </a:p>
          <a:p>
            <a:pPr lvl="2"/>
            <a:r>
              <a:rPr lang="en-US" dirty="0"/>
              <a:t>Some evidence of growth acceleration and being large for gestational age</a:t>
            </a:r>
            <a:r>
              <a:rPr lang="en-US" baseline="30000" dirty="0"/>
              <a:t>11</a:t>
            </a:r>
          </a:p>
          <a:p>
            <a:pPr lvl="2"/>
            <a:r>
              <a:rPr lang="en-US" dirty="0"/>
              <a:t>However, other studies have shown growth restriction</a:t>
            </a:r>
            <a:r>
              <a:rPr lang="en-US" baseline="30000" dirty="0"/>
              <a:t>13</a:t>
            </a:r>
          </a:p>
          <a:p>
            <a:endParaRPr lang="en-US" dirty="0"/>
          </a:p>
        </p:txBody>
      </p:sp>
    </p:spTree>
    <p:extLst>
      <p:ext uri="{BB962C8B-B14F-4D97-AF65-F5344CB8AC3E}">
        <p14:creationId xmlns:p14="http://schemas.microsoft.com/office/powerpoint/2010/main" val="2121286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442F0-6A5B-79BD-C813-9E0F00624C5D}"/>
              </a:ext>
            </a:extLst>
          </p:cNvPr>
          <p:cNvSpPr>
            <a:spLocks noGrp="1"/>
          </p:cNvSpPr>
          <p:nvPr>
            <p:ph type="title"/>
          </p:nvPr>
        </p:nvSpPr>
        <p:spPr/>
        <p:txBody>
          <a:bodyPr>
            <a:normAutofit fontScale="90000"/>
          </a:bodyPr>
          <a:lstStyle/>
          <a:p>
            <a:r>
              <a:rPr lang="en-US" dirty="0"/>
              <a:t>Risks associated with pharmacological treatment of ADHD in pregnancy: Stimulants	</a:t>
            </a:r>
          </a:p>
        </p:txBody>
      </p:sp>
      <p:sp>
        <p:nvSpPr>
          <p:cNvPr id="3" name="Content Placeholder 2">
            <a:extLst>
              <a:ext uri="{FF2B5EF4-FFF2-40B4-BE49-F238E27FC236}">
                <a16:creationId xmlns:a16="http://schemas.microsoft.com/office/drawing/2014/main" id="{AA9973C4-4726-2872-2626-7D846011A269}"/>
              </a:ext>
            </a:extLst>
          </p:cNvPr>
          <p:cNvSpPr>
            <a:spLocks noGrp="1"/>
          </p:cNvSpPr>
          <p:nvPr>
            <p:ph idx="1"/>
          </p:nvPr>
        </p:nvSpPr>
        <p:spPr/>
        <p:txBody>
          <a:bodyPr>
            <a:normAutofit/>
          </a:bodyPr>
          <a:lstStyle/>
          <a:p>
            <a:r>
              <a:rPr lang="en-US" dirty="0"/>
              <a:t>Hypertensive disorders</a:t>
            </a:r>
            <a:r>
              <a:rPr lang="en-US" baseline="30000" dirty="0"/>
              <a:t>6, 12, 14</a:t>
            </a:r>
            <a:r>
              <a:rPr lang="en-US" dirty="0"/>
              <a:t> </a:t>
            </a:r>
          </a:p>
          <a:p>
            <a:pPr lvl="2"/>
            <a:r>
              <a:rPr lang="en-US" dirty="0"/>
              <a:t>Data are conflicted on risk of pre-eclampsia with therapeutic stimulant exposure </a:t>
            </a:r>
          </a:p>
          <a:p>
            <a:r>
              <a:rPr lang="en-US" dirty="0"/>
              <a:t>Increased risk of preterm birth</a:t>
            </a:r>
            <a:r>
              <a:rPr lang="en-US" baseline="30000" dirty="0"/>
              <a:t>11, 14</a:t>
            </a:r>
            <a:endParaRPr lang="en-US" dirty="0"/>
          </a:p>
          <a:p>
            <a:r>
              <a:rPr lang="en-US" dirty="0"/>
              <a:t>Increased rates of neonatal morbidity </a:t>
            </a:r>
          </a:p>
          <a:p>
            <a:pPr lvl="2"/>
            <a:r>
              <a:rPr lang="en-US" dirty="0"/>
              <a:t>More likely to require NICU care, and more likely to experience CNS disorders (e.g. seizures)</a:t>
            </a:r>
            <a:r>
              <a:rPr lang="en-US" baseline="30000" dirty="0"/>
              <a:t>11</a:t>
            </a:r>
            <a:r>
              <a:rPr lang="en-US" dirty="0"/>
              <a:t> </a:t>
            </a:r>
          </a:p>
          <a:p>
            <a:pPr lvl="2"/>
            <a:r>
              <a:rPr lang="en-US" dirty="0"/>
              <a:t>More likely to require caesarian delivery, have low APGAR scores, require NICU care</a:t>
            </a:r>
            <a:r>
              <a:rPr lang="en-US" baseline="30000" dirty="0"/>
              <a:t>6</a:t>
            </a:r>
            <a:r>
              <a:rPr lang="en-US" dirty="0"/>
              <a:t> </a:t>
            </a:r>
          </a:p>
          <a:p>
            <a:pPr lvl="2"/>
            <a:r>
              <a:rPr lang="en-US" dirty="0"/>
              <a:t>No study has found stimulant associated increase in neonatal death </a:t>
            </a:r>
          </a:p>
          <a:p>
            <a:endParaRPr lang="en-US" dirty="0"/>
          </a:p>
        </p:txBody>
      </p:sp>
    </p:spTree>
    <p:extLst>
      <p:ext uri="{BB962C8B-B14F-4D97-AF65-F5344CB8AC3E}">
        <p14:creationId xmlns:p14="http://schemas.microsoft.com/office/powerpoint/2010/main" val="1715702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95F16-C909-23B7-243A-04F9DC75B079}"/>
              </a:ext>
            </a:extLst>
          </p:cNvPr>
          <p:cNvSpPr>
            <a:spLocks noGrp="1"/>
          </p:cNvSpPr>
          <p:nvPr>
            <p:ph type="title"/>
          </p:nvPr>
        </p:nvSpPr>
        <p:spPr/>
        <p:txBody>
          <a:bodyPr>
            <a:normAutofit fontScale="90000"/>
          </a:bodyPr>
          <a:lstStyle/>
          <a:p>
            <a:r>
              <a:rPr lang="en-US" dirty="0"/>
              <a:t>Risks associated with pharmacological treatment of ADHD in pregnancy: Bupropion	</a:t>
            </a:r>
          </a:p>
        </p:txBody>
      </p:sp>
      <p:sp>
        <p:nvSpPr>
          <p:cNvPr id="3" name="Content Placeholder 2">
            <a:extLst>
              <a:ext uri="{FF2B5EF4-FFF2-40B4-BE49-F238E27FC236}">
                <a16:creationId xmlns:a16="http://schemas.microsoft.com/office/drawing/2014/main" id="{44699971-67E7-FCCF-63C5-BB62EC977B68}"/>
              </a:ext>
            </a:extLst>
          </p:cNvPr>
          <p:cNvSpPr>
            <a:spLocks noGrp="1"/>
          </p:cNvSpPr>
          <p:nvPr>
            <p:ph idx="1"/>
          </p:nvPr>
        </p:nvSpPr>
        <p:spPr/>
        <p:txBody>
          <a:bodyPr/>
          <a:lstStyle/>
          <a:p>
            <a:r>
              <a:rPr lang="en-US" dirty="0"/>
              <a:t>Increased risk of birth defects?</a:t>
            </a:r>
          </a:p>
          <a:p>
            <a:pPr lvl="1"/>
            <a:r>
              <a:rPr lang="en-US" dirty="0"/>
              <a:t>Early studies said maybe, but more recent data are reassuring</a:t>
            </a:r>
            <a:r>
              <a:rPr lang="en-US" baseline="30000" dirty="0"/>
              <a:t>15, 16</a:t>
            </a:r>
            <a:r>
              <a:rPr lang="en-US" dirty="0"/>
              <a:t>  </a:t>
            </a:r>
          </a:p>
          <a:p>
            <a:r>
              <a:rPr lang="en-US" dirty="0"/>
              <a:t>Few other reported negative pregnancy outcomes</a:t>
            </a:r>
          </a:p>
          <a:p>
            <a:r>
              <a:rPr lang="en-US" dirty="0"/>
              <a:t>Low risk for postnatal adaptation</a:t>
            </a:r>
          </a:p>
          <a:p>
            <a:r>
              <a:rPr lang="en-US" dirty="0"/>
              <a:t>Less effective than stimulants, but may be a reasonable option for patients with comorbid depression and/or nicotine use disorder </a:t>
            </a:r>
          </a:p>
        </p:txBody>
      </p:sp>
    </p:spTree>
    <p:extLst>
      <p:ext uri="{BB962C8B-B14F-4D97-AF65-F5344CB8AC3E}">
        <p14:creationId xmlns:p14="http://schemas.microsoft.com/office/powerpoint/2010/main" val="3921882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95F16-C909-23B7-243A-04F9DC75B079}"/>
              </a:ext>
            </a:extLst>
          </p:cNvPr>
          <p:cNvSpPr>
            <a:spLocks noGrp="1"/>
          </p:cNvSpPr>
          <p:nvPr>
            <p:ph type="title"/>
          </p:nvPr>
        </p:nvSpPr>
        <p:spPr/>
        <p:txBody>
          <a:bodyPr>
            <a:normAutofit fontScale="90000"/>
          </a:bodyPr>
          <a:lstStyle/>
          <a:p>
            <a:r>
              <a:rPr lang="en-US" dirty="0"/>
              <a:t>Risks associated with pharmacological treatment of ADHD in pregnancy: Atomoxetine	</a:t>
            </a:r>
          </a:p>
        </p:txBody>
      </p:sp>
      <p:sp>
        <p:nvSpPr>
          <p:cNvPr id="3" name="Content Placeholder 2">
            <a:extLst>
              <a:ext uri="{FF2B5EF4-FFF2-40B4-BE49-F238E27FC236}">
                <a16:creationId xmlns:a16="http://schemas.microsoft.com/office/drawing/2014/main" id="{44699971-67E7-FCCF-63C5-BB62EC977B68}"/>
              </a:ext>
            </a:extLst>
          </p:cNvPr>
          <p:cNvSpPr>
            <a:spLocks noGrp="1"/>
          </p:cNvSpPr>
          <p:nvPr>
            <p:ph idx="1"/>
          </p:nvPr>
        </p:nvSpPr>
        <p:spPr/>
        <p:txBody>
          <a:bodyPr/>
          <a:lstStyle/>
          <a:p>
            <a:r>
              <a:rPr lang="en-US" dirty="0"/>
              <a:t>Limited data available </a:t>
            </a:r>
          </a:p>
          <a:p>
            <a:r>
              <a:rPr lang="en-US" dirty="0"/>
              <a:t>No evidence of increased risk of birth defects</a:t>
            </a:r>
            <a:r>
              <a:rPr lang="en-US" baseline="30000" dirty="0"/>
              <a:t>17, 18</a:t>
            </a:r>
            <a:r>
              <a:rPr lang="en-US" dirty="0"/>
              <a:t> </a:t>
            </a:r>
          </a:p>
          <a:p>
            <a:r>
              <a:rPr lang="en-US" dirty="0"/>
              <a:t>No evidence of increased risk of pre-eclampsia or preterm birth</a:t>
            </a:r>
            <a:r>
              <a:rPr lang="en-US" baseline="30000" dirty="0"/>
              <a:t>14</a:t>
            </a:r>
          </a:p>
          <a:p>
            <a:r>
              <a:rPr lang="en-US" dirty="0"/>
              <a:t>No evidence of increased risk of long-term developmental problems including growth problems or autism</a:t>
            </a:r>
            <a:r>
              <a:rPr lang="en-US" baseline="30000" dirty="0"/>
              <a:t>18</a:t>
            </a:r>
            <a:r>
              <a:rPr lang="en-US" dirty="0"/>
              <a:t> </a:t>
            </a:r>
          </a:p>
        </p:txBody>
      </p:sp>
    </p:spTree>
    <p:extLst>
      <p:ext uri="{BB962C8B-B14F-4D97-AF65-F5344CB8AC3E}">
        <p14:creationId xmlns:p14="http://schemas.microsoft.com/office/powerpoint/2010/main" val="3327900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95F16-C909-23B7-243A-04F9DC75B079}"/>
              </a:ext>
            </a:extLst>
          </p:cNvPr>
          <p:cNvSpPr>
            <a:spLocks noGrp="1"/>
          </p:cNvSpPr>
          <p:nvPr>
            <p:ph type="title"/>
          </p:nvPr>
        </p:nvSpPr>
        <p:spPr/>
        <p:txBody>
          <a:bodyPr>
            <a:normAutofit fontScale="90000"/>
          </a:bodyPr>
          <a:lstStyle/>
          <a:p>
            <a:r>
              <a:rPr lang="en-US" dirty="0"/>
              <a:t>Risks associated with pharmacological treatment of ADHD in pregnancy: </a:t>
            </a:r>
            <a:r>
              <a:rPr lang="el-GR" dirty="0"/>
              <a:t>α</a:t>
            </a:r>
            <a:r>
              <a:rPr lang="en-US" dirty="0"/>
              <a:t>2 agonists</a:t>
            </a:r>
          </a:p>
        </p:txBody>
      </p:sp>
      <p:sp>
        <p:nvSpPr>
          <p:cNvPr id="3" name="Content Placeholder 2">
            <a:extLst>
              <a:ext uri="{FF2B5EF4-FFF2-40B4-BE49-F238E27FC236}">
                <a16:creationId xmlns:a16="http://schemas.microsoft.com/office/drawing/2014/main" id="{44699971-67E7-FCCF-63C5-BB62EC977B68}"/>
              </a:ext>
            </a:extLst>
          </p:cNvPr>
          <p:cNvSpPr>
            <a:spLocks noGrp="1"/>
          </p:cNvSpPr>
          <p:nvPr>
            <p:ph idx="1"/>
          </p:nvPr>
        </p:nvSpPr>
        <p:spPr/>
        <p:txBody>
          <a:bodyPr/>
          <a:lstStyle/>
          <a:p>
            <a:r>
              <a:rPr lang="en-US" dirty="0"/>
              <a:t>Very little published data and what is known is confounded – most studies are from patients being treated for severe hypertension, which can have significant effects on pregnancy outcomes</a:t>
            </a:r>
          </a:p>
          <a:p>
            <a:r>
              <a:rPr lang="en-US" dirty="0"/>
              <a:t>Clonidine was not associated with impairments in development or growth</a:t>
            </a:r>
            <a:r>
              <a:rPr lang="en-US" baseline="30000" dirty="0"/>
              <a:t>18</a:t>
            </a:r>
          </a:p>
          <a:p>
            <a:r>
              <a:rPr lang="en-US" dirty="0"/>
              <a:t>Guanfacine was similarly not associated with development or growth impairments after exposure during pregnancy</a:t>
            </a:r>
            <a:r>
              <a:rPr lang="en-US" baseline="30000" dirty="0"/>
              <a:t>19</a:t>
            </a:r>
            <a:r>
              <a:rPr lang="en-US" dirty="0"/>
              <a:t> </a:t>
            </a:r>
          </a:p>
        </p:txBody>
      </p:sp>
    </p:spTree>
    <p:extLst>
      <p:ext uri="{BB962C8B-B14F-4D97-AF65-F5344CB8AC3E}">
        <p14:creationId xmlns:p14="http://schemas.microsoft.com/office/powerpoint/2010/main" val="38174853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21E-477A-E650-E084-7017CB1761D3}"/>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FD7C5F3B-A640-AD8A-4FC6-16F933B1ED26}"/>
              </a:ext>
            </a:extLst>
          </p:cNvPr>
          <p:cNvSpPr>
            <a:spLocks noGrp="1"/>
          </p:cNvSpPr>
          <p:nvPr>
            <p:ph idx="1"/>
          </p:nvPr>
        </p:nvSpPr>
        <p:spPr/>
        <p:txBody>
          <a:bodyPr>
            <a:normAutofit fontScale="55000" lnSpcReduction="20000"/>
          </a:bodyPr>
          <a:lstStyle/>
          <a:p>
            <a:pPr marL="514350" indent="-514350">
              <a:buFont typeface="+mj-lt"/>
              <a:buAutoNum type="arabicPeriod"/>
            </a:pPr>
            <a:r>
              <a:rPr lang="en-US" sz="2800" b="0" i="0" dirty="0">
                <a:solidFill>
                  <a:srgbClr val="212121"/>
                </a:solidFill>
                <a:effectLst/>
                <a:latin typeface="BlinkMacSystemFont"/>
              </a:rPr>
              <a:t>Kessler, R. C., Adler, L., Barkley, R., Biederman, J., Conners, C. K., </a:t>
            </a:r>
            <a:r>
              <a:rPr lang="en-US" sz="2800" b="0" i="0" dirty="0" err="1">
                <a:solidFill>
                  <a:srgbClr val="212121"/>
                </a:solidFill>
                <a:effectLst/>
                <a:latin typeface="BlinkMacSystemFont"/>
              </a:rPr>
              <a:t>Demler</a:t>
            </a:r>
            <a:r>
              <a:rPr lang="en-US" sz="2800" b="0" i="0" dirty="0">
                <a:solidFill>
                  <a:srgbClr val="212121"/>
                </a:solidFill>
                <a:effectLst/>
                <a:latin typeface="BlinkMacSystemFont"/>
              </a:rPr>
              <a:t>, O., </a:t>
            </a:r>
            <a:r>
              <a:rPr lang="en-US" sz="2800" b="0" i="0" dirty="0" err="1">
                <a:solidFill>
                  <a:srgbClr val="212121"/>
                </a:solidFill>
                <a:effectLst/>
                <a:latin typeface="BlinkMacSystemFont"/>
              </a:rPr>
              <a:t>Faraone</a:t>
            </a:r>
            <a:r>
              <a:rPr lang="en-US" sz="2800" b="0" i="0" dirty="0">
                <a:solidFill>
                  <a:srgbClr val="212121"/>
                </a:solidFill>
                <a:effectLst/>
                <a:latin typeface="BlinkMacSystemFont"/>
              </a:rPr>
              <a:t>, S. V., Greenhill, L. L., Howes, M. J., </a:t>
            </a:r>
            <a:r>
              <a:rPr lang="en-US" sz="2800" b="0" i="0" dirty="0" err="1">
                <a:solidFill>
                  <a:srgbClr val="212121"/>
                </a:solidFill>
                <a:effectLst/>
                <a:latin typeface="BlinkMacSystemFont"/>
              </a:rPr>
              <a:t>Secnik</a:t>
            </a:r>
            <a:r>
              <a:rPr lang="en-US" sz="2800" b="0" i="0" dirty="0">
                <a:solidFill>
                  <a:srgbClr val="212121"/>
                </a:solidFill>
                <a:effectLst/>
                <a:latin typeface="BlinkMacSystemFont"/>
              </a:rPr>
              <a:t>, K., Spencer, T., </a:t>
            </a:r>
            <a:r>
              <a:rPr lang="en-US" sz="2800" b="0" i="0" dirty="0" err="1">
                <a:solidFill>
                  <a:srgbClr val="212121"/>
                </a:solidFill>
                <a:effectLst/>
                <a:latin typeface="BlinkMacSystemFont"/>
              </a:rPr>
              <a:t>Ustun</a:t>
            </a:r>
            <a:r>
              <a:rPr lang="en-US" sz="2800" b="0" i="0" dirty="0">
                <a:solidFill>
                  <a:srgbClr val="212121"/>
                </a:solidFill>
                <a:effectLst/>
                <a:latin typeface="BlinkMacSystemFont"/>
              </a:rPr>
              <a:t>, T. B., Walters, E. E., &amp; </a:t>
            </a:r>
            <a:r>
              <a:rPr lang="en-US" sz="2800" b="0" i="0" dirty="0" err="1">
                <a:solidFill>
                  <a:srgbClr val="212121"/>
                </a:solidFill>
                <a:effectLst/>
                <a:latin typeface="BlinkMacSystemFont"/>
              </a:rPr>
              <a:t>Zaslavsky</a:t>
            </a:r>
            <a:r>
              <a:rPr lang="en-US" sz="2800" b="0" i="0" dirty="0">
                <a:solidFill>
                  <a:srgbClr val="212121"/>
                </a:solidFill>
                <a:effectLst/>
                <a:latin typeface="BlinkMacSystemFont"/>
              </a:rPr>
              <a:t>, A. M. (2006). The prevalence and correlates of adult ADHD in the United States: results from the National Comorbidity Survey Replication. </a:t>
            </a:r>
            <a:r>
              <a:rPr lang="en-US" sz="2800" b="0" i="1" dirty="0">
                <a:solidFill>
                  <a:srgbClr val="212121"/>
                </a:solidFill>
                <a:effectLst/>
                <a:latin typeface="BlinkMacSystemFont"/>
              </a:rPr>
              <a:t>The American journal of psychiatry</a:t>
            </a:r>
            <a:r>
              <a:rPr lang="en-US" sz="2800" b="0" i="0" dirty="0">
                <a:solidFill>
                  <a:srgbClr val="212121"/>
                </a:solidFill>
                <a:effectLst/>
                <a:latin typeface="BlinkMacSystemFont"/>
              </a:rPr>
              <a:t>, </a:t>
            </a:r>
            <a:r>
              <a:rPr lang="en-US" sz="2800" b="0" i="1" dirty="0">
                <a:solidFill>
                  <a:srgbClr val="212121"/>
                </a:solidFill>
                <a:effectLst/>
                <a:latin typeface="BlinkMacSystemFont"/>
              </a:rPr>
              <a:t>163</a:t>
            </a:r>
            <a:r>
              <a:rPr lang="en-US" sz="2800" b="0" i="0" dirty="0">
                <a:solidFill>
                  <a:srgbClr val="212121"/>
                </a:solidFill>
                <a:effectLst/>
                <a:latin typeface="BlinkMacSystemFont"/>
              </a:rPr>
              <a:t>(4), 716–723. </a:t>
            </a:r>
          </a:p>
          <a:p>
            <a:pPr marL="514350" indent="-514350">
              <a:buFont typeface="+mj-lt"/>
              <a:buAutoNum type="arabicPeriod"/>
            </a:pPr>
            <a:r>
              <a:rPr lang="en-US" sz="2800" b="0" i="0" dirty="0">
                <a:solidFill>
                  <a:srgbClr val="212121"/>
                </a:solidFill>
                <a:effectLst/>
                <a:latin typeface="BlinkMacSystemFont"/>
              </a:rPr>
              <a:t>Quinn PO, </a:t>
            </a:r>
            <a:r>
              <a:rPr lang="en-US" sz="2800" b="0" i="0" dirty="0" err="1">
                <a:solidFill>
                  <a:srgbClr val="212121"/>
                </a:solidFill>
                <a:effectLst/>
                <a:latin typeface="BlinkMacSystemFont"/>
              </a:rPr>
              <a:t>Madhoo</a:t>
            </a:r>
            <a:r>
              <a:rPr lang="en-US" sz="2800" b="0" i="0" dirty="0">
                <a:solidFill>
                  <a:srgbClr val="212121"/>
                </a:solidFill>
                <a:effectLst/>
                <a:latin typeface="BlinkMacSystemFont"/>
              </a:rPr>
              <a:t> M. A review of attention-deficit/hyperactivity disorder in women and girls: uncovering this hidden diagnosis. Prim Care Companion CNS </a:t>
            </a:r>
            <a:r>
              <a:rPr lang="en-US" sz="2800" b="0" i="0" dirty="0" err="1">
                <a:solidFill>
                  <a:srgbClr val="212121"/>
                </a:solidFill>
                <a:effectLst/>
                <a:latin typeface="BlinkMacSystemFont"/>
              </a:rPr>
              <a:t>Disord</a:t>
            </a:r>
            <a:r>
              <a:rPr lang="en-US" sz="2800" b="0" i="0" dirty="0">
                <a:solidFill>
                  <a:srgbClr val="212121"/>
                </a:solidFill>
                <a:effectLst/>
                <a:latin typeface="BlinkMacSystemFont"/>
              </a:rPr>
              <a:t>. 2014;16(3):PCC.13r01596</a:t>
            </a:r>
          </a:p>
          <a:p>
            <a:pPr marL="514350" indent="-514350">
              <a:buFont typeface="+mj-lt"/>
              <a:buAutoNum type="arabicPeriod"/>
            </a:pPr>
            <a:r>
              <a:rPr lang="en-US" sz="2800" dirty="0">
                <a:latin typeface="BlinkMacSystemFont"/>
              </a:rPr>
              <a:t>Young, J. L., &amp; Goodman, D. W. (2016). Adult attention-deficit/hyperactivity disorder diagnosis, management, and treatment in the </a:t>
            </a:r>
            <a:r>
              <a:rPr lang="en-US" sz="2800" i="1" dirty="0">
                <a:latin typeface="BlinkMacSystemFont"/>
              </a:rPr>
              <a:t>dsm-5</a:t>
            </a:r>
            <a:r>
              <a:rPr lang="en-US" sz="2800" dirty="0">
                <a:latin typeface="BlinkMacSystemFont"/>
              </a:rPr>
              <a:t> era. </a:t>
            </a:r>
            <a:r>
              <a:rPr lang="en-US" sz="2800" i="1" dirty="0">
                <a:latin typeface="BlinkMacSystemFont"/>
              </a:rPr>
              <a:t>The Primary Care Companion For CNS Disorders</a:t>
            </a:r>
            <a:r>
              <a:rPr lang="en-US" sz="2800" dirty="0">
                <a:latin typeface="BlinkMacSystemFont"/>
              </a:rPr>
              <a:t>. </a:t>
            </a:r>
          </a:p>
          <a:p>
            <a:pPr marL="514350" indent="-514350">
              <a:buFont typeface="+mj-lt"/>
              <a:buAutoNum type="arabicPeriod"/>
            </a:pPr>
            <a:r>
              <a:rPr lang="en-US" sz="2800" b="0" i="0" dirty="0" err="1">
                <a:solidFill>
                  <a:srgbClr val="212121"/>
                </a:solidFill>
                <a:effectLst/>
                <a:latin typeface="BlinkMacSystemFont"/>
              </a:rPr>
              <a:t>Reimherr</a:t>
            </a:r>
            <a:r>
              <a:rPr lang="en-US" sz="2800" b="0" i="0" dirty="0">
                <a:solidFill>
                  <a:srgbClr val="212121"/>
                </a:solidFill>
                <a:effectLst/>
                <a:latin typeface="BlinkMacSystemFont"/>
              </a:rPr>
              <a:t>, F. W., Marchant, B. K., Gift, T. E., Steans, T. A., &amp; </a:t>
            </a:r>
            <a:r>
              <a:rPr lang="en-US" sz="2800" b="0" i="0" dirty="0" err="1">
                <a:solidFill>
                  <a:srgbClr val="212121"/>
                </a:solidFill>
                <a:effectLst/>
                <a:latin typeface="BlinkMacSystemFont"/>
              </a:rPr>
              <a:t>Wender</a:t>
            </a:r>
            <a:r>
              <a:rPr lang="en-US" sz="2800" b="0" i="0" dirty="0">
                <a:solidFill>
                  <a:srgbClr val="212121"/>
                </a:solidFill>
                <a:effectLst/>
                <a:latin typeface="BlinkMacSystemFont"/>
              </a:rPr>
              <a:t>, P. H. (2015). Types of adult attention-deficit hyperactivity disorder (ADHD): baseline characteristics, initial response, and long-term response to treatment with methylphenidate. </a:t>
            </a:r>
            <a:r>
              <a:rPr lang="en-US" sz="2800" b="0" i="1" dirty="0">
                <a:solidFill>
                  <a:srgbClr val="212121"/>
                </a:solidFill>
                <a:effectLst/>
                <a:latin typeface="BlinkMacSystemFont"/>
              </a:rPr>
              <a:t>Attention deficit and hyperactivity disorders</a:t>
            </a:r>
            <a:r>
              <a:rPr lang="en-US" sz="2800" b="0" i="0" dirty="0">
                <a:solidFill>
                  <a:srgbClr val="212121"/>
                </a:solidFill>
                <a:effectLst/>
                <a:latin typeface="BlinkMacSystemFont"/>
              </a:rPr>
              <a:t>, </a:t>
            </a:r>
            <a:r>
              <a:rPr lang="en-US" sz="2800" b="0" i="1" dirty="0">
                <a:solidFill>
                  <a:srgbClr val="212121"/>
                </a:solidFill>
                <a:effectLst/>
                <a:latin typeface="BlinkMacSystemFont"/>
              </a:rPr>
              <a:t>7</a:t>
            </a:r>
            <a:r>
              <a:rPr lang="en-US" sz="2800" b="0" i="0" dirty="0">
                <a:solidFill>
                  <a:srgbClr val="212121"/>
                </a:solidFill>
                <a:effectLst/>
                <a:latin typeface="BlinkMacSystemFont"/>
              </a:rPr>
              <a:t>(2), 115–128. </a:t>
            </a:r>
          </a:p>
          <a:p>
            <a:pPr marL="514350" indent="-514350">
              <a:buFont typeface="+mj-lt"/>
              <a:buAutoNum type="arabicPeriod"/>
            </a:pPr>
            <a:r>
              <a:rPr lang="en-US" sz="2800" b="0" i="0" dirty="0">
                <a:solidFill>
                  <a:srgbClr val="212121"/>
                </a:solidFill>
                <a:effectLst/>
                <a:latin typeface="BlinkMacSystemFont"/>
              </a:rPr>
              <a:t>Murray, A. L., Taut, D., Baban, A., </a:t>
            </a:r>
            <a:r>
              <a:rPr lang="en-US" sz="2800" b="0" i="0" dirty="0" err="1">
                <a:solidFill>
                  <a:srgbClr val="212121"/>
                </a:solidFill>
                <a:effectLst/>
                <a:latin typeface="BlinkMacSystemFont"/>
              </a:rPr>
              <a:t>Hemady</a:t>
            </a:r>
            <a:r>
              <a:rPr lang="en-US" sz="2800" b="0" i="0" dirty="0">
                <a:solidFill>
                  <a:srgbClr val="212121"/>
                </a:solidFill>
                <a:effectLst/>
                <a:latin typeface="BlinkMacSystemFont"/>
              </a:rPr>
              <a:t>, C. L., Walker, S., </a:t>
            </a:r>
            <a:r>
              <a:rPr lang="en-US" sz="2800" b="0" i="0" dirty="0" err="1">
                <a:solidFill>
                  <a:srgbClr val="212121"/>
                </a:solidFill>
                <a:effectLst/>
                <a:latin typeface="BlinkMacSystemFont"/>
              </a:rPr>
              <a:t>Osafo</a:t>
            </a:r>
            <a:r>
              <a:rPr lang="en-US" sz="2800" b="0" i="0" dirty="0">
                <a:solidFill>
                  <a:srgbClr val="212121"/>
                </a:solidFill>
                <a:effectLst/>
                <a:latin typeface="BlinkMacSystemFont"/>
              </a:rPr>
              <a:t>, J., Sikander, S., Tomlinson, M., Toit, S. D., Marlow, M., Ward, C. L., Fernando, A., Madrid, B., Van Thang, V., Tuyen, H. D., Dunne, M., Hughes, C., Fearon, P., </a:t>
            </a:r>
            <a:r>
              <a:rPr lang="en-US" sz="2800" b="0" i="0" dirty="0" err="1">
                <a:solidFill>
                  <a:srgbClr val="212121"/>
                </a:solidFill>
                <a:effectLst/>
                <a:latin typeface="BlinkMacSystemFont"/>
              </a:rPr>
              <a:t>Valdebenito</a:t>
            </a:r>
            <a:r>
              <a:rPr lang="en-US" sz="2800" b="0" i="0" dirty="0">
                <a:solidFill>
                  <a:srgbClr val="212121"/>
                </a:solidFill>
                <a:effectLst/>
                <a:latin typeface="BlinkMacSystemFont"/>
              </a:rPr>
              <a:t>, S., &amp; Eisner, M. (2022). Associations Between ADHD Symptoms and Maternal and Birth Outcomes: An Exploratory Analysis in a Multi-Country Cohort of Expectant Mothers. </a:t>
            </a:r>
            <a:r>
              <a:rPr lang="en-US" sz="2800" b="0" i="1" dirty="0">
                <a:solidFill>
                  <a:srgbClr val="212121"/>
                </a:solidFill>
                <a:effectLst/>
                <a:latin typeface="BlinkMacSystemFont"/>
              </a:rPr>
              <a:t>Journal of attention disorders</a:t>
            </a:r>
            <a:r>
              <a:rPr lang="en-US" sz="2800" b="0" i="0" dirty="0">
                <a:solidFill>
                  <a:srgbClr val="212121"/>
                </a:solidFill>
                <a:effectLst/>
                <a:latin typeface="BlinkMacSystemFont"/>
              </a:rPr>
              <a:t>, </a:t>
            </a:r>
            <a:r>
              <a:rPr lang="en-US" sz="2800" b="0" i="1" dirty="0">
                <a:solidFill>
                  <a:srgbClr val="212121"/>
                </a:solidFill>
                <a:effectLst/>
                <a:latin typeface="BlinkMacSystemFont"/>
              </a:rPr>
              <a:t>26</a:t>
            </a:r>
            <a:r>
              <a:rPr lang="en-US" sz="2800" b="0" i="0" dirty="0">
                <a:solidFill>
                  <a:srgbClr val="212121"/>
                </a:solidFill>
                <a:effectLst/>
                <a:latin typeface="BlinkMacSystemFont"/>
              </a:rPr>
              <a:t>(14), 1882–1894. </a:t>
            </a:r>
          </a:p>
          <a:p>
            <a:pPr marL="514350" indent="-514350">
              <a:buFont typeface="+mj-lt"/>
              <a:buAutoNum type="arabicPeriod"/>
            </a:pPr>
            <a:r>
              <a:rPr lang="en-US" sz="2800" b="0" i="0" dirty="0">
                <a:solidFill>
                  <a:srgbClr val="212121"/>
                </a:solidFill>
                <a:effectLst/>
                <a:latin typeface="BlinkMacSystemFont"/>
              </a:rPr>
              <a:t>Poulton, A. S., Armstrong, B., &amp; </a:t>
            </a:r>
            <a:r>
              <a:rPr lang="en-US" sz="2800" b="0" i="0" dirty="0" err="1">
                <a:solidFill>
                  <a:srgbClr val="212121"/>
                </a:solidFill>
                <a:effectLst/>
                <a:latin typeface="BlinkMacSystemFont"/>
              </a:rPr>
              <a:t>Nanan</a:t>
            </a:r>
            <a:r>
              <a:rPr lang="en-US" sz="2800" b="0" i="0" dirty="0">
                <a:solidFill>
                  <a:srgbClr val="212121"/>
                </a:solidFill>
                <a:effectLst/>
                <a:latin typeface="BlinkMacSystemFont"/>
              </a:rPr>
              <a:t>, R. K. (2018). Perinatal Outcomes of Women Diagnosed with Attention-Deficit/Hyperactivity Disorder: An Australian Population-Based Cohort Study. </a:t>
            </a:r>
            <a:r>
              <a:rPr lang="en-US" sz="2800" b="0" i="1" dirty="0">
                <a:solidFill>
                  <a:srgbClr val="212121"/>
                </a:solidFill>
                <a:effectLst/>
                <a:latin typeface="BlinkMacSystemFont"/>
              </a:rPr>
              <a:t>CNS drugs</a:t>
            </a:r>
            <a:r>
              <a:rPr lang="en-US" sz="2800" b="0" i="0" dirty="0">
                <a:solidFill>
                  <a:srgbClr val="212121"/>
                </a:solidFill>
                <a:effectLst/>
                <a:latin typeface="BlinkMacSystemFont"/>
              </a:rPr>
              <a:t>, </a:t>
            </a:r>
            <a:r>
              <a:rPr lang="en-US" sz="2800" b="0" i="1" dirty="0">
                <a:solidFill>
                  <a:srgbClr val="212121"/>
                </a:solidFill>
                <a:effectLst/>
                <a:latin typeface="BlinkMacSystemFont"/>
              </a:rPr>
              <a:t>32</a:t>
            </a:r>
            <a:r>
              <a:rPr lang="en-US" sz="2800" b="0" i="0" dirty="0">
                <a:solidFill>
                  <a:srgbClr val="212121"/>
                </a:solidFill>
                <a:effectLst/>
                <a:latin typeface="BlinkMacSystemFont"/>
              </a:rPr>
              <a:t>(4), 377–386. </a:t>
            </a:r>
          </a:p>
          <a:p>
            <a:pPr marL="514350" indent="-514350">
              <a:buFont typeface="+mj-lt"/>
              <a:buAutoNum type="arabicPeriod"/>
            </a:pPr>
            <a:endParaRPr lang="en-US" sz="2800" b="0" i="0" dirty="0">
              <a:solidFill>
                <a:srgbClr val="212121"/>
              </a:solidFill>
              <a:effectLst/>
              <a:latin typeface="BlinkMacSystemFont"/>
            </a:endParaRPr>
          </a:p>
          <a:p>
            <a:endParaRPr lang="en-US" sz="2800" b="0" i="0" dirty="0">
              <a:solidFill>
                <a:srgbClr val="212121"/>
              </a:solidFill>
              <a:effectLst/>
              <a:latin typeface="BlinkMacSystemFont"/>
            </a:endParaRPr>
          </a:p>
          <a:p>
            <a:endParaRPr lang="en-US" sz="2800" b="0" i="0" dirty="0">
              <a:solidFill>
                <a:srgbClr val="212121"/>
              </a:solidFill>
              <a:effectLst/>
              <a:latin typeface="BlinkMacSystemFont"/>
            </a:endParaRPr>
          </a:p>
          <a:p>
            <a:endParaRPr lang="en-US" sz="2800" b="0" i="0" dirty="0">
              <a:solidFill>
                <a:srgbClr val="212121"/>
              </a:solidFill>
              <a:effectLst/>
              <a:latin typeface="BlinkMacSystemFont"/>
            </a:endParaRPr>
          </a:p>
          <a:p>
            <a:endParaRPr lang="en-US" dirty="0"/>
          </a:p>
        </p:txBody>
      </p:sp>
    </p:spTree>
    <p:extLst>
      <p:ext uri="{BB962C8B-B14F-4D97-AF65-F5344CB8AC3E}">
        <p14:creationId xmlns:p14="http://schemas.microsoft.com/office/powerpoint/2010/main" val="4224343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F698B-F230-43A8-1455-736C5C79FC06}"/>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6887ACEB-49B6-49C3-FDE0-502BAA6FEFD7}"/>
              </a:ext>
            </a:extLst>
          </p:cNvPr>
          <p:cNvSpPr>
            <a:spLocks noGrp="1"/>
          </p:cNvSpPr>
          <p:nvPr>
            <p:ph idx="1"/>
          </p:nvPr>
        </p:nvSpPr>
        <p:spPr/>
        <p:txBody>
          <a:bodyPr>
            <a:normAutofit fontScale="55000" lnSpcReduction="20000"/>
          </a:bodyPr>
          <a:lstStyle/>
          <a:p>
            <a:pPr marL="514350" indent="-514350">
              <a:buFont typeface="+mj-lt"/>
              <a:buAutoNum type="arabicPeriod" startAt="7"/>
            </a:pPr>
            <a:r>
              <a:rPr lang="en-US" sz="2800" b="0" i="0" dirty="0">
                <a:solidFill>
                  <a:srgbClr val="212121"/>
                </a:solidFill>
                <a:effectLst/>
                <a:latin typeface="BlinkMacSystemFont"/>
              </a:rPr>
              <a:t>Du </a:t>
            </a:r>
            <a:r>
              <a:rPr lang="en-US" sz="2800" b="0" i="0" dirty="0" err="1">
                <a:solidFill>
                  <a:srgbClr val="212121"/>
                </a:solidFill>
                <a:effectLst/>
                <a:latin typeface="BlinkMacSystemFont"/>
              </a:rPr>
              <a:t>Rietz</a:t>
            </a:r>
            <a:r>
              <a:rPr lang="en-US" sz="2800" b="0" i="0" dirty="0">
                <a:solidFill>
                  <a:srgbClr val="212121"/>
                </a:solidFill>
                <a:effectLst/>
                <a:latin typeface="BlinkMacSystemFont"/>
              </a:rPr>
              <a:t>, E., </a:t>
            </a:r>
            <a:r>
              <a:rPr lang="en-US" sz="2800" b="0" i="0" dirty="0" err="1">
                <a:solidFill>
                  <a:srgbClr val="212121"/>
                </a:solidFill>
                <a:effectLst/>
                <a:latin typeface="BlinkMacSystemFont"/>
              </a:rPr>
              <a:t>Brikell</a:t>
            </a:r>
            <a:r>
              <a:rPr lang="en-US" sz="2800" b="0" i="0" dirty="0">
                <a:solidFill>
                  <a:srgbClr val="212121"/>
                </a:solidFill>
                <a:effectLst/>
                <a:latin typeface="BlinkMacSystemFont"/>
              </a:rPr>
              <a:t>, I., </a:t>
            </a:r>
            <a:r>
              <a:rPr lang="en-US" sz="2800" b="0" i="0" dirty="0" err="1">
                <a:solidFill>
                  <a:srgbClr val="212121"/>
                </a:solidFill>
                <a:effectLst/>
                <a:latin typeface="BlinkMacSystemFont"/>
              </a:rPr>
              <a:t>Butwicka</a:t>
            </a:r>
            <a:r>
              <a:rPr lang="en-US" sz="2800" b="0" i="0" dirty="0">
                <a:solidFill>
                  <a:srgbClr val="212121"/>
                </a:solidFill>
                <a:effectLst/>
                <a:latin typeface="BlinkMacSystemFont"/>
              </a:rPr>
              <a:t>, A., Leone, M., Chang, Z., Cortese, S., D'Onofrio, B. M., Hartman, C. A., Lichtenstein, P., </a:t>
            </a:r>
            <a:r>
              <a:rPr lang="en-US" sz="2800" b="0" i="0" dirty="0" err="1">
                <a:solidFill>
                  <a:srgbClr val="212121"/>
                </a:solidFill>
                <a:effectLst/>
                <a:latin typeface="BlinkMacSystemFont"/>
              </a:rPr>
              <a:t>Faraone</a:t>
            </a:r>
            <a:r>
              <a:rPr lang="en-US" sz="2800" b="0" i="0" dirty="0">
                <a:solidFill>
                  <a:srgbClr val="212121"/>
                </a:solidFill>
                <a:effectLst/>
                <a:latin typeface="BlinkMacSystemFont"/>
              </a:rPr>
              <a:t>, S. V., </a:t>
            </a:r>
            <a:r>
              <a:rPr lang="en-US" sz="2800" b="0" i="0" dirty="0" err="1">
                <a:solidFill>
                  <a:srgbClr val="212121"/>
                </a:solidFill>
                <a:effectLst/>
                <a:latin typeface="BlinkMacSystemFont"/>
              </a:rPr>
              <a:t>Kuja-Halkola</a:t>
            </a:r>
            <a:r>
              <a:rPr lang="en-US" sz="2800" b="0" i="0" dirty="0">
                <a:solidFill>
                  <a:srgbClr val="212121"/>
                </a:solidFill>
                <a:effectLst/>
                <a:latin typeface="BlinkMacSystemFont"/>
              </a:rPr>
              <a:t>, R., &amp; Larsson, H. (2021). Mapping phenotypic and </a:t>
            </a:r>
            <a:r>
              <a:rPr lang="en-US" sz="2800" b="0" i="0" dirty="0" err="1">
                <a:solidFill>
                  <a:srgbClr val="212121"/>
                </a:solidFill>
                <a:effectLst/>
                <a:latin typeface="BlinkMacSystemFont"/>
              </a:rPr>
              <a:t>aetiological</a:t>
            </a:r>
            <a:r>
              <a:rPr lang="en-US" sz="2800" b="0" i="0" dirty="0">
                <a:solidFill>
                  <a:srgbClr val="212121"/>
                </a:solidFill>
                <a:effectLst/>
                <a:latin typeface="BlinkMacSystemFont"/>
              </a:rPr>
              <a:t> associations between ADHD and physical conditions in adulthood in Sweden: a genetically informed register study. </a:t>
            </a:r>
            <a:r>
              <a:rPr lang="en-US" sz="2800" b="0" i="1" dirty="0">
                <a:solidFill>
                  <a:srgbClr val="212121"/>
                </a:solidFill>
                <a:effectLst/>
                <a:latin typeface="BlinkMacSystemFont"/>
              </a:rPr>
              <a:t>The lancet. Psychiatry</a:t>
            </a:r>
            <a:r>
              <a:rPr lang="en-US" sz="2800" b="0" i="0" dirty="0">
                <a:solidFill>
                  <a:srgbClr val="212121"/>
                </a:solidFill>
                <a:effectLst/>
                <a:latin typeface="BlinkMacSystemFont"/>
              </a:rPr>
              <a:t>, </a:t>
            </a:r>
            <a:r>
              <a:rPr lang="en-US" sz="2800" b="0" i="1" dirty="0">
                <a:solidFill>
                  <a:srgbClr val="212121"/>
                </a:solidFill>
                <a:effectLst/>
                <a:latin typeface="BlinkMacSystemFont"/>
              </a:rPr>
              <a:t>8</a:t>
            </a:r>
            <a:r>
              <a:rPr lang="en-US" sz="2800" b="0" i="0" dirty="0">
                <a:solidFill>
                  <a:srgbClr val="212121"/>
                </a:solidFill>
                <a:effectLst/>
                <a:latin typeface="BlinkMacSystemFont"/>
              </a:rPr>
              <a:t>(9), 774–783. </a:t>
            </a:r>
          </a:p>
          <a:p>
            <a:pPr marL="514350" indent="-514350">
              <a:buFont typeface="+mj-lt"/>
              <a:buAutoNum type="arabicPeriod" startAt="7"/>
            </a:pPr>
            <a:r>
              <a:rPr lang="en-US" sz="2800" b="0" i="0" dirty="0">
                <a:solidFill>
                  <a:srgbClr val="212121"/>
                </a:solidFill>
                <a:effectLst/>
                <a:latin typeface="BlinkMacSystemFont"/>
              </a:rPr>
              <a:t>Li, L., Zhu, N., Zhang, L., </a:t>
            </a:r>
            <a:r>
              <a:rPr lang="en-US" sz="2800" b="0" i="0" dirty="0" err="1">
                <a:solidFill>
                  <a:srgbClr val="212121"/>
                </a:solidFill>
                <a:effectLst/>
                <a:latin typeface="BlinkMacSystemFont"/>
              </a:rPr>
              <a:t>Kuja-Halkola</a:t>
            </a:r>
            <a:r>
              <a:rPr lang="en-US" sz="2800" b="0" i="0" dirty="0">
                <a:solidFill>
                  <a:srgbClr val="212121"/>
                </a:solidFill>
                <a:effectLst/>
                <a:latin typeface="BlinkMacSystemFont"/>
              </a:rPr>
              <a:t>, R., D'Onofrio, B. M., </a:t>
            </a:r>
            <a:r>
              <a:rPr lang="en-US" sz="2800" b="0" i="0" dirty="0" err="1">
                <a:solidFill>
                  <a:srgbClr val="212121"/>
                </a:solidFill>
                <a:effectLst/>
                <a:latin typeface="BlinkMacSystemFont"/>
              </a:rPr>
              <a:t>Brikell</a:t>
            </a:r>
            <a:r>
              <a:rPr lang="en-US" sz="2800" b="0" i="0" dirty="0">
                <a:solidFill>
                  <a:srgbClr val="212121"/>
                </a:solidFill>
                <a:effectLst/>
                <a:latin typeface="BlinkMacSystemFont"/>
              </a:rPr>
              <a:t>, I., Lichtenstein, P., Cortese, S., Larsson, H., &amp; Chang, Z. (2024). ADHD Pharmacotherapy and Mortality in Individuals With ADHD. </a:t>
            </a:r>
            <a:r>
              <a:rPr lang="en-US" sz="2800" b="0" i="1" dirty="0">
                <a:solidFill>
                  <a:srgbClr val="212121"/>
                </a:solidFill>
                <a:effectLst/>
                <a:latin typeface="BlinkMacSystemFont"/>
              </a:rPr>
              <a:t>JAMA</a:t>
            </a:r>
            <a:r>
              <a:rPr lang="en-US" sz="2800" b="0" i="0" dirty="0">
                <a:solidFill>
                  <a:srgbClr val="212121"/>
                </a:solidFill>
                <a:effectLst/>
                <a:latin typeface="BlinkMacSystemFont"/>
              </a:rPr>
              <a:t>, </a:t>
            </a:r>
            <a:r>
              <a:rPr lang="en-US" sz="2800" b="0" i="1" dirty="0">
                <a:solidFill>
                  <a:srgbClr val="212121"/>
                </a:solidFill>
                <a:effectLst/>
                <a:latin typeface="BlinkMacSystemFont"/>
              </a:rPr>
              <a:t>331</a:t>
            </a:r>
            <a:r>
              <a:rPr lang="en-US" sz="2800" b="0" i="0" dirty="0">
                <a:solidFill>
                  <a:srgbClr val="212121"/>
                </a:solidFill>
                <a:effectLst/>
                <a:latin typeface="BlinkMacSystemFont"/>
              </a:rPr>
              <a:t>(10), 850–860. </a:t>
            </a:r>
          </a:p>
          <a:p>
            <a:pPr marL="514350" indent="-514350">
              <a:buFont typeface="+mj-lt"/>
              <a:buAutoNum type="arabicPeriod" startAt="7"/>
            </a:pPr>
            <a:r>
              <a:rPr lang="en-US" sz="2800" b="0" i="0" dirty="0">
                <a:solidFill>
                  <a:srgbClr val="212121"/>
                </a:solidFill>
                <a:effectLst/>
                <a:latin typeface="BlinkMacSystemFont"/>
              </a:rPr>
              <a:t>Chang, Z., D'Onofrio, B. M., Quinn, P. D., Lichtenstein, P., &amp; Larsson, H. (2016). Medication for Attention-Deficit/Hyperactivity Disorder and Risk for Depression: A Nationwide Longitudinal Cohort Study. </a:t>
            </a:r>
            <a:r>
              <a:rPr lang="en-US" sz="2800" b="0" i="1" dirty="0">
                <a:solidFill>
                  <a:srgbClr val="212121"/>
                </a:solidFill>
                <a:effectLst/>
                <a:latin typeface="BlinkMacSystemFont"/>
              </a:rPr>
              <a:t>Biological psychiatry</a:t>
            </a:r>
            <a:r>
              <a:rPr lang="en-US" sz="2800" b="0" i="0" dirty="0">
                <a:solidFill>
                  <a:srgbClr val="212121"/>
                </a:solidFill>
                <a:effectLst/>
                <a:latin typeface="BlinkMacSystemFont"/>
              </a:rPr>
              <a:t>, </a:t>
            </a:r>
            <a:r>
              <a:rPr lang="en-US" sz="2800" b="0" i="1" dirty="0">
                <a:solidFill>
                  <a:srgbClr val="212121"/>
                </a:solidFill>
                <a:effectLst/>
                <a:latin typeface="BlinkMacSystemFont"/>
              </a:rPr>
              <a:t>80</a:t>
            </a:r>
            <a:r>
              <a:rPr lang="en-US" sz="2800" b="0" i="0" dirty="0">
                <a:solidFill>
                  <a:srgbClr val="212121"/>
                </a:solidFill>
                <a:effectLst/>
                <a:latin typeface="BlinkMacSystemFont"/>
              </a:rPr>
              <a:t>(12), 916–922. </a:t>
            </a:r>
          </a:p>
          <a:p>
            <a:pPr marL="514350" indent="-514350">
              <a:buFont typeface="+mj-lt"/>
              <a:buAutoNum type="arabicPeriod" startAt="7"/>
            </a:pPr>
            <a:r>
              <a:rPr lang="en-US" sz="2800" b="0" i="0" dirty="0">
                <a:solidFill>
                  <a:srgbClr val="212121"/>
                </a:solidFill>
                <a:effectLst/>
                <a:latin typeface="BlinkMacSystemFont"/>
              </a:rPr>
              <a:t>Huybrechts, K. F., </a:t>
            </a:r>
            <a:r>
              <a:rPr lang="en-US" sz="2800" b="0" i="0" dirty="0" err="1">
                <a:solidFill>
                  <a:srgbClr val="212121"/>
                </a:solidFill>
                <a:effectLst/>
                <a:latin typeface="BlinkMacSystemFont"/>
              </a:rPr>
              <a:t>Bröms</a:t>
            </a:r>
            <a:r>
              <a:rPr lang="en-US" sz="2800" b="0" i="0" dirty="0">
                <a:solidFill>
                  <a:srgbClr val="212121"/>
                </a:solidFill>
                <a:effectLst/>
                <a:latin typeface="BlinkMacSystemFont"/>
              </a:rPr>
              <a:t>, G., Christensen, L. B., </a:t>
            </a:r>
            <a:r>
              <a:rPr lang="en-US" sz="2800" b="0" i="0" dirty="0" err="1">
                <a:solidFill>
                  <a:srgbClr val="212121"/>
                </a:solidFill>
                <a:effectLst/>
                <a:latin typeface="BlinkMacSystemFont"/>
              </a:rPr>
              <a:t>Einarsdóttir</a:t>
            </a:r>
            <a:r>
              <a:rPr lang="en-US" sz="2800" b="0" i="0" dirty="0">
                <a:solidFill>
                  <a:srgbClr val="212121"/>
                </a:solidFill>
                <a:effectLst/>
                <a:latin typeface="BlinkMacSystemFont"/>
              </a:rPr>
              <a:t>, K., </a:t>
            </a:r>
            <a:r>
              <a:rPr lang="en-US" sz="2800" b="0" i="0" dirty="0" err="1">
                <a:solidFill>
                  <a:srgbClr val="212121"/>
                </a:solidFill>
                <a:effectLst/>
                <a:latin typeface="BlinkMacSystemFont"/>
              </a:rPr>
              <a:t>Engeland</a:t>
            </a:r>
            <a:r>
              <a:rPr lang="en-US" sz="2800" b="0" i="0" dirty="0">
                <a:solidFill>
                  <a:srgbClr val="212121"/>
                </a:solidFill>
                <a:effectLst/>
                <a:latin typeface="BlinkMacSystemFont"/>
              </a:rPr>
              <a:t>, A., </a:t>
            </a:r>
            <a:r>
              <a:rPr lang="en-US" sz="2800" b="0" i="0" dirty="0" err="1">
                <a:solidFill>
                  <a:srgbClr val="212121"/>
                </a:solidFill>
                <a:effectLst/>
                <a:latin typeface="BlinkMacSystemFont"/>
              </a:rPr>
              <a:t>Furu</a:t>
            </a:r>
            <a:r>
              <a:rPr lang="en-US" sz="2800" b="0" i="0" dirty="0">
                <a:solidFill>
                  <a:srgbClr val="212121"/>
                </a:solidFill>
                <a:effectLst/>
                <a:latin typeface="BlinkMacSystemFont"/>
              </a:rPr>
              <a:t>, K., </a:t>
            </a:r>
            <a:r>
              <a:rPr lang="en-US" sz="2800" b="0" i="0" dirty="0" err="1">
                <a:solidFill>
                  <a:srgbClr val="212121"/>
                </a:solidFill>
                <a:effectLst/>
                <a:latin typeface="BlinkMacSystemFont"/>
              </a:rPr>
              <a:t>Gissler</a:t>
            </a:r>
            <a:r>
              <a:rPr lang="en-US" sz="2800" b="0" i="0" dirty="0">
                <a:solidFill>
                  <a:srgbClr val="212121"/>
                </a:solidFill>
                <a:effectLst/>
                <a:latin typeface="BlinkMacSystemFont"/>
              </a:rPr>
              <a:t>, M., Hernandez-Diaz, S., Karlsson, P., Karlstad, Ø., </a:t>
            </a:r>
            <a:r>
              <a:rPr lang="en-US" sz="2800" b="0" i="0" dirty="0" err="1">
                <a:solidFill>
                  <a:srgbClr val="212121"/>
                </a:solidFill>
                <a:effectLst/>
                <a:latin typeface="BlinkMacSystemFont"/>
              </a:rPr>
              <a:t>Kieler</a:t>
            </a:r>
            <a:r>
              <a:rPr lang="en-US" sz="2800" b="0" i="0" dirty="0">
                <a:solidFill>
                  <a:srgbClr val="212121"/>
                </a:solidFill>
                <a:effectLst/>
                <a:latin typeface="BlinkMacSystemFont"/>
              </a:rPr>
              <a:t>, H., </a:t>
            </a:r>
            <a:r>
              <a:rPr lang="en-US" sz="2800" b="0" i="0" dirty="0" err="1">
                <a:solidFill>
                  <a:srgbClr val="212121"/>
                </a:solidFill>
                <a:effectLst/>
                <a:latin typeface="BlinkMacSystemFont"/>
              </a:rPr>
              <a:t>Lahesmaa-Korpinen</a:t>
            </a:r>
            <a:r>
              <a:rPr lang="en-US" sz="2800" b="0" i="0" dirty="0">
                <a:solidFill>
                  <a:srgbClr val="212121"/>
                </a:solidFill>
                <a:effectLst/>
                <a:latin typeface="BlinkMacSystemFont"/>
              </a:rPr>
              <a:t>, A. M., </a:t>
            </a:r>
            <a:r>
              <a:rPr lang="en-US" sz="2800" b="0" i="0" dirty="0" err="1">
                <a:solidFill>
                  <a:srgbClr val="212121"/>
                </a:solidFill>
                <a:effectLst/>
                <a:latin typeface="BlinkMacSystemFont"/>
              </a:rPr>
              <a:t>Mogun</a:t>
            </a:r>
            <a:r>
              <a:rPr lang="en-US" sz="2800" b="0" i="0" dirty="0">
                <a:solidFill>
                  <a:srgbClr val="212121"/>
                </a:solidFill>
                <a:effectLst/>
                <a:latin typeface="BlinkMacSystemFont"/>
              </a:rPr>
              <a:t>, H., </a:t>
            </a:r>
            <a:r>
              <a:rPr lang="en-US" sz="2800" b="0" i="0" dirty="0" err="1">
                <a:solidFill>
                  <a:srgbClr val="212121"/>
                </a:solidFill>
                <a:effectLst/>
                <a:latin typeface="BlinkMacSystemFont"/>
              </a:rPr>
              <a:t>Nørgaard</a:t>
            </a:r>
            <a:r>
              <a:rPr lang="en-US" sz="2800" b="0" i="0" dirty="0">
                <a:solidFill>
                  <a:srgbClr val="212121"/>
                </a:solidFill>
                <a:effectLst/>
                <a:latin typeface="BlinkMacSystemFont"/>
              </a:rPr>
              <a:t>, M., </a:t>
            </a:r>
            <a:r>
              <a:rPr lang="en-US" sz="2800" b="0" i="0" dirty="0" err="1">
                <a:solidFill>
                  <a:srgbClr val="212121"/>
                </a:solidFill>
                <a:effectLst/>
                <a:latin typeface="BlinkMacSystemFont"/>
              </a:rPr>
              <a:t>Reutfors</a:t>
            </a:r>
            <a:r>
              <a:rPr lang="en-US" sz="2800" b="0" i="0" dirty="0">
                <a:solidFill>
                  <a:srgbClr val="212121"/>
                </a:solidFill>
                <a:effectLst/>
                <a:latin typeface="BlinkMacSystemFont"/>
              </a:rPr>
              <a:t>, J., </a:t>
            </a:r>
            <a:r>
              <a:rPr lang="en-US" sz="2800" b="0" i="0" dirty="0" err="1">
                <a:solidFill>
                  <a:srgbClr val="212121"/>
                </a:solidFill>
                <a:effectLst/>
                <a:latin typeface="BlinkMacSystemFont"/>
              </a:rPr>
              <a:t>Sørensen</a:t>
            </a:r>
            <a:r>
              <a:rPr lang="en-US" sz="2800" b="0" i="0" dirty="0">
                <a:solidFill>
                  <a:srgbClr val="212121"/>
                </a:solidFill>
                <a:effectLst/>
                <a:latin typeface="BlinkMacSystemFont"/>
              </a:rPr>
              <a:t>, H. T., </a:t>
            </a:r>
            <a:r>
              <a:rPr lang="en-US" sz="2800" b="0" i="0" dirty="0" err="1">
                <a:solidFill>
                  <a:srgbClr val="212121"/>
                </a:solidFill>
                <a:effectLst/>
                <a:latin typeface="BlinkMacSystemFont"/>
              </a:rPr>
              <a:t>Zoega</a:t>
            </a:r>
            <a:r>
              <a:rPr lang="en-US" sz="2800" b="0" i="0" dirty="0">
                <a:solidFill>
                  <a:srgbClr val="212121"/>
                </a:solidFill>
                <a:effectLst/>
                <a:latin typeface="BlinkMacSystemFont"/>
              </a:rPr>
              <a:t>, H., &amp; Bateman, B. T. (2018). Association Between Methylphenidate and Amphetamine Use in Pregnancy and Risk of Congenital Malformations: A Cohort Study From the </a:t>
            </a:r>
            <a:r>
              <a:rPr lang="en-US" b="0" i="0" dirty="0">
                <a:solidFill>
                  <a:srgbClr val="212121"/>
                </a:solidFill>
                <a:effectLst/>
                <a:latin typeface="BlinkMacSystemFont"/>
              </a:rPr>
              <a:t>International Pregnancy Safety Study Consortium. </a:t>
            </a:r>
            <a:r>
              <a:rPr lang="en-US" b="0" i="1" dirty="0">
                <a:solidFill>
                  <a:srgbClr val="212121"/>
                </a:solidFill>
                <a:effectLst/>
                <a:latin typeface="BlinkMacSystemFont"/>
              </a:rPr>
              <a:t>JAMA psychiatry</a:t>
            </a:r>
            <a:r>
              <a:rPr lang="en-US" b="0" i="0" dirty="0">
                <a:solidFill>
                  <a:srgbClr val="212121"/>
                </a:solidFill>
                <a:effectLst/>
                <a:latin typeface="BlinkMacSystemFont"/>
              </a:rPr>
              <a:t>, </a:t>
            </a:r>
            <a:r>
              <a:rPr lang="en-US" b="0" i="1" dirty="0">
                <a:solidFill>
                  <a:srgbClr val="212121"/>
                </a:solidFill>
                <a:effectLst/>
                <a:latin typeface="BlinkMacSystemFont"/>
              </a:rPr>
              <a:t>75</a:t>
            </a:r>
            <a:r>
              <a:rPr lang="en-US" b="0" i="0" dirty="0">
                <a:solidFill>
                  <a:srgbClr val="212121"/>
                </a:solidFill>
                <a:effectLst/>
                <a:latin typeface="BlinkMacSystemFont"/>
              </a:rPr>
              <a:t>(2), 167–175. </a:t>
            </a:r>
          </a:p>
          <a:p>
            <a:pPr marL="514350" indent="-514350">
              <a:buFont typeface="+mj-lt"/>
              <a:buAutoNum type="arabicPeriod" startAt="7"/>
            </a:pPr>
            <a:r>
              <a:rPr lang="en-US" sz="2800" b="0" i="0" dirty="0" err="1">
                <a:solidFill>
                  <a:srgbClr val="212121"/>
                </a:solidFill>
                <a:effectLst/>
                <a:latin typeface="BlinkMacSystemFont"/>
              </a:rPr>
              <a:t>Nörby</a:t>
            </a:r>
            <a:r>
              <a:rPr lang="en-US" sz="2800" b="0" i="0" dirty="0">
                <a:solidFill>
                  <a:srgbClr val="212121"/>
                </a:solidFill>
                <a:effectLst/>
                <a:latin typeface="BlinkMacSystemFont"/>
              </a:rPr>
              <a:t>, U., </a:t>
            </a:r>
            <a:r>
              <a:rPr lang="en-US" sz="2800" b="0" i="0" dirty="0" err="1">
                <a:solidFill>
                  <a:srgbClr val="212121"/>
                </a:solidFill>
                <a:effectLst/>
                <a:latin typeface="BlinkMacSystemFont"/>
              </a:rPr>
              <a:t>Winbladh</a:t>
            </a:r>
            <a:r>
              <a:rPr lang="en-US" sz="2800" b="0" i="0" dirty="0">
                <a:solidFill>
                  <a:srgbClr val="212121"/>
                </a:solidFill>
                <a:effectLst/>
                <a:latin typeface="BlinkMacSystemFont"/>
              </a:rPr>
              <a:t>, B., &amp; </a:t>
            </a:r>
            <a:r>
              <a:rPr lang="en-US" sz="2800" b="0" i="0" dirty="0" err="1">
                <a:solidFill>
                  <a:srgbClr val="212121"/>
                </a:solidFill>
                <a:effectLst/>
                <a:latin typeface="BlinkMacSystemFont"/>
              </a:rPr>
              <a:t>Källén</a:t>
            </a:r>
            <a:r>
              <a:rPr lang="en-US" sz="2800" b="0" i="0" dirty="0">
                <a:solidFill>
                  <a:srgbClr val="212121"/>
                </a:solidFill>
                <a:effectLst/>
                <a:latin typeface="BlinkMacSystemFont"/>
              </a:rPr>
              <a:t>, K. (2017). Perinatal Outcomes After Treatment With ADHD Medication During Pregnancy. </a:t>
            </a:r>
            <a:r>
              <a:rPr lang="en-US" sz="2800" b="0" i="1" dirty="0">
                <a:solidFill>
                  <a:srgbClr val="212121"/>
                </a:solidFill>
                <a:effectLst/>
                <a:latin typeface="BlinkMacSystemFont"/>
              </a:rPr>
              <a:t>Pediatrics</a:t>
            </a:r>
            <a:r>
              <a:rPr lang="en-US" sz="2800" b="0" i="0" dirty="0">
                <a:solidFill>
                  <a:srgbClr val="212121"/>
                </a:solidFill>
                <a:effectLst/>
                <a:latin typeface="BlinkMacSystemFont"/>
              </a:rPr>
              <a:t>, </a:t>
            </a:r>
            <a:r>
              <a:rPr lang="en-US" sz="2800" b="0" i="1" dirty="0">
                <a:solidFill>
                  <a:srgbClr val="212121"/>
                </a:solidFill>
                <a:effectLst/>
                <a:latin typeface="BlinkMacSystemFont"/>
              </a:rPr>
              <a:t>140</a:t>
            </a:r>
            <a:r>
              <a:rPr lang="en-US" sz="2800" b="0" i="0" dirty="0">
                <a:solidFill>
                  <a:srgbClr val="212121"/>
                </a:solidFill>
                <a:effectLst/>
                <a:latin typeface="BlinkMacSystemFont"/>
              </a:rPr>
              <a:t>(6), e20170747. </a:t>
            </a:r>
          </a:p>
          <a:p>
            <a:pPr marL="514350" indent="-514350">
              <a:buFont typeface="+mj-lt"/>
              <a:buAutoNum type="arabicPeriod" startAt="7"/>
            </a:pPr>
            <a:r>
              <a:rPr lang="en-US" b="0" i="0" dirty="0">
                <a:solidFill>
                  <a:srgbClr val="212121"/>
                </a:solidFill>
                <a:effectLst/>
                <a:latin typeface="BlinkMacSystemFont"/>
              </a:rPr>
              <a:t>Newport, D. J., Hostetter, A. L., Juul, S. H., Porterfield, S. M., Knight, B. T., &amp; Stowe, Z. N. (2016). Prenatal Psychostimulant and Antidepressant Exposure and Risk of Hypertensive Disorders of Pregnancy. </a:t>
            </a:r>
            <a:r>
              <a:rPr lang="en-US" b="0" i="1" dirty="0">
                <a:solidFill>
                  <a:srgbClr val="212121"/>
                </a:solidFill>
                <a:effectLst/>
                <a:latin typeface="BlinkMacSystemFont"/>
              </a:rPr>
              <a:t>The Journal of clinical psychiatry</a:t>
            </a:r>
            <a:r>
              <a:rPr lang="en-US" b="0" i="0" dirty="0">
                <a:solidFill>
                  <a:srgbClr val="212121"/>
                </a:solidFill>
                <a:effectLst/>
                <a:latin typeface="BlinkMacSystemFont"/>
              </a:rPr>
              <a:t>, </a:t>
            </a:r>
            <a:r>
              <a:rPr lang="en-US" b="0" i="1" dirty="0">
                <a:solidFill>
                  <a:srgbClr val="212121"/>
                </a:solidFill>
                <a:effectLst/>
                <a:latin typeface="BlinkMacSystemFont"/>
              </a:rPr>
              <a:t>77</a:t>
            </a:r>
            <a:r>
              <a:rPr lang="en-US" b="0" i="0" dirty="0">
                <a:solidFill>
                  <a:srgbClr val="212121"/>
                </a:solidFill>
                <a:effectLst/>
                <a:latin typeface="BlinkMacSystemFont"/>
              </a:rPr>
              <a:t>(11), 1538–1545. https://doi.org/10.4088/JCP.15m10506</a:t>
            </a:r>
            <a:r>
              <a:rPr lang="en-US" b="0" i="1" dirty="0">
                <a:solidFill>
                  <a:srgbClr val="212121"/>
                </a:solidFill>
                <a:effectLst/>
                <a:latin typeface="BlinkMacSystemFont"/>
              </a:rPr>
              <a:t>chiatry</a:t>
            </a:r>
            <a:r>
              <a:rPr lang="en-US" b="0" i="0" dirty="0">
                <a:solidFill>
                  <a:srgbClr val="212121"/>
                </a:solidFill>
                <a:effectLst/>
                <a:latin typeface="BlinkMacSystemFont"/>
              </a:rPr>
              <a:t>, </a:t>
            </a:r>
            <a:r>
              <a:rPr lang="en-US" b="0" i="1" dirty="0">
                <a:solidFill>
                  <a:srgbClr val="212121"/>
                </a:solidFill>
                <a:effectLst/>
                <a:latin typeface="BlinkMacSystemFont"/>
              </a:rPr>
              <a:t>75</a:t>
            </a:r>
            <a:r>
              <a:rPr lang="en-US" b="0" i="0" dirty="0">
                <a:solidFill>
                  <a:srgbClr val="212121"/>
                </a:solidFill>
                <a:effectLst/>
                <a:latin typeface="BlinkMacSystemFont"/>
              </a:rPr>
              <a:t>(2), 167–175. </a:t>
            </a:r>
            <a:endParaRPr lang="en-US" sz="2800" b="0" i="0" dirty="0">
              <a:solidFill>
                <a:srgbClr val="212121"/>
              </a:solidFill>
              <a:effectLst/>
              <a:latin typeface="BlinkMacSystemFont"/>
            </a:endParaRPr>
          </a:p>
          <a:p>
            <a:pPr marL="514350" indent="-514350">
              <a:buFont typeface="+mj-lt"/>
              <a:buAutoNum type="arabicPeriod" startAt="7"/>
            </a:pPr>
            <a:endParaRPr lang="en-US" sz="2800" b="0" i="0" dirty="0">
              <a:solidFill>
                <a:srgbClr val="212121"/>
              </a:solidFill>
              <a:effectLst/>
              <a:latin typeface="BlinkMacSystemFont"/>
            </a:endParaRPr>
          </a:p>
          <a:p>
            <a:endParaRPr lang="en-US" sz="2800" b="0" i="0" dirty="0">
              <a:solidFill>
                <a:srgbClr val="212121"/>
              </a:solidFill>
              <a:effectLst/>
              <a:latin typeface="BlinkMacSystemFont"/>
            </a:endParaRPr>
          </a:p>
          <a:p>
            <a:endParaRPr lang="en-US" sz="2800" b="0" i="0" dirty="0">
              <a:solidFill>
                <a:srgbClr val="212121"/>
              </a:solidFill>
              <a:effectLst/>
              <a:latin typeface="BlinkMacSystemFont"/>
            </a:endParaRPr>
          </a:p>
          <a:p>
            <a:endParaRPr lang="en-US" sz="2800" b="0" i="0" dirty="0">
              <a:solidFill>
                <a:srgbClr val="212121"/>
              </a:solidFill>
              <a:effectLst/>
              <a:latin typeface="BlinkMacSystemFont"/>
            </a:endParaRPr>
          </a:p>
          <a:p>
            <a:endParaRPr lang="en-US" sz="2800" b="0" i="0" dirty="0">
              <a:solidFill>
                <a:srgbClr val="212121"/>
              </a:solidFill>
              <a:effectLst/>
              <a:latin typeface="BlinkMacSystemFont"/>
            </a:endParaRPr>
          </a:p>
          <a:p>
            <a:endParaRPr lang="en-US" dirty="0"/>
          </a:p>
        </p:txBody>
      </p:sp>
    </p:spTree>
    <p:extLst>
      <p:ext uri="{BB962C8B-B14F-4D97-AF65-F5344CB8AC3E}">
        <p14:creationId xmlns:p14="http://schemas.microsoft.com/office/powerpoint/2010/main" val="8304582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1794F-8F8A-34E9-2214-D7F4678212CD}"/>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DBDBCB6B-EFF3-3EF2-FBDE-1D9EEF191FE9}"/>
              </a:ext>
            </a:extLst>
          </p:cNvPr>
          <p:cNvSpPr>
            <a:spLocks noGrp="1"/>
          </p:cNvSpPr>
          <p:nvPr>
            <p:ph idx="1"/>
          </p:nvPr>
        </p:nvSpPr>
        <p:spPr/>
        <p:txBody>
          <a:bodyPr>
            <a:normAutofit fontScale="47500" lnSpcReduction="20000"/>
          </a:bodyPr>
          <a:lstStyle/>
          <a:p>
            <a:pPr marL="514350" indent="-514350">
              <a:buFont typeface="+mj-lt"/>
              <a:buAutoNum type="arabicPeriod" startAt="13"/>
            </a:pPr>
            <a:r>
              <a:rPr lang="en-US" sz="2800" b="0" i="0" dirty="0">
                <a:solidFill>
                  <a:srgbClr val="212121"/>
                </a:solidFill>
                <a:effectLst/>
                <a:latin typeface="BlinkMacSystemFont"/>
              </a:rPr>
              <a:t>Wright, T. E., </a:t>
            </a:r>
            <a:r>
              <a:rPr lang="en-US" sz="2800" b="0" i="0" dirty="0" err="1">
                <a:solidFill>
                  <a:srgbClr val="212121"/>
                </a:solidFill>
                <a:effectLst/>
                <a:latin typeface="BlinkMacSystemFont"/>
              </a:rPr>
              <a:t>Schuetter</a:t>
            </a:r>
            <a:r>
              <a:rPr lang="en-US" sz="2800" b="0" i="0" dirty="0">
                <a:solidFill>
                  <a:srgbClr val="212121"/>
                </a:solidFill>
                <a:effectLst/>
                <a:latin typeface="BlinkMacSystemFont"/>
              </a:rPr>
              <a:t>, R., </a:t>
            </a:r>
            <a:r>
              <a:rPr lang="en-US" sz="2800" b="0" i="0" dirty="0" err="1">
                <a:solidFill>
                  <a:srgbClr val="212121"/>
                </a:solidFill>
                <a:effectLst/>
                <a:latin typeface="BlinkMacSystemFont"/>
              </a:rPr>
              <a:t>Tellei</a:t>
            </a:r>
            <a:r>
              <a:rPr lang="en-US" sz="2800" b="0" i="0" dirty="0">
                <a:solidFill>
                  <a:srgbClr val="212121"/>
                </a:solidFill>
                <a:effectLst/>
                <a:latin typeface="BlinkMacSystemFont"/>
              </a:rPr>
              <a:t>, J., &amp; </a:t>
            </a:r>
            <a:r>
              <a:rPr lang="en-US" sz="2800" b="0" i="0" dirty="0" err="1">
                <a:solidFill>
                  <a:srgbClr val="212121"/>
                </a:solidFill>
                <a:effectLst/>
                <a:latin typeface="BlinkMacSystemFont"/>
              </a:rPr>
              <a:t>Sauvage</a:t>
            </a:r>
            <a:r>
              <a:rPr lang="en-US" sz="2800" b="0" i="0" dirty="0">
                <a:solidFill>
                  <a:srgbClr val="212121"/>
                </a:solidFill>
                <a:effectLst/>
                <a:latin typeface="BlinkMacSystemFont"/>
              </a:rPr>
              <a:t>, L. (2015). Methamphetamines and pregnancy outcomes. </a:t>
            </a:r>
            <a:r>
              <a:rPr lang="en-US" sz="2800" b="0" i="1" dirty="0">
                <a:solidFill>
                  <a:srgbClr val="212121"/>
                </a:solidFill>
                <a:effectLst/>
                <a:latin typeface="BlinkMacSystemFont"/>
              </a:rPr>
              <a:t>Journal of addiction medicine</a:t>
            </a:r>
            <a:r>
              <a:rPr lang="en-US" sz="2800" b="0" i="0" dirty="0">
                <a:solidFill>
                  <a:srgbClr val="212121"/>
                </a:solidFill>
                <a:effectLst/>
                <a:latin typeface="BlinkMacSystemFont"/>
              </a:rPr>
              <a:t>, </a:t>
            </a:r>
            <a:r>
              <a:rPr lang="en-US" sz="2800" b="0" i="1" dirty="0">
                <a:solidFill>
                  <a:srgbClr val="212121"/>
                </a:solidFill>
                <a:effectLst/>
                <a:latin typeface="BlinkMacSystemFont"/>
              </a:rPr>
              <a:t>9</a:t>
            </a:r>
            <a:r>
              <a:rPr lang="en-US" sz="2800" b="0" i="0" dirty="0">
                <a:solidFill>
                  <a:srgbClr val="212121"/>
                </a:solidFill>
                <a:effectLst/>
                <a:latin typeface="BlinkMacSystemFont"/>
              </a:rPr>
              <a:t>(2), 111–117. </a:t>
            </a:r>
          </a:p>
          <a:p>
            <a:pPr marL="514350" indent="-514350">
              <a:buFont typeface="+mj-lt"/>
              <a:buAutoNum type="arabicPeriod" startAt="13"/>
            </a:pPr>
            <a:r>
              <a:rPr lang="en-US" sz="2800" b="0" i="0" dirty="0">
                <a:solidFill>
                  <a:srgbClr val="212121"/>
                </a:solidFill>
                <a:effectLst/>
                <a:latin typeface="BlinkMacSystemFont"/>
              </a:rPr>
              <a:t>Cohen, J. M., Hernández-Díaz, S., Bateman, B. T., Park, Y., Desai, R. J., Gray, K. J., </a:t>
            </a:r>
            <a:r>
              <a:rPr lang="en-US" sz="2800" b="0" i="0" dirty="0" err="1">
                <a:solidFill>
                  <a:srgbClr val="212121"/>
                </a:solidFill>
                <a:effectLst/>
                <a:latin typeface="BlinkMacSystemFont"/>
              </a:rPr>
              <a:t>Patorno</a:t>
            </a:r>
            <a:r>
              <a:rPr lang="en-US" sz="2800" b="0" i="0" dirty="0">
                <a:solidFill>
                  <a:srgbClr val="212121"/>
                </a:solidFill>
                <a:effectLst/>
                <a:latin typeface="BlinkMacSystemFont"/>
              </a:rPr>
              <a:t>, E., </a:t>
            </a:r>
            <a:r>
              <a:rPr lang="en-US" sz="2800" b="0" i="0" dirty="0" err="1">
                <a:solidFill>
                  <a:srgbClr val="212121"/>
                </a:solidFill>
                <a:effectLst/>
                <a:latin typeface="BlinkMacSystemFont"/>
              </a:rPr>
              <a:t>Mogun</a:t>
            </a:r>
            <a:r>
              <a:rPr lang="en-US" sz="2800" b="0" i="0" dirty="0">
                <a:solidFill>
                  <a:srgbClr val="212121"/>
                </a:solidFill>
                <a:effectLst/>
                <a:latin typeface="BlinkMacSystemFont"/>
              </a:rPr>
              <a:t>, H., &amp; Huybrechts, K. F. (2017). Placental Complications Associated With Psychostimulant Use in Pregnancy. </a:t>
            </a:r>
            <a:r>
              <a:rPr lang="en-US" sz="2800" b="0" i="1" dirty="0">
                <a:solidFill>
                  <a:srgbClr val="212121"/>
                </a:solidFill>
                <a:effectLst/>
                <a:latin typeface="BlinkMacSystemFont"/>
              </a:rPr>
              <a:t>Obstetrics and gynecology</a:t>
            </a:r>
            <a:r>
              <a:rPr lang="en-US" sz="2800" b="0" i="0" dirty="0">
                <a:solidFill>
                  <a:srgbClr val="212121"/>
                </a:solidFill>
                <a:effectLst/>
                <a:latin typeface="BlinkMacSystemFont"/>
              </a:rPr>
              <a:t>, </a:t>
            </a:r>
            <a:r>
              <a:rPr lang="en-US" sz="2800" b="0" i="1" dirty="0">
                <a:solidFill>
                  <a:srgbClr val="212121"/>
                </a:solidFill>
                <a:effectLst/>
                <a:latin typeface="BlinkMacSystemFont"/>
              </a:rPr>
              <a:t>130</a:t>
            </a:r>
            <a:r>
              <a:rPr lang="en-US" sz="2800" b="0" i="0" dirty="0">
                <a:solidFill>
                  <a:srgbClr val="212121"/>
                </a:solidFill>
                <a:effectLst/>
                <a:latin typeface="BlinkMacSystemFont"/>
              </a:rPr>
              <a:t>(6), 1192–1201. </a:t>
            </a:r>
          </a:p>
          <a:p>
            <a:pPr marL="514350" indent="-514350">
              <a:buFont typeface="+mj-lt"/>
              <a:buAutoNum type="arabicPeriod" startAt="13"/>
            </a:pPr>
            <a:r>
              <a:rPr lang="en-US" sz="2800" b="0" i="0" dirty="0">
                <a:solidFill>
                  <a:srgbClr val="212121"/>
                </a:solidFill>
                <a:effectLst/>
                <a:latin typeface="BlinkMacSystemFont"/>
              </a:rPr>
              <a:t>Turner, E., Jones, M., Vaz, L. R., &amp; Coleman, T. (2019). Systematic Review and Meta-Analysis to Assess the Safety of Bupropion and Varenicline in Pregnancy. </a:t>
            </a:r>
            <a:r>
              <a:rPr lang="en-US" sz="2800" b="0" i="1" dirty="0">
                <a:solidFill>
                  <a:srgbClr val="212121"/>
                </a:solidFill>
                <a:effectLst/>
                <a:latin typeface="BlinkMacSystemFont"/>
              </a:rPr>
              <a:t>Nicotine &amp; tobacco research : official journal of the Society for Research on Nicotine and Tobacco</a:t>
            </a:r>
            <a:r>
              <a:rPr lang="en-US" sz="2800" b="0" i="0" dirty="0">
                <a:solidFill>
                  <a:srgbClr val="212121"/>
                </a:solidFill>
                <a:effectLst/>
                <a:latin typeface="BlinkMacSystemFont"/>
              </a:rPr>
              <a:t>, </a:t>
            </a:r>
            <a:r>
              <a:rPr lang="en-US" sz="2800" b="0" i="1" dirty="0">
                <a:solidFill>
                  <a:srgbClr val="212121"/>
                </a:solidFill>
                <a:effectLst/>
                <a:latin typeface="BlinkMacSystemFont"/>
              </a:rPr>
              <a:t>21</a:t>
            </a:r>
            <a:r>
              <a:rPr lang="en-US" sz="2800" b="0" i="0" dirty="0">
                <a:solidFill>
                  <a:srgbClr val="212121"/>
                </a:solidFill>
                <a:effectLst/>
                <a:latin typeface="BlinkMacSystemFont"/>
              </a:rPr>
              <a:t>(8), 1001–1010. </a:t>
            </a:r>
          </a:p>
          <a:p>
            <a:pPr marL="514350" indent="-514350">
              <a:buFont typeface="+mj-lt"/>
              <a:buAutoNum type="arabicPeriod" startAt="13"/>
            </a:pPr>
            <a:r>
              <a:rPr lang="en-US" sz="2800" b="0" i="0" dirty="0">
                <a:solidFill>
                  <a:srgbClr val="212121"/>
                </a:solidFill>
                <a:effectLst/>
                <a:latin typeface="BlinkMacSystemFont"/>
              </a:rPr>
              <a:t>Cole, J. A., Modell, J. G., Haight, B. R., </a:t>
            </a:r>
            <a:r>
              <a:rPr lang="en-US" sz="2800" b="0" i="0" dirty="0" err="1">
                <a:solidFill>
                  <a:srgbClr val="212121"/>
                </a:solidFill>
                <a:effectLst/>
                <a:latin typeface="BlinkMacSystemFont"/>
              </a:rPr>
              <a:t>Cosmatos</a:t>
            </a:r>
            <a:r>
              <a:rPr lang="en-US" sz="2800" b="0" i="0" dirty="0">
                <a:solidFill>
                  <a:srgbClr val="212121"/>
                </a:solidFill>
                <a:effectLst/>
                <a:latin typeface="BlinkMacSystemFont"/>
              </a:rPr>
              <a:t>, I. S., </a:t>
            </a:r>
            <a:r>
              <a:rPr lang="en-US" sz="2800" b="0" i="0" dirty="0" err="1">
                <a:solidFill>
                  <a:srgbClr val="212121"/>
                </a:solidFill>
                <a:effectLst/>
                <a:latin typeface="BlinkMacSystemFont"/>
              </a:rPr>
              <a:t>Stoler</a:t>
            </a:r>
            <a:r>
              <a:rPr lang="en-US" sz="2800" b="0" i="0" dirty="0">
                <a:solidFill>
                  <a:srgbClr val="212121"/>
                </a:solidFill>
                <a:effectLst/>
                <a:latin typeface="BlinkMacSystemFont"/>
              </a:rPr>
              <a:t>, J. M., &amp; Walker, A. M. (2007). Bupropion in pregnancy and the prevalence of congenital malformations. </a:t>
            </a:r>
            <a:r>
              <a:rPr lang="en-US" sz="2800" b="0" i="1" dirty="0">
                <a:solidFill>
                  <a:srgbClr val="212121"/>
                </a:solidFill>
                <a:effectLst/>
                <a:latin typeface="BlinkMacSystemFont"/>
              </a:rPr>
              <a:t>Pharmacoepidemiology and drug safety</a:t>
            </a:r>
            <a:r>
              <a:rPr lang="en-US" sz="2800" b="0" i="0" dirty="0">
                <a:solidFill>
                  <a:srgbClr val="212121"/>
                </a:solidFill>
                <a:effectLst/>
                <a:latin typeface="BlinkMacSystemFont"/>
              </a:rPr>
              <a:t>, </a:t>
            </a:r>
            <a:r>
              <a:rPr lang="en-US" sz="2800" b="0" i="1" dirty="0">
                <a:solidFill>
                  <a:srgbClr val="212121"/>
                </a:solidFill>
                <a:effectLst/>
                <a:latin typeface="BlinkMacSystemFont"/>
              </a:rPr>
              <a:t>16</a:t>
            </a:r>
            <a:r>
              <a:rPr lang="en-US" sz="2800" b="0" i="0" dirty="0">
                <a:solidFill>
                  <a:srgbClr val="212121"/>
                </a:solidFill>
                <a:effectLst/>
                <a:latin typeface="BlinkMacSystemFont"/>
              </a:rPr>
              <a:t>(5), 474–484. </a:t>
            </a:r>
          </a:p>
          <a:p>
            <a:pPr marL="514350" indent="-514350">
              <a:buFont typeface="+mj-lt"/>
              <a:buAutoNum type="arabicPeriod" startAt="13"/>
            </a:pPr>
            <a:r>
              <a:rPr lang="en-US" sz="2800" b="0" i="0" dirty="0" err="1">
                <a:solidFill>
                  <a:srgbClr val="212121"/>
                </a:solidFill>
                <a:effectLst/>
                <a:latin typeface="BlinkMacSystemFont"/>
              </a:rPr>
              <a:t>Bröms</a:t>
            </a:r>
            <a:r>
              <a:rPr lang="en-US" sz="2800" b="0" i="0" dirty="0">
                <a:solidFill>
                  <a:srgbClr val="212121"/>
                </a:solidFill>
                <a:effectLst/>
                <a:latin typeface="BlinkMacSystemFont"/>
              </a:rPr>
              <a:t>, G., Hernandez-Diaz, S., Huybrechts, K. F., Bateman, B. T., Kristiansen, E. B., </a:t>
            </a:r>
            <a:r>
              <a:rPr lang="en-US" sz="2800" b="0" i="0" dirty="0" err="1">
                <a:solidFill>
                  <a:srgbClr val="212121"/>
                </a:solidFill>
                <a:effectLst/>
                <a:latin typeface="BlinkMacSystemFont"/>
              </a:rPr>
              <a:t>Einarsdóttir</a:t>
            </a:r>
            <a:r>
              <a:rPr lang="en-US" sz="2800" b="0" i="0" dirty="0">
                <a:solidFill>
                  <a:srgbClr val="212121"/>
                </a:solidFill>
                <a:effectLst/>
                <a:latin typeface="BlinkMacSystemFont"/>
              </a:rPr>
              <a:t>, K., </a:t>
            </a:r>
            <a:r>
              <a:rPr lang="en-US" sz="2800" b="0" i="0" dirty="0" err="1">
                <a:solidFill>
                  <a:srgbClr val="212121"/>
                </a:solidFill>
                <a:effectLst/>
                <a:latin typeface="BlinkMacSystemFont"/>
              </a:rPr>
              <a:t>Engeland</a:t>
            </a:r>
            <a:r>
              <a:rPr lang="en-US" sz="2800" b="0" i="0" dirty="0">
                <a:solidFill>
                  <a:srgbClr val="212121"/>
                </a:solidFill>
                <a:effectLst/>
                <a:latin typeface="BlinkMacSystemFont"/>
              </a:rPr>
              <a:t>, A., </a:t>
            </a:r>
            <a:r>
              <a:rPr lang="en-US" sz="2800" b="0" i="0" dirty="0" err="1">
                <a:solidFill>
                  <a:srgbClr val="212121"/>
                </a:solidFill>
                <a:effectLst/>
                <a:latin typeface="BlinkMacSystemFont"/>
              </a:rPr>
              <a:t>Furu</a:t>
            </a:r>
            <a:r>
              <a:rPr lang="en-US" sz="2800" b="0" i="0" dirty="0">
                <a:solidFill>
                  <a:srgbClr val="212121"/>
                </a:solidFill>
                <a:effectLst/>
                <a:latin typeface="BlinkMacSystemFont"/>
              </a:rPr>
              <a:t>, K., </a:t>
            </a:r>
            <a:r>
              <a:rPr lang="en-US" sz="2800" b="0" i="0" dirty="0" err="1">
                <a:solidFill>
                  <a:srgbClr val="212121"/>
                </a:solidFill>
                <a:effectLst/>
                <a:latin typeface="BlinkMacSystemFont"/>
              </a:rPr>
              <a:t>Gissler</a:t>
            </a:r>
            <a:r>
              <a:rPr lang="en-US" sz="2800" b="0" i="0" dirty="0">
                <a:solidFill>
                  <a:srgbClr val="212121"/>
                </a:solidFill>
                <a:effectLst/>
                <a:latin typeface="BlinkMacSystemFont"/>
              </a:rPr>
              <a:t>, M., Karlsson, P., </a:t>
            </a:r>
            <a:r>
              <a:rPr lang="en-US" sz="2800" b="0" i="0" dirty="0" err="1">
                <a:solidFill>
                  <a:srgbClr val="212121"/>
                </a:solidFill>
                <a:effectLst/>
                <a:latin typeface="BlinkMacSystemFont"/>
              </a:rPr>
              <a:t>Klungsøyr</a:t>
            </a:r>
            <a:r>
              <a:rPr lang="en-US" sz="2800" b="0" i="0" dirty="0">
                <a:solidFill>
                  <a:srgbClr val="212121"/>
                </a:solidFill>
                <a:effectLst/>
                <a:latin typeface="BlinkMacSystemFont"/>
              </a:rPr>
              <a:t>, K., </a:t>
            </a:r>
            <a:r>
              <a:rPr lang="en-US" sz="2800" b="0" i="0" dirty="0" err="1">
                <a:solidFill>
                  <a:srgbClr val="212121"/>
                </a:solidFill>
                <a:effectLst/>
                <a:latin typeface="BlinkMacSystemFont"/>
              </a:rPr>
              <a:t>Lahesmaa-Korpinen</a:t>
            </a:r>
            <a:r>
              <a:rPr lang="en-US" sz="2800" b="0" i="0" dirty="0">
                <a:solidFill>
                  <a:srgbClr val="212121"/>
                </a:solidFill>
                <a:effectLst/>
                <a:latin typeface="BlinkMacSystemFont"/>
              </a:rPr>
              <a:t>, A. M., </a:t>
            </a:r>
            <a:r>
              <a:rPr lang="en-US" sz="2800" b="0" i="0" dirty="0" err="1">
                <a:solidFill>
                  <a:srgbClr val="212121"/>
                </a:solidFill>
                <a:effectLst/>
                <a:latin typeface="BlinkMacSystemFont"/>
              </a:rPr>
              <a:t>Mogun</a:t>
            </a:r>
            <a:r>
              <a:rPr lang="en-US" sz="2800" b="0" i="0" dirty="0">
                <a:solidFill>
                  <a:srgbClr val="212121"/>
                </a:solidFill>
                <a:effectLst/>
                <a:latin typeface="BlinkMacSystemFont"/>
              </a:rPr>
              <a:t>, H., </a:t>
            </a:r>
            <a:r>
              <a:rPr lang="en-US" sz="2800" b="0" i="0" dirty="0" err="1">
                <a:solidFill>
                  <a:srgbClr val="212121"/>
                </a:solidFill>
                <a:effectLst/>
                <a:latin typeface="BlinkMacSystemFont"/>
              </a:rPr>
              <a:t>Nørgaard</a:t>
            </a:r>
            <a:r>
              <a:rPr lang="en-US" sz="2800" b="0" i="0" dirty="0">
                <a:solidFill>
                  <a:srgbClr val="212121"/>
                </a:solidFill>
                <a:effectLst/>
                <a:latin typeface="BlinkMacSystemFont"/>
              </a:rPr>
              <a:t>, M., </a:t>
            </a:r>
            <a:r>
              <a:rPr lang="en-US" sz="2800" b="0" i="0" dirty="0" err="1">
                <a:solidFill>
                  <a:srgbClr val="212121"/>
                </a:solidFill>
                <a:effectLst/>
                <a:latin typeface="BlinkMacSystemFont"/>
              </a:rPr>
              <a:t>Reutfors</a:t>
            </a:r>
            <a:r>
              <a:rPr lang="en-US" sz="2800" b="0" i="0" dirty="0">
                <a:solidFill>
                  <a:srgbClr val="212121"/>
                </a:solidFill>
                <a:effectLst/>
                <a:latin typeface="BlinkMacSystemFont"/>
              </a:rPr>
              <a:t>, J., </a:t>
            </a:r>
            <a:r>
              <a:rPr lang="en-US" sz="2800" b="0" i="0" dirty="0" err="1">
                <a:solidFill>
                  <a:srgbClr val="212121"/>
                </a:solidFill>
                <a:effectLst/>
                <a:latin typeface="BlinkMacSystemFont"/>
              </a:rPr>
              <a:t>Sørensen</a:t>
            </a:r>
            <a:r>
              <a:rPr lang="en-US" sz="2800" b="0" i="0" dirty="0">
                <a:solidFill>
                  <a:srgbClr val="212121"/>
                </a:solidFill>
                <a:effectLst/>
                <a:latin typeface="BlinkMacSystemFont"/>
              </a:rPr>
              <a:t>, H. T., </a:t>
            </a:r>
            <a:r>
              <a:rPr lang="en-US" sz="2800" b="0" i="0" dirty="0" err="1">
                <a:solidFill>
                  <a:srgbClr val="212121"/>
                </a:solidFill>
                <a:effectLst/>
                <a:latin typeface="BlinkMacSystemFont"/>
              </a:rPr>
              <a:t>Zoega</a:t>
            </a:r>
            <a:r>
              <a:rPr lang="en-US" sz="2800" b="0" i="0" dirty="0">
                <a:solidFill>
                  <a:srgbClr val="212121"/>
                </a:solidFill>
                <a:effectLst/>
                <a:latin typeface="BlinkMacSystemFont"/>
              </a:rPr>
              <a:t>, H., &amp; </a:t>
            </a:r>
            <a:r>
              <a:rPr lang="en-US" sz="2800" b="0" i="0" dirty="0" err="1">
                <a:solidFill>
                  <a:srgbClr val="212121"/>
                </a:solidFill>
                <a:effectLst/>
                <a:latin typeface="BlinkMacSystemFont"/>
              </a:rPr>
              <a:t>Kieler</a:t>
            </a:r>
            <a:r>
              <a:rPr lang="en-US" sz="2800" b="0" i="0" dirty="0">
                <a:solidFill>
                  <a:srgbClr val="212121"/>
                </a:solidFill>
                <a:effectLst/>
                <a:latin typeface="BlinkMacSystemFont"/>
              </a:rPr>
              <a:t>, H. (2023). Atomoxetine in Early Pregnancy and the Prevalence of Major Congenital Malformations: A Multinational Study. </a:t>
            </a:r>
            <a:r>
              <a:rPr lang="en-US" sz="2800" b="0" i="1" dirty="0">
                <a:solidFill>
                  <a:srgbClr val="212121"/>
                </a:solidFill>
                <a:effectLst/>
                <a:latin typeface="BlinkMacSystemFont"/>
              </a:rPr>
              <a:t>The Journal of clinical psychiatry</a:t>
            </a:r>
            <a:r>
              <a:rPr lang="en-US" sz="2800" b="0" i="0" dirty="0">
                <a:solidFill>
                  <a:srgbClr val="212121"/>
                </a:solidFill>
                <a:effectLst/>
                <a:latin typeface="BlinkMacSystemFont"/>
              </a:rPr>
              <a:t>, </a:t>
            </a:r>
            <a:r>
              <a:rPr lang="en-US" sz="2800" b="0" i="1" dirty="0">
                <a:solidFill>
                  <a:srgbClr val="212121"/>
                </a:solidFill>
                <a:effectLst/>
                <a:latin typeface="BlinkMacSystemFont"/>
              </a:rPr>
              <a:t>84</a:t>
            </a:r>
            <a:r>
              <a:rPr lang="en-US" sz="2800" b="0" i="0" dirty="0">
                <a:solidFill>
                  <a:srgbClr val="212121"/>
                </a:solidFill>
                <a:effectLst/>
                <a:latin typeface="BlinkMacSystemFont"/>
              </a:rPr>
              <a:t>(1), 22m14430. </a:t>
            </a:r>
          </a:p>
          <a:p>
            <a:pPr marL="514350" indent="-514350">
              <a:buFont typeface="+mj-lt"/>
              <a:buAutoNum type="arabicPeriod" startAt="13"/>
            </a:pPr>
            <a:r>
              <a:rPr lang="en-US" sz="2800" b="0" i="0" dirty="0">
                <a:solidFill>
                  <a:srgbClr val="212121"/>
                </a:solidFill>
                <a:effectLst/>
                <a:latin typeface="BlinkMacSystemFont"/>
              </a:rPr>
              <a:t>Bang Madsen, K., </a:t>
            </a:r>
            <a:r>
              <a:rPr lang="en-US" sz="2800" b="0" i="0" dirty="0" err="1">
                <a:solidFill>
                  <a:srgbClr val="212121"/>
                </a:solidFill>
                <a:effectLst/>
                <a:latin typeface="BlinkMacSystemFont"/>
              </a:rPr>
              <a:t>Robakis</a:t>
            </a:r>
            <a:r>
              <a:rPr lang="en-US" sz="2800" b="0" i="0" dirty="0">
                <a:solidFill>
                  <a:srgbClr val="212121"/>
                </a:solidFill>
                <a:effectLst/>
                <a:latin typeface="BlinkMacSystemFont"/>
              </a:rPr>
              <a:t>, T. K., Liu, X., Momen, N., Larsson, H., Dreier, J. W., </a:t>
            </a:r>
            <a:r>
              <a:rPr lang="en-US" sz="2800" b="0" i="0" dirty="0" err="1">
                <a:solidFill>
                  <a:srgbClr val="212121"/>
                </a:solidFill>
                <a:effectLst/>
                <a:latin typeface="BlinkMacSystemFont"/>
              </a:rPr>
              <a:t>Kildegaard</a:t>
            </a:r>
            <a:r>
              <a:rPr lang="en-US" sz="2800" b="0" i="0" dirty="0">
                <a:solidFill>
                  <a:srgbClr val="212121"/>
                </a:solidFill>
                <a:effectLst/>
                <a:latin typeface="BlinkMacSystemFont"/>
              </a:rPr>
              <a:t>, H., </a:t>
            </a:r>
            <a:r>
              <a:rPr lang="en-US" sz="2800" b="0" i="0" dirty="0" err="1">
                <a:solidFill>
                  <a:srgbClr val="212121"/>
                </a:solidFill>
                <a:effectLst/>
                <a:latin typeface="BlinkMacSystemFont"/>
              </a:rPr>
              <a:t>Groth</a:t>
            </a:r>
            <a:r>
              <a:rPr lang="en-US" sz="2800" b="0" i="0" dirty="0">
                <a:solidFill>
                  <a:srgbClr val="212121"/>
                </a:solidFill>
                <a:effectLst/>
                <a:latin typeface="BlinkMacSystemFont"/>
              </a:rPr>
              <a:t>, J. B., </a:t>
            </a:r>
            <a:r>
              <a:rPr lang="en-US" sz="2800" b="0" i="0" dirty="0" err="1">
                <a:solidFill>
                  <a:srgbClr val="212121"/>
                </a:solidFill>
                <a:effectLst/>
                <a:latin typeface="BlinkMacSystemFont"/>
              </a:rPr>
              <a:t>Newcorn</a:t>
            </a:r>
            <a:r>
              <a:rPr lang="en-US" sz="2800" b="0" i="0" dirty="0">
                <a:solidFill>
                  <a:srgbClr val="212121"/>
                </a:solidFill>
                <a:effectLst/>
                <a:latin typeface="BlinkMacSystemFont"/>
              </a:rPr>
              <a:t>, J. H., Hove Thomsen, P., Munk-Olsen, T., &amp; </a:t>
            </a:r>
            <a:r>
              <a:rPr lang="en-US" sz="2800" b="0" i="0" dirty="0" err="1">
                <a:solidFill>
                  <a:srgbClr val="212121"/>
                </a:solidFill>
                <a:effectLst/>
                <a:latin typeface="BlinkMacSystemFont"/>
              </a:rPr>
              <a:t>Bergink</a:t>
            </a:r>
            <a:r>
              <a:rPr lang="en-US" sz="2800" b="0" i="0" dirty="0">
                <a:solidFill>
                  <a:srgbClr val="212121"/>
                </a:solidFill>
                <a:effectLst/>
                <a:latin typeface="BlinkMacSystemFont"/>
              </a:rPr>
              <a:t>, V. (2023). In utero exposure to ADHD medication and long-term offspring outcomes. </a:t>
            </a:r>
            <a:r>
              <a:rPr lang="en-US" sz="2800" b="0" i="1" dirty="0">
                <a:solidFill>
                  <a:srgbClr val="212121"/>
                </a:solidFill>
                <a:effectLst/>
                <a:latin typeface="BlinkMacSystemFont"/>
              </a:rPr>
              <a:t>Molecular psychiatry</a:t>
            </a:r>
            <a:r>
              <a:rPr lang="en-US" sz="2800" b="0" i="0" dirty="0">
                <a:solidFill>
                  <a:srgbClr val="212121"/>
                </a:solidFill>
                <a:effectLst/>
                <a:latin typeface="BlinkMacSystemFont"/>
              </a:rPr>
              <a:t>, </a:t>
            </a:r>
            <a:r>
              <a:rPr lang="en-US" sz="2800" b="0" i="1" dirty="0">
                <a:solidFill>
                  <a:srgbClr val="212121"/>
                </a:solidFill>
                <a:effectLst/>
                <a:latin typeface="BlinkMacSystemFont"/>
              </a:rPr>
              <a:t>28</a:t>
            </a:r>
            <a:r>
              <a:rPr lang="en-US" sz="2800" b="0" i="0" dirty="0">
                <a:solidFill>
                  <a:srgbClr val="212121"/>
                </a:solidFill>
                <a:effectLst/>
                <a:latin typeface="BlinkMacSystemFont"/>
              </a:rPr>
              <a:t>(4), 1739–1746. </a:t>
            </a:r>
          </a:p>
          <a:p>
            <a:pPr marL="514350" indent="-514350">
              <a:buFont typeface="+mj-lt"/>
              <a:buAutoNum type="arabicPeriod" startAt="13"/>
            </a:pPr>
            <a:r>
              <a:rPr lang="en-US" sz="2800" b="0" i="0" dirty="0">
                <a:solidFill>
                  <a:srgbClr val="212121"/>
                </a:solidFill>
                <a:effectLst/>
                <a:latin typeface="BlinkMacSystemFont"/>
              </a:rPr>
              <a:t>Philipp E. (1980). Guanfacine in the treatment of hypertension due to pre-eclamptic </a:t>
            </a:r>
            <a:r>
              <a:rPr lang="en-US" sz="2800" b="0" i="0" dirty="0" err="1">
                <a:solidFill>
                  <a:srgbClr val="212121"/>
                </a:solidFill>
                <a:effectLst/>
                <a:latin typeface="BlinkMacSystemFont"/>
              </a:rPr>
              <a:t>toxaemia</a:t>
            </a:r>
            <a:r>
              <a:rPr lang="en-US" sz="2800" b="0" i="0" dirty="0">
                <a:solidFill>
                  <a:srgbClr val="212121"/>
                </a:solidFill>
                <a:effectLst/>
                <a:latin typeface="BlinkMacSystemFont"/>
              </a:rPr>
              <a:t> in thirty women. </a:t>
            </a:r>
            <a:r>
              <a:rPr lang="en-US" sz="2800" b="0" i="1" dirty="0">
                <a:solidFill>
                  <a:srgbClr val="212121"/>
                </a:solidFill>
                <a:effectLst/>
                <a:latin typeface="BlinkMacSystemFont"/>
              </a:rPr>
              <a:t>British journal of clinical pharmacology</a:t>
            </a:r>
            <a:r>
              <a:rPr lang="en-US" sz="2800" b="0" i="0" dirty="0">
                <a:solidFill>
                  <a:srgbClr val="212121"/>
                </a:solidFill>
                <a:effectLst/>
                <a:latin typeface="BlinkMacSystemFont"/>
              </a:rPr>
              <a:t>, </a:t>
            </a:r>
            <a:r>
              <a:rPr lang="en-US" sz="2800" b="0" i="1" dirty="0">
                <a:solidFill>
                  <a:srgbClr val="212121"/>
                </a:solidFill>
                <a:effectLst/>
                <a:latin typeface="BlinkMacSystemFont"/>
              </a:rPr>
              <a:t>10 Suppl 1</a:t>
            </a:r>
            <a:r>
              <a:rPr lang="en-US" sz="2800" b="0" i="0" dirty="0">
                <a:solidFill>
                  <a:srgbClr val="212121"/>
                </a:solidFill>
                <a:effectLst/>
                <a:latin typeface="BlinkMacSystemFont"/>
              </a:rPr>
              <a:t>(Suppl 1), 137S–140S. </a:t>
            </a:r>
          </a:p>
          <a:p>
            <a:pPr marL="514350" indent="-514350">
              <a:buFont typeface="+mj-lt"/>
              <a:buAutoNum type="arabicPeriod" startAt="13"/>
            </a:pPr>
            <a:r>
              <a:rPr lang="en-US" b="0" i="0" dirty="0">
                <a:solidFill>
                  <a:srgbClr val="212121"/>
                </a:solidFill>
                <a:effectLst/>
                <a:latin typeface="BlinkMacSystemFont"/>
              </a:rPr>
              <a:t>Klein, R. G., </a:t>
            </a:r>
            <a:r>
              <a:rPr lang="en-US" b="0" i="0" dirty="0" err="1">
                <a:solidFill>
                  <a:srgbClr val="212121"/>
                </a:solidFill>
                <a:effectLst/>
                <a:latin typeface="BlinkMacSystemFont"/>
              </a:rPr>
              <a:t>Mannuzza</a:t>
            </a:r>
            <a:r>
              <a:rPr lang="en-US" b="0" i="0" dirty="0">
                <a:solidFill>
                  <a:srgbClr val="212121"/>
                </a:solidFill>
                <a:effectLst/>
                <a:latin typeface="BlinkMacSystemFont"/>
              </a:rPr>
              <a:t>, S., </a:t>
            </a:r>
            <a:r>
              <a:rPr lang="en-US" b="0" i="0" dirty="0" err="1">
                <a:solidFill>
                  <a:srgbClr val="212121"/>
                </a:solidFill>
                <a:effectLst/>
                <a:latin typeface="BlinkMacSystemFont"/>
              </a:rPr>
              <a:t>Olazagasti</a:t>
            </a:r>
            <a:r>
              <a:rPr lang="en-US" b="0" i="0" dirty="0">
                <a:solidFill>
                  <a:srgbClr val="212121"/>
                </a:solidFill>
                <a:effectLst/>
                <a:latin typeface="BlinkMacSystemFont"/>
              </a:rPr>
              <a:t>, M. A., Roizen, E., Hutchison, J. A., </a:t>
            </a:r>
            <a:r>
              <a:rPr lang="en-US" b="0" i="0" dirty="0" err="1">
                <a:solidFill>
                  <a:srgbClr val="212121"/>
                </a:solidFill>
                <a:effectLst/>
                <a:latin typeface="BlinkMacSystemFont"/>
              </a:rPr>
              <a:t>Lashua</a:t>
            </a:r>
            <a:r>
              <a:rPr lang="en-US" b="0" i="0" dirty="0">
                <a:solidFill>
                  <a:srgbClr val="212121"/>
                </a:solidFill>
                <a:effectLst/>
                <a:latin typeface="BlinkMacSystemFont"/>
              </a:rPr>
              <a:t>, E. C., &amp; Castellanos, F. X. (2012). Clinical and functional outcome of childhood attention-deficit/hyperactivity disorder 33 years later. </a:t>
            </a:r>
            <a:r>
              <a:rPr lang="en-US" b="0" i="1" dirty="0">
                <a:solidFill>
                  <a:srgbClr val="212121"/>
                </a:solidFill>
                <a:effectLst/>
                <a:latin typeface="BlinkMacSystemFont"/>
              </a:rPr>
              <a:t>Archives of general psychiatry</a:t>
            </a:r>
            <a:r>
              <a:rPr lang="en-US" b="0" i="0" dirty="0">
                <a:solidFill>
                  <a:srgbClr val="212121"/>
                </a:solidFill>
                <a:effectLst/>
                <a:latin typeface="BlinkMacSystemFont"/>
              </a:rPr>
              <a:t>, </a:t>
            </a:r>
            <a:r>
              <a:rPr lang="en-US" b="0" i="1" dirty="0">
                <a:solidFill>
                  <a:srgbClr val="212121"/>
                </a:solidFill>
                <a:effectLst/>
                <a:latin typeface="BlinkMacSystemFont"/>
              </a:rPr>
              <a:t>69</a:t>
            </a:r>
            <a:r>
              <a:rPr lang="en-US" b="0" i="0" dirty="0">
                <a:solidFill>
                  <a:srgbClr val="212121"/>
                </a:solidFill>
                <a:effectLst/>
                <a:latin typeface="BlinkMacSystemFont"/>
              </a:rPr>
              <a:t>(12), 1295–1303. https://doi.org/10.1001/archgenpsychiatry.2012.271</a:t>
            </a:r>
            <a:endParaRPr lang="en-US" sz="2800" b="0" i="0" dirty="0">
              <a:solidFill>
                <a:srgbClr val="212121"/>
              </a:solidFill>
              <a:effectLst/>
              <a:latin typeface="BlinkMacSystemFont"/>
            </a:endParaRPr>
          </a:p>
          <a:p>
            <a:endParaRPr lang="en-US" sz="2800" b="0" i="0" dirty="0">
              <a:solidFill>
                <a:srgbClr val="212121"/>
              </a:solidFill>
              <a:effectLst/>
              <a:latin typeface="BlinkMacSystemFont"/>
            </a:endParaRPr>
          </a:p>
          <a:p>
            <a:endParaRPr lang="en-US" sz="2800" b="0" i="0" dirty="0">
              <a:solidFill>
                <a:srgbClr val="212121"/>
              </a:solidFill>
              <a:effectLst/>
              <a:latin typeface="BlinkMacSystemFont"/>
            </a:endParaRPr>
          </a:p>
          <a:p>
            <a:endParaRPr lang="en-US" sz="2800" b="0" i="0" dirty="0">
              <a:solidFill>
                <a:srgbClr val="212121"/>
              </a:solidFill>
              <a:effectLst/>
              <a:latin typeface="BlinkMacSystemFont"/>
            </a:endParaRPr>
          </a:p>
          <a:p>
            <a:endParaRPr lang="en-US" b="0" i="0" dirty="0">
              <a:solidFill>
                <a:srgbClr val="212121"/>
              </a:solidFill>
              <a:effectLst/>
              <a:latin typeface="BlinkMacSystemFont"/>
            </a:endParaRPr>
          </a:p>
          <a:p>
            <a:endParaRPr lang="en-US" sz="2800" b="0" i="0" dirty="0">
              <a:solidFill>
                <a:srgbClr val="212121"/>
              </a:solidFill>
              <a:effectLst/>
              <a:latin typeface="BlinkMacSystemFont"/>
            </a:endParaRPr>
          </a:p>
          <a:p>
            <a:endParaRPr lang="en-US" dirty="0"/>
          </a:p>
        </p:txBody>
      </p:sp>
    </p:spTree>
    <p:extLst>
      <p:ext uri="{BB962C8B-B14F-4D97-AF65-F5344CB8AC3E}">
        <p14:creationId xmlns:p14="http://schemas.microsoft.com/office/powerpoint/2010/main" val="3539492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5448592" y="4084221"/>
            <a:ext cx="6743408" cy="2272129"/>
          </a:xfrm>
          <a:prstGeom prst="rect">
            <a:avLst/>
          </a:prstGeom>
          <a:solidFill>
            <a:srgbClr val="7BBF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p:cNvSpPr>
            <a:spLocks noGrp="1"/>
          </p:cNvSpPr>
          <p:nvPr>
            <p:ph type="sldNum" sz="quarter" idx="12"/>
          </p:nvPr>
        </p:nvSpPr>
        <p:spPr/>
        <p:txBody>
          <a:bodyPr/>
          <a:lstStyle/>
          <a:p>
            <a:fld id="{E927A71C-5EB0-45EC-B0AD-E94D765AE5AB}" type="slidenum">
              <a:rPr lang="en-US" smtClean="0"/>
              <a:pPr/>
              <a:t>2</a:t>
            </a:fld>
            <a:endParaRPr lang="en-US"/>
          </a:p>
        </p:txBody>
      </p:sp>
      <p:sp>
        <p:nvSpPr>
          <p:cNvPr id="6" name="Title 5"/>
          <p:cNvSpPr>
            <a:spLocks noGrp="1"/>
          </p:cNvSpPr>
          <p:nvPr>
            <p:ph type="ctrTitle"/>
          </p:nvPr>
        </p:nvSpPr>
        <p:spPr/>
        <p:txBody>
          <a:bodyPr/>
          <a:lstStyle/>
          <a:p>
            <a:r>
              <a:rPr lang="en-US" sz="3600" dirty="0">
                <a:latin typeface="Helvetica Regular" charset="0"/>
              </a:rPr>
              <a:t>Speaker:</a:t>
            </a:r>
          </a:p>
        </p:txBody>
      </p:sp>
      <p:sp>
        <p:nvSpPr>
          <p:cNvPr id="8" name="Subtitle 6"/>
          <p:cNvSpPr txBox="1">
            <a:spLocks/>
          </p:cNvSpPr>
          <p:nvPr/>
        </p:nvSpPr>
        <p:spPr>
          <a:xfrm>
            <a:off x="5238896" y="3280695"/>
            <a:ext cx="6743408" cy="44517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Tx/>
              <a:buNone/>
              <a:defRPr sz="2400" kern="1200">
                <a:solidFill>
                  <a:schemeClr val="bg1"/>
                </a:solidFill>
                <a:latin typeface="Myriad Pro Cond" panose="020B0506030403020204" pitchFamily="34" charset="0"/>
                <a:ea typeface="+mn-ea"/>
                <a:cs typeface="+mn-cs"/>
              </a:defRPr>
            </a:lvl1pPr>
            <a:lvl2pPr marL="457200" indent="0" algn="ctr" defTabSz="914400" rtl="0" eaLnBrk="1" latinLnBrk="0" hangingPunct="1">
              <a:lnSpc>
                <a:spcPct val="90000"/>
              </a:lnSpc>
              <a:spcBef>
                <a:spcPts val="500"/>
              </a:spcBef>
              <a:buClr>
                <a:schemeClr val="tx2"/>
              </a:buClr>
              <a:buFont typeface="Arial" panose="020B0604020202020204" pitchFamily="34" charset="0"/>
              <a:buNone/>
              <a:defRPr sz="2000" kern="1200">
                <a:solidFill>
                  <a:schemeClr val="tx1"/>
                </a:solidFill>
                <a:latin typeface="Myriad Pro Cond" panose="020B0506030403020204" pitchFamily="34" charset="0"/>
                <a:ea typeface="+mn-ea"/>
                <a:cs typeface="+mn-cs"/>
              </a:defRPr>
            </a:lvl2pPr>
            <a:lvl3pPr marL="914400" indent="0" algn="ctr" defTabSz="914400" rtl="0" eaLnBrk="1" latinLnBrk="0" hangingPunct="1">
              <a:lnSpc>
                <a:spcPct val="90000"/>
              </a:lnSpc>
              <a:spcBef>
                <a:spcPts val="500"/>
              </a:spcBef>
              <a:buClr>
                <a:schemeClr val="tx2"/>
              </a:buClr>
              <a:buFont typeface="Myriad Pro Cond" panose="020B0506030403020204" pitchFamily="34" charset="0"/>
              <a:buNone/>
              <a:defRPr sz="1800" kern="1200">
                <a:solidFill>
                  <a:schemeClr val="tx1"/>
                </a:solidFill>
                <a:latin typeface="Myriad Pro Cond" panose="020B0506030403020204" pitchFamily="34" charset="0"/>
                <a:ea typeface="+mn-ea"/>
                <a:cs typeface="+mn-cs"/>
              </a:defRPr>
            </a:lvl3pPr>
            <a:lvl4pPr marL="1371600" indent="0" algn="ctr" defTabSz="914400" rtl="0" eaLnBrk="1" latinLnBrk="0" hangingPunct="1">
              <a:lnSpc>
                <a:spcPct val="90000"/>
              </a:lnSpc>
              <a:spcBef>
                <a:spcPts val="500"/>
              </a:spcBef>
              <a:buClr>
                <a:schemeClr val="tx2"/>
              </a:buClr>
              <a:buFont typeface="Arial" panose="020B0604020202020204" pitchFamily="34" charset="0"/>
              <a:buNone/>
              <a:defRPr sz="1600" kern="1200">
                <a:solidFill>
                  <a:schemeClr val="tx1"/>
                </a:solidFill>
                <a:latin typeface="Myriad Pro Cond" panose="020B0506030403020204" pitchFamily="34" charset="0"/>
                <a:ea typeface="+mn-ea"/>
                <a:cs typeface="+mn-cs"/>
              </a:defRPr>
            </a:lvl4pPr>
            <a:lvl5pPr marL="1828800" indent="0" algn="ctr" defTabSz="914400" rtl="0" eaLnBrk="1" latinLnBrk="0" hangingPunct="1">
              <a:lnSpc>
                <a:spcPct val="90000"/>
              </a:lnSpc>
              <a:spcBef>
                <a:spcPts val="500"/>
              </a:spcBef>
              <a:buClr>
                <a:schemeClr val="tx2"/>
              </a:buClr>
              <a:buFont typeface="Myriad Pro Cond" panose="020B0506030403020204" pitchFamily="34" charset="0"/>
              <a:buNone/>
              <a:defRPr sz="1600" kern="1200">
                <a:solidFill>
                  <a:schemeClr val="tx1"/>
                </a:solidFill>
                <a:latin typeface="Myriad Pro Cond" panose="020B0506030403020204" pitchFamily="34" charset="0"/>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50000"/>
              </a:lnSpc>
            </a:pPr>
            <a:r>
              <a:rPr lang="en-US" sz="4000" dirty="0">
                <a:latin typeface="Helvetica Regular" charset="0"/>
              </a:rPr>
              <a:t>Jeffrey Iler, </a:t>
            </a:r>
            <a:r>
              <a:rPr lang="en-US" sz="2800" dirty="0">
                <a:latin typeface="Helvetica Regular" charset="0"/>
              </a:rPr>
              <a:t>MD</a:t>
            </a:r>
            <a:endParaRPr lang="en-US" sz="4000" dirty="0">
              <a:latin typeface="Helvetica Regular" charset="0"/>
            </a:endParaRPr>
          </a:p>
        </p:txBody>
      </p:sp>
      <p:sp>
        <p:nvSpPr>
          <p:cNvPr id="11" name="Title 5"/>
          <p:cNvSpPr txBox="1">
            <a:spLocks/>
          </p:cNvSpPr>
          <p:nvPr/>
        </p:nvSpPr>
        <p:spPr>
          <a:xfrm>
            <a:off x="6723529" y="4159731"/>
            <a:ext cx="5099061" cy="212110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4400" kern="1200">
                <a:solidFill>
                  <a:schemeClr val="bg1"/>
                </a:solidFill>
                <a:latin typeface="Myriad Pro Cond" panose="020B0506030403020204" pitchFamily="34" charset="0"/>
                <a:ea typeface="Kozuka Gothic Pr6N B" panose="020B0800000000000000" pitchFamily="34" charset="-128"/>
                <a:cs typeface="Myriad Arabic" panose="01010101010101010101" pitchFamily="50" charset="-78"/>
              </a:defRPr>
            </a:lvl1pPr>
          </a:lstStyle>
          <a:p>
            <a:pPr algn="l"/>
            <a:r>
              <a:rPr lang="en-US" sz="1800" dirty="0">
                <a:latin typeface="Helvetica Regular"/>
              </a:rPr>
              <a:t>Assistant Professor of Psychiatry</a:t>
            </a:r>
          </a:p>
          <a:p>
            <a:pPr algn="l"/>
            <a:r>
              <a:rPr lang="en-US" sz="1800" dirty="0">
                <a:latin typeface="Helvetica Regular"/>
              </a:rPr>
              <a:t>Medical Director, Program for Mental Health and Gender Wellness</a:t>
            </a:r>
          </a:p>
          <a:p>
            <a:pPr algn="l"/>
            <a:r>
              <a:rPr lang="en-US" sz="1800" dirty="0">
                <a:latin typeface="Helvetica Regular"/>
              </a:rPr>
              <a:t>University of Rochester Medical Center</a:t>
            </a:r>
          </a:p>
          <a:p>
            <a:pPr algn="l"/>
            <a:r>
              <a:rPr lang="en-US" sz="1800" dirty="0">
                <a:latin typeface="Helvetica Regular"/>
              </a:rPr>
              <a:t>Rochester, NY</a:t>
            </a:r>
          </a:p>
          <a:p>
            <a:pPr algn="l"/>
            <a:endParaRPr lang="en-US" sz="1800" dirty="0">
              <a:latin typeface="Helvetica Regular"/>
            </a:endParaRPr>
          </a:p>
          <a:p>
            <a:pPr algn="l"/>
            <a:r>
              <a:rPr lang="en-US" sz="1800" dirty="0">
                <a:latin typeface="Helvetica Regular"/>
              </a:rPr>
              <a:t>Contact:</a:t>
            </a:r>
          </a:p>
          <a:p>
            <a:pPr algn="l"/>
            <a:r>
              <a:rPr lang="en-US" sz="1800" dirty="0">
                <a:latin typeface="Helvetica Regular"/>
              </a:rPr>
              <a:t>jeffrey_iler@urmc.rochester.edu</a:t>
            </a:r>
          </a:p>
          <a:p>
            <a:pPr algn="l"/>
            <a:endParaRPr lang="en-US" sz="1800" dirty="0">
              <a:latin typeface="Helvetica Regular"/>
            </a:endParaRPr>
          </a:p>
          <a:p>
            <a:pPr algn="l"/>
            <a:endParaRPr lang="en-US" sz="1800" dirty="0">
              <a:latin typeface="Helvetica Regular"/>
            </a:endParaRPr>
          </a:p>
        </p:txBody>
      </p:sp>
    </p:spTree>
    <p:extLst>
      <p:ext uri="{BB962C8B-B14F-4D97-AF65-F5344CB8AC3E}">
        <p14:creationId xmlns:p14="http://schemas.microsoft.com/office/powerpoint/2010/main" val="2450368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2DF4C-A2AD-44ED-EF43-EF9746B520F7}"/>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324402C8-BB22-471A-CDB2-E958BAC17D05}"/>
              </a:ext>
            </a:extLst>
          </p:cNvPr>
          <p:cNvSpPr>
            <a:spLocks noGrp="1"/>
          </p:cNvSpPr>
          <p:nvPr>
            <p:ph idx="1"/>
          </p:nvPr>
        </p:nvSpPr>
        <p:spPr/>
        <p:txBody>
          <a:bodyPr>
            <a:normAutofit/>
          </a:bodyPr>
          <a:lstStyle/>
          <a:p>
            <a:pPr marL="514350" indent="-514350">
              <a:buFont typeface="+mj-lt"/>
              <a:buAutoNum type="arabicPeriod" startAt="21"/>
            </a:pPr>
            <a:r>
              <a:rPr lang="en-US" sz="1200" b="0" i="0" dirty="0">
                <a:solidFill>
                  <a:srgbClr val="212121"/>
                </a:solidFill>
                <a:effectLst/>
                <a:highlight>
                  <a:srgbClr val="FFFFFF"/>
                </a:highlight>
                <a:latin typeface="BlinkMacSystemFont"/>
              </a:rPr>
              <a:t>Chang, Z., Lichtenstein, P., D'Onofrio, B. M., </a:t>
            </a:r>
            <a:r>
              <a:rPr lang="en-US" sz="1200" b="0" i="0" dirty="0" err="1">
                <a:solidFill>
                  <a:srgbClr val="212121"/>
                </a:solidFill>
                <a:effectLst/>
                <a:highlight>
                  <a:srgbClr val="FFFFFF"/>
                </a:highlight>
                <a:latin typeface="BlinkMacSystemFont"/>
              </a:rPr>
              <a:t>Sjölander</a:t>
            </a:r>
            <a:r>
              <a:rPr lang="en-US" sz="1200" b="0" i="0" dirty="0">
                <a:solidFill>
                  <a:srgbClr val="212121"/>
                </a:solidFill>
                <a:effectLst/>
                <a:highlight>
                  <a:srgbClr val="FFFFFF"/>
                </a:highlight>
                <a:latin typeface="BlinkMacSystemFont"/>
              </a:rPr>
              <a:t>, A., &amp; Larsson, H. (2014). Serious transport accidents in adults with attention-deficit/hyperactivity disorder and the effect of medication: a population-based study. </a:t>
            </a:r>
            <a:r>
              <a:rPr lang="en-US" sz="1200" b="0" i="1" dirty="0">
                <a:solidFill>
                  <a:srgbClr val="212121"/>
                </a:solidFill>
                <a:effectLst/>
                <a:highlight>
                  <a:srgbClr val="FFFFFF"/>
                </a:highlight>
                <a:latin typeface="BlinkMacSystemFont"/>
              </a:rPr>
              <a:t>JAMA psychiatry</a:t>
            </a:r>
            <a:r>
              <a:rPr lang="en-US" sz="1200" b="0" i="0" dirty="0">
                <a:solidFill>
                  <a:srgbClr val="212121"/>
                </a:solidFill>
                <a:effectLst/>
                <a:highlight>
                  <a:srgbClr val="FFFFFF"/>
                </a:highlight>
                <a:latin typeface="BlinkMacSystemFont"/>
              </a:rPr>
              <a:t>, </a:t>
            </a:r>
            <a:r>
              <a:rPr lang="en-US" sz="1200" b="0" i="1" dirty="0">
                <a:solidFill>
                  <a:srgbClr val="212121"/>
                </a:solidFill>
                <a:effectLst/>
                <a:highlight>
                  <a:srgbClr val="FFFFFF"/>
                </a:highlight>
                <a:latin typeface="BlinkMacSystemFont"/>
              </a:rPr>
              <a:t>71</a:t>
            </a:r>
            <a:r>
              <a:rPr lang="en-US" sz="1200" b="0" i="0" dirty="0">
                <a:solidFill>
                  <a:srgbClr val="212121"/>
                </a:solidFill>
                <a:effectLst/>
                <a:highlight>
                  <a:srgbClr val="FFFFFF"/>
                </a:highlight>
                <a:latin typeface="BlinkMacSystemFont"/>
              </a:rPr>
              <a:t>(3), 319–325. </a:t>
            </a:r>
            <a:r>
              <a:rPr lang="en-US" sz="1200" b="0" i="0" dirty="0">
                <a:solidFill>
                  <a:srgbClr val="212121"/>
                </a:solidFill>
                <a:effectLst/>
                <a:highlight>
                  <a:srgbClr val="FFFFFF"/>
                </a:highlight>
                <a:latin typeface="BlinkMacSystemFont"/>
                <a:hlinkClick r:id="rId2"/>
              </a:rPr>
              <a:t>https://doi.org/10.1001/jamapsychiatry.2013.4174</a:t>
            </a:r>
            <a:endParaRPr lang="en-US" sz="1200" b="0" i="0" dirty="0">
              <a:solidFill>
                <a:srgbClr val="212121"/>
              </a:solidFill>
              <a:effectLst/>
              <a:highlight>
                <a:srgbClr val="FFFFFF"/>
              </a:highlight>
              <a:latin typeface="BlinkMacSystemFont"/>
            </a:endParaRPr>
          </a:p>
          <a:p>
            <a:pPr marL="514350" indent="-514350">
              <a:buFont typeface="+mj-lt"/>
              <a:buAutoNum type="arabicPeriod" startAt="21"/>
            </a:pPr>
            <a:r>
              <a:rPr lang="en-US" sz="1200" b="0" i="0" dirty="0" err="1">
                <a:solidFill>
                  <a:srgbClr val="212121"/>
                </a:solidFill>
                <a:effectLst/>
                <a:highlight>
                  <a:srgbClr val="FFFFFF"/>
                </a:highlight>
                <a:latin typeface="BlinkMacSystemFont"/>
              </a:rPr>
              <a:t>Faraone</a:t>
            </a:r>
            <a:r>
              <a:rPr lang="en-US" sz="1200" b="0" i="0" dirty="0">
                <a:solidFill>
                  <a:srgbClr val="212121"/>
                </a:solidFill>
                <a:effectLst/>
                <a:highlight>
                  <a:srgbClr val="FFFFFF"/>
                </a:highlight>
                <a:latin typeface="BlinkMacSystemFont"/>
              </a:rPr>
              <a:t>, S. V., &amp; </a:t>
            </a:r>
            <a:r>
              <a:rPr lang="en-US" sz="1200" b="0" i="0" dirty="0" err="1">
                <a:solidFill>
                  <a:srgbClr val="212121"/>
                </a:solidFill>
                <a:effectLst/>
                <a:highlight>
                  <a:srgbClr val="FFFFFF"/>
                </a:highlight>
                <a:latin typeface="BlinkMacSystemFont"/>
              </a:rPr>
              <a:t>Wilens</a:t>
            </a:r>
            <a:r>
              <a:rPr lang="en-US" sz="1200" b="0" i="0" dirty="0">
                <a:solidFill>
                  <a:srgbClr val="212121"/>
                </a:solidFill>
                <a:effectLst/>
                <a:highlight>
                  <a:srgbClr val="FFFFFF"/>
                </a:highlight>
                <a:latin typeface="BlinkMacSystemFont"/>
              </a:rPr>
              <a:t>, T. E. (2007). Effect of stimulant medications for attention-deficit/hyperactivity disorder on later substance use and the potential for stimulant misuse, abuse, and diversion. </a:t>
            </a:r>
            <a:r>
              <a:rPr lang="en-US" sz="1200" b="0" i="1" dirty="0">
                <a:solidFill>
                  <a:srgbClr val="212121"/>
                </a:solidFill>
                <a:effectLst/>
                <a:highlight>
                  <a:srgbClr val="FFFFFF"/>
                </a:highlight>
                <a:latin typeface="BlinkMacSystemFont"/>
              </a:rPr>
              <a:t>The Journal of clinical psychiatry</a:t>
            </a:r>
            <a:r>
              <a:rPr lang="en-US" sz="1200" b="0" i="0" dirty="0">
                <a:solidFill>
                  <a:srgbClr val="212121"/>
                </a:solidFill>
                <a:effectLst/>
                <a:highlight>
                  <a:srgbClr val="FFFFFF"/>
                </a:highlight>
                <a:latin typeface="BlinkMacSystemFont"/>
              </a:rPr>
              <a:t>, </a:t>
            </a:r>
            <a:r>
              <a:rPr lang="en-US" sz="1200" b="0" i="1" dirty="0">
                <a:solidFill>
                  <a:srgbClr val="212121"/>
                </a:solidFill>
                <a:effectLst/>
                <a:highlight>
                  <a:srgbClr val="FFFFFF"/>
                </a:highlight>
                <a:latin typeface="BlinkMacSystemFont"/>
              </a:rPr>
              <a:t>68 Suppl 11</a:t>
            </a:r>
            <a:r>
              <a:rPr lang="en-US" sz="1200" b="0" i="0" dirty="0">
                <a:solidFill>
                  <a:srgbClr val="212121"/>
                </a:solidFill>
                <a:effectLst/>
                <a:highlight>
                  <a:srgbClr val="FFFFFF"/>
                </a:highlight>
                <a:latin typeface="BlinkMacSystemFont"/>
              </a:rPr>
              <a:t>, 15–22.</a:t>
            </a:r>
          </a:p>
          <a:p>
            <a:pPr marL="514350" indent="-514350">
              <a:buFont typeface="+mj-lt"/>
              <a:buAutoNum type="arabicPeriod" startAt="21"/>
            </a:pPr>
            <a:r>
              <a:rPr lang="en-US" sz="1200" b="0" i="0" dirty="0" err="1">
                <a:solidFill>
                  <a:srgbClr val="212121"/>
                </a:solidFill>
                <a:effectLst/>
                <a:highlight>
                  <a:srgbClr val="FFFFFF"/>
                </a:highlight>
                <a:latin typeface="BlinkMacSystemFont"/>
              </a:rPr>
              <a:t>Kosheleff</a:t>
            </a:r>
            <a:r>
              <a:rPr lang="en-US" sz="1200" b="0" i="0" dirty="0">
                <a:solidFill>
                  <a:srgbClr val="212121"/>
                </a:solidFill>
                <a:effectLst/>
                <a:highlight>
                  <a:srgbClr val="FFFFFF"/>
                </a:highlight>
                <a:latin typeface="BlinkMacSystemFont"/>
              </a:rPr>
              <a:t>, A. R., Mason, O., Jain, R., Koch, J., &amp; Rubin, J. (2023). Functional Impairments Associated With ADHD in Adulthood and the Impact of Pharmacological Treatment. </a:t>
            </a:r>
            <a:r>
              <a:rPr lang="en-US" sz="1200" b="0" i="1" dirty="0">
                <a:solidFill>
                  <a:srgbClr val="212121"/>
                </a:solidFill>
                <a:effectLst/>
                <a:highlight>
                  <a:srgbClr val="FFFFFF"/>
                </a:highlight>
                <a:latin typeface="BlinkMacSystemFont"/>
              </a:rPr>
              <a:t>Journal of attention disorders</a:t>
            </a:r>
            <a:r>
              <a:rPr lang="en-US" sz="1200" b="0" i="0" dirty="0">
                <a:solidFill>
                  <a:srgbClr val="212121"/>
                </a:solidFill>
                <a:effectLst/>
                <a:highlight>
                  <a:srgbClr val="FFFFFF"/>
                </a:highlight>
                <a:latin typeface="BlinkMacSystemFont"/>
              </a:rPr>
              <a:t>, </a:t>
            </a:r>
            <a:r>
              <a:rPr lang="en-US" sz="1200" b="0" i="1" dirty="0">
                <a:solidFill>
                  <a:srgbClr val="212121"/>
                </a:solidFill>
                <a:effectLst/>
                <a:highlight>
                  <a:srgbClr val="FFFFFF"/>
                </a:highlight>
                <a:latin typeface="BlinkMacSystemFont"/>
              </a:rPr>
              <a:t>27</a:t>
            </a:r>
            <a:r>
              <a:rPr lang="en-US" sz="1200" b="0" i="0" dirty="0">
                <a:solidFill>
                  <a:srgbClr val="212121"/>
                </a:solidFill>
                <a:effectLst/>
                <a:highlight>
                  <a:srgbClr val="FFFFFF"/>
                </a:highlight>
                <a:latin typeface="BlinkMacSystemFont"/>
              </a:rPr>
              <a:t>(7), 669–697. https://doi.org/10.1177/10870547231158572</a:t>
            </a:r>
            <a:endParaRPr lang="en-US" sz="1200" b="0" i="0" dirty="0">
              <a:solidFill>
                <a:srgbClr val="212121"/>
              </a:solidFill>
              <a:effectLst/>
              <a:latin typeface="BlinkMacSystemFont"/>
            </a:endParaRPr>
          </a:p>
          <a:p>
            <a:endParaRPr lang="en-US" dirty="0"/>
          </a:p>
        </p:txBody>
      </p:sp>
    </p:spTree>
    <p:extLst>
      <p:ext uri="{BB962C8B-B14F-4D97-AF65-F5344CB8AC3E}">
        <p14:creationId xmlns:p14="http://schemas.microsoft.com/office/powerpoint/2010/main" val="4228515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7629" y="2619976"/>
            <a:ext cx="11336740" cy="3117884"/>
          </a:xfrm>
        </p:spPr>
        <p:txBody>
          <a:bodyPr>
            <a:normAutofit/>
          </a:bodyPr>
          <a:lstStyle/>
          <a:p>
            <a:r>
              <a:rPr lang="en-US" sz="2800" dirty="0">
                <a:solidFill>
                  <a:schemeClr val="tx1">
                    <a:lumMod val="65000"/>
                    <a:lumOff val="35000"/>
                  </a:schemeClr>
                </a:solidFill>
                <a:ea typeface="+mn-ea"/>
                <a:cs typeface="+mn-cs"/>
              </a:rPr>
              <a:t>I have no relevant financial relationship with a commercial interest to disclose.</a:t>
            </a:r>
          </a:p>
        </p:txBody>
      </p:sp>
      <p:sp>
        <p:nvSpPr>
          <p:cNvPr id="4" name="TextBox 3"/>
          <p:cNvSpPr txBox="1"/>
          <p:nvPr/>
        </p:nvSpPr>
        <p:spPr>
          <a:xfrm>
            <a:off x="3352800" y="1296537"/>
            <a:ext cx="5486400" cy="1323439"/>
          </a:xfrm>
          <a:prstGeom prst="rect">
            <a:avLst/>
          </a:prstGeom>
          <a:noFill/>
        </p:spPr>
        <p:txBody>
          <a:bodyPr wrap="square" rtlCol="0">
            <a:spAutoFit/>
          </a:bodyPr>
          <a:lstStyle/>
          <a:p>
            <a:pPr algn="ctr"/>
            <a:r>
              <a:rPr lang="en-US" sz="8000" dirty="0">
                <a:solidFill>
                  <a:srgbClr val="049FDA"/>
                </a:solidFill>
                <a:latin typeface="Helvetica Regular" charset="0"/>
                <a:ea typeface="Helvetica Regular" charset="0"/>
                <a:cs typeface="Helvetica Regular" charset="0"/>
              </a:rPr>
              <a:t>Disclosures</a:t>
            </a:r>
          </a:p>
        </p:txBody>
      </p:sp>
    </p:spTree>
    <p:extLst>
      <p:ext uri="{BB962C8B-B14F-4D97-AF65-F5344CB8AC3E}">
        <p14:creationId xmlns:p14="http://schemas.microsoft.com/office/powerpoint/2010/main" val="1708071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56C74-691C-DB3E-F406-7489A9AC35C1}"/>
              </a:ext>
            </a:extLst>
          </p:cNvPr>
          <p:cNvSpPr>
            <a:spLocks noGrp="1"/>
          </p:cNvSpPr>
          <p:nvPr>
            <p:ph type="title"/>
          </p:nvPr>
        </p:nvSpPr>
        <p:spPr/>
        <p:txBody>
          <a:bodyPr/>
          <a:lstStyle/>
          <a:p>
            <a:r>
              <a:rPr lang="en-US" dirty="0"/>
              <a:t>Objectives	</a:t>
            </a:r>
          </a:p>
        </p:txBody>
      </p:sp>
      <p:sp>
        <p:nvSpPr>
          <p:cNvPr id="3" name="Content Placeholder 2">
            <a:extLst>
              <a:ext uri="{FF2B5EF4-FFF2-40B4-BE49-F238E27FC236}">
                <a16:creationId xmlns:a16="http://schemas.microsoft.com/office/drawing/2014/main" id="{A616CEDF-9D45-1602-E203-64950EA036F1}"/>
              </a:ext>
            </a:extLst>
          </p:cNvPr>
          <p:cNvSpPr>
            <a:spLocks noGrp="1"/>
          </p:cNvSpPr>
          <p:nvPr>
            <p:ph idx="1"/>
          </p:nvPr>
        </p:nvSpPr>
        <p:spPr/>
        <p:txBody>
          <a:bodyPr>
            <a:normAutofit/>
          </a:bodyPr>
          <a:lstStyle/>
          <a:p>
            <a:r>
              <a:rPr lang="en-US" dirty="0"/>
              <a:t>Review known the risks associated with untreated ADHD in perinatal patients </a:t>
            </a:r>
          </a:p>
          <a:p>
            <a:pPr marL="0" indent="0">
              <a:buNone/>
            </a:pPr>
            <a:r>
              <a:rPr lang="en-US" dirty="0"/>
              <a:t>	</a:t>
            </a:r>
          </a:p>
          <a:p>
            <a:r>
              <a:rPr lang="en-US" dirty="0"/>
              <a:t>Overview non-pharmacological options for perinatal patients with ADHD</a:t>
            </a:r>
          </a:p>
          <a:p>
            <a:endParaRPr lang="en-US" dirty="0"/>
          </a:p>
          <a:p>
            <a:r>
              <a:rPr lang="en-US" dirty="0"/>
              <a:t>Discuss known risks associated with pharmacological treatments for ADHD during the perinatal period </a:t>
            </a:r>
          </a:p>
          <a:p>
            <a:pPr marL="0" indent="0">
              <a:buNone/>
            </a:pPr>
            <a:r>
              <a:rPr lang="en-US" dirty="0"/>
              <a:t> </a:t>
            </a:r>
          </a:p>
        </p:txBody>
      </p:sp>
    </p:spTree>
    <p:extLst>
      <p:ext uri="{BB962C8B-B14F-4D97-AF65-F5344CB8AC3E}">
        <p14:creationId xmlns:p14="http://schemas.microsoft.com/office/powerpoint/2010/main" val="814462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D3A63-BC98-7A16-76E6-7F1B576949C5}"/>
              </a:ext>
            </a:extLst>
          </p:cNvPr>
          <p:cNvSpPr>
            <a:spLocks noGrp="1"/>
          </p:cNvSpPr>
          <p:nvPr>
            <p:ph type="title"/>
          </p:nvPr>
        </p:nvSpPr>
        <p:spPr/>
        <p:txBody>
          <a:bodyPr/>
          <a:lstStyle/>
          <a:p>
            <a:r>
              <a:rPr lang="en-US" dirty="0"/>
              <a:t>Scope:</a:t>
            </a:r>
          </a:p>
        </p:txBody>
      </p:sp>
      <p:sp>
        <p:nvSpPr>
          <p:cNvPr id="3" name="Content Placeholder 2">
            <a:extLst>
              <a:ext uri="{FF2B5EF4-FFF2-40B4-BE49-F238E27FC236}">
                <a16:creationId xmlns:a16="http://schemas.microsoft.com/office/drawing/2014/main" id="{067E916C-37C8-B348-0F6E-62DF6EC2EFE2}"/>
              </a:ext>
            </a:extLst>
          </p:cNvPr>
          <p:cNvSpPr>
            <a:spLocks noGrp="1"/>
          </p:cNvSpPr>
          <p:nvPr>
            <p:ph idx="1"/>
          </p:nvPr>
        </p:nvSpPr>
        <p:spPr>
          <a:xfrm>
            <a:off x="838200" y="1939316"/>
            <a:ext cx="10515600" cy="4351338"/>
          </a:xfrm>
        </p:spPr>
        <p:txBody>
          <a:bodyPr>
            <a:normAutofit/>
          </a:bodyPr>
          <a:lstStyle/>
          <a:p>
            <a:r>
              <a:rPr lang="en-US" dirty="0"/>
              <a:t>ADHD estimated to affect 4.4% of American adults</a:t>
            </a:r>
            <a:r>
              <a:rPr lang="en-US" baseline="30000" dirty="0"/>
              <a:t>1</a:t>
            </a:r>
            <a:r>
              <a:rPr lang="en-US" dirty="0"/>
              <a:t> </a:t>
            </a:r>
          </a:p>
          <a:p>
            <a:r>
              <a:rPr lang="en-US" dirty="0"/>
              <a:t>Estimated ratio in adults is 1.6:1 male to female</a:t>
            </a:r>
            <a:r>
              <a:rPr lang="en-US" baseline="30000" dirty="0"/>
              <a:t>2</a:t>
            </a:r>
            <a:r>
              <a:rPr lang="en-US" dirty="0"/>
              <a:t> </a:t>
            </a:r>
          </a:p>
          <a:p>
            <a:r>
              <a:rPr lang="en-US" dirty="0"/>
              <a:t>No longer viewed as “just a childhood illness”</a:t>
            </a:r>
          </a:p>
          <a:p>
            <a:pPr lvl="1"/>
            <a:r>
              <a:rPr lang="en-US" dirty="0"/>
              <a:t>An estimated 60% of children with ADHD will continue to have clinically relevant symptoms as adults</a:t>
            </a:r>
            <a:r>
              <a:rPr lang="en-US" baseline="30000" dirty="0"/>
              <a:t>3</a:t>
            </a:r>
          </a:p>
          <a:p>
            <a:pPr lvl="1"/>
            <a:r>
              <a:rPr lang="en-US" dirty="0"/>
              <a:t>Inattentive symptoms in particular frequently persist, although hyperactive symptoms may also persist in some cases </a:t>
            </a:r>
          </a:p>
          <a:p>
            <a:pPr lvl="1"/>
            <a:endParaRPr lang="en-US" baseline="30000" dirty="0"/>
          </a:p>
          <a:p>
            <a:endParaRPr lang="en-US" dirty="0"/>
          </a:p>
        </p:txBody>
      </p:sp>
    </p:spTree>
    <p:extLst>
      <p:ext uri="{BB962C8B-B14F-4D97-AF65-F5344CB8AC3E}">
        <p14:creationId xmlns:p14="http://schemas.microsoft.com/office/powerpoint/2010/main" val="1013787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F10E58-4820-9AA5-5D6E-B2D21E3565F9}"/>
              </a:ext>
            </a:extLst>
          </p:cNvPr>
          <p:cNvSpPr>
            <a:spLocks noGrp="1"/>
          </p:cNvSpPr>
          <p:nvPr>
            <p:ph idx="1"/>
          </p:nvPr>
        </p:nvSpPr>
        <p:spPr>
          <a:xfrm>
            <a:off x="838199" y="1825625"/>
            <a:ext cx="2840915" cy="4351338"/>
          </a:xfrm>
        </p:spPr>
        <p:txBody>
          <a:bodyPr/>
          <a:lstStyle/>
          <a:p>
            <a:r>
              <a:rPr lang="en-US" dirty="0"/>
              <a:t>Treatment for ADHD in adults is increasing </a:t>
            </a:r>
          </a:p>
          <a:p>
            <a:r>
              <a:rPr lang="en-US" dirty="0"/>
              <a:t>The increase in prescriptions is largely being driven by stimulants </a:t>
            </a:r>
          </a:p>
        </p:txBody>
      </p:sp>
      <p:pic>
        <p:nvPicPr>
          <p:cNvPr id="5" name="Picture 4">
            <a:extLst>
              <a:ext uri="{FF2B5EF4-FFF2-40B4-BE49-F238E27FC236}">
                <a16:creationId xmlns:a16="http://schemas.microsoft.com/office/drawing/2014/main" id="{25060E8F-F1A5-022E-B15A-E847EBD0C5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9711" y="1047750"/>
            <a:ext cx="7932932" cy="5397500"/>
          </a:xfrm>
          <a:prstGeom prst="rect">
            <a:avLst/>
          </a:prstGeom>
        </p:spPr>
      </p:pic>
    </p:spTree>
    <p:extLst>
      <p:ext uri="{BB962C8B-B14F-4D97-AF65-F5344CB8AC3E}">
        <p14:creationId xmlns:p14="http://schemas.microsoft.com/office/powerpoint/2010/main" val="2357444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CBA23-D6D6-B69F-ED61-6C4A84CD1F3D}"/>
              </a:ext>
            </a:extLst>
          </p:cNvPr>
          <p:cNvSpPr>
            <a:spLocks noGrp="1"/>
          </p:cNvSpPr>
          <p:nvPr>
            <p:ph type="title"/>
          </p:nvPr>
        </p:nvSpPr>
        <p:spPr/>
        <p:txBody>
          <a:bodyPr>
            <a:normAutofit/>
          </a:bodyPr>
          <a:lstStyle/>
          <a:p>
            <a:r>
              <a:rPr lang="en-US" dirty="0"/>
              <a:t>Impact of ADHD on pregnancy outcomes</a:t>
            </a:r>
          </a:p>
        </p:txBody>
      </p:sp>
      <p:sp>
        <p:nvSpPr>
          <p:cNvPr id="3" name="Content Placeholder 2">
            <a:extLst>
              <a:ext uri="{FF2B5EF4-FFF2-40B4-BE49-F238E27FC236}">
                <a16:creationId xmlns:a16="http://schemas.microsoft.com/office/drawing/2014/main" id="{C0F2F073-439C-C3EE-51A0-74C7BEE30C0A}"/>
              </a:ext>
            </a:extLst>
          </p:cNvPr>
          <p:cNvSpPr>
            <a:spLocks noGrp="1"/>
          </p:cNvSpPr>
          <p:nvPr>
            <p:ph idx="1"/>
          </p:nvPr>
        </p:nvSpPr>
        <p:spPr>
          <a:xfrm>
            <a:off x="838200" y="1964716"/>
            <a:ext cx="10515600" cy="4351338"/>
          </a:xfrm>
        </p:spPr>
        <p:txBody>
          <a:bodyPr>
            <a:normAutofit fontScale="92500" lnSpcReduction="10000"/>
          </a:bodyPr>
          <a:lstStyle/>
          <a:p>
            <a:r>
              <a:rPr lang="en-US" dirty="0"/>
              <a:t>Limited studies have shown some specific perinatal risks </a:t>
            </a:r>
          </a:p>
          <a:p>
            <a:r>
              <a:rPr lang="en-US" dirty="0"/>
              <a:t>Murray et al reported higher risk for maternal stress, comorbid depressive symptoms, and significant negative impact on social supports </a:t>
            </a:r>
          </a:p>
          <a:p>
            <a:pPr lvl="1"/>
            <a:r>
              <a:rPr lang="en-US" dirty="0"/>
              <a:t>They also found significantly higher rates of tobacco use and preterm birth, but this lost significance when adjusted for confounding factors</a:t>
            </a:r>
            <a:r>
              <a:rPr lang="en-US" baseline="30000" dirty="0"/>
              <a:t>5</a:t>
            </a:r>
            <a:r>
              <a:rPr lang="en-US" dirty="0"/>
              <a:t> </a:t>
            </a:r>
          </a:p>
          <a:p>
            <a:r>
              <a:rPr lang="en-US" dirty="0"/>
              <a:t>Poulton et al found an increased risk of multiple negative outcomes including pre-eclampsia, pre-term labor/birth, higher incidence of surgical delivery, and higher need for neonatal resuscitation and higher likelihood of neonatal admission, although they were unable to confidently ascribe these outcomes to parental ADHD, use of psychostimulants, or other correlated factors</a:t>
            </a:r>
            <a:r>
              <a:rPr lang="en-US" baseline="30000" dirty="0"/>
              <a:t>6</a:t>
            </a:r>
            <a:r>
              <a:rPr lang="en-US" dirty="0"/>
              <a:t> </a:t>
            </a:r>
          </a:p>
        </p:txBody>
      </p:sp>
    </p:spTree>
    <p:extLst>
      <p:ext uri="{BB962C8B-B14F-4D97-AF65-F5344CB8AC3E}">
        <p14:creationId xmlns:p14="http://schemas.microsoft.com/office/powerpoint/2010/main" val="3554262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D75DAB-914E-A399-D4E9-114A78D45B96}"/>
              </a:ext>
            </a:extLst>
          </p:cNvPr>
          <p:cNvSpPr>
            <a:spLocks noGrp="1"/>
          </p:cNvSpPr>
          <p:nvPr>
            <p:ph idx="1"/>
          </p:nvPr>
        </p:nvSpPr>
        <p:spPr>
          <a:xfrm>
            <a:off x="838200" y="435429"/>
            <a:ext cx="10515600" cy="5741534"/>
          </a:xfrm>
        </p:spPr>
        <p:txBody>
          <a:bodyPr>
            <a:normAutofit lnSpcReduction="10000"/>
          </a:bodyPr>
          <a:lstStyle/>
          <a:p>
            <a:pPr marL="0" indent="0">
              <a:buNone/>
            </a:pPr>
            <a:endParaRPr lang="en-US" dirty="0"/>
          </a:p>
          <a:p>
            <a:pPr marL="0" indent="0">
              <a:buNone/>
            </a:pPr>
            <a:r>
              <a:rPr lang="en-US" dirty="0"/>
              <a:t>More broadly, untreated ADHD in adults is associated with numerous negative outcomes</a:t>
            </a:r>
            <a:r>
              <a:rPr lang="en-US" sz="2000" baseline="30000" dirty="0"/>
              <a:t>1, 4, 5, 7, 8, 9, 20, 21, 22, 23</a:t>
            </a:r>
          </a:p>
          <a:p>
            <a:pPr lvl="1"/>
            <a:r>
              <a:rPr lang="en-US" dirty="0"/>
              <a:t>Elevated risk of multiple medical comorbidities, especially neurological, metabolic, musculoskeletal and respiratory illnesses</a:t>
            </a:r>
          </a:p>
          <a:p>
            <a:pPr lvl="1"/>
            <a:r>
              <a:rPr lang="en-US" dirty="0"/>
              <a:t>Elevated risk of all cause mortality, especially non-natural mortality (e.g. accidental death, suicide)</a:t>
            </a:r>
          </a:p>
          <a:p>
            <a:pPr lvl="1"/>
            <a:r>
              <a:rPr lang="en-US" dirty="0"/>
              <a:t>Higher rates of serious motor vehicle crashes</a:t>
            </a:r>
          </a:p>
          <a:p>
            <a:pPr lvl="1"/>
            <a:r>
              <a:rPr lang="en-US" dirty="0"/>
              <a:t>Elevated rates of substance misuse </a:t>
            </a:r>
          </a:p>
          <a:p>
            <a:pPr lvl="1"/>
            <a:r>
              <a:rPr lang="en-US" dirty="0"/>
              <a:t>Elevated risk of mood disorders and anxiety disorders</a:t>
            </a:r>
          </a:p>
          <a:p>
            <a:pPr lvl="1"/>
            <a:r>
              <a:rPr lang="en-US" dirty="0"/>
              <a:t>Heightened impulsivity/increased risk-taking behaviors</a:t>
            </a:r>
          </a:p>
          <a:p>
            <a:pPr lvl="1"/>
            <a:r>
              <a:rPr lang="en-US" dirty="0"/>
              <a:t>Elevated rates of criminal behavior/legal system involvement</a:t>
            </a:r>
          </a:p>
          <a:p>
            <a:pPr lvl="1"/>
            <a:r>
              <a:rPr lang="en-US" dirty="0"/>
              <a:t>Decreased academic and vocational success, higher rates of financial stress</a:t>
            </a:r>
            <a:endParaRPr lang="en-US" baseline="30000" dirty="0"/>
          </a:p>
          <a:p>
            <a:pPr lvl="1"/>
            <a:r>
              <a:rPr lang="en-US" dirty="0"/>
              <a:t>Decreased social supports, higher rates of relational conflict/divorce</a:t>
            </a:r>
          </a:p>
          <a:p>
            <a:pPr lvl="2"/>
            <a:endParaRPr lang="en-US" dirty="0"/>
          </a:p>
        </p:txBody>
      </p:sp>
    </p:spTree>
    <p:extLst>
      <p:ext uri="{BB962C8B-B14F-4D97-AF65-F5344CB8AC3E}">
        <p14:creationId xmlns:p14="http://schemas.microsoft.com/office/powerpoint/2010/main" val="1726917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CFD98-B4B8-EA01-FC89-76ECC0554E90}"/>
              </a:ext>
            </a:extLst>
          </p:cNvPr>
          <p:cNvSpPr>
            <a:spLocks noGrp="1"/>
          </p:cNvSpPr>
          <p:nvPr>
            <p:ph type="title"/>
          </p:nvPr>
        </p:nvSpPr>
        <p:spPr/>
        <p:txBody>
          <a:bodyPr/>
          <a:lstStyle/>
          <a:p>
            <a:r>
              <a:rPr lang="en-US" dirty="0"/>
              <a:t>Why treat during pregnancy? </a:t>
            </a:r>
          </a:p>
        </p:txBody>
      </p:sp>
      <p:sp>
        <p:nvSpPr>
          <p:cNvPr id="3" name="Content Placeholder 2">
            <a:extLst>
              <a:ext uri="{FF2B5EF4-FFF2-40B4-BE49-F238E27FC236}">
                <a16:creationId xmlns:a16="http://schemas.microsoft.com/office/drawing/2014/main" id="{11A83ABF-DD4A-91B3-E6EB-052FFBF62C9B}"/>
              </a:ext>
            </a:extLst>
          </p:cNvPr>
          <p:cNvSpPr>
            <a:spLocks noGrp="1"/>
          </p:cNvSpPr>
          <p:nvPr>
            <p:ph idx="1"/>
          </p:nvPr>
        </p:nvSpPr>
        <p:spPr>
          <a:xfrm>
            <a:off x="838200" y="1825625"/>
            <a:ext cx="10515600" cy="4351338"/>
          </a:xfrm>
        </p:spPr>
        <p:txBody>
          <a:bodyPr>
            <a:normAutofit/>
          </a:bodyPr>
          <a:lstStyle/>
          <a:p>
            <a:r>
              <a:rPr lang="en-US" dirty="0"/>
              <a:t>Treatment of ADHD has been shown to reduce rates of morbidity/mortality</a:t>
            </a:r>
            <a:r>
              <a:rPr lang="en-US" baseline="30000" dirty="0"/>
              <a:t>7</a:t>
            </a:r>
            <a:r>
              <a:rPr lang="en-US" dirty="0"/>
              <a:t> (including decreasing risk of motor vehicle crashes</a:t>
            </a:r>
            <a:r>
              <a:rPr lang="en-US" baseline="30000" dirty="0"/>
              <a:t>21</a:t>
            </a:r>
            <a:r>
              <a:rPr lang="en-US" dirty="0"/>
              <a:t>), reduce substance abuse</a:t>
            </a:r>
            <a:r>
              <a:rPr lang="en-US" baseline="30000" dirty="0"/>
              <a:t>22</a:t>
            </a:r>
            <a:r>
              <a:rPr lang="en-US" dirty="0"/>
              <a:t>, and reduce symptoms of emotional dysregulation and impulsivity</a:t>
            </a:r>
            <a:r>
              <a:rPr lang="en-US" baseline="30000" dirty="0"/>
              <a:t>4</a:t>
            </a:r>
            <a:r>
              <a:rPr lang="en-US" dirty="0"/>
              <a:t> </a:t>
            </a:r>
          </a:p>
          <a:p>
            <a:r>
              <a:rPr lang="en-US" dirty="0"/>
              <a:t>Treatment of ADHD also has positive impact on</a:t>
            </a:r>
            <a:r>
              <a:rPr lang="en-US" baseline="30000" dirty="0"/>
              <a:t>23</a:t>
            </a:r>
            <a:r>
              <a:rPr lang="en-US" dirty="0"/>
              <a:t>:</a:t>
            </a:r>
          </a:p>
          <a:p>
            <a:pPr lvl="1"/>
            <a:r>
              <a:rPr lang="en-US" dirty="0"/>
              <a:t>Successful employment and improved financial resources </a:t>
            </a:r>
          </a:p>
          <a:p>
            <a:pPr lvl="1"/>
            <a:r>
              <a:rPr lang="en-US" dirty="0"/>
              <a:t>Social connection and support</a:t>
            </a:r>
          </a:p>
          <a:p>
            <a:pPr lvl="1"/>
            <a:r>
              <a:rPr lang="en-US" dirty="0"/>
              <a:t>Engagement in health-promoting behaviors </a:t>
            </a:r>
          </a:p>
          <a:p>
            <a:pPr lvl="1"/>
            <a:r>
              <a:rPr lang="en-US" dirty="0"/>
              <a:t>Parenting </a:t>
            </a:r>
          </a:p>
          <a:p>
            <a:pPr lvl="1"/>
            <a:endParaRPr lang="en-US" dirty="0"/>
          </a:p>
        </p:txBody>
      </p:sp>
    </p:spTree>
    <p:extLst>
      <p:ext uri="{BB962C8B-B14F-4D97-AF65-F5344CB8AC3E}">
        <p14:creationId xmlns:p14="http://schemas.microsoft.com/office/powerpoint/2010/main" val="196668733"/>
      </p:ext>
    </p:extLst>
  </p:cSld>
  <p:clrMapOvr>
    <a:masterClrMapping/>
  </p:clrMapOvr>
</p:sld>
</file>

<file path=ppt/theme/theme1.xml><?xml version="1.0" encoding="utf-8"?>
<a:theme xmlns:a="http://schemas.openxmlformats.org/drawingml/2006/main" name="Office Theme">
  <a:themeElements>
    <a:clrScheme name="Project TEACH">
      <a:dk1>
        <a:srgbClr val="3A3838"/>
      </a:dk1>
      <a:lt1>
        <a:sysClr val="window" lastClr="FFFFFF"/>
      </a:lt1>
      <a:dk2>
        <a:srgbClr val="039FDA"/>
      </a:dk2>
      <a:lt2>
        <a:srgbClr val="E7E6E6"/>
      </a:lt2>
      <a:accent1>
        <a:srgbClr val="039FDA"/>
      </a:accent1>
      <a:accent2>
        <a:srgbClr val="7BBF43"/>
      </a:accent2>
      <a:accent3>
        <a:srgbClr val="3A0E79"/>
      </a:accent3>
      <a:accent4>
        <a:srgbClr val="A5A5A5"/>
      </a:accent4>
      <a:accent5>
        <a:srgbClr val="5B9BD5"/>
      </a:accent5>
      <a:accent6>
        <a:srgbClr val="6F3B55"/>
      </a:accent6>
      <a:hlink>
        <a:srgbClr val="002060"/>
      </a:hlink>
      <a:folHlink>
        <a:srgbClr val="7E35E7"/>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7320</TotalTime>
  <Words>2515</Words>
  <Application>Microsoft Office PowerPoint</Application>
  <PresentationFormat>Widescreen</PresentationFormat>
  <Paragraphs>147</Paragraphs>
  <Slides>20</Slides>
  <Notes>9</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20</vt:i4>
      </vt:variant>
    </vt:vector>
  </HeadingPairs>
  <TitlesOfParts>
    <vt:vector size="29" baseType="lpstr">
      <vt:lpstr>Arial</vt:lpstr>
      <vt:lpstr>BlinkMacSystemFont</vt:lpstr>
      <vt:lpstr>Calibri</vt:lpstr>
      <vt:lpstr>Helvetica Light</vt:lpstr>
      <vt:lpstr>Helvetica Regular</vt:lpstr>
      <vt:lpstr>Myriad Pro Cond</vt:lpstr>
      <vt:lpstr>Office Theme</vt:lpstr>
      <vt:lpstr>2_Custom Design</vt:lpstr>
      <vt:lpstr>1_Custom Design</vt:lpstr>
      <vt:lpstr>PowerPoint Presentation</vt:lpstr>
      <vt:lpstr>Speaker:</vt:lpstr>
      <vt:lpstr>PowerPoint Presentation</vt:lpstr>
      <vt:lpstr>Objectives </vt:lpstr>
      <vt:lpstr>Scope:</vt:lpstr>
      <vt:lpstr>PowerPoint Presentation</vt:lpstr>
      <vt:lpstr>Impact of ADHD on pregnancy outcomes</vt:lpstr>
      <vt:lpstr>PowerPoint Presentation</vt:lpstr>
      <vt:lpstr>Why treat during pregnancy? </vt:lpstr>
      <vt:lpstr>Non-pharmacological interventions </vt:lpstr>
      <vt:lpstr>Risks associated with pharmacological treatment of ADHD in pregnancy: Stimulants </vt:lpstr>
      <vt:lpstr>Risks associated with pharmacological treatment of ADHD in pregnancy: Stimulants </vt:lpstr>
      <vt:lpstr>Risks associated with pharmacological treatment of ADHD in pregnancy: Stimulants </vt:lpstr>
      <vt:lpstr>Risks associated with pharmacological treatment of ADHD in pregnancy: Bupropion </vt:lpstr>
      <vt:lpstr>Risks associated with pharmacological treatment of ADHD in pregnancy: Atomoxetine </vt:lpstr>
      <vt:lpstr>Risks associated with pharmacological treatment of ADHD in pregnancy: α2 agonists</vt:lpstr>
      <vt:lpstr>References</vt:lpstr>
      <vt:lpstr>References</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 Romanos</dc:creator>
  <cp:lastModifiedBy>Iler, Jeffrey</cp:lastModifiedBy>
  <cp:revision>213</cp:revision>
  <cp:lastPrinted>2024-03-28T18:13:24Z</cp:lastPrinted>
  <dcterms:created xsi:type="dcterms:W3CDTF">2017-05-18T20:49:26Z</dcterms:created>
  <dcterms:modified xsi:type="dcterms:W3CDTF">2024-09-11T20:14:33Z</dcterms:modified>
</cp:coreProperties>
</file>