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46"/>
  </p:notesMasterIdLst>
  <p:sldIdLst>
    <p:sldId id="298" r:id="rId6"/>
    <p:sldId id="2295" r:id="rId7"/>
    <p:sldId id="331" r:id="rId8"/>
    <p:sldId id="2285" r:id="rId9"/>
    <p:sldId id="2296" r:id="rId10"/>
    <p:sldId id="2297" r:id="rId11"/>
    <p:sldId id="321" r:id="rId12"/>
    <p:sldId id="257" r:id="rId13"/>
    <p:sldId id="2298" r:id="rId14"/>
    <p:sldId id="2300" r:id="rId15"/>
    <p:sldId id="2301" r:id="rId16"/>
    <p:sldId id="2302" r:id="rId17"/>
    <p:sldId id="2303" r:id="rId18"/>
    <p:sldId id="2299" r:id="rId19"/>
    <p:sldId id="362" r:id="rId20"/>
    <p:sldId id="339" r:id="rId21"/>
    <p:sldId id="340" r:id="rId22"/>
    <p:sldId id="2304" r:id="rId23"/>
    <p:sldId id="341" r:id="rId24"/>
    <p:sldId id="2305" r:id="rId25"/>
    <p:sldId id="2306" r:id="rId26"/>
    <p:sldId id="1579" r:id="rId27"/>
    <p:sldId id="287" r:id="rId28"/>
    <p:sldId id="305" r:id="rId29"/>
    <p:sldId id="270" r:id="rId30"/>
    <p:sldId id="332" r:id="rId31"/>
    <p:sldId id="271" r:id="rId32"/>
    <p:sldId id="313" r:id="rId33"/>
    <p:sldId id="268" r:id="rId34"/>
    <p:sldId id="269" r:id="rId35"/>
    <p:sldId id="272" r:id="rId36"/>
    <p:sldId id="316" r:id="rId37"/>
    <p:sldId id="326" r:id="rId38"/>
    <p:sldId id="314" r:id="rId39"/>
    <p:sldId id="315" r:id="rId40"/>
    <p:sldId id="2307" r:id="rId41"/>
    <p:sldId id="2308" r:id="rId42"/>
    <p:sldId id="2309" r:id="rId43"/>
    <p:sldId id="2284"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CF606-5C17-4B15-844A-A9E95D60B875}" v="2" dt="2024-09-17T17:31:02.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B50D6-3F36-4D54-9B0C-8866E0269452}"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A343D-2984-472D-BCE3-5A16EB5BC744}" type="slidenum">
              <a:rPr lang="en-US" smtClean="0"/>
              <a:t>‹#›</a:t>
            </a:fld>
            <a:endParaRPr lang="en-US"/>
          </a:p>
        </p:txBody>
      </p:sp>
    </p:spTree>
    <p:extLst>
      <p:ext uri="{BB962C8B-B14F-4D97-AF65-F5344CB8AC3E}">
        <p14:creationId xmlns:p14="http://schemas.microsoft.com/office/powerpoint/2010/main" val="292565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image?imageKey=PSYCH/91106&amp;topicKey=PSYCH/14642&amp;search=mixed+episode&amp;rank=1~150&amp;source=see_link"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uptodate.com/contents/bipolar-disorder-in-adults-clinical-features/abstract/1" TargetMode="External"/><Relationship Id="rId4" Type="http://schemas.openxmlformats.org/officeDocument/2006/relationships/hyperlink" Target="https://www.uptodate.com/contents/image?imageKey=PSYCH/91107&amp;topicKey=PSYCH/14642&amp;search=mixed+episode&amp;rank=1~150&amp;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lumMod val="65000"/>
                    <a:lumOff val="35000"/>
                  </a:schemeClr>
                </a:solidFill>
                <a:ea typeface="+mn-ea"/>
                <a:cs typeface="+mn-cs"/>
              </a:rPr>
              <a:t>If you have disclosures, state: </a:t>
            </a:r>
          </a:p>
          <a:p>
            <a:r>
              <a:rPr lang="en-US" sz="1200" dirty="0">
                <a:solidFill>
                  <a:schemeClr val="tx1">
                    <a:lumMod val="65000"/>
                    <a:lumOff val="35000"/>
                  </a:schemeClr>
                </a:solidFill>
                <a:ea typeface="+mn-ea"/>
                <a:cs typeface="+mn-cs"/>
              </a:rPr>
              <a:t>“My spouse/partner and I have the following relevant financial relationship with a commercial interest to disclose:” followed by disclosures</a:t>
            </a:r>
          </a:p>
          <a:p>
            <a:r>
              <a:rPr lang="en-US" sz="1200" dirty="0">
                <a:solidFill>
                  <a:schemeClr val="tx1">
                    <a:lumMod val="65000"/>
                    <a:lumOff val="35000"/>
                  </a:schemeClr>
                </a:solidFill>
                <a:ea typeface="+mn-ea"/>
                <a:cs typeface="+mn-cs"/>
              </a:rPr>
              <a:t>or </a:t>
            </a:r>
          </a:p>
          <a:p>
            <a:r>
              <a:rPr lang="en-US" sz="1200" b="1" dirty="0">
                <a:solidFill>
                  <a:schemeClr val="tx1">
                    <a:lumMod val="65000"/>
                    <a:lumOff val="35000"/>
                  </a:schemeClr>
                </a:solidFill>
                <a:ea typeface="+mn-ea"/>
                <a:cs typeface="+mn-cs"/>
              </a:rPr>
              <a:t>If you do not have disclosures, state: </a:t>
            </a:r>
          </a:p>
          <a:p>
            <a:r>
              <a:rPr lang="en-US" sz="1200" dirty="0">
                <a:solidFill>
                  <a:schemeClr val="tx1">
                    <a:lumMod val="65000"/>
                    <a:lumOff val="35000"/>
                  </a:schemeClr>
                </a:solidFill>
                <a:ea typeface="+mn-ea"/>
                <a:cs typeface="+mn-cs"/>
              </a:rPr>
              <a:t>“Neither I nor my spouse/partner has a relevant financial relationship with a commercial interest to disclose.”</a:t>
            </a:r>
          </a:p>
          <a:p>
            <a:endParaRPr lang="en-US" sz="1200" dirty="0">
              <a:solidFill>
                <a:schemeClr val="tx1">
                  <a:lumMod val="65000"/>
                  <a:lumOff val="35000"/>
                </a:schemeClr>
              </a:solidFill>
              <a:ea typeface="+mn-ea"/>
              <a:cs typeface="+mn-cs"/>
            </a:endParaRPr>
          </a:p>
          <a:p>
            <a:r>
              <a:rPr lang="en-US" sz="1200" b="1" dirty="0">
                <a:solidFill>
                  <a:schemeClr val="tx1">
                    <a:lumMod val="65000"/>
                    <a:lumOff val="35000"/>
                  </a:schemeClr>
                </a:solidFill>
                <a:ea typeface="+mn-ea"/>
                <a:cs typeface="+mn-cs"/>
              </a:rPr>
              <a:t>(Note: Your Disclosures must match the information provided on your </a:t>
            </a:r>
            <a:r>
              <a:rPr lang="en-US" sz="1200" b="1" dirty="0">
                <a:solidFill>
                  <a:srgbClr val="FF0000"/>
                </a:solidFill>
                <a:ea typeface="+mn-ea"/>
                <a:cs typeface="+mn-cs"/>
              </a:rPr>
              <a:t>disclosure form</a:t>
            </a:r>
            <a:r>
              <a:rPr lang="en-US" sz="1200" b="1" dirty="0">
                <a:solidFill>
                  <a:schemeClr val="tx1">
                    <a:lumMod val="65000"/>
                    <a:lumOff val="35000"/>
                  </a:schemeClr>
                </a:solidFill>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0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Manic or hypomanic episodes with mixed features are characterized by episodes that meet full criteria for mania (</a:t>
            </a:r>
            <a:r>
              <a:rPr lang="en-US" sz="1200" b="0" i="0" u="sng" kern="1200" dirty="0">
                <a:solidFill>
                  <a:schemeClr val="tx1"/>
                </a:solidFill>
                <a:effectLst/>
                <a:latin typeface="+mn-lt"/>
                <a:ea typeface="+mn-ea"/>
                <a:cs typeface="+mn-cs"/>
                <a:hlinkClick r:id="rId3"/>
              </a:rPr>
              <a:t>table 1</a:t>
            </a:r>
            <a:r>
              <a:rPr lang="en-US" sz="1200" b="0" i="0" kern="1200" dirty="0">
                <a:solidFill>
                  <a:schemeClr val="tx1"/>
                </a:solidFill>
                <a:effectLst/>
                <a:latin typeface="+mn-lt"/>
                <a:ea typeface="+mn-ea"/>
                <a:cs typeface="+mn-cs"/>
              </a:rPr>
              <a:t>) or hypomania (</a:t>
            </a:r>
            <a:r>
              <a:rPr lang="en-US" sz="1200" b="0" i="0" u="sng" kern="1200" dirty="0">
                <a:solidFill>
                  <a:schemeClr val="tx1"/>
                </a:solidFill>
                <a:effectLst/>
                <a:latin typeface="+mn-lt"/>
                <a:ea typeface="+mn-ea"/>
                <a:cs typeface="+mn-cs"/>
                <a:hlinkClick r:id="rId4"/>
              </a:rPr>
              <a:t>table 2</a:t>
            </a:r>
            <a:r>
              <a:rPr lang="en-US" sz="1200" b="0" i="0" kern="1200" dirty="0">
                <a:solidFill>
                  <a:schemeClr val="tx1"/>
                </a:solidFill>
                <a:effectLst/>
                <a:latin typeface="+mn-lt"/>
                <a:ea typeface="+mn-ea"/>
                <a:cs typeface="+mn-cs"/>
              </a:rPr>
              <a:t>), and at least three of the following symptoms during most days of the episode [</a:t>
            </a:r>
            <a:r>
              <a:rPr lang="en-US" sz="1200" b="0" i="0" u="sng" kern="1200" dirty="0">
                <a:solidFill>
                  <a:schemeClr val="tx1"/>
                </a:solidFill>
                <a:effectLst/>
                <a:latin typeface="+mn-lt"/>
                <a:ea typeface="+mn-ea"/>
                <a:cs typeface="+mn-cs"/>
                <a:hlinkClick r:id="rId5"/>
              </a:rPr>
              <a:t>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●Depressed mood</a:t>
            </a:r>
          </a:p>
          <a:p>
            <a:r>
              <a:rPr lang="en-US" sz="1200" b="0" i="0" kern="1200" dirty="0">
                <a:solidFill>
                  <a:schemeClr val="tx1"/>
                </a:solidFill>
                <a:effectLst/>
                <a:latin typeface="+mn-lt"/>
                <a:ea typeface="+mn-ea"/>
                <a:cs typeface="+mn-cs"/>
              </a:rPr>
              <a:t>●Diminished interest or pleasure in most activities</a:t>
            </a:r>
          </a:p>
          <a:p>
            <a:r>
              <a:rPr lang="en-US" sz="1200" b="0" i="0" kern="1200" dirty="0">
                <a:solidFill>
                  <a:schemeClr val="tx1"/>
                </a:solidFill>
                <a:effectLst/>
                <a:latin typeface="+mn-lt"/>
                <a:ea typeface="+mn-ea"/>
                <a:cs typeface="+mn-cs"/>
              </a:rPr>
              <a:t>●Psychomotor retardation</a:t>
            </a:r>
          </a:p>
          <a:p>
            <a:r>
              <a:rPr lang="en-US" sz="1200" b="0" i="0" kern="1200" dirty="0">
                <a:solidFill>
                  <a:schemeClr val="tx1"/>
                </a:solidFill>
                <a:effectLst/>
                <a:latin typeface="+mn-lt"/>
                <a:ea typeface="+mn-ea"/>
                <a:cs typeface="+mn-cs"/>
              </a:rPr>
              <a:t>●Low energy</a:t>
            </a:r>
          </a:p>
          <a:p>
            <a:r>
              <a:rPr lang="en-US" sz="1200" b="0" i="0" kern="1200" dirty="0">
                <a:solidFill>
                  <a:schemeClr val="tx1"/>
                </a:solidFill>
                <a:effectLst/>
                <a:latin typeface="+mn-lt"/>
                <a:ea typeface="+mn-ea"/>
                <a:cs typeface="+mn-cs"/>
              </a:rPr>
              <a:t>●Excessive guilt or thoughts of worthlessness</a:t>
            </a:r>
          </a:p>
          <a:p>
            <a:r>
              <a:rPr lang="en-US" sz="1200" b="0" i="0" kern="1200" dirty="0">
                <a:solidFill>
                  <a:schemeClr val="tx1"/>
                </a:solidFill>
                <a:effectLst/>
                <a:latin typeface="+mn-lt"/>
                <a:ea typeface="+mn-ea"/>
                <a:cs typeface="+mn-cs"/>
              </a:rPr>
              <a:t>●Recurrent thoughts about death or suicide, or suicide attempt</a:t>
            </a:r>
          </a:p>
          <a:p>
            <a:endParaRPr lang="en-US" dirty="0"/>
          </a:p>
        </p:txBody>
      </p:sp>
      <p:sp>
        <p:nvSpPr>
          <p:cNvPr id="4" name="Slide Number Placeholder 3"/>
          <p:cNvSpPr>
            <a:spLocks noGrp="1"/>
          </p:cNvSpPr>
          <p:nvPr>
            <p:ph type="sldNum" sz="quarter" idx="10"/>
          </p:nvPr>
        </p:nvSpPr>
        <p:spPr/>
        <p:txBody>
          <a:bodyPr/>
          <a:lstStyle/>
          <a:p>
            <a:fld id="{77643B8E-DE50-4F96-8F7E-A22D6ADD8EAA}" type="slidenum">
              <a:rPr lang="en-US" smtClean="0"/>
              <a:t>7</a:t>
            </a:fld>
            <a:endParaRPr lang="en-US"/>
          </a:p>
        </p:txBody>
      </p:sp>
    </p:spTree>
    <p:extLst>
      <p:ext uri="{BB962C8B-B14F-4D97-AF65-F5344CB8AC3E}">
        <p14:creationId xmlns:p14="http://schemas.microsoft.com/office/powerpoint/2010/main" val="184436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authors retrospectively</a:t>
            </a:r>
            <a:r>
              <a:rPr lang="en-US" altLang="en-US" baseline="30000"/>
              <a:t> </a:t>
            </a:r>
            <a:r>
              <a:rPr lang="en-US" altLang="en-US"/>
              <a:t>compared recurrence rates and survival functions for 101 women</a:t>
            </a:r>
            <a:r>
              <a:rPr lang="en-US" altLang="en-US" baseline="30000"/>
              <a:t> </a:t>
            </a:r>
            <a:r>
              <a:rPr lang="en-US" altLang="en-US"/>
              <a:t>with DSM-IV bipolar disorder (68 type I, 33 type II) during</a:t>
            </a:r>
            <a:r>
              <a:rPr lang="en-US" altLang="en-US" baseline="30000"/>
              <a:t> </a:t>
            </a:r>
            <a:r>
              <a:rPr lang="en-US" altLang="en-US"/>
              <a:t>pregnancy and postpartum (N=42) or during equivalent periods</a:t>
            </a:r>
            <a:r>
              <a:rPr lang="en-US" altLang="en-US" baseline="30000"/>
              <a:t> </a:t>
            </a:r>
            <a:r>
              <a:rPr lang="en-US" altLang="en-US"/>
              <a:t>(weeks 1–40 and 41–64) for age-matched nonpregnant</a:t>
            </a:r>
            <a:r>
              <a:rPr lang="en-US" altLang="en-US" baseline="30000"/>
              <a:t> </a:t>
            </a:r>
            <a:r>
              <a:rPr lang="en-US" altLang="en-US"/>
              <a:t>subjects (N=59) after either rapid (1–14 days) or gradual</a:t>
            </a:r>
            <a:r>
              <a:rPr lang="en-US" altLang="en-US" baseline="30000"/>
              <a:t> </a:t>
            </a:r>
            <a:r>
              <a:rPr lang="en-US" altLang="en-US"/>
              <a:t>(15–30 days) discontinuation of lithium. Recurrence rates</a:t>
            </a:r>
            <a:r>
              <a:rPr lang="en-US" altLang="en-US" baseline="30000"/>
              <a:t> </a:t>
            </a:r>
            <a:r>
              <a:rPr lang="en-US" altLang="en-US"/>
              <a:t>also were obtained for the year before discontinuing lithium.</a:t>
            </a:r>
            <a:r>
              <a:rPr lang="en-US" altLang="en-US" baseline="30000"/>
              <a:t> </a:t>
            </a:r>
            <a:r>
              <a:rPr lang="en-US" altLang="en-US" b="1"/>
              <a:t>RESULTS: </a:t>
            </a:r>
            <a:r>
              <a:rPr lang="en-US" altLang="en-US"/>
              <a:t>Rates of recurrence during the first 40 weeks after</a:t>
            </a:r>
            <a:r>
              <a:rPr lang="en-US" altLang="en-US" baseline="30000"/>
              <a:t> </a:t>
            </a:r>
            <a:r>
              <a:rPr lang="en-US" altLang="en-US"/>
              <a:t>lithium discontinuation were similar for pregnant (52%) and</a:t>
            </a:r>
            <a:r>
              <a:rPr lang="en-US" altLang="en-US" baseline="30000"/>
              <a:t> </a:t>
            </a:r>
            <a:r>
              <a:rPr lang="en-US" altLang="en-US"/>
              <a:t>nonpregnant women (58%) but had been much lower for both in</a:t>
            </a:r>
            <a:r>
              <a:rPr lang="en-US" altLang="en-US" baseline="30000"/>
              <a:t> </a:t>
            </a:r>
            <a:r>
              <a:rPr lang="en-US" altLang="en-US"/>
              <a:t>the year before treatment was discontinued (21%). Among subjects</a:t>
            </a:r>
            <a:r>
              <a:rPr lang="en-US" altLang="en-US" baseline="30000"/>
              <a:t> </a:t>
            </a:r>
            <a:r>
              <a:rPr lang="en-US" altLang="en-US"/>
              <a:t>who remained stable over the first 40 weeks after lithium discontinuation,</a:t>
            </a:r>
            <a:r>
              <a:rPr lang="en-US" altLang="en-US" baseline="30000"/>
              <a:t> </a:t>
            </a:r>
            <a:r>
              <a:rPr lang="en-US" altLang="en-US"/>
              <a:t>postpartum recurrences were 2.9 times more frequent than recurrences</a:t>
            </a:r>
            <a:r>
              <a:rPr lang="en-US" altLang="en-US" baseline="30000"/>
              <a:t> </a:t>
            </a:r>
            <a:r>
              <a:rPr lang="en-US" altLang="en-US"/>
              <a:t>in nonpregnant women during weeks 41–64 (70% versus 24</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5E60F4-D3F0-4E79-872A-F82E7162BC03}"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79810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Times New Roman" pitchFamily="18" charset="0"/>
                <a:ea typeface="ＭＳ Ｐゴシック" pitchFamily="34" charset="-128"/>
              </a:rPr>
              <a:t>Depressive or dysphoric-mixed episodes were more prevalent in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pregnant than nonpregnant women (63% versus 38% of recurrences).</a:t>
            </a:r>
            <a:r>
              <a:rPr lang="en-US" altLang="en-US" baseline="30000">
                <a:latin typeface="Times New Roman" pitchFamily="18" charset="0"/>
                <a:ea typeface="ＭＳ Ｐゴシック" pitchFamily="34" charset="-128"/>
              </a:rPr>
              <a:t> </a:t>
            </a:r>
          </a:p>
          <a:p>
            <a:pPr eaLnBrk="1" hangingPunct="1">
              <a:spcBef>
                <a:spcPct val="0"/>
              </a:spcBef>
            </a:pPr>
            <a:r>
              <a:rPr lang="en-US" altLang="en-US">
                <a:latin typeface="Times New Roman" pitchFamily="18" charset="0"/>
                <a:ea typeface="ＭＳ Ｐゴシック" pitchFamily="34" charset="-128"/>
              </a:rPr>
              <a:t>Recurrence risk was greater after rapid than after gradual discontinuation,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and for patients with more prior affective episodes, but was</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similar for diagnostic types I and II.</a:t>
            </a:r>
          </a:p>
          <a:p>
            <a:pPr eaLnBrk="1" hangingPunct="1">
              <a:spcBef>
                <a:spcPct val="0"/>
              </a:spcBef>
            </a:pPr>
            <a:r>
              <a:rPr lang="en-US" altLang="en-US">
                <a:latin typeface="Times New Roman" pitchFamily="18" charset="0"/>
                <a:ea typeface="ＭＳ Ｐゴシック" pitchFamily="34" charset="-128"/>
              </a:rPr>
              <a:t> </a:t>
            </a:r>
            <a:r>
              <a:rPr lang="en-US" altLang="en-US" b="1">
                <a:latin typeface="Times New Roman" pitchFamily="18" charset="0"/>
                <a:ea typeface="ＭＳ Ｐゴシック" pitchFamily="34" charset="-128"/>
              </a:rPr>
              <a:t>CONCLUSIONS: </a:t>
            </a:r>
            <a:r>
              <a:rPr lang="en-US" altLang="en-US">
                <a:latin typeface="Times New Roman" pitchFamily="18" charset="0"/>
                <a:ea typeface="ＭＳ Ｐゴシック" pitchFamily="34" charset="-128"/>
              </a:rPr>
              <a:t>Rates of</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recurrence during the first 40 weeks after lithium discontinuation</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were similar for pregnant and nonpregnant women but then sharply</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increased postpartum. Risk was much lower during preceding treatment</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and less with gradual discontinuation. Treatment planning for</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potentially pregnant women with bipolar disorder should consider</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the relative risks of fetal exposure to mood stabilizers versus</a:t>
            </a:r>
            <a:r>
              <a:rPr lang="en-US" altLang="en-US" baseline="30000">
                <a:latin typeface="Times New Roman" pitchFamily="18" charset="0"/>
                <a:ea typeface="ＭＳ Ｐゴシック" pitchFamily="34" charset="-128"/>
              </a:rPr>
              <a:t> </a:t>
            </a:r>
            <a:r>
              <a:rPr lang="en-US" altLang="en-US">
                <a:latin typeface="Times New Roman" pitchFamily="18" charset="0"/>
                <a:ea typeface="ＭＳ Ｐゴシック" pitchFamily="34" charset="-128"/>
              </a:rPr>
              <a:t>the high recurrence risks after discontinuing lithium.</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E8FE60E-4429-463F-8D76-D9FB8DADCC89}" type="slidenum">
              <a:rPr lang="en-US" altLang="en-US">
                <a:solidFill>
                  <a:srgbClr val="000000"/>
                </a:solidFill>
                <a:latin typeface="Calibri" pitchFamily="34" charset="0"/>
                <a:cs typeface="Arial" charset="0"/>
              </a:rPr>
              <a:pPr>
                <a:spcBef>
                  <a:spcPct val="0"/>
                </a:spcBef>
              </a:pPr>
              <a:t>16</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228546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itchFamily="18" charset="0"/>
              <a:ea typeface="ＭＳ Ｐゴシック" pitchFamily="34" charset="-128"/>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78D738C-1E9B-48BA-83C9-66F8708CC5F2}" type="slidenum">
              <a:rPr lang="en-US" altLang="en-US">
                <a:solidFill>
                  <a:srgbClr val="000000"/>
                </a:solidFill>
                <a:latin typeface="Calibri" pitchFamily="34" charset="0"/>
                <a:cs typeface="Arial" charset="0"/>
              </a:rPr>
              <a:pPr>
                <a:spcBef>
                  <a:spcPct val="0"/>
                </a:spcBef>
              </a:pPr>
              <a:t>17</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135553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ea typeface="ＭＳ Ｐゴシック" pitchFamily="34" charset="-128"/>
              </a:rPr>
              <a:t>Among patients who develop PP immediately after childbirth, 72%–88% have bipolar illness or schizoaffective disorder, wheras only 12% have schizophrenia.</a:t>
            </a: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37931725" indent="-37474525">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F28F691B-3BCB-4EF5-B872-A70F17706473}" type="slidenum">
              <a:rPr lang="en-US" altLang="en-US">
                <a:solidFill>
                  <a:srgbClr val="000000"/>
                </a:solidFill>
                <a:latin typeface="Calibri" pitchFamily="34" charset="0"/>
                <a:cs typeface="Arial" charset="0"/>
              </a:rPr>
              <a:pPr eaLnBrk="1" hangingPunct="1">
                <a:spcBef>
                  <a:spcPct val="0"/>
                </a:spcBef>
              </a:pPr>
              <a:t>19</a:t>
            </a:fld>
            <a:endParaRPr lang="en-US" altLang="en-US">
              <a:solidFill>
                <a:srgbClr val="000000"/>
              </a:solidFill>
              <a:latin typeface="Calibri" pitchFamily="34" charset="0"/>
              <a:cs typeface="Arial" charset="0"/>
            </a:endParaRPr>
          </a:p>
        </p:txBody>
      </p:sp>
    </p:spTree>
    <p:extLst>
      <p:ext uri="{BB962C8B-B14F-4D97-AF65-F5344CB8AC3E}">
        <p14:creationId xmlns:p14="http://schemas.microsoft.com/office/powerpoint/2010/main" val="966454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F558C3-5978-4132-9E37-FBF3F73A4788}" type="slidenum">
              <a:rPr lang="en-US">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78192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56913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8276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8838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7362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 White">
  <p:cSld name="1_Blank - White">
    <p:spTree>
      <p:nvGrpSpPr>
        <p:cNvPr id="1" name="Shape 59"/>
        <p:cNvGrpSpPr/>
        <p:nvPr/>
      </p:nvGrpSpPr>
      <p:grpSpPr>
        <a:xfrm>
          <a:off x="0" y="0"/>
          <a:ext cx="0" cy="0"/>
          <a:chOff x="0" y="0"/>
          <a:chExt cx="0" cy="0"/>
        </a:xfrm>
      </p:grpSpPr>
      <p:sp>
        <p:nvSpPr>
          <p:cNvPr id="60" name="Google Shape;60;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3220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336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88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405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143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29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07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21530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963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1366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310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702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54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41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0647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44490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6683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8556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3651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8648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918710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0"/>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3879820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projectteachny.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womensmentalhealth.org/" TargetMode="External"/><Relationship Id="rId5" Type="http://schemas.openxmlformats.org/officeDocument/2006/relationships/hyperlink" Target="http://www.postpartum.net/" TargetMode="External"/><Relationship Id="rId4" Type="http://schemas.openxmlformats.org/officeDocument/2006/relationships/hyperlink" Target="https://toxnet.nlm.nih.gov/newtoxnet/lactmed.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448591" y="3273287"/>
            <a:ext cx="6743407" cy="452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Elizabeth Fitelson, M.D.</a:t>
            </a:r>
          </a:p>
        </p:txBody>
      </p:sp>
      <p:sp>
        <p:nvSpPr>
          <p:cNvPr id="11" name="Title 5"/>
          <p:cNvSpPr txBox="1">
            <a:spLocks/>
          </p:cNvSpPr>
          <p:nvPr/>
        </p:nvSpPr>
        <p:spPr>
          <a:xfrm>
            <a:off x="5844209" y="4245882"/>
            <a:ext cx="6138094" cy="18420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Associate Professor of Psychiatry at CUIMC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Director, The Women’s Program</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Columbia University Department of Psychiatry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Contact: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eem36@cumc.columbia.edu</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spTree>
    <p:extLst>
      <p:ext uri="{BB962C8B-B14F-4D97-AF65-F5344CB8AC3E}">
        <p14:creationId xmlns:p14="http://schemas.microsoft.com/office/powerpoint/2010/main" val="2450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B5C6-49EB-D466-7AC0-74858B94756A}"/>
              </a:ext>
            </a:extLst>
          </p:cNvPr>
          <p:cNvSpPr>
            <a:spLocks noGrp="1"/>
          </p:cNvSpPr>
          <p:nvPr>
            <p:ph type="title"/>
          </p:nvPr>
        </p:nvSpPr>
        <p:spPr/>
        <p:txBody>
          <a:bodyPr/>
          <a:lstStyle/>
          <a:p>
            <a:r>
              <a:rPr lang="en-US" dirty="0"/>
              <a:t>Differential and Comorbidity</a:t>
            </a:r>
          </a:p>
        </p:txBody>
      </p:sp>
      <p:sp>
        <p:nvSpPr>
          <p:cNvPr id="3" name="Content Placeholder 2">
            <a:extLst>
              <a:ext uri="{FF2B5EF4-FFF2-40B4-BE49-F238E27FC236}">
                <a16:creationId xmlns:a16="http://schemas.microsoft.com/office/drawing/2014/main" id="{B7F0230B-8432-970F-2318-32097FEA8F85}"/>
              </a:ext>
            </a:extLst>
          </p:cNvPr>
          <p:cNvSpPr>
            <a:spLocks noGrp="1"/>
          </p:cNvSpPr>
          <p:nvPr>
            <p:ph sz="half" idx="1"/>
          </p:nvPr>
        </p:nvSpPr>
        <p:spPr/>
        <p:txBody>
          <a:bodyPr>
            <a:normAutofit fontScale="92500"/>
          </a:bodyPr>
          <a:lstStyle/>
          <a:p>
            <a:r>
              <a:rPr lang="en-US" b="1" u="sng" dirty="0"/>
              <a:t>Differential Dx: </a:t>
            </a:r>
          </a:p>
          <a:p>
            <a:r>
              <a:rPr lang="en-US" dirty="0"/>
              <a:t>Schizophrenia/schizoaffective</a:t>
            </a:r>
          </a:p>
          <a:p>
            <a:r>
              <a:rPr lang="en-US" dirty="0"/>
              <a:t>Trauma/PTSD</a:t>
            </a:r>
          </a:p>
          <a:p>
            <a:r>
              <a:rPr lang="en-US" dirty="0"/>
              <a:t>Substance Use Disorders</a:t>
            </a:r>
          </a:p>
          <a:p>
            <a:r>
              <a:rPr lang="en-US" dirty="0"/>
              <a:t>Severe Anxiety D/o</a:t>
            </a:r>
          </a:p>
          <a:p>
            <a:r>
              <a:rPr lang="en-US" dirty="0"/>
              <a:t>Thyroid Disorders</a:t>
            </a:r>
          </a:p>
          <a:p>
            <a:r>
              <a:rPr lang="en-US" dirty="0"/>
              <a:t>Cushing’s Dx</a:t>
            </a:r>
          </a:p>
          <a:p>
            <a:r>
              <a:rPr lang="en-US" dirty="0"/>
              <a:t>Delirium (in medically ill)</a:t>
            </a:r>
          </a:p>
          <a:p>
            <a:r>
              <a:rPr lang="en-US" dirty="0"/>
              <a:t>Iatrogenic (</a:t>
            </a:r>
            <a:r>
              <a:rPr lang="en-US" dirty="0" err="1"/>
              <a:t>ie</a:t>
            </a:r>
            <a:r>
              <a:rPr lang="en-US" dirty="0"/>
              <a:t> steroids)</a:t>
            </a:r>
          </a:p>
          <a:p>
            <a:endParaRPr lang="en-US" dirty="0"/>
          </a:p>
        </p:txBody>
      </p:sp>
      <p:sp>
        <p:nvSpPr>
          <p:cNvPr id="4" name="Content Placeholder 3">
            <a:extLst>
              <a:ext uri="{FF2B5EF4-FFF2-40B4-BE49-F238E27FC236}">
                <a16:creationId xmlns:a16="http://schemas.microsoft.com/office/drawing/2014/main" id="{A5AABB19-748A-FFBF-8896-A62B6F8BDCB2}"/>
              </a:ext>
            </a:extLst>
          </p:cNvPr>
          <p:cNvSpPr>
            <a:spLocks noGrp="1"/>
          </p:cNvSpPr>
          <p:nvPr>
            <p:ph sz="half" idx="2"/>
          </p:nvPr>
        </p:nvSpPr>
        <p:spPr/>
        <p:txBody>
          <a:bodyPr>
            <a:normAutofit fontScale="92500"/>
          </a:bodyPr>
          <a:lstStyle/>
          <a:p>
            <a:r>
              <a:rPr lang="en-US" b="1" u="sng" dirty="0"/>
              <a:t>Comorbidity: </a:t>
            </a:r>
          </a:p>
          <a:p>
            <a:r>
              <a:rPr lang="en-US" dirty="0"/>
              <a:t>Trauma/PTSD</a:t>
            </a:r>
          </a:p>
          <a:p>
            <a:r>
              <a:rPr lang="en-US" dirty="0"/>
              <a:t>Substance Use Disorders</a:t>
            </a:r>
          </a:p>
          <a:p>
            <a:r>
              <a:rPr lang="en-US" dirty="0"/>
              <a:t>Anxiety Disorders</a:t>
            </a:r>
          </a:p>
          <a:p>
            <a:r>
              <a:rPr lang="en-US" dirty="0"/>
              <a:t>Obesity</a:t>
            </a:r>
          </a:p>
          <a:p>
            <a:r>
              <a:rPr lang="en-US" dirty="0"/>
              <a:t>DM2</a:t>
            </a:r>
          </a:p>
          <a:p>
            <a:r>
              <a:rPr lang="en-US" dirty="0"/>
              <a:t>Hyperlipidemia</a:t>
            </a:r>
          </a:p>
          <a:p>
            <a:r>
              <a:rPr lang="en-US" dirty="0"/>
              <a:t>Obstructive Sleep Apnea</a:t>
            </a:r>
          </a:p>
          <a:p>
            <a:r>
              <a:rPr lang="en-US" dirty="0"/>
              <a:t>Thyroid, other immune disorders</a:t>
            </a:r>
          </a:p>
        </p:txBody>
      </p:sp>
      <p:sp>
        <p:nvSpPr>
          <p:cNvPr id="5" name="Slide Number Placeholder 4">
            <a:extLst>
              <a:ext uri="{FF2B5EF4-FFF2-40B4-BE49-F238E27FC236}">
                <a16:creationId xmlns:a16="http://schemas.microsoft.com/office/drawing/2014/main" id="{14C791D4-4D1F-9E98-41A6-BADB7C443ED6}"/>
              </a:ext>
            </a:extLst>
          </p:cNvPr>
          <p:cNvSpPr>
            <a:spLocks noGrp="1"/>
          </p:cNvSpPr>
          <p:nvPr>
            <p:ph type="sldNum" sz="quarter" idx="12"/>
          </p:nvPr>
        </p:nvSpPr>
        <p:spPr/>
        <p:txBody>
          <a:bodyPr/>
          <a:lstStyle/>
          <a:p>
            <a:fld id="{E927A71C-5EB0-45EC-B0AD-E94D765AE5AB}" type="slidenum">
              <a:rPr lang="en-US" smtClean="0"/>
              <a:t>10</a:t>
            </a:fld>
            <a:endParaRPr lang="en-US"/>
          </a:p>
        </p:txBody>
      </p:sp>
    </p:spTree>
    <p:extLst>
      <p:ext uri="{BB962C8B-B14F-4D97-AF65-F5344CB8AC3E}">
        <p14:creationId xmlns:p14="http://schemas.microsoft.com/office/powerpoint/2010/main" val="79199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DFEC-C208-6D1C-AE15-1A9ADAB4F223}"/>
              </a:ext>
            </a:extLst>
          </p:cNvPr>
          <p:cNvSpPr>
            <a:spLocks noGrp="1"/>
          </p:cNvSpPr>
          <p:nvPr>
            <p:ph type="title"/>
          </p:nvPr>
        </p:nvSpPr>
        <p:spPr>
          <a:xfrm>
            <a:off x="805920" y="692678"/>
            <a:ext cx="3932237" cy="618067"/>
          </a:xfrm>
        </p:spPr>
        <p:txBody>
          <a:bodyPr/>
          <a:lstStyle/>
          <a:p>
            <a:r>
              <a:rPr lang="en-US" dirty="0"/>
              <a:t>Screening: </a:t>
            </a:r>
          </a:p>
        </p:txBody>
      </p:sp>
      <p:pic>
        <p:nvPicPr>
          <p:cNvPr id="7" name="Content Placeholder 6">
            <a:extLst>
              <a:ext uri="{FF2B5EF4-FFF2-40B4-BE49-F238E27FC236}">
                <a16:creationId xmlns:a16="http://schemas.microsoft.com/office/drawing/2014/main" id="{093951A0-74B4-9D91-56EE-B8D39F2CBAB8}"/>
              </a:ext>
            </a:extLst>
          </p:cNvPr>
          <p:cNvPicPr>
            <a:picLocks noGrp="1" noChangeAspect="1"/>
          </p:cNvPicPr>
          <p:nvPr>
            <p:ph idx="1"/>
          </p:nvPr>
        </p:nvPicPr>
        <p:blipFill>
          <a:blip r:embed="rId2"/>
          <a:stretch>
            <a:fillRect/>
          </a:stretch>
        </p:blipFill>
        <p:spPr>
          <a:xfrm>
            <a:off x="5821263" y="0"/>
            <a:ext cx="6209870" cy="6746216"/>
          </a:xfrm>
        </p:spPr>
      </p:pic>
      <p:sp>
        <p:nvSpPr>
          <p:cNvPr id="4" name="Text Placeholder 3">
            <a:extLst>
              <a:ext uri="{FF2B5EF4-FFF2-40B4-BE49-F238E27FC236}">
                <a16:creationId xmlns:a16="http://schemas.microsoft.com/office/drawing/2014/main" id="{F0745B00-83F2-9C66-CD3C-51E883A04530}"/>
              </a:ext>
            </a:extLst>
          </p:cNvPr>
          <p:cNvSpPr>
            <a:spLocks noGrp="1"/>
          </p:cNvSpPr>
          <p:nvPr>
            <p:ph type="body" sz="half" idx="2"/>
          </p:nvPr>
        </p:nvSpPr>
        <p:spPr>
          <a:xfrm>
            <a:off x="651933" y="1607079"/>
            <a:ext cx="4491997" cy="4819121"/>
          </a:xfrm>
        </p:spPr>
        <p:txBody>
          <a:bodyPr>
            <a:normAutofit/>
          </a:bodyPr>
          <a:lstStyle/>
          <a:p>
            <a:r>
              <a:rPr lang="en-US" sz="1800" b="1" u="sng" dirty="0"/>
              <a:t>EDPS or PHQ </a:t>
            </a:r>
            <a:r>
              <a:rPr lang="en-US" sz="1800" dirty="0"/>
              <a:t>for Depression</a:t>
            </a:r>
          </a:p>
          <a:p>
            <a:r>
              <a:rPr lang="en-US" sz="1800" dirty="0"/>
              <a:t>Screen for Substance and Alcohol Use</a:t>
            </a:r>
          </a:p>
          <a:p>
            <a:r>
              <a:rPr lang="en-US" sz="1800" b="1" u="sng" dirty="0"/>
              <a:t>Mood Disorders Questionnaire</a:t>
            </a:r>
            <a:r>
              <a:rPr lang="en-US" sz="1800" dirty="0"/>
              <a:t> screens for mood elevation (but low specificity)</a:t>
            </a:r>
          </a:p>
          <a:p>
            <a:r>
              <a:rPr lang="en-US" sz="1800" i="1" dirty="0"/>
              <a:t>If you have concerns based on: </a:t>
            </a:r>
          </a:p>
          <a:p>
            <a:pPr marL="285750" indent="-285750">
              <a:buFontTx/>
              <a:buChar char="-"/>
            </a:pPr>
            <a:r>
              <a:rPr lang="en-US" sz="1800" dirty="0"/>
              <a:t>Family history of bipolar</a:t>
            </a:r>
          </a:p>
          <a:p>
            <a:pPr marL="285750" indent="-285750">
              <a:buFontTx/>
              <a:buChar char="-"/>
            </a:pPr>
            <a:r>
              <a:rPr lang="en-US" sz="1800" dirty="0"/>
              <a:t>Past diagnosis or medications suggestive of bipolar dx</a:t>
            </a:r>
          </a:p>
          <a:p>
            <a:pPr marL="285750" indent="-285750">
              <a:buFontTx/>
              <a:buChar char="-"/>
            </a:pPr>
            <a:r>
              <a:rPr lang="en-US" sz="1800" dirty="0"/>
              <a:t>Presentation of mania/hypomania, mixed symptoms, or psychotic </a:t>
            </a:r>
            <a:r>
              <a:rPr lang="en-US" sz="1800" dirty="0" err="1"/>
              <a:t>sx</a:t>
            </a:r>
            <a:endParaRPr lang="en-US" sz="1800" dirty="0"/>
          </a:p>
          <a:p>
            <a:pPr marL="285750" indent="-285750">
              <a:buFontTx/>
              <a:buChar char="-"/>
            </a:pPr>
            <a:r>
              <a:rPr lang="en-US" sz="1800" dirty="0"/>
              <a:t>Unusual response to antidepressants (escalating agitation e.g.)</a:t>
            </a:r>
          </a:p>
          <a:p>
            <a:r>
              <a:rPr lang="en-US" sz="1800" b="1" i="1" dirty="0"/>
              <a:t>Call Project TEACH to discuss before initiating treatment or for management</a:t>
            </a:r>
          </a:p>
          <a:p>
            <a:endParaRPr lang="en-US" dirty="0"/>
          </a:p>
          <a:p>
            <a:pPr marL="285750" indent="-285750">
              <a:buFontTx/>
              <a:buChar char="-"/>
            </a:pPr>
            <a:endParaRPr lang="en-US" dirty="0"/>
          </a:p>
        </p:txBody>
      </p:sp>
      <p:sp>
        <p:nvSpPr>
          <p:cNvPr id="5" name="Slide Number Placeholder 4">
            <a:extLst>
              <a:ext uri="{FF2B5EF4-FFF2-40B4-BE49-F238E27FC236}">
                <a16:creationId xmlns:a16="http://schemas.microsoft.com/office/drawing/2014/main" id="{8DC4F74E-2A3C-5A39-3E44-557FCA923430}"/>
              </a:ext>
            </a:extLst>
          </p:cNvPr>
          <p:cNvSpPr>
            <a:spLocks noGrp="1"/>
          </p:cNvSpPr>
          <p:nvPr>
            <p:ph type="sldNum" sz="quarter" idx="12"/>
          </p:nvPr>
        </p:nvSpPr>
        <p:spPr/>
        <p:txBody>
          <a:bodyPr/>
          <a:lstStyle/>
          <a:p>
            <a:fld id="{E927A71C-5EB0-45EC-B0AD-E94D765AE5AB}" type="slidenum">
              <a:rPr lang="en-US" smtClean="0"/>
              <a:t>11</a:t>
            </a:fld>
            <a:endParaRPr lang="en-US"/>
          </a:p>
        </p:txBody>
      </p:sp>
    </p:spTree>
    <p:extLst>
      <p:ext uri="{BB962C8B-B14F-4D97-AF65-F5344CB8AC3E}">
        <p14:creationId xmlns:p14="http://schemas.microsoft.com/office/powerpoint/2010/main" val="1172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8ACB-5D5F-82F2-8F3F-3B6B172C64FE}"/>
              </a:ext>
            </a:extLst>
          </p:cNvPr>
          <p:cNvSpPr>
            <a:spLocks noGrp="1"/>
          </p:cNvSpPr>
          <p:nvPr>
            <p:ph type="title"/>
          </p:nvPr>
        </p:nvSpPr>
        <p:spPr/>
        <p:txBody>
          <a:bodyPr/>
          <a:lstStyle/>
          <a:p>
            <a:r>
              <a:rPr lang="en-US" dirty="0"/>
              <a:t>What is important to know about Bipolar Disorder in reproductive age women?</a:t>
            </a:r>
          </a:p>
        </p:txBody>
      </p:sp>
      <p:sp>
        <p:nvSpPr>
          <p:cNvPr id="3" name="Text Placeholder 2">
            <a:extLst>
              <a:ext uri="{FF2B5EF4-FFF2-40B4-BE49-F238E27FC236}">
                <a16:creationId xmlns:a16="http://schemas.microsoft.com/office/drawing/2014/main" id="{2C182AA1-3073-043A-EACC-C91BFFA81B24}"/>
              </a:ext>
            </a:extLst>
          </p:cNvPr>
          <p:cNvSpPr>
            <a:spLocks noGrp="1"/>
          </p:cNvSpPr>
          <p:nvPr>
            <p:ph type="body" idx="1"/>
          </p:nvPr>
        </p:nvSpPr>
        <p:spPr/>
        <p:txBody>
          <a:bodyPr/>
          <a:lstStyle/>
          <a:p>
            <a:r>
              <a:rPr lang="en-US" dirty="0"/>
              <a:t>Pre-pregnancy medications and interactions with birth control</a:t>
            </a:r>
          </a:p>
          <a:p>
            <a:r>
              <a:rPr lang="en-US" dirty="0"/>
              <a:t>Risks in pregnancy</a:t>
            </a:r>
          </a:p>
          <a:p>
            <a:r>
              <a:rPr lang="en-US" dirty="0"/>
              <a:t>Risks postpartum</a:t>
            </a:r>
          </a:p>
        </p:txBody>
      </p:sp>
      <p:sp>
        <p:nvSpPr>
          <p:cNvPr id="4" name="Slide Number Placeholder 3">
            <a:extLst>
              <a:ext uri="{FF2B5EF4-FFF2-40B4-BE49-F238E27FC236}">
                <a16:creationId xmlns:a16="http://schemas.microsoft.com/office/drawing/2014/main" id="{A8FC0E59-F379-ECFF-E25F-FDD0BDBD1EF8}"/>
              </a:ext>
            </a:extLst>
          </p:cNvPr>
          <p:cNvSpPr>
            <a:spLocks noGrp="1"/>
          </p:cNvSpPr>
          <p:nvPr>
            <p:ph type="sldNum" sz="quarter" idx="12"/>
          </p:nvPr>
        </p:nvSpPr>
        <p:spPr/>
        <p:txBody>
          <a:bodyPr/>
          <a:lstStyle/>
          <a:p>
            <a:fld id="{E927A71C-5EB0-45EC-B0AD-E94D765AE5AB}" type="slidenum">
              <a:rPr lang="en-US" smtClean="0"/>
              <a:t>12</a:t>
            </a:fld>
            <a:endParaRPr lang="en-US"/>
          </a:p>
        </p:txBody>
      </p:sp>
    </p:spTree>
    <p:extLst>
      <p:ext uri="{BB962C8B-B14F-4D97-AF65-F5344CB8AC3E}">
        <p14:creationId xmlns:p14="http://schemas.microsoft.com/office/powerpoint/2010/main" val="184688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4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7"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024ED3-E26D-A0D1-024A-C5BDE8F03C31}"/>
              </a:ext>
            </a:extLst>
          </p:cNvPr>
          <p:cNvSpPr>
            <a:spLocks noGrp="1"/>
          </p:cNvSpPr>
          <p:nvPr>
            <p:ph type="title"/>
          </p:nvPr>
        </p:nvSpPr>
        <p:spPr>
          <a:xfrm>
            <a:off x="1146879" y="998002"/>
            <a:ext cx="3182940" cy="1471959"/>
          </a:xfrm>
        </p:spPr>
        <p:txBody>
          <a:bodyPr vert="horz" lIns="91440" tIns="45720" rIns="91440" bIns="45720" rtlCol="0" anchor="ctr">
            <a:normAutofit fontScale="90000"/>
          </a:bodyPr>
          <a:lstStyle/>
          <a:p>
            <a:r>
              <a:rPr lang="en-US" sz="3600" kern="1200" dirty="0">
                <a:solidFill>
                  <a:srgbClr val="FFFFFF"/>
                </a:solidFill>
                <a:latin typeface="+mj-lt"/>
                <a:ea typeface="+mj-ea"/>
                <a:cs typeface="+mj-cs"/>
              </a:rPr>
              <a:t>50% of Pregnancies are Unplanned!</a:t>
            </a:r>
          </a:p>
        </p:txBody>
      </p:sp>
      <p:sp>
        <p:nvSpPr>
          <p:cNvPr id="4" name="Text Placeholder 3">
            <a:extLst>
              <a:ext uri="{FF2B5EF4-FFF2-40B4-BE49-F238E27FC236}">
                <a16:creationId xmlns:a16="http://schemas.microsoft.com/office/drawing/2014/main" id="{CC014B8F-AE04-CE25-AEF1-250A8FF98FA0}"/>
              </a:ext>
            </a:extLst>
          </p:cNvPr>
          <p:cNvSpPr>
            <a:spLocks noGrp="1"/>
          </p:cNvSpPr>
          <p:nvPr>
            <p:ph type="body" sz="half" idx="2"/>
          </p:nvPr>
        </p:nvSpPr>
        <p:spPr>
          <a:xfrm>
            <a:off x="1139635" y="2546161"/>
            <a:ext cx="3200451" cy="3313837"/>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400" dirty="0">
                <a:solidFill>
                  <a:srgbClr val="FEFFFF"/>
                </a:solidFill>
                <a:latin typeface="+mn-lt"/>
              </a:rPr>
              <a:t>Likely higher in bipolar patients</a:t>
            </a:r>
          </a:p>
          <a:p>
            <a:pPr indent="-228600">
              <a:buFont typeface="Arial" panose="020B0604020202020204" pitchFamily="34" charset="0"/>
              <a:buChar char="•"/>
            </a:pPr>
            <a:r>
              <a:rPr lang="en-US" sz="2400" dirty="0">
                <a:solidFill>
                  <a:srgbClr val="FEFFFF"/>
                </a:solidFill>
                <a:latin typeface="+mn-lt"/>
              </a:rPr>
              <a:t>Mood stabilizers have important interactions with hormonal birth control</a:t>
            </a:r>
          </a:p>
          <a:p>
            <a:pPr indent="-228600">
              <a:buFont typeface="Arial" panose="020B0604020202020204" pitchFamily="34" charset="0"/>
              <a:buChar char="•"/>
            </a:pPr>
            <a:r>
              <a:rPr lang="en-US" sz="2400" dirty="0">
                <a:solidFill>
                  <a:srgbClr val="FEFFFF"/>
                </a:solidFill>
                <a:latin typeface="+mn-lt"/>
              </a:rPr>
              <a:t>Bipolar disorder has high morbidity in the perinatal period for mom, fetus, and family</a:t>
            </a:r>
          </a:p>
        </p:txBody>
      </p:sp>
      <p:pic>
        <p:nvPicPr>
          <p:cNvPr id="1026" name="Picture 2" descr="Preventing unplanned pregnancy: Lessons from the states">
            <a:extLst>
              <a:ext uri="{FF2B5EF4-FFF2-40B4-BE49-F238E27FC236}">
                <a16:creationId xmlns:a16="http://schemas.microsoft.com/office/drawing/2014/main" id="{7538E3F2-BD31-B849-5B3E-75293935F5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98268" y="933906"/>
            <a:ext cx="6539075" cy="4670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44C82EB-4519-A8ED-901C-286C706FDC59}"/>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E927A71C-5EB0-45EC-B0AD-E94D765AE5AB}" type="slidenum">
              <a:rPr lang="en-US">
                <a:solidFill>
                  <a:schemeClr val="tx1">
                    <a:tint val="75000"/>
                  </a:schemeClr>
                </a:solidFill>
                <a:latin typeface="+mn-lt"/>
              </a:rPr>
              <a:pPr>
                <a:spcAft>
                  <a:spcPts val="600"/>
                </a:spcAft>
              </a:pPr>
              <a:t>13</a:t>
            </a:fld>
            <a:endParaRPr lang="en-US">
              <a:solidFill>
                <a:schemeClr val="tx1">
                  <a:tint val="75000"/>
                </a:schemeClr>
              </a:solidFill>
              <a:latin typeface="+mn-lt"/>
            </a:endParaRPr>
          </a:p>
        </p:txBody>
      </p:sp>
    </p:spTree>
    <p:extLst>
      <p:ext uri="{BB962C8B-B14F-4D97-AF65-F5344CB8AC3E}">
        <p14:creationId xmlns:p14="http://schemas.microsoft.com/office/powerpoint/2010/main" val="38562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FDE1-8E05-9DCF-C318-64D55C9F90DD}"/>
              </a:ext>
            </a:extLst>
          </p:cNvPr>
          <p:cNvSpPr>
            <a:spLocks noGrp="1"/>
          </p:cNvSpPr>
          <p:nvPr>
            <p:ph type="title"/>
          </p:nvPr>
        </p:nvSpPr>
        <p:spPr>
          <a:xfrm>
            <a:off x="838200" y="618068"/>
            <a:ext cx="10515600" cy="1207558"/>
          </a:xfrm>
        </p:spPr>
        <p:txBody>
          <a:bodyPr>
            <a:normAutofit fontScale="90000"/>
          </a:bodyPr>
          <a:lstStyle/>
          <a:p>
            <a:r>
              <a:rPr lang="en-US" dirty="0"/>
              <a:t>Interactions Between Mood Stabilizers and Reproductive Health</a:t>
            </a:r>
          </a:p>
        </p:txBody>
      </p:sp>
      <p:graphicFrame>
        <p:nvGraphicFramePr>
          <p:cNvPr id="4" name="Table 4">
            <a:extLst>
              <a:ext uri="{FF2B5EF4-FFF2-40B4-BE49-F238E27FC236}">
                <a16:creationId xmlns:a16="http://schemas.microsoft.com/office/drawing/2014/main" id="{86100D12-B79D-0ED9-5E7F-A44CF495430A}"/>
              </a:ext>
            </a:extLst>
          </p:cNvPr>
          <p:cNvGraphicFramePr>
            <a:graphicFrameLocks noGrp="1"/>
          </p:cNvGraphicFramePr>
          <p:nvPr>
            <p:ph idx="1"/>
            <p:extLst>
              <p:ext uri="{D42A27DB-BD31-4B8C-83A1-F6EECF244321}">
                <p14:modId xmlns:p14="http://schemas.microsoft.com/office/powerpoint/2010/main" val="1468624857"/>
              </p:ext>
            </p:extLst>
          </p:nvPr>
        </p:nvGraphicFramePr>
        <p:xfrm>
          <a:off x="838200" y="1874516"/>
          <a:ext cx="10515597" cy="44907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01128060"/>
                    </a:ext>
                  </a:extLst>
                </a:gridCol>
                <a:gridCol w="3505199">
                  <a:extLst>
                    <a:ext uri="{9D8B030D-6E8A-4147-A177-3AD203B41FA5}">
                      <a16:colId xmlns:a16="http://schemas.microsoft.com/office/drawing/2014/main" val="1667341785"/>
                    </a:ext>
                  </a:extLst>
                </a:gridCol>
                <a:gridCol w="3505199">
                  <a:extLst>
                    <a:ext uri="{9D8B030D-6E8A-4147-A177-3AD203B41FA5}">
                      <a16:colId xmlns:a16="http://schemas.microsoft.com/office/drawing/2014/main" val="3184723445"/>
                    </a:ext>
                  </a:extLst>
                </a:gridCol>
              </a:tblGrid>
              <a:tr h="370840">
                <a:tc>
                  <a:txBody>
                    <a:bodyPr/>
                    <a:lstStyle/>
                    <a:p>
                      <a:r>
                        <a:rPr lang="en-US" dirty="0"/>
                        <a:t>Drug</a:t>
                      </a:r>
                    </a:p>
                  </a:txBody>
                  <a:tcPr/>
                </a:tc>
                <a:tc>
                  <a:txBody>
                    <a:bodyPr/>
                    <a:lstStyle/>
                    <a:p>
                      <a:r>
                        <a:rPr lang="en-US" dirty="0"/>
                        <a:t>Menstrual/Hormonal Interactions</a:t>
                      </a:r>
                    </a:p>
                  </a:txBody>
                  <a:tcPr/>
                </a:tc>
                <a:tc>
                  <a:txBody>
                    <a:bodyPr/>
                    <a:lstStyle/>
                    <a:p>
                      <a:r>
                        <a:rPr lang="en-US" dirty="0"/>
                        <a:t>Pregnancy</a:t>
                      </a:r>
                    </a:p>
                  </a:txBody>
                  <a:tcPr/>
                </a:tc>
                <a:extLst>
                  <a:ext uri="{0D108BD9-81ED-4DB2-BD59-A6C34878D82A}">
                    <a16:rowId xmlns:a16="http://schemas.microsoft.com/office/drawing/2014/main" val="1829854202"/>
                  </a:ext>
                </a:extLst>
              </a:tr>
              <a:tr h="370840">
                <a:tc>
                  <a:txBody>
                    <a:bodyPr/>
                    <a:lstStyle/>
                    <a:p>
                      <a:r>
                        <a:rPr lang="en-US" dirty="0"/>
                        <a:t>Valproic Acid (Depakote)</a:t>
                      </a:r>
                    </a:p>
                  </a:txBody>
                  <a:tcPr/>
                </a:tc>
                <a:tc>
                  <a:txBody>
                    <a:bodyPr/>
                    <a:lstStyle/>
                    <a:p>
                      <a:r>
                        <a:rPr lang="en-US" dirty="0"/>
                        <a:t>Can cause PCOS</a:t>
                      </a:r>
                    </a:p>
                    <a:p>
                      <a:r>
                        <a:rPr lang="en-US" dirty="0"/>
                        <a:t>OCP’s lower VPA levels</a:t>
                      </a:r>
                    </a:p>
                  </a:txBody>
                  <a:tcPr/>
                </a:tc>
                <a:tc>
                  <a:txBody>
                    <a:bodyPr/>
                    <a:lstStyle/>
                    <a:p>
                      <a:r>
                        <a:rPr lang="en-US" dirty="0"/>
                        <a:t>Teratogenic in every trimester</a:t>
                      </a:r>
                    </a:p>
                    <a:p>
                      <a:r>
                        <a:rPr lang="en-US" dirty="0"/>
                        <a:t>*should not be 1</a:t>
                      </a:r>
                      <a:r>
                        <a:rPr lang="en-US" baseline="30000" dirty="0"/>
                        <a:t>st</a:t>
                      </a:r>
                      <a:r>
                        <a:rPr lang="en-US" dirty="0"/>
                        <a:t> line in reproductive age women!*</a:t>
                      </a:r>
                    </a:p>
                  </a:txBody>
                  <a:tcPr/>
                </a:tc>
                <a:extLst>
                  <a:ext uri="{0D108BD9-81ED-4DB2-BD59-A6C34878D82A}">
                    <a16:rowId xmlns:a16="http://schemas.microsoft.com/office/drawing/2014/main" val="806225522"/>
                  </a:ext>
                </a:extLst>
              </a:tr>
              <a:tr h="370840">
                <a:tc>
                  <a:txBody>
                    <a:bodyPr/>
                    <a:lstStyle/>
                    <a:p>
                      <a:r>
                        <a:rPr lang="en-US" dirty="0"/>
                        <a:t>Lamotrigine</a:t>
                      </a:r>
                    </a:p>
                  </a:txBody>
                  <a:tcPr/>
                </a:tc>
                <a:tc>
                  <a:txBody>
                    <a:bodyPr/>
                    <a:lstStyle/>
                    <a:p>
                      <a:r>
                        <a:rPr lang="en-US" dirty="0"/>
                        <a:t>OCP’s lower LMG levels 50%</a:t>
                      </a:r>
                    </a:p>
                  </a:txBody>
                  <a:tcPr/>
                </a:tc>
                <a:tc>
                  <a:txBody>
                    <a:bodyPr/>
                    <a:lstStyle/>
                    <a:p>
                      <a:r>
                        <a:rPr lang="en-US" dirty="0"/>
                        <a:t>No clear teratogenicity</a:t>
                      </a:r>
                    </a:p>
                  </a:txBody>
                  <a:tcPr/>
                </a:tc>
                <a:extLst>
                  <a:ext uri="{0D108BD9-81ED-4DB2-BD59-A6C34878D82A}">
                    <a16:rowId xmlns:a16="http://schemas.microsoft.com/office/drawing/2014/main" val="1439810923"/>
                  </a:ext>
                </a:extLst>
              </a:tr>
              <a:tr h="370840">
                <a:tc>
                  <a:txBody>
                    <a:bodyPr/>
                    <a:lstStyle/>
                    <a:p>
                      <a:r>
                        <a:rPr lang="en-US" dirty="0"/>
                        <a:t>Antipsychotics</a:t>
                      </a:r>
                    </a:p>
                  </a:txBody>
                  <a:tcPr/>
                </a:tc>
                <a:tc>
                  <a:txBody>
                    <a:bodyPr/>
                    <a:lstStyle/>
                    <a:p>
                      <a:r>
                        <a:rPr lang="en-US" dirty="0"/>
                        <a:t>Can elevate prolactin levels (impact on menses, fertility, bone health)</a:t>
                      </a:r>
                    </a:p>
                  </a:txBody>
                  <a:tcPr/>
                </a:tc>
                <a:tc>
                  <a:txBody>
                    <a:bodyPr/>
                    <a:lstStyle/>
                    <a:p>
                      <a:r>
                        <a:rPr lang="en-US" dirty="0"/>
                        <a:t>No clear teratogenicity; weight gain and metabolic monitoring; neonatal EPS (rare)</a:t>
                      </a:r>
                    </a:p>
                  </a:txBody>
                  <a:tcPr/>
                </a:tc>
                <a:extLst>
                  <a:ext uri="{0D108BD9-81ED-4DB2-BD59-A6C34878D82A}">
                    <a16:rowId xmlns:a16="http://schemas.microsoft.com/office/drawing/2014/main" val="1378496583"/>
                  </a:ext>
                </a:extLst>
              </a:tr>
              <a:tr h="370840">
                <a:tc>
                  <a:txBody>
                    <a:bodyPr/>
                    <a:lstStyle/>
                    <a:p>
                      <a:r>
                        <a:rPr lang="en-US" dirty="0"/>
                        <a:t>Carbamazepine/Oxcarbazepine</a:t>
                      </a:r>
                    </a:p>
                  </a:txBody>
                  <a:tcPr/>
                </a:tc>
                <a:tc>
                  <a:txBody>
                    <a:bodyPr/>
                    <a:lstStyle/>
                    <a:p>
                      <a:r>
                        <a:rPr lang="en-US" dirty="0"/>
                        <a:t>Lowers OCP effectiveness</a:t>
                      </a:r>
                    </a:p>
                  </a:txBody>
                  <a:tcPr/>
                </a:tc>
                <a:tc>
                  <a:txBody>
                    <a:bodyPr/>
                    <a:lstStyle/>
                    <a:p>
                      <a:r>
                        <a:rPr lang="en-US" dirty="0"/>
                        <a:t>First trimester NTD’s, craniofacial abnormalities, low </a:t>
                      </a:r>
                      <a:r>
                        <a:rPr lang="en-US" dirty="0" err="1"/>
                        <a:t>VitK</a:t>
                      </a:r>
                      <a:endParaRPr lang="en-US" dirty="0"/>
                    </a:p>
                  </a:txBody>
                  <a:tcPr/>
                </a:tc>
                <a:extLst>
                  <a:ext uri="{0D108BD9-81ED-4DB2-BD59-A6C34878D82A}">
                    <a16:rowId xmlns:a16="http://schemas.microsoft.com/office/drawing/2014/main" val="4075486182"/>
                  </a:ext>
                </a:extLst>
              </a:tr>
              <a:tr h="370840">
                <a:tc>
                  <a:txBody>
                    <a:bodyPr/>
                    <a:lstStyle/>
                    <a:p>
                      <a:r>
                        <a:rPr lang="en-US" dirty="0"/>
                        <a:t>Lithium</a:t>
                      </a:r>
                    </a:p>
                  </a:txBody>
                  <a:tcPr/>
                </a:tc>
                <a:tc>
                  <a:txBody>
                    <a:bodyPr/>
                    <a:lstStyle/>
                    <a:p>
                      <a:r>
                        <a:rPr lang="en-US" dirty="0"/>
                        <a:t>None</a:t>
                      </a:r>
                    </a:p>
                  </a:txBody>
                  <a:tcPr/>
                </a:tc>
                <a:tc>
                  <a:txBody>
                    <a:bodyPr/>
                    <a:lstStyle/>
                    <a:p>
                      <a:r>
                        <a:rPr lang="en-US" dirty="0"/>
                        <a:t>Cardiac defects (</a:t>
                      </a:r>
                      <a:r>
                        <a:rPr lang="en-US" dirty="0" err="1"/>
                        <a:t>slt</a:t>
                      </a:r>
                      <a:r>
                        <a:rPr lang="en-US" dirty="0"/>
                        <a:t>), polyhydramnios, neonatal effects</a:t>
                      </a:r>
                    </a:p>
                  </a:txBody>
                  <a:tcPr/>
                </a:tc>
                <a:extLst>
                  <a:ext uri="{0D108BD9-81ED-4DB2-BD59-A6C34878D82A}">
                    <a16:rowId xmlns:a16="http://schemas.microsoft.com/office/drawing/2014/main" val="2827002557"/>
                  </a:ext>
                </a:extLst>
              </a:tr>
              <a:tr h="370840">
                <a:tc>
                  <a:txBody>
                    <a:bodyPr/>
                    <a:lstStyle/>
                    <a:p>
                      <a:r>
                        <a:rPr lang="en-US" dirty="0"/>
                        <a:t>Topiramate</a:t>
                      </a:r>
                    </a:p>
                  </a:txBody>
                  <a:tcPr/>
                </a:tc>
                <a:tc>
                  <a:txBody>
                    <a:bodyPr/>
                    <a:lstStyle/>
                    <a:p>
                      <a:r>
                        <a:rPr lang="en-US" dirty="0"/>
                        <a:t>Lowers OCP effectiveness</a:t>
                      </a:r>
                    </a:p>
                  </a:txBody>
                  <a:tcPr/>
                </a:tc>
                <a:tc>
                  <a:txBody>
                    <a:bodyPr/>
                    <a:lstStyle/>
                    <a:p>
                      <a:r>
                        <a:rPr lang="en-US" dirty="0"/>
                        <a:t>Some signal of teratogenic risk &gt;200mg</a:t>
                      </a:r>
                    </a:p>
                  </a:txBody>
                  <a:tcPr/>
                </a:tc>
                <a:extLst>
                  <a:ext uri="{0D108BD9-81ED-4DB2-BD59-A6C34878D82A}">
                    <a16:rowId xmlns:a16="http://schemas.microsoft.com/office/drawing/2014/main" val="2717308725"/>
                  </a:ext>
                </a:extLst>
              </a:tr>
            </a:tbl>
          </a:graphicData>
        </a:graphic>
      </p:graphicFrame>
    </p:spTree>
    <p:extLst>
      <p:ext uri="{BB962C8B-B14F-4D97-AF65-F5344CB8AC3E}">
        <p14:creationId xmlns:p14="http://schemas.microsoft.com/office/powerpoint/2010/main" val="240119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defRPr/>
            </a:pPr>
            <a:r>
              <a:rPr lang="en-US" dirty="0">
                <a:solidFill>
                  <a:schemeClr val="accent1">
                    <a:tint val="83000"/>
                    <a:satMod val="150000"/>
                  </a:schemeClr>
                </a:solidFill>
              </a:rPr>
              <a:t>Risks of BD and Pregnancy</a:t>
            </a:r>
          </a:p>
        </p:txBody>
      </p:sp>
      <p:sp>
        <p:nvSpPr>
          <p:cNvPr id="29699" name="Content Placeholder 2"/>
          <p:cNvSpPr>
            <a:spLocks noGrp="1"/>
          </p:cNvSpPr>
          <p:nvPr>
            <p:ph idx="1"/>
          </p:nvPr>
        </p:nvSpPr>
        <p:spPr>
          <a:xfrm>
            <a:off x="1113781" y="2209800"/>
            <a:ext cx="8890191" cy="4648200"/>
          </a:xfrm>
        </p:spPr>
        <p:txBody>
          <a:bodyPr/>
          <a:lstStyle/>
          <a:p>
            <a:pPr eaLnBrk="1" hangingPunct="1"/>
            <a:r>
              <a:rPr lang="en-US" altLang="en-US" dirty="0"/>
              <a:t>Poor self-care, poor nutrition, prenatal care, risks of substance use, poor judgment, fetal abuse/injury</a:t>
            </a:r>
          </a:p>
          <a:p>
            <a:pPr eaLnBrk="1" hangingPunct="1"/>
            <a:r>
              <a:rPr lang="en-US" altLang="en-US" dirty="0"/>
              <a:t>Effects on family system</a:t>
            </a:r>
          </a:p>
          <a:p>
            <a:pPr eaLnBrk="1" hangingPunct="1"/>
            <a:r>
              <a:rPr lang="en-US" altLang="en-US" dirty="0"/>
              <a:t>Adverse effects on fetal growth (premature birth, low birth weight, pre-eclampsia) </a:t>
            </a:r>
          </a:p>
          <a:p>
            <a:pPr eaLnBrk="1" hangingPunct="1"/>
            <a:r>
              <a:rPr lang="en-US" altLang="en-US" dirty="0"/>
              <a:t>Postpartum psychosis</a:t>
            </a:r>
          </a:p>
          <a:p>
            <a:pPr eaLnBrk="1" hangingPunct="1"/>
            <a:r>
              <a:rPr lang="en-US" altLang="en-US" dirty="0"/>
              <a:t>Suicide, infanticide</a:t>
            </a:r>
          </a:p>
          <a:p>
            <a:pPr eaLnBrk="1" hangingPunct="1"/>
            <a:endParaRPr lang="en-US" altLang="en-US" dirty="0"/>
          </a:p>
          <a:p>
            <a:pPr eaLnBrk="1" hangingPunct="1"/>
            <a:endParaRPr lang="en-US" altLang="en-US" dirty="0"/>
          </a:p>
        </p:txBody>
      </p:sp>
      <p:sp>
        <p:nvSpPr>
          <p:cNvPr id="29700" name="TextBox 3"/>
          <p:cNvSpPr txBox="1">
            <a:spLocks noChangeArrowheads="1"/>
          </p:cNvSpPr>
          <p:nvPr/>
        </p:nvSpPr>
        <p:spPr bwMode="auto">
          <a:xfrm>
            <a:off x="1981200" y="6096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Wadhwa, 1993; Kurki 2000; Jablensky 2005</a:t>
            </a:r>
            <a:endParaRPr lang="en-US" altLang="en-US">
              <a:latin typeface="Century Gothic" panose="020B0502020202020204" pitchFamily="34" charset="0"/>
            </a:endParaRPr>
          </a:p>
        </p:txBody>
      </p:sp>
    </p:spTree>
    <p:extLst>
      <p:ext uri="{BB962C8B-B14F-4D97-AF65-F5344CB8AC3E}">
        <p14:creationId xmlns:p14="http://schemas.microsoft.com/office/powerpoint/2010/main" val="25158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881"/>
            <a:ext cx="10515600" cy="709919"/>
          </a:xfrm>
        </p:spPr>
        <p:txBody>
          <a:bodyPr/>
          <a:lstStyle/>
          <a:p>
            <a:pPr marL="484632">
              <a:defRPr/>
            </a:pPr>
            <a:r>
              <a:rPr lang="en-US" dirty="0">
                <a:solidFill>
                  <a:schemeClr val="accent1">
                    <a:tint val="83000"/>
                    <a:satMod val="150000"/>
                  </a:schemeClr>
                </a:solidFill>
                <a:ea typeface="+mj-ea"/>
                <a:cs typeface="+mj-cs"/>
              </a:rPr>
              <a:t>Bipolar Disorder and Pregnancy</a:t>
            </a:r>
          </a:p>
        </p:txBody>
      </p:sp>
      <p:pic>
        <p:nvPicPr>
          <p:cNvPr id="149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21131" y="1447800"/>
            <a:ext cx="6805749" cy="4495800"/>
          </a:xfrm>
        </p:spPr>
      </p:pic>
      <p:sp>
        <p:nvSpPr>
          <p:cNvPr id="26628" name="TextBox 4"/>
          <p:cNvSpPr txBox="1">
            <a:spLocks noChangeArrowheads="1"/>
          </p:cNvSpPr>
          <p:nvPr/>
        </p:nvSpPr>
        <p:spPr bwMode="auto">
          <a:xfrm>
            <a:off x="1981200" y="6096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US" altLang="en-US" sz="1800" dirty="0" err="1">
                <a:latin typeface="Century Gothic" pitchFamily="-65" charset="0"/>
              </a:rPr>
              <a:t>Viguera</a:t>
            </a:r>
            <a:r>
              <a:rPr lang="en-US" altLang="en-US" sz="1800" dirty="0">
                <a:latin typeface="Century Gothic" pitchFamily="-65" charset="0"/>
              </a:rPr>
              <a:t> et al, 2000</a:t>
            </a:r>
          </a:p>
        </p:txBody>
      </p:sp>
    </p:spTree>
    <p:extLst>
      <p:ext uri="{BB962C8B-B14F-4D97-AF65-F5344CB8AC3E}">
        <p14:creationId xmlns:p14="http://schemas.microsoft.com/office/powerpoint/2010/main" val="130605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648"/>
            <a:ext cx="10515600" cy="1034978"/>
          </a:xfrm>
        </p:spPr>
        <p:txBody>
          <a:bodyPr>
            <a:normAutofit fontScale="90000"/>
          </a:bodyPr>
          <a:lstStyle/>
          <a:p>
            <a:pPr marL="484632">
              <a:defRPr/>
            </a:pPr>
            <a:r>
              <a:rPr lang="en-US" dirty="0">
                <a:solidFill>
                  <a:schemeClr val="accent1">
                    <a:tint val="83000"/>
                    <a:satMod val="150000"/>
                  </a:schemeClr>
                </a:solidFill>
                <a:ea typeface="+mj-ea"/>
                <a:cs typeface="+mj-cs"/>
              </a:rPr>
              <a:t>Postpartum Period is Particularly High Risk for Women with Bipolar Illness</a:t>
            </a:r>
          </a:p>
        </p:txBody>
      </p:sp>
      <p:sp>
        <p:nvSpPr>
          <p:cNvPr id="153603" name="Content Placeholder 2"/>
          <p:cNvSpPr>
            <a:spLocks noGrp="1"/>
          </p:cNvSpPr>
          <p:nvPr>
            <p:ph idx="1"/>
          </p:nvPr>
        </p:nvSpPr>
        <p:spPr>
          <a:xfrm>
            <a:off x="1981200" y="1981200"/>
            <a:ext cx="8229600" cy="3962400"/>
          </a:xfrm>
        </p:spPr>
        <p:txBody>
          <a:bodyPr/>
          <a:lstStyle/>
          <a:p>
            <a:pPr eaLnBrk="1" hangingPunct="1"/>
            <a:r>
              <a:rPr lang="en-US" altLang="en-US" sz="3200" dirty="0">
                <a:ea typeface="ＭＳ Ｐゴシック" pitchFamily="34" charset="-128"/>
              </a:rPr>
              <a:t>Lack of sleep</a:t>
            </a:r>
          </a:p>
          <a:p>
            <a:pPr eaLnBrk="1" hangingPunct="1"/>
            <a:r>
              <a:rPr lang="en-US" altLang="en-US" sz="3200" dirty="0">
                <a:ea typeface="ＭＳ Ｐゴシック" pitchFamily="34" charset="-128"/>
              </a:rPr>
              <a:t>Infant temperament</a:t>
            </a:r>
          </a:p>
          <a:p>
            <a:pPr eaLnBrk="1" hangingPunct="1"/>
            <a:r>
              <a:rPr lang="en-US" altLang="en-US" sz="3200" dirty="0">
                <a:ea typeface="ＭＳ Ｐゴシック" pitchFamily="34" charset="-128"/>
              </a:rPr>
              <a:t>Family stressors, role transition</a:t>
            </a:r>
          </a:p>
          <a:p>
            <a:pPr eaLnBrk="1" hangingPunct="1"/>
            <a:r>
              <a:rPr lang="en-US" altLang="en-US" sz="3200" dirty="0">
                <a:ea typeface="ＭＳ Ｐゴシック" pitchFamily="34" charset="-128"/>
              </a:rPr>
              <a:t>Sudden change in hormone levels</a:t>
            </a:r>
          </a:p>
          <a:p>
            <a:pPr eaLnBrk="1" hangingPunct="1"/>
            <a:r>
              <a:rPr lang="en-US" altLang="en-US" sz="3200" dirty="0">
                <a:ea typeface="ＭＳ Ｐゴシック" pitchFamily="34" charset="-128"/>
              </a:rPr>
              <a:t>Breastfeeding</a:t>
            </a:r>
          </a:p>
          <a:p>
            <a:pPr eaLnBrk="1" hangingPunct="1"/>
            <a:r>
              <a:rPr lang="en-US" altLang="en-US" sz="3200" dirty="0">
                <a:ea typeface="ＭＳ Ｐゴシック" pitchFamily="34" charset="-128"/>
              </a:rPr>
              <a:t>Immunological factors?</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05945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8ACB-5D5F-82F2-8F3F-3B6B172C64FE}"/>
              </a:ext>
            </a:extLst>
          </p:cNvPr>
          <p:cNvSpPr>
            <a:spLocks noGrp="1"/>
          </p:cNvSpPr>
          <p:nvPr>
            <p:ph type="title"/>
          </p:nvPr>
        </p:nvSpPr>
        <p:spPr/>
        <p:txBody>
          <a:bodyPr/>
          <a:lstStyle/>
          <a:p>
            <a:r>
              <a:rPr lang="en-US" dirty="0"/>
              <a:t>Postpartum Psychosis</a:t>
            </a:r>
          </a:p>
        </p:txBody>
      </p:sp>
      <p:sp>
        <p:nvSpPr>
          <p:cNvPr id="3" name="Text Placeholder 2">
            <a:extLst>
              <a:ext uri="{FF2B5EF4-FFF2-40B4-BE49-F238E27FC236}">
                <a16:creationId xmlns:a16="http://schemas.microsoft.com/office/drawing/2014/main" id="{2C182AA1-3073-043A-EACC-C91BFFA81B24}"/>
              </a:ext>
            </a:extLst>
          </p:cNvPr>
          <p:cNvSpPr>
            <a:spLocks noGrp="1"/>
          </p:cNvSpPr>
          <p:nvPr>
            <p:ph type="body" idx="1"/>
          </p:nvPr>
        </p:nvSpPr>
        <p:spPr/>
        <p:txBody>
          <a:bodyPr>
            <a:normAutofit/>
          </a:bodyPr>
          <a:lstStyle/>
          <a:p>
            <a:pPr algn="ctr"/>
            <a:r>
              <a:rPr lang="en-US" sz="2800" i="1" dirty="0">
                <a:solidFill>
                  <a:srgbClr val="FF0000"/>
                </a:solidFill>
              </a:rPr>
              <a:t>A Psychiatric Emergency</a:t>
            </a:r>
          </a:p>
        </p:txBody>
      </p:sp>
      <p:sp>
        <p:nvSpPr>
          <p:cNvPr id="4" name="Slide Number Placeholder 3">
            <a:extLst>
              <a:ext uri="{FF2B5EF4-FFF2-40B4-BE49-F238E27FC236}">
                <a16:creationId xmlns:a16="http://schemas.microsoft.com/office/drawing/2014/main" id="{A8FC0E59-F379-ECFF-E25F-FDD0BDBD1EF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27A71C-5EB0-45EC-B0AD-E94D765AE5AB}" type="slidenum">
              <a:rPr lang="en-US" smtClean="0"/>
              <a:pPr/>
              <a:t>18</a:t>
            </a:fld>
            <a:endParaRPr lang="en-US"/>
          </a:p>
        </p:txBody>
      </p:sp>
    </p:spTree>
    <p:extLst>
      <p:ext uri="{BB962C8B-B14F-4D97-AF65-F5344CB8AC3E}">
        <p14:creationId xmlns:p14="http://schemas.microsoft.com/office/powerpoint/2010/main" val="258039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838200"/>
          </a:xfrm>
        </p:spPr>
        <p:txBody>
          <a:bodyPr/>
          <a:lstStyle/>
          <a:p>
            <a:pPr marL="484632">
              <a:defRPr/>
            </a:pPr>
            <a:r>
              <a:rPr lang="en-US" dirty="0">
                <a:solidFill>
                  <a:schemeClr val="accent1">
                    <a:tint val="83000"/>
                    <a:satMod val="150000"/>
                  </a:schemeClr>
                </a:solidFill>
                <a:ea typeface="+mj-ea"/>
                <a:cs typeface="+mj-cs"/>
              </a:rPr>
              <a:t>Postpartum Psychosis</a:t>
            </a:r>
          </a:p>
        </p:txBody>
      </p:sp>
      <p:sp>
        <p:nvSpPr>
          <p:cNvPr id="154627" name="Content Placeholder 2"/>
          <p:cNvSpPr>
            <a:spLocks noGrp="1"/>
          </p:cNvSpPr>
          <p:nvPr>
            <p:ph idx="1"/>
          </p:nvPr>
        </p:nvSpPr>
        <p:spPr>
          <a:xfrm>
            <a:off x="339634" y="1066800"/>
            <a:ext cx="10972800" cy="4876800"/>
          </a:xfrm>
        </p:spPr>
        <p:txBody>
          <a:bodyPr/>
          <a:lstStyle/>
          <a:p>
            <a:pPr>
              <a:lnSpc>
                <a:spcPct val="90000"/>
              </a:lnSpc>
            </a:pPr>
            <a:r>
              <a:rPr lang="en-US" altLang="en-US" sz="2800" dirty="0">
                <a:ea typeface="ＭＳ Ｐゴシック" pitchFamily="34" charset="-128"/>
              </a:rPr>
              <a:t>Women with BD have highest risk for PPP</a:t>
            </a:r>
          </a:p>
          <a:p>
            <a:pPr lvl="1">
              <a:lnSpc>
                <a:spcPct val="90000"/>
              </a:lnSpc>
            </a:pPr>
            <a:r>
              <a:rPr lang="en-US" altLang="en-US" sz="2800" dirty="0">
                <a:ea typeface="ＭＳ Ｐゴシック" pitchFamily="34" charset="-128"/>
              </a:rPr>
              <a:t>Baseline rate 1-2/1000</a:t>
            </a:r>
          </a:p>
          <a:p>
            <a:pPr lvl="1">
              <a:lnSpc>
                <a:spcPct val="90000"/>
              </a:lnSpc>
            </a:pPr>
            <a:r>
              <a:rPr lang="en-US" altLang="en-US" sz="2800" dirty="0">
                <a:ea typeface="ＭＳ Ｐゴシック" pitchFamily="34" charset="-128"/>
              </a:rPr>
              <a:t>Bipolar women significantly higher risk (up to 20%)</a:t>
            </a:r>
          </a:p>
          <a:p>
            <a:pPr lvl="1">
              <a:lnSpc>
                <a:spcPct val="90000"/>
              </a:lnSpc>
            </a:pPr>
            <a:r>
              <a:rPr lang="en-US" altLang="en-US" sz="2800" dirty="0">
                <a:ea typeface="ＭＳ Ｐゴシック" pitchFamily="34" charset="-128"/>
              </a:rPr>
              <a:t>72-88% women with PPP have dx BD</a:t>
            </a:r>
          </a:p>
          <a:p>
            <a:pPr eaLnBrk="1" hangingPunct="1"/>
            <a:r>
              <a:rPr lang="en-US" altLang="en-US" sz="2800" dirty="0">
                <a:ea typeface="ＭＳ Ｐゴシック" pitchFamily="34" charset="-128"/>
              </a:rPr>
              <a:t>Onset 2 days to 4 weeks, waxing/waning course</a:t>
            </a:r>
          </a:p>
          <a:p>
            <a:r>
              <a:rPr lang="en-US" altLang="en-US" sz="2800" dirty="0">
                <a:ea typeface="ＭＳ Ｐゴシック" pitchFamily="34" charset="-128"/>
              </a:rPr>
              <a:t>Paranoid, grandiose, or bizarre delusions,</a:t>
            </a:r>
          </a:p>
          <a:p>
            <a:r>
              <a:rPr lang="en-US" altLang="en-US" sz="2800" dirty="0">
                <a:ea typeface="ＭＳ Ｐゴシック" pitchFamily="34" charset="-128"/>
              </a:rPr>
              <a:t>Mood swings, grossly disorganized behavior, confusion, cognitive disruption</a:t>
            </a:r>
          </a:p>
          <a:p>
            <a:r>
              <a:rPr lang="en-US" altLang="en-US" sz="2800" dirty="0">
                <a:ea typeface="ＭＳ Ｐゴシック" pitchFamily="34" charset="-128"/>
              </a:rPr>
              <a:t>Risk for suicide, infanticide</a:t>
            </a:r>
          </a:p>
          <a:p>
            <a:r>
              <a:rPr lang="en-US" altLang="en-US" sz="2800" dirty="0">
                <a:ea typeface="ＭＳ Ｐゴシック" pitchFamily="34" charset="-128"/>
              </a:rPr>
              <a:t>Psychiatric Emergency</a:t>
            </a:r>
          </a:p>
          <a:p>
            <a:pPr eaLnBrk="1" hangingPunct="1"/>
            <a:endParaRPr lang="en-US" altLang="en-US" dirty="0">
              <a:ea typeface="ＭＳ Ｐゴシック" pitchFamily="34" charset="-128"/>
            </a:endParaRPr>
          </a:p>
          <a:p>
            <a:pPr eaLnBrk="1" hangingPunct="1"/>
            <a:endParaRPr lang="en-US" altLang="en-US" dirty="0">
              <a:ea typeface="ＭＳ Ｐゴシック" pitchFamily="34" charset="-128"/>
            </a:endParaRPr>
          </a:p>
        </p:txBody>
      </p:sp>
      <p:sp>
        <p:nvSpPr>
          <p:cNvPr id="36868" name="TextBox 3"/>
          <p:cNvSpPr txBox="1">
            <a:spLocks noChangeArrowheads="1"/>
          </p:cNvSpPr>
          <p:nvPr/>
        </p:nvSpPr>
        <p:spPr bwMode="auto">
          <a:xfrm>
            <a:off x="1981200" y="6096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0"/>
              </a:spcBef>
              <a:spcAft>
                <a:spcPct val="0"/>
              </a:spcAft>
              <a:defRPr/>
            </a:pPr>
            <a:r>
              <a:rPr lang="en-US" altLang="en-US" sz="1800">
                <a:solidFill>
                  <a:prstClr val="white"/>
                </a:solidFill>
              </a:rPr>
              <a:t>Sit et al 2006; Chaudron 2003</a:t>
            </a:r>
            <a:endParaRPr lang="en-US" altLang="en-US" sz="1800">
              <a:solidFill>
                <a:prstClr val="white"/>
              </a:solidFill>
              <a:latin typeface="Century Gothic" pitchFamily="-65" charset="0"/>
            </a:endParaRPr>
          </a:p>
        </p:txBody>
      </p:sp>
    </p:spTree>
    <p:extLst>
      <p:ext uri="{BB962C8B-B14F-4D97-AF65-F5344CB8AC3E}">
        <p14:creationId xmlns:p14="http://schemas.microsoft.com/office/powerpoint/2010/main" val="28048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5448592" y="1564027"/>
            <a:ext cx="6743408" cy="2418458"/>
          </a:xfrm>
          <a:solidFill>
            <a:schemeClr val="accent3"/>
          </a:solidFill>
        </p:spPr>
        <p:txBody>
          <a:bodyPr/>
          <a:lstStyle/>
          <a:p>
            <a:r>
              <a:rPr lang="en-US" dirty="0"/>
              <a:t>Bipolar Disorder:</a:t>
            </a:r>
          </a:p>
        </p:txBody>
      </p:sp>
      <p:sp>
        <p:nvSpPr>
          <p:cNvPr id="5" name="TextBox 4"/>
          <p:cNvSpPr txBox="1"/>
          <p:nvPr/>
        </p:nvSpPr>
        <p:spPr>
          <a:xfrm>
            <a:off x="5448592" y="4081549"/>
            <a:ext cx="6743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What Obstetric Clinicians Need to Know</a:t>
            </a:r>
            <a:endParaRPr kumimoji="0" lang="en-US" sz="2800" b="0" i="0" u="none" strike="noStrike" kern="1200" cap="none" spc="0" normalizeH="0" baseline="0" noProof="0" dirty="0">
              <a:ln>
                <a:noFill/>
              </a:ln>
              <a:solidFill>
                <a:srgbClr val="3A383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0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CA3C-3B97-C8E4-7E79-68E95B323B3E}"/>
              </a:ext>
            </a:extLst>
          </p:cNvPr>
          <p:cNvSpPr>
            <a:spLocks noGrp="1"/>
          </p:cNvSpPr>
          <p:nvPr>
            <p:ph type="title"/>
          </p:nvPr>
        </p:nvSpPr>
        <p:spPr/>
        <p:txBody>
          <a:bodyPr/>
          <a:lstStyle/>
          <a:p>
            <a:r>
              <a:rPr lang="en-US" dirty="0"/>
              <a:t>Postpartum Psychosis (cont’d)</a:t>
            </a:r>
          </a:p>
        </p:txBody>
      </p:sp>
      <p:sp>
        <p:nvSpPr>
          <p:cNvPr id="3" name="Content Placeholder 2">
            <a:extLst>
              <a:ext uri="{FF2B5EF4-FFF2-40B4-BE49-F238E27FC236}">
                <a16:creationId xmlns:a16="http://schemas.microsoft.com/office/drawing/2014/main" id="{9303352E-0E69-C7AA-F1A7-FFCF5B76451A}"/>
              </a:ext>
            </a:extLst>
          </p:cNvPr>
          <p:cNvSpPr>
            <a:spLocks noGrp="1"/>
          </p:cNvSpPr>
          <p:nvPr>
            <p:ph idx="1"/>
          </p:nvPr>
        </p:nvSpPr>
        <p:spPr/>
        <p:txBody>
          <a:bodyPr/>
          <a:lstStyle/>
          <a:p>
            <a:r>
              <a:rPr lang="en-US" dirty="0"/>
              <a:t>Distinguish from pre-existing stable psychotic disorder</a:t>
            </a:r>
          </a:p>
          <a:p>
            <a:r>
              <a:rPr lang="en-US" dirty="0"/>
              <a:t>Patient needs immediate psychiatric evaluation and cannot be alone with the infant (usually needs psych ER)</a:t>
            </a:r>
          </a:p>
          <a:p>
            <a:r>
              <a:rPr lang="en-US" dirty="0"/>
              <a:t>If in doubt, call Project TEACH</a:t>
            </a:r>
          </a:p>
          <a:p>
            <a:r>
              <a:rPr lang="en-US" dirty="0"/>
              <a:t>Medical workup: look for other causes of delirium, intoxication, immune dysfunction</a:t>
            </a:r>
          </a:p>
          <a:p>
            <a:pPr lvl="1"/>
            <a:r>
              <a:rPr lang="en-US" dirty="0"/>
              <a:t>CBC, LFTs, TFTs, BMP, B12, Folate, </a:t>
            </a:r>
            <a:r>
              <a:rPr lang="en-US" dirty="0" err="1"/>
              <a:t>Utox</a:t>
            </a:r>
            <a:endParaRPr lang="en-US" dirty="0"/>
          </a:p>
          <a:p>
            <a:pPr lvl="1"/>
            <a:r>
              <a:rPr lang="en-US" dirty="0"/>
              <a:t>Consider imaging if focal findings</a:t>
            </a:r>
          </a:p>
        </p:txBody>
      </p:sp>
      <p:sp>
        <p:nvSpPr>
          <p:cNvPr id="4" name="Slide Number Placeholder 3">
            <a:extLst>
              <a:ext uri="{FF2B5EF4-FFF2-40B4-BE49-F238E27FC236}">
                <a16:creationId xmlns:a16="http://schemas.microsoft.com/office/drawing/2014/main" id="{2FD5EB47-DF1F-2AC2-F0F9-A89311B22E19}"/>
              </a:ext>
            </a:extLst>
          </p:cNvPr>
          <p:cNvSpPr>
            <a:spLocks noGrp="1"/>
          </p:cNvSpPr>
          <p:nvPr>
            <p:ph type="sldNum" sz="quarter" idx="12"/>
          </p:nvPr>
        </p:nvSpPr>
        <p:spPr/>
        <p:txBody>
          <a:bodyPr/>
          <a:lstStyle/>
          <a:p>
            <a:fld id="{E927A71C-5EB0-45EC-B0AD-E94D765AE5AB}" type="slidenum">
              <a:rPr lang="en-US" smtClean="0"/>
              <a:t>20</a:t>
            </a:fld>
            <a:endParaRPr lang="en-US"/>
          </a:p>
        </p:txBody>
      </p:sp>
    </p:spTree>
    <p:extLst>
      <p:ext uri="{BB962C8B-B14F-4D97-AF65-F5344CB8AC3E}">
        <p14:creationId xmlns:p14="http://schemas.microsoft.com/office/powerpoint/2010/main" val="6944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4892-316A-DFAA-4ABA-A8076C57E12C}"/>
              </a:ext>
            </a:extLst>
          </p:cNvPr>
          <p:cNvSpPr>
            <a:spLocks noGrp="1"/>
          </p:cNvSpPr>
          <p:nvPr>
            <p:ph type="title"/>
          </p:nvPr>
        </p:nvSpPr>
        <p:spPr/>
        <p:txBody>
          <a:bodyPr/>
          <a:lstStyle/>
          <a:p>
            <a:r>
              <a:rPr lang="en-US" dirty="0"/>
              <a:t>Brief Overview of Mood Stabilizers in Pregnancy</a:t>
            </a:r>
          </a:p>
        </p:txBody>
      </p:sp>
    </p:spTree>
    <p:extLst>
      <p:ext uri="{BB962C8B-B14F-4D97-AF65-F5344CB8AC3E}">
        <p14:creationId xmlns:p14="http://schemas.microsoft.com/office/powerpoint/2010/main" val="354930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51433" y="233265"/>
            <a:ext cx="1989526" cy="2378645"/>
          </a:xfrm>
          <a:prstGeom prst="rect">
            <a:avLst/>
          </a:prstGeom>
        </p:spPr>
      </p:pic>
      <p:sp>
        <p:nvSpPr>
          <p:cNvPr id="2" name="Title 1"/>
          <p:cNvSpPr>
            <a:spLocks noGrp="1"/>
          </p:cNvSpPr>
          <p:nvPr>
            <p:ph type="title"/>
          </p:nvPr>
        </p:nvSpPr>
        <p:spPr>
          <a:xfrm>
            <a:off x="263823" y="569167"/>
            <a:ext cx="11614750" cy="1325563"/>
          </a:xfrm>
        </p:spPr>
        <p:txBody>
          <a:bodyPr>
            <a:normAutofit/>
          </a:bodyPr>
          <a:lstStyle/>
          <a:p>
            <a:r>
              <a:rPr lang="en-US" dirty="0"/>
              <a:t>Treatment Principals for Prescribing Psychotropics in Pregnancy</a:t>
            </a:r>
          </a:p>
        </p:txBody>
      </p:sp>
      <p:sp>
        <p:nvSpPr>
          <p:cNvPr id="3" name="Content Placeholder 2"/>
          <p:cNvSpPr>
            <a:spLocks noGrp="1"/>
          </p:cNvSpPr>
          <p:nvPr>
            <p:ph idx="1"/>
          </p:nvPr>
        </p:nvSpPr>
        <p:spPr>
          <a:xfrm>
            <a:off x="526210" y="1874835"/>
            <a:ext cx="11352363" cy="4749900"/>
          </a:xfrm>
        </p:spPr>
        <p:txBody>
          <a:bodyPr>
            <a:normAutofit fontScale="92500" lnSpcReduction="10000"/>
          </a:bodyPr>
          <a:lstStyle/>
          <a:p>
            <a:pPr marL="514350" lvl="0" indent="-514350">
              <a:buFont typeface="+mj-lt"/>
              <a:buAutoNum type="arabicPeriod"/>
            </a:pPr>
            <a:r>
              <a:rPr lang="en-US" dirty="0"/>
              <a:t>Know what you are treating</a:t>
            </a:r>
          </a:p>
          <a:p>
            <a:pPr marL="514350" lvl="0" indent="-514350">
              <a:buFont typeface="+mj-lt"/>
              <a:buAutoNum type="arabicPeriod"/>
            </a:pPr>
            <a:r>
              <a:rPr lang="en-US" dirty="0"/>
              <a:t>There are no risk-free decisions. Where there is illness, there is risk. </a:t>
            </a:r>
          </a:p>
          <a:p>
            <a:pPr marL="514350" indent="-514350">
              <a:buFont typeface="+mj-lt"/>
              <a:buAutoNum type="arabicPeriod"/>
            </a:pPr>
            <a:r>
              <a:rPr lang="en-US" dirty="0"/>
              <a:t>Cases by case, “risk of no/under treatment vs risks of treatment” </a:t>
            </a:r>
          </a:p>
          <a:p>
            <a:pPr marL="514350" indent="-514350">
              <a:buFont typeface="+mj-lt"/>
              <a:buAutoNum type="arabicPeriod"/>
            </a:pPr>
            <a:r>
              <a:rPr lang="en-US" dirty="0"/>
              <a:t>Maximize non-medication therapeutic options even when meds indicated</a:t>
            </a:r>
          </a:p>
          <a:p>
            <a:pPr marL="514350" indent="-514350">
              <a:buFont typeface="+mj-lt"/>
              <a:buAutoNum type="arabicPeriod"/>
            </a:pPr>
            <a:r>
              <a:rPr lang="en-US" dirty="0"/>
              <a:t>The best medication is </a:t>
            </a:r>
            <a:r>
              <a:rPr lang="en-US" dirty="0">
                <a:solidFill>
                  <a:schemeClr val="accent2"/>
                </a:solidFill>
              </a:rPr>
              <a:t>usually</a:t>
            </a:r>
            <a:r>
              <a:rPr lang="en-US" dirty="0"/>
              <a:t> the one that works for the patient</a:t>
            </a:r>
          </a:p>
          <a:p>
            <a:pPr marL="514350" lvl="0" indent="-514350">
              <a:buFont typeface="+mj-lt"/>
              <a:buAutoNum type="arabicPeriod"/>
            </a:pPr>
            <a:r>
              <a:rPr lang="en-US" dirty="0"/>
              <a:t>Avoid polypharmacy when possible</a:t>
            </a:r>
          </a:p>
          <a:p>
            <a:pPr marL="514350" lvl="0" indent="-514350">
              <a:buFont typeface="+mj-lt"/>
              <a:buAutoNum type="arabicPeriod"/>
            </a:pPr>
            <a:r>
              <a:rPr lang="en-US" dirty="0"/>
              <a:t>Use the lowest EFFECTIVE dose of medications</a:t>
            </a:r>
          </a:p>
          <a:p>
            <a:pPr marL="514350" lvl="0" indent="-514350">
              <a:buFont typeface="+mj-lt"/>
              <a:buAutoNum type="arabicPeriod"/>
            </a:pPr>
            <a:r>
              <a:rPr lang="en-US" dirty="0"/>
              <a:t>Re-screen, monitor effectiveness, changes across puerperium</a:t>
            </a:r>
          </a:p>
          <a:p>
            <a:pPr marL="514350" lvl="0" indent="-514350">
              <a:buFont typeface="+mj-lt"/>
              <a:buAutoNum type="arabicPeriod"/>
            </a:pPr>
            <a:r>
              <a:rPr lang="en-US" dirty="0"/>
              <a:t>Involve family/partner when possible, consider family system in risk</a:t>
            </a:r>
          </a:p>
          <a:p>
            <a:pPr marL="514350" lvl="0" indent="-514350">
              <a:buFont typeface="+mj-lt"/>
              <a:buAutoNum type="arabicPeriod"/>
            </a:pPr>
            <a:r>
              <a:rPr lang="en-US" dirty="0"/>
              <a:t>Communication and education with patient, supports, treatment team</a:t>
            </a:r>
          </a:p>
        </p:txBody>
      </p:sp>
    </p:spTree>
    <p:extLst>
      <p:ext uri="{BB962C8B-B14F-4D97-AF65-F5344CB8AC3E}">
        <p14:creationId xmlns:p14="http://schemas.microsoft.com/office/powerpoint/2010/main" val="47609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018" y="232775"/>
            <a:ext cx="10319657" cy="1049274"/>
          </a:xfrm>
        </p:spPr>
        <p:txBody>
          <a:bodyPr>
            <a:normAutofit/>
          </a:bodyPr>
          <a:lstStyle/>
          <a:p>
            <a:r>
              <a:rPr lang="en-US" sz="3600" dirty="0"/>
              <a:t>Non-pharmacologic approaches</a:t>
            </a:r>
          </a:p>
        </p:txBody>
      </p:sp>
      <p:sp>
        <p:nvSpPr>
          <p:cNvPr id="3" name="Content Placeholder 2"/>
          <p:cNvSpPr>
            <a:spLocks noGrp="1"/>
          </p:cNvSpPr>
          <p:nvPr>
            <p:ph idx="1"/>
          </p:nvPr>
        </p:nvSpPr>
        <p:spPr>
          <a:xfrm>
            <a:off x="508764" y="1582674"/>
            <a:ext cx="11247807" cy="4818126"/>
          </a:xfrm>
        </p:spPr>
        <p:txBody>
          <a:bodyPr>
            <a:normAutofit/>
          </a:bodyPr>
          <a:lstStyle/>
          <a:p>
            <a:r>
              <a:rPr lang="en-US" sz="2800" dirty="0"/>
              <a:t>Psychotherapy (IPSRT, CBT, supportive, </a:t>
            </a:r>
            <a:r>
              <a:rPr lang="en-US" sz="2800" dirty="0" err="1"/>
              <a:t>etc</a:t>
            </a:r>
            <a:r>
              <a:rPr lang="en-US" sz="2800" dirty="0"/>
              <a:t>)</a:t>
            </a:r>
          </a:p>
          <a:p>
            <a:r>
              <a:rPr lang="en-US" sz="2800" dirty="0"/>
              <a:t>ECT, TMS</a:t>
            </a:r>
          </a:p>
          <a:p>
            <a:r>
              <a:rPr lang="en-US" sz="2800" dirty="0"/>
              <a:t>Bright Light Therapy</a:t>
            </a:r>
          </a:p>
          <a:p>
            <a:pPr eaLnBrk="1" hangingPunct="1"/>
            <a:r>
              <a:rPr lang="en-US" altLang="en-US" sz="2800" dirty="0">
                <a:ea typeface="ＭＳ Ｐゴシック" pitchFamily="34" charset="-128"/>
              </a:rPr>
              <a:t>Support groups, peer support, telephone</a:t>
            </a:r>
          </a:p>
          <a:p>
            <a:pPr eaLnBrk="1" hangingPunct="1"/>
            <a:r>
              <a:rPr lang="en-US" altLang="en-US" sz="2800" dirty="0">
                <a:ea typeface="ＭＳ Ｐゴシック" pitchFamily="34" charset="-128"/>
              </a:rPr>
              <a:t>Acupuncture, yoga, meditation</a:t>
            </a:r>
          </a:p>
          <a:p>
            <a:pPr eaLnBrk="1" hangingPunct="1"/>
            <a:r>
              <a:rPr lang="en-US" altLang="en-US" sz="2800" dirty="0">
                <a:ea typeface="ＭＳ Ｐゴシック" pitchFamily="34" charset="-128"/>
              </a:rPr>
              <a:t>Exercise</a:t>
            </a:r>
          </a:p>
          <a:p>
            <a:pPr eaLnBrk="1" hangingPunct="1"/>
            <a:r>
              <a:rPr lang="en-US" altLang="en-US" sz="2800" dirty="0">
                <a:ea typeface="ＭＳ Ｐゴシック" pitchFamily="34" charset="-128"/>
              </a:rPr>
              <a:t>Sleep regulation</a:t>
            </a:r>
          </a:p>
          <a:p>
            <a:pPr eaLnBrk="1" hangingPunct="1"/>
            <a:r>
              <a:rPr lang="en-US" altLang="en-US" sz="2800" dirty="0">
                <a:ea typeface="ＭＳ Ｐゴシック" pitchFamily="34" charset="-128"/>
              </a:rPr>
              <a:t>Postpartum: Focus on practical and emotional supports</a:t>
            </a:r>
          </a:p>
          <a:p>
            <a:endParaRPr lang="en-US" dirty="0"/>
          </a:p>
          <a:p>
            <a:endParaRPr lang="en-US" dirty="0"/>
          </a:p>
        </p:txBody>
      </p:sp>
    </p:spTree>
    <p:extLst>
      <p:ext uri="{BB962C8B-B14F-4D97-AF65-F5344CB8AC3E}">
        <p14:creationId xmlns:p14="http://schemas.microsoft.com/office/powerpoint/2010/main" val="221678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14" y="366310"/>
            <a:ext cx="10515600" cy="709919"/>
          </a:xfrm>
        </p:spPr>
        <p:txBody>
          <a:bodyPr/>
          <a:lstStyle/>
          <a:p>
            <a:r>
              <a:rPr lang="en-US" dirty="0"/>
              <a:t>Use of Mood Stabilizers in Pregnancy</a:t>
            </a:r>
          </a:p>
        </p:txBody>
      </p:sp>
      <p:pic>
        <p:nvPicPr>
          <p:cNvPr id="4" name="Content Placeholder 3"/>
          <p:cNvPicPr>
            <a:picLocks noGrp="1" noChangeAspect="1"/>
          </p:cNvPicPr>
          <p:nvPr>
            <p:ph idx="1"/>
          </p:nvPr>
        </p:nvPicPr>
        <p:blipFill>
          <a:blip r:embed="rId2"/>
          <a:stretch>
            <a:fillRect/>
          </a:stretch>
        </p:blipFill>
        <p:spPr>
          <a:xfrm>
            <a:off x="1241100" y="840874"/>
            <a:ext cx="6869010" cy="5495208"/>
          </a:xfrm>
          <a:prstGeom prst="rect">
            <a:avLst/>
          </a:prstGeom>
        </p:spPr>
      </p:pic>
      <p:sp>
        <p:nvSpPr>
          <p:cNvPr id="5" name="Rectangle 4"/>
          <p:cNvSpPr/>
          <p:nvPr/>
        </p:nvSpPr>
        <p:spPr>
          <a:xfrm>
            <a:off x="809414" y="6284327"/>
            <a:ext cx="6096000" cy="461665"/>
          </a:xfrm>
          <a:prstGeom prst="rect">
            <a:avLst/>
          </a:prstGeom>
        </p:spPr>
        <p:txBody>
          <a:bodyPr>
            <a:spAutoFit/>
          </a:bodyPr>
          <a:lstStyle/>
          <a:p>
            <a:r>
              <a:rPr lang="en-US" sz="1200" i="1" dirty="0">
                <a:solidFill>
                  <a:srgbClr val="5F5F5F"/>
                </a:solidFill>
                <a:latin typeface="Nunito Sans"/>
              </a:rPr>
              <a:t>*mothertobaby.org; Adapted from Moore 1993, and the National Organization of Fetal Alcohol Syndrome (NOFAS) 2009.</a:t>
            </a:r>
            <a:endParaRPr lang="en-US" sz="1200" dirty="0"/>
          </a:p>
        </p:txBody>
      </p:sp>
      <p:sp>
        <p:nvSpPr>
          <p:cNvPr id="6" name="TextBox 5"/>
          <p:cNvSpPr txBox="1"/>
          <p:nvPr/>
        </p:nvSpPr>
        <p:spPr>
          <a:xfrm>
            <a:off x="8807264" y="2474862"/>
            <a:ext cx="2605200" cy="1754326"/>
          </a:xfrm>
          <a:prstGeom prst="rect">
            <a:avLst/>
          </a:prstGeom>
          <a:noFill/>
        </p:spPr>
        <p:txBody>
          <a:bodyPr wrap="none" rtlCol="0">
            <a:spAutoFit/>
          </a:bodyPr>
          <a:lstStyle/>
          <a:p>
            <a:r>
              <a:rPr lang="en-US" dirty="0"/>
              <a:t>*All mood stabilizers</a:t>
            </a:r>
          </a:p>
          <a:p>
            <a:r>
              <a:rPr lang="en-US" dirty="0"/>
              <a:t>cross the placenta;</a:t>
            </a:r>
          </a:p>
          <a:p>
            <a:r>
              <a:rPr lang="en-US" dirty="0"/>
              <a:t>folate supplementation</a:t>
            </a:r>
          </a:p>
          <a:p>
            <a:r>
              <a:rPr lang="en-US" dirty="0"/>
              <a:t>(5 mg/day)</a:t>
            </a:r>
          </a:p>
          <a:p>
            <a:r>
              <a:rPr lang="en-US" dirty="0"/>
              <a:t>pre-conception and</a:t>
            </a:r>
          </a:p>
          <a:p>
            <a:r>
              <a:rPr lang="en-US" dirty="0"/>
              <a:t>throughout pregnancy</a:t>
            </a:r>
          </a:p>
        </p:txBody>
      </p:sp>
    </p:spTree>
    <p:extLst>
      <p:ext uri="{BB962C8B-B14F-4D97-AF65-F5344CB8AC3E}">
        <p14:creationId xmlns:p14="http://schemas.microsoft.com/office/powerpoint/2010/main" val="1516945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a:xfrm>
            <a:off x="677333" y="2160589"/>
            <a:ext cx="9827953" cy="3880773"/>
          </a:xfrm>
        </p:spPr>
        <p:txBody>
          <a:bodyPr>
            <a:normAutofit/>
          </a:bodyPr>
          <a:lstStyle/>
          <a:p>
            <a:r>
              <a:rPr lang="en-US" dirty="0"/>
              <a:t>First line for treatment of bipolar 1: reduces rates of suicide and postpartum psychosis </a:t>
            </a:r>
          </a:p>
          <a:p>
            <a:r>
              <a:rPr lang="en-US" dirty="0"/>
              <a:t>MFM consult/monitoring indicated for women on lithium in pregnancy</a:t>
            </a:r>
          </a:p>
          <a:p>
            <a:r>
              <a:rPr lang="en-US" dirty="0"/>
              <a:t>Teratogenicity</a:t>
            </a:r>
          </a:p>
          <a:p>
            <a:pPr lvl="1"/>
            <a:r>
              <a:rPr lang="en-US" dirty="0" err="1"/>
              <a:t>Ebstein’s</a:t>
            </a:r>
            <a:r>
              <a:rPr lang="en-US" dirty="0"/>
              <a:t> anomaly: abnormalities of tricuspid valve and right ventricle; risk increased from 1:20,000 to 1:2,000</a:t>
            </a:r>
          </a:p>
          <a:p>
            <a:pPr lvl="1"/>
            <a:r>
              <a:rPr lang="en-US" dirty="0"/>
              <a:t>Prevalence cardiac defects increased from ~1% -&gt; 2%</a:t>
            </a:r>
          </a:p>
          <a:p>
            <a:pPr lvl="1"/>
            <a:r>
              <a:rPr lang="en-US" dirty="0"/>
              <a:t>Risk ratio proportional to dose (3x&gt;900 mg)</a:t>
            </a:r>
          </a:p>
        </p:txBody>
      </p:sp>
      <p:sp>
        <p:nvSpPr>
          <p:cNvPr id="4" name="TextBox 3"/>
          <p:cNvSpPr txBox="1"/>
          <p:nvPr/>
        </p:nvSpPr>
        <p:spPr>
          <a:xfrm>
            <a:off x="806245" y="6361471"/>
            <a:ext cx="867545" cy="230832"/>
          </a:xfrm>
          <a:prstGeom prst="rect">
            <a:avLst/>
          </a:prstGeom>
          <a:noFill/>
        </p:spPr>
        <p:txBody>
          <a:bodyPr wrap="none" rtlCol="0">
            <a:spAutoFit/>
          </a:bodyPr>
          <a:lstStyle/>
          <a:p>
            <a:r>
              <a:rPr lang="en-US" sz="900" dirty="0" err="1"/>
              <a:t>Patorno</a:t>
            </a:r>
            <a:r>
              <a:rPr lang="en-US" sz="900" dirty="0"/>
              <a:t> 2017</a:t>
            </a:r>
          </a:p>
        </p:txBody>
      </p:sp>
    </p:spTree>
    <p:extLst>
      <p:ext uri="{BB962C8B-B14F-4D97-AF65-F5344CB8AC3E}">
        <p14:creationId xmlns:p14="http://schemas.microsoft.com/office/powerpoint/2010/main" val="296429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a:xfrm>
            <a:off x="677334" y="1786962"/>
            <a:ext cx="8596668" cy="3880773"/>
          </a:xfrm>
        </p:spPr>
        <p:txBody>
          <a:bodyPr>
            <a:normAutofit fontScale="70000" lnSpcReduction="20000"/>
          </a:bodyPr>
          <a:lstStyle/>
          <a:p>
            <a:r>
              <a:rPr lang="en-US" dirty="0"/>
              <a:t>Obstetric Complications</a:t>
            </a:r>
          </a:p>
          <a:p>
            <a:pPr lvl="1"/>
            <a:r>
              <a:rPr lang="en-US" dirty="0"/>
              <a:t>Hypothyroidism</a:t>
            </a:r>
          </a:p>
          <a:p>
            <a:pPr lvl="1"/>
            <a:r>
              <a:rPr lang="en-US" dirty="0"/>
              <a:t>Polyhydramnios</a:t>
            </a:r>
          </a:p>
          <a:p>
            <a:pPr lvl="1"/>
            <a:r>
              <a:rPr lang="en-US" dirty="0"/>
              <a:t>Nephrogenic diabetes insipidus</a:t>
            </a:r>
          </a:p>
          <a:p>
            <a:r>
              <a:rPr lang="en-US" dirty="0"/>
              <a:t>Neonatal complications</a:t>
            </a:r>
          </a:p>
          <a:p>
            <a:pPr lvl="1"/>
            <a:r>
              <a:rPr lang="en-US" dirty="0"/>
              <a:t>Apnea, cyanosis</a:t>
            </a:r>
          </a:p>
          <a:p>
            <a:pPr lvl="1"/>
            <a:r>
              <a:rPr lang="en-US" dirty="0"/>
              <a:t>Hyperbilirubinemia</a:t>
            </a:r>
          </a:p>
          <a:p>
            <a:pPr lvl="1"/>
            <a:r>
              <a:rPr lang="en-US" dirty="0"/>
              <a:t>Muscle flaccidity and </a:t>
            </a:r>
            <a:r>
              <a:rPr lang="en-US" dirty="0" err="1"/>
              <a:t>hypotonia</a:t>
            </a:r>
            <a:endParaRPr lang="en-US" dirty="0"/>
          </a:p>
          <a:p>
            <a:pPr lvl="1"/>
            <a:r>
              <a:rPr lang="en-US" dirty="0"/>
              <a:t>Hypothyroidism/hypoglycemia</a:t>
            </a:r>
          </a:p>
          <a:p>
            <a:pPr lvl="1"/>
            <a:r>
              <a:rPr lang="en-US" dirty="0"/>
              <a:t>Cardiac rhythm abnormalities</a:t>
            </a:r>
          </a:p>
          <a:p>
            <a:pPr lvl="1"/>
            <a:r>
              <a:rPr lang="en-US" dirty="0"/>
              <a:t>Seizures</a:t>
            </a:r>
          </a:p>
          <a:p>
            <a:r>
              <a:rPr lang="en-US" dirty="0"/>
              <a:t>Neurodevelopmental outcomes</a:t>
            </a:r>
          </a:p>
          <a:p>
            <a:pPr lvl="1"/>
            <a:r>
              <a:rPr lang="en-US" dirty="0"/>
              <a:t>Data are limited but 3 small studies have </a:t>
            </a:r>
            <a:r>
              <a:rPr lang="en-US" b="1" dirty="0"/>
              <a:t>not</a:t>
            </a:r>
            <a:r>
              <a:rPr lang="en-US" dirty="0"/>
              <a:t> demonstrated negative outcomes</a:t>
            </a:r>
          </a:p>
          <a:p>
            <a:pPr lvl="1"/>
            <a:endParaRPr lang="en-US" dirty="0"/>
          </a:p>
          <a:p>
            <a:endParaRPr lang="en-US" dirty="0"/>
          </a:p>
        </p:txBody>
      </p:sp>
      <p:sp>
        <p:nvSpPr>
          <p:cNvPr id="4" name="TextBox 3"/>
          <p:cNvSpPr txBox="1"/>
          <p:nvPr/>
        </p:nvSpPr>
        <p:spPr>
          <a:xfrm>
            <a:off x="677334" y="6469626"/>
            <a:ext cx="3079689" cy="230832"/>
          </a:xfrm>
          <a:prstGeom prst="rect">
            <a:avLst/>
          </a:prstGeom>
          <a:noFill/>
        </p:spPr>
        <p:txBody>
          <a:bodyPr wrap="none" rtlCol="0">
            <a:spAutoFit/>
          </a:bodyPr>
          <a:lstStyle/>
          <a:p>
            <a:r>
              <a:rPr lang="en-US" sz="900" dirty="0"/>
              <a:t>Jacobson 1992, </a:t>
            </a:r>
            <a:r>
              <a:rPr lang="en-US" sz="900" dirty="0" err="1"/>
              <a:t>Schou</a:t>
            </a:r>
            <a:r>
              <a:rPr lang="en-US" sz="900" dirty="0"/>
              <a:t> 1976, Forsberg 2018, Menon 2008</a:t>
            </a:r>
          </a:p>
        </p:txBody>
      </p:sp>
    </p:spTree>
    <p:extLst>
      <p:ext uri="{BB962C8B-B14F-4D97-AF65-F5344CB8AC3E}">
        <p14:creationId xmlns:p14="http://schemas.microsoft.com/office/powerpoint/2010/main" val="3345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3" y="666264"/>
            <a:ext cx="10515600" cy="709919"/>
          </a:xfrm>
        </p:spPr>
        <p:txBody>
          <a:bodyPr/>
          <a:lstStyle/>
          <a:p>
            <a:r>
              <a:rPr lang="en-US" dirty="0"/>
              <a:t>Lithium Management in Pregnancy</a:t>
            </a:r>
          </a:p>
        </p:txBody>
      </p:sp>
      <p:sp>
        <p:nvSpPr>
          <p:cNvPr id="3" name="Content Placeholder 2"/>
          <p:cNvSpPr>
            <a:spLocks noGrp="1"/>
          </p:cNvSpPr>
          <p:nvPr>
            <p:ph idx="1"/>
          </p:nvPr>
        </p:nvSpPr>
        <p:spPr>
          <a:xfrm>
            <a:off x="677334" y="1698471"/>
            <a:ext cx="8596668" cy="3880773"/>
          </a:xfrm>
        </p:spPr>
        <p:txBody>
          <a:bodyPr>
            <a:normAutofit fontScale="85000" lnSpcReduction="20000"/>
          </a:bodyPr>
          <a:lstStyle/>
          <a:p>
            <a:r>
              <a:rPr lang="en-US" dirty="0"/>
              <a:t>Obtain preconception level and monthly in pregnancy</a:t>
            </a:r>
          </a:p>
          <a:p>
            <a:r>
              <a:rPr lang="en-US" dirty="0"/>
              <a:t>Lithium levels *will decrease* in 2</a:t>
            </a:r>
            <a:r>
              <a:rPr lang="en-US" baseline="30000" dirty="0"/>
              <a:t>nd</a:t>
            </a:r>
            <a:r>
              <a:rPr lang="en-US" dirty="0"/>
              <a:t>/3</a:t>
            </a:r>
            <a:r>
              <a:rPr lang="en-US" baseline="30000" dirty="0"/>
              <a:t>rd</a:t>
            </a:r>
            <a:r>
              <a:rPr lang="en-US" dirty="0"/>
              <a:t> trimester (blood volume, renal metabolism)</a:t>
            </a:r>
          </a:p>
          <a:p>
            <a:r>
              <a:rPr lang="en-US" dirty="0"/>
              <a:t>Close management with psychiatrist for mood monitoring</a:t>
            </a:r>
          </a:p>
          <a:p>
            <a:r>
              <a:rPr lang="en-US" dirty="0"/>
              <a:t>Monitor fluid levels after 24 weeks</a:t>
            </a:r>
          </a:p>
          <a:p>
            <a:r>
              <a:rPr lang="en-US" dirty="0"/>
              <a:t>Check more frequently in women at risk for dehydration, </a:t>
            </a:r>
            <a:r>
              <a:rPr lang="en-US" dirty="0" err="1"/>
              <a:t>ie</a:t>
            </a:r>
            <a:r>
              <a:rPr lang="en-US" dirty="0"/>
              <a:t> hyperemesis gravidarum</a:t>
            </a:r>
          </a:p>
          <a:p>
            <a:r>
              <a:rPr lang="en-US" dirty="0"/>
              <a:t>No NSAIDS</a:t>
            </a:r>
          </a:p>
          <a:p>
            <a:r>
              <a:rPr lang="en-US" dirty="0"/>
              <a:t>Fetal echocardiogram and high resolution ultrasound at 18-20 weeks</a:t>
            </a:r>
          </a:p>
          <a:p>
            <a:r>
              <a:rPr lang="en-US" dirty="0"/>
              <a:t>Maintain hydration</a:t>
            </a:r>
          </a:p>
        </p:txBody>
      </p:sp>
      <p:sp>
        <p:nvSpPr>
          <p:cNvPr id="4" name="TextBox 3"/>
          <p:cNvSpPr txBox="1"/>
          <p:nvPr/>
        </p:nvSpPr>
        <p:spPr>
          <a:xfrm>
            <a:off x="884903" y="6223819"/>
            <a:ext cx="938077" cy="230832"/>
          </a:xfrm>
          <a:prstGeom prst="rect">
            <a:avLst/>
          </a:prstGeom>
          <a:noFill/>
        </p:spPr>
        <p:txBody>
          <a:bodyPr wrap="none" rtlCol="0">
            <a:spAutoFit/>
          </a:bodyPr>
          <a:lstStyle/>
          <a:p>
            <a:r>
              <a:rPr lang="en-US" sz="900" dirty="0" err="1"/>
              <a:t>Wesseloo</a:t>
            </a:r>
            <a:r>
              <a:rPr lang="en-US" sz="900" dirty="0"/>
              <a:t> 2017</a:t>
            </a:r>
          </a:p>
        </p:txBody>
      </p:sp>
    </p:spTree>
    <p:extLst>
      <p:ext uri="{BB962C8B-B14F-4D97-AF65-F5344CB8AC3E}">
        <p14:creationId xmlns:p14="http://schemas.microsoft.com/office/powerpoint/2010/main" val="273024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a:t>
            </a:r>
          </a:p>
        </p:txBody>
      </p:sp>
      <p:sp>
        <p:nvSpPr>
          <p:cNvPr id="3" name="Content Placeholder 2"/>
          <p:cNvSpPr>
            <a:spLocks noGrp="1"/>
          </p:cNvSpPr>
          <p:nvPr>
            <p:ph idx="1"/>
          </p:nvPr>
        </p:nvSpPr>
        <p:spPr/>
        <p:txBody>
          <a:bodyPr/>
          <a:lstStyle/>
          <a:p>
            <a:r>
              <a:rPr lang="en-US" dirty="0"/>
              <a:t>Management postpartum (levels increase)</a:t>
            </a:r>
          </a:p>
          <a:p>
            <a:pPr lvl="1"/>
            <a:r>
              <a:rPr lang="en-US" dirty="0"/>
              <a:t>Decrease dose postpartum to preconception dose</a:t>
            </a:r>
          </a:p>
          <a:p>
            <a:pPr lvl="1"/>
            <a:r>
              <a:rPr lang="en-US" dirty="0"/>
              <a:t>Check level 24 hours postpartum and 1-2x weekly first 2 weeks postpartum</a:t>
            </a:r>
          </a:p>
          <a:p>
            <a:pPr lvl="1"/>
            <a:r>
              <a:rPr lang="en-US" dirty="0"/>
              <a:t>Consider higher target serum lithium level in first postpartum months</a:t>
            </a:r>
          </a:p>
          <a:p>
            <a:r>
              <a:rPr lang="en-US" dirty="0"/>
              <a:t>Breastfeeding </a:t>
            </a:r>
          </a:p>
          <a:p>
            <a:pPr lvl="1"/>
            <a:r>
              <a:rPr lang="en-US" dirty="0"/>
              <a:t>Only recommended after careful consideration in certain reliable/adherent patients of </a:t>
            </a:r>
            <a:r>
              <a:rPr lang="en-US" dirty="0" err="1"/>
              <a:t>fullt</a:t>
            </a:r>
            <a:r>
              <a:rPr lang="en-US" dirty="0"/>
              <a:t> </a:t>
            </a:r>
            <a:r>
              <a:rPr lang="en-US" dirty="0" err="1"/>
              <a:t>erm</a:t>
            </a:r>
            <a:r>
              <a:rPr lang="en-US" dirty="0"/>
              <a:t> infants who are able to monitor their babies</a:t>
            </a:r>
          </a:p>
          <a:p>
            <a:pPr lvl="1"/>
            <a:r>
              <a:rPr lang="en-US" dirty="0"/>
              <a:t>Monitor infant TSH/BUN/Cr</a:t>
            </a:r>
          </a:p>
        </p:txBody>
      </p:sp>
    </p:spTree>
    <p:extLst>
      <p:ext uri="{BB962C8B-B14F-4D97-AF65-F5344CB8AC3E}">
        <p14:creationId xmlns:p14="http://schemas.microsoft.com/office/powerpoint/2010/main" val="107558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Lamotrigine</a:t>
            </a:r>
          </a:p>
        </p:txBody>
      </p:sp>
      <p:sp>
        <p:nvSpPr>
          <p:cNvPr id="3" name="Content Placeholder 2"/>
          <p:cNvSpPr>
            <a:spLocks noGrp="1"/>
          </p:cNvSpPr>
          <p:nvPr>
            <p:ph idx="1"/>
          </p:nvPr>
        </p:nvSpPr>
        <p:spPr/>
        <p:txBody>
          <a:bodyPr>
            <a:normAutofit fontScale="92500" lnSpcReduction="20000"/>
          </a:bodyPr>
          <a:lstStyle/>
          <a:p>
            <a:r>
              <a:rPr lang="en-US" dirty="0"/>
              <a:t>FDA approved for maintenance of bipolar disorder but not effective for treatment of acute mania</a:t>
            </a:r>
          </a:p>
          <a:p>
            <a:pPr lvl="1"/>
            <a:r>
              <a:rPr lang="en-US" dirty="0"/>
              <a:t>2008 study found that 30% of women taking lamotrigine had postpartum bipolar disorder relapses versus 100% of women not taking mood stabilizing medications</a:t>
            </a:r>
          </a:p>
          <a:p>
            <a:r>
              <a:rPr lang="en-US" dirty="0"/>
              <a:t>Teratogenicity:</a:t>
            </a:r>
          </a:p>
          <a:p>
            <a:pPr lvl="1"/>
            <a:r>
              <a:rPr lang="en-US" dirty="0"/>
              <a:t>Single study found an increased risk of oral cleft defects (2.5/1000 births) but this has not been replicated in later larger studies</a:t>
            </a:r>
          </a:p>
          <a:p>
            <a:pPr lvl="1"/>
            <a:r>
              <a:rPr lang="en-US" dirty="0"/>
              <a:t>Rate orofacial clefts in general population ~0.7/1,000</a:t>
            </a:r>
          </a:p>
          <a:p>
            <a:r>
              <a:rPr lang="en-US" dirty="0"/>
              <a:t>Pregnancy complications</a:t>
            </a:r>
          </a:p>
          <a:p>
            <a:pPr lvl="1"/>
            <a:r>
              <a:rPr lang="en-US" dirty="0"/>
              <a:t>No significant differences found in birthweight</a:t>
            </a:r>
          </a:p>
          <a:p>
            <a:r>
              <a:rPr lang="en-US" dirty="0"/>
              <a:t>Neurodevelopmental outcomes</a:t>
            </a:r>
          </a:p>
          <a:p>
            <a:pPr lvl="1"/>
            <a:r>
              <a:rPr lang="en-US" dirty="0"/>
              <a:t>No significant differences found in IQ</a:t>
            </a:r>
          </a:p>
        </p:txBody>
      </p:sp>
      <p:sp>
        <p:nvSpPr>
          <p:cNvPr id="4" name="TextBox 3"/>
          <p:cNvSpPr txBox="1"/>
          <p:nvPr/>
        </p:nvSpPr>
        <p:spPr>
          <a:xfrm>
            <a:off x="884903" y="6420465"/>
            <a:ext cx="1484702" cy="230832"/>
          </a:xfrm>
          <a:prstGeom prst="rect">
            <a:avLst/>
          </a:prstGeom>
          <a:noFill/>
        </p:spPr>
        <p:txBody>
          <a:bodyPr wrap="none" rtlCol="0">
            <a:spAutoFit/>
          </a:bodyPr>
          <a:lstStyle/>
          <a:p>
            <a:r>
              <a:rPr lang="en-US" sz="900" dirty="0"/>
              <a:t>Newport 2008, </a:t>
            </a:r>
            <a:r>
              <a:rPr lang="en-US" sz="900" dirty="0" err="1"/>
              <a:t>Dolk</a:t>
            </a:r>
            <a:r>
              <a:rPr lang="en-US" sz="900" dirty="0"/>
              <a:t> 2008</a:t>
            </a:r>
          </a:p>
        </p:txBody>
      </p:sp>
    </p:spTree>
    <p:extLst>
      <p:ext uri="{BB962C8B-B14F-4D97-AF65-F5344CB8AC3E}">
        <p14:creationId xmlns:p14="http://schemas.microsoft.com/office/powerpoint/2010/main" val="362517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2557017"/>
            <a:ext cx="11336740" cy="3539284"/>
          </a:xfrm>
        </p:spPr>
        <p:txBody>
          <a:bodyPr>
            <a:normAutofit/>
          </a:bodyPr>
          <a:lstStyle/>
          <a:p>
            <a:r>
              <a:rPr lang="en-US" dirty="0">
                <a:solidFill>
                  <a:schemeClr val="tx1">
                    <a:lumMod val="75000"/>
                    <a:lumOff val="25000"/>
                  </a:schemeClr>
                </a:solidFill>
                <a:latin typeface="Helvetica Neue"/>
                <a:ea typeface="+mn-ea"/>
                <a:cs typeface="+mn-cs"/>
              </a:rPr>
              <a:t>No relevant disclosures</a:t>
            </a:r>
            <a:endParaRPr lang="en-US" dirty="0">
              <a:solidFill>
                <a:schemeClr val="tx1">
                  <a:lumMod val="75000"/>
                  <a:lumOff val="25000"/>
                </a:schemeClr>
              </a:solidFill>
              <a:latin typeface="Helvetica Neue"/>
            </a:endParaRPr>
          </a:p>
          <a:p>
            <a:endParaRPr lang="en-US" dirty="0">
              <a:solidFill>
                <a:schemeClr val="tx1">
                  <a:lumMod val="75000"/>
                  <a:lumOff val="25000"/>
                </a:schemeClr>
              </a:solidFill>
              <a:latin typeface="Helvetica Neue"/>
              <a:ea typeface="+mn-ea"/>
              <a:cs typeface="+mn-cs"/>
            </a:endParaRPr>
          </a:p>
          <a:p>
            <a:endParaRPr lang="en-US" dirty="0">
              <a:solidFill>
                <a:schemeClr val="tx1">
                  <a:lumMod val="75000"/>
                  <a:lumOff val="25000"/>
                </a:schemeClr>
              </a:solidFill>
              <a:latin typeface="Helvetica Neue"/>
              <a:ea typeface="+mn-ea"/>
              <a:cs typeface="+mn-cs"/>
            </a:endParaRPr>
          </a:p>
        </p:txBody>
      </p:sp>
      <p:sp>
        <p:nvSpPr>
          <p:cNvPr id="4" name="TextBox 3"/>
          <p:cNvSpPr txBox="1"/>
          <p:nvPr/>
        </p:nvSpPr>
        <p:spPr>
          <a:xfrm>
            <a:off x="3352800" y="916974"/>
            <a:ext cx="54864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49FDA"/>
                </a:solidFill>
                <a:effectLst/>
                <a:uLnTx/>
                <a:uFillTx/>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25843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0692"/>
            <a:ext cx="10515600" cy="709919"/>
          </a:xfrm>
        </p:spPr>
        <p:txBody>
          <a:bodyPr/>
          <a:lstStyle/>
          <a:p>
            <a:r>
              <a:rPr lang="en-US" dirty="0"/>
              <a:t>Lamotrigine</a:t>
            </a:r>
          </a:p>
        </p:txBody>
      </p:sp>
      <p:sp>
        <p:nvSpPr>
          <p:cNvPr id="3" name="Content Placeholder 2"/>
          <p:cNvSpPr>
            <a:spLocks noGrp="1"/>
          </p:cNvSpPr>
          <p:nvPr>
            <p:ph idx="1"/>
          </p:nvPr>
        </p:nvSpPr>
        <p:spPr>
          <a:xfrm>
            <a:off x="677334" y="1474839"/>
            <a:ext cx="8596668" cy="4566523"/>
          </a:xfrm>
        </p:spPr>
        <p:txBody>
          <a:bodyPr>
            <a:normAutofit fontScale="85000" lnSpcReduction="20000"/>
          </a:bodyPr>
          <a:lstStyle/>
          <a:p>
            <a:r>
              <a:rPr lang="en-US" dirty="0"/>
              <a:t>Management during pregnancy:</a:t>
            </a:r>
          </a:p>
          <a:p>
            <a:pPr lvl="1"/>
            <a:r>
              <a:rPr lang="en-US" dirty="0"/>
              <a:t>Obtain preconception level</a:t>
            </a:r>
          </a:p>
          <a:p>
            <a:pPr lvl="1"/>
            <a:r>
              <a:rPr lang="en-US" dirty="0"/>
              <a:t>Levels q 4 weeks</a:t>
            </a:r>
          </a:p>
          <a:p>
            <a:pPr lvl="1"/>
            <a:r>
              <a:rPr lang="en-US" dirty="0"/>
              <a:t>Estradiol upregulates UGT1A4 which increases lamotrigine clearance</a:t>
            </a:r>
          </a:p>
          <a:p>
            <a:pPr lvl="1"/>
            <a:r>
              <a:rPr lang="en-US" dirty="0"/>
              <a:t>Requires dose increase as early as 8 weeks gestation</a:t>
            </a:r>
          </a:p>
          <a:p>
            <a:r>
              <a:rPr lang="en-US" dirty="0"/>
              <a:t>Management postpartum</a:t>
            </a:r>
          </a:p>
          <a:p>
            <a:pPr lvl="1"/>
            <a:r>
              <a:rPr lang="en-US" dirty="0"/>
              <a:t>Taper to preconception dose postpartum(over 3-4 weeks)</a:t>
            </a:r>
          </a:p>
          <a:p>
            <a:pPr lvl="1"/>
            <a:r>
              <a:rPr lang="en-US" dirty="0"/>
              <a:t>Reduction 25% PPD 1</a:t>
            </a:r>
          </a:p>
          <a:p>
            <a:pPr lvl="1"/>
            <a:r>
              <a:rPr lang="en-US" dirty="0"/>
              <a:t>Lamotrigine clearance normal 4 weeks postpartum</a:t>
            </a:r>
          </a:p>
          <a:p>
            <a:pPr lvl="1"/>
            <a:r>
              <a:rPr lang="en-US" dirty="0"/>
              <a:t>Signs of toxicity: diplopia/ataxia/nausea/dizziness</a:t>
            </a:r>
          </a:p>
          <a:p>
            <a:r>
              <a:rPr lang="en-US" dirty="0"/>
              <a:t>Breastfeeding</a:t>
            </a:r>
          </a:p>
          <a:p>
            <a:pPr lvl="1"/>
            <a:r>
              <a:rPr lang="en-US" dirty="0"/>
              <a:t>Infant serum levels reported 18- 50% maternal serum</a:t>
            </a:r>
          </a:p>
          <a:p>
            <a:pPr lvl="1"/>
            <a:r>
              <a:rPr lang="en-US" dirty="0"/>
              <a:t>No reports of neonatal Stevens Johnson Syndrome</a:t>
            </a:r>
          </a:p>
          <a:p>
            <a:pPr lvl="1"/>
            <a:r>
              <a:rPr lang="en-US" dirty="0"/>
              <a:t>No evidence of neurobehavioral toxicity</a:t>
            </a:r>
          </a:p>
          <a:p>
            <a:endParaRPr lang="en-US" dirty="0"/>
          </a:p>
        </p:txBody>
      </p:sp>
    </p:spTree>
    <p:extLst>
      <p:ext uri="{BB962C8B-B14F-4D97-AF65-F5344CB8AC3E}">
        <p14:creationId xmlns:p14="http://schemas.microsoft.com/office/powerpoint/2010/main" val="36695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generation antipsychotics</a:t>
            </a:r>
          </a:p>
        </p:txBody>
      </p:sp>
      <p:sp>
        <p:nvSpPr>
          <p:cNvPr id="3" name="Content Placeholder 2"/>
          <p:cNvSpPr>
            <a:spLocks noGrp="1"/>
          </p:cNvSpPr>
          <p:nvPr>
            <p:ph idx="1"/>
          </p:nvPr>
        </p:nvSpPr>
        <p:spPr/>
        <p:txBody>
          <a:bodyPr>
            <a:normAutofit lnSpcReduction="10000"/>
          </a:bodyPr>
          <a:lstStyle/>
          <a:p>
            <a:r>
              <a:rPr lang="en-US" dirty="0"/>
              <a:t>Teratogenicity</a:t>
            </a:r>
          </a:p>
          <a:p>
            <a:pPr lvl="1"/>
            <a:r>
              <a:rPr lang="en-US" dirty="0"/>
              <a:t>No evidence of teratogenic risk in high potency typical AP (Haldol/</a:t>
            </a:r>
            <a:r>
              <a:rPr lang="en-US" dirty="0" err="1"/>
              <a:t>Fluphenazine</a:t>
            </a:r>
            <a:r>
              <a:rPr lang="en-US" dirty="0"/>
              <a:t>)</a:t>
            </a:r>
          </a:p>
          <a:p>
            <a:pPr lvl="1"/>
            <a:r>
              <a:rPr lang="en-US" dirty="0"/>
              <a:t>Possible teratogenic risk in low potency typical AP (Chlorpromazine)</a:t>
            </a:r>
          </a:p>
          <a:p>
            <a:r>
              <a:rPr lang="en-US" dirty="0"/>
              <a:t>Neonatal outcomes</a:t>
            </a:r>
          </a:p>
          <a:p>
            <a:pPr lvl="1"/>
            <a:r>
              <a:rPr lang="en-US" dirty="0"/>
              <a:t>Risk of neonatal EPS with late fetal exposure</a:t>
            </a:r>
          </a:p>
          <a:p>
            <a:r>
              <a:rPr lang="en-US" dirty="0"/>
              <a:t>Neurodevelopmental outcomes</a:t>
            </a:r>
          </a:p>
          <a:p>
            <a:pPr lvl="1"/>
            <a:r>
              <a:rPr lang="en-US" dirty="0"/>
              <a:t>No known neurobehavioral effects</a:t>
            </a:r>
          </a:p>
          <a:p>
            <a:r>
              <a:rPr lang="en-US" dirty="0"/>
              <a:t>Lactation</a:t>
            </a:r>
          </a:p>
          <a:p>
            <a:pPr lvl="1"/>
            <a:r>
              <a:rPr lang="en-US" dirty="0"/>
              <a:t>Low transmission</a:t>
            </a:r>
          </a:p>
          <a:p>
            <a:pPr lvl="1"/>
            <a:r>
              <a:rPr lang="en-US" dirty="0"/>
              <a:t>No adverse effects reported</a:t>
            </a:r>
          </a:p>
        </p:txBody>
      </p:sp>
      <p:sp>
        <p:nvSpPr>
          <p:cNvPr id="4" name="TextBox 3"/>
          <p:cNvSpPr txBox="1"/>
          <p:nvPr/>
        </p:nvSpPr>
        <p:spPr>
          <a:xfrm>
            <a:off x="855406" y="6528619"/>
            <a:ext cx="1553630" cy="230832"/>
          </a:xfrm>
          <a:prstGeom prst="rect">
            <a:avLst/>
          </a:prstGeom>
          <a:noFill/>
        </p:spPr>
        <p:txBody>
          <a:bodyPr wrap="none" rtlCol="0">
            <a:spAutoFit/>
          </a:bodyPr>
          <a:lstStyle/>
          <a:p>
            <a:r>
              <a:rPr lang="en-US" sz="900" dirty="0"/>
              <a:t>Gentile 2010, </a:t>
            </a:r>
            <a:r>
              <a:rPr lang="en-US" sz="900" dirty="0" err="1"/>
              <a:t>Yaeger</a:t>
            </a:r>
            <a:r>
              <a:rPr lang="en-US" sz="900" dirty="0"/>
              <a:t> 2006</a:t>
            </a:r>
          </a:p>
        </p:txBody>
      </p:sp>
    </p:spTree>
    <p:extLst>
      <p:ext uri="{BB962C8B-B14F-4D97-AF65-F5344CB8AC3E}">
        <p14:creationId xmlns:p14="http://schemas.microsoft.com/office/powerpoint/2010/main" val="25499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generation antipsychotics</a:t>
            </a:r>
          </a:p>
        </p:txBody>
      </p:sp>
      <p:sp>
        <p:nvSpPr>
          <p:cNvPr id="3" name="Content Placeholder 2"/>
          <p:cNvSpPr>
            <a:spLocks noGrp="1"/>
          </p:cNvSpPr>
          <p:nvPr>
            <p:ph idx="1"/>
          </p:nvPr>
        </p:nvSpPr>
        <p:spPr/>
        <p:txBody>
          <a:bodyPr>
            <a:normAutofit fontScale="92500" lnSpcReduction="10000"/>
          </a:bodyPr>
          <a:lstStyle/>
          <a:p>
            <a:r>
              <a:rPr lang="en-US" dirty="0"/>
              <a:t>Teratogenicity</a:t>
            </a:r>
          </a:p>
          <a:p>
            <a:pPr lvl="1"/>
            <a:r>
              <a:rPr lang="en-US" dirty="0"/>
              <a:t>Data does not support increased risk of malformations (*risperidone)</a:t>
            </a:r>
          </a:p>
          <a:p>
            <a:pPr lvl="1"/>
            <a:r>
              <a:rPr lang="en-US" dirty="0"/>
              <a:t>Polypharmacy more likely associated with congenital malformations</a:t>
            </a:r>
          </a:p>
          <a:p>
            <a:r>
              <a:rPr lang="en-US" dirty="0"/>
              <a:t>Pregnancy outcomes</a:t>
            </a:r>
          </a:p>
          <a:p>
            <a:pPr lvl="1"/>
            <a:r>
              <a:rPr lang="en-US" dirty="0"/>
              <a:t>Higher baseline weight, but not increased weight gain antepartum</a:t>
            </a:r>
          </a:p>
          <a:p>
            <a:pPr lvl="1"/>
            <a:r>
              <a:rPr lang="en-US" dirty="0"/>
              <a:t>Metabolic risks, both SGA and LGA reported, ?preterm birth</a:t>
            </a:r>
          </a:p>
          <a:p>
            <a:r>
              <a:rPr lang="en-US" dirty="0"/>
              <a:t>Neurodevelopmental outcomes</a:t>
            </a:r>
          </a:p>
          <a:p>
            <a:pPr lvl="1"/>
            <a:r>
              <a:rPr lang="en-US" dirty="0"/>
              <a:t>Few studies</a:t>
            </a:r>
          </a:p>
          <a:p>
            <a:r>
              <a:rPr lang="en-US" dirty="0"/>
              <a:t>Breastfeeding</a:t>
            </a:r>
          </a:p>
          <a:p>
            <a:pPr lvl="1"/>
            <a:r>
              <a:rPr lang="en-US" dirty="0"/>
              <a:t>Lactation: Seroquel preferred (lowest transmission)</a:t>
            </a:r>
          </a:p>
          <a:p>
            <a:pPr lvl="1"/>
            <a:r>
              <a:rPr lang="en-US" dirty="0"/>
              <a:t>Monitor for sedation</a:t>
            </a:r>
          </a:p>
        </p:txBody>
      </p:sp>
      <p:sp>
        <p:nvSpPr>
          <p:cNvPr id="4" name="TextBox 3"/>
          <p:cNvSpPr txBox="1"/>
          <p:nvPr/>
        </p:nvSpPr>
        <p:spPr>
          <a:xfrm>
            <a:off x="776748" y="6449961"/>
            <a:ext cx="1867819" cy="230832"/>
          </a:xfrm>
          <a:prstGeom prst="rect">
            <a:avLst/>
          </a:prstGeom>
          <a:noFill/>
        </p:spPr>
        <p:txBody>
          <a:bodyPr wrap="none" rtlCol="0">
            <a:spAutoFit/>
          </a:bodyPr>
          <a:lstStyle/>
          <a:p>
            <a:r>
              <a:rPr lang="en-US" sz="900" dirty="0" err="1"/>
              <a:t>Huybrechts</a:t>
            </a:r>
            <a:r>
              <a:rPr lang="en-US" sz="900" dirty="0"/>
              <a:t> 2016, </a:t>
            </a:r>
            <a:r>
              <a:rPr lang="en-US" sz="900" dirty="0" err="1"/>
              <a:t>Sadowski</a:t>
            </a:r>
            <a:r>
              <a:rPr lang="en-US" sz="900" dirty="0"/>
              <a:t> 2013</a:t>
            </a:r>
          </a:p>
        </p:txBody>
      </p:sp>
    </p:spTree>
    <p:extLst>
      <p:ext uri="{BB962C8B-B14F-4D97-AF65-F5344CB8AC3E}">
        <p14:creationId xmlns:p14="http://schemas.microsoft.com/office/powerpoint/2010/main" val="1798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generation antipsychotics: Clozapine</a:t>
            </a:r>
          </a:p>
        </p:txBody>
      </p:sp>
      <p:sp>
        <p:nvSpPr>
          <p:cNvPr id="3" name="Content Placeholder 2"/>
          <p:cNvSpPr>
            <a:spLocks noGrp="1"/>
          </p:cNvSpPr>
          <p:nvPr>
            <p:ph idx="1"/>
          </p:nvPr>
        </p:nvSpPr>
        <p:spPr/>
        <p:txBody>
          <a:bodyPr/>
          <a:lstStyle/>
          <a:p>
            <a:r>
              <a:rPr lang="en-US" dirty="0"/>
              <a:t>Cessation of clozapine more likely to result in severe relapses</a:t>
            </a:r>
          </a:p>
          <a:p>
            <a:r>
              <a:rPr lang="en-US" dirty="0"/>
              <a:t>2X risk of gestational diabetes</a:t>
            </a:r>
          </a:p>
          <a:p>
            <a:r>
              <a:rPr lang="en-US" dirty="0"/>
              <a:t>Risks of neonatal seizures, agranulocytosis, floppy baby syndrome</a:t>
            </a:r>
          </a:p>
          <a:p>
            <a:r>
              <a:rPr lang="en-US" dirty="0"/>
              <a:t>Lactation: not recommended due to risk of agranulocytosis (monitoring required)</a:t>
            </a:r>
          </a:p>
          <a:p>
            <a:endParaRPr lang="en-US" dirty="0"/>
          </a:p>
        </p:txBody>
      </p:sp>
      <p:sp>
        <p:nvSpPr>
          <p:cNvPr id="4" name="TextBox 3"/>
          <p:cNvSpPr txBox="1"/>
          <p:nvPr/>
        </p:nvSpPr>
        <p:spPr>
          <a:xfrm>
            <a:off x="766916" y="6282813"/>
            <a:ext cx="777777" cy="230832"/>
          </a:xfrm>
          <a:prstGeom prst="rect">
            <a:avLst/>
          </a:prstGeom>
          <a:noFill/>
        </p:spPr>
        <p:txBody>
          <a:bodyPr wrap="none" rtlCol="0">
            <a:spAutoFit/>
          </a:bodyPr>
          <a:lstStyle/>
          <a:p>
            <a:r>
              <a:rPr lang="en-US" sz="900" dirty="0"/>
              <a:t>Mehta 2017</a:t>
            </a:r>
          </a:p>
        </p:txBody>
      </p:sp>
    </p:spTree>
    <p:extLst>
      <p:ext uri="{BB962C8B-B14F-4D97-AF65-F5344CB8AC3E}">
        <p14:creationId xmlns:p14="http://schemas.microsoft.com/office/powerpoint/2010/main" val="19064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Depakote</a:t>
            </a:r>
          </a:p>
        </p:txBody>
      </p:sp>
      <p:sp>
        <p:nvSpPr>
          <p:cNvPr id="3" name="Content Placeholder 2"/>
          <p:cNvSpPr>
            <a:spLocks noGrp="1"/>
          </p:cNvSpPr>
          <p:nvPr>
            <p:ph idx="1"/>
          </p:nvPr>
        </p:nvSpPr>
        <p:spPr>
          <a:xfrm>
            <a:off x="677334" y="1720645"/>
            <a:ext cx="8596668" cy="4699820"/>
          </a:xfrm>
        </p:spPr>
        <p:txBody>
          <a:bodyPr>
            <a:normAutofit fontScale="92500" lnSpcReduction="20000"/>
          </a:bodyPr>
          <a:lstStyle/>
          <a:p>
            <a:r>
              <a:rPr lang="en-US" dirty="0"/>
              <a:t>Teratogenicity</a:t>
            </a:r>
          </a:p>
          <a:p>
            <a:pPr lvl="1"/>
            <a:r>
              <a:rPr lang="en-US" dirty="0"/>
              <a:t>Neural tube defects (1-9%)-dose-response relationship</a:t>
            </a:r>
          </a:p>
          <a:p>
            <a:pPr lvl="1"/>
            <a:r>
              <a:rPr lang="en-US" dirty="0"/>
              <a:t>Neural tube development begins in early weeks of gestation before many women know they are pregnant</a:t>
            </a:r>
          </a:p>
          <a:p>
            <a:pPr lvl="1"/>
            <a:r>
              <a:rPr lang="en-US" dirty="0"/>
              <a:t>Increased risks hypospadias, polydactyly, facial clefts, cardiac defects, abnormal facial features</a:t>
            </a:r>
          </a:p>
          <a:p>
            <a:r>
              <a:rPr lang="en-US" dirty="0"/>
              <a:t>Neonatal outcomes</a:t>
            </a:r>
          </a:p>
          <a:p>
            <a:pPr lvl="1"/>
            <a:r>
              <a:rPr lang="en-US" dirty="0"/>
              <a:t>Irritability/low </a:t>
            </a:r>
            <a:r>
              <a:rPr lang="en-US" dirty="0" err="1"/>
              <a:t>apgar</a:t>
            </a:r>
            <a:r>
              <a:rPr lang="en-US" dirty="0"/>
              <a:t>/hypertonia/feeding problems/hepatotoxicity/hypoglycemia/low fibrinogen</a:t>
            </a:r>
          </a:p>
          <a:p>
            <a:r>
              <a:rPr lang="en-US" dirty="0"/>
              <a:t>Neurodevelopmental outcomes</a:t>
            </a:r>
          </a:p>
          <a:p>
            <a:pPr lvl="1"/>
            <a:r>
              <a:rPr lang="en-US" dirty="0"/>
              <a:t>Low IQ</a:t>
            </a:r>
          </a:p>
          <a:p>
            <a:pPr lvl="1"/>
            <a:r>
              <a:rPr lang="en-US" dirty="0"/>
              <a:t>Increased risk of autism</a:t>
            </a:r>
          </a:p>
          <a:p>
            <a:pPr lvl="1"/>
            <a:r>
              <a:rPr lang="en-US" dirty="0"/>
              <a:t>Increased risk ADHD</a:t>
            </a:r>
          </a:p>
          <a:p>
            <a:r>
              <a:rPr lang="en-US" dirty="0"/>
              <a:t>Breastfeeding: Considered safe in lactation</a:t>
            </a:r>
          </a:p>
        </p:txBody>
      </p:sp>
      <p:pic>
        <p:nvPicPr>
          <p:cNvPr id="4" name="Picture 3"/>
          <p:cNvPicPr>
            <a:picLocks noChangeAspect="1"/>
          </p:cNvPicPr>
          <p:nvPr/>
        </p:nvPicPr>
        <p:blipFill>
          <a:blip r:embed="rId2"/>
          <a:stretch>
            <a:fillRect/>
          </a:stretch>
        </p:blipFill>
        <p:spPr>
          <a:xfrm>
            <a:off x="9274002" y="437535"/>
            <a:ext cx="2143125" cy="2143125"/>
          </a:xfrm>
          <a:prstGeom prst="rect">
            <a:avLst/>
          </a:prstGeom>
        </p:spPr>
      </p:pic>
    </p:spTree>
    <p:extLst>
      <p:ext uri="{BB962C8B-B14F-4D97-AF65-F5344CB8AC3E}">
        <p14:creationId xmlns:p14="http://schemas.microsoft.com/office/powerpoint/2010/main" val="26800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Carbamazepine</a:t>
            </a:r>
          </a:p>
        </p:txBody>
      </p:sp>
      <p:sp>
        <p:nvSpPr>
          <p:cNvPr id="3" name="Content Placeholder 2"/>
          <p:cNvSpPr>
            <a:spLocks noGrp="1"/>
          </p:cNvSpPr>
          <p:nvPr>
            <p:ph idx="1"/>
          </p:nvPr>
        </p:nvSpPr>
        <p:spPr>
          <a:xfrm>
            <a:off x="677334" y="1710813"/>
            <a:ext cx="8596668" cy="4330549"/>
          </a:xfrm>
        </p:spPr>
        <p:txBody>
          <a:bodyPr>
            <a:normAutofit fontScale="92500" lnSpcReduction="20000"/>
          </a:bodyPr>
          <a:lstStyle/>
          <a:p>
            <a:r>
              <a:rPr lang="en-US" dirty="0"/>
              <a:t>Teratogenicity</a:t>
            </a:r>
          </a:p>
          <a:p>
            <a:pPr lvl="1"/>
            <a:r>
              <a:rPr lang="en-US" dirty="0"/>
              <a:t>Risk of neural tube defects 0.5-1%</a:t>
            </a:r>
          </a:p>
          <a:p>
            <a:pPr lvl="1"/>
            <a:r>
              <a:rPr lang="en-US" dirty="0"/>
              <a:t>Risk of Craniofacial abnormalities, microcephaly, IUGR</a:t>
            </a:r>
          </a:p>
          <a:p>
            <a:r>
              <a:rPr lang="en-US" dirty="0"/>
              <a:t>Neonatal abnormalities</a:t>
            </a:r>
          </a:p>
          <a:p>
            <a:pPr lvl="1"/>
            <a:r>
              <a:rPr lang="en-US" dirty="0"/>
              <a:t>Fetal vitamin K deficiency</a:t>
            </a:r>
          </a:p>
          <a:p>
            <a:pPr lvl="1"/>
            <a:r>
              <a:rPr lang="en-US" dirty="0"/>
              <a:t>Neonatal bleeding</a:t>
            </a:r>
          </a:p>
          <a:p>
            <a:pPr lvl="1"/>
            <a:r>
              <a:rPr lang="en-US" dirty="0"/>
              <a:t>Rec: 20mg/d oral </a:t>
            </a:r>
            <a:r>
              <a:rPr lang="en-US" dirty="0" err="1"/>
              <a:t>vit</a:t>
            </a:r>
            <a:r>
              <a:rPr lang="en-US" dirty="0"/>
              <a:t> K last month of </a:t>
            </a:r>
            <a:r>
              <a:rPr lang="en-US" dirty="0" err="1"/>
              <a:t>pg</a:t>
            </a:r>
            <a:r>
              <a:rPr lang="en-US" dirty="0"/>
              <a:t>, 1mg IM to neonate</a:t>
            </a:r>
          </a:p>
          <a:p>
            <a:r>
              <a:rPr lang="en-US" dirty="0"/>
              <a:t>Neurodevelopmental outcomes</a:t>
            </a:r>
          </a:p>
          <a:p>
            <a:pPr lvl="1"/>
            <a:r>
              <a:rPr lang="en-US" dirty="0"/>
              <a:t>No association with cognitive dysfunction</a:t>
            </a:r>
          </a:p>
          <a:p>
            <a:r>
              <a:rPr lang="en-US" dirty="0"/>
              <a:t>Breastfeeding</a:t>
            </a:r>
          </a:p>
          <a:p>
            <a:pPr lvl="1"/>
            <a:r>
              <a:rPr lang="en-US" dirty="0"/>
              <a:t>Case reports of transient hepatic dysfunction</a:t>
            </a:r>
          </a:p>
          <a:p>
            <a:pPr lvl="1"/>
            <a:r>
              <a:rPr lang="en-US" dirty="0"/>
              <a:t>OK with monitoring</a:t>
            </a:r>
          </a:p>
        </p:txBody>
      </p:sp>
      <p:pic>
        <p:nvPicPr>
          <p:cNvPr id="4" name="Picture 3"/>
          <p:cNvPicPr>
            <a:picLocks noChangeAspect="1"/>
          </p:cNvPicPr>
          <p:nvPr/>
        </p:nvPicPr>
        <p:blipFill>
          <a:blip r:embed="rId2"/>
          <a:stretch>
            <a:fillRect/>
          </a:stretch>
        </p:blipFill>
        <p:spPr>
          <a:xfrm>
            <a:off x="9210675" y="399102"/>
            <a:ext cx="2143125" cy="2143125"/>
          </a:xfrm>
          <a:prstGeom prst="rect">
            <a:avLst/>
          </a:prstGeom>
        </p:spPr>
      </p:pic>
    </p:spTree>
    <p:extLst>
      <p:ext uri="{BB962C8B-B14F-4D97-AF65-F5344CB8AC3E}">
        <p14:creationId xmlns:p14="http://schemas.microsoft.com/office/powerpoint/2010/main" val="7524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0722-9D38-E689-D9D1-87A9A3E5CDAF}"/>
              </a:ext>
            </a:extLst>
          </p:cNvPr>
          <p:cNvSpPr>
            <a:spLocks noGrp="1"/>
          </p:cNvSpPr>
          <p:nvPr>
            <p:ph type="title"/>
          </p:nvPr>
        </p:nvSpPr>
        <p:spPr/>
        <p:txBody>
          <a:bodyPr/>
          <a:lstStyle/>
          <a:p>
            <a:r>
              <a:rPr lang="en-US" dirty="0"/>
              <a:t>Supporting Bipolar Women through the Postpartum</a:t>
            </a:r>
          </a:p>
        </p:txBody>
      </p:sp>
      <p:sp>
        <p:nvSpPr>
          <p:cNvPr id="4" name="Slide Number Placeholder 3">
            <a:extLst>
              <a:ext uri="{FF2B5EF4-FFF2-40B4-BE49-F238E27FC236}">
                <a16:creationId xmlns:a16="http://schemas.microsoft.com/office/drawing/2014/main" id="{EAFD07CB-5BCF-AD76-8A60-C08B8B69FC0A}"/>
              </a:ext>
            </a:extLst>
          </p:cNvPr>
          <p:cNvSpPr>
            <a:spLocks noGrp="1"/>
          </p:cNvSpPr>
          <p:nvPr>
            <p:ph type="sldNum" sz="quarter" idx="12"/>
          </p:nvPr>
        </p:nvSpPr>
        <p:spPr/>
        <p:txBody>
          <a:bodyPr/>
          <a:lstStyle/>
          <a:p>
            <a:fld id="{E927A71C-5EB0-45EC-B0AD-E94D765AE5AB}" type="slidenum">
              <a:rPr lang="en-US" smtClean="0"/>
              <a:t>36</a:t>
            </a:fld>
            <a:endParaRPr lang="en-US"/>
          </a:p>
        </p:txBody>
      </p:sp>
    </p:spTree>
    <p:extLst>
      <p:ext uri="{BB962C8B-B14F-4D97-AF65-F5344CB8AC3E}">
        <p14:creationId xmlns:p14="http://schemas.microsoft.com/office/powerpoint/2010/main" val="334471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EE8F-B8F2-08A6-8E54-621A26A8E533}"/>
              </a:ext>
            </a:extLst>
          </p:cNvPr>
          <p:cNvSpPr>
            <a:spLocks noGrp="1"/>
          </p:cNvSpPr>
          <p:nvPr>
            <p:ph type="title"/>
          </p:nvPr>
        </p:nvSpPr>
        <p:spPr/>
        <p:txBody>
          <a:bodyPr/>
          <a:lstStyle/>
          <a:p>
            <a:r>
              <a:rPr lang="en-US" sz="4000" dirty="0"/>
              <a:t>Patient and Family Support PP</a:t>
            </a:r>
          </a:p>
        </p:txBody>
      </p:sp>
      <p:sp>
        <p:nvSpPr>
          <p:cNvPr id="4" name="Slide Number Placeholder 3">
            <a:extLst>
              <a:ext uri="{FF2B5EF4-FFF2-40B4-BE49-F238E27FC236}">
                <a16:creationId xmlns:a16="http://schemas.microsoft.com/office/drawing/2014/main" id="{75D5C0B4-74C1-B97B-825B-FB45D88B933A}"/>
              </a:ext>
            </a:extLst>
          </p:cNvPr>
          <p:cNvSpPr>
            <a:spLocks noGrp="1"/>
          </p:cNvSpPr>
          <p:nvPr>
            <p:ph type="sldNum" sz="quarter" idx="12"/>
          </p:nvPr>
        </p:nvSpPr>
        <p:spPr/>
        <p:txBody>
          <a:bodyPr/>
          <a:lstStyle/>
          <a:p>
            <a:fld id="{E927A71C-5EB0-45EC-B0AD-E94D765AE5AB}" type="slidenum">
              <a:rPr lang="en-US" smtClean="0"/>
              <a:t>37</a:t>
            </a:fld>
            <a:endParaRPr lang="en-US"/>
          </a:p>
        </p:txBody>
      </p:sp>
      <p:sp>
        <p:nvSpPr>
          <p:cNvPr id="5" name="Content Placeholder 2">
            <a:extLst>
              <a:ext uri="{FF2B5EF4-FFF2-40B4-BE49-F238E27FC236}">
                <a16:creationId xmlns:a16="http://schemas.microsoft.com/office/drawing/2014/main" id="{B3C8D5B3-ABA6-E564-BDCD-5D8EC4913E80}"/>
              </a:ext>
            </a:extLst>
          </p:cNvPr>
          <p:cNvSpPr>
            <a:spLocks noGrp="1"/>
          </p:cNvSpPr>
          <p:nvPr>
            <p:ph idx="1"/>
          </p:nvPr>
        </p:nvSpPr>
        <p:spPr>
          <a:xfrm>
            <a:off x="838200" y="2145059"/>
            <a:ext cx="10515600" cy="4031904"/>
          </a:xfrm>
        </p:spPr>
        <p:txBody>
          <a:bodyPr/>
          <a:lstStyle/>
          <a:p>
            <a:r>
              <a:rPr lang="en-US" dirty="0"/>
              <a:t>Frequent outreach</a:t>
            </a:r>
          </a:p>
          <a:p>
            <a:r>
              <a:rPr lang="en-US" dirty="0"/>
              <a:t>Emphasize sleep: “Sleep is a mood stabilizer!”</a:t>
            </a:r>
          </a:p>
          <a:p>
            <a:r>
              <a:rPr lang="en-US" dirty="0"/>
              <a:t>Discuss breastfeeding, bottle feeding, combination, in non-judgmental, supportive way</a:t>
            </a:r>
          </a:p>
          <a:p>
            <a:r>
              <a:rPr lang="en-US" dirty="0"/>
              <a:t>Involve partner and all other support system</a:t>
            </a:r>
          </a:p>
          <a:p>
            <a:r>
              <a:rPr lang="en-US" dirty="0"/>
              <a:t>Plan in advance for relapse: “plan for the worst, hope for the best”</a:t>
            </a:r>
          </a:p>
        </p:txBody>
      </p:sp>
    </p:spTree>
    <p:extLst>
      <p:ext uri="{BB962C8B-B14F-4D97-AF65-F5344CB8AC3E}">
        <p14:creationId xmlns:p14="http://schemas.microsoft.com/office/powerpoint/2010/main" val="28721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EE8F-B8F2-08A6-8E54-621A26A8E533}"/>
              </a:ext>
            </a:extLst>
          </p:cNvPr>
          <p:cNvSpPr>
            <a:spLocks noGrp="1"/>
          </p:cNvSpPr>
          <p:nvPr>
            <p:ph type="title"/>
          </p:nvPr>
        </p:nvSpPr>
        <p:spPr/>
        <p:txBody>
          <a:bodyPr/>
          <a:lstStyle/>
          <a:p>
            <a:r>
              <a:rPr lang="en-US" sz="4000" dirty="0"/>
              <a:t>Patient and Family Support PP (cont’d)</a:t>
            </a:r>
          </a:p>
        </p:txBody>
      </p:sp>
      <p:sp>
        <p:nvSpPr>
          <p:cNvPr id="4" name="Slide Number Placeholder 3">
            <a:extLst>
              <a:ext uri="{FF2B5EF4-FFF2-40B4-BE49-F238E27FC236}">
                <a16:creationId xmlns:a16="http://schemas.microsoft.com/office/drawing/2014/main" id="{75D5C0B4-74C1-B97B-825B-FB45D88B933A}"/>
              </a:ext>
            </a:extLst>
          </p:cNvPr>
          <p:cNvSpPr>
            <a:spLocks noGrp="1"/>
          </p:cNvSpPr>
          <p:nvPr>
            <p:ph type="sldNum" sz="quarter" idx="12"/>
          </p:nvPr>
        </p:nvSpPr>
        <p:spPr/>
        <p:txBody>
          <a:bodyPr/>
          <a:lstStyle/>
          <a:p>
            <a:fld id="{E927A71C-5EB0-45EC-B0AD-E94D765AE5AB}" type="slidenum">
              <a:rPr lang="en-US" smtClean="0"/>
              <a:t>38</a:t>
            </a:fld>
            <a:endParaRPr lang="en-US"/>
          </a:p>
        </p:txBody>
      </p:sp>
      <p:sp>
        <p:nvSpPr>
          <p:cNvPr id="5" name="Content Placeholder 2">
            <a:extLst>
              <a:ext uri="{FF2B5EF4-FFF2-40B4-BE49-F238E27FC236}">
                <a16:creationId xmlns:a16="http://schemas.microsoft.com/office/drawing/2014/main" id="{B3C8D5B3-ABA6-E564-BDCD-5D8EC4913E80}"/>
              </a:ext>
            </a:extLst>
          </p:cNvPr>
          <p:cNvSpPr>
            <a:spLocks noGrp="1"/>
          </p:cNvSpPr>
          <p:nvPr>
            <p:ph idx="1"/>
          </p:nvPr>
        </p:nvSpPr>
        <p:spPr>
          <a:xfrm>
            <a:off x="838200" y="2145059"/>
            <a:ext cx="10515600" cy="4031904"/>
          </a:xfrm>
        </p:spPr>
        <p:txBody>
          <a:bodyPr>
            <a:normAutofit/>
          </a:bodyPr>
          <a:lstStyle/>
          <a:p>
            <a:r>
              <a:rPr lang="en-US" dirty="0"/>
              <a:t>Most mental-health related maternal death occurs beyond the “fourth trimester”</a:t>
            </a:r>
          </a:p>
          <a:p>
            <a:r>
              <a:rPr lang="en-US" dirty="0"/>
              <a:t>Linkage to ongoing psychiatric care is critical</a:t>
            </a:r>
          </a:p>
          <a:p>
            <a:r>
              <a:rPr lang="en-US" dirty="0"/>
              <a:t>Pay attention to comorbidities (</a:t>
            </a:r>
            <a:r>
              <a:rPr lang="en-US" dirty="0" err="1"/>
              <a:t>ie</a:t>
            </a:r>
            <a:r>
              <a:rPr lang="en-US" dirty="0"/>
              <a:t> substances, medical)</a:t>
            </a:r>
          </a:p>
          <a:p>
            <a:r>
              <a:rPr lang="en-US" dirty="0"/>
              <a:t>Support resources for families (</a:t>
            </a:r>
            <a:r>
              <a:rPr lang="en-US" dirty="0" err="1"/>
              <a:t>ie</a:t>
            </a:r>
            <a:r>
              <a:rPr lang="en-US" dirty="0"/>
              <a:t> </a:t>
            </a:r>
            <a:r>
              <a:rPr lang="en-US"/>
              <a:t>NAMI)</a:t>
            </a:r>
            <a:endParaRPr lang="en-US" dirty="0"/>
          </a:p>
        </p:txBody>
      </p:sp>
    </p:spTree>
    <p:extLst>
      <p:ext uri="{BB962C8B-B14F-4D97-AF65-F5344CB8AC3E}">
        <p14:creationId xmlns:p14="http://schemas.microsoft.com/office/powerpoint/2010/main" val="334781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E130-A504-4F1F-B1E7-37E8EF9652FB}"/>
              </a:ext>
            </a:extLst>
          </p:cNvPr>
          <p:cNvSpPr>
            <a:spLocks noGrp="1"/>
          </p:cNvSpPr>
          <p:nvPr>
            <p:ph type="title"/>
          </p:nvPr>
        </p:nvSpPr>
        <p:spPr/>
        <p:txBody>
          <a:bodyPr>
            <a:normAutofit fontScale="90000"/>
          </a:bodyPr>
          <a:lstStyle/>
          <a:p>
            <a:r>
              <a:rPr lang="en-US" dirty="0"/>
              <a:t>When to Consider Medication </a:t>
            </a:r>
            <a:br>
              <a:rPr lang="en-US" dirty="0"/>
            </a:br>
            <a:r>
              <a:rPr lang="en-US" dirty="0"/>
              <a:t>Treatment for PMADS (severity)</a:t>
            </a:r>
          </a:p>
        </p:txBody>
      </p:sp>
      <p:graphicFrame>
        <p:nvGraphicFramePr>
          <p:cNvPr id="4" name="Content Placeholder 3">
            <a:extLst>
              <a:ext uri="{FF2B5EF4-FFF2-40B4-BE49-F238E27FC236}">
                <a16:creationId xmlns:a16="http://schemas.microsoft.com/office/drawing/2014/main" id="{A03B7D35-9B3A-418F-AB54-8E0E5AEC301A}"/>
              </a:ext>
            </a:extLst>
          </p:cNvPr>
          <p:cNvGraphicFramePr>
            <a:graphicFrameLocks noGrp="1"/>
          </p:cNvGraphicFramePr>
          <p:nvPr>
            <p:ph idx="1"/>
          </p:nvPr>
        </p:nvGraphicFramePr>
        <p:xfrm>
          <a:off x="838200" y="2232025"/>
          <a:ext cx="10515600" cy="3479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30083033"/>
                    </a:ext>
                  </a:extLst>
                </a:gridCol>
                <a:gridCol w="5257800">
                  <a:extLst>
                    <a:ext uri="{9D8B030D-6E8A-4147-A177-3AD203B41FA5}">
                      <a16:colId xmlns:a16="http://schemas.microsoft.com/office/drawing/2014/main" val="2942147486"/>
                    </a:ext>
                  </a:extLst>
                </a:gridCol>
              </a:tblGrid>
              <a:tr h="370840">
                <a:tc>
                  <a:txBody>
                    <a:bodyPr/>
                    <a:lstStyle/>
                    <a:p>
                      <a:r>
                        <a:rPr lang="en-US" dirty="0"/>
                        <a:t>Mild-Moderate</a:t>
                      </a:r>
                    </a:p>
                  </a:txBody>
                  <a:tcPr/>
                </a:tc>
                <a:tc>
                  <a:txBody>
                    <a:bodyPr/>
                    <a:lstStyle/>
                    <a:p>
                      <a:r>
                        <a:rPr lang="en-US" dirty="0"/>
                        <a:t>Moderate-Severe</a:t>
                      </a:r>
                    </a:p>
                  </a:txBody>
                  <a:tcPr/>
                </a:tc>
                <a:extLst>
                  <a:ext uri="{0D108BD9-81ED-4DB2-BD59-A6C34878D82A}">
                    <a16:rowId xmlns:a16="http://schemas.microsoft.com/office/drawing/2014/main" val="2382936469"/>
                  </a:ext>
                </a:extLst>
              </a:tr>
              <a:tr h="370840">
                <a:tc>
                  <a:txBody>
                    <a:bodyPr/>
                    <a:lstStyle/>
                    <a:p>
                      <a:pPr marL="285750" indent="-285750">
                        <a:buFont typeface="Arial" panose="020B0604020202020204" pitchFamily="34" charset="0"/>
                        <a:buChar char="•"/>
                      </a:pPr>
                      <a:r>
                        <a:rPr lang="en-US" dirty="0"/>
                        <a:t>No suicidal ideation</a:t>
                      </a:r>
                    </a:p>
                    <a:p>
                      <a:pPr marL="285750" indent="-285750">
                        <a:buFont typeface="Arial" panose="020B0604020202020204" pitchFamily="34" charset="0"/>
                        <a:buChar char="•"/>
                      </a:pPr>
                      <a:r>
                        <a:rPr lang="en-US" dirty="0"/>
                        <a:t>Able to access psychotherapy and/or other nonmedication treatments</a:t>
                      </a:r>
                    </a:p>
                    <a:p>
                      <a:pPr marL="285750" indent="-285750">
                        <a:buFont typeface="Arial" panose="020B0604020202020204" pitchFamily="34" charset="0"/>
                        <a:buChar char="•"/>
                      </a:pPr>
                      <a:r>
                        <a:rPr lang="en-US" dirty="0"/>
                        <a:t>Prior good response to psychotherapy</a:t>
                      </a:r>
                    </a:p>
                    <a:p>
                      <a:pPr marL="285750" indent="-285750">
                        <a:buFont typeface="Arial" panose="020B0604020202020204" pitchFamily="34" charset="0"/>
                        <a:buChar char="•"/>
                      </a:pPr>
                      <a:r>
                        <a:rPr lang="en-US" dirty="0"/>
                        <a:t>Good social supports</a:t>
                      </a:r>
                    </a:p>
                    <a:p>
                      <a:pPr marL="285750" indent="-285750">
                        <a:buFont typeface="Arial" panose="020B0604020202020204" pitchFamily="34" charset="0"/>
                        <a:buChar char="•"/>
                      </a:pPr>
                      <a:r>
                        <a:rPr lang="en-US" dirty="0"/>
                        <a:t>Able to care for self/baby</a:t>
                      </a:r>
                    </a:p>
                    <a:p>
                      <a:pPr marL="285750" indent="-285750">
                        <a:buFont typeface="Arial" panose="020B0604020202020204" pitchFamily="34" charset="0"/>
                        <a:buChar char="•"/>
                      </a:pPr>
                      <a:r>
                        <a:rPr lang="en-US" dirty="0"/>
                        <a:t>Sleep disruption responsive to more support</a:t>
                      </a:r>
                    </a:p>
                  </a:txBody>
                  <a:tcPr/>
                </a:tc>
                <a:tc>
                  <a:txBody>
                    <a:bodyPr/>
                    <a:lstStyle/>
                    <a:p>
                      <a:pPr marL="285750" indent="-285750">
                        <a:buFont typeface="Arial" panose="020B0604020202020204" pitchFamily="34" charset="0"/>
                        <a:buChar char="•"/>
                      </a:pPr>
                      <a:r>
                        <a:rPr lang="en-US" dirty="0"/>
                        <a:t>Suicidal ideation**</a:t>
                      </a:r>
                    </a:p>
                    <a:p>
                      <a:pPr marL="285750" indent="-285750">
                        <a:buFont typeface="Arial" panose="020B0604020202020204" pitchFamily="34" charset="0"/>
                        <a:buChar char="•"/>
                      </a:pPr>
                      <a:r>
                        <a:rPr lang="en-US" dirty="0"/>
                        <a:t>Difficulty functioning caring for self/baby</a:t>
                      </a:r>
                    </a:p>
                    <a:p>
                      <a:pPr marL="285750" indent="-285750">
                        <a:buFont typeface="Arial" panose="020B0604020202020204" pitchFamily="34" charset="0"/>
                        <a:buChar char="•"/>
                      </a:pPr>
                      <a:r>
                        <a:rPr lang="en-US" dirty="0"/>
                        <a:t>History of severe depression and/or suicide attempts</a:t>
                      </a:r>
                    </a:p>
                    <a:p>
                      <a:pPr marL="285750" indent="-285750">
                        <a:buFont typeface="Arial" panose="020B0604020202020204" pitchFamily="34" charset="0"/>
                        <a:buChar char="•"/>
                      </a:pPr>
                      <a:r>
                        <a:rPr lang="en-US" dirty="0"/>
                        <a:t>Severe sleep disruption despite behavioral interventions and support</a:t>
                      </a:r>
                    </a:p>
                    <a:p>
                      <a:pPr marL="285750" indent="-285750">
                        <a:buFont typeface="Arial" panose="020B0604020202020204" pitchFamily="34" charset="0"/>
                        <a:buChar char="•"/>
                      </a:pPr>
                      <a:r>
                        <a:rPr lang="en-US" dirty="0"/>
                        <a:t>Comorbid anxiety disorder, panic attacks</a:t>
                      </a:r>
                    </a:p>
                    <a:p>
                      <a:pPr marL="285750" indent="-285750">
                        <a:buFont typeface="Arial" panose="020B0604020202020204" pitchFamily="34" charset="0"/>
                        <a:buChar char="•"/>
                      </a:pPr>
                      <a:r>
                        <a:rPr lang="en-US" dirty="0"/>
                        <a:t>Obsessional thoughts about harm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Subjective distress, impact on family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Psychotic symptoms**</a:t>
                      </a:r>
                    </a:p>
                    <a:p>
                      <a:endParaRPr lang="en-US" dirty="0"/>
                    </a:p>
                  </a:txBody>
                  <a:tcPr/>
                </a:tc>
                <a:extLst>
                  <a:ext uri="{0D108BD9-81ED-4DB2-BD59-A6C34878D82A}">
                    <a16:rowId xmlns:a16="http://schemas.microsoft.com/office/drawing/2014/main" val="1918969770"/>
                  </a:ext>
                </a:extLst>
              </a:tr>
            </a:tbl>
          </a:graphicData>
        </a:graphic>
      </p:graphicFrame>
      <p:sp>
        <p:nvSpPr>
          <p:cNvPr id="5" name="TextBox 4">
            <a:extLst>
              <a:ext uri="{FF2B5EF4-FFF2-40B4-BE49-F238E27FC236}">
                <a16:creationId xmlns:a16="http://schemas.microsoft.com/office/drawing/2014/main" id="{57CC4685-96F4-489B-96F5-AC5C46932863}"/>
              </a:ext>
            </a:extLst>
          </p:cNvPr>
          <p:cNvSpPr txBox="1"/>
          <p:nvPr/>
        </p:nvSpPr>
        <p:spPr>
          <a:xfrm>
            <a:off x="4241800" y="5748893"/>
            <a:ext cx="711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**Needs immediate assessment, consider activating emergency response</a:t>
            </a:r>
          </a:p>
        </p:txBody>
      </p:sp>
    </p:spTree>
    <p:extLst>
      <p:ext uri="{BB962C8B-B14F-4D97-AF65-F5344CB8AC3E}">
        <p14:creationId xmlns:p14="http://schemas.microsoft.com/office/powerpoint/2010/main" val="139316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2245-54C6-40FC-81A4-2D08BF91EE0D}"/>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105FBF9A-8A79-4EC0-8F24-B33712211015}"/>
              </a:ext>
            </a:extLst>
          </p:cNvPr>
          <p:cNvSpPr>
            <a:spLocks noGrp="1"/>
          </p:cNvSpPr>
          <p:nvPr>
            <p:ph idx="1"/>
          </p:nvPr>
        </p:nvSpPr>
        <p:spPr>
          <a:xfrm>
            <a:off x="838200" y="1952016"/>
            <a:ext cx="10515600" cy="4351338"/>
          </a:xfrm>
        </p:spPr>
        <p:txBody>
          <a:bodyPr>
            <a:normAutofit fontScale="92500" lnSpcReduction="20000"/>
          </a:bodyPr>
          <a:lstStyle/>
          <a:p>
            <a:r>
              <a:rPr lang="en-US" dirty="0"/>
              <a:t>What is Bipolar Disorder? </a:t>
            </a:r>
          </a:p>
          <a:p>
            <a:pPr lvl="1"/>
            <a:r>
              <a:rPr lang="en-US" dirty="0"/>
              <a:t>How do we distinguish it from other psychiatric disorders?</a:t>
            </a:r>
          </a:p>
          <a:p>
            <a:r>
              <a:rPr lang="en-US" dirty="0"/>
              <a:t>Why is it important for obstetric clinicians to know about Bipolar Disorder?</a:t>
            </a:r>
          </a:p>
          <a:p>
            <a:pPr lvl="1"/>
            <a:r>
              <a:rPr lang="en-US" dirty="0"/>
              <a:t>Pre-pregnancy medications and interactions with birth control</a:t>
            </a:r>
          </a:p>
          <a:p>
            <a:pPr lvl="1"/>
            <a:r>
              <a:rPr lang="en-US" dirty="0"/>
              <a:t>Risks in pregnancy</a:t>
            </a:r>
          </a:p>
          <a:p>
            <a:pPr lvl="1"/>
            <a:r>
              <a:rPr lang="en-US" dirty="0"/>
              <a:t>Risks postpartum</a:t>
            </a:r>
          </a:p>
          <a:p>
            <a:r>
              <a:rPr lang="en-US" dirty="0" err="1"/>
              <a:t>Posptartum</a:t>
            </a:r>
            <a:r>
              <a:rPr lang="en-US" dirty="0"/>
              <a:t> Psychosis: A Psychiatric Emergency</a:t>
            </a:r>
          </a:p>
          <a:p>
            <a:r>
              <a:rPr lang="en-US" dirty="0"/>
              <a:t>Brief Overview of Mood Stabilizers in Pregnancy</a:t>
            </a:r>
          </a:p>
          <a:p>
            <a:r>
              <a:rPr lang="en-US" dirty="0"/>
              <a:t>Managing the Postpartum Bipolar Patient</a:t>
            </a:r>
          </a:p>
          <a:p>
            <a:pPr lvl="1"/>
            <a:r>
              <a:rPr lang="en-US" dirty="0"/>
              <a:t>Acute Management</a:t>
            </a:r>
          </a:p>
          <a:p>
            <a:pPr lvl="1"/>
            <a:r>
              <a:rPr lang="en-US" dirty="0"/>
              <a:t>Beyond the “Fourth Trimester”</a:t>
            </a:r>
          </a:p>
        </p:txBody>
      </p:sp>
    </p:spTree>
    <p:extLst>
      <p:ext uri="{BB962C8B-B14F-4D97-AF65-F5344CB8AC3E}">
        <p14:creationId xmlns:p14="http://schemas.microsoft.com/office/powerpoint/2010/main" val="12708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981200" y="1524000"/>
            <a:ext cx="8229600" cy="5105400"/>
          </a:xfrm>
        </p:spPr>
        <p:txBody>
          <a:bodyPr/>
          <a:lstStyle/>
          <a:p>
            <a:pPr eaLnBrk="1" hangingPunct="1"/>
            <a:r>
              <a:rPr lang="en-US" altLang="en-US" sz="2800" b="1" dirty="0">
                <a:solidFill>
                  <a:schemeClr val="accent2"/>
                </a:solidFill>
                <a:latin typeface="Georgia" charset="0"/>
              </a:rPr>
              <a:t>Project TEACH</a:t>
            </a:r>
            <a:r>
              <a:rPr lang="en-US" altLang="en-US" sz="2800" dirty="0">
                <a:latin typeface="Georgia" charset="0"/>
              </a:rPr>
              <a:t>: </a:t>
            </a:r>
            <a:r>
              <a:rPr lang="en-US" altLang="en-US" sz="2800" dirty="0">
                <a:latin typeface="Georgia" charset="0"/>
                <a:hlinkClick r:id="rId3"/>
              </a:rPr>
              <a:t>https://projectteachny.org/</a:t>
            </a:r>
            <a:endParaRPr lang="en-US" altLang="en-US" sz="2800" dirty="0">
              <a:latin typeface="Georgia" charset="0"/>
            </a:endParaRPr>
          </a:p>
          <a:p>
            <a:pPr eaLnBrk="1" hangingPunct="1"/>
            <a:r>
              <a:rPr lang="en-US" altLang="en-US" sz="2800" dirty="0">
                <a:latin typeface="Georgia" charset="0"/>
              </a:rPr>
              <a:t>Mothertobaby.org (free resources including fact sheets for patients)</a:t>
            </a:r>
          </a:p>
          <a:p>
            <a:pPr eaLnBrk="1" hangingPunct="1"/>
            <a:r>
              <a:rPr lang="en-US" altLang="en-US" sz="2800" dirty="0">
                <a:latin typeface="Georgia" charset="0"/>
              </a:rPr>
              <a:t>Reprotox.org (subscription site)</a:t>
            </a:r>
          </a:p>
          <a:p>
            <a:r>
              <a:rPr lang="en-US" altLang="en-US" sz="2800" dirty="0" err="1">
                <a:latin typeface="Georgia" charset="0"/>
              </a:rPr>
              <a:t>Lactmed</a:t>
            </a:r>
            <a:r>
              <a:rPr lang="en-US" altLang="en-US" sz="2800" dirty="0">
                <a:latin typeface="Georgia" charset="0"/>
              </a:rPr>
              <a:t>: </a:t>
            </a:r>
            <a:r>
              <a:rPr lang="en-US" altLang="en-US" sz="2400" dirty="0">
                <a:latin typeface="Georgia" charset="0"/>
                <a:hlinkClick r:id="rId4"/>
              </a:rPr>
              <a:t>https://toxnet.nlm.nih.gov/newtoxnet/lactmed.htm</a:t>
            </a:r>
            <a:endParaRPr lang="en-US" altLang="en-US" sz="2800" dirty="0">
              <a:latin typeface="Georgia" charset="0"/>
            </a:endParaRPr>
          </a:p>
          <a:p>
            <a:r>
              <a:rPr lang="en-US" altLang="en-US" sz="2800" dirty="0">
                <a:solidFill>
                  <a:schemeClr val="tx1"/>
                </a:solidFill>
                <a:latin typeface="Georgia" charset="0"/>
              </a:rPr>
              <a:t>Postpartum Support International: </a:t>
            </a:r>
            <a:r>
              <a:rPr lang="en-US" altLang="en-US" sz="2800" dirty="0">
                <a:latin typeface="Georgia" charset="0"/>
                <a:hlinkClick r:id="rId5"/>
              </a:rPr>
              <a:t>www.postpartum.net</a:t>
            </a:r>
            <a:endParaRPr lang="en-US" altLang="en-US" sz="2800" dirty="0">
              <a:latin typeface="Georgia" charset="0"/>
            </a:endParaRPr>
          </a:p>
          <a:p>
            <a:r>
              <a:rPr lang="en-US" altLang="en-US" sz="2800" dirty="0">
                <a:latin typeface="Georgia" charset="0"/>
                <a:hlinkClick r:id="rId6">
                  <a:extLst>
                    <a:ext uri="{A12FA001-AC4F-418D-AE19-62706E023703}">
                      <ahyp:hlinkClr xmlns:ahyp="http://schemas.microsoft.com/office/drawing/2018/hyperlinkcolor" val="tx"/>
                    </a:ext>
                  </a:extLst>
                </a:hlinkClick>
              </a:rPr>
              <a:t>MGH Center for Women’s Mental Health </a:t>
            </a:r>
            <a:r>
              <a:rPr lang="en-US" altLang="en-US" sz="2800" dirty="0">
                <a:solidFill>
                  <a:srgbClr val="0563C1"/>
                </a:solidFill>
                <a:latin typeface="Georgia" charset="0"/>
                <a:hlinkClick r:id="rId6">
                  <a:extLst>
                    <a:ext uri="{A12FA001-AC4F-418D-AE19-62706E023703}">
                      <ahyp:hlinkClr xmlns:ahyp="http://schemas.microsoft.com/office/drawing/2018/hyperlinkcolor" val="tx"/>
                    </a:ext>
                  </a:extLst>
                </a:hlinkClick>
              </a:rPr>
              <a:t>www.womensmentalhealth.org</a:t>
            </a:r>
            <a:endParaRPr lang="en-US" altLang="en-US" sz="2800" dirty="0">
              <a:latin typeface="Georgia" charset="0"/>
            </a:endParaRPr>
          </a:p>
          <a:p>
            <a:pPr eaLnBrk="1" hangingPunct="1"/>
            <a:endParaRPr lang="en-US" altLang="en-US" sz="2800" dirty="0">
              <a:latin typeface="Georgia" charset="0"/>
            </a:endParaRPr>
          </a:p>
          <a:p>
            <a:pPr eaLnBrk="1" hangingPunct="1"/>
            <a:endParaRPr lang="en-US" altLang="en-US" sz="2800" dirty="0">
              <a:latin typeface="Georgia" charset="0"/>
            </a:endParaRPr>
          </a:p>
          <a:p>
            <a:pPr eaLnBrk="1" hangingPunct="1"/>
            <a:endParaRPr lang="en-US" altLang="en-US" sz="700" dirty="0">
              <a:latin typeface="Georgia" charset="0"/>
            </a:endParaRPr>
          </a:p>
        </p:txBody>
      </p:sp>
      <p:sp>
        <p:nvSpPr>
          <p:cNvPr id="70660" name="Title 1"/>
          <p:cNvSpPr>
            <a:spLocks noGrp="1"/>
          </p:cNvSpPr>
          <p:nvPr/>
        </p:nvSpPr>
        <p:spPr bwMode="auto">
          <a:xfrm>
            <a:off x="1828800" y="191193"/>
            <a:ext cx="8534400" cy="715962"/>
          </a:xfrm>
          <a:prstGeom prst="rect">
            <a:avLst/>
          </a:prstGeom>
          <a:noFill/>
          <a:ln>
            <a:noFill/>
          </a:ln>
        </p:spPr>
        <p:txBody>
          <a:bodyPr anchor="ctr"/>
          <a:lstStyle/>
          <a:p>
            <a:pPr algn="ctr" eaLnBrk="0" fontAlgn="base" hangingPunct="0">
              <a:spcBef>
                <a:spcPct val="0"/>
              </a:spcBef>
              <a:spcAft>
                <a:spcPct val="0"/>
              </a:spcAft>
            </a:pPr>
            <a:r>
              <a:rPr lang="en-US" altLang="en-US" sz="4000" dirty="0">
                <a:solidFill>
                  <a:srgbClr val="0070C0"/>
                </a:solidFill>
                <a:latin typeface="Geneva" charset="0"/>
                <a:ea typeface="ＭＳ Ｐゴシック" charset="-128"/>
                <a:cs typeface="Arial" charset="0"/>
              </a:rPr>
              <a:t>Staying Up to Date: Resources</a:t>
            </a:r>
            <a:endParaRPr lang="en-US" altLang="en-US" sz="4000" dirty="0">
              <a:solidFill>
                <a:srgbClr val="0070C0"/>
              </a:solidFill>
              <a:ea typeface="ＭＳ Ｐゴシック" charset="-128"/>
              <a:cs typeface="Arial" charset="0"/>
            </a:endParaRPr>
          </a:p>
        </p:txBody>
      </p:sp>
    </p:spTree>
    <p:extLst>
      <p:ext uri="{BB962C8B-B14F-4D97-AF65-F5344CB8AC3E}">
        <p14:creationId xmlns:p14="http://schemas.microsoft.com/office/powerpoint/2010/main" val="70881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88D1-AB7F-C046-8D4C-CF0ABEBC5F59}"/>
              </a:ext>
            </a:extLst>
          </p:cNvPr>
          <p:cNvSpPr>
            <a:spLocks noGrp="1"/>
          </p:cNvSpPr>
          <p:nvPr>
            <p:ph type="title"/>
          </p:nvPr>
        </p:nvSpPr>
        <p:spPr/>
        <p:txBody>
          <a:bodyPr/>
          <a:lstStyle/>
          <a:p>
            <a:r>
              <a:rPr lang="en-US" sz="4000" dirty="0"/>
              <a:t>Case: 24yo woman with Bipolar 1 Disorder</a:t>
            </a:r>
          </a:p>
        </p:txBody>
      </p:sp>
      <p:sp>
        <p:nvSpPr>
          <p:cNvPr id="3" name="Content Placeholder 2">
            <a:extLst>
              <a:ext uri="{FF2B5EF4-FFF2-40B4-BE49-F238E27FC236}">
                <a16:creationId xmlns:a16="http://schemas.microsoft.com/office/drawing/2014/main" id="{431ED79F-2F58-E893-950C-44302BBFED5D}"/>
              </a:ext>
            </a:extLst>
          </p:cNvPr>
          <p:cNvSpPr>
            <a:spLocks noGrp="1"/>
          </p:cNvSpPr>
          <p:nvPr>
            <p:ph idx="1"/>
          </p:nvPr>
        </p:nvSpPr>
        <p:spPr>
          <a:xfrm>
            <a:off x="838200" y="1662902"/>
            <a:ext cx="10515600" cy="4621020"/>
          </a:xfrm>
        </p:spPr>
        <p:txBody>
          <a:bodyPr>
            <a:normAutofit fontScale="77500" lnSpcReduction="20000"/>
          </a:bodyPr>
          <a:lstStyle/>
          <a:p>
            <a:pPr>
              <a:lnSpc>
                <a:spcPct val="120000"/>
              </a:lnSpc>
              <a:spcAft>
                <a:spcPts val="1200"/>
              </a:spcAft>
            </a:pPr>
            <a:r>
              <a:rPr lang="en-US" dirty="0"/>
              <a:t>24yo married woman presented for consultation about managing Bipolar 1 Disorder in pregnancy. She had been hospitalized twice for mania with psychosis. Her first episode was right after she graduated from college. She demonstrated pressured speech, was only sleeping 2 hours a night, was agitated, and had a delusion that one of her teachers was sending her telepathic signals. She was stabilized on valproate and olanzapine. Tapered off of both after one year with her psychiatrist, but within 2 months became acutely agitated and paranoid, and was physically aggressive. Stabilized on lithium and olanzapine. Olanzapine was tapered off after several months due to weight gain. Became depressed, and citalopram was added. At the time of presentation she had been stable for 3 years on the combination of lithium 1200mg daily and citalopram 20mg daily. She and her husband planned to start a family within the next year.</a:t>
            </a:r>
          </a:p>
        </p:txBody>
      </p:sp>
      <p:sp>
        <p:nvSpPr>
          <p:cNvPr id="4" name="Slide Number Placeholder 3">
            <a:extLst>
              <a:ext uri="{FF2B5EF4-FFF2-40B4-BE49-F238E27FC236}">
                <a16:creationId xmlns:a16="http://schemas.microsoft.com/office/drawing/2014/main" id="{7CA45A37-54A7-495B-CD76-7563F2826E3F}"/>
              </a:ext>
            </a:extLst>
          </p:cNvPr>
          <p:cNvSpPr>
            <a:spLocks noGrp="1"/>
          </p:cNvSpPr>
          <p:nvPr>
            <p:ph type="sldNum" sz="quarter" idx="12"/>
          </p:nvPr>
        </p:nvSpPr>
        <p:spPr/>
        <p:txBody>
          <a:bodyPr/>
          <a:lstStyle/>
          <a:p>
            <a:fld id="{E927A71C-5EB0-45EC-B0AD-E94D765AE5AB}" type="slidenum">
              <a:rPr lang="en-US" smtClean="0"/>
              <a:t>5</a:t>
            </a:fld>
            <a:endParaRPr lang="en-US"/>
          </a:p>
        </p:txBody>
      </p:sp>
    </p:spTree>
    <p:extLst>
      <p:ext uri="{BB962C8B-B14F-4D97-AF65-F5344CB8AC3E}">
        <p14:creationId xmlns:p14="http://schemas.microsoft.com/office/powerpoint/2010/main" val="4456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8ACB-5D5F-82F2-8F3F-3B6B172C64FE}"/>
              </a:ext>
            </a:extLst>
          </p:cNvPr>
          <p:cNvSpPr>
            <a:spLocks noGrp="1"/>
          </p:cNvSpPr>
          <p:nvPr>
            <p:ph type="title"/>
          </p:nvPr>
        </p:nvSpPr>
        <p:spPr/>
        <p:txBody>
          <a:bodyPr/>
          <a:lstStyle/>
          <a:p>
            <a:r>
              <a:rPr lang="en-US" dirty="0"/>
              <a:t>What is Bipolar Disorder?</a:t>
            </a:r>
          </a:p>
        </p:txBody>
      </p:sp>
      <p:sp>
        <p:nvSpPr>
          <p:cNvPr id="3" name="Text Placeholder 2">
            <a:extLst>
              <a:ext uri="{FF2B5EF4-FFF2-40B4-BE49-F238E27FC236}">
                <a16:creationId xmlns:a16="http://schemas.microsoft.com/office/drawing/2014/main" id="{2C182AA1-3073-043A-EACC-C91BFFA81B24}"/>
              </a:ext>
            </a:extLst>
          </p:cNvPr>
          <p:cNvSpPr>
            <a:spLocks noGrp="1"/>
          </p:cNvSpPr>
          <p:nvPr>
            <p:ph type="body" idx="1"/>
          </p:nvPr>
        </p:nvSpPr>
        <p:spPr/>
        <p:txBody>
          <a:bodyPr/>
          <a:lstStyle/>
          <a:p>
            <a:r>
              <a:rPr lang="en-US" dirty="0"/>
              <a:t>Diagnostic Criteria</a:t>
            </a:r>
          </a:p>
          <a:p>
            <a:r>
              <a:rPr lang="en-US" dirty="0"/>
              <a:t>Screening tools</a:t>
            </a:r>
          </a:p>
          <a:p>
            <a:r>
              <a:rPr lang="en-US" dirty="0"/>
              <a:t>Distinguishing from other psychiatric and medical illness</a:t>
            </a:r>
          </a:p>
        </p:txBody>
      </p:sp>
      <p:sp>
        <p:nvSpPr>
          <p:cNvPr id="4" name="Slide Number Placeholder 3">
            <a:extLst>
              <a:ext uri="{FF2B5EF4-FFF2-40B4-BE49-F238E27FC236}">
                <a16:creationId xmlns:a16="http://schemas.microsoft.com/office/drawing/2014/main" id="{A8FC0E59-F379-ECFF-E25F-FDD0BDBD1EF8}"/>
              </a:ext>
            </a:extLst>
          </p:cNvPr>
          <p:cNvSpPr>
            <a:spLocks noGrp="1"/>
          </p:cNvSpPr>
          <p:nvPr>
            <p:ph type="sldNum" sz="quarter" idx="12"/>
          </p:nvPr>
        </p:nvSpPr>
        <p:spPr/>
        <p:txBody>
          <a:bodyPr/>
          <a:lstStyle/>
          <a:p>
            <a:fld id="{E927A71C-5EB0-45EC-B0AD-E94D765AE5AB}" type="slidenum">
              <a:rPr lang="en-US" smtClean="0"/>
              <a:t>6</a:t>
            </a:fld>
            <a:endParaRPr lang="en-US"/>
          </a:p>
        </p:txBody>
      </p:sp>
    </p:spTree>
    <p:extLst>
      <p:ext uri="{BB962C8B-B14F-4D97-AF65-F5344CB8AC3E}">
        <p14:creationId xmlns:p14="http://schemas.microsoft.com/office/powerpoint/2010/main" val="3659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50053" y="609600"/>
            <a:ext cx="3924645" cy="5683785"/>
          </a:xfrm>
          <a:prstGeom prst="rect">
            <a:avLst/>
          </a:prstGeom>
        </p:spPr>
      </p:pic>
      <p:pic>
        <p:nvPicPr>
          <p:cNvPr id="5" name="Picture 4"/>
          <p:cNvPicPr>
            <a:picLocks noChangeAspect="1"/>
          </p:cNvPicPr>
          <p:nvPr/>
        </p:nvPicPr>
        <p:blipFill>
          <a:blip r:embed="rId4"/>
          <a:stretch>
            <a:fillRect/>
          </a:stretch>
        </p:blipFill>
        <p:spPr>
          <a:xfrm>
            <a:off x="5220614" y="609600"/>
            <a:ext cx="4197705" cy="6112548"/>
          </a:xfrm>
          <a:prstGeom prst="rect">
            <a:avLst/>
          </a:prstGeom>
        </p:spPr>
      </p:pic>
      <p:sp>
        <p:nvSpPr>
          <p:cNvPr id="6" name="Rectangle 5"/>
          <p:cNvSpPr/>
          <p:nvPr/>
        </p:nvSpPr>
        <p:spPr>
          <a:xfrm>
            <a:off x="1140542" y="1927123"/>
            <a:ext cx="3500284" cy="171081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0027421-D521-DB61-C0A2-7B63FBB8FB26}"/>
              </a:ext>
            </a:extLst>
          </p:cNvPr>
          <p:cNvSpPr/>
          <p:nvPr/>
        </p:nvSpPr>
        <p:spPr>
          <a:xfrm>
            <a:off x="5431805" y="3429000"/>
            <a:ext cx="3877199" cy="130800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702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580" y="617570"/>
            <a:ext cx="10515600" cy="821917"/>
          </a:xfrm>
        </p:spPr>
        <p:txBody>
          <a:bodyPr/>
          <a:lstStyle/>
          <a:p>
            <a:r>
              <a:rPr lang="en-US" dirty="0"/>
              <a:t>Bipolar Disorder DSM-V</a:t>
            </a:r>
          </a:p>
        </p:txBody>
      </p:sp>
      <p:pic>
        <p:nvPicPr>
          <p:cNvPr id="6" name="Picture 5"/>
          <p:cNvPicPr>
            <a:picLocks noChangeAspect="1"/>
          </p:cNvPicPr>
          <p:nvPr/>
        </p:nvPicPr>
        <p:blipFill>
          <a:blip r:embed="rId2"/>
          <a:stretch>
            <a:fillRect/>
          </a:stretch>
        </p:blipFill>
        <p:spPr>
          <a:xfrm>
            <a:off x="2530819" y="1439487"/>
            <a:ext cx="4889697" cy="4746164"/>
          </a:xfrm>
          <a:prstGeom prst="rect">
            <a:avLst/>
          </a:prstGeom>
        </p:spPr>
      </p:pic>
    </p:spTree>
    <p:extLst>
      <p:ext uri="{BB962C8B-B14F-4D97-AF65-F5344CB8AC3E}">
        <p14:creationId xmlns:p14="http://schemas.microsoft.com/office/powerpoint/2010/main" val="200283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D18C-D062-1326-D6E0-075C0D4BE7E7}"/>
              </a:ext>
            </a:extLst>
          </p:cNvPr>
          <p:cNvSpPr>
            <a:spLocks noGrp="1"/>
          </p:cNvSpPr>
          <p:nvPr>
            <p:ph type="title"/>
          </p:nvPr>
        </p:nvSpPr>
        <p:spPr>
          <a:xfrm>
            <a:off x="838200" y="840698"/>
            <a:ext cx="10515600" cy="709919"/>
          </a:xfrm>
        </p:spPr>
        <p:txBody>
          <a:bodyPr/>
          <a:lstStyle/>
          <a:p>
            <a:r>
              <a:rPr lang="en-US" dirty="0"/>
              <a:t>Bipolar Epidemiology and Course</a:t>
            </a:r>
          </a:p>
        </p:txBody>
      </p:sp>
      <p:sp>
        <p:nvSpPr>
          <p:cNvPr id="3" name="Content Placeholder 2">
            <a:extLst>
              <a:ext uri="{FF2B5EF4-FFF2-40B4-BE49-F238E27FC236}">
                <a16:creationId xmlns:a16="http://schemas.microsoft.com/office/drawing/2014/main" id="{3EB6B93A-7CC0-E8D7-77B5-5D572094D0AF}"/>
              </a:ext>
            </a:extLst>
          </p:cNvPr>
          <p:cNvSpPr>
            <a:spLocks noGrp="1"/>
          </p:cNvSpPr>
          <p:nvPr>
            <p:ph idx="1"/>
          </p:nvPr>
        </p:nvSpPr>
        <p:spPr>
          <a:xfrm>
            <a:off x="906952" y="1705046"/>
            <a:ext cx="10515600" cy="4630201"/>
          </a:xfrm>
        </p:spPr>
        <p:txBody>
          <a:bodyPr>
            <a:normAutofit lnSpcReduction="10000"/>
          </a:bodyPr>
          <a:lstStyle/>
          <a:p>
            <a:r>
              <a:rPr lang="en-US" dirty="0"/>
              <a:t>1-3% lifetime prevalence (bipolar 1 and 2)</a:t>
            </a:r>
          </a:p>
          <a:p>
            <a:r>
              <a:rPr lang="en-US" dirty="0"/>
              <a:t>Age of onset (diagnosis or 1</a:t>
            </a:r>
            <a:r>
              <a:rPr lang="en-US" baseline="30000" dirty="0"/>
              <a:t>st</a:t>
            </a:r>
            <a:r>
              <a:rPr lang="en-US" dirty="0"/>
              <a:t> manic) in women early to mid 20’s (late teens men), later dx possible</a:t>
            </a:r>
          </a:p>
          <a:p>
            <a:r>
              <a:rPr lang="en-US" dirty="0"/>
              <a:t>Chronic, relapsing remitting course</a:t>
            </a:r>
          </a:p>
          <a:p>
            <a:r>
              <a:rPr lang="en-US" dirty="0"/>
              <a:t>Depression is more frequent than mania (bipolar patients spend more time depressed than manic or hypomanic)</a:t>
            </a:r>
          </a:p>
          <a:p>
            <a:r>
              <a:rPr lang="en-US" dirty="0"/>
              <a:t>Antidepressants without mood stabilizers can precipitate mania, mixed states, and more mood cycling</a:t>
            </a:r>
          </a:p>
          <a:p>
            <a:r>
              <a:rPr lang="en-US" dirty="0"/>
              <a:t>Lifetime suicide risk is 15x general population</a:t>
            </a:r>
          </a:p>
          <a:p>
            <a:r>
              <a:rPr lang="en-US" dirty="0"/>
              <a:t>Treatment mainstay is mood stabilizing medication, psychosocial support and attention to sleep and health</a:t>
            </a:r>
          </a:p>
        </p:txBody>
      </p:sp>
    </p:spTree>
    <p:extLst>
      <p:ext uri="{BB962C8B-B14F-4D97-AF65-F5344CB8AC3E}">
        <p14:creationId xmlns:p14="http://schemas.microsoft.com/office/powerpoint/2010/main" val="1363266165"/>
      </p:ext>
    </p:extLst>
  </p:cSld>
  <p:clrMapOvr>
    <a:masterClrMapping/>
  </p:clrMapOvr>
</p:sld>
</file>

<file path=ppt/theme/theme1.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5118f9-0a1e-429a-bac2-aec245618f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AB1849A9B222458A09D1FD16CE8688" ma:contentTypeVersion="18" ma:contentTypeDescription="Create a new document." ma:contentTypeScope="" ma:versionID="a2f9d376b46ac73c3fc10f87a9e7a58c">
  <xsd:schema xmlns:xsd="http://www.w3.org/2001/XMLSchema" xmlns:xs="http://www.w3.org/2001/XMLSchema" xmlns:p="http://schemas.microsoft.com/office/2006/metadata/properties" xmlns:ns3="755118f9-0a1e-429a-bac2-aec245618f20" xmlns:ns4="9557d15a-0737-4f8b-ad65-4f714abe061e" targetNamespace="http://schemas.microsoft.com/office/2006/metadata/properties" ma:root="true" ma:fieldsID="3ac1f40805462ec5deeb908b5fab7b56" ns3:_="" ns4:_="">
    <xsd:import namespace="755118f9-0a1e-429a-bac2-aec245618f20"/>
    <xsd:import namespace="9557d15a-0737-4f8b-ad65-4f714abe06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18f9-0a1e-429a-bac2-aec245618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57d15a-0737-4f8b-ad65-4f714abe06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8024A5-F477-49E5-A4D9-52ACD470F7A9}">
  <ds:schemaRefs>
    <ds:schemaRef ds:uri="9557d15a-0737-4f8b-ad65-4f714abe061e"/>
    <ds:schemaRef ds:uri="http://purl.org/dc/terms/"/>
    <ds:schemaRef ds:uri="http://schemas.openxmlformats.org/package/2006/metadata/core-properties"/>
    <ds:schemaRef ds:uri="755118f9-0a1e-429a-bac2-aec245618f2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C835C65-A040-44F7-B8A2-776E716F5243}">
  <ds:schemaRefs>
    <ds:schemaRef ds:uri="http://schemas.microsoft.com/sharepoint/v3/contenttype/forms"/>
  </ds:schemaRefs>
</ds:datastoreItem>
</file>

<file path=customXml/itemProps3.xml><?xml version="1.0" encoding="utf-8"?>
<ds:datastoreItem xmlns:ds="http://schemas.openxmlformats.org/officeDocument/2006/customXml" ds:itemID="{DA32C474-6456-4373-B5C4-3D187CCD2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118f9-0a1e-429a-bac2-aec245618f20"/>
    <ds:schemaRef ds:uri="9557d15a-0737-4f8b-ad65-4f714abe0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804</TotalTime>
  <Words>2662</Words>
  <Application>Microsoft Office PowerPoint</Application>
  <PresentationFormat>Widescreen</PresentationFormat>
  <Paragraphs>367</Paragraphs>
  <Slides>40</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40</vt:i4>
      </vt:variant>
    </vt:vector>
  </HeadingPairs>
  <TitlesOfParts>
    <vt:vector size="54" baseType="lpstr">
      <vt:lpstr>ＭＳ Ｐゴシック</vt:lpstr>
      <vt:lpstr>Arial</vt:lpstr>
      <vt:lpstr>Calibri</vt:lpstr>
      <vt:lpstr>Century Gothic</vt:lpstr>
      <vt:lpstr>Geneva</vt:lpstr>
      <vt:lpstr>Georgia</vt:lpstr>
      <vt:lpstr>Helvetica Light</vt:lpstr>
      <vt:lpstr>Helvetica Neue</vt:lpstr>
      <vt:lpstr>Helvetica Regular</vt:lpstr>
      <vt:lpstr>Myriad Pro Cond</vt:lpstr>
      <vt:lpstr>Nunito Sans</vt:lpstr>
      <vt:lpstr>Times New Roman</vt:lpstr>
      <vt:lpstr>1_Office Theme</vt:lpstr>
      <vt:lpstr>1_Custom Design</vt:lpstr>
      <vt:lpstr>Speaker:</vt:lpstr>
      <vt:lpstr>Bipolar Disorder:</vt:lpstr>
      <vt:lpstr>PowerPoint Presentation</vt:lpstr>
      <vt:lpstr>Outline:</vt:lpstr>
      <vt:lpstr>Case: 24yo woman with Bipolar 1 Disorder</vt:lpstr>
      <vt:lpstr>What is Bipolar Disorder?</vt:lpstr>
      <vt:lpstr>PowerPoint Presentation</vt:lpstr>
      <vt:lpstr>Bipolar Disorder DSM-V</vt:lpstr>
      <vt:lpstr>Bipolar Epidemiology and Course</vt:lpstr>
      <vt:lpstr>Differential and Comorbidity</vt:lpstr>
      <vt:lpstr>Screening: </vt:lpstr>
      <vt:lpstr>What is important to know about Bipolar Disorder in reproductive age women?</vt:lpstr>
      <vt:lpstr>50% of Pregnancies are Unplanned!</vt:lpstr>
      <vt:lpstr>Interactions Between Mood Stabilizers and Reproductive Health</vt:lpstr>
      <vt:lpstr>Risks of BD and Pregnancy</vt:lpstr>
      <vt:lpstr>Bipolar Disorder and Pregnancy</vt:lpstr>
      <vt:lpstr>Postpartum Period is Particularly High Risk for Women with Bipolar Illness</vt:lpstr>
      <vt:lpstr>Postpartum Psychosis</vt:lpstr>
      <vt:lpstr>Postpartum Psychosis</vt:lpstr>
      <vt:lpstr>Postpartum Psychosis (cont’d)</vt:lpstr>
      <vt:lpstr>Brief Overview of Mood Stabilizers in Pregnancy</vt:lpstr>
      <vt:lpstr>Treatment Principals for Prescribing Psychotropics in Pregnancy</vt:lpstr>
      <vt:lpstr>Non-pharmacologic approaches</vt:lpstr>
      <vt:lpstr>Use of Mood Stabilizers in Pregnancy</vt:lpstr>
      <vt:lpstr>Lithium</vt:lpstr>
      <vt:lpstr>Lithium</vt:lpstr>
      <vt:lpstr>Lithium Management in Pregnancy</vt:lpstr>
      <vt:lpstr>Lithium</vt:lpstr>
      <vt:lpstr>Lamotrigine</vt:lpstr>
      <vt:lpstr>Lamotrigine</vt:lpstr>
      <vt:lpstr>First generation antipsychotics</vt:lpstr>
      <vt:lpstr>Second generation antipsychotics</vt:lpstr>
      <vt:lpstr>Second generation antipsychotics: Clozapine</vt:lpstr>
      <vt:lpstr>Depakote</vt:lpstr>
      <vt:lpstr>Carbamazepine</vt:lpstr>
      <vt:lpstr>Supporting Bipolar Women through the Postpartum</vt:lpstr>
      <vt:lpstr>Patient and Family Support PP</vt:lpstr>
      <vt:lpstr>Patient and Family Support PP (cont’d)</vt:lpstr>
      <vt:lpstr>When to Consider Medication  Treatment for PMADS (severity)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dc:title>
  <dc:creator>Betsy Murphy Fitelson</dc:creator>
  <cp:lastModifiedBy>Murphy Fitelson, Elizabeth</cp:lastModifiedBy>
  <cp:revision>3</cp:revision>
  <dcterms:created xsi:type="dcterms:W3CDTF">2022-06-20T02:14:27Z</dcterms:created>
  <dcterms:modified xsi:type="dcterms:W3CDTF">2024-09-17T17:31:03Z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0x01010077AB1849A9B222458A09D1FD16CE8688</vt:lpwstr>
  </property>
</Properties>
</file>