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4"/>
    <p:sldMasterId id="2147483740" r:id="rId5"/>
    <p:sldMasterId id="2147483728" r:id="rId6"/>
  </p:sldMasterIdLst>
  <p:notesMasterIdLst>
    <p:notesMasterId r:id="rId46"/>
  </p:notesMasterIdLst>
  <p:handoutMasterIdLst>
    <p:handoutMasterId r:id="rId47"/>
  </p:handoutMasterIdLst>
  <p:sldIdLst>
    <p:sldId id="320" r:id="rId7"/>
    <p:sldId id="298" r:id="rId8"/>
    <p:sldId id="279" r:id="rId9"/>
    <p:sldId id="356" r:id="rId10"/>
    <p:sldId id="357" r:id="rId11"/>
    <p:sldId id="360" r:id="rId12"/>
    <p:sldId id="326" r:id="rId13"/>
    <p:sldId id="359" r:id="rId14"/>
    <p:sldId id="328" r:id="rId15"/>
    <p:sldId id="330" r:id="rId16"/>
    <p:sldId id="349" r:id="rId17"/>
    <p:sldId id="334" r:id="rId18"/>
    <p:sldId id="333" r:id="rId19"/>
    <p:sldId id="324" r:id="rId20"/>
    <p:sldId id="351" r:id="rId21"/>
    <p:sldId id="336" r:id="rId22"/>
    <p:sldId id="352" r:id="rId23"/>
    <p:sldId id="284" r:id="rId24"/>
    <p:sldId id="366" r:id="rId25"/>
    <p:sldId id="364" r:id="rId26"/>
    <p:sldId id="365" r:id="rId27"/>
    <p:sldId id="367" r:id="rId28"/>
    <p:sldId id="368" r:id="rId29"/>
    <p:sldId id="369" r:id="rId30"/>
    <p:sldId id="371" r:id="rId31"/>
    <p:sldId id="347" r:id="rId32"/>
    <p:sldId id="374" r:id="rId33"/>
    <p:sldId id="340" r:id="rId34"/>
    <p:sldId id="372" r:id="rId35"/>
    <p:sldId id="337" r:id="rId36"/>
    <p:sldId id="344" r:id="rId37"/>
    <p:sldId id="295" r:id="rId38"/>
    <p:sldId id="285" r:id="rId39"/>
    <p:sldId id="602" r:id="rId40"/>
    <p:sldId id="3223" r:id="rId41"/>
    <p:sldId id="3224" r:id="rId42"/>
    <p:sldId id="375" r:id="rId43"/>
    <p:sldId id="3225" r:id="rId44"/>
    <p:sldId id="346"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1378"/>
    <a:srgbClr val="049FDA"/>
    <a:srgbClr val="7BBF43"/>
    <a:srgbClr val="66FF66"/>
    <a:srgbClr val="5D5B5B"/>
    <a:srgbClr val="ECF3F3"/>
    <a:srgbClr val="0F3079"/>
    <a:srgbClr val="FFFFFF"/>
    <a:srgbClr val="91D051"/>
    <a:srgbClr val="43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97" autoAdjust="0"/>
    <p:restoredTop sz="93792" autoAdjust="0"/>
  </p:normalViewPr>
  <p:slideViewPr>
    <p:cSldViewPr snapToGrid="0">
      <p:cViewPr varScale="1">
        <p:scale>
          <a:sx n="106" d="100"/>
          <a:sy n="106" d="100"/>
        </p:scale>
        <p:origin x="270"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vena Radonjic" userId="5ba44818-ae00-408c-9998-8cca56762ea6" providerId="ADAL" clId="{BC0DA8B3-344E-438D-9BC6-F9964BC57708}"/>
    <pc:docChg chg="modSld">
      <pc:chgData name="Nevena Radonjic" userId="5ba44818-ae00-408c-9998-8cca56762ea6" providerId="ADAL" clId="{BC0DA8B3-344E-438D-9BC6-F9964BC57708}" dt="2024-09-24T13:38:51.050" v="64" actId="20577"/>
      <pc:docMkLst>
        <pc:docMk/>
      </pc:docMkLst>
      <pc:sldChg chg="modSp mod">
        <pc:chgData name="Nevena Radonjic" userId="5ba44818-ae00-408c-9998-8cca56762ea6" providerId="ADAL" clId="{BC0DA8B3-344E-438D-9BC6-F9964BC57708}" dt="2024-09-24T13:38:51.050" v="64" actId="20577"/>
        <pc:sldMkLst>
          <pc:docMk/>
          <pc:sldMk cId="1714475303" sldId="3225"/>
        </pc:sldMkLst>
        <pc:spChg chg="mod">
          <ac:chgData name="Nevena Radonjic" userId="5ba44818-ae00-408c-9998-8cca56762ea6" providerId="ADAL" clId="{BC0DA8B3-344E-438D-9BC6-F9964BC57708}" dt="2024-09-24T13:38:51.050" v="64" actId="20577"/>
          <ac:spMkLst>
            <pc:docMk/>
            <pc:sldMk cId="1714475303" sldId="3225"/>
            <ac:spMk id="3" creationId="{B9CD6534-3765-5BF6-CEE8-024D893D8B52}"/>
          </ac:spMkLst>
        </pc:spChg>
      </pc:sldChg>
    </pc:docChg>
  </pc:docChgLst>
  <pc:docChgLst>
    <pc:chgData name="Nevena Radonjic" userId="5ba44818-ae00-408c-9998-8cca56762ea6" providerId="ADAL" clId="{AFA2D667-E81C-472F-A342-185003CC0BAB}"/>
    <pc:docChg chg="undo custSel addSld delSld modSld sldOrd">
      <pc:chgData name="Nevena Radonjic" userId="5ba44818-ae00-408c-9998-8cca56762ea6" providerId="ADAL" clId="{AFA2D667-E81C-472F-A342-185003CC0BAB}" dt="2024-09-22T17:35:07.647" v="5641" actId="20577"/>
      <pc:docMkLst>
        <pc:docMk/>
      </pc:docMkLst>
      <pc:sldChg chg="del">
        <pc:chgData name="Nevena Radonjic" userId="5ba44818-ae00-408c-9998-8cca56762ea6" providerId="ADAL" clId="{AFA2D667-E81C-472F-A342-185003CC0BAB}" dt="2024-09-11T04:04:20.690" v="2910" actId="47"/>
        <pc:sldMkLst>
          <pc:docMk/>
          <pc:sldMk cId="666018032" sldId="260"/>
        </pc:sldMkLst>
      </pc:sldChg>
      <pc:sldChg chg="modSp mod">
        <pc:chgData name="Nevena Radonjic" userId="5ba44818-ae00-408c-9998-8cca56762ea6" providerId="ADAL" clId="{AFA2D667-E81C-472F-A342-185003CC0BAB}" dt="2024-09-11T00:55:39.776" v="57" actId="255"/>
        <pc:sldMkLst>
          <pc:docMk/>
          <pc:sldMk cId="1708071095" sldId="279"/>
        </pc:sldMkLst>
        <pc:spChg chg="mod">
          <ac:chgData name="Nevena Radonjic" userId="5ba44818-ae00-408c-9998-8cca56762ea6" providerId="ADAL" clId="{AFA2D667-E81C-472F-A342-185003CC0BAB}" dt="2024-09-11T00:55:39.776" v="57" actId="255"/>
          <ac:spMkLst>
            <pc:docMk/>
            <pc:sldMk cId="1708071095" sldId="279"/>
            <ac:spMk id="3" creationId="{00000000-0000-0000-0000-000000000000}"/>
          </ac:spMkLst>
        </pc:spChg>
        <pc:spChg chg="mod">
          <ac:chgData name="Nevena Radonjic" userId="5ba44818-ae00-408c-9998-8cca56762ea6" providerId="ADAL" clId="{AFA2D667-E81C-472F-A342-185003CC0BAB}" dt="2024-09-11T00:55:33.556" v="56" actId="255"/>
          <ac:spMkLst>
            <pc:docMk/>
            <pc:sldMk cId="1708071095" sldId="279"/>
            <ac:spMk id="4" creationId="{00000000-0000-0000-0000-000000000000}"/>
          </ac:spMkLst>
        </pc:spChg>
      </pc:sldChg>
      <pc:sldChg chg="modSp add mod">
        <pc:chgData name="Nevena Radonjic" userId="5ba44818-ae00-408c-9998-8cca56762ea6" providerId="ADAL" clId="{AFA2D667-E81C-472F-A342-185003CC0BAB}" dt="2024-09-11T03:57:12.048" v="2902" actId="113"/>
        <pc:sldMkLst>
          <pc:docMk/>
          <pc:sldMk cId="3112170568" sldId="284"/>
        </pc:sldMkLst>
        <pc:spChg chg="mod">
          <ac:chgData name="Nevena Radonjic" userId="5ba44818-ae00-408c-9998-8cca56762ea6" providerId="ADAL" clId="{AFA2D667-E81C-472F-A342-185003CC0BAB}" dt="2024-09-11T03:57:12.048" v="2902" actId="113"/>
          <ac:spMkLst>
            <pc:docMk/>
            <pc:sldMk cId="3112170568" sldId="284"/>
            <ac:spMk id="2" creationId="{F787A80F-50EE-9497-FFE3-0C607736DE01}"/>
          </ac:spMkLst>
        </pc:spChg>
        <pc:spChg chg="mod">
          <ac:chgData name="Nevena Radonjic" userId="5ba44818-ae00-408c-9998-8cca56762ea6" providerId="ADAL" clId="{AFA2D667-E81C-472F-A342-185003CC0BAB}" dt="2024-09-11T03:57:00.450" v="2900" actId="1076"/>
          <ac:spMkLst>
            <pc:docMk/>
            <pc:sldMk cId="3112170568" sldId="284"/>
            <ac:spMk id="5" creationId="{FACC3CB0-0AD7-39A2-DFBC-A23667BDF6FB}"/>
          </ac:spMkLst>
        </pc:spChg>
        <pc:picChg chg="ord">
          <ac:chgData name="Nevena Radonjic" userId="5ba44818-ae00-408c-9998-8cca56762ea6" providerId="ADAL" clId="{AFA2D667-E81C-472F-A342-185003CC0BAB}" dt="2024-09-11T03:57:07.539" v="2901" actId="167"/>
          <ac:picMkLst>
            <pc:docMk/>
            <pc:sldMk cId="3112170568" sldId="284"/>
            <ac:picMk id="4" creationId="{804F7259-FAE6-FC4B-3D7B-959CB07140F9}"/>
          </ac:picMkLst>
        </pc:picChg>
      </pc:sldChg>
      <pc:sldChg chg="modSp mod">
        <pc:chgData name="Nevena Radonjic" userId="5ba44818-ae00-408c-9998-8cca56762ea6" providerId="ADAL" clId="{AFA2D667-E81C-472F-A342-185003CC0BAB}" dt="2024-09-11T05:48:40.946" v="5035" actId="12"/>
        <pc:sldMkLst>
          <pc:docMk/>
          <pc:sldMk cId="1575290658" sldId="285"/>
        </pc:sldMkLst>
        <pc:spChg chg="mod">
          <ac:chgData name="Nevena Radonjic" userId="5ba44818-ae00-408c-9998-8cca56762ea6" providerId="ADAL" clId="{AFA2D667-E81C-472F-A342-185003CC0BAB}" dt="2024-09-11T05:45:38.976" v="5023" actId="255"/>
          <ac:spMkLst>
            <pc:docMk/>
            <pc:sldMk cId="1575290658" sldId="285"/>
            <ac:spMk id="2" creationId="{4188D464-F0F6-4C66-99FA-97F85643A7AB}"/>
          </ac:spMkLst>
        </pc:spChg>
        <pc:spChg chg="mod">
          <ac:chgData name="Nevena Radonjic" userId="5ba44818-ae00-408c-9998-8cca56762ea6" providerId="ADAL" clId="{AFA2D667-E81C-472F-A342-185003CC0BAB}" dt="2024-09-11T05:48:40.946" v="5035" actId="12"/>
          <ac:spMkLst>
            <pc:docMk/>
            <pc:sldMk cId="1575290658" sldId="285"/>
            <ac:spMk id="3" creationId="{10B840EA-ECEA-4318-A3EA-CD83D0A30A86}"/>
          </ac:spMkLst>
        </pc:spChg>
      </pc:sldChg>
      <pc:sldChg chg="add del">
        <pc:chgData name="Nevena Radonjic" userId="5ba44818-ae00-408c-9998-8cca56762ea6" providerId="ADAL" clId="{AFA2D667-E81C-472F-A342-185003CC0BAB}" dt="2024-09-11T05:14:27.580" v="4225" actId="47"/>
        <pc:sldMkLst>
          <pc:docMk/>
          <pc:sldMk cId="242123578" sldId="288"/>
        </pc:sldMkLst>
      </pc:sldChg>
      <pc:sldChg chg="modSp mod">
        <pc:chgData name="Nevena Radonjic" userId="5ba44818-ae00-408c-9998-8cca56762ea6" providerId="ADAL" clId="{AFA2D667-E81C-472F-A342-185003CC0BAB}" dt="2024-09-11T05:48:34.028" v="5034" actId="12"/>
        <pc:sldMkLst>
          <pc:docMk/>
          <pc:sldMk cId="1371788336" sldId="295"/>
        </pc:sldMkLst>
        <pc:spChg chg="mod">
          <ac:chgData name="Nevena Radonjic" userId="5ba44818-ae00-408c-9998-8cca56762ea6" providerId="ADAL" clId="{AFA2D667-E81C-472F-A342-185003CC0BAB}" dt="2024-09-11T05:45:48.729" v="5025"/>
          <ac:spMkLst>
            <pc:docMk/>
            <pc:sldMk cId="1371788336" sldId="295"/>
            <ac:spMk id="2" creationId="{A6F56FEA-EAED-49A5-93B3-94B00296DFFC}"/>
          </ac:spMkLst>
        </pc:spChg>
        <pc:spChg chg="mod">
          <ac:chgData name="Nevena Radonjic" userId="5ba44818-ae00-408c-9998-8cca56762ea6" providerId="ADAL" clId="{AFA2D667-E81C-472F-A342-185003CC0BAB}" dt="2024-09-11T05:48:34.028" v="5034" actId="12"/>
          <ac:spMkLst>
            <pc:docMk/>
            <pc:sldMk cId="1371788336" sldId="295"/>
            <ac:spMk id="3" creationId="{093CDFA9-39B1-4D95-B0AC-437D03FF773B}"/>
          </ac:spMkLst>
        </pc:spChg>
      </pc:sldChg>
      <pc:sldChg chg="modSp mod">
        <pc:chgData name="Nevena Radonjic" userId="5ba44818-ae00-408c-9998-8cca56762ea6" providerId="ADAL" clId="{AFA2D667-E81C-472F-A342-185003CC0BAB}" dt="2024-09-11T00:55:48.594" v="58" actId="255"/>
        <pc:sldMkLst>
          <pc:docMk/>
          <pc:sldMk cId="2450368386" sldId="298"/>
        </pc:sldMkLst>
        <pc:spChg chg="mod">
          <ac:chgData name="Nevena Radonjic" userId="5ba44818-ae00-408c-9998-8cca56762ea6" providerId="ADAL" clId="{AFA2D667-E81C-472F-A342-185003CC0BAB}" dt="2024-09-11T00:55:48.594" v="58" actId="255"/>
          <ac:spMkLst>
            <pc:docMk/>
            <pc:sldMk cId="2450368386" sldId="298"/>
            <ac:spMk id="8" creationId="{00000000-0000-0000-0000-000000000000}"/>
          </ac:spMkLst>
        </pc:spChg>
      </pc:sldChg>
      <pc:sldChg chg="modSp mod">
        <pc:chgData name="Nevena Radonjic" userId="5ba44818-ae00-408c-9998-8cca56762ea6" providerId="ADAL" clId="{AFA2D667-E81C-472F-A342-185003CC0BAB}" dt="2024-09-11T00:56:11.092" v="60" actId="33524"/>
        <pc:sldMkLst>
          <pc:docMk/>
          <pc:sldMk cId="1168997046" sldId="320"/>
        </pc:sldMkLst>
        <pc:spChg chg="mod">
          <ac:chgData name="Nevena Radonjic" userId="5ba44818-ae00-408c-9998-8cca56762ea6" providerId="ADAL" clId="{AFA2D667-E81C-472F-A342-185003CC0BAB}" dt="2024-09-11T00:44:32.069" v="4" actId="20577"/>
          <ac:spMkLst>
            <pc:docMk/>
            <pc:sldMk cId="1168997046" sldId="320"/>
            <ac:spMk id="2" creationId="{A5B0E87D-D0AB-4795-A1FE-6F5D7DA6EC0F}"/>
          </ac:spMkLst>
        </pc:spChg>
        <pc:spChg chg="mod">
          <ac:chgData name="Nevena Radonjic" userId="5ba44818-ae00-408c-9998-8cca56762ea6" providerId="ADAL" clId="{AFA2D667-E81C-472F-A342-185003CC0BAB}" dt="2024-09-11T00:56:11.092" v="60" actId="33524"/>
          <ac:spMkLst>
            <pc:docMk/>
            <pc:sldMk cId="1168997046" sldId="320"/>
            <ac:spMk id="3" creationId="{1C259B78-A2FC-4C55-B4BA-C0E9919E35F6}"/>
          </ac:spMkLst>
        </pc:spChg>
      </pc:sldChg>
      <pc:sldChg chg="del">
        <pc:chgData name="Nevena Radonjic" userId="5ba44818-ae00-408c-9998-8cca56762ea6" providerId="ADAL" clId="{AFA2D667-E81C-472F-A342-185003CC0BAB}" dt="2024-09-11T00:56:20.822" v="61" actId="47"/>
        <pc:sldMkLst>
          <pc:docMk/>
          <pc:sldMk cId="4235014346" sldId="321"/>
        </pc:sldMkLst>
      </pc:sldChg>
      <pc:sldChg chg="del">
        <pc:chgData name="Nevena Radonjic" userId="5ba44818-ae00-408c-9998-8cca56762ea6" providerId="ADAL" clId="{AFA2D667-E81C-472F-A342-185003CC0BAB}" dt="2024-09-11T00:45:42.417" v="12" actId="47"/>
        <pc:sldMkLst>
          <pc:docMk/>
          <pc:sldMk cId="724809476" sldId="322"/>
        </pc:sldMkLst>
      </pc:sldChg>
      <pc:sldChg chg="delSp del mod">
        <pc:chgData name="Nevena Radonjic" userId="5ba44818-ae00-408c-9998-8cca56762ea6" providerId="ADAL" clId="{AFA2D667-E81C-472F-A342-185003CC0BAB}" dt="2024-09-11T01:02:03.909" v="63" actId="47"/>
        <pc:sldMkLst>
          <pc:docMk/>
          <pc:sldMk cId="1295688472" sldId="323"/>
        </pc:sldMkLst>
        <pc:spChg chg="del">
          <ac:chgData name="Nevena Radonjic" userId="5ba44818-ae00-408c-9998-8cca56762ea6" providerId="ADAL" clId="{AFA2D667-E81C-472F-A342-185003CC0BAB}" dt="2024-09-11T00:45:48.788" v="13" actId="478"/>
          <ac:spMkLst>
            <pc:docMk/>
            <pc:sldMk cId="1295688472" sldId="323"/>
            <ac:spMk id="36" creationId="{9C5E4F5B-04CD-4627-B959-86E47E60FEB5}"/>
          </ac:spMkLst>
        </pc:spChg>
      </pc:sldChg>
      <pc:sldChg chg="modSp add mod">
        <pc:chgData name="Nevena Radonjic" userId="5ba44818-ae00-408c-9998-8cca56762ea6" providerId="ADAL" clId="{AFA2D667-E81C-472F-A342-185003CC0BAB}" dt="2024-09-11T03:54:21.704" v="2814" actId="20577"/>
        <pc:sldMkLst>
          <pc:docMk/>
          <pc:sldMk cId="1914512537" sldId="324"/>
        </pc:sldMkLst>
        <pc:spChg chg="mod">
          <ac:chgData name="Nevena Radonjic" userId="5ba44818-ae00-408c-9998-8cca56762ea6" providerId="ADAL" clId="{AFA2D667-E81C-472F-A342-185003CC0BAB}" dt="2024-09-11T03:54:00.836" v="2811" actId="113"/>
          <ac:spMkLst>
            <pc:docMk/>
            <pc:sldMk cId="1914512537" sldId="324"/>
            <ac:spMk id="2" creationId="{85E91BAB-6BF1-4084-A801-81BB3DFCA18D}"/>
          </ac:spMkLst>
        </pc:spChg>
        <pc:spChg chg="mod">
          <ac:chgData name="Nevena Radonjic" userId="5ba44818-ae00-408c-9998-8cca56762ea6" providerId="ADAL" clId="{AFA2D667-E81C-472F-A342-185003CC0BAB}" dt="2024-09-11T03:54:21.704" v="2814" actId="20577"/>
          <ac:spMkLst>
            <pc:docMk/>
            <pc:sldMk cId="1914512537" sldId="324"/>
            <ac:spMk id="3" creationId="{B40682A5-F904-4E95-A79E-1086F5D39110}"/>
          </ac:spMkLst>
        </pc:spChg>
      </pc:sldChg>
      <pc:sldChg chg="del ord">
        <pc:chgData name="Nevena Radonjic" userId="5ba44818-ae00-408c-9998-8cca56762ea6" providerId="ADAL" clId="{AFA2D667-E81C-472F-A342-185003CC0BAB}" dt="2024-09-11T01:45:55.989" v="394" actId="2696"/>
        <pc:sldMkLst>
          <pc:docMk/>
          <pc:sldMk cId="3466076803" sldId="324"/>
        </pc:sldMkLst>
      </pc:sldChg>
      <pc:sldChg chg="del">
        <pc:chgData name="Nevena Radonjic" userId="5ba44818-ae00-408c-9998-8cca56762ea6" providerId="ADAL" clId="{AFA2D667-E81C-472F-A342-185003CC0BAB}" dt="2024-09-11T00:46:40.982" v="16" actId="47"/>
        <pc:sldMkLst>
          <pc:docMk/>
          <pc:sldMk cId="2726941718" sldId="325"/>
        </pc:sldMkLst>
      </pc:sldChg>
      <pc:sldChg chg="addSp delSp modSp mod ord">
        <pc:chgData name="Nevena Radonjic" userId="5ba44818-ae00-408c-9998-8cca56762ea6" providerId="ADAL" clId="{AFA2D667-E81C-472F-A342-185003CC0BAB}" dt="2024-09-11T02:23:50.867" v="1338" actId="14100"/>
        <pc:sldMkLst>
          <pc:docMk/>
          <pc:sldMk cId="2768554510" sldId="326"/>
        </pc:sldMkLst>
        <pc:spChg chg="mod">
          <ac:chgData name="Nevena Radonjic" userId="5ba44818-ae00-408c-9998-8cca56762ea6" providerId="ADAL" clId="{AFA2D667-E81C-472F-A342-185003CC0BAB}" dt="2024-09-11T02:23:50.867" v="1338" actId="14100"/>
          <ac:spMkLst>
            <pc:docMk/>
            <pc:sldMk cId="2768554510" sldId="326"/>
            <ac:spMk id="2" creationId="{DE7E3856-6E12-4288-972E-9B7990A1FD76}"/>
          </ac:spMkLst>
        </pc:spChg>
        <pc:spChg chg="mod">
          <ac:chgData name="Nevena Radonjic" userId="5ba44818-ae00-408c-9998-8cca56762ea6" providerId="ADAL" clId="{AFA2D667-E81C-472F-A342-185003CC0BAB}" dt="2024-09-11T02:23:22.986" v="1336" actId="255"/>
          <ac:spMkLst>
            <pc:docMk/>
            <pc:sldMk cId="2768554510" sldId="326"/>
            <ac:spMk id="3" creationId="{F2ED7E9B-AF7A-4483-8337-A2CF15024962}"/>
          </ac:spMkLst>
        </pc:spChg>
        <pc:spChg chg="add del mod">
          <ac:chgData name="Nevena Radonjic" userId="5ba44818-ae00-408c-9998-8cca56762ea6" providerId="ADAL" clId="{AFA2D667-E81C-472F-A342-185003CC0BAB}" dt="2024-09-11T02:23:14.625" v="1335" actId="478"/>
          <ac:spMkLst>
            <pc:docMk/>
            <pc:sldMk cId="2768554510" sldId="326"/>
            <ac:spMk id="6" creationId="{2B2D9BD1-59C4-4BDB-899C-FB3A9DA3B8E8}"/>
          </ac:spMkLst>
        </pc:spChg>
      </pc:sldChg>
      <pc:sldChg chg="modSp del mod ord">
        <pc:chgData name="Nevena Radonjic" userId="5ba44818-ae00-408c-9998-8cca56762ea6" providerId="ADAL" clId="{AFA2D667-E81C-472F-A342-185003CC0BAB}" dt="2024-09-11T01:58:58.828" v="638" actId="47"/>
        <pc:sldMkLst>
          <pc:docMk/>
          <pc:sldMk cId="617969122" sldId="327"/>
        </pc:sldMkLst>
        <pc:spChg chg="mod">
          <ac:chgData name="Nevena Radonjic" userId="5ba44818-ae00-408c-9998-8cca56762ea6" providerId="ADAL" clId="{AFA2D667-E81C-472F-A342-185003CC0BAB}" dt="2024-09-11T01:58:27.469" v="620" actId="27636"/>
          <ac:spMkLst>
            <pc:docMk/>
            <pc:sldMk cId="617969122" sldId="327"/>
            <ac:spMk id="3" creationId="{662D8730-052F-4186-BF9D-A3C76C6567C5}"/>
          </ac:spMkLst>
        </pc:spChg>
      </pc:sldChg>
      <pc:sldChg chg="modSp mod ord">
        <pc:chgData name="Nevena Radonjic" userId="5ba44818-ae00-408c-9998-8cca56762ea6" providerId="ADAL" clId="{AFA2D667-E81C-472F-A342-185003CC0BAB}" dt="2024-09-11T04:06:10.602" v="2923" actId="20577"/>
        <pc:sldMkLst>
          <pc:docMk/>
          <pc:sldMk cId="1862254796" sldId="328"/>
        </pc:sldMkLst>
        <pc:spChg chg="mod">
          <ac:chgData name="Nevena Radonjic" userId="5ba44818-ae00-408c-9998-8cca56762ea6" providerId="ADAL" clId="{AFA2D667-E81C-472F-A342-185003CC0BAB}" dt="2024-09-11T03:05:42.515" v="2075" actId="20577"/>
          <ac:spMkLst>
            <pc:docMk/>
            <pc:sldMk cId="1862254796" sldId="328"/>
            <ac:spMk id="2" creationId="{782C1635-95E6-4238-BDBD-EDB66DE5F096}"/>
          </ac:spMkLst>
        </pc:spChg>
        <pc:spChg chg="mod">
          <ac:chgData name="Nevena Radonjic" userId="5ba44818-ae00-408c-9998-8cca56762ea6" providerId="ADAL" clId="{AFA2D667-E81C-472F-A342-185003CC0BAB}" dt="2024-09-11T04:06:10.602" v="2923" actId="20577"/>
          <ac:spMkLst>
            <pc:docMk/>
            <pc:sldMk cId="1862254796" sldId="328"/>
            <ac:spMk id="3" creationId="{B65ADDDB-5E4B-42EA-9564-600863778061}"/>
          </ac:spMkLst>
        </pc:spChg>
        <pc:spChg chg="mod">
          <ac:chgData name="Nevena Radonjic" userId="5ba44818-ae00-408c-9998-8cca56762ea6" providerId="ADAL" clId="{AFA2D667-E81C-472F-A342-185003CC0BAB}" dt="2024-09-11T03:07:44.286" v="2077" actId="1076"/>
          <ac:spMkLst>
            <pc:docMk/>
            <pc:sldMk cId="1862254796" sldId="328"/>
            <ac:spMk id="4" creationId="{0D875491-68BF-4FC3-9BA0-05F29FD6B8D8}"/>
          </ac:spMkLst>
        </pc:spChg>
      </pc:sldChg>
      <pc:sldChg chg="del">
        <pc:chgData name="Nevena Radonjic" userId="5ba44818-ae00-408c-9998-8cca56762ea6" providerId="ADAL" clId="{AFA2D667-E81C-472F-A342-185003CC0BAB}" dt="2024-09-11T00:47:46.455" v="19" actId="47"/>
        <pc:sldMkLst>
          <pc:docMk/>
          <pc:sldMk cId="2166764088" sldId="329"/>
        </pc:sldMkLst>
      </pc:sldChg>
      <pc:sldChg chg="addSp delSp modSp mod ord">
        <pc:chgData name="Nevena Radonjic" userId="5ba44818-ae00-408c-9998-8cca56762ea6" providerId="ADAL" clId="{AFA2D667-E81C-472F-A342-185003CC0BAB}" dt="2024-09-11T03:38:55.449" v="2658" actId="20577"/>
        <pc:sldMkLst>
          <pc:docMk/>
          <pc:sldMk cId="1442407647" sldId="330"/>
        </pc:sldMkLst>
        <pc:spChg chg="del">
          <ac:chgData name="Nevena Radonjic" userId="5ba44818-ae00-408c-9998-8cca56762ea6" providerId="ADAL" clId="{AFA2D667-E81C-472F-A342-185003CC0BAB}" dt="2024-09-11T03:08:06.501" v="2082" actId="478"/>
          <ac:spMkLst>
            <pc:docMk/>
            <pc:sldMk cId="1442407647" sldId="330"/>
            <ac:spMk id="2" creationId="{782C1635-95E6-4238-BDBD-EDB66DE5F096}"/>
          </ac:spMkLst>
        </pc:spChg>
        <pc:spChg chg="mod">
          <ac:chgData name="Nevena Radonjic" userId="5ba44818-ae00-408c-9998-8cca56762ea6" providerId="ADAL" clId="{AFA2D667-E81C-472F-A342-185003CC0BAB}" dt="2024-09-11T03:38:55.449" v="2658" actId="20577"/>
          <ac:spMkLst>
            <pc:docMk/>
            <pc:sldMk cId="1442407647" sldId="330"/>
            <ac:spMk id="3" creationId="{B65ADDDB-5E4B-42EA-9564-600863778061}"/>
          </ac:spMkLst>
        </pc:spChg>
        <pc:spChg chg="mod">
          <ac:chgData name="Nevena Radonjic" userId="5ba44818-ae00-408c-9998-8cca56762ea6" providerId="ADAL" clId="{AFA2D667-E81C-472F-A342-185003CC0BAB}" dt="2024-09-11T03:08:31.614" v="2086" actId="1076"/>
          <ac:spMkLst>
            <pc:docMk/>
            <pc:sldMk cId="1442407647" sldId="330"/>
            <ac:spMk id="4" creationId="{0D875491-68BF-4FC3-9BA0-05F29FD6B8D8}"/>
          </ac:spMkLst>
        </pc:spChg>
        <pc:spChg chg="add del mod">
          <ac:chgData name="Nevena Radonjic" userId="5ba44818-ae00-408c-9998-8cca56762ea6" providerId="ADAL" clId="{AFA2D667-E81C-472F-A342-185003CC0BAB}" dt="2024-09-11T03:08:10.709" v="2084" actId="478"/>
          <ac:spMkLst>
            <pc:docMk/>
            <pc:sldMk cId="1442407647" sldId="330"/>
            <ac:spMk id="6" creationId="{8CAE41F1-E149-4BAC-A539-682D203EB03B}"/>
          </ac:spMkLst>
        </pc:spChg>
        <pc:spChg chg="add mod">
          <ac:chgData name="Nevena Radonjic" userId="5ba44818-ae00-408c-9998-8cca56762ea6" providerId="ADAL" clId="{AFA2D667-E81C-472F-A342-185003CC0BAB}" dt="2024-09-11T03:08:07.174" v="2083"/>
          <ac:spMkLst>
            <pc:docMk/>
            <pc:sldMk cId="1442407647" sldId="330"/>
            <ac:spMk id="7" creationId="{A070AC66-719D-3EEF-77E4-FBDA1E640E6E}"/>
          </ac:spMkLst>
        </pc:spChg>
      </pc:sldChg>
      <pc:sldChg chg="del">
        <pc:chgData name="Nevena Radonjic" userId="5ba44818-ae00-408c-9998-8cca56762ea6" providerId="ADAL" clId="{AFA2D667-E81C-472F-A342-185003CC0BAB}" dt="2024-09-11T00:47:50.995" v="21" actId="47"/>
        <pc:sldMkLst>
          <pc:docMk/>
          <pc:sldMk cId="1819602116" sldId="331"/>
        </pc:sldMkLst>
      </pc:sldChg>
      <pc:sldChg chg="del">
        <pc:chgData name="Nevena Radonjic" userId="5ba44818-ae00-408c-9998-8cca56762ea6" providerId="ADAL" clId="{AFA2D667-E81C-472F-A342-185003CC0BAB}" dt="2024-09-11T00:47:48.332" v="20" actId="47"/>
        <pc:sldMkLst>
          <pc:docMk/>
          <pc:sldMk cId="3609475140" sldId="332"/>
        </pc:sldMkLst>
      </pc:sldChg>
      <pc:sldChg chg="modSp mod ord">
        <pc:chgData name="Nevena Radonjic" userId="5ba44818-ae00-408c-9998-8cca56762ea6" providerId="ADAL" clId="{AFA2D667-E81C-472F-A342-185003CC0BAB}" dt="2024-09-11T03:59:05.236" v="2908"/>
        <pc:sldMkLst>
          <pc:docMk/>
          <pc:sldMk cId="2161719391" sldId="333"/>
        </pc:sldMkLst>
        <pc:spChg chg="mod">
          <ac:chgData name="Nevena Radonjic" userId="5ba44818-ae00-408c-9998-8cca56762ea6" providerId="ADAL" clId="{AFA2D667-E81C-472F-A342-185003CC0BAB}" dt="2024-09-11T03:59:05.236" v="2908"/>
          <ac:spMkLst>
            <pc:docMk/>
            <pc:sldMk cId="2161719391" sldId="333"/>
            <ac:spMk id="2" creationId="{9F7924E4-DA50-418C-AF55-C6574333D921}"/>
          </ac:spMkLst>
        </pc:spChg>
      </pc:sldChg>
      <pc:sldChg chg="modSp mod ord">
        <pc:chgData name="Nevena Radonjic" userId="5ba44818-ae00-408c-9998-8cca56762ea6" providerId="ADAL" clId="{AFA2D667-E81C-472F-A342-185003CC0BAB}" dt="2024-09-11T05:50:36.483" v="5039"/>
        <pc:sldMkLst>
          <pc:docMk/>
          <pc:sldMk cId="1460050602" sldId="334"/>
        </pc:sldMkLst>
        <pc:spChg chg="mod">
          <ac:chgData name="Nevena Radonjic" userId="5ba44818-ae00-408c-9998-8cca56762ea6" providerId="ADAL" clId="{AFA2D667-E81C-472F-A342-185003CC0BAB}" dt="2024-09-11T03:47:35.625" v="2701" actId="5793"/>
          <ac:spMkLst>
            <pc:docMk/>
            <pc:sldMk cId="1460050602" sldId="334"/>
            <ac:spMk id="3" creationId="{16E06893-E45D-46B6-A2D5-1D12631ACDFF}"/>
          </ac:spMkLst>
        </pc:spChg>
        <pc:spChg chg="mod">
          <ac:chgData name="Nevena Radonjic" userId="5ba44818-ae00-408c-9998-8cca56762ea6" providerId="ADAL" clId="{AFA2D667-E81C-472F-A342-185003CC0BAB}" dt="2024-09-11T05:50:36.483" v="5039"/>
          <ac:spMkLst>
            <pc:docMk/>
            <pc:sldMk cId="1460050602" sldId="334"/>
            <ac:spMk id="4" creationId="{D201567D-A557-4F4C-AE2D-F51E2EEBB3E9}"/>
          </ac:spMkLst>
        </pc:spChg>
      </pc:sldChg>
      <pc:sldChg chg="modSp del mod">
        <pc:chgData name="Nevena Radonjic" userId="5ba44818-ae00-408c-9998-8cca56762ea6" providerId="ADAL" clId="{AFA2D667-E81C-472F-A342-185003CC0BAB}" dt="2024-09-11T05:11:50.053" v="4209" actId="47"/>
        <pc:sldMkLst>
          <pc:docMk/>
          <pc:sldMk cId="3340803446" sldId="335"/>
        </pc:sldMkLst>
        <pc:spChg chg="mod">
          <ac:chgData name="Nevena Radonjic" userId="5ba44818-ae00-408c-9998-8cca56762ea6" providerId="ADAL" clId="{AFA2D667-E81C-472F-A342-185003CC0BAB}" dt="2024-09-11T04:08:24.257" v="2957" actId="20577"/>
          <ac:spMkLst>
            <pc:docMk/>
            <pc:sldMk cId="3340803446" sldId="335"/>
            <ac:spMk id="2" creationId="{8BDE768B-5A4B-4A12-BEE1-A0E6F8D0D75A}"/>
          </ac:spMkLst>
        </pc:spChg>
      </pc:sldChg>
      <pc:sldChg chg="modSp mod ord">
        <pc:chgData name="Nevena Radonjic" userId="5ba44818-ae00-408c-9998-8cca56762ea6" providerId="ADAL" clId="{AFA2D667-E81C-472F-A342-185003CC0BAB}" dt="2024-09-11T05:47:23.868" v="5028" actId="12"/>
        <pc:sldMkLst>
          <pc:docMk/>
          <pc:sldMk cId="2365397192" sldId="336"/>
        </pc:sldMkLst>
        <pc:spChg chg="mod">
          <ac:chgData name="Nevena Radonjic" userId="5ba44818-ae00-408c-9998-8cca56762ea6" providerId="ADAL" clId="{AFA2D667-E81C-472F-A342-185003CC0BAB}" dt="2024-09-11T03:55:13.120" v="2821" actId="255"/>
          <ac:spMkLst>
            <pc:docMk/>
            <pc:sldMk cId="2365397192" sldId="336"/>
            <ac:spMk id="2" creationId="{A296BDC1-5217-4690-87F8-39EEF709B617}"/>
          </ac:spMkLst>
        </pc:spChg>
        <pc:spChg chg="mod">
          <ac:chgData name="Nevena Radonjic" userId="5ba44818-ae00-408c-9998-8cca56762ea6" providerId="ADAL" clId="{AFA2D667-E81C-472F-A342-185003CC0BAB}" dt="2024-09-11T05:47:23.868" v="5028" actId="12"/>
          <ac:spMkLst>
            <pc:docMk/>
            <pc:sldMk cId="2365397192" sldId="336"/>
            <ac:spMk id="3" creationId="{1500DB4A-199E-42FD-934E-F9A4C0F28301}"/>
          </ac:spMkLst>
        </pc:spChg>
      </pc:sldChg>
      <pc:sldChg chg="modSp mod">
        <pc:chgData name="Nevena Radonjic" userId="5ba44818-ae00-408c-9998-8cca56762ea6" providerId="ADAL" clId="{AFA2D667-E81C-472F-A342-185003CC0BAB}" dt="2024-09-11T05:48:22.961" v="5033" actId="12"/>
        <pc:sldMkLst>
          <pc:docMk/>
          <pc:sldMk cId="4080704323" sldId="337"/>
        </pc:sldMkLst>
        <pc:spChg chg="mod">
          <ac:chgData name="Nevena Radonjic" userId="5ba44818-ae00-408c-9998-8cca56762ea6" providerId="ADAL" clId="{AFA2D667-E81C-472F-A342-185003CC0BAB}" dt="2024-09-11T05:48:22.961" v="5033" actId="12"/>
          <ac:spMkLst>
            <pc:docMk/>
            <pc:sldMk cId="4080704323" sldId="337"/>
            <ac:spMk id="3" creationId="{C4684386-9237-4F8F-AE8B-AA68B0D2A6FB}"/>
          </ac:spMkLst>
        </pc:spChg>
        <pc:spChg chg="mod">
          <ac:chgData name="Nevena Radonjic" userId="5ba44818-ae00-408c-9998-8cca56762ea6" providerId="ADAL" clId="{AFA2D667-E81C-472F-A342-185003CC0BAB}" dt="2024-09-11T05:23:16.524" v="4401" actId="255"/>
          <ac:spMkLst>
            <pc:docMk/>
            <pc:sldMk cId="4080704323" sldId="337"/>
            <ac:spMk id="4" creationId="{433AC960-447F-4081-A2E0-1EDD09D71D74}"/>
          </ac:spMkLst>
        </pc:spChg>
      </pc:sldChg>
      <pc:sldChg chg="del">
        <pc:chgData name="Nevena Radonjic" userId="5ba44818-ae00-408c-9998-8cca56762ea6" providerId="ADAL" clId="{AFA2D667-E81C-472F-A342-185003CC0BAB}" dt="2024-09-11T05:18:09.810" v="4306" actId="47"/>
        <pc:sldMkLst>
          <pc:docMk/>
          <pc:sldMk cId="442885207" sldId="338"/>
        </pc:sldMkLst>
      </pc:sldChg>
      <pc:sldChg chg="del">
        <pc:chgData name="Nevena Radonjic" userId="5ba44818-ae00-408c-9998-8cca56762ea6" providerId="ADAL" clId="{AFA2D667-E81C-472F-A342-185003CC0BAB}" dt="2024-09-11T00:48:35.981" v="22" actId="47"/>
        <pc:sldMkLst>
          <pc:docMk/>
          <pc:sldMk cId="421453742" sldId="339"/>
        </pc:sldMkLst>
      </pc:sldChg>
      <pc:sldChg chg="modSp mod">
        <pc:chgData name="Nevena Radonjic" userId="5ba44818-ae00-408c-9998-8cca56762ea6" providerId="ADAL" clId="{AFA2D667-E81C-472F-A342-185003CC0BAB}" dt="2024-09-11T05:48:14.756" v="5032" actId="12"/>
        <pc:sldMkLst>
          <pc:docMk/>
          <pc:sldMk cId="326167651" sldId="340"/>
        </pc:sldMkLst>
        <pc:spChg chg="mod">
          <ac:chgData name="Nevena Radonjic" userId="5ba44818-ae00-408c-9998-8cca56762ea6" providerId="ADAL" clId="{AFA2D667-E81C-472F-A342-185003CC0BAB}" dt="2024-09-11T05:18:52.291" v="4351" actId="122"/>
          <ac:spMkLst>
            <pc:docMk/>
            <pc:sldMk cId="326167651" sldId="340"/>
            <ac:spMk id="2" creationId="{10C93657-4571-4884-94ED-56D9D6254B8B}"/>
          </ac:spMkLst>
        </pc:spChg>
        <pc:spChg chg="mod">
          <ac:chgData name="Nevena Radonjic" userId="5ba44818-ae00-408c-9998-8cca56762ea6" providerId="ADAL" clId="{AFA2D667-E81C-472F-A342-185003CC0BAB}" dt="2024-09-11T05:48:14.756" v="5032" actId="12"/>
          <ac:spMkLst>
            <pc:docMk/>
            <pc:sldMk cId="326167651" sldId="340"/>
            <ac:spMk id="3" creationId="{B4E83BD0-2D12-4583-87A1-B00BD18E03E5}"/>
          </ac:spMkLst>
        </pc:spChg>
      </pc:sldChg>
      <pc:sldChg chg="addSp modSp mod">
        <pc:chgData name="Nevena Radonjic" userId="5ba44818-ae00-408c-9998-8cca56762ea6" providerId="ADAL" clId="{AFA2D667-E81C-472F-A342-185003CC0BAB}" dt="2024-09-11T05:25:34.002" v="4412" actId="1076"/>
        <pc:sldMkLst>
          <pc:docMk/>
          <pc:sldMk cId="2701770166" sldId="344"/>
        </pc:sldMkLst>
        <pc:spChg chg="mod">
          <ac:chgData name="Nevena Radonjic" userId="5ba44818-ae00-408c-9998-8cca56762ea6" providerId="ADAL" clId="{AFA2D667-E81C-472F-A342-185003CC0BAB}" dt="2024-09-11T05:25:28.873" v="4410" actId="1076"/>
          <ac:spMkLst>
            <pc:docMk/>
            <pc:sldMk cId="2701770166" sldId="344"/>
            <ac:spMk id="2" creationId="{6187D7EE-8A37-4990-9A6B-CEAE4E7BA53D}"/>
          </ac:spMkLst>
        </pc:spChg>
        <pc:spChg chg="add mod">
          <ac:chgData name="Nevena Radonjic" userId="5ba44818-ae00-408c-9998-8cca56762ea6" providerId="ADAL" clId="{AFA2D667-E81C-472F-A342-185003CC0BAB}" dt="2024-09-11T05:25:34.002" v="4412" actId="1076"/>
          <ac:spMkLst>
            <pc:docMk/>
            <pc:sldMk cId="2701770166" sldId="344"/>
            <ac:spMk id="6" creationId="{63169479-4197-C23F-C64B-CCF67274DF42}"/>
          </ac:spMkLst>
        </pc:spChg>
        <pc:picChg chg="mod">
          <ac:chgData name="Nevena Radonjic" userId="5ba44818-ae00-408c-9998-8cca56762ea6" providerId="ADAL" clId="{AFA2D667-E81C-472F-A342-185003CC0BAB}" dt="2024-09-11T05:25:30.925" v="4411" actId="1076"/>
          <ac:picMkLst>
            <pc:docMk/>
            <pc:sldMk cId="2701770166" sldId="344"/>
            <ac:picMk id="4" creationId="{4AF0443D-D343-4F6E-9E50-617D0DF8D600}"/>
          </ac:picMkLst>
        </pc:picChg>
      </pc:sldChg>
      <pc:sldChg chg="delSp modSp add mod">
        <pc:chgData name="Nevena Radonjic" userId="5ba44818-ae00-408c-9998-8cca56762ea6" providerId="ADAL" clId="{AFA2D667-E81C-472F-A342-185003CC0BAB}" dt="2024-09-11T05:51:19.341" v="5046" actId="20577"/>
        <pc:sldMkLst>
          <pc:docMk/>
          <pc:sldMk cId="352849731" sldId="347"/>
        </pc:sldMkLst>
        <pc:spChg chg="mod">
          <ac:chgData name="Nevena Radonjic" userId="5ba44818-ae00-408c-9998-8cca56762ea6" providerId="ADAL" clId="{AFA2D667-E81C-472F-A342-185003CC0BAB}" dt="2024-09-11T05:51:19.341" v="5046" actId="20577"/>
          <ac:spMkLst>
            <pc:docMk/>
            <pc:sldMk cId="352849731" sldId="347"/>
            <ac:spMk id="2" creationId="{804E9D37-77ED-E9BB-3036-F54B79311BF2}"/>
          </ac:spMkLst>
        </pc:spChg>
        <pc:spChg chg="mod">
          <ac:chgData name="Nevena Radonjic" userId="5ba44818-ae00-408c-9998-8cca56762ea6" providerId="ADAL" clId="{AFA2D667-E81C-472F-A342-185003CC0BAB}" dt="2024-09-11T05:47:57.711" v="5029" actId="12"/>
          <ac:spMkLst>
            <pc:docMk/>
            <pc:sldMk cId="352849731" sldId="347"/>
            <ac:spMk id="3" creationId="{E026E3B2-D6FA-8A0F-3BCA-1AA85A85AE7F}"/>
          </ac:spMkLst>
        </pc:spChg>
        <pc:spChg chg="del">
          <ac:chgData name="Nevena Radonjic" userId="5ba44818-ae00-408c-9998-8cca56762ea6" providerId="ADAL" clId="{AFA2D667-E81C-472F-A342-185003CC0BAB}" dt="2024-09-11T05:33:55.100" v="4897" actId="478"/>
          <ac:spMkLst>
            <pc:docMk/>
            <pc:sldMk cId="352849731" sldId="347"/>
            <ac:spMk id="4" creationId="{3B895421-0788-228F-FCD5-5B382CB73E15}"/>
          </ac:spMkLst>
        </pc:spChg>
      </pc:sldChg>
      <pc:sldChg chg="del">
        <pc:chgData name="Nevena Radonjic" userId="5ba44818-ae00-408c-9998-8cca56762ea6" providerId="ADAL" clId="{AFA2D667-E81C-472F-A342-185003CC0BAB}" dt="2024-09-11T03:50:57.872" v="2748" actId="47"/>
        <pc:sldMkLst>
          <pc:docMk/>
          <pc:sldMk cId="1783885272" sldId="347"/>
        </pc:sldMkLst>
      </pc:sldChg>
      <pc:sldChg chg="modSp del mod">
        <pc:chgData name="Nevena Radonjic" userId="5ba44818-ae00-408c-9998-8cca56762ea6" providerId="ADAL" clId="{AFA2D667-E81C-472F-A342-185003CC0BAB}" dt="2024-09-11T01:02:01.991" v="62" actId="47"/>
        <pc:sldMkLst>
          <pc:docMk/>
          <pc:sldMk cId="2709142328" sldId="348"/>
        </pc:sldMkLst>
        <pc:spChg chg="mod">
          <ac:chgData name="Nevena Radonjic" userId="5ba44818-ae00-408c-9998-8cca56762ea6" providerId="ADAL" clId="{AFA2D667-E81C-472F-A342-185003CC0BAB}" dt="2024-09-11T00:45:32.150" v="11" actId="20577"/>
          <ac:spMkLst>
            <pc:docMk/>
            <pc:sldMk cId="2709142328" sldId="348"/>
            <ac:spMk id="3" creationId="{D1863F62-5470-4D1F-91C5-FEA4F7AA7683}"/>
          </ac:spMkLst>
        </pc:spChg>
      </pc:sldChg>
      <pc:sldChg chg="add del">
        <pc:chgData name="Nevena Radonjic" userId="5ba44818-ae00-408c-9998-8cca56762ea6" providerId="ADAL" clId="{AFA2D667-E81C-472F-A342-185003CC0BAB}" dt="2024-09-11T05:34:14.203" v="4916" actId="47"/>
        <pc:sldMkLst>
          <pc:docMk/>
          <pc:sldMk cId="3799920211" sldId="348"/>
        </pc:sldMkLst>
      </pc:sldChg>
      <pc:sldChg chg="addSp delSp modSp mod ord">
        <pc:chgData name="Nevena Radonjic" userId="5ba44818-ae00-408c-9998-8cca56762ea6" providerId="ADAL" clId="{AFA2D667-E81C-472F-A342-185003CC0BAB}" dt="2024-09-11T03:12:19.288" v="2127" actId="1076"/>
        <pc:sldMkLst>
          <pc:docMk/>
          <pc:sldMk cId="2953536000" sldId="349"/>
        </pc:sldMkLst>
        <pc:spChg chg="del">
          <ac:chgData name="Nevena Radonjic" userId="5ba44818-ae00-408c-9998-8cca56762ea6" providerId="ADAL" clId="{AFA2D667-E81C-472F-A342-185003CC0BAB}" dt="2024-09-11T03:10:51.372" v="2100" actId="478"/>
          <ac:spMkLst>
            <pc:docMk/>
            <pc:sldMk cId="2953536000" sldId="349"/>
            <ac:spMk id="2" creationId="{782C1635-95E6-4238-BDBD-EDB66DE5F096}"/>
          </ac:spMkLst>
        </pc:spChg>
        <pc:spChg chg="mod">
          <ac:chgData name="Nevena Radonjic" userId="5ba44818-ae00-408c-9998-8cca56762ea6" providerId="ADAL" clId="{AFA2D667-E81C-472F-A342-185003CC0BAB}" dt="2024-09-11T03:12:08.693" v="2126" actId="20577"/>
          <ac:spMkLst>
            <pc:docMk/>
            <pc:sldMk cId="2953536000" sldId="349"/>
            <ac:spMk id="3" creationId="{B65ADDDB-5E4B-42EA-9564-600863778061}"/>
          </ac:spMkLst>
        </pc:spChg>
        <pc:spChg chg="mod">
          <ac:chgData name="Nevena Radonjic" userId="5ba44818-ae00-408c-9998-8cca56762ea6" providerId="ADAL" clId="{AFA2D667-E81C-472F-A342-185003CC0BAB}" dt="2024-09-11T03:12:19.288" v="2127" actId="1076"/>
          <ac:spMkLst>
            <pc:docMk/>
            <pc:sldMk cId="2953536000" sldId="349"/>
            <ac:spMk id="4" creationId="{0D875491-68BF-4FC3-9BA0-05F29FD6B8D8}"/>
          </ac:spMkLst>
        </pc:spChg>
        <pc:spChg chg="add del mod">
          <ac:chgData name="Nevena Radonjic" userId="5ba44818-ae00-408c-9998-8cca56762ea6" providerId="ADAL" clId="{AFA2D667-E81C-472F-A342-185003CC0BAB}" dt="2024-09-11T03:11:04.901" v="2105" actId="478"/>
          <ac:spMkLst>
            <pc:docMk/>
            <pc:sldMk cId="2953536000" sldId="349"/>
            <ac:spMk id="6" creationId="{68EBDB57-C44D-3B50-5E87-2831C99938FD}"/>
          </ac:spMkLst>
        </pc:spChg>
        <pc:spChg chg="add del mod">
          <ac:chgData name="Nevena Radonjic" userId="5ba44818-ae00-408c-9998-8cca56762ea6" providerId="ADAL" clId="{AFA2D667-E81C-472F-A342-185003CC0BAB}" dt="2024-09-11T03:11:14.104" v="2106" actId="1076"/>
          <ac:spMkLst>
            <pc:docMk/>
            <pc:sldMk cId="2953536000" sldId="349"/>
            <ac:spMk id="7" creationId="{A715F059-E1EE-4954-EBAF-D08144E74F88}"/>
          </ac:spMkLst>
        </pc:spChg>
      </pc:sldChg>
      <pc:sldChg chg="del">
        <pc:chgData name="Nevena Radonjic" userId="5ba44818-ae00-408c-9998-8cca56762ea6" providerId="ADAL" clId="{AFA2D667-E81C-472F-A342-185003CC0BAB}" dt="2024-09-11T00:49:13.338" v="23" actId="47"/>
        <pc:sldMkLst>
          <pc:docMk/>
          <pc:sldMk cId="1411435483" sldId="350"/>
        </pc:sldMkLst>
      </pc:sldChg>
      <pc:sldChg chg="modSp mod ord">
        <pc:chgData name="Nevena Radonjic" userId="5ba44818-ae00-408c-9998-8cca56762ea6" providerId="ADAL" clId="{AFA2D667-E81C-472F-A342-185003CC0BAB}" dt="2024-09-11T05:47:07.197" v="5027" actId="12"/>
        <pc:sldMkLst>
          <pc:docMk/>
          <pc:sldMk cId="2943650545" sldId="351"/>
        </pc:sldMkLst>
        <pc:spChg chg="mod">
          <ac:chgData name="Nevena Radonjic" userId="5ba44818-ae00-408c-9998-8cca56762ea6" providerId="ADAL" clId="{AFA2D667-E81C-472F-A342-185003CC0BAB}" dt="2024-09-11T03:57:47.917" v="2906" actId="255"/>
          <ac:spMkLst>
            <pc:docMk/>
            <pc:sldMk cId="2943650545" sldId="351"/>
            <ac:spMk id="2" creationId="{A296BDC1-5217-4690-87F8-39EEF709B617}"/>
          </ac:spMkLst>
        </pc:spChg>
        <pc:spChg chg="mod">
          <ac:chgData name="Nevena Radonjic" userId="5ba44818-ae00-408c-9998-8cca56762ea6" providerId="ADAL" clId="{AFA2D667-E81C-472F-A342-185003CC0BAB}" dt="2024-09-11T05:47:07.197" v="5027" actId="12"/>
          <ac:spMkLst>
            <pc:docMk/>
            <pc:sldMk cId="2943650545" sldId="351"/>
            <ac:spMk id="3" creationId="{1500DB4A-199E-42FD-934E-F9A4C0F28301}"/>
          </ac:spMkLst>
        </pc:spChg>
      </pc:sldChg>
      <pc:sldChg chg="modSp mod ord">
        <pc:chgData name="Nevena Radonjic" userId="5ba44818-ae00-408c-9998-8cca56762ea6" providerId="ADAL" clId="{AFA2D667-E81C-472F-A342-185003CC0BAB}" dt="2024-09-11T03:52:46.163" v="2803" actId="14100"/>
        <pc:sldMkLst>
          <pc:docMk/>
          <pc:sldMk cId="2789999332" sldId="352"/>
        </pc:sldMkLst>
        <pc:spChg chg="mod">
          <ac:chgData name="Nevena Radonjic" userId="5ba44818-ae00-408c-9998-8cca56762ea6" providerId="ADAL" clId="{AFA2D667-E81C-472F-A342-185003CC0BAB}" dt="2024-09-11T03:52:46.163" v="2803" actId="14100"/>
          <ac:spMkLst>
            <pc:docMk/>
            <pc:sldMk cId="2789999332" sldId="352"/>
            <ac:spMk id="2" creationId="{16F0D875-5BB3-4BFE-95A4-C5886889845D}"/>
          </ac:spMkLst>
        </pc:spChg>
      </pc:sldChg>
      <pc:sldChg chg="del">
        <pc:chgData name="Nevena Radonjic" userId="5ba44818-ae00-408c-9998-8cca56762ea6" providerId="ADAL" clId="{AFA2D667-E81C-472F-A342-185003CC0BAB}" dt="2024-09-11T04:04:21.743" v="2911" actId="47"/>
        <pc:sldMkLst>
          <pc:docMk/>
          <pc:sldMk cId="3758914503" sldId="353"/>
        </pc:sldMkLst>
      </pc:sldChg>
      <pc:sldChg chg="del">
        <pc:chgData name="Nevena Radonjic" userId="5ba44818-ae00-408c-9998-8cca56762ea6" providerId="ADAL" clId="{AFA2D667-E81C-472F-A342-185003CC0BAB}" dt="2024-09-11T04:04:23.688" v="2912" actId="47"/>
        <pc:sldMkLst>
          <pc:docMk/>
          <pc:sldMk cId="752197268" sldId="355"/>
        </pc:sldMkLst>
      </pc:sldChg>
      <pc:sldChg chg="addSp delSp modSp new mod modClrScheme chgLayout">
        <pc:chgData name="Nevena Radonjic" userId="5ba44818-ae00-408c-9998-8cca56762ea6" providerId="ADAL" clId="{AFA2D667-E81C-472F-A342-185003CC0BAB}" dt="2024-09-11T01:52:57.864" v="526" actId="1582"/>
        <pc:sldMkLst>
          <pc:docMk/>
          <pc:sldMk cId="745225315" sldId="356"/>
        </pc:sldMkLst>
        <pc:spChg chg="mod ord">
          <ac:chgData name="Nevena Radonjic" userId="5ba44818-ae00-408c-9998-8cca56762ea6" providerId="ADAL" clId="{AFA2D667-E81C-472F-A342-185003CC0BAB}" dt="2024-09-11T01:51:40.402" v="517" actId="1076"/>
          <ac:spMkLst>
            <pc:docMk/>
            <pc:sldMk cId="745225315" sldId="356"/>
            <ac:spMk id="2" creationId="{F3266710-ABF8-2221-2177-3F0CD64C32AA}"/>
          </ac:spMkLst>
        </pc:spChg>
        <pc:spChg chg="del">
          <ac:chgData name="Nevena Radonjic" userId="5ba44818-ae00-408c-9998-8cca56762ea6" providerId="ADAL" clId="{AFA2D667-E81C-472F-A342-185003CC0BAB}" dt="2024-09-11T01:07:52.556" v="122" actId="478"/>
          <ac:spMkLst>
            <pc:docMk/>
            <pc:sldMk cId="745225315" sldId="356"/>
            <ac:spMk id="3" creationId="{F358558F-FBA3-4619-FB88-D22633658576}"/>
          </ac:spMkLst>
        </pc:spChg>
        <pc:spChg chg="add mod ord">
          <ac:chgData name="Nevena Radonjic" userId="5ba44818-ae00-408c-9998-8cca56762ea6" providerId="ADAL" clId="{AFA2D667-E81C-472F-A342-185003CC0BAB}" dt="2024-09-11T01:50:57.738" v="467" actId="20577"/>
          <ac:spMkLst>
            <pc:docMk/>
            <pc:sldMk cId="745225315" sldId="356"/>
            <ac:spMk id="4" creationId="{F5136FC9-A032-1546-7BD1-839A6CAC7E66}"/>
          </ac:spMkLst>
        </pc:spChg>
        <pc:spChg chg="add mod ord">
          <ac:chgData name="Nevena Radonjic" userId="5ba44818-ae00-408c-9998-8cca56762ea6" providerId="ADAL" clId="{AFA2D667-E81C-472F-A342-185003CC0BAB}" dt="2024-09-11T01:51:01.178" v="468" actId="6549"/>
          <ac:spMkLst>
            <pc:docMk/>
            <pc:sldMk cId="745225315" sldId="356"/>
            <ac:spMk id="5" creationId="{14047609-DE73-A3D7-7E82-72374954A0C7}"/>
          </ac:spMkLst>
        </pc:spChg>
        <pc:spChg chg="add mod">
          <ac:chgData name="Nevena Radonjic" userId="5ba44818-ae00-408c-9998-8cca56762ea6" providerId="ADAL" clId="{AFA2D667-E81C-472F-A342-185003CC0BAB}" dt="2024-09-11T01:51:18.032" v="499" actId="1038"/>
          <ac:spMkLst>
            <pc:docMk/>
            <pc:sldMk cId="745225315" sldId="356"/>
            <ac:spMk id="6" creationId="{C34CA1EC-5C62-9E69-1BD1-F3A58B14BFCE}"/>
          </ac:spMkLst>
        </pc:spChg>
        <pc:spChg chg="add mod">
          <ac:chgData name="Nevena Radonjic" userId="5ba44818-ae00-408c-9998-8cca56762ea6" providerId="ADAL" clId="{AFA2D667-E81C-472F-A342-185003CC0BAB}" dt="2024-09-11T01:51:26.100" v="516" actId="1037"/>
          <ac:spMkLst>
            <pc:docMk/>
            <pc:sldMk cId="745225315" sldId="356"/>
            <ac:spMk id="7" creationId="{6D52A6AD-7892-E553-1E24-23829D50E3EF}"/>
          </ac:spMkLst>
        </pc:spChg>
        <pc:spChg chg="add mod">
          <ac:chgData name="Nevena Radonjic" userId="5ba44818-ae00-408c-9998-8cca56762ea6" providerId="ADAL" clId="{AFA2D667-E81C-472F-A342-185003CC0BAB}" dt="2024-09-11T01:51:26.100" v="516" actId="1037"/>
          <ac:spMkLst>
            <pc:docMk/>
            <pc:sldMk cId="745225315" sldId="356"/>
            <ac:spMk id="8" creationId="{87642365-E7E7-AF26-B508-0D08B9D8F036}"/>
          </ac:spMkLst>
        </pc:spChg>
        <pc:spChg chg="add del mod">
          <ac:chgData name="Nevena Radonjic" userId="5ba44818-ae00-408c-9998-8cca56762ea6" providerId="ADAL" clId="{AFA2D667-E81C-472F-A342-185003CC0BAB}" dt="2024-09-11T01:49:22.962" v="417" actId="478"/>
          <ac:spMkLst>
            <pc:docMk/>
            <pc:sldMk cId="745225315" sldId="356"/>
            <ac:spMk id="9" creationId="{5BF13F61-AC22-FA2E-D595-C29CEC0C6F97}"/>
          </ac:spMkLst>
        </pc:spChg>
        <pc:spChg chg="add del mod">
          <ac:chgData name="Nevena Radonjic" userId="5ba44818-ae00-408c-9998-8cca56762ea6" providerId="ADAL" clId="{AFA2D667-E81C-472F-A342-185003CC0BAB}" dt="2024-09-11T01:48:07.965" v="410" actId="478"/>
          <ac:spMkLst>
            <pc:docMk/>
            <pc:sldMk cId="745225315" sldId="356"/>
            <ac:spMk id="11" creationId="{8B0390EC-20F3-B652-7FA7-F8DFC1E4FA9F}"/>
          </ac:spMkLst>
        </pc:spChg>
        <pc:spChg chg="add del">
          <ac:chgData name="Nevena Radonjic" userId="5ba44818-ae00-408c-9998-8cca56762ea6" providerId="ADAL" clId="{AFA2D667-E81C-472F-A342-185003CC0BAB}" dt="2024-09-11T01:48:46.151" v="412" actId="478"/>
          <ac:spMkLst>
            <pc:docMk/>
            <pc:sldMk cId="745225315" sldId="356"/>
            <ac:spMk id="12" creationId="{D3A8E9DF-2BBC-40C6-FC7B-50B21330627A}"/>
          </ac:spMkLst>
        </pc:spChg>
        <pc:graphicFrameChg chg="add del modGraphic">
          <ac:chgData name="Nevena Radonjic" userId="5ba44818-ae00-408c-9998-8cca56762ea6" providerId="ADAL" clId="{AFA2D667-E81C-472F-A342-185003CC0BAB}" dt="2024-09-11T01:47:12.934" v="400" actId="1032"/>
          <ac:graphicFrameMkLst>
            <pc:docMk/>
            <pc:sldMk cId="745225315" sldId="356"/>
            <ac:graphicFrameMk id="10" creationId="{98DD6FF8-EEF7-2667-B06C-432751BD53C3}"/>
          </ac:graphicFrameMkLst>
        </pc:graphicFrameChg>
        <pc:cxnChg chg="add mod">
          <ac:chgData name="Nevena Radonjic" userId="5ba44818-ae00-408c-9998-8cca56762ea6" providerId="ADAL" clId="{AFA2D667-E81C-472F-A342-185003CC0BAB}" dt="2024-09-11T01:52:57.864" v="526" actId="1582"/>
          <ac:cxnSpMkLst>
            <pc:docMk/>
            <pc:sldMk cId="745225315" sldId="356"/>
            <ac:cxnSpMk id="14" creationId="{D5B5214C-EE7D-5B19-3BC4-3E9E28E0FFFF}"/>
          </ac:cxnSpMkLst>
        </pc:cxnChg>
        <pc:cxnChg chg="add mod">
          <ac:chgData name="Nevena Radonjic" userId="5ba44818-ae00-408c-9998-8cca56762ea6" providerId="ADAL" clId="{AFA2D667-E81C-472F-A342-185003CC0BAB}" dt="2024-09-11T01:52:57.864" v="526" actId="1582"/>
          <ac:cxnSpMkLst>
            <pc:docMk/>
            <pc:sldMk cId="745225315" sldId="356"/>
            <ac:cxnSpMk id="16" creationId="{3B2B3CE4-C4FD-B8F7-0191-0B5A32B66FC3}"/>
          </ac:cxnSpMkLst>
        </pc:cxnChg>
      </pc:sldChg>
      <pc:sldChg chg="addSp delSp modSp new mod ord">
        <pc:chgData name="Nevena Radonjic" userId="5ba44818-ae00-408c-9998-8cca56762ea6" providerId="ADAL" clId="{AFA2D667-E81C-472F-A342-185003CC0BAB}" dt="2024-09-11T03:45:51.100" v="2687" actId="255"/>
        <pc:sldMkLst>
          <pc:docMk/>
          <pc:sldMk cId="793660670" sldId="357"/>
        </pc:sldMkLst>
        <pc:spChg chg="mod">
          <ac:chgData name="Nevena Radonjic" userId="5ba44818-ae00-408c-9998-8cca56762ea6" providerId="ADAL" clId="{AFA2D667-E81C-472F-A342-185003CC0BAB}" dt="2024-09-11T03:43:50.056" v="2660" actId="113"/>
          <ac:spMkLst>
            <pc:docMk/>
            <pc:sldMk cId="793660670" sldId="357"/>
            <ac:spMk id="2" creationId="{22CDB7B2-2F35-565C-3C74-EEE098940988}"/>
          </ac:spMkLst>
        </pc:spChg>
        <pc:spChg chg="mod">
          <ac:chgData name="Nevena Radonjic" userId="5ba44818-ae00-408c-9998-8cca56762ea6" providerId="ADAL" clId="{AFA2D667-E81C-472F-A342-185003CC0BAB}" dt="2024-09-11T03:45:51.100" v="2687" actId="255"/>
          <ac:spMkLst>
            <pc:docMk/>
            <pc:sldMk cId="793660670" sldId="357"/>
            <ac:spMk id="3" creationId="{6522730D-5CC7-CB9F-1D76-4A2E6E4644DE}"/>
          </ac:spMkLst>
        </pc:spChg>
        <pc:spChg chg="add mod">
          <ac:chgData name="Nevena Radonjic" userId="5ba44818-ae00-408c-9998-8cca56762ea6" providerId="ADAL" clId="{AFA2D667-E81C-472F-A342-185003CC0BAB}" dt="2024-09-11T02:42:43.706" v="2016" actId="1076"/>
          <ac:spMkLst>
            <pc:docMk/>
            <pc:sldMk cId="793660670" sldId="357"/>
            <ac:spMk id="4" creationId="{7EF357F4-B976-922E-729E-32A828D96261}"/>
          </ac:spMkLst>
        </pc:spChg>
        <pc:spChg chg="add del mod">
          <ac:chgData name="Nevena Radonjic" userId="5ba44818-ae00-408c-9998-8cca56762ea6" providerId="ADAL" clId="{AFA2D667-E81C-472F-A342-185003CC0BAB}" dt="2024-09-11T03:03:25.848" v="2019" actId="478"/>
          <ac:spMkLst>
            <pc:docMk/>
            <pc:sldMk cId="793660670" sldId="357"/>
            <ac:spMk id="5" creationId="{CBEC584A-A8EA-A7D0-9967-D46DA3154018}"/>
          </ac:spMkLst>
        </pc:spChg>
      </pc:sldChg>
      <pc:sldChg chg="new del">
        <pc:chgData name="Nevena Radonjic" userId="5ba44818-ae00-408c-9998-8cca56762ea6" providerId="ADAL" clId="{AFA2D667-E81C-472F-A342-185003CC0BAB}" dt="2024-09-11T02:01:09.927" v="640" actId="47"/>
        <pc:sldMkLst>
          <pc:docMk/>
          <pc:sldMk cId="2884502689" sldId="357"/>
        </pc:sldMkLst>
      </pc:sldChg>
      <pc:sldChg chg="new del">
        <pc:chgData name="Nevena Radonjic" userId="5ba44818-ae00-408c-9998-8cca56762ea6" providerId="ADAL" clId="{AFA2D667-E81C-472F-A342-185003CC0BAB}" dt="2024-09-11T03:12:23.533" v="2128" actId="47"/>
        <pc:sldMkLst>
          <pc:docMk/>
          <pc:sldMk cId="1095002376" sldId="358"/>
        </pc:sldMkLst>
      </pc:sldChg>
      <pc:sldChg chg="new del">
        <pc:chgData name="Nevena Radonjic" userId="5ba44818-ae00-408c-9998-8cca56762ea6" providerId="ADAL" clId="{AFA2D667-E81C-472F-A342-185003CC0BAB}" dt="2024-09-11T02:01:09.112" v="639" actId="47"/>
        <pc:sldMkLst>
          <pc:docMk/>
          <pc:sldMk cId="3424443839" sldId="358"/>
        </pc:sldMkLst>
      </pc:sldChg>
      <pc:sldChg chg="modSp add mod">
        <pc:chgData name="Nevena Radonjic" userId="5ba44818-ae00-408c-9998-8cca56762ea6" providerId="ADAL" clId="{AFA2D667-E81C-472F-A342-185003CC0BAB}" dt="2024-09-11T04:06:02.072" v="2922" actId="20577"/>
        <pc:sldMkLst>
          <pc:docMk/>
          <pc:sldMk cId="2893529951" sldId="359"/>
        </pc:sldMkLst>
        <pc:spChg chg="mod">
          <ac:chgData name="Nevena Radonjic" userId="5ba44818-ae00-408c-9998-8cca56762ea6" providerId="ADAL" clId="{AFA2D667-E81C-472F-A342-185003CC0BAB}" dt="2024-09-11T02:24:43.286" v="1345" actId="1076"/>
          <ac:spMkLst>
            <pc:docMk/>
            <pc:sldMk cId="2893529951" sldId="359"/>
            <ac:spMk id="2" creationId="{DE7E3856-6E12-4288-972E-9B7990A1FD76}"/>
          </ac:spMkLst>
        </pc:spChg>
        <pc:spChg chg="mod">
          <ac:chgData name="Nevena Radonjic" userId="5ba44818-ae00-408c-9998-8cca56762ea6" providerId="ADAL" clId="{AFA2D667-E81C-472F-A342-185003CC0BAB}" dt="2024-09-11T04:06:02.072" v="2922" actId="20577"/>
          <ac:spMkLst>
            <pc:docMk/>
            <pc:sldMk cId="2893529951" sldId="359"/>
            <ac:spMk id="3" creationId="{F2ED7E9B-AF7A-4483-8337-A2CF15024962}"/>
          </ac:spMkLst>
        </pc:spChg>
        <pc:spChg chg="mod">
          <ac:chgData name="Nevena Radonjic" userId="5ba44818-ae00-408c-9998-8cca56762ea6" providerId="ADAL" clId="{AFA2D667-E81C-472F-A342-185003CC0BAB}" dt="2024-09-11T03:04:26.192" v="2032" actId="20577"/>
          <ac:spMkLst>
            <pc:docMk/>
            <pc:sldMk cId="2893529951" sldId="359"/>
            <ac:spMk id="6" creationId="{2B2D9BD1-59C4-4BDB-899C-FB3A9DA3B8E8}"/>
          </ac:spMkLst>
        </pc:spChg>
      </pc:sldChg>
      <pc:sldChg chg="addSp delSp modSp add mod">
        <pc:chgData name="Nevena Radonjic" userId="5ba44818-ae00-408c-9998-8cca56762ea6" providerId="ADAL" clId="{AFA2D667-E81C-472F-A342-185003CC0BAB}" dt="2024-09-11T03:43:58.495" v="2662" actId="113"/>
        <pc:sldMkLst>
          <pc:docMk/>
          <pc:sldMk cId="2707605086" sldId="360"/>
        </pc:sldMkLst>
        <pc:spChg chg="mod">
          <ac:chgData name="Nevena Radonjic" userId="5ba44818-ae00-408c-9998-8cca56762ea6" providerId="ADAL" clId="{AFA2D667-E81C-472F-A342-185003CC0BAB}" dt="2024-09-11T03:43:58.495" v="2662" actId="113"/>
          <ac:spMkLst>
            <pc:docMk/>
            <pc:sldMk cId="2707605086" sldId="360"/>
            <ac:spMk id="2" creationId="{22CDB7B2-2F35-565C-3C74-EEE098940988}"/>
          </ac:spMkLst>
        </pc:spChg>
        <pc:spChg chg="mod">
          <ac:chgData name="Nevena Radonjic" userId="5ba44818-ae00-408c-9998-8cca56762ea6" providerId="ADAL" clId="{AFA2D667-E81C-472F-A342-185003CC0BAB}" dt="2024-09-11T03:37:57.917" v="2640" actId="255"/>
          <ac:spMkLst>
            <pc:docMk/>
            <pc:sldMk cId="2707605086" sldId="360"/>
            <ac:spMk id="3" creationId="{6522730D-5CC7-CB9F-1D76-4A2E6E4644DE}"/>
          </ac:spMkLst>
        </pc:spChg>
        <pc:spChg chg="add del mod">
          <ac:chgData name="Nevena Radonjic" userId="5ba44818-ae00-408c-9998-8cca56762ea6" providerId="ADAL" clId="{AFA2D667-E81C-472F-A342-185003CC0BAB}" dt="2024-09-11T03:37:58.560" v="2642"/>
          <ac:spMkLst>
            <pc:docMk/>
            <pc:sldMk cId="2707605086" sldId="360"/>
            <ac:spMk id="5" creationId="{2ED42FA3-EB6F-3FFA-524A-ED8BFC4A32B7}"/>
          </ac:spMkLst>
        </pc:spChg>
      </pc:sldChg>
      <pc:sldChg chg="add del">
        <pc:chgData name="Nevena Radonjic" userId="5ba44818-ae00-408c-9998-8cca56762ea6" providerId="ADAL" clId="{AFA2D667-E81C-472F-A342-185003CC0BAB}" dt="2024-09-11T05:11:54.532" v="4210" actId="47"/>
        <pc:sldMkLst>
          <pc:docMk/>
          <pc:sldMk cId="80132465" sldId="361"/>
        </pc:sldMkLst>
      </pc:sldChg>
      <pc:sldChg chg="add del">
        <pc:chgData name="Nevena Radonjic" userId="5ba44818-ae00-408c-9998-8cca56762ea6" providerId="ADAL" clId="{AFA2D667-E81C-472F-A342-185003CC0BAB}" dt="2024-09-11T05:11:57.390" v="4211" actId="47"/>
        <pc:sldMkLst>
          <pc:docMk/>
          <pc:sldMk cId="194615464" sldId="362"/>
        </pc:sldMkLst>
      </pc:sldChg>
      <pc:sldChg chg="add del">
        <pc:chgData name="Nevena Radonjic" userId="5ba44818-ae00-408c-9998-8cca56762ea6" providerId="ADAL" clId="{AFA2D667-E81C-472F-A342-185003CC0BAB}" dt="2024-09-11T05:34:11.366" v="4915" actId="47"/>
        <pc:sldMkLst>
          <pc:docMk/>
          <pc:sldMk cId="3503499001" sldId="362"/>
        </pc:sldMkLst>
      </pc:sldChg>
      <pc:sldChg chg="add del">
        <pc:chgData name="Nevena Radonjic" userId="5ba44818-ae00-408c-9998-8cca56762ea6" providerId="ADAL" clId="{AFA2D667-E81C-472F-A342-185003CC0BAB}" dt="2024-09-11T05:11:59.199" v="4212" actId="47"/>
        <pc:sldMkLst>
          <pc:docMk/>
          <pc:sldMk cId="965016290" sldId="363"/>
        </pc:sldMkLst>
      </pc:sldChg>
      <pc:sldChg chg="modSp add mod ord">
        <pc:chgData name="Nevena Radonjic" userId="5ba44818-ae00-408c-9998-8cca56762ea6" providerId="ADAL" clId="{AFA2D667-E81C-472F-A342-185003CC0BAB}" dt="2024-09-11T04:34:28.788" v="3467" actId="14100"/>
        <pc:sldMkLst>
          <pc:docMk/>
          <pc:sldMk cId="4068236218" sldId="364"/>
        </pc:sldMkLst>
        <pc:spChg chg="mod">
          <ac:chgData name="Nevena Radonjic" userId="5ba44818-ae00-408c-9998-8cca56762ea6" providerId="ADAL" clId="{AFA2D667-E81C-472F-A342-185003CC0BAB}" dt="2024-09-11T04:34:08.367" v="3462" actId="1076"/>
          <ac:spMkLst>
            <pc:docMk/>
            <pc:sldMk cId="4068236218" sldId="364"/>
            <ac:spMk id="2" creationId="{8BDE768B-5A4B-4A12-BEE1-A0E6F8D0D75A}"/>
          </ac:spMkLst>
        </pc:spChg>
        <pc:spChg chg="mod">
          <ac:chgData name="Nevena Radonjic" userId="5ba44818-ae00-408c-9998-8cca56762ea6" providerId="ADAL" clId="{AFA2D667-E81C-472F-A342-185003CC0BAB}" dt="2024-09-11T04:34:28.788" v="3467" actId="14100"/>
          <ac:spMkLst>
            <pc:docMk/>
            <pc:sldMk cId="4068236218" sldId="364"/>
            <ac:spMk id="3" creationId="{055BA22A-944F-461E-9619-7D5E6861E77E}"/>
          </ac:spMkLst>
        </pc:spChg>
      </pc:sldChg>
      <pc:sldChg chg="modSp add mod">
        <pc:chgData name="Nevena Radonjic" userId="5ba44818-ae00-408c-9998-8cca56762ea6" providerId="ADAL" clId="{AFA2D667-E81C-472F-A342-185003CC0BAB}" dt="2024-09-11T04:33:39.527" v="3461" actId="20577"/>
        <pc:sldMkLst>
          <pc:docMk/>
          <pc:sldMk cId="3156937037" sldId="365"/>
        </pc:sldMkLst>
        <pc:spChg chg="mod">
          <ac:chgData name="Nevena Radonjic" userId="5ba44818-ae00-408c-9998-8cca56762ea6" providerId="ADAL" clId="{AFA2D667-E81C-472F-A342-185003CC0BAB}" dt="2024-09-11T04:24:49.877" v="3330" actId="20577"/>
          <ac:spMkLst>
            <pc:docMk/>
            <pc:sldMk cId="3156937037" sldId="365"/>
            <ac:spMk id="2" creationId="{8BDE768B-5A4B-4A12-BEE1-A0E6F8D0D75A}"/>
          </ac:spMkLst>
        </pc:spChg>
        <pc:spChg chg="mod">
          <ac:chgData name="Nevena Radonjic" userId="5ba44818-ae00-408c-9998-8cca56762ea6" providerId="ADAL" clId="{AFA2D667-E81C-472F-A342-185003CC0BAB}" dt="2024-09-11T04:33:39.527" v="3461" actId="20577"/>
          <ac:spMkLst>
            <pc:docMk/>
            <pc:sldMk cId="3156937037" sldId="365"/>
            <ac:spMk id="3" creationId="{055BA22A-944F-461E-9619-7D5E6861E77E}"/>
          </ac:spMkLst>
        </pc:spChg>
      </pc:sldChg>
      <pc:sldChg chg="modSp add mod ord">
        <pc:chgData name="Nevena Radonjic" userId="5ba44818-ae00-408c-9998-8cca56762ea6" providerId="ADAL" clId="{AFA2D667-E81C-472F-A342-185003CC0BAB}" dt="2024-09-11T04:43:18.765" v="3699" actId="207"/>
        <pc:sldMkLst>
          <pc:docMk/>
          <pc:sldMk cId="2631991635" sldId="366"/>
        </pc:sldMkLst>
        <pc:spChg chg="mod">
          <ac:chgData name="Nevena Radonjic" userId="5ba44818-ae00-408c-9998-8cca56762ea6" providerId="ADAL" clId="{AFA2D667-E81C-472F-A342-185003CC0BAB}" dt="2024-09-11T04:35:01.248" v="3486" actId="20577"/>
          <ac:spMkLst>
            <pc:docMk/>
            <pc:sldMk cId="2631991635" sldId="366"/>
            <ac:spMk id="2" creationId="{8BDE768B-5A4B-4A12-BEE1-A0E6F8D0D75A}"/>
          </ac:spMkLst>
        </pc:spChg>
        <pc:spChg chg="mod">
          <ac:chgData name="Nevena Radonjic" userId="5ba44818-ae00-408c-9998-8cca56762ea6" providerId="ADAL" clId="{AFA2D667-E81C-472F-A342-185003CC0BAB}" dt="2024-09-11T04:43:18.765" v="3699" actId="207"/>
          <ac:spMkLst>
            <pc:docMk/>
            <pc:sldMk cId="2631991635" sldId="366"/>
            <ac:spMk id="3" creationId="{055BA22A-944F-461E-9619-7D5E6861E77E}"/>
          </ac:spMkLst>
        </pc:spChg>
      </pc:sldChg>
      <pc:sldChg chg="modSp add mod">
        <pc:chgData name="Nevena Radonjic" userId="5ba44818-ae00-408c-9998-8cca56762ea6" providerId="ADAL" clId="{AFA2D667-E81C-472F-A342-185003CC0BAB}" dt="2024-09-11T05:51:06.763" v="5040" actId="12"/>
        <pc:sldMkLst>
          <pc:docMk/>
          <pc:sldMk cId="1675736845" sldId="367"/>
        </pc:sldMkLst>
        <pc:spChg chg="mod">
          <ac:chgData name="Nevena Radonjic" userId="5ba44818-ae00-408c-9998-8cca56762ea6" providerId="ADAL" clId="{AFA2D667-E81C-472F-A342-185003CC0BAB}" dt="2024-09-11T04:44:40.296" v="3731" actId="1076"/>
          <ac:spMkLst>
            <pc:docMk/>
            <pc:sldMk cId="1675736845" sldId="367"/>
            <ac:spMk id="2" creationId="{8BDE768B-5A4B-4A12-BEE1-A0E6F8D0D75A}"/>
          </ac:spMkLst>
        </pc:spChg>
        <pc:spChg chg="mod">
          <ac:chgData name="Nevena Radonjic" userId="5ba44818-ae00-408c-9998-8cca56762ea6" providerId="ADAL" clId="{AFA2D667-E81C-472F-A342-185003CC0BAB}" dt="2024-09-11T05:51:06.763" v="5040" actId="12"/>
          <ac:spMkLst>
            <pc:docMk/>
            <pc:sldMk cId="1675736845" sldId="367"/>
            <ac:spMk id="3" creationId="{055BA22A-944F-461E-9619-7D5E6861E77E}"/>
          </ac:spMkLst>
        </pc:spChg>
      </pc:sldChg>
      <pc:sldChg chg="modSp add mod">
        <pc:chgData name="Nevena Radonjic" userId="5ba44818-ae00-408c-9998-8cca56762ea6" providerId="ADAL" clId="{AFA2D667-E81C-472F-A342-185003CC0BAB}" dt="2024-09-11T05:07:24.675" v="4123" actId="255"/>
        <pc:sldMkLst>
          <pc:docMk/>
          <pc:sldMk cId="4292609421" sldId="368"/>
        </pc:sldMkLst>
        <pc:spChg chg="mod">
          <ac:chgData name="Nevena Radonjic" userId="5ba44818-ae00-408c-9998-8cca56762ea6" providerId="ADAL" clId="{AFA2D667-E81C-472F-A342-185003CC0BAB}" dt="2024-09-11T04:55:48.380" v="3929" actId="20577"/>
          <ac:spMkLst>
            <pc:docMk/>
            <pc:sldMk cId="4292609421" sldId="368"/>
            <ac:spMk id="2" creationId="{8BDE768B-5A4B-4A12-BEE1-A0E6F8D0D75A}"/>
          </ac:spMkLst>
        </pc:spChg>
        <pc:spChg chg="mod">
          <ac:chgData name="Nevena Radonjic" userId="5ba44818-ae00-408c-9998-8cca56762ea6" providerId="ADAL" clId="{AFA2D667-E81C-472F-A342-185003CC0BAB}" dt="2024-09-11T05:07:24.675" v="4123" actId="255"/>
          <ac:spMkLst>
            <pc:docMk/>
            <pc:sldMk cId="4292609421" sldId="368"/>
            <ac:spMk id="3" creationId="{055BA22A-944F-461E-9619-7D5E6861E77E}"/>
          </ac:spMkLst>
        </pc:spChg>
      </pc:sldChg>
      <pc:sldChg chg="addSp delSp modSp new mod modClrScheme chgLayout">
        <pc:chgData name="Nevena Radonjic" userId="5ba44818-ae00-408c-9998-8cca56762ea6" providerId="ADAL" clId="{AFA2D667-E81C-472F-A342-185003CC0BAB}" dt="2024-09-11T05:17:02.483" v="4304" actId="27636"/>
        <pc:sldMkLst>
          <pc:docMk/>
          <pc:sldMk cId="2669470767" sldId="369"/>
        </pc:sldMkLst>
        <pc:spChg chg="mod ord">
          <ac:chgData name="Nevena Radonjic" userId="5ba44818-ae00-408c-9998-8cca56762ea6" providerId="ADAL" clId="{AFA2D667-E81C-472F-A342-185003CC0BAB}" dt="2024-09-11T05:10:09.168" v="4163" actId="700"/>
          <ac:spMkLst>
            <pc:docMk/>
            <pc:sldMk cId="2669470767" sldId="369"/>
            <ac:spMk id="2" creationId="{F9AFFEAB-F83A-6930-1E7F-3B2AE139637E}"/>
          </ac:spMkLst>
        </pc:spChg>
        <pc:spChg chg="del mod ord">
          <ac:chgData name="Nevena Radonjic" userId="5ba44818-ae00-408c-9998-8cca56762ea6" providerId="ADAL" clId="{AFA2D667-E81C-472F-A342-185003CC0BAB}" dt="2024-09-11T05:09:40.330" v="4159" actId="700"/>
          <ac:spMkLst>
            <pc:docMk/>
            <pc:sldMk cId="2669470767" sldId="369"/>
            <ac:spMk id="3" creationId="{F0061A50-2941-B10B-F3D7-E325F36CAD8E}"/>
          </ac:spMkLst>
        </pc:spChg>
        <pc:spChg chg="add mod ord">
          <ac:chgData name="Nevena Radonjic" userId="5ba44818-ae00-408c-9998-8cca56762ea6" providerId="ADAL" clId="{AFA2D667-E81C-472F-A342-185003CC0BAB}" dt="2024-09-11T05:17:02.481" v="4303" actId="27636"/>
          <ac:spMkLst>
            <pc:docMk/>
            <pc:sldMk cId="2669470767" sldId="369"/>
            <ac:spMk id="4" creationId="{932F3B4E-02B7-C452-15B5-98B47BA536AD}"/>
          </ac:spMkLst>
        </pc:spChg>
        <pc:spChg chg="add del mod ord">
          <ac:chgData name="Nevena Radonjic" userId="5ba44818-ae00-408c-9998-8cca56762ea6" providerId="ADAL" clId="{AFA2D667-E81C-472F-A342-185003CC0BAB}" dt="2024-09-11T05:10:09.168" v="4163" actId="700"/>
          <ac:spMkLst>
            <pc:docMk/>
            <pc:sldMk cId="2669470767" sldId="369"/>
            <ac:spMk id="5" creationId="{0F04EA7A-EBF8-1E78-4D53-F2BCB13752FA}"/>
          </ac:spMkLst>
        </pc:spChg>
        <pc:spChg chg="add mod ord">
          <ac:chgData name="Nevena Radonjic" userId="5ba44818-ae00-408c-9998-8cca56762ea6" providerId="ADAL" clId="{AFA2D667-E81C-472F-A342-185003CC0BAB}" dt="2024-09-11T05:11:35.080" v="4208" actId="1076"/>
          <ac:spMkLst>
            <pc:docMk/>
            <pc:sldMk cId="2669470767" sldId="369"/>
            <ac:spMk id="6" creationId="{2861BB7A-1B8A-6074-9D9D-FBB1DBEFE544}"/>
          </ac:spMkLst>
        </pc:spChg>
        <pc:spChg chg="add del mod ord">
          <ac:chgData name="Nevena Radonjic" userId="5ba44818-ae00-408c-9998-8cca56762ea6" providerId="ADAL" clId="{AFA2D667-E81C-472F-A342-185003CC0BAB}" dt="2024-09-11T05:11:23.925" v="4204" actId="478"/>
          <ac:spMkLst>
            <pc:docMk/>
            <pc:sldMk cId="2669470767" sldId="369"/>
            <ac:spMk id="7" creationId="{FD51B72B-10D2-6717-AE9F-99AA3E98E0C1}"/>
          </ac:spMkLst>
        </pc:spChg>
        <pc:spChg chg="add mod ord">
          <ac:chgData name="Nevena Radonjic" userId="5ba44818-ae00-408c-9998-8cca56762ea6" providerId="ADAL" clId="{AFA2D667-E81C-472F-A342-185003CC0BAB}" dt="2024-09-11T05:17:02.483" v="4304" actId="27636"/>
          <ac:spMkLst>
            <pc:docMk/>
            <pc:sldMk cId="2669470767" sldId="369"/>
            <ac:spMk id="8" creationId="{A703F616-08E5-CC92-AEFA-031E717F2DE0}"/>
          </ac:spMkLst>
        </pc:spChg>
      </pc:sldChg>
      <pc:sldChg chg="new del">
        <pc:chgData name="Nevena Radonjic" userId="5ba44818-ae00-408c-9998-8cca56762ea6" providerId="ADAL" clId="{AFA2D667-E81C-472F-A342-185003CC0BAB}" dt="2024-09-11T05:18:06.371" v="4305" actId="47"/>
        <pc:sldMkLst>
          <pc:docMk/>
          <pc:sldMk cId="546516058" sldId="370"/>
        </pc:sldMkLst>
      </pc:sldChg>
      <pc:sldChg chg="modSp add mod">
        <pc:chgData name="Nevena Radonjic" userId="5ba44818-ae00-408c-9998-8cca56762ea6" providerId="ADAL" clId="{AFA2D667-E81C-472F-A342-185003CC0BAB}" dt="2024-09-11T05:16:18.495" v="4267" actId="2711"/>
        <pc:sldMkLst>
          <pc:docMk/>
          <pc:sldMk cId="1344022374" sldId="371"/>
        </pc:sldMkLst>
        <pc:spChg chg="mod">
          <ac:chgData name="Nevena Radonjic" userId="5ba44818-ae00-408c-9998-8cca56762ea6" providerId="ADAL" clId="{AFA2D667-E81C-472F-A342-185003CC0BAB}" dt="2024-09-11T05:16:12.063" v="4265" actId="27636"/>
          <ac:spMkLst>
            <pc:docMk/>
            <pc:sldMk cId="1344022374" sldId="371"/>
            <ac:spMk id="4" creationId="{932F3B4E-02B7-C452-15B5-98B47BA536AD}"/>
          </ac:spMkLst>
        </pc:spChg>
        <pc:spChg chg="mod">
          <ac:chgData name="Nevena Radonjic" userId="5ba44818-ae00-408c-9998-8cca56762ea6" providerId="ADAL" clId="{AFA2D667-E81C-472F-A342-185003CC0BAB}" dt="2024-09-11T05:14:38.682" v="4236" actId="20577"/>
          <ac:spMkLst>
            <pc:docMk/>
            <pc:sldMk cId="1344022374" sldId="371"/>
            <ac:spMk id="6" creationId="{2861BB7A-1B8A-6074-9D9D-FBB1DBEFE544}"/>
          </ac:spMkLst>
        </pc:spChg>
        <pc:spChg chg="mod">
          <ac:chgData name="Nevena Radonjic" userId="5ba44818-ae00-408c-9998-8cca56762ea6" providerId="ADAL" clId="{AFA2D667-E81C-472F-A342-185003CC0BAB}" dt="2024-09-11T05:16:18.495" v="4267" actId="2711"/>
          <ac:spMkLst>
            <pc:docMk/>
            <pc:sldMk cId="1344022374" sldId="371"/>
            <ac:spMk id="8" creationId="{A703F616-08E5-CC92-AEFA-031E717F2DE0}"/>
          </ac:spMkLst>
        </pc:spChg>
      </pc:sldChg>
      <pc:sldChg chg="modSp new mod ord">
        <pc:chgData name="Nevena Radonjic" userId="5ba44818-ae00-408c-9998-8cca56762ea6" providerId="ADAL" clId="{AFA2D667-E81C-472F-A342-185003CC0BAB}" dt="2024-09-11T05:23:24.159" v="4402" actId="255"/>
        <pc:sldMkLst>
          <pc:docMk/>
          <pc:sldMk cId="1617792306" sldId="372"/>
        </pc:sldMkLst>
        <pc:spChg chg="mod">
          <ac:chgData name="Nevena Radonjic" userId="5ba44818-ae00-408c-9998-8cca56762ea6" providerId="ADAL" clId="{AFA2D667-E81C-472F-A342-185003CC0BAB}" dt="2024-09-11T05:23:24.159" v="4402" actId="255"/>
          <ac:spMkLst>
            <pc:docMk/>
            <pc:sldMk cId="1617792306" sldId="372"/>
            <ac:spMk id="2" creationId="{5DAAF923-2EDC-059F-924D-58AD26F575CD}"/>
          </ac:spMkLst>
        </pc:spChg>
        <pc:spChg chg="mod">
          <ac:chgData name="Nevena Radonjic" userId="5ba44818-ae00-408c-9998-8cca56762ea6" providerId="ADAL" clId="{AFA2D667-E81C-472F-A342-185003CC0BAB}" dt="2024-09-11T05:22:49.599" v="4396" actId="255"/>
          <ac:spMkLst>
            <pc:docMk/>
            <pc:sldMk cId="1617792306" sldId="372"/>
            <ac:spMk id="3" creationId="{B46BBC55-E352-8747-85EE-8ABC3D2BE94B}"/>
          </ac:spMkLst>
        </pc:spChg>
      </pc:sldChg>
      <pc:sldChg chg="new del">
        <pc:chgData name="Nevena Radonjic" userId="5ba44818-ae00-408c-9998-8cca56762ea6" providerId="ADAL" clId="{AFA2D667-E81C-472F-A342-185003CC0BAB}" dt="2024-09-11T05:35:45.026" v="4917" actId="47"/>
        <pc:sldMkLst>
          <pc:docMk/>
          <pc:sldMk cId="3353572873" sldId="373"/>
        </pc:sldMkLst>
      </pc:sldChg>
      <pc:sldChg chg="addSp delSp modSp add mod chgLayout">
        <pc:chgData name="Nevena Radonjic" userId="5ba44818-ae00-408c-9998-8cca56762ea6" providerId="ADAL" clId="{AFA2D667-E81C-472F-A342-185003CC0BAB}" dt="2024-09-11T05:51:29.556" v="5056" actId="20577"/>
        <pc:sldMkLst>
          <pc:docMk/>
          <pc:sldMk cId="2468372929" sldId="374"/>
        </pc:sldMkLst>
        <pc:spChg chg="mod ord">
          <ac:chgData name="Nevena Radonjic" userId="5ba44818-ae00-408c-9998-8cca56762ea6" providerId="ADAL" clId="{AFA2D667-E81C-472F-A342-185003CC0BAB}" dt="2024-09-11T05:51:29.556" v="5056" actId="20577"/>
          <ac:spMkLst>
            <pc:docMk/>
            <pc:sldMk cId="2468372929" sldId="374"/>
            <ac:spMk id="2" creationId="{804E9D37-77ED-E9BB-3036-F54B79311BF2}"/>
          </ac:spMkLst>
        </pc:spChg>
        <pc:spChg chg="mod ord">
          <ac:chgData name="Nevena Radonjic" userId="5ba44818-ae00-408c-9998-8cca56762ea6" providerId="ADAL" clId="{AFA2D667-E81C-472F-A342-185003CC0BAB}" dt="2024-09-11T05:40:14.571" v="4991"/>
          <ac:spMkLst>
            <pc:docMk/>
            <pc:sldMk cId="2468372929" sldId="374"/>
            <ac:spMk id="3" creationId="{E026E3B2-D6FA-8A0F-3BCA-1AA85A85AE7F}"/>
          </ac:spMkLst>
        </pc:spChg>
        <pc:spChg chg="add del">
          <ac:chgData name="Nevena Radonjic" userId="5ba44818-ae00-408c-9998-8cca56762ea6" providerId="ADAL" clId="{AFA2D667-E81C-472F-A342-185003CC0BAB}" dt="2024-09-11T05:38:29.509" v="4934" actId="22"/>
          <ac:spMkLst>
            <pc:docMk/>
            <pc:sldMk cId="2468372929" sldId="374"/>
            <ac:spMk id="5" creationId="{2825407B-238C-EB96-003E-A90676528F00}"/>
          </ac:spMkLst>
        </pc:spChg>
        <pc:spChg chg="add del mod">
          <ac:chgData name="Nevena Radonjic" userId="5ba44818-ae00-408c-9998-8cca56762ea6" providerId="ADAL" clId="{AFA2D667-E81C-472F-A342-185003CC0BAB}" dt="2024-09-11T05:40:24.797" v="4994"/>
          <ac:spMkLst>
            <pc:docMk/>
            <pc:sldMk cId="2468372929" sldId="374"/>
            <ac:spMk id="6" creationId="{F3D0A2E6-AD4F-21FC-76F8-5A97AD9DCB73}"/>
          </ac:spMkLst>
        </pc:spChg>
        <pc:spChg chg="add mod">
          <ac:chgData name="Nevena Radonjic" userId="5ba44818-ae00-408c-9998-8cca56762ea6" providerId="ADAL" clId="{AFA2D667-E81C-472F-A342-185003CC0BAB}" dt="2024-09-11T05:41:19.165" v="5008" actId="20577"/>
          <ac:spMkLst>
            <pc:docMk/>
            <pc:sldMk cId="2468372929" sldId="374"/>
            <ac:spMk id="8" creationId="{E502A052-F6DF-A36B-8794-69E69195E395}"/>
          </ac:spMkLst>
        </pc:spChg>
      </pc:sldChg>
      <pc:sldChg chg="modSp add del mod modShow">
        <pc:chgData name="Nevena Radonjic" userId="5ba44818-ae00-408c-9998-8cca56762ea6" providerId="ADAL" clId="{AFA2D667-E81C-472F-A342-185003CC0BAB}" dt="2024-09-11T05:51:50.110" v="5057" actId="2696"/>
        <pc:sldMkLst>
          <pc:docMk/>
          <pc:sldMk cId="3512769961" sldId="375"/>
        </pc:sldMkLst>
        <pc:spChg chg="mod">
          <ac:chgData name="Nevena Radonjic" userId="5ba44818-ae00-408c-9998-8cca56762ea6" providerId="ADAL" clId="{AFA2D667-E81C-472F-A342-185003CC0BAB}" dt="2024-09-11T05:43:27.881" v="5013" actId="255"/>
          <ac:spMkLst>
            <pc:docMk/>
            <pc:sldMk cId="3512769961" sldId="375"/>
            <ac:spMk id="2" creationId="{804E9D37-77ED-E9BB-3036-F54B79311BF2}"/>
          </ac:spMkLst>
        </pc:spChg>
        <pc:spChg chg="mod">
          <ac:chgData name="Nevena Radonjic" userId="5ba44818-ae00-408c-9998-8cca56762ea6" providerId="ADAL" clId="{AFA2D667-E81C-472F-A342-185003CC0BAB}" dt="2024-09-11T05:43:43.385" v="5016"/>
          <ac:spMkLst>
            <pc:docMk/>
            <pc:sldMk cId="3512769961" sldId="375"/>
            <ac:spMk id="3" creationId="{E026E3B2-D6FA-8A0F-3BCA-1AA85A85AE7F}"/>
          </ac:spMkLst>
        </pc:spChg>
      </pc:sldChg>
      <pc:sldChg chg="new del">
        <pc:chgData name="Nevena Radonjic" userId="5ba44818-ae00-408c-9998-8cca56762ea6" providerId="ADAL" clId="{AFA2D667-E81C-472F-A342-185003CC0BAB}" dt="2024-09-11T05:40:41.445" v="4997" actId="47"/>
        <pc:sldMkLst>
          <pc:docMk/>
          <pc:sldMk cId="3521508079" sldId="375"/>
        </pc:sldMkLst>
      </pc:sldChg>
      <pc:sldChg chg="modSp new mod">
        <pc:chgData name="Nevena Radonjic" userId="5ba44818-ae00-408c-9998-8cca56762ea6" providerId="ADAL" clId="{AFA2D667-E81C-472F-A342-185003CC0BAB}" dt="2024-09-22T17:28:38.945" v="5265" actId="1076"/>
        <pc:sldMkLst>
          <pc:docMk/>
          <pc:sldMk cId="3642681523" sldId="375"/>
        </pc:sldMkLst>
        <pc:spChg chg="mod">
          <ac:chgData name="Nevena Radonjic" userId="5ba44818-ae00-408c-9998-8cca56762ea6" providerId="ADAL" clId="{AFA2D667-E81C-472F-A342-185003CC0BAB}" dt="2024-09-22T17:28:38.945" v="5265" actId="1076"/>
          <ac:spMkLst>
            <pc:docMk/>
            <pc:sldMk cId="3642681523" sldId="375"/>
            <ac:spMk id="2" creationId="{A52AEC7A-819B-A4DC-8D04-64B470C082B8}"/>
          </ac:spMkLst>
        </pc:spChg>
        <pc:spChg chg="mod">
          <ac:chgData name="Nevena Radonjic" userId="5ba44818-ae00-408c-9998-8cca56762ea6" providerId="ADAL" clId="{AFA2D667-E81C-472F-A342-185003CC0BAB}" dt="2024-09-22T17:28:36.618" v="5264" actId="1076"/>
          <ac:spMkLst>
            <pc:docMk/>
            <pc:sldMk cId="3642681523" sldId="375"/>
            <ac:spMk id="3" creationId="{8C488999-3130-444D-6827-C4FEE7EBE7E7}"/>
          </ac:spMkLst>
        </pc:spChg>
      </pc:sldChg>
      <pc:sldChg chg="modSp add mod">
        <pc:chgData name="Nevena Radonjic" userId="5ba44818-ae00-408c-9998-8cca56762ea6" providerId="ADAL" clId="{AFA2D667-E81C-472F-A342-185003CC0BAB}" dt="2024-09-22T17:26:17.065" v="5217" actId="1076"/>
        <pc:sldMkLst>
          <pc:docMk/>
          <pc:sldMk cId="3331365524" sldId="602"/>
        </pc:sldMkLst>
        <pc:spChg chg="mod">
          <ac:chgData name="Nevena Radonjic" userId="5ba44818-ae00-408c-9998-8cca56762ea6" providerId="ADAL" clId="{AFA2D667-E81C-472F-A342-185003CC0BAB}" dt="2024-09-22T17:26:17.065" v="5217" actId="1076"/>
          <ac:spMkLst>
            <pc:docMk/>
            <pc:sldMk cId="3331365524" sldId="602"/>
            <ac:spMk id="40" creationId="{00000000-0000-0000-0000-000000000000}"/>
          </ac:spMkLst>
        </pc:spChg>
      </pc:sldChg>
      <pc:sldChg chg="modSp add mod">
        <pc:chgData name="Nevena Radonjic" userId="5ba44818-ae00-408c-9998-8cca56762ea6" providerId="ADAL" clId="{AFA2D667-E81C-472F-A342-185003CC0BAB}" dt="2024-09-22T17:26:59.172" v="5224" actId="6549"/>
        <pc:sldMkLst>
          <pc:docMk/>
          <pc:sldMk cId="1617793962" sldId="3223"/>
        </pc:sldMkLst>
        <pc:spChg chg="mod">
          <ac:chgData name="Nevena Radonjic" userId="5ba44818-ae00-408c-9998-8cca56762ea6" providerId="ADAL" clId="{AFA2D667-E81C-472F-A342-185003CC0BAB}" dt="2024-09-22T17:15:49.863" v="5083" actId="1076"/>
          <ac:spMkLst>
            <pc:docMk/>
            <pc:sldMk cId="1617793962" sldId="3223"/>
            <ac:spMk id="2" creationId="{8F5A2291-0E5D-95E4-3CB8-D8099C9CF0E1}"/>
          </ac:spMkLst>
        </pc:spChg>
        <pc:spChg chg="mod">
          <ac:chgData name="Nevena Radonjic" userId="5ba44818-ae00-408c-9998-8cca56762ea6" providerId="ADAL" clId="{AFA2D667-E81C-472F-A342-185003CC0BAB}" dt="2024-09-22T17:26:59.172" v="5224" actId="6549"/>
          <ac:spMkLst>
            <pc:docMk/>
            <pc:sldMk cId="1617793962" sldId="3223"/>
            <ac:spMk id="3" creationId="{08DDFC75-7259-29E8-71FD-330F5EB13D77}"/>
          </ac:spMkLst>
        </pc:spChg>
        <pc:spChg chg="mod">
          <ac:chgData name="Nevena Radonjic" userId="5ba44818-ae00-408c-9998-8cca56762ea6" providerId="ADAL" clId="{AFA2D667-E81C-472F-A342-185003CC0BAB}" dt="2024-09-22T17:13:01.247" v="5059"/>
          <ac:spMkLst>
            <pc:docMk/>
            <pc:sldMk cId="1617793962" sldId="3223"/>
            <ac:spMk id="5" creationId="{EA75A567-8BF6-50D0-5E40-1142894DD862}"/>
          </ac:spMkLst>
        </pc:spChg>
        <pc:picChg chg="mod">
          <ac:chgData name="Nevena Radonjic" userId="5ba44818-ae00-408c-9998-8cca56762ea6" providerId="ADAL" clId="{AFA2D667-E81C-472F-A342-185003CC0BAB}" dt="2024-09-22T17:15:21.066" v="5077" actId="1076"/>
          <ac:picMkLst>
            <pc:docMk/>
            <pc:sldMk cId="1617793962" sldId="3223"/>
            <ac:picMk id="7" creationId="{CCA9DD27-8AF8-1BE3-F6AD-9801AA2B7983}"/>
          </ac:picMkLst>
        </pc:picChg>
      </pc:sldChg>
      <pc:sldChg chg="addSp delSp modSp add mod chgLayout">
        <pc:chgData name="Nevena Radonjic" userId="5ba44818-ae00-408c-9998-8cca56762ea6" providerId="ADAL" clId="{AFA2D667-E81C-472F-A342-185003CC0BAB}" dt="2024-09-22T17:28:54.375" v="5266" actId="207"/>
        <pc:sldMkLst>
          <pc:docMk/>
          <pc:sldMk cId="1852129633" sldId="3224"/>
        </pc:sldMkLst>
        <pc:spChg chg="mod ord">
          <ac:chgData name="Nevena Radonjic" userId="5ba44818-ae00-408c-9998-8cca56762ea6" providerId="ADAL" clId="{AFA2D667-E81C-472F-A342-185003CC0BAB}" dt="2024-09-22T17:15:08.556" v="5074" actId="20577"/>
          <ac:spMkLst>
            <pc:docMk/>
            <pc:sldMk cId="1852129633" sldId="3224"/>
            <ac:spMk id="2" creationId="{85DD060E-B148-1236-C9A6-761E57579202}"/>
          </ac:spMkLst>
        </pc:spChg>
        <pc:spChg chg="mod ord">
          <ac:chgData name="Nevena Radonjic" userId="5ba44818-ae00-408c-9998-8cca56762ea6" providerId="ADAL" clId="{AFA2D667-E81C-472F-A342-185003CC0BAB}" dt="2024-09-22T17:28:54.375" v="5266" actId="207"/>
          <ac:spMkLst>
            <pc:docMk/>
            <pc:sldMk cId="1852129633" sldId="3224"/>
            <ac:spMk id="3" creationId="{1ABA3FDB-23A0-6179-0257-3FD724027FCB}"/>
          </ac:spMkLst>
        </pc:spChg>
        <pc:spChg chg="add del mod">
          <ac:chgData name="Nevena Radonjic" userId="5ba44818-ae00-408c-9998-8cca56762ea6" providerId="ADAL" clId="{AFA2D667-E81C-472F-A342-185003CC0BAB}" dt="2024-09-22T17:14:01.576" v="5067" actId="6264"/>
          <ac:spMkLst>
            <pc:docMk/>
            <pc:sldMk cId="1852129633" sldId="3224"/>
            <ac:spMk id="4" creationId="{7E65EF73-6269-2FF0-171B-53FE2AF4E90D}"/>
          </ac:spMkLst>
        </pc:spChg>
        <pc:spChg chg="mod ord">
          <ac:chgData name="Nevena Radonjic" userId="5ba44818-ae00-408c-9998-8cca56762ea6" providerId="ADAL" clId="{AFA2D667-E81C-472F-A342-185003CC0BAB}" dt="2024-09-22T17:14:01.599" v="5068" actId="27636"/>
          <ac:spMkLst>
            <pc:docMk/>
            <pc:sldMk cId="1852129633" sldId="3224"/>
            <ac:spMk id="5" creationId="{68FB215E-5C2A-F2EA-5F77-03E447BA858B}"/>
          </ac:spMkLst>
        </pc:spChg>
        <pc:spChg chg="add del mod">
          <ac:chgData name="Nevena Radonjic" userId="5ba44818-ae00-408c-9998-8cca56762ea6" providerId="ADAL" clId="{AFA2D667-E81C-472F-A342-185003CC0BAB}" dt="2024-09-22T17:14:01.576" v="5067" actId="6264"/>
          <ac:spMkLst>
            <pc:docMk/>
            <pc:sldMk cId="1852129633" sldId="3224"/>
            <ac:spMk id="6" creationId="{8E25BC56-6536-BC4A-FA1B-4FFBD77CB73F}"/>
          </ac:spMkLst>
        </pc:spChg>
        <pc:spChg chg="add del mod">
          <ac:chgData name="Nevena Radonjic" userId="5ba44818-ae00-408c-9998-8cca56762ea6" providerId="ADAL" clId="{AFA2D667-E81C-472F-A342-185003CC0BAB}" dt="2024-09-22T17:14:01.576" v="5067" actId="6264"/>
          <ac:spMkLst>
            <pc:docMk/>
            <pc:sldMk cId="1852129633" sldId="3224"/>
            <ac:spMk id="7" creationId="{D79337B0-BB2E-C226-214D-C5FC57948319}"/>
          </ac:spMkLst>
        </pc:spChg>
        <pc:spChg chg="add del mod ord">
          <ac:chgData name="Nevena Radonjic" userId="5ba44818-ae00-408c-9998-8cca56762ea6" providerId="ADAL" clId="{AFA2D667-E81C-472F-A342-185003CC0BAB}" dt="2024-09-22T17:15:00.937" v="5072" actId="478"/>
          <ac:spMkLst>
            <pc:docMk/>
            <pc:sldMk cId="1852129633" sldId="3224"/>
            <ac:spMk id="8" creationId="{1BAED15B-2ED4-49C0-54D0-4EDC6D619D8A}"/>
          </ac:spMkLst>
        </pc:spChg>
        <pc:picChg chg="mod">
          <ac:chgData name="Nevena Radonjic" userId="5ba44818-ae00-408c-9998-8cca56762ea6" providerId="ADAL" clId="{AFA2D667-E81C-472F-A342-185003CC0BAB}" dt="2024-09-22T17:13:50.972" v="5066" actId="14100"/>
          <ac:picMkLst>
            <pc:docMk/>
            <pc:sldMk cId="1852129633" sldId="3224"/>
            <ac:picMk id="1026" creationId="{D0B4D34D-EA8A-8C48-BE14-C5192F48B1B0}"/>
          </ac:picMkLst>
        </pc:picChg>
      </pc:sldChg>
      <pc:sldChg chg="modSp new mod">
        <pc:chgData name="Nevena Radonjic" userId="5ba44818-ae00-408c-9998-8cca56762ea6" providerId="ADAL" clId="{AFA2D667-E81C-472F-A342-185003CC0BAB}" dt="2024-09-22T17:35:07.647" v="5641" actId="20577"/>
        <pc:sldMkLst>
          <pc:docMk/>
          <pc:sldMk cId="1714475303" sldId="3225"/>
        </pc:sldMkLst>
        <pc:spChg chg="mod">
          <ac:chgData name="Nevena Radonjic" userId="5ba44818-ae00-408c-9998-8cca56762ea6" providerId="ADAL" clId="{AFA2D667-E81C-472F-A342-185003CC0BAB}" dt="2024-09-22T17:29:32.814" v="5286" actId="20577"/>
          <ac:spMkLst>
            <pc:docMk/>
            <pc:sldMk cId="1714475303" sldId="3225"/>
            <ac:spMk id="2" creationId="{A07F32F6-FBDE-522A-7550-A2EAEBF198CA}"/>
          </ac:spMkLst>
        </pc:spChg>
        <pc:spChg chg="mod">
          <ac:chgData name="Nevena Radonjic" userId="5ba44818-ae00-408c-9998-8cca56762ea6" providerId="ADAL" clId="{AFA2D667-E81C-472F-A342-185003CC0BAB}" dt="2024-09-22T17:35:07.647" v="5641" actId="20577"/>
          <ac:spMkLst>
            <pc:docMk/>
            <pc:sldMk cId="1714475303" sldId="3225"/>
            <ac:spMk id="3" creationId="{B9CD6534-3765-5BF6-CEE8-024D893D8B5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9147A6-0FE2-4264-A902-B8CAD3124305}" type="datetimeFigureOut">
              <a:rPr lang="en-US" smtClean="0"/>
              <a:t>9/24/2024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A1A487-6BAF-44F4-B2C1-61B366ADE2EF}" type="slidenum">
              <a:rPr lang="en-US" smtClean="0"/>
              <a:t>‹#›</a:t>
            </a:fld>
            <a:endParaRPr lang="en-US"/>
          </a:p>
        </p:txBody>
      </p:sp>
    </p:spTree>
    <p:extLst>
      <p:ext uri="{BB962C8B-B14F-4D97-AF65-F5344CB8AC3E}">
        <p14:creationId xmlns:p14="http://schemas.microsoft.com/office/powerpoint/2010/main" val="3364810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54324-E28A-4897-919C-EDC862D7EE7D}"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566C59-BAC0-4CE1-A859-46610F03C0CE}" type="slidenum">
              <a:rPr lang="en-US" smtClean="0"/>
              <a:t>‹#›</a:t>
            </a:fld>
            <a:endParaRPr lang="en-US"/>
          </a:p>
        </p:txBody>
      </p:sp>
    </p:spTree>
    <p:extLst>
      <p:ext uri="{BB962C8B-B14F-4D97-AF65-F5344CB8AC3E}">
        <p14:creationId xmlns:p14="http://schemas.microsoft.com/office/powerpoint/2010/main" val="2969090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idsskriftet.no/en/2018/10/klinisk-oversikt/should-pregnant-women-receive-lower-or-higher-medication-doses#ref2" TargetMode="External"/><Relationship Id="rId7" Type="http://schemas.openxmlformats.org/officeDocument/2006/relationships/hyperlink" Target="http://stock.adobe.com/"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tidsskriftet.no/en/2018/10/klinisk-oversikt/should-pregnant-women-receive-lower-or-higher-medication-doses#ref8" TargetMode="External"/><Relationship Id="rId5" Type="http://schemas.openxmlformats.org/officeDocument/2006/relationships/hyperlink" Target="https://tidsskriftet.no/en/2018/10/klinisk-oversikt/should-pregnant-women-receive-lower-or-higher-medication-doses#ref7" TargetMode="External"/><Relationship Id="rId4" Type="http://schemas.openxmlformats.org/officeDocument/2006/relationships/hyperlink" Target="https://tidsskriftet.no/en/2018/10/klinisk-oversikt/should-pregnant-women-receive-lower-or-higher-medication-doses#ref6"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66C59-BAC0-4CE1-A859-46610F03C0CE}" type="slidenum">
              <a:rPr lang="en-US" smtClean="0"/>
              <a:t>2</a:t>
            </a:fld>
            <a:endParaRPr lang="en-US"/>
          </a:p>
        </p:txBody>
      </p:sp>
    </p:spTree>
    <p:extLst>
      <p:ext uri="{BB962C8B-B14F-4D97-AF65-F5344CB8AC3E}">
        <p14:creationId xmlns:p14="http://schemas.microsoft.com/office/powerpoint/2010/main" val="1657555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rgbClr val="747476"/>
                </a:solidFill>
                <a:effectLst/>
                <a:latin typeface="Georgia" panose="02040502050405020303" pitchFamily="18" charset="0"/>
              </a:rPr>
              <a:t>Figure 1 </a:t>
            </a:r>
            <a:r>
              <a:rPr lang="en-US" b="0" i="1" dirty="0">
                <a:solidFill>
                  <a:srgbClr val="747476"/>
                </a:solidFill>
                <a:effectLst/>
                <a:latin typeface="Georgia" panose="02040502050405020303" pitchFamily="18" charset="0"/>
              </a:rPr>
              <a:t>Some key physiological changes in pregnant women that affect the absorption, distribution, metabolism and excretion of drugs. Panel A shows how pregnancy leads to increased plasma volume and a similar fall in the concentration of drug-binding plasma proteins. Panel B shows activity changes for important drug-</a:t>
            </a:r>
            <a:r>
              <a:rPr lang="en-US" b="0" i="1" dirty="0" err="1">
                <a:solidFill>
                  <a:srgbClr val="747476"/>
                </a:solidFill>
                <a:effectLst/>
                <a:latin typeface="Georgia" panose="02040502050405020303" pitchFamily="18" charset="0"/>
              </a:rPr>
              <a:t>metabolising</a:t>
            </a:r>
            <a:r>
              <a:rPr lang="en-US" b="0" i="1" dirty="0">
                <a:solidFill>
                  <a:srgbClr val="747476"/>
                </a:solidFill>
                <a:effectLst/>
                <a:latin typeface="Georgia" panose="02040502050405020303" pitchFamily="18" charset="0"/>
              </a:rPr>
              <a:t> enzymes. Cardiac output increases during pregnancy, which in turn leads to increased renal (panel C), hepatic and pulmonary blood flow. Panel C also shows the changes in glomerular filtration rate. Panel D shows pregnancy-dependent changes in body composition that may affect the volume of distribution for drugs. Data adjusted from references (</a:t>
            </a:r>
            <a:r>
              <a:rPr lang="en-US" b="0" i="1" dirty="0">
                <a:solidFill>
                  <a:srgbClr val="003C7D"/>
                </a:solidFill>
                <a:effectLst/>
                <a:latin typeface="Georgia" panose="02040502050405020303" pitchFamily="18" charset="0"/>
                <a:hlinkClick r:id="rId3"/>
              </a:rPr>
              <a:t>2</a:t>
            </a:r>
            <a:r>
              <a:rPr lang="en-US" b="0" i="1" dirty="0">
                <a:solidFill>
                  <a:srgbClr val="747476"/>
                </a:solidFill>
                <a:effectLst/>
                <a:latin typeface="Georgia" panose="02040502050405020303" pitchFamily="18" charset="0"/>
              </a:rPr>
              <a:t>, </a:t>
            </a:r>
            <a:r>
              <a:rPr lang="en-US" b="0" i="1" dirty="0">
                <a:solidFill>
                  <a:srgbClr val="003C7D"/>
                </a:solidFill>
                <a:effectLst/>
                <a:latin typeface="Georgia" panose="02040502050405020303" pitchFamily="18" charset="0"/>
                <a:hlinkClick r:id="rId4"/>
              </a:rPr>
              <a:t>6</a:t>
            </a:r>
            <a:r>
              <a:rPr lang="en-US" b="0" i="1" dirty="0">
                <a:solidFill>
                  <a:srgbClr val="747476"/>
                </a:solidFill>
                <a:effectLst/>
                <a:latin typeface="Georgia" panose="02040502050405020303" pitchFamily="18" charset="0"/>
              </a:rPr>
              <a:t>, </a:t>
            </a:r>
            <a:r>
              <a:rPr lang="en-US" b="0" i="1" dirty="0">
                <a:solidFill>
                  <a:srgbClr val="003C7D"/>
                </a:solidFill>
                <a:effectLst/>
                <a:latin typeface="Georgia" panose="02040502050405020303" pitchFamily="18" charset="0"/>
                <a:hlinkClick r:id="rId5"/>
              </a:rPr>
              <a:t>7</a:t>
            </a:r>
            <a:r>
              <a:rPr lang="en-US" b="0" i="1" dirty="0">
                <a:solidFill>
                  <a:srgbClr val="747476"/>
                </a:solidFill>
                <a:effectLst/>
                <a:latin typeface="Georgia" panose="02040502050405020303" pitchFamily="18" charset="0"/>
              </a:rPr>
              <a:t>, </a:t>
            </a:r>
            <a:r>
              <a:rPr lang="en-US" b="0" i="1" dirty="0">
                <a:solidFill>
                  <a:srgbClr val="003C7D"/>
                </a:solidFill>
                <a:effectLst/>
                <a:latin typeface="Georgia" panose="02040502050405020303" pitchFamily="18" charset="0"/>
                <a:hlinkClick r:id="rId6"/>
              </a:rPr>
              <a:t>8</a:t>
            </a:r>
            <a:r>
              <a:rPr lang="en-US" b="0" i="1" dirty="0">
                <a:solidFill>
                  <a:srgbClr val="747476"/>
                </a:solidFill>
                <a:effectLst/>
                <a:latin typeface="Georgia" panose="02040502050405020303" pitchFamily="18" charset="0"/>
              </a:rPr>
              <a:t>). </a:t>
            </a:r>
            <a:r>
              <a:rPr lang="el-GR" b="0" i="1" dirty="0">
                <a:solidFill>
                  <a:srgbClr val="747476"/>
                </a:solidFill>
                <a:effectLst/>
                <a:latin typeface="Georgia" panose="02040502050405020303" pitchFamily="18" charset="0"/>
              </a:rPr>
              <a:t>α1-</a:t>
            </a:r>
            <a:r>
              <a:rPr lang="en-US" b="0" i="1" dirty="0">
                <a:solidFill>
                  <a:srgbClr val="747476"/>
                </a:solidFill>
                <a:effectLst/>
                <a:latin typeface="Georgia" panose="02040502050405020303" pitchFamily="18" charset="0"/>
              </a:rPr>
              <a:t>AGP = </a:t>
            </a:r>
            <a:r>
              <a:rPr lang="el-GR" b="0" i="1" dirty="0">
                <a:solidFill>
                  <a:srgbClr val="747476"/>
                </a:solidFill>
                <a:effectLst/>
                <a:latin typeface="Georgia" panose="02040502050405020303" pitchFamily="18" charset="0"/>
              </a:rPr>
              <a:t>α1-</a:t>
            </a:r>
            <a:r>
              <a:rPr lang="en-US" b="0" i="1" dirty="0">
                <a:solidFill>
                  <a:srgbClr val="747476"/>
                </a:solidFill>
                <a:effectLst/>
                <a:latin typeface="Georgia" panose="02040502050405020303" pitchFamily="18" charset="0"/>
              </a:rPr>
              <a:t>acid glycoprotein (</a:t>
            </a:r>
            <a:r>
              <a:rPr lang="en-US" b="0" i="1" dirty="0" err="1">
                <a:solidFill>
                  <a:srgbClr val="747476"/>
                </a:solidFill>
                <a:effectLst/>
                <a:latin typeface="Georgia" panose="02040502050405020303" pitchFamily="18" charset="0"/>
              </a:rPr>
              <a:t>orosomucoid</a:t>
            </a:r>
            <a:r>
              <a:rPr lang="en-US" b="0" i="1" dirty="0">
                <a:solidFill>
                  <a:srgbClr val="747476"/>
                </a:solidFill>
                <a:effectLst/>
                <a:latin typeface="Georgia" panose="02040502050405020303" pitchFamily="18" charset="0"/>
              </a:rPr>
              <a:t>), CYP = cytochrome P-450, UGT = uridine diphosphate glucuronosyltransferase. Illustration: p6 m5/</a:t>
            </a:r>
            <a:r>
              <a:rPr lang="en-US" b="0" i="1" dirty="0">
                <a:solidFill>
                  <a:srgbClr val="003C7D"/>
                </a:solidFill>
                <a:effectLst/>
                <a:latin typeface="Georgia" panose="02040502050405020303" pitchFamily="18" charset="0"/>
                <a:hlinkClick r:id="rId7"/>
              </a:rPr>
              <a:t>stock.adobe.com</a:t>
            </a:r>
            <a:r>
              <a:rPr lang="en-US" b="0" i="1" dirty="0">
                <a:solidFill>
                  <a:srgbClr val="747476"/>
                </a:solidFill>
                <a:effectLst/>
                <a:latin typeface="Georgia" panose="02040502050405020303" pitchFamily="18" charset="0"/>
              </a:rPr>
              <a:t>.</a:t>
            </a:r>
            <a:endParaRPr lang="en-US" dirty="0"/>
          </a:p>
        </p:txBody>
      </p:sp>
      <p:sp>
        <p:nvSpPr>
          <p:cNvPr id="4" name="Slide Number Placeholder 3"/>
          <p:cNvSpPr>
            <a:spLocks noGrp="1"/>
          </p:cNvSpPr>
          <p:nvPr>
            <p:ph type="sldNum" sz="quarter" idx="5"/>
          </p:nvPr>
        </p:nvSpPr>
        <p:spPr/>
        <p:txBody>
          <a:bodyPr/>
          <a:lstStyle/>
          <a:p>
            <a:fld id="{B5FC4F79-F046-49B9-9477-22D4B60F3D45}" type="slidenum">
              <a:rPr lang="en-US" smtClean="0"/>
              <a:t>18</a:t>
            </a:fld>
            <a:endParaRPr lang="en-US"/>
          </a:p>
        </p:txBody>
      </p:sp>
    </p:spTree>
    <p:extLst>
      <p:ext uri="{BB962C8B-B14F-4D97-AF65-F5344CB8AC3E}">
        <p14:creationId xmlns:p14="http://schemas.microsoft.com/office/powerpoint/2010/main" val="3448838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Guardian TextSans Web"/>
              </a:rPr>
              <a:t>Importance</a:t>
            </a:r>
            <a:r>
              <a:rPr lang="en-US" b="0" i="0" dirty="0">
                <a:solidFill>
                  <a:srgbClr val="333333"/>
                </a:solidFill>
                <a:effectLst/>
                <a:latin typeface="Guardian TextSans Web"/>
              </a:rPr>
              <a:t>  Understanding the safety profile of medications used in pregnancy is crucial for clinical decision-making. Few studies exist on the associations of exposure to benzodiazepines and benzodiazepine-like hypnotic drugs (z-hypnotics) in pregnancy with pregnancy outcomes.</a:t>
            </a:r>
          </a:p>
          <a:p>
            <a:pPr algn="l"/>
            <a:r>
              <a:rPr lang="en-US" b="1" i="0" dirty="0">
                <a:solidFill>
                  <a:srgbClr val="000000"/>
                </a:solidFill>
                <a:effectLst/>
                <a:latin typeface="Guardian TextSans Web"/>
              </a:rPr>
              <a:t>Objective</a:t>
            </a:r>
            <a:r>
              <a:rPr lang="en-US" b="0" i="0" dirty="0">
                <a:solidFill>
                  <a:srgbClr val="333333"/>
                </a:solidFill>
                <a:effectLst/>
                <a:latin typeface="Guardian TextSans Web"/>
              </a:rPr>
              <a:t>  To determine whether exposure to benzodiazepines or z-hypnotics in pregnancy is associated with greater risk of negative immediate pregnancy outcomes compared with </a:t>
            </a:r>
            <a:r>
              <a:rPr lang="en-US" b="0" i="0" dirty="0" err="1">
                <a:solidFill>
                  <a:srgbClr val="333333"/>
                </a:solidFill>
                <a:effectLst/>
                <a:latin typeface="Guardian TextSans Web"/>
              </a:rPr>
              <a:t>nonexposure</a:t>
            </a:r>
            <a:r>
              <a:rPr lang="en-US" b="0" i="0" dirty="0">
                <a:solidFill>
                  <a:srgbClr val="333333"/>
                </a:solidFill>
                <a:effectLst/>
                <a:latin typeface="Guardian TextSans Web"/>
              </a:rPr>
              <a:t>.</a:t>
            </a:r>
          </a:p>
          <a:p>
            <a:pPr algn="l"/>
            <a:r>
              <a:rPr lang="en-US" b="1" i="0" dirty="0">
                <a:solidFill>
                  <a:srgbClr val="000000"/>
                </a:solidFill>
                <a:effectLst/>
                <a:latin typeface="Guardian TextSans Web"/>
              </a:rPr>
              <a:t>Design, Setting, and Participants</a:t>
            </a:r>
            <a:r>
              <a:rPr lang="en-US" b="0" i="0" dirty="0">
                <a:solidFill>
                  <a:srgbClr val="333333"/>
                </a:solidFill>
                <a:effectLst/>
                <a:latin typeface="Guardian TextSans Web"/>
              </a:rPr>
              <a:t>  This questionnaire-based cohort study used data from the Norwegian Mother, Father and Child cohort study (</a:t>
            </a:r>
            <a:r>
              <a:rPr lang="en-US" b="0" i="0" dirty="0" err="1">
                <a:solidFill>
                  <a:srgbClr val="333333"/>
                </a:solidFill>
                <a:effectLst/>
                <a:latin typeface="Guardian TextSans Web"/>
              </a:rPr>
              <a:t>MoBa</a:t>
            </a:r>
            <a:r>
              <a:rPr lang="en-US" b="0" i="0" dirty="0">
                <a:solidFill>
                  <a:srgbClr val="333333"/>
                </a:solidFill>
                <a:effectLst/>
                <a:latin typeface="Guardian TextSans Web"/>
              </a:rPr>
              <a:t>), which also includes data from the Medical Birth Registry of Norway. Pregnant women were recruited from all over Norway from 1999 and 2008. The first child was born in October 1999 and the last in July 2009. This analysis included women who completed 3 questionnaires, twice during pregnancy and once 6 months after delivery. Data analyses were conducted from September to November 2019.</a:t>
            </a:r>
          </a:p>
          <a:p>
            <a:pPr algn="l"/>
            <a:r>
              <a:rPr lang="en-US" b="1" i="0" dirty="0">
                <a:solidFill>
                  <a:srgbClr val="000000"/>
                </a:solidFill>
                <a:effectLst/>
                <a:latin typeface="Guardian TextSans Web"/>
              </a:rPr>
              <a:t>Exposures</a:t>
            </a:r>
            <a:r>
              <a:rPr lang="en-US" b="0" i="0" dirty="0">
                <a:solidFill>
                  <a:srgbClr val="333333"/>
                </a:solidFill>
                <a:effectLst/>
                <a:latin typeface="Guardian TextSans Web"/>
              </a:rPr>
              <a:t>  Self-reported exposure to benzodiazepines or z-hypnotics during pregnancy, characterized in terms of any exposure, timing (</a:t>
            </a:r>
            <a:r>
              <a:rPr lang="en-US" b="0" i="0" dirty="0" err="1">
                <a:solidFill>
                  <a:srgbClr val="333333"/>
                </a:solidFill>
                <a:effectLst/>
                <a:latin typeface="Guardian TextSans Web"/>
              </a:rPr>
              <a:t>ie</a:t>
            </a:r>
            <a:r>
              <a:rPr lang="en-US" b="0" i="0" dirty="0">
                <a:solidFill>
                  <a:srgbClr val="333333"/>
                </a:solidFill>
                <a:effectLst/>
                <a:latin typeface="Guardian TextSans Web"/>
              </a:rPr>
              <a:t>, early, middle, or late), and duration of exposure.</a:t>
            </a:r>
          </a:p>
          <a:p>
            <a:pPr algn="l"/>
            <a:r>
              <a:rPr lang="en-US" b="1" i="0" dirty="0">
                <a:solidFill>
                  <a:srgbClr val="000000"/>
                </a:solidFill>
                <a:effectLst/>
                <a:latin typeface="Guardian TextSans Web"/>
              </a:rPr>
              <a:t>Main Outcomes and Measures</a:t>
            </a:r>
            <a:r>
              <a:rPr lang="en-US" b="0" i="0" dirty="0">
                <a:solidFill>
                  <a:srgbClr val="333333"/>
                </a:solidFill>
                <a:effectLst/>
                <a:latin typeface="Guardian TextSans Web"/>
              </a:rPr>
              <a:t>  The main outcomes were gestational age at delivery, risk of preterm delivery, birth weight, birth weight relative to gestational age and sex, risk of being small for gestational age, head circumference, Apgar score less than 7 at 5 minutes, and risk of neonatal respiratory distress. Continuous outcomes are reported using effect estimates as mean differences, and binary outcomes are reported using risk ratios.</a:t>
            </a:r>
          </a:p>
          <a:p>
            <a:pPr algn="l"/>
            <a:r>
              <a:rPr lang="en-US" b="1" i="0" dirty="0">
                <a:solidFill>
                  <a:srgbClr val="000000"/>
                </a:solidFill>
                <a:effectLst/>
                <a:latin typeface="Guardian TextSans Web"/>
              </a:rPr>
              <a:t>Results</a:t>
            </a:r>
            <a:r>
              <a:rPr lang="en-US" b="0" i="0" dirty="0">
                <a:solidFill>
                  <a:srgbClr val="333333"/>
                </a:solidFill>
                <a:effectLst/>
                <a:latin typeface="Guardian TextSans Web"/>
              </a:rPr>
              <a:t>  The </a:t>
            </a:r>
            <a:r>
              <a:rPr lang="en-US" b="0" i="0" dirty="0" err="1">
                <a:solidFill>
                  <a:srgbClr val="333333"/>
                </a:solidFill>
                <a:effectLst/>
                <a:latin typeface="Guardian TextSans Web"/>
              </a:rPr>
              <a:t>MoBa</a:t>
            </a:r>
            <a:r>
              <a:rPr lang="en-US" b="0" i="0" dirty="0">
                <a:solidFill>
                  <a:srgbClr val="333333"/>
                </a:solidFill>
                <a:effectLst/>
                <a:latin typeface="Guardian TextSans Web"/>
              </a:rPr>
              <a:t> study included 114 234 mother-child dyads. This analysis of </a:t>
            </a:r>
            <a:r>
              <a:rPr lang="en-US" b="0" i="0" dirty="0" err="1">
                <a:solidFill>
                  <a:srgbClr val="333333"/>
                </a:solidFill>
                <a:effectLst/>
                <a:latin typeface="Guardian TextSans Web"/>
              </a:rPr>
              <a:t>MoBa</a:t>
            </a:r>
            <a:r>
              <a:rPr lang="en-US" b="0" i="0" dirty="0">
                <a:solidFill>
                  <a:srgbClr val="333333"/>
                </a:solidFill>
                <a:effectLst/>
                <a:latin typeface="Guardian TextSans Web"/>
              </a:rPr>
              <a:t> data includes 82 038 singleton pregnancies among 69 434 unique women. Mean (SD) maternal age was 30.2 (4.5) years, and 37 641 pregnancies (45.9%) were in primiparous women. Exposure to benzodiazepines or z-hypnotics was reported in 679 pregnancies (0.8%). After adjusting for all measured baseline and postbaseline confounders, benzodiazepine or z-hypnotic use during pregnancy was associated with lower birth weight (mean difference, −79.3 [95% CI, −126.7 to −31.9] g), lower gestational age at birth (mean difference, −2.1 [95% CI, −3.3 to −0.9] days), and higher risk of preterm birth (risk ratio, 1.41 [95% CI, 1.03 to 1.94]). We found no significant association of exposure to benzodiazepines or z-hypnotics with the child’s birth weight relative to gestational age and sex (</a:t>
            </a:r>
            <a:r>
              <a:rPr lang="en-US" b="0" i="1" dirty="0">
                <a:solidFill>
                  <a:srgbClr val="333333"/>
                </a:solidFill>
                <a:effectLst/>
                <a:latin typeface="Guardian TextSans Web"/>
              </a:rPr>
              <a:t>z</a:t>
            </a:r>
            <a:r>
              <a:rPr lang="en-US" b="0" i="0" dirty="0">
                <a:solidFill>
                  <a:srgbClr val="333333"/>
                </a:solidFill>
                <a:effectLst/>
                <a:latin typeface="Guardian TextSans Web"/>
              </a:rPr>
              <a:t> score), or any of the other immediate birth outcomes.</a:t>
            </a:r>
          </a:p>
          <a:p>
            <a:pPr algn="l"/>
            <a:r>
              <a:rPr lang="en-US" b="1" i="0" dirty="0">
                <a:solidFill>
                  <a:srgbClr val="000000"/>
                </a:solidFill>
                <a:effectLst/>
                <a:latin typeface="Guardian TextSans Web"/>
              </a:rPr>
              <a:t>Conclusions and Relevance</a:t>
            </a:r>
            <a:r>
              <a:rPr lang="en-US" b="0" i="0" dirty="0">
                <a:solidFill>
                  <a:srgbClr val="333333"/>
                </a:solidFill>
                <a:effectLst/>
                <a:latin typeface="Guardian TextSans Web"/>
              </a:rPr>
              <a:t>  These findings suggest that the magnitude of the association of exposure to benzodiazepines or z-hypnotics with gestational age is not necessarily clinically significant. The absence of an association of exposure to benzodiazepines or z-hypnotics with </a:t>
            </a:r>
            <a:r>
              <a:rPr lang="en-US" b="0" i="1" dirty="0">
                <a:solidFill>
                  <a:srgbClr val="333333"/>
                </a:solidFill>
                <a:effectLst/>
                <a:latin typeface="Guardian TextSans Web"/>
              </a:rPr>
              <a:t>z</a:t>
            </a:r>
            <a:r>
              <a:rPr lang="en-US" b="0" i="0" dirty="0">
                <a:solidFill>
                  <a:srgbClr val="333333"/>
                </a:solidFill>
                <a:effectLst/>
                <a:latin typeface="Guardian TextSans Web"/>
              </a:rPr>
              <a:t> score for birth weight relative to gestational age and sex suggests that association of exposure to benzodiazepines or z-hypnotics with birth weight could be explained by earlier delivery rather than impaired intrauterine growth.</a:t>
            </a:r>
          </a:p>
          <a:p>
            <a:endParaRPr lang="en-US" dirty="0"/>
          </a:p>
        </p:txBody>
      </p:sp>
      <p:sp>
        <p:nvSpPr>
          <p:cNvPr id="4" name="Slide Number Placeholder 3"/>
          <p:cNvSpPr>
            <a:spLocks noGrp="1"/>
          </p:cNvSpPr>
          <p:nvPr>
            <p:ph type="sldNum" sz="quarter" idx="5"/>
          </p:nvPr>
        </p:nvSpPr>
        <p:spPr/>
        <p:txBody>
          <a:bodyPr/>
          <a:lstStyle/>
          <a:p>
            <a:fld id="{72566C59-BAC0-4CE1-A859-46610F03C0CE}" type="slidenum">
              <a:rPr lang="en-US" smtClean="0"/>
              <a:t>26</a:t>
            </a:fld>
            <a:endParaRPr lang="en-US"/>
          </a:p>
        </p:txBody>
      </p:sp>
    </p:spTree>
    <p:extLst>
      <p:ext uri="{BB962C8B-B14F-4D97-AF65-F5344CB8AC3E}">
        <p14:creationId xmlns:p14="http://schemas.microsoft.com/office/powerpoint/2010/main" val="3086821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Guardian TextSans Web"/>
              </a:rPr>
              <a:t>Importance</a:t>
            </a:r>
            <a:r>
              <a:rPr lang="en-US" b="0" i="0" dirty="0">
                <a:solidFill>
                  <a:srgbClr val="333333"/>
                </a:solidFill>
                <a:effectLst/>
                <a:latin typeface="Guardian TextSans Web"/>
              </a:rPr>
              <a:t>  Understanding the safety profile of medications used in pregnancy is crucial for clinical decision-making. Few studies exist on the associations of exposure to benzodiazepines and benzodiazepine-like hypnotic drugs (z-hypnotics) in pregnancy with pregnancy outcomes.</a:t>
            </a:r>
          </a:p>
          <a:p>
            <a:pPr algn="l"/>
            <a:r>
              <a:rPr lang="en-US" b="1" i="0" dirty="0">
                <a:solidFill>
                  <a:srgbClr val="000000"/>
                </a:solidFill>
                <a:effectLst/>
                <a:latin typeface="Guardian TextSans Web"/>
              </a:rPr>
              <a:t>Objective</a:t>
            </a:r>
            <a:r>
              <a:rPr lang="en-US" b="0" i="0" dirty="0">
                <a:solidFill>
                  <a:srgbClr val="333333"/>
                </a:solidFill>
                <a:effectLst/>
                <a:latin typeface="Guardian TextSans Web"/>
              </a:rPr>
              <a:t>  To determine whether exposure to benzodiazepines or z-hypnotics in pregnancy is associated with greater risk of negative immediate pregnancy outcomes compared with </a:t>
            </a:r>
            <a:r>
              <a:rPr lang="en-US" b="0" i="0" dirty="0" err="1">
                <a:solidFill>
                  <a:srgbClr val="333333"/>
                </a:solidFill>
                <a:effectLst/>
                <a:latin typeface="Guardian TextSans Web"/>
              </a:rPr>
              <a:t>nonexposure</a:t>
            </a:r>
            <a:r>
              <a:rPr lang="en-US" b="0" i="0" dirty="0">
                <a:solidFill>
                  <a:srgbClr val="333333"/>
                </a:solidFill>
                <a:effectLst/>
                <a:latin typeface="Guardian TextSans Web"/>
              </a:rPr>
              <a:t>.</a:t>
            </a:r>
          </a:p>
          <a:p>
            <a:pPr algn="l"/>
            <a:r>
              <a:rPr lang="en-US" b="1" i="0" dirty="0">
                <a:solidFill>
                  <a:srgbClr val="000000"/>
                </a:solidFill>
                <a:effectLst/>
                <a:latin typeface="Guardian TextSans Web"/>
              </a:rPr>
              <a:t>Design, Setting, and Participants</a:t>
            </a:r>
            <a:r>
              <a:rPr lang="en-US" b="0" i="0" dirty="0">
                <a:solidFill>
                  <a:srgbClr val="333333"/>
                </a:solidFill>
                <a:effectLst/>
                <a:latin typeface="Guardian TextSans Web"/>
              </a:rPr>
              <a:t>  This questionnaire-based cohort study used data from the Norwegian Mother, Father and Child cohort study (</a:t>
            </a:r>
            <a:r>
              <a:rPr lang="en-US" b="0" i="0" dirty="0" err="1">
                <a:solidFill>
                  <a:srgbClr val="333333"/>
                </a:solidFill>
                <a:effectLst/>
                <a:latin typeface="Guardian TextSans Web"/>
              </a:rPr>
              <a:t>MoBa</a:t>
            </a:r>
            <a:r>
              <a:rPr lang="en-US" b="0" i="0" dirty="0">
                <a:solidFill>
                  <a:srgbClr val="333333"/>
                </a:solidFill>
                <a:effectLst/>
                <a:latin typeface="Guardian TextSans Web"/>
              </a:rPr>
              <a:t>), which also includes data from the Medical Birth Registry of Norway. Pregnant women were recruited from all over Norway from 1999 and 2008. The first child was born in October 1999 and the last in July 2009. This analysis included women who completed 3 questionnaires, twice during pregnancy and once 6 months after delivery. Data analyses were conducted from September to November 2019.</a:t>
            </a:r>
          </a:p>
          <a:p>
            <a:pPr algn="l"/>
            <a:r>
              <a:rPr lang="en-US" b="1" i="0" dirty="0">
                <a:solidFill>
                  <a:srgbClr val="000000"/>
                </a:solidFill>
                <a:effectLst/>
                <a:latin typeface="Guardian TextSans Web"/>
              </a:rPr>
              <a:t>Exposures</a:t>
            </a:r>
            <a:r>
              <a:rPr lang="en-US" b="0" i="0" dirty="0">
                <a:solidFill>
                  <a:srgbClr val="333333"/>
                </a:solidFill>
                <a:effectLst/>
                <a:latin typeface="Guardian TextSans Web"/>
              </a:rPr>
              <a:t>  Self-reported exposure to benzodiazepines or z-hypnotics during pregnancy, characterized in terms of any exposure, timing (</a:t>
            </a:r>
            <a:r>
              <a:rPr lang="en-US" b="0" i="0" dirty="0" err="1">
                <a:solidFill>
                  <a:srgbClr val="333333"/>
                </a:solidFill>
                <a:effectLst/>
                <a:latin typeface="Guardian TextSans Web"/>
              </a:rPr>
              <a:t>ie</a:t>
            </a:r>
            <a:r>
              <a:rPr lang="en-US" b="0" i="0" dirty="0">
                <a:solidFill>
                  <a:srgbClr val="333333"/>
                </a:solidFill>
                <a:effectLst/>
                <a:latin typeface="Guardian TextSans Web"/>
              </a:rPr>
              <a:t>, early, middle, or late), and duration of exposure.</a:t>
            </a:r>
          </a:p>
          <a:p>
            <a:pPr algn="l"/>
            <a:r>
              <a:rPr lang="en-US" b="1" i="0" dirty="0">
                <a:solidFill>
                  <a:srgbClr val="000000"/>
                </a:solidFill>
                <a:effectLst/>
                <a:latin typeface="Guardian TextSans Web"/>
              </a:rPr>
              <a:t>Main Outcomes and Measures</a:t>
            </a:r>
            <a:r>
              <a:rPr lang="en-US" b="0" i="0" dirty="0">
                <a:solidFill>
                  <a:srgbClr val="333333"/>
                </a:solidFill>
                <a:effectLst/>
                <a:latin typeface="Guardian TextSans Web"/>
              </a:rPr>
              <a:t>  The main outcomes were gestational age at delivery, risk of preterm delivery, birth weight, birth weight relative to gestational age and sex, risk of being small for gestational age, head circumference, Apgar score less than 7 at 5 minutes, and risk of neonatal respiratory distress. Continuous outcomes are reported using effect estimates as mean differences, and binary outcomes are reported using risk ratios.</a:t>
            </a:r>
          </a:p>
          <a:p>
            <a:pPr algn="l"/>
            <a:r>
              <a:rPr lang="en-US" b="1" i="0" dirty="0">
                <a:solidFill>
                  <a:srgbClr val="000000"/>
                </a:solidFill>
                <a:effectLst/>
                <a:latin typeface="Guardian TextSans Web"/>
              </a:rPr>
              <a:t>Results</a:t>
            </a:r>
            <a:r>
              <a:rPr lang="en-US" b="0" i="0" dirty="0">
                <a:solidFill>
                  <a:srgbClr val="333333"/>
                </a:solidFill>
                <a:effectLst/>
                <a:latin typeface="Guardian TextSans Web"/>
              </a:rPr>
              <a:t>  The </a:t>
            </a:r>
            <a:r>
              <a:rPr lang="en-US" b="0" i="0" dirty="0" err="1">
                <a:solidFill>
                  <a:srgbClr val="333333"/>
                </a:solidFill>
                <a:effectLst/>
                <a:latin typeface="Guardian TextSans Web"/>
              </a:rPr>
              <a:t>MoBa</a:t>
            </a:r>
            <a:r>
              <a:rPr lang="en-US" b="0" i="0" dirty="0">
                <a:solidFill>
                  <a:srgbClr val="333333"/>
                </a:solidFill>
                <a:effectLst/>
                <a:latin typeface="Guardian TextSans Web"/>
              </a:rPr>
              <a:t> study included 114 234 mother-child dyads. This analysis of </a:t>
            </a:r>
            <a:r>
              <a:rPr lang="en-US" b="0" i="0" dirty="0" err="1">
                <a:solidFill>
                  <a:srgbClr val="333333"/>
                </a:solidFill>
                <a:effectLst/>
                <a:latin typeface="Guardian TextSans Web"/>
              </a:rPr>
              <a:t>MoBa</a:t>
            </a:r>
            <a:r>
              <a:rPr lang="en-US" b="0" i="0" dirty="0">
                <a:solidFill>
                  <a:srgbClr val="333333"/>
                </a:solidFill>
                <a:effectLst/>
                <a:latin typeface="Guardian TextSans Web"/>
              </a:rPr>
              <a:t> data includes 82 038 singleton pregnancies among 69 434 unique women. Mean (SD) maternal age was 30.2 (4.5) years, and 37 641 pregnancies (45.9%) were in primiparous women. Exposure to benzodiazepines or z-hypnotics was reported in 679 pregnancies (0.8%). After adjusting for all measured baseline and postbaseline confounders, benzodiazepine or z-hypnotic use during pregnancy was associated with lower birth weight (mean difference, −79.3 [95% CI, −126.7 to −31.9] g), lower gestational age at birth (mean difference, −2.1 [95% CI, −3.3 to −0.9] days), and higher risk of preterm birth (risk ratio, 1.41 [95% CI, 1.03 to 1.94]). We found no significant association of exposure to benzodiazepines or z-hypnotics with the child’s birth weight relative to gestational age and sex (</a:t>
            </a:r>
            <a:r>
              <a:rPr lang="en-US" b="0" i="1" dirty="0">
                <a:solidFill>
                  <a:srgbClr val="333333"/>
                </a:solidFill>
                <a:effectLst/>
                <a:latin typeface="Guardian TextSans Web"/>
              </a:rPr>
              <a:t>z</a:t>
            </a:r>
            <a:r>
              <a:rPr lang="en-US" b="0" i="0" dirty="0">
                <a:solidFill>
                  <a:srgbClr val="333333"/>
                </a:solidFill>
                <a:effectLst/>
                <a:latin typeface="Guardian TextSans Web"/>
              </a:rPr>
              <a:t> score), or any of the other immediate birth outcomes.</a:t>
            </a:r>
          </a:p>
          <a:p>
            <a:pPr algn="l"/>
            <a:r>
              <a:rPr lang="en-US" b="1" i="0" dirty="0">
                <a:solidFill>
                  <a:srgbClr val="000000"/>
                </a:solidFill>
                <a:effectLst/>
                <a:latin typeface="Guardian TextSans Web"/>
              </a:rPr>
              <a:t>Conclusions and Relevance</a:t>
            </a:r>
            <a:r>
              <a:rPr lang="en-US" b="0" i="0" dirty="0">
                <a:solidFill>
                  <a:srgbClr val="333333"/>
                </a:solidFill>
                <a:effectLst/>
                <a:latin typeface="Guardian TextSans Web"/>
              </a:rPr>
              <a:t>  These findings suggest that the magnitude of the association of exposure to benzodiazepines or z-hypnotics with gestational age is not necessarily clinically significant. The absence of an association of exposure to benzodiazepines or z-hypnotics with </a:t>
            </a:r>
            <a:r>
              <a:rPr lang="en-US" b="0" i="1" dirty="0">
                <a:solidFill>
                  <a:srgbClr val="333333"/>
                </a:solidFill>
                <a:effectLst/>
                <a:latin typeface="Guardian TextSans Web"/>
              </a:rPr>
              <a:t>z</a:t>
            </a:r>
            <a:r>
              <a:rPr lang="en-US" b="0" i="0" dirty="0">
                <a:solidFill>
                  <a:srgbClr val="333333"/>
                </a:solidFill>
                <a:effectLst/>
                <a:latin typeface="Guardian TextSans Web"/>
              </a:rPr>
              <a:t> score for birth weight relative to gestational age and sex suggests that association of exposure to benzodiazepines or z-hypnotics with birth weight could be explained by earlier delivery rather than impaired intrauterine growth.</a:t>
            </a:r>
          </a:p>
          <a:p>
            <a:endParaRPr lang="en-US" dirty="0"/>
          </a:p>
        </p:txBody>
      </p:sp>
      <p:sp>
        <p:nvSpPr>
          <p:cNvPr id="4" name="Slide Number Placeholder 3"/>
          <p:cNvSpPr>
            <a:spLocks noGrp="1"/>
          </p:cNvSpPr>
          <p:nvPr>
            <p:ph type="sldNum" sz="quarter" idx="5"/>
          </p:nvPr>
        </p:nvSpPr>
        <p:spPr/>
        <p:txBody>
          <a:bodyPr/>
          <a:lstStyle/>
          <a:p>
            <a:fld id="{72566C59-BAC0-4CE1-A859-46610F03C0CE}" type="slidenum">
              <a:rPr lang="en-US" smtClean="0"/>
              <a:t>27</a:t>
            </a:fld>
            <a:endParaRPr lang="en-US"/>
          </a:p>
        </p:txBody>
      </p:sp>
    </p:spTree>
    <p:extLst>
      <p:ext uri="{BB962C8B-B14F-4D97-AF65-F5344CB8AC3E}">
        <p14:creationId xmlns:p14="http://schemas.microsoft.com/office/powerpoint/2010/main" val="333773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Patient-facing resource</a:t>
            </a:r>
          </a:p>
        </p:txBody>
      </p:sp>
      <p:sp>
        <p:nvSpPr>
          <p:cNvPr id="4" name="Slide Number Placeholder 3"/>
          <p:cNvSpPr>
            <a:spLocks noGrp="1"/>
          </p:cNvSpPr>
          <p:nvPr>
            <p:ph type="sldNum" sz="quarter" idx="5"/>
          </p:nvPr>
        </p:nvSpPr>
        <p:spPr/>
        <p:txBody>
          <a:bodyPr/>
          <a:lstStyle/>
          <a:p>
            <a:fld id="{A9B0E795-6D4F-4F6B-814F-5B2BD4053F51}" type="slidenum">
              <a:rPr lang="en-US" smtClean="0"/>
              <a:t>34</a:t>
            </a:fld>
            <a:endParaRPr lang="en-US"/>
          </a:p>
        </p:txBody>
      </p:sp>
    </p:spTree>
    <p:extLst>
      <p:ext uri="{BB962C8B-B14F-4D97-AF65-F5344CB8AC3E}">
        <p14:creationId xmlns:p14="http://schemas.microsoft.com/office/powerpoint/2010/main" val="1098830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B0E795-6D4F-4F6B-814F-5B2BD4053F51}" type="slidenum">
              <a:rPr lang="en-US" smtClean="0"/>
              <a:t>36</a:t>
            </a:fld>
            <a:endParaRPr lang="en-US"/>
          </a:p>
        </p:txBody>
      </p:sp>
    </p:spTree>
    <p:extLst>
      <p:ext uri="{BB962C8B-B14F-4D97-AF65-F5344CB8AC3E}">
        <p14:creationId xmlns:p14="http://schemas.microsoft.com/office/powerpoint/2010/main" val="1639970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34380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415243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36149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49670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595186"/>
            <a:ext cx="2743200" cy="262814"/>
          </a:xfrm>
          <a:prstGeom prst="rect">
            <a:avLst/>
          </a:prstGeom>
        </p:spPr>
        <p:txBody>
          <a:bodyPr/>
          <a:lstStyle>
            <a:lvl1pPr algn="r">
              <a:defRPr sz="1200"/>
            </a:lvl1pPr>
          </a:lstStyle>
          <a:p>
            <a:fld id="{023EF2FA-38EB-354B-AB31-D0F975FB7077}" type="slidenum">
              <a:rPr lang="en-US" smtClean="0"/>
              <a:pPr/>
              <a:t>‹#›</a:t>
            </a:fld>
            <a:endParaRPr lang="en-US" dirty="0"/>
          </a:p>
        </p:txBody>
      </p:sp>
    </p:spTree>
    <p:extLst>
      <p:ext uri="{BB962C8B-B14F-4D97-AF65-F5344CB8AC3E}">
        <p14:creationId xmlns:p14="http://schemas.microsoft.com/office/powerpoint/2010/main" val="1070527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8604250" y="6605515"/>
            <a:ext cx="2743200" cy="252485"/>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741731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10600" y="6591869"/>
            <a:ext cx="2743200" cy="266131"/>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40665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8612188" y="6578221"/>
            <a:ext cx="2743200" cy="279779"/>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935786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lumMod val="65000"/>
                    <a:lumOff val="35000"/>
                  </a:schemeClr>
                </a:solidFill>
              </a:defRPr>
            </a:lvl1pPr>
          </a:lstStyle>
          <a:p>
            <a:r>
              <a:rPr lang="en-US" dirty="0"/>
              <a:t>Click to edit Master title style</a:t>
            </a:r>
          </a:p>
        </p:txBody>
      </p:sp>
      <p:sp>
        <p:nvSpPr>
          <p:cNvPr id="5" name="Slide Number Placeholder 4"/>
          <p:cNvSpPr>
            <a:spLocks noGrp="1"/>
          </p:cNvSpPr>
          <p:nvPr>
            <p:ph type="sldNum" sz="quarter" idx="12"/>
          </p:nvPr>
        </p:nvSpPr>
        <p:spPr>
          <a:xfrm>
            <a:off x="8610600" y="6523630"/>
            <a:ext cx="2743200" cy="334370"/>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383781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550925"/>
            <a:ext cx="2743200" cy="307075"/>
          </a:xfrm>
          <a:prstGeom prst="rect">
            <a:avLst/>
          </a:prstGeom>
        </p:spPr>
        <p:txBody>
          <a:bodyPr/>
          <a:lstStyle/>
          <a:p>
            <a:fld id="{023EF2FA-38EB-354B-AB31-D0F975FB7077}" type="slidenum">
              <a:rPr lang="en-US" smtClean="0"/>
              <a:t>‹#›</a:t>
            </a:fld>
            <a:endParaRPr lang="en-US"/>
          </a:p>
        </p:txBody>
      </p:sp>
      <p:sp>
        <p:nvSpPr>
          <p:cNvPr id="5" name="Title 1"/>
          <p:cNvSpPr>
            <a:spLocks noGrp="1"/>
          </p:cNvSpPr>
          <p:nvPr>
            <p:ph type="title"/>
          </p:nvPr>
        </p:nvSpPr>
        <p:spPr>
          <a:xfrm>
            <a:off x="838200" y="745451"/>
            <a:ext cx="10515600" cy="821917"/>
          </a:xfrm>
          <a:prstGeom prst="rect">
            <a:avLst/>
          </a:prstGeom>
        </p:spPr>
        <p:txBody>
          <a:bodyPr/>
          <a:lstStyle>
            <a:lvl1pPr>
              <a:defRPr sz="4800">
                <a:solidFill>
                  <a:schemeClr val="tx1">
                    <a:lumMod val="65000"/>
                    <a:lumOff val="35000"/>
                  </a:schemeClr>
                </a:solidFill>
              </a:defRPr>
            </a:lvl1pPr>
          </a:lstStyle>
          <a:p>
            <a:r>
              <a:rPr lang="en-US" dirty="0"/>
              <a:t>Statewide Coordination Center</a:t>
            </a:r>
          </a:p>
        </p:txBody>
      </p:sp>
    </p:spTree>
    <p:extLst>
      <p:ext uri="{BB962C8B-B14F-4D97-AF65-F5344CB8AC3E}">
        <p14:creationId xmlns:p14="http://schemas.microsoft.com/office/powerpoint/2010/main" val="1316177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612188" y="6564573"/>
            <a:ext cx="2743200" cy="293427"/>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915661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927A71C-5EB0-45EC-B0AD-E94D765AE5AB}" type="slidenum">
              <a:rPr lang="en-US" smtClean="0"/>
              <a:pPr/>
              <a:t>‹#›</a:t>
            </a:fld>
            <a:endParaRPr lang="en-US" dirty="0"/>
          </a:p>
        </p:txBody>
      </p:sp>
    </p:spTree>
    <p:extLst>
      <p:ext uri="{BB962C8B-B14F-4D97-AF65-F5344CB8AC3E}">
        <p14:creationId xmlns:p14="http://schemas.microsoft.com/office/powerpoint/2010/main" val="33491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612188" y="6523630"/>
            <a:ext cx="2743200" cy="334370"/>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450112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lumMod val="65000"/>
                    <a:lumOff val="3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537278"/>
            <a:ext cx="2743200" cy="320722"/>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246491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lvl1pPr>
              <a:defRPr>
                <a:solidFill>
                  <a:schemeClr val="tx1">
                    <a:lumMod val="65000"/>
                    <a:lumOff val="3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578221"/>
            <a:ext cx="2743200" cy="279779"/>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280013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60681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934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723386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4798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9219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756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983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12" name="Graphic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50" t="17628" r="26478" b="17628"/>
          <a:stretch/>
        </p:blipFill>
        <p:spPr>
          <a:xfrm>
            <a:off x="520627" y="811784"/>
            <a:ext cx="4370453" cy="5197094"/>
          </a:xfrm>
          <a:prstGeom prst="rect">
            <a:avLst/>
          </a:prstGeom>
        </p:spPr>
      </p:pic>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
        <p:nvSpPr>
          <p:cNvPr id="8" name="Rectangle 7"/>
          <p:cNvSpPr/>
          <p:nvPr userDrawn="1"/>
        </p:nvSpPr>
        <p:spPr>
          <a:xfrm>
            <a:off x="5448592" y="1874750"/>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448592" y="2971049"/>
            <a:ext cx="6743408" cy="881143"/>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48592" y="4068332"/>
            <a:ext cx="6743408" cy="8839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448592" y="3234339"/>
            <a:ext cx="6743408" cy="44517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448592" y="1986481"/>
            <a:ext cx="6743408" cy="656696"/>
          </a:xfrm>
        </p:spPr>
        <p:txBody>
          <a:bodyPr anchor="b"/>
          <a:lstStyle>
            <a:lvl1pPr algn="ctr">
              <a:defRPr sz="4400">
                <a:solidFill>
                  <a:schemeClr val="bg1"/>
                </a:solidFill>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516108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21115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18056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8071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Column Callout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0"/>
          </p:nvPr>
        </p:nvSpPr>
        <p:spPr>
          <a:xfrm>
            <a:off x="6282267" y="1373188"/>
            <a:ext cx="5300133"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2"/>
          </p:nvPr>
        </p:nvSpPr>
        <p:spPr/>
        <p:txBody>
          <a:bodyPr/>
          <a:lstStyle/>
          <a:p>
            <a:r>
              <a:rPr lang="en-US">
                <a:solidFill>
                  <a:srgbClr val="53565A"/>
                </a:solidFill>
              </a:rPr>
              <a:t>Month Day, Year</a:t>
            </a:r>
          </a:p>
        </p:txBody>
      </p:sp>
      <p:sp>
        <p:nvSpPr>
          <p:cNvPr id="7" name="Slide Number Placeholder 6"/>
          <p:cNvSpPr>
            <a:spLocks noGrp="1"/>
          </p:cNvSpPr>
          <p:nvPr>
            <p:ph type="sldNum" sz="quarter" idx="13"/>
          </p:nvPr>
        </p:nvSpPr>
        <p:spPr/>
        <p:txBody>
          <a:bodyPr/>
          <a:lstStyle/>
          <a:p>
            <a:fld id="{5E8BC936-0928-C346-B13E-04BD58031644}" type="slidenum">
              <a:rPr lang="en-US" smtClean="0">
                <a:solidFill>
                  <a:srgbClr val="53565A"/>
                </a:solidFill>
              </a:rPr>
              <a:pPr/>
              <a:t>‹#›</a:t>
            </a:fld>
            <a:endParaRPr lang="en-US">
              <a:solidFill>
                <a:srgbClr val="53565A"/>
              </a:solidFill>
            </a:endParaRPr>
          </a:p>
        </p:txBody>
      </p:sp>
      <p:sp>
        <p:nvSpPr>
          <p:cNvPr id="10" name="Content Placeholder 8"/>
          <p:cNvSpPr>
            <a:spLocks noGrp="1"/>
          </p:cNvSpPr>
          <p:nvPr>
            <p:ph sz="quarter" idx="15"/>
          </p:nvPr>
        </p:nvSpPr>
        <p:spPr>
          <a:xfrm>
            <a:off x="611717" y="1371600"/>
            <a:ext cx="5303520" cy="4572000"/>
          </a:xfrm>
        </p:spPr>
        <p:txBody>
          <a:bodyPr>
            <a:noAutofit/>
          </a:bodyPr>
          <a:lstStyle>
            <a:lvl1pPr>
              <a:defRPr sz="2400">
                <a:solidFill>
                  <a:schemeClr val="tx2"/>
                </a:solidFill>
              </a:defRPr>
            </a:lvl1pPr>
            <a:lvl2pPr marL="173736" indent="-173736">
              <a:buFont typeface="Arial" panose="020B0604020202020204" pitchFamily="34" charset="0"/>
              <a:buChar char="•"/>
              <a:defRPr sz="2400">
                <a:solidFill>
                  <a:schemeClr val="tx2"/>
                </a:solidFill>
              </a:defRPr>
            </a:lvl2pPr>
            <a:lvl3pPr marL="173736" indent="-173736">
              <a:buFont typeface="Arial" panose="020B0604020202020204" pitchFamily="34" charset="0"/>
              <a:buChar char="•"/>
              <a:defRPr sz="2400">
                <a:solidFill>
                  <a:schemeClr val="tx2"/>
                </a:solidFill>
              </a:defRPr>
            </a:lvl3pPr>
            <a:lvl4pPr marL="173736" indent="-173736">
              <a:buFont typeface="Arial" panose="020B0604020202020204" pitchFamily="34" charset="0"/>
              <a:buChar char="•"/>
              <a:defRPr sz="2400">
                <a:solidFill>
                  <a:schemeClr val="tx2"/>
                </a:solidFill>
              </a:defRPr>
            </a:lvl4pPr>
            <a:lvl5pPr marL="173736" indent="-173736">
              <a:buFont typeface="Arial" panose="020B0604020202020204" pitchFamily="34" charset="0"/>
              <a:buChar char="•"/>
              <a:defRPr sz="2400">
                <a:solidFill>
                  <a:schemeClr val="tx2"/>
                </a:solidFill>
              </a:defRPr>
            </a:lvl5pPr>
            <a:lvl6pPr marL="173736" indent="-173736">
              <a:buFont typeface="Arial" panose="020B0604020202020204" pitchFamily="34" charset="0"/>
              <a:buChar char="•"/>
              <a:defRPr sz="2400">
                <a:solidFill>
                  <a:schemeClr val="tx2"/>
                </a:solidFill>
              </a:defRPr>
            </a:lvl6pPr>
            <a:lvl7pPr marL="173736" indent="-173736">
              <a:buFont typeface="Arial" panose="020B0604020202020204" pitchFamily="34" charset="0"/>
              <a:buChar char="•"/>
              <a:defRPr sz="2400">
                <a:solidFill>
                  <a:schemeClr val="tx2"/>
                </a:solidFill>
              </a:defRPr>
            </a:lvl7pPr>
            <a:lvl8pPr marL="173736" indent="-173736">
              <a:buFont typeface="Arial" panose="020B0604020202020204" pitchFamily="34" charset="0"/>
              <a:buChar char="•"/>
              <a:defRPr sz="2400">
                <a:solidFill>
                  <a:schemeClr val="tx2"/>
                </a:solidFill>
              </a:defRPr>
            </a:lvl8pPr>
            <a:lvl9pPr marL="173736" indent="-173736">
              <a:buFont typeface="Arial" panose="020B0604020202020204" pitchFamily="34" charset="0"/>
              <a:buChar char="•"/>
              <a:defRPr sz="2400">
                <a:solidFill>
                  <a:schemeClr val="tx2"/>
                </a:solidFill>
              </a:defRPr>
            </a:lvl9pPr>
          </a:lstStyle>
          <a:p>
            <a:pPr lvl="0"/>
            <a:r>
              <a:rPr lang="en-US"/>
              <a:t>Click to edit Master text styles</a:t>
            </a:r>
          </a:p>
          <a:p>
            <a:pPr lvl="1"/>
            <a:r>
              <a:rPr lang="en-US"/>
              <a:t>Second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1104" y="6272785"/>
            <a:ext cx="2854805" cy="477033"/>
          </a:xfrm>
          <a:prstGeom prst="rect">
            <a:avLst/>
          </a:prstGeom>
        </p:spPr>
      </p:pic>
    </p:spTree>
    <p:extLst>
      <p:ext uri="{BB962C8B-B14F-4D97-AF65-F5344CB8AC3E}">
        <p14:creationId xmlns:p14="http://schemas.microsoft.com/office/powerpoint/2010/main" val="1087512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79282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9190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263603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19150"/>
            <a:ext cx="10515600" cy="871538"/>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78596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36420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67430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8.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5.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Freeform: Shape 16"/>
          <p:cNvSpPr/>
          <p:nvPr userDrawn="1"/>
        </p:nvSpPr>
        <p:spPr>
          <a:xfrm rot="10800000">
            <a:off x="-1" y="5357812"/>
            <a:ext cx="3832382" cy="1500187"/>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p:cNvSpPr/>
          <p:nvPr userDrawn="1"/>
        </p:nvSpPr>
        <p:spPr>
          <a:xfrm>
            <a:off x="6510338" y="0"/>
            <a:ext cx="5681662" cy="2224088"/>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840985"/>
            <a:ext cx="10515600" cy="82191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14513"/>
            <a:ext cx="10515600" cy="43624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bg2">
                    <a:lumMod val="25000"/>
                  </a:schemeClr>
                </a:solidFill>
                <a:latin typeface="Helvetica Regular" charset="0"/>
              </a:defRPr>
            </a:lvl1pPr>
          </a:lstStyle>
          <a:p>
            <a:fld id="{E927A71C-5EB0-45EC-B0AD-E94D765AE5AB}" type="slidenum">
              <a:rPr lang="en-US" smtClean="0"/>
              <a:pPr/>
              <a:t>‹#›</a:t>
            </a:fld>
            <a:endParaRPr lang="en-US" dirty="0"/>
          </a:p>
        </p:txBody>
      </p:sp>
      <p:sp>
        <p:nvSpPr>
          <p:cNvPr id="8" name="Rectangle 7"/>
          <p:cNvSpPr/>
          <p:nvPr userDrawn="1"/>
        </p:nvSpPr>
        <p:spPr>
          <a:xfrm>
            <a:off x="0" y="0"/>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901110" y="0"/>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802220" y="0"/>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4099" y="144864"/>
            <a:ext cx="2450026" cy="470706"/>
          </a:xfrm>
          <a:prstGeom prst="rect">
            <a:avLst/>
          </a:prstGeom>
        </p:spPr>
      </p:pic>
      <p:pic>
        <p:nvPicPr>
          <p:cNvPr id="21" name="Graphic 20"/>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724467" y="63900"/>
            <a:ext cx="4334183" cy="126600"/>
          </a:xfrm>
          <a:prstGeom prst="rect">
            <a:avLst/>
          </a:prstGeom>
        </p:spPr>
      </p:pic>
      <p:sp>
        <p:nvSpPr>
          <p:cNvPr id="22" name="Rectangle 21"/>
          <p:cNvSpPr/>
          <p:nvPr userDrawn="1"/>
        </p:nvSpPr>
        <p:spPr>
          <a:xfrm>
            <a:off x="9551580" y="6748943"/>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0452690" y="6748943"/>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1353800" y="6748943"/>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2019 New York State Office of Mental Health</a:t>
            </a:r>
          </a:p>
        </p:txBody>
      </p:sp>
      <p:pic>
        <p:nvPicPr>
          <p:cNvPr id="25" name="Picture 2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3027932959"/>
      </p:ext>
    </p:extLst>
  </p:cSld>
  <p:clrMap bg1="lt1" tx1="dk1" bg2="lt2" tx2="dk2" accent1="accent1" accent2="accent2" accent3="accent3" accent4="accent4" accent5="accent5" accent6="accent6" hlink="hlink" folHlink="folHlink"/>
  <p:sldLayoutIdLst>
    <p:sldLayoutId id="2147483697" r:id="rId1"/>
    <p:sldLayoutId id="2147483715" r:id="rId2"/>
    <p:sldLayoutId id="2147483764" r:id="rId3"/>
    <p:sldLayoutId id="2147483698" r:id="rId4"/>
    <p:sldLayoutId id="2147483699" r:id="rId5"/>
    <p:sldLayoutId id="2147483700" r:id="rId6"/>
    <p:sldLayoutId id="2147483701" r:id="rId7"/>
    <p:sldLayoutId id="2147483703" r:id="rId8"/>
    <p:sldLayoutId id="2147483704" r:id="rId9"/>
    <p:sldLayoutId id="2147483705" r:id="rId10"/>
    <p:sldLayoutId id="2147483706" r:id="rId11"/>
    <p:sldLayoutId id="214748370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6000" b="0" i="0" kern="1200">
          <a:solidFill>
            <a:schemeClr val="tx1"/>
          </a:solidFill>
          <a:latin typeface="Helvetica Regular" charset="0"/>
          <a:ea typeface="Kozuka Gothic Pr6N B" panose="020B0800000000000000" pitchFamily="34" charset="-128"/>
          <a:cs typeface="Myriad Arabic" panose="01010101010101010101" pitchFamily="50" charset="-78"/>
        </a:defRPr>
      </a:lvl1pPr>
    </p:titleStyle>
    <p:bodyStyle>
      <a:lvl1pPr marL="228600" indent="-228600" algn="l" defTabSz="914400" rtl="0" eaLnBrk="1" latinLnBrk="0" hangingPunct="1">
        <a:lnSpc>
          <a:spcPct val="90000"/>
        </a:lnSpc>
        <a:spcBef>
          <a:spcPts val="1000"/>
        </a:spcBef>
        <a:buFontTx/>
        <a:buBlip>
          <a:blip r:embed="rId19"/>
        </a:buBlip>
        <a:defRPr sz="2800" b="0" i="0" kern="1200">
          <a:solidFill>
            <a:schemeClr val="tx1"/>
          </a:solidFill>
          <a:latin typeface="Helvetica Regular"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solidFill>
          <a:latin typeface="Helvetica Regular" charset="0"/>
          <a:ea typeface="+mn-ea"/>
          <a:cs typeface="+mn-cs"/>
        </a:defRPr>
      </a:lvl2pPr>
      <a:lvl3pPr marL="1143000" indent="-228600" algn="l" defTabSz="914400" rtl="0" eaLnBrk="1" latinLnBrk="0" hangingPunct="1">
        <a:lnSpc>
          <a:spcPct val="90000"/>
        </a:lnSpc>
        <a:spcBef>
          <a:spcPts val="500"/>
        </a:spcBef>
        <a:buClr>
          <a:schemeClr val="tx2"/>
        </a:buClr>
        <a:buFont typeface="Myriad Pro Cond" panose="020B0506030403020204" pitchFamily="34" charset="0"/>
        <a:buChar char="−"/>
        <a:defRPr sz="2000" b="0" i="0" kern="1200">
          <a:solidFill>
            <a:schemeClr val="tx1"/>
          </a:solidFill>
          <a:latin typeface="Helvetica Regular"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Helvetica Regular" charset="0"/>
          <a:ea typeface="+mn-ea"/>
          <a:cs typeface="+mn-cs"/>
        </a:defRPr>
      </a:lvl4pPr>
      <a:lvl5pPr marL="2057400" indent="-228600" algn="l" defTabSz="914400" rtl="0" eaLnBrk="1" latinLnBrk="0" hangingPunct="1">
        <a:lnSpc>
          <a:spcPct val="90000"/>
        </a:lnSpc>
        <a:spcBef>
          <a:spcPts val="500"/>
        </a:spcBef>
        <a:buClr>
          <a:schemeClr val="tx2"/>
        </a:buClr>
        <a:buFont typeface="Myriad Pro Cond" panose="020B0506030403020204" pitchFamily="34" charset="0"/>
        <a:buChar char="-"/>
        <a:defRPr sz="1800" b="0" i="0" kern="1200">
          <a:solidFill>
            <a:schemeClr val="tx1"/>
          </a:solidFill>
          <a:latin typeface="Helvetica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12">
            <a:alphaModFix amt="5000"/>
            <a:extLst>
              <a:ext uri="{28A0092B-C50C-407E-A947-70E740481C1C}">
                <a14:useLocalDpi xmlns:a14="http://schemas.microsoft.com/office/drawing/2010/main" val="0"/>
              </a:ext>
            </a:extLst>
          </a:blip>
          <a:srcRect l="26425" r="31898" b="35658"/>
          <a:stretch/>
        </p:blipFill>
        <p:spPr>
          <a:xfrm>
            <a:off x="7752498" y="1678675"/>
            <a:ext cx="4439502" cy="5179325"/>
          </a:xfrm>
          <a:prstGeom prst="rect">
            <a:avLst/>
          </a:prstGeom>
        </p:spPr>
      </p:pic>
      <p:sp>
        <p:nvSpPr>
          <p:cNvPr id="11" name="Rectangle 10"/>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
        <p:nvSpPr>
          <p:cNvPr id="17" name="Slide Number Placeholder 5"/>
          <p:cNvSpPr>
            <a:spLocks noGrp="1"/>
          </p:cNvSpPr>
          <p:nvPr>
            <p:ph type="sldNum" sz="quarter" idx="4"/>
          </p:nvPr>
        </p:nvSpPr>
        <p:spPr>
          <a:xfrm>
            <a:off x="8610600" y="6523630"/>
            <a:ext cx="2743200" cy="262814"/>
          </a:xfrm>
          <a:prstGeom prst="rect">
            <a:avLst/>
          </a:prstGeom>
        </p:spPr>
        <p:txBody>
          <a:bodyPr/>
          <a:lstStyle>
            <a:lvl1pPr algn="r">
              <a:defRPr sz="1200"/>
            </a:lvl1pPr>
          </a:lstStyle>
          <a:p>
            <a:fld id="{023EF2FA-38EB-354B-AB31-D0F975FB7077}" type="slidenum">
              <a:rPr lang="en-US" smtClean="0"/>
              <a:pPr/>
              <a:t>‹#›</a:t>
            </a:fld>
            <a:endParaRPr lang="en-US" dirty="0"/>
          </a:p>
        </p:txBody>
      </p:sp>
      <p:sp>
        <p:nvSpPr>
          <p:cNvPr id="10"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2019 New York State Office of Mental Health</a:t>
            </a:r>
          </a:p>
        </p:txBody>
      </p:sp>
    </p:spTree>
    <p:extLst>
      <p:ext uri="{BB962C8B-B14F-4D97-AF65-F5344CB8AC3E}">
        <p14:creationId xmlns:p14="http://schemas.microsoft.com/office/powerpoint/2010/main" val="5661201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Lst>
  <p:txStyles>
    <p:titleStyle>
      <a:lvl1pPr algn="ctr" defTabSz="914400" rtl="0" eaLnBrk="1" latinLnBrk="0" hangingPunct="1">
        <a:lnSpc>
          <a:spcPct val="90000"/>
        </a:lnSpc>
        <a:spcBef>
          <a:spcPct val="0"/>
        </a:spcBef>
        <a:buNone/>
        <a:defRPr sz="6000" b="0" i="0" kern="1200">
          <a:solidFill>
            <a:schemeClr val="bg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
            <a:ext cx="12192000" cy="6858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1115706"/>
            <a:ext cx="10515600" cy="7099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231416"/>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788070" y="163582"/>
            <a:ext cx="615860" cy="788538"/>
          </a:xfrm>
          <a:prstGeom prst="rect">
            <a:avLst/>
          </a:prstGeom>
        </p:spPr>
      </p:pic>
      <p:sp>
        <p:nvSpPr>
          <p:cNvPr id="14" name="Slide Number Placeholder 5"/>
          <p:cNvSpPr txBox="1">
            <a:spLocks/>
          </p:cNvSpPr>
          <p:nvPr userDrawn="1"/>
        </p:nvSpPr>
        <p:spPr>
          <a:xfrm>
            <a:off x="8610600" y="649287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329009-5ACF-9B49-A090-FE26ACD75C75}" type="slidenum">
              <a:rPr lang="en-US" smtClean="0">
                <a:solidFill>
                  <a:srgbClr val="391378"/>
                </a:solidFill>
              </a:rPr>
              <a:pPr/>
              <a:t>‹#›</a:t>
            </a:fld>
            <a:endParaRPr lang="en-US" dirty="0">
              <a:solidFill>
                <a:srgbClr val="391378"/>
              </a:solidFill>
            </a:endParaRPr>
          </a:p>
        </p:txBody>
      </p:sp>
      <p:sp>
        <p:nvSpPr>
          <p:cNvPr id="16"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2019 New York State Office of Mental Health</a:t>
            </a:r>
          </a:p>
        </p:txBody>
      </p:sp>
      <p:pic>
        <p:nvPicPr>
          <p:cNvPr id="12" name="Pictur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16405558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65" r:id="rId12"/>
  </p:sldLayoutIdLst>
  <p:txStyles>
    <p:titleStyle>
      <a:lvl1pPr algn="ctr" defTabSz="914400" rtl="0" eaLnBrk="1" latinLnBrk="0" hangingPunct="1">
        <a:lnSpc>
          <a:spcPct val="90000"/>
        </a:lnSpc>
        <a:spcBef>
          <a:spcPct val="0"/>
        </a:spcBef>
        <a:buNone/>
        <a:defRPr sz="4400" b="0" i="0" kern="1200">
          <a:solidFill>
            <a:schemeClr val="tx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Regular" charset="0"/>
          <a:ea typeface="Helvetica Regular" charset="0"/>
          <a:cs typeface="Helvetica Regular"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Regular" charset="0"/>
          <a:ea typeface="Helvetica Regular" charset="0"/>
          <a:cs typeface="Helvetica Regular"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Regular" charset="0"/>
          <a:ea typeface="Helvetica Regular" charset="0"/>
          <a:cs typeface="Helvetica Regular"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hyperlink" Target="https://www.ncbi.nlm.nih.gov/books/NBK501922/"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hyperlink" Target="http://www.postpartumny.org/resourcedirectory"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hyperlink" Target="https://mchb.hrsa.gov/national-maternal-mental-health-hotline" TargetMode="Externa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B0E87D-D0AB-4795-A1FE-6F5D7DA6EC0F}"/>
              </a:ext>
            </a:extLst>
          </p:cNvPr>
          <p:cNvSpPr txBox="1"/>
          <p:nvPr/>
        </p:nvSpPr>
        <p:spPr>
          <a:xfrm>
            <a:off x="733647" y="1854732"/>
            <a:ext cx="10462437" cy="954107"/>
          </a:xfrm>
          <a:prstGeom prst="rect">
            <a:avLst/>
          </a:prstGeom>
          <a:noFill/>
        </p:spPr>
        <p:txBody>
          <a:bodyPr wrap="square" rtlCol="0">
            <a:spAutoFit/>
          </a:bodyPr>
          <a:lstStyle/>
          <a:p>
            <a:pPr marL="1371600" marR="0" indent="-1371600" algn="ctr">
              <a:spcBef>
                <a:spcPts val="0"/>
              </a:spcBef>
              <a:spcAft>
                <a:spcPts val="0"/>
              </a:spcAft>
            </a:pPr>
            <a:r>
              <a:rPr lang="en-US" sz="2800" b="1" dirty="0">
                <a:effectLst/>
                <a:latin typeface="Helvetica Regular"/>
                <a:ea typeface="Calibri" panose="020F0502020204030204" pitchFamily="34" charset="0"/>
              </a:rPr>
              <a:t>Psychotherapy and pharmacologic approaches to </a:t>
            </a:r>
          </a:p>
          <a:p>
            <a:pPr marL="1371600" marR="0" indent="-1371600" algn="ctr">
              <a:spcBef>
                <a:spcPts val="0"/>
              </a:spcBef>
              <a:spcAft>
                <a:spcPts val="0"/>
              </a:spcAft>
            </a:pPr>
            <a:r>
              <a:rPr lang="en-US" sz="2800" b="1" dirty="0">
                <a:effectLst/>
                <a:latin typeface="Helvetica Regular"/>
                <a:ea typeface="Calibri" panose="020F0502020204030204" pitchFamily="34" charset="0"/>
              </a:rPr>
              <a:t>perinatal depression and anxiety</a:t>
            </a:r>
            <a:endParaRPr lang="en-US" sz="2800" dirty="0">
              <a:effectLst/>
              <a:latin typeface="Helvetica Regular"/>
              <a:ea typeface="Calibri" panose="020F0502020204030204" pitchFamily="34" charset="0"/>
            </a:endParaRPr>
          </a:p>
        </p:txBody>
      </p:sp>
      <p:sp>
        <p:nvSpPr>
          <p:cNvPr id="3" name="Subtitle 2">
            <a:extLst>
              <a:ext uri="{FF2B5EF4-FFF2-40B4-BE49-F238E27FC236}">
                <a16:creationId xmlns:a16="http://schemas.microsoft.com/office/drawing/2014/main" id="{1C259B78-A2FC-4C55-B4BA-C0E9919E35F6}"/>
              </a:ext>
            </a:extLst>
          </p:cNvPr>
          <p:cNvSpPr txBox="1">
            <a:spLocks/>
          </p:cNvSpPr>
          <p:nvPr/>
        </p:nvSpPr>
        <p:spPr>
          <a:xfrm>
            <a:off x="82352" y="3845793"/>
            <a:ext cx="11999999" cy="2299826"/>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lvl="1" algn="ctr">
              <a:lnSpc>
                <a:spcPct val="160000"/>
              </a:lnSpc>
            </a:pPr>
            <a:r>
              <a:rPr lang="en-US" dirty="0">
                <a:solidFill>
                  <a:schemeClr val="tx1">
                    <a:lumMod val="65000"/>
                    <a:lumOff val="35000"/>
                  </a:schemeClr>
                </a:solidFill>
                <a:latin typeface="Helvetica Regular" charset="0"/>
              </a:rPr>
              <a:t>Nevena Radonjic, MD PhD</a:t>
            </a:r>
          </a:p>
          <a:p>
            <a:pPr lvl="1" algn="ctr">
              <a:lnSpc>
                <a:spcPct val="160000"/>
              </a:lnSpc>
            </a:pPr>
            <a:r>
              <a:rPr lang="en-US" dirty="0">
                <a:solidFill>
                  <a:schemeClr val="tx1">
                    <a:lumMod val="65000"/>
                    <a:lumOff val="35000"/>
                  </a:schemeClr>
                </a:solidFill>
                <a:latin typeface="Helvetica Regular" charset="0"/>
              </a:rPr>
              <a:t>Assistant Professor</a:t>
            </a:r>
          </a:p>
          <a:p>
            <a:pPr algn="ctr" fontAlgn="base"/>
            <a:r>
              <a:rPr lang="en-US" sz="2000" dirty="0">
                <a:solidFill>
                  <a:schemeClr val="accent3">
                    <a:lumMod val="50000"/>
                  </a:schemeClr>
                </a:solidFill>
                <a:latin typeface="Helvetica Regular"/>
              </a:rPr>
              <a:t>Norton College of Medicine at SUNY Upstate Medical University</a:t>
            </a:r>
          </a:p>
          <a:p>
            <a:pPr lvl="1" algn="ctr">
              <a:lnSpc>
                <a:spcPct val="160000"/>
              </a:lnSpc>
            </a:pPr>
            <a:r>
              <a:rPr lang="en-US" dirty="0">
                <a:solidFill>
                  <a:schemeClr val="tx1">
                    <a:lumMod val="65000"/>
                    <a:lumOff val="35000"/>
                  </a:schemeClr>
                </a:solidFill>
                <a:latin typeface="Helvetica Regular" charset="0"/>
              </a:rPr>
              <a:t>September 30</a:t>
            </a:r>
            <a:r>
              <a:rPr lang="en-US" baseline="30000" dirty="0">
                <a:solidFill>
                  <a:schemeClr val="tx1">
                    <a:lumMod val="65000"/>
                    <a:lumOff val="35000"/>
                  </a:schemeClr>
                </a:solidFill>
                <a:latin typeface="Helvetica Regular" charset="0"/>
              </a:rPr>
              <a:t>th</a:t>
            </a:r>
            <a:r>
              <a:rPr lang="en-US" dirty="0">
                <a:solidFill>
                  <a:schemeClr val="tx1">
                    <a:lumMod val="65000"/>
                    <a:lumOff val="35000"/>
                  </a:schemeClr>
                </a:solidFill>
                <a:latin typeface="Helvetica Regular" charset="0"/>
              </a:rPr>
              <a:t>, 2024</a:t>
            </a:r>
            <a:endParaRPr lang="en-US" dirty="0">
              <a:solidFill>
                <a:schemeClr val="tx1">
                  <a:lumMod val="65000"/>
                  <a:lumOff val="35000"/>
                </a:schemeClr>
              </a:solidFill>
            </a:endParaRPr>
          </a:p>
        </p:txBody>
      </p:sp>
    </p:spTree>
    <p:extLst>
      <p:ext uri="{BB962C8B-B14F-4D97-AF65-F5344CB8AC3E}">
        <p14:creationId xmlns:p14="http://schemas.microsoft.com/office/powerpoint/2010/main" val="1168997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5ADDDB-5E4B-42EA-9564-600863778061}"/>
              </a:ext>
            </a:extLst>
          </p:cNvPr>
          <p:cNvSpPr>
            <a:spLocks noGrp="1"/>
          </p:cNvSpPr>
          <p:nvPr>
            <p:ph idx="1"/>
          </p:nvPr>
        </p:nvSpPr>
        <p:spPr>
          <a:xfrm>
            <a:off x="838200" y="1882720"/>
            <a:ext cx="10515600" cy="4351338"/>
          </a:xfrm>
        </p:spPr>
        <p:txBody>
          <a:bodyPr>
            <a:normAutofit/>
          </a:bodyPr>
          <a:lstStyle/>
          <a:p>
            <a:pPr marL="0" indent="0">
              <a:buNone/>
            </a:pPr>
            <a:r>
              <a:rPr lang="en-US" sz="2200" dirty="0">
                <a:latin typeface="Helvetica Light"/>
              </a:rPr>
              <a:t>The most commonly used CAM treatments:</a:t>
            </a:r>
          </a:p>
          <a:p>
            <a:pPr lvl="1">
              <a:buFont typeface="Wingdings" panose="05000000000000000000" pitchFamily="2" charset="2"/>
              <a:buChar char="Ø"/>
            </a:pPr>
            <a:r>
              <a:rPr lang="en-US" sz="2200" dirty="0">
                <a:solidFill>
                  <a:srgbClr val="0070C0"/>
                </a:solidFill>
                <a:latin typeface="Helvetica Light"/>
              </a:rPr>
              <a:t> Omega-3- fatty acids </a:t>
            </a:r>
            <a:r>
              <a:rPr lang="en-US" sz="2200" dirty="0">
                <a:latin typeface="Helvetica Light"/>
              </a:rPr>
              <a:t>(</a:t>
            </a:r>
            <a:r>
              <a:rPr lang="en-US" sz="1800" b="0" i="0" u="none" strike="noStrike" baseline="0" dirty="0">
                <a:latin typeface="Helvetica Light"/>
              </a:rPr>
              <a:t>1 gram EPA + DHA daily)</a:t>
            </a:r>
            <a:endParaRPr lang="en-US" sz="2200" dirty="0">
              <a:latin typeface="Helvetica Light"/>
            </a:endParaRPr>
          </a:p>
          <a:p>
            <a:pPr lvl="1">
              <a:buFont typeface="Wingdings" panose="05000000000000000000" pitchFamily="2" charset="2"/>
              <a:buChar char="Ø"/>
            </a:pPr>
            <a:r>
              <a:rPr lang="en-US" sz="2200" dirty="0">
                <a:solidFill>
                  <a:srgbClr val="0070C0"/>
                </a:solidFill>
                <a:latin typeface="Helvetica Light"/>
              </a:rPr>
              <a:t> Folate</a:t>
            </a:r>
            <a:r>
              <a:rPr lang="en-US" sz="2200" dirty="0">
                <a:latin typeface="Helvetica Light"/>
              </a:rPr>
              <a:t> </a:t>
            </a:r>
            <a:r>
              <a:rPr lang="en-US" sz="1800" dirty="0">
                <a:latin typeface="Helvetica Light"/>
              </a:rPr>
              <a:t>(</a:t>
            </a:r>
            <a:r>
              <a:rPr lang="en-US" sz="1800" b="0" i="0" u="none" strike="noStrike" baseline="0" dirty="0">
                <a:latin typeface="Helvetica Light"/>
              </a:rPr>
              <a:t>0.4-1mg folic acid daily)</a:t>
            </a:r>
          </a:p>
          <a:p>
            <a:pPr lvl="1">
              <a:buFont typeface="Wingdings" panose="05000000000000000000" pitchFamily="2" charset="2"/>
              <a:buChar char="Ø"/>
            </a:pPr>
            <a:r>
              <a:rPr lang="en-US" sz="2200" dirty="0">
                <a:solidFill>
                  <a:srgbClr val="0070C0"/>
                </a:solidFill>
                <a:latin typeface="Helvetica Light"/>
              </a:rPr>
              <a:t> S-adenosyl-methionine (SAM</a:t>
            </a:r>
            <a:r>
              <a:rPr lang="en-US" sz="2200" dirty="0">
                <a:latin typeface="Helvetica Light"/>
              </a:rPr>
              <a:t>) </a:t>
            </a:r>
            <a:r>
              <a:rPr lang="en-US" sz="1800" dirty="0">
                <a:latin typeface="Helvetica Light"/>
              </a:rPr>
              <a:t>(RCTs </a:t>
            </a:r>
            <a:r>
              <a:rPr lang="en-US" sz="1800" b="0" i="0" u="none" strike="noStrike" baseline="0" dirty="0">
                <a:latin typeface="Helvetica Light"/>
              </a:rPr>
              <a:t>200-1600mg per day)</a:t>
            </a:r>
            <a:endParaRPr lang="en-US" sz="1800" dirty="0">
              <a:latin typeface="Helvetica Light"/>
            </a:endParaRPr>
          </a:p>
          <a:p>
            <a:pPr lvl="1">
              <a:buFont typeface="Wingdings" panose="05000000000000000000" pitchFamily="2" charset="2"/>
              <a:buChar char="Ø"/>
            </a:pPr>
            <a:r>
              <a:rPr lang="en-US" sz="2200" dirty="0">
                <a:solidFill>
                  <a:srgbClr val="0070C0"/>
                </a:solidFill>
                <a:latin typeface="Helvetica Light"/>
              </a:rPr>
              <a:t> St. John’s wort </a:t>
            </a:r>
            <a:r>
              <a:rPr lang="en-US" sz="2200" dirty="0">
                <a:latin typeface="Helvetica Light"/>
              </a:rPr>
              <a:t>(</a:t>
            </a:r>
            <a:r>
              <a:rPr lang="en-US" sz="1800" b="0" i="0" u="none" strike="noStrike" baseline="0" dirty="0">
                <a:latin typeface="Helvetica Light"/>
              </a:rPr>
              <a:t>200-1600mg per day)</a:t>
            </a:r>
            <a:endParaRPr lang="en-US" sz="2200" dirty="0">
              <a:latin typeface="Helvetica Light"/>
            </a:endParaRPr>
          </a:p>
          <a:p>
            <a:pPr lvl="1">
              <a:buFont typeface="Wingdings" panose="05000000000000000000" pitchFamily="2" charset="2"/>
              <a:buChar char="Ø"/>
            </a:pPr>
            <a:r>
              <a:rPr lang="en-US" sz="2200" dirty="0">
                <a:solidFill>
                  <a:srgbClr val="0070C0"/>
                </a:solidFill>
                <a:latin typeface="Helvetica Light"/>
              </a:rPr>
              <a:t> Bright light therapy </a:t>
            </a:r>
            <a:r>
              <a:rPr lang="en-US" sz="2200" dirty="0">
                <a:latin typeface="Helvetica Light"/>
              </a:rPr>
              <a:t>(</a:t>
            </a:r>
            <a:r>
              <a:rPr lang="en-US" sz="1800" b="0" i="0" u="none" strike="noStrike" baseline="0" dirty="0">
                <a:latin typeface="Helvetica Light"/>
              </a:rPr>
              <a:t>30 minutes beginning within ten minutes of awakening 10,000 lux illumination)</a:t>
            </a:r>
          </a:p>
          <a:p>
            <a:pPr lvl="1">
              <a:buFont typeface="Wingdings" panose="05000000000000000000" pitchFamily="2" charset="2"/>
              <a:buChar char="Ø"/>
            </a:pPr>
            <a:r>
              <a:rPr lang="en-US" sz="2200" dirty="0">
                <a:solidFill>
                  <a:srgbClr val="0070C0"/>
                </a:solidFill>
                <a:latin typeface="Helvetica Light"/>
              </a:rPr>
              <a:t> Exercise</a:t>
            </a:r>
            <a:r>
              <a:rPr lang="en-US" sz="2200" dirty="0">
                <a:latin typeface="Helvetica Light"/>
              </a:rPr>
              <a:t> (</a:t>
            </a:r>
            <a:r>
              <a:rPr lang="en-US" sz="1800" b="0" i="0" u="none" strike="noStrike" baseline="0" dirty="0">
                <a:latin typeface="Helvetica Light"/>
              </a:rPr>
              <a:t>for general health, 30 minutes a day of exercise most days of the week in absence of medical contraindications)</a:t>
            </a:r>
          </a:p>
          <a:p>
            <a:pPr lvl="1">
              <a:buFont typeface="Wingdings" panose="05000000000000000000" pitchFamily="2" charset="2"/>
              <a:buChar char="Ø"/>
            </a:pPr>
            <a:r>
              <a:rPr lang="en-US" sz="2200" dirty="0">
                <a:solidFill>
                  <a:srgbClr val="0070C0"/>
                </a:solidFill>
                <a:latin typeface="Helvetica Light"/>
              </a:rPr>
              <a:t> Massage</a:t>
            </a:r>
            <a:r>
              <a:rPr lang="en-US" sz="2200" dirty="0">
                <a:latin typeface="Helvetica Light"/>
              </a:rPr>
              <a:t> (</a:t>
            </a:r>
            <a:r>
              <a:rPr lang="en-US" sz="1800" b="0" i="0" u="none" strike="noStrike" baseline="0" dirty="0">
                <a:latin typeface="Helvetica Light"/>
              </a:rPr>
              <a:t>massage therapy consisting of weekly sessions of 20 minutes, may be a reasonable consideration</a:t>
            </a:r>
            <a:r>
              <a:rPr lang="en-US" sz="2200" b="0" i="0" u="none" strike="noStrike" baseline="0" dirty="0">
                <a:latin typeface="Helvetica Light"/>
              </a:rPr>
              <a:t>)</a:t>
            </a:r>
            <a:endParaRPr lang="en-US" sz="2200" dirty="0">
              <a:latin typeface="Helvetica Light"/>
            </a:endParaRPr>
          </a:p>
          <a:p>
            <a:pPr lvl="1">
              <a:buFont typeface="Wingdings" panose="05000000000000000000" pitchFamily="2" charset="2"/>
              <a:buChar char="Ø"/>
            </a:pPr>
            <a:r>
              <a:rPr lang="en-US" sz="2200" dirty="0">
                <a:solidFill>
                  <a:srgbClr val="0070C0"/>
                </a:solidFill>
                <a:latin typeface="Helvetica Light"/>
              </a:rPr>
              <a:t> Acupuncture</a:t>
            </a:r>
          </a:p>
        </p:txBody>
      </p:sp>
      <p:sp>
        <p:nvSpPr>
          <p:cNvPr id="4" name="TextBox 3">
            <a:extLst>
              <a:ext uri="{FF2B5EF4-FFF2-40B4-BE49-F238E27FC236}">
                <a16:creationId xmlns:a16="http://schemas.microsoft.com/office/drawing/2014/main" id="{0D875491-68BF-4FC3-9BA0-05F29FD6B8D8}"/>
              </a:ext>
            </a:extLst>
          </p:cNvPr>
          <p:cNvSpPr txBox="1"/>
          <p:nvPr/>
        </p:nvSpPr>
        <p:spPr>
          <a:xfrm>
            <a:off x="2388275" y="6234058"/>
            <a:ext cx="9060712" cy="523220"/>
          </a:xfrm>
          <a:prstGeom prst="rect">
            <a:avLst/>
          </a:prstGeom>
          <a:noFill/>
        </p:spPr>
        <p:txBody>
          <a:bodyPr wrap="square" rtlCol="0">
            <a:spAutoFit/>
          </a:bodyPr>
          <a:lstStyle/>
          <a:p>
            <a:pPr algn="r"/>
            <a:r>
              <a:rPr lang="en-US" sz="1400" dirty="0">
                <a:latin typeface="Helvetica Light"/>
              </a:rPr>
              <a:t>Deligiannidis and Freeman, 2014</a:t>
            </a:r>
            <a:r>
              <a:rPr lang="en-US" sz="1400" i="1" dirty="0">
                <a:latin typeface="Helvetica Light"/>
              </a:rPr>
              <a:t>. </a:t>
            </a:r>
            <a:endParaRPr lang="en-US" sz="1400" dirty="0">
              <a:latin typeface="Helvetica Light"/>
            </a:endParaRPr>
          </a:p>
          <a:p>
            <a:pPr algn="r"/>
            <a:r>
              <a:rPr lang="en-US" sz="1400" dirty="0">
                <a:latin typeface="Helvetica Light"/>
              </a:rPr>
              <a:t> </a:t>
            </a:r>
          </a:p>
        </p:txBody>
      </p:sp>
      <p:sp>
        <p:nvSpPr>
          <p:cNvPr id="7" name="Title 1">
            <a:extLst>
              <a:ext uri="{FF2B5EF4-FFF2-40B4-BE49-F238E27FC236}">
                <a16:creationId xmlns:a16="http://schemas.microsoft.com/office/drawing/2014/main" id="{A070AC66-719D-3EEF-77E4-FBDA1E640E6E}"/>
              </a:ext>
            </a:extLst>
          </p:cNvPr>
          <p:cNvSpPr txBox="1">
            <a:spLocks/>
          </p:cNvSpPr>
          <p:nvPr/>
        </p:nvSpPr>
        <p:spPr>
          <a:xfrm>
            <a:off x="0" y="1115706"/>
            <a:ext cx="12192000" cy="709919"/>
          </a:xfrm>
          <a:prstGeom prst="rect">
            <a:avLst/>
          </a:prstGeom>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4400" b="0" i="0" kern="1200">
                <a:solidFill>
                  <a:schemeClr val="tx1"/>
                </a:solidFill>
                <a:latin typeface="Helvetica Light" charset="0"/>
                <a:ea typeface="Helvetica Light" charset="0"/>
                <a:cs typeface="Helvetica Light" charset="0"/>
              </a:defRPr>
            </a:lvl1pPr>
          </a:lstStyle>
          <a:p>
            <a:r>
              <a:rPr lang="en-US" sz="3600" b="1" dirty="0"/>
              <a:t>Non-pharmacologic treatments of perinatal depression and anxiety</a:t>
            </a:r>
          </a:p>
        </p:txBody>
      </p:sp>
    </p:spTree>
    <p:extLst>
      <p:ext uri="{BB962C8B-B14F-4D97-AF65-F5344CB8AC3E}">
        <p14:creationId xmlns:p14="http://schemas.microsoft.com/office/powerpoint/2010/main" val="1442407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5ADDDB-5E4B-42EA-9564-600863778061}"/>
              </a:ext>
            </a:extLst>
          </p:cNvPr>
          <p:cNvSpPr>
            <a:spLocks noGrp="1"/>
          </p:cNvSpPr>
          <p:nvPr>
            <p:ph idx="1"/>
          </p:nvPr>
        </p:nvSpPr>
        <p:spPr/>
        <p:txBody>
          <a:bodyPr>
            <a:normAutofit fontScale="92500" lnSpcReduction="20000"/>
          </a:bodyPr>
          <a:lstStyle/>
          <a:p>
            <a:pPr marL="0" indent="0">
              <a:buNone/>
            </a:pPr>
            <a:r>
              <a:rPr lang="en-US" dirty="0">
                <a:latin typeface="Helvetica Light"/>
              </a:rPr>
              <a:t>CAM treatments – practice points:</a:t>
            </a:r>
          </a:p>
          <a:p>
            <a:pPr>
              <a:buFont typeface="Wingdings" panose="05000000000000000000" pitchFamily="2" charset="2"/>
              <a:buChar char="Ø"/>
            </a:pPr>
            <a:endParaRPr lang="en-US" dirty="0">
              <a:latin typeface="Helvetica Light"/>
            </a:endParaRPr>
          </a:p>
          <a:p>
            <a:pPr lvl="1">
              <a:buFont typeface="Wingdings" panose="05000000000000000000" pitchFamily="2" charset="2"/>
              <a:buChar char="Ø"/>
            </a:pPr>
            <a:r>
              <a:rPr lang="en-US" dirty="0">
                <a:latin typeface="Helvetica Light"/>
              </a:rPr>
              <a:t> Evidence for augmentation with omega-3 fatty acids, exercise, or folate with standard treatments for perinatal depression</a:t>
            </a:r>
          </a:p>
          <a:p>
            <a:pPr lvl="1">
              <a:buFont typeface="Wingdings" panose="05000000000000000000" pitchFamily="2" charset="2"/>
              <a:buChar char="Ø"/>
            </a:pPr>
            <a:endParaRPr lang="en-US" dirty="0">
              <a:latin typeface="Helvetica Light"/>
            </a:endParaRPr>
          </a:p>
          <a:p>
            <a:pPr lvl="1">
              <a:buFont typeface="Wingdings" panose="05000000000000000000" pitchFamily="2" charset="2"/>
              <a:buChar char="Ø"/>
            </a:pPr>
            <a:r>
              <a:rPr lang="en-US" dirty="0">
                <a:latin typeface="Helvetica Light"/>
              </a:rPr>
              <a:t> Bright light therapy may be a reasonable therapeutic option for some individuals who prefer non-pharmacologic interventions</a:t>
            </a:r>
          </a:p>
          <a:p>
            <a:pPr lvl="1">
              <a:buFont typeface="Wingdings" panose="05000000000000000000" pitchFamily="2" charset="2"/>
              <a:buChar char="Ø"/>
            </a:pPr>
            <a:endParaRPr lang="en-US" dirty="0">
              <a:latin typeface="Helvetica Light"/>
            </a:endParaRPr>
          </a:p>
          <a:p>
            <a:pPr lvl="1">
              <a:buFont typeface="Wingdings" panose="05000000000000000000" pitchFamily="2" charset="2"/>
              <a:buChar char="Ø"/>
            </a:pPr>
            <a:r>
              <a:rPr lang="en-US" dirty="0">
                <a:latin typeface="Helvetica Light"/>
              </a:rPr>
              <a:t> Acupuncture and massage may provide benefits in the treatment of perinatal depression at this time, but should not replace more standard therapies</a:t>
            </a:r>
          </a:p>
          <a:p>
            <a:pPr lvl="1">
              <a:buFont typeface="Wingdings" panose="05000000000000000000" pitchFamily="2" charset="2"/>
              <a:buChar char="Ø"/>
            </a:pPr>
            <a:endParaRPr lang="en-US" dirty="0">
              <a:latin typeface="Helvetica Light"/>
            </a:endParaRPr>
          </a:p>
          <a:p>
            <a:pPr lvl="1">
              <a:buFont typeface="Wingdings" panose="05000000000000000000" pitchFamily="2" charset="2"/>
              <a:buChar char="Ø"/>
            </a:pPr>
            <a:endParaRPr lang="en-US" dirty="0">
              <a:latin typeface="Helvetica Light"/>
            </a:endParaRPr>
          </a:p>
          <a:p>
            <a:pPr>
              <a:buFont typeface="Wingdings" panose="05000000000000000000" pitchFamily="2" charset="2"/>
              <a:buChar char="Ø"/>
            </a:pPr>
            <a:r>
              <a:rPr lang="en-US" b="1" dirty="0">
                <a:latin typeface="Helvetica Light"/>
              </a:rPr>
              <a:t>	</a:t>
            </a:r>
            <a:endParaRPr lang="en-US" dirty="0">
              <a:latin typeface="Helvetica Light"/>
            </a:endParaRPr>
          </a:p>
        </p:txBody>
      </p:sp>
      <p:sp>
        <p:nvSpPr>
          <p:cNvPr id="4" name="TextBox 3">
            <a:extLst>
              <a:ext uri="{FF2B5EF4-FFF2-40B4-BE49-F238E27FC236}">
                <a16:creationId xmlns:a16="http://schemas.microsoft.com/office/drawing/2014/main" id="{0D875491-68BF-4FC3-9BA0-05F29FD6B8D8}"/>
              </a:ext>
            </a:extLst>
          </p:cNvPr>
          <p:cNvSpPr txBox="1"/>
          <p:nvPr/>
        </p:nvSpPr>
        <p:spPr>
          <a:xfrm>
            <a:off x="2293088" y="6201401"/>
            <a:ext cx="9060712" cy="523220"/>
          </a:xfrm>
          <a:prstGeom prst="rect">
            <a:avLst/>
          </a:prstGeom>
          <a:noFill/>
        </p:spPr>
        <p:txBody>
          <a:bodyPr wrap="square" rtlCol="0">
            <a:spAutoFit/>
          </a:bodyPr>
          <a:lstStyle/>
          <a:p>
            <a:pPr algn="r"/>
            <a:r>
              <a:rPr lang="en-US" sz="1400" dirty="0">
                <a:latin typeface="Helvetica Light"/>
              </a:rPr>
              <a:t>Deligiannidis and Freeman, 2014</a:t>
            </a:r>
            <a:r>
              <a:rPr lang="en-US" sz="1400" i="1" dirty="0">
                <a:latin typeface="Helvetica Light"/>
              </a:rPr>
              <a:t>. </a:t>
            </a:r>
            <a:endParaRPr lang="en-US" sz="1400" dirty="0">
              <a:latin typeface="Helvetica Light"/>
            </a:endParaRPr>
          </a:p>
          <a:p>
            <a:pPr algn="r"/>
            <a:r>
              <a:rPr lang="en-US" sz="1400" dirty="0">
                <a:latin typeface="Helvetica Light"/>
              </a:rPr>
              <a:t> </a:t>
            </a:r>
          </a:p>
        </p:txBody>
      </p:sp>
      <p:sp>
        <p:nvSpPr>
          <p:cNvPr id="7" name="Title 1">
            <a:extLst>
              <a:ext uri="{FF2B5EF4-FFF2-40B4-BE49-F238E27FC236}">
                <a16:creationId xmlns:a16="http://schemas.microsoft.com/office/drawing/2014/main" id="{A715F059-E1EE-4954-EBAF-D08144E74F88}"/>
              </a:ext>
            </a:extLst>
          </p:cNvPr>
          <p:cNvSpPr txBox="1">
            <a:spLocks/>
          </p:cNvSpPr>
          <p:nvPr/>
        </p:nvSpPr>
        <p:spPr>
          <a:xfrm>
            <a:off x="0" y="1051485"/>
            <a:ext cx="12192000" cy="709919"/>
          </a:xfrm>
          <a:prstGeom prst="rect">
            <a:avLst/>
          </a:prstGeom>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4400" b="0" i="0" kern="1200">
                <a:solidFill>
                  <a:schemeClr val="tx1"/>
                </a:solidFill>
                <a:latin typeface="Helvetica Light" charset="0"/>
                <a:ea typeface="Helvetica Light" charset="0"/>
                <a:cs typeface="Helvetica Light" charset="0"/>
              </a:defRPr>
            </a:lvl1pPr>
          </a:lstStyle>
          <a:p>
            <a:r>
              <a:rPr lang="en-US" sz="3600" b="1" dirty="0"/>
              <a:t>Non-pharmacologic treatments of perinatal depression and anxiety</a:t>
            </a:r>
          </a:p>
        </p:txBody>
      </p:sp>
    </p:spTree>
    <p:extLst>
      <p:ext uri="{BB962C8B-B14F-4D97-AF65-F5344CB8AC3E}">
        <p14:creationId xmlns:p14="http://schemas.microsoft.com/office/powerpoint/2010/main" val="2953536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E06893-E45D-46B6-A2D5-1D12631ACDFF}"/>
              </a:ext>
            </a:extLst>
          </p:cNvPr>
          <p:cNvSpPr>
            <a:spLocks noGrp="1"/>
          </p:cNvSpPr>
          <p:nvPr>
            <p:ph idx="1"/>
          </p:nvPr>
        </p:nvSpPr>
        <p:spPr>
          <a:xfrm>
            <a:off x="838200" y="2146355"/>
            <a:ext cx="10515600" cy="4351338"/>
          </a:xfrm>
        </p:spPr>
        <p:txBody>
          <a:bodyPr>
            <a:noAutofit/>
          </a:bodyPr>
          <a:lstStyle/>
          <a:p>
            <a:pPr marL="0" indent="0">
              <a:buNone/>
            </a:pPr>
            <a:r>
              <a:rPr lang="en-US" sz="2400" dirty="0">
                <a:latin typeface="Helvetica Light"/>
              </a:rPr>
              <a:t>Limitations: </a:t>
            </a:r>
          </a:p>
          <a:p>
            <a:pPr lvl="1">
              <a:buFont typeface="Wingdings" panose="05000000000000000000" pitchFamily="2" charset="2"/>
              <a:buChar char="Ø"/>
            </a:pPr>
            <a:r>
              <a:rPr lang="en-US" dirty="0">
                <a:latin typeface="Helvetica Light"/>
              </a:rPr>
              <a:t>Lack of randomized clinical trials</a:t>
            </a:r>
          </a:p>
          <a:p>
            <a:pPr lvl="1">
              <a:buFont typeface="Wingdings" panose="05000000000000000000" pitchFamily="2" charset="2"/>
              <a:buChar char="Ø"/>
            </a:pPr>
            <a:endParaRPr lang="en-US" dirty="0">
              <a:latin typeface="Helvetica Light"/>
            </a:endParaRPr>
          </a:p>
          <a:p>
            <a:pPr lvl="1">
              <a:buFont typeface="Wingdings" panose="05000000000000000000" pitchFamily="2" charset="2"/>
              <a:buChar char="Ø"/>
            </a:pPr>
            <a:r>
              <a:rPr lang="en-US" dirty="0">
                <a:latin typeface="Helvetica Light"/>
              </a:rPr>
              <a:t>Limited information on medication efficacy, alternative treatments, or dosage alterations given pharmacokinetic changes in pregnancy</a:t>
            </a:r>
          </a:p>
          <a:p>
            <a:pPr lvl="1">
              <a:buFont typeface="Wingdings" panose="05000000000000000000" pitchFamily="2" charset="2"/>
              <a:buChar char="Ø"/>
            </a:pPr>
            <a:endParaRPr lang="en-US" dirty="0">
              <a:latin typeface="Helvetica Light"/>
            </a:endParaRPr>
          </a:p>
          <a:p>
            <a:pPr lvl="1">
              <a:buFont typeface="Wingdings" panose="05000000000000000000" pitchFamily="2" charset="2"/>
              <a:buChar char="Ø"/>
            </a:pPr>
            <a:r>
              <a:rPr lang="en-US" dirty="0">
                <a:latin typeface="Helvetica Light"/>
              </a:rPr>
              <a:t>Treatment decisions based only on observational studies</a:t>
            </a:r>
          </a:p>
          <a:p>
            <a:pPr lvl="1">
              <a:buFont typeface="Wingdings" panose="05000000000000000000" pitchFamily="2" charset="2"/>
              <a:buChar char="Ø"/>
            </a:pPr>
            <a:endParaRPr lang="en-US" dirty="0">
              <a:latin typeface="Helvetica Light"/>
            </a:endParaRPr>
          </a:p>
          <a:p>
            <a:pPr lvl="1">
              <a:buFont typeface="Wingdings" panose="05000000000000000000" pitchFamily="2" charset="2"/>
              <a:buChar char="Ø"/>
            </a:pPr>
            <a:r>
              <a:rPr lang="en-US" dirty="0">
                <a:latin typeface="Helvetica Light"/>
              </a:rPr>
              <a:t>Previous studies compared outcomes of depressed women on antidepressants with healthy women, with incomplete adjustment for confounding factors</a:t>
            </a:r>
          </a:p>
          <a:p>
            <a:pPr>
              <a:buFont typeface="Wingdings" panose="05000000000000000000" pitchFamily="2" charset="2"/>
              <a:buChar char="Ø"/>
            </a:pPr>
            <a:endParaRPr lang="en-US" sz="2400" dirty="0">
              <a:latin typeface="Helvetica Light"/>
            </a:endParaRPr>
          </a:p>
        </p:txBody>
      </p:sp>
      <p:sp>
        <p:nvSpPr>
          <p:cNvPr id="4" name="Title 1">
            <a:extLst>
              <a:ext uri="{FF2B5EF4-FFF2-40B4-BE49-F238E27FC236}">
                <a16:creationId xmlns:a16="http://schemas.microsoft.com/office/drawing/2014/main" id="{D201567D-A557-4F4C-AE2D-F51E2EEBB3E9}"/>
              </a:ext>
            </a:extLst>
          </p:cNvPr>
          <p:cNvSpPr>
            <a:spLocks noGrp="1"/>
          </p:cNvSpPr>
          <p:nvPr>
            <p:ph type="title"/>
          </p:nvPr>
        </p:nvSpPr>
        <p:spPr>
          <a:xfrm>
            <a:off x="0" y="1116013"/>
            <a:ext cx="12192000" cy="709612"/>
          </a:xfrm>
        </p:spPr>
        <p:txBody>
          <a:bodyPr>
            <a:noAutofit/>
          </a:bodyPr>
          <a:lstStyle/>
          <a:p>
            <a:pPr algn="ctr"/>
            <a:r>
              <a:rPr lang="en-US" sz="3600" b="1" dirty="0"/>
              <a:t>Risks of prescribing antidepressants </a:t>
            </a:r>
            <a:br>
              <a:rPr lang="en-US" sz="3600" b="1" dirty="0"/>
            </a:br>
            <a:r>
              <a:rPr lang="en-US" sz="3600" b="1" dirty="0"/>
              <a:t>during pregnancy</a:t>
            </a:r>
          </a:p>
        </p:txBody>
      </p:sp>
    </p:spTree>
    <p:extLst>
      <p:ext uri="{BB962C8B-B14F-4D97-AF65-F5344CB8AC3E}">
        <p14:creationId xmlns:p14="http://schemas.microsoft.com/office/powerpoint/2010/main" val="1460050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924E4-DA50-418C-AF55-C6574333D921}"/>
              </a:ext>
            </a:extLst>
          </p:cNvPr>
          <p:cNvSpPr>
            <a:spLocks noGrp="1"/>
          </p:cNvSpPr>
          <p:nvPr>
            <p:ph type="title"/>
          </p:nvPr>
        </p:nvSpPr>
        <p:spPr>
          <a:xfrm>
            <a:off x="838200" y="907985"/>
            <a:ext cx="10515600" cy="709919"/>
          </a:xfrm>
        </p:spPr>
        <p:txBody>
          <a:bodyPr>
            <a:normAutofit/>
          </a:bodyPr>
          <a:lstStyle/>
          <a:p>
            <a:r>
              <a:rPr lang="en-US" sz="3600" b="1" dirty="0"/>
              <a:t>Critical periods of development</a:t>
            </a:r>
          </a:p>
        </p:txBody>
      </p:sp>
      <p:pic>
        <p:nvPicPr>
          <p:cNvPr id="4" name="Picture 2" descr="https://mothertobaby.org/wp-content/uploads/2020/02/Adapted-from-Moore-1993-and-the-National-Organization-of-Fetal-Alcohol-Syndrome-NOFAS-2009.-3.png">
            <a:extLst>
              <a:ext uri="{FF2B5EF4-FFF2-40B4-BE49-F238E27FC236}">
                <a16:creationId xmlns:a16="http://schemas.microsoft.com/office/drawing/2014/main" id="{017ACE0D-8CC9-418C-B157-BCEFE546B5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92" t="17513" r="3842" b="8197"/>
          <a:stretch/>
        </p:blipFill>
        <p:spPr bwMode="auto">
          <a:xfrm>
            <a:off x="2751548" y="1797370"/>
            <a:ext cx="6688904" cy="4294628"/>
          </a:xfrm>
          <a:prstGeom prst="rect">
            <a:avLst/>
          </a:prstGeom>
          <a:noFill/>
          <a:ln w="28575">
            <a:solidFill>
              <a:srgbClr val="7030A0"/>
            </a:solidFill>
          </a:ln>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95EE5C9-D43F-4C4C-B2F8-808D09B1E317}"/>
              </a:ext>
            </a:extLst>
          </p:cNvPr>
          <p:cNvSpPr txBox="1"/>
          <p:nvPr/>
        </p:nvSpPr>
        <p:spPr>
          <a:xfrm>
            <a:off x="2194776" y="6271464"/>
            <a:ext cx="9997224" cy="307777"/>
          </a:xfrm>
          <a:prstGeom prst="rect">
            <a:avLst/>
          </a:prstGeom>
          <a:noFill/>
        </p:spPr>
        <p:txBody>
          <a:bodyPr wrap="none" rtlCol="0">
            <a:spAutoFit/>
          </a:bodyPr>
          <a:lstStyle/>
          <a:p>
            <a:r>
              <a:rPr lang="en-US" sz="1400" dirty="0">
                <a:latin typeface="Helvetica Light"/>
              </a:rPr>
              <a:t>Source Mothertobaby.com: Adapted from Moore 1993, and the National Organization of Fetal Alcohol Syndrome (NOFAS) 2009.</a:t>
            </a:r>
          </a:p>
        </p:txBody>
      </p:sp>
    </p:spTree>
    <p:extLst>
      <p:ext uri="{BB962C8B-B14F-4D97-AF65-F5344CB8AC3E}">
        <p14:creationId xmlns:p14="http://schemas.microsoft.com/office/powerpoint/2010/main" val="2161719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91BAB-6BF1-4084-A801-81BB3DFCA18D}"/>
              </a:ext>
            </a:extLst>
          </p:cNvPr>
          <p:cNvSpPr>
            <a:spLocks noGrp="1"/>
          </p:cNvSpPr>
          <p:nvPr>
            <p:ph type="title"/>
          </p:nvPr>
        </p:nvSpPr>
        <p:spPr>
          <a:xfrm>
            <a:off x="0" y="1115706"/>
            <a:ext cx="12192000" cy="709919"/>
          </a:xfrm>
        </p:spPr>
        <p:txBody>
          <a:bodyPr>
            <a:noAutofit/>
          </a:bodyPr>
          <a:lstStyle/>
          <a:p>
            <a:r>
              <a:rPr lang="en-US" sz="3600" b="1" dirty="0"/>
              <a:t>Risks of prescribing psychotropic medications during pregnancy and lactation</a:t>
            </a:r>
          </a:p>
        </p:txBody>
      </p:sp>
      <p:sp>
        <p:nvSpPr>
          <p:cNvPr id="3" name="Content Placeholder 2">
            <a:extLst>
              <a:ext uri="{FF2B5EF4-FFF2-40B4-BE49-F238E27FC236}">
                <a16:creationId xmlns:a16="http://schemas.microsoft.com/office/drawing/2014/main" id="{B40682A5-F904-4E95-A79E-1086F5D39110}"/>
              </a:ext>
            </a:extLst>
          </p:cNvPr>
          <p:cNvSpPr>
            <a:spLocks noGrp="1"/>
          </p:cNvSpPr>
          <p:nvPr>
            <p:ph idx="1"/>
          </p:nvPr>
        </p:nvSpPr>
        <p:spPr/>
        <p:txBody>
          <a:bodyPr>
            <a:normAutofit/>
          </a:bodyPr>
          <a:lstStyle/>
          <a:p>
            <a:pPr>
              <a:buFont typeface="Wingdings" panose="05000000000000000000" pitchFamily="2" charset="2"/>
              <a:buChar char="Ø"/>
            </a:pPr>
            <a:endParaRPr lang="en-US" sz="2400" dirty="0">
              <a:latin typeface="Helvetica Light"/>
            </a:endParaRPr>
          </a:p>
          <a:p>
            <a:pPr>
              <a:buFont typeface="Wingdings" panose="05000000000000000000" pitchFamily="2" charset="2"/>
              <a:buChar char="Ø"/>
            </a:pPr>
            <a:r>
              <a:rPr lang="en-US" sz="2400" dirty="0">
                <a:latin typeface="Helvetica Light"/>
              </a:rPr>
              <a:t> The potential risks of untreated mental health for both the mother and infant need to be balanced against the risks and benefits of medication</a:t>
            </a:r>
          </a:p>
          <a:p>
            <a:pPr>
              <a:buFont typeface="Wingdings" panose="05000000000000000000" pitchFamily="2" charset="2"/>
              <a:buChar char="Ø"/>
            </a:pPr>
            <a:endParaRPr lang="en-US" sz="2400" dirty="0">
              <a:latin typeface="Helvetica Light"/>
            </a:endParaRPr>
          </a:p>
          <a:p>
            <a:pPr>
              <a:buFont typeface="Wingdings" panose="05000000000000000000" pitchFamily="2" charset="2"/>
              <a:buChar char="Ø"/>
            </a:pPr>
            <a:r>
              <a:rPr lang="en-US" sz="2400" dirty="0">
                <a:latin typeface="Helvetica Light"/>
              </a:rPr>
              <a:t> No decision is without a risk</a:t>
            </a:r>
          </a:p>
          <a:p>
            <a:pPr>
              <a:buFont typeface="Wingdings" panose="05000000000000000000" pitchFamily="2" charset="2"/>
              <a:buChar char="Ø"/>
            </a:pPr>
            <a:endParaRPr lang="en-US" sz="2400" dirty="0">
              <a:latin typeface="Helvetica Light"/>
            </a:endParaRPr>
          </a:p>
          <a:p>
            <a:pPr>
              <a:buFont typeface="Wingdings" panose="05000000000000000000" pitchFamily="2" charset="2"/>
              <a:buChar char="Ø"/>
            </a:pPr>
            <a:r>
              <a:rPr lang="en-US" sz="2400" dirty="0">
                <a:latin typeface="Helvetica Light"/>
              </a:rPr>
              <a:t> Individualized approach </a:t>
            </a:r>
          </a:p>
          <a:p>
            <a:pPr>
              <a:buFont typeface="Wingdings" panose="05000000000000000000" pitchFamily="2" charset="2"/>
              <a:buChar char="Ø"/>
            </a:pPr>
            <a:endParaRPr lang="en-US" sz="2400" dirty="0">
              <a:latin typeface="Helvetica Light"/>
            </a:endParaRPr>
          </a:p>
        </p:txBody>
      </p:sp>
    </p:spTree>
    <p:extLst>
      <p:ext uri="{BB962C8B-B14F-4D97-AF65-F5344CB8AC3E}">
        <p14:creationId xmlns:p14="http://schemas.microsoft.com/office/powerpoint/2010/main" val="1914512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6BDC1-5217-4690-87F8-39EEF709B617}"/>
              </a:ext>
            </a:extLst>
          </p:cNvPr>
          <p:cNvSpPr>
            <a:spLocks noGrp="1"/>
          </p:cNvSpPr>
          <p:nvPr>
            <p:ph type="title"/>
          </p:nvPr>
        </p:nvSpPr>
        <p:spPr>
          <a:xfrm>
            <a:off x="-1" y="1115706"/>
            <a:ext cx="12192001" cy="709919"/>
          </a:xfrm>
        </p:spPr>
        <p:txBody>
          <a:bodyPr>
            <a:normAutofit/>
          </a:bodyPr>
          <a:lstStyle/>
          <a:p>
            <a:r>
              <a:rPr lang="en-US" sz="3600" b="1" dirty="0">
                <a:latin typeface="Helvetica Light"/>
              </a:rPr>
              <a:t>How to choose the medication?</a:t>
            </a:r>
          </a:p>
        </p:txBody>
      </p:sp>
      <p:sp>
        <p:nvSpPr>
          <p:cNvPr id="3" name="Content Placeholder 2">
            <a:extLst>
              <a:ext uri="{FF2B5EF4-FFF2-40B4-BE49-F238E27FC236}">
                <a16:creationId xmlns:a16="http://schemas.microsoft.com/office/drawing/2014/main" id="{1500DB4A-199E-42FD-934E-F9A4C0F28301}"/>
              </a:ext>
            </a:extLst>
          </p:cNvPr>
          <p:cNvSpPr>
            <a:spLocks noGrp="1"/>
          </p:cNvSpPr>
          <p:nvPr>
            <p:ph idx="1"/>
          </p:nvPr>
        </p:nvSpPr>
        <p:spPr>
          <a:xfrm>
            <a:off x="838200" y="2231416"/>
            <a:ext cx="10515600" cy="3871672"/>
          </a:xfrm>
        </p:spPr>
        <p:txBody>
          <a:bodyPr>
            <a:normAutofit lnSpcReduction="10000"/>
          </a:bodyPr>
          <a:lstStyle/>
          <a:p>
            <a:pPr lvl="0">
              <a:buFont typeface="Wingdings" panose="05000000000000000000" pitchFamily="2" charset="2"/>
              <a:buChar char="Ø"/>
            </a:pPr>
            <a:r>
              <a:rPr lang="en-US" sz="2400" dirty="0">
                <a:latin typeface="Helvetica Light"/>
              </a:rPr>
              <a:t>SSRIs and SNRIs are the main groups of medications used in the treatment of perinatal depression and anxiety</a:t>
            </a:r>
          </a:p>
          <a:p>
            <a:pPr lvl="0">
              <a:buFont typeface="Wingdings" panose="05000000000000000000" pitchFamily="2" charset="2"/>
              <a:buChar char="Ø"/>
            </a:pPr>
            <a:endParaRPr lang="en-US" sz="2400" dirty="0">
              <a:latin typeface="Helvetica Light"/>
            </a:endParaRPr>
          </a:p>
          <a:p>
            <a:pPr lvl="0">
              <a:buFont typeface="Wingdings" panose="05000000000000000000" pitchFamily="2" charset="2"/>
              <a:buChar char="Ø"/>
            </a:pPr>
            <a:r>
              <a:rPr lang="en-US" sz="2400" dirty="0">
                <a:latin typeface="Helvetica Light"/>
              </a:rPr>
              <a:t>If the patient has never been on the medication, the medication with a short half-life, and low concentration in the breastmilk such as sertraline should be recommended</a:t>
            </a:r>
          </a:p>
          <a:p>
            <a:pPr lvl="0">
              <a:buFont typeface="Wingdings" panose="05000000000000000000" pitchFamily="2" charset="2"/>
              <a:buChar char="Ø"/>
            </a:pPr>
            <a:endParaRPr lang="en-US" sz="2400" dirty="0">
              <a:latin typeface="Helvetica Light"/>
            </a:endParaRPr>
          </a:p>
          <a:p>
            <a:pPr lvl="0">
              <a:buFont typeface="Wingdings" panose="05000000000000000000" pitchFamily="2" charset="2"/>
              <a:buChar char="Ø"/>
            </a:pPr>
            <a:r>
              <a:rPr lang="en-US" sz="2400" dirty="0">
                <a:latin typeface="Helvetica Light"/>
              </a:rPr>
              <a:t>If the patient has a history of previous medication trials, it is recommended to use medications that were helpful in the past and resulted in remission of symptoms</a:t>
            </a:r>
          </a:p>
          <a:p>
            <a:pPr>
              <a:buFont typeface="Wingdings" panose="05000000000000000000" pitchFamily="2" charset="2"/>
              <a:buChar char="Ø"/>
            </a:pPr>
            <a:endParaRPr lang="en-US" sz="2400" dirty="0">
              <a:latin typeface="Helvetica Light"/>
            </a:endParaRPr>
          </a:p>
        </p:txBody>
      </p:sp>
    </p:spTree>
    <p:extLst>
      <p:ext uri="{BB962C8B-B14F-4D97-AF65-F5344CB8AC3E}">
        <p14:creationId xmlns:p14="http://schemas.microsoft.com/office/powerpoint/2010/main" val="2943650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6BDC1-5217-4690-87F8-39EEF709B617}"/>
              </a:ext>
            </a:extLst>
          </p:cNvPr>
          <p:cNvSpPr>
            <a:spLocks noGrp="1"/>
          </p:cNvSpPr>
          <p:nvPr>
            <p:ph type="title"/>
          </p:nvPr>
        </p:nvSpPr>
        <p:spPr>
          <a:xfrm>
            <a:off x="0" y="1115706"/>
            <a:ext cx="12192000" cy="709919"/>
          </a:xfrm>
        </p:spPr>
        <p:txBody>
          <a:bodyPr>
            <a:normAutofit/>
          </a:bodyPr>
          <a:lstStyle/>
          <a:p>
            <a:r>
              <a:rPr lang="en-US" sz="3600" b="1" dirty="0"/>
              <a:t>How to start and monitor treatment?</a:t>
            </a:r>
          </a:p>
        </p:txBody>
      </p:sp>
      <p:sp>
        <p:nvSpPr>
          <p:cNvPr id="3" name="Content Placeholder 2">
            <a:extLst>
              <a:ext uri="{FF2B5EF4-FFF2-40B4-BE49-F238E27FC236}">
                <a16:creationId xmlns:a16="http://schemas.microsoft.com/office/drawing/2014/main" id="{1500DB4A-199E-42FD-934E-F9A4C0F28301}"/>
              </a:ext>
            </a:extLst>
          </p:cNvPr>
          <p:cNvSpPr>
            <a:spLocks noGrp="1"/>
          </p:cNvSpPr>
          <p:nvPr>
            <p:ph idx="1"/>
          </p:nvPr>
        </p:nvSpPr>
        <p:spPr>
          <a:xfrm>
            <a:off x="838200" y="2122559"/>
            <a:ext cx="10515600" cy="4009896"/>
          </a:xfrm>
        </p:spPr>
        <p:txBody>
          <a:bodyPr>
            <a:normAutofit fontScale="85000" lnSpcReduction="20000"/>
          </a:bodyPr>
          <a:lstStyle/>
          <a:p>
            <a:pPr lvl="0">
              <a:buFont typeface="Wingdings" panose="05000000000000000000" pitchFamily="2" charset="2"/>
              <a:buChar char="Ø"/>
            </a:pPr>
            <a:r>
              <a:rPr lang="en-US" sz="2400" dirty="0">
                <a:latin typeface="Helvetica Light"/>
              </a:rPr>
              <a:t>Start low and discuss with the patient the most common side effects such as gastrointestinal distress, headache, and possible activation</a:t>
            </a:r>
          </a:p>
          <a:p>
            <a:pPr lvl="0">
              <a:buFont typeface="Wingdings" panose="05000000000000000000" pitchFamily="2" charset="2"/>
              <a:buChar char="Ø"/>
            </a:pPr>
            <a:endParaRPr lang="en-US" sz="2400" dirty="0">
              <a:latin typeface="Helvetica Light"/>
            </a:endParaRPr>
          </a:p>
          <a:p>
            <a:pPr>
              <a:buFont typeface="Wingdings" panose="05000000000000000000" pitchFamily="2" charset="2"/>
              <a:buChar char="Ø"/>
            </a:pPr>
            <a:r>
              <a:rPr lang="en-US" sz="2400" dirty="0">
                <a:latin typeface="Helvetica Light"/>
              </a:rPr>
              <a:t>Discuss with a patient that it usually takes 4-6 weeks for the medication to give the full effect </a:t>
            </a:r>
          </a:p>
          <a:p>
            <a:pPr>
              <a:buFont typeface="Wingdings" panose="05000000000000000000" pitchFamily="2" charset="2"/>
              <a:buChar char="Ø"/>
            </a:pPr>
            <a:endParaRPr lang="en-US" sz="2400" dirty="0">
              <a:latin typeface="Helvetica Light"/>
            </a:endParaRPr>
          </a:p>
          <a:p>
            <a:pPr>
              <a:buFont typeface="Wingdings" panose="05000000000000000000" pitchFamily="2" charset="2"/>
              <a:buChar char="Ø"/>
            </a:pPr>
            <a:r>
              <a:rPr lang="en-US" sz="2400" dirty="0">
                <a:latin typeface="Helvetica Light"/>
              </a:rPr>
              <a:t>Use screening tools at each visit to help you monitor the response </a:t>
            </a:r>
          </a:p>
          <a:p>
            <a:pPr>
              <a:buFont typeface="Wingdings" panose="05000000000000000000" pitchFamily="2" charset="2"/>
              <a:buChar char="Ø"/>
            </a:pPr>
            <a:endParaRPr lang="en-US" sz="2400" dirty="0">
              <a:latin typeface="Helvetica Light"/>
            </a:endParaRPr>
          </a:p>
          <a:p>
            <a:pPr lvl="0">
              <a:buFont typeface="Wingdings" panose="05000000000000000000" pitchFamily="2" charset="2"/>
              <a:buChar char="Ø"/>
            </a:pPr>
            <a:r>
              <a:rPr lang="en-US" sz="2400" dirty="0">
                <a:latin typeface="Helvetica Light"/>
              </a:rPr>
              <a:t>Increase the dose based on clinical presentation, the goal of the treatment is complete remission of symptoms</a:t>
            </a:r>
          </a:p>
          <a:p>
            <a:pPr lvl="0">
              <a:buFont typeface="Wingdings" panose="05000000000000000000" pitchFamily="2" charset="2"/>
              <a:buChar char="Ø"/>
            </a:pPr>
            <a:endParaRPr lang="en-US" sz="2400" dirty="0">
              <a:latin typeface="Helvetica Light"/>
            </a:endParaRPr>
          </a:p>
          <a:p>
            <a:pPr lvl="0">
              <a:buFont typeface="Wingdings" panose="05000000000000000000" pitchFamily="2" charset="2"/>
              <a:buChar char="Ø"/>
            </a:pPr>
            <a:r>
              <a:rPr lang="en-US" sz="2400" dirty="0">
                <a:latin typeface="Helvetica Light"/>
              </a:rPr>
              <a:t>Given pharmacokinetic changes in pregnancy, patients in the third trimester might need an increase in the dose of medication </a:t>
            </a:r>
          </a:p>
          <a:p>
            <a:pPr>
              <a:buFont typeface="Wingdings" panose="05000000000000000000" pitchFamily="2" charset="2"/>
              <a:buChar char="Ø"/>
            </a:pPr>
            <a:endParaRPr lang="en-US" sz="2400" dirty="0">
              <a:latin typeface="Helvetica Light"/>
            </a:endParaRPr>
          </a:p>
        </p:txBody>
      </p:sp>
    </p:spTree>
    <p:extLst>
      <p:ext uri="{BB962C8B-B14F-4D97-AF65-F5344CB8AC3E}">
        <p14:creationId xmlns:p14="http://schemas.microsoft.com/office/powerpoint/2010/main" val="2365397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0D875-5BB3-4BFE-95A4-C5886889845D}"/>
              </a:ext>
            </a:extLst>
          </p:cNvPr>
          <p:cNvSpPr>
            <a:spLocks noGrp="1"/>
          </p:cNvSpPr>
          <p:nvPr>
            <p:ph type="title"/>
          </p:nvPr>
        </p:nvSpPr>
        <p:spPr>
          <a:xfrm>
            <a:off x="0" y="1115706"/>
            <a:ext cx="12192000" cy="709919"/>
          </a:xfrm>
        </p:spPr>
        <p:txBody>
          <a:bodyPr>
            <a:normAutofit fontScale="90000"/>
          </a:bodyPr>
          <a:lstStyle/>
          <a:p>
            <a:r>
              <a:rPr lang="en-US" sz="3200" b="1" dirty="0">
                <a:effectLst>
                  <a:outerShdw blurRad="38100" dist="38100" dir="2700000" algn="tl">
                    <a:srgbClr val="000000">
                      <a:alpha val="43137"/>
                    </a:srgbClr>
                  </a:outerShdw>
                </a:effectLst>
              </a:rPr>
              <a:t>The most commonly used medications in the treatment of perinatal depression and anxiety</a:t>
            </a:r>
          </a:p>
        </p:txBody>
      </p:sp>
      <p:graphicFrame>
        <p:nvGraphicFramePr>
          <p:cNvPr id="4" name="Content Placeholder 3">
            <a:extLst>
              <a:ext uri="{FF2B5EF4-FFF2-40B4-BE49-F238E27FC236}">
                <a16:creationId xmlns:a16="http://schemas.microsoft.com/office/drawing/2014/main" id="{CFAD85B4-BDEC-4FEC-A167-930C242AB658}"/>
              </a:ext>
            </a:extLst>
          </p:cNvPr>
          <p:cNvGraphicFramePr>
            <a:graphicFrameLocks noGrp="1"/>
          </p:cNvGraphicFramePr>
          <p:nvPr>
            <p:ph idx="1"/>
            <p:extLst>
              <p:ext uri="{D42A27DB-BD31-4B8C-83A1-F6EECF244321}">
                <p14:modId xmlns:p14="http://schemas.microsoft.com/office/powerpoint/2010/main" val="1528392363"/>
              </p:ext>
            </p:extLst>
          </p:nvPr>
        </p:nvGraphicFramePr>
        <p:xfrm>
          <a:off x="1114388" y="1985113"/>
          <a:ext cx="9932840" cy="3881120"/>
        </p:xfrm>
        <a:graphic>
          <a:graphicData uri="http://schemas.openxmlformats.org/drawingml/2006/table">
            <a:tbl>
              <a:tblPr firstRow="1" bandRow="1">
                <a:tableStyleId>{5C22544A-7EE6-4342-B048-85BDC9FD1C3A}</a:tableStyleId>
              </a:tblPr>
              <a:tblGrid>
                <a:gridCol w="2483210">
                  <a:extLst>
                    <a:ext uri="{9D8B030D-6E8A-4147-A177-3AD203B41FA5}">
                      <a16:colId xmlns:a16="http://schemas.microsoft.com/office/drawing/2014/main" val="3347339373"/>
                    </a:ext>
                  </a:extLst>
                </a:gridCol>
                <a:gridCol w="2483210">
                  <a:extLst>
                    <a:ext uri="{9D8B030D-6E8A-4147-A177-3AD203B41FA5}">
                      <a16:colId xmlns:a16="http://schemas.microsoft.com/office/drawing/2014/main" val="3108144738"/>
                    </a:ext>
                  </a:extLst>
                </a:gridCol>
                <a:gridCol w="2483210">
                  <a:extLst>
                    <a:ext uri="{9D8B030D-6E8A-4147-A177-3AD203B41FA5}">
                      <a16:colId xmlns:a16="http://schemas.microsoft.com/office/drawing/2014/main" val="4166399850"/>
                    </a:ext>
                  </a:extLst>
                </a:gridCol>
                <a:gridCol w="2483210">
                  <a:extLst>
                    <a:ext uri="{9D8B030D-6E8A-4147-A177-3AD203B41FA5}">
                      <a16:colId xmlns:a16="http://schemas.microsoft.com/office/drawing/2014/main" val="1559944241"/>
                    </a:ext>
                  </a:extLst>
                </a:gridCol>
              </a:tblGrid>
              <a:tr h="370840">
                <a:tc>
                  <a:txBody>
                    <a:bodyPr/>
                    <a:lstStyle/>
                    <a:p>
                      <a:r>
                        <a:rPr lang="en-US" dirty="0"/>
                        <a:t>Medication</a:t>
                      </a:r>
                    </a:p>
                  </a:txBody>
                  <a:tcPr/>
                </a:tc>
                <a:tc>
                  <a:txBody>
                    <a:bodyPr/>
                    <a:lstStyle/>
                    <a:p>
                      <a:r>
                        <a:rPr lang="en-US" dirty="0"/>
                        <a:t>Indication</a:t>
                      </a:r>
                    </a:p>
                  </a:txBody>
                  <a:tcPr/>
                </a:tc>
                <a:tc>
                  <a:txBody>
                    <a:bodyPr/>
                    <a:lstStyle/>
                    <a:p>
                      <a:r>
                        <a:rPr lang="en-US" dirty="0"/>
                        <a:t>Starting dose</a:t>
                      </a:r>
                    </a:p>
                  </a:txBody>
                  <a:tcPr/>
                </a:tc>
                <a:tc>
                  <a:txBody>
                    <a:bodyPr/>
                    <a:lstStyle/>
                    <a:p>
                      <a:r>
                        <a:rPr lang="en-US" dirty="0"/>
                        <a:t>Usual dosage range</a:t>
                      </a:r>
                    </a:p>
                  </a:txBody>
                  <a:tcPr/>
                </a:tc>
                <a:extLst>
                  <a:ext uri="{0D108BD9-81ED-4DB2-BD59-A6C34878D82A}">
                    <a16:rowId xmlns:a16="http://schemas.microsoft.com/office/drawing/2014/main" val="3960893723"/>
                  </a:ext>
                </a:extLst>
              </a:tr>
              <a:tr h="370840">
                <a:tc>
                  <a:txBody>
                    <a:bodyPr/>
                    <a:lstStyle/>
                    <a:p>
                      <a:r>
                        <a:rPr lang="en-US" dirty="0"/>
                        <a:t>Fluoxetine</a:t>
                      </a:r>
                    </a:p>
                  </a:txBody>
                  <a:tcPr/>
                </a:tc>
                <a:tc>
                  <a:txBody>
                    <a:bodyPr/>
                    <a:lstStyle/>
                    <a:p>
                      <a:r>
                        <a:rPr lang="en-US" dirty="0"/>
                        <a:t>MDD, GAD</a:t>
                      </a:r>
                    </a:p>
                  </a:txBody>
                  <a:tcPr/>
                </a:tc>
                <a:tc>
                  <a:txBody>
                    <a:bodyPr/>
                    <a:lstStyle/>
                    <a:p>
                      <a:r>
                        <a:rPr lang="en-US" dirty="0"/>
                        <a:t>10 mg </a:t>
                      </a:r>
                    </a:p>
                  </a:txBody>
                  <a:tcPr/>
                </a:tc>
                <a:tc>
                  <a:txBody>
                    <a:bodyPr/>
                    <a:lstStyle/>
                    <a:p>
                      <a:r>
                        <a:rPr lang="en-US" dirty="0"/>
                        <a:t>10 – 80 mg daily</a:t>
                      </a:r>
                    </a:p>
                  </a:txBody>
                  <a:tcPr/>
                </a:tc>
                <a:extLst>
                  <a:ext uri="{0D108BD9-81ED-4DB2-BD59-A6C34878D82A}">
                    <a16:rowId xmlns:a16="http://schemas.microsoft.com/office/drawing/2014/main" val="3682705574"/>
                  </a:ext>
                </a:extLst>
              </a:tr>
              <a:tr h="370840">
                <a:tc>
                  <a:txBody>
                    <a:bodyPr/>
                    <a:lstStyle/>
                    <a:p>
                      <a:r>
                        <a:rPr lang="en-US" dirty="0"/>
                        <a:t>Sertraline</a:t>
                      </a:r>
                    </a:p>
                  </a:txBody>
                  <a:tcPr/>
                </a:tc>
                <a:tc>
                  <a:txBody>
                    <a:bodyPr/>
                    <a:lstStyle/>
                    <a:p>
                      <a:r>
                        <a:rPr lang="en-US" dirty="0"/>
                        <a:t>MDD, GAD</a:t>
                      </a:r>
                    </a:p>
                  </a:txBody>
                  <a:tcPr/>
                </a:tc>
                <a:tc>
                  <a:txBody>
                    <a:bodyPr/>
                    <a:lstStyle/>
                    <a:p>
                      <a:r>
                        <a:rPr lang="en-US" dirty="0"/>
                        <a:t>25 mg </a:t>
                      </a:r>
                    </a:p>
                  </a:txBody>
                  <a:tcPr/>
                </a:tc>
                <a:tc>
                  <a:txBody>
                    <a:bodyPr/>
                    <a:lstStyle/>
                    <a:p>
                      <a:r>
                        <a:rPr lang="en-US" dirty="0"/>
                        <a:t>50 – 200 mg daily</a:t>
                      </a:r>
                    </a:p>
                  </a:txBody>
                  <a:tcPr/>
                </a:tc>
                <a:extLst>
                  <a:ext uri="{0D108BD9-81ED-4DB2-BD59-A6C34878D82A}">
                    <a16:rowId xmlns:a16="http://schemas.microsoft.com/office/drawing/2014/main" val="2656465687"/>
                  </a:ext>
                </a:extLst>
              </a:tr>
              <a:tr h="370840">
                <a:tc>
                  <a:txBody>
                    <a:bodyPr/>
                    <a:lstStyle/>
                    <a:p>
                      <a:r>
                        <a:rPr lang="en-US" dirty="0"/>
                        <a:t>Escitalopram </a:t>
                      </a:r>
                    </a:p>
                  </a:txBody>
                  <a:tcPr/>
                </a:tc>
                <a:tc>
                  <a:txBody>
                    <a:bodyPr/>
                    <a:lstStyle/>
                    <a:p>
                      <a:r>
                        <a:rPr lang="en-US" dirty="0"/>
                        <a:t>MDD, GAD</a:t>
                      </a:r>
                    </a:p>
                  </a:txBody>
                  <a:tcPr/>
                </a:tc>
                <a:tc>
                  <a:txBody>
                    <a:bodyPr/>
                    <a:lstStyle/>
                    <a:p>
                      <a:r>
                        <a:rPr lang="en-US" dirty="0"/>
                        <a:t>5 mg</a:t>
                      </a:r>
                    </a:p>
                  </a:txBody>
                  <a:tcPr/>
                </a:tc>
                <a:tc>
                  <a:txBody>
                    <a:bodyPr/>
                    <a:lstStyle/>
                    <a:p>
                      <a:r>
                        <a:rPr lang="en-US" dirty="0"/>
                        <a:t>5-20 mg daily</a:t>
                      </a:r>
                    </a:p>
                  </a:txBody>
                  <a:tcPr/>
                </a:tc>
                <a:extLst>
                  <a:ext uri="{0D108BD9-81ED-4DB2-BD59-A6C34878D82A}">
                    <a16:rowId xmlns:a16="http://schemas.microsoft.com/office/drawing/2014/main" val="2263982088"/>
                  </a:ext>
                </a:extLst>
              </a:tr>
              <a:tr h="370840">
                <a:tc>
                  <a:txBody>
                    <a:bodyPr/>
                    <a:lstStyle/>
                    <a:p>
                      <a:r>
                        <a:rPr lang="en-US" dirty="0"/>
                        <a:t>Citalopram </a:t>
                      </a:r>
                    </a:p>
                  </a:txBody>
                  <a:tcPr/>
                </a:tc>
                <a:tc>
                  <a:txBody>
                    <a:bodyPr/>
                    <a:lstStyle/>
                    <a:p>
                      <a:r>
                        <a:rPr lang="en-US" dirty="0"/>
                        <a:t>MDD, GAD</a:t>
                      </a:r>
                    </a:p>
                  </a:txBody>
                  <a:tcPr/>
                </a:tc>
                <a:tc>
                  <a:txBody>
                    <a:bodyPr/>
                    <a:lstStyle/>
                    <a:p>
                      <a:r>
                        <a:rPr lang="en-US" dirty="0"/>
                        <a:t>10 mg</a:t>
                      </a:r>
                    </a:p>
                  </a:txBody>
                  <a:tcPr/>
                </a:tc>
                <a:tc>
                  <a:txBody>
                    <a:bodyPr/>
                    <a:lstStyle/>
                    <a:p>
                      <a:r>
                        <a:rPr lang="en-US" dirty="0"/>
                        <a:t>10-40 mg daily</a:t>
                      </a:r>
                    </a:p>
                  </a:txBody>
                  <a:tcPr/>
                </a:tc>
                <a:extLst>
                  <a:ext uri="{0D108BD9-81ED-4DB2-BD59-A6C34878D82A}">
                    <a16:rowId xmlns:a16="http://schemas.microsoft.com/office/drawing/2014/main" val="111541915"/>
                  </a:ext>
                </a:extLst>
              </a:tr>
              <a:tr h="370840">
                <a:tc>
                  <a:txBody>
                    <a:bodyPr/>
                    <a:lstStyle/>
                    <a:p>
                      <a:r>
                        <a:rPr lang="en-US" dirty="0"/>
                        <a:t>Paroxetine</a:t>
                      </a:r>
                    </a:p>
                  </a:txBody>
                  <a:tcPr/>
                </a:tc>
                <a:tc>
                  <a:txBody>
                    <a:bodyPr/>
                    <a:lstStyle/>
                    <a:p>
                      <a:r>
                        <a:rPr lang="en-US" dirty="0"/>
                        <a:t>MDD, GAD</a:t>
                      </a:r>
                    </a:p>
                  </a:txBody>
                  <a:tcPr/>
                </a:tc>
                <a:tc>
                  <a:txBody>
                    <a:bodyPr/>
                    <a:lstStyle/>
                    <a:p>
                      <a:r>
                        <a:rPr lang="en-US" dirty="0"/>
                        <a:t>10 mg</a:t>
                      </a:r>
                    </a:p>
                  </a:txBody>
                  <a:tcPr/>
                </a:tc>
                <a:tc>
                  <a:txBody>
                    <a:bodyPr/>
                    <a:lstStyle/>
                    <a:p>
                      <a:r>
                        <a:rPr lang="en-US" dirty="0"/>
                        <a:t>10 – 50 mg daily</a:t>
                      </a:r>
                    </a:p>
                  </a:txBody>
                  <a:tcPr/>
                </a:tc>
                <a:extLst>
                  <a:ext uri="{0D108BD9-81ED-4DB2-BD59-A6C34878D82A}">
                    <a16:rowId xmlns:a16="http://schemas.microsoft.com/office/drawing/2014/main" val="1326460250"/>
                  </a:ext>
                </a:extLst>
              </a:tr>
              <a:tr h="370840">
                <a:tc>
                  <a:txBody>
                    <a:bodyPr/>
                    <a:lstStyle/>
                    <a:p>
                      <a:r>
                        <a:rPr lang="en-US" dirty="0"/>
                        <a:t>Venlafaxine</a:t>
                      </a:r>
                    </a:p>
                  </a:txBody>
                  <a:tcPr/>
                </a:tc>
                <a:tc>
                  <a:txBody>
                    <a:bodyPr/>
                    <a:lstStyle/>
                    <a:p>
                      <a:r>
                        <a:rPr lang="en-US" dirty="0"/>
                        <a:t>MDD, GAD</a:t>
                      </a:r>
                    </a:p>
                  </a:txBody>
                  <a:tcPr/>
                </a:tc>
                <a:tc>
                  <a:txBody>
                    <a:bodyPr/>
                    <a:lstStyle/>
                    <a:p>
                      <a:r>
                        <a:rPr lang="en-US" dirty="0"/>
                        <a:t>37.5 mg</a:t>
                      </a:r>
                    </a:p>
                  </a:txBody>
                  <a:tcPr/>
                </a:tc>
                <a:tc>
                  <a:txBody>
                    <a:bodyPr/>
                    <a:lstStyle/>
                    <a:p>
                      <a:r>
                        <a:rPr lang="en-US" dirty="0"/>
                        <a:t>75-225 mg daily</a:t>
                      </a:r>
                    </a:p>
                  </a:txBody>
                  <a:tcPr/>
                </a:tc>
                <a:extLst>
                  <a:ext uri="{0D108BD9-81ED-4DB2-BD59-A6C34878D82A}">
                    <a16:rowId xmlns:a16="http://schemas.microsoft.com/office/drawing/2014/main" val="3016319128"/>
                  </a:ext>
                </a:extLst>
              </a:tr>
              <a:tr h="370840">
                <a:tc>
                  <a:txBody>
                    <a:bodyPr/>
                    <a:lstStyle/>
                    <a:p>
                      <a:r>
                        <a:rPr lang="en-US" dirty="0"/>
                        <a:t>Bupropion XL</a:t>
                      </a:r>
                    </a:p>
                  </a:txBody>
                  <a:tcPr/>
                </a:tc>
                <a:tc>
                  <a:txBody>
                    <a:bodyPr/>
                    <a:lstStyle/>
                    <a:p>
                      <a:r>
                        <a:rPr lang="en-US" dirty="0"/>
                        <a:t>MDD w/o anxious distress</a:t>
                      </a:r>
                    </a:p>
                    <a:p>
                      <a:r>
                        <a:rPr lang="en-US" dirty="0"/>
                        <a:t>Nicotine dependence</a:t>
                      </a:r>
                    </a:p>
                  </a:txBody>
                  <a:tcPr/>
                </a:tc>
                <a:tc>
                  <a:txBody>
                    <a:bodyPr/>
                    <a:lstStyle/>
                    <a:p>
                      <a:r>
                        <a:rPr lang="en-US" dirty="0"/>
                        <a:t>150 mg</a:t>
                      </a:r>
                    </a:p>
                  </a:txBody>
                  <a:tcPr/>
                </a:tc>
                <a:tc>
                  <a:txBody>
                    <a:bodyPr/>
                    <a:lstStyle/>
                    <a:p>
                      <a:r>
                        <a:rPr lang="en-US" dirty="0"/>
                        <a:t>150 – 450 mg daily</a:t>
                      </a:r>
                    </a:p>
                  </a:txBody>
                  <a:tcPr/>
                </a:tc>
                <a:extLst>
                  <a:ext uri="{0D108BD9-81ED-4DB2-BD59-A6C34878D82A}">
                    <a16:rowId xmlns:a16="http://schemas.microsoft.com/office/drawing/2014/main" val="4261363453"/>
                  </a:ext>
                </a:extLst>
              </a:tr>
              <a:tr h="370840">
                <a:tc>
                  <a:txBody>
                    <a:bodyPr/>
                    <a:lstStyle/>
                    <a:p>
                      <a:r>
                        <a:rPr lang="en-US" dirty="0"/>
                        <a:t>Mirtazapine </a:t>
                      </a:r>
                    </a:p>
                  </a:txBody>
                  <a:tcPr/>
                </a:tc>
                <a:tc>
                  <a:txBody>
                    <a:bodyPr/>
                    <a:lstStyle/>
                    <a:p>
                      <a:r>
                        <a:rPr lang="en-US" dirty="0"/>
                        <a:t>MDD with nausea</a:t>
                      </a:r>
                    </a:p>
                  </a:txBody>
                  <a:tcPr/>
                </a:tc>
                <a:tc>
                  <a:txBody>
                    <a:bodyPr/>
                    <a:lstStyle/>
                    <a:p>
                      <a:r>
                        <a:rPr lang="en-US" dirty="0"/>
                        <a:t>7.5 mg </a:t>
                      </a:r>
                    </a:p>
                  </a:txBody>
                  <a:tcPr/>
                </a:tc>
                <a:tc>
                  <a:txBody>
                    <a:bodyPr/>
                    <a:lstStyle/>
                    <a:p>
                      <a:r>
                        <a:rPr lang="en-US" dirty="0"/>
                        <a:t>15 -45 mg nightly</a:t>
                      </a:r>
                    </a:p>
                  </a:txBody>
                  <a:tcPr/>
                </a:tc>
                <a:extLst>
                  <a:ext uri="{0D108BD9-81ED-4DB2-BD59-A6C34878D82A}">
                    <a16:rowId xmlns:a16="http://schemas.microsoft.com/office/drawing/2014/main" val="861047631"/>
                  </a:ext>
                </a:extLst>
              </a:tr>
            </a:tbl>
          </a:graphicData>
        </a:graphic>
      </p:graphicFrame>
    </p:spTree>
    <p:extLst>
      <p:ext uri="{BB962C8B-B14F-4D97-AF65-F5344CB8AC3E}">
        <p14:creationId xmlns:p14="http://schemas.microsoft.com/office/powerpoint/2010/main" val="2789999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04F7259-FAE6-FC4B-3D7B-959CB07140F9}"/>
              </a:ext>
            </a:extLst>
          </p:cNvPr>
          <p:cNvPicPr>
            <a:picLocks noGrp="1" noChangeAspect="1"/>
          </p:cNvPicPr>
          <p:nvPr>
            <p:ph idx="1"/>
          </p:nvPr>
        </p:nvPicPr>
        <p:blipFill>
          <a:blip r:embed="rId3"/>
          <a:stretch>
            <a:fillRect/>
          </a:stretch>
        </p:blipFill>
        <p:spPr>
          <a:xfrm>
            <a:off x="1681156" y="1500664"/>
            <a:ext cx="8489004" cy="4516036"/>
          </a:xfrm>
          <a:prstGeom prst="rect">
            <a:avLst/>
          </a:prstGeom>
        </p:spPr>
      </p:pic>
      <p:sp>
        <p:nvSpPr>
          <p:cNvPr id="2" name="Title 1">
            <a:extLst>
              <a:ext uri="{FF2B5EF4-FFF2-40B4-BE49-F238E27FC236}">
                <a16:creationId xmlns:a16="http://schemas.microsoft.com/office/drawing/2014/main" id="{F787A80F-50EE-9497-FFE3-0C607736DE01}"/>
              </a:ext>
            </a:extLst>
          </p:cNvPr>
          <p:cNvSpPr>
            <a:spLocks noGrp="1"/>
          </p:cNvSpPr>
          <p:nvPr>
            <p:ph type="title"/>
          </p:nvPr>
        </p:nvSpPr>
        <p:spPr>
          <a:xfrm>
            <a:off x="838200" y="889179"/>
            <a:ext cx="10515600" cy="709919"/>
          </a:xfrm>
        </p:spPr>
        <p:txBody>
          <a:bodyPr>
            <a:normAutofit fontScale="90000"/>
          </a:bodyPr>
          <a:lstStyle/>
          <a:p>
            <a:r>
              <a:rPr lang="en-US" b="1" dirty="0"/>
              <a:t>Key physiological changes during pregnancy</a:t>
            </a:r>
          </a:p>
        </p:txBody>
      </p:sp>
      <p:sp>
        <p:nvSpPr>
          <p:cNvPr id="5" name="TextBox 4">
            <a:extLst>
              <a:ext uri="{FF2B5EF4-FFF2-40B4-BE49-F238E27FC236}">
                <a16:creationId xmlns:a16="http://schemas.microsoft.com/office/drawing/2014/main" id="{FACC3CB0-0AD7-39A2-DFBC-A23667BDF6FB}"/>
              </a:ext>
            </a:extLst>
          </p:cNvPr>
          <p:cNvSpPr txBox="1"/>
          <p:nvPr/>
        </p:nvSpPr>
        <p:spPr>
          <a:xfrm>
            <a:off x="559526" y="6184924"/>
            <a:ext cx="10424160" cy="338554"/>
          </a:xfrm>
          <a:prstGeom prst="rect">
            <a:avLst/>
          </a:prstGeom>
          <a:noFill/>
        </p:spPr>
        <p:txBody>
          <a:bodyPr wrap="square" rtlCol="0">
            <a:spAutoFit/>
          </a:bodyPr>
          <a:lstStyle/>
          <a:p>
            <a:pPr algn="r"/>
            <a:r>
              <a:rPr lang="en-US" sz="1600" b="0" i="1" dirty="0">
                <a:solidFill>
                  <a:srgbClr val="212121"/>
                </a:solidFill>
                <a:effectLst/>
              </a:rPr>
              <a:t>Westin AA</a:t>
            </a:r>
            <a:r>
              <a:rPr lang="en-US" sz="1600" i="1" dirty="0">
                <a:solidFill>
                  <a:srgbClr val="212121"/>
                </a:solidFill>
              </a:rPr>
              <a:t> et al., </a:t>
            </a:r>
            <a:r>
              <a:rPr lang="en-US" sz="1600" b="0" i="1" dirty="0">
                <a:solidFill>
                  <a:srgbClr val="212121"/>
                </a:solidFill>
                <a:effectLst/>
              </a:rPr>
              <a:t> 2018.  </a:t>
            </a:r>
            <a:endParaRPr lang="en-US" sz="1600" i="1" dirty="0"/>
          </a:p>
        </p:txBody>
      </p:sp>
    </p:spTree>
    <p:extLst>
      <p:ext uri="{BB962C8B-B14F-4D97-AF65-F5344CB8AC3E}">
        <p14:creationId xmlns:p14="http://schemas.microsoft.com/office/powerpoint/2010/main" val="3112170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E768B-5A4B-4A12-BEE1-A0E6F8D0D75A}"/>
              </a:ext>
            </a:extLst>
          </p:cNvPr>
          <p:cNvSpPr>
            <a:spLocks noGrp="1"/>
          </p:cNvSpPr>
          <p:nvPr>
            <p:ph type="title"/>
          </p:nvPr>
        </p:nvSpPr>
        <p:spPr>
          <a:xfrm>
            <a:off x="0" y="1521497"/>
            <a:ext cx="12192000" cy="709919"/>
          </a:xfrm>
        </p:spPr>
        <p:txBody>
          <a:bodyPr>
            <a:noAutofit/>
          </a:bodyPr>
          <a:lstStyle/>
          <a:p>
            <a:r>
              <a:rPr lang="en-US" sz="3600" dirty="0"/>
              <a:t>Risks of preterm birth with antenatal serotonergic antidepressant use </a:t>
            </a:r>
            <a:br>
              <a:rPr lang="en-US" sz="3600" dirty="0"/>
            </a:br>
            <a:endParaRPr lang="en-US" sz="3600" dirty="0"/>
          </a:p>
        </p:txBody>
      </p:sp>
      <p:sp>
        <p:nvSpPr>
          <p:cNvPr id="3" name="Content Placeholder 2">
            <a:extLst>
              <a:ext uri="{FF2B5EF4-FFF2-40B4-BE49-F238E27FC236}">
                <a16:creationId xmlns:a16="http://schemas.microsoft.com/office/drawing/2014/main" id="{055BA22A-944F-461E-9619-7D5E6861E77E}"/>
              </a:ext>
            </a:extLst>
          </p:cNvPr>
          <p:cNvSpPr>
            <a:spLocks noGrp="1"/>
          </p:cNvSpPr>
          <p:nvPr>
            <p:ph idx="1"/>
          </p:nvPr>
        </p:nvSpPr>
        <p:spPr>
          <a:xfrm>
            <a:off x="266067" y="2231416"/>
            <a:ext cx="10989762" cy="4351338"/>
          </a:xfrm>
        </p:spPr>
        <p:txBody>
          <a:bodyPr>
            <a:noAutofit/>
          </a:bodyPr>
          <a:lstStyle/>
          <a:p>
            <a:pPr lvl="1">
              <a:buFont typeface="Wingdings" panose="05000000000000000000" pitchFamily="2" charset="2"/>
              <a:buChar char="Ø"/>
            </a:pPr>
            <a:endParaRPr lang="en-US" dirty="0">
              <a:latin typeface="Helvetica Light"/>
            </a:endParaRPr>
          </a:p>
          <a:p>
            <a:pPr lvl="1">
              <a:buFont typeface="Wingdings" panose="05000000000000000000" pitchFamily="2" charset="2"/>
              <a:buChar char="Ø"/>
            </a:pPr>
            <a:r>
              <a:rPr lang="en-US" dirty="0">
                <a:latin typeface="Helvetica Light"/>
              </a:rPr>
              <a:t> Per CDC, the US preterm birth rate is 10.4%</a:t>
            </a:r>
          </a:p>
          <a:p>
            <a:pPr lvl="1">
              <a:buFont typeface="Wingdings" panose="05000000000000000000" pitchFamily="2" charset="2"/>
              <a:buChar char="Ø"/>
            </a:pPr>
            <a:endParaRPr lang="en-US" dirty="0">
              <a:latin typeface="Helvetica Light"/>
            </a:endParaRPr>
          </a:p>
          <a:p>
            <a:pPr marL="804863" indent="-293688" algn="l">
              <a:buFont typeface="Wingdings" panose="05000000000000000000" pitchFamily="2" charset="2"/>
              <a:buChar char="Ø"/>
            </a:pPr>
            <a:r>
              <a:rPr lang="en-US" sz="2400" b="0" i="0" dirty="0">
                <a:effectLst/>
                <a:latin typeface="Helvetica Light"/>
              </a:rPr>
              <a:t>Prenatal antidepressant use was associated with an increased risk of moderate-to-late preterm birth </a:t>
            </a:r>
            <a:r>
              <a:rPr lang="en-US" sz="1800" b="0" i="0" dirty="0">
                <a:effectLst/>
                <a:latin typeface="Helvetica Light"/>
              </a:rPr>
              <a:t>(Rommel at al., 2022):</a:t>
            </a:r>
          </a:p>
          <a:p>
            <a:pPr lvl="2">
              <a:buFont typeface="Arial" panose="020B0604020202020204" pitchFamily="34" charset="0"/>
              <a:buChar char="•"/>
            </a:pPr>
            <a:r>
              <a:rPr lang="en-US" sz="2400" b="0" i="0" dirty="0">
                <a:effectLst/>
                <a:latin typeface="Helvetica Light"/>
              </a:rPr>
              <a:t>Gestational age: A 2.3 day decrease in gestational age</a:t>
            </a:r>
          </a:p>
          <a:p>
            <a:pPr lvl="2">
              <a:buFont typeface="Arial" panose="020B0604020202020204" pitchFamily="34" charset="0"/>
              <a:buChar char="•"/>
            </a:pPr>
            <a:r>
              <a:rPr lang="en-US" sz="2400" b="0" i="0" dirty="0">
                <a:effectLst/>
                <a:latin typeface="Helvetica Light"/>
              </a:rPr>
              <a:t>Birthweight: A 51 g decrease in birthweight</a:t>
            </a:r>
          </a:p>
          <a:p>
            <a:pPr lvl="2">
              <a:buFont typeface="Arial" panose="020B0604020202020204" pitchFamily="34" charset="0"/>
              <a:buChar char="•"/>
            </a:pPr>
            <a:r>
              <a:rPr lang="en-US" sz="2400" b="0" i="0" dirty="0">
                <a:effectLst/>
                <a:latin typeface="Helvetica Light"/>
              </a:rPr>
              <a:t>Other outcomes: A higher risk of moderately low birthweight, postnatal adaptation syndrome, and neonatal admission </a:t>
            </a:r>
          </a:p>
          <a:p>
            <a:pPr lvl="2">
              <a:buFont typeface="Arial" panose="020B0604020202020204" pitchFamily="34" charset="0"/>
              <a:buChar char="•"/>
            </a:pPr>
            <a:r>
              <a:rPr lang="en-US" sz="2400" b="0" i="0" dirty="0">
                <a:effectLst/>
                <a:latin typeface="Helvetica Light"/>
              </a:rPr>
              <a:t>No differences were found for persistent pulmonary hypertension or birth defects</a:t>
            </a:r>
          </a:p>
          <a:p>
            <a:pPr marL="0" indent="0">
              <a:buNone/>
            </a:pPr>
            <a:br>
              <a:rPr lang="en-US" sz="2400" dirty="0"/>
            </a:br>
            <a:endParaRPr lang="en-US" sz="2400" dirty="0">
              <a:latin typeface="Helvetica Light"/>
            </a:endParaRPr>
          </a:p>
          <a:p>
            <a:pPr lvl="1">
              <a:buFont typeface="Wingdings" panose="05000000000000000000" pitchFamily="2" charset="2"/>
              <a:buChar char="Ø"/>
            </a:pPr>
            <a:endParaRPr lang="en-US" dirty="0">
              <a:latin typeface="Helvetica Light"/>
            </a:endParaRPr>
          </a:p>
        </p:txBody>
      </p:sp>
      <p:sp>
        <p:nvSpPr>
          <p:cNvPr id="5" name="TextBox 4">
            <a:extLst>
              <a:ext uri="{FF2B5EF4-FFF2-40B4-BE49-F238E27FC236}">
                <a16:creationId xmlns:a16="http://schemas.microsoft.com/office/drawing/2014/main" id="{9CDF887D-4BA3-483C-8E11-367D62793B5C}"/>
              </a:ext>
            </a:extLst>
          </p:cNvPr>
          <p:cNvSpPr txBox="1"/>
          <p:nvPr/>
        </p:nvSpPr>
        <p:spPr>
          <a:xfrm>
            <a:off x="4901609" y="6428865"/>
            <a:ext cx="5869172" cy="307777"/>
          </a:xfrm>
          <a:prstGeom prst="rect">
            <a:avLst/>
          </a:prstGeom>
          <a:noFill/>
        </p:spPr>
        <p:txBody>
          <a:bodyPr wrap="square" rtlCol="0">
            <a:spAutoFit/>
          </a:bodyPr>
          <a:lstStyle/>
          <a:p>
            <a:pPr algn="r"/>
            <a:r>
              <a:rPr lang="en-US" sz="1400" dirty="0">
                <a:latin typeface="Helvetica Light"/>
              </a:rPr>
              <a:t>.</a:t>
            </a:r>
          </a:p>
        </p:txBody>
      </p:sp>
    </p:spTree>
    <p:extLst>
      <p:ext uri="{BB962C8B-B14F-4D97-AF65-F5344CB8AC3E}">
        <p14:creationId xmlns:p14="http://schemas.microsoft.com/office/powerpoint/2010/main" val="2631991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48592" y="4084221"/>
            <a:ext cx="6743408" cy="2272129"/>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E927A71C-5EB0-45EC-B0AD-E94D765AE5AB}" type="slidenum">
              <a:rPr lang="en-US" smtClean="0"/>
              <a:pPr/>
              <a:t>2</a:t>
            </a:fld>
            <a:endParaRPr lang="en-US"/>
          </a:p>
        </p:txBody>
      </p:sp>
      <p:sp>
        <p:nvSpPr>
          <p:cNvPr id="6" name="Title 5"/>
          <p:cNvSpPr>
            <a:spLocks noGrp="1"/>
          </p:cNvSpPr>
          <p:nvPr>
            <p:ph type="ctrTitle"/>
          </p:nvPr>
        </p:nvSpPr>
        <p:spPr/>
        <p:txBody>
          <a:bodyPr/>
          <a:lstStyle/>
          <a:p>
            <a:r>
              <a:rPr lang="en-US" sz="3600" dirty="0">
                <a:latin typeface="Helvetica Regular" charset="0"/>
              </a:rPr>
              <a:t>Speaker:</a:t>
            </a:r>
          </a:p>
        </p:txBody>
      </p:sp>
      <p:sp>
        <p:nvSpPr>
          <p:cNvPr id="8" name="Subtitle 6"/>
          <p:cNvSpPr txBox="1">
            <a:spLocks/>
          </p:cNvSpPr>
          <p:nvPr/>
        </p:nvSpPr>
        <p:spPr>
          <a:xfrm>
            <a:off x="5238896" y="3280695"/>
            <a:ext cx="6743408" cy="4451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bg1"/>
                </a:solidFill>
                <a:latin typeface="Myriad Pro Cond" panose="020B0506030403020204" pitchFamily="34" charset="0"/>
                <a:ea typeface="+mn-ea"/>
                <a:cs typeface="+mn-cs"/>
              </a:defRPr>
            </a:lvl1pPr>
            <a:lvl2pPr marL="457200" indent="0" algn="ctr" defTabSz="914400" rtl="0" eaLnBrk="1" latinLnBrk="0" hangingPunct="1">
              <a:lnSpc>
                <a:spcPct val="90000"/>
              </a:lnSpc>
              <a:spcBef>
                <a:spcPts val="500"/>
              </a:spcBef>
              <a:buClr>
                <a:schemeClr val="tx2"/>
              </a:buClr>
              <a:buFont typeface="Arial" panose="020B0604020202020204" pitchFamily="34" charset="0"/>
              <a:buNone/>
              <a:defRPr sz="2000" kern="1200">
                <a:solidFill>
                  <a:schemeClr val="tx1"/>
                </a:solidFill>
                <a:latin typeface="Myriad Pro Cond" panose="020B0506030403020204" pitchFamily="34" charset="0"/>
                <a:ea typeface="+mn-ea"/>
                <a:cs typeface="+mn-cs"/>
              </a:defRPr>
            </a:lvl2pPr>
            <a:lvl3pPr marL="914400" indent="0" algn="ctr" defTabSz="914400" rtl="0" eaLnBrk="1" latinLnBrk="0" hangingPunct="1">
              <a:lnSpc>
                <a:spcPct val="90000"/>
              </a:lnSpc>
              <a:spcBef>
                <a:spcPts val="500"/>
              </a:spcBef>
              <a:buClr>
                <a:schemeClr val="tx2"/>
              </a:buClr>
              <a:buFont typeface="Myriad Pro Cond" panose="020B0506030403020204" pitchFamily="34" charset="0"/>
              <a:buNone/>
              <a:defRPr sz="1800" kern="1200">
                <a:solidFill>
                  <a:schemeClr val="tx1"/>
                </a:solidFill>
                <a:latin typeface="Myriad Pro Cond" panose="020B0506030403020204" pitchFamily="34" charset="0"/>
                <a:ea typeface="+mn-ea"/>
                <a:cs typeface="+mn-cs"/>
              </a:defRPr>
            </a:lvl3pPr>
            <a:lvl4pPr marL="1371600" indent="0" algn="ctr" defTabSz="914400" rtl="0" eaLnBrk="1" latinLnBrk="0" hangingPunct="1">
              <a:lnSpc>
                <a:spcPct val="90000"/>
              </a:lnSpc>
              <a:spcBef>
                <a:spcPts val="500"/>
              </a:spcBef>
              <a:buClr>
                <a:schemeClr val="tx2"/>
              </a:buClr>
              <a:buFont typeface="Arial" panose="020B0604020202020204" pitchFamily="34" charset="0"/>
              <a:buNone/>
              <a:defRPr sz="1600" kern="1200">
                <a:solidFill>
                  <a:schemeClr val="tx1"/>
                </a:solidFill>
                <a:latin typeface="Myriad Pro Cond" panose="020B0506030403020204" pitchFamily="34" charset="0"/>
                <a:ea typeface="+mn-ea"/>
                <a:cs typeface="+mn-cs"/>
              </a:defRPr>
            </a:lvl4pPr>
            <a:lvl5pPr marL="1828800" indent="0" algn="ctr" defTabSz="914400" rtl="0" eaLnBrk="1" latinLnBrk="0" hangingPunct="1">
              <a:lnSpc>
                <a:spcPct val="90000"/>
              </a:lnSpc>
              <a:spcBef>
                <a:spcPts val="500"/>
              </a:spcBef>
              <a:buClr>
                <a:schemeClr val="tx2"/>
              </a:buClr>
              <a:buFont typeface="Myriad Pro Cond" panose="020B0506030403020204" pitchFamily="34" charset="0"/>
              <a:buNone/>
              <a:defRPr sz="1600" kern="1200">
                <a:solidFill>
                  <a:schemeClr val="tx1"/>
                </a:solidFill>
                <a:latin typeface="Myriad Pro Cond" panose="020B0506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50000"/>
              </a:lnSpc>
            </a:pPr>
            <a:r>
              <a:rPr lang="en-US" sz="3200" dirty="0">
                <a:latin typeface="Helvetica Regular" charset="0"/>
              </a:rPr>
              <a:t>Nevena Radonjic, MD PhD</a:t>
            </a:r>
          </a:p>
        </p:txBody>
      </p:sp>
      <p:sp>
        <p:nvSpPr>
          <p:cNvPr id="11" name="Title 5"/>
          <p:cNvSpPr txBox="1">
            <a:spLocks/>
          </p:cNvSpPr>
          <p:nvPr/>
        </p:nvSpPr>
        <p:spPr>
          <a:xfrm>
            <a:off x="7107155" y="4159731"/>
            <a:ext cx="4715435" cy="212110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400" kern="1200">
                <a:solidFill>
                  <a:schemeClr val="bg1"/>
                </a:solidFill>
                <a:latin typeface="Myriad Pro Cond" panose="020B0506030403020204" pitchFamily="34" charset="0"/>
                <a:ea typeface="Kozuka Gothic Pr6N B" panose="020B0800000000000000" pitchFamily="34" charset="-128"/>
                <a:cs typeface="Myriad Arabic" panose="01010101010101010101" pitchFamily="50" charset="-78"/>
              </a:defRPr>
            </a:lvl1pPr>
          </a:lstStyle>
          <a:p>
            <a:pPr algn="l"/>
            <a:r>
              <a:rPr lang="en-US" sz="1800" dirty="0">
                <a:latin typeface="Helvetica Regular"/>
              </a:rPr>
              <a:t>Department of Psychiatry</a:t>
            </a:r>
          </a:p>
          <a:p>
            <a:pPr algn="l"/>
            <a:r>
              <a:rPr lang="en-US" sz="1800" dirty="0">
                <a:latin typeface="Helvetica Regular"/>
              </a:rPr>
              <a:t>Norton College of Medicine at SUNY Upstate Medical University</a:t>
            </a:r>
          </a:p>
          <a:p>
            <a:pPr algn="l"/>
            <a:r>
              <a:rPr lang="en-US" sz="1800" dirty="0">
                <a:latin typeface="Helvetica Regular"/>
              </a:rPr>
              <a:t>Syracuse, New York</a:t>
            </a:r>
          </a:p>
          <a:p>
            <a:pPr algn="l"/>
            <a:endParaRPr lang="en-US" sz="1800" dirty="0">
              <a:latin typeface="Helvetica Regular"/>
            </a:endParaRPr>
          </a:p>
          <a:p>
            <a:pPr algn="l"/>
            <a:r>
              <a:rPr lang="en-US" sz="1800" dirty="0">
                <a:latin typeface="Helvetica Regular"/>
              </a:rPr>
              <a:t>Contact:</a:t>
            </a:r>
          </a:p>
          <a:p>
            <a:pPr algn="l"/>
            <a:r>
              <a:rPr lang="en-US" sz="1800" dirty="0">
                <a:latin typeface="Helvetica Regular"/>
              </a:rPr>
              <a:t>(315) 464-3445, radonjin@upstate.edu</a:t>
            </a:r>
          </a:p>
          <a:p>
            <a:pPr algn="l"/>
            <a:endParaRPr lang="en-US" sz="1800" dirty="0">
              <a:latin typeface="Helvetica Regular"/>
            </a:endParaRPr>
          </a:p>
          <a:p>
            <a:pPr algn="l"/>
            <a:endParaRPr lang="en-US" sz="1800" dirty="0">
              <a:latin typeface="Helvetica Regular"/>
            </a:endParaRPr>
          </a:p>
        </p:txBody>
      </p:sp>
    </p:spTree>
    <p:extLst>
      <p:ext uri="{BB962C8B-B14F-4D97-AF65-F5344CB8AC3E}">
        <p14:creationId xmlns:p14="http://schemas.microsoft.com/office/powerpoint/2010/main" val="245036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E768B-5A4B-4A12-BEE1-A0E6F8D0D75A}"/>
              </a:ext>
            </a:extLst>
          </p:cNvPr>
          <p:cNvSpPr>
            <a:spLocks noGrp="1"/>
          </p:cNvSpPr>
          <p:nvPr>
            <p:ph type="title"/>
          </p:nvPr>
        </p:nvSpPr>
        <p:spPr>
          <a:xfrm>
            <a:off x="0" y="1521497"/>
            <a:ext cx="12192000" cy="709919"/>
          </a:xfrm>
        </p:spPr>
        <p:txBody>
          <a:bodyPr>
            <a:noAutofit/>
          </a:bodyPr>
          <a:lstStyle/>
          <a:p>
            <a:r>
              <a:rPr lang="en-US" sz="3600" dirty="0"/>
              <a:t>Risks of birth defects with antenatal serotonergic antidepressant use </a:t>
            </a:r>
            <a:br>
              <a:rPr lang="en-US" sz="3600" dirty="0"/>
            </a:br>
            <a:endParaRPr lang="en-US" sz="3600" dirty="0"/>
          </a:p>
        </p:txBody>
      </p:sp>
      <p:sp>
        <p:nvSpPr>
          <p:cNvPr id="3" name="Content Placeholder 2">
            <a:extLst>
              <a:ext uri="{FF2B5EF4-FFF2-40B4-BE49-F238E27FC236}">
                <a16:creationId xmlns:a16="http://schemas.microsoft.com/office/drawing/2014/main" id="{055BA22A-944F-461E-9619-7D5E6861E77E}"/>
              </a:ext>
            </a:extLst>
          </p:cNvPr>
          <p:cNvSpPr>
            <a:spLocks noGrp="1"/>
          </p:cNvSpPr>
          <p:nvPr>
            <p:ph idx="1"/>
          </p:nvPr>
        </p:nvSpPr>
        <p:spPr>
          <a:xfrm>
            <a:off x="255181" y="2450916"/>
            <a:ext cx="10989762" cy="4351338"/>
          </a:xfrm>
        </p:spPr>
        <p:txBody>
          <a:bodyPr/>
          <a:lstStyle/>
          <a:p>
            <a:pPr lvl="1">
              <a:buFont typeface="Wingdings" panose="05000000000000000000" pitchFamily="2" charset="2"/>
              <a:buChar char="Ø"/>
            </a:pPr>
            <a:endParaRPr lang="en-US" dirty="0">
              <a:latin typeface="Helvetica Light"/>
            </a:endParaRPr>
          </a:p>
          <a:p>
            <a:pPr lvl="1">
              <a:buFont typeface="Wingdings" panose="05000000000000000000" pitchFamily="2" charset="2"/>
              <a:buChar char="Ø"/>
            </a:pPr>
            <a:r>
              <a:rPr lang="en-US" dirty="0">
                <a:latin typeface="Helvetica Light"/>
              </a:rPr>
              <a:t>Some studies (DeVries et al, 2021) raised concerns related to a small increased risk of cardiac malformations with OR of 1.28 (CI: 1.17-1.41) for any antidepressant, with OR for SNRI being 1.69 and for SSRIs 1.25. </a:t>
            </a:r>
          </a:p>
          <a:p>
            <a:pPr lvl="1">
              <a:buFont typeface="Wingdings" panose="05000000000000000000" pitchFamily="2" charset="2"/>
              <a:buChar char="Ø"/>
            </a:pPr>
            <a:endParaRPr lang="en-US" dirty="0">
              <a:latin typeface="Helvetica Light"/>
            </a:endParaRPr>
          </a:p>
          <a:p>
            <a:pPr lvl="1">
              <a:buFont typeface="Wingdings" panose="05000000000000000000" pitchFamily="2" charset="2"/>
              <a:buChar char="Ø"/>
            </a:pPr>
            <a:r>
              <a:rPr lang="en-US" dirty="0">
                <a:latin typeface="Helvetica Light"/>
              </a:rPr>
              <a:t> A large</a:t>
            </a:r>
            <a:r>
              <a:rPr lang="en-US" b="0" i="0" dirty="0">
                <a:effectLst/>
                <a:latin typeface="Helvetica Light"/>
              </a:rPr>
              <a:t>, population-based cohort study of 949,504 pregnant women suggested no substantial increase in the risk of cardiac malformations attributable to antidepressant use during the first trimester (</a:t>
            </a:r>
            <a:r>
              <a:rPr lang="en-US" b="0" i="0" dirty="0" err="1">
                <a:effectLst/>
                <a:latin typeface="Helvetica Light"/>
              </a:rPr>
              <a:t>Huybrecht</a:t>
            </a:r>
            <a:r>
              <a:rPr lang="en-US" b="0" i="0" dirty="0">
                <a:effectLst/>
                <a:latin typeface="Helvetica Light"/>
              </a:rPr>
              <a:t> et al., 2014)</a:t>
            </a:r>
            <a:endParaRPr lang="en-US" dirty="0">
              <a:latin typeface="Helvetica Light"/>
            </a:endParaRPr>
          </a:p>
          <a:p>
            <a:pPr lvl="1">
              <a:buFont typeface="Wingdings" panose="05000000000000000000" pitchFamily="2" charset="2"/>
              <a:buChar char="Ø"/>
            </a:pPr>
            <a:endParaRPr lang="en-US" dirty="0">
              <a:latin typeface="Helvetica Light"/>
            </a:endParaRPr>
          </a:p>
          <a:p>
            <a:pPr lvl="1">
              <a:buFont typeface="Wingdings" panose="05000000000000000000" pitchFamily="2" charset="2"/>
              <a:buChar char="Ø"/>
            </a:pPr>
            <a:endParaRPr lang="en-US" dirty="0">
              <a:latin typeface="Helvetica Light"/>
            </a:endParaRPr>
          </a:p>
        </p:txBody>
      </p:sp>
      <p:sp>
        <p:nvSpPr>
          <p:cNvPr id="5" name="TextBox 4">
            <a:extLst>
              <a:ext uri="{FF2B5EF4-FFF2-40B4-BE49-F238E27FC236}">
                <a16:creationId xmlns:a16="http://schemas.microsoft.com/office/drawing/2014/main" id="{9CDF887D-4BA3-483C-8E11-367D62793B5C}"/>
              </a:ext>
            </a:extLst>
          </p:cNvPr>
          <p:cNvSpPr txBox="1"/>
          <p:nvPr/>
        </p:nvSpPr>
        <p:spPr>
          <a:xfrm>
            <a:off x="4901609" y="6428865"/>
            <a:ext cx="5869172" cy="307777"/>
          </a:xfrm>
          <a:prstGeom prst="rect">
            <a:avLst/>
          </a:prstGeom>
          <a:noFill/>
        </p:spPr>
        <p:txBody>
          <a:bodyPr wrap="square" rtlCol="0">
            <a:spAutoFit/>
          </a:bodyPr>
          <a:lstStyle/>
          <a:p>
            <a:pPr algn="r"/>
            <a:r>
              <a:rPr lang="en-US" sz="1400" dirty="0">
                <a:latin typeface="Helvetica Light"/>
              </a:rPr>
              <a:t>.</a:t>
            </a:r>
          </a:p>
        </p:txBody>
      </p:sp>
    </p:spTree>
    <p:extLst>
      <p:ext uri="{BB962C8B-B14F-4D97-AF65-F5344CB8AC3E}">
        <p14:creationId xmlns:p14="http://schemas.microsoft.com/office/powerpoint/2010/main" val="4068236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E768B-5A4B-4A12-BEE1-A0E6F8D0D75A}"/>
              </a:ext>
            </a:extLst>
          </p:cNvPr>
          <p:cNvSpPr>
            <a:spLocks noGrp="1"/>
          </p:cNvSpPr>
          <p:nvPr>
            <p:ph type="title"/>
          </p:nvPr>
        </p:nvSpPr>
        <p:spPr>
          <a:xfrm>
            <a:off x="0" y="1300766"/>
            <a:ext cx="12192000" cy="709919"/>
          </a:xfrm>
        </p:spPr>
        <p:txBody>
          <a:bodyPr>
            <a:noAutofit/>
          </a:bodyPr>
          <a:lstStyle/>
          <a:p>
            <a:r>
              <a:rPr lang="en-US" sz="3600" dirty="0"/>
              <a:t>Risks of persistent pulmonary hypertension with </a:t>
            </a:r>
            <a:br>
              <a:rPr lang="en-US" sz="3600" dirty="0"/>
            </a:br>
            <a:r>
              <a:rPr lang="en-US" sz="3600" dirty="0"/>
              <a:t>antenatal serotonergic antidepressant use </a:t>
            </a:r>
            <a:br>
              <a:rPr lang="en-US" sz="3600" dirty="0"/>
            </a:br>
            <a:endParaRPr lang="en-US" sz="3600" dirty="0"/>
          </a:p>
        </p:txBody>
      </p:sp>
      <p:sp>
        <p:nvSpPr>
          <p:cNvPr id="3" name="Content Placeholder 2">
            <a:extLst>
              <a:ext uri="{FF2B5EF4-FFF2-40B4-BE49-F238E27FC236}">
                <a16:creationId xmlns:a16="http://schemas.microsoft.com/office/drawing/2014/main" id="{055BA22A-944F-461E-9619-7D5E6861E77E}"/>
              </a:ext>
            </a:extLst>
          </p:cNvPr>
          <p:cNvSpPr>
            <a:spLocks noGrp="1"/>
          </p:cNvSpPr>
          <p:nvPr>
            <p:ph idx="1"/>
          </p:nvPr>
        </p:nvSpPr>
        <p:spPr/>
        <p:txBody>
          <a:bodyPr/>
          <a:lstStyle/>
          <a:p>
            <a:pPr lvl="1">
              <a:buFont typeface="Wingdings" panose="05000000000000000000" pitchFamily="2" charset="2"/>
              <a:buChar char="Ø"/>
            </a:pPr>
            <a:r>
              <a:rPr lang="en-US" dirty="0">
                <a:latin typeface="Helvetica Light"/>
              </a:rPr>
              <a:t> FDA issued a public health advisory in 2006</a:t>
            </a:r>
          </a:p>
          <a:p>
            <a:pPr lvl="1">
              <a:buFont typeface="Wingdings" panose="05000000000000000000" pitchFamily="2" charset="2"/>
              <a:buChar char="Ø"/>
            </a:pPr>
            <a:endParaRPr lang="en-US" dirty="0">
              <a:latin typeface="Helvetica Light"/>
            </a:endParaRPr>
          </a:p>
          <a:p>
            <a:pPr lvl="1">
              <a:buFont typeface="Wingdings" panose="05000000000000000000" pitchFamily="2" charset="2"/>
              <a:buChar char="Ø"/>
            </a:pPr>
            <a:r>
              <a:rPr lang="en-US" dirty="0" err="1">
                <a:latin typeface="Helvetica Light"/>
              </a:rPr>
              <a:t>Huybrecht</a:t>
            </a:r>
            <a:r>
              <a:rPr lang="en-US" dirty="0">
                <a:latin typeface="Helvetica Light"/>
              </a:rPr>
              <a:t> et al., 2015: a</a:t>
            </a:r>
            <a:r>
              <a:rPr lang="en-US" b="0" i="0" dirty="0">
                <a:solidFill>
                  <a:srgbClr val="212121"/>
                </a:solidFill>
                <a:effectLst/>
                <a:latin typeface="Helvetica Light"/>
              </a:rPr>
              <a:t> potential increased risk of PPHN associated with maternal use of SSRIs in late pregnancy. However, the absolute risk was small, and the risk increase appears more modest than suggested in previous studies.</a:t>
            </a:r>
          </a:p>
          <a:p>
            <a:pPr lvl="1">
              <a:buFont typeface="Wingdings" panose="05000000000000000000" pitchFamily="2" charset="2"/>
              <a:buChar char="Ø"/>
            </a:pPr>
            <a:endParaRPr lang="en-US" dirty="0">
              <a:solidFill>
                <a:srgbClr val="212121"/>
              </a:solidFill>
              <a:latin typeface="Helvetica Light"/>
            </a:endParaRPr>
          </a:p>
          <a:p>
            <a:pPr lvl="1">
              <a:buFont typeface="Wingdings" panose="05000000000000000000" pitchFamily="2" charset="2"/>
              <a:buChar char="Ø"/>
            </a:pPr>
            <a:r>
              <a:rPr lang="en-US" b="0" i="0" dirty="0">
                <a:solidFill>
                  <a:srgbClr val="212121"/>
                </a:solidFill>
                <a:effectLst/>
                <a:latin typeface="Helvetica Light"/>
              </a:rPr>
              <a:t>Infants exposed to SSRIs in late pregnancy compared with early pregnancy had a higher risk of persistent pulmonary hypertension (number needed to harm: 285) </a:t>
            </a:r>
            <a:r>
              <a:rPr lang="en-US" sz="1800" b="0" i="0" dirty="0">
                <a:solidFill>
                  <a:srgbClr val="212121"/>
                </a:solidFill>
                <a:effectLst/>
                <a:latin typeface="Helvetica Light"/>
              </a:rPr>
              <a:t>(Norby er al., 2016)</a:t>
            </a:r>
            <a:endParaRPr lang="en-US" sz="1800" dirty="0">
              <a:latin typeface="Helvetica Light"/>
            </a:endParaRPr>
          </a:p>
          <a:p>
            <a:pPr lvl="1">
              <a:buFont typeface="Wingdings" panose="05000000000000000000" pitchFamily="2" charset="2"/>
              <a:buChar char="Ø"/>
            </a:pPr>
            <a:endParaRPr lang="en-US" dirty="0">
              <a:latin typeface="Helvetica Light"/>
            </a:endParaRPr>
          </a:p>
          <a:p>
            <a:pPr lvl="1">
              <a:buFont typeface="Wingdings" panose="05000000000000000000" pitchFamily="2" charset="2"/>
              <a:buChar char="Ø"/>
            </a:pPr>
            <a:endParaRPr lang="en-US" dirty="0">
              <a:latin typeface="Helvetica Light"/>
            </a:endParaRPr>
          </a:p>
          <a:p>
            <a:pPr lvl="1">
              <a:buFont typeface="Wingdings" panose="05000000000000000000" pitchFamily="2" charset="2"/>
              <a:buChar char="Ø"/>
            </a:pPr>
            <a:endParaRPr lang="en-US" dirty="0">
              <a:latin typeface="Helvetica Light"/>
            </a:endParaRPr>
          </a:p>
        </p:txBody>
      </p:sp>
      <p:sp>
        <p:nvSpPr>
          <p:cNvPr id="5" name="TextBox 4">
            <a:extLst>
              <a:ext uri="{FF2B5EF4-FFF2-40B4-BE49-F238E27FC236}">
                <a16:creationId xmlns:a16="http://schemas.microsoft.com/office/drawing/2014/main" id="{9CDF887D-4BA3-483C-8E11-367D62793B5C}"/>
              </a:ext>
            </a:extLst>
          </p:cNvPr>
          <p:cNvSpPr txBox="1"/>
          <p:nvPr/>
        </p:nvSpPr>
        <p:spPr>
          <a:xfrm>
            <a:off x="4901609" y="6428865"/>
            <a:ext cx="5869172" cy="307777"/>
          </a:xfrm>
          <a:prstGeom prst="rect">
            <a:avLst/>
          </a:prstGeom>
          <a:noFill/>
        </p:spPr>
        <p:txBody>
          <a:bodyPr wrap="square" rtlCol="0">
            <a:spAutoFit/>
          </a:bodyPr>
          <a:lstStyle/>
          <a:p>
            <a:pPr algn="r"/>
            <a:r>
              <a:rPr lang="en-US" sz="1400" dirty="0">
                <a:latin typeface="Helvetica Light"/>
              </a:rPr>
              <a:t>.</a:t>
            </a:r>
          </a:p>
        </p:txBody>
      </p:sp>
    </p:spTree>
    <p:extLst>
      <p:ext uri="{BB962C8B-B14F-4D97-AF65-F5344CB8AC3E}">
        <p14:creationId xmlns:p14="http://schemas.microsoft.com/office/powerpoint/2010/main" val="3156937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E768B-5A4B-4A12-BEE1-A0E6F8D0D75A}"/>
              </a:ext>
            </a:extLst>
          </p:cNvPr>
          <p:cNvSpPr>
            <a:spLocks noGrp="1"/>
          </p:cNvSpPr>
          <p:nvPr>
            <p:ph type="title"/>
          </p:nvPr>
        </p:nvSpPr>
        <p:spPr>
          <a:xfrm>
            <a:off x="0" y="1367609"/>
            <a:ext cx="12192000" cy="709919"/>
          </a:xfrm>
        </p:spPr>
        <p:txBody>
          <a:bodyPr>
            <a:noAutofit/>
          </a:bodyPr>
          <a:lstStyle/>
          <a:p>
            <a:r>
              <a:rPr lang="en-US" sz="3600" dirty="0"/>
              <a:t>Risks of postnatal adaptation syndrome with </a:t>
            </a:r>
            <a:br>
              <a:rPr lang="en-US" sz="3600" dirty="0"/>
            </a:br>
            <a:r>
              <a:rPr lang="en-US" sz="3600" dirty="0"/>
              <a:t>antenatal serotonergic antidepressant use </a:t>
            </a:r>
            <a:br>
              <a:rPr lang="en-US" sz="3600" dirty="0"/>
            </a:br>
            <a:endParaRPr lang="en-US" sz="3600" dirty="0"/>
          </a:p>
        </p:txBody>
      </p:sp>
      <p:sp>
        <p:nvSpPr>
          <p:cNvPr id="3" name="Content Placeholder 2">
            <a:extLst>
              <a:ext uri="{FF2B5EF4-FFF2-40B4-BE49-F238E27FC236}">
                <a16:creationId xmlns:a16="http://schemas.microsoft.com/office/drawing/2014/main" id="{055BA22A-944F-461E-9619-7D5E6861E77E}"/>
              </a:ext>
            </a:extLst>
          </p:cNvPr>
          <p:cNvSpPr>
            <a:spLocks noGrp="1"/>
          </p:cNvSpPr>
          <p:nvPr>
            <p:ph idx="1"/>
          </p:nvPr>
        </p:nvSpPr>
        <p:spPr/>
        <p:txBody>
          <a:bodyPr>
            <a:noAutofit/>
          </a:bodyPr>
          <a:lstStyle/>
          <a:p>
            <a:pPr>
              <a:buFont typeface="Wingdings" panose="05000000000000000000" pitchFamily="2" charset="2"/>
              <a:buChar char="Ø"/>
            </a:pPr>
            <a:r>
              <a:rPr lang="en-US" sz="2000" dirty="0">
                <a:latin typeface="Helvetica Light"/>
              </a:rPr>
              <a:t> </a:t>
            </a:r>
            <a:r>
              <a:rPr lang="en-US" sz="2000" b="0" i="0" u="none" strike="noStrike" baseline="0" dirty="0">
                <a:latin typeface="Helvetica Light"/>
              </a:rPr>
              <a:t>Neonatal adaptation syndrome encompasses a wide range of different clinical presentations: </a:t>
            </a:r>
            <a:r>
              <a:rPr lang="en-US" sz="2000" dirty="0">
                <a:solidFill>
                  <a:schemeClr val="tx1">
                    <a:lumMod val="50000"/>
                  </a:schemeClr>
                </a:solidFill>
                <a:latin typeface="Helvetica Light"/>
                <a:cs typeface="Arial" panose="020B0604020202020204" pitchFamily="34" charset="0"/>
              </a:rPr>
              <a:t>infant irritability, abnormal crying, tremor, lethargy, hypoactivity, decreased feeding, tachypnea, respiratory distress, irritability, tachypnea, hypothermia, and hypoglycemia</a:t>
            </a:r>
          </a:p>
          <a:p>
            <a:pPr>
              <a:buFont typeface="Wingdings" panose="05000000000000000000" pitchFamily="2" charset="2"/>
              <a:buChar char="Ø"/>
            </a:pPr>
            <a:r>
              <a:rPr lang="en-US" sz="2000" dirty="0">
                <a:latin typeface="Helvetica Light"/>
              </a:rPr>
              <a:t>No evidence supporting tapering of antidepressants in 3</a:t>
            </a:r>
            <a:r>
              <a:rPr lang="en-US" sz="2000" baseline="30000" dirty="0">
                <a:latin typeface="Helvetica Light"/>
              </a:rPr>
              <a:t>rd</a:t>
            </a:r>
            <a:r>
              <a:rPr lang="en-US" sz="2000" dirty="0">
                <a:latin typeface="Helvetica Light"/>
              </a:rPr>
              <a:t> trimester (Byatt et al, 2014)</a:t>
            </a:r>
          </a:p>
          <a:p>
            <a:pPr algn="l">
              <a:buFont typeface="Wingdings" panose="05000000000000000000" pitchFamily="2" charset="2"/>
              <a:buChar char="Ø"/>
            </a:pPr>
            <a:r>
              <a:rPr lang="en-US" sz="2000" b="0" i="0" u="none" strike="noStrike" baseline="0" dirty="0">
                <a:latin typeface="Helvetica Light"/>
              </a:rPr>
              <a:t> Cornet et al. 2024: Delayed neonatal adaptation occurred in 11.2% of exposed vs 4.4% of unexposed infants RR 2.52 (CI 2.36 to 2.70). </a:t>
            </a:r>
          </a:p>
          <a:p>
            <a:pPr algn="l">
              <a:buFont typeface="Wingdings" panose="05000000000000000000" pitchFamily="2" charset="2"/>
              <a:buChar char="Ø"/>
            </a:pPr>
            <a:r>
              <a:rPr lang="en-US" sz="2000" b="0" i="0" u="none" strike="noStrike" baseline="0" dirty="0">
                <a:latin typeface="Helvetica Light"/>
              </a:rPr>
              <a:t>After multivariable adjustment, there was an association between SSRI exposure and delayed neonatal adaptation  OR 2.14 (CI 1.96 to 2.32).</a:t>
            </a:r>
          </a:p>
          <a:p>
            <a:pPr algn="l">
              <a:buFont typeface="Wingdings" panose="05000000000000000000" pitchFamily="2" charset="2"/>
              <a:buChar char="Ø"/>
            </a:pPr>
            <a:r>
              <a:rPr lang="en-US" sz="2000" b="0" i="0" u="none" strike="noStrike" baseline="0" dirty="0">
                <a:latin typeface="Helvetica Light"/>
              </a:rPr>
              <a:t>This association was dose-dependent:</a:t>
            </a:r>
          </a:p>
          <a:p>
            <a:pPr lvl="1"/>
            <a:r>
              <a:rPr lang="en-US" sz="2000" b="0" i="0" u="none" strike="noStrike" baseline="0" dirty="0">
                <a:latin typeface="Helvetica Light"/>
              </a:rPr>
              <a:t>Escitalopram and fluoxetine were associated with the highest risk of delayed neonatal adaptation</a:t>
            </a:r>
            <a:endParaRPr lang="en-US" sz="2000" dirty="0">
              <a:latin typeface="Helvetica Light"/>
            </a:endParaRPr>
          </a:p>
          <a:p>
            <a:pPr lvl="1">
              <a:buFont typeface="Wingdings" panose="05000000000000000000" pitchFamily="2" charset="2"/>
              <a:buChar char="Ø"/>
            </a:pPr>
            <a:endParaRPr lang="en-US" sz="2000" dirty="0">
              <a:latin typeface="Helvetica Light"/>
            </a:endParaRPr>
          </a:p>
          <a:p>
            <a:pPr lvl="1">
              <a:buFont typeface="Wingdings" panose="05000000000000000000" pitchFamily="2" charset="2"/>
              <a:buChar char="Ø"/>
            </a:pPr>
            <a:endParaRPr lang="en-US" sz="2000" dirty="0">
              <a:latin typeface="Helvetica Light"/>
            </a:endParaRPr>
          </a:p>
        </p:txBody>
      </p:sp>
      <p:sp>
        <p:nvSpPr>
          <p:cNvPr id="5" name="TextBox 4">
            <a:extLst>
              <a:ext uri="{FF2B5EF4-FFF2-40B4-BE49-F238E27FC236}">
                <a16:creationId xmlns:a16="http://schemas.microsoft.com/office/drawing/2014/main" id="{9CDF887D-4BA3-483C-8E11-367D62793B5C}"/>
              </a:ext>
            </a:extLst>
          </p:cNvPr>
          <p:cNvSpPr txBox="1"/>
          <p:nvPr/>
        </p:nvSpPr>
        <p:spPr>
          <a:xfrm>
            <a:off x="4901609" y="6428865"/>
            <a:ext cx="5869172" cy="307777"/>
          </a:xfrm>
          <a:prstGeom prst="rect">
            <a:avLst/>
          </a:prstGeom>
          <a:noFill/>
        </p:spPr>
        <p:txBody>
          <a:bodyPr wrap="square" rtlCol="0">
            <a:spAutoFit/>
          </a:bodyPr>
          <a:lstStyle/>
          <a:p>
            <a:pPr algn="r"/>
            <a:r>
              <a:rPr lang="en-US" sz="1400" dirty="0">
                <a:latin typeface="Helvetica Light"/>
              </a:rPr>
              <a:t>.</a:t>
            </a:r>
          </a:p>
        </p:txBody>
      </p:sp>
    </p:spTree>
    <p:extLst>
      <p:ext uri="{BB962C8B-B14F-4D97-AF65-F5344CB8AC3E}">
        <p14:creationId xmlns:p14="http://schemas.microsoft.com/office/powerpoint/2010/main" val="1675736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E768B-5A4B-4A12-BEE1-A0E6F8D0D75A}"/>
              </a:ext>
            </a:extLst>
          </p:cNvPr>
          <p:cNvSpPr>
            <a:spLocks noGrp="1"/>
          </p:cNvSpPr>
          <p:nvPr>
            <p:ph type="title"/>
          </p:nvPr>
        </p:nvSpPr>
        <p:spPr>
          <a:xfrm>
            <a:off x="0" y="1367609"/>
            <a:ext cx="12192000" cy="709919"/>
          </a:xfrm>
        </p:spPr>
        <p:txBody>
          <a:bodyPr>
            <a:noAutofit/>
          </a:bodyPr>
          <a:lstStyle/>
          <a:p>
            <a:r>
              <a:rPr lang="en-US" sz="3600" dirty="0"/>
              <a:t>Risks to long-term child neurodevelopment with </a:t>
            </a:r>
            <a:br>
              <a:rPr lang="en-US" sz="3600" dirty="0"/>
            </a:br>
            <a:r>
              <a:rPr lang="en-US" sz="3600" dirty="0"/>
              <a:t>antenatal serotonergic antidepressant use </a:t>
            </a:r>
            <a:br>
              <a:rPr lang="en-US" sz="3600" dirty="0"/>
            </a:br>
            <a:endParaRPr lang="en-US" sz="3600" dirty="0"/>
          </a:p>
        </p:txBody>
      </p:sp>
      <p:sp>
        <p:nvSpPr>
          <p:cNvPr id="3" name="Content Placeholder 2">
            <a:extLst>
              <a:ext uri="{FF2B5EF4-FFF2-40B4-BE49-F238E27FC236}">
                <a16:creationId xmlns:a16="http://schemas.microsoft.com/office/drawing/2014/main" id="{055BA22A-944F-461E-9619-7D5E6861E77E}"/>
              </a:ext>
            </a:extLst>
          </p:cNvPr>
          <p:cNvSpPr>
            <a:spLocks noGrp="1"/>
          </p:cNvSpPr>
          <p:nvPr>
            <p:ph idx="1"/>
          </p:nvPr>
        </p:nvSpPr>
        <p:spPr/>
        <p:txBody>
          <a:bodyPr>
            <a:noAutofit/>
          </a:bodyPr>
          <a:lstStyle/>
          <a:p>
            <a:pPr>
              <a:buFont typeface="Wingdings" panose="05000000000000000000" pitchFamily="2" charset="2"/>
              <a:buChar char="Ø"/>
            </a:pPr>
            <a:endParaRPr lang="en-US" sz="2400" dirty="0">
              <a:latin typeface="Helvetica Light"/>
            </a:endParaRPr>
          </a:p>
          <a:p>
            <a:pPr>
              <a:buFont typeface="Wingdings" panose="05000000000000000000" pitchFamily="2" charset="2"/>
              <a:buChar char="Ø"/>
            </a:pPr>
            <a:r>
              <a:rPr lang="en-US" sz="2400" dirty="0">
                <a:latin typeface="Helvetica Light"/>
              </a:rPr>
              <a:t> Concern raised based on animal studies and previous studies.</a:t>
            </a:r>
          </a:p>
          <a:p>
            <a:pPr>
              <a:buFont typeface="Wingdings" panose="05000000000000000000" pitchFamily="2" charset="2"/>
              <a:buChar char="Ø"/>
            </a:pPr>
            <a:endParaRPr lang="en-US" sz="2400" dirty="0">
              <a:latin typeface="Helvetica Light"/>
            </a:endParaRPr>
          </a:p>
          <a:p>
            <a:pPr>
              <a:buFont typeface="Wingdings" panose="05000000000000000000" pitchFamily="2" charset="2"/>
              <a:buChar char="Ø"/>
            </a:pPr>
            <a:r>
              <a:rPr lang="en-US" sz="2400" dirty="0">
                <a:latin typeface="Helvetica Light"/>
              </a:rPr>
              <a:t>Antidepressant exposure compared with no exposure was not associated with an increased risk of autism spectrum disorder or ADHD (</a:t>
            </a:r>
            <a:r>
              <a:rPr lang="en-US" sz="1800" dirty="0">
                <a:latin typeface="Helvetica Light"/>
              </a:rPr>
              <a:t>Brown et al., 2017; </a:t>
            </a:r>
            <a:r>
              <a:rPr lang="en-US" sz="1800" dirty="0" err="1">
                <a:solidFill>
                  <a:schemeClr val="tx1">
                    <a:lumMod val="50000"/>
                  </a:schemeClr>
                </a:solidFill>
                <a:latin typeface="Helvetica Light"/>
              </a:rPr>
              <a:t>Malm</a:t>
            </a:r>
            <a:r>
              <a:rPr lang="en-US" sz="1800" dirty="0">
                <a:solidFill>
                  <a:schemeClr val="tx1">
                    <a:lumMod val="50000"/>
                  </a:schemeClr>
                </a:solidFill>
                <a:latin typeface="Helvetica Light"/>
              </a:rPr>
              <a:t> H et al, 2016; Rommel AS et al, 2020; Vega ML et al, 2020</a:t>
            </a:r>
            <a:r>
              <a:rPr lang="en-US" sz="2400" dirty="0">
                <a:latin typeface="Helvetica Light"/>
              </a:rPr>
              <a:t>)</a:t>
            </a:r>
          </a:p>
          <a:p>
            <a:pPr>
              <a:buFont typeface="Wingdings" panose="05000000000000000000" pitchFamily="2" charset="2"/>
              <a:buChar char="Ø"/>
            </a:pPr>
            <a:endParaRPr lang="en-US" sz="2400" dirty="0">
              <a:latin typeface="Helvetica Light"/>
            </a:endParaRPr>
          </a:p>
          <a:p>
            <a:pPr>
              <a:buFont typeface="Wingdings" panose="05000000000000000000" pitchFamily="2" charset="2"/>
              <a:buChar char="Ø"/>
            </a:pPr>
            <a:r>
              <a:rPr lang="en-US" sz="2400" b="0" i="0" dirty="0">
                <a:solidFill>
                  <a:srgbClr val="212121"/>
                </a:solidFill>
                <a:effectLst/>
                <a:latin typeface="Helvetica Light"/>
              </a:rPr>
              <a:t>Women with depression during pregnancy have an increased risk of having a child with ASD, regardless of antidepressant use (</a:t>
            </a:r>
            <a:r>
              <a:rPr lang="en-US" sz="2000" b="0" i="0" dirty="0">
                <a:solidFill>
                  <a:srgbClr val="212121"/>
                </a:solidFill>
                <a:effectLst/>
                <a:latin typeface="Helvetica Light"/>
              </a:rPr>
              <a:t>Wilcox Hagberg et al, 2018)</a:t>
            </a:r>
            <a:r>
              <a:rPr lang="en-US" sz="2400" b="0" i="0" dirty="0">
                <a:solidFill>
                  <a:srgbClr val="212121"/>
                </a:solidFill>
                <a:effectLst/>
                <a:latin typeface="Helvetica Light"/>
              </a:rPr>
              <a:t>.</a:t>
            </a:r>
            <a:endParaRPr lang="en-US" sz="2400" dirty="0">
              <a:latin typeface="Helvetica Light"/>
            </a:endParaRPr>
          </a:p>
          <a:p>
            <a:pPr>
              <a:buFont typeface="Wingdings" panose="05000000000000000000" pitchFamily="2" charset="2"/>
              <a:buChar char="Ø"/>
            </a:pPr>
            <a:endParaRPr lang="en-US" sz="2400" dirty="0">
              <a:latin typeface="Helvetica Light"/>
            </a:endParaRPr>
          </a:p>
          <a:p>
            <a:pPr>
              <a:buFont typeface="Wingdings" panose="05000000000000000000" pitchFamily="2" charset="2"/>
              <a:buChar char="Ø"/>
            </a:pPr>
            <a:endParaRPr lang="en-US" sz="2400" dirty="0">
              <a:latin typeface="Helvetica Light"/>
            </a:endParaRPr>
          </a:p>
          <a:p>
            <a:pPr lvl="1">
              <a:buFont typeface="Wingdings" panose="05000000000000000000" pitchFamily="2" charset="2"/>
              <a:buChar char="Ø"/>
            </a:pPr>
            <a:endParaRPr lang="en-US" dirty="0">
              <a:latin typeface="Helvetica Light"/>
            </a:endParaRPr>
          </a:p>
        </p:txBody>
      </p:sp>
      <p:sp>
        <p:nvSpPr>
          <p:cNvPr id="5" name="TextBox 4">
            <a:extLst>
              <a:ext uri="{FF2B5EF4-FFF2-40B4-BE49-F238E27FC236}">
                <a16:creationId xmlns:a16="http://schemas.microsoft.com/office/drawing/2014/main" id="{9CDF887D-4BA3-483C-8E11-367D62793B5C}"/>
              </a:ext>
            </a:extLst>
          </p:cNvPr>
          <p:cNvSpPr txBox="1"/>
          <p:nvPr/>
        </p:nvSpPr>
        <p:spPr>
          <a:xfrm>
            <a:off x="4901609" y="6428865"/>
            <a:ext cx="5869172" cy="307777"/>
          </a:xfrm>
          <a:prstGeom prst="rect">
            <a:avLst/>
          </a:prstGeom>
          <a:noFill/>
        </p:spPr>
        <p:txBody>
          <a:bodyPr wrap="square" rtlCol="0">
            <a:spAutoFit/>
          </a:bodyPr>
          <a:lstStyle/>
          <a:p>
            <a:pPr algn="r"/>
            <a:r>
              <a:rPr lang="en-US" sz="1400" dirty="0">
                <a:latin typeface="Helvetica Light"/>
              </a:rPr>
              <a:t>.</a:t>
            </a:r>
          </a:p>
        </p:txBody>
      </p:sp>
    </p:spTree>
    <p:extLst>
      <p:ext uri="{BB962C8B-B14F-4D97-AF65-F5344CB8AC3E}">
        <p14:creationId xmlns:p14="http://schemas.microsoft.com/office/powerpoint/2010/main" val="4292609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FFEAB-F83A-6930-1E7F-3B2AE139637E}"/>
              </a:ext>
            </a:extLst>
          </p:cNvPr>
          <p:cNvSpPr>
            <a:spLocks noGrp="1"/>
          </p:cNvSpPr>
          <p:nvPr>
            <p:ph type="title"/>
          </p:nvPr>
        </p:nvSpPr>
        <p:spPr/>
        <p:txBody>
          <a:bodyPr/>
          <a:lstStyle/>
          <a:p>
            <a:r>
              <a:rPr lang="en-US" dirty="0"/>
              <a:t>Treatment of postpartum depression</a:t>
            </a:r>
          </a:p>
        </p:txBody>
      </p:sp>
      <p:sp>
        <p:nvSpPr>
          <p:cNvPr id="6" name="Text Placeholder 5">
            <a:extLst>
              <a:ext uri="{FF2B5EF4-FFF2-40B4-BE49-F238E27FC236}">
                <a16:creationId xmlns:a16="http://schemas.microsoft.com/office/drawing/2014/main" id="{2861BB7A-1B8A-6074-9D9D-FBB1DBEFE544}"/>
              </a:ext>
            </a:extLst>
          </p:cNvPr>
          <p:cNvSpPr>
            <a:spLocks noGrp="1"/>
          </p:cNvSpPr>
          <p:nvPr>
            <p:ph type="body" idx="1"/>
          </p:nvPr>
        </p:nvSpPr>
        <p:spPr>
          <a:xfrm>
            <a:off x="0" y="1273970"/>
            <a:ext cx="12192000" cy="823912"/>
          </a:xfrm>
        </p:spPr>
        <p:txBody>
          <a:bodyPr/>
          <a:lstStyle/>
          <a:p>
            <a:pPr algn="ctr"/>
            <a:r>
              <a:rPr lang="en-US" dirty="0" err="1"/>
              <a:t>Brexanolone</a:t>
            </a:r>
            <a:endParaRPr lang="en-US" dirty="0"/>
          </a:p>
        </p:txBody>
      </p:sp>
      <p:sp>
        <p:nvSpPr>
          <p:cNvPr id="4" name="Content Placeholder 3">
            <a:extLst>
              <a:ext uri="{FF2B5EF4-FFF2-40B4-BE49-F238E27FC236}">
                <a16:creationId xmlns:a16="http://schemas.microsoft.com/office/drawing/2014/main" id="{932F3B4E-02B7-C452-15B5-98B47BA536AD}"/>
              </a:ext>
            </a:extLst>
          </p:cNvPr>
          <p:cNvSpPr>
            <a:spLocks noGrp="1"/>
          </p:cNvSpPr>
          <p:nvPr>
            <p:ph sz="half" idx="2"/>
          </p:nvPr>
        </p:nvSpPr>
        <p:spPr/>
        <p:txBody>
          <a:bodyPr>
            <a:normAutofit fontScale="62500" lnSpcReduction="20000"/>
          </a:bodyPr>
          <a:lstStyle/>
          <a:p>
            <a:r>
              <a:rPr lang="en-US" dirty="0">
                <a:latin typeface="Helvetica Light"/>
              </a:rPr>
              <a:t>FDA approved for the treatment of postpartum depression (F53.0) in 2019</a:t>
            </a:r>
          </a:p>
          <a:p>
            <a:endParaRPr lang="en-US" dirty="0">
              <a:latin typeface="Helvetica Light"/>
            </a:endParaRPr>
          </a:p>
          <a:p>
            <a:r>
              <a:rPr lang="en-US" dirty="0">
                <a:latin typeface="Helvetica Light"/>
              </a:rPr>
              <a:t>Schedule IV drug</a:t>
            </a:r>
          </a:p>
          <a:p>
            <a:endParaRPr lang="en-US" dirty="0">
              <a:latin typeface="Helvetica Light"/>
            </a:endParaRPr>
          </a:p>
          <a:p>
            <a:r>
              <a:rPr lang="en-US" dirty="0">
                <a:solidFill>
                  <a:srgbClr val="262626"/>
                </a:solidFill>
                <a:latin typeface="Helvetica Light"/>
              </a:rPr>
              <a:t>A</a:t>
            </a:r>
            <a:r>
              <a:rPr lang="en-US" b="0" i="0" dirty="0">
                <a:solidFill>
                  <a:srgbClr val="262626"/>
                </a:solidFill>
                <a:effectLst/>
                <a:latin typeface="Helvetica Light"/>
              </a:rPr>
              <a:t>n intravenous formulation allopregnanolone</a:t>
            </a:r>
            <a:endParaRPr lang="en-US" dirty="0">
              <a:solidFill>
                <a:srgbClr val="262626"/>
              </a:solidFill>
              <a:latin typeface="Helvetica Light"/>
            </a:endParaRPr>
          </a:p>
          <a:p>
            <a:endParaRPr lang="en-US" dirty="0">
              <a:latin typeface="Helvetica Light"/>
            </a:endParaRPr>
          </a:p>
          <a:p>
            <a:r>
              <a:rPr lang="en-US" dirty="0">
                <a:latin typeface="Helvetica Light"/>
              </a:rPr>
              <a:t>Administered as a continuous intravenous infusion over 60 hours, titrated from 30 mcg/kg/</a:t>
            </a:r>
            <a:r>
              <a:rPr lang="en-US" dirty="0" err="1">
                <a:latin typeface="Helvetica Light"/>
              </a:rPr>
              <a:t>hr</a:t>
            </a:r>
            <a:r>
              <a:rPr lang="en-US" dirty="0">
                <a:latin typeface="Helvetica Light"/>
              </a:rPr>
              <a:t> up to 90 mcg/kg/</a:t>
            </a:r>
            <a:r>
              <a:rPr lang="en-US" dirty="0" err="1">
                <a:latin typeface="Helvetica Light"/>
              </a:rPr>
              <a:t>hr</a:t>
            </a:r>
            <a:r>
              <a:rPr lang="en-US" dirty="0">
                <a:latin typeface="Helvetica Light"/>
              </a:rPr>
              <a:t> and back down to 30 mcg/kg/</a:t>
            </a:r>
            <a:r>
              <a:rPr lang="en-US" dirty="0" err="1">
                <a:latin typeface="Helvetica Light"/>
              </a:rPr>
              <a:t>hr</a:t>
            </a:r>
            <a:endParaRPr lang="en-US" dirty="0">
              <a:latin typeface="Helvetica Light"/>
            </a:endParaRPr>
          </a:p>
          <a:p>
            <a:endParaRPr lang="en-US" dirty="0">
              <a:latin typeface="Helvetica Light"/>
            </a:endParaRPr>
          </a:p>
          <a:p>
            <a:endParaRPr lang="en-US" dirty="0">
              <a:latin typeface="Helvetica Light"/>
            </a:endParaRPr>
          </a:p>
        </p:txBody>
      </p:sp>
      <p:sp>
        <p:nvSpPr>
          <p:cNvPr id="8" name="Content Placeholder 7">
            <a:extLst>
              <a:ext uri="{FF2B5EF4-FFF2-40B4-BE49-F238E27FC236}">
                <a16:creationId xmlns:a16="http://schemas.microsoft.com/office/drawing/2014/main" id="{A703F616-08E5-CC92-AEFA-031E717F2DE0}"/>
              </a:ext>
            </a:extLst>
          </p:cNvPr>
          <p:cNvSpPr>
            <a:spLocks noGrp="1"/>
          </p:cNvSpPr>
          <p:nvPr>
            <p:ph sz="quarter" idx="4"/>
          </p:nvPr>
        </p:nvSpPr>
        <p:spPr/>
        <p:txBody>
          <a:bodyPr>
            <a:normAutofit fontScale="62500" lnSpcReduction="20000"/>
          </a:bodyPr>
          <a:lstStyle/>
          <a:p>
            <a:r>
              <a:rPr lang="en-US" dirty="0">
                <a:latin typeface="Helvetica Light"/>
              </a:rPr>
              <a:t>Patients must be monitored for hypoxia using continuous pulse oximetry equipped with an alarm</a:t>
            </a:r>
          </a:p>
          <a:p>
            <a:endParaRPr lang="en-US" dirty="0">
              <a:latin typeface="Helvetica Light"/>
            </a:endParaRPr>
          </a:p>
          <a:p>
            <a:r>
              <a:rPr lang="en-US" dirty="0">
                <a:latin typeface="Helvetica Light"/>
              </a:rPr>
              <a:t>Only available through Risk Evaluation and Mitigation Strategy (REMS) due to risk of loss of consciousness and excessive sedation reported during clinical trials </a:t>
            </a:r>
          </a:p>
          <a:p>
            <a:endParaRPr lang="en-US" dirty="0">
              <a:latin typeface="Helvetica Light"/>
            </a:endParaRPr>
          </a:p>
          <a:p>
            <a:r>
              <a:rPr lang="en-US" dirty="0">
                <a:latin typeface="Helvetica Light"/>
              </a:rPr>
              <a:t>Adverse effects: sedation, dizziness, dry mouth, flushing</a:t>
            </a:r>
          </a:p>
          <a:p>
            <a:endParaRPr lang="en-US" dirty="0">
              <a:latin typeface="Helvetica Light"/>
            </a:endParaRPr>
          </a:p>
          <a:p>
            <a:r>
              <a:rPr lang="en-US" sz="2800" b="1" dirty="0">
                <a:solidFill>
                  <a:schemeClr val="tx1"/>
                </a:solidFill>
              </a:rPr>
              <a:t>Boxed warning </a:t>
            </a:r>
            <a:r>
              <a:rPr lang="en-US" sz="2800" dirty="0">
                <a:solidFill>
                  <a:schemeClr val="tx1"/>
                </a:solidFill>
              </a:rPr>
              <a:t>for excessive sedation and loss of consciousness</a:t>
            </a:r>
            <a:endParaRPr lang="en-US" dirty="0">
              <a:latin typeface="Helvetica Light"/>
            </a:endParaRPr>
          </a:p>
          <a:p>
            <a:endParaRPr lang="en-US" dirty="0">
              <a:latin typeface="Helvetica Light"/>
            </a:endParaRPr>
          </a:p>
          <a:p>
            <a:endParaRPr lang="en-US" dirty="0">
              <a:latin typeface="Helvetica Light"/>
            </a:endParaRPr>
          </a:p>
        </p:txBody>
      </p:sp>
    </p:spTree>
    <p:extLst>
      <p:ext uri="{BB962C8B-B14F-4D97-AF65-F5344CB8AC3E}">
        <p14:creationId xmlns:p14="http://schemas.microsoft.com/office/powerpoint/2010/main" val="2669470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FFEAB-F83A-6930-1E7F-3B2AE139637E}"/>
              </a:ext>
            </a:extLst>
          </p:cNvPr>
          <p:cNvSpPr>
            <a:spLocks noGrp="1"/>
          </p:cNvSpPr>
          <p:nvPr>
            <p:ph type="title"/>
          </p:nvPr>
        </p:nvSpPr>
        <p:spPr/>
        <p:txBody>
          <a:bodyPr/>
          <a:lstStyle/>
          <a:p>
            <a:r>
              <a:rPr lang="en-US" dirty="0"/>
              <a:t>Treatment of postpartum depression</a:t>
            </a:r>
          </a:p>
        </p:txBody>
      </p:sp>
      <p:sp>
        <p:nvSpPr>
          <p:cNvPr id="6" name="Text Placeholder 5">
            <a:extLst>
              <a:ext uri="{FF2B5EF4-FFF2-40B4-BE49-F238E27FC236}">
                <a16:creationId xmlns:a16="http://schemas.microsoft.com/office/drawing/2014/main" id="{2861BB7A-1B8A-6074-9D9D-FBB1DBEFE544}"/>
              </a:ext>
            </a:extLst>
          </p:cNvPr>
          <p:cNvSpPr>
            <a:spLocks noGrp="1"/>
          </p:cNvSpPr>
          <p:nvPr>
            <p:ph type="body" idx="1"/>
          </p:nvPr>
        </p:nvSpPr>
        <p:spPr>
          <a:xfrm>
            <a:off x="0" y="1273970"/>
            <a:ext cx="12192000" cy="823912"/>
          </a:xfrm>
        </p:spPr>
        <p:txBody>
          <a:bodyPr/>
          <a:lstStyle/>
          <a:p>
            <a:pPr algn="ctr"/>
            <a:r>
              <a:rPr lang="en-US" dirty="0" err="1"/>
              <a:t>Zuranolone</a:t>
            </a:r>
            <a:endParaRPr lang="en-US" dirty="0"/>
          </a:p>
        </p:txBody>
      </p:sp>
      <p:sp>
        <p:nvSpPr>
          <p:cNvPr id="4" name="Content Placeholder 3">
            <a:extLst>
              <a:ext uri="{FF2B5EF4-FFF2-40B4-BE49-F238E27FC236}">
                <a16:creationId xmlns:a16="http://schemas.microsoft.com/office/drawing/2014/main" id="{932F3B4E-02B7-C452-15B5-98B47BA536AD}"/>
              </a:ext>
            </a:extLst>
          </p:cNvPr>
          <p:cNvSpPr>
            <a:spLocks noGrp="1"/>
          </p:cNvSpPr>
          <p:nvPr>
            <p:ph sz="half" idx="2"/>
          </p:nvPr>
        </p:nvSpPr>
        <p:spPr/>
        <p:txBody>
          <a:bodyPr>
            <a:normAutofit fontScale="77500" lnSpcReduction="20000"/>
          </a:bodyPr>
          <a:lstStyle/>
          <a:p>
            <a:r>
              <a:rPr lang="en-US" dirty="0">
                <a:solidFill>
                  <a:srgbClr val="262626"/>
                </a:solidFill>
                <a:latin typeface="Helvetica Light"/>
              </a:rPr>
              <a:t>A</a:t>
            </a:r>
            <a:r>
              <a:rPr lang="en-US" b="0" i="0" dirty="0">
                <a:solidFill>
                  <a:srgbClr val="262626"/>
                </a:solidFill>
                <a:effectLst/>
                <a:latin typeface="Helvetica Light"/>
              </a:rPr>
              <a:t> synthetic modification of allopregnanolone that can be administered orally </a:t>
            </a:r>
          </a:p>
          <a:p>
            <a:endParaRPr lang="en-US" dirty="0">
              <a:solidFill>
                <a:srgbClr val="262626"/>
              </a:solidFill>
              <a:latin typeface="Helvetica Light"/>
            </a:endParaRPr>
          </a:p>
          <a:p>
            <a:r>
              <a:rPr lang="en-US" dirty="0">
                <a:solidFill>
                  <a:srgbClr val="262626"/>
                </a:solidFill>
                <a:latin typeface="Helvetica Light"/>
              </a:rPr>
              <a:t>FDA approved for treatment of PPD in 2023</a:t>
            </a:r>
          </a:p>
          <a:p>
            <a:endParaRPr lang="en-US" dirty="0">
              <a:solidFill>
                <a:srgbClr val="262626"/>
              </a:solidFill>
              <a:latin typeface="Helvetica Light"/>
            </a:endParaRPr>
          </a:p>
          <a:p>
            <a:r>
              <a:rPr lang="en-US" dirty="0">
                <a:solidFill>
                  <a:srgbClr val="262626"/>
                </a:solidFill>
                <a:latin typeface="Helvetica Light"/>
              </a:rPr>
              <a:t>Schedule IV drug</a:t>
            </a:r>
          </a:p>
          <a:p>
            <a:endParaRPr lang="en-US" dirty="0">
              <a:solidFill>
                <a:srgbClr val="262626"/>
              </a:solidFill>
              <a:latin typeface="Helvetica Light"/>
            </a:endParaRPr>
          </a:p>
          <a:p>
            <a:r>
              <a:rPr lang="en-US" dirty="0">
                <a:solidFill>
                  <a:srgbClr val="262626"/>
                </a:solidFill>
                <a:latin typeface="Helvetica Light"/>
              </a:rPr>
              <a:t>Capsules; dosage 20 mg, 25 mg and 30 mg</a:t>
            </a:r>
          </a:p>
          <a:p>
            <a:endParaRPr lang="en-US" dirty="0">
              <a:solidFill>
                <a:srgbClr val="262626"/>
              </a:solidFill>
              <a:latin typeface="Helvetica Light"/>
            </a:endParaRPr>
          </a:p>
          <a:p>
            <a:endParaRPr lang="en-US" dirty="0">
              <a:latin typeface="Helvetica Light"/>
            </a:endParaRPr>
          </a:p>
        </p:txBody>
      </p:sp>
      <p:sp>
        <p:nvSpPr>
          <p:cNvPr id="8" name="Content Placeholder 7">
            <a:extLst>
              <a:ext uri="{FF2B5EF4-FFF2-40B4-BE49-F238E27FC236}">
                <a16:creationId xmlns:a16="http://schemas.microsoft.com/office/drawing/2014/main" id="{A703F616-08E5-CC92-AEFA-031E717F2DE0}"/>
              </a:ext>
            </a:extLst>
          </p:cNvPr>
          <p:cNvSpPr>
            <a:spLocks noGrp="1"/>
          </p:cNvSpPr>
          <p:nvPr>
            <p:ph sz="quarter" idx="4"/>
          </p:nvPr>
        </p:nvSpPr>
        <p:spPr/>
        <p:txBody>
          <a:bodyPr>
            <a:normAutofit fontScale="77500" lnSpcReduction="20000"/>
          </a:bodyPr>
          <a:lstStyle/>
          <a:p>
            <a:r>
              <a:rPr lang="en-US" dirty="0">
                <a:solidFill>
                  <a:srgbClr val="262626"/>
                </a:solidFill>
                <a:latin typeface="Helvetica Light"/>
              </a:rPr>
              <a:t>Administered at bedtime 50 mg with fat-containing food</a:t>
            </a:r>
          </a:p>
          <a:p>
            <a:endParaRPr lang="en-US" dirty="0">
              <a:solidFill>
                <a:srgbClr val="262626"/>
              </a:solidFill>
              <a:latin typeface="Helvetica Light"/>
            </a:endParaRPr>
          </a:p>
          <a:p>
            <a:r>
              <a:rPr lang="en-US" dirty="0">
                <a:latin typeface="Helvetica Light"/>
              </a:rPr>
              <a:t>If sedating, consider reducing to 40 mg </a:t>
            </a:r>
          </a:p>
          <a:p>
            <a:endParaRPr lang="en-US" dirty="0">
              <a:latin typeface="Helvetica Light"/>
            </a:endParaRPr>
          </a:p>
          <a:p>
            <a:r>
              <a:rPr lang="en-US" dirty="0">
                <a:latin typeface="Helvetica Light"/>
              </a:rPr>
              <a:t>May be used alone or as an adjunct to oral antidepressant therapy </a:t>
            </a:r>
          </a:p>
          <a:p>
            <a:endParaRPr lang="en-US" dirty="0">
              <a:latin typeface="Helvetica Light"/>
            </a:endParaRPr>
          </a:p>
          <a:p>
            <a:r>
              <a:rPr lang="en-US" sz="2800" b="1" dirty="0">
                <a:solidFill>
                  <a:schemeClr val="tx1"/>
                </a:solidFill>
                <a:latin typeface="Helvetica Light"/>
              </a:rPr>
              <a:t>Boxed warning </a:t>
            </a:r>
            <a:r>
              <a:rPr lang="en-US" sz="2800" dirty="0">
                <a:solidFill>
                  <a:schemeClr val="tx1"/>
                </a:solidFill>
                <a:latin typeface="Helvetica Light"/>
              </a:rPr>
              <a:t>for impaired ability to drive or engage in other hazardous activities due to CNS depressant effects</a:t>
            </a:r>
          </a:p>
          <a:p>
            <a:endParaRPr lang="en-US" dirty="0">
              <a:latin typeface="Helvetica Light"/>
            </a:endParaRPr>
          </a:p>
          <a:p>
            <a:endParaRPr lang="en-US" dirty="0">
              <a:latin typeface="Helvetica Light"/>
            </a:endParaRPr>
          </a:p>
        </p:txBody>
      </p:sp>
    </p:spTree>
    <p:extLst>
      <p:ext uri="{BB962C8B-B14F-4D97-AF65-F5344CB8AC3E}">
        <p14:creationId xmlns:p14="http://schemas.microsoft.com/office/powerpoint/2010/main" val="1344022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9D37-77ED-E9BB-3036-F54B79311BF2}"/>
              </a:ext>
            </a:extLst>
          </p:cNvPr>
          <p:cNvSpPr>
            <a:spLocks noGrp="1"/>
          </p:cNvSpPr>
          <p:nvPr>
            <p:ph type="title"/>
          </p:nvPr>
        </p:nvSpPr>
        <p:spPr/>
        <p:txBody>
          <a:bodyPr>
            <a:normAutofit/>
          </a:bodyPr>
          <a:lstStyle/>
          <a:p>
            <a:r>
              <a:rPr lang="en-US" sz="3600" b="1" dirty="0"/>
              <a:t>The perinatal use of benzodiazepines</a:t>
            </a:r>
          </a:p>
        </p:txBody>
      </p:sp>
      <p:sp>
        <p:nvSpPr>
          <p:cNvPr id="3" name="Content Placeholder 2">
            <a:extLst>
              <a:ext uri="{FF2B5EF4-FFF2-40B4-BE49-F238E27FC236}">
                <a16:creationId xmlns:a16="http://schemas.microsoft.com/office/drawing/2014/main" id="{E026E3B2-D6FA-8A0F-3BCA-1AA85A85AE7F}"/>
              </a:ext>
            </a:extLst>
          </p:cNvPr>
          <p:cNvSpPr>
            <a:spLocks noGrp="1"/>
          </p:cNvSpPr>
          <p:nvPr>
            <p:ph idx="1"/>
          </p:nvPr>
        </p:nvSpPr>
        <p:spPr>
          <a:xfrm>
            <a:off x="838200" y="2231416"/>
            <a:ext cx="10515600" cy="4013267"/>
          </a:xfrm>
        </p:spPr>
        <p:txBody>
          <a:bodyPr>
            <a:normAutofit/>
          </a:bodyPr>
          <a:lstStyle/>
          <a:p>
            <a:pPr algn="l"/>
            <a:r>
              <a:rPr lang="en-US" sz="2000" b="0" i="0" u="none" strike="noStrike" baseline="0" dirty="0">
                <a:latin typeface="Helvetica Light"/>
              </a:rPr>
              <a:t>Generally, for short-term use, with medications with short half-life being preferred (</a:t>
            </a:r>
            <a:r>
              <a:rPr lang="en-US" sz="2000" b="0" i="0" u="none" strike="noStrike" baseline="0" dirty="0" err="1">
                <a:latin typeface="Helvetica Light"/>
              </a:rPr>
              <a:t>LactMed</a:t>
            </a:r>
            <a:r>
              <a:rPr lang="en-US" sz="2000" b="0" i="0" u="none" strike="noStrike" baseline="0" dirty="0">
                <a:latin typeface="Helvetica Light"/>
              </a:rPr>
              <a:t>)</a:t>
            </a:r>
          </a:p>
          <a:p>
            <a:pPr algn="l">
              <a:buFont typeface="Wingdings" panose="05000000000000000000" pitchFamily="2" charset="2"/>
              <a:buChar char="Ø"/>
            </a:pPr>
            <a:endParaRPr lang="en-US" sz="2000" dirty="0">
              <a:latin typeface="Helvetica Light"/>
            </a:endParaRPr>
          </a:p>
          <a:p>
            <a:pPr algn="l"/>
            <a:r>
              <a:rPr lang="en-US" sz="2000" b="0" i="0" u="none" strike="noStrike" baseline="0" dirty="0">
                <a:latin typeface="Helvetica Light"/>
              </a:rPr>
              <a:t>Lorazepam is often considered the drug of choice in this category of medications due to short half-life and low relative infant dose of 2.5%</a:t>
            </a:r>
          </a:p>
          <a:p>
            <a:pPr algn="l"/>
            <a:endParaRPr lang="en-US" sz="2000" dirty="0">
              <a:latin typeface="Helvetica Light"/>
            </a:endParaRPr>
          </a:p>
          <a:p>
            <a:pPr algn="l"/>
            <a:r>
              <a:rPr lang="en-US" sz="2000" b="0" i="0" u="none" strike="noStrike" baseline="0" dirty="0">
                <a:latin typeface="Helvetica Light"/>
              </a:rPr>
              <a:t>Not recommended in patients with a history of substance use disorders</a:t>
            </a:r>
          </a:p>
          <a:p>
            <a:pPr algn="l"/>
            <a:endParaRPr lang="en-US" sz="2000" dirty="0">
              <a:latin typeface="Helvetica Light"/>
            </a:endParaRPr>
          </a:p>
          <a:p>
            <a:pPr algn="l"/>
            <a:r>
              <a:rPr lang="en-US" sz="2000" b="0" i="0" u="none" strike="noStrike" baseline="0" dirty="0">
                <a:latin typeface="Helvetica Light"/>
              </a:rPr>
              <a:t>Need to be gradually stopped </a:t>
            </a:r>
          </a:p>
          <a:p>
            <a:pPr algn="l"/>
            <a:endParaRPr lang="en-US" sz="2000" dirty="0">
              <a:latin typeface="Helvetica Light"/>
            </a:endParaRPr>
          </a:p>
          <a:p>
            <a:r>
              <a:rPr lang="en-US" sz="2000" b="0" i="0" u="none" strike="noStrike" baseline="0" dirty="0">
                <a:latin typeface="Helvetica Light"/>
              </a:rPr>
              <a:t>Discuss the risks and benefits of </a:t>
            </a:r>
            <a:r>
              <a:rPr lang="en-US" sz="2000" dirty="0">
                <a:latin typeface="Helvetica Light"/>
              </a:rPr>
              <a:t>its use with the patient </a:t>
            </a:r>
            <a:endParaRPr lang="en-US" sz="2000" b="0" i="0" u="none" strike="noStrike" baseline="0" dirty="0">
              <a:latin typeface="Helvetica Light"/>
            </a:endParaRPr>
          </a:p>
          <a:p>
            <a:pPr algn="l"/>
            <a:endParaRPr lang="en-US" sz="2000" dirty="0">
              <a:latin typeface="Helvetica Light"/>
            </a:endParaRPr>
          </a:p>
          <a:p>
            <a:pPr algn="l"/>
            <a:endParaRPr lang="en-US" sz="2000" b="0" i="0" u="none" strike="noStrike" baseline="0" dirty="0">
              <a:latin typeface="Helvetica Light"/>
            </a:endParaRPr>
          </a:p>
          <a:p>
            <a:pPr algn="l"/>
            <a:endParaRPr lang="en-US" sz="2000" dirty="0">
              <a:latin typeface="Helvetica Light"/>
            </a:endParaRPr>
          </a:p>
          <a:p>
            <a:pPr algn="l"/>
            <a:endParaRPr lang="en-US" sz="2000" b="0" i="0" u="none" strike="noStrike" baseline="0" dirty="0">
              <a:latin typeface="Helvetica Light"/>
            </a:endParaRPr>
          </a:p>
          <a:p>
            <a:pPr algn="l"/>
            <a:endParaRPr lang="en-US" sz="2000" b="0" i="0" u="none" strike="noStrike" baseline="0" dirty="0">
              <a:latin typeface="Helvetica Light"/>
            </a:endParaRPr>
          </a:p>
          <a:p>
            <a:pPr algn="l"/>
            <a:endParaRPr lang="en-US" sz="2000" dirty="0">
              <a:latin typeface="Helvetica Light"/>
            </a:endParaRPr>
          </a:p>
        </p:txBody>
      </p:sp>
    </p:spTree>
    <p:extLst>
      <p:ext uri="{BB962C8B-B14F-4D97-AF65-F5344CB8AC3E}">
        <p14:creationId xmlns:p14="http://schemas.microsoft.com/office/powerpoint/2010/main" val="352849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9D37-77ED-E9BB-3036-F54B79311BF2}"/>
              </a:ext>
            </a:extLst>
          </p:cNvPr>
          <p:cNvSpPr>
            <a:spLocks noGrp="1"/>
          </p:cNvSpPr>
          <p:nvPr>
            <p:ph type="title"/>
          </p:nvPr>
        </p:nvSpPr>
        <p:spPr/>
        <p:txBody>
          <a:bodyPr>
            <a:normAutofit/>
          </a:bodyPr>
          <a:lstStyle/>
          <a:p>
            <a:r>
              <a:rPr lang="en-US" sz="3600" b="1" dirty="0"/>
              <a:t>The perinatal use of benzodiazepines</a:t>
            </a:r>
          </a:p>
        </p:txBody>
      </p:sp>
      <p:sp>
        <p:nvSpPr>
          <p:cNvPr id="3" name="Content Placeholder 2">
            <a:extLst>
              <a:ext uri="{FF2B5EF4-FFF2-40B4-BE49-F238E27FC236}">
                <a16:creationId xmlns:a16="http://schemas.microsoft.com/office/drawing/2014/main" id="{E026E3B2-D6FA-8A0F-3BCA-1AA85A85AE7F}"/>
              </a:ext>
            </a:extLst>
          </p:cNvPr>
          <p:cNvSpPr>
            <a:spLocks noGrp="1"/>
          </p:cNvSpPr>
          <p:nvPr>
            <p:ph idx="1"/>
          </p:nvPr>
        </p:nvSpPr>
        <p:spPr/>
        <p:txBody>
          <a:bodyPr>
            <a:normAutofit/>
          </a:bodyPr>
          <a:lstStyle/>
          <a:p>
            <a:pPr>
              <a:buFont typeface="Wingdings" panose="05000000000000000000" pitchFamily="2" charset="2"/>
              <a:buChar char="Ø"/>
            </a:pPr>
            <a:r>
              <a:rPr lang="en-US" sz="2000" dirty="0">
                <a:latin typeface="Helvetica Light"/>
              </a:rPr>
              <a:t>Prenatal use not associated with increased risk of congenital malformation or cardiac malformation </a:t>
            </a:r>
          </a:p>
          <a:p>
            <a:pPr>
              <a:buFont typeface="Wingdings" panose="05000000000000000000" pitchFamily="2" charset="2"/>
              <a:buChar char="Ø"/>
            </a:pPr>
            <a:r>
              <a:rPr lang="en-US" sz="2000" dirty="0">
                <a:latin typeface="Helvetica Light"/>
              </a:rPr>
              <a:t>Antenatal SSRI and benzo use in combination was associated with an increased risk of congenital malformation</a:t>
            </a:r>
          </a:p>
          <a:p>
            <a:pPr>
              <a:buFont typeface="Wingdings" panose="05000000000000000000" pitchFamily="2" charset="2"/>
              <a:buChar char="Ø"/>
            </a:pPr>
            <a:r>
              <a:rPr lang="en-US" sz="2000" dirty="0">
                <a:latin typeface="Helvetica Light"/>
              </a:rPr>
              <a:t>Frequent and daily dosing in late pregnancy associated with risk of neonatal intoxication or neonatal withdrawal syndrome</a:t>
            </a:r>
          </a:p>
          <a:p>
            <a:pPr>
              <a:buFont typeface="Wingdings" panose="05000000000000000000" pitchFamily="2" charset="2"/>
              <a:buChar char="Ø"/>
            </a:pPr>
            <a:r>
              <a:rPr lang="en-US" sz="2000" dirty="0">
                <a:latin typeface="Helvetica Light"/>
              </a:rPr>
              <a:t>Increased risk of small head circumference and Neonatal ICU care </a:t>
            </a:r>
          </a:p>
          <a:p>
            <a:pPr>
              <a:buFont typeface="Wingdings" panose="05000000000000000000" pitchFamily="2" charset="2"/>
              <a:buChar char="Ø"/>
            </a:pPr>
            <a:r>
              <a:rPr lang="en-US" sz="2000" dirty="0">
                <a:latin typeface="Helvetica Light"/>
              </a:rPr>
              <a:t>Data for breastfeeding with short-acting BZD is reassuring </a:t>
            </a:r>
          </a:p>
          <a:p>
            <a:pPr>
              <a:buFont typeface="Wingdings" panose="05000000000000000000" pitchFamily="2" charset="2"/>
              <a:buChar char="Ø"/>
            </a:pPr>
            <a:r>
              <a:rPr lang="en-US" sz="2000" dirty="0">
                <a:latin typeface="Helvetica Light"/>
              </a:rPr>
              <a:t>Data on longer-term neurodevelopmental outcomes is relatively reassuring  </a:t>
            </a:r>
          </a:p>
        </p:txBody>
      </p:sp>
      <p:sp>
        <p:nvSpPr>
          <p:cNvPr id="8" name="TextBox 7">
            <a:extLst>
              <a:ext uri="{FF2B5EF4-FFF2-40B4-BE49-F238E27FC236}">
                <a16:creationId xmlns:a16="http://schemas.microsoft.com/office/drawing/2014/main" id="{E502A052-F6DF-A36B-8794-69E69195E395}"/>
              </a:ext>
            </a:extLst>
          </p:cNvPr>
          <p:cNvSpPr txBox="1"/>
          <p:nvPr/>
        </p:nvSpPr>
        <p:spPr>
          <a:xfrm>
            <a:off x="5551714" y="5936423"/>
            <a:ext cx="6096000" cy="584775"/>
          </a:xfrm>
          <a:prstGeom prst="rect">
            <a:avLst/>
          </a:prstGeom>
          <a:noFill/>
        </p:spPr>
        <p:txBody>
          <a:bodyPr wrap="square">
            <a:spAutoFit/>
          </a:bodyPr>
          <a:lstStyle/>
          <a:p>
            <a:pPr marL="0" indent="0">
              <a:buNone/>
            </a:pPr>
            <a:r>
              <a:rPr lang="en-US" sz="1600" dirty="0">
                <a:latin typeface="Helvetica Light"/>
              </a:rPr>
              <a:t>Iqbal 2002 , Oberlander Et al 2008, </a:t>
            </a:r>
            <a:r>
              <a:rPr lang="en-US" sz="1600" dirty="0" err="1">
                <a:latin typeface="Helvetica Light"/>
              </a:rPr>
              <a:t>Grigoriadis</a:t>
            </a:r>
            <a:r>
              <a:rPr lang="en-US" sz="1600" dirty="0">
                <a:latin typeface="Helvetica Light"/>
              </a:rPr>
              <a:t> et al 2019 </a:t>
            </a:r>
            <a:r>
              <a:rPr lang="en-US" sz="1600" dirty="0" err="1">
                <a:latin typeface="Helvetica Light"/>
              </a:rPr>
              <a:t>Grigoriadis</a:t>
            </a:r>
            <a:r>
              <a:rPr lang="en-US" sz="1600" dirty="0">
                <a:latin typeface="Helvetica Light"/>
              </a:rPr>
              <a:t> 2020, Kelly 2012, </a:t>
            </a:r>
            <a:r>
              <a:rPr lang="en-US" sz="1600" dirty="0" err="1">
                <a:latin typeface="Helvetica Light"/>
              </a:rPr>
              <a:t>Lupatelli</a:t>
            </a:r>
            <a:r>
              <a:rPr lang="en-US" sz="1600" dirty="0">
                <a:latin typeface="Helvetica Light"/>
              </a:rPr>
              <a:t> 2019</a:t>
            </a:r>
          </a:p>
        </p:txBody>
      </p:sp>
    </p:spTree>
    <p:extLst>
      <p:ext uri="{BB962C8B-B14F-4D97-AF65-F5344CB8AC3E}">
        <p14:creationId xmlns:p14="http://schemas.microsoft.com/office/powerpoint/2010/main" val="2468372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93657-4571-4884-94ED-56D9D6254B8B}"/>
              </a:ext>
            </a:extLst>
          </p:cNvPr>
          <p:cNvSpPr>
            <a:spLocks noGrp="1"/>
          </p:cNvSpPr>
          <p:nvPr>
            <p:ph type="title"/>
          </p:nvPr>
        </p:nvSpPr>
        <p:spPr>
          <a:xfrm>
            <a:off x="0" y="1115706"/>
            <a:ext cx="12192000" cy="709919"/>
          </a:xfrm>
        </p:spPr>
        <p:txBody>
          <a:bodyPr>
            <a:normAutofit/>
          </a:bodyPr>
          <a:lstStyle/>
          <a:p>
            <a:r>
              <a:rPr lang="en-US" sz="3600" b="1" dirty="0"/>
              <a:t>Use of antidepressants during lactation</a:t>
            </a:r>
          </a:p>
        </p:txBody>
      </p:sp>
      <p:sp>
        <p:nvSpPr>
          <p:cNvPr id="3" name="Content Placeholder 2">
            <a:extLst>
              <a:ext uri="{FF2B5EF4-FFF2-40B4-BE49-F238E27FC236}">
                <a16:creationId xmlns:a16="http://schemas.microsoft.com/office/drawing/2014/main" id="{B4E83BD0-2D12-4583-87A1-B00BD18E03E5}"/>
              </a:ext>
            </a:extLst>
          </p:cNvPr>
          <p:cNvSpPr>
            <a:spLocks noGrp="1"/>
          </p:cNvSpPr>
          <p:nvPr>
            <p:ph idx="1"/>
          </p:nvPr>
        </p:nvSpPr>
        <p:spPr>
          <a:xfrm>
            <a:off x="838200" y="1957394"/>
            <a:ext cx="10515600" cy="4351338"/>
          </a:xfrm>
        </p:spPr>
        <p:txBody>
          <a:bodyPr>
            <a:normAutofit fontScale="92500" lnSpcReduction="20000"/>
          </a:bodyPr>
          <a:lstStyle/>
          <a:p>
            <a:endParaRPr lang="en-US" sz="2600" dirty="0">
              <a:latin typeface="Helvetica Light"/>
            </a:endParaRPr>
          </a:p>
          <a:p>
            <a:pPr>
              <a:buFont typeface="Wingdings" panose="05000000000000000000" pitchFamily="2" charset="2"/>
              <a:buChar char="Ø"/>
            </a:pPr>
            <a:r>
              <a:rPr lang="en-US" sz="2600" dirty="0">
                <a:latin typeface="Helvetica Light"/>
              </a:rPr>
              <a:t>All psychotropic medications readily pass into breast milk and the amount of medication secreted into breast milk is usually significantly lower than the amount of medication that passes through the placenta during pregnancy</a:t>
            </a:r>
          </a:p>
          <a:p>
            <a:endParaRPr lang="en-US" sz="2600" dirty="0">
              <a:latin typeface="Helvetica Light"/>
            </a:endParaRPr>
          </a:p>
          <a:p>
            <a:pPr>
              <a:buFont typeface="Wingdings" panose="05000000000000000000" pitchFamily="2" charset="2"/>
              <a:buChar char="Ø"/>
            </a:pPr>
            <a:r>
              <a:rPr lang="en-US" sz="2600" dirty="0">
                <a:latin typeface="Helvetica Light"/>
              </a:rPr>
              <a:t>If an infant was exposed in utero to psychiatric medication, it is reasonable to continue with the same medication while breastfeeding</a:t>
            </a:r>
          </a:p>
          <a:p>
            <a:endParaRPr lang="en-US" sz="2600" dirty="0">
              <a:latin typeface="Helvetica Light"/>
            </a:endParaRPr>
          </a:p>
          <a:p>
            <a:pPr>
              <a:buFont typeface="Wingdings" panose="05000000000000000000" pitchFamily="2" charset="2"/>
              <a:buChar char="Ø"/>
            </a:pPr>
            <a:r>
              <a:rPr lang="en-US" sz="2600" dirty="0">
                <a:latin typeface="Helvetica Light"/>
              </a:rPr>
              <a:t>Exceptions: </a:t>
            </a:r>
          </a:p>
          <a:p>
            <a:pPr lvl="1"/>
            <a:r>
              <a:rPr lang="en-US" dirty="0">
                <a:latin typeface="Helvetica Light"/>
              </a:rPr>
              <a:t>The mother’s psychiatric illness has relapsed and the current medication regimen is not working</a:t>
            </a:r>
          </a:p>
          <a:p>
            <a:pPr lvl="1"/>
            <a:r>
              <a:rPr lang="en-US" dirty="0">
                <a:latin typeface="Helvetica Light"/>
              </a:rPr>
              <a:t>The infant appears to be having side effects or medical complications related to the medication exposure during breastfeeding</a:t>
            </a:r>
          </a:p>
          <a:p>
            <a:endParaRPr lang="en-US" dirty="0">
              <a:latin typeface="Helvetica Light"/>
            </a:endParaRPr>
          </a:p>
          <a:p>
            <a:endParaRPr lang="en-US" dirty="0">
              <a:latin typeface="Helvetica Light"/>
            </a:endParaRPr>
          </a:p>
        </p:txBody>
      </p:sp>
      <p:sp>
        <p:nvSpPr>
          <p:cNvPr id="4" name="TextBox 3">
            <a:extLst>
              <a:ext uri="{FF2B5EF4-FFF2-40B4-BE49-F238E27FC236}">
                <a16:creationId xmlns:a16="http://schemas.microsoft.com/office/drawing/2014/main" id="{F5155DF2-BE16-4EBE-8C26-623DFA02BC66}"/>
              </a:ext>
            </a:extLst>
          </p:cNvPr>
          <p:cNvSpPr txBox="1"/>
          <p:nvPr/>
        </p:nvSpPr>
        <p:spPr>
          <a:xfrm>
            <a:off x="4612758" y="6440501"/>
            <a:ext cx="6241312" cy="307777"/>
          </a:xfrm>
          <a:prstGeom prst="rect">
            <a:avLst/>
          </a:prstGeom>
          <a:noFill/>
        </p:spPr>
        <p:txBody>
          <a:bodyPr wrap="square" rtlCol="0">
            <a:spAutoFit/>
          </a:bodyPr>
          <a:lstStyle/>
          <a:p>
            <a:pPr algn="r"/>
            <a:r>
              <a:rPr lang="en-US" sz="1400" dirty="0">
                <a:latin typeface="Helvetica Light"/>
              </a:rPr>
              <a:t>Payne, 2019.</a:t>
            </a:r>
          </a:p>
        </p:txBody>
      </p:sp>
    </p:spTree>
    <p:extLst>
      <p:ext uri="{BB962C8B-B14F-4D97-AF65-F5344CB8AC3E}">
        <p14:creationId xmlns:p14="http://schemas.microsoft.com/office/powerpoint/2010/main" val="326167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F923-2EDC-059F-924D-58AD26F575CD}"/>
              </a:ext>
            </a:extLst>
          </p:cNvPr>
          <p:cNvSpPr>
            <a:spLocks noGrp="1"/>
          </p:cNvSpPr>
          <p:nvPr>
            <p:ph type="title"/>
          </p:nvPr>
        </p:nvSpPr>
        <p:spPr/>
        <p:txBody>
          <a:bodyPr>
            <a:normAutofit/>
          </a:bodyPr>
          <a:lstStyle/>
          <a:p>
            <a:r>
              <a:rPr lang="en-US" sz="3600" dirty="0" err="1"/>
              <a:t>LactMed</a:t>
            </a:r>
            <a:endParaRPr lang="en-US" sz="3600" dirty="0"/>
          </a:p>
        </p:txBody>
      </p:sp>
      <p:sp>
        <p:nvSpPr>
          <p:cNvPr id="3" name="Content Placeholder 2">
            <a:extLst>
              <a:ext uri="{FF2B5EF4-FFF2-40B4-BE49-F238E27FC236}">
                <a16:creationId xmlns:a16="http://schemas.microsoft.com/office/drawing/2014/main" id="{B46BBC55-E352-8747-85EE-8ABC3D2BE94B}"/>
              </a:ext>
            </a:extLst>
          </p:cNvPr>
          <p:cNvSpPr>
            <a:spLocks noGrp="1"/>
          </p:cNvSpPr>
          <p:nvPr>
            <p:ph idx="1"/>
          </p:nvPr>
        </p:nvSpPr>
        <p:spPr/>
        <p:txBody>
          <a:bodyPr>
            <a:normAutofit/>
          </a:bodyPr>
          <a:lstStyle/>
          <a:p>
            <a:pPr>
              <a:buFont typeface="Wingdings" panose="05000000000000000000" pitchFamily="2" charset="2"/>
              <a:buChar char="Ø"/>
              <a:defRPr/>
            </a:pPr>
            <a:r>
              <a:rPr lang="en-US" sz="2400" dirty="0">
                <a:solidFill>
                  <a:schemeClr val="tx1">
                    <a:lumMod val="50000"/>
                  </a:schemeClr>
                </a:solidFill>
                <a:latin typeface="Helvetica Light"/>
              </a:rPr>
              <a:t>The National Library of Medicine at the NIH maintains the Drugs and Lactation Database (</a:t>
            </a:r>
            <a:r>
              <a:rPr lang="en-US" sz="2400" dirty="0" err="1">
                <a:solidFill>
                  <a:schemeClr val="tx1">
                    <a:lumMod val="50000"/>
                  </a:schemeClr>
                </a:solidFill>
                <a:latin typeface="Helvetica Light"/>
              </a:rPr>
              <a:t>LactMed</a:t>
            </a:r>
            <a:r>
              <a:rPr lang="en-US" sz="2400" dirty="0">
                <a:solidFill>
                  <a:schemeClr val="tx1">
                    <a:lumMod val="50000"/>
                  </a:schemeClr>
                </a:solidFill>
                <a:latin typeface="Helvetica Light"/>
              </a:rPr>
              <a:t>) found at: </a:t>
            </a:r>
            <a:r>
              <a:rPr lang="en-US" sz="2400" dirty="0">
                <a:solidFill>
                  <a:srgbClr val="0000FF"/>
                </a:solidFill>
                <a:latin typeface="Helvetica Light"/>
                <a:hlinkClick r:id="rId2">
                  <a:extLst>
                    <a:ext uri="{A12FA001-AC4F-418D-AE19-62706E023703}">
                      <ahyp:hlinkClr xmlns:ahyp="http://schemas.microsoft.com/office/drawing/2018/hyperlinkcolor" val="tx"/>
                    </a:ext>
                  </a:extLst>
                </a:hlinkClick>
              </a:rPr>
              <a:t>https://www.ncbi.nlm.nih.gov/books/NBK501922/</a:t>
            </a:r>
            <a:endParaRPr lang="en-US" sz="2400" dirty="0">
              <a:solidFill>
                <a:srgbClr val="0000FF"/>
              </a:solidFill>
              <a:latin typeface="Helvetica Light"/>
            </a:endParaRPr>
          </a:p>
          <a:p>
            <a:pPr>
              <a:buFont typeface="Wingdings" panose="05000000000000000000" pitchFamily="2" charset="2"/>
              <a:buChar char="Ø"/>
              <a:defRPr/>
            </a:pPr>
            <a:endParaRPr lang="en-US" sz="2400" dirty="0">
              <a:solidFill>
                <a:srgbClr val="0000FF"/>
              </a:solidFill>
              <a:latin typeface="Helvetica Light"/>
            </a:endParaRPr>
          </a:p>
          <a:p>
            <a:pPr>
              <a:buFont typeface="Wingdings" panose="05000000000000000000" pitchFamily="2" charset="2"/>
              <a:buChar char="Ø"/>
              <a:defRPr/>
            </a:pPr>
            <a:r>
              <a:rPr lang="en-US" sz="2400" dirty="0">
                <a:solidFill>
                  <a:schemeClr val="tx1">
                    <a:lumMod val="50000"/>
                  </a:schemeClr>
                </a:solidFill>
                <a:latin typeface="Helvetica Light"/>
              </a:rPr>
              <a:t> Database maintained by a peer review panel that reviews scientific data to assure validity and currency.  </a:t>
            </a:r>
          </a:p>
          <a:p>
            <a:pPr>
              <a:buFont typeface="Wingdings" panose="05000000000000000000" pitchFamily="2" charset="2"/>
              <a:buChar char="Ø"/>
              <a:defRPr/>
            </a:pPr>
            <a:endParaRPr lang="en-US" sz="2400" dirty="0">
              <a:solidFill>
                <a:schemeClr val="tx1">
                  <a:lumMod val="50000"/>
                </a:schemeClr>
              </a:solidFill>
              <a:latin typeface="Helvetica Light"/>
            </a:endParaRPr>
          </a:p>
          <a:p>
            <a:pPr>
              <a:buFont typeface="Wingdings" panose="05000000000000000000" pitchFamily="2" charset="2"/>
              <a:buChar char="Ø"/>
              <a:defRPr/>
            </a:pPr>
            <a:r>
              <a:rPr lang="en-US" sz="2400" dirty="0">
                <a:solidFill>
                  <a:schemeClr val="tx1">
                    <a:lumMod val="50000"/>
                  </a:schemeClr>
                </a:solidFill>
                <a:latin typeface="Helvetica Light"/>
              </a:rPr>
              <a:t>It includes information on levels of drugs in breastmilk and infant blood and the possible adverse effects in the nursing infant.</a:t>
            </a:r>
          </a:p>
          <a:p>
            <a:pPr>
              <a:buFont typeface="Wingdings" panose="05000000000000000000" pitchFamily="2" charset="2"/>
              <a:buChar char="Ø"/>
            </a:pPr>
            <a:endParaRPr lang="en-US" sz="2400" dirty="0">
              <a:latin typeface="Helvetica Light"/>
            </a:endParaRPr>
          </a:p>
        </p:txBody>
      </p:sp>
    </p:spTree>
    <p:extLst>
      <p:ext uri="{BB962C8B-B14F-4D97-AF65-F5344CB8AC3E}">
        <p14:creationId xmlns:p14="http://schemas.microsoft.com/office/powerpoint/2010/main" val="1617792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629" y="2619976"/>
            <a:ext cx="11336740" cy="3117884"/>
          </a:xfrm>
        </p:spPr>
        <p:txBody>
          <a:bodyPr>
            <a:normAutofit/>
          </a:bodyPr>
          <a:lstStyle/>
          <a:p>
            <a:r>
              <a:rPr lang="en-US" dirty="0">
                <a:solidFill>
                  <a:schemeClr val="tx1">
                    <a:lumMod val="65000"/>
                    <a:lumOff val="35000"/>
                  </a:schemeClr>
                </a:solidFill>
                <a:ea typeface="+mn-ea"/>
                <a:cs typeface="+mn-cs"/>
              </a:rPr>
              <a:t>No relevant financial relationship with a commercial interest to disclose.</a:t>
            </a:r>
          </a:p>
          <a:p>
            <a:endParaRPr lang="en-US" dirty="0">
              <a:solidFill>
                <a:schemeClr val="tx1">
                  <a:lumMod val="65000"/>
                  <a:lumOff val="35000"/>
                </a:schemeClr>
              </a:solidFill>
              <a:ea typeface="+mn-ea"/>
              <a:cs typeface="+mn-cs"/>
            </a:endParaRPr>
          </a:p>
        </p:txBody>
      </p:sp>
      <p:sp>
        <p:nvSpPr>
          <p:cNvPr id="4" name="TextBox 3"/>
          <p:cNvSpPr txBox="1"/>
          <p:nvPr/>
        </p:nvSpPr>
        <p:spPr>
          <a:xfrm>
            <a:off x="3352800" y="1296537"/>
            <a:ext cx="5486400" cy="523220"/>
          </a:xfrm>
          <a:prstGeom prst="rect">
            <a:avLst/>
          </a:prstGeom>
          <a:noFill/>
        </p:spPr>
        <p:txBody>
          <a:bodyPr wrap="square" rtlCol="0">
            <a:spAutoFit/>
          </a:bodyPr>
          <a:lstStyle/>
          <a:p>
            <a:pPr algn="ctr"/>
            <a:r>
              <a:rPr lang="en-US" sz="2800" dirty="0">
                <a:solidFill>
                  <a:srgbClr val="049FDA"/>
                </a:solidFill>
                <a:latin typeface="Helvetica Regular" charset="0"/>
                <a:ea typeface="Helvetica Regular" charset="0"/>
                <a:cs typeface="Helvetica Regular" charset="0"/>
              </a:rPr>
              <a:t>Disclosures</a:t>
            </a:r>
          </a:p>
        </p:txBody>
      </p:sp>
    </p:spTree>
    <p:extLst>
      <p:ext uri="{BB962C8B-B14F-4D97-AF65-F5344CB8AC3E}">
        <p14:creationId xmlns:p14="http://schemas.microsoft.com/office/powerpoint/2010/main" val="1708071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684386-9237-4F8F-AE8B-AA68B0D2A6FB}"/>
              </a:ext>
            </a:extLst>
          </p:cNvPr>
          <p:cNvSpPr>
            <a:spLocks noGrp="1"/>
          </p:cNvSpPr>
          <p:nvPr>
            <p:ph idx="1"/>
          </p:nvPr>
        </p:nvSpPr>
        <p:spPr/>
        <p:txBody>
          <a:bodyPr/>
          <a:lstStyle/>
          <a:p>
            <a:pPr>
              <a:buFont typeface="Wingdings" panose="05000000000000000000" pitchFamily="2" charset="2"/>
              <a:buChar char="Ø"/>
            </a:pPr>
            <a:r>
              <a:rPr lang="en-US" dirty="0">
                <a:latin typeface="Helvetica Light"/>
              </a:rPr>
              <a:t>A valuable tool and practical guide to indicate the extent of drug exposure to the infant while breastfeeding</a:t>
            </a:r>
          </a:p>
          <a:p>
            <a:pPr>
              <a:buFont typeface="Wingdings" panose="05000000000000000000" pitchFamily="2" charset="2"/>
              <a:buChar char="Ø"/>
            </a:pPr>
            <a:endParaRPr lang="en-US" dirty="0">
              <a:latin typeface="Helvetica Light"/>
            </a:endParaRPr>
          </a:p>
          <a:p>
            <a:pPr>
              <a:buFont typeface="Wingdings" panose="05000000000000000000" pitchFamily="2" charset="2"/>
              <a:buChar char="Ø"/>
            </a:pPr>
            <a:r>
              <a:rPr lang="en-US" dirty="0">
                <a:latin typeface="Helvetica Light"/>
              </a:rPr>
              <a:t>The RID calculates the weight-adjusted dose in the infant relative to the weight-adjusted dose in the mother</a:t>
            </a:r>
          </a:p>
        </p:txBody>
      </p:sp>
      <p:sp>
        <p:nvSpPr>
          <p:cNvPr id="4" name="Title 1">
            <a:extLst>
              <a:ext uri="{FF2B5EF4-FFF2-40B4-BE49-F238E27FC236}">
                <a16:creationId xmlns:a16="http://schemas.microsoft.com/office/drawing/2014/main" id="{433AC960-447F-4081-A2E0-1EDD09D71D74}"/>
              </a:ext>
            </a:extLst>
          </p:cNvPr>
          <p:cNvSpPr>
            <a:spLocks noGrp="1"/>
          </p:cNvSpPr>
          <p:nvPr>
            <p:ph type="title"/>
          </p:nvPr>
        </p:nvSpPr>
        <p:spPr>
          <a:xfrm>
            <a:off x="0" y="1116013"/>
            <a:ext cx="12192000" cy="709612"/>
          </a:xfrm>
        </p:spPr>
        <p:txBody>
          <a:bodyPr>
            <a:normAutofit/>
          </a:bodyPr>
          <a:lstStyle/>
          <a:p>
            <a:r>
              <a:rPr lang="en-US" sz="3600" b="1" dirty="0"/>
              <a:t>Relative infant dose (RID)</a:t>
            </a:r>
          </a:p>
        </p:txBody>
      </p:sp>
    </p:spTree>
    <p:extLst>
      <p:ext uri="{BB962C8B-B14F-4D97-AF65-F5344CB8AC3E}">
        <p14:creationId xmlns:p14="http://schemas.microsoft.com/office/powerpoint/2010/main" val="4080704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7D7EE-8A37-4990-9A6B-CEAE4E7BA53D}"/>
              </a:ext>
            </a:extLst>
          </p:cNvPr>
          <p:cNvSpPr>
            <a:spLocks noGrp="1"/>
          </p:cNvSpPr>
          <p:nvPr>
            <p:ph type="title"/>
          </p:nvPr>
        </p:nvSpPr>
        <p:spPr>
          <a:xfrm>
            <a:off x="-1" y="905674"/>
            <a:ext cx="12192000" cy="709919"/>
          </a:xfrm>
        </p:spPr>
        <p:txBody>
          <a:bodyPr>
            <a:normAutofit/>
          </a:bodyPr>
          <a:lstStyle/>
          <a:p>
            <a:r>
              <a:rPr lang="en-US" sz="3600" b="1" dirty="0"/>
              <a:t>RID of commonly used antidepressants</a:t>
            </a:r>
          </a:p>
        </p:txBody>
      </p:sp>
      <p:pic>
        <p:nvPicPr>
          <p:cNvPr id="4" name="Content Placeholder 3">
            <a:extLst>
              <a:ext uri="{FF2B5EF4-FFF2-40B4-BE49-F238E27FC236}">
                <a16:creationId xmlns:a16="http://schemas.microsoft.com/office/drawing/2014/main" id="{4AF0443D-D343-4F6E-9E50-617D0DF8D600}"/>
              </a:ext>
            </a:extLst>
          </p:cNvPr>
          <p:cNvPicPr>
            <a:picLocks noGrp="1" noChangeAspect="1"/>
          </p:cNvPicPr>
          <p:nvPr>
            <p:ph idx="1"/>
          </p:nvPr>
        </p:nvPicPr>
        <p:blipFill>
          <a:blip r:embed="rId2"/>
          <a:stretch>
            <a:fillRect/>
          </a:stretch>
        </p:blipFill>
        <p:spPr>
          <a:xfrm>
            <a:off x="2126224" y="1600988"/>
            <a:ext cx="7939549" cy="4351338"/>
          </a:xfrm>
          <a:prstGeom prst="rect">
            <a:avLst/>
          </a:prstGeom>
        </p:spPr>
      </p:pic>
      <p:sp>
        <p:nvSpPr>
          <p:cNvPr id="5" name="TextBox 4">
            <a:extLst>
              <a:ext uri="{FF2B5EF4-FFF2-40B4-BE49-F238E27FC236}">
                <a16:creationId xmlns:a16="http://schemas.microsoft.com/office/drawing/2014/main" id="{85EF0A7E-23FF-450D-9249-2AEB3AA5E6FC}"/>
              </a:ext>
            </a:extLst>
          </p:cNvPr>
          <p:cNvSpPr txBox="1"/>
          <p:nvPr/>
        </p:nvSpPr>
        <p:spPr>
          <a:xfrm>
            <a:off x="5263116" y="6468768"/>
            <a:ext cx="6241312" cy="307777"/>
          </a:xfrm>
          <a:prstGeom prst="rect">
            <a:avLst/>
          </a:prstGeom>
          <a:noFill/>
        </p:spPr>
        <p:txBody>
          <a:bodyPr wrap="square" rtlCol="0">
            <a:spAutoFit/>
          </a:bodyPr>
          <a:lstStyle/>
          <a:p>
            <a:r>
              <a:rPr lang="en-US" sz="1400" dirty="0">
                <a:latin typeface="Helvetica Light"/>
              </a:rPr>
              <a:t>Adapted from Chad et al., 2013  </a:t>
            </a:r>
          </a:p>
        </p:txBody>
      </p:sp>
      <p:sp>
        <p:nvSpPr>
          <p:cNvPr id="6" name="TextBox 5">
            <a:extLst>
              <a:ext uri="{FF2B5EF4-FFF2-40B4-BE49-F238E27FC236}">
                <a16:creationId xmlns:a16="http://schemas.microsoft.com/office/drawing/2014/main" id="{63169479-4197-C23F-C64B-CCF67274DF42}"/>
              </a:ext>
            </a:extLst>
          </p:cNvPr>
          <p:cNvSpPr txBox="1"/>
          <p:nvPr/>
        </p:nvSpPr>
        <p:spPr>
          <a:xfrm>
            <a:off x="3156857" y="6099436"/>
            <a:ext cx="6096000" cy="369332"/>
          </a:xfrm>
          <a:prstGeom prst="rect">
            <a:avLst/>
          </a:prstGeom>
          <a:noFill/>
        </p:spPr>
        <p:txBody>
          <a:bodyPr wrap="square">
            <a:spAutoFit/>
          </a:bodyPr>
          <a:lstStyle/>
          <a:p>
            <a:r>
              <a:rPr lang="en-US" sz="1800" dirty="0">
                <a:solidFill>
                  <a:schemeClr val="tx1"/>
                </a:solidFill>
              </a:rPr>
              <a:t>RID: &lt;1% for </a:t>
            </a:r>
            <a:r>
              <a:rPr lang="en-US" sz="1800" dirty="0" err="1">
                <a:solidFill>
                  <a:schemeClr val="tx1"/>
                </a:solidFill>
              </a:rPr>
              <a:t>zuranolone</a:t>
            </a:r>
            <a:r>
              <a:rPr lang="en-US" sz="1800" dirty="0">
                <a:solidFill>
                  <a:schemeClr val="tx1"/>
                </a:solidFill>
              </a:rPr>
              <a:t>, 1-2% for </a:t>
            </a:r>
            <a:r>
              <a:rPr lang="en-US" sz="1800" dirty="0" err="1">
                <a:solidFill>
                  <a:schemeClr val="tx1"/>
                </a:solidFill>
              </a:rPr>
              <a:t>brexanolone</a:t>
            </a:r>
            <a:r>
              <a:rPr lang="en-US" sz="1800" dirty="0">
                <a:solidFill>
                  <a:schemeClr val="tx1"/>
                </a:solidFill>
              </a:rPr>
              <a:t> (see </a:t>
            </a:r>
            <a:r>
              <a:rPr lang="en-US" sz="1800" dirty="0" err="1">
                <a:solidFill>
                  <a:schemeClr val="tx1"/>
                </a:solidFill>
              </a:rPr>
              <a:t>LactMed</a:t>
            </a:r>
            <a:r>
              <a:rPr lang="en-US" sz="1800" dirty="0">
                <a:solidFill>
                  <a:schemeClr val="tx1"/>
                </a:solidFill>
              </a:rPr>
              <a:t>)</a:t>
            </a:r>
          </a:p>
        </p:txBody>
      </p:sp>
    </p:spTree>
    <p:extLst>
      <p:ext uri="{BB962C8B-B14F-4D97-AF65-F5344CB8AC3E}">
        <p14:creationId xmlns:p14="http://schemas.microsoft.com/office/powerpoint/2010/main" val="2701770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56FEA-EAED-49A5-93B3-94B00296DFFC}"/>
              </a:ext>
            </a:extLst>
          </p:cNvPr>
          <p:cNvSpPr>
            <a:spLocks noGrp="1"/>
          </p:cNvSpPr>
          <p:nvPr>
            <p:ph type="title"/>
          </p:nvPr>
        </p:nvSpPr>
        <p:spPr/>
        <p:txBody>
          <a:bodyPr>
            <a:normAutofit/>
          </a:bodyPr>
          <a:lstStyle/>
          <a:p>
            <a:r>
              <a:rPr lang="en-US" sz="3600" dirty="0"/>
              <a:t>General recommendations</a:t>
            </a:r>
          </a:p>
        </p:txBody>
      </p:sp>
      <p:sp>
        <p:nvSpPr>
          <p:cNvPr id="3" name="Content Placeholder 2">
            <a:extLst>
              <a:ext uri="{FF2B5EF4-FFF2-40B4-BE49-F238E27FC236}">
                <a16:creationId xmlns:a16="http://schemas.microsoft.com/office/drawing/2014/main" id="{093CDFA9-39B1-4D95-B0AC-437D03FF773B}"/>
              </a:ext>
            </a:extLst>
          </p:cNvPr>
          <p:cNvSpPr>
            <a:spLocks noGrp="1"/>
          </p:cNvSpPr>
          <p:nvPr>
            <p:ph idx="1"/>
          </p:nvPr>
        </p:nvSpPr>
        <p:spPr>
          <a:xfrm>
            <a:off x="838200" y="2231416"/>
            <a:ext cx="10515600" cy="3786612"/>
          </a:xfrm>
        </p:spPr>
        <p:txBody>
          <a:bodyPr>
            <a:normAutofit/>
          </a:bodyPr>
          <a:lstStyle/>
          <a:p>
            <a:pPr>
              <a:buFont typeface="Wingdings" panose="05000000000000000000" pitchFamily="2" charset="2"/>
              <a:buChar char="Ø"/>
            </a:pPr>
            <a:endParaRPr lang="en-US" sz="2400" dirty="0">
              <a:latin typeface="Helvetica Light"/>
            </a:endParaRPr>
          </a:p>
          <a:p>
            <a:pPr>
              <a:buFont typeface="Wingdings" panose="05000000000000000000" pitchFamily="2" charset="2"/>
              <a:buChar char="Ø"/>
            </a:pPr>
            <a:r>
              <a:rPr lang="en-US" sz="2400" dirty="0">
                <a:latin typeface="Helvetica Light"/>
              </a:rPr>
              <a:t>Encourage patient to have psychiatric care during and after pregnancy</a:t>
            </a:r>
          </a:p>
          <a:p>
            <a:pPr>
              <a:buFont typeface="Wingdings" panose="05000000000000000000" pitchFamily="2" charset="2"/>
              <a:buChar char="Ø"/>
            </a:pPr>
            <a:endParaRPr lang="en-US" sz="2400" dirty="0">
              <a:latin typeface="Helvetica Light"/>
            </a:endParaRPr>
          </a:p>
          <a:p>
            <a:pPr>
              <a:buFont typeface="Wingdings" panose="05000000000000000000" pitchFamily="2" charset="2"/>
              <a:buChar char="Ø"/>
            </a:pPr>
            <a:r>
              <a:rPr lang="en-US" sz="2400" dirty="0">
                <a:latin typeface="Helvetica Light"/>
              </a:rPr>
              <a:t>Ideally, all medication changes should be done before pregnancy and the patient should be psychiatrically stable </a:t>
            </a:r>
          </a:p>
          <a:p>
            <a:pPr>
              <a:buFont typeface="Wingdings" panose="05000000000000000000" pitchFamily="2" charset="2"/>
              <a:buChar char="Ø"/>
            </a:pPr>
            <a:endParaRPr lang="en-US" sz="2400" dirty="0">
              <a:latin typeface="Helvetica Light"/>
            </a:endParaRPr>
          </a:p>
          <a:p>
            <a:pPr>
              <a:buFont typeface="Wingdings" panose="05000000000000000000" pitchFamily="2" charset="2"/>
              <a:buChar char="Ø"/>
            </a:pPr>
            <a:r>
              <a:rPr lang="en-US" sz="2400" dirty="0">
                <a:latin typeface="Helvetica Light"/>
              </a:rPr>
              <a:t>Consider breastfeeding when discussing possible medications during  pregnancy</a:t>
            </a:r>
          </a:p>
          <a:p>
            <a:pPr>
              <a:buFont typeface="Wingdings" panose="05000000000000000000" pitchFamily="2" charset="2"/>
              <a:buChar char="Ø"/>
            </a:pPr>
            <a:endParaRPr lang="en-US" sz="2400" dirty="0">
              <a:latin typeface="Helvetica Light"/>
            </a:endParaRPr>
          </a:p>
        </p:txBody>
      </p:sp>
    </p:spTree>
    <p:extLst>
      <p:ext uri="{BB962C8B-B14F-4D97-AF65-F5344CB8AC3E}">
        <p14:creationId xmlns:p14="http://schemas.microsoft.com/office/powerpoint/2010/main" val="1371788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8D464-F0F6-4C66-99FA-97F85643A7AB}"/>
              </a:ext>
            </a:extLst>
          </p:cNvPr>
          <p:cNvSpPr>
            <a:spLocks noGrp="1"/>
          </p:cNvSpPr>
          <p:nvPr>
            <p:ph type="title"/>
          </p:nvPr>
        </p:nvSpPr>
        <p:spPr/>
        <p:txBody>
          <a:bodyPr>
            <a:normAutofit/>
          </a:bodyPr>
          <a:lstStyle/>
          <a:p>
            <a:r>
              <a:rPr lang="en-US" sz="3600" b="1" dirty="0"/>
              <a:t>General recommendations</a:t>
            </a:r>
          </a:p>
        </p:txBody>
      </p:sp>
      <p:sp>
        <p:nvSpPr>
          <p:cNvPr id="3" name="Content Placeholder 2">
            <a:extLst>
              <a:ext uri="{FF2B5EF4-FFF2-40B4-BE49-F238E27FC236}">
                <a16:creationId xmlns:a16="http://schemas.microsoft.com/office/drawing/2014/main" id="{10B840EA-ECEA-4318-A3EA-CD83D0A30A86}"/>
              </a:ext>
            </a:extLst>
          </p:cNvPr>
          <p:cNvSpPr>
            <a:spLocks noGrp="1"/>
          </p:cNvSpPr>
          <p:nvPr>
            <p:ph idx="1"/>
          </p:nvPr>
        </p:nvSpPr>
        <p:spPr>
          <a:xfrm>
            <a:off x="987056" y="1997499"/>
            <a:ext cx="10515600" cy="2936008"/>
          </a:xfrm>
        </p:spPr>
        <p:txBody>
          <a:bodyPr>
            <a:noAutofit/>
          </a:bodyPr>
          <a:lstStyle/>
          <a:p>
            <a:pPr>
              <a:buFont typeface="Wingdings" panose="05000000000000000000" pitchFamily="2" charset="2"/>
              <a:buChar char="Ø"/>
            </a:pPr>
            <a:endParaRPr lang="en-US" sz="2400" dirty="0">
              <a:latin typeface="Helvetica Light"/>
            </a:endParaRPr>
          </a:p>
          <a:p>
            <a:pPr>
              <a:buFont typeface="Wingdings" panose="05000000000000000000" pitchFamily="2" charset="2"/>
              <a:buChar char="Ø"/>
            </a:pPr>
            <a:r>
              <a:rPr lang="en-US" sz="2400" dirty="0">
                <a:latin typeface="Helvetica Light"/>
              </a:rPr>
              <a:t>Frequently the best option is a medication that the patient found helpful in the past, due to known efficacy and tolerability</a:t>
            </a:r>
          </a:p>
          <a:p>
            <a:pPr>
              <a:buFont typeface="Wingdings" panose="05000000000000000000" pitchFamily="2" charset="2"/>
              <a:buChar char="Ø"/>
            </a:pPr>
            <a:endParaRPr lang="en-US" sz="2400" dirty="0">
              <a:latin typeface="Helvetica Light"/>
            </a:endParaRPr>
          </a:p>
          <a:p>
            <a:pPr>
              <a:buFont typeface="Wingdings" panose="05000000000000000000" pitchFamily="2" charset="2"/>
              <a:buChar char="Ø"/>
            </a:pPr>
            <a:r>
              <a:rPr lang="en-US" sz="2400" dirty="0">
                <a:latin typeface="Helvetica Light"/>
              </a:rPr>
              <a:t>When possible, monotherapy in adequate dose is preferred over polypharmacy</a:t>
            </a:r>
          </a:p>
          <a:p>
            <a:pPr>
              <a:buFont typeface="Wingdings" panose="05000000000000000000" pitchFamily="2" charset="2"/>
              <a:buChar char="Ø"/>
            </a:pPr>
            <a:endParaRPr lang="en-US" sz="2400" dirty="0">
              <a:latin typeface="Helvetica Light"/>
            </a:endParaRPr>
          </a:p>
          <a:p>
            <a:pPr>
              <a:buFont typeface="Wingdings" panose="05000000000000000000" pitchFamily="2" charset="2"/>
              <a:buChar char="Ø"/>
            </a:pPr>
            <a:r>
              <a:rPr lang="en-US" sz="2400" dirty="0">
                <a:latin typeface="Helvetica Light"/>
              </a:rPr>
              <a:t>The goal of treatment is full symptom remission, and medications should be adjusted to the lowest efficacious and fully therapeutic dose</a:t>
            </a:r>
          </a:p>
          <a:p>
            <a:pPr>
              <a:buFont typeface="Wingdings" panose="05000000000000000000" pitchFamily="2" charset="2"/>
              <a:buChar char="Ø"/>
            </a:pPr>
            <a:endParaRPr lang="en-US" sz="2400" dirty="0">
              <a:latin typeface="Helvetica Light"/>
            </a:endParaRPr>
          </a:p>
        </p:txBody>
      </p:sp>
    </p:spTree>
    <p:extLst>
      <p:ext uri="{BB962C8B-B14F-4D97-AF65-F5344CB8AC3E}">
        <p14:creationId xmlns:p14="http://schemas.microsoft.com/office/powerpoint/2010/main" val="1575290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object 2"/>
          <p:cNvPicPr/>
          <p:nvPr/>
        </p:nvPicPr>
        <p:blipFill>
          <a:blip r:embed="rId3"/>
          <a:stretch/>
        </p:blipFill>
        <p:spPr>
          <a:xfrm>
            <a:off x="0" y="0"/>
            <a:ext cx="6855840" cy="6855480"/>
          </a:xfrm>
          <a:prstGeom prst="rect">
            <a:avLst/>
          </a:prstGeom>
          <a:ln w="0">
            <a:noFill/>
          </a:ln>
        </p:spPr>
      </p:pic>
      <p:sp>
        <p:nvSpPr>
          <p:cNvPr id="40" name="CustomShape 1"/>
          <p:cNvSpPr/>
          <p:nvPr/>
        </p:nvSpPr>
        <p:spPr>
          <a:xfrm>
            <a:off x="6968058" y="870856"/>
            <a:ext cx="5104200" cy="5270573"/>
          </a:xfrm>
          <a:prstGeom prst="rect">
            <a:avLst/>
          </a:prstGeom>
          <a:noFill/>
          <a:ln w="0">
            <a:noFill/>
          </a:ln>
        </p:spPr>
        <p:style>
          <a:lnRef idx="0">
            <a:scrgbClr r="0" g="0" b="0"/>
          </a:lnRef>
          <a:fillRef idx="0">
            <a:scrgbClr r="0" g="0" b="0"/>
          </a:fillRef>
          <a:effectRef idx="0">
            <a:scrgbClr r="0" g="0" b="0"/>
          </a:effectRef>
          <a:fontRef idx="minor"/>
        </p:style>
        <p:txBody>
          <a:bodyPr wrap="square" lIns="0" tIns="12600" rIns="0" bIns="0">
            <a:spAutoFit/>
          </a:bodyPr>
          <a:lstStyle/>
          <a:p>
            <a:pPr marL="12600" marR="0" lvl="0" indent="0" algn="l" defTabSz="914400" rtl="0" eaLnBrk="1" fontAlgn="auto" latinLnBrk="0" hangingPunct="1">
              <a:lnSpc>
                <a:spcPct val="100000"/>
              </a:lnSpc>
              <a:spcBef>
                <a:spcPts val="99"/>
              </a:spcBef>
              <a:spcAft>
                <a:spcPts val="0"/>
              </a:spcAft>
              <a:buClrTx/>
              <a:buSzTx/>
              <a:buFontTx/>
              <a:buNone/>
              <a:tabLst/>
              <a:defRPr/>
            </a:pPr>
            <a:r>
              <a:rPr kumimoji="0" lang="en-US" sz="2000" b="1" i="0" u="none" strike="noStrike" kern="1200" cap="none" spc="-7" normalizeH="0" baseline="0" noProof="0" dirty="0">
                <a:ln>
                  <a:noFill/>
                </a:ln>
                <a:solidFill>
                  <a:srgbClr val="000000"/>
                </a:solidFill>
                <a:effectLst/>
                <a:uLnTx/>
                <a:uFillTx/>
                <a:latin typeface="Helvetica Light"/>
              </a:rPr>
              <a:t>Postpartum Resource Center of New York</a:t>
            </a:r>
          </a:p>
          <a:p>
            <a:pPr marL="12600" marR="0" lvl="0" indent="0" algn="l" defTabSz="914400" rtl="0" eaLnBrk="1" fontAlgn="auto" latinLnBrk="0" hangingPunct="1">
              <a:lnSpc>
                <a:spcPct val="100000"/>
              </a:lnSpc>
              <a:spcBef>
                <a:spcPts val="99"/>
              </a:spcBef>
              <a:spcAft>
                <a:spcPts val="0"/>
              </a:spcAft>
              <a:buClrTx/>
              <a:buSzTx/>
              <a:buFontTx/>
              <a:buNone/>
              <a:tabLst/>
              <a:defRPr/>
            </a:pPr>
            <a:endParaRPr kumimoji="0" lang="en-US" sz="2000" b="1" i="0" u="none" strike="noStrike" kern="1200" cap="none" spc="-1" normalizeH="0" baseline="0" noProof="0" dirty="0">
              <a:ln>
                <a:noFill/>
              </a:ln>
              <a:solidFill>
                <a:prstClr val="black"/>
              </a:solidFill>
              <a:effectLst/>
              <a:uLnTx/>
              <a:uFillTx/>
              <a:latin typeface="Helvetica Light"/>
            </a:endParaRPr>
          </a:p>
          <a:p>
            <a:pPr marL="1260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7" normalizeH="0" baseline="0" noProof="0" dirty="0">
                <a:ln>
                  <a:noFill/>
                </a:ln>
                <a:solidFill>
                  <a:srgbClr val="000000"/>
                </a:solidFill>
                <a:effectLst/>
                <a:uLnTx/>
                <a:uFillTx/>
                <a:latin typeface="Helvetica Light"/>
              </a:rPr>
              <a:t>A state-wide non-profit organization providing since 1998 free emotional support,  educational information, </a:t>
            </a:r>
            <a:r>
              <a:rPr kumimoji="0" lang="en-US" sz="2000" b="1" i="0" u="none" strike="noStrike" kern="1200" cap="none" spc="-1" normalizeH="0" baseline="0" noProof="0" dirty="0">
                <a:ln>
                  <a:noFill/>
                </a:ln>
                <a:solidFill>
                  <a:srgbClr val="000000"/>
                </a:solidFill>
                <a:effectLst/>
                <a:uLnTx/>
                <a:uFillTx/>
                <a:latin typeface="Helvetica Light"/>
              </a:rPr>
              <a:t>and </a:t>
            </a:r>
            <a:r>
              <a:rPr kumimoji="0" lang="en-US" sz="2000" b="1" i="0" u="none" strike="noStrike" kern="1200" cap="none" spc="-7" normalizeH="0" baseline="0" noProof="0" dirty="0">
                <a:ln>
                  <a:noFill/>
                </a:ln>
                <a:solidFill>
                  <a:srgbClr val="000000"/>
                </a:solidFill>
                <a:effectLst/>
                <a:uLnTx/>
                <a:uFillTx/>
                <a:latin typeface="Helvetica Light"/>
              </a:rPr>
              <a:t>healthcare </a:t>
            </a:r>
            <a:r>
              <a:rPr kumimoji="0" lang="en-US" sz="2000" b="1" i="0" u="none" strike="noStrike" kern="1200" cap="none" spc="-1" normalizeH="0" baseline="0" noProof="0" dirty="0">
                <a:ln>
                  <a:noFill/>
                </a:ln>
                <a:solidFill>
                  <a:srgbClr val="000000"/>
                </a:solidFill>
                <a:effectLst/>
                <a:uLnTx/>
                <a:uFillTx/>
                <a:latin typeface="Helvetica Light"/>
              </a:rPr>
              <a:t>and support</a:t>
            </a:r>
            <a:r>
              <a:rPr kumimoji="0" lang="en-US" sz="2000" b="1" i="0" u="none" strike="noStrike" kern="1200" cap="none" spc="-12" normalizeH="0" baseline="0" noProof="0" dirty="0">
                <a:ln>
                  <a:noFill/>
                </a:ln>
                <a:solidFill>
                  <a:srgbClr val="000000"/>
                </a:solidFill>
                <a:effectLst/>
                <a:uLnTx/>
                <a:uFillTx/>
                <a:latin typeface="Helvetica Light"/>
              </a:rPr>
              <a:t> </a:t>
            </a:r>
            <a:r>
              <a:rPr kumimoji="0" lang="en-US" sz="2000" b="1" i="0" u="none" strike="noStrike" kern="1200" cap="none" spc="-1" normalizeH="0" baseline="0" noProof="0" dirty="0">
                <a:ln>
                  <a:noFill/>
                </a:ln>
                <a:solidFill>
                  <a:srgbClr val="000000"/>
                </a:solidFill>
                <a:effectLst/>
                <a:uLnTx/>
                <a:uFillTx/>
                <a:latin typeface="Helvetica Light"/>
              </a:rPr>
              <a:t>group resources.</a:t>
            </a:r>
            <a:endParaRPr kumimoji="0" lang="en-US" sz="2000" b="1" i="0" u="none" strike="noStrike" kern="1200" cap="none" spc="-1" normalizeH="0" baseline="0" noProof="0" dirty="0">
              <a:ln>
                <a:noFill/>
              </a:ln>
              <a:solidFill>
                <a:prstClr val="black"/>
              </a:solidFill>
              <a:effectLst/>
              <a:uLnTx/>
              <a:uFillTx/>
              <a:latin typeface="Helvetica Light"/>
            </a:endParaRPr>
          </a:p>
          <a:p>
            <a:pPr marL="12600" marR="0" lvl="0" indent="0" algn="l" defTabSz="914400" rtl="0" eaLnBrk="1" fontAlgn="auto" latinLnBrk="0" hangingPunct="1">
              <a:lnSpc>
                <a:spcPct val="100000"/>
              </a:lnSpc>
              <a:spcBef>
                <a:spcPts val="45"/>
              </a:spcBef>
              <a:spcAft>
                <a:spcPts val="0"/>
              </a:spcAft>
              <a:buClrTx/>
              <a:buSzTx/>
              <a:buFontTx/>
              <a:buNone/>
              <a:tabLst/>
              <a:defRPr/>
            </a:pPr>
            <a:endParaRPr kumimoji="0" lang="en-US" sz="2000" b="1" i="0" u="none" strike="noStrike" kern="1200" cap="none" spc="-1" normalizeH="0" baseline="0" noProof="0" dirty="0">
              <a:ln>
                <a:noFill/>
              </a:ln>
              <a:solidFill>
                <a:prstClr val="black"/>
              </a:solidFill>
              <a:effectLst/>
              <a:uLnTx/>
              <a:uFillTx/>
              <a:latin typeface="Helvetica Light"/>
            </a:endParaRPr>
          </a:p>
          <a:p>
            <a:pPr marL="1260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7" normalizeH="0" baseline="0" noProof="0" dirty="0">
                <a:ln>
                  <a:noFill/>
                </a:ln>
                <a:solidFill>
                  <a:srgbClr val="000000"/>
                </a:solidFill>
                <a:effectLst/>
                <a:uLnTx/>
                <a:uFillTx/>
                <a:latin typeface="Helvetica Light"/>
              </a:rPr>
              <a:t>Moms</a:t>
            </a:r>
            <a:r>
              <a:rPr kumimoji="0" lang="en-US" sz="2000" b="1" i="1" u="none" strike="noStrike" kern="1200" cap="none" spc="-12" normalizeH="0" baseline="0" noProof="0" dirty="0">
                <a:ln>
                  <a:noFill/>
                </a:ln>
                <a:solidFill>
                  <a:srgbClr val="000000"/>
                </a:solidFill>
                <a:effectLst/>
                <a:uLnTx/>
                <a:uFillTx/>
                <a:latin typeface="Helvetica Light"/>
              </a:rPr>
              <a:t> </a:t>
            </a:r>
            <a:r>
              <a:rPr kumimoji="0" lang="en-US" sz="2000" b="1" i="1" u="none" strike="noStrike" kern="1200" cap="none" spc="-1" normalizeH="0" baseline="0" noProof="0" dirty="0">
                <a:ln>
                  <a:noFill/>
                </a:ln>
                <a:solidFill>
                  <a:srgbClr val="000000"/>
                </a:solidFill>
                <a:effectLst/>
                <a:uLnTx/>
                <a:uFillTx/>
                <a:latin typeface="Helvetica Light"/>
              </a:rPr>
              <a:t>on</a:t>
            </a:r>
            <a:r>
              <a:rPr kumimoji="0" lang="en-US" sz="2000" b="1" i="1" u="none" strike="noStrike" kern="1200" cap="none" spc="-15" normalizeH="0" baseline="0" noProof="0" dirty="0">
                <a:ln>
                  <a:noFill/>
                </a:ln>
                <a:solidFill>
                  <a:srgbClr val="000000"/>
                </a:solidFill>
                <a:effectLst/>
                <a:uLnTx/>
                <a:uFillTx/>
                <a:latin typeface="Helvetica Light"/>
              </a:rPr>
              <a:t> </a:t>
            </a:r>
            <a:r>
              <a:rPr kumimoji="0" lang="en-US" sz="2000" b="1" i="1" u="none" strike="noStrike" kern="1200" cap="none" spc="-1" normalizeH="0" baseline="0" noProof="0" dirty="0">
                <a:ln>
                  <a:noFill/>
                </a:ln>
                <a:solidFill>
                  <a:srgbClr val="000000"/>
                </a:solidFill>
                <a:effectLst/>
                <a:uLnTx/>
                <a:uFillTx/>
                <a:latin typeface="Helvetica Light"/>
              </a:rPr>
              <a:t>Call</a:t>
            </a:r>
            <a:r>
              <a:rPr kumimoji="0" lang="en-US" sz="2000" b="1" i="1" u="none" strike="noStrike" kern="1200" cap="none" spc="-7" normalizeH="0" baseline="0" noProof="0" dirty="0">
                <a:ln>
                  <a:noFill/>
                </a:ln>
                <a:solidFill>
                  <a:srgbClr val="000000"/>
                </a:solidFill>
                <a:effectLst/>
                <a:uLnTx/>
                <a:uFillTx/>
                <a:latin typeface="Helvetica Light"/>
              </a:rPr>
              <a:t> </a:t>
            </a:r>
            <a:r>
              <a:rPr kumimoji="0" lang="en-US" sz="2000" b="1" i="0" u="none" strike="noStrike" kern="1200" cap="none" spc="-1" normalizeH="0" baseline="0" noProof="0" dirty="0">
                <a:ln>
                  <a:noFill/>
                </a:ln>
                <a:solidFill>
                  <a:srgbClr val="000000"/>
                </a:solidFill>
                <a:effectLst/>
                <a:uLnTx/>
                <a:uFillTx/>
                <a:latin typeface="Helvetica Light"/>
              </a:rPr>
              <a:t>and</a:t>
            </a:r>
            <a:r>
              <a:rPr kumimoji="0" lang="en-US" sz="2000" b="1" i="0" u="none" strike="noStrike" kern="1200" cap="none" spc="-7" normalizeH="0" baseline="0" noProof="0" dirty="0">
                <a:ln>
                  <a:noFill/>
                </a:ln>
                <a:solidFill>
                  <a:srgbClr val="000000"/>
                </a:solidFill>
                <a:effectLst/>
                <a:uLnTx/>
                <a:uFillTx/>
                <a:latin typeface="Helvetica Light"/>
              </a:rPr>
              <a:t> Family</a:t>
            </a:r>
            <a:r>
              <a:rPr kumimoji="0" lang="en-US" sz="2000" b="1" i="0" u="none" strike="noStrike" kern="1200" cap="none" spc="-46" normalizeH="0" baseline="0" noProof="0" dirty="0">
                <a:ln>
                  <a:noFill/>
                </a:ln>
                <a:solidFill>
                  <a:srgbClr val="000000"/>
                </a:solidFill>
                <a:effectLst/>
                <a:uLnTx/>
                <a:uFillTx/>
                <a:latin typeface="Helvetica Light"/>
              </a:rPr>
              <a:t> </a:t>
            </a:r>
            <a:r>
              <a:rPr kumimoji="0" lang="en-US" sz="2000" b="1" i="0" u="none" strike="noStrike" kern="1200" cap="none" spc="-26" normalizeH="0" baseline="0" noProof="0" dirty="0">
                <a:ln>
                  <a:noFill/>
                </a:ln>
                <a:solidFill>
                  <a:srgbClr val="000000"/>
                </a:solidFill>
                <a:effectLst/>
                <a:uLnTx/>
                <a:uFillTx/>
                <a:latin typeface="Helvetica Light"/>
              </a:rPr>
              <a:t>Telephone</a:t>
            </a:r>
            <a:r>
              <a:rPr kumimoji="0" lang="en-US" sz="2000" b="1" i="0" u="none" strike="noStrike" kern="1200" cap="none" spc="-7" normalizeH="0" baseline="0" noProof="0" dirty="0">
                <a:ln>
                  <a:noFill/>
                </a:ln>
                <a:solidFill>
                  <a:srgbClr val="000000"/>
                </a:solidFill>
                <a:effectLst/>
                <a:uLnTx/>
                <a:uFillTx/>
                <a:latin typeface="Helvetica Light"/>
              </a:rPr>
              <a:t> </a:t>
            </a:r>
            <a:r>
              <a:rPr kumimoji="0" lang="en-US" sz="2000" b="1" i="0" u="none" strike="noStrike" kern="1200" cap="none" spc="-1" normalizeH="0" baseline="0" noProof="0" dirty="0">
                <a:ln>
                  <a:noFill/>
                </a:ln>
                <a:solidFill>
                  <a:srgbClr val="000000"/>
                </a:solidFill>
                <a:effectLst/>
                <a:uLnTx/>
                <a:uFillTx/>
                <a:latin typeface="Helvetica Light"/>
              </a:rPr>
              <a:t>Support</a:t>
            </a:r>
            <a:endParaRPr kumimoji="0" lang="en-US" sz="2000" b="1" i="0" u="none" strike="noStrike" kern="1200" cap="none" spc="-1" normalizeH="0" baseline="0" noProof="0" dirty="0">
              <a:ln>
                <a:noFill/>
              </a:ln>
              <a:solidFill>
                <a:prstClr val="black"/>
              </a:solidFill>
              <a:effectLst/>
              <a:uLnTx/>
              <a:uFillTx/>
              <a:latin typeface="Helvetica Light"/>
            </a:endParaRPr>
          </a:p>
          <a:p>
            <a:pPr marL="12600" marR="0" lvl="0" indent="0" algn="l" defTabSz="914400" rtl="0" eaLnBrk="1" fontAlgn="auto" latinLnBrk="0" hangingPunct="1">
              <a:lnSpc>
                <a:spcPct val="100000"/>
              </a:lnSpc>
              <a:spcBef>
                <a:spcPts val="51"/>
              </a:spcBef>
              <a:spcAft>
                <a:spcPts val="0"/>
              </a:spcAft>
              <a:buClrTx/>
              <a:buSzTx/>
              <a:buFontTx/>
              <a:buNone/>
              <a:tabLst/>
              <a:defRPr/>
            </a:pPr>
            <a:endParaRPr kumimoji="0" lang="en-US" sz="2000" b="1" i="0" u="none" strike="noStrike" kern="1200" cap="none" spc="-1" normalizeH="0" baseline="0" noProof="0" dirty="0">
              <a:ln>
                <a:noFill/>
              </a:ln>
              <a:solidFill>
                <a:prstClr val="black"/>
              </a:solidFill>
              <a:effectLst/>
              <a:uLnTx/>
              <a:uFillTx/>
              <a:latin typeface="Helvetica Light"/>
            </a:endParaRPr>
          </a:p>
          <a:p>
            <a:pPr marL="1260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7" normalizeH="0" baseline="0" noProof="0" dirty="0">
                <a:ln>
                  <a:noFill/>
                </a:ln>
                <a:solidFill>
                  <a:srgbClr val="000000"/>
                </a:solidFill>
                <a:effectLst/>
                <a:uLnTx/>
                <a:uFillTx/>
                <a:latin typeface="Helvetica Light"/>
              </a:rPr>
              <a:t>State-wide Perinatal </a:t>
            </a:r>
            <a:r>
              <a:rPr kumimoji="0" lang="en-US" sz="2000" b="1" i="0" u="none" strike="noStrike" kern="1200" cap="none" spc="-1" normalizeH="0" baseline="0" noProof="0" dirty="0">
                <a:ln>
                  <a:noFill/>
                </a:ln>
                <a:solidFill>
                  <a:srgbClr val="000000"/>
                </a:solidFill>
                <a:effectLst/>
                <a:uLnTx/>
                <a:uFillTx/>
                <a:latin typeface="Helvetica Light"/>
              </a:rPr>
              <a:t>Mood and </a:t>
            </a:r>
            <a:r>
              <a:rPr kumimoji="0" lang="en-US" sz="2000" b="1" i="0" u="none" strike="noStrike" kern="1200" cap="none" spc="-7" normalizeH="0" baseline="0" noProof="0" dirty="0">
                <a:ln>
                  <a:noFill/>
                </a:ln>
                <a:solidFill>
                  <a:srgbClr val="000000"/>
                </a:solidFill>
                <a:effectLst/>
                <a:uLnTx/>
                <a:uFillTx/>
                <a:latin typeface="Helvetica Light"/>
              </a:rPr>
              <a:t>Anxiety </a:t>
            </a:r>
            <a:r>
              <a:rPr kumimoji="0" lang="en-US" sz="2000" b="1" i="0" u="none" strike="noStrike" kern="1200" cap="none" spc="-1" normalizeH="0" baseline="0" noProof="0" dirty="0">
                <a:ln>
                  <a:noFill/>
                </a:ln>
                <a:solidFill>
                  <a:srgbClr val="000000"/>
                </a:solidFill>
                <a:effectLst/>
                <a:uLnTx/>
                <a:uFillTx/>
                <a:latin typeface="Helvetica Light"/>
              </a:rPr>
              <a:t> Disorders Resource Directory </a:t>
            </a:r>
            <a:r>
              <a:rPr kumimoji="0" lang="en-US" sz="2000" b="1" i="0" u="none" strike="noStrike" kern="1200" cap="none" spc="1" normalizeH="0" baseline="0" noProof="0" dirty="0">
                <a:ln>
                  <a:noFill/>
                </a:ln>
                <a:solidFill>
                  <a:srgbClr val="000000"/>
                </a:solidFill>
                <a:effectLst/>
                <a:uLnTx/>
                <a:uFillTx/>
                <a:latin typeface="Helvetica Light"/>
              </a:rPr>
              <a:t> </a:t>
            </a:r>
            <a:r>
              <a:rPr kumimoji="0" lang="en-US" sz="2000" b="1" i="0" u="sng" strike="noStrike" kern="1200" cap="none" spc="-12" normalizeH="0" baseline="0" noProof="0" dirty="0">
                <a:ln>
                  <a:noFill/>
                </a:ln>
                <a:solidFill>
                  <a:srgbClr val="000000"/>
                </a:solidFill>
                <a:effectLst/>
                <a:uLnTx/>
                <a:uFillTx/>
                <a:latin typeface="Helvetica Light"/>
                <a:hlinkClick r:id="rId4"/>
              </a:rPr>
              <a:t>www.postpartumny.org/resourcedirectory</a:t>
            </a:r>
            <a:endParaRPr kumimoji="0" lang="en-US" sz="2000" b="1" i="0" u="none" strike="noStrike" kern="1200" cap="none" spc="-1" normalizeH="0" baseline="0" noProof="0" dirty="0">
              <a:ln>
                <a:noFill/>
              </a:ln>
              <a:solidFill>
                <a:prstClr val="black"/>
              </a:solidFill>
              <a:effectLst/>
              <a:uLnTx/>
              <a:uFillTx/>
              <a:latin typeface="Helvetica Light"/>
            </a:endParaRPr>
          </a:p>
          <a:p>
            <a:pPr marL="12600" marR="0" lvl="0" indent="0" algn="l" defTabSz="914400" rtl="0" eaLnBrk="1" fontAlgn="auto" latinLnBrk="0" hangingPunct="1">
              <a:lnSpc>
                <a:spcPct val="100000"/>
              </a:lnSpc>
              <a:spcBef>
                <a:spcPts val="45"/>
              </a:spcBef>
              <a:spcAft>
                <a:spcPts val="0"/>
              </a:spcAft>
              <a:buClrTx/>
              <a:buSzTx/>
              <a:buFontTx/>
              <a:buNone/>
              <a:tabLst/>
              <a:defRPr/>
            </a:pPr>
            <a:endParaRPr kumimoji="0" lang="en-US" sz="2000" b="1" i="0" u="none" strike="noStrike" kern="1200" cap="none" spc="-1" normalizeH="0" baseline="0" noProof="0" dirty="0">
              <a:ln>
                <a:noFill/>
              </a:ln>
              <a:solidFill>
                <a:prstClr val="black"/>
              </a:solidFill>
              <a:effectLst/>
              <a:uLnTx/>
              <a:uFillTx/>
              <a:latin typeface="Helvetica Light"/>
            </a:endParaRPr>
          </a:p>
          <a:p>
            <a:pPr marL="1260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7" normalizeH="0" baseline="0" noProof="0" dirty="0">
                <a:ln>
                  <a:noFill/>
                </a:ln>
                <a:solidFill>
                  <a:srgbClr val="000000"/>
                </a:solidFill>
                <a:effectLst/>
                <a:uLnTx/>
                <a:uFillTx/>
                <a:latin typeface="Helvetica Light"/>
              </a:rPr>
              <a:t>Postpartum </a:t>
            </a:r>
            <a:r>
              <a:rPr kumimoji="0" lang="en-US" sz="2000" b="1" i="0" u="none" strike="noStrike" kern="1200" cap="none" spc="-1" normalizeH="0" baseline="0" noProof="0" dirty="0">
                <a:ln>
                  <a:noFill/>
                </a:ln>
                <a:solidFill>
                  <a:srgbClr val="000000"/>
                </a:solidFill>
                <a:effectLst/>
                <a:uLnTx/>
                <a:uFillTx/>
                <a:latin typeface="Helvetica Light"/>
              </a:rPr>
              <a:t>Resource Center of New </a:t>
            </a:r>
            <a:r>
              <a:rPr kumimoji="0" lang="en-US" sz="2000" b="1" i="0" u="none" strike="noStrike" kern="1200" cap="none" spc="-41" normalizeH="0" baseline="0" noProof="0" dirty="0">
                <a:ln>
                  <a:noFill/>
                </a:ln>
                <a:solidFill>
                  <a:srgbClr val="000000"/>
                </a:solidFill>
                <a:effectLst/>
                <a:uLnTx/>
                <a:uFillTx/>
                <a:latin typeface="Helvetica Light"/>
              </a:rPr>
              <a:t>York’s </a:t>
            </a:r>
            <a:r>
              <a:rPr kumimoji="0" lang="en-US" sz="2000" b="1" i="0" u="none" strike="noStrike" kern="1200" cap="none" spc="-12" normalizeH="0" baseline="0" noProof="0" dirty="0">
                <a:ln>
                  <a:noFill/>
                </a:ln>
                <a:solidFill>
                  <a:srgbClr val="000000"/>
                </a:solidFill>
                <a:effectLst/>
                <a:uLnTx/>
                <a:uFillTx/>
                <a:latin typeface="Helvetica Light"/>
              </a:rPr>
              <a:t>Training</a:t>
            </a:r>
            <a:r>
              <a:rPr kumimoji="0" lang="en-US" sz="2000" b="1" i="0" u="none" strike="noStrike" kern="1200" cap="none" spc="-7" normalizeH="0" baseline="0" noProof="0" dirty="0">
                <a:ln>
                  <a:noFill/>
                </a:ln>
                <a:solidFill>
                  <a:srgbClr val="000000"/>
                </a:solidFill>
                <a:effectLst/>
                <a:uLnTx/>
                <a:uFillTx/>
                <a:latin typeface="Helvetica Light"/>
              </a:rPr>
              <a:t> Institute</a:t>
            </a:r>
            <a:endParaRPr kumimoji="0" lang="en-US" sz="2000" b="1" i="0" u="none" strike="noStrike" kern="1200" cap="none" spc="-1" normalizeH="0" baseline="0" noProof="0" dirty="0">
              <a:ln>
                <a:noFill/>
              </a:ln>
              <a:solidFill>
                <a:prstClr val="black"/>
              </a:solidFill>
              <a:effectLst/>
              <a:uLnTx/>
              <a:uFillTx/>
              <a:latin typeface="Helvetica Light"/>
            </a:endParaRPr>
          </a:p>
          <a:p>
            <a:pPr marL="12600" marR="0" lvl="0" indent="0" algn="l" defTabSz="914400" rtl="0" eaLnBrk="1" fontAlgn="auto" latinLnBrk="0" hangingPunct="1">
              <a:lnSpc>
                <a:spcPct val="100000"/>
              </a:lnSpc>
              <a:spcBef>
                <a:spcPts val="40"/>
              </a:spcBef>
              <a:spcAft>
                <a:spcPts val="0"/>
              </a:spcAft>
              <a:buClrTx/>
              <a:buSzTx/>
              <a:buFontTx/>
              <a:buNone/>
              <a:tabLst/>
              <a:defRPr/>
            </a:pPr>
            <a:endParaRPr kumimoji="0" lang="en-US" sz="2000" b="1" i="0" u="none" strike="noStrike" kern="1200" cap="none" spc="-1" normalizeH="0" baseline="0" noProof="0" dirty="0">
              <a:ln>
                <a:noFill/>
              </a:ln>
              <a:solidFill>
                <a:prstClr val="black"/>
              </a:solidFill>
              <a:effectLst/>
              <a:uLnTx/>
              <a:uFillTx/>
              <a:latin typeface="Helvetica Light"/>
            </a:endParaRPr>
          </a:p>
          <a:p>
            <a:pPr marL="1260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7" normalizeH="0" baseline="0" noProof="0" dirty="0">
                <a:ln>
                  <a:noFill/>
                </a:ln>
                <a:solidFill>
                  <a:srgbClr val="000000"/>
                </a:solidFill>
                <a:effectLst/>
                <a:uLnTx/>
                <a:uFillTx/>
                <a:latin typeface="Helvetica Light"/>
              </a:rPr>
              <a:t>NYS</a:t>
            </a:r>
            <a:r>
              <a:rPr kumimoji="0" lang="en-US" sz="2000" b="1" i="0" u="none" strike="noStrike" kern="1200" cap="none" spc="-21" normalizeH="0" baseline="0" noProof="0" dirty="0">
                <a:ln>
                  <a:noFill/>
                </a:ln>
                <a:solidFill>
                  <a:srgbClr val="000000"/>
                </a:solidFill>
                <a:effectLst/>
                <a:uLnTx/>
                <a:uFillTx/>
                <a:latin typeface="Helvetica Light"/>
              </a:rPr>
              <a:t> </a:t>
            </a:r>
            <a:r>
              <a:rPr kumimoji="0" lang="en-US" sz="2000" b="1" i="0" u="none" strike="noStrike" kern="1200" cap="none" spc="-1" normalizeH="0" baseline="0" noProof="0" dirty="0">
                <a:ln>
                  <a:noFill/>
                </a:ln>
                <a:solidFill>
                  <a:srgbClr val="000000"/>
                </a:solidFill>
                <a:effectLst/>
                <a:uLnTx/>
                <a:uFillTx/>
                <a:latin typeface="Helvetica Light"/>
              </a:rPr>
              <a:t>Lead</a:t>
            </a:r>
            <a:r>
              <a:rPr kumimoji="0" lang="en-US" sz="2000" b="1" i="0" u="none" strike="noStrike" kern="1200" cap="none" spc="-26" normalizeH="0" baseline="0" noProof="0" dirty="0">
                <a:ln>
                  <a:noFill/>
                </a:ln>
                <a:solidFill>
                  <a:srgbClr val="000000"/>
                </a:solidFill>
                <a:effectLst/>
                <a:uLnTx/>
                <a:uFillTx/>
                <a:latin typeface="Helvetica Light"/>
              </a:rPr>
              <a:t> </a:t>
            </a:r>
            <a:r>
              <a:rPr kumimoji="0" lang="en-US" sz="2000" b="1" i="0" u="none" strike="noStrike" kern="1200" cap="none" spc="-1" normalizeH="0" baseline="0" noProof="0" dirty="0">
                <a:ln>
                  <a:noFill/>
                </a:ln>
                <a:solidFill>
                  <a:srgbClr val="000000"/>
                </a:solidFill>
                <a:effectLst/>
                <a:uLnTx/>
                <a:uFillTx/>
                <a:latin typeface="Helvetica Light"/>
              </a:rPr>
              <a:t>Coordinator</a:t>
            </a:r>
            <a:r>
              <a:rPr kumimoji="0" lang="en-US" sz="2000" b="1" i="0" u="none" strike="noStrike" kern="1200" cap="none" spc="-21" normalizeH="0" baseline="0" noProof="0" dirty="0">
                <a:ln>
                  <a:noFill/>
                </a:ln>
                <a:solidFill>
                  <a:srgbClr val="000000"/>
                </a:solidFill>
                <a:effectLst/>
                <a:uLnTx/>
                <a:uFillTx/>
                <a:latin typeface="Helvetica Light"/>
              </a:rPr>
              <a:t> </a:t>
            </a:r>
            <a:r>
              <a:rPr kumimoji="0" lang="en-US" sz="2000" b="1" i="0" u="none" strike="noStrike" kern="1200" cap="none" spc="-7" normalizeH="0" baseline="0" noProof="0" dirty="0">
                <a:ln>
                  <a:noFill/>
                </a:ln>
                <a:solidFill>
                  <a:srgbClr val="000000"/>
                </a:solidFill>
                <a:effectLst/>
                <a:uLnTx/>
                <a:uFillTx/>
                <a:latin typeface="Helvetica Light"/>
              </a:rPr>
              <a:t>for</a:t>
            </a:r>
            <a:r>
              <a:rPr kumimoji="0" lang="en-US" sz="2000" b="1" i="0" u="none" strike="noStrike" kern="1200" cap="none" spc="-21" normalizeH="0" baseline="0" noProof="0" dirty="0">
                <a:ln>
                  <a:noFill/>
                </a:ln>
                <a:solidFill>
                  <a:srgbClr val="000000"/>
                </a:solidFill>
                <a:effectLst/>
                <a:uLnTx/>
                <a:uFillTx/>
                <a:latin typeface="Helvetica Light"/>
              </a:rPr>
              <a:t> </a:t>
            </a:r>
            <a:r>
              <a:rPr kumimoji="0" lang="en-US" sz="2000" b="1" i="0" u="none" strike="noStrike" kern="1200" cap="none" spc="-7" normalizeH="0" baseline="0" noProof="0" dirty="0">
                <a:ln>
                  <a:noFill/>
                </a:ln>
                <a:solidFill>
                  <a:srgbClr val="000000"/>
                </a:solidFill>
                <a:effectLst/>
                <a:uLnTx/>
                <a:uFillTx/>
                <a:latin typeface="Helvetica Light"/>
              </a:rPr>
              <a:t>PSI postpartum.net</a:t>
            </a:r>
            <a:endParaRPr kumimoji="0" lang="en-US" sz="2000" b="1" i="0" u="none" strike="noStrike" kern="1200" cap="none" spc="-1" normalizeH="0" baseline="0" noProof="0" dirty="0">
              <a:ln>
                <a:noFill/>
              </a:ln>
              <a:solidFill>
                <a:prstClr val="black"/>
              </a:solidFill>
              <a:effectLst/>
              <a:uLnTx/>
              <a:uFillTx/>
              <a:latin typeface="Helvetica Light"/>
            </a:endParaRPr>
          </a:p>
        </p:txBody>
      </p:sp>
    </p:spTree>
    <p:extLst>
      <p:ext uri="{BB962C8B-B14F-4D97-AF65-F5344CB8AC3E}">
        <p14:creationId xmlns:p14="http://schemas.microsoft.com/office/powerpoint/2010/main" val="3331365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A2291-0E5D-95E4-3CB8-D8099C9CF0E1}"/>
              </a:ext>
            </a:extLst>
          </p:cNvPr>
          <p:cNvSpPr>
            <a:spLocks noGrp="1"/>
          </p:cNvSpPr>
          <p:nvPr>
            <p:ph type="title"/>
          </p:nvPr>
        </p:nvSpPr>
        <p:spPr>
          <a:xfrm>
            <a:off x="838200" y="912810"/>
            <a:ext cx="10515600" cy="709919"/>
          </a:xfrm>
        </p:spPr>
        <p:txBody>
          <a:bodyPr>
            <a:normAutofit fontScale="90000"/>
          </a:bodyPr>
          <a:lstStyle/>
          <a:p>
            <a:r>
              <a:rPr lang="en-US" dirty="0"/>
              <a:t>Patient-facing resources: National Maternal Mental Health Hotline</a:t>
            </a:r>
          </a:p>
        </p:txBody>
      </p:sp>
      <p:sp>
        <p:nvSpPr>
          <p:cNvPr id="3" name="Content Placeholder 2">
            <a:extLst>
              <a:ext uri="{FF2B5EF4-FFF2-40B4-BE49-F238E27FC236}">
                <a16:creationId xmlns:a16="http://schemas.microsoft.com/office/drawing/2014/main" id="{08DDFC75-7259-29E8-71FD-330F5EB13D77}"/>
              </a:ext>
            </a:extLst>
          </p:cNvPr>
          <p:cNvSpPr>
            <a:spLocks noGrp="1"/>
          </p:cNvSpPr>
          <p:nvPr>
            <p:ph idx="1"/>
          </p:nvPr>
        </p:nvSpPr>
        <p:spPr/>
        <p:txBody>
          <a:bodyPr>
            <a:normAutofit fontScale="55000" lnSpcReduction="20000"/>
          </a:bodyPr>
          <a:lstStyle/>
          <a:p>
            <a:pPr marL="0" indent="0">
              <a:buNone/>
            </a:pPr>
            <a:r>
              <a:rPr lang="en-US" dirty="0">
                <a:latin typeface="Helvetica Light"/>
              </a:rPr>
              <a:t>•National MMH Hotline is an HRSA service –PSI is a Contractor</a:t>
            </a:r>
          </a:p>
          <a:p>
            <a:pPr marL="0" indent="0">
              <a:buNone/>
            </a:pPr>
            <a:r>
              <a:rPr lang="en-US" dirty="0">
                <a:latin typeface="Helvetica Light"/>
              </a:rPr>
              <a:t>•Funding passed by Congress in December 2021</a:t>
            </a:r>
          </a:p>
          <a:p>
            <a:pPr marL="0" indent="0">
              <a:buNone/>
            </a:pPr>
            <a:r>
              <a:rPr lang="en-US" dirty="0">
                <a:latin typeface="Helvetica Light"/>
              </a:rPr>
              <a:t>•Launched Spring 2022</a:t>
            </a:r>
          </a:p>
          <a:p>
            <a:pPr marL="0" indent="0">
              <a:buNone/>
            </a:pPr>
            <a:r>
              <a:rPr lang="en-US" dirty="0">
                <a:latin typeface="Helvetica Light"/>
              </a:rPr>
              <a:t>•24 hours a day, 7 days a week, 365 days a year</a:t>
            </a:r>
          </a:p>
          <a:p>
            <a:pPr marL="0" indent="0">
              <a:buNone/>
            </a:pPr>
            <a:r>
              <a:rPr lang="en-US" dirty="0">
                <a:latin typeface="Helvetica Light"/>
              </a:rPr>
              <a:t>•Staffed by licensed mental health clinicians, healthcare, certified peer specialists and childbirth professionals</a:t>
            </a:r>
          </a:p>
          <a:p>
            <a:pPr marL="0" indent="0">
              <a:buNone/>
            </a:pPr>
            <a:r>
              <a:rPr lang="en-US" dirty="0">
                <a:latin typeface="Helvetica Light"/>
              </a:rPr>
              <a:t>•Counselors speak English and Spanish and interpreter services available for 60 languages</a:t>
            </a:r>
          </a:p>
          <a:p>
            <a:pPr marL="0" indent="0">
              <a:buNone/>
            </a:pPr>
            <a:r>
              <a:rPr lang="en-US" dirty="0">
                <a:latin typeface="Helvetica Light"/>
              </a:rPr>
              <a:t>•Collaborates with Suicide Prevention Lifeline, Domestic Violence Hotline and National Disaster Distress Hotline</a:t>
            </a:r>
          </a:p>
          <a:p>
            <a:pPr marL="0" indent="0">
              <a:buNone/>
            </a:pPr>
            <a:r>
              <a:rPr lang="en-US" dirty="0">
                <a:latin typeface="Helvetica Light"/>
              </a:rPr>
              <a:t>• &gt;12,000 calls and texts in its first year</a:t>
            </a:r>
          </a:p>
          <a:p>
            <a:pPr marL="0" indent="0">
              <a:buNone/>
            </a:pPr>
            <a:endParaRPr lang="en-US" dirty="0">
              <a:latin typeface="Helvetica Light"/>
            </a:endParaRPr>
          </a:p>
          <a:p>
            <a:pPr marL="0" indent="0">
              <a:buNone/>
            </a:pPr>
            <a:r>
              <a:rPr lang="en-US" dirty="0">
                <a:latin typeface="Helvetica Light"/>
              </a:rPr>
              <a:t>"Counselors shall provide immediate psychosocial support, evidence-based information, brief intervention, resources and referrals via telephone and text to pregnant or postpartum persons experiencing symptoms of perinatal mental health conditions and their support persons/loved ones“</a:t>
            </a:r>
          </a:p>
          <a:p>
            <a:pPr marL="0" indent="0">
              <a:buNone/>
            </a:pPr>
            <a:r>
              <a:rPr lang="en-US" dirty="0">
                <a:latin typeface="Helvetica Light"/>
                <a:hlinkClick r:id="rId2">
                  <a:extLst>
                    <a:ext uri="{A12FA001-AC4F-418D-AE19-62706E023703}">
                      <ahyp:hlinkClr xmlns:ahyp="http://schemas.microsoft.com/office/drawing/2018/hyperlinkcolor" val="tx"/>
                    </a:ext>
                  </a:extLst>
                </a:hlinkClick>
              </a:rPr>
              <a:t>https://mchb.hrsa.gov/national-maternal-mental-health-hotline</a:t>
            </a:r>
            <a:r>
              <a:rPr lang="en-US" dirty="0">
                <a:latin typeface="Helvetica Light"/>
              </a:rPr>
              <a:t> </a:t>
            </a:r>
          </a:p>
          <a:p>
            <a:pPr marL="0" indent="0">
              <a:buNone/>
            </a:pPr>
            <a:r>
              <a:rPr lang="en-US" i="0" dirty="0">
                <a:solidFill>
                  <a:srgbClr val="8B0A03"/>
                </a:solidFill>
                <a:latin typeface="Helvetica Light"/>
              </a:rPr>
              <a:t>CALL or TEXT: 1-833-TLC-MAMA (1-833-852-6262)</a:t>
            </a:r>
          </a:p>
          <a:p>
            <a:pPr marL="0" indent="0">
              <a:buNone/>
            </a:pPr>
            <a:endParaRPr lang="en-US" dirty="0">
              <a:latin typeface="Helvetica Light"/>
            </a:endParaRPr>
          </a:p>
        </p:txBody>
      </p:sp>
      <p:sp>
        <p:nvSpPr>
          <p:cNvPr id="5" name="Slide Number Placeholder 4">
            <a:extLst>
              <a:ext uri="{FF2B5EF4-FFF2-40B4-BE49-F238E27FC236}">
                <a16:creationId xmlns:a16="http://schemas.microsoft.com/office/drawing/2014/main" id="{EA75A567-8BF6-50D0-5E40-1142894DD862}"/>
              </a:ext>
            </a:extLst>
          </p:cNvPr>
          <p:cNvSpPr>
            <a:spLocks noGrp="1"/>
          </p:cNvSpPr>
          <p:nvPr>
            <p:ph type="sldNum" sz="quarter" idx="11"/>
          </p:nvPr>
        </p:nvSpPr>
        <p:spPr>
          <a:xfrm>
            <a:off x="10594975" y="6374288"/>
            <a:ext cx="987424" cy="278924"/>
          </a:xfrm>
          <a:prstGeom prst="rect">
            <a:avLst/>
          </a:prstGeom>
        </p:spPr>
        <p:txBody>
          <a:bodyPr vert="horz" lIns="0" tIns="0" rIns="0" bIns="0" rtlCol="0" anchor="b" anchorCtr="0"/>
          <a:lstStyle>
            <a:defPPr>
              <a:defRPr lang="en-US"/>
            </a:defPPr>
            <a:lvl1pPr marL="0" algn="r" defTabSz="914400" rtl="0" eaLnBrk="1" latinLnBrk="0" hangingPunct="1">
              <a:defRPr sz="8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8BC936-0928-C346-B13E-04BD58031644}" type="slidenum">
              <a:rPr lang="en-US" smtClean="0">
                <a:solidFill>
                  <a:srgbClr val="53565A"/>
                </a:solidFill>
              </a:rPr>
              <a:pPr/>
              <a:t>35</a:t>
            </a:fld>
            <a:endParaRPr lang="en-US">
              <a:solidFill>
                <a:srgbClr val="53565A"/>
              </a:solidFill>
            </a:endParaRPr>
          </a:p>
        </p:txBody>
      </p:sp>
      <p:pic>
        <p:nvPicPr>
          <p:cNvPr id="7" name="Picture 6">
            <a:extLst>
              <a:ext uri="{FF2B5EF4-FFF2-40B4-BE49-F238E27FC236}">
                <a16:creationId xmlns:a16="http://schemas.microsoft.com/office/drawing/2014/main" id="{CCA9DD27-8AF8-1BE3-F6AD-9801AA2B7983}"/>
              </a:ext>
            </a:extLst>
          </p:cNvPr>
          <p:cNvPicPr>
            <a:picLocks noChangeAspect="1"/>
          </p:cNvPicPr>
          <p:nvPr/>
        </p:nvPicPr>
        <p:blipFill>
          <a:blip r:embed="rId3"/>
          <a:stretch>
            <a:fillRect/>
          </a:stretch>
        </p:blipFill>
        <p:spPr>
          <a:xfrm>
            <a:off x="8250199" y="1825625"/>
            <a:ext cx="3430174" cy="1393508"/>
          </a:xfrm>
          <a:prstGeom prst="rect">
            <a:avLst/>
          </a:prstGeom>
        </p:spPr>
      </p:pic>
    </p:spTree>
    <p:extLst>
      <p:ext uri="{BB962C8B-B14F-4D97-AF65-F5344CB8AC3E}">
        <p14:creationId xmlns:p14="http://schemas.microsoft.com/office/powerpoint/2010/main" val="1617793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D060E-B148-1236-C9A6-761E57579202}"/>
              </a:ext>
            </a:extLst>
          </p:cNvPr>
          <p:cNvSpPr>
            <a:spLocks noGrp="1"/>
          </p:cNvSpPr>
          <p:nvPr>
            <p:ph type="title"/>
          </p:nvPr>
        </p:nvSpPr>
        <p:spPr>
          <a:xfrm>
            <a:off x="718458" y="203200"/>
            <a:ext cx="10515600" cy="709612"/>
          </a:xfrm>
        </p:spPr>
        <p:txBody>
          <a:bodyPr anchor="t">
            <a:normAutofit fontScale="90000"/>
          </a:bodyPr>
          <a:lstStyle/>
          <a:p>
            <a:r>
              <a:rPr lang="en-US" dirty="0"/>
              <a:t>Patient-facing resources: </a:t>
            </a:r>
            <a:br>
              <a:rPr lang="en-US" dirty="0"/>
            </a:br>
            <a:r>
              <a:rPr lang="en-US" dirty="0"/>
              <a:t>Suicide and Crisis Lifeline 988</a:t>
            </a:r>
          </a:p>
        </p:txBody>
      </p:sp>
      <p:sp>
        <p:nvSpPr>
          <p:cNvPr id="5" name="Slide Number Placeholder 4">
            <a:extLst>
              <a:ext uri="{FF2B5EF4-FFF2-40B4-BE49-F238E27FC236}">
                <a16:creationId xmlns:a16="http://schemas.microsoft.com/office/drawing/2014/main" id="{68FB215E-5C2A-F2EA-5F77-03E447BA858B}"/>
              </a:ext>
            </a:extLst>
          </p:cNvPr>
          <p:cNvSpPr>
            <a:spLocks noGrp="1"/>
          </p:cNvSpPr>
          <p:nvPr>
            <p:ph type="sldNum" sz="quarter" idx="13"/>
          </p:nvPr>
        </p:nvSpPr>
        <p:spPr/>
        <p:txBody>
          <a:bodyPr anchor="b">
            <a:normAutofit fontScale="25000" lnSpcReduction="20000"/>
          </a:bodyPr>
          <a:lstStyle/>
          <a:p>
            <a:fld id="{5E8BC936-0928-C346-B13E-04BD58031644}" type="slidenum">
              <a:rPr lang="en-US" smtClean="0"/>
              <a:pPr/>
              <a:t>36</a:t>
            </a:fld>
            <a:endParaRPr lang="en-US"/>
          </a:p>
        </p:txBody>
      </p:sp>
      <p:sp>
        <p:nvSpPr>
          <p:cNvPr id="3" name="Content Placeholder 2">
            <a:extLst>
              <a:ext uri="{FF2B5EF4-FFF2-40B4-BE49-F238E27FC236}">
                <a16:creationId xmlns:a16="http://schemas.microsoft.com/office/drawing/2014/main" id="{1ABA3FDB-23A0-6179-0257-3FD724027FCB}"/>
              </a:ext>
            </a:extLst>
          </p:cNvPr>
          <p:cNvSpPr>
            <a:spLocks noGrp="1"/>
          </p:cNvSpPr>
          <p:nvPr>
            <p:ph sz="quarter" idx="15"/>
          </p:nvPr>
        </p:nvSpPr>
        <p:spPr>
          <a:xfrm>
            <a:off x="932468" y="1747157"/>
            <a:ext cx="5303837" cy="4572000"/>
          </a:xfrm>
        </p:spPr>
        <p:txBody>
          <a:bodyPr>
            <a:normAutofit/>
          </a:bodyPr>
          <a:lstStyle/>
          <a:p>
            <a:r>
              <a:rPr lang="en-US" dirty="0">
                <a:solidFill>
                  <a:schemeClr val="tx1">
                    <a:lumMod val="95000"/>
                    <a:lumOff val="5000"/>
                  </a:schemeClr>
                </a:solidFill>
              </a:rPr>
              <a:t>CALL or TEXT 988</a:t>
            </a:r>
          </a:p>
          <a:p>
            <a:endParaRPr lang="en-US" dirty="0">
              <a:solidFill>
                <a:schemeClr val="tx1">
                  <a:lumMod val="95000"/>
                  <a:lumOff val="5000"/>
                </a:schemeClr>
              </a:solidFill>
            </a:endParaRPr>
          </a:p>
          <a:p>
            <a:r>
              <a:rPr lang="en-US" dirty="0">
                <a:solidFill>
                  <a:schemeClr val="tx1">
                    <a:lumMod val="95000"/>
                    <a:lumOff val="5000"/>
                  </a:schemeClr>
                </a:solidFill>
              </a:rPr>
              <a:t>For Spanish: 1-888-628-9454</a:t>
            </a:r>
          </a:p>
          <a:p>
            <a:endParaRPr lang="en-US" dirty="0">
              <a:solidFill>
                <a:schemeClr val="tx1">
                  <a:lumMod val="95000"/>
                  <a:lumOff val="5000"/>
                </a:schemeClr>
              </a:solidFill>
            </a:endParaRPr>
          </a:p>
          <a:p>
            <a:r>
              <a:rPr lang="en-US" dirty="0">
                <a:solidFill>
                  <a:schemeClr val="tx1">
                    <a:lumMod val="95000"/>
                    <a:lumOff val="5000"/>
                  </a:schemeClr>
                </a:solidFill>
              </a:rPr>
              <a:t>free, confidential, available for everyone, 24/7 across the US</a:t>
            </a:r>
          </a:p>
          <a:p>
            <a:endParaRPr lang="en-US" dirty="0">
              <a:solidFill>
                <a:schemeClr val="tx1">
                  <a:lumMod val="95000"/>
                  <a:lumOff val="5000"/>
                </a:schemeClr>
              </a:solidFill>
            </a:endParaRPr>
          </a:p>
          <a:p>
            <a:r>
              <a:rPr lang="en-US" dirty="0">
                <a:solidFill>
                  <a:schemeClr val="tx1">
                    <a:lumMod val="95000"/>
                    <a:lumOff val="5000"/>
                  </a:schemeClr>
                </a:solidFill>
              </a:rPr>
              <a:t>23,044,100 calls during 2005-2021</a:t>
            </a:r>
          </a:p>
          <a:p>
            <a:endParaRPr lang="en-US" dirty="0">
              <a:solidFill>
                <a:schemeClr val="tx1">
                  <a:lumMod val="95000"/>
                  <a:lumOff val="5000"/>
                </a:schemeClr>
              </a:solidFill>
            </a:endParaRPr>
          </a:p>
          <a:p>
            <a:r>
              <a:rPr lang="en-US" dirty="0">
                <a:solidFill>
                  <a:schemeClr val="tx1">
                    <a:lumMod val="95000"/>
                    <a:lumOff val="5000"/>
                  </a:schemeClr>
                </a:solidFill>
              </a:rPr>
              <a:t>Funded by SAMHSA</a:t>
            </a:r>
          </a:p>
        </p:txBody>
      </p:sp>
      <p:pic>
        <p:nvPicPr>
          <p:cNvPr id="1026" name="Picture 2" descr="A blue and white sign with white text&#10;&#10;Description automatically generated with low confidence">
            <a:extLst>
              <a:ext uri="{FF2B5EF4-FFF2-40B4-BE49-F238E27FC236}">
                <a16:creationId xmlns:a16="http://schemas.microsoft.com/office/drawing/2014/main" id="{D0B4D34D-EA8A-8C48-BE14-C5192F48B1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89875" y="2122714"/>
            <a:ext cx="3820886" cy="3820886"/>
          </a:xfrm>
          <a:prstGeom prst="rect">
            <a:avLst/>
          </a:prstGeom>
          <a:solidFill>
            <a:srgbClr val="FFFFFF"/>
          </a:solidFill>
        </p:spPr>
      </p:pic>
    </p:spTree>
    <p:extLst>
      <p:ext uri="{BB962C8B-B14F-4D97-AF65-F5344CB8AC3E}">
        <p14:creationId xmlns:p14="http://schemas.microsoft.com/office/powerpoint/2010/main" val="1852129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AEC7A-819B-A4DC-8D04-64B470C082B8}"/>
              </a:ext>
            </a:extLst>
          </p:cNvPr>
          <p:cNvSpPr>
            <a:spLocks noGrp="1"/>
          </p:cNvSpPr>
          <p:nvPr>
            <p:ph type="title"/>
          </p:nvPr>
        </p:nvSpPr>
        <p:spPr>
          <a:xfrm>
            <a:off x="838200" y="941534"/>
            <a:ext cx="10515600" cy="709919"/>
          </a:xfrm>
        </p:spPr>
        <p:txBody>
          <a:bodyPr/>
          <a:lstStyle/>
          <a:p>
            <a:r>
              <a:rPr lang="en-US" dirty="0"/>
              <a:t>Online resources for providers</a:t>
            </a:r>
          </a:p>
        </p:txBody>
      </p:sp>
      <p:sp>
        <p:nvSpPr>
          <p:cNvPr id="3" name="Content Placeholder 2">
            <a:extLst>
              <a:ext uri="{FF2B5EF4-FFF2-40B4-BE49-F238E27FC236}">
                <a16:creationId xmlns:a16="http://schemas.microsoft.com/office/drawing/2014/main" id="{8C488999-3130-444D-6827-C4FEE7EBE7E7}"/>
              </a:ext>
            </a:extLst>
          </p:cNvPr>
          <p:cNvSpPr>
            <a:spLocks noGrp="1"/>
          </p:cNvSpPr>
          <p:nvPr>
            <p:ph idx="1"/>
          </p:nvPr>
        </p:nvSpPr>
        <p:spPr>
          <a:xfrm>
            <a:off x="838200" y="2035474"/>
            <a:ext cx="10515600" cy="4351338"/>
          </a:xfrm>
        </p:spPr>
        <p:txBody>
          <a:bodyPr>
            <a:normAutofit/>
          </a:bodyPr>
          <a:lstStyle/>
          <a:p>
            <a:pPr>
              <a:buFont typeface="Wingdings" panose="05000000000000000000" pitchFamily="2" charset="2"/>
              <a:buChar char="v"/>
            </a:pPr>
            <a:r>
              <a:rPr lang="en-US" sz="2400" dirty="0">
                <a:latin typeface="Helvetica Light"/>
              </a:rPr>
              <a:t>  Mother to Baby: </a:t>
            </a:r>
            <a:r>
              <a:rPr lang="en-US" sz="2400" b="1" dirty="0">
                <a:solidFill>
                  <a:schemeClr val="accent1">
                    <a:lumMod val="75000"/>
                  </a:schemeClr>
                </a:solidFill>
                <a:latin typeface="Helvetica Light"/>
              </a:rPr>
              <a:t>mothertobaby.org</a:t>
            </a:r>
          </a:p>
          <a:p>
            <a:pPr lvl="1"/>
            <a:r>
              <a:rPr lang="en-US" b="0" i="0" dirty="0">
                <a:solidFill>
                  <a:schemeClr val="tx1">
                    <a:lumMod val="95000"/>
                    <a:lumOff val="5000"/>
                  </a:schemeClr>
                </a:solidFill>
                <a:effectLst/>
                <a:latin typeface="Helvetica Light"/>
              </a:rPr>
              <a:t>a service of the non-profit </a:t>
            </a:r>
            <a:r>
              <a:rPr lang="en-US" b="0" i="0" u="none" strike="noStrike" dirty="0">
                <a:solidFill>
                  <a:schemeClr val="tx1">
                    <a:lumMod val="95000"/>
                    <a:lumOff val="5000"/>
                  </a:schemeClr>
                </a:solidFill>
                <a:effectLst/>
                <a:latin typeface="Helvetica Light"/>
              </a:rPr>
              <a:t>Organization of Teratology Information Specialists (OTIS</a:t>
            </a:r>
            <a:r>
              <a:rPr lang="en-US" b="0" i="0" dirty="0">
                <a:solidFill>
                  <a:schemeClr val="tx1">
                    <a:lumMod val="95000"/>
                    <a:lumOff val="5000"/>
                  </a:schemeClr>
                </a:solidFill>
                <a:effectLst/>
                <a:latin typeface="Helvetica Light"/>
              </a:rPr>
              <a:t>)</a:t>
            </a:r>
          </a:p>
          <a:p>
            <a:pPr lvl="1"/>
            <a:r>
              <a:rPr lang="en-US" b="0" i="0" dirty="0">
                <a:solidFill>
                  <a:schemeClr val="tx1">
                    <a:lumMod val="95000"/>
                    <a:lumOff val="5000"/>
                  </a:schemeClr>
                </a:solidFill>
                <a:effectLst/>
                <a:latin typeface="Helvetica Light"/>
              </a:rPr>
              <a:t>a suggested resource by many agencies including the </a:t>
            </a:r>
            <a:r>
              <a:rPr lang="en-US" b="0" i="0" u="none" strike="noStrike" dirty="0">
                <a:solidFill>
                  <a:schemeClr val="tx1">
                    <a:lumMod val="95000"/>
                    <a:lumOff val="5000"/>
                  </a:schemeClr>
                </a:solidFill>
                <a:effectLst/>
                <a:latin typeface="Helvetica Light"/>
              </a:rPr>
              <a:t>Centers for Disease Control and Prevention</a:t>
            </a:r>
            <a:r>
              <a:rPr lang="en-US" b="0" i="0" dirty="0">
                <a:solidFill>
                  <a:schemeClr val="tx1">
                    <a:lumMod val="95000"/>
                    <a:lumOff val="5000"/>
                  </a:schemeClr>
                </a:solidFill>
                <a:effectLst/>
                <a:latin typeface="Helvetica Light"/>
              </a:rPr>
              <a:t> (CDC) and the </a:t>
            </a:r>
            <a:r>
              <a:rPr lang="en-US" b="0" i="0" u="none" strike="noStrike" dirty="0">
                <a:solidFill>
                  <a:schemeClr val="tx1">
                    <a:lumMod val="95000"/>
                    <a:lumOff val="5000"/>
                  </a:schemeClr>
                </a:solidFill>
                <a:effectLst/>
                <a:latin typeface="Helvetica Light"/>
              </a:rPr>
              <a:t>Food and Drug Administration’s Office of Women’s Health</a:t>
            </a:r>
            <a:r>
              <a:rPr lang="en-US" b="0" i="0" dirty="0">
                <a:solidFill>
                  <a:schemeClr val="tx1">
                    <a:lumMod val="95000"/>
                    <a:lumOff val="5000"/>
                  </a:schemeClr>
                </a:solidFill>
                <a:effectLst/>
                <a:latin typeface="Helvetica Light"/>
              </a:rPr>
              <a:t>.  </a:t>
            </a:r>
          </a:p>
          <a:p>
            <a:pPr lvl="1"/>
            <a:endParaRPr lang="en-US" b="0" i="0" dirty="0">
              <a:solidFill>
                <a:schemeClr val="tx1">
                  <a:lumMod val="95000"/>
                  <a:lumOff val="5000"/>
                </a:schemeClr>
              </a:solidFill>
              <a:effectLst/>
              <a:latin typeface="Helvetica Light"/>
            </a:endParaRPr>
          </a:p>
          <a:p>
            <a:pPr marL="53975" lvl="1" indent="65088">
              <a:buFont typeface="Wingdings" panose="05000000000000000000" pitchFamily="2" charset="2"/>
              <a:buChar char="v"/>
            </a:pPr>
            <a:r>
              <a:rPr lang="en-US" dirty="0">
                <a:solidFill>
                  <a:schemeClr val="tx1">
                    <a:lumMod val="95000"/>
                    <a:lumOff val="5000"/>
                  </a:schemeClr>
                </a:solidFill>
                <a:latin typeface="Helvetica Light"/>
              </a:rPr>
              <a:t>  </a:t>
            </a:r>
            <a:r>
              <a:rPr lang="en-US" dirty="0" err="1">
                <a:solidFill>
                  <a:schemeClr val="tx1">
                    <a:lumMod val="95000"/>
                    <a:lumOff val="5000"/>
                  </a:schemeClr>
                </a:solidFill>
                <a:latin typeface="Helvetica Light"/>
              </a:rPr>
              <a:t>LactMed</a:t>
            </a:r>
            <a:r>
              <a:rPr lang="en-US" dirty="0">
                <a:solidFill>
                  <a:schemeClr val="tx1">
                    <a:lumMod val="95000"/>
                    <a:lumOff val="5000"/>
                  </a:schemeClr>
                </a:solidFill>
                <a:latin typeface="Helvetica Light"/>
              </a:rPr>
              <a:t>: </a:t>
            </a:r>
            <a:r>
              <a:rPr lang="en-US" b="0" i="0" dirty="0">
                <a:solidFill>
                  <a:srgbClr val="000000"/>
                </a:solidFill>
                <a:effectLst/>
                <a:latin typeface="Helvetica Light"/>
              </a:rPr>
              <a:t>contains information on drugs and other chemicals to which     </a:t>
            </a:r>
          </a:p>
          <a:p>
            <a:pPr marL="53975" lvl="1" indent="0">
              <a:buNone/>
            </a:pPr>
            <a:r>
              <a:rPr lang="en-US" dirty="0">
                <a:solidFill>
                  <a:srgbClr val="000000"/>
                </a:solidFill>
                <a:latin typeface="Helvetica Light"/>
              </a:rPr>
              <a:t>      </a:t>
            </a:r>
            <a:r>
              <a:rPr lang="en-US" b="0" i="0" dirty="0">
                <a:solidFill>
                  <a:srgbClr val="000000"/>
                </a:solidFill>
                <a:effectLst/>
                <a:latin typeface="Helvetica Light"/>
              </a:rPr>
              <a:t>breastfeeding mothers may be exposed. It includes information on the</a:t>
            </a:r>
          </a:p>
          <a:p>
            <a:pPr marL="53975" lvl="1" indent="0">
              <a:buNone/>
            </a:pPr>
            <a:r>
              <a:rPr lang="en-US" dirty="0">
                <a:solidFill>
                  <a:srgbClr val="000000"/>
                </a:solidFill>
                <a:latin typeface="Helvetica Light"/>
              </a:rPr>
              <a:t>      </a:t>
            </a:r>
            <a:r>
              <a:rPr lang="en-US" b="0" i="0" dirty="0">
                <a:solidFill>
                  <a:srgbClr val="000000"/>
                </a:solidFill>
                <a:effectLst/>
                <a:latin typeface="Helvetica Light"/>
              </a:rPr>
              <a:t>levels of such substances in breast milk and infant blood, and the possible</a:t>
            </a:r>
          </a:p>
          <a:p>
            <a:pPr marL="53975" lvl="1" indent="0">
              <a:buNone/>
            </a:pPr>
            <a:r>
              <a:rPr lang="en-US" dirty="0">
                <a:solidFill>
                  <a:srgbClr val="000000"/>
                </a:solidFill>
                <a:latin typeface="Helvetica Light"/>
              </a:rPr>
              <a:t>      </a:t>
            </a:r>
            <a:r>
              <a:rPr lang="en-US" b="0" i="0" dirty="0">
                <a:solidFill>
                  <a:srgbClr val="000000"/>
                </a:solidFill>
                <a:effectLst/>
                <a:latin typeface="Helvetica Light"/>
              </a:rPr>
              <a:t>adverse effects in the nursing infant.</a:t>
            </a:r>
            <a:endParaRPr lang="en-US" b="0" i="0" dirty="0">
              <a:solidFill>
                <a:schemeClr val="tx1">
                  <a:lumMod val="95000"/>
                  <a:lumOff val="5000"/>
                </a:schemeClr>
              </a:solidFill>
              <a:effectLst/>
              <a:latin typeface="Helvetica Light"/>
            </a:endParaRPr>
          </a:p>
        </p:txBody>
      </p:sp>
    </p:spTree>
    <p:extLst>
      <p:ext uri="{BB962C8B-B14F-4D97-AF65-F5344CB8AC3E}">
        <p14:creationId xmlns:p14="http://schemas.microsoft.com/office/powerpoint/2010/main" val="3642681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32F6-FBDE-522A-7550-A2EAEBF198CA}"/>
              </a:ext>
            </a:extLst>
          </p:cNvPr>
          <p:cNvSpPr>
            <a:spLocks noGrp="1"/>
          </p:cNvSpPr>
          <p:nvPr>
            <p:ph type="title"/>
          </p:nvPr>
        </p:nvSpPr>
        <p:spPr/>
        <p:txBody>
          <a:bodyPr/>
          <a:lstStyle/>
          <a:p>
            <a:r>
              <a:rPr lang="en-US" dirty="0"/>
              <a:t>Local Resources</a:t>
            </a:r>
          </a:p>
        </p:txBody>
      </p:sp>
      <p:sp>
        <p:nvSpPr>
          <p:cNvPr id="3" name="Content Placeholder 2">
            <a:extLst>
              <a:ext uri="{FF2B5EF4-FFF2-40B4-BE49-F238E27FC236}">
                <a16:creationId xmlns:a16="http://schemas.microsoft.com/office/drawing/2014/main" id="{B9CD6534-3765-5BF6-CEE8-024D893D8B52}"/>
              </a:ext>
            </a:extLst>
          </p:cNvPr>
          <p:cNvSpPr>
            <a:spLocks noGrp="1"/>
          </p:cNvSpPr>
          <p:nvPr>
            <p:ph idx="1"/>
          </p:nvPr>
        </p:nvSpPr>
        <p:spPr/>
        <p:txBody>
          <a:bodyPr>
            <a:normAutofit/>
          </a:bodyPr>
          <a:lstStyle/>
          <a:p>
            <a:r>
              <a:rPr lang="en-US" sz="1800" dirty="0"/>
              <a:t>SUNY Upstate Dept of Psychiatry – WMH division 315 464 3225</a:t>
            </a:r>
          </a:p>
          <a:p>
            <a:r>
              <a:rPr lang="en-US" sz="1800" dirty="0"/>
              <a:t>SUNY Upstate Dept of Psychiatry – Reproductive Psychopharmacology clinic 315 464 3445</a:t>
            </a:r>
          </a:p>
          <a:p>
            <a:r>
              <a:rPr lang="en-US" sz="1800" dirty="0"/>
              <a:t>The Hutchings PC Madison Street Clinic – Healthy Moms, Healthy Babies 315 426 7783</a:t>
            </a:r>
          </a:p>
          <a:p>
            <a:r>
              <a:rPr lang="en-US" sz="1800" dirty="0"/>
              <a:t>Crouse Perinatal Family Support Program – 315 470 7940</a:t>
            </a:r>
          </a:p>
          <a:p>
            <a:r>
              <a:rPr lang="en-US" sz="1800" dirty="0"/>
              <a:t>Helio Health 315 471 1564</a:t>
            </a:r>
          </a:p>
          <a:p>
            <a:r>
              <a:rPr lang="en-US" sz="1800"/>
              <a:t>Psychological Healthcare 315 670 4177</a:t>
            </a:r>
          </a:p>
          <a:p>
            <a:endParaRPr lang="en-US" sz="1800" dirty="0"/>
          </a:p>
          <a:p>
            <a:endParaRPr lang="en-US" sz="1800" dirty="0"/>
          </a:p>
          <a:p>
            <a:endParaRPr lang="en-US" sz="1800" dirty="0"/>
          </a:p>
        </p:txBody>
      </p:sp>
    </p:spTree>
    <p:extLst>
      <p:ext uri="{BB962C8B-B14F-4D97-AF65-F5344CB8AC3E}">
        <p14:creationId xmlns:p14="http://schemas.microsoft.com/office/powerpoint/2010/main" val="1714475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798C7-E065-4C8A-96E9-17A36364ED26}"/>
              </a:ext>
            </a:extLst>
          </p:cNvPr>
          <p:cNvSpPr>
            <a:spLocks noGrp="1"/>
          </p:cNvSpPr>
          <p:nvPr>
            <p:ph type="title"/>
          </p:nvPr>
        </p:nvSpPr>
        <p:spPr>
          <a:xfrm>
            <a:off x="947531" y="2571612"/>
            <a:ext cx="10515600" cy="1325563"/>
          </a:xfrm>
        </p:spPr>
        <p:txBody>
          <a:bodyPr/>
          <a:lstStyle/>
          <a:p>
            <a:pPr algn="ctr"/>
            <a:r>
              <a:rPr lang="en-US" dirty="0">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546523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66710-ABF8-2221-2177-3F0CD64C32AA}"/>
              </a:ext>
            </a:extLst>
          </p:cNvPr>
          <p:cNvSpPr>
            <a:spLocks noGrp="1"/>
          </p:cNvSpPr>
          <p:nvPr>
            <p:ph type="title"/>
          </p:nvPr>
        </p:nvSpPr>
        <p:spPr>
          <a:xfrm>
            <a:off x="762000" y="1128066"/>
            <a:ext cx="10515600" cy="709919"/>
          </a:xfrm>
        </p:spPr>
        <p:txBody>
          <a:bodyPr>
            <a:normAutofit/>
          </a:bodyPr>
          <a:lstStyle/>
          <a:p>
            <a:r>
              <a:rPr lang="en-US" sz="3200" dirty="0"/>
              <a:t>Treatment of perinatal mood and anxiety disorders</a:t>
            </a:r>
          </a:p>
        </p:txBody>
      </p:sp>
      <p:sp>
        <p:nvSpPr>
          <p:cNvPr id="4" name="Content Placeholder 3">
            <a:extLst>
              <a:ext uri="{FF2B5EF4-FFF2-40B4-BE49-F238E27FC236}">
                <a16:creationId xmlns:a16="http://schemas.microsoft.com/office/drawing/2014/main" id="{F5136FC9-A032-1546-7BD1-839A6CAC7E66}"/>
              </a:ext>
            </a:extLst>
          </p:cNvPr>
          <p:cNvSpPr>
            <a:spLocks noGrp="1"/>
          </p:cNvSpPr>
          <p:nvPr>
            <p:ph sz="half" idx="1"/>
          </p:nvPr>
        </p:nvSpPr>
        <p:spPr>
          <a:xfrm>
            <a:off x="228600" y="2391683"/>
            <a:ext cx="5181600" cy="4351338"/>
          </a:xfrm>
        </p:spPr>
        <p:txBody>
          <a:bodyPr>
            <a:normAutofit/>
          </a:bodyPr>
          <a:lstStyle/>
          <a:p>
            <a:pPr marL="0" indent="0">
              <a:buNone/>
            </a:pPr>
            <a:r>
              <a:rPr lang="en-US" sz="2400" dirty="0">
                <a:latin typeface="Helvetica Light"/>
              </a:rPr>
              <a:t>    </a:t>
            </a:r>
          </a:p>
          <a:p>
            <a:pPr marL="0" indent="0">
              <a:buNone/>
            </a:pPr>
            <a:r>
              <a:rPr lang="en-US" sz="2400" dirty="0">
                <a:latin typeface="Helvetica Light"/>
              </a:rPr>
              <a:t>     Mild to moderate severity</a:t>
            </a:r>
          </a:p>
        </p:txBody>
      </p:sp>
      <p:sp>
        <p:nvSpPr>
          <p:cNvPr id="5" name="Content Placeholder 4">
            <a:extLst>
              <a:ext uri="{FF2B5EF4-FFF2-40B4-BE49-F238E27FC236}">
                <a16:creationId xmlns:a16="http://schemas.microsoft.com/office/drawing/2014/main" id="{14047609-DE73-A3D7-7E82-72374954A0C7}"/>
              </a:ext>
            </a:extLst>
          </p:cNvPr>
          <p:cNvSpPr>
            <a:spLocks noGrp="1"/>
          </p:cNvSpPr>
          <p:nvPr>
            <p:ph sz="half" idx="2"/>
          </p:nvPr>
        </p:nvSpPr>
        <p:spPr>
          <a:xfrm>
            <a:off x="6172200" y="2391683"/>
            <a:ext cx="5181600" cy="4351338"/>
          </a:xfrm>
        </p:spPr>
        <p:txBody>
          <a:bodyPr>
            <a:normAutofit/>
          </a:bodyPr>
          <a:lstStyle/>
          <a:p>
            <a:pPr marL="0" indent="0">
              <a:buNone/>
            </a:pPr>
            <a:r>
              <a:rPr lang="en-US" sz="2400" dirty="0">
                <a:latin typeface="Helvetica Light"/>
              </a:rPr>
              <a:t>           </a:t>
            </a:r>
          </a:p>
          <a:p>
            <a:pPr marL="0" indent="0">
              <a:buNone/>
            </a:pPr>
            <a:r>
              <a:rPr lang="en-US" sz="2400" dirty="0">
                <a:latin typeface="Helvetica Light"/>
              </a:rPr>
              <a:t>       Moderate to severe severity</a:t>
            </a:r>
          </a:p>
        </p:txBody>
      </p:sp>
      <p:sp>
        <p:nvSpPr>
          <p:cNvPr id="6" name="Rectangle: Rounded Corners 5">
            <a:extLst>
              <a:ext uri="{FF2B5EF4-FFF2-40B4-BE49-F238E27FC236}">
                <a16:creationId xmlns:a16="http://schemas.microsoft.com/office/drawing/2014/main" id="{C34CA1EC-5C62-9E69-1BD1-F3A58B14BFCE}"/>
              </a:ext>
            </a:extLst>
          </p:cNvPr>
          <p:cNvSpPr/>
          <p:nvPr/>
        </p:nvSpPr>
        <p:spPr>
          <a:xfrm>
            <a:off x="664032" y="3499078"/>
            <a:ext cx="3309257" cy="102325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Psychotherapy</a:t>
            </a:r>
            <a:r>
              <a:rPr lang="en-US" dirty="0"/>
              <a:t> </a:t>
            </a:r>
          </a:p>
        </p:txBody>
      </p:sp>
      <p:sp>
        <p:nvSpPr>
          <p:cNvPr id="7" name="Rectangle: Rounded Corners 6">
            <a:extLst>
              <a:ext uri="{FF2B5EF4-FFF2-40B4-BE49-F238E27FC236}">
                <a16:creationId xmlns:a16="http://schemas.microsoft.com/office/drawing/2014/main" id="{6D52A6AD-7892-E553-1E24-23829D50E3EF}"/>
              </a:ext>
            </a:extLst>
          </p:cNvPr>
          <p:cNvSpPr/>
          <p:nvPr/>
        </p:nvSpPr>
        <p:spPr>
          <a:xfrm>
            <a:off x="8817427" y="3485811"/>
            <a:ext cx="2775858" cy="102325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Psychotherapy </a:t>
            </a:r>
          </a:p>
        </p:txBody>
      </p:sp>
      <p:sp>
        <p:nvSpPr>
          <p:cNvPr id="8" name="Rectangle: Rounded Corners 7">
            <a:extLst>
              <a:ext uri="{FF2B5EF4-FFF2-40B4-BE49-F238E27FC236}">
                <a16:creationId xmlns:a16="http://schemas.microsoft.com/office/drawing/2014/main" id="{87642365-E7E7-AF26-B508-0D08B9D8F036}"/>
              </a:ext>
            </a:extLst>
          </p:cNvPr>
          <p:cNvSpPr/>
          <p:nvPr/>
        </p:nvSpPr>
        <p:spPr>
          <a:xfrm>
            <a:off x="5889170" y="3485811"/>
            <a:ext cx="2775857" cy="1023258"/>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Antidepressants </a:t>
            </a:r>
          </a:p>
        </p:txBody>
      </p:sp>
      <p:cxnSp>
        <p:nvCxnSpPr>
          <p:cNvPr id="14" name="Straight Arrow Connector 13">
            <a:extLst>
              <a:ext uri="{FF2B5EF4-FFF2-40B4-BE49-F238E27FC236}">
                <a16:creationId xmlns:a16="http://schemas.microsoft.com/office/drawing/2014/main" id="{D5B5214C-EE7D-5B19-3BC4-3E9E28E0FFFF}"/>
              </a:ext>
            </a:extLst>
          </p:cNvPr>
          <p:cNvCxnSpPr>
            <a:cxnSpLocks/>
          </p:cNvCxnSpPr>
          <p:nvPr/>
        </p:nvCxnSpPr>
        <p:spPr>
          <a:xfrm flipH="1">
            <a:off x="2688771" y="1857431"/>
            <a:ext cx="2062843" cy="9293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B2B3CE4-C4FD-B8F7-0191-0B5A32B66FC3}"/>
              </a:ext>
            </a:extLst>
          </p:cNvPr>
          <p:cNvCxnSpPr>
            <a:cxnSpLocks/>
          </p:cNvCxnSpPr>
          <p:nvPr/>
        </p:nvCxnSpPr>
        <p:spPr>
          <a:xfrm>
            <a:off x="6781802" y="1857431"/>
            <a:ext cx="2035625" cy="9592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225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B7B2-2F35-565C-3C74-EEE098940988}"/>
              </a:ext>
            </a:extLst>
          </p:cNvPr>
          <p:cNvSpPr>
            <a:spLocks noGrp="1"/>
          </p:cNvSpPr>
          <p:nvPr>
            <p:ph type="title"/>
          </p:nvPr>
        </p:nvSpPr>
        <p:spPr>
          <a:xfrm>
            <a:off x="838200" y="1521497"/>
            <a:ext cx="10515600" cy="709919"/>
          </a:xfrm>
        </p:spPr>
        <p:txBody>
          <a:bodyPr>
            <a:normAutofit fontScale="90000"/>
          </a:bodyPr>
          <a:lstStyle/>
          <a:p>
            <a:pPr algn="l"/>
            <a:r>
              <a:rPr lang="en-US" sz="3600" dirty="0"/>
              <a:t> </a:t>
            </a:r>
            <a:br>
              <a:rPr lang="en-US" sz="3600" dirty="0"/>
            </a:br>
            <a:r>
              <a:rPr lang="en-US" sz="3600" b="1" dirty="0">
                <a:solidFill>
                  <a:schemeClr val="accent6">
                    <a:lumMod val="75000"/>
                  </a:schemeClr>
                </a:solidFill>
              </a:rPr>
              <a:t>Prevention</a:t>
            </a:r>
            <a:r>
              <a:rPr lang="en-US" sz="3600" dirty="0"/>
              <a:t>: </a:t>
            </a:r>
            <a:r>
              <a:rPr lang="en-US" sz="3600" b="1" dirty="0">
                <a:solidFill>
                  <a:srgbClr val="0070C0"/>
                </a:solidFill>
              </a:rPr>
              <a:t>R</a:t>
            </a:r>
            <a:r>
              <a:rPr lang="en-US" sz="3600" dirty="0"/>
              <a:t>each-</a:t>
            </a:r>
            <a:r>
              <a:rPr lang="en-US" sz="3600" b="1" dirty="0">
                <a:solidFill>
                  <a:srgbClr val="0070C0"/>
                </a:solidFill>
              </a:rPr>
              <a:t>o</a:t>
            </a:r>
            <a:r>
              <a:rPr lang="en-US" sz="3600" dirty="0"/>
              <a:t>ut, </a:t>
            </a:r>
            <a:r>
              <a:rPr lang="en-US" sz="3600" b="1" dirty="0">
                <a:solidFill>
                  <a:srgbClr val="0070C0"/>
                </a:solidFill>
              </a:rPr>
              <a:t>S</a:t>
            </a:r>
            <a:r>
              <a:rPr lang="en-US" sz="3600" dirty="0"/>
              <a:t>tay Strong, </a:t>
            </a:r>
            <a:r>
              <a:rPr lang="en-US" sz="3600" b="1" dirty="0">
                <a:solidFill>
                  <a:srgbClr val="0070C0"/>
                </a:solidFill>
              </a:rPr>
              <a:t>E</a:t>
            </a:r>
            <a:r>
              <a:rPr lang="en-US" sz="3600" dirty="0"/>
              <a:t>ssentials for mothers of newborns (</a:t>
            </a:r>
            <a:r>
              <a:rPr lang="en-US" sz="3600" dirty="0">
                <a:solidFill>
                  <a:srgbClr val="0070C0"/>
                </a:solidFill>
              </a:rPr>
              <a:t>ROSE</a:t>
            </a:r>
            <a:r>
              <a:rPr lang="en-US" sz="3600" dirty="0"/>
              <a:t>)</a:t>
            </a:r>
          </a:p>
        </p:txBody>
      </p:sp>
      <p:sp>
        <p:nvSpPr>
          <p:cNvPr id="3" name="Content Placeholder 2">
            <a:extLst>
              <a:ext uri="{FF2B5EF4-FFF2-40B4-BE49-F238E27FC236}">
                <a16:creationId xmlns:a16="http://schemas.microsoft.com/office/drawing/2014/main" id="{6522730D-5CC7-CB9F-1D76-4A2E6E4644DE}"/>
              </a:ext>
            </a:extLst>
          </p:cNvPr>
          <p:cNvSpPr>
            <a:spLocks noGrp="1"/>
          </p:cNvSpPr>
          <p:nvPr>
            <p:ph idx="1"/>
          </p:nvPr>
        </p:nvSpPr>
        <p:spPr/>
        <p:txBody>
          <a:bodyPr>
            <a:normAutofit/>
          </a:bodyPr>
          <a:lstStyle/>
          <a:p>
            <a:pPr>
              <a:buFont typeface="Wingdings" panose="05000000000000000000" pitchFamily="2" charset="2"/>
              <a:buChar char="Ø"/>
            </a:pPr>
            <a:endParaRPr lang="en-US" sz="2400" dirty="0">
              <a:latin typeface="Helvetica Light"/>
            </a:endParaRPr>
          </a:p>
          <a:p>
            <a:pPr>
              <a:buFont typeface="Wingdings" panose="05000000000000000000" pitchFamily="2" charset="2"/>
              <a:buChar char="Ø"/>
            </a:pPr>
            <a:r>
              <a:rPr lang="en-US" sz="2400" dirty="0">
                <a:latin typeface="Helvetica Light"/>
              </a:rPr>
              <a:t> An evidence-based intervention to prevent postpartum depression (</a:t>
            </a:r>
            <a:r>
              <a:rPr lang="en-US" sz="1800" dirty="0">
                <a:latin typeface="Helvetica Light"/>
              </a:rPr>
              <a:t>Phipps et al., 2013</a:t>
            </a:r>
            <a:r>
              <a:rPr lang="en-US" sz="2400" dirty="0">
                <a:latin typeface="Helvetica Light"/>
              </a:rPr>
              <a:t>).</a:t>
            </a:r>
          </a:p>
          <a:p>
            <a:pPr>
              <a:buFont typeface="Wingdings" panose="05000000000000000000" pitchFamily="2" charset="2"/>
              <a:buChar char="Ø"/>
            </a:pPr>
            <a:r>
              <a:rPr lang="en-US" sz="2400" dirty="0">
                <a:latin typeface="Helvetica Light"/>
              </a:rPr>
              <a:t> Showed to reduce cases of postpartum depression by half among low-income women in a series of randomized control trials.</a:t>
            </a:r>
          </a:p>
          <a:p>
            <a:pPr>
              <a:buFont typeface="Wingdings" panose="05000000000000000000" pitchFamily="2" charset="2"/>
              <a:buChar char="Ø"/>
            </a:pPr>
            <a:r>
              <a:rPr lang="en-US" sz="2400" dirty="0">
                <a:latin typeface="Helvetica Light"/>
              </a:rPr>
              <a:t> Cited in the U.S. Preventive Services Task Force recommendation regarding the prevention of perinatal depression. </a:t>
            </a:r>
          </a:p>
          <a:p>
            <a:pPr>
              <a:buFont typeface="Wingdings" panose="05000000000000000000" pitchFamily="2" charset="2"/>
              <a:buChar char="Ø"/>
            </a:pPr>
            <a:r>
              <a:rPr lang="en-US" sz="2400" dirty="0">
                <a:latin typeface="Helvetica Light"/>
              </a:rPr>
              <a:t> Includes 4- or 8- prenatal sessions and one post-natal booster</a:t>
            </a:r>
          </a:p>
          <a:p>
            <a:pPr>
              <a:buFont typeface="Wingdings" panose="05000000000000000000" pitchFamily="2" charset="2"/>
              <a:buChar char="Ø"/>
            </a:pPr>
            <a:r>
              <a:rPr lang="en-US" sz="2400" dirty="0">
                <a:latin typeface="Helvetica Light"/>
              </a:rPr>
              <a:t> Highly structured, easy to learn, and can be provided by nurses or health educators </a:t>
            </a:r>
          </a:p>
        </p:txBody>
      </p:sp>
      <p:sp>
        <p:nvSpPr>
          <p:cNvPr id="4" name="Title 1">
            <a:extLst>
              <a:ext uri="{FF2B5EF4-FFF2-40B4-BE49-F238E27FC236}">
                <a16:creationId xmlns:a16="http://schemas.microsoft.com/office/drawing/2014/main" id="{7EF357F4-B976-922E-729E-32A828D96261}"/>
              </a:ext>
            </a:extLst>
          </p:cNvPr>
          <p:cNvSpPr txBox="1">
            <a:spLocks/>
          </p:cNvSpPr>
          <p:nvPr/>
        </p:nvSpPr>
        <p:spPr>
          <a:xfrm>
            <a:off x="87085" y="979891"/>
            <a:ext cx="12192000" cy="70991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latin typeface="Helvetica Light" charset="0"/>
                <a:ea typeface="Helvetica Light" charset="0"/>
                <a:cs typeface="Helvetica Light" charset="0"/>
              </a:defRPr>
            </a:lvl1pPr>
          </a:lstStyle>
          <a:p>
            <a:r>
              <a:rPr lang="en-US" sz="3200" b="1" dirty="0"/>
              <a:t>Psychotherapy in the treatment of perinatal depression and anxiety </a:t>
            </a:r>
            <a:br>
              <a:rPr lang="en-US" sz="3200" b="1" dirty="0"/>
            </a:br>
            <a:endParaRPr lang="en-US" sz="3200" b="1" dirty="0"/>
          </a:p>
        </p:txBody>
      </p:sp>
    </p:spTree>
    <p:extLst>
      <p:ext uri="{BB962C8B-B14F-4D97-AF65-F5344CB8AC3E}">
        <p14:creationId xmlns:p14="http://schemas.microsoft.com/office/powerpoint/2010/main" val="793660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B7B2-2F35-565C-3C74-EEE098940988}"/>
              </a:ext>
            </a:extLst>
          </p:cNvPr>
          <p:cNvSpPr>
            <a:spLocks noGrp="1"/>
          </p:cNvSpPr>
          <p:nvPr>
            <p:ph type="title"/>
          </p:nvPr>
        </p:nvSpPr>
        <p:spPr>
          <a:xfrm>
            <a:off x="838200" y="1521497"/>
            <a:ext cx="10515600" cy="709919"/>
          </a:xfrm>
        </p:spPr>
        <p:txBody>
          <a:bodyPr>
            <a:normAutofit fontScale="90000"/>
          </a:bodyPr>
          <a:lstStyle/>
          <a:p>
            <a:pPr algn="l"/>
            <a:r>
              <a:rPr lang="en-US" sz="3600" dirty="0"/>
              <a:t> </a:t>
            </a:r>
            <a:br>
              <a:rPr lang="en-US" sz="3600" dirty="0"/>
            </a:br>
            <a:r>
              <a:rPr lang="en-US" sz="3600" b="1" dirty="0">
                <a:solidFill>
                  <a:schemeClr val="accent6">
                    <a:lumMod val="75000"/>
                  </a:schemeClr>
                </a:solidFill>
              </a:rPr>
              <a:t>Prevention</a:t>
            </a:r>
            <a:r>
              <a:rPr lang="en-US" sz="3600" dirty="0"/>
              <a:t>: </a:t>
            </a:r>
            <a:r>
              <a:rPr lang="en-US" sz="3600" b="1" dirty="0">
                <a:solidFill>
                  <a:srgbClr val="0070C0"/>
                </a:solidFill>
              </a:rPr>
              <a:t>Mother to Babies</a:t>
            </a:r>
            <a:endParaRPr lang="en-US" sz="3600" dirty="0"/>
          </a:p>
        </p:txBody>
      </p:sp>
      <p:sp>
        <p:nvSpPr>
          <p:cNvPr id="3" name="Content Placeholder 2">
            <a:extLst>
              <a:ext uri="{FF2B5EF4-FFF2-40B4-BE49-F238E27FC236}">
                <a16:creationId xmlns:a16="http://schemas.microsoft.com/office/drawing/2014/main" id="{6522730D-5CC7-CB9F-1D76-4A2E6E4644DE}"/>
              </a:ext>
            </a:extLst>
          </p:cNvPr>
          <p:cNvSpPr>
            <a:spLocks noGrp="1"/>
          </p:cNvSpPr>
          <p:nvPr>
            <p:ph idx="1"/>
          </p:nvPr>
        </p:nvSpPr>
        <p:spPr/>
        <p:txBody>
          <a:bodyPr>
            <a:normAutofit/>
          </a:bodyPr>
          <a:lstStyle/>
          <a:p>
            <a:pPr>
              <a:buFont typeface="Wingdings" panose="05000000000000000000" pitchFamily="2" charset="2"/>
              <a:buChar char="Ø"/>
            </a:pPr>
            <a:endParaRPr lang="en-US" sz="2400" dirty="0">
              <a:latin typeface="Helvetica Light"/>
            </a:endParaRPr>
          </a:p>
          <a:p>
            <a:pPr>
              <a:buFont typeface="Wingdings" panose="05000000000000000000" pitchFamily="2" charset="2"/>
              <a:buChar char="Ø"/>
            </a:pPr>
            <a:r>
              <a:rPr lang="en-US" sz="2400" dirty="0">
                <a:latin typeface="Helvetica Light"/>
              </a:rPr>
              <a:t> An evidence-based intervention to prevent postpartum depression (</a:t>
            </a:r>
            <a:r>
              <a:rPr lang="en-US" sz="1800" dirty="0">
                <a:latin typeface="Helvetica Light"/>
              </a:rPr>
              <a:t>Tandon et al., 2016)</a:t>
            </a:r>
            <a:r>
              <a:rPr lang="en-US" sz="2400" dirty="0">
                <a:latin typeface="Helvetica Light"/>
              </a:rPr>
              <a:t>.</a:t>
            </a:r>
          </a:p>
          <a:p>
            <a:pPr>
              <a:buFont typeface="Wingdings" panose="05000000000000000000" pitchFamily="2" charset="2"/>
              <a:buChar char="Ø"/>
            </a:pPr>
            <a:r>
              <a:rPr lang="en-US" sz="2400" dirty="0">
                <a:latin typeface="Helvetica Light"/>
              </a:rPr>
              <a:t> Based on principles of cognitive behavioral therapy, attachment theory and psychoeducation</a:t>
            </a:r>
          </a:p>
          <a:p>
            <a:pPr>
              <a:buFont typeface="Wingdings" panose="05000000000000000000" pitchFamily="2" charset="2"/>
              <a:buChar char="Ø"/>
            </a:pPr>
            <a:r>
              <a:rPr lang="en-US" sz="2400" dirty="0">
                <a:latin typeface="Helvetica Light"/>
              </a:rPr>
              <a:t> Designed to be delivered by clinic or community-based providers</a:t>
            </a:r>
          </a:p>
          <a:p>
            <a:pPr>
              <a:buFont typeface="Wingdings" panose="05000000000000000000" pitchFamily="2" charset="2"/>
              <a:buChar char="Ø"/>
            </a:pPr>
            <a:r>
              <a:rPr lang="en-US" sz="2400" dirty="0">
                <a:latin typeface="Helvetica Light"/>
              </a:rPr>
              <a:t> Individual: includes nine brief sessions (20-25 min)</a:t>
            </a:r>
          </a:p>
          <a:p>
            <a:pPr>
              <a:buFont typeface="Wingdings" panose="05000000000000000000" pitchFamily="2" charset="2"/>
              <a:buChar char="Ø"/>
            </a:pPr>
            <a:r>
              <a:rPr lang="en-US" sz="2400" dirty="0">
                <a:latin typeface="Helvetica Light"/>
              </a:rPr>
              <a:t> Group format: six 90 min to 2 </a:t>
            </a:r>
            <a:r>
              <a:rPr lang="en-US" sz="2400" dirty="0" err="1">
                <a:latin typeface="Helvetica Light"/>
              </a:rPr>
              <a:t>hrs</a:t>
            </a:r>
            <a:r>
              <a:rPr lang="en-US" sz="2400" dirty="0">
                <a:latin typeface="Helvetica Light"/>
              </a:rPr>
              <a:t> group sessions </a:t>
            </a:r>
          </a:p>
        </p:txBody>
      </p:sp>
      <p:sp>
        <p:nvSpPr>
          <p:cNvPr id="4" name="Title 1">
            <a:extLst>
              <a:ext uri="{FF2B5EF4-FFF2-40B4-BE49-F238E27FC236}">
                <a16:creationId xmlns:a16="http://schemas.microsoft.com/office/drawing/2014/main" id="{7EF357F4-B976-922E-729E-32A828D96261}"/>
              </a:ext>
            </a:extLst>
          </p:cNvPr>
          <p:cNvSpPr txBox="1">
            <a:spLocks/>
          </p:cNvSpPr>
          <p:nvPr/>
        </p:nvSpPr>
        <p:spPr>
          <a:xfrm>
            <a:off x="87085" y="979891"/>
            <a:ext cx="12192000" cy="70991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latin typeface="Helvetica Light" charset="0"/>
                <a:ea typeface="Helvetica Light" charset="0"/>
                <a:cs typeface="Helvetica Light" charset="0"/>
              </a:defRPr>
            </a:lvl1pPr>
          </a:lstStyle>
          <a:p>
            <a:r>
              <a:rPr lang="en-US" sz="3200" b="1" dirty="0"/>
              <a:t>Psychotherapy in the treatment of perinatal depression and anxiety </a:t>
            </a:r>
            <a:br>
              <a:rPr lang="en-US" sz="3200" b="1" dirty="0"/>
            </a:br>
            <a:endParaRPr lang="en-US" sz="3200" b="1" dirty="0"/>
          </a:p>
        </p:txBody>
      </p:sp>
    </p:spTree>
    <p:extLst>
      <p:ext uri="{BB962C8B-B14F-4D97-AF65-F5344CB8AC3E}">
        <p14:creationId xmlns:p14="http://schemas.microsoft.com/office/powerpoint/2010/main" val="2707605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E3856-6E12-4288-972E-9B7990A1FD76}"/>
              </a:ext>
            </a:extLst>
          </p:cNvPr>
          <p:cNvSpPr>
            <a:spLocks noGrp="1"/>
          </p:cNvSpPr>
          <p:nvPr>
            <p:ph type="title"/>
          </p:nvPr>
        </p:nvSpPr>
        <p:spPr>
          <a:xfrm>
            <a:off x="0" y="1219061"/>
            <a:ext cx="12192000" cy="709919"/>
          </a:xfrm>
        </p:spPr>
        <p:txBody>
          <a:bodyPr>
            <a:noAutofit/>
          </a:bodyPr>
          <a:lstStyle/>
          <a:p>
            <a:r>
              <a:rPr lang="en-US" sz="3200" b="1" dirty="0"/>
              <a:t>Psychotherapy in the treatment of perinatal depression and anxiety </a:t>
            </a:r>
            <a:br>
              <a:rPr lang="en-US" sz="3200" b="1" dirty="0"/>
            </a:br>
            <a:endParaRPr lang="en-US" sz="3200" b="1" dirty="0"/>
          </a:p>
        </p:txBody>
      </p:sp>
      <p:sp>
        <p:nvSpPr>
          <p:cNvPr id="3" name="Content Placeholder 2">
            <a:extLst>
              <a:ext uri="{FF2B5EF4-FFF2-40B4-BE49-F238E27FC236}">
                <a16:creationId xmlns:a16="http://schemas.microsoft.com/office/drawing/2014/main" id="{F2ED7E9B-AF7A-4483-8337-A2CF15024962}"/>
              </a:ext>
            </a:extLst>
          </p:cNvPr>
          <p:cNvSpPr>
            <a:spLocks noGrp="1"/>
          </p:cNvSpPr>
          <p:nvPr>
            <p:ph idx="1"/>
          </p:nvPr>
        </p:nvSpPr>
        <p:spPr>
          <a:xfrm>
            <a:off x="0" y="2133442"/>
            <a:ext cx="11604171" cy="4351338"/>
          </a:xfrm>
        </p:spPr>
        <p:txBody>
          <a:bodyPr>
            <a:normAutofit/>
          </a:bodyPr>
          <a:lstStyle/>
          <a:p>
            <a:pPr lvl="1">
              <a:buFont typeface="Wingdings" panose="05000000000000000000" pitchFamily="2" charset="2"/>
              <a:buChar char="Ø"/>
            </a:pPr>
            <a:r>
              <a:rPr lang="en-US" dirty="0">
                <a:latin typeface="Helvetica Light"/>
              </a:rPr>
              <a:t> Psychological interventions are effective in the treatment of perinatal depression and considered to be first-line treatment for mild to moderate depression.</a:t>
            </a:r>
          </a:p>
          <a:p>
            <a:pPr lvl="1">
              <a:buFont typeface="Wingdings" panose="05000000000000000000" pitchFamily="2" charset="2"/>
              <a:buChar char="Ø"/>
            </a:pPr>
            <a:endParaRPr lang="en-US" dirty="0">
              <a:latin typeface="Helvetica Light"/>
            </a:endParaRPr>
          </a:p>
          <a:p>
            <a:pPr lvl="1">
              <a:buFont typeface="Wingdings" panose="05000000000000000000" pitchFamily="2" charset="2"/>
              <a:buChar char="Ø"/>
            </a:pPr>
            <a:r>
              <a:rPr lang="en-US" dirty="0">
                <a:latin typeface="Helvetica Light"/>
              </a:rPr>
              <a:t> Cognitive behavioral therapy (CBT), a therapy that focuses on helping patients identify and change unhealthy thoughts and behaviors, has the most data on effectiveness in the treatment of perinatal depression (</a:t>
            </a:r>
            <a:r>
              <a:rPr lang="en-US" sz="1800" dirty="0" err="1">
                <a:latin typeface="Helvetica Light"/>
              </a:rPr>
              <a:t>Branquinho</a:t>
            </a:r>
            <a:r>
              <a:rPr lang="en-US" sz="1800" dirty="0">
                <a:latin typeface="Helvetica Light"/>
              </a:rPr>
              <a:t> et al., 2021</a:t>
            </a:r>
            <a:r>
              <a:rPr lang="en-US" sz="2400" dirty="0">
                <a:latin typeface="Helvetica Light"/>
              </a:rPr>
              <a:t>)</a:t>
            </a:r>
            <a:r>
              <a:rPr lang="en-US" dirty="0">
                <a:latin typeface="Helvetica Light"/>
              </a:rPr>
              <a:t>. </a:t>
            </a:r>
          </a:p>
          <a:p>
            <a:pPr lvl="1">
              <a:buFont typeface="Wingdings" panose="05000000000000000000" pitchFamily="2" charset="2"/>
              <a:buChar char="Ø"/>
            </a:pPr>
            <a:endParaRPr lang="en-US" dirty="0">
              <a:latin typeface="Helvetica Light"/>
            </a:endParaRPr>
          </a:p>
          <a:p>
            <a:pPr lvl="1">
              <a:buFont typeface="Wingdings" panose="05000000000000000000" pitchFamily="2" charset="2"/>
              <a:buChar char="Ø"/>
            </a:pPr>
            <a:r>
              <a:rPr lang="en-US" dirty="0">
                <a:latin typeface="Helvetica Light"/>
              </a:rPr>
              <a:t> Interpersonal therapy (IPT), a modality that focuses on role transitions and interpersonal distress in the perinatal period, also proved effective in the treatment of perinatal depression (</a:t>
            </a:r>
            <a:r>
              <a:rPr lang="en-US" sz="1800" dirty="0" err="1">
                <a:latin typeface="Helvetica Light"/>
              </a:rPr>
              <a:t>Sockol</a:t>
            </a:r>
            <a:r>
              <a:rPr lang="en-US" sz="1800" dirty="0">
                <a:latin typeface="Helvetica Light"/>
              </a:rPr>
              <a:t> et al., 2011</a:t>
            </a:r>
            <a:r>
              <a:rPr lang="en-US" sz="2400" dirty="0">
                <a:latin typeface="Helvetica Light"/>
              </a:rPr>
              <a:t>)</a:t>
            </a:r>
            <a:r>
              <a:rPr lang="en-US" dirty="0">
                <a:latin typeface="Helvetica Light"/>
              </a:rPr>
              <a:t>.  </a:t>
            </a:r>
          </a:p>
          <a:p>
            <a:pPr lvl="1">
              <a:buFont typeface="Wingdings" panose="05000000000000000000" pitchFamily="2" charset="2"/>
              <a:buChar char="Ø"/>
            </a:pPr>
            <a:endParaRPr lang="en-US" dirty="0">
              <a:latin typeface="Helvetica Light"/>
            </a:endParaRPr>
          </a:p>
          <a:p>
            <a:pPr lvl="1">
              <a:buFont typeface="Wingdings" panose="05000000000000000000" pitchFamily="2" charset="2"/>
              <a:buChar char="Ø"/>
            </a:pPr>
            <a:endParaRPr lang="en-US" dirty="0">
              <a:latin typeface="Helvetica Light"/>
            </a:endParaRPr>
          </a:p>
          <a:p>
            <a:pPr lvl="1">
              <a:buFont typeface="Wingdings" panose="05000000000000000000" pitchFamily="2" charset="2"/>
              <a:buChar char="Ø"/>
            </a:pPr>
            <a:endParaRPr lang="en-US" dirty="0">
              <a:latin typeface="Helvetica Light"/>
            </a:endParaRPr>
          </a:p>
          <a:p>
            <a:pPr lvl="1">
              <a:buFont typeface="Wingdings" panose="05000000000000000000" pitchFamily="2" charset="2"/>
              <a:buChar char="Ø"/>
            </a:pPr>
            <a:endParaRPr lang="en-US" dirty="0">
              <a:latin typeface="Helvetica Light"/>
            </a:endParaRPr>
          </a:p>
          <a:p>
            <a:pPr>
              <a:buFont typeface="Wingdings" panose="05000000000000000000" pitchFamily="2" charset="2"/>
              <a:buChar char="Ø"/>
            </a:pPr>
            <a:endParaRPr lang="en-US" dirty="0">
              <a:latin typeface="Helvetica Light"/>
            </a:endParaRPr>
          </a:p>
        </p:txBody>
      </p:sp>
    </p:spTree>
    <p:extLst>
      <p:ext uri="{BB962C8B-B14F-4D97-AF65-F5344CB8AC3E}">
        <p14:creationId xmlns:p14="http://schemas.microsoft.com/office/powerpoint/2010/main" val="2768554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E3856-6E12-4288-972E-9B7990A1FD76}"/>
              </a:ext>
            </a:extLst>
          </p:cNvPr>
          <p:cNvSpPr>
            <a:spLocks noGrp="1"/>
          </p:cNvSpPr>
          <p:nvPr>
            <p:ph type="title"/>
          </p:nvPr>
        </p:nvSpPr>
        <p:spPr>
          <a:xfrm>
            <a:off x="0" y="1338809"/>
            <a:ext cx="12192000" cy="709919"/>
          </a:xfrm>
        </p:spPr>
        <p:txBody>
          <a:bodyPr>
            <a:noAutofit/>
          </a:bodyPr>
          <a:lstStyle/>
          <a:p>
            <a:r>
              <a:rPr lang="en-US" sz="3200" b="1" dirty="0"/>
              <a:t>Psychotherapy in the treatment of perinatal depression and anxiety </a:t>
            </a:r>
            <a:br>
              <a:rPr lang="en-US" sz="3200" b="1" dirty="0"/>
            </a:br>
            <a:endParaRPr lang="en-US" sz="3200" b="1" dirty="0"/>
          </a:p>
        </p:txBody>
      </p:sp>
      <p:sp>
        <p:nvSpPr>
          <p:cNvPr id="3" name="Content Placeholder 2">
            <a:extLst>
              <a:ext uri="{FF2B5EF4-FFF2-40B4-BE49-F238E27FC236}">
                <a16:creationId xmlns:a16="http://schemas.microsoft.com/office/drawing/2014/main" id="{F2ED7E9B-AF7A-4483-8337-A2CF15024962}"/>
              </a:ext>
            </a:extLst>
          </p:cNvPr>
          <p:cNvSpPr>
            <a:spLocks noGrp="1"/>
          </p:cNvSpPr>
          <p:nvPr>
            <p:ph idx="1"/>
          </p:nvPr>
        </p:nvSpPr>
        <p:spPr>
          <a:xfrm>
            <a:off x="0" y="2133442"/>
            <a:ext cx="11604171" cy="4351338"/>
          </a:xfrm>
        </p:spPr>
        <p:txBody>
          <a:bodyPr>
            <a:normAutofit/>
          </a:bodyPr>
          <a:lstStyle/>
          <a:p>
            <a:pPr lvl="1">
              <a:buFont typeface="Wingdings" panose="05000000000000000000" pitchFamily="2" charset="2"/>
              <a:buChar char="Ø"/>
            </a:pPr>
            <a:r>
              <a:rPr lang="en-US" dirty="0">
                <a:latin typeface="Helvetica Light"/>
              </a:rPr>
              <a:t> Other studied psychological interventions with possible benefits:</a:t>
            </a:r>
          </a:p>
          <a:p>
            <a:pPr lvl="1">
              <a:buFont typeface="Wingdings" panose="05000000000000000000" pitchFamily="2" charset="2"/>
              <a:buChar char="Ø"/>
            </a:pPr>
            <a:endParaRPr lang="en-US" dirty="0">
              <a:latin typeface="Helvetica Light"/>
            </a:endParaRPr>
          </a:p>
          <a:p>
            <a:pPr lvl="2">
              <a:buFont typeface="Wingdings" panose="05000000000000000000" pitchFamily="2" charset="2"/>
              <a:buChar char="Ø"/>
            </a:pPr>
            <a:r>
              <a:rPr lang="en-US" sz="2400" dirty="0">
                <a:latin typeface="Helvetica Light"/>
              </a:rPr>
              <a:t> Behavioral activation</a:t>
            </a:r>
          </a:p>
          <a:p>
            <a:pPr lvl="2"/>
            <a:endParaRPr lang="en-US" sz="2400" dirty="0">
              <a:latin typeface="Helvetica Light"/>
            </a:endParaRPr>
          </a:p>
          <a:p>
            <a:pPr lvl="2">
              <a:buFont typeface="Wingdings" panose="05000000000000000000" pitchFamily="2" charset="2"/>
              <a:buChar char="Ø"/>
            </a:pPr>
            <a:r>
              <a:rPr lang="en-US" sz="2400" dirty="0">
                <a:latin typeface="Helvetica Light"/>
              </a:rPr>
              <a:t> Mindfulness</a:t>
            </a:r>
          </a:p>
          <a:p>
            <a:pPr lvl="2"/>
            <a:endParaRPr lang="en-US" sz="2400" dirty="0">
              <a:latin typeface="Helvetica Light"/>
            </a:endParaRPr>
          </a:p>
          <a:p>
            <a:pPr lvl="2">
              <a:buFont typeface="Wingdings" panose="05000000000000000000" pitchFamily="2" charset="2"/>
              <a:buChar char="Ø"/>
            </a:pPr>
            <a:r>
              <a:rPr lang="en-US" sz="2400" dirty="0">
                <a:latin typeface="Helvetica Light"/>
              </a:rPr>
              <a:t> Psychological or social support</a:t>
            </a:r>
          </a:p>
          <a:p>
            <a:pPr lvl="2"/>
            <a:endParaRPr lang="en-US" sz="2400" dirty="0">
              <a:latin typeface="Helvetica Light"/>
            </a:endParaRPr>
          </a:p>
          <a:p>
            <a:pPr lvl="2">
              <a:buFont typeface="Wingdings" panose="05000000000000000000" pitchFamily="2" charset="2"/>
              <a:buChar char="Ø"/>
            </a:pPr>
            <a:r>
              <a:rPr lang="en-US" sz="2400" dirty="0">
                <a:latin typeface="Helvetica Light"/>
              </a:rPr>
              <a:t> Psychoeducation or education-based interventions</a:t>
            </a:r>
          </a:p>
          <a:p>
            <a:pPr lvl="1">
              <a:buFont typeface="Wingdings" panose="05000000000000000000" pitchFamily="2" charset="2"/>
              <a:buChar char="Ø"/>
            </a:pPr>
            <a:endParaRPr lang="en-US" dirty="0">
              <a:latin typeface="Helvetica Light"/>
            </a:endParaRPr>
          </a:p>
          <a:p>
            <a:pPr lvl="1">
              <a:buFont typeface="Wingdings" panose="05000000000000000000" pitchFamily="2" charset="2"/>
              <a:buChar char="Ø"/>
            </a:pPr>
            <a:endParaRPr lang="en-US" dirty="0">
              <a:latin typeface="Helvetica Light"/>
            </a:endParaRPr>
          </a:p>
          <a:p>
            <a:pPr lvl="1">
              <a:buFont typeface="Wingdings" panose="05000000000000000000" pitchFamily="2" charset="2"/>
              <a:buChar char="Ø"/>
            </a:pPr>
            <a:endParaRPr lang="en-US" dirty="0">
              <a:latin typeface="Helvetica Light"/>
            </a:endParaRPr>
          </a:p>
          <a:p>
            <a:pPr lvl="1">
              <a:buFont typeface="Wingdings" panose="05000000000000000000" pitchFamily="2" charset="2"/>
              <a:buChar char="Ø"/>
            </a:pPr>
            <a:endParaRPr lang="en-US" dirty="0">
              <a:latin typeface="Helvetica Light"/>
            </a:endParaRPr>
          </a:p>
          <a:p>
            <a:pPr lvl="1">
              <a:buFont typeface="Wingdings" panose="05000000000000000000" pitchFamily="2" charset="2"/>
              <a:buChar char="Ø"/>
            </a:pPr>
            <a:endParaRPr lang="en-US" dirty="0">
              <a:latin typeface="Helvetica Light"/>
            </a:endParaRPr>
          </a:p>
          <a:p>
            <a:pPr>
              <a:buFont typeface="Wingdings" panose="05000000000000000000" pitchFamily="2" charset="2"/>
              <a:buChar char="Ø"/>
            </a:pPr>
            <a:endParaRPr lang="en-US" sz="2400" dirty="0">
              <a:latin typeface="Helvetica Light"/>
            </a:endParaRPr>
          </a:p>
        </p:txBody>
      </p:sp>
      <p:sp>
        <p:nvSpPr>
          <p:cNvPr id="6" name="TextBox 5">
            <a:extLst>
              <a:ext uri="{FF2B5EF4-FFF2-40B4-BE49-F238E27FC236}">
                <a16:creationId xmlns:a16="http://schemas.microsoft.com/office/drawing/2014/main" id="{2B2D9BD1-59C4-4BDB-899C-FB3A9DA3B8E8}"/>
              </a:ext>
            </a:extLst>
          </p:cNvPr>
          <p:cNvSpPr txBox="1"/>
          <p:nvPr/>
        </p:nvSpPr>
        <p:spPr>
          <a:xfrm>
            <a:off x="4928951" y="6192392"/>
            <a:ext cx="6241312" cy="584775"/>
          </a:xfrm>
          <a:prstGeom prst="rect">
            <a:avLst/>
          </a:prstGeom>
          <a:noFill/>
        </p:spPr>
        <p:txBody>
          <a:bodyPr wrap="square" rtlCol="0">
            <a:spAutoFit/>
          </a:bodyPr>
          <a:lstStyle/>
          <a:p>
            <a:pPr algn="r"/>
            <a:r>
              <a:rPr lang="en-US" sz="1600" dirty="0">
                <a:latin typeface="Helvetica Light"/>
              </a:rPr>
              <a:t>Reviewed in </a:t>
            </a:r>
            <a:r>
              <a:rPr lang="en-US" sz="1600" dirty="0" err="1">
                <a:latin typeface="Helvetica Light"/>
              </a:rPr>
              <a:t>Branquinho</a:t>
            </a:r>
            <a:r>
              <a:rPr lang="en-US" sz="1600" dirty="0">
                <a:latin typeface="Helvetica Light"/>
              </a:rPr>
              <a:t> et al., 2021.</a:t>
            </a:r>
            <a:r>
              <a:rPr lang="en-US" sz="1600" i="1" dirty="0">
                <a:latin typeface="Helvetica Light"/>
              </a:rPr>
              <a:t> </a:t>
            </a:r>
            <a:endParaRPr lang="en-US" sz="1600" dirty="0">
              <a:latin typeface="Helvetica Light"/>
            </a:endParaRPr>
          </a:p>
          <a:p>
            <a:pPr algn="r"/>
            <a:r>
              <a:rPr lang="en-US" sz="1600" dirty="0">
                <a:latin typeface="Helvetica Light"/>
              </a:rPr>
              <a:t> </a:t>
            </a:r>
          </a:p>
        </p:txBody>
      </p:sp>
    </p:spTree>
    <p:extLst>
      <p:ext uri="{BB962C8B-B14F-4D97-AF65-F5344CB8AC3E}">
        <p14:creationId xmlns:p14="http://schemas.microsoft.com/office/powerpoint/2010/main" val="2893529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C1635-95E6-4238-BDBD-EDB66DE5F096}"/>
              </a:ext>
            </a:extLst>
          </p:cNvPr>
          <p:cNvSpPr>
            <a:spLocks noGrp="1"/>
          </p:cNvSpPr>
          <p:nvPr>
            <p:ph type="title"/>
          </p:nvPr>
        </p:nvSpPr>
        <p:spPr>
          <a:xfrm>
            <a:off x="0" y="1115706"/>
            <a:ext cx="12192000" cy="709919"/>
          </a:xfrm>
        </p:spPr>
        <p:txBody>
          <a:bodyPr>
            <a:normAutofit fontScale="90000"/>
          </a:bodyPr>
          <a:lstStyle/>
          <a:p>
            <a:r>
              <a:rPr lang="en-US" sz="3600" b="1" dirty="0"/>
              <a:t>Non-pharmacologic treatments of perinatal depression and anxiety</a:t>
            </a:r>
          </a:p>
        </p:txBody>
      </p:sp>
      <p:sp>
        <p:nvSpPr>
          <p:cNvPr id="3" name="Content Placeholder 2">
            <a:extLst>
              <a:ext uri="{FF2B5EF4-FFF2-40B4-BE49-F238E27FC236}">
                <a16:creationId xmlns:a16="http://schemas.microsoft.com/office/drawing/2014/main" id="{B65ADDDB-5E4B-42EA-9564-600863778061}"/>
              </a:ext>
            </a:extLst>
          </p:cNvPr>
          <p:cNvSpPr>
            <a:spLocks noGrp="1"/>
          </p:cNvSpPr>
          <p:nvPr>
            <p:ph idx="1"/>
          </p:nvPr>
        </p:nvSpPr>
        <p:spPr/>
        <p:txBody>
          <a:bodyPr/>
          <a:lstStyle/>
          <a:p>
            <a:pPr>
              <a:buFont typeface="Wingdings" panose="05000000000000000000" pitchFamily="2" charset="2"/>
              <a:buChar char="Ø"/>
            </a:pPr>
            <a:r>
              <a:rPr lang="en-US" dirty="0">
                <a:latin typeface="Helvetica Light"/>
              </a:rPr>
              <a:t>Complementary and alternative medicine (CAM) treatments:</a:t>
            </a:r>
          </a:p>
          <a:p>
            <a:pPr lvl="1">
              <a:buFont typeface="Wingdings" panose="05000000000000000000" pitchFamily="2" charset="2"/>
              <a:buChar char="Ø"/>
            </a:pPr>
            <a:endParaRPr lang="en-US" dirty="0">
              <a:latin typeface="Helvetica Light"/>
            </a:endParaRPr>
          </a:p>
          <a:p>
            <a:pPr lvl="1">
              <a:buFont typeface="Wingdings" panose="05000000000000000000" pitchFamily="2" charset="2"/>
              <a:buChar char="Ø"/>
            </a:pPr>
            <a:r>
              <a:rPr lang="en-US" dirty="0">
                <a:latin typeface="Helvetica Light"/>
              </a:rPr>
              <a:t> Often preferred by patients. </a:t>
            </a:r>
          </a:p>
          <a:p>
            <a:pPr lvl="1">
              <a:buFont typeface="Wingdings" panose="05000000000000000000" pitchFamily="2" charset="2"/>
              <a:buChar char="Ø"/>
            </a:pPr>
            <a:endParaRPr lang="en-US" dirty="0">
              <a:latin typeface="Helvetica Light"/>
            </a:endParaRPr>
          </a:p>
          <a:p>
            <a:pPr lvl="1">
              <a:buFont typeface="Wingdings" panose="05000000000000000000" pitchFamily="2" charset="2"/>
              <a:buChar char="Ø"/>
            </a:pPr>
            <a:r>
              <a:rPr lang="en-US" dirty="0">
                <a:latin typeface="Helvetica Light"/>
              </a:rPr>
              <a:t> Hence, clinicians need to be familiar with CAM therapies and systematically inquire about their use.</a:t>
            </a:r>
          </a:p>
          <a:p>
            <a:pPr lvl="1">
              <a:buFont typeface="Wingdings" panose="05000000000000000000" pitchFamily="2" charset="2"/>
              <a:buChar char="Ø"/>
            </a:pPr>
            <a:endParaRPr lang="en-US" dirty="0">
              <a:latin typeface="Helvetica Light"/>
            </a:endParaRPr>
          </a:p>
          <a:p>
            <a:pPr lvl="1">
              <a:buFont typeface="Wingdings" panose="05000000000000000000" pitchFamily="2" charset="2"/>
              <a:buChar char="Ø"/>
            </a:pPr>
            <a:r>
              <a:rPr lang="en-US" dirty="0">
                <a:latin typeface="Helvetica Light"/>
              </a:rPr>
              <a:t> May be reasonable to consider for women in the perinatal period, but the safety and efficacy of these relative to standard treatments are still to be systematically determined.</a:t>
            </a:r>
          </a:p>
        </p:txBody>
      </p:sp>
      <p:sp>
        <p:nvSpPr>
          <p:cNvPr id="4" name="TextBox 3">
            <a:extLst>
              <a:ext uri="{FF2B5EF4-FFF2-40B4-BE49-F238E27FC236}">
                <a16:creationId xmlns:a16="http://schemas.microsoft.com/office/drawing/2014/main" id="{0D875491-68BF-4FC3-9BA0-05F29FD6B8D8}"/>
              </a:ext>
            </a:extLst>
          </p:cNvPr>
          <p:cNvSpPr txBox="1"/>
          <p:nvPr/>
        </p:nvSpPr>
        <p:spPr>
          <a:xfrm>
            <a:off x="2293088" y="6190516"/>
            <a:ext cx="9060712" cy="523220"/>
          </a:xfrm>
          <a:prstGeom prst="rect">
            <a:avLst/>
          </a:prstGeom>
          <a:noFill/>
        </p:spPr>
        <p:txBody>
          <a:bodyPr wrap="square" rtlCol="0">
            <a:spAutoFit/>
          </a:bodyPr>
          <a:lstStyle/>
          <a:p>
            <a:pPr algn="r"/>
            <a:r>
              <a:rPr lang="en-US" sz="1400" dirty="0">
                <a:latin typeface="Helvetica Light"/>
              </a:rPr>
              <a:t>Deligiannidis and Freeman</a:t>
            </a:r>
            <a:r>
              <a:rPr lang="en-US" sz="1400" i="1" dirty="0">
                <a:latin typeface="Helvetica Light"/>
              </a:rPr>
              <a:t>, 2014. </a:t>
            </a:r>
            <a:endParaRPr lang="en-US" sz="1400" dirty="0">
              <a:latin typeface="Helvetica Light"/>
            </a:endParaRPr>
          </a:p>
          <a:p>
            <a:pPr algn="r"/>
            <a:r>
              <a:rPr lang="en-US" sz="1400" dirty="0">
                <a:latin typeface="Helvetica Light"/>
              </a:rPr>
              <a:t> </a:t>
            </a:r>
          </a:p>
        </p:txBody>
      </p:sp>
    </p:spTree>
    <p:extLst>
      <p:ext uri="{BB962C8B-B14F-4D97-AF65-F5344CB8AC3E}">
        <p14:creationId xmlns:p14="http://schemas.microsoft.com/office/powerpoint/2010/main" val="1862254796"/>
      </p:ext>
    </p:extLst>
  </p:cSld>
  <p:clrMapOvr>
    <a:masterClrMapping/>
  </p:clrMapOvr>
</p:sld>
</file>

<file path=ppt/theme/theme1.xml><?xml version="1.0" encoding="utf-8"?>
<a:theme xmlns:a="http://schemas.openxmlformats.org/drawingml/2006/main" name="Office Theme">
  <a:themeElements>
    <a:clrScheme name="Project TEACH">
      <a:dk1>
        <a:srgbClr val="3A3838"/>
      </a:dk1>
      <a:lt1>
        <a:sysClr val="window" lastClr="FFFFFF"/>
      </a:lt1>
      <a:dk2>
        <a:srgbClr val="039FDA"/>
      </a:dk2>
      <a:lt2>
        <a:srgbClr val="E7E6E6"/>
      </a:lt2>
      <a:accent1>
        <a:srgbClr val="039FDA"/>
      </a:accent1>
      <a:accent2>
        <a:srgbClr val="7BBF43"/>
      </a:accent2>
      <a:accent3>
        <a:srgbClr val="3A0E79"/>
      </a:accent3>
      <a:accent4>
        <a:srgbClr val="A5A5A5"/>
      </a:accent4>
      <a:accent5>
        <a:srgbClr val="5B9BD5"/>
      </a:accent5>
      <a:accent6>
        <a:srgbClr val="6F3B55"/>
      </a:accent6>
      <a:hlink>
        <a:srgbClr val="002060"/>
      </a:hlink>
      <a:folHlink>
        <a:srgbClr val="7E35E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4E9601CE67B6E468297E3C0BE707932" ma:contentTypeVersion="15" ma:contentTypeDescription="Create a new document." ma:contentTypeScope="" ma:versionID="6647a93089d2f53324ff3c01e57616d1">
  <xsd:schema xmlns:xsd="http://www.w3.org/2001/XMLSchema" xmlns:xs="http://www.w3.org/2001/XMLSchema" xmlns:p="http://schemas.microsoft.com/office/2006/metadata/properties" xmlns:ns1="http://schemas.microsoft.com/sharepoint/v3" xmlns:ns3="411fdd2c-9c0b-4282-8f38-224122e1d71b" xmlns:ns4="e2facf0a-5c64-4578-ad45-11af3b41d1d5" targetNamespace="http://schemas.microsoft.com/office/2006/metadata/properties" ma:root="true" ma:fieldsID="929730bd29a56f55b3872f531f41d597" ns1:_="" ns3:_="" ns4:_="">
    <xsd:import namespace="http://schemas.microsoft.com/sharepoint/v3"/>
    <xsd:import namespace="411fdd2c-9c0b-4282-8f38-224122e1d71b"/>
    <xsd:import namespace="e2facf0a-5c64-4578-ad45-11af3b41d1d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1fdd2c-9c0b-4282-8f38-224122e1d71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facf0a-5c64-4578-ad45-11af3b41d1d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275D3A-7292-4FAB-86E3-DE78198D211E}">
  <ds:schemaRefs>
    <ds:schemaRef ds:uri="http://purl.org/dc/terms/"/>
    <ds:schemaRef ds:uri="http://purl.org/dc/elements/1.1/"/>
    <ds:schemaRef ds:uri="http://schemas.microsoft.com/office/2006/documentManagement/types"/>
    <ds:schemaRef ds:uri="http://schemas.microsoft.com/sharepoint/v3"/>
    <ds:schemaRef ds:uri="http://purl.org/dc/dcmitype/"/>
    <ds:schemaRef ds:uri="411fdd2c-9c0b-4282-8f38-224122e1d71b"/>
    <ds:schemaRef ds:uri="http://www.w3.org/XML/1998/namespace"/>
    <ds:schemaRef ds:uri="http://schemas.microsoft.com/office/infopath/2007/PartnerControls"/>
    <ds:schemaRef ds:uri="http://schemas.openxmlformats.org/package/2006/metadata/core-properties"/>
    <ds:schemaRef ds:uri="e2facf0a-5c64-4578-ad45-11af3b41d1d5"/>
    <ds:schemaRef ds:uri="http://schemas.microsoft.com/office/2006/metadata/properties"/>
  </ds:schemaRefs>
</ds:datastoreItem>
</file>

<file path=customXml/itemProps2.xml><?xml version="1.0" encoding="utf-8"?>
<ds:datastoreItem xmlns:ds="http://schemas.openxmlformats.org/officeDocument/2006/customXml" ds:itemID="{F2636E6D-D08A-4BEB-B74E-E32E3A4469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11fdd2c-9c0b-4282-8f38-224122e1d71b"/>
    <ds:schemaRef ds:uri="e2facf0a-5c64-4578-ad45-11af3b41d1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00068F-1DE6-4A0A-BE51-A2DB379684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7164</TotalTime>
  <Words>4010</Words>
  <Application>Microsoft Office PowerPoint</Application>
  <PresentationFormat>Widescreen</PresentationFormat>
  <Paragraphs>384</Paragraphs>
  <Slides>39</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39</vt:i4>
      </vt:variant>
    </vt:vector>
  </HeadingPairs>
  <TitlesOfParts>
    <vt:vector size="50" baseType="lpstr">
      <vt:lpstr>Arial</vt:lpstr>
      <vt:lpstr>Calibri</vt:lpstr>
      <vt:lpstr>Georgia</vt:lpstr>
      <vt:lpstr>Guardian TextSans Web</vt:lpstr>
      <vt:lpstr>Helvetica Light</vt:lpstr>
      <vt:lpstr>Helvetica Regular</vt:lpstr>
      <vt:lpstr>Myriad Pro Cond</vt:lpstr>
      <vt:lpstr>Wingdings</vt:lpstr>
      <vt:lpstr>Office Theme</vt:lpstr>
      <vt:lpstr>2_Custom Design</vt:lpstr>
      <vt:lpstr>1_Custom Design</vt:lpstr>
      <vt:lpstr>PowerPoint Presentation</vt:lpstr>
      <vt:lpstr>Speaker:</vt:lpstr>
      <vt:lpstr>PowerPoint Presentation</vt:lpstr>
      <vt:lpstr>Treatment of perinatal mood and anxiety disorders</vt:lpstr>
      <vt:lpstr>  Prevention: Reach-out, Stay Strong, Essentials for mothers of newborns (ROSE)</vt:lpstr>
      <vt:lpstr>  Prevention: Mother to Babies</vt:lpstr>
      <vt:lpstr>Psychotherapy in the treatment of perinatal depression and anxiety  </vt:lpstr>
      <vt:lpstr>Psychotherapy in the treatment of perinatal depression and anxiety  </vt:lpstr>
      <vt:lpstr>Non-pharmacologic treatments of perinatal depression and anxiety</vt:lpstr>
      <vt:lpstr>PowerPoint Presentation</vt:lpstr>
      <vt:lpstr>PowerPoint Presentation</vt:lpstr>
      <vt:lpstr>Risks of prescribing antidepressants  during pregnancy</vt:lpstr>
      <vt:lpstr>Critical periods of development</vt:lpstr>
      <vt:lpstr>Risks of prescribing psychotropic medications during pregnancy and lactation</vt:lpstr>
      <vt:lpstr>How to choose the medication?</vt:lpstr>
      <vt:lpstr>How to start and monitor treatment?</vt:lpstr>
      <vt:lpstr>The most commonly used medications in the treatment of perinatal depression and anxiety</vt:lpstr>
      <vt:lpstr>Key physiological changes during pregnancy</vt:lpstr>
      <vt:lpstr>Risks of preterm birth with antenatal serotonergic antidepressant use  </vt:lpstr>
      <vt:lpstr>Risks of birth defects with antenatal serotonergic antidepressant use  </vt:lpstr>
      <vt:lpstr>Risks of persistent pulmonary hypertension with  antenatal serotonergic antidepressant use  </vt:lpstr>
      <vt:lpstr>Risks of postnatal adaptation syndrome with  antenatal serotonergic antidepressant use  </vt:lpstr>
      <vt:lpstr>Risks to long-term child neurodevelopment with  antenatal serotonergic antidepressant use  </vt:lpstr>
      <vt:lpstr>Treatment of postpartum depression</vt:lpstr>
      <vt:lpstr>Treatment of postpartum depression</vt:lpstr>
      <vt:lpstr>The perinatal use of benzodiazepines</vt:lpstr>
      <vt:lpstr>The perinatal use of benzodiazepines</vt:lpstr>
      <vt:lpstr>Use of antidepressants during lactation</vt:lpstr>
      <vt:lpstr>LactMed</vt:lpstr>
      <vt:lpstr>Relative infant dose (RID)</vt:lpstr>
      <vt:lpstr>RID of commonly used antidepressants</vt:lpstr>
      <vt:lpstr>General recommendations</vt:lpstr>
      <vt:lpstr>General recommendations</vt:lpstr>
      <vt:lpstr>PowerPoint Presentation</vt:lpstr>
      <vt:lpstr>Patient-facing resources: National Maternal Mental Health Hotline</vt:lpstr>
      <vt:lpstr>Patient-facing resources:  Suicide and Crisis Lifeline 988</vt:lpstr>
      <vt:lpstr>Online resources for providers</vt:lpstr>
      <vt:lpstr>Local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Romanos</dc:creator>
  <cp:lastModifiedBy>Nevena Radonjic</cp:lastModifiedBy>
  <cp:revision>208</cp:revision>
  <cp:lastPrinted>2017-09-12T14:03:58Z</cp:lastPrinted>
  <dcterms:created xsi:type="dcterms:W3CDTF">2017-05-18T20:49:26Z</dcterms:created>
  <dcterms:modified xsi:type="dcterms:W3CDTF">2024-09-24T13:38:53Z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0x01010094E9601CE67B6E468297E3C0BE707932</vt:lpwstr>
  </property>
</Properties>
</file>