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  <p:sldMasterId id="2147483728" r:id="rId2"/>
  </p:sldMasterIdLst>
  <p:notesMasterIdLst>
    <p:notesMasterId r:id="rId26"/>
  </p:notesMasterIdLst>
  <p:handoutMasterIdLst>
    <p:handoutMasterId r:id="rId27"/>
  </p:handoutMasterIdLst>
  <p:sldIdLst>
    <p:sldId id="388" r:id="rId3"/>
    <p:sldId id="279" r:id="rId4"/>
    <p:sldId id="375" r:id="rId5"/>
    <p:sldId id="376" r:id="rId6"/>
    <p:sldId id="379" r:id="rId7"/>
    <p:sldId id="380" r:id="rId8"/>
    <p:sldId id="381" r:id="rId9"/>
    <p:sldId id="383" r:id="rId10"/>
    <p:sldId id="385" r:id="rId11"/>
    <p:sldId id="384" r:id="rId12"/>
    <p:sldId id="363" r:id="rId13"/>
    <p:sldId id="390" r:id="rId14"/>
    <p:sldId id="391" r:id="rId15"/>
    <p:sldId id="392" r:id="rId16"/>
    <p:sldId id="393" r:id="rId17"/>
    <p:sldId id="394" r:id="rId18"/>
    <p:sldId id="398" r:id="rId19"/>
    <p:sldId id="397" r:id="rId20"/>
    <p:sldId id="396" r:id="rId21"/>
    <p:sldId id="368" r:id="rId22"/>
    <p:sldId id="386" r:id="rId23"/>
    <p:sldId id="370" r:id="rId24"/>
    <p:sldId id="3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D97CE0-14AA-4A25-BC43-241F5DC7F129}">
          <p14:sldIdLst>
            <p14:sldId id="388"/>
            <p14:sldId id="279"/>
            <p14:sldId id="375"/>
            <p14:sldId id="376"/>
            <p14:sldId id="379"/>
            <p14:sldId id="380"/>
            <p14:sldId id="381"/>
            <p14:sldId id="383"/>
            <p14:sldId id="385"/>
            <p14:sldId id="384"/>
            <p14:sldId id="363"/>
            <p14:sldId id="390"/>
            <p14:sldId id="391"/>
            <p14:sldId id="392"/>
            <p14:sldId id="393"/>
            <p14:sldId id="394"/>
            <p14:sldId id="398"/>
            <p14:sldId id="397"/>
            <p14:sldId id="396"/>
            <p14:sldId id="368"/>
            <p14:sldId id="386"/>
            <p14:sldId id="370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378"/>
    <a:srgbClr val="049FDA"/>
    <a:srgbClr val="7BBF43"/>
    <a:srgbClr val="66FF66"/>
    <a:srgbClr val="5D5B5B"/>
    <a:srgbClr val="ECF3F3"/>
    <a:srgbClr val="0F3079"/>
    <a:srgbClr val="FFFFFF"/>
    <a:srgbClr val="91D051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97" autoAdjust="0"/>
    <p:restoredTop sz="86441" autoAdjust="0"/>
  </p:normalViewPr>
  <p:slideViewPr>
    <p:cSldViewPr snapToGrid="0">
      <p:cViewPr varScale="1">
        <p:scale>
          <a:sx n="76" d="100"/>
          <a:sy n="76" d="100"/>
        </p:scale>
        <p:origin x="33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-350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147A6-0FE2-4264-A902-B8CAD312430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A487-6BAF-44F4-B2C1-61B366AD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54324-E28A-4897-919C-EDC862D7EE7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66C59-BAC0-4CE1-A859-46610F0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690191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6940804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26781366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gate.lib.buffalo.edu/science/article/pii/S0002937819304351#bib1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-sciencedirect-com.gate.lib.buffalo.edu/science/article/pii/S0002937819304351#bib2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Suicide and Maternal Mortality https://www.ncbi.nlm.nih.gov/pmc/articles/PMC8976222/#CR22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 of suicidality during pregnancy and the postpartum https://pubmed.ncbi.nlm.nih.gov/15883651/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Perinatal suicide in Ontario, Canada: a 15-year population-based study https://pubmed.ncbi.nlm.nih.gov/28847780/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giorgis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Thor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deaths in NSW (2000-2006) from nonmedical causes (suicide and trauma) in the first year following birth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4. Trajectories of perinatal suicidal ideation from early pregnancy to six weeks postpartum and their influencing factors: A prospective longitudinal study - PubMed (nih.gov)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 smtClean="0"/>
              <a:t> Perinatal suicide rates in the USA are estimated at 1.6 to 4.5 per 100,000 live births as compared to 5.3 to 5.5 5 in non perinatal </a:t>
            </a:r>
            <a:r>
              <a:rPr lang="en-US" dirty="0" err="1" smtClean="0"/>
              <a:t>wormen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Suicidal ideation or thoughts of self harm range from 5-14% 2</a:t>
            </a:r>
          </a:p>
          <a:p>
            <a:r>
              <a:rPr lang="en-US" dirty="0" smtClean="0"/>
              <a:t>Completed suicide account for 20% of post partum deaths 2</a:t>
            </a:r>
          </a:p>
          <a:p>
            <a:r>
              <a:rPr lang="en-US" dirty="0" err="1" smtClean="0"/>
              <a:t>Althiugh</a:t>
            </a:r>
            <a:r>
              <a:rPr lang="en-US" dirty="0" smtClean="0"/>
              <a:t> rates of attempted or completed </a:t>
            </a:r>
            <a:r>
              <a:rPr lang="en-US" dirty="0" err="1" smtClean="0"/>
              <a:t>syuide</a:t>
            </a:r>
            <a:r>
              <a:rPr lang="en-US" dirty="0" smtClean="0"/>
              <a:t> are lower in </a:t>
            </a:r>
            <a:r>
              <a:rPr lang="en-US" dirty="0" err="1" smtClean="0"/>
              <a:t>periparatum</a:t>
            </a:r>
            <a:r>
              <a:rPr lang="en-US" dirty="0" smtClean="0"/>
              <a:t> then other times </a:t>
            </a:r>
            <a:r>
              <a:rPr lang="en-US" dirty="0" err="1" smtClean="0"/>
              <a:t>certai</a:t>
            </a:r>
            <a:r>
              <a:rPr lang="en-US" dirty="0" smtClean="0"/>
              <a:t> subgroups of women are at elevated risk </a:t>
            </a:r>
            <a:r>
              <a:rPr lang="en-US" dirty="0" err="1" smtClean="0"/>
              <a:t>esp</a:t>
            </a:r>
            <a:r>
              <a:rPr lang="en-US" dirty="0" smtClean="0"/>
              <a:t> with sever psychiatric illness </a:t>
            </a:r>
          </a:p>
          <a:p>
            <a:r>
              <a:rPr lang="en-US" dirty="0" smtClean="0"/>
              <a:t>More likely to use more lethal or violent means then non </a:t>
            </a:r>
            <a:r>
              <a:rPr lang="en-US" dirty="0" err="1" smtClean="0"/>
              <a:t>peripartum</a:t>
            </a:r>
            <a:r>
              <a:rPr lang="en-US" dirty="0" smtClean="0"/>
              <a:t> women  </a:t>
            </a:r>
            <a:r>
              <a:rPr lang="en-US" dirty="0" err="1" smtClean="0"/>
              <a:t>suhgesting</a:t>
            </a:r>
            <a:r>
              <a:rPr lang="en-US" dirty="0" smtClean="0"/>
              <a:t> </a:t>
            </a:r>
            <a:r>
              <a:rPr lang="en-US" dirty="0" err="1" smtClean="0"/>
              <a:t>higer</a:t>
            </a:r>
            <a:r>
              <a:rPr lang="en-US" dirty="0" smtClean="0"/>
              <a:t> intent </a:t>
            </a:r>
            <a:r>
              <a:rPr lang="en-US" dirty="0" err="1" smtClean="0"/>
              <a:t>ans</a:t>
            </a:r>
            <a:r>
              <a:rPr lang="en-US" dirty="0" smtClean="0"/>
              <a:t> higher </a:t>
            </a:r>
            <a:r>
              <a:rPr lang="en-US" dirty="0" err="1" smtClean="0"/>
              <a:t>riks</a:t>
            </a:r>
            <a:r>
              <a:rPr lang="en-US" dirty="0" smtClean="0"/>
              <a:t> of completed </a:t>
            </a:r>
            <a:r>
              <a:rPr lang="en-US" dirty="0" err="1" smtClean="0"/>
              <a:t>suidiee</a:t>
            </a:r>
            <a:r>
              <a:rPr lang="en-US" dirty="0" smtClean="0"/>
              <a:t> 3</a:t>
            </a:r>
          </a:p>
          <a:p>
            <a:r>
              <a:rPr lang="en-US" dirty="0" smtClean="0"/>
              <a:t>Maternal suicide often occur in later in post </a:t>
            </a:r>
            <a:r>
              <a:rPr lang="en-US" dirty="0" err="1" smtClean="0"/>
              <a:t>parum</a:t>
            </a:r>
            <a:r>
              <a:rPr lang="en-US" dirty="0" smtClean="0"/>
              <a:t> period more </a:t>
            </a:r>
            <a:r>
              <a:rPr lang="en-US" dirty="0" err="1" smtClean="0"/>
              <a:t>frequwnty</a:t>
            </a:r>
            <a:r>
              <a:rPr lang="en-US" dirty="0" smtClean="0"/>
              <a:t> in six months post partum 3</a:t>
            </a:r>
          </a:p>
          <a:p>
            <a:endParaRPr lang="en-US" dirty="0" smtClean="0"/>
          </a:p>
          <a:p>
            <a:r>
              <a:rPr lang="en-US" dirty="0" smtClean="0"/>
              <a:t>Prevalence of suicidal</a:t>
            </a:r>
            <a:r>
              <a:rPr lang="en-US" baseline="0" dirty="0" smtClean="0"/>
              <a:t> ideation was 16.4% from early </a:t>
            </a:r>
            <a:r>
              <a:rPr lang="en-US" baseline="0" dirty="0" err="1" smtClean="0"/>
              <a:t>preganancy</a:t>
            </a:r>
            <a:r>
              <a:rPr lang="en-US" baseline="0" dirty="0" smtClean="0"/>
              <a:t> to six weeks  postpartum , 12.1 percent in </a:t>
            </a:r>
            <a:r>
              <a:rPr lang="en-US" baseline="0" dirty="0" err="1" smtClean="0"/>
              <a:t>preganancy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7.8 % postpartum :4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4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important for risk assessment include: </a:t>
            </a:r>
          </a:p>
          <a:p>
            <a:pPr lvl="1"/>
            <a:r>
              <a:rPr lang="en-US" u="sng" dirty="0" smtClean="0"/>
              <a:t>Past attempts</a:t>
            </a:r>
            <a:r>
              <a:rPr lang="en-US" dirty="0" smtClean="0"/>
              <a:t> – perhaps the strongest predictor of future attempts</a:t>
            </a:r>
          </a:p>
          <a:p>
            <a:pPr lvl="1"/>
            <a:r>
              <a:rPr lang="en-US" u="sng" dirty="0" smtClean="0"/>
              <a:t>Means</a:t>
            </a:r>
            <a:r>
              <a:rPr lang="en-US" dirty="0" smtClean="0"/>
              <a:t> – both access to means, and the lethality of the means</a:t>
            </a:r>
          </a:p>
          <a:p>
            <a:pPr lvl="1"/>
            <a:r>
              <a:rPr lang="en-US" u="sng" dirty="0" smtClean="0"/>
              <a:t>Preparation</a:t>
            </a:r>
            <a:r>
              <a:rPr lang="en-US" dirty="0" smtClean="0"/>
              <a:t> – has the patient taken steps to enact a plan, or to wrap up “loose ends” in their life (e.g. giving away belongings) </a:t>
            </a:r>
          </a:p>
          <a:p>
            <a:pPr lvl="1"/>
            <a:r>
              <a:rPr lang="en-US" u="sng" dirty="0" smtClean="0"/>
              <a:t>Timing</a:t>
            </a:r>
            <a:r>
              <a:rPr lang="en-US" dirty="0" smtClean="0"/>
              <a:t> – is the SI fleeting or ruminative?</a:t>
            </a:r>
          </a:p>
          <a:p>
            <a:pPr lvl="1"/>
            <a:r>
              <a:rPr lang="en-US" u="sng" dirty="0" smtClean="0"/>
              <a:t>Impulsivity</a:t>
            </a:r>
            <a:r>
              <a:rPr lang="en-US" dirty="0" smtClean="0"/>
              <a:t> – historically impulsive patients are at higher risk</a:t>
            </a:r>
          </a:p>
          <a:p>
            <a:pPr lvl="1"/>
            <a:r>
              <a:rPr lang="en-US" u="sng" dirty="0" smtClean="0"/>
              <a:t>Substance use</a:t>
            </a:r>
            <a:r>
              <a:rPr lang="en-US" dirty="0" smtClean="0"/>
              <a:t> – an independent risk factor for suicide (especially alcohol)</a:t>
            </a:r>
          </a:p>
          <a:p>
            <a:pPr lvl="1"/>
            <a:r>
              <a:rPr lang="en-US" dirty="0" smtClean="0"/>
              <a:t>Current stressors and psychosocial environment </a:t>
            </a:r>
          </a:p>
          <a:p>
            <a:pPr lvl="1"/>
            <a:r>
              <a:rPr lang="en-US" u="sng" dirty="0" smtClean="0"/>
              <a:t>Protective factors</a:t>
            </a:r>
            <a:r>
              <a:rPr lang="en-US" dirty="0" smtClean="0"/>
              <a:t> –why hasn’t the patient acted on SI so far? </a:t>
            </a:r>
          </a:p>
          <a:p>
            <a:pPr lvl="1"/>
            <a:r>
              <a:rPr lang="en-US" dirty="0" smtClean="0"/>
              <a:t>Current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3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1,2 ,3 reference</a:t>
            </a:r>
            <a:r>
              <a:rPr lang="en-US" baseline="0" dirty="0" smtClean="0"/>
              <a:t>  https://jamanetwork.com/journals/jamanetworkopen/fullarticle/2813745</a:t>
            </a:r>
          </a:p>
          <a:p>
            <a:r>
              <a:rPr lang="en-US" dirty="0" smtClean="0">
                <a:hlinkClick r:id="rId3"/>
              </a:rPr>
              <a:t>4. All-Cause Mortality in Women With Severe Postpartum Psychiatric Disorders - PubMed (nih.gov)</a:t>
            </a:r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Perinatal suicide in Ontario, Canada: a 15-year population-based study https://pubmed.ncbi.nlm.nih.gov/28847780/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giorgis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Suicide behavior is suicide attempt or completed suicide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Half of women who died by suicide in perinatal period were diagnosed with depression  , as compared with non –</a:t>
            </a:r>
            <a:r>
              <a:rPr lang="en-US" baseline="0" dirty="0" err="1" smtClean="0"/>
              <a:t>peripartum</a:t>
            </a:r>
            <a:r>
              <a:rPr lang="en-US" baseline="0" dirty="0" smtClean="0"/>
              <a:t> women were less </a:t>
            </a:r>
            <a:r>
              <a:rPr lang="en-US" baseline="0" dirty="0" err="1" smtClean="0"/>
              <a:t>liklet</a:t>
            </a:r>
            <a:r>
              <a:rPr lang="en-US" baseline="0" dirty="0" smtClean="0"/>
              <a:t> to be receiving </a:t>
            </a:r>
            <a:r>
              <a:rPr lang="en-US" baseline="0" dirty="0" err="1" smtClean="0"/>
              <a:t>aharamcologicla</a:t>
            </a:r>
            <a:r>
              <a:rPr lang="en-US" baseline="0" dirty="0" smtClean="0"/>
              <a:t> or non </a:t>
            </a:r>
            <a:r>
              <a:rPr lang="en-US" baseline="0" dirty="0" err="1" smtClean="0"/>
              <a:t>phramcological</a:t>
            </a:r>
            <a:r>
              <a:rPr lang="en-US" baseline="0" dirty="0" smtClean="0"/>
              <a:t> care </a:t>
            </a:r>
            <a:r>
              <a:rPr lang="en-US" dirty="0" smtClean="0">
                <a:hlinkClick r:id="rId4"/>
              </a:rPr>
              <a:t>Suicide in perinatal and non-perinatal women in contact with psychiatric services: 15 year findings from a UK national inquiry - PubMed (nih.gov)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Metz et al</a:t>
            </a:r>
            <a:r>
              <a:rPr lang="da-DK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18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Khalifeh et al.</a:t>
            </a:r>
            <a:r>
              <a:rPr lang="da-DK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</a:t>
            </a:r>
            <a:endParaRPr lang="da-DK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T.D. Metz, P.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M.C. Hoffman, A.A.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Allshouse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K.M. Beckwith, I.A. Binswanger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deaths from suicide and overdose in Colorado, 2004–2012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128 (2016), pp. 1233-1240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H. Khalifeh, I.M. Hunt, L. Appleby, L.M. Howard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Suicide in perinatal and non-perinatal women in contact with psychiatric services: 15 year findings from a UK national inquiry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 Psychiatry, 3 (2016), pp. 233-242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K, Hoffman MC,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Trumpff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O'Grady S, Monk C. Maternal self-harm deaths: an unrecognized and preventable outcome. Am J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Gynecol. 2019 Oct;221(4):295-303.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10.1016/j.ajog.2019.02.056.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Mar 5. PMID: 30849358.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Orsolini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Valchera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Vecchiotti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Tomasetti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Iasevoli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Fornaro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Pompili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Bellantuono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 Suicide during Perinatal Period: Epidemiology, Risk Factors, and Clinical Correlates. Front Psychiatry. 2016 Aug 12;7:138.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10.3389/fpsyt.2016.00138. PMID: 27570512; PMCID: PMC4981602.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Widely used health system in the </a:t>
            </a:r>
            <a:r>
              <a:rPr lang="en-US" sz="1200" dirty="0" err="1" smtClean="0"/>
              <a:t>peripartum</a:t>
            </a:r>
            <a:r>
              <a:rPr lang="en-US" sz="1200" dirty="0" smtClean="0"/>
              <a:t> period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Trust, long-term relationships - FPs</a:t>
            </a:r>
          </a:p>
          <a:p>
            <a:pPr marL="0" indent="396875">
              <a:buNone/>
              <a:defRPr/>
            </a:pPr>
            <a:r>
              <a:rPr lang="en-US" sz="120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are just screening tools and  </a:t>
            </a:r>
            <a:r>
              <a:rPr lang="en-US" baseline="0" dirty="0" err="1" smtClean="0"/>
              <a:t>riks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subkective</a:t>
            </a:r>
            <a:r>
              <a:rPr lang="en-US" baseline="0" dirty="0" smtClean="0"/>
              <a:t> report from patient. What is </a:t>
            </a:r>
            <a:r>
              <a:rPr lang="en-US" baseline="0" dirty="0" err="1" smtClean="0"/>
              <a:t>biggestfear</a:t>
            </a:r>
            <a:r>
              <a:rPr lang="en-US" baseline="0" dirty="0" smtClean="0"/>
              <a:t> for a </a:t>
            </a:r>
            <a:r>
              <a:rPr lang="en-US" baseline="0" dirty="0" err="1" smtClean="0"/>
              <a:t>patuent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apsychiatrist</a:t>
            </a:r>
            <a:r>
              <a:rPr lang="en-US" baseline="0" dirty="0" smtClean="0"/>
              <a:t> office , </a:t>
            </a:r>
            <a:r>
              <a:rPr lang="en-US" baseline="0" dirty="0" err="1" smtClean="0"/>
              <a:t>invlunartry</a:t>
            </a:r>
            <a:r>
              <a:rPr lang="en-US" baseline="0" dirty="0" smtClean="0"/>
              <a:t> inpatient admission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P4 (aka Suicidal Ideation Screening Questionnaire) (Cooper-Patrick et al, 1994)</a:t>
            </a:r>
          </a:p>
          <a:p>
            <a:r>
              <a:rPr lang="en-US" dirty="0" smtClean="0">
                <a:latin typeface="+mn-lt"/>
              </a:rPr>
              <a:t>Elicits the 4 “P”s</a:t>
            </a:r>
          </a:p>
          <a:p>
            <a:pPr lvl="1"/>
            <a:r>
              <a:rPr lang="en-US" sz="2800" b="1" dirty="0" smtClean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ast suicidal ideation</a:t>
            </a:r>
          </a:p>
          <a:p>
            <a:pPr lvl="1"/>
            <a:r>
              <a:rPr lang="en-US" sz="2800" dirty="0" smtClean="0">
                <a:latin typeface="+mn-lt"/>
              </a:rPr>
              <a:t>Suicide </a:t>
            </a:r>
            <a:r>
              <a:rPr lang="en-US" sz="2800" b="1" dirty="0" smtClean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lan</a:t>
            </a:r>
          </a:p>
          <a:p>
            <a:pPr lvl="1"/>
            <a:r>
              <a:rPr lang="en-US" sz="2800" b="1" dirty="0" smtClean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robability of suicidal action</a:t>
            </a:r>
          </a:p>
          <a:p>
            <a:pPr lvl="1"/>
            <a:r>
              <a:rPr lang="en-US" sz="2800" b="1" dirty="0" smtClean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reventative factors </a:t>
            </a:r>
          </a:p>
          <a:p>
            <a:r>
              <a:rPr lang="en-US" dirty="0" smtClean="0">
                <a:latin typeface="+mn-lt"/>
              </a:rPr>
              <a:t>Based on responses, provides a basic risk level of minimal, lower, or higher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education of how</a:t>
            </a:r>
            <a:r>
              <a:rPr lang="en-US" baseline="0" dirty="0" smtClean="0"/>
              <a:t> to recognize that using </a:t>
            </a:r>
            <a:r>
              <a:rPr lang="en-US" baseline="0" dirty="0" err="1" smtClean="0"/>
              <a:t>using</a:t>
            </a:r>
            <a:r>
              <a:rPr lang="en-US" baseline="0" dirty="0" smtClean="0"/>
              <a:t> coping </a:t>
            </a:r>
            <a:r>
              <a:rPr lang="en-US" baseline="0" dirty="0" err="1" smtClean="0"/>
              <a:t>coping</a:t>
            </a:r>
            <a:r>
              <a:rPr lang="en-US" baseline="0" dirty="0" smtClean="0"/>
              <a:t> skills / 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4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Columbia Suicide Severity Rating Scale</a:t>
            </a:r>
          </a:p>
          <a:p>
            <a:pPr lvl="1"/>
            <a:r>
              <a:rPr lang="en-US" dirty="0" smtClean="0"/>
              <a:t>The CSSRS is an evidence based tool widely used in research as well as clinical settings</a:t>
            </a:r>
          </a:p>
          <a:p>
            <a:pPr lvl="1"/>
            <a:r>
              <a:rPr lang="en-US" dirty="0" smtClean="0"/>
              <a:t>Assesses risk and protective factors, presence of suicidal ideations, the nature of the suicidal ideations, and any suicidal behaviors </a:t>
            </a:r>
          </a:p>
          <a:p>
            <a:pPr lvl="1"/>
            <a:r>
              <a:rPr lang="en-US" dirty="0" smtClean="0"/>
              <a:t>The CSSRS is a clinician administered instrument and more detailed than other commonly used assessment tools</a:t>
            </a:r>
          </a:p>
          <a:p>
            <a:pPr lvl="1"/>
            <a:r>
              <a:rPr lang="en-US" dirty="0" smtClean="0"/>
              <a:t>Provider training is recommended prior to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32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95186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6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93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33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79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1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5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31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1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11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6605515"/>
            <a:ext cx="2743200" cy="25248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0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07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91869"/>
            <a:ext cx="2743200" cy="266131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2188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0925"/>
            <a:ext cx="2743200" cy="30707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45451"/>
            <a:ext cx="10515600" cy="8219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Statewide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131617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64573"/>
            <a:ext cx="2743200" cy="293427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37278"/>
            <a:ext cx="2743200" cy="320722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r="31898" b="35658"/>
          <a:stretch/>
        </p:blipFill>
        <p:spPr>
          <a:xfrm>
            <a:off x="7752498" y="1678675"/>
            <a:ext cx="4439502" cy="51793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3630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2019 New York State Office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566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bg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0" y="163582"/>
            <a:ext cx="615860" cy="788538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49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29009-5ACF-9B49-A090-FE26ACD75C75}" type="slidenum">
              <a:rPr lang="en-US" smtClean="0">
                <a:solidFill>
                  <a:srgbClr val="391378"/>
                </a:solidFill>
              </a:rPr>
              <a:pPr/>
              <a:t>‹#›</a:t>
            </a:fld>
            <a:endParaRPr lang="en-US" dirty="0">
              <a:solidFill>
                <a:srgbClr val="391378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2019 New York State Office of Mental Health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ventsuicideny.org/" TargetMode="External"/><Relationship Id="rId2" Type="http://schemas.openxmlformats.org/officeDocument/2006/relationships/hyperlink" Target="https://projectteachny.org/maternal-rating-scale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llianceofhope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B0E87D-D0AB-4795-A1FE-6F5D7DA6EC0F}"/>
              </a:ext>
            </a:extLst>
          </p:cNvPr>
          <p:cNvSpPr txBox="1"/>
          <p:nvPr/>
        </p:nvSpPr>
        <p:spPr>
          <a:xfrm>
            <a:off x="1645559" y="1897503"/>
            <a:ext cx="9377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0" dirty="0">
                <a:solidFill>
                  <a:srgbClr val="391378"/>
                </a:solidFill>
              </a:rPr>
              <a:t>Suicide Risk Assessment and Management in Obstetric and Family Medicine Practices</a:t>
            </a:r>
            <a:endParaRPr lang="en-US" sz="4000" b="1" dirty="0">
              <a:solidFill>
                <a:srgbClr val="391378"/>
              </a:solidFill>
              <a:latin typeface="Helvetica Regular" charset="0"/>
              <a:ea typeface="Helvetica Regular" charset="0"/>
              <a:cs typeface="Helvetica Regular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259B78-A2FC-4C55-B4BA-C0E9919E35F6}"/>
              </a:ext>
            </a:extLst>
          </p:cNvPr>
          <p:cNvSpPr txBox="1">
            <a:spLocks/>
          </p:cNvSpPr>
          <p:nvPr/>
        </p:nvSpPr>
        <p:spPr>
          <a:xfrm>
            <a:off x="7076661" y="4510811"/>
            <a:ext cx="5115339" cy="18501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  <a:latin typeface="Helvetica Regular"/>
              </a:rPr>
              <a:t>Joshna Singh, M.D</a:t>
            </a:r>
            <a:endParaRPr lang="en-US" b="1" dirty="0">
              <a:solidFill>
                <a:schemeClr val="accent1"/>
              </a:solidFill>
              <a:latin typeface="Helvetica Regular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accent1"/>
                </a:solidFill>
              </a:rPr>
              <a:t>Assistant Professor</a:t>
            </a:r>
            <a:r>
              <a:rPr lang="en-US" altLang="en-US" sz="2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 smtClean="0">
                <a:solidFill>
                  <a:schemeClr val="accent1"/>
                </a:solidFill>
              </a:rPr>
              <a:t>of Clinical Psychiatry, </a:t>
            </a:r>
            <a:endParaRPr lang="en-US" altLang="en-US" sz="200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accent1"/>
                </a:solidFill>
              </a:rPr>
              <a:t>Jacobs School of Medicine and Biomedical Sciences, University at Buffalo</a:t>
            </a:r>
          </a:p>
        </p:txBody>
      </p:sp>
    </p:spTree>
    <p:extLst>
      <p:ext uri="{BB962C8B-B14F-4D97-AF65-F5344CB8AC3E}">
        <p14:creationId xmlns:p14="http://schemas.microsoft.com/office/powerpoint/2010/main" val="9248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Differential </a:t>
            </a:r>
            <a:r>
              <a:rPr lang="en-US" b="1" dirty="0">
                <a:latin typeface="+mj-lt"/>
              </a:rPr>
              <a:t>D</a:t>
            </a:r>
            <a:r>
              <a:rPr lang="en-US" b="1" dirty="0" smtClean="0">
                <a:latin typeface="+mj-lt"/>
              </a:rPr>
              <a:t>iagnosis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Post Partum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sychosis </a:t>
            </a:r>
          </a:p>
          <a:p>
            <a:r>
              <a:rPr lang="en-US" dirty="0" smtClean="0">
                <a:latin typeface="+mn-lt"/>
              </a:rPr>
              <a:t>Ego-dystonic intrusive thoughts </a:t>
            </a:r>
          </a:p>
          <a:p>
            <a:r>
              <a:rPr lang="en-US" dirty="0" smtClean="0">
                <a:latin typeface="+mn-lt"/>
              </a:rPr>
              <a:t>Non suicidal self in jury </a:t>
            </a:r>
          </a:p>
          <a:p>
            <a:r>
              <a:rPr lang="en-US" dirty="0" smtClean="0">
                <a:latin typeface="+mn-lt"/>
              </a:rPr>
              <a:t>Passive suicidal ideation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2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Suicide Risk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74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There are a lot of tools available to help guide the conversation</a:t>
            </a:r>
          </a:p>
          <a:p>
            <a:r>
              <a:rPr lang="en-US" dirty="0">
                <a:latin typeface="+mn-lt"/>
              </a:rPr>
              <a:t>Both the PHQ-9 and the EPDS include questions which can identify the presence of suicidal ideations, but need follow up</a:t>
            </a:r>
          </a:p>
          <a:p>
            <a:r>
              <a:rPr lang="en-US" dirty="0">
                <a:latin typeface="+mn-lt"/>
              </a:rPr>
              <a:t>P4 screener</a:t>
            </a:r>
          </a:p>
          <a:p>
            <a:r>
              <a:rPr lang="en-US" dirty="0">
                <a:latin typeface="+mn-lt"/>
              </a:rPr>
              <a:t>Ask Suicide Screening Questions (ASQ)</a:t>
            </a:r>
          </a:p>
          <a:p>
            <a:r>
              <a:rPr lang="en-US" dirty="0">
                <a:latin typeface="+mn-lt"/>
              </a:rPr>
              <a:t>Columbia Suicide Severity Rating Scale (CSSRS)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5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71" y="663192"/>
            <a:ext cx="10515600" cy="773723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P4 Suicidality Screener </a:t>
            </a:r>
            <a:endParaRPr lang="en-US" b="1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1799" y="1336431"/>
            <a:ext cx="6430944" cy="54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3434"/>
            <a:ext cx="10515600" cy="81391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ASQ Screening Tool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053" y="1527349"/>
            <a:ext cx="5596932" cy="50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58" y="713433"/>
            <a:ext cx="10515600" cy="971515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ASQ Brief Suicide Assessment </a:t>
            </a:r>
            <a:endParaRPr lang="en-US" b="1" dirty="0">
              <a:latin typeface="+mj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602" y="1547446"/>
            <a:ext cx="5526593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81" y="733869"/>
            <a:ext cx="10515600" cy="709919"/>
          </a:xfrm>
        </p:spPr>
        <p:txBody>
          <a:bodyPr/>
          <a:lstStyle/>
          <a:p>
            <a:r>
              <a:rPr lang="en-US" b="1" dirty="0">
                <a:latin typeface="+mj-lt"/>
              </a:rPr>
              <a:t>ASQ Brief Suicide Assessment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001" y="1443788"/>
            <a:ext cx="5630694" cy="52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3386"/>
            <a:ext cx="10515600" cy="803867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Patient Safety Plan Template </a:t>
            </a:r>
            <a:endParaRPr lang="en-US" b="1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811" y="1507253"/>
            <a:ext cx="5717512" cy="52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Safety Planning: Suicide Risk is </a:t>
            </a:r>
            <a:r>
              <a:rPr lang="en-US" b="1" dirty="0" smtClean="0">
                <a:latin typeface="+mj-lt"/>
              </a:rPr>
              <a:t>Dynamic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Steps to limit access to lethal means </a:t>
            </a:r>
          </a:p>
          <a:p>
            <a:r>
              <a:rPr lang="en-US" dirty="0" smtClean="0">
                <a:latin typeface="+mn-lt"/>
              </a:rPr>
              <a:t>List of concrete warning signs of a developing crisis </a:t>
            </a:r>
          </a:p>
          <a:p>
            <a:r>
              <a:rPr lang="en-US" dirty="0" smtClean="0">
                <a:latin typeface="+mn-lt"/>
              </a:rPr>
              <a:t>Available coping strategies the patient can utilize </a:t>
            </a:r>
          </a:p>
          <a:p>
            <a:r>
              <a:rPr lang="en-US" dirty="0" smtClean="0">
                <a:latin typeface="+mn-lt"/>
              </a:rPr>
              <a:t>Social supports patient can reach out to </a:t>
            </a:r>
          </a:p>
          <a:p>
            <a:r>
              <a:rPr lang="en-US" dirty="0" smtClean="0">
                <a:latin typeface="+mn-lt"/>
              </a:rPr>
              <a:t>Professional contact information's for use during crisis </a:t>
            </a:r>
          </a:p>
        </p:txBody>
      </p:sp>
    </p:spTree>
    <p:extLst>
      <p:ext uri="{BB962C8B-B14F-4D97-AF65-F5344CB8AC3E}">
        <p14:creationId xmlns:p14="http://schemas.microsoft.com/office/powerpoint/2010/main" val="36816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j-lt"/>
              </a:rPr>
              <a:t>Protective Factors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782367"/>
              </p:ext>
            </p:extLst>
          </p:nvPr>
        </p:nvGraphicFramePr>
        <p:xfrm>
          <a:off x="838200" y="2232025"/>
          <a:ext cx="10515600" cy="397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994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Social Support; Belongingness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Strong Therapeutic Relationship with a Trusted Provider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99446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Life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Satisfaction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Problem-Solving Skills, Cognitive Flexibility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94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Sense of responsibility to family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Reality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Testing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bility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  <a:tr h="99446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Coping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Skills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Religious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Faith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241"/>
            <a:ext cx="10515600" cy="763674"/>
          </a:xfrm>
        </p:spPr>
        <p:txBody>
          <a:bodyPr/>
          <a:lstStyle/>
          <a:p>
            <a:r>
              <a:rPr lang="en-US" b="1" dirty="0">
                <a:latin typeface="+mj-lt"/>
              </a:rPr>
              <a:t>Columbia Suicide Severity Rating Scale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0686" y="1436914"/>
            <a:ext cx="6762540" cy="54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629" y="2619976"/>
            <a:ext cx="11336740" cy="31178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  <a:ea typeface="+mn-ea"/>
                <a:cs typeface="+mn-cs"/>
              </a:rPr>
              <a:t>“</a:t>
            </a:r>
            <a:r>
              <a:rPr lang="en-US" sz="2800" dirty="0">
                <a:latin typeface="+mn-lt"/>
                <a:ea typeface="+mn-ea"/>
                <a:cs typeface="+mn-cs"/>
              </a:rPr>
              <a:t>Neither I nor my spouse/partner has a relevant financial relationship with a commercial interest to disclose.”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29653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49FDA"/>
                </a:solidFill>
                <a:latin typeface="+mj-lt"/>
                <a:ea typeface="Helvetica Regular" charset="0"/>
                <a:cs typeface="Helvetica Regular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7080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Suicide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661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Remember that asking about SI does not increase the risk of suicide attempts or “give people ideas” </a:t>
            </a:r>
          </a:p>
          <a:p>
            <a:r>
              <a:rPr lang="en-US" dirty="0">
                <a:latin typeface="+mn-lt"/>
              </a:rPr>
              <a:t>Normalize the process: the more uncomfortable you appear, the less forthcoming your patient is likely to be </a:t>
            </a:r>
          </a:p>
          <a:p>
            <a:r>
              <a:rPr lang="en-US" dirty="0">
                <a:latin typeface="+mn-lt"/>
              </a:rPr>
              <a:t>Don’t assume a negative response and don’t use vague language/euphemisms </a:t>
            </a:r>
          </a:p>
          <a:p>
            <a:r>
              <a:rPr lang="en-US" dirty="0">
                <a:latin typeface="+mn-lt"/>
              </a:rPr>
              <a:t>Follow up and be thorough – adequate risk assessment (and management) requires details </a:t>
            </a:r>
          </a:p>
        </p:txBody>
      </p:sp>
    </p:spTree>
    <p:extLst>
      <p:ext uri="{BB962C8B-B14F-4D97-AF65-F5344CB8AC3E}">
        <p14:creationId xmlns:p14="http://schemas.microsoft.com/office/powerpoint/2010/main" val="15440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What We </a:t>
            </a:r>
            <a:r>
              <a:rPr lang="en-US" b="1" dirty="0">
                <a:latin typeface="+mj-lt"/>
              </a:rPr>
              <a:t>W</a:t>
            </a:r>
            <a:r>
              <a:rPr lang="en-US" b="1" dirty="0" smtClean="0">
                <a:latin typeface="+mj-lt"/>
              </a:rPr>
              <a:t>ould </a:t>
            </a:r>
            <a:r>
              <a:rPr lang="en-US" b="1" dirty="0">
                <a:latin typeface="+mj-lt"/>
              </a:rPr>
              <a:t>L</a:t>
            </a:r>
            <a:r>
              <a:rPr lang="en-US" b="1" dirty="0" smtClean="0">
                <a:latin typeface="+mj-lt"/>
              </a:rPr>
              <a:t>ike </a:t>
            </a:r>
            <a:r>
              <a:rPr lang="en-US" b="1" dirty="0">
                <a:latin typeface="+mj-lt"/>
              </a:rPr>
              <a:t>T</a:t>
            </a:r>
            <a:r>
              <a:rPr lang="en-US" b="1" dirty="0" smtClean="0">
                <a:latin typeface="+mj-lt"/>
              </a:rPr>
              <a:t>o </a:t>
            </a:r>
            <a:r>
              <a:rPr lang="en-US" b="1" dirty="0">
                <a:latin typeface="+mj-lt"/>
              </a:rPr>
              <a:t>K</a:t>
            </a:r>
            <a:r>
              <a:rPr lang="en-US" b="1" dirty="0" smtClean="0">
                <a:latin typeface="+mj-lt"/>
              </a:rPr>
              <a:t>now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n-lt"/>
              </a:rPr>
              <a:t>Current suicidal thoughts(nature, timing, intent)</a:t>
            </a:r>
          </a:p>
          <a:p>
            <a:r>
              <a:rPr lang="en-US" dirty="0" smtClean="0">
                <a:latin typeface="+mn-lt"/>
              </a:rPr>
              <a:t>Current suicidal plan (access to means, details, preparation )</a:t>
            </a:r>
          </a:p>
          <a:p>
            <a:r>
              <a:rPr lang="en-US" dirty="0" smtClean="0">
                <a:latin typeface="+mn-lt"/>
              </a:rPr>
              <a:t>Current treatment (accessibility to treatment, current </a:t>
            </a:r>
          </a:p>
          <a:p>
            <a:r>
              <a:rPr lang="en-US" dirty="0" smtClean="0">
                <a:latin typeface="+mn-lt"/>
              </a:rPr>
              <a:t>Previous attempt (timing, intent, method, consequences) </a:t>
            </a:r>
          </a:p>
          <a:p>
            <a:r>
              <a:rPr lang="en-US" dirty="0" smtClean="0">
                <a:latin typeface="+mn-lt"/>
              </a:rPr>
              <a:t>Current substance abuse </a:t>
            </a:r>
          </a:p>
          <a:p>
            <a:r>
              <a:rPr lang="en-US" dirty="0" smtClean="0">
                <a:latin typeface="+mn-lt"/>
              </a:rPr>
              <a:t>Current psychiatric diagnosis and severity of symptoms </a:t>
            </a:r>
          </a:p>
          <a:p>
            <a:r>
              <a:rPr lang="en-US" dirty="0" smtClean="0">
                <a:latin typeface="+mn-lt"/>
              </a:rPr>
              <a:t>Current medications </a:t>
            </a:r>
          </a:p>
          <a:p>
            <a:r>
              <a:rPr lang="en-US" dirty="0" smtClean="0">
                <a:latin typeface="+mn-lt"/>
              </a:rPr>
              <a:t>Ongoing substance use </a:t>
            </a:r>
          </a:p>
          <a:p>
            <a:r>
              <a:rPr lang="en-US" dirty="0" smtClean="0">
                <a:latin typeface="+mn-lt"/>
              </a:rPr>
              <a:t>Current stressors and social supports </a:t>
            </a:r>
          </a:p>
          <a:p>
            <a:r>
              <a:rPr lang="en-US" dirty="0" smtClean="0">
                <a:latin typeface="+mn-lt"/>
              </a:rPr>
              <a:t>Impulsivity </a:t>
            </a:r>
          </a:p>
          <a:p>
            <a:r>
              <a:rPr lang="en-US" dirty="0" smtClean="0">
                <a:latin typeface="+mn-lt"/>
              </a:rPr>
              <a:t>Protective factors </a:t>
            </a:r>
          </a:p>
          <a:p>
            <a:r>
              <a:rPr lang="en-US" dirty="0" smtClean="0">
                <a:latin typeface="+mn-lt"/>
              </a:rPr>
              <a:t>Collateral information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965"/>
            <a:ext cx="10515600" cy="709919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Management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8998"/>
            <a:ext cx="10515600" cy="4351338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2800" b="1" dirty="0" smtClean="0">
                <a:latin typeface="+mn-lt"/>
              </a:rPr>
              <a:t>Imminent Risk: Seek </a:t>
            </a:r>
            <a:r>
              <a:rPr lang="en-US" sz="2800" b="1" dirty="0">
                <a:latin typeface="+mn-lt"/>
              </a:rPr>
              <a:t>a higher level of </a:t>
            </a:r>
            <a:r>
              <a:rPr lang="en-US" sz="2800" b="1" dirty="0" smtClean="0">
                <a:latin typeface="+mn-lt"/>
              </a:rPr>
              <a:t>care</a:t>
            </a:r>
          </a:p>
          <a:p>
            <a:pPr marL="457200" lvl="1" indent="0">
              <a:buNone/>
            </a:pPr>
            <a:r>
              <a:rPr lang="en-US" sz="2800" dirty="0" smtClean="0">
                <a:latin typeface="+mn-lt"/>
              </a:rPr>
              <a:t>This </a:t>
            </a:r>
            <a:r>
              <a:rPr lang="en-US" sz="2800" dirty="0">
                <a:latin typeface="+mn-lt"/>
              </a:rPr>
              <a:t>is appropriate whenever a patent is felt to represent an </a:t>
            </a:r>
            <a:r>
              <a:rPr lang="en-US" sz="2800" dirty="0" smtClean="0">
                <a:latin typeface="+mn-lt"/>
              </a:rPr>
              <a:t>imminent </a:t>
            </a:r>
            <a:r>
              <a:rPr lang="en-US" sz="2800" dirty="0">
                <a:latin typeface="+mn-lt"/>
              </a:rPr>
              <a:t>risk of harm, or is unable/unwilling to engage in safety </a:t>
            </a:r>
            <a:r>
              <a:rPr lang="en-US" sz="2800" dirty="0" smtClean="0">
                <a:latin typeface="+mn-lt"/>
              </a:rPr>
              <a:t>planning</a:t>
            </a:r>
          </a:p>
          <a:p>
            <a:pPr marL="457200" lvl="1" indent="0">
              <a:buNone/>
            </a:pPr>
            <a:endParaRPr lang="en-US" sz="2800" dirty="0">
              <a:latin typeface="+mn-lt"/>
            </a:endParaRPr>
          </a:p>
          <a:p>
            <a:pPr marL="457200" lvl="1" indent="0">
              <a:buNone/>
            </a:pPr>
            <a:r>
              <a:rPr lang="en-US" sz="2800" b="1" dirty="0" smtClean="0">
                <a:latin typeface="+mn-lt"/>
              </a:rPr>
              <a:t>Mild to Moderate Risk </a:t>
            </a:r>
          </a:p>
          <a:p>
            <a:pPr lvl="1"/>
            <a:r>
              <a:rPr lang="en-US" sz="2800" dirty="0" smtClean="0">
                <a:latin typeface="+mn-lt"/>
              </a:rPr>
              <a:t>Monitor and </a:t>
            </a:r>
            <a:r>
              <a:rPr lang="en-US" sz="2800" dirty="0">
                <a:latin typeface="+mn-lt"/>
              </a:rPr>
              <a:t>re-assess </a:t>
            </a:r>
            <a:endParaRPr lang="en-US" sz="2800" dirty="0" smtClean="0">
              <a:latin typeface="+mn-lt"/>
            </a:endParaRPr>
          </a:p>
          <a:p>
            <a:pPr lvl="1"/>
            <a:r>
              <a:rPr lang="en-US" sz="2800" dirty="0" smtClean="0">
                <a:latin typeface="+mn-lt"/>
              </a:rPr>
              <a:t>Safety Plan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Treatment of underlying psychiatric illness </a:t>
            </a:r>
          </a:p>
          <a:p>
            <a:pPr lvl="1"/>
            <a:r>
              <a:rPr lang="en-US" sz="2800" dirty="0" smtClean="0">
                <a:latin typeface="+mn-lt"/>
              </a:rPr>
              <a:t>Linkage </a:t>
            </a:r>
            <a:r>
              <a:rPr lang="en-US" sz="2800" dirty="0">
                <a:latin typeface="+mn-lt"/>
              </a:rPr>
              <a:t>to therapy</a:t>
            </a:r>
          </a:p>
          <a:p>
            <a:pPr lvl="1"/>
            <a:r>
              <a:rPr lang="en-US" sz="2800" dirty="0">
                <a:latin typeface="+mn-lt"/>
              </a:rPr>
              <a:t>Optimize social supports </a:t>
            </a:r>
            <a:endParaRPr lang="en-US" sz="2800" dirty="0" smtClean="0">
              <a:latin typeface="+mn-lt"/>
            </a:endParaRPr>
          </a:p>
          <a:p>
            <a:pPr lvl="1"/>
            <a:endParaRPr lang="en-US" sz="2800" dirty="0">
              <a:latin typeface="+mn-lt"/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Risk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656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988 Suicide and </a:t>
            </a:r>
            <a:r>
              <a:rPr lang="en-US" dirty="0"/>
              <a:t>C</a:t>
            </a:r>
            <a:r>
              <a:rPr lang="en-US" dirty="0" smtClean="0"/>
              <a:t>risis Lifeline </a:t>
            </a:r>
          </a:p>
          <a:p>
            <a:r>
              <a:rPr lang="en-US" dirty="0">
                <a:hlinkClick r:id="rId2"/>
              </a:rPr>
              <a:t>https://projectteachny.org/maternal-rating-scales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fr-FR" dirty="0">
                <a:hlinkClick r:id="rId3"/>
              </a:rPr>
              <a:t>Home - Suicide </a:t>
            </a:r>
            <a:r>
              <a:rPr lang="fr-FR" dirty="0" smtClean="0">
                <a:hlinkClick r:id="rId3"/>
              </a:rPr>
              <a:t>Prévention </a:t>
            </a:r>
            <a:r>
              <a:rPr lang="fr-FR" dirty="0">
                <a:hlinkClick r:id="rId3"/>
              </a:rPr>
              <a:t>Center NY (preventsuicideny.org</a:t>
            </a:r>
            <a:r>
              <a:rPr lang="fr-FR" dirty="0" smtClean="0">
                <a:hlinkClick r:id="rId3"/>
              </a:rPr>
              <a:t>)</a:t>
            </a:r>
            <a:endParaRPr lang="fr-FR" dirty="0" smtClean="0"/>
          </a:p>
          <a:p>
            <a:r>
              <a:rPr lang="en-US" dirty="0">
                <a:hlinkClick r:id="rId4"/>
              </a:rPr>
              <a:t>Alliance of Hope For Suicide Loss Survivors | Home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Risk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9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Perinatal </a:t>
            </a:r>
            <a:r>
              <a:rPr lang="en-US" dirty="0">
                <a:latin typeface="+mn-lt"/>
              </a:rPr>
              <a:t>suicide rates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≈</a:t>
            </a:r>
            <a:r>
              <a:rPr lang="en-US" dirty="0" smtClean="0">
                <a:latin typeface="+mn-lt"/>
              </a:rPr>
              <a:t>1.6 </a:t>
            </a:r>
            <a:r>
              <a:rPr lang="en-US" dirty="0">
                <a:latin typeface="+mn-lt"/>
              </a:rPr>
              <a:t>to 4.5 per 100,000 live </a:t>
            </a:r>
            <a:r>
              <a:rPr lang="en-US" dirty="0" smtClean="0">
                <a:latin typeface="+mn-lt"/>
              </a:rPr>
              <a:t>births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5.3 </a:t>
            </a:r>
            <a:r>
              <a:rPr lang="en-US" sz="2400" dirty="0">
                <a:latin typeface="+mn-lt"/>
              </a:rPr>
              <a:t>-</a:t>
            </a:r>
            <a:r>
              <a:rPr lang="en-US" sz="2400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     5.5 in non perinatal women</a:t>
            </a:r>
            <a:r>
              <a:rPr lang="en-US" sz="2000" dirty="0" smtClean="0">
                <a:latin typeface="+mn-lt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Completed suicide account for 20% of post partum deaths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Prevalence of suicidal </a:t>
            </a:r>
            <a:r>
              <a:rPr lang="en-US" dirty="0" smtClean="0">
                <a:latin typeface="+mn-lt"/>
              </a:rPr>
              <a:t>ideation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≈ </a:t>
            </a:r>
            <a:r>
              <a:rPr lang="en-US" dirty="0" smtClean="0">
                <a:latin typeface="+mn-lt"/>
              </a:rPr>
              <a:t>16.4</a:t>
            </a:r>
            <a:r>
              <a:rPr lang="en-US" dirty="0">
                <a:latin typeface="+mn-lt"/>
              </a:rPr>
              <a:t>% from early </a:t>
            </a:r>
            <a:r>
              <a:rPr lang="en-US" dirty="0" smtClean="0">
                <a:latin typeface="+mn-lt"/>
              </a:rPr>
              <a:t>pregnancy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6 weeks  </a:t>
            </a:r>
            <a:r>
              <a:rPr lang="en-US" sz="2400" dirty="0" smtClean="0">
                <a:latin typeface="+mn-lt"/>
              </a:rPr>
              <a:t>postpartum(12.1 </a:t>
            </a:r>
            <a:r>
              <a:rPr lang="en-US" sz="2400" dirty="0">
                <a:latin typeface="+mn-lt"/>
              </a:rPr>
              <a:t>percent in </a:t>
            </a:r>
            <a:r>
              <a:rPr lang="en-US" sz="2400" dirty="0" smtClean="0">
                <a:latin typeface="+mn-lt"/>
              </a:rPr>
              <a:t>pregnancy, </a:t>
            </a:r>
            <a:r>
              <a:rPr lang="en-US" sz="2400" dirty="0">
                <a:latin typeface="+mn-lt"/>
              </a:rPr>
              <a:t>7.8 % </a:t>
            </a:r>
            <a:r>
              <a:rPr lang="en-US" sz="2400" dirty="0" smtClean="0">
                <a:latin typeface="+mn-lt"/>
              </a:rPr>
              <a:t>postpartum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Rates of attempted or completed suicide  are lower in </a:t>
            </a:r>
            <a:r>
              <a:rPr lang="en-US" dirty="0" err="1" smtClean="0">
                <a:latin typeface="+mn-lt"/>
              </a:rPr>
              <a:t>periparatum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Subgroups  at elevated risk: severe psychiatric illness, young age 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More likely to use more lethal or violent means 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Maternal suicide often occur in later in post partum period(</a:t>
            </a:r>
            <a:r>
              <a:rPr lang="en-US" sz="2400" dirty="0" smtClean="0">
                <a:latin typeface="+mn-lt"/>
              </a:rPr>
              <a:t>6 months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                                                                                                                       </a:t>
            </a:r>
            <a:r>
              <a:rPr lang="en-US" sz="1000" b="1" i="1" dirty="0" smtClean="0">
                <a:latin typeface="+mn-lt"/>
              </a:rPr>
              <a:t>Ref: Chin et al 2022, Lindhal et al 2005,Grigoriadias et al 2017,Thortonet al 2013, Xiao et al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Suicide and Psychiatric Illness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uicide risk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≈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300 times higher </a:t>
            </a:r>
            <a:r>
              <a:rPr lang="en-US" dirty="0" smtClean="0">
                <a:latin typeface="+mn-lt"/>
              </a:rPr>
              <a:t>with postpartum </a:t>
            </a:r>
            <a:r>
              <a:rPr lang="en-US" dirty="0">
                <a:latin typeface="+mn-lt"/>
              </a:rPr>
              <a:t>psychiatric illness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Suicidal behavior incident rate 5.62 /1000 person /year in PND</a:t>
            </a:r>
          </a:p>
          <a:p>
            <a:r>
              <a:rPr lang="en-US" dirty="0" smtClean="0">
                <a:latin typeface="+mn-lt"/>
              </a:rPr>
              <a:t>Suicidal behavior risk is 3 times higher in women with PND</a:t>
            </a:r>
          </a:p>
          <a:p>
            <a:r>
              <a:rPr lang="en-US" dirty="0" smtClean="0">
                <a:latin typeface="+mn-lt"/>
              </a:rPr>
              <a:t>Risk remains doubled 5 or more years later </a:t>
            </a:r>
          </a:p>
          <a:p>
            <a:r>
              <a:rPr lang="en-US" dirty="0" smtClean="0">
                <a:latin typeface="+mn-lt"/>
              </a:rPr>
              <a:t>No data for risk of suicide in bipolar d/o and  postpartum psychosis </a:t>
            </a:r>
          </a:p>
          <a:p>
            <a:r>
              <a:rPr lang="en-US" dirty="0" smtClean="0">
                <a:latin typeface="+mn-lt"/>
              </a:rPr>
              <a:t>Most women who die by suicide have affective or anxiety d/o </a:t>
            </a:r>
          </a:p>
          <a:p>
            <a:r>
              <a:rPr lang="en-US" dirty="0" smtClean="0">
                <a:latin typeface="+mn-lt"/>
              </a:rPr>
              <a:t>Less likely in any pharmacological or non pharmacological treatment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en-US" sz="1000" b="1" i="1" dirty="0"/>
              <a:t> </a:t>
            </a:r>
            <a:r>
              <a:rPr lang="en-US" sz="1000" b="1" i="1" dirty="0" smtClean="0"/>
              <a:t>                                                                                                                                                                                   ref: Hang </a:t>
            </a:r>
            <a:r>
              <a:rPr lang="en-US" sz="1000" b="1" i="1" dirty="0"/>
              <a:t>Y</a:t>
            </a:r>
            <a:r>
              <a:rPr lang="en-US" sz="1000" b="1" i="1" dirty="0" smtClean="0"/>
              <a:t>u et al 2024,Johannsen et al 2016,khalief 2016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21352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NYS Maternal </a:t>
            </a:r>
            <a:r>
              <a:rPr lang="en-US" b="1" dirty="0">
                <a:latin typeface="+mj-lt"/>
              </a:rPr>
              <a:t>M</a:t>
            </a:r>
            <a:r>
              <a:rPr lang="en-US" b="1" dirty="0" smtClean="0">
                <a:latin typeface="+mj-lt"/>
              </a:rPr>
              <a:t>ortality Review 2018-2020</a:t>
            </a:r>
            <a:endParaRPr lang="en-US" b="1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08" y="2150347"/>
            <a:ext cx="8552717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NYS Maternal Mortality Review 2018-2020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963" y="2491991"/>
            <a:ext cx="9214337" cy="36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NYS Maternal Mortality Review 2018-2020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399" y="2090057"/>
            <a:ext cx="9113854" cy="42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3434"/>
            <a:ext cx="10515600" cy="793819"/>
          </a:xfrm>
        </p:spPr>
        <p:txBody>
          <a:bodyPr/>
          <a:lstStyle/>
          <a:p>
            <a:r>
              <a:rPr lang="en-US" dirty="0" smtClean="0"/>
              <a:t>Risk Factors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091311"/>
              </p:ext>
            </p:extLst>
          </p:nvPr>
        </p:nvGraphicFramePr>
        <p:xfrm>
          <a:off x="838200" y="1647932"/>
          <a:ext cx="10515600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832121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Pregnancy related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Socioeconomic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69252">
                <a:tc>
                  <a:txBody>
                    <a:bodyPr/>
                    <a:lstStyle/>
                    <a:p>
                      <a:r>
                        <a:rPr lang="en-US" dirty="0" smtClean="0"/>
                        <a:t>H/O of self harm or</a:t>
                      </a:r>
                      <a:r>
                        <a:rPr lang="en-US" baseline="0" dirty="0" smtClean="0"/>
                        <a:t> prior suicide attempts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Obstetrical or neonatal complications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Younger age </a:t>
                      </a:r>
                      <a:endParaRPr lang="en-US" dirty="0"/>
                    </a:p>
                  </a:txBody>
                  <a:tcPr/>
                </a:tc>
              </a:tr>
              <a:tr h="969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Prior or</a:t>
                      </a:r>
                      <a:r>
                        <a:rPr lang="en-US" baseline="0" dirty="0" smtClean="0"/>
                        <a:t> current  </a:t>
                      </a:r>
                      <a:r>
                        <a:rPr lang="en-US" dirty="0" smtClean="0"/>
                        <a:t>psychiatric illness/substance use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Unwanted unintended pregnancy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Intimate</a:t>
                      </a:r>
                      <a:r>
                        <a:rPr lang="en-US" baseline="0" dirty="0" smtClean="0"/>
                        <a:t> partner violence </a:t>
                      </a:r>
                      <a:endParaRPr lang="en-US" dirty="0"/>
                    </a:p>
                  </a:txBody>
                  <a:tcPr/>
                </a:tc>
              </a:tr>
              <a:tr h="832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H/O of trauma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Avoidance of health services from</a:t>
                      </a:r>
                      <a:r>
                        <a:rPr lang="en-US" baseline="0" dirty="0" smtClean="0"/>
                        <a:t> fear of losing custody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social support,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69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F/H of psychiatric illness, suicide ideations, suicide attempt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Social, racial gender</a:t>
                      </a:r>
                      <a:r>
                        <a:rPr lang="en-US" baseline="0" dirty="0" smtClean="0"/>
                        <a:t> discrimination, inequalities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1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3BB03AFD-F3E4-49E5-81A8-9C6A61BE2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1364" y="738808"/>
            <a:ext cx="9039839" cy="1143000"/>
          </a:xfrm>
        </p:spPr>
        <p:txBody>
          <a:bodyPr>
            <a:noAutofit/>
          </a:bodyPr>
          <a:lstStyle/>
          <a:p>
            <a:r>
              <a:rPr lang="en-US" altLang="en-US" sz="4000" b="1" dirty="0" smtClean="0">
                <a:latin typeface="+mj-lt"/>
              </a:rPr>
              <a:t>Don’t Ask, Don’t Tell, Don't Know </a:t>
            </a:r>
            <a:endParaRPr lang="en-US" altLang="en-US" sz="4000" b="1" dirty="0">
              <a:latin typeface="+mj-lt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CD528AC4-286F-4DA9-95F5-A7AE9B0F1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3783" y="2004392"/>
            <a:ext cx="8153400" cy="4114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Heighten suicidality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Make </a:t>
            </a:r>
            <a:r>
              <a:rPr lang="en-US" altLang="en-US" dirty="0">
                <a:latin typeface="+mn-lt"/>
              </a:rPr>
              <a:t>patient </a:t>
            </a:r>
            <a:r>
              <a:rPr lang="en-US" altLang="en-US" dirty="0" smtClean="0">
                <a:latin typeface="+mn-lt"/>
              </a:rPr>
              <a:t>uncomfortable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Practitioner’s</a:t>
            </a:r>
            <a:r>
              <a:rPr lang="en-US" b="1" dirty="0" smtClean="0">
                <a:latin typeface="+mn-lt"/>
              </a:rPr>
              <a:t> </a:t>
            </a:r>
            <a:r>
              <a:rPr lang="en-US" altLang="en-US" dirty="0" smtClean="0">
                <a:latin typeface="+mn-lt"/>
              </a:rPr>
              <a:t>confidence/ comfort</a:t>
            </a:r>
            <a:endParaRPr lang="en-US" alt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Bias </a:t>
            </a:r>
            <a:endParaRPr lang="en-US" alt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Inadequate expertise/ training </a:t>
            </a:r>
            <a:endParaRPr lang="en-US" alt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Insufficient </a:t>
            </a:r>
            <a:r>
              <a:rPr lang="en-US" altLang="en-US" dirty="0">
                <a:latin typeface="+mn-lt"/>
              </a:rPr>
              <a:t>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More </a:t>
            </a:r>
            <a:r>
              <a:rPr lang="en-US" altLang="en-US" dirty="0">
                <a:latin typeface="+mn-lt"/>
              </a:rPr>
              <a:t>likely to enquire if patient was depressed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825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21864</TotalTime>
  <Words>1273</Words>
  <Application>Microsoft Office PowerPoint</Application>
  <PresentationFormat>Widescreen</PresentationFormat>
  <Paragraphs>195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Helvetica Light</vt:lpstr>
      <vt:lpstr>Helvetica Regular</vt:lpstr>
      <vt:lpstr>Times New Roman</vt:lpstr>
      <vt:lpstr>2_Custom Design</vt:lpstr>
      <vt:lpstr>1_Custom Design</vt:lpstr>
      <vt:lpstr>PowerPoint Presentation</vt:lpstr>
      <vt:lpstr>PowerPoint Presentation</vt:lpstr>
      <vt:lpstr>Risk </vt:lpstr>
      <vt:lpstr>Suicide and Psychiatric Illness </vt:lpstr>
      <vt:lpstr>NYS Maternal Mortality Review 2018-2020</vt:lpstr>
      <vt:lpstr>NYS Maternal Mortality Review 2018-2020</vt:lpstr>
      <vt:lpstr>NYS Maternal Mortality Review 2018-2020</vt:lpstr>
      <vt:lpstr>Risk Factors </vt:lpstr>
      <vt:lpstr>Don’t Ask, Don’t Tell, Don't Know </vt:lpstr>
      <vt:lpstr>Differential Diagnosis </vt:lpstr>
      <vt:lpstr>Suicide Risk Assessment </vt:lpstr>
      <vt:lpstr>P4 Suicidality Screener </vt:lpstr>
      <vt:lpstr>ASQ Screening Tool</vt:lpstr>
      <vt:lpstr>ASQ Brief Suicide Assessment </vt:lpstr>
      <vt:lpstr>ASQ Brief Suicide Assessment </vt:lpstr>
      <vt:lpstr>Patient Safety Plan Template </vt:lpstr>
      <vt:lpstr>Safety Planning: Suicide Risk is Dynamic </vt:lpstr>
      <vt:lpstr>Protective Factors</vt:lpstr>
      <vt:lpstr>Columbia Suicide Severity Rating Scale</vt:lpstr>
      <vt:lpstr>Suicide Risk Assessment</vt:lpstr>
      <vt:lpstr>What We Would Like To Know </vt:lpstr>
      <vt:lpstr>Management </vt:lpstr>
      <vt:lpstr>Suicide Risk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Biswarup</cp:lastModifiedBy>
  <cp:revision>296</cp:revision>
  <cp:lastPrinted>2017-09-12T14:03:58Z</cp:lastPrinted>
  <dcterms:created xsi:type="dcterms:W3CDTF">2017-05-18T20:49:26Z</dcterms:created>
  <dcterms:modified xsi:type="dcterms:W3CDTF">2024-09-19T15:12:44Z</dcterms:modified>
</cp:coreProperties>
</file>