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0" r:id="rId1"/>
    <p:sldMasterId id="2147483728" r:id="rId2"/>
  </p:sldMasterIdLst>
  <p:notesMasterIdLst>
    <p:notesMasterId r:id="rId34"/>
  </p:notesMasterIdLst>
  <p:handoutMasterIdLst>
    <p:handoutMasterId r:id="rId35"/>
  </p:handoutMasterIdLst>
  <p:sldIdLst>
    <p:sldId id="320" r:id="rId3"/>
    <p:sldId id="1012" r:id="rId4"/>
    <p:sldId id="279" r:id="rId5"/>
    <p:sldId id="987" r:id="rId6"/>
    <p:sldId id="995" r:id="rId7"/>
    <p:sldId id="330" r:id="rId8"/>
    <p:sldId id="530" r:id="rId9"/>
    <p:sldId id="999" r:id="rId10"/>
    <p:sldId id="981" r:id="rId11"/>
    <p:sldId id="621" r:id="rId12"/>
    <p:sldId id="619" r:id="rId13"/>
    <p:sldId id="1000" r:id="rId14"/>
    <p:sldId id="355" r:id="rId15"/>
    <p:sldId id="1003" r:id="rId16"/>
    <p:sldId id="1005" r:id="rId17"/>
    <p:sldId id="1006" r:id="rId18"/>
    <p:sldId id="1008" r:id="rId19"/>
    <p:sldId id="1007" r:id="rId20"/>
    <p:sldId id="358" r:id="rId21"/>
    <p:sldId id="1002" r:id="rId22"/>
    <p:sldId id="462" r:id="rId23"/>
    <p:sldId id="354" r:id="rId24"/>
    <p:sldId id="1009" r:id="rId25"/>
    <p:sldId id="340" r:id="rId26"/>
    <p:sldId id="984" r:id="rId27"/>
    <p:sldId id="1011" r:id="rId28"/>
    <p:sldId id="338" r:id="rId29"/>
    <p:sldId id="546" r:id="rId30"/>
    <p:sldId id="275" r:id="rId31"/>
    <p:sldId id="343" r:id="rId32"/>
    <p:sldId id="323"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igiannidis, Kristina M" initials="DKM" lastIdx="1" clrIdx="0">
    <p:extLst>
      <p:ext uri="{19B8F6BF-5375-455C-9EA6-DF929625EA0E}">
        <p15:presenceInfo xmlns:p15="http://schemas.microsoft.com/office/powerpoint/2012/main" userId="S::kdeligian1@northwell.edu::c35ab272-decb-430e-ab4d-16ed8658a5c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9FDA"/>
    <a:srgbClr val="4372C4"/>
    <a:srgbClr val="391378"/>
    <a:srgbClr val="7BBF43"/>
    <a:srgbClr val="66FF66"/>
    <a:srgbClr val="5D5B5B"/>
    <a:srgbClr val="ECF3F3"/>
    <a:srgbClr val="0F3079"/>
    <a:srgbClr val="FFFFFF"/>
    <a:srgbClr val="91D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57" autoAdjust="0"/>
    <p:restoredTop sz="87154" autoAdjust="0"/>
  </p:normalViewPr>
  <p:slideViewPr>
    <p:cSldViewPr snapToGrid="0">
      <p:cViewPr varScale="1">
        <p:scale>
          <a:sx n="72" d="100"/>
          <a:sy n="72" d="100"/>
        </p:scale>
        <p:origin x="43" y="58"/>
      </p:cViewPr>
      <p:guideLst>
        <p:guide orient="horz" pos="2160"/>
        <p:guide pos="3840"/>
      </p:guideLst>
    </p:cSldViewPr>
  </p:slideViewPr>
  <p:outlineViewPr>
    <p:cViewPr>
      <p:scale>
        <a:sx n="33" d="100"/>
        <a:sy n="33" d="100"/>
      </p:scale>
      <p:origin x="0" y="-12168"/>
    </p:cViewPr>
  </p:outlineViewPr>
  <p:notesTextViewPr>
    <p:cViewPr>
      <p:scale>
        <a:sx n="3" d="2"/>
        <a:sy n="3" d="2"/>
      </p:scale>
      <p:origin x="0" y="0"/>
    </p:cViewPr>
  </p:notesTextViewPr>
  <p:sorterViewPr>
    <p:cViewPr>
      <p:scale>
        <a:sx n="100" d="100"/>
        <a:sy n="100" d="100"/>
      </p:scale>
      <p:origin x="0" y="-4666"/>
    </p:cViewPr>
  </p:sorterViewPr>
  <p:notesViewPr>
    <p:cSldViewPr snapToGrid="0" showGuides="1">
      <p:cViewPr varScale="1">
        <p:scale>
          <a:sx n="65" d="100"/>
          <a:sy n="65" d="100"/>
        </p:scale>
        <p:origin x="2578" y="3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9147A6-0FE2-4264-A902-B8CAD3124305}" type="datetimeFigureOut">
              <a:rPr lang="en-US" smtClean="0"/>
              <a:t>9/10/2024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A1A487-6BAF-44F4-B2C1-61B366ADE2EF}" type="slidenum">
              <a:rPr lang="en-US" smtClean="0"/>
              <a:t>‹#›</a:t>
            </a:fld>
            <a:endParaRPr lang="en-US" dirty="0"/>
          </a:p>
        </p:txBody>
      </p:sp>
    </p:spTree>
    <p:extLst>
      <p:ext uri="{BB962C8B-B14F-4D97-AF65-F5344CB8AC3E}">
        <p14:creationId xmlns:p14="http://schemas.microsoft.com/office/powerpoint/2010/main" val="3364810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754324-E28A-4897-919C-EDC862D7EE7D}" type="datetimeFigureOut">
              <a:rPr lang="en-US" smtClean="0"/>
              <a:t>9/10/2024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66C59-BAC0-4CE1-A859-46610F03C0CE}" type="slidenum">
              <a:rPr lang="en-US" smtClean="0"/>
              <a:t>‹#›</a:t>
            </a:fld>
            <a:endParaRPr lang="en-US" dirty="0"/>
          </a:p>
        </p:txBody>
      </p:sp>
    </p:spTree>
    <p:extLst>
      <p:ext uri="{BB962C8B-B14F-4D97-AF65-F5344CB8AC3E}">
        <p14:creationId xmlns:p14="http://schemas.microsoft.com/office/powerpoint/2010/main" val="296909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pubmed.ncbi.nlm.nih.gov/23656845/"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a:rPr>
              <a:t>Epidemiology, screening and assessment of perinatal mood and anxiety disorders (PMADs)</a:t>
            </a:r>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a:t>
            </a:fld>
            <a:endParaRPr lang="en-US" dirty="0"/>
          </a:p>
        </p:txBody>
      </p:sp>
    </p:spTree>
    <p:extLst>
      <p:ext uri="{BB962C8B-B14F-4D97-AF65-F5344CB8AC3E}">
        <p14:creationId xmlns:p14="http://schemas.microsoft.com/office/powerpoint/2010/main" val="2614330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solidFill>
                  <a:srgbClr val="000000"/>
                </a:solidFill>
                <a:latin typeface="+mn-lt"/>
              </a:rPr>
              <a:t>Pregnancy-related death: </a:t>
            </a:r>
            <a:r>
              <a:rPr lang="en-US" sz="1200" b="0" i="0" u="none" strike="noStrike" baseline="0" dirty="0">
                <a:solidFill>
                  <a:srgbClr val="000000"/>
                </a:solidFill>
                <a:latin typeface="+mn-lt"/>
              </a:rPr>
              <a:t>A death during pregnancy or within one year of the end of pregnancy from a pregnancy complication, a chain of events initiated by pregnancy, or the aggravation of an unrelated condition by the physiologic effects of pregnancy.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solidFill>
                <a:srgbClr val="000000"/>
              </a:solidFill>
              <a:latin typeface="+mn-lt"/>
            </a:endParaRPr>
          </a:p>
          <a:p>
            <a:pPr marL="285750" indent="-285750">
              <a:buFont typeface="Arial" panose="020B0604020202020204" pitchFamily="34" charset="0"/>
              <a:buChar char="•"/>
            </a:pPr>
            <a:r>
              <a:rPr lang="en-US" sz="1200" dirty="0">
                <a:latin typeface="+mn-lt"/>
              </a:rPr>
              <a:t>In 2018, there were 117 pregnancy-associated deaths in NYS</a:t>
            </a:r>
          </a:p>
          <a:p>
            <a:pPr marL="457200" lvl="1" indent="-285750">
              <a:buFont typeface="Arial" panose="020B0604020202020204" pitchFamily="34" charset="0"/>
              <a:buChar char="•"/>
            </a:pPr>
            <a:r>
              <a:rPr lang="en-US" sz="1200" dirty="0">
                <a:latin typeface="+mn-lt"/>
              </a:rPr>
              <a:t>41 were pregnancy-related</a:t>
            </a:r>
          </a:p>
          <a:p>
            <a:pPr marL="457200" lvl="1" indent="-285750">
              <a:buFont typeface="Arial" panose="020B0604020202020204" pitchFamily="34" charset="0"/>
              <a:buChar char="•"/>
            </a:pPr>
            <a:r>
              <a:rPr lang="en-US" sz="1200" dirty="0">
                <a:latin typeface="+mn-lt"/>
              </a:rPr>
              <a:t>56 were pregnancy-associated but not related</a:t>
            </a:r>
          </a:p>
          <a:p>
            <a:pPr marL="457200" lvl="1" indent="-285750">
              <a:buFont typeface="Arial" panose="020B0604020202020204" pitchFamily="34" charset="0"/>
              <a:buChar char="•"/>
            </a:pPr>
            <a:r>
              <a:rPr lang="en-US" sz="1200" dirty="0">
                <a:latin typeface="+mn-lt"/>
              </a:rPr>
              <a:t>20 were pregnancy-associated but unable to determine relatedness</a:t>
            </a:r>
          </a:p>
          <a:p>
            <a:endParaRPr lang="en-US" dirty="0"/>
          </a:p>
          <a:p>
            <a:r>
              <a:rPr lang="en-US" dirty="0"/>
              <a:t>Mental health conditions included suicide and substance use related deaths?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2566C59-BAC0-4CE1-A859-46610F03C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1831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baseline="0" dirty="0">
                <a:solidFill>
                  <a:srgbClr val="000000"/>
                </a:solidFill>
                <a:latin typeface="Calibri" panose="020F0502020204030204" pitchFamily="34" charset="0"/>
              </a:rPr>
              <a:t>Preventable death: </a:t>
            </a:r>
            <a:r>
              <a:rPr lang="en-US" sz="1200" b="0" i="0" u="none" strike="noStrike" baseline="0" dirty="0">
                <a:solidFill>
                  <a:srgbClr val="000000"/>
                </a:solidFill>
                <a:latin typeface="Calibri" panose="020F0502020204030204" pitchFamily="34" charset="0"/>
              </a:rPr>
              <a:t>a death is considered preventable if the Board determines that there was at least some chance of the death being averted by one or more reasonable changes to patient, family, provider, facility, system and/or community factors. </a:t>
            </a:r>
          </a:p>
          <a:p>
            <a:r>
              <a:rPr lang="en-US" sz="1200" b="0" i="0" u="none" strike="noStrike" baseline="0" dirty="0">
                <a:solidFill>
                  <a:srgbClr val="000000"/>
                </a:solidFill>
                <a:latin typeface="Calibri" panose="020F0502020204030204" pitchFamily="34" charset="0"/>
              </a:rPr>
              <a:t>- screening is an opportunity intervene</a:t>
            </a:r>
            <a:endParaRPr lang="en-US" sz="1200"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2566C59-BAC0-4CE1-A859-46610F03C0C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909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12</a:t>
            </a:fld>
            <a:endParaRPr lang="en-US" dirty="0"/>
          </a:p>
        </p:txBody>
      </p:sp>
    </p:spTree>
    <p:extLst>
      <p:ext uri="{BB962C8B-B14F-4D97-AF65-F5344CB8AC3E}">
        <p14:creationId xmlns:p14="http://schemas.microsoft.com/office/powerpoint/2010/main" val="3648441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p:txBody>
      </p:sp>
      <p:sp>
        <p:nvSpPr>
          <p:cNvPr id="4" name="Slide Number Placeholder 3"/>
          <p:cNvSpPr>
            <a:spLocks noGrp="1"/>
          </p:cNvSpPr>
          <p:nvPr>
            <p:ph type="sldNum" sz="quarter" idx="10"/>
          </p:nvPr>
        </p:nvSpPr>
        <p:spPr/>
        <p:txBody>
          <a:bodyPr/>
          <a:lstStyle/>
          <a:p>
            <a:fld id="{72566C59-BAC0-4CE1-A859-46610F03C0CE}" type="slidenum">
              <a:rPr lang="en-US" smtClean="0"/>
              <a:t>13</a:t>
            </a:fld>
            <a:endParaRPr lang="en-US" dirty="0"/>
          </a:p>
        </p:txBody>
      </p:sp>
    </p:spTree>
    <p:extLst>
      <p:ext uri="{BB962C8B-B14F-4D97-AF65-F5344CB8AC3E}">
        <p14:creationId xmlns:p14="http://schemas.microsoft.com/office/powerpoint/2010/main" val="776097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ACOG = </a:t>
            </a:r>
            <a:r>
              <a:rPr lang="en-US" b="0" i="0" dirty="0">
                <a:solidFill>
                  <a:srgbClr val="202124"/>
                </a:solidFill>
                <a:effectLst/>
                <a:latin typeface="Google Sans"/>
              </a:rPr>
              <a:t>American College of Obstetricians and Gynecologists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PMADs under detected – has lead to changes in ACOGs recommendations around screening</a:t>
            </a:r>
          </a:p>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14</a:t>
            </a:fld>
            <a:endParaRPr lang="en-US" dirty="0"/>
          </a:p>
        </p:txBody>
      </p:sp>
    </p:spTree>
    <p:extLst>
      <p:ext uri="{BB962C8B-B14F-4D97-AF65-F5344CB8AC3E}">
        <p14:creationId xmlns:p14="http://schemas.microsoft.com/office/powerpoint/2010/main" val="412109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15</a:t>
            </a:fld>
            <a:endParaRPr lang="en-US" dirty="0"/>
          </a:p>
        </p:txBody>
      </p:sp>
    </p:spTree>
    <p:extLst>
      <p:ext uri="{BB962C8B-B14F-4D97-AF65-F5344CB8AC3E}">
        <p14:creationId xmlns:p14="http://schemas.microsoft.com/office/powerpoint/2010/main" val="3325543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200" b="1" i="0" u="none" strike="noStrike" dirty="0">
                <a:solidFill>
                  <a:srgbClr val="000000"/>
                </a:solidFill>
                <a:effectLst/>
                <a:latin typeface="Arial" panose="020B0604020202020204" pitchFamily="34" charset="0"/>
              </a:rPr>
              <a:t>Edinburgh Postnatal Depression Scale (EPDS)</a:t>
            </a:r>
            <a:endParaRPr lang="en-US" b="0" dirty="0">
              <a:effectLst/>
            </a:endParaRPr>
          </a:p>
          <a:p>
            <a:pPr rtl="0">
              <a:spcBef>
                <a:spcPts val="0"/>
              </a:spcBef>
              <a:spcAft>
                <a:spcPts val="0"/>
              </a:spcAft>
            </a:pPr>
            <a:r>
              <a:rPr lang="en-US" sz="1200" b="1" i="0" u="none" strike="noStrike" dirty="0">
                <a:solidFill>
                  <a:srgbClr val="000000"/>
                </a:solidFill>
                <a:effectLst/>
                <a:latin typeface="Arial" panose="020B0604020202020204" pitchFamily="34" charset="0"/>
              </a:rPr>
              <a:t>As compared to the pHQ-9 which a commonly used scale for depressive symptoms, this scale has less focus on somatic symptoms which very common in the perinatal period - allowing for more specific screening </a:t>
            </a:r>
            <a:endParaRPr lang="en-US" b="0" dirty="0">
              <a:effectLst/>
            </a:endParaRPr>
          </a:p>
          <a:p>
            <a:pPr marL="114300" indent="-114300" rtl="0">
              <a:spcBef>
                <a:spcPts val="0"/>
              </a:spcBef>
              <a:spcAft>
                <a:spcPts val="0"/>
              </a:spcAft>
            </a:pPr>
            <a:r>
              <a:rPr lang="en-US" sz="1200" b="0" i="0" u="none" strike="noStrike" dirty="0">
                <a:solidFill>
                  <a:srgbClr val="000000"/>
                </a:solidFill>
                <a:effectLst/>
                <a:latin typeface="Arial" panose="020B0604020202020204" pitchFamily="34" charset="0"/>
              </a:rPr>
              <a:t>•</a:t>
            </a:r>
            <a:r>
              <a:rPr lang="en-US" sz="1200" b="0" i="0" u="none" strike="noStrike" dirty="0">
                <a:solidFill>
                  <a:srgbClr val="000000"/>
                </a:solidFill>
                <a:effectLst/>
                <a:latin typeface="Times New Roman" panose="02020603050405020304" pitchFamily="18" charset="0"/>
              </a:rPr>
              <a:t>   </a:t>
            </a:r>
            <a:r>
              <a:rPr lang="en-US" sz="1200" b="0" i="0" u="none" strike="noStrike" dirty="0">
                <a:solidFill>
                  <a:srgbClr val="000000"/>
                </a:solidFill>
                <a:effectLst/>
                <a:latin typeface="Arial" panose="020B0604020202020204" pitchFamily="34" charset="0"/>
              </a:rPr>
              <a:t>10-item self-report questionnaire validated for use in pregnancy and postpartum for depression screening </a:t>
            </a:r>
            <a:r>
              <a:rPr lang="en-US" sz="1200" b="0" i="0" u="none" strike="noStrike" baseline="30000" dirty="0">
                <a:solidFill>
                  <a:srgbClr val="000000"/>
                </a:solidFill>
                <a:effectLst/>
                <a:latin typeface="Arial" panose="020B0604020202020204" pitchFamily="34" charset="0"/>
              </a:rPr>
              <a:t>[</a:t>
            </a:r>
            <a:r>
              <a:rPr lang="en-US" sz="1200" b="0" i="0" u="none" strike="noStrike" baseline="30000" dirty="0" err="1">
                <a:solidFill>
                  <a:srgbClr val="000000"/>
                </a:solidFill>
                <a:effectLst/>
                <a:latin typeface="Arial" panose="020B0604020202020204" pitchFamily="34" charset="0"/>
              </a:rPr>
              <a:t>i</a:t>
            </a:r>
            <a:r>
              <a:rPr lang="en-US" sz="1200" b="0" i="0" u="none" strike="noStrike" baseline="30000" dirty="0">
                <a:solidFill>
                  <a:srgbClr val="000000"/>
                </a:solidFill>
                <a:effectLst/>
                <a:latin typeface="Arial" panose="020B0604020202020204" pitchFamily="34" charset="0"/>
              </a:rPr>
              <a:t>]</a:t>
            </a:r>
            <a:endParaRPr lang="en-US" b="0" dirty="0">
              <a:effectLst/>
            </a:endParaRPr>
          </a:p>
          <a:p>
            <a:pPr marL="114300" indent="-114300" rtl="0">
              <a:spcBef>
                <a:spcPts val="0"/>
              </a:spcBef>
              <a:spcAft>
                <a:spcPts val="0"/>
              </a:spcAft>
            </a:pPr>
            <a:r>
              <a:rPr lang="en-US" sz="1200" b="0" i="0" u="none" strike="noStrike" dirty="0">
                <a:solidFill>
                  <a:srgbClr val="000000"/>
                </a:solidFill>
                <a:effectLst/>
                <a:latin typeface="Arial" panose="020B0604020202020204" pitchFamily="34" charset="0"/>
              </a:rPr>
              <a:t>•</a:t>
            </a:r>
            <a:r>
              <a:rPr lang="en-US" sz="1200" b="0" i="0" u="none" strike="noStrike" dirty="0">
                <a:solidFill>
                  <a:srgbClr val="000000"/>
                </a:solidFill>
                <a:effectLst/>
                <a:latin typeface="Times New Roman" panose="02020603050405020304" pitchFamily="18" charset="0"/>
              </a:rPr>
              <a:t>   </a:t>
            </a:r>
            <a:r>
              <a:rPr lang="en-US" sz="1200" b="0" i="0" u="none" strike="noStrike" dirty="0">
                <a:solidFill>
                  <a:srgbClr val="000000"/>
                </a:solidFill>
                <a:effectLst/>
                <a:latin typeface="Arial" panose="020B0604020202020204" pitchFamily="34" charset="0"/>
              </a:rPr>
              <a:t>Useful for screening, distinguishing symptom severity and monitoring treatment progress; </a:t>
            </a:r>
            <a:endParaRPr lang="en-US" b="0" dirty="0">
              <a:effectLst/>
            </a:endParaRPr>
          </a:p>
          <a:p>
            <a:pPr marL="114300" indent="-114300" rtl="0">
              <a:spcBef>
                <a:spcPts val="0"/>
              </a:spcBef>
              <a:spcAft>
                <a:spcPts val="0"/>
              </a:spcAft>
            </a:pPr>
            <a:r>
              <a:rPr lang="en-US" sz="1200" b="0" i="0" u="none" strike="noStrike" dirty="0">
                <a:solidFill>
                  <a:srgbClr val="000000"/>
                </a:solidFill>
                <a:effectLst/>
                <a:latin typeface="Arial" panose="020B0604020202020204" pitchFamily="34" charset="0"/>
              </a:rPr>
              <a:t>•</a:t>
            </a:r>
            <a:r>
              <a:rPr lang="en-US" sz="1200" b="0" i="0" u="none" strike="noStrike" dirty="0">
                <a:solidFill>
                  <a:srgbClr val="000000"/>
                </a:solidFill>
                <a:effectLst/>
                <a:latin typeface="Times New Roman" panose="02020603050405020304" pitchFamily="18" charset="0"/>
              </a:rPr>
              <a:t>   </a:t>
            </a:r>
            <a:r>
              <a:rPr lang="en-US" sz="1200" b="0" i="0" u="none" strike="noStrike" dirty="0">
                <a:solidFill>
                  <a:srgbClr val="000000"/>
                </a:solidFill>
                <a:effectLst/>
                <a:latin typeface="Arial" panose="020B0604020202020204" pitchFamily="34" charset="0"/>
              </a:rPr>
              <a:t>Suicidality: item 10 screens for suicidal ideation – positive scores merit immediate discussion and referral to mental health specialist</a:t>
            </a:r>
          </a:p>
          <a:p>
            <a:pPr marL="114300" indent="-114300" rtl="0">
              <a:spcBef>
                <a:spcPts val="0"/>
              </a:spcBef>
              <a:spcAft>
                <a:spcPts val="0"/>
              </a:spcAft>
            </a:pPr>
            <a:r>
              <a:rPr lang="en-US" sz="1200" b="0" i="0" u="none" strike="noStrike" dirty="0">
                <a:solidFill>
                  <a:srgbClr val="000000"/>
                </a:solidFill>
                <a:effectLst/>
                <a:latin typeface="Arial" panose="020B0604020202020204" pitchFamily="34" charset="0"/>
              </a:rPr>
              <a:t>First too developed to specifically screen for depression peripartum </a:t>
            </a:r>
            <a:endParaRPr lang="en-US" b="0" dirty="0">
              <a:effectLst/>
            </a:endParaRPr>
          </a:p>
          <a:p>
            <a:pPr rtl="0">
              <a:spcBef>
                <a:spcPts val="0"/>
              </a:spcBef>
              <a:spcAft>
                <a:spcPts val="0"/>
              </a:spcAft>
            </a:pPr>
            <a:r>
              <a:rPr lang="en-US" sz="1200" b="0" i="0" u="none" strike="noStrike" dirty="0">
                <a:solidFill>
                  <a:srgbClr val="000000"/>
                </a:solidFill>
                <a:effectLst/>
                <a:latin typeface="Arial" panose="020B0604020202020204" pitchFamily="34" charset="0"/>
              </a:rPr>
              <a:t> </a:t>
            </a:r>
          </a:p>
          <a:p>
            <a:pPr rtl="0">
              <a:spcBef>
                <a:spcPts val="0"/>
              </a:spcBef>
              <a:spcAft>
                <a:spcPts val="0"/>
              </a:spcAft>
            </a:pPr>
            <a:endParaRPr lang="en-US" sz="1200" b="0" i="0" u="none" strike="noStrike" dirty="0">
              <a:solidFill>
                <a:srgbClr val="000000"/>
              </a:solidFill>
              <a:effectLst/>
              <a:latin typeface="Arial" panose="020B0604020202020204" pitchFamily="34" charset="0"/>
            </a:endParaRPr>
          </a:p>
          <a:p>
            <a:pPr rtl="0">
              <a:spcBef>
                <a:spcPts val="0"/>
              </a:spcBef>
              <a:spcAft>
                <a:spcPts val="0"/>
              </a:spcAft>
            </a:pPr>
            <a:r>
              <a:rPr lang="en-US" sz="1200" b="0" i="0" u="none" strike="noStrike" dirty="0">
                <a:solidFill>
                  <a:srgbClr val="000000"/>
                </a:solidFill>
                <a:effectLst/>
                <a:latin typeface="Arial" panose="020B0604020202020204" pitchFamily="34" charset="0"/>
              </a:rPr>
              <a:t>PHQ-9 (Patient Health Questionnaire) </a:t>
            </a:r>
          </a:p>
          <a:p>
            <a:pPr rtl="0">
              <a:spcBef>
                <a:spcPts val="0"/>
              </a:spcBef>
              <a:spcAft>
                <a:spcPts val="0"/>
              </a:spcAft>
            </a:pPr>
            <a:r>
              <a:rPr lang="en-US" sz="1200" b="0" i="0" u="none" strike="noStrike" dirty="0">
                <a:solidFill>
                  <a:srgbClr val="000000"/>
                </a:solidFill>
                <a:effectLst/>
                <a:latin typeface="Arial" panose="020B0604020202020204" pitchFamily="34" charset="0"/>
              </a:rPr>
              <a:t>- useful in that it is widely used, has multiple language translations, and embedded into many </a:t>
            </a:r>
            <a:r>
              <a:rPr lang="en-US" sz="1200" b="0" i="0" u="none" strike="noStrike" dirty="0" err="1">
                <a:solidFill>
                  <a:srgbClr val="000000"/>
                </a:solidFill>
                <a:effectLst/>
                <a:latin typeface="Arial" panose="020B0604020202020204" pitchFamily="34" charset="0"/>
              </a:rPr>
              <a:t>hospitial</a:t>
            </a:r>
            <a:r>
              <a:rPr lang="en-US" sz="1200" b="0" i="0" u="none" strike="noStrike" dirty="0">
                <a:solidFill>
                  <a:srgbClr val="000000"/>
                </a:solidFill>
                <a:effectLst/>
                <a:latin typeface="Arial" panose="020B0604020202020204" pitchFamily="34" charset="0"/>
              </a:rPr>
              <a:t> systems </a:t>
            </a:r>
          </a:p>
          <a:p>
            <a:pPr rtl="0">
              <a:spcBef>
                <a:spcPts val="0"/>
              </a:spcBef>
              <a:spcAft>
                <a:spcPts val="0"/>
              </a:spcAft>
            </a:pPr>
            <a:r>
              <a:rPr lang="en-US" sz="1200" b="0" i="0" u="none" strike="noStrike" dirty="0">
                <a:solidFill>
                  <a:srgbClr val="000000"/>
                </a:solidFill>
                <a:effectLst/>
                <a:latin typeface="Arial" panose="020B0604020202020204" pitchFamily="34" charset="0"/>
              </a:rPr>
              <a:t>- question 9 specifically addresses suicidal ideation</a:t>
            </a:r>
          </a:p>
          <a:p>
            <a:pPr rtl="0">
              <a:spcBef>
                <a:spcPts val="0"/>
              </a:spcBef>
              <a:spcAft>
                <a:spcPts val="0"/>
              </a:spcAft>
            </a:pPr>
            <a:r>
              <a:rPr lang="en-US" sz="1200" b="0" i="0" u="none" strike="noStrike" dirty="0">
                <a:solidFill>
                  <a:srgbClr val="000000"/>
                </a:solidFill>
                <a:effectLst/>
                <a:latin typeface="Arial" panose="020B0604020202020204" pitchFamily="34" charset="0"/>
              </a:rPr>
              <a:t>Less </a:t>
            </a:r>
            <a:r>
              <a:rPr lang="en-US" sz="1200" b="0" i="0" u="none" strike="noStrike" dirty="0" err="1">
                <a:solidFill>
                  <a:srgbClr val="000000"/>
                </a:solidFill>
                <a:effectLst/>
                <a:latin typeface="Arial" panose="020B0604020202020204" pitchFamily="34" charset="0"/>
              </a:rPr>
              <a:t>senstivie</a:t>
            </a:r>
            <a:r>
              <a:rPr lang="en-US" sz="1200" b="0" i="0" u="none" strike="noStrike" dirty="0">
                <a:solidFill>
                  <a:srgbClr val="000000"/>
                </a:solidFill>
                <a:effectLst/>
                <a:latin typeface="Arial" panose="020B0604020202020204" pitchFamily="34" charset="0"/>
              </a:rPr>
              <a:t>/specific but still useful: has more of a focus on somatic symptoms </a:t>
            </a:r>
          </a:p>
        </p:txBody>
      </p:sp>
      <p:sp>
        <p:nvSpPr>
          <p:cNvPr id="4" name="Slide Number Placeholder 3"/>
          <p:cNvSpPr>
            <a:spLocks noGrp="1"/>
          </p:cNvSpPr>
          <p:nvPr>
            <p:ph type="sldNum" sz="quarter" idx="5"/>
          </p:nvPr>
        </p:nvSpPr>
        <p:spPr/>
        <p:txBody>
          <a:bodyPr/>
          <a:lstStyle/>
          <a:p>
            <a:fld id="{72566C59-BAC0-4CE1-A859-46610F03C0CE}" type="slidenum">
              <a:rPr lang="en-US" smtClean="0"/>
              <a:t>16</a:t>
            </a:fld>
            <a:endParaRPr lang="en-US" dirty="0"/>
          </a:p>
        </p:txBody>
      </p:sp>
    </p:spTree>
    <p:extLst>
      <p:ext uri="{BB962C8B-B14F-4D97-AF65-F5344CB8AC3E}">
        <p14:creationId xmlns:p14="http://schemas.microsoft.com/office/powerpoint/2010/main" val="30181430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17</a:t>
            </a:fld>
            <a:endParaRPr lang="en-US" dirty="0"/>
          </a:p>
        </p:txBody>
      </p:sp>
    </p:spTree>
    <p:extLst>
      <p:ext uri="{BB962C8B-B14F-4D97-AF65-F5344CB8AC3E}">
        <p14:creationId xmlns:p14="http://schemas.microsoft.com/office/powerpoint/2010/main" val="19411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18</a:t>
            </a:fld>
            <a:endParaRPr lang="en-US" dirty="0"/>
          </a:p>
        </p:txBody>
      </p:sp>
    </p:spTree>
    <p:extLst>
      <p:ext uri="{BB962C8B-B14F-4D97-AF65-F5344CB8AC3E}">
        <p14:creationId xmlns:p14="http://schemas.microsoft.com/office/powerpoint/2010/main" val="2030670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p:txBody>
      </p:sp>
      <p:sp>
        <p:nvSpPr>
          <p:cNvPr id="4" name="Slide Number Placeholder 3"/>
          <p:cNvSpPr>
            <a:spLocks noGrp="1"/>
          </p:cNvSpPr>
          <p:nvPr>
            <p:ph type="sldNum" sz="quarter" idx="10"/>
          </p:nvPr>
        </p:nvSpPr>
        <p:spPr/>
        <p:txBody>
          <a:bodyPr/>
          <a:lstStyle/>
          <a:p>
            <a:fld id="{72566C59-BAC0-4CE1-A859-46610F03C0CE}" type="slidenum">
              <a:rPr lang="en-US" smtClean="0"/>
              <a:t>19</a:t>
            </a:fld>
            <a:endParaRPr lang="en-US" dirty="0"/>
          </a:p>
        </p:txBody>
      </p:sp>
    </p:spTree>
    <p:extLst>
      <p:ext uri="{BB962C8B-B14F-4D97-AF65-F5344CB8AC3E}">
        <p14:creationId xmlns:p14="http://schemas.microsoft.com/office/powerpoint/2010/main" val="46062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p:txBody>
      </p:sp>
      <p:sp>
        <p:nvSpPr>
          <p:cNvPr id="4" name="Slide Number Placeholder 3"/>
          <p:cNvSpPr>
            <a:spLocks noGrp="1"/>
          </p:cNvSpPr>
          <p:nvPr>
            <p:ph type="sldNum" sz="quarter" idx="10"/>
          </p:nvPr>
        </p:nvSpPr>
        <p:spPr/>
        <p:txBody>
          <a:bodyPr/>
          <a:lstStyle/>
          <a:p>
            <a:fld id="{72566C59-BAC0-4CE1-A859-46610F03C0CE}" type="slidenum">
              <a:rPr lang="en-US" smtClean="0"/>
              <a:t>2</a:t>
            </a:fld>
            <a:endParaRPr lang="en-US" dirty="0"/>
          </a:p>
        </p:txBody>
      </p:sp>
    </p:spTree>
    <p:extLst>
      <p:ext uri="{BB962C8B-B14F-4D97-AF65-F5344CB8AC3E}">
        <p14:creationId xmlns:p14="http://schemas.microsoft.com/office/powerpoint/2010/main" val="3389771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spcBef>
                <a:spcPts val="0"/>
              </a:spcBef>
              <a:spcAft>
                <a:spcPts val="0"/>
              </a:spcAft>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rPr>
              <a:t>Obstetric Care </a:t>
            </a:r>
            <a:r>
              <a:rPr lang="en-US" sz="1200" b="0" i="0" u="none" strike="noStrike" dirty="0" err="1">
                <a:solidFill>
                  <a:srgbClr val="000000"/>
                </a:solidFill>
                <a:effectLst/>
                <a:latin typeface="Source Sans Pro" panose="020B0503030403020204" pitchFamily="34" charset="0"/>
              </a:rPr>
              <a:t>i.e</a:t>
            </a:r>
            <a:r>
              <a:rPr lang="en-US" sz="1200" b="0" i="0" u="none" strike="noStrike" dirty="0">
                <a:solidFill>
                  <a:srgbClr val="000000"/>
                </a:solidFill>
                <a:effectLst/>
                <a:latin typeface="Source Sans Pro" panose="020B0503030403020204" pitchFamily="34" charset="0"/>
              </a:rPr>
              <a:t> OBGYN, midwife</a:t>
            </a:r>
            <a:endParaRPr lang="en-US" sz="1200" b="0" i="0" u="none" strike="noStrike" dirty="0">
              <a:solidFill>
                <a:srgbClr val="000000"/>
              </a:solidFill>
              <a:effectLst/>
              <a:latin typeface="Source Sans Pro" panose="020F0502020204030204" pitchFamily="34" charset="0"/>
            </a:endParaRPr>
          </a:p>
          <a:p>
            <a:pPr rtl="0" fontAlgn="base">
              <a:spcBef>
                <a:spcPts val="0"/>
              </a:spcBef>
              <a:spcAft>
                <a:spcPts val="0"/>
              </a:spcAft>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rPr>
              <a:t>Prior Pregnancies: number, outcome, and associated psychiatric symptoms</a:t>
            </a:r>
          </a:p>
          <a:p>
            <a:pPr rtl="0" fontAlgn="base">
              <a:spcBef>
                <a:spcPts val="0"/>
              </a:spcBef>
              <a:spcAft>
                <a:spcPts val="0"/>
              </a:spcAft>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rPr>
              <a:t>Fertility treatment: type, outcome, and associated psychiatric symptoms </a:t>
            </a:r>
          </a:p>
          <a:p>
            <a:pPr rtl="0" fontAlgn="base">
              <a:spcBef>
                <a:spcPts val="0"/>
              </a:spcBef>
              <a:spcAft>
                <a:spcPts val="0"/>
              </a:spcAft>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rPr>
              <a:t>Menstrual History: presentation and associated psychiatric symptoms</a:t>
            </a:r>
          </a:p>
          <a:p>
            <a:pPr rtl="0" fontAlgn="base">
              <a:spcBef>
                <a:spcPts val="0"/>
              </a:spcBef>
              <a:spcAft>
                <a:spcPts val="0"/>
              </a:spcAft>
              <a:buFont typeface="Arial" panose="020B0604020202020204" pitchFamily="34" charset="0"/>
              <a:buChar char="•"/>
            </a:pPr>
            <a:r>
              <a:rPr lang="en-US" sz="1200" b="0" i="0" u="none" strike="noStrike" dirty="0">
                <a:solidFill>
                  <a:srgbClr val="000000"/>
                </a:solidFill>
                <a:effectLst/>
                <a:latin typeface="Source Sans Pro" panose="020B0503030403020204" pitchFamily="34" charset="0"/>
              </a:rPr>
              <a:t>Sexual history</a:t>
            </a:r>
          </a:p>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20</a:t>
            </a:fld>
            <a:endParaRPr lang="en-US" dirty="0"/>
          </a:p>
        </p:txBody>
      </p:sp>
    </p:spTree>
    <p:extLst>
      <p:ext uri="{BB962C8B-B14F-4D97-AF65-F5344CB8AC3E}">
        <p14:creationId xmlns:p14="http://schemas.microsoft.com/office/powerpoint/2010/main" val="25438678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latin typeface="Sabon"/>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Sabon"/>
              </a:rPr>
              <a:t>Consistent with DSM-5 perinatal onset, However ICD-10 =onset within 6 weeks postpartum and the WHO and CDC =onset within 12 months postpartum</a:t>
            </a:r>
          </a:p>
          <a:p>
            <a:endParaRPr lang="en-US" dirty="0">
              <a:latin typeface="Sabon"/>
            </a:endParaRPr>
          </a:p>
          <a:p>
            <a:pPr rtl="0">
              <a:spcBef>
                <a:spcPts val="0"/>
              </a:spcBef>
              <a:spcAft>
                <a:spcPts val="0"/>
              </a:spcAft>
            </a:pPr>
            <a:r>
              <a:rPr lang="en-US" sz="1800" b="0" i="0" u="none" strike="noStrike" dirty="0">
                <a:solidFill>
                  <a:srgbClr val="000000"/>
                </a:solidFill>
                <a:effectLst/>
                <a:latin typeface="Open Sans" panose="020B0606030504020204" pitchFamily="34" charset="0"/>
              </a:rPr>
              <a:t>Common/Distinctive features:</a:t>
            </a:r>
            <a:endParaRPr lang="en-US" b="0" dirty="0">
              <a:effectLst/>
            </a:endParaRP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Open Sans" panose="020B0606030504020204" pitchFamily="34" charset="0"/>
              </a:rPr>
              <a:t>Lack of interest in baby/not feeling close to baby </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Open Sans" panose="020B0606030504020204" pitchFamily="34" charset="0"/>
              </a:rPr>
              <a:t>Feeling like their a bad mother</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Open Sans" panose="020B0606030504020204" pitchFamily="34" charset="0"/>
              </a:rPr>
              <a:t>Thoughts of harming the baby or self</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Open Sans" panose="020B0606030504020204" pitchFamily="34" charset="0"/>
              </a:rPr>
              <a:t>Feeling trapped</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Open Sans" panose="020B0606030504020204" pitchFamily="34" charset="0"/>
              </a:rPr>
              <a:t>Increased crying and irritability</a:t>
            </a:r>
          </a:p>
          <a:p>
            <a:pPr rtl="0" fontAlgn="base">
              <a:spcBef>
                <a:spcPts val="0"/>
              </a:spcBef>
              <a:spcAft>
                <a:spcPts val="0"/>
              </a:spcAft>
              <a:buFont typeface="Arial" panose="020B0604020202020204" pitchFamily="34" charset="0"/>
              <a:buChar char="•"/>
            </a:pPr>
            <a:r>
              <a:rPr lang="en-US" sz="1800" b="1" i="0" u="none" strike="noStrike" dirty="0">
                <a:solidFill>
                  <a:srgbClr val="000000"/>
                </a:solidFill>
                <a:effectLst/>
                <a:latin typeface="Open Sans" panose="020B0606030504020204" pitchFamily="34" charset="0"/>
              </a:rPr>
              <a:t>Often involves significant anxiety symptoms around baby </a:t>
            </a:r>
          </a:p>
          <a:p>
            <a:pPr rtl="0" fontAlgn="base">
              <a:spcBef>
                <a:spcPts val="0"/>
              </a:spcBef>
              <a:spcAft>
                <a:spcPts val="0"/>
              </a:spcAft>
              <a:buFont typeface="Arial" panose="020B0604020202020204" pitchFamily="34" charset="0"/>
              <a:buChar char="•"/>
            </a:pPr>
            <a:r>
              <a:rPr lang="en-US" dirty="0"/>
              <a:t>Focus is around parenthood/child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6-11% prev. rate in perinatal women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Very high co-morbidity with anxiety </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u="none" strike="noStrike" dirty="0">
                <a:solidFill>
                  <a:srgbClr val="000000"/>
                </a:solidFill>
                <a:effectLst/>
                <a:latin typeface="Open Sans" panose="020B0606030504020204" pitchFamily="34" charset="0"/>
              </a:rPr>
              <a:t>Feelings of sadness or depression in perinatal period can bring up feelings of shame, people may feel uncomfortable talking about their feelings. All parents should be approached in an open and non-judgmental questioning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1" u="none" strike="noStrike" dirty="0">
              <a:solidFill>
                <a:srgbClr val="000000"/>
              </a:solidFill>
              <a:effectLst/>
              <a:latin typeface="Open Sans" panose="020B0606030504020204" pitchFamily="34" charset="0"/>
            </a:endParaRPr>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BBF9976-16FA-684A-9B34-75E06317153C}" type="slidenum">
              <a:rPr lang="en-US" smtClean="0"/>
              <a:t>21</a:t>
            </a:fld>
            <a:endParaRPr lang="en-US" dirty="0"/>
          </a:p>
        </p:txBody>
      </p:sp>
    </p:spTree>
    <p:extLst>
      <p:ext uri="{BB962C8B-B14F-4D97-AF65-F5344CB8AC3E}">
        <p14:creationId xmlns:p14="http://schemas.microsoft.com/office/powerpoint/2010/main" val="12607658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Natural to have a change in psychological functioning following birth. Not only is there the biological changes there is also the sudden onset of having new responsibilities and roles. Most individuals will experience in the setting of these changes, the baby blues. </a:t>
            </a:r>
          </a:p>
        </p:txBody>
      </p:sp>
      <p:sp>
        <p:nvSpPr>
          <p:cNvPr id="4" name="Slide Number Placeholder 3"/>
          <p:cNvSpPr>
            <a:spLocks noGrp="1"/>
          </p:cNvSpPr>
          <p:nvPr>
            <p:ph type="sldNum" sz="quarter" idx="5"/>
          </p:nvPr>
        </p:nvSpPr>
        <p:spPr/>
        <p:txBody>
          <a:bodyPr/>
          <a:lstStyle/>
          <a:p>
            <a:fld id="{72566C59-BAC0-4CE1-A859-46610F03C0CE}" type="slidenum">
              <a:rPr lang="en-US" smtClean="0"/>
              <a:t>22</a:t>
            </a:fld>
            <a:endParaRPr lang="en-US" dirty="0"/>
          </a:p>
        </p:txBody>
      </p:sp>
    </p:spTree>
    <p:extLst>
      <p:ext uri="{BB962C8B-B14F-4D97-AF65-F5344CB8AC3E}">
        <p14:creationId xmlns:p14="http://schemas.microsoft.com/office/powerpoint/2010/main" val="1585460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BD 1= any instance of manic episode</a:t>
            </a:r>
          </a:p>
          <a:p>
            <a:r>
              <a:rPr lang="en-US" dirty="0"/>
              <a:t>BD2 = hypomania + depressive episode </a:t>
            </a:r>
          </a:p>
          <a:p>
            <a:endParaRPr lang="en-US" dirty="0"/>
          </a:p>
          <a:p>
            <a:endParaRPr lang="en-US" dirty="0"/>
          </a:p>
          <a:p>
            <a:r>
              <a:rPr lang="en-US" sz="1200" b="0" i="0" kern="1200" dirty="0">
                <a:solidFill>
                  <a:schemeClr val="tx1"/>
                </a:solidFill>
                <a:effectLst/>
                <a:latin typeface="+mn-lt"/>
                <a:ea typeface="+mn-ea"/>
                <a:cs typeface="+mn-cs"/>
              </a:rPr>
              <a:t>MDQ is 5 minute self-report; designed for</a:t>
            </a:r>
            <a:r>
              <a:rPr lang="en-US" sz="1200" b="0" i="0" kern="1200" baseline="0" dirty="0">
                <a:solidFill>
                  <a:schemeClr val="tx1"/>
                </a:solidFill>
                <a:effectLst/>
                <a:latin typeface="+mn-lt"/>
                <a:ea typeface="+mn-ea"/>
                <a:cs typeface="+mn-cs"/>
              </a:rPr>
              <a:t> bipolar 1, less sensitive for bipolar 2; positive screen need YES to 7 or more of the 13 items in Q1 AND YES to Q2 AND moderate or serious problem for Q3</a:t>
            </a:r>
            <a:endParaRPr lang="en-US" sz="1200" b="0" i="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dirty="0">
              <a:solidFill>
                <a:srgbClr val="53565A"/>
              </a:solidFill>
              <a:latin typeface="+mn-lt"/>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solidFill>
                  <a:srgbClr val="53565A"/>
                </a:solidFill>
                <a:latin typeface="+mn-lt"/>
              </a:rPr>
              <a:t>MDQ</a:t>
            </a:r>
            <a:r>
              <a:rPr lang="en-US" sz="1200" dirty="0">
                <a:solidFill>
                  <a:srgbClr val="53565A"/>
                </a:solidFill>
                <a:latin typeface="+mn-lt"/>
              </a:rPr>
              <a:t> (sensitivity: 0.58; specificity 0.93)</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1 lifetime manic</a:t>
            </a:r>
            <a:r>
              <a:rPr lang="en-US" sz="1200" b="0" i="0" kern="1200" baseline="0" dirty="0">
                <a:solidFill>
                  <a:schemeClr val="tx1"/>
                </a:solidFill>
                <a:effectLst/>
                <a:latin typeface="+mn-lt"/>
                <a:ea typeface="+mn-ea"/>
                <a:cs typeface="+mn-cs"/>
              </a:rPr>
              <a:t> episode = bipolar I</a:t>
            </a:r>
          </a:p>
          <a:p>
            <a:endParaRPr lang="en-US" sz="1200" b="0" i="0" kern="1200" baseline="0" dirty="0">
              <a:solidFill>
                <a:schemeClr val="tx1"/>
              </a:solidFill>
              <a:effectLst/>
              <a:latin typeface="+mn-lt"/>
              <a:ea typeface="+mn-ea"/>
              <a:cs typeface="+mn-cs"/>
            </a:endParaRPr>
          </a:p>
          <a:p>
            <a:r>
              <a:rPr lang="en-US" sz="1200" dirty="0">
                <a:latin typeface="+mn-lt"/>
              </a:rPr>
              <a:t>1 lifetime hypomanic episode</a:t>
            </a:r>
            <a:r>
              <a:rPr lang="en-US" sz="1200" baseline="0" dirty="0">
                <a:latin typeface="+mn-lt"/>
              </a:rPr>
              <a:t> plus 1 MDE = bipolar II</a:t>
            </a:r>
            <a:endParaRPr lang="en-US" sz="1200" dirty="0">
              <a:latin typeface="+mn-lt"/>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1" dirty="0">
              <a:solidFill>
                <a:srgbClr val="53565A"/>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2.8% prev. rate in perinatal women</a:t>
            </a:r>
          </a:p>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23</a:t>
            </a:fld>
            <a:endParaRPr lang="en-US" dirty="0"/>
          </a:p>
        </p:txBody>
      </p:sp>
    </p:spTree>
    <p:extLst>
      <p:ext uri="{BB962C8B-B14F-4D97-AF65-F5344CB8AC3E}">
        <p14:creationId xmlns:p14="http://schemas.microsoft.com/office/powerpoint/2010/main" val="3566459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THESE STUDIES</a:t>
            </a:r>
          </a:p>
          <a:p>
            <a:r>
              <a:rPr lang="en-US" dirty="0"/>
              <a:t>- LOOK AT THE BIPOLAR LECTURE FOR MORE DATA </a:t>
            </a:r>
          </a:p>
        </p:txBody>
      </p:sp>
      <p:sp>
        <p:nvSpPr>
          <p:cNvPr id="4" name="Slide Number Placeholder 3"/>
          <p:cNvSpPr>
            <a:spLocks noGrp="1"/>
          </p:cNvSpPr>
          <p:nvPr>
            <p:ph type="sldNum" sz="quarter" idx="5"/>
          </p:nvPr>
        </p:nvSpPr>
        <p:spPr/>
        <p:txBody>
          <a:bodyPr/>
          <a:lstStyle/>
          <a:p>
            <a:fld id="{72566C59-BAC0-4CE1-A859-46610F03C0CE}" type="slidenum">
              <a:rPr lang="en-US" smtClean="0"/>
              <a:t>24</a:t>
            </a:fld>
            <a:endParaRPr lang="en-US" dirty="0"/>
          </a:p>
        </p:txBody>
      </p:sp>
    </p:spTree>
    <p:extLst>
      <p:ext uri="{BB962C8B-B14F-4D97-AF65-F5344CB8AC3E}">
        <p14:creationId xmlns:p14="http://schemas.microsoft.com/office/powerpoint/2010/main" val="201420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Warning signs/clues for possible bipolar disorder </a:t>
            </a:r>
          </a:p>
        </p:txBody>
      </p:sp>
      <p:sp>
        <p:nvSpPr>
          <p:cNvPr id="4" name="Slide Number Placeholder 3"/>
          <p:cNvSpPr>
            <a:spLocks noGrp="1"/>
          </p:cNvSpPr>
          <p:nvPr>
            <p:ph type="sldNum" sz="quarter" idx="5"/>
          </p:nvPr>
        </p:nvSpPr>
        <p:spPr/>
        <p:txBody>
          <a:bodyPr/>
          <a:lstStyle/>
          <a:p>
            <a:fld id="{72566C59-BAC0-4CE1-A859-46610F03C0CE}" type="slidenum">
              <a:rPr lang="en-US" smtClean="0"/>
              <a:t>25</a:t>
            </a:fld>
            <a:endParaRPr lang="en-US" dirty="0"/>
          </a:p>
        </p:txBody>
      </p:sp>
    </p:spTree>
    <p:extLst>
      <p:ext uri="{BB962C8B-B14F-4D97-AF65-F5344CB8AC3E}">
        <p14:creationId xmlns:p14="http://schemas.microsoft.com/office/powerpoint/2010/main" val="19971752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50% of women it is their first episode</a:t>
            </a:r>
            <a:r>
              <a:rPr lang="en-US" baseline="0" dirty="0"/>
              <a:t> and they have no psychiatric history</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Fix this slide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Diagram – mood psychotic cognitive symptoms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Suicidal and </a:t>
            </a:r>
            <a:r>
              <a:rPr lang="en-US" sz="1200" b="0" i="0" kern="1200" dirty="0" err="1">
                <a:solidFill>
                  <a:schemeClr val="tx1"/>
                </a:solidFill>
                <a:effectLst/>
                <a:latin typeface="+mn-lt"/>
                <a:ea typeface="+mn-ea"/>
                <a:cs typeface="+mn-cs"/>
              </a:rPr>
              <a:t>infantiation</a:t>
            </a:r>
            <a:r>
              <a:rPr lang="en-US" sz="1200" b="0" i="0" kern="1200" dirty="0">
                <a:solidFill>
                  <a:schemeClr val="tx1"/>
                </a:solidFill>
                <a:effectLst/>
                <a:latin typeface="+mn-lt"/>
                <a:ea typeface="+mn-ea"/>
                <a:cs typeface="+mn-cs"/>
              </a:rPr>
              <a:t> ideation were present in 19% and 8% of patients </a:t>
            </a:r>
          </a:p>
          <a:p>
            <a:r>
              <a:rPr lang="en-US" sz="1200" b="0" i="0" kern="1200" dirty="0">
                <a:solidFill>
                  <a:schemeClr val="tx1"/>
                </a:solidFill>
                <a:effectLst/>
                <a:latin typeface="+mn-lt"/>
                <a:ea typeface="+mn-ea"/>
                <a:cs typeface="+mn-cs"/>
              </a:rPr>
              <a:t>Abnormal thought content: persecutory delusions, </a:t>
            </a:r>
            <a:r>
              <a:rPr lang="en-US" sz="1200" b="0" i="0" kern="1200" dirty="0" err="1">
                <a:solidFill>
                  <a:schemeClr val="tx1"/>
                </a:solidFill>
                <a:effectLst/>
                <a:latin typeface="+mn-lt"/>
                <a:ea typeface="+mn-ea"/>
                <a:cs typeface="+mn-cs"/>
              </a:rPr>
              <a:t>dleusions</a:t>
            </a:r>
            <a:r>
              <a:rPr lang="en-US" sz="1200" b="0" i="0" kern="1200" dirty="0">
                <a:solidFill>
                  <a:schemeClr val="tx1"/>
                </a:solidFill>
                <a:effectLst/>
                <a:latin typeface="+mn-lt"/>
                <a:ea typeface="+mn-ea"/>
                <a:cs typeface="+mn-cs"/>
              </a:rPr>
              <a:t> of reference, auditory hallucinations – many can be pregnancy and childbirth related delusions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Strongest risk factor for postpartum psychosis is a personal history of bipolar disorder</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50000"/>
                  </a:schemeClr>
                </a:solidFill>
                <a:latin typeface="Helvetica Regular"/>
              </a:rPr>
              <a:t>-delusional thoughts are ego syntonic and involve limited insight (vs. </a:t>
            </a:r>
            <a:r>
              <a:rPr lang="en-US" sz="1200" dirty="0" err="1">
                <a:solidFill>
                  <a:schemeClr val="tx1">
                    <a:lumMod val="50000"/>
                  </a:schemeClr>
                </a:solidFill>
                <a:latin typeface="Helvetica Regular"/>
              </a:rPr>
              <a:t>ppOCD</a:t>
            </a:r>
            <a:r>
              <a:rPr lang="en-US" sz="1200" dirty="0">
                <a:solidFill>
                  <a:schemeClr val="tx1">
                    <a:lumMod val="50000"/>
                  </a:schemeClr>
                </a:solidFill>
                <a:latin typeface="Helvetica Regular"/>
              </a:rPr>
              <a:t>)</a:t>
            </a:r>
          </a:p>
          <a:p>
            <a:endParaRPr lang="en-US" dirty="0"/>
          </a:p>
          <a:p>
            <a:endParaRPr lang="en-US" dirty="0"/>
          </a:p>
          <a:p>
            <a:r>
              <a:rPr lang="en-US" sz="1200" b="0" i="0" kern="1200" dirty="0">
                <a:solidFill>
                  <a:schemeClr val="tx1"/>
                </a:solidFill>
                <a:effectLst/>
                <a:latin typeface="+mn-lt"/>
                <a:ea typeface="+mn-ea"/>
                <a:cs typeface="+mn-cs"/>
              </a:rPr>
              <a:t>Differential diagnosis may include acute infection, anemia due to peripartum blood loss, endocrine and autoimmune disorders such as Grave’s disease or myxedema, and eclampsia.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Metabolic or nutritional deficiencies may result in symptoms of psychosis. Less common medical causes may include primary hypoparathyroidism, uremic encephalopathy, hepatic failure, vitamin deficiency, stroke, and drug or medication-induced psychosis.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Patients presenting with co-occurring neurological symptoms such as seizures, decreased level of consciousness or dyskinesia may require neuroimaging, cerebrospinal fluid analysis and screening for anti-NMDA antibodies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this study, 98.4 percent of patients achieved remission within the first three steps of the algorithm. In almost all cases, our practice is to start antipsychotic medication immediately, switching to or augmenting with lithium as indicated by response and depending on breastfeeding preferences. ECT is strongly considered in patients with catatonia and depression with psychotic features.</a:t>
            </a:r>
            <a:endParaRPr lang="en-US" dirty="0"/>
          </a:p>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26</a:t>
            </a:fld>
            <a:endParaRPr lang="en-US" dirty="0"/>
          </a:p>
        </p:txBody>
      </p:sp>
    </p:spTree>
    <p:extLst>
      <p:ext uri="{BB962C8B-B14F-4D97-AF65-F5344CB8AC3E}">
        <p14:creationId xmlns:p14="http://schemas.microsoft.com/office/powerpoint/2010/main" val="32264679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Open Sans" panose="020B0606030504020204" pitchFamily="34" charset="0"/>
              </a:rPr>
              <a:t>Perinatal anxiety disorders encompass a group of distinct but interrelated conditions characterized by excessive fear, elevated emotional response to perceived/real threat, and related behavioral disturbances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u="none" strike="noStrike" dirty="0">
              <a:solidFill>
                <a:srgbClr val="000000"/>
              </a:solidFill>
              <a:effectLst/>
              <a:latin typeface="Open Sans" panose="020B0606030504020204" pitchFamily="34" charset="0"/>
              <a:ea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Open Sans" panose="020B0606030504020204" pitchFamily="34" charset="0"/>
              </a:rPr>
              <a:t>In total, rates of perinatal anxiety disorders is approximately 20%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u="none" strike="noStrike" dirty="0">
              <a:solidFill>
                <a:srgbClr val="000000"/>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Open Sans" panose="020B0606030504020204" pitchFamily="34" charset="0"/>
              </a:rPr>
              <a:t>High co-morbidity with perinatal depression, up to 50%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rgbClr val="000000"/>
              </a:solidFill>
              <a:effectLst/>
              <a:latin typeface="Calibri" panose="020F0502020204030204" pitchFamily="34" charset="0"/>
              <a:ea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rgbClr val="000000"/>
              </a:solidFill>
              <a:effectLst/>
              <a:latin typeface="Calibri" panose="020F0502020204030204" pitchFamily="34" charset="0"/>
              <a:ea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err="1">
                <a:solidFill>
                  <a:srgbClr val="000000"/>
                </a:solidFill>
                <a:effectLst/>
                <a:latin typeface="Calibri" panose="020F0502020204030204" pitchFamily="34" charset="0"/>
                <a:ea typeface="Calibri"/>
              </a:rPr>
              <a:t>Preg</a:t>
            </a:r>
            <a:r>
              <a:rPr lang="en-US" sz="1200" b="1" dirty="0">
                <a:solidFill>
                  <a:srgbClr val="000000"/>
                </a:solidFill>
                <a:effectLst/>
                <a:latin typeface="Calibri" panose="020F0502020204030204" pitchFamily="34" charset="0"/>
                <a:ea typeface="Calibri"/>
              </a:rPr>
              <a:t>/postpartum 12-mo prev:</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a:rPr>
              <a:t>EtOH use disorder: 3.6/2.9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a:rPr>
              <a:t>Any drug use disorder: 1.6/1.3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a:rPr>
              <a:t>Nicotine dependence: 12.5/10.7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a:rPr>
              <a:t>Any mood d/o: 13.3/15.2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a:rPr>
              <a:t>MDD: 8.4/9.3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a:rPr>
              <a:t>Bipolar d/o: 2.8/2.9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a:rPr>
              <a:t>Any anxiety d/o: 13.0/12.3</a:t>
            </a:r>
          </a:p>
          <a:p>
            <a:endParaRPr lang="en-US" dirty="0"/>
          </a:p>
          <a:p>
            <a:r>
              <a:rPr lang="en-US" dirty="0"/>
              <a:t>Not DSM 5 specified </a:t>
            </a:r>
          </a:p>
        </p:txBody>
      </p:sp>
      <p:sp>
        <p:nvSpPr>
          <p:cNvPr id="4" name="Slide Number Placeholder 3"/>
          <p:cNvSpPr>
            <a:spLocks noGrp="1"/>
          </p:cNvSpPr>
          <p:nvPr>
            <p:ph type="sldNum" sz="quarter" idx="10"/>
          </p:nvPr>
        </p:nvSpPr>
        <p:spPr/>
        <p:txBody>
          <a:bodyPr/>
          <a:lstStyle/>
          <a:p>
            <a:fld id="{72566C59-BAC0-4CE1-A859-46610F03C0CE}" type="slidenum">
              <a:rPr lang="en-US" smtClean="0"/>
              <a:t>27</a:t>
            </a:fld>
            <a:endParaRPr lang="en-US" dirty="0"/>
          </a:p>
        </p:txBody>
      </p:sp>
    </p:spTree>
    <p:extLst>
      <p:ext uri="{BB962C8B-B14F-4D97-AF65-F5344CB8AC3E}">
        <p14:creationId xmlns:p14="http://schemas.microsoft.com/office/powerpoint/2010/main" val="29470460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sz="1200" dirty="0">
                <a:latin typeface="+mn-lt"/>
              </a:rPr>
              <a:t>Hypervigilance and precautions taken (avoidance) </a:t>
            </a:r>
          </a:p>
          <a:p>
            <a:pPr>
              <a:lnSpc>
                <a:spcPct val="80000"/>
              </a:lnSpc>
            </a:pPr>
            <a:r>
              <a:rPr lang="en-US" sz="1200" dirty="0">
                <a:latin typeface="+mn-lt"/>
              </a:rPr>
              <a:t>Education that thoughts do not equal actions </a:t>
            </a:r>
          </a:p>
          <a:p>
            <a:pPr>
              <a:lnSpc>
                <a:spcPct val="80000"/>
              </a:lnSpc>
            </a:pPr>
            <a:endParaRPr lang="en-US" sz="1200" dirty="0">
              <a:latin typeface="Sabon"/>
            </a:endParaRPr>
          </a:p>
          <a:p>
            <a:pPr marL="0" marR="0" lvl="0" indent="0" algn="l" defTabSz="914400" rtl="0" eaLnBrk="1" fontAlgn="auto" latinLnBrk="0" hangingPunct="1">
              <a:lnSpc>
                <a:spcPct val="80000"/>
              </a:lnSpc>
              <a:spcBef>
                <a:spcPts val="0"/>
              </a:spcBef>
              <a:spcAft>
                <a:spcPts val="0"/>
              </a:spcAft>
              <a:buClrTx/>
              <a:buSzTx/>
              <a:buFontTx/>
              <a:buNone/>
              <a:tabLst/>
              <a:defRPr/>
            </a:pPr>
            <a:r>
              <a:rPr lang="en-US" sz="1800" b="0" i="0" u="none" strike="noStrike" dirty="0">
                <a:solidFill>
                  <a:srgbClr val="000000"/>
                </a:solidFill>
                <a:effectLst/>
                <a:latin typeface="Open Sans" panose="020B0606030504020204" pitchFamily="34" charset="0"/>
              </a:rPr>
              <a:t>During times of reproductive transition, risk of OCD rises above that of the general population → see both new onset and exacerbation </a:t>
            </a:r>
          </a:p>
          <a:p>
            <a:pPr>
              <a:lnSpc>
                <a:spcPct val="80000"/>
              </a:lnSpc>
            </a:pPr>
            <a:endParaRPr lang="en-US" sz="1200" dirty="0">
              <a:latin typeface="Sabon"/>
            </a:endParaRPr>
          </a:p>
          <a:p>
            <a:pPr rtl="0">
              <a:spcBef>
                <a:spcPts val="0"/>
              </a:spcBef>
              <a:spcAft>
                <a:spcPts val="0"/>
              </a:spcAft>
            </a:pPr>
            <a:r>
              <a:rPr lang="en-US" sz="1800" b="0" i="0" u="none" strike="noStrike" dirty="0">
                <a:solidFill>
                  <a:srgbClr val="000000"/>
                </a:solidFill>
                <a:effectLst/>
                <a:latin typeface="Arial" panose="020B0604020202020204" pitchFamily="34" charset="0"/>
              </a:rPr>
              <a:t>General lifetime prevalence of 3.5% </a:t>
            </a:r>
            <a:endParaRPr lang="en-US" b="0" dirty="0">
              <a:effectLst/>
            </a:endParaRPr>
          </a:p>
          <a:p>
            <a:pPr rtl="0">
              <a:spcBef>
                <a:spcPts val="0"/>
              </a:spcBef>
              <a:spcAft>
                <a:spcPts val="0"/>
              </a:spcAft>
            </a:pPr>
            <a:r>
              <a:rPr lang="en-US" sz="1800" b="0" i="0" u="none" strike="noStrike" dirty="0">
                <a:solidFill>
                  <a:srgbClr val="000000"/>
                </a:solidFill>
                <a:effectLst/>
                <a:latin typeface="Arial" panose="020B0604020202020204" pitchFamily="34" charset="0"/>
              </a:rPr>
              <a:t>During times of reproductive transition, the risk of OCD rises above that of the general population </a:t>
            </a:r>
            <a:endParaRPr lang="en-US" b="0" dirty="0">
              <a:effectLst/>
            </a:endParaRP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Evidence of both new onset and exacerbated OCD in postpartum period </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Prevalence rates for pregnancy related OCD around 3.5%, in </a:t>
            </a:r>
            <a:r>
              <a:rPr lang="en-US" sz="1800" b="0" i="0" u="none" strike="noStrike" dirty="0" err="1">
                <a:solidFill>
                  <a:srgbClr val="000000"/>
                </a:solidFill>
                <a:effectLst/>
                <a:latin typeface="Arial" panose="020B0604020202020204" pitchFamily="34" charset="0"/>
              </a:rPr>
              <a:t>posptum</a:t>
            </a:r>
            <a:r>
              <a:rPr lang="en-US" sz="1800" b="0" i="0" u="none" strike="noStrike" dirty="0">
                <a:solidFill>
                  <a:srgbClr val="000000"/>
                </a:solidFill>
                <a:effectLst/>
                <a:latin typeface="Arial" panose="020B0604020202020204" pitchFamily="34" charset="0"/>
              </a:rPr>
              <a:t> increases to up to 9% </a:t>
            </a:r>
          </a:p>
          <a:p>
            <a:pPr rtl="0" fontAlgn="base">
              <a:spcBef>
                <a:spcPts val="0"/>
              </a:spcBef>
              <a:spcAft>
                <a:spcPts val="0"/>
              </a:spcAft>
              <a:buFont typeface="Arial" panose="020B0604020202020204" pitchFamily="34" charset="0"/>
              <a:buChar char="•"/>
            </a:pPr>
            <a:r>
              <a:rPr lang="en-US" sz="1800" b="0" i="0" u="sng" strike="noStrike" dirty="0">
                <a:solidFill>
                  <a:srgbClr val="2200CC"/>
                </a:solidFill>
                <a:effectLst/>
                <a:latin typeface="Arial" panose="020B0604020202020204" pitchFamily="34" charset="0"/>
                <a:hlinkClick r:id="rId3"/>
              </a:rPr>
              <a:t>Meta-Analysis</a:t>
            </a:r>
            <a:r>
              <a:rPr lang="en-US" sz="1800" b="0" i="0" u="none" strike="noStrike" dirty="0">
                <a:solidFill>
                  <a:srgbClr val="000000"/>
                </a:solidFill>
                <a:effectLst/>
                <a:latin typeface="Arial" panose="020B0604020202020204" pitchFamily="34" charset="0"/>
              </a:rPr>
              <a:t> showed that OCD prevalence estimates are higher among pregnant and postpartum women compared with general population, and increased linearly from pregnancy to the postpartum period </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Patients with diagnosis of OCD will report pregnancy or the </a:t>
            </a:r>
            <a:r>
              <a:rPr lang="en-US" sz="1800" b="0" i="0" u="none" strike="noStrike" dirty="0" err="1">
                <a:solidFill>
                  <a:srgbClr val="000000"/>
                </a:solidFill>
                <a:effectLst/>
                <a:latin typeface="Arial" panose="020B0604020202020204" pitchFamily="34" charset="0"/>
              </a:rPr>
              <a:t>posptartum</a:t>
            </a:r>
            <a:r>
              <a:rPr lang="en-US" sz="1800" b="0" i="0" u="none" strike="noStrike" dirty="0">
                <a:solidFill>
                  <a:srgbClr val="000000"/>
                </a:solidFill>
                <a:effectLst/>
                <a:latin typeface="Arial" panose="020B0604020202020204" pitchFamily="34" charset="0"/>
              </a:rPr>
              <a:t> period as a precipitating stressor for exacerbation of their symptoms; </a:t>
            </a:r>
            <a:r>
              <a:rPr lang="en-US" sz="1800" b="0" i="0" u="none" strike="noStrike" dirty="0" err="1">
                <a:solidFill>
                  <a:srgbClr val="000000"/>
                </a:solidFill>
                <a:effectLst/>
                <a:latin typeface="Arial" panose="020B0604020202020204" pitchFamily="34" charset="0"/>
              </a:rPr>
              <a:t>reproted</a:t>
            </a:r>
            <a:r>
              <a:rPr lang="en-US" sz="1800" b="0" i="0" u="none" strike="noStrike" dirty="0">
                <a:solidFill>
                  <a:srgbClr val="000000"/>
                </a:solidFill>
                <a:effectLst/>
                <a:latin typeface="Arial" panose="020B0604020202020204" pitchFamily="34" charset="0"/>
              </a:rPr>
              <a:t> in 25-75% of patients </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Highly comorbid with other illness including anxiety disorders and </a:t>
            </a:r>
            <a:r>
              <a:rPr lang="en-US" sz="1800" b="0" i="0" u="none" strike="noStrike" dirty="0" err="1">
                <a:solidFill>
                  <a:srgbClr val="000000"/>
                </a:solidFill>
                <a:effectLst/>
                <a:latin typeface="Arial" panose="020B0604020202020204" pitchFamily="34" charset="0"/>
              </a:rPr>
              <a:t>mdd</a:t>
            </a:r>
            <a:endParaRPr lang="en-US" sz="1800" b="0" i="0" u="none" strike="noStrike" dirty="0">
              <a:solidFill>
                <a:srgbClr val="00000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Risk factors include family history of OCD (strong genetic component), </a:t>
            </a:r>
          </a:p>
          <a:p>
            <a:pPr>
              <a:lnSpc>
                <a:spcPct val="80000"/>
              </a:lnSpc>
            </a:pPr>
            <a:endParaRPr lang="en-US" sz="1200" dirty="0">
              <a:latin typeface="Sabon"/>
            </a:endParaRPr>
          </a:p>
          <a:p>
            <a:pPr>
              <a:lnSpc>
                <a:spcPct val="80000"/>
              </a:lnSpc>
            </a:pPr>
            <a:r>
              <a:rPr lang="en-US" dirty="0"/>
              <a:t>Cuellar AK et al, 2005; </a:t>
            </a:r>
            <a:r>
              <a:rPr lang="en-US" b="0" i="0" dirty="0">
                <a:solidFill>
                  <a:srgbClr val="212121"/>
                </a:solidFill>
                <a:effectLst/>
                <a:latin typeface="BlinkMacSystemFont"/>
              </a:rPr>
              <a:t>Russell EJ</a:t>
            </a:r>
            <a:r>
              <a:rPr lang="en-US" sz="1200" b="0" i="0" dirty="0">
                <a:solidFill>
                  <a:srgbClr val="212121"/>
                </a:solidFill>
                <a:effectLst/>
                <a:latin typeface="Sabon"/>
              </a:rPr>
              <a:t> et al, 2013</a:t>
            </a:r>
            <a:endParaRPr lang="en-US" sz="1200" dirty="0">
              <a:latin typeface="Sabon"/>
            </a:endParaRPr>
          </a:p>
          <a:p>
            <a:pPr>
              <a:lnSpc>
                <a:spcPct val="80000"/>
              </a:lnSpc>
            </a:pPr>
            <a:endParaRPr lang="en-US" sz="1200" dirty="0">
              <a:latin typeface="Sabon"/>
            </a:endParaRPr>
          </a:p>
          <a:p>
            <a:pPr>
              <a:lnSpc>
                <a:spcPct val="80000"/>
              </a:lnSpc>
            </a:pPr>
            <a:r>
              <a:rPr lang="en-US" sz="1200" dirty="0">
                <a:latin typeface="Sabon"/>
              </a:rPr>
              <a:t>https://</a:t>
            </a:r>
            <a:r>
              <a:rPr lang="en-US" sz="1200" dirty="0" err="1">
                <a:latin typeface="Sabon"/>
              </a:rPr>
              <a:t>pubmed.ncbi.nlm.nih.gov</a:t>
            </a:r>
            <a:r>
              <a:rPr lang="en-US" sz="1200" dirty="0">
                <a:latin typeface="Sabon"/>
              </a:rPr>
              <a:t>/23656845/</a:t>
            </a:r>
          </a:p>
        </p:txBody>
      </p:sp>
      <p:sp>
        <p:nvSpPr>
          <p:cNvPr id="4" name="Slide Number Placeholder 3"/>
          <p:cNvSpPr>
            <a:spLocks noGrp="1"/>
          </p:cNvSpPr>
          <p:nvPr>
            <p:ph type="sldNum" sz="quarter" idx="10"/>
          </p:nvPr>
        </p:nvSpPr>
        <p:spPr/>
        <p:txBody>
          <a:bodyPr/>
          <a:lstStyle/>
          <a:p>
            <a:fld id="{8BBF9976-16FA-684A-9B34-75E06317153C}" type="slidenum">
              <a:rPr lang="en-US" smtClean="0"/>
              <a:pPr/>
              <a:t>28</a:t>
            </a:fld>
            <a:endParaRPr lang="en-US" dirty="0"/>
          </a:p>
        </p:txBody>
      </p:sp>
    </p:spTree>
    <p:extLst>
      <p:ext uri="{BB962C8B-B14F-4D97-AF65-F5344CB8AC3E}">
        <p14:creationId xmlns:p14="http://schemas.microsoft.com/office/powerpoint/2010/main" val="191351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5c4006e48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25c4006e48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2566C59-BAC0-4CE1-A859-46610F03C0CE}" type="slidenum">
              <a:rPr lang="en-US" smtClean="0"/>
              <a:t>3</a:t>
            </a:fld>
            <a:endParaRPr lang="en-US" dirty="0"/>
          </a:p>
        </p:txBody>
      </p:sp>
    </p:spTree>
    <p:extLst>
      <p:ext uri="{BB962C8B-B14F-4D97-AF65-F5344CB8AC3E}">
        <p14:creationId xmlns:p14="http://schemas.microsoft.com/office/powerpoint/2010/main" val="2838410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OCD risk – if there is more in the form of unintentional secondary harm </a:t>
            </a:r>
            <a:r>
              <a:rPr lang="en-US" dirty="0" err="1"/>
              <a:t>i.e</a:t>
            </a:r>
            <a:r>
              <a:rPr lang="en-US" dirty="0"/>
              <a:t> parent who has persistent </a:t>
            </a:r>
            <a:r>
              <a:rPr lang="en-US" dirty="0" err="1"/>
              <a:t>instrusive</a:t>
            </a:r>
            <a:r>
              <a:rPr lang="en-US" dirty="0"/>
              <a:t> contamination thoughts about child may wash </a:t>
            </a:r>
            <a:r>
              <a:rPr lang="en-US" dirty="0" err="1"/>
              <a:t>repeaditely</a:t>
            </a:r>
            <a:r>
              <a:rPr lang="en-US" dirty="0"/>
              <a:t> and cause dry skin </a:t>
            </a:r>
          </a:p>
          <a:p>
            <a:endParaRPr lang="en-US" dirty="0"/>
          </a:p>
          <a:p>
            <a:r>
              <a:rPr lang="en-US" b="1" dirty="0"/>
              <a:t>Add that the </a:t>
            </a:r>
            <a:r>
              <a:rPr lang="en-US" b="1" dirty="0" err="1"/>
              <a:t>instrusive</a:t>
            </a:r>
            <a:r>
              <a:rPr lang="en-US" b="1" dirty="0"/>
              <a:t> thought can be delusions of ***  (add the religious piece) </a:t>
            </a:r>
          </a:p>
          <a:p>
            <a:endParaRPr lang="en-US" b="1" dirty="0"/>
          </a:p>
          <a:p>
            <a:r>
              <a:rPr lang="en-US" sz="1200" i="1" dirty="0">
                <a:solidFill>
                  <a:srgbClr val="7030A0"/>
                </a:solidFill>
              </a:rPr>
              <a:t>Ref: Hudak and Wisner 2012; </a:t>
            </a:r>
            <a:r>
              <a:rPr lang="en-US" sz="1200" i="1" dirty="0" err="1">
                <a:solidFill>
                  <a:srgbClr val="7030A0"/>
                </a:solidFill>
              </a:rPr>
              <a:t>Brandes</a:t>
            </a:r>
            <a:r>
              <a:rPr lang="en-US" sz="1200" i="1" dirty="0">
                <a:solidFill>
                  <a:srgbClr val="7030A0"/>
                </a:solidFill>
              </a:rPr>
              <a:t> M et al, 2004</a:t>
            </a:r>
          </a:p>
          <a:p>
            <a:endParaRPr lang="en-US" sz="1200" b="1" i="1" dirty="0">
              <a:solidFill>
                <a:srgbClr val="7030A0"/>
              </a:solidFill>
            </a:endParaRPr>
          </a:p>
          <a:p>
            <a:r>
              <a:rPr lang="en-US" sz="1200" b="1" i="1" dirty="0">
                <a:solidFill>
                  <a:srgbClr val="7030A0"/>
                </a:solidFill>
              </a:rPr>
              <a:t>Examples of psychotic delusions</a:t>
            </a:r>
          </a:p>
          <a:p>
            <a:r>
              <a:rPr lang="en-US" sz="1200" b="1" i="1" dirty="0">
                <a:solidFill>
                  <a:srgbClr val="7030A0"/>
                </a:solidFill>
              </a:rPr>
              <a:t>- I must drown my baby to save them eternal damnation </a:t>
            </a:r>
            <a:endParaRPr lang="en-US" b="1" dirty="0"/>
          </a:p>
        </p:txBody>
      </p:sp>
      <p:sp>
        <p:nvSpPr>
          <p:cNvPr id="4" name="Slide Number Placeholder 3"/>
          <p:cNvSpPr>
            <a:spLocks noGrp="1"/>
          </p:cNvSpPr>
          <p:nvPr>
            <p:ph type="sldNum" sz="quarter" idx="5"/>
          </p:nvPr>
        </p:nvSpPr>
        <p:spPr/>
        <p:txBody>
          <a:bodyPr/>
          <a:lstStyle/>
          <a:p>
            <a:fld id="{72566C59-BAC0-4CE1-A859-46610F03C0CE}" type="slidenum">
              <a:rPr lang="en-US" smtClean="0"/>
              <a:t>30</a:t>
            </a:fld>
            <a:endParaRPr lang="en-US" dirty="0"/>
          </a:p>
        </p:txBody>
      </p:sp>
    </p:spTree>
    <p:extLst>
      <p:ext uri="{BB962C8B-B14F-4D97-AF65-F5344CB8AC3E}">
        <p14:creationId xmlns:p14="http://schemas.microsoft.com/office/powerpoint/2010/main" val="86718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i="0" u="none" strike="noStrike" dirty="0">
                <a:solidFill>
                  <a:srgbClr val="000000"/>
                </a:solidFill>
                <a:effectLst/>
                <a:latin typeface="Arial" panose="020B0604020202020204" pitchFamily="34" charset="0"/>
              </a:rPr>
              <a:t>Can include any psychiatric disorders that are present before conception </a:t>
            </a:r>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4</a:t>
            </a:fld>
            <a:endParaRPr lang="en-US" dirty="0"/>
          </a:p>
        </p:txBody>
      </p:sp>
    </p:spTree>
    <p:extLst>
      <p:ext uri="{BB962C8B-B14F-4D97-AF65-F5344CB8AC3E}">
        <p14:creationId xmlns:p14="http://schemas.microsoft.com/office/powerpoint/2010/main" val="4150062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dirty="0">
                <a:solidFill>
                  <a:srgbClr val="000000"/>
                </a:solidFill>
                <a:effectLst/>
                <a:latin typeface="Arial" panose="020B0604020202020204" pitchFamily="34" charset="0"/>
              </a:rPr>
              <a:t>PMADs are the most common complication of pregnancy, </a:t>
            </a:r>
            <a:r>
              <a:rPr lang="en-US" sz="1200" b="1" i="0" u="none" strike="noStrike" dirty="0">
                <a:solidFill>
                  <a:srgbClr val="000000"/>
                </a:solidFill>
                <a:effectLst/>
                <a:latin typeface="Arial" panose="020B0604020202020204" pitchFamily="34" charset="0"/>
              </a:rPr>
              <a:t>affecting 1 in 4-5 childbearing women</a:t>
            </a:r>
            <a:r>
              <a:rPr lang="en-US" sz="1200" b="0" i="0" u="none" strike="noStrike" dirty="0">
                <a:solidFill>
                  <a:srgbClr val="000000"/>
                </a:solidFill>
                <a:effectLst/>
                <a:latin typeface="Arial" panose="020B0604020202020204" pitchFamily="34" charset="0"/>
              </a:rPr>
              <a:t>. These rates get higher when looking at certain minoritized populations, for example it is estimated that rates of </a:t>
            </a:r>
            <a:r>
              <a:rPr lang="en-US" sz="1200" b="1" i="0" u="none" strike="noStrike" dirty="0">
                <a:solidFill>
                  <a:srgbClr val="000000"/>
                </a:solidFill>
                <a:effectLst/>
                <a:latin typeface="Arial" panose="020B0604020202020204" pitchFamily="34" charset="0"/>
              </a:rPr>
              <a:t>PMADs for black women is closer to 1 in 2</a:t>
            </a:r>
            <a:r>
              <a:rPr lang="en-US" sz="1200" b="0" i="0" u="none" strike="noStrike" dirty="0">
                <a:solidFill>
                  <a:srgbClr val="000000"/>
                </a:solidFill>
                <a:effectLst/>
                <a:latin typeface="Arial" panose="020B0604020202020204" pitchFamily="34" charset="0"/>
              </a:rPr>
              <a:t> with similar rate seen for </a:t>
            </a:r>
            <a:r>
              <a:rPr lang="en-US" sz="1200" b="1" i="0" u="none" strike="noStrike" dirty="0">
                <a:solidFill>
                  <a:srgbClr val="000000"/>
                </a:solidFill>
                <a:effectLst/>
                <a:latin typeface="Arial" panose="020B0604020202020204" pitchFamily="34" charset="0"/>
              </a:rPr>
              <a:t>Hispanic immigrant women.</a:t>
            </a:r>
            <a:r>
              <a:rPr lang="en-US" sz="1200" b="0" i="0" u="none" strike="noStrike" dirty="0">
                <a:solidFill>
                  <a:srgbClr val="000000"/>
                </a:solidFill>
                <a:effectLst/>
                <a:latin typeface="Arial" panose="020B0604020202020204" pitchFamily="34" charset="0"/>
              </a:rPr>
              <a:t> </a:t>
            </a:r>
          </a:p>
          <a:p>
            <a:endParaRPr lang="en-US" sz="1200" b="0" i="0" u="none" strike="noStrike" dirty="0">
              <a:solidFill>
                <a:srgbClr val="000000"/>
              </a:solidFill>
              <a:effectLst/>
              <a:latin typeface="Arial" panose="020B0604020202020204" pitchFamily="34" charset="0"/>
            </a:endParaRPr>
          </a:p>
          <a:p>
            <a:r>
              <a:rPr lang="en-US" sz="1200" b="0" i="0" u="none" strike="noStrike" dirty="0">
                <a:solidFill>
                  <a:srgbClr val="000000"/>
                </a:solidFill>
                <a:effectLst/>
                <a:latin typeface="Arial" panose="020B0604020202020204" pitchFamily="34" charset="0"/>
              </a:rPr>
              <a:t>Of note, not only are risk for PMADs higher in these minoritized group, </a:t>
            </a:r>
            <a:r>
              <a:rPr lang="en-US" sz="1200" b="1" i="0" u="none" strike="noStrike" dirty="0">
                <a:solidFill>
                  <a:srgbClr val="000000"/>
                </a:solidFill>
                <a:effectLst/>
                <a:latin typeface="Arial" panose="020B0604020202020204" pitchFamily="34" charset="0"/>
              </a:rPr>
              <a:t>there is significant evidence that these populations are diagnosed and treated at much lower rates as well, affecting outcomes of PMADs</a:t>
            </a:r>
          </a:p>
          <a:p>
            <a:pPr lvl="1"/>
            <a:endParaRPr lang="en-US" dirty="0"/>
          </a:p>
          <a:p>
            <a:pPr lvl="1"/>
            <a:endParaRPr lang="en-US" dirty="0"/>
          </a:p>
          <a:p>
            <a:pPr lvl="1"/>
            <a:r>
              <a:rPr lang="en-US" dirty="0"/>
              <a:t>Higher rates seen during COVID-19 Pandemic </a:t>
            </a:r>
          </a:p>
          <a:p>
            <a:pPr lvl="1"/>
            <a:r>
              <a:rPr lang="en-US" dirty="0"/>
              <a:t>High rates seen for marginalized populations including black birthing parents and immigrant Hispanic populations </a:t>
            </a:r>
          </a:p>
          <a:p>
            <a:pPr lvl="1"/>
            <a:r>
              <a:rPr lang="en-US" dirty="0"/>
              <a:t>PMAD rates have increased in last decade</a:t>
            </a:r>
          </a:p>
          <a:p>
            <a:pPr lvl="1"/>
            <a:endParaRPr lang="en-US" dirty="0"/>
          </a:p>
          <a:p>
            <a:pPr lvl="1"/>
            <a:r>
              <a:rPr lang="en-US" dirty="0"/>
              <a:t>PMADs under detected – has lead to changes in ACOGs recommendations around screening</a:t>
            </a:r>
          </a:p>
          <a:p>
            <a:pPr lvl="1"/>
            <a:r>
              <a:rPr lang="en-US" dirty="0"/>
              <a:t>PMADs go untreated or undertreated – lack of identification, patient concerns, poor access to healthcare, provider discomfort </a:t>
            </a:r>
          </a:p>
          <a:p>
            <a:endParaRPr lang="en-US" dirty="0"/>
          </a:p>
          <a:p>
            <a:endParaRPr lang="en-US" dirty="0"/>
          </a:p>
          <a:p>
            <a:r>
              <a:rPr lang="en-US" dirty="0"/>
              <a:t>Though a significant portion of PMADs start during or even before pregnancy – the postpartum period continues to be a time of elevated symptom onset/exacerbation – likely multifactorial as it relates to rapid hormonal shifts and sudden change in responsibilities and self identity </a:t>
            </a:r>
          </a:p>
          <a:p>
            <a:endParaRPr lang="en-US" dirty="0"/>
          </a:p>
          <a:p>
            <a:r>
              <a:rPr lang="en-US" dirty="0"/>
              <a:t>Will not discuss significantly here but also want to note that substance use disorders is a common co-occurring illness that we see along PMADs. </a:t>
            </a:r>
          </a:p>
          <a:p>
            <a:r>
              <a:rPr lang="en-US" dirty="0" err="1"/>
              <a:t>Arnaudo</a:t>
            </a:r>
            <a:r>
              <a:rPr lang="en-US" dirty="0"/>
              <a:t> et al 2017: </a:t>
            </a:r>
          </a:p>
          <a:p>
            <a:r>
              <a:rPr lang="en-US" dirty="0"/>
              <a:t>- up to 44% of pregnant women with </a:t>
            </a:r>
            <a:r>
              <a:rPr lang="en-US" dirty="0" err="1"/>
              <a:t>opioud</a:t>
            </a:r>
            <a:r>
              <a:rPr lang="en-US" dirty="0"/>
              <a:t> use disorder have a psychiatric co-morbidity </a:t>
            </a:r>
          </a:p>
          <a:p>
            <a:endParaRPr lang="en-US" dirty="0"/>
          </a:p>
          <a:p>
            <a:r>
              <a:rPr lang="en-US" dirty="0" err="1"/>
              <a:t>Acog</a:t>
            </a:r>
            <a:endParaRPr lang="en-US" dirty="0"/>
          </a:p>
          <a:p>
            <a:r>
              <a:rPr lang="en-US" dirty="0"/>
              <a:t>- Opioid use in pregnancy has been increasing in recent years </a:t>
            </a:r>
          </a:p>
          <a:p>
            <a:endParaRPr lang="en-US" dirty="0"/>
          </a:p>
          <a:p>
            <a:endParaRPr lang="en-US" dirty="0"/>
          </a:p>
          <a:p>
            <a:r>
              <a:rPr lang="en-US" dirty="0"/>
              <a:t>------</a:t>
            </a:r>
          </a:p>
          <a:p>
            <a:r>
              <a:rPr lang="en-US" dirty="0"/>
              <a:t>Perinatal mood and anxiety disorders, serious mental illness, and delivery related health outcomes, United </a:t>
            </a:r>
            <a:r>
              <a:rPr lang="en-US" dirty="0" err="1"/>
              <a:t>Sttaes</a:t>
            </a:r>
            <a:r>
              <a:rPr lang="en-US" dirty="0"/>
              <a:t> 2006 – 20015. </a:t>
            </a:r>
            <a:r>
              <a:rPr lang="en-US" dirty="0" err="1"/>
              <a:t>Mckee</a:t>
            </a:r>
            <a:r>
              <a:rPr lang="en-US" dirty="0"/>
              <a:t> et all 2020 (https://</a:t>
            </a:r>
            <a:r>
              <a:rPr lang="en-US" dirty="0" err="1"/>
              <a:t>link.springer.com</a:t>
            </a:r>
            <a:r>
              <a:rPr lang="en-US" dirty="0"/>
              <a:t>/article/10.1186/s12905-020-00996-6)</a:t>
            </a:r>
          </a:p>
          <a:p>
            <a:r>
              <a:rPr lang="en-US" dirty="0"/>
              <a:t>- included estimated 39,025,974 delivery </a:t>
            </a:r>
            <a:r>
              <a:rPr lang="en-US" dirty="0" err="1"/>
              <a:t>hospitlizations</a:t>
            </a:r>
            <a:r>
              <a:rPr lang="en-US" dirty="0"/>
              <a:t> from 2006 to 2015</a:t>
            </a:r>
          </a:p>
          <a:p>
            <a:r>
              <a:rPr lang="en-US" dirty="0"/>
              <a:t>- PMAD increased from 18.4 to 40.4 per 1000 deliveries during this time </a:t>
            </a:r>
          </a:p>
          <a:p>
            <a:endParaRPr lang="en-US" dirty="0"/>
          </a:p>
          <a:p>
            <a:r>
              <a:rPr lang="en-US" dirty="0"/>
              <a:t>Psychiatric disorders in pregnant and postpartum women in the united states </a:t>
            </a:r>
          </a:p>
          <a:p>
            <a:r>
              <a:rPr lang="en-US" dirty="0"/>
              <a:t>https://</a:t>
            </a:r>
            <a:r>
              <a:rPr lang="en-US" dirty="0" err="1"/>
              <a:t>cdn.jamanetwork.com</a:t>
            </a:r>
            <a:r>
              <a:rPr lang="en-US" dirty="0"/>
              <a:t>/ama/</a:t>
            </a:r>
            <a:r>
              <a:rPr lang="en-US" dirty="0" err="1"/>
              <a:t>content_public</a:t>
            </a:r>
            <a:r>
              <a:rPr lang="en-US" dirty="0"/>
              <a:t>/journal/psych/11865/yoa80012t2.png?Expires=1698762259&amp;Signature=g9KxR~3knsRElZVDkqqVVnqpuQrvVo3MleoqMrlQLus8lStxkeym~mCOf9WG81OQoVmKpbfRtnsTBhvi5TP1KAP-i82d42Ue1Dcfra7SDbEDibxwyJx1VbN19el31VOaCaKbtKARu0zDFE2PzoVU6RShXi9HUAqARF0ieLVTfJeaimflHKrh~59E9Gr0HLZ84aoEu4us5MGNUS3epoQ2GFJV9cxbhKaN84skcPVJ3HbMrxigkRpTQMx3BJohzNiN5tNe88H2glLS4NlEB3z71J8B6mWPrRL2DRTFBMUS7JCnCxgUc101NoVLLWR470EOF5k6SVUyMeVQ8b0VBQyhDQ__&amp;Key-Pair-Id=APKAIE5G5CRDK6RD3PGA</a:t>
            </a:r>
          </a:p>
          <a:p>
            <a:endParaRPr lang="en-US" dirty="0"/>
          </a:p>
          <a:p>
            <a:r>
              <a:rPr lang="en-US" dirty="0"/>
              <a:t>Perinatal Depression Treatment Cascade: Baby steps toward improving outcomes</a:t>
            </a:r>
          </a:p>
          <a:p>
            <a:r>
              <a:rPr lang="en-US" dirty="0"/>
              <a:t>https://</a:t>
            </a:r>
            <a:r>
              <a:rPr lang="en-US" dirty="0" err="1"/>
              <a:t>www.psychiatrist.com</a:t>
            </a:r>
            <a:r>
              <a:rPr lang="en-US" dirty="0"/>
              <a:t>/</a:t>
            </a:r>
            <a:r>
              <a:rPr lang="en-US" dirty="0" err="1"/>
              <a:t>jcp</a:t>
            </a:r>
            <a:r>
              <a:rPr lang="en-US" dirty="0"/>
              <a:t>/delivery/the-perinatal-depression-treatment-cascade/</a:t>
            </a:r>
          </a:p>
          <a:p>
            <a:endParaRPr lang="en-US" dirty="0"/>
          </a:p>
          <a:p>
            <a:r>
              <a:rPr lang="en-US" dirty="0"/>
              <a:t>Mental Health in </a:t>
            </a:r>
            <a:r>
              <a:rPr lang="en-US" dirty="0" err="1"/>
              <a:t>Obstrectic</a:t>
            </a:r>
            <a:r>
              <a:rPr lang="en-US" dirty="0"/>
              <a:t> Patients and Providers during Covid-19 Pandemic</a:t>
            </a:r>
          </a:p>
          <a:p>
            <a:r>
              <a:rPr lang="en-US" dirty="0"/>
              <a:t>https://</a:t>
            </a:r>
            <a:r>
              <a:rPr lang="en-US" dirty="0" err="1"/>
              <a:t>www.ncbi.nlm.nih.gov</a:t>
            </a:r>
            <a:r>
              <a:rPr lang="en-US" dirty="0"/>
              <a:t>/</a:t>
            </a:r>
            <a:r>
              <a:rPr lang="en-US" dirty="0" err="1"/>
              <a:t>pmc</a:t>
            </a:r>
            <a:r>
              <a:rPr lang="en-US" dirty="0"/>
              <a:t>/articles/PMC8767924/</a:t>
            </a:r>
          </a:p>
          <a:p>
            <a:r>
              <a:rPr lang="en-US" dirty="0"/>
              <a:t>- quarantine restrictions, high rates of unemployment, economic decline </a:t>
            </a:r>
          </a:p>
          <a:p>
            <a:endParaRPr lang="en-US" dirty="0"/>
          </a:p>
          <a:p>
            <a:r>
              <a:rPr lang="en-US" dirty="0"/>
              <a:t>Episodes of Mood Disorders in 2,252 pregnancies and postpartum periods (</a:t>
            </a:r>
            <a:r>
              <a:rPr lang="en-US" dirty="0" err="1"/>
              <a:t>Viguera</a:t>
            </a:r>
            <a:r>
              <a:rPr lang="en-US" dirty="0"/>
              <a:t> et al 2011) </a:t>
            </a:r>
          </a:p>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5</a:t>
            </a:fld>
            <a:endParaRPr lang="en-US" dirty="0"/>
          </a:p>
        </p:txBody>
      </p:sp>
    </p:spTree>
    <p:extLst>
      <p:ext uri="{BB962C8B-B14F-4D97-AF65-F5344CB8AC3E}">
        <p14:creationId xmlns:p14="http://schemas.microsoft.com/office/powerpoint/2010/main" val="2729523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rPr>
              <a:t>Women with a history of PPD are 27 to 46 times more likely to experience PPD during subsequent pregnancies</a:t>
            </a:r>
            <a:r>
              <a:rPr lang="en-US" sz="1200" baseline="30000" dirty="0">
                <a:solidFill>
                  <a:srgbClr val="000000"/>
                </a:solidFill>
                <a:latin typeface="+mn-lt"/>
              </a:rPr>
              <a:t>--</a:t>
            </a:r>
            <a:r>
              <a:rPr lang="en-US" dirty="0">
                <a:solidFill>
                  <a:srgbClr val="000000"/>
                </a:solidFill>
                <a:latin typeface="+mn-lt"/>
              </a:rPr>
              <a:t>Rasmussen MLH et al. </a:t>
            </a:r>
            <a:r>
              <a:rPr lang="en-US" i="1" dirty="0">
                <a:solidFill>
                  <a:srgbClr val="000000"/>
                </a:solidFill>
                <a:latin typeface="+mn-lt"/>
              </a:rPr>
              <a:t>PLoS Medicine. </a:t>
            </a:r>
            <a:r>
              <a:rPr lang="en-US" dirty="0">
                <a:solidFill>
                  <a:srgbClr val="000000"/>
                </a:solidFill>
                <a:latin typeface="+mn-lt"/>
              </a:rPr>
              <a:t>2017</a:t>
            </a:r>
          </a:p>
          <a:p>
            <a:endParaRPr lang="en-US" dirty="0"/>
          </a:p>
          <a:p>
            <a:r>
              <a:rPr lang="en-US" dirty="0"/>
              <a:t>&lt;12 weeks of parental leave is associated with higher rates of PPD </a:t>
            </a:r>
          </a:p>
        </p:txBody>
      </p:sp>
      <p:sp>
        <p:nvSpPr>
          <p:cNvPr id="4" name="Slide Number Placeholder 3"/>
          <p:cNvSpPr>
            <a:spLocks noGrp="1"/>
          </p:cNvSpPr>
          <p:nvPr>
            <p:ph type="sldNum" sz="quarter" idx="5"/>
          </p:nvPr>
        </p:nvSpPr>
        <p:spPr/>
        <p:txBody>
          <a:bodyPr/>
          <a:lstStyle/>
          <a:p>
            <a:fld id="{72566C59-BAC0-4CE1-A859-46610F03C0CE}" type="slidenum">
              <a:rPr lang="en-US" smtClean="0"/>
              <a:t>6</a:t>
            </a:fld>
            <a:endParaRPr lang="en-US" dirty="0"/>
          </a:p>
        </p:txBody>
      </p:sp>
    </p:spTree>
    <p:extLst>
      <p:ext uri="{BB962C8B-B14F-4D97-AF65-F5344CB8AC3E}">
        <p14:creationId xmlns:p14="http://schemas.microsoft.com/office/powerpoint/2010/main" val="3335052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ln/>
        </p:spPr>
        <p:txBody>
          <a:bodyPr/>
          <a:lstStyle/>
          <a:p>
            <a:r>
              <a:rPr lang="en-US" dirty="0">
                <a:latin typeface="+mn-lt"/>
              </a:rPr>
              <a:t>Why does this matter?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Untreated perinatal mental illness can have broad implications for the entire family system from the birthing individual (with impact on social/occupational and functioning impact) to the child with affects on social emotional learning as well as impacts on other members of the family or support system including other children and parents</a:t>
            </a:r>
            <a:endParaRPr lang="en-US" sz="1200" dirty="0">
              <a:effectLst/>
              <a:latin typeface="Times New Roman" panose="02020603050405020304" pitchFamily="18" charset="0"/>
              <a:ea typeface="Times New Roman" panose="02020603050405020304" pitchFamily="18" charset="0"/>
            </a:endParaRPr>
          </a:p>
          <a:p>
            <a:endParaRPr lang="en-US" dirty="0">
              <a:latin typeface="+mn-lt"/>
            </a:endParaRPr>
          </a:p>
          <a:p>
            <a:endParaRPr lang="en-US" dirty="0">
              <a:latin typeface="+mn-lt"/>
            </a:endParaRPr>
          </a:p>
          <a:p>
            <a:endParaRPr lang="en-US" dirty="0">
              <a:latin typeface="+mn-lt"/>
            </a:endParaRPr>
          </a:p>
          <a:p>
            <a:r>
              <a:rPr lang="en-US" dirty="0">
                <a:latin typeface="+mn-lt"/>
              </a:rPr>
              <a:t>CDC 2018 data US rate of preterm birth (&lt;37 weeks gestation) = 10% </a:t>
            </a:r>
          </a:p>
          <a:p>
            <a:endParaRPr lang="en-US" dirty="0">
              <a:latin typeface="+mn-lt"/>
            </a:endParaRPr>
          </a:p>
          <a:p>
            <a:pPr defTabSz="441381">
              <a:defRPr/>
            </a:pPr>
            <a:endParaRPr lang="en-US" dirty="0">
              <a:latin typeface="+mn-lt"/>
              <a:cs typeface="Arial" panose="020B0604020202020204" pitchFamily="34" charset="0"/>
            </a:endParaRPr>
          </a:p>
          <a:p>
            <a:pPr defTabSz="441381">
              <a:defRPr/>
            </a:pPr>
            <a:endParaRPr lang="en-US" dirty="0">
              <a:latin typeface="+mn-lt"/>
              <a:cs typeface="Arial" panose="020B0604020202020204" pitchFamily="34" charset="0"/>
            </a:endParaRPr>
          </a:p>
          <a:p>
            <a:endParaRPr lang="en-US" dirty="0">
              <a:latin typeface="Arial" pitchFamily="34" charset="0"/>
            </a:endParaRPr>
          </a:p>
        </p:txBody>
      </p:sp>
    </p:spTree>
    <p:extLst>
      <p:ext uri="{BB962C8B-B14F-4D97-AF65-F5344CB8AC3E}">
        <p14:creationId xmlns:p14="http://schemas.microsoft.com/office/powerpoint/2010/main" val="3829667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should serve as a reminder to screen all birthing individuals but also to make sure to treat to euthymia </a:t>
            </a:r>
          </a:p>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8</a:t>
            </a:fld>
            <a:endParaRPr lang="en-US" dirty="0"/>
          </a:p>
        </p:txBody>
      </p:sp>
    </p:spTree>
    <p:extLst>
      <p:ext uri="{BB962C8B-B14F-4D97-AF65-F5344CB8AC3E}">
        <p14:creationId xmlns:p14="http://schemas.microsoft.com/office/powerpoint/2010/main" val="490835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ct val="100000"/>
              <a:buFont typeface="Arial" pitchFamily="34" charset="0"/>
              <a:buChar char="•"/>
            </a:pPr>
            <a:r>
              <a:rPr lang="en-US" sz="1200" dirty="0">
                <a:latin typeface="Sabon"/>
                <a:ea typeface="Calibri"/>
              </a:rPr>
              <a:t>Pregnant women are more likely than the general population to endorse suicidal ideation </a:t>
            </a:r>
            <a:r>
              <a:rPr lang="en-US" sz="1050" dirty="0">
                <a:latin typeface="Sabon"/>
                <a:ea typeface="Calibri"/>
              </a:rPr>
              <a:t>(</a:t>
            </a:r>
            <a:r>
              <a:rPr lang="en-US" sz="1050" dirty="0" err="1">
                <a:latin typeface="Sabon"/>
                <a:ea typeface="Calibri"/>
              </a:rPr>
              <a:t>Gelaye</a:t>
            </a:r>
            <a:r>
              <a:rPr lang="en-US" sz="1050" dirty="0">
                <a:latin typeface="Sabon"/>
                <a:ea typeface="Calibri"/>
              </a:rPr>
              <a:t> B et al 2017)</a:t>
            </a:r>
          </a:p>
          <a:p>
            <a:pPr>
              <a:buSzPct val="100000"/>
              <a:buFont typeface="Arial" pitchFamily="34" charset="0"/>
              <a:buChar char="•"/>
            </a:pPr>
            <a:endParaRPr lang="en-US" sz="1050" dirty="0">
              <a:latin typeface="Sabon"/>
              <a:ea typeface="Calibri"/>
            </a:endParaRPr>
          </a:p>
          <a:p>
            <a:pPr>
              <a:buSzPct val="100000"/>
              <a:buFont typeface="Arial" pitchFamily="34" charset="0"/>
              <a:buChar char="•"/>
            </a:pPr>
            <a:r>
              <a:rPr lang="en-US" sz="1050" dirty="0">
                <a:latin typeface="Helvetica Regular"/>
                <a:ea typeface="Calibri"/>
              </a:rPr>
              <a:t>Maternal suicide is the leading cause of direct maternal mortality in the first postpartum year </a:t>
            </a:r>
            <a:r>
              <a:rPr lang="en-US" sz="900" dirty="0">
                <a:latin typeface="Helvetica Regular"/>
                <a:ea typeface="Calibri"/>
              </a:rPr>
              <a:t>(MBRRACE, 2018)</a:t>
            </a:r>
          </a:p>
          <a:p>
            <a:pPr>
              <a:buSzPct val="100000"/>
              <a:buFont typeface="Arial" pitchFamily="34" charset="0"/>
              <a:buChar char="•"/>
            </a:pPr>
            <a:endParaRPr lang="en-US" sz="1200" dirty="0">
              <a:latin typeface="Sabon"/>
              <a:ea typeface="Calibri"/>
            </a:endParaRPr>
          </a:p>
          <a:p>
            <a:pPr>
              <a:buSzPct val="100000"/>
              <a:buFont typeface="Arial" pitchFamily="34" charset="0"/>
              <a:buChar char="•"/>
            </a:pPr>
            <a:r>
              <a:rPr lang="en-US" sz="1200" dirty="0">
                <a:latin typeface="Sabon"/>
              </a:rPr>
              <a:t>A 2004 review of 17 studies in high- and low-income countries found the prevalence of suicidal ideation among pregnant and postpartum women to range between 5 and 18% with low-income countries presenting higher prevalence rates </a:t>
            </a:r>
            <a:r>
              <a:rPr lang="en-US" sz="1050" dirty="0">
                <a:latin typeface="Sabon"/>
              </a:rPr>
              <a:t>(Lindahl et al. 2005).</a:t>
            </a:r>
          </a:p>
          <a:p>
            <a:pPr marL="0" indent="0">
              <a:buSzPct val="100000"/>
              <a:buNone/>
            </a:pPr>
            <a:endParaRPr lang="en-US" sz="1050" dirty="0">
              <a:latin typeface="Sabon"/>
            </a:endParaRPr>
          </a:p>
          <a:p>
            <a:pPr>
              <a:buSzPct val="100000"/>
              <a:buFont typeface="Arial" pitchFamily="34" charset="0"/>
              <a:buChar char="•"/>
            </a:pPr>
            <a:r>
              <a:rPr lang="en-US" sz="1200" dirty="0">
                <a:latin typeface="Sabon"/>
              </a:rPr>
              <a:t>Suicide accounted for 12.2% of all pregnancy-related deaths in NYS in 2018</a:t>
            </a:r>
          </a:p>
          <a:p>
            <a:endParaRPr lang="en-US" dirty="0"/>
          </a:p>
        </p:txBody>
      </p:sp>
      <p:sp>
        <p:nvSpPr>
          <p:cNvPr id="4" name="Slide Number Placeholder 3"/>
          <p:cNvSpPr>
            <a:spLocks noGrp="1"/>
          </p:cNvSpPr>
          <p:nvPr>
            <p:ph type="sldNum" sz="quarter" idx="5"/>
          </p:nvPr>
        </p:nvSpPr>
        <p:spPr/>
        <p:txBody>
          <a:bodyPr/>
          <a:lstStyle/>
          <a:p>
            <a:fld id="{72566C59-BAC0-4CE1-A859-46610F03C0CE}" type="slidenum">
              <a:rPr lang="en-US" smtClean="0"/>
              <a:t>9</a:t>
            </a:fld>
            <a:endParaRPr lang="en-US" dirty="0"/>
          </a:p>
        </p:txBody>
      </p:sp>
    </p:spTree>
    <p:extLst>
      <p:ext uri="{BB962C8B-B14F-4D97-AF65-F5344CB8AC3E}">
        <p14:creationId xmlns:p14="http://schemas.microsoft.com/office/powerpoint/2010/main" val="3808689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595186"/>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Tree>
    <p:extLst>
      <p:ext uri="{BB962C8B-B14F-4D97-AF65-F5344CB8AC3E}">
        <p14:creationId xmlns:p14="http://schemas.microsoft.com/office/powerpoint/2010/main" val="1070527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78221"/>
            <a:ext cx="2743200" cy="279779"/>
          </a:xfrm>
          <a:prstGeom prst="rect">
            <a:avLst/>
          </a:prstGeom>
        </p:spPr>
        <p:txBody>
          <a:bodyPr/>
          <a:lstStyle/>
          <a:p>
            <a:fld id="{023EF2FA-38EB-354B-AB31-D0F975FB7077}" type="slidenum">
              <a:rPr lang="en-US" smtClean="0"/>
              <a:t>‹#›</a:t>
            </a:fld>
            <a:endParaRPr lang="en-US" dirty="0"/>
          </a:p>
        </p:txBody>
      </p:sp>
    </p:spTree>
    <p:extLst>
      <p:ext uri="{BB962C8B-B14F-4D97-AF65-F5344CB8AC3E}">
        <p14:creationId xmlns:p14="http://schemas.microsoft.com/office/powerpoint/2010/main" val="28001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60681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9934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72338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798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9219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756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8313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51610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21115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8604250" y="6605515"/>
            <a:ext cx="2743200" cy="252485"/>
          </a:xfrm>
          <a:prstGeom prst="rect">
            <a:avLst/>
          </a:prstGeom>
        </p:spPr>
        <p:txBody>
          <a:bodyPr/>
          <a:lstStyle/>
          <a:p>
            <a:fld id="{023EF2FA-38EB-354B-AB31-D0F975FB7077}" type="slidenum">
              <a:rPr lang="en-US" smtClean="0"/>
              <a:t>‹#›</a:t>
            </a:fld>
            <a:endParaRPr lang="en-US" dirty="0"/>
          </a:p>
        </p:txBody>
      </p:sp>
    </p:spTree>
    <p:extLst>
      <p:ext uri="{BB962C8B-B14F-4D97-AF65-F5344CB8AC3E}">
        <p14:creationId xmlns:p14="http://schemas.microsoft.com/office/powerpoint/2010/main" val="741731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8056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071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endParaRPr lang="en-US" dirty="0"/>
          </a:p>
        </p:txBody>
      </p:sp>
      <p:sp>
        <p:nvSpPr>
          <p:cNvPr id="9" name="Content Placeholder 8"/>
          <p:cNvSpPr>
            <a:spLocks noGrp="1"/>
          </p:cNvSpPr>
          <p:nvPr>
            <p:ph sz="quarter" idx="10"/>
          </p:nvPr>
        </p:nvSpPr>
        <p:spPr>
          <a:xfrm>
            <a:off x="611720" y="1373188"/>
            <a:ext cx="5300133"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1"/>
          </p:nvPr>
        </p:nvSpPr>
        <p:spPr>
          <a:xfrm>
            <a:off x="6280157" y="1373188"/>
            <a:ext cx="5302249"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2"/>
          <p:cNvSpPr>
            <a:spLocks noGrp="1"/>
          </p:cNvSpPr>
          <p:nvPr>
            <p:ph type="dt" sz="half" idx="12"/>
          </p:nvPr>
        </p:nvSpPr>
        <p:spPr/>
        <p:txBody>
          <a:bodyPr/>
          <a:lstStyle/>
          <a:p>
            <a:r>
              <a:rPr lang="en-US" dirty="0"/>
              <a:t>Month Day, Year</a:t>
            </a:r>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spTree>
    <p:extLst>
      <p:ext uri="{BB962C8B-B14F-4D97-AF65-F5344CB8AC3E}">
        <p14:creationId xmlns:p14="http://schemas.microsoft.com/office/powerpoint/2010/main" val="27182226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nd Column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11" name="Content Placeholder 10"/>
          <p:cNvSpPr>
            <a:spLocks noGrp="1"/>
          </p:cNvSpPr>
          <p:nvPr>
            <p:ph sz="quarter" idx="10"/>
          </p:nvPr>
        </p:nvSpPr>
        <p:spPr>
          <a:xfrm>
            <a:off x="609600" y="1373188"/>
            <a:ext cx="341376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1"/>
          </p:nvPr>
        </p:nvSpPr>
        <p:spPr>
          <a:xfrm>
            <a:off x="4394200" y="1373188"/>
            <a:ext cx="7188200" cy="457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2"/>
          <p:cNvSpPr>
            <a:spLocks noGrp="1"/>
          </p:cNvSpPr>
          <p:nvPr>
            <p:ph type="dt" sz="half" idx="12"/>
          </p:nvPr>
        </p:nvSpPr>
        <p:spPr/>
        <p:txBody>
          <a:bodyPr/>
          <a:lstStyle/>
          <a:p>
            <a:r>
              <a:rPr lang="en-US" dirty="0"/>
              <a:t>Month Day, Year</a:t>
            </a:r>
          </a:p>
        </p:txBody>
      </p:sp>
      <p:sp>
        <p:nvSpPr>
          <p:cNvPr id="7" name="Slide Number Placeholder 6"/>
          <p:cNvSpPr>
            <a:spLocks noGrp="1"/>
          </p:cNvSpPr>
          <p:nvPr>
            <p:ph type="sldNum" sz="quarter" idx="13"/>
          </p:nvPr>
        </p:nvSpPr>
        <p:spPr/>
        <p:txBody>
          <a:bodyPr/>
          <a:lstStyle/>
          <a:p>
            <a:fld id="{5E8BC936-0928-C346-B13E-04BD58031644}" type="slidenum">
              <a:rPr lang="en-US" smtClean="0"/>
              <a:pPr/>
              <a:t>‹#›</a:t>
            </a:fld>
            <a:endParaRPr lang="en-US" dirty="0"/>
          </a:p>
        </p:txBody>
      </p:sp>
    </p:spTree>
    <p:extLst>
      <p:ext uri="{BB962C8B-B14F-4D97-AF65-F5344CB8AC3E}">
        <p14:creationId xmlns:p14="http://schemas.microsoft.com/office/powerpoint/2010/main" val="200284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0"/>
        <p:cNvGrpSpPr/>
        <p:nvPr/>
      </p:nvGrpSpPr>
      <p:grpSpPr>
        <a:xfrm>
          <a:off x="0" y="0"/>
          <a:ext cx="0" cy="0"/>
          <a:chOff x="0" y="0"/>
          <a:chExt cx="0" cy="0"/>
        </a:xfrm>
      </p:grpSpPr>
      <p:sp>
        <p:nvSpPr>
          <p:cNvPr id="21" name="Google Shape;21;p4"/>
          <p:cNvSpPr/>
          <p:nvPr/>
        </p:nvSpPr>
        <p:spPr>
          <a:xfrm>
            <a:off x="0" y="6727600"/>
            <a:ext cx="12192000" cy="13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 name="Google Shape;22;p4"/>
          <p:cNvSpPr txBox="1">
            <a:spLocks noGrp="1"/>
          </p:cNvSpPr>
          <p:nvPr>
            <p:ph type="title"/>
          </p:nvPr>
        </p:nvSpPr>
        <p:spPr>
          <a:xfrm>
            <a:off x="415600" y="421233"/>
            <a:ext cx="11360800" cy="1108400"/>
          </a:xfrm>
          <a:prstGeom prst="rect">
            <a:avLst/>
          </a:prstGeom>
        </p:spPr>
        <p:txBody>
          <a:bodyPr spcFirstLastPara="1" wrap="square" lIns="91425" tIns="91425" rIns="91425" bIns="91425" anchor="b" anchorCtr="0">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a:endParaRPr/>
          </a:p>
        </p:txBody>
      </p:sp>
      <p:sp>
        <p:nvSpPr>
          <p:cNvPr id="23" name="Google Shape;23;p4"/>
          <p:cNvSpPr txBox="1">
            <a:spLocks noGrp="1"/>
          </p:cNvSpPr>
          <p:nvPr>
            <p:ph type="body" idx="1"/>
          </p:nvPr>
        </p:nvSpPr>
        <p:spPr>
          <a:xfrm>
            <a:off x="415600" y="1633633"/>
            <a:ext cx="11360800" cy="4472000"/>
          </a:xfrm>
          <a:prstGeom prst="rect">
            <a:avLst/>
          </a:prstGeom>
        </p:spPr>
        <p:txBody>
          <a:bodyPr spcFirstLastPara="1" wrap="square" lIns="91425" tIns="91425" rIns="91425" bIns="91425" anchor="t" anchorCtr="0">
            <a:normAutofit/>
          </a:bodyPr>
          <a:lstStyle>
            <a:lvl1pPr marL="609585" lvl="0" indent="-457189" rtl="0">
              <a:spcBef>
                <a:spcPts val="0"/>
              </a:spcBef>
              <a:spcAft>
                <a:spcPts val="0"/>
              </a:spcAft>
              <a:buSzPts val="1800"/>
              <a:buChar char="●"/>
              <a:defRPr/>
            </a:lvl1pPr>
            <a:lvl2pPr marL="1219170" lvl="1" indent="-423323" rtl="0">
              <a:spcBef>
                <a:spcPts val="0"/>
              </a:spcBef>
              <a:spcAft>
                <a:spcPts val="0"/>
              </a:spcAft>
              <a:buSzPts val="1400"/>
              <a:buChar char="○"/>
              <a:defRPr/>
            </a:lvl2pPr>
            <a:lvl3pPr marL="1828754" lvl="2" indent="-423323" rtl="0">
              <a:spcBef>
                <a:spcPts val="0"/>
              </a:spcBef>
              <a:spcAft>
                <a:spcPts val="0"/>
              </a:spcAft>
              <a:buSzPts val="1400"/>
              <a:buChar char="■"/>
              <a:defRPr/>
            </a:lvl3pPr>
            <a:lvl4pPr marL="2438339" lvl="3" indent="-423323" rtl="0">
              <a:spcBef>
                <a:spcPts val="0"/>
              </a:spcBef>
              <a:spcAft>
                <a:spcPts val="0"/>
              </a:spcAft>
              <a:buSzPts val="1400"/>
              <a:buChar char="●"/>
              <a:defRPr/>
            </a:lvl4pPr>
            <a:lvl5pPr marL="3047924" lvl="4" indent="-423323" rtl="0">
              <a:spcBef>
                <a:spcPts val="0"/>
              </a:spcBef>
              <a:spcAft>
                <a:spcPts val="0"/>
              </a:spcAft>
              <a:buSzPts val="1400"/>
              <a:buChar char="○"/>
              <a:defRPr/>
            </a:lvl5pPr>
            <a:lvl6pPr marL="3657509" lvl="5" indent="-423323" rtl="0">
              <a:spcBef>
                <a:spcPts val="0"/>
              </a:spcBef>
              <a:spcAft>
                <a:spcPts val="0"/>
              </a:spcAft>
              <a:buSzPts val="1400"/>
              <a:buChar char="■"/>
              <a:defRPr/>
            </a:lvl6pPr>
            <a:lvl7pPr marL="4267093" lvl="6" indent="-423323" rtl="0">
              <a:spcBef>
                <a:spcPts val="0"/>
              </a:spcBef>
              <a:spcAft>
                <a:spcPts val="0"/>
              </a:spcAft>
              <a:buSzPts val="1400"/>
              <a:buChar char="●"/>
              <a:defRPr/>
            </a:lvl7pPr>
            <a:lvl8pPr marL="4876678" lvl="7" indent="-423323" rtl="0">
              <a:spcBef>
                <a:spcPts val="0"/>
              </a:spcBef>
              <a:spcAft>
                <a:spcPts val="0"/>
              </a:spcAft>
              <a:buSzPts val="1400"/>
              <a:buChar char="○"/>
              <a:defRPr/>
            </a:lvl8pPr>
            <a:lvl9pPr marL="5486263" lvl="8" indent="-423323" rtl="0">
              <a:spcBef>
                <a:spcPts val="0"/>
              </a:spcBef>
              <a:spcAft>
                <a:spcPts val="0"/>
              </a:spcAft>
              <a:buSzPts val="1400"/>
              <a:buChar char="■"/>
              <a:defRPr/>
            </a:lvl9pPr>
          </a:lstStyle>
          <a:p>
            <a:endParaRPr/>
          </a:p>
        </p:txBody>
      </p:sp>
      <p:sp>
        <p:nvSpPr>
          <p:cNvPr id="24" name="Google Shape;24;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284985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591869"/>
            <a:ext cx="2743200" cy="266131"/>
          </a:xfrm>
          <a:prstGeom prst="rect">
            <a:avLst/>
          </a:prstGeom>
        </p:spPr>
        <p:txBody>
          <a:bodyPr/>
          <a:lstStyle/>
          <a:p>
            <a:fld id="{023EF2FA-38EB-354B-AB31-D0F975FB7077}" type="slidenum">
              <a:rPr lang="en-US" smtClean="0"/>
              <a:t>‹#›</a:t>
            </a:fld>
            <a:endParaRPr lang="en-US" dirty="0"/>
          </a:p>
        </p:txBody>
      </p:sp>
    </p:spTree>
    <p:extLst>
      <p:ext uri="{BB962C8B-B14F-4D97-AF65-F5344CB8AC3E}">
        <p14:creationId xmlns:p14="http://schemas.microsoft.com/office/powerpoint/2010/main" val="14066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2188" y="6578221"/>
            <a:ext cx="2743200" cy="279779"/>
          </a:xfrm>
          <a:prstGeom prst="rect">
            <a:avLst/>
          </a:prstGeom>
        </p:spPr>
        <p:txBody>
          <a:bodyPr/>
          <a:lstStyle/>
          <a:p>
            <a:fld id="{023EF2FA-38EB-354B-AB31-D0F975FB7077}" type="slidenum">
              <a:rPr lang="en-US" smtClean="0"/>
              <a:t>‹#›</a:t>
            </a:fld>
            <a:endParaRPr lang="en-US" dirty="0"/>
          </a:p>
        </p:txBody>
      </p:sp>
    </p:spTree>
    <p:extLst>
      <p:ext uri="{BB962C8B-B14F-4D97-AF65-F5344CB8AC3E}">
        <p14:creationId xmlns:p14="http://schemas.microsoft.com/office/powerpoint/2010/main" val="1935786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5" name="Slide Number Placeholder 4"/>
          <p:cNvSpPr>
            <a:spLocks noGrp="1"/>
          </p:cNvSpPr>
          <p:nvPr>
            <p:ph type="sldNum" sz="quarter" idx="12"/>
          </p:nvPr>
        </p:nvSpPr>
        <p:spPr>
          <a:xfrm>
            <a:off x="8610600" y="6523630"/>
            <a:ext cx="2743200" cy="334370"/>
          </a:xfrm>
          <a:prstGeom prst="rect">
            <a:avLst/>
          </a:prstGeom>
        </p:spPr>
        <p:txBody>
          <a:bodyPr/>
          <a:lstStyle/>
          <a:p>
            <a:fld id="{023EF2FA-38EB-354B-AB31-D0F975FB7077}" type="slidenum">
              <a:rPr lang="en-US" smtClean="0"/>
              <a:t>‹#›</a:t>
            </a:fld>
            <a:endParaRPr lang="en-US" dirty="0"/>
          </a:p>
        </p:txBody>
      </p:sp>
    </p:spTree>
    <p:extLst>
      <p:ext uri="{BB962C8B-B14F-4D97-AF65-F5344CB8AC3E}">
        <p14:creationId xmlns:p14="http://schemas.microsoft.com/office/powerpoint/2010/main" val="383781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550925"/>
            <a:ext cx="2743200" cy="307075"/>
          </a:xfrm>
          <a:prstGeom prst="rect">
            <a:avLst/>
          </a:prstGeom>
        </p:spPr>
        <p:txBody>
          <a:bodyPr/>
          <a:lstStyle/>
          <a:p>
            <a:fld id="{023EF2FA-38EB-354B-AB31-D0F975FB7077}" type="slidenum">
              <a:rPr lang="en-US" smtClean="0"/>
              <a:t>‹#›</a:t>
            </a:fld>
            <a:endParaRPr lang="en-US" dirty="0"/>
          </a:p>
        </p:txBody>
      </p:sp>
      <p:sp>
        <p:nvSpPr>
          <p:cNvPr id="5" name="Title 1"/>
          <p:cNvSpPr>
            <a:spLocks noGrp="1"/>
          </p:cNvSpPr>
          <p:nvPr>
            <p:ph type="title"/>
          </p:nvPr>
        </p:nvSpPr>
        <p:spPr>
          <a:xfrm>
            <a:off x="838200" y="745451"/>
            <a:ext cx="10515600" cy="821917"/>
          </a:xfrm>
          <a:prstGeom prst="rect">
            <a:avLst/>
          </a:prstGeom>
        </p:spPr>
        <p:txBody>
          <a:bodyPr/>
          <a:lstStyle>
            <a:lvl1pPr>
              <a:defRPr sz="4800">
                <a:solidFill>
                  <a:schemeClr val="tx1">
                    <a:lumMod val="65000"/>
                    <a:lumOff val="35000"/>
                  </a:schemeClr>
                </a:solidFill>
              </a:defRPr>
            </a:lvl1pPr>
          </a:lstStyle>
          <a:p>
            <a:r>
              <a:rPr lang="en-US" dirty="0"/>
              <a:t>Statewide Coordination Center</a:t>
            </a:r>
          </a:p>
        </p:txBody>
      </p:sp>
    </p:spTree>
    <p:extLst>
      <p:ext uri="{BB962C8B-B14F-4D97-AF65-F5344CB8AC3E}">
        <p14:creationId xmlns:p14="http://schemas.microsoft.com/office/powerpoint/2010/main" val="13161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64573"/>
            <a:ext cx="2743200" cy="293427"/>
          </a:xfrm>
          <a:prstGeom prst="rect">
            <a:avLst/>
          </a:prstGeom>
        </p:spPr>
        <p:txBody>
          <a:bodyPr/>
          <a:lstStyle/>
          <a:p>
            <a:fld id="{023EF2FA-38EB-354B-AB31-D0F975FB7077}" type="slidenum">
              <a:rPr lang="en-US" smtClean="0"/>
              <a:t>‹#›</a:t>
            </a:fld>
            <a:endParaRPr lang="en-US" dirty="0"/>
          </a:p>
        </p:txBody>
      </p:sp>
    </p:spTree>
    <p:extLst>
      <p:ext uri="{BB962C8B-B14F-4D97-AF65-F5344CB8AC3E}">
        <p14:creationId xmlns:p14="http://schemas.microsoft.com/office/powerpoint/2010/main" val="191566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23630"/>
            <a:ext cx="2743200" cy="334370"/>
          </a:xfrm>
          <a:prstGeom prst="rect">
            <a:avLst/>
          </a:prstGeom>
        </p:spPr>
        <p:txBody>
          <a:bodyPr/>
          <a:lstStyle/>
          <a:p>
            <a:fld id="{023EF2FA-38EB-354B-AB31-D0F975FB7077}" type="slidenum">
              <a:rPr lang="en-US" smtClean="0"/>
              <a:t>‹#›</a:t>
            </a:fld>
            <a:endParaRPr lang="en-US" dirty="0"/>
          </a:p>
        </p:txBody>
      </p:sp>
    </p:spTree>
    <p:extLst>
      <p:ext uri="{BB962C8B-B14F-4D97-AF65-F5344CB8AC3E}">
        <p14:creationId xmlns:p14="http://schemas.microsoft.com/office/powerpoint/2010/main" val="1450112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37278"/>
            <a:ext cx="2743200" cy="320722"/>
          </a:xfrm>
          <a:prstGeom prst="rect">
            <a:avLst/>
          </a:prstGeom>
        </p:spPr>
        <p:txBody>
          <a:bodyPr/>
          <a:lstStyle/>
          <a:p>
            <a:fld id="{023EF2FA-38EB-354B-AB31-D0F975FB7077}" type="slidenum">
              <a:rPr lang="en-US" smtClean="0"/>
              <a:t>‹#›</a:t>
            </a:fld>
            <a:endParaRPr lang="en-US" dirty="0"/>
          </a:p>
        </p:txBody>
      </p:sp>
    </p:spTree>
    <p:extLst>
      <p:ext uri="{BB962C8B-B14F-4D97-AF65-F5344CB8AC3E}">
        <p14:creationId xmlns:p14="http://schemas.microsoft.com/office/powerpoint/2010/main" val="24649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image" Target="../media/image2.png"/><Relationship Id="rId2" Type="http://schemas.openxmlformats.org/officeDocument/2006/relationships/slideLayout" Target="../slideLayouts/slideLayout12.xml"/><Relationship Id="rId16" Type="http://schemas.openxmlformats.org/officeDocument/2006/relationships/image" Target="../media/image3.pn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2.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a:alphaModFix amt="5000"/>
            <a:extLst>
              <a:ext uri="{28A0092B-C50C-407E-A947-70E740481C1C}">
                <a14:useLocalDpi xmlns:a14="http://schemas.microsoft.com/office/drawing/2010/main" val="0"/>
              </a:ext>
            </a:extLst>
          </a:blip>
          <a:srcRect l="26425" r="31898" b="35658"/>
          <a:stretch/>
        </p:blipFill>
        <p:spPr>
          <a:xfrm>
            <a:off x="7752498" y="1678675"/>
            <a:ext cx="4439502" cy="5179325"/>
          </a:xfrm>
          <a:prstGeom prst="rect">
            <a:avLst/>
          </a:prstGeom>
        </p:spPr>
      </p:pic>
      <p:sp>
        <p:nvSpPr>
          <p:cNvPr id="11" name="Rectangle 10"/>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
        <p:nvSpPr>
          <p:cNvPr id="17" name="Slide Number Placeholder 5"/>
          <p:cNvSpPr>
            <a:spLocks noGrp="1"/>
          </p:cNvSpPr>
          <p:nvPr>
            <p:ph type="sldNum" sz="quarter" idx="4"/>
          </p:nvPr>
        </p:nvSpPr>
        <p:spPr>
          <a:xfrm>
            <a:off x="8610600" y="6523630"/>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
        <p:nvSpPr>
          <p:cNvPr id="10"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spTree>
    <p:extLst>
      <p:ext uri="{BB962C8B-B14F-4D97-AF65-F5344CB8AC3E}">
        <p14:creationId xmlns:p14="http://schemas.microsoft.com/office/powerpoint/2010/main" val="566120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Lst>
  <p:txStyles>
    <p:titleStyle>
      <a:lvl1pPr algn="ctr" defTabSz="914400" rtl="0" eaLnBrk="1" latinLnBrk="0" hangingPunct="1">
        <a:lnSpc>
          <a:spcPct val="90000"/>
        </a:lnSpc>
        <a:spcBef>
          <a:spcPct val="0"/>
        </a:spcBef>
        <a:buNone/>
        <a:defRPr sz="6000" b="0" i="0" kern="1200">
          <a:solidFill>
            <a:schemeClr val="bg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4"/>
            <a:ext cx="12192000" cy="6858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1115706"/>
            <a:ext cx="10515600" cy="70991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31416"/>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788070" y="163582"/>
            <a:ext cx="615860" cy="788538"/>
          </a:xfrm>
          <a:prstGeom prst="rect">
            <a:avLst/>
          </a:prstGeom>
        </p:spPr>
      </p:pic>
      <p:sp>
        <p:nvSpPr>
          <p:cNvPr id="14" name="Slide Number Placeholder 5"/>
          <p:cNvSpPr txBox="1">
            <a:spLocks/>
          </p:cNvSpPr>
          <p:nvPr userDrawn="1"/>
        </p:nvSpPr>
        <p:spPr>
          <a:xfrm>
            <a:off x="8610600" y="649287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B329009-5ACF-9B49-A090-FE26ACD75C75}" type="slidenum">
              <a:rPr lang="en-US" smtClean="0">
                <a:solidFill>
                  <a:srgbClr val="391378"/>
                </a:solidFill>
              </a:rPr>
              <a:pPr/>
              <a:t>‹#›</a:t>
            </a:fld>
            <a:endParaRPr lang="en-US" dirty="0">
              <a:solidFill>
                <a:srgbClr val="391378"/>
              </a:solidFill>
            </a:endParaRPr>
          </a:p>
        </p:txBody>
      </p:sp>
      <p:sp>
        <p:nvSpPr>
          <p:cNvPr id="16"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12" name="Picture 1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1640555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84" r:id="rId12"/>
    <p:sldLayoutId id="2147483832" r:id="rId13"/>
    <p:sldLayoutId id="2147483833" r:id="rId14"/>
  </p:sldLayoutIdLst>
  <p:txStyles>
    <p:titleStyle>
      <a:lvl1pPr algn="ctr" defTabSz="914400" rtl="0" eaLnBrk="1" latinLnBrk="0" hangingPunct="1">
        <a:lnSpc>
          <a:spcPct val="90000"/>
        </a:lnSpc>
        <a:spcBef>
          <a:spcPct val="0"/>
        </a:spcBef>
        <a:buNone/>
        <a:defRPr sz="4400" b="0" i="0" kern="1200">
          <a:solidFill>
            <a:schemeClr val="tx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9.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12.xml"/><Relationship Id="rId4" Type="http://schemas.openxmlformats.org/officeDocument/2006/relationships/image" Target="../media/image9.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12.xml"/><Relationship Id="rId4" Type="http://schemas.openxmlformats.org/officeDocument/2006/relationships/image" Target="../media/image9.sv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B0E87D-D0AB-4795-A1FE-6F5D7DA6EC0F}"/>
              </a:ext>
            </a:extLst>
          </p:cNvPr>
          <p:cNvSpPr txBox="1"/>
          <p:nvPr/>
        </p:nvSpPr>
        <p:spPr>
          <a:xfrm>
            <a:off x="1407019" y="1377654"/>
            <a:ext cx="9377962" cy="2308324"/>
          </a:xfrm>
          <a:prstGeom prst="rect">
            <a:avLst/>
          </a:prstGeom>
          <a:noFill/>
        </p:spPr>
        <p:txBody>
          <a:bodyPr wrap="square" rtlCol="0">
            <a:spAutoFit/>
          </a:bodyPr>
          <a:lstStyle/>
          <a:p>
            <a:pPr algn="ctr"/>
            <a:r>
              <a:rPr lang="en-US" sz="4800" dirty="0">
                <a:solidFill>
                  <a:srgbClr val="7030A0"/>
                </a:solidFill>
              </a:rPr>
              <a:t>Epidemiology, Screening and Assessment of Perinatal Mood and Anxiety Disorders (PMADs)</a:t>
            </a:r>
            <a:endParaRPr lang="en-US" sz="4800" dirty="0">
              <a:solidFill>
                <a:srgbClr val="7030A0"/>
              </a:solidFill>
              <a:latin typeface="Helvetica Regular" charset="0"/>
              <a:ea typeface="Helvetica Regular" charset="0"/>
              <a:cs typeface="Helvetica Regular" charset="0"/>
            </a:endParaRPr>
          </a:p>
        </p:txBody>
      </p:sp>
      <p:sp>
        <p:nvSpPr>
          <p:cNvPr id="3" name="Subtitle 2">
            <a:extLst>
              <a:ext uri="{FF2B5EF4-FFF2-40B4-BE49-F238E27FC236}">
                <a16:creationId xmlns:a16="http://schemas.microsoft.com/office/drawing/2014/main" id="{1C259B78-A2FC-4C55-B4BA-C0E9919E35F6}"/>
              </a:ext>
            </a:extLst>
          </p:cNvPr>
          <p:cNvSpPr txBox="1">
            <a:spLocks/>
          </p:cNvSpPr>
          <p:nvPr/>
        </p:nvSpPr>
        <p:spPr>
          <a:xfrm>
            <a:off x="82352" y="5075583"/>
            <a:ext cx="11999999" cy="620359"/>
          </a:xfrm>
          <a:prstGeom prst="rect">
            <a:avLst/>
          </a:prstGeom>
        </p:spPr>
        <p:txBody>
          <a:bodyPr>
            <a:normAutofit fontScale="92500" lnSpcReduction="20000"/>
          </a:bodyPr>
          <a:lstStyle>
            <a:lvl1pPr marL="0" indent="0" algn="l" defTabSz="914400" rtl="0" eaLnBrk="1" latinLnBrk="0" hangingPunct="1">
              <a:lnSpc>
                <a:spcPct val="90000"/>
              </a:lnSpc>
              <a:spcBef>
                <a:spcPts val="1000"/>
              </a:spcBef>
              <a:buFont typeface="Arial"/>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9pPr>
          </a:lstStyle>
          <a:p>
            <a:pPr lvl="1" algn="ctr">
              <a:lnSpc>
                <a:spcPct val="160000"/>
              </a:lnSpc>
            </a:pPr>
            <a:endParaRPr lang="en-US" sz="2800" dirty="0">
              <a:solidFill>
                <a:schemeClr val="tx1">
                  <a:lumMod val="65000"/>
                  <a:lumOff val="35000"/>
                </a:schemeClr>
              </a:solidFill>
            </a:endParaRPr>
          </a:p>
        </p:txBody>
      </p:sp>
      <p:sp>
        <p:nvSpPr>
          <p:cNvPr id="5" name="TextBox 4">
            <a:extLst>
              <a:ext uri="{FF2B5EF4-FFF2-40B4-BE49-F238E27FC236}">
                <a16:creationId xmlns:a16="http://schemas.microsoft.com/office/drawing/2014/main" id="{D6B0CE4C-5868-CDD9-6D19-23FBED0735DC}"/>
              </a:ext>
            </a:extLst>
          </p:cNvPr>
          <p:cNvSpPr txBox="1"/>
          <p:nvPr/>
        </p:nvSpPr>
        <p:spPr>
          <a:xfrm>
            <a:off x="1036411" y="4741682"/>
            <a:ext cx="9145452" cy="1477328"/>
          </a:xfrm>
          <a:prstGeom prst="rect">
            <a:avLst/>
          </a:prstGeom>
          <a:noFill/>
        </p:spPr>
        <p:txBody>
          <a:bodyPr wrap="none" rtlCol="0">
            <a:spAutoFit/>
          </a:bodyPr>
          <a:lstStyle/>
          <a:p>
            <a:r>
              <a:rPr lang="en-US" dirty="0"/>
              <a:t>Yardana Kaufman, MD</a:t>
            </a:r>
          </a:p>
          <a:p>
            <a:r>
              <a:rPr lang="en-US" dirty="0"/>
              <a:t>Project TEACH NY Faculty, Reproductive Psychiatry </a:t>
            </a:r>
          </a:p>
          <a:p>
            <a:r>
              <a:rPr lang="en-US" dirty="0"/>
              <a:t>Reproductive Psychiatrist, Perinatal Psychiatry Center, Zucker Hillside Hospital, Northwell Health</a:t>
            </a:r>
          </a:p>
          <a:p>
            <a:r>
              <a:rPr lang="en-US" dirty="0"/>
              <a:t>Assistant Professor of Psychiatry, Zucker School of Medicine at Hofstra/Northwell </a:t>
            </a:r>
          </a:p>
          <a:p>
            <a:r>
              <a:rPr lang="en-US" dirty="0"/>
              <a:t>ykaufman@northwell.edu</a:t>
            </a:r>
          </a:p>
        </p:txBody>
      </p:sp>
    </p:spTree>
    <p:extLst>
      <p:ext uri="{BB962C8B-B14F-4D97-AF65-F5344CB8AC3E}">
        <p14:creationId xmlns:p14="http://schemas.microsoft.com/office/powerpoint/2010/main" val="1168997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27A015B7-0A3C-7F85-6459-FB20FF0F5C0C}"/>
              </a:ext>
            </a:extLst>
          </p:cNvPr>
          <p:cNvSpPr>
            <a:spLocks noGrp="1"/>
          </p:cNvSpPr>
          <p:nvPr>
            <p:ph type="title"/>
          </p:nvPr>
        </p:nvSpPr>
        <p:spPr>
          <a:xfrm>
            <a:off x="609600" y="818053"/>
            <a:ext cx="10972800" cy="795528"/>
          </a:xfrm>
        </p:spPr>
        <p:txBody>
          <a:bodyPr>
            <a:noAutofit/>
          </a:bodyPr>
          <a:lstStyle/>
          <a:p>
            <a:r>
              <a:rPr lang="en-US" sz="3200" dirty="0">
                <a:solidFill>
                  <a:srgbClr val="7030A0"/>
                </a:solidFill>
              </a:rPr>
              <a:t>Mental health conditions were the 3</a:t>
            </a:r>
            <a:r>
              <a:rPr lang="en-US" sz="3200" baseline="30000" dirty="0">
                <a:solidFill>
                  <a:srgbClr val="7030A0"/>
                </a:solidFill>
              </a:rPr>
              <a:t>rd</a:t>
            </a:r>
            <a:r>
              <a:rPr lang="en-US" sz="3200" dirty="0">
                <a:solidFill>
                  <a:srgbClr val="7030A0"/>
                </a:solidFill>
              </a:rPr>
              <a:t> most common underlying cause of pregnancy-related deaths</a:t>
            </a:r>
          </a:p>
        </p:txBody>
      </p:sp>
      <p:sp>
        <p:nvSpPr>
          <p:cNvPr id="15" name="Content Placeholder 2">
            <a:extLst>
              <a:ext uri="{FF2B5EF4-FFF2-40B4-BE49-F238E27FC236}">
                <a16:creationId xmlns:a16="http://schemas.microsoft.com/office/drawing/2014/main" id="{FB6EABBF-8886-E43D-D14D-F626D2C74611}"/>
              </a:ext>
            </a:extLst>
          </p:cNvPr>
          <p:cNvSpPr>
            <a:spLocks noGrp="1"/>
          </p:cNvSpPr>
          <p:nvPr>
            <p:ph sz="quarter" idx="10"/>
          </p:nvPr>
        </p:nvSpPr>
        <p:spPr>
          <a:xfrm>
            <a:off x="609600" y="1979654"/>
            <a:ext cx="2952750" cy="4268788"/>
          </a:xfrm>
        </p:spPr>
        <p:txBody>
          <a:bodyPr/>
          <a:lstStyle/>
          <a:p>
            <a:r>
              <a:rPr lang="en-US" sz="2000" b="0" i="0" u="none" strike="noStrike" baseline="0" dirty="0">
                <a:solidFill>
                  <a:srgbClr val="000000"/>
                </a:solidFill>
                <a:latin typeface="Helvetica Regular"/>
              </a:rPr>
              <a:t>Among 41 pregnancy-related deaths in </a:t>
            </a:r>
            <a:r>
              <a:rPr lang="en-US" sz="2000" dirty="0">
                <a:solidFill>
                  <a:srgbClr val="000000"/>
                </a:solidFill>
                <a:latin typeface="Helvetica Regular"/>
              </a:rPr>
              <a:t>N</a:t>
            </a:r>
            <a:r>
              <a:rPr lang="en-US" sz="2000" b="0" i="0" u="none" strike="noStrike" baseline="0" dirty="0">
                <a:solidFill>
                  <a:srgbClr val="000000"/>
                </a:solidFill>
                <a:latin typeface="Helvetica Regular"/>
              </a:rPr>
              <a:t>YS in 2018, the most common underlying causes of death were embolism-thrombotic (non-cerebral) and hemorrhage (excluding aneurysms or CVA), followed by mental health conditions. </a:t>
            </a:r>
            <a:endParaRPr lang="en-US" sz="2000" dirty="0">
              <a:latin typeface="Helvetica Regular"/>
            </a:endParaRPr>
          </a:p>
        </p:txBody>
      </p:sp>
      <p:pic>
        <p:nvPicPr>
          <p:cNvPr id="8" name="Content Placeholder 7" descr="Chart, pie chart&#10;&#10;Description automatically generated">
            <a:extLst>
              <a:ext uri="{FF2B5EF4-FFF2-40B4-BE49-F238E27FC236}">
                <a16:creationId xmlns:a16="http://schemas.microsoft.com/office/drawing/2014/main" id="{8C3FFF67-70F8-4CF0-8C67-05D8BF869284}"/>
              </a:ext>
            </a:extLst>
          </p:cNvPr>
          <p:cNvPicPr>
            <a:picLocks noGrp="1" noChangeAspect="1"/>
          </p:cNvPicPr>
          <p:nvPr>
            <p:ph sz="quarter" idx="11"/>
          </p:nvPr>
        </p:nvPicPr>
        <p:blipFill>
          <a:blip r:embed="rId3">
            <a:extLst>
              <a:ext uri="{28A0092B-C50C-407E-A947-70E740481C1C}">
                <a14:useLocalDpi xmlns:a14="http://schemas.microsoft.com/office/drawing/2010/main" val="0"/>
              </a:ext>
            </a:extLst>
          </a:blip>
          <a:stretch>
            <a:fillRect/>
          </a:stretch>
        </p:blipFill>
        <p:spPr>
          <a:xfrm>
            <a:off x="4458461" y="1979654"/>
            <a:ext cx="7656576" cy="4482082"/>
          </a:xfrm>
          <a:noFill/>
        </p:spPr>
      </p:pic>
      <p:sp>
        <p:nvSpPr>
          <p:cNvPr id="6" name="Slide Number Placeholder 5">
            <a:extLst>
              <a:ext uri="{FF2B5EF4-FFF2-40B4-BE49-F238E27FC236}">
                <a16:creationId xmlns:a16="http://schemas.microsoft.com/office/drawing/2014/main" id="{EF41DF37-05C0-4674-9D00-79CFAE1177B9}"/>
              </a:ext>
            </a:extLst>
          </p:cNvPr>
          <p:cNvSpPr>
            <a:spLocks noGrp="1"/>
          </p:cNvSpPr>
          <p:nvPr>
            <p:ph type="sldNum" sz="quarter" idx="13"/>
          </p:nvPr>
        </p:nvSpPr>
        <p:spPr>
          <a:xfrm>
            <a:off x="10594975" y="6374288"/>
            <a:ext cx="987424" cy="278924"/>
          </a:xfrm>
        </p:spPr>
        <p:txBody>
          <a:bodyPr anchor="b">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E8BC936-0928-C346-B13E-04BD58031644}" type="slidenum">
              <a:rPr kumimoji="0" lang="en-US" sz="850" b="0" i="0" u="none" strike="noStrike" kern="1200" cap="none" spc="0" normalizeH="0" baseline="0" noProof="0" smtClean="0">
                <a:ln>
                  <a:noFill/>
                </a:ln>
                <a:solidFill>
                  <a:srgbClr val="53565A"/>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10</a:t>
            </a:fld>
            <a:endParaRPr kumimoji="0" lang="en-US" sz="850" b="0" i="0" u="none" strike="noStrike" kern="1200" cap="none" spc="0" normalizeH="0" baseline="0" noProof="0" dirty="0">
              <a:ln>
                <a:noFill/>
              </a:ln>
              <a:solidFill>
                <a:srgbClr val="53565A"/>
              </a:solidFill>
              <a:effectLst/>
              <a:uLnTx/>
              <a:uFillTx/>
              <a:latin typeface="Calibri"/>
              <a:ea typeface="+mn-ea"/>
              <a:cs typeface="+mn-cs"/>
            </a:endParaRPr>
          </a:p>
        </p:txBody>
      </p:sp>
      <p:sp>
        <p:nvSpPr>
          <p:cNvPr id="2" name="TextBox 1">
            <a:extLst>
              <a:ext uri="{FF2B5EF4-FFF2-40B4-BE49-F238E27FC236}">
                <a16:creationId xmlns:a16="http://schemas.microsoft.com/office/drawing/2014/main" id="{92569961-BA97-4ABC-97B6-6A76E4119772}"/>
              </a:ext>
            </a:extLst>
          </p:cNvPr>
          <p:cNvSpPr txBox="1"/>
          <p:nvPr/>
        </p:nvSpPr>
        <p:spPr>
          <a:xfrm>
            <a:off x="8286750" y="2609850"/>
            <a:ext cx="102463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Calibri"/>
                <a:ea typeface="+mn-ea"/>
                <a:cs typeface="+mn-cs"/>
              </a:rPr>
              <a:t>8, 20%</a:t>
            </a:r>
          </a:p>
        </p:txBody>
      </p:sp>
      <p:sp>
        <p:nvSpPr>
          <p:cNvPr id="9" name="TextBox 8">
            <a:extLst>
              <a:ext uri="{FF2B5EF4-FFF2-40B4-BE49-F238E27FC236}">
                <a16:creationId xmlns:a16="http://schemas.microsoft.com/office/drawing/2014/main" id="{B57DCE9A-6D73-4707-907E-90FE3EC1ADA5}"/>
              </a:ext>
            </a:extLst>
          </p:cNvPr>
          <p:cNvSpPr txBox="1"/>
          <p:nvPr/>
        </p:nvSpPr>
        <p:spPr>
          <a:xfrm>
            <a:off x="8629650" y="3759030"/>
            <a:ext cx="102463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Calibri"/>
                <a:ea typeface="+mn-ea"/>
                <a:cs typeface="+mn-cs"/>
              </a:rPr>
              <a:t>8, 20%</a:t>
            </a:r>
          </a:p>
        </p:txBody>
      </p:sp>
      <p:sp>
        <p:nvSpPr>
          <p:cNvPr id="10" name="TextBox 9">
            <a:extLst>
              <a:ext uri="{FF2B5EF4-FFF2-40B4-BE49-F238E27FC236}">
                <a16:creationId xmlns:a16="http://schemas.microsoft.com/office/drawing/2014/main" id="{6BC112FF-F007-459A-ABBA-98FAA4F1DAB0}"/>
              </a:ext>
            </a:extLst>
          </p:cNvPr>
          <p:cNvSpPr txBox="1"/>
          <p:nvPr/>
        </p:nvSpPr>
        <p:spPr>
          <a:xfrm>
            <a:off x="7774430" y="4457699"/>
            <a:ext cx="1024639" cy="4616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Calibri"/>
                <a:ea typeface="+mn-ea"/>
                <a:cs typeface="+mn-cs"/>
              </a:rPr>
              <a:t>6, 15%</a:t>
            </a:r>
          </a:p>
        </p:txBody>
      </p:sp>
      <p:cxnSp>
        <p:nvCxnSpPr>
          <p:cNvPr id="11" name="Straight Arrow Connector 10">
            <a:extLst>
              <a:ext uri="{FF2B5EF4-FFF2-40B4-BE49-F238E27FC236}">
                <a16:creationId xmlns:a16="http://schemas.microsoft.com/office/drawing/2014/main" id="{B48997FC-15AA-4284-9840-45523D64C8CF}"/>
              </a:ext>
            </a:extLst>
          </p:cNvPr>
          <p:cNvCxnSpPr>
            <a:cxnSpLocks/>
          </p:cNvCxnSpPr>
          <p:nvPr/>
        </p:nvCxnSpPr>
        <p:spPr>
          <a:xfrm flipH="1">
            <a:off x="11565465" y="5300134"/>
            <a:ext cx="558800" cy="1"/>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1798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75EA9E1C-8E24-1AE7-F89B-737BEF0EDCCD}"/>
              </a:ext>
            </a:extLst>
          </p:cNvPr>
          <p:cNvSpPr>
            <a:spLocks noGrp="1"/>
          </p:cNvSpPr>
          <p:nvPr>
            <p:ph type="title"/>
          </p:nvPr>
        </p:nvSpPr>
        <p:spPr>
          <a:xfrm>
            <a:off x="609600" y="833578"/>
            <a:ext cx="10972800" cy="795528"/>
          </a:xfrm>
        </p:spPr>
        <p:txBody>
          <a:bodyPr>
            <a:noAutofit/>
          </a:bodyPr>
          <a:lstStyle/>
          <a:p>
            <a:r>
              <a:rPr lang="en-US" sz="3200" dirty="0">
                <a:solidFill>
                  <a:srgbClr val="7030A0"/>
                </a:solidFill>
              </a:rPr>
              <a:t>100% of deaths due to mental health conditions </a:t>
            </a:r>
            <a:br>
              <a:rPr lang="en-US" sz="3200" dirty="0">
                <a:solidFill>
                  <a:srgbClr val="7030A0"/>
                </a:solidFill>
              </a:rPr>
            </a:br>
            <a:r>
              <a:rPr lang="en-US" sz="3200" dirty="0">
                <a:solidFill>
                  <a:srgbClr val="7030A0"/>
                </a:solidFill>
              </a:rPr>
              <a:t>were judged preventable</a:t>
            </a:r>
          </a:p>
        </p:txBody>
      </p:sp>
      <p:sp>
        <p:nvSpPr>
          <p:cNvPr id="14" name="Content Placeholder 2">
            <a:extLst>
              <a:ext uri="{FF2B5EF4-FFF2-40B4-BE49-F238E27FC236}">
                <a16:creationId xmlns:a16="http://schemas.microsoft.com/office/drawing/2014/main" id="{8B2DC67A-99EB-F427-1F0B-FC90CB84671A}"/>
              </a:ext>
            </a:extLst>
          </p:cNvPr>
          <p:cNvSpPr>
            <a:spLocks noGrp="1"/>
          </p:cNvSpPr>
          <p:nvPr>
            <p:ph sz="quarter" idx="10"/>
          </p:nvPr>
        </p:nvSpPr>
        <p:spPr>
          <a:xfrm>
            <a:off x="609600" y="1890611"/>
            <a:ext cx="3413760" cy="4572000"/>
          </a:xfrm>
        </p:spPr>
        <p:txBody>
          <a:bodyPr/>
          <a:lstStyle/>
          <a:p>
            <a:r>
              <a:rPr lang="en-US" sz="2000" b="0" i="0" u="none" strike="noStrike" baseline="0" dirty="0">
                <a:solidFill>
                  <a:srgbClr val="000000"/>
                </a:solidFill>
                <a:latin typeface="Helvetica Regular"/>
              </a:rPr>
              <a:t>Preventability varied across underlying causes of death.</a:t>
            </a:r>
          </a:p>
          <a:p>
            <a:pPr marL="0" indent="0">
              <a:buNone/>
            </a:pPr>
            <a:endParaRPr lang="en-US" sz="2000" b="0" i="0" u="none" strike="noStrike" baseline="0" dirty="0">
              <a:solidFill>
                <a:srgbClr val="000000"/>
              </a:solidFill>
              <a:latin typeface="Helvetica Regular"/>
            </a:endParaRPr>
          </a:p>
          <a:p>
            <a:r>
              <a:rPr lang="en-US" sz="2000" b="0" i="0" u="none" strike="noStrike" baseline="0" dirty="0">
                <a:solidFill>
                  <a:srgbClr val="000000"/>
                </a:solidFill>
                <a:latin typeface="Helvetica Regular"/>
              </a:rPr>
              <a:t>Among the leading causes of death, 100% of deaths due to hemorrhage, mental health conditions, and cardiomyopathy were judged preventable.</a:t>
            </a:r>
            <a:endParaRPr lang="en-US" sz="2000" dirty="0">
              <a:latin typeface="Helvetica Regular"/>
            </a:endParaRPr>
          </a:p>
          <a:p>
            <a:endParaRPr lang="en-US" sz="2000" dirty="0">
              <a:latin typeface="Helvetica Regular"/>
            </a:endParaRPr>
          </a:p>
        </p:txBody>
      </p:sp>
      <p:pic>
        <p:nvPicPr>
          <p:cNvPr id="7" name="Content Placeholder 6" descr="Graphical user interface&#10;&#10;Description automatically generated">
            <a:extLst>
              <a:ext uri="{FF2B5EF4-FFF2-40B4-BE49-F238E27FC236}">
                <a16:creationId xmlns:a16="http://schemas.microsoft.com/office/drawing/2014/main" id="{7F52CE01-AF06-48B7-8D0B-21641E878DCB}"/>
              </a:ext>
            </a:extLst>
          </p:cNvPr>
          <p:cNvPicPr>
            <a:picLocks noGrp="1" noChangeAspect="1"/>
          </p:cNvPicPr>
          <p:nvPr>
            <p:ph sz="quarter" idx="11"/>
          </p:nvPr>
        </p:nvPicPr>
        <p:blipFill>
          <a:blip r:embed="rId3">
            <a:extLst>
              <a:ext uri="{28A0092B-C50C-407E-A947-70E740481C1C}">
                <a14:useLocalDpi xmlns:a14="http://schemas.microsoft.com/office/drawing/2010/main" val="0"/>
              </a:ext>
            </a:extLst>
          </a:blip>
          <a:stretch>
            <a:fillRect/>
          </a:stretch>
        </p:blipFill>
        <p:spPr>
          <a:xfrm>
            <a:off x="4284132" y="1881518"/>
            <a:ext cx="7907867" cy="4572001"/>
          </a:xfrm>
          <a:noFill/>
        </p:spPr>
      </p:pic>
      <p:sp>
        <p:nvSpPr>
          <p:cNvPr id="5" name="Slide Number Placeholder 4">
            <a:extLst>
              <a:ext uri="{FF2B5EF4-FFF2-40B4-BE49-F238E27FC236}">
                <a16:creationId xmlns:a16="http://schemas.microsoft.com/office/drawing/2014/main" id="{9D197FF6-19D5-4F05-8EB8-39130E5B917E}"/>
              </a:ext>
            </a:extLst>
          </p:cNvPr>
          <p:cNvSpPr>
            <a:spLocks noGrp="1"/>
          </p:cNvSpPr>
          <p:nvPr>
            <p:ph type="sldNum" sz="quarter" idx="13"/>
          </p:nvPr>
        </p:nvSpPr>
        <p:spPr>
          <a:xfrm>
            <a:off x="10594975" y="6374288"/>
            <a:ext cx="987424" cy="278924"/>
          </a:xfrm>
        </p:spPr>
        <p:txBody>
          <a:bodyPr anchor="b">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E8BC936-0928-C346-B13E-04BD58031644}" type="slidenum">
              <a:rPr kumimoji="0" lang="en-US" sz="850" b="0" i="0" u="none" strike="noStrike" kern="1200" cap="none" spc="0" normalizeH="0" baseline="0" noProof="0" smtClean="0">
                <a:ln>
                  <a:noFill/>
                </a:ln>
                <a:solidFill>
                  <a:srgbClr val="53565A"/>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11</a:t>
            </a:fld>
            <a:endParaRPr kumimoji="0" lang="en-US" sz="850" b="0" i="0" u="none" strike="noStrike" kern="1200" cap="none" spc="0" normalizeH="0" baseline="0" noProof="0" dirty="0">
              <a:ln>
                <a:noFill/>
              </a:ln>
              <a:solidFill>
                <a:srgbClr val="53565A"/>
              </a:solidFill>
              <a:effectLst/>
              <a:uLnTx/>
              <a:uFillTx/>
              <a:latin typeface="Calibri"/>
              <a:ea typeface="+mn-ea"/>
              <a:cs typeface="+mn-cs"/>
            </a:endParaRPr>
          </a:p>
        </p:txBody>
      </p:sp>
      <p:cxnSp>
        <p:nvCxnSpPr>
          <p:cNvPr id="6" name="Straight Arrow Connector 5">
            <a:extLst>
              <a:ext uri="{FF2B5EF4-FFF2-40B4-BE49-F238E27FC236}">
                <a16:creationId xmlns:a16="http://schemas.microsoft.com/office/drawing/2014/main" id="{D0A16613-EF7F-4912-AF87-38629D2D31AE}"/>
              </a:ext>
            </a:extLst>
          </p:cNvPr>
          <p:cNvCxnSpPr>
            <a:cxnSpLocks/>
          </p:cNvCxnSpPr>
          <p:nvPr/>
        </p:nvCxnSpPr>
        <p:spPr>
          <a:xfrm>
            <a:off x="9188026" y="2319867"/>
            <a:ext cx="0" cy="5623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79260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99664FF-493E-A93F-831C-55C0CF566D2E}"/>
              </a:ext>
            </a:extLst>
          </p:cNvPr>
          <p:cNvGraphicFramePr>
            <a:graphicFrameLocks noGrp="1"/>
          </p:cNvGraphicFramePr>
          <p:nvPr>
            <p:extLst>
              <p:ext uri="{D42A27DB-BD31-4B8C-83A1-F6EECF244321}">
                <p14:modId xmlns:p14="http://schemas.microsoft.com/office/powerpoint/2010/main" val="1480117004"/>
              </p:ext>
            </p:extLst>
          </p:nvPr>
        </p:nvGraphicFramePr>
        <p:xfrm>
          <a:off x="522514" y="1137994"/>
          <a:ext cx="11146971" cy="4136136"/>
        </p:xfrm>
        <a:graphic>
          <a:graphicData uri="http://schemas.openxmlformats.org/drawingml/2006/table">
            <a:tbl>
              <a:tblPr firstRow="1" bandRow="1">
                <a:tableStyleId>{7DF18680-E054-41AD-8BC1-D1AEF772440D}</a:tableStyleId>
              </a:tblPr>
              <a:tblGrid>
                <a:gridCol w="11146971">
                  <a:extLst>
                    <a:ext uri="{9D8B030D-6E8A-4147-A177-3AD203B41FA5}">
                      <a16:colId xmlns:a16="http://schemas.microsoft.com/office/drawing/2014/main" val="1883788005"/>
                    </a:ext>
                  </a:extLst>
                </a:gridCol>
              </a:tblGrid>
              <a:tr h="327869">
                <a:tc>
                  <a:txBody>
                    <a:bodyPr/>
                    <a:lstStyle/>
                    <a:p>
                      <a:r>
                        <a:rPr lang="en-US" dirty="0"/>
                        <a:t>Fetal/Child associated adverse health outcomes/behaviors with PMADs</a:t>
                      </a:r>
                    </a:p>
                  </a:txBody>
                  <a:tcPr/>
                </a:tc>
                <a:extLst>
                  <a:ext uri="{0D108BD9-81ED-4DB2-BD59-A6C34878D82A}">
                    <a16:rowId xmlns:a16="http://schemas.microsoft.com/office/drawing/2014/main" val="977170344"/>
                  </a:ext>
                </a:extLst>
              </a:tr>
              <a:tr h="2311480">
                <a:tc>
                  <a:txBody>
                    <a:bodyPr/>
                    <a:lstStyle/>
                    <a:p>
                      <a:pPr marL="742950" marR="0" lvl="1" indent="-285750" algn="l" fontAlgn="base">
                        <a:lnSpc>
                          <a:spcPct val="115000"/>
                        </a:lnSpc>
                        <a:spcBef>
                          <a:spcPts val="0"/>
                        </a:spcBef>
                        <a:spcAft>
                          <a:spcPts val="0"/>
                        </a:spcAft>
                        <a:buFont typeface="Times New Roman" panose="02020603050405020304" pitchFamily="18" charset="0"/>
                        <a:buChar char="•"/>
                      </a:pPr>
                      <a:r>
                        <a:rPr lang="en-US" sz="1800" dirty="0">
                          <a:effectLst/>
                          <a:latin typeface="+mn-lt"/>
                          <a:cs typeface="Times New Roman" panose="02020603050405020304" pitchFamily="18" charset="0"/>
                        </a:rPr>
                        <a:t>Intrauterine growth restriction</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800" dirty="0">
                          <a:effectLst/>
                          <a:latin typeface="+mn-lt"/>
                          <a:cs typeface="Times New Roman" panose="02020603050405020304" pitchFamily="18" charset="0"/>
                        </a:rPr>
                        <a:t>Low birth weight </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800" dirty="0">
                          <a:effectLst/>
                          <a:latin typeface="+mn-lt"/>
                          <a:cs typeface="Times New Roman" panose="02020603050405020304" pitchFamily="18" charset="0"/>
                        </a:rPr>
                        <a:t>Infanticide</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800" dirty="0">
                          <a:effectLst/>
                          <a:latin typeface="+mn-lt"/>
                          <a:cs typeface="Times New Roman" panose="02020603050405020304" pitchFamily="18" charset="0"/>
                        </a:rPr>
                        <a:t>Decreased fetal reactivity </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800" dirty="0">
                          <a:solidFill>
                            <a:schemeClr val="tx1">
                              <a:lumMod val="50000"/>
                            </a:schemeClr>
                          </a:solidFill>
                          <a:effectLst/>
                          <a:latin typeface="+mn-lt"/>
                          <a:cs typeface="Times New Roman" panose="02020603050405020304" pitchFamily="18" charset="0"/>
                        </a:rPr>
                        <a:t>A</a:t>
                      </a:r>
                      <a:r>
                        <a:rPr lang="en-US" sz="1800" dirty="0">
                          <a:solidFill>
                            <a:schemeClr val="tx1">
                              <a:lumMod val="50000"/>
                            </a:schemeClr>
                          </a:solidFill>
                          <a:latin typeface="+mn-lt"/>
                        </a:rPr>
                        <a:t>ltered infant brain development (Rifkin-</a:t>
                      </a:r>
                      <a:r>
                        <a:rPr lang="en-US" sz="1800" dirty="0" err="1">
                          <a:solidFill>
                            <a:schemeClr val="tx1">
                              <a:lumMod val="50000"/>
                            </a:schemeClr>
                          </a:solidFill>
                          <a:latin typeface="+mn-lt"/>
                        </a:rPr>
                        <a:t>Graboi</a:t>
                      </a:r>
                      <a:r>
                        <a:rPr lang="en-US" sz="1800" dirty="0">
                          <a:solidFill>
                            <a:schemeClr val="tx1">
                              <a:lumMod val="50000"/>
                            </a:schemeClr>
                          </a:solidFill>
                          <a:latin typeface="+mn-lt"/>
                        </a:rPr>
                        <a:t> A., 2013 &amp; 2015 et al; </a:t>
                      </a:r>
                      <a:r>
                        <a:rPr lang="en-US" sz="1800" dirty="0" err="1">
                          <a:solidFill>
                            <a:schemeClr val="tx1">
                              <a:lumMod val="50000"/>
                            </a:schemeClr>
                          </a:solidFill>
                          <a:latin typeface="+mn-lt"/>
                        </a:rPr>
                        <a:t>Qiu</a:t>
                      </a:r>
                      <a:r>
                        <a:rPr lang="en-US" sz="1800" dirty="0">
                          <a:solidFill>
                            <a:schemeClr val="tx1">
                              <a:lumMod val="50000"/>
                            </a:schemeClr>
                          </a:solidFill>
                          <a:latin typeface="+mn-lt"/>
                        </a:rPr>
                        <a:t> A. et al, 2013; </a:t>
                      </a:r>
                      <a:r>
                        <a:rPr lang="en-US" sz="1800" dirty="0" err="1">
                          <a:solidFill>
                            <a:schemeClr val="tx1">
                              <a:lumMod val="50000"/>
                            </a:schemeClr>
                          </a:solidFill>
                          <a:latin typeface="+mn-lt"/>
                        </a:rPr>
                        <a:t>Scheinost</a:t>
                      </a:r>
                      <a:r>
                        <a:rPr lang="en-US" sz="1800" dirty="0">
                          <a:solidFill>
                            <a:schemeClr val="tx1">
                              <a:lumMod val="50000"/>
                            </a:schemeClr>
                          </a:solidFill>
                          <a:latin typeface="+mn-lt"/>
                        </a:rPr>
                        <a:t> et al, 2016)</a:t>
                      </a:r>
                    </a:p>
                    <a:p>
                      <a:pPr marL="742950" marR="0" lvl="1" indent="-285750" algn="l" fontAlgn="base">
                        <a:lnSpc>
                          <a:spcPct val="115000"/>
                        </a:lnSpc>
                        <a:spcBef>
                          <a:spcPts val="0"/>
                        </a:spcBef>
                        <a:spcAft>
                          <a:spcPts val="0"/>
                        </a:spcAft>
                        <a:buFont typeface="Times New Roman" panose="02020603050405020304" pitchFamily="18" charset="0"/>
                        <a:buChar char="•"/>
                      </a:pPr>
                      <a:r>
                        <a:rPr lang="fr-FR" sz="1800" dirty="0">
                          <a:solidFill>
                            <a:schemeClr val="tx1">
                              <a:lumMod val="50000"/>
                            </a:schemeClr>
                          </a:solidFill>
                          <a:latin typeface="+mn-lt"/>
                        </a:rPr>
                        <a:t>Postpartum </a:t>
                      </a:r>
                      <a:r>
                        <a:rPr lang="fr-FR" sz="1800" dirty="0" err="1">
                          <a:solidFill>
                            <a:schemeClr val="tx1">
                              <a:lumMod val="50000"/>
                            </a:schemeClr>
                          </a:solidFill>
                          <a:latin typeface="+mn-lt"/>
                        </a:rPr>
                        <a:t>maternal</a:t>
                      </a:r>
                      <a:r>
                        <a:rPr lang="fr-FR" sz="1800" dirty="0">
                          <a:solidFill>
                            <a:schemeClr val="tx1">
                              <a:lumMod val="50000"/>
                            </a:schemeClr>
                          </a:solidFill>
                          <a:latin typeface="+mn-lt"/>
                        </a:rPr>
                        <a:t>-infant </a:t>
                      </a:r>
                      <a:r>
                        <a:rPr lang="fr-FR" sz="1800" dirty="0" err="1">
                          <a:solidFill>
                            <a:schemeClr val="tx1">
                              <a:lumMod val="50000"/>
                            </a:schemeClr>
                          </a:solidFill>
                          <a:latin typeface="+mn-lt"/>
                        </a:rPr>
                        <a:t>attachment</a:t>
                      </a:r>
                      <a:r>
                        <a:rPr lang="fr-FR" sz="1800" dirty="0">
                          <a:solidFill>
                            <a:schemeClr val="tx1">
                              <a:lumMod val="50000"/>
                            </a:schemeClr>
                          </a:solidFill>
                          <a:latin typeface="+mn-lt"/>
                        </a:rPr>
                        <a:t> </a:t>
                      </a:r>
                      <a:r>
                        <a:rPr lang="fr-FR" sz="1800" dirty="0" err="1">
                          <a:solidFill>
                            <a:schemeClr val="tx1">
                              <a:lumMod val="50000"/>
                            </a:schemeClr>
                          </a:solidFill>
                          <a:latin typeface="+mn-lt"/>
                        </a:rPr>
                        <a:t>difficulties</a:t>
                      </a:r>
                      <a:r>
                        <a:rPr lang="fr-FR" sz="1800" dirty="0">
                          <a:solidFill>
                            <a:schemeClr val="tx1">
                              <a:lumMod val="50000"/>
                            </a:schemeClr>
                          </a:solidFill>
                          <a:latin typeface="+mn-lt"/>
                        </a:rPr>
                        <a:t> (Perry DF et al, 2011)</a:t>
                      </a:r>
                      <a:endParaRPr lang="en-US" sz="1800" dirty="0">
                        <a:solidFill>
                          <a:schemeClr val="tx1">
                            <a:lumMod val="50000"/>
                          </a:schemeClr>
                        </a:solidFill>
                        <a:latin typeface="+mn-lt"/>
                      </a:endParaRPr>
                    </a:p>
                    <a:p>
                      <a:pPr marL="742950" marR="0" lvl="1" indent="-285750" algn="l" fontAlgn="base">
                        <a:lnSpc>
                          <a:spcPct val="115000"/>
                        </a:lnSpc>
                        <a:spcBef>
                          <a:spcPts val="0"/>
                        </a:spcBef>
                        <a:spcAft>
                          <a:spcPts val="0"/>
                        </a:spcAft>
                        <a:buFont typeface="Times New Roman" panose="02020603050405020304" pitchFamily="18" charset="0"/>
                        <a:buChar char="•"/>
                      </a:pPr>
                      <a:r>
                        <a:rPr lang="en-US" sz="1800" dirty="0">
                          <a:solidFill>
                            <a:schemeClr val="tx1">
                              <a:lumMod val="50000"/>
                            </a:schemeClr>
                          </a:solidFill>
                          <a:latin typeface="+mn-lt"/>
                        </a:rPr>
                        <a:t>Maternal PPD predicts delay in non-verbal communication in 14 </a:t>
                      </a:r>
                      <a:r>
                        <a:rPr lang="en-US" sz="1800" dirty="0" err="1">
                          <a:solidFill>
                            <a:schemeClr val="tx1">
                              <a:lumMod val="50000"/>
                            </a:schemeClr>
                          </a:solidFill>
                          <a:latin typeface="+mn-lt"/>
                        </a:rPr>
                        <a:t>mo</a:t>
                      </a:r>
                      <a:r>
                        <a:rPr lang="en-US" sz="1800" dirty="0">
                          <a:solidFill>
                            <a:schemeClr val="tx1">
                              <a:lumMod val="50000"/>
                            </a:schemeClr>
                          </a:solidFill>
                          <a:latin typeface="+mn-lt"/>
                        </a:rPr>
                        <a:t> old infants (Kawai E et al, 2016)</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800" dirty="0">
                          <a:solidFill>
                            <a:schemeClr val="tx1">
                              <a:lumMod val="50000"/>
                            </a:schemeClr>
                          </a:solidFill>
                          <a:latin typeface="+mn-lt"/>
                        </a:rPr>
                        <a:t>Increased risk of hyperactivity and conduct disorder (MacKinnon N et al, 2017)</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800" dirty="0">
                          <a:solidFill>
                            <a:schemeClr val="tx1">
                              <a:lumMod val="50000"/>
                            </a:schemeClr>
                          </a:solidFill>
                          <a:latin typeface="+mn-lt"/>
                        </a:rPr>
                        <a:t>Increased risk for depression by 16 years of age (Murray L, et.al., 2011)</a:t>
                      </a:r>
                      <a:endParaRPr lang="en-US" sz="1800" dirty="0">
                        <a:effectLst/>
                        <a:latin typeface="+mn-lt"/>
                        <a:cs typeface="Times New Roman" panose="02020603050405020304" pitchFamily="18" charset="0"/>
                      </a:endParaRPr>
                    </a:p>
                    <a:p>
                      <a:pPr marL="742950" marR="0" lvl="1" indent="-285750" algn="l" fontAlgn="base">
                        <a:lnSpc>
                          <a:spcPct val="115000"/>
                        </a:lnSpc>
                        <a:spcBef>
                          <a:spcPts val="0"/>
                        </a:spcBef>
                        <a:spcAft>
                          <a:spcPts val="0"/>
                        </a:spcAft>
                        <a:buFont typeface="Times New Roman" panose="02020603050405020304" pitchFamily="18" charset="0"/>
                        <a:buChar char="•"/>
                      </a:pPr>
                      <a:endParaRPr lang="en-US" sz="1600" dirty="0">
                        <a:effectLst/>
                        <a:latin typeface="+mn-lt"/>
                        <a:cs typeface="Times New Roman" panose="02020603050405020304" pitchFamily="18" charset="0"/>
                      </a:endParaRPr>
                    </a:p>
                    <a:p>
                      <a:endParaRPr lang="en-US" sz="1600" dirty="0">
                        <a:latin typeface="+mn-lt"/>
                      </a:endParaRPr>
                    </a:p>
                  </a:txBody>
                  <a:tcPr/>
                </a:tc>
                <a:extLst>
                  <a:ext uri="{0D108BD9-81ED-4DB2-BD59-A6C34878D82A}">
                    <a16:rowId xmlns:a16="http://schemas.microsoft.com/office/drawing/2014/main" val="2001735228"/>
                  </a:ext>
                </a:extLst>
              </a:tr>
            </a:tbl>
          </a:graphicData>
        </a:graphic>
      </p:graphicFrame>
      <p:sp>
        <p:nvSpPr>
          <p:cNvPr id="7" name="Oval 6">
            <a:extLst>
              <a:ext uri="{FF2B5EF4-FFF2-40B4-BE49-F238E27FC236}">
                <a16:creationId xmlns:a16="http://schemas.microsoft.com/office/drawing/2014/main" id="{BC06F8EA-8C85-052F-06CE-85437EB4AB72}"/>
              </a:ext>
            </a:extLst>
          </p:cNvPr>
          <p:cNvSpPr/>
          <p:nvPr/>
        </p:nvSpPr>
        <p:spPr>
          <a:xfrm>
            <a:off x="10399198" y="278020"/>
            <a:ext cx="1611085" cy="1393372"/>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Child</a:t>
            </a:r>
          </a:p>
        </p:txBody>
      </p:sp>
      <p:sp>
        <p:nvSpPr>
          <p:cNvPr id="2" name="TextBox 1">
            <a:extLst>
              <a:ext uri="{FF2B5EF4-FFF2-40B4-BE49-F238E27FC236}">
                <a16:creationId xmlns:a16="http://schemas.microsoft.com/office/drawing/2014/main" id="{822B38C2-396F-A575-4614-D0B1014A126E}"/>
              </a:ext>
            </a:extLst>
          </p:cNvPr>
          <p:cNvSpPr txBox="1"/>
          <p:nvPr/>
        </p:nvSpPr>
        <p:spPr>
          <a:xfrm>
            <a:off x="8783650" y="6131260"/>
            <a:ext cx="6096000"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err="1">
                <a:solidFill>
                  <a:prstClr val="black"/>
                </a:solidFill>
                <a:latin typeface="Calibri" panose="020F0502020204030204" pitchFamily="34" charset="0"/>
                <a:ea typeface="Calibri" panose="020F0502020204030204" pitchFamily="34" charset="0"/>
                <a:cs typeface="Calibri" panose="020F0502020204030204" pitchFamily="34" charset="0"/>
              </a:rPr>
              <a:t>Bonari</a:t>
            </a:r>
            <a:r>
              <a:rPr lang="en-US" sz="1200" dirty="0">
                <a:solidFill>
                  <a:prstClr val="black"/>
                </a:solidFill>
                <a:latin typeface="Calibri" panose="020F0502020204030204" pitchFamily="34" charset="0"/>
                <a:ea typeface="Calibri" panose="020F0502020204030204" pitchFamily="34" charset="0"/>
                <a:cs typeface="Calibri" panose="020F0502020204030204" pitchFamily="34" charset="0"/>
              </a:rPr>
              <a:t> et al., 2004; Kimmel MC, et al, 2018</a:t>
            </a:r>
          </a:p>
        </p:txBody>
      </p:sp>
    </p:spTree>
    <p:extLst>
      <p:ext uri="{BB962C8B-B14F-4D97-AF65-F5344CB8AC3E}">
        <p14:creationId xmlns:p14="http://schemas.microsoft.com/office/powerpoint/2010/main" val="4129388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A2F99-00E0-D74A-67BA-4E122A96923C}"/>
              </a:ext>
            </a:extLst>
          </p:cNvPr>
          <p:cNvSpPr>
            <a:spLocks noGrp="1"/>
          </p:cNvSpPr>
          <p:nvPr>
            <p:ph type="title"/>
          </p:nvPr>
        </p:nvSpPr>
        <p:spPr>
          <a:xfrm>
            <a:off x="838200" y="1552434"/>
            <a:ext cx="10515600" cy="709919"/>
          </a:xfrm>
        </p:spPr>
        <p:txBody>
          <a:bodyPr>
            <a:normAutofit fontScale="90000"/>
          </a:bodyPr>
          <a:lstStyle/>
          <a:p>
            <a:pPr algn="l"/>
            <a:r>
              <a:rPr lang="en-US" b="1" dirty="0">
                <a:solidFill>
                  <a:srgbClr val="7030A0"/>
                </a:solidFill>
              </a:rPr>
              <a:t>Screening in Peripartum: </a:t>
            </a:r>
            <a:br>
              <a:rPr lang="en-US" b="1" dirty="0">
                <a:solidFill>
                  <a:srgbClr val="7030A0"/>
                </a:solidFill>
              </a:rPr>
            </a:br>
            <a:r>
              <a:rPr lang="en-US" dirty="0">
                <a:solidFill>
                  <a:srgbClr val="7030A0"/>
                </a:solidFill>
              </a:rPr>
              <a:t>How often does you or your practice perinatal psychiatric screening?</a:t>
            </a:r>
          </a:p>
        </p:txBody>
      </p:sp>
      <p:sp>
        <p:nvSpPr>
          <p:cNvPr id="3" name="Content Placeholder 2">
            <a:extLst>
              <a:ext uri="{FF2B5EF4-FFF2-40B4-BE49-F238E27FC236}">
                <a16:creationId xmlns:a16="http://schemas.microsoft.com/office/drawing/2014/main" id="{D8F66CFA-BEF2-CDF0-94AC-DE9B69FD3C4A}"/>
              </a:ext>
            </a:extLst>
          </p:cNvPr>
          <p:cNvSpPr>
            <a:spLocks noGrp="1"/>
          </p:cNvSpPr>
          <p:nvPr>
            <p:ph idx="1"/>
          </p:nvPr>
        </p:nvSpPr>
        <p:spPr>
          <a:xfrm>
            <a:off x="838200" y="3088718"/>
            <a:ext cx="10515600" cy="4351338"/>
          </a:xfrm>
        </p:spPr>
        <p:txBody>
          <a:bodyPr/>
          <a:lstStyle/>
          <a:p>
            <a:r>
              <a:rPr lang="en-US" dirty="0"/>
              <a:t>Never</a:t>
            </a:r>
          </a:p>
          <a:p>
            <a:r>
              <a:rPr lang="en-US" dirty="0"/>
              <a:t>At the initial pregnancy or postpartum visits only</a:t>
            </a:r>
          </a:p>
          <a:p>
            <a:r>
              <a:rPr lang="en-US" dirty="0"/>
              <a:t>Several times during the perinatal period</a:t>
            </a:r>
          </a:p>
          <a:p>
            <a:r>
              <a:rPr lang="en-US" dirty="0"/>
              <a:t>At every visit </a:t>
            </a:r>
          </a:p>
        </p:txBody>
      </p:sp>
    </p:spTree>
    <p:extLst>
      <p:ext uri="{BB962C8B-B14F-4D97-AF65-F5344CB8AC3E}">
        <p14:creationId xmlns:p14="http://schemas.microsoft.com/office/powerpoint/2010/main" val="241455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36BBD-A67D-0F33-38A6-7BCA21F5592B}"/>
              </a:ext>
            </a:extLst>
          </p:cNvPr>
          <p:cNvSpPr>
            <a:spLocks noGrp="1"/>
          </p:cNvSpPr>
          <p:nvPr>
            <p:ph type="title"/>
          </p:nvPr>
        </p:nvSpPr>
        <p:spPr>
          <a:xfrm>
            <a:off x="838200" y="938285"/>
            <a:ext cx="10515600" cy="709919"/>
          </a:xfrm>
        </p:spPr>
        <p:txBody>
          <a:bodyPr>
            <a:normAutofit fontScale="90000"/>
          </a:bodyPr>
          <a:lstStyle/>
          <a:p>
            <a:r>
              <a:rPr lang="en-US" dirty="0">
                <a:solidFill>
                  <a:srgbClr val="7030A0"/>
                </a:solidFill>
              </a:rPr>
              <a:t>Screening: ACOG 2023 Updated Guidelines</a:t>
            </a:r>
          </a:p>
        </p:txBody>
      </p:sp>
      <p:graphicFrame>
        <p:nvGraphicFramePr>
          <p:cNvPr id="4" name="Content Placeholder 3">
            <a:extLst>
              <a:ext uri="{FF2B5EF4-FFF2-40B4-BE49-F238E27FC236}">
                <a16:creationId xmlns:a16="http://schemas.microsoft.com/office/drawing/2014/main" id="{D5FB773A-7A95-E0D6-14E4-E59722800BAC}"/>
              </a:ext>
            </a:extLst>
          </p:cNvPr>
          <p:cNvGraphicFramePr>
            <a:graphicFrameLocks noGrp="1"/>
          </p:cNvGraphicFramePr>
          <p:nvPr>
            <p:ph idx="1"/>
            <p:extLst>
              <p:ext uri="{D42A27DB-BD31-4B8C-83A1-F6EECF244321}">
                <p14:modId xmlns:p14="http://schemas.microsoft.com/office/powerpoint/2010/main" val="3139153380"/>
              </p:ext>
            </p:extLst>
          </p:nvPr>
        </p:nvGraphicFramePr>
        <p:xfrm>
          <a:off x="947383" y="1771034"/>
          <a:ext cx="10515600" cy="457200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136426157"/>
                    </a:ext>
                  </a:extLst>
                </a:gridCol>
              </a:tblGrid>
              <a:tr h="370840">
                <a:tc>
                  <a:txBody>
                    <a:bodyPr/>
                    <a:lstStyle/>
                    <a:p>
                      <a:r>
                        <a:rPr lang="en-US" dirty="0"/>
                        <a:t>ACOG JUNE 2023 Guideline Summary Recommendations: </a:t>
                      </a:r>
                    </a:p>
                    <a:p>
                      <a:r>
                        <a:rPr lang="en-US" dirty="0"/>
                        <a:t>Screening and Diagnosis of Mental Health Conditions During Pregnancy and Postpartum </a:t>
                      </a:r>
                    </a:p>
                  </a:txBody>
                  <a:tcPr/>
                </a:tc>
                <a:extLst>
                  <a:ext uri="{0D108BD9-81ED-4DB2-BD59-A6C34878D82A}">
                    <a16:rowId xmlns:a16="http://schemas.microsoft.com/office/drawing/2014/main" val="415853095"/>
                  </a:ext>
                </a:extLst>
              </a:tr>
              <a:tr h="490393">
                <a:tc>
                  <a:txBody>
                    <a:bodyPr/>
                    <a:lstStyle/>
                    <a:p>
                      <a:endParaRPr lang="en-US" dirty="0"/>
                    </a:p>
                    <a:p>
                      <a:pPr marL="285750" indent="-285750">
                        <a:buFont typeface="Arial" panose="020B0604020202020204" pitchFamily="34" charset="0"/>
                        <a:buChar char="•"/>
                      </a:pPr>
                      <a:r>
                        <a:rPr lang="en-US" dirty="0"/>
                        <a:t>Everyone receiving well-women pre-pregnancy, prenatal, and postpartum care be screened for depression and anxiety using standardized instruments.</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Screening for perinatal depression and anxiety should occur at the initial prenatal visit, later in pregnancy, and at the postpartum visits.</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Mental health screening should be implemented with systems in place to ensure timely access to assessment and diagnosis, effective treatment, appropriate monitoring, and follow-up based  on severity.</a:t>
                      </a:r>
                    </a:p>
                    <a:p>
                      <a:pPr marL="0" indent="0">
                        <a:buFont typeface="Arial" panose="020B0604020202020204" pitchFamily="34" charset="0"/>
                        <a:buNone/>
                      </a:pPr>
                      <a:endParaRPr lang="en-US" dirty="0"/>
                    </a:p>
                    <a:p>
                      <a:pPr marL="285750" indent="-285750">
                        <a:buFont typeface="Arial" panose="020B0604020202020204" pitchFamily="34" charset="0"/>
                        <a:buChar char="•"/>
                      </a:pPr>
                      <a:r>
                        <a:rPr lang="en-US" dirty="0"/>
                        <a:t>Screening for bipolar disorder should be performed before initiating pharmacotherapy for anxiety or depression, if not previously done.</a:t>
                      </a:r>
                    </a:p>
                    <a:p>
                      <a:pPr marL="285750" indent="-285750">
                        <a:buFont typeface="Arial" panose="020B0604020202020204" pitchFamily="34" charset="0"/>
                        <a:buChar char="•"/>
                      </a:pPr>
                      <a:endParaRPr lang="en-US" dirty="0"/>
                    </a:p>
                    <a:p>
                      <a:endParaRPr lang="en-US" dirty="0"/>
                    </a:p>
                  </a:txBody>
                  <a:tcPr/>
                </a:tc>
                <a:extLst>
                  <a:ext uri="{0D108BD9-81ED-4DB2-BD59-A6C34878D82A}">
                    <a16:rowId xmlns:a16="http://schemas.microsoft.com/office/drawing/2014/main" val="1355056001"/>
                  </a:ext>
                </a:extLst>
              </a:tr>
            </a:tbl>
          </a:graphicData>
        </a:graphic>
      </p:graphicFrame>
    </p:spTree>
    <p:extLst>
      <p:ext uri="{BB962C8B-B14F-4D97-AF65-F5344CB8AC3E}">
        <p14:creationId xmlns:p14="http://schemas.microsoft.com/office/powerpoint/2010/main" val="1097806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6522F-02EF-82B9-02E1-E1983C084E72}"/>
              </a:ext>
            </a:extLst>
          </p:cNvPr>
          <p:cNvSpPr>
            <a:spLocks noGrp="1"/>
          </p:cNvSpPr>
          <p:nvPr>
            <p:ph type="title"/>
          </p:nvPr>
        </p:nvSpPr>
        <p:spPr>
          <a:xfrm>
            <a:off x="-2273491" y="260306"/>
            <a:ext cx="10515600" cy="709919"/>
          </a:xfrm>
        </p:spPr>
        <p:txBody>
          <a:bodyPr>
            <a:normAutofit/>
          </a:bodyPr>
          <a:lstStyle/>
          <a:p>
            <a:r>
              <a:rPr lang="en-US" sz="3600" dirty="0">
                <a:solidFill>
                  <a:srgbClr val="7030A0"/>
                </a:solidFill>
              </a:rPr>
              <a:t>Common Screening tools </a:t>
            </a:r>
          </a:p>
        </p:txBody>
      </p:sp>
      <p:pic>
        <p:nvPicPr>
          <p:cNvPr id="10" name="Picture 9">
            <a:extLst>
              <a:ext uri="{FF2B5EF4-FFF2-40B4-BE49-F238E27FC236}">
                <a16:creationId xmlns:a16="http://schemas.microsoft.com/office/drawing/2014/main" id="{DC6C3043-B9EB-F2F2-BE1D-E3AF68681AF5}"/>
              </a:ext>
            </a:extLst>
          </p:cNvPr>
          <p:cNvPicPr>
            <a:picLocks noChangeAspect="1"/>
          </p:cNvPicPr>
          <p:nvPr/>
        </p:nvPicPr>
        <p:blipFill>
          <a:blip r:embed="rId3"/>
          <a:stretch>
            <a:fillRect/>
          </a:stretch>
        </p:blipFill>
        <p:spPr>
          <a:xfrm>
            <a:off x="2402006" y="970224"/>
            <a:ext cx="6864824" cy="5474749"/>
          </a:xfrm>
          <a:prstGeom prst="rect">
            <a:avLst/>
          </a:prstGeom>
        </p:spPr>
      </p:pic>
      <p:sp>
        <p:nvSpPr>
          <p:cNvPr id="12" name="TextBox 11">
            <a:extLst>
              <a:ext uri="{FF2B5EF4-FFF2-40B4-BE49-F238E27FC236}">
                <a16:creationId xmlns:a16="http://schemas.microsoft.com/office/drawing/2014/main" id="{A2F4F7EB-81E3-F138-2450-AAC4620A5454}"/>
              </a:ext>
            </a:extLst>
          </p:cNvPr>
          <p:cNvSpPr txBox="1"/>
          <p:nvPr/>
        </p:nvSpPr>
        <p:spPr>
          <a:xfrm>
            <a:off x="4615664" y="6250675"/>
            <a:ext cx="2547909" cy="215444"/>
          </a:xfrm>
          <a:prstGeom prst="rect">
            <a:avLst/>
          </a:prstGeom>
          <a:noFill/>
        </p:spPr>
        <p:txBody>
          <a:bodyPr wrap="square">
            <a:spAutoFit/>
          </a:bodyPr>
          <a:lstStyle/>
          <a:p>
            <a:r>
              <a:rPr lang="en-US" sz="800" dirty="0"/>
              <a:t>ACOG JUNE 2023 Guideline Summary Recommendations</a:t>
            </a:r>
          </a:p>
        </p:txBody>
      </p:sp>
      <p:sp>
        <p:nvSpPr>
          <p:cNvPr id="13" name="Rounded Rectangle 12">
            <a:extLst>
              <a:ext uri="{FF2B5EF4-FFF2-40B4-BE49-F238E27FC236}">
                <a16:creationId xmlns:a16="http://schemas.microsoft.com/office/drawing/2014/main" id="{6482D244-6B76-F18F-12E8-671EF4D3CC0E}"/>
              </a:ext>
            </a:extLst>
          </p:cNvPr>
          <p:cNvSpPr/>
          <p:nvPr/>
        </p:nvSpPr>
        <p:spPr>
          <a:xfrm>
            <a:off x="9444251" y="3134155"/>
            <a:ext cx="2623780" cy="1656209"/>
          </a:xfrm>
          <a:prstGeom prst="round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Visit </a:t>
            </a:r>
            <a:r>
              <a:rPr lang="en-US" sz="1400" b="1" dirty="0" err="1">
                <a:solidFill>
                  <a:sysClr val="windowText" lastClr="000000"/>
                </a:solidFill>
              </a:rPr>
              <a:t>projectteachny.org</a:t>
            </a:r>
            <a:r>
              <a:rPr lang="en-US" sz="1400" b="1" dirty="0">
                <a:solidFill>
                  <a:sysClr val="windowText" lastClr="000000"/>
                </a:solidFill>
              </a:rPr>
              <a:t>/maternal-rating-scales for additional scales/screeners </a:t>
            </a:r>
          </a:p>
        </p:txBody>
      </p:sp>
    </p:spTree>
    <p:extLst>
      <p:ext uri="{BB962C8B-B14F-4D97-AF65-F5344CB8AC3E}">
        <p14:creationId xmlns:p14="http://schemas.microsoft.com/office/powerpoint/2010/main" val="2968759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2CEA-B471-3286-5AC0-113B4E6EC65D}"/>
              </a:ext>
            </a:extLst>
          </p:cNvPr>
          <p:cNvSpPr>
            <a:spLocks noGrp="1"/>
          </p:cNvSpPr>
          <p:nvPr>
            <p:ph type="title"/>
          </p:nvPr>
        </p:nvSpPr>
        <p:spPr>
          <a:xfrm>
            <a:off x="838200" y="876657"/>
            <a:ext cx="10515600" cy="709919"/>
          </a:xfrm>
        </p:spPr>
        <p:txBody>
          <a:bodyPr/>
          <a:lstStyle/>
          <a:p>
            <a:r>
              <a:rPr lang="en-US" dirty="0">
                <a:solidFill>
                  <a:srgbClr val="7030A0"/>
                </a:solidFill>
              </a:rPr>
              <a:t>Depression Screens</a:t>
            </a:r>
          </a:p>
        </p:txBody>
      </p:sp>
      <p:sp>
        <p:nvSpPr>
          <p:cNvPr id="4" name="Content Placeholder 2">
            <a:extLst>
              <a:ext uri="{FF2B5EF4-FFF2-40B4-BE49-F238E27FC236}">
                <a16:creationId xmlns:a16="http://schemas.microsoft.com/office/drawing/2014/main" id="{6275A1A7-B8F3-5BD8-4A63-43B986752FE5}"/>
              </a:ext>
            </a:extLst>
          </p:cNvPr>
          <p:cNvSpPr>
            <a:spLocks noGrp="1"/>
          </p:cNvSpPr>
          <p:nvPr>
            <p:ph idx="1"/>
          </p:nvPr>
        </p:nvSpPr>
        <p:spPr>
          <a:xfrm>
            <a:off x="838200" y="1812280"/>
            <a:ext cx="4805363" cy="4351338"/>
          </a:xfrm>
        </p:spPr>
        <p:txBody>
          <a:bodyPr>
            <a:normAutofit fontScale="77500" lnSpcReduction="20000"/>
          </a:bodyPr>
          <a:lstStyle/>
          <a:p>
            <a:pPr marL="0" indent="0">
              <a:buNone/>
            </a:pPr>
            <a:r>
              <a:rPr lang="en-US" b="1" dirty="0"/>
              <a:t>Edinburgh Postnatal Depression Scale (EPDS)</a:t>
            </a:r>
          </a:p>
          <a:p>
            <a:r>
              <a:rPr lang="en-US" dirty="0"/>
              <a:t>First tool developed specifically to screen for depression in peripartum people </a:t>
            </a:r>
          </a:p>
          <a:p>
            <a:r>
              <a:rPr lang="en-US" dirty="0"/>
              <a:t>Can screen for other psychiatric disorders (e.g. GAD) as well as depression </a:t>
            </a:r>
          </a:p>
          <a:p>
            <a:r>
              <a:rPr lang="en-US" dirty="0"/>
              <a:t>Consists of a 10 item self-rated questionnaire</a:t>
            </a:r>
          </a:p>
          <a:p>
            <a:r>
              <a:rPr lang="en-US" dirty="0"/>
              <a:t>A score of 10 is the most commonly used cutoff</a:t>
            </a:r>
            <a:endParaRPr lang="en-US" sz="2200" dirty="0"/>
          </a:p>
          <a:p>
            <a:r>
              <a:rPr lang="en-US" dirty="0"/>
              <a:t>Question 10 addresses the presence/absence of suicidal ideation </a:t>
            </a:r>
          </a:p>
        </p:txBody>
      </p:sp>
      <p:sp>
        <p:nvSpPr>
          <p:cNvPr id="5" name="Content Placeholder 2">
            <a:extLst>
              <a:ext uri="{FF2B5EF4-FFF2-40B4-BE49-F238E27FC236}">
                <a16:creationId xmlns:a16="http://schemas.microsoft.com/office/drawing/2014/main" id="{3F27AB7F-BE8A-56BC-EC17-CC4AD2181FF7}"/>
              </a:ext>
            </a:extLst>
          </p:cNvPr>
          <p:cNvSpPr txBox="1">
            <a:spLocks/>
          </p:cNvSpPr>
          <p:nvPr/>
        </p:nvSpPr>
        <p:spPr>
          <a:xfrm>
            <a:off x="6315075" y="1812280"/>
            <a:ext cx="5038725"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3100" b="1" dirty="0"/>
              <a:t>PHQ-9 (Patient Health Questionnaire - 9)</a:t>
            </a:r>
          </a:p>
          <a:p>
            <a:r>
              <a:rPr lang="en-US" dirty="0"/>
              <a:t>One of the most widely used depression screening tools </a:t>
            </a:r>
          </a:p>
          <a:p>
            <a:r>
              <a:rPr lang="en-US" dirty="0"/>
              <a:t>It has been studied in peripartum populations and found to be valid, comparable to the EPDS </a:t>
            </a:r>
            <a:r>
              <a:rPr lang="en-US" sz="2600" dirty="0"/>
              <a:t>(Wang et al, 2021)</a:t>
            </a:r>
          </a:p>
          <a:p>
            <a:r>
              <a:rPr lang="en-US" sz="2600" dirty="0"/>
              <a:t>Translated into various languages</a:t>
            </a:r>
          </a:p>
          <a:p>
            <a:r>
              <a:rPr lang="en-US" dirty="0"/>
              <a:t>Like the EPDS, the PHQ-9 is a self-report questionnaire (consisting of 9 questions) </a:t>
            </a:r>
          </a:p>
          <a:p>
            <a:r>
              <a:rPr lang="en-US" dirty="0"/>
              <a:t>Similarly, a score of 10 is the most commonly used cutoff for a positive screen for depression</a:t>
            </a:r>
          </a:p>
          <a:p>
            <a:r>
              <a:rPr lang="en-US" dirty="0"/>
              <a:t>Question 9 specifically addresses suicidal ideation </a:t>
            </a:r>
          </a:p>
          <a:p>
            <a:pPr marL="457200" lvl="1" indent="0">
              <a:buFont typeface="Arial"/>
              <a:buNone/>
            </a:pPr>
            <a:endParaRPr lang="en-US" dirty="0"/>
          </a:p>
        </p:txBody>
      </p:sp>
    </p:spTree>
    <p:extLst>
      <p:ext uri="{BB962C8B-B14F-4D97-AF65-F5344CB8AC3E}">
        <p14:creationId xmlns:p14="http://schemas.microsoft.com/office/powerpoint/2010/main" val="2805459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37655-B23C-FB12-57CE-C0456854296A}"/>
              </a:ext>
            </a:extLst>
          </p:cNvPr>
          <p:cNvSpPr>
            <a:spLocks noGrp="1"/>
          </p:cNvSpPr>
          <p:nvPr>
            <p:ph type="title"/>
          </p:nvPr>
        </p:nvSpPr>
        <p:spPr>
          <a:xfrm>
            <a:off x="838200" y="757117"/>
            <a:ext cx="10515600" cy="709919"/>
          </a:xfrm>
        </p:spPr>
        <p:txBody>
          <a:bodyPr/>
          <a:lstStyle/>
          <a:p>
            <a:r>
              <a:rPr lang="en-US" dirty="0">
                <a:solidFill>
                  <a:srgbClr val="7030A0"/>
                </a:solidFill>
              </a:rPr>
              <a:t>Anxiety Screening</a:t>
            </a:r>
          </a:p>
        </p:txBody>
      </p:sp>
      <p:sp>
        <p:nvSpPr>
          <p:cNvPr id="5" name="Content Placeholder 2">
            <a:extLst>
              <a:ext uri="{FF2B5EF4-FFF2-40B4-BE49-F238E27FC236}">
                <a16:creationId xmlns:a16="http://schemas.microsoft.com/office/drawing/2014/main" id="{C5D3F480-0C9F-0095-1ECE-380D7602A408}"/>
              </a:ext>
            </a:extLst>
          </p:cNvPr>
          <p:cNvSpPr>
            <a:spLocks noGrp="1"/>
          </p:cNvSpPr>
          <p:nvPr>
            <p:ph idx="1"/>
          </p:nvPr>
        </p:nvSpPr>
        <p:spPr>
          <a:xfrm>
            <a:off x="838200" y="1546673"/>
            <a:ext cx="10515600" cy="4554210"/>
          </a:xfrm>
        </p:spPr>
        <p:txBody>
          <a:bodyPr>
            <a:normAutofit fontScale="85000" lnSpcReduction="20000"/>
          </a:bodyPr>
          <a:lstStyle/>
          <a:p>
            <a:pPr marL="0" indent="0">
              <a:buNone/>
            </a:pPr>
            <a:r>
              <a:rPr lang="en-US" b="1" dirty="0">
                <a:latin typeface="Arial" panose="020B0604020202020204" pitchFamily="34" charset="0"/>
                <a:cs typeface="Arial" panose="020B0604020202020204" pitchFamily="34" charset="0"/>
              </a:rPr>
              <a:t>EPDS </a:t>
            </a:r>
          </a:p>
          <a:p>
            <a:pPr lvl="1"/>
            <a:r>
              <a:rPr lang="en-US" dirty="0">
                <a:latin typeface="Arial" panose="020B0604020202020204" pitchFamily="34" charset="0"/>
                <a:cs typeface="Arial" panose="020B0604020202020204" pitchFamily="34" charset="0"/>
              </a:rPr>
              <a:t>EPDS contains 3 questions which assess anxiety (EPDS 3A)</a:t>
            </a:r>
          </a:p>
          <a:p>
            <a:pPr lvl="1"/>
            <a:r>
              <a:rPr lang="en-US" dirty="0">
                <a:latin typeface="Arial" panose="020B0604020202020204" pitchFamily="34" charset="0"/>
                <a:cs typeface="Arial" panose="020B0604020202020204" pitchFamily="34" charset="0"/>
              </a:rPr>
              <a:t>A cutoff of 5 or more on this subscale yields a sensitivity of around 70%, specificity of around 92% </a:t>
            </a:r>
            <a:r>
              <a:rPr lang="en-US" sz="2000" dirty="0">
                <a:latin typeface="Arial" panose="020B0604020202020204" pitchFamily="34" charset="0"/>
                <a:cs typeface="Arial" panose="020B0604020202020204" pitchFamily="34" charset="0"/>
              </a:rPr>
              <a:t>(Smith-Nielson et al, 2021)</a:t>
            </a:r>
          </a:p>
          <a:p>
            <a:pPr lvl="1"/>
            <a:endParaRPr lang="en-US" dirty="0">
              <a:latin typeface="Arial" panose="020B0604020202020204" pitchFamily="34" charset="0"/>
              <a:cs typeface="Arial" panose="020B0604020202020204" pitchFamily="34" charset="0"/>
            </a:endParaRPr>
          </a:p>
          <a:p>
            <a:pPr marL="0" indent="0">
              <a:buNone/>
            </a:pPr>
            <a:r>
              <a:rPr lang="en-US" b="1" dirty="0">
                <a:solidFill>
                  <a:srgbClr val="000000"/>
                </a:solidFill>
                <a:latin typeface="Arial" panose="020B0604020202020204" pitchFamily="34" charset="0"/>
                <a:cs typeface="Arial" panose="020B0604020202020204" pitchFamily="34" charset="0"/>
              </a:rPr>
              <a:t>Perinatal Anxiety Screening Scale (PASS)</a:t>
            </a:r>
          </a:p>
          <a:p>
            <a:pPr marL="742950" lvl="1"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31 self report questionnaire </a:t>
            </a:r>
          </a:p>
          <a:p>
            <a:pPr marL="742950" lvl="1"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Validated in pregnancy and postpartum</a:t>
            </a:r>
          </a:p>
          <a:p>
            <a:pPr marL="742950" lvl="1" indent="-285750">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Assess four categories of anxiety </a:t>
            </a:r>
          </a:p>
          <a:p>
            <a:pPr marL="742950" lvl="1" indent="-285750">
              <a:buFont typeface="Arial" panose="020B0604020202020204" pitchFamily="34" charset="0"/>
              <a:buChar char="•"/>
            </a:pPr>
            <a:endParaRPr lang="en-US" dirty="0">
              <a:solidFill>
                <a:srgbClr val="000000"/>
              </a:solidFill>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GAD (Generalized Anxiety Disorder) – 7</a:t>
            </a:r>
          </a:p>
          <a:p>
            <a:pPr lvl="1"/>
            <a:r>
              <a:rPr lang="en-US" dirty="0">
                <a:latin typeface="Arial" panose="020B0604020202020204" pitchFamily="34" charset="0"/>
                <a:cs typeface="Arial" panose="020B0604020202020204" pitchFamily="34" charset="0"/>
              </a:rPr>
              <a:t>Widely used across many settings to screen GAD, and has some evidence for validity in pregnant populations </a:t>
            </a:r>
          </a:p>
          <a:p>
            <a:pPr lvl="1"/>
            <a:r>
              <a:rPr lang="en-US" dirty="0">
                <a:latin typeface="Arial" panose="020B0604020202020204" pitchFamily="34" charset="0"/>
                <a:cs typeface="Arial" panose="020B0604020202020204" pitchFamily="34" charset="0"/>
              </a:rPr>
              <a:t>Consists of a self-report questionnaire made up of 7 questions </a:t>
            </a:r>
          </a:p>
          <a:p>
            <a:pPr lvl="1"/>
            <a:r>
              <a:rPr lang="en-US" dirty="0">
                <a:latin typeface="Arial" panose="020B0604020202020204" pitchFamily="34" charset="0"/>
                <a:cs typeface="Arial" panose="020B0604020202020204" pitchFamily="34" charset="0"/>
              </a:rPr>
              <a:t>The typical cutoff score used is 10</a:t>
            </a:r>
            <a:endParaRPr lang="en-US" sz="1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rgbClr val="000000"/>
              </a:solidFill>
              <a:latin typeface="Arial" panose="020B0604020202020204" pitchFamily="34" charset="0"/>
            </a:endParaRPr>
          </a:p>
          <a:p>
            <a:pPr marL="285750" indent="-285750">
              <a:buFont typeface="Arial" panose="020B0604020202020204" pitchFamily="34" charset="0"/>
              <a:buChar char="•"/>
            </a:pPr>
            <a:endParaRPr lang="en-US" dirty="0">
              <a:solidFill>
                <a:srgbClr val="000000"/>
              </a:solidFill>
              <a:latin typeface="Arial" panose="020B0604020202020204" pitchFamily="34" charset="0"/>
            </a:endParaRPr>
          </a:p>
          <a:p>
            <a:pPr marL="914400" lvl="2"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3765207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B5830-4A42-37A5-6075-48A798646214}"/>
              </a:ext>
            </a:extLst>
          </p:cNvPr>
          <p:cNvSpPr>
            <a:spLocks noGrp="1"/>
          </p:cNvSpPr>
          <p:nvPr>
            <p:ph type="title"/>
          </p:nvPr>
        </p:nvSpPr>
        <p:spPr/>
        <p:txBody>
          <a:bodyPr/>
          <a:lstStyle/>
          <a:p>
            <a:r>
              <a:rPr lang="en-US" dirty="0">
                <a:solidFill>
                  <a:srgbClr val="7030A0"/>
                </a:solidFill>
              </a:rPr>
              <a:t>Bipolar Screening</a:t>
            </a:r>
          </a:p>
        </p:txBody>
      </p:sp>
      <p:sp>
        <p:nvSpPr>
          <p:cNvPr id="4" name="Content Placeholder 2">
            <a:extLst>
              <a:ext uri="{FF2B5EF4-FFF2-40B4-BE49-F238E27FC236}">
                <a16:creationId xmlns:a16="http://schemas.microsoft.com/office/drawing/2014/main" id="{C6A4BB6D-6173-12DE-7C08-CE82C582ED6C}"/>
              </a:ext>
            </a:extLst>
          </p:cNvPr>
          <p:cNvSpPr>
            <a:spLocks noGrp="1"/>
          </p:cNvSpPr>
          <p:nvPr>
            <p:ph idx="1"/>
          </p:nvPr>
        </p:nvSpPr>
        <p:spPr>
          <a:xfrm>
            <a:off x="838200" y="2017103"/>
            <a:ext cx="10515600" cy="4351338"/>
          </a:xfrm>
        </p:spPr>
        <p:txBody>
          <a:bodyPr>
            <a:normAutofit fontScale="85000" lnSpcReduction="10000"/>
          </a:bodyPr>
          <a:lstStyle/>
          <a:p>
            <a:pPr marL="0" indent="0">
              <a:buNone/>
            </a:pPr>
            <a:r>
              <a:rPr lang="en-US" b="1" dirty="0"/>
              <a:t>CIDI (Composite International Diagnostic Interview) CIDI </a:t>
            </a:r>
          </a:p>
          <a:p>
            <a:pPr lvl="1"/>
            <a:r>
              <a:rPr lang="en-US" dirty="0"/>
              <a:t>Provider instrument</a:t>
            </a:r>
          </a:p>
          <a:p>
            <a:pPr lvl="1"/>
            <a:r>
              <a:rPr lang="en-US" dirty="0"/>
              <a:t>Total of 12 questions </a:t>
            </a:r>
          </a:p>
          <a:p>
            <a:pPr lvl="1"/>
            <a:r>
              <a:rPr lang="en-US" dirty="0"/>
              <a:t>Has a euphoria and irritability stem questions</a:t>
            </a:r>
          </a:p>
          <a:p>
            <a:pPr lvl="1"/>
            <a:r>
              <a:rPr lang="en-US" dirty="0"/>
              <a:t>Moderate risk for bipolar disorder is 6 or more questions with positive endorsement </a:t>
            </a:r>
          </a:p>
          <a:p>
            <a:pPr marL="0" indent="0">
              <a:buNone/>
            </a:pPr>
            <a:endParaRPr lang="en-US" dirty="0"/>
          </a:p>
          <a:p>
            <a:pPr marL="0" indent="0">
              <a:buNone/>
            </a:pPr>
            <a:r>
              <a:rPr lang="en-US" b="1" dirty="0"/>
              <a:t>MDQ (Mood Disorders Questionnaire) </a:t>
            </a:r>
          </a:p>
          <a:p>
            <a:pPr lvl="1"/>
            <a:r>
              <a:rPr lang="en-US" dirty="0"/>
              <a:t>Self-report questionnaire assessing 13 symptoms with yes/no questions, as well as a question assessing timing of symptoms, and a question assessing the degree of impairment caused by the symptoms </a:t>
            </a:r>
          </a:p>
          <a:p>
            <a:pPr lvl="1"/>
            <a:r>
              <a:rPr lang="en-US" dirty="0"/>
              <a:t>A score of 7 or more is typically used as the cutoff for a positive screen </a:t>
            </a:r>
          </a:p>
          <a:p>
            <a:pPr lvl="1"/>
            <a:r>
              <a:rPr lang="en-US" dirty="0"/>
              <a:t>Must answer positive to question 2 (assessing the presence of multiple symptoms simultaneously) as well as indicate moderate or serious severity in question 3 as well</a:t>
            </a:r>
          </a:p>
          <a:p>
            <a:pPr marL="457200" lvl="1" indent="0">
              <a:buNone/>
            </a:pPr>
            <a:endParaRPr lang="en-US" dirty="0"/>
          </a:p>
        </p:txBody>
      </p:sp>
    </p:spTree>
    <p:extLst>
      <p:ext uri="{BB962C8B-B14F-4D97-AF65-F5344CB8AC3E}">
        <p14:creationId xmlns:p14="http://schemas.microsoft.com/office/powerpoint/2010/main" val="3955546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915D5-057A-EAAB-23D2-62CE24BFCA95}"/>
              </a:ext>
            </a:extLst>
          </p:cNvPr>
          <p:cNvSpPr>
            <a:spLocks noGrp="1"/>
          </p:cNvSpPr>
          <p:nvPr>
            <p:ph type="title"/>
          </p:nvPr>
        </p:nvSpPr>
        <p:spPr/>
        <p:txBody>
          <a:bodyPr/>
          <a:lstStyle/>
          <a:p>
            <a:r>
              <a:rPr lang="en-US" dirty="0">
                <a:solidFill>
                  <a:srgbClr val="7030A0"/>
                </a:solidFill>
              </a:rPr>
              <a:t>Assessment</a:t>
            </a:r>
          </a:p>
        </p:txBody>
      </p:sp>
      <p:sp>
        <p:nvSpPr>
          <p:cNvPr id="3" name="Content Placeholder 2">
            <a:extLst>
              <a:ext uri="{FF2B5EF4-FFF2-40B4-BE49-F238E27FC236}">
                <a16:creationId xmlns:a16="http://schemas.microsoft.com/office/drawing/2014/main" id="{89A4DCE4-4546-3613-4312-56C80BBC53E4}"/>
              </a:ext>
            </a:extLst>
          </p:cNvPr>
          <p:cNvSpPr>
            <a:spLocks noGrp="1"/>
          </p:cNvSpPr>
          <p:nvPr>
            <p:ph idx="1"/>
          </p:nvPr>
        </p:nvSpPr>
        <p:spPr>
          <a:xfrm>
            <a:off x="838200" y="1825625"/>
            <a:ext cx="10515600" cy="4351338"/>
          </a:xfrm>
        </p:spPr>
        <p:txBody>
          <a:bodyPr/>
          <a:lstStyle/>
          <a:p>
            <a:r>
              <a:rPr lang="en-US" dirty="0"/>
              <a:t>Remember that a screening tool does not make a diagnosis – further assessment is warranted after any positive screen</a:t>
            </a:r>
          </a:p>
          <a:p>
            <a:r>
              <a:rPr lang="en-US" dirty="0"/>
              <a:t>Areas for further assessment:</a:t>
            </a:r>
          </a:p>
          <a:p>
            <a:pPr lvl="1"/>
            <a:r>
              <a:rPr lang="en-US" dirty="0"/>
              <a:t>Reproductive history* </a:t>
            </a:r>
          </a:p>
          <a:p>
            <a:pPr lvl="1"/>
            <a:r>
              <a:rPr lang="en-US" dirty="0"/>
              <a:t>Severity, chronicity and co-morbidity </a:t>
            </a:r>
          </a:p>
          <a:p>
            <a:pPr lvl="1"/>
            <a:r>
              <a:rPr lang="en-US" dirty="0"/>
              <a:t>Safety risk</a:t>
            </a:r>
          </a:p>
          <a:p>
            <a:pPr lvl="1"/>
            <a:r>
              <a:rPr lang="en-US" dirty="0"/>
              <a:t>Current stressors</a:t>
            </a:r>
          </a:p>
          <a:p>
            <a:pPr lvl="1"/>
            <a:r>
              <a:rPr lang="en-US" dirty="0"/>
              <a:t>Previous treatment experience</a:t>
            </a:r>
          </a:p>
          <a:p>
            <a:pPr lvl="1"/>
            <a:r>
              <a:rPr lang="en-US" dirty="0"/>
              <a:t>Treatment preferences</a:t>
            </a:r>
          </a:p>
          <a:p>
            <a:pPr lvl="1"/>
            <a:r>
              <a:rPr lang="en-US" dirty="0"/>
              <a:t>Strengths, social support and resources</a:t>
            </a:r>
          </a:p>
        </p:txBody>
      </p:sp>
    </p:spTree>
    <p:extLst>
      <p:ext uri="{BB962C8B-B14F-4D97-AF65-F5344CB8AC3E}">
        <p14:creationId xmlns:p14="http://schemas.microsoft.com/office/powerpoint/2010/main" val="1052051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A2F99-00E0-D74A-67BA-4E122A96923C}"/>
              </a:ext>
            </a:extLst>
          </p:cNvPr>
          <p:cNvSpPr>
            <a:spLocks noGrp="1"/>
          </p:cNvSpPr>
          <p:nvPr>
            <p:ph type="title"/>
          </p:nvPr>
        </p:nvSpPr>
        <p:spPr>
          <a:xfrm>
            <a:off x="838200" y="721161"/>
            <a:ext cx="10515600" cy="709919"/>
          </a:xfrm>
        </p:spPr>
        <p:txBody>
          <a:bodyPr>
            <a:normAutofit fontScale="90000"/>
          </a:bodyPr>
          <a:lstStyle/>
          <a:p>
            <a:pPr algn="l"/>
            <a:r>
              <a:rPr lang="en-US" sz="4900" dirty="0">
                <a:solidFill>
                  <a:srgbClr val="7030A0"/>
                </a:solidFill>
              </a:rPr>
              <a:t>Objectives</a:t>
            </a:r>
            <a:r>
              <a:rPr lang="en-US" b="1" dirty="0">
                <a:solidFill>
                  <a:srgbClr val="7030A0"/>
                </a:solidFill>
              </a:rPr>
              <a:t>: </a:t>
            </a:r>
            <a:br>
              <a:rPr lang="en-US" b="1" dirty="0">
                <a:solidFill>
                  <a:srgbClr val="7030A0"/>
                </a:solidFill>
              </a:rPr>
            </a:br>
            <a:endParaRPr lang="en-US" dirty="0">
              <a:solidFill>
                <a:srgbClr val="7030A0"/>
              </a:solidFill>
            </a:endParaRPr>
          </a:p>
        </p:txBody>
      </p:sp>
      <p:sp>
        <p:nvSpPr>
          <p:cNvPr id="3" name="Content Placeholder 2">
            <a:extLst>
              <a:ext uri="{FF2B5EF4-FFF2-40B4-BE49-F238E27FC236}">
                <a16:creationId xmlns:a16="http://schemas.microsoft.com/office/drawing/2014/main" id="{D8F66CFA-BEF2-CDF0-94AC-DE9B69FD3C4A}"/>
              </a:ext>
            </a:extLst>
          </p:cNvPr>
          <p:cNvSpPr>
            <a:spLocks noGrp="1"/>
          </p:cNvSpPr>
          <p:nvPr>
            <p:ph idx="1"/>
          </p:nvPr>
        </p:nvSpPr>
        <p:spPr>
          <a:xfrm>
            <a:off x="838200" y="1876606"/>
            <a:ext cx="10515600" cy="4351338"/>
          </a:xfrm>
        </p:spPr>
        <p:txBody>
          <a:bodyPr>
            <a:normAutofit/>
          </a:bodyPr>
          <a:lstStyle/>
          <a:p>
            <a:r>
              <a:rPr lang="en-US" sz="2400" dirty="0"/>
              <a:t>Describe the epidemiology, risk factors, and complications of PMADs.</a:t>
            </a:r>
          </a:p>
          <a:p>
            <a:endParaRPr lang="en-US" sz="2400" dirty="0"/>
          </a:p>
          <a:p>
            <a:r>
              <a:rPr lang="en-US" sz="2400" dirty="0"/>
              <a:t>Use structured tools to aid in screening and diagnosing patients with PMADs. </a:t>
            </a:r>
          </a:p>
          <a:p>
            <a:endParaRPr lang="en-US" sz="2400" dirty="0"/>
          </a:p>
        </p:txBody>
      </p:sp>
    </p:spTree>
    <p:extLst>
      <p:ext uri="{BB962C8B-B14F-4D97-AF65-F5344CB8AC3E}">
        <p14:creationId xmlns:p14="http://schemas.microsoft.com/office/powerpoint/2010/main" val="2724855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28E98-5011-2727-AD3E-97B532595567}"/>
              </a:ext>
            </a:extLst>
          </p:cNvPr>
          <p:cNvSpPr>
            <a:spLocks noGrp="1"/>
          </p:cNvSpPr>
          <p:nvPr>
            <p:ph type="title"/>
          </p:nvPr>
        </p:nvSpPr>
        <p:spPr>
          <a:xfrm>
            <a:off x="838200" y="950428"/>
            <a:ext cx="10515600" cy="709919"/>
          </a:xfrm>
        </p:spPr>
        <p:txBody>
          <a:bodyPr>
            <a:normAutofit/>
          </a:bodyPr>
          <a:lstStyle/>
          <a:p>
            <a:r>
              <a:rPr lang="en-US" sz="3000" dirty="0">
                <a:solidFill>
                  <a:srgbClr val="7030A0"/>
                </a:solidFill>
              </a:rPr>
              <a:t>Perinatal Assessment: Taking a Reproductive History </a:t>
            </a:r>
          </a:p>
        </p:txBody>
      </p:sp>
      <p:pic>
        <p:nvPicPr>
          <p:cNvPr id="2050" name="Picture 2">
            <a:extLst>
              <a:ext uri="{FF2B5EF4-FFF2-40B4-BE49-F238E27FC236}">
                <a16:creationId xmlns:a16="http://schemas.microsoft.com/office/drawing/2014/main" id="{66AA0877-60C0-8FEE-CA94-5EB07F316F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28759"/>
            <a:ext cx="11277600" cy="3386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969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4511"/>
            <a:ext cx="10515600" cy="709919"/>
          </a:xfrm>
        </p:spPr>
        <p:txBody>
          <a:bodyPr/>
          <a:lstStyle/>
          <a:p>
            <a:r>
              <a:rPr lang="en-US" dirty="0">
                <a:solidFill>
                  <a:srgbClr val="7030A0"/>
                </a:solidFill>
                <a:latin typeface="Helvetica Light"/>
              </a:rPr>
              <a:t>Diagnosing unipolar perinatal depression</a:t>
            </a:r>
          </a:p>
        </p:txBody>
      </p:sp>
      <p:sp>
        <p:nvSpPr>
          <p:cNvPr id="5" name="Slide Number Placeholder 4"/>
          <p:cNvSpPr>
            <a:spLocks noGrp="1"/>
          </p:cNvSpPr>
          <p:nvPr>
            <p:ph type="sldNum" sz="quarter" idx="11"/>
          </p:nvPr>
        </p:nvSpPr>
        <p:spPr>
          <a:xfrm>
            <a:off x="10594975" y="6374288"/>
            <a:ext cx="987424" cy="278924"/>
          </a:xfrm>
          <a:prstGeom prst="rect">
            <a:avLst/>
          </a:prstGeom>
        </p:spPr>
        <p:txBody>
          <a:bodyPr vert="horz" lIns="0" tIns="0" rIns="0" bIns="0" rtlCol="0" anchor="b" anchorCtr="0"/>
          <a:lstStyle>
            <a:defPPr>
              <a:defRPr lang="en-US"/>
            </a:defPPr>
            <a:lvl1pPr marL="0" algn="r" defTabSz="457200" rtl="0" eaLnBrk="1" latinLnBrk="0" hangingPunct="1">
              <a:defRPr sz="85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E8BC936-0928-C346-B13E-04BD58031644}" type="slidenum">
              <a:rPr lang="en-US" smtClean="0"/>
              <a:pPr/>
              <a:t>21</a:t>
            </a:fld>
            <a:endParaRPr lang="en-US" dirty="0"/>
          </a:p>
        </p:txBody>
      </p:sp>
      <p:sp>
        <p:nvSpPr>
          <p:cNvPr id="6" name="Rectangle 3"/>
          <p:cNvSpPr>
            <a:spLocks noGrp="1" noChangeArrowheads="1"/>
          </p:cNvSpPr>
          <p:nvPr>
            <p:ph idx="1"/>
          </p:nvPr>
        </p:nvSpPr>
        <p:spPr>
          <a:xfrm>
            <a:off x="838200" y="1542197"/>
            <a:ext cx="10972800" cy="4476466"/>
          </a:xfrm>
        </p:spPr>
        <p:txBody>
          <a:bodyPr>
            <a:noAutofit/>
          </a:bodyPr>
          <a:lstStyle/>
          <a:p>
            <a:pPr eaLnBrk="1" hangingPunct="1">
              <a:lnSpc>
                <a:spcPct val="80000"/>
              </a:lnSpc>
              <a:buFontTx/>
              <a:buNone/>
            </a:pPr>
            <a:r>
              <a:rPr lang="en-US" sz="1800" b="1" dirty="0">
                <a:latin typeface="Helvetica Regular"/>
              </a:rPr>
              <a:t>Major depressive disorder with peripartum onset</a:t>
            </a:r>
          </a:p>
          <a:p>
            <a:pPr eaLnBrk="1" hangingPunct="1">
              <a:lnSpc>
                <a:spcPct val="80000"/>
              </a:lnSpc>
              <a:buFontTx/>
              <a:buNone/>
            </a:pPr>
            <a:r>
              <a:rPr lang="en-US" sz="1800" dirty="0">
                <a:latin typeface="Helvetica Regular"/>
              </a:rPr>
              <a:t>requires ≥ five of the following symptoms (one must be depressed mood or anhedonia), beginning in pregnancy or within 4 weeks of delivery</a:t>
            </a:r>
          </a:p>
          <a:p>
            <a:pPr eaLnBrk="1" hangingPunct="1">
              <a:lnSpc>
                <a:spcPct val="80000"/>
              </a:lnSpc>
            </a:pPr>
            <a:r>
              <a:rPr lang="en-US" sz="1800" dirty="0">
                <a:latin typeface="Helvetica Regular"/>
              </a:rPr>
              <a:t>Depressed mood, </a:t>
            </a:r>
            <a:r>
              <a:rPr lang="en-US" sz="1800" dirty="0">
                <a:solidFill>
                  <a:schemeClr val="hlink"/>
                </a:solidFill>
                <a:latin typeface="Helvetica Regular"/>
              </a:rPr>
              <a:t>often overshadowed by severe anxiety, crying episodes, feel trapped/overwhelmed</a:t>
            </a:r>
          </a:p>
          <a:p>
            <a:pPr eaLnBrk="1" hangingPunct="1">
              <a:lnSpc>
                <a:spcPct val="80000"/>
              </a:lnSpc>
            </a:pPr>
            <a:r>
              <a:rPr lang="en-US" sz="1800" dirty="0">
                <a:latin typeface="Helvetica Regular"/>
              </a:rPr>
              <a:t>Markedly diminished interest or pleasure in activities- </a:t>
            </a:r>
            <a:r>
              <a:rPr lang="en-US" sz="1800" dirty="0">
                <a:solidFill>
                  <a:srgbClr val="003CA5"/>
                </a:solidFill>
                <a:latin typeface="Helvetica Regular"/>
              </a:rPr>
              <a:t>lack of interest in baby/not feeling close to baby</a:t>
            </a:r>
          </a:p>
          <a:p>
            <a:pPr eaLnBrk="1" hangingPunct="1">
              <a:lnSpc>
                <a:spcPct val="80000"/>
              </a:lnSpc>
            </a:pPr>
            <a:r>
              <a:rPr lang="en-US" sz="1800" dirty="0">
                <a:latin typeface="Helvetica Regular"/>
              </a:rPr>
              <a:t>Appetite disturbance- </a:t>
            </a:r>
            <a:r>
              <a:rPr lang="en-US" sz="1800" dirty="0">
                <a:solidFill>
                  <a:srgbClr val="003CA5"/>
                </a:solidFill>
                <a:latin typeface="Helvetica Regular"/>
              </a:rPr>
              <a:t>food has no taste, forces self to eat, poor gestational weight</a:t>
            </a:r>
          </a:p>
          <a:p>
            <a:pPr eaLnBrk="1" hangingPunct="1">
              <a:lnSpc>
                <a:spcPct val="80000"/>
              </a:lnSpc>
            </a:pPr>
            <a:r>
              <a:rPr lang="en-US" sz="1800" dirty="0">
                <a:latin typeface="Helvetica Regular"/>
              </a:rPr>
              <a:t>Sleep disturbance- </a:t>
            </a:r>
            <a:r>
              <a:rPr lang="en-US" sz="1800" dirty="0">
                <a:solidFill>
                  <a:srgbClr val="003CA5"/>
                </a:solidFill>
                <a:latin typeface="Helvetica Regular"/>
              </a:rPr>
              <a:t>cannot fall or stay asleep - even when the baby is sleeping </a:t>
            </a:r>
            <a:endParaRPr lang="en-US" sz="1800" dirty="0">
              <a:latin typeface="Helvetica Regular"/>
            </a:endParaRPr>
          </a:p>
          <a:p>
            <a:pPr eaLnBrk="1" hangingPunct="1">
              <a:lnSpc>
                <a:spcPct val="80000"/>
              </a:lnSpc>
            </a:pPr>
            <a:r>
              <a:rPr lang="en-US" sz="1800" dirty="0">
                <a:latin typeface="Helvetica Regular"/>
              </a:rPr>
              <a:t>Physical agitation (</a:t>
            </a:r>
            <a:r>
              <a:rPr lang="en-US" sz="1800" dirty="0">
                <a:solidFill>
                  <a:srgbClr val="003CA5"/>
                </a:solidFill>
                <a:latin typeface="Helvetica Regular"/>
              </a:rPr>
              <a:t>on-edge</a:t>
            </a:r>
            <a:r>
              <a:rPr lang="en-US" sz="1800" dirty="0">
                <a:latin typeface="Helvetica Regular"/>
              </a:rPr>
              <a:t>) or feeling slowed down</a:t>
            </a:r>
          </a:p>
          <a:p>
            <a:pPr eaLnBrk="1" hangingPunct="1">
              <a:lnSpc>
                <a:spcPct val="80000"/>
              </a:lnSpc>
            </a:pPr>
            <a:r>
              <a:rPr lang="en-US" sz="1800" dirty="0">
                <a:latin typeface="Helvetica Regular"/>
              </a:rPr>
              <a:t>Fatigue or loss of energy,  </a:t>
            </a:r>
            <a:r>
              <a:rPr lang="en-US" sz="1800" dirty="0">
                <a:solidFill>
                  <a:srgbClr val="003CA5"/>
                </a:solidFill>
                <a:latin typeface="Helvetica Regular"/>
              </a:rPr>
              <a:t>exhausted</a:t>
            </a:r>
          </a:p>
          <a:p>
            <a:pPr eaLnBrk="1" hangingPunct="1">
              <a:lnSpc>
                <a:spcPct val="80000"/>
              </a:lnSpc>
            </a:pPr>
            <a:r>
              <a:rPr lang="en-US" sz="1800" dirty="0">
                <a:latin typeface="Helvetica Regular"/>
              </a:rPr>
              <a:t>Feelings of worthlessness or excessive or inappropriate guilt </a:t>
            </a:r>
            <a:r>
              <a:rPr lang="en-US" sz="1800" dirty="0">
                <a:solidFill>
                  <a:schemeClr val="accent1">
                    <a:lumMod val="75000"/>
                  </a:schemeClr>
                </a:solidFill>
                <a:latin typeface="Helvetica Regular"/>
              </a:rPr>
              <a:t>– feeling like a bad mother</a:t>
            </a:r>
          </a:p>
          <a:p>
            <a:pPr eaLnBrk="1" hangingPunct="1">
              <a:lnSpc>
                <a:spcPct val="80000"/>
              </a:lnSpc>
            </a:pPr>
            <a:r>
              <a:rPr lang="en-US" sz="1800" dirty="0">
                <a:latin typeface="Helvetica Regular"/>
              </a:rPr>
              <a:t>Decreased concentration or ability to make decisions </a:t>
            </a:r>
          </a:p>
          <a:p>
            <a:pPr eaLnBrk="1" hangingPunct="1">
              <a:lnSpc>
                <a:spcPct val="80000"/>
              </a:lnSpc>
            </a:pPr>
            <a:r>
              <a:rPr lang="en-US" sz="1800" dirty="0">
                <a:latin typeface="Helvetica Regular"/>
              </a:rPr>
              <a:t>Recurrent thoughts of death or suicidal ideation –</a:t>
            </a:r>
            <a:r>
              <a:rPr lang="en-US" sz="1800" dirty="0">
                <a:solidFill>
                  <a:srgbClr val="003CA5"/>
                </a:solidFill>
                <a:latin typeface="Helvetica Regular"/>
              </a:rPr>
              <a:t>my family/baby would be better off without me</a:t>
            </a:r>
            <a:endParaRPr lang="en-US" sz="1800" dirty="0">
              <a:latin typeface="Helvetica Regular"/>
            </a:endParaRPr>
          </a:p>
          <a:p>
            <a:pPr lvl="1" eaLnBrk="1" hangingPunct="1">
              <a:lnSpc>
                <a:spcPct val="80000"/>
              </a:lnSpc>
              <a:buFontTx/>
              <a:buNone/>
            </a:pPr>
            <a:r>
              <a:rPr lang="en-US" sz="1800" dirty="0">
                <a:latin typeface="Helvetica Regular"/>
              </a:rPr>
              <a:t>†Symptoms must be present most of the day nearly every day for ≥ two weeks.</a:t>
            </a:r>
          </a:p>
        </p:txBody>
      </p:sp>
      <p:sp>
        <p:nvSpPr>
          <p:cNvPr id="4" name="TextBox 3">
            <a:extLst>
              <a:ext uri="{FF2B5EF4-FFF2-40B4-BE49-F238E27FC236}">
                <a16:creationId xmlns:a16="http://schemas.microsoft.com/office/drawing/2014/main" id="{11574C8A-1EAD-E299-DD72-BE533438D0B3}"/>
              </a:ext>
            </a:extLst>
          </p:cNvPr>
          <p:cNvSpPr txBox="1"/>
          <p:nvPr/>
        </p:nvSpPr>
        <p:spPr>
          <a:xfrm>
            <a:off x="10269664" y="138180"/>
            <a:ext cx="1922336" cy="646331"/>
          </a:xfrm>
          <a:prstGeom prst="rect">
            <a:avLst/>
          </a:prstGeom>
          <a:solidFill>
            <a:schemeClr val="accent6">
              <a:lumMod val="40000"/>
              <a:lumOff val="60000"/>
            </a:schemeClr>
          </a:solidFill>
          <a:ln w="38100">
            <a:noFill/>
          </a:ln>
        </p:spPr>
        <p:txBody>
          <a:bodyPr wrap="square" rtlCol="0">
            <a:spAutoFit/>
          </a:bodyPr>
          <a:lstStyle/>
          <a:p>
            <a:r>
              <a:rPr lang="en-US" dirty="0"/>
              <a:t>Perinatal Prevalence: 6-11%</a:t>
            </a:r>
          </a:p>
        </p:txBody>
      </p:sp>
    </p:spTree>
    <p:extLst>
      <p:ext uri="{BB962C8B-B14F-4D97-AF65-F5344CB8AC3E}">
        <p14:creationId xmlns:p14="http://schemas.microsoft.com/office/powerpoint/2010/main" val="3804506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18978"/>
            <a:ext cx="10515600" cy="886265"/>
          </a:xfrm>
        </p:spPr>
        <p:txBody>
          <a:bodyPr>
            <a:normAutofit fontScale="90000"/>
          </a:bodyPr>
          <a:lstStyle/>
          <a:p>
            <a:br>
              <a:rPr lang="en-US" dirty="0">
                <a:solidFill>
                  <a:srgbClr val="7030A0"/>
                </a:solidFill>
              </a:rPr>
            </a:br>
            <a:r>
              <a:rPr lang="en-US" dirty="0">
                <a:solidFill>
                  <a:srgbClr val="7030A0"/>
                </a:solidFill>
              </a:rPr>
              <a:t>Baby blues or PPD</a:t>
            </a:r>
            <a:br>
              <a:rPr lang="en-US" sz="1600" dirty="0">
                <a:solidFill>
                  <a:srgbClr val="7030A0"/>
                </a:solidFill>
              </a:rPr>
            </a:br>
            <a:r>
              <a:rPr lang="en-US" sz="1600" dirty="0">
                <a:solidFill>
                  <a:srgbClr val="7030A0"/>
                </a:solidFill>
              </a:rPr>
              <a:t>Putnam et al 2017; Jordan et al 2019; </a:t>
            </a:r>
            <a:r>
              <a:rPr lang="it-IT" sz="1600" dirty="0">
                <a:solidFill>
                  <a:srgbClr val="7030A0"/>
                </a:solidFill>
              </a:rPr>
              <a:t>Putnick DL et al. 2020</a:t>
            </a:r>
            <a:br>
              <a:rPr lang="en-US" dirty="0">
                <a:solidFill>
                  <a:srgbClr val="7030A0"/>
                </a:solidFill>
              </a:rPr>
            </a:br>
            <a:endParaRPr lang="en-US" dirty="0">
              <a:solidFill>
                <a:srgbClr val="7030A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5357334"/>
              </p:ext>
            </p:extLst>
          </p:nvPr>
        </p:nvGraphicFramePr>
        <p:xfrm>
          <a:off x="599635" y="1505243"/>
          <a:ext cx="10992729" cy="4779102"/>
        </p:xfrm>
        <a:graphic>
          <a:graphicData uri="http://schemas.openxmlformats.org/drawingml/2006/table">
            <a:tbl>
              <a:tblPr firstRow="1" bandRow="1">
                <a:tableStyleId>{5C22544A-7EE6-4342-B048-85BDC9FD1C3A}</a:tableStyleId>
              </a:tblPr>
              <a:tblGrid>
                <a:gridCol w="2377966">
                  <a:extLst>
                    <a:ext uri="{9D8B030D-6E8A-4147-A177-3AD203B41FA5}">
                      <a16:colId xmlns:a16="http://schemas.microsoft.com/office/drawing/2014/main" val="20000"/>
                    </a:ext>
                  </a:extLst>
                </a:gridCol>
                <a:gridCol w="4162096">
                  <a:extLst>
                    <a:ext uri="{9D8B030D-6E8A-4147-A177-3AD203B41FA5}">
                      <a16:colId xmlns:a16="http://schemas.microsoft.com/office/drawing/2014/main" val="20001"/>
                    </a:ext>
                  </a:extLst>
                </a:gridCol>
                <a:gridCol w="4452667">
                  <a:extLst>
                    <a:ext uri="{9D8B030D-6E8A-4147-A177-3AD203B41FA5}">
                      <a16:colId xmlns:a16="http://schemas.microsoft.com/office/drawing/2014/main" val="20002"/>
                    </a:ext>
                  </a:extLst>
                </a:gridCol>
              </a:tblGrid>
              <a:tr h="406938">
                <a:tc>
                  <a:txBody>
                    <a:bodyPr/>
                    <a:lstStyle/>
                    <a:p>
                      <a:endParaRPr lang="en-US" sz="1600" dirty="0">
                        <a:latin typeface="Helvetica Regular"/>
                      </a:endParaRPr>
                    </a:p>
                  </a:txBody>
                  <a:tcPr/>
                </a:tc>
                <a:tc>
                  <a:txBody>
                    <a:bodyPr/>
                    <a:lstStyle/>
                    <a:p>
                      <a:r>
                        <a:rPr lang="en-US" sz="1800" dirty="0">
                          <a:latin typeface="Helvetica Regular"/>
                        </a:rPr>
                        <a:t>               Baby Blues </a:t>
                      </a:r>
                    </a:p>
                  </a:txBody>
                  <a:tcPr/>
                </a:tc>
                <a:tc>
                  <a:txBody>
                    <a:bodyPr/>
                    <a:lstStyle/>
                    <a:p>
                      <a:r>
                        <a:rPr lang="en-US" sz="1800" dirty="0">
                          <a:latin typeface="Helvetica Regular"/>
                        </a:rPr>
                        <a:t>           Postpartum</a:t>
                      </a:r>
                      <a:r>
                        <a:rPr lang="en-US" sz="1800" baseline="0" dirty="0">
                          <a:latin typeface="Helvetica Regular"/>
                        </a:rPr>
                        <a:t> Depression </a:t>
                      </a:r>
                      <a:endParaRPr lang="en-US" sz="1800" dirty="0">
                        <a:latin typeface="Helvetica Regular"/>
                      </a:endParaRPr>
                    </a:p>
                  </a:txBody>
                  <a:tcPr/>
                </a:tc>
                <a:extLst>
                  <a:ext uri="{0D108BD9-81ED-4DB2-BD59-A6C34878D82A}">
                    <a16:rowId xmlns:a16="http://schemas.microsoft.com/office/drawing/2014/main" val="10000"/>
                  </a:ext>
                </a:extLst>
              </a:tr>
              <a:tr h="375635">
                <a:tc>
                  <a:txBody>
                    <a:bodyPr/>
                    <a:lstStyle/>
                    <a:p>
                      <a:r>
                        <a:rPr lang="en-US" sz="1600" dirty="0">
                          <a:latin typeface="Helvetica Regular"/>
                        </a:rPr>
                        <a:t>Prevalence </a:t>
                      </a:r>
                    </a:p>
                  </a:txBody>
                  <a:tcPr/>
                </a:tc>
                <a:tc>
                  <a:txBody>
                    <a:bodyPr/>
                    <a:lstStyle/>
                    <a:p>
                      <a:r>
                        <a:rPr lang="en-US" sz="1600" dirty="0">
                          <a:latin typeface="Helvetica Regular"/>
                        </a:rPr>
                        <a:t>50-85%</a:t>
                      </a:r>
                    </a:p>
                  </a:txBody>
                  <a:tcPr/>
                </a:tc>
                <a:tc>
                  <a:txBody>
                    <a:bodyPr/>
                    <a:lstStyle/>
                    <a:p>
                      <a:r>
                        <a:rPr lang="en-US" sz="1600" dirty="0">
                          <a:latin typeface="Helvetica Regular"/>
                        </a:rPr>
                        <a:t>6-11%</a:t>
                      </a:r>
                    </a:p>
                  </a:txBody>
                  <a:tcPr/>
                </a:tc>
                <a:extLst>
                  <a:ext uri="{0D108BD9-81ED-4DB2-BD59-A6C34878D82A}">
                    <a16:rowId xmlns:a16="http://schemas.microsoft.com/office/drawing/2014/main" val="10001"/>
                  </a:ext>
                </a:extLst>
              </a:tr>
              <a:tr h="657362">
                <a:tc>
                  <a:txBody>
                    <a:bodyPr/>
                    <a:lstStyle/>
                    <a:p>
                      <a:r>
                        <a:rPr lang="en-US" sz="1600" dirty="0">
                          <a:latin typeface="Helvetica Regular"/>
                        </a:rPr>
                        <a:t>Onset </a:t>
                      </a:r>
                    </a:p>
                  </a:txBody>
                  <a:tcPr/>
                </a:tc>
                <a:tc>
                  <a:txBody>
                    <a:bodyPr/>
                    <a:lstStyle/>
                    <a:p>
                      <a:r>
                        <a:rPr lang="en-US" sz="1600" dirty="0">
                          <a:latin typeface="Helvetica Regular"/>
                        </a:rPr>
                        <a:t>Within</a:t>
                      </a:r>
                      <a:r>
                        <a:rPr lang="en-US" sz="1600" baseline="0" dirty="0">
                          <a:latin typeface="Helvetica Regular"/>
                        </a:rPr>
                        <a:t> few days of delivery, peaks within a week </a:t>
                      </a:r>
                      <a:endParaRPr lang="en-US" sz="1600" dirty="0">
                        <a:latin typeface="Helvetica Regular"/>
                      </a:endParaRPr>
                    </a:p>
                  </a:txBody>
                  <a:tcPr/>
                </a:tc>
                <a:tc>
                  <a:txBody>
                    <a:bodyPr/>
                    <a:lstStyle/>
                    <a:p>
                      <a:r>
                        <a:rPr lang="en-US" sz="1600" dirty="0">
                          <a:latin typeface="Helvetica Regular"/>
                        </a:rPr>
                        <a:t>Onset during pregnancy or within four weeks postpartum</a:t>
                      </a:r>
                    </a:p>
                  </a:txBody>
                  <a:tcPr/>
                </a:tc>
                <a:extLst>
                  <a:ext uri="{0D108BD9-81ED-4DB2-BD59-A6C34878D82A}">
                    <a16:rowId xmlns:a16="http://schemas.microsoft.com/office/drawing/2014/main" val="10002"/>
                  </a:ext>
                </a:extLst>
              </a:tr>
              <a:tr h="375635">
                <a:tc>
                  <a:txBody>
                    <a:bodyPr/>
                    <a:lstStyle/>
                    <a:p>
                      <a:r>
                        <a:rPr lang="en-US" sz="1600" dirty="0">
                          <a:latin typeface="Helvetica Regular"/>
                        </a:rPr>
                        <a:t>Duration </a:t>
                      </a:r>
                    </a:p>
                  </a:txBody>
                  <a:tcPr/>
                </a:tc>
                <a:tc>
                  <a:txBody>
                    <a:bodyPr/>
                    <a:lstStyle/>
                    <a:p>
                      <a:r>
                        <a:rPr lang="en-US" sz="1600" dirty="0">
                          <a:latin typeface="Helvetica Regular"/>
                        </a:rPr>
                        <a:t>Few days</a:t>
                      </a:r>
                      <a:r>
                        <a:rPr lang="en-US" sz="1600" baseline="0" dirty="0">
                          <a:latin typeface="Helvetica Regular"/>
                        </a:rPr>
                        <a:t>, improves/resolves within 2 weeks </a:t>
                      </a:r>
                      <a:endParaRPr lang="en-US" sz="1600" dirty="0">
                        <a:latin typeface="Helvetica Regular"/>
                      </a:endParaRPr>
                    </a:p>
                  </a:txBody>
                  <a:tcPr/>
                </a:tc>
                <a:tc>
                  <a:txBody>
                    <a:bodyPr/>
                    <a:lstStyle/>
                    <a:p>
                      <a:r>
                        <a:rPr lang="en-US" sz="1600" dirty="0">
                          <a:latin typeface="Helvetica Regular"/>
                        </a:rPr>
                        <a:t>2 weeks to 3 years </a:t>
                      </a:r>
                    </a:p>
                  </a:txBody>
                  <a:tcPr/>
                </a:tc>
                <a:extLst>
                  <a:ext uri="{0D108BD9-81ED-4DB2-BD59-A6C34878D82A}">
                    <a16:rowId xmlns:a16="http://schemas.microsoft.com/office/drawing/2014/main" val="10003"/>
                  </a:ext>
                </a:extLst>
              </a:tr>
              <a:tr h="700605">
                <a:tc>
                  <a:txBody>
                    <a:bodyPr/>
                    <a:lstStyle/>
                    <a:p>
                      <a:r>
                        <a:rPr lang="en-US" sz="1600" dirty="0">
                          <a:latin typeface="Helvetica Regular"/>
                        </a:rPr>
                        <a:t>Severity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Helvetica Regular"/>
                        </a:rPr>
                        <a:t>Mood reactivity, tearfulness, anxiety, sleep disturbance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Helvetica Regular"/>
                        </a:rPr>
                        <a:t>Depressed mood, anhedonia, guilt, rumination, can include suicidal ideation </a:t>
                      </a:r>
                    </a:p>
                  </a:txBody>
                  <a:tcPr/>
                </a:tc>
                <a:extLst>
                  <a:ext uri="{0D108BD9-81ED-4DB2-BD59-A6C34878D82A}">
                    <a16:rowId xmlns:a16="http://schemas.microsoft.com/office/drawing/2014/main" val="10004"/>
                  </a:ext>
                </a:extLst>
              </a:tr>
              <a:tr h="4887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Helvetica Regular"/>
                        </a:rPr>
                        <a:t>Impaired</a:t>
                      </a:r>
                      <a:r>
                        <a:rPr lang="en-US" sz="1600" baseline="0" dirty="0">
                          <a:latin typeface="Helvetica Regular"/>
                        </a:rPr>
                        <a:t> function </a:t>
                      </a:r>
                      <a:endParaRPr lang="en-US" sz="1600" dirty="0">
                        <a:latin typeface="Helvetica Regular"/>
                      </a:endParaRPr>
                    </a:p>
                    <a:p>
                      <a:endParaRPr lang="en-US" sz="1600" dirty="0">
                        <a:latin typeface="Helvetica Regular"/>
                      </a:endParaRPr>
                    </a:p>
                  </a:txBody>
                  <a:tcPr/>
                </a:tc>
                <a:tc>
                  <a:txBody>
                    <a:bodyPr/>
                    <a:lstStyle/>
                    <a:p>
                      <a:r>
                        <a:rPr lang="en-US" sz="1600" dirty="0">
                          <a:latin typeface="Helvetica Regular"/>
                        </a:rPr>
                        <a:t>No </a:t>
                      </a:r>
                    </a:p>
                  </a:txBody>
                  <a:tcPr/>
                </a:tc>
                <a:tc>
                  <a:txBody>
                    <a:bodyPr/>
                    <a:lstStyle/>
                    <a:p>
                      <a:r>
                        <a:rPr lang="en-US" sz="1600" dirty="0">
                          <a:latin typeface="Helvetica Regular"/>
                        </a:rPr>
                        <a:t>Yes </a:t>
                      </a:r>
                    </a:p>
                  </a:txBody>
                  <a:tcPr/>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Helvetica Regular"/>
                        </a:rPr>
                        <a:t>Course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Helvetica Regular"/>
                        </a:rPr>
                        <a:t>Resolves spontaneously, not a psychiatric disorder</a:t>
                      </a:r>
                    </a:p>
                    <a:p>
                      <a:endParaRPr lang="en-US" sz="1600" dirty="0">
                        <a:latin typeface="Helvetica Regular"/>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Helvetica Regular"/>
                        </a:rPr>
                        <a:t>Usually requires treatment </a:t>
                      </a:r>
                    </a:p>
                  </a:txBody>
                  <a:tcPr/>
                </a:tc>
                <a:extLst>
                  <a:ext uri="{0D108BD9-81ED-4DB2-BD59-A6C34878D82A}">
                    <a16:rowId xmlns:a16="http://schemas.microsoft.com/office/drawing/2014/main" val="10006"/>
                  </a:ext>
                </a:extLst>
              </a:tr>
              <a:tr h="657362">
                <a:tc>
                  <a:txBody>
                    <a:bodyPr/>
                    <a:lstStyle/>
                    <a:p>
                      <a:r>
                        <a:rPr lang="en-US" sz="1600" dirty="0">
                          <a:latin typeface="Helvetica Regular"/>
                        </a:rPr>
                        <a:t>Risk</a:t>
                      </a:r>
                    </a:p>
                  </a:txBody>
                  <a:tcPr/>
                </a:tc>
                <a:tc>
                  <a:txBody>
                    <a:bodyPr/>
                    <a:lstStyle/>
                    <a:p>
                      <a:r>
                        <a:rPr lang="en-US" sz="1600" dirty="0">
                          <a:latin typeface="Helvetica Regular"/>
                        </a:rPr>
                        <a:t>Unrelated to</a:t>
                      </a:r>
                      <a:r>
                        <a:rPr lang="en-US" sz="1600" baseline="0" dirty="0">
                          <a:latin typeface="Helvetica Regular"/>
                        </a:rPr>
                        <a:t> stress or prior psychiatric history </a:t>
                      </a:r>
                      <a:endParaRPr lang="en-US" sz="1600" dirty="0">
                        <a:latin typeface="Helvetica Regular"/>
                      </a:endParaRPr>
                    </a:p>
                  </a:txBody>
                  <a:tcPr/>
                </a:tc>
                <a:tc>
                  <a:txBody>
                    <a:bodyPr/>
                    <a:lstStyle/>
                    <a:p>
                      <a:r>
                        <a:rPr lang="en-US" sz="1600" dirty="0">
                          <a:latin typeface="Helvetica Regular"/>
                        </a:rPr>
                        <a:t>Common</a:t>
                      </a:r>
                      <a:r>
                        <a:rPr lang="en-US" sz="1600" baseline="0" dirty="0">
                          <a:latin typeface="Helvetica Regular"/>
                        </a:rPr>
                        <a:t> in women with history of mood d/o and predictive of future episodes </a:t>
                      </a:r>
                      <a:endParaRPr lang="en-US" sz="1600" dirty="0">
                        <a:latin typeface="Helvetica Regular"/>
                      </a:endParaRPr>
                    </a:p>
                  </a:txBody>
                  <a:tcPr/>
                </a:tc>
                <a:extLst>
                  <a:ext uri="{0D108BD9-81ED-4DB2-BD59-A6C34878D82A}">
                    <a16:rowId xmlns:a16="http://schemas.microsoft.com/office/drawing/2014/main" val="10007"/>
                  </a:ext>
                </a:extLst>
              </a:tr>
            </a:tbl>
          </a:graphicData>
        </a:graphic>
      </p:graphicFrame>
      <p:pic>
        <p:nvPicPr>
          <p:cNvPr id="5" name="Graphic 6" descr="Telephone outline">
            <a:extLst>
              <a:ext uri="{FF2B5EF4-FFF2-40B4-BE49-F238E27FC236}">
                <a16:creationId xmlns:a16="http://schemas.microsoft.com/office/drawing/2014/main" id="{67C7723F-C9E4-4110-94E2-21040E40288B}"/>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2435" y="321906"/>
            <a:ext cx="914400" cy="914400"/>
          </a:xfrm>
          <a:prstGeom prst="rect">
            <a:avLst/>
          </a:prstGeom>
        </p:spPr>
      </p:pic>
      <p:sp>
        <p:nvSpPr>
          <p:cNvPr id="6" name="TextBox 7">
            <a:extLst>
              <a:ext uri="{FF2B5EF4-FFF2-40B4-BE49-F238E27FC236}">
                <a16:creationId xmlns:a16="http://schemas.microsoft.com/office/drawing/2014/main" id="{95D1117B-D33A-46DE-81D8-C7FC9BD6F68E}"/>
              </a:ext>
            </a:extLst>
          </p:cNvPr>
          <p:cNvSpPr txBox="1"/>
          <p:nvPr/>
        </p:nvSpPr>
        <p:spPr>
          <a:xfrm>
            <a:off x="1056835" y="541411"/>
            <a:ext cx="2506007" cy="83696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marL="0" marR="0">
              <a:lnSpc>
                <a:spcPct val="107000"/>
              </a:lnSpc>
              <a:spcBef>
                <a:spcPts val="0"/>
              </a:spcBef>
              <a:spcAft>
                <a:spcPts val="800"/>
              </a:spcAft>
            </a:pPr>
            <a:r>
              <a:rPr lang="en-US" sz="2000" kern="1200" dirty="0">
                <a:solidFill>
                  <a:srgbClr val="000000"/>
                </a:solidFill>
                <a:effectLst/>
                <a:latin typeface="Helvetica Regular"/>
                <a:ea typeface="Calibri" panose="020F0502020204030204" pitchFamily="34" charset="0"/>
                <a:cs typeface="Times New Roman" panose="02020603050405020304" pitchFamily="18" charset="0"/>
              </a:rPr>
              <a:t>Call Project TEACH!</a:t>
            </a:r>
          </a:p>
          <a:p>
            <a:pPr marL="0" marR="0">
              <a:lnSpc>
                <a:spcPct val="107000"/>
              </a:lnSpc>
              <a:spcBef>
                <a:spcPts val="0"/>
              </a:spcBef>
              <a:spcAft>
                <a:spcPts val="800"/>
              </a:spcAft>
            </a:pPr>
            <a:r>
              <a:rPr lang="en-US" sz="2000" dirty="0">
                <a:solidFill>
                  <a:srgbClr val="000000"/>
                </a:solidFill>
                <a:latin typeface="Helvetica Regular"/>
                <a:ea typeface="Calibri" panose="020F0502020204030204" pitchFamily="34" charset="0"/>
                <a:cs typeface="Times New Roman" panose="02020603050405020304" pitchFamily="18" charset="0"/>
              </a:rPr>
              <a:t>1-855-227-7272</a:t>
            </a:r>
            <a:endParaRPr lang="en-US" sz="1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7672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2120C-EFBE-43FB-039A-E104669F9D46}"/>
              </a:ext>
            </a:extLst>
          </p:cNvPr>
          <p:cNvSpPr>
            <a:spLocks noGrp="1"/>
          </p:cNvSpPr>
          <p:nvPr>
            <p:ph type="title"/>
          </p:nvPr>
        </p:nvSpPr>
        <p:spPr>
          <a:xfrm>
            <a:off x="838200" y="752324"/>
            <a:ext cx="10515600" cy="709919"/>
          </a:xfrm>
        </p:spPr>
        <p:txBody>
          <a:bodyPr>
            <a:normAutofit/>
          </a:bodyPr>
          <a:lstStyle/>
          <a:p>
            <a:r>
              <a:rPr lang="en-US" sz="3500" dirty="0">
                <a:solidFill>
                  <a:srgbClr val="7030A0"/>
                </a:solidFill>
                <a:latin typeface="Helvetica Light"/>
              </a:rPr>
              <a:t>Diagnosing bipolar disorder</a:t>
            </a:r>
            <a:endParaRPr lang="en-US" sz="3500" dirty="0"/>
          </a:p>
        </p:txBody>
      </p:sp>
      <p:sp>
        <p:nvSpPr>
          <p:cNvPr id="3" name="Content Placeholder 2">
            <a:extLst>
              <a:ext uri="{FF2B5EF4-FFF2-40B4-BE49-F238E27FC236}">
                <a16:creationId xmlns:a16="http://schemas.microsoft.com/office/drawing/2014/main" id="{FF34B449-D424-7045-57B8-E46A7F95627C}"/>
              </a:ext>
            </a:extLst>
          </p:cNvPr>
          <p:cNvSpPr>
            <a:spLocks noGrp="1"/>
          </p:cNvSpPr>
          <p:nvPr>
            <p:ph idx="1"/>
          </p:nvPr>
        </p:nvSpPr>
        <p:spPr>
          <a:xfrm>
            <a:off x="838200" y="1549239"/>
            <a:ext cx="10515600" cy="1313360"/>
          </a:xfrm>
        </p:spPr>
        <p:txBody>
          <a:bodyPr>
            <a:normAutofit fontScale="92500" lnSpcReduction="10000"/>
          </a:bodyPr>
          <a:lstStyle/>
          <a:p>
            <a:r>
              <a:rPr lang="en-US" sz="2000" dirty="0"/>
              <a:t>Bipolar 1 Disorder: characterized by at least one lifetime manic episode</a:t>
            </a:r>
          </a:p>
          <a:p>
            <a:r>
              <a:rPr lang="en-US" sz="2000" dirty="0"/>
              <a:t>Bipolar Disorder: characterized by at least one lifetime hypomanic episode </a:t>
            </a:r>
            <a:r>
              <a:rPr lang="en-US" sz="2000" b="1" dirty="0"/>
              <a:t>AND a</a:t>
            </a:r>
            <a:r>
              <a:rPr lang="en-US" sz="2000" dirty="0"/>
              <a:t> depressive episode</a:t>
            </a:r>
          </a:p>
          <a:p>
            <a:r>
              <a:rPr lang="en-US" sz="2000" dirty="0"/>
              <a:t>2.8% prev. rate in perinatal women</a:t>
            </a:r>
          </a:p>
          <a:p>
            <a:endParaRPr lang="en-US" sz="2000" dirty="0"/>
          </a:p>
        </p:txBody>
      </p:sp>
      <p:sp>
        <p:nvSpPr>
          <p:cNvPr id="5" name="TextBox 4">
            <a:extLst>
              <a:ext uri="{FF2B5EF4-FFF2-40B4-BE49-F238E27FC236}">
                <a16:creationId xmlns:a16="http://schemas.microsoft.com/office/drawing/2014/main" id="{CF9BB6F4-6DD2-5A31-D390-98027454EB2A}"/>
              </a:ext>
            </a:extLst>
          </p:cNvPr>
          <p:cNvSpPr txBox="1"/>
          <p:nvPr/>
        </p:nvSpPr>
        <p:spPr>
          <a:xfrm>
            <a:off x="2497540" y="2859168"/>
            <a:ext cx="8507104" cy="3728649"/>
          </a:xfrm>
          <a:prstGeom prst="rect">
            <a:avLst/>
          </a:prstGeom>
          <a:solidFill>
            <a:schemeClr val="accent5">
              <a:lumMod val="20000"/>
              <a:lumOff val="80000"/>
            </a:schemeClr>
          </a:solidFill>
        </p:spPr>
        <p:txBody>
          <a:bodyPr wrap="square">
            <a:spAutoFit/>
          </a:bodyPr>
          <a:lstStyle/>
          <a:p>
            <a:pPr marL="0" indent="0">
              <a:lnSpc>
                <a:spcPct val="120000"/>
              </a:lnSpc>
              <a:buNone/>
            </a:pPr>
            <a:r>
              <a:rPr lang="en-US" sz="1800" b="1" dirty="0">
                <a:solidFill>
                  <a:schemeClr val="tx1">
                    <a:lumMod val="50000"/>
                  </a:schemeClr>
                </a:solidFill>
                <a:latin typeface="Helvetica Regular"/>
              </a:rPr>
              <a:t>Manic episode </a:t>
            </a:r>
            <a:r>
              <a:rPr lang="en-US" sz="1800" dirty="0">
                <a:solidFill>
                  <a:schemeClr val="tx1">
                    <a:lumMod val="50000"/>
                  </a:schemeClr>
                </a:solidFill>
                <a:latin typeface="Helvetica Regular"/>
              </a:rPr>
              <a:t>(</a:t>
            </a:r>
            <a:r>
              <a:rPr lang="en-US" sz="1800" dirty="0" err="1">
                <a:solidFill>
                  <a:schemeClr val="tx1">
                    <a:lumMod val="50000"/>
                  </a:schemeClr>
                </a:solidFill>
                <a:latin typeface="Helvetica Regular"/>
              </a:rPr>
              <a:t>sx</a:t>
            </a:r>
            <a:r>
              <a:rPr lang="en-US" sz="1800" dirty="0">
                <a:solidFill>
                  <a:schemeClr val="tx1">
                    <a:lumMod val="50000"/>
                  </a:schemeClr>
                </a:solidFill>
                <a:latin typeface="Helvetica Regular"/>
              </a:rPr>
              <a:t> for 7 consecutive days) and </a:t>
            </a:r>
            <a:r>
              <a:rPr lang="en-US" b="1" dirty="0">
                <a:solidFill>
                  <a:schemeClr val="tx1">
                    <a:lumMod val="50000"/>
                  </a:schemeClr>
                </a:solidFill>
                <a:latin typeface="Helvetica Regular"/>
              </a:rPr>
              <a:t>H</a:t>
            </a:r>
            <a:r>
              <a:rPr lang="en-US" sz="1800" b="1" dirty="0">
                <a:solidFill>
                  <a:schemeClr val="tx1">
                    <a:lumMod val="50000"/>
                  </a:schemeClr>
                </a:solidFill>
                <a:latin typeface="Helvetica Regular"/>
              </a:rPr>
              <a:t>ypomanic episode </a:t>
            </a:r>
            <a:r>
              <a:rPr lang="en-US" sz="1800" dirty="0">
                <a:solidFill>
                  <a:schemeClr val="tx1">
                    <a:lumMod val="50000"/>
                  </a:schemeClr>
                </a:solidFill>
                <a:latin typeface="Helvetica Regular"/>
              </a:rPr>
              <a:t>(</a:t>
            </a:r>
            <a:r>
              <a:rPr lang="en-US" sz="1800" dirty="0" err="1">
                <a:solidFill>
                  <a:schemeClr val="tx1">
                    <a:lumMod val="50000"/>
                  </a:schemeClr>
                </a:solidFill>
                <a:latin typeface="Helvetica Regular"/>
              </a:rPr>
              <a:t>sx</a:t>
            </a:r>
            <a:r>
              <a:rPr lang="en-US" sz="1800" dirty="0">
                <a:solidFill>
                  <a:schemeClr val="tx1">
                    <a:lumMod val="50000"/>
                  </a:schemeClr>
                </a:solidFill>
                <a:latin typeface="Helvetica Regular"/>
              </a:rPr>
              <a:t> for 4 consecutive days) is characterized by </a:t>
            </a:r>
            <a:r>
              <a:rPr lang="en-US" sz="1800" b="1" dirty="0">
                <a:solidFill>
                  <a:schemeClr val="tx1">
                    <a:lumMod val="50000"/>
                  </a:schemeClr>
                </a:solidFill>
                <a:latin typeface="Helvetica Regular"/>
              </a:rPr>
              <a:t>abnormally and persistently elevated or irritable mood and increased activity/energy</a:t>
            </a:r>
            <a:r>
              <a:rPr lang="en-US" sz="1800" dirty="0">
                <a:solidFill>
                  <a:schemeClr val="tx1">
                    <a:lumMod val="50000"/>
                  </a:schemeClr>
                </a:solidFill>
                <a:latin typeface="Helvetica Regular"/>
              </a:rPr>
              <a:t> plus 3 or more if mood is elevated, 4 or more if irritable mood with a change in functioning</a:t>
            </a:r>
          </a:p>
          <a:p>
            <a:pPr marL="285750" indent="-285750">
              <a:lnSpc>
                <a:spcPct val="120000"/>
              </a:lnSpc>
              <a:buFont typeface="Arial" panose="020B0604020202020204" pitchFamily="34" charset="0"/>
              <a:buChar char="•"/>
            </a:pPr>
            <a:r>
              <a:rPr lang="en-US" sz="1800" dirty="0">
                <a:solidFill>
                  <a:schemeClr val="tx1">
                    <a:lumMod val="50000"/>
                  </a:schemeClr>
                </a:solidFill>
                <a:latin typeface="Helvetica Regular"/>
              </a:rPr>
              <a:t>inflated self-esteem, grandiosity</a:t>
            </a:r>
          </a:p>
          <a:p>
            <a:pPr marL="285750" indent="-285750">
              <a:lnSpc>
                <a:spcPct val="120000"/>
              </a:lnSpc>
              <a:buFont typeface="Arial" panose="020B0604020202020204" pitchFamily="34" charset="0"/>
              <a:buChar char="•"/>
            </a:pPr>
            <a:r>
              <a:rPr lang="en-US" sz="1800" dirty="0">
                <a:solidFill>
                  <a:schemeClr val="tx1">
                    <a:lumMod val="50000"/>
                  </a:schemeClr>
                </a:solidFill>
                <a:latin typeface="Helvetica Regular"/>
              </a:rPr>
              <a:t>decreased need for sleep (e.g. feels rested after only 3 hours)</a:t>
            </a:r>
          </a:p>
          <a:p>
            <a:pPr marL="285750" indent="-285750">
              <a:lnSpc>
                <a:spcPct val="120000"/>
              </a:lnSpc>
              <a:buFont typeface="Arial" panose="020B0604020202020204" pitchFamily="34" charset="0"/>
              <a:buChar char="•"/>
            </a:pPr>
            <a:r>
              <a:rPr lang="en-US" sz="1800" dirty="0">
                <a:solidFill>
                  <a:schemeClr val="tx1">
                    <a:lumMod val="50000"/>
                  </a:schemeClr>
                </a:solidFill>
                <a:latin typeface="Helvetica Regular"/>
              </a:rPr>
              <a:t>more talkative, pressure to keep talking</a:t>
            </a:r>
          </a:p>
          <a:p>
            <a:pPr marL="285750" indent="-285750">
              <a:lnSpc>
                <a:spcPct val="120000"/>
              </a:lnSpc>
              <a:buFont typeface="Arial" panose="020B0604020202020204" pitchFamily="34" charset="0"/>
              <a:buChar char="•"/>
            </a:pPr>
            <a:r>
              <a:rPr lang="en-US" sz="1800" dirty="0">
                <a:solidFill>
                  <a:schemeClr val="tx1">
                    <a:lumMod val="50000"/>
                  </a:schemeClr>
                </a:solidFill>
                <a:latin typeface="Helvetica Regular"/>
              </a:rPr>
              <a:t>flight of ideas, racing thoughts (but not anxious in nature)</a:t>
            </a:r>
          </a:p>
          <a:p>
            <a:pPr marL="285750" indent="-285750">
              <a:lnSpc>
                <a:spcPct val="120000"/>
              </a:lnSpc>
              <a:buFont typeface="Arial" panose="020B0604020202020204" pitchFamily="34" charset="0"/>
              <a:buChar char="•"/>
            </a:pPr>
            <a:r>
              <a:rPr lang="en-US" sz="1800" dirty="0">
                <a:solidFill>
                  <a:schemeClr val="tx1">
                    <a:lumMod val="50000"/>
                  </a:schemeClr>
                </a:solidFill>
                <a:latin typeface="Helvetica Regular"/>
              </a:rPr>
              <a:t>Distractibility</a:t>
            </a:r>
            <a:endParaRPr lang="en-US" dirty="0">
              <a:solidFill>
                <a:schemeClr val="tx1">
                  <a:lumMod val="50000"/>
                </a:schemeClr>
              </a:solidFill>
              <a:latin typeface="Helvetica Regular"/>
            </a:endParaRPr>
          </a:p>
          <a:p>
            <a:pPr marL="285750" indent="-285750">
              <a:lnSpc>
                <a:spcPct val="120000"/>
              </a:lnSpc>
              <a:buFont typeface="Arial" panose="020B0604020202020204" pitchFamily="34" charset="0"/>
              <a:buChar char="•"/>
            </a:pPr>
            <a:r>
              <a:rPr lang="en-US" sz="1800" dirty="0">
                <a:solidFill>
                  <a:schemeClr val="tx1">
                    <a:lumMod val="50000"/>
                  </a:schemeClr>
                </a:solidFill>
                <a:latin typeface="Helvetica Regular"/>
              </a:rPr>
              <a:t>increase in goal-directed activity or psychomotor agitation</a:t>
            </a:r>
          </a:p>
          <a:p>
            <a:pPr marL="285750" indent="-285750">
              <a:lnSpc>
                <a:spcPct val="120000"/>
              </a:lnSpc>
              <a:buFont typeface="Arial" panose="020B0604020202020204" pitchFamily="34" charset="0"/>
              <a:buChar char="•"/>
            </a:pPr>
            <a:r>
              <a:rPr lang="en-US" sz="1800" dirty="0">
                <a:solidFill>
                  <a:schemeClr val="tx1">
                    <a:lumMod val="50000"/>
                  </a:schemeClr>
                </a:solidFill>
                <a:latin typeface="Helvetica Regular"/>
              </a:rPr>
              <a:t>excessive involvement in activities with high potential for painful consequences</a:t>
            </a:r>
            <a:endParaRPr lang="en-US" dirty="0"/>
          </a:p>
        </p:txBody>
      </p:sp>
      <p:sp>
        <p:nvSpPr>
          <p:cNvPr id="6" name="TextBox 5">
            <a:extLst>
              <a:ext uri="{FF2B5EF4-FFF2-40B4-BE49-F238E27FC236}">
                <a16:creationId xmlns:a16="http://schemas.microsoft.com/office/drawing/2014/main" id="{27EA6D98-BE65-0889-3A90-668917FC9747}"/>
              </a:ext>
            </a:extLst>
          </p:cNvPr>
          <p:cNvSpPr txBox="1"/>
          <p:nvPr/>
        </p:nvSpPr>
        <p:spPr>
          <a:xfrm>
            <a:off x="10269664" y="138180"/>
            <a:ext cx="1922336" cy="646331"/>
          </a:xfrm>
          <a:prstGeom prst="rect">
            <a:avLst/>
          </a:prstGeom>
          <a:solidFill>
            <a:schemeClr val="accent6">
              <a:lumMod val="40000"/>
              <a:lumOff val="60000"/>
            </a:schemeClr>
          </a:solidFill>
          <a:ln w="38100">
            <a:noFill/>
          </a:ln>
        </p:spPr>
        <p:txBody>
          <a:bodyPr wrap="square" rtlCol="0">
            <a:spAutoFit/>
          </a:bodyPr>
          <a:lstStyle/>
          <a:p>
            <a:r>
              <a:rPr lang="en-US" dirty="0"/>
              <a:t>Perinatal Prevalence: 2.8%</a:t>
            </a:r>
          </a:p>
        </p:txBody>
      </p:sp>
    </p:spTree>
    <p:extLst>
      <p:ext uri="{BB962C8B-B14F-4D97-AF65-F5344CB8AC3E}">
        <p14:creationId xmlns:p14="http://schemas.microsoft.com/office/powerpoint/2010/main" val="198603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0720"/>
            <a:ext cx="10515600" cy="709919"/>
          </a:xfrm>
        </p:spPr>
        <p:txBody>
          <a:bodyPr>
            <a:normAutofit/>
          </a:bodyPr>
          <a:lstStyle/>
          <a:p>
            <a:r>
              <a:rPr lang="en-US" sz="4000" dirty="0">
                <a:solidFill>
                  <a:srgbClr val="7030A0"/>
                </a:solidFill>
              </a:rPr>
              <a:t>Clinical pearls: perinatal bipolar disorder</a:t>
            </a:r>
          </a:p>
        </p:txBody>
      </p:sp>
      <p:sp>
        <p:nvSpPr>
          <p:cNvPr id="3" name="Content Placeholder 2"/>
          <p:cNvSpPr>
            <a:spLocks noGrp="1"/>
          </p:cNvSpPr>
          <p:nvPr>
            <p:ph idx="1"/>
          </p:nvPr>
        </p:nvSpPr>
        <p:spPr>
          <a:xfrm>
            <a:off x="838200" y="1645920"/>
            <a:ext cx="10515600" cy="4531360"/>
          </a:xfrm>
        </p:spPr>
        <p:txBody>
          <a:bodyPr>
            <a:normAutofit lnSpcReduction="10000"/>
          </a:bodyPr>
          <a:lstStyle/>
          <a:p>
            <a:pPr>
              <a:lnSpc>
                <a:spcPct val="120000"/>
              </a:lnSpc>
            </a:pPr>
            <a:r>
              <a:rPr lang="en-US" sz="2400" dirty="0"/>
              <a:t>22.6% of women with postpartum EPDS ≥10 had bipolar disorder </a:t>
            </a:r>
            <a:r>
              <a:rPr lang="en-US" sz="1600" dirty="0"/>
              <a:t>(Wisner KL et al 2013)</a:t>
            </a:r>
          </a:p>
          <a:p>
            <a:pPr>
              <a:lnSpc>
                <a:spcPct val="120000"/>
              </a:lnSpc>
            </a:pPr>
            <a:r>
              <a:rPr lang="en-US" sz="2400" dirty="0"/>
              <a:t>Retrospective and prospective data show mean rates of a mood episode recurrence during pregnancy between 52% to 85% </a:t>
            </a:r>
            <a:r>
              <a:rPr lang="en-US" sz="1400" dirty="0"/>
              <a:t>(Viguera AC et al  2000 &amp; 2007)</a:t>
            </a:r>
          </a:p>
          <a:p>
            <a:pPr marL="0" indent="0">
              <a:lnSpc>
                <a:spcPct val="120000"/>
              </a:lnSpc>
              <a:buNone/>
            </a:pPr>
            <a:r>
              <a:rPr lang="en-US" sz="2400" dirty="0"/>
              <a:t>• Women who discontinue medication more likely to experience recurrences (85.5% vs. 37%) and spend more time ill </a:t>
            </a:r>
            <a:r>
              <a:rPr lang="en-US" sz="1600" dirty="0"/>
              <a:t>(Viguera AC et al, 2007)</a:t>
            </a:r>
          </a:p>
          <a:p>
            <a:pPr marL="0" indent="0">
              <a:lnSpc>
                <a:spcPct val="120000"/>
              </a:lnSpc>
              <a:buNone/>
            </a:pPr>
            <a:r>
              <a:rPr lang="en-US" sz="2400" dirty="0"/>
              <a:t>• Recurrence risk greater after rapid discontinuation(&lt;2 wks.) than gradual (2 to 4 weeks) </a:t>
            </a:r>
            <a:r>
              <a:rPr lang="en-US" sz="1600" dirty="0"/>
              <a:t>(Viguera AC et al 2000 &amp; 2007)</a:t>
            </a:r>
          </a:p>
          <a:p>
            <a:pPr marL="0" indent="0">
              <a:lnSpc>
                <a:spcPct val="120000"/>
              </a:lnSpc>
              <a:buNone/>
            </a:pPr>
            <a:r>
              <a:rPr lang="en-US" sz="2400" dirty="0"/>
              <a:t>• Most recurrences are depressive or mixed (74%) and 47% occurred in first trimester </a:t>
            </a:r>
            <a:r>
              <a:rPr lang="en-US" sz="1600" dirty="0"/>
              <a:t>(Viguera AC et al, 2007)</a:t>
            </a:r>
          </a:p>
        </p:txBody>
      </p:sp>
    </p:spTree>
    <p:extLst>
      <p:ext uri="{BB962C8B-B14F-4D97-AF65-F5344CB8AC3E}">
        <p14:creationId xmlns:p14="http://schemas.microsoft.com/office/powerpoint/2010/main" val="3654190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C6943-F13E-4A39-8621-23C822C05673}"/>
              </a:ext>
            </a:extLst>
          </p:cNvPr>
          <p:cNvSpPr>
            <a:spLocks noGrp="1"/>
          </p:cNvSpPr>
          <p:nvPr>
            <p:ph type="title"/>
          </p:nvPr>
        </p:nvSpPr>
        <p:spPr>
          <a:xfrm>
            <a:off x="1066022" y="1337356"/>
            <a:ext cx="10515600" cy="709919"/>
          </a:xfrm>
        </p:spPr>
        <p:txBody>
          <a:bodyPr>
            <a:normAutofit fontScale="90000"/>
          </a:bodyPr>
          <a:lstStyle/>
          <a:p>
            <a:r>
              <a:rPr lang="en-US" dirty="0">
                <a:solidFill>
                  <a:srgbClr val="7030A0"/>
                </a:solidFill>
              </a:rPr>
              <a:t>Distinguishing between </a:t>
            </a:r>
            <a:br>
              <a:rPr lang="en-US" dirty="0">
                <a:solidFill>
                  <a:srgbClr val="7030A0"/>
                </a:solidFill>
              </a:rPr>
            </a:br>
            <a:r>
              <a:rPr lang="en-US" dirty="0">
                <a:solidFill>
                  <a:srgbClr val="7030A0"/>
                </a:solidFill>
              </a:rPr>
              <a:t>unipolar and bipolar disorder</a:t>
            </a:r>
          </a:p>
        </p:txBody>
      </p:sp>
      <p:sp>
        <p:nvSpPr>
          <p:cNvPr id="3" name="Content Placeholder 2">
            <a:extLst>
              <a:ext uri="{FF2B5EF4-FFF2-40B4-BE49-F238E27FC236}">
                <a16:creationId xmlns:a16="http://schemas.microsoft.com/office/drawing/2014/main" id="{C6F1ED18-58BB-49FE-8766-D23ABF9A1E83}"/>
              </a:ext>
            </a:extLst>
          </p:cNvPr>
          <p:cNvSpPr>
            <a:spLocks noGrp="1"/>
          </p:cNvSpPr>
          <p:nvPr>
            <p:ph idx="1"/>
          </p:nvPr>
        </p:nvSpPr>
        <p:spPr>
          <a:xfrm>
            <a:off x="838200" y="2374037"/>
            <a:ext cx="10515600" cy="3800107"/>
          </a:xfrm>
        </p:spPr>
        <p:txBody>
          <a:bodyPr>
            <a:normAutofit/>
          </a:bodyPr>
          <a:lstStyle/>
          <a:p>
            <a:r>
              <a:rPr lang="en-US" sz="2400" dirty="0"/>
              <a:t>BP: History or current hypomania/mania symptoms </a:t>
            </a:r>
          </a:p>
          <a:p>
            <a:r>
              <a:rPr lang="en-US" sz="2400" dirty="0"/>
              <a:t>BP: Depression with mixed symptoms (distractibility, racing thoughts, irritation, and agitation) more common than pure hypomania/mania </a:t>
            </a:r>
          </a:p>
          <a:p>
            <a:r>
              <a:rPr lang="en-US" sz="2400" dirty="0"/>
              <a:t>BP: More frequent (&gt;3) episodes of depression</a:t>
            </a:r>
          </a:p>
          <a:p>
            <a:r>
              <a:rPr lang="en-US" sz="2400" dirty="0"/>
              <a:t>BP: Non-response to 3 or more anti-depressants </a:t>
            </a:r>
          </a:p>
          <a:p>
            <a:r>
              <a:rPr lang="en-US" sz="2400" dirty="0"/>
              <a:t>BP: Family history of bipolar disorder</a:t>
            </a:r>
          </a:p>
        </p:txBody>
      </p:sp>
      <p:sp>
        <p:nvSpPr>
          <p:cNvPr id="4" name="TextBox 3">
            <a:extLst>
              <a:ext uri="{FF2B5EF4-FFF2-40B4-BE49-F238E27FC236}">
                <a16:creationId xmlns:a16="http://schemas.microsoft.com/office/drawing/2014/main" id="{6DD50D74-3A0C-4063-B02F-C1468FAE10AA}"/>
              </a:ext>
            </a:extLst>
          </p:cNvPr>
          <p:cNvSpPr txBox="1"/>
          <p:nvPr/>
        </p:nvSpPr>
        <p:spPr>
          <a:xfrm>
            <a:off x="8387862" y="5742294"/>
            <a:ext cx="2240100" cy="369332"/>
          </a:xfrm>
          <a:prstGeom prst="rect">
            <a:avLst/>
          </a:prstGeom>
          <a:noFill/>
        </p:spPr>
        <p:txBody>
          <a:bodyPr wrap="none" rtlCol="0">
            <a:spAutoFit/>
          </a:bodyPr>
          <a:lstStyle/>
          <a:p>
            <a:r>
              <a:rPr lang="en-US" dirty="0"/>
              <a:t>Cuellar AK et al, 2005 </a:t>
            </a:r>
          </a:p>
        </p:txBody>
      </p:sp>
      <p:pic>
        <p:nvPicPr>
          <p:cNvPr id="5" name="Graphic 6" descr="Telephone outline">
            <a:extLst>
              <a:ext uri="{FF2B5EF4-FFF2-40B4-BE49-F238E27FC236}">
                <a16:creationId xmlns:a16="http://schemas.microsoft.com/office/drawing/2014/main" id="{67C7723F-C9E4-4110-94E2-21040E40288B}"/>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9722" y="556265"/>
            <a:ext cx="914400" cy="914400"/>
          </a:xfrm>
          <a:prstGeom prst="rect">
            <a:avLst/>
          </a:prstGeom>
        </p:spPr>
      </p:pic>
      <p:sp>
        <p:nvSpPr>
          <p:cNvPr id="6" name="TextBox 7">
            <a:extLst>
              <a:ext uri="{FF2B5EF4-FFF2-40B4-BE49-F238E27FC236}">
                <a16:creationId xmlns:a16="http://schemas.microsoft.com/office/drawing/2014/main" id="{95D1117B-D33A-46DE-81D8-C7FC9BD6F68E}"/>
              </a:ext>
            </a:extLst>
          </p:cNvPr>
          <p:cNvSpPr txBox="1"/>
          <p:nvPr/>
        </p:nvSpPr>
        <p:spPr>
          <a:xfrm>
            <a:off x="1066022" y="500396"/>
            <a:ext cx="2377440" cy="83696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marL="0" marR="0">
              <a:lnSpc>
                <a:spcPct val="107000"/>
              </a:lnSpc>
              <a:spcBef>
                <a:spcPts val="0"/>
              </a:spcBef>
              <a:spcAft>
                <a:spcPts val="800"/>
              </a:spcAft>
            </a:pPr>
            <a:r>
              <a:rPr lang="en-US" sz="2000" kern="1200" dirty="0">
                <a:solidFill>
                  <a:srgbClr val="000000"/>
                </a:solidFill>
                <a:effectLst/>
                <a:latin typeface="Helvetica Regular"/>
                <a:ea typeface="Calibri" panose="020F0502020204030204" pitchFamily="34" charset="0"/>
                <a:cs typeface="Times New Roman" panose="02020603050405020304" pitchFamily="18" charset="0"/>
              </a:rPr>
              <a:t>Call Project TEACH!</a:t>
            </a:r>
          </a:p>
          <a:p>
            <a:pPr marL="0" marR="0">
              <a:lnSpc>
                <a:spcPct val="107000"/>
              </a:lnSpc>
              <a:spcBef>
                <a:spcPts val="0"/>
              </a:spcBef>
              <a:spcAft>
                <a:spcPts val="800"/>
              </a:spcAft>
            </a:pPr>
            <a:r>
              <a:rPr lang="en-US" sz="2000" dirty="0">
                <a:solidFill>
                  <a:srgbClr val="000000"/>
                </a:solidFill>
                <a:latin typeface="Helvetica Regular"/>
                <a:ea typeface="Calibri" panose="020F0502020204030204" pitchFamily="34" charset="0"/>
                <a:cs typeface="Times New Roman" panose="02020603050405020304" pitchFamily="18" charset="0"/>
              </a:rPr>
              <a:t>1-855-227-7272</a:t>
            </a:r>
            <a:endParaRPr lang="en-US" sz="1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2607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FCB05-4A61-B31D-1898-C0258C1E2EA4}"/>
              </a:ext>
            </a:extLst>
          </p:cNvPr>
          <p:cNvSpPr>
            <a:spLocks noGrp="1"/>
          </p:cNvSpPr>
          <p:nvPr>
            <p:ph type="title"/>
          </p:nvPr>
        </p:nvSpPr>
        <p:spPr>
          <a:xfrm>
            <a:off x="838200" y="898008"/>
            <a:ext cx="10515600" cy="709919"/>
          </a:xfrm>
        </p:spPr>
        <p:txBody>
          <a:bodyPr/>
          <a:lstStyle/>
          <a:p>
            <a:r>
              <a:rPr lang="en-US" dirty="0">
                <a:solidFill>
                  <a:srgbClr val="7030A0"/>
                </a:solidFill>
              </a:rPr>
              <a:t>Postpartum Psychosis </a:t>
            </a:r>
          </a:p>
        </p:txBody>
      </p:sp>
      <p:sp>
        <p:nvSpPr>
          <p:cNvPr id="3" name="Content Placeholder 2">
            <a:extLst>
              <a:ext uri="{FF2B5EF4-FFF2-40B4-BE49-F238E27FC236}">
                <a16:creationId xmlns:a16="http://schemas.microsoft.com/office/drawing/2014/main" id="{B6483F72-82AE-2EC9-DA88-D5E84E1F8657}"/>
              </a:ext>
            </a:extLst>
          </p:cNvPr>
          <p:cNvSpPr>
            <a:spLocks noGrp="1"/>
          </p:cNvSpPr>
          <p:nvPr>
            <p:ph idx="1"/>
          </p:nvPr>
        </p:nvSpPr>
        <p:spPr>
          <a:xfrm>
            <a:off x="838200" y="1698342"/>
            <a:ext cx="10515600" cy="4351338"/>
          </a:xfrm>
        </p:spPr>
        <p:txBody>
          <a:bodyPr>
            <a:normAutofit lnSpcReduction="10000"/>
          </a:bodyPr>
          <a:lstStyle/>
          <a:p>
            <a:pPr marL="571500" indent="-342900">
              <a:lnSpc>
                <a:spcPct val="120000"/>
              </a:lnSpc>
            </a:pPr>
            <a:r>
              <a:rPr lang="en-US" sz="2000" dirty="0">
                <a:solidFill>
                  <a:schemeClr val="tx1">
                    <a:lumMod val="50000"/>
                  </a:schemeClr>
                </a:solidFill>
                <a:latin typeface="Helvetica Regular"/>
              </a:rPr>
              <a:t>Strongest risk factor for postpartum psychosis is a personal history of bipolar disorder</a:t>
            </a:r>
          </a:p>
          <a:p>
            <a:pPr marL="571500" indent="-342900">
              <a:lnSpc>
                <a:spcPct val="120000"/>
              </a:lnSpc>
            </a:pPr>
            <a:r>
              <a:rPr lang="en-US" sz="2000" dirty="0">
                <a:solidFill>
                  <a:schemeClr val="tx1">
                    <a:lumMod val="50000"/>
                  </a:schemeClr>
                </a:solidFill>
                <a:latin typeface="Helvetica Regular"/>
              </a:rPr>
              <a:t>Sudden onset within 2 weeks of delivery with &gt;50% of onsets within 3 days of delivery </a:t>
            </a:r>
          </a:p>
          <a:p>
            <a:pPr marL="571500" indent="-342900">
              <a:lnSpc>
                <a:spcPct val="120000"/>
              </a:lnSpc>
            </a:pPr>
            <a:r>
              <a:rPr lang="en-US" sz="2000" dirty="0">
                <a:solidFill>
                  <a:schemeClr val="tx1">
                    <a:lumMod val="50000"/>
                  </a:schemeClr>
                </a:solidFill>
                <a:latin typeface="Helvetica Regular"/>
              </a:rPr>
              <a:t>Often initially presents as irritability, mood lability, anxiety and insomnia that progresses to mania, depression, mixed episode with delusions and rapid deterioration </a:t>
            </a:r>
          </a:p>
          <a:p>
            <a:pPr marL="1028700" lvl="1" indent="-342900">
              <a:lnSpc>
                <a:spcPct val="120000"/>
              </a:lnSpc>
            </a:pPr>
            <a:r>
              <a:rPr lang="en-US" sz="1600" dirty="0">
                <a:solidFill>
                  <a:schemeClr val="tx1">
                    <a:lumMod val="50000"/>
                  </a:schemeClr>
                </a:solidFill>
                <a:latin typeface="Helvetica Regular"/>
              </a:rPr>
              <a:t>Delusions can be pregnancy and child related – may include thoughts around harming self or the baby </a:t>
            </a:r>
            <a:r>
              <a:rPr lang="en-US" sz="1600" dirty="0" err="1">
                <a:solidFill>
                  <a:schemeClr val="tx1">
                    <a:lumMod val="50000"/>
                  </a:schemeClr>
                </a:solidFill>
                <a:latin typeface="Helvetica Regular"/>
              </a:rPr>
              <a:t>i.e</a:t>
            </a:r>
            <a:r>
              <a:rPr lang="en-US" sz="1600" dirty="0">
                <a:solidFill>
                  <a:schemeClr val="tx1">
                    <a:lumMod val="50000"/>
                  </a:schemeClr>
                </a:solidFill>
                <a:latin typeface="Helvetica Regular"/>
              </a:rPr>
              <a:t> “altruistic” delusions of harm </a:t>
            </a:r>
          </a:p>
          <a:p>
            <a:pPr marL="1028700" lvl="1" indent="-342900">
              <a:lnSpc>
                <a:spcPct val="120000"/>
              </a:lnSpc>
            </a:pPr>
            <a:r>
              <a:rPr lang="en-US" sz="1600" dirty="0">
                <a:solidFill>
                  <a:schemeClr val="tx1">
                    <a:lumMod val="50000"/>
                  </a:schemeClr>
                </a:solidFill>
                <a:latin typeface="Helvetica Regular"/>
              </a:rPr>
              <a:t>Delusions are ego syntonic and involve limited insight </a:t>
            </a:r>
          </a:p>
          <a:p>
            <a:pPr marL="571500" indent="-342900">
              <a:lnSpc>
                <a:spcPct val="120000"/>
              </a:lnSpc>
            </a:pPr>
            <a:r>
              <a:rPr lang="en-US" sz="2000" dirty="0">
                <a:solidFill>
                  <a:schemeClr val="tx1">
                    <a:lumMod val="50000"/>
                  </a:schemeClr>
                </a:solidFill>
                <a:latin typeface="Helvetica Regular"/>
              </a:rPr>
              <a:t>Often can see disorientation and confusion and disorganized behaviors</a:t>
            </a:r>
            <a:endParaRPr lang="en-US" sz="2000" i="1" u="sng" dirty="0">
              <a:solidFill>
                <a:schemeClr val="tx1">
                  <a:lumMod val="50000"/>
                </a:schemeClr>
              </a:solidFill>
              <a:latin typeface="Helvetica Regular"/>
            </a:endParaRPr>
          </a:p>
          <a:p>
            <a:pPr marL="571500" indent="-342900">
              <a:lnSpc>
                <a:spcPct val="120000"/>
              </a:lnSpc>
            </a:pPr>
            <a:r>
              <a:rPr lang="en-US" sz="2000" dirty="0">
                <a:solidFill>
                  <a:schemeClr val="tx1">
                    <a:lumMod val="50000"/>
                  </a:schemeClr>
                </a:solidFill>
                <a:latin typeface="Helvetica Regular"/>
              </a:rPr>
              <a:t>Psychiatric Emergency: Associated with increased risk of suicide and potential risk to infant</a:t>
            </a:r>
          </a:p>
          <a:p>
            <a:pPr marL="571500" indent="-342900">
              <a:lnSpc>
                <a:spcPct val="120000"/>
              </a:lnSpc>
            </a:pPr>
            <a:r>
              <a:rPr lang="en-US" sz="2000" dirty="0">
                <a:solidFill>
                  <a:schemeClr val="tx1">
                    <a:lumMod val="50000"/>
                  </a:schemeClr>
                </a:solidFill>
                <a:latin typeface="Helvetica Regular"/>
              </a:rPr>
              <a:t>large differential diagnosis and work-up required </a:t>
            </a:r>
          </a:p>
          <a:p>
            <a:pPr marL="571500" indent="-342900">
              <a:lnSpc>
                <a:spcPct val="120000"/>
              </a:lnSpc>
            </a:pPr>
            <a:endParaRPr lang="en-US" sz="2000" dirty="0">
              <a:solidFill>
                <a:schemeClr val="tx1">
                  <a:lumMod val="50000"/>
                </a:schemeClr>
              </a:solidFill>
              <a:latin typeface="Helvetica Regular"/>
            </a:endParaRPr>
          </a:p>
          <a:p>
            <a:pPr marL="571500" indent="-342900">
              <a:lnSpc>
                <a:spcPct val="120000"/>
              </a:lnSpc>
            </a:pPr>
            <a:endParaRPr lang="en-US" sz="2000" dirty="0">
              <a:solidFill>
                <a:schemeClr val="tx1">
                  <a:lumMod val="50000"/>
                </a:schemeClr>
              </a:solidFill>
              <a:latin typeface="Helvetica Regular"/>
            </a:endParaRPr>
          </a:p>
          <a:p>
            <a:pPr marL="0" indent="0">
              <a:buNone/>
            </a:pPr>
            <a:endParaRPr lang="en-US" dirty="0"/>
          </a:p>
          <a:p>
            <a:pPr marL="0" indent="0">
              <a:buNone/>
            </a:pPr>
            <a:endParaRPr lang="en-US" dirty="0"/>
          </a:p>
        </p:txBody>
      </p:sp>
      <p:sp>
        <p:nvSpPr>
          <p:cNvPr id="4" name="Oval 3">
            <a:extLst>
              <a:ext uri="{FF2B5EF4-FFF2-40B4-BE49-F238E27FC236}">
                <a16:creationId xmlns:a16="http://schemas.microsoft.com/office/drawing/2014/main" id="{EEDC563A-FEBB-D287-5FFB-48A22253C842}"/>
              </a:ext>
            </a:extLst>
          </p:cNvPr>
          <p:cNvSpPr/>
          <p:nvPr/>
        </p:nvSpPr>
        <p:spPr>
          <a:xfrm>
            <a:off x="8943224" y="5437627"/>
            <a:ext cx="1446462" cy="748028"/>
          </a:xfrm>
          <a:prstGeom prst="ellips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Delirium</a:t>
            </a:r>
          </a:p>
        </p:txBody>
      </p:sp>
      <p:sp>
        <p:nvSpPr>
          <p:cNvPr id="5" name="Oval 4">
            <a:extLst>
              <a:ext uri="{FF2B5EF4-FFF2-40B4-BE49-F238E27FC236}">
                <a16:creationId xmlns:a16="http://schemas.microsoft.com/office/drawing/2014/main" id="{ACB9EB6E-3924-6CCB-4B44-A620B76B139F}"/>
              </a:ext>
            </a:extLst>
          </p:cNvPr>
          <p:cNvSpPr/>
          <p:nvPr/>
        </p:nvSpPr>
        <p:spPr>
          <a:xfrm>
            <a:off x="8344316" y="6051108"/>
            <a:ext cx="1446462" cy="748028"/>
          </a:xfrm>
          <a:prstGeom prst="ellips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Mood</a:t>
            </a:r>
          </a:p>
        </p:txBody>
      </p:sp>
      <p:sp>
        <p:nvSpPr>
          <p:cNvPr id="6" name="Oval 5">
            <a:extLst>
              <a:ext uri="{FF2B5EF4-FFF2-40B4-BE49-F238E27FC236}">
                <a16:creationId xmlns:a16="http://schemas.microsoft.com/office/drawing/2014/main" id="{4059599F-2603-3BD9-5022-2F88C36E416F}"/>
              </a:ext>
            </a:extLst>
          </p:cNvPr>
          <p:cNvSpPr/>
          <p:nvPr/>
        </p:nvSpPr>
        <p:spPr>
          <a:xfrm>
            <a:off x="9470497" y="6059800"/>
            <a:ext cx="1518097" cy="748028"/>
          </a:xfrm>
          <a:prstGeom prst="ellips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Psychotic</a:t>
            </a:r>
          </a:p>
        </p:txBody>
      </p:sp>
      <p:sp>
        <p:nvSpPr>
          <p:cNvPr id="7" name="TextBox 6">
            <a:extLst>
              <a:ext uri="{FF2B5EF4-FFF2-40B4-BE49-F238E27FC236}">
                <a16:creationId xmlns:a16="http://schemas.microsoft.com/office/drawing/2014/main" id="{4F1B165D-F5B1-5E87-E6AC-9B8FEA0C3DC8}"/>
              </a:ext>
            </a:extLst>
          </p:cNvPr>
          <p:cNvSpPr txBox="1"/>
          <p:nvPr/>
        </p:nvSpPr>
        <p:spPr>
          <a:xfrm>
            <a:off x="10806239" y="227278"/>
            <a:ext cx="1385761" cy="923330"/>
          </a:xfrm>
          <a:prstGeom prst="rect">
            <a:avLst/>
          </a:prstGeom>
          <a:solidFill>
            <a:schemeClr val="accent6">
              <a:lumMod val="40000"/>
              <a:lumOff val="60000"/>
            </a:schemeClr>
          </a:solidFill>
          <a:ln w="38100">
            <a:noFill/>
          </a:ln>
        </p:spPr>
        <p:txBody>
          <a:bodyPr wrap="square" rtlCol="0">
            <a:spAutoFit/>
          </a:bodyPr>
          <a:lstStyle/>
          <a:p>
            <a:r>
              <a:rPr lang="en-US" dirty="0"/>
              <a:t>Perinatal Prevalence: 1-2/1000</a:t>
            </a:r>
          </a:p>
        </p:txBody>
      </p:sp>
    </p:spTree>
    <p:extLst>
      <p:ext uri="{BB962C8B-B14F-4D97-AF65-F5344CB8AC3E}">
        <p14:creationId xmlns:p14="http://schemas.microsoft.com/office/powerpoint/2010/main" val="1815570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15036"/>
            <a:ext cx="10515600" cy="4351338"/>
          </a:xfrm>
        </p:spPr>
        <p:txBody>
          <a:bodyPr>
            <a:normAutofit fontScale="92500" lnSpcReduction="10000"/>
          </a:bodyPr>
          <a:lstStyle/>
          <a:p>
            <a:pPr marL="0" indent="0">
              <a:buNone/>
            </a:pPr>
            <a:r>
              <a:rPr lang="en-US" sz="2400" b="1" dirty="0">
                <a:solidFill>
                  <a:schemeClr val="tx1">
                    <a:lumMod val="50000"/>
                  </a:schemeClr>
                </a:solidFill>
                <a:latin typeface="Helvetica Regular"/>
              </a:rPr>
              <a:t>Anxiety disorders</a:t>
            </a:r>
          </a:p>
          <a:p>
            <a:r>
              <a:rPr lang="en-US" sz="2400" dirty="0">
                <a:solidFill>
                  <a:srgbClr val="000000"/>
                </a:solidFill>
                <a:latin typeface="Helvetica Regular"/>
              </a:rPr>
              <a:t>Overall prevalence of having at least 1 or more anxiety disorder is estimated to be 20.7% (1 in 5) </a:t>
            </a:r>
            <a:r>
              <a:rPr lang="en-US" sz="1800" dirty="0">
                <a:solidFill>
                  <a:srgbClr val="000000"/>
                </a:solidFill>
                <a:latin typeface="Helvetica Regular"/>
              </a:rPr>
              <a:t>(Fawcett EJ et al 2019)</a:t>
            </a:r>
          </a:p>
          <a:p>
            <a:r>
              <a:rPr lang="en-US" sz="2400" dirty="0">
                <a:solidFill>
                  <a:srgbClr val="000000"/>
                </a:solidFill>
                <a:latin typeface="Helvetica Regular"/>
              </a:rPr>
              <a:t>High co-morbidity with perinatal depression, up to 50%</a:t>
            </a:r>
          </a:p>
          <a:p>
            <a:pPr marL="0" indent="0">
              <a:buNone/>
            </a:pPr>
            <a:endParaRPr lang="en-US" sz="2400" b="1" dirty="0"/>
          </a:p>
          <a:p>
            <a:pPr marL="0" indent="0">
              <a:buNone/>
            </a:pPr>
            <a:r>
              <a:rPr lang="en-US" sz="2400" b="1" dirty="0"/>
              <a:t>Generalized anxiety disorder </a:t>
            </a:r>
            <a:r>
              <a:rPr lang="en-US" sz="2400" dirty="0"/>
              <a:t>(2.4% prev. perinatal)</a:t>
            </a:r>
          </a:p>
          <a:p>
            <a:r>
              <a:rPr lang="en-US" sz="2400" dirty="0"/>
              <a:t>Excessive worry over many things, for at least 6 months – </a:t>
            </a:r>
            <a:r>
              <a:rPr lang="en-US" sz="2400" dirty="0">
                <a:solidFill>
                  <a:schemeClr val="accent1">
                    <a:lumMod val="75000"/>
                  </a:schemeClr>
                </a:solidFill>
              </a:rPr>
              <a:t>often focused on fears of fetal/child wellbeing, maternal wellness, and partner illness</a:t>
            </a:r>
          </a:p>
          <a:p>
            <a:r>
              <a:rPr lang="en-US" sz="2400" dirty="0"/>
              <a:t>Difficulty controlling worry about many issues (rumination) </a:t>
            </a:r>
            <a:r>
              <a:rPr lang="en-US" sz="2400" dirty="0">
                <a:solidFill>
                  <a:schemeClr val="accent1">
                    <a:lumMod val="75000"/>
                  </a:schemeClr>
                </a:solidFill>
              </a:rPr>
              <a:t>– catastrophizing or overgeneralization</a:t>
            </a:r>
            <a:endParaRPr lang="en-US" sz="2400" dirty="0"/>
          </a:p>
          <a:p>
            <a:pPr>
              <a:buFont typeface="Arial" panose="020B0604020202020204" pitchFamily="34" charset="0"/>
              <a:buChar char="•"/>
            </a:pPr>
            <a:r>
              <a:rPr lang="en-US" sz="2400" dirty="0"/>
              <a:t>Agitation, irritability, restlessness, inability to sit still, feeling on edge </a:t>
            </a:r>
          </a:p>
          <a:p>
            <a:pPr>
              <a:buFont typeface="Arial" panose="020B0604020202020204" pitchFamily="34" charset="0"/>
              <a:buChar char="•"/>
            </a:pPr>
            <a:r>
              <a:rPr lang="en-US" sz="2400" dirty="0"/>
              <a:t>Poor concentration, easy fatigue, sleep disturbance </a:t>
            </a:r>
          </a:p>
          <a:p>
            <a:endParaRPr lang="en-US" sz="2400" dirty="0"/>
          </a:p>
        </p:txBody>
      </p:sp>
      <p:sp>
        <p:nvSpPr>
          <p:cNvPr id="6" name="Title 1">
            <a:extLst>
              <a:ext uri="{FF2B5EF4-FFF2-40B4-BE49-F238E27FC236}">
                <a16:creationId xmlns:a16="http://schemas.microsoft.com/office/drawing/2014/main" id="{C1F06B21-7E97-4EC0-B1DD-B17BFC710FF2}"/>
              </a:ext>
            </a:extLst>
          </p:cNvPr>
          <p:cNvSpPr txBox="1">
            <a:spLocks/>
          </p:cNvSpPr>
          <p:nvPr/>
        </p:nvSpPr>
        <p:spPr>
          <a:xfrm>
            <a:off x="838200" y="905117"/>
            <a:ext cx="10808369" cy="709919"/>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0" i="0" kern="1200">
                <a:solidFill>
                  <a:schemeClr val="tx1"/>
                </a:solidFill>
                <a:latin typeface="Helvetica Light" charset="0"/>
                <a:ea typeface="Helvetica Light" charset="0"/>
                <a:cs typeface="Helvetica Light" charset="0"/>
              </a:defRPr>
            </a:lvl1pPr>
          </a:lstStyle>
          <a:p>
            <a:r>
              <a:rPr lang="en-US" dirty="0">
                <a:solidFill>
                  <a:srgbClr val="7030A0"/>
                </a:solidFill>
                <a:latin typeface="Helvetica Light"/>
              </a:rPr>
              <a:t>Perinatal Anxiety Disorders</a:t>
            </a:r>
          </a:p>
        </p:txBody>
      </p:sp>
    </p:spTree>
    <p:extLst>
      <p:ext uri="{BB962C8B-B14F-4D97-AF65-F5344CB8AC3E}">
        <p14:creationId xmlns:p14="http://schemas.microsoft.com/office/powerpoint/2010/main" val="892628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00317"/>
            <a:ext cx="10808369" cy="709919"/>
          </a:xfrm>
        </p:spPr>
        <p:txBody>
          <a:bodyPr>
            <a:normAutofit/>
          </a:bodyPr>
          <a:lstStyle/>
          <a:p>
            <a:r>
              <a:rPr lang="en-US" dirty="0">
                <a:solidFill>
                  <a:srgbClr val="7030A0"/>
                </a:solidFill>
                <a:latin typeface="Helvetica Light"/>
              </a:rPr>
              <a:t>Perinatal Obsessive Compulsive Disorder</a:t>
            </a:r>
          </a:p>
        </p:txBody>
      </p:sp>
      <p:sp>
        <p:nvSpPr>
          <p:cNvPr id="3" name="Content Placeholder 2"/>
          <p:cNvSpPr>
            <a:spLocks noGrp="1"/>
          </p:cNvSpPr>
          <p:nvPr>
            <p:ph sz="quarter" idx="11"/>
          </p:nvPr>
        </p:nvSpPr>
        <p:spPr>
          <a:xfrm>
            <a:off x="691814" y="1323935"/>
            <a:ext cx="7933571" cy="5121560"/>
          </a:xfrm>
        </p:spPr>
        <p:txBody>
          <a:bodyPr>
            <a:normAutofit fontScale="85000" lnSpcReduction="10000"/>
          </a:bodyPr>
          <a:lstStyle/>
          <a:p>
            <a:pPr marL="0" indent="0">
              <a:buNone/>
            </a:pPr>
            <a:r>
              <a:rPr lang="en-US" sz="2600" b="1" u="sng" dirty="0">
                <a:solidFill>
                  <a:schemeClr val="tx1">
                    <a:lumMod val="50000"/>
                  </a:schemeClr>
                </a:solidFill>
                <a:latin typeface="Helvetica Regular"/>
              </a:rPr>
              <a:t>OCD</a:t>
            </a:r>
            <a:r>
              <a:rPr lang="en-US" sz="2600" b="1" dirty="0">
                <a:solidFill>
                  <a:schemeClr val="tx1">
                    <a:lumMod val="50000"/>
                  </a:schemeClr>
                </a:solidFill>
                <a:latin typeface="Helvetica Regular"/>
              </a:rPr>
              <a:t>: </a:t>
            </a:r>
            <a:r>
              <a:rPr lang="en-US" sz="2600" dirty="0">
                <a:solidFill>
                  <a:srgbClr val="000000"/>
                </a:solidFill>
                <a:latin typeface="Helvetica Regular"/>
              </a:rPr>
              <a:t>2.2% [1.2-3.6] of mothers with DSM dx. Intrusive, obsessive ruminations often involve the infant and are violent in nature but are ego-dystonic (tremendous guilt and shame) and reality testing is intact </a:t>
            </a:r>
            <a:r>
              <a:rPr lang="en-US" sz="1900" dirty="0">
                <a:solidFill>
                  <a:srgbClr val="000000"/>
                </a:solidFill>
                <a:latin typeface="Helvetica Regular"/>
              </a:rPr>
              <a:t>(Uguz et al, 2007)</a:t>
            </a:r>
          </a:p>
          <a:p>
            <a:endParaRPr lang="en-US" dirty="0">
              <a:solidFill>
                <a:srgbClr val="000000"/>
              </a:solidFill>
              <a:latin typeface="Helvetica Regular"/>
            </a:endParaRPr>
          </a:p>
          <a:p>
            <a:r>
              <a:rPr lang="en-US" sz="2600" dirty="0">
                <a:solidFill>
                  <a:srgbClr val="000000"/>
                </a:solidFill>
                <a:latin typeface="Helvetica Regular"/>
              </a:rPr>
              <a:t>11% of postpartum </a:t>
            </a:r>
            <a:r>
              <a:rPr lang="en-US" sz="2600" dirty="0">
                <a:solidFill>
                  <a:schemeClr val="tx1">
                    <a:lumMod val="50000"/>
                  </a:schemeClr>
                </a:solidFill>
                <a:latin typeface="Helvetica Regular"/>
              </a:rPr>
              <a:t>women (at 2 weeks) screened positive for OC symptoms (with no prior OCD hx) of which ½ still had persistent OC symptoms at 6 months PP </a:t>
            </a:r>
            <a:r>
              <a:rPr lang="en-US" sz="1900" dirty="0">
                <a:solidFill>
                  <a:schemeClr val="tx1">
                    <a:lumMod val="50000"/>
                  </a:schemeClr>
                </a:solidFill>
                <a:latin typeface="Helvetica Regular"/>
              </a:rPr>
              <a:t>(Miller ES 2013)</a:t>
            </a:r>
          </a:p>
          <a:p>
            <a:endParaRPr lang="en-US" dirty="0">
              <a:solidFill>
                <a:schemeClr val="tx1">
                  <a:lumMod val="50000"/>
                </a:schemeClr>
              </a:solidFill>
              <a:latin typeface="Helvetica Regular"/>
            </a:endParaRPr>
          </a:p>
          <a:p>
            <a:pPr>
              <a:lnSpc>
                <a:spcPct val="80000"/>
              </a:lnSpc>
            </a:pPr>
            <a:r>
              <a:rPr lang="en-US" sz="2600" dirty="0">
                <a:solidFill>
                  <a:schemeClr val="tx1">
                    <a:lumMod val="50000"/>
                  </a:schemeClr>
                </a:solidFill>
                <a:latin typeface="Helvetica Regular"/>
              </a:rPr>
              <a:t>Aggressive intrusive thoughts about:  </a:t>
            </a:r>
            <a:r>
              <a:rPr lang="en-US" sz="2600" i="1" dirty="0">
                <a:solidFill>
                  <a:schemeClr val="tx1">
                    <a:lumMod val="50000"/>
                  </a:schemeClr>
                </a:solidFill>
                <a:latin typeface="Helvetica Regular"/>
              </a:rPr>
              <a:t>(ask about scary/unusual thoughts)</a:t>
            </a:r>
          </a:p>
          <a:p>
            <a:pPr lvl="3">
              <a:lnSpc>
                <a:spcPct val="80000"/>
              </a:lnSpc>
            </a:pPr>
            <a:r>
              <a:rPr lang="en-US" sz="1900" dirty="0">
                <a:solidFill>
                  <a:schemeClr val="tx1">
                    <a:lumMod val="50000"/>
                  </a:schemeClr>
                </a:solidFill>
                <a:latin typeface="Helvetica Regular"/>
              </a:rPr>
              <a:t>Stabbing baby with knife</a:t>
            </a:r>
          </a:p>
          <a:p>
            <a:pPr lvl="3">
              <a:lnSpc>
                <a:spcPct val="80000"/>
              </a:lnSpc>
            </a:pPr>
            <a:r>
              <a:rPr lang="en-US" sz="1900" dirty="0">
                <a:solidFill>
                  <a:schemeClr val="tx1">
                    <a:lumMod val="50000"/>
                  </a:schemeClr>
                </a:solidFill>
                <a:latin typeface="Helvetica Regular"/>
              </a:rPr>
              <a:t>Drowning the baby in bathtub</a:t>
            </a:r>
          </a:p>
          <a:p>
            <a:pPr lvl="3">
              <a:lnSpc>
                <a:spcPct val="80000"/>
              </a:lnSpc>
            </a:pPr>
            <a:r>
              <a:rPr lang="en-US" sz="1900" dirty="0">
                <a:solidFill>
                  <a:schemeClr val="tx1">
                    <a:lumMod val="50000"/>
                  </a:schemeClr>
                </a:solidFill>
                <a:latin typeface="Helvetica Regular"/>
              </a:rPr>
              <a:t>Images of baby’s head cracked and bleeding</a:t>
            </a:r>
          </a:p>
          <a:p>
            <a:pPr lvl="3">
              <a:lnSpc>
                <a:spcPct val="80000"/>
              </a:lnSpc>
            </a:pPr>
            <a:r>
              <a:rPr lang="en-US" sz="1900" dirty="0">
                <a:solidFill>
                  <a:schemeClr val="tx1">
                    <a:lumMod val="50000"/>
                  </a:schemeClr>
                </a:solidFill>
                <a:latin typeface="Helvetica Regular"/>
              </a:rPr>
              <a:t>Throwing baby down flight of stairs</a:t>
            </a:r>
          </a:p>
          <a:p>
            <a:pPr lvl="3">
              <a:lnSpc>
                <a:spcPct val="80000"/>
              </a:lnSpc>
            </a:pPr>
            <a:r>
              <a:rPr lang="en-US" sz="1900" dirty="0">
                <a:solidFill>
                  <a:schemeClr val="tx1">
                    <a:lumMod val="50000"/>
                  </a:schemeClr>
                </a:solidFill>
                <a:latin typeface="Helvetica Regular"/>
              </a:rPr>
              <a:t>Fear of mistakenly putting infant in microwave</a:t>
            </a:r>
          </a:p>
          <a:p>
            <a:pPr>
              <a:lnSpc>
                <a:spcPct val="80000"/>
              </a:lnSpc>
            </a:pPr>
            <a:r>
              <a:rPr lang="en-US" sz="2600" dirty="0">
                <a:solidFill>
                  <a:schemeClr val="tx1">
                    <a:lumMod val="50000"/>
                  </a:schemeClr>
                </a:solidFill>
                <a:latin typeface="Helvetica Regular"/>
              </a:rPr>
              <a:t>Contamination, cleaning/washing, checking</a:t>
            </a:r>
          </a:p>
          <a:p>
            <a:endParaRPr lang="en-US" dirty="0">
              <a:solidFill>
                <a:srgbClr val="000000"/>
              </a:solidFill>
              <a:latin typeface="Helvetica Regular"/>
            </a:endParaRPr>
          </a:p>
          <a:p>
            <a:pPr marL="285750" indent="-285750">
              <a:buFont typeface="Arial" panose="020B0604020202020204" pitchFamily="34" charset="0"/>
              <a:buChar char="•"/>
            </a:pPr>
            <a:endParaRPr lang="en-US" dirty="0">
              <a:solidFill>
                <a:srgbClr val="000000"/>
              </a:solidFill>
              <a:latin typeface="Helvetica Regular"/>
            </a:endParaRPr>
          </a:p>
          <a:p>
            <a:endParaRPr lang="en-US" dirty="0">
              <a:solidFill>
                <a:srgbClr val="000000"/>
              </a:solidFill>
              <a:latin typeface="Helvetica Regular"/>
            </a:endParaRPr>
          </a:p>
          <a:p>
            <a:endParaRPr lang="en-US" dirty="0">
              <a:solidFill>
                <a:srgbClr val="000000"/>
              </a:solidFill>
              <a:latin typeface="Helvetica Regular"/>
            </a:endParaRPr>
          </a:p>
        </p:txBody>
      </p:sp>
      <p:sp>
        <p:nvSpPr>
          <p:cNvPr id="5" name="Slide Number Placeholder 4"/>
          <p:cNvSpPr>
            <a:spLocks noGrp="1"/>
          </p:cNvSpPr>
          <p:nvPr>
            <p:ph type="sldNum" sz="quarter" idx="13"/>
          </p:nvPr>
        </p:nvSpPr>
        <p:spPr/>
        <p:txBody>
          <a:bodyPr/>
          <a:lstStyle/>
          <a:p>
            <a:fld id="{5E8BC936-0928-C346-B13E-04BD58031644}" type="slidenum">
              <a:rPr lang="en-US" smtClean="0"/>
              <a:pPr/>
              <a:t>28</a:t>
            </a:fld>
            <a:endParaRPr lang="en-US" dirty="0"/>
          </a:p>
        </p:txBody>
      </p:sp>
      <p:sp>
        <p:nvSpPr>
          <p:cNvPr id="4" name="Oval 3">
            <a:extLst>
              <a:ext uri="{FF2B5EF4-FFF2-40B4-BE49-F238E27FC236}">
                <a16:creationId xmlns:a16="http://schemas.microsoft.com/office/drawing/2014/main" id="{7875730B-F743-47B1-6228-38594A2C4CCD}"/>
              </a:ext>
            </a:extLst>
          </p:cNvPr>
          <p:cNvSpPr/>
          <p:nvPr/>
        </p:nvSpPr>
        <p:spPr>
          <a:xfrm>
            <a:off x="9321421" y="1665027"/>
            <a:ext cx="2325147" cy="1487606"/>
          </a:xfrm>
          <a:prstGeom prst="ellips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Contamination </a:t>
            </a:r>
          </a:p>
        </p:txBody>
      </p:sp>
      <p:sp>
        <p:nvSpPr>
          <p:cNvPr id="6" name="Oval 5">
            <a:extLst>
              <a:ext uri="{FF2B5EF4-FFF2-40B4-BE49-F238E27FC236}">
                <a16:creationId xmlns:a16="http://schemas.microsoft.com/office/drawing/2014/main" id="{00A1183C-63B7-8F9B-806D-ED8E41A88C3E}"/>
              </a:ext>
            </a:extLst>
          </p:cNvPr>
          <p:cNvSpPr/>
          <p:nvPr/>
        </p:nvSpPr>
        <p:spPr>
          <a:xfrm>
            <a:off x="9664890" y="3268772"/>
            <a:ext cx="2325147" cy="1487606"/>
          </a:xfrm>
          <a:prstGeom prst="ellips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Symmetry &amp; Ordering</a:t>
            </a:r>
          </a:p>
        </p:txBody>
      </p:sp>
      <p:sp>
        <p:nvSpPr>
          <p:cNvPr id="7" name="Oval 6">
            <a:extLst>
              <a:ext uri="{FF2B5EF4-FFF2-40B4-BE49-F238E27FC236}">
                <a16:creationId xmlns:a16="http://schemas.microsoft.com/office/drawing/2014/main" id="{842046FB-C20F-BE56-A881-96A4A9FB911A}"/>
              </a:ext>
            </a:extLst>
          </p:cNvPr>
          <p:cNvSpPr/>
          <p:nvPr/>
        </p:nvSpPr>
        <p:spPr>
          <a:xfrm>
            <a:off x="8625385" y="4770077"/>
            <a:ext cx="2325147" cy="1487606"/>
          </a:xfrm>
          <a:prstGeom prst="ellips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Aggressive or harm </a:t>
            </a:r>
          </a:p>
        </p:txBody>
      </p:sp>
      <p:sp>
        <p:nvSpPr>
          <p:cNvPr id="9" name="TextBox 8">
            <a:extLst>
              <a:ext uri="{FF2B5EF4-FFF2-40B4-BE49-F238E27FC236}">
                <a16:creationId xmlns:a16="http://schemas.microsoft.com/office/drawing/2014/main" id="{BC0A6E09-D436-6D9A-ACE8-5C42A2A29AA2}"/>
              </a:ext>
            </a:extLst>
          </p:cNvPr>
          <p:cNvSpPr txBox="1"/>
          <p:nvPr/>
        </p:nvSpPr>
        <p:spPr>
          <a:xfrm>
            <a:off x="6705034" y="6229443"/>
            <a:ext cx="6165850" cy="812530"/>
          </a:xfrm>
          <a:prstGeom prst="rect">
            <a:avLst/>
          </a:prstGeom>
          <a:noFill/>
        </p:spPr>
        <p:txBody>
          <a:bodyPr wrap="square">
            <a:spAutoFit/>
          </a:bodyPr>
          <a:lstStyle/>
          <a:p>
            <a:pPr>
              <a:lnSpc>
                <a:spcPct val="80000"/>
              </a:lnSpc>
            </a:pPr>
            <a:r>
              <a:rPr lang="en-US" dirty="0"/>
              <a:t>Cuellar AK et al, 2005; </a:t>
            </a:r>
            <a:endParaRPr lang="en-US" sz="1800" dirty="0"/>
          </a:p>
          <a:p>
            <a:pPr>
              <a:lnSpc>
                <a:spcPct val="80000"/>
              </a:lnSpc>
            </a:pPr>
            <a:r>
              <a:rPr lang="en-US" b="0" i="0" dirty="0">
                <a:solidFill>
                  <a:srgbClr val="212121"/>
                </a:solidFill>
                <a:effectLst/>
              </a:rPr>
              <a:t>Russell EJ</a:t>
            </a:r>
            <a:r>
              <a:rPr lang="en-US" sz="1800" b="0" i="0" dirty="0">
                <a:solidFill>
                  <a:srgbClr val="212121"/>
                </a:solidFill>
                <a:effectLst/>
              </a:rPr>
              <a:t> et al, 2013</a:t>
            </a:r>
            <a:endParaRPr lang="en-US" sz="1800" dirty="0"/>
          </a:p>
          <a:p>
            <a:r>
              <a:rPr lang="en-US" dirty="0"/>
              <a:t> </a:t>
            </a:r>
          </a:p>
        </p:txBody>
      </p:sp>
    </p:spTree>
    <p:extLst>
      <p:ext uri="{BB962C8B-B14F-4D97-AF65-F5344CB8AC3E}">
        <p14:creationId xmlns:p14="http://schemas.microsoft.com/office/powerpoint/2010/main" val="3784281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title"/>
          </p:nvPr>
        </p:nvSpPr>
        <p:spPr>
          <a:xfrm>
            <a:off x="2838528" y="545026"/>
            <a:ext cx="6514943" cy="1108400"/>
          </a:xfrm>
          <a:prstGeom prst="rect">
            <a:avLst/>
          </a:prstGeom>
        </p:spPr>
        <p:txBody>
          <a:bodyPr spcFirstLastPara="1" vert="horz" wrap="square" lIns="121900" tIns="121900" rIns="121900" bIns="121900" rtlCol="0" anchor="b" anchorCtr="0">
            <a:normAutofit/>
          </a:bodyPr>
          <a:lstStyle/>
          <a:p>
            <a:pPr algn="l"/>
            <a:r>
              <a:rPr lang="en" sz="4000" dirty="0">
                <a:solidFill>
                  <a:srgbClr val="7030A0"/>
                </a:solidFill>
              </a:rPr>
              <a:t>Perinatal OCD Presentation </a:t>
            </a:r>
            <a:endParaRPr sz="4000" dirty="0">
              <a:solidFill>
                <a:srgbClr val="7030A0"/>
              </a:solidFill>
            </a:endParaRPr>
          </a:p>
        </p:txBody>
      </p:sp>
      <p:graphicFrame>
        <p:nvGraphicFramePr>
          <p:cNvPr id="203" name="Google Shape;203;p32"/>
          <p:cNvGraphicFramePr/>
          <p:nvPr>
            <p:extLst>
              <p:ext uri="{D42A27DB-BD31-4B8C-83A1-F6EECF244321}">
                <p14:modId xmlns:p14="http://schemas.microsoft.com/office/powerpoint/2010/main" val="1047011505"/>
              </p:ext>
            </p:extLst>
          </p:nvPr>
        </p:nvGraphicFramePr>
        <p:xfrm>
          <a:off x="511332" y="1689972"/>
          <a:ext cx="11169334" cy="3720783"/>
        </p:xfrm>
        <a:graphic>
          <a:graphicData uri="http://schemas.openxmlformats.org/drawingml/2006/table">
            <a:tbl>
              <a:tblPr>
                <a:noFill/>
              </a:tblPr>
              <a:tblGrid>
                <a:gridCol w="5584667">
                  <a:extLst>
                    <a:ext uri="{9D8B030D-6E8A-4147-A177-3AD203B41FA5}">
                      <a16:colId xmlns:a16="http://schemas.microsoft.com/office/drawing/2014/main" val="20000"/>
                    </a:ext>
                  </a:extLst>
                </a:gridCol>
                <a:gridCol w="5584667">
                  <a:extLst>
                    <a:ext uri="{9D8B030D-6E8A-4147-A177-3AD203B41FA5}">
                      <a16:colId xmlns:a16="http://schemas.microsoft.com/office/drawing/2014/main" val="20001"/>
                    </a:ext>
                  </a:extLst>
                </a:gridCol>
              </a:tblGrid>
              <a:tr h="609560">
                <a:tc>
                  <a:txBody>
                    <a:bodyPr/>
                    <a:lstStyle/>
                    <a:p>
                      <a:pPr marL="0" lvl="0" indent="0" algn="ctr" rtl="0">
                        <a:spcBef>
                          <a:spcPts val="0"/>
                        </a:spcBef>
                        <a:spcAft>
                          <a:spcPts val="0"/>
                        </a:spcAft>
                        <a:buNone/>
                      </a:pPr>
                      <a:r>
                        <a:rPr lang="en" sz="1500" b="1" dirty="0">
                          <a:solidFill>
                            <a:schemeClr val="dk1"/>
                          </a:solidFill>
                          <a:latin typeface="Open Sans"/>
                          <a:ea typeface="Open Sans"/>
                          <a:cs typeface="Open Sans"/>
                          <a:sym typeface="Open Sans"/>
                        </a:rPr>
                        <a:t>Obsessions/Intrusive Thoughts</a:t>
                      </a:r>
                      <a:endParaRPr sz="1500" dirty="0"/>
                    </a:p>
                  </a:txBody>
                  <a:tcPr marL="121900" marR="121900" marT="121900" marB="121900">
                    <a:solidFill>
                      <a:schemeClr val="accent6">
                        <a:lumMod val="40000"/>
                        <a:lumOff val="60000"/>
                      </a:schemeClr>
                    </a:solidFill>
                  </a:tcPr>
                </a:tc>
                <a:tc>
                  <a:txBody>
                    <a:bodyPr/>
                    <a:lstStyle/>
                    <a:p>
                      <a:pPr marL="0" lvl="0" indent="0" algn="ctr" rtl="0">
                        <a:spcBef>
                          <a:spcPts val="0"/>
                        </a:spcBef>
                        <a:spcAft>
                          <a:spcPts val="0"/>
                        </a:spcAft>
                        <a:buNone/>
                      </a:pPr>
                      <a:r>
                        <a:rPr lang="en" sz="1500" b="1" dirty="0">
                          <a:solidFill>
                            <a:schemeClr val="dk1"/>
                          </a:solidFill>
                          <a:latin typeface="Open Sans"/>
                          <a:ea typeface="Open Sans"/>
                          <a:cs typeface="Open Sans"/>
                          <a:sym typeface="Open Sans"/>
                        </a:rPr>
                        <a:t>Compulsions/Avoidance Behavior</a:t>
                      </a:r>
                      <a:endParaRPr sz="1500" dirty="0"/>
                    </a:p>
                  </a:txBody>
                  <a:tcPr marL="121900" marR="121900" marT="121900" marB="121900">
                    <a:solidFill>
                      <a:schemeClr val="accent6">
                        <a:lumMod val="40000"/>
                        <a:lumOff val="60000"/>
                      </a:schemeClr>
                    </a:solidFill>
                  </a:tcPr>
                </a:tc>
                <a:extLst>
                  <a:ext uri="{0D108BD9-81ED-4DB2-BD59-A6C34878D82A}">
                    <a16:rowId xmlns:a16="http://schemas.microsoft.com/office/drawing/2014/main" val="10000"/>
                  </a:ext>
                </a:extLst>
              </a:tr>
              <a:tr h="563979">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“What if I accidentally cut my child with a knife?’</a:t>
                      </a:r>
                      <a:endParaRPr sz="1500" dirty="0"/>
                    </a:p>
                  </a:txBody>
                  <a:tcPr marL="121900" marR="121900" marT="121900" marB="121900">
                    <a:solidFill>
                      <a:schemeClr val="accent6">
                        <a:lumMod val="20000"/>
                        <a:lumOff val="80000"/>
                      </a:schemeClr>
                    </a:solidFill>
                  </a:tcPr>
                </a:tc>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Throws out knives from the home/avoids cutting things</a:t>
                      </a:r>
                      <a:endParaRPr sz="1500" dirty="0"/>
                    </a:p>
                  </a:txBody>
                  <a:tcPr marL="121900" marR="121900" marT="121900" marB="121900">
                    <a:solidFill>
                      <a:schemeClr val="accent6">
                        <a:lumMod val="20000"/>
                        <a:lumOff val="80000"/>
                      </a:schemeClr>
                    </a:solidFill>
                  </a:tcPr>
                </a:tc>
                <a:extLst>
                  <a:ext uri="{0D108BD9-81ED-4DB2-BD59-A6C34878D82A}">
                    <a16:rowId xmlns:a16="http://schemas.microsoft.com/office/drawing/2014/main" val="10001"/>
                  </a:ext>
                </a:extLst>
              </a:tr>
              <a:tr h="491319">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“What if I don’t see the car, and my baby and I get hit?”</a:t>
                      </a:r>
                      <a:endParaRPr sz="1500" dirty="0"/>
                    </a:p>
                  </a:txBody>
                  <a:tcPr marL="121900" marR="121900" marT="121900" marB="121900">
                    <a:solidFill>
                      <a:schemeClr val="accent6">
                        <a:lumMod val="20000"/>
                        <a:lumOff val="80000"/>
                      </a:schemeClr>
                    </a:solidFill>
                  </a:tcPr>
                </a:tc>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Avoids going outside</a:t>
                      </a:r>
                      <a:endParaRPr sz="1500" dirty="0"/>
                    </a:p>
                  </a:txBody>
                  <a:tcPr marL="121900" marR="121900" marT="121900" marB="121900">
                    <a:solidFill>
                      <a:schemeClr val="accent6">
                        <a:lumMod val="20000"/>
                        <a:lumOff val="80000"/>
                      </a:schemeClr>
                    </a:solidFill>
                  </a:tcPr>
                </a:tc>
                <a:extLst>
                  <a:ext uri="{0D108BD9-81ED-4DB2-BD59-A6C34878D82A}">
                    <a16:rowId xmlns:a16="http://schemas.microsoft.com/office/drawing/2014/main" val="10002"/>
                  </a:ext>
                </a:extLst>
              </a:tr>
              <a:tr h="436728">
                <a:tc>
                  <a:txBody>
                    <a:bodyPr/>
                    <a:lstStyle/>
                    <a:p>
                      <a:pPr marL="0" lvl="0" indent="0" algn="l" rtl="0">
                        <a:spcBef>
                          <a:spcPts val="0"/>
                        </a:spcBef>
                        <a:spcAft>
                          <a:spcPts val="0"/>
                        </a:spcAft>
                        <a:buNone/>
                      </a:pPr>
                      <a:r>
                        <a:rPr lang="en" sz="1500" dirty="0"/>
                        <a:t>“</a:t>
                      </a:r>
                      <a:r>
                        <a:rPr lang="en" sz="1500" dirty="0">
                          <a:solidFill>
                            <a:schemeClr val="dk1"/>
                          </a:solidFill>
                          <a:latin typeface="Open Sans"/>
                          <a:ea typeface="Open Sans"/>
                          <a:cs typeface="Open Sans"/>
                          <a:sym typeface="Open Sans"/>
                        </a:rPr>
                        <a:t>I keep getting images of me drowning my baby” </a:t>
                      </a:r>
                      <a:endParaRPr sz="1500" dirty="0"/>
                    </a:p>
                  </a:txBody>
                  <a:tcPr marL="121900" marR="121900" marT="121900" marB="121900">
                    <a:solidFill>
                      <a:schemeClr val="accent6">
                        <a:lumMod val="20000"/>
                        <a:lumOff val="80000"/>
                      </a:schemeClr>
                    </a:solidFill>
                  </a:tcPr>
                </a:tc>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Avoids washing baby</a:t>
                      </a:r>
                      <a:endParaRPr sz="1500" dirty="0"/>
                    </a:p>
                  </a:txBody>
                  <a:tcPr marL="121900" marR="121900" marT="121900" marB="121900">
                    <a:solidFill>
                      <a:schemeClr val="accent6">
                        <a:lumMod val="20000"/>
                        <a:lumOff val="80000"/>
                      </a:schemeClr>
                    </a:solidFill>
                  </a:tcPr>
                </a:tc>
                <a:extLst>
                  <a:ext uri="{0D108BD9-81ED-4DB2-BD59-A6C34878D82A}">
                    <a16:rowId xmlns:a16="http://schemas.microsoft.com/office/drawing/2014/main" val="10003"/>
                  </a:ext>
                </a:extLst>
              </a:tr>
              <a:tr h="455648">
                <a:tc>
                  <a:txBody>
                    <a:bodyPr/>
                    <a:lstStyle/>
                    <a:p>
                      <a:pPr marL="0" lvl="0" indent="0" algn="l" rtl="0">
                        <a:spcBef>
                          <a:spcPts val="0"/>
                        </a:spcBef>
                        <a:spcAft>
                          <a:spcPts val="0"/>
                        </a:spcAft>
                        <a:buNone/>
                      </a:pPr>
                      <a:r>
                        <a:rPr lang="en" sz="1500">
                          <a:solidFill>
                            <a:schemeClr val="dk1"/>
                          </a:solidFill>
                          <a:latin typeface="Open Sans"/>
                          <a:ea typeface="Open Sans"/>
                          <a:cs typeface="Open Sans"/>
                          <a:sym typeface="Open Sans"/>
                        </a:rPr>
                        <a:t>“I keep imagining that I will touch my baby inappropriately” </a:t>
                      </a:r>
                      <a:endParaRPr sz="1500"/>
                    </a:p>
                  </a:txBody>
                  <a:tcPr marL="121900" marR="121900" marT="121900" marB="121900">
                    <a:solidFill>
                      <a:schemeClr val="accent6">
                        <a:lumMod val="20000"/>
                        <a:lumOff val="80000"/>
                      </a:schemeClr>
                    </a:solidFill>
                  </a:tcPr>
                </a:tc>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Avoids spending time with baby; Avoids changing diaper</a:t>
                      </a:r>
                      <a:endParaRPr sz="1500" dirty="0"/>
                    </a:p>
                  </a:txBody>
                  <a:tcPr marL="121900" marR="121900" marT="121900" marB="121900">
                    <a:solidFill>
                      <a:schemeClr val="accent6">
                        <a:lumMod val="20000"/>
                        <a:lumOff val="80000"/>
                      </a:schemeClr>
                    </a:solidFill>
                  </a:tcPr>
                </a:tc>
                <a:extLst>
                  <a:ext uri="{0D108BD9-81ED-4DB2-BD59-A6C34878D82A}">
                    <a16:rowId xmlns:a16="http://schemas.microsoft.com/office/drawing/2014/main" val="10004"/>
                  </a:ext>
                </a:extLst>
              </a:tr>
              <a:tr h="611045">
                <a:tc>
                  <a:txBody>
                    <a:bodyPr/>
                    <a:lstStyle/>
                    <a:p>
                      <a:pPr marL="0" lvl="0" indent="0" algn="l" rtl="0">
                        <a:spcBef>
                          <a:spcPts val="0"/>
                        </a:spcBef>
                        <a:spcAft>
                          <a:spcPts val="0"/>
                        </a:spcAft>
                        <a:buNone/>
                      </a:pPr>
                      <a:r>
                        <a:rPr lang="en" sz="1500">
                          <a:solidFill>
                            <a:schemeClr val="dk1"/>
                          </a:solidFill>
                          <a:latin typeface="Open Sans"/>
                          <a:ea typeface="Open Sans"/>
                          <a:cs typeface="Open Sans"/>
                          <a:sym typeface="Open Sans"/>
                        </a:rPr>
                        <a:t>“What if I drop my baby?”</a:t>
                      </a:r>
                      <a:endParaRPr sz="1500"/>
                    </a:p>
                  </a:txBody>
                  <a:tcPr marL="121900" marR="121900" marT="121900" marB="121900">
                    <a:solidFill>
                      <a:schemeClr val="accent6">
                        <a:lumMod val="20000"/>
                        <a:lumOff val="80000"/>
                      </a:schemeClr>
                    </a:solidFill>
                  </a:tcPr>
                </a:tc>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Avoids breastfeeding baby </a:t>
                      </a:r>
                      <a:endParaRPr sz="1500" dirty="0"/>
                    </a:p>
                  </a:txBody>
                  <a:tcPr marL="121900" marR="121900" marT="121900" marB="121900">
                    <a:solidFill>
                      <a:schemeClr val="accent6">
                        <a:lumMod val="20000"/>
                        <a:lumOff val="80000"/>
                      </a:schemeClr>
                    </a:solidFill>
                  </a:tcPr>
                </a:tc>
                <a:extLst>
                  <a:ext uri="{0D108BD9-81ED-4DB2-BD59-A6C34878D82A}">
                    <a16:rowId xmlns:a16="http://schemas.microsoft.com/office/drawing/2014/main" val="10005"/>
                  </a:ext>
                </a:extLst>
              </a:tr>
              <a:tr h="500080">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What if my baby stops breathing suddenly? </a:t>
                      </a:r>
                      <a:endParaRPr sz="1500" dirty="0"/>
                    </a:p>
                  </a:txBody>
                  <a:tcPr marL="121900" marR="121900" marT="121900" marB="121900">
                    <a:solidFill>
                      <a:schemeClr val="accent6">
                        <a:lumMod val="20000"/>
                        <a:lumOff val="80000"/>
                      </a:schemeClr>
                    </a:solidFill>
                  </a:tcPr>
                </a:tc>
                <a:tc>
                  <a:txBody>
                    <a:bodyPr/>
                    <a:lstStyle/>
                    <a:p>
                      <a:pPr marL="0" lvl="0" indent="0" algn="l" rtl="0">
                        <a:spcBef>
                          <a:spcPts val="0"/>
                        </a:spcBef>
                        <a:spcAft>
                          <a:spcPts val="0"/>
                        </a:spcAft>
                        <a:buNone/>
                      </a:pPr>
                      <a:r>
                        <a:rPr lang="en" sz="1500" dirty="0">
                          <a:solidFill>
                            <a:schemeClr val="dk1"/>
                          </a:solidFill>
                          <a:latin typeface="Open Sans"/>
                          <a:ea typeface="Open Sans"/>
                          <a:cs typeface="Open Sans"/>
                          <a:sym typeface="Open Sans"/>
                        </a:rPr>
                        <a:t>Stays up at night, frequent checking of baby </a:t>
                      </a:r>
                      <a:endParaRPr sz="1500" dirty="0"/>
                    </a:p>
                  </a:txBody>
                  <a:tcPr marL="121900" marR="121900" marT="121900" marB="121900">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204" name="Google Shape;204;p32"/>
          <p:cNvSpPr txBox="1"/>
          <p:nvPr/>
        </p:nvSpPr>
        <p:spPr>
          <a:xfrm>
            <a:off x="215567" y="5447301"/>
            <a:ext cx="11290000" cy="266800"/>
          </a:xfrm>
          <a:prstGeom prst="rect">
            <a:avLst/>
          </a:prstGeom>
          <a:noFill/>
          <a:ln>
            <a:noFill/>
          </a:ln>
        </p:spPr>
        <p:txBody>
          <a:bodyPr spcFirstLastPara="1" wrap="square" lIns="121900" tIns="121900" rIns="121900" bIns="121900" anchor="t" anchorCtr="0">
            <a:noAutofit/>
          </a:bodyPr>
          <a:lstStyle/>
          <a:p>
            <a:r>
              <a:rPr lang="en" sz="2000" b="1" dirty="0">
                <a:latin typeface="Open Sans"/>
                <a:ea typeface="Open Sans"/>
                <a:cs typeface="Open Sans"/>
                <a:sym typeface="Open Sans"/>
              </a:rPr>
              <a:t>Acting on harm thoughts is rare, however can see </a:t>
            </a:r>
            <a:r>
              <a:rPr lang="en" sz="2000" b="1" u="sng" dirty="0">
                <a:latin typeface="Open Sans"/>
                <a:ea typeface="Open Sans"/>
                <a:cs typeface="Open Sans"/>
                <a:sym typeface="Open Sans"/>
              </a:rPr>
              <a:t>indirect harm</a:t>
            </a:r>
            <a:r>
              <a:rPr lang="en" sz="2000" b="1" dirty="0">
                <a:latin typeface="Open Sans"/>
                <a:ea typeface="Open Sans"/>
                <a:cs typeface="Open Sans"/>
                <a:sym typeface="Open Sans"/>
              </a:rPr>
              <a:t> through avoidance/compulsive behaviors</a:t>
            </a:r>
            <a:endParaRPr sz="2000" b="1" dirty="0">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630" y="3070550"/>
            <a:ext cx="11336740" cy="1167475"/>
          </a:xfrm>
        </p:spPr>
        <p:txBody>
          <a:bodyPr>
            <a:normAutofit/>
          </a:bodyPr>
          <a:lstStyle/>
          <a:p>
            <a:r>
              <a:rPr lang="en-US" sz="2800" dirty="0">
                <a:solidFill>
                  <a:schemeClr val="tx1">
                    <a:lumMod val="65000"/>
                    <a:lumOff val="35000"/>
                  </a:schemeClr>
                </a:solidFill>
                <a:ea typeface="+mn-ea"/>
                <a:cs typeface="+mn-cs"/>
              </a:rPr>
              <a:t>“Neither I nor my spouse has a relevant financial relationship with a commercial interest to disclose.”</a:t>
            </a:r>
          </a:p>
          <a:p>
            <a:endParaRPr lang="en-US" sz="2800" dirty="0">
              <a:solidFill>
                <a:schemeClr val="tx1">
                  <a:lumMod val="65000"/>
                  <a:lumOff val="35000"/>
                </a:schemeClr>
              </a:solidFill>
              <a:ea typeface="+mn-ea"/>
              <a:cs typeface="+mn-cs"/>
            </a:endParaRPr>
          </a:p>
          <a:p>
            <a:endParaRPr lang="en-US" sz="2800" b="1" dirty="0">
              <a:solidFill>
                <a:schemeClr val="tx1">
                  <a:lumMod val="65000"/>
                  <a:lumOff val="35000"/>
                </a:schemeClr>
              </a:solidFill>
              <a:ea typeface="+mn-ea"/>
              <a:cs typeface="+mn-cs"/>
            </a:endParaRPr>
          </a:p>
        </p:txBody>
      </p:sp>
      <p:sp>
        <p:nvSpPr>
          <p:cNvPr id="4" name="TextBox 3"/>
          <p:cNvSpPr txBox="1"/>
          <p:nvPr/>
        </p:nvSpPr>
        <p:spPr>
          <a:xfrm>
            <a:off x="3352800" y="1296537"/>
            <a:ext cx="5486400" cy="1323439"/>
          </a:xfrm>
          <a:prstGeom prst="rect">
            <a:avLst/>
          </a:prstGeom>
          <a:noFill/>
        </p:spPr>
        <p:txBody>
          <a:bodyPr wrap="square" rtlCol="0">
            <a:spAutoFit/>
          </a:bodyPr>
          <a:lstStyle/>
          <a:p>
            <a:pPr algn="ctr"/>
            <a:r>
              <a:rPr lang="en-US" sz="8000" dirty="0">
                <a:solidFill>
                  <a:srgbClr val="049FDA"/>
                </a:solidFill>
                <a:latin typeface="Helvetica Regular" charset="0"/>
                <a:ea typeface="Helvetica Regular" charset="0"/>
                <a:cs typeface="Helvetica Regular" charset="0"/>
              </a:rPr>
              <a:t>Disclosures</a:t>
            </a:r>
          </a:p>
        </p:txBody>
      </p:sp>
    </p:spTree>
    <p:extLst>
      <p:ext uri="{BB962C8B-B14F-4D97-AF65-F5344CB8AC3E}">
        <p14:creationId xmlns:p14="http://schemas.microsoft.com/office/powerpoint/2010/main" val="1708071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162" y="1044575"/>
            <a:ext cx="11203675" cy="709919"/>
          </a:xfrm>
        </p:spPr>
        <p:txBody>
          <a:bodyPr>
            <a:normAutofit fontScale="90000"/>
          </a:bodyPr>
          <a:lstStyle/>
          <a:p>
            <a:r>
              <a:rPr lang="en-US" sz="4000" dirty="0">
                <a:solidFill>
                  <a:srgbClr val="7030A0"/>
                </a:solidFill>
              </a:rPr>
              <a:t>Differentiating OC ”harm thoughts” from psychotic intrusive “harm” thoughts</a:t>
            </a:r>
            <a:br>
              <a:rPr lang="en-US" sz="4000" dirty="0">
                <a:solidFill>
                  <a:srgbClr val="7030A0"/>
                </a:solidFill>
              </a:rPr>
            </a:br>
            <a:endParaRPr lang="en-US" sz="1300" i="1" dirty="0">
              <a:solidFill>
                <a:srgbClr val="7030A0"/>
              </a:solidFill>
            </a:endParaRPr>
          </a:p>
        </p:txBody>
      </p:sp>
      <p:graphicFrame>
        <p:nvGraphicFramePr>
          <p:cNvPr id="6" name="Table 6">
            <a:extLst>
              <a:ext uri="{FF2B5EF4-FFF2-40B4-BE49-F238E27FC236}">
                <a16:creationId xmlns:a16="http://schemas.microsoft.com/office/drawing/2014/main" id="{9BE391B3-F108-499D-A5D7-E87291098A4B}"/>
              </a:ext>
            </a:extLst>
          </p:cNvPr>
          <p:cNvGraphicFramePr>
            <a:graphicFrameLocks noGrp="1"/>
          </p:cNvGraphicFramePr>
          <p:nvPr>
            <p:ph idx="1"/>
            <p:extLst>
              <p:ext uri="{D42A27DB-BD31-4B8C-83A1-F6EECF244321}">
                <p14:modId xmlns:p14="http://schemas.microsoft.com/office/powerpoint/2010/main" val="214398030"/>
              </p:ext>
            </p:extLst>
          </p:nvPr>
        </p:nvGraphicFramePr>
        <p:xfrm>
          <a:off x="838199" y="1828090"/>
          <a:ext cx="10515600" cy="3855720"/>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489777222"/>
                    </a:ext>
                  </a:extLst>
                </a:gridCol>
                <a:gridCol w="5257800">
                  <a:extLst>
                    <a:ext uri="{9D8B030D-6E8A-4147-A177-3AD203B41FA5}">
                      <a16:colId xmlns:a16="http://schemas.microsoft.com/office/drawing/2014/main" val="1239232256"/>
                    </a:ext>
                  </a:extLst>
                </a:gridCol>
              </a:tblGrid>
              <a:tr h="370840">
                <a:tc>
                  <a:txBody>
                    <a:bodyPr/>
                    <a:lstStyle/>
                    <a:p>
                      <a:r>
                        <a:rPr lang="en-US" b="1" dirty="0">
                          <a:solidFill>
                            <a:srgbClr val="7030A0"/>
                          </a:solidFill>
                          <a:latin typeface="Helvetica Regular"/>
                        </a:rPr>
                        <a:t>Postpartum OC intrusive thoughts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rgbClr val="7030A0"/>
                          </a:solidFill>
                          <a:latin typeface="Helvetica Regular"/>
                        </a:rPr>
                        <a:t>Psychotic intrusive thoughts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1803824"/>
                  </a:ext>
                </a:extLst>
              </a:tr>
              <a:tr h="370840">
                <a:tc>
                  <a:txBody>
                    <a:bodyPr/>
                    <a:lstStyle/>
                    <a:p>
                      <a:r>
                        <a:rPr lang="en-US" dirty="0">
                          <a:latin typeface="Helvetica Regular"/>
                        </a:rPr>
                        <a:t>Thoughts are ego-dystonic (inconsistent with their behavior, personality)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latin typeface="Helvetica Regular"/>
                        </a:rPr>
                        <a:t>Thoughts are ego-syntonic (consistent with confusion, mood lability, bizarre delusions or  hallucinations) </a:t>
                      </a:r>
                      <a:r>
                        <a:rPr lang="en-US" dirty="0" err="1">
                          <a:latin typeface="Helvetica Regular"/>
                        </a:rPr>
                        <a:t>i.e</a:t>
                      </a:r>
                      <a:r>
                        <a:rPr lang="en-US" dirty="0">
                          <a:latin typeface="Helvetica Regular"/>
                        </a:rPr>
                        <a:t> </a:t>
                      </a:r>
                      <a:r>
                        <a:rPr lang="en-US" i="1" dirty="0">
                          <a:latin typeface="Helvetica Regular"/>
                        </a:rPr>
                        <a:t>I must drown my baby to save them eternal damnation </a:t>
                      </a:r>
                      <a:endParaRPr lang="en-US" dirty="0">
                        <a:latin typeface="Helvetica Regular"/>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4843625"/>
                  </a:ext>
                </a:extLst>
              </a:tr>
              <a:tr h="370840">
                <a:tc>
                  <a:txBody>
                    <a:bodyPr/>
                    <a:lstStyle/>
                    <a:p>
                      <a:r>
                        <a:rPr lang="en-US" dirty="0">
                          <a:latin typeface="Helvetica Regular"/>
                        </a:rPr>
                        <a:t>Thoughts associated with guilt, shame, anxiety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latin typeface="Helvetica Regular"/>
                        </a:rPr>
                        <a:t>Thoughts may not be distressful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6408567"/>
                  </a:ext>
                </a:extLst>
              </a:tr>
              <a:tr h="370840">
                <a:tc>
                  <a:txBody>
                    <a:bodyPr/>
                    <a:lstStyle/>
                    <a:p>
                      <a:r>
                        <a:rPr lang="en-US" dirty="0">
                          <a:latin typeface="Helvetica Regular"/>
                        </a:rPr>
                        <a:t>Engages in excessive avoidance and rituals in attempt to control thoughts to ensure they do not act on thoughts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latin typeface="Helvetica Regular"/>
                        </a:rPr>
                        <a:t>Symptoms are not associated with fears or rituals; rather may see disorganized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1035349"/>
                  </a:ext>
                </a:extLst>
              </a:tr>
              <a:tr h="370840">
                <a:tc>
                  <a:txBody>
                    <a:bodyPr/>
                    <a:lstStyle/>
                    <a:p>
                      <a:r>
                        <a:rPr lang="en-US" dirty="0">
                          <a:latin typeface="Helvetica Regular"/>
                        </a:rPr>
                        <a:t>Very common, not a psychiatric emergency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latin typeface="Helvetica Regular"/>
                        </a:rPr>
                        <a:t>Much less common, but is </a:t>
                      </a:r>
                      <a:r>
                        <a:rPr lang="en-US" i="1" dirty="0">
                          <a:latin typeface="Helvetica Regular"/>
                        </a:rPr>
                        <a:t>psychiatric emergency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5002511"/>
                  </a:ext>
                </a:extLst>
              </a:tr>
              <a:tr h="370840">
                <a:tc>
                  <a:txBody>
                    <a:bodyPr/>
                    <a:lstStyle/>
                    <a:p>
                      <a:r>
                        <a:rPr lang="en-US" dirty="0">
                          <a:latin typeface="Helvetica Regular"/>
                        </a:rPr>
                        <a:t>Low risk of harm to infant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latin typeface="Helvetica Regular"/>
                        </a:rPr>
                        <a:t>Patient at risk for unpredictable aggressive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690010"/>
                  </a:ext>
                </a:extLst>
              </a:tr>
            </a:tbl>
          </a:graphicData>
        </a:graphic>
      </p:graphicFrame>
      <p:pic>
        <p:nvPicPr>
          <p:cNvPr id="4" name="Graphic 6" descr="Telephone outline">
            <a:extLst>
              <a:ext uri="{FF2B5EF4-FFF2-40B4-BE49-F238E27FC236}">
                <a16:creationId xmlns:a16="http://schemas.microsoft.com/office/drawing/2014/main" id="{3D3F33F4-BD41-49D6-B212-27B3A9941E48}"/>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81600" y="5943600"/>
            <a:ext cx="914400" cy="914400"/>
          </a:xfrm>
          <a:prstGeom prst="rect">
            <a:avLst/>
          </a:prstGeom>
        </p:spPr>
      </p:pic>
      <p:sp>
        <p:nvSpPr>
          <p:cNvPr id="5" name="TextBox 7">
            <a:extLst>
              <a:ext uri="{FF2B5EF4-FFF2-40B4-BE49-F238E27FC236}">
                <a16:creationId xmlns:a16="http://schemas.microsoft.com/office/drawing/2014/main" id="{9345DF83-6B77-4648-801C-152174478333}"/>
              </a:ext>
            </a:extLst>
          </p:cNvPr>
          <p:cNvSpPr txBox="1"/>
          <p:nvPr/>
        </p:nvSpPr>
        <p:spPr>
          <a:xfrm>
            <a:off x="6096000" y="5982320"/>
            <a:ext cx="2377440" cy="836960"/>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marL="0" marR="0">
              <a:lnSpc>
                <a:spcPct val="107000"/>
              </a:lnSpc>
              <a:spcBef>
                <a:spcPts val="0"/>
              </a:spcBef>
              <a:spcAft>
                <a:spcPts val="800"/>
              </a:spcAft>
            </a:pPr>
            <a:r>
              <a:rPr lang="en-US" sz="2000" kern="1200" dirty="0">
                <a:solidFill>
                  <a:srgbClr val="000000"/>
                </a:solidFill>
                <a:effectLst/>
                <a:latin typeface="Helvetica Regular"/>
                <a:ea typeface="Calibri" panose="020F0502020204030204" pitchFamily="34" charset="0"/>
                <a:cs typeface="Times New Roman" panose="02020603050405020304" pitchFamily="18" charset="0"/>
              </a:rPr>
              <a:t>Call Project TEACH!</a:t>
            </a:r>
          </a:p>
          <a:p>
            <a:pPr marL="0" marR="0">
              <a:lnSpc>
                <a:spcPct val="107000"/>
              </a:lnSpc>
              <a:spcBef>
                <a:spcPts val="0"/>
              </a:spcBef>
              <a:spcAft>
                <a:spcPts val="800"/>
              </a:spcAft>
            </a:pPr>
            <a:r>
              <a:rPr lang="en-US" sz="2000" dirty="0">
                <a:solidFill>
                  <a:srgbClr val="000000"/>
                </a:solidFill>
                <a:latin typeface="Helvetica Regular"/>
                <a:ea typeface="Calibri" panose="020F0502020204030204" pitchFamily="34" charset="0"/>
                <a:cs typeface="Times New Roman" panose="02020603050405020304" pitchFamily="18" charset="0"/>
              </a:rPr>
              <a:t>1-855-227-7272</a:t>
            </a:r>
            <a:endParaRPr lang="en-US" sz="1100" dirty="0">
              <a:effectLst/>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FA92738-84BE-2F4F-7DAF-ED053F5B89CA}"/>
              </a:ext>
            </a:extLst>
          </p:cNvPr>
          <p:cNvSpPr txBox="1"/>
          <p:nvPr/>
        </p:nvSpPr>
        <p:spPr>
          <a:xfrm>
            <a:off x="8614912" y="5943600"/>
            <a:ext cx="6165850" cy="923330"/>
          </a:xfrm>
          <a:prstGeom prst="rect">
            <a:avLst/>
          </a:prstGeom>
          <a:noFill/>
        </p:spPr>
        <p:txBody>
          <a:bodyPr wrap="square">
            <a:spAutoFit/>
          </a:bodyPr>
          <a:lstStyle/>
          <a:p>
            <a:r>
              <a:rPr lang="en-US" sz="1800" i="1" dirty="0"/>
              <a:t>Hudak and Wisner 2012; </a:t>
            </a:r>
          </a:p>
          <a:p>
            <a:r>
              <a:rPr lang="en-US" sz="1800" i="1" dirty="0" err="1"/>
              <a:t>Brandes</a:t>
            </a:r>
            <a:r>
              <a:rPr lang="en-US" sz="1800" i="1" dirty="0"/>
              <a:t> M et al, 2004</a:t>
            </a:r>
          </a:p>
          <a:p>
            <a:r>
              <a:rPr lang="en-US" dirty="0"/>
              <a:t> </a:t>
            </a:r>
          </a:p>
        </p:txBody>
      </p:sp>
    </p:spTree>
    <p:extLst>
      <p:ext uri="{BB962C8B-B14F-4D97-AF65-F5344CB8AC3E}">
        <p14:creationId xmlns:p14="http://schemas.microsoft.com/office/powerpoint/2010/main" val="10967495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Thank You !</a:t>
            </a:r>
          </a:p>
        </p:txBody>
      </p:sp>
    </p:spTree>
    <p:extLst>
      <p:ext uri="{BB962C8B-B14F-4D97-AF65-F5344CB8AC3E}">
        <p14:creationId xmlns:p14="http://schemas.microsoft.com/office/powerpoint/2010/main" val="3355957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2E04C-4F05-27FC-3DD7-08447308601B}"/>
              </a:ext>
            </a:extLst>
          </p:cNvPr>
          <p:cNvSpPr>
            <a:spLocks noGrp="1"/>
          </p:cNvSpPr>
          <p:nvPr>
            <p:ph type="title"/>
          </p:nvPr>
        </p:nvSpPr>
        <p:spPr>
          <a:xfrm>
            <a:off x="838200" y="887649"/>
            <a:ext cx="10515600" cy="709919"/>
          </a:xfrm>
        </p:spPr>
        <p:txBody>
          <a:bodyPr/>
          <a:lstStyle/>
          <a:p>
            <a:r>
              <a:rPr lang="en-US" dirty="0">
                <a:solidFill>
                  <a:srgbClr val="7030A0"/>
                </a:solidFill>
              </a:rPr>
              <a:t>Defining PMADs</a:t>
            </a:r>
          </a:p>
        </p:txBody>
      </p:sp>
      <p:sp>
        <p:nvSpPr>
          <p:cNvPr id="3" name="Content Placeholder 2">
            <a:extLst>
              <a:ext uri="{FF2B5EF4-FFF2-40B4-BE49-F238E27FC236}">
                <a16:creationId xmlns:a16="http://schemas.microsoft.com/office/drawing/2014/main" id="{6F606969-EA05-D4E0-E543-284410268A76}"/>
              </a:ext>
            </a:extLst>
          </p:cNvPr>
          <p:cNvSpPr>
            <a:spLocks noGrp="1"/>
          </p:cNvSpPr>
          <p:nvPr>
            <p:ph idx="1"/>
          </p:nvPr>
        </p:nvSpPr>
        <p:spPr>
          <a:xfrm>
            <a:off x="2869325" y="1916106"/>
            <a:ext cx="8229600" cy="827094"/>
          </a:xfrm>
          <a:ln>
            <a:solidFill>
              <a:schemeClr val="accent1">
                <a:lumMod val="40000"/>
                <a:lumOff val="60000"/>
              </a:schemeClr>
            </a:solidFill>
          </a:ln>
        </p:spPr>
        <p:txBody>
          <a:bodyPr>
            <a:normAutofit/>
          </a:bodyPr>
          <a:lstStyle/>
          <a:p>
            <a:pPr marL="457200" lvl="1" indent="0">
              <a:buNone/>
            </a:pPr>
            <a:r>
              <a:rPr lang="en-US" sz="2200" dirty="0"/>
              <a:t>     </a:t>
            </a:r>
          </a:p>
          <a:p>
            <a:pPr marL="457200" lvl="1" indent="0">
              <a:buNone/>
            </a:pPr>
            <a:r>
              <a:rPr lang="en-US" sz="1800" dirty="0"/>
              <a:t>Present during conception to first year after giving birth </a:t>
            </a:r>
          </a:p>
          <a:p>
            <a:pPr marL="457200" lvl="1" indent="0">
              <a:buNone/>
            </a:pPr>
            <a:endParaRPr lang="en-US" sz="2800" dirty="0"/>
          </a:p>
        </p:txBody>
      </p:sp>
      <p:sp>
        <p:nvSpPr>
          <p:cNvPr id="14" name="Content Placeholder 2">
            <a:extLst>
              <a:ext uri="{FF2B5EF4-FFF2-40B4-BE49-F238E27FC236}">
                <a16:creationId xmlns:a16="http://schemas.microsoft.com/office/drawing/2014/main" id="{F5A075B9-452C-16C4-3F42-EDF7BF67CF87}"/>
              </a:ext>
            </a:extLst>
          </p:cNvPr>
          <p:cNvSpPr txBox="1">
            <a:spLocks/>
          </p:cNvSpPr>
          <p:nvPr/>
        </p:nvSpPr>
        <p:spPr>
          <a:xfrm>
            <a:off x="2869325" y="2875781"/>
            <a:ext cx="8229600" cy="827094"/>
          </a:xfrm>
          <a:prstGeom prst="rect">
            <a:avLst/>
          </a:prstGeom>
          <a:ln>
            <a:solidFill>
              <a:schemeClr val="accent1">
                <a:lumMod val="40000"/>
                <a:lumOff val="60000"/>
              </a:schemeClr>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lvl="1" indent="0">
              <a:buFont typeface="Arial"/>
              <a:buNone/>
            </a:pPr>
            <a:r>
              <a:rPr lang="en-US" sz="2200" dirty="0"/>
              <a:t>     </a:t>
            </a:r>
          </a:p>
          <a:p>
            <a:pPr marL="457200" lvl="1" indent="0">
              <a:buFont typeface="Arial"/>
              <a:buNone/>
            </a:pPr>
            <a:r>
              <a:rPr lang="en-US" sz="1900" dirty="0"/>
              <a:t>major depressive disorder, bipolar disorder, psychotic symptoms    secondary to mood disorder, postpartum psychosis </a:t>
            </a:r>
          </a:p>
          <a:p>
            <a:pPr marL="457200" lvl="1" indent="0">
              <a:buFont typeface="Arial"/>
              <a:buNone/>
            </a:pPr>
            <a:endParaRPr lang="en-US" sz="2800" dirty="0"/>
          </a:p>
        </p:txBody>
      </p:sp>
      <p:sp>
        <p:nvSpPr>
          <p:cNvPr id="15" name="Content Placeholder 2">
            <a:extLst>
              <a:ext uri="{FF2B5EF4-FFF2-40B4-BE49-F238E27FC236}">
                <a16:creationId xmlns:a16="http://schemas.microsoft.com/office/drawing/2014/main" id="{A7440784-A536-34C9-5CD6-F9CC255055AA}"/>
              </a:ext>
            </a:extLst>
          </p:cNvPr>
          <p:cNvSpPr txBox="1">
            <a:spLocks/>
          </p:cNvSpPr>
          <p:nvPr/>
        </p:nvSpPr>
        <p:spPr>
          <a:xfrm>
            <a:off x="2869325" y="3817668"/>
            <a:ext cx="8229600" cy="827094"/>
          </a:xfrm>
          <a:prstGeom prst="rect">
            <a:avLst/>
          </a:prstGeom>
          <a:ln>
            <a:solidFill>
              <a:schemeClr val="accent1">
                <a:lumMod val="40000"/>
                <a:lumOff val="60000"/>
              </a:schemeClr>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lvl="1" indent="0">
              <a:buFont typeface="Arial"/>
              <a:buNone/>
            </a:pPr>
            <a:r>
              <a:rPr lang="en-US" sz="2200" dirty="0"/>
              <a:t>     </a:t>
            </a:r>
          </a:p>
          <a:p>
            <a:pPr marL="457200" lvl="1" indent="0">
              <a:buFont typeface="Arial"/>
              <a:buNone/>
            </a:pPr>
            <a:r>
              <a:rPr lang="en-US" sz="1900" dirty="0"/>
              <a:t>generalized anxiety disorder (GAD), panic disorder, obsessive compulsive  disorder (OCD), post-traumatic stress disorder (PTSD) </a:t>
            </a:r>
          </a:p>
          <a:p>
            <a:pPr marL="457200" lvl="1" indent="0">
              <a:buFont typeface="Arial"/>
              <a:buNone/>
            </a:pPr>
            <a:endParaRPr lang="en-US" sz="2800" dirty="0"/>
          </a:p>
        </p:txBody>
      </p:sp>
      <p:sp>
        <p:nvSpPr>
          <p:cNvPr id="16" name="Content Placeholder 2">
            <a:extLst>
              <a:ext uri="{FF2B5EF4-FFF2-40B4-BE49-F238E27FC236}">
                <a16:creationId xmlns:a16="http://schemas.microsoft.com/office/drawing/2014/main" id="{67F6ADE7-5E20-D19B-30A1-7F26D1567D1A}"/>
              </a:ext>
            </a:extLst>
          </p:cNvPr>
          <p:cNvSpPr txBox="1">
            <a:spLocks/>
          </p:cNvSpPr>
          <p:nvPr/>
        </p:nvSpPr>
        <p:spPr>
          <a:xfrm>
            <a:off x="2869325" y="4753914"/>
            <a:ext cx="8229600" cy="827094"/>
          </a:xfrm>
          <a:prstGeom prst="rect">
            <a:avLst/>
          </a:prstGeom>
          <a:ln>
            <a:solidFill>
              <a:schemeClr val="accent1">
                <a:lumMod val="40000"/>
                <a:lumOff val="6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lvl="1" indent="0">
              <a:buFont typeface="Arial"/>
              <a:buNone/>
            </a:pPr>
            <a:r>
              <a:rPr lang="en-US" sz="2200" dirty="0"/>
              <a:t>     </a:t>
            </a:r>
          </a:p>
          <a:p>
            <a:pPr marL="457200" lvl="1" indent="0">
              <a:buFont typeface="Arial"/>
              <a:buNone/>
            </a:pPr>
            <a:r>
              <a:rPr lang="en-US" sz="2200" dirty="0"/>
              <a:t> </a:t>
            </a:r>
            <a:r>
              <a:rPr lang="en-US" sz="1800" dirty="0"/>
              <a:t>impairment of daily functioning </a:t>
            </a:r>
          </a:p>
          <a:p>
            <a:pPr marL="457200" lvl="1" indent="0">
              <a:buFont typeface="Arial"/>
              <a:buNone/>
            </a:pPr>
            <a:endParaRPr lang="en-US" sz="2800" dirty="0"/>
          </a:p>
        </p:txBody>
      </p:sp>
      <p:sp>
        <p:nvSpPr>
          <p:cNvPr id="4" name="Hexagon 3">
            <a:extLst>
              <a:ext uri="{FF2B5EF4-FFF2-40B4-BE49-F238E27FC236}">
                <a16:creationId xmlns:a16="http://schemas.microsoft.com/office/drawing/2014/main" id="{FE1D1329-08F7-B6BF-87BC-8276F2765B62}"/>
              </a:ext>
            </a:extLst>
          </p:cNvPr>
          <p:cNvSpPr/>
          <p:nvPr/>
        </p:nvSpPr>
        <p:spPr>
          <a:xfrm>
            <a:off x="1366344" y="1916106"/>
            <a:ext cx="1944415" cy="827094"/>
          </a:xfrm>
          <a:prstGeom prst="hexagon">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P</a:t>
            </a:r>
            <a:r>
              <a:rPr lang="en-US" sz="2000" dirty="0"/>
              <a:t>erinatal</a:t>
            </a:r>
          </a:p>
        </p:txBody>
      </p:sp>
      <p:sp>
        <p:nvSpPr>
          <p:cNvPr id="8" name="Hexagon 7">
            <a:extLst>
              <a:ext uri="{FF2B5EF4-FFF2-40B4-BE49-F238E27FC236}">
                <a16:creationId xmlns:a16="http://schemas.microsoft.com/office/drawing/2014/main" id="{B2FF8258-6082-0517-451A-2AE311D4B3D2}"/>
              </a:ext>
            </a:extLst>
          </p:cNvPr>
          <p:cNvSpPr/>
          <p:nvPr/>
        </p:nvSpPr>
        <p:spPr>
          <a:xfrm>
            <a:off x="1366344" y="2862042"/>
            <a:ext cx="1944414" cy="827094"/>
          </a:xfrm>
          <a:prstGeom prst="hexagon">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M</a:t>
            </a:r>
            <a:r>
              <a:rPr lang="en-US" sz="2000" dirty="0"/>
              <a:t>ood</a:t>
            </a:r>
          </a:p>
        </p:txBody>
      </p:sp>
      <p:sp>
        <p:nvSpPr>
          <p:cNvPr id="9" name="Hexagon 8">
            <a:extLst>
              <a:ext uri="{FF2B5EF4-FFF2-40B4-BE49-F238E27FC236}">
                <a16:creationId xmlns:a16="http://schemas.microsoft.com/office/drawing/2014/main" id="{0FC89C7B-E874-254C-7424-EF91C42959A3}"/>
              </a:ext>
            </a:extLst>
          </p:cNvPr>
          <p:cNvSpPr/>
          <p:nvPr/>
        </p:nvSpPr>
        <p:spPr>
          <a:xfrm>
            <a:off x="1376854" y="3807978"/>
            <a:ext cx="1944413" cy="827094"/>
          </a:xfrm>
          <a:prstGeom prst="hexagon">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A</a:t>
            </a:r>
            <a:r>
              <a:rPr lang="en-US" sz="2000" dirty="0"/>
              <a:t>nxiety</a:t>
            </a:r>
          </a:p>
        </p:txBody>
      </p:sp>
      <p:sp>
        <p:nvSpPr>
          <p:cNvPr id="10" name="Hexagon 9">
            <a:extLst>
              <a:ext uri="{FF2B5EF4-FFF2-40B4-BE49-F238E27FC236}">
                <a16:creationId xmlns:a16="http://schemas.microsoft.com/office/drawing/2014/main" id="{C820534D-A6C1-8497-C876-F3EF5D54A40C}"/>
              </a:ext>
            </a:extLst>
          </p:cNvPr>
          <p:cNvSpPr/>
          <p:nvPr/>
        </p:nvSpPr>
        <p:spPr>
          <a:xfrm>
            <a:off x="1355835" y="4753914"/>
            <a:ext cx="1965432" cy="827094"/>
          </a:xfrm>
          <a:prstGeom prst="hexagon">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t>D</a:t>
            </a:r>
            <a:r>
              <a:rPr lang="en-US" sz="2000" dirty="0"/>
              <a:t>isorders</a:t>
            </a:r>
          </a:p>
        </p:txBody>
      </p:sp>
      <p:sp>
        <p:nvSpPr>
          <p:cNvPr id="17" name="Oval 16">
            <a:extLst>
              <a:ext uri="{FF2B5EF4-FFF2-40B4-BE49-F238E27FC236}">
                <a16:creationId xmlns:a16="http://schemas.microsoft.com/office/drawing/2014/main" id="{A7A786AA-A5B0-F1EF-C3D6-18ABCAC7337D}"/>
              </a:ext>
            </a:extLst>
          </p:cNvPr>
          <p:cNvSpPr/>
          <p:nvPr/>
        </p:nvSpPr>
        <p:spPr>
          <a:xfrm>
            <a:off x="9499600" y="342900"/>
            <a:ext cx="2374900" cy="2343792"/>
          </a:xfrm>
          <a:prstGeom prst="ellips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PMADs are a leading complication associated with childbirth</a:t>
            </a:r>
          </a:p>
        </p:txBody>
      </p:sp>
    </p:spTree>
    <p:extLst>
      <p:ext uri="{BB962C8B-B14F-4D97-AF65-F5344CB8AC3E}">
        <p14:creationId xmlns:p14="http://schemas.microsoft.com/office/powerpoint/2010/main" val="591370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7E052-CD2D-7965-4A3F-97C63BD29931}"/>
              </a:ext>
            </a:extLst>
          </p:cNvPr>
          <p:cNvSpPr>
            <a:spLocks noGrp="1"/>
          </p:cNvSpPr>
          <p:nvPr>
            <p:ph type="title"/>
          </p:nvPr>
        </p:nvSpPr>
        <p:spPr>
          <a:xfrm>
            <a:off x="838200" y="974191"/>
            <a:ext cx="10515600" cy="709919"/>
          </a:xfrm>
        </p:spPr>
        <p:txBody>
          <a:bodyPr/>
          <a:lstStyle/>
          <a:p>
            <a:r>
              <a:rPr lang="en-US" dirty="0">
                <a:solidFill>
                  <a:srgbClr val="7030A0"/>
                </a:solidFill>
              </a:rPr>
              <a:t>Learning &amp; understanding the stats </a:t>
            </a:r>
          </a:p>
        </p:txBody>
      </p:sp>
      <p:sp>
        <p:nvSpPr>
          <p:cNvPr id="3" name="Content Placeholder 2">
            <a:extLst>
              <a:ext uri="{FF2B5EF4-FFF2-40B4-BE49-F238E27FC236}">
                <a16:creationId xmlns:a16="http://schemas.microsoft.com/office/drawing/2014/main" id="{15090A8F-99AB-8F79-12C7-1CA272772DDE}"/>
              </a:ext>
            </a:extLst>
          </p:cNvPr>
          <p:cNvSpPr>
            <a:spLocks noGrp="1"/>
          </p:cNvSpPr>
          <p:nvPr>
            <p:ph idx="1"/>
          </p:nvPr>
        </p:nvSpPr>
        <p:spPr>
          <a:xfrm>
            <a:off x="838200" y="2057597"/>
            <a:ext cx="10515600" cy="3390166"/>
          </a:xfrm>
        </p:spPr>
        <p:txBody>
          <a:bodyPr>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lang="en-US" sz="2400" dirty="0"/>
              <a:t>Estimated PMAD prevalence is about 20-25% </a:t>
            </a:r>
            <a:r>
              <a:rPr kumimoji="0" lang="en-US" sz="2400" b="0" i="0" u="none" strike="noStrike" kern="1200" cap="none" spc="0" normalizeH="0" baseline="0" noProof="0" dirty="0">
                <a:ln>
                  <a:noFill/>
                </a:ln>
                <a:solidFill>
                  <a:prstClr val="black"/>
                </a:solidFill>
                <a:effectLst/>
                <a:uLnTx/>
                <a:uFillTx/>
                <a:latin typeface="Helvetica Regular" charset="0"/>
              </a:rPr>
              <a:t>(</a:t>
            </a:r>
            <a:r>
              <a:rPr lang="en-US" sz="2400" dirty="0">
                <a:solidFill>
                  <a:prstClr val="black"/>
                </a:solidFill>
              </a:rPr>
              <a:t>V</a:t>
            </a:r>
            <a:r>
              <a:rPr kumimoji="0" lang="en-US" sz="2400" b="0" i="0" u="none" strike="noStrike" kern="1200" cap="none" spc="0" normalizeH="0" baseline="0" noProof="0" dirty="0" err="1">
                <a:ln>
                  <a:noFill/>
                </a:ln>
                <a:solidFill>
                  <a:prstClr val="black"/>
                </a:solidFill>
                <a:effectLst/>
                <a:uLnTx/>
                <a:uFillTx/>
                <a:latin typeface="Helvetica Regular" charset="0"/>
              </a:rPr>
              <a:t>esga-lopez</a:t>
            </a:r>
            <a:r>
              <a:rPr kumimoji="0" lang="en-US" sz="2400" b="0" i="0" u="none" strike="noStrike" kern="1200" cap="none" spc="0" normalizeH="0" baseline="0" noProof="0" dirty="0">
                <a:ln>
                  <a:noFill/>
                </a:ln>
                <a:solidFill>
                  <a:prstClr val="black"/>
                </a:solidFill>
                <a:effectLst/>
                <a:uLnTx/>
                <a:uFillTx/>
                <a:latin typeface="Helvetica Regular" charset="0"/>
              </a:rPr>
              <a:t> et al 2008) </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lang="en-US" sz="2400" dirty="0"/>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lang="en-US" sz="2400" dirty="0"/>
              <a:t>PMAD rates have increased (</a:t>
            </a:r>
            <a:r>
              <a:rPr lang="en-US" sz="2400" dirty="0" err="1"/>
              <a:t>Mckee</a:t>
            </a:r>
            <a:r>
              <a:rPr lang="en-US" sz="2400" dirty="0"/>
              <a:t> et all 2020) </a:t>
            </a:r>
          </a:p>
          <a:p>
            <a:pPr marL="457200" lvl="1" indent="0">
              <a:buNone/>
            </a:pPr>
            <a:endParaRPr lang="en-US" dirty="0"/>
          </a:p>
          <a:p>
            <a:r>
              <a:rPr lang="en-US" sz="2400" dirty="0"/>
              <a:t>Up to 23% of PMADs start during pregnancy (</a:t>
            </a:r>
            <a:r>
              <a:rPr lang="en-US" sz="2400" dirty="0" err="1"/>
              <a:t>Viguera</a:t>
            </a:r>
            <a:r>
              <a:rPr lang="en-US" sz="2400" dirty="0"/>
              <a:t> et al 2011) </a:t>
            </a:r>
          </a:p>
          <a:p>
            <a:pPr marL="0" indent="0">
              <a:buNone/>
            </a:pPr>
            <a:endParaRPr lang="en-US" sz="2400" dirty="0"/>
          </a:p>
          <a:p>
            <a:r>
              <a:rPr lang="en-US" sz="2400" dirty="0"/>
              <a:t>PMADs are both underdiagnosed and undertreated (Cox et al 2016) </a:t>
            </a:r>
          </a:p>
          <a:p>
            <a:pPr lvl="1"/>
            <a:r>
              <a:rPr lang="en-US" dirty="0"/>
              <a:t>Up to 70% of birthing individuals with PMADs go undetected</a:t>
            </a:r>
          </a:p>
          <a:p>
            <a:pPr lvl="1"/>
            <a:r>
              <a:rPr lang="en-US" dirty="0"/>
              <a:t>Up to 85% of birthing individuals with PMADs go untreated</a:t>
            </a:r>
          </a:p>
          <a:p>
            <a:pPr marL="0" indent="0">
              <a:buNone/>
            </a:pPr>
            <a:endParaRPr lang="en-US" dirty="0"/>
          </a:p>
        </p:txBody>
      </p:sp>
      <p:sp>
        <p:nvSpPr>
          <p:cNvPr id="5" name="TextBox 4">
            <a:extLst>
              <a:ext uri="{FF2B5EF4-FFF2-40B4-BE49-F238E27FC236}">
                <a16:creationId xmlns:a16="http://schemas.microsoft.com/office/drawing/2014/main" id="{C7C9CF72-ECF1-4844-6742-6037BD0F200D}"/>
              </a:ext>
            </a:extLst>
          </p:cNvPr>
          <p:cNvSpPr txBox="1"/>
          <p:nvPr/>
        </p:nvSpPr>
        <p:spPr>
          <a:xfrm>
            <a:off x="3048000" y="3249777"/>
            <a:ext cx="6096000" cy="369332"/>
          </a:xfrm>
          <a:prstGeom prst="rect">
            <a:avLst/>
          </a:prstGeom>
          <a:noFill/>
        </p:spPr>
        <p:txBody>
          <a:bodyPr wrap="square">
            <a:spAutoFit/>
          </a:bodyPr>
          <a:lstStyle/>
          <a:p>
            <a:r>
              <a:rPr lang="en-US" b="0" dirty="0">
                <a:effectLst/>
              </a:rPr>
              <a:t> </a:t>
            </a:r>
            <a:endParaRPr lang="en-US" dirty="0"/>
          </a:p>
        </p:txBody>
      </p:sp>
    </p:spTree>
    <p:extLst>
      <p:ext uri="{BB962C8B-B14F-4D97-AF65-F5344CB8AC3E}">
        <p14:creationId xmlns:p14="http://schemas.microsoft.com/office/powerpoint/2010/main" val="370409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162" y="674067"/>
            <a:ext cx="11203675" cy="709919"/>
          </a:xfrm>
        </p:spPr>
        <p:txBody>
          <a:bodyPr>
            <a:noAutofit/>
          </a:bodyPr>
          <a:lstStyle/>
          <a:p>
            <a:r>
              <a:rPr lang="en-US" sz="3200" dirty="0">
                <a:solidFill>
                  <a:srgbClr val="7030A0"/>
                </a:solidFill>
              </a:rPr>
              <a:t>(Risk) factors correlated with perinatal psychiatric disorders</a:t>
            </a:r>
          </a:p>
        </p:txBody>
      </p:sp>
      <p:sp>
        <p:nvSpPr>
          <p:cNvPr id="3" name="Content Placeholder 2"/>
          <p:cNvSpPr>
            <a:spLocks noGrp="1"/>
          </p:cNvSpPr>
          <p:nvPr>
            <p:ph idx="1"/>
          </p:nvPr>
        </p:nvSpPr>
        <p:spPr>
          <a:xfrm>
            <a:off x="838199" y="1348514"/>
            <a:ext cx="10515600" cy="4160972"/>
          </a:xfrm>
        </p:spPr>
        <p:txBody>
          <a:bodyPr>
            <a:noAutofit/>
          </a:bodyPr>
          <a:lstStyle/>
          <a:p>
            <a:pPr>
              <a:buFont typeface="Arial" panose="020B0604020202020204" pitchFamily="34" charset="0"/>
              <a:buChar char="•"/>
            </a:pPr>
            <a:r>
              <a:rPr lang="en-US" sz="1600" b="1" dirty="0"/>
              <a:t>Lifetime personal or family history of psychiatric disorder</a:t>
            </a:r>
          </a:p>
          <a:p>
            <a:pPr>
              <a:buFont typeface="Arial" panose="020B0604020202020204" pitchFamily="34" charset="0"/>
              <a:buChar char="•"/>
            </a:pPr>
            <a:r>
              <a:rPr lang="en-US" sz="1600" b="1" dirty="0"/>
              <a:t>History of PMAD</a:t>
            </a:r>
          </a:p>
          <a:p>
            <a:pPr>
              <a:buFont typeface="Arial" panose="020B0604020202020204" pitchFamily="34" charset="0"/>
              <a:buChar char="•"/>
            </a:pPr>
            <a:r>
              <a:rPr lang="en-US" sz="1600" dirty="0"/>
              <a:t>History of PMDD (premenstrual dysphoric disorder)</a:t>
            </a:r>
          </a:p>
          <a:p>
            <a:pPr>
              <a:buFont typeface="Arial" panose="020B0604020202020204" pitchFamily="34" charset="0"/>
              <a:buChar char="•"/>
            </a:pPr>
            <a:r>
              <a:rPr lang="en-US" sz="1600" dirty="0"/>
              <a:t>Discontinuation of psychotropic medication proximate to conception</a:t>
            </a:r>
          </a:p>
          <a:p>
            <a:pPr>
              <a:buFont typeface="Arial" panose="020B0604020202020204" pitchFamily="34" charset="0"/>
              <a:buChar char="•"/>
            </a:pPr>
            <a:r>
              <a:rPr lang="en-US" sz="1600" dirty="0"/>
              <a:t>Lower educational level attainment</a:t>
            </a:r>
          </a:p>
          <a:p>
            <a:pPr>
              <a:buFont typeface="Arial" panose="020B0604020202020204" pitchFamily="34" charset="0"/>
              <a:buChar char="•"/>
            </a:pPr>
            <a:r>
              <a:rPr lang="en-US" sz="1600" dirty="0"/>
              <a:t>Inadequate social support; marital/partner dissatisfaction</a:t>
            </a:r>
          </a:p>
          <a:p>
            <a:pPr>
              <a:buFont typeface="Arial" panose="020B0604020202020204" pitchFamily="34" charset="0"/>
              <a:buChar char="•"/>
            </a:pPr>
            <a:r>
              <a:rPr lang="en-US" sz="1600" dirty="0"/>
              <a:t>&lt;12 weeks of parental leave</a:t>
            </a:r>
          </a:p>
          <a:p>
            <a:pPr>
              <a:buFont typeface="Arial" panose="020B0604020202020204" pitchFamily="34" charset="0"/>
              <a:buChar char="•"/>
            </a:pPr>
            <a:r>
              <a:rPr lang="en-US" sz="1600" dirty="0"/>
              <a:t>High life stress</a:t>
            </a:r>
          </a:p>
          <a:p>
            <a:pPr>
              <a:buFont typeface="Arial" panose="020B0604020202020204" pitchFamily="34" charset="0"/>
              <a:buChar char="•"/>
            </a:pPr>
            <a:r>
              <a:rPr lang="en-US" sz="1600" dirty="0"/>
              <a:t>Current or past abuse/trauma including domestic violence and traumatic birth experience</a:t>
            </a:r>
          </a:p>
          <a:p>
            <a:pPr>
              <a:buFont typeface="Arial" panose="020B0604020202020204" pitchFamily="34" charset="0"/>
              <a:buChar char="•"/>
            </a:pPr>
            <a:r>
              <a:rPr lang="en-US" sz="1600" dirty="0"/>
              <a:t>Perinatal smoking, EtOH or other substance use</a:t>
            </a:r>
          </a:p>
          <a:p>
            <a:pPr>
              <a:buFont typeface="Arial" panose="020B0604020202020204" pitchFamily="34" charset="0"/>
              <a:buChar char="•"/>
            </a:pPr>
            <a:r>
              <a:rPr lang="en-US" sz="1600" dirty="0"/>
              <a:t>Unplanned or undesired pregnancy</a:t>
            </a:r>
          </a:p>
          <a:p>
            <a:pPr>
              <a:buFont typeface="Arial" panose="020B0604020202020204" pitchFamily="34" charset="0"/>
              <a:buChar char="•"/>
            </a:pPr>
            <a:r>
              <a:rPr lang="en-US" sz="1600" dirty="0"/>
              <a:t>Co-morbid sleep disorders</a:t>
            </a:r>
          </a:p>
          <a:p>
            <a:pPr>
              <a:buFont typeface="Arial" panose="020B0604020202020204" pitchFamily="34" charset="0"/>
              <a:buChar char="•"/>
            </a:pPr>
            <a:r>
              <a:rPr lang="en-US" sz="1600" dirty="0"/>
              <a:t>Co-morbid medical conditions/high-risk pregnancy</a:t>
            </a:r>
          </a:p>
          <a:p>
            <a:pPr>
              <a:buFont typeface="Arial" panose="020B0604020202020204" pitchFamily="34" charset="0"/>
              <a:buChar char="•"/>
            </a:pPr>
            <a:r>
              <a:rPr lang="en-US" sz="1600" dirty="0"/>
              <a:t>Infant/fetus with significant medical comorbidities or stay in NICU</a:t>
            </a:r>
          </a:p>
        </p:txBody>
      </p:sp>
      <p:sp>
        <p:nvSpPr>
          <p:cNvPr id="4" name="TextBox 3">
            <a:extLst>
              <a:ext uri="{FF2B5EF4-FFF2-40B4-BE49-F238E27FC236}">
                <a16:creationId xmlns:a16="http://schemas.microsoft.com/office/drawing/2014/main" id="{1B1495BE-D3B9-4D46-BEE6-893147115DE5}"/>
              </a:ext>
            </a:extLst>
          </p:cNvPr>
          <p:cNvSpPr txBox="1"/>
          <p:nvPr/>
        </p:nvSpPr>
        <p:spPr>
          <a:xfrm>
            <a:off x="6767551" y="6527868"/>
            <a:ext cx="4411977" cy="276999"/>
          </a:xfrm>
          <a:prstGeom prst="rect">
            <a:avLst/>
          </a:prstGeom>
          <a:noFill/>
        </p:spPr>
        <p:txBody>
          <a:bodyPr wrap="none" rtlCol="0">
            <a:spAutoFit/>
          </a:bodyPr>
          <a:lstStyle/>
          <a:p>
            <a:r>
              <a:rPr lang="en-US" sz="1200" dirty="0"/>
              <a:t>Yang, K et al, 2022; Furtado M et al 2018; Hutchens &amp; Kearney 2020</a:t>
            </a:r>
          </a:p>
        </p:txBody>
      </p:sp>
      <p:sp>
        <p:nvSpPr>
          <p:cNvPr id="10" name="Oval 9">
            <a:extLst>
              <a:ext uri="{FF2B5EF4-FFF2-40B4-BE49-F238E27FC236}">
                <a16:creationId xmlns:a16="http://schemas.microsoft.com/office/drawing/2014/main" id="{292CEB40-BBB2-7D58-5908-12B6A32EAB6F}"/>
              </a:ext>
            </a:extLst>
          </p:cNvPr>
          <p:cNvSpPr/>
          <p:nvPr/>
        </p:nvSpPr>
        <p:spPr>
          <a:xfrm>
            <a:off x="9274471" y="1944646"/>
            <a:ext cx="1611085" cy="1004897"/>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Biologic</a:t>
            </a:r>
          </a:p>
        </p:txBody>
      </p:sp>
      <p:sp>
        <p:nvSpPr>
          <p:cNvPr id="11" name="Oval 10">
            <a:extLst>
              <a:ext uri="{FF2B5EF4-FFF2-40B4-BE49-F238E27FC236}">
                <a16:creationId xmlns:a16="http://schemas.microsoft.com/office/drawing/2014/main" id="{C7A43D4E-7792-A0CF-1758-4575F507F660}"/>
              </a:ext>
            </a:extLst>
          </p:cNvPr>
          <p:cNvSpPr/>
          <p:nvPr/>
        </p:nvSpPr>
        <p:spPr>
          <a:xfrm>
            <a:off x="9983071" y="3084769"/>
            <a:ext cx="2031170" cy="1128047"/>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Psychological</a:t>
            </a:r>
          </a:p>
        </p:txBody>
      </p:sp>
      <p:sp>
        <p:nvSpPr>
          <p:cNvPr id="12" name="Oval 11">
            <a:extLst>
              <a:ext uri="{FF2B5EF4-FFF2-40B4-BE49-F238E27FC236}">
                <a16:creationId xmlns:a16="http://schemas.microsoft.com/office/drawing/2014/main" id="{D3D80D6A-344F-386D-254E-A96BCB6332AE}"/>
              </a:ext>
            </a:extLst>
          </p:cNvPr>
          <p:cNvSpPr/>
          <p:nvPr/>
        </p:nvSpPr>
        <p:spPr>
          <a:xfrm>
            <a:off x="9274471" y="4348042"/>
            <a:ext cx="2251347" cy="1393372"/>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Social/</a:t>
            </a:r>
          </a:p>
          <a:p>
            <a:pPr algn="ctr"/>
            <a:r>
              <a:rPr lang="en-US" dirty="0">
                <a:solidFill>
                  <a:sysClr val="windowText" lastClr="000000"/>
                </a:solidFill>
              </a:rPr>
              <a:t>Environmental</a:t>
            </a:r>
          </a:p>
        </p:txBody>
      </p:sp>
    </p:spTree>
    <p:extLst>
      <p:ext uri="{BB962C8B-B14F-4D97-AF65-F5344CB8AC3E}">
        <p14:creationId xmlns:p14="http://schemas.microsoft.com/office/powerpoint/2010/main" val="1546828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82337" y="2344567"/>
            <a:ext cx="10276114" cy="795528"/>
          </a:xfrm>
        </p:spPr>
        <p:txBody>
          <a:bodyPr>
            <a:noAutofit/>
          </a:bodyPr>
          <a:lstStyle/>
          <a:p>
            <a:r>
              <a:rPr lang="en-US" sz="3600" dirty="0">
                <a:solidFill>
                  <a:srgbClr val="7030A0"/>
                </a:solidFill>
                <a:latin typeface="Helvetica Light"/>
              </a:rPr>
              <a:t>PMADs associated with adverse health behaviors &amp; outcomes for the entire family system</a:t>
            </a:r>
            <a:br>
              <a:rPr lang="en-US" sz="3600" dirty="0">
                <a:solidFill>
                  <a:srgbClr val="7030A0"/>
                </a:solidFill>
                <a:latin typeface="Helvetica Light"/>
              </a:rPr>
            </a:br>
            <a:endParaRPr lang="en-US" sz="3600" dirty="0">
              <a:solidFill>
                <a:srgbClr val="7030A0"/>
              </a:solidFill>
              <a:latin typeface="Helvetica Light"/>
            </a:endParaRPr>
          </a:p>
        </p:txBody>
      </p:sp>
      <p:sp>
        <p:nvSpPr>
          <p:cNvPr id="2" name="Oval 1">
            <a:extLst>
              <a:ext uri="{FF2B5EF4-FFF2-40B4-BE49-F238E27FC236}">
                <a16:creationId xmlns:a16="http://schemas.microsoft.com/office/drawing/2014/main" id="{49A4EC56-8E49-3831-E171-9F311C09381F}"/>
              </a:ext>
            </a:extLst>
          </p:cNvPr>
          <p:cNvSpPr/>
          <p:nvPr/>
        </p:nvSpPr>
        <p:spPr>
          <a:xfrm>
            <a:off x="3040455" y="3717905"/>
            <a:ext cx="1611085" cy="1393372"/>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Birthing Individual </a:t>
            </a:r>
          </a:p>
        </p:txBody>
      </p:sp>
      <p:sp>
        <p:nvSpPr>
          <p:cNvPr id="3" name="Oval 2">
            <a:extLst>
              <a:ext uri="{FF2B5EF4-FFF2-40B4-BE49-F238E27FC236}">
                <a16:creationId xmlns:a16="http://schemas.microsoft.com/office/drawing/2014/main" id="{B72449B2-8B6C-611D-00A9-991336620075}"/>
              </a:ext>
            </a:extLst>
          </p:cNvPr>
          <p:cNvSpPr/>
          <p:nvPr/>
        </p:nvSpPr>
        <p:spPr>
          <a:xfrm>
            <a:off x="5290457" y="3717905"/>
            <a:ext cx="1611085" cy="1393372"/>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Child</a:t>
            </a:r>
          </a:p>
        </p:txBody>
      </p:sp>
      <p:sp>
        <p:nvSpPr>
          <p:cNvPr id="5" name="Oval 4">
            <a:extLst>
              <a:ext uri="{FF2B5EF4-FFF2-40B4-BE49-F238E27FC236}">
                <a16:creationId xmlns:a16="http://schemas.microsoft.com/office/drawing/2014/main" id="{98F8B298-4022-0793-BBA0-F2F29FCFBDC8}"/>
              </a:ext>
            </a:extLst>
          </p:cNvPr>
          <p:cNvSpPr/>
          <p:nvPr/>
        </p:nvSpPr>
        <p:spPr>
          <a:xfrm>
            <a:off x="7540459" y="3717905"/>
            <a:ext cx="1611085" cy="1393372"/>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Family</a:t>
            </a:r>
          </a:p>
        </p:txBody>
      </p:sp>
    </p:spTree>
    <p:extLst>
      <p:ext uri="{BB962C8B-B14F-4D97-AF65-F5344CB8AC3E}">
        <p14:creationId xmlns:p14="http://schemas.microsoft.com/office/powerpoint/2010/main" val="153452270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99664FF-493E-A93F-831C-55C0CF566D2E}"/>
              </a:ext>
            </a:extLst>
          </p:cNvPr>
          <p:cNvGraphicFramePr>
            <a:graphicFrameLocks noGrp="1"/>
          </p:cNvGraphicFramePr>
          <p:nvPr>
            <p:extLst>
              <p:ext uri="{D42A27DB-BD31-4B8C-83A1-F6EECF244321}">
                <p14:modId xmlns:p14="http://schemas.microsoft.com/office/powerpoint/2010/main" val="2506492533"/>
              </p:ext>
            </p:extLst>
          </p:nvPr>
        </p:nvGraphicFramePr>
        <p:xfrm>
          <a:off x="522514" y="1137994"/>
          <a:ext cx="11146971" cy="5332730"/>
        </p:xfrm>
        <a:graphic>
          <a:graphicData uri="http://schemas.openxmlformats.org/drawingml/2006/table">
            <a:tbl>
              <a:tblPr firstRow="1" bandRow="1">
                <a:tableStyleId>{7DF18680-E054-41AD-8BC1-D1AEF772440D}</a:tableStyleId>
              </a:tblPr>
              <a:tblGrid>
                <a:gridCol w="1948543">
                  <a:extLst>
                    <a:ext uri="{9D8B030D-6E8A-4147-A177-3AD203B41FA5}">
                      <a16:colId xmlns:a16="http://schemas.microsoft.com/office/drawing/2014/main" val="1883788005"/>
                    </a:ext>
                  </a:extLst>
                </a:gridCol>
                <a:gridCol w="9198428">
                  <a:extLst>
                    <a:ext uri="{9D8B030D-6E8A-4147-A177-3AD203B41FA5}">
                      <a16:colId xmlns:a16="http://schemas.microsoft.com/office/drawing/2014/main" val="3532944219"/>
                    </a:ext>
                  </a:extLst>
                </a:gridCol>
              </a:tblGrid>
              <a:tr h="351578">
                <a:tc gridSpan="2">
                  <a:txBody>
                    <a:bodyPr/>
                    <a:lstStyle/>
                    <a:p>
                      <a:r>
                        <a:rPr lang="en-US" dirty="0"/>
                        <a:t>Maternal/Birthing individual associated adverse health outcomes/behaviors with PMADs</a:t>
                      </a:r>
                    </a:p>
                  </a:txBody>
                  <a:tcPr/>
                </a:tc>
                <a:tc hMerge="1">
                  <a:txBody>
                    <a:bodyPr/>
                    <a:lstStyle/>
                    <a:p>
                      <a:endParaRPr lang="en-US" dirty="0"/>
                    </a:p>
                  </a:txBody>
                  <a:tcPr/>
                </a:tc>
                <a:extLst>
                  <a:ext uri="{0D108BD9-81ED-4DB2-BD59-A6C34878D82A}">
                    <a16:rowId xmlns:a16="http://schemas.microsoft.com/office/drawing/2014/main" val="977170344"/>
                  </a:ext>
                </a:extLst>
              </a:tr>
              <a:tr h="2478626">
                <a:tc>
                  <a:txBody>
                    <a:bodyPr/>
                    <a:lstStyle/>
                    <a:p>
                      <a:r>
                        <a:rPr lang="en-US" sz="1600" dirty="0">
                          <a:latin typeface="+mn-lt"/>
                        </a:rPr>
                        <a:t>Psychosocial  associations </a:t>
                      </a:r>
                    </a:p>
                  </a:txBody>
                  <a:tcPr/>
                </a:tc>
                <a:tc>
                  <a:txBody>
                    <a:bodyPr/>
                    <a:lstStyle/>
                    <a:p>
                      <a:pPr marL="742950" marR="0" lvl="1" indent="-285750" algn="l" fontAlgn="base">
                        <a:lnSpc>
                          <a:spcPct val="115000"/>
                        </a:lnSpc>
                        <a:spcBef>
                          <a:spcPts val="0"/>
                        </a:spcBef>
                        <a:spcAft>
                          <a:spcPts val="0"/>
                        </a:spcAft>
                        <a:buFont typeface="Times New Roman" panose="02020603050405020304" pitchFamily="18" charset="0"/>
                        <a:buChar char="•"/>
                      </a:pPr>
                      <a:r>
                        <a:rPr lang="en-US" sz="1600" dirty="0">
                          <a:effectLst/>
                          <a:latin typeface="+mn-lt"/>
                        </a:rPr>
                        <a:t>Suicide </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600" dirty="0">
                          <a:effectLst/>
                          <a:latin typeface="+mn-lt"/>
                        </a:rPr>
                        <a:t>Illness suffering </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600" dirty="0">
                          <a:effectLst/>
                          <a:latin typeface="+mn-lt"/>
                        </a:rPr>
                        <a:t>Decreased perinatal care </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600" dirty="0">
                          <a:effectLst/>
                          <a:latin typeface="+mn-lt"/>
                        </a:rPr>
                        <a:t>Impaired nutritional intake </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600" dirty="0">
                          <a:effectLst/>
                          <a:latin typeface="+mn-lt"/>
                        </a:rPr>
                        <a:t>Increase of substance use </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600" dirty="0">
                          <a:effectLst/>
                          <a:latin typeface="+mn-lt"/>
                        </a:rPr>
                        <a:t>Impaired work functioning </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600" dirty="0">
                          <a:effectLst/>
                          <a:latin typeface="+mn-lt"/>
                        </a:rPr>
                        <a:t>Impaired bonding with infant</a:t>
                      </a:r>
                    </a:p>
                    <a:p>
                      <a:pPr marL="742950" marR="0" lvl="1" indent="-285750" algn="l" fontAlgn="base">
                        <a:lnSpc>
                          <a:spcPct val="115000"/>
                        </a:lnSpc>
                        <a:spcBef>
                          <a:spcPts val="0"/>
                        </a:spcBef>
                        <a:spcAft>
                          <a:spcPts val="0"/>
                        </a:spcAft>
                        <a:buFont typeface="Times New Roman" panose="02020603050405020304" pitchFamily="18" charset="0"/>
                        <a:buChar char="•"/>
                      </a:pPr>
                      <a:r>
                        <a:rPr lang="en-US" sz="1600" dirty="0">
                          <a:effectLst/>
                          <a:latin typeface="+mn-lt"/>
                        </a:rPr>
                        <a:t>Adverse effect on family dynamics including relationship with partner</a:t>
                      </a:r>
                    </a:p>
                    <a:p>
                      <a:pPr marL="742950" marR="0" lvl="1" indent="-285750" algn="l" defTabSz="914400" rtl="0" eaLnBrk="1" fontAlgn="base" latinLnBrk="0" hangingPunct="1">
                        <a:lnSpc>
                          <a:spcPct val="115000"/>
                        </a:lnSpc>
                        <a:spcBef>
                          <a:spcPts val="0"/>
                        </a:spcBef>
                        <a:spcAft>
                          <a:spcPts val="0"/>
                        </a:spcAft>
                        <a:buClrTx/>
                        <a:buSzTx/>
                        <a:buFont typeface="Times New Roman" panose="02020603050405020304" pitchFamily="18" charset="0"/>
                        <a:buChar char="•"/>
                        <a:tabLst/>
                        <a:defRPr/>
                      </a:pPr>
                      <a:r>
                        <a:rPr kumimoji="0" lang="en-US" sz="1600" b="0" i="0" u="none" strike="noStrike" kern="1200" cap="none" spc="0" normalizeH="0" baseline="0" noProof="0" dirty="0">
                          <a:ln>
                            <a:noFill/>
                          </a:ln>
                          <a:solidFill>
                            <a:prstClr val="black">
                              <a:lumMod val="50000"/>
                            </a:prstClr>
                          </a:solidFill>
                          <a:effectLst/>
                          <a:uLnTx/>
                          <a:uFillTx/>
                          <a:latin typeface="+mn-lt"/>
                        </a:rPr>
                        <a:t>Lactation failure or unplanned weaning (Dennis CL et al 2009; </a:t>
                      </a:r>
                      <a:r>
                        <a:rPr kumimoji="0" lang="en-US" sz="1600" b="0" i="0" u="none" strike="noStrike" kern="1200" cap="none" spc="0" normalizeH="0" baseline="0" noProof="0" dirty="0" err="1">
                          <a:ln>
                            <a:noFill/>
                          </a:ln>
                          <a:solidFill>
                            <a:prstClr val="black">
                              <a:lumMod val="50000"/>
                            </a:prstClr>
                          </a:solidFill>
                          <a:effectLst/>
                          <a:uLnTx/>
                          <a:uFillTx/>
                          <a:latin typeface="+mn-lt"/>
                        </a:rPr>
                        <a:t>Stuebe</a:t>
                      </a:r>
                      <a:r>
                        <a:rPr kumimoji="0" lang="en-US" sz="1600" b="0" i="0" u="none" strike="noStrike" kern="1200" cap="none" spc="0" normalizeH="0" baseline="0" noProof="0" dirty="0">
                          <a:ln>
                            <a:noFill/>
                          </a:ln>
                          <a:solidFill>
                            <a:prstClr val="black">
                              <a:lumMod val="50000"/>
                            </a:prstClr>
                          </a:solidFill>
                          <a:effectLst/>
                          <a:uLnTx/>
                          <a:uFillTx/>
                          <a:latin typeface="+mn-lt"/>
                        </a:rPr>
                        <a:t> AM et al, 2014)</a:t>
                      </a:r>
                    </a:p>
                    <a:p>
                      <a:endParaRPr lang="en-US" sz="1600" dirty="0">
                        <a:latin typeface="+mn-lt"/>
                      </a:endParaRPr>
                    </a:p>
                  </a:txBody>
                  <a:tcPr/>
                </a:tc>
                <a:extLst>
                  <a:ext uri="{0D108BD9-81ED-4DB2-BD59-A6C34878D82A}">
                    <a16:rowId xmlns:a16="http://schemas.microsoft.com/office/drawing/2014/main" val="2001735228"/>
                  </a:ext>
                </a:extLst>
              </a:tr>
              <a:tr h="1888318">
                <a:tc>
                  <a:txBody>
                    <a:bodyPr/>
                    <a:lstStyle/>
                    <a:p>
                      <a:r>
                        <a:rPr lang="en-US" sz="1600" dirty="0">
                          <a:latin typeface="+mn-lt"/>
                        </a:rPr>
                        <a:t>Obstetrical associations </a:t>
                      </a:r>
                    </a:p>
                  </a:txBody>
                  <a:tcPr/>
                </a:tc>
                <a:tc>
                  <a:txBody>
                    <a:bodyPr/>
                    <a:lstStyle/>
                    <a:p>
                      <a:pPr marL="742950" marR="0" lvl="1" indent="-285750" algn="l" defTabSz="914400" rtl="0" eaLnBrk="1" fontAlgn="base" latinLnBrk="0" hangingPunct="1">
                        <a:lnSpc>
                          <a:spcPct val="115000"/>
                        </a:lnSpc>
                        <a:spcBef>
                          <a:spcPts val="0"/>
                        </a:spcBef>
                        <a:spcAft>
                          <a:spcPts val="0"/>
                        </a:spcAft>
                        <a:buClrTx/>
                        <a:buSzTx/>
                        <a:buFont typeface="Times New Roman" panose="02020603050405020304" pitchFamily="18" charset="0"/>
                        <a:buChar char="•"/>
                        <a:tabLst/>
                        <a:defRPr/>
                      </a:pPr>
                      <a:r>
                        <a:rPr lang="en-US" sz="1800" kern="1200" dirty="0">
                          <a:solidFill>
                            <a:schemeClr val="dk1"/>
                          </a:solidFill>
                          <a:effectLst/>
                          <a:latin typeface="+mn-lt"/>
                          <a:ea typeface="+mn-ea"/>
                          <a:cs typeface="+mn-cs"/>
                        </a:rPr>
                        <a:t>Miscarriage</a:t>
                      </a:r>
                    </a:p>
                    <a:p>
                      <a:pPr marL="742950" marR="0" lvl="1" indent="-285750" algn="l" defTabSz="914400" rtl="0" eaLnBrk="1" fontAlgn="base" latinLnBrk="0" hangingPunct="1">
                        <a:lnSpc>
                          <a:spcPct val="115000"/>
                        </a:lnSpc>
                        <a:spcBef>
                          <a:spcPts val="0"/>
                        </a:spcBef>
                        <a:spcAft>
                          <a:spcPts val="0"/>
                        </a:spcAft>
                        <a:buClrTx/>
                        <a:buSzTx/>
                        <a:buFont typeface="Times New Roman" panose="02020603050405020304" pitchFamily="18" charset="0"/>
                        <a:buChar char="•"/>
                        <a:tabLst/>
                        <a:defRPr/>
                      </a:pPr>
                      <a:r>
                        <a:rPr lang="en-US" sz="1800" kern="1200" dirty="0">
                          <a:solidFill>
                            <a:schemeClr val="dk1"/>
                          </a:solidFill>
                          <a:effectLst/>
                          <a:latin typeface="+mn-lt"/>
                          <a:ea typeface="+mn-ea"/>
                          <a:cs typeface="+mn-cs"/>
                        </a:rPr>
                        <a:t>preeclampsia/PIH, </a:t>
                      </a:r>
                      <a:endParaRPr lang="en-US" sz="1600" dirty="0">
                        <a:solidFill>
                          <a:schemeClr val="tx1">
                            <a:lumMod val="50000"/>
                          </a:schemeClr>
                        </a:solidFill>
                        <a:latin typeface="+mn-lt"/>
                      </a:endParaRPr>
                    </a:p>
                    <a:p>
                      <a:pPr marL="742950" marR="0" lvl="1" indent="-285750" algn="l" defTabSz="914400" rtl="0" eaLnBrk="1" fontAlgn="base" latinLnBrk="0" hangingPunct="1">
                        <a:lnSpc>
                          <a:spcPct val="115000"/>
                        </a:lnSpc>
                        <a:spcBef>
                          <a:spcPts val="0"/>
                        </a:spcBef>
                        <a:spcAft>
                          <a:spcPts val="0"/>
                        </a:spcAft>
                        <a:buClrTx/>
                        <a:buSzTx/>
                        <a:buFont typeface="Times New Roman" panose="02020603050405020304" pitchFamily="18" charset="0"/>
                        <a:buChar char="•"/>
                        <a:tabLst/>
                        <a:defRPr/>
                      </a:pPr>
                      <a:r>
                        <a:rPr lang="en-US" sz="1600" dirty="0">
                          <a:solidFill>
                            <a:schemeClr val="tx1">
                              <a:lumMod val="50000"/>
                            </a:schemeClr>
                          </a:solidFill>
                          <a:latin typeface="+mn-lt"/>
                        </a:rPr>
                        <a:t>Preterm labor </a:t>
                      </a:r>
                      <a:r>
                        <a:rPr lang="en-US" sz="1600" dirty="0">
                          <a:solidFill>
                            <a:schemeClr val="tx1">
                              <a:lumMod val="50000"/>
                            </a:schemeClr>
                          </a:solidFill>
                          <a:latin typeface="+mn-lt"/>
                          <a:cs typeface="Arial"/>
                        </a:rPr>
                        <a:t>(</a:t>
                      </a:r>
                      <a:r>
                        <a:rPr lang="da-DK" sz="1600" dirty="0" err="1">
                          <a:solidFill>
                            <a:schemeClr val="tx1">
                              <a:lumMod val="50000"/>
                            </a:schemeClr>
                          </a:solidFill>
                          <a:latin typeface="+mn-lt"/>
                          <a:cs typeface="Arial"/>
                        </a:rPr>
                        <a:t>Bansil</a:t>
                      </a:r>
                      <a:r>
                        <a:rPr lang="da-DK" sz="1600" dirty="0">
                          <a:solidFill>
                            <a:schemeClr val="tx1">
                              <a:lumMod val="50000"/>
                            </a:schemeClr>
                          </a:solidFill>
                          <a:latin typeface="+mn-lt"/>
                          <a:cs typeface="Arial"/>
                        </a:rPr>
                        <a:t> P et al 2010)</a:t>
                      </a:r>
                      <a:endParaRPr lang="en-US" sz="1600" dirty="0">
                        <a:solidFill>
                          <a:schemeClr val="tx1">
                            <a:lumMod val="50000"/>
                          </a:schemeClr>
                        </a:solidFill>
                        <a:latin typeface="+mn-lt"/>
                        <a:cs typeface="+mn-cs"/>
                      </a:endParaRPr>
                    </a:p>
                    <a:p>
                      <a:pPr marL="742950" marR="0" lvl="1" indent="-285750" algn="l" defTabSz="914400" rtl="0" eaLnBrk="1" fontAlgn="base" latinLnBrk="0" hangingPunct="1">
                        <a:lnSpc>
                          <a:spcPct val="115000"/>
                        </a:lnSpc>
                        <a:spcBef>
                          <a:spcPts val="0"/>
                        </a:spcBef>
                        <a:spcAft>
                          <a:spcPts val="0"/>
                        </a:spcAft>
                        <a:buClrTx/>
                        <a:buSzTx/>
                        <a:buFont typeface="Times New Roman" panose="02020603050405020304" pitchFamily="18" charset="0"/>
                        <a:buChar char="•"/>
                        <a:tabLst/>
                        <a:defRPr/>
                      </a:pPr>
                      <a:r>
                        <a:rPr lang="en-US" sz="1600" dirty="0">
                          <a:solidFill>
                            <a:schemeClr val="tx1">
                              <a:lumMod val="50000"/>
                            </a:schemeClr>
                          </a:solidFill>
                          <a:latin typeface="+mn-lt"/>
                          <a:cs typeface="Arial"/>
                        </a:rPr>
                        <a:t>Increased # of surgical delivery interventions (Wang SY &amp; Chen CH, 2010)</a:t>
                      </a:r>
                    </a:p>
                    <a:p>
                      <a:pPr marL="742950" marR="0" lvl="1" indent="-285750" algn="l" defTabSz="914400" rtl="0" eaLnBrk="1" fontAlgn="base" latinLnBrk="0" hangingPunct="1">
                        <a:lnSpc>
                          <a:spcPct val="115000"/>
                        </a:lnSpc>
                        <a:spcBef>
                          <a:spcPts val="0"/>
                        </a:spcBef>
                        <a:spcAft>
                          <a:spcPts val="0"/>
                        </a:spcAft>
                        <a:buClrTx/>
                        <a:buSzTx/>
                        <a:buFont typeface="Times New Roman" panose="02020603050405020304" pitchFamily="18" charset="0"/>
                        <a:buChar char="•"/>
                        <a:tabLst/>
                        <a:defRPr/>
                      </a:pPr>
                      <a:r>
                        <a:rPr lang="en-US" sz="1600" dirty="0">
                          <a:solidFill>
                            <a:schemeClr val="tx1">
                              <a:lumMod val="50000"/>
                            </a:schemeClr>
                          </a:solidFill>
                          <a:latin typeface="+mn-lt"/>
                          <a:cs typeface="Arial"/>
                        </a:rPr>
                        <a:t>Cesarean delivery (</a:t>
                      </a:r>
                      <a:r>
                        <a:rPr lang="da-DK" sz="1600" dirty="0" err="1">
                          <a:solidFill>
                            <a:schemeClr val="tx1">
                              <a:lumMod val="50000"/>
                            </a:schemeClr>
                          </a:solidFill>
                          <a:latin typeface="+mn-lt"/>
                          <a:cs typeface="Arial"/>
                        </a:rPr>
                        <a:t>Bansil</a:t>
                      </a:r>
                      <a:r>
                        <a:rPr lang="da-DK" sz="1600" dirty="0">
                          <a:solidFill>
                            <a:schemeClr val="tx1">
                              <a:lumMod val="50000"/>
                            </a:schemeClr>
                          </a:solidFill>
                          <a:latin typeface="+mn-lt"/>
                          <a:cs typeface="Arial"/>
                        </a:rPr>
                        <a:t> P et al 2010)</a:t>
                      </a:r>
                    </a:p>
                    <a:p>
                      <a:pPr marL="742950" marR="0" lvl="1" indent="-285750" algn="l" defTabSz="914400" rtl="0" eaLnBrk="1" fontAlgn="base" latinLnBrk="0" hangingPunct="1">
                        <a:lnSpc>
                          <a:spcPct val="115000"/>
                        </a:lnSpc>
                        <a:spcBef>
                          <a:spcPts val="0"/>
                        </a:spcBef>
                        <a:spcAft>
                          <a:spcPts val="0"/>
                        </a:spcAft>
                        <a:buClrTx/>
                        <a:buSzTx/>
                        <a:buFont typeface="Times New Roman" panose="02020603050405020304" pitchFamily="18" charset="0"/>
                        <a:buChar char="•"/>
                        <a:tabLst/>
                        <a:defRPr/>
                      </a:pPr>
                      <a:r>
                        <a:rPr kumimoji="0" lang="en-US" sz="1600" b="0" i="0" u="none" strike="noStrike" kern="1200" cap="none" spc="0" normalizeH="0" baseline="0" noProof="0" dirty="0">
                          <a:ln>
                            <a:noFill/>
                          </a:ln>
                          <a:solidFill>
                            <a:prstClr val="black">
                              <a:lumMod val="50000"/>
                            </a:prstClr>
                          </a:solidFill>
                          <a:effectLst/>
                          <a:uLnTx/>
                          <a:uFillTx/>
                          <a:latin typeface="+mn-lt"/>
                        </a:rPr>
                        <a:t>Maternal gestational weight retention (Herring SJ et al, 2008)</a:t>
                      </a:r>
                    </a:p>
                    <a:p>
                      <a:pPr marL="742950" marR="0" lvl="1" indent="-285750" algn="l" defTabSz="914400" rtl="0" eaLnBrk="1" fontAlgn="base" latinLnBrk="0" hangingPunct="1">
                        <a:lnSpc>
                          <a:spcPct val="115000"/>
                        </a:lnSpc>
                        <a:spcBef>
                          <a:spcPts val="0"/>
                        </a:spcBef>
                        <a:spcAft>
                          <a:spcPts val="0"/>
                        </a:spcAft>
                        <a:buClrTx/>
                        <a:buSzTx/>
                        <a:buFont typeface="Times New Roman" panose="02020603050405020304" pitchFamily="18" charset="0"/>
                        <a:buChar char="•"/>
                        <a:tabLst/>
                        <a:defRPr/>
                      </a:pPr>
                      <a:r>
                        <a:rPr kumimoji="0" lang="en-US" sz="1600" b="0" i="0" u="none" strike="noStrike" kern="1200" cap="none" spc="0" normalizeH="0" baseline="0" noProof="0" dirty="0">
                          <a:ln>
                            <a:noFill/>
                          </a:ln>
                          <a:solidFill>
                            <a:prstClr val="black">
                              <a:lumMod val="50000"/>
                            </a:prstClr>
                          </a:solidFill>
                          <a:effectLst/>
                          <a:uLnTx/>
                          <a:uFillTx/>
                          <a:latin typeface="+mn-lt"/>
                        </a:rPr>
                        <a:t>Increased # of hospital transfers (</a:t>
                      </a:r>
                      <a:r>
                        <a:rPr kumimoji="0" lang="en-US" sz="1600" b="0" i="0" u="none" strike="noStrike" kern="1200" cap="none" spc="0" normalizeH="0" baseline="0" noProof="0" dirty="0" err="1">
                          <a:ln>
                            <a:noFill/>
                          </a:ln>
                          <a:solidFill>
                            <a:prstClr val="black">
                              <a:lumMod val="50000"/>
                            </a:prstClr>
                          </a:solidFill>
                          <a:effectLst/>
                          <a:uLnTx/>
                          <a:uFillTx/>
                          <a:latin typeface="+mn-lt"/>
                        </a:rPr>
                        <a:t>Mckee</a:t>
                      </a:r>
                      <a:r>
                        <a:rPr kumimoji="0" lang="en-US" sz="1600" b="0" i="0" u="none" strike="noStrike" kern="1200" cap="none" spc="0" normalizeH="0" baseline="0" noProof="0" dirty="0">
                          <a:ln>
                            <a:noFill/>
                          </a:ln>
                          <a:solidFill>
                            <a:prstClr val="black">
                              <a:lumMod val="50000"/>
                            </a:prstClr>
                          </a:solidFill>
                          <a:effectLst/>
                          <a:uLnTx/>
                          <a:uFillTx/>
                          <a:latin typeface="+mn-lt"/>
                        </a:rPr>
                        <a:t> et al 2020)</a:t>
                      </a:r>
                    </a:p>
                  </a:txBody>
                  <a:tcPr/>
                </a:tc>
                <a:extLst>
                  <a:ext uri="{0D108BD9-81ED-4DB2-BD59-A6C34878D82A}">
                    <a16:rowId xmlns:a16="http://schemas.microsoft.com/office/drawing/2014/main" val="4167526763"/>
                  </a:ext>
                </a:extLst>
              </a:tr>
            </a:tbl>
          </a:graphicData>
        </a:graphic>
      </p:graphicFrame>
      <p:sp>
        <p:nvSpPr>
          <p:cNvPr id="7" name="Oval 6">
            <a:extLst>
              <a:ext uri="{FF2B5EF4-FFF2-40B4-BE49-F238E27FC236}">
                <a16:creationId xmlns:a16="http://schemas.microsoft.com/office/drawing/2014/main" id="{BC06F8EA-8C85-052F-06CE-85437EB4AB72}"/>
              </a:ext>
            </a:extLst>
          </p:cNvPr>
          <p:cNvSpPr/>
          <p:nvPr/>
        </p:nvSpPr>
        <p:spPr>
          <a:xfrm>
            <a:off x="10399198" y="278020"/>
            <a:ext cx="1611085" cy="1393372"/>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Birthing Individual </a:t>
            </a:r>
          </a:p>
        </p:txBody>
      </p:sp>
      <p:sp>
        <p:nvSpPr>
          <p:cNvPr id="3" name="TextBox 2">
            <a:extLst>
              <a:ext uri="{FF2B5EF4-FFF2-40B4-BE49-F238E27FC236}">
                <a16:creationId xmlns:a16="http://schemas.microsoft.com/office/drawing/2014/main" id="{8909E63F-FAC6-ACD8-4232-FBD78B1EE6FC}"/>
              </a:ext>
            </a:extLst>
          </p:cNvPr>
          <p:cNvSpPr txBox="1"/>
          <p:nvPr/>
        </p:nvSpPr>
        <p:spPr>
          <a:xfrm>
            <a:off x="8250250" y="6486860"/>
            <a:ext cx="6096000" cy="27699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err="1">
                <a:solidFill>
                  <a:prstClr val="black"/>
                </a:solidFill>
                <a:latin typeface="Calibri" panose="020F0502020204030204" pitchFamily="34" charset="0"/>
                <a:ea typeface="Calibri" panose="020F0502020204030204" pitchFamily="34" charset="0"/>
                <a:cs typeface="Calibri" panose="020F0502020204030204" pitchFamily="34" charset="0"/>
              </a:rPr>
              <a:t>Bonari</a:t>
            </a:r>
            <a:r>
              <a:rPr lang="en-US" sz="1200" dirty="0">
                <a:solidFill>
                  <a:prstClr val="black"/>
                </a:solidFill>
                <a:latin typeface="Calibri" panose="020F0502020204030204" pitchFamily="34" charset="0"/>
                <a:ea typeface="Calibri" panose="020F0502020204030204" pitchFamily="34" charset="0"/>
                <a:cs typeface="Calibri" panose="020F0502020204030204" pitchFamily="34" charset="0"/>
              </a:rPr>
              <a:t> et al., 2004; Kimmel MC, et al, 2018</a:t>
            </a:r>
          </a:p>
        </p:txBody>
      </p:sp>
    </p:spTree>
    <p:extLst>
      <p:ext uri="{BB962C8B-B14F-4D97-AF65-F5344CB8AC3E}">
        <p14:creationId xmlns:p14="http://schemas.microsoft.com/office/powerpoint/2010/main" val="157951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EF937-F7A8-4F39-AD92-B78839B07406}"/>
              </a:ext>
            </a:extLst>
          </p:cNvPr>
          <p:cNvSpPr>
            <a:spLocks noGrp="1"/>
          </p:cNvSpPr>
          <p:nvPr>
            <p:ph type="title"/>
          </p:nvPr>
        </p:nvSpPr>
        <p:spPr>
          <a:xfrm>
            <a:off x="838200" y="1005978"/>
            <a:ext cx="10515600" cy="709919"/>
          </a:xfrm>
        </p:spPr>
        <p:txBody>
          <a:bodyPr>
            <a:normAutofit/>
          </a:bodyPr>
          <a:lstStyle/>
          <a:p>
            <a:r>
              <a:rPr lang="en-US" sz="4000" dirty="0">
                <a:solidFill>
                  <a:srgbClr val="7030A0"/>
                </a:solidFill>
              </a:rPr>
              <a:t>Suicidal ideation during the perinatal period</a:t>
            </a:r>
          </a:p>
        </p:txBody>
      </p:sp>
      <p:sp>
        <p:nvSpPr>
          <p:cNvPr id="3" name="Content Placeholder 2">
            <a:extLst>
              <a:ext uri="{FF2B5EF4-FFF2-40B4-BE49-F238E27FC236}">
                <a16:creationId xmlns:a16="http://schemas.microsoft.com/office/drawing/2014/main" id="{4DEF9ACC-9AC0-40C0-8E64-849E1578F290}"/>
              </a:ext>
            </a:extLst>
          </p:cNvPr>
          <p:cNvSpPr>
            <a:spLocks noGrp="1"/>
          </p:cNvSpPr>
          <p:nvPr>
            <p:ph idx="1"/>
          </p:nvPr>
        </p:nvSpPr>
        <p:spPr>
          <a:xfrm>
            <a:off x="426720" y="1799275"/>
            <a:ext cx="11338560" cy="3945827"/>
          </a:xfrm>
        </p:spPr>
        <p:txBody>
          <a:bodyPr>
            <a:normAutofit lnSpcReduction="10000"/>
          </a:bodyPr>
          <a:lstStyle/>
          <a:p>
            <a:pPr>
              <a:buSzPct val="100000"/>
              <a:buFont typeface="Arial" pitchFamily="34" charset="0"/>
              <a:buChar char="•"/>
            </a:pPr>
            <a:r>
              <a:rPr lang="en-US" sz="2400" dirty="0">
                <a:latin typeface="Helvetica Regular"/>
                <a:ea typeface="Calibri"/>
              </a:rPr>
              <a:t>Pregnant women are more likely than the general population to endorse suicidal ideation </a:t>
            </a:r>
            <a:r>
              <a:rPr lang="en-US" sz="1800" dirty="0">
                <a:latin typeface="Helvetica Regular"/>
                <a:ea typeface="Calibri"/>
              </a:rPr>
              <a:t>(Gelaye B et al 2017)</a:t>
            </a:r>
          </a:p>
          <a:p>
            <a:pPr>
              <a:buSzPct val="100000"/>
              <a:buFont typeface="Arial" pitchFamily="34" charset="0"/>
              <a:buChar char="•"/>
            </a:pPr>
            <a:endParaRPr lang="en-US" sz="1800" dirty="0">
              <a:latin typeface="Helvetica Regular"/>
              <a:ea typeface="Calibri"/>
            </a:endParaRPr>
          </a:p>
          <a:p>
            <a:pPr>
              <a:buSzPct val="100000"/>
              <a:buFont typeface="Arial" pitchFamily="34" charset="0"/>
              <a:buChar char="•"/>
            </a:pPr>
            <a:r>
              <a:rPr lang="en-US" sz="2400" dirty="0">
                <a:latin typeface="Helvetica Regular"/>
                <a:ea typeface="Calibri"/>
              </a:rPr>
              <a:t>Maternal suicide is the leading cause of direct maternal mortality in the first postpartum year </a:t>
            </a:r>
            <a:r>
              <a:rPr lang="en-US" sz="1800" dirty="0">
                <a:latin typeface="Helvetica Regular"/>
                <a:ea typeface="Calibri"/>
              </a:rPr>
              <a:t>(MBRRACE, 2018)</a:t>
            </a:r>
          </a:p>
          <a:p>
            <a:pPr>
              <a:buSzPct val="100000"/>
              <a:buFont typeface="Arial" pitchFamily="34" charset="0"/>
              <a:buChar char="•"/>
            </a:pPr>
            <a:endParaRPr lang="en-US" sz="1800" dirty="0">
              <a:latin typeface="Helvetica Regular"/>
              <a:ea typeface="Calibri"/>
            </a:endParaRPr>
          </a:p>
          <a:p>
            <a:pPr>
              <a:buSzPct val="100000"/>
              <a:buFont typeface="Arial" pitchFamily="34" charset="0"/>
              <a:buChar char="•"/>
            </a:pPr>
            <a:r>
              <a:rPr lang="en-US" sz="2400" dirty="0">
                <a:latin typeface="Helvetica Regular"/>
              </a:rPr>
              <a:t>The prevalence of suicidal ideation was 16.4% from early pregnancy to six weeks postpartum, with 12.1% in pregnancy and 7.8% in postpartum </a:t>
            </a:r>
            <a:r>
              <a:rPr lang="en-US" sz="1800" dirty="0">
                <a:latin typeface="Helvetica Regular"/>
              </a:rPr>
              <a:t>(Xiao M et al 2023)</a:t>
            </a:r>
          </a:p>
          <a:p>
            <a:pPr marL="0" indent="0">
              <a:buSzPct val="100000"/>
              <a:buNone/>
            </a:pPr>
            <a:endParaRPr lang="en-US" sz="1800" dirty="0">
              <a:latin typeface="Helvetica Regular"/>
            </a:endParaRPr>
          </a:p>
          <a:p>
            <a:pPr>
              <a:buSzPct val="100000"/>
              <a:buFont typeface="Arial" pitchFamily="34" charset="0"/>
              <a:buChar char="•"/>
            </a:pPr>
            <a:r>
              <a:rPr lang="en-US" sz="2400" dirty="0">
                <a:latin typeface="Helvetica Regular"/>
              </a:rPr>
              <a:t>Suicide accounted for 12.2% of all pregnancy-related deaths in NYS in 2018</a:t>
            </a:r>
          </a:p>
          <a:p>
            <a:pPr marL="0" indent="0">
              <a:buSzPct val="100000"/>
              <a:buNone/>
            </a:pPr>
            <a:endParaRPr lang="en-US" sz="2400" dirty="0">
              <a:latin typeface="Helvetica Regular"/>
            </a:endParaRPr>
          </a:p>
        </p:txBody>
      </p:sp>
      <p:sp>
        <p:nvSpPr>
          <p:cNvPr id="4" name="TextBox 3">
            <a:extLst>
              <a:ext uri="{FF2B5EF4-FFF2-40B4-BE49-F238E27FC236}">
                <a16:creationId xmlns:a16="http://schemas.microsoft.com/office/drawing/2014/main" id="{A94F0DA5-4CAA-4C28-B8CF-1E55952F14E6}"/>
              </a:ext>
            </a:extLst>
          </p:cNvPr>
          <p:cNvSpPr txBox="1"/>
          <p:nvPr/>
        </p:nvSpPr>
        <p:spPr>
          <a:xfrm>
            <a:off x="5468112" y="5828481"/>
            <a:ext cx="6550152" cy="923330"/>
          </a:xfrm>
          <a:prstGeom prst="rect">
            <a:avLst/>
          </a:prstGeom>
          <a:noFill/>
        </p:spPr>
        <p:txBody>
          <a:bodyPr wrap="square" rtlCol="0">
            <a:spAutoFit/>
          </a:bodyPr>
          <a:lstStyle/>
          <a:p>
            <a:r>
              <a:rPr lang="en-US" dirty="0"/>
              <a:t>New York State Department of Health. New York State Maternal Mortality Review Report on Pregnancy-Associated Deaths in 2018. Albany, NY: New York State Department of Health. 2022</a:t>
            </a:r>
          </a:p>
        </p:txBody>
      </p:sp>
    </p:spTree>
    <p:extLst>
      <p:ext uri="{BB962C8B-B14F-4D97-AF65-F5344CB8AC3E}">
        <p14:creationId xmlns:p14="http://schemas.microsoft.com/office/powerpoint/2010/main" val="1875496126"/>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17256</TotalTime>
  <Words>4846</Words>
  <Application>Microsoft Office PowerPoint</Application>
  <PresentationFormat>Widescreen</PresentationFormat>
  <Paragraphs>561</Paragraphs>
  <Slides>31</Slides>
  <Notes>30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31</vt:i4>
      </vt:variant>
    </vt:vector>
  </HeadingPairs>
  <TitlesOfParts>
    <vt:vector size="45" baseType="lpstr">
      <vt:lpstr>Arial</vt:lpstr>
      <vt:lpstr>BlinkMacSystemFont</vt:lpstr>
      <vt:lpstr>Calibri</vt:lpstr>
      <vt:lpstr>Calibri Light</vt:lpstr>
      <vt:lpstr>Google Sans</vt:lpstr>
      <vt:lpstr>Helvetica Light</vt:lpstr>
      <vt:lpstr>Helvetica Regular</vt:lpstr>
      <vt:lpstr>Open Sans</vt:lpstr>
      <vt:lpstr>Sabon</vt:lpstr>
      <vt:lpstr>Source Sans Pro</vt:lpstr>
      <vt:lpstr>Times</vt:lpstr>
      <vt:lpstr>Times New Roman</vt:lpstr>
      <vt:lpstr>2_Custom Design</vt:lpstr>
      <vt:lpstr>1_Custom Design</vt:lpstr>
      <vt:lpstr>PowerPoint Presentation</vt:lpstr>
      <vt:lpstr>Objectives:  </vt:lpstr>
      <vt:lpstr>PowerPoint Presentation</vt:lpstr>
      <vt:lpstr>Defining PMADs</vt:lpstr>
      <vt:lpstr>Learning &amp; understanding the stats </vt:lpstr>
      <vt:lpstr>(Risk) factors correlated with perinatal psychiatric disorders</vt:lpstr>
      <vt:lpstr>PMADs associated with adverse health behaviors &amp; outcomes for the entire family system </vt:lpstr>
      <vt:lpstr>PowerPoint Presentation</vt:lpstr>
      <vt:lpstr>Suicidal ideation during the perinatal period</vt:lpstr>
      <vt:lpstr>Mental health conditions were the 3rd most common underlying cause of pregnancy-related deaths</vt:lpstr>
      <vt:lpstr>100% of deaths due to mental health conditions  were judged preventable</vt:lpstr>
      <vt:lpstr>PowerPoint Presentation</vt:lpstr>
      <vt:lpstr>Screening in Peripartum:  How often does you or your practice perinatal psychiatric screening?</vt:lpstr>
      <vt:lpstr>Screening: ACOG 2023 Updated Guidelines</vt:lpstr>
      <vt:lpstr>Common Screening tools </vt:lpstr>
      <vt:lpstr>Depression Screens</vt:lpstr>
      <vt:lpstr>Anxiety Screening</vt:lpstr>
      <vt:lpstr>Bipolar Screening</vt:lpstr>
      <vt:lpstr>Assessment</vt:lpstr>
      <vt:lpstr>Perinatal Assessment: Taking a Reproductive History </vt:lpstr>
      <vt:lpstr>Diagnosing unipolar perinatal depression</vt:lpstr>
      <vt:lpstr> Baby blues or PPD Putnam et al 2017; Jordan et al 2019; Putnick DL et al. 2020 </vt:lpstr>
      <vt:lpstr>Diagnosing bipolar disorder</vt:lpstr>
      <vt:lpstr>Clinical pearls: perinatal bipolar disorder</vt:lpstr>
      <vt:lpstr>Distinguishing between  unipolar and bipolar disorder</vt:lpstr>
      <vt:lpstr>Postpartum Psychosis </vt:lpstr>
      <vt:lpstr>PowerPoint Presentation</vt:lpstr>
      <vt:lpstr>Perinatal Obsessive Compulsive Disorder</vt:lpstr>
      <vt:lpstr>Perinatal OCD Presentation </vt:lpstr>
      <vt:lpstr>Differentiating OC ”harm thoughts” from psychotic intrusive “harm” thoughts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Romanos</dc:creator>
  <cp:lastModifiedBy>yardana kaufman</cp:lastModifiedBy>
  <cp:revision>324</cp:revision>
  <cp:lastPrinted>2017-09-12T14:03:58Z</cp:lastPrinted>
  <dcterms:created xsi:type="dcterms:W3CDTF">2017-05-18T20:49:26Z</dcterms:created>
  <dcterms:modified xsi:type="dcterms:W3CDTF">2024-09-11T03:48:19Z</dcterms:modified>
</cp:coreProperties>
</file>