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6" r:id="rId1"/>
    <p:sldMasterId id="2147483740" r:id="rId2"/>
    <p:sldMasterId id="2147483728" r:id="rId3"/>
  </p:sldMasterIdLst>
  <p:notesMasterIdLst>
    <p:notesMasterId r:id="rId31"/>
  </p:notesMasterIdLst>
  <p:handoutMasterIdLst>
    <p:handoutMasterId r:id="rId32"/>
  </p:handoutMasterIdLst>
  <p:sldIdLst>
    <p:sldId id="320" r:id="rId4"/>
    <p:sldId id="298" r:id="rId5"/>
    <p:sldId id="279" r:id="rId6"/>
    <p:sldId id="406" r:id="rId7"/>
    <p:sldId id="321" r:id="rId8"/>
    <p:sldId id="389" r:id="rId9"/>
    <p:sldId id="407" r:id="rId10"/>
    <p:sldId id="391" r:id="rId11"/>
    <p:sldId id="395" r:id="rId12"/>
    <p:sldId id="394" r:id="rId13"/>
    <p:sldId id="392" r:id="rId14"/>
    <p:sldId id="388" r:id="rId15"/>
    <p:sldId id="409" r:id="rId16"/>
    <p:sldId id="385" r:id="rId17"/>
    <p:sldId id="397" r:id="rId18"/>
    <p:sldId id="398" r:id="rId19"/>
    <p:sldId id="396" r:id="rId20"/>
    <p:sldId id="408" r:id="rId21"/>
    <p:sldId id="393" r:id="rId22"/>
    <p:sldId id="399" r:id="rId23"/>
    <p:sldId id="400" r:id="rId24"/>
    <p:sldId id="401" r:id="rId25"/>
    <p:sldId id="402" r:id="rId26"/>
    <p:sldId id="403" r:id="rId27"/>
    <p:sldId id="404" r:id="rId28"/>
    <p:sldId id="405" r:id="rId29"/>
    <p:sldId id="358"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91378"/>
    <a:srgbClr val="049FDA"/>
    <a:srgbClr val="7BBF43"/>
    <a:srgbClr val="66FF66"/>
    <a:srgbClr val="5D5B5B"/>
    <a:srgbClr val="ECF3F3"/>
    <a:srgbClr val="0F3079"/>
    <a:srgbClr val="FFFFFF"/>
    <a:srgbClr val="91D051"/>
    <a:srgbClr val="4372C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097" autoAdjust="0"/>
    <p:restoredTop sz="85926" autoAdjust="0"/>
  </p:normalViewPr>
  <p:slideViewPr>
    <p:cSldViewPr snapToGrid="0">
      <p:cViewPr varScale="1">
        <p:scale>
          <a:sx n="95" d="100"/>
          <a:sy n="95" d="100"/>
        </p:scale>
        <p:origin x="672" y="84"/>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85" d="100"/>
          <a:sy n="85" d="100"/>
        </p:scale>
        <p:origin x="-3786"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handoutMaster" Target="handoutMasters/handout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theme" Target="theme/theme1.xml"/><Relationship Id="rId8"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E9147A6-0FE2-4264-A902-B8CAD3124305}" type="datetimeFigureOut">
              <a:rPr lang="en-US" smtClean="0"/>
              <a:t>4/13/2024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DA1A487-6BAF-44F4-B2C1-61B366ADE2EF}" type="slidenum">
              <a:rPr lang="en-US" smtClean="0"/>
              <a:t>‹#›</a:t>
            </a:fld>
            <a:endParaRPr lang="en-US"/>
          </a:p>
        </p:txBody>
      </p:sp>
    </p:spTree>
    <p:extLst>
      <p:ext uri="{BB962C8B-B14F-4D97-AF65-F5344CB8AC3E}">
        <p14:creationId xmlns:p14="http://schemas.microsoft.com/office/powerpoint/2010/main" val="33648101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754324-E28A-4897-919C-EDC862D7EE7D}" type="datetimeFigureOut">
              <a:rPr lang="en-US" smtClean="0"/>
              <a:t>4/13/2024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2566C59-BAC0-4CE1-A859-46610F03C0CE}" type="slidenum">
              <a:rPr lang="en-US" smtClean="0"/>
              <a:t>‹#›</a:t>
            </a:fld>
            <a:endParaRPr lang="en-US"/>
          </a:p>
        </p:txBody>
      </p:sp>
    </p:spTree>
    <p:extLst>
      <p:ext uri="{BB962C8B-B14F-4D97-AF65-F5344CB8AC3E}">
        <p14:creationId xmlns:p14="http://schemas.microsoft.com/office/powerpoint/2010/main" val="29690903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mobile.va.gov/mental-health-and-behavioral-therapy-apps" TargetMode="External"/><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go-gale-com.gate.lib.buffalo.edu/ps/i.do?p=AONE&amp;u=sunybuff_main&amp;id=GALE|A233721215&amp;v=2.1&amp;it=r&amp;aty=ip"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www-sciencedirect-com.gate.lib.buffalo.edu/science/article/pii/S0033318218301646#bib3" TargetMode="External"/><Relationship Id="rId2" Type="http://schemas.openxmlformats.org/officeDocument/2006/relationships/slide" Target="../slides/slide11.xml"/><Relationship Id="rId1" Type="http://schemas.openxmlformats.org/officeDocument/2006/relationships/notesMaster" Target="../notesMasters/notesMaster1.xml"/><Relationship Id="rId5" Type="http://schemas.openxmlformats.org/officeDocument/2006/relationships/hyperlink" Target="https://www-sciencedirect-com.gate.lib.buffalo.edu/topics/medicine-and-dentistry/puerperium" TargetMode="External"/><Relationship Id="rId4" Type="http://schemas.openxmlformats.org/officeDocument/2006/relationships/hyperlink" Target="https://www-sciencedirect-com.gate.lib.buffalo.edu/topics/psychology/sleep-hygiene"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566C59-BAC0-4CE1-A859-46610F03C0CE}" type="slidenum">
              <a:rPr lang="en-US" smtClean="0"/>
              <a:t>2</a:t>
            </a:fld>
            <a:endParaRPr lang="en-US"/>
          </a:p>
        </p:txBody>
      </p:sp>
    </p:spTree>
    <p:extLst>
      <p:ext uri="{BB962C8B-B14F-4D97-AF65-F5344CB8AC3E}">
        <p14:creationId xmlns:p14="http://schemas.microsoft.com/office/powerpoint/2010/main" val="16575558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It’s a</a:t>
            </a:r>
            <a:r>
              <a:rPr lang="en-US" baseline="0" dirty="0" smtClean="0"/>
              <a:t> free resource developed by VA national center for PTSD together with </a:t>
            </a:r>
            <a:r>
              <a:rPr lang="en-US" baseline="0" dirty="0" err="1" smtClean="0"/>
              <a:t>satad</a:t>
            </a:r>
            <a:r>
              <a:rPr lang="en-US" baseline="0" dirty="0" smtClean="0"/>
              <a:t> </a:t>
            </a:r>
            <a:r>
              <a:rPr lang="en-US" baseline="0" dirty="0" err="1" smtClean="0"/>
              <a:t>fored</a:t>
            </a:r>
            <a:r>
              <a:rPr lang="en-US" baseline="0" dirty="0" smtClean="0"/>
              <a:t> university </a:t>
            </a:r>
          </a:p>
          <a:p>
            <a:endParaRPr lang="en-US" dirty="0" smtClean="0"/>
          </a:p>
          <a:p>
            <a:r>
              <a:rPr lang="en-US" dirty="0" err="1" smtClean="0"/>
              <a:t>Sleepio</a:t>
            </a:r>
            <a:r>
              <a:rPr lang="en-US" dirty="0" smtClean="0"/>
              <a:t> $10 per month </a:t>
            </a:r>
          </a:p>
          <a:p>
            <a:r>
              <a:rPr lang="en-US" dirty="0" err="1" smtClean="0"/>
              <a:t>Sleepstation</a:t>
            </a:r>
            <a:r>
              <a:rPr lang="en-US" baseline="0" dirty="0" smtClean="0"/>
              <a:t> $395 </a:t>
            </a:r>
          </a:p>
          <a:p>
            <a:r>
              <a:rPr lang="en-US" baseline="0" dirty="0" smtClean="0"/>
              <a:t>Sleep rest said bipolar d/o and it wont let me access it </a:t>
            </a:r>
            <a:r>
              <a:rPr lang="en-US" sz="1200" b="0" i="0" kern="1200" dirty="0" smtClean="0">
                <a:solidFill>
                  <a:schemeClr val="tx1"/>
                </a:solidFill>
                <a:effectLst/>
                <a:latin typeface="+mn-lt"/>
                <a:ea typeface="+mn-ea"/>
                <a:cs typeface="+mn-cs"/>
                <a:hlinkClick r:id="rId3"/>
              </a:rPr>
              <a:t>https://mobile.va.gov/mental-health-and-behavioral-therapy-apps</a:t>
            </a:r>
            <a:endParaRPr lang="en-US" dirty="0"/>
          </a:p>
        </p:txBody>
      </p:sp>
      <p:sp>
        <p:nvSpPr>
          <p:cNvPr id="4" name="Slide Number Placeholder 3"/>
          <p:cNvSpPr>
            <a:spLocks noGrp="1"/>
          </p:cNvSpPr>
          <p:nvPr>
            <p:ph type="sldNum" sz="quarter" idx="10"/>
          </p:nvPr>
        </p:nvSpPr>
        <p:spPr/>
        <p:txBody>
          <a:bodyPr/>
          <a:lstStyle/>
          <a:p>
            <a:fld id="{72566C59-BAC0-4CE1-A859-46610F03C0CE}" type="slidenum">
              <a:rPr lang="en-US" smtClean="0"/>
              <a:t>17</a:t>
            </a:fld>
            <a:endParaRPr lang="en-US"/>
          </a:p>
        </p:txBody>
      </p:sp>
    </p:spTree>
    <p:extLst>
      <p:ext uri="{BB962C8B-B14F-4D97-AF65-F5344CB8AC3E}">
        <p14:creationId xmlns:p14="http://schemas.microsoft.com/office/powerpoint/2010/main" val="7341173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P</a:t>
            </a:r>
            <a:r>
              <a:rPr lang="en-US" dirty="0" smtClean="0"/>
              <a:t>rotective </a:t>
            </a:r>
            <a:r>
              <a:rPr lang="en-US" dirty="0" smtClean="0"/>
              <a:t>through anti-oxidant properties </a:t>
            </a:r>
          </a:p>
          <a:p>
            <a:r>
              <a:rPr lang="en-US" dirty="0" smtClean="0"/>
              <a:t>Risk of decreased birth weight and</a:t>
            </a:r>
            <a:r>
              <a:rPr lang="en-US" baseline="0" dirty="0" smtClean="0"/>
              <a:t> prolonged gestation </a:t>
            </a:r>
          </a:p>
          <a:p>
            <a:r>
              <a:rPr lang="en-US" baseline="0" dirty="0" smtClean="0"/>
              <a:t>No monitoring with FDA so content and amount </a:t>
            </a:r>
            <a:r>
              <a:rPr lang="en-US" baseline="0" dirty="0" err="1" smtClean="0"/>
              <a:t>amy</a:t>
            </a:r>
            <a:r>
              <a:rPr lang="en-US" baseline="0" dirty="0" smtClean="0"/>
              <a:t> not be advertised </a:t>
            </a:r>
            <a:endParaRPr lang="en-US" dirty="0"/>
          </a:p>
        </p:txBody>
      </p:sp>
      <p:sp>
        <p:nvSpPr>
          <p:cNvPr id="4" name="Slide Number Placeholder 3"/>
          <p:cNvSpPr>
            <a:spLocks noGrp="1"/>
          </p:cNvSpPr>
          <p:nvPr>
            <p:ph type="sldNum" sz="quarter" idx="10"/>
          </p:nvPr>
        </p:nvSpPr>
        <p:spPr/>
        <p:txBody>
          <a:bodyPr/>
          <a:lstStyle/>
          <a:p>
            <a:fld id="{72566C59-BAC0-4CE1-A859-46610F03C0CE}" type="slidenum">
              <a:rPr lang="en-US" smtClean="0"/>
              <a:t>20</a:t>
            </a:fld>
            <a:endParaRPr lang="en-US"/>
          </a:p>
        </p:txBody>
      </p:sp>
    </p:spTree>
    <p:extLst>
      <p:ext uri="{BB962C8B-B14F-4D97-AF65-F5344CB8AC3E}">
        <p14:creationId xmlns:p14="http://schemas.microsoft.com/office/powerpoint/2010/main" val="34362808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Data primarily from studies when used at </a:t>
            </a:r>
            <a:r>
              <a:rPr lang="en-US" dirty="0" err="1" smtClean="0"/>
              <a:t>antiemetics</a:t>
            </a:r>
            <a:r>
              <a:rPr lang="en-US" dirty="0" smtClean="0"/>
              <a:t>  so confounding variables</a:t>
            </a:r>
            <a:r>
              <a:rPr lang="en-US" baseline="0" dirty="0" smtClean="0"/>
              <a:t> , dose and frequency of dosing is different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Preface as very limited data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Theoretical risk of decrease in milk supply  and not sure how much it translates clinically</a:t>
            </a:r>
            <a:r>
              <a:rPr lang="en-US" baseline="0" dirty="0" smtClean="0"/>
              <a:t> is not known </a:t>
            </a:r>
            <a:endParaRPr lang="en-US" dirty="0" smtClean="0"/>
          </a:p>
          <a:p>
            <a:endParaRPr lang="en-US" dirty="0" smtClean="0"/>
          </a:p>
          <a:p>
            <a:r>
              <a:rPr lang="en-US" dirty="0" smtClean="0"/>
              <a:t>Dose 25 -50 mg</a:t>
            </a:r>
            <a:r>
              <a:rPr lang="en-US" baseline="0" dirty="0" smtClean="0"/>
              <a:t> FDA approved with pyridoxine for nausea in pregnancy and can be used for its sedating qualities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Benadryl : occasional use is ok </a:t>
            </a:r>
            <a:r>
              <a:rPr lang="en-US" dirty="0" smtClean="0"/>
              <a:t>has been associated with</a:t>
            </a:r>
            <a:r>
              <a:rPr lang="en-US" baseline="0" dirty="0" smtClean="0"/>
              <a:t> not a single but various anomalies in first trimester .Manufacturer advises against using it ,no adverse effects reported in lactation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Pearl : If I have a patient who is on it or comes to me on it I will not freak out and stop , if patient does not respond to it I wont be surprised but will a start a naïve patient on it probably not . I will only start if past h/o has shown significant benefit </a:t>
            </a:r>
          </a:p>
          <a:p>
            <a:endParaRPr lang="en-US" dirty="0"/>
          </a:p>
        </p:txBody>
      </p:sp>
      <p:sp>
        <p:nvSpPr>
          <p:cNvPr id="4" name="Slide Number Placeholder 3"/>
          <p:cNvSpPr>
            <a:spLocks noGrp="1"/>
          </p:cNvSpPr>
          <p:nvPr>
            <p:ph type="sldNum" sz="quarter" idx="10"/>
          </p:nvPr>
        </p:nvSpPr>
        <p:spPr/>
        <p:txBody>
          <a:bodyPr/>
          <a:lstStyle/>
          <a:p>
            <a:fld id="{72566C59-BAC0-4CE1-A859-46610F03C0CE}" type="slidenum">
              <a:rPr lang="en-US" smtClean="0"/>
              <a:t>21</a:t>
            </a:fld>
            <a:endParaRPr lang="en-US"/>
          </a:p>
        </p:txBody>
      </p:sp>
    </p:spTree>
    <p:extLst>
      <p:ext uri="{BB962C8B-B14F-4D97-AF65-F5344CB8AC3E}">
        <p14:creationId xmlns:p14="http://schemas.microsoft.com/office/powerpoint/2010/main" val="25782340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Wingdings" panose="05000000000000000000" pitchFamily="2" charset="2"/>
              <a:buChar char="Ø"/>
            </a:pPr>
            <a:r>
              <a:rPr lang="en-US" dirty="0" smtClean="0"/>
              <a:t>Commonly prescribed in pregnancy (1-4%)</a:t>
            </a:r>
          </a:p>
          <a:p>
            <a:pPr>
              <a:buFont typeface="Wingdings" panose="05000000000000000000" pitchFamily="2" charset="2"/>
              <a:buChar char="Ø"/>
            </a:pPr>
            <a:r>
              <a:rPr lang="en-US" dirty="0" smtClean="0"/>
              <a:t>Highest rate of prescription in third trimester </a:t>
            </a:r>
          </a:p>
          <a:p>
            <a:pPr>
              <a:buFont typeface="Wingdings" panose="05000000000000000000" pitchFamily="2" charset="2"/>
              <a:buChar char="Ø"/>
            </a:pPr>
            <a:r>
              <a:rPr lang="en-US" dirty="0" smtClean="0"/>
              <a:t>Lorazepam is the most commonly prescribed BZD</a:t>
            </a:r>
          </a:p>
          <a:p>
            <a:pPr>
              <a:buFont typeface="Wingdings" panose="05000000000000000000" pitchFamily="2" charset="2"/>
              <a:buChar char="Ø"/>
            </a:pPr>
            <a:r>
              <a:rPr lang="en-US" dirty="0" smtClean="0"/>
              <a:t>They all cross placenta and fetal blood brain barrier</a:t>
            </a:r>
          </a:p>
          <a:p>
            <a:pPr>
              <a:buFont typeface="Wingdings" panose="05000000000000000000" pitchFamily="2" charset="2"/>
              <a:buChar char="Ø"/>
            </a:pPr>
            <a:r>
              <a:rPr lang="en-US" dirty="0" smtClean="0"/>
              <a:t>Earlier studies showed risk of cleft palate  and miscarriage </a:t>
            </a:r>
          </a:p>
          <a:p>
            <a:pPr>
              <a:buFont typeface="Wingdings" panose="05000000000000000000" pitchFamily="2" charset="2"/>
              <a:buChar char="Ø"/>
            </a:pPr>
            <a:r>
              <a:rPr lang="en-US" dirty="0" smtClean="0"/>
              <a:t>Risk for neonatal intoxication </a:t>
            </a:r>
          </a:p>
          <a:p>
            <a:endParaRPr lang="en-US" dirty="0"/>
          </a:p>
        </p:txBody>
      </p:sp>
      <p:sp>
        <p:nvSpPr>
          <p:cNvPr id="4" name="Slide Number Placeholder 3"/>
          <p:cNvSpPr>
            <a:spLocks noGrp="1"/>
          </p:cNvSpPr>
          <p:nvPr>
            <p:ph type="sldNum" sz="quarter" idx="10"/>
          </p:nvPr>
        </p:nvSpPr>
        <p:spPr/>
        <p:txBody>
          <a:bodyPr/>
          <a:lstStyle/>
          <a:p>
            <a:fld id="{72566C59-BAC0-4CE1-A859-46610F03C0CE}" type="slidenum">
              <a:rPr lang="en-US" smtClean="0"/>
              <a:t>22</a:t>
            </a:fld>
            <a:endParaRPr lang="en-US"/>
          </a:p>
        </p:txBody>
      </p:sp>
    </p:spTree>
    <p:extLst>
      <p:ext uri="{BB962C8B-B14F-4D97-AF65-F5344CB8AC3E}">
        <p14:creationId xmlns:p14="http://schemas.microsoft.com/office/powerpoint/2010/main" val="40136513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Remind about no co-sleeping</a:t>
            </a:r>
            <a:r>
              <a:rPr lang="en-US" baseline="0" dirty="0" smtClean="0"/>
              <a:t> and caring for baby at night </a:t>
            </a:r>
            <a:endParaRPr lang="en-US" baseline="0" dirty="0" smtClean="0"/>
          </a:p>
          <a:p>
            <a:r>
              <a:rPr lang="en-US" dirty="0" smtClean="0"/>
              <a:t>Recently, the relative infant dose (RID) has been used as a parameter to indicate drug migration to infants 9 through breast milk. The RID is calculated by dividing the infant’s dose via breast milk in “mg/kg/day” 10 by the maternal dose in “mg/kg/day” multiplied by 100. If this value is less than 10%, it is considered unlikely to have a clinical effect on the infant </a:t>
            </a:r>
            <a:endParaRPr lang="en-US" dirty="0"/>
          </a:p>
        </p:txBody>
      </p:sp>
      <p:sp>
        <p:nvSpPr>
          <p:cNvPr id="4" name="Slide Number Placeholder 3"/>
          <p:cNvSpPr>
            <a:spLocks noGrp="1"/>
          </p:cNvSpPr>
          <p:nvPr>
            <p:ph type="sldNum" sz="quarter" idx="10"/>
          </p:nvPr>
        </p:nvSpPr>
        <p:spPr/>
        <p:txBody>
          <a:bodyPr/>
          <a:lstStyle/>
          <a:p>
            <a:fld id="{72566C59-BAC0-4CE1-A859-46610F03C0CE}" type="slidenum">
              <a:rPr lang="en-US" smtClean="0"/>
              <a:t>23</a:t>
            </a:fld>
            <a:endParaRPr lang="en-US"/>
          </a:p>
        </p:txBody>
      </p:sp>
    </p:spTree>
    <p:extLst>
      <p:ext uri="{BB962C8B-B14F-4D97-AF65-F5344CB8AC3E}">
        <p14:creationId xmlns:p14="http://schemas.microsoft.com/office/powerpoint/2010/main" val="27021734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a:t>
            </a:r>
            <a:r>
              <a:rPr lang="en-US" baseline="0" dirty="0" smtClean="0"/>
              <a:t> I am saying data , most of it refers to zolpidem </a:t>
            </a:r>
          </a:p>
          <a:p>
            <a:r>
              <a:rPr lang="en-US" baseline="0" dirty="0" smtClean="0"/>
              <a:t>No consistent pattern of malformation shown </a:t>
            </a:r>
          </a:p>
          <a:p>
            <a:r>
              <a:rPr lang="en-US" dirty="0" smtClean="0"/>
              <a:t>Out of the 4 cases 3 cases had</a:t>
            </a:r>
            <a:r>
              <a:rPr lang="en-US" baseline="0" dirty="0" smtClean="0"/>
              <a:t> concomitant use of other medication </a:t>
            </a:r>
          </a:p>
          <a:p>
            <a:r>
              <a:rPr lang="en-US" baseline="0" dirty="0" smtClean="0"/>
              <a:t>Data from multiple </a:t>
            </a:r>
            <a:r>
              <a:rPr lang="en-US" baseline="0" dirty="0" err="1" smtClean="0"/>
              <a:t>sall</a:t>
            </a:r>
            <a:r>
              <a:rPr lang="en-US" baseline="0" dirty="0" smtClean="0"/>
              <a:t> studies have not shown any MCM with zolpidem , several small studies have shown </a:t>
            </a:r>
            <a:r>
              <a:rPr lang="en-US" baseline="0" dirty="0" err="1" smtClean="0"/>
              <a:t>riks</a:t>
            </a:r>
            <a:r>
              <a:rPr lang="en-US" baseline="0" dirty="0" smtClean="0"/>
              <a:t> of </a:t>
            </a:r>
          </a:p>
          <a:p>
            <a:r>
              <a:rPr lang="en-US" baseline="0" dirty="0" err="1" smtClean="0"/>
              <a:t>Supratheraeutic</a:t>
            </a:r>
            <a:r>
              <a:rPr lang="en-US" baseline="0" dirty="0" smtClean="0"/>
              <a:t> doses with Neural tube defect in zolpidem abuse </a:t>
            </a:r>
          </a:p>
          <a:p>
            <a:r>
              <a:rPr lang="en-US" baseline="0" dirty="0" smtClean="0"/>
              <a:t>Zolpidem has very low transmission in breast feeding </a:t>
            </a:r>
            <a:endParaRPr lang="en-US" dirty="0"/>
          </a:p>
        </p:txBody>
      </p:sp>
      <p:sp>
        <p:nvSpPr>
          <p:cNvPr id="4" name="Slide Number Placeholder 3"/>
          <p:cNvSpPr>
            <a:spLocks noGrp="1"/>
          </p:cNvSpPr>
          <p:nvPr>
            <p:ph type="sldNum" sz="quarter" idx="10"/>
          </p:nvPr>
        </p:nvSpPr>
        <p:spPr/>
        <p:txBody>
          <a:bodyPr/>
          <a:lstStyle/>
          <a:p>
            <a:fld id="{72566C59-BAC0-4CE1-A859-46610F03C0CE}" type="slidenum">
              <a:rPr lang="en-US" smtClean="0"/>
              <a:t>24</a:t>
            </a:fld>
            <a:endParaRPr lang="en-US"/>
          </a:p>
        </p:txBody>
      </p:sp>
    </p:spTree>
    <p:extLst>
      <p:ext uri="{BB962C8B-B14F-4D97-AF65-F5344CB8AC3E}">
        <p14:creationId xmlns:p14="http://schemas.microsoft.com/office/powerpoint/2010/main" val="18793830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Doxepin is concentrated in breast milk</a:t>
            </a:r>
            <a:r>
              <a:rPr lang="en-US" baseline="0" dirty="0" smtClean="0"/>
              <a:t> and infant </a:t>
            </a:r>
            <a:r>
              <a:rPr lang="en-US" baseline="0" dirty="0" err="1" smtClean="0"/>
              <a:t>seum</a:t>
            </a:r>
            <a:r>
              <a:rPr lang="en-US" baseline="0" dirty="0" smtClean="0"/>
              <a:t> levels can be as high at 15% to that of mother </a:t>
            </a:r>
            <a:r>
              <a:rPr lang="en-US" baseline="0" dirty="0" smtClean="0"/>
              <a:t> because of active metabolites </a:t>
            </a:r>
            <a:endParaRPr lang="en-US" baseline="0" dirty="0" smtClean="0"/>
          </a:p>
          <a:p>
            <a:r>
              <a:rPr lang="en-US" baseline="0" dirty="0" smtClean="0"/>
              <a:t>Clomipramine no </a:t>
            </a:r>
          </a:p>
          <a:p>
            <a:r>
              <a:rPr lang="en-US" dirty="0" smtClean="0"/>
              <a:t>Orthostatic hypotension can be a limitations</a:t>
            </a:r>
            <a:r>
              <a:rPr lang="en-US" baseline="0" dirty="0" smtClean="0"/>
              <a:t> during pregnancy </a:t>
            </a:r>
          </a:p>
          <a:p>
            <a:r>
              <a:rPr lang="en-US" baseline="0" dirty="0" smtClean="0"/>
              <a:t>All have great advantage of dosing by serum level </a:t>
            </a:r>
          </a:p>
          <a:p>
            <a:pPr>
              <a:buFont typeface="Arial" panose="020B0604020202020204" pitchFamily="34" charset="0"/>
              <a:buChar char="•"/>
            </a:pPr>
            <a:r>
              <a:rPr lang="en-US" dirty="0" smtClean="0"/>
              <a:t>Generally considered safe during pregnancy and breast-feeding</a:t>
            </a:r>
          </a:p>
          <a:p>
            <a:pPr>
              <a:buFont typeface="Arial" panose="020B0604020202020204" pitchFamily="34" charset="0"/>
              <a:buChar char="•"/>
            </a:pPr>
            <a:r>
              <a:rPr lang="en-US" dirty="0" smtClean="0"/>
              <a:t>Amitriptyline and Nortriptyline have the most data </a:t>
            </a:r>
          </a:p>
          <a:p>
            <a:pPr>
              <a:buFont typeface="Arial" panose="020B0604020202020204" pitchFamily="34" charset="0"/>
              <a:buChar char="•"/>
            </a:pPr>
            <a:r>
              <a:rPr lang="en-US" dirty="0" smtClean="0"/>
              <a:t>Imipramine and </a:t>
            </a:r>
            <a:r>
              <a:rPr lang="en-US" dirty="0" err="1" smtClean="0"/>
              <a:t>Desipramine</a:t>
            </a:r>
            <a:r>
              <a:rPr lang="en-US" dirty="0" smtClean="0"/>
              <a:t> are other safe options </a:t>
            </a:r>
          </a:p>
          <a:p>
            <a:pPr>
              <a:buFont typeface="Arial" panose="020B0604020202020204" pitchFamily="34" charset="0"/>
              <a:buChar char="•"/>
            </a:pPr>
            <a:r>
              <a:rPr lang="en-US" dirty="0" smtClean="0"/>
              <a:t>Clomipramine: Limited human data shows possible risk of cardiac malformation</a:t>
            </a:r>
          </a:p>
          <a:p>
            <a:pPr>
              <a:buFont typeface="Arial" panose="020B0604020202020204" pitchFamily="34" charset="0"/>
              <a:buChar char="•"/>
            </a:pPr>
            <a:r>
              <a:rPr lang="en-US" dirty="0" smtClean="0"/>
              <a:t>Doxepin considered safe in pregnancy but not in breast feeding  </a:t>
            </a:r>
          </a:p>
          <a:p>
            <a:endParaRPr lang="en-US" dirty="0"/>
          </a:p>
        </p:txBody>
      </p:sp>
      <p:sp>
        <p:nvSpPr>
          <p:cNvPr id="4" name="Slide Number Placeholder 3"/>
          <p:cNvSpPr>
            <a:spLocks noGrp="1"/>
          </p:cNvSpPr>
          <p:nvPr>
            <p:ph type="sldNum" sz="quarter" idx="10"/>
          </p:nvPr>
        </p:nvSpPr>
        <p:spPr/>
        <p:txBody>
          <a:bodyPr/>
          <a:lstStyle/>
          <a:p>
            <a:fld id="{72566C59-BAC0-4CE1-A859-46610F03C0CE}" type="slidenum">
              <a:rPr lang="en-US" smtClean="0"/>
              <a:t>25</a:t>
            </a:fld>
            <a:endParaRPr lang="en-US"/>
          </a:p>
        </p:txBody>
      </p:sp>
    </p:spTree>
    <p:extLst>
      <p:ext uri="{BB962C8B-B14F-4D97-AF65-F5344CB8AC3E}">
        <p14:creationId xmlns:p14="http://schemas.microsoft.com/office/powerpoint/2010/main" val="5479635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And generally frowned up on use </a:t>
            </a:r>
          </a:p>
          <a:p>
            <a:r>
              <a:rPr lang="en-US" dirty="0" smtClean="0"/>
              <a:t>I feel this is something we should</a:t>
            </a:r>
            <a:r>
              <a:rPr lang="en-US" baseline="0" dirty="0" smtClean="0"/>
              <a:t> all remember that they are present in our arsenal probably when everything has failed </a:t>
            </a:r>
          </a:p>
          <a:p>
            <a:r>
              <a:rPr lang="en-US" baseline="0" dirty="0" smtClean="0"/>
              <a:t>Before risking multiple exposures from medications with limited data and exposing the infant to multiple medications , I would think about these medications </a:t>
            </a:r>
            <a:endParaRPr lang="en-US" dirty="0"/>
          </a:p>
        </p:txBody>
      </p:sp>
      <p:sp>
        <p:nvSpPr>
          <p:cNvPr id="4" name="Slide Number Placeholder 3"/>
          <p:cNvSpPr>
            <a:spLocks noGrp="1"/>
          </p:cNvSpPr>
          <p:nvPr>
            <p:ph type="sldNum" sz="quarter" idx="10"/>
          </p:nvPr>
        </p:nvSpPr>
        <p:spPr/>
        <p:txBody>
          <a:bodyPr/>
          <a:lstStyle/>
          <a:p>
            <a:fld id="{72566C59-BAC0-4CE1-A859-46610F03C0CE}" type="slidenum">
              <a:rPr lang="en-US" smtClean="0"/>
              <a:t>26</a:t>
            </a:fld>
            <a:endParaRPr lang="en-US"/>
          </a:p>
        </p:txBody>
      </p:sp>
    </p:spTree>
    <p:extLst>
      <p:ext uri="{BB962C8B-B14F-4D97-AF65-F5344CB8AC3E}">
        <p14:creationId xmlns:p14="http://schemas.microsoft.com/office/powerpoint/2010/main" val="29299283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The prevalence of altered sleep during pregnancy ranges from 15% to 80% in the first trimester to 66% to 97% in the third trimester. (17) These changes include decreased total sleep time (18) and increased nocturnal awakenings. (19) Postpartum women have more awakenings, lower sleep efficiency and total sleep times, and increased REM latency. (4)</a:t>
            </a:r>
            <a:endParaRPr lang="en-US" dirty="0"/>
          </a:p>
        </p:txBody>
      </p:sp>
      <p:sp>
        <p:nvSpPr>
          <p:cNvPr id="4" name="Slide Number Placeholder 3"/>
          <p:cNvSpPr>
            <a:spLocks noGrp="1"/>
          </p:cNvSpPr>
          <p:nvPr>
            <p:ph type="sldNum" sz="quarter" idx="10"/>
          </p:nvPr>
        </p:nvSpPr>
        <p:spPr/>
        <p:txBody>
          <a:bodyPr/>
          <a:lstStyle/>
          <a:p>
            <a:fld id="{72566C59-BAC0-4CE1-A859-46610F03C0CE}" type="slidenum">
              <a:rPr lang="en-US" smtClean="0"/>
              <a:t>5</a:t>
            </a:fld>
            <a:endParaRPr lang="en-US"/>
          </a:p>
        </p:txBody>
      </p:sp>
    </p:spTree>
    <p:extLst>
      <p:ext uri="{BB962C8B-B14F-4D97-AF65-F5344CB8AC3E}">
        <p14:creationId xmlns:p14="http://schemas.microsoft.com/office/powerpoint/2010/main" val="706690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fontAlgn="base">
              <a:buFont typeface="Arial" panose="020B0604020202020204" pitchFamily="34" charset="0"/>
              <a:buChar char="•"/>
            </a:pPr>
            <a:r>
              <a:rPr lang="en-US" sz="1200" b="0" i="0" kern="1200" dirty="0" smtClean="0">
                <a:solidFill>
                  <a:schemeClr val="tx1"/>
                </a:solidFill>
                <a:effectLst/>
                <a:latin typeface="+mn-lt"/>
                <a:ea typeface="+mn-ea"/>
                <a:cs typeface="+mn-cs"/>
              </a:rPr>
              <a:t>Evidence suggest that women have higher cognitive </a:t>
            </a:r>
            <a:r>
              <a:rPr lang="en-US" sz="1200" b="0" i="0" kern="1200" dirty="0" err="1" smtClean="0">
                <a:solidFill>
                  <a:schemeClr val="tx1"/>
                </a:solidFill>
                <a:effectLst/>
                <a:latin typeface="+mn-lt"/>
                <a:ea typeface="+mn-ea"/>
                <a:cs typeface="+mn-cs"/>
              </a:rPr>
              <a:t>aroudasal</a:t>
            </a:r>
            <a:r>
              <a:rPr lang="en-US" sz="1200" b="0" i="0" kern="1200" dirty="0" smtClean="0">
                <a:solidFill>
                  <a:schemeClr val="tx1"/>
                </a:solidFill>
                <a:effectLst/>
                <a:latin typeface="+mn-lt"/>
                <a:ea typeface="+mn-ea"/>
                <a:cs typeface="+mn-cs"/>
              </a:rPr>
              <a:t> during </a:t>
            </a:r>
            <a:r>
              <a:rPr lang="en-US" sz="1200" b="0" i="0" kern="1200" dirty="0" err="1" smtClean="0">
                <a:solidFill>
                  <a:schemeClr val="tx1"/>
                </a:solidFill>
                <a:effectLst/>
                <a:latin typeface="+mn-lt"/>
                <a:ea typeface="+mn-ea"/>
                <a:cs typeface="+mn-cs"/>
              </a:rPr>
              <a:t>preganancy</a:t>
            </a:r>
            <a:r>
              <a:rPr lang="en-US" sz="1200" b="0" i="0" kern="1200" dirty="0" smtClean="0">
                <a:solidFill>
                  <a:schemeClr val="tx1"/>
                </a:solidFill>
                <a:effectLst/>
                <a:latin typeface="+mn-lt"/>
                <a:ea typeface="+mn-ea"/>
                <a:cs typeface="+mn-cs"/>
              </a:rPr>
              <a:t> and</a:t>
            </a:r>
            <a:r>
              <a:rPr lang="en-US" sz="1200" b="0" i="0" kern="1200" baseline="0" dirty="0" smtClean="0">
                <a:solidFill>
                  <a:schemeClr val="tx1"/>
                </a:solidFill>
                <a:effectLst/>
                <a:latin typeface="+mn-lt"/>
                <a:ea typeface="+mn-ea"/>
                <a:cs typeface="+mn-cs"/>
              </a:rPr>
              <a:t> hence engage in more </a:t>
            </a:r>
            <a:r>
              <a:rPr lang="en-US" sz="1200" b="0" i="0" kern="1200" baseline="0" dirty="0" err="1" smtClean="0">
                <a:solidFill>
                  <a:schemeClr val="tx1"/>
                </a:solidFill>
                <a:effectLst/>
                <a:latin typeface="+mn-lt"/>
                <a:ea typeface="+mn-ea"/>
                <a:cs typeface="+mn-cs"/>
              </a:rPr>
              <a:t>noctual</a:t>
            </a:r>
            <a:r>
              <a:rPr lang="en-US" sz="1200" b="0" i="0" kern="1200" baseline="0" dirty="0" smtClean="0">
                <a:solidFill>
                  <a:schemeClr val="tx1"/>
                </a:solidFill>
                <a:effectLst/>
                <a:latin typeface="+mn-lt"/>
                <a:ea typeface="+mn-ea"/>
                <a:cs typeface="+mn-cs"/>
              </a:rPr>
              <a:t> rumination </a:t>
            </a:r>
          </a:p>
          <a:p>
            <a:pPr marL="171450" indent="-171450" fontAlgn="base">
              <a:buFont typeface="Arial" panose="020B0604020202020204" pitchFamily="34" charset="0"/>
              <a:buChar char="•"/>
            </a:pPr>
            <a:r>
              <a:rPr lang="en-US" sz="1200" b="0" i="0" kern="1200" baseline="0" dirty="0" smtClean="0">
                <a:solidFill>
                  <a:schemeClr val="tx1"/>
                </a:solidFill>
                <a:effectLst/>
                <a:latin typeface="+mn-lt"/>
                <a:ea typeface="+mn-ea"/>
                <a:cs typeface="+mn-cs"/>
              </a:rPr>
              <a:t>Changes in hormones  can affected circadian rhythm </a:t>
            </a:r>
          </a:p>
          <a:p>
            <a:pPr marL="171450" indent="-171450" fontAlgn="base">
              <a:buFont typeface="Arial" panose="020B0604020202020204" pitchFamily="34" charset="0"/>
              <a:buChar char="•"/>
            </a:pPr>
            <a:r>
              <a:rPr lang="en-US" sz="1200" b="0" i="0" kern="1200" dirty="0" smtClean="0">
                <a:solidFill>
                  <a:schemeClr val="tx1"/>
                </a:solidFill>
                <a:effectLst/>
                <a:latin typeface="+mn-lt"/>
                <a:ea typeface="+mn-ea"/>
                <a:cs typeface="+mn-cs"/>
              </a:rPr>
              <a:t>second-trimester cramps, fatigue, and shortness of breath</a:t>
            </a:r>
          </a:p>
          <a:p>
            <a:pPr fontAlgn="base"/>
            <a:r>
              <a:rPr lang="en-US" sz="1200" b="0" i="0" kern="1200" dirty="0" smtClean="0">
                <a:solidFill>
                  <a:schemeClr val="tx1"/>
                </a:solidFill>
                <a:effectLst/>
                <a:latin typeface="+mn-lt"/>
                <a:ea typeface="+mn-ea"/>
                <a:cs typeface="+mn-cs"/>
              </a:rPr>
              <a:t>* increased risk for sleep-disordered breathing (secondary to </a:t>
            </a:r>
            <a:r>
              <a:rPr lang="en-US" sz="1200" b="0" i="0" u="none" strike="noStrike" kern="1200" dirty="0" smtClean="0">
                <a:solidFill>
                  <a:schemeClr val="tx1"/>
                </a:solidFill>
                <a:effectLst/>
                <a:latin typeface="+mn-lt"/>
                <a:ea typeface="+mn-ea"/>
                <a:cs typeface="+mn-cs"/>
                <a:hlinkClick r:id="rId3" tooltip="Related articles for'Weight gain'"/>
              </a:rPr>
              <a:t>weight gain</a:t>
            </a:r>
            <a:r>
              <a:rPr lang="en-US" sz="1200" b="0" i="0" kern="1200" dirty="0" smtClean="0">
                <a:solidFill>
                  <a:schemeClr val="tx1"/>
                </a:solidFill>
                <a:effectLst/>
                <a:latin typeface="+mn-lt"/>
                <a:ea typeface="+mn-ea"/>
                <a:cs typeface="+mn-cs"/>
              </a:rPr>
              <a:t>, increased snoring, mucosal edema, increased upper airway resistance [estrogen effect], and changes in ventilator mechanics [progesterone effect])</a:t>
            </a:r>
          </a:p>
          <a:p>
            <a:pPr fontAlgn="base"/>
            <a:r>
              <a:rPr lang="en-US" sz="1200" b="0" i="0" kern="1200" dirty="0" smtClean="0">
                <a:solidFill>
                  <a:schemeClr val="tx1"/>
                </a:solidFill>
                <a:effectLst/>
                <a:latin typeface="+mn-lt"/>
                <a:ea typeface="+mn-ea"/>
                <a:cs typeface="+mn-cs"/>
              </a:rPr>
              <a:t>* higher risk for restless legs syndrome (RLS) related to </a:t>
            </a:r>
            <a:r>
              <a:rPr lang="en-US" sz="1200" b="0" i="0" u="none" strike="noStrike" kern="1200" dirty="0" smtClean="0">
                <a:solidFill>
                  <a:schemeClr val="tx1"/>
                </a:solidFill>
                <a:effectLst/>
                <a:latin typeface="+mn-lt"/>
                <a:ea typeface="+mn-ea"/>
                <a:cs typeface="+mn-cs"/>
                <a:hlinkClick r:id="rId3" tooltip="Related articles for'Iron'"/>
              </a:rPr>
              <a:t>iron</a:t>
            </a:r>
            <a:r>
              <a:rPr lang="en-US" sz="1200" b="0" i="0" kern="1200" dirty="0" smtClean="0">
                <a:solidFill>
                  <a:schemeClr val="tx1"/>
                </a:solidFill>
                <a:effectLst/>
                <a:latin typeface="+mn-lt"/>
                <a:ea typeface="+mn-ea"/>
                <a:cs typeface="+mn-cs"/>
              </a:rPr>
              <a:t> deficiency</a:t>
            </a:r>
          </a:p>
          <a:p>
            <a:pPr fontAlgn="base"/>
            <a:r>
              <a:rPr lang="en-US" sz="1200" b="0" i="0" kern="1200" dirty="0" smtClean="0">
                <a:solidFill>
                  <a:schemeClr val="tx1"/>
                </a:solidFill>
                <a:effectLst/>
                <a:latin typeface="+mn-lt"/>
                <a:ea typeface="+mn-ea"/>
                <a:cs typeface="+mn-cs"/>
              </a:rPr>
              <a:t>* infant sleep and feeding schedule</a:t>
            </a:r>
          </a:p>
          <a:p>
            <a:pPr fontAlgn="base"/>
            <a:r>
              <a:rPr lang="en-US" sz="1200" b="0" i="0" kern="1200" dirty="0" smtClean="0">
                <a:solidFill>
                  <a:schemeClr val="tx1"/>
                </a:solidFill>
                <a:effectLst/>
                <a:latin typeface="+mn-lt"/>
                <a:ea typeface="+mn-ea"/>
                <a:cs typeface="+mn-cs"/>
              </a:rPr>
              <a:t>* postpartum depression</a:t>
            </a:r>
          </a:p>
          <a:p>
            <a:pPr marL="171450" indent="-171450" fontAlgn="base">
              <a:buFont typeface="Arial" panose="020B0604020202020204" pitchFamily="34" charset="0"/>
              <a:buChar char="•"/>
            </a:pPr>
            <a:r>
              <a:rPr lang="en-US" sz="1200" b="0" i="0" kern="1200" dirty="0" smtClean="0">
                <a:solidFill>
                  <a:schemeClr val="tx1"/>
                </a:solidFill>
                <a:effectLst/>
                <a:latin typeface="+mn-lt"/>
                <a:ea typeface="+mn-ea"/>
                <a:cs typeface="+mn-cs"/>
              </a:rPr>
              <a:t>abrupt decline in estrogen and progesterone following childbirth.</a:t>
            </a:r>
          </a:p>
          <a:p>
            <a:pPr algn="l"/>
            <a:r>
              <a:rPr lang="en-US" sz="1200" b="0" i="0" u="none" strike="noStrike" baseline="0" dirty="0" smtClean="0">
                <a:latin typeface="BSGulliver"/>
              </a:rPr>
              <a:t>Symptoms of insomnia (57%), </a:t>
            </a:r>
            <a:r>
              <a:rPr lang="en-US" sz="1200" b="0" i="0" u="none" strike="noStrike" baseline="0" dirty="0" err="1" smtClean="0">
                <a:latin typeface="BSGulliver"/>
              </a:rPr>
              <a:t>sleepdisordered</a:t>
            </a:r>
            <a:endParaRPr lang="en-US" sz="1200" b="0" i="0" u="none" strike="noStrike" baseline="0" dirty="0" smtClean="0">
              <a:latin typeface="BSGulliver"/>
            </a:endParaRPr>
          </a:p>
          <a:p>
            <a:pPr algn="l"/>
            <a:r>
              <a:rPr lang="en-US" sz="1200" b="0" i="0" u="none" strike="noStrike" baseline="0" dirty="0" smtClean="0">
                <a:latin typeface="BSGulliver"/>
              </a:rPr>
              <a:t>breathing (19%), and restless legs syndrome (24%) were commonly endorsed, with no difference</a:t>
            </a:r>
          </a:p>
          <a:p>
            <a:pPr algn="l"/>
            <a:r>
              <a:rPr lang="en-US" sz="1200" b="0" i="0" u="none" strike="noStrike" baseline="0" dirty="0" smtClean="0">
                <a:latin typeface="BSGulliver"/>
              </a:rPr>
              <a:t>across the month of pregnancy for insomnia, sleep-disorder breathing, daytime sleepiness, or fatigue.</a:t>
            </a:r>
          </a:p>
          <a:p>
            <a:pPr algn="l"/>
            <a:r>
              <a:rPr lang="en-US" sz="1200" b="0" i="0" u="none" strike="noStrike" baseline="0" dirty="0" smtClean="0">
                <a:latin typeface="BSGulliver"/>
              </a:rPr>
              <a:t>In addition, high rates of pregnancy-related symptoms were found to disturb sleep, especially frequent</a:t>
            </a:r>
          </a:p>
          <a:p>
            <a:pPr algn="l"/>
            <a:r>
              <a:rPr lang="en-US" sz="1200" b="0" i="0" u="none" strike="noStrike" baseline="0" dirty="0" smtClean="0">
                <a:latin typeface="BSGulliver"/>
              </a:rPr>
              <a:t>urination (83%) and difficulty finding a comfortable sleep position (79%).</a:t>
            </a:r>
          </a:p>
          <a:p>
            <a:pPr marL="171450" indent="-171450" fontAlgn="base">
              <a:buFont typeface="Arial" panose="020B0604020202020204" pitchFamily="34" charset="0"/>
              <a:buChar char="•"/>
            </a:pPr>
            <a:endParaRPr lang="en-US" sz="1200" b="0" i="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72566C59-BAC0-4CE1-A859-46610F03C0CE}" type="slidenum">
              <a:rPr lang="en-US" smtClean="0"/>
              <a:t>6</a:t>
            </a:fld>
            <a:endParaRPr lang="en-US"/>
          </a:p>
        </p:txBody>
      </p:sp>
    </p:spTree>
    <p:extLst>
      <p:ext uri="{BB962C8B-B14F-4D97-AF65-F5344CB8AC3E}">
        <p14:creationId xmlns:p14="http://schemas.microsoft.com/office/powerpoint/2010/main" val="28583511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 rates of severe maternal morbidity was 2.5 times to 3.5 times higher than the prevalence  of SMM in patients without insomnia </a:t>
            </a:r>
          </a:p>
          <a:p>
            <a:r>
              <a:rPr lang="en-US" dirty="0" smtClean="0"/>
              <a:t>Poor sleep quality associated with </a:t>
            </a:r>
            <a:r>
              <a:rPr lang="en-US" dirty="0" err="1" smtClean="0"/>
              <a:t>ncreased</a:t>
            </a:r>
            <a:r>
              <a:rPr lang="en-US" dirty="0" smtClean="0"/>
              <a:t> stress </a:t>
            </a:r>
          </a:p>
          <a:p>
            <a:r>
              <a:rPr lang="en-US" dirty="0" smtClean="0"/>
              <a:t>Poor sleep also associated with increased risk of antenatal and postnatal depression</a:t>
            </a:r>
          </a:p>
          <a:p>
            <a:endParaRPr lang="en-US" dirty="0" smtClean="0"/>
          </a:p>
          <a:p>
            <a:r>
              <a:rPr lang="en-US" dirty="0" smtClean="0"/>
              <a:t>Lu et al 2021</a:t>
            </a:r>
          </a:p>
          <a:p>
            <a:r>
              <a:rPr lang="en-US" dirty="0" smtClean="0"/>
              <a:t>Several studies have described poor neonatal and maternal outcomes in pregnancies affected by sleep disorders, including fetal growth restriction, preterm birth, still birth, maternal morbidity (e.g. preeclampsia and cardiomyopathy), and maternal mortality [18–20]. Insomnia, in particular, has been linked to poor maternal mental health, particularly postpartum depression, anxiety, and suicidal ideation [21–23</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72566C59-BAC0-4CE1-A859-46610F03C0CE}" type="slidenum">
              <a:rPr lang="en-US" smtClean="0"/>
              <a:t>8</a:t>
            </a:fld>
            <a:endParaRPr lang="en-US"/>
          </a:p>
        </p:txBody>
      </p:sp>
    </p:spTree>
    <p:extLst>
      <p:ext uri="{BB962C8B-B14F-4D97-AF65-F5344CB8AC3E}">
        <p14:creationId xmlns:p14="http://schemas.microsoft.com/office/powerpoint/2010/main" val="36295642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Twice the </a:t>
            </a:r>
            <a:r>
              <a:rPr lang="en-US" dirty="0" err="1" smtClean="0"/>
              <a:t>riks</a:t>
            </a:r>
            <a:r>
              <a:rPr lang="en-US" dirty="0" smtClean="0"/>
              <a:t> of developing OD (</a:t>
            </a:r>
            <a:r>
              <a:rPr lang="en-US" dirty="0" err="1" smtClean="0"/>
              <a:t>osnes</a:t>
            </a:r>
            <a:r>
              <a:rPr lang="en-US" dirty="0" smtClean="0"/>
              <a:t> RS et al 2020</a:t>
            </a:r>
            <a:endParaRPr lang="en-US" dirty="0"/>
          </a:p>
        </p:txBody>
      </p:sp>
      <p:sp>
        <p:nvSpPr>
          <p:cNvPr id="4" name="Slide Number Placeholder 3"/>
          <p:cNvSpPr>
            <a:spLocks noGrp="1"/>
          </p:cNvSpPr>
          <p:nvPr>
            <p:ph type="sldNum" sz="quarter" idx="10"/>
          </p:nvPr>
        </p:nvSpPr>
        <p:spPr/>
        <p:txBody>
          <a:bodyPr/>
          <a:lstStyle/>
          <a:p>
            <a:fld id="{72566C59-BAC0-4CE1-A859-46610F03C0CE}" type="slidenum">
              <a:rPr lang="en-US" smtClean="0"/>
              <a:t>9</a:t>
            </a:fld>
            <a:endParaRPr lang="en-US"/>
          </a:p>
        </p:txBody>
      </p:sp>
    </p:spTree>
    <p:extLst>
      <p:ext uri="{BB962C8B-B14F-4D97-AF65-F5344CB8AC3E}">
        <p14:creationId xmlns:p14="http://schemas.microsoft.com/office/powerpoint/2010/main" val="23688057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Selvaraja</a:t>
            </a:r>
            <a:r>
              <a:rPr lang="en-US" baseline="0" dirty="0" smtClean="0"/>
              <a:t> et al </a:t>
            </a:r>
            <a:r>
              <a:rPr lang="en-US" baseline="0" dirty="0" err="1" smtClean="0"/>
              <a:t>currebty</a:t>
            </a:r>
            <a:r>
              <a:rPr lang="en-US" baseline="0" dirty="0" smtClean="0"/>
              <a:t> psychiatry 2010 </a:t>
            </a:r>
            <a:endParaRPr lang="en-US" dirty="0"/>
          </a:p>
        </p:txBody>
      </p:sp>
      <p:sp>
        <p:nvSpPr>
          <p:cNvPr id="4" name="Slide Number Placeholder 3"/>
          <p:cNvSpPr>
            <a:spLocks noGrp="1"/>
          </p:cNvSpPr>
          <p:nvPr>
            <p:ph type="sldNum" sz="quarter" idx="10"/>
          </p:nvPr>
        </p:nvSpPr>
        <p:spPr/>
        <p:txBody>
          <a:bodyPr/>
          <a:lstStyle/>
          <a:p>
            <a:fld id="{72566C59-BAC0-4CE1-A859-46610F03C0CE}" type="slidenum">
              <a:rPr lang="en-US" smtClean="0"/>
              <a:t>10</a:t>
            </a:fld>
            <a:endParaRPr lang="en-US"/>
          </a:p>
        </p:txBody>
      </p:sp>
    </p:spTree>
    <p:extLst>
      <p:ext uri="{BB962C8B-B14F-4D97-AF65-F5344CB8AC3E}">
        <p14:creationId xmlns:p14="http://schemas.microsoft.com/office/powerpoint/2010/main" val="9545423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In women who have sleep disruption resulting from normal physiologic changes, </a:t>
            </a:r>
            <a:r>
              <a:rPr lang="en-US" sz="1200" b="0" i="0" kern="1200" dirty="0" err="1" smtClean="0">
                <a:solidFill>
                  <a:schemeClr val="tx1"/>
                </a:solidFill>
                <a:effectLst/>
                <a:latin typeface="+mn-lt"/>
                <a:ea typeface="+mn-ea"/>
                <a:cs typeface="+mn-cs"/>
              </a:rPr>
              <a:t>nonpharmacologic</a:t>
            </a:r>
            <a:r>
              <a:rPr lang="en-US" sz="1200" b="0" i="0" kern="1200" dirty="0" smtClean="0">
                <a:solidFill>
                  <a:schemeClr val="tx1"/>
                </a:solidFill>
                <a:effectLst/>
                <a:latin typeface="+mn-lt"/>
                <a:ea typeface="+mn-ea"/>
                <a:cs typeface="+mn-cs"/>
              </a:rPr>
              <a:t> interventions can be effective and should be considered as primary interventions.</a:t>
            </a:r>
            <a:r>
              <a:rPr lang="en-US" sz="1200" b="0" i="0" u="none" strike="noStrike" kern="1200" baseline="30000" dirty="0" smtClean="0">
                <a:solidFill>
                  <a:schemeClr val="tx1"/>
                </a:solidFill>
                <a:effectLst/>
                <a:latin typeface="+mn-lt"/>
                <a:ea typeface="+mn-ea"/>
                <a:cs typeface="+mn-cs"/>
                <a:hlinkClick r:id="rId3"/>
              </a:rPr>
              <a:t>3</a:t>
            </a:r>
            <a:r>
              <a:rPr lang="en-US" sz="1200" b="0" i="0" kern="1200" dirty="0" smtClean="0">
                <a:solidFill>
                  <a:schemeClr val="tx1"/>
                </a:solidFill>
                <a:effectLst/>
                <a:latin typeface="+mn-lt"/>
                <a:ea typeface="+mn-ea"/>
                <a:cs typeface="+mn-cs"/>
              </a:rPr>
              <a:t> Stimulus control techniques (bed restriction to sleep only) can be effective. </a:t>
            </a:r>
            <a:r>
              <a:rPr lang="en-US" sz="1200" b="0" i="0" kern="1200" dirty="0" smtClean="0">
                <a:solidFill>
                  <a:schemeClr val="tx1"/>
                </a:solidFill>
                <a:effectLst/>
                <a:latin typeface="+mn-lt"/>
                <a:ea typeface="+mn-ea"/>
                <a:cs typeface="+mn-cs"/>
                <a:hlinkClick r:id="rId4" tooltip="Learn more about Sleep hygiene from ScienceDirect's AI-generated Topic Pages"/>
              </a:rPr>
              <a:t>Sleep hygiene</a:t>
            </a:r>
            <a:r>
              <a:rPr lang="en-US" sz="1200" b="0" i="0" kern="1200" dirty="0" smtClean="0">
                <a:solidFill>
                  <a:schemeClr val="tx1"/>
                </a:solidFill>
                <a:effectLst/>
                <a:latin typeface="+mn-lt"/>
                <a:ea typeface="+mn-ea"/>
                <a:cs typeface="+mn-cs"/>
              </a:rPr>
              <a:t> practices, such as decreasing caffeine and regulating sleep-wake cycles, are also important. Fluid intake restriction in the late evening may reduce frequency of nocturnal urination. In the </a:t>
            </a:r>
            <a:r>
              <a:rPr lang="en-US" sz="1200" b="0" i="0" kern="1200" dirty="0" smtClean="0">
                <a:solidFill>
                  <a:schemeClr val="tx1"/>
                </a:solidFill>
                <a:effectLst/>
                <a:latin typeface="+mn-lt"/>
                <a:ea typeface="+mn-ea"/>
                <a:cs typeface="+mn-cs"/>
                <a:hlinkClick r:id="rId5" tooltip="Learn more about postpartum period from ScienceDirect's AI-generated Topic Pages"/>
              </a:rPr>
              <a:t>postpartum period</a:t>
            </a:r>
            <a:r>
              <a:rPr lang="en-US" sz="1200" b="0" i="0" kern="1200" dirty="0" smtClean="0">
                <a:solidFill>
                  <a:schemeClr val="tx1"/>
                </a:solidFill>
                <a:effectLst/>
                <a:latin typeface="+mn-lt"/>
                <a:ea typeface="+mn-ea"/>
                <a:cs typeface="+mn-cs"/>
              </a:rPr>
              <a:t>, maximizing consecutive hours of sleep in the mother can be facilitated by using a breast pump or formula to allow others to assist with feeds.</a:t>
            </a:r>
            <a:r>
              <a:rPr lang="en-US" sz="1200" b="0" i="0" u="none" strike="noStrike" kern="1200" baseline="30000" dirty="0" smtClean="0">
                <a:solidFill>
                  <a:schemeClr val="tx1"/>
                </a:solidFill>
                <a:effectLst/>
                <a:latin typeface="+mn-lt"/>
                <a:ea typeface="+mn-ea"/>
                <a:cs typeface="+mn-cs"/>
                <a:hlinkClick r:id="rId3"/>
              </a:rPr>
              <a:t>3</a:t>
            </a:r>
            <a:endParaRPr lang="en-US" sz="1200" b="0" i="0" u="none" strike="noStrike" kern="1200" baseline="30000" dirty="0" smtClean="0">
              <a:solidFill>
                <a:schemeClr val="tx1"/>
              </a:solidFill>
              <a:effectLst/>
              <a:latin typeface="+mn-lt"/>
              <a:ea typeface="+mn-ea"/>
              <a:cs typeface="+mn-cs"/>
            </a:endParaRPr>
          </a:p>
          <a:p>
            <a:endParaRPr lang="en-US" sz="1200" b="0" i="0" u="none" strike="noStrike" kern="1200" baseline="30000" dirty="0" smtClean="0">
              <a:solidFill>
                <a:schemeClr val="tx1"/>
              </a:solidFill>
              <a:effectLst/>
              <a:latin typeface="+mn-lt"/>
              <a:ea typeface="+mn-ea"/>
              <a:cs typeface="+mn-cs"/>
            </a:endParaRPr>
          </a:p>
          <a:p>
            <a:r>
              <a:rPr lang="en-US" sz="1200" b="0" i="0" u="none" strike="noStrike" kern="1200" baseline="30000" dirty="0" smtClean="0">
                <a:solidFill>
                  <a:schemeClr val="tx1"/>
                </a:solidFill>
                <a:effectLst/>
                <a:latin typeface="+mn-lt"/>
                <a:ea typeface="+mn-ea"/>
                <a:cs typeface="+mn-cs"/>
              </a:rPr>
              <a:t>Increased attention</a:t>
            </a:r>
            <a:r>
              <a:rPr lang="en-US" sz="1200" b="0" i="0" u="none" strike="noStrike" kern="1200" baseline="0" dirty="0" smtClean="0">
                <a:solidFill>
                  <a:schemeClr val="tx1"/>
                </a:solidFill>
                <a:effectLst/>
                <a:latin typeface="+mn-lt"/>
                <a:ea typeface="+mn-ea"/>
                <a:cs typeface="+mn-cs"/>
              </a:rPr>
              <a:t> to and rumination around sleep (</a:t>
            </a:r>
            <a:r>
              <a:rPr lang="en-US" sz="1200" b="0" i="0" u="none" strike="noStrike" kern="1200" baseline="0" dirty="0" err="1" smtClean="0">
                <a:solidFill>
                  <a:schemeClr val="tx1"/>
                </a:solidFill>
                <a:effectLst/>
                <a:latin typeface="+mn-lt"/>
                <a:ea typeface="+mn-ea"/>
                <a:cs typeface="+mn-cs"/>
              </a:rPr>
              <a:t>espei</a:t>
            </a:r>
            <a:r>
              <a:rPr lang="en-US" sz="1200" b="0" i="0" u="none" strike="noStrike" kern="1200" baseline="0" dirty="0" smtClean="0">
                <a:solidFill>
                  <a:schemeClr val="tx1"/>
                </a:solidFill>
                <a:effectLst/>
                <a:latin typeface="+mn-lt"/>
                <a:ea typeface="+mn-ea"/>
                <a:cs typeface="+mn-cs"/>
              </a:rPr>
              <a:t> et al 2006 </a:t>
            </a:r>
            <a:endParaRPr lang="en-US" sz="1200" b="0" i="0" u="none" strike="noStrike" kern="1200" baseline="30000" dirty="0" smtClean="0">
              <a:solidFill>
                <a:schemeClr val="tx1"/>
              </a:solidFill>
              <a:effectLst/>
              <a:latin typeface="+mn-lt"/>
              <a:ea typeface="+mn-ea"/>
              <a:cs typeface="+mn-cs"/>
            </a:endParaRPr>
          </a:p>
          <a:p>
            <a:endParaRPr lang="en-US" sz="1200" b="0" i="0" u="none" strike="noStrike" kern="1200" baseline="300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72566C59-BAC0-4CE1-A859-46610F03C0CE}" type="slidenum">
              <a:rPr lang="en-US" smtClean="0"/>
              <a:t>11</a:t>
            </a:fld>
            <a:endParaRPr lang="en-US"/>
          </a:p>
        </p:txBody>
      </p:sp>
    </p:spTree>
    <p:extLst>
      <p:ext uri="{BB962C8B-B14F-4D97-AF65-F5344CB8AC3E}">
        <p14:creationId xmlns:p14="http://schemas.microsoft.com/office/powerpoint/2010/main" val="32980080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Sleep deprivation is bad for the brain. Prescribing sleep for new moms is a powerful intervention that involves 4 core principles. 1) Change the message. Help mothers view protecting their own sleep as crucial to supporting the health of the whole family. 2) Consolidate sleep. Larger blocks of sleep have a more powerful impact than multiple smaller ones. 3) Recruit help (to the extent possible). Taking shifts may involve flexible sleeping arrangements, e.g., one person with the baby and one person in a quiet separate room, swapping places in the middle of the night. The person sleeping first should go to bed as early as possible (forget the dishes!). 4) Flex the breast. Women can add additional pumping sessions during the day to allow them to gradually space out night-time pumping and involve a second person in bottle feeding at night.</a:t>
            </a:r>
            <a:endParaRPr lang="en-US" dirty="0"/>
          </a:p>
        </p:txBody>
      </p:sp>
      <p:sp>
        <p:nvSpPr>
          <p:cNvPr id="4" name="Slide Number Placeholder 3"/>
          <p:cNvSpPr>
            <a:spLocks noGrp="1"/>
          </p:cNvSpPr>
          <p:nvPr>
            <p:ph type="sldNum" sz="quarter" idx="10"/>
          </p:nvPr>
        </p:nvSpPr>
        <p:spPr/>
        <p:txBody>
          <a:bodyPr/>
          <a:lstStyle/>
          <a:p>
            <a:fld id="{72566C59-BAC0-4CE1-A859-46610F03C0CE}" type="slidenum">
              <a:rPr lang="en-US" smtClean="0"/>
              <a:t>12</a:t>
            </a:fld>
            <a:endParaRPr lang="en-US"/>
          </a:p>
        </p:txBody>
      </p:sp>
    </p:spTree>
    <p:extLst>
      <p:ext uri="{BB962C8B-B14F-4D97-AF65-F5344CB8AC3E}">
        <p14:creationId xmlns:p14="http://schemas.microsoft.com/office/powerpoint/2010/main" val="10573933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Cognitive-behavioral therapy (CBT) specifically designed for insomnia may be a useful adjunct or alternative to medication.</a:t>
            </a:r>
            <a:endParaRPr lang="en-US" dirty="0"/>
          </a:p>
        </p:txBody>
      </p:sp>
      <p:sp>
        <p:nvSpPr>
          <p:cNvPr id="4" name="Slide Number Placeholder 3"/>
          <p:cNvSpPr>
            <a:spLocks noGrp="1"/>
          </p:cNvSpPr>
          <p:nvPr>
            <p:ph type="sldNum" sz="quarter" idx="10"/>
          </p:nvPr>
        </p:nvSpPr>
        <p:spPr/>
        <p:txBody>
          <a:bodyPr/>
          <a:lstStyle/>
          <a:p>
            <a:fld id="{72566C59-BAC0-4CE1-A859-46610F03C0CE}" type="slidenum">
              <a:rPr lang="en-US" smtClean="0"/>
              <a:t>14</a:t>
            </a:fld>
            <a:endParaRPr lang="en-US"/>
          </a:p>
        </p:txBody>
      </p:sp>
    </p:spTree>
    <p:extLst>
      <p:ext uri="{BB962C8B-B14F-4D97-AF65-F5344CB8AC3E}">
        <p14:creationId xmlns:p14="http://schemas.microsoft.com/office/powerpoint/2010/main" val="32669807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6" name="Slide Number Placeholder 5"/>
          <p:cNvSpPr>
            <a:spLocks noGrp="1"/>
          </p:cNvSpPr>
          <p:nvPr>
            <p:ph type="sldNum" sz="quarter" idx="12"/>
          </p:nvPr>
        </p:nvSpPr>
        <p:spPr/>
        <p:txBody>
          <a:bodyPr/>
          <a:lstStyle/>
          <a:p>
            <a:fld id="{E927A71C-5EB0-45EC-B0AD-E94D765AE5AB}" type="slidenum">
              <a:rPr lang="en-US" smtClean="0"/>
              <a:t>‹#›</a:t>
            </a:fld>
            <a:endParaRPr lang="en-US"/>
          </a:p>
        </p:txBody>
      </p:sp>
    </p:spTree>
    <p:extLst>
      <p:ext uri="{BB962C8B-B14F-4D97-AF65-F5344CB8AC3E}">
        <p14:creationId xmlns:p14="http://schemas.microsoft.com/office/powerpoint/2010/main" val="13438030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7" name="Slide Number Placeholder 6"/>
          <p:cNvSpPr>
            <a:spLocks noGrp="1"/>
          </p:cNvSpPr>
          <p:nvPr>
            <p:ph type="sldNum" sz="quarter" idx="12"/>
          </p:nvPr>
        </p:nvSpPr>
        <p:spPr/>
        <p:txBody>
          <a:bodyPr/>
          <a:lstStyle/>
          <a:p>
            <a:fld id="{E927A71C-5EB0-45EC-B0AD-E94D765AE5AB}" type="slidenum">
              <a:rPr lang="en-US" smtClean="0"/>
              <a:t>‹#›</a:t>
            </a:fld>
            <a:endParaRPr lang="en-US"/>
          </a:p>
        </p:txBody>
      </p:sp>
    </p:spTree>
    <p:extLst>
      <p:ext uri="{BB962C8B-B14F-4D97-AF65-F5344CB8AC3E}">
        <p14:creationId xmlns:p14="http://schemas.microsoft.com/office/powerpoint/2010/main" val="41524387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lstStyle/>
          <a:p>
            <a:fld id="{E927A71C-5EB0-45EC-B0AD-E94D765AE5AB}" type="slidenum">
              <a:rPr lang="en-US" smtClean="0"/>
              <a:t>‹#›</a:t>
            </a:fld>
            <a:endParaRPr lang="en-US"/>
          </a:p>
        </p:txBody>
      </p:sp>
    </p:spTree>
    <p:extLst>
      <p:ext uri="{BB962C8B-B14F-4D97-AF65-F5344CB8AC3E}">
        <p14:creationId xmlns:p14="http://schemas.microsoft.com/office/powerpoint/2010/main" val="33614985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lstStyle/>
          <a:p>
            <a:fld id="{E927A71C-5EB0-45EC-B0AD-E94D765AE5AB}" type="slidenum">
              <a:rPr lang="en-US" smtClean="0"/>
              <a:t>‹#›</a:t>
            </a:fld>
            <a:endParaRPr lang="en-US"/>
          </a:p>
        </p:txBody>
      </p:sp>
    </p:spTree>
    <p:extLst>
      <p:ext uri="{BB962C8B-B14F-4D97-AF65-F5344CB8AC3E}">
        <p14:creationId xmlns:p14="http://schemas.microsoft.com/office/powerpoint/2010/main" val="496709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838200" y="1825625"/>
            <a:ext cx="10515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8610600" y="6595186"/>
            <a:ext cx="2743200" cy="262814"/>
          </a:xfrm>
          <a:prstGeom prst="rect">
            <a:avLst/>
          </a:prstGeom>
        </p:spPr>
        <p:txBody>
          <a:bodyPr/>
          <a:lstStyle>
            <a:lvl1pPr algn="r">
              <a:defRPr sz="1200"/>
            </a:lvl1pPr>
          </a:lstStyle>
          <a:p>
            <a:fld id="{023EF2FA-38EB-354B-AB31-D0F975FB7077}" type="slidenum">
              <a:rPr lang="en-US" smtClean="0"/>
              <a:pPr/>
              <a:t>‹#›</a:t>
            </a:fld>
            <a:endParaRPr lang="en-US" dirty="0"/>
          </a:p>
        </p:txBody>
      </p:sp>
    </p:spTree>
    <p:extLst>
      <p:ext uri="{BB962C8B-B14F-4D97-AF65-F5344CB8AC3E}">
        <p14:creationId xmlns:p14="http://schemas.microsoft.com/office/powerpoint/2010/main" val="10705277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a:xfrm>
            <a:off x="8604250" y="6605515"/>
            <a:ext cx="2743200" cy="252485"/>
          </a:xfrm>
          <a:prstGeom prst="rect">
            <a:avLst/>
          </a:prstGeom>
        </p:spPr>
        <p:txBody>
          <a:bodyPr/>
          <a:lstStyle/>
          <a:p>
            <a:fld id="{023EF2FA-38EB-354B-AB31-D0F975FB7077}" type="slidenum">
              <a:rPr lang="en-US" smtClean="0"/>
              <a:t>‹#›</a:t>
            </a:fld>
            <a:endParaRPr lang="en-US"/>
          </a:p>
        </p:txBody>
      </p:sp>
    </p:spTree>
    <p:extLst>
      <p:ext uri="{BB962C8B-B14F-4D97-AF65-F5344CB8AC3E}">
        <p14:creationId xmlns:p14="http://schemas.microsoft.com/office/powerpoint/2010/main" val="7417316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a:xfrm>
            <a:off x="8610600" y="6591869"/>
            <a:ext cx="2743200" cy="266131"/>
          </a:xfrm>
          <a:prstGeom prst="rect">
            <a:avLst/>
          </a:prstGeom>
        </p:spPr>
        <p:txBody>
          <a:bodyPr/>
          <a:lstStyle/>
          <a:p>
            <a:fld id="{023EF2FA-38EB-354B-AB31-D0F975FB7077}" type="slidenum">
              <a:rPr lang="en-US" smtClean="0"/>
              <a:t>‹#›</a:t>
            </a:fld>
            <a:endParaRPr lang="en-US"/>
          </a:p>
        </p:txBody>
      </p:sp>
    </p:spTree>
    <p:extLst>
      <p:ext uri="{BB962C8B-B14F-4D97-AF65-F5344CB8AC3E}">
        <p14:creationId xmlns:p14="http://schemas.microsoft.com/office/powerpoint/2010/main" val="1406656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a:prstGeom prst="rect">
            <a:avLst/>
          </a:prstGeo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a:xfrm>
            <a:off x="8612188" y="6578221"/>
            <a:ext cx="2743200" cy="279779"/>
          </a:xfrm>
          <a:prstGeom prst="rect">
            <a:avLst/>
          </a:prstGeom>
        </p:spPr>
        <p:txBody>
          <a:bodyPr/>
          <a:lstStyle/>
          <a:p>
            <a:fld id="{023EF2FA-38EB-354B-AB31-D0F975FB7077}" type="slidenum">
              <a:rPr lang="en-US" smtClean="0"/>
              <a:t>‹#›</a:t>
            </a:fld>
            <a:endParaRPr lang="en-US"/>
          </a:p>
        </p:txBody>
      </p:sp>
    </p:spTree>
    <p:extLst>
      <p:ext uri="{BB962C8B-B14F-4D97-AF65-F5344CB8AC3E}">
        <p14:creationId xmlns:p14="http://schemas.microsoft.com/office/powerpoint/2010/main" val="19357863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lvl1pPr>
              <a:defRPr>
                <a:solidFill>
                  <a:schemeClr val="tx1">
                    <a:lumMod val="65000"/>
                    <a:lumOff val="35000"/>
                  </a:schemeClr>
                </a:solidFill>
              </a:defRPr>
            </a:lvl1pPr>
          </a:lstStyle>
          <a:p>
            <a:r>
              <a:rPr lang="en-US" dirty="0"/>
              <a:t>Click to edit Master title style</a:t>
            </a:r>
          </a:p>
        </p:txBody>
      </p:sp>
      <p:sp>
        <p:nvSpPr>
          <p:cNvPr id="5" name="Slide Number Placeholder 4"/>
          <p:cNvSpPr>
            <a:spLocks noGrp="1"/>
          </p:cNvSpPr>
          <p:nvPr>
            <p:ph type="sldNum" sz="quarter" idx="12"/>
          </p:nvPr>
        </p:nvSpPr>
        <p:spPr>
          <a:xfrm>
            <a:off x="8610600" y="6523630"/>
            <a:ext cx="2743200" cy="334370"/>
          </a:xfrm>
          <a:prstGeom prst="rect">
            <a:avLst/>
          </a:prstGeom>
        </p:spPr>
        <p:txBody>
          <a:bodyPr/>
          <a:lstStyle/>
          <a:p>
            <a:fld id="{023EF2FA-38EB-354B-AB31-D0F975FB7077}" type="slidenum">
              <a:rPr lang="en-US" smtClean="0"/>
              <a:t>‹#›</a:t>
            </a:fld>
            <a:endParaRPr lang="en-US"/>
          </a:p>
        </p:txBody>
      </p:sp>
    </p:spTree>
    <p:extLst>
      <p:ext uri="{BB962C8B-B14F-4D97-AF65-F5344CB8AC3E}">
        <p14:creationId xmlns:p14="http://schemas.microsoft.com/office/powerpoint/2010/main" val="38378113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8610600" y="6550925"/>
            <a:ext cx="2743200" cy="307075"/>
          </a:xfrm>
          <a:prstGeom prst="rect">
            <a:avLst/>
          </a:prstGeom>
        </p:spPr>
        <p:txBody>
          <a:bodyPr/>
          <a:lstStyle/>
          <a:p>
            <a:fld id="{023EF2FA-38EB-354B-AB31-D0F975FB7077}" type="slidenum">
              <a:rPr lang="en-US" smtClean="0"/>
              <a:t>‹#›</a:t>
            </a:fld>
            <a:endParaRPr lang="en-US"/>
          </a:p>
        </p:txBody>
      </p:sp>
      <p:sp>
        <p:nvSpPr>
          <p:cNvPr id="5" name="Title 1"/>
          <p:cNvSpPr>
            <a:spLocks noGrp="1"/>
          </p:cNvSpPr>
          <p:nvPr>
            <p:ph type="title"/>
          </p:nvPr>
        </p:nvSpPr>
        <p:spPr>
          <a:xfrm>
            <a:off x="838200" y="745451"/>
            <a:ext cx="10515600" cy="821917"/>
          </a:xfrm>
          <a:prstGeom prst="rect">
            <a:avLst/>
          </a:prstGeom>
        </p:spPr>
        <p:txBody>
          <a:bodyPr/>
          <a:lstStyle>
            <a:lvl1pPr>
              <a:defRPr sz="4800">
                <a:solidFill>
                  <a:schemeClr val="tx1">
                    <a:lumMod val="65000"/>
                    <a:lumOff val="35000"/>
                  </a:schemeClr>
                </a:solidFill>
              </a:defRPr>
            </a:lvl1pPr>
          </a:lstStyle>
          <a:p>
            <a:r>
              <a:rPr lang="en-US" dirty="0"/>
              <a:t>Statewide Coordination Center</a:t>
            </a:r>
          </a:p>
        </p:txBody>
      </p:sp>
    </p:spTree>
    <p:extLst>
      <p:ext uri="{BB962C8B-B14F-4D97-AF65-F5344CB8AC3E}">
        <p14:creationId xmlns:p14="http://schemas.microsoft.com/office/powerpoint/2010/main" val="131617761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a:xfrm>
            <a:off x="8612188" y="6564573"/>
            <a:ext cx="2743200" cy="293427"/>
          </a:xfrm>
          <a:prstGeom prst="rect">
            <a:avLst/>
          </a:prstGeom>
        </p:spPr>
        <p:txBody>
          <a:bodyPr/>
          <a:lstStyle/>
          <a:p>
            <a:fld id="{023EF2FA-38EB-354B-AB31-D0F975FB7077}" type="slidenum">
              <a:rPr lang="en-US" smtClean="0"/>
              <a:t>‹#›</a:t>
            </a:fld>
            <a:endParaRPr lang="en-US"/>
          </a:p>
        </p:txBody>
      </p:sp>
    </p:spTree>
    <p:extLst>
      <p:ext uri="{BB962C8B-B14F-4D97-AF65-F5344CB8AC3E}">
        <p14:creationId xmlns:p14="http://schemas.microsoft.com/office/powerpoint/2010/main" val="1915661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fld id="{E927A71C-5EB0-45EC-B0AD-E94D765AE5AB}" type="slidenum">
              <a:rPr lang="en-US" smtClean="0"/>
              <a:pPr/>
              <a:t>‹#›</a:t>
            </a:fld>
            <a:endParaRPr lang="en-US" dirty="0"/>
          </a:p>
        </p:txBody>
      </p:sp>
    </p:spTree>
    <p:extLst>
      <p:ext uri="{BB962C8B-B14F-4D97-AF65-F5344CB8AC3E}">
        <p14:creationId xmlns:p14="http://schemas.microsoft.com/office/powerpoint/2010/main" val="3349148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a:xfrm>
            <a:off x="8612188" y="6523630"/>
            <a:ext cx="2743200" cy="334370"/>
          </a:xfrm>
          <a:prstGeom prst="rect">
            <a:avLst/>
          </a:prstGeom>
        </p:spPr>
        <p:txBody>
          <a:bodyPr/>
          <a:lstStyle/>
          <a:p>
            <a:fld id="{023EF2FA-38EB-354B-AB31-D0F975FB7077}" type="slidenum">
              <a:rPr lang="en-US" smtClean="0"/>
              <a:t>‹#›</a:t>
            </a:fld>
            <a:endParaRPr lang="en-US"/>
          </a:p>
        </p:txBody>
      </p:sp>
    </p:spTree>
    <p:extLst>
      <p:ext uri="{BB962C8B-B14F-4D97-AF65-F5344CB8AC3E}">
        <p14:creationId xmlns:p14="http://schemas.microsoft.com/office/powerpoint/2010/main" val="145011235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lvl1pPr>
              <a:defRPr>
                <a:solidFill>
                  <a:schemeClr val="tx1">
                    <a:lumMod val="65000"/>
                    <a:lumOff val="35000"/>
                  </a:schemeClr>
                </a:solidFill>
              </a:defRPr>
            </a:lvl1pPr>
          </a:lstStyle>
          <a:p>
            <a:r>
              <a:rPr lang="en-US" dirty="0"/>
              <a:t>Click to edit Master title style</a:t>
            </a:r>
          </a:p>
        </p:txBody>
      </p:sp>
      <p:sp>
        <p:nvSpPr>
          <p:cNvPr id="3" name="Vertical Text Placeholder 2"/>
          <p:cNvSpPr>
            <a:spLocks noGrp="1"/>
          </p:cNvSpPr>
          <p:nvPr>
            <p:ph type="body" orient="vert" idx="1"/>
          </p:nvPr>
        </p:nvSpPr>
        <p:spPr>
          <a:xfrm>
            <a:off x="838200" y="1825625"/>
            <a:ext cx="10515600" cy="4351338"/>
          </a:xfrm>
          <a:prstGeom prst="rect">
            <a:avLst/>
          </a:prstGeom>
        </p:spPr>
        <p:txBody>
          <a:bodyPr vert="eaVert"/>
          <a:lstStyle>
            <a:lvl1pPr>
              <a:defRPr>
                <a:solidFill>
                  <a:schemeClr val="tx1">
                    <a:lumMod val="65000"/>
                    <a:lumOff val="35000"/>
                  </a:schemeClr>
                </a:solidFill>
              </a:defRPr>
            </a:lvl1pPr>
            <a:lvl2pPr>
              <a:defRPr>
                <a:solidFill>
                  <a:schemeClr val="tx1">
                    <a:lumMod val="65000"/>
                    <a:lumOff val="35000"/>
                  </a:schemeClr>
                </a:solidFill>
              </a:defRPr>
            </a:lvl2pPr>
            <a:lvl3pPr>
              <a:defRPr>
                <a:solidFill>
                  <a:schemeClr val="tx1">
                    <a:lumMod val="65000"/>
                    <a:lumOff val="35000"/>
                  </a:schemeClr>
                </a:solidFill>
              </a:defRPr>
            </a:lvl3pPr>
            <a:lvl4pPr>
              <a:defRPr>
                <a:solidFill>
                  <a:schemeClr val="tx1">
                    <a:lumMod val="65000"/>
                    <a:lumOff val="35000"/>
                  </a:schemeClr>
                </a:solidFill>
              </a:defRPr>
            </a:lvl4pPr>
            <a:lvl5pPr>
              <a:defRPr>
                <a:solidFill>
                  <a:schemeClr val="tx1">
                    <a:lumMod val="65000"/>
                    <a:lumOff val="3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a:xfrm>
            <a:off x="8610600" y="6537278"/>
            <a:ext cx="2743200" cy="320722"/>
          </a:xfrm>
          <a:prstGeom prst="rect">
            <a:avLst/>
          </a:prstGeom>
        </p:spPr>
        <p:txBody>
          <a:bodyPr/>
          <a:lstStyle/>
          <a:p>
            <a:fld id="{023EF2FA-38EB-354B-AB31-D0F975FB7077}" type="slidenum">
              <a:rPr lang="en-US" smtClean="0"/>
              <a:t>‹#›</a:t>
            </a:fld>
            <a:endParaRPr lang="en-US"/>
          </a:p>
        </p:txBody>
      </p:sp>
    </p:spTree>
    <p:extLst>
      <p:ext uri="{BB962C8B-B14F-4D97-AF65-F5344CB8AC3E}">
        <p14:creationId xmlns:p14="http://schemas.microsoft.com/office/powerpoint/2010/main" val="24649110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a:prstGeom prst="rect">
            <a:avLst/>
          </a:prstGeom>
        </p:spPr>
        <p:txBody>
          <a:bodyPr vert="eaVert"/>
          <a:lstStyle>
            <a:lvl1pPr>
              <a:defRPr>
                <a:solidFill>
                  <a:schemeClr val="tx1">
                    <a:lumMod val="65000"/>
                    <a:lumOff val="35000"/>
                  </a:schemeClr>
                </a:solidFill>
              </a:defRPr>
            </a:lvl1pPr>
          </a:lstStyle>
          <a:p>
            <a:r>
              <a:rPr lang="en-US" dirty="0"/>
              <a:t>Click to edit Master title style</a:t>
            </a:r>
          </a:p>
        </p:txBody>
      </p:sp>
      <p:sp>
        <p:nvSpPr>
          <p:cNvPr id="3" name="Vertical Text Placeholder 2"/>
          <p:cNvSpPr>
            <a:spLocks noGrp="1"/>
          </p:cNvSpPr>
          <p:nvPr>
            <p:ph type="body" orient="vert" idx="1"/>
          </p:nvPr>
        </p:nvSpPr>
        <p:spPr>
          <a:xfrm>
            <a:off x="838200" y="365125"/>
            <a:ext cx="7734300" cy="5811838"/>
          </a:xfrm>
          <a:prstGeom prst="rect">
            <a:avLst/>
          </a:prstGeom>
        </p:spPr>
        <p:txBody>
          <a:bodyPr vert="eaVert"/>
          <a:lstStyle>
            <a:lvl1pPr>
              <a:defRPr>
                <a:solidFill>
                  <a:schemeClr val="tx1">
                    <a:lumMod val="65000"/>
                    <a:lumOff val="35000"/>
                  </a:schemeClr>
                </a:solidFill>
              </a:defRPr>
            </a:lvl1pPr>
            <a:lvl2pPr>
              <a:defRPr>
                <a:solidFill>
                  <a:schemeClr val="tx1">
                    <a:lumMod val="65000"/>
                    <a:lumOff val="35000"/>
                  </a:schemeClr>
                </a:solidFill>
              </a:defRPr>
            </a:lvl2pPr>
            <a:lvl3pPr>
              <a:defRPr>
                <a:solidFill>
                  <a:schemeClr val="tx1">
                    <a:lumMod val="65000"/>
                    <a:lumOff val="35000"/>
                  </a:schemeClr>
                </a:solidFill>
              </a:defRPr>
            </a:lvl3pPr>
            <a:lvl4pPr>
              <a:defRPr>
                <a:solidFill>
                  <a:schemeClr val="tx1">
                    <a:lumMod val="65000"/>
                    <a:lumOff val="35000"/>
                  </a:schemeClr>
                </a:solidFill>
              </a:defRPr>
            </a:lvl4pPr>
            <a:lvl5pPr>
              <a:defRPr>
                <a:solidFill>
                  <a:schemeClr val="tx1">
                    <a:lumMod val="65000"/>
                    <a:lumOff val="3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a:xfrm>
            <a:off x="8610600" y="6578221"/>
            <a:ext cx="2743200" cy="279779"/>
          </a:xfrm>
          <a:prstGeom prst="rect">
            <a:avLst/>
          </a:prstGeom>
        </p:spPr>
        <p:txBody>
          <a:bodyPr/>
          <a:lstStyle/>
          <a:p>
            <a:fld id="{023EF2FA-38EB-354B-AB31-D0F975FB7077}" type="slidenum">
              <a:rPr lang="en-US" smtClean="0"/>
              <a:t>‹#›</a:t>
            </a:fld>
            <a:endParaRPr lang="en-US"/>
          </a:p>
        </p:txBody>
      </p:sp>
    </p:spTree>
    <p:extLst>
      <p:ext uri="{BB962C8B-B14F-4D97-AF65-F5344CB8AC3E}">
        <p14:creationId xmlns:p14="http://schemas.microsoft.com/office/powerpoint/2010/main" val="28001305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206068118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dirty="0"/>
              <a:t>Click to edit Master title style</a:t>
            </a:r>
          </a:p>
        </p:txBody>
      </p:sp>
      <p:sp>
        <p:nvSpPr>
          <p:cNvPr id="3" name="Content Placeholder 2"/>
          <p:cNvSpPr>
            <a:spLocks noGrp="1"/>
          </p:cNvSpPr>
          <p:nvPr>
            <p:ph idx="1"/>
          </p:nvPr>
        </p:nvSpPr>
        <p:spPr/>
        <p:txBody>
          <a:bodyPr/>
          <a:lstStyle>
            <a:lvl1pPr>
              <a:defRPr sz="2600"/>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39993474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87233864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2479886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7921944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775622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19831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7_Title Slide">
    <p:spTree>
      <p:nvGrpSpPr>
        <p:cNvPr id="1" name=""/>
        <p:cNvGrpSpPr/>
        <p:nvPr/>
      </p:nvGrpSpPr>
      <p:grpSpPr>
        <a:xfrm>
          <a:off x="0" y="0"/>
          <a:ext cx="0" cy="0"/>
          <a:chOff x="0" y="0"/>
          <a:chExt cx="0" cy="0"/>
        </a:xfrm>
      </p:grpSpPr>
      <p:pic>
        <p:nvPicPr>
          <p:cNvPr id="12" name="Graphic 6"/>
          <p:cNvPicPr>
            <a:picLocks noChangeAspect="1"/>
          </p:cNvPicPr>
          <p:nvPr userDrawn="1"/>
        </p:nvPicPr>
        <p:blipFill rotWithShape="1">
          <a:blip r:embed="rId2" cstate="print">
            <a:extLst>
              <a:ext uri="{28A0092B-C50C-407E-A947-70E740481C1C}">
                <a14:useLocalDpi xmlns:a14="http://schemas.microsoft.com/office/drawing/2010/main" val="0"/>
              </a:ext>
            </a:extLst>
          </a:blip>
          <a:srcRect l="31450" t="17628" r="26478" b="17628"/>
          <a:stretch/>
        </p:blipFill>
        <p:spPr>
          <a:xfrm>
            <a:off x="520627" y="811784"/>
            <a:ext cx="4370453" cy="5197094"/>
          </a:xfrm>
          <a:prstGeom prst="rect">
            <a:avLst/>
          </a:prstGeom>
        </p:spPr>
      </p:pic>
      <p:sp>
        <p:nvSpPr>
          <p:cNvPr id="6" name="Slide Number Placeholder 5"/>
          <p:cNvSpPr>
            <a:spLocks noGrp="1"/>
          </p:cNvSpPr>
          <p:nvPr>
            <p:ph type="sldNum" sz="quarter" idx="12"/>
          </p:nvPr>
        </p:nvSpPr>
        <p:spPr/>
        <p:txBody>
          <a:bodyPr/>
          <a:lstStyle/>
          <a:p>
            <a:fld id="{E927A71C-5EB0-45EC-B0AD-E94D765AE5AB}" type="slidenum">
              <a:rPr lang="en-US" smtClean="0"/>
              <a:t>‹#›</a:t>
            </a:fld>
            <a:endParaRPr lang="en-US"/>
          </a:p>
        </p:txBody>
      </p:sp>
      <p:sp>
        <p:nvSpPr>
          <p:cNvPr id="8" name="Rectangle 7"/>
          <p:cNvSpPr/>
          <p:nvPr userDrawn="1"/>
        </p:nvSpPr>
        <p:spPr>
          <a:xfrm>
            <a:off x="5448592" y="1874750"/>
            <a:ext cx="6743408" cy="880159"/>
          </a:xfrm>
          <a:prstGeom prst="rect">
            <a:avLst/>
          </a:prstGeom>
          <a:solidFill>
            <a:srgbClr val="3913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userDrawn="1"/>
        </p:nvSpPr>
        <p:spPr>
          <a:xfrm>
            <a:off x="5448592" y="2971049"/>
            <a:ext cx="6743408" cy="881143"/>
          </a:xfrm>
          <a:prstGeom prst="rect">
            <a:avLst/>
          </a:prstGeom>
          <a:solidFill>
            <a:srgbClr val="049F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5448592" y="4068332"/>
            <a:ext cx="6743408" cy="883987"/>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5448592" y="3234339"/>
            <a:ext cx="6743408" cy="445170"/>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2" name="Title 1"/>
          <p:cNvSpPr>
            <a:spLocks noGrp="1"/>
          </p:cNvSpPr>
          <p:nvPr>
            <p:ph type="ctrTitle"/>
          </p:nvPr>
        </p:nvSpPr>
        <p:spPr>
          <a:xfrm>
            <a:off x="5448592" y="1986481"/>
            <a:ext cx="6743408" cy="656696"/>
          </a:xfrm>
        </p:spPr>
        <p:txBody>
          <a:bodyPr anchor="b"/>
          <a:lstStyle>
            <a:lvl1pPr algn="ctr">
              <a:defRPr sz="4400">
                <a:solidFill>
                  <a:schemeClr val="bg1"/>
                </a:solidFill>
              </a:defRPr>
            </a:lvl1pPr>
          </a:lstStyle>
          <a:p>
            <a:r>
              <a:rPr lang="en-US" dirty="0"/>
              <a:t>Click to edit Master title style</a:t>
            </a:r>
          </a:p>
        </p:txBody>
      </p:sp>
    </p:spTree>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25161084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22111593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4180562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18071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2pPr>
              <a:defRPr sz="2000"/>
            </a:lvl2pPr>
            <a:lvl3pPr>
              <a:defRPr sz="1800"/>
            </a:lvl3pPr>
            <a:lvl4pPr>
              <a:defRPr sz="1800"/>
            </a:lvl4pPr>
            <a:lvl5pPr>
              <a:defRPr sz="18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p>
            <a:fld id="{E927A71C-5EB0-45EC-B0AD-E94D765AE5AB}" type="slidenum">
              <a:rPr lang="en-US" smtClean="0"/>
              <a:t>‹#›</a:t>
            </a:fld>
            <a:endParaRPr lang="en-US"/>
          </a:p>
        </p:txBody>
      </p:sp>
    </p:spTree>
    <p:extLst>
      <p:ext uri="{BB962C8B-B14F-4D97-AF65-F5344CB8AC3E}">
        <p14:creationId xmlns:p14="http://schemas.microsoft.com/office/powerpoint/2010/main" val="17928266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6" name="Slide Number Placeholder 5"/>
          <p:cNvSpPr>
            <a:spLocks noGrp="1"/>
          </p:cNvSpPr>
          <p:nvPr>
            <p:ph type="sldNum" sz="quarter" idx="12"/>
          </p:nvPr>
        </p:nvSpPr>
        <p:spPr/>
        <p:txBody>
          <a:bodyPr/>
          <a:lstStyle/>
          <a:p>
            <a:fld id="{E927A71C-5EB0-45EC-B0AD-E94D765AE5AB}" type="slidenum">
              <a:rPr lang="en-US" smtClean="0"/>
              <a:t>‹#›</a:t>
            </a:fld>
            <a:endParaRPr lang="en-US"/>
          </a:p>
        </p:txBody>
      </p:sp>
    </p:spTree>
    <p:extLst>
      <p:ext uri="{BB962C8B-B14F-4D97-AF65-F5344CB8AC3E}">
        <p14:creationId xmlns:p14="http://schemas.microsoft.com/office/powerpoint/2010/main" val="919095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2"/>
          </p:nvPr>
        </p:nvSpPr>
        <p:spPr/>
        <p:txBody>
          <a:bodyPr/>
          <a:lstStyle/>
          <a:p>
            <a:fld id="{E927A71C-5EB0-45EC-B0AD-E94D765AE5AB}" type="slidenum">
              <a:rPr lang="en-US" smtClean="0"/>
              <a:t>‹#›</a:t>
            </a:fld>
            <a:endParaRPr lang="en-US"/>
          </a:p>
        </p:txBody>
      </p:sp>
    </p:spTree>
    <p:extLst>
      <p:ext uri="{BB962C8B-B14F-4D97-AF65-F5344CB8AC3E}">
        <p14:creationId xmlns:p14="http://schemas.microsoft.com/office/powerpoint/2010/main" val="2636034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819150"/>
            <a:ext cx="10515600" cy="871538"/>
          </a:xfrm>
        </p:spPr>
        <p:txBody>
          <a:bodyPr/>
          <a:lstStyle/>
          <a:p>
            <a:r>
              <a:rPr lang="en-US" dirty="0"/>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8"/>
          <p:cNvSpPr>
            <a:spLocks noGrp="1"/>
          </p:cNvSpPr>
          <p:nvPr>
            <p:ph type="sldNum" sz="quarter" idx="12"/>
          </p:nvPr>
        </p:nvSpPr>
        <p:spPr/>
        <p:txBody>
          <a:bodyPr/>
          <a:lstStyle/>
          <a:p>
            <a:fld id="{E927A71C-5EB0-45EC-B0AD-E94D765AE5AB}" type="slidenum">
              <a:rPr lang="en-US" smtClean="0"/>
              <a:t>‹#›</a:t>
            </a:fld>
            <a:endParaRPr lang="en-US"/>
          </a:p>
        </p:txBody>
      </p:sp>
    </p:spTree>
    <p:extLst>
      <p:ext uri="{BB962C8B-B14F-4D97-AF65-F5344CB8AC3E}">
        <p14:creationId xmlns:p14="http://schemas.microsoft.com/office/powerpoint/2010/main" val="17859624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927A71C-5EB0-45EC-B0AD-E94D765AE5AB}" type="slidenum">
              <a:rPr lang="en-US" smtClean="0"/>
              <a:t>‹#›</a:t>
            </a:fld>
            <a:endParaRPr lang="en-US"/>
          </a:p>
        </p:txBody>
      </p:sp>
    </p:spTree>
    <p:extLst>
      <p:ext uri="{BB962C8B-B14F-4D97-AF65-F5344CB8AC3E}">
        <p14:creationId xmlns:p14="http://schemas.microsoft.com/office/powerpoint/2010/main" val="33642019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7" name="Slide Number Placeholder 6"/>
          <p:cNvSpPr>
            <a:spLocks noGrp="1"/>
          </p:cNvSpPr>
          <p:nvPr>
            <p:ph type="sldNum" sz="quarter" idx="12"/>
          </p:nvPr>
        </p:nvSpPr>
        <p:spPr/>
        <p:txBody>
          <a:bodyPr/>
          <a:lstStyle/>
          <a:p>
            <a:fld id="{E927A71C-5EB0-45EC-B0AD-E94D765AE5AB}" type="slidenum">
              <a:rPr lang="en-US" smtClean="0"/>
              <a:t>‹#›</a:t>
            </a:fld>
            <a:endParaRPr lang="en-US"/>
          </a:p>
        </p:txBody>
      </p:sp>
    </p:spTree>
    <p:extLst>
      <p:ext uri="{BB962C8B-B14F-4D97-AF65-F5344CB8AC3E}">
        <p14:creationId xmlns:p14="http://schemas.microsoft.com/office/powerpoint/2010/main" val="6743034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1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svg"/><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svg"/><Relationship Id="rId10" Type="http://schemas.openxmlformats.org/officeDocument/2006/relationships/slideLayout" Target="../slideLayouts/slideLayout10.xml"/><Relationship Id="rId19" Type="http://schemas.openxmlformats.org/officeDocument/2006/relationships/image" Target="../media/image4.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3.pn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image" Target="../media/image6.png"/><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theme" Target="../theme/theme2.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7.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Freeform: Shape 16"/>
          <p:cNvSpPr/>
          <p:nvPr userDrawn="1"/>
        </p:nvSpPr>
        <p:spPr>
          <a:xfrm rot="10800000">
            <a:off x="-1" y="5357812"/>
            <a:ext cx="3832382" cy="1500187"/>
          </a:xfrm>
          <a:custGeom>
            <a:avLst/>
            <a:gdLst>
              <a:gd name="connsiteX0" fmla="*/ 5681662 w 5681662"/>
              <a:gd name="connsiteY0" fmla="*/ 2224088 h 2224088"/>
              <a:gd name="connsiteX1" fmla="*/ 5681662 w 5681662"/>
              <a:gd name="connsiteY1" fmla="*/ 0 h 2224088"/>
              <a:gd name="connsiteX2" fmla="*/ 0 w 5681662"/>
              <a:gd name="connsiteY2" fmla="*/ 0 h 2224088"/>
              <a:gd name="connsiteX3" fmla="*/ 5681662 w 5681662"/>
              <a:gd name="connsiteY3" fmla="*/ 2224088 h 2224088"/>
            </a:gdLst>
            <a:ahLst/>
            <a:cxnLst>
              <a:cxn ang="0">
                <a:pos x="connsiteX0" y="connsiteY0"/>
              </a:cxn>
              <a:cxn ang="0">
                <a:pos x="connsiteX1" y="connsiteY1"/>
              </a:cxn>
              <a:cxn ang="0">
                <a:pos x="connsiteX2" y="connsiteY2"/>
              </a:cxn>
              <a:cxn ang="0">
                <a:pos x="connsiteX3" y="connsiteY3"/>
              </a:cxn>
            </a:cxnLst>
            <a:rect l="l" t="t" r="r" b="b"/>
            <a:pathLst>
              <a:path w="5681662" h="2224088">
                <a:moveTo>
                  <a:pt x="5681662" y="2224088"/>
                </a:moveTo>
                <a:lnTo>
                  <a:pt x="5681662" y="0"/>
                </a:lnTo>
                <a:lnTo>
                  <a:pt x="0" y="0"/>
                </a:lnTo>
                <a:lnTo>
                  <a:pt x="5681662" y="2224088"/>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Shape 6"/>
          <p:cNvSpPr/>
          <p:nvPr userDrawn="1"/>
        </p:nvSpPr>
        <p:spPr>
          <a:xfrm>
            <a:off x="6510338" y="0"/>
            <a:ext cx="5681662" cy="2224088"/>
          </a:xfrm>
          <a:custGeom>
            <a:avLst/>
            <a:gdLst>
              <a:gd name="connsiteX0" fmla="*/ 5681662 w 5681662"/>
              <a:gd name="connsiteY0" fmla="*/ 2224088 h 2224088"/>
              <a:gd name="connsiteX1" fmla="*/ 5681662 w 5681662"/>
              <a:gd name="connsiteY1" fmla="*/ 0 h 2224088"/>
              <a:gd name="connsiteX2" fmla="*/ 0 w 5681662"/>
              <a:gd name="connsiteY2" fmla="*/ 0 h 2224088"/>
              <a:gd name="connsiteX3" fmla="*/ 5681662 w 5681662"/>
              <a:gd name="connsiteY3" fmla="*/ 2224088 h 2224088"/>
            </a:gdLst>
            <a:ahLst/>
            <a:cxnLst>
              <a:cxn ang="0">
                <a:pos x="connsiteX0" y="connsiteY0"/>
              </a:cxn>
              <a:cxn ang="0">
                <a:pos x="connsiteX1" y="connsiteY1"/>
              </a:cxn>
              <a:cxn ang="0">
                <a:pos x="connsiteX2" y="connsiteY2"/>
              </a:cxn>
              <a:cxn ang="0">
                <a:pos x="connsiteX3" y="connsiteY3"/>
              </a:cxn>
            </a:cxnLst>
            <a:rect l="l" t="t" r="r" b="b"/>
            <a:pathLst>
              <a:path w="5681662" h="2224088">
                <a:moveTo>
                  <a:pt x="5681662" y="2224088"/>
                </a:moveTo>
                <a:lnTo>
                  <a:pt x="5681662" y="0"/>
                </a:lnTo>
                <a:lnTo>
                  <a:pt x="0" y="0"/>
                </a:lnTo>
                <a:lnTo>
                  <a:pt x="5681662" y="2224088"/>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38200" y="840985"/>
            <a:ext cx="10515600" cy="821917"/>
          </a:xfrm>
          <a:prstGeom prst="rect">
            <a:avLst/>
          </a:prstGeom>
        </p:spPr>
        <p:txBody>
          <a:bodyPr vert="horz" lIns="91440" tIns="45720" rIns="91440" bIns="45720" rtlCol="0" anchor="ctr">
            <a:noAutofit/>
          </a:bodyPr>
          <a:lstStyle/>
          <a:p>
            <a:r>
              <a:rPr lang="en-US" dirty="0"/>
              <a:t>Click to edit Master title style</a:t>
            </a:r>
          </a:p>
        </p:txBody>
      </p:sp>
      <p:sp>
        <p:nvSpPr>
          <p:cNvPr id="3" name="Text Placeholder 2"/>
          <p:cNvSpPr>
            <a:spLocks noGrp="1"/>
          </p:cNvSpPr>
          <p:nvPr>
            <p:ph type="body" idx="1"/>
          </p:nvPr>
        </p:nvSpPr>
        <p:spPr>
          <a:xfrm>
            <a:off x="838200" y="1814513"/>
            <a:ext cx="10515600" cy="436245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000" b="0" i="0">
                <a:solidFill>
                  <a:schemeClr val="bg2">
                    <a:lumMod val="25000"/>
                  </a:schemeClr>
                </a:solidFill>
                <a:latin typeface="Helvetica Regular" charset="0"/>
              </a:defRPr>
            </a:lvl1pPr>
          </a:lstStyle>
          <a:p>
            <a:fld id="{E927A71C-5EB0-45EC-B0AD-E94D765AE5AB}" type="slidenum">
              <a:rPr lang="en-US" smtClean="0"/>
              <a:pPr/>
              <a:t>‹#›</a:t>
            </a:fld>
            <a:endParaRPr lang="en-US" dirty="0"/>
          </a:p>
        </p:txBody>
      </p:sp>
      <p:sp>
        <p:nvSpPr>
          <p:cNvPr id="8" name="Rectangle 7"/>
          <p:cNvSpPr/>
          <p:nvPr userDrawn="1"/>
        </p:nvSpPr>
        <p:spPr>
          <a:xfrm>
            <a:off x="0" y="0"/>
            <a:ext cx="838200" cy="109057"/>
          </a:xfrm>
          <a:prstGeom prst="rect">
            <a:avLst/>
          </a:prstGeom>
          <a:solidFill>
            <a:srgbClr val="3913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userDrawn="1"/>
        </p:nvSpPr>
        <p:spPr>
          <a:xfrm>
            <a:off x="901110" y="0"/>
            <a:ext cx="838200" cy="109057"/>
          </a:xfrm>
          <a:prstGeom prst="rect">
            <a:avLst/>
          </a:prstGeom>
          <a:solidFill>
            <a:srgbClr val="049F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802220" y="0"/>
            <a:ext cx="838200" cy="109057"/>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 name="Graphic 19"/>
          <p:cNvPicPr>
            <a:picLocks noChangeAspect="1"/>
          </p:cNvPicPr>
          <p:nvPr userDrawn="1"/>
        </p:nvPicPr>
        <p:blipFill>
          <a:blip r:embed="rId14">
            <a:extLst>
              <a:ext uri="{96DAC541-7B7A-43D3-8B79-37D633B846F1}">
                <asvg:svgBlip xmlns="" xmlns:asvg="http://schemas.microsoft.com/office/drawing/2016/SVG/main" r:embed="rId15"/>
              </a:ext>
            </a:extLst>
          </a:blip>
          <a:stretch>
            <a:fillRect/>
          </a:stretch>
        </p:blipFill>
        <p:spPr>
          <a:xfrm>
            <a:off x="74099" y="144864"/>
            <a:ext cx="2450026" cy="470706"/>
          </a:xfrm>
          <a:prstGeom prst="rect">
            <a:avLst/>
          </a:prstGeom>
        </p:spPr>
      </p:pic>
      <p:pic>
        <p:nvPicPr>
          <p:cNvPr id="21" name="Graphic 20"/>
          <p:cNvPicPr>
            <a:picLocks noChangeAspect="1"/>
          </p:cNvPicPr>
          <p:nvPr userDrawn="1"/>
        </p:nvPicPr>
        <p:blipFill>
          <a:blip r:embed="rId16">
            <a:extLst>
              <a:ext uri="{96DAC541-7B7A-43D3-8B79-37D633B846F1}">
                <asvg:svgBlip xmlns="" xmlns:asvg="http://schemas.microsoft.com/office/drawing/2016/SVG/main" r:embed="rId17"/>
              </a:ext>
            </a:extLst>
          </a:blip>
          <a:stretch>
            <a:fillRect/>
          </a:stretch>
        </p:blipFill>
        <p:spPr>
          <a:xfrm>
            <a:off x="7724467" y="63900"/>
            <a:ext cx="4334183" cy="126600"/>
          </a:xfrm>
          <a:prstGeom prst="rect">
            <a:avLst/>
          </a:prstGeom>
        </p:spPr>
      </p:pic>
      <p:sp>
        <p:nvSpPr>
          <p:cNvPr id="22" name="Rectangle 21"/>
          <p:cNvSpPr/>
          <p:nvPr userDrawn="1"/>
        </p:nvSpPr>
        <p:spPr>
          <a:xfrm>
            <a:off x="9551580" y="6748943"/>
            <a:ext cx="838200" cy="109057"/>
          </a:xfrm>
          <a:prstGeom prst="rect">
            <a:avLst/>
          </a:prstGeom>
          <a:solidFill>
            <a:srgbClr val="3913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p:cNvSpPr/>
          <p:nvPr userDrawn="1"/>
        </p:nvSpPr>
        <p:spPr>
          <a:xfrm>
            <a:off x="10452690" y="6748943"/>
            <a:ext cx="838200" cy="109057"/>
          </a:xfrm>
          <a:prstGeom prst="rect">
            <a:avLst/>
          </a:prstGeom>
          <a:solidFill>
            <a:srgbClr val="049F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userDrawn="1"/>
        </p:nvSpPr>
        <p:spPr>
          <a:xfrm>
            <a:off x="11353800" y="6748943"/>
            <a:ext cx="838200" cy="109057"/>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oter Placeholder 4"/>
          <p:cNvSpPr txBox="1">
            <a:spLocks/>
          </p:cNvSpPr>
          <p:nvPr userDrawn="1"/>
        </p:nvSpPr>
        <p:spPr>
          <a:xfrm>
            <a:off x="1653904" y="6492871"/>
            <a:ext cx="4084320" cy="365125"/>
          </a:xfrm>
          <a:prstGeom prst="rect">
            <a:avLst/>
          </a:prstGeom>
        </p:spPr>
        <p:txBody>
          <a:bodyPr vert="horz" lIns="91440" tIns="45720" rIns="91440" bIns="45720" rtlCol="0" anchor="ctr"/>
          <a:lstStyle>
            <a:defPPr>
              <a:defRPr lang="en-US"/>
            </a:defPPr>
            <a:lvl1pPr marL="0" algn="l" defTabSz="457200" rtl="0" eaLnBrk="1" latinLnBrk="0" hangingPunct="1">
              <a:defRPr sz="1000" kern="1200">
                <a:solidFill>
                  <a:schemeClr val="bg2">
                    <a:lumMod val="25000"/>
                  </a:schemeClr>
                </a:solidFill>
                <a:latin typeface="Myriad Pro" panose="020B0503030403020204" pitchFamily="34"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800" b="0" i="0" dirty="0">
                <a:solidFill>
                  <a:srgbClr val="391378"/>
                </a:solidFill>
                <a:latin typeface="Helvetica Regular" charset="0"/>
              </a:rPr>
              <a:t>©  2019 New York State Office of Mental Health</a:t>
            </a:r>
          </a:p>
        </p:txBody>
      </p:sp>
      <p:pic>
        <p:nvPicPr>
          <p:cNvPr id="25" name="Picture 24"/>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433009" y="6292563"/>
            <a:ext cx="2103476" cy="528504"/>
          </a:xfrm>
          <a:prstGeom prst="rect">
            <a:avLst/>
          </a:prstGeom>
        </p:spPr>
      </p:pic>
    </p:spTree>
    <p:extLst>
      <p:ext uri="{BB962C8B-B14F-4D97-AF65-F5344CB8AC3E}">
        <p14:creationId xmlns:p14="http://schemas.microsoft.com/office/powerpoint/2010/main" val="3027932959"/>
      </p:ext>
    </p:extLst>
  </p:cSld>
  <p:clrMap bg1="lt1" tx1="dk1" bg2="lt2" tx2="dk2" accent1="accent1" accent2="accent2" accent3="accent3" accent4="accent4" accent5="accent5" accent6="accent6" hlink="hlink" folHlink="folHlink"/>
  <p:sldLayoutIdLst>
    <p:sldLayoutId id="2147483697" r:id="rId1"/>
    <p:sldLayoutId id="2147483715" r:id="rId2"/>
    <p:sldLayoutId id="2147483764" r:id="rId3"/>
    <p:sldLayoutId id="2147483698" r:id="rId4"/>
    <p:sldLayoutId id="2147483699" r:id="rId5"/>
    <p:sldLayoutId id="2147483700" r:id="rId6"/>
    <p:sldLayoutId id="2147483701" r:id="rId7"/>
    <p:sldLayoutId id="2147483703" r:id="rId8"/>
    <p:sldLayoutId id="2147483704" r:id="rId9"/>
    <p:sldLayoutId id="2147483705" r:id="rId10"/>
    <p:sldLayoutId id="2147483706" r:id="rId11"/>
    <p:sldLayoutId id="2147483707"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l" defTabSz="914400" rtl="0" eaLnBrk="1" latinLnBrk="0" hangingPunct="1">
        <a:lnSpc>
          <a:spcPct val="90000"/>
        </a:lnSpc>
        <a:spcBef>
          <a:spcPct val="0"/>
        </a:spcBef>
        <a:buNone/>
        <a:defRPr sz="6000" b="0" i="0" kern="1200">
          <a:solidFill>
            <a:schemeClr val="tx1"/>
          </a:solidFill>
          <a:latin typeface="Helvetica Regular" charset="0"/>
          <a:ea typeface="Kozuka Gothic Pr6N B" panose="020B0800000000000000" pitchFamily="34" charset="-128"/>
          <a:cs typeface="Myriad Arabic" panose="01010101010101010101" pitchFamily="50" charset="-78"/>
        </a:defRPr>
      </a:lvl1pPr>
    </p:titleStyle>
    <p:bodyStyle>
      <a:lvl1pPr marL="228600" indent="-228600" algn="l" defTabSz="914400" rtl="0" eaLnBrk="1" latinLnBrk="0" hangingPunct="1">
        <a:lnSpc>
          <a:spcPct val="90000"/>
        </a:lnSpc>
        <a:spcBef>
          <a:spcPts val="1000"/>
        </a:spcBef>
        <a:buFontTx/>
        <a:buBlip>
          <a:blip r:embed="rId19"/>
        </a:buBlip>
        <a:defRPr sz="2800" b="0" i="0" kern="1200">
          <a:solidFill>
            <a:schemeClr val="tx1"/>
          </a:solidFill>
          <a:latin typeface="Helvetica Regular" charset="0"/>
          <a:ea typeface="+mn-ea"/>
          <a:cs typeface="+mn-cs"/>
        </a:defRPr>
      </a:lvl1pPr>
      <a:lvl2pPr marL="685800" indent="-228600" algn="l" defTabSz="914400" rtl="0" eaLnBrk="1" latinLnBrk="0" hangingPunct="1">
        <a:lnSpc>
          <a:spcPct val="90000"/>
        </a:lnSpc>
        <a:spcBef>
          <a:spcPts val="500"/>
        </a:spcBef>
        <a:buClr>
          <a:schemeClr val="tx2"/>
        </a:buClr>
        <a:buFont typeface="Arial" panose="020B0604020202020204" pitchFamily="34" charset="0"/>
        <a:buChar char="•"/>
        <a:defRPr sz="2400" b="0" i="0" kern="1200">
          <a:solidFill>
            <a:schemeClr val="tx1"/>
          </a:solidFill>
          <a:latin typeface="Helvetica Regular" charset="0"/>
          <a:ea typeface="+mn-ea"/>
          <a:cs typeface="+mn-cs"/>
        </a:defRPr>
      </a:lvl2pPr>
      <a:lvl3pPr marL="1143000" indent="-228600" algn="l" defTabSz="914400" rtl="0" eaLnBrk="1" latinLnBrk="0" hangingPunct="1">
        <a:lnSpc>
          <a:spcPct val="90000"/>
        </a:lnSpc>
        <a:spcBef>
          <a:spcPts val="500"/>
        </a:spcBef>
        <a:buClr>
          <a:schemeClr val="tx2"/>
        </a:buClr>
        <a:buFont typeface="Myriad Pro Cond" panose="020B0506030403020204" pitchFamily="34" charset="0"/>
        <a:buChar char="−"/>
        <a:defRPr sz="2000" b="0" i="0" kern="1200">
          <a:solidFill>
            <a:schemeClr val="tx1"/>
          </a:solidFill>
          <a:latin typeface="Helvetica Regular" charset="0"/>
          <a:ea typeface="+mn-ea"/>
          <a:cs typeface="+mn-cs"/>
        </a:defRPr>
      </a:lvl3pPr>
      <a:lvl4pPr marL="1600200" indent="-228600" algn="l" defTabSz="914400" rtl="0" eaLnBrk="1" latinLnBrk="0" hangingPunct="1">
        <a:lnSpc>
          <a:spcPct val="90000"/>
        </a:lnSpc>
        <a:spcBef>
          <a:spcPts val="500"/>
        </a:spcBef>
        <a:buClr>
          <a:schemeClr val="tx2"/>
        </a:buClr>
        <a:buFont typeface="Arial" panose="020B0604020202020204" pitchFamily="34" charset="0"/>
        <a:buChar char="•"/>
        <a:defRPr sz="1800" b="0" i="0" kern="1200">
          <a:solidFill>
            <a:schemeClr val="tx1"/>
          </a:solidFill>
          <a:latin typeface="Helvetica Regular" charset="0"/>
          <a:ea typeface="+mn-ea"/>
          <a:cs typeface="+mn-cs"/>
        </a:defRPr>
      </a:lvl4pPr>
      <a:lvl5pPr marL="2057400" indent="-228600" algn="l" defTabSz="914400" rtl="0" eaLnBrk="1" latinLnBrk="0" hangingPunct="1">
        <a:lnSpc>
          <a:spcPct val="90000"/>
        </a:lnSpc>
        <a:spcBef>
          <a:spcPts val="500"/>
        </a:spcBef>
        <a:buClr>
          <a:schemeClr val="tx2"/>
        </a:buClr>
        <a:buFont typeface="Myriad Pro Cond" panose="020B0506030403020204" pitchFamily="34" charset="0"/>
        <a:buChar char="-"/>
        <a:defRPr sz="1800" b="0" i="0" kern="1200">
          <a:solidFill>
            <a:schemeClr val="tx1"/>
          </a:solidFill>
          <a:latin typeface="Helvetica Regular"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p:cNvPicPr>
            <a:picLocks noChangeAspect="1"/>
          </p:cNvPicPr>
          <p:nvPr userDrawn="1"/>
        </p:nvPicPr>
        <p:blipFill rotWithShape="1">
          <a:blip r:embed="rId12">
            <a:alphaModFix amt="5000"/>
            <a:extLst>
              <a:ext uri="{28A0092B-C50C-407E-A947-70E740481C1C}">
                <a14:useLocalDpi xmlns:a14="http://schemas.microsoft.com/office/drawing/2010/main" val="0"/>
              </a:ext>
            </a:extLst>
          </a:blip>
          <a:srcRect l="26425" r="31898" b="35658"/>
          <a:stretch/>
        </p:blipFill>
        <p:spPr>
          <a:xfrm>
            <a:off x="7752498" y="1678675"/>
            <a:ext cx="4439502" cy="5179325"/>
          </a:xfrm>
          <a:prstGeom prst="rect">
            <a:avLst/>
          </a:prstGeom>
        </p:spPr>
      </p:pic>
      <p:sp>
        <p:nvSpPr>
          <p:cNvPr id="11" name="Rectangle 10"/>
          <p:cNvSpPr/>
          <p:nvPr userDrawn="1"/>
        </p:nvSpPr>
        <p:spPr>
          <a:xfrm>
            <a:off x="0" y="-2"/>
            <a:ext cx="3919948" cy="144866"/>
          </a:xfrm>
          <a:prstGeom prst="rect">
            <a:avLst/>
          </a:prstGeom>
          <a:solidFill>
            <a:srgbClr val="3913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userDrawn="1"/>
        </p:nvSpPr>
        <p:spPr>
          <a:xfrm>
            <a:off x="4151958" y="-4"/>
            <a:ext cx="3900222" cy="144868"/>
          </a:xfrm>
          <a:prstGeom prst="rect">
            <a:avLst/>
          </a:prstGeom>
          <a:solidFill>
            <a:srgbClr val="049F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userDrawn="1"/>
        </p:nvSpPr>
        <p:spPr>
          <a:xfrm>
            <a:off x="8284190" y="0"/>
            <a:ext cx="3907809" cy="144864"/>
          </a:xfrm>
          <a:prstGeom prst="rect">
            <a:avLst/>
          </a:prstGeom>
          <a:solidFill>
            <a:srgbClr val="7BBF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433009" y="6292563"/>
            <a:ext cx="2103476" cy="528504"/>
          </a:xfrm>
          <a:prstGeom prst="rect">
            <a:avLst/>
          </a:prstGeom>
        </p:spPr>
      </p:pic>
      <p:sp>
        <p:nvSpPr>
          <p:cNvPr id="17" name="Slide Number Placeholder 5"/>
          <p:cNvSpPr>
            <a:spLocks noGrp="1"/>
          </p:cNvSpPr>
          <p:nvPr>
            <p:ph type="sldNum" sz="quarter" idx="4"/>
          </p:nvPr>
        </p:nvSpPr>
        <p:spPr>
          <a:xfrm>
            <a:off x="8610600" y="6523630"/>
            <a:ext cx="2743200" cy="262814"/>
          </a:xfrm>
          <a:prstGeom prst="rect">
            <a:avLst/>
          </a:prstGeom>
        </p:spPr>
        <p:txBody>
          <a:bodyPr/>
          <a:lstStyle>
            <a:lvl1pPr algn="r">
              <a:defRPr sz="1200"/>
            </a:lvl1pPr>
          </a:lstStyle>
          <a:p>
            <a:fld id="{023EF2FA-38EB-354B-AB31-D0F975FB7077}" type="slidenum">
              <a:rPr lang="en-US" smtClean="0"/>
              <a:pPr/>
              <a:t>‹#›</a:t>
            </a:fld>
            <a:endParaRPr lang="en-US" dirty="0"/>
          </a:p>
        </p:txBody>
      </p:sp>
      <p:sp>
        <p:nvSpPr>
          <p:cNvPr id="10" name="Footer Placeholder 4"/>
          <p:cNvSpPr txBox="1">
            <a:spLocks/>
          </p:cNvSpPr>
          <p:nvPr userDrawn="1"/>
        </p:nvSpPr>
        <p:spPr>
          <a:xfrm>
            <a:off x="1653904" y="6492871"/>
            <a:ext cx="4084320" cy="365125"/>
          </a:xfrm>
          <a:prstGeom prst="rect">
            <a:avLst/>
          </a:prstGeom>
        </p:spPr>
        <p:txBody>
          <a:bodyPr vert="horz" lIns="91440" tIns="45720" rIns="91440" bIns="45720" rtlCol="0" anchor="ctr"/>
          <a:lstStyle>
            <a:defPPr>
              <a:defRPr lang="en-US"/>
            </a:defPPr>
            <a:lvl1pPr marL="0" algn="l" defTabSz="457200" rtl="0" eaLnBrk="1" latinLnBrk="0" hangingPunct="1">
              <a:defRPr sz="1000" kern="1200">
                <a:solidFill>
                  <a:schemeClr val="bg2">
                    <a:lumMod val="25000"/>
                  </a:schemeClr>
                </a:solidFill>
                <a:latin typeface="Myriad Pro" panose="020B0503030403020204" pitchFamily="34"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800" b="0" i="0" dirty="0">
                <a:solidFill>
                  <a:srgbClr val="391378"/>
                </a:solidFill>
                <a:latin typeface="Helvetica Regular" charset="0"/>
              </a:rPr>
              <a:t>©  2019 New York State Office of Mental Health</a:t>
            </a:r>
          </a:p>
        </p:txBody>
      </p:sp>
    </p:spTree>
    <p:extLst>
      <p:ext uri="{BB962C8B-B14F-4D97-AF65-F5344CB8AC3E}">
        <p14:creationId xmlns:p14="http://schemas.microsoft.com/office/powerpoint/2010/main" val="56612017"/>
      </p:ext>
    </p:extLst>
  </p:cSld>
  <p:clrMap bg1="lt1" tx1="dk1" bg2="lt2" tx2="dk2" accent1="accent1" accent2="accent2" accent3="accent3" accent4="accent4" accent5="accent5" accent6="accent6" hlink="hlink" folHlink="folHlink"/>
  <p:sldLayoutIdLst>
    <p:sldLayoutId id="2147483742" r:id="rId1"/>
    <p:sldLayoutId id="2147483743" r:id="rId2"/>
    <p:sldLayoutId id="2147483744" r:id="rId3"/>
    <p:sldLayoutId id="2147483745" r:id="rId4"/>
    <p:sldLayoutId id="2147483746" r:id="rId5"/>
    <p:sldLayoutId id="2147483747" r:id="rId6"/>
    <p:sldLayoutId id="2147483748" r:id="rId7"/>
    <p:sldLayoutId id="2147483749" r:id="rId8"/>
    <p:sldLayoutId id="2147483750" r:id="rId9"/>
    <p:sldLayoutId id="2147483751" r:id="rId10"/>
  </p:sldLayoutIdLst>
  <p:txStyles>
    <p:titleStyle>
      <a:lvl1pPr algn="ctr" defTabSz="914400" rtl="0" eaLnBrk="1" latinLnBrk="0" hangingPunct="1">
        <a:lnSpc>
          <a:spcPct val="90000"/>
        </a:lnSpc>
        <a:spcBef>
          <a:spcPct val="0"/>
        </a:spcBef>
        <a:buNone/>
        <a:defRPr sz="6000" b="0" i="0" kern="1200">
          <a:solidFill>
            <a:schemeClr val="bg1"/>
          </a:solidFill>
          <a:latin typeface="Helvetica Light" charset="0"/>
          <a:ea typeface="Helvetica Light" charset="0"/>
          <a:cs typeface="Helvetica Light" charset="0"/>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4"/>
            <a:ext cx="12192000" cy="685800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0" y="-2"/>
            <a:ext cx="3919948" cy="144866"/>
          </a:xfrm>
          <a:prstGeom prst="rect">
            <a:avLst/>
          </a:prstGeom>
          <a:solidFill>
            <a:srgbClr val="3913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userDrawn="1"/>
        </p:nvSpPr>
        <p:spPr>
          <a:xfrm>
            <a:off x="4151958" y="-4"/>
            <a:ext cx="3900222" cy="144868"/>
          </a:xfrm>
          <a:prstGeom prst="rect">
            <a:avLst/>
          </a:prstGeom>
          <a:solidFill>
            <a:srgbClr val="049F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8284190" y="0"/>
            <a:ext cx="3907809" cy="144864"/>
          </a:xfrm>
          <a:prstGeom prst="rect">
            <a:avLst/>
          </a:prstGeom>
          <a:solidFill>
            <a:srgbClr val="7BBF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38200" y="1115706"/>
            <a:ext cx="10515600" cy="70991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2231416"/>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3" name="Picture 12"/>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5788070" y="163582"/>
            <a:ext cx="615860" cy="788538"/>
          </a:xfrm>
          <a:prstGeom prst="rect">
            <a:avLst/>
          </a:prstGeom>
        </p:spPr>
      </p:pic>
      <p:sp>
        <p:nvSpPr>
          <p:cNvPr id="14" name="Slide Number Placeholder 5"/>
          <p:cNvSpPr txBox="1">
            <a:spLocks/>
          </p:cNvSpPr>
          <p:nvPr userDrawn="1"/>
        </p:nvSpPr>
        <p:spPr>
          <a:xfrm>
            <a:off x="8610600" y="6492871"/>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BB329009-5ACF-9B49-A090-FE26ACD75C75}" type="slidenum">
              <a:rPr lang="en-US" smtClean="0">
                <a:solidFill>
                  <a:srgbClr val="391378"/>
                </a:solidFill>
              </a:rPr>
              <a:pPr/>
              <a:t>‹#›</a:t>
            </a:fld>
            <a:endParaRPr lang="en-US" dirty="0">
              <a:solidFill>
                <a:srgbClr val="391378"/>
              </a:solidFill>
            </a:endParaRPr>
          </a:p>
        </p:txBody>
      </p:sp>
      <p:sp>
        <p:nvSpPr>
          <p:cNvPr id="16" name="Footer Placeholder 4"/>
          <p:cNvSpPr txBox="1">
            <a:spLocks/>
          </p:cNvSpPr>
          <p:nvPr userDrawn="1"/>
        </p:nvSpPr>
        <p:spPr>
          <a:xfrm>
            <a:off x="1653904" y="6492871"/>
            <a:ext cx="4084320" cy="365125"/>
          </a:xfrm>
          <a:prstGeom prst="rect">
            <a:avLst/>
          </a:prstGeom>
        </p:spPr>
        <p:txBody>
          <a:bodyPr vert="horz" lIns="91440" tIns="45720" rIns="91440" bIns="45720" rtlCol="0" anchor="ctr"/>
          <a:lstStyle>
            <a:defPPr>
              <a:defRPr lang="en-US"/>
            </a:defPPr>
            <a:lvl1pPr marL="0" algn="l" defTabSz="457200" rtl="0" eaLnBrk="1" latinLnBrk="0" hangingPunct="1">
              <a:defRPr sz="1000" kern="1200">
                <a:solidFill>
                  <a:schemeClr val="bg2">
                    <a:lumMod val="25000"/>
                  </a:schemeClr>
                </a:solidFill>
                <a:latin typeface="Myriad Pro" panose="020B0503030403020204" pitchFamily="34"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800" b="0" i="0" dirty="0">
                <a:solidFill>
                  <a:srgbClr val="391378"/>
                </a:solidFill>
                <a:latin typeface="Helvetica Regular" charset="0"/>
              </a:rPr>
              <a:t>©  2019 New York State Office of Mental Health</a:t>
            </a:r>
          </a:p>
        </p:txBody>
      </p:sp>
      <p:pic>
        <p:nvPicPr>
          <p:cNvPr id="12" name="Picture 11"/>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433009" y="6292563"/>
            <a:ext cx="2103476" cy="528504"/>
          </a:xfrm>
          <a:prstGeom prst="rect">
            <a:avLst/>
          </a:prstGeom>
        </p:spPr>
      </p:pic>
    </p:spTree>
    <p:extLst>
      <p:ext uri="{BB962C8B-B14F-4D97-AF65-F5344CB8AC3E}">
        <p14:creationId xmlns:p14="http://schemas.microsoft.com/office/powerpoint/2010/main" val="164055584"/>
      </p:ext>
    </p:extLst>
  </p:cSld>
  <p:clrMap bg1="lt1" tx1="dk1" bg2="lt2" tx2="dk2" accent1="accent1" accent2="accent2" accent3="accent3" accent4="accent4" accent5="accent5" accent6="accent6" hlink="hlink" folHlink="folHlink"/>
  <p:sldLayoutIdLst>
    <p:sldLayoutId id="2147483729" r:id="rId1"/>
    <p:sldLayoutId id="2147483730" r:id="rId2"/>
    <p:sldLayoutId id="2147483731" r:id="rId3"/>
    <p:sldLayoutId id="2147483732" r:id="rId4"/>
    <p:sldLayoutId id="2147483733" r:id="rId5"/>
    <p:sldLayoutId id="2147483734" r:id="rId6"/>
    <p:sldLayoutId id="2147483735" r:id="rId7"/>
    <p:sldLayoutId id="2147483736" r:id="rId8"/>
    <p:sldLayoutId id="2147483737" r:id="rId9"/>
    <p:sldLayoutId id="2147483738" r:id="rId10"/>
    <p:sldLayoutId id="2147483739" r:id="rId11"/>
  </p:sldLayoutIdLst>
  <p:txStyles>
    <p:titleStyle>
      <a:lvl1pPr algn="ctr" defTabSz="914400" rtl="0" eaLnBrk="1" latinLnBrk="0" hangingPunct="1">
        <a:lnSpc>
          <a:spcPct val="90000"/>
        </a:lnSpc>
        <a:spcBef>
          <a:spcPct val="0"/>
        </a:spcBef>
        <a:buNone/>
        <a:defRPr sz="4400" b="0" i="0" kern="1200">
          <a:solidFill>
            <a:schemeClr val="tx1"/>
          </a:solidFill>
          <a:latin typeface="Helvetica Light" charset="0"/>
          <a:ea typeface="Helvetica Light" charset="0"/>
          <a:cs typeface="Helvetica Light" charset="0"/>
        </a:defRPr>
      </a:lvl1pPr>
    </p:titleStyle>
    <p:bodyStyle>
      <a:lvl1pPr marL="228600" indent="-228600" algn="l" defTabSz="914400" rtl="0" eaLnBrk="1" latinLnBrk="0" hangingPunct="1">
        <a:lnSpc>
          <a:spcPct val="90000"/>
        </a:lnSpc>
        <a:spcBef>
          <a:spcPts val="1000"/>
        </a:spcBef>
        <a:buFont typeface="Arial"/>
        <a:buChar char="•"/>
        <a:defRPr sz="2800" b="0" i="0" kern="1200">
          <a:solidFill>
            <a:schemeClr val="tx1"/>
          </a:solidFill>
          <a:latin typeface="Helvetica Regular" charset="0"/>
          <a:ea typeface="Helvetica Regular" charset="0"/>
          <a:cs typeface="Helvetica Regular" charset="0"/>
        </a:defRPr>
      </a:lvl1pPr>
      <a:lvl2pPr marL="685800" indent="-228600" algn="l" defTabSz="914400" rtl="0" eaLnBrk="1" latinLnBrk="0" hangingPunct="1">
        <a:lnSpc>
          <a:spcPct val="90000"/>
        </a:lnSpc>
        <a:spcBef>
          <a:spcPts val="500"/>
        </a:spcBef>
        <a:buFont typeface="Arial"/>
        <a:buChar char="•"/>
        <a:defRPr sz="2400" b="0" i="0" kern="1200">
          <a:solidFill>
            <a:schemeClr val="tx1"/>
          </a:solidFill>
          <a:latin typeface="Helvetica Regular" charset="0"/>
          <a:ea typeface="Helvetica Regular" charset="0"/>
          <a:cs typeface="Helvetica Regular" charset="0"/>
        </a:defRPr>
      </a:lvl2pPr>
      <a:lvl3pPr marL="1143000" indent="-228600" algn="l" defTabSz="914400" rtl="0" eaLnBrk="1" latinLnBrk="0" hangingPunct="1">
        <a:lnSpc>
          <a:spcPct val="90000"/>
        </a:lnSpc>
        <a:spcBef>
          <a:spcPts val="500"/>
        </a:spcBef>
        <a:buFont typeface="Arial"/>
        <a:buChar char="•"/>
        <a:defRPr sz="2000" b="0" i="0" kern="1200">
          <a:solidFill>
            <a:schemeClr val="tx1"/>
          </a:solidFill>
          <a:latin typeface="Helvetica Regular" charset="0"/>
          <a:ea typeface="Helvetica Regular" charset="0"/>
          <a:cs typeface="Helvetica Regular" charset="0"/>
        </a:defRPr>
      </a:lvl3pPr>
      <a:lvl4pPr marL="1600200" indent="-228600" algn="l" defTabSz="914400" rtl="0" eaLnBrk="1" latinLnBrk="0" hangingPunct="1">
        <a:lnSpc>
          <a:spcPct val="90000"/>
        </a:lnSpc>
        <a:spcBef>
          <a:spcPts val="500"/>
        </a:spcBef>
        <a:buFont typeface="Arial"/>
        <a:buChar char="•"/>
        <a:defRPr sz="1800" b="0" i="0" kern="1200">
          <a:solidFill>
            <a:schemeClr val="tx1"/>
          </a:solidFill>
          <a:latin typeface="Helvetica Regular" charset="0"/>
          <a:ea typeface="Helvetica Regular" charset="0"/>
          <a:cs typeface="Helvetica Regular" charset="0"/>
        </a:defRPr>
      </a:lvl4pPr>
      <a:lvl5pPr marL="2057400" indent="-228600" algn="l" defTabSz="914400" rtl="0" eaLnBrk="1" latinLnBrk="0" hangingPunct="1">
        <a:lnSpc>
          <a:spcPct val="90000"/>
        </a:lnSpc>
        <a:spcBef>
          <a:spcPts val="500"/>
        </a:spcBef>
        <a:buFont typeface="Arial"/>
        <a:buChar char="•"/>
        <a:defRPr sz="1800" b="0" i="0" kern="1200">
          <a:solidFill>
            <a:schemeClr val="tx1"/>
          </a:solidFill>
          <a:latin typeface="Helvetica Regular" charset="0"/>
          <a:ea typeface="Helvetica Regular" charset="0"/>
          <a:cs typeface="Helvetica Regular"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3" Type="http://schemas.openxmlformats.org/officeDocument/2006/relationships/hyperlink" Target="mailto:jsingh1@buffalo.edu"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 xmlns:a16="http://schemas.microsoft.com/office/drawing/2014/main" id="{A5B0E87D-D0AB-4795-A1FE-6F5D7DA6EC0F}"/>
              </a:ext>
            </a:extLst>
          </p:cNvPr>
          <p:cNvSpPr txBox="1"/>
          <p:nvPr/>
        </p:nvSpPr>
        <p:spPr>
          <a:xfrm>
            <a:off x="1393370" y="1854732"/>
            <a:ext cx="9377962" cy="1446550"/>
          </a:xfrm>
          <a:prstGeom prst="rect">
            <a:avLst/>
          </a:prstGeom>
          <a:noFill/>
        </p:spPr>
        <p:txBody>
          <a:bodyPr wrap="square" rtlCol="0">
            <a:spAutoFit/>
          </a:bodyPr>
          <a:lstStyle/>
          <a:p>
            <a:pPr algn="ctr"/>
            <a:r>
              <a:rPr lang="en-US" sz="4400" dirty="0" smtClean="0">
                <a:solidFill>
                  <a:srgbClr val="391378"/>
                </a:solidFill>
                <a:latin typeface="Helvetica Regular" charset="0"/>
                <a:ea typeface="Helvetica Regular" charset="0"/>
                <a:cs typeface="Helvetica Regular" charset="0"/>
              </a:rPr>
              <a:t>Treatment Approaches to Insomnia in Perinatal Patients </a:t>
            </a:r>
            <a:endParaRPr lang="en-US" sz="8000" dirty="0" smtClean="0">
              <a:solidFill>
                <a:srgbClr val="391378"/>
              </a:solidFill>
              <a:latin typeface="Helvetica Regular" charset="0"/>
              <a:ea typeface="Helvetica Regular" charset="0"/>
              <a:cs typeface="Helvetica Regular" charset="0"/>
            </a:endParaRPr>
          </a:p>
        </p:txBody>
      </p:sp>
      <p:sp>
        <p:nvSpPr>
          <p:cNvPr id="3" name="Subtitle 2">
            <a:extLst>
              <a:ext uri="{FF2B5EF4-FFF2-40B4-BE49-F238E27FC236}">
                <a16:creationId xmlns="" xmlns:a16="http://schemas.microsoft.com/office/drawing/2014/main" id="{1C259B78-A2FC-4C55-B4BA-C0E9919E35F6}"/>
              </a:ext>
            </a:extLst>
          </p:cNvPr>
          <p:cNvSpPr txBox="1">
            <a:spLocks/>
          </p:cNvSpPr>
          <p:nvPr/>
        </p:nvSpPr>
        <p:spPr>
          <a:xfrm>
            <a:off x="82352" y="3845793"/>
            <a:ext cx="11999999" cy="1850149"/>
          </a:xfrm>
          <a:prstGeom prst="rect">
            <a:avLst/>
          </a:prstGeom>
        </p:spPr>
        <p:txBody>
          <a:bodyPr>
            <a:normAutofit fontScale="47500" lnSpcReduction="20000"/>
          </a:bodyPr>
          <a:lstStyle>
            <a:lvl1pPr marL="0" indent="0" algn="l" defTabSz="914400" rtl="0" eaLnBrk="1" latinLnBrk="0" hangingPunct="1">
              <a:lnSpc>
                <a:spcPct val="90000"/>
              </a:lnSpc>
              <a:spcBef>
                <a:spcPts val="1000"/>
              </a:spcBef>
              <a:buFont typeface="Arial"/>
              <a:buNone/>
              <a:defRPr sz="2400" kern="1200">
                <a:solidFill>
                  <a:schemeClr val="tx1">
                    <a:tint val="75000"/>
                  </a:schemeClr>
                </a:solidFill>
                <a:latin typeface="+mn-lt"/>
                <a:ea typeface="+mn-ea"/>
                <a:cs typeface="+mn-cs"/>
              </a:defRPr>
            </a:lvl1pPr>
            <a:lvl2pPr marL="457200" indent="0" algn="l" defTabSz="914400" rtl="0" eaLnBrk="1" latinLnBrk="0" hangingPunct="1">
              <a:lnSpc>
                <a:spcPct val="90000"/>
              </a:lnSpc>
              <a:spcBef>
                <a:spcPts val="500"/>
              </a:spcBef>
              <a:buFont typeface="Arial"/>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a:buNone/>
              <a:defRPr sz="1600" kern="1200">
                <a:solidFill>
                  <a:schemeClr val="tx1">
                    <a:tint val="75000"/>
                  </a:schemeClr>
                </a:solidFill>
                <a:latin typeface="+mn-lt"/>
                <a:ea typeface="+mn-ea"/>
                <a:cs typeface="+mn-cs"/>
              </a:defRPr>
            </a:lvl9pPr>
          </a:lstStyle>
          <a:p>
            <a:pPr lvl="1" algn="ctr">
              <a:lnSpc>
                <a:spcPct val="160000"/>
              </a:lnSpc>
            </a:pPr>
            <a:r>
              <a:rPr lang="en-US" sz="3600" dirty="0">
                <a:solidFill>
                  <a:schemeClr val="tx1">
                    <a:lumMod val="65000"/>
                    <a:lumOff val="35000"/>
                  </a:schemeClr>
                </a:solidFill>
                <a:latin typeface="Helvetica Regular" charset="0"/>
              </a:rPr>
              <a:t>Joshna Singh, MBBS</a:t>
            </a:r>
          </a:p>
          <a:p>
            <a:pPr lvl="1" algn="ctr">
              <a:lnSpc>
                <a:spcPct val="160000"/>
              </a:lnSpc>
            </a:pPr>
            <a:r>
              <a:rPr lang="en-US" sz="3200" dirty="0">
                <a:solidFill>
                  <a:schemeClr val="tx1">
                    <a:lumMod val="65000"/>
                    <a:lumOff val="35000"/>
                  </a:schemeClr>
                </a:solidFill>
                <a:latin typeface="Helvetica Regular" charset="0"/>
              </a:rPr>
              <a:t>Assistant Professor of Psychiatry </a:t>
            </a:r>
          </a:p>
          <a:p>
            <a:pPr lvl="1" algn="ctr">
              <a:lnSpc>
                <a:spcPct val="160000"/>
              </a:lnSpc>
            </a:pPr>
            <a:r>
              <a:rPr lang="en-US" sz="3200" dirty="0">
                <a:solidFill>
                  <a:schemeClr val="tx1">
                    <a:lumMod val="65000"/>
                    <a:lumOff val="35000"/>
                  </a:schemeClr>
                </a:solidFill>
                <a:latin typeface="Helvetica Regular" charset="0"/>
              </a:rPr>
              <a:t>Jacobs School of Medicine and Biomedical Sciences </a:t>
            </a:r>
          </a:p>
          <a:p>
            <a:pPr lvl="1" algn="ctr">
              <a:lnSpc>
                <a:spcPct val="160000"/>
              </a:lnSpc>
            </a:pPr>
            <a:r>
              <a:rPr lang="en-US" sz="3200" dirty="0">
                <a:solidFill>
                  <a:schemeClr val="tx1">
                    <a:lumMod val="65000"/>
                    <a:lumOff val="35000"/>
                  </a:schemeClr>
                </a:solidFill>
                <a:latin typeface="Helvetica Regular" charset="0"/>
              </a:rPr>
              <a:t>Buffalo, NY </a:t>
            </a:r>
          </a:p>
          <a:p>
            <a:pPr lvl="1" algn="ctr">
              <a:lnSpc>
                <a:spcPct val="160000"/>
              </a:lnSpc>
            </a:pPr>
            <a:endParaRPr lang="en-US" sz="2800" dirty="0">
              <a:solidFill>
                <a:schemeClr val="tx1">
                  <a:lumMod val="65000"/>
                  <a:lumOff val="35000"/>
                </a:schemeClr>
              </a:solidFill>
              <a:latin typeface="Helvetica Regular" charset="0"/>
            </a:endParaRPr>
          </a:p>
          <a:p>
            <a:pPr lvl="1" algn="ctr">
              <a:lnSpc>
                <a:spcPct val="160000"/>
              </a:lnSpc>
            </a:pPr>
            <a:endParaRPr lang="en-US" sz="2800" dirty="0">
              <a:solidFill>
                <a:schemeClr val="tx1">
                  <a:lumMod val="65000"/>
                  <a:lumOff val="35000"/>
                </a:schemeClr>
              </a:solidFill>
            </a:endParaRPr>
          </a:p>
        </p:txBody>
      </p:sp>
    </p:spTree>
    <p:extLst>
      <p:ext uri="{BB962C8B-B14F-4D97-AF65-F5344CB8AC3E}">
        <p14:creationId xmlns:p14="http://schemas.microsoft.com/office/powerpoint/2010/main" val="11689970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Assessment </a:t>
            </a:r>
            <a:endParaRPr lang="en-US" dirty="0"/>
          </a:p>
        </p:txBody>
      </p:sp>
      <p:sp>
        <p:nvSpPr>
          <p:cNvPr id="3" name="Content Placeholder 2"/>
          <p:cNvSpPr>
            <a:spLocks noGrp="1"/>
          </p:cNvSpPr>
          <p:nvPr>
            <p:ph idx="1"/>
          </p:nvPr>
        </p:nvSpPr>
        <p:spPr/>
        <p:txBody>
          <a:bodyPr>
            <a:normAutofit lnSpcReduction="10000"/>
          </a:bodyPr>
          <a:lstStyle/>
          <a:p>
            <a:r>
              <a:rPr lang="en-US" dirty="0"/>
              <a:t>D</a:t>
            </a:r>
            <a:r>
              <a:rPr lang="en-US" dirty="0" smtClean="0"/>
              <a:t>etailed </a:t>
            </a:r>
            <a:r>
              <a:rPr lang="en-US" dirty="0"/>
              <a:t>history from </a:t>
            </a:r>
            <a:r>
              <a:rPr lang="en-US" dirty="0" smtClean="0"/>
              <a:t>patient </a:t>
            </a:r>
            <a:r>
              <a:rPr lang="en-US" dirty="0"/>
              <a:t>and </a:t>
            </a:r>
            <a:r>
              <a:rPr lang="en-US" dirty="0" smtClean="0"/>
              <a:t>(if possible</a:t>
            </a:r>
            <a:r>
              <a:rPr lang="en-US" dirty="0" smtClean="0"/>
              <a:t>) her </a:t>
            </a:r>
            <a:r>
              <a:rPr lang="en-US" dirty="0"/>
              <a:t>bed partner</a:t>
            </a:r>
          </a:p>
          <a:p>
            <a:r>
              <a:rPr lang="en-US" dirty="0"/>
              <a:t>D</a:t>
            </a:r>
            <a:r>
              <a:rPr lang="en-US" dirty="0" smtClean="0"/>
              <a:t>etails </a:t>
            </a:r>
            <a:r>
              <a:rPr lang="en-US" dirty="0"/>
              <a:t>of sleep onset, duration, quality of sleep, frequency and number of awakenings, daytime alertness, snoring, apnea, and limb movements</a:t>
            </a:r>
          </a:p>
          <a:p>
            <a:r>
              <a:rPr lang="en-US" dirty="0" smtClean="0"/>
              <a:t>Screen </a:t>
            </a:r>
            <a:r>
              <a:rPr lang="en-US" dirty="0"/>
              <a:t>for mood and anxiety symptoms</a:t>
            </a:r>
          </a:p>
          <a:p>
            <a:r>
              <a:rPr lang="en-US" dirty="0"/>
              <a:t>Assess prescription and nonprescription medication use, general medical conditions, substance use, and </a:t>
            </a:r>
            <a:r>
              <a:rPr lang="en-US" dirty="0" smtClean="0"/>
              <a:t>pre-existing psychiatric disorders </a:t>
            </a:r>
            <a:endParaRPr lang="en-US" dirty="0"/>
          </a:p>
          <a:p>
            <a:r>
              <a:rPr lang="en-US" dirty="0"/>
              <a:t>S</a:t>
            </a:r>
            <a:r>
              <a:rPr lang="en-US" dirty="0" smtClean="0"/>
              <a:t>leep </a:t>
            </a:r>
            <a:r>
              <a:rPr lang="en-US" dirty="0"/>
              <a:t>dairies </a:t>
            </a:r>
            <a:r>
              <a:rPr lang="en-US" dirty="0" smtClean="0"/>
              <a:t>can be very </a:t>
            </a:r>
            <a:r>
              <a:rPr lang="en-US" dirty="0" smtClean="0"/>
              <a:t>helpful</a:t>
            </a:r>
            <a:r>
              <a:rPr lang="en-US" dirty="0"/>
              <a:t> </a:t>
            </a:r>
            <a:endParaRPr lang="en-US" dirty="0" smtClean="0"/>
          </a:p>
          <a:p>
            <a:r>
              <a:rPr lang="en-US" dirty="0" smtClean="0"/>
              <a:t>Pittsburg Sleep Quality Index as </a:t>
            </a:r>
            <a:r>
              <a:rPr lang="en-US" dirty="0"/>
              <a:t>objective sleep </a:t>
            </a:r>
            <a:r>
              <a:rPr lang="en-US" dirty="0" smtClean="0"/>
              <a:t>measure</a:t>
            </a:r>
          </a:p>
          <a:p>
            <a:pPr marL="0" indent="0">
              <a:buNone/>
            </a:pPr>
            <a:r>
              <a:rPr lang="en-US" dirty="0" smtClean="0"/>
              <a:t>                 </a:t>
            </a:r>
            <a:r>
              <a:rPr lang="en-US" sz="1200" b="1" i="1" dirty="0" err="1" smtClean="0"/>
              <a:t>Ref:Selvaria</a:t>
            </a:r>
            <a:r>
              <a:rPr lang="en-US" sz="1200" b="1" i="1" dirty="0" smtClean="0"/>
              <a:t> et al 2010</a:t>
            </a:r>
            <a:endParaRPr lang="en-US" sz="1200" b="1" i="1" dirty="0"/>
          </a:p>
          <a:p>
            <a:endParaRPr lang="en-US" dirty="0"/>
          </a:p>
        </p:txBody>
      </p:sp>
    </p:spTree>
    <p:extLst>
      <p:ext uri="{BB962C8B-B14F-4D97-AF65-F5344CB8AC3E}">
        <p14:creationId xmlns:p14="http://schemas.microsoft.com/office/powerpoint/2010/main" val="14112273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 Pharmacological: Sleep Hygiene </a:t>
            </a:r>
            <a:endParaRPr lang="en-US" dirty="0"/>
          </a:p>
        </p:txBody>
      </p:sp>
      <p:sp>
        <p:nvSpPr>
          <p:cNvPr id="3" name="Content Placeholder 2"/>
          <p:cNvSpPr>
            <a:spLocks noGrp="1"/>
          </p:cNvSpPr>
          <p:nvPr>
            <p:ph idx="1"/>
          </p:nvPr>
        </p:nvSpPr>
        <p:spPr/>
        <p:txBody>
          <a:bodyPr/>
          <a:lstStyle/>
          <a:p>
            <a:r>
              <a:rPr lang="en-US" dirty="0" smtClean="0"/>
              <a:t>Most common exacerbating factor: hypervigilant effort around </a:t>
            </a:r>
            <a:r>
              <a:rPr lang="en-US" dirty="0" smtClean="0"/>
              <a:t>sleep</a:t>
            </a:r>
          </a:p>
          <a:p>
            <a:r>
              <a:rPr lang="en-US" dirty="0"/>
              <a:t>Education about normal sleep wake cycles and how to maintain it </a:t>
            </a:r>
          </a:p>
          <a:p>
            <a:r>
              <a:rPr lang="en-US" dirty="0"/>
              <a:t>Role of exercise </a:t>
            </a:r>
          </a:p>
          <a:p>
            <a:r>
              <a:rPr lang="en-US" dirty="0"/>
              <a:t>Amount exposure to light at different time during the </a:t>
            </a:r>
            <a:r>
              <a:rPr lang="en-US" dirty="0" smtClean="0"/>
              <a:t>day</a:t>
            </a:r>
            <a:endParaRPr lang="en-US" dirty="0" smtClean="0"/>
          </a:p>
          <a:p>
            <a:r>
              <a:rPr lang="en-US" dirty="0" smtClean="0"/>
              <a:t>Stimulus control (bed restriction to sleep only)</a:t>
            </a:r>
          </a:p>
          <a:p>
            <a:r>
              <a:rPr lang="en-US" dirty="0" smtClean="0"/>
              <a:t>Decreasing caffeine and fluid restriction late in evening </a:t>
            </a:r>
          </a:p>
          <a:p>
            <a:r>
              <a:rPr lang="en-US" dirty="0" smtClean="0"/>
              <a:t>Role of alcohol and nicotine in sleep</a:t>
            </a:r>
          </a:p>
          <a:p>
            <a:r>
              <a:rPr lang="en-US" dirty="0" smtClean="0"/>
              <a:t>Maximizing </a:t>
            </a:r>
            <a:r>
              <a:rPr lang="en-US" dirty="0" smtClean="0"/>
              <a:t>hours of consolidated sleep in postpartum period</a:t>
            </a:r>
            <a:endParaRPr lang="en-US" dirty="0"/>
          </a:p>
        </p:txBody>
      </p:sp>
    </p:spTree>
    <p:extLst>
      <p:ext uri="{BB962C8B-B14F-4D97-AF65-F5344CB8AC3E}">
        <p14:creationId xmlns:p14="http://schemas.microsoft.com/office/powerpoint/2010/main" val="17763067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Prescribing Sleep </a:t>
            </a:r>
            <a:r>
              <a:rPr lang="en-US" sz="1200" dirty="0" smtClean="0"/>
              <a:t>(</a:t>
            </a:r>
            <a:r>
              <a:rPr lang="en-US" sz="1200" b="1" i="1" dirty="0" smtClean="0"/>
              <a:t>Ref: </a:t>
            </a:r>
            <a:r>
              <a:rPr lang="en-US" sz="1200" b="1" i="1" dirty="0" err="1" smtClean="0"/>
              <a:t>Leistikow</a:t>
            </a:r>
            <a:r>
              <a:rPr lang="en-US" sz="1200" b="1" i="1" dirty="0" smtClean="0"/>
              <a:t> et al 2022)</a:t>
            </a:r>
            <a:endParaRPr lang="en-US" sz="1200" b="1" i="1" dirty="0"/>
          </a:p>
        </p:txBody>
      </p:sp>
      <p:pic>
        <p:nvPicPr>
          <p:cNvPr id="4" name="Content Placeholder 3"/>
          <p:cNvPicPr>
            <a:picLocks noGrp="1" noChangeAspect="1"/>
          </p:cNvPicPr>
          <p:nvPr>
            <p:ph idx="1"/>
          </p:nvPr>
        </p:nvPicPr>
        <p:blipFill>
          <a:blip r:embed="rId3"/>
          <a:stretch>
            <a:fillRect/>
          </a:stretch>
        </p:blipFill>
        <p:spPr>
          <a:xfrm>
            <a:off x="1941377" y="1930574"/>
            <a:ext cx="8309245" cy="4351338"/>
          </a:xfrm>
          <a:prstGeom prst="rect">
            <a:avLst/>
          </a:prstGeom>
        </p:spPr>
      </p:pic>
    </p:spTree>
    <p:extLst>
      <p:ext uri="{BB962C8B-B14F-4D97-AF65-F5344CB8AC3E}">
        <p14:creationId xmlns:p14="http://schemas.microsoft.com/office/powerpoint/2010/main" val="25906725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Prescribing Sleep (</a:t>
            </a:r>
            <a:r>
              <a:rPr lang="en-US" sz="1400" b="1" i="1" dirty="0"/>
              <a:t>Ref: </a:t>
            </a:r>
            <a:r>
              <a:rPr lang="en-US" sz="1400" b="1" i="1" dirty="0" err="1"/>
              <a:t>Leistikow</a:t>
            </a:r>
            <a:r>
              <a:rPr lang="en-US" sz="1400" b="1" i="1" dirty="0"/>
              <a:t> et al 2022</a:t>
            </a:r>
            <a:r>
              <a:rPr lang="en-US" b="1" i="1" dirty="0"/>
              <a:t>)</a:t>
            </a:r>
            <a:endParaRPr lang="en-US" dirty="0"/>
          </a:p>
        </p:txBody>
      </p:sp>
      <p:sp>
        <p:nvSpPr>
          <p:cNvPr id="3" name="Content Placeholder 2"/>
          <p:cNvSpPr>
            <a:spLocks noGrp="1"/>
          </p:cNvSpPr>
          <p:nvPr>
            <p:ph idx="1"/>
          </p:nvPr>
        </p:nvSpPr>
        <p:spPr/>
        <p:txBody>
          <a:bodyPr>
            <a:normAutofit fontScale="92500" lnSpcReduction="20000"/>
          </a:bodyPr>
          <a:lstStyle/>
          <a:p>
            <a:r>
              <a:rPr lang="en-US" b="1" i="1" dirty="0" smtClean="0"/>
              <a:t>Focus on self care over self sacrifice </a:t>
            </a:r>
          </a:p>
          <a:p>
            <a:pPr marL="0" indent="0">
              <a:buNone/>
            </a:pPr>
            <a:r>
              <a:rPr lang="en-US" sz="2000" dirty="0"/>
              <a:t> </a:t>
            </a:r>
            <a:r>
              <a:rPr lang="en-US" sz="2000" dirty="0" smtClean="0"/>
              <a:t>        Change message from “ A good mother scarifies for her family” to meeting a mother’s </a:t>
            </a:r>
          </a:p>
          <a:p>
            <a:pPr marL="0" indent="0">
              <a:buNone/>
            </a:pPr>
            <a:r>
              <a:rPr lang="en-US" sz="2000" dirty="0"/>
              <a:t> </a:t>
            </a:r>
            <a:r>
              <a:rPr lang="en-US" sz="2000" dirty="0" smtClean="0"/>
              <a:t>        need  allows her to better care for her family </a:t>
            </a:r>
          </a:p>
          <a:p>
            <a:r>
              <a:rPr lang="en-US" b="1" i="1" dirty="0" smtClean="0"/>
              <a:t>Consolidate Sleep </a:t>
            </a:r>
          </a:p>
          <a:p>
            <a:pPr marL="0" indent="0">
              <a:buNone/>
            </a:pPr>
            <a:r>
              <a:rPr lang="en-US" sz="2000" dirty="0" smtClean="0"/>
              <a:t>         One chunk of 4-5 hours uninterrupted sleep plus another 2-3 hours better then </a:t>
            </a:r>
          </a:p>
          <a:p>
            <a:pPr marL="0" indent="0">
              <a:buNone/>
            </a:pPr>
            <a:r>
              <a:rPr lang="en-US" sz="2000" dirty="0"/>
              <a:t> </a:t>
            </a:r>
            <a:r>
              <a:rPr lang="en-US" sz="2000" dirty="0" smtClean="0"/>
              <a:t>        being  woken all night every 2 hours </a:t>
            </a:r>
          </a:p>
          <a:p>
            <a:r>
              <a:rPr lang="en-US" b="1" i="1" dirty="0" smtClean="0"/>
              <a:t>Expand the work force </a:t>
            </a:r>
          </a:p>
          <a:p>
            <a:pPr marL="0" indent="0">
              <a:buNone/>
            </a:pPr>
            <a:r>
              <a:rPr lang="en-US" dirty="0" smtClean="0"/>
              <a:t>       </a:t>
            </a:r>
            <a:r>
              <a:rPr lang="en-US" sz="2200" dirty="0" smtClean="0"/>
              <a:t>Infant night feeding are a job for more then 1 person </a:t>
            </a:r>
          </a:p>
          <a:p>
            <a:pPr marL="0" indent="0">
              <a:buNone/>
            </a:pPr>
            <a:r>
              <a:rPr lang="en-US" sz="2200" dirty="0" smtClean="0"/>
              <a:t>        Recruit help if possible </a:t>
            </a:r>
          </a:p>
          <a:p>
            <a:r>
              <a:rPr lang="en-US" sz="2400" b="1" i="1" dirty="0" smtClean="0"/>
              <a:t>Flex the Breast</a:t>
            </a:r>
          </a:p>
          <a:p>
            <a:pPr marL="0" indent="0">
              <a:buNone/>
            </a:pPr>
            <a:r>
              <a:rPr lang="en-US" sz="2400" dirty="0" smtClean="0"/>
              <a:t>        </a:t>
            </a:r>
            <a:r>
              <a:rPr lang="en-US" sz="2200" dirty="0" smtClean="0"/>
              <a:t>Extra pumping during day and have other bottle feed at night  </a:t>
            </a:r>
          </a:p>
          <a:p>
            <a:pPr marL="0" indent="0">
              <a:buNone/>
            </a:pPr>
            <a:r>
              <a:rPr lang="en-US" sz="2200" dirty="0"/>
              <a:t> </a:t>
            </a:r>
            <a:r>
              <a:rPr lang="en-US" sz="2200" dirty="0" smtClean="0"/>
              <a:t>       If needed, formula is compatible with breast feeding </a:t>
            </a:r>
          </a:p>
          <a:p>
            <a:pPr marL="0" indent="0">
              <a:buNone/>
            </a:pPr>
            <a:endParaRPr lang="en-US" dirty="0"/>
          </a:p>
        </p:txBody>
      </p:sp>
    </p:spTree>
    <p:extLst>
      <p:ext uri="{BB962C8B-B14F-4D97-AF65-F5344CB8AC3E}">
        <p14:creationId xmlns:p14="http://schemas.microsoft.com/office/powerpoint/2010/main" val="32089427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Cognitive Behavior </a:t>
            </a:r>
            <a:r>
              <a:rPr lang="en-US" dirty="0" smtClean="0"/>
              <a:t>Therapy-Insomnia </a:t>
            </a:r>
            <a:endParaRPr lang="en-US" dirty="0"/>
          </a:p>
        </p:txBody>
      </p:sp>
      <p:sp>
        <p:nvSpPr>
          <p:cNvPr id="3" name="Content Placeholder 2"/>
          <p:cNvSpPr>
            <a:spLocks noGrp="1"/>
          </p:cNvSpPr>
          <p:nvPr>
            <p:ph idx="1"/>
          </p:nvPr>
        </p:nvSpPr>
        <p:spPr/>
        <p:txBody>
          <a:bodyPr>
            <a:normAutofit fontScale="92500" lnSpcReduction="20000"/>
          </a:bodyPr>
          <a:lstStyle/>
          <a:p>
            <a:r>
              <a:rPr lang="en-US" sz="2800" dirty="0" smtClean="0"/>
              <a:t>CBT-I used as adjunct or alternative to medication </a:t>
            </a:r>
          </a:p>
          <a:p>
            <a:r>
              <a:rPr lang="en-US" sz="2800" dirty="0" smtClean="0"/>
              <a:t>Greater reduction in insomnia severity </a:t>
            </a:r>
          </a:p>
          <a:p>
            <a:r>
              <a:rPr lang="en-US" sz="2800" dirty="0" smtClean="0"/>
              <a:t>Higher remission rates </a:t>
            </a:r>
          </a:p>
          <a:p>
            <a:r>
              <a:rPr lang="en-US" sz="2800" dirty="0" smtClean="0"/>
              <a:t>Faster remission </a:t>
            </a:r>
          </a:p>
          <a:p>
            <a:r>
              <a:rPr lang="en-US" sz="2800" dirty="0" smtClean="0"/>
              <a:t>40-60% patient maintain benefit over long term follow up </a:t>
            </a:r>
          </a:p>
          <a:p>
            <a:r>
              <a:rPr lang="en-US" sz="2800" dirty="0" smtClean="0"/>
              <a:t>Improvement in self reported sleep time over and above objective assessment </a:t>
            </a:r>
          </a:p>
          <a:p>
            <a:r>
              <a:rPr lang="en-US" sz="2800" dirty="0" smtClean="0"/>
              <a:t>Effective for patients with co-morbid psychiatric illness</a:t>
            </a:r>
          </a:p>
          <a:p>
            <a:endParaRPr lang="en-US" dirty="0"/>
          </a:p>
          <a:p>
            <a:pPr marL="0" indent="0">
              <a:buNone/>
            </a:pPr>
            <a:endParaRPr lang="en-US" dirty="0" smtClean="0"/>
          </a:p>
          <a:p>
            <a:pPr marL="0" indent="0">
              <a:buNone/>
            </a:pPr>
            <a:r>
              <a:rPr lang="en-US" dirty="0"/>
              <a:t> </a:t>
            </a:r>
            <a:r>
              <a:rPr lang="en-US" dirty="0" smtClean="0"/>
              <a:t>                 </a:t>
            </a:r>
            <a:r>
              <a:rPr lang="en-US" sz="1200" b="1" i="1" dirty="0" smtClean="0"/>
              <a:t>Ref: </a:t>
            </a:r>
            <a:r>
              <a:rPr lang="en-US" sz="1200" b="1" i="1" dirty="0" err="1" smtClean="0"/>
              <a:t>Bei</a:t>
            </a:r>
            <a:r>
              <a:rPr lang="en-US" sz="1200" b="1" i="1" dirty="0" smtClean="0"/>
              <a:t> et al 2010,Manber et al 2019 R</a:t>
            </a:r>
            <a:r>
              <a:rPr lang="en-US" sz="1200" b="1" i="1" dirty="0"/>
              <a:t>, </a:t>
            </a:r>
            <a:r>
              <a:rPr lang="en-US" sz="1200" b="1" i="1" dirty="0" smtClean="0"/>
              <a:t>Anderson et al 2018, </a:t>
            </a:r>
            <a:r>
              <a:rPr lang="en-US" sz="1200" b="1" i="1" dirty="0" err="1" smtClean="0"/>
              <a:t>tayloe</a:t>
            </a:r>
            <a:r>
              <a:rPr lang="en-US" sz="1200" b="1" i="1" dirty="0" smtClean="0"/>
              <a:t> et al 20114, NIH 2005</a:t>
            </a:r>
            <a:endParaRPr lang="en-US" sz="1200" b="1" i="1" dirty="0"/>
          </a:p>
        </p:txBody>
      </p:sp>
    </p:spTree>
    <p:extLst>
      <p:ext uri="{BB962C8B-B14F-4D97-AF65-F5344CB8AC3E}">
        <p14:creationId xmlns:p14="http://schemas.microsoft.com/office/powerpoint/2010/main" val="15143110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Components of CBT-I</a:t>
            </a:r>
            <a:endParaRPr lang="en-US" dirty="0"/>
          </a:p>
        </p:txBody>
      </p:sp>
      <p:sp>
        <p:nvSpPr>
          <p:cNvPr id="3" name="Content Placeholder 2"/>
          <p:cNvSpPr>
            <a:spLocks noGrp="1"/>
          </p:cNvSpPr>
          <p:nvPr>
            <p:ph idx="1"/>
          </p:nvPr>
        </p:nvSpPr>
        <p:spPr/>
        <p:txBody>
          <a:bodyPr>
            <a:normAutofit/>
          </a:bodyPr>
          <a:lstStyle/>
          <a:p>
            <a:r>
              <a:rPr lang="en-US" dirty="0" smtClean="0"/>
              <a:t>Cognitive Therapy</a:t>
            </a:r>
          </a:p>
          <a:p>
            <a:pPr marL="0" indent="0">
              <a:buNone/>
            </a:pPr>
            <a:r>
              <a:rPr lang="en-US" dirty="0" smtClean="0"/>
              <a:t>       </a:t>
            </a:r>
            <a:r>
              <a:rPr lang="en-US" sz="2000" dirty="0" smtClean="0"/>
              <a:t>Focus on identifying cognitive distortion around sleep </a:t>
            </a:r>
          </a:p>
          <a:p>
            <a:pPr marL="0" indent="0">
              <a:buNone/>
            </a:pPr>
            <a:r>
              <a:rPr lang="en-US" sz="2000" dirty="0" smtClean="0"/>
              <a:t>         Identifying hypervigilant efforts around sleep</a:t>
            </a:r>
          </a:p>
          <a:p>
            <a:pPr marL="0" indent="0">
              <a:buNone/>
            </a:pPr>
            <a:endParaRPr lang="en-US" sz="2000" dirty="0" smtClean="0"/>
          </a:p>
          <a:p>
            <a:r>
              <a:rPr lang="en-US" dirty="0" smtClean="0"/>
              <a:t>Psycho-education about sleep in pregnancy</a:t>
            </a:r>
          </a:p>
          <a:p>
            <a:pPr marL="0" indent="0">
              <a:buNone/>
            </a:pPr>
            <a:r>
              <a:rPr lang="en-US" sz="2000" dirty="0" smtClean="0"/>
              <a:t>        Education about normal sleep/wake cycle </a:t>
            </a:r>
          </a:p>
          <a:p>
            <a:pPr marL="0" indent="0">
              <a:buNone/>
            </a:pPr>
            <a:r>
              <a:rPr lang="en-US" sz="2000" dirty="0" smtClean="0"/>
              <a:t>        Healthy sleep habits </a:t>
            </a:r>
          </a:p>
          <a:p>
            <a:pPr marL="0" indent="0">
              <a:buNone/>
            </a:pPr>
            <a:r>
              <a:rPr lang="en-US" sz="2000" dirty="0" smtClean="0"/>
              <a:t>        Educations about infant sleep </a:t>
            </a:r>
          </a:p>
          <a:p>
            <a:pPr marL="0" indent="0">
              <a:buNone/>
            </a:pPr>
            <a:r>
              <a:rPr lang="en-US" sz="2000" dirty="0"/>
              <a:t> </a:t>
            </a:r>
            <a:r>
              <a:rPr lang="en-US" sz="2000" dirty="0" smtClean="0"/>
              <a:t>       Postpartum sleep recommendations </a:t>
            </a:r>
          </a:p>
        </p:txBody>
      </p:sp>
    </p:spTree>
    <p:extLst>
      <p:ext uri="{BB962C8B-B14F-4D97-AF65-F5344CB8AC3E}">
        <p14:creationId xmlns:p14="http://schemas.microsoft.com/office/powerpoint/2010/main" val="38545956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Components of CBT-I</a:t>
            </a:r>
            <a:endParaRPr lang="en-US" dirty="0"/>
          </a:p>
        </p:txBody>
      </p:sp>
      <p:sp>
        <p:nvSpPr>
          <p:cNvPr id="3" name="Content Placeholder 2"/>
          <p:cNvSpPr>
            <a:spLocks noGrp="1"/>
          </p:cNvSpPr>
          <p:nvPr>
            <p:ph idx="1"/>
          </p:nvPr>
        </p:nvSpPr>
        <p:spPr/>
        <p:txBody>
          <a:bodyPr/>
          <a:lstStyle/>
          <a:p>
            <a:r>
              <a:rPr lang="en-US" dirty="0"/>
              <a:t>Relaxation training </a:t>
            </a:r>
          </a:p>
          <a:p>
            <a:pPr marL="0" indent="0">
              <a:buNone/>
            </a:pPr>
            <a:r>
              <a:rPr lang="en-US" sz="2000" dirty="0" smtClean="0"/>
              <a:t>        Progressive </a:t>
            </a:r>
            <a:r>
              <a:rPr lang="en-US" sz="2000" dirty="0"/>
              <a:t>muscle relaxation </a:t>
            </a:r>
          </a:p>
          <a:p>
            <a:pPr marL="0" indent="0">
              <a:buNone/>
            </a:pPr>
            <a:r>
              <a:rPr lang="en-US" sz="2000" dirty="0" smtClean="0"/>
              <a:t>        Guided </a:t>
            </a:r>
            <a:r>
              <a:rPr lang="en-US" sz="2000" dirty="0"/>
              <a:t>sleep imagery </a:t>
            </a:r>
            <a:endParaRPr lang="en-US" sz="2000" dirty="0" smtClean="0"/>
          </a:p>
          <a:p>
            <a:pPr marL="0" indent="0">
              <a:buNone/>
            </a:pPr>
            <a:endParaRPr lang="en-US" sz="2000" dirty="0"/>
          </a:p>
          <a:p>
            <a:r>
              <a:rPr lang="en-US" dirty="0" smtClean="0"/>
              <a:t>Sleep </a:t>
            </a:r>
            <a:r>
              <a:rPr lang="en-US" dirty="0"/>
              <a:t>restriction therapy</a:t>
            </a:r>
          </a:p>
          <a:p>
            <a:pPr marL="0" indent="0">
              <a:buNone/>
            </a:pPr>
            <a:r>
              <a:rPr lang="en-US" sz="2000" dirty="0" smtClean="0"/>
              <a:t>        Restrict </a:t>
            </a:r>
            <a:r>
              <a:rPr lang="en-US" sz="2000" dirty="0"/>
              <a:t>time in bed to improve sleep </a:t>
            </a:r>
            <a:r>
              <a:rPr lang="en-US" sz="2000" dirty="0" smtClean="0"/>
              <a:t>efficiency </a:t>
            </a:r>
          </a:p>
          <a:p>
            <a:pPr marL="0" indent="0">
              <a:buNone/>
            </a:pPr>
            <a:endParaRPr lang="en-US" sz="2000" dirty="0"/>
          </a:p>
          <a:p>
            <a:r>
              <a:rPr lang="en-US" dirty="0"/>
              <a:t>Stimulus control therapy </a:t>
            </a:r>
          </a:p>
          <a:p>
            <a:pPr marL="0" indent="0">
              <a:buNone/>
            </a:pPr>
            <a:r>
              <a:rPr lang="en-US" sz="2000" dirty="0" smtClean="0"/>
              <a:t>        Reduce </a:t>
            </a:r>
            <a:r>
              <a:rPr lang="en-US" sz="2000" dirty="0"/>
              <a:t>association between sleep and insomnia </a:t>
            </a:r>
          </a:p>
          <a:p>
            <a:pPr marL="0" indent="0">
              <a:buNone/>
            </a:pPr>
            <a:r>
              <a:rPr lang="en-US" sz="2000" dirty="0" smtClean="0"/>
              <a:t>        Strengthen </a:t>
            </a:r>
            <a:r>
              <a:rPr lang="en-US" sz="2000" dirty="0"/>
              <a:t>association between sleep and bed </a:t>
            </a:r>
          </a:p>
          <a:p>
            <a:endParaRPr lang="en-US" dirty="0"/>
          </a:p>
          <a:p>
            <a:endParaRPr lang="en-US" dirty="0"/>
          </a:p>
        </p:txBody>
      </p:sp>
    </p:spTree>
    <p:extLst>
      <p:ext uri="{BB962C8B-B14F-4D97-AF65-F5344CB8AC3E}">
        <p14:creationId xmlns:p14="http://schemas.microsoft.com/office/powerpoint/2010/main" val="249226848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Cognitive Behavior </a:t>
            </a:r>
            <a:r>
              <a:rPr lang="en-US" dirty="0" smtClean="0"/>
              <a:t>Therapy-Insomnia </a:t>
            </a:r>
            <a:endParaRPr lang="en-US" dirty="0"/>
          </a:p>
        </p:txBody>
      </p:sp>
      <p:sp>
        <p:nvSpPr>
          <p:cNvPr id="3" name="Content Placeholder 2"/>
          <p:cNvSpPr>
            <a:spLocks noGrp="1"/>
          </p:cNvSpPr>
          <p:nvPr>
            <p:ph idx="1"/>
          </p:nvPr>
        </p:nvSpPr>
        <p:spPr/>
        <p:txBody>
          <a:bodyPr/>
          <a:lstStyle/>
          <a:p>
            <a:r>
              <a:rPr lang="en-US" dirty="0" smtClean="0"/>
              <a:t>Individual or small group therapy </a:t>
            </a:r>
          </a:p>
          <a:p>
            <a:r>
              <a:rPr lang="en-US" dirty="0" smtClean="0"/>
              <a:t>4-8 sessions averaging 6 hours of total therapy </a:t>
            </a:r>
          </a:p>
          <a:p>
            <a:r>
              <a:rPr lang="en-US" dirty="0" smtClean="0"/>
              <a:t>Face to face intervention has shown to be more effective </a:t>
            </a:r>
          </a:p>
          <a:p>
            <a:r>
              <a:rPr lang="en-US" dirty="0" smtClean="0"/>
              <a:t>Digital </a:t>
            </a:r>
            <a:r>
              <a:rPr lang="en-US" dirty="0" smtClean="0"/>
              <a:t>CBT-I </a:t>
            </a:r>
            <a:r>
              <a:rPr lang="en-US" dirty="0" smtClean="0"/>
              <a:t>is progressively showing improved effectiveness</a:t>
            </a:r>
          </a:p>
          <a:p>
            <a:r>
              <a:rPr lang="en-US" dirty="0" smtClean="0"/>
              <a:t>Digital CBT-I with coach shows better results (CBT-I coach </a:t>
            </a:r>
            <a:r>
              <a:rPr lang="en-US" dirty="0" smtClean="0"/>
              <a:t>)</a:t>
            </a:r>
          </a:p>
          <a:p>
            <a:r>
              <a:rPr lang="en-US" dirty="0" smtClean="0"/>
              <a:t>Insomnia coach can be used independently </a:t>
            </a:r>
            <a:endParaRPr lang="en-US" dirty="0" smtClean="0"/>
          </a:p>
          <a:p>
            <a:r>
              <a:rPr lang="en-US" dirty="0" smtClean="0"/>
              <a:t>2 small RCT with </a:t>
            </a:r>
            <a:r>
              <a:rPr lang="en-US" dirty="0" err="1" smtClean="0"/>
              <a:t>Sleepio</a:t>
            </a:r>
            <a:r>
              <a:rPr lang="en-US" dirty="0" smtClean="0"/>
              <a:t> in pregnant women </a:t>
            </a:r>
          </a:p>
          <a:p>
            <a:r>
              <a:rPr lang="en-US" dirty="0" smtClean="0"/>
              <a:t>Other </a:t>
            </a:r>
            <a:r>
              <a:rPr lang="en-US" dirty="0" smtClean="0"/>
              <a:t>resources: </a:t>
            </a:r>
            <a:r>
              <a:rPr lang="en-US" dirty="0" err="1" smtClean="0"/>
              <a:t>Sleeprest</a:t>
            </a:r>
            <a:r>
              <a:rPr lang="en-US" dirty="0" smtClean="0"/>
              <a:t>(SHUT-</a:t>
            </a:r>
            <a:r>
              <a:rPr lang="en-US" dirty="0" err="1" smtClean="0"/>
              <a:t>i</a:t>
            </a:r>
            <a:r>
              <a:rPr lang="en-US" dirty="0" smtClean="0"/>
              <a:t>) and </a:t>
            </a:r>
            <a:r>
              <a:rPr lang="en-US" dirty="0" err="1" smtClean="0"/>
              <a:t>Sleepstation</a:t>
            </a:r>
            <a:r>
              <a:rPr lang="en-US" dirty="0" smtClean="0"/>
              <a:t>(NHS,UK</a:t>
            </a:r>
            <a:r>
              <a:rPr lang="en-US" dirty="0" smtClean="0"/>
              <a:t>)</a:t>
            </a:r>
          </a:p>
          <a:p>
            <a:pPr marL="0" indent="0">
              <a:buNone/>
            </a:pPr>
            <a:r>
              <a:rPr lang="en-US" dirty="0" smtClean="0"/>
              <a:t>           </a:t>
            </a:r>
            <a:endParaRPr lang="en-US" dirty="0"/>
          </a:p>
        </p:txBody>
      </p:sp>
    </p:spTree>
    <p:extLst>
      <p:ext uri="{BB962C8B-B14F-4D97-AF65-F5344CB8AC3E}">
        <p14:creationId xmlns:p14="http://schemas.microsoft.com/office/powerpoint/2010/main" val="111322501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3</a:t>
            </a:r>
            <a:endParaRPr lang="en-US" dirty="0"/>
          </a:p>
        </p:txBody>
      </p:sp>
      <p:sp>
        <p:nvSpPr>
          <p:cNvPr id="3" name="Content Placeholder 2"/>
          <p:cNvSpPr>
            <a:spLocks noGrp="1"/>
          </p:cNvSpPr>
          <p:nvPr>
            <p:ph idx="1"/>
          </p:nvPr>
        </p:nvSpPr>
        <p:spPr/>
        <p:txBody>
          <a:bodyPr/>
          <a:lstStyle/>
          <a:p>
            <a:pPr marL="0" indent="0">
              <a:buNone/>
            </a:pPr>
            <a:r>
              <a:rPr lang="en-US" dirty="0"/>
              <a:t>If non-pharmacological options for treatment of insomnia are exhausted, clinician can consider using which of the following medications: </a:t>
            </a:r>
          </a:p>
          <a:p>
            <a:pPr marL="514350" indent="-514350">
              <a:buAutoNum type="alphaUcPeriod"/>
            </a:pPr>
            <a:r>
              <a:rPr lang="en-US" dirty="0"/>
              <a:t>Benzodiazepines</a:t>
            </a:r>
          </a:p>
          <a:p>
            <a:pPr marL="514350" indent="-514350">
              <a:buAutoNum type="alphaUcPeriod"/>
            </a:pPr>
            <a:r>
              <a:rPr lang="en-US" dirty="0"/>
              <a:t>Benzodiazepine receptor agonists</a:t>
            </a:r>
          </a:p>
          <a:p>
            <a:pPr marL="514350" indent="-514350">
              <a:buAutoNum type="alphaUcPeriod"/>
            </a:pPr>
            <a:r>
              <a:rPr lang="en-US" dirty="0"/>
              <a:t>Antihistamines</a:t>
            </a:r>
          </a:p>
          <a:p>
            <a:pPr marL="514350" indent="-514350">
              <a:buAutoNum type="alphaUcPeriod"/>
            </a:pPr>
            <a:r>
              <a:rPr lang="en-US" dirty="0"/>
              <a:t>Antidepressants</a:t>
            </a:r>
          </a:p>
          <a:p>
            <a:pPr marL="514350" indent="-514350">
              <a:buAutoNum type="alphaUcPeriod"/>
            </a:pPr>
            <a:r>
              <a:rPr lang="en-US" dirty="0"/>
              <a:t>Any of the above</a:t>
            </a:r>
          </a:p>
          <a:p>
            <a:endParaRPr lang="en-US" dirty="0"/>
          </a:p>
        </p:txBody>
      </p:sp>
    </p:spTree>
    <p:extLst>
      <p:ext uri="{BB962C8B-B14F-4D97-AF65-F5344CB8AC3E}">
        <p14:creationId xmlns:p14="http://schemas.microsoft.com/office/powerpoint/2010/main" val="23050597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Pharmacological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Melatonin</a:t>
            </a:r>
          </a:p>
          <a:p>
            <a:pPr>
              <a:buFont typeface="Arial" panose="020B0604020202020204" pitchFamily="34" charset="0"/>
              <a:buChar char="•"/>
            </a:pPr>
            <a:r>
              <a:rPr lang="en-US" dirty="0" smtClean="0"/>
              <a:t>Antihistamine ( </a:t>
            </a:r>
            <a:r>
              <a:rPr lang="en-US" sz="2000" dirty="0" smtClean="0"/>
              <a:t>Doxylamine, </a:t>
            </a:r>
            <a:r>
              <a:rPr lang="en-US" sz="2000" dirty="0" err="1" smtClean="0"/>
              <a:t>Diphenylhydramine</a:t>
            </a:r>
            <a:r>
              <a:rPr lang="en-US" sz="2000" dirty="0" smtClean="0"/>
              <a:t>, Hydroxyzine</a:t>
            </a:r>
            <a:r>
              <a:rPr lang="en-US" dirty="0" smtClean="0"/>
              <a:t>)</a:t>
            </a:r>
          </a:p>
          <a:p>
            <a:pPr>
              <a:buFont typeface="Arial" panose="020B0604020202020204" pitchFamily="34" charset="0"/>
              <a:buChar char="•"/>
            </a:pPr>
            <a:r>
              <a:rPr lang="en-US" dirty="0" smtClean="0"/>
              <a:t>Benzodiazepines </a:t>
            </a:r>
            <a:r>
              <a:rPr lang="en-US" dirty="0"/>
              <a:t>(</a:t>
            </a:r>
            <a:r>
              <a:rPr lang="en-US" sz="2000" dirty="0"/>
              <a:t>Lorazepam, Alprazolam, Clonazepam</a:t>
            </a:r>
            <a:r>
              <a:rPr lang="en-US" dirty="0"/>
              <a:t>)</a:t>
            </a:r>
          </a:p>
          <a:p>
            <a:pPr>
              <a:buFont typeface="Arial" panose="020B0604020202020204" pitchFamily="34" charset="0"/>
              <a:buChar char="•"/>
            </a:pPr>
            <a:r>
              <a:rPr lang="en-US" dirty="0"/>
              <a:t>B</a:t>
            </a:r>
            <a:r>
              <a:rPr lang="en-US" dirty="0" smtClean="0"/>
              <a:t>enzodiazepine </a:t>
            </a:r>
            <a:r>
              <a:rPr lang="en-US" dirty="0"/>
              <a:t>Receptor Agonist( </a:t>
            </a:r>
            <a:r>
              <a:rPr lang="en-US" sz="2000" dirty="0"/>
              <a:t>Zolpidem, </a:t>
            </a:r>
            <a:r>
              <a:rPr lang="en-US" sz="2000" dirty="0" err="1"/>
              <a:t>Zopiclone</a:t>
            </a:r>
            <a:r>
              <a:rPr lang="en-US" sz="2000" dirty="0" smtClean="0"/>
              <a:t>, </a:t>
            </a:r>
            <a:r>
              <a:rPr lang="en-US" sz="2000" dirty="0" err="1" smtClean="0"/>
              <a:t>Zaleplon</a:t>
            </a:r>
            <a:r>
              <a:rPr lang="en-US" dirty="0"/>
              <a:t>)</a:t>
            </a:r>
          </a:p>
          <a:p>
            <a:pPr>
              <a:buFont typeface="Arial" panose="020B0604020202020204" pitchFamily="34" charset="0"/>
              <a:buChar char="•"/>
            </a:pPr>
            <a:r>
              <a:rPr lang="en-US" dirty="0" smtClean="0"/>
              <a:t>Antidepressant ( </a:t>
            </a:r>
            <a:r>
              <a:rPr lang="en-US" sz="2000" dirty="0" smtClean="0"/>
              <a:t>Trazodone, Mirtazapine</a:t>
            </a:r>
            <a:r>
              <a:rPr lang="en-US" sz="2000" dirty="0" smtClean="0"/>
              <a:t>, </a:t>
            </a:r>
            <a:r>
              <a:rPr lang="en-US" sz="2000" dirty="0" err="1" smtClean="0"/>
              <a:t>Doxepin,Elavil</a:t>
            </a:r>
            <a:r>
              <a:rPr lang="en-US" sz="2000" dirty="0" smtClean="0"/>
              <a:t> </a:t>
            </a:r>
            <a:r>
              <a:rPr lang="en-US" dirty="0" smtClean="0"/>
              <a:t>) </a:t>
            </a:r>
          </a:p>
          <a:p>
            <a:pPr>
              <a:buFont typeface="Arial" panose="020B0604020202020204" pitchFamily="34" charset="0"/>
              <a:buChar char="•"/>
            </a:pPr>
            <a:r>
              <a:rPr lang="en-US" dirty="0" smtClean="0"/>
              <a:t>Atypical </a:t>
            </a:r>
            <a:r>
              <a:rPr lang="en-US" dirty="0" smtClean="0"/>
              <a:t>antipsychotics (</a:t>
            </a:r>
            <a:r>
              <a:rPr lang="en-US" sz="2000" dirty="0" smtClean="0"/>
              <a:t>Olanzapine, Quetiapine</a:t>
            </a:r>
            <a:r>
              <a:rPr lang="en-US" dirty="0" smtClean="0"/>
              <a:t>)</a:t>
            </a:r>
            <a:endParaRPr lang="en-US" dirty="0"/>
          </a:p>
        </p:txBody>
      </p:sp>
    </p:spTree>
    <p:extLst>
      <p:ext uri="{BB962C8B-B14F-4D97-AF65-F5344CB8AC3E}">
        <p14:creationId xmlns:p14="http://schemas.microsoft.com/office/powerpoint/2010/main" val="18024728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5448592" y="4084221"/>
            <a:ext cx="6743408" cy="2272129"/>
          </a:xfrm>
          <a:prstGeom prst="rect">
            <a:avLst/>
          </a:prstGeom>
          <a:solidFill>
            <a:srgbClr val="7BBF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Slide Number Placeholder 1"/>
          <p:cNvSpPr>
            <a:spLocks noGrp="1"/>
          </p:cNvSpPr>
          <p:nvPr>
            <p:ph type="sldNum" sz="quarter" idx="12"/>
          </p:nvPr>
        </p:nvSpPr>
        <p:spPr/>
        <p:txBody>
          <a:bodyPr/>
          <a:lstStyle/>
          <a:p>
            <a:fld id="{E927A71C-5EB0-45EC-B0AD-E94D765AE5AB}" type="slidenum">
              <a:rPr lang="en-US" smtClean="0"/>
              <a:pPr/>
              <a:t>2</a:t>
            </a:fld>
            <a:endParaRPr lang="en-US"/>
          </a:p>
        </p:txBody>
      </p:sp>
      <p:sp>
        <p:nvSpPr>
          <p:cNvPr id="6" name="Title 5"/>
          <p:cNvSpPr>
            <a:spLocks noGrp="1"/>
          </p:cNvSpPr>
          <p:nvPr>
            <p:ph type="ctrTitle"/>
          </p:nvPr>
        </p:nvSpPr>
        <p:spPr/>
        <p:txBody>
          <a:bodyPr/>
          <a:lstStyle/>
          <a:p>
            <a:r>
              <a:rPr lang="en-US" sz="3600" dirty="0">
                <a:latin typeface="Helvetica Regular" charset="0"/>
              </a:rPr>
              <a:t>Speaker:</a:t>
            </a:r>
          </a:p>
        </p:txBody>
      </p:sp>
      <p:sp>
        <p:nvSpPr>
          <p:cNvPr id="8" name="Subtitle 6"/>
          <p:cNvSpPr txBox="1">
            <a:spLocks/>
          </p:cNvSpPr>
          <p:nvPr/>
        </p:nvSpPr>
        <p:spPr>
          <a:xfrm>
            <a:off x="5238896" y="3280695"/>
            <a:ext cx="6743408" cy="44517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Tx/>
              <a:buNone/>
              <a:defRPr sz="2400" kern="1200">
                <a:solidFill>
                  <a:schemeClr val="bg1"/>
                </a:solidFill>
                <a:latin typeface="Myriad Pro Cond" panose="020B0506030403020204" pitchFamily="34" charset="0"/>
                <a:ea typeface="+mn-ea"/>
                <a:cs typeface="+mn-cs"/>
              </a:defRPr>
            </a:lvl1pPr>
            <a:lvl2pPr marL="457200" indent="0" algn="ctr" defTabSz="914400" rtl="0" eaLnBrk="1" latinLnBrk="0" hangingPunct="1">
              <a:lnSpc>
                <a:spcPct val="90000"/>
              </a:lnSpc>
              <a:spcBef>
                <a:spcPts val="500"/>
              </a:spcBef>
              <a:buClr>
                <a:schemeClr val="tx2"/>
              </a:buClr>
              <a:buFont typeface="Arial" panose="020B0604020202020204" pitchFamily="34" charset="0"/>
              <a:buNone/>
              <a:defRPr sz="2000" kern="1200">
                <a:solidFill>
                  <a:schemeClr val="tx1"/>
                </a:solidFill>
                <a:latin typeface="Myriad Pro Cond" panose="020B0506030403020204" pitchFamily="34" charset="0"/>
                <a:ea typeface="+mn-ea"/>
                <a:cs typeface="+mn-cs"/>
              </a:defRPr>
            </a:lvl2pPr>
            <a:lvl3pPr marL="914400" indent="0" algn="ctr" defTabSz="914400" rtl="0" eaLnBrk="1" latinLnBrk="0" hangingPunct="1">
              <a:lnSpc>
                <a:spcPct val="90000"/>
              </a:lnSpc>
              <a:spcBef>
                <a:spcPts val="500"/>
              </a:spcBef>
              <a:buClr>
                <a:schemeClr val="tx2"/>
              </a:buClr>
              <a:buFont typeface="Myriad Pro Cond" panose="020B0506030403020204" pitchFamily="34" charset="0"/>
              <a:buNone/>
              <a:defRPr sz="1800" kern="1200">
                <a:solidFill>
                  <a:schemeClr val="tx1"/>
                </a:solidFill>
                <a:latin typeface="Myriad Pro Cond" panose="020B0506030403020204" pitchFamily="34" charset="0"/>
                <a:ea typeface="+mn-ea"/>
                <a:cs typeface="+mn-cs"/>
              </a:defRPr>
            </a:lvl3pPr>
            <a:lvl4pPr marL="1371600" indent="0" algn="ctr" defTabSz="914400" rtl="0" eaLnBrk="1" latinLnBrk="0" hangingPunct="1">
              <a:lnSpc>
                <a:spcPct val="90000"/>
              </a:lnSpc>
              <a:spcBef>
                <a:spcPts val="500"/>
              </a:spcBef>
              <a:buClr>
                <a:schemeClr val="tx2"/>
              </a:buClr>
              <a:buFont typeface="Arial" panose="020B0604020202020204" pitchFamily="34" charset="0"/>
              <a:buNone/>
              <a:defRPr sz="1600" kern="1200">
                <a:solidFill>
                  <a:schemeClr val="tx1"/>
                </a:solidFill>
                <a:latin typeface="Myriad Pro Cond" panose="020B0506030403020204" pitchFamily="34" charset="0"/>
                <a:ea typeface="+mn-ea"/>
                <a:cs typeface="+mn-cs"/>
              </a:defRPr>
            </a:lvl4pPr>
            <a:lvl5pPr marL="1828800" indent="0" algn="ctr" defTabSz="914400" rtl="0" eaLnBrk="1" latinLnBrk="0" hangingPunct="1">
              <a:lnSpc>
                <a:spcPct val="90000"/>
              </a:lnSpc>
              <a:spcBef>
                <a:spcPts val="500"/>
              </a:spcBef>
              <a:buClr>
                <a:schemeClr val="tx2"/>
              </a:buClr>
              <a:buFont typeface="Myriad Pro Cond" panose="020B0506030403020204" pitchFamily="34" charset="0"/>
              <a:buNone/>
              <a:defRPr sz="1600" kern="1200">
                <a:solidFill>
                  <a:schemeClr val="tx1"/>
                </a:solidFill>
                <a:latin typeface="Myriad Pro Cond" panose="020B0506030403020204" pitchFamily="34" charset="0"/>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50000"/>
              </a:lnSpc>
            </a:pPr>
            <a:r>
              <a:rPr lang="en-US" sz="4000" dirty="0" smtClean="0">
                <a:latin typeface="Helvetica Regular" charset="0"/>
              </a:rPr>
              <a:t>Joshna Singh MBBS</a:t>
            </a:r>
            <a:endParaRPr lang="en-US" sz="4000" dirty="0">
              <a:latin typeface="Helvetica Regular" charset="0"/>
            </a:endParaRPr>
          </a:p>
        </p:txBody>
      </p:sp>
      <p:sp>
        <p:nvSpPr>
          <p:cNvPr id="11" name="Title 5"/>
          <p:cNvSpPr txBox="1">
            <a:spLocks/>
          </p:cNvSpPr>
          <p:nvPr/>
        </p:nvSpPr>
        <p:spPr>
          <a:xfrm>
            <a:off x="7107155" y="4159731"/>
            <a:ext cx="4715435" cy="2121108"/>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4400" kern="1200">
                <a:solidFill>
                  <a:schemeClr val="bg1"/>
                </a:solidFill>
                <a:latin typeface="Myriad Pro Cond" panose="020B0506030403020204" pitchFamily="34" charset="0"/>
                <a:ea typeface="Kozuka Gothic Pr6N B" panose="020B0800000000000000" pitchFamily="34" charset="-128"/>
                <a:cs typeface="Myriad Arabic" panose="01010101010101010101" pitchFamily="50" charset="-78"/>
              </a:defRPr>
            </a:lvl1pPr>
          </a:lstStyle>
          <a:p>
            <a:pPr algn="l"/>
            <a:r>
              <a:rPr lang="en-US" sz="1800" dirty="0" smtClean="0">
                <a:latin typeface="Helvetica Regular"/>
              </a:rPr>
              <a:t>Assistant </a:t>
            </a:r>
            <a:r>
              <a:rPr lang="en-US" sz="1800" dirty="0">
                <a:latin typeface="Helvetica Regular"/>
              </a:rPr>
              <a:t>Professor of Psychiatry</a:t>
            </a:r>
          </a:p>
          <a:p>
            <a:pPr algn="l"/>
            <a:r>
              <a:rPr lang="en-US" sz="1800" dirty="0">
                <a:latin typeface="Helvetica Regular"/>
              </a:rPr>
              <a:t>Jacobs School of Medicine and Biomedical Sciences ,Buffalo NY</a:t>
            </a:r>
          </a:p>
          <a:p>
            <a:pPr algn="l"/>
            <a:endParaRPr lang="en-US" sz="1800" dirty="0">
              <a:latin typeface="Helvetica Regular"/>
            </a:endParaRPr>
          </a:p>
          <a:p>
            <a:pPr algn="l"/>
            <a:r>
              <a:rPr lang="en-US" sz="1800" dirty="0">
                <a:latin typeface="Helvetica Regular"/>
              </a:rPr>
              <a:t>Contact</a:t>
            </a:r>
          </a:p>
          <a:p>
            <a:pPr algn="l"/>
            <a:r>
              <a:rPr lang="en-US" sz="1800" dirty="0">
                <a:latin typeface="Helvetica Regular"/>
              </a:rPr>
              <a:t>716-835-1246, </a:t>
            </a:r>
            <a:r>
              <a:rPr lang="en-US" sz="1800" dirty="0">
                <a:latin typeface="Helvetica Regular"/>
                <a:hlinkClick r:id="rId3"/>
              </a:rPr>
              <a:t>jsingh1@buffalo.edu</a:t>
            </a:r>
            <a:r>
              <a:rPr lang="en-US" sz="1800" dirty="0">
                <a:latin typeface="Helvetica Regular"/>
              </a:rPr>
              <a:t> </a:t>
            </a:r>
          </a:p>
          <a:p>
            <a:pPr algn="l"/>
            <a:endParaRPr lang="en-US" sz="1800" dirty="0">
              <a:latin typeface="Helvetica Regular"/>
            </a:endParaRPr>
          </a:p>
          <a:p>
            <a:pPr algn="l"/>
            <a:endParaRPr lang="en-US" sz="1800" dirty="0">
              <a:latin typeface="Helvetica Regular"/>
            </a:endParaRPr>
          </a:p>
          <a:p>
            <a:pPr algn="l"/>
            <a:endParaRPr lang="en-US" sz="1800" dirty="0">
              <a:latin typeface="Helvetica Regular"/>
            </a:endParaRPr>
          </a:p>
        </p:txBody>
      </p:sp>
    </p:spTree>
    <p:extLst>
      <p:ext uri="{BB962C8B-B14F-4D97-AF65-F5344CB8AC3E}">
        <p14:creationId xmlns:p14="http://schemas.microsoft.com/office/powerpoint/2010/main" val="24503683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Melatonin </a:t>
            </a:r>
            <a:endParaRPr lang="en-US" dirty="0"/>
          </a:p>
        </p:txBody>
      </p:sp>
      <p:sp>
        <p:nvSpPr>
          <p:cNvPr id="3" name="Content Placeholder 2"/>
          <p:cNvSpPr>
            <a:spLocks noGrp="1"/>
          </p:cNvSpPr>
          <p:nvPr>
            <p:ph idx="1"/>
          </p:nvPr>
        </p:nvSpPr>
        <p:spPr/>
        <p:txBody>
          <a:bodyPr>
            <a:normAutofit/>
          </a:bodyPr>
          <a:lstStyle/>
          <a:p>
            <a:r>
              <a:rPr lang="en-US" dirty="0" smtClean="0"/>
              <a:t>1% women use melatonin during pregnancy </a:t>
            </a:r>
          </a:p>
          <a:p>
            <a:r>
              <a:rPr lang="en-US" dirty="0" smtClean="0"/>
              <a:t>No monitoring by FDA</a:t>
            </a:r>
          </a:p>
          <a:p>
            <a:r>
              <a:rPr lang="en-US" dirty="0" smtClean="0"/>
              <a:t>Limited data and mostly from animal studies </a:t>
            </a:r>
          </a:p>
          <a:p>
            <a:r>
              <a:rPr lang="en-US" dirty="0" smtClean="0"/>
              <a:t>Available data conflicting </a:t>
            </a:r>
          </a:p>
          <a:p>
            <a:r>
              <a:rPr lang="en-US" dirty="0" smtClean="0"/>
              <a:t>Supplemented doses are much higher then physiologic doses </a:t>
            </a:r>
          </a:p>
          <a:p>
            <a:r>
              <a:rPr lang="en-US" dirty="0" smtClean="0"/>
              <a:t>Exogenous supplementation can alter endogenous secretion and affect fetal circadian rhythm</a:t>
            </a:r>
          </a:p>
          <a:p>
            <a:endParaRPr lang="en-US" dirty="0"/>
          </a:p>
          <a:p>
            <a:pPr marL="0" indent="0">
              <a:buNone/>
            </a:pPr>
            <a:r>
              <a:rPr lang="en-US" dirty="0"/>
              <a:t> </a:t>
            </a:r>
            <a:r>
              <a:rPr lang="en-US" dirty="0" smtClean="0"/>
              <a:t>               </a:t>
            </a:r>
            <a:r>
              <a:rPr lang="en-US" sz="1200" b="1" i="1" dirty="0" smtClean="0"/>
              <a:t>Ref: Freeman et al 2016,Prazinko, et al 2000,Choudhry et al 2018</a:t>
            </a:r>
            <a:endParaRPr lang="en-US" sz="1200" b="1" i="1" dirty="0"/>
          </a:p>
        </p:txBody>
      </p:sp>
    </p:spTree>
    <p:extLst>
      <p:ext uri="{BB962C8B-B14F-4D97-AF65-F5344CB8AC3E}">
        <p14:creationId xmlns:p14="http://schemas.microsoft.com/office/powerpoint/2010/main" val="221164403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Antihistamine </a:t>
            </a:r>
            <a:br>
              <a:rPr lang="en-US" dirty="0"/>
            </a:br>
            <a:endParaRPr lang="en-US" dirty="0"/>
          </a:p>
        </p:txBody>
      </p:sp>
      <p:sp>
        <p:nvSpPr>
          <p:cNvPr id="3" name="Content Placeholder 2"/>
          <p:cNvSpPr>
            <a:spLocks noGrp="1"/>
          </p:cNvSpPr>
          <p:nvPr>
            <p:ph idx="1"/>
          </p:nvPr>
        </p:nvSpPr>
        <p:spPr/>
        <p:txBody>
          <a:bodyPr>
            <a:normAutofit fontScale="85000" lnSpcReduction="20000"/>
          </a:bodyPr>
          <a:lstStyle/>
          <a:p>
            <a:pPr>
              <a:buFont typeface="Arial" panose="020B0604020202020204" pitchFamily="34" charset="0"/>
              <a:buChar char="•"/>
            </a:pPr>
            <a:r>
              <a:rPr lang="en-US" dirty="0" smtClean="0"/>
              <a:t>Data primarily from studies when used at </a:t>
            </a:r>
            <a:r>
              <a:rPr lang="en-US" dirty="0" smtClean="0"/>
              <a:t>anti-emetics </a:t>
            </a:r>
            <a:endParaRPr lang="en-US" dirty="0" smtClean="0"/>
          </a:p>
          <a:p>
            <a:pPr>
              <a:buFont typeface="Arial" panose="020B0604020202020204" pitchFamily="34" charset="0"/>
              <a:buChar char="•"/>
            </a:pPr>
            <a:r>
              <a:rPr lang="en-US" dirty="0"/>
              <a:t>A</a:t>
            </a:r>
            <a:r>
              <a:rPr lang="en-US" dirty="0" smtClean="0"/>
              <a:t>vailable data is limited but available data does </a:t>
            </a:r>
            <a:r>
              <a:rPr lang="en-US" dirty="0" smtClean="0"/>
              <a:t>not show association with congenital malformation or poor neonatal outcomes </a:t>
            </a:r>
          </a:p>
          <a:p>
            <a:pPr>
              <a:buFont typeface="Arial" panose="020B0604020202020204" pitchFamily="34" charset="0"/>
              <a:buChar char="•"/>
            </a:pPr>
            <a:r>
              <a:rPr lang="en-US" dirty="0" smtClean="0"/>
              <a:t>Theoretical risk of decrease in milk supply </a:t>
            </a:r>
          </a:p>
          <a:p>
            <a:pPr>
              <a:buFont typeface="Arial" panose="020B0604020202020204" pitchFamily="34" charset="0"/>
              <a:buChar char="•"/>
            </a:pPr>
            <a:r>
              <a:rPr lang="en-US" b="1" dirty="0" smtClean="0"/>
              <a:t>Doxylamine(25-50 mg) </a:t>
            </a:r>
            <a:r>
              <a:rPr lang="en-US" dirty="0" smtClean="0"/>
              <a:t>is the preferred and often the first line medication for </a:t>
            </a:r>
            <a:r>
              <a:rPr lang="en-US" dirty="0" smtClean="0"/>
              <a:t>insomnia </a:t>
            </a:r>
            <a:endParaRPr lang="en-US" dirty="0" smtClean="0"/>
          </a:p>
          <a:p>
            <a:pPr>
              <a:buFont typeface="Arial" panose="020B0604020202020204" pitchFamily="34" charset="0"/>
              <a:buChar char="•"/>
            </a:pPr>
            <a:r>
              <a:rPr lang="en-US" b="1" dirty="0" smtClean="0"/>
              <a:t>Diphenhydramine</a:t>
            </a:r>
            <a:r>
              <a:rPr lang="en-US" dirty="0" smtClean="0"/>
              <a:t>: Very limited data </a:t>
            </a:r>
          </a:p>
          <a:p>
            <a:pPr marL="0" indent="0">
              <a:buNone/>
            </a:pPr>
            <a:r>
              <a:rPr lang="en-US" dirty="0" smtClean="0"/>
              <a:t>      </a:t>
            </a:r>
            <a:r>
              <a:rPr lang="en-US" sz="2400" dirty="0" smtClean="0"/>
              <a:t>Studies have not shown any consistent association </a:t>
            </a:r>
            <a:r>
              <a:rPr lang="en-US" sz="2400" dirty="0" smtClean="0"/>
              <a:t>with any </a:t>
            </a:r>
            <a:r>
              <a:rPr lang="en-US" sz="2400" dirty="0" smtClean="0"/>
              <a:t>specific </a:t>
            </a:r>
            <a:endParaRPr lang="en-US" sz="2400" dirty="0" smtClean="0"/>
          </a:p>
          <a:p>
            <a:pPr marL="0" indent="0">
              <a:buNone/>
            </a:pPr>
            <a:r>
              <a:rPr lang="en-US" sz="2400" dirty="0"/>
              <a:t> </a:t>
            </a:r>
            <a:r>
              <a:rPr lang="en-US" sz="2400" dirty="0" smtClean="0"/>
              <a:t>      </a:t>
            </a:r>
            <a:r>
              <a:rPr lang="en-US" sz="2400" dirty="0" smtClean="0"/>
              <a:t>congenital malformation</a:t>
            </a:r>
            <a:r>
              <a:rPr lang="en-US" sz="2400" dirty="0" smtClean="0"/>
              <a:t>. No adverse effects in </a:t>
            </a:r>
            <a:r>
              <a:rPr lang="en-US" sz="2400" dirty="0" smtClean="0"/>
              <a:t>BF, occasional use ok</a:t>
            </a:r>
            <a:endParaRPr lang="en-US" sz="2400" dirty="0" smtClean="0"/>
          </a:p>
          <a:p>
            <a:pPr>
              <a:buFont typeface="Arial" panose="020B0604020202020204" pitchFamily="34" charset="0"/>
              <a:buChar char="•"/>
            </a:pPr>
            <a:r>
              <a:rPr lang="en-US" b="1" dirty="0" smtClean="0"/>
              <a:t>Hydroxyzine</a:t>
            </a:r>
            <a:r>
              <a:rPr lang="en-US" dirty="0" smtClean="0"/>
              <a:t>: Huma data limited</a:t>
            </a:r>
          </a:p>
          <a:p>
            <a:pPr marL="0" indent="0">
              <a:buNone/>
            </a:pPr>
            <a:r>
              <a:rPr lang="en-US" dirty="0"/>
              <a:t> </a:t>
            </a:r>
            <a:r>
              <a:rPr lang="en-US" dirty="0" smtClean="0"/>
              <a:t>     </a:t>
            </a:r>
            <a:r>
              <a:rPr lang="en-US" sz="2400" dirty="0" smtClean="0"/>
              <a:t>No consistent pattern of malformation. No specific data </a:t>
            </a:r>
            <a:r>
              <a:rPr lang="en-US" sz="2400" dirty="0" smtClean="0"/>
              <a:t> available related to </a:t>
            </a:r>
            <a:r>
              <a:rPr lang="en-US" sz="2400" dirty="0" smtClean="0"/>
              <a:t>BF  </a:t>
            </a:r>
            <a:endParaRPr lang="en-US" sz="2400" dirty="0" smtClean="0"/>
          </a:p>
          <a:p>
            <a:pPr marL="0" indent="0">
              <a:buNone/>
            </a:pPr>
            <a:endParaRPr lang="en-US" sz="2400" dirty="0" smtClean="0"/>
          </a:p>
          <a:p>
            <a:pPr marL="0" indent="0">
              <a:buNone/>
            </a:pPr>
            <a:r>
              <a:rPr lang="en-US" sz="1400" dirty="0" smtClean="0"/>
              <a:t>                                                                                                          </a:t>
            </a:r>
            <a:r>
              <a:rPr lang="en-US" sz="1400" b="1" i="1" dirty="0" smtClean="0"/>
              <a:t>Ref : Li et al 2013,Andreak et al 2012,smedt et al 2014.Choudhary et al 2018</a:t>
            </a:r>
          </a:p>
          <a:p>
            <a:endParaRPr lang="en-US" dirty="0"/>
          </a:p>
          <a:p>
            <a:endParaRPr lang="en-US" dirty="0"/>
          </a:p>
        </p:txBody>
      </p:sp>
    </p:spTree>
    <p:extLst>
      <p:ext uri="{BB962C8B-B14F-4D97-AF65-F5344CB8AC3E}">
        <p14:creationId xmlns:p14="http://schemas.microsoft.com/office/powerpoint/2010/main" val="32254169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Benzodiazepines</a:t>
            </a:r>
          </a:p>
        </p:txBody>
      </p:sp>
      <p:sp>
        <p:nvSpPr>
          <p:cNvPr id="3" name="Content Placeholder 2"/>
          <p:cNvSpPr>
            <a:spLocks noGrp="1"/>
          </p:cNvSpPr>
          <p:nvPr>
            <p:ph idx="1"/>
          </p:nvPr>
        </p:nvSpPr>
        <p:spPr/>
        <p:txBody>
          <a:bodyPr>
            <a:normAutofit fontScale="92500"/>
          </a:bodyPr>
          <a:lstStyle/>
          <a:p>
            <a:pPr>
              <a:buFont typeface="Arial" panose="020B0604020202020204" pitchFamily="34" charset="0"/>
              <a:buChar char="•"/>
            </a:pPr>
            <a:r>
              <a:rPr lang="en-US" dirty="0"/>
              <a:t>Prenatal use not associated with increased risk of congenital malformation</a:t>
            </a:r>
          </a:p>
          <a:p>
            <a:pPr>
              <a:buFont typeface="Arial" panose="020B0604020202020204" pitchFamily="34" charset="0"/>
              <a:buChar char="•"/>
            </a:pPr>
            <a:r>
              <a:rPr lang="en-US" dirty="0"/>
              <a:t>Prenatal use not associated with cardiac malformation </a:t>
            </a:r>
          </a:p>
          <a:p>
            <a:pPr>
              <a:buFont typeface="Arial" panose="020B0604020202020204" pitchFamily="34" charset="0"/>
              <a:buChar char="•"/>
            </a:pPr>
            <a:r>
              <a:rPr lang="en-US" dirty="0"/>
              <a:t>Antenatal SSRI and benzo use in combination was associated with increased risk of congenital malformation</a:t>
            </a:r>
          </a:p>
          <a:p>
            <a:pPr>
              <a:buFont typeface="Arial" panose="020B0604020202020204" pitchFamily="34" charset="0"/>
              <a:buChar char="•"/>
            </a:pPr>
            <a:r>
              <a:rPr lang="en-US" dirty="0"/>
              <a:t>Frequent and daily dosing in late pregnancy associated with risk of neonatal intoxication or neonatal withdrawal syndrome</a:t>
            </a:r>
          </a:p>
          <a:p>
            <a:pPr>
              <a:buFont typeface="Arial" panose="020B0604020202020204" pitchFamily="34" charset="0"/>
              <a:buChar char="•"/>
            </a:pPr>
            <a:r>
              <a:rPr lang="en-US" dirty="0"/>
              <a:t>Increased risk of small head circumference and </a:t>
            </a:r>
            <a:r>
              <a:rPr lang="en-US" dirty="0" smtClean="0"/>
              <a:t>neonatal </a:t>
            </a:r>
            <a:r>
              <a:rPr lang="en-US" dirty="0"/>
              <a:t>ICU care </a:t>
            </a:r>
          </a:p>
          <a:p>
            <a:pPr>
              <a:buFont typeface="Arial" panose="020B0604020202020204" pitchFamily="34" charset="0"/>
              <a:buChar char="•"/>
            </a:pPr>
            <a:r>
              <a:rPr lang="en-US" dirty="0"/>
              <a:t>Data for breast feeding with short acting BZD is reassuring </a:t>
            </a:r>
          </a:p>
          <a:p>
            <a:pPr>
              <a:buFont typeface="Arial" panose="020B0604020202020204" pitchFamily="34" charset="0"/>
              <a:buChar char="•"/>
            </a:pPr>
            <a:r>
              <a:rPr lang="en-US" dirty="0"/>
              <a:t>Data on longer term neurodevelopmental outcomes is relatively reassuring  </a:t>
            </a:r>
          </a:p>
          <a:p>
            <a:pPr marL="0" indent="0">
              <a:buNone/>
            </a:pPr>
            <a:r>
              <a:rPr lang="en-US" dirty="0"/>
              <a:t>                 </a:t>
            </a:r>
            <a:r>
              <a:rPr lang="en-US" sz="1300" b="1" i="1" dirty="0"/>
              <a:t>Ref: </a:t>
            </a:r>
            <a:r>
              <a:rPr lang="en-US" sz="1300" b="1" i="1" dirty="0" err="1"/>
              <a:t>Grigoriadis</a:t>
            </a:r>
            <a:r>
              <a:rPr lang="en-US" sz="1300" b="1" i="1" dirty="0"/>
              <a:t> et al 2019, </a:t>
            </a:r>
            <a:r>
              <a:rPr lang="en-US" sz="1300" b="1" i="1" dirty="0" err="1"/>
              <a:t>Oberlander</a:t>
            </a:r>
            <a:r>
              <a:rPr lang="en-US" sz="1300" b="1" i="1" dirty="0"/>
              <a:t> Et al 2008, Iqbal 2002, </a:t>
            </a:r>
            <a:r>
              <a:rPr lang="en-US" sz="1300" b="1" i="1" dirty="0" err="1"/>
              <a:t>Grigoriadis</a:t>
            </a:r>
            <a:r>
              <a:rPr lang="en-US" sz="1300" b="1" i="1" dirty="0"/>
              <a:t> 2020, Kelly 2012,Lupatelli 2019</a:t>
            </a:r>
          </a:p>
          <a:p>
            <a:endParaRPr lang="en-US" dirty="0"/>
          </a:p>
        </p:txBody>
      </p:sp>
    </p:spTree>
    <p:extLst>
      <p:ext uri="{BB962C8B-B14F-4D97-AF65-F5344CB8AC3E}">
        <p14:creationId xmlns:p14="http://schemas.microsoft.com/office/powerpoint/2010/main" val="288844543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Benzodiazepines</a:t>
            </a:r>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dirty="0"/>
              <a:t>BZD with short half life and preferably no active metabolites (lorazepam ) are preferred </a:t>
            </a:r>
            <a:r>
              <a:rPr lang="en-US" dirty="0" smtClean="0"/>
              <a:t>over </a:t>
            </a:r>
            <a:r>
              <a:rPr lang="en-US" dirty="0"/>
              <a:t>clonazepam or diazepam </a:t>
            </a:r>
          </a:p>
          <a:p>
            <a:pPr>
              <a:buFont typeface="Arial" panose="020B0604020202020204" pitchFamily="34" charset="0"/>
              <a:buChar char="•"/>
            </a:pPr>
            <a:r>
              <a:rPr lang="en-US" dirty="0"/>
              <a:t>Alprazolam </a:t>
            </a:r>
            <a:r>
              <a:rPr lang="en-US" dirty="0" smtClean="0"/>
              <a:t>:RID (8.5%) very </a:t>
            </a:r>
            <a:r>
              <a:rPr lang="en-US" dirty="0"/>
              <a:t>short acting, high risk of dependency </a:t>
            </a:r>
          </a:p>
          <a:p>
            <a:pPr>
              <a:buFont typeface="Arial" panose="020B0604020202020204" pitchFamily="34" charset="0"/>
              <a:buChar char="•"/>
            </a:pPr>
            <a:r>
              <a:rPr lang="en-US" dirty="0"/>
              <a:t>Lorazepam : Short acting, RID low (2.5 </a:t>
            </a:r>
            <a:r>
              <a:rPr lang="en-US" dirty="0" smtClean="0"/>
              <a:t>%): </a:t>
            </a:r>
            <a:r>
              <a:rPr lang="en-US" dirty="0"/>
              <a:t>drug of choice </a:t>
            </a:r>
          </a:p>
          <a:p>
            <a:pPr>
              <a:buFont typeface="Arial" panose="020B0604020202020204" pitchFamily="34" charset="0"/>
              <a:buChar char="•"/>
            </a:pPr>
            <a:r>
              <a:rPr lang="en-US" dirty="0"/>
              <a:t>Clonazepam : RID 2.8 and more commonly seen in practice </a:t>
            </a:r>
          </a:p>
          <a:p>
            <a:pPr>
              <a:buFont typeface="Arial" panose="020B0604020202020204" pitchFamily="34" charset="0"/>
              <a:buChar char="•"/>
            </a:pPr>
            <a:r>
              <a:rPr lang="en-US" dirty="0" smtClean="0"/>
              <a:t>Diazepam: </a:t>
            </a:r>
            <a:r>
              <a:rPr lang="en-US" dirty="0"/>
              <a:t>RID </a:t>
            </a:r>
            <a:r>
              <a:rPr lang="en-US" dirty="0" smtClean="0"/>
              <a:t>4.7</a:t>
            </a:r>
            <a:r>
              <a:rPr lang="en-US" dirty="0" smtClean="0"/>
              <a:t>%</a:t>
            </a:r>
          </a:p>
          <a:p>
            <a:pPr>
              <a:buFont typeface="Arial" panose="020B0604020202020204" pitchFamily="34" charset="0"/>
              <a:buChar char="•"/>
            </a:pPr>
            <a:r>
              <a:rPr lang="en-US" dirty="0" smtClean="0"/>
              <a:t>Relative Infant Dose: parameter </a:t>
            </a:r>
            <a:r>
              <a:rPr lang="en-US" dirty="0"/>
              <a:t>to indicate drug migration to </a:t>
            </a:r>
            <a:r>
              <a:rPr lang="en-US" dirty="0" smtClean="0"/>
              <a:t>infants </a:t>
            </a:r>
            <a:r>
              <a:rPr lang="en-US" dirty="0"/>
              <a:t>through breast milk. </a:t>
            </a:r>
            <a:r>
              <a:rPr lang="en-US" dirty="0" smtClean="0"/>
              <a:t>If </a:t>
            </a:r>
            <a:r>
              <a:rPr lang="en-US" dirty="0"/>
              <a:t>this value is less than 10%, it is considered unlikely to have a clinical effect on the infant </a:t>
            </a:r>
            <a:endParaRPr lang="en-US" dirty="0"/>
          </a:p>
          <a:p>
            <a:endParaRPr lang="en-US" dirty="0"/>
          </a:p>
        </p:txBody>
      </p:sp>
    </p:spTree>
    <p:extLst>
      <p:ext uri="{BB962C8B-B14F-4D97-AF65-F5344CB8AC3E}">
        <p14:creationId xmlns:p14="http://schemas.microsoft.com/office/powerpoint/2010/main" val="367748769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Benzodiazepine </a:t>
            </a:r>
            <a:r>
              <a:rPr lang="en-US" dirty="0"/>
              <a:t>Receptor </a:t>
            </a:r>
            <a:r>
              <a:rPr lang="en-US" dirty="0" smtClean="0"/>
              <a:t>Agonist</a:t>
            </a: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10000"/>
          </a:bodyPr>
          <a:lstStyle/>
          <a:p>
            <a:r>
              <a:rPr lang="en-US" sz="2800" dirty="0" smtClean="0"/>
              <a:t>Zolpidem(5 mg), </a:t>
            </a:r>
            <a:r>
              <a:rPr lang="en-US" sz="2800" dirty="0" err="1"/>
              <a:t>Zopiclone</a:t>
            </a:r>
            <a:r>
              <a:rPr lang="en-US" sz="2800" dirty="0"/>
              <a:t>, </a:t>
            </a:r>
            <a:r>
              <a:rPr lang="en-US" sz="2800" dirty="0" err="1"/>
              <a:t>Zaleplon</a:t>
            </a:r>
            <a:endParaRPr lang="en-US" dirty="0" smtClean="0"/>
          </a:p>
          <a:p>
            <a:r>
              <a:rPr lang="en-US" dirty="0" smtClean="0"/>
              <a:t>Limited data </a:t>
            </a:r>
          </a:p>
          <a:p>
            <a:r>
              <a:rPr lang="en-US" dirty="0" smtClean="0"/>
              <a:t>Recent large prospective study did not find association with congenital formation but found statistically significant risk for intestinal atresia (based on 4 </a:t>
            </a:r>
            <a:r>
              <a:rPr lang="en-US" dirty="0" smtClean="0"/>
              <a:t>cases,3 had concomitant medication use)</a:t>
            </a:r>
            <a:endParaRPr lang="en-US" dirty="0" smtClean="0"/>
          </a:p>
          <a:p>
            <a:r>
              <a:rPr lang="en-US" dirty="0" smtClean="0"/>
              <a:t>Several small studies have shown risk for poor neonatal outcome like C/S, SGA, PTB, respiratory depression </a:t>
            </a:r>
            <a:r>
              <a:rPr lang="en-US" sz="1500" dirty="0" smtClean="0"/>
              <a:t>(not adequately controlled for depression, anxiety and insomnia )</a:t>
            </a:r>
          </a:p>
          <a:p>
            <a:r>
              <a:rPr lang="en-US" dirty="0"/>
              <a:t>A</a:t>
            </a:r>
            <a:r>
              <a:rPr lang="en-US" dirty="0" smtClean="0"/>
              <a:t>buse </a:t>
            </a:r>
            <a:r>
              <a:rPr lang="en-US" dirty="0" smtClean="0"/>
              <a:t>potential </a:t>
            </a:r>
          </a:p>
          <a:p>
            <a:r>
              <a:rPr lang="en-US" dirty="0" smtClean="0"/>
              <a:t>Supra-therapeutic doses have risk for congenital malformation</a:t>
            </a:r>
          </a:p>
          <a:p>
            <a:r>
              <a:rPr lang="en-US" dirty="0" smtClean="0"/>
              <a:t>Data during breast feeding is reassuring </a:t>
            </a:r>
          </a:p>
          <a:p>
            <a:pPr marL="0" indent="0">
              <a:buNone/>
            </a:pPr>
            <a:r>
              <a:rPr lang="en-US" sz="1300" dirty="0" smtClean="0"/>
              <a:t>                 </a:t>
            </a:r>
          </a:p>
          <a:p>
            <a:pPr marL="0" indent="0">
              <a:buNone/>
            </a:pPr>
            <a:r>
              <a:rPr lang="en-US" sz="1300" dirty="0"/>
              <a:t> </a:t>
            </a:r>
            <a:r>
              <a:rPr lang="en-US" sz="1300" dirty="0" smtClean="0"/>
              <a:t>                                                                               </a:t>
            </a:r>
            <a:r>
              <a:rPr lang="en-US" sz="1300" b="1" i="1" dirty="0" smtClean="0"/>
              <a:t>Ref: </a:t>
            </a:r>
            <a:r>
              <a:rPr lang="en-US" sz="1300" b="1" i="1" dirty="0" err="1" smtClean="0"/>
              <a:t>Wikner</a:t>
            </a:r>
            <a:r>
              <a:rPr lang="en-US" sz="1300" b="1" i="1" dirty="0" smtClean="0"/>
              <a:t> et al 2011, Wang 2010, Pons 1989             </a:t>
            </a:r>
            <a:endParaRPr lang="en-US" sz="1300" b="1" i="1" dirty="0"/>
          </a:p>
        </p:txBody>
      </p:sp>
    </p:spTree>
    <p:extLst>
      <p:ext uri="{BB962C8B-B14F-4D97-AF65-F5344CB8AC3E}">
        <p14:creationId xmlns:p14="http://schemas.microsoft.com/office/powerpoint/2010/main" val="64425927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sz="4000" dirty="0" smtClean="0"/>
              <a:t>Antidepressant </a:t>
            </a:r>
            <a:r>
              <a:rPr lang="en-US" dirty="0"/>
              <a:t/>
            </a:r>
            <a:br>
              <a:rPr lang="en-US" dirty="0"/>
            </a:br>
            <a:endParaRPr lang="en-US" dirty="0"/>
          </a:p>
        </p:txBody>
      </p:sp>
      <p:sp>
        <p:nvSpPr>
          <p:cNvPr id="3" name="Content Placeholder 2"/>
          <p:cNvSpPr>
            <a:spLocks noGrp="1"/>
          </p:cNvSpPr>
          <p:nvPr>
            <p:ph idx="1"/>
          </p:nvPr>
        </p:nvSpPr>
        <p:spPr>
          <a:xfrm>
            <a:off x="838200" y="1899821"/>
            <a:ext cx="10515600" cy="4351338"/>
          </a:xfrm>
        </p:spPr>
        <p:txBody>
          <a:bodyPr>
            <a:normAutofit fontScale="92500" lnSpcReduction="20000"/>
          </a:bodyPr>
          <a:lstStyle/>
          <a:p>
            <a:r>
              <a:rPr lang="en-US" dirty="0" smtClean="0"/>
              <a:t>Trazodone </a:t>
            </a:r>
          </a:p>
          <a:p>
            <a:pPr marL="0" indent="0">
              <a:buNone/>
            </a:pPr>
            <a:r>
              <a:rPr lang="en-US" dirty="0" smtClean="0"/>
              <a:t>   </a:t>
            </a:r>
            <a:r>
              <a:rPr lang="en-US" sz="1700" dirty="0" smtClean="0"/>
              <a:t>New emerging data but still limited </a:t>
            </a:r>
          </a:p>
          <a:p>
            <a:pPr marL="0" indent="0">
              <a:buNone/>
            </a:pPr>
            <a:r>
              <a:rPr lang="en-US" sz="1700" dirty="0" smtClean="0">
                <a:latin typeface="Helvetica Regular"/>
              </a:rPr>
              <a:t>    No consistent pattern of major </a:t>
            </a:r>
            <a:r>
              <a:rPr lang="en-US" sz="1700" dirty="0">
                <a:latin typeface="Helvetica Regular"/>
              </a:rPr>
              <a:t>congenital </a:t>
            </a:r>
            <a:r>
              <a:rPr lang="en-US" sz="1700" dirty="0" smtClean="0">
                <a:latin typeface="Helvetica Regular"/>
              </a:rPr>
              <a:t>malformation</a:t>
            </a:r>
            <a:endParaRPr lang="en-US" sz="1700" dirty="0" smtClean="0">
              <a:latin typeface="Helvetica Regular"/>
            </a:endParaRPr>
          </a:p>
          <a:p>
            <a:pPr marL="0" indent="0">
              <a:buNone/>
            </a:pPr>
            <a:r>
              <a:rPr lang="en-US" sz="1700" dirty="0" smtClean="0">
                <a:latin typeface="Helvetica Regular"/>
              </a:rPr>
              <a:t>    Distributed </a:t>
            </a:r>
            <a:r>
              <a:rPr lang="en-US" sz="1700" dirty="0">
                <a:latin typeface="Helvetica Regular"/>
              </a:rPr>
              <a:t>in milk in small </a:t>
            </a:r>
            <a:r>
              <a:rPr lang="en-US" sz="1700" dirty="0" smtClean="0">
                <a:latin typeface="Helvetica Regular"/>
              </a:rPr>
              <a:t>amounts</a:t>
            </a:r>
          </a:p>
          <a:p>
            <a:r>
              <a:rPr lang="en-US" sz="2800" dirty="0" smtClean="0">
                <a:latin typeface="Helvetica Regular"/>
              </a:rPr>
              <a:t>Mirtazapine </a:t>
            </a:r>
            <a:r>
              <a:rPr lang="en-US" sz="1900" dirty="0" smtClean="0">
                <a:latin typeface="Helvetica Regular"/>
              </a:rPr>
              <a:t>(RID 0.5-3%)</a:t>
            </a:r>
            <a:endParaRPr lang="en-US" sz="1900" dirty="0" smtClean="0">
              <a:latin typeface="Helvetica Regular"/>
            </a:endParaRPr>
          </a:p>
          <a:p>
            <a:pPr marL="0" indent="0">
              <a:buNone/>
            </a:pPr>
            <a:r>
              <a:rPr lang="en-US" sz="2800" dirty="0" smtClean="0">
                <a:latin typeface="Helvetica Regular"/>
              </a:rPr>
              <a:t>  </a:t>
            </a:r>
            <a:r>
              <a:rPr lang="en-US" sz="2800" dirty="0" smtClean="0">
                <a:latin typeface="Helvetica Regular"/>
              </a:rPr>
              <a:t> </a:t>
            </a:r>
            <a:r>
              <a:rPr lang="en-US" sz="1700" dirty="0" smtClean="0"/>
              <a:t>Limited </a:t>
            </a:r>
            <a:r>
              <a:rPr lang="en-US" sz="1700" dirty="0"/>
              <a:t>human data </a:t>
            </a:r>
          </a:p>
          <a:p>
            <a:pPr marL="0" indent="0">
              <a:buNone/>
            </a:pPr>
            <a:r>
              <a:rPr lang="en-US" sz="1700" dirty="0" smtClean="0"/>
              <a:t>    No </a:t>
            </a:r>
            <a:r>
              <a:rPr lang="en-US" sz="1700" dirty="0"/>
              <a:t>known teratogenicity</a:t>
            </a:r>
          </a:p>
          <a:p>
            <a:pPr marL="0" indent="0">
              <a:buNone/>
            </a:pPr>
            <a:r>
              <a:rPr lang="en-US" sz="1700" dirty="0" smtClean="0"/>
              <a:t>    Few </a:t>
            </a:r>
            <a:r>
              <a:rPr lang="en-US" sz="1700" dirty="0"/>
              <a:t>sexual </a:t>
            </a:r>
            <a:r>
              <a:rPr lang="en-US" sz="1700" dirty="0" smtClean="0"/>
              <a:t>S/E </a:t>
            </a:r>
            <a:r>
              <a:rPr lang="en-US" sz="1700" dirty="0" smtClean="0"/>
              <a:t>and </a:t>
            </a:r>
            <a:r>
              <a:rPr lang="en-US" sz="1700" dirty="0" smtClean="0"/>
              <a:t>anti-emetic </a:t>
            </a:r>
            <a:endParaRPr lang="en-US" sz="1700" dirty="0"/>
          </a:p>
          <a:p>
            <a:pPr marL="0" indent="0">
              <a:buNone/>
            </a:pPr>
            <a:r>
              <a:rPr lang="en-US" sz="1700" dirty="0" smtClean="0"/>
              <a:t>    Risk </a:t>
            </a:r>
            <a:r>
              <a:rPr lang="en-US" sz="1700" dirty="0"/>
              <a:t>of metabolic syndrome </a:t>
            </a:r>
            <a:endParaRPr lang="en-US" sz="1700" dirty="0" smtClean="0"/>
          </a:p>
          <a:p>
            <a:r>
              <a:rPr lang="en-US" dirty="0" smtClean="0"/>
              <a:t>Amitriptyline: </a:t>
            </a:r>
            <a:r>
              <a:rPr lang="en-US" sz="1900" dirty="0" smtClean="0"/>
              <a:t>(RID1-2%)considered </a:t>
            </a:r>
            <a:r>
              <a:rPr lang="en-US" sz="1900" dirty="0"/>
              <a:t>safe during pregnancy and </a:t>
            </a:r>
            <a:r>
              <a:rPr lang="en-US" sz="1900" dirty="0" smtClean="0"/>
              <a:t>breast-feeding</a:t>
            </a:r>
          </a:p>
          <a:p>
            <a:r>
              <a:rPr lang="en-US" dirty="0" smtClean="0"/>
              <a:t>Doxepin</a:t>
            </a:r>
            <a:r>
              <a:rPr lang="en-US" dirty="0" smtClean="0">
                <a:latin typeface="Helvetica Regular"/>
              </a:rPr>
              <a:t>: </a:t>
            </a:r>
            <a:r>
              <a:rPr lang="en-US" sz="1900" dirty="0" smtClean="0">
                <a:latin typeface="Helvetica Regular"/>
              </a:rPr>
              <a:t>Can </a:t>
            </a:r>
            <a:r>
              <a:rPr lang="en-US" sz="1900" dirty="0">
                <a:latin typeface="Helvetica Regular"/>
              </a:rPr>
              <a:t>consider in pregnancy, but avoid in breastfeeding</a:t>
            </a:r>
            <a:r>
              <a:rPr lang="en-US" sz="1900" dirty="0" smtClean="0">
                <a:latin typeface="Helvetica Regular"/>
              </a:rPr>
              <a:t>( </a:t>
            </a:r>
            <a:r>
              <a:rPr lang="en-US" sz="1900" dirty="0" err="1" smtClean="0">
                <a:latin typeface="Helvetica Regular"/>
              </a:rPr>
              <a:t>hypotonia</a:t>
            </a:r>
            <a:r>
              <a:rPr lang="en-US" sz="1900" dirty="0">
                <a:latin typeface="Helvetica Regular"/>
              </a:rPr>
              <a:t>, respiratory   depression)</a:t>
            </a:r>
            <a:endParaRPr lang="en-US" sz="1900" dirty="0"/>
          </a:p>
          <a:p>
            <a:endParaRPr lang="en-US" sz="2800" dirty="0">
              <a:latin typeface="Helvetica Regular"/>
            </a:endParaRPr>
          </a:p>
          <a:p>
            <a:endParaRPr lang="en-US" dirty="0"/>
          </a:p>
        </p:txBody>
      </p:sp>
    </p:spTree>
    <p:extLst>
      <p:ext uri="{BB962C8B-B14F-4D97-AF65-F5344CB8AC3E}">
        <p14:creationId xmlns:p14="http://schemas.microsoft.com/office/powerpoint/2010/main" val="197381398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Atypical Antipsychotics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Not FDA indicated </a:t>
            </a:r>
          </a:p>
          <a:p>
            <a:r>
              <a:rPr lang="en-US" dirty="0" smtClean="0"/>
              <a:t>Sedating atypical antipsychotics like quetiapine and olanzapine have reassuring safety data in pregnancy and breastfeeding </a:t>
            </a:r>
          </a:p>
          <a:p>
            <a:r>
              <a:rPr lang="en-US" dirty="0" smtClean="0"/>
              <a:t>Low dose, short term use can be beneficial </a:t>
            </a:r>
          </a:p>
          <a:p>
            <a:r>
              <a:rPr lang="en-US" dirty="0" smtClean="0"/>
              <a:t>Both medications have increased risk for macrosomia and gestational diabetes </a:t>
            </a:r>
          </a:p>
          <a:p>
            <a:r>
              <a:rPr lang="en-US" dirty="0" smtClean="0"/>
              <a:t>Infants should be monitored for sedation</a:t>
            </a:r>
          </a:p>
          <a:p>
            <a:endParaRPr lang="en-US" dirty="0"/>
          </a:p>
          <a:p>
            <a:endParaRPr lang="en-US" dirty="0" smtClean="0"/>
          </a:p>
          <a:p>
            <a:endParaRPr lang="en-US" dirty="0"/>
          </a:p>
          <a:p>
            <a:pPr marL="0" indent="0">
              <a:buNone/>
            </a:pPr>
            <a:r>
              <a:rPr lang="en-US" dirty="0"/>
              <a:t> </a:t>
            </a:r>
            <a:r>
              <a:rPr lang="en-US" dirty="0" smtClean="0"/>
              <a:t>                </a:t>
            </a:r>
            <a:r>
              <a:rPr lang="en-US" sz="1300" b="1" i="1" dirty="0" smtClean="0"/>
              <a:t>Ref: </a:t>
            </a:r>
            <a:r>
              <a:rPr lang="en-US" sz="1300" b="1" i="1" dirty="0" err="1" smtClean="0"/>
              <a:t>Huybrechts</a:t>
            </a:r>
            <a:r>
              <a:rPr lang="en-US" sz="1300" b="1" i="1" dirty="0" smtClean="0"/>
              <a:t> et al 2016,Parker et al 2016</a:t>
            </a:r>
          </a:p>
        </p:txBody>
      </p:sp>
    </p:spTree>
    <p:extLst>
      <p:ext uri="{BB962C8B-B14F-4D97-AF65-F5344CB8AC3E}">
        <p14:creationId xmlns:p14="http://schemas.microsoft.com/office/powerpoint/2010/main" val="43996241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 !</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1820403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27629" y="2619976"/>
            <a:ext cx="11336740" cy="3117884"/>
          </a:xfrm>
        </p:spPr>
        <p:txBody>
          <a:bodyPr>
            <a:normAutofit/>
          </a:bodyPr>
          <a:lstStyle/>
          <a:p>
            <a:r>
              <a:rPr lang="en-US" sz="2800" dirty="0" smtClean="0">
                <a:solidFill>
                  <a:schemeClr val="tx1">
                    <a:lumMod val="65000"/>
                    <a:lumOff val="35000"/>
                  </a:schemeClr>
                </a:solidFill>
                <a:ea typeface="+mn-ea"/>
                <a:cs typeface="+mn-cs"/>
              </a:rPr>
              <a:t>“</a:t>
            </a:r>
            <a:r>
              <a:rPr lang="en-US" sz="2800" dirty="0">
                <a:solidFill>
                  <a:schemeClr val="tx1">
                    <a:lumMod val="65000"/>
                    <a:lumOff val="35000"/>
                  </a:schemeClr>
                </a:solidFill>
                <a:ea typeface="+mn-ea"/>
                <a:cs typeface="+mn-cs"/>
              </a:rPr>
              <a:t>Neither I nor my spouse/partner has a relevant financial relationship with a commercial interest to disclose.”</a:t>
            </a:r>
          </a:p>
          <a:p>
            <a:endParaRPr lang="en-US" sz="2800" dirty="0">
              <a:solidFill>
                <a:schemeClr val="tx1">
                  <a:lumMod val="65000"/>
                  <a:lumOff val="35000"/>
                </a:schemeClr>
              </a:solidFill>
              <a:ea typeface="+mn-ea"/>
              <a:cs typeface="+mn-cs"/>
            </a:endParaRPr>
          </a:p>
        </p:txBody>
      </p:sp>
      <p:sp>
        <p:nvSpPr>
          <p:cNvPr id="4" name="TextBox 3"/>
          <p:cNvSpPr txBox="1"/>
          <p:nvPr/>
        </p:nvSpPr>
        <p:spPr>
          <a:xfrm>
            <a:off x="3352800" y="1296537"/>
            <a:ext cx="5486400" cy="1323439"/>
          </a:xfrm>
          <a:prstGeom prst="rect">
            <a:avLst/>
          </a:prstGeom>
          <a:noFill/>
        </p:spPr>
        <p:txBody>
          <a:bodyPr wrap="square" rtlCol="0">
            <a:spAutoFit/>
          </a:bodyPr>
          <a:lstStyle/>
          <a:p>
            <a:pPr algn="ctr"/>
            <a:r>
              <a:rPr lang="en-US" sz="8000" dirty="0">
                <a:solidFill>
                  <a:srgbClr val="049FDA"/>
                </a:solidFill>
                <a:latin typeface="Helvetica Regular" charset="0"/>
                <a:ea typeface="Helvetica Regular" charset="0"/>
                <a:cs typeface="Helvetica Regular" charset="0"/>
              </a:rPr>
              <a:t>Disclosures</a:t>
            </a:r>
          </a:p>
        </p:txBody>
      </p:sp>
    </p:spTree>
    <p:extLst>
      <p:ext uri="{BB962C8B-B14F-4D97-AF65-F5344CB8AC3E}">
        <p14:creationId xmlns:p14="http://schemas.microsoft.com/office/powerpoint/2010/main" val="17080710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a:t>
            </a:r>
            <a:endParaRPr lang="en-US" dirty="0"/>
          </a:p>
        </p:txBody>
      </p:sp>
      <p:sp>
        <p:nvSpPr>
          <p:cNvPr id="3" name="Content Placeholder 2"/>
          <p:cNvSpPr>
            <a:spLocks noGrp="1"/>
          </p:cNvSpPr>
          <p:nvPr>
            <p:ph idx="1"/>
          </p:nvPr>
        </p:nvSpPr>
        <p:spPr/>
        <p:txBody>
          <a:bodyPr/>
          <a:lstStyle/>
          <a:p>
            <a:pPr marL="0" indent="0">
              <a:buNone/>
            </a:pPr>
            <a:r>
              <a:rPr lang="en-US" dirty="0"/>
              <a:t>How often do you assess for insomnia in perinatal patients: </a:t>
            </a:r>
          </a:p>
          <a:p>
            <a:pPr marL="514350" indent="-514350">
              <a:buAutoNum type="alphaUcPeriod"/>
            </a:pPr>
            <a:r>
              <a:rPr lang="en-US" dirty="0"/>
              <a:t>Never</a:t>
            </a:r>
          </a:p>
          <a:p>
            <a:pPr marL="514350" indent="-514350">
              <a:buAutoNum type="alphaUcPeriod"/>
            </a:pPr>
            <a:r>
              <a:rPr lang="en-US" dirty="0"/>
              <a:t>Occasionally</a:t>
            </a:r>
          </a:p>
          <a:p>
            <a:pPr marL="514350" indent="-514350">
              <a:buAutoNum type="alphaUcPeriod"/>
            </a:pPr>
            <a:r>
              <a:rPr lang="en-US" dirty="0"/>
              <a:t>Only if patient complains of it </a:t>
            </a:r>
          </a:p>
          <a:p>
            <a:pPr marL="514350" indent="-514350">
              <a:buAutoNum type="alphaUcPeriod"/>
            </a:pPr>
            <a:r>
              <a:rPr lang="en-US" dirty="0"/>
              <a:t>Always</a:t>
            </a:r>
          </a:p>
          <a:p>
            <a:endParaRPr lang="en-US" dirty="0"/>
          </a:p>
        </p:txBody>
      </p:sp>
    </p:spTree>
    <p:extLst>
      <p:ext uri="{BB962C8B-B14F-4D97-AF65-F5344CB8AC3E}">
        <p14:creationId xmlns:p14="http://schemas.microsoft.com/office/powerpoint/2010/main" val="15643695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60425E1-51F2-4C48-A238-D3CFCD61B555}"/>
              </a:ext>
            </a:extLst>
          </p:cNvPr>
          <p:cNvSpPr>
            <a:spLocks noGrp="1"/>
          </p:cNvSpPr>
          <p:nvPr>
            <p:ph type="title"/>
          </p:nvPr>
        </p:nvSpPr>
        <p:spPr/>
        <p:txBody>
          <a:bodyPr>
            <a:normAutofit/>
          </a:bodyPr>
          <a:lstStyle/>
          <a:p>
            <a:r>
              <a:rPr lang="en-US" sz="4000" dirty="0" smtClean="0"/>
              <a:t>Epidemiology </a:t>
            </a:r>
            <a:endParaRPr lang="en-US" sz="4000" dirty="0"/>
          </a:p>
        </p:txBody>
      </p:sp>
      <p:sp>
        <p:nvSpPr>
          <p:cNvPr id="3" name="Content Placeholder 2">
            <a:extLst>
              <a:ext uri="{FF2B5EF4-FFF2-40B4-BE49-F238E27FC236}">
                <a16:creationId xmlns="" xmlns:a16="http://schemas.microsoft.com/office/drawing/2014/main" id="{2DD26B7A-4BF9-41B6-B7FC-AC5D95A3D98E}"/>
              </a:ext>
            </a:extLst>
          </p:cNvPr>
          <p:cNvSpPr>
            <a:spLocks noGrp="1"/>
          </p:cNvSpPr>
          <p:nvPr>
            <p:ph idx="1"/>
          </p:nvPr>
        </p:nvSpPr>
        <p:spPr/>
        <p:txBody>
          <a:bodyPr>
            <a:normAutofit fontScale="92500" lnSpcReduction="10000"/>
          </a:bodyPr>
          <a:lstStyle/>
          <a:p>
            <a:r>
              <a:rPr lang="en-US" dirty="0" smtClean="0"/>
              <a:t>Comorbidity in 50-80% patients with psychiatric diagnosis </a:t>
            </a:r>
          </a:p>
          <a:p>
            <a:r>
              <a:rPr lang="en-US" dirty="0" smtClean="0"/>
              <a:t>Insomnia is more common in women </a:t>
            </a:r>
            <a:r>
              <a:rPr lang="en-US" dirty="0" smtClean="0"/>
              <a:t>than </a:t>
            </a:r>
            <a:r>
              <a:rPr lang="en-US" dirty="0" smtClean="0"/>
              <a:t>men</a:t>
            </a:r>
          </a:p>
          <a:p>
            <a:r>
              <a:rPr lang="en-US" dirty="0" smtClean="0"/>
              <a:t>Reproductive hormonal </a:t>
            </a:r>
            <a:r>
              <a:rPr lang="en-US" dirty="0" smtClean="0"/>
              <a:t>transitions </a:t>
            </a:r>
            <a:r>
              <a:rPr lang="en-US" dirty="0" smtClean="0"/>
              <a:t>make women vulnerable to insomnia </a:t>
            </a:r>
          </a:p>
          <a:p>
            <a:r>
              <a:rPr lang="en-US" dirty="0" smtClean="0"/>
              <a:t>15</a:t>
            </a:r>
            <a:r>
              <a:rPr lang="en-US" dirty="0"/>
              <a:t>% to 80% of women </a:t>
            </a:r>
            <a:r>
              <a:rPr lang="en-US" dirty="0" smtClean="0"/>
              <a:t>report </a:t>
            </a:r>
            <a:r>
              <a:rPr lang="en-US" dirty="0"/>
              <a:t>sleep problems during the first </a:t>
            </a:r>
            <a:r>
              <a:rPr lang="en-US" dirty="0" smtClean="0"/>
              <a:t>trimester</a:t>
            </a:r>
          </a:p>
          <a:p>
            <a:r>
              <a:rPr lang="en-US" dirty="0" smtClean="0"/>
              <a:t>66</a:t>
            </a:r>
            <a:r>
              <a:rPr lang="en-US" dirty="0"/>
              <a:t>% to 97% of women </a:t>
            </a:r>
            <a:r>
              <a:rPr lang="en-US" dirty="0" smtClean="0"/>
              <a:t>experience sleep problems in </a:t>
            </a:r>
            <a:r>
              <a:rPr lang="en-US" dirty="0"/>
              <a:t>the third </a:t>
            </a:r>
            <a:r>
              <a:rPr lang="en-US" dirty="0" smtClean="0"/>
              <a:t>trimester </a:t>
            </a:r>
          </a:p>
          <a:p>
            <a:r>
              <a:rPr lang="en-US" dirty="0" smtClean="0"/>
              <a:t>50% of postpartum women are at risk of chronic insomnia (up to 2 years) </a:t>
            </a:r>
          </a:p>
          <a:p>
            <a:endParaRPr lang="en-US" dirty="0" smtClean="0"/>
          </a:p>
          <a:p>
            <a:endParaRPr lang="en-US" dirty="0"/>
          </a:p>
          <a:p>
            <a:pPr marL="0" indent="0">
              <a:buNone/>
            </a:pPr>
            <a:endParaRPr lang="en-US" dirty="0" smtClean="0"/>
          </a:p>
          <a:p>
            <a:r>
              <a:rPr lang="en-US" sz="1050" dirty="0" smtClean="0"/>
              <a:t>            </a:t>
            </a:r>
            <a:r>
              <a:rPr lang="en-US" sz="1300" b="1" i="1" dirty="0" smtClean="0"/>
              <a:t>Ref:  Smith et al 2002, Hillary et al 2009,baker et al 2009 Gao </a:t>
            </a:r>
            <a:r>
              <a:rPr lang="en-US" sz="1300" b="1" i="1" dirty="0"/>
              <a:t>M, </a:t>
            </a:r>
            <a:r>
              <a:rPr lang="en-US" sz="1300" b="1" i="1" dirty="0" smtClean="0"/>
              <a:t>et al</a:t>
            </a:r>
            <a:r>
              <a:rPr lang="en-US" sz="1300" b="1" i="1" dirty="0"/>
              <a:t>  BMC Pregnancy Childbirth. </a:t>
            </a:r>
            <a:r>
              <a:rPr lang="en-US" sz="1300" b="1" i="1" dirty="0" smtClean="0"/>
              <a:t>2019 , </a:t>
            </a:r>
            <a:r>
              <a:rPr lang="en-US" sz="1300" b="1" i="1" dirty="0" err="1" smtClean="0"/>
              <a:t>Siversten</a:t>
            </a:r>
            <a:r>
              <a:rPr lang="en-US" sz="1300" b="1" i="1" dirty="0" smtClean="0"/>
              <a:t> et al 2015 </a:t>
            </a:r>
          </a:p>
        </p:txBody>
      </p:sp>
      <p:sp>
        <p:nvSpPr>
          <p:cNvPr id="4" name="Rectangle 3"/>
          <p:cNvSpPr/>
          <p:nvPr/>
        </p:nvSpPr>
        <p:spPr>
          <a:xfrm>
            <a:off x="7369253" y="4972650"/>
            <a:ext cx="248786" cy="369332"/>
          </a:xfrm>
          <a:prstGeom prst="rect">
            <a:avLst/>
          </a:prstGeom>
        </p:spPr>
        <p:txBody>
          <a:bodyPr wrap="none">
            <a:spAutoFit/>
          </a:bodyPr>
          <a:lstStyle/>
          <a:p>
            <a:r>
              <a:rPr lang="en-US" dirty="0" smtClean="0">
                <a:solidFill>
                  <a:srgbClr val="4C4C4C"/>
                </a:solidFill>
                <a:latin typeface="Nunito"/>
              </a:rPr>
              <a:t>.</a:t>
            </a:r>
            <a:endParaRPr lang="en-US" dirty="0"/>
          </a:p>
        </p:txBody>
      </p:sp>
    </p:spTree>
    <p:extLst>
      <p:ext uri="{BB962C8B-B14F-4D97-AF65-F5344CB8AC3E}">
        <p14:creationId xmlns:p14="http://schemas.microsoft.com/office/powerpoint/2010/main" val="42350143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Causes of Insomnia in Perinatal Period </a:t>
            </a:r>
            <a:endParaRPr lang="en-US" dirty="0"/>
          </a:p>
        </p:txBody>
      </p:sp>
      <p:sp>
        <p:nvSpPr>
          <p:cNvPr id="3" name="Content Placeholder 2"/>
          <p:cNvSpPr>
            <a:spLocks noGrp="1"/>
          </p:cNvSpPr>
          <p:nvPr>
            <p:ph idx="1"/>
          </p:nvPr>
        </p:nvSpPr>
        <p:spPr/>
        <p:txBody>
          <a:bodyPr>
            <a:normAutofit lnSpcReduction="10000"/>
          </a:bodyPr>
          <a:lstStyle/>
          <a:p>
            <a:r>
              <a:rPr lang="en-US" dirty="0" smtClean="0"/>
              <a:t>Pain, difficulty finding comfortable position to sleep and frequent urination</a:t>
            </a:r>
          </a:p>
          <a:p>
            <a:r>
              <a:rPr lang="en-US" dirty="0" smtClean="0"/>
              <a:t>Sleep disordered breathing, RLS and </a:t>
            </a:r>
            <a:r>
              <a:rPr lang="en-US" dirty="0" smtClean="0"/>
              <a:t>obstructive </a:t>
            </a:r>
            <a:r>
              <a:rPr lang="en-US" dirty="0" smtClean="0"/>
              <a:t>sleep apnea </a:t>
            </a:r>
          </a:p>
          <a:p>
            <a:r>
              <a:rPr lang="en-US" dirty="0" smtClean="0"/>
              <a:t>Nausea and vomiting </a:t>
            </a:r>
          </a:p>
          <a:p>
            <a:r>
              <a:rPr lang="en-US" dirty="0" smtClean="0"/>
              <a:t>Vivid dreams, worry about </a:t>
            </a:r>
            <a:r>
              <a:rPr lang="en-US" dirty="0" smtClean="0"/>
              <a:t>baby, pregnancy </a:t>
            </a:r>
            <a:r>
              <a:rPr lang="en-US" dirty="0" smtClean="0"/>
              <a:t>and labor </a:t>
            </a:r>
          </a:p>
          <a:p>
            <a:r>
              <a:rPr lang="en-US" dirty="0" smtClean="0"/>
              <a:t>Increased stress from pregnancy </a:t>
            </a:r>
          </a:p>
          <a:p>
            <a:r>
              <a:rPr lang="en-US" dirty="0" smtClean="0"/>
              <a:t>Caring for infant during </a:t>
            </a:r>
            <a:r>
              <a:rPr lang="en-US" dirty="0" smtClean="0"/>
              <a:t>night, </a:t>
            </a:r>
            <a:r>
              <a:rPr lang="en-US" dirty="0" smtClean="0"/>
              <a:t>day time naps </a:t>
            </a:r>
          </a:p>
          <a:p>
            <a:r>
              <a:rPr lang="en-US" dirty="0" smtClean="0"/>
              <a:t>Predisposition from pre-existing psychiatric disorders </a:t>
            </a:r>
          </a:p>
          <a:p>
            <a:pPr marL="0" indent="0">
              <a:buNone/>
            </a:pPr>
            <a:endParaRPr lang="en-US" dirty="0" smtClean="0"/>
          </a:p>
          <a:p>
            <a:pPr marL="0" indent="0">
              <a:buNone/>
            </a:pPr>
            <a:r>
              <a:rPr lang="en-US" dirty="0"/>
              <a:t> </a:t>
            </a:r>
            <a:r>
              <a:rPr lang="en-US" dirty="0" smtClean="0"/>
              <a:t>               </a:t>
            </a:r>
            <a:r>
              <a:rPr lang="en-US" sz="1200" b="1" i="1" dirty="0" smtClean="0"/>
              <a:t>Ref : Swanson et al 2022, Mindell et al 2015 </a:t>
            </a:r>
            <a:endParaRPr lang="en-US" sz="1200" b="1" i="1" dirty="0"/>
          </a:p>
        </p:txBody>
      </p:sp>
    </p:spTree>
    <p:extLst>
      <p:ext uri="{BB962C8B-B14F-4D97-AF65-F5344CB8AC3E}">
        <p14:creationId xmlns:p14="http://schemas.microsoft.com/office/powerpoint/2010/main" val="11335842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a:t>
            </a:r>
            <a:endParaRPr lang="en-US" dirty="0"/>
          </a:p>
        </p:txBody>
      </p:sp>
      <p:sp>
        <p:nvSpPr>
          <p:cNvPr id="3" name="Content Placeholder 2"/>
          <p:cNvSpPr>
            <a:spLocks noGrp="1"/>
          </p:cNvSpPr>
          <p:nvPr>
            <p:ph idx="1"/>
          </p:nvPr>
        </p:nvSpPr>
        <p:spPr/>
        <p:txBody>
          <a:bodyPr/>
          <a:lstStyle/>
          <a:p>
            <a:pPr marL="0" indent="0">
              <a:buNone/>
            </a:pPr>
            <a:r>
              <a:rPr lang="en-US" dirty="0"/>
              <a:t>Insomnia in pregnancy can negatively impact: </a:t>
            </a:r>
          </a:p>
          <a:p>
            <a:pPr marL="514350" indent="-514350">
              <a:buAutoNum type="alphaUcPeriod"/>
            </a:pPr>
            <a:r>
              <a:rPr lang="en-US" dirty="0"/>
              <a:t>Maternal mental health </a:t>
            </a:r>
          </a:p>
          <a:p>
            <a:pPr marL="514350" indent="-514350">
              <a:buAutoNum type="alphaUcPeriod"/>
            </a:pPr>
            <a:r>
              <a:rPr lang="en-US" dirty="0"/>
              <a:t>Pregnancy outcomes</a:t>
            </a:r>
          </a:p>
          <a:p>
            <a:pPr marL="514350" indent="-514350">
              <a:buAutoNum type="alphaUcPeriod"/>
            </a:pPr>
            <a:r>
              <a:rPr lang="en-US" dirty="0"/>
              <a:t>Labor</a:t>
            </a:r>
          </a:p>
          <a:p>
            <a:pPr marL="514350" indent="-514350">
              <a:buAutoNum type="alphaUcPeriod"/>
            </a:pPr>
            <a:r>
              <a:rPr lang="en-US" dirty="0"/>
              <a:t>All of the above</a:t>
            </a:r>
          </a:p>
          <a:p>
            <a:endParaRPr lang="en-US" dirty="0"/>
          </a:p>
        </p:txBody>
      </p:sp>
    </p:spTree>
    <p:extLst>
      <p:ext uri="{BB962C8B-B14F-4D97-AF65-F5344CB8AC3E}">
        <p14:creationId xmlns:p14="http://schemas.microsoft.com/office/powerpoint/2010/main" val="38483334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from Untreated </a:t>
            </a:r>
            <a:r>
              <a:rPr lang="en-US" dirty="0"/>
              <a:t>I</a:t>
            </a:r>
            <a:r>
              <a:rPr lang="en-US" dirty="0" smtClean="0"/>
              <a:t>nsomnia in Pregnancy </a:t>
            </a:r>
            <a:endParaRPr lang="en-US" dirty="0"/>
          </a:p>
        </p:txBody>
      </p:sp>
      <p:sp>
        <p:nvSpPr>
          <p:cNvPr id="3" name="Content Placeholder 2"/>
          <p:cNvSpPr>
            <a:spLocks noGrp="1"/>
          </p:cNvSpPr>
          <p:nvPr>
            <p:ph idx="1"/>
          </p:nvPr>
        </p:nvSpPr>
        <p:spPr/>
        <p:txBody>
          <a:bodyPr>
            <a:normAutofit fontScale="25000" lnSpcReduction="20000"/>
          </a:bodyPr>
          <a:lstStyle/>
          <a:p>
            <a:r>
              <a:rPr lang="en-US" sz="7200" dirty="0" smtClean="0"/>
              <a:t>Mother </a:t>
            </a:r>
          </a:p>
          <a:p>
            <a:pPr marL="0" indent="0">
              <a:buNone/>
            </a:pPr>
            <a:r>
              <a:rPr lang="en-US" sz="7200" dirty="0" smtClean="0"/>
              <a:t>          Inflammation </a:t>
            </a:r>
          </a:p>
          <a:p>
            <a:pPr marL="0" indent="0">
              <a:buNone/>
            </a:pPr>
            <a:r>
              <a:rPr lang="en-US" sz="7200" dirty="0" smtClean="0"/>
              <a:t>          Pre-eclampsia </a:t>
            </a:r>
          </a:p>
          <a:p>
            <a:pPr marL="0" indent="0">
              <a:buNone/>
            </a:pPr>
            <a:r>
              <a:rPr lang="en-US" sz="7200" dirty="0" smtClean="0"/>
              <a:t>          Gestational Diabetes </a:t>
            </a:r>
          </a:p>
          <a:p>
            <a:pPr marL="0" indent="0">
              <a:buNone/>
            </a:pPr>
            <a:r>
              <a:rPr lang="en-US" sz="7200" dirty="0" smtClean="0"/>
              <a:t>          Gestational HTN </a:t>
            </a:r>
          </a:p>
          <a:p>
            <a:pPr marL="0" indent="0">
              <a:buNone/>
            </a:pPr>
            <a:endParaRPr lang="en-US" sz="7200" dirty="0" smtClean="0"/>
          </a:p>
          <a:p>
            <a:r>
              <a:rPr lang="en-US" sz="7200" dirty="0" smtClean="0"/>
              <a:t>Baby </a:t>
            </a:r>
          </a:p>
          <a:p>
            <a:pPr marL="0" indent="0">
              <a:buNone/>
            </a:pPr>
            <a:r>
              <a:rPr lang="en-US" sz="7200" dirty="0"/>
              <a:t> </a:t>
            </a:r>
            <a:r>
              <a:rPr lang="en-US" sz="7200" dirty="0" smtClean="0"/>
              <a:t>         Pre-term birth </a:t>
            </a:r>
          </a:p>
          <a:p>
            <a:pPr marL="0" indent="0">
              <a:buNone/>
            </a:pPr>
            <a:r>
              <a:rPr lang="en-US" sz="7200" dirty="0" smtClean="0"/>
              <a:t>          Low birth weight </a:t>
            </a:r>
          </a:p>
          <a:p>
            <a:pPr marL="0" indent="0">
              <a:buNone/>
            </a:pPr>
            <a:r>
              <a:rPr lang="en-US" sz="7200" dirty="0" smtClean="0"/>
              <a:t>          SGA, LGA </a:t>
            </a:r>
          </a:p>
          <a:p>
            <a:pPr marL="0" indent="0">
              <a:buNone/>
            </a:pPr>
            <a:r>
              <a:rPr lang="en-US" sz="7200" dirty="0" smtClean="0"/>
              <a:t>          Increased risk of C-section </a:t>
            </a:r>
          </a:p>
          <a:p>
            <a:pPr marL="0" indent="0">
              <a:buNone/>
            </a:pPr>
            <a:r>
              <a:rPr lang="en-US" sz="7200" dirty="0"/>
              <a:t> </a:t>
            </a:r>
            <a:r>
              <a:rPr lang="en-US" sz="7200" dirty="0" smtClean="0"/>
              <a:t>         Still birth </a:t>
            </a:r>
          </a:p>
          <a:p>
            <a:pPr marL="0" indent="0">
              <a:buNone/>
            </a:pPr>
            <a:endParaRPr lang="en-US" sz="7200" dirty="0"/>
          </a:p>
          <a:p>
            <a:pPr marL="0" indent="0">
              <a:buNone/>
            </a:pPr>
            <a:r>
              <a:rPr lang="en-US" sz="7200" dirty="0" smtClean="0"/>
              <a:t>                                                      </a:t>
            </a:r>
            <a:r>
              <a:rPr lang="en-US" sz="4800" b="1" i="1" dirty="0" smtClean="0"/>
              <a:t>Ref: </a:t>
            </a:r>
            <a:r>
              <a:rPr lang="en-US" sz="4800" b="1" i="1" dirty="0" err="1"/>
              <a:t>K</a:t>
            </a:r>
            <a:r>
              <a:rPr lang="en-US" sz="4800" b="1" i="1" dirty="0" err="1" smtClean="0"/>
              <a:t>endle</a:t>
            </a:r>
            <a:r>
              <a:rPr lang="en-US" sz="4800" b="1" i="1" dirty="0" smtClean="0"/>
              <a:t> et al 2022, Lu et al 2021,Choudhary et al 2018</a:t>
            </a:r>
            <a:endParaRPr lang="en-US" sz="4800" b="1" i="1" dirty="0"/>
          </a:p>
          <a:p>
            <a:endParaRPr lang="en-US" dirty="0" smtClean="0"/>
          </a:p>
          <a:p>
            <a:endParaRPr lang="en-US" dirty="0"/>
          </a:p>
          <a:p>
            <a:pPr marL="0" indent="0">
              <a:buNone/>
            </a:pPr>
            <a:endParaRPr lang="en-US" dirty="0" smtClean="0"/>
          </a:p>
          <a:p>
            <a:pPr marL="0" indent="0">
              <a:buNone/>
            </a:pPr>
            <a:r>
              <a:rPr lang="en-US" dirty="0"/>
              <a:t> </a:t>
            </a:r>
            <a:r>
              <a:rPr lang="en-US" dirty="0" smtClean="0"/>
              <a:t>                                                                                                                                                      </a:t>
            </a:r>
            <a:r>
              <a:rPr lang="en-US" sz="2100" dirty="0" smtClean="0"/>
              <a:t>Ref: Kendell et al 2022,Lu et al 2021,Chaudhary et al2018</a:t>
            </a:r>
            <a:endParaRPr lang="en-US" sz="2100" dirty="0"/>
          </a:p>
        </p:txBody>
      </p:sp>
    </p:spTree>
    <p:extLst>
      <p:ext uri="{BB962C8B-B14F-4D97-AF65-F5344CB8AC3E}">
        <p14:creationId xmlns:p14="http://schemas.microsoft.com/office/powerpoint/2010/main" val="17585447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Risk from Untreated Insomnia in Pregnancy </a:t>
            </a:r>
          </a:p>
        </p:txBody>
      </p:sp>
      <p:sp>
        <p:nvSpPr>
          <p:cNvPr id="3" name="Content Placeholder 2"/>
          <p:cNvSpPr>
            <a:spLocks noGrp="1"/>
          </p:cNvSpPr>
          <p:nvPr>
            <p:ph idx="1"/>
          </p:nvPr>
        </p:nvSpPr>
        <p:spPr/>
        <p:txBody>
          <a:bodyPr>
            <a:normAutofit/>
          </a:bodyPr>
          <a:lstStyle/>
          <a:p>
            <a:r>
              <a:rPr lang="en-US" dirty="0"/>
              <a:t>Increased risk of </a:t>
            </a:r>
            <a:r>
              <a:rPr lang="en-US" dirty="0" smtClean="0"/>
              <a:t> depression during pregnancy </a:t>
            </a:r>
          </a:p>
          <a:p>
            <a:r>
              <a:rPr lang="en-US" dirty="0" smtClean="0"/>
              <a:t>Increased</a:t>
            </a:r>
            <a:r>
              <a:rPr lang="en-US" dirty="0"/>
              <a:t> risk </a:t>
            </a:r>
            <a:r>
              <a:rPr lang="en-US" dirty="0" smtClean="0"/>
              <a:t>of postpartum depression </a:t>
            </a:r>
            <a:endParaRPr lang="en-US" dirty="0"/>
          </a:p>
          <a:p>
            <a:r>
              <a:rPr lang="en-US" dirty="0"/>
              <a:t>Increased </a:t>
            </a:r>
            <a:r>
              <a:rPr lang="en-US" dirty="0" smtClean="0"/>
              <a:t>severity of postpartum depression</a:t>
            </a:r>
            <a:endParaRPr lang="en-US" dirty="0"/>
          </a:p>
          <a:p>
            <a:r>
              <a:rPr lang="en-US" dirty="0"/>
              <a:t>Increased risk of </a:t>
            </a:r>
            <a:r>
              <a:rPr lang="en-US" dirty="0" smtClean="0"/>
              <a:t>perinatal anxiety and OCD</a:t>
            </a:r>
          </a:p>
          <a:p>
            <a:r>
              <a:rPr lang="en-US" dirty="0" smtClean="0"/>
              <a:t>Increased risk of postpartum </a:t>
            </a:r>
            <a:r>
              <a:rPr lang="en-US" dirty="0" smtClean="0"/>
              <a:t>psychosis </a:t>
            </a:r>
            <a:endParaRPr lang="en-US" dirty="0" smtClean="0"/>
          </a:p>
          <a:p>
            <a:endParaRPr lang="en-US" dirty="0"/>
          </a:p>
          <a:p>
            <a:endParaRPr lang="en-US" dirty="0" smtClean="0"/>
          </a:p>
          <a:p>
            <a:endParaRPr lang="en-US" dirty="0"/>
          </a:p>
          <a:p>
            <a:pPr marL="0" indent="0">
              <a:buNone/>
            </a:pPr>
            <a:r>
              <a:rPr lang="en-US" dirty="0" smtClean="0"/>
              <a:t>                </a:t>
            </a:r>
            <a:r>
              <a:rPr lang="en-US" sz="1200" b="1" i="1" dirty="0" smtClean="0"/>
              <a:t>Ref: Swanson et al 2011, Wilson et al 2019, </a:t>
            </a:r>
            <a:r>
              <a:rPr lang="en-US" sz="1200" b="1" i="1" dirty="0" err="1" smtClean="0"/>
              <a:t>Osnes</a:t>
            </a:r>
            <a:r>
              <a:rPr lang="en-US" sz="1200" b="1" i="1" dirty="0" smtClean="0"/>
              <a:t> et al 2020, Sharma et al 2003 </a:t>
            </a:r>
          </a:p>
        </p:txBody>
      </p:sp>
    </p:spTree>
    <p:extLst>
      <p:ext uri="{BB962C8B-B14F-4D97-AF65-F5344CB8AC3E}">
        <p14:creationId xmlns:p14="http://schemas.microsoft.com/office/powerpoint/2010/main" val="254112236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Project TEACH">
      <a:dk1>
        <a:srgbClr val="3A3838"/>
      </a:dk1>
      <a:lt1>
        <a:sysClr val="window" lastClr="FFFFFF"/>
      </a:lt1>
      <a:dk2>
        <a:srgbClr val="039FDA"/>
      </a:dk2>
      <a:lt2>
        <a:srgbClr val="E7E6E6"/>
      </a:lt2>
      <a:accent1>
        <a:srgbClr val="039FDA"/>
      </a:accent1>
      <a:accent2>
        <a:srgbClr val="7BBF43"/>
      </a:accent2>
      <a:accent3>
        <a:srgbClr val="3A0E79"/>
      </a:accent3>
      <a:accent4>
        <a:srgbClr val="A5A5A5"/>
      </a:accent4>
      <a:accent5>
        <a:srgbClr val="5B9BD5"/>
      </a:accent5>
      <a:accent6>
        <a:srgbClr val="6F3B55"/>
      </a:accent6>
      <a:hlink>
        <a:srgbClr val="002060"/>
      </a:hlink>
      <a:folHlink>
        <a:srgbClr val="7E35E7"/>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29785</TotalTime>
  <Words>2514</Words>
  <Application>Microsoft Office PowerPoint</Application>
  <PresentationFormat>Widescreen</PresentationFormat>
  <Paragraphs>321</Paragraphs>
  <Slides>27</Slides>
  <Notes>17</Notes>
  <HiddenSlides>2</HiddenSlides>
  <MMClips>0</MMClips>
  <ScaleCrop>false</ScaleCrop>
  <HeadingPairs>
    <vt:vector size="6" baseType="variant">
      <vt:variant>
        <vt:lpstr>Fonts Used</vt:lpstr>
      </vt:variant>
      <vt:variant>
        <vt:i4>10</vt:i4>
      </vt:variant>
      <vt:variant>
        <vt:lpstr>Theme</vt:lpstr>
      </vt:variant>
      <vt:variant>
        <vt:i4>3</vt:i4>
      </vt:variant>
      <vt:variant>
        <vt:lpstr>Slide Titles</vt:lpstr>
      </vt:variant>
      <vt:variant>
        <vt:i4>27</vt:i4>
      </vt:variant>
    </vt:vector>
  </HeadingPairs>
  <TitlesOfParts>
    <vt:vector size="40" baseType="lpstr">
      <vt:lpstr>Arial</vt:lpstr>
      <vt:lpstr>BSGulliver</vt:lpstr>
      <vt:lpstr>Calibri</vt:lpstr>
      <vt:lpstr>Helvetica Light</vt:lpstr>
      <vt:lpstr>Helvetica Regular</vt:lpstr>
      <vt:lpstr>Kozuka Gothic Pr6N B</vt:lpstr>
      <vt:lpstr>Myriad Arabic</vt:lpstr>
      <vt:lpstr>Myriad Pro Cond</vt:lpstr>
      <vt:lpstr>Nunito</vt:lpstr>
      <vt:lpstr>Wingdings</vt:lpstr>
      <vt:lpstr>Office Theme</vt:lpstr>
      <vt:lpstr>2_Custom Design</vt:lpstr>
      <vt:lpstr>1_Custom Design</vt:lpstr>
      <vt:lpstr>PowerPoint Presentation</vt:lpstr>
      <vt:lpstr>Speaker:</vt:lpstr>
      <vt:lpstr>PowerPoint Presentation</vt:lpstr>
      <vt:lpstr>Question 1</vt:lpstr>
      <vt:lpstr>Epidemiology </vt:lpstr>
      <vt:lpstr>Causes of Insomnia in Perinatal Period </vt:lpstr>
      <vt:lpstr>Question 2</vt:lpstr>
      <vt:lpstr>Risk from Untreated Insomnia in Pregnancy </vt:lpstr>
      <vt:lpstr>Risk from Untreated Insomnia in Pregnancy </vt:lpstr>
      <vt:lpstr>Assessment </vt:lpstr>
      <vt:lpstr>Non- Pharmacological: Sleep Hygiene </vt:lpstr>
      <vt:lpstr>Prescribing Sleep (Ref: Leistikow et al 2022)</vt:lpstr>
      <vt:lpstr>Prescribing Sleep (Ref: Leistikow et al 2022)</vt:lpstr>
      <vt:lpstr>Cognitive Behavior Therapy-Insomnia </vt:lpstr>
      <vt:lpstr>Components of CBT-I</vt:lpstr>
      <vt:lpstr>Components of CBT-I</vt:lpstr>
      <vt:lpstr>Cognitive Behavior Therapy-Insomnia </vt:lpstr>
      <vt:lpstr>Question 3</vt:lpstr>
      <vt:lpstr>Pharmacological </vt:lpstr>
      <vt:lpstr>Melatonin </vt:lpstr>
      <vt:lpstr>Antihistamine  </vt:lpstr>
      <vt:lpstr>Benzodiazepines</vt:lpstr>
      <vt:lpstr>Benzodiazepines</vt:lpstr>
      <vt:lpstr> Benzodiazepine Receptor Agonist </vt:lpstr>
      <vt:lpstr> Antidepressant  </vt:lpstr>
      <vt:lpstr>Atypical Antipsychotics </vt:lpstr>
      <vt:lpstr>Thank You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 Romanos</dc:creator>
  <cp:lastModifiedBy>Biswarup</cp:lastModifiedBy>
  <cp:revision>387</cp:revision>
  <cp:lastPrinted>2017-09-12T14:03:58Z</cp:lastPrinted>
  <dcterms:created xsi:type="dcterms:W3CDTF">2017-05-18T20:49:26Z</dcterms:created>
  <dcterms:modified xsi:type="dcterms:W3CDTF">2024-04-14T16:53:20Z</dcterms:modified>
</cp:coreProperties>
</file>