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4" r:id="rId5"/>
  </p:sldMasterIdLst>
  <p:notesMasterIdLst>
    <p:notesMasterId r:id="rId47"/>
  </p:notesMasterIdLst>
  <p:sldIdLst>
    <p:sldId id="298" r:id="rId6"/>
    <p:sldId id="2295" r:id="rId7"/>
    <p:sldId id="331" r:id="rId8"/>
    <p:sldId id="2285" r:id="rId9"/>
    <p:sldId id="2311" r:id="rId10"/>
    <p:sldId id="2297" r:id="rId11"/>
    <p:sldId id="2315" r:id="rId12"/>
    <p:sldId id="2316" r:id="rId13"/>
    <p:sldId id="2317" r:id="rId14"/>
    <p:sldId id="2303" r:id="rId15"/>
    <p:sldId id="2299" r:id="rId16"/>
    <p:sldId id="362" r:id="rId17"/>
    <p:sldId id="2312" r:id="rId18"/>
    <p:sldId id="339" r:id="rId19"/>
    <p:sldId id="340" r:id="rId20"/>
    <p:sldId id="2304" r:id="rId21"/>
    <p:sldId id="2313" r:id="rId22"/>
    <p:sldId id="341" r:id="rId23"/>
    <p:sldId id="2305" r:id="rId24"/>
    <p:sldId id="2306" r:id="rId25"/>
    <p:sldId id="2296" r:id="rId26"/>
    <p:sldId id="2310" r:id="rId27"/>
    <p:sldId id="1579" r:id="rId28"/>
    <p:sldId id="287" r:id="rId29"/>
    <p:sldId id="305" r:id="rId30"/>
    <p:sldId id="270" r:id="rId31"/>
    <p:sldId id="332" r:id="rId32"/>
    <p:sldId id="271" r:id="rId33"/>
    <p:sldId id="313" r:id="rId34"/>
    <p:sldId id="268" r:id="rId35"/>
    <p:sldId id="269" r:id="rId36"/>
    <p:sldId id="272" r:id="rId37"/>
    <p:sldId id="316" r:id="rId38"/>
    <p:sldId id="326" r:id="rId39"/>
    <p:sldId id="314" r:id="rId40"/>
    <p:sldId id="315" r:id="rId41"/>
    <p:sldId id="2307" r:id="rId42"/>
    <p:sldId id="2308" r:id="rId43"/>
    <p:sldId id="2309" r:id="rId44"/>
    <p:sldId id="2314" r:id="rId45"/>
    <p:sldId id="325"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15" autoAdjust="0"/>
    <p:restoredTop sz="94660"/>
  </p:normalViewPr>
  <p:slideViewPr>
    <p:cSldViewPr snapToGrid="0">
      <p:cViewPr varScale="1">
        <p:scale>
          <a:sx n="86" d="100"/>
          <a:sy n="86" d="100"/>
        </p:scale>
        <p:origin x="76"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zabeth Murphy Fitelson" userId="a3ef21cb-dd72-4821-807c-5c05a8a91c20" providerId="ADAL" clId="{AC0F95DE-2848-44C0-97B8-BC7C1E1DE291}"/>
    <pc:docChg chg="custSel delSld modSld">
      <pc:chgData name="Elizabeth Murphy Fitelson" userId="a3ef21cb-dd72-4821-807c-5c05a8a91c20" providerId="ADAL" clId="{AC0F95DE-2848-44C0-97B8-BC7C1E1DE291}" dt="2023-03-13T02:13:32.096" v="306" actId="47"/>
      <pc:docMkLst>
        <pc:docMk/>
      </pc:docMkLst>
      <pc:sldChg chg="modSp mod modAnim">
        <pc:chgData name="Elizabeth Murphy Fitelson" userId="a3ef21cb-dd72-4821-807c-5c05a8a91c20" providerId="ADAL" clId="{AC0F95DE-2848-44C0-97B8-BC7C1E1DE291}" dt="2023-03-13T02:10:06.242" v="142" actId="20577"/>
        <pc:sldMkLst>
          <pc:docMk/>
          <pc:sldMk cId="3669585896" sldId="269"/>
        </pc:sldMkLst>
        <pc:spChg chg="mod">
          <ac:chgData name="Elizabeth Murphy Fitelson" userId="a3ef21cb-dd72-4821-807c-5c05a8a91c20" providerId="ADAL" clId="{AC0F95DE-2848-44C0-97B8-BC7C1E1DE291}" dt="2023-03-13T02:10:06.242" v="142" actId="20577"/>
          <ac:spMkLst>
            <pc:docMk/>
            <pc:sldMk cId="3669585896" sldId="269"/>
            <ac:spMk id="3" creationId="{00000000-0000-0000-0000-000000000000}"/>
          </ac:spMkLst>
        </pc:spChg>
      </pc:sldChg>
      <pc:sldChg chg="modSp mod modAnim">
        <pc:chgData name="Elizabeth Murphy Fitelson" userId="a3ef21cb-dd72-4821-807c-5c05a8a91c20" providerId="ADAL" clId="{AC0F95DE-2848-44C0-97B8-BC7C1E1DE291}" dt="2023-03-13T02:13:09.002" v="305" actId="20577"/>
        <pc:sldMkLst>
          <pc:docMk/>
          <pc:sldMk cId="2680050697" sldId="314"/>
        </pc:sldMkLst>
        <pc:spChg chg="mod">
          <ac:chgData name="Elizabeth Murphy Fitelson" userId="a3ef21cb-dd72-4821-807c-5c05a8a91c20" providerId="ADAL" clId="{AC0F95DE-2848-44C0-97B8-BC7C1E1DE291}" dt="2023-03-13T02:13:09.002" v="305" actId="20577"/>
          <ac:spMkLst>
            <pc:docMk/>
            <pc:sldMk cId="2680050697" sldId="314"/>
            <ac:spMk id="3" creationId="{00000000-0000-0000-0000-000000000000}"/>
          </ac:spMkLst>
        </pc:spChg>
      </pc:sldChg>
      <pc:sldChg chg="modSp mod modAnim">
        <pc:chgData name="Elizabeth Murphy Fitelson" userId="a3ef21cb-dd72-4821-807c-5c05a8a91c20" providerId="ADAL" clId="{AC0F95DE-2848-44C0-97B8-BC7C1E1DE291}" dt="2023-03-13T02:10:55.069" v="145" actId="27636"/>
        <pc:sldMkLst>
          <pc:docMk/>
          <pc:sldMk cId="179850604" sldId="316"/>
        </pc:sldMkLst>
        <pc:spChg chg="mod">
          <ac:chgData name="Elizabeth Murphy Fitelson" userId="a3ef21cb-dd72-4821-807c-5c05a8a91c20" providerId="ADAL" clId="{AC0F95DE-2848-44C0-97B8-BC7C1E1DE291}" dt="2023-03-13T02:10:55.069" v="145" actId="27636"/>
          <ac:spMkLst>
            <pc:docMk/>
            <pc:sldMk cId="179850604" sldId="316"/>
            <ac:spMk id="3" creationId="{00000000-0000-0000-0000-000000000000}"/>
          </ac:spMkLst>
        </pc:spChg>
      </pc:sldChg>
      <pc:sldChg chg="modSp">
        <pc:chgData name="Elizabeth Murphy Fitelson" userId="a3ef21cb-dd72-4821-807c-5c05a8a91c20" providerId="ADAL" clId="{AC0F95DE-2848-44C0-97B8-BC7C1E1DE291}" dt="2023-03-13T02:11:20.680" v="161" actId="20577"/>
        <pc:sldMkLst>
          <pc:docMk/>
          <pc:sldMk cId="1906491224" sldId="326"/>
        </pc:sldMkLst>
        <pc:spChg chg="mod">
          <ac:chgData name="Elizabeth Murphy Fitelson" userId="a3ef21cb-dd72-4821-807c-5c05a8a91c20" providerId="ADAL" clId="{AC0F95DE-2848-44C0-97B8-BC7C1E1DE291}" dt="2023-03-13T02:11:20.680" v="161" actId="20577"/>
          <ac:spMkLst>
            <pc:docMk/>
            <pc:sldMk cId="1906491224" sldId="326"/>
            <ac:spMk id="3" creationId="{00000000-0000-0000-0000-000000000000}"/>
          </ac:spMkLst>
        </pc:spChg>
      </pc:sldChg>
      <pc:sldChg chg="del">
        <pc:chgData name="Elizabeth Murphy Fitelson" userId="a3ef21cb-dd72-4821-807c-5c05a8a91c20" providerId="ADAL" clId="{AC0F95DE-2848-44C0-97B8-BC7C1E1DE291}" dt="2023-03-13T02:13:32.096" v="306" actId="47"/>
        <pc:sldMkLst>
          <pc:docMk/>
          <pc:sldMk cId="1393167777" sldId="2284"/>
        </pc:sldMkLst>
      </pc:sldChg>
      <pc:sldChg chg="modSp mod">
        <pc:chgData name="Elizabeth Murphy Fitelson" userId="a3ef21cb-dd72-4821-807c-5c05a8a91c20" providerId="ADAL" clId="{AC0F95DE-2848-44C0-97B8-BC7C1E1DE291}" dt="2023-03-13T02:08:38.168" v="2" actId="27636"/>
        <pc:sldMkLst>
          <pc:docMk/>
          <pc:sldMk cId="186199643" sldId="2312"/>
        </pc:sldMkLst>
        <pc:spChg chg="mod">
          <ac:chgData name="Elizabeth Murphy Fitelson" userId="a3ef21cb-dd72-4821-807c-5c05a8a91c20" providerId="ADAL" clId="{AC0F95DE-2848-44C0-97B8-BC7C1E1DE291}" dt="2023-03-13T02:08:38.168" v="2" actId="27636"/>
          <ac:spMkLst>
            <pc:docMk/>
            <pc:sldMk cId="186199643" sldId="2312"/>
            <ac:spMk id="2" creationId="{00000000-0000-0000-0000-000000000000}"/>
          </ac:spMkLst>
        </pc:spChg>
      </pc:sldChg>
    </pc:docChg>
  </pc:docChgLst>
  <pc:docChgLst>
    <pc:chgData name="Murphy Fitelson, Elizabeth" userId="a3ef21cb-dd72-4821-807c-5c05a8a91c20" providerId="ADAL" clId="{7AEC56AC-7E7E-4231-A9B3-EC6BE79C3BF5}"/>
    <pc:docChg chg="undo custSel modSld">
      <pc:chgData name="Murphy Fitelson, Elizabeth" userId="a3ef21cb-dd72-4821-807c-5c05a8a91c20" providerId="ADAL" clId="{7AEC56AC-7E7E-4231-A9B3-EC6BE79C3BF5}" dt="2024-04-09T16:55:45.760" v="4" actId="20577"/>
      <pc:docMkLst>
        <pc:docMk/>
      </pc:docMkLst>
      <pc:sldChg chg="modSp mod">
        <pc:chgData name="Murphy Fitelson, Elizabeth" userId="a3ef21cb-dd72-4821-807c-5c05a8a91c20" providerId="ADAL" clId="{7AEC56AC-7E7E-4231-A9B3-EC6BE79C3BF5}" dt="2024-04-09T16:55:45.760" v="4" actId="20577"/>
        <pc:sldMkLst>
          <pc:docMk/>
          <pc:sldMk cId="708817217" sldId="325"/>
        </pc:sldMkLst>
        <pc:spChg chg="mod">
          <ac:chgData name="Murphy Fitelson, Elizabeth" userId="a3ef21cb-dd72-4821-807c-5c05a8a91c20" providerId="ADAL" clId="{7AEC56AC-7E7E-4231-A9B3-EC6BE79C3BF5}" dt="2024-04-09T16:55:45.760" v="4" actId="20577"/>
          <ac:spMkLst>
            <pc:docMk/>
            <pc:sldMk cId="708817217" sldId="325"/>
            <ac:spMk id="70659" creationId="{00000000-0000-0000-0000-000000000000}"/>
          </ac:spMkLst>
        </pc:spChg>
      </pc:sldChg>
      <pc:sldChg chg="modSp mod">
        <pc:chgData name="Murphy Fitelson, Elizabeth" userId="a3ef21cb-dd72-4821-807c-5c05a8a91c20" providerId="ADAL" clId="{7AEC56AC-7E7E-4231-A9B3-EC6BE79C3BF5}" dt="2024-04-09T15:57:40.460" v="2" actId="20577"/>
        <pc:sldMkLst>
          <pc:docMk/>
          <pc:sldMk cId="365902814" sldId="2297"/>
        </pc:sldMkLst>
        <pc:spChg chg="mod">
          <ac:chgData name="Murphy Fitelson, Elizabeth" userId="a3ef21cb-dd72-4821-807c-5c05a8a91c20" providerId="ADAL" clId="{7AEC56AC-7E7E-4231-A9B3-EC6BE79C3BF5}" dt="2024-04-09T15:57:40.460" v="2" actId="20577"/>
          <ac:spMkLst>
            <pc:docMk/>
            <pc:sldMk cId="365902814" sldId="2297"/>
            <ac:spMk id="2" creationId="{EF1A8ACB-5D5F-82F2-8F3F-3B6B172C64FE}"/>
          </ac:spMkLst>
        </pc:spChg>
      </pc:sldChg>
    </pc:docChg>
  </pc:docChgLst>
  <pc:docChgLst>
    <pc:chgData name="Elizabeth Murphy Fitelson" userId="a3ef21cb-dd72-4821-807c-5c05a8a91c20" providerId="ADAL" clId="{680DCADB-CF00-4234-B7DE-D073BE24DC04}"/>
    <pc:docChg chg="undo custSel addSld delSld modSld sldOrd">
      <pc:chgData name="Elizabeth Murphy Fitelson" userId="a3ef21cb-dd72-4821-807c-5c05a8a91c20" providerId="ADAL" clId="{680DCADB-CF00-4234-B7DE-D073BE24DC04}" dt="2022-06-20T15:29:51.801" v="6906" actId="27636"/>
      <pc:docMkLst>
        <pc:docMk/>
      </pc:docMkLst>
      <pc:sldChg chg="modSp mod">
        <pc:chgData name="Elizabeth Murphy Fitelson" userId="a3ef21cb-dd72-4821-807c-5c05a8a91c20" providerId="ADAL" clId="{680DCADB-CF00-4234-B7DE-D073BE24DC04}" dt="2022-06-20T14:00:13.255" v="1920" actId="20577"/>
        <pc:sldMkLst>
          <pc:docMk/>
          <pc:sldMk cId="2002830006" sldId="257"/>
        </pc:sldMkLst>
        <pc:spChg chg="mod">
          <ac:chgData name="Elizabeth Murphy Fitelson" userId="a3ef21cb-dd72-4821-807c-5c05a8a91c20" providerId="ADAL" clId="{680DCADB-CF00-4234-B7DE-D073BE24DC04}" dt="2022-06-20T14:00:13.255" v="1920" actId="20577"/>
          <ac:spMkLst>
            <pc:docMk/>
            <pc:sldMk cId="2002830006" sldId="257"/>
            <ac:spMk id="2" creationId="{00000000-0000-0000-0000-000000000000}"/>
          </ac:spMkLst>
        </pc:spChg>
      </pc:sldChg>
      <pc:sldChg chg="modSp mod">
        <pc:chgData name="Elizabeth Murphy Fitelson" userId="a3ef21cb-dd72-4821-807c-5c05a8a91c20" providerId="ADAL" clId="{680DCADB-CF00-4234-B7DE-D073BE24DC04}" dt="2022-06-20T15:12:16.569" v="5799" actId="27636"/>
        <pc:sldMkLst>
          <pc:docMk/>
          <pc:sldMk cId="3625172574" sldId="268"/>
        </pc:sldMkLst>
        <pc:spChg chg="mod">
          <ac:chgData name="Elizabeth Murphy Fitelson" userId="a3ef21cb-dd72-4821-807c-5c05a8a91c20" providerId="ADAL" clId="{680DCADB-CF00-4234-B7DE-D073BE24DC04}" dt="2022-06-20T15:12:16.569" v="5799" actId="27636"/>
          <ac:spMkLst>
            <pc:docMk/>
            <pc:sldMk cId="3625172574" sldId="268"/>
            <ac:spMk id="3" creationId="{00000000-0000-0000-0000-000000000000}"/>
          </ac:spMkLst>
        </pc:spChg>
      </pc:sldChg>
      <pc:sldChg chg="modSp mod">
        <pc:chgData name="Elizabeth Murphy Fitelson" userId="a3ef21cb-dd72-4821-807c-5c05a8a91c20" providerId="ADAL" clId="{680DCADB-CF00-4234-B7DE-D073BE24DC04}" dt="2022-06-20T15:17:46.869" v="6172" actId="1076"/>
        <pc:sldMkLst>
          <pc:docMk/>
          <pc:sldMk cId="3669585896" sldId="269"/>
        </pc:sldMkLst>
        <pc:spChg chg="mod">
          <ac:chgData name="Elizabeth Murphy Fitelson" userId="a3ef21cb-dd72-4821-807c-5c05a8a91c20" providerId="ADAL" clId="{680DCADB-CF00-4234-B7DE-D073BE24DC04}" dt="2022-06-20T15:17:46.869" v="6172" actId="1076"/>
          <ac:spMkLst>
            <pc:docMk/>
            <pc:sldMk cId="3669585896" sldId="269"/>
            <ac:spMk id="2" creationId="{00000000-0000-0000-0000-000000000000}"/>
          </ac:spMkLst>
        </pc:spChg>
        <pc:spChg chg="mod">
          <ac:chgData name="Elizabeth Murphy Fitelson" userId="a3ef21cb-dd72-4821-807c-5c05a8a91c20" providerId="ADAL" clId="{680DCADB-CF00-4234-B7DE-D073BE24DC04}" dt="2022-06-20T15:12:16.597" v="5800" actId="27636"/>
          <ac:spMkLst>
            <pc:docMk/>
            <pc:sldMk cId="3669585896" sldId="269"/>
            <ac:spMk id="3" creationId="{00000000-0000-0000-0000-000000000000}"/>
          </ac:spMkLst>
        </pc:spChg>
      </pc:sldChg>
      <pc:sldChg chg="delSp modSp mod">
        <pc:chgData name="Elizabeth Murphy Fitelson" userId="a3ef21cb-dd72-4821-807c-5c05a8a91c20" providerId="ADAL" clId="{680DCADB-CF00-4234-B7DE-D073BE24DC04}" dt="2022-06-20T15:13:34.440" v="5878" actId="20577"/>
        <pc:sldMkLst>
          <pc:docMk/>
          <pc:sldMk cId="2964297655" sldId="270"/>
        </pc:sldMkLst>
        <pc:spChg chg="mod">
          <ac:chgData name="Elizabeth Murphy Fitelson" userId="a3ef21cb-dd72-4821-807c-5c05a8a91c20" providerId="ADAL" clId="{680DCADB-CF00-4234-B7DE-D073BE24DC04}" dt="2022-06-20T15:13:34.440" v="5878" actId="20577"/>
          <ac:spMkLst>
            <pc:docMk/>
            <pc:sldMk cId="2964297655" sldId="270"/>
            <ac:spMk id="3" creationId="{00000000-0000-0000-0000-000000000000}"/>
          </ac:spMkLst>
        </pc:spChg>
        <pc:picChg chg="del">
          <ac:chgData name="Elizabeth Murphy Fitelson" userId="a3ef21cb-dd72-4821-807c-5c05a8a91c20" providerId="ADAL" clId="{680DCADB-CF00-4234-B7DE-D073BE24DC04}" dt="2022-06-20T15:12:49.510" v="5808" actId="478"/>
          <ac:picMkLst>
            <pc:docMk/>
            <pc:sldMk cId="2964297655" sldId="270"/>
            <ac:picMk id="5" creationId="{00000000-0000-0000-0000-000000000000}"/>
          </ac:picMkLst>
        </pc:picChg>
      </pc:sldChg>
      <pc:sldChg chg="modSp mod">
        <pc:chgData name="Elizabeth Murphy Fitelson" userId="a3ef21cb-dd72-4821-807c-5c05a8a91c20" providerId="ADAL" clId="{680DCADB-CF00-4234-B7DE-D073BE24DC04}" dt="2022-06-20T15:17:23.762" v="6171" actId="20577"/>
        <pc:sldMkLst>
          <pc:docMk/>
          <pc:sldMk cId="2730242974" sldId="271"/>
        </pc:sldMkLst>
        <pc:spChg chg="mod">
          <ac:chgData name="Elizabeth Murphy Fitelson" userId="a3ef21cb-dd72-4821-807c-5c05a8a91c20" providerId="ADAL" clId="{680DCADB-CF00-4234-B7DE-D073BE24DC04}" dt="2022-06-20T15:16:54.939" v="6134" actId="1076"/>
          <ac:spMkLst>
            <pc:docMk/>
            <pc:sldMk cId="2730242974" sldId="271"/>
            <ac:spMk id="2" creationId="{00000000-0000-0000-0000-000000000000}"/>
          </ac:spMkLst>
        </pc:spChg>
        <pc:spChg chg="mod">
          <ac:chgData name="Elizabeth Murphy Fitelson" userId="a3ef21cb-dd72-4821-807c-5c05a8a91c20" providerId="ADAL" clId="{680DCADB-CF00-4234-B7DE-D073BE24DC04}" dt="2022-06-20T15:17:23.762" v="6171" actId="20577"/>
          <ac:spMkLst>
            <pc:docMk/>
            <pc:sldMk cId="2730242974" sldId="271"/>
            <ac:spMk id="3" creationId="{00000000-0000-0000-0000-000000000000}"/>
          </ac:spMkLst>
        </pc:spChg>
      </pc:sldChg>
      <pc:sldChg chg="modSp mod">
        <pc:chgData name="Elizabeth Murphy Fitelson" userId="a3ef21cb-dd72-4821-807c-5c05a8a91c20" providerId="ADAL" clId="{680DCADB-CF00-4234-B7DE-D073BE24DC04}" dt="2022-06-20T15:12:16.609" v="5801" actId="27636"/>
        <pc:sldMkLst>
          <pc:docMk/>
          <pc:sldMk cId="2549994520" sldId="272"/>
        </pc:sldMkLst>
        <pc:spChg chg="mod">
          <ac:chgData name="Elizabeth Murphy Fitelson" userId="a3ef21cb-dd72-4821-807c-5c05a8a91c20" providerId="ADAL" clId="{680DCADB-CF00-4234-B7DE-D073BE24DC04}" dt="2022-06-20T15:12:16.609" v="5801" actId="27636"/>
          <ac:spMkLst>
            <pc:docMk/>
            <pc:sldMk cId="2549994520" sldId="272"/>
            <ac:spMk id="3" creationId="{00000000-0000-0000-0000-000000000000}"/>
          </ac:spMkLst>
        </pc:spChg>
      </pc:sldChg>
      <pc:sldChg chg="modSp mod">
        <pc:chgData name="Elizabeth Murphy Fitelson" userId="a3ef21cb-dd72-4821-807c-5c05a8a91c20" providerId="ADAL" clId="{680DCADB-CF00-4234-B7DE-D073BE24DC04}" dt="2022-06-20T15:12:42.530" v="5807" actId="1076"/>
        <pc:sldMkLst>
          <pc:docMk/>
          <pc:sldMk cId="1516945521" sldId="305"/>
        </pc:sldMkLst>
        <pc:spChg chg="mod">
          <ac:chgData name="Elizabeth Murphy Fitelson" userId="a3ef21cb-dd72-4821-807c-5c05a8a91c20" providerId="ADAL" clId="{680DCADB-CF00-4234-B7DE-D073BE24DC04}" dt="2022-06-20T15:12:30.081" v="5805" actId="1076"/>
          <ac:spMkLst>
            <pc:docMk/>
            <pc:sldMk cId="1516945521" sldId="305"/>
            <ac:spMk id="2" creationId="{00000000-0000-0000-0000-000000000000}"/>
          </ac:spMkLst>
        </pc:spChg>
        <pc:spChg chg="mod">
          <ac:chgData name="Elizabeth Murphy Fitelson" userId="a3ef21cb-dd72-4821-807c-5c05a8a91c20" providerId="ADAL" clId="{680DCADB-CF00-4234-B7DE-D073BE24DC04}" dt="2022-06-20T15:12:38.512" v="5806" actId="1076"/>
          <ac:spMkLst>
            <pc:docMk/>
            <pc:sldMk cId="1516945521" sldId="305"/>
            <ac:spMk id="6" creationId="{00000000-0000-0000-0000-000000000000}"/>
          </ac:spMkLst>
        </pc:spChg>
        <pc:picChg chg="mod">
          <ac:chgData name="Elizabeth Murphy Fitelson" userId="a3ef21cb-dd72-4821-807c-5c05a8a91c20" providerId="ADAL" clId="{680DCADB-CF00-4234-B7DE-D073BE24DC04}" dt="2022-06-20T15:12:42.530" v="5807" actId="1076"/>
          <ac:picMkLst>
            <pc:docMk/>
            <pc:sldMk cId="1516945521" sldId="305"/>
            <ac:picMk id="4" creationId="{00000000-0000-0000-0000-000000000000}"/>
          </ac:picMkLst>
        </pc:picChg>
      </pc:sldChg>
      <pc:sldChg chg="modSp mod">
        <pc:chgData name="Elizabeth Murphy Fitelson" userId="a3ef21cb-dd72-4821-807c-5c05a8a91c20" providerId="ADAL" clId="{680DCADB-CF00-4234-B7DE-D073BE24DC04}" dt="2022-06-20T15:19:19.829" v="6249" actId="1076"/>
        <pc:sldMkLst>
          <pc:docMk/>
          <pc:sldMk cId="2680050697" sldId="314"/>
        </pc:sldMkLst>
        <pc:spChg chg="mod">
          <ac:chgData name="Elizabeth Murphy Fitelson" userId="a3ef21cb-dd72-4821-807c-5c05a8a91c20" providerId="ADAL" clId="{680DCADB-CF00-4234-B7DE-D073BE24DC04}" dt="2022-06-20T15:12:16.650" v="5803" actId="27636"/>
          <ac:spMkLst>
            <pc:docMk/>
            <pc:sldMk cId="2680050697" sldId="314"/>
            <ac:spMk id="3" creationId="{00000000-0000-0000-0000-000000000000}"/>
          </ac:spMkLst>
        </pc:spChg>
        <pc:picChg chg="mod">
          <ac:chgData name="Elizabeth Murphy Fitelson" userId="a3ef21cb-dd72-4821-807c-5c05a8a91c20" providerId="ADAL" clId="{680DCADB-CF00-4234-B7DE-D073BE24DC04}" dt="2022-06-20T15:19:19.829" v="6249" actId="1076"/>
          <ac:picMkLst>
            <pc:docMk/>
            <pc:sldMk cId="2680050697" sldId="314"/>
            <ac:picMk id="4" creationId="{00000000-0000-0000-0000-000000000000}"/>
          </ac:picMkLst>
        </pc:picChg>
      </pc:sldChg>
      <pc:sldChg chg="modSp mod">
        <pc:chgData name="Elizabeth Murphy Fitelson" userId="a3ef21cb-dd72-4821-807c-5c05a8a91c20" providerId="ADAL" clId="{680DCADB-CF00-4234-B7DE-D073BE24DC04}" dt="2022-06-20T15:19:25.139" v="6250" actId="1076"/>
        <pc:sldMkLst>
          <pc:docMk/>
          <pc:sldMk cId="752445782" sldId="315"/>
        </pc:sldMkLst>
        <pc:spChg chg="mod">
          <ac:chgData name="Elizabeth Murphy Fitelson" userId="a3ef21cb-dd72-4821-807c-5c05a8a91c20" providerId="ADAL" clId="{680DCADB-CF00-4234-B7DE-D073BE24DC04}" dt="2022-06-20T15:12:16.665" v="5804" actId="27636"/>
          <ac:spMkLst>
            <pc:docMk/>
            <pc:sldMk cId="752445782" sldId="315"/>
            <ac:spMk id="3" creationId="{00000000-0000-0000-0000-000000000000}"/>
          </ac:spMkLst>
        </pc:spChg>
        <pc:picChg chg="mod">
          <ac:chgData name="Elizabeth Murphy Fitelson" userId="a3ef21cb-dd72-4821-807c-5c05a8a91c20" providerId="ADAL" clId="{680DCADB-CF00-4234-B7DE-D073BE24DC04}" dt="2022-06-20T15:19:25.139" v="6250" actId="1076"/>
          <ac:picMkLst>
            <pc:docMk/>
            <pc:sldMk cId="752445782" sldId="315"/>
            <ac:picMk id="4" creationId="{00000000-0000-0000-0000-000000000000}"/>
          </ac:picMkLst>
        </pc:picChg>
      </pc:sldChg>
      <pc:sldChg chg="modSp mod modAnim">
        <pc:chgData name="Elizabeth Murphy Fitelson" userId="a3ef21cb-dd72-4821-807c-5c05a8a91c20" providerId="ADAL" clId="{680DCADB-CF00-4234-B7DE-D073BE24DC04}" dt="2022-06-20T15:19:02.126" v="6248" actId="20577"/>
        <pc:sldMkLst>
          <pc:docMk/>
          <pc:sldMk cId="179850604" sldId="316"/>
        </pc:sldMkLst>
        <pc:spChg chg="mod">
          <ac:chgData name="Elizabeth Murphy Fitelson" userId="a3ef21cb-dd72-4821-807c-5c05a8a91c20" providerId="ADAL" clId="{680DCADB-CF00-4234-B7DE-D073BE24DC04}" dt="2022-06-20T15:19:02.126" v="6248" actId="20577"/>
          <ac:spMkLst>
            <pc:docMk/>
            <pc:sldMk cId="179850604" sldId="316"/>
            <ac:spMk id="3" creationId="{00000000-0000-0000-0000-000000000000}"/>
          </ac:spMkLst>
        </pc:spChg>
      </pc:sldChg>
      <pc:sldChg chg="addSp modSp mod modAnim">
        <pc:chgData name="Elizabeth Murphy Fitelson" userId="a3ef21cb-dd72-4821-807c-5c05a8a91c20" providerId="ADAL" clId="{680DCADB-CF00-4234-B7DE-D073BE24DC04}" dt="2022-06-20T13:59:51.174" v="1917" actId="14100"/>
        <pc:sldMkLst>
          <pc:docMk/>
          <pc:sldMk cId="687026794" sldId="321"/>
        </pc:sldMkLst>
        <pc:spChg chg="add mod">
          <ac:chgData name="Elizabeth Murphy Fitelson" userId="a3ef21cb-dd72-4821-807c-5c05a8a91c20" providerId="ADAL" clId="{680DCADB-CF00-4234-B7DE-D073BE24DC04}" dt="2022-06-20T13:59:51.174" v="1917" actId="14100"/>
          <ac:spMkLst>
            <pc:docMk/>
            <pc:sldMk cId="687026794" sldId="321"/>
            <ac:spMk id="7" creationId="{F0027421-D521-DB61-C0A2-7B63FBB8FB26}"/>
          </ac:spMkLst>
        </pc:spChg>
      </pc:sldChg>
      <pc:sldChg chg="modSp mod">
        <pc:chgData name="Elizabeth Murphy Fitelson" userId="a3ef21cb-dd72-4821-807c-5c05a8a91c20" providerId="ADAL" clId="{680DCADB-CF00-4234-B7DE-D073BE24DC04}" dt="2022-06-20T15:22:37.685" v="6323" actId="113"/>
        <pc:sldMkLst>
          <pc:docMk/>
          <pc:sldMk cId="708817217" sldId="325"/>
        </pc:sldMkLst>
        <pc:spChg chg="mod">
          <ac:chgData name="Elizabeth Murphy Fitelson" userId="a3ef21cb-dd72-4821-807c-5c05a8a91c20" providerId="ADAL" clId="{680DCADB-CF00-4234-B7DE-D073BE24DC04}" dt="2022-06-20T15:22:37.685" v="6323" actId="113"/>
          <ac:spMkLst>
            <pc:docMk/>
            <pc:sldMk cId="708817217" sldId="325"/>
            <ac:spMk id="70659" creationId="{00000000-0000-0000-0000-000000000000}"/>
          </ac:spMkLst>
        </pc:spChg>
      </pc:sldChg>
      <pc:sldChg chg="modSp mod">
        <pc:chgData name="Elizabeth Murphy Fitelson" userId="a3ef21cb-dd72-4821-807c-5c05a8a91c20" providerId="ADAL" clId="{680DCADB-CF00-4234-B7DE-D073BE24DC04}" dt="2022-06-20T15:12:16.625" v="5802" actId="27636"/>
        <pc:sldMkLst>
          <pc:docMk/>
          <pc:sldMk cId="1906491224" sldId="326"/>
        </pc:sldMkLst>
        <pc:spChg chg="mod">
          <ac:chgData name="Elizabeth Murphy Fitelson" userId="a3ef21cb-dd72-4821-807c-5c05a8a91c20" providerId="ADAL" clId="{680DCADB-CF00-4234-B7DE-D073BE24DC04}" dt="2022-06-20T15:12:16.625" v="5802" actId="27636"/>
          <ac:spMkLst>
            <pc:docMk/>
            <pc:sldMk cId="1906491224" sldId="326"/>
            <ac:spMk id="2" creationId="{00000000-0000-0000-0000-000000000000}"/>
          </ac:spMkLst>
        </pc:spChg>
      </pc:sldChg>
      <pc:sldChg chg="del">
        <pc:chgData name="Elizabeth Murphy Fitelson" userId="a3ef21cb-dd72-4821-807c-5c05a8a91c20" providerId="ADAL" clId="{680DCADB-CF00-4234-B7DE-D073BE24DC04}" dt="2022-06-20T02:21:22.006" v="559" actId="47"/>
        <pc:sldMkLst>
          <pc:docMk/>
          <pc:sldMk cId="3730985213" sldId="327"/>
        </pc:sldMkLst>
      </pc:sldChg>
      <pc:sldChg chg="modSp mod">
        <pc:chgData name="Elizabeth Murphy Fitelson" userId="a3ef21cb-dd72-4821-807c-5c05a8a91c20" providerId="ADAL" clId="{680DCADB-CF00-4234-B7DE-D073BE24DC04}" dt="2022-06-20T15:14:02.393" v="5879" actId="113"/>
        <pc:sldMkLst>
          <pc:docMk/>
          <pc:sldMk cId="334587437" sldId="332"/>
        </pc:sldMkLst>
        <pc:spChg chg="mod">
          <ac:chgData name="Elizabeth Murphy Fitelson" userId="a3ef21cb-dd72-4821-807c-5c05a8a91c20" providerId="ADAL" clId="{680DCADB-CF00-4234-B7DE-D073BE24DC04}" dt="2022-06-20T15:14:02.393" v="5879" actId="113"/>
          <ac:spMkLst>
            <pc:docMk/>
            <pc:sldMk cId="334587437" sldId="332"/>
            <ac:spMk id="3" creationId="{00000000-0000-0000-0000-000000000000}"/>
          </ac:spMkLst>
        </pc:spChg>
      </pc:sldChg>
      <pc:sldChg chg="modSp mod">
        <pc:chgData name="Elizabeth Murphy Fitelson" userId="a3ef21cb-dd72-4821-807c-5c05a8a91c20" providerId="ADAL" clId="{680DCADB-CF00-4234-B7DE-D073BE24DC04}" dt="2022-06-20T14:58:37.581" v="5160" actId="207"/>
        <pc:sldMkLst>
          <pc:docMk/>
          <pc:sldMk cId="1306052312" sldId="339"/>
        </pc:sldMkLst>
        <pc:spChg chg="mod">
          <ac:chgData name="Elizabeth Murphy Fitelson" userId="a3ef21cb-dd72-4821-807c-5c05a8a91c20" providerId="ADAL" clId="{680DCADB-CF00-4234-B7DE-D073BE24DC04}" dt="2022-06-20T14:58:24.889" v="5159" actId="1076"/>
          <ac:spMkLst>
            <pc:docMk/>
            <pc:sldMk cId="1306052312" sldId="339"/>
            <ac:spMk id="2" creationId="{00000000-0000-0000-0000-000000000000}"/>
          </ac:spMkLst>
        </pc:spChg>
        <pc:spChg chg="mod">
          <ac:chgData name="Elizabeth Murphy Fitelson" userId="a3ef21cb-dd72-4821-807c-5c05a8a91c20" providerId="ADAL" clId="{680DCADB-CF00-4234-B7DE-D073BE24DC04}" dt="2022-06-20T14:58:37.581" v="5160" actId="207"/>
          <ac:spMkLst>
            <pc:docMk/>
            <pc:sldMk cId="1306052312" sldId="339"/>
            <ac:spMk id="26628" creationId="{00000000-0000-0000-0000-000000000000}"/>
          </ac:spMkLst>
        </pc:spChg>
      </pc:sldChg>
      <pc:sldChg chg="modSp mod">
        <pc:chgData name="Elizabeth Murphy Fitelson" userId="a3ef21cb-dd72-4821-807c-5c05a8a91c20" providerId="ADAL" clId="{680DCADB-CF00-4234-B7DE-D073BE24DC04}" dt="2022-06-20T14:59:26.663" v="5240" actId="14100"/>
        <pc:sldMkLst>
          <pc:docMk/>
          <pc:sldMk cId="4059455700" sldId="340"/>
        </pc:sldMkLst>
        <pc:spChg chg="mod">
          <ac:chgData name="Elizabeth Murphy Fitelson" userId="a3ef21cb-dd72-4821-807c-5c05a8a91c20" providerId="ADAL" clId="{680DCADB-CF00-4234-B7DE-D073BE24DC04}" dt="2022-06-20T14:59:26.663" v="5240" actId="14100"/>
          <ac:spMkLst>
            <pc:docMk/>
            <pc:sldMk cId="4059455700" sldId="340"/>
            <ac:spMk id="2" creationId="{00000000-0000-0000-0000-000000000000}"/>
          </ac:spMkLst>
        </pc:spChg>
      </pc:sldChg>
      <pc:sldChg chg="modSp mod">
        <pc:chgData name="Elizabeth Murphy Fitelson" userId="a3ef21cb-dd72-4821-807c-5c05a8a91c20" providerId="ADAL" clId="{680DCADB-CF00-4234-B7DE-D073BE24DC04}" dt="2022-06-20T15:01:40.438" v="5299" actId="20577"/>
        <pc:sldMkLst>
          <pc:docMk/>
          <pc:sldMk cId="280483951" sldId="341"/>
        </pc:sldMkLst>
        <pc:spChg chg="mod">
          <ac:chgData name="Elizabeth Murphy Fitelson" userId="a3ef21cb-dd72-4821-807c-5c05a8a91c20" providerId="ADAL" clId="{680DCADB-CF00-4234-B7DE-D073BE24DC04}" dt="2022-06-20T15:01:40.438" v="5299" actId="20577"/>
          <ac:spMkLst>
            <pc:docMk/>
            <pc:sldMk cId="280483951" sldId="341"/>
            <ac:spMk id="154627" creationId="{00000000-0000-0000-0000-000000000000}"/>
          </ac:spMkLst>
        </pc:spChg>
      </pc:sldChg>
      <pc:sldChg chg="modSp mod">
        <pc:chgData name="Elizabeth Murphy Fitelson" userId="a3ef21cb-dd72-4821-807c-5c05a8a91c20" providerId="ADAL" clId="{680DCADB-CF00-4234-B7DE-D073BE24DC04}" dt="2022-06-20T14:56:19.586" v="5158" actId="20577"/>
        <pc:sldMkLst>
          <pc:docMk/>
          <pc:sldMk cId="251589828" sldId="362"/>
        </pc:sldMkLst>
        <pc:spChg chg="mod">
          <ac:chgData name="Elizabeth Murphy Fitelson" userId="a3ef21cb-dd72-4821-807c-5c05a8a91c20" providerId="ADAL" clId="{680DCADB-CF00-4234-B7DE-D073BE24DC04}" dt="2022-06-20T14:56:19.586" v="5158" actId="20577"/>
          <ac:spMkLst>
            <pc:docMk/>
            <pc:sldMk cId="251589828" sldId="362"/>
            <ac:spMk id="29699" creationId="{00000000-0000-0000-0000-000000000000}"/>
          </ac:spMkLst>
        </pc:spChg>
      </pc:sldChg>
      <pc:sldChg chg="delSp mod delAnim">
        <pc:chgData name="Elizabeth Murphy Fitelson" userId="a3ef21cb-dd72-4821-807c-5c05a8a91c20" providerId="ADAL" clId="{680DCADB-CF00-4234-B7DE-D073BE24DC04}" dt="2022-06-20T15:09:23.434" v="5795" actId="478"/>
        <pc:sldMkLst>
          <pc:docMk/>
          <pc:sldMk cId="476091129" sldId="1579"/>
        </pc:sldMkLst>
        <pc:picChg chg="del">
          <ac:chgData name="Elizabeth Murphy Fitelson" userId="a3ef21cb-dd72-4821-807c-5c05a8a91c20" providerId="ADAL" clId="{680DCADB-CF00-4234-B7DE-D073BE24DC04}" dt="2022-06-20T15:09:23.434" v="5795" actId="478"/>
          <ac:picMkLst>
            <pc:docMk/>
            <pc:sldMk cId="476091129" sldId="1579"/>
            <ac:picMk id="5" creationId="{00000000-0000-0000-0000-000000000000}"/>
          </ac:picMkLst>
        </pc:picChg>
      </pc:sldChg>
      <pc:sldChg chg="modSp mod modAnim">
        <pc:chgData name="Elizabeth Murphy Fitelson" userId="a3ef21cb-dd72-4821-807c-5c05a8a91c20" providerId="ADAL" clId="{680DCADB-CF00-4234-B7DE-D073BE24DC04}" dt="2022-06-20T02:21:02.342" v="558" actId="313"/>
        <pc:sldMkLst>
          <pc:docMk/>
          <pc:sldMk cId="1270809144" sldId="2285"/>
        </pc:sldMkLst>
        <pc:spChg chg="mod">
          <ac:chgData name="Elizabeth Murphy Fitelson" userId="a3ef21cb-dd72-4821-807c-5c05a8a91c20" providerId="ADAL" clId="{680DCADB-CF00-4234-B7DE-D073BE24DC04}" dt="2022-06-20T02:18:09.485" v="8" actId="20577"/>
          <ac:spMkLst>
            <pc:docMk/>
            <pc:sldMk cId="1270809144" sldId="2285"/>
            <ac:spMk id="2" creationId="{016D2245-54C6-40FC-81A4-2D08BF91EE0D}"/>
          </ac:spMkLst>
        </pc:spChg>
        <pc:spChg chg="mod">
          <ac:chgData name="Elizabeth Murphy Fitelson" userId="a3ef21cb-dd72-4821-807c-5c05a8a91c20" providerId="ADAL" clId="{680DCADB-CF00-4234-B7DE-D073BE24DC04}" dt="2022-06-20T02:21:02.342" v="558" actId="313"/>
          <ac:spMkLst>
            <pc:docMk/>
            <pc:sldMk cId="1270809144" sldId="2285"/>
            <ac:spMk id="3" creationId="{105FBF9A-8A79-4EC0-8F24-B33712211015}"/>
          </ac:spMkLst>
        </pc:spChg>
      </pc:sldChg>
      <pc:sldChg chg="modSp new mod ord">
        <pc:chgData name="Elizabeth Murphy Fitelson" userId="a3ef21cb-dd72-4821-807c-5c05a8a91c20" providerId="ADAL" clId="{680DCADB-CF00-4234-B7DE-D073BE24DC04}" dt="2022-06-20T11:01:58.585" v="1912"/>
        <pc:sldMkLst>
          <pc:docMk/>
          <pc:sldMk cId="445697819" sldId="2296"/>
        </pc:sldMkLst>
        <pc:spChg chg="mod">
          <ac:chgData name="Elizabeth Murphy Fitelson" userId="a3ef21cb-dd72-4821-807c-5c05a8a91c20" providerId="ADAL" clId="{680DCADB-CF00-4234-B7DE-D073BE24DC04}" dt="2022-06-20T10:52:07.797" v="619" actId="255"/>
          <ac:spMkLst>
            <pc:docMk/>
            <pc:sldMk cId="445697819" sldId="2296"/>
            <ac:spMk id="2" creationId="{EE4A88D1-AB7F-C046-8D4C-CF0ABEBC5F59}"/>
          </ac:spMkLst>
        </pc:spChg>
        <pc:spChg chg="mod">
          <ac:chgData name="Elizabeth Murphy Fitelson" userId="a3ef21cb-dd72-4821-807c-5c05a8a91c20" providerId="ADAL" clId="{680DCADB-CF00-4234-B7DE-D073BE24DC04}" dt="2022-06-20T11:01:40.309" v="1910" actId="27636"/>
          <ac:spMkLst>
            <pc:docMk/>
            <pc:sldMk cId="445697819" sldId="2296"/>
            <ac:spMk id="3" creationId="{431ED79F-2F58-E893-950C-44302BBFED5D}"/>
          </ac:spMkLst>
        </pc:spChg>
      </pc:sldChg>
      <pc:sldChg chg="modSp new mod">
        <pc:chgData name="Elizabeth Murphy Fitelson" userId="a3ef21cb-dd72-4821-807c-5c05a8a91c20" providerId="ADAL" clId="{680DCADB-CF00-4234-B7DE-D073BE24DC04}" dt="2022-06-20T14:22:54.233" v="3254" actId="20577"/>
        <pc:sldMkLst>
          <pc:docMk/>
          <pc:sldMk cId="365902814" sldId="2297"/>
        </pc:sldMkLst>
        <pc:spChg chg="mod">
          <ac:chgData name="Elizabeth Murphy Fitelson" userId="a3ef21cb-dd72-4821-807c-5c05a8a91c20" providerId="ADAL" clId="{680DCADB-CF00-4234-B7DE-D073BE24DC04}" dt="2022-06-20T14:01:43.032" v="2039" actId="20577"/>
          <ac:spMkLst>
            <pc:docMk/>
            <pc:sldMk cId="365902814" sldId="2297"/>
            <ac:spMk id="2" creationId="{EF1A8ACB-5D5F-82F2-8F3F-3B6B172C64FE}"/>
          </ac:spMkLst>
        </pc:spChg>
        <pc:spChg chg="mod">
          <ac:chgData name="Elizabeth Murphy Fitelson" userId="a3ef21cb-dd72-4821-807c-5c05a8a91c20" providerId="ADAL" clId="{680DCADB-CF00-4234-B7DE-D073BE24DC04}" dt="2022-06-20T14:22:54.233" v="3254" actId="20577"/>
          <ac:spMkLst>
            <pc:docMk/>
            <pc:sldMk cId="365902814" sldId="2297"/>
            <ac:spMk id="3" creationId="{2C182AA1-3073-043A-EACC-C91BFFA81B24}"/>
          </ac:spMkLst>
        </pc:spChg>
      </pc:sldChg>
      <pc:sldChg chg="modSp new mod">
        <pc:chgData name="Elizabeth Murphy Fitelson" userId="a3ef21cb-dd72-4821-807c-5c05a8a91c20" providerId="ADAL" clId="{680DCADB-CF00-4234-B7DE-D073BE24DC04}" dt="2022-06-20T14:24:13.078" v="3309" actId="20577"/>
        <pc:sldMkLst>
          <pc:docMk/>
          <pc:sldMk cId="1363266165" sldId="2298"/>
        </pc:sldMkLst>
        <pc:spChg chg="mod">
          <ac:chgData name="Elizabeth Murphy Fitelson" userId="a3ef21cb-dd72-4821-807c-5c05a8a91c20" providerId="ADAL" clId="{680DCADB-CF00-4234-B7DE-D073BE24DC04}" dt="2022-06-20T14:22:18.988" v="3235" actId="1076"/>
          <ac:spMkLst>
            <pc:docMk/>
            <pc:sldMk cId="1363266165" sldId="2298"/>
            <ac:spMk id="2" creationId="{9846D18C-D062-1326-D6E0-075C0D4BE7E7}"/>
          </ac:spMkLst>
        </pc:spChg>
        <pc:spChg chg="mod">
          <ac:chgData name="Elizabeth Murphy Fitelson" userId="a3ef21cb-dd72-4821-807c-5c05a8a91c20" providerId="ADAL" clId="{680DCADB-CF00-4234-B7DE-D073BE24DC04}" dt="2022-06-20T14:24:13.078" v="3309" actId="20577"/>
          <ac:spMkLst>
            <pc:docMk/>
            <pc:sldMk cId="1363266165" sldId="2298"/>
            <ac:spMk id="3" creationId="{3EB6B93A-7CC0-E8D7-77B5-5D572094D0AF}"/>
          </ac:spMkLst>
        </pc:spChg>
      </pc:sldChg>
      <pc:sldChg chg="addSp delSp modSp new mod ord">
        <pc:chgData name="Elizabeth Murphy Fitelson" userId="a3ef21cb-dd72-4821-807c-5c05a8a91c20" providerId="ADAL" clId="{680DCADB-CF00-4234-B7DE-D073BE24DC04}" dt="2022-06-20T14:49:26.428" v="5125" actId="20577"/>
        <pc:sldMkLst>
          <pc:docMk/>
          <pc:sldMk cId="2401195014" sldId="2299"/>
        </pc:sldMkLst>
        <pc:spChg chg="mod">
          <ac:chgData name="Elizabeth Murphy Fitelson" userId="a3ef21cb-dd72-4821-807c-5c05a8a91c20" providerId="ADAL" clId="{680DCADB-CF00-4234-B7DE-D073BE24DC04}" dt="2022-06-20T14:39:06.313" v="4231" actId="14100"/>
          <ac:spMkLst>
            <pc:docMk/>
            <pc:sldMk cId="2401195014" sldId="2299"/>
            <ac:spMk id="2" creationId="{2E11FDE1-8E05-9DCF-C318-64D55C9F90DD}"/>
          </ac:spMkLst>
        </pc:spChg>
        <pc:spChg chg="del">
          <ac:chgData name="Elizabeth Murphy Fitelson" userId="a3ef21cb-dd72-4821-807c-5c05a8a91c20" providerId="ADAL" clId="{680DCADB-CF00-4234-B7DE-D073BE24DC04}" dt="2022-06-20T14:39:22.025" v="4232" actId="3680"/>
          <ac:spMkLst>
            <pc:docMk/>
            <pc:sldMk cId="2401195014" sldId="2299"/>
            <ac:spMk id="3" creationId="{A04152C3-7737-1FC1-404F-3A51D6D55A11}"/>
          </ac:spMkLst>
        </pc:spChg>
        <pc:graphicFrameChg chg="add mod ord modGraphic">
          <ac:chgData name="Elizabeth Murphy Fitelson" userId="a3ef21cb-dd72-4821-807c-5c05a8a91c20" providerId="ADAL" clId="{680DCADB-CF00-4234-B7DE-D073BE24DC04}" dt="2022-06-20T14:49:26.428" v="5125" actId="20577"/>
          <ac:graphicFrameMkLst>
            <pc:docMk/>
            <pc:sldMk cId="2401195014" sldId="2299"/>
            <ac:graphicFrameMk id="4" creationId="{86100D12-B79D-0ED9-5E7F-A44CF495430A}"/>
          </ac:graphicFrameMkLst>
        </pc:graphicFrameChg>
      </pc:sldChg>
      <pc:sldChg chg="modSp new mod">
        <pc:chgData name="Elizabeth Murphy Fitelson" userId="a3ef21cb-dd72-4821-807c-5c05a8a91c20" providerId="ADAL" clId="{680DCADB-CF00-4234-B7DE-D073BE24DC04}" dt="2022-06-20T14:21:06.542" v="3102" actId="115"/>
        <pc:sldMkLst>
          <pc:docMk/>
          <pc:sldMk cId="791999902" sldId="2300"/>
        </pc:sldMkLst>
        <pc:spChg chg="mod">
          <ac:chgData name="Elizabeth Murphy Fitelson" userId="a3ef21cb-dd72-4821-807c-5c05a8a91c20" providerId="ADAL" clId="{680DCADB-CF00-4234-B7DE-D073BE24DC04}" dt="2022-06-20T14:16:49.513" v="2702" actId="20577"/>
          <ac:spMkLst>
            <pc:docMk/>
            <pc:sldMk cId="791999902" sldId="2300"/>
            <ac:spMk id="2" creationId="{8D31B5C6-49EB-D466-7AC0-74858B94756A}"/>
          </ac:spMkLst>
        </pc:spChg>
        <pc:spChg chg="mod">
          <ac:chgData name="Elizabeth Murphy Fitelson" userId="a3ef21cb-dd72-4821-807c-5c05a8a91c20" providerId="ADAL" clId="{680DCADB-CF00-4234-B7DE-D073BE24DC04}" dt="2022-06-20T14:20:00.619" v="2934" actId="115"/>
          <ac:spMkLst>
            <pc:docMk/>
            <pc:sldMk cId="791999902" sldId="2300"/>
            <ac:spMk id="3" creationId="{B7F0230B-8432-970F-2318-32097FEA8F85}"/>
          </ac:spMkLst>
        </pc:spChg>
        <pc:spChg chg="mod">
          <ac:chgData name="Elizabeth Murphy Fitelson" userId="a3ef21cb-dd72-4821-807c-5c05a8a91c20" providerId="ADAL" clId="{680DCADB-CF00-4234-B7DE-D073BE24DC04}" dt="2022-06-20T14:21:06.542" v="3102" actId="115"/>
          <ac:spMkLst>
            <pc:docMk/>
            <pc:sldMk cId="791999902" sldId="2300"/>
            <ac:spMk id="4" creationId="{A5AABB19-748A-FFBF-8896-A62B6F8BDCB2}"/>
          </ac:spMkLst>
        </pc:spChg>
      </pc:sldChg>
      <pc:sldChg chg="addSp delSp modSp new mod">
        <pc:chgData name="Elizabeth Murphy Fitelson" userId="a3ef21cb-dd72-4821-807c-5c05a8a91c20" providerId="ADAL" clId="{680DCADB-CF00-4234-B7DE-D073BE24DC04}" dt="2022-06-20T15:25:40.695" v="6463" actId="27636"/>
        <pc:sldMkLst>
          <pc:docMk/>
          <pc:sldMk cId="1172230792" sldId="2301"/>
        </pc:sldMkLst>
        <pc:spChg chg="mod">
          <ac:chgData name="Elizabeth Murphy Fitelson" userId="a3ef21cb-dd72-4821-807c-5c05a8a91c20" providerId="ADAL" clId="{680DCADB-CF00-4234-B7DE-D073BE24DC04}" dt="2022-06-20T14:31:57.204" v="3829" actId="1076"/>
          <ac:spMkLst>
            <pc:docMk/>
            <pc:sldMk cId="1172230792" sldId="2301"/>
            <ac:spMk id="2" creationId="{D40FDFEC-C208-6D1C-AE15-1A9ADAB4F223}"/>
          </ac:spMkLst>
        </pc:spChg>
        <pc:spChg chg="del">
          <ac:chgData name="Elizabeth Murphy Fitelson" userId="a3ef21cb-dd72-4821-807c-5c05a8a91c20" providerId="ADAL" clId="{680DCADB-CF00-4234-B7DE-D073BE24DC04}" dt="2022-06-20T14:26:41.894" v="3311" actId="22"/>
          <ac:spMkLst>
            <pc:docMk/>
            <pc:sldMk cId="1172230792" sldId="2301"/>
            <ac:spMk id="3" creationId="{198C733F-F2AE-E57A-F4EB-029A1D8345CF}"/>
          </ac:spMkLst>
        </pc:spChg>
        <pc:spChg chg="mod">
          <ac:chgData name="Elizabeth Murphy Fitelson" userId="a3ef21cb-dd72-4821-807c-5c05a8a91c20" providerId="ADAL" clId="{680DCADB-CF00-4234-B7DE-D073BE24DC04}" dt="2022-06-20T15:25:40.695" v="6463" actId="27636"/>
          <ac:spMkLst>
            <pc:docMk/>
            <pc:sldMk cId="1172230792" sldId="2301"/>
            <ac:spMk id="4" creationId="{F0745B00-83F2-9C66-CD3C-51E883A04530}"/>
          </ac:spMkLst>
        </pc:spChg>
        <pc:picChg chg="add mod ord">
          <ac:chgData name="Elizabeth Murphy Fitelson" userId="a3ef21cb-dd72-4821-807c-5c05a8a91c20" providerId="ADAL" clId="{680DCADB-CF00-4234-B7DE-D073BE24DC04}" dt="2022-06-20T14:27:15.651" v="3316" actId="14100"/>
          <ac:picMkLst>
            <pc:docMk/>
            <pc:sldMk cId="1172230792" sldId="2301"/>
            <ac:picMk id="7" creationId="{093951A0-74B4-9D91-56EE-B8D39F2CBAB8}"/>
          </ac:picMkLst>
        </pc:picChg>
      </pc:sldChg>
      <pc:sldChg chg="modSp add mod ord">
        <pc:chgData name="Elizabeth Murphy Fitelson" userId="a3ef21cb-dd72-4821-807c-5c05a8a91c20" providerId="ADAL" clId="{680DCADB-CF00-4234-B7DE-D073BE24DC04}" dt="2022-06-20T14:33:43.251" v="3905" actId="14"/>
        <pc:sldMkLst>
          <pc:docMk/>
          <pc:sldMk cId="1846882143" sldId="2302"/>
        </pc:sldMkLst>
        <pc:spChg chg="mod">
          <ac:chgData name="Elizabeth Murphy Fitelson" userId="a3ef21cb-dd72-4821-807c-5c05a8a91c20" providerId="ADAL" clId="{680DCADB-CF00-4234-B7DE-D073BE24DC04}" dt="2022-06-20T14:33:05.447" v="3903" actId="20577"/>
          <ac:spMkLst>
            <pc:docMk/>
            <pc:sldMk cId="1846882143" sldId="2302"/>
            <ac:spMk id="2" creationId="{EF1A8ACB-5D5F-82F2-8F3F-3B6B172C64FE}"/>
          </ac:spMkLst>
        </pc:spChg>
        <pc:spChg chg="mod">
          <ac:chgData name="Elizabeth Murphy Fitelson" userId="a3ef21cb-dd72-4821-807c-5c05a8a91c20" providerId="ADAL" clId="{680DCADB-CF00-4234-B7DE-D073BE24DC04}" dt="2022-06-20T14:33:43.251" v="3905" actId="14"/>
          <ac:spMkLst>
            <pc:docMk/>
            <pc:sldMk cId="1846882143" sldId="2302"/>
            <ac:spMk id="3" creationId="{2C182AA1-3073-043A-EACC-C91BFFA81B24}"/>
          </ac:spMkLst>
        </pc:spChg>
      </pc:sldChg>
      <pc:sldChg chg="addSp delSp modSp new mod setBg">
        <pc:chgData name="Elizabeth Murphy Fitelson" userId="a3ef21cb-dd72-4821-807c-5c05a8a91c20" providerId="ADAL" clId="{680DCADB-CF00-4234-B7DE-D073BE24DC04}" dt="2022-06-20T14:38:09.842" v="4152" actId="27636"/>
        <pc:sldMkLst>
          <pc:docMk/>
          <pc:sldMk cId="3856246473" sldId="2303"/>
        </pc:sldMkLst>
        <pc:spChg chg="mod">
          <ac:chgData name="Elizabeth Murphy Fitelson" userId="a3ef21cb-dd72-4821-807c-5c05a8a91c20" providerId="ADAL" clId="{680DCADB-CF00-4234-B7DE-D073BE24DC04}" dt="2022-06-20T14:37:03.869" v="3944" actId="20577"/>
          <ac:spMkLst>
            <pc:docMk/>
            <pc:sldMk cId="3856246473" sldId="2303"/>
            <ac:spMk id="2" creationId="{03024ED3-E26D-A0D1-024A-C5BDE8F03C31}"/>
          </ac:spMkLst>
        </pc:spChg>
        <pc:spChg chg="del">
          <ac:chgData name="Elizabeth Murphy Fitelson" userId="a3ef21cb-dd72-4821-807c-5c05a8a91c20" providerId="ADAL" clId="{680DCADB-CF00-4234-B7DE-D073BE24DC04}" dt="2022-06-20T14:36:17.202" v="3907"/>
          <ac:spMkLst>
            <pc:docMk/>
            <pc:sldMk cId="3856246473" sldId="2303"/>
            <ac:spMk id="3" creationId="{D9139B9F-86C2-44AA-2D65-B05D8B98009A}"/>
          </ac:spMkLst>
        </pc:spChg>
        <pc:spChg chg="mod">
          <ac:chgData name="Elizabeth Murphy Fitelson" userId="a3ef21cb-dd72-4821-807c-5c05a8a91c20" providerId="ADAL" clId="{680DCADB-CF00-4234-B7DE-D073BE24DC04}" dt="2022-06-20T14:38:09.842" v="4152" actId="27636"/>
          <ac:spMkLst>
            <pc:docMk/>
            <pc:sldMk cId="3856246473" sldId="2303"/>
            <ac:spMk id="4" creationId="{CC014B8F-AE04-CE25-AEF1-250A8FF98FA0}"/>
          </ac:spMkLst>
        </pc:spChg>
        <pc:spChg chg="mod ord">
          <ac:chgData name="Elizabeth Murphy Fitelson" userId="a3ef21cb-dd72-4821-807c-5c05a8a91c20" providerId="ADAL" clId="{680DCADB-CF00-4234-B7DE-D073BE24DC04}" dt="2022-06-20T14:36:47.625" v="3910" actId="26606"/>
          <ac:spMkLst>
            <pc:docMk/>
            <pc:sldMk cId="3856246473" sldId="2303"/>
            <ac:spMk id="5" creationId="{E44C82EB-4519-A8ED-901C-286C706FDC59}"/>
          </ac:spMkLst>
        </pc:spChg>
        <pc:spChg chg="add del">
          <ac:chgData name="Elizabeth Murphy Fitelson" userId="a3ef21cb-dd72-4821-807c-5c05a8a91c20" providerId="ADAL" clId="{680DCADB-CF00-4234-B7DE-D073BE24DC04}" dt="2022-06-20T14:36:47.586" v="3909" actId="26606"/>
          <ac:spMkLst>
            <pc:docMk/>
            <pc:sldMk cId="3856246473" sldId="2303"/>
            <ac:spMk id="1031" creationId="{201CC55D-ED54-4C5C-95E6-10947BD1103B}"/>
          </ac:spMkLst>
        </pc:spChg>
        <pc:spChg chg="add del">
          <ac:chgData name="Elizabeth Murphy Fitelson" userId="a3ef21cb-dd72-4821-807c-5c05a8a91c20" providerId="ADAL" clId="{680DCADB-CF00-4234-B7DE-D073BE24DC04}" dt="2022-06-20T14:36:47.586" v="3909" actId="26606"/>
          <ac:spMkLst>
            <pc:docMk/>
            <pc:sldMk cId="3856246473" sldId="2303"/>
            <ac:spMk id="1037" creationId="{3873B707-463F-40B0-8227-E8CC6C67EB25}"/>
          </ac:spMkLst>
        </pc:spChg>
        <pc:spChg chg="add del">
          <ac:chgData name="Elizabeth Murphy Fitelson" userId="a3ef21cb-dd72-4821-807c-5c05a8a91c20" providerId="ADAL" clId="{680DCADB-CF00-4234-B7DE-D073BE24DC04}" dt="2022-06-20T14:36:47.586" v="3909" actId="26606"/>
          <ac:spMkLst>
            <pc:docMk/>
            <pc:sldMk cId="3856246473" sldId="2303"/>
            <ac:spMk id="1039" creationId="{C13237C8-E62C-4F0D-A318-BD6FB6C2D138}"/>
          </ac:spMkLst>
        </pc:spChg>
        <pc:spChg chg="add del">
          <ac:chgData name="Elizabeth Murphy Fitelson" userId="a3ef21cb-dd72-4821-807c-5c05a8a91c20" providerId="ADAL" clId="{680DCADB-CF00-4234-B7DE-D073BE24DC04}" dt="2022-06-20T14:36:47.586" v="3909" actId="26606"/>
          <ac:spMkLst>
            <pc:docMk/>
            <pc:sldMk cId="3856246473" sldId="2303"/>
            <ac:spMk id="1041" creationId="{19C9EAEA-39D0-4B0E-A0EB-51E7B26740B1}"/>
          </ac:spMkLst>
        </pc:spChg>
        <pc:spChg chg="add">
          <ac:chgData name="Elizabeth Murphy Fitelson" userId="a3ef21cb-dd72-4821-807c-5c05a8a91c20" providerId="ADAL" clId="{680DCADB-CF00-4234-B7DE-D073BE24DC04}" dt="2022-06-20T14:36:47.625" v="3910" actId="26606"/>
          <ac:spMkLst>
            <pc:docMk/>
            <pc:sldMk cId="3856246473" sldId="2303"/>
            <ac:spMk id="1043" creationId="{B5FA7C47-B7C1-4D2E-AB49-ED23BA34BA83}"/>
          </ac:spMkLst>
        </pc:spChg>
        <pc:spChg chg="add">
          <ac:chgData name="Elizabeth Murphy Fitelson" userId="a3ef21cb-dd72-4821-807c-5c05a8a91c20" providerId="ADAL" clId="{680DCADB-CF00-4234-B7DE-D073BE24DC04}" dt="2022-06-20T14:36:47.625" v="3910" actId="26606"/>
          <ac:spMkLst>
            <pc:docMk/>
            <pc:sldMk cId="3856246473" sldId="2303"/>
            <ac:spMk id="1044" creationId="{596EE156-ABF1-4329-A6BA-03B4254E0877}"/>
          </ac:spMkLst>
        </pc:spChg>
        <pc:spChg chg="add">
          <ac:chgData name="Elizabeth Murphy Fitelson" userId="a3ef21cb-dd72-4821-807c-5c05a8a91c20" providerId="ADAL" clId="{680DCADB-CF00-4234-B7DE-D073BE24DC04}" dt="2022-06-20T14:36:47.625" v="3910" actId="26606"/>
          <ac:spMkLst>
            <pc:docMk/>
            <pc:sldMk cId="3856246473" sldId="2303"/>
            <ac:spMk id="1045" creationId="{19B9933F-AAB3-444A-8BB5-9CA194A8BC63}"/>
          </ac:spMkLst>
        </pc:spChg>
        <pc:spChg chg="add">
          <ac:chgData name="Elizabeth Murphy Fitelson" userId="a3ef21cb-dd72-4821-807c-5c05a8a91c20" providerId="ADAL" clId="{680DCADB-CF00-4234-B7DE-D073BE24DC04}" dt="2022-06-20T14:36:47.625" v="3910" actId="26606"/>
          <ac:spMkLst>
            <pc:docMk/>
            <pc:sldMk cId="3856246473" sldId="2303"/>
            <ac:spMk id="1046" creationId="{7D20183A-0B1D-4A1F-89B1-ADBEDBC6E54E}"/>
          </ac:spMkLst>
        </pc:spChg>
        <pc:spChg chg="add">
          <ac:chgData name="Elizabeth Murphy Fitelson" userId="a3ef21cb-dd72-4821-807c-5c05a8a91c20" providerId="ADAL" clId="{680DCADB-CF00-4234-B7DE-D073BE24DC04}" dt="2022-06-20T14:36:47.625" v="3910" actId="26606"/>
          <ac:spMkLst>
            <pc:docMk/>
            <pc:sldMk cId="3856246473" sldId="2303"/>
            <ac:spMk id="1047" creationId="{131031D3-26CD-4214-A9A4-5857EFA15A0C}"/>
          </ac:spMkLst>
        </pc:spChg>
        <pc:grpChg chg="add del">
          <ac:chgData name="Elizabeth Murphy Fitelson" userId="a3ef21cb-dd72-4821-807c-5c05a8a91c20" providerId="ADAL" clId="{680DCADB-CF00-4234-B7DE-D073BE24DC04}" dt="2022-06-20T14:36:47.586" v="3909" actId="26606"/>
          <ac:grpSpMkLst>
            <pc:docMk/>
            <pc:sldMk cId="3856246473" sldId="2303"/>
            <ac:grpSpMk id="1033" creationId="{1DE889C7-FAD6-4397-98E2-05D503484459}"/>
          </ac:grpSpMkLst>
        </pc:grpChg>
        <pc:picChg chg="add mod">
          <ac:chgData name="Elizabeth Murphy Fitelson" userId="a3ef21cb-dd72-4821-807c-5c05a8a91c20" providerId="ADAL" clId="{680DCADB-CF00-4234-B7DE-D073BE24DC04}" dt="2022-06-20T14:36:47.625" v="3910" actId="26606"/>
          <ac:picMkLst>
            <pc:docMk/>
            <pc:sldMk cId="3856246473" sldId="2303"/>
            <ac:picMk id="1026" creationId="{7538E3F2-BD31-B849-5B3E-75293935F536}"/>
          </ac:picMkLst>
        </pc:picChg>
      </pc:sldChg>
      <pc:sldChg chg="modSp mod">
        <pc:chgData name="Elizabeth Murphy Fitelson" userId="a3ef21cb-dd72-4821-807c-5c05a8a91c20" providerId="ADAL" clId="{680DCADB-CF00-4234-B7DE-D073BE24DC04}" dt="2022-06-20T15:00:38.092" v="5287" actId="122"/>
        <pc:sldMkLst>
          <pc:docMk/>
          <pc:sldMk cId="2580399836" sldId="2304"/>
        </pc:sldMkLst>
        <pc:spChg chg="mod">
          <ac:chgData name="Elizabeth Murphy Fitelson" userId="a3ef21cb-dd72-4821-807c-5c05a8a91c20" providerId="ADAL" clId="{680DCADB-CF00-4234-B7DE-D073BE24DC04}" dt="2022-06-20T15:00:09.829" v="5260" actId="20577"/>
          <ac:spMkLst>
            <pc:docMk/>
            <pc:sldMk cId="2580399836" sldId="2304"/>
            <ac:spMk id="2" creationId="{EF1A8ACB-5D5F-82F2-8F3F-3B6B172C64FE}"/>
          </ac:spMkLst>
        </pc:spChg>
        <pc:spChg chg="mod">
          <ac:chgData name="Elizabeth Murphy Fitelson" userId="a3ef21cb-dd72-4821-807c-5c05a8a91c20" providerId="ADAL" clId="{680DCADB-CF00-4234-B7DE-D073BE24DC04}" dt="2022-06-20T15:00:38.092" v="5287" actId="122"/>
          <ac:spMkLst>
            <pc:docMk/>
            <pc:sldMk cId="2580399836" sldId="2304"/>
            <ac:spMk id="3" creationId="{2C182AA1-3073-043A-EACC-C91BFFA81B24}"/>
          </ac:spMkLst>
        </pc:spChg>
      </pc:sldChg>
      <pc:sldChg chg="modSp new mod">
        <pc:chgData name="Elizabeth Murphy Fitelson" userId="a3ef21cb-dd72-4821-807c-5c05a8a91c20" providerId="ADAL" clId="{680DCADB-CF00-4234-B7DE-D073BE24DC04}" dt="2022-06-20T15:05:07.608" v="5790" actId="20577"/>
        <pc:sldMkLst>
          <pc:docMk/>
          <pc:sldMk cId="694424808" sldId="2305"/>
        </pc:sldMkLst>
        <pc:spChg chg="mod">
          <ac:chgData name="Elizabeth Murphy Fitelson" userId="a3ef21cb-dd72-4821-807c-5c05a8a91c20" providerId="ADAL" clId="{680DCADB-CF00-4234-B7DE-D073BE24DC04}" dt="2022-06-20T15:02:25.345" v="5337" actId="20577"/>
          <ac:spMkLst>
            <pc:docMk/>
            <pc:sldMk cId="694424808" sldId="2305"/>
            <ac:spMk id="2" creationId="{F0E6CA3C-3B97-C8E4-7E79-68E95B323B3E}"/>
          </ac:spMkLst>
        </pc:spChg>
        <pc:spChg chg="mod">
          <ac:chgData name="Elizabeth Murphy Fitelson" userId="a3ef21cb-dd72-4821-807c-5c05a8a91c20" providerId="ADAL" clId="{680DCADB-CF00-4234-B7DE-D073BE24DC04}" dt="2022-06-20T15:05:07.608" v="5790" actId="20577"/>
          <ac:spMkLst>
            <pc:docMk/>
            <pc:sldMk cId="694424808" sldId="2305"/>
            <ac:spMk id="3" creationId="{9303352E-0E69-C7AA-F1A7-FFCF5B76451A}"/>
          </ac:spMkLst>
        </pc:spChg>
      </pc:sldChg>
      <pc:sldChg chg="delSp modSp new mod">
        <pc:chgData name="Elizabeth Murphy Fitelson" userId="a3ef21cb-dd72-4821-807c-5c05a8a91c20" providerId="ADAL" clId="{680DCADB-CF00-4234-B7DE-D073BE24DC04}" dt="2022-06-20T15:08:28.445" v="5794" actId="478"/>
        <pc:sldMkLst>
          <pc:docMk/>
          <pc:sldMk cId="3549303929" sldId="2306"/>
        </pc:sldMkLst>
        <pc:spChg chg="mod">
          <ac:chgData name="Elizabeth Murphy Fitelson" userId="a3ef21cb-dd72-4821-807c-5c05a8a91c20" providerId="ADAL" clId="{680DCADB-CF00-4234-B7DE-D073BE24DC04}" dt="2022-06-20T15:08:18.558" v="5793" actId="20577"/>
          <ac:spMkLst>
            <pc:docMk/>
            <pc:sldMk cId="3549303929" sldId="2306"/>
            <ac:spMk id="2" creationId="{28544892-316A-DFAA-4ABA-A8076C57E12C}"/>
          </ac:spMkLst>
        </pc:spChg>
        <pc:spChg chg="del">
          <ac:chgData name="Elizabeth Murphy Fitelson" userId="a3ef21cb-dd72-4821-807c-5c05a8a91c20" providerId="ADAL" clId="{680DCADB-CF00-4234-B7DE-D073BE24DC04}" dt="2022-06-20T15:08:28.445" v="5794" actId="478"/>
          <ac:spMkLst>
            <pc:docMk/>
            <pc:sldMk cId="3549303929" sldId="2306"/>
            <ac:spMk id="3" creationId="{2ABBD080-672C-4D9A-8822-C981F7E949DD}"/>
          </ac:spMkLst>
        </pc:spChg>
      </pc:sldChg>
      <pc:sldChg chg="delSp modSp new mod">
        <pc:chgData name="Elizabeth Murphy Fitelson" userId="a3ef21cb-dd72-4821-807c-5c05a8a91c20" providerId="ADAL" clId="{680DCADB-CF00-4234-B7DE-D073BE24DC04}" dt="2022-06-20T15:24:03.780" v="6374" actId="478"/>
        <pc:sldMkLst>
          <pc:docMk/>
          <pc:sldMk cId="3344718638" sldId="2307"/>
        </pc:sldMkLst>
        <pc:spChg chg="mod">
          <ac:chgData name="Elizabeth Murphy Fitelson" userId="a3ef21cb-dd72-4821-807c-5c05a8a91c20" providerId="ADAL" clId="{680DCADB-CF00-4234-B7DE-D073BE24DC04}" dt="2022-06-20T15:24:00.078" v="6373" actId="20577"/>
          <ac:spMkLst>
            <pc:docMk/>
            <pc:sldMk cId="3344718638" sldId="2307"/>
            <ac:spMk id="2" creationId="{36EA0722-9D38-E689-D9D1-87A9A3E5CDAF}"/>
          </ac:spMkLst>
        </pc:spChg>
        <pc:spChg chg="del">
          <ac:chgData name="Elizabeth Murphy Fitelson" userId="a3ef21cb-dd72-4821-807c-5c05a8a91c20" providerId="ADAL" clId="{680DCADB-CF00-4234-B7DE-D073BE24DC04}" dt="2022-06-20T15:24:03.780" v="6374" actId="478"/>
          <ac:spMkLst>
            <pc:docMk/>
            <pc:sldMk cId="3344718638" sldId="2307"/>
            <ac:spMk id="3" creationId="{64B2B7FB-627C-9D07-3492-F965EFF47D16}"/>
          </ac:spMkLst>
        </pc:spChg>
      </pc:sldChg>
      <pc:sldChg chg="new del">
        <pc:chgData name="Elizabeth Murphy Fitelson" userId="a3ef21cb-dd72-4821-807c-5c05a8a91c20" providerId="ADAL" clId="{680DCADB-CF00-4234-B7DE-D073BE24DC04}" dt="2022-06-20T15:24:15.788" v="6376" actId="47"/>
        <pc:sldMkLst>
          <pc:docMk/>
          <pc:sldMk cId="392643798" sldId="2308"/>
        </pc:sldMkLst>
      </pc:sldChg>
      <pc:sldChg chg="addSp delSp modSp new mod">
        <pc:chgData name="Elizabeth Murphy Fitelson" userId="a3ef21cb-dd72-4821-807c-5c05a8a91c20" providerId="ADAL" clId="{680DCADB-CF00-4234-B7DE-D073BE24DC04}" dt="2022-06-20T15:28:34.391" v="6633" actId="21"/>
        <pc:sldMkLst>
          <pc:docMk/>
          <pc:sldMk cId="2872110682" sldId="2308"/>
        </pc:sldMkLst>
        <pc:spChg chg="mod">
          <ac:chgData name="Elizabeth Murphy Fitelson" userId="a3ef21cb-dd72-4821-807c-5c05a8a91c20" providerId="ADAL" clId="{680DCADB-CF00-4234-B7DE-D073BE24DC04}" dt="2022-06-20T15:28:34.391" v="6633" actId="21"/>
          <ac:spMkLst>
            <pc:docMk/>
            <pc:sldMk cId="2872110682" sldId="2308"/>
            <ac:spMk id="2" creationId="{9EC3EE8F-B8F2-08A6-8E54-621A26A8E533}"/>
          </ac:spMkLst>
        </pc:spChg>
        <pc:spChg chg="del">
          <ac:chgData name="Elizabeth Murphy Fitelson" userId="a3ef21cb-dd72-4821-807c-5c05a8a91c20" providerId="ADAL" clId="{680DCADB-CF00-4234-B7DE-D073BE24DC04}" dt="2022-06-20T15:24:39.945" v="6421"/>
          <ac:spMkLst>
            <pc:docMk/>
            <pc:sldMk cId="2872110682" sldId="2308"/>
            <ac:spMk id="3" creationId="{A03B8ACE-E75D-24E4-59FA-8421C4E6325A}"/>
          </ac:spMkLst>
        </pc:spChg>
        <pc:spChg chg="add mod">
          <ac:chgData name="Elizabeth Murphy Fitelson" userId="a3ef21cb-dd72-4821-807c-5c05a8a91c20" providerId="ADAL" clId="{680DCADB-CF00-4234-B7DE-D073BE24DC04}" dt="2022-06-20T15:28:18.829" v="6632" actId="313"/>
          <ac:spMkLst>
            <pc:docMk/>
            <pc:sldMk cId="2872110682" sldId="2308"/>
            <ac:spMk id="5" creationId="{B3C8D5B3-ABA6-E564-BDCD-5D8EC4913E80}"/>
          </ac:spMkLst>
        </pc:spChg>
      </pc:sldChg>
      <pc:sldChg chg="modSp add mod">
        <pc:chgData name="Elizabeth Murphy Fitelson" userId="a3ef21cb-dd72-4821-807c-5c05a8a91c20" providerId="ADAL" clId="{680DCADB-CF00-4234-B7DE-D073BE24DC04}" dt="2022-06-20T15:29:51.801" v="6906" actId="27636"/>
        <pc:sldMkLst>
          <pc:docMk/>
          <pc:sldMk cId="3347812589" sldId="2309"/>
        </pc:sldMkLst>
        <pc:spChg chg="mod">
          <ac:chgData name="Elizabeth Murphy Fitelson" userId="a3ef21cb-dd72-4821-807c-5c05a8a91c20" providerId="ADAL" clId="{680DCADB-CF00-4234-B7DE-D073BE24DC04}" dt="2022-06-20T15:28:40.392" v="6634"/>
          <ac:spMkLst>
            <pc:docMk/>
            <pc:sldMk cId="3347812589" sldId="2309"/>
            <ac:spMk id="2" creationId="{9EC3EE8F-B8F2-08A6-8E54-621A26A8E533}"/>
          </ac:spMkLst>
        </pc:spChg>
        <pc:spChg chg="mod">
          <ac:chgData name="Elizabeth Murphy Fitelson" userId="a3ef21cb-dd72-4821-807c-5c05a8a91c20" providerId="ADAL" clId="{680DCADB-CF00-4234-B7DE-D073BE24DC04}" dt="2022-06-20T15:29:51.801" v="6906" actId="27636"/>
          <ac:spMkLst>
            <pc:docMk/>
            <pc:sldMk cId="3347812589" sldId="2309"/>
            <ac:spMk id="5" creationId="{B3C8D5B3-ABA6-E564-BDCD-5D8EC4913E8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DB50D6-3F36-4D54-9B0C-8866E0269452}" type="datetimeFigureOut">
              <a:rPr lang="en-US" smtClean="0"/>
              <a:t>4/9/2024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BA343D-2984-472D-BCE3-5A16EB5BC744}" type="slidenum">
              <a:rPr lang="en-US" smtClean="0"/>
              <a:t>‹#›</a:t>
            </a:fld>
            <a:endParaRPr lang="en-US"/>
          </a:p>
        </p:txBody>
      </p:sp>
    </p:spTree>
    <p:extLst>
      <p:ext uri="{BB962C8B-B14F-4D97-AF65-F5344CB8AC3E}">
        <p14:creationId xmlns:p14="http://schemas.microsoft.com/office/powerpoint/2010/main" val="2925653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566C59-BAC0-4CE1-A859-46610F03C0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7555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5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3F558C3-5978-4132-9E37-FBF3F73A4788}" type="slidenum">
              <a:rPr lang="en-US">
                <a:solidFill>
                  <a:prstClr val="black"/>
                </a:solidFill>
              </a:rPr>
              <a:pPr>
                <a:defRPr/>
              </a:pPr>
              <a:t>41</a:t>
            </a:fld>
            <a:endParaRPr lang="en-US">
              <a:solidFill>
                <a:prstClr val="black"/>
              </a:solidFill>
            </a:endParaRPr>
          </a:p>
        </p:txBody>
      </p:sp>
    </p:spTree>
    <p:extLst>
      <p:ext uri="{BB962C8B-B14F-4D97-AF65-F5344CB8AC3E}">
        <p14:creationId xmlns:p14="http://schemas.microsoft.com/office/powerpoint/2010/main" val="1781926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lumMod val="65000"/>
                    <a:lumOff val="35000"/>
                  </a:schemeClr>
                </a:solidFill>
                <a:ea typeface="+mn-ea"/>
                <a:cs typeface="+mn-cs"/>
              </a:rPr>
              <a:t>If you have disclosures, state: </a:t>
            </a:r>
          </a:p>
          <a:p>
            <a:r>
              <a:rPr lang="en-US" sz="1200" dirty="0">
                <a:solidFill>
                  <a:schemeClr val="tx1">
                    <a:lumMod val="65000"/>
                    <a:lumOff val="35000"/>
                  </a:schemeClr>
                </a:solidFill>
                <a:ea typeface="+mn-ea"/>
                <a:cs typeface="+mn-cs"/>
              </a:rPr>
              <a:t>“My spouse/partner and I have the following relevant financial relationship with a commercial interest to disclose:” followed by disclosures</a:t>
            </a:r>
          </a:p>
          <a:p>
            <a:r>
              <a:rPr lang="en-US" sz="1200" dirty="0">
                <a:solidFill>
                  <a:schemeClr val="tx1">
                    <a:lumMod val="65000"/>
                    <a:lumOff val="35000"/>
                  </a:schemeClr>
                </a:solidFill>
                <a:ea typeface="+mn-ea"/>
                <a:cs typeface="+mn-cs"/>
              </a:rPr>
              <a:t>or </a:t>
            </a:r>
          </a:p>
          <a:p>
            <a:r>
              <a:rPr lang="en-US" sz="1200" b="1" dirty="0">
                <a:solidFill>
                  <a:schemeClr val="tx1">
                    <a:lumMod val="65000"/>
                    <a:lumOff val="35000"/>
                  </a:schemeClr>
                </a:solidFill>
                <a:ea typeface="+mn-ea"/>
                <a:cs typeface="+mn-cs"/>
              </a:rPr>
              <a:t>If you do not have disclosures, state: </a:t>
            </a:r>
          </a:p>
          <a:p>
            <a:r>
              <a:rPr lang="en-US" sz="1200" dirty="0">
                <a:solidFill>
                  <a:schemeClr val="tx1">
                    <a:lumMod val="65000"/>
                    <a:lumOff val="35000"/>
                  </a:schemeClr>
                </a:solidFill>
                <a:ea typeface="+mn-ea"/>
                <a:cs typeface="+mn-cs"/>
              </a:rPr>
              <a:t>“Neither I nor my spouse/partner has a relevant financial relationship with a commercial interest to disclose.”</a:t>
            </a:r>
          </a:p>
          <a:p>
            <a:endParaRPr lang="en-US" sz="1200" dirty="0">
              <a:solidFill>
                <a:schemeClr val="tx1">
                  <a:lumMod val="65000"/>
                  <a:lumOff val="35000"/>
                </a:schemeClr>
              </a:solidFill>
              <a:ea typeface="+mn-ea"/>
              <a:cs typeface="+mn-cs"/>
            </a:endParaRPr>
          </a:p>
          <a:p>
            <a:r>
              <a:rPr lang="en-US" sz="1200" b="1" dirty="0">
                <a:solidFill>
                  <a:schemeClr val="tx1">
                    <a:lumMod val="65000"/>
                    <a:lumOff val="35000"/>
                  </a:schemeClr>
                </a:solidFill>
                <a:ea typeface="+mn-ea"/>
                <a:cs typeface="+mn-cs"/>
              </a:rPr>
              <a:t>(Note: Your Disclosures must match the information provided on your </a:t>
            </a:r>
            <a:r>
              <a:rPr lang="en-US" sz="1200" b="1" dirty="0">
                <a:solidFill>
                  <a:srgbClr val="FF0000"/>
                </a:solidFill>
                <a:ea typeface="+mn-ea"/>
                <a:cs typeface="+mn-cs"/>
              </a:rPr>
              <a:t>disclosure form</a:t>
            </a:r>
            <a:r>
              <a:rPr lang="en-US" sz="1200" b="1" dirty="0">
                <a:solidFill>
                  <a:schemeClr val="tx1">
                    <a:lumMod val="65000"/>
                    <a:lumOff val="35000"/>
                  </a:schemeClr>
                </a:solidFill>
                <a:ea typeface="+mn-ea"/>
                <a:cs typeface="+mn-cs"/>
              </a:rPr>
              <a:t>.)</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566C59-BAC0-4CE1-A859-46610F03C0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0408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Rapid cycling – 3x more common in women, in some studies, though not in STEP-BD population</a:t>
            </a:r>
          </a:p>
        </p:txBody>
      </p:sp>
      <p:sp>
        <p:nvSpPr>
          <p:cNvPr id="215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C737379-EB3B-41BA-9AD0-3B4AE3353311}"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Tree>
    <p:extLst>
      <p:ext uri="{BB962C8B-B14F-4D97-AF65-F5344CB8AC3E}">
        <p14:creationId xmlns:p14="http://schemas.microsoft.com/office/powerpoint/2010/main" val="602704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Age of onset of mania men 22.8 vs women 26.9</a:t>
            </a:r>
          </a:p>
        </p:txBody>
      </p:sp>
      <p:sp>
        <p:nvSpPr>
          <p:cNvPr id="2458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63B3BFE-F8F8-40E9-A7A7-61DB8D07A3F9}"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extLst>
      <p:ext uri="{BB962C8B-B14F-4D97-AF65-F5344CB8AC3E}">
        <p14:creationId xmlns:p14="http://schemas.microsoft.com/office/powerpoint/2010/main" val="1280972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authors retrospectively</a:t>
            </a:r>
            <a:r>
              <a:rPr lang="en-US" altLang="en-US" baseline="30000"/>
              <a:t> </a:t>
            </a:r>
            <a:r>
              <a:rPr lang="en-US" altLang="en-US"/>
              <a:t>compared recurrence rates and survival functions for 101 women</a:t>
            </a:r>
            <a:r>
              <a:rPr lang="en-US" altLang="en-US" baseline="30000"/>
              <a:t> </a:t>
            </a:r>
            <a:r>
              <a:rPr lang="en-US" altLang="en-US"/>
              <a:t>with DSM-IV bipolar disorder (68 type I, 33 type II) during</a:t>
            </a:r>
            <a:r>
              <a:rPr lang="en-US" altLang="en-US" baseline="30000"/>
              <a:t> </a:t>
            </a:r>
            <a:r>
              <a:rPr lang="en-US" altLang="en-US"/>
              <a:t>pregnancy and postpartum (N=42) or during equivalent periods</a:t>
            </a:r>
            <a:r>
              <a:rPr lang="en-US" altLang="en-US" baseline="30000"/>
              <a:t> </a:t>
            </a:r>
            <a:r>
              <a:rPr lang="en-US" altLang="en-US"/>
              <a:t>(weeks 1–40 and 41–64) for age-matched nonpregnant</a:t>
            </a:r>
            <a:r>
              <a:rPr lang="en-US" altLang="en-US" baseline="30000"/>
              <a:t> </a:t>
            </a:r>
            <a:r>
              <a:rPr lang="en-US" altLang="en-US"/>
              <a:t>subjects (N=59) after either rapid (1–14 days) or gradual</a:t>
            </a:r>
            <a:r>
              <a:rPr lang="en-US" altLang="en-US" baseline="30000"/>
              <a:t> </a:t>
            </a:r>
            <a:r>
              <a:rPr lang="en-US" altLang="en-US"/>
              <a:t>(15–30 days) discontinuation of lithium. Recurrence rates</a:t>
            </a:r>
            <a:r>
              <a:rPr lang="en-US" altLang="en-US" baseline="30000"/>
              <a:t> </a:t>
            </a:r>
            <a:r>
              <a:rPr lang="en-US" altLang="en-US"/>
              <a:t>also were obtained for the year before discontinuing lithium.</a:t>
            </a:r>
            <a:r>
              <a:rPr lang="en-US" altLang="en-US" baseline="30000"/>
              <a:t> </a:t>
            </a:r>
            <a:r>
              <a:rPr lang="en-US" altLang="en-US" b="1"/>
              <a:t>RESULTS: </a:t>
            </a:r>
            <a:r>
              <a:rPr lang="en-US" altLang="en-US"/>
              <a:t>Rates of recurrence during the first 40 weeks after</a:t>
            </a:r>
            <a:r>
              <a:rPr lang="en-US" altLang="en-US" baseline="30000"/>
              <a:t> </a:t>
            </a:r>
            <a:r>
              <a:rPr lang="en-US" altLang="en-US"/>
              <a:t>lithium discontinuation were similar for pregnant (52%) and</a:t>
            </a:r>
            <a:r>
              <a:rPr lang="en-US" altLang="en-US" baseline="30000"/>
              <a:t> </a:t>
            </a:r>
            <a:r>
              <a:rPr lang="en-US" altLang="en-US"/>
              <a:t>nonpregnant women (58%) but had been much lower for both in</a:t>
            </a:r>
            <a:r>
              <a:rPr lang="en-US" altLang="en-US" baseline="30000"/>
              <a:t> </a:t>
            </a:r>
            <a:r>
              <a:rPr lang="en-US" altLang="en-US"/>
              <a:t>the year before treatment was discontinued (21%). Among subjects</a:t>
            </a:r>
            <a:r>
              <a:rPr lang="en-US" altLang="en-US" baseline="30000"/>
              <a:t> </a:t>
            </a:r>
            <a:r>
              <a:rPr lang="en-US" altLang="en-US"/>
              <a:t>who remained stable over the first 40 weeks after lithium discontinuation,</a:t>
            </a:r>
            <a:r>
              <a:rPr lang="en-US" altLang="en-US" baseline="30000"/>
              <a:t> </a:t>
            </a:r>
            <a:r>
              <a:rPr lang="en-US" altLang="en-US"/>
              <a:t>postpartum recurrences were 2.9 times more frequent than recurrences</a:t>
            </a:r>
            <a:r>
              <a:rPr lang="en-US" altLang="en-US" baseline="30000"/>
              <a:t> </a:t>
            </a:r>
            <a:r>
              <a:rPr lang="en-US" altLang="en-US"/>
              <a:t>in nonpregnant women during weeks 41–64 (70% versus 24</a:t>
            </a:r>
          </a:p>
        </p:txBody>
      </p:sp>
      <p:sp>
        <p:nvSpPr>
          <p:cNvPr id="276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C5E60F4-D3F0-4E79-872A-F82E7162BC03}" type="slidenum">
              <a:rPr lang="en-US" altLang="en-US">
                <a:latin typeface="Calibri" panose="020F0502020204030204" pitchFamily="34" charset="0"/>
              </a:rPr>
              <a:pPr eaLnBrk="1" hangingPunct="1"/>
              <a:t>12</a:t>
            </a:fld>
            <a:endParaRPr lang="en-US" altLang="en-US">
              <a:latin typeface="Calibri" panose="020F0502020204030204" pitchFamily="34" charset="0"/>
            </a:endParaRPr>
          </a:p>
        </p:txBody>
      </p:sp>
    </p:spTree>
    <p:extLst>
      <p:ext uri="{BB962C8B-B14F-4D97-AF65-F5344CB8AC3E}">
        <p14:creationId xmlns:p14="http://schemas.microsoft.com/office/powerpoint/2010/main" val="798109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authors retrospectively</a:t>
            </a:r>
            <a:r>
              <a:rPr lang="en-US" altLang="en-US" baseline="30000"/>
              <a:t> </a:t>
            </a:r>
            <a:r>
              <a:rPr lang="en-US" altLang="en-US"/>
              <a:t>compared recurrence rates and survival functions for 101 women</a:t>
            </a:r>
            <a:r>
              <a:rPr lang="en-US" altLang="en-US" baseline="30000"/>
              <a:t> </a:t>
            </a:r>
            <a:r>
              <a:rPr lang="en-US" altLang="en-US"/>
              <a:t>with DSM-IV bipolar disorder (68 type I, 33 type II) during</a:t>
            </a:r>
            <a:r>
              <a:rPr lang="en-US" altLang="en-US" baseline="30000"/>
              <a:t> </a:t>
            </a:r>
            <a:r>
              <a:rPr lang="en-US" altLang="en-US"/>
              <a:t>pregnancy and postpartum (N=42) or during equivalent periods</a:t>
            </a:r>
            <a:r>
              <a:rPr lang="en-US" altLang="en-US" baseline="30000"/>
              <a:t> </a:t>
            </a:r>
            <a:r>
              <a:rPr lang="en-US" altLang="en-US"/>
              <a:t>(weeks 1–40 and 41–64) for age-matched nonpregnant</a:t>
            </a:r>
            <a:r>
              <a:rPr lang="en-US" altLang="en-US" baseline="30000"/>
              <a:t> </a:t>
            </a:r>
            <a:r>
              <a:rPr lang="en-US" altLang="en-US"/>
              <a:t>subjects (N=59) after either rapid (1–14 days) or gradual</a:t>
            </a:r>
            <a:r>
              <a:rPr lang="en-US" altLang="en-US" baseline="30000"/>
              <a:t> </a:t>
            </a:r>
            <a:r>
              <a:rPr lang="en-US" altLang="en-US"/>
              <a:t>(15–30 days) discontinuation of lithium. Recurrence rates</a:t>
            </a:r>
            <a:r>
              <a:rPr lang="en-US" altLang="en-US" baseline="30000"/>
              <a:t> </a:t>
            </a:r>
            <a:r>
              <a:rPr lang="en-US" altLang="en-US"/>
              <a:t>also were obtained for the year before discontinuing lithium.</a:t>
            </a:r>
            <a:r>
              <a:rPr lang="en-US" altLang="en-US" baseline="30000"/>
              <a:t> </a:t>
            </a:r>
            <a:r>
              <a:rPr lang="en-US" altLang="en-US" b="1"/>
              <a:t>RESULTS: </a:t>
            </a:r>
            <a:r>
              <a:rPr lang="en-US" altLang="en-US"/>
              <a:t>Rates of recurrence during the first 40 weeks after</a:t>
            </a:r>
            <a:r>
              <a:rPr lang="en-US" altLang="en-US" baseline="30000"/>
              <a:t> </a:t>
            </a:r>
            <a:r>
              <a:rPr lang="en-US" altLang="en-US"/>
              <a:t>lithium discontinuation were similar for pregnant (52%) and</a:t>
            </a:r>
            <a:r>
              <a:rPr lang="en-US" altLang="en-US" baseline="30000"/>
              <a:t> </a:t>
            </a:r>
            <a:r>
              <a:rPr lang="en-US" altLang="en-US"/>
              <a:t>nonpregnant women (58%) but had been much lower for both in</a:t>
            </a:r>
            <a:r>
              <a:rPr lang="en-US" altLang="en-US" baseline="30000"/>
              <a:t> </a:t>
            </a:r>
            <a:r>
              <a:rPr lang="en-US" altLang="en-US"/>
              <a:t>the year before treatment was discontinued (21%). Among subjects</a:t>
            </a:r>
            <a:r>
              <a:rPr lang="en-US" altLang="en-US" baseline="30000"/>
              <a:t> </a:t>
            </a:r>
            <a:r>
              <a:rPr lang="en-US" altLang="en-US"/>
              <a:t>who remained stable over the first 40 weeks after lithium discontinuation,</a:t>
            </a:r>
            <a:r>
              <a:rPr lang="en-US" altLang="en-US" baseline="30000"/>
              <a:t> </a:t>
            </a:r>
            <a:r>
              <a:rPr lang="en-US" altLang="en-US"/>
              <a:t>postpartum recurrences were 2.9 times more frequent than recurrences</a:t>
            </a:r>
            <a:r>
              <a:rPr lang="en-US" altLang="en-US" baseline="30000"/>
              <a:t> </a:t>
            </a:r>
            <a:r>
              <a:rPr lang="en-US" altLang="en-US"/>
              <a:t>in nonpregnant women during weeks 41–64 (70% versus 24</a:t>
            </a:r>
          </a:p>
        </p:txBody>
      </p:sp>
      <p:sp>
        <p:nvSpPr>
          <p:cNvPr id="276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C5E60F4-D3F0-4E79-872A-F82E7162BC03}" type="slidenum">
              <a:rPr lang="en-US" altLang="en-US">
                <a:latin typeface="Calibri" panose="020F0502020204030204" pitchFamily="34" charset="0"/>
              </a:rPr>
              <a:pPr eaLnBrk="1" hangingPunct="1"/>
              <a:t>13</a:t>
            </a:fld>
            <a:endParaRPr lang="en-US" altLang="en-US">
              <a:latin typeface="Calibri" panose="020F0502020204030204" pitchFamily="34" charset="0"/>
            </a:endParaRPr>
          </a:p>
        </p:txBody>
      </p:sp>
    </p:spTree>
    <p:extLst>
      <p:ext uri="{BB962C8B-B14F-4D97-AF65-F5344CB8AC3E}">
        <p14:creationId xmlns:p14="http://schemas.microsoft.com/office/powerpoint/2010/main" val="2603693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a:ln/>
        </p:spPr>
      </p:sp>
      <p:sp>
        <p:nvSpPr>
          <p:cNvPr id="232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Times New Roman" pitchFamily="18" charset="0"/>
                <a:ea typeface="ＭＳ Ｐゴシック" pitchFamily="34" charset="-128"/>
              </a:rPr>
              <a:t>Depressive or dysphoric-mixed episodes were more prevalent in</a:t>
            </a:r>
            <a:r>
              <a:rPr lang="en-US" altLang="en-US" baseline="30000">
                <a:latin typeface="Times New Roman" pitchFamily="18" charset="0"/>
                <a:ea typeface="ＭＳ Ｐゴシック" pitchFamily="34" charset="-128"/>
              </a:rPr>
              <a:t> </a:t>
            </a:r>
            <a:r>
              <a:rPr lang="en-US" altLang="en-US">
                <a:latin typeface="Times New Roman" pitchFamily="18" charset="0"/>
                <a:ea typeface="ＭＳ Ｐゴシック" pitchFamily="34" charset="-128"/>
              </a:rPr>
              <a:t>pregnant than nonpregnant women (63% versus 38% of recurrences).</a:t>
            </a:r>
            <a:r>
              <a:rPr lang="en-US" altLang="en-US" baseline="30000">
                <a:latin typeface="Times New Roman" pitchFamily="18" charset="0"/>
                <a:ea typeface="ＭＳ Ｐゴシック" pitchFamily="34" charset="-128"/>
              </a:rPr>
              <a:t> </a:t>
            </a:r>
          </a:p>
          <a:p>
            <a:pPr eaLnBrk="1" hangingPunct="1">
              <a:spcBef>
                <a:spcPct val="0"/>
              </a:spcBef>
            </a:pPr>
            <a:r>
              <a:rPr lang="en-US" altLang="en-US">
                <a:latin typeface="Times New Roman" pitchFamily="18" charset="0"/>
                <a:ea typeface="ＭＳ Ｐゴシック" pitchFamily="34" charset="-128"/>
              </a:rPr>
              <a:t>Recurrence risk was greater after rapid than after gradual discontinuation,</a:t>
            </a:r>
            <a:r>
              <a:rPr lang="en-US" altLang="en-US" baseline="30000">
                <a:latin typeface="Times New Roman" pitchFamily="18" charset="0"/>
                <a:ea typeface="ＭＳ Ｐゴシック" pitchFamily="34" charset="-128"/>
              </a:rPr>
              <a:t> </a:t>
            </a:r>
            <a:r>
              <a:rPr lang="en-US" altLang="en-US">
                <a:latin typeface="Times New Roman" pitchFamily="18" charset="0"/>
                <a:ea typeface="ＭＳ Ｐゴシック" pitchFamily="34" charset="-128"/>
              </a:rPr>
              <a:t>and for patients with more prior affective episodes, but was</a:t>
            </a:r>
            <a:r>
              <a:rPr lang="en-US" altLang="en-US" baseline="30000">
                <a:latin typeface="Times New Roman" pitchFamily="18" charset="0"/>
                <a:ea typeface="ＭＳ Ｐゴシック" pitchFamily="34" charset="-128"/>
              </a:rPr>
              <a:t> </a:t>
            </a:r>
            <a:r>
              <a:rPr lang="en-US" altLang="en-US">
                <a:latin typeface="Times New Roman" pitchFamily="18" charset="0"/>
                <a:ea typeface="ＭＳ Ｐゴシック" pitchFamily="34" charset="-128"/>
              </a:rPr>
              <a:t>similar for diagnostic types I and II.</a:t>
            </a:r>
          </a:p>
          <a:p>
            <a:pPr eaLnBrk="1" hangingPunct="1">
              <a:spcBef>
                <a:spcPct val="0"/>
              </a:spcBef>
            </a:pPr>
            <a:r>
              <a:rPr lang="en-US" altLang="en-US">
                <a:latin typeface="Times New Roman" pitchFamily="18" charset="0"/>
                <a:ea typeface="ＭＳ Ｐゴシック" pitchFamily="34" charset="-128"/>
              </a:rPr>
              <a:t> </a:t>
            </a:r>
            <a:r>
              <a:rPr lang="en-US" altLang="en-US" b="1">
                <a:latin typeface="Times New Roman" pitchFamily="18" charset="0"/>
                <a:ea typeface="ＭＳ Ｐゴシック" pitchFamily="34" charset="-128"/>
              </a:rPr>
              <a:t>CONCLUSIONS: </a:t>
            </a:r>
            <a:r>
              <a:rPr lang="en-US" altLang="en-US">
                <a:latin typeface="Times New Roman" pitchFamily="18" charset="0"/>
                <a:ea typeface="ＭＳ Ｐゴシック" pitchFamily="34" charset="-128"/>
              </a:rPr>
              <a:t>Rates of</a:t>
            </a:r>
            <a:r>
              <a:rPr lang="en-US" altLang="en-US" baseline="30000">
                <a:latin typeface="Times New Roman" pitchFamily="18" charset="0"/>
                <a:ea typeface="ＭＳ Ｐゴシック" pitchFamily="34" charset="-128"/>
              </a:rPr>
              <a:t> </a:t>
            </a:r>
            <a:r>
              <a:rPr lang="en-US" altLang="en-US">
                <a:latin typeface="Times New Roman" pitchFamily="18" charset="0"/>
                <a:ea typeface="ＭＳ Ｐゴシック" pitchFamily="34" charset="-128"/>
              </a:rPr>
              <a:t>recurrence during the first 40 weeks after lithium discontinuation</a:t>
            </a:r>
            <a:r>
              <a:rPr lang="en-US" altLang="en-US" baseline="30000">
                <a:latin typeface="Times New Roman" pitchFamily="18" charset="0"/>
                <a:ea typeface="ＭＳ Ｐゴシック" pitchFamily="34" charset="-128"/>
              </a:rPr>
              <a:t> </a:t>
            </a:r>
            <a:r>
              <a:rPr lang="en-US" altLang="en-US">
                <a:latin typeface="Times New Roman" pitchFamily="18" charset="0"/>
                <a:ea typeface="ＭＳ Ｐゴシック" pitchFamily="34" charset="-128"/>
              </a:rPr>
              <a:t>were similar for pregnant and nonpregnant women but then sharply</a:t>
            </a:r>
            <a:r>
              <a:rPr lang="en-US" altLang="en-US" baseline="30000">
                <a:latin typeface="Times New Roman" pitchFamily="18" charset="0"/>
                <a:ea typeface="ＭＳ Ｐゴシック" pitchFamily="34" charset="-128"/>
              </a:rPr>
              <a:t> </a:t>
            </a:r>
            <a:r>
              <a:rPr lang="en-US" altLang="en-US">
                <a:latin typeface="Times New Roman" pitchFamily="18" charset="0"/>
                <a:ea typeface="ＭＳ Ｐゴシック" pitchFamily="34" charset="-128"/>
              </a:rPr>
              <a:t>increased postpartum. Risk was much lower during preceding treatment</a:t>
            </a:r>
            <a:r>
              <a:rPr lang="en-US" altLang="en-US" baseline="30000">
                <a:latin typeface="Times New Roman" pitchFamily="18" charset="0"/>
                <a:ea typeface="ＭＳ Ｐゴシック" pitchFamily="34" charset="-128"/>
              </a:rPr>
              <a:t> </a:t>
            </a:r>
            <a:r>
              <a:rPr lang="en-US" altLang="en-US">
                <a:latin typeface="Times New Roman" pitchFamily="18" charset="0"/>
                <a:ea typeface="ＭＳ Ｐゴシック" pitchFamily="34" charset="-128"/>
              </a:rPr>
              <a:t>and less with gradual discontinuation. Treatment planning for</a:t>
            </a:r>
            <a:r>
              <a:rPr lang="en-US" altLang="en-US" baseline="30000">
                <a:latin typeface="Times New Roman" pitchFamily="18" charset="0"/>
                <a:ea typeface="ＭＳ Ｐゴシック" pitchFamily="34" charset="-128"/>
              </a:rPr>
              <a:t> </a:t>
            </a:r>
            <a:r>
              <a:rPr lang="en-US" altLang="en-US">
                <a:latin typeface="Times New Roman" pitchFamily="18" charset="0"/>
                <a:ea typeface="ＭＳ Ｐゴシック" pitchFamily="34" charset="-128"/>
              </a:rPr>
              <a:t>potentially pregnant women with bipolar disorder should consider</a:t>
            </a:r>
            <a:r>
              <a:rPr lang="en-US" altLang="en-US" baseline="30000">
                <a:latin typeface="Times New Roman" pitchFamily="18" charset="0"/>
                <a:ea typeface="ＭＳ Ｐゴシック" pitchFamily="34" charset="-128"/>
              </a:rPr>
              <a:t> </a:t>
            </a:r>
            <a:r>
              <a:rPr lang="en-US" altLang="en-US">
                <a:latin typeface="Times New Roman" pitchFamily="18" charset="0"/>
                <a:ea typeface="ＭＳ Ｐゴシック" pitchFamily="34" charset="-128"/>
              </a:rPr>
              <a:t>the relative risks of fetal exposure to mood stabilizers versus</a:t>
            </a:r>
            <a:r>
              <a:rPr lang="en-US" altLang="en-US" baseline="30000">
                <a:latin typeface="Times New Roman" pitchFamily="18" charset="0"/>
                <a:ea typeface="ＭＳ Ｐゴシック" pitchFamily="34" charset="-128"/>
              </a:rPr>
              <a:t> </a:t>
            </a:r>
            <a:r>
              <a:rPr lang="en-US" altLang="en-US">
                <a:latin typeface="Times New Roman" pitchFamily="18" charset="0"/>
                <a:ea typeface="ＭＳ Ｐゴシック" pitchFamily="34" charset="-128"/>
              </a:rPr>
              <a:t>the high recurrence risks after discontinuing lithium.</a:t>
            </a:r>
          </a:p>
        </p:txBody>
      </p:sp>
      <p:sp>
        <p:nvSpPr>
          <p:cNvPr id="232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37931725" indent="-37474525">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4E8FE60E-4429-463F-8D76-D9FB8DADCC89}" type="slidenum">
              <a:rPr lang="en-US" altLang="en-US">
                <a:solidFill>
                  <a:srgbClr val="000000"/>
                </a:solidFill>
                <a:latin typeface="Calibri" pitchFamily="34" charset="0"/>
                <a:cs typeface="Arial" charset="0"/>
              </a:rPr>
              <a:pPr>
                <a:spcBef>
                  <a:spcPct val="0"/>
                </a:spcBef>
              </a:pPr>
              <a:t>14</a:t>
            </a:fld>
            <a:endParaRPr lang="en-US" altLang="en-US">
              <a:solidFill>
                <a:srgbClr val="000000"/>
              </a:solidFill>
              <a:latin typeface="Calibri" pitchFamily="34" charset="0"/>
              <a:cs typeface="Arial" charset="0"/>
            </a:endParaRPr>
          </a:p>
        </p:txBody>
      </p:sp>
    </p:spTree>
    <p:extLst>
      <p:ext uri="{BB962C8B-B14F-4D97-AF65-F5344CB8AC3E}">
        <p14:creationId xmlns:p14="http://schemas.microsoft.com/office/powerpoint/2010/main" val="2285468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Times New Roman" pitchFamily="18" charset="0"/>
              <a:ea typeface="ＭＳ Ｐゴシック" pitchFamily="34" charset="-128"/>
            </a:endParaRPr>
          </a:p>
        </p:txBody>
      </p:sp>
      <p:sp>
        <p:nvSpPr>
          <p:cNvPr id="236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37931725" indent="-37474525">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E78D738C-1E9B-48BA-83C9-66F8708CC5F2}" type="slidenum">
              <a:rPr lang="en-US" altLang="en-US">
                <a:solidFill>
                  <a:srgbClr val="000000"/>
                </a:solidFill>
                <a:latin typeface="Calibri" pitchFamily="34" charset="0"/>
                <a:cs typeface="Arial" charset="0"/>
              </a:rPr>
              <a:pPr>
                <a:spcBef>
                  <a:spcPct val="0"/>
                </a:spcBef>
              </a:pPr>
              <a:t>15</a:t>
            </a:fld>
            <a:endParaRPr lang="en-US" altLang="en-US">
              <a:solidFill>
                <a:srgbClr val="000000"/>
              </a:solidFill>
              <a:latin typeface="Calibri" pitchFamily="34" charset="0"/>
              <a:cs typeface="Arial" charset="0"/>
            </a:endParaRPr>
          </a:p>
        </p:txBody>
      </p:sp>
    </p:spTree>
    <p:extLst>
      <p:ext uri="{BB962C8B-B14F-4D97-AF65-F5344CB8AC3E}">
        <p14:creationId xmlns:p14="http://schemas.microsoft.com/office/powerpoint/2010/main" val="1355534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a:ln/>
        </p:spPr>
      </p:sp>
      <p:sp>
        <p:nvSpPr>
          <p:cNvPr id="237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itchFamily="18" charset="0"/>
                <a:ea typeface="ＭＳ Ｐゴシック" pitchFamily="34" charset="-128"/>
              </a:rPr>
              <a:t>Among patients who develop PP immediately after childbirth, 72%–88% have bipolar illness or schizoaffective disorder, wheras only 12% have schizophrenia.</a:t>
            </a:r>
          </a:p>
        </p:txBody>
      </p:sp>
      <p:sp>
        <p:nvSpPr>
          <p:cNvPr id="237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37931725" indent="-37474525">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F28F691B-3BCB-4EF5-B872-A70F17706473}" type="slidenum">
              <a:rPr lang="en-US" altLang="en-US">
                <a:solidFill>
                  <a:srgbClr val="000000"/>
                </a:solidFill>
                <a:latin typeface="Calibri" pitchFamily="34" charset="0"/>
                <a:cs typeface="Arial" charset="0"/>
              </a:rPr>
              <a:pPr eaLnBrk="1" hangingPunct="1">
                <a:spcBef>
                  <a:spcPct val="0"/>
                </a:spcBef>
              </a:pPr>
              <a:t>18</a:t>
            </a:fld>
            <a:endParaRPr lang="en-US" altLang="en-US">
              <a:solidFill>
                <a:srgbClr val="000000"/>
              </a:solidFill>
              <a:latin typeface="Calibri" pitchFamily="34" charset="0"/>
              <a:cs typeface="Arial" charset="0"/>
            </a:endParaRPr>
          </a:p>
        </p:txBody>
      </p:sp>
    </p:spTree>
    <p:extLst>
      <p:ext uri="{BB962C8B-B14F-4D97-AF65-F5344CB8AC3E}">
        <p14:creationId xmlns:p14="http://schemas.microsoft.com/office/powerpoint/2010/main" val="966454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356913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382760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188380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736296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Blank - White">
  <p:cSld name="1_Blank - White">
    <p:spTree>
      <p:nvGrpSpPr>
        <p:cNvPr id="1" name="Shape 59"/>
        <p:cNvGrpSpPr/>
        <p:nvPr/>
      </p:nvGrpSpPr>
      <p:grpSpPr>
        <a:xfrm>
          <a:off x="0" y="0"/>
          <a:ext cx="0" cy="0"/>
          <a:chOff x="0" y="0"/>
          <a:chExt cx="0" cy="0"/>
        </a:xfrm>
      </p:grpSpPr>
      <p:sp>
        <p:nvSpPr>
          <p:cNvPr id="60" name="Google Shape;60;p1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332205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43369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8887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34055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71435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12912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20749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E927A71C-5EB0-45EC-B0AD-E94D765AE5AB}" type="slidenum">
              <a:rPr lang="en-US" smtClean="0"/>
              <a:pPr/>
              <a:t>‹#›</a:t>
            </a:fld>
            <a:endParaRPr lang="en-US" dirty="0"/>
          </a:p>
        </p:txBody>
      </p:sp>
    </p:spTree>
    <p:extLst>
      <p:ext uri="{BB962C8B-B14F-4D97-AF65-F5344CB8AC3E}">
        <p14:creationId xmlns:p14="http://schemas.microsoft.com/office/powerpoint/2010/main" val="2153069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09634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713663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431045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67027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9549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pic>
        <p:nvPicPr>
          <p:cNvPr id="12" name="Graphic 6"/>
          <p:cNvPicPr>
            <a:picLocks noChangeAspect="1"/>
          </p:cNvPicPr>
          <p:nvPr userDrawn="1"/>
        </p:nvPicPr>
        <p:blipFill rotWithShape="1">
          <a:blip r:embed="rId2" cstate="print">
            <a:extLst>
              <a:ext uri="{28A0092B-C50C-407E-A947-70E740481C1C}">
                <a14:useLocalDpi xmlns:a14="http://schemas.microsoft.com/office/drawing/2010/main" val="0"/>
              </a:ext>
            </a:extLst>
          </a:blip>
          <a:srcRect l="31450" t="17628" r="26478" b="17628"/>
          <a:stretch/>
        </p:blipFill>
        <p:spPr>
          <a:xfrm>
            <a:off x="520627" y="811784"/>
            <a:ext cx="4370453" cy="5197094"/>
          </a:xfrm>
          <a:prstGeom prst="rect">
            <a:avLst/>
          </a:prstGeom>
        </p:spPr>
      </p:pic>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
        <p:nvSpPr>
          <p:cNvPr id="8" name="Rectangle 7"/>
          <p:cNvSpPr/>
          <p:nvPr userDrawn="1"/>
        </p:nvSpPr>
        <p:spPr>
          <a:xfrm>
            <a:off x="5448592" y="1874750"/>
            <a:ext cx="6743408" cy="880159"/>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5448592" y="2971049"/>
            <a:ext cx="6743408" cy="881143"/>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448592" y="4068332"/>
            <a:ext cx="6743408" cy="88398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5448592" y="3234339"/>
            <a:ext cx="6743408" cy="445170"/>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5448592" y="1986481"/>
            <a:ext cx="6743408" cy="656696"/>
          </a:xfrm>
        </p:spPr>
        <p:txBody>
          <a:bodyPr anchor="b"/>
          <a:lstStyle>
            <a:lvl1pPr algn="ctr">
              <a:defRPr sz="4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96416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4064718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3444907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166838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819150"/>
            <a:ext cx="10515600" cy="871538"/>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385566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2365158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308648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svg"/><Relationship Id="rId20"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8.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Freeform: Shape 16"/>
          <p:cNvSpPr/>
          <p:nvPr userDrawn="1"/>
        </p:nvSpPr>
        <p:spPr>
          <a:xfrm rot="10800000">
            <a:off x="-1" y="5357812"/>
            <a:ext cx="3832382" cy="1500187"/>
          </a:xfrm>
          <a:custGeom>
            <a:avLst/>
            <a:gdLst>
              <a:gd name="connsiteX0" fmla="*/ 5681662 w 5681662"/>
              <a:gd name="connsiteY0" fmla="*/ 2224088 h 2224088"/>
              <a:gd name="connsiteX1" fmla="*/ 5681662 w 5681662"/>
              <a:gd name="connsiteY1" fmla="*/ 0 h 2224088"/>
              <a:gd name="connsiteX2" fmla="*/ 0 w 5681662"/>
              <a:gd name="connsiteY2" fmla="*/ 0 h 2224088"/>
              <a:gd name="connsiteX3" fmla="*/ 5681662 w 5681662"/>
              <a:gd name="connsiteY3" fmla="*/ 2224088 h 2224088"/>
            </a:gdLst>
            <a:ahLst/>
            <a:cxnLst>
              <a:cxn ang="0">
                <a:pos x="connsiteX0" y="connsiteY0"/>
              </a:cxn>
              <a:cxn ang="0">
                <a:pos x="connsiteX1" y="connsiteY1"/>
              </a:cxn>
              <a:cxn ang="0">
                <a:pos x="connsiteX2" y="connsiteY2"/>
              </a:cxn>
              <a:cxn ang="0">
                <a:pos x="connsiteX3" y="connsiteY3"/>
              </a:cxn>
            </a:cxnLst>
            <a:rect l="l" t="t" r="r" b="b"/>
            <a:pathLst>
              <a:path w="5681662" h="2224088">
                <a:moveTo>
                  <a:pt x="5681662" y="2224088"/>
                </a:moveTo>
                <a:lnTo>
                  <a:pt x="5681662" y="0"/>
                </a:lnTo>
                <a:lnTo>
                  <a:pt x="0" y="0"/>
                </a:lnTo>
                <a:lnTo>
                  <a:pt x="5681662" y="22240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p:cNvSpPr/>
          <p:nvPr userDrawn="1"/>
        </p:nvSpPr>
        <p:spPr>
          <a:xfrm>
            <a:off x="6510338" y="0"/>
            <a:ext cx="5681662" cy="2224088"/>
          </a:xfrm>
          <a:custGeom>
            <a:avLst/>
            <a:gdLst>
              <a:gd name="connsiteX0" fmla="*/ 5681662 w 5681662"/>
              <a:gd name="connsiteY0" fmla="*/ 2224088 h 2224088"/>
              <a:gd name="connsiteX1" fmla="*/ 5681662 w 5681662"/>
              <a:gd name="connsiteY1" fmla="*/ 0 h 2224088"/>
              <a:gd name="connsiteX2" fmla="*/ 0 w 5681662"/>
              <a:gd name="connsiteY2" fmla="*/ 0 h 2224088"/>
              <a:gd name="connsiteX3" fmla="*/ 5681662 w 5681662"/>
              <a:gd name="connsiteY3" fmla="*/ 2224088 h 2224088"/>
            </a:gdLst>
            <a:ahLst/>
            <a:cxnLst>
              <a:cxn ang="0">
                <a:pos x="connsiteX0" y="connsiteY0"/>
              </a:cxn>
              <a:cxn ang="0">
                <a:pos x="connsiteX1" y="connsiteY1"/>
              </a:cxn>
              <a:cxn ang="0">
                <a:pos x="connsiteX2" y="connsiteY2"/>
              </a:cxn>
              <a:cxn ang="0">
                <a:pos x="connsiteX3" y="connsiteY3"/>
              </a:cxn>
            </a:cxnLst>
            <a:rect l="l" t="t" r="r" b="b"/>
            <a:pathLst>
              <a:path w="5681662" h="2224088">
                <a:moveTo>
                  <a:pt x="5681662" y="2224088"/>
                </a:moveTo>
                <a:lnTo>
                  <a:pt x="5681662" y="0"/>
                </a:lnTo>
                <a:lnTo>
                  <a:pt x="0" y="0"/>
                </a:lnTo>
                <a:lnTo>
                  <a:pt x="5681662" y="22240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840985"/>
            <a:ext cx="10515600" cy="821917"/>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1814513"/>
            <a:ext cx="10515600" cy="436245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0" i="0">
                <a:solidFill>
                  <a:schemeClr val="bg2">
                    <a:lumMod val="25000"/>
                  </a:schemeClr>
                </a:solidFill>
                <a:latin typeface="Helvetica Regular" charset="0"/>
              </a:defRPr>
            </a:lvl1pPr>
          </a:lstStyle>
          <a:p>
            <a:fld id="{E927A71C-5EB0-45EC-B0AD-E94D765AE5AB}" type="slidenum">
              <a:rPr lang="en-US" smtClean="0"/>
              <a:pPr/>
              <a:t>‹#›</a:t>
            </a:fld>
            <a:endParaRPr lang="en-US" dirty="0"/>
          </a:p>
        </p:txBody>
      </p:sp>
      <p:sp>
        <p:nvSpPr>
          <p:cNvPr id="8" name="Rectangle 7"/>
          <p:cNvSpPr/>
          <p:nvPr userDrawn="1"/>
        </p:nvSpPr>
        <p:spPr>
          <a:xfrm>
            <a:off x="0" y="0"/>
            <a:ext cx="838200" cy="109057"/>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901110" y="0"/>
            <a:ext cx="838200" cy="109057"/>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802220" y="0"/>
            <a:ext cx="838200" cy="10905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74099" y="144864"/>
            <a:ext cx="2450026" cy="470706"/>
          </a:xfrm>
          <a:prstGeom prst="rect">
            <a:avLst/>
          </a:prstGeom>
        </p:spPr>
      </p:pic>
      <p:pic>
        <p:nvPicPr>
          <p:cNvPr id="21" name="Graphic 20"/>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7724467" y="63900"/>
            <a:ext cx="4334183" cy="126600"/>
          </a:xfrm>
          <a:prstGeom prst="rect">
            <a:avLst/>
          </a:prstGeom>
        </p:spPr>
      </p:pic>
      <p:sp>
        <p:nvSpPr>
          <p:cNvPr id="22" name="Rectangle 21"/>
          <p:cNvSpPr/>
          <p:nvPr userDrawn="1"/>
        </p:nvSpPr>
        <p:spPr>
          <a:xfrm>
            <a:off x="9551580" y="6748943"/>
            <a:ext cx="838200" cy="109057"/>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10452690" y="6748943"/>
            <a:ext cx="838200" cy="109057"/>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11353800" y="6748943"/>
            <a:ext cx="838200" cy="10905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p:cNvSpPr txBox="1">
            <a:spLocks/>
          </p:cNvSpPr>
          <p:nvPr userDrawn="1"/>
        </p:nvSpPr>
        <p:spPr>
          <a:xfrm>
            <a:off x="1653904" y="6492871"/>
            <a:ext cx="4084320"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bg2">
                    <a:lumMod val="25000"/>
                  </a:schemeClr>
                </a:solidFill>
                <a:latin typeface="Myriad Pro" panose="020B0503030403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b="0" i="0" dirty="0">
                <a:solidFill>
                  <a:srgbClr val="391378"/>
                </a:solidFill>
                <a:latin typeface="Helvetica Regular" charset="0"/>
              </a:rPr>
              <a:t>©  2019 New York State Office of Mental Health</a:t>
            </a:r>
          </a:p>
        </p:txBody>
      </p:sp>
      <p:pic>
        <p:nvPicPr>
          <p:cNvPr id="25" name="Picture 24"/>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33009" y="6292563"/>
            <a:ext cx="2103476" cy="528504"/>
          </a:xfrm>
          <a:prstGeom prst="rect">
            <a:avLst/>
          </a:prstGeom>
        </p:spPr>
      </p:pic>
    </p:spTree>
    <p:extLst>
      <p:ext uri="{BB962C8B-B14F-4D97-AF65-F5344CB8AC3E}">
        <p14:creationId xmlns:p14="http://schemas.microsoft.com/office/powerpoint/2010/main" val="9187105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6000" b="0" i="0" kern="1200">
          <a:solidFill>
            <a:schemeClr val="tx1"/>
          </a:solidFill>
          <a:latin typeface="Helvetica Regular" charset="0"/>
          <a:ea typeface="Kozuka Gothic Pr6N B" panose="020B0800000000000000" pitchFamily="34" charset="-128"/>
          <a:cs typeface="Myriad Arabic" panose="01010101010101010101" pitchFamily="50" charset="-78"/>
        </a:defRPr>
      </a:lvl1pPr>
    </p:titleStyle>
    <p:bodyStyle>
      <a:lvl1pPr marL="228600" indent="-228600" algn="l" defTabSz="914400" rtl="0" eaLnBrk="1" latinLnBrk="0" hangingPunct="1">
        <a:lnSpc>
          <a:spcPct val="90000"/>
        </a:lnSpc>
        <a:spcBef>
          <a:spcPts val="1000"/>
        </a:spcBef>
        <a:buFontTx/>
        <a:buBlip>
          <a:blip r:embed="rId20"/>
        </a:buBlip>
        <a:defRPr sz="2800" b="0" i="0" kern="1200">
          <a:solidFill>
            <a:schemeClr val="tx1"/>
          </a:solidFill>
          <a:latin typeface="Helvetica Regular" charset="0"/>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b="0" i="0" kern="1200">
          <a:solidFill>
            <a:schemeClr val="tx1"/>
          </a:solidFill>
          <a:latin typeface="Helvetica Regular" charset="0"/>
          <a:ea typeface="+mn-ea"/>
          <a:cs typeface="+mn-cs"/>
        </a:defRPr>
      </a:lvl2pPr>
      <a:lvl3pPr marL="1143000" indent="-228600" algn="l" defTabSz="914400" rtl="0" eaLnBrk="1" latinLnBrk="0" hangingPunct="1">
        <a:lnSpc>
          <a:spcPct val="90000"/>
        </a:lnSpc>
        <a:spcBef>
          <a:spcPts val="500"/>
        </a:spcBef>
        <a:buClr>
          <a:schemeClr val="tx2"/>
        </a:buClr>
        <a:buFont typeface="Myriad Pro Cond" panose="020B0506030403020204" pitchFamily="34" charset="0"/>
        <a:buChar char="−"/>
        <a:defRPr sz="2000" b="0" i="0" kern="1200">
          <a:solidFill>
            <a:schemeClr val="tx1"/>
          </a:solidFill>
          <a:latin typeface="Helvetica Regular" charset="0"/>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b="0" i="0" kern="1200">
          <a:solidFill>
            <a:schemeClr val="tx1"/>
          </a:solidFill>
          <a:latin typeface="Helvetica Regular" charset="0"/>
          <a:ea typeface="+mn-ea"/>
          <a:cs typeface="+mn-cs"/>
        </a:defRPr>
      </a:lvl4pPr>
      <a:lvl5pPr marL="2057400" indent="-228600" algn="l" defTabSz="914400" rtl="0" eaLnBrk="1" latinLnBrk="0" hangingPunct="1">
        <a:lnSpc>
          <a:spcPct val="90000"/>
        </a:lnSpc>
        <a:spcBef>
          <a:spcPts val="500"/>
        </a:spcBef>
        <a:buClr>
          <a:schemeClr val="tx2"/>
        </a:buClr>
        <a:buFont typeface="Myriad Pro Cond" panose="020B0506030403020204" pitchFamily="34" charset="0"/>
        <a:buChar char="-"/>
        <a:defRPr sz="1800" b="0" i="0" kern="1200">
          <a:solidFill>
            <a:schemeClr val="tx1"/>
          </a:solidFill>
          <a:latin typeface="Helvetica Regular"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4"/>
            <a:ext cx="12192000" cy="68580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2"/>
            <a:ext cx="3919948" cy="144866"/>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4151958" y="-4"/>
            <a:ext cx="3900222" cy="144868"/>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8284190" y="0"/>
            <a:ext cx="3907809" cy="144864"/>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1115706"/>
            <a:ext cx="10515600" cy="70991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231416"/>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788070" y="163582"/>
            <a:ext cx="615860" cy="788538"/>
          </a:xfrm>
          <a:prstGeom prst="rect">
            <a:avLst/>
          </a:prstGeom>
        </p:spPr>
      </p:pic>
      <p:sp>
        <p:nvSpPr>
          <p:cNvPr id="14" name="Slide Number Placeholder 5"/>
          <p:cNvSpPr txBox="1">
            <a:spLocks/>
          </p:cNvSpPr>
          <p:nvPr userDrawn="1"/>
        </p:nvSpPr>
        <p:spPr>
          <a:xfrm>
            <a:off x="8610600" y="6492871"/>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B329009-5ACF-9B49-A090-FE26ACD75C75}" type="slidenum">
              <a:rPr lang="en-US" smtClean="0">
                <a:solidFill>
                  <a:srgbClr val="391378"/>
                </a:solidFill>
              </a:rPr>
              <a:pPr/>
              <a:t>‹#›</a:t>
            </a:fld>
            <a:endParaRPr lang="en-US" dirty="0">
              <a:solidFill>
                <a:srgbClr val="391378"/>
              </a:solidFill>
            </a:endParaRPr>
          </a:p>
        </p:txBody>
      </p:sp>
      <p:sp>
        <p:nvSpPr>
          <p:cNvPr id="16" name="Footer Placeholder 4"/>
          <p:cNvSpPr txBox="1">
            <a:spLocks/>
          </p:cNvSpPr>
          <p:nvPr userDrawn="1"/>
        </p:nvSpPr>
        <p:spPr>
          <a:xfrm>
            <a:off x="1653904" y="6492871"/>
            <a:ext cx="4084320"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bg2">
                    <a:lumMod val="25000"/>
                  </a:schemeClr>
                </a:solidFill>
                <a:latin typeface="Myriad Pro" panose="020B0503030403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b="0" i="0" dirty="0">
                <a:solidFill>
                  <a:srgbClr val="391378"/>
                </a:solidFill>
                <a:latin typeface="Helvetica Regular" charset="0"/>
              </a:rPr>
              <a:t>©  2019 New York State Office of Mental Health</a:t>
            </a:r>
          </a:p>
        </p:txBody>
      </p:sp>
      <p:pic>
        <p:nvPicPr>
          <p:cNvPr id="12" name="Picture 1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33009" y="6292563"/>
            <a:ext cx="2103476" cy="528504"/>
          </a:xfrm>
          <a:prstGeom prst="rect">
            <a:avLst/>
          </a:prstGeom>
        </p:spPr>
      </p:pic>
    </p:spTree>
    <p:extLst>
      <p:ext uri="{BB962C8B-B14F-4D97-AF65-F5344CB8AC3E}">
        <p14:creationId xmlns:p14="http://schemas.microsoft.com/office/powerpoint/2010/main" val="338798206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lnSpc>
          <a:spcPct val="90000"/>
        </a:lnSpc>
        <a:spcBef>
          <a:spcPct val="0"/>
        </a:spcBef>
        <a:buNone/>
        <a:defRPr sz="4400" b="0" i="0" kern="1200">
          <a:solidFill>
            <a:schemeClr val="tx1"/>
          </a:solidFill>
          <a:latin typeface="Helvetica Light" charset="0"/>
          <a:ea typeface="Helvetica Light" charset="0"/>
          <a:cs typeface="Helvetica Light"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Helvetica Regular" charset="0"/>
          <a:ea typeface="Helvetica Regular" charset="0"/>
          <a:cs typeface="Helvetica Regular"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Helvetica Regular" charset="0"/>
          <a:ea typeface="Helvetica Regular" charset="0"/>
          <a:cs typeface="Helvetica Regular"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Helvetica Regular" charset="0"/>
          <a:ea typeface="Helvetica Regular" charset="0"/>
          <a:cs typeface="Helvetica Regular"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Helvetica Regular" charset="0"/>
          <a:ea typeface="Helvetica Regular" charset="0"/>
          <a:cs typeface="Helvetica Regular"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Helvetica Regular" charset="0"/>
          <a:ea typeface="Helvetica Regular" charset="0"/>
          <a:cs typeface="Helvetica Regular"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10.1016/j.ogc.2018.04.005" TargetMode="External"/><Relationship Id="rId2" Type="http://schemas.openxmlformats.org/officeDocument/2006/relationships/hyperlink" Target="https://doi.org/10.1007/s11920-022-01323-6" TargetMode="External"/><Relationship Id="rId1" Type="http://schemas.openxmlformats.org/officeDocument/2006/relationships/slideLayout" Target="../slideLayouts/slideLayout15.xml"/><Relationship Id="rId4" Type="http://schemas.openxmlformats.org/officeDocument/2006/relationships/hyperlink" Target="10.1016/j.ogc.2016.02.001"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projectteachny.org/"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hyperlink" Target="http://www.womensmentalhealth.org/" TargetMode="External"/><Relationship Id="rId5" Type="http://schemas.openxmlformats.org/officeDocument/2006/relationships/hyperlink" Target="http://www.postpartum.net/" TargetMode="External"/><Relationship Id="rId4" Type="http://schemas.openxmlformats.org/officeDocument/2006/relationships/hyperlink" Target="https://toxnet.nlm.nih.gov/newtoxnet/lactmed.ht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448592" y="4084221"/>
            <a:ext cx="6743408" cy="2272129"/>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27A71C-5EB0-45EC-B0AD-E94D765AE5AB}" type="slidenum">
              <a:rPr kumimoji="0" lang="en-US" sz="1000" b="0" i="0" u="none" strike="noStrike" kern="1200" cap="none" spc="0" normalizeH="0" baseline="0" noProof="0" smtClean="0">
                <a:ln>
                  <a:noFill/>
                </a:ln>
                <a:solidFill>
                  <a:srgbClr val="E7E6E6">
                    <a:lumMod val="25000"/>
                  </a:srgbClr>
                </a:solidFill>
                <a:effectLst/>
                <a:uLnTx/>
                <a:uFillTx/>
                <a:latin typeface="Helvetica Regular"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000" b="0" i="0" u="none" strike="noStrike" kern="1200" cap="none" spc="0" normalizeH="0" baseline="0" noProof="0">
              <a:ln>
                <a:noFill/>
              </a:ln>
              <a:solidFill>
                <a:srgbClr val="E7E6E6">
                  <a:lumMod val="25000"/>
                </a:srgbClr>
              </a:solidFill>
              <a:effectLst/>
              <a:uLnTx/>
              <a:uFillTx/>
              <a:latin typeface="Helvetica Regular" charset="0"/>
              <a:ea typeface="+mn-ea"/>
              <a:cs typeface="+mn-cs"/>
            </a:endParaRPr>
          </a:p>
        </p:txBody>
      </p:sp>
      <p:sp>
        <p:nvSpPr>
          <p:cNvPr id="6" name="Title 5"/>
          <p:cNvSpPr>
            <a:spLocks noGrp="1"/>
          </p:cNvSpPr>
          <p:nvPr>
            <p:ph type="ctrTitle"/>
          </p:nvPr>
        </p:nvSpPr>
        <p:spPr/>
        <p:txBody>
          <a:bodyPr/>
          <a:lstStyle/>
          <a:p>
            <a:r>
              <a:rPr lang="en-US" sz="3600" dirty="0">
                <a:latin typeface="Helvetica Regular" charset="0"/>
              </a:rPr>
              <a:t>Speaker:</a:t>
            </a:r>
          </a:p>
        </p:txBody>
      </p:sp>
      <p:sp>
        <p:nvSpPr>
          <p:cNvPr id="8" name="Subtitle 6"/>
          <p:cNvSpPr txBox="1">
            <a:spLocks/>
          </p:cNvSpPr>
          <p:nvPr/>
        </p:nvSpPr>
        <p:spPr>
          <a:xfrm>
            <a:off x="5448591" y="3273287"/>
            <a:ext cx="6743407" cy="45257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bg1"/>
                </a:solidFill>
                <a:latin typeface="Myriad Pro Cond" panose="020B0506030403020204" pitchFamily="34" charset="0"/>
                <a:ea typeface="+mn-ea"/>
                <a:cs typeface="+mn-cs"/>
              </a:defRPr>
            </a:lvl1pPr>
            <a:lvl2pPr marL="457200" indent="0" algn="ctr" defTabSz="914400" rtl="0" eaLnBrk="1" latinLnBrk="0" hangingPunct="1">
              <a:lnSpc>
                <a:spcPct val="90000"/>
              </a:lnSpc>
              <a:spcBef>
                <a:spcPts val="500"/>
              </a:spcBef>
              <a:buClr>
                <a:schemeClr val="tx2"/>
              </a:buClr>
              <a:buFont typeface="Arial" panose="020B0604020202020204" pitchFamily="34" charset="0"/>
              <a:buNone/>
              <a:defRPr sz="2000" kern="1200">
                <a:solidFill>
                  <a:schemeClr val="tx1"/>
                </a:solidFill>
                <a:latin typeface="Myriad Pro Cond" panose="020B0506030403020204" pitchFamily="34" charset="0"/>
                <a:ea typeface="+mn-ea"/>
                <a:cs typeface="+mn-cs"/>
              </a:defRPr>
            </a:lvl2pPr>
            <a:lvl3pPr marL="914400" indent="0" algn="ctr" defTabSz="914400" rtl="0" eaLnBrk="1" latinLnBrk="0" hangingPunct="1">
              <a:lnSpc>
                <a:spcPct val="90000"/>
              </a:lnSpc>
              <a:spcBef>
                <a:spcPts val="500"/>
              </a:spcBef>
              <a:buClr>
                <a:schemeClr val="tx2"/>
              </a:buClr>
              <a:buFont typeface="Myriad Pro Cond" panose="020B0506030403020204" pitchFamily="34" charset="0"/>
              <a:buNone/>
              <a:defRPr sz="1800" kern="1200">
                <a:solidFill>
                  <a:schemeClr val="tx1"/>
                </a:solidFill>
                <a:latin typeface="Myriad Pro Cond" panose="020B0506030403020204" pitchFamily="34" charset="0"/>
                <a:ea typeface="+mn-ea"/>
                <a:cs typeface="+mn-cs"/>
              </a:defRPr>
            </a:lvl3pPr>
            <a:lvl4pPr marL="1371600" indent="0" algn="ctr" defTabSz="914400" rtl="0" eaLnBrk="1" latinLnBrk="0" hangingPunct="1">
              <a:lnSpc>
                <a:spcPct val="90000"/>
              </a:lnSpc>
              <a:spcBef>
                <a:spcPts val="500"/>
              </a:spcBef>
              <a:buClr>
                <a:schemeClr val="tx2"/>
              </a:buClr>
              <a:buFont typeface="Arial" panose="020B0604020202020204" pitchFamily="34" charset="0"/>
              <a:buNone/>
              <a:defRPr sz="1600" kern="1200">
                <a:solidFill>
                  <a:schemeClr val="tx1"/>
                </a:solidFill>
                <a:latin typeface="Myriad Pro Cond" panose="020B0506030403020204" pitchFamily="34" charset="0"/>
                <a:ea typeface="+mn-ea"/>
                <a:cs typeface="+mn-cs"/>
              </a:defRPr>
            </a:lvl4pPr>
            <a:lvl5pPr marL="1828800" indent="0" algn="ctr" defTabSz="914400" rtl="0" eaLnBrk="1" latinLnBrk="0" hangingPunct="1">
              <a:lnSpc>
                <a:spcPct val="90000"/>
              </a:lnSpc>
              <a:spcBef>
                <a:spcPts val="500"/>
              </a:spcBef>
              <a:buClr>
                <a:schemeClr val="tx2"/>
              </a:buClr>
              <a:buFont typeface="Myriad Pro Cond" panose="020B0506030403020204" pitchFamily="34" charset="0"/>
              <a:buNone/>
              <a:defRPr sz="1600" kern="1200">
                <a:solidFill>
                  <a:schemeClr val="tx1"/>
                </a:solidFill>
                <a:latin typeface="Myriad Pro Cond" panose="020B0506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50000"/>
              </a:lnSpc>
              <a:spcBef>
                <a:spcPts val="100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Elizabeth Fitelson, M.D.</a:t>
            </a:r>
          </a:p>
        </p:txBody>
      </p:sp>
      <p:sp>
        <p:nvSpPr>
          <p:cNvPr id="11" name="Title 5"/>
          <p:cNvSpPr txBox="1">
            <a:spLocks/>
          </p:cNvSpPr>
          <p:nvPr/>
        </p:nvSpPr>
        <p:spPr>
          <a:xfrm>
            <a:off x="5844209" y="4245882"/>
            <a:ext cx="6138094" cy="184205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400" kern="1200">
                <a:solidFill>
                  <a:schemeClr val="bg1"/>
                </a:solidFill>
                <a:latin typeface="Myriad Pro Cond" panose="020B0506030403020204" pitchFamily="34" charset="0"/>
                <a:ea typeface="Kozuka Gothic Pr6N B" panose="020B0800000000000000" pitchFamily="34" charset="-128"/>
                <a:cs typeface="Myriad Arabic" panose="01010101010101010101" pitchFamily="50" charset="-7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Helvetica Regular"/>
                <a:ea typeface="Kozuka Gothic Pr6N B" panose="020B0800000000000000" pitchFamily="34" charset="-128"/>
                <a:cs typeface="Myriad Arabic" panose="01010101010101010101" pitchFamily="50" charset="-78"/>
              </a:rPr>
              <a:t>Associate Professor of Psychiatry at CUIMC</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Helvetica Regular"/>
                <a:ea typeface="Kozuka Gothic Pr6N B" panose="020B0800000000000000" pitchFamily="34" charset="-128"/>
                <a:cs typeface="Myriad Arabic" panose="01010101010101010101" pitchFamily="50" charset="-78"/>
              </a:rPr>
              <a:t>Director, The Women’s Program</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Helvetica Regular"/>
                <a:ea typeface="Kozuka Gothic Pr6N B" panose="020B0800000000000000" pitchFamily="34" charset="-128"/>
                <a:cs typeface="Myriad Arabic" panose="01010101010101010101" pitchFamily="50" charset="-78"/>
              </a:rPr>
              <a:t>Columbia University Department of Psychiatry</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Regular"/>
              <a:ea typeface="Kozuka Gothic Pr6N B" panose="020B0800000000000000" pitchFamily="34" charset="-128"/>
              <a:cs typeface="Myriad Arabic" panose="01010101010101010101" pitchFamily="50" charset="-78"/>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Regular"/>
              <a:ea typeface="Kozuka Gothic Pr6N B" panose="020B0800000000000000" pitchFamily="34" charset="-128"/>
              <a:cs typeface="Myriad Arabic" panose="01010101010101010101" pitchFamily="50" charset="-78"/>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Helvetica Regular"/>
                <a:ea typeface="Kozuka Gothic Pr6N B" panose="020B0800000000000000" pitchFamily="34" charset="-128"/>
                <a:cs typeface="Myriad Arabic" panose="01010101010101010101" pitchFamily="50" charset="-78"/>
              </a:rPr>
              <a:t>Contact:</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Helvetica Regular"/>
                <a:ea typeface="Kozuka Gothic Pr6N B" panose="020B0800000000000000" pitchFamily="34" charset="-128"/>
                <a:cs typeface="Myriad Arabic" panose="01010101010101010101" pitchFamily="50" charset="-78"/>
              </a:rPr>
              <a:t>eem36@cumc.columbia.edu</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Regular"/>
              <a:ea typeface="Kozuka Gothic Pr6N B" panose="020B0800000000000000" pitchFamily="34" charset="-128"/>
              <a:cs typeface="Myriad Arabic" panose="01010101010101010101" pitchFamily="50" charset="-78"/>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Regular"/>
              <a:ea typeface="Kozuka Gothic Pr6N B" panose="020B0800000000000000" pitchFamily="34" charset="-128"/>
              <a:cs typeface="Myriad Arabic" panose="01010101010101010101" pitchFamily="50" charset="-78"/>
            </a:endParaRPr>
          </a:p>
        </p:txBody>
      </p:sp>
    </p:spTree>
    <p:extLst>
      <p:ext uri="{BB962C8B-B14F-4D97-AF65-F5344CB8AC3E}">
        <p14:creationId xmlns:p14="http://schemas.microsoft.com/office/powerpoint/2010/main" val="245036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3" name="Rectangle 1030">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5"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046"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7"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03024ED3-E26D-A0D1-024A-C5BDE8F03C31}"/>
              </a:ext>
            </a:extLst>
          </p:cNvPr>
          <p:cNvSpPr>
            <a:spLocks noGrp="1"/>
          </p:cNvSpPr>
          <p:nvPr>
            <p:ph type="title"/>
          </p:nvPr>
        </p:nvSpPr>
        <p:spPr>
          <a:xfrm>
            <a:off x="1146879" y="998002"/>
            <a:ext cx="3182940" cy="1471959"/>
          </a:xfrm>
        </p:spPr>
        <p:txBody>
          <a:bodyPr vert="horz" lIns="91440" tIns="45720" rIns="91440" bIns="45720" rtlCol="0" anchor="ctr">
            <a:normAutofit fontScale="90000"/>
          </a:bodyPr>
          <a:lstStyle/>
          <a:p>
            <a:r>
              <a:rPr lang="en-US" sz="3600" kern="1200" dirty="0">
                <a:solidFill>
                  <a:srgbClr val="FFFFFF"/>
                </a:solidFill>
                <a:latin typeface="+mj-lt"/>
                <a:ea typeface="+mj-ea"/>
                <a:cs typeface="+mj-cs"/>
              </a:rPr>
              <a:t>50% of Pregnancies are Unplanned!</a:t>
            </a:r>
          </a:p>
        </p:txBody>
      </p:sp>
      <p:sp>
        <p:nvSpPr>
          <p:cNvPr id="4" name="Text Placeholder 3">
            <a:extLst>
              <a:ext uri="{FF2B5EF4-FFF2-40B4-BE49-F238E27FC236}">
                <a16:creationId xmlns:a16="http://schemas.microsoft.com/office/drawing/2014/main" id="{CC014B8F-AE04-CE25-AEF1-250A8FF98FA0}"/>
              </a:ext>
            </a:extLst>
          </p:cNvPr>
          <p:cNvSpPr>
            <a:spLocks noGrp="1"/>
          </p:cNvSpPr>
          <p:nvPr>
            <p:ph type="body" sz="half" idx="2"/>
          </p:nvPr>
        </p:nvSpPr>
        <p:spPr>
          <a:xfrm>
            <a:off x="1139635" y="2546161"/>
            <a:ext cx="3200451" cy="3313837"/>
          </a:xfrm>
        </p:spPr>
        <p:txBody>
          <a:bodyPr vert="horz" lIns="91440" tIns="45720" rIns="91440" bIns="45720" rtlCol="0" anchor="t">
            <a:normAutofit fontScale="92500" lnSpcReduction="10000"/>
          </a:bodyPr>
          <a:lstStyle/>
          <a:p>
            <a:pPr indent="-228600">
              <a:buFont typeface="Arial" panose="020B0604020202020204" pitchFamily="34" charset="0"/>
              <a:buChar char="•"/>
            </a:pPr>
            <a:r>
              <a:rPr lang="en-US" sz="2400" dirty="0">
                <a:solidFill>
                  <a:srgbClr val="FEFFFF"/>
                </a:solidFill>
                <a:latin typeface="+mn-lt"/>
              </a:rPr>
              <a:t>Likely higher in bipolar patients</a:t>
            </a:r>
          </a:p>
          <a:p>
            <a:pPr indent="-228600">
              <a:buFont typeface="Arial" panose="020B0604020202020204" pitchFamily="34" charset="0"/>
              <a:buChar char="•"/>
            </a:pPr>
            <a:r>
              <a:rPr lang="en-US" sz="2400" dirty="0">
                <a:solidFill>
                  <a:srgbClr val="FEFFFF"/>
                </a:solidFill>
                <a:latin typeface="+mn-lt"/>
              </a:rPr>
              <a:t>Mood stabilizers have important interactions with hormonal birth control</a:t>
            </a:r>
          </a:p>
          <a:p>
            <a:pPr indent="-228600">
              <a:buFont typeface="Arial" panose="020B0604020202020204" pitchFamily="34" charset="0"/>
              <a:buChar char="•"/>
            </a:pPr>
            <a:r>
              <a:rPr lang="en-US" sz="2400" dirty="0">
                <a:solidFill>
                  <a:srgbClr val="FEFFFF"/>
                </a:solidFill>
                <a:latin typeface="+mn-lt"/>
              </a:rPr>
              <a:t>Bipolar disorder has high morbidity in the perinatal period for mom, fetus, and family</a:t>
            </a:r>
          </a:p>
        </p:txBody>
      </p:sp>
      <p:pic>
        <p:nvPicPr>
          <p:cNvPr id="1026" name="Picture 2" descr="Preventing unplanned pregnancy: Lessons from the states">
            <a:extLst>
              <a:ext uri="{FF2B5EF4-FFF2-40B4-BE49-F238E27FC236}">
                <a16:creationId xmlns:a16="http://schemas.microsoft.com/office/drawing/2014/main" id="{7538E3F2-BD31-B849-5B3E-75293935F53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998268" y="933906"/>
            <a:ext cx="6539075" cy="467076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E44C82EB-4519-A8ED-901C-286C706FDC59}"/>
              </a:ext>
            </a:extLst>
          </p:cNvPr>
          <p:cNvSpPr>
            <a:spLocks noGrp="1"/>
          </p:cNvSpPr>
          <p:nvPr>
            <p:ph type="sldNum" sz="quarter" idx="12"/>
          </p:nvPr>
        </p:nvSpPr>
        <p:spPr>
          <a:xfrm>
            <a:off x="10707624" y="6382512"/>
            <a:ext cx="685800" cy="320040"/>
          </a:xfrm>
        </p:spPr>
        <p:txBody>
          <a:bodyPr vert="horz" lIns="91440" tIns="45720" rIns="91440" bIns="45720" rtlCol="0" anchor="ctr">
            <a:normAutofit/>
          </a:bodyPr>
          <a:lstStyle/>
          <a:p>
            <a:pPr>
              <a:spcAft>
                <a:spcPts val="600"/>
              </a:spcAft>
            </a:pPr>
            <a:fld id="{E927A71C-5EB0-45EC-B0AD-E94D765AE5AB}" type="slidenum">
              <a:rPr lang="en-US">
                <a:solidFill>
                  <a:schemeClr val="tx1">
                    <a:tint val="75000"/>
                  </a:schemeClr>
                </a:solidFill>
                <a:latin typeface="+mn-lt"/>
              </a:rPr>
              <a:pPr>
                <a:spcAft>
                  <a:spcPts val="600"/>
                </a:spcAft>
              </a:pPr>
              <a:t>10</a:t>
            </a:fld>
            <a:endParaRPr lang="en-US">
              <a:solidFill>
                <a:schemeClr val="tx1">
                  <a:tint val="75000"/>
                </a:schemeClr>
              </a:solidFill>
              <a:latin typeface="+mn-lt"/>
            </a:endParaRPr>
          </a:p>
        </p:txBody>
      </p:sp>
    </p:spTree>
    <p:extLst>
      <p:ext uri="{BB962C8B-B14F-4D97-AF65-F5344CB8AC3E}">
        <p14:creationId xmlns:p14="http://schemas.microsoft.com/office/powerpoint/2010/main" val="3856246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1FDE1-8E05-9DCF-C318-64D55C9F90DD}"/>
              </a:ext>
            </a:extLst>
          </p:cNvPr>
          <p:cNvSpPr>
            <a:spLocks noGrp="1"/>
          </p:cNvSpPr>
          <p:nvPr>
            <p:ph type="title"/>
          </p:nvPr>
        </p:nvSpPr>
        <p:spPr>
          <a:xfrm>
            <a:off x="838200" y="618068"/>
            <a:ext cx="10515600" cy="1207558"/>
          </a:xfrm>
        </p:spPr>
        <p:txBody>
          <a:bodyPr>
            <a:normAutofit fontScale="90000"/>
          </a:bodyPr>
          <a:lstStyle/>
          <a:p>
            <a:r>
              <a:rPr lang="en-US" dirty="0"/>
              <a:t>Interactions Between Mood Stabilizers and Reproductive Health</a:t>
            </a:r>
          </a:p>
        </p:txBody>
      </p:sp>
      <p:graphicFrame>
        <p:nvGraphicFramePr>
          <p:cNvPr id="4" name="Table 4">
            <a:extLst>
              <a:ext uri="{FF2B5EF4-FFF2-40B4-BE49-F238E27FC236}">
                <a16:creationId xmlns:a16="http://schemas.microsoft.com/office/drawing/2014/main" id="{86100D12-B79D-0ED9-5E7F-A44CF495430A}"/>
              </a:ext>
            </a:extLst>
          </p:cNvPr>
          <p:cNvGraphicFramePr>
            <a:graphicFrameLocks noGrp="1"/>
          </p:cNvGraphicFramePr>
          <p:nvPr>
            <p:ph idx="1"/>
            <p:extLst>
              <p:ext uri="{D42A27DB-BD31-4B8C-83A1-F6EECF244321}">
                <p14:modId xmlns:p14="http://schemas.microsoft.com/office/powerpoint/2010/main" val="1468624857"/>
              </p:ext>
            </p:extLst>
          </p:nvPr>
        </p:nvGraphicFramePr>
        <p:xfrm>
          <a:off x="838200" y="1874516"/>
          <a:ext cx="10515597" cy="449072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2701128060"/>
                    </a:ext>
                  </a:extLst>
                </a:gridCol>
                <a:gridCol w="3505199">
                  <a:extLst>
                    <a:ext uri="{9D8B030D-6E8A-4147-A177-3AD203B41FA5}">
                      <a16:colId xmlns:a16="http://schemas.microsoft.com/office/drawing/2014/main" val="1667341785"/>
                    </a:ext>
                  </a:extLst>
                </a:gridCol>
                <a:gridCol w="3505199">
                  <a:extLst>
                    <a:ext uri="{9D8B030D-6E8A-4147-A177-3AD203B41FA5}">
                      <a16:colId xmlns:a16="http://schemas.microsoft.com/office/drawing/2014/main" val="3184723445"/>
                    </a:ext>
                  </a:extLst>
                </a:gridCol>
              </a:tblGrid>
              <a:tr h="370840">
                <a:tc>
                  <a:txBody>
                    <a:bodyPr/>
                    <a:lstStyle/>
                    <a:p>
                      <a:r>
                        <a:rPr lang="en-US" dirty="0"/>
                        <a:t>Drug</a:t>
                      </a:r>
                    </a:p>
                  </a:txBody>
                  <a:tcPr/>
                </a:tc>
                <a:tc>
                  <a:txBody>
                    <a:bodyPr/>
                    <a:lstStyle/>
                    <a:p>
                      <a:r>
                        <a:rPr lang="en-US" dirty="0"/>
                        <a:t>Menstrual/Hormonal Interactions</a:t>
                      </a:r>
                    </a:p>
                  </a:txBody>
                  <a:tcPr/>
                </a:tc>
                <a:tc>
                  <a:txBody>
                    <a:bodyPr/>
                    <a:lstStyle/>
                    <a:p>
                      <a:r>
                        <a:rPr lang="en-US" dirty="0"/>
                        <a:t>Pregnancy</a:t>
                      </a:r>
                    </a:p>
                  </a:txBody>
                  <a:tcPr/>
                </a:tc>
                <a:extLst>
                  <a:ext uri="{0D108BD9-81ED-4DB2-BD59-A6C34878D82A}">
                    <a16:rowId xmlns:a16="http://schemas.microsoft.com/office/drawing/2014/main" val="1829854202"/>
                  </a:ext>
                </a:extLst>
              </a:tr>
              <a:tr h="370840">
                <a:tc>
                  <a:txBody>
                    <a:bodyPr/>
                    <a:lstStyle/>
                    <a:p>
                      <a:r>
                        <a:rPr lang="en-US" dirty="0"/>
                        <a:t>Valproic Acid (Depakote)</a:t>
                      </a:r>
                    </a:p>
                  </a:txBody>
                  <a:tcPr/>
                </a:tc>
                <a:tc>
                  <a:txBody>
                    <a:bodyPr/>
                    <a:lstStyle/>
                    <a:p>
                      <a:r>
                        <a:rPr lang="en-US" dirty="0"/>
                        <a:t>Can cause PCOS</a:t>
                      </a:r>
                    </a:p>
                    <a:p>
                      <a:r>
                        <a:rPr lang="en-US" dirty="0"/>
                        <a:t>OCP’s lower VPA levels</a:t>
                      </a:r>
                    </a:p>
                  </a:txBody>
                  <a:tcPr/>
                </a:tc>
                <a:tc>
                  <a:txBody>
                    <a:bodyPr/>
                    <a:lstStyle/>
                    <a:p>
                      <a:r>
                        <a:rPr lang="en-US" dirty="0"/>
                        <a:t>Teratogenic in every trimester</a:t>
                      </a:r>
                    </a:p>
                    <a:p>
                      <a:r>
                        <a:rPr lang="en-US" dirty="0"/>
                        <a:t>*should not be 1</a:t>
                      </a:r>
                      <a:r>
                        <a:rPr lang="en-US" baseline="30000" dirty="0"/>
                        <a:t>st</a:t>
                      </a:r>
                      <a:r>
                        <a:rPr lang="en-US" dirty="0"/>
                        <a:t> line in reproductive age women!*</a:t>
                      </a:r>
                    </a:p>
                  </a:txBody>
                  <a:tcPr/>
                </a:tc>
                <a:extLst>
                  <a:ext uri="{0D108BD9-81ED-4DB2-BD59-A6C34878D82A}">
                    <a16:rowId xmlns:a16="http://schemas.microsoft.com/office/drawing/2014/main" val="806225522"/>
                  </a:ext>
                </a:extLst>
              </a:tr>
              <a:tr h="370840">
                <a:tc>
                  <a:txBody>
                    <a:bodyPr/>
                    <a:lstStyle/>
                    <a:p>
                      <a:r>
                        <a:rPr lang="en-US" dirty="0"/>
                        <a:t>Lamotrigine</a:t>
                      </a:r>
                    </a:p>
                  </a:txBody>
                  <a:tcPr/>
                </a:tc>
                <a:tc>
                  <a:txBody>
                    <a:bodyPr/>
                    <a:lstStyle/>
                    <a:p>
                      <a:r>
                        <a:rPr lang="en-US" dirty="0"/>
                        <a:t>OCP’s lower LMG levels 50%</a:t>
                      </a:r>
                    </a:p>
                  </a:txBody>
                  <a:tcPr/>
                </a:tc>
                <a:tc>
                  <a:txBody>
                    <a:bodyPr/>
                    <a:lstStyle/>
                    <a:p>
                      <a:r>
                        <a:rPr lang="en-US" dirty="0"/>
                        <a:t>No clear teratogenicity</a:t>
                      </a:r>
                    </a:p>
                  </a:txBody>
                  <a:tcPr/>
                </a:tc>
                <a:extLst>
                  <a:ext uri="{0D108BD9-81ED-4DB2-BD59-A6C34878D82A}">
                    <a16:rowId xmlns:a16="http://schemas.microsoft.com/office/drawing/2014/main" val="1439810923"/>
                  </a:ext>
                </a:extLst>
              </a:tr>
              <a:tr h="370840">
                <a:tc>
                  <a:txBody>
                    <a:bodyPr/>
                    <a:lstStyle/>
                    <a:p>
                      <a:r>
                        <a:rPr lang="en-US" dirty="0"/>
                        <a:t>Antipsychotics</a:t>
                      </a:r>
                    </a:p>
                  </a:txBody>
                  <a:tcPr/>
                </a:tc>
                <a:tc>
                  <a:txBody>
                    <a:bodyPr/>
                    <a:lstStyle/>
                    <a:p>
                      <a:r>
                        <a:rPr lang="en-US" dirty="0"/>
                        <a:t>Can elevate prolactin levels (impact on menses, fertility, bone health)</a:t>
                      </a:r>
                    </a:p>
                  </a:txBody>
                  <a:tcPr/>
                </a:tc>
                <a:tc>
                  <a:txBody>
                    <a:bodyPr/>
                    <a:lstStyle/>
                    <a:p>
                      <a:r>
                        <a:rPr lang="en-US" dirty="0"/>
                        <a:t>No clear teratogenicity; weight gain and metabolic monitoring; neonatal EPS (rare)</a:t>
                      </a:r>
                    </a:p>
                  </a:txBody>
                  <a:tcPr/>
                </a:tc>
                <a:extLst>
                  <a:ext uri="{0D108BD9-81ED-4DB2-BD59-A6C34878D82A}">
                    <a16:rowId xmlns:a16="http://schemas.microsoft.com/office/drawing/2014/main" val="1378496583"/>
                  </a:ext>
                </a:extLst>
              </a:tr>
              <a:tr h="370840">
                <a:tc>
                  <a:txBody>
                    <a:bodyPr/>
                    <a:lstStyle/>
                    <a:p>
                      <a:r>
                        <a:rPr lang="en-US" dirty="0"/>
                        <a:t>Carbamazepine/Oxcarbazepine</a:t>
                      </a:r>
                    </a:p>
                  </a:txBody>
                  <a:tcPr/>
                </a:tc>
                <a:tc>
                  <a:txBody>
                    <a:bodyPr/>
                    <a:lstStyle/>
                    <a:p>
                      <a:r>
                        <a:rPr lang="en-US" dirty="0"/>
                        <a:t>Lowers OCP effectiveness</a:t>
                      </a:r>
                    </a:p>
                  </a:txBody>
                  <a:tcPr/>
                </a:tc>
                <a:tc>
                  <a:txBody>
                    <a:bodyPr/>
                    <a:lstStyle/>
                    <a:p>
                      <a:r>
                        <a:rPr lang="en-US" dirty="0"/>
                        <a:t>First trimester NTD’s, craniofacial abnormalities, low </a:t>
                      </a:r>
                      <a:r>
                        <a:rPr lang="en-US" dirty="0" err="1"/>
                        <a:t>VitK</a:t>
                      </a:r>
                      <a:endParaRPr lang="en-US" dirty="0"/>
                    </a:p>
                  </a:txBody>
                  <a:tcPr/>
                </a:tc>
                <a:extLst>
                  <a:ext uri="{0D108BD9-81ED-4DB2-BD59-A6C34878D82A}">
                    <a16:rowId xmlns:a16="http://schemas.microsoft.com/office/drawing/2014/main" val="4075486182"/>
                  </a:ext>
                </a:extLst>
              </a:tr>
              <a:tr h="370840">
                <a:tc>
                  <a:txBody>
                    <a:bodyPr/>
                    <a:lstStyle/>
                    <a:p>
                      <a:r>
                        <a:rPr lang="en-US" dirty="0"/>
                        <a:t>Lithium</a:t>
                      </a:r>
                    </a:p>
                  </a:txBody>
                  <a:tcPr/>
                </a:tc>
                <a:tc>
                  <a:txBody>
                    <a:bodyPr/>
                    <a:lstStyle/>
                    <a:p>
                      <a:r>
                        <a:rPr lang="en-US" dirty="0"/>
                        <a:t>None</a:t>
                      </a:r>
                    </a:p>
                  </a:txBody>
                  <a:tcPr/>
                </a:tc>
                <a:tc>
                  <a:txBody>
                    <a:bodyPr/>
                    <a:lstStyle/>
                    <a:p>
                      <a:r>
                        <a:rPr lang="en-US" dirty="0"/>
                        <a:t>Cardiac defects (</a:t>
                      </a:r>
                      <a:r>
                        <a:rPr lang="en-US" dirty="0" err="1"/>
                        <a:t>slt</a:t>
                      </a:r>
                      <a:r>
                        <a:rPr lang="en-US" dirty="0"/>
                        <a:t>), polyhydramnios, neonatal effects</a:t>
                      </a:r>
                    </a:p>
                  </a:txBody>
                  <a:tcPr/>
                </a:tc>
                <a:extLst>
                  <a:ext uri="{0D108BD9-81ED-4DB2-BD59-A6C34878D82A}">
                    <a16:rowId xmlns:a16="http://schemas.microsoft.com/office/drawing/2014/main" val="2827002557"/>
                  </a:ext>
                </a:extLst>
              </a:tr>
              <a:tr h="370840">
                <a:tc>
                  <a:txBody>
                    <a:bodyPr/>
                    <a:lstStyle/>
                    <a:p>
                      <a:r>
                        <a:rPr lang="en-US" dirty="0"/>
                        <a:t>Topiramate</a:t>
                      </a:r>
                    </a:p>
                  </a:txBody>
                  <a:tcPr/>
                </a:tc>
                <a:tc>
                  <a:txBody>
                    <a:bodyPr/>
                    <a:lstStyle/>
                    <a:p>
                      <a:r>
                        <a:rPr lang="en-US" dirty="0"/>
                        <a:t>Lowers OCP effectiveness</a:t>
                      </a:r>
                    </a:p>
                  </a:txBody>
                  <a:tcPr/>
                </a:tc>
                <a:tc>
                  <a:txBody>
                    <a:bodyPr/>
                    <a:lstStyle/>
                    <a:p>
                      <a:r>
                        <a:rPr lang="en-US" dirty="0"/>
                        <a:t>Some signal of teratogenic risk &gt;200mg</a:t>
                      </a:r>
                    </a:p>
                  </a:txBody>
                  <a:tcPr/>
                </a:tc>
                <a:extLst>
                  <a:ext uri="{0D108BD9-81ED-4DB2-BD59-A6C34878D82A}">
                    <a16:rowId xmlns:a16="http://schemas.microsoft.com/office/drawing/2014/main" val="2717308725"/>
                  </a:ext>
                </a:extLst>
              </a:tr>
            </a:tbl>
          </a:graphicData>
        </a:graphic>
      </p:graphicFrame>
    </p:spTree>
    <p:extLst>
      <p:ext uri="{BB962C8B-B14F-4D97-AF65-F5344CB8AC3E}">
        <p14:creationId xmlns:p14="http://schemas.microsoft.com/office/powerpoint/2010/main" val="2401195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a:defRPr/>
            </a:pPr>
            <a:r>
              <a:rPr lang="en-US" dirty="0">
                <a:solidFill>
                  <a:schemeClr val="accent1">
                    <a:tint val="83000"/>
                    <a:satMod val="150000"/>
                  </a:schemeClr>
                </a:solidFill>
              </a:rPr>
              <a:t>Psychiatric Risks of BD and Pregnancy</a:t>
            </a:r>
          </a:p>
        </p:txBody>
      </p:sp>
      <p:sp>
        <p:nvSpPr>
          <p:cNvPr id="29699" name="Content Placeholder 2"/>
          <p:cNvSpPr>
            <a:spLocks noGrp="1"/>
          </p:cNvSpPr>
          <p:nvPr>
            <p:ph idx="1"/>
          </p:nvPr>
        </p:nvSpPr>
        <p:spPr>
          <a:xfrm>
            <a:off x="1113781" y="2209800"/>
            <a:ext cx="8890191" cy="4648200"/>
          </a:xfrm>
        </p:spPr>
        <p:txBody>
          <a:bodyPr/>
          <a:lstStyle/>
          <a:p>
            <a:pPr eaLnBrk="1" hangingPunct="1"/>
            <a:r>
              <a:rPr lang="en-US" altLang="en-US" dirty="0"/>
              <a:t>Poor self-care, poor nutrition, prenatal care, risks of substance use, poor judgment, fetal injury</a:t>
            </a:r>
          </a:p>
          <a:p>
            <a:pPr eaLnBrk="1" hangingPunct="1"/>
            <a:r>
              <a:rPr lang="en-US" altLang="en-US" dirty="0"/>
              <a:t>Effects on family system</a:t>
            </a:r>
          </a:p>
          <a:p>
            <a:pPr eaLnBrk="1" hangingPunct="1"/>
            <a:r>
              <a:rPr lang="en-US" altLang="en-US" dirty="0"/>
              <a:t>Postpartum psychosis</a:t>
            </a:r>
          </a:p>
          <a:p>
            <a:pPr eaLnBrk="1" hangingPunct="1"/>
            <a:r>
              <a:rPr lang="en-US" altLang="en-US" dirty="0"/>
              <a:t>Suicide (suicidal ideation 5-14%)</a:t>
            </a:r>
          </a:p>
          <a:p>
            <a:pPr eaLnBrk="1" hangingPunct="1"/>
            <a:endParaRPr lang="en-US" altLang="en-US" dirty="0"/>
          </a:p>
        </p:txBody>
      </p:sp>
      <p:sp>
        <p:nvSpPr>
          <p:cNvPr id="29700" name="TextBox 3"/>
          <p:cNvSpPr txBox="1">
            <a:spLocks noChangeArrowheads="1"/>
          </p:cNvSpPr>
          <p:nvPr/>
        </p:nvSpPr>
        <p:spPr bwMode="auto">
          <a:xfrm>
            <a:off x="1956262" y="6071061"/>
            <a:ext cx="822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err="1"/>
              <a:t>Wadhwa</a:t>
            </a:r>
            <a:r>
              <a:rPr lang="en-US" altLang="en-US" dirty="0"/>
              <a:t>, 1993; </a:t>
            </a:r>
            <a:r>
              <a:rPr lang="en-US" altLang="en-US" dirty="0" err="1"/>
              <a:t>Kurki</a:t>
            </a:r>
            <a:r>
              <a:rPr lang="en-US" altLang="en-US" dirty="0"/>
              <a:t> 2000; </a:t>
            </a:r>
            <a:r>
              <a:rPr lang="en-US" altLang="en-US" dirty="0" err="1"/>
              <a:t>Jablensky</a:t>
            </a:r>
            <a:r>
              <a:rPr lang="en-US" altLang="en-US" dirty="0"/>
              <a:t> 2005, </a:t>
            </a:r>
            <a:r>
              <a:rPr lang="en-US" altLang="en-US" dirty="0" err="1"/>
              <a:t>Vichi</a:t>
            </a:r>
            <a:r>
              <a:rPr lang="en-US" altLang="en-US" dirty="0"/>
              <a:t> 2021</a:t>
            </a:r>
            <a:endParaRPr lang="en-US" altLang="en-US" dirty="0">
              <a:latin typeface="Century Gothic" panose="020B0502020202020204" pitchFamily="34" charset="0"/>
            </a:endParaRPr>
          </a:p>
        </p:txBody>
      </p:sp>
    </p:spTree>
    <p:extLst>
      <p:ext uri="{BB962C8B-B14F-4D97-AF65-F5344CB8AC3E}">
        <p14:creationId xmlns:p14="http://schemas.microsoft.com/office/powerpoint/2010/main" val="251589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15" y="1115706"/>
            <a:ext cx="11621193" cy="709919"/>
          </a:xfrm>
        </p:spPr>
        <p:txBody>
          <a:bodyPr>
            <a:normAutofit/>
          </a:bodyPr>
          <a:lstStyle/>
          <a:p>
            <a:pPr marL="484632">
              <a:defRPr/>
            </a:pPr>
            <a:r>
              <a:rPr lang="en-US" dirty="0">
                <a:solidFill>
                  <a:schemeClr val="accent1">
                    <a:tint val="83000"/>
                    <a:satMod val="150000"/>
                  </a:schemeClr>
                </a:solidFill>
              </a:rPr>
              <a:t>Obstetric/Neonatal Risks of BD in Pregnancy</a:t>
            </a:r>
          </a:p>
        </p:txBody>
      </p:sp>
      <p:sp>
        <p:nvSpPr>
          <p:cNvPr id="29699" name="Content Placeholder 2"/>
          <p:cNvSpPr>
            <a:spLocks noGrp="1"/>
          </p:cNvSpPr>
          <p:nvPr>
            <p:ph idx="1"/>
          </p:nvPr>
        </p:nvSpPr>
        <p:spPr>
          <a:xfrm>
            <a:off x="1113781" y="2209800"/>
            <a:ext cx="8890191" cy="4648200"/>
          </a:xfrm>
        </p:spPr>
        <p:txBody>
          <a:bodyPr/>
          <a:lstStyle/>
          <a:p>
            <a:pPr eaLnBrk="1" hangingPunct="1"/>
            <a:r>
              <a:rPr lang="en-US" altLang="en-US" dirty="0"/>
              <a:t>Adverse effects on fetal growth (LGA and SGA both identified)</a:t>
            </a:r>
          </a:p>
          <a:p>
            <a:pPr eaLnBrk="1" hangingPunct="1"/>
            <a:r>
              <a:rPr lang="en-US" altLang="en-US" dirty="0"/>
              <a:t>Preterm birth</a:t>
            </a:r>
          </a:p>
          <a:p>
            <a:pPr eaLnBrk="1" hangingPunct="1"/>
            <a:r>
              <a:rPr lang="en-US" altLang="en-US" dirty="0"/>
              <a:t>Pre-eclampsia</a:t>
            </a:r>
          </a:p>
          <a:p>
            <a:pPr eaLnBrk="1" hangingPunct="1"/>
            <a:r>
              <a:rPr lang="en-US" altLang="en-US" dirty="0"/>
              <a:t>Higher rates of C/S</a:t>
            </a:r>
          </a:p>
          <a:p>
            <a:pPr eaLnBrk="1" hangingPunct="1"/>
            <a:r>
              <a:rPr lang="en-US" altLang="en-US" dirty="0"/>
              <a:t>PP hemorrhage</a:t>
            </a:r>
          </a:p>
          <a:p>
            <a:pPr eaLnBrk="1" hangingPunct="1"/>
            <a:r>
              <a:rPr lang="en-US" altLang="en-US" dirty="0"/>
              <a:t>Smaller head circumference</a:t>
            </a:r>
          </a:p>
        </p:txBody>
      </p:sp>
      <p:sp>
        <p:nvSpPr>
          <p:cNvPr id="29700" name="TextBox 3"/>
          <p:cNvSpPr txBox="1">
            <a:spLocks noChangeArrowheads="1"/>
          </p:cNvSpPr>
          <p:nvPr/>
        </p:nvSpPr>
        <p:spPr bwMode="auto">
          <a:xfrm>
            <a:off x="1956262" y="6071061"/>
            <a:ext cx="822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err="1"/>
              <a:t>Wadhwa</a:t>
            </a:r>
            <a:r>
              <a:rPr lang="en-US" altLang="en-US" dirty="0"/>
              <a:t>, 1993; </a:t>
            </a:r>
            <a:r>
              <a:rPr lang="en-US" altLang="en-US" dirty="0" err="1"/>
              <a:t>Kurki</a:t>
            </a:r>
            <a:r>
              <a:rPr lang="en-US" altLang="en-US" dirty="0"/>
              <a:t> 2000; </a:t>
            </a:r>
            <a:r>
              <a:rPr lang="en-US" altLang="en-US" dirty="0" err="1"/>
              <a:t>Jablensky</a:t>
            </a:r>
            <a:r>
              <a:rPr lang="en-US" altLang="en-US" dirty="0"/>
              <a:t> 2005, Wisner 2019</a:t>
            </a:r>
            <a:endParaRPr lang="en-US" altLang="en-US" dirty="0">
              <a:latin typeface="Century Gothic" panose="020B0502020202020204" pitchFamily="34" charset="0"/>
            </a:endParaRPr>
          </a:p>
        </p:txBody>
      </p:sp>
    </p:spTree>
    <p:extLst>
      <p:ext uri="{BB962C8B-B14F-4D97-AF65-F5344CB8AC3E}">
        <p14:creationId xmlns:p14="http://schemas.microsoft.com/office/powerpoint/2010/main" val="186199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13190"/>
            <a:ext cx="10515600" cy="709919"/>
          </a:xfrm>
        </p:spPr>
        <p:txBody>
          <a:bodyPr/>
          <a:lstStyle/>
          <a:p>
            <a:pPr marL="484632">
              <a:defRPr/>
            </a:pPr>
            <a:r>
              <a:rPr lang="en-US" dirty="0">
                <a:solidFill>
                  <a:schemeClr val="accent1">
                    <a:tint val="83000"/>
                    <a:satMod val="150000"/>
                  </a:schemeClr>
                </a:solidFill>
                <a:ea typeface="+mj-ea"/>
                <a:cs typeface="+mj-cs"/>
              </a:rPr>
              <a:t>Bipolar Disorder and Pregnancy</a:t>
            </a:r>
          </a:p>
        </p:txBody>
      </p:sp>
      <p:pic>
        <p:nvPicPr>
          <p:cNvPr id="14950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79320" y="1461654"/>
            <a:ext cx="6805749" cy="4495800"/>
          </a:xfrm>
        </p:spPr>
      </p:pic>
      <p:sp>
        <p:nvSpPr>
          <p:cNvPr id="26628" name="TextBox 4"/>
          <p:cNvSpPr txBox="1">
            <a:spLocks noChangeArrowheads="1"/>
          </p:cNvSpPr>
          <p:nvPr/>
        </p:nvSpPr>
        <p:spPr bwMode="auto">
          <a:xfrm>
            <a:off x="1981200" y="6096000"/>
            <a:ext cx="822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fontAlgn="base" hangingPunct="1">
              <a:spcBef>
                <a:spcPct val="0"/>
              </a:spcBef>
              <a:spcAft>
                <a:spcPct val="0"/>
              </a:spcAft>
              <a:defRPr/>
            </a:pPr>
            <a:r>
              <a:rPr lang="en-US" altLang="en-US" sz="1800" dirty="0" err="1">
                <a:latin typeface="Century Gothic" pitchFamily="-65" charset="0"/>
              </a:rPr>
              <a:t>Viguera</a:t>
            </a:r>
            <a:r>
              <a:rPr lang="en-US" altLang="en-US" sz="1800" dirty="0">
                <a:latin typeface="Century Gothic" pitchFamily="-65" charset="0"/>
              </a:rPr>
              <a:t> et al, 2000</a:t>
            </a:r>
          </a:p>
        </p:txBody>
      </p:sp>
    </p:spTree>
    <p:extLst>
      <p:ext uri="{BB962C8B-B14F-4D97-AF65-F5344CB8AC3E}">
        <p14:creationId xmlns:p14="http://schemas.microsoft.com/office/powerpoint/2010/main" val="1306052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90648"/>
            <a:ext cx="10515600" cy="1034978"/>
          </a:xfrm>
        </p:spPr>
        <p:txBody>
          <a:bodyPr>
            <a:normAutofit fontScale="90000"/>
          </a:bodyPr>
          <a:lstStyle/>
          <a:p>
            <a:pPr marL="484632">
              <a:defRPr/>
            </a:pPr>
            <a:r>
              <a:rPr lang="en-US" dirty="0">
                <a:solidFill>
                  <a:schemeClr val="accent1">
                    <a:tint val="83000"/>
                    <a:satMod val="150000"/>
                  </a:schemeClr>
                </a:solidFill>
                <a:ea typeface="+mj-ea"/>
                <a:cs typeface="+mj-cs"/>
              </a:rPr>
              <a:t>Postpartum Period is Particularly High Risk for Women with Bipolar Illness</a:t>
            </a:r>
          </a:p>
        </p:txBody>
      </p:sp>
      <p:sp>
        <p:nvSpPr>
          <p:cNvPr id="153603" name="Content Placeholder 2"/>
          <p:cNvSpPr>
            <a:spLocks noGrp="1"/>
          </p:cNvSpPr>
          <p:nvPr>
            <p:ph idx="1"/>
          </p:nvPr>
        </p:nvSpPr>
        <p:spPr>
          <a:xfrm>
            <a:off x="1981200" y="1981200"/>
            <a:ext cx="8229600" cy="3962400"/>
          </a:xfrm>
        </p:spPr>
        <p:txBody>
          <a:bodyPr>
            <a:normAutofit/>
          </a:bodyPr>
          <a:lstStyle/>
          <a:p>
            <a:pPr eaLnBrk="1" hangingPunct="1"/>
            <a:r>
              <a:rPr lang="en-US" altLang="en-US" sz="3200" dirty="0">
                <a:ea typeface="ＭＳ Ｐゴシック" pitchFamily="34" charset="-128"/>
              </a:rPr>
              <a:t>Lack of sleep</a:t>
            </a:r>
          </a:p>
          <a:p>
            <a:pPr eaLnBrk="1" hangingPunct="1"/>
            <a:r>
              <a:rPr lang="en-US" altLang="en-US" sz="3200" dirty="0">
                <a:ea typeface="ＭＳ Ｐゴシック" pitchFamily="34" charset="-128"/>
              </a:rPr>
              <a:t>Family stressors, role transition</a:t>
            </a:r>
          </a:p>
          <a:p>
            <a:pPr eaLnBrk="1" hangingPunct="1"/>
            <a:r>
              <a:rPr lang="en-US" altLang="en-US" sz="3200" dirty="0">
                <a:ea typeface="ＭＳ Ｐゴシック" pitchFamily="34" charset="-128"/>
              </a:rPr>
              <a:t>Sudden change in hormone levels</a:t>
            </a:r>
          </a:p>
          <a:p>
            <a:r>
              <a:rPr lang="en-US" altLang="en-US" sz="3200" dirty="0">
                <a:ea typeface="ＭＳ Ｐゴシック" pitchFamily="34" charset="-128"/>
              </a:rPr>
              <a:t>Breastfeeding</a:t>
            </a:r>
          </a:p>
          <a:p>
            <a:r>
              <a:rPr lang="en-US" altLang="en-US" sz="3200" dirty="0">
                <a:ea typeface="ＭＳ Ｐゴシック" pitchFamily="34" charset="-128"/>
              </a:rPr>
              <a:t>Immunological factors </a:t>
            </a:r>
          </a:p>
          <a:p>
            <a:r>
              <a:rPr lang="en-US" altLang="en-US" sz="3200" dirty="0">
                <a:ea typeface="ＭＳ Ｐゴシック" pitchFamily="34" charset="-128"/>
              </a:rPr>
              <a:t>Circadian disruption</a:t>
            </a:r>
          </a:p>
          <a:p>
            <a:r>
              <a:rPr lang="en-US" altLang="en-US" sz="3200" dirty="0">
                <a:ea typeface="ＭＳ Ｐゴシック" pitchFamily="34" charset="-128"/>
              </a:rPr>
              <a:t>Infant temperament</a:t>
            </a:r>
          </a:p>
          <a:p>
            <a:pPr eaLnBrk="1" hangingPunct="1"/>
            <a:endParaRPr lang="en-US" altLang="en-US" sz="3200" dirty="0">
              <a:ea typeface="ＭＳ Ｐゴシック" pitchFamily="34" charset="-128"/>
            </a:endParaRPr>
          </a:p>
          <a:p>
            <a:pPr eaLnBrk="1" hangingPunct="1"/>
            <a:endParaRPr lang="en-US" altLang="en-US" dirty="0">
              <a:ea typeface="ＭＳ Ｐゴシック" pitchFamily="34" charset="-128"/>
            </a:endParaRPr>
          </a:p>
          <a:p>
            <a:pPr eaLnBrk="1" hangingPunct="1"/>
            <a:endParaRPr lang="en-US" altLang="en-US" dirty="0">
              <a:ea typeface="ＭＳ Ｐゴシック" pitchFamily="34" charset="-128"/>
            </a:endParaRPr>
          </a:p>
        </p:txBody>
      </p:sp>
      <p:sp>
        <p:nvSpPr>
          <p:cNvPr id="3" name="TextBox 2"/>
          <p:cNvSpPr txBox="1"/>
          <p:nvPr/>
        </p:nvSpPr>
        <p:spPr>
          <a:xfrm>
            <a:off x="5843847" y="6209608"/>
            <a:ext cx="5509954" cy="646331"/>
          </a:xfrm>
          <a:prstGeom prst="rect">
            <a:avLst/>
          </a:prstGeom>
          <a:noFill/>
        </p:spPr>
        <p:txBody>
          <a:bodyPr wrap="square" rtlCol="0">
            <a:spAutoFit/>
          </a:bodyPr>
          <a:lstStyle/>
          <a:p>
            <a:r>
              <a:rPr lang="en-US" sz="1200" i="1" dirty="0"/>
              <a:t>Gordon-Smith K, Perry A, Di Florio A, Forty L, Fraser C, Casanova Dias M, et al. Symptom profile of postpartum and non-postpartum manic episodes in bipolar I disorder: a within-subjects study. Psychiatry Res. 2020;284: 112748.</a:t>
            </a:r>
          </a:p>
        </p:txBody>
      </p:sp>
    </p:spTree>
    <p:extLst>
      <p:ext uri="{BB962C8B-B14F-4D97-AF65-F5344CB8AC3E}">
        <p14:creationId xmlns:p14="http://schemas.microsoft.com/office/powerpoint/2010/main" val="4059455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A8ACB-5D5F-82F2-8F3F-3B6B172C64FE}"/>
              </a:ext>
            </a:extLst>
          </p:cNvPr>
          <p:cNvSpPr>
            <a:spLocks noGrp="1"/>
          </p:cNvSpPr>
          <p:nvPr>
            <p:ph type="title"/>
          </p:nvPr>
        </p:nvSpPr>
        <p:spPr/>
        <p:txBody>
          <a:bodyPr/>
          <a:lstStyle/>
          <a:p>
            <a:r>
              <a:rPr lang="en-US" dirty="0"/>
              <a:t>Postpartum Psychosis</a:t>
            </a:r>
          </a:p>
        </p:txBody>
      </p:sp>
      <p:sp>
        <p:nvSpPr>
          <p:cNvPr id="3" name="Text Placeholder 2">
            <a:extLst>
              <a:ext uri="{FF2B5EF4-FFF2-40B4-BE49-F238E27FC236}">
                <a16:creationId xmlns:a16="http://schemas.microsoft.com/office/drawing/2014/main" id="{2C182AA1-3073-043A-EACC-C91BFFA81B24}"/>
              </a:ext>
            </a:extLst>
          </p:cNvPr>
          <p:cNvSpPr>
            <a:spLocks noGrp="1"/>
          </p:cNvSpPr>
          <p:nvPr>
            <p:ph type="body" idx="1"/>
          </p:nvPr>
        </p:nvSpPr>
        <p:spPr/>
        <p:txBody>
          <a:bodyPr>
            <a:normAutofit/>
          </a:bodyPr>
          <a:lstStyle/>
          <a:p>
            <a:pPr algn="ctr"/>
            <a:r>
              <a:rPr lang="en-US" sz="2800" i="1" dirty="0">
                <a:solidFill>
                  <a:srgbClr val="FF0000"/>
                </a:solidFill>
              </a:rPr>
              <a:t>A Psychiatric Emergency</a:t>
            </a:r>
          </a:p>
        </p:txBody>
      </p:sp>
      <p:sp>
        <p:nvSpPr>
          <p:cNvPr id="4" name="Slide Number Placeholder 3">
            <a:extLst>
              <a:ext uri="{FF2B5EF4-FFF2-40B4-BE49-F238E27FC236}">
                <a16:creationId xmlns:a16="http://schemas.microsoft.com/office/drawing/2014/main" id="{A8FC0E59-F379-ECFF-E25F-FDD0BDBD1EF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b="0" i="0" kern="1200">
                <a:solidFill>
                  <a:schemeClr val="bg2">
                    <a:lumMod val="25000"/>
                  </a:schemeClr>
                </a:solidFill>
                <a:latin typeface="Helvetica Regular"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27A71C-5EB0-45EC-B0AD-E94D765AE5AB}" type="slidenum">
              <a:rPr lang="en-US" smtClean="0"/>
              <a:pPr/>
              <a:t>16</a:t>
            </a:fld>
            <a:endParaRPr lang="en-US"/>
          </a:p>
        </p:txBody>
      </p:sp>
    </p:spTree>
    <p:extLst>
      <p:ext uri="{BB962C8B-B14F-4D97-AF65-F5344CB8AC3E}">
        <p14:creationId xmlns:p14="http://schemas.microsoft.com/office/powerpoint/2010/main" val="2580399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4826" y="918004"/>
            <a:ext cx="10515600" cy="4892591"/>
          </a:xfrm>
        </p:spPr>
        <p:txBody>
          <a:bodyPr>
            <a:normAutofit fontScale="85000" lnSpcReduction="20000"/>
          </a:bodyPr>
          <a:lstStyle/>
          <a:p>
            <a:pPr marL="0" indent="0">
              <a:buNone/>
            </a:pPr>
            <a:r>
              <a:rPr lang="en-US" dirty="0"/>
              <a:t>Poll 3: A 26yo G1P1 s/p C/S presents for 2 week PP visit. She is alert and oriented but appears a little down. Family reports she has been expressing odd concerns about the baby (</a:t>
            </a:r>
            <a:r>
              <a:rPr lang="en-US" dirty="0" err="1"/>
              <a:t>ie</a:t>
            </a:r>
            <a:r>
              <a:rPr lang="en-US" dirty="0"/>
              <a:t> that it is not really hers, or that someone has poisoned her breast milk), and at times appears to be confused or disoriented, and at other times energetic or even laughing to herself. When you speak with her, she reports she is convinced that the baby was switched by someone, and becomes guarded when you probe about why she believes that and refuses to answer more questions. The next most appropriate step in management is: </a:t>
            </a:r>
          </a:p>
          <a:p>
            <a:pPr marL="0" indent="0">
              <a:buNone/>
            </a:pPr>
            <a:endParaRPr lang="en-US" dirty="0"/>
          </a:p>
          <a:p>
            <a:pPr marL="514350" indent="-514350">
              <a:buFont typeface="+mj-lt"/>
              <a:buAutoNum type="alphaUcPeriod"/>
            </a:pPr>
            <a:r>
              <a:rPr lang="en-US" dirty="0"/>
              <a:t>Send her to the emergency room for immediate psychiatric and medical evaluation</a:t>
            </a:r>
          </a:p>
          <a:p>
            <a:pPr marL="514350" indent="-514350">
              <a:buFont typeface="+mj-lt"/>
              <a:buAutoNum type="alphaUcPeriod"/>
            </a:pPr>
            <a:r>
              <a:rPr lang="en-US" dirty="0"/>
              <a:t>Screen with EPDS and MDQ and if positive refer to social work</a:t>
            </a:r>
          </a:p>
          <a:p>
            <a:pPr marL="514350" indent="-514350">
              <a:buFont typeface="+mj-lt"/>
              <a:buAutoNum type="alphaUcPeriod"/>
            </a:pPr>
            <a:r>
              <a:rPr lang="en-US" dirty="0"/>
              <a:t>Provide a referral for psychotherapy</a:t>
            </a:r>
          </a:p>
          <a:p>
            <a:pPr marL="514350" indent="-514350">
              <a:buFont typeface="+mj-lt"/>
              <a:buAutoNum type="alphaUcPeriod"/>
            </a:pPr>
            <a:r>
              <a:rPr lang="en-US" dirty="0"/>
              <a:t>Provide information about postpartum depression to patient and family</a:t>
            </a:r>
          </a:p>
          <a:p>
            <a:endParaRPr lang="en-US" dirty="0"/>
          </a:p>
        </p:txBody>
      </p:sp>
    </p:spTree>
    <p:extLst>
      <p:ext uri="{BB962C8B-B14F-4D97-AF65-F5344CB8AC3E}">
        <p14:creationId xmlns:p14="http://schemas.microsoft.com/office/powerpoint/2010/main" val="3775542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8229600" cy="838200"/>
          </a:xfrm>
        </p:spPr>
        <p:txBody>
          <a:bodyPr/>
          <a:lstStyle/>
          <a:p>
            <a:pPr marL="484632">
              <a:defRPr/>
            </a:pPr>
            <a:r>
              <a:rPr lang="en-US" dirty="0">
                <a:solidFill>
                  <a:schemeClr val="accent1">
                    <a:tint val="83000"/>
                    <a:satMod val="150000"/>
                  </a:schemeClr>
                </a:solidFill>
                <a:ea typeface="+mj-ea"/>
                <a:cs typeface="+mj-cs"/>
              </a:rPr>
              <a:t>Postpartum Psychosis</a:t>
            </a:r>
          </a:p>
        </p:txBody>
      </p:sp>
      <p:sp>
        <p:nvSpPr>
          <p:cNvPr id="154627" name="Content Placeholder 2"/>
          <p:cNvSpPr>
            <a:spLocks noGrp="1"/>
          </p:cNvSpPr>
          <p:nvPr>
            <p:ph idx="1"/>
          </p:nvPr>
        </p:nvSpPr>
        <p:spPr>
          <a:xfrm>
            <a:off x="339634" y="1363286"/>
            <a:ext cx="10972800" cy="4580313"/>
          </a:xfrm>
        </p:spPr>
        <p:txBody>
          <a:bodyPr/>
          <a:lstStyle/>
          <a:p>
            <a:pPr>
              <a:lnSpc>
                <a:spcPct val="90000"/>
              </a:lnSpc>
            </a:pPr>
            <a:r>
              <a:rPr lang="en-US" altLang="en-US" sz="2800" dirty="0">
                <a:ea typeface="ＭＳ Ｐゴシック" pitchFamily="34" charset="-128"/>
              </a:rPr>
              <a:t>Women with BD have highest risk for PPP</a:t>
            </a:r>
          </a:p>
          <a:p>
            <a:pPr lvl="1">
              <a:lnSpc>
                <a:spcPct val="90000"/>
              </a:lnSpc>
            </a:pPr>
            <a:r>
              <a:rPr lang="en-US" altLang="en-US" sz="2800" dirty="0">
                <a:ea typeface="ＭＳ Ｐゴシック" pitchFamily="34" charset="-128"/>
              </a:rPr>
              <a:t>Baseline rate 1-2/1000</a:t>
            </a:r>
          </a:p>
          <a:p>
            <a:pPr lvl="1">
              <a:lnSpc>
                <a:spcPct val="90000"/>
              </a:lnSpc>
            </a:pPr>
            <a:r>
              <a:rPr lang="en-US" altLang="en-US" sz="2800" dirty="0">
                <a:ea typeface="ＭＳ Ｐゴシック" pitchFamily="34" charset="-128"/>
              </a:rPr>
              <a:t>Bipolar women significantly higher risk (up to 20%)</a:t>
            </a:r>
          </a:p>
          <a:p>
            <a:pPr lvl="1">
              <a:lnSpc>
                <a:spcPct val="90000"/>
              </a:lnSpc>
            </a:pPr>
            <a:r>
              <a:rPr lang="en-US" altLang="en-US" sz="2800" dirty="0">
                <a:ea typeface="ＭＳ Ｐゴシック" pitchFamily="34" charset="-128"/>
              </a:rPr>
              <a:t>72-88% women with PPP have dx BD</a:t>
            </a:r>
          </a:p>
          <a:p>
            <a:pPr eaLnBrk="1" hangingPunct="1"/>
            <a:r>
              <a:rPr lang="en-US" altLang="en-US" sz="2800" dirty="0">
                <a:ea typeface="ＭＳ Ｐゴシック" pitchFamily="34" charset="-128"/>
              </a:rPr>
              <a:t>Onset 2 days to 4 weeks, waxing/waning course</a:t>
            </a:r>
          </a:p>
          <a:p>
            <a:r>
              <a:rPr lang="en-US" altLang="en-US" sz="2800" dirty="0">
                <a:ea typeface="ＭＳ Ｐゴシック" pitchFamily="34" charset="-128"/>
              </a:rPr>
              <a:t>Paranoid, grandiose, or bizarre delusions,</a:t>
            </a:r>
          </a:p>
          <a:p>
            <a:r>
              <a:rPr lang="en-US" altLang="en-US" sz="2800" dirty="0">
                <a:ea typeface="ＭＳ Ｐゴシック" pitchFamily="34" charset="-128"/>
              </a:rPr>
              <a:t>Mood swings, grossly disorganized behavior, confusion, cognitive disruption</a:t>
            </a:r>
          </a:p>
          <a:p>
            <a:r>
              <a:rPr lang="en-US" altLang="en-US" sz="2800" dirty="0">
                <a:ea typeface="ＭＳ Ｐゴシック" pitchFamily="34" charset="-128"/>
              </a:rPr>
              <a:t>Risk for suicide, infanticide</a:t>
            </a:r>
            <a:endParaRPr lang="en-US" altLang="en-US" dirty="0">
              <a:ea typeface="ＭＳ Ｐゴシック" pitchFamily="34" charset="-128"/>
            </a:endParaRPr>
          </a:p>
          <a:p>
            <a:pPr eaLnBrk="1" hangingPunct="1"/>
            <a:endParaRPr lang="en-US" altLang="en-US" dirty="0">
              <a:ea typeface="ＭＳ Ｐゴシック" pitchFamily="34" charset="-128"/>
            </a:endParaRPr>
          </a:p>
        </p:txBody>
      </p:sp>
      <p:sp>
        <p:nvSpPr>
          <p:cNvPr id="36868" name="TextBox 3"/>
          <p:cNvSpPr txBox="1">
            <a:spLocks noChangeArrowheads="1"/>
          </p:cNvSpPr>
          <p:nvPr/>
        </p:nvSpPr>
        <p:spPr bwMode="auto">
          <a:xfrm>
            <a:off x="2180706" y="6037810"/>
            <a:ext cx="822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fontAlgn="base" hangingPunct="1">
              <a:spcBef>
                <a:spcPct val="0"/>
              </a:spcBef>
              <a:spcAft>
                <a:spcPct val="0"/>
              </a:spcAft>
              <a:defRPr/>
            </a:pPr>
            <a:r>
              <a:rPr lang="en-US" altLang="en-US" sz="1800" dirty="0"/>
              <a:t>Sit et al 2006; </a:t>
            </a:r>
            <a:r>
              <a:rPr lang="en-US" altLang="en-US" sz="1800" dirty="0" err="1"/>
              <a:t>Chaudron</a:t>
            </a:r>
            <a:r>
              <a:rPr lang="en-US" altLang="en-US" sz="1800" dirty="0"/>
              <a:t> 2003; Osborne 2019</a:t>
            </a:r>
            <a:endParaRPr lang="en-US" altLang="en-US" sz="1800" dirty="0">
              <a:latin typeface="Century Gothic" pitchFamily="-65" charset="0"/>
            </a:endParaRPr>
          </a:p>
        </p:txBody>
      </p:sp>
    </p:spTree>
    <p:extLst>
      <p:ext uri="{BB962C8B-B14F-4D97-AF65-F5344CB8AC3E}">
        <p14:creationId xmlns:p14="http://schemas.microsoft.com/office/powerpoint/2010/main" val="280483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6CA3C-3B97-C8E4-7E79-68E95B323B3E}"/>
              </a:ext>
            </a:extLst>
          </p:cNvPr>
          <p:cNvSpPr>
            <a:spLocks noGrp="1"/>
          </p:cNvSpPr>
          <p:nvPr>
            <p:ph type="title"/>
          </p:nvPr>
        </p:nvSpPr>
        <p:spPr/>
        <p:txBody>
          <a:bodyPr/>
          <a:lstStyle/>
          <a:p>
            <a:r>
              <a:rPr lang="en-US" dirty="0"/>
              <a:t>Postpartum Psychosis (cont’d)</a:t>
            </a:r>
          </a:p>
        </p:txBody>
      </p:sp>
      <p:sp>
        <p:nvSpPr>
          <p:cNvPr id="3" name="Content Placeholder 2">
            <a:extLst>
              <a:ext uri="{FF2B5EF4-FFF2-40B4-BE49-F238E27FC236}">
                <a16:creationId xmlns:a16="http://schemas.microsoft.com/office/drawing/2014/main" id="{9303352E-0E69-C7AA-F1A7-FFCF5B76451A}"/>
              </a:ext>
            </a:extLst>
          </p:cNvPr>
          <p:cNvSpPr>
            <a:spLocks noGrp="1"/>
          </p:cNvSpPr>
          <p:nvPr>
            <p:ph idx="1"/>
          </p:nvPr>
        </p:nvSpPr>
        <p:spPr/>
        <p:txBody>
          <a:bodyPr/>
          <a:lstStyle/>
          <a:p>
            <a:r>
              <a:rPr lang="en-US" dirty="0"/>
              <a:t>Distinguish from pre-existing stable psychotic disorder</a:t>
            </a:r>
          </a:p>
          <a:p>
            <a:r>
              <a:rPr lang="en-US" dirty="0"/>
              <a:t>Patient needs immediate psychiatric evaluation and cannot be alone with the infant (usually needs psych ER)</a:t>
            </a:r>
          </a:p>
          <a:p>
            <a:r>
              <a:rPr lang="en-US" dirty="0"/>
              <a:t>If in doubt, call Project TEACH</a:t>
            </a:r>
          </a:p>
          <a:p>
            <a:r>
              <a:rPr lang="en-US" dirty="0"/>
              <a:t>Medical workup: look for other causes of delirium, intoxication, immune dysfunction</a:t>
            </a:r>
          </a:p>
          <a:p>
            <a:pPr lvl="1"/>
            <a:r>
              <a:rPr lang="en-US" dirty="0"/>
              <a:t>CBC, LFTs, TFTs, BMP, B12, Folate, </a:t>
            </a:r>
            <a:r>
              <a:rPr lang="en-US" dirty="0" err="1"/>
              <a:t>Utox</a:t>
            </a:r>
            <a:endParaRPr lang="en-US" dirty="0"/>
          </a:p>
          <a:p>
            <a:pPr lvl="1"/>
            <a:r>
              <a:rPr lang="en-US" dirty="0"/>
              <a:t>Consider imaging if focal findings</a:t>
            </a:r>
          </a:p>
        </p:txBody>
      </p:sp>
      <p:sp>
        <p:nvSpPr>
          <p:cNvPr id="4" name="Slide Number Placeholder 3">
            <a:extLst>
              <a:ext uri="{FF2B5EF4-FFF2-40B4-BE49-F238E27FC236}">
                <a16:creationId xmlns:a16="http://schemas.microsoft.com/office/drawing/2014/main" id="{2FD5EB47-DF1F-2AC2-F0F9-A89311B22E19}"/>
              </a:ext>
            </a:extLst>
          </p:cNvPr>
          <p:cNvSpPr>
            <a:spLocks noGrp="1"/>
          </p:cNvSpPr>
          <p:nvPr>
            <p:ph type="sldNum" sz="quarter" idx="12"/>
          </p:nvPr>
        </p:nvSpPr>
        <p:spPr/>
        <p:txBody>
          <a:bodyPr/>
          <a:lstStyle/>
          <a:p>
            <a:fld id="{E927A71C-5EB0-45EC-B0AD-E94D765AE5AB}" type="slidenum">
              <a:rPr lang="en-US" smtClean="0"/>
              <a:t>19</a:t>
            </a:fld>
            <a:endParaRPr lang="en-US"/>
          </a:p>
        </p:txBody>
      </p:sp>
    </p:spTree>
    <p:extLst>
      <p:ext uri="{BB962C8B-B14F-4D97-AF65-F5344CB8AC3E}">
        <p14:creationId xmlns:p14="http://schemas.microsoft.com/office/powerpoint/2010/main" val="694424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27A71C-5EB0-45EC-B0AD-E94D765AE5AB}" type="slidenum">
              <a:rPr kumimoji="0" lang="en-US" sz="1000" b="0" i="0" u="none" strike="noStrike" kern="1200" cap="none" spc="0" normalizeH="0" baseline="0" noProof="0" smtClean="0">
                <a:ln>
                  <a:noFill/>
                </a:ln>
                <a:solidFill>
                  <a:srgbClr val="E7E6E6">
                    <a:lumMod val="25000"/>
                  </a:srgbClr>
                </a:solidFill>
                <a:effectLst/>
                <a:uLnTx/>
                <a:uFillTx/>
                <a:latin typeface="Helvetica Regular"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a:ln>
                <a:noFill/>
              </a:ln>
              <a:solidFill>
                <a:srgbClr val="E7E6E6">
                  <a:lumMod val="25000"/>
                </a:srgbClr>
              </a:solidFill>
              <a:effectLst/>
              <a:uLnTx/>
              <a:uFillTx/>
              <a:latin typeface="Helvetica Regular" charset="0"/>
              <a:ea typeface="+mn-ea"/>
              <a:cs typeface="+mn-cs"/>
            </a:endParaRPr>
          </a:p>
        </p:txBody>
      </p:sp>
      <p:sp>
        <p:nvSpPr>
          <p:cNvPr id="3" name="Subtitle 2"/>
          <p:cNvSpPr>
            <a:spLocks noGrp="1"/>
          </p:cNvSpPr>
          <p:nvPr>
            <p:ph type="subTitle" idx="1"/>
          </p:nvPr>
        </p:nvSpPr>
        <p:spPr/>
        <p:txBody>
          <a:bodyPr/>
          <a:lstStyle/>
          <a:p>
            <a:endParaRPr lang="en-US" dirty="0"/>
          </a:p>
        </p:txBody>
      </p:sp>
      <p:sp>
        <p:nvSpPr>
          <p:cNvPr id="4" name="Title 3"/>
          <p:cNvSpPr>
            <a:spLocks noGrp="1"/>
          </p:cNvSpPr>
          <p:nvPr>
            <p:ph type="ctrTitle"/>
          </p:nvPr>
        </p:nvSpPr>
        <p:spPr>
          <a:xfrm>
            <a:off x="5448592" y="1564027"/>
            <a:ext cx="6743408" cy="2418458"/>
          </a:xfrm>
          <a:solidFill>
            <a:schemeClr val="accent3"/>
          </a:solidFill>
        </p:spPr>
        <p:txBody>
          <a:bodyPr/>
          <a:lstStyle/>
          <a:p>
            <a:r>
              <a:rPr lang="en-US" dirty="0"/>
              <a:t>Managing Bipolar Disorder in the </a:t>
            </a:r>
            <a:br>
              <a:rPr lang="en-US" dirty="0"/>
            </a:br>
            <a:r>
              <a:rPr lang="en-US" dirty="0"/>
              <a:t>Perinatal Period:</a:t>
            </a:r>
          </a:p>
        </p:txBody>
      </p:sp>
      <p:sp>
        <p:nvSpPr>
          <p:cNvPr id="5" name="TextBox 4"/>
          <p:cNvSpPr txBox="1"/>
          <p:nvPr/>
        </p:nvSpPr>
        <p:spPr>
          <a:xfrm>
            <a:off x="5448592" y="4081549"/>
            <a:ext cx="6743408"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t>Balancing Risks</a:t>
            </a:r>
            <a:br>
              <a:rPr lang="en-US" sz="2800" dirty="0"/>
            </a:br>
            <a:endParaRPr kumimoji="0" lang="en-US" sz="2800" b="0" i="0" u="none" strike="noStrike" kern="1200" cap="none" spc="0" normalizeH="0" baseline="0" noProof="0" dirty="0">
              <a:ln>
                <a:noFill/>
              </a:ln>
              <a:solidFill>
                <a:srgbClr val="3A3838"/>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0030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44892-316A-DFAA-4ABA-A8076C57E12C}"/>
              </a:ext>
            </a:extLst>
          </p:cNvPr>
          <p:cNvSpPr>
            <a:spLocks noGrp="1"/>
          </p:cNvSpPr>
          <p:nvPr>
            <p:ph type="title"/>
          </p:nvPr>
        </p:nvSpPr>
        <p:spPr/>
        <p:txBody>
          <a:bodyPr/>
          <a:lstStyle/>
          <a:p>
            <a:r>
              <a:rPr lang="en-US" dirty="0"/>
              <a:t>Brief Overview of Mood Stabilizers in Pregnancy</a:t>
            </a:r>
          </a:p>
        </p:txBody>
      </p:sp>
    </p:spTree>
    <p:extLst>
      <p:ext uri="{BB962C8B-B14F-4D97-AF65-F5344CB8AC3E}">
        <p14:creationId xmlns:p14="http://schemas.microsoft.com/office/powerpoint/2010/main" val="3549303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A88D1-AB7F-C046-8D4C-CF0ABEBC5F59}"/>
              </a:ext>
            </a:extLst>
          </p:cNvPr>
          <p:cNvSpPr>
            <a:spLocks noGrp="1"/>
          </p:cNvSpPr>
          <p:nvPr>
            <p:ph type="title"/>
          </p:nvPr>
        </p:nvSpPr>
        <p:spPr/>
        <p:txBody>
          <a:bodyPr/>
          <a:lstStyle/>
          <a:p>
            <a:r>
              <a:rPr lang="en-US" sz="4000" dirty="0"/>
              <a:t>Poll 4: </a:t>
            </a:r>
          </a:p>
        </p:txBody>
      </p:sp>
      <p:sp>
        <p:nvSpPr>
          <p:cNvPr id="3" name="Content Placeholder 2">
            <a:extLst>
              <a:ext uri="{FF2B5EF4-FFF2-40B4-BE49-F238E27FC236}">
                <a16:creationId xmlns:a16="http://schemas.microsoft.com/office/drawing/2014/main" id="{431ED79F-2F58-E893-950C-44302BBFED5D}"/>
              </a:ext>
            </a:extLst>
          </p:cNvPr>
          <p:cNvSpPr>
            <a:spLocks noGrp="1"/>
          </p:cNvSpPr>
          <p:nvPr>
            <p:ph idx="1"/>
          </p:nvPr>
        </p:nvSpPr>
        <p:spPr>
          <a:xfrm>
            <a:off x="838200" y="1662902"/>
            <a:ext cx="10515600" cy="4621020"/>
          </a:xfrm>
        </p:spPr>
        <p:txBody>
          <a:bodyPr>
            <a:normAutofit lnSpcReduction="10000"/>
          </a:bodyPr>
          <a:lstStyle/>
          <a:p>
            <a:pPr>
              <a:spcAft>
                <a:spcPts val="600"/>
              </a:spcAft>
            </a:pPr>
            <a:r>
              <a:rPr lang="en-US" dirty="0"/>
              <a:t>24yo recently married woman presented to transfer her care after moving from another city. She had a history of Bipolar 1 Disorder, and had been hospitalized twice for mania with psychosis. She was stabilized on valproate and olanzapine. Tapered off of both after one year with her psychiatrist, but within 2 months became acutely agitated and paranoid, and was physically aggressive with her mother. Stabilized on lithium and olanzapine. Olanzapine was tapered off after several months due to weight gain. Became depressed, and citalopram was added. At the time of presentation she had been stable for 3 years on the combination of lithium 1200mg daily and citalopram 20mg daily. She and her husband planned to start a family within the next year.</a:t>
            </a:r>
          </a:p>
        </p:txBody>
      </p:sp>
      <p:sp>
        <p:nvSpPr>
          <p:cNvPr id="4" name="Slide Number Placeholder 3">
            <a:extLst>
              <a:ext uri="{FF2B5EF4-FFF2-40B4-BE49-F238E27FC236}">
                <a16:creationId xmlns:a16="http://schemas.microsoft.com/office/drawing/2014/main" id="{7CA45A37-54A7-495B-CD76-7563F2826E3F}"/>
              </a:ext>
            </a:extLst>
          </p:cNvPr>
          <p:cNvSpPr>
            <a:spLocks noGrp="1"/>
          </p:cNvSpPr>
          <p:nvPr>
            <p:ph type="sldNum" sz="quarter" idx="12"/>
          </p:nvPr>
        </p:nvSpPr>
        <p:spPr/>
        <p:txBody>
          <a:bodyPr/>
          <a:lstStyle/>
          <a:p>
            <a:fld id="{E927A71C-5EB0-45EC-B0AD-E94D765AE5AB}" type="slidenum">
              <a:rPr lang="en-US" smtClean="0"/>
              <a:t>21</a:t>
            </a:fld>
            <a:endParaRPr lang="en-US"/>
          </a:p>
        </p:txBody>
      </p:sp>
    </p:spTree>
    <p:extLst>
      <p:ext uri="{BB962C8B-B14F-4D97-AF65-F5344CB8AC3E}">
        <p14:creationId xmlns:p14="http://schemas.microsoft.com/office/powerpoint/2010/main" val="445697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Poll 4 (cont’d) “Are my medications safe in pregnancy?”</a:t>
            </a:r>
          </a:p>
        </p:txBody>
      </p:sp>
      <p:sp>
        <p:nvSpPr>
          <p:cNvPr id="3" name="Content Placeholder 2"/>
          <p:cNvSpPr>
            <a:spLocks noGrp="1"/>
          </p:cNvSpPr>
          <p:nvPr>
            <p:ph idx="1"/>
          </p:nvPr>
        </p:nvSpPr>
        <p:spPr>
          <a:xfrm>
            <a:off x="838200" y="2126490"/>
            <a:ext cx="10515600" cy="3766272"/>
          </a:xfrm>
        </p:spPr>
        <p:txBody>
          <a:bodyPr/>
          <a:lstStyle/>
          <a:p>
            <a:r>
              <a:rPr lang="en-US" dirty="0"/>
              <a:t>What do you tell this patient?</a:t>
            </a:r>
          </a:p>
          <a:p>
            <a:r>
              <a:rPr lang="en-US" dirty="0"/>
              <a:t>A. You will have to stop lithium before you get pregnant, but citalopram is safe</a:t>
            </a:r>
          </a:p>
          <a:p>
            <a:r>
              <a:rPr lang="en-US" dirty="0"/>
              <a:t>B. You should try to stop all medications before trying to conceive</a:t>
            </a:r>
          </a:p>
          <a:p>
            <a:r>
              <a:rPr lang="en-US" dirty="0"/>
              <a:t>C. You should switch to lamotrigine, as that is safer in pregnancy</a:t>
            </a:r>
          </a:p>
          <a:p>
            <a:r>
              <a:rPr lang="en-US" dirty="0"/>
              <a:t>D. It’s complicated</a:t>
            </a:r>
          </a:p>
        </p:txBody>
      </p:sp>
      <p:sp>
        <p:nvSpPr>
          <p:cNvPr id="4" name="Slide Number Placeholder 3"/>
          <p:cNvSpPr>
            <a:spLocks noGrp="1"/>
          </p:cNvSpPr>
          <p:nvPr>
            <p:ph type="sldNum" sz="quarter" idx="12"/>
          </p:nvPr>
        </p:nvSpPr>
        <p:spPr/>
        <p:txBody>
          <a:bodyPr/>
          <a:lstStyle/>
          <a:p>
            <a:fld id="{E927A71C-5EB0-45EC-B0AD-E94D765AE5AB}" type="slidenum">
              <a:rPr lang="en-US" smtClean="0"/>
              <a:t>22</a:t>
            </a:fld>
            <a:endParaRPr lang="en-US"/>
          </a:p>
        </p:txBody>
      </p:sp>
    </p:spTree>
    <p:extLst>
      <p:ext uri="{BB962C8B-B14F-4D97-AF65-F5344CB8AC3E}">
        <p14:creationId xmlns:p14="http://schemas.microsoft.com/office/powerpoint/2010/main" val="1356974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151433" y="233265"/>
            <a:ext cx="1989526" cy="2378645"/>
          </a:xfrm>
          <a:prstGeom prst="rect">
            <a:avLst/>
          </a:prstGeom>
        </p:spPr>
      </p:pic>
      <p:sp>
        <p:nvSpPr>
          <p:cNvPr id="2" name="Title 1"/>
          <p:cNvSpPr>
            <a:spLocks noGrp="1"/>
          </p:cNvSpPr>
          <p:nvPr>
            <p:ph type="title"/>
          </p:nvPr>
        </p:nvSpPr>
        <p:spPr>
          <a:xfrm>
            <a:off x="263823" y="569167"/>
            <a:ext cx="11614750" cy="1325563"/>
          </a:xfrm>
        </p:spPr>
        <p:txBody>
          <a:bodyPr>
            <a:normAutofit/>
          </a:bodyPr>
          <a:lstStyle/>
          <a:p>
            <a:r>
              <a:rPr lang="en-US" dirty="0"/>
              <a:t>Treatment Principals for Prescribing Psychotropics in Pregnancy</a:t>
            </a:r>
          </a:p>
        </p:txBody>
      </p:sp>
      <p:sp>
        <p:nvSpPr>
          <p:cNvPr id="3" name="Content Placeholder 2"/>
          <p:cNvSpPr>
            <a:spLocks noGrp="1"/>
          </p:cNvSpPr>
          <p:nvPr>
            <p:ph idx="1"/>
          </p:nvPr>
        </p:nvSpPr>
        <p:spPr>
          <a:xfrm>
            <a:off x="526210" y="1874835"/>
            <a:ext cx="11352363" cy="4749900"/>
          </a:xfrm>
        </p:spPr>
        <p:txBody>
          <a:bodyPr>
            <a:normAutofit fontScale="92500" lnSpcReduction="10000"/>
          </a:bodyPr>
          <a:lstStyle/>
          <a:p>
            <a:pPr marL="514350" lvl="0" indent="-514350">
              <a:buFont typeface="+mj-lt"/>
              <a:buAutoNum type="arabicPeriod"/>
            </a:pPr>
            <a:r>
              <a:rPr lang="en-US" dirty="0"/>
              <a:t>Know what you are treating</a:t>
            </a:r>
          </a:p>
          <a:p>
            <a:pPr marL="514350" lvl="0" indent="-514350">
              <a:buFont typeface="+mj-lt"/>
              <a:buAutoNum type="arabicPeriod"/>
            </a:pPr>
            <a:r>
              <a:rPr lang="en-US" dirty="0"/>
              <a:t>There are no risk-free decisions. Where there is illness, there is risk. </a:t>
            </a:r>
          </a:p>
          <a:p>
            <a:pPr marL="514350" indent="-514350">
              <a:buFont typeface="+mj-lt"/>
              <a:buAutoNum type="arabicPeriod"/>
            </a:pPr>
            <a:r>
              <a:rPr lang="en-US" dirty="0"/>
              <a:t>Cases by case, “risk of no/under treatment vs risks of treatment” </a:t>
            </a:r>
          </a:p>
          <a:p>
            <a:pPr marL="514350" indent="-514350">
              <a:buFont typeface="+mj-lt"/>
              <a:buAutoNum type="arabicPeriod"/>
            </a:pPr>
            <a:r>
              <a:rPr lang="en-US" dirty="0"/>
              <a:t>Maximize non-medication therapeutic options even when meds indicated</a:t>
            </a:r>
          </a:p>
          <a:p>
            <a:pPr marL="514350" indent="-514350">
              <a:buFont typeface="+mj-lt"/>
              <a:buAutoNum type="arabicPeriod"/>
            </a:pPr>
            <a:r>
              <a:rPr lang="en-US" dirty="0"/>
              <a:t>The best medication is </a:t>
            </a:r>
            <a:r>
              <a:rPr lang="en-US" dirty="0">
                <a:solidFill>
                  <a:schemeClr val="accent2"/>
                </a:solidFill>
              </a:rPr>
              <a:t>usually</a:t>
            </a:r>
            <a:r>
              <a:rPr lang="en-US" dirty="0"/>
              <a:t> the one that works for the patient</a:t>
            </a:r>
          </a:p>
          <a:p>
            <a:pPr marL="514350" lvl="0" indent="-514350">
              <a:buFont typeface="+mj-lt"/>
              <a:buAutoNum type="arabicPeriod"/>
            </a:pPr>
            <a:r>
              <a:rPr lang="en-US" dirty="0"/>
              <a:t>Avoid polypharmacy when possible</a:t>
            </a:r>
          </a:p>
          <a:p>
            <a:pPr marL="514350" lvl="0" indent="-514350">
              <a:buFont typeface="+mj-lt"/>
              <a:buAutoNum type="arabicPeriod"/>
            </a:pPr>
            <a:r>
              <a:rPr lang="en-US" dirty="0"/>
              <a:t>Use the lowest EFFECTIVE dose of medications</a:t>
            </a:r>
          </a:p>
          <a:p>
            <a:pPr marL="514350" lvl="0" indent="-514350">
              <a:buFont typeface="+mj-lt"/>
              <a:buAutoNum type="arabicPeriod"/>
            </a:pPr>
            <a:r>
              <a:rPr lang="en-US" dirty="0"/>
              <a:t>Re-screen, monitor effectiveness, changes across puerperium</a:t>
            </a:r>
          </a:p>
          <a:p>
            <a:pPr marL="514350" lvl="0" indent="-514350">
              <a:buFont typeface="+mj-lt"/>
              <a:buAutoNum type="arabicPeriod"/>
            </a:pPr>
            <a:r>
              <a:rPr lang="en-US" dirty="0"/>
              <a:t>Involve family/partner when possible, consider family system in risk</a:t>
            </a:r>
          </a:p>
          <a:p>
            <a:pPr marL="514350" lvl="0" indent="-514350">
              <a:buFont typeface="+mj-lt"/>
              <a:buAutoNum type="arabicPeriod"/>
            </a:pPr>
            <a:r>
              <a:rPr lang="en-US" dirty="0"/>
              <a:t>Communication and education with patient, supports, treatment team</a:t>
            </a:r>
          </a:p>
        </p:txBody>
      </p:sp>
    </p:spTree>
    <p:extLst>
      <p:ext uri="{BB962C8B-B14F-4D97-AF65-F5344CB8AC3E}">
        <p14:creationId xmlns:p14="http://schemas.microsoft.com/office/powerpoint/2010/main" val="4760911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018" y="232775"/>
            <a:ext cx="10319657" cy="1049274"/>
          </a:xfrm>
        </p:spPr>
        <p:txBody>
          <a:bodyPr>
            <a:normAutofit/>
          </a:bodyPr>
          <a:lstStyle/>
          <a:p>
            <a:r>
              <a:rPr lang="en-US" sz="3600" dirty="0"/>
              <a:t>Non-pharmacologic approaches</a:t>
            </a:r>
          </a:p>
        </p:txBody>
      </p:sp>
      <p:sp>
        <p:nvSpPr>
          <p:cNvPr id="3" name="Content Placeholder 2"/>
          <p:cNvSpPr>
            <a:spLocks noGrp="1"/>
          </p:cNvSpPr>
          <p:nvPr>
            <p:ph idx="1"/>
          </p:nvPr>
        </p:nvSpPr>
        <p:spPr>
          <a:xfrm>
            <a:off x="508764" y="1582674"/>
            <a:ext cx="11247807" cy="4818126"/>
          </a:xfrm>
        </p:spPr>
        <p:txBody>
          <a:bodyPr>
            <a:normAutofit/>
          </a:bodyPr>
          <a:lstStyle/>
          <a:p>
            <a:r>
              <a:rPr lang="en-US" sz="2800" dirty="0"/>
              <a:t>Psychotherapy (IPSRT, CBT, supportive, </a:t>
            </a:r>
            <a:r>
              <a:rPr lang="en-US" sz="2800" dirty="0" err="1"/>
              <a:t>etc</a:t>
            </a:r>
            <a:r>
              <a:rPr lang="en-US" sz="2800" dirty="0"/>
              <a:t>)</a:t>
            </a:r>
          </a:p>
          <a:p>
            <a:r>
              <a:rPr lang="en-US" sz="2800" dirty="0"/>
              <a:t>ECT, TMS</a:t>
            </a:r>
          </a:p>
          <a:p>
            <a:r>
              <a:rPr lang="en-US" sz="2800" dirty="0"/>
              <a:t>Bright Light Therapy</a:t>
            </a:r>
          </a:p>
          <a:p>
            <a:pPr eaLnBrk="1" hangingPunct="1"/>
            <a:r>
              <a:rPr lang="en-US" altLang="en-US" sz="2800" dirty="0">
                <a:ea typeface="ＭＳ Ｐゴシック" pitchFamily="34" charset="-128"/>
              </a:rPr>
              <a:t>Support groups, peer support, telephone</a:t>
            </a:r>
          </a:p>
          <a:p>
            <a:pPr eaLnBrk="1" hangingPunct="1"/>
            <a:r>
              <a:rPr lang="en-US" altLang="en-US" sz="2800" dirty="0">
                <a:ea typeface="ＭＳ Ｐゴシック" pitchFamily="34" charset="-128"/>
              </a:rPr>
              <a:t>Acupuncture, yoga, meditation</a:t>
            </a:r>
          </a:p>
          <a:p>
            <a:pPr eaLnBrk="1" hangingPunct="1"/>
            <a:r>
              <a:rPr lang="en-US" altLang="en-US" sz="2800" dirty="0">
                <a:ea typeface="ＭＳ Ｐゴシック" pitchFamily="34" charset="-128"/>
              </a:rPr>
              <a:t>Exercise</a:t>
            </a:r>
          </a:p>
          <a:p>
            <a:pPr eaLnBrk="1" hangingPunct="1"/>
            <a:r>
              <a:rPr lang="en-US" altLang="en-US" sz="2800" dirty="0">
                <a:ea typeface="ＭＳ Ｐゴシック" pitchFamily="34" charset="-128"/>
              </a:rPr>
              <a:t>Sleep regulation</a:t>
            </a:r>
          </a:p>
          <a:p>
            <a:pPr eaLnBrk="1" hangingPunct="1"/>
            <a:r>
              <a:rPr lang="en-US" altLang="en-US" sz="2800" dirty="0">
                <a:ea typeface="ＭＳ Ｐゴシック" pitchFamily="34" charset="-128"/>
              </a:rPr>
              <a:t>Postpartum: Focus on practical and emotional supports</a:t>
            </a:r>
          </a:p>
          <a:p>
            <a:endParaRPr lang="en-US" dirty="0"/>
          </a:p>
          <a:p>
            <a:endParaRPr lang="en-US" dirty="0"/>
          </a:p>
        </p:txBody>
      </p:sp>
    </p:spTree>
    <p:extLst>
      <p:ext uri="{BB962C8B-B14F-4D97-AF65-F5344CB8AC3E}">
        <p14:creationId xmlns:p14="http://schemas.microsoft.com/office/powerpoint/2010/main" val="2216787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414" y="366310"/>
            <a:ext cx="10515600" cy="709919"/>
          </a:xfrm>
        </p:spPr>
        <p:txBody>
          <a:bodyPr/>
          <a:lstStyle/>
          <a:p>
            <a:r>
              <a:rPr lang="en-US" dirty="0"/>
              <a:t>Use of Mood Stabilizers in Pregnancy</a:t>
            </a:r>
          </a:p>
        </p:txBody>
      </p:sp>
      <p:pic>
        <p:nvPicPr>
          <p:cNvPr id="4" name="Content Placeholder 3"/>
          <p:cNvPicPr>
            <a:picLocks noGrp="1" noChangeAspect="1"/>
          </p:cNvPicPr>
          <p:nvPr>
            <p:ph idx="1"/>
          </p:nvPr>
        </p:nvPicPr>
        <p:blipFill>
          <a:blip r:embed="rId2"/>
          <a:stretch>
            <a:fillRect/>
          </a:stretch>
        </p:blipFill>
        <p:spPr>
          <a:xfrm>
            <a:off x="1241100" y="980902"/>
            <a:ext cx="6869010" cy="5355180"/>
          </a:xfrm>
          <a:prstGeom prst="rect">
            <a:avLst/>
          </a:prstGeom>
        </p:spPr>
      </p:pic>
      <p:sp>
        <p:nvSpPr>
          <p:cNvPr id="5" name="Rectangle 4"/>
          <p:cNvSpPr/>
          <p:nvPr/>
        </p:nvSpPr>
        <p:spPr>
          <a:xfrm>
            <a:off x="809414" y="6284327"/>
            <a:ext cx="6096000" cy="461665"/>
          </a:xfrm>
          <a:prstGeom prst="rect">
            <a:avLst/>
          </a:prstGeom>
        </p:spPr>
        <p:txBody>
          <a:bodyPr>
            <a:spAutoFit/>
          </a:bodyPr>
          <a:lstStyle/>
          <a:p>
            <a:r>
              <a:rPr lang="en-US" sz="1200" i="1" dirty="0">
                <a:solidFill>
                  <a:srgbClr val="5F5F5F"/>
                </a:solidFill>
                <a:latin typeface="Nunito Sans"/>
              </a:rPr>
              <a:t>*mothertobaby.org; Adapted from Moore 1993, and the National Organization of Fetal Alcohol Syndrome (NOFAS) 2009.</a:t>
            </a:r>
            <a:endParaRPr lang="en-US" sz="1200" dirty="0"/>
          </a:p>
        </p:txBody>
      </p:sp>
      <p:sp>
        <p:nvSpPr>
          <p:cNvPr id="6" name="TextBox 5"/>
          <p:cNvSpPr txBox="1"/>
          <p:nvPr/>
        </p:nvSpPr>
        <p:spPr>
          <a:xfrm>
            <a:off x="8807264" y="2474862"/>
            <a:ext cx="2605200" cy="1754326"/>
          </a:xfrm>
          <a:prstGeom prst="rect">
            <a:avLst/>
          </a:prstGeom>
          <a:noFill/>
        </p:spPr>
        <p:txBody>
          <a:bodyPr wrap="none" rtlCol="0">
            <a:spAutoFit/>
          </a:bodyPr>
          <a:lstStyle/>
          <a:p>
            <a:r>
              <a:rPr lang="en-US" dirty="0"/>
              <a:t>*All mood stabilizers</a:t>
            </a:r>
          </a:p>
          <a:p>
            <a:r>
              <a:rPr lang="en-US" dirty="0"/>
              <a:t>cross the placenta;</a:t>
            </a:r>
          </a:p>
          <a:p>
            <a:r>
              <a:rPr lang="en-US" dirty="0"/>
              <a:t>folate supplementation</a:t>
            </a:r>
          </a:p>
          <a:p>
            <a:r>
              <a:rPr lang="en-US" dirty="0"/>
              <a:t>(5 mg/day)</a:t>
            </a:r>
          </a:p>
          <a:p>
            <a:r>
              <a:rPr lang="en-US" dirty="0"/>
              <a:t>pre-conception and</a:t>
            </a:r>
          </a:p>
          <a:p>
            <a:r>
              <a:rPr lang="en-US" dirty="0"/>
              <a:t>throughout pregnancy</a:t>
            </a:r>
          </a:p>
        </p:txBody>
      </p:sp>
    </p:spTree>
    <p:extLst>
      <p:ext uri="{BB962C8B-B14F-4D97-AF65-F5344CB8AC3E}">
        <p14:creationId xmlns:p14="http://schemas.microsoft.com/office/powerpoint/2010/main" val="15169455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Lithium</a:t>
            </a:r>
          </a:p>
        </p:txBody>
      </p:sp>
      <p:sp>
        <p:nvSpPr>
          <p:cNvPr id="3" name="Content Placeholder 2"/>
          <p:cNvSpPr>
            <a:spLocks noGrp="1"/>
          </p:cNvSpPr>
          <p:nvPr>
            <p:ph idx="1"/>
          </p:nvPr>
        </p:nvSpPr>
        <p:spPr>
          <a:xfrm>
            <a:off x="677333" y="2160589"/>
            <a:ext cx="9827953" cy="3880773"/>
          </a:xfrm>
        </p:spPr>
        <p:txBody>
          <a:bodyPr>
            <a:normAutofit/>
          </a:bodyPr>
          <a:lstStyle/>
          <a:p>
            <a:r>
              <a:rPr lang="en-US" dirty="0"/>
              <a:t>First line for treatment of bipolar 1: reduces rates of suicide and postpartum psychosis </a:t>
            </a:r>
          </a:p>
          <a:p>
            <a:r>
              <a:rPr lang="en-US" dirty="0"/>
              <a:t>MFM consult/monitoring indicated for women on lithium in pregnancy</a:t>
            </a:r>
          </a:p>
          <a:p>
            <a:r>
              <a:rPr lang="en-US" dirty="0"/>
              <a:t>Teratogenicity</a:t>
            </a:r>
          </a:p>
          <a:p>
            <a:pPr lvl="1"/>
            <a:r>
              <a:rPr lang="en-US" dirty="0" err="1"/>
              <a:t>Ebstein’s</a:t>
            </a:r>
            <a:r>
              <a:rPr lang="en-US" dirty="0"/>
              <a:t> anomaly: abnormalities of tricuspid valve and right ventricle; risk increased from 1:20,000 to 1:2,000</a:t>
            </a:r>
          </a:p>
          <a:p>
            <a:pPr lvl="1"/>
            <a:r>
              <a:rPr lang="en-US" dirty="0"/>
              <a:t>Prevalence cardiac defects increased from ~1% -&gt; 2%</a:t>
            </a:r>
          </a:p>
          <a:p>
            <a:pPr lvl="1"/>
            <a:r>
              <a:rPr lang="en-US" dirty="0"/>
              <a:t>Risk ratio proportional to dose (3x&gt;900 mg)</a:t>
            </a:r>
          </a:p>
        </p:txBody>
      </p:sp>
      <p:sp>
        <p:nvSpPr>
          <p:cNvPr id="4" name="TextBox 3"/>
          <p:cNvSpPr txBox="1"/>
          <p:nvPr/>
        </p:nvSpPr>
        <p:spPr>
          <a:xfrm>
            <a:off x="806245" y="6361471"/>
            <a:ext cx="867545" cy="230832"/>
          </a:xfrm>
          <a:prstGeom prst="rect">
            <a:avLst/>
          </a:prstGeom>
          <a:noFill/>
        </p:spPr>
        <p:txBody>
          <a:bodyPr wrap="none" rtlCol="0">
            <a:spAutoFit/>
          </a:bodyPr>
          <a:lstStyle/>
          <a:p>
            <a:r>
              <a:rPr lang="en-US" sz="900" dirty="0" err="1"/>
              <a:t>Patorno</a:t>
            </a:r>
            <a:r>
              <a:rPr lang="en-US" sz="900" dirty="0"/>
              <a:t> 2017</a:t>
            </a:r>
          </a:p>
        </p:txBody>
      </p:sp>
    </p:spTree>
    <p:extLst>
      <p:ext uri="{BB962C8B-B14F-4D97-AF65-F5344CB8AC3E}">
        <p14:creationId xmlns:p14="http://schemas.microsoft.com/office/powerpoint/2010/main" val="29642976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Lithium</a:t>
            </a:r>
          </a:p>
        </p:txBody>
      </p:sp>
      <p:sp>
        <p:nvSpPr>
          <p:cNvPr id="3" name="Content Placeholder 2"/>
          <p:cNvSpPr>
            <a:spLocks noGrp="1"/>
          </p:cNvSpPr>
          <p:nvPr>
            <p:ph idx="1"/>
          </p:nvPr>
        </p:nvSpPr>
        <p:spPr>
          <a:xfrm>
            <a:off x="677334" y="1786962"/>
            <a:ext cx="8596668" cy="3880773"/>
          </a:xfrm>
        </p:spPr>
        <p:txBody>
          <a:bodyPr>
            <a:normAutofit fontScale="70000" lnSpcReduction="20000"/>
          </a:bodyPr>
          <a:lstStyle/>
          <a:p>
            <a:r>
              <a:rPr lang="en-US" dirty="0"/>
              <a:t>Obstetric Complications</a:t>
            </a:r>
          </a:p>
          <a:p>
            <a:pPr lvl="1"/>
            <a:r>
              <a:rPr lang="en-US" dirty="0"/>
              <a:t>Hypothyroidism</a:t>
            </a:r>
          </a:p>
          <a:p>
            <a:pPr lvl="1"/>
            <a:r>
              <a:rPr lang="en-US" dirty="0"/>
              <a:t>Polyhydramnios</a:t>
            </a:r>
          </a:p>
          <a:p>
            <a:pPr lvl="1"/>
            <a:r>
              <a:rPr lang="en-US" dirty="0"/>
              <a:t>Nephrogenic diabetes insipidus</a:t>
            </a:r>
          </a:p>
          <a:p>
            <a:r>
              <a:rPr lang="en-US" dirty="0"/>
              <a:t>Neonatal complications</a:t>
            </a:r>
          </a:p>
          <a:p>
            <a:pPr lvl="1"/>
            <a:r>
              <a:rPr lang="en-US" dirty="0"/>
              <a:t>Apnea, cyanosis</a:t>
            </a:r>
          </a:p>
          <a:p>
            <a:pPr lvl="1"/>
            <a:r>
              <a:rPr lang="en-US" dirty="0"/>
              <a:t>Hyperbilirubinemia</a:t>
            </a:r>
          </a:p>
          <a:p>
            <a:pPr lvl="1"/>
            <a:r>
              <a:rPr lang="en-US" dirty="0"/>
              <a:t>Muscle flaccidity and </a:t>
            </a:r>
            <a:r>
              <a:rPr lang="en-US" dirty="0" err="1"/>
              <a:t>hypotonia</a:t>
            </a:r>
            <a:endParaRPr lang="en-US" dirty="0"/>
          </a:p>
          <a:p>
            <a:pPr lvl="1"/>
            <a:r>
              <a:rPr lang="en-US" dirty="0"/>
              <a:t>Hypothyroidism/hypoglycemia</a:t>
            </a:r>
          </a:p>
          <a:p>
            <a:pPr lvl="1"/>
            <a:r>
              <a:rPr lang="en-US" dirty="0"/>
              <a:t>Cardiac rhythm abnormalities</a:t>
            </a:r>
          </a:p>
          <a:p>
            <a:pPr lvl="1"/>
            <a:r>
              <a:rPr lang="en-US" dirty="0"/>
              <a:t>Seizures</a:t>
            </a:r>
          </a:p>
          <a:p>
            <a:r>
              <a:rPr lang="en-US" dirty="0"/>
              <a:t>Neurodevelopmental outcomes</a:t>
            </a:r>
          </a:p>
          <a:p>
            <a:pPr lvl="1"/>
            <a:r>
              <a:rPr lang="en-US" dirty="0"/>
              <a:t>Data are limited but 3 small studies have </a:t>
            </a:r>
            <a:r>
              <a:rPr lang="en-US" b="1" dirty="0"/>
              <a:t>not</a:t>
            </a:r>
            <a:r>
              <a:rPr lang="en-US" dirty="0"/>
              <a:t> demonstrated negative outcomes</a:t>
            </a:r>
          </a:p>
          <a:p>
            <a:pPr lvl="1"/>
            <a:endParaRPr lang="en-US" dirty="0"/>
          </a:p>
          <a:p>
            <a:endParaRPr lang="en-US" dirty="0"/>
          </a:p>
        </p:txBody>
      </p:sp>
      <p:sp>
        <p:nvSpPr>
          <p:cNvPr id="4" name="TextBox 3"/>
          <p:cNvSpPr txBox="1"/>
          <p:nvPr/>
        </p:nvSpPr>
        <p:spPr>
          <a:xfrm>
            <a:off x="677334" y="6469626"/>
            <a:ext cx="3079689" cy="230832"/>
          </a:xfrm>
          <a:prstGeom prst="rect">
            <a:avLst/>
          </a:prstGeom>
          <a:noFill/>
        </p:spPr>
        <p:txBody>
          <a:bodyPr wrap="none" rtlCol="0">
            <a:spAutoFit/>
          </a:bodyPr>
          <a:lstStyle/>
          <a:p>
            <a:r>
              <a:rPr lang="en-US" sz="900" dirty="0"/>
              <a:t>Jacobson 1992, </a:t>
            </a:r>
            <a:r>
              <a:rPr lang="en-US" sz="900" dirty="0" err="1"/>
              <a:t>Schou</a:t>
            </a:r>
            <a:r>
              <a:rPr lang="en-US" sz="900" dirty="0"/>
              <a:t> 1976, Forsberg 2018, Menon 2008</a:t>
            </a:r>
          </a:p>
        </p:txBody>
      </p:sp>
    </p:spTree>
    <p:extLst>
      <p:ext uri="{BB962C8B-B14F-4D97-AF65-F5344CB8AC3E}">
        <p14:creationId xmlns:p14="http://schemas.microsoft.com/office/powerpoint/2010/main" val="33458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903" y="666264"/>
            <a:ext cx="10515600" cy="709919"/>
          </a:xfrm>
        </p:spPr>
        <p:txBody>
          <a:bodyPr/>
          <a:lstStyle/>
          <a:p>
            <a:r>
              <a:rPr lang="en-US" dirty="0"/>
              <a:t>Lithium Management in Pregnancy</a:t>
            </a:r>
          </a:p>
        </p:txBody>
      </p:sp>
      <p:sp>
        <p:nvSpPr>
          <p:cNvPr id="3" name="Content Placeholder 2"/>
          <p:cNvSpPr>
            <a:spLocks noGrp="1"/>
          </p:cNvSpPr>
          <p:nvPr>
            <p:ph idx="1"/>
          </p:nvPr>
        </p:nvSpPr>
        <p:spPr>
          <a:xfrm>
            <a:off x="677334" y="1698471"/>
            <a:ext cx="8596668" cy="3880773"/>
          </a:xfrm>
        </p:spPr>
        <p:txBody>
          <a:bodyPr>
            <a:normAutofit fontScale="85000" lnSpcReduction="20000"/>
          </a:bodyPr>
          <a:lstStyle/>
          <a:p>
            <a:r>
              <a:rPr lang="en-US" dirty="0"/>
              <a:t>Obtain preconception level and monthly in pregnancy</a:t>
            </a:r>
          </a:p>
          <a:p>
            <a:r>
              <a:rPr lang="en-US" dirty="0"/>
              <a:t>Lithium levels *will decrease* in 2</a:t>
            </a:r>
            <a:r>
              <a:rPr lang="en-US" baseline="30000" dirty="0"/>
              <a:t>nd</a:t>
            </a:r>
            <a:r>
              <a:rPr lang="en-US" dirty="0"/>
              <a:t>/3</a:t>
            </a:r>
            <a:r>
              <a:rPr lang="en-US" baseline="30000" dirty="0"/>
              <a:t>rd</a:t>
            </a:r>
            <a:r>
              <a:rPr lang="en-US" dirty="0"/>
              <a:t> trimester (blood volume, renal metabolism)</a:t>
            </a:r>
          </a:p>
          <a:p>
            <a:r>
              <a:rPr lang="en-US" dirty="0"/>
              <a:t>Close management with psychiatrist for mood monitoring</a:t>
            </a:r>
          </a:p>
          <a:p>
            <a:r>
              <a:rPr lang="en-US" dirty="0"/>
              <a:t>Monitor fluid levels after 24 weeks</a:t>
            </a:r>
          </a:p>
          <a:p>
            <a:r>
              <a:rPr lang="en-US" dirty="0"/>
              <a:t>Check more frequently in women at risk for dehydration, </a:t>
            </a:r>
            <a:r>
              <a:rPr lang="en-US" dirty="0" err="1"/>
              <a:t>ie</a:t>
            </a:r>
            <a:r>
              <a:rPr lang="en-US" dirty="0"/>
              <a:t> hyperemesis gravidarum</a:t>
            </a:r>
          </a:p>
          <a:p>
            <a:r>
              <a:rPr lang="en-US" dirty="0"/>
              <a:t>No NSAIDS</a:t>
            </a:r>
          </a:p>
          <a:p>
            <a:r>
              <a:rPr lang="en-US" dirty="0"/>
              <a:t>Fetal echocardiogram and high resolution ultrasound at 18-20 weeks</a:t>
            </a:r>
          </a:p>
          <a:p>
            <a:r>
              <a:rPr lang="en-US" dirty="0"/>
              <a:t>Maintain hydration</a:t>
            </a:r>
          </a:p>
        </p:txBody>
      </p:sp>
      <p:sp>
        <p:nvSpPr>
          <p:cNvPr id="4" name="TextBox 3"/>
          <p:cNvSpPr txBox="1"/>
          <p:nvPr/>
        </p:nvSpPr>
        <p:spPr>
          <a:xfrm>
            <a:off x="884903" y="6223819"/>
            <a:ext cx="938077" cy="230832"/>
          </a:xfrm>
          <a:prstGeom prst="rect">
            <a:avLst/>
          </a:prstGeom>
          <a:noFill/>
        </p:spPr>
        <p:txBody>
          <a:bodyPr wrap="none" rtlCol="0">
            <a:spAutoFit/>
          </a:bodyPr>
          <a:lstStyle/>
          <a:p>
            <a:r>
              <a:rPr lang="en-US" sz="900" dirty="0" err="1"/>
              <a:t>Wesseloo</a:t>
            </a:r>
            <a:r>
              <a:rPr lang="en-US" sz="900" dirty="0"/>
              <a:t> 2017</a:t>
            </a:r>
          </a:p>
        </p:txBody>
      </p:sp>
    </p:spTree>
    <p:extLst>
      <p:ext uri="{BB962C8B-B14F-4D97-AF65-F5344CB8AC3E}">
        <p14:creationId xmlns:p14="http://schemas.microsoft.com/office/powerpoint/2010/main" val="27302429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Lithium</a:t>
            </a:r>
          </a:p>
        </p:txBody>
      </p:sp>
      <p:sp>
        <p:nvSpPr>
          <p:cNvPr id="3" name="Content Placeholder 2"/>
          <p:cNvSpPr>
            <a:spLocks noGrp="1"/>
          </p:cNvSpPr>
          <p:nvPr>
            <p:ph idx="1"/>
          </p:nvPr>
        </p:nvSpPr>
        <p:spPr/>
        <p:txBody>
          <a:bodyPr/>
          <a:lstStyle/>
          <a:p>
            <a:r>
              <a:rPr lang="en-US" dirty="0"/>
              <a:t>Management postpartum (levels increase)</a:t>
            </a:r>
          </a:p>
          <a:p>
            <a:pPr lvl="1"/>
            <a:r>
              <a:rPr lang="en-US" dirty="0"/>
              <a:t>Decrease dose postpartum to preconception dose</a:t>
            </a:r>
          </a:p>
          <a:p>
            <a:pPr lvl="1"/>
            <a:r>
              <a:rPr lang="en-US" dirty="0"/>
              <a:t>Check level 24 hours postpartum and 1-2x weekly first 2 weeks postpartum</a:t>
            </a:r>
          </a:p>
          <a:p>
            <a:pPr lvl="1"/>
            <a:r>
              <a:rPr lang="en-US" dirty="0"/>
              <a:t>Consider higher target serum lithium level in first postpartum months</a:t>
            </a:r>
          </a:p>
          <a:p>
            <a:r>
              <a:rPr lang="en-US" dirty="0"/>
              <a:t>Breastfeeding </a:t>
            </a:r>
          </a:p>
          <a:p>
            <a:pPr lvl="1"/>
            <a:r>
              <a:rPr lang="en-US" dirty="0"/>
              <a:t>Only recommended after careful consideration in certain reliable/adherent patients of </a:t>
            </a:r>
            <a:r>
              <a:rPr lang="en-US" dirty="0" err="1"/>
              <a:t>fullt</a:t>
            </a:r>
            <a:r>
              <a:rPr lang="en-US" dirty="0"/>
              <a:t> </a:t>
            </a:r>
            <a:r>
              <a:rPr lang="en-US" dirty="0" err="1"/>
              <a:t>erm</a:t>
            </a:r>
            <a:r>
              <a:rPr lang="en-US" dirty="0"/>
              <a:t> infants who are able to monitor their babies</a:t>
            </a:r>
          </a:p>
          <a:p>
            <a:pPr lvl="1"/>
            <a:r>
              <a:rPr lang="en-US" dirty="0"/>
              <a:t>Monitor infant TSH/BUN/Cr</a:t>
            </a:r>
          </a:p>
        </p:txBody>
      </p:sp>
    </p:spTree>
    <p:extLst>
      <p:ext uri="{BB962C8B-B14F-4D97-AF65-F5344CB8AC3E}">
        <p14:creationId xmlns:p14="http://schemas.microsoft.com/office/powerpoint/2010/main" val="1075586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7630" y="2557017"/>
            <a:ext cx="11336740" cy="3539284"/>
          </a:xfrm>
        </p:spPr>
        <p:txBody>
          <a:bodyPr>
            <a:normAutofit/>
          </a:bodyPr>
          <a:lstStyle/>
          <a:p>
            <a:r>
              <a:rPr lang="en-US" dirty="0">
                <a:solidFill>
                  <a:schemeClr val="tx1">
                    <a:lumMod val="75000"/>
                    <a:lumOff val="25000"/>
                  </a:schemeClr>
                </a:solidFill>
                <a:latin typeface="Helvetica Neue"/>
                <a:ea typeface="+mn-ea"/>
                <a:cs typeface="+mn-cs"/>
              </a:rPr>
              <a:t>No relevant disclosures</a:t>
            </a:r>
            <a:endParaRPr lang="en-US" dirty="0">
              <a:solidFill>
                <a:schemeClr val="tx1">
                  <a:lumMod val="75000"/>
                  <a:lumOff val="25000"/>
                </a:schemeClr>
              </a:solidFill>
              <a:latin typeface="Helvetica Neue"/>
            </a:endParaRPr>
          </a:p>
          <a:p>
            <a:endParaRPr lang="en-US" dirty="0">
              <a:solidFill>
                <a:schemeClr val="tx1">
                  <a:lumMod val="75000"/>
                  <a:lumOff val="25000"/>
                </a:schemeClr>
              </a:solidFill>
              <a:latin typeface="Helvetica Neue"/>
              <a:ea typeface="+mn-ea"/>
              <a:cs typeface="+mn-cs"/>
            </a:endParaRPr>
          </a:p>
          <a:p>
            <a:endParaRPr lang="en-US" dirty="0">
              <a:solidFill>
                <a:schemeClr val="tx1">
                  <a:lumMod val="75000"/>
                  <a:lumOff val="25000"/>
                </a:schemeClr>
              </a:solidFill>
              <a:latin typeface="Helvetica Neue"/>
              <a:ea typeface="+mn-ea"/>
              <a:cs typeface="+mn-cs"/>
            </a:endParaRPr>
          </a:p>
        </p:txBody>
      </p:sp>
      <p:sp>
        <p:nvSpPr>
          <p:cNvPr id="4" name="TextBox 3"/>
          <p:cNvSpPr txBox="1"/>
          <p:nvPr/>
        </p:nvSpPr>
        <p:spPr>
          <a:xfrm>
            <a:off x="3352800" y="916974"/>
            <a:ext cx="5486400"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049FDA"/>
                </a:solidFill>
                <a:effectLst/>
                <a:uLnTx/>
                <a:uFillTx/>
                <a:latin typeface="Helvetica Regular" charset="0"/>
                <a:ea typeface="Helvetica Regular" charset="0"/>
                <a:cs typeface="Helvetica Regular" charset="0"/>
              </a:rPr>
              <a:t>Disclosures</a:t>
            </a:r>
          </a:p>
        </p:txBody>
      </p:sp>
    </p:spTree>
    <p:extLst>
      <p:ext uri="{BB962C8B-B14F-4D97-AF65-F5344CB8AC3E}">
        <p14:creationId xmlns:p14="http://schemas.microsoft.com/office/powerpoint/2010/main" val="258438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Lamotrigine</a:t>
            </a:r>
          </a:p>
        </p:txBody>
      </p:sp>
      <p:sp>
        <p:nvSpPr>
          <p:cNvPr id="3" name="Content Placeholder 2"/>
          <p:cNvSpPr>
            <a:spLocks noGrp="1"/>
          </p:cNvSpPr>
          <p:nvPr>
            <p:ph idx="1"/>
          </p:nvPr>
        </p:nvSpPr>
        <p:spPr>
          <a:xfrm>
            <a:off x="838200" y="2069127"/>
            <a:ext cx="10515600" cy="4351338"/>
          </a:xfrm>
        </p:spPr>
        <p:txBody>
          <a:bodyPr>
            <a:normAutofit fontScale="92500" lnSpcReduction="20000"/>
          </a:bodyPr>
          <a:lstStyle/>
          <a:p>
            <a:r>
              <a:rPr lang="en-US" dirty="0"/>
              <a:t>FDA approved for maintenance of bipolar disorder but not effective for treatment of acute mania</a:t>
            </a:r>
          </a:p>
          <a:p>
            <a:pPr lvl="1"/>
            <a:r>
              <a:rPr lang="en-US" dirty="0"/>
              <a:t>2008 study found that 30% of women taking lamotrigine had postpartum bipolar disorder relapses versus 100% of women not taking mood stabilizing medications</a:t>
            </a:r>
          </a:p>
          <a:p>
            <a:r>
              <a:rPr lang="en-US" dirty="0"/>
              <a:t>Teratogenicity:</a:t>
            </a:r>
          </a:p>
          <a:p>
            <a:pPr lvl="1"/>
            <a:r>
              <a:rPr lang="en-US" dirty="0"/>
              <a:t>Single study found an increased risk of oral cleft defects (2.5/1000 births) but this has not been replicated in later larger studies</a:t>
            </a:r>
          </a:p>
          <a:p>
            <a:pPr lvl="1"/>
            <a:r>
              <a:rPr lang="en-US" dirty="0"/>
              <a:t>Rate orofacial clefts in general population ~0.7/1,000</a:t>
            </a:r>
          </a:p>
          <a:p>
            <a:r>
              <a:rPr lang="en-US" dirty="0"/>
              <a:t>Pregnancy complications</a:t>
            </a:r>
          </a:p>
          <a:p>
            <a:pPr lvl="1"/>
            <a:r>
              <a:rPr lang="en-US" dirty="0"/>
              <a:t>No significant differences found in birthweight</a:t>
            </a:r>
          </a:p>
          <a:p>
            <a:r>
              <a:rPr lang="en-US" dirty="0"/>
              <a:t>Neurodevelopmental outcomes</a:t>
            </a:r>
          </a:p>
          <a:p>
            <a:pPr lvl="1"/>
            <a:r>
              <a:rPr lang="en-US" dirty="0"/>
              <a:t>No significant differences found in IQ</a:t>
            </a:r>
          </a:p>
        </p:txBody>
      </p:sp>
      <p:sp>
        <p:nvSpPr>
          <p:cNvPr id="4" name="TextBox 3"/>
          <p:cNvSpPr txBox="1"/>
          <p:nvPr/>
        </p:nvSpPr>
        <p:spPr>
          <a:xfrm>
            <a:off x="884903" y="6420465"/>
            <a:ext cx="1484702" cy="230832"/>
          </a:xfrm>
          <a:prstGeom prst="rect">
            <a:avLst/>
          </a:prstGeom>
          <a:noFill/>
        </p:spPr>
        <p:txBody>
          <a:bodyPr wrap="none" rtlCol="0">
            <a:spAutoFit/>
          </a:bodyPr>
          <a:lstStyle/>
          <a:p>
            <a:r>
              <a:rPr lang="en-US" sz="900" dirty="0"/>
              <a:t>Newport 2008, </a:t>
            </a:r>
            <a:r>
              <a:rPr lang="en-US" sz="900" dirty="0" err="1"/>
              <a:t>Dolk</a:t>
            </a:r>
            <a:r>
              <a:rPr lang="en-US" sz="900" dirty="0"/>
              <a:t> 2008</a:t>
            </a:r>
          </a:p>
        </p:txBody>
      </p:sp>
    </p:spTree>
    <p:extLst>
      <p:ext uri="{BB962C8B-B14F-4D97-AF65-F5344CB8AC3E}">
        <p14:creationId xmlns:p14="http://schemas.microsoft.com/office/powerpoint/2010/main" val="362517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0692"/>
            <a:ext cx="10515600" cy="709919"/>
          </a:xfrm>
        </p:spPr>
        <p:txBody>
          <a:bodyPr/>
          <a:lstStyle/>
          <a:p>
            <a:r>
              <a:rPr lang="en-US" dirty="0"/>
              <a:t>Lamotrigine</a:t>
            </a:r>
          </a:p>
        </p:txBody>
      </p:sp>
      <p:sp>
        <p:nvSpPr>
          <p:cNvPr id="3" name="Content Placeholder 2"/>
          <p:cNvSpPr>
            <a:spLocks noGrp="1"/>
          </p:cNvSpPr>
          <p:nvPr>
            <p:ph idx="1"/>
          </p:nvPr>
        </p:nvSpPr>
        <p:spPr>
          <a:xfrm>
            <a:off x="677334" y="1474839"/>
            <a:ext cx="8596668" cy="4566523"/>
          </a:xfrm>
        </p:spPr>
        <p:txBody>
          <a:bodyPr>
            <a:normAutofit fontScale="92500" lnSpcReduction="20000"/>
          </a:bodyPr>
          <a:lstStyle/>
          <a:p>
            <a:r>
              <a:rPr lang="en-US" dirty="0"/>
              <a:t>Management during pregnancy:</a:t>
            </a:r>
          </a:p>
          <a:p>
            <a:pPr lvl="1"/>
            <a:r>
              <a:rPr lang="en-US" dirty="0"/>
              <a:t>Consider preconception or early pregnancy level</a:t>
            </a:r>
          </a:p>
          <a:p>
            <a:pPr lvl="1"/>
            <a:r>
              <a:rPr lang="en-US" dirty="0"/>
              <a:t>Estradiol upregulates UGT1A4 which increases lamotrigine clearance</a:t>
            </a:r>
          </a:p>
          <a:p>
            <a:pPr lvl="1"/>
            <a:r>
              <a:rPr lang="en-US" dirty="0"/>
              <a:t>Levels fall 50% through pregnancy – consider dose increase 2</a:t>
            </a:r>
            <a:r>
              <a:rPr lang="en-US" baseline="30000" dirty="0"/>
              <a:t>nd</a:t>
            </a:r>
            <a:r>
              <a:rPr lang="en-US" dirty="0"/>
              <a:t> trimester or breakthrough </a:t>
            </a:r>
            <a:r>
              <a:rPr lang="en-US" dirty="0" err="1"/>
              <a:t>sx</a:t>
            </a:r>
            <a:endParaRPr lang="en-US" dirty="0"/>
          </a:p>
          <a:p>
            <a:r>
              <a:rPr lang="en-US" dirty="0"/>
              <a:t>Management postpartum</a:t>
            </a:r>
          </a:p>
          <a:p>
            <a:pPr lvl="1"/>
            <a:r>
              <a:rPr lang="en-US" dirty="0"/>
              <a:t>Reduction at least 25% PPD 1</a:t>
            </a:r>
          </a:p>
          <a:p>
            <a:pPr lvl="1"/>
            <a:r>
              <a:rPr lang="en-US" dirty="0"/>
              <a:t>Lamotrigine clearance normal 4 weeks postpartum</a:t>
            </a:r>
          </a:p>
          <a:p>
            <a:pPr lvl="1"/>
            <a:r>
              <a:rPr lang="en-US" dirty="0"/>
              <a:t>Signs of toxicity: diplopia/ataxia/nausea/dizziness</a:t>
            </a:r>
          </a:p>
          <a:p>
            <a:r>
              <a:rPr lang="en-US" dirty="0"/>
              <a:t>Breastfeeding</a:t>
            </a:r>
          </a:p>
          <a:p>
            <a:pPr lvl="1"/>
            <a:r>
              <a:rPr lang="en-US" dirty="0"/>
              <a:t>Infant serum levels reported 18- 50% maternal serum</a:t>
            </a:r>
          </a:p>
          <a:p>
            <a:pPr lvl="1"/>
            <a:r>
              <a:rPr lang="en-US" dirty="0"/>
              <a:t>No reports of neonatal Stevens Johnson Syndrome</a:t>
            </a:r>
          </a:p>
          <a:p>
            <a:pPr lvl="1"/>
            <a:r>
              <a:rPr lang="en-US" dirty="0"/>
              <a:t>No evidence of neurobehavioral toxicity</a:t>
            </a:r>
          </a:p>
          <a:p>
            <a:endParaRPr lang="en-US" dirty="0"/>
          </a:p>
        </p:txBody>
      </p:sp>
    </p:spTree>
    <p:extLst>
      <p:ext uri="{BB962C8B-B14F-4D97-AF65-F5344CB8AC3E}">
        <p14:creationId xmlns:p14="http://schemas.microsoft.com/office/powerpoint/2010/main" val="366958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generation antipsychotics</a:t>
            </a:r>
          </a:p>
        </p:txBody>
      </p:sp>
      <p:sp>
        <p:nvSpPr>
          <p:cNvPr id="3" name="Content Placeholder 2"/>
          <p:cNvSpPr>
            <a:spLocks noGrp="1"/>
          </p:cNvSpPr>
          <p:nvPr>
            <p:ph idx="1"/>
          </p:nvPr>
        </p:nvSpPr>
        <p:spPr>
          <a:xfrm>
            <a:off x="855406" y="1825625"/>
            <a:ext cx="10515600" cy="4351338"/>
          </a:xfrm>
        </p:spPr>
        <p:txBody>
          <a:bodyPr>
            <a:normAutofit lnSpcReduction="10000"/>
          </a:bodyPr>
          <a:lstStyle/>
          <a:p>
            <a:r>
              <a:rPr lang="en-US" dirty="0"/>
              <a:t>Teratogenicity</a:t>
            </a:r>
          </a:p>
          <a:p>
            <a:pPr lvl="1"/>
            <a:r>
              <a:rPr lang="en-US" dirty="0"/>
              <a:t>No evidence of teratogenic risk in high potency typical AP (Haldol/</a:t>
            </a:r>
            <a:r>
              <a:rPr lang="en-US" dirty="0" err="1"/>
              <a:t>Fluphenazine</a:t>
            </a:r>
            <a:r>
              <a:rPr lang="en-US" dirty="0"/>
              <a:t>)</a:t>
            </a:r>
          </a:p>
          <a:p>
            <a:pPr lvl="1"/>
            <a:r>
              <a:rPr lang="en-US" dirty="0"/>
              <a:t>Possible teratogenic risk in low potency typical AP (Chlorpromazine)</a:t>
            </a:r>
          </a:p>
          <a:p>
            <a:r>
              <a:rPr lang="en-US" dirty="0"/>
              <a:t>Neonatal outcomes</a:t>
            </a:r>
          </a:p>
          <a:p>
            <a:pPr lvl="1"/>
            <a:r>
              <a:rPr lang="en-US" dirty="0"/>
              <a:t>Risk of neonatal EPS with late fetal exposure</a:t>
            </a:r>
          </a:p>
          <a:p>
            <a:r>
              <a:rPr lang="en-US" dirty="0"/>
              <a:t>Neurodevelopmental outcomes</a:t>
            </a:r>
          </a:p>
          <a:p>
            <a:pPr lvl="1"/>
            <a:r>
              <a:rPr lang="en-US" dirty="0"/>
              <a:t>No known neurobehavioral effects</a:t>
            </a:r>
          </a:p>
          <a:p>
            <a:r>
              <a:rPr lang="en-US" dirty="0"/>
              <a:t>Lactation</a:t>
            </a:r>
          </a:p>
          <a:p>
            <a:pPr lvl="1"/>
            <a:r>
              <a:rPr lang="en-US" dirty="0"/>
              <a:t>Low transmission</a:t>
            </a:r>
          </a:p>
          <a:p>
            <a:pPr lvl="1"/>
            <a:r>
              <a:rPr lang="en-US" dirty="0"/>
              <a:t>No adverse effects reported</a:t>
            </a:r>
          </a:p>
        </p:txBody>
      </p:sp>
      <p:sp>
        <p:nvSpPr>
          <p:cNvPr id="4" name="TextBox 3"/>
          <p:cNvSpPr txBox="1"/>
          <p:nvPr/>
        </p:nvSpPr>
        <p:spPr>
          <a:xfrm>
            <a:off x="1428984" y="6061547"/>
            <a:ext cx="1553630" cy="230832"/>
          </a:xfrm>
          <a:prstGeom prst="rect">
            <a:avLst/>
          </a:prstGeom>
          <a:noFill/>
        </p:spPr>
        <p:txBody>
          <a:bodyPr wrap="none" rtlCol="0">
            <a:spAutoFit/>
          </a:bodyPr>
          <a:lstStyle/>
          <a:p>
            <a:r>
              <a:rPr lang="en-US" sz="900" dirty="0"/>
              <a:t>Gentile 2010, </a:t>
            </a:r>
            <a:r>
              <a:rPr lang="en-US" sz="900" dirty="0" err="1"/>
              <a:t>Yaeger</a:t>
            </a:r>
            <a:r>
              <a:rPr lang="en-US" sz="900" dirty="0"/>
              <a:t> 2006</a:t>
            </a:r>
          </a:p>
        </p:txBody>
      </p:sp>
    </p:spTree>
    <p:extLst>
      <p:ext uri="{BB962C8B-B14F-4D97-AF65-F5344CB8AC3E}">
        <p14:creationId xmlns:p14="http://schemas.microsoft.com/office/powerpoint/2010/main" val="254999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generation antipsychotics</a:t>
            </a:r>
          </a:p>
        </p:txBody>
      </p:sp>
      <p:sp>
        <p:nvSpPr>
          <p:cNvPr id="3" name="Content Placeholder 2"/>
          <p:cNvSpPr>
            <a:spLocks noGrp="1"/>
          </p:cNvSpPr>
          <p:nvPr>
            <p:ph idx="1"/>
          </p:nvPr>
        </p:nvSpPr>
        <p:spPr>
          <a:xfrm>
            <a:off x="929640" y="1962124"/>
            <a:ext cx="10515600" cy="4351338"/>
          </a:xfrm>
        </p:spPr>
        <p:txBody>
          <a:bodyPr>
            <a:normAutofit lnSpcReduction="10000"/>
          </a:bodyPr>
          <a:lstStyle/>
          <a:p>
            <a:r>
              <a:rPr lang="en-US" dirty="0"/>
              <a:t>Teratogenicity</a:t>
            </a:r>
          </a:p>
          <a:p>
            <a:pPr lvl="1"/>
            <a:r>
              <a:rPr lang="en-US" dirty="0"/>
              <a:t>Data does not support increased risk of malformations)</a:t>
            </a:r>
          </a:p>
          <a:p>
            <a:r>
              <a:rPr lang="en-US" dirty="0"/>
              <a:t>Pregnancy outcomes</a:t>
            </a:r>
          </a:p>
          <a:p>
            <a:pPr lvl="1"/>
            <a:r>
              <a:rPr lang="en-US" dirty="0"/>
              <a:t>Higher baseline weight, but not increased weight gain antepartum</a:t>
            </a:r>
          </a:p>
          <a:p>
            <a:pPr lvl="1"/>
            <a:r>
              <a:rPr lang="en-US" dirty="0"/>
              <a:t>Metabolic risks, both SGA and LGA reported, ?preterm birth</a:t>
            </a:r>
          </a:p>
          <a:p>
            <a:r>
              <a:rPr lang="en-US" dirty="0"/>
              <a:t>Neurodevelopmental outcomes</a:t>
            </a:r>
          </a:p>
          <a:p>
            <a:pPr lvl="1"/>
            <a:r>
              <a:rPr lang="en-US" dirty="0"/>
              <a:t>Few studies</a:t>
            </a:r>
          </a:p>
          <a:p>
            <a:r>
              <a:rPr lang="en-US" dirty="0"/>
              <a:t>Breastfeeding</a:t>
            </a:r>
          </a:p>
          <a:p>
            <a:pPr lvl="1"/>
            <a:r>
              <a:rPr lang="en-US" dirty="0"/>
              <a:t>Lactation: Seroquel preferred (lowest transmission)</a:t>
            </a:r>
          </a:p>
          <a:p>
            <a:pPr lvl="1"/>
            <a:r>
              <a:rPr lang="en-US" dirty="0"/>
              <a:t>Monitor for sedation</a:t>
            </a:r>
          </a:p>
        </p:txBody>
      </p:sp>
      <p:sp>
        <p:nvSpPr>
          <p:cNvPr id="4" name="TextBox 3"/>
          <p:cNvSpPr txBox="1"/>
          <p:nvPr/>
        </p:nvSpPr>
        <p:spPr>
          <a:xfrm>
            <a:off x="776748" y="6449961"/>
            <a:ext cx="1867819" cy="230832"/>
          </a:xfrm>
          <a:prstGeom prst="rect">
            <a:avLst/>
          </a:prstGeom>
          <a:noFill/>
        </p:spPr>
        <p:txBody>
          <a:bodyPr wrap="none" rtlCol="0">
            <a:spAutoFit/>
          </a:bodyPr>
          <a:lstStyle/>
          <a:p>
            <a:r>
              <a:rPr lang="en-US" sz="900" dirty="0" err="1"/>
              <a:t>Huybrechts</a:t>
            </a:r>
            <a:r>
              <a:rPr lang="en-US" sz="900" dirty="0"/>
              <a:t> 2016, </a:t>
            </a:r>
            <a:r>
              <a:rPr lang="en-US" sz="900" dirty="0" err="1"/>
              <a:t>Sadowski</a:t>
            </a:r>
            <a:r>
              <a:rPr lang="en-US" sz="900" dirty="0"/>
              <a:t> 2013</a:t>
            </a:r>
          </a:p>
        </p:txBody>
      </p:sp>
    </p:spTree>
    <p:extLst>
      <p:ext uri="{BB962C8B-B14F-4D97-AF65-F5344CB8AC3E}">
        <p14:creationId xmlns:p14="http://schemas.microsoft.com/office/powerpoint/2010/main" val="17985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Second generation antipsychotics: Clozapine</a:t>
            </a:r>
          </a:p>
        </p:txBody>
      </p:sp>
      <p:sp>
        <p:nvSpPr>
          <p:cNvPr id="3" name="Content Placeholder 2"/>
          <p:cNvSpPr>
            <a:spLocks noGrp="1"/>
          </p:cNvSpPr>
          <p:nvPr>
            <p:ph idx="1"/>
          </p:nvPr>
        </p:nvSpPr>
        <p:spPr/>
        <p:txBody>
          <a:bodyPr/>
          <a:lstStyle/>
          <a:p>
            <a:r>
              <a:rPr lang="en-US" dirty="0"/>
              <a:t>Cessation of clozapine more likely to result in severe relapses</a:t>
            </a:r>
          </a:p>
          <a:p>
            <a:r>
              <a:rPr lang="en-US" dirty="0"/>
              <a:t>2X risk of gestational diabetes</a:t>
            </a:r>
          </a:p>
          <a:p>
            <a:r>
              <a:rPr lang="en-US" dirty="0"/>
              <a:t>Risks of neonatal seizures, agranulocytosis (theoretical), floppy baby syndrome</a:t>
            </a:r>
          </a:p>
          <a:p>
            <a:r>
              <a:rPr lang="en-US" dirty="0"/>
              <a:t>Lactation: not recommended due to risk of agranulocytosis (monitoring required)</a:t>
            </a:r>
          </a:p>
          <a:p>
            <a:endParaRPr lang="en-US" dirty="0"/>
          </a:p>
        </p:txBody>
      </p:sp>
      <p:sp>
        <p:nvSpPr>
          <p:cNvPr id="4" name="TextBox 3"/>
          <p:cNvSpPr txBox="1"/>
          <p:nvPr/>
        </p:nvSpPr>
        <p:spPr>
          <a:xfrm>
            <a:off x="766916" y="6282813"/>
            <a:ext cx="777777" cy="230832"/>
          </a:xfrm>
          <a:prstGeom prst="rect">
            <a:avLst/>
          </a:prstGeom>
          <a:noFill/>
        </p:spPr>
        <p:txBody>
          <a:bodyPr wrap="none" rtlCol="0">
            <a:spAutoFit/>
          </a:bodyPr>
          <a:lstStyle/>
          <a:p>
            <a:r>
              <a:rPr lang="en-US" sz="900" dirty="0"/>
              <a:t>Mehta 2017</a:t>
            </a:r>
          </a:p>
        </p:txBody>
      </p:sp>
    </p:spTree>
    <p:extLst>
      <p:ext uri="{BB962C8B-B14F-4D97-AF65-F5344CB8AC3E}">
        <p14:creationId xmlns:p14="http://schemas.microsoft.com/office/powerpoint/2010/main" val="190649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Depakote</a:t>
            </a:r>
          </a:p>
        </p:txBody>
      </p:sp>
      <p:sp>
        <p:nvSpPr>
          <p:cNvPr id="3" name="Content Placeholder 2"/>
          <p:cNvSpPr>
            <a:spLocks noGrp="1"/>
          </p:cNvSpPr>
          <p:nvPr>
            <p:ph idx="1"/>
          </p:nvPr>
        </p:nvSpPr>
        <p:spPr>
          <a:xfrm>
            <a:off x="677334" y="1720645"/>
            <a:ext cx="8596668" cy="4699820"/>
          </a:xfrm>
        </p:spPr>
        <p:txBody>
          <a:bodyPr>
            <a:normAutofit fontScale="92500" lnSpcReduction="20000"/>
          </a:bodyPr>
          <a:lstStyle/>
          <a:p>
            <a:r>
              <a:rPr lang="en-US" dirty="0"/>
              <a:t>Teratogenicity</a:t>
            </a:r>
          </a:p>
          <a:p>
            <a:pPr lvl="1"/>
            <a:r>
              <a:rPr lang="en-US" dirty="0"/>
              <a:t>Neural tube defects (1-9%)-dose-response relationship</a:t>
            </a:r>
          </a:p>
          <a:p>
            <a:pPr lvl="1"/>
            <a:r>
              <a:rPr lang="en-US" dirty="0"/>
              <a:t>Neural tube development begins in early weeks of gestation before many women know they are pregnant</a:t>
            </a:r>
          </a:p>
          <a:p>
            <a:pPr lvl="1"/>
            <a:r>
              <a:rPr lang="en-US" dirty="0"/>
              <a:t>Increased risks hypospadias, polydactyly, facial clefts, cardiac defects, abnormal facial features</a:t>
            </a:r>
          </a:p>
          <a:p>
            <a:r>
              <a:rPr lang="en-US" dirty="0"/>
              <a:t>Neonatal outcomes</a:t>
            </a:r>
          </a:p>
          <a:p>
            <a:pPr lvl="1"/>
            <a:r>
              <a:rPr lang="en-US" dirty="0"/>
              <a:t>Irritability/low </a:t>
            </a:r>
            <a:r>
              <a:rPr lang="en-US" dirty="0" err="1"/>
              <a:t>apgar</a:t>
            </a:r>
            <a:r>
              <a:rPr lang="en-US" dirty="0"/>
              <a:t>/hypertonia/feeding problems/hepatotoxicity/hypoglycemia/low fibrinogen</a:t>
            </a:r>
          </a:p>
          <a:p>
            <a:r>
              <a:rPr lang="en-US" dirty="0"/>
              <a:t>Neurodevelopmental outcomes</a:t>
            </a:r>
          </a:p>
          <a:p>
            <a:pPr lvl="1"/>
            <a:r>
              <a:rPr lang="en-US" dirty="0"/>
              <a:t>Low IQ (all trimesters)</a:t>
            </a:r>
          </a:p>
          <a:p>
            <a:pPr lvl="1"/>
            <a:r>
              <a:rPr lang="en-US" dirty="0"/>
              <a:t>Increased risk of autism (all trimesters)</a:t>
            </a:r>
          </a:p>
          <a:p>
            <a:r>
              <a:rPr lang="en-US" dirty="0"/>
              <a:t>Breastfeeding: Low transfer to breastmilk so considered compatible. Pt should be on contraception</a:t>
            </a:r>
          </a:p>
        </p:txBody>
      </p:sp>
      <p:pic>
        <p:nvPicPr>
          <p:cNvPr id="4" name="Picture 3"/>
          <p:cNvPicPr>
            <a:picLocks noChangeAspect="1"/>
          </p:cNvPicPr>
          <p:nvPr/>
        </p:nvPicPr>
        <p:blipFill>
          <a:blip r:embed="rId2"/>
          <a:stretch>
            <a:fillRect/>
          </a:stretch>
        </p:blipFill>
        <p:spPr>
          <a:xfrm>
            <a:off x="9274002" y="437535"/>
            <a:ext cx="2143125" cy="2143125"/>
          </a:xfrm>
          <a:prstGeom prst="rect">
            <a:avLst/>
          </a:prstGeom>
        </p:spPr>
      </p:pic>
    </p:spTree>
    <p:extLst>
      <p:ext uri="{BB962C8B-B14F-4D97-AF65-F5344CB8AC3E}">
        <p14:creationId xmlns:p14="http://schemas.microsoft.com/office/powerpoint/2010/main" val="268005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Carbamazepine</a:t>
            </a:r>
          </a:p>
        </p:txBody>
      </p:sp>
      <p:sp>
        <p:nvSpPr>
          <p:cNvPr id="3" name="Content Placeholder 2"/>
          <p:cNvSpPr>
            <a:spLocks noGrp="1"/>
          </p:cNvSpPr>
          <p:nvPr>
            <p:ph idx="1"/>
          </p:nvPr>
        </p:nvSpPr>
        <p:spPr>
          <a:xfrm>
            <a:off x="677334" y="1710813"/>
            <a:ext cx="8596668" cy="4330549"/>
          </a:xfrm>
        </p:spPr>
        <p:txBody>
          <a:bodyPr>
            <a:normAutofit fontScale="92500" lnSpcReduction="20000"/>
          </a:bodyPr>
          <a:lstStyle/>
          <a:p>
            <a:r>
              <a:rPr lang="en-US" dirty="0"/>
              <a:t>Teratogenicity</a:t>
            </a:r>
          </a:p>
          <a:p>
            <a:pPr lvl="1"/>
            <a:r>
              <a:rPr lang="en-US" dirty="0"/>
              <a:t>Risk of neural tube defects 0.5-1%</a:t>
            </a:r>
          </a:p>
          <a:p>
            <a:pPr lvl="1"/>
            <a:r>
              <a:rPr lang="en-US" dirty="0"/>
              <a:t>Risk of Craniofacial abnormalities, microcephaly, IUGR</a:t>
            </a:r>
          </a:p>
          <a:p>
            <a:r>
              <a:rPr lang="en-US" dirty="0"/>
              <a:t>Neonatal abnormalities</a:t>
            </a:r>
          </a:p>
          <a:p>
            <a:pPr lvl="1"/>
            <a:r>
              <a:rPr lang="en-US" dirty="0"/>
              <a:t>Fetal vitamin K deficiency</a:t>
            </a:r>
          </a:p>
          <a:p>
            <a:pPr lvl="1"/>
            <a:r>
              <a:rPr lang="en-US" dirty="0"/>
              <a:t>Neonatal bleeding</a:t>
            </a:r>
          </a:p>
          <a:p>
            <a:pPr lvl="1"/>
            <a:r>
              <a:rPr lang="en-US" dirty="0"/>
              <a:t>Rec: 20mg/d oral </a:t>
            </a:r>
            <a:r>
              <a:rPr lang="en-US" dirty="0" err="1"/>
              <a:t>vit</a:t>
            </a:r>
            <a:r>
              <a:rPr lang="en-US" dirty="0"/>
              <a:t> K last month of </a:t>
            </a:r>
            <a:r>
              <a:rPr lang="en-US" dirty="0" err="1"/>
              <a:t>pg</a:t>
            </a:r>
            <a:r>
              <a:rPr lang="en-US" dirty="0"/>
              <a:t>, 1mg IM to neonate</a:t>
            </a:r>
          </a:p>
          <a:p>
            <a:r>
              <a:rPr lang="en-US" dirty="0"/>
              <a:t>Neurodevelopmental outcomes</a:t>
            </a:r>
          </a:p>
          <a:p>
            <a:pPr lvl="1"/>
            <a:r>
              <a:rPr lang="en-US" dirty="0"/>
              <a:t>No association with cognitive dysfunction</a:t>
            </a:r>
          </a:p>
          <a:p>
            <a:r>
              <a:rPr lang="en-US" dirty="0"/>
              <a:t>Breastfeeding</a:t>
            </a:r>
          </a:p>
          <a:p>
            <a:pPr lvl="1"/>
            <a:r>
              <a:rPr lang="en-US" dirty="0"/>
              <a:t>Case reports of transient hepatic dysfunction</a:t>
            </a:r>
          </a:p>
          <a:p>
            <a:pPr lvl="1"/>
            <a:r>
              <a:rPr lang="en-US" dirty="0"/>
              <a:t>OK with monitoring</a:t>
            </a:r>
          </a:p>
        </p:txBody>
      </p:sp>
      <p:pic>
        <p:nvPicPr>
          <p:cNvPr id="4" name="Picture 3"/>
          <p:cNvPicPr>
            <a:picLocks noChangeAspect="1"/>
          </p:cNvPicPr>
          <p:nvPr/>
        </p:nvPicPr>
        <p:blipFill>
          <a:blip r:embed="rId2"/>
          <a:stretch>
            <a:fillRect/>
          </a:stretch>
        </p:blipFill>
        <p:spPr>
          <a:xfrm>
            <a:off x="9210675" y="399102"/>
            <a:ext cx="2143125" cy="2143125"/>
          </a:xfrm>
          <a:prstGeom prst="rect">
            <a:avLst/>
          </a:prstGeom>
        </p:spPr>
      </p:pic>
    </p:spTree>
    <p:extLst>
      <p:ext uri="{BB962C8B-B14F-4D97-AF65-F5344CB8AC3E}">
        <p14:creationId xmlns:p14="http://schemas.microsoft.com/office/powerpoint/2010/main" val="752445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A0722-9D38-E689-D9D1-87A9A3E5CDAF}"/>
              </a:ext>
            </a:extLst>
          </p:cNvPr>
          <p:cNvSpPr>
            <a:spLocks noGrp="1"/>
          </p:cNvSpPr>
          <p:nvPr>
            <p:ph type="title"/>
          </p:nvPr>
        </p:nvSpPr>
        <p:spPr/>
        <p:txBody>
          <a:bodyPr/>
          <a:lstStyle/>
          <a:p>
            <a:r>
              <a:rPr lang="en-US" dirty="0"/>
              <a:t>Supporting Bipolar Women through the Postpartum</a:t>
            </a:r>
          </a:p>
        </p:txBody>
      </p:sp>
      <p:sp>
        <p:nvSpPr>
          <p:cNvPr id="4" name="Slide Number Placeholder 3">
            <a:extLst>
              <a:ext uri="{FF2B5EF4-FFF2-40B4-BE49-F238E27FC236}">
                <a16:creationId xmlns:a16="http://schemas.microsoft.com/office/drawing/2014/main" id="{EAFD07CB-5BCF-AD76-8A60-C08B8B69FC0A}"/>
              </a:ext>
            </a:extLst>
          </p:cNvPr>
          <p:cNvSpPr>
            <a:spLocks noGrp="1"/>
          </p:cNvSpPr>
          <p:nvPr>
            <p:ph type="sldNum" sz="quarter" idx="12"/>
          </p:nvPr>
        </p:nvSpPr>
        <p:spPr/>
        <p:txBody>
          <a:bodyPr/>
          <a:lstStyle/>
          <a:p>
            <a:fld id="{E927A71C-5EB0-45EC-B0AD-E94D765AE5AB}" type="slidenum">
              <a:rPr lang="en-US" smtClean="0"/>
              <a:t>37</a:t>
            </a:fld>
            <a:endParaRPr lang="en-US"/>
          </a:p>
        </p:txBody>
      </p:sp>
    </p:spTree>
    <p:extLst>
      <p:ext uri="{BB962C8B-B14F-4D97-AF65-F5344CB8AC3E}">
        <p14:creationId xmlns:p14="http://schemas.microsoft.com/office/powerpoint/2010/main" val="3344718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3EE8F-B8F2-08A6-8E54-621A26A8E533}"/>
              </a:ext>
            </a:extLst>
          </p:cNvPr>
          <p:cNvSpPr>
            <a:spLocks noGrp="1"/>
          </p:cNvSpPr>
          <p:nvPr>
            <p:ph type="title"/>
          </p:nvPr>
        </p:nvSpPr>
        <p:spPr/>
        <p:txBody>
          <a:bodyPr/>
          <a:lstStyle/>
          <a:p>
            <a:r>
              <a:rPr lang="en-US" sz="4000" dirty="0"/>
              <a:t>Patient and Family Support PP</a:t>
            </a:r>
          </a:p>
        </p:txBody>
      </p:sp>
      <p:sp>
        <p:nvSpPr>
          <p:cNvPr id="4" name="Slide Number Placeholder 3">
            <a:extLst>
              <a:ext uri="{FF2B5EF4-FFF2-40B4-BE49-F238E27FC236}">
                <a16:creationId xmlns:a16="http://schemas.microsoft.com/office/drawing/2014/main" id="{75D5C0B4-74C1-B97B-825B-FB45D88B933A}"/>
              </a:ext>
            </a:extLst>
          </p:cNvPr>
          <p:cNvSpPr>
            <a:spLocks noGrp="1"/>
          </p:cNvSpPr>
          <p:nvPr>
            <p:ph type="sldNum" sz="quarter" idx="12"/>
          </p:nvPr>
        </p:nvSpPr>
        <p:spPr/>
        <p:txBody>
          <a:bodyPr/>
          <a:lstStyle/>
          <a:p>
            <a:fld id="{E927A71C-5EB0-45EC-B0AD-E94D765AE5AB}" type="slidenum">
              <a:rPr lang="en-US" smtClean="0"/>
              <a:t>38</a:t>
            </a:fld>
            <a:endParaRPr lang="en-US"/>
          </a:p>
        </p:txBody>
      </p:sp>
      <p:sp>
        <p:nvSpPr>
          <p:cNvPr id="5" name="Content Placeholder 2">
            <a:extLst>
              <a:ext uri="{FF2B5EF4-FFF2-40B4-BE49-F238E27FC236}">
                <a16:creationId xmlns:a16="http://schemas.microsoft.com/office/drawing/2014/main" id="{B3C8D5B3-ABA6-E564-BDCD-5D8EC4913E80}"/>
              </a:ext>
            </a:extLst>
          </p:cNvPr>
          <p:cNvSpPr>
            <a:spLocks noGrp="1"/>
          </p:cNvSpPr>
          <p:nvPr>
            <p:ph idx="1"/>
          </p:nvPr>
        </p:nvSpPr>
        <p:spPr>
          <a:xfrm>
            <a:off x="838200" y="2145059"/>
            <a:ext cx="10515600" cy="4031904"/>
          </a:xfrm>
        </p:spPr>
        <p:txBody>
          <a:bodyPr/>
          <a:lstStyle/>
          <a:p>
            <a:r>
              <a:rPr lang="en-US" dirty="0"/>
              <a:t>Frequent outreach</a:t>
            </a:r>
          </a:p>
          <a:p>
            <a:r>
              <a:rPr lang="en-US" dirty="0"/>
              <a:t>Emphasize sleep: “Sleep is a mood stabilizer!”</a:t>
            </a:r>
          </a:p>
          <a:p>
            <a:r>
              <a:rPr lang="en-US" dirty="0"/>
              <a:t>Discuss breastfeeding, bottle feeding, combination, in non-judgmental, supportive way</a:t>
            </a:r>
          </a:p>
          <a:p>
            <a:r>
              <a:rPr lang="en-US" dirty="0"/>
              <a:t>Involve partner and all other support system</a:t>
            </a:r>
          </a:p>
          <a:p>
            <a:r>
              <a:rPr lang="en-US" dirty="0"/>
              <a:t>Plan in advance for relapse: “plan for the worst, hope for the best”</a:t>
            </a:r>
          </a:p>
        </p:txBody>
      </p:sp>
    </p:spTree>
    <p:extLst>
      <p:ext uri="{BB962C8B-B14F-4D97-AF65-F5344CB8AC3E}">
        <p14:creationId xmlns:p14="http://schemas.microsoft.com/office/powerpoint/2010/main" val="2872110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3EE8F-B8F2-08A6-8E54-621A26A8E533}"/>
              </a:ext>
            </a:extLst>
          </p:cNvPr>
          <p:cNvSpPr>
            <a:spLocks noGrp="1"/>
          </p:cNvSpPr>
          <p:nvPr>
            <p:ph type="title"/>
          </p:nvPr>
        </p:nvSpPr>
        <p:spPr/>
        <p:txBody>
          <a:bodyPr/>
          <a:lstStyle/>
          <a:p>
            <a:r>
              <a:rPr lang="en-US" sz="4000" dirty="0"/>
              <a:t>Patient and Family Support PP (cont’d)</a:t>
            </a:r>
          </a:p>
        </p:txBody>
      </p:sp>
      <p:sp>
        <p:nvSpPr>
          <p:cNvPr id="4" name="Slide Number Placeholder 3">
            <a:extLst>
              <a:ext uri="{FF2B5EF4-FFF2-40B4-BE49-F238E27FC236}">
                <a16:creationId xmlns:a16="http://schemas.microsoft.com/office/drawing/2014/main" id="{75D5C0B4-74C1-B97B-825B-FB45D88B933A}"/>
              </a:ext>
            </a:extLst>
          </p:cNvPr>
          <p:cNvSpPr>
            <a:spLocks noGrp="1"/>
          </p:cNvSpPr>
          <p:nvPr>
            <p:ph type="sldNum" sz="quarter" idx="12"/>
          </p:nvPr>
        </p:nvSpPr>
        <p:spPr/>
        <p:txBody>
          <a:bodyPr/>
          <a:lstStyle/>
          <a:p>
            <a:fld id="{E927A71C-5EB0-45EC-B0AD-E94D765AE5AB}" type="slidenum">
              <a:rPr lang="en-US" smtClean="0"/>
              <a:t>39</a:t>
            </a:fld>
            <a:endParaRPr lang="en-US"/>
          </a:p>
        </p:txBody>
      </p:sp>
      <p:sp>
        <p:nvSpPr>
          <p:cNvPr id="5" name="Content Placeholder 2">
            <a:extLst>
              <a:ext uri="{FF2B5EF4-FFF2-40B4-BE49-F238E27FC236}">
                <a16:creationId xmlns:a16="http://schemas.microsoft.com/office/drawing/2014/main" id="{B3C8D5B3-ABA6-E564-BDCD-5D8EC4913E80}"/>
              </a:ext>
            </a:extLst>
          </p:cNvPr>
          <p:cNvSpPr>
            <a:spLocks noGrp="1"/>
          </p:cNvSpPr>
          <p:nvPr>
            <p:ph idx="1"/>
          </p:nvPr>
        </p:nvSpPr>
        <p:spPr>
          <a:xfrm>
            <a:off x="838200" y="2145059"/>
            <a:ext cx="10515600" cy="4031904"/>
          </a:xfrm>
        </p:spPr>
        <p:txBody>
          <a:bodyPr>
            <a:normAutofit/>
          </a:bodyPr>
          <a:lstStyle/>
          <a:p>
            <a:r>
              <a:rPr lang="en-US" dirty="0"/>
              <a:t>Most mental-health related maternal death occurs beyond the “fourth trimester”</a:t>
            </a:r>
          </a:p>
          <a:p>
            <a:r>
              <a:rPr lang="en-US" dirty="0"/>
              <a:t>Linkage to ongoing psychiatric care is critical</a:t>
            </a:r>
          </a:p>
          <a:p>
            <a:r>
              <a:rPr lang="en-US" dirty="0"/>
              <a:t>Pay attention to comorbidities (</a:t>
            </a:r>
            <a:r>
              <a:rPr lang="en-US" dirty="0" err="1"/>
              <a:t>ie</a:t>
            </a:r>
            <a:r>
              <a:rPr lang="en-US" dirty="0"/>
              <a:t> substances, medical)</a:t>
            </a:r>
          </a:p>
          <a:p>
            <a:r>
              <a:rPr lang="en-US" dirty="0"/>
              <a:t>Support resources for families (</a:t>
            </a:r>
            <a:r>
              <a:rPr lang="en-US" dirty="0" err="1"/>
              <a:t>ie</a:t>
            </a:r>
            <a:r>
              <a:rPr lang="en-US" dirty="0"/>
              <a:t> </a:t>
            </a:r>
            <a:r>
              <a:rPr lang="en-US"/>
              <a:t>NAMI)</a:t>
            </a:r>
            <a:endParaRPr lang="en-US" dirty="0"/>
          </a:p>
        </p:txBody>
      </p:sp>
    </p:spTree>
    <p:extLst>
      <p:ext uri="{BB962C8B-B14F-4D97-AF65-F5344CB8AC3E}">
        <p14:creationId xmlns:p14="http://schemas.microsoft.com/office/powerpoint/2010/main" val="334781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D2245-54C6-40FC-81A4-2D08BF91EE0D}"/>
              </a:ext>
            </a:extLst>
          </p:cNvPr>
          <p:cNvSpPr>
            <a:spLocks noGrp="1"/>
          </p:cNvSpPr>
          <p:nvPr>
            <p:ph type="title"/>
          </p:nvPr>
        </p:nvSpPr>
        <p:spPr/>
        <p:txBody>
          <a:bodyPr>
            <a:normAutofit/>
          </a:bodyPr>
          <a:lstStyle/>
          <a:p>
            <a:r>
              <a:rPr lang="en-US" dirty="0"/>
              <a:t>Outline:</a:t>
            </a:r>
          </a:p>
        </p:txBody>
      </p:sp>
      <p:sp>
        <p:nvSpPr>
          <p:cNvPr id="3" name="Content Placeholder 2">
            <a:extLst>
              <a:ext uri="{FF2B5EF4-FFF2-40B4-BE49-F238E27FC236}">
                <a16:creationId xmlns:a16="http://schemas.microsoft.com/office/drawing/2014/main" id="{105FBF9A-8A79-4EC0-8F24-B33712211015}"/>
              </a:ext>
            </a:extLst>
          </p:cNvPr>
          <p:cNvSpPr>
            <a:spLocks noGrp="1"/>
          </p:cNvSpPr>
          <p:nvPr>
            <p:ph idx="1"/>
          </p:nvPr>
        </p:nvSpPr>
        <p:spPr>
          <a:xfrm>
            <a:off x="838200" y="1952016"/>
            <a:ext cx="10515600" cy="4351338"/>
          </a:xfrm>
        </p:spPr>
        <p:txBody>
          <a:bodyPr>
            <a:normAutofit/>
          </a:bodyPr>
          <a:lstStyle/>
          <a:p>
            <a:r>
              <a:rPr lang="en-US" dirty="0"/>
              <a:t>Bipolar Disorder and the female reproductive life cycle</a:t>
            </a:r>
          </a:p>
          <a:p>
            <a:r>
              <a:rPr lang="en-US" dirty="0"/>
              <a:t>Risks of Bipolar Illness in Pregnancy and Postpartum</a:t>
            </a:r>
          </a:p>
          <a:p>
            <a:r>
              <a:rPr lang="en-US" dirty="0"/>
              <a:t>Postpartum Psychosis: A Psychiatric Emergency</a:t>
            </a:r>
          </a:p>
          <a:p>
            <a:r>
              <a:rPr lang="en-US" dirty="0"/>
              <a:t>Overview of Mood Stabilizers in Pregnancy</a:t>
            </a:r>
          </a:p>
          <a:p>
            <a:r>
              <a:rPr lang="en-US" dirty="0"/>
              <a:t>Managing the Postpartum Bipolar Patient</a:t>
            </a:r>
          </a:p>
        </p:txBody>
      </p:sp>
    </p:spTree>
    <p:extLst>
      <p:ext uri="{BB962C8B-B14F-4D97-AF65-F5344CB8AC3E}">
        <p14:creationId xmlns:p14="http://schemas.microsoft.com/office/powerpoint/2010/main" val="127080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4772"/>
            <a:ext cx="10515600" cy="1060854"/>
          </a:xfrm>
        </p:spPr>
        <p:txBody>
          <a:bodyPr/>
          <a:lstStyle/>
          <a:p>
            <a:r>
              <a:rPr lang="en-US" dirty="0"/>
              <a:t>Some Helpful Reviews: </a:t>
            </a:r>
          </a:p>
        </p:txBody>
      </p:sp>
      <p:sp>
        <p:nvSpPr>
          <p:cNvPr id="3" name="Content Placeholder 2"/>
          <p:cNvSpPr>
            <a:spLocks noGrp="1"/>
          </p:cNvSpPr>
          <p:nvPr>
            <p:ph idx="1"/>
          </p:nvPr>
        </p:nvSpPr>
        <p:spPr>
          <a:xfrm>
            <a:off x="838200" y="1825625"/>
            <a:ext cx="10515600" cy="4351338"/>
          </a:xfrm>
        </p:spPr>
        <p:txBody>
          <a:bodyPr>
            <a:normAutofit fontScale="92500" lnSpcReduction="10000"/>
          </a:bodyPr>
          <a:lstStyle/>
          <a:p>
            <a:r>
              <a:rPr lang="en-US" dirty="0">
                <a:solidFill>
                  <a:srgbClr val="212121"/>
                </a:solidFill>
                <a:latin typeface="BlinkMacSystemFont"/>
              </a:rPr>
              <a:t>Batt MM, </a:t>
            </a:r>
            <a:r>
              <a:rPr lang="en-US" dirty="0" err="1">
                <a:solidFill>
                  <a:srgbClr val="212121"/>
                </a:solidFill>
                <a:latin typeface="BlinkMacSystemFont"/>
              </a:rPr>
              <a:t>Olsavsky</a:t>
            </a:r>
            <a:r>
              <a:rPr lang="en-US" dirty="0">
                <a:solidFill>
                  <a:srgbClr val="212121"/>
                </a:solidFill>
                <a:latin typeface="BlinkMacSystemFont"/>
              </a:rPr>
              <a:t> AK, </a:t>
            </a:r>
            <a:r>
              <a:rPr lang="en-US" dirty="0" err="1">
                <a:solidFill>
                  <a:srgbClr val="212121"/>
                </a:solidFill>
                <a:latin typeface="BlinkMacSystemFont"/>
              </a:rPr>
              <a:t>Dardar</a:t>
            </a:r>
            <a:r>
              <a:rPr lang="en-US" dirty="0">
                <a:solidFill>
                  <a:srgbClr val="212121"/>
                </a:solidFill>
                <a:latin typeface="BlinkMacSystemFont"/>
              </a:rPr>
              <a:t> S, St John-Larkin C, Johnson RL, </a:t>
            </a:r>
            <a:r>
              <a:rPr lang="en-US" dirty="0" err="1">
                <a:solidFill>
                  <a:srgbClr val="212121"/>
                </a:solidFill>
                <a:latin typeface="BlinkMacSystemFont"/>
              </a:rPr>
              <a:t>Sammel</a:t>
            </a:r>
            <a:r>
              <a:rPr lang="en-US" dirty="0">
                <a:solidFill>
                  <a:srgbClr val="212121"/>
                </a:solidFill>
                <a:latin typeface="BlinkMacSystemFont"/>
              </a:rPr>
              <a:t> MD. </a:t>
            </a:r>
            <a:r>
              <a:rPr lang="en-US" i="1" dirty="0">
                <a:solidFill>
                  <a:srgbClr val="212121"/>
                </a:solidFill>
                <a:latin typeface="BlinkMacSystemFont"/>
              </a:rPr>
              <a:t>Course of Illness and Treatment Updates for Bipolar Disorder in the Perinatal Period</a:t>
            </a:r>
            <a:r>
              <a:rPr lang="en-US" dirty="0">
                <a:solidFill>
                  <a:srgbClr val="212121"/>
                </a:solidFill>
                <a:latin typeface="BlinkMacSystemFont"/>
              </a:rPr>
              <a:t>. </a:t>
            </a:r>
            <a:r>
              <a:rPr lang="en-US" dirty="0" err="1">
                <a:solidFill>
                  <a:srgbClr val="212121"/>
                </a:solidFill>
                <a:latin typeface="BlinkMacSystemFont"/>
              </a:rPr>
              <a:t>Curr</a:t>
            </a:r>
            <a:r>
              <a:rPr lang="en-US" dirty="0">
                <a:solidFill>
                  <a:srgbClr val="212121"/>
                </a:solidFill>
                <a:latin typeface="BlinkMacSystemFont"/>
              </a:rPr>
              <a:t> Psychiatry Rep. 2022 Feb;24(2):111-120. </a:t>
            </a:r>
            <a:r>
              <a:rPr lang="en-US" dirty="0" err="1">
                <a:solidFill>
                  <a:srgbClr val="212121"/>
                </a:solidFill>
                <a:latin typeface="BlinkMacSystemFont"/>
              </a:rPr>
              <a:t>doi</a:t>
            </a:r>
            <a:r>
              <a:rPr lang="en-US" dirty="0">
                <a:solidFill>
                  <a:srgbClr val="212121"/>
                </a:solidFill>
                <a:latin typeface="BlinkMacSystemFont"/>
              </a:rPr>
              <a:t>: </a:t>
            </a:r>
            <a:r>
              <a:rPr lang="en-US" dirty="0">
                <a:solidFill>
                  <a:srgbClr val="212121"/>
                </a:solidFill>
                <a:latin typeface="BlinkMacSystemFont"/>
                <a:hlinkClick r:id="rId2"/>
              </a:rPr>
              <a:t>10.1007/s11920-022-01323-6 </a:t>
            </a:r>
            <a:endParaRPr lang="en-US" dirty="0">
              <a:solidFill>
                <a:srgbClr val="212121"/>
              </a:solidFill>
              <a:latin typeface="BlinkMacSystemFont"/>
            </a:endParaRPr>
          </a:p>
          <a:p>
            <a:r>
              <a:rPr lang="en-US" dirty="0"/>
              <a:t>Osborne LM. </a:t>
            </a:r>
            <a:r>
              <a:rPr lang="en-US" i="1" dirty="0"/>
              <a:t>Recognizing and Managing Postpartum Psychosis: A Clinical Guide for Obstetric Providers. </a:t>
            </a:r>
            <a:r>
              <a:rPr lang="en-US" dirty="0" err="1"/>
              <a:t>Obstet</a:t>
            </a:r>
            <a:r>
              <a:rPr lang="en-US" dirty="0"/>
              <a:t> </a:t>
            </a:r>
            <a:r>
              <a:rPr lang="en-US" dirty="0" err="1"/>
              <a:t>Gynecol</a:t>
            </a:r>
            <a:r>
              <a:rPr lang="en-US" dirty="0"/>
              <a:t> </a:t>
            </a:r>
            <a:r>
              <a:rPr lang="en-US" dirty="0" err="1"/>
              <a:t>Clin</a:t>
            </a:r>
            <a:r>
              <a:rPr lang="en-US" dirty="0"/>
              <a:t> North Am. 2018 Sep;45(3):455-468. </a:t>
            </a:r>
            <a:r>
              <a:rPr lang="en-US" dirty="0" err="1"/>
              <a:t>doi</a:t>
            </a:r>
            <a:r>
              <a:rPr lang="en-US" dirty="0"/>
              <a:t>: </a:t>
            </a:r>
            <a:r>
              <a:rPr lang="en-US" dirty="0">
                <a:hlinkClick r:id="rId3" action="ppaction://hlinkfile"/>
              </a:rPr>
              <a:t>10.1016/j.ogc.2018.04.005</a:t>
            </a:r>
            <a:r>
              <a:rPr lang="en-US" dirty="0"/>
              <a:t>. </a:t>
            </a:r>
          </a:p>
          <a:p>
            <a:r>
              <a:rPr lang="en-US" dirty="0"/>
              <a:t>Fitelson E, </a:t>
            </a:r>
            <a:r>
              <a:rPr lang="en-US" dirty="0" err="1"/>
              <a:t>McGibbon</a:t>
            </a:r>
            <a:r>
              <a:rPr lang="en-US" dirty="0"/>
              <a:t> C. </a:t>
            </a:r>
            <a:r>
              <a:rPr lang="en-US" i="1" dirty="0"/>
              <a:t>Evaluation and Management of Behavioral Health Disorders in Women: An Overview of Major Depression, Bipolar Disorder, Anxiety Disorders, and Sleep in the Primary Care Setting.</a:t>
            </a:r>
            <a:r>
              <a:rPr lang="en-US" dirty="0"/>
              <a:t> </a:t>
            </a:r>
            <a:r>
              <a:rPr lang="en-US" dirty="0" err="1"/>
              <a:t>Obstet</a:t>
            </a:r>
            <a:r>
              <a:rPr lang="en-US" dirty="0"/>
              <a:t> </a:t>
            </a:r>
            <a:r>
              <a:rPr lang="en-US" dirty="0" err="1"/>
              <a:t>Gynecol</a:t>
            </a:r>
            <a:r>
              <a:rPr lang="en-US" dirty="0"/>
              <a:t> </a:t>
            </a:r>
            <a:r>
              <a:rPr lang="en-US" dirty="0" err="1"/>
              <a:t>Clin</a:t>
            </a:r>
            <a:r>
              <a:rPr lang="en-US" dirty="0"/>
              <a:t> North Am. 2016 Jun;43(2):231-46. </a:t>
            </a:r>
            <a:r>
              <a:rPr lang="en-US" dirty="0" err="1"/>
              <a:t>doi</a:t>
            </a:r>
            <a:r>
              <a:rPr lang="en-US" dirty="0"/>
              <a:t>: </a:t>
            </a:r>
            <a:r>
              <a:rPr lang="en-US" dirty="0">
                <a:hlinkClick r:id="rId4" action="ppaction://hlinkfile"/>
              </a:rPr>
              <a:t>10.1016/j.ogc.2016.02.001</a:t>
            </a:r>
            <a:endParaRPr lang="en-US" dirty="0"/>
          </a:p>
        </p:txBody>
      </p:sp>
    </p:spTree>
    <p:extLst>
      <p:ext uri="{BB962C8B-B14F-4D97-AF65-F5344CB8AC3E}">
        <p14:creationId xmlns:p14="http://schemas.microsoft.com/office/powerpoint/2010/main" val="32650037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Content Placeholder 2"/>
          <p:cNvSpPr>
            <a:spLocks noGrp="1"/>
          </p:cNvSpPr>
          <p:nvPr>
            <p:ph idx="1"/>
          </p:nvPr>
        </p:nvSpPr>
        <p:spPr>
          <a:xfrm>
            <a:off x="1981200" y="1524000"/>
            <a:ext cx="8229600" cy="5105400"/>
          </a:xfrm>
        </p:spPr>
        <p:txBody>
          <a:bodyPr/>
          <a:lstStyle/>
          <a:p>
            <a:pPr eaLnBrk="1" hangingPunct="1"/>
            <a:r>
              <a:rPr lang="en-US" altLang="en-US" sz="2800" b="1" dirty="0">
                <a:solidFill>
                  <a:schemeClr val="accent2"/>
                </a:solidFill>
                <a:latin typeface="Georgia" charset="0"/>
              </a:rPr>
              <a:t>Project TEACH</a:t>
            </a:r>
            <a:r>
              <a:rPr lang="en-US" altLang="en-US" sz="2800" dirty="0">
                <a:latin typeface="Georgia" charset="0"/>
              </a:rPr>
              <a:t>: </a:t>
            </a:r>
            <a:r>
              <a:rPr lang="en-US" altLang="en-US" sz="2800" dirty="0">
                <a:latin typeface="Georgia" charset="0"/>
                <a:hlinkClick r:id="rId3"/>
              </a:rPr>
              <a:t>https://projectteachny.org/</a:t>
            </a:r>
            <a:endParaRPr lang="en-US" altLang="en-US" sz="2800" dirty="0">
              <a:latin typeface="Georgia" charset="0"/>
            </a:endParaRPr>
          </a:p>
          <a:p>
            <a:pPr eaLnBrk="1" hangingPunct="1"/>
            <a:r>
              <a:rPr lang="en-US" altLang="en-US" sz="2800" dirty="0">
                <a:latin typeface="Georgia" charset="0"/>
              </a:rPr>
              <a:t>Mothertobaby.org (free resources including fact sheets for patients)</a:t>
            </a:r>
          </a:p>
          <a:p>
            <a:pPr eaLnBrk="1" hangingPunct="1"/>
            <a:r>
              <a:rPr lang="en-US" altLang="en-US" sz="2800" dirty="0">
                <a:latin typeface="Georgia" charset="0"/>
              </a:rPr>
              <a:t>Reprotox.org (subscription site)</a:t>
            </a:r>
          </a:p>
          <a:p>
            <a:r>
              <a:rPr lang="en-US" altLang="en-US" sz="2800" dirty="0" err="1">
                <a:latin typeface="Georgia" charset="0"/>
              </a:rPr>
              <a:t>Lactmed</a:t>
            </a:r>
            <a:r>
              <a:rPr lang="en-US" altLang="en-US" sz="2800" dirty="0">
                <a:latin typeface="Georgia" charset="0"/>
              </a:rPr>
              <a:t>: </a:t>
            </a:r>
            <a:r>
              <a:rPr lang="en-US" altLang="en-US" sz="2400" dirty="0">
                <a:latin typeface="Georgia" charset="0"/>
                <a:hlinkClick r:id="rId4"/>
              </a:rPr>
              <a:t>https://toxnet.nlm.nih.gov/newtoxnet/lactmed.htm</a:t>
            </a:r>
            <a:endParaRPr lang="en-US" altLang="en-US" sz="2800" dirty="0">
              <a:latin typeface="Georgia" charset="0"/>
            </a:endParaRPr>
          </a:p>
          <a:p>
            <a:r>
              <a:rPr lang="en-US" altLang="en-US" sz="2800" dirty="0">
                <a:solidFill>
                  <a:schemeClr val="tx1"/>
                </a:solidFill>
                <a:latin typeface="Georgia" charset="0"/>
              </a:rPr>
              <a:t>Postpartum Support International: </a:t>
            </a:r>
            <a:r>
              <a:rPr lang="en-US" altLang="en-US" sz="2800" dirty="0">
                <a:latin typeface="Georgia" charset="0"/>
                <a:hlinkClick r:id="rId5"/>
              </a:rPr>
              <a:t>www.postpartum.net</a:t>
            </a:r>
            <a:endParaRPr lang="en-US" altLang="en-US" sz="2800" dirty="0">
              <a:latin typeface="Georgia" charset="0"/>
            </a:endParaRPr>
          </a:p>
          <a:p>
            <a:r>
              <a:rPr lang="en-US" altLang="en-US" sz="2800" dirty="0">
                <a:latin typeface="Georgia" charset="0"/>
                <a:hlinkClick r:id="rId6">
                  <a:extLst>
                    <a:ext uri="{A12FA001-AC4F-418D-AE19-62706E023703}">
                      <ahyp:hlinkClr xmlns:ahyp="http://schemas.microsoft.com/office/drawing/2018/hyperlinkcolor" val="tx"/>
                    </a:ext>
                  </a:extLst>
                </a:hlinkClick>
              </a:rPr>
              <a:t>MGH Center for Women’s Mental Health </a:t>
            </a:r>
            <a:r>
              <a:rPr lang="en-US" altLang="en-US" sz="2800" dirty="0">
                <a:solidFill>
                  <a:srgbClr val="0563C1"/>
                </a:solidFill>
                <a:latin typeface="Georgia" charset="0"/>
                <a:hlinkClick r:id="rId6">
                  <a:extLst>
                    <a:ext uri="{A12FA001-AC4F-418D-AE19-62706E023703}">
                      <ahyp:hlinkClr xmlns:ahyp="http://schemas.microsoft.com/office/drawing/2018/hyperlinkcolor" val="tx"/>
                    </a:ext>
                  </a:extLst>
                </a:hlinkClick>
              </a:rPr>
              <a:t>www.womensmentalhealth.org</a:t>
            </a:r>
            <a:endParaRPr lang="en-US" altLang="en-US" sz="2800" dirty="0">
              <a:latin typeface="Georgia" charset="0"/>
            </a:endParaRPr>
          </a:p>
          <a:p>
            <a:pPr eaLnBrk="1" hangingPunct="1"/>
            <a:endParaRPr lang="en-US" altLang="en-US" sz="2800" dirty="0">
              <a:latin typeface="Georgia" charset="0"/>
            </a:endParaRPr>
          </a:p>
          <a:p>
            <a:pPr eaLnBrk="1" hangingPunct="1"/>
            <a:endParaRPr lang="en-US" altLang="en-US" sz="2800" dirty="0">
              <a:latin typeface="Georgia" charset="0"/>
            </a:endParaRPr>
          </a:p>
          <a:p>
            <a:pPr eaLnBrk="1" hangingPunct="1"/>
            <a:endParaRPr lang="en-US" altLang="en-US" sz="700" dirty="0">
              <a:latin typeface="Georgia" charset="0"/>
            </a:endParaRPr>
          </a:p>
        </p:txBody>
      </p:sp>
      <p:sp>
        <p:nvSpPr>
          <p:cNvPr id="70660" name="Title 1"/>
          <p:cNvSpPr>
            <a:spLocks noGrp="1"/>
          </p:cNvSpPr>
          <p:nvPr/>
        </p:nvSpPr>
        <p:spPr bwMode="auto">
          <a:xfrm>
            <a:off x="1828800" y="191193"/>
            <a:ext cx="8534400" cy="715962"/>
          </a:xfrm>
          <a:prstGeom prst="rect">
            <a:avLst/>
          </a:prstGeom>
          <a:noFill/>
          <a:ln>
            <a:noFill/>
          </a:ln>
        </p:spPr>
        <p:txBody>
          <a:bodyPr anchor="ctr"/>
          <a:lstStyle/>
          <a:p>
            <a:pPr algn="ctr" eaLnBrk="0" fontAlgn="base" hangingPunct="0">
              <a:spcBef>
                <a:spcPct val="0"/>
              </a:spcBef>
              <a:spcAft>
                <a:spcPct val="0"/>
              </a:spcAft>
            </a:pPr>
            <a:r>
              <a:rPr lang="en-US" altLang="en-US" sz="4000" dirty="0">
                <a:solidFill>
                  <a:srgbClr val="0070C0"/>
                </a:solidFill>
                <a:latin typeface="Geneva" charset="0"/>
                <a:ea typeface="ＭＳ Ｐゴシック" charset="-128"/>
                <a:cs typeface="Arial" charset="0"/>
              </a:rPr>
              <a:t>Staying Up to Date: Resources</a:t>
            </a:r>
            <a:endParaRPr lang="en-US" altLang="en-US" sz="4000" dirty="0">
              <a:solidFill>
                <a:srgbClr val="0070C0"/>
              </a:solidFill>
              <a:ea typeface="ＭＳ Ｐゴシック" charset="-128"/>
              <a:cs typeface="Arial" charset="0"/>
            </a:endParaRPr>
          </a:p>
        </p:txBody>
      </p:sp>
    </p:spTree>
    <p:extLst>
      <p:ext uri="{BB962C8B-B14F-4D97-AF65-F5344CB8AC3E}">
        <p14:creationId xmlns:p14="http://schemas.microsoft.com/office/powerpoint/2010/main" val="708817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629" y="1115706"/>
            <a:ext cx="12119956" cy="709919"/>
          </a:xfrm>
        </p:spPr>
        <p:txBody>
          <a:bodyPr>
            <a:noAutofit/>
          </a:bodyPr>
          <a:lstStyle/>
          <a:p>
            <a:r>
              <a:rPr lang="en-US" sz="3200" dirty="0"/>
              <a:t>Poll 1: What is your experience or confidence caring for patients with Bipolar Disorder in pregnancy? </a:t>
            </a:r>
            <a:br>
              <a:rPr lang="en-US" sz="3200" dirty="0"/>
            </a:br>
            <a:r>
              <a:rPr lang="en-US" sz="3200" dirty="0"/>
              <a:t>(select all that apply)</a:t>
            </a:r>
          </a:p>
        </p:txBody>
      </p:sp>
      <p:sp>
        <p:nvSpPr>
          <p:cNvPr id="3" name="Content Placeholder 2"/>
          <p:cNvSpPr>
            <a:spLocks noGrp="1"/>
          </p:cNvSpPr>
          <p:nvPr>
            <p:ph idx="1"/>
          </p:nvPr>
        </p:nvSpPr>
        <p:spPr>
          <a:xfrm>
            <a:off x="498763" y="2128058"/>
            <a:ext cx="11396749" cy="4454696"/>
          </a:xfrm>
        </p:spPr>
        <p:txBody>
          <a:bodyPr>
            <a:normAutofit/>
          </a:bodyPr>
          <a:lstStyle/>
          <a:p>
            <a:r>
              <a:rPr lang="en-US" dirty="0"/>
              <a:t>I’ve managed many patients with BD through pregnancy</a:t>
            </a:r>
          </a:p>
          <a:p>
            <a:r>
              <a:rPr lang="en-US" dirty="0"/>
              <a:t>I have managed some patients with BD in my practice</a:t>
            </a:r>
          </a:p>
          <a:p>
            <a:r>
              <a:rPr lang="en-US" dirty="0"/>
              <a:t>I have never managed a patient with BD through the perinatal period</a:t>
            </a:r>
          </a:p>
          <a:p>
            <a:r>
              <a:rPr lang="en-US" dirty="0"/>
              <a:t>I am confident discussing and managing the risks of mood stabilizers in pregnancy</a:t>
            </a:r>
          </a:p>
          <a:p>
            <a:r>
              <a:rPr lang="en-US" dirty="0"/>
              <a:t>I have seen at least one case of postpartum psychosis</a:t>
            </a:r>
          </a:p>
          <a:p>
            <a:r>
              <a:rPr lang="en-US" dirty="0"/>
              <a:t>I have the supports I need to feel confident managing BD pts in pregnancy</a:t>
            </a:r>
          </a:p>
          <a:p>
            <a:endParaRPr lang="en-US" dirty="0"/>
          </a:p>
        </p:txBody>
      </p:sp>
    </p:spTree>
    <p:extLst>
      <p:ext uri="{BB962C8B-B14F-4D97-AF65-F5344CB8AC3E}">
        <p14:creationId xmlns:p14="http://schemas.microsoft.com/office/powerpoint/2010/main" val="808716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A8ACB-5D5F-82F2-8F3F-3B6B172C64FE}"/>
              </a:ext>
            </a:extLst>
          </p:cNvPr>
          <p:cNvSpPr>
            <a:spLocks noGrp="1"/>
          </p:cNvSpPr>
          <p:nvPr>
            <p:ph type="title"/>
          </p:nvPr>
        </p:nvSpPr>
        <p:spPr/>
        <p:txBody>
          <a:bodyPr/>
          <a:lstStyle/>
          <a:p>
            <a:r>
              <a:rPr lang="en-US" dirty="0"/>
              <a:t>Bipolar Disorder and the female reproductive life cycle</a:t>
            </a:r>
          </a:p>
        </p:txBody>
      </p:sp>
      <p:sp>
        <p:nvSpPr>
          <p:cNvPr id="3" name="Text Placeholder 2">
            <a:extLst>
              <a:ext uri="{FF2B5EF4-FFF2-40B4-BE49-F238E27FC236}">
                <a16:creationId xmlns:a16="http://schemas.microsoft.com/office/drawing/2014/main" id="{2C182AA1-3073-043A-EACC-C91BFFA81B24}"/>
              </a:ext>
            </a:extLst>
          </p:cNvPr>
          <p:cNvSpPr>
            <a:spLocks noGrp="1"/>
          </p:cNvSpPr>
          <p:nvPr>
            <p:ph type="body" idx="1"/>
          </p:nvPr>
        </p:nvSpPr>
        <p:spPr/>
        <p:txBody>
          <a:bodyPr/>
          <a:lstStyle/>
          <a:p>
            <a:r>
              <a:rPr lang="en-US" dirty="0"/>
              <a:t>Course in women</a:t>
            </a:r>
          </a:p>
          <a:p>
            <a:r>
              <a:rPr lang="en-US" dirty="0"/>
              <a:t>Hormonal interactions</a:t>
            </a:r>
          </a:p>
          <a:p>
            <a:r>
              <a:rPr lang="en-US" dirty="0"/>
              <a:t>Course in pregnancy</a:t>
            </a:r>
          </a:p>
        </p:txBody>
      </p:sp>
      <p:sp>
        <p:nvSpPr>
          <p:cNvPr id="4" name="Slide Number Placeholder 3">
            <a:extLst>
              <a:ext uri="{FF2B5EF4-FFF2-40B4-BE49-F238E27FC236}">
                <a16:creationId xmlns:a16="http://schemas.microsoft.com/office/drawing/2014/main" id="{A8FC0E59-F379-ECFF-E25F-FDD0BDBD1EF8}"/>
              </a:ext>
            </a:extLst>
          </p:cNvPr>
          <p:cNvSpPr>
            <a:spLocks noGrp="1"/>
          </p:cNvSpPr>
          <p:nvPr>
            <p:ph type="sldNum" sz="quarter" idx="12"/>
          </p:nvPr>
        </p:nvSpPr>
        <p:spPr/>
        <p:txBody>
          <a:bodyPr/>
          <a:lstStyle/>
          <a:p>
            <a:fld id="{E927A71C-5EB0-45EC-B0AD-E94D765AE5AB}" type="slidenum">
              <a:rPr lang="en-US" smtClean="0"/>
              <a:t>6</a:t>
            </a:fld>
            <a:endParaRPr lang="en-US"/>
          </a:p>
        </p:txBody>
      </p:sp>
    </p:spTree>
    <p:extLst>
      <p:ext uri="{BB962C8B-B14F-4D97-AF65-F5344CB8AC3E}">
        <p14:creationId xmlns:p14="http://schemas.microsoft.com/office/powerpoint/2010/main" val="365902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a:defRPr/>
            </a:pPr>
            <a:r>
              <a:rPr lang="en-US" dirty="0">
                <a:solidFill>
                  <a:schemeClr val="accent1">
                    <a:tint val="83000"/>
                    <a:satMod val="150000"/>
                  </a:schemeClr>
                </a:solidFill>
              </a:rPr>
              <a:t>BD in Women</a:t>
            </a:r>
          </a:p>
        </p:txBody>
      </p:sp>
      <p:sp>
        <p:nvSpPr>
          <p:cNvPr id="10243" name="Content Placeholder 2"/>
          <p:cNvSpPr>
            <a:spLocks noGrp="1"/>
          </p:cNvSpPr>
          <p:nvPr>
            <p:ph idx="1"/>
          </p:nvPr>
        </p:nvSpPr>
        <p:spPr>
          <a:xfrm>
            <a:off x="1981200" y="1981201"/>
            <a:ext cx="8229600" cy="3146425"/>
          </a:xfrm>
        </p:spPr>
        <p:txBody>
          <a:bodyPr>
            <a:normAutofit fontScale="92500"/>
          </a:bodyPr>
          <a:lstStyle/>
          <a:p>
            <a:pPr eaLnBrk="1" hangingPunct="1"/>
            <a:r>
              <a:rPr lang="en-US" altLang="en-US" sz="2400" dirty="0"/>
              <a:t>Higher rates of mixed episodes</a:t>
            </a:r>
          </a:p>
          <a:p>
            <a:pPr eaLnBrk="1" hangingPunct="1"/>
            <a:r>
              <a:rPr lang="en-US" altLang="en-US" sz="2400" dirty="0"/>
              <a:t>Higher rates of rapid cycling</a:t>
            </a:r>
          </a:p>
          <a:p>
            <a:pPr eaLnBrk="1" hangingPunct="1"/>
            <a:r>
              <a:rPr lang="en-US" altLang="en-US" sz="2400" dirty="0"/>
              <a:t>More depressive episodes at presentation</a:t>
            </a:r>
          </a:p>
          <a:p>
            <a:pPr eaLnBrk="1" hangingPunct="1"/>
            <a:r>
              <a:rPr lang="en-US" altLang="en-US" sz="2400" dirty="0"/>
              <a:t>&gt;Suicide attempts</a:t>
            </a:r>
          </a:p>
          <a:p>
            <a:pPr eaLnBrk="1" hangingPunct="1"/>
            <a:r>
              <a:rPr lang="en-US" altLang="en-US" sz="2400" dirty="0"/>
              <a:t>Medical Comorbidities: thyroid, migraine, chronic pain, metabolic</a:t>
            </a:r>
          </a:p>
          <a:p>
            <a:pPr eaLnBrk="1" hangingPunct="1"/>
            <a:r>
              <a:rPr lang="en-US" altLang="en-US" sz="2400" dirty="0"/>
              <a:t>Psychiatric Comorbidities: GAD, PTSD (anxiety associated with higher suicide risk), substance, eating disorders</a:t>
            </a:r>
          </a:p>
          <a:p>
            <a:pPr eaLnBrk="1" hangingPunct="1"/>
            <a:endParaRPr lang="en-US" altLang="en-US" dirty="0"/>
          </a:p>
        </p:txBody>
      </p:sp>
      <p:sp>
        <p:nvSpPr>
          <p:cNvPr id="10244" name="TextBox 3"/>
          <p:cNvSpPr txBox="1">
            <a:spLocks noChangeArrowheads="1"/>
          </p:cNvSpPr>
          <p:nvPr/>
        </p:nvSpPr>
        <p:spPr bwMode="auto">
          <a:xfrm>
            <a:off x="1981200" y="5791200"/>
            <a:ext cx="822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Century Gothic" panose="020B0502020202020204" pitchFamily="34" charset="0"/>
              </a:rPr>
              <a:t>Regier et al, 1993; Grant et al, 2005; Leibenluft, 1996</a:t>
            </a:r>
          </a:p>
        </p:txBody>
      </p:sp>
    </p:spTree>
    <p:extLst>
      <p:ext uri="{BB962C8B-B14F-4D97-AF65-F5344CB8AC3E}">
        <p14:creationId xmlns:p14="http://schemas.microsoft.com/office/powerpoint/2010/main" val="3437447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a:defRPr/>
            </a:pPr>
            <a:r>
              <a:rPr lang="en-US" sz="3600" dirty="0">
                <a:solidFill>
                  <a:schemeClr val="accent1">
                    <a:tint val="83000"/>
                    <a:satMod val="150000"/>
                  </a:schemeClr>
                </a:solidFill>
              </a:rPr>
              <a:t>BD and the Menstrual Cycle</a:t>
            </a:r>
          </a:p>
        </p:txBody>
      </p:sp>
      <p:sp>
        <p:nvSpPr>
          <p:cNvPr id="15363" name="Content Placeholder 2"/>
          <p:cNvSpPr>
            <a:spLocks noGrp="1"/>
          </p:cNvSpPr>
          <p:nvPr>
            <p:ph idx="1"/>
          </p:nvPr>
        </p:nvSpPr>
        <p:spPr>
          <a:xfrm>
            <a:off x="1981200" y="1882776"/>
            <a:ext cx="8229600" cy="3527425"/>
          </a:xfrm>
        </p:spPr>
        <p:txBody>
          <a:bodyPr/>
          <a:lstStyle/>
          <a:p>
            <a:pPr eaLnBrk="1" hangingPunct="1"/>
            <a:endParaRPr lang="en-US" altLang="en-US"/>
          </a:p>
          <a:p>
            <a:pPr eaLnBrk="1" hangingPunct="1"/>
            <a:endParaRPr lang="en-US" altLang="en-US"/>
          </a:p>
        </p:txBody>
      </p:sp>
      <p:sp>
        <p:nvSpPr>
          <p:cNvPr id="15364" name="TextBox 3"/>
          <p:cNvSpPr txBox="1">
            <a:spLocks noChangeArrowheads="1"/>
          </p:cNvSpPr>
          <p:nvPr/>
        </p:nvSpPr>
        <p:spPr bwMode="auto">
          <a:xfrm>
            <a:off x="1981200" y="5867400"/>
            <a:ext cx="822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Century Gothic" panose="020B0502020202020204" pitchFamily="34" charset="0"/>
              </a:rPr>
              <a:t>Payne et al, 2007, Blehar et al, 1998; Rasgon et al, 2003.</a:t>
            </a:r>
          </a:p>
        </p:txBody>
      </p:sp>
      <p:sp>
        <p:nvSpPr>
          <p:cNvPr id="15365" name="Content Placeholder 2"/>
          <p:cNvSpPr txBox="1">
            <a:spLocks/>
          </p:cNvSpPr>
          <p:nvPr/>
        </p:nvSpPr>
        <p:spPr bwMode="auto">
          <a:xfrm>
            <a:off x="2133600" y="1752600"/>
            <a:ext cx="8229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7675" indent="-382588" eaLnBrk="0" hangingPunct="0">
              <a:defRPr>
                <a:solidFill>
                  <a:schemeClr val="tx1"/>
                </a:solidFill>
                <a:latin typeface="Arial" panose="020B0604020202020204" pitchFamily="34" charset="0"/>
                <a:cs typeface="Arial" panose="020B0604020202020204" pitchFamily="34" charset="0"/>
              </a:defRPr>
            </a:lvl1pPr>
            <a:lvl2pPr marL="904875" indent="-382588"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chemeClr val="accent1"/>
              </a:buClr>
              <a:buSzPct val="80000"/>
              <a:buFont typeface="Wingdings 2" panose="05020102010507070707" pitchFamily="18" charset="2"/>
              <a:buChar char=""/>
            </a:pPr>
            <a:r>
              <a:rPr lang="en-US" altLang="en-US" sz="2800" dirty="0">
                <a:latin typeface="Century Gothic" panose="020B0502020202020204" pitchFamily="34" charset="0"/>
              </a:rPr>
              <a:t>Mood fluctuations across the menstrual cycle</a:t>
            </a:r>
          </a:p>
          <a:p>
            <a:pPr lvl="1" eaLnBrk="1" hangingPunct="1">
              <a:spcBef>
                <a:spcPct val="20000"/>
              </a:spcBef>
              <a:buClr>
                <a:schemeClr val="accent1"/>
              </a:buClr>
              <a:buSzPct val="80000"/>
              <a:buFont typeface="Wingdings 2" panose="05020102010507070707" pitchFamily="18" charset="2"/>
              <a:buChar char=""/>
            </a:pPr>
            <a:r>
              <a:rPr lang="en-US" altLang="en-US" sz="2800" dirty="0">
                <a:latin typeface="Century Gothic" panose="020B0502020202020204" pitchFamily="34" charset="0"/>
              </a:rPr>
              <a:t>60% experience changes at some point during the cycle</a:t>
            </a:r>
          </a:p>
          <a:p>
            <a:pPr lvl="1" eaLnBrk="1" hangingPunct="1">
              <a:spcBef>
                <a:spcPct val="20000"/>
              </a:spcBef>
              <a:buClr>
                <a:schemeClr val="accent1"/>
              </a:buClr>
              <a:buSzPct val="80000"/>
              <a:buFont typeface="Wingdings 2" panose="05020102010507070707" pitchFamily="18" charset="2"/>
              <a:buChar char=""/>
            </a:pPr>
            <a:r>
              <a:rPr lang="en-US" altLang="en-US" sz="2800" dirty="0">
                <a:latin typeface="Century Gothic" panose="020B0502020202020204" pitchFamily="34" charset="0"/>
              </a:rPr>
              <a:t>Luteal phase highest risk</a:t>
            </a:r>
          </a:p>
          <a:p>
            <a:pPr lvl="1" eaLnBrk="1" hangingPunct="1">
              <a:spcBef>
                <a:spcPct val="20000"/>
              </a:spcBef>
              <a:buClr>
                <a:schemeClr val="accent1"/>
              </a:buClr>
              <a:buSzPct val="80000"/>
              <a:buFont typeface="Wingdings 2" panose="05020102010507070707" pitchFamily="18" charset="2"/>
              <a:buChar char=""/>
            </a:pPr>
            <a:r>
              <a:rPr lang="en-US" altLang="en-US" sz="2800" dirty="0">
                <a:latin typeface="Century Gothic" panose="020B0502020202020204" pitchFamily="34" charset="0"/>
              </a:rPr>
              <a:t>Not a predictable pattern</a:t>
            </a:r>
          </a:p>
        </p:txBody>
      </p:sp>
    </p:spTree>
    <p:extLst>
      <p:ext uri="{BB962C8B-B14F-4D97-AF65-F5344CB8AC3E}">
        <p14:creationId xmlns:p14="http://schemas.microsoft.com/office/powerpoint/2010/main" val="3976147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4826" y="918004"/>
            <a:ext cx="10515600" cy="4892591"/>
          </a:xfrm>
        </p:spPr>
        <p:txBody>
          <a:bodyPr>
            <a:normAutofit lnSpcReduction="10000"/>
          </a:bodyPr>
          <a:lstStyle/>
          <a:p>
            <a:pPr marL="0" indent="0">
              <a:buNone/>
            </a:pPr>
            <a:r>
              <a:rPr lang="en-US" dirty="0"/>
              <a:t>Poll 2: A 31yo married female patient you have been treating for several years has been stable on lamotrigine 300mg for the last 12 months and doing well. She presents at her monthly appointment with complaints of new onset cognitive dysfunction, including memory lapses and </a:t>
            </a:r>
            <a:r>
              <a:rPr lang="en-US" dirty="0" err="1"/>
              <a:t>wordfinding</a:t>
            </a:r>
            <a:r>
              <a:rPr lang="en-US" dirty="0"/>
              <a:t> difficulties. There are no focal neurologic signs concerning for stroke, and she denies depressive symptoms. What is the next most helpful question?</a:t>
            </a:r>
          </a:p>
          <a:p>
            <a:pPr marL="0" indent="0">
              <a:buNone/>
            </a:pPr>
            <a:endParaRPr lang="en-US" dirty="0"/>
          </a:p>
          <a:p>
            <a:pPr marL="514350" indent="-514350">
              <a:buFont typeface="+mj-lt"/>
              <a:buAutoNum type="alphaUcPeriod"/>
            </a:pPr>
            <a:r>
              <a:rPr lang="en-US" dirty="0"/>
              <a:t>Have you started using THC for sleep?</a:t>
            </a:r>
          </a:p>
          <a:p>
            <a:pPr marL="514350" indent="-514350">
              <a:buFont typeface="+mj-lt"/>
              <a:buAutoNum type="alphaUcPeriod"/>
            </a:pPr>
            <a:r>
              <a:rPr lang="en-US" dirty="0"/>
              <a:t>Have you recently started hormonal contraception?</a:t>
            </a:r>
          </a:p>
          <a:p>
            <a:pPr marL="514350" indent="-514350">
              <a:buFont typeface="+mj-lt"/>
              <a:buAutoNum type="alphaUcPeriod"/>
            </a:pPr>
            <a:r>
              <a:rPr lang="en-US" dirty="0"/>
              <a:t>Have you recently stopped hormonal contraception?</a:t>
            </a:r>
          </a:p>
          <a:p>
            <a:pPr marL="514350" indent="-514350">
              <a:buFont typeface="+mj-lt"/>
              <a:buAutoNum type="alphaUcPeriod"/>
            </a:pPr>
            <a:r>
              <a:rPr lang="en-US" dirty="0"/>
              <a:t>Are you pregnant?</a:t>
            </a:r>
          </a:p>
          <a:p>
            <a:endParaRPr lang="en-US" dirty="0"/>
          </a:p>
        </p:txBody>
      </p:sp>
    </p:spTree>
    <p:extLst>
      <p:ext uri="{BB962C8B-B14F-4D97-AF65-F5344CB8AC3E}">
        <p14:creationId xmlns:p14="http://schemas.microsoft.com/office/powerpoint/2010/main" val="1639918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Project TEACH">
      <a:dk1>
        <a:srgbClr val="3A3838"/>
      </a:dk1>
      <a:lt1>
        <a:sysClr val="window" lastClr="FFFFFF"/>
      </a:lt1>
      <a:dk2>
        <a:srgbClr val="039FDA"/>
      </a:dk2>
      <a:lt2>
        <a:srgbClr val="E7E6E6"/>
      </a:lt2>
      <a:accent1>
        <a:srgbClr val="039FDA"/>
      </a:accent1>
      <a:accent2>
        <a:srgbClr val="7BBF43"/>
      </a:accent2>
      <a:accent3>
        <a:srgbClr val="3A0E79"/>
      </a:accent3>
      <a:accent4>
        <a:srgbClr val="A5A5A5"/>
      </a:accent4>
      <a:accent5>
        <a:srgbClr val="5B9BD5"/>
      </a:accent5>
      <a:accent6>
        <a:srgbClr val="6F3B55"/>
      </a:accent6>
      <a:hlink>
        <a:srgbClr val="002060"/>
      </a:hlink>
      <a:folHlink>
        <a:srgbClr val="7E35E7"/>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AB1849A9B222458A09D1FD16CE8688" ma:contentTypeVersion="11" ma:contentTypeDescription="Create a new document." ma:contentTypeScope="" ma:versionID="399c5ff71075d5cd5e4bcb10b403b2ef">
  <xsd:schema xmlns:xsd="http://www.w3.org/2001/XMLSchema" xmlns:xs="http://www.w3.org/2001/XMLSchema" xmlns:p="http://schemas.microsoft.com/office/2006/metadata/properties" xmlns:ns3="755118f9-0a1e-429a-bac2-aec245618f20" xmlns:ns4="9557d15a-0737-4f8b-ad65-4f714abe061e" targetNamespace="http://schemas.microsoft.com/office/2006/metadata/properties" ma:root="true" ma:fieldsID="35c29b2a55f714c951c3fd85c4d93915" ns3:_="" ns4:_="">
    <xsd:import namespace="755118f9-0a1e-429a-bac2-aec245618f20"/>
    <xsd:import namespace="9557d15a-0737-4f8b-ad65-4f714abe061e"/>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5118f9-0a1e-429a-bac2-aec245618f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_activity" ma:index="18"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557d15a-0737-4f8b-ad65-4f714abe061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755118f9-0a1e-429a-bac2-aec245618f20" xsi:nil="true"/>
  </documentManagement>
</p:properties>
</file>

<file path=customXml/itemProps1.xml><?xml version="1.0" encoding="utf-8"?>
<ds:datastoreItem xmlns:ds="http://schemas.openxmlformats.org/officeDocument/2006/customXml" ds:itemID="{4A0A95B6-FEA7-4EF3-BED8-2C59636695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5118f9-0a1e-429a-bac2-aec245618f20"/>
    <ds:schemaRef ds:uri="9557d15a-0737-4f8b-ad65-4f714abe06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C835C65-A040-44F7-B8A2-776E716F5243}">
  <ds:schemaRefs>
    <ds:schemaRef ds:uri="http://schemas.microsoft.com/sharepoint/v3/contenttype/forms"/>
  </ds:schemaRefs>
</ds:datastoreItem>
</file>

<file path=customXml/itemProps3.xml><?xml version="1.0" encoding="utf-8"?>
<ds:datastoreItem xmlns:ds="http://schemas.openxmlformats.org/officeDocument/2006/customXml" ds:itemID="{B88024A5-F477-49E5-A4D9-52ACD470F7A9}">
  <ds:schemaRefs>
    <ds:schemaRef ds:uri="http://purl.org/dc/terms/"/>
    <ds:schemaRef ds:uri="http://schemas.openxmlformats.org/package/2006/metadata/core-properties"/>
    <ds:schemaRef ds:uri="755118f9-0a1e-429a-bac2-aec245618f20"/>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9557d15a-0737-4f8b-ad65-4f714abe061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1341</TotalTime>
  <Words>3120</Words>
  <Application>Microsoft Office PowerPoint</Application>
  <PresentationFormat>Widescreen</PresentationFormat>
  <Paragraphs>345</Paragraphs>
  <Slides>41</Slides>
  <Notes>10</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41</vt:i4>
      </vt:variant>
    </vt:vector>
  </HeadingPairs>
  <TitlesOfParts>
    <vt:vector size="57" baseType="lpstr">
      <vt:lpstr>MS PGothic</vt:lpstr>
      <vt:lpstr>Arial</vt:lpstr>
      <vt:lpstr>BlinkMacSystemFont</vt:lpstr>
      <vt:lpstr>Calibri</vt:lpstr>
      <vt:lpstr>Century Gothic</vt:lpstr>
      <vt:lpstr>Geneva</vt:lpstr>
      <vt:lpstr>Georgia</vt:lpstr>
      <vt:lpstr>Helvetica Light</vt:lpstr>
      <vt:lpstr>Helvetica Neue</vt:lpstr>
      <vt:lpstr>Helvetica Regular</vt:lpstr>
      <vt:lpstr>Myriad Pro Cond</vt:lpstr>
      <vt:lpstr>Nunito Sans</vt:lpstr>
      <vt:lpstr>Times New Roman</vt:lpstr>
      <vt:lpstr>Wingdings 2</vt:lpstr>
      <vt:lpstr>1_Office Theme</vt:lpstr>
      <vt:lpstr>1_Custom Design</vt:lpstr>
      <vt:lpstr>Speaker:</vt:lpstr>
      <vt:lpstr>Managing Bipolar Disorder in the  Perinatal Period:</vt:lpstr>
      <vt:lpstr>PowerPoint Presentation</vt:lpstr>
      <vt:lpstr>Outline:</vt:lpstr>
      <vt:lpstr>Poll 1: What is your experience or confidence caring for patients with Bipolar Disorder in pregnancy?  (select all that apply)</vt:lpstr>
      <vt:lpstr>Bipolar Disorder and the female reproductive life cycle</vt:lpstr>
      <vt:lpstr>BD in Women</vt:lpstr>
      <vt:lpstr>BD and the Menstrual Cycle</vt:lpstr>
      <vt:lpstr>PowerPoint Presentation</vt:lpstr>
      <vt:lpstr>50% of Pregnancies are Unplanned!</vt:lpstr>
      <vt:lpstr>Interactions Between Mood Stabilizers and Reproductive Health</vt:lpstr>
      <vt:lpstr>Psychiatric Risks of BD and Pregnancy</vt:lpstr>
      <vt:lpstr>Obstetric/Neonatal Risks of BD in Pregnancy</vt:lpstr>
      <vt:lpstr>Bipolar Disorder and Pregnancy</vt:lpstr>
      <vt:lpstr>Postpartum Period is Particularly High Risk for Women with Bipolar Illness</vt:lpstr>
      <vt:lpstr>Postpartum Psychosis</vt:lpstr>
      <vt:lpstr>PowerPoint Presentation</vt:lpstr>
      <vt:lpstr>Postpartum Psychosis</vt:lpstr>
      <vt:lpstr>Postpartum Psychosis (cont’d)</vt:lpstr>
      <vt:lpstr>Brief Overview of Mood Stabilizers in Pregnancy</vt:lpstr>
      <vt:lpstr>Poll 4: </vt:lpstr>
      <vt:lpstr>Poll 4 (cont’d) “Are my medications safe in pregnancy?”</vt:lpstr>
      <vt:lpstr>Treatment Principals for Prescribing Psychotropics in Pregnancy</vt:lpstr>
      <vt:lpstr>Non-pharmacologic approaches</vt:lpstr>
      <vt:lpstr>Use of Mood Stabilizers in Pregnancy</vt:lpstr>
      <vt:lpstr>Lithium</vt:lpstr>
      <vt:lpstr>Lithium</vt:lpstr>
      <vt:lpstr>Lithium Management in Pregnancy</vt:lpstr>
      <vt:lpstr>Lithium</vt:lpstr>
      <vt:lpstr>Lamotrigine</vt:lpstr>
      <vt:lpstr>Lamotrigine</vt:lpstr>
      <vt:lpstr>First generation antipsychotics</vt:lpstr>
      <vt:lpstr>Second generation antipsychotics</vt:lpstr>
      <vt:lpstr>Second generation antipsychotics: Clozapine</vt:lpstr>
      <vt:lpstr>Depakote</vt:lpstr>
      <vt:lpstr>Carbamazepine</vt:lpstr>
      <vt:lpstr>Supporting Bipolar Women through the Postpartum</vt:lpstr>
      <vt:lpstr>Patient and Family Support PP</vt:lpstr>
      <vt:lpstr>Patient and Family Support PP (cont’d)</vt:lpstr>
      <vt:lpstr>Some Helpful Reviews: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Speaker:</dc:title>
  <dc:creator>Betsy Murphy Fitelson</dc:creator>
  <cp:lastModifiedBy>Elizabeth Murphy Fitelson</cp:lastModifiedBy>
  <cp:revision>16</cp:revision>
  <dcterms:created xsi:type="dcterms:W3CDTF">2022-06-20T02:14:27Z</dcterms:created>
  <dcterms:modified xsi:type="dcterms:W3CDTF">2024-04-09T16:55:54Z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0x01010077AB1849A9B222458A09D1FD16CE8688</vt:lpwstr>
  </property>
</Properties>
</file>