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1" r:id="rId2"/>
    <p:sldMasterId id="2147483757" r:id="rId3"/>
  </p:sldMasterIdLst>
  <p:notesMasterIdLst>
    <p:notesMasterId r:id="rId34"/>
  </p:notesMasterIdLst>
  <p:sldIdLst>
    <p:sldId id="257" r:id="rId4"/>
    <p:sldId id="320" r:id="rId5"/>
    <p:sldId id="3216" r:id="rId6"/>
    <p:sldId id="279" r:id="rId7"/>
    <p:sldId id="289" r:id="rId8"/>
    <p:sldId id="2147375404" r:id="rId9"/>
    <p:sldId id="2147375350" r:id="rId10"/>
    <p:sldId id="2147375351" r:id="rId11"/>
    <p:sldId id="2147375401" r:id="rId12"/>
    <p:sldId id="568" r:id="rId13"/>
    <p:sldId id="502" r:id="rId14"/>
    <p:sldId id="1001" r:id="rId15"/>
    <p:sldId id="555" r:id="rId16"/>
    <p:sldId id="1002" r:id="rId17"/>
    <p:sldId id="2147375397" r:id="rId18"/>
    <p:sldId id="2147375403" r:id="rId19"/>
    <p:sldId id="2147375342" r:id="rId20"/>
    <p:sldId id="2147375398" r:id="rId21"/>
    <p:sldId id="558" r:id="rId22"/>
    <p:sldId id="2147375413" r:id="rId23"/>
    <p:sldId id="557" r:id="rId24"/>
    <p:sldId id="596" r:id="rId25"/>
    <p:sldId id="1004" r:id="rId26"/>
    <p:sldId id="562" r:id="rId27"/>
    <p:sldId id="2147375399" r:id="rId28"/>
    <p:sldId id="2147375378" r:id="rId29"/>
    <p:sldId id="1011" r:id="rId30"/>
    <p:sldId id="1008" r:id="rId31"/>
    <p:sldId id="1009" r:id="rId32"/>
    <p:sldId id="101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743DE9-582D-CF72-0573-C83E631977C2}" name="Deligiannidis, Kristina M" initials="DKM" userId="S::kdeligian1@northwell.edu::c35ab272-decb-430e-ab4d-16ed8658a5c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3" autoAdjust="0"/>
    <p:restoredTop sz="80375" autoAdjust="0"/>
  </p:normalViewPr>
  <p:slideViewPr>
    <p:cSldViewPr snapToGrid="0">
      <p:cViewPr varScale="1">
        <p:scale>
          <a:sx n="66" d="100"/>
          <a:sy n="66" d="100"/>
        </p:scale>
        <p:origin x="1099" y="58"/>
      </p:cViewPr>
      <p:guideLst/>
    </p:cSldViewPr>
  </p:slideViewPr>
  <p:notesTextViewPr>
    <p:cViewPr>
      <p:scale>
        <a:sx n="1" d="1"/>
        <a:sy n="1" d="1"/>
      </p:scale>
      <p:origin x="0" y="0"/>
    </p:cViewPr>
  </p:notesTextViewPr>
  <p:sorterViewPr>
    <p:cViewPr>
      <p:scale>
        <a:sx n="100" d="100"/>
        <a:sy n="100" d="100"/>
      </p:scale>
      <p:origin x="0" y="-82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64"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7593CD-7E63-4756-AA87-7F2D8FA6FE1B}" type="doc">
      <dgm:prSet loTypeId="urn:microsoft.com/office/officeart/2008/layout/AlternatingHexagons" loCatId="list" qsTypeId="urn:microsoft.com/office/officeart/2005/8/quickstyle/simple2" qsCatId="simple" csTypeId="urn:microsoft.com/office/officeart/2005/8/colors/colorful3" csCatId="colorful" phldr="1"/>
      <dgm:spPr/>
      <dgm:t>
        <a:bodyPr/>
        <a:lstStyle/>
        <a:p>
          <a:endParaRPr lang="en-US"/>
        </a:p>
      </dgm:t>
    </dgm:pt>
    <dgm:pt modelId="{EEB1B8C9-E3A8-412E-A807-9CDA4AE41866}">
      <dgm:prSet phldrT="[Text]" custT="1"/>
      <dgm:spPr/>
      <dgm:t>
        <a:bodyPr/>
        <a:lstStyle/>
        <a:p>
          <a:r>
            <a:rPr lang="en-US" sz="1600" dirty="0">
              <a:solidFill>
                <a:schemeClr val="bg1"/>
              </a:solidFill>
            </a:rPr>
            <a:t>psycho-social</a:t>
          </a:r>
        </a:p>
        <a:p>
          <a:r>
            <a:rPr lang="en-US" sz="1600" dirty="0"/>
            <a:t>supports;</a:t>
          </a:r>
        </a:p>
        <a:p>
          <a:r>
            <a:rPr lang="en-US" sz="1600" dirty="0"/>
            <a:t>education </a:t>
          </a:r>
        </a:p>
      </dgm:t>
    </dgm:pt>
    <dgm:pt modelId="{1F581292-4918-4E21-AA1C-0B91CD3416D7}" type="parTrans" cxnId="{1168929D-F559-470B-B5C9-50506BABFADF}">
      <dgm:prSet/>
      <dgm:spPr/>
      <dgm:t>
        <a:bodyPr/>
        <a:lstStyle/>
        <a:p>
          <a:endParaRPr lang="en-US"/>
        </a:p>
      </dgm:t>
    </dgm:pt>
    <dgm:pt modelId="{28788F7E-A000-472E-9258-84AEA4E596F1}" type="sibTrans" cxnId="{1168929D-F559-470B-B5C9-50506BABFADF}">
      <dgm:prSet/>
      <dgm:spPr/>
      <dgm:t>
        <a:bodyPr/>
        <a:lstStyle/>
        <a:p>
          <a:endParaRPr lang="en-US" dirty="0"/>
        </a:p>
      </dgm:t>
    </dgm:pt>
    <dgm:pt modelId="{84F66CE5-5368-415A-BCA1-CB3DE97B1906}">
      <dgm:prSet phldrT="[Text]" custT="1"/>
      <dgm:spPr/>
      <dgm:t>
        <a:bodyPr/>
        <a:lstStyle/>
        <a:p>
          <a:r>
            <a:rPr lang="en-US" sz="1400" dirty="0"/>
            <a:t>neuro-modulation</a:t>
          </a:r>
        </a:p>
      </dgm:t>
    </dgm:pt>
    <dgm:pt modelId="{2AF415E5-F3E2-4845-800E-E17F52420B61}" type="parTrans" cxnId="{75C999E6-CB5B-424F-B4C8-99CDDF2E97F1}">
      <dgm:prSet/>
      <dgm:spPr/>
      <dgm:t>
        <a:bodyPr/>
        <a:lstStyle/>
        <a:p>
          <a:endParaRPr lang="en-US"/>
        </a:p>
      </dgm:t>
    </dgm:pt>
    <dgm:pt modelId="{A724CAE7-4B6A-4C63-A92B-4C5D2DA638FE}" type="sibTrans" cxnId="{75C999E6-CB5B-424F-B4C8-99CDDF2E97F1}">
      <dgm:prSet/>
      <dgm:spPr/>
      <dgm:t>
        <a:bodyPr/>
        <a:lstStyle/>
        <a:p>
          <a:endParaRPr lang="en-US" dirty="0"/>
        </a:p>
      </dgm:t>
    </dgm:pt>
    <dgm:pt modelId="{6F851EEB-EEE5-4816-8000-8D67C381931F}">
      <dgm:prSet phldrT="[Text]" custT="1"/>
      <dgm:spPr/>
      <dgm:t>
        <a:bodyPr/>
        <a:lstStyle/>
        <a:p>
          <a:r>
            <a:rPr lang="en-US" sz="2000" dirty="0"/>
            <a:t>sleep support</a:t>
          </a:r>
        </a:p>
      </dgm:t>
    </dgm:pt>
    <dgm:pt modelId="{3D7DE8DD-295A-4D16-AEA2-1B649182C82D}" type="parTrans" cxnId="{AFE0954A-7253-4791-A56F-2F8F5E02F536}">
      <dgm:prSet/>
      <dgm:spPr/>
      <dgm:t>
        <a:bodyPr/>
        <a:lstStyle/>
        <a:p>
          <a:endParaRPr lang="en-US"/>
        </a:p>
      </dgm:t>
    </dgm:pt>
    <dgm:pt modelId="{A3EBDF07-2BD6-4506-94AB-4A1228AE3469}" type="sibTrans" cxnId="{AFE0954A-7253-4791-A56F-2F8F5E02F536}">
      <dgm:prSet/>
      <dgm:spPr/>
      <dgm:t>
        <a:bodyPr/>
        <a:lstStyle/>
        <a:p>
          <a:endParaRPr lang="en-US" dirty="0"/>
        </a:p>
      </dgm:t>
    </dgm:pt>
    <dgm:pt modelId="{6C4A7C03-D898-43D3-8891-3F84993F11AF}">
      <dgm:prSet custT="1"/>
      <dgm:spPr/>
      <dgm:t>
        <a:bodyPr/>
        <a:lstStyle/>
        <a:p>
          <a:endParaRPr lang="en-US" sz="1200" dirty="0"/>
        </a:p>
      </dgm:t>
    </dgm:pt>
    <dgm:pt modelId="{709F8AA9-7DC2-44D3-8656-FF4D558425B2}" type="parTrans" cxnId="{EE2F3C76-0AE2-4C59-91EC-2A651F17C3D2}">
      <dgm:prSet/>
      <dgm:spPr/>
      <dgm:t>
        <a:bodyPr/>
        <a:lstStyle/>
        <a:p>
          <a:endParaRPr lang="en-US"/>
        </a:p>
      </dgm:t>
    </dgm:pt>
    <dgm:pt modelId="{51547C52-42FA-41E6-BDC3-1C623BBC5493}" type="sibTrans" cxnId="{EE2F3C76-0AE2-4C59-91EC-2A651F17C3D2}">
      <dgm:prSet/>
      <dgm:spPr/>
      <dgm:t>
        <a:bodyPr/>
        <a:lstStyle/>
        <a:p>
          <a:endParaRPr lang="en-US" dirty="0"/>
        </a:p>
      </dgm:t>
    </dgm:pt>
    <dgm:pt modelId="{F7B7294E-8E8D-4A0D-8948-E7D20A55552E}">
      <dgm:prSet/>
      <dgm:spPr/>
      <dgm:t>
        <a:bodyPr/>
        <a:lstStyle/>
        <a:p>
          <a:endParaRPr lang="en-US" dirty="0"/>
        </a:p>
      </dgm:t>
    </dgm:pt>
    <dgm:pt modelId="{10060746-FEA6-4BB9-A4A3-4D0027D6CC2F}" type="parTrans" cxnId="{3E1FAF71-A08C-4028-8DB9-8024F5EA43B6}">
      <dgm:prSet/>
      <dgm:spPr/>
      <dgm:t>
        <a:bodyPr/>
        <a:lstStyle/>
        <a:p>
          <a:endParaRPr lang="en-US"/>
        </a:p>
      </dgm:t>
    </dgm:pt>
    <dgm:pt modelId="{F4215FA4-8CA0-44BF-B3F3-92988AA8FBBA}" type="sibTrans" cxnId="{3E1FAF71-A08C-4028-8DB9-8024F5EA43B6}">
      <dgm:prSet/>
      <dgm:spPr/>
      <dgm:t>
        <a:bodyPr/>
        <a:lstStyle/>
        <a:p>
          <a:endParaRPr lang="en-US"/>
        </a:p>
      </dgm:t>
    </dgm:pt>
    <dgm:pt modelId="{AEB9031F-2A3A-457A-B7F1-DB7638C4211F}" type="pres">
      <dgm:prSet presAssocID="{B97593CD-7E63-4756-AA87-7F2D8FA6FE1B}" presName="Name0" presStyleCnt="0">
        <dgm:presLayoutVars>
          <dgm:chMax/>
          <dgm:chPref/>
          <dgm:dir/>
          <dgm:animLvl val="lvl"/>
        </dgm:presLayoutVars>
      </dgm:prSet>
      <dgm:spPr/>
    </dgm:pt>
    <dgm:pt modelId="{6463BABC-2852-44BC-B391-30ACF8ECD7E3}" type="pres">
      <dgm:prSet presAssocID="{EEB1B8C9-E3A8-412E-A807-9CDA4AE41866}" presName="composite" presStyleCnt="0"/>
      <dgm:spPr/>
    </dgm:pt>
    <dgm:pt modelId="{50A2ACDB-6682-4D41-A795-3703E88EB060}" type="pres">
      <dgm:prSet presAssocID="{EEB1B8C9-E3A8-412E-A807-9CDA4AE41866}" presName="Parent1" presStyleLbl="node1" presStyleIdx="0" presStyleCnt="8">
        <dgm:presLayoutVars>
          <dgm:chMax val="1"/>
          <dgm:chPref val="1"/>
          <dgm:bulletEnabled val="1"/>
        </dgm:presLayoutVars>
      </dgm:prSet>
      <dgm:spPr/>
    </dgm:pt>
    <dgm:pt modelId="{DC3BEAD5-2EF2-46D9-81FD-766359F6D122}" type="pres">
      <dgm:prSet presAssocID="{EEB1B8C9-E3A8-412E-A807-9CDA4AE41866}" presName="Childtext1" presStyleLbl="revTx" presStyleIdx="0" presStyleCnt="4">
        <dgm:presLayoutVars>
          <dgm:chMax val="0"/>
          <dgm:chPref val="0"/>
          <dgm:bulletEnabled val="1"/>
        </dgm:presLayoutVars>
      </dgm:prSet>
      <dgm:spPr/>
    </dgm:pt>
    <dgm:pt modelId="{57E93FAE-8145-4EA1-A56F-C22BD622687B}" type="pres">
      <dgm:prSet presAssocID="{EEB1B8C9-E3A8-412E-A807-9CDA4AE41866}" presName="BalanceSpacing" presStyleCnt="0"/>
      <dgm:spPr/>
    </dgm:pt>
    <dgm:pt modelId="{6B5A6CC2-74B8-4A65-8A94-BC143F182E99}" type="pres">
      <dgm:prSet presAssocID="{EEB1B8C9-E3A8-412E-A807-9CDA4AE41866}" presName="BalanceSpacing1" presStyleCnt="0"/>
      <dgm:spPr/>
    </dgm:pt>
    <dgm:pt modelId="{795D07A1-6756-4CEE-8504-14DADD0BE988}" type="pres">
      <dgm:prSet presAssocID="{28788F7E-A000-472E-9258-84AEA4E596F1}" presName="Accent1Text" presStyleLbl="node1" presStyleIdx="1" presStyleCnt="8"/>
      <dgm:spPr/>
    </dgm:pt>
    <dgm:pt modelId="{D2487CFC-AB5E-4674-826E-FD5701C3B549}" type="pres">
      <dgm:prSet presAssocID="{28788F7E-A000-472E-9258-84AEA4E596F1}" presName="spaceBetweenRectangles" presStyleCnt="0"/>
      <dgm:spPr/>
    </dgm:pt>
    <dgm:pt modelId="{E87F2F4F-4B41-4385-83AE-E6CA43A56203}" type="pres">
      <dgm:prSet presAssocID="{6C4A7C03-D898-43D3-8891-3F84993F11AF}" presName="composite" presStyleCnt="0"/>
      <dgm:spPr/>
    </dgm:pt>
    <dgm:pt modelId="{194EEFA9-6B5D-451F-AAA2-EC729ED3C411}" type="pres">
      <dgm:prSet presAssocID="{6C4A7C03-D898-43D3-8891-3F84993F11AF}" presName="Parent1" presStyleLbl="node1" presStyleIdx="2" presStyleCnt="8">
        <dgm:presLayoutVars>
          <dgm:chMax val="1"/>
          <dgm:chPref val="1"/>
          <dgm:bulletEnabled val="1"/>
        </dgm:presLayoutVars>
      </dgm:prSet>
      <dgm:spPr/>
    </dgm:pt>
    <dgm:pt modelId="{3A7F1F13-3055-42CD-AD55-5C36DE4AA486}" type="pres">
      <dgm:prSet presAssocID="{6C4A7C03-D898-43D3-8891-3F84993F11AF}" presName="Childtext1" presStyleLbl="revTx" presStyleIdx="1" presStyleCnt="4">
        <dgm:presLayoutVars>
          <dgm:chMax val="0"/>
          <dgm:chPref val="0"/>
          <dgm:bulletEnabled val="1"/>
        </dgm:presLayoutVars>
      </dgm:prSet>
      <dgm:spPr/>
    </dgm:pt>
    <dgm:pt modelId="{110F325D-C3B9-4E3D-B7DE-6284410E7D9A}" type="pres">
      <dgm:prSet presAssocID="{6C4A7C03-D898-43D3-8891-3F84993F11AF}" presName="BalanceSpacing" presStyleCnt="0"/>
      <dgm:spPr/>
    </dgm:pt>
    <dgm:pt modelId="{AD01C1FE-EE3C-4F0E-B228-9B7A49D77264}" type="pres">
      <dgm:prSet presAssocID="{6C4A7C03-D898-43D3-8891-3F84993F11AF}" presName="BalanceSpacing1" presStyleCnt="0"/>
      <dgm:spPr/>
    </dgm:pt>
    <dgm:pt modelId="{932B5F20-FC39-4A08-AA5C-6C92A2158F23}" type="pres">
      <dgm:prSet presAssocID="{51547C52-42FA-41E6-BDC3-1C623BBC5493}" presName="Accent1Text" presStyleLbl="node1" presStyleIdx="3" presStyleCnt="8"/>
      <dgm:spPr/>
    </dgm:pt>
    <dgm:pt modelId="{9B6BD139-6129-495F-95E9-A407539153AD}" type="pres">
      <dgm:prSet presAssocID="{51547C52-42FA-41E6-BDC3-1C623BBC5493}" presName="spaceBetweenRectangles" presStyleCnt="0"/>
      <dgm:spPr/>
    </dgm:pt>
    <dgm:pt modelId="{D7ACB9F8-75A0-4835-A404-F8A51BAA0B55}" type="pres">
      <dgm:prSet presAssocID="{84F66CE5-5368-415A-BCA1-CB3DE97B1906}" presName="composite" presStyleCnt="0"/>
      <dgm:spPr/>
    </dgm:pt>
    <dgm:pt modelId="{05FE6266-FD20-420C-ACD6-81D03501D429}" type="pres">
      <dgm:prSet presAssocID="{84F66CE5-5368-415A-BCA1-CB3DE97B1906}" presName="Parent1" presStyleLbl="node1" presStyleIdx="4" presStyleCnt="8">
        <dgm:presLayoutVars>
          <dgm:chMax val="1"/>
          <dgm:chPref val="1"/>
          <dgm:bulletEnabled val="1"/>
        </dgm:presLayoutVars>
      </dgm:prSet>
      <dgm:spPr/>
    </dgm:pt>
    <dgm:pt modelId="{F950D0DE-4AF8-4EB7-8B73-D7EA202A51DB}" type="pres">
      <dgm:prSet presAssocID="{84F66CE5-5368-415A-BCA1-CB3DE97B1906}" presName="Childtext1" presStyleLbl="revTx" presStyleIdx="2" presStyleCnt="4">
        <dgm:presLayoutVars>
          <dgm:chMax val="0"/>
          <dgm:chPref val="0"/>
          <dgm:bulletEnabled val="1"/>
        </dgm:presLayoutVars>
      </dgm:prSet>
      <dgm:spPr/>
    </dgm:pt>
    <dgm:pt modelId="{E78B1F43-6783-499A-80B2-6E091CFFD7EB}" type="pres">
      <dgm:prSet presAssocID="{84F66CE5-5368-415A-BCA1-CB3DE97B1906}" presName="BalanceSpacing" presStyleCnt="0"/>
      <dgm:spPr/>
    </dgm:pt>
    <dgm:pt modelId="{9E5FD921-B12C-491B-8FE3-F7AB491265CC}" type="pres">
      <dgm:prSet presAssocID="{84F66CE5-5368-415A-BCA1-CB3DE97B1906}" presName="BalanceSpacing1" presStyleCnt="0"/>
      <dgm:spPr/>
    </dgm:pt>
    <dgm:pt modelId="{60785F08-92CE-469D-9446-5FE558C3FC5F}" type="pres">
      <dgm:prSet presAssocID="{A724CAE7-4B6A-4C63-A92B-4C5D2DA638FE}" presName="Accent1Text" presStyleLbl="node1" presStyleIdx="5" presStyleCnt="8"/>
      <dgm:spPr/>
    </dgm:pt>
    <dgm:pt modelId="{234CD27D-9B6F-4FB3-8672-F9008A5628C3}" type="pres">
      <dgm:prSet presAssocID="{A724CAE7-4B6A-4C63-A92B-4C5D2DA638FE}" presName="spaceBetweenRectangles" presStyleCnt="0"/>
      <dgm:spPr/>
    </dgm:pt>
    <dgm:pt modelId="{06BD343B-21CC-46DD-9623-445AC56A2CB9}" type="pres">
      <dgm:prSet presAssocID="{6F851EEB-EEE5-4816-8000-8D67C381931F}" presName="composite" presStyleCnt="0"/>
      <dgm:spPr/>
    </dgm:pt>
    <dgm:pt modelId="{F5AA5760-C4AA-4264-9996-2B5619263829}" type="pres">
      <dgm:prSet presAssocID="{6F851EEB-EEE5-4816-8000-8D67C381931F}" presName="Parent1" presStyleLbl="node1" presStyleIdx="6" presStyleCnt="8">
        <dgm:presLayoutVars>
          <dgm:chMax val="1"/>
          <dgm:chPref val="1"/>
          <dgm:bulletEnabled val="1"/>
        </dgm:presLayoutVars>
      </dgm:prSet>
      <dgm:spPr/>
    </dgm:pt>
    <dgm:pt modelId="{F437968A-CE30-4398-94F6-B35C6796CBD2}" type="pres">
      <dgm:prSet presAssocID="{6F851EEB-EEE5-4816-8000-8D67C381931F}" presName="Childtext1" presStyleLbl="revTx" presStyleIdx="3" presStyleCnt="4">
        <dgm:presLayoutVars>
          <dgm:chMax val="0"/>
          <dgm:chPref val="0"/>
          <dgm:bulletEnabled val="1"/>
        </dgm:presLayoutVars>
      </dgm:prSet>
      <dgm:spPr/>
    </dgm:pt>
    <dgm:pt modelId="{9D463FB6-1D4B-4E67-831C-647760839189}" type="pres">
      <dgm:prSet presAssocID="{6F851EEB-EEE5-4816-8000-8D67C381931F}" presName="BalanceSpacing" presStyleCnt="0"/>
      <dgm:spPr/>
    </dgm:pt>
    <dgm:pt modelId="{116498E8-DDD6-4FB1-AF66-88494A8FF72F}" type="pres">
      <dgm:prSet presAssocID="{6F851EEB-EEE5-4816-8000-8D67C381931F}" presName="BalanceSpacing1" presStyleCnt="0"/>
      <dgm:spPr/>
    </dgm:pt>
    <dgm:pt modelId="{5547B8F0-A961-40BE-9912-7CB53A48497A}" type="pres">
      <dgm:prSet presAssocID="{A3EBDF07-2BD6-4506-94AB-4A1228AE3469}" presName="Accent1Text" presStyleLbl="node1" presStyleIdx="7" presStyleCnt="8"/>
      <dgm:spPr/>
    </dgm:pt>
  </dgm:ptLst>
  <dgm:cxnLst>
    <dgm:cxn modelId="{CE0EFE21-86E8-4EC7-BC2C-E46BC723D403}" type="presOf" srcId="{28788F7E-A000-472E-9258-84AEA4E596F1}" destId="{795D07A1-6756-4CEE-8504-14DADD0BE988}" srcOrd="0" destOrd="0" presId="urn:microsoft.com/office/officeart/2008/layout/AlternatingHexagons"/>
    <dgm:cxn modelId="{81B7E669-8F39-4E9A-A4DD-269516465A61}" type="presOf" srcId="{6C4A7C03-D898-43D3-8891-3F84993F11AF}" destId="{194EEFA9-6B5D-451F-AAA2-EC729ED3C411}" srcOrd="0" destOrd="0" presId="urn:microsoft.com/office/officeart/2008/layout/AlternatingHexagons"/>
    <dgm:cxn modelId="{AFE0954A-7253-4791-A56F-2F8F5E02F536}" srcId="{B97593CD-7E63-4756-AA87-7F2D8FA6FE1B}" destId="{6F851EEB-EEE5-4816-8000-8D67C381931F}" srcOrd="3" destOrd="0" parTransId="{3D7DE8DD-295A-4D16-AEA2-1B649182C82D}" sibTransId="{A3EBDF07-2BD6-4506-94AB-4A1228AE3469}"/>
    <dgm:cxn modelId="{3E1FAF71-A08C-4028-8DB9-8024F5EA43B6}" srcId="{6C4A7C03-D898-43D3-8891-3F84993F11AF}" destId="{F7B7294E-8E8D-4A0D-8948-E7D20A55552E}" srcOrd="0" destOrd="0" parTransId="{10060746-FEA6-4BB9-A4A3-4D0027D6CC2F}" sibTransId="{F4215FA4-8CA0-44BF-B3F3-92988AA8FBBA}"/>
    <dgm:cxn modelId="{EE2F3C76-0AE2-4C59-91EC-2A651F17C3D2}" srcId="{B97593CD-7E63-4756-AA87-7F2D8FA6FE1B}" destId="{6C4A7C03-D898-43D3-8891-3F84993F11AF}" srcOrd="1" destOrd="0" parTransId="{709F8AA9-7DC2-44D3-8656-FF4D558425B2}" sibTransId="{51547C52-42FA-41E6-BDC3-1C623BBC5493}"/>
    <dgm:cxn modelId="{CC70FB76-ED7A-4A41-B8BA-19CC167D9E07}" type="presOf" srcId="{EEB1B8C9-E3A8-412E-A807-9CDA4AE41866}" destId="{50A2ACDB-6682-4D41-A795-3703E88EB060}" srcOrd="0" destOrd="0" presId="urn:microsoft.com/office/officeart/2008/layout/AlternatingHexagons"/>
    <dgm:cxn modelId="{4548A778-6B79-40C1-9BB3-CD9C14AABF40}" type="presOf" srcId="{84F66CE5-5368-415A-BCA1-CB3DE97B1906}" destId="{05FE6266-FD20-420C-ACD6-81D03501D429}" srcOrd="0" destOrd="0" presId="urn:microsoft.com/office/officeart/2008/layout/AlternatingHexagons"/>
    <dgm:cxn modelId="{FBC9F489-7F2C-48C8-89DE-F1FF7B5BB45E}" type="presOf" srcId="{6F851EEB-EEE5-4816-8000-8D67C381931F}" destId="{F5AA5760-C4AA-4264-9996-2B5619263829}" srcOrd="0" destOrd="0" presId="urn:microsoft.com/office/officeart/2008/layout/AlternatingHexagons"/>
    <dgm:cxn modelId="{D598AD8C-A7A0-42B5-8C6C-74B9CA6D8686}" type="presOf" srcId="{A3EBDF07-2BD6-4506-94AB-4A1228AE3469}" destId="{5547B8F0-A961-40BE-9912-7CB53A48497A}" srcOrd="0" destOrd="0" presId="urn:microsoft.com/office/officeart/2008/layout/AlternatingHexagons"/>
    <dgm:cxn modelId="{1168929D-F559-470B-B5C9-50506BABFADF}" srcId="{B97593CD-7E63-4756-AA87-7F2D8FA6FE1B}" destId="{EEB1B8C9-E3A8-412E-A807-9CDA4AE41866}" srcOrd="0" destOrd="0" parTransId="{1F581292-4918-4E21-AA1C-0B91CD3416D7}" sibTransId="{28788F7E-A000-472E-9258-84AEA4E596F1}"/>
    <dgm:cxn modelId="{625B40A3-1130-4DB1-AD59-D37C152528B5}" type="presOf" srcId="{A724CAE7-4B6A-4C63-A92B-4C5D2DA638FE}" destId="{60785F08-92CE-469D-9446-5FE558C3FC5F}" srcOrd="0" destOrd="0" presId="urn:microsoft.com/office/officeart/2008/layout/AlternatingHexagons"/>
    <dgm:cxn modelId="{032D13A4-4EEC-45F2-B24E-7E1B57EEFA32}" type="presOf" srcId="{F7B7294E-8E8D-4A0D-8948-E7D20A55552E}" destId="{3A7F1F13-3055-42CD-AD55-5C36DE4AA486}" srcOrd="0" destOrd="0" presId="urn:microsoft.com/office/officeart/2008/layout/AlternatingHexagons"/>
    <dgm:cxn modelId="{322859E0-4D55-4ACB-A591-688316BE6C2C}" type="presOf" srcId="{51547C52-42FA-41E6-BDC3-1C623BBC5493}" destId="{932B5F20-FC39-4A08-AA5C-6C92A2158F23}" srcOrd="0" destOrd="0" presId="urn:microsoft.com/office/officeart/2008/layout/AlternatingHexagons"/>
    <dgm:cxn modelId="{75C999E6-CB5B-424F-B4C8-99CDDF2E97F1}" srcId="{B97593CD-7E63-4756-AA87-7F2D8FA6FE1B}" destId="{84F66CE5-5368-415A-BCA1-CB3DE97B1906}" srcOrd="2" destOrd="0" parTransId="{2AF415E5-F3E2-4845-800E-E17F52420B61}" sibTransId="{A724CAE7-4B6A-4C63-A92B-4C5D2DA638FE}"/>
    <dgm:cxn modelId="{1101D3E8-F707-41E6-AAD2-021132934633}" type="presOf" srcId="{B97593CD-7E63-4756-AA87-7F2D8FA6FE1B}" destId="{AEB9031F-2A3A-457A-B7F1-DB7638C4211F}" srcOrd="0" destOrd="0" presId="urn:microsoft.com/office/officeart/2008/layout/AlternatingHexagons"/>
    <dgm:cxn modelId="{2DB87B13-9589-471A-8AE6-268BB55EBA4F}" type="presParOf" srcId="{AEB9031F-2A3A-457A-B7F1-DB7638C4211F}" destId="{6463BABC-2852-44BC-B391-30ACF8ECD7E3}" srcOrd="0" destOrd="0" presId="urn:microsoft.com/office/officeart/2008/layout/AlternatingHexagons"/>
    <dgm:cxn modelId="{DE1B2824-E831-4A72-9620-41E56955D077}" type="presParOf" srcId="{6463BABC-2852-44BC-B391-30ACF8ECD7E3}" destId="{50A2ACDB-6682-4D41-A795-3703E88EB060}" srcOrd="0" destOrd="0" presId="urn:microsoft.com/office/officeart/2008/layout/AlternatingHexagons"/>
    <dgm:cxn modelId="{3252EDA7-DFD2-4515-A271-B4ECB3CFF7B9}" type="presParOf" srcId="{6463BABC-2852-44BC-B391-30ACF8ECD7E3}" destId="{DC3BEAD5-2EF2-46D9-81FD-766359F6D122}" srcOrd="1" destOrd="0" presId="urn:microsoft.com/office/officeart/2008/layout/AlternatingHexagons"/>
    <dgm:cxn modelId="{4C89A39E-A01E-498C-834B-A8BAFCBE8590}" type="presParOf" srcId="{6463BABC-2852-44BC-B391-30ACF8ECD7E3}" destId="{57E93FAE-8145-4EA1-A56F-C22BD622687B}" srcOrd="2" destOrd="0" presId="urn:microsoft.com/office/officeart/2008/layout/AlternatingHexagons"/>
    <dgm:cxn modelId="{12EB4BE3-0FAA-4877-8026-77A5D5E428AC}" type="presParOf" srcId="{6463BABC-2852-44BC-B391-30ACF8ECD7E3}" destId="{6B5A6CC2-74B8-4A65-8A94-BC143F182E99}" srcOrd="3" destOrd="0" presId="urn:microsoft.com/office/officeart/2008/layout/AlternatingHexagons"/>
    <dgm:cxn modelId="{CAD3D8D6-9A34-4639-B97D-0CA51B8768F0}" type="presParOf" srcId="{6463BABC-2852-44BC-B391-30ACF8ECD7E3}" destId="{795D07A1-6756-4CEE-8504-14DADD0BE988}" srcOrd="4" destOrd="0" presId="urn:microsoft.com/office/officeart/2008/layout/AlternatingHexagons"/>
    <dgm:cxn modelId="{52625E3F-7701-44B7-BDC6-0936537067DB}" type="presParOf" srcId="{AEB9031F-2A3A-457A-B7F1-DB7638C4211F}" destId="{D2487CFC-AB5E-4674-826E-FD5701C3B549}" srcOrd="1" destOrd="0" presId="urn:microsoft.com/office/officeart/2008/layout/AlternatingHexagons"/>
    <dgm:cxn modelId="{75BB80AB-90AA-4FCF-AA68-E85E039D0F0C}" type="presParOf" srcId="{AEB9031F-2A3A-457A-B7F1-DB7638C4211F}" destId="{E87F2F4F-4B41-4385-83AE-E6CA43A56203}" srcOrd="2" destOrd="0" presId="urn:microsoft.com/office/officeart/2008/layout/AlternatingHexagons"/>
    <dgm:cxn modelId="{592D8996-0EE4-4E1E-A5F3-AB3F92770D58}" type="presParOf" srcId="{E87F2F4F-4B41-4385-83AE-E6CA43A56203}" destId="{194EEFA9-6B5D-451F-AAA2-EC729ED3C411}" srcOrd="0" destOrd="0" presId="urn:microsoft.com/office/officeart/2008/layout/AlternatingHexagons"/>
    <dgm:cxn modelId="{D80D3C36-B799-47E1-8844-444E11A06688}" type="presParOf" srcId="{E87F2F4F-4B41-4385-83AE-E6CA43A56203}" destId="{3A7F1F13-3055-42CD-AD55-5C36DE4AA486}" srcOrd="1" destOrd="0" presId="urn:microsoft.com/office/officeart/2008/layout/AlternatingHexagons"/>
    <dgm:cxn modelId="{D1CECCE6-00EA-4F18-BA70-0554BDB81816}" type="presParOf" srcId="{E87F2F4F-4B41-4385-83AE-E6CA43A56203}" destId="{110F325D-C3B9-4E3D-B7DE-6284410E7D9A}" srcOrd="2" destOrd="0" presId="urn:microsoft.com/office/officeart/2008/layout/AlternatingHexagons"/>
    <dgm:cxn modelId="{2FE3C61C-8F99-47D8-8366-94D2A2DA15C7}" type="presParOf" srcId="{E87F2F4F-4B41-4385-83AE-E6CA43A56203}" destId="{AD01C1FE-EE3C-4F0E-B228-9B7A49D77264}" srcOrd="3" destOrd="0" presId="urn:microsoft.com/office/officeart/2008/layout/AlternatingHexagons"/>
    <dgm:cxn modelId="{CC713358-7B2A-4693-8A6F-C9760F3CE501}" type="presParOf" srcId="{E87F2F4F-4B41-4385-83AE-E6CA43A56203}" destId="{932B5F20-FC39-4A08-AA5C-6C92A2158F23}" srcOrd="4" destOrd="0" presId="urn:microsoft.com/office/officeart/2008/layout/AlternatingHexagons"/>
    <dgm:cxn modelId="{D50F032D-A433-4A27-8E4A-978F18720581}" type="presParOf" srcId="{AEB9031F-2A3A-457A-B7F1-DB7638C4211F}" destId="{9B6BD139-6129-495F-95E9-A407539153AD}" srcOrd="3" destOrd="0" presId="urn:microsoft.com/office/officeart/2008/layout/AlternatingHexagons"/>
    <dgm:cxn modelId="{25E80FD4-F0B7-4B70-BF1A-8833B060D1B9}" type="presParOf" srcId="{AEB9031F-2A3A-457A-B7F1-DB7638C4211F}" destId="{D7ACB9F8-75A0-4835-A404-F8A51BAA0B55}" srcOrd="4" destOrd="0" presId="urn:microsoft.com/office/officeart/2008/layout/AlternatingHexagons"/>
    <dgm:cxn modelId="{0D234BCC-FA08-4776-A101-F93155DB28BA}" type="presParOf" srcId="{D7ACB9F8-75A0-4835-A404-F8A51BAA0B55}" destId="{05FE6266-FD20-420C-ACD6-81D03501D429}" srcOrd="0" destOrd="0" presId="urn:microsoft.com/office/officeart/2008/layout/AlternatingHexagons"/>
    <dgm:cxn modelId="{61406257-AD48-440B-AFE7-5AE54CF34A9D}" type="presParOf" srcId="{D7ACB9F8-75A0-4835-A404-F8A51BAA0B55}" destId="{F950D0DE-4AF8-4EB7-8B73-D7EA202A51DB}" srcOrd="1" destOrd="0" presId="urn:microsoft.com/office/officeart/2008/layout/AlternatingHexagons"/>
    <dgm:cxn modelId="{994B48EA-3491-4195-B554-307588C1335F}" type="presParOf" srcId="{D7ACB9F8-75A0-4835-A404-F8A51BAA0B55}" destId="{E78B1F43-6783-499A-80B2-6E091CFFD7EB}" srcOrd="2" destOrd="0" presId="urn:microsoft.com/office/officeart/2008/layout/AlternatingHexagons"/>
    <dgm:cxn modelId="{4398C336-9C6C-4640-9A61-03D93256EAAB}" type="presParOf" srcId="{D7ACB9F8-75A0-4835-A404-F8A51BAA0B55}" destId="{9E5FD921-B12C-491B-8FE3-F7AB491265CC}" srcOrd="3" destOrd="0" presId="urn:microsoft.com/office/officeart/2008/layout/AlternatingHexagons"/>
    <dgm:cxn modelId="{0C75C2AD-281B-4962-84AD-9773D02534AE}" type="presParOf" srcId="{D7ACB9F8-75A0-4835-A404-F8A51BAA0B55}" destId="{60785F08-92CE-469D-9446-5FE558C3FC5F}" srcOrd="4" destOrd="0" presId="urn:microsoft.com/office/officeart/2008/layout/AlternatingHexagons"/>
    <dgm:cxn modelId="{5230A8BB-FFD3-40D4-9BDF-C720863C801A}" type="presParOf" srcId="{AEB9031F-2A3A-457A-B7F1-DB7638C4211F}" destId="{234CD27D-9B6F-4FB3-8672-F9008A5628C3}" srcOrd="5" destOrd="0" presId="urn:microsoft.com/office/officeart/2008/layout/AlternatingHexagons"/>
    <dgm:cxn modelId="{9B0C4B11-7965-4A88-B093-D6993ABA6356}" type="presParOf" srcId="{AEB9031F-2A3A-457A-B7F1-DB7638C4211F}" destId="{06BD343B-21CC-46DD-9623-445AC56A2CB9}" srcOrd="6" destOrd="0" presId="urn:microsoft.com/office/officeart/2008/layout/AlternatingHexagons"/>
    <dgm:cxn modelId="{F786D330-F971-4076-B5D7-24FC95D77F83}" type="presParOf" srcId="{06BD343B-21CC-46DD-9623-445AC56A2CB9}" destId="{F5AA5760-C4AA-4264-9996-2B5619263829}" srcOrd="0" destOrd="0" presId="urn:microsoft.com/office/officeart/2008/layout/AlternatingHexagons"/>
    <dgm:cxn modelId="{A3AF757A-457E-4995-A0BA-E49E77A5A2EB}" type="presParOf" srcId="{06BD343B-21CC-46DD-9623-445AC56A2CB9}" destId="{F437968A-CE30-4398-94F6-B35C6796CBD2}" srcOrd="1" destOrd="0" presId="urn:microsoft.com/office/officeart/2008/layout/AlternatingHexagons"/>
    <dgm:cxn modelId="{51570790-C4D6-45CB-8CA2-A38DA93A4DE0}" type="presParOf" srcId="{06BD343B-21CC-46DD-9623-445AC56A2CB9}" destId="{9D463FB6-1D4B-4E67-831C-647760839189}" srcOrd="2" destOrd="0" presId="urn:microsoft.com/office/officeart/2008/layout/AlternatingHexagons"/>
    <dgm:cxn modelId="{EAC36568-7D1C-4609-872E-28AAB1D6B108}" type="presParOf" srcId="{06BD343B-21CC-46DD-9623-445AC56A2CB9}" destId="{116498E8-DDD6-4FB1-AF66-88494A8FF72F}" srcOrd="3" destOrd="0" presId="urn:microsoft.com/office/officeart/2008/layout/AlternatingHexagons"/>
    <dgm:cxn modelId="{0A773F7E-40E4-4081-9D81-85F9C013BF2B}" type="presParOf" srcId="{06BD343B-21CC-46DD-9623-445AC56A2CB9}" destId="{5547B8F0-A961-40BE-9912-7CB53A48497A}"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7593CD-7E63-4756-AA87-7F2D8FA6FE1B}" type="doc">
      <dgm:prSet loTypeId="urn:microsoft.com/office/officeart/2008/layout/AlternatingHexagons" loCatId="list" qsTypeId="urn:microsoft.com/office/officeart/2005/8/quickstyle/simple2" qsCatId="simple" csTypeId="urn:microsoft.com/office/officeart/2005/8/colors/colorful3" csCatId="colorful" phldr="1"/>
      <dgm:spPr/>
      <dgm:t>
        <a:bodyPr/>
        <a:lstStyle/>
        <a:p>
          <a:endParaRPr lang="en-US"/>
        </a:p>
      </dgm:t>
    </dgm:pt>
    <dgm:pt modelId="{EEB1B8C9-E3A8-412E-A807-9CDA4AE41866}">
      <dgm:prSet phldrT="[Text]" custT="1"/>
      <dgm:spPr/>
      <dgm:t>
        <a:bodyPr/>
        <a:lstStyle/>
        <a:p>
          <a:r>
            <a:rPr lang="en-US" sz="1600" dirty="0">
              <a:solidFill>
                <a:schemeClr val="bg1"/>
              </a:solidFill>
            </a:rPr>
            <a:t>psycho-social</a:t>
          </a:r>
        </a:p>
        <a:p>
          <a:r>
            <a:rPr lang="en-US" sz="1600" dirty="0"/>
            <a:t>supports;</a:t>
          </a:r>
        </a:p>
        <a:p>
          <a:r>
            <a:rPr lang="en-US" sz="1600" dirty="0"/>
            <a:t>education </a:t>
          </a:r>
        </a:p>
      </dgm:t>
    </dgm:pt>
    <dgm:pt modelId="{1F581292-4918-4E21-AA1C-0B91CD3416D7}" type="parTrans" cxnId="{1168929D-F559-470B-B5C9-50506BABFADF}">
      <dgm:prSet/>
      <dgm:spPr/>
      <dgm:t>
        <a:bodyPr/>
        <a:lstStyle/>
        <a:p>
          <a:endParaRPr lang="en-US"/>
        </a:p>
      </dgm:t>
    </dgm:pt>
    <dgm:pt modelId="{28788F7E-A000-472E-9258-84AEA4E596F1}" type="sibTrans" cxnId="{1168929D-F559-470B-B5C9-50506BABFADF}">
      <dgm:prSet/>
      <dgm:spPr/>
      <dgm:t>
        <a:bodyPr/>
        <a:lstStyle/>
        <a:p>
          <a:endParaRPr lang="en-US" dirty="0"/>
        </a:p>
      </dgm:t>
    </dgm:pt>
    <dgm:pt modelId="{84F66CE5-5368-415A-BCA1-CB3DE97B1906}">
      <dgm:prSet phldrT="[Text]" custT="1"/>
      <dgm:spPr/>
      <dgm:t>
        <a:bodyPr/>
        <a:lstStyle/>
        <a:p>
          <a:r>
            <a:rPr lang="en-US" sz="1400" dirty="0"/>
            <a:t>neuro-modulation</a:t>
          </a:r>
        </a:p>
      </dgm:t>
    </dgm:pt>
    <dgm:pt modelId="{2AF415E5-F3E2-4845-800E-E17F52420B61}" type="parTrans" cxnId="{75C999E6-CB5B-424F-B4C8-99CDDF2E97F1}">
      <dgm:prSet/>
      <dgm:spPr/>
      <dgm:t>
        <a:bodyPr/>
        <a:lstStyle/>
        <a:p>
          <a:endParaRPr lang="en-US"/>
        </a:p>
      </dgm:t>
    </dgm:pt>
    <dgm:pt modelId="{A724CAE7-4B6A-4C63-A92B-4C5D2DA638FE}" type="sibTrans" cxnId="{75C999E6-CB5B-424F-B4C8-99CDDF2E97F1}">
      <dgm:prSet/>
      <dgm:spPr/>
      <dgm:t>
        <a:bodyPr/>
        <a:lstStyle/>
        <a:p>
          <a:endParaRPr lang="en-US" dirty="0"/>
        </a:p>
      </dgm:t>
    </dgm:pt>
    <dgm:pt modelId="{6F851EEB-EEE5-4816-8000-8D67C381931F}">
      <dgm:prSet phldrT="[Text]" custT="1"/>
      <dgm:spPr/>
      <dgm:t>
        <a:bodyPr/>
        <a:lstStyle/>
        <a:p>
          <a:r>
            <a:rPr lang="en-US" sz="2000" dirty="0"/>
            <a:t>sleep support</a:t>
          </a:r>
        </a:p>
      </dgm:t>
    </dgm:pt>
    <dgm:pt modelId="{3D7DE8DD-295A-4D16-AEA2-1B649182C82D}" type="parTrans" cxnId="{AFE0954A-7253-4791-A56F-2F8F5E02F536}">
      <dgm:prSet/>
      <dgm:spPr/>
      <dgm:t>
        <a:bodyPr/>
        <a:lstStyle/>
        <a:p>
          <a:endParaRPr lang="en-US"/>
        </a:p>
      </dgm:t>
    </dgm:pt>
    <dgm:pt modelId="{A3EBDF07-2BD6-4506-94AB-4A1228AE3469}" type="sibTrans" cxnId="{AFE0954A-7253-4791-A56F-2F8F5E02F536}">
      <dgm:prSet/>
      <dgm:spPr/>
      <dgm:t>
        <a:bodyPr/>
        <a:lstStyle/>
        <a:p>
          <a:endParaRPr lang="en-US" dirty="0"/>
        </a:p>
      </dgm:t>
    </dgm:pt>
    <dgm:pt modelId="{6C4A7C03-D898-43D3-8891-3F84993F11AF}">
      <dgm:prSet custT="1"/>
      <dgm:spPr/>
      <dgm:t>
        <a:bodyPr/>
        <a:lstStyle/>
        <a:p>
          <a:endParaRPr lang="en-US" sz="1200" dirty="0"/>
        </a:p>
      </dgm:t>
    </dgm:pt>
    <dgm:pt modelId="{709F8AA9-7DC2-44D3-8656-FF4D558425B2}" type="parTrans" cxnId="{EE2F3C76-0AE2-4C59-91EC-2A651F17C3D2}">
      <dgm:prSet/>
      <dgm:spPr/>
      <dgm:t>
        <a:bodyPr/>
        <a:lstStyle/>
        <a:p>
          <a:endParaRPr lang="en-US"/>
        </a:p>
      </dgm:t>
    </dgm:pt>
    <dgm:pt modelId="{51547C52-42FA-41E6-BDC3-1C623BBC5493}" type="sibTrans" cxnId="{EE2F3C76-0AE2-4C59-91EC-2A651F17C3D2}">
      <dgm:prSet/>
      <dgm:spPr/>
      <dgm:t>
        <a:bodyPr/>
        <a:lstStyle/>
        <a:p>
          <a:endParaRPr lang="en-US" dirty="0"/>
        </a:p>
      </dgm:t>
    </dgm:pt>
    <dgm:pt modelId="{F7B7294E-8E8D-4A0D-8948-E7D20A55552E}">
      <dgm:prSet/>
      <dgm:spPr/>
      <dgm:t>
        <a:bodyPr/>
        <a:lstStyle/>
        <a:p>
          <a:endParaRPr lang="en-US" dirty="0"/>
        </a:p>
      </dgm:t>
    </dgm:pt>
    <dgm:pt modelId="{10060746-FEA6-4BB9-A4A3-4D0027D6CC2F}" type="parTrans" cxnId="{3E1FAF71-A08C-4028-8DB9-8024F5EA43B6}">
      <dgm:prSet/>
      <dgm:spPr/>
      <dgm:t>
        <a:bodyPr/>
        <a:lstStyle/>
        <a:p>
          <a:endParaRPr lang="en-US"/>
        </a:p>
      </dgm:t>
    </dgm:pt>
    <dgm:pt modelId="{F4215FA4-8CA0-44BF-B3F3-92988AA8FBBA}" type="sibTrans" cxnId="{3E1FAF71-A08C-4028-8DB9-8024F5EA43B6}">
      <dgm:prSet/>
      <dgm:spPr/>
      <dgm:t>
        <a:bodyPr/>
        <a:lstStyle/>
        <a:p>
          <a:endParaRPr lang="en-US"/>
        </a:p>
      </dgm:t>
    </dgm:pt>
    <dgm:pt modelId="{AEB9031F-2A3A-457A-B7F1-DB7638C4211F}" type="pres">
      <dgm:prSet presAssocID="{B97593CD-7E63-4756-AA87-7F2D8FA6FE1B}" presName="Name0" presStyleCnt="0">
        <dgm:presLayoutVars>
          <dgm:chMax/>
          <dgm:chPref/>
          <dgm:dir/>
          <dgm:animLvl val="lvl"/>
        </dgm:presLayoutVars>
      </dgm:prSet>
      <dgm:spPr/>
    </dgm:pt>
    <dgm:pt modelId="{6463BABC-2852-44BC-B391-30ACF8ECD7E3}" type="pres">
      <dgm:prSet presAssocID="{EEB1B8C9-E3A8-412E-A807-9CDA4AE41866}" presName="composite" presStyleCnt="0"/>
      <dgm:spPr/>
    </dgm:pt>
    <dgm:pt modelId="{50A2ACDB-6682-4D41-A795-3703E88EB060}" type="pres">
      <dgm:prSet presAssocID="{EEB1B8C9-E3A8-412E-A807-9CDA4AE41866}" presName="Parent1" presStyleLbl="node1" presStyleIdx="0" presStyleCnt="8">
        <dgm:presLayoutVars>
          <dgm:chMax val="1"/>
          <dgm:chPref val="1"/>
          <dgm:bulletEnabled val="1"/>
        </dgm:presLayoutVars>
      </dgm:prSet>
      <dgm:spPr/>
    </dgm:pt>
    <dgm:pt modelId="{DC3BEAD5-2EF2-46D9-81FD-766359F6D122}" type="pres">
      <dgm:prSet presAssocID="{EEB1B8C9-E3A8-412E-A807-9CDA4AE41866}" presName="Childtext1" presStyleLbl="revTx" presStyleIdx="0" presStyleCnt="4">
        <dgm:presLayoutVars>
          <dgm:chMax val="0"/>
          <dgm:chPref val="0"/>
          <dgm:bulletEnabled val="1"/>
        </dgm:presLayoutVars>
      </dgm:prSet>
      <dgm:spPr/>
    </dgm:pt>
    <dgm:pt modelId="{57E93FAE-8145-4EA1-A56F-C22BD622687B}" type="pres">
      <dgm:prSet presAssocID="{EEB1B8C9-E3A8-412E-A807-9CDA4AE41866}" presName="BalanceSpacing" presStyleCnt="0"/>
      <dgm:spPr/>
    </dgm:pt>
    <dgm:pt modelId="{6B5A6CC2-74B8-4A65-8A94-BC143F182E99}" type="pres">
      <dgm:prSet presAssocID="{EEB1B8C9-E3A8-412E-A807-9CDA4AE41866}" presName="BalanceSpacing1" presStyleCnt="0"/>
      <dgm:spPr/>
    </dgm:pt>
    <dgm:pt modelId="{795D07A1-6756-4CEE-8504-14DADD0BE988}" type="pres">
      <dgm:prSet presAssocID="{28788F7E-A000-472E-9258-84AEA4E596F1}" presName="Accent1Text" presStyleLbl="node1" presStyleIdx="1" presStyleCnt="8"/>
      <dgm:spPr/>
    </dgm:pt>
    <dgm:pt modelId="{D2487CFC-AB5E-4674-826E-FD5701C3B549}" type="pres">
      <dgm:prSet presAssocID="{28788F7E-A000-472E-9258-84AEA4E596F1}" presName="spaceBetweenRectangles" presStyleCnt="0"/>
      <dgm:spPr/>
    </dgm:pt>
    <dgm:pt modelId="{E87F2F4F-4B41-4385-83AE-E6CA43A56203}" type="pres">
      <dgm:prSet presAssocID="{6C4A7C03-D898-43D3-8891-3F84993F11AF}" presName="composite" presStyleCnt="0"/>
      <dgm:spPr/>
    </dgm:pt>
    <dgm:pt modelId="{194EEFA9-6B5D-451F-AAA2-EC729ED3C411}" type="pres">
      <dgm:prSet presAssocID="{6C4A7C03-D898-43D3-8891-3F84993F11AF}" presName="Parent1" presStyleLbl="node1" presStyleIdx="2" presStyleCnt="8">
        <dgm:presLayoutVars>
          <dgm:chMax val="1"/>
          <dgm:chPref val="1"/>
          <dgm:bulletEnabled val="1"/>
        </dgm:presLayoutVars>
      </dgm:prSet>
      <dgm:spPr/>
    </dgm:pt>
    <dgm:pt modelId="{3A7F1F13-3055-42CD-AD55-5C36DE4AA486}" type="pres">
      <dgm:prSet presAssocID="{6C4A7C03-D898-43D3-8891-3F84993F11AF}" presName="Childtext1" presStyleLbl="revTx" presStyleIdx="1" presStyleCnt="4">
        <dgm:presLayoutVars>
          <dgm:chMax val="0"/>
          <dgm:chPref val="0"/>
          <dgm:bulletEnabled val="1"/>
        </dgm:presLayoutVars>
      </dgm:prSet>
      <dgm:spPr/>
    </dgm:pt>
    <dgm:pt modelId="{110F325D-C3B9-4E3D-B7DE-6284410E7D9A}" type="pres">
      <dgm:prSet presAssocID="{6C4A7C03-D898-43D3-8891-3F84993F11AF}" presName="BalanceSpacing" presStyleCnt="0"/>
      <dgm:spPr/>
    </dgm:pt>
    <dgm:pt modelId="{AD01C1FE-EE3C-4F0E-B228-9B7A49D77264}" type="pres">
      <dgm:prSet presAssocID="{6C4A7C03-D898-43D3-8891-3F84993F11AF}" presName="BalanceSpacing1" presStyleCnt="0"/>
      <dgm:spPr/>
    </dgm:pt>
    <dgm:pt modelId="{932B5F20-FC39-4A08-AA5C-6C92A2158F23}" type="pres">
      <dgm:prSet presAssocID="{51547C52-42FA-41E6-BDC3-1C623BBC5493}" presName="Accent1Text" presStyleLbl="node1" presStyleIdx="3" presStyleCnt="8"/>
      <dgm:spPr/>
    </dgm:pt>
    <dgm:pt modelId="{9B6BD139-6129-495F-95E9-A407539153AD}" type="pres">
      <dgm:prSet presAssocID="{51547C52-42FA-41E6-BDC3-1C623BBC5493}" presName="spaceBetweenRectangles" presStyleCnt="0"/>
      <dgm:spPr/>
    </dgm:pt>
    <dgm:pt modelId="{D7ACB9F8-75A0-4835-A404-F8A51BAA0B55}" type="pres">
      <dgm:prSet presAssocID="{84F66CE5-5368-415A-BCA1-CB3DE97B1906}" presName="composite" presStyleCnt="0"/>
      <dgm:spPr/>
    </dgm:pt>
    <dgm:pt modelId="{05FE6266-FD20-420C-ACD6-81D03501D429}" type="pres">
      <dgm:prSet presAssocID="{84F66CE5-5368-415A-BCA1-CB3DE97B1906}" presName="Parent1" presStyleLbl="node1" presStyleIdx="4" presStyleCnt="8">
        <dgm:presLayoutVars>
          <dgm:chMax val="1"/>
          <dgm:chPref val="1"/>
          <dgm:bulletEnabled val="1"/>
        </dgm:presLayoutVars>
      </dgm:prSet>
      <dgm:spPr/>
    </dgm:pt>
    <dgm:pt modelId="{F950D0DE-4AF8-4EB7-8B73-D7EA202A51DB}" type="pres">
      <dgm:prSet presAssocID="{84F66CE5-5368-415A-BCA1-CB3DE97B1906}" presName="Childtext1" presStyleLbl="revTx" presStyleIdx="2" presStyleCnt="4">
        <dgm:presLayoutVars>
          <dgm:chMax val="0"/>
          <dgm:chPref val="0"/>
          <dgm:bulletEnabled val="1"/>
        </dgm:presLayoutVars>
      </dgm:prSet>
      <dgm:spPr/>
    </dgm:pt>
    <dgm:pt modelId="{E78B1F43-6783-499A-80B2-6E091CFFD7EB}" type="pres">
      <dgm:prSet presAssocID="{84F66CE5-5368-415A-BCA1-CB3DE97B1906}" presName="BalanceSpacing" presStyleCnt="0"/>
      <dgm:spPr/>
    </dgm:pt>
    <dgm:pt modelId="{9E5FD921-B12C-491B-8FE3-F7AB491265CC}" type="pres">
      <dgm:prSet presAssocID="{84F66CE5-5368-415A-BCA1-CB3DE97B1906}" presName="BalanceSpacing1" presStyleCnt="0"/>
      <dgm:spPr/>
    </dgm:pt>
    <dgm:pt modelId="{60785F08-92CE-469D-9446-5FE558C3FC5F}" type="pres">
      <dgm:prSet presAssocID="{A724CAE7-4B6A-4C63-A92B-4C5D2DA638FE}" presName="Accent1Text" presStyleLbl="node1" presStyleIdx="5" presStyleCnt="8"/>
      <dgm:spPr/>
    </dgm:pt>
    <dgm:pt modelId="{234CD27D-9B6F-4FB3-8672-F9008A5628C3}" type="pres">
      <dgm:prSet presAssocID="{A724CAE7-4B6A-4C63-A92B-4C5D2DA638FE}" presName="spaceBetweenRectangles" presStyleCnt="0"/>
      <dgm:spPr/>
    </dgm:pt>
    <dgm:pt modelId="{06BD343B-21CC-46DD-9623-445AC56A2CB9}" type="pres">
      <dgm:prSet presAssocID="{6F851EEB-EEE5-4816-8000-8D67C381931F}" presName="composite" presStyleCnt="0"/>
      <dgm:spPr/>
    </dgm:pt>
    <dgm:pt modelId="{F5AA5760-C4AA-4264-9996-2B5619263829}" type="pres">
      <dgm:prSet presAssocID="{6F851EEB-EEE5-4816-8000-8D67C381931F}" presName="Parent1" presStyleLbl="node1" presStyleIdx="6" presStyleCnt="8">
        <dgm:presLayoutVars>
          <dgm:chMax val="1"/>
          <dgm:chPref val="1"/>
          <dgm:bulletEnabled val="1"/>
        </dgm:presLayoutVars>
      </dgm:prSet>
      <dgm:spPr/>
    </dgm:pt>
    <dgm:pt modelId="{F437968A-CE30-4398-94F6-B35C6796CBD2}" type="pres">
      <dgm:prSet presAssocID="{6F851EEB-EEE5-4816-8000-8D67C381931F}" presName="Childtext1" presStyleLbl="revTx" presStyleIdx="3" presStyleCnt="4">
        <dgm:presLayoutVars>
          <dgm:chMax val="0"/>
          <dgm:chPref val="0"/>
          <dgm:bulletEnabled val="1"/>
        </dgm:presLayoutVars>
      </dgm:prSet>
      <dgm:spPr/>
    </dgm:pt>
    <dgm:pt modelId="{9D463FB6-1D4B-4E67-831C-647760839189}" type="pres">
      <dgm:prSet presAssocID="{6F851EEB-EEE5-4816-8000-8D67C381931F}" presName="BalanceSpacing" presStyleCnt="0"/>
      <dgm:spPr/>
    </dgm:pt>
    <dgm:pt modelId="{116498E8-DDD6-4FB1-AF66-88494A8FF72F}" type="pres">
      <dgm:prSet presAssocID="{6F851EEB-EEE5-4816-8000-8D67C381931F}" presName="BalanceSpacing1" presStyleCnt="0"/>
      <dgm:spPr/>
    </dgm:pt>
    <dgm:pt modelId="{5547B8F0-A961-40BE-9912-7CB53A48497A}" type="pres">
      <dgm:prSet presAssocID="{A3EBDF07-2BD6-4506-94AB-4A1228AE3469}" presName="Accent1Text" presStyleLbl="node1" presStyleIdx="7" presStyleCnt="8"/>
      <dgm:spPr/>
    </dgm:pt>
  </dgm:ptLst>
  <dgm:cxnLst>
    <dgm:cxn modelId="{CE0EFE21-86E8-4EC7-BC2C-E46BC723D403}" type="presOf" srcId="{28788F7E-A000-472E-9258-84AEA4E596F1}" destId="{795D07A1-6756-4CEE-8504-14DADD0BE988}" srcOrd="0" destOrd="0" presId="urn:microsoft.com/office/officeart/2008/layout/AlternatingHexagons"/>
    <dgm:cxn modelId="{81B7E669-8F39-4E9A-A4DD-269516465A61}" type="presOf" srcId="{6C4A7C03-D898-43D3-8891-3F84993F11AF}" destId="{194EEFA9-6B5D-451F-AAA2-EC729ED3C411}" srcOrd="0" destOrd="0" presId="urn:microsoft.com/office/officeart/2008/layout/AlternatingHexagons"/>
    <dgm:cxn modelId="{AFE0954A-7253-4791-A56F-2F8F5E02F536}" srcId="{B97593CD-7E63-4756-AA87-7F2D8FA6FE1B}" destId="{6F851EEB-EEE5-4816-8000-8D67C381931F}" srcOrd="3" destOrd="0" parTransId="{3D7DE8DD-295A-4D16-AEA2-1B649182C82D}" sibTransId="{A3EBDF07-2BD6-4506-94AB-4A1228AE3469}"/>
    <dgm:cxn modelId="{3E1FAF71-A08C-4028-8DB9-8024F5EA43B6}" srcId="{6C4A7C03-D898-43D3-8891-3F84993F11AF}" destId="{F7B7294E-8E8D-4A0D-8948-E7D20A55552E}" srcOrd="0" destOrd="0" parTransId="{10060746-FEA6-4BB9-A4A3-4D0027D6CC2F}" sibTransId="{F4215FA4-8CA0-44BF-B3F3-92988AA8FBBA}"/>
    <dgm:cxn modelId="{EE2F3C76-0AE2-4C59-91EC-2A651F17C3D2}" srcId="{B97593CD-7E63-4756-AA87-7F2D8FA6FE1B}" destId="{6C4A7C03-D898-43D3-8891-3F84993F11AF}" srcOrd="1" destOrd="0" parTransId="{709F8AA9-7DC2-44D3-8656-FF4D558425B2}" sibTransId="{51547C52-42FA-41E6-BDC3-1C623BBC5493}"/>
    <dgm:cxn modelId="{CC70FB76-ED7A-4A41-B8BA-19CC167D9E07}" type="presOf" srcId="{EEB1B8C9-E3A8-412E-A807-9CDA4AE41866}" destId="{50A2ACDB-6682-4D41-A795-3703E88EB060}" srcOrd="0" destOrd="0" presId="urn:microsoft.com/office/officeart/2008/layout/AlternatingHexagons"/>
    <dgm:cxn modelId="{4548A778-6B79-40C1-9BB3-CD9C14AABF40}" type="presOf" srcId="{84F66CE5-5368-415A-BCA1-CB3DE97B1906}" destId="{05FE6266-FD20-420C-ACD6-81D03501D429}" srcOrd="0" destOrd="0" presId="urn:microsoft.com/office/officeart/2008/layout/AlternatingHexagons"/>
    <dgm:cxn modelId="{FBC9F489-7F2C-48C8-89DE-F1FF7B5BB45E}" type="presOf" srcId="{6F851EEB-EEE5-4816-8000-8D67C381931F}" destId="{F5AA5760-C4AA-4264-9996-2B5619263829}" srcOrd="0" destOrd="0" presId="urn:microsoft.com/office/officeart/2008/layout/AlternatingHexagons"/>
    <dgm:cxn modelId="{D598AD8C-A7A0-42B5-8C6C-74B9CA6D8686}" type="presOf" srcId="{A3EBDF07-2BD6-4506-94AB-4A1228AE3469}" destId="{5547B8F0-A961-40BE-9912-7CB53A48497A}" srcOrd="0" destOrd="0" presId="urn:microsoft.com/office/officeart/2008/layout/AlternatingHexagons"/>
    <dgm:cxn modelId="{1168929D-F559-470B-B5C9-50506BABFADF}" srcId="{B97593CD-7E63-4756-AA87-7F2D8FA6FE1B}" destId="{EEB1B8C9-E3A8-412E-A807-9CDA4AE41866}" srcOrd="0" destOrd="0" parTransId="{1F581292-4918-4E21-AA1C-0B91CD3416D7}" sibTransId="{28788F7E-A000-472E-9258-84AEA4E596F1}"/>
    <dgm:cxn modelId="{625B40A3-1130-4DB1-AD59-D37C152528B5}" type="presOf" srcId="{A724CAE7-4B6A-4C63-A92B-4C5D2DA638FE}" destId="{60785F08-92CE-469D-9446-5FE558C3FC5F}" srcOrd="0" destOrd="0" presId="urn:microsoft.com/office/officeart/2008/layout/AlternatingHexagons"/>
    <dgm:cxn modelId="{032D13A4-4EEC-45F2-B24E-7E1B57EEFA32}" type="presOf" srcId="{F7B7294E-8E8D-4A0D-8948-E7D20A55552E}" destId="{3A7F1F13-3055-42CD-AD55-5C36DE4AA486}" srcOrd="0" destOrd="0" presId="urn:microsoft.com/office/officeart/2008/layout/AlternatingHexagons"/>
    <dgm:cxn modelId="{322859E0-4D55-4ACB-A591-688316BE6C2C}" type="presOf" srcId="{51547C52-42FA-41E6-BDC3-1C623BBC5493}" destId="{932B5F20-FC39-4A08-AA5C-6C92A2158F23}" srcOrd="0" destOrd="0" presId="urn:microsoft.com/office/officeart/2008/layout/AlternatingHexagons"/>
    <dgm:cxn modelId="{75C999E6-CB5B-424F-B4C8-99CDDF2E97F1}" srcId="{B97593CD-7E63-4756-AA87-7F2D8FA6FE1B}" destId="{84F66CE5-5368-415A-BCA1-CB3DE97B1906}" srcOrd="2" destOrd="0" parTransId="{2AF415E5-F3E2-4845-800E-E17F52420B61}" sibTransId="{A724CAE7-4B6A-4C63-A92B-4C5D2DA638FE}"/>
    <dgm:cxn modelId="{1101D3E8-F707-41E6-AAD2-021132934633}" type="presOf" srcId="{B97593CD-7E63-4756-AA87-7F2D8FA6FE1B}" destId="{AEB9031F-2A3A-457A-B7F1-DB7638C4211F}" srcOrd="0" destOrd="0" presId="urn:microsoft.com/office/officeart/2008/layout/AlternatingHexagons"/>
    <dgm:cxn modelId="{2DB87B13-9589-471A-8AE6-268BB55EBA4F}" type="presParOf" srcId="{AEB9031F-2A3A-457A-B7F1-DB7638C4211F}" destId="{6463BABC-2852-44BC-B391-30ACF8ECD7E3}" srcOrd="0" destOrd="0" presId="urn:microsoft.com/office/officeart/2008/layout/AlternatingHexagons"/>
    <dgm:cxn modelId="{DE1B2824-E831-4A72-9620-41E56955D077}" type="presParOf" srcId="{6463BABC-2852-44BC-B391-30ACF8ECD7E3}" destId="{50A2ACDB-6682-4D41-A795-3703E88EB060}" srcOrd="0" destOrd="0" presId="urn:microsoft.com/office/officeart/2008/layout/AlternatingHexagons"/>
    <dgm:cxn modelId="{3252EDA7-DFD2-4515-A271-B4ECB3CFF7B9}" type="presParOf" srcId="{6463BABC-2852-44BC-B391-30ACF8ECD7E3}" destId="{DC3BEAD5-2EF2-46D9-81FD-766359F6D122}" srcOrd="1" destOrd="0" presId="urn:microsoft.com/office/officeart/2008/layout/AlternatingHexagons"/>
    <dgm:cxn modelId="{4C89A39E-A01E-498C-834B-A8BAFCBE8590}" type="presParOf" srcId="{6463BABC-2852-44BC-B391-30ACF8ECD7E3}" destId="{57E93FAE-8145-4EA1-A56F-C22BD622687B}" srcOrd="2" destOrd="0" presId="urn:microsoft.com/office/officeart/2008/layout/AlternatingHexagons"/>
    <dgm:cxn modelId="{12EB4BE3-0FAA-4877-8026-77A5D5E428AC}" type="presParOf" srcId="{6463BABC-2852-44BC-B391-30ACF8ECD7E3}" destId="{6B5A6CC2-74B8-4A65-8A94-BC143F182E99}" srcOrd="3" destOrd="0" presId="urn:microsoft.com/office/officeart/2008/layout/AlternatingHexagons"/>
    <dgm:cxn modelId="{CAD3D8D6-9A34-4639-B97D-0CA51B8768F0}" type="presParOf" srcId="{6463BABC-2852-44BC-B391-30ACF8ECD7E3}" destId="{795D07A1-6756-4CEE-8504-14DADD0BE988}" srcOrd="4" destOrd="0" presId="urn:microsoft.com/office/officeart/2008/layout/AlternatingHexagons"/>
    <dgm:cxn modelId="{52625E3F-7701-44B7-BDC6-0936537067DB}" type="presParOf" srcId="{AEB9031F-2A3A-457A-B7F1-DB7638C4211F}" destId="{D2487CFC-AB5E-4674-826E-FD5701C3B549}" srcOrd="1" destOrd="0" presId="urn:microsoft.com/office/officeart/2008/layout/AlternatingHexagons"/>
    <dgm:cxn modelId="{75BB80AB-90AA-4FCF-AA68-E85E039D0F0C}" type="presParOf" srcId="{AEB9031F-2A3A-457A-B7F1-DB7638C4211F}" destId="{E87F2F4F-4B41-4385-83AE-E6CA43A56203}" srcOrd="2" destOrd="0" presId="urn:microsoft.com/office/officeart/2008/layout/AlternatingHexagons"/>
    <dgm:cxn modelId="{592D8996-0EE4-4E1E-A5F3-AB3F92770D58}" type="presParOf" srcId="{E87F2F4F-4B41-4385-83AE-E6CA43A56203}" destId="{194EEFA9-6B5D-451F-AAA2-EC729ED3C411}" srcOrd="0" destOrd="0" presId="urn:microsoft.com/office/officeart/2008/layout/AlternatingHexagons"/>
    <dgm:cxn modelId="{D80D3C36-B799-47E1-8844-444E11A06688}" type="presParOf" srcId="{E87F2F4F-4B41-4385-83AE-E6CA43A56203}" destId="{3A7F1F13-3055-42CD-AD55-5C36DE4AA486}" srcOrd="1" destOrd="0" presId="urn:microsoft.com/office/officeart/2008/layout/AlternatingHexagons"/>
    <dgm:cxn modelId="{D1CECCE6-00EA-4F18-BA70-0554BDB81816}" type="presParOf" srcId="{E87F2F4F-4B41-4385-83AE-E6CA43A56203}" destId="{110F325D-C3B9-4E3D-B7DE-6284410E7D9A}" srcOrd="2" destOrd="0" presId="urn:microsoft.com/office/officeart/2008/layout/AlternatingHexagons"/>
    <dgm:cxn modelId="{2FE3C61C-8F99-47D8-8366-94D2A2DA15C7}" type="presParOf" srcId="{E87F2F4F-4B41-4385-83AE-E6CA43A56203}" destId="{AD01C1FE-EE3C-4F0E-B228-9B7A49D77264}" srcOrd="3" destOrd="0" presId="urn:microsoft.com/office/officeart/2008/layout/AlternatingHexagons"/>
    <dgm:cxn modelId="{CC713358-7B2A-4693-8A6F-C9760F3CE501}" type="presParOf" srcId="{E87F2F4F-4B41-4385-83AE-E6CA43A56203}" destId="{932B5F20-FC39-4A08-AA5C-6C92A2158F23}" srcOrd="4" destOrd="0" presId="urn:microsoft.com/office/officeart/2008/layout/AlternatingHexagons"/>
    <dgm:cxn modelId="{D50F032D-A433-4A27-8E4A-978F18720581}" type="presParOf" srcId="{AEB9031F-2A3A-457A-B7F1-DB7638C4211F}" destId="{9B6BD139-6129-495F-95E9-A407539153AD}" srcOrd="3" destOrd="0" presId="urn:microsoft.com/office/officeart/2008/layout/AlternatingHexagons"/>
    <dgm:cxn modelId="{25E80FD4-F0B7-4B70-BF1A-8833B060D1B9}" type="presParOf" srcId="{AEB9031F-2A3A-457A-B7F1-DB7638C4211F}" destId="{D7ACB9F8-75A0-4835-A404-F8A51BAA0B55}" srcOrd="4" destOrd="0" presId="urn:microsoft.com/office/officeart/2008/layout/AlternatingHexagons"/>
    <dgm:cxn modelId="{0D234BCC-FA08-4776-A101-F93155DB28BA}" type="presParOf" srcId="{D7ACB9F8-75A0-4835-A404-F8A51BAA0B55}" destId="{05FE6266-FD20-420C-ACD6-81D03501D429}" srcOrd="0" destOrd="0" presId="urn:microsoft.com/office/officeart/2008/layout/AlternatingHexagons"/>
    <dgm:cxn modelId="{61406257-AD48-440B-AFE7-5AE54CF34A9D}" type="presParOf" srcId="{D7ACB9F8-75A0-4835-A404-F8A51BAA0B55}" destId="{F950D0DE-4AF8-4EB7-8B73-D7EA202A51DB}" srcOrd="1" destOrd="0" presId="urn:microsoft.com/office/officeart/2008/layout/AlternatingHexagons"/>
    <dgm:cxn modelId="{994B48EA-3491-4195-B554-307588C1335F}" type="presParOf" srcId="{D7ACB9F8-75A0-4835-A404-F8A51BAA0B55}" destId="{E78B1F43-6783-499A-80B2-6E091CFFD7EB}" srcOrd="2" destOrd="0" presId="urn:microsoft.com/office/officeart/2008/layout/AlternatingHexagons"/>
    <dgm:cxn modelId="{4398C336-9C6C-4640-9A61-03D93256EAAB}" type="presParOf" srcId="{D7ACB9F8-75A0-4835-A404-F8A51BAA0B55}" destId="{9E5FD921-B12C-491B-8FE3-F7AB491265CC}" srcOrd="3" destOrd="0" presId="urn:microsoft.com/office/officeart/2008/layout/AlternatingHexagons"/>
    <dgm:cxn modelId="{0C75C2AD-281B-4962-84AD-9773D02534AE}" type="presParOf" srcId="{D7ACB9F8-75A0-4835-A404-F8A51BAA0B55}" destId="{60785F08-92CE-469D-9446-5FE558C3FC5F}" srcOrd="4" destOrd="0" presId="urn:microsoft.com/office/officeart/2008/layout/AlternatingHexagons"/>
    <dgm:cxn modelId="{5230A8BB-FFD3-40D4-9BDF-C720863C801A}" type="presParOf" srcId="{AEB9031F-2A3A-457A-B7F1-DB7638C4211F}" destId="{234CD27D-9B6F-4FB3-8672-F9008A5628C3}" srcOrd="5" destOrd="0" presId="urn:microsoft.com/office/officeart/2008/layout/AlternatingHexagons"/>
    <dgm:cxn modelId="{9B0C4B11-7965-4A88-B093-D6993ABA6356}" type="presParOf" srcId="{AEB9031F-2A3A-457A-B7F1-DB7638C4211F}" destId="{06BD343B-21CC-46DD-9623-445AC56A2CB9}" srcOrd="6" destOrd="0" presId="urn:microsoft.com/office/officeart/2008/layout/AlternatingHexagons"/>
    <dgm:cxn modelId="{F786D330-F971-4076-B5D7-24FC95D77F83}" type="presParOf" srcId="{06BD343B-21CC-46DD-9623-445AC56A2CB9}" destId="{F5AA5760-C4AA-4264-9996-2B5619263829}" srcOrd="0" destOrd="0" presId="urn:microsoft.com/office/officeart/2008/layout/AlternatingHexagons"/>
    <dgm:cxn modelId="{A3AF757A-457E-4995-A0BA-E49E77A5A2EB}" type="presParOf" srcId="{06BD343B-21CC-46DD-9623-445AC56A2CB9}" destId="{F437968A-CE30-4398-94F6-B35C6796CBD2}" srcOrd="1" destOrd="0" presId="urn:microsoft.com/office/officeart/2008/layout/AlternatingHexagons"/>
    <dgm:cxn modelId="{51570790-C4D6-45CB-8CA2-A38DA93A4DE0}" type="presParOf" srcId="{06BD343B-21CC-46DD-9623-445AC56A2CB9}" destId="{9D463FB6-1D4B-4E67-831C-647760839189}" srcOrd="2" destOrd="0" presId="urn:microsoft.com/office/officeart/2008/layout/AlternatingHexagons"/>
    <dgm:cxn modelId="{EAC36568-7D1C-4609-872E-28AAB1D6B108}" type="presParOf" srcId="{06BD343B-21CC-46DD-9623-445AC56A2CB9}" destId="{116498E8-DDD6-4FB1-AF66-88494A8FF72F}" srcOrd="3" destOrd="0" presId="urn:microsoft.com/office/officeart/2008/layout/AlternatingHexagons"/>
    <dgm:cxn modelId="{0A773F7E-40E4-4081-9D81-85F9C013BF2B}" type="presParOf" srcId="{06BD343B-21CC-46DD-9623-445AC56A2CB9}" destId="{5547B8F0-A961-40BE-9912-7CB53A48497A}"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2ACDB-6682-4D41-A795-3703E88EB060}">
      <dsp:nvSpPr>
        <dsp:cNvPr id="0" name=""/>
        <dsp:cNvSpPr/>
      </dsp:nvSpPr>
      <dsp:spPr>
        <a:xfrm rot="5400000">
          <a:off x="3955160" y="112257"/>
          <a:ext cx="1700420" cy="1479365"/>
        </a:xfrm>
        <a:prstGeom prst="hexagon">
          <a:avLst>
            <a:gd name="adj" fmla="val 2500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psycho-social</a:t>
          </a:r>
        </a:p>
        <a:p>
          <a:pPr marL="0" lvl="0" indent="0" algn="ctr" defTabSz="711200">
            <a:lnSpc>
              <a:spcPct val="90000"/>
            </a:lnSpc>
            <a:spcBef>
              <a:spcPct val="0"/>
            </a:spcBef>
            <a:spcAft>
              <a:spcPct val="35000"/>
            </a:spcAft>
            <a:buNone/>
          </a:pPr>
          <a:r>
            <a:rPr lang="en-US" sz="1600" kern="1200" dirty="0"/>
            <a:t>supports;</a:t>
          </a:r>
        </a:p>
        <a:p>
          <a:pPr marL="0" lvl="0" indent="0" algn="ctr" defTabSz="711200">
            <a:lnSpc>
              <a:spcPct val="90000"/>
            </a:lnSpc>
            <a:spcBef>
              <a:spcPct val="0"/>
            </a:spcBef>
            <a:spcAft>
              <a:spcPct val="35000"/>
            </a:spcAft>
            <a:buNone/>
          </a:pPr>
          <a:r>
            <a:rPr lang="en-US" sz="1600" kern="1200" dirty="0"/>
            <a:t>education </a:t>
          </a:r>
        </a:p>
      </dsp:txBody>
      <dsp:txXfrm rot="-5400000">
        <a:off x="4296221" y="266712"/>
        <a:ext cx="1018297" cy="1170456"/>
      </dsp:txXfrm>
    </dsp:sp>
    <dsp:sp modelId="{DC3BEAD5-2EF2-46D9-81FD-766359F6D122}">
      <dsp:nvSpPr>
        <dsp:cNvPr id="0" name=""/>
        <dsp:cNvSpPr/>
      </dsp:nvSpPr>
      <dsp:spPr>
        <a:xfrm>
          <a:off x="5589944" y="341814"/>
          <a:ext cx="1897669" cy="1020252"/>
        </a:xfrm>
        <a:prstGeom prst="rect">
          <a:avLst/>
        </a:prstGeom>
        <a:noFill/>
        <a:ln>
          <a:noFill/>
        </a:ln>
        <a:effectLst/>
      </dsp:spPr>
      <dsp:style>
        <a:lnRef idx="0">
          <a:scrgbClr r="0" g="0" b="0"/>
        </a:lnRef>
        <a:fillRef idx="0">
          <a:scrgbClr r="0" g="0" b="0"/>
        </a:fillRef>
        <a:effectRef idx="0">
          <a:scrgbClr r="0" g="0" b="0"/>
        </a:effectRef>
        <a:fontRef idx="minor"/>
      </dsp:style>
    </dsp:sp>
    <dsp:sp modelId="{795D07A1-6756-4CEE-8504-14DADD0BE988}">
      <dsp:nvSpPr>
        <dsp:cNvPr id="0" name=""/>
        <dsp:cNvSpPr/>
      </dsp:nvSpPr>
      <dsp:spPr>
        <a:xfrm rot="5400000">
          <a:off x="2357445" y="112257"/>
          <a:ext cx="1700420" cy="1479365"/>
        </a:xfrm>
        <a:prstGeom prst="hexagon">
          <a:avLst>
            <a:gd name="adj" fmla="val 25000"/>
            <a:gd name="vf" fmla="val 115470"/>
          </a:avLst>
        </a:prstGeom>
        <a:solidFill>
          <a:schemeClr val="accent3">
            <a:hueOff val="-2268632"/>
            <a:satOff val="-11323"/>
            <a:lumOff val="546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2698506" y="266712"/>
        <a:ext cx="1018297" cy="1170456"/>
      </dsp:txXfrm>
    </dsp:sp>
    <dsp:sp modelId="{194EEFA9-6B5D-451F-AAA2-EC729ED3C411}">
      <dsp:nvSpPr>
        <dsp:cNvPr id="0" name=""/>
        <dsp:cNvSpPr/>
      </dsp:nvSpPr>
      <dsp:spPr>
        <a:xfrm rot="5400000">
          <a:off x="3153242" y="1555574"/>
          <a:ext cx="1700420" cy="1479365"/>
        </a:xfrm>
        <a:prstGeom prst="hexagon">
          <a:avLst>
            <a:gd name="adj" fmla="val 25000"/>
            <a:gd name="vf" fmla="val 115470"/>
          </a:avLst>
        </a:prstGeom>
        <a:solidFill>
          <a:schemeClr val="accent3">
            <a:hueOff val="-4537264"/>
            <a:satOff val="-22647"/>
            <a:lumOff val="1092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3494303" y="1710029"/>
        <a:ext cx="1018297" cy="1170456"/>
      </dsp:txXfrm>
    </dsp:sp>
    <dsp:sp modelId="{3A7F1F13-3055-42CD-AD55-5C36DE4AA486}">
      <dsp:nvSpPr>
        <dsp:cNvPr id="0" name=""/>
        <dsp:cNvSpPr/>
      </dsp:nvSpPr>
      <dsp:spPr>
        <a:xfrm>
          <a:off x="1366100" y="1785131"/>
          <a:ext cx="1836453" cy="1020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r" defTabSz="1600200">
            <a:lnSpc>
              <a:spcPct val="90000"/>
            </a:lnSpc>
            <a:spcBef>
              <a:spcPct val="0"/>
            </a:spcBef>
            <a:spcAft>
              <a:spcPct val="35000"/>
            </a:spcAft>
            <a:buNone/>
          </a:pPr>
          <a:endParaRPr lang="en-US" sz="3600" kern="1200" dirty="0"/>
        </a:p>
      </dsp:txBody>
      <dsp:txXfrm>
        <a:off x="1366100" y="1785131"/>
        <a:ext cx="1836453" cy="1020252"/>
      </dsp:txXfrm>
    </dsp:sp>
    <dsp:sp modelId="{932B5F20-FC39-4A08-AA5C-6C92A2158F23}">
      <dsp:nvSpPr>
        <dsp:cNvPr id="0" name=""/>
        <dsp:cNvSpPr/>
      </dsp:nvSpPr>
      <dsp:spPr>
        <a:xfrm rot="5400000">
          <a:off x="4750957" y="1555574"/>
          <a:ext cx="1700420" cy="1479365"/>
        </a:xfrm>
        <a:prstGeom prst="hexagon">
          <a:avLst>
            <a:gd name="adj" fmla="val 25000"/>
            <a:gd name="vf" fmla="val 115470"/>
          </a:avLst>
        </a:prstGeom>
        <a:solidFill>
          <a:schemeClr val="accent3">
            <a:hueOff val="-6805896"/>
            <a:satOff val="-33970"/>
            <a:lumOff val="1638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5092018" y="1710029"/>
        <a:ext cx="1018297" cy="1170456"/>
      </dsp:txXfrm>
    </dsp:sp>
    <dsp:sp modelId="{05FE6266-FD20-420C-ACD6-81D03501D429}">
      <dsp:nvSpPr>
        <dsp:cNvPr id="0" name=""/>
        <dsp:cNvSpPr/>
      </dsp:nvSpPr>
      <dsp:spPr>
        <a:xfrm rot="5400000">
          <a:off x="3955160" y="2998891"/>
          <a:ext cx="1700420" cy="1479365"/>
        </a:xfrm>
        <a:prstGeom prst="hexagon">
          <a:avLst>
            <a:gd name="adj" fmla="val 25000"/>
            <a:gd name="vf" fmla="val 115470"/>
          </a:avLst>
        </a:prstGeom>
        <a:solidFill>
          <a:schemeClr val="accent3">
            <a:hueOff val="-9074529"/>
            <a:satOff val="-45294"/>
            <a:lumOff val="2184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neuro-modulation</a:t>
          </a:r>
        </a:p>
      </dsp:txBody>
      <dsp:txXfrm rot="-5400000">
        <a:off x="4296221" y="3153346"/>
        <a:ext cx="1018297" cy="1170456"/>
      </dsp:txXfrm>
    </dsp:sp>
    <dsp:sp modelId="{F950D0DE-4AF8-4EB7-8B73-D7EA202A51DB}">
      <dsp:nvSpPr>
        <dsp:cNvPr id="0" name=""/>
        <dsp:cNvSpPr/>
      </dsp:nvSpPr>
      <dsp:spPr>
        <a:xfrm>
          <a:off x="5589944" y="3228447"/>
          <a:ext cx="1897669" cy="1020252"/>
        </a:xfrm>
        <a:prstGeom prst="rect">
          <a:avLst/>
        </a:prstGeom>
        <a:noFill/>
        <a:ln>
          <a:noFill/>
        </a:ln>
        <a:effectLst/>
      </dsp:spPr>
      <dsp:style>
        <a:lnRef idx="0">
          <a:scrgbClr r="0" g="0" b="0"/>
        </a:lnRef>
        <a:fillRef idx="0">
          <a:scrgbClr r="0" g="0" b="0"/>
        </a:fillRef>
        <a:effectRef idx="0">
          <a:scrgbClr r="0" g="0" b="0"/>
        </a:effectRef>
        <a:fontRef idx="minor"/>
      </dsp:style>
    </dsp:sp>
    <dsp:sp modelId="{60785F08-92CE-469D-9446-5FE558C3FC5F}">
      <dsp:nvSpPr>
        <dsp:cNvPr id="0" name=""/>
        <dsp:cNvSpPr/>
      </dsp:nvSpPr>
      <dsp:spPr>
        <a:xfrm rot="5400000">
          <a:off x="2357445" y="2998891"/>
          <a:ext cx="1700420" cy="1479365"/>
        </a:xfrm>
        <a:prstGeom prst="hexagon">
          <a:avLst>
            <a:gd name="adj" fmla="val 25000"/>
            <a:gd name="vf" fmla="val 115470"/>
          </a:avLst>
        </a:prstGeom>
        <a:solidFill>
          <a:schemeClr val="accent3">
            <a:hueOff val="-11343160"/>
            <a:satOff val="-56617"/>
            <a:lumOff val="2731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2698506" y="3153346"/>
        <a:ext cx="1018297" cy="1170456"/>
      </dsp:txXfrm>
    </dsp:sp>
    <dsp:sp modelId="{F5AA5760-C4AA-4264-9996-2B5619263829}">
      <dsp:nvSpPr>
        <dsp:cNvPr id="0" name=""/>
        <dsp:cNvSpPr/>
      </dsp:nvSpPr>
      <dsp:spPr>
        <a:xfrm rot="5400000">
          <a:off x="3153242" y="4442207"/>
          <a:ext cx="1700420" cy="1479365"/>
        </a:xfrm>
        <a:prstGeom prst="hexagon">
          <a:avLst>
            <a:gd name="adj" fmla="val 25000"/>
            <a:gd name="vf" fmla="val 115470"/>
          </a:avLst>
        </a:prstGeom>
        <a:solidFill>
          <a:schemeClr val="accent3">
            <a:hueOff val="-13611792"/>
            <a:satOff val="-67941"/>
            <a:lumOff val="3277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sleep support</a:t>
          </a:r>
        </a:p>
      </dsp:txBody>
      <dsp:txXfrm rot="-5400000">
        <a:off x="3494303" y="4596662"/>
        <a:ext cx="1018297" cy="1170456"/>
      </dsp:txXfrm>
    </dsp:sp>
    <dsp:sp modelId="{F437968A-CE30-4398-94F6-B35C6796CBD2}">
      <dsp:nvSpPr>
        <dsp:cNvPr id="0" name=""/>
        <dsp:cNvSpPr/>
      </dsp:nvSpPr>
      <dsp:spPr>
        <a:xfrm>
          <a:off x="1366100" y="4671764"/>
          <a:ext cx="1836453" cy="1020252"/>
        </a:xfrm>
        <a:prstGeom prst="rect">
          <a:avLst/>
        </a:prstGeom>
        <a:noFill/>
        <a:ln>
          <a:noFill/>
        </a:ln>
        <a:effectLst/>
      </dsp:spPr>
      <dsp:style>
        <a:lnRef idx="0">
          <a:scrgbClr r="0" g="0" b="0"/>
        </a:lnRef>
        <a:fillRef idx="0">
          <a:scrgbClr r="0" g="0" b="0"/>
        </a:fillRef>
        <a:effectRef idx="0">
          <a:scrgbClr r="0" g="0" b="0"/>
        </a:effectRef>
        <a:fontRef idx="minor"/>
      </dsp:style>
    </dsp:sp>
    <dsp:sp modelId="{5547B8F0-A961-40BE-9912-7CB53A48497A}">
      <dsp:nvSpPr>
        <dsp:cNvPr id="0" name=""/>
        <dsp:cNvSpPr/>
      </dsp:nvSpPr>
      <dsp:spPr>
        <a:xfrm rot="5400000">
          <a:off x="4750957" y="4442207"/>
          <a:ext cx="1700420" cy="1479365"/>
        </a:xfrm>
        <a:prstGeom prst="hexagon">
          <a:avLst>
            <a:gd name="adj" fmla="val 25000"/>
            <a:gd name="vf" fmla="val 115470"/>
          </a:avLst>
        </a:prstGeom>
        <a:solidFill>
          <a:schemeClr val="accent3">
            <a:hueOff val="-15880424"/>
            <a:satOff val="-79264"/>
            <a:lumOff val="3823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5092018" y="4596662"/>
        <a:ext cx="1018297" cy="11704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2ACDB-6682-4D41-A795-3703E88EB060}">
      <dsp:nvSpPr>
        <dsp:cNvPr id="0" name=""/>
        <dsp:cNvSpPr/>
      </dsp:nvSpPr>
      <dsp:spPr>
        <a:xfrm rot="5400000">
          <a:off x="3955160" y="112257"/>
          <a:ext cx="1700420" cy="1479365"/>
        </a:xfrm>
        <a:prstGeom prst="hexagon">
          <a:avLst>
            <a:gd name="adj" fmla="val 2500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psycho-social</a:t>
          </a:r>
        </a:p>
        <a:p>
          <a:pPr marL="0" lvl="0" indent="0" algn="ctr" defTabSz="711200">
            <a:lnSpc>
              <a:spcPct val="90000"/>
            </a:lnSpc>
            <a:spcBef>
              <a:spcPct val="0"/>
            </a:spcBef>
            <a:spcAft>
              <a:spcPct val="35000"/>
            </a:spcAft>
            <a:buNone/>
          </a:pPr>
          <a:r>
            <a:rPr lang="en-US" sz="1600" kern="1200" dirty="0"/>
            <a:t>supports;</a:t>
          </a:r>
        </a:p>
        <a:p>
          <a:pPr marL="0" lvl="0" indent="0" algn="ctr" defTabSz="711200">
            <a:lnSpc>
              <a:spcPct val="90000"/>
            </a:lnSpc>
            <a:spcBef>
              <a:spcPct val="0"/>
            </a:spcBef>
            <a:spcAft>
              <a:spcPct val="35000"/>
            </a:spcAft>
            <a:buNone/>
          </a:pPr>
          <a:r>
            <a:rPr lang="en-US" sz="1600" kern="1200" dirty="0"/>
            <a:t>education </a:t>
          </a:r>
        </a:p>
      </dsp:txBody>
      <dsp:txXfrm rot="-5400000">
        <a:off x="4296221" y="266712"/>
        <a:ext cx="1018297" cy="1170456"/>
      </dsp:txXfrm>
    </dsp:sp>
    <dsp:sp modelId="{DC3BEAD5-2EF2-46D9-81FD-766359F6D122}">
      <dsp:nvSpPr>
        <dsp:cNvPr id="0" name=""/>
        <dsp:cNvSpPr/>
      </dsp:nvSpPr>
      <dsp:spPr>
        <a:xfrm>
          <a:off x="5589944" y="341814"/>
          <a:ext cx="1897669" cy="1020252"/>
        </a:xfrm>
        <a:prstGeom prst="rect">
          <a:avLst/>
        </a:prstGeom>
        <a:noFill/>
        <a:ln>
          <a:noFill/>
        </a:ln>
        <a:effectLst/>
      </dsp:spPr>
      <dsp:style>
        <a:lnRef idx="0">
          <a:scrgbClr r="0" g="0" b="0"/>
        </a:lnRef>
        <a:fillRef idx="0">
          <a:scrgbClr r="0" g="0" b="0"/>
        </a:fillRef>
        <a:effectRef idx="0">
          <a:scrgbClr r="0" g="0" b="0"/>
        </a:effectRef>
        <a:fontRef idx="minor"/>
      </dsp:style>
    </dsp:sp>
    <dsp:sp modelId="{795D07A1-6756-4CEE-8504-14DADD0BE988}">
      <dsp:nvSpPr>
        <dsp:cNvPr id="0" name=""/>
        <dsp:cNvSpPr/>
      </dsp:nvSpPr>
      <dsp:spPr>
        <a:xfrm rot="5400000">
          <a:off x="2357445" y="112257"/>
          <a:ext cx="1700420" cy="1479365"/>
        </a:xfrm>
        <a:prstGeom prst="hexagon">
          <a:avLst>
            <a:gd name="adj" fmla="val 25000"/>
            <a:gd name="vf" fmla="val 115470"/>
          </a:avLst>
        </a:prstGeom>
        <a:solidFill>
          <a:schemeClr val="accent3">
            <a:hueOff val="-2268632"/>
            <a:satOff val="-11323"/>
            <a:lumOff val="546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2698506" y="266712"/>
        <a:ext cx="1018297" cy="1170456"/>
      </dsp:txXfrm>
    </dsp:sp>
    <dsp:sp modelId="{194EEFA9-6B5D-451F-AAA2-EC729ED3C411}">
      <dsp:nvSpPr>
        <dsp:cNvPr id="0" name=""/>
        <dsp:cNvSpPr/>
      </dsp:nvSpPr>
      <dsp:spPr>
        <a:xfrm rot="5400000">
          <a:off x="3153242" y="1555574"/>
          <a:ext cx="1700420" cy="1479365"/>
        </a:xfrm>
        <a:prstGeom prst="hexagon">
          <a:avLst>
            <a:gd name="adj" fmla="val 25000"/>
            <a:gd name="vf" fmla="val 115470"/>
          </a:avLst>
        </a:prstGeom>
        <a:solidFill>
          <a:schemeClr val="accent3">
            <a:hueOff val="-4537264"/>
            <a:satOff val="-22647"/>
            <a:lumOff val="1092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3494303" y="1710029"/>
        <a:ext cx="1018297" cy="1170456"/>
      </dsp:txXfrm>
    </dsp:sp>
    <dsp:sp modelId="{3A7F1F13-3055-42CD-AD55-5C36DE4AA486}">
      <dsp:nvSpPr>
        <dsp:cNvPr id="0" name=""/>
        <dsp:cNvSpPr/>
      </dsp:nvSpPr>
      <dsp:spPr>
        <a:xfrm>
          <a:off x="1366100" y="1785131"/>
          <a:ext cx="1836453" cy="1020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r" defTabSz="1600200">
            <a:lnSpc>
              <a:spcPct val="90000"/>
            </a:lnSpc>
            <a:spcBef>
              <a:spcPct val="0"/>
            </a:spcBef>
            <a:spcAft>
              <a:spcPct val="35000"/>
            </a:spcAft>
            <a:buNone/>
          </a:pPr>
          <a:endParaRPr lang="en-US" sz="3600" kern="1200" dirty="0"/>
        </a:p>
      </dsp:txBody>
      <dsp:txXfrm>
        <a:off x="1366100" y="1785131"/>
        <a:ext cx="1836453" cy="1020252"/>
      </dsp:txXfrm>
    </dsp:sp>
    <dsp:sp modelId="{932B5F20-FC39-4A08-AA5C-6C92A2158F23}">
      <dsp:nvSpPr>
        <dsp:cNvPr id="0" name=""/>
        <dsp:cNvSpPr/>
      </dsp:nvSpPr>
      <dsp:spPr>
        <a:xfrm rot="5400000">
          <a:off x="4750957" y="1555574"/>
          <a:ext cx="1700420" cy="1479365"/>
        </a:xfrm>
        <a:prstGeom prst="hexagon">
          <a:avLst>
            <a:gd name="adj" fmla="val 25000"/>
            <a:gd name="vf" fmla="val 115470"/>
          </a:avLst>
        </a:prstGeom>
        <a:solidFill>
          <a:schemeClr val="accent3">
            <a:hueOff val="-6805896"/>
            <a:satOff val="-33970"/>
            <a:lumOff val="1638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5092018" y="1710029"/>
        <a:ext cx="1018297" cy="1170456"/>
      </dsp:txXfrm>
    </dsp:sp>
    <dsp:sp modelId="{05FE6266-FD20-420C-ACD6-81D03501D429}">
      <dsp:nvSpPr>
        <dsp:cNvPr id="0" name=""/>
        <dsp:cNvSpPr/>
      </dsp:nvSpPr>
      <dsp:spPr>
        <a:xfrm rot="5400000">
          <a:off x="3955160" y="2998891"/>
          <a:ext cx="1700420" cy="1479365"/>
        </a:xfrm>
        <a:prstGeom prst="hexagon">
          <a:avLst>
            <a:gd name="adj" fmla="val 25000"/>
            <a:gd name="vf" fmla="val 115470"/>
          </a:avLst>
        </a:prstGeom>
        <a:solidFill>
          <a:schemeClr val="accent3">
            <a:hueOff val="-9074529"/>
            <a:satOff val="-45294"/>
            <a:lumOff val="2184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neuro-modulation</a:t>
          </a:r>
        </a:p>
      </dsp:txBody>
      <dsp:txXfrm rot="-5400000">
        <a:off x="4296221" y="3153346"/>
        <a:ext cx="1018297" cy="1170456"/>
      </dsp:txXfrm>
    </dsp:sp>
    <dsp:sp modelId="{F950D0DE-4AF8-4EB7-8B73-D7EA202A51DB}">
      <dsp:nvSpPr>
        <dsp:cNvPr id="0" name=""/>
        <dsp:cNvSpPr/>
      </dsp:nvSpPr>
      <dsp:spPr>
        <a:xfrm>
          <a:off x="5589944" y="3228447"/>
          <a:ext cx="1897669" cy="1020252"/>
        </a:xfrm>
        <a:prstGeom prst="rect">
          <a:avLst/>
        </a:prstGeom>
        <a:noFill/>
        <a:ln>
          <a:noFill/>
        </a:ln>
        <a:effectLst/>
      </dsp:spPr>
      <dsp:style>
        <a:lnRef idx="0">
          <a:scrgbClr r="0" g="0" b="0"/>
        </a:lnRef>
        <a:fillRef idx="0">
          <a:scrgbClr r="0" g="0" b="0"/>
        </a:fillRef>
        <a:effectRef idx="0">
          <a:scrgbClr r="0" g="0" b="0"/>
        </a:effectRef>
        <a:fontRef idx="minor"/>
      </dsp:style>
    </dsp:sp>
    <dsp:sp modelId="{60785F08-92CE-469D-9446-5FE558C3FC5F}">
      <dsp:nvSpPr>
        <dsp:cNvPr id="0" name=""/>
        <dsp:cNvSpPr/>
      </dsp:nvSpPr>
      <dsp:spPr>
        <a:xfrm rot="5400000">
          <a:off x="2357445" y="2998891"/>
          <a:ext cx="1700420" cy="1479365"/>
        </a:xfrm>
        <a:prstGeom prst="hexagon">
          <a:avLst>
            <a:gd name="adj" fmla="val 25000"/>
            <a:gd name="vf" fmla="val 115470"/>
          </a:avLst>
        </a:prstGeom>
        <a:solidFill>
          <a:schemeClr val="accent3">
            <a:hueOff val="-11343160"/>
            <a:satOff val="-56617"/>
            <a:lumOff val="2731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2698506" y="3153346"/>
        <a:ext cx="1018297" cy="1170456"/>
      </dsp:txXfrm>
    </dsp:sp>
    <dsp:sp modelId="{F5AA5760-C4AA-4264-9996-2B5619263829}">
      <dsp:nvSpPr>
        <dsp:cNvPr id="0" name=""/>
        <dsp:cNvSpPr/>
      </dsp:nvSpPr>
      <dsp:spPr>
        <a:xfrm rot="5400000">
          <a:off x="3153242" y="4442207"/>
          <a:ext cx="1700420" cy="1479365"/>
        </a:xfrm>
        <a:prstGeom prst="hexagon">
          <a:avLst>
            <a:gd name="adj" fmla="val 25000"/>
            <a:gd name="vf" fmla="val 115470"/>
          </a:avLst>
        </a:prstGeom>
        <a:solidFill>
          <a:schemeClr val="accent3">
            <a:hueOff val="-13611792"/>
            <a:satOff val="-67941"/>
            <a:lumOff val="3277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sleep support</a:t>
          </a:r>
        </a:p>
      </dsp:txBody>
      <dsp:txXfrm rot="-5400000">
        <a:off x="3494303" y="4596662"/>
        <a:ext cx="1018297" cy="1170456"/>
      </dsp:txXfrm>
    </dsp:sp>
    <dsp:sp modelId="{F437968A-CE30-4398-94F6-B35C6796CBD2}">
      <dsp:nvSpPr>
        <dsp:cNvPr id="0" name=""/>
        <dsp:cNvSpPr/>
      </dsp:nvSpPr>
      <dsp:spPr>
        <a:xfrm>
          <a:off x="1366100" y="4671764"/>
          <a:ext cx="1836453" cy="1020252"/>
        </a:xfrm>
        <a:prstGeom prst="rect">
          <a:avLst/>
        </a:prstGeom>
        <a:noFill/>
        <a:ln>
          <a:noFill/>
        </a:ln>
        <a:effectLst/>
      </dsp:spPr>
      <dsp:style>
        <a:lnRef idx="0">
          <a:scrgbClr r="0" g="0" b="0"/>
        </a:lnRef>
        <a:fillRef idx="0">
          <a:scrgbClr r="0" g="0" b="0"/>
        </a:fillRef>
        <a:effectRef idx="0">
          <a:scrgbClr r="0" g="0" b="0"/>
        </a:effectRef>
        <a:fontRef idx="minor"/>
      </dsp:style>
    </dsp:sp>
    <dsp:sp modelId="{5547B8F0-A961-40BE-9912-7CB53A48497A}">
      <dsp:nvSpPr>
        <dsp:cNvPr id="0" name=""/>
        <dsp:cNvSpPr/>
      </dsp:nvSpPr>
      <dsp:spPr>
        <a:xfrm rot="5400000">
          <a:off x="4750957" y="4442207"/>
          <a:ext cx="1700420" cy="1479365"/>
        </a:xfrm>
        <a:prstGeom prst="hexagon">
          <a:avLst>
            <a:gd name="adj" fmla="val 25000"/>
            <a:gd name="vf" fmla="val 115470"/>
          </a:avLst>
        </a:prstGeom>
        <a:solidFill>
          <a:schemeClr val="accent3">
            <a:hueOff val="-15880424"/>
            <a:satOff val="-79264"/>
            <a:lumOff val="3823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5092018" y="4596662"/>
        <a:ext cx="1018297" cy="1170456"/>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E1C8A5-E6EC-4E9C-981D-AB2BFA682C38}" type="datetimeFigureOut">
              <a:rPr lang="en-US" smtClean="0"/>
              <a:t>4/16/2024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C86DC-69BF-4148-A64E-30F5A41397F3}" type="slidenum">
              <a:rPr lang="en-US" smtClean="0"/>
              <a:t>‹#›</a:t>
            </a:fld>
            <a:endParaRPr lang="en-US" dirty="0"/>
          </a:p>
        </p:txBody>
      </p:sp>
    </p:spTree>
    <p:extLst>
      <p:ext uri="{BB962C8B-B14F-4D97-AF65-F5344CB8AC3E}">
        <p14:creationId xmlns:p14="http://schemas.microsoft.com/office/powerpoint/2010/main" val="312451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KD: 15 min for PT intro from 12:00-12:15pm</a:t>
            </a:r>
          </a:p>
          <a:p>
            <a:pPr marL="0" lvl="0" indent="0" algn="l" rtl="0">
              <a:spcBef>
                <a:spcPts val="0"/>
              </a:spcBef>
              <a:spcAft>
                <a:spcPts val="0"/>
              </a:spcAft>
              <a:buNone/>
            </a:pPr>
            <a:endParaRPr lang="en-US" dirty="0"/>
          </a:p>
        </p:txBody>
      </p:sp>
      <p:sp>
        <p:nvSpPr>
          <p:cNvPr id="144" name="Google Shape;144;p1: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defRPr/>
            </a:pPr>
            <a:r>
              <a:rPr lang="en-US" sz="800" b="1" dirty="0">
                <a:latin typeface="Arial" panose="020B0604020202020204" pitchFamily="34" charset="0"/>
                <a:cs typeface="Arial" panose="020B0604020202020204" pitchFamily="34" charset="0"/>
                <a:sym typeface="Wingdings"/>
              </a:rPr>
              <a:t>PTB = delivered before 37 completed weeks</a:t>
            </a:r>
          </a:p>
          <a:p>
            <a:pPr>
              <a:lnSpc>
                <a:spcPct val="100000"/>
              </a:lnSpc>
              <a:defRPr/>
            </a:pPr>
            <a:r>
              <a:rPr lang="en-US" sz="800" b="1" dirty="0">
                <a:latin typeface="Arial" panose="020B0604020202020204" pitchFamily="34" charset="0"/>
                <a:cs typeface="Arial" panose="020B0604020202020204" pitchFamily="34" charset="0"/>
                <a:sym typeface="Wingdings"/>
              </a:rPr>
              <a:t>Birth outcomes:</a:t>
            </a:r>
            <a:br>
              <a:rPr lang="en-US" sz="800" dirty="0">
                <a:latin typeface="Arial" panose="020B0604020202020204" pitchFamily="34" charset="0"/>
                <a:cs typeface="Arial" panose="020B0604020202020204" pitchFamily="34" charset="0"/>
                <a:sym typeface="Wingdings"/>
              </a:rPr>
            </a:br>
            <a:r>
              <a:rPr lang="en-US" sz="800" dirty="0">
                <a:latin typeface="Arial" panose="020B0604020202020204" pitchFamily="34" charset="0"/>
                <a:cs typeface="Arial" panose="020B0604020202020204" pitchFamily="34" charset="0"/>
                <a:sym typeface="Wingdings"/>
              </a:rPr>
              <a:t>? </a:t>
            </a:r>
            <a:r>
              <a:rPr lang="en-US" sz="800" dirty="0">
                <a:latin typeface="Arial" panose="020B0604020202020204" pitchFamily="34" charset="0"/>
                <a:cs typeface="Arial" panose="020B0604020202020204" pitchFamily="34" charset="0"/>
              </a:rPr>
              <a:t> risk preterm birth (Huybrechts KF et al, 2014)</a:t>
            </a:r>
          </a:p>
          <a:p>
            <a:pPr lvl="1">
              <a:lnSpc>
                <a:spcPct val="100000"/>
              </a:lnSpc>
              <a:defRPr/>
            </a:pPr>
            <a:r>
              <a:rPr lang="en-US" sz="800" dirty="0">
                <a:latin typeface="Arial" panose="020B0604020202020204" pitchFamily="34" charset="0"/>
                <a:cs typeface="Arial" panose="020B0604020202020204" pitchFamily="34" charset="0"/>
              </a:rPr>
              <a:t>PTB (controls: 5.1% vs. depression no SSRI: 6.3% vs. depression + SSRI: 10.1%) (Marroun HE et al, 2012)</a:t>
            </a:r>
          </a:p>
          <a:p>
            <a:pPr lvl="1">
              <a:lnSpc>
                <a:spcPct val="100000"/>
              </a:lnSpc>
              <a:defRPr/>
            </a:pPr>
            <a:r>
              <a:rPr lang="en-US" sz="800" dirty="0">
                <a:latin typeface="Arial" panose="020B0604020202020204" pitchFamily="34" charset="0"/>
                <a:cs typeface="Arial" panose="020B0604020202020204" pitchFamily="34" charset="0"/>
              </a:rPr>
              <a:t>PTB 10% depression no SSRI  vs. 17% depressed +SSRI (p=ns) </a:t>
            </a:r>
            <a:r>
              <a:rPr lang="da-DK" sz="800" dirty="0">
                <a:latin typeface="Arial" panose="020B0604020202020204" pitchFamily="34" charset="0"/>
                <a:cs typeface="Arial" panose="020B0604020202020204" pitchFamily="34" charset="0"/>
              </a:rPr>
              <a:t>(McDonagh MS et al, 2014)</a:t>
            </a:r>
          </a:p>
          <a:p>
            <a:pPr lvl="1">
              <a:lnSpc>
                <a:spcPct val="100000"/>
              </a:lnSpc>
              <a:defRPr/>
            </a:pPr>
            <a:r>
              <a:rPr lang="da-DK" sz="800" dirty="0">
                <a:latin typeface="Arial" panose="020B0604020202020204" pitchFamily="34" charset="0"/>
                <a:cs typeface="Arial" panose="020B0604020202020204" pitchFamily="34" charset="0"/>
              </a:rPr>
              <a:t>PTB risk is 6.8% vs. 5.8% in those with antenatal SSRI vs. No SSRI (Eke AC 2016)</a:t>
            </a:r>
            <a:endParaRPr lang="en-US" sz="800" dirty="0">
              <a:latin typeface="Arial" panose="020B0604020202020204" pitchFamily="34" charset="0"/>
              <a:cs typeface="Arial" panose="020B0604020202020204" pitchFamily="34" charset="0"/>
            </a:endParaRPr>
          </a:p>
          <a:p>
            <a:pPr marL="171427" indent="-171427">
              <a:buFont typeface="Wingdings" charset="0"/>
              <a:buChar char="â"/>
            </a:pPr>
            <a:r>
              <a:rPr lang="en-US" sz="800" dirty="0">
                <a:latin typeface="Arial" panose="020B0604020202020204" pitchFamily="34" charset="0"/>
                <a:cs typeface="Arial" panose="020B0604020202020204" pitchFamily="34" charset="0"/>
              </a:rPr>
              <a:t>birth weight (Oberlander T, et al, 2006; Lattimore KA et al, 2005)</a:t>
            </a:r>
          </a:p>
          <a:p>
            <a:pPr marL="171427" indent="-171427">
              <a:buFont typeface="Wingdings" charset="0"/>
              <a:buChar char="â"/>
            </a:pPr>
            <a:r>
              <a:rPr lang="en-US" sz="800" dirty="0">
                <a:latin typeface="Arial" panose="020B0604020202020204" pitchFamily="34" charset="0"/>
                <a:cs typeface="Arial" panose="020B0604020202020204" pitchFamily="34" charset="0"/>
              </a:rPr>
              <a:t>no difference in risk neonatal convulsion (0.14% vs. 0.11%; p=ns) (McDonagh MS et al, 2014)</a:t>
            </a:r>
          </a:p>
          <a:p>
            <a:endParaRPr lang="en-US" dirty="0"/>
          </a:p>
        </p:txBody>
      </p:sp>
      <p:sp>
        <p:nvSpPr>
          <p:cNvPr id="4" name="Slide Number Placeholder 3"/>
          <p:cNvSpPr>
            <a:spLocks noGrp="1"/>
          </p:cNvSpPr>
          <p:nvPr>
            <p:ph type="sldNum" sz="quarter" idx="5"/>
          </p:nvPr>
        </p:nvSpPr>
        <p:spPr/>
        <p:txBody>
          <a:bodyPr/>
          <a:lstStyle/>
          <a:p>
            <a:fld id="{75DC86DC-69BF-4148-A64E-30F5A41397F3}" type="slidenum">
              <a:rPr lang="en-US" smtClean="0"/>
              <a:t>12</a:t>
            </a:fld>
            <a:endParaRPr lang="en-US" dirty="0"/>
          </a:p>
        </p:txBody>
      </p:sp>
    </p:spTree>
    <p:extLst>
      <p:ext uri="{BB962C8B-B14F-4D97-AF65-F5344CB8AC3E}">
        <p14:creationId xmlns:p14="http://schemas.microsoft.com/office/powerpoint/2010/main" val="4007342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marR="0" lvl="0" indent="-171427"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PPHN: </a:t>
            </a:r>
            <a:r>
              <a:rPr lang="en-US" sz="1200" dirty="0">
                <a:solidFill>
                  <a:schemeClr val="tx1">
                    <a:lumMod val="50000"/>
                  </a:schemeClr>
                </a:solidFill>
                <a:latin typeface="Helvetica Neue" panose="02000503000000020004"/>
                <a:cs typeface="Arial" panose="020B0604020202020204" pitchFamily="34" charset="0"/>
              </a:rPr>
              <a:t>can result whenever cardiopulmonary transition does not occur; can be fatal in 10-20% cases</a:t>
            </a:r>
            <a:endParaRPr lang="en-US" sz="1200" dirty="0">
              <a:solidFill>
                <a:schemeClr val="tx1">
                  <a:lumMod val="50000"/>
                </a:schemeClr>
              </a:solidFill>
              <a:latin typeface="Helvetica Neue" panose="02000503000000020004"/>
            </a:endParaRPr>
          </a:p>
          <a:p>
            <a:pPr marL="171427" indent="-171427"/>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BBF9976-16FA-684A-9B34-75E06317153C}" type="slidenum">
              <a:rPr lang="en-US" smtClean="0"/>
              <a:pPr/>
              <a:t>13</a:t>
            </a:fld>
            <a:endParaRPr lang="en-US" dirty="0"/>
          </a:p>
        </p:txBody>
      </p:sp>
    </p:spTree>
    <p:extLst>
      <p:ext uri="{BB962C8B-B14F-4D97-AF65-F5344CB8AC3E}">
        <p14:creationId xmlns:p14="http://schemas.microsoft.com/office/powerpoint/2010/main" val="1212172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C86DC-69BF-4148-A64E-30F5A41397F3}" type="slidenum">
              <a:rPr lang="en-US" smtClean="0"/>
              <a:t>14</a:t>
            </a:fld>
            <a:endParaRPr lang="en-US" dirty="0"/>
          </a:p>
        </p:txBody>
      </p:sp>
    </p:spTree>
    <p:extLst>
      <p:ext uri="{BB962C8B-B14F-4D97-AF65-F5344CB8AC3E}">
        <p14:creationId xmlns:p14="http://schemas.microsoft.com/office/powerpoint/2010/main" val="3050990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REMS: risk evaluation and mitigation strategies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F9976-16FA-684A-9B34-75E06317153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032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DC86DC-69BF-4148-A64E-30F5A41397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755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considering SSRI/SNRI antidepressants for unipolar depression, consider gestation vs. postpartum use and side effect profile.</a:t>
            </a:r>
          </a:p>
          <a:p>
            <a:endParaRPr lang="en-US" dirty="0"/>
          </a:p>
          <a:p>
            <a:r>
              <a:rPr lang="en-US" dirty="0"/>
              <a:t>Comparison of zuranolone to sertraline for side effect profiles; remember zuranolone is only for postpartum use</a:t>
            </a:r>
          </a:p>
        </p:txBody>
      </p:sp>
      <p:sp>
        <p:nvSpPr>
          <p:cNvPr id="4" name="Slide Number Placeholder 3"/>
          <p:cNvSpPr>
            <a:spLocks noGrp="1"/>
          </p:cNvSpPr>
          <p:nvPr>
            <p:ph type="sldNum" sz="quarter" idx="5"/>
          </p:nvPr>
        </p:nvSpPr>
        <p:spPr/>
        <p:txBody>
          <a:bodyPr/>
          <a:lstStyle/>
          <a:p>
            <a:fld id="{8BBF9976-16FA-684A-9B34-75E06317153C}" type="slidenum">
              <a:rPr lang="en-US" smtClean="0"/>
              <a:pPr/>
              <a:t>17</a:t>
            </a:fld>
            <a:endParaRPr lang="en-US" dirty="0"/>
          </a:p>
        </p:txBody>
      </p:sp>
    </p:spTree>
    <p:extLst>
      <p:ext uri="{BB962C8B-B14F-4D97-AF65-F5344CB8AC3E}">
        <p14:creationId xmlns:p14="http://schemas.microsoft.com/office/powerpoint/2010/main" val="3061069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r>
              <a:rPr lang="en-US" sz="1200" dirty="0">
                <a:latin typeface="Arial" panose="020B0604020202020204" pitchFamily="34" charset="0"/>
                <a:cs typeface="Arial" panose="020B0604020202020204" pitchFamily="34" charset="0"/>
              </a:rPr>
              <a:t>Weight adjusted % maternal dosage</a:t>
            </a:r>
            <a:r>
              <a:rPr lang="en-US" sz="1200" baseline="0" dirty="0">
                <a:latin typeface="Arial" panose="020B0604020202020204" pitchFamily="34" charset="0"/>
                <a:cs typeface="Arial" panose="020B0604020202020204" pitchFamily="34" charset="0"/>
              </a:rPr>
              <a:t> =relative infant dose </a:t>
            </a:r>
            <a:r>
              <a:rPr lang="en-US" sz="1200" dirty="0">
                <a:latin typeface="Arial" panose="020B0604020202020204" pitchFamily="34" charset="0"/>
                <a:cs typeface="Arial" panose="020B0604020202020204" pitchFamily="34" charset="0"/>
              </a:rPr>
              <a:t>RID:</a:t>
            </a:r>
            <a:r>
              <a:rPr lang="en-US" sz="1200" baseline="0" dirty="0">
                <a:latin typeface="Arial" panose="020B0604020202020204" pitchFamily="34" charset="0"/>
                <a:cs typeface="Arial" panose="020B0604020202020204" pitchFamily="34" charset="0"/>
              </a:rPr>
              <a:t> relative infant dose = infant’s daily dosage (mg/kg)/mother’s daily dosage (mg/kg)</a:t>
            </a:r>
          </a:p>
          <a:p>
            <a:pPr marL="171427" indent="-171427"/>
            <a:endParaRPr lang="en-US" sz="1200" baseline="0" dirty="0">
              <a:latin typeface="Arial" panose="020B0604020202020204" pitchFamily="34" charset="0"/>
              <a:cs typeface="Arial" panose="020B0604020202020204" pitchFamily="34" charset="0"/>
            </a:endParaRPr>
          </a:p>
          <a:p>
            <a:pPr marL="171427" indent="-171427"/>
            <a:r>
              <a:rPr lang="en-US" sz="1200" baseline="0" dirty="0">
                <a:latin typeface="Arial" panose="020B0604020202020204" pitchFamily="34" charset="0"/>
                <a:cs typeface="Arial" panose="020B0604020202020204" pitchFamily="34" charset="0"/>
              </a:rPr>
              <a:t>Infant’s daily dosage = Milk:plasma ratio x maternal concentration x milk volume</a:t>
            </a:r>
          </a:p>
          <a:p>
            <a:pPr marL="171427" indent="-171427"/>
            <a:endParaRPr lang="en-US" sz="1200" baseline="0" dirty="0">
              <a:latin typeface="Arial" panose="020B0604020202020204" pitchFamily="34" charset="0"/>
              <a:cs typeface="Arial" panose="020B0604020202020204" pitchFamily="34" charset="0"/>
            </a:endParaRPr>
          </a:p>
          <a:p>
            <a:pPr marL="171427" indent="-171427"/>
            <a:r>
              <a:rPr lang="en-US" sz="1200" baseline="0" dirty="0">
                <a:latin typeface="Arial" panose="020B0604020202020204" pitchFamily="34" charset="0"/>
                <a:cs typeface="Arial" panose="020B0604020202020204" pitchFamily="34" charset="0"/>
              </a:rPr>
              <a:t>Average milk volume =150ml/kg/day</a:t>
            </a:r>
          </a:p>
          <a:p>
            <a:pPr marL="171427" indent="-171427"/>
            <a:endParaRPr lang="en-US" sz="1200" baseline="0" dirty="0">
              <a:latin typeface="Arial" panose="020B0604020202020204" pitchFamily="34" charset="0"/>
              <a:cs typeface="Arial" panose="020B0604020202020204" pitchFamily="34" charset="0"/>
            </a:endParaRPr>
          </a:p>
          <a:p>
            <a:pPr marL="171427" indent="-171427"/>
            <a:r>
              <a:rPr lang="en-US" sz="1200" baseline="0" dirty="0">
                <a:latin typeface="Arial" panose="020B0604020202020204" pitchFamily="34" charset="0"/>
                <a:cs typeface="Arial" panose="020B0604020202020204" pitchFamily="34" charset="0"/>
              </a:rPr>
              <a:t>RIDs less than 10% of maternal dosage are acceptable per FDA</a:t>
            </a:r>
          </a:p>
          <a:p>
            <a:pPr marL="171427" indent="-171427"/>
            <a:r>
              <a:rPr lang="en-US" sz="1200" baseline="0" dirty="0">
                <a:latin typeface="Arial" panose="020B0604020202020204" pitchFamily="34" charset="0"/>
                <a:cs typeface="Arial" panose="020B0604020202020204" pitchFamily="34" charset="0"/>
              </a:rPr>
              <a:t>RID doesn’t account for relative toxicity of drugs nor if drug has long half-life nor infant age</a:t>
            </a:r>
          </a:p>
          <a:p>
            <a:pPr marL="171427" indent="-171427"/>
            <a:endParaRPr lang="en-US" sz="1200" baseline="0" dirty="0">
              <a:latin typeface="Arial" panose="020B0604020202020204" pitchFamily="34" charset="0"/>
              <a:cs typeface="Arial" panose="020B0604020202020204" pitchFamily="34" charset="0"/>
            </a:endParaRPr>
          </a:p>
          <a:p>
            <a:pPr marL="788670" lvl="3" indent="-285750">
              <a:buFont typeface="Arial" panose="020B0604020202020204" pitchFamily="34" charset="0"/>
              <a:buChar char="•"/>
              <a:defRPr/>
            </a:pPr>
            <a:r>
              <a:rPr lang="en-US" sz="1200" dirty="0">
                <a:solidFill>
                  <a:schemeClr val="tx1">
                    <a:lumMod val="50000"/>
                  </a:schemeClr>
                </a:solidFill>
                <a:latin typeface="Helvetica Neue" panose="02000503000000020004"/>
              </a:rPr>
              <a:t>Brexanolone 1-2</a:t>
            </a:r>
          </a:p>
          <a:p>
            <a:pPr marL="788670" lvl="3" indent="-285750">
              <a:buFont typeface="Arial" panose="020B0604020202020204" pitchFamily="34" charset="0"/>
              <a:buChar char="•"/>
              <a:defRPr/>
            </a:pPr>
            <a:r>
              <a:rPr lang="en-US" sz="1200" dirty="0">
                <a:solidFill>
                  <a:schemeClr val="tx1">
                    <a:lumMod val="50000"/>
                  </a:schemeClr>
                </a:solidFill>
                <a:latin typeface="Helvetica Neue" panose="02000503000000020004"/>
              </a:rPr>
              <a:t>Bupropion 0.2-2.0</a:t>
            </a:r>
          </a:p>
          <a:p>
            <a:pPr marL="788670" lvl="3" indent="-285750">
              <a:buFont typeface="Arial" panose="020B0604020202020204" pitchFamily="34" charset="0"/>
              <a:buChar char="•"/>
              <a:defRPr/>
            </a:pPr>
            <a:r>
              <a:rPr lang="en-US" sz="1200" dirty="0">
                <a:solidFill>
                  <a:schemeClr val="tx1">
                    <a:lumMod val="50000"/>
                  </a:schemeClr>
                </a:solidFill>
                <a:latin typeface="Helvetica Neue" panose="02000503000000020004"/>
              </a:rPr>
              <a:t>Citalopram 3-10</a:t>
            </a:r>
          </a:p>
          <a:p>
            <a:pPr marL="788670" lvl="3" indent="-285750">
              <a:buFont typeface="Arial" panose="020B0604020202020204" pitchFamily="34" charset="0"/>
              <a:buChar char="•"/>
              <a:defRPr/>
            </a:pPr>
            <a:r>
              <a:rPr lang="en-US" sz="1200" dirty="0">
                <a:solidFill>
                  <a:schemeClr val="tx1">
                    <a:lumMod val="50000"/>
                  </a:schemeClr>
                </a:solidFill>
                <a:latin typeface="Helvetica Neue" panose="02000503000000020004"/>
              </a:rPr>
              <a:t>Desvenlafaxine 5.5-8.1</a:t>
            </a:r>
          </a:p>
          <a:p>
            <a:pPr marL="788670" lvl="3" indent="-285750">
              <a:buFont typeface="Arial" panose="020B0604020202020204" pitchFamily="34" charset="0"/>
              <a:buChar char="•"/>
              <a:defRPr/>
            </a:pPr>
            <a:r>
              <a:rPr lang="en-US" sz="1200" dirty="0">
                <a:solidFill>
                  <a:schemeClr val="tx1">
                    <a:lumMod val="50000"/>
                  </a:schemeClr>
                </a:solidFill>
                <a:latin typeface="Helvetica Neue" panose="02000503000000020004"/>
              </a:rPr>
              <a:t>Doxepin: AVOID: reports of hypotonia, sedation, vomiting, suppressed respiratory rate, weight loss</a:t>
            </a:r>
          </a:p>
          <a:p>
            <a:pPr marL="788670" lvl="3" indent="-285750">
              <a:buFont typeface="Arial" panose="020B0604020202020204" pitchFamily="34" charset="0"/>
              <a:buChar char="•"/>
              <a:defRPr/>
            </a:pPr>
            <a:r>
              <a:rPr lang="en-US" sz="1200" dirty="0">
                <a:solidFill>
                  <a:schemeClr val="tx1">
                    <a:lumMod val="50000"/>
                  </a:schemeClr>
                </a:solidFill>
                <a:latin typeface="Helvetica Neue" panose="02000503000000020004"/>
              </a:rPr>
              <a:t>Duloxetine &lt;1</a:t>
            </a:r>
          </a:p>
          <a:p>
            <a:pPr marL="788670" lvl="3" indent="-285750">
              <a:buFont typeface="Arial" panose="020B0604020202020204" pitchFamily="34" charset="0"/>
              <a:buChar char="•"/>
              <a:defRPr/>
            </a:pPr>
            <a:r>
              <a:rPr lang="en-US" sz="1200" dirty="0">
                <a:solidFill>
                  <a:schemeClr val="tx1">
                    <a:lumMod val="50000"/>
                  </a:schemeClr>
                </a:solidFill>
                <a:latin typeface="Helvetica Neue" panose="02000503000000020004"/>
              </a:rPr>
              <a:t>Escitalopram 5.2-7.9</a:t>
            </a:r>
          </a:p>
          <a:p>
            <a:pPr marL="788670" lvl="3" indent="-285750">
              <a:buFont typeface="Arial" panose="020B0604020202020204" pitchFamily="34" charset="0"/>
              <a:buChar char="•"/>
              <a:defRPr/>
            </a:pPr>
            <a:r>
              <a:rPr lang="en-US" sz="1200" dirty="0">
                <a:solidFill>
                  <a:schemeClr val="tx1">
                    <a:lumMod val="50000"/>
                  </a:schemeClr>
                </a:solidFill>
                <a:latin typeface="Helvetica Neue" panose="02000503000000020004"/>
              </a:rPr>
              <a:t>Fluoxetine 0.6-14.6 (long half-life)</a:t>
            </a:r>
          </a:p>
          <a:p>
            <a:pPr marL="788670" lvl="3" indent="-285750">
              <a:buFont typeface="Arial" panose="020B0604020202020204" pitchFamily="34" charset="0"/>
              <a:buChar char="•"/>
              <a:defRPr/>
            </a:pPr>
            <a:r>
              <a:rPr lang="en-US" sz="1200" dirty="0">
                <a:solidFill>
                  <a:schemeClr val="tx1">
                    <a:lumMod val="50000"/>
                  </a:schemeClr>
                </a:solidFill>
                <a:latin typeface="Helvetica Neue" panose="02000503000000020004"/>
              </a:rPr>
              <a:t>Fluvoxamine &lt;2</a:t>
            </a:r>
          </a:p>
          <a:p>
            <a:pPr marL="788670" lvl="3" indent="-285750">
              <a:buFont typeface="Arial" panose="020B0604020202020204" pitchFamily="34" charset="0"/>
              <a:buChar char="•"/>
              <a:defRPr/>
            </a:pPr>
            <a:r>
              <a:rPr lang="en-US" sz="1200" dirty="0">
                <a:solidFill>
                  <a:schemeClr val="tx1">
                    <a:lumMod val="50000"/>
                  </a:schemeClr>
                </a:solidFill>
                <a:latin typeface="Helvetica Neue" panose="02000503000000020004"/>
              </a:rPr>
              <a:t>Mirtazepine 0.5-3</a:t>
            </a:r>
          </a:p>
          <a:p>
            <a:pPr marL="788670" lvl="3" indent="-285750">
              <a:buFont typeface="Arial" panose="020B0604020202020204" pitchFamily="34" charset="0"/>
              <a:buChar char="•"/>
              <a:defRPr/>
            </a:pPr>
            <a:r>
              <a:rPr lang="en-US" sz="1200" dirty="0">
                <a:solidFill>
                  <a:schemeClr val="tx1">
                    <a:lumMod val="50000"/>
                  </a:schemeClr>
                </a:solidFill>
                <a:latin typeface="Helvetica Neue" panose="02000503000000020004"/>
              </a:rPr>
              <a:t>Nortriptyline 0.87-3.71 (watch for dry mouth, constipation, urinary retention)- favored TCA in lactation</a:t>
            </a:r>
          </a:p>
          <a:p>
            <a:pPr marL="788670" lvl="3" indent="-285750">
              <a:buFont typeface="Arial" panose="020B0604020202020204" pitchFamily="34" charset="0"/>
              <a:buChar char="•"/>
              <a:defRPr/>
            </a:pPr>
            <a:r>
              <a:rPr lang="en-US" sz="1200" dirty="0">
                <a:solidFill>
                  <a:schemeClr val="tx1">
                    <a:lumMod val="50000"/>
                  </a:schemeClr>
                </a:solidFill>
                <a:latin typeface="Helvetica Neue" panose="02000503000000020004"/>
              </a:rPr>
              <a:t>Paroxetine 1.2-2.8</a:t>
            </a:r>
          </a:p>
          <a:p>
            <a:pPr marL="788670" lvl="3" indent="-285750">
              <a:buFont typeface="Arial" panose="020B0604020202020204" pitchFamily="34" charset="0"/>
              <a:buChar char="•"/>
              <a:defRPr/>
            </a:pPr>
            <a:r>
              <a:rPr lang="en-US" sz="1200" dirty="0">
                <a:solidFill>
                  <a:schemeClr val="tx1">
                    <a:lumMod val="50000"/>
                  </a:schemeClr>
                </a:solidFill>
                <a:latin typeface="Helvetica Neue" panose="02000503000000020004"/>
              </a:rPr>
              <a:t>Sertraline 0.4-3</a:t>
            </a:r>
          </a:p>
          <a:p>
            <a:pPr marL="788670" lvl="3" indent="-285750">
              <a:buFont typeface="Arial" panose="020B0604020202020204" pitchFamily="34" charset="0"/>
              <a:buChar char="•"/>
              <a:defRPr/>
            </a:pPr>
            <a:r>
              <a:rPr lang="en-US" sz="1200" dirty="0">
                <a:solidFill>
                  <a:schemeClr val="tx1">
                    <a:lumMod val="50000"/>
                  </a:schemeClr>
                </a:solidFill>
                <a:latin typeface="Helvetica Neue" panose="02000503000000020004"/>
              </a:rPr>
              <a:t>Venlafaxine 6-9</a:t>
            </a:r>
          </a:p>
          <a:p>
            <a:pPr marL="788670" lvl="3" indent="-285750">
              <a:buFont typeface="Arial" panose="020B0604020202020204" pitchFamily="34" charset="0"/>
              <a:buChar char="•"/>
              <a:defRPr/>
            </a:pPr>
            <a:r>
              <a:rPr lang="en-US" sz="1200" dirty="0">
                <a:solidFill>
                  <a:schemeClr val="tx1">
                    <a:lumMod val="50000"/>
                  </a:schemeClr>
                </a:solidFill>
                <a:latin typeface="Helvetica Neue" panose="02000503000000020004"/>
              </a:rPr>
              <a:t>Zuranolone &lt;1</a:t>
            </a:r>
            <a:endParaRPr lang="en-US" sz="1050" dirty="0">
              <a:solidFill>
                <a:schemeClr val="tx1">
                  <a:lumMod val="50000"/>
                </a:schemeClr>
              </a:solidFill>
              <a:latin typeface="Helvetica Neue" panose="02000503000000020004"/>
            </a:endParaRPr>
          </a:p>
          <a:p>
            <a:pPr marL="171427" indent="-171427"/>
            <a:endParaRPr lang="en-US" sz="1200" baseline="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BBF9976-16FA-684A-9B34-75E06317153C}" type="slidenum">
              <a:rPr lang="en-US" smtClean="0"/>
              <a:pPr/>
              <a:t>18</a:t>
            </a:fld>
            <a:endParaRPr lang="en-US" dirty="0"/>
          </a:p>
        </p:txBody>
      </p:sp>
    </p:spTree>
    <p:extLst>
      <p:ext uri="{BB962C8B-B14F-4D97-AF65-F5344CB8AC3E}">
        <p14:creationId xmlns:p14="http://schemas.microsoft.com/office/powerpoint/2010/main" val="508773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7" indent="-171427"/>
            <a:r>
              <a:rPr lang="en-US" sz="1200" b="1" dirty="0">
                <a:latin typeface="Arial" panose="020B0604020202020204" pitchFamily="34" charset="0"/>
                <a:cs typeface="Arial" panose="020B0604020202020204" pitchFamily="34" charset="0"/>
              </a:rPr>
              <a:t>Base AD</a:t>
            </a:r>
            <a:r>
              <a:rPr lang="en-US" sz="1200" b="1" baseline="0" dirty="0">
                <a:latin typeface="Arial" panose="020B0604020202020204" pitchFamily="34" charset="0"/>
                <a:cs typeface="Arial" panose="020B0604020202020204" pitchFamily="34" charset="0"/>
              </a:rPr>
              <a:t> choice on best choice for depression, not RID</a:t>
            </a:r>
          </a:p>
          <a:p>
            <a:pPr marL="171427" indent="-171427"/>
            <a:endParaRPr lang="en-US" sz="1200" dirty="0">
              <a:latin typeface="Arial" panose="020B0604020202020204" pitchFamily="34" charset="0"/>
              <a:cs typeface="Arial" panose="020B0604020202020204" pitchFamily="34" charset="0"/>
            </a:endParaRPr>
          </a:p>
          <a:p>
            <a:pPr marL="171427" indent="-171427"/>
            <a:r>
              <a:rPr lang="en-US" sz="1200" dirty="0">
                <a:latin typeface="Arial" panose="020B0604020202020204" pitchFamily="34" charset="0"/>
                <a:cs typeface="Arial" panose="020B0604020202020204" pitchFamily="34" charset="0"/>
              </a:rPr>
              <a:t>Weight adjusted % maternal dosage</a:t>
            </a:r>
            <a:r>
              <a:rPr lang="en-US" sz="1200" baseline="0" dirty="0">
                <a:latin typeface="Arial" panose="020B0604020202020204" pitchFamily="34" charset="0"/>
                <a:cs typeface="Arial" panose="020B0604020202020204" pitchFamily="34" charset="0"/>
              </a:rPr>
              <a:t> =relative infant dose </a:t>
            </a:r>
            <a:r>
              <a:rPr lang="en-US" sz="1200" dirty="0">
                <a:latin typeface="Arial" panose="020B0604020202020204" pitchFamily="34" charset="0"/>
                <a:cs typeface="Arial" panose="020B0604020202020204" pitchFamily="34" charset="0"/>
              </a:rPr>
              <a:t>RID:</a:t>
            </a:r>
            <a:r>
              <a:rPr lang="en-US" sz="1200" baseline="0" dirty="0">
                <a:latin typeface="Arial" panose="020B0604020202020204" pitchFamily="34" charset="0"/>
                <a:cs typeface="Arial" panose="020B0604020202020204" pitchFamily="34" charset="0"/>
              </a:rPr>
              <a:t> relative infant dose = infant’s daily dosage (mg/kg)/mother’s daily dosage (mg/kg)</a:t>
            </a:r>
          </a:p>
          <a:p>
            <a:pPr marL="171427" indent="-171427"/>
            <a:endParaRPr lang="en-US" sz="1200" baseline="0" dirty="0">
              <a:latin typeface="Arial" panose="020B0604020202020204" pitchFamily="34" charset="0"/>
              <a:cs typeface="Arial" panose="020B0604020202020204" pitchFamily="34" charset="0"/>
            </a:endParaRPr>
          </a:p>
          <a:p>
            <a:pPr marL="171427" indent="-171427"/>
            <a:r>
              <a:rPr lang="en-US" sz="1200" baseline="0" dirty="0">
                <a:latin typeface="Arial" panose="020B0604020202020204" pitchFamily="34" charset="0"/>
                <a:cs typeface="Arial" panose="020B0604020202020204" pitchFamily="34" charset="0"/>
              </a:rPr>
              <a:t>Infant’s daily dosage = Milk:plasma ratio x maternal concentration x milk volume</a:t>
            </a:r>
          </a:p>
          <a:p>
            <a:pPr marL="171427" indent="-171427"/>
            <a:endParaRPr lang="en-US" sz="1200" baseline="0" dirty="0">
              <a:latin typeface="Arial" panose="020B0604020202020204" pitchFamily="34" charset="0"/>
              <a:cs typeface="Arial" panose="020B0604020202020204" pitchFamily="34" charset="0"/>
            </a:endParaRPr>
          </a:p>
          <a:p>
            <a:pPr marL="171427" indent="-171427"/>
            <a:r>
              <a:rPr lang="en-US" sz="1200" baseline="0" dirty="0">
                <a:latin typeface="Arial" panose="020B0604020202020204" pitchFamily="34" charset="0"/>
                <a:cs typeface="Arial" panose="020B0604020202020204" pitchFamily="34" charset="0"/>
              </a:rPr>
              <a:t>Average milk volume =150ml/kg/day</a:t>
            </a:r>
          </a:p>
          <a:p>
            <a:pPr marL="171427" indent="-171427"/>
            <a:endParaRPr lang="en-US" sz="1200" baseline="0" dirty="0">
              <a:latin typeface="Arial" panose="020B0604020202020204" pitchFamily="34" charset="0"/>
              <a:cs typeface="Arial" panose="020B0604020202020204" pitchFamily="34" charset="0"/>
            </a:endParaRPr>
          </a:p>
          <a:p>
            <a:pPr marL="171427" indent="-171427"/>
            <a:r>
              <a:rPr lang="en-US" sz="1200" baseline="0" dirty="0">
                <a:latin typeface="Arial" panose="020B0604020202020204" pitchFamily="34" charset="0"/>
                <a:cs typeface="Arial" panose="020B0604020202020204" pitchFamily="34" charset="0"/>
              </a:rPr>
              <a:t>RIDs less than 10% of maternal dosage are acceptable per FDA</a:t>
            </a:r>
          </a:p>
          <a:p>
            <a:pPr marL="171427" indent="-171427"/>
            <a:r>
              <a:rPr lang="en-US" sz="1200" baseline="0" dirty="0">
                <a:latin typeface="Arial" panose="020B0604020202020204" pitchFamily="34" charset="0"/>
                <a:cs typeface="Arial" panose="020B0604020202020204" pitchFamily="34" charset="0"/>
              </a:rPr>
              <a:t>RID doesn’t account for relative toxicity of drugs nor if drug has long half-life nor infant age</a:t>
            </a:r>
          </a:p>
          <a:p>
            <a:pPr marL="171427" indent="-171427"/>
            <a:endParaRPr lang="en-US" sz="1200" baseline="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F9976-16FA-684A-9B34-75E06317153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773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Sedative/hypnotic/anxiolytics: benzos, barbiturates, z-drugs</a:t>
            </a:r>
          </a:p>
        </p:txBody>
      </p:sp>
      <p:sp>
        <p:nvSpPr>
          <p:cNvPr id="4" name="Slide Number Placeholder 3"/>
          <p:cNvSpPr>
            <a:spLocks noGrp="1"/>
          </p:cNvSpPr>
          <p:nvPr>
            <p:ph type="sldNum" sz="quarter" idx="5"/>
          </p:nvPr>
        </p:nvSpPr>
        <p:spPr/>
        <p:txBody>
          <a:bodyPr/>
          <a:lstStyle/>
          <a:p>
            <a:fld id="{618BB547-8CEB-40F1-B149-AA904678F9C2}" type="slidenum">
              <a:rPr lang="en-US" smtClean="0"/>
              <a:t>20</a:t>
            </a:fld>
            <a:endParaRPr lang="en-US" dirty="0"/>
          </a:p>
        </p:txBody>
      </p:sp>
    </p:spTree>
    <p:extLst>
      <p:ext uri="{BB962C8B-B14F-4D97-AF65-F5344CB8AC3E}">
        <p14:creationId xmlns:p14="http://schemas.microsoft.com/office/powerpoint/2010/main" val="2984375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Oberlander 2008: infants exposed to prenatal SSRI in combo with benzo had higher rate of congenital</a:t>
            </a:r>
            <a:r>
              <a:rPr lang="en-US" baseline="0" dirty="0"/>
              <a:t> heart disease than infants exposed to SSRI alone or benzo alone</a:t>
            </a:r>
          </a:p>
          <a:p>
            <a:endParaRPr lang="en-US" baseline="0" dirty="0"/>
          </a:p>
          <a:p>
            <a:r>
              <a:rPr lang="en-US" dirty="0"/>
              <a:t>Dandy</a:t>
            </a:r>
            <a:r>
              <a:rPr lang="en-US" baseline="0" dirty="0"/>
              <a:t> Walker malformation: </a:t>
            </a:r>
            <a:r>
              <a:rPr lang="en-US" sz="1200" b="0" i="0" kern="1200" dirty="0">
                <a:solidFill>
                  <a:schemeClr val="tx1"/>
                </a:solidFill>
                <a:effectLst/>
                <a:latin typeface="+mn-lt"/>
                <a:ea typeface="+mn-ea"/>
                <a:cs typeface="+mn-cs"/>
              </a:rPr>
              <a:t>DWM is characterized by underdevelopment (small size and abnormal position) of the middle part of the cerebellum known as the cerebellar vermis, cystic enlargement of the 4th ventricle and enlargement of the base of the skull (posterior fossa). DWM is sometimes (20-80%) associated with hydrocephalus, in which blockage of the normal flow of spinal fluid leads to excessive amounts of fluid accumulating in and around the brain. This leads to abnormally high pressure within the skull and swelling of the head, and can lead to neurological impairment.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Anophthalmia: absence of one or both eyes</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Microphthalmia: one or</a:t>
            </a:r>
            <a:r>
              <a:rPr lang="en-US" sz="1200" b="0" i="0" kern="1200" baseline="0" dirty="0">
                <a:solidFill>
                  <a:schemeClr val="tx1"/>
                </a:solidFill>
                <a:effectLst/>
                <a:latin typeface="+mn-lt"/>
                <a:ea typeface="+mn-ea"/>
                <a:cs typeface="+mn-cs"/>
              </a:rPr>
              <a:t> both eyes are small</a:t>
            </a:r>
            <a:endParaRPr lang="en-US" dirty="0"/>
          </a:p>
          <a:p>
            <a:endParaRPr lang="en-US" baseline="0" dirty="0"/>
          </a:p>
        </p:txBody>
      </p:sp>
      <p:sp>
        <p:nvSpPr>
          <p:cNvPr id="4" name="Slide Number Placeholder 3"/>
          <p:cNvSpPr>
            <a:spLocks noGrp="1"/>
          </p:cNvSpPr>
          <p:nvPr>
            <p:ph type="sldNum" sz="quarter" idx="10"/>
          </p:nvPr>
        </p:nvSpPr>
        <p:spPr/>
        <p:txBody>
          <a:bodyPr/>
          <a:lstStyle/>
          <a:p>
            <a:fld id="{8BBF9976-16FA-684A-9B34-75E06317153C}" type="slidenum">
              <a:rPr lang="en-US" smtClean="0"/>
              <a:pPr/>
              <a:t>21</a:t>
            </a:fld>
            <a:endParaRPr lang="en-US" dirty="0"/>
          </a:p>
        </p:txBody>
      </p:sp>
    </p:spTree>
    <p:extLst>
      <p:ext uri="{BB962C8B-B14F-4D97-AF65-F5344CB8AC3E}">
        <p14:creationId xmlns:p14="http://schemas.microsoft.com/office/powerpoint/2010/main" val="64705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9:45-10:25am = 40 minutes</a:t>
            </a:r>
          </a:p>
        </p:txBody>
      </p:sp>
      <p:sp>
        <p:nvSpPr>
          <p:cNvPr id="4" name="Slide Number Placeholder 3"/>
          <p:cNvSpPr>
            <a:spLocks noGrp="1"/>
          </p:cNvSpPr>
          <p:nvPr>
            <p:ph type="sldNum" sz="quarter" idx="5"/>
          </p:nvPr>
        </p:nvSpPr>
        <p:spPr/>
        <p:txBody>
          <a:bodyPr/>
          <a:lstStyle/>
          <a:p>
            <a:fld id="{75DC86DC-69BF-4148-A64E-30F5A41397F3}" type="slidenum">
              <a:rPr lang="en-US" smtClean="0"/>
              <a:t>2</a:t>
            </a:fld>
            <a:endParaRPr lang="en-US" dirty="0"/>
          </a:p>
        </p:txBody>
      </p:sp>
    </p:spTree>
    <p:extLst>
      <p:ext uri="{BB962C8B-B14F-4D97-AF65-F5344CB8AC3E}">
        <p14:creationId xmlns:p14="http://schemas.microsoft.com/office/powerpoint/2010/main" val="3378837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BF9976-16FA-684A-9B34-75E06317153C}" type="slidenum">
              <a:rPr lang="en-US" smtClean="0"/>
              <a:pPr/>
              <a:t>22</a:t>
            </a:fld>
            <a:endParaRPr lang="en-US" dirty="0"/>
          </a:p>
        </p:txBody>
      </p:sp>
    </p:spTree>
    <p:extLst>
      <p:ext uri="{BB962C8B-B14F-4D97-AF65-F5344CB8AC3E}">
        <p14:creationId xmlns:p14="http://schemas.microsoft.com/office/powerpoint/2010/main" val="1741785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Citalopram/escitalopram/clomipramine/imipramine:</a:t>
            </a:r>
            <a:r>
              <a:rPr lang="en-US" baseline="0" dirty="0"/>
              <a:t> 2D6 and 3A4 main enzymes</a:t>
            </a:r>
          </a:p>
          <a:p>
            <a:endParaRPr lang="en-US" baseline="0" dirty="0"/>
          </a:p>
          <a:p>
            <a:r>
              <a:rPr lang="en-US" baseline="0" dirty="0"/>
              <a:t>Fluoxetine: 2D6, 3A4, 2C9</a:t>
            </a:r>
          </a:p>
          <a:p>
            <a:r>
              <a:rPr lang="en-US" baseline="0" dirty="0"/>
              <a:t>Fluvoxamine: 2D6</a:t>
            </a:r>
          </a:p>
          <a:p>
            <a:r>
              <a:rPr lang="en-US" dirty="0"/>
              <a:t>Nortriptyline: 2D6</a:t>
            </a:r>
          </a:p>
          <a:p>
            <a:r>
              <a:rPr lang="en-US" dirty="0"/>
              <a:t>Paroxetine: 2D6, 3A4</a:t>
            </a:r>
          </a:p>
          <a:p>
            <a:r>
              <a:rPr lang="en-US" dirty="0"/>
              <a:t>Sertraline: 2D6, 3A4,</a:t>
            </a:r>
            <a:r>
              <a:rPr lang="en-US" baseline="0" dirty="0"/>
              <a:t> others</a:t>
            </a:r>
            <a:endParaRPr lang="en-US" dirty="0"/>
          </a:p>
        </p:txBody>
      </p:sp>
      <p:sp>
        <p:nvSpPr>
          <p:cNvPr id="4" name="Slide Number Placeholder 3"/>
          <p:cNvSpPr>
            <a:spLocks noGrp="1"/>
          </p:cNvSpPr>
          <p:nvPr>
            <p:ph type="sldNum" sz="quarter" idx="10"/>
          </p:nvPr>
        </p:nvSpPr>
        <p:spPr/>
        <p:txBody>
          <a:bodyPr/>
          <a:lstStyle/>
          <a:p>
            <a:fld id="{8BBF9976-16FA-684A-9B34-75E06317153C}" type="slidenum">
              <a:rPr lang="en-US" smtClean="0"/>
              <a:pPr/>
              <a:t>24</a:t>
            </a:fld>
            <a:endParaRPr lang="en-US" dirty="0"/>
          </a:p>
        </p:txBody>
      </p:sp>
    </p:spTree>
    <p:extLst>
      <p:ext uri="{BB962C8B-B14F-4D97-AF65-F5344CB8AC3E}">
        <p14:creationId xmlns:p14="http://schemas.microsoft.com/office/powerpoint/2010/main" val="4055467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C86DC-69BF-4148-A64E-30F5A41397F3}" type="slidenum">
              <a:rPr lang="en-US" smtClean="0"/>
              <a:t>25</a:t>
            </a:fld>
            <a:endParaRPr lang="en-US" dirty="0"/>
          </a:p>
        </p:txBody>
      </p:sp>
    </p:spTree>
    <p:extLst>
      <p:ext uri="{BB962C8B-B14F-4D97-AF65-F5344CB8AC3E}">
        <p14:creationId xmlns:p14="http://schemas.microsoft.com/office/powerpoint/2010/main" val="783049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FF6D6-59CB-402F-8379-E6BB0C1677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085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 SLIDE: </a:t>
            </a:r>
            <a:r>
              <a:rPr lang="en-US" sz="1800" b="1" dirty="0">
                <a:effectLst/>
                <a:highlight>
                  <a:srgbClr val="FFFF00"/>
                </a:highlight>
                <a:latin typeface="Times New Roman" panose="02020603050405020304" pitchFamily="18" charset="0"/>
                <a:ea typeface="Calibri" panose="020F0502020204030204" pitchFamily="34" charset="0"/>
              </a:rPr>
              <a:t>KD closing remarks/end slides/virtual follow up and case form to complete, deadline for completed case forms is ????, if you case is not chosen, PT faculty will set up a time with you to discuss your case; if you are selected, you will be asked to present your case on 4/29.</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566C59-BAC0-4CE1-A859-46610F03C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580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a:p>
            <a:r>
              <a:rPr lang="en-US" dirty="0"/>
              <a:t>That’s correct, PNAS occurs in approximately 30% of neonates with antenatal antidepressant exposure.</a:t>
            </a:r>
          </a:p>
        </p:txBody>
      </p:sp>
      <p:sp>
        <p:nvSpPr>
          <p:cNvPr id="4" name="Slide Number Placeholder 3"/>
          <p:cNvSpPr>
            <a:spLocks noGrp="1"/>
          </p:cNvSpPr>
          <p:nvPr>
            <p:ph type="sldNum" sz="quarter" idx="5"/>
          </p:nvPr>
        </p:nvSpPr>
        <p:spPr/>
        <p:txBody>
          <a:bodyPr/>
          <a:lstStyle/>
          <a:p>
            <a:fld id="{75DC86DC-69BF-4148-A64E-30F5A41397F3}" type="slidenum">
              <a:rPr lang="en-US" smtClean="0"/>
              <a:t>28</a:t>
            </a:fld>
            <a:endParaRPr lang="en-US" dirty="0"/>
          </a:p>
        </p:txBody>
      </p:sp>
    </p:spTree>
    <p:extLst>
      <p:ext uri="{BB962C8B-B14F-4D97-AF65-F5344CB8AC3E}">
        <p14:creationId xmlns:p14="http://schemas.microsoft.com/office/powerpoint/2010/main" val="2015285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right, neonatal benzodiazepine withdrawal syndrome can include changes in muscular tone, lethargy, hypothermia, low APGAR scores, tremor.</a:t>
            </a:r>
          </a:p>
          <a:p>
            <a:endParaRPr lang="en-US" dirty="0"/>
          </a:p>
        </p:txBody>
      </p:sp>
      <p:sp>
        <p:nvSpPr>
          <p:cNvPr id="4" name="Slide Number Placeholder 3"/>
          <p:cNvSpPr>
            <a:spLocks noGrp="1"/>
          </p:cNvSpPr>
          <p:nvPr>
            <p:ph type="sldNum" sz="quarter" idx="5"/>
          </p:nvPr>
        </p:nvSpPr>
        <p:spPr/>
        <p:txBody>
          <a:bodyPr/>
          <a:lstStyle/>
          <a:p>
            <a:fld id="{75DC86DC-69BF-4148-A64E-30F5A41397F3}" type="slidenum">
              <a:rPr lang="en-US" smtClean="0"/>
              <a:t>29</a:t>
            </a:fld>
            <a:endParaRPr lang="en-US" dirty="0"/>
          </a:p>
        </p:txBody>
      </p:sp>
    </p:spTree>
    <p:extLst>
      <p:ext uri="{BB962C8B-B14F-4D97-AF65-F5344CB8AC3E}">
        <p14:creationId xmlns:p14="http://schemas.microsoft.com/office/powerpoint/2010/main" val="2925570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a:p>
            <a:r>
              <a:rPr lang="en-US" dirty="0"/>
              <a:t>That’s right, phase I and phase II metabolism changes across pregnancy and these changes can be associated with changes in medication blood concentrations and can have clinical consequences for the efficacy of pharmacotherapies affected.</a:t>
            </a:r>
          </a:p>
          <a:p>
            <a:endParaRPr lang="en-US" dirty="0"/>
          </a:p>
        </p:txBody>
      </p:sp>
      <p:sp>
        <p:nvSpPr>
          <p:cNvPr id="4" name="Slide Number Placeholder 3"/>
          <p:cNvSpPr>
            <a:spLocks noGrp="1"/>
          </p:cNvSpPr>
          <p:nvPr>
            <p:ph type="sldNum" sz="quarter" idx="5"/>
          </p:nvPr>
        </p:nvSpPr>
        <p:spPr/>
        <p:txBody>
          <a:bodyPr/>
          <a:lstStyle/>
          <a:p>
            <a:fld id="{75DC86DC-69BF-4148-A64E-30F5A41397F3}" type="slidenum">
              <a:rPr lang="en-US" smtClean="0"/>
              <a:t>30</a:t>
            </a:fld>
            <a:endParaRPr lang="en-US" dirty="0"/>
          </a:p>
        </p:txBody>
      </p:sp>
    </p:spTree>
    <p:extLst>
      <p:ext uri="{BB962C8B-B14F-4D97-AF65-F5344CB8AC3E}">
        <p14:creationId xmlns:p14="http://schemas.microsoft.com/office/powerpoint/2010/main" val="1815212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KD: 12:45-1:25pm = 40 minutes then break</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566C59-BAC0-4CE1-A859-46610F03C0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438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APA white paper on perinatal mental and SUD 2023</a:t>
            </a:r>
          </a:p>
          <a:p>
            <a:r>
              <a:rPr lang="en-US" sz="1800" b="0" i="0" u="none" strike="noStrike" baseline="0" dirty="0">
                <a:solidFill>
                  <a:srgbClr val="000000"/>
                </a:solidFill>
                <a:latin typeface="Calibri" panose="020F0502020204030204" pitchFamily="34" charset="0"/>
              </a:rPr>
              <a:t>Clarke DE, De Faria L, Alpert JE, The Perinatal Mental Health Advisory Panel, The Perinatal Mental Health Research Team. Perinatal Mental and Substance Use Disorder: White Paper. Washington, DC: American Psychiatric Association; 2023 [Available from: https://www.psychiatry.org/maternal]. </a:t>
            </a:r>
          </a:p>
          <a:p>
            <a:endParaRPr lang="en-US" sz="1800" b="0" i="0" u="none" strike="noStrike" baseline="0" dirty="0">
              <a:solidFill>
                <a:srgbClr val="000000"/>
              </a:solidFill>
              <a:latin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Sabon"/>
              </a:rPr>
              <a:t>Theory of Developmental Programming: Developmental Origins of Health and Disease</a:t>
            </a:r>
            <a:r>
              <a:rPr lang="en-US" sz="1800" b="0" i="0" u="none" strike="noStrike" baseline="0" dirty="0">
                <a:solidFill>
                  <a:srgbClr val="000000"/>
                </a:solidFill>
                <a:latin typeface="Calibri" panose="020F0502020204030204" pitchFamily="34" charset="0"/>
              </a:rPr>
              <a:t>=</a:t>
            </a:r>
            <a:r>
              <a:rPr lang="en-US" dirty="0">
                <a:solidFill>
                  <a:schemeClr val="tx1">
                    <a:lumMod val="50000"/>
                  </a:schemeClr>
                </a:solidFill>
                <a:latin typeface="Sabon"/>
              </a:rPr>
              <a:t>environmental stimuli during sensitive periods can alter fetal development, which may have a long-term effect on the child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BF9976-16FA-684A-9B34-75E06317153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6961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approaches broadly for MILD, MODERATE and SEVERE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FF6D6-59CB-402F-8379-E6BB0C1677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352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sz="1000" b="0" dirty="0">
                <a:latin typeface="+mn-lt"/>
                <a:cs typeface="Arial" pitchFamily="34" charset="0"/>
              </a:rPr>
              <a:t>For decades, the treatment approach as been to use treatments tested and approved for MDD in PND.</a:t>
            </a:r>
          </a:p>
          <a:p>
            <a:endParaRPr lang="en-US" sz="1000" b="1" dirty="0">
              <a:latin typeface="+mn-lt"/>
              <a:cs typeface="Arial" pitchFamily="34" charset="0"/>
            </a:endParaRPr>
          </a:p>
          <a:p>
            <a:r>
              <a:rPr lang="en-US" sz="1000" b="1" dirty="0">
                <a:latin typeface="+mn-lt"/>
                <a:cs typeface="Arial" pitchFamily="34" charset="0"/>
              </a:rPr>
              <a:t>==================================================</a:t>
            </a:r>
          </a:p>
          <a:p>
            <a:r>
              <a:rPr lang="en-US" sz="1000" b="1" dirty="0">
                <a:latin typeface="+mn-lt"/>
                <a:cs typeface="Arial" pitchFamily="34" charset="0"/>
              </a:rPr>
              <a:t>Interpersonal therapy (IPT)</a:t>
            </a:r>
          </a:p>
          <a:p>
            <a:pPr lvl="1"/>
            <a:r>
              <a:rPr lang="en-US" sz="1000" dirty="0">
                <a:latin typeface="+mn-lt"/>
                <a:cs typeface="Arial" pitchFamily="34" charset="0"/>
              </a:rPr>
              <a:t>resolving conflicts and role transitions</a:t>
            </a:r>
          </a:p>
          <a:p>
            <a:pPr lvl="1"/>
            <a:r>
              <a:rPr lang="en-US" sz="1000" dirty="0">
                <a:latin typeface="+mn-lt"/>
                <a:cs typeface="Arial" pitchFamily="34" charset="0"/>
              </a:rPr>
              <a:t>reduces depressive symptoms and improves social adjustment</a:t>
            </a:r>
          </a:p>
          <a:p>
            <a:r>
              <a:rPr lang="en-US" sz="1000" b="1" dirty="0">
                <a:latin typeface="+mn-lt"/>
                <a:cs typeface="Arial" pitchFamily="34" charset="0"/>
              </a:rPr>
              <a:t>Cognitive behavioral therapy (CBT)</a:t>
            </a:r>
          </a:p>
          <a:p>
            <a:pPr lvl="1"/>
            <a:r>
              <a:rPr lang="en-US" sz="1000" dirty="0">
                <a:latin typeface="+mn-lt"/>
                <a:cs typeface="Arial" pitchFamily="34" charset="0"/>
              </a:rPr>
              <a:t>Correction of negative thinking and associated behaviors</a:t>
            </a: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1193BF-2737-45C3-9636-D636A9F7A16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5477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C86DC-69BF-4148-A64E-30F5A41397F3}" type="slidenum">
              <a:rPr lang="en-US" smtClean="0"/>
              <a:t>9</a:t>
            </a:fld>
            <a:endParaRPr lang="en-US" dirty="0"/>
          </a:p>
        </p:txBody>
      </p:sp>
    </p:spTree>
    <p:extLst>
      <p:ext uri="{BB962C8B-B14F-4D97-AF65-F5344CB8AC3E}">
        <p14:creationId xmlns:p14="http://schemas.microsoft.com/office/powerpoint/2010/main" val="163138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Phase I introduces functional groups</a:t>
            </a:r>
            <a:r>
              <a:rPr lang="en-US" baseline="0" dirty="0"/>
              <a:t> for later inactivation</a:t>
            </a:r>
          </a:p>
          <a:p>
            <a:r>
              <a:rPr lang="en-US" baseline="0" dirty="0"/>
              <a:t>Phase II allows formation of polar derivatives and increases the molecular weight or changes lipophilicity of the drug (conjugation) </a:t>
            </a:r>
            <a:endParaRPr lang="en-US" dirty="0"/>
          </a:p>
          <a:p>
            <a:pPr defTabSz="441381">
              <a:defRPr/>
            </a:pPr>
            <a:endParaRPr lang="en-US" dirty="0">
              <a:solidFill>
                <a:srgbClr val="3DAD2C"/>
              </a:solidFill>
            </a:endParaRPr>
          </a:p>
          <a:p>
            <a:pPr defTabSz="441381">
              <a:defRPr/>
            </a:pPr>
            <a:r>
              <a:rPr lang="en-US" dirty="0">
                <a:solidFill>
                  <a:srgbClr val="3DAD2C"/>
                </a:solidFill>
              </a:rPr>
              <a:t>Sex steroids (and OCPs and HRT)  inhibit CYP1A2, 2C19, 2B6 and 3A4, increase 2A6 and increase Phase 2 glucuronidation via UGT1A4 and UGT2B7</a:t>
            </a:r>
          </a:p>
          <a:p>
            <a:pPr defTabSz="441381">
              <a:defRPr/>
            </a:pPr>
            <a:endParaRPr lang="en-US" dirty="0">
              <a:solidFill>
                <a:srgbClr val="3DAD2C"/>
              </a:solidFill>
            </a:endParaRPr>
          </a:p>
          <a:p>
            <a:r>
              <a:rPr lang="en-US" dirty="0"/>
              <a:t>Citalopram/escitalopram/clomipramine/imipramine:</a:t>
            </a:r>
            <a:r>
              <a:rPr lang="en-US" baseline="0" dirty="0"/>
              <a:t> 2D6 and 3A4 main enzymes</a:t>
            </a:r>
          </a:p>
          <a:p>
            <a:endParaRPr lang="en-US" baseline="0" dirty="0"/>
          </a:p>
          <a:p>
            <a:r>
              <a:rPr lang="en-US" baseline="0" dirty="0"/>
              <a:t>Fluoxetine: 2D6, 3A4, 2C9</a:t>
            </a:r>
          </a:p>
          <a:p>
            <a:r>
              <a:rPr lang="en-US" baseline="0" dirty="0"/>
              <a:t>Fluvoxamine: 2D6</a:t>
            </a:r>
          </a:p>
          <a:p>
            <a:r>
              <a:rPr lang="en-US" dirty="0"/>
              <a:t>Nortriptyline: 2D6</a:t>
            </a:r>
          </a:p>
          <a:p>
            <a:r>
              <a:rPr lang="en-US" dirty="0"/>
              <a:t>Paroxetine: 2D6, 3A4</a:t>
            </a:r>
          </a:p>
          <a:p>
            <a:r>
              <a:rPr lang="en-US" dirty="0"/>
              <a:t>Sertraline: 2D6, 3A4,</a:t>
            </a:r>
            <a:r>
              <a:rPr lang="en-US" baseline="0" dirty="0"/>
              <a:t> others</a:t>
            </a:r>
            <a:endParaRPr lang="en-US" dirty="0"/>
          </a:p>
          <a:p>
            <a:pPr defTabSz="441381">
              <a:defRPr/>
            </a:pPr>
            <a:endParaRPr lang="en-US" dirty="0">
              <a:solidFill>
                <a:srgbClr val="3DAD2C"/>
              </a:solidFill>
            </a:endParaRPr>
          </a:p>
          <a:p>
            <a:endParaRPr lang="en-US" dirty="0"/>
          </a:p>
        </p:txBody>
      </p:sp>
      <p:sp>
        <p:nvSpPr>
          <p:cNvPr id="4" name="Slide Number Placeholder 3"/>
          <p:cNvSpPr>
            <a:spLocks noGrp="1"/>
          </p:cNvSpPr>
          <p:nvPr>
            <p:ph type="sldNum" sz="quarter" idx="10"/>
          </p:nvPr>
        </p:nvSpPr>
        <p:spPr/>
        <p:txBody>
          <a:bodyPr/>
          <a:lstStyle/>
          <a:p>
            <a:fld id="{8BBF9976-16FA-684A-9B34-75E06317153C}" type="slidenum">
              <a:rPr lang="en-US" smtClean="0"/>
              <a:pPr/>
              <a:t>10</a:t>
            </a:fld>
            <a:endParaRPr lang="en-US" dirty="0"/>
          </a:p>
        </p:txBody>
      </p:sp>
    </p:spTree>
    <p:extLst>
      <p:ext uri="{BB962C8B-B14F-4D97-AF65-F5344CB8AC3E}">
        <p14:creationId xmlns:p14="http://schemas.microsoft.com/office/powerpoint/2010/main" val="2983874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pPr defTabSz="914086" fontAlgn="base">
              <a:spcBef>
                <a:spcPct val="25000"/>
              </a:spcBef>
              <a:spcAft>
                <a:spcPct val="0"/>
              </a:spcAft>
              <a:defRPr/>
            </a:pPr>
            <a:r>
              <a:rPr lang="en-US" sz="800" b="1" kern="0" dirty="0">
                <a:solidFill>
                  <a:prstClr val="black"/>
                </a:solidFill>
                <a:latin typeface="Arial" panose="020B0604020202020204" pitchFamily="34" charset="0"/>
                <a:cs typeface="Arial" panose="020B0604020202020204" pitchFamily="34" charset="0"/>
              </a:rPr>
              <a:t>Malformations: SSRIs</a:t>
            </a:r>
          </a:p>
          <a:p>
            <a:pPr defTabSz="914086" fontAlgn="base">
              <a:spcBef>
                <a:spcPct val="25000"/>
              </a:spcBef>
              <a:spcAft>
                <a:spcPct val="0"/>
              </a:spcAft>
              <a:defRPr/>
            </a:pPr>
            <a:r>
              <a:rPr lang="en-US" sz="800" b="1" kern="0" dirty="0">
                <a:solidFill>
                  <a:prstClr val="black"/>
                </a:solidFill>
                <a:latin typeface="Arial" panose="020B0604020202020204" pitchFamily="34" charset="0"/>
                <a:cs typeface="Arial" panose="020B0604020202020204" pitchFamily="34" charset="0"/>
              </a:rPr>
              <a:t>DeVries paper: 1.57 OR paroxetine, 1.36 OR for fluoxetine and 1.29 OR for sertraline, OR of 1.23 for bupropion</a:t>
            </a:r>
          </a:p>
          <a:p>
            <a:pPr marL="457138" lvl="1" defTabSz="914086" fontAlgn="base">
              <a:spcBef>
                <a:spcPct val="25000"/>
              </a:spcBef>
              <a:spcAft>
                <a:spcPct val="0"/>
              </a:spcAft>
              <a:defRPr/>
            </a:pPr>
            <a:r>
              <a:rPr lang="en-US" sz="800" kern="0" dirty="0">
                <a:solidFill>
                  <a:prstClr val="black"/>
                </a:solidFill>
                <a:latin typeface="Arial" panose="020B0604020202020204" pitchFamily="34" charset="0"/>
                <a:cs typeface="Arial" panose="020B0604020202020204" pitchFamily="34" charset="0"/>
              </a:rPr>
              <a:t>no increased risk of major malformations (Einarson and Einarson 2005; Rahimi et al. 2006; O'Brien et al. 2008, Huybrechts et al, 2014)</a:t>
            </a:r>
          </a:p>
          <a:p>
            <a:pPr marL="628588" lvl="1" indent="-171450" defTabSz="914086" fontAlgn="base">
              <a:spcBef>
                <a:spcPct val="25000"/>
              </a:spcBef>
              <a:spcAft>
                <a:spcPct val="0"/>
              </a:spcAft>
              <a:buFont typeface="Wingdings" panose="05000000000000000000" pitchFamily="2" charset="2"/>
              <a:buChar char="á"/>
              <a:defRPr/>
            </a:pPr>
            <a:r>
              <a:rPr lang="en-US" sz="800" kern="0" dirty="0">
                <a:solidFill>
                  <a:prstClr val="black"/>
                </a:solidFill>
                <a:latin typeface="Arial" panose="020B0604020202020204" pitchFamily="34" charset="0"/>
                <a:cs typeface="Arial" panose="020B0604020202020204" pitchFamily="34" charset="0"/>
              </a:rPr>
              <a:t>risk of cardiac malformation with </a:t>
            </a:r>
            <a:r>
              <a:rPr lang="en-US" sz="800" b="1" kern="0" dirty="0">
                <a:solidFill>
                  <a:prstClr val="black"/>
                </a:solidFill>
                <a:latin typeface="Arial" panose="020B0604020202020204" pitchFamily="34" charset="0"/>
                <a:cs typeface="Arial" panose="020B0604020202020204" pitchFamily="34" charset="0"/>
              </a:rPr>
              <a:t>paxil </a:t>
            </a:r>
            <a:r>
              <a:rPr lang="en-US" sz="800" kern="0" dirty="0">
                <a:solidFill>
                  <a:prstClr val="black"/>
                </a:solidFill>
                <a:latin typeface="Arial" panose="020B0604020202020204" pitchFamily="34" charset="0"/>
                <a:cs typeface="Arial" panose="020B0604020202020204" pitchFamily="34" charset="0"/>
              </a:rPr>
              <a:t>but not in recent NEJM (Huybrechts KF et al, 2014)</a:t>
            </a:r>
          </a:p>
          <a:p>
            <a:pPr marL="628588" lvl="1" indent="-171450" defTabSz="914086" fontAlgn="base">
              <a:spcBef>
                <a:spcPct val="25000"/>
              </a:spcBef>
              <a:spcAft>
                <a:spcPct val="0"/>
              </a:spcAft>
              <a:buFont typeface="Wingdings" panose="05000000000000000000" pitchFamily="2" charset="2"/>
              <a:buChar char="á"/>
              <a:defRPr/>
            </a:pPr>
            <a:r>
              <a:rPr lang="en-US" sz="800" kern="0" dirty="0">
                <a:solidFill>
                  <a:prstClr val="black"/>
                </a:solidFill>
                <a:latin typeface="Arial" panose="020B0604020202020204" pitchFamily="34" charset="0"/>
                <a:cs typeface="Arial" panose="020B0604020202020204" pitchFamily="34" charset="0"/>
              </a:rPr>
              <a:t>Risk A/V septal defect with </a:t>
            </a:r>
            <a:r>
              <a:rPr lang="en-US" sz="800" b="1" kern="0" dirty="0">
                <a:solidFill>
                  <a:prstClr val="black"/>
                </a:solidFill>
                <a:latin typeface="Arial" panose="020B0604020202020204" pitchFamily="34" charset="0"/>
                <a:cs typeface="Arial" panose="020B0604020202020204" pitchFamily="34" charset="0"/>
              </a:rPr>
              <a:t>sertraline</a:t>
            </a:r>
          </a:p>
          <a:p>
            <a:pPr marL="628588" lvl="1" indent="-171450" defTabSz="914086" fontAlgn="base">
              <a:spcBef>
                <a:spcPct val="25000"/>
              </a:spcBef>
              <a:spcAft>
                <a:spcPct val="0"/>
              </a:spcAft>
              <a:buFont typeface="Wingdings" panose="05000000000000000000" pitchFamily="2" charset="2"/>
              <a:buChar char="á"/>
              <a:defRPr/>
            </a:pPr>
            <a:r>
              <a:rPr lang="en-US" sz="800" kern="0" dirty="0">
                <a:solidFill>
                  <a:prstClr val="black"/>
                </a:solidFill>
                <a:latin typeface="Arial" panose="020B0604020202020204" pitchFamily="34" charset="0"/>
                <a:cs typeface="Arial" panose="020B0604020202020204" pitchFamily="34" charset="0"/>
              </a:rPr>
              <a:t>Risk ventricular outflow tract obstruction defects with </a:t>
            </a:r>
            <a:r>
              <a:rPr lang="en-US" sz="800" b="1" kern="0" dirty="0">
                <a:solidFill>
                  <a:prstClr val="black"/>
                </a:solidFill>
                <a:latin typeface="Arial" panose="020B0604020202020204" pitchFamily="34" charset="0"/>
                <a:cs typeface="Arial" panose="020B0604020202020204" pitchFamily="34" charset="0"/>
              </a:rPr>
              <a:t>paxil</a:t>
            </a:r>
          </a:p>
          <a:p>
            <a:pPr marL="628588" lvl="1" indent="-171450" defTabSz="914086" fontAlgn="base">
              <a:spcBef>
                <a:spcPct val="25000"/>
              </a:spcBef>
              <a:spcAft>
                <a:spcPct val="0"/>
              </a:spcAft>
              <a:buFont typeface="Wingdings" panose="05000000000000000000" pitchFamily="2" charset="2"/>
              <a:buChar char="á"/>
              <a:defRPr/>
            </a:pPr>
            <a:r>
              <a:rPr lang="en-US" sz="800" b="0" kern="0" dirty="0">
                <a:solidFill>
                  <a:prstClr val="black"/>
                </a:solidFill>
                <a:latin typeface="Arial" panose="020B0604020202020204" pitchFamily="34" charset="0"/>
                <a:cs typeface="Arial" panose="020B0604020202020204" pitchFamily="34" charset="0"/>
              </a:rPr>
              <a:t>Risk congenital heart defects with </a:t>
            </a:r>
            <a:r>
              <a:rPr lang="en-US" sz="800" b="1" kern="0" dirty="0">
                <a:solidFill>
                  <a:prstClr val="black"/>
                </a:solidFill>
                <a:latin typeface="Arial" panose="020B0604020202020204" pitchFamily="34" charset="0"/>
                <a:cs typeface="Arial" panose="020B0604020202020204" pitchFamily="34" charset="0"/>
              </a:rPr>
              <a:t>citalopram</a:t>
            </a:r>
          </a:p>
          <a:p>
            <a:pPr marL="457138" lvl="1" defTabSz="914086" fontAlgn="base">
              <a:spcBef>
                <a:spcPct val="25000"/>
              </a:spcBef>
              <a:spcAft>
                <a:spcPct val="0"/>
              </a:spcAft>
              <a:defRPr/>
            </a:pPr>
            <a:r>
              <a:rPr lang="en-US" sz="800" kern="0" dirty="0">
                <a:solidFill>
                  <a:prstClr val="black"/>
                </a:solidFill>
                <a:latin typeface="Arial" panose="020B0604020202020204" pitchFamily="34" charset="0"/>
                <a:cs typeface="Arial" panose="020B0604020202020204" pitchFamily="34" charset="0"/>
              </a:rPr>
              <a:t>SSRI + benzodiazepine but not SSRI alone: </a:t>
            </a:r>
            <a:r>
              <a:rPr lang="en-US" sz="800" kern="0" dirty="0">
                <a:solidFill>
                  <a:prstClr val="black"/>
                </a:solidFill>
                <a:latin typeface="Arial" panose="020B0604020202020204" pitchFamily="34" charset="0"/>
                <a:cs typeface="Arial" panose="020B0604020202020204" pitchFamily="34" charset="0"/>
                <a:sym typeface="Wingdings"/>
              </a:rPr>
              <a:t></a:t>
            </a:r>
            <a:r>
              <a:rPr lang="en-US" sz="800" kern="0" dirty="0">
                <a:solidFill>
                  <a:prstClr val="black"/>
                </a:solidFill>
                <a:latin typeface="Arial" panose="020B0604020202020204" pitchFamily="34" charset="0"/>
                <a:cs typeface="Arial" panose="020B0604020202020204" pitchFamily="34" charset="0"/>
              </a:rPr>
              <a:t> risk cardiac malformation (Oberlander TF et al, 2008)</a:t>
            </a:r>
          </a:p>
          <a:p>
            <a:pPr marL="457138" lvl="1" defTabSz="914086" fontAlgn="base">
              <a:spcBef>
                <a:spcPct val="25000"/>
              </a:spcBef>
              <a:spcAft>
                <a:spcPct val="0"/>
              </a:spcAft>
              <a:defRPr/>
            </a:pPr>
            <a:r>
              <a:rPr lang="en-US" sz="800" kern="0" dirty="0">
                <a:solidFill>
                  <a:prstClr val="black"/>
                </a:solidFill>
                <a:latin typeface="Arial" panose="020B0604020202020204" pitchFamily="34" charset="0"/>
                <a:cs typeface="Arial" panose="020B0604020202020204" pitchFamily="34" charset="0"/>
                <a:sym typeface="Wingdings"/>
              </a:rPr>
              <a:t></a:t>
            </a:r>
            <a:r>
              <a:rPr lang="en-US" sz="800" kern="0" dirty="0">
                <a:solidFill>
                  <a:prstClr val="black"/>
                </a:solidFill>
                <a:latin typeface="Arial" panose="020B0604020202020204" pitchFamily="34" charset="0"/>
                <a:cs typeface="Arial" panose="020B0604020202020204" pitchFamily="34" charset="0"/>
              </a:rPr>
              <a:t> risk </a:t>
            </a:r>
            <a:r>
              <a:rPr lang="en-US" sz="800" u="sng" kern="0" dirty="0">
                <a:solidFill>
                  <a:prstClr val="black"/>
                </a:solidFill>
                <a:latin typeface="Arial" panose="020B0604020202020204" pitchFamily="34" charset="0"/>
                <a:cs typeface="Arial" panose="020B0604020202020204" pitchFamily="34" charset="0"/>
              </a:rPr>
              <a:t>Chiari I malformation </a:t>
            </a:r>
            <a:r>
              <a:rPr lang="en-US" sz="800" kern="0" dirty="0">
                <a:solidFill>
                  <a:prstClr val="black"/>
                </a:solidFill>
                <a:latin typeface="Arial" panose="020B0604020202020204" pitchFamily="34" charset="0"/>
                <a:cs typeface="Arial" panose="020B0604020202020204" pitchFamily="34" charset="0"/>
              </a:rPr>
              <a:t>(Knickmeyer RC et al, 2014) =cerebellar tonsils extend significantly below the foramen magnum: SRI-exposed children were significantly more likely to be classified as CIM than comparison children with no history of maternal depression and no SSRI exposure (18% vs 2%, p=0.003, OR estimate 10.32) natural rate about 3.6% in pop.</a:t>
            </a:r>
          </a:p>
        </p:txBody>
      </p:sp>
      <p:sp>
        <p:nvSpPr>
          <p:cNvPr id="4" name="Slide Number Placeholder 3"/>
          <p:cNvSpPr>
            <a:spLocks noGrp="1"/>
          </p:cNvSpPr>
          <p:nvPr>
            <p:ph type="sldNum" sz="quarter" idx="10"/>
          </p:nvPr>
        </p:nvSpPr>
        <p:spPr/>
        <p:txBody>
          <a:bodyPr/>
          <a:lstStyle/>
          <a:p>
            <a:fld id="{F21193BF-2737-45C3-9636-D636A9F7A169}" type="slidenum">
              <a:rPr lang="en-US" smtClean="0"/>
              <a:pPr/>
              <a:t>11</a:t>
            </a:fld>
            <a:endParaRPr lang="en-US" dirty="0"/>
          </a:p>
        </p:txBody>
      </p:sp>
    </p:spTree>
    <p:extLst>
      <p:ext uri="{BB962C8B-B14F-4D97-AF65-F5344CB8AC3E}">
        <p14:creationId xmlns:p14="http://schemas.microsoft.com/office/powerpoint/2010/main" val="2501995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5.png"/><Relationship Id="rId4" Type="http://schemas.openxmlformats.org/officeDocument/2006/relationships/image" Target="../media/image11.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20.jp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5.png"/><Relationship Id="rId4" Type="http://schemas.openxmlformats.org/officeDocument/2006/relationships/image" Target="../media/image11.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20.jp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6.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8" name="Google Shape;2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9" name="Google Shape;2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594646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2"/>
        <p:cNvGrpSpPr/>
        <p:nvPr/>
      </p:nvGrpSpPr>
      <p:grpSpPr>
        <a:xfrm>
          <a:off x="0" y="0"/>
          <a:ext cx="0" cy="0"/>
          <a:chOff x="0" y="0"/>
          <a:chExt cx="0" cy="0"/>
        </a:xfrm>
      </p:grpSpPr>
      <p:sp>
        <p:nvSpPr>
          <p:cNvPr id="83" name="Google Shape;8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6" name="Google Shape;8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7" name="Google Shape;8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040710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8"/>
        <p:cNvGrpSpPr/>
        <p:nvPr/>
      </p:nvGrpSpPr>
      <p:grpSpPr>
        <a:xfrm>
          <a:off x="0" y="0"/>
          <a:ext cx="0" cy="0"/>
          <a:chOff x="0" y="0"/>
          <a:chExt cx="0" cy="0"/>
        </a:xfrm>
      </p:grpSpPr>
      <p:sp>
        <p:nvSpPr>
          <p:cNvPr id="89" name="Google Shape;8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2" name="Google Shape;9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3" name="Google Shape;9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25918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E927A71C-5EB0-45EC-B0AD-E94D765AE5AB}" type="slidenum">
              <a:rPr lang="en-US" smtClean="0"/>
              <a:pPr/>
              <a:t>‹#›</a:t>
            </a:fld>
            <a:endParaRPr lang="en-US" dirty="0"/>
          </a:p>
        </p:txBody>
      </p:sp>
    </p:spTree>
    <p:extLst>
      <p:ext uri="{BB962C8B-B14F-4D97-AF65-F5344CB8AC3E}">
        <p14:creationId xmlns:p14="http://schemas.microsoft.com/office/powerpoint/2010/main" val="50677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3832" t="14500" r="3474" b="15736"/>
          <a:stretch/>
        </p:blipFill>
        <p:spPr>
          <a:xfrm>
            <a:off x="0" y="-35807"/>
            <a:ext cx="12192000" cy="6860333"/>
          </a:xfrm>
          <a:prstGeom prst="rect">
            <a:avLst/>
          </a:prstGeom>
        </p:spPr>
      </p:pic>
      <p:sp>
        <p:nvSpPr>
          <p:cNvPr id="16" name="Rectangle 15"/>
          <p:cNvSpPr/>
          <p:nvPr userDrawn="1"/>
        </p:nvSpPr>
        <p:spPr>
          <a:xfrm>
            <a:off x="0" y="4834103"/>
            <a:ext cx="12192000" cy="2023898"/>
          </a:xfrm>
          <a:prstGeom prst="rect">
            <a:avLst/>
          </a:prstGeom>
          <a:solidFill>
            <a:srgbClr val="5D5B5B">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80646" y="4831772"/>
            <a:ext cx="11230708" cy="1095224"/>
          </a:xfrm>
          <a:noFill/>
          <a:ln>
            <a:noFill/>
          </a:ln>
        </p:spPr>
        <p:txBody>
          <a:bodyPr anchor="b"/>
          <a:lstStyle>
            <a:lvl1pPr algn="ctr">
              <a:defRPr sz="7000" b="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6055165"/>
            <a:ext cx="9144000" cy="55848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p:cNvSpPr/>
          <p:nvPr userDrawn="1"/>
        </p:nvSpPr>
        <p:spPr>
          <a:xfrm>
            <a:off x="0" y="0"/>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901110" y="0"/>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802220" y="0"/>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p:cNvPicPr>
            <a:picLocks noChangeAspect="1"/>
          </p:cNvPicPr>
          <p:nvPr userDrawn="1"/>
        </p:nvPicPr>
        <p:blipFill>
          <a:blip r:embed="rId3" cstate="print">
            <a:extLst>
              <a:ext uri="{96DAC541-7B7A-43D3-8B79-37D633B846F1}">
                <asvg:svgBlip xmlns:asvg="http://schemas.microsoft.com/office/drawing/2016/SVG/main" r:embed="rId4"/>
              </a:ext>
            </a:extLst>
          </a:blip>
          <a:stretch>
            <a:fillRect/>
          </a:stretch>
        </p:blipFill>
        <p:spPr>
          <a:xfrm>
            <a:off x="8557846" y="63900"/>
            <a:ext cx="3500804" cy="102257"/>
          </a:xfrm>
          <a:prstGeom prst="rect">
            <a:avLst/>
          </a:prstGeom>
        </p:spPr>
      </p:pic>
      <p:sp>
        <p:nvSpPr>
          <p:cNvPr id="17" name="Rectangle 16"/>
          <p:cNvSpPr/>
          <p:nvPr userDrawn="1"/>
        </p:nvSpPr>
        <p:spPr>
          <a:xfrm>
            <a:off x="9551580" y="6748943"/>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10452690" y="6748943"/>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11353800" y="6748943"/>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p:cNvPicPr>
            <a:picLocks noChangeAspect="1"/>
          </p:cNvPicPr>
          <p:nvPr userDrawn="1"/>
        </p:nvPicPr>
        <p:blipFill>
          <a:blip r:embed="rId5" cstate="print">
            <a:extLst>
              <a:ext uri="{96DAC541-7B7A-43D3-8B79-37D633B846F1}">
                <asvg:svgBlip xmlns:asvg="http://schemas.microsoft.com/office/drawing/2016/SVG/main" r:embed="rId6"/>
              </a:ext>
            </a:extLst>
          </a:blip>
          <a:stretch>
            <a:fillRect/>
          </a:stretch>
        </p:blipFill>
        <p:spPr>
          <a:xfrm>
            <a:off x="74099" y="144864"/>
            <a:ext cx="2450026" cy="470706"/>
          </a:xfrm>
          <a:prstGeom prst="rect">
            <a:avLst/>
          </a:prstGeom>
        </p:spPr>
      </p:pic>
      <p:pic>
        <p:nvPicPr>
          <p:cNvPr id="14" name="Picture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3924" y="6372926"/>
            <a:ext cx="2040475" cy="419829"/>
          </a:xfrm>
          <a:prstGeom prst="rect">
            <a:avLst/>
          </a:prstGeom>
        </p:spPr>
      </p:pic>
    </p:spTree>
    <p:extLst>
      <p:ext uri="{BB962C8B-B14F-4D97-AF65-F5344CB8AC3E}">
        <p14:creationId xmlns:p14="http://schemas.microsoft.com/office/powerpoint/2010/main" val="100803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927A71C-5EB0-45EC-B0AD-E94D765AE5AB}" type="slidenum">
              <a:rPr lang="en-US" smtClean="0"/>
              <a:pPr/>
              <a:t>‹#›</a:t>
            </a:fld>
            <a:endParaRPr lang="en-US" dirty="0"/>
          </a:p>
        </p:txBody>
      </p:sp>
    </p:spTree>
    <p:extLst>
      <p:ext uri="{BB962C8B-B14F-4D97-AF65-F5344CB8AC3E}">
        <p14:creationId xmlns:p14="http://schemas.microsoft.com/office/powerpoint/2010/main" val="162809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15736" b="15736"/>
          <a:stretch/>
        </p:blipFill>
        <p:spPr>
          <a:xfrm>
            <a:off x="0" y="-1280160"/>
            <a:ext cx="12192000" cy="8131834"/>
          </a:xfrm>
          <a:prstGeom prst="rect">
            <a:avLst/>
          </a:prstGeom>
        </p:spPr>
      </p:pic>
      <p:sp>
        <p:nvSpPr>
          <p:cNvPr id="16" name="Rectangle 15"/>
          <p:cNvSpPr/>
          <p:nvPr userDrawn="1"/>
        </p:nvSpPr>
        <p:spPr>
          <a:xfrm>
            <a:off x="0" y="0"/>
            <a:ext cx="4885267" cy="6858001"/>
          </a:xfrm>
          <a:prstGeom prst="rect">
            <a:avLst/>
          </a:prstGeom>
          <a:solidFill>
            <a:srgbClr val="5D5B5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19100" y="1628318"/>
            <a:ext cx="4119033" cy="1771038"/>
          </a:xfrm>
        </p:spPr>
        <p:txBody>
          <a:bodyPr anchor="b"/>
          <a:lstStyle>
            <a:lvl1pPr algn="ctr">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19100" y="3464355"/>
            <a:ext cx="4119033" cy="55848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p:cNvSpPr/>
          <p:nvPr userDrawn="1"/>
        </p:nvSpPr>
        <p:spPr>
          <a:xfrm>
            <a:off x="0" y="0"/>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901110" y="0"/>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802220" y="0"/>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p:cNvPicPr>
            <a:picLocks noChangeAspect="1"/>
          </p:cNvPicPr>
          <p:nvPr userDrawn="1"/>
        </p:nvPicPr>
        <p:blipFill>
          <a:blip r:embed="rId3" cstate="print">
            <a:extLst>
              <a:ext uri="{96DAC541-7B7A-43D3-8B79-37D633B846F1}">
                <asvg:svgBlip xmlns:asvg="http://schemas.microsoft.com/office/drawing/2016/SVG/main" r:embed="rId4"/>
              </a:ext>
            </a:extLst>
          </a:blip>
          <a:stretch>
            <a:fillRect/>
          </a:stretch>
        </p:blipFill>
        <p:spPr>
          <a:xfrm>
            <a:off x="74099" y="144864"/>
            <a:ext cx="2450026" cy="470706"/>
          </a:xfrm>
          <a:prstGeom prst="rect">
            <a:avLst/>
          </a:prstGeom>
        </p:spPr>
      </p:pic>
      <p:pic>
        <p:nvPicPr>
          <p:cNvPr id="11" name="Graphic 10"/>
          <p:cNvPicPr>
            <a:picLocks noChangeAspect="1"/>
          </p:cNvPicPr>
          <p:nvPr userDrawn="1"/>
        </p:nvPicPr>
        <p:blipFill>
          <a:blip r:embed="rId5" cstate="print">
            <a:extLst>
              <a:ext uri="{96DAC541-7B7A-43D3-8B79-37D633B846F1}">
                <asvg:svgBlip xmlns:asvg="http://schemas.microsoft.com/office/drawing/2016/SVG/main" r:embed="rId6"/>
              </a:ext>
            </a:extLst>
          </a:blip>
          <a:stretch>
            <a:fillRect/>
          </a:stretch>
        </p:blipFill>
        <p:spPr>
          <a:xfrm>
            <a:off x="7724467" y="63900"/>
            <a:ext cx="4334183" cy="126600"/>
          </a:xfrm>
          <a:prstGeom prst="rect">
            <a:avLst/>
          </a:prstGeom>
        </p:spPr>
      </p:pic>
      <p:sp>
        <p:nvSpPr>
          <p:cNvPr id="17" name="Rectangle 16"/>
          <p:cNvSpPr/>
          <p:nvPr userDrawn="1"/>
        </p:nvSpPr>
        <p:spPr>
          <a:xfrm>
            <a:off x="9551580" y="6748943"/>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10452690" y="6748943"/>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11353800" y="6748943"/>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3924" y="6372926"/>
            <a:ext cx="2040475" cy="419829"/>
          </a:xfrm>
          <a:prstGeom prst="rect">
            <a:avLst/>
          </a:prstGeom>
        </p:spPr>
      </p:pic>
    </p:spTree>
    <p:extLst>
      <p:ext uri="{BB962C8B-B14F-4D97-AF65-F5344CB8AC3E}">
        <p14:creationId xmlns:p14="http://schemas.microsoft.com/office/powerpoint/2010/main" val="118186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927A71C-5EB0-45EC-B0AD-E94D765AE5AB}" type="slidenum">
              <a:rPr lang="en-US" smtClean="0"/>
              <a:pPr/>
              <a:t>‹#›</a:t>
            </a:fld>
            <a:endParaRPr lang="en-US" dirty="0"/>
          </a:p>
        </p:txBody>
      </p:sp>
      <p:pic>
        <p:nvPicPr>
          <p:cNvPr id="7" name="Graphic 6"/>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a:xfrm>
            <a:off x="897783" y="939924"/>
            <a:ext cx="3698030" cy="4746991"/>
          </a:xfrm>
          <a:prstGeom prst="rect">
            <a:avLst/>
          </a:prstGeom>
        </p:spPr>
      </p:pic>
      <p:sp>
        <p:nvSpPr>
          <p:cNvPr id="8" name="Rectangle 7"/>
          <p:cNvSpPr/>
          <p:nvPr userDrawn="1"/>
        </p:nvSpPr>
        <p:spPr>
          <a:xfrm>
            <a:off x="5448592" y="1874750"/>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48592" y="2971049"/>
            <a:ext cx="6743408" cy="881143"/>
          </a:xfrm>
          <a:prstGeom prst="rect">
            <a:avLst/>
          </a:prstGeom>
          <a:solidFill>
            <a:srgbClr val="04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448592" y="4068332"/>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5448592" y="3234339"/>
            <a:ext cx="6743408" cy="44517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p:nvPr>
        </p:nvSpPr>
        <p:spPr>
          <a:xfrm>
            <a:off x="5448592" y="1986481"/>
            <a:ext cx="6743408" cy="656696"/>
          </a:xfrm>
        </p:spPr>
        <p:txBody>
          <a:bodyPr anchor="b"/>
          <a:lstStyle>
            <a:lvl1pPr algn="ctr">
              <a:defRPr sz="4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7584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pic>
        <p:nvPicPr>
          <p:cNvPr id="12" name="Graphic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50" t="17628" r="26478" b="17628"/>
          <a:stretch/>
        </p:blipFill>
        <p:spPr>
          <a:xfrm>
            <a:off x="520627" y="811784"/>
            <a:ext cx="4370453" cy="5197094"/>
          </a:xfrm>
          <a:prstGeom prst="rect">
            <a:avLst/>
          </a:prstGeom>
        </p:spPr>
      </p:pic>
      <p:sp>
        <p:nvSpPr>
          <p:cNvPr id="6" name="Slide Number Placeholder 5"/>
          <p:cNvSpPr>
            <a:spLocks noGrp="1"/>
          </p:cNvSpPr>
          <p:nvPr>
            <p:ph type="sldNum" sz="quarter" idx="12"/>
          </p:nvPr>
        </p:nvSpPr>
        <p:spPr/>
        <p:txBody>
          <a:bodyPr/>
          <a:lstStyle/>
          <a:p>
            <a:fld id="{E927A71C-5EB0-45EC-B0AD-E94D765AE5AB}" type="slidenum">
              <a:rPr lang="en-US" smtClean="0"/>
              <a:pPr/>
              <a:t>‹#›</a:t>
            </a:fld>
            <a:endParaRPr lang="en-US" dirty="0"/>
          </a:p>
        </p:txBody>
      </p:sp>
      <p:sp>
        <p:nvSpPr>
          <p:cNvPr id="8" name="Rectangle 7"/>
          <p:cNvSpPr/>
          <p:nvPr userDrawn="1"/>
        </p:nvSpPr>
        <p:spPr>
          <a:xfrm>
            <a:off x="5448592" y="1874750"/>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48592" y="2971049"/>
            <a:ext cx="6743408" cy="881143"/>
          </a:xfrm>
          <a:prstGeom prst="rect">
            <a:avLst/>
          </a:prstGeom>
          <a:solidFill>
            <a:srgbClr val="04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448592" y="4068332"/>
            <a:ext cx="6743408" cy="88398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5448592" y="3234339"/>
            <a:ext cx="6743408" cy="44517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p:nvPr>
        </p:nvSpPr>
        <p:spPr>
          <a:xfrm>
            <a:off x="5448592" y="1986481"/>
            <a:ext cx="6743408" cy="656696"/>
          </a:xfrm>
        </p:spPr>
        <p:txBody>
          <a:bodyPr anchor="b"/>
          <a:lstStyle>
            <a:lvl1pPr algn="ctr">
              <a:defRPr sz="4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53136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pic>
        <p:nvPicPr>
          <p:cNvPr id="12" name="Graphic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50" t="17628" r="26478" b="17628"/>
          <a:stretch/>
        </p:blipFill>
        <p:spPr>
          <a:xfrm>
            <a:off x="520627" y="811784"/>
            <a:ext cx="4370453" cy="5197094"/>
          </a:xfrm>
          <a:prstGeom prst="rect">
            <a:avLst/>
          </a:prstGeom>
        </p:spPr>
      </p:pic>
      <p:sp>
        <p:nvSpPr>
          <p:cNvPr id="6" name="Slide Number Placeholder 5"/>
          <p:cNvSpPr>
            <a:spLocks noGrp="1"/>
          </p:cNvSpPr>
          <p:nvPr>
            <p:ph type="sldNum" sz="quarter" idx="12"/>
          </p:nvPr>
        </p:nvSpPr>
        <p:spPr/>
        <p:txBody>
          <a:bodyPr/>
          <a:lstStyle/>
          <a:p>
            <a:fld id="{E927A71C-5EB0-45EC-B0AD-E94D765AE5AB}" type="slidenum">
              <a:rPr lang="en-US" smtClean="0"/>
              <a:pPr/>
              <a:t>‹#›</a:t>
            </a:fld>
            <a:endParaRPr lang="en-US" dirty="0"/>
          </a:p>
        </p:txBody>
      </p:sp>
      <p:sp>
        <p:nvSpPr>
          <p:cNvPr id="8" name="Rectangle 7"/>
          <p:cNvSpPr/>
          <p:nvPr userDrawn="1"/>
        </p:nvSpPr>
        <p:spPr>
          <a:xfrm>
            <a:off x="5448592" y="1874750"/>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48592" y="2866641"/>
            <a:ext cx="6743408" cy="3489710"/>
          </a:xfrm>
          <a:prstGeom prst="rect">
            <a:avLst/>
          </a:prstGeom>
          <a:solidFill>
            <a:srgbClr val="04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5448592" y="3234339"/>
            <a:ext cx="6743408" cy="44517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p:nvPr>
        </p:nvSpPr>
        <p:spPr>
          <a:xfrm>
            <a:off x="5448592" y="1986481"/>
            <a:ext cx="6743408" cy="656696"/>
          </a:xfrm>
        </p:spPr>
        <p:txBody>
          <a:bodyPr anchor="b"/>
          <a:lstStyle>
            <a:lvl1pPr algn="ctr">
              <a:defRPr sz="4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4183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927A71C-5EB0-45EC-B0AD-E94D765AE5AB}" type="slidenum">
              <a:rPr lang="en-US" smtClean="0"/>
              <a:pPr/>
              <a:t>‹#›</a:t>
            </a:fld>
            <a:endParaRPr lang="en-US" dirty="0"/>
          </a:p>
        </p:txBody>
      </p:sp>
      <p:pic>
        <p:nvPicPr>
          <p:cNvPr id="7" name="Graphic 6"/>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a:xfrm>
            <a:off x="897783" y="939924"/>
            <a:ext cx="3698030" cy="4746991"/>
          </a:xfrm>
          <a:prstGeom prst="rect">
            <a:avLst/>
          </a:prstGeom>
        </p:spPr>
      </p:pic>
      <p:sp>
        <p:nvSpPr>
          <p:cNvPr id="8" name="Rectangle 7"/>
          <p:cNvSpPr/>
          <p:nvPr userDrawn="1"/>
        </p:nvSpPr>
        <p:spPr>
          <a:xfrm>
            <a:off x="5448592" y="868071"/>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48592" y="1964370"/>
            <a:ext cx="6743408" cy="8811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448592" y="3061653"/>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5448592" y="2177326"/>
            <a:ext cx="6743408" cy="445170"/>
          </a:xfrm>
        </p:spPr>
        <p:txBody>
          <a:bodyPr vert="horz" lIns="91440" tIns="45720" rIns="91440" bIns="45720" rtlCol="0">
            <a:normAutofit/>
          </a:bodyPr>
          <a:lstStyle>
            <a:lvl1pPr marL="228600" indent="-228600" algn="ctr">
              <a:buFont typeface="Arial" panose="020B0604020202020204" pitchFamily="34" charset="0"/>
              <a:buNone/>
              <a:defRPr lang="en-US" sz="2400" dirty="0">
                <a:solidFill>
                  <a:schemeClr val="bg1"/>
                </a:solidFill>
              </a:defRPr>
            </a:lvl1pPr>
          </a:lstStyle>
          <a:p>
            <a:pPr marL="0" lvl="0" indent="0" algn="ctr"/>
            <a:r>
              <a:rPr lang="en-US" dirty="0"/>
              <a:t>Click to edit Master subtitle style</a:t>
            </a:r>
          </a:p>
        </p:txBody>
      </p:sp>
      <p:sp>
        <p:nvSpPr>
          <p:cNvPr id="11" name="Rectangle 10"/>
          <p:cNvSpPr/>
          <p:nvPr userDrawn="1"/>
        </p:nvSpPr>
        <p:spPr>
          <a:xfrm>
            <a:off x="5448592" y="4141175"/>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5448592" y="5202244"/>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p:cNvSpPr>
            <a:spLocks noGrp="1"/>
          </p:cNvSpPr>
          <p:nvPr>
            <p:ph type="body" sz="quarter" idx="13"/>
          </p:nvPr>
        </p:nvSpPr>
        <p:spPr>
          <a:xfrm>
            <a:off x="5448300" y="1090380"/>
            <a:ext cx="6743700" cy="477837"/>
          </a:xfrm>
        </p:spPr>
        <p:txBody>
          <a:bodyPr vert="horz" lIns="91440" tIns="45720" rIns="91440" bIns="45720" rtlCol="0">
            <a:normAutofit/>
          </a:bodyPr>
          <a:lstStyle>
            <a:lvl1pPr marL="228600" indent="-228600" algn="ctr">
              <a:buFont typeface="Arial" panose="020B0604020202020204" pitchFamily="34" charset="0"/>
              <a:buNone/>
              <a:defRPr lang="en-US" sz="2400" dirty="0" smtClean="0">
                <a:solidFill>
                  <a:schemeClr val="bg1"/>
                </a:solidFill>
              </a:defRPr>
            </a:lvl1pPr>
            <a:lvl2pPr>
              <a:defRPr lang="en-US" dirty="0" smtClean="0"/>
            </a:lvl2pPr>
            <a:lvl3pPr>
              <a:defRPr lang="en-US" dirty="0" smtClean="0"/>
            </a:lvl3pPr>
            <a:lvl4pPr>
              <a:defRPr lang="en-US" dirty="0" smtClean="0"/>
            </a:lvl4pPr>
            <a:lvl5pPr>
              <a:defRPr lang="en-US" dirty="0"/>
            </a:lvl5pPr>
          </a:lstStyle>
          <a:p>
            <a:pPr marL="0" lvl="0" indent="0" algn="ctr"/>
            <a:r>
              <a:rPr lang="en-US" dirty="0"/>
              <a:t>Click to edit Master text styles</a:t>
            </a:r>
          </a:p>
        </p:txBody>
      </p:sp>
      <p:sp>
        <p:nvSpPr>
          <p:cNvPr id="25" name="Text Placeholder 24"/>
          <p:cNvSpPr>
            <a:spLocks noGrp="1"/>
          </p:cNvSpPr>
          <p:nvPr>
            <p:ph type="body" sz="quarter" idx="14"/>
          </p:nvPr>
        </p:nvSpPr>
        <p:spPr>
          <a:xfrm>
            <a:off x="5448300" y="3262779"/>
            <a:ext cx="6743700" cy="40322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7" name="Text Placeholder 26"/>
          <p:cNvSpPr>
            <a:spLocks noGrp="1"/>
          </p:cNvSpPr>
          <p:nvPr>
            <p:ph type="body" sz="quarter" idx="15"/>
          </p:nvPr>
        </p:nvSpPr>
        <p:spPr>
          <a:xfrm>
            <a:off x="5448300" y="4337502"/>
            <a:ext cx="6743700" cy="51117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9" name="Text Placeholder 28"/>
          <p:cNvSpPr>
            <a:spLocks noGrp="1"/>
          </p:cNvSpPr>
          <p:nvPr>
            <p:ph type="body" sz="quarter" idx="16"/>
          </p:nvPr>
        </p:nvSpPr>
        <p:spPr>
          <a:xfrm>
            <a:off x="5448300" y="5410200"/>
            <a:ext cx="6743700" cy="495300"/>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Tree>
    <p:extLst>
      <p:ext uri="{BB962C8B-B14F-4D97-AF65-F5344CB8AC3E}">
        <p14:creationId xmlns:p14="http://schemas.microsoft.com/office/powerpoint/2010/main" val="219842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0"/>
        <p:cNvGrpSpPr/>
        <p:nvPr/>
      </p:nvGrpSpPr>
      <p:grpSpPr>
        <a:xfrm>
          <a:off x="0" y="0"/>
          <a:ext cx="0" cy="0"/>
          <a:chOff x="0" y="0"/>
          <a:chExt cx="0" cy="0"/>
        </a:xfrm>
      </p:grpSpPr>
      <p:sp>
        <p:nvSpPr>
          <p:cNvPr id="31" name="Google Shape;3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Calibri"/>
                <a:ea typeface="Calibri"/>
                <a:cs typeface="Calibri"/>
                <a:sym typeface="Calibri"/>
              </a:defRPr>
            </a:lvl1pPr>
            <a:lvl2pPr marL="0" lvl="1" indent="0" algn="r">
              <a:spcBef>
                <a:spcPts val="0"/>
              </a:spcBef>
              <a:buNone/>
              <a:defRPr sz="1200" b="0" i="0" u="none" strike="noStrike" cap="none">
                <a:solidFill>
                  <a:schemeClr val="lt1"/>
                </a:solidFill>
                <a:latin typeface="Calibri"/>
                <a:ea typeface="Calibri"/>
                <a:cs typeface="Calibri"/>
                <a:sym typeface="Calibri"/>
              </a:defRPr>
            </a:lvl2pPr>
            <a:lvl3pPr marL="0" lvl="2" indent="0" algn="r">
              <a:spcBef>
                <a:spcPts val="0"/>
              </a:spcBef>
              <a:buNone/>
              <a:defRPr sz="1200" b="0" i="0" u="none" strike="noStrike" cap="none">
                <a:solidFill>
                  <a:schemeClr val="lt1"/>
                </a:solidFill>
                <a:latin typeface="Calibri"/>
                <a:ea typeface="Calibri"/>
                <a:cs typeface="Calibri"/>
                <a:sym typeface="Calibri"/>
              </a:defRPr>
            </a:lvl3pPr>
            <a:lvl4pPr marL="0" lvl="3" indent="0" algn="r">
              <a:spcBef>
                <a:spcPts val="0"/>
              </a:spcBef>
              <a:buNone/>
              <a:defRPr sz="1200" b="0" i="0" u="none" strike="noStrike" cap="none">
                <a:solidFill>
                  <a:schemeClr val="lt1"/>
                </a:solidFill>
                <a:latin typeface="Calibri"/>
                <a:ea typeface="Calibri"/>
                <a:cs typeface="Calibri"/>
                <a:sym typeface="Calibri"/>
              </a:defRPr>
            </a:lvl4pPr>
            <a:lvl5pPr marL="0" lvl="4" indent="0" algn="r">
              <a:spcBef>
                <a:spcPts val="0"/>
              </a:spcBef>
              <a:buNone/>
              <a:defRPr sz="1200" b="0" i="0" u="none" strike="noStrike" cap="none">
                <a:solidFill>
                  <a:schemeClr val="lt1"/>
                </a:solidFill>
                <a:latin typeface="Calibri"/>
                <a:ea typeface="Calibri"/>
                <a:cs typeface="Calibri"/>
                <a:sym typeface="Calibri"/>
              </a:defRPr>
            </a:lvl5pPr>
            <a:lvl6pPr marL="0" lvl="5" indent="0" algn="r">
              <a:spcBef>
                <a:spcPts val="0"/>
              </a:spcBef>
              <a:buNone/>
              <a:defRPr sz="1200" b="0" i="0" u="none" strike="noStrike" cap="none">
                <a:solidFill>
                  <a:schemeClr val="lt1"/>
                </a:solidFill>
                <a:latin typeface="Calibri"/>
                <a:ea typeface="Calibri"/>
                <a:cs typeface="Calibri"/>
                <a:sym typeface="Calibri"/>
              </a:defRPr>
            </a:lvl6pPr>
            <a:lvl7pPr marL="0" lvl="6" indent="0" algn="r">
              <a:spcBef>
                <a:spcPts val="0"/>
              </a:spcBef>
              <a:buNone/>
              <a:defRPr sz="1200" b="0" i="0" u="none" strike="noStrike" cap="none">
                <a:solidFill>
                  <a:schemeClr val="lt1"/>
                </a:solidFill>
                <a:latin typeface="Calibri"/>
                <a:ea typeface="Calibri"/>
                <a:cs typeface="Calibri"/>
                <a:sym typeface="Calibri"/>
              </a:defRPr>
            </a:lvl7pPr>
            <a:lvl8pPr marL="0" lvl="7" indent="0" algn="r">
              <a:spcBef>
                <a:spcPts val="0"/>
              </a:spcBef>
              <a:buNone/>
              <a:defRPr sz="1200" b="0" i="0" u="none" strike="noStrike" cap="none">
                <a:solidFill>
                  <a:schemeClr val="lt1"/>
                </a:solidFill>
                <a:latin typeface="Calibri"/>
                <a:ea typeface="Calibri"/>
                <a:cs typeface="Calibri"/>
                <a:sym typeface="Calibri"/>
              </a:defRPr>
            </a:lvl8pPr>
            <a:lvl9pPr marL="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32" name="Google Shape;32;p14"/>
          <p:cNvSpPr txBox="1"/>
          <p:nvPr/>
        </p:nvSpPr>
        <p:spPr>
          <a:xfrm>
            <a:off x="480646" y="4831772"/>
            <a:ext cx="11230708" cy="1095224"/>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7000"/>
              <a:buFont typeface="Calibri"/>
              <a:buNone/>
            </a:pPr>
            <a:r>
              <a:rPr lang="en-US" sz="7000" b="1" i="0" u="none" strike="noStrike" cap="none" dirty="0">
                <a:solidFill>
                  <a:schemeClr val="lt1"/>
                </a:solidFill>
                <a:latin typeface="Calibri"/>
                <a:ea typeface="Calibri"/>
                <a:cs typeface="Calibri"/>
                <a:sym typeface="Calibri"/>
              </a:rPr>
              <a:t>Click to edit Master title style</a:t>
            </a:r>
            <a:endParaRPr dirty="0"/>
          </a:p>
        </p:txBody>
      </p:sp>
      <p:sp>
        <p:nvSpPr>
          <p:cNvPr id="33" name="Google Shape;33;p14"/>
          <p:cNvSpPr txBox="1"/>
          <p:nvPr/>
        </p:nvSpPr>
        <p:spPr>
          <a:xfrm>
            <a:off x="1524000" y="6055165"/>
            <a:ext cx="9144000" cy="55848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b="0" i="0" u="none" strike="noStrike" cap="none" dirty="0">
                <a:solidFill>
                  <a:schemeClr val="lt1"/>
                </a:solidFill>
                <a:latin typeface="Calibri"/>
                <a:ea typeface="Calibri"/>
                <a:cs typeface="Calibri"/>
                <a:sym typeface="Calibri"/>
              </a:rPr>
              <a:t>Click to edit Master subtitle style</a:t>
            </a:r>
            <a:endParaRPr sz="2400" b="0" i="0" u="none" strike="noStrike" cap="none" dirty="0">
              <a:solidFill>
                <a:schemeClr val="lt1"/>
              </a:solidFill>
              <a:latin typeface="Calibri"/>
              <a:ea typeface="Calibri"/>
              <a:cs typeface="Calibri"/>
              <a:sym typeface="Calibri"/>
            </a:endParaRPr>
          </a:p>
        </p:txBody>
      </p:sp>
      <p:sp>
        <p:nvSpPr>
          <p:cNvPr id="34" name="Google Shape;34;p14"/>
          <p:cNvSpPr txBox="1"/>
          <p:nvPr/>
        </p:nvSpPr>
        <p:spPr>
          <a:xfrm>
            <a:off x="1179871" y="6484999"/>
            <a:ext cx="408432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00" b="0" i="0" u="none" strike="noStrike" cap="none" dirty="0">
                <a:solidFill>
                  <a:schemeClr val="lt1"/>
                </a:solidFill>
                <a:latin typeface="Helvetica Neue"/>
                <a:ea typeface="Helvetica Neue"/>
                <a:cs typeface="Helvetica Neue"/>
                <a:sym typeface="Helvetica Neue"/>
              </a:rPr>
              <a:t>©  2017 New York State Office of Mental Health</a:t>
            </a:r>
            <a:endParaRPr dirty="0"/>
          </a:p>
        </p:txBody>
      </p:sp>
    </p:spTree>
    <p:extLst>
      <p:ext uri="{BB962C8B-B14F-4D97-AF65-F5344CB8AC3E}">
        <p14:creationId xmlns:p14="http://schemas.microsoft.com/office/powerpoint/2010/main" val="1598561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927A71C-5EB0-45EC-B0AD-E94D765AE5AB}" type="slidenum">
              <a:rPr lang="en-US" smtClean="0"/>
              <a:pPr/>
              <a:t>‹#›</a:t>
            </a:fld>
            <a:endParaRPr lang="en-US" dirty="0"/>
          </a:p>
        </p:txBody>
      </p:sp>
      <p:pic>
        <p:nvPicPr>
          <p:cNvPr id="7" name="Graphic 6"/>
          <p:cNvPicPr>
            <a:picLocks noChangeAspect="1"/>
          </p:cNvPicPr>
          <p:nvPr userDrawn="1"/>
        </p:nvPicPr>
        <p:blipFill>
          <a:blip r:embed="rId2" cstate="print">
            <a:extLst>
              <a:ext uri="{96DAC541-7B7A-43D3-8B79-37D633B846F1}">
                <asvg:svgBlip xmlns:asvg="http://schemas.microsoft.com/office/drawing/2016/SVG/main" r:embed="rId3"/>
              </a:ext>
            </a:extLst>
          </a:blip>
          <a:stretch>
            <a:fillRect/>
          </a:stretch>
        </p:blipFill>
        <p:spPr>
          <a:xfrm>
            <a:off x="897783" y="939924"/>
            <a:ext cx="3698030" cy="4746991"/>
          </a:xfrm>
          <a:prstGeom prst="rect">
            <a:avLst/>
          </a:prstGeom>
        </p:spPr>
      </p:pic>
      <p:sp>
        <p:nvSpPr>
          <p:cNvPr id="9" name="Rectangle 8"/>
          <p:cNvSpPr/>
          <p:nvPr userDrawn="1"/>
        </p:nvSpPr>
        <p:spPr>
          <a:xfrm>
            <a:off x="5448592" y="1192582"/>
            <a:ext cx="6743408" cy="8811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448592" y="2289865"/>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5448592" y="1405538"/>
            <a:ext cx="6743408" cy="445170"/>
          </a:xfrm>
        </p:spPr>
        <p:txBody>
          <a:bodyPr vert="horz" lIns="91440" tIns="45720" rIns="91440" bIns="45720" rtlCol="0">
            <a:normAutofit/>
          </a:bodyPr>
          <a:lstStyle>
            <a:lvl1pPr marL="228600" indent="-228600" algn="ctr">
              <a:buFont typeface="Arial" panose="020B0604020202020204" pitchFamily="34" charset="0"/>
              <a:buNone/>
              <a:defRPr lang="en-US" sz="2400" dirty="0">
                <a:solidFill>
                  <a:schemeClr val="bg1"/>
                </a:solidFill>
              </a:defRPr>
            </a:lvl1pPr>
          </a:lstStyle>
          <a:p>
            <a:pPr marL="0" lvl="0" indent="0" algn="ctr"/>
            <a:r>
              <a:rPr lang="en-US" dirty="0"/>
              <a:t>Click to edit Master subtitle style</a:t>
            </a:r>
          </a:p>
        </p:txBody>
      </p:sp>
      <p:sp>
        <p:nvSpPr>
          <p:cNvPr id="11" name="Rectangle 10"/>
          <p:cNvSpPr/>
          <p:nvPr userDrawn="1"/>
        </p:nvSpPr>
        <p:spPr>
          <a:xfrm>
            <a:off x="5448592" y="3369387"/>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5448592" y="4430456"/>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4"/>
          <p:cNvSpPr>
            <a:spLocks noGrp="1"/>
          </p:cNvSpPr>
          <p:nvPr>
            <p:ph type="body" sz="quarter" idx="14"/>
          </p:nvPr>
        </p:nvSpPr>
        <p:spPr>
          <a:xfrm>
            <a:off x="5448300" y="2490991"/>
            <a:ext cx="6743700" cy="40322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7" name="Text Placeholder 26"/>
          <p:cNvSpPr>
            <a:spLocks noGrp="1"/>
          </p:cNvSpPr>
          <p:nvPr>
            <p:ph type="body" sz="quarter" idx="15"/>
          </p:nvPr>
        </p:nvSpPr>
        <p:spPr>
          <a:xfrm>
            <a:off x="5448300" y="3565714"/>
            <a:ext cx="6743700" cy="51117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9" name="Text Placeholder 28"/>
          <p:cNvSpPr>
            <a:spLocks noGrp="1"/>
          </p:cNvSpPr>
          <p:nvPr>
            <p:ph type="body" sz="quarter" idx="16"/>
          </p:nvPr>
        </p:nvSpPr>
        <p:spPr>
          <a:xfrm>
            <a:off x="5448300" y="4638412"/>
            <a:ext cx="6743700" cy="495300"/>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Tree>
    <p:extLst>
      <p:ext uri="{BB962C8B-B14F-4D97-AF65-F5344CB8AC3E}">
        <p14:creationId xmlns:p14="http://schemas.microsoft.com/office/powerpoint/2010/main" val="144143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4" name="Graphic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50" t="17628" r="26478" b="17628"/>
          <a:stretch/>
        </p:blipFill>
        <p:spPr>
          <a:xfrm>
            <a:off x="520627" y="811784"/>
            <a:ext cx="4370453" cy="5197094"/>
          </a:xfrm>
          <a:prstGeom prst="rect">
            <a:avLst/>
          </a:prstGeom>
        </p:spPr>
      </p:pic>
      <p:sp>
        <p:nvSpPr>
          <p:cNvPr id="6" name="Slide Number Placeholder 5"/>
          <p:cNvSpPr>
            <a:spLocks noGrp="1"/>
          </p:cNvSpPr>
          <p:nvPr>
            <p:ph type="sldNum" sz="quarter" idx="12"/>
          </p:nvPr>
        </p:nvSpPr>
        <p:spPr/>
        <p:txBody>
          <a:bodyPr/>
          <a:lstStyle/>
          <a:p>
            <a:fld id="{E927A71C-5EB0-45EC-B0AD-E94D765AE5AB}" type="slidenum">
              <a:rPr lang="en-US" smtClean="0"/>
              <a:pPr/>
              <a:t>‹#›</a:t>
            </a:fld>
            <a:endParaRPr lang="en-US" dirty="0"/>
          </a:p>
        </p:txBody>
      </p:sp>
      <p:sp>
        <p:nvSpPr>
          <p:cNvPr id="9" name="Rectangle 8"/>
          <p:cNvSpPr/>
          <p:nvPr userDrawn="1"/>
        </p:nvSpPr>
        <p:spPr>
          <a:xfrm>
            <a:off x="5448592" y="1192582"/>
            <a:ext cx="6743408" cy="8811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448592" y="2289865"/>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5448592" y="1405538"/>
            <a:ext cx="6743408" cy="445170"/>
          </a:xfrm>
        </p:spPr>
        <p:txBody>
          <a:bodyPr vert="horz" lIns="91440" tIns="45720" rIns="91440" bIns="45720" rtlCol="0">
            <a:normAutofit/>
          </a:bodyPr>
          <a:lstStyle>
            <a:lvl1pPr marL="228600" indent="-228600" algn="ctr">
              <a:buFont typeface="Arial" panose="020B0604020202020204" pitchFamily="34" charset="0"/>
              <a:buNone/>
              <a:defRPr lang="en-US" sz="2400" dirty="0">
                <a:solidFill>
                  <a:schemeClr val="bg1"/>
                </a:solidFill>
              </a:defRPr>
            </a:lvl1pPr>
          </a:lstStyle>
          <a:p>
            <a:pPr marL="0" lvl="0" indent="0" algn="ctr"/>
            <a:r>
              <a:rPr lang="en-US" dirty="0"/>
              <a:t>Click to edit Master subtitle style</a:t>
            </a:r>
          </a:p>
        </p:txBody>
      </p:sp>
      <p:sp>
        <p:nvSpPr>
          <p:cNvPr id="11" name="Rectangle 10"/>
          <p:cNvSpPr/>
          <p:nvPr userDrawn="1"/>
        </p:nvSpPr>
        <p:spPr>
          <a:xfrm>
            <a:off x="5448592" y="3369387"/>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5448592" y="4430456"/>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4"/>
          <p:cNvSpPr>
            <a:spLocks noGrp="1"/>
          </p:cNvSpPr>
          <p:nvPr>
            <p:ph type="body" sz="quarter" idx="14"/>
          </p:nvPr>
        </p:nvSpPr>
        <p:spPr>
          <a:xfrm>
            <a:off x="5448300" y="2490991"/>
            <a:ext cx="6743700" cy="40322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7" name="Text Placeholder 26"/>
          <p:cNvSpPr>
            <a:spLocks noGrp="1"/>
          </p:cNvSpPr>
          <p:nvPr>
            <p:ph type="body" sz="quarter" idx="15"/>
          </p:nvPr>
        </p:nvSpPr>
        <p:spPr>
          <a:xfrm>
            <a:off x="5448300" y="3565714"/>
            <a:ext cx="6743700" cy="51117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9" name="Text Placeholder 28"/>
          <p:cNvSpPr>
            <a:spLocks noGrp="1"/>
          </p:cNvSpPr>
          <p:nvPr>
            <p:ph type="body" sz="quarter" idx="16"/>
          </p:nvPr>
        </p:nvSpPr>
        <p:spPr>
          <a:xfrm>
            <a:off x="5448300" y="4638412"/>
            <a:ext cx="6743700" cy="495300"/>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Tree>
    <p:extLst>
      <p:ext uri="{BB962C8B-B14F-4D97-AF65-F5344CB8AC3E}">
        <p14:creationId xmlns:p14="http://schemas.microsoft.com/office/powerpoint/2010/main" val="18045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927A71C-5EB0-45EC-B0AD-E94D765AE5AB}" type="slidenum">
              <a:rPr lang="en-US" smtClean="0"/>
              <a:pPr/>
              <a:t>‹#›</a:t>
            </a:fld>
            <a:endParaRPr lang="en-US" dirty="0"/>
          </a:p>
        </p:txBody>
      </p:sp>
    </p:spTree>
    <p:extLst>
      <p:ext uri="{BB962C8B-B14F-4D97-AF65-F5344CB8AC3E}">
        <p14:creationId xmlns:p14="http://schemas.microsoft.com/office/powerpoint/2010/main" val="204508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E927A71C-5EB0-45EC-B0AD-E94D765AE5AB}" type="slidenum">
              <a:rPr lang="en-US" smtClean="0"/>
              <a:pPr/>
              <a:t>‹#›</a:t>
            </a:fld>
            <a:endParaRPr lang="en-US" dirty="0"/>
          </a:p>
        </p:txBody>
      </p:sp>
    </p:spTree>
    <p:extLst>
      <p:ext uri="{BB962C8B-B14F-4D97-AF65-F5344CB8AC3E}">
        <p14:creationId xmlns:p14="http://schemas.microsoft.com/office/powerpoint/2010/main" val="282492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927A71C-5EB0-45EC-B0AD-E94D765AE5AB}" type="slidenum">
              <a:rPr lang="en-US" smtClean="0"/>
              <a:pPr/>
              <a:t>‹#›</a:t>
            </a:fld>
            <a:endParaRPr lang="en-US" dirty="0"/>
          </a:p>
        </p:txBody>
      </p:sp>
    </p:spTree>
    <p:extLst>
      <p:ext uri="{BB962C8B-B14F-4D97-AF65-F5344CB8AC3E}">
        <p14:creationId xmlns:p14="http://schemas.microsoft.com/office/powerpoint/2010/main" val="7963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819150"/>
            <a:ext cx="10515600" cy="871538"/>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E927A71C-5EB0-45EC-B0AD-E94D765AE5AB}" type="slidenum">
              <a:rPr lang="en-US" smtClean="0"/>
              <a:pPr/>
              <a:t>‹#›</a:t>
            </a:fld>
            <a:endParaRPr lang="en-US" dirty="0"/>
          </a:p>
        </p:txBody>
      </p:sp>
    </p:spTree>
    <p:extLst>
      <p:ext uri="{BB962C8B-B14F-4D97-AF65-F5344CB8AC3E}">
        <p14:creationId xmlns:p14="http://schemas.microsoft.com/office/powerpoint/2010/main" val="22155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927A71C-5EB0-45EC-B0AD-E94D765AE5AB}" type="slidenum">
              <a:rPr lang="en-US" smtClean="0"/>
              <a:pPr/>
              <a:t>‹#›</a:t>
            </a:fld>
            <a:endParaRPr lang="en-US" dirty="0"/>
          </a:p>
        </p:txBody>
      </p:sp>
    </p:spTree>
    <p:extLst>
      <p:ext uri="{BB962C8B-B14F-4D97-AF65-F5344CB8AC3E}">
        <p14:creationId xmlns:p14="http://schemas.microsoft.com/office/powerpoint/2010/main" val="209505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E927A71C-5EB0-45EC-B0AD-E94D765AE5AB}" type="slidenum">
              <a:rPr lang="en-US" smtClean="0"/>
              <a:pPr/>
              <a:t>‹#›</a:t>
            </a:fld>
            <a:endParaRPr lang="en-US" dirty="0"/>
          </a:p>
        </p:txBody>
      </p:sp>
    </p:spTree>
    <p:extLst>
      <p:ext uri="{BB962C8B-B14F-4D97-AF65-F5344CB8AC3E}">
        <p14:creationId xmlns:p14="http://schemas.microsoft.com/office/powerpoint/2010/main" val="121713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E927A71C-5EB0-45EC-B0AD-E94D765AE5AB}" type="slidenum">
              <a:rPr lang="en-US" smtClean="0"/>
              <a:pPr/>
              <a:t>‹#›</a:t>
            </a:fld>
            <a:endParaRPr lang="en-US" dirty="0"/>
          </a:p>
        </p:txBody>
      </p:sp>
    </p:spTree>
    <p:extLst>
      <p:ext uri="{BB962C8B-B14F-4D97-AF65-F5344CB8AC3E}">
        <p14:creationId xmlns:p14="http://schemas.microsoft.com/office/powerpoint/2010/main" val="330787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927A71C-5EB0-45EC-B0AD-E94D765AE5AB}" type="slidenum">
              <a:rPr lang="en-US" smtClean="0"/>
              <a:pPr/>
              <a:t>‹#›</a:t>
            </a:fld>
            <a:endParaRPr lang="en-US" dirty="0"/>
          </a:p>
        </p:txBody>
      </p:sp>
    </p:spTree>
    <p:extLst>
      <p:ext uri="{BB962C8B-B14F-4D97-AF65-F5344CB8AC3E}">
        <p14:creationId xmlns:p14="http://schemas.microsoft.com/office/powerpoint/2010/main" val="5518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5"/>
        <p:cNvGrpSpPr/>
        <p:nvPr/>
      </p:nvGrpSpPr>
      <p:grpSpPr>
        <a:xfrm>
          <a:off x="0" y="0"/>
          <a:ext cx="0" cy="0"/>
          <a:chOff x="0" y="0"/>
          <a:chExt cx="0" cy="0"/>
        </a:xfrm>
      </p:grpSpPr>
      <p:sp>
        <p:nvSpPr>
          <p:cNvPr id="36" name="Google Shape;3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9" name="Google Shape;3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0" name="Google Shape;4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8169228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927A71C-5EB0-45EC-B0AD-E94D765AE5AB}" type="slidenum">
              <a:rPr lang="en-US" smtClean="0"/>
              <a:pPr/>
              <a:t>‹#›</a:t>
            </a:fld>
            <a:endParaRPr lang="en-US" dirty="0"/>
          </a:p>
        </p:txBody>
      </p:sp>
    </p:spTree>
    <p:extLst>
      <p:ext uri="{BB962C8B-B14F-4D97-AF65-F5344CB8AC3E}">
        <p14:creationId xmlns:p14="http://schemas.microsoft.com/office/powerpoint/2010/main" val="189773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3832" t="14500" r="3474" b="15736"/>
          <a:stretch/>
        </p:blipFill>
        <p:spPr>
          <a:xfrm>
            <a:off x="0" y="-35807"/>
            <a:ext cx="12192000" cy="6860333"/>
          </a:xfrm>
          <a:prstGeom prst="rect">
            <a:avLst/>
          </a:prstGeom>
        </p:spPr>
      </p:pic>
      <p:sp>
        <p:nvSpPr>
          <p:cNvPr id="16" name="Rectangle 15"/>
          <p:cNvSpPr/>
          <p:nvPr userDrawn="1"/>
        </p:nvSpPr>
        <p:spPr>
          <a:xfrm>
            <a:off x="0" y="4834103"/>
            <a:ext cx="12192000" cy="2023898"/>
          </a:xfrm>
          <a:prstGeom prst="rect">
            <a:avLst/>
          </a:prstGeom>
          <a:solidFill>
            <a:srgbClr val="5D5B5B">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80646" y="4831772"/>
            <a:ext cx="11230708" cy="1095224"/>
          </a:xfrm>
          <a:noFill/>
          <a:ln>
            <a:noFill/>
          </a:ln>
        </p:spPr>
        <p:txBody>
          <a:bodyPr anchor="b"/>
          <a:lstStyle>
            <a:lvl1pPr algn="ctr">
              <a:defRPr sz="7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6055165"/>
            <a:ext cx="9144000" cy="55848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p:cNvSpPr/>
          <p:nvPr userDrawn="1"/>
        </p:nvSpPr>
        <p:spPr>
          <a:xfrm>
            <a:off x="0" y="0"/>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901110" y="0"/>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802220" y="0"/>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557846" y="63900"/>
            <a:ext cx="3500804" cy="102257"/>
          </a:xfrm>
          <a:prstGeom prst="rect">
            <a:avLst/>
          </a:prstGeom>
        </p:spPr>
      </p:pic>
      <p:sp>
        <p:nvSpPr>
          <p:cNvPr id="17" name="Rectangle 16"/>
          <p:cNvSpPr/>
          <p:nvPr userDrawn="1"/>
        </p:nvSpPr>
        <p:spPr>
          <a:xfrm>
            <a:off x="9551580" y="6748943"/>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10452690" y="6748943"/>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11353800" y="6748943"/>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4099" y="144864"/>
            <a:ext cx="2450026" cy="470706"/>
          </a:xfrm>
          <a:prstGeom prst="rect">
            <a:avLst/>
          </a:prstGeom>
        </p:spPr>
      </p:pic>
      <p:pic>
        <p:nvPicPr>
          <p:cNvPr id="14" name="Picture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3924" y="6372926"/>
            <a:ext cx="2040475" cy="419829"/>
          </a:xfrm>
          <a:prstGeom prst="rect">
            <a:avLst/>
          </a:prstGeom>
        </p:spPr>
      </p:pic>
    </p:spTree>
    <p:extLst>
      <p:ext uri="{BB962C8B-B14F-4D97-AF65-F5344CB8AC3E}">
        <p14:creationId xmlns:p14="http://schemas.microsoft.com/office/powerpoint/2010/main" val="219015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927A71C-5EB0-45EC-B0AD-E94D765AE5AB}" type="slidenum">
              <a:rPr lang="en-US" smtClean="0"/>
              <a:pPr/>
              <a:t>‹#›</a:t>
            </a:fld>
            <a:endParaRPr lang="en-US" dirty="0"/>
          </a:p>
        </p:txBody>
      </p:sp>
    </p:spTree>
    <p:extLst>
      <p:ext uri="{BB962C8B-B14F-4D97-AF65-F5344CB8AC3E}">
        <p14:creationId xmlns:p14="http://schemas.microsoft.com/office/powerpoint/2010/main" val="227197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15736" b="15736"/>
          <a:stretch/>
        </p:blipFill>
        <p:spPr>
          <a:xfrm>
            <a:off x="0" y="-1280160"/>
            <a:ext cx="12192000" cy="8131834"/>
          </a:xfrm>
          <a:prstGeom prst="rect">
            <a:avLst/>
          </a:prstGeom>
        </p:spPr>
      </p:pic>
      <p:sp>
        <p:nvSpPr>
          <p:cNvPr id="16" name="Rectangle 15"/>
          <p:cNvSpPr/>
          <p:nvPr userDrawn="1"/>
        </p:nvSpPr>
        <p:spPr>
          <a:xfrm>
            <a:off x="0" y="0"/>
            <a:ext cx="4885267" cy="6858001"/>
          </a:xfrm>
          <a:prstGeom prst="rect">
            <a:avLst/>
          </a:prstGeom>
          <a:solidFill>
            <a:srgbClr val="5D5B5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19100" y="1628318"/>
            <a:ext cx="4119033" cy="1771038"/>
          </a:xfrm>
        </p:spPr>
        <p:txBody>
          <a:bodyPr anchor="b"/>
          <a:lstStyle>
            <a:lvl1pPr algn="ctr">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19100" y="3464355"/>
            <a:ext cx="4119033" cy="55848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p:cNvSpPr/>
          <p:nvPr userDrawn="1"/>
        </p:nvSpPr>
        <p:spPr>
          <a:xfrm>
            <a:off x="0" y="0"/>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901110" y="0"/>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802220" y="0"/>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099" y="144864"/>
            <a:ext cx="2450026" cy="470706"/>
          </a:xfrm>
          <a:prstGeom prst="rect">
            <a:avLst/>
          </a:prstGeom>
        </p:spPr>
      </p:pic>
      <p:pic>
        <p:nvPicPr>
          <p:cNvPr id="11" name="Graphic 10"/>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24467" y="63900"/>
            <a:ext cx="4334183" cy="126600"/>
          </a:xfrm>
          <a:prstGeom prst="rect">
            <a:avLst/>
          </a:prstGeom>
        </p:spPr>
      </p:pic>
      <p:sp>
        <p:nvSpPr>
          <p:cNvPr id="17" name="Rectangle 16"/>
          <p:cNvSpPr/>
          <p:nvPr userDrawn="1"/>
        </p:nvSpPr>
        <p:spPr>
          <a:xfrm>
            <a:off x="9551580" y="6748943"/>
            <a:ext cx="838200" cy="109057"/>
          </a:xfrm>
          <a:prstGeom prst="rect">
            <a:avLst/>
          </a:prstGeom>
          <a:solidFill>
            <a:srgbClr val="0F30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10452690" y="6748943"/>
            <a:ext cx="838200" cy="1090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11353800" y="6748943"/>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3924" y="6372926"/>
            <a:ext cx="2040475" cy="419829"/>
          </a:xfrm>
          <a:prstGeom prst="rect">
            <a:avLst/>
          </a:prstGeom>
        </p:spPr>
      </p:pic>
    </p:spTree>
    <p:extLst>
      <p:ext uri="{BB962C8B-B14F-4D97-AF65-F5344CB8AC3E}">
        <p14:creationId xmlns:p14="http://schemas.microsoft.com/office/powerpoint/2010/main" val="337867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927A71C-5EB0-45EC-B0AD-E94D765AE5AB}" type="slidenum">
              <a:rPr lang="en-US" smtClean="0"/>
              <a:t>‹#›</a:t>
            </a:fld>
            <a:endParaRPr lang="en-US" dirty="0"/>
          </a:p>
        </p:txBody>
      </p:sp>
      <p:pic>
        <p:nvPicPr>
          <p:cNvPr id="7" name="Graphic 6"/>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7783" y="939924"/>
            <a:ext cx="3698030" cy="4746991"/>
          </a:xfrm>
          <a:prstGeom prst="rect">
            <a:avLst/>
          </a:prstGeom>
        </p:spPr>
      </p:pic>
      <p:sp>
        <p:nvSpPr>
          <p:cNvPr id="8" name="Rectangle 7"/>
          <p:cNvSpPr/>
          <p:nvPr userDrawn="1"/>
        </p:nvSpPr>
        <p:spPr>
          <a:xfrm>
            <a:off x="5448592" y="868071"/>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5448592" y="1964370"/>
            <a:ext cx="6743408" cy="8811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448592" y="3061653"/>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5448592" y="2177326"/>
            <a:ext cx="6743408" cy="445170"/>
          </a:xfrm>
        </p:spPr>
        <p:txBody>
          <a:bodyPr vert="horz" lIns="91440" tIns="45720" rIns="91440" bIns="45720" rtlCol="0">
            <a:normAutofit/>
          </a:bodyPr>
          <a:lstStyle>
            <a:lvl1pPr marL="228600" indent="-228600" algn="ctr">
              <a:buFont typeface="Arial" panose="020B0604020202020204" pitchFamily="34" charset="0"/>
              <a:buNone/>
              <a:defRPr lang="en-US" sz="2400" dirty="0">
                <a:solidFill>
                  <a:schemeClr val="bg1"/>
                </a:solidFill>
              </a:defRPr>
            </a:lvl1pPr>
          </a:lstStyle>
          <a:p>
            <a:pPr marL="0" lvl="0" indent="0" algn="ctr"/>
            <a:r>
              <a:rPr lang="en-US" dirty="0"/>
              <a:t>Click to edit Master subtitle style</a:t>
            </a:r>
          </a:p>
        </p:txBody>
      </p:sp>
      <p:sp>
        <p:nvSpPr>
          <p:cNvPr id="11" name="Rectangle 10"/>
          <p:cNvSpPr/>
          <p:nvPr userDrawn="1"/>
        </p:nvSpPr>
        <p:spPr>
          <a:xfrm>
            <a:off x="5448592" y="4141175"/>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5448592" y="5202244"/>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p:cNvSpPr>
            <a:spLocks noGrp="1"/>
          </p:cNvSpPr>
          <p:nvPr>
            <p:ph type="body" sz="quarter" idx="13"/>
          </p:nvPr>
        </p:nvSpPr>
        <p:spPr>
          <a:xfrm>
            <a:off x="5448300" y="1090380"/>
            <a:ext cx="6743700" cy="477837"/>
          </a:xfrm>
        </p:spPr>
        <p:txBody>
          <a:bodyPr vert="horz" lIns="91440" tIns="45720" rIns="91440" bIns="45720" rtlCol="0">
            <a:normAutofit/>
          </a:bodyPr>
          <a:lstStyle>
            <a:lvl1pPr marL="228600" indent="-228600" algn="ctr">
              <a:buFont typeface="Arial" panose="020B0604020202020204" pitchFamily="34" charset="0"/>
              <a:buNone/>
              <a:defRPr lang="en-US" sz="2400" dirty="0" smtClean="0">
                <a:solidFill>
                  <a:schemeClr val="bg1"/>
                </a:solidFill>
              </a:defRPr>
            </a:lvl1pPr>
            <a:lvl2pPr>
              <a:defRPr lang="en-US" dirty="0" smtClean="0"/>
            </a:lvl2pPr>
            <a:lvl3pPr>
              <a:defRPr lang="en-US" dirty="0" smtClean="0"/>
            </a:lvl3pPr>
            <a:lvl4pPr>
              <a:defRPr lang="en-US" dirty="0" smtClean="0"/>
            </a:lvl4pPr>
            <a:lvl5pPr>
              <a:defRPr lang="en-US" dirty="0"/>
            </a:lvl5pPr>
          </a:lstStyle>
          <a:p>
            <a:pPr marL="0" lvl="0" indent="0" algn="ctr"/>
            <a:r>
              <a:rPr lang="en-US" dirty="0"/>
              <a:t>Click to edit Master text styles</a:t>
            </a:r>
          </a:p>
        </p:txBody>
      </p:sp>
      <p:sp>
        <p:nvSpPr>
          <p:cNvPr id="25" name="Text Placeholder 24"/>
          <p:cNvSpPr>
            <a:spLocks noGrp="1"/>
          </p:cNvSpPr>
          <p:nvPr>
            <p:ph type="body" sz="quarter" idx="14"/>
          </p:nvPr>
        </p:nvSpPr>
        <p:spPr>
          <a:xfrm>
            <a:off x="5448300" y="3262779"/>
            <a:ext cx="6743700" cy="40322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7" name="Text Placeholder 26"/>
          <p:cNvSpPr>
            <a:spLocks noGrp="1"/>
          </p:cNvSpPr>
          <p:nvPr>
            <p:ph type="body" sz="quarter" idx="15"/>
          </p:nvPr>
        </p:nvSpPr>
        <p:spPr>
          <a:xfrm>
            <a:off x="5448300" y="4337502"/>
            <a:ext cx="6743700" cy="51117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9" name="Text Placeholder 28"/>
          <p:cNvSpPr>
            <a:spLocks noGrp="1"/>
          </p:cNvSpPr>
          <p:nvPr>
            <p:ph type="body" sz="quarter" idx="16"/>
          </p:nvPr>
        </p:nvSpPr>
        <p:spPr>
          <a:xfrm>
            <a:off x="5448300" y="5410200"/>
            <a:ext cx="6743700" cy="495300"/>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Tree>
    <p:extLst>
      <p:ext uri="{BB962C8B-B14F-4D97-AF65-F5344CB8AC3E}">
        <p14:creationId xmlns:p14="http://schemas.microsoft.com/office/powerpoint/2010/main" val="61588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927A71C-5EB0-45EC-B0AD-E94D765AE5AB}" type="slidenum">
              <a:rPr lang="en-US" smtClean="0"/>
              <a:t>‹#›</a:t>
            </a:fld>
            <a:endParaRPr lang="en-US" dirty="0"/>
          </a:p>
        </p:txBody>
      </p:sp>
      <p:pic>
        <p:nvPicPr>
          <p:cNvPr id="7" name="Graphic 6"/>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7783" y="939924"/>
            <a:ext cx="3698030" cy="4746991"/>
          </a:xfrm>
          <a:prstGeom prst="rect">
            <a:avLst/>
          </a:prstGeom>
        </p:spPr>
      </p:pic>
      <p:sp>
        <p:nvSpPr>
          <p:cNvPr id="9" name="Rectangle 8"/>
          <p:cNvSpPr/>
          <p:nvPr userDrawn="1"/>
        </p:nvSpPr>
        <p:spPr>
          <a:xfrm>
            <a:off x="5448592" y="1192582"/>
            <a:ext cx="6743408" cy="8811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448592" y="2289865"/>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5448592" y="1405538"/>
            <a:ext cx="6743408" cy="445170"/>
          </a:xfrm>
        </p:spPr>
        <p:txBody>
          <a:bodyPr vert="horz" lIns="91440" tIns="45720" rIns="91440" bIns="45720" rtlCol="0">
            <a:normAutofit/>
          </a:bodyPr>
          <a:lstStyle>
            <a:lvl1pPr marL="228600" indent="-228600" algn="ctr">
              <a:buFont typeface="Arial" panose="020B0604020202020204" pitchFamily="34" charset="0"/>
              <a:buNone/>
              <a:defRPr lang="en-US" sz="2400" dirty="0">
                <a:solidFill>
                  <a:schemeClr val="bg1"/>
                </a:solidFill>
              </a:defRPr>
            </a:lvl1pPr>
          </a:lstStyle>
          <a:p>
            <a:pPr marL="0" lvl="0" indent="0" algn="ctr"/>
            <a:r>
              <a:rPr lang="en-US" dirty="0"/>
              <a:t>Click to edit Master subtitle style</a:t>
            </a:r>
          </a:p>
        </p:txBody>
      </p:sp>
      <p:sp>
        <p:nvSpPr>
          <p:cNvPr id="11" name="Rectangle 10"/>
          <p:cNvSpPr/>
          <p:nvPr userDrawn="1"/>
        </p:nvSpPr>
        <p:spPr>
          <a:xfrm>
            <a:off x="5448592" y="3369387"/>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5448592" y="4430456"/>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4"/>
          <p:cNvSpPr>
            <a:spLocks noGrp="1"/>
          </p:cNvSpPr>
          <p:nvPr>
            <p:ph type="body" sz="quarter" idx="14"/>
          </p:nvPr>
        </p:nvSpPr>
        <p:spPr>
          <a:xfrm>
            <a:off x="5448300" y="2490991"/>
            <a:ext cx="6743700" cy="40322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7" name="Text Placeholder 26"/>
          <p:cNvSpPr>
            <a:spLocks noGrp="1"/>
          </p:cNvSpPr>
          <p:nvPr>
            <p:ph type="body" sz="quarter" idx="15"/>
          </p:nvPr>
        </p:nvSpPr>
        <p:spPr>
          <a:xfrm>
            <a:off x="5448300" y="3565714"/>
            <a:ext cx="6743700" cy="51117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9" name="Text Placeholder 28"/>
          <p:cNvSpPr>
            <a:spLocks noGrp="1"/>
          </p:cNvSpPr>
          <p:nvPr>
            <p:ph type="body" sz="quarter" idx="16"/>
          </p:nvPr>
        </p:nvSpPr>
        <p:spPr>
          <a:xfrm>
            <a:off x="5448300" y="4638412"/>
            <a:ext cx="6743700" cy="495300"/>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Tree>
    <p:extLst>
      <p:ext uri="{BB962C8B-B14F-4D97-AF65-F5344CB8AC3E}">
        <p14:creationId xmlns:p14="http://schemas.microsoft.com/office/powerpoint/2010/main" val="356941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4" name="Graphic 6"/>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50" t="17628" r="26478" b="17628"/>
          <a:stretch/>
        </p:blipFill>
        <p:spPr>
          <a:xfrm>
            <a:off x="520627" y="811784"/>
            <a:ext cx="4370453" cy="5197094"/>
          </a:xfrm>
          <a:prstGeom prst="rect">
            <a:avLst/>
          </a:prstGeom>
        </p:spPr>
      </p:pic>
      <p:sp>
        <p:nvSpPr>
          <p:cNvPr id="6" name="Slide Number Placeholder 5"/>
          <p:cNvSpPr>
            <a:spLocks noGrp="1"/>
          </p:cNvSpPr>
          <p:nvPr>
            <p:ph type="sldNum" sz="quarter" idx="12"/>
          </p:nvPr>
        </p:nvSpPr>
        <p:spPr/>
        <p:txBody>
          <a:bodyPr/>
          <a:lstStyle/>
          <a:p>
            <a:fld id="{E927A71C-5EB0-45EC-B0AD-E94D765AE5AB}" type="slidenum">
              <a:rPr lang="en-US" smtClean="0"/>
              <a:t>‹#›</a:t>
            </a:fld>
            <a:endParaRPr lang="en-US" dirty="0"/>
          </a:p>
        </p:txBody>
      </p:sp>
      <p:sp>
        <p:nvSpPr>
          <p:cNvPr id="9" name="Rectangle 8"/>
          <p:cNvSpPr/>
          <p:nvPr userDrawn="1"/>
        </p:nvSpPr>
        <p:spPr>
          <a:xfrm>
            <a:off x="5448592" y="1192582"/>
            <a:ext cx="6743408" cy="8811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5448592" y="2289865"/>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5448592" y="1405538"/>
            <a:ext cx="6743408" cy="445170"/>
          </a:xfrm>
        </p:spPr>
        <p:txBody>
          <a:bodyPr vert="horz" lIns="91440" tIns="45720" rIns="91440" bIns="45720" rtlCol="0">
            <a:normAutofit/>
          </a:bodyPr>
          <a:lstStyle>
            <a:lvl1pPr marL="228600" indent="-228600" algn="ctr">
              <a:buFont typeface="Arial" panose="020B0604020202020204" pitchFamily="34" charset="0"/>
              <a:buNone/>
              <a:defRPr lang="en-US" sz="2400" dirty="0">
                <a:solidFill>
                  <a:schemeClr val="bg1"/>
                </a:solidFill>
              </a:defRPr>
            </a:lvl1pPr>
          </a:lstStyle>
          <a:p>
            <a:pPr marL="0" lvl="0" indent="0" algn="ctr"/>
            <a:r>
              <a:rPr lang="en-US" dirty="0"/>
              <a:t>Click to edit Master subtitle style</a:t>
            </a:r>
          </a:p>
        </p:txBody>
      </p:sp>
      <p:sp>
        <p:nvSpPr>
          <p:cNvPr id="11" name="Rectangle 10"/>
          <p:cNvSpPr/>
          <p:nvPr userDrawn="1"/>
        </p:nvSpPr>
        <p:spPr>
          <a:xfrm>
            <a:off x="5448592" y="3369387"/>
            <a:ext cx="6743408" cy="880159"/>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5448592" y="4430456"/>
            <a:ext cx="6743408" cy="883987"/>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24"/>
          <p:cNvSpPr>
            <a:spLocks noGrp="1"/>
          </p:cNvSpPr>
          <p:nvPr>
            <p:ph type="body" sz="quarter" idx="14"/>
          </p:nvPr>
        </p:nvSpPr>
        <p:spPr>
          <a:xfrm>
            <a:off x="5448300" y="2490991"/>
            <a:ext cx="6743700" cy="40322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7" name="Text Placeholder 26"/>
          <p:cNvSpPr>
            <a:spLocks noGrp="1"/>
          </p:cNvSpPr>
          <p:nvPr>
            <p:ph type="body" sz="quarter" idx="15"/>
          </p:nvPr>
        </p:nvSpPr>
        <p:spPr>
          <a:xfrm>
            <a:off x="5448300" y="3565714"/>
            <a:ext cx="6743700" cy="511175"/>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
        <p:nvSpPr>
          <p:cNvPr id="29" name="Text Placeholder 28"/>
          <p:cNvSpPr>
            <a:spLocks noGrp="1"/>
          </p:cNvSpPr>
          <p:nvPr>
            <p:ph type="body" sz="quarter" idx="16"/>
          </p:nvPr>
        </p:nvSpPr>
        <p:spPr>
          <a:xfrm>
            <a:off x="5448300" y="4638412"/>
            <a:ext cx="6743700" cy="495300"/>
          </a:xfrm>
        </p:spPr>
        <p:txBody>
          <a:bodyPr vert="horz" lIns="91440" tIns="45720" rIns="91440" bIns="45720" rtlCol="0">
            <a:normAutofit/>
          </a:bodyPr>
          <a:lstStyle>
            <a:lvl1pPr marL="228600" indent="-228600" algn="ctr">
              <a:buFont typeface="Arial" panose="020B0604020202020204" pitchFamily="34" charset="0"/>
              <a:buNone/>
              <a:defRPr lang="en-US" sz="2400" smtClean="0">
                <a:solidFill>
                  <a:schemeClr val="bg1"/>
                </a:solidFill>
              </a:defRPr>
            </a:lvl1pPr>
            <a:lvl2pPr>
              <a:defRPr lang="en-US" smtClean="0"/>
            </a:lvl2pPr>
            <a:lvl3pPr>
              <a:defRPr lang="en-US" smtClean="0"/>
            </a:lvl3pPr>
            <a:lvl4pPr>
              <a:defRPr lang="en-US" smtClean="0"/>
            </a:lvl4pPr>
            <a:lvl5pPr>
              <a:defRPr lang="en-US"/>
            </a:lvl5pPr>
          </a:lstStyle>
          <a:p>
            <a:pPr marL="0" lvl="0" indent="0" algn="ctr"/>
            <a:r>
              <a:rPr lang="en-US" dirty="0"/>
              <a:t>Click to edit Master text styles</a:t>
            </a:r>
          </a:p>
        </p:txBody>
      </p:sp>
    </p:spTree>
    <p:extLst>
      <p:ext uri="{BB962C8B-B14F-4D97-AF65-F5344CB8AC3E}">
        <p14:creationId xmlns:p14="http://schemas.microsoft.com/office/powerpoint/2010/main" val="238986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ntro Slide 2-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Date Placeholder 2"/>
          <p:cNvSpPr>
            <a:spLocks noGrp="1"/>
          </p:cNvSpPr>
          <p:nvPr>
            <p:ph type="dt" sz="half" idx="12"/>
          </p:nvPr>
        </p:nvSpPr>
        <p:spPr/>
        <p:txBody>
          <a:bodyPr/>
          <a:lstStyle/>
          <a:p>
            <a:r>
              <a:rPr lang="en-US" dirty="0"/>
              <a:t>Month Day, Year</a:t>
            </a:r>
          </a:p>
        </p:txBody>
      </p:sp>
      <p:sp>
        <p:nvSpPr>
          <p:cNvPr id="7" name="Slide Number Placeholder 6"/>
          <p:cNvSpPr>
            <a:spLocks noGrp="1"/>
          </p:cNvSpPr>
          <p:nvPr>
            <p:ph type="sldNum" sz="quarter" idx="13"/>
          </p:nvPr>
        </p:nvSpPr>
        <p:spPr/>
        <p:txBody>
          <a:bodyPr/>
          <a:lstStyle/>
          <a:p>
            <a:fld id="{5E8BC936-0928-C346-B13E-04BD58031644}" type="slidenum">
              <a:rPr lang="en-US" smtClean="0"/>
              <a:pPr/>
              <a:t>‹#›</a:t>
            </a:fld>
            <a:endParaRPr lang="en-US" dirty="0"/>
          </a:p>
        </p:txBody>
      </p:sp>
      <p:sp>
        <p:nvSpPr>
          <p:cNvPr id="10" name="Content Placeholder 8"/>
          <p:cNvSpPr>
            <a:spLocks noGrp="1"/>
          </p:cNvSpPr>
          <p:nvPr>
            <p:ph sz="quarter" idx="14"/>
          </p:nvPr>
        </p:nvSpPr>
        <p:spPr>
          <a:xfrm>
            <a:off x="609600" y="1371600"/>
            <a:ext cx="5303520" cy="4572000"/>
          </a:xfrm>
        </p:spPr>
        <p:txBody>
          <a:bodyPr>
            <a:noAutofit/>
          </a:bodyPr>
          <a:lstStyle>
            <a:lvl1pPr>
              <a:defRPr sz="2400">
                <a:solidFill>
                  <a:schemeClr val="tx2"/>
                </a:solidFill>
              </a:defRPr>
            </a:lvl1pPr>
            <a:lvl2pPr marL="173736" indent="-173736">
              <a:buFont typeface="Arial" panose="020B0604020202020204" pitchFamily="34" charset="0"/>
              <a:buChar char="•"/>
              <a:defRPr sz="2400">
                <a:solidFill>
                  <a:schemeClr val="tx2"/>
                </a:solidFill>
              </a:defRPr>
            </a:lvl2pPr>
            <a:lvl3pPr marL="173736" indent="-173736">
              <a:buFont typeface="Arial" panose="020B0604020202020204" pitchFamily="34" charset="0"/>
              <a:buChar char="•"/>
              <a:defRPr sz="2400">
                <a:solidFill>
                  <a:schemeClr val="tx2"/>
                </a:solidFill>
              </a:defRPr>
            </a:lvl3pPr>
            <a:lvl4pPr marL="173736" indent="-173736">
              <a:buFont typeface="Arial" panose="020B0604020202020204" pitchFamily="34" charset="0"/>
              <a:buChar char="•"/>
              <a:defRPr sz="2400">
                <a:solidFill>
                  <a:schemeClr val="tx2"/>
                </a:solidFill>
              </a:defRPr>
            </a:lvl4pPr>
            <a:lvl5pPr marL="173736" indent="-173736">
              <a:buFont typeface="Arial" panose="020B0604020202020204" pitchFamily="34" charset="0"/>
              <a:buChar char="•"/>
              <a:defRPr sz="2400">
                <a:solidFill>
                  <a:schemeClr val="tx2"/>
                </a:solidFill>
              </a:defRPr>
            </a:lvl5pPr>
            <a:lvl6pPr marL="173736" indent="-173736">
              <a:buFont typeface="Arial" panose="020B0604020202020204" pitchFamily="34" charset="0"/>
              <a:buChar char="•"/>
              <a:defRPr sz="2400">
                <a:solidFill>
                  <a:schemeClr val="tx2"/>
                </a:solidFill>
              </a:defRPr>
            </a:lvl6pPr>
            <a:lvl7pPr marL="173736" indent="-173736">
              <a:buFont typeface="Arial" panose="020B0604020202020204" pitchFamily="34" charset="0"/>
              <a:buChar char="•"/>
              <a:defRPr sz="2400">
                <a:solidFill>
                  <a:schemeClr val="tx2"/>
                </a:solidFill>
              </a:defRPr>
            </a:lvl7pPr>
            <a:lvl8pPr marL="173736" indent="-173736">
              <a:buFont typeface="Arial" panose="020B0604020202020204" pitchFamily="34" charset="0"/>
              <a:buChar char="•"/>
              <a:defRPr sz="2400">
                <a:solidFill>
                  <a:schemeClr val="tx2"/>
                </a:solidFill>
              </a:defRPr>
            </a:lvl8pPr>
            <a:lvl9pPr marL="173736" indent="-173736">
              <a:buFont typeface="Arial" panose="020B0604020202020204" pitchFamily="34" charset="0"/>
              <a:buChar char="•"/>
              <a:defRPr sz="2400">
                <a:solidFill>
                  <a:schemeClr val="tx2"/>
                </a:solidFill>
              </a:defRPr>
            </a:lvl9pPr>
          </a:lstStyle>
          <a:p>
            <a:pPr lvl="0"/>
            <a:r>
              <a:rPr lang="en-US"/>
              <a:t>Click to edit Master text styles</a:t>
            </a:r>
          </a:p>
          <a:p>
            <a:pPr lvl="1"/>
            <a:r>
              <a:rPr lang="en-US"/>
              <a:t>Second level</a:t>
            </a:r>
          </a:p>
        </p:txBody>
      </p:sp>
      <p:sp>
        <p:nvSpPr>
          <p:cNvPr id="12" name="Content Placeholder 8"/>
          <p:cNvSpPr>
            <a:spLocks noGrp="1"/>
          </p:cNvSpPr>
          <p:nvPr>
            <p:ph sz="quarter" idx="15"/>
          </p:nvPr>
        </p:nvSpPr>
        <p:spPr>
          <a:xfrm>
            <a:off x="6276828" y="1371600"/>
            <a:ext cx="5303520" cy="4572000"/>
          </a:xfrm>
        </p:spPr>
        <p:txBody>
          <a:bodyPr>
            <a:noAutofit/>
          </a:bodyPr>
          <a:lstStyle>
            <a:lvl1pPr>
              <a:defRPr sz="2400">
                <a:solidFill>
                  <a:schemeClr val="tx2"/>
                </a:solidFill>
              </a:defRPr>
            </a:lvl1pPr>
            <a:lvl2pPr marL="173736" indent="-173736">
              <a:buFont typeface="Arial" panose="020B0604020202020204" pitchFamily="34" charset="0"/>
              <a:buChar char="•"/>
              <a:defRPr sz="2400">
                <a:solidFill>
                  <a:schemeClr val="tx2"/>
                </a:solidFill>
              </a:defRPr>
            </a:lvl2pPr>
            <a:lvl3pPr marL="173736" indent="-173736">
              <a:buFont typeface="Arial" panose="020B0604020202020204" pitchFamily="34" charset="0"/>
              <a:buChar char="•"/>
              <a:defRPr sz="2400">
                <a:solidFill>
                  <a:schemeClr val="tx2"/>
                </a:solidFill>
              </a:defRPr>
            </a:lvl3pPr>
            <a:lvl4pPr marL="173736" indent="-173736">
              <a:buFont typeface="Arial" panose="020B0604020202020204" pitchFamily="34" charset="0"/>
              <a:buChar char="•"/>
              <a:defRPr sz="2400">
                <a:solidFill>
                  <a:schemeClr val="tx2"/>
                </a:solidFill>
              </a:defRPr>
            </a:lvl4pPr>
            <a:lvl5pPr marL="173736" indent="-173736">
              <a:buFont typeface="Arial" panose="020B0604020202020204" pitchFamily="34" charset="0"/>
              <a:buChar char="•"/>
              <a:defRPr sz="2400">
                <a:solidFill>
                  <a:schemeClr val="tx2"/>
                </a:solidFill>
              </a:defRPr>
            </a:lvl5pPr>
            <a:lvl6pPr marL="173736" indent="-173736">
              <a:buFont typeface="Arial" panose="020B0604020202020204" pitchFamily="34" charset="0"/>
              <a:buChar char="•"/>
              <a:defRPr sz="2400">
                <a:solidFill>
                  <a:schemeClr val="tx2"/>
                </a:solidFill>
              </a:defRPr>
            </a:lvl6pPr>
            <a:lvl7pPr marL="173736" indent="-173736">
              <a:buFont typeface="Arial" panose="020B0604020202020204" pitchFamily="34" charset="0"/>
              <a:buChar char="•"/>
              <a:defRPr sz="2400">
                <a:solidFill>
                  <a:schemeClr val="tx2"/>
                </a:solidFill>
              </a:defRPr>
            </a:lvl7pPr>
            <a:lvl8pPr marL="173736" indent="-173736">
              <a:buFont typeface="Arial" panose="020B0604020202020204" pitchFamily="34" charset="0"/>
              <a:buChar char="•"/>
              <a:defRPr sz="2400">
                <a:solidFill>
                  <a:schemeClr val="tx2"/>
                </a:solidFill>
              </a:defRPr>
            </a:lvl8pPr>
            <a:lvl9pPr marL="173736" indent="-173736">
              <a:buFont typeface="Arial" panose="020B0604020202020204" pitchFamily="34" charset="0"/>
              <a:buChar char="•"/>
              <a:defRPr sz="2400">
                <a:solidFill>
                  <a:schemeClr val="tx2"/>
                </a:solidFill>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00980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2-Column Stack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9" name="Content Placeholder 8"/>
          <p:cNvSpPr>
            <a:spLocks noGrp="1"/>
          </p:cNvSpPr>
          <p:nvPr>
            <p:ph sz="quarter" idx="10"/>
          </p:nvPr>
        </p:nvSpPr>
        <p:spPr>
          <a:xfrm>
            <a:off x="611717" y="1373188"/>
            <a:ext cx="10970683" cy="21447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609601" y="3794124"/>
            <a:ext cx="5302249"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14"/>
          </p:nvPr>
        </p:nvSpPr>
        <p:spPr>
          <a:xfrm>
            <a:off x="6280152" y="3794125"/>
            <a:ext cx="5302249" cy="214884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5"/>
          </p:nvPr>
        </p:nvSpPr>
        <p:spPr/>
        <p:txBody>
          <a:bodyPr/>
          <a:lstStyle/>
          <a:p>
            <a:r>
              <a:rPr lang="en-US" dirty="0">
                <a:solidFill>
                  <a:srgbClr val="53565A"/>
                </a:solidFill>
              </a:rPr>
              <a:t>Month Day, Year</a:t>
            </a:r>
          </a:p>
        </p:txBody>
      </p:sp>
      <p:sp>
        <p:nvSpPr>
          <p:cNvPr id="8" name="Slide Number Placeholder 7"/>
          <p:cNvSpPr>
            <a:spLocks noGrp="1"/>
          </p:cNvSpPr>
          <p:nvPr>
            <p:ph type="sldNum" sz="quarter" idx="16"/>
          </p:nvPr>
        </p:nvSpPr>
        <p:spPr/>
        <p:txBody>
          <a:bodyPr/>
          <a:lstStyle/>
          <a:p>
            <a:fld id="{5E8BC936-0928-C346-B13E-04BD58031644}" type="slidenum">
              <a:rPr lang="en-US" smtClean="0">
                <a:solidFill>
                  <a:srgbClr val="53565A"/>
                </a:solidFill>
              </a:rPr>
              <a:pPr/>
              <a:t>‹#›</a:t>
            </a:fld>
            <a:endParaRPr lang="en-US" dirty="0">
              <a:solidFill>
                <a:srgbClr val="53565A"/>
              </a:solidFill>
            </a:endParaRPr>
          </a:p>
        </p:txBody>
      </p:sp>
    </p:spTree>
    <p:extLst>
      <p:ext uri="{BB962C8B-B14F-4D97-AF65-F5344CB8AC3E}">
        <p14:creationId xmlns:p14="http://schemas.microsoft.com/office/powerpoint/2010/main" val="2982760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6920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1"/>
        <p:cNvGrpSpPr/>
        <p:nvPr/>
      </p:nvGrpSpPr>
      <p:grpSpPr>
        <a:xfrm>
          <a:off x="0" y="0"/>
          <a:ext cx="0" cy="0"/>
          <a:chOff x="0" y="0"/>
          <a:chExt cx="0" cy="0"/>
        </a:xfrm>
      </p:grpSpPr>
      <p:sp>
        <p:nvSpPr>
          <p:cNvPr id="42" name="Google Shape;42;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5" name="Google Shape;4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6" name="Google Shape;4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8977398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7868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649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89483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14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2786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842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79126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01168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4133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0064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7"/>
        <p:cNvGrpSpPr/>
        <p:nvPr/>
      </p:nvGrpSpPr>
      <p:grpSpPr>
        <a:xfrm>
          <a:off x="0" y="0"/>
          <a:ext cx="0" cy="0"/>
          <a:chOff x="0" y="0"/>
          <a:chExt cx="0" cy="0"/>
        </a:xfrm>
      </p:grpSpPr>
      <p:sp>
        <p:nvSpPr>
          <p:cNvPr id="48" name="Google Shape;48;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798304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9" name="Content Placeholder 8"/>
          <p:cNvSpPr>
            <a:spLocks noGrp="1"/>
          </p:cNvSpPr>
          <p:nvPr>
            <p:ph sz="quarter" idx="10"/>
          </p:nvPr>
        </p:nvSpPr>
        <p:spPr>
          <a:xfrm>
            <a:off x="611720" y="1373188"/>
            <a:ext cx="5300133"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1"/>
          </p:nvPr>
        </p:nvSpPr>
        <p:spPr>
          <a:xfrm>
            <a:off x="6280157" y="1373188"/>
            <a:ext cx="5302249"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p:txBody>
          <a:bodyPr/>
          <a:lstStyle/>
          <a:p>
            <a:r>
              <a:rPr lang="en-US" dirty="0"/>
              <a:t>Month Day, Year</a:t>
            </a:r>
          </a:p>
        </p:txBody>
      </p:sp>
      <p:sp>
        <p:nvSpPr>
          <p:cNvPr id="7" name="Slide Number Placeholder 6"/>
          <p:cNvSpPr>
            <a:spLocks noGrp="1"/>
          </p:cNvSpPr>
          <p:nvPr>
            <p:ph type="sldNum" sz="quarter" idx="13"/>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42944184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nd Column W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1" name="Content Placeholder 10"/>
          <p:cNvSpPr>
            <a:spLocks noGrp="1"/>
          </p:cNvSpPr>
          <p:nvPr>
            <p:ph sz="quarter" idx="10"/>
          </p:nvPr>
        </p:nvSpPr>
        <p:spPr>
          <a:xfrm>
            <a:off x="609600" y="1373188"/>
            <a:ext cx="341376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1"/>
          </p:nvPr>
        </p:nvSpPr>
        <p:spPr>
          <a:xfrm>
            <a:off x="4394200" y="1373188"/>
            <a:ext cx="7188200"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p:txBody>
          <a:bodyPr/>
          <a:lstStyle/>
          <a:p>
            <a:r>
              <a:rPr lang="en-US" dirty="0"/>
              <a:t>Month Day, Year</a:t>
            </a:r>
          </a:p>
        </p:txBody>
      </p:sp>
      <p:sp>
        <p:nvSpPr>
          <p:cNvPr id="7" name="Slide Number Placeholder 6"/>
          <p:cNvSpPr>
            <a:spLocks noGrp="1"/>
          </p:cNvSpPr>
          <p:nvPr>
            <p:ph type="sldNum" sz="quarter" idx="13"/>
          </p:nvPr>
        </p:nvSpPr>
        <p:spPr/>
        <p:txBody>
          <a:bodyPr/>
          <a:lstStyle/>
          <a:p>
            <a:fld id="{5E8BC936-0928-C346-B13E-04BD58031644}" type="slidenum">
              <a:rPr lang="en-US" smtClean="0"/>
              <a:pPr/>
              <a:t>‹#›</a:t>
            </a:fld>
            <a:endParaRPr lang="en-US" dirty="0"/>
          </a:p>
        </p:txBody>
      </p:sp>
    </p:spTree>
    <p:extLst>
      <p:ext uri="{BB962C8B-B14F-4D97-AF65-F5344CB8AC3E}">
        <p14:creationId xmlns:p14="http://schemas.microsoft.com/office/powerpoint/2010/main" val="2009870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Divider Slide Alternat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3993"/>
          <a:stretch/>
        </p:blipFill>
        <p:spPr bwMode="black">
          <a:xfrm>
            <a:off x="7802031" y="2"/>
            <a:ext cx="4389967" cy="6857999"/>
          </a:xfrm>
          <a:prstGeom prst="rect">
            <a:avLst/>
          </a:prstGeom>
        </p:spPr>
      </p:pic>
      <p:sp>
        <p:nvSpPr>
          <p:cNvPr id="2" name="Date Placeholder 1"/>
          <p:cNvSpPr>
            <a:spLocks noGrp="1"/>
          </p:cNvSpPr>
          <p:nvPr>
            <p:ph type="dt" sz="half" idx="13"/>
          </p:nvPr>
        </p:nvSpPr>
        <p:spPr/>
        <p:txBody>
          <a:bodyPr/>
          <a:lstStyle>
            <a:lvl1pPr>
              <a:defRPr>
                <a:solidFill>
                  <a:schemeClr val="tx1"/>
                </a:solidFill>
              </a:defRPr>
            </a:lvl1pPr>
          </a:lstStyle>
          <a:p>
            <a:r>
              <a:rPr lang="en-US" dirty="0">
                <a:solidFill>
                  <a:srgbClr val="53565A"/>
                </a:solidFill>
              </a:rPr>
              <a:t>Month Day, Year</a:t>
            </a:r>
          </a:p>
        </p:txBody>
      </p:sp>
      <p:sp>
        <p:nvSpPr>
          <p:cNvPr id="6" name="Slide Number Placeholder 5"/>
          <p:cNvSpPr>
            <a:spLocks noGrp="1"/>
          </p:cNvSpPr>
          <p:nvPr>
            <p:ph type="sldNum" sz="quarter" idx="14"/>
          </p:nvPr>
        </p:nvSpPr>
        <p:spPr/>
        <p:txBody>
          <a:bodyPr/>
          <a:lstStyle>
            <a:lvl1pPr>
              <a:defRPr>
                <a:solidFill>
                  <a:schemeClr val="tx1"/>
                </a:solidFill>
              </a:defRPr>
            </a:lvl1pPr>
          </a:lstStyle>
          <a:p>
            <a:fld id="{5E8BC936-0928-C346-B13E-04BD58031644}" type="slidenum">
              <a:rPr lang="en-US" smtClean="0">
                <a:solidFill>
                  <a:srgbClr val="53565A"/>
                </a:solidFill>
              </a:rPr>
              <a:pPr/>
              <a:t>‹#›</a:t>
            </a:fld>
            <a:endParaRPr lang="en-US" dirty="0">
              <a:solidFill>
                <a:srgbClr val="53565A"/>
              </a:solidFill>
            </a:endParaRPr>
          </a:p>
        </p:txBody>
      </p:sp>
      <p:sp>
        <p:nvSpPr>
          <p:cNvPr id="12" name="Text Placeholder 10"/>
          <p:cNvSpPr>
            <a:spLocks noGrp="1"/>
          </p:cNvSpPr>
          <p:nvPr>
            <p:ph type="body" sz="quarter" idx="12"/>
          </p:nvPr>
        </p:nvSpPr>
        <p:spPr bwMode="blackWhite">
          <a:xfrm>
            <a:off x="611717" y="1373188"/>
            <a:ext cx="7190316" cy="4572000"/>
          </a:xfrm>
        </p:spPr>
        <p:txBody>
          <a:bodyPr>
            <a:noAutofit/>
          </a:bodyPr>
          <a:lstStyle>
            <a:lvl1pPr>
              <a:defRPr sz="4400" baseline="0">
                <a:solidFill>
                  <a:schemeClr val="accent1"/>
                </a:solidFill>
              </a:defRPr>
            </a:lvl1pPr>
            <a:lvl2pPr marL="285750" marR="0" indent="-285750" algn="l" defTabSz="0" rtl="0" eaLnBrk="1" fontAlgn="auto" latinLnBrk="0" hangingPunct="1">
              <a:lnSpc>
                <a:spcPct val="100000"/>
              </a:lnSpc>
              <a:spcBef>
                <a:spcPts val="0"/>
              </a:spcBef>
              <a:spcAft>
                <a:spcPts val="300"/>
              </a:spcAft>
              <a:buClrTx/>
              <a:buSzTx/>
              <a:buFont typeface="Calibri" panose="020F0502020204030204" pitchFamily="34" charset="0"/>
              <a:buChar char="-"/>
              <a:tabLst/>
              <a:defRPr sz="3600">
                <a:solidFill>
                  <a:schemeClr val="accent1"/>
                </a:solidFill>
              </a:defRPr>
            </a:lvl2pPr>
            <a:lvl3pPr marL="287338" indent="-285750">
              <a:defRPr sz="3600">
                <a:solidFill>
                  <a:schemeClr val="accent1"/>
                </a:solidFill>
              </a:defRPr>
            </a:lvl3pPr>
            <a:lvl4pPr marL="283464" indent="-284163">
              <a:buFont typeface="Calibri" panose="020F0502020204030204" pitchFamily="34" charset="0"/>
              <a:buChar char="-"/>
              <a:defRPr sz="3600">
                <a:solidFill>
                  <a:schemeClr val="accent1"/>
                </a:solidFill>
              </a:defRPr>
            </a:lvl4pPr>
            <a:lvl5pPr marL="283464" indent="-284163">
              <a:defRPr sz="3600">
                <a:solidFill>
                  <a:schemeClr val="accent1"/>
                </a:solidFill>
              </a:defRPr>
            </a:lvl5pPr>
            <a:lvl6pPr marL="287338" marR="0" indent="-285750" algn="l" defTabSz="0" rtl="0" eaLnBrk="1" fontAlgn="auto" latinLnBrk="0" hangingPunct="1">
              <a:lnSpc>
                <a:spcPct val="100000"/>
              </a:lnSpc>
              <a:spcBef>
                <a:spcPts val="0"/>
              </a:spcBef>
              <a:spcAft>
                <a:spcPts val="300"/>
              </a:spcAft>
              <a:buClrTx/>
              <a:buSzTx/>
              <a:buFont typeface="Calibri" panose="020F0502020204030204" pitchFamily="34" charset="0"/>
              <a:buChar char="-"/>
              <a:tabLst/>
              <a:defRPr sz="3600">
                <a:solidFill>
                  <a:schemeClr val="accent1"/>
                </a:solidFill>
              </a:defRPr>
            </a:lvl6pPr>
            <a:lvl7pPr marL="287338" marR="0" indent="-285750" algn="l" defTabSz="0" rtl="0" eaLnBrk="1" fontAlgn="auto" latinLnBrk="0" hangingPunct="1">
              <a:lnSpc>
                <a:spcPct val="100000"/>
              </a:lnSpc>
              <a:spcBef>
                <a:spcPts val="0"/>
              </a:spcBef>
              <a:spcAft>
                <a:spcPts val="300"/>
              </a:spcAft>
              <a:buClrTx/>
              <a:buSzTx/>
              <a:buFont typeface="Calibri" panose="020F0502020204030204" pitchFamily="34" charset="0"/>
              <a:buChar char="-"/>
              <a:tabLst/>
              <a:defRPr sz="3600">
                <a:solidFill>
                  <a:schemeClr val="accent1"/>
                </a:solidFill>
              </a:defRPr>
            </a:lvl7pPr>
            <a:lvl8pPr marL="285750" marR="0" indent="-285750" algn="l" defTabSz="0" rtl="0" eaLnBrk="1" fontAlgn="auto" latinLnBrk="0" hangingPunct="1">
              <a:lnSpc>
                <a:spcPct val="100000"/>
              </a:lnSpc>
              <a:spcBef>
                <a:spcPts val="0"/>
              </a:spcBef>
              <a:spcAft>
                <a:spcPts val="300"/>
              </a:spcAft>
              <a:buClrTx/>
              <a:buSzTx/>
              <a:buFont typeface="Calibri" panose="020F0502020204030204" pitchFamily="34" charset="0"/>
              <a:buChar char="-"/>
              <a:tabLst/>
              <a:defRPr sz="3600">
                <a:solidFill>
                  <a:schemeClr val="accent1"/>
                </a:solidFill>
              </a:defRPr>
            </a:lvl8pPr>
            <a:lvl9pPr marL="287338" indent="-285750">
              <a:defRPr sz="3600">
                <a:solidFill>
                  <a:schemeClr val="accent1"/>
                </a:solidFill>
              </a:defRPr>
            </a:lvl9pPr>
          </a:lstStyle>
          <a:p>
            <a:pPr lvl="0"/>
            <a:r>
              <a:rPr lang="en-US"/>
              <a:t>Click to 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104" y="6272785"/>
            <a:ext cx="2854805" cy="477033"/>
          </a:xfrm>
          <a:prstGeom prst="rect">
            <a:avLst/>
          </a:prstGeom>
        </p:spPr>
      </p:pic>
    </p:spTree>
    <p:extLst>
      <p:ext uri="{BB962C8B-B14F-4D97-AF65-F5344CB8AC3E}">
        <p14:creationId xmlns:p14="http://schemas.microsoft.com/office/powerpoint/2010/main" val="4876118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Intro Slide 2-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Date Placeholder 2"/>
          <p:cNvSpPr>
            <a:spLocks noGrp="1"/>
          </p:cNvSpPr>
          <p:nvPr>
            <p:ph type="dt" sz="half" idx="12"/>
          </p:nvPr>
        </p:nvSpPr>
        <p:spPr/>
        <p:txBody>
          <a:bodyPr/>
          <a:lstStyle/>
          <a:p>
            <a:r>
              <a:rPr lang="en-US" dirty="0"/>
              <a:t>Month Day, Year</a:t>
            </a:r>
          </a:p>
        </p:txBody>
      </p:sp>
      <p:sp>
        <p:nvSpPr>
          <p:cNvPr id="7" name="Slide Number Placeholder 6"/>
          <p:cNvSpPr>
            <a:spLocks noGrp="1"/>
          </p:cNvSpPr>
          <p:nvPr>
            <p:ph type="sldNum" sz="quarter" idx="13"/>
          </p:nvPr>
        </p:nvSpPr>
        <p:spPr/>
        <p:txBody>
          <a:bodyPr/>
          <a:lstStyle/>
          <a:p>
            <a:fld id="{5E8BC936-0928-C346-B13E-04BD58031644}" type="slidenum">
              <a:rPr lang="en-US" smtClean="0"/>
              <a:pPr/>
              <a:t>‹#›</a:t>
            </a:fld>
            <a:endParaRPr lang="en-US" dirty="0"/>
          </a:p>
        </p:txBody>
      </p:sp>
      <p:sp>
        <p:nvSpPr>
          <p:cNvPr id="10" name="Content Placeholder 8"/>
          <p:cNvSpPr>
            <a:spLocks noGrp="1"/>
          </p:cNvSpPr>
          <p:nvPr>
            <p:ph sz="quarter" idx="14"/>
          </p:nvPr>
        </p:nvSpPr>
        <p:spPr>
          <a:xfrm>
            <a:off x="609600" y="1371600"/>
            <a:ext cx="5303520" cy="4572000"/>
          </a:xfrm>
        </p:spPr>
        <p:txBody>
          <a:bodyPr>
            <a:noAutofit/>
          </a:bodyPr>
          <a:lstStyle>
            <a:lvl1pPr>
              <a:defRPr sz="2400">
                <a:solidFill>
                  <a:schemeClr val="tx2"/>
                </a:solidFill>
              </a:defRPr>
            </a:lvl1pPr>
            <a:lvl2pPr marL="173736" indent="-173736">
              <a:buFont typeface="Arial" panose="020B0604020202020204" pitchFamily="34" charset="0"/>
              <a:buChar char="•"/>
              <a:defRPr sz="2400">
                <a:solidFill>
                  <a:schemeClr val="tx2"/>
                </a:solidFill>
              </a:defRPr>
            </a:lvl2pPr>
            <a:lvl3pPr marL="173736" indent="-173736">
              <a:buFont typeface="Arial" panose="020B0604020202020204" pitchFamily="34" charset="0"/>
              <a:buChar char="•"/>
              <a:defRPr sz="2400">
                <a:solidFill>
                  <a:schemeClr val="tx2"/>
                </a:solidFill>
              </a:defRPr>
            </a:lvl3pPr>
            <a:lvl4pPr marL="173736" indent="-173736">
              <a:buFont typeface="Arial" panose="020B0604020202020204" pitchFamily="34" charset="0"/>
              <a:buChar char="•"/>
              <a:defRPr sz="2400">
                <a:solidFill>
                  <a:schemeClr val="tx2"/>
                </a:solidFill>
              </a:defRPr>
            </a:lvl4pPr>
            <a:lvl5pPr marL="173736" indent="-173736">
              <a:buFont typeface="Arial" panose="020B0604020202020204" pitchFamily="34" charset="0"/>
              <a:buChar char="•"/>
              <a:defRPr sz="2400">
                <a:solidFill>
                  <a:schemeClr val="tx2"/>
                </a:solidFill>
              </a:defRPr>
            </a:lvl5pPr>
            <a:lvl6pPr marL="173736" indent="-173736">
              <a:buFont typeface="Arial" panose="020B0604020202020204" pitchFamily="34" charset="0"/>
              <a:buChar char="•"/>
              <a:defRPr sz="2400">
                <a:solidFill>
                  <a:schemeClr val="tx2"/>
                </a:solidFill>
              </a:defRPr>
            </a:lvl6pPr>
            <a:lvl7pPr marL="173736" indent="-173736">
              <a:buFont typeface="Arial" panose="020B0604020202020204" pitchFamily="34" charset="0"/>
              <a:buChar char="•"/>
              <a:defRPr sz="2400">
                <a:solidFill>
                  <a:schemeClr val="tx2"/>
                </a:solidFill>
              </a:defRPr>
            </a:lvl7pPr>
            <a:lvl8pPr marL="173736" indent="-173736">
              <a:buFont typeface="Arial" panose="020B0604020202020204" pitchFamily="34" charset="0"/>
              <a:buChar char="•"/>
              <a:defRPr sz="2400">
                <a:solidFill>
                  <a:schemeClr val="tx2"/>
                </a:solidFill>
              </a:defRPr>
            </a:lvl8pPr>
            <a:lvl9pPr marL="173736" indent="-173736">
              <a:buFont typeface="Arial" panose="020B0604020202020204" pitchFamily="34" charset="0"/>
              <a:buChar char="•"/>
              <a:defRPr sz="2400">
                <a:solidFill>
                  <a:schemeClr val="tx2"/>
                </a:solidFill>
              </a:defRPr>
            </a:lvl9pPr>
          </a:lstStyle>
          <a:p>
            <a:pPr lvl="0"/>
            <a:r>
              <a:rPr lang="en-US"/>
              <a:t>Click to edit Master text styles</a:t>
            </a:r>
          </a:p>
          <a:p>
            <a:pPr lvl="1"/>
            <a:r>
              <a:rPr lang="en-US"/>
              <a:t>Second level</a:t>
            </a:r>
          </a:p>
        </p:txBody>
      </p:sp>
      <p:sp>
        <p:nvSpPr>
          <p:cNvPr id="12" name="Content Placeholder 8"/>
          <p:cNvSpPr>
            <a:spLocks noGrp="1"/>
          </p:cNvSpPr>
          <p:nvPr>
            <p:ph sz="quarter" idx="15"/>
          </p:nvPr>
        </p:nvSpPr>
        <p:spPr>
          <a:xfrm>
            <a:off x="6276828" y="1371600"/>
            <a:ext cx="5303520" cy="4572000"/>
          </a:xfrm>
        </p:spPr>
        <p:txBody>
          <a:bodyPr>
            <a:noAutofit/>
          </a:bodyPr>
          <a:lstStyle>
            <a:lvl1pPr>
              <a:defRPr sz="2400">
                <a:solidFill>
                  <a:schemeClr val="tx2"/>
                </a:solidFill>
              </a:defRPr>
            </a:lvl1pPr>
            <a:lvl2pPr marL="173736" indent="-173736">
              <a:buFont typeface="Arial" panose="020B0604020202020204" pitchFamily="34" charset="0"/>
              <a:buChar char="•"/>
              <a:defRPr sz="2400">
                <a:solidFill>
                  <a:schemeClr val="tx2"/>
                </a:solidFill>
              </a:defRPr>
            </a:lvl2pPr>
            <a:lvl3pPr marL="173736" indent="-173736">
              <a:buFont typeface="Arial" panose="020B0604020202020204" pitchFamily="34" charset="0"/>
              <a:buChar char="•"/>
              <a:defRPr sz="2400">
                <a:solidFill>
                  <a:schemeClr val="tx2"/>
                </a:solidFill>
              </a:defRPr>
            </a:lvl3pPr>
            <a:lvl4pPr marL="173736" indent="-173736">
              <a:buFont typeface="Arial" panose="020B0604020202020204" pitchFamily="34" charset="0"/>
              <a:buChar char="•"/>
              <a:defRPr sz="2400">
                <a:solidFill>
                  <a:schemeClr val="tx2"/>
                </a:solidFill>
              </a:defRPr>
            </a:lvl4pPr>
            <a:lvl5pPr marL="173736" indent="-173736">
              <a:buFont typeface="Arial" panose="020B0604020202020204" pitchFamily="34" charset="0"/>
              <a:buChar char="•"/>
              <a:defRPr sz="2400">
                <a:solidFill>
                  <a:schemeClr val="tx2"/>
                </a:solidFill>
              </a:defRPr>
            </a:lvl5pPr>
            <a:lvl6pPr marL="173736" indent="-173736">
              <a:buFont typeface="Arial" panose="020B0604020202020204" pitchFamily="34" charset="0"/>
              <a:buChar char="•"/>
              <a:defRPr sz="2400">
                <a:solidFill>
                  <a:schemeClr val="tx2"/>
                </a:solidFill>
              </a:defRPr>
            </a:lvl6pPr>
            <a:lvl7pPr marL="173736" indent="-173736">
              <a:buFont typeface="Arial" panose="020B0604020202020204" pitchFamily="34" charset="0"/>
              <a:buChar char="•"/>
              <a:defRPr sz="2400">
                <a:solidFill>
                  <a:schemeClr val="tx2"/>
                </a:solidFill>
              </a:defRPr>
            </a:lvl7pPr>
            <a:lvl8pPr marL="173736" indent="-173736">
              <a:buFont typeface="Arial" panose="020B0604020202020204" pitchFamily="34" charset="0"/>
              <a:buChar char="•"/>
              <a:defRPr sz="2400">
                <a:solidFill>
                  <a:schemeClr val="tx2"/>
                </a:solidFill>
              </a:defRPr>
            </a:lvl8pPr>
            <a:lvl9pPr marL="173736" indent="-173736">
              <a:buFont typeface="Arial" panose="020B0604020202020204" pitchFamily="34" charset="0"/>
              <a:buChar char="•"/>
              <a:defRPr sz="2400">
                <a:solidFill>
                  <a:schemeClr val="tx2"/>
                </a:solidFill>
              </a:defRPr>
            </a:lvl9pPr>
          </a:lstStyle>
          <a:p>
            <a:pPr lvl="0"/>
            <a:r>
              <a:rPr lang="en-US"/>
              <a:t>Click to edit Master text styles</a:t>
            </a:r>
          </a:p>
          <a:p>
            <a:pPr lvl="1"/>
            <a:r>
              <a:rPr lang="en-US"/>
              <a:t>Second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104" y="6272793"/>
            <a:ext cx="2854805" cy="477033"/>
          </a:xfrm>
          <a:prstGeom prst="rect">
            <a:avLst/>
          </a:prstGeom>
        </p:spPr>
      </p:pic>
    </p:spTree>
    <p:extLst>
      <p:ext uri="{BB962C8B-B14F-4D97-AF65-F5344CB8AC3E}">
        <p14:creationId xmlns:p14="http://schemas.microsoft.com/office/powerpoint/2010/main" val="1046159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4"/>
        <p:cNvGrpSpPr/>
        <p:nvPr/>
      </p:nvGrpSpPr>
      <p:grpSpPr>
        <a:xfrm>
          <a:off x="0" y="0"/>
          <a:ext cx="0" cy="0"/>
          <a:chOff x="0" y="0"/>
          <a:chExt cx="0" cy="0"/>
        </a:xfrm>
      </p:grpSpPr>
      <p:sp>
        <p:nvSpPr>
          <p:cNvPr id="55" name="Google Shape;55;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1" name="Google Shape;6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2" name="Google Shape;6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260270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3"/>
        <p:cNvGrpSpPr/>
        <p:nvPr/>
      </p:nvGrpSpPr>
      <p:grpSpPr>
        <a:xfrm>
          <a:off x="0" y="0"/>
          <a:ext cx="0" cy="0"/>
          <a:chOff x="0" y="0"/>
          <a:chExt cx="0" cy="0"/>
        </a:xfrm>
      </p:grpSpPr>
      <p:sp>
        <p:nvSpPr>
          <p:cNvPr id="64" name="Google Shape;6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5325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8"/>
        <p:cNvGrpSpPr/>
        <p:nvPr/>
      </p:nvGrpSpPr>
      <p:grpSpPr>
        <a:xfrm>
          <a:off x="0" y="0"/>
          <a:ext cx="0" cy="0"/>
          <a:chOff x="0" y="0"/>
          <a:chExt cx="0" cy="0"/>
        </a:xfrm>
      </p:grpSpPr>
      <p:sp>
        <p:nvSpPr>
          <p:cNvPr id="69" name="Google Shape;6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4" name="Google Shape;7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056755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5"/>
        <p:cNvGrpSpPr/>
        <p:nvPr/>
      </p:nvGrpSpPr>
      <p:grpSpPr>
        <a:xfrm>
          <a:off x="0" y="0"/>
          <a:ext cx="0" cy="0"/>
          <a:chOff x="0" y="0"/>
          <a:chExt cx="0" cy="0"/>
        </a:xfrm>
      </p:grpSpPr>
      <p:sp>
        <p:nvSpPr>
          <p:cNvPr id="76" name="Google Shape;7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1"/>
          <p:cNvSpPr>
            <a:spLocks noGrp="1"/>
          </p:cNvSpPr>
          <p:nvPr>
            <p:ph type="pic" idx="2"/>
          </p:nvPr>
        </p:nvSpPr>
        <p:spPr>
          <a:xfrm>
            <a:off x="5183188" y="987425"/>
            <a:ext cx="6172200" cy="4873625"/>
          </a:xfrm>
          <a:prstGeom prst="rect">
            <a:avLst/>
          </a:prstGeom>
          <a:noFill/>
          <a:ln>
            <a:noFill/>
          </a:ln>
        </p:spPr>
      </p:sp>
      <p:sp>
        <p:nvSpPr>
          <p:cNvPr id="78" name="Google Shape;7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0" name="Google Shape;8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1" name="Google Shape;8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822538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8.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image" Target="../media/image6.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7.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21.png"/><Relationship Id="rId2" Type="http://schemas.openxmlformats.org/officeDocument/2006/relationships/slideLayout" Target="../slideLayouts/slideLayout40.xml"/><Relationship Id="rId16"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15" name="Google Shape;15;p8"/>
          <p:cNvPicPr preferRelativeResize="0"/>
          <p:nvPr/>
        </p:nvPicPr>
        <p:blipFill rotWithShape="1">
          <a:blip r:embed="rId13">
            <a:alphaModFix/>
          </a:blip>
          <a:srcRect l="13832" t="14500" r="3474" b="15736"/>
          <a:stretch/>
        </p:blipFill>
        <p:spPr>
          <a:xfrm>
            <a:off x="0" y="-35807"/>
            <a:ext cx="12192000" cy="6860333"/>
          </a:xfrm>
          <a:prstGeom prst="rect">
            <a:avLst/>
          </a:prstGeom>
          <a:noFill/>
          <a:ln>
            <a:noFill/>
          </a:ln>
        </p:spPr>
      </p:pic>
      <p:sp>
        <p:nvSpPr>
          <p:cNvPr id="16" name="Google Shape;16;p8"/>
          <p:cNvSpPr/>
          <p:nvPr/>
        </p:nvSpPr>
        <p:spPr>
          <a:xfrm>
            <a:off x="0" y="4834103"/>
            <a:ext cx="12192000" cy="2023898"/>
          </a:xfrm>
          <a:prstGeom prst="rect">
            <a:avLst/>
          </a:prstGeom>
          <a:solidFill>
            <a:srgbClr val="5D5B5B">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7" name="Google Shape;17;p8"/>
          <p:cNvSpPr/>
          <p:nvPr/>
        </p:nvSpPr>
        <p:spPr>
          <a:xfrm>
            <a:off x="0" y="0"/>
            <a:ext cx="838200" cy="109057"/>
          </a:xfrm>
          <a:prstGeom prst="rect">
            <a:avLst/>
          </a:prstGeom>
          <a:solidFill>
            <a:srgbClr val="39137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8" name="Google Shape;18;p8"/>
          <p:cNvSpPr/>
          <p:nvPr/>
        </p:nvSpPr>
        <p:spPr>
          <a:xfrm>
            <a:off x="901110" y="0"/>
            <a:ext cx="838200" cy="109057"/>
          </a:xfrm>
          <a:prstGeom prst="rect">
            <a:avLst/>
          </a:prstGeom>
          <a:solidFill>
            <a:srgbClr val="049F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9" name="Google Shape;19;p8"/>
          <p:cNvSpPr/>
          <p:nvPr/>
        </p:nvSpPr>
        <p:spPr>
          <a:xfrm>
            <a:off x="1802220" y="0"/>
            <a:ext cx="838200" cy="109057"/>
          </a:xfrm>
          <a:prstGeom prst="rect">
            <a:avLst/>
          </a:prstGeom>
          <a:solidFill>
            <a:srgbClr val="7BBF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20" name="Google Shape;20;p8"/>
          <p:cNvPicPr preferRelativeResize="0"/>
          <p:nvPr/>
        </p:nvPicPr>
        <p:blipFill rotWithShape="1">
          <a:blip r:embed="rId14">
            <a:alphaModFix/>
          </a:blip>
          <a:srcRect/>
          <a:stretch/>
        </p:blipFill>
        <p:spPr>
          <a:xfrm>
            <a:off x="8557846" y="63900"/>
            <a:ext cx="3500804" cy="102257"/>
          </a:xfrm>
          <a:prstGeom prst="rect">
            <a:avLst/>
          </a:prstGeom>
          <a:noFill/>
          <a:ln>
            <a:noFill/>
          </a:ln>
        </p:spPr>
      </p:pic>
      <p:sp>
        <p:nvSpPr>
          <p:cNvPr id="21" name="Google Shape;21;p8"/>
          <p:cNvSpPr/>
          <p:nvPr/>
        </p:nvSpPr>
        <p:spPr>
          <a:xfrm>
            <a:off x="9551580" y="6748943"/>
            <a:ext cx="838200" cy="109057"/>
          </a:xfrm>
          <a:prstGeom prst="rect">
            <a:avLst/>
          </a:prstGeom>
          <a:solidFill>
            <a:srgbClr val="39137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2" name="Google Shape;22;p8"/>
          <p:cNvSpPr/>
          <p:nvPr/>
        </p:nvSpPr>
        <p:spPr>
          <a:xfrm>
            <a:off x="10452690" y="6748943"/>
            <a:ext cx="838200" cy="109057"/>
          </a:xfrm>
          <a:prstGeom prst="rect">
            <a:avLst/>
          </a:prstGeom>
          <a:solidFill>
            <a:srgbClr val="049F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23" name="Google Shape;23;p8"/>
          <p:cNvSpPr/>
          <p:nvPr/>
        </p:nvSpPr>
        <p:spPr>
          <a:xfrm>
            <a:off x="11353800" y="6748943"/>
            <a:ext cx="838200" cy="109057"/>
          </a:xfrm>
          <a:prstGeom prst="rect">
            <a:avLst/>
          </a:prstGeom>
          <a:solidFill>
            <a:srgbClr val="7BBF4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24" name="Google Shape;24;p8"/>
          <p:cNvPicPr preferRelativeResize="0"/>
          <p:nvPr/>
        </p:nvPicPr>
        <p:blipFill rotWithShape="1">
          <a:blip r:embed="rId15">
            <a:alphaModFix/>
          </a:blip>
          <a:srcRect/>
          <a:stretch/>
        </p:blipFill>
        <p:spPr>
          <a:xfrm>
            <a:off x="74099" y="144864"/>
            <a:ext cx="2450026" cy="470706"/>
          </a:xfrm>
          <a:prstGeom prst="rect">
            <a:avLst/>
          </a:prstGeom>
          <a:noFill/>
          <a:ln>
            <a:noFill/>
          </a:ln>
        </p:spPr>
      </p:pic>
      <p:pic>
        <p:nvPicPr>
          <p:cNvPr id="25" name="Google Shape;25;p8"/>
          <p:cNvPicPr preferRelativeResize="0"/>
          <p:nvPr/>
        </p:nvPicPr>
        <p:blipFill rotWithShape="1">
          <a:blip r:embed="rId16">
            <a:alphaModFix/>
          </a:blip>
          <a:srcRect/>
          <a:stretch/>
        </p:blipFill>
        <p:spPr>
          <a:xfrm>
            <a:off x="467986" y="6290292"/>
            <a:ext cx="2068499" cy="519717"/>
          </a:xfrm>
          <a:prstGeom prst="rect">
            <a:avLst/>
          </a:prstGeom>
          <a:noFill/>
          <a:ln>
            <a:noFill/>
          </a:ln>
        </p:spPr>
      </p:pic>
    </p:spTree>
    <p:extLst>
      <p:ext uri="{BB962C8B-B14F-4D97-AF65-F5344CB8AC3E}">
        <p14:creationId xmlns:p14="http://schemas.microsoft.com/office/powerpoint/2010/main" val="361532619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40985"/>
            <a:ext cx="10515600" cy="821917"/>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14513"/>
            <a:ext cx="10515600" cy="43624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0" i="0">
                <a:solidFill>
                  <a:schemeClr val="bg2">
                    <a:lumMod val="25000"/>
                  </a:schemeClr>
                </a:solidFill>
                <a:latin typeface="Helvetica Regular" charset="0"/>
              </a:defRPr>
            </a:lvl1pPr>
          </a:lstStyle>
          <a:p>
            <a:fld id="{E927A71C-5EB0-45EC-B0AD-E94D765AE5AB}" type="slidenum">
              <a:rPr lang="en-US" smtClean="0"/>
              <a:pPr/>
              <a:t>‹#›</a:t>
            </a:fld>
            <a:endParaRPr lang="en-US" dirty="0"/>
          </a:p>
        </p:txBody>
      </p:sp>
      <p:sp>
        <p:nvSpPr>
          <p:cNvPr id="8" name="Rectangle 7"/>
          <p:cNvSpPr/>
          <p:nvPr userDrawn="1"/>
        </p:nvSpPr>
        <p:spPr>
          <a:xfrm>
            <a:off x="0" y="0"/>
            <a:ext cx="838200" cy="109057"/>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901110" y="0"/>
            <a:ext cx="838200" cy="109057"/>
          </a:xfrm>
          <a:prstGeom prst="rect">
            <a:avLst/>
          </a:prstGeom>
          <a:solidFill>
            <a:srgbClr val="04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1802220" y="0"/>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p:cNvPicPr>
            <a:picLocks noChangeAspect="1"/>
          </p:cNvPicPr>
          <p:nvPr userDrawn="1"/>
        </p:nvPicPr>
        <p:blipFill>
          <a:blip r:embed="rId29" cstate="print">
            <a:extLst>
              <a:ext uri="{96DAC541-7B7A-43D3-8B79-37D633B846F1}">
                <asvg:svgBlip xmlns:asvg="http://schemas.microsoft.com/office/drawing/2016/SVG/main" r:embed="rId30"/>
              </a:ext>
            </a:extLst>
          </a:blip>
          <a:stretch>
            <a:fillRect/>
          </a:stretch>
        </p:blipFill>
        <p:spPr>
          <a:xfrm>
            <a:off x="74099" y="144864"/>
            <a:ext cx="2450026" cy="470706"/>
          </a:xfrm>
          <a:prstGeom prst="rect">
            <a:avLst/>
          </a:prstGeom>
        </p:spPr>
      </p:pic>
      <p:sp>
        <p:nvSpPr>
          <p:cNvPr id="22" name="Rectangle 21"/>
          <p:cNvSpPr/>
          <p:nvPr userDrawn="1"/>
        </p:nvSpPr>
        <p:spPr>
          <a:xfrm>
            <a:off x="9551580" y="6748943"/>
            <a:ext cx="838200" cy="109057"/>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0452690" y="6748943"/>
            <a:ext cx="838200" cy="109057"/>
          </a:xfrm>
          <a:prstGeom prst="rect">
            <a:avLst/>
          </a:prstGeom>
          <a:solidFill>
            <a:srgbClr val="04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11353800" y="6748943"/>
            <a:ext cx="838200" cy="10905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ooter Placeholder 4"/>
          <p:cNvSpPr txBox="1">
            <a:spLocks/>
          </p:cNvSpPr>
          <p:nvPr userDrawn="1"/>
        </p:nvSpPr>
        <p:spPr>
          <a:xfrm>
            <a:off x="1653904" y="6492871"/>
            <a:ext cx="408432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2">
                    <a:lumMod val="25000"/>
                  </a:schemeClr>
                </a:solidFill>
                <a:latin typeface="Myriad Pro" panose="020B0503030403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0" i="0" dirty="0">
                <a:solidFill>
                  <a:srgbClr val="391378"/>
                </a:solidFill>
                <a:latin typeface="Helvetica Regular" charset="0"/>
              </a:rPr>
              <a:t>©  2019 New York State Office of Mental Health</a:t>
            </a:r>
          </a:p>
        </p:txBody>
      </p:sp>
      <p:pic>
        <p:nvPicPr>
          <p:cNvPr id="25" name="Picture 24"/>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3009" y="6292563"/>
            <a:ext cx="2103476" cy="528504"/>
          </a:xfrm>
          <a:prstGeom prst="rect">
            <a:avLst/>
          </a:prstGeom>
        </p:spPr>
      </p:pic>
    </p:spTree>
    <p:extLst>
      <p:ext uri="{BB962C8B-B14F-4D97-AF65-F5344CB8AC3E}">
        <p14:creationId xmlns:p14="http://schemas.microsoft.com/office/powerpoint/2010/main" val="364316090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674" r:id="rId20"/>
    <p:sldLayoutId id="2147483675" r:id="rId21"/>
    <p:sldLayoutId id="2147483676" r:id="rId22"/>
    <p:sldLayoutId id="2147483679" r:id="rId23"/>
    <p:sldLayoutId id="2147483680" r:id="rId24"/>
    <p:sldLayoutId id="2147483681" r:id="rId25"/>
    <p:sldLayoutId id="2147483774" r:id="rId26"/>
    <p:sldLayoutId id="2147483797"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6000" b="0" i="0" kern="1200">
          <a:solidFill>
            <a:srgbClr val="049FDA"/>
          </a:solidFill>
          <a:latin typeface="Helvetica Neue" panose="02000503000000020004" pitchFamily="2" charset="0"/>
          <a:ea typeface="Kozuka Gothic Pr6N B" panose="020B0800000000000000" pitchFamily="34" charset="-128"/>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Tx/>
        <a:buBlip>
          <a:blip r:embed="rId32"/>
        </a:buBlip>
        <a:defRPr sz="2800" b="0" i="0" kern="1200">
          <a:solidFill>
            <a:srgbClr val="5D5B5B"/>
          </a:solidFill>
          <a:latin typeface="Helvetica Neue" panose="02000503000000020004" pitchFamily="2" charset="0"/>
          <a:ea typeface="+mn-ea"/>
          <a:cs typeface="Helvetica Neue" panose="02000503000000020004" pitchFamily="2"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rgbClr val="5D5B5B"/>
          </a:solidFill>
          <a:latin typeface="Helvetica Neue" panose="02000503000000020004" pitchFamily="2" charset="0"/>
          <a:ea typeface="+mn-ea"/>
          <a:cs typeface="Helvetica Neue" panose="02000503000000020004" pitchFamily="2" charset="0"/>
        </a:defRPr>
      </a:lvl2pPr>
      <a:lvl3pPr marL="1143000" indent="-228600" algn="l" defTabSz="914400" rtl="0" eaLnBrk="1" latinLnBrk="0" hangingPunct="1">
        <a:lnSpc>
          <a:spcPct val="90000"/>
        </a:lnSpc>
        <a:spcBef>
          <a:spcPts val="500"/>
        </a:spcBef>
        <a:buClr>
          <a:schemeClr val="tx2"/>
        </a:buClr>
        <a:buFont typeface="Myriad Pro Cond" panose="020B0506030403020204" pitchFamily="34" charset="0"/>
        <a:buChar char="−"/>
        <a:defRPr sz="2000" b="0" i="0" kern="1200">
          <a:solidFill>
            <a:srgbClr val="5D5B5B"/>
          </a:solidFill>
          <a:latin typeface="Helvetica Neue" panose="02000503000000020004" pitchFamily="2" charset="0"/>
          <a:ea typeface="+mn-ea"/>
          <a:cs typeface="Helvetica Neue" panose="02000503000000020004" pitchFamily="2"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rgbClr val="5D5B5B"/>
          </a:solidFill>
          <a:latin typeface="Helvetica Neue" panose="02000503000000020004" pitchFamily="2" charset="0"/>
          <a:ea typeface="+mn-ea"/>
          <a:cs typeface="Helvetica Neue" panose="02000503000000020004" pitchFamily="2" charset="0"/>
        </a:defRPr>
      </a:lvl4pPr>
      <a:lvl5pPr marL="2057400" indent="-228600" algn="l" defTabSz="914400" rtl="0" eaLnBrk="1" latinLnBrk="0" hangingPunct="1">
        <a:lnSpc>
          <a:spcPct val="90000"/>
        </a:lnSpc>
        <a:spcBef>
          <a:spcPts val="500"/>
        </a:spcBef>
        <a:buClr>
          <a:schemeClr val="tx2"/>
        </a:buClr>
        <a:buFont typeface="Myriad Pro Cond" panose="020B0506030403020204" pitchFamily="34" charset="0"/>
        <a:buChar char="-"/>
        <a:defRPr sz="1800" b="0" i="0" kern="1200">
          <a:solidFill>
            <a:srgbClr val="5D5B5B"/>
          </a:solidFill>
          <a:latin typeface="Helvetica Neue" panose="02000503000000020004" pitchFamily="2" charset="0"/>
          <a:ea typeface="+mn-ea"/>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4"/>
            <a:ext cx="12192000" cy="68580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2"/>
            <a:ext cx="3919948" cy="144866"/>
          </a:xfrm>
          <a:prstGeom prst="rect">
            <a:avLst/>
          </a:prstGeom>
          <a:solidFill>
            <a:srgbClr val="3913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4151958" y="-4"/>
            <a:ext cx="3900222" cy="144868"/>
          </a:xfrm>
          <a:prstGeom prst="rect">
            <a:avLst/>
          </a:prstGeom>
          <a:solidFill>
            <a:srgbClr val="04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8284190" y="0"/>
            <a:ext cx="3907809" cy="144864"/>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1115706"/>
            <a:ext cx="10515600" cy="70991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231416"/>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88070" y="163582"/>
            <a:ext cx="615860" cy="788538"/>
          </a:xfrm>
          <a:prstGeom prst="rect">
            <a:avLst/>
          </a:prstGeom>
        </p:spPr>
      </p:pic>
      <p:sp>
        <p:nvSpPr>
          <p:cNvPr id="14" name="Slide Number Placeholder 5"/>
          <p:cNvSpPr txBox="1">
            <a:spLocks/>
          </p:cNvSpPr>
          <p:nvPr userDrawn="1"/>
        </p:nvSpPr>
        <p:spPr>
          <a:xfrm>
            <a:off x="8610600" y="649287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B329009-5ACF-9B49-A090-FE26ACD75C75}" type="slidenum">
              <a:rPr lang="en-US" smtClean="0">
                <a:solidFill>
                  <a:srgbClr val="391378"/>
                </a:solidFill>
              </a:rPr>
              <a:pPr/>
              <a:t>‹#›</a:t>
            </a:fld>
            <a:endParaRPr lang="en-US" dirty="0">
              <a:solidFill>
                <a:srgbClr val="391378"/>
              </a:solidFill>
            </a:endParaRPr>
          </a:p>
        </p:txBody>
      </p:sp>
      <p:sp>
        <p:nvSpPr>
          <p:cNvPr id="16" name="Footer Placeholder 4"/>
          <p:cNvSpPr txBox="1">
            <a:spLocks/>
          </p:cNvSpPr>
          <p:nvPr userDrawn="1"/>
        </p:nvSpPr>
        <p:spPr>
          <a:xfrm>
            <a:off x="1653904" y="6492871"/>
            <a:ext cx="408432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bg2">
                    <a:lumMod val="25000"/>
                  </a:schemeClr>
                </a:solidFill>
                <a:latin typeface="Myriad Pro" panose="020B0503030403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b="0" i="0" dirty="0">
                <a:solidFill>
                  <a:srgbClr val="391378"/>
                </a:solidFill>
                <a:latin typeface="Helvetica Regular" charset="0"/>
              </a:rPr>
              <a:t>©  2019 New York State Office of Mental Health</a:t>
            </a:r>
          </a:p>
        </p:txBody>
      </p:sp>
      <p:pic>
        <p:nvPicPr>
          <p:cNvPr id="12" name="Picture 1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3009" y="6292563"/>
            <a:ext cx="2103476" cy="528504"/>
          </a:xfrm>
          <a:prstGeom prst="rect">
            <a:avLst/>
          </a:prstGeom>
        </p:spPr>
      </p:pic>
    </p:spTree>
    <p:extLst>
      <p:ext uri="{BB962C8B-B14F-4D97-AF65-F5344CB8AC3E}">
        <p14:creationId xmlns:p14="http://schemas.microsoft.com/office/powerpoint/2010/main" val="233440832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Lst>
  <p:txStyles>
    <p:titleStyle>
      <a:lvl1pPr algn="ctr" defTabSz="914400" rtl="0" eaLnBrk="1" latinLnBrk="0" hangingPunct="1">
        <a:lnSpc>
          <a:spcPct val="90000"/>
        </a:lnSpc>
        <a:spcBef>
          <a:spcPct val="0"/>
        </a:spcBef>
        <a:buNone/>
        <a:defRPr sz="4400" b="0" i="0" kern="1200">
          <a:solidFill>
            <a:schemeClr val="tx1"/>
          </a:solidFill>
          <a:latin typeface="Helvetica Light" charset="0"/>
          <a:ea typeface="Helvetica Light" charset="0"/>
          <a:cs typeface="Helvetica Light"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Regular" charset="0"/>
          <a:ea typeface="Helvetica Regular" charset="0"/>
          <a:cs typeface="Helvetica Regular"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Regular" charset="0"/>
          <a:ea typeface="Helvetica Regular" charset="0"/>
          <a:cs typeface="Helvetica Regular"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Regular" charset="0"/>
          <a:ea typeface="Helvetica Regular" charset="0"/>
          <a:cs typeface="Helvetica Regular"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Helvetica Regular" charset="0"/>
          <a:cs typeface="Helvetica Regular"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Regular" charset="0"/>
          <a:ea typeface="Helvetica Regular" charset="0"/>
          <a:cs typeface="Helvetica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c.gov/ncbddd/birthdefects/data.html" TargetMode="External"/><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c.gov/reproductivehealth/maternalinfanthealth/pretermbirth.htm" TargetMode="External"/><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hyperlink" Target="https://www.cdc.gov/nchs/data/nvsr/nvsr73/nvsr73-01.pdf"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hyperlink" Target="https://dailymed.nlm.nih.gov/" TargetMode="External"/><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hyperlink" Target="https://dailymed.nlm.nih.gov/dailymed/index.cfm" TargetMode="Externa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hyperlink" Target="https://www.ncbi.nlm.nih.gov/books/NBK501922/" TargetMode="External"/><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29.ti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hyperlink" Target="mailto:kdeligian1@northwell.edu"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25.jpe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hyperlink" Target="https://dailymed.nlm.nih.gov/" TargetMode="External"/><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
          <p:cNvSpPr txBox="1">
            <a:spLocks noGrp="1"/>
          </p:cNvSpPr>
          <p:nvPr>
            <p:ph type="ctrTitle" idx="4294967295"/>
          </p:nvPr>
        </p:nvSpPr>
        <p:spPr>
          <a:xfrm>
            <a:off x="210600" y="5082350"/>
            <a:ext cx="11770800" cy="1447038"/>
          </a:xfrm>
          <a:prstGeom prst="rect">
            <a:avLst/>
          </a:prstGeom>
          <a:noFill/>
          <a:ln>
            <a:noFill/>
          </a:ln>
        </p:spPr>
        <p:txBody>
          <a:bodyPr spcFirstLastPara="1" wrap="square" lIns="91425" tIns="45700" rIns="91425" bIns="45700" anchor="ctr" anchorCtr="0">
            <a:noAutofit/>
          </a:bodyPr>
          <a:lstStyle/>
          <a:p>
            <a:pPr lvl="0" algn="ctr">
              <a:buClr>
                <a:schemeClr val="lt1"/>
              </a:buClr>
            </a:pPr>
            <a:br>
              <a:rPr lang="en-US" sz="3200" b="0" i="0" u="none" strike="noStrike" cap="none" dirty="0">
                <a:solidFill>
                  <a:schemeClr val="lt1"/>
                </a:solidFill>
                <a:latin typeface="Helvetica Neue"/>
                <a:ea typeface="Helvetica Neue"/>
                <a:cs typeface="Helvetica Neue"/>
                <a:sym typeface="Helvetica Neue"/>
              </a:rPr>
            </a:br>
            <a:br>
              <a:rPr lang="en-US" sz="3200" b="0" i="0" u="none" strike="noStrike" cap="none" dirty="0">
                <a:solidFill>
                  <a:schemeClr val="lt1"/>
                </a:solidFill>
                <a:latin typeface="Helvetica Neue"/>
                <a:ea typeface="Helvetica Neue"/>
                <a:cs typeface="Helvetica Neue"/>
                <a:sym typeface="Helvetica Neue"/>
              </a:rPr>
            </a:br>
            <a:br>
              <a:rPr lang="en-US" sz="3200" b="0" i="0" u="none" strike="noStrike" cap="none" dirty="0">
                <a:solidFill>
                  <a:schemeClr val="lt1"/>
                </a:solidFill>
                <a:latin typeface="Helvetica Neue"/>
                <a:ea typeface="Helvetica Neue"/>
                <a:cs typeface="Helvetica Neue"/>
                <a:sym typeface="Helvetica Neue"/>
              </a:rPr>
            </a:br>
            <a:r>
              <a:rPr lang="en-US" sz="3200" b="0" i="0" u="none" strike="noStrike" cap="none" dirty="0">
                <a:solidFill>
                  <a:schemeClr val="lt1"/>
                </a:solidFill>
                <a:latin typeface="Helvetica Neue"/>
                <a:ea typeface="Helvetica Neue"/>
                <a:cs typeface="Helvetica Neue"/>
                <a:sym typeface="Helvetica Neue"/>
              </a:rPr>
              <a:t>Spring</a:t>
            </a:r>
            <a:r>
              <a:rPr lang="en-US" sz="3200" dirty="0">
                <a:solidFill>
                  <a:schemeClr val="lt1"/>
                </a:solidFill>
                <a:latin typeface="Helvetica Neue"/>
                <a:ea typeface="Helvetica Neue"/>
                <a:cs typeface="Helvetica Neue"/>
                <a:sym typeface="Helvetica Neue"/>
              </a:rPr>
              <a:t> 2023 Statewide Intensive Training</a:t>
            </a:r>
            <a:br>
              <a:rPr lang="en-US" sz="3200" dirty="0">
                <a:solidFill>
                  <a:schemeClr val="lt1"/>
                </a:solidFill>
                <a:latin typeface="Helvetica Neue"/>
                <a:ea typeface="Helvetica Neue"/>
                <a:cs typeface="Helvetica Neue"/>
                <a:sym typeface="Helvetica Neue"/>
              </a:rPr>
            </a:br>
            <a:r>
              <a:rPr lang="en-US" sz="3200" dirty="0">
                <a:solidFill>
                  <a:schemeClr val="lt1"/>
                </a:solidFill>
                <a:latin typeface="Helvetica Neue"/>
                <a:ea typeface="Helvetica Neue"/>
                <a:cs typeface="Helvetica Neue"/>
                <a:sym typeface="Helvetica Neue"/>
              </a:rPr>
              <a:t>The essentials and beyond in perinatal psychiatry: psychopharmacology and psychotherapy </a:t>
            </a:r>
            <a:br>
              <a:rPr lang="en-US" sz="3200" dirty="0">
                <a:solidFill>
                  <a:schemeClr val="lt1"/>
                </a:solidFill>
                <a:latin typeface="Helvetica Neue"/>
                <a:ea typeface="Helvetica Neue"/>
                <a:cs typeface="Helvetica Neue"/>
                <a:sym typeface="Helvetica Neue"/>
              </a:rPr>
            </a:br>
            <a:r>
              <a:rPr lang="en-US" sz="3200" dirty="0">
                <a:solidFill>
                  <a:schemeClr val="lt1"/>
                </a:solidFill>
                <a:latin typeface="Helvetica Neue"/>
                <a:ea typeface="Helvetica Neue"/>
                <a:cs typeface="Helvetica Neue"/>
                <a:sym typeface="Helvetica Neue"/>
              </a:rPr>
              <a:t>April 21</a:t>
            </a:r>
            <a:r>
              <a:rPr lang="en-US" sz="3200">
                <a:solidFill>
                  <a:schemeClr val="lt1"/>
                </a:solidFill>
                <a:latin typeface="Helvetica Neue"/>
                <a:ea typeface="Helvetica Neue"/>
                <a:cs typeface="Helvetica Neue"/>
                <a:sym typeface="Helvetica Neue"/>
              </a:rPr>
              <a:t>, 2024</a:t>
            </a:r>
            <a:br>
              <a:rPr lang="en-US" sz="3200" dirty="0">
                <a:solidFill>
                  <a:schemeClr val="lt1"/>
                </a:solidFill>
                <a:latin typeface="Helvetica Neue"/>
                <a:ea typeface="Helvetica Neue"/>
                <a:cs typeface="Helvetica Neue"/>
                <a:sym typeface="Helvetica Neue"/>
              </a:rPr>
            </a:br>
            <a:br>
              <a:rPr lang="en-US" sz="4400" b="1" i="0" u="none" strike="noStrike" cap="none" dirty="0">
                <a:solidFill>
                  <a:schemeClr val="dk1"/>
                </a:solidFill>
                <a:latin typeface="Calibri"/>
                <a:ea typeface="Calibri"/>
                <a:cs typeface="Calibri"/>
                <a:sym typeface="Calibri"/>
              </a:rPr>
            </a:br>
            <a:endParaRPr sz="4400" b="0" i="0" u="none" strike="noStrike" cap="none" dirty="0">
              <a:solidFill>
                <a:schemeClr val="lt1"/>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250" y="462846"/>
            <a:ext cx="10978150" cy="821917"/>
          </a:xfrm>
        </p:spPr>
        <p:txBody>
          <a:bodyPr>
            <a:noAutofit/>
          </a:bodyPr>
          <a:lstStyle/>
          <a:p>
            <a:r>
              <a:rPr lang="en-US" sz="2800" dirty="0">
                <a:latin typeface="Helvetica Regular"/>
              </a:rPr>
              <a:t>Pregnancy-associated changes in medication pharmacokinetics</a:t>
            </a:r>
            <a:endParaRPr lang="en-US" sz="1800" b="0" dirty="0">
              <a:solidFill>
                <a:schemeClr val="tx1">
                  <a:lumMod val="50000"/>
                </a:schemeClr>
              </a:solidFill>
              <a:latin typeface="Helvetica Regular"/>
            </a:endParaRPr>
          </a:p>
        </p:txBody>
      </p:sp>
      <p:sp>
        <p:nvSpPr>
          <p:cNvPr id="4" name="Slide Number Placeholder 3"/>
          <p:cNvSpPr>
            <a:spLocks noGrp="1"/>
          </p:cNvSpPr>
          <p:nvPr>
            <p:ph type="sldNum" sz="quarter" idx="13"/>
          </p:nvPr>
        </p:nvSpPr>
        <p:spPr/>
        <p:txBody>
          <a:bodyPr/>
          <a:lstStyle/>
          <a:p>
            <a:fld id="{5E8BC936-0928-C346-B13E-04BD58031644}" type="slidenum">
              <a:rPr lang="en-US" smtClean="0"/>
              <a:pPr/>
              <a:t>10</a:t>
            </a:fld>
            <a:endParaRPr lang="en-US" dirty="0"/>
          </a:p>
        </p:txBody>
      </p:sp>
      <p:sp>
        <p:nvSpPr>
          <p:cNvPr id="5" name="Content Placeholder 4"/>
          <p:cNvSpPr>
            <a:spLocks noGrp="1"/>
          </p:cNvSpPr>
          <p:nvPr>
            <p:ph sz="quarter" idx="14"/>
          </p:nvPr>
        </p:nvSpPr>
        <p:spPr>
          <a:xfrm>
            <a:off x="497114" y="1182068"/>
            <a:ext cx="10958286" cy="5017167"/>
          </a:xfrm>
        </p:spPr>
        <p:txBody>
          <a:bodyPr/>
          <a:lstStyle/>
          <a:p>
            <a:r>
              <a:rPr lang="en-US" sz="1800" b="1" dirty="0">
                <a:solidFill>
                  <a:schemeClr val="tx1"/>
                </a:solidFill>
                <a:latin typeface="Sabon"/>
              </a:rPr>
              <a:t>Maternal physiologic changes affect medication pharmacokinetics </a:t>
            </a:r>
            <a:r>
              <a:rPr lang="en-US" sz="1800" dirty="0">
                <a:solidFill>
                  <a:schemeClr val="tx1"/>
                </a:solidFill>
                <a:latin typeface="Sabon"/>
              </a:rPr>
              <a:t>(Ke AB et al, 2014)</a:t>
            </a:r>
          </a:p>
          <a:p>
            <a:pPr lvl="3"/>
            <a:r>
              <a:rPr lang="en-US" sz="1800" dirty="0">
                <a:solidFill>
                  <a:schemeClr val="tx1"/>
                </a:solidFill>
                <a:latin typeface="Sabon"/>
              </a:rPr>
              <a:t>Absorption slows</a:t>
            </a:r>
          </a:p>
          <a:p>
            <a:pPr lvl="3"/>
            <a:r>
              <a:rPr lang="en-US" sz="1800" dirty="0">
                <a:solidFill>
                  <a:schemeClr val="tx1"/>
                </a:solidFill>
                <a:latin typeface="Sabon"/>
              </a:rPr>
              <a:t>Distribution expands/increases</a:t>
            </a:r>
          </a:p>
          <a:p>
            <a:pPr lvl="3"/>
            <a:r>
              <a:rPr lang="en-US" sz="1800" dirty="0">
                <a:solidFill>
                  <a:schemeClr val="tx1"/>
                </a:solidFill>
                <a:latin typeface="Sabon"/>
              </a:rPr>
              <a:t>Excretion increases (renal)</a:t>
            </a:r>
          </a:p>
          <a:p>
            <a:pPr lvl="3"/>
            <a:r>
              <a:rPr lang="en-US" sz="1800" dirty="0">
                <a:solidFill>
                  <a:schemeClr val="tx1"/>
                </a:solidFill>
                <a:latin typeface="Sabon"/>
              </a:rPr>
              <a:t>Metabolism changes</a:t>
            </a:r>
          </a:p>
          <a:p>
            <a:pPr marL="0" indent="0">
              <a:buNone/>
            </a:pPr>
            <a:endParaRPr lang="en-US" sz="1800" b="1" dirty="0">
              <a:solidFill>
                <a:schemeClr val="tx1"/>
              </a:solidFill>
              <a:latin typeface="Sabon"/>
            </a:endParaRPr>
          </a:p>
          <a:p>
            <a:r>
              <a:rPr lang="en-US" sz="1800" b="1" dirty="0">
                <a:solidFill>
                  <a:schemeClr val="tx1"/>
                </a:solidFill>
                <a:latin typeface="Sabon"/>
              </a:rPr>
              <a:t>P450 inhibition by sex hormones of pregnancy-could ↓ metabolism</a:t>
            </a:r>
          </a:p>
          <a:p>
            <a:pPr>
              <a:buFont typeface="Arial" pitchFamily="34" charset="0"/>
              <a:buChar char="•"/>
            </a:pPr>
            <a:r>
              <a:rPr lang="en-US" sz="1800" dirty="0">
                <a:solidFill>
                  <a:schemeClr val="tx1"/>
                </a:solidFill>
                <a:latin typeface="Sabon"/>
              </a:rPr>
              <a:t>1A1/2 is reduced by 65-70% late </a:t>
            </a:r>
            <a:r>
              <a:rPr lang="en-US" sz="1800" dirty="0" err="1">
                <a:solidFill>
                  <a:schemeClr val="tx1"/>
                </a:solidFill>
                <a:latin typeface="Sabon"/>
              </a:rPr>
              <a:t>preg</a:t>
            </a:r>
            <a:r>
              <a:rPr lang="en-US" sz="1800" dirty="0">
                <a:solidFill>
                  <a:schemeClr val="tx1"/>
                </a:solidFill>
                <a:latin typeface="Sabon"/>
              </a:rPr>
              <a:t>.; 2C19 is reduced by 50% in 2</a:t>
            </a:r>
            <a:r>
              <a:rPr lang="en-US" sz="1800" baseline="30000" dirty="0">
                <a:solidFill>
                  <a:schemeClr val="tx1"/>
                </a:solidFill>
                <a:latin typeface="Sabon"/>
              </a:rPr>
              <a:t>nd</a:t>
            </a:r>
            <a:r>
              <a:rPr lang="en-US" sz="1800" dirty="0">
                <a:solidFill>
                  <a:schemeClr val="tx1"/>
                </a:solidFill>
                <a:latin typeface="Sabon"/>
              </a:rPr>
              <a:t>/3</a:t>
            </a:r>
            <a:r>
              <a:rPr lang="en-US" sz="1800" baseline="30000" dirty="0">
                <a:solidFill>
                  <a:schemeClr val="tx1"/>
                </a:solidFill>
                <a:latin typeface="Sabon"/>
              </a:rPr>
              <a:t>rd</a:t>
            </a:r>
            <a:r>
              <a:rPr lang="en-US" sz="1800" dirty="0">
                <a:solidFill>
                  <a:schemeClr val="tx1"/>
                </a:solidFill>
                <a:latin typeface="Sabon"/>
              </a:rPr>
              <a:t> trimester</a:t>
            </a:r>
            <a:endParaRPr lang="en-US" sz="1800" b="1" dirty="0">
              <a:solidFill>
                <a:schemeClr val="tx1"/>
              </a:solidFill>
              <a:latin typeface="Sabon"/>
            </a:endParaRPr>
          </a:p>
          <a:p>
            <a:pPr>
              <a:buFont typeface="Arial" pitchFamily="34" charset="0"/>
              <a:buChar char="•"/>
            </a:pPr>
            <a:endParaRPr lang="en-US" sz="1800" b="1" dirty="0">
              <a:solidFill>
                <a:schemeClr val="tx1"/>
              </a:solidFill>
              <a:latin typeface="Sabon"/>
            </a:endParaRPr>
          </a:p>
          <a:p>
            <a:r>
              <a:rPr lang="en-US" sz="1800" b="1" dirty="0">
                <a:solidFill>
                  <a:schemeClr val="tx1"/>
                </a:solidFill>
                <a:latin typeface="Sabon"/>
              </a:rPr>
              <a:t>P450 induction by sex hormones of pregnancy-could ↑ metabolism</a:t>
            </a:r>
          </a:p>
          <a:p>
            <a:pPr>
              <a:buFont typeface="Arial" pitchFamily="34" charset="0"/>
              <a:buChar char="•"/>
            </a:pPr>
            <a:r>
              <a:rPr lang="en-US" sz="1800" dirty="0">
                <a:solidFill>
                  <a:schemeClr val="tx1"/>
                </a:solidFill>
                <a:latin typeface="Sabon"/>
              </a:rPr>
              <a:t>3A4 induced by 100% (progesterone effect); 2D6 generally induced by 20-50%; 2C9 is induced by 30-60%</a:t>
            </a:r>
          </a:p>
          <a:p>
            <a:endParaRPr lang="en-US" sz="1800" dirty="0">
              <a:solidFill>
                <a:schemeClr val="tx1"/>
              </a:solidFill>
              <a:latin typeface="Sabon"/>
            </a:endParaRPr>
          </a:p>
          <a:p>
            <a:r>
              <a:rPr lang="en-US" sz="1800" b="1" dirty="0">
                <a:solidFill>
                  <a:schemeClr val="tx1"/>
                </a:solidFill>
                <a:latin typeface="Sabon"/>
              </a:rPr>
              <a:t>Phase II UGT glucuronidation is increased </a:t>
            </a:r>
            <a:r>
              <a:rPr lang="en-US" sz="1800" dirty="0">
                <a:solidFill>
                  <a:schemeClr val="tx1"/>
                </a:solidFill>
                <a:latin typeface="Sabon"/>
              </a:rPr>
              <a:t>by rising estradiol of pregnancy; max increase seen by mid-gestation then stable until delivery (impacts lamotrigine)</a:t>
            </a:r>
          </a:p>
        </p:txBody>
      </p:sp>
      <p:sp>
        <p:nvSpPr>
          <p:cNvPr id="3" name="TextBox 2">
            <a:extLst>
              <a:ext uri="{FF2B5EF4-FFF2-40B4-BE49-F238E27FC236}">
                <a16:creationId xmlns:a16="http://schemas.microsoft.com/office/drawing/2014/main" id="{F7485925-E98B-29B9-7C23-0D2811F5CE5B}"/>
              </a:ext>
            </a:extLst>
          </p:cNvPr>
          <p:cNvSpPr txBox="1"/>
          <p:nvPr/>
        </p:nvSpPr>
        <p:spPr>
          <a:xfrm>
            <a:off x="5976257" y="6199235"/>
            <a:ext cx="2143536" cy="276999"/>
          </a:xfrm>
          <a:prstGeom prst="rect">
            <a:avLst/>
          </a:prstGeom>
          <a:noFill/>
        </p:spPr>
        <p:txBody>
          <a:bodyPr wrap="none" rtlCol="0">
            <a:spAutoFit/>
          </a:bodyPr>
          <a:lstStyle/>
          <a:p>
            <a:r>
              <a:rPr lang="en-US" sz="1200" dirty="0">
                <a:solidFill>
                  <a:schemeClr val="tx1"/>
                </a:solidFill>
                <a:latin typeface="Helvetica Regular"/>
              </a:rPr>
              <a:t>(</a:t>
            </a:r>
            <a:r>
              <a:rPr lang="en-US" sz="1200" b="0" dirty="0">
                <a:solidFill>
                  <a:schemeClr val="tx1">
                    <a:lumMod val="50000"/>
                  </a:schemeClr>
                </a:solidFill>
                <a:latin typeface="Helvetica Regular"/>
              </a:rPr>
              <a:t>Deligiannidis KM et al 2014)</a:t>
            </a:r>
            <a:endParaRPr lang="en-US" sz="1200" dirty="0"/>
          </a:p>
        </p:txBody>
      </p:sp>
      <p:sp>
        <p:nvSpPr>
          <p:cNvPr id="6" name="TextBox 5">
            <a:extLst>
              <a:ext uri="{FF2B5EF4-FFF2-40B4-BE49-F238E27FC236}">
                <a16:creationId xmlns:a16="http://schemas.microsoft.com/office/drawing/2014/main" id="{242E868F-3B11-818F-7C93-047568FFF3F4}"/>
              </a:ext>
            </a:extLst>
          </p:cNvPr>
          <p:cNvSpPr txBox="1"/>
          <p:nvPr/>
        </p:nvSpPr>
        <p:spPr>
          <a:xfrm>
            <a:off x="7977185" y="1849611"/>
            <a:ext cx="3717701" cy="830997"/>
          </a:xfrm>
          <a:prstGeom prst="rect">
            <a:avLst/>
          </a:prstGeom>
          <a:noFill/>
          <a:ln w="38100">
            <a:solidFill>
              <a:schemeClr val="accent3">
                <a:lumMod val="60000"/>
                <a:lumOff val="40000"/>
              </a:schemeClr>
            </a:solidFill>
          </a:ln>
        </p:spPr>
        <p:txBody>
          <a:bodyPr wrap="square" rtlCol="0">
            <a:spAutoFit/>
          </a:bodyPr>
          <a:lstStyle/>
          <a:p>
            <a:r>
              <a:rPr lang="en-US" sz="1600" dirty="0"/>
              <a:t>1</a:t>
            </a:r>
            <a:r>
              <a:rPr lang="en-US" sz="1600" baseline="30000" dirty="0"/>
              <a:t>st</a:t>
            </a:r>
            <a:r>
              <a:rPr lang="en-US" sz="1600" dirty="0"/>
              <a:t> trimester: first day of LMP to 13 6/7</a:t>
            </a:r>
          </a:p>
          <a:p>
            <a:r>
              <a:rPr lang="en-US" sz="1600" dirty="0"/>
              <a:t>2</a:t>
            </a:r>
            <a:r>
              <a:rPr lang="en-US" sz="1600" baseline="30000" dirty="0"/>
              <a:t>nd</a:t>
            </a:r>
            <a:r>
              <a:rPr lang="en-US" sz="1600" dirty="0"/>
              <a:t> trimester: 14 0/7 to 27 6/7</a:t>
            </a:r>
          </a:p>
          <a:p>
            <a:r>
              <a:rPr lang="en-US" sz="1600" dirty="0"/>
              <a:t>3</a:t>
            </a:r>
            <a:r>
              <a:rPr lang="en-US" sz="1600" baseline="30000" dirty="0"/>
              <a:t>rd</a:t>
            </a:r>
            <a:r>
              <a:rPr lang="en-US" sz="1600" dirty="0"/>
              <a:t> trimesters: 28 0/7 to 40 7/8</a:t>
            </a:r>
          </a:p>
        </p:txBody>
      </p:sp>
    </p:spTree>
    <p:extLst>
      <p:ext uri="{BB962C8B-B14F-4D97-AF65-F5344CB8AC3E}">
        <p14:creationId xmlns:p14="http://schemas.microsoft.com/office/powerpoint/2010/main" val="1335819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BD2640-6B42-7A28-5ADB-286E670F93C9}"/>
              </a:ext>
            </a:extLst>
          </p:cNvPr>
          <p:cNvSpPr>
            <a:spLocks noGrp="1"/>
          </p:cNvSpPr>
          <p:nvPr>
            <p:ph type="title"/>
          </p:nvPr>
        </p:nvSpPr>
        <p:spPr/>
        <p:txBody>
          <a:bodyPr/>
          <a:lstStyle/>
          <a:p>
            <a:r>
              <a:rPr lang="en-US" sz="2800" dirty="0"/>
              <a:t>Risk of fetal malformation with antenatal serotonergic antidepressant use</a:t>
            </a:r>
          </a:p>
        </p:txBody>
      </p:sp>
      <p:sp>
        <p:nvSpPr>
          <p:cNvPr id="2" name="Content Placeholder 1"/>
          <p:cNvSpPr>
            <a:spLocks noGrp="1"/>
          </p:cNvSpPr>
          <p:nvPr>
            <p:ph idx="1"/>
          </p:nvPr>
        </p:nvSpPr>
        <p:spPr>
          <a:xfrm>
            <a:off x="838200" y="2113613"/>
            <a:ext cx="10515600" cy="4063350"/>
          </a:xfrm>
          <a:noFill/>
        </p:spPr>
        <p:txBody>
          <a:bodyPr>
            <a:noAutofit/>
          </a:bodyPr>
          <a:lstStyle/>
          <a:p>
            <a:pPr marL="285750" indent="-285750">
              <a:buFont typeface="Arial" panose="020B0604020202020204" pitchFamily="34" charset="0"/>
              <a:buChar char="•"/>
              <a:defRPr/>
            </a:pPr>
            <a:r>
              <a:rPr lang="en-US" sz="1600" dirty="0">
                <a:solidFill>
                  <a:srgbClr val="000000"/>
                </a:solidFill>
                <a:latin typeface="Helvetica Neue" panose="02000503000000020004"/>
              </a:rPr>
              <a:t>Birth defects affect one in every 33 infants (about 3%) born in the US each year</a:t>
            </a:r>
            <a:r>
              <a:rPr lang="en-US" sz="1600" dirty="0">
                <a:solidFill>
                  <a:schemeClr val="tx1">
                    <a:lumMod val="50000"/>
                  </a:schemeClr>
                </a:solidFill>
                <a:latin typeface="Helvetica Neue" panose="02000503000000020004"/>
                <a:hlinkClick r:id="rId3"/>
              </a:rPr>
              <a:t> https://www.cdc.gov/ncbddd/birthdefects/data.html</a:t>
            </a:r>
            <a:r>
              <a:rPr lang="en-US" sz="1600" dirty="0">
                <a:solidFill>
                  <a:schemeClr val="tx1">
                    <a:lumMod val="50000"/>
                  </a:schemeClr>
                </a:solidFill>
                <a:latin typeface="Helvetica Neue" panose="02000503000000020004"/>
              </a:rPr>
              <a:t> </a:t>
            </a:r>
          </a:p>
          <a:p>
            <a:pPr marL="285750" indent="-285750">
              <a:buFont typeface="Arial" panose="020B0604020202020204" pitchFamily="34" charset="0"/>
              <a:buChar char="•"/>
              <a:defRPr/>
            </a:pPr>
            <a:r>
              <a:rPr lang="en-US" sz="1600" dirty="0">
                <a:solidFill>
                  <a:schemeClr val="tx1">
                    <a:lumMod val="50000"/>
                  </a:schemeClr>
                </a:solidFill>
                <a:latin typeface="Helvetica Neue" panose="02000503000000020004"/>
              </a:rPr>
              <a:t>mixed results: small absolute risk increase of cardiac malformations with OR of 1.28 (CI:1.17-1.41) for any antidepressant, OR of 1.69 for SNRI and 1.25 for SSRI </a:t>
            </a:r>
            <a:r>
              <a:rPr lang="en-US" sz="1400" dirty="0">
                <a:solidFill>
                  <a:schemeClr val="tx1">
                    <a:lumMod val="50000"/>
                  </a:schemeClr>
                </a:solidFill>
                <a:latin typeface="Helvetica Neue" panose="02000503000000020004"/>
              </a:rPr>
              <a:t>(De Vries C, 2021)</a:t>
            </a:r>
          </a:p>
          <a:p>
            <a:pPr marL="285750" indent="-285750">
              <a:buFont typeface="Arial" panose="020B0604020202020204" pitchFamily="34" charset="0"/>
              <a:buChar char="•"/>
              <a:defRPr/>
            </a:pPr>
            <a:r>
              <a:rPr lang="en-US" sz="1600" dirty="0">
                <a:solidFill>
                  <a:schemeClr val="tx1">
                    <a:lumMod val="50000"/>
                  </a:schemeClr>
                </a:solidFill>
                <a:latin typeface="Helvetica Neue" panose="02000503000000020004"/>
              </a:rPr>
              <a:t>possible </a:t>
            </a:r>
            <a:r>
              <a:rPr lang="en-US" sz="1600" kern="0" dirty="0">
                <a:solidFill>
                  <a:prstClr val="black"/>
                </a:solidFill>
                <a:latin typeface="Helvetica Neue" panose="02000503000000020004"/>
                <a:cs typeface="Arial" panose="020B0604020202020204" pitchFamily="34" charset="0"/>
                <a:sym typeface="Wingdings"/>
              </a:rPr>
              <a:t></a:t>
            </a:r>
            <a:r>
              <a:rPr lang="en-US" sz="1600" kern="0" dirty="0">
                <a:solidFill>
                  <a:prstClr val="black"/>
                </a:solidFill>
                <a:latin typeface="Helvetica Neue" panose="02000503000000020004"/>
                <a:cs typeface="Arial" panose="020B0604020202020204" pitchFamily="34" charset="0"/>
              </a:rPr>
              <a:t> risk of Chiari I malformation </a:t>
            </a:r>
            <a:r>
              <a:rPr lang="en-US" sz="1400" kern="0" dirty="0">
                <a:solidFill>
                  <a:prstClr val="black"/>
                </a:solidFill>
                <a:latin typeface="Helvetica Neue" panose="02000503000000020004"/>
                <a:cs typeface="Arial" panose="020B0604020202020204" pitchFamily="34" charset="0"/>
              </a:rPr>
              <a:t>(Knickmeyer RC et al, 2014) </a:t>
            </a:r>
            <a:endParaRPr lang="en-US" sz="1400" dirty="0">
              <a:solidFill>
                <a:schemeClr val="tx1">
                  <a:lumMod val="50000"/>
                </a:schemeClr>
              </a:solidFill>
              <a:latin typeface="Helvetica Neue" panose="02000503000000020004"/>
            </a:endParaRPr>
          </a:p>
          <a:p>
            <a:pPr marL="285750" indent="-285750">
              <a:buFont typeface="Arial" panose="020B0604020202020204" pitchFamily="34" charset="0"/>
              <a:buChar char="•"/>
              <a:defRPr/>
            </a:pPr>
            <a:r>
              <a:rPr lang="en-US" sz="1600" kern="0" dirty="0">
                <a:solidFill>
                  <a:prstClr val="black"/>
                </a:solidFill>
                <a:latin typeface="Helvetica Neue" panose="02000503000000020004"/>
                <a:cs typeface="Arial" panose="020B0604020202020204" pitchFamily="34" charset="0"/>
              </a:rPr>
              <a:t>small increased RR of overall major congenital malformations (RR=1.1, CI: 1.03-1.19) with SSRI use, however no significantly increased risk was observed when restricted to women with a psychiatric diagnosis (RR 1.04, 95% CI 0.95 to 1.13) </a:t>
            </a:r>
            <a:r>
              <a:rPr lang="en-US" sz="1400" kern="0" dirty="0">
                <a:solidFill>
                  <a:prstClr val="black"/>
                </a:solidFill>
                <a:latin typeface="Helvetica Neue" panose="02000503000000020004"/>
                <a:cs typeface="Arial" panose="020B0604020202020204" pitchFamily="34" charset="0"/>
              </a:rPr>
              <a:t>(Gao SY et al 2018)</a:t>
            </a:r>
            <a:endParaRPr lang="en-US" sz="1600" kern="0" dirty="0">
              <a:solidFill>
                <a:prstClr val="black"/>
              </a:solidFill>
              <a:latin typeface="Helvetica Neue" panose="02000503000000020004"/>
              <a:cs typeface="Arial" panose="020B0604020202020204" pitchFamily="34" charset="0"/>
            </a:endParaRPr>
          </a:p>
          <a:p>
            <a:pPr marL="285750" indent="-285750">
              <a:buFont typeface="Arial" panose="020B0604020202020204" pitchFamily="34" charset="0"/>
              <a:buChar char="•"/>
              <a:defRPr/>
            </a:pPr>
            <a:r>
              <a:rPr lang="en-US" sz="1600" kern="0" dirty="0">
                <a:solidFill>
                  <a:prstClr val="black"/>
                </a:solidFill>
                <a:latin typeface="Helvetica Neue" panose="02000503000000020004"/>
                <a:cs typeface="Arial" panose="020B0604020202020204" pitchFamily="34" charset="0"/>
              </a:rPr>
              <a:t>SNRI, NRI, other AD: most studies indicate no increased risk of congenital malformations </a:t>
            </a:r>
            <a:r>
              <a:rPr lang="en-US" sz="1400" kern="0" dirty="0">
                <a:solidFill>
                  <a:prstClr val="black"/>
                </a:solidFill>
                <a:latin typeface="Helvetica Neue" panose="02000503000000020004"/>
                <a:cs typeface="Arial" panose="020B0604020202020204" pitchFamily="34" charset="0"/>
              </a:rPr>
              <a:t>(Furu et al 2016; Cole et al. 2007; Chun-Fai-Chan et al. 2005; Djulus et al. 2006; Lennestal and Kallen 2007; Einarson et al. 2001)</a:t>
            </a:r>
          </a:p>
          <a:p>
            <a:pPr marL="285750" indent="-285750">
              <a:buFont typeface="Arial" panose="020B0604020202020204" pitchFamily="34" charset="0"/>
              <a:buChar char="•"/>
              <a:defRPr/>
            </a:pPr>
            <a:r>
              <a:rPr lang="en-US" sz="1600" dirty="0">
                <a:solidFill>
                  <a:schemeClr val="tx1">
                    <a:lumMod val="50000"/>
                  </a:schemeClr>
                </a:solidFill>
                <a:latin typeface="Helvetica Neue" panose="02000503000000020004"/>
              </a:rPr>
              <a:t>TCAs : no evidence of increased risk of cardiac malformations </a:t>
            </a:r>
            <a:r>
              <a:rPr lang="en-US" sz="1400" dirty="0">
                <a:solidFill>
                  <a:schemeClr val="tx1">
                    <a:lumMod val="50000"/>
                  </a:schemeClr>
                </a:solidFill>
                <a:latin typeface="Helvetica Neue" panose="02000503000000020004"/>
              </a:rPr>
              <a:t>(De Vries C, 2021)</a:t>
            </a:r>
          </a:p>
          <a:p>
            <a:pPr marL="285750" indent="-285750">
              <a:buFont typeface="Arial" panose="020B0604020202020204" pitchFamily="34" charset="0"/>
              <a:buChar char="•"/>
              <a:defRPr/>
            </a:pPr>
            <a:r>
              <a:rPr lang="en-US" sz="1600" dirty="0">
                <a:solidFill>
                  <a:schemeClr val="tx1">
                    <a:lumMod val="50000"/>
                  </a:schemeClr>
                </a:solidFill>
                <a:latin typeface="Helvetica Neue" panose="02000503000000020004"/>
              </a:rPr>
              <a:t>Perinatal use of MAOIs have not been studied</a:t>
            </a:r>
          </a:p>
        </p:txBody>
      </p:sp>
      <p:sp>
        <p:nvSpPr>
          <p:cNvPr id="4" name="Slide Number Placeholder 3"/>
          <p:cNvSpPr>
            <a:spLocks noGrp="1"/>
          </p:cNvSpPr>
          <p:nvPr>
            <p:ph type="sldNum" sz="quarter" idx="12"/>
          </p:nvPr>
        </p:nvSpPr>
        <p:spPr>
          <a:prstGeom prst="rect">
            <a:avLst/>
          </a:prstGeom>
        </p:spPr>
        <p:txBody>
          <a:bodyPr vert="horz" lIns="0" tIns="0" rIns="0" bIns="0" rtlCol="0" anchor="b" anchorCtr="0"/>
          <a:lstStyle>
            <a:defPPr>
              <a:defRPr lang="en-US"/>
            </a:defPPr>
            <a:lvl1pPr marL="0" algn="r" defTabSz="457200" rtl="0" eaLnBrk="1" latinLnBrk="0" hangingPunct="1">
              <a:defRPr sz="8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8BC936-0928-C346-B13E-04BD58031644}" type="slidenum">
              <a:rPr lang="en-US" smtClean="0"/>
              <a:pPr/>
              <a:t>11</a:t>
            </a:fld>
            <a:endParaRPr lang="en-US" dirty="0"/>
          </a:p>
        </p:txBody>
      </p:sp>
    </p:spTree>
    <p:extLst>
      <p:ext uri="{BB962C8B-B14F-4D97-AF65-F5344CB8AC3E}">
        <p14:creationId xmlns:p14="http://schemas.microsoft.com/office/powerpoint/2010/main" val="248357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A561-1786-CB77-5D6E-8F977F819016}"/>
              </a:ext>
            </a:extLst>
          </p:cNvPr>
          <p:cNvSpPr>
            <a:spLocks noGrp="1"/>
          </p:cNvSpPr>
          <p:nvPr>
            <p:ph type="title"/>
          </p:nvPr>
        </p:nvSpPr>
        <p:spPr>
          <a:xfrm>
            <a:off x="838200" y="961301"/>
            <a:ext cx="10515600" cy="821917"/>
          </a:xfrm>
        </p:spPr>
        <p:txBody>
          <a:bodyPr/>
          <a:lstStyle/>
          <a:p>
            <a:r>
              <a:rPr lang="en-US" sz="2800" dirty="0"/>
              <a:t>Risk of adverse birth outcomes with antenatal serotonergic antidepressant use</a:t>
            </a:r>
          </a:p>
        </p:txBody>
      </p:sp>
      <p:sp>
        <p:nvSpPr>
          <p:cNvPr id="3" name="Content Placeholder 2">
            <a:extLst>
              <a:ext uri="{FF2B5EF4-FFF2-40B4-BE49-F238E27FC236}">
                <a16:creationId xmlns:a16="http://schemas.microsoft.com/office/drawing/2014/main" id="{6B90C7C1-9831-588A-FE94-971EC9CFCEE7}"/>
              </a:ext>
            </a:extLst>
          </p:cNvPr>
          <p:cNvSpPr>
            <a:spLocks noGrp="1"/>
          </p:cNvSpPr>
          <p:nvPr>
            <p:ph idx="1"/>
          </p:nvPr>
        </p:nvSpPr>
        <p:spPr>
          <a:xfrm>
            <a:off x="838200" y="2382253"/>
            <a:ext cx="10515600" cy="3794710"/>
          </a:xfrm>
        </p:spPr>
        <p:txBody>
          <a:bodyPr>
            <a:normAutofit/>
          </a:bodyPr>
          <a:lstStyle/>
          <a:p>
            <a:pPr>
              <a:buClr>
                <a:schemeClr val="tx1">
                  <a:lumMod val="50000"/>
                </a:schemeClr>
              </a:buClr>
              <a:buFont typeface="Arial" panose="020B0604020202020204" pitchFamily="34" charset="0"/>
              <a:buChar char="•"/>
              <a:defRPr/>
            </a:pPr>
            <a:r>
              <a:rPr lang="da-DK" sz="1800" dirty="0">
                <a:solidFill>
                  <a:schemeClr val="tx1">
                    <a:lumMod val="50000"/>
                  </a:schemeClr>
                </a:solidFill>
                <a:latin typeface="Helvetica Neue" panose="02000503000000020004"/>
                <a:cs typeface="Arial" panose="020B0604020202020204" pitchFamily="34" charset="0"/>
              </a:rPr>
              <a:t>US preterm birth rate =8.67% </a:t>
            </a:r>
            <a:r>
              <a:rPr lang="da-DK" sz="1800" dirty="0">
                <a:solidFill>
                  <a:schemeClr val="tx1">
                    <a:lumMod val="50000"/>
                  </a:schemeClr>
                </a:solidFill>
                <a:latin typeface="Helvetica Neue" panose="02000503000000020004"/>
                <a:cs typeface="Arial" panose="020B0604020202020204" pitchFamily="34" charset="0"/>
                <a:hlinkClick r:id="rId3"/>
              </a:rPr>
              <a:t>https://www.cdc.gov/reproductivehealth/maternalinfanthealth/pretermbirth.htm</a:t>
            </a:r>
            <a:r>
              <a:rPr lang="da-DK" sz="1800" dirty="0">
                <a:solidFill>
                  <a:schemeClr val="tx1">
                    <a:lumMod val="50000"/>
                  </a:schemeClr>
                </a:solidFill>
                <a:latin typeface="Helvetica Neue" panose="02000503000000020004"/>
                <a:cs typeface="Arial" panose="020B0604020202020204" pitchFamily="34" charset="0"/>
              </a:rPr>
              <a:t>; </a:t>
            </a:r>
            <a:r>
              <a:rPr lang="da-DK" sz="1800" dirty="0">
                <a:solidFill>
                  <a:schemeClr val="tx1">
                    <a:lumMod val="50000"/>
                  </a:schemeClr>
                </a:solidFill>
                <a:latin typeface="Helvetica Neue" panose="02000503000000020004"/>
                <a:cs typeface="Arial" panose="020B0604020202020204" pitchFamily="34" charset="0"/>
                <a:hlinkClick r:id="rId4"/>
              </a:rPr>
              <a:t>https://www.cdc.gov/nchs/data/nvsr/nvsr73/nvsr73-01.pdf</a:t>
            </a:r>
            <a:r>
              <a:rPr lang="da-DK" sz="1800" dirty="0">
                <a:solidFill>
                  <a:schemeClr val="tx1">
                    <a:lumMod val="50000"/>
                  </a:schemeClr>
                </a:solidFill>
                <a:latin typeface="Helvetica Neue" panose="02000503000000020004"/>
                <a:cs typeface="Arial" panose="020B0604020202020204" pitchFamily="34" charset="0"/>
              </a:rPr>
              <a:t>  </a:t>
            </a:r>
          </a:p>
          <a:p>
            <a:pPr>
              <a:buClr>
                <a:schemeClr val="tx1">
                  <a:lumMod val="50000"/>
                </a:schemeClr>
              </a:buClr>
              <a:buFont typeface="Arial" panose="020B0604020202020204" pitchFamily="34" charset="0"/>
              <a:buChar char="•"/>
              <a:defRPr/>
            </a:pPr>
            <a:endParaRPr lang="da-DK" sz="1800" dirty="0">
              <a:solidFill>
                <a:schemeClr val="tx1">
                  <a:lumMod val="50000"/>
                </a:schemeClr>
              </a:solidFill>
              <a:latin typeface="Helvetica Neue" panose="02000503000000020004"/>
              <a:cs typeface="Arial" panose="020B0604020202020204" pitchFamily="34" charset="0"/>
            </a:endParaRPr>
          </a:p>
          <a:p>
            <a:pPr>
              <a:buClr>
                <a:schemeClr val="tx1">
                  <a:lumMod val="50000"/>
                </a:schemeClr>
              </a:buClr>
              <a:buFont typeface="Arial" panose="020B0604020202020204" pitchFamily="34" charset="0"/>
              <a:buChar char="•"/>
              <a:defRPr/>
            </a:pPr>
            <a:r>
              <a:rPr lang="en-US" sz="1800" dirty="0">
                <a:solidFill>
                  <a:schemeClr val="tx1">
                    <a:lumMod val="50000"/>
                  </a:schemeClr>
                </a:solidFill>
                <a:latin typeface="Helvetica Neue" panose="02000503000000020004"/>
              </a:rPr>
              <a:t>Prenatal antidepressant exposure associated increased risk of moderate-to-late preterm birth (32-37 weeks, </a:t>
            </a:r>
            <a:r>
              <a:rPr lang="en-US" sz="1800" dirty="0" err="1">
                <a:solidFill>
                  <a:schemeClr val="tx1">
                    <a:lumMod val="50000"/>
                  </a:schemeClr>
                </a:solidFill>
                <a:latin typeface="Helvetica Neue" panose="02000503000000020004"/>
              </a:rPr>
              <a:t>aOR</a:t>
            </a:r>
            <a:r>
              <a:rPr lang="en-US" sz="1800" dirty="0">
                <a:solidFill>
                  <a:schemeClr val="tx1">
                    <a:lumMod val="50000"/>
                  </a:schemeClr>
                </a:solidFill>
                <a:latin typeface="Helvetica Neue" panose="02000503000000020004"/>
              </a:rPr>
              <a:t>=1.43) and moderately low birthweight (1500-2499 g, </a:t>
            </a:r>
            <a:r>
              <a:rPr lang="en-US" sz="1800" dirty="0" err="1">
                <a:solidFill>
                  <a:schemeClr val="tx1">
                    <a:lumMod val="50000"/>
                  </a:schemeClr>
                </a:solidFill>
                <a:latin typeface="Helvetica Neue" panose="02000503000000020004"/>
              </a:rPr>
              <a:t>aOR</a:t>
            </a:r>
            <a:r>
              <a:rPr lang="en-US" sz="1800" dirty="0">
                <a:solidFill>
                  <a:schemeClr val="tx1">
                    <a:lumMod val="50000"/>
                  </a:schemeClr>
                </a:solidFill>
                <a:latin typeface="Helvetica Neue" panose="02000503000000020004"/>
              </a:rPr>
              <a:t>=1.28) vs. an antidepressant discontinuation group, no difference in risk for PPHN </a:t>
            </a:r>
            <a:r>
              <a:rPr lang="en-US" sz="1400" dirty="0">
                <a:solidFill>
                  <a:schemeClr val="tx1">
                    <a:lumMod val="50000"/>
                  </a:schemeClr>
                </a:solidFill>
                <a:latin typeface="Helvetica Neue" panose="02000503000000020004"/>
              </a:rPr>
              <a:t>(Rommel AS et al, 2022; Rommel AS et al, 2023)</a:t>
            </a:r>
            <a:endParaRPr lang="da-DK" sz="1400" dirty="0">
              <a:solidFill>
                <a:schemeClr val="tx1">
                  <a:lumMod val="50000"/>
                </a:schemeClr>
              </a:solidFill>
              <a:latin typeface="Helvetica Neue" panose="02000503000000020004"/>
              <a:cs typeface="Arial" panose="020B0604020202020204" pitchFamily="34" charset="0"/>
            </a:endParaRPr>
          </a:p>
          <a:p>
            <a:pPr marL="0" indent="0">
              <a:buClr>
                <a:schemeClr val="tx1">
                  <a:lumMod val="50000"/>
                </a:schemeClr>
              </a:buClr>
              <a:buNone/>
              <a:defRPr/>
            </a:pPr>
            <a:endParaRPr lang="en-US" sz="1400" dirty="0">
              <a:solidFill>
                <a:schemeClr val="tx1">
                  <a:lumMod val="50000"/>
                </a:schemeClr>
              </a:solidFill>
              <a:latin typeface="Helvetica Neue" panose="02000503000000020004"/>
            </a:endParaRPr>
          </a:p>
        </p:txBody>
      </p:sp>
      <p:sp>
        <p:nvSpPr>
          <p:cNvPr id="4" name="Slide Number Placeholder 3">
            <a:extLst>
              <a:ext uri="{FF2B5EF4-FFF2-40B4-BE49-F238E27FC236}">
                <a16:creationId xmlns:a16="http://schemas.microsoft.com/office/drawing/2014/main" id="{D6D374B6-0C7F-B413-3A62-FF1ED291A6BD}"/>
              </a:ext>
            </a:extLst>
          </p:cNvPr>
          <p:cNvSpPr>
            <a:spLocks noGrp="1"/>
          </p:cNvSpPr>
          <p:nvPr>
            <p:ph type="sldNum" sz="quarter" idx="12"/>
          </p:nvPr>
        </p:nvSpPr>
        <p:spPr/>
        <p:txBody>
          <a:bodyPr/>
          <a:lstStyle/>
          <a:p>
            <a:fld id="{E927A71C-5EB0-45EC-B0AD-E94D765AE5AB}" type="slidenum">
              <a:rPr lang="en-US" smtClean="0"/>
              <a:pPr/>
              <a:t>12</a:t>
            </a:fld>
            <a:endParaRPr lang="en-US" dirty="0"/>
          </a:p>
        </p:txBody>
      </p:sp>
    </p:spTree>
    <p:extLst>
      <p:ext uri="{BB962C8B-B14F-4D97-AF65-F5344CB8AC3E}">
        <p14:creationId xmlns:p14="http://schemas.microsoft.com/office/powerpoint/2010/main" val="416823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AE3D8-BB15-690B-4EFC-061BF20E8A85}"/>
              </a:ext>
            </a:extLst>
          </p:cNvPr>
          <p:cNvSpPr>
            <a:spLocks noGrp="1"/>
          </p:cNvSpPr>
          <p:nvPr>
            <p:ph type="title"/>
          </p:nvPr>
        </p:nvSpPr>
        <p:spPr/>
        <p:txBody>
          <a:bodyPr/>
          <a:lstStyle/>
          <a:p>
            <a:r>
              <a:rPr lang="en-US" sz="2800" dirty="0"/>
              <a:t>Risk of neonatal complications with antenatal serotonergic antidepressant use</a:t>
            </a:r>
          </a:p>
        </p:txBody>
      </p:sp>
      <p:sp>
        <p:nvSpPr>
          <p:cNvPr id="3" name="Content Placeholder 2"/>
          <p:cNvSpPr>
            <a:spLocks noGrp="1"/>
          </p:cNvSpPr>
          <p:nvPr>
            <p:ph idx="1"/>
          </p:nvPr>
        </p:nvSpPr>
        <p:spPr>
          <a:xfrm>
            <a:off x="838200" y="1662902"/>
            <a:ext cx="10515600" cy="4362450"/>
          </a:xfrm>
        </p:spPr>
        <p:txBody>
          <a:bodyPr>
            <a:normAutofit/>
          </a:bodyPr>
          <a:lstStyle/>
          <a:p>
            <a:pPr marL="0" indent="0">
              <a:buClr>
                <a:schemeClr val="accent2"/>
              </a:buClr>
              <a:buNone/>
              <a:defRPr/>
            </a:pPr>
            <a:r>
              <a:rPr lang="en-US" sz="1400" b="1" dirty="0">
                <a:solidFill>
                  <a:schemeClr val="tx1">
                    <a:lumMod val="50000"/>
                  </a:schemeClr>
                </a:solidFill>
                <a:latin typeface="Helvetica Neue" panose="02000503000000020004"/>
              </a:rPr>
              <a:t>Postnatal adaptation syndrome (PNAS): </a:t>
            </a:r>
            <a:r>
              <a:rPr lang="en-US" sz="1400" dirty="0">
                <a:solidFill>
                  <a:schemeClr val="tx1">
                    <a:lumMod val="50000"/>
                  </a:schemeClr>
                </a:solidFill>
                <a:latin typeface="Helvetica Neue" panose="02000503000000020004"/>
              </a:rPr>
              <a:t>in 30% with 13.7% admitted to NICU vs. 8.2% gen pop (Norby U et al, 2016)</a:t>
            </a:r>
          </a:p>
          <a:p>
            <a:pPr>
              <a:buFont typeface="Arial" panose="020B0604020202020204" pitchFamily="34" charset="0"/>
              <a:buChar char="•"/>
              <a:defRPr/>
            </a:pPr>
            <a:r>
              <a:rPr lang="en-US" sz="1400" dirty="0">
                <a:solidFill>
                  <a:schemeClr val="tx1">
                    <a:lumMod val="50000"/>
                  </a:schemeClr>
                </a:solidFill>
                <a:latin typeface="Helvetica Neue" panose="02000503000000020004"/>
                <a:cs typeface="Arial" panose="020B0604020202020204" pitchFamily="34" charset="0"/>
              </a:rPr>
              <a:t>infant irritability, abnormal crying, tremor, lethargy, hypoactivity, decreased feeding, tachypnea, respiratory distress, irritability, tachypnea, hypothermia, and hypoglycemia</a:t>
            </a:r>
          </a:p>
          <a:p>
            <a:pPr>
              <a:buFont typeface="Arial" panose="020B0604020202020204" pitchFamily="34" charset="0"/>
              <a:buChar char="•"/>
              <a:defRPr/>
            </a:pPr>
            <a:r>
              <a:rPr lang="en-US" sz="1400" dirty="0">
                <a:solidFill>
                  <a:schemeClr val="tx1">
                    <a:lumMod val="50000"/>
                  </a:schemeClr>
                </a:solidFill>
                <a:latin typeface="Helvetica Neue" panose="02000503000000020004"/>
                <a:cs typeface="Arial" panose="020B0604020202020204" pitchFamily="34" charset="0"/>
              </a:rPr>
              <a:t>severity and length are impacted by multiple factors including dose, timing and duration of exposure and SSRI pharmacology including half-life, presence of active metabolites, and maternal and infant hepatic cytochrome P450 isoenzyme genotype, etc.</a:t>
            </a:r>
          </a:p>
          <a:p>
            <a:pPr>
              <a:lnSpc>
                <a:spcPct val="100000"/>
              </a:lnSpc>
              <a:buFont typeface="Arial" panose="020B0604020202020204" pitchFamily="34" charset="0"/>
              <a:buChar char="•"/>
            </a:pPr>
            <a:r>
              <a:rPr lang="en-US" sz="1400" dirty="0">
                <a:solidFill>
                  <a:schemeClr val="tx1">
                    <a:lumMod val="50000"/>
                  </a:schemeClr>
                </a:solidFill>
                <a:latin typeface="Helvetica Neue" panose="02000503000000020004"/>
                <a:cs typeface="Arial" panose="020B0604020202020204" pitchFamily="34" charset="0"/>
              </a:rPr>
              <a:t>most often been reported after exposure to paroxetine, fluoxetine and venlafaxine</a:t>
            </a:r>
          </a:p>
          <a:p>
            <a:pPr>
              <a:lnSpc>
                <a:spcPct val="100000"/>
              </a:lnSpc>
              <a:buFont typeface="Arial" panose="020B0604020202020204" pitchFamily="34" charset="0"/>
              <a:buChar char="•"/>
            </a:pPr>
            <a:r>
              <a:rPr lang="en-US" sz="1400" dirty="0">
                <a:solidFill>
                  <a:schemeClr val="tx1">
                    <a:lumMod val="50000"/>
                  </a:schemeClr>
                </a:solidFill>
                <a:latin typeface="Helvetica Neue" panose="02000503000000020004"/>
                <a:cs typeface="Arial" panose="020B0604020202020204" pitchFamily="34" charset="0"/>
              </a:rPr>
              <a:t>Symptoms can last through 1</a:t>
            </a:r>
            <a:r>
              <a:rPr lang="en-US" sz="1400" baseline="30000" dirty="0">
                <a:solidFill>
                  <a:schemeClr val="tx1">
                    <a:lumMod val="50000"/>
                  </a:schemeClr>
                </a:solidFill>
                <a:latin typeface="Helvetica Neue" panose="02000503000000020004"/>
                <a:cs typeface="Arial" panose="020B0604020202020204" pitchFamily="34" charset="0"/>
              </a:rPr>
              <a:t>st</a:t>
            </a:r>
            <a:r>
              <a:rPr lang="en-US" sz="1400" dirty="0">
                <a:solidFill>
                  <a:schemeClr val="tx1">
                    <a:lumMod val="50000"/>
                  </a:schemeClr>
                </a:solidFill>
                <a:latin typeface="Helvetica Neue" panose="02000503000000020004"/>
                <a:cs typeface="Arial" panose="020B0604020202020204" pitchFamily="34" charset="0"/>
              </a:rPr>
              <a:t> month postnatal life; discontinuing 3</a:t>
            </a:r>
            <a:r>
              <a:rPr lang="en-US" sz="1400" baseline="30000" dirty="0">
                <a:solidFill>
                  <a:schemeClr val="tx1">
                    <a:lumMod val="50000"/>
                  </a:schemeClr>
                </a:solidFill>
                <a:latin typeface="Helvetica Neue" panose="02000503000000020004"/>
                <a:cs typeface="Arial" panose="020B0604020202020204" pitchFamily="34" charset="0"/>
              </a:rPr>
              <a:t>rd</a:t>
            </a:r>
            <a:r>
              <a:rPr lang="en-US" sz="1400" dirty="0">
                <a:solidFill>
                  <a:schemeClr val="tx1">
                    <a:lumMod val="50000"/>
                  </a:schemeClr>
                </a:solidFill>
                <a:latin typeface="Helvetica Neue" panose="02000503000000020004"/>
                <a:cs typeface="Arial" panose="020B0604020202020204" pitchFamily="34" charset="0"/>
              </a:rPr>
              <a:t> trimester AD use does not reduce PNAS risk (Salisbury AL 2016)</a:t>
            </a:r>
          </a:p>
          <a:p>
            <a:pPr>
              <a:buClr>
                <a:schemeClr val="accent2"/>
              </a:buClr>
              <a:buFont typeface="Arial" panose="020B0604020202020204" pitchFamily="34" charset="0"/>
              <a:buChar char="•"/>
              <a:defRPr/>
            </a:pPr>
            <a:endParaRPr lang="en-US" sz="1400" dirty="0">
              <a:solidFill>
                <a:schemeClr val="tx1">
                  <a:lumMod val="50000"/>
                </a:schemeClr>
              </a:solidFill>
              <a:latin typeface="Helvetica Neue" panose="02000503000000020004"/>
            </a:endParaRPr>
          </a:p>
          <a:p>
            <a:pPr marL="0" indent="0">
              <a:buClr>
                <a:schemeClr val="accent2"/>
              </a:buClr>
              <a:buNone/>
              <a:defRPr/>
            </a:pPr>
            <a:r>
              <a:rPr lang="en-US" sz="1400" b="1" dirty="0">
                <a:solidFill>
                  <a:schemeClr val="tx1">
                    <a:lumMod val="50000"/>
                  </a:schemeClr>
                </a:solidFill>
                <a:latin typeface="Helvetica Neue" panose="02000503000000020004"/>
              </a:rPr>
              <a:t>Persistent pulmonary HTN of the newborn</a:t>
            </a:r>
            <a:r>
              <a:rPr lang="en-US" sz="1400" dirty="0">
                <a:solidFill>
                  <a:schemeClr val="tx1">
                    <a:lumMod val="50000"/>
                  </a:schemeClr>
                </a:solidFill>
                <a:latin typeface="Helvetica Neue" panose="02000503000000020004"/>
              </a:rPr>
              <a:t>: </a:t>
            </a:r>
            <a:endParaRPr lang="en-US" sz="1400" dirty="0">
              <a:solidFill>
                <a:schemeClr val="tx1">
                  <a:lumMod val="50000"/>
                </a:schemeClr>
              </a:solidFill>
              <a:latin typeface="Helvetica Neue" panose="02000503000000020004"/>
              <a:cs typeface="Arial" panose="020B0604020202020204" pitchFamily="34" charset="0"/>
            </a:endParaRPr>
          </a:p>
          <a:p>
            <a:pPr>
              <a:buClr>
                <a:schemeClr val="accent2"/>
              </a:buClr>
              <a:buFont typeface="Arial" panose="020B0604020202020204" pitchFamily="34" charset="0"/>
              <a:buChar char="•"/>
              <a:defRPr/>
            </a:pPr>
            <a:r>
              <a:rPr lang="en-US" sz="1400" dirty="0">
                <a:solidFill>
                  <a:schemeClr val="tx1">
                    <a:lumMod val="50000"/>
                  </a:schemeClr>
                </a:solidFill>
                <a:latin typeface="Helvetica Neue" panose="02000503000000020004"/>
                <a:cs typeface="Arial" panose="020B0604020202020204" pitchFamily="34" charset="0"/>
              </a:rPr>
              <a:t>reduced length of gestation and premature birth has been associated with increased risk of PPHN </a:t>
            </a:r>
          </a:p>
          <a:p>
            <a:pPr>
              <a:buFont typeface="Arial" panose="020B0604020202020204" pitchFamily="34" charset="0"/>
              <a:buChar char="•"/>
              <a:defRPr/>
            </a:pPr>
            <a:r>
              <a:rPr lang="en-US" sz="1400" dirty="0">
                <a:solidFill>
                  <a:schemeClr val="tx1">
                    <a:lumMod val="50000"/>
                  </a:schemeClr>
                </a:solidFill>
                <a:latin typeface="Helvetica Neue" panose="02000503000000020004"/>
                <a:cs typeface="Arial" panose="020B0604020202020204" pitchFamily="34" charset="0"/>
              </a:rPr>
              <a:t>present within twelve hours of birth with cyanosis and mild respiratory distress and can develop severe respiratory failure requiring intubation and mechanical ventilation</a:t>
            </a:r>
          </a:p>
          <a:p>
            <a:pPr>
              <a:buFont typeface="Arial" panose="020B0604020202020204" pitchFamily="34" charset="0"/>
              <a:buChar char="•"/>
              <a:defRPr/>
            </a:pPr>
            <a:r>
              <a:rPr lang="en-US" sz="1400" dirty="0">
                <a:solidFill>
                  <a:schemeClr val="tx1">
                    <a:lumMod val="50000"/>
                  </a:schemeClr>
                </a:solidFill>
                <a:latin typeface="Helvetica Neue" panose="02000503000000020004"/>
              </a:rPr>
              <a:t>1.9/1000 gen pop vs. 2.9-3.5/1000 w late gestation SSRI use (Becker M et al, 2016)</a:t>
            </a:r>
          </a:p>
          <a:p>
            <a:pPr>
              <a:buFont typeface="Arial" panose="020B0604020202020204" pitchFamily="34" charset="0"/>
              <a:buChar char="•"/>
              <a:defRPr/>
            </a:pPr>
            <a:r>
              <a:rPr lang="en-US" sz="1400" dirty="0">
                <a:solidFill>
                  <a:schemeClr val="tx1">
                    <a:lumMod val="50000"/>
                  </a:schemeClr>
                </a:solidFill>
                <a:latin typeface="Helvetica Neue" panose="02000503000000020004"/>
              </a:rPr>
              <a:t>NNH=285 for 1 infant to develop PPHN with late gestation SSRI exposure (Norby U, 2016)</a:t>
            </a:r>
          </a:p>
        </p:txBody>
      </p:sp>
      <p:sp>
        <p:nvSpPr>
          <p:cNvPr id="5" name="Slide Number Placeholder 4"/>
          <p:cNvSpPr>
            <a:spLocks noGrp="1"/>
          </p:cNvSpPr>
          <p:nvPr>
            <p:ph type="sldNum" sz="quarter" idx="12"/>
          </p:nvPr>
        </p:nvSpPr>
        <p:spPr>
          <a:prstGeom prst="rect">
            <a:avLst/>
          </a:prstGeom>
        </p:spPr>
        <p:txBody>
          <a:bodyPr vert="horz" lIns="0" tIns="0" rIns="0" bIns="0" rtlCol="0" anchor="b" anchorCtr="0"/>
          <a:lstStyle>
            <a:defPPr>
              <a:defRPr lang="en-US"/>
            </a:defPPr>
            <a:lvl1pPr marL="0" algn="r" defTabSz="457200" rtl="0" eaLnBrk="1" latinLnBrk="0" hangingPunct="1">
              <a:defRPr sz="8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8BC936-0928-C346-B13E-04BD58031644}" type="slidenum">
              <a:rPr lang="en-US" smtClean="0"/>
              <a:pPr/>
              <a:t>13</a:t>
            </a:fld>
            <a:endParaRPr lang="en-US" dirty="0"/>
          </a:p>
        </p:txBody>
      </p:sp>
    </p:spTree>
    <p:extLst>
      <p:ext uri="{BB962C8B-B14F-4D97-AF65-F5344CB8AC3E}">
        <p14:creationId xmlns:p14="http://schemas.microsoft.com/office/powerpoint/2010/main" val="22014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2D39-3E14-0AEC-B9EF-7DF98A97A978}"/>
              </a:ext>
            </a:extLst>
          </p:cNvPr>
          <p:cNvSpPr>
            <a:spLocks noGrp="1"/>
          </p:cNvSpPr>
          <p:nvPr>
            <p:ph type="title"/>
          </p:nvPr>
        </p:nvSpPr>
        <p:spPr/>
        <p:txBody>
          <a:bodyPr/>
          <a:lstStyle/>
          <a:p>
            <a:r>
              <a:rPr lang="en-US" sz="2800" dirty="0"/>
              <a:t>Risks to long-term child neurodevelopment with antenatal serotonergic antidepressant use</a:t>
            </a:r>
          </a:p>
        </p:txBody>
      </p:sp>
      <p:sp>
        <p:nvSpPr>
          <p:cNvPr id="3" name="Content Placeholder 2">
            <a:extLst>
              <a:ext uri="{FF2B5EF4-FFF2-40B4-BE49-F238E27FC236}">
                <a16:creationId xmlns:a16="http://schemas.microsoft.com/office/drawing/2014/main" id="{3CCFB127-522F-1220-3040-2DBD1915F78F}"/>
              </a:ext>
            </a:extLst>
          </p:cNvPr>
          <p:cNvSpPr>
            <a:spLocks noGrp="1"/>
          </p:cNvSpPr>
          <p:nvPr>
            <p:ph idx="1"/>
          </p:nvPr>
        </p:nvSpPr>
        <p:spPr/>
        <p:txBody>
          <a:bodyPr>
            <a:normAutofit/>
          </a:bodyPr>
          <a:lstStyle/>
          <a:p>
            <a:pPr marL="285750" indent="-285750">
              <a:buFont typeface="Arial" panose="020B0604020202020204" pitchFamily="34" charset="0"/>
              <a:buChar char="•"/>
              <a:defRPr/>
            </a:pPr>
            <a:r>
              <a:rPr lang="en-US" sz="2400" dirty="0">
                <a:solidFill>
                  <a:schemeClr val="tx1">
                    <a:lumMod val="50000"/>
                  </a:schemeClr>
                </a:solidFill>
                <a:latin typeface="Helvetica Neue" panose="02000503000000020004"/>
              </a:rPr>
              <a:t>37% increased risk of speech/language disorders with antenatal SSRI exposure (vs. unmedicated PND) and 28% increased risk in PND-exposed infants (vs. unexposed) </a:t>
            </a:r>
            <a:r>
              <a:rPr lang="en-US" sz="2000" dirty="0">
                <a:solidFill>
                  <a:schemeClr val="tx1">
                    <a:lumMod val="50000"/>
                  </a:schemeClr>
                </a:solidFill>
                <a:latin typeface="Helvetica Neue" panose="02000503000000020004"/>
              </a:rPr>
              <a:t>(Brown AS et al 2016)</a:t>
            </a:r>
          </a:p>
          <a:p>
            <a:pPr marL="0" indent="0">
              <a:buNone/>
              <a:defRPr/>
            </a:pPr>
            <a:endParaRPr lang="en-US" sz="2400" dirty="0">
              <a:solidFill>
                <a:schemeClr val="tx1">
                  <a:lumMod val="50000"/>
                </a:schemeClr>
              </a:solidFill>
              <a:latin typeface="Helvetica Neue" panose="02000503000000020004"/>
            </a:endParaRPr>
          </a:p>
          <a:p>
            <a:pPr marL="285750" indent="-285750">
              <a:buFont typeface="Arial" panose="020B0604020202020204" pitchFamily="34" charset="0"/>
              <a:buChar char="•"/>
              <a:defRPr/>
            </a:pPr>
            <a:r>
              <a:rPr lang="en-US" sz="2400" dirty="0">
                <a:solidFill>
                  <a:schemeClr val="tx1">
                    <a:lumMod val="50000"/>
                  </a:schemeClr>
                </a:solidFill>
                <a:latin typeface="Helvetica Neue" panose="02000503000000020004"/>
              </a:rPr>
              <a:t>risk for offspring to develop future depressive disorders by age 15; 8.2% with SSRI risk vs. 1.9% PND exposure alone </a:t>
            </a:r>
            <a:r>
              <a:rPr lang="en-US" sz="2000" dirty="0">
                <a:solidFill>
                  <a:schemeClr val="tx1">
                    <a:lumMod val="50000"/>
                  </a:schemeClr>
                </a:solidFill>
                <a:latin typeface="Helvetica Neue" panose="02000503000000020004"/>
              </a:rPr>
              <a:t>(</a:t>
            </a:r>
            <a:r>
              <a:rPr lang="en-US" sz="2000" dirty="0" err="1">
                <a:solidFill>
                  <a:schemeClr val="tx1">
                    <a:lumMod val="50000"/>
                  </a:schemeClr>
                </a:solidFill>
                <a:latin typeface="Helvetica Neue" panose="02000503000000020004"/>
              </a:rPr>
              <a:t>Malm</a:t>
            </a:r>
            <a:r>
              <a:rPr lang="en-US" sz="2000" dirty="0">
                <a:solidFill>
                  <a:schemeClr val="tx1">
                    <a:lumMod val="50000"/>
                  </a:schemeClr>
                </a:solidFill>
                <a:latin typeface="Helvetica Neue" panose="02000503000000020004"/>
              </a:rPr>
              <a:t> H et al, 2016)</a:t>
            </a:r>
          </a:p>
          <a:p>
            <a:pPr marL="0" indent="0">
              <a:buNone/>
              <a:defRPr/>
            </a:pPr>
            <a:endParaRPr lang="en-US" sz="2400" dirty="0">
              <a:solidFill>
                <a:schemeClr val="tx1">
                  <a:lumMod val="50000"/>
                </a:schemeClr>
              </a:solidFill>
              <a:latin typeface="Helvetica Neue" panose="02000503000000020004"/>
            </a:endParaRPr>
          </a:p>
          <a:p>
            <a:pPr marL="285750" indent="-285750">
              <a:buFont typeface="Arial" panose="020B0604020202020204" pitchFamily="34" charset="0"/>
              <a:buChar char="•"/>
              <a:defRPr/>
            </a:pPr>
            <a:r>
              <a:rPr lang="en-US" sz="2400" dirty="0">
                <a:solidFill>
                  <a:schemeClr val="tx1">
                    <a:lumMod val="50000"/>
                  </a:schemeClr>
                </a:solidFill>
                <a:latin typeface="Helvetica Neue" panose="02000503000000020004"/>
              </a:rPr>
              <a:t>no increased risk of Autism spectrum disorders or ADHD </a:t>
            </a:r>
            <a:r>
              <a:rPr lang="en-US" sz="2000" dirty="0">
                <a:solidFill>
                  <a:schemeClr val="tx1">
                    <a:lumMod val="50000"/>
                  </a:schemeClr>
                </a:solidFill>
                <a:latin typeface="Helvetica Neue" panose="02000503000000020004"/>
              </a:rPr>
              <a:t>(Malm H et al, 2016; Rommel AS et al, 2020; Vega ML et al, 2020), </a:t>
            </a:r>
            <a:r>
              <a:rPr lang="en-US" sz="2400" dirty="0">
                <a:solidFill>
                  <a:schemeClr val="tx1">
                    <a:lumMod val="50000"/>
                  </a:schemeClr>
                </a:solidFill>
                <a:latin typeface="Helvetica Neue" panose="02000503000000020004"/>
              </a:rPr>
              <a:t>cognition, behavior, IQ, motor development, speech, or language </a:t>
            </a:r>
            <a:r>
              <a:rPr lang="en-US" sz="2000" dirty="0">
                <a:solidFill>
                  <a:schemeClr val="tx1">
                    <a:lumMod val="50000"/>
                  </a:schemeClr>
                </a:solidFill>
                <a:latin typeface="Helvetica Neue" panose="02000503000000020004"/>
              </a:rPr>
              <a:t>(Rommel AS et al, 2020)</a:t>
            </a:r>
            <a:endParaRPr lang="en-US" sz="2000" u="sng" dirty="0">
              <a:solidFill>
                <a:schemeClr val="tx1">
                  <a:lumMod val="50000"/>
                </a:schemeClr>
              </a:solidFill>
              <a:latin typeface="Helvetica Neue" panose="02000503000000020004"/>
            </a:endParaRPr>
          </a:p>
          <a:p>
            <a:endParaRPr lang="en-US" sz="2400" dirty="0"/>
          </a:p>
        </p:txBody>
      </p:sp>
      <p:sp>
        <p:nvSpPr>
          <p:cNvPr id="4" name="Slide Number Placeholder 3">
            <a:extLst>
              <a:ext uri="{FF2B5EF4-FFF2-40B4-BE49-F238E27FC236}">
                <a16:creationId xmlns:a16="http://schemas.microsoft.com/office/drawing/2014/main" id="{BF3299B0-DD0B-4050-4E7F-A02C564E74CA}"/>
              </a:ext>
            </a:extLst>
          </p:cNvPr>
          <p:cNvSpPr>
            <a:spLocks noGrp="1"/>
          </p:cNvSpPr>
          <p:nvPr>
            <p:ph type="sldNum" sz="quarter" idx="12"/>
          </p:nvPr>
        </p:nvSpPr>
        <p:spPr/>
        <p:txBody>
          <a:bodyPr/>
          <a:lstStyle/>
          <a:p>
            <a:fld id="{E927A71C-5EB0-45EC-B0AD-E94D765AE5AB}" type="slidenum">
              <a:rPr lang="en-US" smtClean="0"/>
              <a:pPr/>
              <a:t>14</a:t>
            </a:fld>
            <a:endParaRPr lang="en-US" dirty="0"/>
          </a:p>
        </p:txBody>
      </p:sp>
    </p:spTree>
    <p:extLst>
      <p:ext uri="{BB962C8B-B14F-4D97-AF65-F5344CB8AC3E}">
        <p14:creationId xmlns:p14="http://schemas.microsoft.com/office/powerpoint/2010/main" val="153146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720436"/>
            <a:ext cx="10972801" cy="582460"/>
          </a:xfrm>
        </p:spPr>
        <p:txBody>
          <a:bodyPr/>
          <a:lstStyle/>
          <a:p>
            <a:r>
              <a:rPr lang="en-US" sz="3600" i="1" dirty="0"/>
              <a:t>Postpartum</a:t>
            </a:r>
            <a:r>
              <a:rPr lang="en-US" sz="3600" dirty="0"/>
              <a:t> depression therapeutics</a:t>
            </a:r>
          </a:p>
        </p:txBody>
      </p:sp>
      <p:sp>
        <p:nvSpPr>
          <p:cNvPr id="3" name="Content Placeholder 2"/>
          <p:cNvSpPr>
            <a:spLocks noGrp="1"/>
          </p:cNvSpPr>
          <p:nvPr>
            <p:ph idx="1"/>
          </p:nvPr>
        </p:nvSpPr>
        <p:spPr>
          <a:xfrm>
            <a:off x="609599" y="1552592"/>
            <a:ext cx="10972801" cy="4572000"/>
          </a:xfrm>
        </p:spPr>
        <p:txBody>
          <a:bodyPr>
            <a:normAutofit fontScale="92500" lnSpcReduction="20000"/>
          </a:bodyPr>
          <a:lstStyle/>
          <a:p>
            <a:pPr marL="0" indent="0">
              <a:buNone/>
            </a:pPr>
            <a:r>
              <a:rPr lang="en-US" sz="1600" dirty="0">
                <a:solidFill>
                  <a:schemeClr val="tx1"/>
                </a:solidFill>
              </a:rPr>
              <a:t>FDA-approved neuroactive steroid antidepressants for </a:t>
            </a:r>
            <a:r>
              <a:rPr lang="en-US" sz="1600" b="1" dirty="0">
                <a:solidFill>
                  <a:schemeClr val="tx1"/>
                </a:solidFill>
              </a:rPr>
              <a:t>moderate-severe postpartum depression </a:t>
            </a:r>
            <a:r>
              <a:rPr lang="en-US" sz="1600" dirty="0">
                <a:solidFill>
                  <a:schemeClr val="tx1"/>
                </a:solidFill>
              </a:rPr>
              <a:t>(postpartum use only)</a:t>
            </a:r>
            <a:endParaRPr lang="en-US" sz="1200" u="sng" dirty="0">
              <a:solidFill>
                <a:schemeClr val="tx1"/>
              </a:solidFill>
            </a:endParaRPr>
          </a:p>
          <a:p>
            <a:pPr marL="0" indent="0">
              <a:buNone/>
            </a:pPr>
            <a:r>
              <a:rPr lang="en-US" sz="1600" b="1" dirty="0">
                <a:solidFill>
                  <a:schemeClr val="tx1"/>
                </a:solidFill>
              </a:rPr>
              <a:t>Brexanolone </a:t>
            </a:r>
            <a:r>
              <a:rPr lang="en-US" sz="1600" dirty="0">
                <a:solidFill>
                  <a:schemeClr val="tx1"/>
                </a:solidFill>
              </a:rPr>
              <a:t>is an IV administered, </a:t>
            </a:r>
            <a:r>
              <a:rPr lang="en-US" sz="1600" u="sng" dirty="0">
                <a:solidFill>
                  <a:schemeClr val="tx1"/>
                </a:solidFill>
              </a:rPr>
              <a:t>exogenous version of allopregnanolone</a:t>
            </a:r>
            <a:r>
              <a:rPr lang="en-US" sz="1600" dirty="0">
                <a:solidFill>
                  <a:schemeClr val="tx1"/>
                </a:solidFill>
              </a:rPr>
              <a:t>, synaptic and extrasynaptic GABA-A receptor PAM</a:t>
            </a:r>
          </a:p>
          <a:p>
            <a:pPr marL="285750" indent="-285750">
              <a:buFont typeface="Arial" panose="020B0604020202020204" pitchFamily="34" charset="0"/>
              <a:buChar char="•"/>
            </a:pPr>
            <a:r>
              <a:rPr lang="en-US" sz="1600" dirty="0">
                <a:solidFill>
                  <a:schemeClr val="tx1"/>
                </a:solidFill>
              </a:rPr>
              <a:t>First FDA-approved PPD treatment (2019) and first-in-class neuroactive steroid antidepressant</a:t>
            </a:r>
          </a:p>
          <a:p>
            <a:pPr marL="285750" indent="-285750">
              <a:buFont typeface="Arial" panose="020B0604020202020204" pitchFamily="34" charset="0"/>
              <a:buChar char="•"/>
            </a:pPr>
            <a:r>
              <a:rPr lang="en-US" sz="1600" dirty="0">
                <a:solidFill>
                  <a:schemeClr val="tx1"/>
                </a:solidFill>
              </a:rPr>
              <a:t>Brexanolone is administered as a 60-hour infusion (2.5 days) in certified facilities through a REMS</a:t>
            </a:r>
          </a:p>
          <a:p>
            <a:pPr marL="285750" indent="-285750">
              <a:buFont typeface="Arial" panose="020B0604020202020204" pitchFamily="34" charset="0"/>
              <a:buChar char="•"/>
            </a:pPr>
            <a:r>
              <a:rPr lang="en-US" sz="1600" dirty="0">
                <a:solidFill>
                  <a:schemeClr val="tx1"/>
                </a:solidFill>
              </a:rPr>
              <a:t>Rapid-acting antidepressant effects at hour 60, maintained through day 30 (Kane S. et al, 2017 and Meltzer-Brody S et al, 2018)</a:t>
            </a:r>
          </a:p>
          <a:p>
            <a:pPr marL="285750" indent="-285750">
              <a:buFont typeface="Arial" panose="020B0604020202020204" pitchFamily="34" charset="0"/>
              <a:buChar char="•"/>
            </a:pPr>
            <a:r>
              <a:rPr lang="en-US" sz="1600" b="1" dirty="0">
                <a:solidFill>
                  <a:schemeClr val="tx1"/>
                </a:solidFill>
              </a:rPr>
              <a:t>Boxed warning </a:t>
            </a:r>
            <a:r>
              <a:rPr lang="en-US" sz="1600" dirty="0">
                <a:solidFill>
                  <a:schemeClr val="tx1"/>
                </a:solidFill>
              </a:rPr>
              <a:t>for excessive sedation and loss of consciousness</a:t>
            </a:r>
          </a:p>
          <a:p>
            <a:pPr marL="285750" indent="-285750">
              <a:buFont typeface="Arial" panose="020B0604020202020204" pitchFamily="34" charset="0"/>
              <a:buChar char="•"/>
            </a:pPr>
            <a:r>
              <a:rPr lang="en-US" sz="1600" dirty="0">
                <a:solidFill>
                  <a:schemeClr val="tx1"/>
                </a:solidFill>
              </a:rPr>
              <a:t>Schedule IV</a:t>
            </a: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endParaRPr lang="en-US" sz="1600" dirty="0">
              <a:solidFill>
                <a:schemeClr val="tx1"/>
              </a:solidFill>
            </a:endParaRPr>
          </a:p>
          <a:p>
            <a:pPr marL="0" indent="0">
              <a:buNone/>
            </a:pPr>
            <a:r>
              <a:rPr lang="en-US" sz="1600" b="1" dirty="0">
                <a:solidFill>
                  <a:schemeClr val="tx1"/>
                </a:solidFill>
              </a:rPr>
              <a:t>Zuranolone </a:t>
            </a:r>
            <a:r>
              <a:rPr lang="en-US" sz="1600" dirty="0">
                <a:solidFill>
                  <a:schemeClr val="tx1"/>
                </a:solidFill>
              </a:rPr>
              <a:t>is  a </a:t>
            </a:r>
            <a:r>
              <a:rPr lang="en-US" sz="1600" u="sng" dirty="0">
                <a:solidFill>
                  <a:schemeClr val="tx1"/>
                </a:solidFill>
              </a:rPr>
              <a:t>synthetic analog of allopregnanolone </a:t>
            </a:r>
            <a:r>
              <a:rPr lang="en-US" sz="1600" dirty="0">
                <a:solidFill>
                  <a:schemeClr val="tx1"/>
                </a:solidFill>
              </a:rPr>
              <a:t>and is a PAM of synaptic and extrasynaptic GABA-A receptors</a:t>
            </a:r>
          </a:p>
          <a:p>
            <a:pPr marL="285750" indent="-285750">
              <a:buFont typeface="Arial" panose="020B0604020202020204" pitchFamily="34" charset="0"/>
              <a:buChar char="•"/>
            </a:pPr>
            <a:r>
              <a:rPr lang="en-US" sz="1600" dirty="0">
                <a:solidFill>
                  <a:schemeClr val="tx1"/>
                </a:solidFill>
              </a:rPr>
              <a:t>First oral FDA-approved PPD treatment in 2023</a:t>
            </a:r>
          </a:p>
          <a:p>
            <a:pPr marL="285750" indent="-285750">
              <a:buFont typeface="Arial" panose="020B0604020202020204" pitchFamily="34" charset="0"/>
              <a:buChar char="•"/>
            </a:pPr>
            <a:r>
              <a:rPr lang="en-US" sz="1600" dirty="0">
                <a:solidFill>
                  <a:schemeClr val="tx1"/>
                </a:solidFill>
              </a:rPr>
              <a:t>PK/PD profile consistent with once daily oral dosing (50mg PO qPM x 14 days only)</a:t>
            </a:r>
          </a:p>
          <a:p>
            <a:pPr marL="285750" indent="-285750">
              <a:buFont typeface="Arial" panose="020B0604020202020204" pitchFamily="34" charset="0"/>
              <a:buChar char="•"/>
            </a:pPr>
            <a:r>
              <a:rPr lang="en-US" sz="1600" dirty="0">
                <a:solidFill>
                  <a:schemeClr val="tx1"/>
                </a:solidFill>
              </a:rPr>
              <a:t>Rapid-acting antidepressant effects at day 15, as early as day 3, maintained through day 45 </a:t>
            </a:r>
            <a:r>
              <a:rPr lang="en-US" sz="1400" dirty="0">
                <a:solidFill>
                  <a:schemeClr val="tx1"/>
                </a:solidFill>
              </a:rPr>
              <a:t>(Deligiannidis K et al 2021, and 2023)</a:t>
            </a:r>
          </a:p>
          <a:p>
            <a:pPr marL="285750" indent="-285750">
              <a:buFont typeface="Arial" panose="020B0604020202020204" pitchFamily="34" charset="0"/>
              <a:buChar char="•"/>
            </a:pPr>
            <a:r>
              <a:rPr lang="en-US" sz="1600" b="1" dirty="0">
                <a:solidFill>
                  <a:schemeClr val="tx1"/>
                </a:solidFill>
              </a:rPr>
              <a:t>Boxed warning </a:t>
            </a:r>
            <a:r>
              <a:rPr lang="en-US" sz="1600" dirty="0">
                <a:solidFill>
                  <a:schemeClr val="tx1"/>
                </a:solidFill>
              </a:rPr>
              <a:t>for impaired ability to drive or engage in other hazardous activities due to CNS depressant effects</a:t>
            </a:r>
          </a:p>
          <a:p>
            <a:pPr marL="285750" indent="-285750">
              <a:buFont typeface="Arial" panose="020B0604020202020204" pitchFamily="34" charset="0"/>
              <a:buChar char="•"/>
            </a:pPr>
            <a:r>
              <a:rPr lang="en-US" sz="1600" dirty="0">
                <a:solidFill>
                  <a:schemeClr val="tx1"/>
                </a:solidFill>
              </a:rPr>
              <a:t>Schedule IV</a:t>
            </a:r>
          </a:p>
        </p:txBody>
      </p:sp>
      <p:sp>
        <p:nvSpPr>
          <p:cNvPr id="5" name="Slide Number Placeholder 4"/>
          <p:cNvSpPr>
            <a:spLocks noGrp="1"/>
          </p:cNvSpPr>
          <p:nvPr>
            <p:ph type="sldNum" sz="quarter" idx="11"/>
          </p:nvPr>
        </p:nvSpPr>
        <p:spPr>
          <a:xfrm>
            <a:off x="10594975" y="6374288"/>
            <a:ext cx="987424" cy="278924"/>
          </a:xfrm>
          <a:prstGeom prst="rect">
            <a:avLst/>
          </a:prstGeom>
        </p:spPr>
        <p:txBody>
          <a:bodyPr vert="horz" lIns="0" tIns="0" rIns="0" bIns="0" rtlCol="0" anchor="b" anchorCtr="0"/>
          <a:lstStyle>
            <a:defPPr>
              <a:defRPr lang="en-US"/>
            </a:defPPr>
            <a:lvl1pPr marL="0" algn="r"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8BC936-0928-C346-B13E-04BD58031644}" type="slidenum">
              <a:rPr lang="en-US" smtClean="0">
                <a:solidFill>
                  <a:srgbClr val="53565A"/>
                </a:solidFill>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850" b="0" i="0" u="none" strike="noStrike" kern="1200" cap="none" spc="0" normalizeH="0" baseline="0" noProof="0" dirty="0">
              <a:ln>
                <a:noFill/>
              </a:ln>
              <a:solidFill>
                <a:srgbClr val="53565A"/>
              </a:solidFill>
              <a:effectLst/>
              <a:uLnTx/>
              <a:uFillTx/>
              <a:latin typeface="Calibri"/>
              <a:ea typeface="+mn-ea"/>
              <a:cs typeface="+mn-cs"/>
            </a:endParaRPr>
          </a:p>
        </p:txBody>
      </p:sp>
    </p:spTree>
    <p:extLst>
      <p:ext uri="{BB962C8B-B14F-4D97-AF65-F5344CB8AC3E}">
        <p14:creationId xmlns:p14="http://schemas.microsoft.com/office/powerpoint/2010/main" val="221318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E5E91-1219-CF45-E851-B90ACBE94ABF}"/>
              </a:ext>
            </a:extLst>
          </p:cNvPr>
          <p:cNvSpPr>
            <a:spLocks noGrp="1"/>
          </p:cNvSpPr>
          <p:nvPr>
            <p:ph type="title"/>
          </p:nvPr>
        </p:nvSpPr>
        <p:spPr/>
        <p:txBody>
          <a:bodyPr/>
          <a:lstStyle/>
          <a:p>
            <a:r>
              <a:rPr lang="en-US" sz="3600" dirty="0"/>
              <a:t>Antidepressant dosing for postpartum depression </a:t>
            </a:r>
            <a:r>
              <a:rPr lang="en-US" sz="1800" dirty="0"/>
              <a:t>(see </a:t>
            </a:r>
            <a:r>
              <a:rPr lang="en-US" sz="1800" dirty="0">
                <a:hlinkClick r:id="rId3"/>
              </a:rPr>
              <a:t>https://dailymed.nlm.nih.gov</a:t>
            </a:r>
            <a:r>
              <a:rPr lang="en-US" sz="1800" dirty="0"/>
              <a:t> for full prescribing info)</a:t>
            </a:r>
            <a:endParaRPr lang="en-US" sz="3600" dirty="0"/>
          </a:p>
        </p:txBody>
      </p:sp>
      <p:graphicFrame>
        <p:nvGraphicFramePr>
          <p:cNvPr id="6" name="Table 6">
            <a:extLst>
              <a:ext uri="{FF2B5EF4-FFF2-40B4-BE49-F238E27FC236}">
                <a16:creationId xmlns:a16="http://schemas.microsoft.com/office/drawing/2014/main" id="{4ED26B5A-C017-A972-9EAD-FEDE38BB118D}"/>
              </a:ext>
            </a:extLst>
          </p:cNvPr>
          <p:cNvGraphicFramePr>
            <a:graphicFrameLocks noGrp="1"/>
          </p:cNvGraphicFramePr>
          <p:nvPr>
            <p:ph idx="1"/>
            <p:extLst>
              <p:ext uri="{D42A27DB-BD31-4B8C-83A1-F6EECF244321}">
                <p14:modId xmlns:p14="http://schemas.microsoft.com/office/powerpoint/2010/main" val="2336195213"/>
              </p:ext>
            </p:extLst>
          </p:nvPr>
        </p:nvGraphicFramePr>
        <p:xfrm>
          <a:off x="838200" y="2253883"/>
          <a:ext cx="10515600" cy="2863874"/>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968028967"/>
                    </a:ext>
                  </a:extLst>
                </a:gridCol>
                <a:gridCol w="2103120">
                  <a:extLst>
                    <a:ext uri="{9D8B030D-6E8A-4147-A177-3AD203B41FA5}">
                      <a16:colId xmlns:a16="http://schemas.microsoft.com/office/drawing/2014/main" val="3392577775"/>
                    </a:ext>
                  </a:extLst>
                </a:gridCol>
                <a:gridCol w="6309360">
                  <a:extLst>
                    <a:ext uri="{9D8B030D-6E8A-4147-A177-3AD203B41FA5}">
                      <a16:colId xmlns:a16="http://schemas.microsoft.com/office/drawing/2014/main" val="2123532504"/>
                    </a:ext>
                  </a:extLst>
                </a:gridCol>
              </a:tblGrid>
              <a:tr h="700417">
                <a:tc>
                  <a:txBody>
                    <a:bodyPr/>
                    <a:lstStyle/>
                    <a:p>
                      <a:r>
                        <a:rPr lang="en-US" dirty="0"/>
                        <a:t>Medication</a:t>
                      </a:r>
                    </a:p>
                    <a:p>
                      <a:r>
                        <a:rPr lang="en-US" dirty="0"/>
                        <a:t>Generic</a:t>
                      </a:r>
                    </a:p>
                  </a:txBody>
                  <a:tcPr/>
                </a:tc>
                <a:tc>
                  <a:txBody>
                    <a:bodyPr/>
                    <a:lstStyle/>
                    <a:p>
                      <a:r>
                        <a:rPr lang="en-US" dirty="0"/>
                        <a:t>Medication</a:t>
                      </a:r>
                    </a:p>
                    <a:p>
                      <a:r>
                        <a:rPr lang="en-US" dirty="0"/>
                        <a:t>Trade</a:t>
                      </a:r>
                    </a:p>
                  </a:txBody>
                  <a:tcPr/>
                </a:tc>
                <a:tc>
                  <a:txBody>
                    <a:bodyPr/>
                    <a:lstStyle/>
                    <a:p>
                      <a:r>
                        <a:rPr lang="en-US" dirty="0"/>
                        <a:t>Recommended dosage</a:t>
                      </a:r>
                    </a:p>
                  </a:txBody>
                  <a:tcPr/>
                </a:tc>
                <a:extLst>
                  <a:ext uri="{0D108BD9-81ED-4DB2-BD59-A6C34878D82A}">
                    <a16:rowId xmlns:a16="http://schemas.microsoft.com/office/drawing/2014/main" val="2620399744"/>
                  </a:ext>
                </a:extLst>
              </a:tr>
              <a:tr h="700417">
                <a:tc>
                  <a:txBody>
                    <a:bodyPr/>
                    <a:lstStyle/>
                    <a:p>
                      <a:r>
                        <a:rPr lang="en-US" dirty="0"/>
                        <a:t>Brexanolone IV</a:t>
                      </a:r>
                    </a:p>
                  </a:txBody>
                  <a:tcPr/>
                </a:tc>
                <a:tc>
                  <a:txBody>
                    <a:bodyPr/>
                    <a:lstStyle/>
                    <a:p>
                      <a:r>
                        <a:rPr lang="en-US" dirty="0" err="1"/>
                        <a:t>Zulresso</a:t>
                      </a:r>
                      <a:r>
                        <a:rPr lang="en-US" dirty="0"/>
                        <a:t>, dispensed in a REMS certified facility</a:t>
                      </a:r>
                    </a:p>
                  </a:txBody>
                  <a:tcPr/>
                </a:tc>
                <a:tc>
                  <a:txBody>
                    <a:bodyPr/>
                    <a:lstStyle/>
                    <a:p>
                      <a:pPr fontAlgn="base"/>
                      <a:r>
                        <a:rPr lang="en-US" sz="1800" b="0" i="0" kern="1200" dirty="0">
                          <a:solidFill>
                            <a:schemeClr val="dk1"/>
                          </a:solidFill>
                          <a:effectLst/>
                          <a:latin typeface="+mn-lt"/>
                          <a:ea typeface="+mn-ea"/>
                          <a:cs typeface="+mn-cs"/>
                        </a:rPr>
                        <a:t>0 to 4 hours: Initiate with a dosage of 30 mcg/kg/hour</a:t>
                      </a:r>
                    </a:p>
                    <a:p>
                      <a:pPr fontAlgn="base"/>
                      <a:r>
                        <a:rPr lang="en-US" sz="1800" b="0" i="0" kern="1200" dirty="0">
                          <a:solidFill>
                            <a:schemeClr val="dk1"/>
                          </a:solidFill>
                          <a:effectLst/>
                          <a:latin typeface="+mn-lt"/>
                          <a:ea typeface="+mn-ea"/>
                          <a:cs typeface="+mn-cs"/>
                        </a:rPr>
                        <a:t>4 to 24 hours: Increase dosage to 60 mcg/kg/hour</a:t>
                      </a:r>
                    </a:p>
                    <a:p>
                      <a:pPr fontAlgn="base"/>
                      <a:r>
                        <a:rPr lang="en-US" sz="1800" b="0" i="0" kern="1200" dirty="0">
                          <a:solidFill>
                            <a:schemeClr val="dk1"/>
                          </a:solidFill>
                          <a:effectLst/>
                          <a:latin typeface="+mn-lt"/>
                          <a:ea typeface="+mn-ea"/>
                          <a:cs typeface="+mn-cs"/>
                        </a:rPr>
                        <a:t>24 to 52 hours: Increase dosage to 90 mcg/kg/hour </a:t>
                      </a:r>
                    </a:p>
                    <a:p>
                      <a:pPr fontAlgn="base"/>
                      <a:r>
                        <a:rPr lang="en-US" sz="1800" b="0" i="0" kern="1200" dirty="0">
                          <a:solidFill>
                            <a:schemeClr val="dk1"/>
                          </a:solidFill>
                          <a:effectLst/>
                          <a:latin typeface="+mn-lt"/>
                          <a:ea typeface="+mn-ea"/>
                          <a:cs typeface="+mn-cs"/>
                        </a:rPr>
                        <a:t>52 to 56 hours: Decrease dosage to 60 mcg/kg/hour</a:t>
                      </a:r>
                    </a:p>
                    <a:p>
                      <a:pPr fontAlgn="base"/>
                      <a:r>
                        <a:rPr lang="en-US" sz="1800" b="0" i="0" kern="1200" dirty="0">
                          <a:solidFill>
                            <a:schemeClr val="dk1"/>
                          </a:solidFill>
                          <a:effectLst/>
                          <a:latin typeface="+mn-lt"/>
                          <a:ea typeface="+mn-ea"/>
                          <a:cs typeface="+mn-cs"/>
                        </a:rPr>
                        <a:t>56 to 60 hours: Decrease dosage to 30 mcg/kg/hour</a:t>
                      </a:r>
                    </a:p>
                  </a:txBody>
                  <a:tcPr/>
                </a:tc>
                <a:extLst>
                  <a:ext uri="{0D108BD9-81ED-4DB2-BD59-A6C34878D82A}">
                    <a16:rowId xmlns:a16="http://schemas.microsoft.com/office/drawing/2014/main" val="1338376925"/>
                  </a:ext>
                </a:extLst>
              </a:tr>
              <a:tr h="700417">
                <a:tc>
                  <a:txBody>
                    <a:bodyPr/>
                    <a:lstStyle/>
                    <a:p>
                      <a:r>
                        <a:rPr lang="en-US" dirty="0"/>
                        <a:t>Zuranolone</a:t>
                      </a:r>
                    </a:p>
                  </a:txBody>
                  <a:tcPr/>
                </a:tc>
                <a:tc>
                  <a:txBody>
                    <a:bodyPr/>
                    <a:lstStyle/>
                    <a:p>
                      <a:r>
                        <a:rPr lang="en-US" dirty="0" err="1"/>
                        <a:t>Zurzuvae</a:t>
                      </a:r>
                      <a:endParaRPr lang="en-US" dirty="0"/>
                    </a:p>
                  </a:txBody>
                  <a:tcPr/>
                </a:tc>
                <a:tc>
                  <a:txBody>
                    <a:bodyPr/>
                    <a:lstStyle/>
                    <a:p>
                      <a:r>
                        <a:rPr lang="en-US" dirty="0"/>
                        <a:t>50mg PO </a:t>
                      </a:r>
                      <a:r>
                        <a:rPr lang="en-US" dirty="0" err="1"/>
                        <a:t>qPM</a:t>
                      </a:r>
                      <a:r>
                        <a:rPr lang="en-US" dirty="0"/>
                        <a:t> x 14 days, if excessive sedation reduce dose to 40mg PO </a:t>
                      </a:r>
                      <a:r>
                        <a:rPr lang="en-US" dirty="0" err="1"/>
                        <a:t>qPM</a:t>
                      </a:r>
                      <a:r>
                        <a:rPr lang="en-US" dirty="0"/>
                        <a:t>; total course not to exceed 14 days treatment</a:t>
                      </a:r>
                    </a:p>
                  </a:txBody>
                  <a:tcPr/>
                </a:tc>
                <a:extLst>
                  <a:ext uri="{0D108BD9-81ED-4DB2-BD59-A6C34878D82A}">
                    <a16:rowId xmlns:a16="http://schemas.microsoft.com/office/drawing/2014/main" val="230193627"/>
                  </a:ext>
                </a:extLst>
              </a:tr>
            </a:tbl>
          </a:graphicData>
        </a:graphic>
      </p:graphicFrame>
      <p:sp>
        <p:nvSpPr>
          <p:cNvPr id="4" name="Slide Number Placeholder 3">
            <a:extLst>
              <a:ext uri="{FF2B5EF4-FFF2-40B4-BE49-F238E27FC236}">
                <a16:creationId xmlns:a16="http://schemas.microsoft.com/office/drawing/2014/main" id="{87C62534-7144-8181-F104-02CB30733D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7A71C-5EB0-45EC-B0AD-E94D765AE5AB}" type="slidenum">
              <a:rPr kumimoji="0" lang="en-US" sz="1000" b="0" i="0" u="none" strike="noStrike" kern="1200" cap="none" spc="0" normalizeH="0" baseline="0" noProof="0" smtClean="0">
                <a:ln>
                  <a:noFill/>
                </a:ln>
                <a:solidFill>
                  <a:srgbClr val="E7E6E6">
                    <a:lumMod val="25000"/>
                  </a:srgbClr>
                </a:solidFill>
                <a:effectLst/>
                <a:uLnTx/>
                <a:uFillTx/>
                <a:latin typeface="Helvetica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E7E6E6">
                  <a:lumMod val="25000"/>
                </a:srgbClr>
              </a:solidFill>
              <a:effectLst/>
              <a:uLnTx/>
              <a:uFillTx/>
              <a:latin typeface="Helvetica Regular" charset="0"/>
              <a:ea typeface="+mn-ea"/>
              <a:cs typeface="+mn-cs"/>
            </a:endParaRPr>
          </a:p>
        </p:txBody>
      </p:sp>
    </p:spTree>
    <p:extLst>
      <p:ext uri="{BB962C8B-B14F-4D97-AF65-F5344CB8AC3E}">
        <p14:creationId xmlns:p14="http://schemas.microsoft.com/office/powerpoint/2010/main" val="366463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table of medical records&#10;&#10;Description automatically generated with medium confidence">
            <a:extLst>
              <a:ext uri="{FF2B5EF4-FFF2-40B4-BE49-F238E27FC236}">
                <a16:creationId xmlns:a16="http://schemas.microsoft.com/office/drawing/2014/main" id="{549C62D8-BDFC-9775-7FC9-E2BEFD5B646E}"/>
              </a:ext>
            </a:extLst>
          </p:cNvPr>
          <p:cNvPicPr>
            <a:picLocks noGrp="1" noChangeAspect="1"/>
          </p:cNvPicPr>
          <p:nvPr>
            <p:ph idx="1"/>
          </p:nvPr>
        </p:nvPicPr>
        <p:blipFill>
          <a:blip r:embed="rId3"/>
          <a:stretch>
            <a:fillRect/>
          </a:stretch>
        </p:blipFill>
        <p:spPr>
          <a:xfrm>
            <a:off x="6126050" y="170311"/>
            <a:ext cx="5456349" cy="6343439"/>
          </a:xfrm>
        </p:spPr>
      </p:pic>
      <p:sp>
        <p:nvSpPr>
          <p:cNvPr id="5" name="Slide Number Placeholder 4">
            <a:extLst>
              <a:ext uri="{FF2B5EF4-FFF2-40B4-BE49-F238E27FC236}">
                <a16:creationId xmlns:a16="http://schemas.microsoft.com/office/drawing/2014/main" id="{C72426B5-6626-7B44-E803-94CBADE3C15C}"/>
              </a:ext>
            </a:extLst>
          </p:cNvPr>
          <p:cNvSpPr>
            <a:spLocks noGrp="1"/>
          </p:cNvSpPr>
          <p:nvPr>
            <p:ph type="sldNum" sz="quarter" idx="11"/>
          </p:nvPr>
        </p:nvSpPr>
        <p:spPr>
          <a:xfrm>
            <a:off x="10594975" y="6374288"/>
            <a:ext cx="987424" cy="278924"/>
          </a:xfrm>
          <a:prstGeom prst="rect">
            <a:avLst/>
          </a:prstGeom>
        </p:spPr>
        <p:txBody>
          <a:bodyPr vert="horz" lIns="0" tIns="0" rIns="0" bIns="0" rtlCol="0" anchor="b" anchorCtr="0"/>
          <a:lstStyle>
            <a:defPPr>
              <a:defRPr lang="en-US"/>
            </a:defPPr>
            <a:lvl1pPr marL="0" algn="r"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8BC936-0928-C346-B13E-04BD58031644}" type="slidenum">
              <a:rPr lang="en-US" smtClean="0">
                <a:solidFill>
                  <a:srgbClr val="53565A"/>
                </a:solidFill>
              </a:rPr>
              <a:pPr/>
              <a:t>17</a:t>
            </a:fld>
            <a:endParaRPr lang="en-US" dirty="0"/>
          </a:p>
        </p:txBody>
      </p:sp>
      <p:pic>
        <p:nvPicPr>
          <p:cNvPr id="8" name="Content Placeholder 5" descr="A table of information with text&#10;&#10;Description automatically generated with medium confidence">
            <a:extLst>
              <a:ext uri="{FF2B5EF4-FFF2-40B4-BE49-F238E27FC236}">
                <a16:creationId xmlns:a16="http://schemas.microsoft.com/office/drawing/2014/main" id="{26CB3524-1BC5-4B86-B588-5836E33A7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31" y="631725"/>
            <a:ext cx="5063127" cy="4902532"/>
          </a:xfrm>
          <a:prstGeom prst="rect">
            <a:avLst/>
          </a:prstGeom>
          <a:noFill/>
        </p:spPr>
      </p:pic>
      <p:sp>
        <p:nvSpPr>
          <p:cNvPr id="9" name="Content Placeholder 3">
            <a:extLst>
              <a:ext uri="{FF2B5EF4-FFF2-40B4-BE49-F238E27FC236}">
                <a16:creationId xmlns:a16="http://schemas.microsoft.com/office/drawing/2014/main" id="{D540FE64-60A9-01D8-8EE5-C1CC65A7B087}"/>
              </a:ext>
            </a:extLst>
          </p:cNvPr>
          <p:cNvSpPr txBox="1">
            <a:spLocks/>
          </p:cNvSpPr>
          <p:nvPr/>
        </p:nvSpPr>
        <p:spPr>
          <a:xfrm>
            <a:off x="609600" y="5744307"/>
            <a:ext cx="5103356" cy="668215"/>
          </a:xfrm>
          <a:prstGeom prst="rect">
            <a:avLst/>
          </a:prstGeom>
        </p:spPr>
        <p:txBody>
          <a:bodyPr>
            <a:normAutofit fontScale="92500"/>
          </a:bodyPr>
          <a:lstStyle>
            <a:lvl1pPr marL="0" indent="0" algn="l" defTabSz="457200" rtl="0" eaLnBrk="1" latinLnBrk="0" hangingPunct="1">
              <a:spcBef>
                <a:spcPts val="0"/>
              </a:spcBef>
              <a:spcAft>
                <a:spcPts val="300"/>
              </a:spcAft>
              <a:buFontTx/>
              <a:buNone/>
              <a:defRPr sz="1800" b="0" kern="1200">
                <a:solidFill>
                  <a:schemeClr val="tx1"/>
                </a:solidFill>
                <a:latin typeface="Calibri"/>
                <a:ea typeface="+mn-ea"/>
                <a:cs typeface="Calibri"/>
              </a:defRPr>
            </a:lvl1pPr>
            <a:lvl2pPr marL="171450" indent="-171450" algn="l" defTabSz="0" rtl="0" eaLnBrk="1" latinLnBrk="0" hangingPunct="1">
              <a:spcBef>
                <a:spcPts val="0"/>
              </a:spcBef>
              <a:spcAft>
                <a:spcPts val="300"/>
              </a:spcAft>
              <a:buFont typeface="Calibri" panose="020F0502020204030204" pitchFamily="34" charset="0"/>
              <a:buChar char="•"/>
              <a:defRPr sz="1800" b="0" i="0" kern="1200">
                <a:solidFill>
                  <a:schemeClr val="tx1"/>
                </a:solidFill>
                <a:latin typeface="Calibri"/>
                <a:ea typeface="+mn-ea"/>
                <a:cs typeface="Calibri"/>
              </a:defRPr>
            </a:lvl2pPr>
            <a:lvl3pPr marL="347472" indent="-164592" algn="l" defTabSz="401638" rtl="0" eaLnBrk="1" latinLnBrk="0" hangingPunct="1">
              <a:spcBef>
                <a:spcPts val="0"/>
              </a:spcBef>
              <a:spcAft>
                <a:spcPts val="300"/>
              </a:spcAft>
              <a:buFont typeface="Calibri" panose="020F0502020204030204" pitchFamily="34" charset="0"/>
              <a:buChar char="-"/>
              <a:defRPr sz="1800" b="0" i="0" kern="1200">
                <a:solidFill>
                  <a:schemeClr val="tx1"/>
                </a:solidFill>
                <a:latin typeface="Calibri"/>
                <a:ea typeface="+mn-ea"/>
                <a:cs typeface="Calibri"/>
              </a:defRPr>
            </a:lvl3pPr>
            <a:lvl4pPr marL="502920" indent="-146304" algn="l" defTabSz="228600" rtl="0" eaLnBrk="1" latinLnBrk="0" hangingPunct="1">
              <a:spcBef>
                <a:spcPts val="0"/>
              </a:spcBef>
              <a:spcAft>
                <a:spcPts val="300"/>
              </a:spcAft>
              <a:buFont typeface="Calibri" panose="020F0502020204030204" pitchFamily="34" charset="0"/>
              <a:buChar char="•"/>
              <a:defRPr sz="1400" b="0" i="0" kern="1200">
                <a:solidFill>
                  <a:schemeClr val="tx1"/>
                </a:solidFill>
                <a:latin typeface="Calibri"/>
                <a:ea typeface="+mn-ea"/>
                <a:cs typeface="Calibri"/>
              </a:defRPr>
            </a:lvl4pPr>
            <a:lvl5pPr marL="667512" indent="-146304" algn="l" defTabSz="457200" rtl="0" eaLnBrk="1" latinLnBrk="0" hangingPunct="1">
              <a:spcBef>
                <a:spcPts val="0"/>
              </a:spcBef>
              <a:spcAft>
                <a:spcPts val="300"/>
              </a:spcAft>
              <a:buFont typeface="Calibri" panose="020F0502020204030204" pitchFamily="34" charset="0"/>
              <a:buChar char="-"/>
              <a:defRPr lang="en-US" sz="1400" b="0" i="0" kern="1200" dirty="0" smtClean="0">
                <a:solidFill>
                  <a:schemeClr val="tx1"/>
                </a:solidFill>
                <a:latin typeface="Calibri"/>
                <a:ea typeface="+mn-ea"/>
                <a:cs typeface="Calibri"/>
              </a:defRPr>
            </a:lvl5pPr>
            <a:lvl6pPr marL="822960" indent="-146304" algn="l" defTabSz="457200" rtl="0" eaLnBrk="1" latinLnBrk="0" hangingPunct="1">
              <a:spcBef>
                <a:spcPts val="0"/>
              </a:spcBef>
              <a:spcAft>
                <a:spcPts val="300"/>
              </a:spcAft>
              <a:buFont typeface="Calibri" panose="020F0502020204030204" pitchFamily="34" charset="0"/>
              <a:buChar char="•"/>
              <a:defRPr sz="1400" kern="1200">
                <a:solidFill>
                  <a:schemeClr val="tx1"/>
                </a:solidFill>
                <a:latin typeface="+mn-lt"/>
                <a:ea typeface="+mn-ea"/>
                <a:cs typeface="+mn-cs"/>
              </a:defRPr>
            </a:lvl6pPr>
            <a:lvl7pPr marL="978408" indent="-146304" algn="l" defTabSz="457200" rtl="0" eaLnBrk="1" latinLnBrk="0" hangingPunct="1">
              <a:spcBef>
                <a:spcPts val="0"/>
              </a:spcBef>
              <a:spcAft>
                <a:spcPts val="300"/>
              </a:spcAft>
              <a:buFont typeface="Calibri" panose="020F0502020204030204" pitchFamily="34" charset="0"/>
              <a:buChar char="-"/>
              <a:defRPr sz="1400" kern="1200">
                <a:solidFill>
                  <a:schemeClr val="tx1"/>
                </a:solidFill>
                <a:latin typeface="+mn-lt"/>
                <a:ea typeface="+mn-ea"/>
                <a:cs typeface="+mn-cs"/>
              </a:defRPr>
            </a:lvl7pPr>
            <a:lvl8pPr marL="1133856" indent="-146304" algn="l" defTabSz="457200" rtl="0" eaLnBrk="1" latinLnBrk="0" hangingPunct="1">
              <a:spcBef>
                <a:spcPts val="0"/>
              </a:spcBef>
              <a:spcAft>
                <a:spcPts val="300"/>
              </a:spcAft>
              <a:buFont typeface="Arial"/>
              <a:buChar char="•"/>
              <a:defRPr sz="1400" kern="1200">
                <a:solidFill>
                  <a:schemeClr val="tx1"/>
                </a:solidFill>
                <a:latin typeface="+mn-lt"/>
                <a:ea typeface="+mn-ea"/>
                <a:cs typeface="+mn-cs"/>
              </a:defRPr>
            </a:lvl8pPr>
            <a:lvl9pPr marL="1289304" indent="-146304" algn="l" defTabSz="457200" rtl="0" eaLnBrk="1" latinLnBrk="0" hangingPunct="1">
              <a:spcBef>
                <a:spcPts val="0"/>
              </a:spcBef>
              <a:spcAft>
                <a:spcPts val="300"/>
              </a:spcAft>
              <a:buFont typeface="Calibri" panose="020F0502020204030204" pitchFamily="34" charset="0"/>
              <a:buChar char="-"/>
              <a:defRPr sz="1400" kern="1200">
                <a:solidFill>
                  <a:schemeClr val="tx1"/>
                </a:solidFill>
                <a:latin typeface="+mn-lt"/>
                <a:ea typeface="+mn-ea"/>
                <a:cs typeface="+mn-cs"/>
              </a:defRPr>
            </a:lvl9pPr>
          </a:lstStyle>
          <a:p>
            <a:r>
              <a:rPr lang="en-US" sz="1100" baseline="30000" dirty="0">
                <a:solidFill>
                  <a:schemeClr val="tx1">
                    <a:lumMod val="50000"/>
                  </a:schemeClr>
                </a:solidFill>
              </a:rPr>
              <a:t>1 </a:t>
            </a:r>
            <a:r>
              <a:rPr lang="en-US" sz="1100" dirty="0">
                <a:solidFill>
                  <a:schemeClr val="tx1">
                    <a:lumMod val="50000"/>
                  </a:schemeClr>
                </a:solidFill>
              </a:rPr>
              <a:t>somnolence includes sedation and hypersomnia</a:t>
            </a:r>
          </a:p>
          <a:p>
            <a:r>
              <a:rPr lang="en-US" sz="1100" baseline="30000" dirty="0">
                <a:solidFill>
                  <a:schemeClr val="tx1">
                    <a:lumMod val="50000"/>
                  </a:schemeClr>
                </a:solidFill>
              </a:rPr>
              <a:t>2</a:t>
            </a:r>
            <a:r>
              <a:rPr lang="en-US" sz="1100" dirty="0">
                <a:solidFill>
                  <a:schemeClr val="tx1">
                    <a:lumMod val="50000"/>
                  </a:schemeClr>
                </a:solidFill>
              </a:rPr>
              <a:t> dizziness includes vertigo</a:t>
            </a:r>
          </a:p>
          <a:p>
            <a:r>
              <a:rPr lang="en-US" sz="1100" baseline="30000" dirty="0">
                <a:solidFill>
                  <a:schemeClr val="tx1">
                    <a:lumMod val="50000"/>
                  </a:schemeClr>
                </a:solidFill>
              </a:rPr>
              <a:t>3</a:t>
            </a:r>
            <a:r>
              <a:rPr lang="en-US" sz="1100" dirty="0">
                <a:solidFill>
                  <a:schemeClr val="tx1">
                    <a:lumMod val="50000"/>
                  </a:schemeClr>
                </a:solidFill>
              </a:rPr>
              <a:t> fatigue includes asthenia	     - all data from </a:t>
            </a:r>
            <a:r>
              <a:rPr lang="en-US" sz="1100" dirty="0">
                <a:solidFill>
                  <a:schemeClr val="tx1">
                    <a:lumMod val="50000"/>
                  </a:schemeClr>
                </a:solidFill>
                <a:hlinkClick r:id="rId5"/>
              </a:rPr>
              <a:t>https://dailymed.nlm.nih.gov/dailymed/index.cfm</a:t>
            </a:r>
            <a:r>
              <a:rPr lang="en-US" sz="1100" dirty="0">
                <a:solidFill>
                  <a:schemeClr val="tx1">
                    <a:lumMod val="50000"/>
                  </a:schemeClr>
                </a:solidFill>
              </a:rPr>
              <a:t> </a:t>
            </a:r>
          </a:p>
        </p:txBody>
      </p:sp>
      <p:sp>
        <p:nvSpPr>
          <p:cNvPr id="11" name="Rectangle 10">
            <a:extLst>
              <a:ext uri="{FF2B5EF4-FFF2-40B4-BE49-F238E27FC236}">
                <a16:creationId xmlns:a16="http://schemas.microsoft.com/office/drawing/2014/main" id="{DAEBA336-6928-93C0-3CB8-9132E07F8E16}"/>
              </a:ext>
            </a:extLst>
          </p:cNvPr>
          <p:cNvSpPr/>
          <p:nvPr/>
        </p:nvSpPr>
        <p:spPr>
          <a:xfrm>
            <a:off x="730712" y="1567119"/>
            <a:ext cx="4804536" cy="883995"/>
          </a:xfrm>
          <a:prstGeom prst="rect">
            <a:avLst/>
          </a:prstGeom>
          <a:noFill/>
          <a:ln w="3810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EABEA9-9EF4-1A94-588A-3191AFE001FE}"/>
              </a:ext>
            </a:extLst>
          </p:cNvPr>
          <p:cNvSpPr/>
          <p:nvPr/>
        </p:nvSpPr>
        <p:spPr>
          <a:xfrm>
            <a:off x="6247159" y="1567120"/>
            <a:ext cx="5214129" cy="1620080"/>
          </a:xfrm>
          <a:prstGeom prst="rect">
            <a:avLst/>
          </a:prstGeom>
          <a:noFill/>
          <a:ln w="3810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FE6358B-9549-B5A2-7AF6-182AA5F59A8C}"/>
              </a:ext>
            </a:extLst>
          </p:cNvPr>
          <p:cNvSpPr/>
          <p:nvPr/>
        </p:nvSpPr>
        <p:spPr>
          <a:xfrm>
            <a:off x="6249208" y="4937585"/>
            <a:ext cx="5212080" cy="196964"/>
          </a:xfrm>
          <a:prstGeom prst="rect">
            <a:avLst/>
          </a:prstGeom>
          <a:noFill/>
          <a:ln w="3810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2337972-6751-12A9-D639-7F0D9AE3FD85}"/>
              </a:ext>
            </a:extLst>
          </p:cNvPr>
          <p:cNvSpPr/>
          <p:nvPr/>
        </p:nvSpPr>
        <p:spPr>
          <a:xfrm>
            <a:off x="6249208" y="5391834"/>
            <a:ext cx="5212080" cy="196964"/>
          </a:xfrm>
          <a:prstGeom prst="rect">
            <a:avLst/>
          </a:prstGeom>
          <a:noFill/>
          <a:ln w="3810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A661654-078A-81F3-DB5D-E93324F7FAE9}"/>
              </a:ext>
            </a:extLst>
          </p:cNvPr>
          <p:cNvSpPr/>
          <p:nvPr/>
        </p:nvSpPr>
        <p:spPr>
          <a:xfrm>
            <a:off x="6249208" y="6077446"/>
            <a:ext cx="5212080" cy="196964"/>
          </a:xfrm>
          <a:prstGeom prst="rect">
            <a:avLst/>
          </a:prstGeom>
          <a:noFill/>
          <a:ln w="3810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469E3BB-100E-253B-1054-2EDFF5E09CFA}"/>
              </a:ext>
            </a:extLst>
          </p:cNvPr>
          <p:cNvSpPr/>
          <p:nvPr/>
        </p:nvSpPr>
        <p:spPr>
          <a:xfrm>
            <a:off x="6249208" y="3359309"/>
            <a:ext cx="5212080" cy="196964"/>
          </a:xfrm>
          <a:prstGeom prst="rect">
            <a:avLst/>
          </a:prstGeom>
          <a:noFill/>
          <a:ln w="3810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574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823910"/>
            <a:ext cx="10972800" cy="665968"/>
          </a:xfrm>
        </p:spPr>
        <p:txBody>
          <a:bodyPr/>
          <a:lstStyle/>
          <a:p>
            <a:r>
              <a:rPr lang="en-US" sz="3200" dirty="0">
                <a:solidFill>
                  <a:schemeClr val="tx2"/>
                </a:solidFill>
                <a:latin typeface="Helvetica Neue" panose="02000503000000020004"/>
              </a:rPr>
              <a:t>Use of antidepressants during lactation</a:t>
            </a:r>
          </a:p>
        </p:txBody>
      </p:sp>
      <p:sp>
        <p:nvSpPr>
          <p:cNvPr id="3" name="Content Placeholder 2"/>
          <p:cNvSpPr>
            <a:spLocks noGrp="1"/>
          </p:cNvSpPr>
          <p:nvPr>
            <p:ph idx="1"/>
          </p:nvPr>
        </p:nvSpPr>
        <p:spPr>
          <a:xfrm>
            <a:off x="609599" y="1709380"/>
            <a:ext cx="10972800" cy="4324710"/>
          </a:xfrm>
        </p:spPr>
        <p:txBody>
          <a:bodyPr>
            <a:normAutofit/>
          </a:bodyPr>
          <a:lstStyle/>
          <a:p>
            <a:pPr marL="0" lvl="0" indent="0">
              <a:buNone/>
              <a:defRPr/>
            </a:pPr>
            <a:r>
              <a:rPr lang="en-US" sz="1600" dirty="0">
                <a:solidFill>
                  <a:schemeClr val="tx1">
                    <a:lumMod val="50000"/>
                  </a:schemeClr>
                </a:solidFill>
                <a:latin typeface="Helvetica Neue" panose="02000503000000020004"/>
              </a:rPr>
              <a:t>World Health Organization recommends that children are breastfed for their first 2 years of life.  </a:t>
            </a:r>
          </a:p>
          <a:p>
            <a:pPr marL="0" lvl="0" indent="0">
              <a:buNone/>
              <a:defRPr/>
            </a:pPr>
            <a:r>
              <a:rPr lang="en-US" sz="1600" dirty="0">
                <a:solidFill>
                  <a:schemeClr val="tx1">
                    <a:lumMod val="50000"/>
                  </a:schemeClr>
                </a:solidFill>
                <a:latin typeface="Helvetica Neue" panose="02000503000000020004"/>
              </a:rPr>
              <a:t>The American Academy of Pediatrics, the American Academy of Family Physicians and the American Dietetic Association recommend exclusive breastfeeding for the first 6 months of life and breastfeeding with complementary food from 6 months until at least 12 months of age and as long thereafter as desired. </a:t>
            </a:r>
          </a:p>
          <a:p>
            <a:pPr marL="0" lvl="0" indent="0">
              <a:buNone/>
              <a:defRPr/>
            </a:pPr>
            <a:r>
              <a:rPr lang="en-US" sz="1600" b="1" dirty="0">
                <a:solidFill>
                  <a:schemeClr val="tx1">
                    <a:lumMod val="50000"/>
                  </a:schemeClr>
                </a:solidFill>
                <a:latin typeface="Helvetica Neue" panose="02000503000000020004"/>
              </a:rPr>
              <a:t>Antidepressant use should not discourage women from breastfeeding</a:t>
            </a:r>
            <a:r>
              <a:rPr lang="en-US" sz="1600" dirty="0">
                <a:solidFill>
                  <a:schemeClr val="tx1">
                    <a:lumMod val="50000"/>
                  </a:schemeClr>
                </a:solidFill>
                <a:latin typeface="Helvetica Neue" panose="02000503000000020004"/>
              </a:rPr>
              <a:t>; overwhelming benefits of breastfeeding usually outweigh risks of medication use in women with unipolar depression +/- anxiety</a:t>
            </a:r>
          </a:p>
          <a:p>
            <a:pPr marL="285750" lvl="0" indent="-285750">
              <a:buFont typeface="Arial" panose="020B0604020202020204" pitchFamily="34" charset="0"/>
              <a:buChar char="•"/>
              <a:defRPr/>
            </a:pPr>
            <a:r>
              <a:rPr lang="en-US" sz="1600" dirty="0">
                <a:solidFill>
                  <a:schemeClr val="tx1">
                    <a:lumMod val="50000"/>
                  </a:schemeClr>
                </a:solidFill>
                <a:latin typeface="Helvetica Neue" panose="02000503000000020004"/>
              </a:rPr>
              <a:t>PND is associated with </a:t>
            </a:r>
            <a:r>
              <a:rPr lang="en-US" sz="1600" dirty="0">
                <a:solidFill>
                  <a:schemeClr val="tx1">
                    <a:lumMod val="50000"/>
                  </a:schemeClr>
                </a:solidFill>
                <a:latin typeface="Helvetica Neue" panose="02000503000000020004"/>
                <a:cs typeface="Calibri" panose="020F0502020204030204" pitchFamily="34" charset="0"/>
              </a:rPr>
              <a:t>↓ breastfeeding duration and ↑ breastfeeding difficulties (Dennis CL 2009)</a:t>
            </a:r>
            <a:endParaRPr lang="en-US" sz="1600" dirty="0">
              <a:solidFill>
                <a:schemeClr val="tx1">
                  <a:lumMod val="50000"/>
                </a:schemeClr>
              </a:solidFill>
              <a:latin typeface="Helvetica Neue" panose="02000503000000020004"/>
            </a:endParaRPr>
          </a:p>
          <a:p>
            <a:pPr marL="285750" lvl="0" indent="-285750">
              <a:buFont typeface="Arial" panose="020B0604020202020204" pitchFamily="34" charset="0"/>
              <a:buChar char="•"/>
              <a:defRPr/>
            </a:pPr>
            <a:r>
              <a:rPr lang="en-US" sz="1600" dirty="0">
                <a:solidFill>
                  <a:schemeClr val="tx1">
                    <a:lumMod val="50000"/>
                  </a:schemeClr>
                </a:solidFill>
                <a:latin typeface="Helvetica Neue" panose="02000503000000020004"/>
              </a:rPr>
              <a:t>Relative infant doses (RID) less than 10% of maternal dosage are generally acceptable per FDA</a:t>
            </a:r>
          </a:p>
          <a:p>
            <a:pPr marL="285750" lvl="0" indent="-285750">
              <a:buFont typeface="Arial" panose="020B0604020202020204" pitchFamily="34" charset="0"/>
              <a:buChar char="•"/>
              <a:defRPr/>
            </a:pPr>
            <a:r>
              <a:rPr lang="en-US" sz="1600" dirty="0">
                <a:solidFill>
                  <a:schemeClr val="tx1">
                    <a:lumMod val="50000"/>
                  </a:schemeClr>
                </a:solidFill>
                <a:latin typeface="Helvetica Neue" panose="02000503000000020004"/>
              </a:rPr>
              <a:t>Side effects to watch for: sedation, irritability, poor feeding, GI upset</a:t>
            </a:r>
          </a:p>
          <a:p>
            <a:pPr>
              <a:defRPr/>
            </a:pPr>
            <a:r>
              <a:rPr lang="en-US" sz="1600" dirty="0">
                <a:solidFill>
                  <a:schemeClr val="tx1">
                    <a:lumMod val="50000"/>
                  </a:schemeClr>
                </a:solidFill>
                <a:latin typeface="Helvetica Neue" panose="02000503000000020004"/>
              </a:rPr>
              <a:t>The National Library of Medicine at the NIH maintains the Drugs and Lactation Database (LactMed) found at: </a:t>
            </a:r>
            <a:r>
              <a:rPr lang="en-US" sz="1600" dirty="0">
                <a:solidFill>
                  <a:srgbClr val="0000FF"/>
                </a:solidFill>
                <a:latin typeface="Helvetica Neue" panose="02000503000000020004"/>
                <a:hlinkClick r:id="rId3">
                  <a:extLst>
                    <a:ext uri="{A12FA001-AC4F-418D-AE19-62706E023703}">
                      <ahyp:hlinkClr xmlns:ahyp="http://schemas.microsoft.com/office/drawing/2018/hyperlinkcolor" val="tx"/>
                    </a:ext>
                  </a:extLst>
                </a:hlinkClick>
              </a:rPr>
              <a:t>https://www.ncbi.nlm.nih.gov/books/NBK501922/</a:t>
            </a:r>
            <a:endParaRPr lang="en-US" sz="1600" dirty="0">
              <a:solidFill>
                <a:srgbClr val="0000FF"/>
              </a:solidFill>
              <a:latin typeface="Helvetica Neue" panose="02000503000000020004"/>
            </a:endParaRPr>
          </a:p>
          <a:p>
            <a:pPr lvl="1">
              <a:defRPr/>
            </a:pPr>
            <a:r>
              <a:rPr lang="en-US" sz="1600" dirty="0">
                <a:solidFill>
                  <a:schemeClr val="tx1">
                    <a:lumMod val="50000"/>
                  </a:schemeClr>
                </a:solidFill>
                <a:latin typeface="Helvetica Neue" panose="02000503000000020004"/>
              </a:rPr>
              <a:t>This useful database is maintained by a peer review panel who reviews scientific data to assure validity and currency.  It includes information on levels of drugs in breastmilk and infant blood and the possible adverse effects in the nursing infant.</a:t>
            </a:r>
          </a:p>
        </p:txBody>
      </p:sp>
      <p:sp>
        <p:nvSpPr>
          <p:cNvPr id="5" name="Slide Number Placeholder 4"/>
          <p:cNvSpPr>
            <a:spLocks noGrp="1"/>
          </p:cNvSpPr>
          <p:nvPr>
            <p:ph type="sldNum" sz="quarter" idx="11"/>
          </p:nvPr>
        </p:nvSpPr>
        <p:spPr>
          <a:xfrm>
            <a:off x="10594975" y="6374288"/>
            <a:ext cx="987424" cy="278924"/>
          </a:xfrm>
          <a:prstGeom prst="rect">
            <a:avLst/>
          </a:prstGeom>
        </p:spPr>
        <p:txBody>
          <a:bodyPr vert="horz" lIns="0" tIns="0" rIns="0" bIns="0" rtlCol="0" anchor="b" anchorCtr="0"/>
          <a:lstStyle>
            <a:defPPr>
              <a:defRPr lang="en-US"/>
            </a:defPPr>
            <a:lvl1pPr marL="0" algn="r" defTabSz="457200" rtl="0" eaLnBrk="1" latinLnBrk="0" hangingPunct="1">
              <a:defRPr sz="8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8BC936-0928-C346-B13E-04BD58031644}" type="slidenum">
              <a:rPr lang="en-US" smtClean="0"/>
              <a:pPr/>
              <a:t>18</a:t>
            </a:fld>
            <a:endParaRPr lang="en-US" dirty="0"/>
          </a:p>
        </p:txBody>
      </p:sp>
    </p:spTree>
    <p:extLst>
      <p:ext uri="{BB962C8B-B14F-4D97-AF65-F5344CB8AC3E}">
        <p14:creationId xmlns:p14="http://schemas.microsoft.com/office/powerpoint/2010/main" val="140116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0021" y="280034"/>
            <a:ext cx="7696997" cy="665968"/>
          </a:xfrm>
        </p:spPr>
        <p:txBody>
          <a:bodyPr/>
          <a:lstStyle/>
          <a:p>
            <a:r>
              <a:rPr lang="en-US" sz="2800" dirty="0">
                <a:latin typeface="Sabon"/>
              </a:rPr>
              <a:t>Infant exposure to antidepressants via breastmilk</a:t>
            </a:r>
          </a:p>
        </p:txBody>
      </p:sp>
      <p:sp>
        <p:nvSpPr>
          <p:cNvPr id="3" name="Content Placeholder 2"/>
          <p:cNvSpPr>
            <a:spLocks noGrp="1"/>
          </p:cNvSpPr>
          <p:nvPr>
            <p:ph idx="1"/>
          </p:nvPr>
        </p:nvSpPr>
        <p:spPr>
          <a:xfrm>
            <a:off x="1164921" y="1149107"/>
            <a:ext cx="9632515" cy="4859812"/>
          </a:xfrm>
        </p:spPr>
        <p:txBody>
          <a:bodyPr>
            <a:normAutofit fontScale="92500" lnSpcReduction="20000"/>
          </a:bodyPr>
          <a:lstStyle/>
          <a:p>
            <a:pPr marL="285750" lvl="0" indent="-285750">
              <a:buFont typeface="Arial" panose="020B0604020202020204" pitchFamily="34" charset="0"/>
              <a:buChar char="•"/>
              <a:defRPr/>
            </a:pPr>
            <a:r>
              <a:rPr lang="en-US" sz="1800" dirty="0">
                <a:solidFill>
                  <a:schemeClr val="tx1">
                    <a:lumMod val="50000"/>
                  </a:schemeClr>
                </a:solidFill>
                <a:latin typeface="Sabon"/>
              </a:rPr>
              <a:t>Relative infant doses less than 10% of maternal dosage are acceptable per FDA  </a:t>
            </a:r>
          </a:p>
          <a:p>
            <a:pPr marL="285750" lvl="0" indent="-285750">
              <a:buFont typeface="Arial" panose="020B0604020202020204" pitchFamily="34" charset="0"/>
              <a:buChar char="•"/>
              <a:defRPr/>
            </a:pPr>
            <a:r>
              <a:rPr lang="en-US" sz="1800" dirty="0">
                <a:solidFill>
                  <a:schemeClr val="tx1">
                    <a:lumMod val="50000"/>
                  </a:schemeClr>
                </a:solidFill>
                <a:latin typeface="Sabon"/>
              </a:rPr>
              <a:t>AD RIDs (Chad L et al 2013; Newton ER &amp; Hale TW 2015; </a:t>
            </a:r>
            <a:r>
              <a:rPr lang="en-US" sz="1800" dirty="0" err="1">
                <a:solidFill>
                  <a:schemeClr val="tx1">
                    <a:lumMod val="50000"/>
                  </a:schemeClr>
                </a:solidFill>
                <a:latin typeface="Sabon"/>
              </a:rPr>
              <a:t>LactMED</a:t>
            </a:r>
            <a:r>
              <a:rPr lang="en-US" sz="1800" dirty="0">
                <a:solidFill>
                  <a:schemeClr val="tx1">
                    <a:lumMod val="50000"/>
                  </a:schemeClr>
                </a:solidFill>
                <a:latin typeface="Sabon"/>
              </a:rPr>
              <a:t> NLM))</a:t>
            </a:r>
          </a:p>
          <a:p>
            <a:pPr marL="788670" lvl="3" indent="-285750">
              <a:buFont typeface="Arial" panose="020B0604020202020204" pitchFamily="34" charset="0"/>
              <a:buChar char="•"/>
              <a:defRPr/>
            </a:pPr>
            <a:r>
              <a:rPr lang="en-US" dirty="0">
                <a:solidFill>
                  <a:schemeClr val="tx1">
                    <a:lumMod val="50000"/>
                  </a:schemeClr>
                </a:solidFill>
                <a:latin typeface="Sabon"/>
              </a:rPr>
              <a:t>Brexanolone 1-2</a:t>
            </a:r>
          </a:p>
          <a:p>
            <a:pPr marL="788670" lvl="3" indent="-285750">
              <a:buFont typeface="Arial" panose="020B0604020202020204" pitchFamily="34" charset="0"/>
              <a:buChar char="•"/>
              <a:defRPr/>
            </a:pPr>
            <a:r>
              <a:rPr lang="en-US" dirty="0">
                <a:solidFill>
                  <a:schemeClr val="tx1">
                    <a:lumMod val="50000"/>
                  </a:schemeClr>
                </a:solidFill>
                <a:latin typeface="Sabon"/>
              </a:rPr>
              <a:t>Bupropion 0.2-2.0</a:t>
            </a:r>
          </a:p>
          <a:p>
            <a:pPr marL="788670" lvl="3" indent="-285750">
              <a:buFont typeface="Arial" panose="020B0604020202020204" pitchFamily="34" charset="0"/>
              <a:buChar char="•"/>
              <a:defRPr/>
            </a:pPr>
            <a:r>
              <a:rPr lang="en-US" dirty="0">
                <a:solidFill>
                  <a:schemeClr val="tx1">
                    <a:lumMod val="50000"/>
                  </a:schemeClr>
                </a:solidFill>
                <a:latin typeface="Sabon"/>
              </a:rPr>
              <a:t>Citalopram 3-10</a:t>
            </a:r>
          </a:p>
          <a:p>
            <a:pPr marL="788670" lvl="3" indent="-285750">
              <a:buFont typeface="Arial" panose="020B0604020202020204" pitchFamily="34" charset="0"/>
              <a:buChar char="•"/>
              <a:defRPr/>
            </a:pPr>
            <a:r>
              <a:rPr lang="en-US" dirty="0">
                <a:solidFill>
                  <a:schemeClr val="tx1">
                    <a:lumMod val="50000"/>
                  </a:schemeClr>
                </a:solidFill>
                <a:latin typeface="Sabon"/>
              </a:rPr>
              <a:t>Desvenlafaxine 5.5-8.1</a:t>
            </a:r>
          </a:p>
          <a:p>
            <a:pPr marL="788670" lvl="3" indent="-285750">
              <a:buFont typeface="Arial" panose="020B0604020202020204" pitchFamily="34" charset="0"/>
              <a:buChar char="•"/>
              <a:defRPr/>
            </a:pPr>
            <a:r>
              <a:rPr lang="en-US" dirty="0">
                <a:solidFill>
                  <a:schemeClr val="tx1">
                    <a:lumMod val="50000"/>
                  </a:schemeClr>
                </a:solidFill>
                <a:latin typeface="Sabon"/>
              </a:rPr>
              <a:t>Doxepin: </a:t>
            </a:r>
            <a:r>
              <a:rPr lang="en-US" dirty="0">
                <a:solidFill>
                  <a:srgbClr val="FF0000"/>
                </a:solidFill>
                <a:latin typeface="Sabon"/>
              </a:rPr>
              <a:t>AVOID</a:t>
            </a:r>
            <a:r>
              <a:rPr lang="en-US" dirty="0">
                <a:solidFill>
                  <a:schemeClr val="tx1">
                    <a:lumMod val="50000"/>
                  </a:schemeClr>
                </a:solidFill>
                <a:latin typeface="Sabon"/>
              </a:rPr>
              <a:t>: reports of hypotonia, sedation, vomiting, suppressed respiratory rate, weight loss</a:t>
            </a:r>
          </a:p>
          <a:p>
            <a:pPr marL="788670" lvl="3" indent="-285750">
              <a:buFont typeface="Arial" panose="020B0604020202020204" pitchFamily="34" charset="0"/>
              <a:buChar char="•"/>
              <a:defRPr/>
            </a:pPr>
            <a:r>
              <a:rPr lang="en-US" dirty="0">
                <a:solidFill>
                  <a:schemeClr val="tx1">
                    <a:lumMod val="50000"/>
                  </a:schemeClr>
                </a:solidFill>
                <a:latin typeface="Sabon"/>
              </a:rPr>
              <a:t>Duloxetine &lt;1</a:t>
            </a:r>
          </a:p>
          <a:p>
            <a:pPr marL="788670" lvl="3" indent="-285750">
              <a:buFont typeface="Arial" panose="020B0604020202020204" pitchFamily="34" charset="0"/>
              <a:buChar char="•"/>
              <a:defRPr/>
            </a:pPr>
            <a:r>
              <a:rPr lang="en-US" dirty="0">
                <a:solidFill>
                  <a:schemeClr val="tx1">
                    <a:lumMod val="50000"/>
                  </a:schemeClr>
                </a:solidFill>
                <a:latin typeface="Sabon"/>
              </a:rPr>
              <a:t>Escitalopram 5.2-7.9</a:t>
            </a:r>
          </a:p>
          <a:p>
            <a:pPr marL="788670" lvl="3" indent="-285750">
              <a:buFont typeface="Arial" panose="020B0604020202020204" pitchFamily="34" charset="0"/>
              <a:buChar char="•"/>
              <a:defRPr/>
            </a:pPr>
            <a:r>
              <a:rPr lang="en-US" dirty="0">
                <a:solidFill>
                  <a:schemeClr val="tx1">
                    <a:lumMod val="50000"/>
                  </a:schemeClr>
                </a:solidFill>
                <a:latin typeface="Sabon"/>
              </a:rPr>
              <a:t>Fluoxetine 0.6-14.6 (long half-life)</a:t>
            </a:r>
          </a:p>
          <a:p>
            <a:pPr marL="788670" lvl="3" indent="-285750">
              <a:buFont typeface="Arial" panose="020B0604020202020204" pitchFamily="34" charset="0"/>
              <a:buChar char="•"/>
              <a:defRPr/>
            </a:pPr>
            <a:r>
              <a:rPr lang="en-US" dirty="0">
                <a:solidFill>
                  <a:schemeClr val="tx1">
                    <a:lumMod val="50000"/>
                  </a:schemeClr>
                </a:solidFill>
                <a:latin typeface="Sabon"/>
              </a:rPr>
              <a:t>Fluvoxamine &lt;2</a:t>
            </a:r>
          </a:p>
          <a:p>
            <a:pPr marL="788670" lvl="3" indent="-285750">
              <a:buFont typeface="Arial" panose="020B0604020202020204" pitchFamily="34" charset="0"/>
              <a:buChar char="•"/>
              <a:defRPr/>
            </a:pPr>
            <a:r>
              <a:rPr lang="en-US" dirty="0">
                <a:solidFill>
                  <a:schemeClr val="tx1">
                    <a:lumMod val="50000"/>
                  </a:schemeClr>
                </a:solidFill>
                <a:latin typeface="Sabon"/>
              </a:rPr>
              <a:t>Mirtazepine 0.5-3</a:t>
            </a:r>
          </a:p>
          <a:p>
            <a:pPr marL="788670" lvl="3" indent="-285750">
              <a:buFont typeface="Arial" panose="020B0604020202020204" pitchFamily="34" charset="0"/>
              <a:buChar char="•"/>
              <a:defRPr/>
            </a:pPr>
            <a:r>
              <a:rPr lang="en-US" dirty="0">
                <a:solidFill>
                  <a:schemeClr val="tx1">
                    <a:lumMod val="50000"/>
                  </a:schemeClr>
                </a:solidFill>
                <a:latin typeface="Sabon"/>
              </a:rPr>
              <a:t>Nortriptyline 0.87-3.71 (watch for dry mouth, constipation, urinary retention)- favored TCA in lactation</a:t>
            </a:r>
          </a:p>
          <a:p>
            <a:pPr marL="788670" lvl="3" indent="-285750">
              <a:buFont typeface="Arial" panose="020B0604020202020204" pitchFamily="34" charset="0"/>
              <a:buChar char="•"/>
              <a:defRPr/>
            </a:pPr>
            <a:r>
              <a:rPr lang="en-US" dirty="0">
                <a:solidFill>
                  <a:schemeClr val="tx1">
                    <a:lumMod val="50000"/>
                  </a:schemeClr>
                </a:solidFill>
                <a:latin typeface="Sabon"/>
              </a:rPr>
              <a:t>Paroxetine 1.2-2.8</a:t>
            </a:r>
          </a:p>
          <a:p>
            <a:pPr marL="788670" lvl="3" indent="-285750">
              <a:buFont typeface="Arial" panose="020B0604020202020204" pitchFamily="34" charset="0"/>
              <a:buChar char="•"/>
              <a:defRPr/>
            </a:pPr>
            <a:r>
              <a:rPr lang="en-US" dirty="0">
                <a:solidFill>
                  <a:schemeClr val="tx1">
                    <a:lumMod val="50000"/>
                  </a:schemeClr>
                </a:solidFill>
                <a:latin typeface="Sabon"/>
              </a:rPr>
              <a:t>Sertraline 0.4-3</a:t>
            </a:r>
          </a:p>
          <a:p>
            <a:pPr marL="788670" lvl="3" indent="-285750">
              <a:buFont typeface="Arial" panose="020B0604020202020204" pitchFamily="34" charset="0"/>
              <a:buChar char="•"/>
              <a:defRPr/>
            </a:pPr>
            <a:r>
              <a:rPr lang="en-US" dirty="0">
                <a:solidFill>
                  <a:schemeClr val="tx1">
                    <a:lumMod val="50000"/>
                  </a:schemeClr>
                </a:solidFill>
                <a:latin typeface="Sabon"/>
              </a:rPr>
              <a:t>Venlafaxine 6-9</a:t>
            </a:r>
          </a:p>
          <a:p>
            <a:pPr marL="788670" lvl="3" indent="-285750">
              <a:buFont typeface="Arial" panose="020B0604020202020204" pitchFamily="34" charset="0"/>
              <a:buChar char="•"/>
              <a:defRPr/>
            </a:pPr>
            <a:r>
              <a:rPr lang="en-US" dirty="0">
                <a:solidFill>
                  <a:schemeClr val="tx1">
                    <a:lumMod val="50000"/>
                  </a:schemeClr>
                </a:solidFill>
                <a:latin typeface="Sabon"/>
              </a:rPr>
              <a:t>Zuranolone: &lt;1</a:t>
            </a:r>
            <a:endParaRPr lang="en-US" sz="1400" dirty="0">
              <a:solidFill>
                <a:schemeClr val="tx1">
                  <a:lumMod val="50000"/>
                </a:schemeClr>
              </a:solidFill>
              <a:latin typeface="Sabon"/>
            </a:endParaRPr>
          </a:p>
        </p:txBody>
      </p:sp>
      <p:sp>
        <p:nvSpPr>
          <p:cNvPr id="5" name="Slide Number Placeholder 4"/>
          <p:cNvSpPr>
            <a:spLocks noGrp="1"/>
          </p:cNvSpPr>
          <p:nvPr>
            <p:ph type="sldNum" sz="quarter" idx="11"/>
          </p:nvPr>
        </p:nvSpPr>
        <p:spPr>
          <a:xfrm>
            <a:off x="10594975" y="6374288"/>
            <a:ext cx="987424" cy="278924"/>
          </a:xfrm>
          <a:prstGeom prst="rect">
            <a:avLst/>
          </a:prstGeom>
        </p:spPr>
        <p:txBody>
          <a:bodyPr vert="horz" lIns="0" tIns="0" rIns="0" bIns="0" rtlCol="0" anchor="b" anchorCtr="0"/>
          <a:lstStyle>
            <a:defPPr>
              <a:defRPr lang="en-US"/>
            </a:defPPr>
            <a:lvl1pPr marL="0" algn="r"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E8BC936-0928-C346-B13E-04BD58031644}" type="slidenum">
              <a:rPr lang="en-US" smtClean="0"/>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850" b="0" i="0" u="none" strike="noStrike" kern="1200" cap="none" spc="0" normalizeH="0" baseline="0" noProof="0" dirty="0">
              <a:ln>
                <a:noFill/>
              </a:ln>
              <a:solidFill>
                <a:srgbClr val="53565A"/>
              </a:solidFill>
              <a:effectLst/>
              <a:uLnTx/>
              <a:uFillTx/>
              <a:latin typeface="Calibri"/>
              <a:ea typeface="+mn-ea"/>
              <a:cs typeface="+mn-cs"/>
            </a:endParaRPr>
          </a:p>
        </p:txBody>
      </p:sp>
    </p:spTree>
    <p:extLst>
      <p:ext uri="{BB962C8B-B14F-4D97-AF65-F5344CB8AC3E}">
        <p14:creationId xmlns:p14="http://schemas.microsoft.com/office/powerpoint/2010/main" val="402803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B0E87D-D0AB-4795-A1FE-6F5D7DA6EC0F}"/>
              </a:ext>
            </a:extLst>
          </p:cNvPr>
          <p:cNvSpPr txBox="1"/>
          <p:nvPr/>
        </p:nvSpPr>
        <p:spPr>
          <a:xfrm>
            <a:off x="1393370" y="1854732"/>
            <a:ext cx="9377962"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91378"/>
                </a:solidFill>
                <a:effectLst/>
                <a:uLnTx/>
                <a:uFillTx/>
                <a:latin typeface="Helvetica Neue" panose="02000503000000020004"/>
                <a:ea typeface="Helvetica Regular" charset="0"/>
                <a:cs typeface="Helvetica Regular" charset="0"/>
              </a:rPr>
              <a:t>Treatment of unipolar depression and anxiety in perinatal patients</a:t>
            </a:r>
          </a:p>
        </p:txBody>
      </p:sp>
      <p:sp>
        <p:nvSpPr>
          <p:cNvPr id="3" name="Subtitle 2">
            <a:extLst>
              <a:ext uri="{FF2B5EF4-FFF2-40B4-BE49-F238E27FC236}">
                <a16:creationId xmlns:a16="http://schemas.microsoft.com/office/drawing/2014/main" id="{1C259B78-A2FC-4C55-B4BA-C0E9919E35F6}"/>
              </a:ext>
            </a:extLst>
          </p:cNvPr>
          <p:cNvSpPr txBox="1">
            <a:spLocks/>
          </p:cNvSpPr>
          <p:nvPr/>
        </p:nvSpPr>
        <p:spPr>
          <a:xfrm>
            <a:off x="82352" y="3845793"/>
            <a:ext cx="11999999" cy="1850149"/>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457200" marR="0" lvl="1" indent="0" algn="ctr" defTabSz="914400" rtl="0" eaLnBrk="1" fontAlgn="auto" latinLnBrk="0" hangingPunct="1">
              <a:lnSpc>
                <a:spcPct val="160000"/>
              </a:lnSpc>
              <a:spcBef>
                <a:spcPts val="500"/>
              </a:spcBef>
              <a:spcAft>
                <a:spcPts val="0"/>
              </a:spcAft>
              <a:buClrTx/>
              <a:buSzTx/>
              <a:buFont typeface="Arial"/>
              <a:buNone/>
              <a:tabLst/>
              <a:defRPr/>
            </a:pPr>
            <a:endParaRPr kumimoji="0" lang="en-US" sz="2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Tree>
    <p:extLst>
      <p:ext uri="{BB962C8B-B14F-4D97-AF65-F5344CB8AC3E}">
        <p14:creationId xmlns:p14="http://schemas.microsoft.com/office/powerpoint/2010/main" val="116899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C59B3B2-9545-BC51-59A2-9DBB23E7D61E}"/>
              </a:ext>
            </a:extLst>
          </p:cNvPr>
          <p:cNvSpPr>
            <a:spLocks noGrp="1"/>
          </p:cNvSpPr>
          <p:nvPr>
            <p:ph type="title"/>
          </p:nvPr>
        </p:nvSpPr>
        <p:spPr>
          <a:xfrm>
            <a:off x="3707704" y="200586"/>
            <a:ext cx="8484296" cy="795528"/>
          </a:xfrm>
        </p:spPr>
        <p:txBody>
          <a:bodyPr/>
          <a:lstStyle/>
          <a:p>
            <a:r>
              <a:rPr lang="en-US" sz="2800" dirty="0"/>
              <a:t>MDE with peripartum onset treatment considerations</a:t>
            </a:r>
          </a:p>
        </p:txBody>
      </p:sp>
      <p:sp>
        <p:nvSpPr>
          <p:cNvPr id="12" name="Content Placeholder 11">
            <a:extLst>
              <a:ext uri="{FF2B5EF4-FFF2-40B4-BE49-F238E27FC236}">
                <a16:creationId xmlns:a16="http://schemas.microsoft.com/office/drawing/2014/main" id="{A74364F4-4154-2977-E139-E57952C8B8AC}"/>
              </a:ext>
            </a:extLst>
          </p:cNvPr>
          <p:cNvSpPr>
            <a:spLocks noGrp="1"/>
          </p:cNvSpPr>
          <p:nvPr>
            <p:ph sz="quarter" idx="10"/>
          </p:nvPr>
        </p:nvSpPr>
        <p:spPr>
          <a:xfrm>
            <a:off x="624242" y="857592"/>
            <a:ext cx="10970683" cy="553583"/>
          </a:xfrm>
          <a:ln w="28575">
            <a:solidFill>
              <a:schemeClr val="accent1"/>
            </a:solidFill>
          </a:ln>
        </p:spPr>
        <p:txBody>
          <a:bodyPr>
            <a:normAutofit/>
          </a:bodyPr>
          <a:lstStyle/>
          <a:p>
            <a:r>
              <a:rPr lang="en-US" sz="1800" b="1" dirty="0"/>
              <a:t>Psychotherapies: </a:t>
            </a:r>
            <a:r>
              <a:rPr lang="en-US" sz="1800" dirty="0"/>
              <a:t>consider use in all patients</a:t>
            </a:r>
          </a:p>
        </p:txBody>
      </p:sp>
      <p:sp>
        <p:nvSpPr>
          <p:cNvPr id="13" name="Content Placeholder 12">
            <a:extLst>
              <a:ext uri="{FF2B5EF4-FFF2-40B4-BE49-F238E27FC236}">
                <a16:creationId xmlns:a16="http://schemas.microsoft.com/office/drawing/2014/main" id="{7DC53022-F57B-3E22-F7BB-B837F1881115}"/>
              </a:ext>
            </a:extLst>
          </p:cNvPr>
          <p:cNvSpPr>
            <a:spLocks noGrp="1"/>
          </p:cNvSpPr>
          <p:nvPr>
            <p:ph sz="quarter" idx="11"/>
          </p:nvPr>
        </p:nvSpPr>
        <p:spPr>
          <a:xfrm>
            <a:off x="609601" y="1431328"/>
            <a:ext cx="5670549" cy="5226086"/>
          </a:xfrm>
          <a:ln w="28575">
            <a:solidFill>
              <a:schemeClr val="accent2"/>
            </a:solidFill>
          </a:ln>
        </p:spPr>
        <p:txBody>
          <a:bodyPr>
            <a:normAutofit fontScale="85000" lnSpcReduction="20000"/>
          </a:bodyPr>
          <a:lstStyle/>
          <a:p>
            <a:r>
              <a:rPr lang="en-US" sz="1600" b="1" dirty="0"/>
              <a:t>Consider SSRI/SNRI	</a:t>
            </a:r>
          </a:p>
          <a:p>
            <a:endParaRPr lang="en-US" sz="1600" dirty="0"/>
          </a:p>
          <a:p>
            <a:r>
              <a:rPr lang="en-US" sz="1600" dirty="0"/>
              <a:t>Current </a:t>
            </a:r>
            <a:r>
              <a:rPr lang="en-US" sz="1600" b="1" dirty="0"/>
              <a:t>moderate/severe </a:t>
            </a:r>
            <a:r>
              <a:rPr lang="en-US" sz="1600" dirty="0"/>
              <a:t>symptoms, patient preference</a:t>
            </a:r>
          </a:p>
          <a:p>
            <a:endParaRPr lang="en-US" sz="1600" dirty="0"/>
          </a:p>
          <a:p>
            <a:r>
              <a:rPr lang="en-US" sz="1600" dirty="0"/>
              <a:t>Patient presents to treatment in pregnancy</a:t>
            </a:r>
          </a:p>
          <a:p>
            <a:endParaRPr lang="en-US" sz="1600" dirty="0"/>
          </a:p>
          <a:p>
            <a:r>
              <a:rPr lang="en-US" sz="1600" dirty="0"/>
              <a:t>Previous response/remission with acceptable tolerability</a:t>
            </a:r>
          </a:p>
          <a:p>
            <a:endParaRPr lang="en-US" sz="1600" dirty="0"/>
          </a:p>
          <a:p>
            <a:r>
              <a:rPr lang="en-US" sz="1600" dirty="0"/>
              <a:t>Mild/moderate functional impairment</a:t>
            </a:r>
          </a:p>
          <a:p>
            <a:endParaRPr lang="en-US" sz="1600" dirty="0"/>
          </a:p>
          <a:p>
            <a:r>
              <a:rPr lang="en-US" sz="1600" dirty="0"/>
              <a:t>Engaged in psychotherapy; past response/remission with psychotherapy</a:t>
            </a:r>
          </a:p>
          <a:p>
            <a:endParaRPr lang="en-US" sz="1600" dirty="0"/>
          </a:p>
          <a:p>
            <a:r>
              <a:rPr lang="en-US" sz="1600" dirty="0"/>
              <a:t>Low risk for suicide/infanticide/homicide</a:t>
            </a:r>
          </a:p>
          <a:p>
            <a:endParaRPr lang="en-US" sz="1600" dirty="0"/>
          </a:p>
          <a:p>
            <a:r>
              <a:rPr lang="en-US" sz="1600" dirty="0"/>
              <a:t>Active alcohol, opioid, sedative, hypnotic or anxiolytic use disorder</a:t>
            </a:r>
          </a:p>
          <a:p>
            <a:endParaRPr lang="en-US" sz="1600" dirty="0"/>
          </a:p>
          <a:p>
            <a:r>
              <a:rPr lang="en-US" sz="1600" dirty="0"/>
              <a:t>Patient prefers not to use effective contraception required of zuranolone treatment (for 21d)</a:t>
            </a:r>
          </a:p>
          <a:p>
            <a:endParaRPr lang="en-US" sz="1600" dirty="0"/>
          </a:p>
        </p:txBody>
      </p:sp>
      <p:sp>
        <p:nvSpPr>
          <p:cNvPr id="14" name="Content Placeholder 13">
            <a:extLst>
              <a:ext uri="{FF2B5EF4-FFF2-40B4-BE49-F238E27FC236}">
                <a16:creationId xmlns:a16="http://schemas.microsoft.com/office/drawing/2014/main" id="{932EC105-71A2-04ED-DEBD-245A5E29BE37}"/>
              </a:ext>
            </a:extLst>
          </p:cNvPr>
          <p:cNvSpPr>
            <a:spLocks noGrp="1"/>
          </p:cNvSpPr>
          <p:nvPr>
            <p:ph sz="quarter" idx="14"/>
          </p:nvPr>
        </p:nvSpPr>
        <p:spPr>
          <a:xfrm>
            <a:off x="6280150" y="1427126"/>
            <a:ext cx="5302249" cy="5226086"/>
          </a:xfrm>
          <a:ln w="28575">
            <a:solidFill>
              <a:schemeClr val="accent4"/>
            </a:solidFill>
          </a:ln>
        </p:spPr>
        <p:txBody>
          <a:bodyPr>
            <a:normAutofit fontScale="92500" lnSpcReduction="20000"/>
          </a:bodyPr>
          <a:lstStyle/>
          <a:p>
            <a:r>
              <a:rPr lang="en-US" sz="1600" b="1" dirty="0"/>
              <a:t>Consider Brexanolone/Zuranolone</a:t>
            </a:r>
          </a:p>
          <a:p>
            <a:endParaRPr lang="en-US" sz="1600" dirty="0"/>
          </a:p>
          <a:p>
            <a:r>
              <a:rPr lang="en-US" sz="1600" dirty="0"/>
              <a:t>Current </a:t>
            </a:r>
            <a:r>
              <a:rPr lang="en-US" sz="1600" b="1" dirty="0"/>
              <a:t>moderate/severe </a:t>
            </a:r>
            <a:r>
              <a:rPr lang="en-US" sz="1600" dirty="0"/>
              <a:t>symptoms</a:t>
            </a:r>
          </a:p>
          <a:p>
            <a:endParaRPr lang="en-US" sz="1600" dirty="0"/>
          </a:p>
          <a:p>
            <a:r>
              <a:rPr lang="en-US" sz="1600" dirty="0"/>
              <a:t>Failed AD during gestation or prior MDEs</a:t>
            </a:r>
          </a:p>
          <a:p>
            <a:endParaRPr lang="en-US" sz="1600" dirty="0"/>
          </a:p>
          <a:p>
            <a:r>
              <a:rPr lang="en-US" sz="1600" dirty="0"/>
              <a:t>Patient is postpartum and not trying to conceive</a:t>
            </a:r>
          </a:p>
          <a:p>
            <a:endParaRPr lang="en-US" sz="1600" dirty="0"/>
          </a:p>
          <a:p>
            <a:r>
              <a:rPr lang="en-US" sz="1600" dirty="0"/>
              <a:t>Partial response to maximally dosed AD</a:t>
            </a:r>
            <a:r>
              <a:rPr lang="en-US" sz="1600" dirty="0">
                <a:sym typeface="Wingdings" panose="05000000000000000000" pitchFamily="2" charset="2"/>
              </a:rPr>
              <a:t></a:t>
            </a:r>
            <a:r>
              <a:rPr lang="en-US" sz="1600" dirty="0"/>
              <a:t> use as adjunct</a:t>
            </a:r>
          </a:p>
          <a:p>
            <a:endParaRPr lang="en-US" sz="1600" dirty="0"/>
          </a:p>
          <a:p>
            <a:r>
              <a:rPr lang="en-US" sz="1600" dirty="0"/>
              <a:t>Moderate/severe functional impairment</a:t>
            </a:r>
          </a:p>
          <a:p>
            <a:endParaRPr lang="en-US" sz="1600" dirty="0"/>
          </a:p>
          <a:p>
            <a:r>
              <a:rPr lang="en-US" sz="1600" dirty="0"/>
              <a:t>Challenges to engage in psychotherapy or failed psychotherapy</a:t>
            </a:r>
          </a:p>
          <a:p>
            <a:endParaRPr lang="en-US" sz="1600" dirty="0"/>
          </a:p>
          <a:p>
            <a:r>
              <a:rPr lang="en-US" sz="1600" dirty="0"/>
              <a:t>Intolerability to other ADs</a:t>
            </a:r>
          </a:p>
          <a:p>
            <a:endParaRPr lang="en-US" sz="1600" dirty="0"/>
          </a:p>
          <a:p>
            <a:r>
              <a:rPr lang="en-US" sz="1600" dirty="0"/>
              <a:t>Elevated risk for suicide/infanticide/homicide</a:t>
            </a:r>
          </a:p>
        </p:txBody>
      </p:sp>
      <p:sp>
        <p:nvSpPr>
          <p:cNvPr id="5" name="Slide Number Placeholder 4">
            <a:extLst>
              <a:ext uri="{FF2B5EF4-FFF2-40B4-BE49-F238E27FC236}">
                <a16:creationId xmlns:a16="http://schemas.microsoft.com/office/drawing/2014/main" id="{80009DC2-0899-E1D2-1A89-E8BD158C6251}"/>
              </a:ext>
            </a:extLst>
          </p:cNvPr>
          <p:cNvSpPr>
            <a:spLocks noGrp="1"/>
          </p:cNvSpPr>
          <p:nvPr>
            <p:ph type="sldNum" sz="quarter" idx="16"/>
          </p:nvPr>
        </p:nvSpPr>
        <p:spPr/>
        <p:txBody>
          <a:bodyPr/>
          <a:lstStyle/>
          <a:p>
            <a:fld id="{5E8BC936-0928-C346-B13E-04BD58031644}" type="slidenum">
              <a:rPr lang="en-US" smtClean="0">
                <a:solidFill>
                  <a:srgbClr val="53565A"/>
                </a:solidFill>
              </a:rPr>
              <a:pPr/>
              <a:t>20</a:t>
            </a:fld>
            <a:endParaRPr lang="en-US" dirty="0">
              <a:solidFill>
                <a:srgbClr val="53565A"/>
              </a:solidFill>
            </a:endParaRPr>
          </a:p>
        </p:txBody>
      </p:sp>
    </p:spTree>
    <p:extLst>
      <p:ext uri="{BB962C8B-B14F-4D97-AF65-F5344CB8AC3E}">
        <p14:creationId xmlns:p14="http://schemas.microsoft.com/office/powerpoint/2010/main" val="1555714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766463"/>
            <a:ext cx="10972800" cy="795528"/>
          </a:xfrm>
        </p:spPr>
        <p:txBody>
          <a:bodyPr>
            <a:noAutofit/>
          </a:bodyPr>
          <a:lstStyle/>
          <a:p>
            <a:r>
              <a:rPr lang="en-US" sz="3600" dirty="0">
                <a:solidFill>
                  <a:schemeClr val="tx2"/>
                </a:solidFill>
                <a:latin typeface="Helvetica Neue" panose="02000503000000020004"/>
              </a:rPr>
              <a:t>Perinatal benzodiazepine use</a:t>
            </a:r>
          </a:p>
        </p:txBody>
      </p:sp>
      <p:sp>
        <p:nvSpPr>
          <p:cNvPr id="3" name="Content Placeholder 2"/>
          <p:cNvSpPr>
            <a:spLocks noGrp="1"/>
          </p:cNvSpPr>
          <p:nvPr>
            <p:ph idx="1"/>
          </p:nvPr>
        </p:nvSpPr>
        <p:spPr>
          <a:xfrm>
            <a:off x="609599" y="1804737"/>
            <a:ext cx="10972800" cy="4551613"/>
          </a:xfrm>
        </p:spPr>
        <p:txBody>
          <a:bodyPr>
            <a:normAutofit/>
          </a:bodyPr>
          <a:lstStyle/>
          <a:p>
            <a:pPr marL="0" indent="0">
              <a:buNone/>
            </a:pPr>
            <a:r>
              <a:rPr lang="en-US" sz="1600" dirty="0">
                <a:solidFill>
                  <a:schemeClr val="tx1">
                    <a:lumMod val="50000"/>
                  </a:schemeClr>
                </a:solidFill>
                <a:latin typeface="Helvetica Neue" panose="02000503000000020004"/>
              </a:rPr>
              <a:t>Benzodiazepines are indicated for short-term use only.  Longer term use should be avoided.</a:t>
            </a:r>
          </a:p>
          <a:p>
            <a:pPr marL="285750" indent="-285750">
              <a:buFont typeface="Arial" panose="020B0604020202020204" pitchFamily="34" charset="0"/>
              <a:buChar char="•"/>
            </a:pPr>
            <a:r>
              <a:rPr lang="en-US" sz="1600" dirty="0">
                <a:solidFill>
                  <a:schemeClr val="tx1">
                    <a:lumMod val="50000"/>
                  </a:schemeClr>
                </a:solidFill>
                <a:latin typeface="Helvetica Neue" panose="02000503000000020004"/>
              </a:rPr>
              <a:t>increased risk of congenital malformations with combo antenatal benzo/SSRI use (OR=1.40 (CI:1.09-1.80) (</a:t>
            </a:r>
            <a:r>
              <a:rPr lang="en-US" sz="1400" dirty="0">
                <a:solidFill>
                  <a:schemeClr val="tx1">
                    <a:lumMod val="50000"/>
                  </a:schemeClr>
                </a:solidFill>
                <a:latin typeface="Helvetica Neue" panose="02000503000000020004"/>
              </a:rPr>
              <a:t>Oberlander TF et al, 2008; Grigoriadis S et al 2019)</a:t>
            </a:r>
          </a:p>
          <a:p>
            <a:pPr marL="742950" lvl="1" indent="-285750"/>
            <a:r>
              <a:rPr lang="en-US" sz="1600" dirty="0">
                <a:solidFill>
                  <a:schemeClr val="tx1">
                    <a:lumMod val="50000"/>
                  </a:schemeClr>
                </a:solidFill>
                <a:latin typeface="Helvetica Neue" panose="02000503000000020004"/>
              </a:rPr>
              <a:t>Prenatal benzo use </a:t>
            </a:r>
            <a:r>
              <a:rPr lang="en-US" sz="1600" i="1" dirty="0">
                <a:solidFill>
                  <a:schemeClr val="tx1">
                    <a:lumMod val="50000"/>
                  </a:schemeClr>
                </a:solidFill>
                <a:latin typeface="Helvetica Neue" panose="02000503000000020004"/>
              </a:rPr>
              <a:t>not </a:t>
            </a:r>
            <a:r>
              <a:rPr lang="en-US" sz="1600" dirty="0">
                <a:solidFill>
                  <a:schemeClr val="tx1">
                    <a:lumMod val="50000"/>
                  </a:schemeClr>
                </a:solidFill>
                <a:latin typeface="Helvetica Neue" panose="02000503000000020004"/>
              </a:rPr>
              <a:t>associated with increased risk congenital malformations (OR: 1.13; CI:0.99-1.3) including first trimester specifically (OR=1.08; CI:0.93-1.25) </a:t>
            </a:r>
            <a:r>
              <a:rPr lang="en-US" sz="1400" dirty="0">
                <a:solidFill>
                  <a:schemeClr val="tx1">
                    <a:lumMod val="50000"/>
                  </a:schemeClr>
                </a:solidFill>
                <a:latin typeface="Helvetica Neue" panose="02000503000000020004"/>
              </a:rPr>
              <a:t>(Grigoriadis S et al 2019)</a:t>
            </a:r>
          </a:p>
          <a:p>
            <a:pPr marL="742950" marR="0" lvl="1" indent="-285750" algn="l" defTabSz="914400" rtl="0" eaLnBrk="1" fontAlgn="auto" latinLnBrk="0" hangingPunct="1">
              <a:lnSpc>
                <a:spcPct val="90000"/>
              </a:lnSpc>
              <a:spcBef>
                <a:spcPts val="500"/>
              </a:spcBef>
              <a:spcAft>
                <a:spcPts val="0"/>
              </a:spcAft>
              <a:buClr>
                <a:srgbClr val="039FDA"/>
              </a:buClr>
              <a:buSzTx/>
              <a:buFont typeface="Arial" panose="020B0604020202020204" pitchFamily="34" charset="0"/>
              <a:buChar char="•"/>
              <a:tabLst/>
              <a:defRPr/>
            </a:pPr>
            <a:r>
              <a:rPr lang="en-US" sz="1600" dirty="0">
                <a:solidFill>
                  <a:schemeClr val="tx1">
                    <a:lumMod val="50000"/>
                  </a:schemeClr>
                </a:solidFill>
                <a:latin typeface="Helvetica Neue" panose="02000503000000020004"/>
              </a:rPr>
              <a:t>Prenatal benzo use </a:t>
            </a:r>
            <a:r>
              <a:rPr lang="en-US" sz="1600" i="1" dirty="0">
                <a:solidFill>
                  <a:schemeClr val="tx1">
                    <a:lumMod val="50000"/>
                  </a:schemeClr>
                </a:solidFill>
                <a:latin typeface="Helvetica Neue" panose="02000503000000020004"/>
              </a:rPr>
              <a:t>not</a:t>
            </a:r>
            <a:r>
              <a:rPr lang="en-US" sz="1600" dirty="0">
                <a:solidFill>
                  <a:schemeClr val="tx1">
                    <a:lumMod val="50000"/>
                  </a:schemeClr>
                </a:solidFill>
                <a:latin typeface="Helvetica Neue" panose="02000503000000020004"/>
              </a:rPr>
              <a:t> associated with cardiac malformations (OR: 1.27; CI:0.98-1.65) </a:t>
            </a:r>
            <a:r>
              <a:rPr kumimoji="0" lang="en-US" sz="1400" b="0" i="0" u="none" strike="noStrike" kern="1200" cap="none" spc="0" normalizeH="0" baseline="0" noProof="0" dirty="0">
                <a:ln>
                  <a:noFill/>
                </a:ln>
                <a:solidFill>
                  <a:srgbClr val="3A3838">
                    <a:lumMod val="50000"/>
                  </a:srgbClr>
                </a:solidFill>
                <a:effectLst/>
                <a:uLnTx/>
                <a:uFillTx/>
                <a:latin typeface="Helvetica Neue" panose="02000503000000020004"/>
                <a:ea typeface="+mn-ea"/>
              </a:rPr>
              <a:t>(Grigoriadis S et al 2019)</a:t>
            </a:r>
          </a:p>
          <a:p>
            <a:pPr>
              <a:buFont typeface="Arial" panose="020B0604020202020204" pitchFamily="34" charset="0"/>
              <a:buChar char="•"/>
            </a:pPr>
            <a:r>
              <a:rPr lang="en-US" sz="1600" dirty="0">
                <a:solidFill>
                  <a:schemeClr val="tx1">
                    <a:lumMod val="50000"/>
                  </a:schemeClr>
                </a:solidFill>
                <a:latin typeface="Helvetica Neue" panose="02000503000000020004"/>
              </a:rPr>
              <a:t>single study noted potential increased OR for Dandy-walker malformation (any benzo), anophthalmia or microphthalmia and esophageal stenosis (alprazolam) and pulmonary valve stenosis (lorazepam) </a:t>
            </a:r>
            <a:r>
              <a:rPr lang="en-US" sz="1400" dirty="0">
                <a:solidFill>
                  <a:schemeClr val="tx1">
                    <a:lumMod val="50000"/>
                  </a:schemeClr>
                </a:solidFill>
                <a:latin typeface="Helvetica Neue" panose="02000503000000020004"/>
              </a:rPr>
              <a:t>(Tinker SC et al 2019)</a:t>
            </a:r>
            <a:endParaRPr lang="en-US" sz="2400" dirty="0">
              <a:solidFill>
                <a:schemeClr val="tx1">
                  <a:lumMod val="50000"/>
                </a:schemeClr>
              </a:solidFill>
              <a:latin typeface="Helvetica Neue" panose="02000503000000020004"/>
            </a:endParaRPr>
          </a:p>
          <a:p>
            <a:pPr marL="285750" indent="-285750">
              <a:buFont typeface="Arial" panose="020B0604020202020204" pitchFamily="34" charset="0"/>
              <a:buChar char="•"/>
            </a:pPr>
            <a:r>
              <a:rPr lang="en-US" sz="1600" b="1" dirty="0">
                <a:solidFill>
                  <a:schemeClr val="tx1">
                    <a:lumMod val="50000"/>
                  </a:schemeClr>
                </a:solidFill>
                <a:latin typeface="Helvetica Neue" panose="02000503000000020004"/>
              </a:rPr>
              <a:t>neonatal withdrawal syndrome: </a:t>
            </a:r>
            <a:r>
              <a:rPr lang="en-US" sz="1600" b="1" u="sng" dirty="0">
                <a:solidFill>
                  <a:schemeClr val="tx1">
                    <a:lumMod val="50000"/>
                  </a:schemeClr>
                </a:solidFill>
                <a:latin typeface="Helvetica Neue" panose="02000503000000020004"/>
              </a:rPr>
              <a:t>floppy baby syndrome</a:t>
            </a:r>
            <a:r>
              <a:rPr lang="en-US" sz="1600" dirty="0">
                <a:solidFill>
                  <a:schemeClr val="tx1">
                    <a:lumMod val="50000"/>
                  </a:schemeClr>
                </a:solidFill>
                <a:latin typeface="Helvetica Neue" panose="02000503000000020004"/>
              </a:rPr>
              <a:t>: poor tone, lethargy, hypothermia, low APGAR </a:t>
            </a:r>
            <a:r>
              <a:rPr lang="en-US" sz="1400" dirty="0">
                <a:solidFill>
                  <a:schemeClr val="tx1">
                    <a:lumMod val="50000"/>
                  </a:schemeClr>
                </a:solidFill>
                <a:latin typeface="Helvetica Neue" panose="02000503000000020004"/>
              </a:rPr>
              <a:t>(Yonkers KA et al 2017); </a:t>
            </a:r>
            <a:r>
              <a:rPr lang="en-US" sz="1600" dirty="0">
                <a:solidFill>
                  <a:schemeClr val="tx1">
                    <a:lumMod val="50000"/>
                  </a:schemeClr>
                </a:solidFill>
                <a:latin typeface="Helvetica Neue" panose="02000503000000020004"/>
              </a:rPr>
              <a:t>also hypertonia, hyperreflexia and tremors </a:t>
            </a:r>
            <a:r>
              <a:rPr lang="en-US" sz="1400" dirty="0">
                <a:solidFill>
                  <a:schemeClr val="tx1">
                    <a:lumMod val="50000"/>
                  </a:schemeClr>
                </a:solidFill>
                <a:latin typeface="Helvetica Neue" panose="02000503000000020004"/>
              </a:rPr>
              <a:t>(Iqbal MM et al, 2002); </a:t>
            </a:r>
            <a:r>
              <a:rPr lang="en-US" sz="1600" dirty="0">
                <a:solidFill>
                  <a:schemeClr val="tx1">
                    <a:lumMod val="50000"/>
                  </a:schemeClr>
                </a:solidFill>
                <a:latin typeface="Helvetica Neue" panose="02000503000000020004"/>
              </a:rPr>
              <a:t>worse neurobehavioral outcomes in SSRI + benzo than SSRI alone or depressed alone </a:t>
            </a:r>
            <a:r>
              <a:rPr lang="en-US" sz="1400" dirty="0">
                <a:solidFill>
                  <a:schemeClr val="tx1">
                    <a:lumMod val="50000"/>
                  </a:schemeClr>
                </a:solidFill>
                <a:latin typeface="Helvetica Neue" panose="02000503000000020004"/>
              </a:rPr>
              <a:t>(Salisbury AL, 2016)</a:t>
            </a:r>
          </a:p>
          <a:p>
            <a:pPr marL="285750" indent="-285750">
              <a:buFont typeface="Arial" panose="020B0604020202020204" pitchFamily="34" charset="0"/>
              <a:buChar char="•"/>
            </a:pPr>
            <a:r>
              <a:rPr lang="en-US" sz="1600" dirty="0">
                <a:solidFill>
                  <a:schemeClr val="tx1">
                    <a:lumMod val="50000"/>
                  </a:schemeClr>
                </a:solidFill>
                <a:latin typeface="Helvetica Neue" panose="02000503000000020004"/>
              </a:rPr>
              <a:t>increased rates of ventilator support, cesarean section and low birth weight </a:t>
            </a:r>
            <a:r>
              <a:rPr lang="en-US" sz="1400" dirty="0">
                <a:solidFill>
                  <a:schemeClr val="tx1">
                    <a:lumMod val="50000"/>
                  </a:schemeClr>
                </a:solidFill>
                <a:latin typeface="Helvetica Neue" panose="02000503000000020004"/>
              </a:rPr>
              <a:t>(Yonkers KA et al 2017)</a:t>
            </a:r>
          </a:p>
          <a:p>
            <a:pPr marL="285750" indent="-285750">
              <a:buFont typeface="Arial" panose="020B0604020202020204" pitchFamily="34" charset="0"/>
              <a:buChar char="•"/>
            </a:pPr>
            <a:r>
              <a:rPr lang="en-US" sz="1600" dirty="0">
                <a:solidFill>
                  <a:schemeClr val="tx1">
                    <a:lumMod val="50000"/>
                  </a:schemeClr>
                </a:solidFill>
                <a:latin typeface="Helvetica Neue" panose="02000503000000020004"/>
              </a:rPr>
              <a:t>symptoms of floppy baby syndrome can appear shortly after delivery to 3 weeks after delivery and last for several months</a:t>
            </a:r>
          </a:p>
        </p:txBody>
      </p:sp>
      <p:sp>
        <p:nvSpPr>
          <p:cNvPr id="5" name="Slide Number Placeholder 4"/>
          <p:cNvSpPr>
            <a:spLocks noGrp="1"/>
          </p:cNvSpPr>
          <p:nvPr>
            <p:ph type="sldNum" sz="quarter" idx="12"/>
          </p:nvPr>
        </p:nvSpPr>
        <p:spPr>
          <a:prstGeom prst="rect">
            <a:avLst/>
          </a:prstGeom>
        </p:spPr>
        <p:txBody>
          <a:bodyPr vert="horz" lIns="0" tIns="0" rIns="0" bIns="0" rtlCol="0" anchor="b" anchorCtr="0"/>
          <a:lstStyle>
            <a:defPPr>
              <a:defRPr lang="en-US"/>
            </a:defPPr>
            <a:lvl1pPr marL="0" algn="r" defTabSz="457200" rtl="0" eaLnBrk="1" latinLnBrk="0" hangingPunct="1">
              <a:defRPr sz="8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8BC936-0928-C346-B13E-04BD58031644}" type="slidenum">
              <a:rPr lang="en-US" smtClean="0"/>
              <a:pPr/>
              <a:t>21</a:t>
            </a:fld>
            <a:endParaRPr lang="en-US" dirty="0"/>
          </a:p>
        </p:txBody>
      </p:sp>
    </p:spTree>
    <p:extLst>
      <p:ext uri="{BB962C8B-B14F-4D97-AF65-F5344CB8AC3E}">
        <p14:creationId xmlns:p14="http://schemas.microsoft.com/office/powerpoint/2010/main" val="167873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70282"/>
            <a:ext cx="10972800" cy="647700"/>
          </a:xfrm>
        </p:spPr>
        <p:txBody>
          <a:bodyPr/>
          <a:lstStyle/>
          <a:p>
            <a:r>
              <a:rPr lang="en-US" sz="3600" dirty="0">
                <a:latin typeface="Helvetica Neue" panose="02000503000000020004"/>
              </a:rPr>
              <a:t>Perinatal benzodiazepine use</a:t>
            </a:r>
          </a:p>
        </p:txBody>
      </p:sp>
      <p:sp>
        <p:nvSpPr>
          <p:cNvPr id="3" name="Content Placeholder 2"/>
          <p:cNvSpPr>
            <a:spLocks noGrp="1"/>
          </p:cNvSpPr>
          <p:nvPr>
            <p:ph idx="1"/>
          </p:nvPr>
        </p:nvSpPr>
        <p:spPr>
          <a:xfrm>
            <a:off x="609600" y="1417982"/>
            <a:ext cx="10972800" cy="4956305"/>
          </a:xfrm>
        </p:spPr>
        <p:txBody>
          <a:bodyPr>
            <a:normAutofit/>
          </a:bodyPr>
          <a:lstStyle/>
          <a:p>
            <a:r>
              <a:rPr lang="en-US" sz="1600" dirty="0">
                <a:solidFill>
                  <a:schemeClr val="tx1">
                    <a:lumMod val="50000"/>
                  </a:schemeClr>
                </a:solidFill>
                <a:latin typeface="Helvetica Neue" panose="02000503000000020004"/>
              </a:rPr>
              <a:t>Benzodiazepines with shorter half-lives and no/few active metabolites preferred over mid to long-acting (e.g. lorazepam, not clonazepam, not diazepam).</a:t>
            </a:r>
          </a:p>
          <a:p>
            <a:pPr marL="0" indent="0">
              <a:buNone/>
            </a:pPr>
            <a:endParaRPr lang="en-US" sz="1600" b="1" dirty="0">
              <a:solidFill>
                <a:schemeClr val="tx1">
                  <a:lumMod val="50000"/>
                </a:schemeClr>
              </a:solidFill>
              <a:latin typeface="Helvetica Neue" panose="02000503000000020004"/>
            </a:endParaRPr>
          </a:p>
          <a:p>
            <a:r>
              <a:rPr lang="en-US" sz="1600" dirty="0">
                <a:solidFill>
                  <a:schemeClr val="tx1">
                    <a:lumMod val="50000"/>
                  </a:schemeClr>
                </a:solidFill>
                <a:latin typeface="Helvetica Neue" panose="02000503000000020004"/>
              </a:rPr>
              <a:t>In term neonates (&gt;37 weeks GA), elimination is extended due to poor hepatic function (immature Phase II metabolism).  Neonates born prematurely can have prolonged plasma elimination (and thus increased side effects).</a:t>
            </a:r>
            <a:endParaRPr lang="en-US" sz="1600" b="1" dirty="0">
              <a:solidFill>
                <a:schemeClr val="tx1">
                  <a:lumMod val="50000"/>
                </a:schemeClr>
              </a:solidFill>
              <a:latin typeface="Helvetica Neue" panose="02000503000000020004"/>
            </a:endParaRPr>
          </a:p>
          <a:p>
            <a:endParaRPr lang="en-US" sz="1600" dirty="0">
              <a:solidFill>
                <a:schemeClr val="tx1">
                  <a:lumMod val="50000"/>
                </a:schemeClr>
              </a:solidFill>
              <a:latin typeface="Helvetica Neue" panose="02000503000000020004"/>
            </a:endParaRPr>
          </a:p>
          <a:p>
            <a:r>
              <a:rPr lang="en-US" sz="1600" u="sng" dirty="0">
                <a:solidFill>
                  <a:schemeClr val="tx1">
                    <a:lumMod val="50000"/>
                  </a:schemeClr>
                </a:solidFill>
                <a:latin typeface="Helvetica Neue" panose="02000503000000020004"/>
              </a:rPr>
              <a:t>Alprazolam</a:t>
            </a:r>
            <a:r>
              <a:rPr lang="en-US" sz="1600" dirty="0">
                <a:solidFill>
                  <a:schemeClr val="tx1">
                    <a:lumMod val="50000"/>
                  </a:schemeClr>
                </a:solidFill>
                <a:latin typeface="Helvetica Neue" panose="02000503000000020004"/>
              </a:rPr>
              <a:t>: 13hr half-life; RID=3%- I do not prescribe due to increased risk of tolerance</a:t>
            </a:r>
          </a:p>
          <a:p>
            <a:pPr marL="0" indent="0">
              <a:buNone/>
            </a:pPr>
            <a:endParaRPr lang="en-US" sz="1600" dirty="0">
              <a:solidFill>
                <a:schemeClr val="tx1">
                  <a:lumMod val="50000"/>
                </a:schemeClr>
              </a:solidFill>
              <a:latin typeface="Helvetica Neue" panose="02000503000000020004"/>
            </a:endParaRPr>
          </a:p>
          <a:p>
            <a:r>
              <a:rPr lang="en-US" sz="1600" u="sng" dirty="0">
                <a:solidFill>
                  <a:schemeClr val="tx1">
                    <a:lumMod val="50000"/>
                  </a:schemeClr>
                </a:solidFill>
                <a:latin typeface="Helvetica Neue" panose="02000503000000020004"/>
              </a:rPr>
              <a:t>Lorazepam</a:t>
            </a:r>
            <a:r>
              <a:rPr lang="en-US" sz="1600" dirty="0">
                <a:solidFill>
                  <a:schemeClr val="tx1">
                    <a:lumMod val="50000"/>
                  </a:schemeClr>
                </a:solidFill>
                <a:latin typeface="Helvetica Neue" panose="02000503000000020004"/>
              </a:rPr>
              <a:t>: 14hr half-life (is 85% bound to plasma proteins;  RID=2.5%, </a:t>
            </a:r>
            <a:r>
              <a:rPr lang="en-US" sz="1600" u="sng" dirty="0">
                <a:solidFill>
                  <a:schemeClr val="tx1">
                    <a:lumMod val="50000"/>
                  </a:schemeClr>
                </a:solidFill>
                <a:latin typeface="Helvetica Neue" panose="02000503000000020004"/>
              </a:rPr>
              <a:t>often a benzodiazepine of choice</a:t>
            </a:r>
          </a:p>
          <a:p>
            <a:endParaRPr lang="en-US" sz="1600" dirty="0">
              <a:solidFill>
                <a:schemeClr val="tx1">
                  <a:lumMod val="50000"/>
                </a:schemeClr>
              </a:solidFill>
              <a:latin typeface="Helvetica Neue" panose="02000503000000020004"/>
            </a:endParaRPr>
          </a:p>
          <a:p>
            <a:pPr lvl="0">
              <a:spcAft>
                <a:spcPts val="0"/>
              </a:spcAft>
              <a:defRPr/>
            </a:pPr>
            <a:r>
              <a:rPr lang="en-US" sz="1600" u="sng" dirty="0">
                <a:solidFill>
                  <a:schemeClr val="tx1">
                    <a:lumMod val="50000"/>
                  </a:schemeClr>
                </a:solidFill>
                <a:latin typeface="Helvetica Neue" panose="02000503000000020004"/>
              </a:rPr>
              <a:t>Clonazepam</a:t>
            </a:r>
            <a:r>
              <a:rPr lang="en-US" sz="1600" dirty="0">
                <a:solidFill>
                  <a:schemeClr val="tx1">
                    <a:lumMod val="50000"/>
                  </a:schemeClr>
                </a:solidFill>
                <a:latin typeface="Helvetica Neue" panose="02000503000000020004"/>
              </a:rPr>
              <a:t>: 20-50hr half-life; RID=2.8, LactMed recommends use of shorter half-life benzo over clonazepam</a:t>
            </a:r>
          </a:p>
          <a:p>
            <a:pPr lvl="0">
              <a:spcAft>
                <a:spcPts val="0"/>
              </a:spcAft>
              <a:defRPr/>
            </a:pPr>
            <a:endParaRPr lang="en-US" sz="1600" dirty="0">
              <a:solidFill>
                <a:schemeClr val="tx1">
                  <a:lumMod val="50000"/>
                </a:schemeClr>
              </a:solidFill>
              <a:latin typeface="Helvetica Neue" panose="02000503000000020004"/>
            </a:endParaRPr>
          </a:p>
          <a:p>
            <a:r>
              <a:rPr lang="en-US" sz="1600" u="sng" dirty="0">
                <a:solidFill>
                  <a:schemeClr val="tx1">
                    <a:lumMod val="50000"/>
                  </a:schemeClr>
                </a:solidFill>
                <a:latin typeface="Helvetica Neue" panose="02000503000000020004"/>
              </a:rPr>
              <a:t>Diazepam: </a:t>
            </a:r>
            <a:r>
              <a:rPr lang="en-US" sz="1600" dirty="0">
                <a:solidFill>
                  <a:schemeClr val="tx1">
                    <a:lumMod val="50000"/>
                  </a:schemeClr>
                </a:solidFill>
                <a:latin typeface="Helvetica Neue" panose="02000503000000020004"/>
              </a:rPr>
              <a:t>30-60hr half-life for parent drug plus 30-100 hours major active metabolite dimethyldiazepam; RID = 7.1% , LactMed recommends use of shorter half-life benzo</a:t>
            </a:r>
          </a:p>
          <a:p>
            <a:endParaRPr lang="en-US" sz="1600" dirty="0">
              <a:solidFill>
                <a:schemeClr val="tx1">
                  <a:lumMod val="50000"/>
                </a:schemeClr>
              </a:solidFill>
              <a:latin typeface="Helvetica Neue" panose="02000503000000020004"/>
            </a:endParaRPr>
          </a:p>
        </p:txBody>
      </p:sp>
      <p:sp>
        <p:nvSpPr>
          <p:cNvPr id="5" name="Slide Number Placeholder 4"/>
          <p:cNvSpPr>
            <a:spLocks noGrp="1"/>
          </p:cNvSpPr>
          <p:nvPr>
            <p:ph type="sldNum" sz="quarter" idx="12"/>
          </p:nvPr>
        </p:nvSpPr>
        <p:spPr>
          <a:prstGeom prst="rect">
            <a:avLst/>
          </a:prstGeom>
        </p:spPr>
        <p:txBody>
          <a:bodyPr vert="horz" lIns="0" tIns="0" rIns="0" bIns="0" rtlCol="0" anchor="b" anchorCtr="0"/>
          <a:lstStyle>
            <a:defPPr>
              <a:defRPr lang="en-US"/>
            </a:defPPr>
            <a:lvl1pPr marL="0" algn="r" defTabSz="457200" rtl="0" eaLnBrk="1" latinLnBrk="0" hangingPunct="1">
              <a:defRPr sz="8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8BC936-0928-C346-B13E-04BD58031644}" type="slidenum">
              <a:rPr lang="en-US" smtClean="0"/>
              <a:pPr/>
              <a:t>22</a:t>
            </a:fld>
            <a:endParaRPr lang="en-US" dirty="0"/>
          </a:p>
        </p:txBody>
      </p:sp>
    </p:spTree>
    <p:extLst>
      <p:ext uri="{BB962C8B-B14F-4D97-AF65-F5344CB8AC3E}">
        <p14:creationId xmlns:p14="http://schemas.microsoft.com/office/powerpoint/2010/main" val="39044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D094A-9A8B-3873-D222-E3B2EF4BE21E}"/>
              </a:ext>
            </a:extLst>
          </p:cNvPr>
          <p:cNvSpPr>
            <a:spLocks noGrp="1"/>
          </p:cNvSpPr>
          <p:nvPr>
            <p:ph type="title"/>
          </p:nvPr>
        </p:nvSpPr>
        <p:spPr/>
        <p:txBody>
          <a:bodyPr/>
          <a:lstStyle/>
          <a:p>
            <a:r>
              <a:rPr lang="en-US" sz="3600" dirty="0"/>
              <a:t>Clinical pearls</a:t>
            </a:r>
          </a:p>
        </p:txBody>
      </p:sp>
      <p:sp>
        <p:nvSpPr>
          <p:cNvPr id="3" name="Content Placeholder 2">
            <a:extLst>
              <a:ext uri="{FF2B5EF4-FFF2-40B4-BE49-F238E27FC236}">
                <a16:creationId xmlns:a16="http://schemas.microsoft.com/office/drawing/2014/main" id="{8E20F4C8-056E-F89F-E394-8C082B1876D8}"/>
              </a:ext>
            </a:extLst>
          </p:cNvPr>
          <p:cNvSpPr>
            <a:spLocks noGrp="1"/>
          </p:cNvSpPr>
          <p:nvPr>
            <p:ph idx="1"/>
          </p:nvPr>
        </p:nvSpPr>
        <p:spPr/>
        <p:txBody>
          <a:bodyPr>
            <a:normAutofit/>
          </a:bodyPr>
          <a:lstStyle/>
          <a:p>
            <a:r>
              <a:rPr lang="en-US" sz="2400" dirty="0"/>
              <a:t>First and foremost, consider how you would treat the patient’s unipolar depression/anxiety if the patient was not pregnant.</a:t>
            </a:r>
          </a:p>
          <a:p>
            <a:pPr marL="457200" lvl="1" indent="0">
              <a:buNone/>
            </a:pPr>
            <a:endParaRPr lang="en-US" sz="1800" dirty="0"/>
          </a:p>
          <a:p>
            <a:r>
              <a:rPr lang="en-US" sz="2400" dirty="0"/>
              <a:t>Consider…</a:t>
            </a:r>
          </a:p>
          <a:p>
            <a:pPr lvl="1"/>
            <a:r>
              <a:rPr lang="en-US" sz="1800" dirty="0"/>
              <a:t>the risk to the patient and the fetus/infant of stopping or reducing current pharmacotherapies</a:t>
            </a:r>
          </a:p>
          <a:p>
            <a:pPr lvl="2"/>
            <a:r>
              <a:rPr lang="en-US" sz="1600" dirty="0"/>
              <a:t>Risk of untreated illness to patient and fetus/infant</a:t>
            </a:r>
          </a:p>
          <a:p>
            <a:pPr lvl="1"/>
            <a:r>
              <a:rPr lang="en-US" sz="1800" dirty="0"/>
              <a:t>the risk to the patient and the fetus/infant of continuing those pharmacotherapies</a:t>
            </a:r>
          </a:p>
          <a:p>
            <a:pPr lvl="2"/>
            <a:r>
              <a:rPr lang="en-US" sz="1600" dirty="0"/>
              <a:t>Consider antenatal vs. postnatal (lactational) risks</a:t>
            </a:r>
          </a:p>
          <a:p>
            <a:pPr lvl="1"/>
            <a:r>
              <a:rPr lang="en-US" sz="1800" dirty="0"/>
              <a:t>the risk of switching to an alternative pharmacotherapy</a:t>
            </a:r>
          </a:p>
          <a:p>
            <a:pPr lvl="2"/>
            <a:r>
              <a:rPr lang="en-US" sz="1600" dirty="0"/>
              <a:t>Is the alternative really safer?  Consider the absolute risk reduction between the current medication and the alternative medication.</a:t>
            </a:r>
          </a:p>
          <a:p>
            <a:pPr lvl="2"/>
            <a:r>
              <a:rPr lang="en-US" sz="1600" dirty="0"/>
              <a:t>Will the alternative control depressive/anxiety symptoms as well as the current regimen?</a:t>
            </a:r>
          </a:p>
        </p:txBody>
      </p:sp>
      <p:sp>
        <p:nvSpPr>
          <p:cNvPr id="4" name="Slide Number Placeholder 3">
            <a:extLst>
              <a:ext uri="{FF2B5EF4-FFF2-40B4-BE49-F238E27FC236}">
                <a16:creationId xmlns:a16="http://schemas.microsoft.com/office/drawing/2014/main" id="{D935FA93-E149-99F9-F7D8-02947861850B}"/>
              </a:ext>
            </a:extLst>
          </p:cNvPr>
          <p:cNvSpPr>
            <a:spLocks noGrp="1"/>
          </p:cNvSpPr>
          <p:nvPr>
            <p:ph type="sldNum" sz="quarter" idx="12"/>
          </p:nvPr>
        </p:nvSpPr>
        <p:spPr/>
        <p:txBody>
          <a:bodyPr/>
          <a:lstStyle/>
          <a:p>
            <a:fld id="{E927A71C-5EB0-45EC-B0AD-E94D765AE5AB}" type="slidenum">
              <a:rPr lang="en-US" smtClean="0"/>
              <a:pPr/>
              <a:t>23</a:t>
            </a:fld>
            <a:endParaRPr lang="en-US" dirty="0"/>
          </a:p>
        </p:txBody>
      </p:sp>
    </p:spTree>
    <p:extLst>
      <p:ext uri="{BB962C8B-B14F-4D97-AF65-F5344CB8AC3E}">
        <p14:creationId xmlns:p14="http://schemas.microsoft.com/office/powerpoint/2010/main" val="140220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09600" y="589547"/>
            <a:ext cx="10972800" cy="607026"/>
          </a:xfrm>
        </p:spPr>
        <p:txBody>
          <a:bodyPr>
            <a:normAutofit/>
          </a:bodyPr>
          <a:lstStyle/>
          <a:p>
            <a:r>
              <a:rPr lang="en-US" sz="3600" dirty="0">
                <a:solidFill>
                  <a:schemeClr val="tx2"/>
                </a:solidFill>
                <a:latin typeface="Helvetica Neue" panose="02000503000000020004"/>
              </a:rPr>
              <a:t>Clinical pearls: serotonergic antidepressants</a:t>
            </a:r>
          </a:p>
        </p:txBody>
      </p:sp>
      <p:sp>
        <p:nvSpPr>
          <p:cNvPr id="32771" name="Content Placeholder 2"/>
          <p:cNvSpPr>
            <a:spLocks noGrp="1"/>
          </p:cNvSpPr>
          <p:nvPr>
            <p:ph idx="1"/>
          </p:nvPr>
        </p:nvSpPr>
        <p:spPr>
          <a:xfrm>
            <a:off x="609600" y="1359465"/>
            <a:ext cx="10972800" cy="4765431"/>
          </a:xfrm>
        </p:spPr>
        <p:txBody>
          <a:bodyPr>
            <a:normAutofit lnSpcReduction="10000"/>
          </a:bodyPr>
          <a:lstStyle/>
          <a:p>
            <a:r>
              <a:rPr lang="en-US" sz="1800" dirty="0">
                <a:solidFill>
                  <a:schemeClr val="tx1"/>
                </a:solidFill>
                <a:latin typeface="Helvetica Neue" panose="02000503000000020004"/>
              </a:rPr>
              <a:t>When possible, any changes to a medication regimen should be made prior to conception to ensure symptom stability and to minimize exposure to the fetus. Abrupt discontinuation of antidepressants in pregnant women with a history of depression is associated with high risk of relapse without known benefit </a:t>
            </a:r>
            <a:r>
              <a:rPr lang="en-US" sz="1400" dirty="0">
                <a:solidFill>
                  <a:schemeClr val="tx1"/>
                </a:solidFill>
                <a:latin typeface="Helvetica Neue" panose="02000503000000020004"/>
              </a:rPr>
              <a:t>(L.S. Cohen et al., 2006).  </a:t>
            </a:r>
            <a:endParaRPr lang="en-US" sz="1800" dirty="0">
              <a:solidFill>
                <a:schemeClr val="tx1"/>
              </a:solidFill>
              <a:latin typeface="Helvetica Neue" panose="02000503000000020004"/>
            </a:endParaRPr>
          </a:p>
          <a:p>
            <a:endParaRPr lang="en-US" sz="1800" dirty="0">
              <a:solidFill>
                <a:schemeClr val="tx1"/>
              </a:solidFill>
              <a:latin typeface="Helvetica Neue" panose="02000503000000020004"/>
            </a:endParaRPr>
          </a:p>
          <a:p>
            <a:r>
              <a:rPr lang="en-US" sz="1800" dirty="0">
                <a:solidFill>
                  <a:schemeClr val="tx1"/>
                </a:solidFill>
                <a:latin typeface="Helvetica Neue" panose="02000503000000020004"/>
              </a:rPr>
              <a:t>Women with history of recurrent unipolar MDD or history of symptom recurrence associated with past reduction or discontinuation of pharmacotherapy </a:t>
            </a:r>
            <a:r>
              <a:rPr lang="en-US" sz="1800" b="1" dirty="0">
                <a:solidFill>
                  <a:schemeClr val="tx1"/>
                </a:solidFill>
                <a:latin typeface="Helvetica Neue" panose="02000503000000020004"/>
              </a:rPr>
              <a:t>should not discontinue their antidepressant during pregnancy. </a:t>
            </a:r>
          </a:p>
          <a:p>
            <a:endParaRPr lang="en-US" sz="1800" dirty="0">
              <a:solidFill>
                <a:schemeClr val="tx1"/>
              </a:solidFill>
              <a:latin typeface="Helvetica Neue" panose="02000503000000020004"/>
            </a:endParaRPr>
          </a:p>
          <a:p>
            <a:pPr>
              <a:lnSpc>
                <a:spcPct val="100000"/>
              </a:lnSpc>
            </a:pPr>
            <a:r>
              <a:rPr lang="en-US" sz="1800" dirty="0">
                <a:solidFill>
                  <a:schemeClr val="tx1"/>
                </a:solidFill>
                <a:latin typeface="Helvetica Neue" panose="02000503000000020004"/>
              </a:rPr>
              <a:t>If SSRI/SNRI dose increased in pregnancy, monitor for side effects after delivery, can decide when to reduce SSRI/SNRI dose (if at all) once reassured of continued euthymia; don’t immediately resume pre-pregnancy dose as could precipitate MDD relapse.</a:t>
            </a:r>
          </a:p>
          <a:p>
            <a:pPr>
              <a:lnSpc>
                <a:spcPct val="100000"/>
              </a:lnSpc>
            </a:pPr>
            <a:endParaRPr lang="en-US" sz="1800" dirty="0">
              <a:solidFill>
                <a:schemeClr val="tx1"/>
              </a:solidFill>
              <a:latin typeface="Helvetica Neue" panose="02000503000000020004"/>
            </a:endParaRPr>
          </a:p>
          <a:p>
            <a:pPr>
              <a:lnSpc>
                <a:spcPct val="100000"/>
              </a:lnSpc>
            </a:pPr>
            <a:r>
              <a:rPr lang="en-US" sz="1800" dirty="0">
                <a:solidFill>
                  <a:schemeClr val="tx1"/>
                </a:solidFill>
                <a:latin typeface="Helvetica Neue" panose="02000503000000020004"/>
                <a:ea typeface="Times New Roman" panose="02020603050405020304" pitchFamily="18" charset="0"/>
              </a:rPr>
              <a:t>TCA dose often must slowly be decreased towards the preconception dose during the two to six weeks after delivery to reduce risk of TCA toxicity, check levels whenever side effects and check no later than 6 weeks postpartum</a:t>
            </a:r>
            <a:endParaRPr lang="en-US" sz="1800" dirty="0">
              <a:solidFill>
                <a:schemeClr val="tx1"/>
              </a:solidFill>
              <a:latin typeface="Helvetica Neue" panose="02000503000000020004"/>
            </a:endParaRPr>
          </a:p>
          <a:p>
            <a:pPr eaLnBrk="1" hangingPunct="1">
              <a:lnSpc>
                <a:spcPct val="100000"/>
              </a:lnSpc>
            </a:pPr>
            <a:endParaRPr lang="en-US" sz="1800" dirty="0">
              <a:solidFill>
                <a:schemeClr val="tx1"/>
              </a:solidFill>
              <a:latin typeface="Helvetica Neue" panose="02000503000000020004"/>
            </a:endParaRPr>
          </a:p>
          <a:p>
            <a:pPr eaLnBrk="1" hangingPunct="1">
              <a:lnSpc>
                <a:spcPct val="100000"/>
              </a:lnSpc>
            </a:pPr>
            <a:endParaRPr lang="en-US" sz="1800" dirty="0">
              <a:solidFill>
                <a:schemeClr val="tx1"/>
              </a:solidFill>
              <a:latin typeface="Helvetica Neue" panose="02000503000000020004"/>
            </a:endParaRPr>
          </a:p>
        </p:txBody>
      </p:sp>
    </p:spTree>
    <p:extLst>
      <p:ext uri="{BB962C8B-B14F-4D97-AF65-F5344CB8AC3E}">
        <p14:creationId xmlns:p14="http://schemas.microsoft.com/office/powerpoint/2010/main" val="225805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78DE-DAF5-EF4F-9967-CE2B604A906E}"/>
              </a:ext>
            </a:extLst>
          </p:cNvPr>
          <p:cNvSpPr>
            <a:spLocks noGrp="1"/>
          </p:cNvSpPr>
          <p:nvPr>
            <p:ph type="title"/>
          </p:nvPr>
        </p:nvSpPr>
        <p:spPr/>
        <p:txBody>
          <a:bodyPr/>
          <a:lstStyle/>
          <a:p>
            <a:r>
              <a:rPr lang="en-US" sz="3600" dirty="0"/>
              <a:t>Clinical pearls: neurosteroid antidepressants</a:t>
            </a:r>
          </a:p>
        </p:txBody>
      </p:sp>
      <p:sp>
        <p:nvSpPr>
          <p:cNvPr id="3" name="Content Placeholder 2">
            <a:extLst>
              <a:ext uri="{FF2B5EF4-FFF2-40B4-BE49-F238E27FC236}">
                <a16:creationId xmlns:a16="http://schemas.microsoft.com/office/drawing/2014/main" id="{A88FC20F-3439-489B-7F53-27AEAD411C92}"/>
              </a:ext>
            </a:extLst>
          </p:cNvPr>
          <p:cNvSpPr>
            <a:spLocks noGrp="1"/>
          </p:cNvSpPr>
          <p:nvPr>
            <p:ph idx="1"/>
          </p:nvPr>
        </p:nvSpPr>
        <p:spPr/>
        <p:txBody>
          <a:bodyPr>
            <a:normAutofit fontScale="92500" lnSpcReduction="10000"/>
          </a:bodyPr>
          <a:lstStyle/>
          <a:p>
            <a:r>
              <a:rPr lang="en-US" sz="2000" dirty="0">
                <a:solidFill>
                  <a:schemeClr val="tx1"/>
                </a:solidFill>
              </a:rPr>
              <a:t>Clinical efficacy and speed of antidepressant effect for moderate-severe depression: similar for brexanolone IV and oral zuranolone, consider access to REMS facility (brex) and cost (both) and side effect profiles (both)</a:t>
            </a:r>
          </a:p>
          <a:p>
            <a:endParaRPr lang="en-US" sz="2000" dirty="0">
              <a:solidFill>
                <a:schemeClr val="tx1"/>
              </a:solidFill>
            </a:endParaRPr>
          </a:p>
          <a:p>
            <a:r>
              <a:rPr lang="en-US" sz="2000" dirty="0">
                <a:solidFill>
                  <a:schemeClr val="tx1"/>
                </a:solidFill>
              </a:rPr>
              <a:t>Zuranolone: single 14-day treatment course at 50mg-d, not repeated, use as monotherapy or as adjunct, with fat-containing food around 8pm</a:t>
            </a:r>
          </a:p>
          <a:p>
            <a:endParaRPr lang="en-US" sz="2000" dirty="0">
              <a:solidFill>
                <a:schemeClr val="tx1"/>
              </a:solidFill>
            </a:endParaRPr>
          </a:p>
          <a:p>
            <a:r>
              <a:rPr lang="en-US" sz="2000" dirty="0">
                <a:solidFill>
                  <a:schemeClr val="tx1"/>
                </a:solidFill>
              </a:rPr>
              <a:t>Zuranolone: avoid other CNS depressants, or consider reduced dose of 40mg-d x 14d; 30mg-d x 14d for renal/hepatic impairment</a:t>
            </a:r>
          </a:p>
          <a:p>
            <a:endParaRPr lang="en-US" sz="2000" dirty="0">
              <a:solidFill>
                <a:schemeClr val="tx1"/>
              </a:solidFill>
            </a:endParaRPr>
          </a:p>
          <a:p>
            <a:r>
              <a:rPr lang="en-US" sz="2000" dirty="0">
                <a:solidFill>
                  <a:schemeClr val="tx1"/>
                </a:solidFill>
              </a:rPr>
              <a:t>Zuranolone: advise patients of boxed warning and use of effective contraception for 21 days</a:t>
            </a:r>
          </a:p>
          <a:p>
            <a:endParaRPr lang="en-US" sz="2000" dirty="0">
              <a:solidFill>
                <a:schemeClr val="tx1"/>
              </a:solidFill>
            </a:endParaRPr>
          </a:p>
          <a:p>
            <a:r>
              <a:rPr lang="en-US" sz="2000" dirty="0">
                <a:solidFill>
                  <a:schemeClr val="tx1"/>
                </a:solidFill>
              </a:rPr>
              <a:t>RID: &lt;1% for zuranolone, 1-2% for brexanolone (see LactMed)</a:t>
            </a:r>
          </a:p>
        </p:txBody>
      </p:sp>
      <p:sp>
        <p:nvSpPr>
          <p:cNvPr id="4" name="Slide Number Placeholder 3">
            <a:extLst>
              <a:ext uri="{FF2B5EF4-FFF2-40B4-BE49-F238E27FC236}">
                <a16:creationId xmlns:a16="http://schemas.microsoft.com/office/drawing/2014/main" id="{7947670D-DE9C-9567-3F40-C9491C1A59ED}"/>
              </a:ext>
            </a:extLst>
          </p:cNvPr>
          <p:cNvSpPr>
            <a:spLocks noGrp="1"/>
          </p:cNvSpPr>
          <p:nvPr>
            <p:ph type="sldNum" sz="quarter" idx="12"/>
          </p:nvPr>
        </p:nvSpPr>
        <p:spPr/>
        <p:txBody>
          <a:bodyPr/>
          <a:lstStyle/>
          <a:p>
            <a:fld id="{E927A71C-5EB0-45EC-B0AD-E94D765AE5AB}" type="slidenum">
              <a:rPr lang="en-US" smtClean="0"/>
              <a:pPr/>
              <a:t>25</a:t>
            </a:fld>
            <a:endParaRPr lang="en-US" dirty="0"/>
          </a:p>
        </p:txBody>
      </p:sp>
    </p:spTree>
    <p:extLst>
      <p:ext uri="{BB962C8B-B14F-4D97-AF65-F5344CB8AC3E}">
        <p14:creationId xmlns:p14="http://schemas.microsoft.com/office/powerpoint/2010/main" val="117117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0CDAB-6307-5CC3-DBE3-DAB7118CACA3}"/>
              </a:ext>
            </a:extLst>
          </p:cNvPr>
          <p:cNvSpPr>
            <a:spLocks noGrp="1"/>
          </p:cNvSpPr>
          <p:nvPr>
            <p:ph type="title"/>
          </p:nvPr>
        </p:nvSpPr>
        <p:spPr>
          <a:xfrm>
            <a:off x="589081" y="2443397"/>
            <a:ext cx="2573843" cy="1494301"/>
          </a:xfrm>
        </p:spPr>
        <p:txBody>
          <a:bodyPr/>
          <a:lstStyle/>
          <a:p>
            <a:r>
              <a:rPr lang="en-US" sz="3600" dirty="0"/>
              <a:t>Consider all therapeutic tools in our toolbox to treat PND</a:t>
            </a:r>
          </a:p>
        </p:txBody>
      </p:sp>
      <p:sp>
        <p:nvSpPr>
          <p:cNvPr id="4" name="Slide Number Placeholder 3">
            <a:extLst>
              <a:ext uri="{FF2B5EF4-FFF2-40B4-BE49-F238E27FC236}">
                <a16:creationId xmlns:a16="http://schemas.microsoft.com/office/drawing/2014/main" id="{11353B6B-B2F6-9B13-A862-C2A73DB30770}"/>
              </a:ext>
            </a:extLst>
          </p:cNvPr>
          <p:cNvSpPr>
            <a:spLocks noGrp="1"/>
          </p:cNvSpPr>
          <p:nvPr>
            <p:ph type="sldNum" sz="quarter" idx="11"/>
          </p:nvPr>
        </p:nvSpPr>
        <p:spPr>
          <a:xfrm>
            <a:off x="10594975" y="6374288"/>
            <a:ext cx="987424" cy="278924"/>
          </a:xfrm>
          <a:prstGeom prst="rect">
            <a:avLst/>
          </a:prstGeom>
        </p:spPr>
        <p:txBody>
          <a:bodyPr vert="horz" lIns="0" tIns="0" rIns="0" bIns="0" rtlCol="0" anchor="b" anchorCtr="0"/>
          <a:lstStyle>
            <a:defPPr>
              <a:defRPr lang="en-US"/>
            </a:defPPr>
            <a:lvl1pPr marL="0" algn="r"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E8BC936-0928-C346-B13E-04BD58031644}" type="slidenum">
              <a:rPr lang="en-US" smtClean="0">
                <a:solidFill>
                  <a:srgbClr val="53565A"/>
                </a:solidFil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850" b="0" i="0" u="none" strike="noStrike" kern="1200" cap="none" spc="0" normalizeH="0" baseline="0" noProof="0" dirty="0">
              <a:ln>
                <a:noFill/>
              </a:ln>
              <a:solidFill>
                <a:srgbClr val="53565A"/>
              </a:solidFill>
              <a:effectLst/>
              <a:uLnTx/>
              <a:uFillTx/>
              <a:latin typeface="Calibri"/>
              <a:ea typeface="+mn-ea"/>
              <a:cs typeface="+mn-cs"/>
            </a:endParaRPr>
          </a:p>
        </p:txBody>
      </p:sp>
      <p:graphicFrame>
        <p:nvGraphicFramePr>
          <p:cNvPr id="6" name="Diagram 5">
            <a:extLst>
              <a:ext uri="{FF2B5EF4-FFF2-40B4-BE49-F238E27FC236}">
                <a16:creationId xmlns:a16="http://schemas.microsoft.com/office/drawing/2014/main" id="{7EA37491-2BE5-CF32-79F7-C3CA0C05540A}"/>
              </a:ext>
            </a:extLst>
          </p:cNvPr>
          <p:cNvGraphicFramePr/>
          <p:nvPr>
            <p:extLst>
              <p:ext uri="{D42A27DB-BD31-4B8C-83A1-F6EECF244321}">
                <p14:modId xmlns:p14="http://schemas.microsoft.com/office/powerpoint/2010/main" val="1677007470"/>
              </p:ext>
            </p:extLst>
          </p:nvPr>
        </p:nvGraphicFramePr>
        <p:xfrm>
          <a:off x="1306286" y="719666"/>
          <a:ext cx="8853714" cy="6033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923B40C9-38D4-D289-DABC-E1BB390C6510}"/>
              </a:ext>
            </a:extLst>
          </p:cNvPr>
          <p:cNvSpPr txBox="1"/>
          <p:nvPr/>
        </p:nvSpPr>
        <p:spPr>
          <a:xfrm>
            <a:off x="3745411" y="1345917"/>
            <a:ext cx="16459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psychotherapies</a:t>
            </a:r>
          </a:p>
        </p:txBody>
      </p:sp>
      <p:sp>
        <p:nvSpPr>
          <p:cNvPr id="12" name="TextBox 11">
            <a:extLst>
              <a:ext uri="{FF2B5EF4-FFF2-40B4-BE49-F238E27FC236}">
                <a16:creationId xmlns:a16="http://schemas.microsoft.com/office/drawing/2014/main" id="{569B3F7C-E55E-AC81-D9B0-5CF8038A006B}"/>
              </a:ext>
            </a:extLst>
          </p:cNvPr>
          <p:cNvSpPr txBox="1"/>
          <p:nvPr/>
        </p:nvSpPr>
        <p:spPr>
          <a:xfrm>
            <a:off x="6096000" y="2641479"/>
            <a:ext cx="16459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alibri"/>
              </a:rPr>
              <a:t>neurosteroid</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antidepressant</a:t>
            </a:r>
          </a:p>
        </p:txBody>
      </p:sp>
      <p:sp>
        <p:nvSpPr>
          <p:cNvPr id="13" name="TextBox 12">
            <a:extLst>
              <a:ext uri="{FF2B5EF4-FFF2-40B4-BE49-F238E27FC236}">
                <a16:creationId xmlns:a16="http://schemas.microsoft.com/office/drawing/2014/main" id="{F61E8272-FACE-853A-1A26-E0CDD99808F2}"/>
              </a:ext>
            </a:extLst>
          </p:cNvPr>
          <p:cNvSpPr txBox="1"/>
          <p:nvPr/>
        </p:nvSpPr>
        <p:spPr>
          <a:xfrm>
            <a:off x="3693159" y="3975797"/>
            <a:ext cx="16459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adjunctive pharmaco-therapies</a:t>
            </a:r>
          </a:p>
        </p:txBody>
      </p:sp>
      <p:sp>
        <p:nvSpPr>
          <p:cNvPr id="14" name="TextBox 13">
            <a:extLst>
              <a:ext uri="{FF2B5EF4-FFF2-40B4-BE49-F238E27FC236}">
                <a16:creationId xmlns:a16="http://schemas.microsoft.com/office/drawing/2014/main" id="{31918B18-A96C-4723-20E2-D48AEC395867}"/>
              </a:ext>
            </a:extLst>
          </p:cNvPr>
          <p:cNvSpPr txBox="1"/>
          <p:nvPr/>
        </p:nvSpPr>
        <p:spPr>
          <a:xfrm>
            <a:off x="6096000" y="5322893"/>
            <a:ext cx="164592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nutrition,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exercise,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integrative medicine</a:t>
            </a:r>
          </a:p>
        </p:txBody>
      </p:sp>
      <p:sp>
        <p:nvSpPr>
          <p:cNvPr id="5" name="TextBox 4">
            <a:extLst>
              <a:ext uri="{FF2B5EF4-FFF2-40B4-BE49-F238E27FC236}">
                <a16:creationId xmlns:a16="http://schemas.microsoft.com/office/drawing/2014/main" id="{B89F40DB-6063-F1CB-D474-872BF1AE6BA2}"/>
              </a:ext>
            </a:extLst>
          </p:cNvPr>
          <p:cNvSpPr txBox="1"/>
          <p:nvPr/>
        </p:nvSpPr>
        <p:spPr>
          <a:xfrm>
            <a:off x="4516119" y="2616604"/>
            <a:ext cx="1583254" cy="923330"/>
          </a:xfrm>
          <a:prstGeom prst="rect">
            <a:avLst/>
          </a:prstGeom>
          <a:noFill/>
        </p:spPr>
        <p:txBody>
          <a:bodyPr wrap="none" rtlCol="0">
            <a:spAutoFit/>
          </a:bodyPr>
          <a:lstStyle/>
          <a:p>
            <a:pPr algn="ctr"/>
            <a:r>
              <a:rPr lang="en-US" dirty="0">
                <a:solidFill>
                  <a:schemeClr val="bg1"/>
                </a:solidFill>
              </a:rPr>
              <a:t>Serotonergic,</a:t>
            </a:r>
          </a:p>
          <a:p>
            <a:pPr algn="ctr"/>
            <a:r>
              <a:rPr lang="en-US" dirty="0">
                <a:solidFill>
                  <a:schemeClr val="bg1"/>
                </a:solidFill>
              </a:rPr>
              <a:t>other </a:t>
            </a:r>
          </a:p>
          <a:p>
            <a:pPr algn="ctr"/>
            <a:r>
              <a:rPr lang="en-US" dirty="0">
                <a:solidFill>
                  <a:schemeClr val="bg1"/>
                </a:solidFill>
              </a:rPr>
              <a:t>antidepressant</a:t>
            </a:r>
          </a:p>
        </p:txBody>
      </p:sp>
    </p:spTree>
    <p:extLst>
      <p:ext uri="{BB962C8B-B14F-4D97-AF65-F5344CB8AC3E}">
        <p14:creationId xmlns:p14="http://schemas.microsoft.com/office/powerpoint/2010/main" val="161062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27A71C-5EB0-45EC-B0AD-E94D765AE5AB}" type="slidenum">
              <a:rPr kumimoji="0" lang="en-US" sz="1000" b="0" i="0" u="none" strike="noStrike" kern="1200" cap="none" spc="0" normalizeH="0" baseline="0" noProof="0" smtClean="0">
                <a:ln>
                  <a:noFill/>
                </a:ln>
                <a:solidFill>
                  <a:srgbClr val="E7E6E6">
                    <a:lumMod val="25000"/>
                  </a:srgbClr>
                </a:solidFill>
                <a:effectLst/>
                <a:uLnTx/>
                <a:uFillTx/>
                <a:latin typeface="Helvetica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E7E6E6">
                  <a:lumMod val="25000"/>
                </a:srgbClr>
              </a:solidFill>
              <a:effectLst/>
              <a:uLnTx/>
              <a:uFillTx/>
              <a:latin typeface="Helvetica Regular" charset="0"/>
              <a:ea typeface="+mn-ea"/>
              <a:cs typeface="+mn-cs"/>
            </a:endParaRPr>
          </a:p>
        </p:txBody>
      </p:sp>
      <p:sp>
        <p:nvSpPr>
          <p:cNvPr id="8" name="Subtitle 6"/>
          <p:cNvSpPr txBox="1">
            <a:spLocks/>
          </p:cNvSpPr>
          <p:nvPr/>
        </p:nvSpPr>
        <p:spPr>
          <a:xfrm>
            <a:off x="5712542" y="2195458"/>
            <a:ext cx="6403689" cy="4451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bg1"/>
                </a:solidFill>
                <a:latin typeface="Myriad Pro Cond" panose="020B0506030403020204" pitchFamily="34" charset="0"/>
                <a:ea typeface="+mn-ea"/>
                <a:cs typeface="+mn-cs"/>
              </a:defRPr>
            </a:lvl1pPr>
            <a:lvl2pPr marL="457200" indent="0" algn="ctr" defTabSz="914400" rtl="0" eaLnBrk="1" latinLnBrk="0" hangingPunct="1">
              <a:lnSpc>
                <a:spcPct val="90000"/>
              </a:lnSpc>
              <a:spcBef>
                <a:spcPts val="500"/>
              </a:spcBef>
              <a:buClr>
                <a:schemeClr val="tx2"/>
              </a:buClr>
              <a:buFont typeface="Arial" panose="020B0604020202020204" pitchFamily="34" charset="0"/>
              <a:buNone/>
              <a:defRPr sz="2000" kern="1200">
                <a:solidFill>
                  <a:schemeClr val="tx1"/>
                </a:solidFill>
                <a:latin typeface="Myriad Pro Cond" panose="020B0506030403020204" pitchFamily="34" charset="0"/>
                <a:ea typeface="+mn-ea"/>
                <a:cs typeface="+mn-cs"/>
              </a:defRPr>
            </a:lvl2pPr>
            <a:lvl3pPr marL="914400" indent="0" algn="ctr" defTabSz="914400" rtl="0" eaLnBrk="1" latinLnBrk="0" hangingPunct="1">
              <a:lnSpc>
                <a:spcPct val="90000"/>
              </a:lnSpc>
              <a:spcBef>
                <a:spcPts val="500"/>
              </a:spcBef>
              <a:buClr>
                <a:schemeClr val="tx2"/>
              </a:buClr>
              <a:buFont typeface="Myriad Pro Cond" panose="020B0506030403020204" pitchFamily="34" charset="0"/>
              <a:buNone/>
              <a:defRPr sz="1800" kern="1200">
                <a:solidFill>
                  <a:schemeClr val="tx1"/>
                </a:solidFill>
                <a:latin typeface="Myriad Pro Cond" panose="020B0506030403020204" pitchFamily="34" charset="0"/>
                <a:ea typeface="+mn-ea"/>
                <a:cs typeface="+mn-cs"/>
              </a:defRPr>
            </a:lvl3pPr>
            <a:lvl4pPr marL="1371600" indent="0" algn="ctr" defTabSz="914400" rtl="0" eaLnBrk="1" latinLnBrk="0" hangingPunct="1">
              <a:lnSpc>
                <a:spcPct val="90000"/>
              </a:lnSpc>
              <a:spcBef>
                <a:spcPts val="500"/>
              </a:spcBef>
              <a:buClr>
                <a:schemeClr val="tx2"/>
              </a:buClr>
              <a:buFont typeface="Arial" panose="020B0604020202020204" pitchFamily="34" charset="0"/>
              <a:buNone/>
              <a:defRPr sz="1600" kern="1200">
                <a:solidFill>
                  <a:schemeClr val="tx1"/>
                </a:solidFill>
                <a:latin typeface="Myriad Pro Cond" panose="020B0506030403020204" pitchFamily="34" charset="0"/>
                <a:ea typeface="+mn-ea"/>
                <a:cs typeface="+mn-cs"/>
              </a:defRPr>
            </a:lvl4pPr>
            <a:lvl5pPr marL="1828800" indent="0" algn="ctr" defTabSz="914400" rtl="0" eaLnBrk="1" latinLnBrk="0" hangingPunct="1">
              <a:lnSpc>
                <a:spcPct val="90000"/>
              </a:lnSpc>
              <a:spcBef>
                <a:spcPts val="500"/>
              </a:spcBef>
              <a:buClr>
                <a:schemeClr val="tx2"/>
              </a:buClr>
              <a:buFont typeface="Myriad Pro Cond" panose="020B0506030403020204" pitchFamily="34" charset="0"/>
              <a:buNone/>
              <a:defRPr sz="1600" kern="1200">
                <a:solidFill>
                  <a:schemeClr val="tx1"/>
                </a:solidFill>
                <a:latin typeface="Myriad Pro Cond" panose="020B0506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50000"/>
              </a:lnSpc>
              <a:spcBef>
                <a:spcPts val="100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Helvetica Regular" charset="0"/>
                <a:ea typeface="+mn-ea"/>
                <a:cs typeface="+mn-cs"/>
              </a:rPr>
              <a:t>Telephone Consultations</a:t>
            </a:r>
          </a:p>
        </p:txBody>
      </p:sp>
      <p:sp>
        <p:nvSpPr>
          <p:cNvPr id="20" name="Rectangle 19">
            <a:extLst>
              <a:ext uri="{FF2B5EF4-FFF2-40B4-BE49-F238E27FC236}">
                <a16:creationId xmlns:a16="http://schemas.microsoft.com/office/drawing/2014/main" id="{175277AA-253A-A194-ECBC-9A7DB1F83561}"/>
              </a:ext>
            </a:extLst>
          </p:cNvPr>
          <p:cNvSpPr/>
          <p:nvPr/>
        </p:nvSpPr>
        <p:spPr>
          <a:xfrm>
            <a:off x="943383" y="1238000"/>
            <a:ext cx="3746092" cy="4758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Subtitle 6">
            <a:extLst>
              <a:ext uri="{FF2B5EF4-FFF2-40B4-BE49-F238E27FC236}">
                <a16:creationId xmlns:a16="http://schemas.microsoft.com/office/drawing/2014/main" id="{515F4042-686A-EEFD-1EBE-ED88937B1B3A}"/>
              </a:ext>
            </a:extLst>
          </p:cNvPr>
          <p:cNvSpPr txBox="1">
            <a:spLocks/>
          </p:cNvSpPr>
          <p:nvPr/>
        </p:nvSpPr>
        <p:spPr>
          <a:xfrm>
            <a:off x="5712543" y="3318264"/>
            <a:ext cx="6403688" cy="4451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bg1"/>
                </a:solidFill>
                <a:latin typeface="Myriad Pro Cond" panose="020B0506030403020204" pitchFamily="34" charset="0"/>
                <a:ea typeface="+mn-ea"/>
                <a:cs typeface="+mn-cs"/>
              </a:defRPr>
            </a:lvl1pPr>
            <a:lvl2pPr marL="457200" indent="0" algn="ctr" defTabSz="914400" rtl="0" eaLnBrk="1" latinLnBrk="0" hangingPunct="1">
              <a:lnSpc>
                <a:spcPct val="90000"/>
              </a:lnSpc>
              <a:spcBef>
                <a:spcPts val="500"/>
              </a:spcBef>
              <a:buClr>
                <a:schemeClr val="tx2"/>
              </a:buClr>
              <a:buFont typeface="Arial" panose="020B0604020202020204" pitchFamily="34" charset="0"/>
              <a:buNone/>
              <a:defRPr sz="2000" kern="1200">
                <a:solidFill>
                  <a:schemeClr val="tx1"/>
                </a:solidFill>
                <a:latin typeface="Myriad Pro Cond" panose="020B0506030403020204" pitchFamily="34" charset="0"/>
                <a:ea typeface="+mn-ea"/>
                <a:cs typeface="+mn-cs"/>
              </a:defRPr>
            </a:lvl2pPr>
            <a:lvl3pPr marL="914400" indent="0" algn="ctr" defTabSz="914400" rtl="0" eaLnBrk="1" latinLnBrk="0" hangingPunct="1">
              <a:lnSpc>
                <a:spcPct val="90000"/>
              </a:lnSpc>
              <a:spcBef>
                <a:spcPts val="500"/>
              </a:spcBef>
              <a:buClr>
                <a:schemeClr val="tx2"/>
              </a:buClr>
              <a:buFont typeface="Myriad Pro Cond" panose="020B0506030403020204" pitchFamily="34" charset="0"/>
              <a:buNone/>
              <a:defRPr sz="1800" kern="1200">
                <a:solidFill>
                  <a:schemeClr val="tx1"/>
                </a:solidFill>
                <a:latin typeface="Myriad Pro Cond" panose="020B0506030403020204" pitchFamily="34" charset="0"/>
                <a:ea typeface="+mn-ea"/>
                <a:cs typeface="+mn-cs"/>
              </a:defRPr>
            </a:lvl3pPr>
            <a:lvl4pPr marL="1371600" indent="0" algn="ctr" defTabSz="914400" rtl="0" eaLnBrk="1" latinLnBrk="0" hangingPunct="1">
              <a:lnSpc>
                <a:spcPct val="90000"/>
              </a:lnSpc>
              <a:spcBef>
                <a:spcPts val="500"/>
              </a:spcBef>
              <a:buClr>
                <a:schemeClr val="tx2"/>
              </a:buClr>
              <a:buFont typeface="Arial" panose="020B0604020202020204" pitchFamily="34" charset="0"/>
              <a:buNone/>
              <a:defRPr sz="1600" kern="1200">
                <a:solidFill>
                  <a:schemeClr val="tx1"/>
                </a:solidFill>
                <a:latin typeface="Myriad Pro Cond" panose="020B0506030403020204" pitchFamily="34" charset="0"/>
                <a:ea typeface="+mn-ea"/>
                <a:cs typeface="+mn-cs"/>
              </a:defRPr>
            </a:lvl4pPr>
            <a:lvl5pPr marL="1828800" indent="0" algn="ctr" defTabSz="914400" rtl="0" eaLnBrk="1" latinLnBrk="0" hangingPunct="1">
              <a:lnSpc>
                <a:spcPct val="90000"/>
              </a:lnSpc>
              <a:spcBef>
                <a:spcPts val="500"/>
              </a:spcBef>
              <a:buClr>
                <a:schemeClr val="tx2"/>
              </a:buClr>
              <a:buFont typeface="Myriad Pro Cond" panose="020B0506030403020204" pitchFamily="34" charset="0"/>
              <a:buNone/>
              <a:defRPr sz="1600" kern="1200">
                <a:solidFill>
                  <a:schemeClr val="tx1"/>
                </a:solidFill>
                <a:latin typeface="Myriad Pro Cond" panose="020B0506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50000"/>
              </a:lnSpc>
              <a:spcBef>
                <a:spcPts val="100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Helvetica Regular" charset="0"/>
                <a:ea typeface="+mn-ea"/>
                <a:cs typeface="+mn-cs"/>
              </a:rPr>
              <a:t>Linkage &amp; Referral Support</a:t>
            </a:r>
          </a:p>
        </p:txBody>
      </p:sp>
      <p:sp>
        <p:nvSpPr>
          <p:cNvPr id="25" name="Subtitle 6">
            <a:extLst>
              <a:ext uri="{FF2B5EF4-FFF2-40B4-BE49-F238E27FC236}">
                <a16:creationId xmlns:a16="http://schemas.microsoft.com/office/drawing/2014/main" id="{23DED3FA-DBAB-0862-5CF4-3E686EB3D448}"/>
              </a:ext>
            </a:extLst>
          </p:cNvPr>
          <p:cNvSpPr txBox="1">
            <a:spLocks/>
          </p:cNvSpPr>
          <p:nvPr/>
        </p:nvSpPr>
        <p:spPr>
          <a:xfrm>
            <a:off x="5712540" y="4441070"/>
            <a:ext cx="6403689" cy="4451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bg1"/>
                </a:solidFill>
                <a:latin typeface="Myriad Pro Cond" panose="020B0506030403020204" pitchFamily="34" charset="0"/>
                <a:ea typeface="+mn-ea"/>
                <a:cs typeface="+mn-cs"/>
              </a:defRPr>
            </a:lvl1pPr>
            <a:lvl2pPr marL="457200" indent="0" algn="ctr" defTabSz="914400" rtl="0" eaLnBrk="1" latinLnBrk="0" hangingPunct="1">
              <a:lnSpc>
                <a:spcPct val="90000"/>
              </a:lnSpc>
              <a:spcBef>
                <a:spcPts val="500"/>
              </a:spcBef>
              <a:buClr>
                <a:schemeClr val="tx2"/>
              </a:buClr>
              <a:buFont typeface="Arial" panose="020B0604020202020204" pitchFamily="34" charset="0"/>
              <a:buNone/>
              <a:defRPr sz="2000" kern="1200">
                <a:solidFill>
                  <a:schemeClr val="tx1"/>
                </a:solidFill>
                <a:latin typeface="Myriad Pro Cond" panose="020B0506030403020204" pitchFamily="34" charset="0"/>
                <a:ea typeface="+mn-ea"/>
                <a:cs typeface="+mn-cs"/>
              </a:defRPr>
            </a:lvl2pPr>
            <a:lvl3pPr marL="914400" indent="0" algn="ctr" defTabSz="914400" rtl="0" eaLnBrk="1" latinLnBrk="0" hangingPunct="1">
              <a:lnSpc>
                <a:spcPct val="90000"/>
              </a:lnSpc>
              <a:spcBef>
                <a:spcPts val="500"/>
              </a:spcBef>
              <a:buClr>
                <a:schemeClr val="tx2"/>
              </a:buClr>
              <a:buFont typeface="Myriad Pro Cond" panose="020B0506030403020204" pitchFamily="34" charset="0"/>
              <a:buNone/>
              <a:defRPr sz="1800" kern="1200">
                <a:solidFill>
                  <a:schemeClr val="tx1"/>
                </a:solidFill>
                <a:latin typeface="Myriad Pro Cond" panose="020B0506030403020204" pitchFamily="34" charset="0"/>
                <a:ea typeface="+mn-ea"/>
                <a:cs typeface="+mn-cs"/>
              </a:defRPr>
            </a:lvl3pPr>
            <a:lvl4pPr marL="1371600" indent="0" algn="ctr" defTabSz="914400" rtl="0" eaLnBrk="1" latinLnBrk="0" hangingPunct="1">
              <a:lnSpc>
                <a:spcPct val="90000"/>
              </a:lnSpc>
              <a:spcBef>
                <a:spcPts val="500"/>
              </a:spcBef>
              <a:buClr>
                <a:schemeClr val="tx2"/>
              </a:buClr>
              <a:buFont typeface="Arial" panose="020B0604020202020204" pitchFamily="34" charset="0"/>
              <a:buNone/>
              <a:defRPr sz="1600" kern="1200">
                <a:solidFill>
                  <a:schemeClr val="tx1"/>
                </a:solidFill>
                <a:latin typeface="Myriad Pro Cond" panose="020B0506030403020204" pitchFamily="34" charset="0"/>
                <a:ea typeface="+mn-ea"/>
                <a:cs typeface="+mn-cs"/>
              </a:defRPr>
            </a:lvl4pPr>
            <a:lvl5pPr marL="1828800" indent="0" algn="ctr" defTabSz="914400" rtl="0" eaLnBrk="1" latinLnBrk="0" hangingPunct="1">
              <a:lnSpc>
                <a:spcPct val="90000"/>
              </a:lnSpc>
              <a:spcBef>
                <a:spcPts val="500"/>
              </a:spcBef>
              <a:buClr>
                <a:schemeClr val="tx2"/>
              </a:buClr>
              <a:buFont typeface="Myriad Pro Cond" panose="020B0506030403020204" pitchFamily="34" charset="0"/>
              <a:buNone/>
              <a:defRPr sz="1600" kern="1200">
                <a:solidFill>
                  <a:schemeClr val="tx1"/>
                </a:solidFill>
                <a:latin typeface="Myriad Pro Cond" panose="020B0506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50000"/>
              </a:lnSpc>
              <a:spcBef>
                <a:spcPts val="100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Helvetica Regular" charset="0"/>
                <a:ea typeface="+mn-ea"/>
                <a:cs typeface="+mn-cs"/>
              </a:rPr>
              <a:t>CME Education Programs</a:t>
            </a:r>
          </a:p>
        </p:txBody>
      </p:sp>
      <p:sp>
        <p:nvSpPr>
          <p:cNvPr id="26" name="Subtitle 6">
            <a:extLst>
              <a:ext uri="{FF2B5EF4-FFF2-40B4-BE49-F238E27FC236}">
                <a16:creationId xmlns:a16="http://schemas.microsoft.com/office/drawing/2014/main" id="{F9009370-FEBB-EEBB-3E6F-F9B6EF3F8E5D}"/>
              </a:ext>
            </a:extLst>
          </p:cNvPr>
          <p:cNvSpPr txBox="1">
            <a:spLocks/>
          </p:cNvSpPr>
          <p:nvPr/>
        </p:nvSpPr>
        <p:spPr>
          <a:xfrm>
            <a:off x="5499687" y="5204938"/>
            <a:ext cx="6616542" cy="10855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bg1"/>
                </a:solidFill>
                <a:latin typeface="Myriad Pro Cond" panose="020B0506030403020204" pitchFamily="34" charset="0"/>
                <a:ea typeface="+mn-ea"/>
                <a:cs typeface="+mn-cs"/>
              </a:defRPr>
            </a:lvl1pPr>
            <a:lvl2pPr marL="457200" indent="0" algn="ctr" defTabSz="914400" rtl="0" eaLnBrk="1" latinLnBrk="0" hangingPunct="1">
              <a:lnSpc>
                <a:spcPct val="90000"/>
              </a:lnSpc>
              <a:spcBef>
                <a:spcPts val="500"/>
              </a:spcBef>
              <a:buClr>
                <a:schemeClr val="tx2"/>
              </a:buClr>
              <a:buFont typeface="Arial" panose="020B0604020202020204" pitchFamily="34" charset="0"/>
              <a:buNone/>
              <a:defRPr sz="2000" kern="1200">
                <a:solidFill>
                  <a:schemeClr val="tx1"/>
                </a:solidFill>
                <a:latin typeface="Myriad Pro Cond" panose="020B0506030403020204" pitchFamily="34" charset="0"/>
                <a:ea typeface="+mn-ea"/>
                <a:cs typeface="+mn-cs"/>
              </a:defRPr>
            </a:lvl2pPr>
            <a:lvl3pPr marL="914400" indent="0" algn="ctr" defTabSz="914400" rtl="0" eaLnBrk="1" latinLnBrk="0" hangingPunct="1">
              <a:lnSpc>
                <a:spcPct val="90000"/>
              </a:lnSpc>
              <a:spcBef>
                <a:spcPts val="500"/>
              </a:spcBef>
              <a:buClr>
                <a:schemeClr val="tx2"/>
              </a:buClr>
              <a:buFont typeface="Myriad Pro Cond" panose="020B0506030403020204" pitchFamily="34" charset="0"/>
              <a:buNone/>
              <a:defRPr sz="1800" kern="1200">
                <a:solidFill>
                  <a:schemeClr val="tx1"/>
                </a:solidFill>
                <a:latin typeface="Myriad Pro Cond" panose="020B0506030403020204" pitchFamily="34" charset="0"/>
                <a:ea typeface="+mn-ea"/>
                <a:cs typeface="+mn-cs"/>
              </a:defRPr>
            </a:lvl3pPr>
            <a:lvl4pPr marL="1371600" indent="0" algn="ctr" defTabSz="914400" rtl="0" eaLnBrk="1" latinLnBrk="0" hangingPunct="1">
              <a:lnSpc>
                <a:spcPct val="90000"/>
              </a:lnSpc>
              <a:spcBef>
                <a:spcPts val="500"/>
              </a:spcBef>
              <a:buClr>
                <a:schemeClr val="tx2"/>
              </a:buClr>
              <a:buFont typeface="Arial" panose="020B0604020202020204" pitchFamily="34" charset="0"/>
              <a:buNone/>
              <a:defRPr sz="1600" kern="1200">
                <a:solidFill>
                  <a:schemeClr val="tx1"/>
                </a:solidFill>
                <a:latin typeface="Myriad Pro Cond" panose="020B0506030403020204" pitchFamily="34" charset="0"/>
                <a:ea typeface="+mn-ea"/>
                <a:cs typeface="+mn-cs"/>
              </a:defRPr>
            </a:lvl4pPr>
            <a:lvl5pPr marL="1828800" indent="0" algn="ctr" defTabSz="914400" rtl="0" eaLnBrk="1" latinLnBrk="0" hangingPunct="1">
              <a:lnSpc>
                <a:spcPct val="90000"/>
              </a:lnSpc>
              <a:spcBef>
                <a:spcPts val="500"/>
              </a:spcBef>
              <a:buClr>
                <a:schemeClr val="tx2"/>
              </a:buClr>
              <a:buFont typeface="Myriad Pro Cond" panose="020B0506030403020204" pitchFamily="34" charset="0"/>
              <a:buNone/>
              <a:defRPr sz="1600" kern="1200">
                <a:solidFill>
                  <a:schemeClr val="tx1"/>
                </a:solidFill>
                <a:latin typeface="Myriad Pro Cond" panose="020B0506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75000"/>
              </a:lnSpc>
              <a:spcBef>
                <a:spcPts val="1000"/>
              </a:spcBef>
              <a:spcAft>
                <a:spcPts val="0"/>
              </a:spcAft>
              <a:buClrTx/>
              <a:buSzTx/>
              <a:buFontTx/>
              <a:buNone/>
              <a:tabLst/>
              <a:defRPr/>
            </a:pPr>
            <a:r>
              <a:rPr kumimoji="0" lang="en-US" sz="4800" b="1" i="0" u="none" strike="noStrike" kern="1200" cap="none" spc="0" normalizeH="0" baseline="0" noProof="0" dirty="0">
                <a:ln>
                  <a:noFill/>
                </a:ln>
                <a:solidFill>
                  <a:srgbClr val="391378"/>
                </a:solidFill>
                <a:effectLst/>
                <a:uLnTx/>
                <a:uFillTx/>
                <a:latin typeface="Helvetica Regular" charset="0"/>
                <a:ea typeface="+mn-ea"/>
                <a:cs typeface="+mn-cs"/>
              </a:rPr>
              <a:t>1.855.227.7272</a:t>
            </a:r>
          </a:p>
          <a:p>
            <a:pPr marL="0" marR="0" lvl="0" indent="0" algn="ctr" defTabSz="914400" rtl="0" eaLnBrk="1" fontAlgn="auto" latinLnBrk="0" hangingPunct="1">
              <a:lnSpc>
                <a:spcPct val="75000"/>
              </a:lnSpc>
              <a:spcBef>
                <a:spcPts val="1000"/>
              </a:spcBef>
              <a:spcAft>
                <a:spcPts val="0"/>
              </a:spcAft>
              <a:buClrTx/>
              <a:buSzTx/>
              <a:buFontTx/>
              <a:buNone/>
              <a:tabLst/>
              <a:defRPr/>
            </a:pPr>
            <a:r>
              <a:rPr kumimoji="0" lang="en-US" sz="2400" b="0" i="0" u="none" strike="noStrike" kern="1200" cap="none" spc="0" normalizeH="0" baseline="0" noProof="0" dirty="0">
                <a:ln>
                  <a:noFill/>
                </a:ln>
                <a:solidFill>
                  <a:srgbClr val="391378"/>
                </a:solidFill>
                <a:effectLst/>
                <a:uLnTx/>
                <a:uFillTx/>
                <a:latin typeface="Helvetica Regular" charset="0"/>
                <a:ea typeface="+mn-ea"/>
                <a:cs typeface="+mn-cs"/>
              </a:rPr>
              <a:t>Monday - Friday  </a:t>
            </a:r>
            <a:r>
              <a:rPr kumimoji="0" lang="en-US" sz="2400" b="0"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391378"/>
                </a:solidFill>
                <a:effectLst/>
                <a:uLnTx/>
                <a:uFillTx/>
                <a:latin typeface="Helvetica Regular" charset="0"/>
                <a:ea typeface="+mn-ea"/>
                <a:cs typeface="+mn-cs"/>
              </a:rPr>
              <a:t> 9 am - 5 pm</a:t>
            </a:r>
          </a:p>
        </p:txBody>
      </p:sp>
      <p:sp>
        <p:nvSpPr>
          <p:cNvPr id="28" name="TextBox 27">
            <a:extLst>
              <a:ext uri="{FF2B5EF4-FFF2-40B4-BE49-F238E27FC236}">
                <a16:creationId xmlns:a16="http://schemas.microsoft.com/office/drawing/2014/main" id="{B965C0C9-0212-43AE-A1EB-817F5033266D}"/>
              </a:ext>
            </a:extLst>
          </p:cNvPr>
          <p:cNvSpPr txBox="1"/>
          <p:nvPr/>
        </p:nvSpPr>
        <p:spPr>
          <a:xfrm>
            <a:off x="5380892" y="6290480"/>
            <a:ext cx="6811092" cy="40011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91378"/>
                </a:solidFill>
                <a:effectLst/>
                <a:uLnTx/>
                <a:uFillTx/>
                <a:latin typeface="Helvetica Regular" charset="0"/>
                <a:ea typeface="+mn-ea"/>
                <a:cs typeface="+mn-cs"/>
              </a:rPr>
              <a:t>Services are at no-cost to clinicians in New York State.</a:t>
            </a:r>
            <a:endParaRPr kumimoji="0" lang="en-US" sz="2000" b="1" i="0" u="none" strike="noStrike" kern="1200" cap="none" spc="0" normalizeH="0" baseline="0" noProof="0" dirty="0">
              <a:ln>
                <a:noFill/>
              </a:ln>
              <a:solidFill>
                <a:srgbClr val="391378"/>
              </a:solidFill>
              <a:effectLst/>
              <a:uLnTx/>
              <a:uFillTx/>
              <a:latin typeface="Calibri" panose="020F0502020204030204"/>
              <a:ea typeface="+mn-ea"/>
              <a:cs typeface="+mn-cs"/>
            </a:endParaRPr>
          </a:p>
        </p:txBody>
      </p:sp>
      <p:pic>
        <p:nvPicPr>
          <p:cNvPr id="17" name="Picture 16" descr="A picture containing text, clipart&#10;&#10;Description automatically generated">
            <a:extLst>
              <a:ext uri="{FF2B5EF4-FFF2-40B4-BE49-F238E27FC236}">
                <a16:creationId xmlns:a16="http://schemas.microsoft.com/office/drawing/2014/main" id="{E12A1F35-846B-034B-B34E-F47787A2F434}"/>
              </a:ext>
            </a:extLst>
          </p:cNvPr>
          <p:cNvPicPr>
            <a:picLocks noChangeAspect="1"/>
          </p:cNvPicPr>
          <p:nvPr/>
        </p:nvPicPr>
        <p:blipFill rotWithShape="1">
          <a:blip r:embed="rId3">
            <a:extLst>
              <a:ext uri="{28A0092B-C50C-407E-A947-70E740481C1C}">
                <a14:useLocalDpi xmlns:a14="http://schemas.microsoft.com/office/drawing/2010/main" val="0"/>
              </a:ext>
            </a:extLst>
          </a:blip>
          <a:srcRect l="2290" r="1573"/>
          <a:stretch/>
        </p:blipFill>
        <p:spPr>
          <a:xfrm>
            <a:off x="4984955" y="-19664"/>
            <a:ext cx="7207045" cy="1874162"/>
          </a:xfrm>
          <a:prstGeom prst="rect">
            <a:avLst/>
          </a:prstGeom>
        </p:spPr>
      </p:pic>
      <p:pic>
        <p:nvPicPr>
          <p:cNvPr id="30" name="Picture 29">
            <a:extLst>
              <a:ext uri="{FF2B5EF4-FFF2-40B4-BE49-F238E27FC236}">
                <a16:creationId xmlns:a16="http://schemas.microsoft.com/office/drawing/2014/main" id="{FFB08545-B3E9-8999-834E-6FFE18EFEA2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3171" y="1718931"/>
            <a:ext cx="5366516" cy="4277882"/>
          </a:xfrm>
          <a:prstGeom prst="rect">
            <a:avLst/>
          </a:prstGeom>
        </p:spPr>
      </p:pic>
      <p:sp>
        <p:nvSpPr>
          <p:cNvPr id="32" name="Rectangle 31">
            <a:extLst>
              <a:ext uri="{FF2B5EF4-FFF2-40B4-BE49-F238E27FC236}">
                <a16:creationId xmlns:a16="http://schemas.microsoft.com/office/drawing/2014/main" id="{122FFCFC-9EE9-0720-88F7-80A44B674965}"/>
              </a:ext>
            </a:extLst>
          </p:cNvPr>
          <p:cNvSpPr/>
          <p:nvPr/>
        </p:nvSpPr>
        <p:spPr>
          <a:xfrm>
            <a:off x="7995138" y="1383323"/>
            <a:ext cx="3938954" cy="281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852A73CA-4270-0967-E34B-06977D46C03D}"/>
              </a:ext>
            </a:extLst>
          </p:cNvPr>
          <p:cNvSpPr txBox="1"/>
          <p:nvPr/>
        </p:nvSpPr>
        <p:spPr>
          <a:xfrm>
            <a:off x="7878542" y="1325726"/>
            <a:ext cx="4237687" cy="3539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3A3838">
                    <a:lumMod val="60000"/>
                    <a:lumOff val="40000"/>
                  </a:srgbClr>
                </a:solidFill>
                <a:effectLst/>
                <a:uLnTx/>
                <a:uFillTx/>
                <a:latin typeface="Helvetica Regular" charset="0"/>
                <a:ea typeface="+mn-ea"/>
                <a:cs typeface="+mn-cs"/>
              </a:rPr>
              <a:t>Families Thrive With Good Mental Health</a:t>
            </a:r>
            <a:endParaRPr kumimoji="0" lang="en-US" sz="1700" b="0" i="0" u="none" strike="noStrike" kern="1200" cap="none" spc="0" normalizeH="0" baseline="0" noProof="0" dirty="0">
              <a:ln>
                <a:noFill/>
              </a:ln>
              <a:solidFill>
                <a:srgbClr val="3A3838">
                  <a:lumMod val="60000"/>
                  <a:lumOff val="40000"/>
                </a:srgbClr>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DCCC08C-CDFD-9352-D7AF-83F96ABCF771}"/>
              </a:ext>
            </a:extLst>
          </p:cNvPr>
          <p:cNvSpPr txBox="1"/>
          <p:nvPr/>
        </p:nvSpPr>
        <p:spPr>
          <a:xfrm>
            <a:off x="133171" y="4286762"/>
            <a:ext cx="5247721" cy="110799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91378"/>
                </a:solidFill>
                <a:effectLst/>
                <a:uLnTx/>
                <a:uFillTx/>
                <a:latin typeface="Helvetica Regular" charset="0"/>
                <a:ea typeface="+mn-ea"/>
                <a:cs typeface="+mn-cs"/>
              </a:rPr>
              <a:t>Supporting Maternal and </a:t>
            </a:r>
            <a:br>
              <a:rPr kumimoji="0" lang="en-US" sz="2200" b="0" i="0" u="none" strike="noStrike" kern="1200" cap="none" spc="0" normalizeH="0" baseline="0" noProof="0" dirty="0">
                <a:ln>
                  <a:noFill/>
                </a:ln>
                <a:solidFill>
                  <a:srgbClr val="391378"/>
                </a:solidFill>
                <a:effectLst/>
                <a:uLnTx/>
                <a:uFillTx/>
                <a:latin typeface="Helvetica Regular" charset="0"/>
                <a:ea typeface="+mn-ea"/>
                <a:cs typeface="+mn-cs"/>
              </a:rPr>
            </a:br>
            <a:r>
              <a:rPr kumimoji="0" lang="en-US" sz="2200" b="0" i="0" u="none" strike="noStrike" kern="1200" cap="none" spc="0" normalizeH="0" baseline="0" noProof="0" dirty="0">
                <a:ln>
                  <a:noFill/>
                </a:ln>
                <a:solidFill>
                  <a:srgbClr val="391378"/>
                </a:solidFill>
                <a:effectLst/>
                <a:uLnTx/>
                <a:uFillTx/>
                <a:latin typeface="Helvetica Regular" charset="0"/>
                <a:ea typeface="+mn-ea"/>
                <a:cs typeface="+mn-cs"/>
              </a:rPr>
              <a:t>Pediatric Clinicians to Deliver </a:t>
            </a:r>
            <a:br>
              <a:rPr kumimoji="0" lang="en-US" sz="2200" b="0" i="0" u="none" strike="noStrike" kern="1200" cap="none" spc="0" normalizeH="0" baseline="0" noProof="0" dirty="0">
                <a:ln>
                  <a:noFill/>
                </a:ln>
                <a:solidFill>
                  <a:srgbClr val="391378"/>
                </a:solidFill>
                <a:effectLst/>
                <a:uLnTx/>
                <a:uFillTx/>
                <a:latin typeface="Helvetica Regular" charset="0"/>
                <a:ea typeface="+mn-ea"/>
                <a:cs typeface="+mn-cs"/>
              </a:rPr>
            </a:br>
            <a:r>
              <a:rPr kumimoji="0" lang="en-US" sz="2200" b="0" i="0" u="none" strike="noStrike" kern="1200" cap="none" spc="0" normalizeH="0" baseline="0" noProof="0" dirty="0">
                <a:ln>
                  <a:noFill/>
                </a:ln>
                <a:solidFill>
                  <a:srgbClr val="391378"/>
                </a:solidFill>
                <a:effectLst/>
                <a:uLnTx/>
                <a:uFillTx/>
                <a:latin typeface="Helvetica Regular" charset="0"/>
                <a:ea typeface="+mn-ea"/>
                <a:cs typeface="+mn-cs"/>
              </a:rPr>
              <a:t>Quality Mental Health in NYS.</a:t>
            </a:r>
            <a:endParaRPr kumimoji="0" lang="en-US" sz="2200" b="0" i="0" u="none" strike="noStrike" kern="1200" cap="none" spc="0" normalizeH="0" baseline="0" noProof="0" dirty="0">
              <a:ln>
                <a:noFill/>
              </a:ln>
              <a:solidFill>
                <a:srgbClr val="391378"/>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70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2EB4F-9781-89C6-9330-F87B75293487}"/>
              </a:ext>
            </a:extLst>
          </p:cNvPr>
          <p:cNvSpPr>
            <a:spLocks noGrp="1"/>
          </p:cNvSpPr>
          <p:nvPr>
            <p:ph type="title"/>
          </p:nvPr>
        </p:nvSpPr>
        <p:spPr/>
        <p:txBody>
          <a:bodyPr/>
          <a:lstStyle/>
          <a:p>
            <a:r>
              <a:rPr lang="en-US" sz="4400" dirty="0"/>
              <a:t>Post-test question #1</a:t>
            </a:r>
          </a:p>
        </p:txBody>
      </p:sp>
      <p:sp>
        <p:nvSpPr>
          <p:cNvPr id="3" name="Content Placeholder 2">
            <a:extLst>
              <a:ext uri="{FF2B5EF4-FFF2-40B4-BE49-F238E27FC236}">
                <a16:creationId xmlns:a16="http://schemas.microsoft.com/office/drawing/2014/main" id="{436C9E81-2A94-4335-47A3-DF56090FA8FA}"/>
              </a:ext>
            </a:extLst>
          </p:cNvPr>
          <p:cNvSpPr>
            <a:spLocks noGrp="1"/>
          </p:cNvSpPr>
          <p:nvPr>
            <p:ph idx="1"/>
          </p:nvPr>
        </p:nvSpPr>
        <p:spPr/>
        <p:txBody>
          <a:bodyPr/>
          <a:lstStyle/>
          <a:p>
            <a:pPr marL="514350" indent="-514350">
              <a:buFont typeface="+mj-lt"/>
              <a:buAutoNum type="arabicParenR"/>
            </a:pPr>
            <a:r>
              <a:rPr lang="en-US" dirty="0"/>
              <a:t>Which of the following is true about postnatal (poor neonatal) adaptation syndrome (PNAS)?</a:t>
            </a:r>
          </a:p>
          <a:p>
            <a:pPr marL="971550" lvl="1" indent="-514350">
              <a:buFont typeface="+mj-lt"/>
              <a:buAutoNum type="alphaLcParenR"/>
            </a:pPr>
            <a:r>
              <a:rPr lang="en-US" dirty="0"/>
              <a:t>Occurs in approximately 30% of neonates with antenatal antidepressant exposure</a:t>
            </a:r>
          </a:p>
          <a:p>
            <a:pPr marL="971550" lvl="1" indent="-514350">
              <a:buFont typeface="+mj-lt"/>
              <a:buAutoNum type="alphaLcParenR"/>
            </a:pPr>
            <a:r>
              <a:rPr lang="en-US" dirty="0"/>
              <a:t>Can be prevented by discontinuing antidepressant use in third trimester</a:t>
            </a:r>
          </a:p>
          <a:p>
            <a:pPr marL="971550" lvl="1" indent="-514350">
              <a:buFont typeface="+mj-lt"/>
              <a:buAutoNum type="alphaLcParenR"/>
            </a:pPr>
            <a:r>
              <a:rPr lang="en-US" dirty="0"/>
              <a:t>Is less severe in neonates with antenatal polypharmacy exposure</a:t>
            </a:r>
          </a:p>
          <a:p>
            <a:pPr marL="971550" lvl="1" indent="-514350">
              <a:buFont typeface="+mj-lt"/>
              <a:buAutoNum type="alphaLcParenR"/>
            </a:pPr>
            <a:r>
              <a:rPr lang="en-US" dirty="0"/>
              <a:t>On average symptoms last approximately six months post-delivery</a:t>
            </a:r>
          </a:p>
          <a:p>
            <a:pPr marL="971550" lvl="1" indent="-514350">
              <a:buFont typeface="+mj-lt"/>
              <a:buAutoNum type="alphaLcParenR"/>
            </a:pPr>
            <a:endParaRPr lang="en-US" dirty="0"/>
          </a:p>
          <a:p>
            <a:pPr marL="971550" lvl="1" indent="-514350">
              <a:buFont typeface="+mj-lt"/>
              <a:buAutoNum type="alphaLcParenR"/>
            </a:pPr>
            <a:endParaRPr lang="en-US" dirty="0"/>
          </a:p>
        </p:txBody>
      </p:sp>
      <p:sp>
        <p:nvSpPr>
          <p:cNvPr id="4" name="Slide Number Placeholder 3">
            <a:extLst>
              <a:ext uri="{FF2B5EF4-FFF2-40B4-BE49-F238E27FC236}">
                <a16:creationId xmlns:a16="http://schemas.microsoft.com/office/drawing/2014/main" id="{D24AD5C5-E6D5-10E4-3DF4-F108156ADAAC}"/>
              </a:ext>
            </a:extLst>
          </p:cNvPr>
          <p:cNvSpPr>
            <a:spLocks noGrp="1"/>
          </p:cNvSpPr>
          <p:nvPr>
            <p:ph type="sldNum" sz="quarter" idx="12"/>
          </p:nvPr>
        </p:nvSpPr>
        <p:spPr/>
        <p:txBody>
          <a:bodyPr/>
          <a:lstStyle/>
          <a:p>
            <a:fld id="{E927A71C-5EB0-45EC-B0AD-E94D765AE5AB}" type="slidenum">
              <a:rPr lang="en-US" smtClean="0"/>
              <a:pPr/>
              <a:t>28</a:t>
            </a:fld>
            <a:endParaRPr lang="en-US" dirty="0"/>
          </a:p>
        </p:txBody>
      </p:sp>
    </p:spTree>
    <p:extLst>
      <p:ext uri="{BB962C8B-B14F-4D97-AF65-F5344CB8AC3E}">
        <p14:creationId xmlns:p14="http://schemas.microsoft.com/office/powerpoint/2010/main" val="406775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27DF4-519E-55DF-0B70-D85325E1019B}"/>
              </a:ext>
            </a:extLst>
          </p:cNvPr>
          <p:cNvSpPr>
            <a:spLocks noGrp="1"/>
          </p:cNvSpPr>
          <p:nvPr>
            <p:ph type="title"/>
          </p:nvPr>
        </p:nvSpPr>
        <p:spPr/>
        <p:txBody>
          <a:bodyPr/>
          <a:lstStyle/>
          <a:p>
            <a:r>
              <a:rPr lang="en-US" sz="4400" dirty="0"/>
              <a:t>Post-test question #2</a:t>
            </a:r>
          </a:p>
        </p:txBody>
      </p:sp>
      <p:sp>
        <p:nvSpPr>
          <p:cNvPr id="3" name="Content Placeholder 2">
            <a:extLst>
              <a:ext uri="{FF2B5EF4-FFF2-40B4-BE49-F238E27FC236}">
                <a16:creationId xmlns:a16="http://schemas.microsoft.com/office/drawing/2014/main" id="{13E45121-D2C2-CCB2-8E16-932667CD84CD}"/>
              </a:ext>
            </a:extLst>
          </p:cNvPr>
          <p:cNvSpPr>
            <a:spLocks noGrp="1"/>
          </p:cNvSpPr>
          <p:nvPr>
            <p:ph idx="1"/>
          </p:nvPr>
        </p:nvSpPr>
        <p:spPr/>
        <p:txBody>
          <a:bodyPr>
            <a:normAutofit lnSpcReduction="10000"/>
          </a:bodyPr>
          <a:lstStyle/>
          <a:p>
            <a:pPr marL="0" indent="0">
              <a:buNone/>
            </a:pPr>
            <a:r>
              <a:rPr lang="en-US" dirty="0"/>
              <a:t>2) Which of the following about neonatal benzodiazepine withdrawal syndrome is true?</a:t>
            </a:r>
          </a:p>
          <a:p>
            <a:pPr marL="514350" indent="-514350">
              <a:buFont typeface="+mj-lt"/>
              <a:buAutoNum type="alphaLcParenR"/>
            </a:pPr>
            <a:r>
              <a:rPr lang="en-US" dirty="0"/>
              <a:t>Symptoms can include changes in muscular tone, lethargy, hypothermia, low APGAR scores, tremor</a:t>
            </a:r>
          </a:p>
          <a:p>
            <a:pPr marL="514350" indent="-514350">
              <a:buFont typeface="+mj-lt"/>
              <a:buAutoNum type="alphaLcParenR"/>
            </a:pPr>
            <a:r>
              <a:rPr lang="en-US" dirty="0"/>
              <a:t>Symptoms are less common with antenatal diazepam exposure as compared to lorazepam exposure</a:t>
            </a:r>
          </a:p>
          <a:p>
            <a:pPr marL="514350" indent="-514350">
              <a:buFont typeface="+mj-lt"/>
              <a:buAutoNum type="alphaLcParenR"/>
            </a:pPr>
            <a:r>
              <a:rPr lang="en-US" dirty="0"/>
              <a:t>Symptoms appear most commonly at one month post-delivery</a:t>
            </a:r>
          </a:p>
          <a:p>
            <a:pPr marL="514350" indent="-514350">
              <a:buFont typeface="+mj-lt"/>
              <a:buAutoNum type="alphaLcParenR"/>
            </a:pPr>
            <a:r>
              <a:rPr lang="en-US" dirty="0"/>
              <a:t>Combined antenatal antidepressant with benzodiazepine exposure is associated with less severe symptoms as compared to benzodiazepine exposure alone</a:t>
            </a:r>
          </a:p>
        </p:txBody>
      </p:sp>
      <p:sp>
        <p:nvSpPr>
          <p:cNvPr id="4" name="Slide Number Placeholder 3">
            <a:extLst>
              <a:ext uri="{FF2B5EF4-FFF2-40B4-BE49-F238E27FC236}">
                <a16:creationId xmlns:a16="http://schemas.microsoft.com/office/drawing/2014/main" id="{6503D2BB-4E76-D453-7765-0722A99A5FF1}"/>
              </a:ext>
            </a:extLst>
          </p:cNvPr>
          <p:cNvSpPr>
            <a:spLocks noGrp="1"/>
          </p:cNvSpPr>
          <p:nvPr>
            <p:ph type="sldNum" sz="quarter" idx="12"/>
          </p:nvPr>
        </p:nvSpPr>
        <p:spPr/>
        <p:txBody>
          <a:bodyPr/>
          <a:lstStyle/>
          <a:p>
            <a:fld id="{E927A71C-5EB0-45EC-B0AD-E94D765AE5AB}" type="slidenum">
              <a:rPr lang="en-US" smtClean="0"/>
              <a:pPr/>
              <a:t>29</a:t>
            </a:fld>
            <a:endParaRPr lang="en-US" dirty="0"/>
          </a:p>
        </p:txBody>
      </p:sp>
    </p:spTree>
    <p:extLst>
      <p:ext uri="{BB962C8B-B14F-4D97-AF65-F5344CB8AC3E}">
        <p14:creationId xmlns:p14="http://schemas.microsoft.com/office/powerpoint/2010/main" val="148900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629068" y="4037567"/>
            <a:ext cx="6562932" cy="2773778"/>
          </a:xfrm>
          <a:prstGeom prst="rect">
            <a:avLst/>
          </a:prstGeom>
          <a:solidFill>
            <a:srgbClr val="7BB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27A71C-5EB0-45EC-B0AD-E94D765AE5AB}" type="slidenum">
              <a:rPr kumimoji="0" lang="en-US" sz="1000" b="0" i="0" u="none" strike="noStrike" kern="1200" cap="none" spc="0" normalizeH="0" baseline="0" noProof="0" smtClean="0">
                <a:ln>
                  <a:noFill/>
                </a:ln>
                <a:solidFill>
                  <a:srgbClr val="E7E6E6">
                    <a:lumMod val="25000"/>
                  </a:srgbClr>
                </a:solidFill>
                <a:effectLst/>
                <a:uLnTx/>
                <a:uFillTx/>
                <a:latin typeface="Helvetica Regular"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E7E6E6">
                  <a:lumMod val="25000"/>
                </a:srgbClr>
              </a:solidFill>
              <a:effectLst/>
              <a:uLnTx/>
              <a:uFillTx/>
              <a:latin typeface="Helvetica Regular" charset="0"/>
              <a:ea typeface="+mn-ea"/>
              <a:cs typeface="+mn-cs"/>
            </a:endParaRPr>
          </a:p>
        </p:txBody>
      </p:sp>
      <p:sp>
        <p:nvSpPr>
          <p:cNvPr id="6" name="Title 5"/>
          <p:cNvSpPr>
            <a:spLocks noGrp="1"/>
          </p:cNvSpPr>
          <p:nvPr>
            <p:ph type="ctrTitle"/>
          </p:nvPr>
        </p:nvSpPr>
        <p:spPr>
          <a:xfrm>
            <a:off x="5448592" y="1399593"/>
            <a:ext cx="6743408" cy="1108492"/>
          </a:xfrm>
        </p:spPr>
        <p:txBody>
          <a:bodyPr/>
          <a:lstStyle/>
          <a:p>
            <a:r>
              <a:rPr lang="en-US" sz="3600" dirty="0">
                <a:latin typeface="Helvetica Regular" charset="0"/>
              </a:rPr>
              <a:t>Speaker:</a:t>
            </a:r>
          </a:p>
        </p:txBody>
      </p:sp>
      <p:sp>
        <p:nvSpPr>
          <p:cNvPr id="8" name="Subtitle 6"/>
          <p:cNvSpPr txBox="1">
            <a:spLocks/>
          </p:cNvSpPr>
          <p:nvPr/>
        </p:nvSpPr>
        <p:spPr>
          <a:xfrm>
            <a:off x="5238896" y="3280695"/>
            <a:ext cx="6743408" cy="4451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bg1"/>
                </a:solidFill>
                <a:latin typeface="Myriad Pro Cond" panose="020B0506030403020204" pitchFamily="34" charset="0"/>
                <a:ea typeface="+mn-ea"/>
                <a:cs typeface="+mn-cs"/>
              </a:defRPr>
            </a:lvl1pPr>
            <a:lvl2pPr marL="457200" indent="0" algn="ctr" defTabSz="914400" rtl="0" eaLnBrk="1" latinLnBrk="0" hangingPunct="1">
              <a:lnSpc>
                <a:spcPct val="90000"/>
              </a:lnSpc>
              <a:spcBef>
                <a:spcPts val="500"/>
              </a:spcBef>
              <a:buClr>
                <a:schemeClr val="tx2"/>
              </a:buClr>
              <a:buFont typeface="Arial" panose="020B0604020202020204" pitchFamily="34" charset="0"/>
              <a:buNone/>
              <a:defRPr sz="2000" kern="1200">
                <a:solidFill>
                  <a:schemeClr val="tx1"/>
                </a:solidFill>
                <a:latin typeface="Myriad Pro Cond" panose="020B0506030403020204" pitchFamily="34" charset="0"/>
                <a:ea typeface="+mn-ea"/>
                <a:cs typeface="+mn-cs"/>
              </a:defRPr>
            </a:lvl2pPr>
            <a:lvl3pPr marL="914400" indent="0" algn="ctr" defTabSz="914400" rtl="0" eaLnBrk="1" latinLnBrk="0" hangingPunct="1">
              <a:lnSpc>
                <a:spcPct val="90000"/>
              </a:lnSpc>
              <a:spcBef>
                <a:spcPts val="500"/>
              </a:spcBef>
              <a:buClr>
                <a:schemeClr val="tx2"/>
              </a:buClr>
              <a:buFont typeface="Myriad Pro Cond" panose="020B0506030403020204" pitchFamily="34" charset="0"/>
              <a:buNone/>
              <a:defRPr sz="1800" kern="1200">
                <a:solidFill>
                  <a:schemeClr val="tx1"/>
                </a:solidFill>
                <a:latin typeface="Myriad Pro Cond" panose="020B0506030403020204" pitchFamily="34" charset="0"/>
                <a:ea typeface="+mn-ea"/>
                <a:cs typeface="+mn-cs"/>
              </a:defRPr>
            </a:lvl3pPr>
            <a:lvl4pPr marL="1371600" indent="0" algn="ctr" defTabSz="914400" rtl="0" eaLnBrk="1" latinLnBrk="0" hangingPunct="1">
              <a:lnSpc>
                <a:spcPct val="90000"/>
              </a:lnSpc>
              <a:spcBef>
                <a:spcPts val="500"/>
              </a:spcBef>
              <a:buClr>
                <a:schemeClr val="tx2"/>
              </a:buClr>
              <a:buFont typeface="Arial" panose="020B0604020202020204" pitchFamily="34" charset="0"/>
              <a:buNone/>
              <a:defRPr sz="1600" kern="1200">
                <a:solidFill>
                  <a:schemeClr val="tx1"/>
                </a:solidFill>
                <a:latin typeface="Myriad Pro Cond" panose="020B0506030403020204" pitchFamily="34" charset="0"/>
                <a:ea typeface="+mn-ea"/>
                <a:cs typeface="+mn-cs"/>
              </a:defRPr>
            </a:lvl4pPr>
            <a:lvl5pPr marL="1828800" indent="0" algn="ctr" defTabSz="914400" rtl="0" eaLnBrk="1" latinLnBrk="0" hangingPunct="1">
              <a:lnSpc>
                <a:spcPct val="90000"/>
              </a:lnSpc>
              <a:spcBef>
                <a:spcPts val="500"/>
              </a:spcBef>
              <a:buClr>
                <a:schemeClr val="tx2"/>
              </a:buClr>
              <a:buFont typeface="Myriad Pro Cond" panose="020B0506030403020204" pitchFamily="34" charset="0"/>
              <a:buNone/>
              <a:defRPr sz="1600" kern="1200">
                <a:solidFill>
                  <a:schemeClr val="tx1"/>
                </a:solidFill>
                <a:latin typeface="Myriad Pro Cond" panose="020B0506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50000"/>
              </a:lnSpc>
              <a:spcBef>
                <a:spcPts val="100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Helvetica Regular" charset="0"/>
              <a:ea typeface="+mn-ea"/>
              <a:cs typeface="+mn-cs"/>
            </a:endParaRPr>
          </a:p>
        </p:txBody>
      </p:sp>
      <p:sp>
        <p:nvSpPr>
          <p:cNvPr id="11" name="Title 5"/>
          <p:cNvSpPr txBox="1">
            <a:spLocks/>
          </p:cNvSpPr>
          <p:nvPr/>
        </p:nvSpPr>
        <p:spPr>
          <a:xfrm>
            <a:off x="5629068" y="4084221"/>
            <a:ext cx="6193523" cy="27737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kern="1200">
                <a:solidFill>
                  <a:schemeClr val="bg1"/>
                </a:solidFill>
                <a:latin typeface="Myriad Pro Cond" panose="020B0506030403020204" pitchFamily="34" charset="0"/>
                <a:ea typeface="Kozuka Gothic Pr6N B" panose="020B0800000000000000" pitchFamily="34" charset="-128"/>
                <a:cs typeface="Myriad Arabic" panose="01010101010101010101" pitchFamily="50" charset="-7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rPr>
              <a:t>Director, Women’s Behavioral Health, Zucker Hillside Hospital, </a:t>
            </a:r>
            <a:br>
              <a:rPr kumimoji="0" lang="en-US" sz="16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rPr>
            </a:br>
            <a:r>
              <a:rPr kumimoji="0" lang="en-US" sz="16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rPr>
              <a:t>Northwell Health</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rPr>
              <a:t>Medical Director, Reproductive Psychiatry, Project TEACH NY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rPr>
              <a:t>Professor of Psychiatry, Molecular Medicine and Obstetrics &amp; Gynecology, Donald and Barbara Zucker School of Medicine at Hofstra/Northwell</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rPr>
              <a:t>Professor, Feinstein Institutes for Medical Research</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rPr>
              <a:t>Contact:  </a:t>
            </a:r>
            <a:r>
              <a:rPr kumimoji="0" lang="en-US" sz="16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hlinkClick r:id="rId3">
                  <a:extLst>
                    <a:ext uri="{A12FA001-AC4F-418D-AE19-62706E023703}">
                      <ahyp:hlinkClr xmlns:ahyp="http://schemas.microsoft.com/office/drawing/2018/hyperlinkcolor" val="tx"/>
                    </a:ext>
                  </a:extLst>
                </a:hlinkClick>
              </a:rPr>
              <a:t>kdeligian1@northwell.edu</a:t>
            </a:r>
            <a:r>
              <a:rPr kumimoji="0" lang="en-US" sz="16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rPr>
              <a: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Helvetica Regular"/>
              <a:ea typeface="Kozuka Gothic Pr6N B" panose="020B0800000000000000" pitchFamily="34" charset="-128"/>
              <a:cs typeface="Myriad Arabic" panose="01010101010101010101" pitchFamily="50" charset="-78"/>
            </a:endParaRPr>
          </a:p>
        </p:txBody>
      </p:sp>
      <p:pic>
        <p:nvPicPr>
          <p:cNvPr id="5" name="Picture 4">
            <a:extLst>
              <a:ext uri="{FF2B5EF4-FFF2-40B4-BE49-F238E27FC236}">
                <a16:creationId xmlns:a16="http://schemas.microsoft.com/office/drawing/2014/main" id="{B0F5CCE3-FC9D-46E7-AD35-01FC9584EE22}"/>
              </a:ext>
            </a:extLst>
          </p:cNvPr>
          <p:cNvPicPr>
            <a:picLocks noChangeAspect="1"/>
          </p:cNvPicPr>
          <p:nvPr/>
        </p:nvPicPr>
        <p:blipFill>
          <a:blip r:embed="rId4"/>
          <a:stretch>
            <a:fillRect/>
          </a:stretch>
        </p:blipFill>
        <p:spPr>
          <a:xfrm>
            <a:off x="5238895" y="3002243"/>
            <a:ext cx="7301447" cy="853514"/>
          </a:xfrm>
          <a:prstGeom prst="rect">
            <a:avLst/>
          </a:prstGeom>
        </p:spPr>
      </p:pic>
      <p:pic>
        <p:nvPicPr>
          <p:cNvPr id="1026" name="Picture 2" descr="profile image for ">
            <a:extLst>
              <a:ext uri="{FF2B5EF4-FFF2-40B4-BE49-F238E27FC236}">
                <a16:creationId xmlns:a16="http://schemas.microsoft.com/office/drawing/2014/main" id="{558AF8FA-E8A9-4835-B69D-9803D21CB1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8" t="3244" r="605" b="-1977"/>
          <a:stretch/>
        </p:blipFill>
        <p:spPr bwMode="auto">
          <a:xfrm>
            <a:off x="2276669" y="1993063"/>
            <a:ext cx="3256384" cy="45279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3671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FCA18-440A-1A9B-BA1F-3ECBC2D6B901}"/>
              </a:ext>
            </a:extLst>
          </p:cNvPr>
          <p:cNvSpPr>
            <a:spLocks noGrp="1"/>
          </p:cNvSpPr>
          <p:nvPr>
            <p:ph type="title"/>
          </p:nvPr>
        </p:nvSpPr>
        <p:spPr/>
        <p:txBody>
          <a:bodyPr/>
          <a:lstStyle/>
          <a:p>
            <a:r>
              <a:rPr lang="en-US" sz="4400" dirty="0"/>
              <a:t>Post-test questions #3</a:t>
            </a:r>
          </a:p>
        </p:txBody>
      </p:sp>
      <p:sp>
        <p:nvSpPr>
          <p:cNvPr id="3" name="Content Placeholder 2">
            <a:extLst>
              <a:ext uri="{FF2B5EF4-FFF2-40B4-BE49-F238E27FC236}">
                <a16:creationId xmlns:a16="http://schemas.microsoft.com/office/drawing/2014/main" id="{4DC090B3-424B-4D65-8D03-D02414B18D71}"/>
              </a:ext>
            </a:extLst>
          </p:cNvPr>
          <p:cNvSpPr>
            <a:spLocks noGrp="1"/>
          </p:cNvSpPr>
          <p:nvPr>
            <p:ph idx="1"/>
          </p:nvPr>
        </p:nvSpPr>
        <p:spPr/>
        <p:txBody>
          <a:bodyPr/>
          <a:lstStyle/>
          <a:p>
            <a:pPr marL="0" indent="0">
              <a:buNone/>
            </a:pPr>
            <a:r>
              <a:rPr lang="en-US" dirty="0"/>
              <a:t>3) Which of the following regarding antenatal physiologic changes affecting medication pharmacokinetics?</a:t>
            </a:r>
          </a:p>
          <a:p>
            <a:pPr marL="514350" indent="-514350">
              <a:buFont typeface="+mj-lt"/>
              <a:buAutoNum type="alphaLcParenR"/>
            </a:pPr>
            <a:r>
              <a:rPr lang="en-US" dirty="0"/>
              <a:t>Absorption accelerates</a:t>
            </a:r>
          </a:p>
          <a:p>
            <a:pPr marL="514350" indent="-514350">
              <a:buFont typeface="+mj-lt"/>
              <a:buAutoNum type="alphaLcParenR"/>
            </a:pPr>
            <a:r>
              <a:rPr lang="en-US" dirty="0"/>
              <a:t>Distribution decreases</a:t>
            </a:r>
          </a:p>
          <a:p>
            <a:pPr marL="514350" indent="-514350">
              <a:buFont typeface="+mj-lt"/>
              <a:buAutoNum type="alphaLcParenR"/>
            </a:pPr>
            <a:r>
              <a:rPr lang="en-US" dirty="0"/>
              <a:t>Urinary excretion decreases</a:t>
            </a:r>
          </a:p>
          <a:p>
            <a:pPr marL="514350" indent="-514350">
              <a:buFont typeface="+mj-lt"/>
              <a:buAutoNum type="alphaLcParenR"/>
            </a:pPr>
            <a:r>
              <a:rPr lang="en-US" dirty="0"/>
              <a:t>Phase I and phase II metabolism change</a:t>
            </a:r>
          </a:p>
          <a:p>
            <a:pPr marL="514350" indent="-514350">
              <a:buFont typeface="+mj-lt"/>
              <a:buAutoNum type="alphaLcParenR"/>
            </a:pPr>
            <a:endParaRPr lang="en-US" dirty="0"/>
          </a:p>
          <a:p>
            <a:pPr marL="514350" indent="-514350">
              <a:buFont typeface="+mj-lt"/>
              <a:buAutoNum type="alphaLcParenR"/>
            </a:pPr>
            <a:endParaRPr lang="en-US" dirty="0"/>
          </a:p>
        </p:txBody>
      </p:sp>
      <p:sp>
        <p:nvSpPr>
          <p:cNvPr id="4" name="Slide Number Placeholder 3">
            <a:extLst>
              <a:ext uri="{FF2B5EF4-FFF2-40B4-BE49-F238E27FC236}">
                <a16:creationId xmlns:a16="http://schemas.microsoft.com/office/drawing/2014/main" id="{EB743EAA-2A76-C60F-7397-8AF4A7D303F6}"/>
              </a:ext>
            </a:extLst>
          </p:cNvPr>
          <p:cNvSpPr>
            <a:spLocks noGrp="1"/>
          </p:cNvSpPr>
          <p:nvPr>
            <p:ph type="sldNum" sz="quarter" idx="12"/>
          </p:nvPr>
        </p:nvSpPr>
        <p:spPr/>
        <p:txBody>
          <a:bodyPr/>
          <a:lstStyle/>
          <a:p>
            <a:fld id="{E927A71C-5EB0-45EC-B0AD-E94D765AE5AB}" type="slidenum">
              <a:rPr lang="en-US" smtClean="0"/>
              <a:pPr/>
              <a:t>30</a:t>
            </a:fld>
            <a:endParaRPr lang="en-US" dirty="0"/>
          </a:p>
        </p:txBody>
      </p:sp>
    </p:spTree>
    <p:extLst>
      <p:ext uri="{BB962C8B-B14F-4D97-AF65-F5344CB8AC3E}">
        <p14:creationId xmlns:p14="http://schemas.microsoft.com/office/powerpoint/2010/main" val="201615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7629" y="3429000"/>
            <a:ext cx="11336740" cy="1945105"/>
          </a:xfrm>
        </p:spPr>
        <p:txBody>
          <a:bodyPr>
            <a:normAutofit/>
          </a:bodyPr>
          <a:lstStyle/>
          <a:p>
            <a:r>
              <a:rPr lang="en-US" dirty="0">
                <a:solidFill>
                  <a:schemeClr val="tx1"/>
                </a:solidFill>
                <a:ea typeface="+mn-ea"/>
                <a:cs typeface="+mn-cs"/>
              </a:rPr>
              <a:t>Dr. Deligiannidis: “I disclose the following financial relationships: contracted research and consultant for Sage Therapeutics; contracted research for Premier Healthcare and Woebot Health; consultant for Brii Biosciences, Gerbera Therapeutics, Neuroscience Software, Reunion Neuroscience and GH Research; grant funding from the NIH and CDC.</a:t>
            </a:r>
          </a:p>
          <a:p>
            <a:endParaRPr lang="en-US" dirty="0">
              <a:solidFill>
                <a:schemeClr val="tx1">
                  <a:lumMod val="65000"/>
                  <a:lumOff val="35000"/>
                </a:schemeClr>
              </a:solidFill>
              <a:ea typeface="+mn-ea"/>
              <a:cs typeface="+mn-cs"/>
            </a:endParaRPr>
          </a:p>
          <a:p>
            <a:endParaRPr lang="en-US" b="1" dirty="0">
              <a:solidFill>
                <a:schemeClr val="tx1">
                  <a:lumMod val="65000"/>
                  <a:lumOff val="35000"/>
                </a:schemeClr>
              </a:solidFill>
              <a:ea typeface="+mn-ea"/>
              <a:cs typeface="+mn-cs"/>
            </a:endParaRPr>
          </a:p>
        </p:txBody>
      </p:sp>
      <p:sp>
        <p:nvSpPr>
          <p:cNvPr id="4" name="TextBox 3"/>
          <p:cNvSpPr txBox="1"/>
          <p:nvPr/>
        </p:nvSpPr>
        <p:spPr>
          <a:xfrm>
            <a:off x="3352799" y="1729674"/>
            <a:ext cx="54864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49FDA"/>
                </a:solidFill>
                <a:effectLst/>
                <a:uLnTx/>
                <a:uFillTx/>
                <a:latin typeface="Helvetica Regular" charset="0"/>
                <a:ea typeface="Helvetica Regular" charset="0"/>
                <a:cs typeface="Helvetica Regular" charset="0"/>
              </a:rPr>
              <a:t>Disclosures</a:t>
            </a:r>
          </a:p>
        </p:txBody>
      </p:sp>
    </p:spTree>
    <p:extLst>
      <p:ext uri="{BB962C8B-B14F-4D97-AF65-F5344CB8AC3E}">
        <p14:creationId xmlns:p14="http://schemas.microsoft.com/office/powerpoint/2010/main" val="170807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7970-261C-C4BB-E99B-38BCDCC155DD}"/>
              </a:ext>
            </a:extLst>
          </p:cNvPr>
          <p:cNvSpPr>
            <a:spLocks noGrp="1"/>
          </p:cNvSpPr>
          <p:nvPr>
            <p:ph type="title"/>
          </p:nvPr>
        </p:nvSpPr>
        <p:spPr/>
        <p:txBody>
          <a:bodyPr/>
          <a:lstStyle/>
          <a:p>
            <a:r>
              <a:rPr lang="en-US" sz="2400" dirty="0"/>
              <a:t>Untreated perinatal mental health disorders are associated with adverse maternal, obstetrical, infant and child developmental outcomes </a:t>
            </a:r>
            <a:endParaRPr lang="en-US" sz="7200" dirty="0"/>
          </a:p>
        </p:txBody>
      </p:sp>
      <p:sp>
        <p:nvSpPr>
          <p:cNvPr id="3" name="Content Placeholder 2">
            <a:extLst>
              <a:ext uri="{FF2B5EF4-FFF2-40B4-BE49-F238E27FC236}">
                <a16:creationId xmlns:a16="http://schemas.microsoft.com/office/drawing/2014/main" id="{D2A855DB-7E9E-C8F7-90FB-1BD38F3CAA1B}"/>
              </a:ext>
            </a:extLst>
          </p:cNvPr>
          <p:cNvSpPr>
            <a:spLocks noGrp="1"/>
          </p:cNvSpPr>
          <p:nvPr>
            <p:ph idx="1"/>
          </p:nvPr>
        </p:nvSpPr>
        <p:spPr>
          <a:xfrm>
            <a:off x="611028" y="1906292"/>
            <a:ext cx="10969943" cy="4085074"/>
          </a:xfrm>
        </p:spPr>
        <p:txBody>
          <a:bodyPr>
            <a:normAutofit fontScale="62500" lnSpcReduction="20000"/>
          </a:bodyPr>
          <a:lstStyle/>
          <a:p>
            <a:pPr marL="285750" indent="-285750">
              <a:buFont typeface="Arial" panose="020B0604020202020204" pitchFamily="34" charset="0"/>
              <a:buChar char="•"/>
            </a:pPr>
            <a:r>
              <a:rPr lang="en-US" dirty="0">
                <a:latin typeface="Helvetica Neue" panose="02000503000000020004"/>
              </a:rPr>
              <a:t>Decreased maternal functioning </a:t>
            </a:r>
            <a:r>
              <a:rPr lang="en-US" sz="1400" dirty="0">
                <a:latin typeface="Helvetica Neue" panose="02000503000000020004"/>
              </a:rPr>
              <a:t>(Field, T, 2010)</a:t>
            </a:r>
          </a:p>
          <a:p>
            <a:pPr marL="285750" indent="-285750">
              <a:buFont typeface="Arial" panose="020B0604020202020204" pitchFamily="34" charset="0"/>
              <a:buChar char="•"/>
            </a:pPr>
            <a:r>
              <a:rPr lang="en-US" dirty="0">
                <a:latin typeface="Helvetica Neue" panose="02000503000000020004"/>
              </a:rPr>
              <a:t>Psychosis, suicidal ideation, homicidal ideation and suicide attempt are psychiatric emergencies that lead to psychiatric hospitalization, maternal death </a:t>
            </a:r>
            <a:r>
              <a:rPr lang="en-US" sz="1400" dirty="0">
                <a:latin typeface="Helvetica Neue" panose="02000503000000020004"/>
              </a:rPr>
              <a:t>(Rodriguez-Cabezas et al, 2019)</a:t>
            </a:r>
          </a:p>
          <a:p>
            <a:pPr marL="285750" indent="-285750">
              <a:buFont typeface="Arial" panose="020B0604020202020204" pitchFamily="34" charset="0"/>
              <a:buChar char="•"/>
            </a:pPr>
            <a:r>
              <a:rPr lang="en-US" dirty="0">
                <a:latin typeface="Helvetica Neue" panose="02000503000000020004"/>
              </a:rPr>
              <a:t>Bidirectional relationship between depression and gestational diabetes mellitus </a:t>
            </a:r>
            <a:r>
              <a:rPr lang="en-US" sz="1400" dirty="0">
                <a:latin typeface="Helvetica Neue" panose="02000503000000020004"/>
              </a:rPr>
              <a:t>(Fischer et al, 2023)</a:t>
            </a:r>
          </a:p>
          <a:p>
            <a:pPr marL="285750" indent="-285750">
              <a:buFont typeface="Arial" panose="020B0604020202020204" pitchFamily="34" charset="0"/>
              <a:buChar char="•"/>
            </a:pPr>
            <a:r>
              <a:rPr lang="en-US" dirty="0">
                <a:latin typeface="Helvetica Neue" panose="02000503000000020004"/>
              </a:rPr>
              <a:t>Preterm labor </a:t>
            </a:r>
            <a:r>
              <a:rPr lang="en-US" sz="1400" dirty="0">
                <a:latin typeface="Helvetica Neue" panose="02000503000000020004"/>
              </a:rPr>
              <a:t>(Bansil P et al, 2010) ,</a:t>
            </a:r>
            <a:r>
              <a:rPr lang="en-US" dirty="0">
                <a:latin typeface="Helvetica Neue" panose="02000503000000020004"/>
              </a:rPr>
              <a:t>preterm birth </a:t>
            </a:r>
            <a:r>
              <a:rPr lang="en-US" sz="1400" dirty="0">
                <a:latin typeface="Helvetica Neue" panose="02000503000000020004"/>
              </a:rPr>
              <a:t>(Grigoriadis S et al, 2013)</a:t>
            </a:r>
            <a:r>
              <a:rPr lang="en-US" dirty="0">
                <a:latin typeface="Helvetica Neue" panose="02000503000000020004"/>
              </a:rPr>
              <a:t>, stillbirth/neonatal death and hypertensive disorders of pregnancy </a:t>
            </a:r>
            <a:r>
              <a:rPr lang="en-US" sz="1400" dirty="0">
                <a:latin typeface="Helvetica Neue" panose="02000503000000020004"/>
              </a:rPr>
              <a:t>(Staub et al, 2012, Thombre et al, 2015, Delanerolle et al, 2022)</a:t>
            </a:r>
          </a:p>
          <a:p>
            <a:pPr marL="285750" indent="-285750">
              <a:buFont typeface="Arial" panose="020B0604020202020204" pitchFamily="34" charset="0"/>
              <a:buChar char="•"/>
            </a:pPr>
            <a:r>
              <a:rPr lang="en-US" dirty="0">
                <a:latin typeface="Helvetica Neue" panose="02000503000000020004"/>
              </a:rPr>
              <a:t>Increased requirement for surgical delivery interventions </a:t>
            </a:r>
            <a:r>
              <a:rPr lang="en-US" sz="1400" dirty="0">
                <a:latin typeface="Helvetica Neue" panose="02000503000000020004"/>
              </a:rPr>
              <a:t>(Wang SY &amp; Chen CH, 2010) </a:t>
            </a:r>
            <a:r>
              <a:rPr lang="en-US" dirty="0">
                <a:latin typeface="Helvetica Neue" panose="02000503000000020004"/>
              </a:rPr>
              <a:t>and cesarean delivery </a:t>
            </a:r>
            <a:r>
              <a:rPr lang="en-US" sz="1400" dirty="0">
                <a:latin typeface="Helvetica Neue" panose="02000503000000020004"/>
              </a:rPr>
              <a:t>(Bansil P et al, 2010)</a:t>
            </a:r>
            <a:endParaRPr lang="en-US" dirty="0">
              <a:latin typeface="Helvetica Neue" panose="02000503000000020004"/>
            </a:endParaRPr>
          </a:p>
          <a:p>
            <a:pPr marL="285750" indent="-285750">
              <a:buFont typeface="Arial" panose="020B0604020202020204" pitchFamily="34" charset="0"/>
              <a:buChar char="•"/>
            </a:pPr>
            <a:r>
              <a:rPr lang="en-US" dirty="0">
                <a:latin typeface="Helvetica Neue" panose="02000503000000020004"/>
              </a:rPr>
              <a:t>Inadequate maternal-infant bonding prenatally and post-delivery </a:t>
            </a:r>
            <a:r>
              <a:rPr lang="en-US" sz="1400" dirty="0">
                <a:latin typeface="Helvetica Neue" panose="02000503000000020004"/>
              </a:rPr>
              <a:t>(Rossen et al, 2016; Betcher et al, 2020, Dagher et al, 2021)</a:t>
            </a:r>
          </a:p>
          <a:p>
            <a:pPr marL="285750" indent="-285750">
              <a:buFont typeface="Arial" panose="020B0604020202020204" pitchFamily="34" charset="0"/>
              <a:buChar char="•"/>
            </a:pPr>
            <a:r>
              <a:rPr lang="en-US" dirty="0">
                <a:latin typeface="Helvetica Neue" panose="02000503000000020004"/>
              </a:rPr>
              <a:t>Lactation failure or unplanned weaning </a:t>
            </a:r>
            <a:r>
              <a:rPr lang="en-US" sz="1400" dirty="0">
                <a:latin typeface="Helvetica Neue" panose="02000503000000020004"/>
              </a:rPr>
              <a:t>(Dennis CL &amp; McQueen K, 2009; Stuebe AM et al, 2014)</a:t>
            </a:r>
          </a:p>
          <a:p>
            <a:pPr marL="285750" indent="-285750">
              <a:buFont typeface="Arial" panose="020B0604020202020204" pitchFamily="34" charset="0"/>
              <a:buChar char="•"/>
            </a:pPr>
            <a:r>
              <a:rPr lang="en-US" dirty="0">
                <a:latin typeface="Helvetica Neue" panose="02000503000000020004"/>
              </a:rPr>
              <a:t>Impaired child cognitive development </a:t>
            </a:r>
            <a:r>
              <a:rPr lang="en-US" sz="1400" dirty="0">
                <a:latin typeface="Helvetica Neue" panose="02000503000000020004"/>
              </a:rPr>
              <a:t>(Tuovinen S et al, 2018), </a:t>
            </a:r>
            <a:r>
              <a:rPr lang="en-US" dirty="0">
                <a:latin typeface="Helvetica Neue" panose="02000503000000020004"/>
              </a:rPr>
              <a:t>behavioral and emotional development </a:t>
            </a:r>
            <a:r>
              <a:rPr lang="en-US" sz="1400" dirty="0">
                <a:latin typeface="Helvetica Neue" panose="02000503000000020004"/>
              </a:rPr>
              <a:t>(Leis JA et al, 2014; Pearson RM et al, 2013)</a:t>
            </a:r>
          </a:p>
          <a:p>
            <a:pPr marL="285750" indent="-285750">
              <a:buFont typeface="Arial" panose="020B0604020202020204" pitchFamily="34" charset="0"/>
              <a:buChar char="•"/>
            </a:pPr>
            <a:r>
              <a:rPr lang="en-US" dirty="0">
                <a:latin typeface="Helvetica Neue" panose="02000503000000020004"/>
              </a:rPr>
              <a:t>Impaired child brain development/</a:t>
            </a:r>
            <a:r>
              <a:rPr lang="en-US" baseline="0" dirty="0">
                <a:latin typeface="Helvetica Neue" panose="02000503000000020004"/>
                <a:cs typeface="Arial" pitchFamily="34" charset="0"/>
              </a:rPr>
              <a:t>antenatal stress from mental illness is associated with a</a:t>
            </a:r>
            <a:r>
              <a:rPr lang="en-US" dirty="0">
                <a:latin typeface="Helvetica Neue" panose="02000503000000020004"/>
                <a:cs typeface="Arial" pitchFamily="34" charset="0"/>
              </a:rPr>
              <a:t>ccelerated</a:t>
            </a:r>
            <a:r>
              <a:rPr lang="en-US" baseline="0" dirty="0">
                <a:latin typeface="Helvetica Neue" panose="02000503000000020004"/>
                <a:cs typeface="Arial" pitchFamily="34" charset="0"/>
              </a:rPr>
              <a:t> development of offspring neural networks via fetal (developmental) programming </a:t>
            </a:r>
            <a:r>
              <a:rPr lang="en-US" sz="1400" dirty="0">
                <a:latin typeface="Helvetica Neue" panose="02000503000000020004"/>
                <a:cs typeface="Arial" pitchFamily="34" charset="0"/>
              </a:rPr>
              <a:t>(Schinost D et al, 2016; Rotem-Kohavi, N et al, 2020)</a:t>
            </a:r>
          </a:p>
        </p:txBody>
      </p:sp>
      <p:sp>
        <p:nvSpPr>
          <p:cNvPr id="5" name="Slide Number Placeholder 4">
            <a:extLst>
              <a:ext uri="{FF2B5EF4-FFF2-40B4-BE49-F238E27FC236}">
                <a16:creationId xmlns:a16="http://schemas.microsoft.com/office/drawing/2014/main" id="{76EAAFF4-4D83-4FCF-CDD6-1E4AD8F6A049}"/>
              </a:ext>
            </a:extLst>
          </p:cNvPr>
          <p:cNvSpPr>
            <a:spLocks noGrp="1"/>
          </p:cNvSpPr>
          <p:nvPr>
            <p:ph type="sldNum" sz="quarter" idx="11"/>
          </p:nvPr>
        </p:nvSpPr>
        <p:spPr>
          <a:xfrm>
            <a:off x="10594975" y="6374288"/>
            <a:ext cx="987424" cy="278924"/>
          </a:xfrm>
          <a:prstGeom prst="rect">
            <a:avLst/>
          </a:prstGeom>
        </p:spPr>
        <p:txBody>
          <a:bodyPr vert="horz" lIns="0" tIns="0" rIns="0" bIns="0" rtlCol="0" anchor="b" anchorCtr="0"/>
          <a:lstStyle>
            <a:defPPr>
              <a:defRPr lang="en-US"/>
            </a:defPPr>
            <a:lvl1pPr marL="0" algn="r"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5E8BC936-0928-C346-B13E-04BD58031644}" type="slidenum">
              <a:rPr lang="en-US" smtClean="0"/>
              <a:pPr defTabSz="457200"/>
              <a:t>5</a:t>
            </a:fld>
            <a:endParaRPr lang="en-US" dirty="0">
              <a:solidFill>
                <a:srgbClr val="53565A"/>
              </a:solidFill>
              <a:latin typeface="Calibri"/>
            </a:endParaRPr>
          </a:p>
        </p:txBody>
      </p:sp>
    </p:spTree>
    <p:extLst>
      <p:ext uri="{BB962C8B-B14F-4D97-AF65-F5344CB8AC3E}">
        <p14:creationId xmlns:p14="http://schemas.microsoft.com/office/powerpoint/2010/main" val="293308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0CDAB-6307-5CC3-DBE3-DAB7118CACA3}"/>
              </a:ext>
            </a:extLst>
          </p:cNvPr>
          <p:cNvSpPr>
            <a:spLocks noGrp="1"/>
          </p:cNvSpPr>
          <p:nvPr>
            <p:ph type="title"/>
          </p:nvPr>
        </p:nvSpPr>
        <p:spPr>
          <a:xfrm>
            <a:off x="589081" y="2443397"/>
            <a:ext cx="2573843" cy="1494301"/>
          </a:xfrm>
        </p:spPr>
        <p:txBody>
          <a:bodyPr/>
          <a:lstStyle/>
          <a:p>
            <a:r>
              <a:rPr lang="en-US" sz="3200" dirty="0"/>
              <a:t>Consider all therapeutic tools in our toolbox to treat PND</a:t>
            </a:r>
          </a:p>
        </p:txBody>
      </p:sp>
      <p:sp>
        <p:nvSpPr>
          <p:cNvPr id="4" name="Slide Number Placeholder 3">
            <a:extLst>
              <a:ext uri="{FF2B5EF4-FFF2-40B4-BE49-F238E27FC236}">
                <a16:creationId xmlns:a16="http://schemas.microsoft.com/office/drawing/2014/main" id="{11353B6B-B2F6-9B13-A862-C2A73DB30770}"/>
              </a:ext>
            </a:extLst>
          </p:cNvPr>
          <p:cNvSpPr>
            <a:spLocks noGrp="1"/>
          </p:cNvSpPr>
          <p:nvPr>
            <p:ph type="sldNum" sz="quarter" idx="11"/>
          </p:nvPr>
        </p:nvSpPr>
        <p:spPr>
          <a:xfrm>
            <a:off x="10594975" y="6374288"/>
            <a:ext cx="987424" cy="278924"/>
          </a:xfrm>
          <a:prstGeom prst="rect">
            <a:avLst/>
          </a:prstGeom>
        </p:spPr>
        <p:txBody>
          <a:bodyPr vert="horz" lIns="0" tIns="0" rIns="0" bIns="0" rtlCol="0" anchor="b" anchorCtr="0"/>
          <a:lstStyle>
            <a:defPPr>
              <a:defRPr lang="en-US"/>
            </a:defPPr>
            <a:lvl1pPr marL="0" algn="r"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E8BC936-0928-C346-B13E-04BD58031644}" type="slidenum">
              <a:rPr kumimoji="0" lang="en-US" sz="850" b="0" i="0" u="none" strike="noStrike" kern="1200" cap="none" spc="0" normalizeH="0" baseline="0" noProof="0" smtClean="0">
                <a:ln>
                  <a:noFill/>
                </a:ln>
                <a:solidFill>
                  <a:srgbClr val="53565A"/>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50" b="0" i="0" u="none" strike="noStrike" kern="1200" cap="none" spc="0" normalizeH="0" baseline="0" noProof="0" dirty="0">
              <a:ln>
                <a:noFill/>
              </a:ln>
              <a:solidFill>
                <a:srgbClr val="53565A"/>
              </a:solidFill>
              <a:effectLst/>
              <a:uLnTx/>
              <a:uFillTx/>
              <a:latin typeface="Calibri"/>
              <a:ea typeface="+mn-ea"/>
              <a:cs typeface="+mn-cs"/>
            </a:endParaRPr>
          </a:p>
        </p:txBody>
      </p:sp>
      <p:graphicFrame>
        <p:nvGraphicFramePr>
          <p:cNvPr id="6" name="Diagram 5">
            <a:extLst>
              <a:ext uri="{FF2B5EF4-FFF2-40B4-BE49-F238E27FC236}">
                <a16:creationId xmlns:a16="http://schemas.microsoft.com/office/drawing/2014/main" id="{7EA37491-2BE5-CF32-79F7-C3CA0C05540A}"/>
              </a:ext>
            </a:extLst>
          </p:cNvPr>
          <p:cNvGraphicFramePr/>
          <p:nvPr>
            <p:extLst>
              <p:ext uri="{D42A27DB-BD31-4B8C-83A1-F6EECF244321}">
                <p14:modId xmlns:p14="http://schemas.microsoft.com/office/powerpoint/2010/main" val="4292757369"/>
              </p:ext>
            </p:extLst>
          </p:nvPr>
        </p:nvGraphicFramePr>
        <p:xfrm>
          <a:off x="1306286" y="719666"/>
          <a:ext cx="8853714" cy="6033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923B40C9-38D4-D289-DABC-E1BB390C6510}"/>
              </a:ext>
            </a:extLst>
          </p:cNvPr>
          <p:cNvSpPr txBox="1"/>
          <p:nvPr/>
        </p:nvSpPr>
        <p:spPr>
          <a:xfrm>
            <a:off x="3745411" y="1345917"/>
            <a:ext cx="16459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psychotherapies</a:t>
            </a:r>
          </a:p>
        </p:txBody>
      </p:sp>
      <p:sp>
        <p:nvSpPr>
          <p:cNvPr id="12" name="TextBox 11">
            <a:extLst>
              <a:ext uri="{FF2B5EF4-FFF2-40B4-BE49-F238E27FC236}">
                <a16:creationId xmlns:a16="http://schemas.microsoft.com/office/drawing/2014/main" id="{569B3F7C-E55E-AC81-D9B0-5CF8038A006B}"/>
              </a:ext>
            </a:extLst>
          </p:cNvPr>
          <p:cNvSpPr txBox="1"/>
          <p:nvPr/>
        </p:nvSpPr>
        <p:spPr>
          <a:xfrm>
            <a:off x="6096000" y="2641479"/>
            <a:ext cx="16459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neurosteroid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antidepressant</a:t>
            </a:r>
          </a:p>
        </p:txBody>
      </p:sp>
      <p:sp>
        <p:nvSpPr>
          <p:cNvPr id="13" name="TextBox 12">
            <a:extLst>
              <a:ext uri="{FF2B5EF4-FFF2-40B4-BE49-F238E27FC236}">
                <a16:creationId xmlns:a16="http://schemas.microsoft.com/office/drawing/2014/main" id="{F61E8272-FACE-853A-1A26-E0CDD99808F2}"/>
              </a:ext>
            </a:extLst>
          </p:cNvPr>
          <p:cNvSpPr txBox="1"/>
          <p:nvPr/>
        </p:nvSpPr>
        <p:spPr>
          <a:xfrm>
            <a:off x="3693159" y="3975797"/>
            <a:ext cx="16459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adjunctive pharmaco-therapies</a:t>
            </a:r>
          </a:p>
        </p:txBody>
      </p:sp>
      <p:sp>
        <p:nvSpPr>
          <p:cNvPr id="14" name="TextBox 13">
            <a:extLst>
              <a:ext uri="{FF2B5EF4-FFF2-40B4-BE49-F238E27FC236}">
                <a16:creationId xmlns:a16="http://schemas.microsoft.com/office/drawing/2014/main" id="{31918B18-A96C-4723-20E2-D48AEC395867}"/>
              </a:ext>
            </a:extLst>
          </p:cNvPr>
          <p:cNvSpPr txBox="1"/>
          <p:nvPr/>
        </p:nvSpPr>
        <p:spPr>
          <a:xfrm>
            <a:off x="6096000" y="5322893"/>
            <a:ext cx="164592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nutrition,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exercise,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integrative medicine</a:t>
            </a:r>
          </a:p>
        </p:txBody>
      </p:sp>
      <p:sp>
        <p:nvSpPr>
          <p:cNvPr id="5" name="TextBox 4">
            <a:extLst>
              <a:ext uri="{FF2B5EF4-FFF2-40B4-BE49-F238E27FC236}">
                <a16:creationId xmlns:a16="http://schemas.microsoft.com/office/drawing/2014/main" id="{B89F40DB-6063-F1CB-D474-872BF1AE6BA2}"/>
              </a:ext>
            </a:extLst>
          </p:cNvPr>
          <p:cNvSpPr txBox="1"/>
          <p:nvPr/>
        </p:nvSpPr>
        <p:spPr>
          <a:xfrm>
            <a:off x="4516119" y="2616604"/>
            <a:ext cx="1583254"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Serotonergic,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antidepressant</a:t>
            </a:r>
          </a:p>
        </p:txBody>
      </p:sp>
    </p:spTree>
    <p:extLst>
      <p:ext uri="{BB962C8B-B14F-4D97-AF65-F5344CB8AC3E}">
        <p14:creationId xmlns:p14="http://schemas.microsoft.com/office/powerpoint/2010/main" val="14279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414712"/>
            <a:ext cx="10515600" cy="388284"/>
          </a:xfrm>
        </p:spPr>
        <p:txBody>
          <a:bodyPr>
            <a:noAutofit/>
          </a:bodyPr>
          <a:lstStyle/>
          <a:p>
            <a:r>
              <a:rPr lang="en-US" sz="3600" dirty="0"/>
              <a:t>Perinatal depression therapeutics</a:t>
            </a:r>
            <a:br>
              <a:rPr lang="en-US" sz="3600" dirty="0">
                <a:highlight>
                  <a:srgbClr val="FFFF00"/>
                </a:highlight>
              </a:rPr>
            </a:br>
            <a:br>
              <a:rPr lang="en-US" sz="3600" dirty="0">
                <a:highlight>
                  <a:srgbClr val="FFFF00"/>
                </a:highlight>
              </a:rPr>
            </a:br>
            <a:endParaRPr lang="en-US" sz="3600" dirty="0">
              <a:highlight>
                <a:srgbClr val="FFFF00"/>
              </a:highlight>
            </a:endParaRPr>
          </a:p>
        </p:txBody>
      </p:sp>
      <p:sp>
        <p:nvSpPr>
          <p:cNvPr id="2" name="Content Placeholder 1"/>
          <p:cNvSpPr>
            <a:spLocks noGrp="1"/>
          </p:cNvSpPr>
          <p:nvPr>
            <p:ph idx="1"/>
          </p:nvPr>
        </p:nvSpPr>
        <p:spPr>
          <a:xfrm>
            <a:off x="611030" y="1814945"/>
            <a:ext cx="10852456" cy="4159110"/>
          </a:xfrm>
          <a:noFill/>
        </p:spPr>
        <p:txBody>
          <a:bodyPr numCol="1">
            <a:noAutofit/>
          </a:bodyPr>
          <a:lstStyle/>
          <a:p>
            <a:pPr>
              <a:spcAft>
                <a:spcPts val="0"/>
              </a:spcAft>
            </a:pPr>
            <a:r>
              <a:rPr lang="en-US" sz="2400" u="sng" dirty="0">
                <a:solidFill>
                  <a:schemeClr val="tx1"/>
                </a:solidFill>
                <a:latin typeface="+mn-lt"/>
              </a:rPr>
              <a:t>Psychotherapies</a:t>
            </a:r>
            <a:r>
              <a:rPr lang="en-US" sz="2400" dirty="0">
                <a:solidFill>
                  <a:schemeClr val="tx1"/>
                </a:solidFill>
                <a:latin typeface="+mn-lt"/>
              </a:rPr>
              <a:t>: </a:t>
            </a:r>
            <a:r>
              <a:rPr lang="en-US" sz="2400" b="1" dirty="0">
                <a:solidFill>
                  <a:schemeClr val="tx1"/>
                </a:solidFill>
                <a:latin typeface="+mn-lt"/>
              </a:rPr>
              <a:t>monotherapy for mild-moderate </a:t>
            </a:r>
            <a:r>
              <a:rPr lang="en-US" sz="2400" dirty="0">
                <a:solidFill>
                  <a:schemeClr val="tx1"/>
                </a:solidFill>
                <a:latin typeface="+mn-lt"/>
              </a:rPr>
              <a:t>unipolar perinatal depression</a:t>
            </a:r>
          </a:p>
          <a:p>
            <a:pPr marL="690372" lvl="2" indent="-342900">
              <a:spcAft>
                <a:spcPts val="0"/>
              </a:spcAft>
              <a:buFont typeface="Arial" panose="020B0604020202020204" pitchFamily="34" charset="0"/>
              <a:buChar char="•"/>
            </a:pPr>
            <a:r>
              <a:rPr lang="en-US" sz="2400" dirty="0">
                <a:solidFill>
                  <a:schemeClr val="tx1"/>
                </a:solidFill>
                <a:latin typeface="+mn-lt"/>
              </a:rPr>
              <a:t>Interpersonal psychotherapy (IPT) </a:t>
            </a:r>
            <a:r>
              <a:rPr lang="en-US" sz="1600" dirty="0">
                <a:solidFill>
                  <a:schemeClr val="tx1"/>
                </a:solidFill>
                <a:latin typeface="+mn-lt"/>
              </a:rPr>
              <a:t>(Reay R et al, 2012; Grote NK et al, 2010; Spinelli MG &amp; Endicott J 2003; O’Hara MW et al, 2000; Klier CM et al, 2001; Stuart S &amp; O’Hara MW 1995)</a:t>
            </a:r>
            <a:endParaRPr lang="en-US" sz="1200" dirty="0">
              <a:solidFill>
                <a:schemeClr val="tx1"/>
              </a:solidFill>
              <a:latin typeface="+mn-lt"/>
            </a:endParaRPr>
          </a:p>
          <a:p>
            <a:pPr marL="690372" lvl="2" indent="-342900">
              <a:spcAft>
                <a:spcPts val="0"/>
              </a:spcAft>
              <a:buFont typeface="Arial" panose="020B0604020202020204" pitchFamily="34" charset="0"/>
              <a:buChar char="•"/>
            </a:pPr>
            <a:r>
              <a:rPr lang="en-US" sz="2400" dirty="0">
                <a:solidFill>
                  <a:schemeClr val="tx1"/>
                </a:solidFill>
                <a:latin typeface="+mn-lt"/>
              </a:rPr>
              <a:t>Cognitive behavioral therapy (CBT) </a:t>
            </a:r>
            <a:r>
              <a:rPr lang="en-US" sz="1600" dirty="0">
                <a:solidFill>
                  <a:schemeClr val="tx1"/>
                </a:solidFill>
                <a:latin typeface="+mn-lt"/>
              </a:rPr>
              <a:t>(Milgrom J et al, 2016; Milgrom J et al, 2015; Ammerman RT et al, 2013; Le HN et al, 2011)</a:t>
            </a:r>
            <a:endParaRPr lang="en-US" sz="1200" dirty="0">
              <a:solidFill>
                <a:schemeClr val="tx1"/>
              </a:solidFill>
              <a:latin typeface="+mn-lt"/>
            </a:endParaRPr>
          </a:p>
          <a:p>
            <a:pPr marL="690372" lvl="2" indent="-342900">
              <a:spcAft>
                <a:spcPts val="0"/>
              </a:spcAft>
              <a:buFont typeface="Arial" panose="020B0604020202020204" pitchFamily="34" charset="0"/>
              <a:buChar char="•"/>
            </a:pPr>
            <a:r>
              <a:rPr lang="en-US" sz="2400" dirty="0">
                <a:solidFill>
                  <a:schemeClr val="tx1"/>
                </a:solidFill>
                <a:latin typeface="+mn-lt"/>
              </a:rPr>
              <a:t>Mindfulness-based CBT </a:t>
            </a:r>
            <a:r>
              <a:rPr lang="en-US" sz="1600" dirty="0">
                <a:solidFill>
                  <a:schemeClr val="tx1"/>
                </a:solidFill>
                <a:latin typeface="+mn-lt"/>
              </a:rPr>
              <a:t>(Dimidijian S et al, 2016; Dimidijian S et al, 2014; Goodman JH 2014)</a:t>
            </a:r>
            <a:endParaRPr lang="en-US" sz="1200" dirty="0">
              <a:solidFill>
                <a:schemeClr val="tx1"/>
              </a:solidFill>
              <a:latin typeface="+mn-lt"/>
            </a:endParaRPr>
          </a:p>
          <a:p>
            <a:pPr marL="690372" lvl="2" indent="-342900">
              <a:spcAft>
                <a:spcPts val="0"/>
              </a:spcAft>
              <a:buFont typeface="Arial" panose="020B0604020202020204" pitchFamily="34" charset="0"/>
              <a:buChar char="•"/>
            </a:pPr>
            <a:r>
              <a:rPr lang="en-US" sz="2400" dirty="0">
                <a:solidFill>
                  <a:schemeClr val="tx1"/>
                </a:solidFill>
                <a:latin typeface="+mn-lt"/>
              </a:rPr>
              <a:t>Peer support and group psychotherapies </a:t>
            </a:r>
            <a:r>
              <a:rPr lang="en-US" sz="1600" dirty="0">
                <a:solidFill>
                  <a:schemeClr val="tx1"/>
                </a:solidFill>
                <a:latin typeface="+mn-lt"/>
              </a:rPr>
              <a:t>(Dennis CL et al 2009; Dennis CL 2003; Chen CH et al 2000; Honey KL 2002; Milgrom et al 2005)</a:t>
            </a:r>
          </a:p>
          <a:p>
            <a:pPr>
              <a:spcAft>
                <a:spcPts val="0"/>
              </a:spcAft>
            </a:pPr>
            <a:endParaRPr lang="en-US" sz="1400" dirty="0">
              <a:solidFill>
                <a:schemeClr val="tx1"/>
              </a:solidFill>
              <a:latin typeface="+mn-lt"/>
            </a:endParaRPr>
          </a:p>
          <a:p>
            <a:pPr marL="0" indent="0">
              <a:spcAft>
                <a:spcPts val="0"/>
              </a:spcAft>
              <a:buNone/>
            </a:pPr>
            <a:r>
              <a:rPr lang="en-US" sz="2000" dirty="0">
                <a:solidFill>
                  <a:schemeClr val="tx1"/>
                </a:solidFill>
                <a:latin typeface="+mn-lt"/>
                <a:sym typeface="Wingdings" panose="05000000000000000000" pitchFamily="2" charset="2"/>
              </a:rPr>
              <a:t> 	    During our Monday, May 6</a:t>
            </a:r>
            <a:r>
              <a:rPr lang="en-US" sz="2000" baseline="30000" dirty="0">
                <a:solidFill>
                  <a:schemeClr val="tx1"/>
                </a:solidFill>
                <a:latin typeface="+mn-lt"/>
                <a:sym typeface="Wingdings" panose="05000000000000000000" pitchFamily="2" charset="2"/>
              </a:rPr>
              <a:t>th</a:t>
            </a:r>
            <a:r>
              <a:rPr lang="en-US" sz="2000" dirty="0">
                <a:solidFill>
                  <a:schemeClr val="tx1"/>
                </a:solidFill>
                <a:latin typeface="+mn-lt"/>
                <a:sym typeface="Wingdings" panose="05000000000000000000" pitchFamily="2" charset="2"/>
              </a:rPr>
              <a:t> live, virtual, session, Drs. Monk and Poleshuck will discuss approaches to psychotherapeutic interventions in perinatal psychiatric illness</a:t>
            </a:r>
            <a:endParaRPr lang="en-US" sz="2000" dirty="0">
              <a:solidFill>
                <a:schemeClr val="tx1"/>
              </a:solidFill>
              <a:latin typeface="+mn-lt"/>
            </a:endParaRPr>
          </a:p>
          <a:p>
            <a:pPr>
              <a:spcAft>
                <a:spcPts val="0"/>
              </a:spcAft>
            </a:pPr>
            <a:endParaRPr lang="en-US" sz="1800" dirty="0">
              <a:solidFill>
                <a:schemeClr val="tx1"/>
              </a:solidFill>
              <a:latin typeface="+mn-lt"/>
            </a:endParaRPr>
          </a:p>
          <a:p>
            <a:pPr>
              <a:spcAft>
                <a:spcPts val="0"/>
              </a:spcAft>
            </a:pPr>
            <a:endParaRPr lang="en-US" dirty="0">
              <a:solidFill>
                <a:schemeClr val="tx1"/>
              </a:solidFill>
              <a:latin typeface="+mn-lt"/>
            </a:endParaRPr>
          </a:p>
        </p:txBody>
      </p:sp>
      <p:sp>
        <p:nvSpPr>
          <p:cNvPr id="13" name="Slide Number Placeholder 12"/>
          <p:cNvSpPr>
            <a:spLocks noGrp="1"/>
          </p:cNvSpPr>
          <p:nvPr>
            <p:ph type="sldNum" sz="quarter" idx="11"/>
          </p:nvPr>
        </p:nvSpPr>
        <p:spPr>
          <a:xfrm>
            <a:off x="10594975" y="6374288"/>
            <a:ext cx="987424" cy="278924"/>
          </a:xfrm>
          <a:prstGeom prst="rect">
            <a:avLst/>
          </a:prstGeom>
        </p:spPr>
        <p:txBody>
          <a:bodyPr vert="horz" lIns="0" tIns="0" rIns="0" bIns="0" rtlCol="0" anchor="b" anchorCtr="0"/>
          <a:lstStyle>
            <a:defPPr>
              <a:defRPr lang="en-US"/>
            </a:defPPr>
            <a:lvl1pPr marL="0" algn="r"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063">
              <a:defRPr/>
            </a:pPr>
            <a:fld id="{5E8BC936-0928-C346-B13E-04BD58031644}" type="slidenum">
              <a:rPr lang="en-US" smtClean="0"/>
              <a:pPr defTabSz="457063">
                <a:defRPr/>
              </a:pPr>
              <a:t>7</a:t>
            </a:fld>
            <a:endParaRPr lang="en-US" dirty="0">
              <a:solidFill>
                <a:srgbClr val="53565A"/>
              </a:solidFill>
              <a:latin typeface="Calibri"/>
            </a:endParaRPr>
          </a:p>
        </p:txBody>
      </p:sp>
      <p:sp>
        <p:nvSpPr>
          <p:cNvPr id="4" name="Arrow: Right 3">
            <a:extLst>
              <a:ext uri="{FF2B5EF4-FFF2-40B4-BE49-F238E27FC236}">
                <a16:creationId xmlns:a16="http://schemas.microsoft.com/office/drawing/2014/main" id="{1DC5003C-E26B-6CF0-0925-C30A57CDBED4}"/>
              </a:ext>
            </a:extLst>
          </p:cNvPr>
          <p:cNvSpPr/>
          <p:nvPr/>
        </p:nvSpPr>
        <p:spPr>
          <a:xfrm>
            <a:off x="728514" y="4824663"/>
            <a:ext cx="978408" cy="4004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349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951EC-0F9D-2476-66E9-1E47AD52A668}"/>
              </a:ext>
            </a:extLst>
          </p:cNvPr>
          <p:cNvSpPr>
            <a:spLocks noGrp="1"/>
          </p:cNvSpPr>
          <p:nvPr>
            <p:ph type="title"/>
          </p:nvPr>
        </p:nvSpPr>
        <p:spPr/>
        <p:txBody>
          <a:bodyPr/>
          <a:lstStyle/>
          <a:p>
            <a:r>
              <a:rPr lang="en-US" sz="3600" dirty="0"/>
              <a:t>Perinatal depression and anxiety therapeutics</a:t>
            </a:r>
          </a:p>
        </p:txBody>
      </p:sp>
      <p:sp>
        <p:nvSpPr>
          <p:cNvPr id="3" name="Content Placeholder 2">
            <a:extLst>
              <a:ext uri="{FF2B5EF4-FFF2-40B4-BE49-F238E27FC236}">
                <a16:creationId xmlns:a16="http://schemas.microsoft.com/office/drawing/2014/main" id="{1A81C77A-B11C-0FC6-998F-E96868C2B1AC}"/>
              </a:ext>
            </a:extLst>
          </p:cNvPr>
          <p:cNvSpPr>
            <a:spLocks noGrp="1"/>
          </p:cNvSpPr>
          <p:nvPr>
            <p:ph idx="1"/>
          </p:nvPr>
        </p:nvSpPr>
        <p:spPr/>
        <p:txBody>
          <a:bodyPr>
            <a:normAutofit fontScale="92500"/>
          </a:bodyPr>
          <a:lstStyle/>
          <a:p>
            <a:pPr>
              <a:lnSpc>
                <a:spcPct val="120000"/>
              </a:lnSpc>
              <a:defRPr/>
            </a:pPr>
            <a:r>
              <a:rPr lang="en-US" sz="2400" u="sng" dirty="0">
                <a:solidFill>
                  <a:schemeClr val="tx1"/>
                </a:solidFill>
                <a:latin typeface="+mn-lt"/>
              </a:rPr>
              <a:t>Serotonergic antidepressants (SSRI, SNRI, etc.)</a:t>
            </a:r>
            <a:r>
              <a:rPr lang="en-US" sz="2400" dirty="0">
                <a:solidFill>
                  <a:schemeClr val="tx1"/>
                </a:solidFill>
                <a:latin typeface="+mn-lt"/>
              </a:rPr>
              <a:t>: </a:t>
            </a:r>
            <a:r>
              <a:rPr lang="en-US" sz="2400" b="1" dirty="0">
                <a:solidFill>
                  <a:schemeClr val="tx1"/>
                </a:solidFill>
                <a:latin typeface="+mn-lt"/>
              </a:rPr>
              <a:t>moderate/severe </a:t>
            </a:r>
            <a:r>
              <a:rPr lang="en-US" sz="2400" dirty="0">
                <a:solidFill>
                  <a:schemeClr val="tx1"/>
                </a:solidFill>
                <a:latin typeface="+mn-lt"/>
              </a:rPr>
              <a:t>unipolar perinatal depression, FDA approved for major depression</a:t>
            </a:r>
          </a:p>
          <a:p>
            <a:pPr marL="690269" lvl="2" indent="-342797" defTabSz="457200">
              <a:lnSpc>
                <a:spcPct val="120000"/>
              </a:lnSpc>
              <a:buFont typeface="Arial" panose="020B0604020202020204" pitchFamily="34" charset="0"/>
              <a:buChar char="•"/>
              <a:defRPr/>
            </a:pPr>
            <a:r>
              <a:rPr lang="en-US" sz="2000" i="1" dirty="0">
                <a:solidFill>
                  <a:schemeClr val="tx1"/>
                </a:solidFill>
                <a:latin typeface="+mn-lt"/>
              </a:rPr>
              <a:t>No</a:t>
            </a:r>
            <a:r>
              <a:rPr lang="en-US" sz="2000" dirty="0">
                <a:solidFill>
                  <a:schemeClr val="tx1"/>
                </a:solidFill>
                <a:latin typeface="+mn-lt"/>
              </a:rPr>
              <a:t> randomized, placebo-controlled trials (RCT) of antidepressants for </a:t>
            </a:r>
            <a:r>
              <a:rPr lang="en-US" sz="2000" u="sng" dirty="0">
                <a:solidFill>
                  <a:schemeClr val="tx1"/>
                </a:solidFill>
                <a:latin typeface="+mn-lt"/>
              </a:rPr>
              <a:t>antenatal</a:t>
            </a:r>
            <a:r>
              <a:rPr lang="en-US" sz="2000" dirty="0">
                <a:solidFill>
                  <a:schemeClr val="tx1"/>
                </a:solidFill>
                <a:latin typeface="+mn-lt"/>
              </a:rPr>
              <a:t> depression</a:t>
            </a:r>
          </a:p>
          <a:p>
            <a:pPr marL="690269" lvl="2" indent="-342797" defTabSz="457200">
              <a:lnSpc>
                <a:spcPct val="120000"/>
              </a:lnSpc>
              <a:buFont typeface="Arial" panose="020B0604020202020204" pitchFamily="34" charset="0"/>
              <a:buChar char="•"/>
              <a:defRPr/>
            </a:pPr>
            <a:r>
              <a:rPr lang="en-US" sz="2000" dirty="0">
                <a:solidFill>
                  <a:schemeClr val="tx1"/>
                </a:solidFill>
                <a:latin typeface="+mn-lt"/>
              </a:rPr>
              <a:t>Meta-analysis of 11 postpartum RCTs showed that there may be a benefit of SSRIs over placebo in response (55% versus 43%; pooled risk ratio (RR) 1.27, 95% CI 0.97 to 1.66) and remission (42% versus 27%; RR 1.54, 95% CI 0.99 to 2.41) at 5 to 12 weeks' follow-up.</a:t>
            </a:r>
            <a:r>
              <a:rPr lang="en-US" sz="1400" dirty="0">
                <a:solidFill>
                  <a:schemeClr val="tx1"/>
                </a:solidFill>
                <a:latin typeface="+mn-lt"/>
              </a:rPr>
              <a:t> (Brown JVE et al, Cochrane Database Syst Rev, 2021)</a:t>
            </a:r>
            <a:endParaRPr lang="en-US" sz="1600" dirty="0">
              <a:solidFill>
                <a:schemeClr val="tx1"/>
              </a:solidFill>
              <a:latin typeface="+mn-lt"/>
            </a:endParaRPr>
          </a:p>
          <a:p>
            <a:pPr marL="690269" lvl="2" indent="-342797" defTabSz="457200">
              <a:lnSpc>
                <a:spcPct val="120000"/>
              </a:lnSpc>
              <a:buFont typeface="Arial" panose="020B0604020202020204" pitchFamily="34" charset="0"/>
              <a:buChar char="•"/>
              <a:defRPr/>
            </a:pPr>
            <a:r>
              <a:rPr lang="en-US" sz="2000" dirty="0">
                <a:solidFill>
                  <a:schemeClr val="tx1"/>
                </a:solidFill>
                <a:latin typeface="+mn-lt"/>
              </a:rPr>
              <a:t>Antepartum vs postpartum use is associated with different risks</a:t>
            </a:r>
          </a:p>
          <a:p>
            <a:pPr marL="690269" lvl="2" indent="-342797" defTabSz="457200">
              <a:lnSpc>
                <a:spcPct val="120000"/>
              </a:lnSpc>
              <a:buFont typeface="Arial" panose="020B0604020202020204" pitchFamily="34" charset="0"/>
              <a:buChar char="•"/>
              <a:defRPr/>
            </a:pPr>
            <a:r>
              <a:rPr lang="en-US" sz="2000" dirty="0">
                <a:solidFill>
                  <a:schemeClr val="tx1"/>
                </a:solidFill>
                <a:latin typeface="+mn-lt"/>
              </a:rPr>
              <a:t>Treatment approach: titrate until efficacy/tolerability then treat acute episode at that dose -&gt; once reach euthymia, continue treatment (continuation phase) for 4-9 mo. to prevent relapse. </a:t>
            </a:r>
          </a:p>
          <a:p>
            <a:pPr marL="690269" lvl="2" indent="-342797" defTabSz="457200">
              <a:lnSpc>
                <a:spcPct val="120000"/>
              </a:lnSpc>
              <a:buFont typeface="Arial" panose="020B0604020202020204" pitchFamily="34" charset="0"/>
              <a:buChar char="•"/>
              <a:defRPr/>
            </a:pPr>
            <a:r>
              <a:rPr lang="en-US" sz="2000" dirty="0">
                <a:solidFill>
                  <a:schemeClr val="tx1"/>
                </a:solidFill>
                <a:latin typeface="+mn-lt"/>
              </a:rPr>
              <a:t>Often best to combine with psychotherapies</a:t>
            </a:r>
          </a:p>
          <a:p>
            <a:endParaRPr lang="en-US" sz="3200" dirty="0">
              <a:solidFill>
                <a:schemeClr val="tx1"/>
              </a:solidFill>
            </a:endParaRPr>
          </a:p>
        </p:txBody>
      </p:sp>
      <p:sp>
        <p:nvSpPr>
          <p:cNvPr id="4" name="Slide Number Placeholder 3">
            <a:extLst>
              <a:ext uri="{FF2B5EF4-FFF2-40B4-BE49-F238E27FC236}">
                <a16:creationId xmlns:a16="http://schemas.microsoft.com/office/drawing/2014/main" id="{F2C0D1AC-B463-9574-41D6-E9FCABCE165A}"/>
              </a:ext>
            </a:extLst>
          </p:cNvPr>
          <p:cNvSpPr>
            <a:spLocks noGrp="1"/>
          </p:cNvSpPr>
          <p:nvPr>
            <p:ph type="sldNum" sz="quarter" idx="12"/>
          </p:nvPr>
        </p:nvSpPr>
        <p:spPr/>
        <p:txBody>
          <a:bodyPr/>
          <a:lstStyle/>
          <a:p>
            <a:fld id="{E927A71C-5EB0-45EC-B0AD-E94D765AE5AB}" type="slidenum">
              <a:rPr lang="en-US" smtClean="0"/>
              <a:pPr/>
              <a:t>8</a:t>
            </a:fld>
            <a:endParaRPr lang="en-US" dirty="0"/>
          </a:p>
        </p:txBody>
      </p:sp>
    </p:spTree>
    <p:extLst>
      <p:ext uri="{BB962C8B-B14F-4D97-AF65-F5344CB8AC3E}">
        <p14:creationId xmlns:p14="http://schemas.microsoft.com/office/powerpoint/2010/main" val="162123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E5E91-1219-CF45-E851-B90ACBE94ABF}"/>
              </a:ext>
            </a:extLst>
          </p:cNvPr>
          <p:cNvSpPr>
            <a:spLocks noGrp="1"/>
          </p:cNvSpPr>
          <p:nvPr>
            <p:ph type="title"/>
          </p:nvPr>
        </p:nvSpPr>
        <p:spPr>
          <a:xfrm>
            <a:off x="3782878" y="59035"/>
            <a:ext cx="8274803" cy="821917"/>
          </a:xfrm>
        </p:spPr>
        <p:txBody>
          <a:bodyPr/>
          <a:lstStyle/>
          <a:p>
            <a:r>
              <a:rPr lang="en-US" sz="2800" dirty="0"/>
              <a:t>Antidepressant dosing for perinatal depression and anxiety </a:t>
            </a:r>
            <a:r>
              <a:rPr lang="en-US" sz="1400" dirty="0"/>
              <a:t>(see drug labels at: </a:t>
            </a:r>
            <a:r>
              <a:rPr lang="en-US" sz="1400" dirty="0">
                <a:hlinkClick r:id="rId3"/>
              </a:rPr>
              <a:t>https://dailymed.nlm.nih.gov</a:t>
            </a:r>
            <a:r>
              <a:rPr lang="en-US" sz="1400" dirty="0"/>
              <a:t> for full prescribing info)</a:t>
            </a:r>
            <a:endParaRPr lang="en-US" sz="2800" dirty="0"/>
          </a:p>
        </p:txBody>
      </p:sp>
      <p:graphicFrame>
        <p:nvGraphicFramePr>
          <p:cNvPr id="6" name="Table 6">
            <a:extLst>
              <a:ext uri="{FF2B5EF4-FFF2-40B4-BE49-F238E27FC236}">
                <a16:creationId xmlns:a16="http://schemas.microsoft.com/office/drawing/2014/main" id="{4ED26B5A-C017-A972-9EAD-FEDE38BB118D}"/>
              </a:ext>
            </a:extLst>
          </p:cNvPr>
          <p:cNvGraphicFramePr>
            <a:graphicFrameLocks noGrp="1"/>
          </p:cNvGraphicFramePr>
          <p:nvPr>
            <p:ph idx="1"/>
            <p:extLst>
              <p:ext uri="{D42A27DB-BD31-4B8C-83A1-F6EECF244321}">
                <p14:modId xmlns:p14="http://schemas.microsoft.com/office/powerpoint/2010/main" val="2640853002"/>
              </p:ext>
            </p:extLst>
          </p:nvPr>
        </p:nvGraphicFramePr>
        <p:xfrm>
          <a:off x="450746" y="850168"/>
          <a:ext cx="11203984" cy="5948802"/>
        </p:xfrm>
        <a:graphic>
          <a:graphicData uri="http://schemas.openxmlformats.org/drawingml/2006/table">
            <a:tbl>
              <a:tblPr firstRow="1" bandRow="1">
                <a:tableStyleId>{5C22544A-7EE6-4342-B048-85BDC9FD1C3A}</a:tableStyleId>
              </a:tblPr>
              <a:tblGrid>
                <a:gridCol w="1782014">
                  <a:extLst>
                    <a:ext uri="{9D8B030D-6E8A-4147-A177-3AD203B41FA5}">
                      <a16:colId xmlns:a16="http://schemas.microsoft.com/office/drawing/2014/main" val="968028967"/>
                    </a:ext>
                  </a:extLst>
                </a:gridCol>
                <a:gridCol w="1548831">
                  <a:extLst>
                    <a:ext uri="{9D8B030D-6E8A-4147-A177-3AD203B41FA5}">
                      <a16:colId xmlns:a16="http://schemas.microsoft.com/office/drawing/2014/main" val="3392577775"/>
                    </a:ext>
                  </a:extLst>
                </a:gridCol>
                <a:gridCol w="1379349">
                  <a:extLst>
                    <a:ext uri="{9D8B030D-6E8A-4147-A177-3AD203B41FA5}">
                      <a16:colId xmlns:a16="http://schemas.microsoft.com/office/drawing/2014/main" val="2123532504"/>
                    </a:ext>
                  </a:extLst>
                </a:gridCol>
                <a:gridCol w="5176434">
                  <a:extLst>
                    <a:ext uri="{9D8B030D-6E8A-4147-A177-3AD203B41FA5}">
                      <a16:colId xmlns:a16="http://schemas.microsoft.com/office/drawing/2014/main" val="3832904629"/>
                    </a:ext>
                  </a:extLst>
                </a:gridCol>
                <a:gridCol w="1317356">
                  <a:extLst>
                    <a:ext uri="{9D8B030D-6E8A-4147-A177-3AD203B41FA5}">
                      <a16:colId xmlns:a16="http://schemas.microsoft.com/office/drawing/2014/main" val="1767964225"/>
                    </a:ext>
                  </a:extLst>
                </a:gridCol>
              </a:tblGrid>
              <a:tr h="660978">
                <a:tc>
                  <a:txBody>
                    <a:bodyPr/>
                    <a:lstStyle/>
                    <a:p>
                      <a:r>
                        <a:rPr lang="en-US" sz="1800" dirty="0"/>
                        <a:t>Medication</a:t>
                      </a:r>
                    </a:p>
                    <a:p>
                      <a:r>
                        <a:rPr lang="en-US" sz="1800" dirty="0"/>
                        <a:t>Generic</a:t>
                      </a:r>
                    </a:p>
                  </a:txBody>
                  <a:tcPr/>
                </a:tc>
                <a:tc>
                  <a:txBody>
                    <a:bodyPr/>
                    <a:lstStyle/>
                    <a:p>
                      <a:r>
                        <a:rPr lang="en-US" sz="1800" dirty="0"/>
                        <a:t>Medication</a:t>
                      </a:r>
                    </a:p>
                    <a:p>
                      <a:r>
                        <a:rPr lang="en-US" sz="1800" dirty="0"/>
                        <a:t>Trade</a:t>
                      </a:r>
                    </a:p>
                  </a:txBody>
                  <a:tcPr/>
                </a:tc>
                <a:tc>
                  <a:txBody>
                    <a:bodyPr/>
                    <a:lstStyle/>
                    <a:p>
                      <a:r>
                        <a:rPr lang="en-US" sz="1800" dirty="0"/>
                        <a:t>Initial dosage</a:t>
                      </a:r>
                    </a:p>
                  </a:txBody>
                  <a:tcPr/>
                </a:tc>
                <a:tc>
                  <a:txBody>
                    <a:bodyPr/>
                    <a:lstStyle/>
                    <a:p>
                      <a:r>
                        <a:rPr lang="en-US" sz="1800" dirty="0"/>
                        <a:t>FDA range</a:t>
                      </a:r>
                    </a:p>
                  </a:txBody>
                  <a:tcPr/>
                </a:tc>
                <a:tc>
                  <a:txBody>
                    <a:bodyPr/>
                    <a:lstStyle/>
                    <a:p>
                      <a:r>
                        <a:rPr lang="en-US" sz="1800" dirty="0"/>
                        <a:t>Max dosage</a:t>
                      </a:r>
                    </a:p>
                  </a:txBody>
                  <a:tcPr/>
                </a:tc>
                <a:extLst>
                  <a:ext uri="{0D108BD9-81ED-4DB2-BD59-A6C34878D82A}">
                    <a16:rowId xmlns:a16="http://schemas.microsoft.com/office/drawing/2014/main" val="2620399744"/>
                  </a:ext>
                </a:extLst>
              </a:tr>
              <a:tr h="660978">
                <a:tc>
                  <a:txBody>
                    <a:bodyPr/>
                    <a:lstStyle/>
                    <a:p>
                      <a:r>
                        <a:rPr lang="en-US" sz="1800" dirty="0"/>
                        <a:t>Sertraline</a:t>
                      </a:r>
                    </a:p>
                  </a:txBody>
                  <a:tcPr/>
                </a:tc>
                <a:tc>
                  <a:txBody>
                    <a:bodyPr/>
                    <a:lstStyle/>
                    <a:p>
                      <a:r>
                        <a:rPr lang="en-US" sz="1800" dirty="0"/>
                        <a:t>Zoloft</a:t>
                      </a:r>
                    </a:p>
                  </a:txBody>
                  <a:tcPr/>
                </a:tc>
                <a:tc>
                  <a:txBody>
                    <a:bodyPr/>
                    <a:lstStyle/>
                    <a:p>
                      <a:r>
                        <a:rPr lang="en-US" sz="1800" dirty="0"/>
                        <a:t>25mg</a:t>
                      </a:r>
                    </a:p>
                  </a:txBody>
                  <a:tcPr/>
                </a:tc>
                <a:tc>
                  <a:txBody>
                    <a:bodyPr/>
                    <a:lstStyle/>
                    <a:p>
                      <a:r>
                        <a:rPr lang="en-US" sz="1800" dirty="0"/>
                        <a:t>50-200mg</a:t>
                      </a:r>
                    </a:p>
                  </a:txBody>
                  <a:tcPr/>
                </a:tc>
                <a:tc>
                  <a:txBody>
                    <a:bodyPr/>
                    <a:lstStyle/>
                    <a:p>
                      <a:r>
                        <a:rPr lang="en-US" sz="1800" dirty="0"/>
                        <a:t>200mg</a:t>
                      </a:r>
                    </a:p>
                  </a:txBody>
                  <a:tcPr/>
                </a:tc>
                <a:extLst>
                  <a:ext uri="{0D108BD9-81ED-4DB2-BD59-A6C34878D82A}">
                    <a16:rowId xmlns:a16="http://schemas.microsoft.com/office/drawing/2014/main" val="1338376925"/>
                  </a:ext>
                </a:extLst>
              </a:tr>
              <a:tr h="660978">
                <a:tc>
                  <a:txBody>
                    <a:bodyPr/>
                    <a:lstStyle/>
                    <a:p>
                      <a:r>
                        <a:rPr lang="en-US" sz="1800" dirty="0"/>
                        <a:t>Fluoxetine</a:t>
                      </a:r>
                    </a:p>
                  </a:txBody>
                  <a:tcPr/>
                </a:tc>
                <a:tc>
                  <a:txBody>
                    <a:bodyPr/>
                    <a:lstStyle/>
                    <a:p>
                      <a:r>
                        <a:rPr lang="en-US" sz="1800" dirty="0"/>
                        <a:t>Prozac</a:t>
                      </a:r>
                    </a:p>
                  </a:txBody>
                  <a:tcPr/>
                </a:tc>
                <a:tc>
                  <a:txBody>
                    <a:bodyPr/>
                    <a:lstStyle/>
                    <a:p>
                      <a:r>
                        <a:rPr lang="en-US" sz="1800" dirty="0"/>
                        <a:t>10-20mg</a:t>
                      </a:r>
                    </a:p>
                  </a:txBody>
                  <a:tcPr/>
                </a:tc>
                <a:tc>
                  <a:txBody>
                    <a:bodyPr/>
                    <a:lstStyle/>
                    <a:p>
                      <a:r>
                        <a:rPr lang="en-US" sz="1800" dirty="0"/>
                        <a:t>20-80mg; increase by 20mg q3-4 weeks</a:t>
                      </a:r>
                    </a:p>
                  </a:txBody>
                  <a:tcPr/>
                </a:tc>
                <a:tc>
                  <a:txBody>
                    <a:bodyPr/>
                    <a:lstStyle/>
                    <a:p>
                      <a:r>
                        <a:rPr lang="en-US" sz="1800" dirty="0"/>
                        <a:t>80mg</a:t>
                      </a:r>
                    </a:p>
                  </a:txBody>
                  <a:tcPr/>
                </a:tc>
                <a:extLst>
                  <a:ext uri="{0D108BD9-81ED-4DB2-BD59-A6C34878D82A}">
                    <a16:rowId xmlns:a16="http://schemas.microsoft.com/office/drawing/2014/main" val="230193627"/>
                  </a:ext>
                </a:extLst>
              </a:tr>
              <a:tr h="660978">
                <a:tc>
                  <a:txBody>
                    <a:bodyPr/>
                    <a:lstStyle/>
                    <a:p>
                      <a:r>
                        <a:rPr lang="en-US" sz="1800" dirty="0"/>
                        <a:t>Citalopram</a:t>
                      </a:r>
                    </a:p>
                  </a:txBody>
                  <a:tcPr/>
                </a:tc>
                <a:tc>
                  <a:txBody>
                    <a:bodyPr/>
                    <a:lstStyle/>
                    <a:p>
                      <a:r>
                        <a:rPr lang="en-US" sz="1800" dirty="0"/>
                        <a:t>Celexa</a:t>
                      </a:r>
                    </a:p>
                  </a:txBody>
                  <a:tcPr/>
                </a:tc>
                <a:tc>
                  <a:txBody>
                    <a:bodyPr/>
                    <a:lstStyle/>
                    <a:p>
                      <a:r>
                        <a:rPr lang="en-US" sz="1800" dirty="0"/>
                        <a:t>20mg</a:t>
                      </a:r>
                    </a:p>
                  </a:txBody>
                  <a:tcPr/>
                </a:tc>
                <a:tc>
                  <a:txBody>
                    <a:bodyPr/>
                    <a:lstStyle/>
                    <a:p>
                      <a:r>
                        <a:rPr lang="en-US" sz="1800" dirty="0"/>
                        <a:t>20-40mg</a:t>
                      </a:r>
                    </a:p>
                  </a:txBody>
                  <a:tcPr/>
                </a:tc>
                <a:tc>
                  <a:txBody>
                    <a:bodyPr/>
                    <a:lstStyle/>
                    <a:p>
                      <a:r>
                        <a:rPr lang="en-US" sz="1800" dirty="0"/>
                        <a:t>40mg</a:t>
                      </a:r>
                    </a:p>
                  </a:txBody>
                  <a:tcPr/>
                </a:tc>
                <a:extLst>
                  <a:ext uri="{0D108BD9-81ED-4DB2-BD59-A6C34878D82A}">
                    <a16:rowId xmlns:a16="http://schemas.microsoft.com/office/drawing/2014/main" val="3262675580"/>
                  </a:ext>
                </a:extLst>
              </a:tr>
              <a:tr h="660978">
                <a:tc>
                  <a:txBody>
                    <a:bodyPr/>
                    <a:lstStyle/>
                    <a:p>
                      <a:r>
                        <a:rPr lang="en-US" sz="1800" dirty="0"/>
                        <a:t>Escitalopram</a:t>
                      </a:r>
                    </a:p>
                  </a:txBody>
                  <a:tcPr/>
                </a:tc>
                <a:tc>
                  <a:txBody>
                    <a:bodyPr/>
                    <a:lstStyle/>
                    <a:p>
                      <a:r>
                        <a:rPr lang="en-US" sz="1800" dirty="0"/>
                        <a:t>Lexapro</a:t>
                      </a:r>
                    </a:p>
                  </a:txBody>
                  <a:tcPr/>
                </a:tc>
                <a:tc>
                  <a:txBody>
                    <a:bodyPr/>
                    <a:lstStyle/>
                    <a:p>
                      <a:r>
                        <a:rPr lang="en-US" sz="1800" dirty="0"/>
                        <a:t>5-10mg</a:t>
                      </a:r>
                    </a:p>
                  </a:txBody>
                  <a:tcPr/>
                </a:tc>
                <a:tc>
                  <a:txBody>
                    <a:bodyPr/>
                    <a:lstStyle/>
                    <a:p>
                      <a:r>
                        <a:rPr lang="en-US" sz="1800" dirty="0"/>
                        <a:t>10-20mg; increase by 5mg q3-4 weeks</a:t>
                      </a:r>
                    </a:p>
                  </a:txBody>
                  <a:tcPr/>
                </a:tc>
                <a:tc>
                  <a:txBody>
                    <a:bodyPr/>
                    <a:lstStyle/>
                    <a:p>
                      <a:r>
                        <a:rPr lang="en-US" sz="1800" dirty="0"/>
                        <a:t>20mg</a:t>
                      </a:r>
                    </a:p>
                    <a:p>
                      <a:endParaRPr lang="en-US" sz="1800" dirty="0"/>
                    </a:p>
                  </a:txBody>
                  <a:tcPr/>
                </a:tc>
                <a:extLst>
                  <a:ext uri="{0D108BD9-81ED-4DB2-BD59-A6C34878D82A}">
                    <a16:rowId xmlns:a16="http://schemas.microsoft.com/office/drawing/2014/main" val="1966189234"/>
                  </a:ext>
                </a:extLst>
              </a:tr>
              <a:tr h="660978">
                <a:tc>
                  <a:txBody>
                    <a:bodyPr/>
                    <a:lstStyle/>
                    <a:p>
                      <a:r>
                        <a:rPr lang="en-US" sz="1800" dirty="0"/>
                        <a:t>Desvenlafaxine</a:t>
                      </a:r>
                    </a:p>
                  </a:txBody>
                  <a:tcPr/>
                </a:tc>
                <a:tc>
                  <a:txBody>
                    <a:bodyPr/>
                    <a:lstStyle/>
                    <a:p>
                      <a:r>
                        <a:rPr lang="en-US" sz="1800" dirty="0"/>
                        <a:t>Pristiq</a:t>
                      </a:r>
                    </a:p>
                  </a:txBody>
                  <a:tcPr/>
                </a:tc>
                <a:tc>
                  <a:txBody>
                    <a:bodyPr/>
                    <a:lstStyle/>
                    <a:p>
                      <a:r>
                        <a:rPr lang="en-US" sz="1800" dirty="0"/>
                        <a:t>25-50mg</a:t>
                      </a:r>
                    </a:p>
                  </a:txBody>
                  <a:tcPr/>
                </a:tc>
                <a:tc>
                  <a:txBody>
                    <a:bodyPr/>
                    <a:lstStyle/>
                    <a:p>
                      <a:r>
                        <a:rPr lang="en-US" sz="1800" dirty="0"/>
                        <a:t>50mg</a:t>
                      </a:r>
                    </a:p>
                  </a:txBody>
                  <a:tcPr/>
                </a:tc>
                <a:tc>
                  <a:txBody>
                    <a:bodyPr/>
                    <a:lstStyle/>
                    <a:p>
                      <a:r>
                        <a:rPr lang="en-US" sz="1800" dirty="0"/>
                        <a:t>50mg</a:t>
                      </a:r>
                    </a:p>
                  </a:txBody>
                  <a:tcPr/>
                </a:tc>
                <a:extLst>
                  <a:ext uri="{0D108BD9-81ED-4DB2-BD59-A6C34878D82A}">
                    <a16:rowId xmlns:a16="http://schemas.microsoft.com/office/drawing/2014/main" val="1456416289"/>
                  </a:ext>
                </a:extLst>
              </a:tr>
              <a:tr h="660978">
                <a:tc>
                  <a:txBody>
                    <a:bodyPr/>
                    <a:lstStyle/>
                    <a:p>
                      <a:r>
                        <a:rPr lang="en-US" sz="1800" dirty="0"/>
                        <a:t>Duloxetine</a:t>
                      </a:r>
                    </a:p>
                  </a:txBody>
                  <a:tcPr/>
                </a:tc>
                <a:tc>
                  <a:txBody>
                    <a:bodyPr/>
                    <a:lstStyle/>
                    <a:p>
                      <a:r>
                        <a:rPr lang="en-US" sz="1800" dirty="0"/>
                        <a:t>Cymbalta</a:t>
                      </a:r>
                    </a:p>
                  </a:txBody>
                  <a:tcPr/>
                </a:tc>
                <a:tc>
                  <a:txBody>
                    <a:bodyPr/>
                    <a:lstStyle/>
                    <a:p>
                      <a:r>
                        <a:rPr lang="en-US" sz="1800" dirty="0"/>
                        <a:t>30mg x 1 </a:t>
                      </a:r>
                      <a:r>
                        <a:rPr lang="en-US" sz="1800" dirty="0" err="1"/>
                        <a:t>wk</a:t>
                      </a:r>
                      <a:endParaRPr lang="en-US" sz="1800" dirty="0"/>
                    </a:p>
                  </a:txBody>
                  <a:tcPr/>
                </a:tc>
                <a:tc>
                  <a:txBody>
                    <a:bodyPr/>
                    <a:lstStyle/>
                    <a:p>
                      <a:r>
                        <a:rPr lang="en-US" sz="1800" dirty="0"/>
                        <a:t>60mg; increase by 30mg q3-4 weeks</a:t>
                      </a:r>
                    </a:p>
                  </a:txBody>
                  <a:tcPr/>
                </a:tc>
                <a:tc>
                  <a:txBody>
                    <a:bodyPr/>
                    <a:lstStyle/>
                    <a:p>
                      <a:r>
                        <a:rPr lang="en-US" sz="1800" dirty="0"/>
                        <a:t>60-120mg</a:t>
                      </a:r>
                    </a:p>
                  </a:txBody>
                  <a:tcPr/>
                </a:tc>
                <a:extLst>
                  <a:ext uri="{0D108BD9-81ED-4DB2-BD59-A6C34878D82A}">
                    <a16:rowId xmlns:a16="http://schemas.microsoft.com/office/drawing/2014/main" val="3629192523"/>
                  </a:ext>
                </a:extLst>
              </a:tr>
              <a:tr h="660978">
                <a:tc>
                  <a:txBody>
                    <a:bodyPr/>
                    <a:lstStyle/>
                    <a:p>
                      <a:r>
                        <a:rPr lang="en-US" sz="1800" dirty="0"/>
                        <a:t>Bupropion</a:t>
                      </a:r>
                    </a:p>
                  </a:txBody>
                  <a:tcPr/>
                </a:tc>
                <a:tc>
                  <a:txBody>
                    <a:bodyPr/>
                    <a:lstStyle/>
                    <a:p>
                      <a:r>
                        <a:rPr lang="en-US" sz="1800" dirty="0"/>
                        <a:t>Wellbutrin XL</a:t>
                      </a:r>
                    </a:p>
                  </a:txBody>
                  <a:tcPr/>
                </a:tc>
                <a:tc>
                  <a:txBody>
                    <a:bodyPr/>
                    <a:lstStyle/>
                    <a:p>
                      <a:r>
                        <a:rPr lang="en-US" sz="1800" dirty="0"/>
                        <a:t>150mg</a:t>
                      </a:r>
                    </a:p>
                  </a:txBody>
                  <a:tcPr/>
                </a:tc>
                <a:tc>
                  <a:txBody>
                    <a:bodyPr/>
                    <a:lstStyle/>
                    <a:p>
                      <a:r>
                        <a:rPr lang="en-US" sz="1800" dirty="0"/>
                        <a:t>300-450mg; may increase to 300mg </a:t>
                      </a:r>
                      <a:r>
                        <a:rPr lang="en-US" sz="1800" dirty="0" err="1"/>
                        <a:t>qAM</a:t>
                      </a:r>
                      <a:r>
                        <a:rPr lang="en-US" sz="1800" dirty="0"/>
                        <a:t> after 4 days</a:t>
                      </a:r>
                    </a:p>
                  </a:txBody>
                  <a:tcPr/>
                </a:tc>
                <a:tc>
                  <a:txBody>
                    <a:bodyPr/>
                    <a:lstStyle/>
                    <a:p>
                      <a:r>
                        <a:rPr lang="en-US" sz="1800" dirty="0"/>
                        <a:t>450mg</a:t>
                      </a:r>
                    </a:p>
                  </a:txBody>
                  <a:tcPr/>
                </a:tc>
                <a:extLst>
                  <a:ext uri="{0D108BD9-81ED-4DB2-BD59-A6C34878D82A}">
                    <a16:rowId xmlns:a16="http://schemas.microsoft.com/office/drawing/2014/main" val="3831878181"/>
                  </a:ext>
                </a:extLst>
              </a:tr>
              <a:tr h="660978">
                <a:tc>
                  <a:txBody>
                    <a:bodyPr/>
                    <a:lstStyle/>
                    <a:p>
                      <a:r>
                        <a:rPr lang="en-US" sz="1800" dirty="0"/>
                        <a:t>Mirtazapine</a:t>
                      </a:r>
                    </a:p>
                  </a:txBody>
                  <a:tcPr/>
                </a:tc>
                <a:tc>
                  <a:txBody>
                    <a:bodyPr/>
                    <a:lstStyle/>
                    <a:p>
                      <a:r>
                        <a:rPr lang="en-US" sz="1800" dirty="0"/>
                        <a:t>Remeron</a:t>
                      </a:r>
                    </a:p>
                  </a:txBody>
                  <a:tcPr/>
                </a:tc>
                <a:tc>
                  <a:txBody>
                    <a:bodyPr/>
                    <a:lstStyle/>
                    <a:p>
                      <a:r>
                        <a:rPr lang="en-US" sz="1800" dirty="0"/>
                        <a:t>7.5-15mg</a:t>
                      </a:r>
                    </a:p>
                  </a:txBody>
                  <a:tcPr/>
                </a:tc>
                <a:tc>
                  <a:txBody>
                    <a:bodyPr/>
                    <a:lstStyle/>
                    <a:p>
                      <a:r>
                        <a:rPr lang="en-US" sz="1800" dirty="0"/>
                        <a:t>15-45mg</a:t>
                      </a:r>
                    </a:p>
                  </a:txBody>
                  <a:tcPr/>
                </a:tc>
                <a:tc>
                  <a:txBody>
                    <a:bodyPr/>
                    <a:lstStyle/>
                    <a:p>
                      <a:r>
                        <a:rPr lang="en-US" sz="1800" dirty="0"/>
                        <a:t>45mg</a:t>
                      </a:r>
                    </a:p>
                  </a:txBody>
                  <a:tcPr/>
                </a:tc>
                <a:extLst>
                  <a:ext uri="{0D108BD9-81ED-4DB2-BD59-A6C34878D82A}">
                    <a16:rowId xmlns:a16="http://schemas.microsoft.com/office/drawing/2014/main" val="3693185045"/>
                  </a:ext>
                </a:extLst>
              </a:tr>
            </a:tbl>
          </a:graphicData>
        </a:graphic>
      </p:graphicFrame>
      <p:sp>
        <p:nvSpPr>
          <p:cNvPr id="4" name="Slide Number Placeholder 3">
            <a:extLst>
              <a:ext uri="{FF2B5EF4-FFF2-40B4-BE49-F238E27FC236}">
                <a16:creationId xmlns:a16="http://schemas.microsoft.com/office/drawing/2014/main" id="{87C62534-7144-8181-F104-02CB30733D1F}"/>
              </a:ext>
            </a:extLst>
          </p:cNvPr>
          <p:cNvSpPr>
            <a:spLocks noGrp="1"/>
          </p:cNvSpPr>
          <p:nvPr>
            <p:ph type="sldNum" sz="quarter" idx="12"/>
          </p:nvPr>
        </p:nvSpPr>
        <p:spPr/>
        <p:txBody>
          <a:bodyPr/>
          <a:lstStyle/>
          <a:p>
            <a:fld id="{E927A71C-5EB0-45EC-B0AD-E94D765AE5AB}" type="slidenum">
              <a:rPr lang="en-US" smtClean="0"/>
              <a:pPr/>
              <a:t>9</a:t>
            </a:fld>
            <a:endParaRPr lang="en-US" dirty="0"/>
          </a:p>
        </p:txBody>
      </p:sp>
    </p:spTree>
    <p:extLst>
      <p:ext uri="{BB962C8B-B14F-4D97-AF65-F5344CB8AC3E}">
        <p14:creationId xmlns:p14="http://schemas.microsoft.com/office/powerpoint/2010/main" val="164671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Project TEACH">
      <a:dk1>
        <a:srgbClr val="3A3838"/>
      </a:dk1>
      <a:lt1>
        <a:sysClr val="window" lastClr="FFFFFF"/>
      </a:lt1>
      <a:dk2>
        <a:srgbClr val="039FDA"/>
      </a:dk2>
      <a:lt2>
        <a:srgbClr val="E7E6E6"/>
      </a:lt2>
      <a:accent1>
        <a:srgbClr val="039FDA"/>
      </a:accent1>
      <a:accent2>
        <a:srgbClr val="7BBF43"/>
      </a:accent2>
      <a:accent3>
        <a:srgbClr val="3A0E79"/>
      </a:accent3>
      <a:accent4>
        <a:srgbClr val="A5A5A5"/>
      </a:accent4>
      <a:accent5>
        <a:srgbClr val="5B9BD5"/>
      </a:accent5>
      <a:accent6>
        <a:srgbClr val="6F3B55"/>
      </a:accent6>
      <a:hlink>
        <a:srgbClr val="002060"/>
      </a:hlink>
      <a:folHlink>
        <a:srgbClr val="7E35E7"/>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TotalTime>
  <Words>4960</Words>
  <Application>Microsoft Office PowerPoint</Application>
  <PresentationFormat>Widescreen</PresentationFormat>
  <Paragraphs>498</Paragraphs>
  <Slides>30</Slides>
  <Notes>27</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Arial</vt:lpstr>
      <vt:lpstr>Calibri</vt:lpstr>
      <vt:lpstr>Helvetica Light</vt:lpstr>
      <vt:lpstr>Helvetica Neue</vt:lpstr>
      <vt:lpstr>Helvetica Regular</vt:lpstr>
      <vt:lpstr>Kozuka Gothic Pr6N B</vt:lpstr>
      <vt:lpstr>Myriad Arabic</vt:lpstr>
      <vt:lpstr>Myriad Pro Cond</vt:lpstr>
      <vt:lpstr>Sabon</vt:lpstr>
      <vt:lpstr>Times New Roman</vt:lpstr>
      <vt:lpstr>Wingdings</vt:lpstr>
      <vt:lpstr>3_Custom Design</vt:lpstr>
      <vt:lpstr>4_Office Theme</vt:lpstr>
      <vt:lpstr>1_Custom Design</vt:lpstr>
      <vt:lpstr>   Spring 2023 Statewide Intensive Training The essentials and beyond in perinatal psychiatry: psychopharmacology and psychotherapy  April 21, 2024  </vt:lpstr>
      <vt:lpstr>PowerPoint Presentation</vt:lpstr>
      <vt:lpstr>Speaker:</vt:lpstr>
      <vt:lpstr>PowerPoint Presentation</vt:lpstr>
      <vt:lpstr>Untreated perinatal mental health disorders are associated with adverse maternal, obstetrical, infant and child developmental outcomes </vt:lpstr>
      <vt:lpstr>Consider all therapeutic tools in our toolbox to treat PND</vt:lpstr>
      <vt:lpstr>Perinatal depression therapeutics  </vt:lpstr>
      <vt:lpstr>Perinatal depression and anxiety therapeutics</vt:lpstr>
      <vt:lpstr>Antidepressant dosing for perinatal depression and anxiety (see drug labels at: https://dailymed.nlm.nih.gov for full prescribing info)</vt:lpstr>
      <vt:lpstr>Pregnancy-associated changes in medication pharmacokinetics</vt:lpstr>
      <vt:lpstr>Risk of fetal malformation with antenatal serotonergic antidepressant use</vt:lpstr>
      <vt:lpstr>Risk of adverse birth outcomes with antenatal serotonergic antidepressant use</vt:lpstr>
      <vt:lpstr>Risk of neonatal complications with antenatal serotonergic antidepressant use</vt:lpstr>
      <vt:lpstr>Risks to long-term child neurodevelopment with antenatal serotonergic antidepressant use</vt:lpstr>
      <vt:lpstr>Postpartum depression therapeutics</vt:lpstr>
      <vt:lpstr>Antidepressant dosing for postpartum depression (see https://dailymed.nlm.nih.gov for full prescribing info)</vt:lpstr>
      <vt:lpstr>PowerPoint Presentation</vt:lpstr>
      <vt:lpstr>Use of antidepressants during lactation</vt:lpstr>
      <vt:lpstr>Infant exposure to antidepressants via breastmilk</vt:lpstr>
      <vt:lpstr>MDE with peripartum onset treatment considerations</vt:lpstr>
      <vt:lpstr>Perinatal benzodiazepine use</vt:lpstr>
      <vt:lpstr>Perinatal benzodiazepine use</vt:lpstr>
      <vt:lpstr>Clinical pearls</vt:lpstr>
      <vt:lpstr>Clinical pearls: serotonergic antidepressants</vt:lpstr>
      <vt:lpstr>Clinical pearls: neurosteroid antidepressants</vt:lpstr>
      <vt:lpstr>Consider all therapeutic tools in our toolbox to treat PND</vt:lpstr>
      <vt:lpstr>PowerPoint Presentation</vt:lpstr>
      <vt:lpstr>Post-test question #1</vt:lpstr>
      <vt:lpstr>Post-test question #2</vt:lpstr>
      <vt:lpstr>Post-test questions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2023 Statewide Intensive Training Essentials of Perinatal Psychiatry: psychopharmacology and psychotherapy  March 13, 2023</dc:title>
  <dc:creator>Deligiannidis, Kristina M</dc:creator>
  <cp:lastModifiedBy>Bhatia, Ira</cp:lastModifiedBy>
  <cp:revision>20</cp:revision>
  <dcterms:created xsi:type="dcterms:W3CDTF">2023-02-17T20:02:14Z</dcterms:created>
  <dcterms:modified xsi:type="dcterms:W3CDTF">2024-04-16T16:37:12Z</dcterms:modified>
</cp:coreProperties>
</file>