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0" r:id="rId1"/>
    <p:sldMasterId id="2147483728" r:id="rId2"/>
  </p:sldMasterIdLst>
  <p:notesMasterIdLst>
    <p:notesMasterId r:id="rId29"/>
  </p:notesMasterIdLst>
  <p:handoutMasterIdLst>
    <p:handoutMasterId r:id="rId30"/>
  </p:handoutMasterIdLst>
  <p:sldIdLst>
    <p:sldId id="320" r:id="rId3"/>
    <p:sldId id="279" r:id="rId4"/>
    <p:sldId id="368" r:id="rId5"/>
    <p:sldId id="374" r:id="rId6"/>
    <p:sldId id="355" r:id="rId7"/>
    <p:sldId id="356" r:id="rId8"/>
    <p:sldId id="390" r:id="rId9"/>
    <p:sldId id="394" r:id="rId10"/>
    <p:sldId id="373" r:id="rId11"/>
    <p:sldId id="367" r:id="rId12"/>
    <p:sldId id="387" r:id="rId13"/>
    <p:sldId id="363" r:id="rId14"/>
    <p:sldId id="391" r:id="rId15"/>
    <p:sldId id="392" r:id="rId16"/>
    <p:sldId id="395" r:id="rId17"/>
    <p:sldId id="393" r:id="rId18"/>
    <p:sldId id="388" r:id="rId19"/>
    <p:sldId id="370" r:id="rId20"/>
    <p:sldId id="397" r:id="rId21"/>
    <p:sldId id="398" r:id="rId22"/>
    <p:sldId id="360" r:id="rId23"/>
    <p:sldId id="399" r:id="rId24"/>
    <p:sldId id="400" r:id="rId25"/>
    <p:sldId id="401" r:id="rId26"/>
    <p:sldId id="323" r:id="rId27"/>
    <p:sldId id="376"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72C4"/>
    <a:srgbClr val="91D051"/>
    <a:srgbClr val="391378"/>
    <a:srgbClr val="049FDA"/>
    <a:srgbClr val="7BBF43"/>
    <a:srgbClr val="66FF66"/>
    <a:srgbClr val="5D5B5B"/>
    <a:srgbClr val="ECF3F3"/>
    <a:srgbClr val="0F307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29" autoAdjust="0"/>
    <p:restoredTop sz="76854" autoAdjust="0"/>
  </p:normalViewPr>
  <p:slideViewPr>
    <p:cSldViewPr snapToGrid="0">
      <p:cViewPr varScale="1">
        <p:scale>
          <a:sx n="144" d="100"/>
          <a:sy n="144" d="100"/>
        </p:scale>
        <p:origin x="1528" y="184"/>
      </p:cViewPr>
      <p:guideLst>
        <p:guide orient="horz" pos="2160"/>
        <p:guide pos="3840"/>
      </p:guideLst>
    </p:cSldViewPr>
  </p:slideViewPr>
  <p:notesTextViewPr>
    <p:cViewPr>
      <p:scale>
        <a:sx n="3" d="2"/>
        <a:sy n="3" d="2"/>
      </p:scale>
      <p:origin x="0" y="0"/>
    </p:cViewPr>
  </p:notesTextViewPr>
  <p:sorterViewPr>
    <p:cViewPr>
      <p:scale>
        <a:sx n="100" d="100"/>
        <a:sy n="100" d="100"/>
      </p:scale>
      <p:origin x="0" y="0"/>
    </p:cViewPr>
  </p:sorterViewPr>
  <p:notesViewPr>
    <p:cSldViewPr snapToGrid="0" showGuides="1">
      <p:cViewPr varScale="1">
        <p:scale>
          <a:sx n="85" d="100"/>
          <a:sy n="85" d="100"/>
        </p:scale>
        <p:origin x="-3786"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E9147A6-0FE2-4264-A902-B8CAD3124305}" type="datetimeFigureOut">
              <a:rPr lang="en-US" smtClean="0"/>
              <a:t>3/27/24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DA1A487-6BAF-44F4-B2C1-61B366ADE2EF}" type="slidenum">
              <a:rPr lang="en-US" smtClean="0"/>
              <a:t>‹#›</a:t>
            </a:fld>
            <a:endParaRPr lang="en-US"/>
          </a:p>
        </p:txBody>
      </p:sp>
    </p:spTree>
    <p:extLst>
      <p:ext uri="{BB962C8B-B14F-4D97-AF65-F5344CB8AC3E}">
        <p14:creationId xmlns:p14="http://schemas.microsoft.com/office/powerpoint/2010/main" val="33648101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754324-E28A-4897-919C-EDC862D7EE7D}" type="datetimeFigureOut">
              <a:rPr lang="en-US" smtClean="0"/>
              <a:t>3/27/24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566C59-BAC0-4CE1-A859-46610F03C0CE}" type="slidenum">
              <a:rPr lang="en-US" smtClean="0"/>
              <a:t>‹#›</a:t>
            </a:fld>
            <a:endParaRPr lang="en-US"/>
          </a:p>
        </p:txBody>
      </p:sp>
    </p:spTree>
    <p:extLst>
      <p:ext uri="{BB962C8B-B14F-4D97-AF65-F5344CB8AC3E}">
        <p14:creationId xmlns:p14="http://schemas.microsoft.com/office/powerpoint/2010/main" val="2969090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scholar.google.com/scholar_lookup?title=Patterns+of+psychotropic+medicine+use+in+pregnancy+in+the+United+States+from+2006+to+2011+among+women+with+private+insurance&amp;author=Hanley,+G.E.&amp;author=Mintzes,+B.&amp;publication_year=2014&amp;journal=BMC+Pregnancy+Childbirth&amp;volume=14&amp;pages=242&amp;doi=10.1186/1471-2393-14-242&amp;pmid=25048574" TargetMode="External"/><Relationship Id="rId2" Type="http://schemas.openxmlformats.org/officeDocument/2006/relationships/slide" Target="../slides/slide5.xml"/><Relationship Id="rId1" Type="http://schemas.openxmlformats.org/officeDocument/2006/relationships/notesMaster" Target="../notesMasters/notesMaster1.xml"/><Relationship Id="rId6" Type="http://schemas.openxmlformats.org/officeDocument/2006/relationships/hyperlink" Target="https://bmcpregnancychildbirth.biomedcentral.com/track/pdf/10.1186/1471-2393-14-242?site=bmcpregnancychildbirth.biomedcentral.com" TargetMode="External"/><Relationship Id="rId5" Type="http://schemas.openxmlformats.org/officeDocument/2006/relationships/hyperlink" Target="https://www.ncbi.nlm.nih.gov/pubmed/25048574" TargetMode="External"/><Relationship Id="rId4" Type="http://schemas.openxmlformats.org/officeDocument/2006/relationships/hyperlink" Target="https://doi.org/10.1186/1471-2393-14-242"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242424"/>
                </a:solidFill>
                <a:effectLst/>
                <a:latin typeface="Calibri" panose="020F0502020204030204" pitchFamily="34" charset="0"/>
              </a:rPr>
              <a:t>Just so that we are better harmonized this training, I would suggest focusing on the risks of untreated/undertreated perinatal depression/bipolar/psychosis and how to interpret literature on risk of meds (broadly speaking- absolute vs relative risk), the challenges with the current literature.  The specific meds and specific risks will be considered in the other modules so this session can be an overview and intro the following modules which will dive into specific med risks.  I like the risk stratification on slide 15 too since that applies broadly across diagnoses.  I think for psychiatrists it is important to get them in the habit of documenting a risk/benefit/alt. discussion in their charts, before pts are pregnant, stress the importance of preconception counseling and documenting in EMR.  Feel free to modify </a:t>
            </a:r>
            <a:r>
              <a:rPr lang="en-US" b="0" i="0" dirty="0" err="1">
                <a:solidFill>
                  <a:srgbClr val="242424"/>
                </a:solidFill>
                <a:effectLst/>
                <a:latin typeface="Calibri" panose="020F0502020204030204" pitchFamily="34" charset="0"/>
              </a:rPr>
              <a:t>Joshna’s</a:t>
            </a:r>
            <a:r>
              <a:rPr lang="en-US" b="0" i="0" dirty="0">
                <a:solidFill>
                  <a:srgbClr val="242424"/>
                </a:solidFill>
                <a:effectLst/>
                <a:latin typeface="Calibri" panose="020F0502020204030204" pitchFamily="34" charset="0"/>
              </a:rPr>
              <a:t> slides, they are found on the link at basecamp.</a:t>
            </a:r>
            <a:endParaRPr lang="en-US" dirty="0"/>
          </a:p>
        </p:txBody>
      </p:sp>
      <p:sp>
        <p:nvSpPr>
          <p:cNvPr id="4" name="Slide Number Placeholder 3"/>
          <p:cNvSpPr>
            <a:spLocks noGrp="1"/>
          </p:cNvSpPr>
          <p:nvPr>
            <p:ph type="sldNum" sz="quarter" idx="5"/>
          </p:nvPr>
        </p:nvSpPr>
        <p:spPr/>
        <p:txBody>
          <a:bodyPr/>
          <a:lstStyle/>
          <a:p>
            <a:fld id="{72566C59-BAC0-4CE1-A859-46610F03C0CE}" type="slidenum">
              <a:rPr lang="en-US" smtClean="0"/>
              <a:t>1</a:t>
            </a:fld>
            <a:endParaRPr lang="en-US"/>
          </a:p>
        </p:txBody>
      </p:sp>
    </p:spTree>
    <p:extLst>
      <p:ext uri="{BB962C8B-B14F-4D97-AF65-F5344CB8AC3E}">
        <p14:creationId xmlns:p14="http://schemas.microsoft.com/office/powerpoint/2010/main" val="5803857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2566C59-BAC0-4CE1-A859-46610F03C0CE}" type="slidenum">
              <a:rPr lang="en-US" smtClean="0"/>
              <a:t>12</a:t>
            </a:fld>
            <a:endParaRPr lang="en-US"/>
          </a:p>
        </p:txBody>
      </p:sp>
    </p:spTree>
    <p:extLst>
      <p:ext uri="{BB962C8B-B14F-4D97-AF65-F5344CB8AC3E}">
        <p14:creationId xmlns:p14="http://schemas.microsoft.com/office/powerpoint/2010/main" val="155796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2566C59-BAC0-4CE1-A859-46610F03C0CE}" type="slidenum">
              <a:rPr lang="en-US" smtClean="0"/>
              <a:t>13</a:t>
            </a:fld>
            <a:endParaRPr lang="en-US"/>
          </a:p>
        </p:txBody>
      </p:sp>
    </p:spTree>
    <p:extLst>
      <p:ext uri="{BB962C8B-B14F-4D97-AF65-F5344CB8AC3E}">
        <p14:creationId xmlns:p14="http://schemas.microsoft.com/office/powerpoint/2010/main" val="11600270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 MGH </a:t>
            </a:r>
          </a:p>
          <a:p>
            <a:r>
              <a:rPr lang="en-US" dirty="0"/>
              <a:t>Springer link </a:t>
            </a:r>
          </a:p>
        </p:txBody>
      </p:sp>
      <p:sp>
        <p:nvSpPr>
          <p:cNvPr id="4" name="Slide Number Placeholder 3"/>
          <p:cNvSpPr>
            <a:spLocks noGrp="1"/>
          </p:cNvSpPr>
          <p:nvPr>
            <p:ph type="sldNum" sz="quarter" idx="5"/>
          </p:nvPr>
        </p:nvSpPr>
        <p:spPr/>
        <p:txBody>
          <a:bodyPr/>
          <a:lstStyle/>
          <a:p>
            <a:fld id="{72566C59-BAC0-4CE1-A859-46610F03C0CE}" type="slidenum">
              <a:rPr lang="en-US" smtClean="0"/>
              <a:t>14</a:t>
            </a:fld>
            <a:endParaRPr lang="en-US"/>
          </a:p>
        </p:txBody>
      </p:sp>
    </p:spTree>
    <p:extLst>
      <p:ext uri="{BB962C8B-B14F-4D97-AF65-F5344CB8AC3E}">
        <p14:creationId xmlns:p14="http://schemas.microsoft.com/office/powerpoint/2010/main" val="36329520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chrome-extension://</a:t>
            </a:r>
            <a:r>
              <a:rPr lang="en-US" dirty="0" err="1"/>
              <a:t>efaidnbmnnnibpcajpcglclefindmkaj</a:t>
            </a:r>
            <a:r>
              <a:rPr lang="en-US" dirty="0"/>
              <a:t>/https://</a:t>
            </a:r>
            <a:r>
              <a:rPr lang="en-US" dirty="0" err="1"/>
              <a:t>www.fda.gov</a:t>
            </a:r>
            <a:r>
              <a:rPr lang="en-US" dirty="0"/>
              <a:t>/files/advisory%20committees/published/An-Evolution-of-Labeling-Information-for-Pregnant-Women--PLLR-</a:t>
            </a:r>
            <a:r>
              <a:rPr lang="en-US" dirty="0" err="1"/>
              <a:t>History.pdf</a:t>
            </a:r>
            <a:endParaRPr lang="en-US" dirty="0"/>
          </a:p>
        </p:txBody>
      </p:sp>
      <p:sp>
        <p:nvSpPr>
          <p:cNvPr id="4" name="Slide Number Placeholder 3"/>
          <p:cNvSpPr>
            <a:spLocks noGrp="1"/>
          </p:cNvSpPr>
          <p:nvPr>
            <p:ph type="sldNum" sz="quarter" idx="5"/>
          </p:nvPr>
        </p:nvSpPr>
        <p:spPr/>
        <p:txBody>
          <a:bodyPr/>
          <a:lstStyle/>
          <a:p>
            <a:fld id="{72566C59-BAC0-4CE1-A859-46610F03C0CE}" type="slidenum">
              <a:rPr lang="en-US" smtClean="0"/>
              <a:t>16</a:t>
            </a:fld>
            <a:endParaRPr lang="en-US"/>
          </a:p>
        </p:txBody>
      </p:sp>
    </p:spTree>
    <p:extLst>
      <p:ext uri="{BB962C8B-B14F-4D97-AF65-F5344CB8AC3E}">
        <p14:creationId xmlns:p14="http://schemas.microsoft.com/office/powerpoint/2010/main" val="38785152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Write it out! </a:t>
            </a:r>
          </a:p>
        </p:txBody>
      </p:sp>
      <p:sp>
        <p:nvSpPr>
          <p:cNvPr id="4" name="Slide Number Placeholder 3"/>
          <p:cNvSpPr>
            <a:spLocks noGrp="1"/>
          </p:cNvSpPr>
          <p:nvPr>
            <p:ph type="sldNum" sz="quarter" idx="5"/>
          </p:nvPr>
        </p:nvSpPr>
        <p:spPr/>
        <p:txBody>
          <a:bodyPr/>
          <a:lstStyle/>
          <a:p>
            <a:fld id="{72566C59-BAC0-4CE1-A859-46610F03C0CE}" type="slidenum">
              <a:rPr lang="en-US" smtClean="0"/>
              <a:t>17</a:t>
            </a:fld>
            <a:endParaRPr lang="en-US"/>
          </a:p>
        </p:txBody>
      </p:sp>
    </p:spTree>
    <p:extLst>
      <p:ext uri="{BB962C8B-B14F-4D97-AF65-F5344CB8AC3E}">
        <p14:creationId xmlns:p14="http://schemas.microsoft.com/office/powerpoint/2010/main" val="25227541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Mild symptoms, no h/o of depression, PPD: Psychotherapy and continue  medication (patient comfort, psycho-social support </a:t>
            </a:r>
          </a:p>
        </p:txBody>
      </p:sp>
      <p:sp>
        <p:nvSpPr>
          <p:cNvPr id="4" name="Slide Number Placeholder 3"/>
          <p:cNvSpPr>
            <a:spLocks noGrp="1"/>
          </p:cNvSpPr>
          <p:nvPr>
            <p:ph type="sldNum" sz="quarter" idx="5"/>
          </p:nvPr>
        </p:nvSpPr>
        <p:spPr/>
        <p:txBody>
          <a:bodyPr/>
          <a:lstStyle/>
          <a:p>
            <a:fld id="{72566C59-BAC0-4CE1-A859-46610F03C0CE}" type="slidenum">
              <a:rPr lang="en-US" smtClean="0"/>
              <a:t>19</a:t>
            </a:fld>
            <a:endParaRPr lang="en-US"/>
          </a:p>
        </p:txBody>
      </p:sp>
    </p:spTree>
    <p:extLst>
      <p:ext uri="{BB962C8B-B14F-4D97-AF65-F5344CB8AC3E}">
        <p14:creationId xmlns:p14="http://schemas.microsoft.com/office/powerpoint/2010/main" val="33838000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2566C59-BAC0-4CE1-A859-46610F03C0CE}" type="slidenum">
              <a:rPr lang="en-US" smtClean="0"/>
              <a:t>20</a:t>
            </a:fld>
            <a:endParaRPr lang="en-US"/>
          </a:p>
        </p:txBody>
      </p:sp>
    </p:spTree>
    <p:extLst>
      <p:ext uri="{BB962C8B-B14F-4D97-AF65-F5344CB8AC3E}">
        <p14:creationId xmlns:p14="http://schemas.microsoft.com/office/powerpoint/2010/main" val="14656021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Illness</a:t>
            </a:r>
            <a:r>
              <a:rPr lang="en-US" baseline="0" dirty="0"/>
              <a:t> can be so unpredictable and I cant promise if patient gets unwell I can get them better on same medication so yes the risk is exposure to medication but this patient may be on low dose of medication but if she gets sick I cant promise I can get her better on same med and low dose . If have lost time. I am also unsure that after an episode of acute illness is she ready to take the stress of pregnancy. I would like to see her stable for 6 months rather then just 1 month </a:t>
            </a:r>
          </a:p>
          <a:p>
            <a:endParaRPr lang="en-US" baseline="0" dirty="0"/>
          </a:p>
          <a:p>
            <a:r>
              <a:rPr lang="en-US" baseline="0" dirty="0"/>
              <a:t>Cover breast feeding </a:t>
            </a:r>
            <a:endParaRPr lang="en-US" dirty="0"/>
          </a:p>
        </p:txBody>
      </p:sp>
      <p:sp>
        <p:nvSpPr>
          <p:cNvPr id="4" name="Slide Number Placeholder 3"/>
          <p:cNvSpPr>
            <a:spLocks noGrp="1"/>
          </p:cNvSpPr>
          <p:nvPr>
            <p:ph type="sldNum" sz="quarter" idx="10"/>
          </p:nvPr>
        </p:nvSpPr>
        <p:spPr/>
        <p:txBody>
          <a:bodyPr/>
          <a:lstStyle/>
          <a:p>
            <a:fld id="{72566C59-BAC0-4CE1-A859-46610F03C0CE}" type="slidenum">
              <a:rPr lang="en-US" smtClean="0"/>
              <a:t>21</a:t>
            </a:fld>
            <a:endParaRPr lang="en-US"/>
          </a:p>
        </p:txBody>
      </p:sp>
    </p:spTree>
    <p:extLst>
      <p:ext uri="{BB962C8B-B14F-4D97-AF65-F5344CB8AC3E}">
        <p14:creationId xmlns:p14="http://schemas.microsoft.com/office/powerpoint/2010/main" val="8125513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2566C59-BAC0-4CE1-A859-46610F03C0CE}" type="slidenum">
              <a:rPr lang="en-US" smtClean="0"/>
              <a:t>22</a:t>
            </a:fld>
            <a:endParaRPr lang="en-US"/>
          </a:p>
        </p:txBody>
      </p:sp>
    </p:spTree>
    <p:extLst>
      <p:ext uri="{BB962C8B-B14F-4D97-AF65-F5344CB8AC3E}">
        <p14:creationId xmlns:p14="http://schemas.microsoft.com/office/powerpoint/2010/main" val="6304691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2566C59-BAC0-4CE1-A859-46610F03C0CE}" type="slidenum">
              <a:rPr lang="en-US" smtClean="0"/>
              <a:t>23</a:t>
            </a:fld>
            <a:endParaRPr lang="en-US"/>
          </a:p>
        </p:txBody>
      </p:sp>
    </p:spTree>
    <p:extLst>
      <p:ext uri="{BB962C8B-B14F-4D97-AF65-F5344CB8AC3E}">
        <p14:creationId xmlns:p14="http://schemas.microsoft.com/office/powerpoint/2010/main" val="35322252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aseline="0" dirty="0"/>
              <a:t>1.Always </a:t>
            </a:r>
          </a:p>
          <a:p>
            <a:pPr marL="0" indent="0">
              <a:buNone/>
            </a:pPr>
            <a:r>
              <a:rPr lang="en-US" baseline="0" dirty="0"/>
              <a:t>2.Often </a:t>
            </a:r>
          </a:p>
          <a:p>
            <a:pPr marL="0" indent="0">
              <a:buNone/>
            </a:pPr>
            <a:r>
              <a:rPr lang="en-US" baseline="0" dirty="0"/>
              <a:t>3.Sometimes</a:t>
            </a:r>
          </a:p>
          <a:p>
            <a:pPr marL="0" indent="0">
              <a:buNone/>
            </a:pPr>
            <a:r>
              <a:rPr lang="en-US" baseline="0" dirty="0"/>
              <a:t>4.Rarely</a:t>
            </a:r>
          </a:p>
          <a:p>
            <a:pPr marL="0" indent="0">
              <a:buNone/>
            </a:pPr>
            <a:r>
              <a:rPr lang="en-US" baseline="0" dirty="0"/>
              <a:t>5.Never </a:t>
            </a:r>
            <a:endParaRPr lang="en-US" dirty="0"/>
          </a:p>
        </p:txBody>
      </p:sp>
      <p:sp>
        <p:nvSpPr>
          <p:cNvPr id="4" name="Slide Number Placeholder 3"/>
          <p:cNvSpPr>
            <a:spLocks noGrp="1"/>
          </p:cNvSpPr>
          <p:nvPr>
            <p:ph type="sldNum" sz="quarter" idx="10"/>
          </p:nvPr>
        </p:nvSpPr>
        <p:spPr/>
        <p:txBody>
          <a:bodyPr/>
          <a:lstStyle/>
          <a:p>
            <a:fld id="{72566C59-BAC0-4CE1-A859-46610F03C0CE}" type="slidenum">
              <a:rPr lang="en-US" smtClean="0"/>
              <a:t>3</a:t>
            </a:fld>
            <a:endParaRPr lang="en-US"/>
          </a:p>
        </p:txBody>
      </p:sp>
    </p:spTree>
    <p:extLst>
      <p:ext uri="{BB962C8B-B14F-4D97-AF65-F5344CB8AC3E}">
        <p14:creationId xmlns:p14="http://schemas.microsoft.com/office/powerpoint/2010/main" val="39488058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2566C59-BAC0-4CE1-A859-46610F03C0CE}" type="slidenum">
              <a:rPr lang="en-US" smtClean="0"/>
              <a:t>24</a:t>
            </a:fld>
            <a:endParaRPr lang="en-US"/>
          </a:p>
        </p:txBody>
      </p:sp>
    </p:spTree>
    <p:extLst>
      <p:ext uri="{BB962C8B-B14F-4D97-AF65-F5344CB8AC3E}">
        <p14:creationId xmlns:p14="http://schemas.microsoft.com/office/powerpoint/2010/main" val="1343667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1.Strongly Agre</a:t>
            </a:r>
            <a:r>
              <a:rPr lang="en-US" baseline="0" dirty="0"/>
              <a:t>e</a:t>
            </a:r>
          </a:p>
          <a:p>
            <a:r>
              <a:rPr lang="en-US" baseline="0" dirty="0"/>
              <a:t>2.Agree</a:t>
            </a:r>
          </a:p>
          <a:p>
            <a:r>
              <a:rPr lang="en-US" baseline="0" dirty="0"/>
              <a:t>3.Disagree</a:t>
            </a:r>
          </a:p>
          <a:p>
            <a:r>
              <a:rPr lang="en-US" baseline="0" dirty="0"/>
              <a:t>4.Strongly Disagree </a:t>
            </a:r>
            <a:endParaRPr lang="en-US" dirty="0"/>
          </a:p>
        </p:txBody>
      </p:sp>
      <p:sp>
        <p:nvSpPr>
          <p:cNvPr id="4" name="Slide Number Placeholder 3"/>
          <p:cNvSpPr>
            <a:spLocks noGrp="1"/>
          </p:cNvSpPr>
          <p:nvPr>
            <p:ph type="sldNum" sz="quarter" idx="10"/>
          </p:nvPr>
        </p:nvSpPr>
        <p:spPr/>
        <p:txBody>
          <a:bodyPr/>
          <a:lstStyle/>
          <a:p>
            <a:fld id="{72566C59-BAC0-4CE1-A859-46610F03C0CE}" type="slidenum">
              <a:rPr lang="en-US" smtClean="0"/>
              <a:t>26</a:t>
            </a:fld>
            <a:endParaRPr lang="en-US"/>
          </a:p>
        </p:txBody>
      </p:sp>
    </p:spTree>
    <p:extLst>
      <p:ext uri="{BB962C8B-B14F-4D97-AF65-F5344CB8AC3E}">
        <p14:creationId xmlns:p14="http://schemas.microsoft.com/office/powerpoint/2010/main" val="3963873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aseline="0" dirty="0"/>
              <a:t>1.Always </a:t>
            </a:r>
          </a:p>
          <a:p>
            <a:pPr marL="0" indent="0">
              <a:buNone/>
            </a:pPr>
            <a:r>
              <a:rPr lang="en-US" baseline="0" dirty="0"/>
              <a:t>2.Often </a:t>
            </a:r>
          </a:p>
          <a:p>
            <a:pPr marL="0" indent="0">
              <a:buNone/>
            </a:pPr>
            <a:r>
              <a:rPr lang="en-US" baseline="0" dirty="0"/>
              <a:t>3.Sometimes</a:t>
            </a:r>
          </a:p>
          <a:p>
            <a:pPr marL="0" indent="0">
              <a:buNone/>
            </a:pPr>
            <a:r>
              <a:rPr lang="en-US" baseline="0" dirty="0"/>
              <a:t>4.Rarely</a:t>
            </a:r>
          </a:p>
          <a:p>
            <a:pPr marL="0" indent="0">
              <a:buNone/>
            </a:pPr>
            <a:r>
              <a:rPr lang="en-US" baseline="0" dirty="0"/>
              <a:t>5.Never </a:t>
            </a:r>
            <a:endParaRPr lang="en-US" dirty="0"/>
          </a:p>
          <a:p>
            <a:pPr marL="228600" indent="-228600">
              <a:buAutoNum type="arabicPeriod"/>
            </a:pPr>
            <a:endParaRPr lang="en-US" dirty="0"/>
          </a:p>
          <a:p>
            <a:endParaRPr lang="en-US" dirty="0"/>
          </a:p>
        </p:txBody>
      </p:sp>
      <p:sp>
        <p:nvSpPr>
          <p:cNvPr id="4" name="Slide Number Placeholder 3"/>
          <p:cNvSpPr>
            <a:spLocks noGrp="1"/>
          </p:cNvSpPr>
          <p:nvPr>
            <p:ph type="sldNum" sz="quarter" idx="10"/>
          </p:nvPr>
        </p:nvSpPr>
        <p:spPr/>
        <p:txBody>
          <a:bodyPr/>
          <a:lstStyle/>
          <a:p>
            <a:fld id="{72566C59-BAC0-4CE1-A859-46610F03C0CE}" type="slidenum">
              <a:rPr lang="en-US" smtClean="0"/>
              <a:t>4</a:t>
            </a:fld>
            <a:endParaRPr lang="en-US"/>
          </a:p>
        </p:txBody>
      </p:sp>
    </p:spTree>
    <p:extLst>
      <p:ext uri="{BB962C8B-B14F-4D97-AF65-F5344CB8AC3E}">
        <p14:creationId xmlns:p14="http://schemas.microsoft.com/office/powerpoint/2010/main" val="10869377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Hanley, G.E.; </a:t>
            </a:r>
            <a:r>
              <a:rPr lang="en-US" sz="1200" b="0" i="0" kern="1200" dirty="0" err="1">
                <a:solidFill>
                  <a:schemeClr val="tx1"/>
                </a:solidFill>
                <a:effectLst/>
                <a:latin typeface="+mn-lt"/>
                <a:ea typeface="+mn-ea"/>
                <a:cs typeface="+mn-cs"/>
              </a:rPr>
              <a:t>Mintzes</a:t>
            </a:r>
            <a:r>
              <a:rPr lang="en-US" sz="1200" b="0" i="0" kern="1200" dirty="0">
                <a:solidFill>
                  <a:schemeClr val="tx1"/>
                </a:solidFill>
                <a:effectLst/>
                <a:latin typeface="+mn-lt"/>
                <a:ea typeface="+mn-ea"/>
                <a:cs typeface="+mn-cs"/>
              </a:rPr>
              <a:t>, B. Patterns of psychotropic medicine use in pregnancy in the United States from 2006 to 2011 among women with private insurance. </a:t>
            </a:r>
            <a:r>
              <a:rPr lang="en-US" sz="1200" b="0" i="1" kern="1200" dirty="0">
                <a:solidFill>
                  <a:schemeClr val="tx1"/>
                </a:solidFill>
                <a:effectLst/>
                <a:latin typeface="+mn-lt"/>
                <a:ea typeface="+mn-ea"/>
                <a:cs typeface="+mn-cs"/>
              </a:rPr>
              <a:t>BMC Pregnancy Childbirth</a:t>
            </a:r>
            <a:r>
              <a:rPr lang="en-US" sz="1200" b="0" i="0" kern="1200" dirty="0">
                <a:solidFill>
                  <a:schemeClr val="tx1"/>
                </a:solidFill>
                <a:effectLst/>
                <a:latin typeface="+mn-lt"/>
                <a:ea typeface="+mn-ea"/>
                <a:cs typeface="+mn-cs"/>
              </a:rPr>
              <a:t> </a:t>
            </a:r>
            <a:r>
              <a:rPr lang="en-US" sz="1200" b="1" i="0" kern="1200" dirty="0">
                <a:solidFill>
                  <a:schemeClr val="tx1"/>
                </a:solidFill>
                <a:effectLst/>
                <a:latin typeface="+mn-lt"/>
                <a:ea typeface="+mn-ea"/>
                <a:cs typeface="+mn-cs"/>
              </a:rPr>
              <a:t>2014</a:t>
            </a:r>
            <a:r>
              <a:rPr lang="en-US" sz="1200" b="0" i="0" kern="1200" dirty="0">
                <a:solidFill>
                  <a:schemeClr val="tx1"/>
                </a:solidFill>
                <a:effectLst/>
                <a:latin typeface="+mn-lt"/>
                <a:ea typeface="+mn-ea"/>
                <a:cs typeface="+mn-cs"/>
              </a:rPr>
              <a:t>, </a:t>
            </a:r>
            <a:r>
              <a:rPr lang="en-US" sz="1200" b="0" i="1" kern="1200" dirty="0">
                <a:solidFill>
                  <a:schemeClr val="tx1"/>
                </a:solidFill>
                <a:effectLst/>
                <a:latin typeface="+mn-lt"/>
                <a:ea typeface="+mn-ea"/>
                <a:cs typeface="+mn-cs"/>
              </a:rPr>
              <a:t>14</a:t>
            </a:r>
            <a:r>
              <a:rPr lang="en-US" sz="1200" b="0" i="0" kern="1200" dirty="0">
                <a:solidFill>
                  <a:schemeClr val="tx1"/>
                </a:solidFill>
                <a:effectLst/>
                <a:latin typeface="+mn-lt"/>
                <a:ea typeface="+mn-ea"/>
                <a:cs typeface="+mn-cs"/>
              </a:rPr>
              <a:t>, 242. [</a:t>
            </a:r>
            <a:r>
              <a:rPr lang="en-US" sz="1200" b="1" i="0" u="none" strike="noStrike" kern="1200" dirty="0">
                <a:solidFill>
                  <a:schemeClr val="tx1"/>
                </a:solidFill>
                <a:effectLst/>
                <a:latin typeface="+mn-lt"/>
                <a:ea typeface="+mn-ea"/>
                <a:cs typeface="+mn-cs"/>
                <a:hlinkClick r:id="rId3"/>
              </a:rPr>
              <a:t>Google Scholar</a:t>
            </a:r>
            <a:r>
              <a:rPr lang="en-US" sz="1200" b="0" i="0" kern="1200" dirty="0">
                <a:solidFill>
                  <a:schemeClr val="tx1"/>
                </a:solidFill>
                <a:effectLst/>
                <a:latin typeface="+mn-lt"/>
                <a:ea typeface="+mn-ea"/>
                <a:cs typeface="+mn-cs"/>
              </a:rPr>
              <a:t>] [</a:t>
            </a:r>
            <a:r>
              <a:rPr lang="en-US" sz="1200" b="1" i="0" u="none" strike="noStrike" kern="1200" dirty="0" err="1">
                <a:solidFill>
                  <a:schemeClr val="tx1"/>
                </a:solidFill>
                <a:effectLst/>
                <a:latin typeface="+mn-lt"/>
                <a:ea typeface="+mn-ea"/>
                <a:cs typeface="+mn-cs"/>
                <a:hlinkClick r:id="rId4"/>
              </a:rPr>
              <a:t>CrossRef</a:t>
            </a:r>
            <a:r>
              <a:rPr lang="en-US" sz="1200" b="0" i="0" kern="1200" dirty="0">
                <a:solidFill>
                  <a:schemeClr val="tx1"/>
                </a:solidFill>
                <a:effectLst/>
                <a:latin typeface="+mn-lt"/>
                <a:ea typeface="+mn-ea"/>
                <a:cs typeface="+mn-cs"/>
              </a:rPr>
              <a:t>] [</a:t>
            </a:r>
            <a:r>
              <a:rPr lang="en-US" sz="1200" b="1" i="0" u="none" strike="noStrike" kern="1200" dirty="0">
                <a:solidFill>
                  <a:schemeClr val="tx1"/>
                </a:solidFill>
                <a:effectLst/>
                <a:latin typeface="+mn-lt"/>
                <a:ea typeface="+mn-ea"/>
                <a:cs typeface="+mn-cs"/>
                <a:hlinkClick r:id="rId5"/>
              </a:rPr>
              <a:t>PubMed</a:t>
            </a:r>
            <a:r>
              <a:rPr lang="en-US" sz="1200" b="0" i="0" kern="1200" dirty="0">
                <a:solidFill>
                  <a:schemeClr val="tx1"/>
                </a:solidFill>
                <a:effectLst/>
                <a:latin typeface="+mn-lt"/>
                <a:ea typeface="+mn-ea"/>
                <a:cs typeface="+mn-cs"/>
              </a:rPr>
              <a:t>][</a:t>
            </a:r>
            <a:r>
              <a:rPr lang="en-US" sz="1200" b="1" i="0" u="none" strike="noStrike" kern="1200" dirty="0">
                <a:solidFill>
                  <a:schemeClr val="tx1"/>
                </a:solidFill>
                <a:effectLst/>
                <a:latin typeface="+mn-lt"/>
                <a:ea typeface="+mn-ea"/>
                <a:cs typeface="+mn-cs"/>
                <a:hlinkClick r:id="rId6"/>
              </a:rPr>
              <a:t>Green Version</a:t>
            </a:r>
            <a:r>
              <a:rPr lang="en-US" sz="1200" b="0" i="0" kern="1200" dirty="0">
                <a:solidFill>
                  <a:schemeClr val="tx1"/>
                </a:solidFill>
                <a:effectLst/>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i="0" kern="1200" dirty="0">
              <a:solidFill>
                <a:schemeClr val="tx1"/>
              </a:solidFill>
              <a:effectLst/>
              <a:latin typeface="+mn-lt"/>
              <a:ea typeface="+mn-ea"/>
              <a:cs typeface="+mn-cs"/>
            </a:endParaRPr>
          </a:p>
          <a:p>
            <a:r>
              <a:rPr lang="en-US" dirty="0"/>
              <a:t> </a:t>
            </a:r>
          </a:p>
        </p:txBody>
      </p:sp>
      <p:sp>
        <p:nvSpPr>
          <p:cNvPr id="4" name="Slide Number Placeholder 3"/>
          <p:cNvSpPr>
            <a:spLocks noGrp="1"/>
          </p:cNvSpPr>
          <p:nvPr>
            <p:ph type="sldNum" sz="quarter" idx="10"/>
          </p:nvPr>
        </p:nvSpPr>
        <p:spPr/>
        <p:txBody>
          <a:bodyPr/>
          <a:lstStyle/>
          <a:p>
            <a:fld id="{72566C59-BAC0-4CE1-A859-46610F03C0CE}" type="slidenum">
              <a:rPr lang="en-US" smtClean="0"/>
              <a:t>5</a:t>
            </a:fld>
            <a:endParaRPr lang="en-US"/>
          </a:p>
        </p:txBody>
      </p:sp>
    </p:spTree>
    <p:extLst>
      <p:ext uri="{BB962C8B-B14F-4D97-AF65-F5344CB8AC3E}">
        <p14:creationId xmlns:p14="http://schemas.microsoft.com/office/powerpoint/2010/main" val="15843414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566C59-BAC0-4CE1-A859-46610F03C0CE}" type="slidenum">
              <a:rPr lang="en-US" smtClean="0"/>
              <a:t>6</a:t>
            </a:fld>
            <a:endParaRPr lang="en-US"/>
          </a:p>
        </p:txBody>
      </p:sp>
    </p:spTree>
    <p:extLst>
      <p:ext uri="{BB962C8B-B14F-4D97-AF65-F5344CB8AC3E}">
        <p14:creationId xmlns:p14="http://schemas.microsoft.com/office/powerpoint/2010/main" val="42776992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2566C59-BAC0-4CE1-A859-46610F03C0CE}" type="slidenum">
              <a:rPr lang="en-US" smtClean="0"/>
              <a:t>8</a:t>
            </a:fld>
            <a:endParaRPr lang="en-US"/>
          </a:p>
        </p:txBody>
      </p:sp>
    </p:spTree>
    <p:extLst>
      <p:ext uri="{BB962C8B-B14F-4D97-AF65-F5344CB8AC3E}">
        <p14:creationId xmlns:p14="http://schemas.microsoft.com/office/powerpoint/2010/main" val="8672755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2566C59-BAC0-4CE1-A859-46610F03C0CE}" type="slidenum">
              <a:rPr lang="en-US" smtClean="0"/>
              <a:t>9</a:t>
            </a:fld>
            <a:endParaRPr lang="en-US"/>
          </a:p>
        </p:txBody>
      </p:sp>
    </p:spTree>
    <p:extLst>
      <p:ext uri="{BB962C8B-B14F-4D97-AF65-F5344CB8AC3E}">
        <p14:creationId xmlns:p14="http://schemas.microsoft.com/office/powerpoint/2010/main" val="36464520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2566C59-BAC0-4CE1-A859-46610F03C0CE}" type="slidenum">
              <a:rPr lang="en-US" smtClean="0"/>
              <a:t>10</a:t>
            </a:fld>
            <a:endParaRPr lang="en-US"/>
          </a:p>
        </p:txBody>
      </p:sp>
    </p:spTree>
    <p:extLst>
      <p:ext uri="{BB962C8B-B14F-4D97-AF65-F5344CB8AC3E}">
        <p14:creationId xmlns:p14="http://schemas.microsoft.com/office/powerpoint/2010/main" val="17811681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2566C59-BAC0-4CE1-A859-46610F03C0CE}" type="slidenum">
              <a:rPr lang="en-US" smtClean="0"/>
              <a:t>11</a:t>
            </a:fld>
            <a:endParaRPr lang="en-US"/>
          </a:p>
        </p:txBody>
      </p:sp>
    </p:spTree>
    <p:extLst>
      <p:ext uri="{BB962C8B-B14F-4D97-AF65-F5344CB8AC3E}">
        <p14:creationId xmlns:p14="http://schemas.microsoft.com/office/powerpoint/2010/main" val="38744008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610600" y="6595186"/>
            <a:ext cx="2743200" cy="262814"/>
          </a:xfrm>
          <a:prstGeom prst="rect">
            <a:avLst/>
          </a:prstGeom>
        </p:spPr>
        <p:txBody>
          <a:bodyPr/>
          <a:lstStyle>
            <a:lvl1pPr algn="r">
              <a:defRPr sz="1200"/>
            </a:lvl1pPr>
          </a:lstStyle>
          <a:p>
            <a:fld id="{023EF2FA-38EB-354B-AB31-D0F975FB7077}" type="slidenum">
              <a:rPr lang="en-US" smtClean="0"/>
              <a:pPr/>
              <a:t>‹#›</a:t>
            </a:fld>
            <a:endParaRPr lang="en-US" dirty="0"/>
          </a:p>
        </p:txBody>
      </p:sp>
    </p:spTree>
    <p:extLst>
      <p:ext uri="{BB962C8B-B14F-4D97-AF65-F5344CB8AC3E}">
        <p14:creationId xmlns:p14="http://schemas.microsoft.com/office/powerpoint/2010/main" val="1070527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a:prstGeom prst="rect">
            <a:avLst/>
          </a:prstGeom>
        </p:spPr>
        <p:txBody>
          <a:bodyPr vert="eaVert"/>
          <a:lstStyle>
            <a:lvl1pPr>
              <a:defRPr>
                <a:solidFill>
                  <a:schemeClr val="tx1">
                    <a:lumMod val="65000"/>
                    <a:lumOff val="35000"/>
                  </a:schemeClr>
                </a:solidFill>
              </a:defRPr>
            </a:lvl1pPr>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a:prstGeom prst="rect">
            <a:avLst/>
          </a:prstGeom>
        </p:spPr>
        <p:txBody>
          <a:bodyPr vert="eaVert"/>
          <a:lstStyle>
            <a:lvl1pPr>
              <a:defRPr>
                <a:solidFill>
                  <a:schemeClr val="tx1">
                    <a:lumMod val="65000"/>
                    <a:lumOff val="35000"/>
                  </a:schemeClr>
                </a:solidFill>
              </a:defRPr>
            </a:lvl1pPr>
            <a:lvl2pPr>
              <a:defRPr>
                <a:solidFill>
                  <a:schemeClr val="tx1">
                    <a:lumMod val="65000"/>
                    <a:lumOff val="3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8610600" y="6578221"/>
            <a:ext cx="2743200" cy="279779"/>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280013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0606811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999347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8723386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247988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792194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77562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98313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2516108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221115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8604250" y="6605515"/>
            <a:ext cx="2743200" cy="252485"/>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7417316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418056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18071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8610600" y="6591869"/>
            <a:ext cx="2743200" cy="266131"/>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140665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8612188" y="6578221"/>
            <a:ext cx="2743200" cy="279779"/>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1935786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lvl1pPr>
              <a:defRPr>
                <a:solidFill>
                  <a:schemeClr val="tx1">
                    <a:lumMod val="65000"/>
                    <a:lumOff val="35000"/>
                  </a:schemeClr>
                </a:solidFill>
              </a:defRPr>
            </a:lvl1pPr>
          </a:lstStyle>
          <a:p>
            <a:r>
              <a:rPr lang="en-US" dirty="0"/>
              <a:t>Click to edit Master title style</a:t>
            </a:r>
          </a:p>
        </p:txBody>
      </p:sp>
      <p:sp>
        <p:nvSpPr>
          <p:cNvPr id="5" name="Slide Number Placeholder 4"/>
          <p:cNvSpPr>
            <a:spLocks noGrp="1"/>
          </p:cNvSpPr>
          <p:nvPr>
            <p:ph type="sldNum" sz="quarter" idx="12"/>
          </p:nvPr>
        </p:nvSpPr>
        <p:spPr>
          <a:xfrm>
            <a:off x="8610600" y="6523630"/>
            <a:ext cx="2743200" cy="334370"/>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383781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610600" y="6550925"/>
            <a:ext cx="2743200" cy="307075"/>
          </a:xfrm>
          <a:prstGeom prst="rect">
            <a:avLst/>
          </a:prstGeom>
        </p:spPr>
        <p:txBody>
          <a:bodyPr/>
          <a:lstStyle/>
          <a:p>
            <a:fld id="{023EF2FA-38EB-354B-AB31-D0F975FB7077}" type="slidenum">
              <a:rPr lang="en-US" smtClean="0"/>
              <a:t>‹#›</a:t>
            </a:fld>
            <a:endParaRPr lang="en-US"/>
          </a:p>
        </p:txBody>
      </p:sp>
      <p:sp>
        <p:nvSpPr>
          <p:cNvPr id="5" name="Title 1"/>
          <p:cNvSpPr>
            <a:spLocks noGrp="1"/>
          </p:cNvSpPr>
          <p:nvPr>
            <p:ph type="title"/>
          </p:nvPr>
        </p:nvSpPr>
        <p:spPr>
          <a:xfrm>
            <a:off x="838200" y="745451"/>
            <a:ext cx="10515600" cy="821917"/>
          </a:xfrm>
          <a:prstGeom prst="rect">
            <a:avLst/>
          </a:prstGeom>
        </p:spPr>
        <p:txBody>
          <a:bodyPr/>
          <a:lstStyle>
            <a:lvl1pPr>
              <a:defRPr sz="4800">
                <a:solidFill>
                  <a:schemeClr val="tx1">
                    <a:lumMod val="65000"/>
                    <a:lumOff val="35000"/>
                  </a:schemeClr>
                </a:solidFill>
              </a:defRPr>
            </a:lvl1pPr>
          </a:lstStyle>
          <a:p>
            <a:r>
              <a:rPr lang="en-US" dirty="0"/>
              <a:t>Statewide Coordination Center</a:t>
            </a:r>
          </a:p>
        </p:txBody>
      </p:sp>
    </p:spTree>
    <p:extLst>
      <p:ext uri="{BB962C8B-B14F-4D97-AF65-F5344CB8AC3E}">
        <p14:creationId xmlns:p14="http://schemas.microsoft.com/office/powerpoint/2010/main" val="1316177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8612188" y="6564573"/>
            <a:ext cx="2743200" cy="293427"/>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1915661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8612188" y="6523630"/>
            <a:ext cx="2743200" cy="334370"/>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1450112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lvl1pPr>
              <a:defRPr>
                <a:solidFill>
                  <a:schemeClr val="tx1">
                    <a:lumMod val="65000"/>
                    <a:lumOff val="35000"/>
                  </a:schemeClr>
                </a:solidFill>
              </a:defRPr>
            </a:lvl1pPr>
          </a:lstStyle>
          <a:p>
            <a:r>
              <a:rPr lang="en-US" dirty="0"/>
              <a:t>Click to edit Master title style</a:t>
            </a:r>
          </a:p>
        </p:txBody>
      </p:sp>
      <p:sp>
        <p:nvSpPr>
          <p:cNvPr id="3" name="Vertical Text Placeholder 2"/>
          <p:cNvSpPr>
            <a:spLocks noGrp="1"/>
          </p:cNvSpPr>
          <p:nvPr>
            <p:ph type="body" orient="vert" idx="1"/>
          </p:nvPr>
        </p:nvSpPr>
        <p:spPr>
          <a:xfrm>
            <a:off x="838200" y="1825625"/>
            <a:ext cx="10515600" cy="4351338"/>
          </a:xfrm>
          <a:prstGeom prst="rect">
            <a:avLst/>
          </a:prstGeom>
        </p:spPr>
        <p:txBody>
          <a:bodyPr vert="eaVert"/>
          <a:lstStyle>
            <a:lvl1pPr>
              <a:defRPr>
                <a:solidFill>
                  <a:schemeClr val="tx1">
                    <a:lumMod val="65000"/>
                    <a:lumOff val="35000"/>
                  </a:schemeClr>
                </a:solidFill>
              </a:defRPr>
            </a:lvl1pPr>
            <a:lvl2pPr>
              <a:defRPr>
                <a:solidFill>
                  <a:schemeClr val="tx1">
                    <a:lumMod val="65000"/>
                    <a:lumOff val="3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8610600" y="6537278"/>
            <a:ext cx="2743200" cy="320722"/>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246491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image" Target="../media/image3.png"/><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12">
            <a:alphaModFix amt="5000"/>
            <a:extLst>
              <a:ext uri="{28A0092B-C50C-407E-A947-70E740481C1C}">
                <a14:useLocalDpi xmlns:a14="http://schemas.microsoft.com/office/drawing/2010/main" val="0"/>
              </a:ext>
            </a:extLst>
          </a:blip>
          <a:srcRect l="26425" r="31898" b="35658"/>
          <a:stretch/>
        </p:blipFill>
        <p:spPr>
          <a:xfrm>
            <a:off x="7752498" y="1678675"/>
            <a:ext cx="4439502" cy="5179325"/>
          </a:xfrm>
          <a:prstGeom prst="rect">
            <a:avLst/>
          </a:prstGeom>
        </p:spPr>
      </p:pic>
      <p:sp>
        <p:nvSpPr>
          <p:cNvPr id="11" name="Rectangle 10"/>
          <p:cNvSpPr/>
          <p:nvPr userDrawn="1"/>
        </p:nvSpPr>
        <p:spPr>
          <a:xfrm>
            <a:off x="0" y="-2"/>
            <a:ext cx="3919948" cy="144866"/>
          </a:xfrm>
          <a:prstGeom prst="rect">
            <a:avLst/>
          </a:prstGeom>
          <a:solidFill>
            <a:srgbClr val="3913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userDrawn="1"/>
        </p:nvSpPr>
        <p:spPr>
          <a:xfrm>
            <a:off x="4151958" y="-4"/>
            <a:ext cx="3900222" cy="144868"/>
          </a:xfrm>
          <a:prstGeom prst="rect">
            <a:avLst/>
          </a:prstGeom>
          <a:solidFill>
            <a:srgbClr val="049F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8284190" y="0"/>
            <a:ext cx="3907809" cy="144864"/>
          </a:xfrm>
          <a:prstGeom prst="rect">
            <a:avLst/>
          </a:prstGeom>
          <a:solidFill>
            <a:srgbClr val="7BBF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33009" y="6292563"/>
            <a:ext cx="2103476" cy="528504"/>
          </a:xfrm>
          <a:prstGeom prst="rect">
            <a:avLst/>
          </a:prstGeom>
        </p:spPr>
      </p:pic>
      <p:sp>
        <p:nvSpPr>
          <p:cNvPr id="17" name="Slide Number Placeholder 5"/>
          <p:cNvSpPr>
            <a:spLocks noGrp="1"/>
          </p:cNvSpPr>
          <p:nvPr>
            <p:ph type="sldNum" sz="quarter" idx="4"/>
          </p:nvPr>
        </p:nvSpPr>
        <p:spPr>
          <a:xfrm>
            <a:off x="8610600" y="6523630"/>
            <a:ext cx="2743200" cy="262814"/>
          </a:xfrm>
          <a:prstGeom prst="rect">
            <a:avLst/>
          </a:prstGeom>
        </p:spPr>
        <p:txBody>
          <a:bodyPr/>
          <a:lstStyle>
            <a:lvl1pPr algn="r">
              <a:defRPr sz="1200"/>
            </a:lvl1pPr>
          </a:lstStyle>
          <a:p>
            <a:fld id="{023EF2FA-38EB-354B-AB31-D0F975FB7077}" type="slidenum">
              <a:rPr lang="en-US" smtClean="0"/>
              <a:pPr/>
              <a:t>‹#›</a:t>
            </a:fld>
            <a:endParaRPr lang="en-US" dirty="0"/>
          </a:p>
        </p:txBody>
      </p:sp>
      <p:sp>
        <p:nvSpPr>
          <p:cNvPr id="10" name="Footer Placeholder 4"/>
          <p:cNvSpPr txBox="1">
            <a:spLocks/>
          </p:cNvSpPr>
          <p:nvPr userDrawn="1"/>
        </p:nvSpPr>
        <p:spPr>
          <a:xfrm>
            <a:off x="1653904" y="6492871"/>
            <a:ext cx="4084320" cy="365125"/>
          </a:xfrm>
          <a:prstGeom prst="rect">
            <a:avLst/>
          </a:prstGeom>
        </p:spPr>
        <p:txBody>
          <a:bodyPr vert="horz" lIns="91440" tIns="45720" rIns="91440" bIns="45720" rtlCol="0" anchor="ctr"/>
          <a:lstStyle>
            <a:defPPr>
              <a:defRPr lang="en-US"/>
            </a:defPPr>
            <a:lvl1pPr marL="0" algn="l" defTabSz="457200" rtl="0" eaLnBrk="1" latinLnBrk="0" hangingPunct="1">
              <a:defRPr sz="1000" kern="1200">
                <a:solidFill>
                  <a:schemeClr val="bg2">
                    <a:lumMod val="25000"/>
                  </a:schemeClr>
                </a:solidFill>
                <a:latin typeface="Myriad Pro" panose="020B0503030403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800" b="0" i="0" dirty="0">
                <a:solidFill>
                  <a:srgbClr val="391378"/>
                </a:solidFill>
                <a:latin typeface="Helvetica Regular" charset="0"/>
              </a:rPr>
              <a:t>©  2019 New York State Office of Mental Health</a:t>
            </a:r>
          </a:p>
        </p:txBody>
      </p:sp>
    </p:spTree>
    <p:extLst>
      <p:ext uri="{BB962C8B-B14F-4D97-AF65-F5344CB8AC3E}">
        <p14:creationId xmlns:p14="http://schemas.microsoft.com/office/powerpoint/2010/main" val="56612017"/>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Lst>
  <p:txStyles>
    <p:titleStyle>
      <a:lvl1pPr algn="ctr" defTabSz="914400" rtl="0" eaLnBrk="1" latinLnBrk="0" hangingPunct="1">
        <a:lnSpc>
          <a:spcPct val="90000"/>
        </a:lnSpc>
        <a:spcBef>
          <a:spcPct val="0"/>
        </a:spcBef>
        <a:buNone/>
        <a:defRPr sz="6000" b="0" i="0" kern="1200">
          <a:solidFill>
            <a:schemeClr val="bg1"/>
          </a:solidFill>
          <a:latin typeface="Helvetica Light" charset="0"/>
          <a:ea typeface="Helvetica Light" charset="0"/>
          <a:cs typeface="Helvetica Light" charset="0"/>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4"/>
            <a:ext cx="12192000" cy="685800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2"/>
            <a:ext cx="3919948" cy="144866"/>
          </a:xfrm>
          <a:prstGeom prst="rect">
            <a:avLst/>
          </a:prstGeom>
          <a:solidFill>
            <a:srgbClr val="3913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4151958" y="-4"/>
            <a:ext cx="3900222" cy="144868"/>
          </a:xfrm>
          <a:prstGeom prst="rect">
            <a:avLst/>
          </a:prstGeom>
          <a:solidFill>
            <a:srgbClr val="049F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8284190" y="0"/>
            <a:ext cx="3907809" cy="144864"/>
          </a:xfrm>
          <a:prstGeom prst="rect">
            <a:avLst/>
          </a:prstGeom>
          <a:solidFill>
            <a:srgbClr val="7BBF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1115706"/>
            <a:ext cx="10515600" cy="70991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2231416"/>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3" name="Picture 12"/>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788070" y="163582"/>
            <a:ext cx="615860" cy="788538"/>
          </a:xfrm>
          <a:prstGeom prst="rect">
            <a:avLst/>
          </a:prstGeom>
        </p:spPr>
      </p:pic>
      <p:sp>
        <p:nvSpPr>
          <p:cNvPr id="14" name="Slide Number Placeholder 5"/>
          <p:cNvSpPr txBox="1">
            <a:spLocks/>
          </p:cNvSpPr>
          <p:nvPr userDrawn="1"/>
        </p:nvSpPr>
        <p:spPr>
          <a:xfrm>
            <a:off x="8610600" y="6492871"/>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B329009-5ACF-9B49-A090-FE26ACD75C75}" type="slidenum">
              <a:rPr lang="en-US" smtClean="0">
                <a:solidFill>
                  <a:srgbClr val="391378"/>
                </a:solidFill>
              </a:rPr>
              <a:pPr/>
              <a:t>‹#›</a:t>
            </a:fld>
            <a:endParaRPr lang="en-US" dirty="0">
              <a:solidFill>
                <a:srgbClr val="391378"/>
              </a:solidFill>
            </a:endParaRPr>
          </a:p>
        </p:txBody>
      </p:sp>
      <p:sp>
        <p:nvSpPr>
          <p:cNvPr id="16" name="Footer Placeholder 4"/>
          <p:cNvSpPr txBox="1">
            <a:spLocks/>
          </p:cNvSpPr>
          <p:nvPr userDrawn="1"/>
        </p:nvSpPr>
        <p:spPr>
          <a:xfrm>
            <a:off x="1653904" y="6492871"/>
            <a:ext cx="4084320" cy="365125"/>
          </a:xfrm>
          <a:prstGeom prst="rect">
            <a:avLst/>
          </a:prstGeom>
        </p:spPr>
        <p:txBody>
          <a:bodyPr vert="horz" lIns="91440" tIns="45720" rIns="91440" bIns="45720" rtlCol="0" anchor="ctr"/>
          <a:lstStyle>
            <a:defPPr>
              <a:defRPr lang="en-US"/>
            </a:defPPr>
            <a:lvl1pPr marL="0" algn="l" defTabSz="457200" rtl="0" eaLnBrk="1" latinLnBrk="0" hangingPunct="1">
              <a:defRPr sz="1000" kern="1200">
                <a:solidFill>
                  <a:schemeClr val="bg2">
                    <a:lumMod val="25000"/>
                  </a:schemeClr>
                </a:solidFill>
                <a:latin typeface="Myriad Pro" panose="020B0503030403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800" b="0" i="0" dirty="0">
                <a:solidFill>
                  <a:srgbClr val="391378"/>
                </a:solidFill>
                <a:latin typeface="Helvetica Regular" charset="0"/>
              </a:rPr>
              <a:t>©  2019 New York State Office of Mental Health</a:t>
            </a:r>
          </a:p>
        </p:txBody>
      </p:sp>
      <p:pic>
        <p:nvPicPr>
          <p:cNvPr id="12" name="Picture 11"/>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433009" y="6292563"/>
            <a:ext cx="2103476" cy="528504"/>
          </a:xfrm>
          <a:prstGeom prst="rect">
            <a:avLst/>
          </a:prstGeom>
        </p:spPr>
      </p:pic>
    </p:spTree>
    <p:extLst>
      <p:ext uri="{BB962C8B-B14F-4D97-AF65-F5344CB8AC3E}">
        <p14:creationId xmlns:p14="http://schemas.microsoft.com/office/powerpoint/2010/main" val="164055584"/>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Lst>
  <p:txStyles>
    <p:titleStyle>
      <a:lvl1pPr algn="ctr" defTabSz="914400" rtl="0" eaLnBrk="1" latinLnBrk="0" hangingPunct="1">
        <a:lnSpc>
          <a:spcPct val="90000"/>
        </a:lnSpc>
        <a:spcBef>
          <a:spcPct val="0"/>
        </a:spcBef>
        <a:buNone/>
        <a:defRPr sz="4400" b="0" i="0" kern="1200">
          <a:solidFill>
            <a:schemeClr val="tx1"/>
          </a:solidFill>
          <a:latin typeface="Helvetica Light" charset="0"/>
          <a:ea typeface="Helvetica Light" charset="0"/>
          <a:cs typeface="Helvetica Light" charset="0"/>
        </a:defRPr>
      </a:lvl1pPr>
    </p:titleStyle>
    <p:bodyStyle>
      <a:lvl1pPr marL="228600" indent="-228600" algn="l" defTabSz="914400" rtl="0" eaLnBrk="1" latinLnBrk="0" hangingPunct="1">
        <a:lnSpc>
          <a:spcPct val="90000"/>
        </a:lnSpc>
        <a:spcBef>
          <a:spcPts val="1000"/>
        </a:spcBef>
        <a:buFont typeface="Arial"/>
        <a:buChar char="•"/>
        <a:defRPr sz="2800" b="0" i="0" kern="1200">
          <a:solidFill>
            <a:schemeClr val="tx1"/>
          </a:solidFill>
          <a:latin typeface="Helvetica Regular" charset="0"/>
          <a:ea typeface="Helvetica Regular" charset="0"/>
          <a:cs typeface="Helvetica Regular" charset="0"/>
        </a:defRPr>
      </a:lvl1pPr>
      <a:lvl2pPr marL="685800" indent="-228600" algn="l" defTabSz="914400" rtl="0" eaLnBrk="1" latinLnBrk="0" hangingPunct="1">
        <a:lnSpc>
          <a:spcPct val="90000"/>
        </a:lnSpc>
        <a:spcBef>
          <a:spcPts val="500"/>
        </a:spcBef>
        <a:buFont typeface="Arial"/>
        <a:buChar char="•"/>
        <a:defRPr sz="2400" b="0" i="0" kern="1200">
          <a:solidFill>
            <a:schemeClr val="tx1"/>
          </a:solidFill>
          <a:latin typeface="Helvetica Regular" charset="0"/>
          <a:ea typeface="Helvetica Regular" charset="0"/>
          <a:cs typeface="Helvetica Regular" charset="0"/>
        </a:defRPr>
      </a:lvl2pPr>
      <a:lvl3pPr marL="1143000" indent="-228600" algn="l" defTabSz="914400" rtl="0" eaLnBrk="1" latinLnBrk="0" hangingPunct="1">
        <a:lnSpc>
          <a:spcPct val="90000"/>
        </a:lnSpc>
        <a:spcBef>
          <a:spcPts val="500"/>
        </a:spcBef>
        <a:buFont typeface="Arial"/>
        <a:buChar char="•"/>
        <a:defRPr sz="2000" b="0" i="0" kern="1200">
          <a:solidFill>
            <a:schemeClr val="tx1"/>
          </a:solidFill>
          <a:latin typeface="Helvetica Regular" charset="0"/>
          <a:ea typeface="Helvetica Regular" charset="0"/>
          <a:cs typeface="Helvetica Regular" charset="0"/>
        </a:defRPr>
      </a:lvl3pPr>
      <a:lvl4pPr marL="1600200" indent="-228600" algn="l" defTabSz="914400" rtl="0" eaLnBrk="1" latinLnBrk="0" hangingPunct="1">
        <a:lnSpc>
          <a:spcPct val="90000"/>
        </a:lnSpc>
        <a:spcBef>
          <a:spcPts val="500"/>
        </a:spcBef>
        <a:buFont typeface="Arial"/>
        <a:buChar char="•"/>
        <a:defRPr sz="1800" b="0" i="0" kern="1200">
          <a:solidFill>
            <a:schemeClr val="tx1"/>
          </a:solidFill>
          <a:latin typeface="Helvetica Regular" charset="0"/>
          <a:ea typeface="Helvetica Regular" charset="0"/>
          <a:cs typeface="Helvetica Regular" charset="0"/>
        </a:defRPr>
      </a:lvl4pPr>
      <a:lvl5pPr marL="2057400" indent="-228600" algn="l" defTabSz="914400" rtl="0" eaLnBrk="1" latinLnBrk="0" hangingPunct="1">
        <a:lnSpc>
          <a:spcPct val="90000"/>
        </a:lnSpc>
        <a:spcBef>
          <a:spcPts val="500"/>
        </a:spcBef>
        <a:buFont typeface="Arial"/>
        <a:buChar char="•"/>
        <a:defRPr sz="1800" b="0" i="0" kern="1200">
          <a:solidFill>
            <a:schemeClr val="tx1"/>
          </a:solidFill>
          <a:latin typeface="Helvetica Regular" charset="0"/>
          <a:ea typeface="Helvetica Regular" charset="0"/>
          <a:cs typeface="Helvetica Regular"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5B0E87D-D0AB-4795-A1FE-6F5D7DA6EC0F}"/>
              </a:ext>
            </a:extLst>
          </p:cNvPr>
          <p:cNvSpPr txBox="1"/>
          <p:nvPr/>
        </p:nvSpPr>
        <p:spPr>
          <a:xfrm>
            <a:off x="397565" y="1728175"/>
            <a:ext cx="11410123" cy="954107"/>
          </a:xfrm>
          <a:prstGeom prst="rect">
            <a:avLst/>
          </a:prstGeom>
          <a:noFill/>
        </p:spPr>
        <p:txBody>
          <a:bodyPr wrap="square" rtlCol="0">
            <a:spAutoFit/>
          </a:bodyPr>
          <a:lstStyle/>
          <a:p>
            <a:pPr marL="1371600" marR="0" indent="-1371600" algn="ctr">
              <a:spcBef>
                <a:spcPts val="0"/>
              </a:spcBef>
              <a:spcAft>
                <a:spcPts val="0"/>
              </a:spcAft>
            </a:pPr>
            <a:r>
              <a:rPr lang="en-US" sz="2800" b="1" dirty="0">
                <a:effectLst/>
                <a:latin typeface="Arial" panose="020B0604020202020204" pitchFamily="34" charset="0"/>
                <a:ea typeface="Calibri" panose="020F0502020204030204" pitchFamily="34" charset="0"/>
              </a:rPr>
              <a:t>How can I safely prescribe psychotropics to pregnant patients? </a:t>
            </a:r>
          </a:p>
          <a:p>
            <a:pPr marL="1371600" marR="0" indent="-1371600" algn="ctr">
              <a:spcBef>
                <a:spcPts val="0"/>
              </a:spcBef>
              <a:spcAft>
                <a:spcPts val="0"/>
              </a:spcAft>
            </a:pPr>
            <a:endParaRPr lang="en-US" sz="2800" b="1" dirty="0">
              <a:effectLst/>
              <a:latin typeface="Arial" panose="020B0604020202020204" pitchFamily="34" charset="0"/>
              <a:ea typeface="Calibri" panose="020F0502020204030204" pitchFamily="34" charset="0"/>
            </a:endParaRPr>
          </a:p>
        </p:txBody>
      </p:sp>
      <p:sp>
        <p:nvSpPr>
          <p:cNvPr id="3" name="Subtitle 2">
            <a:extLst>
              <a:ext uri="{FF2B5EF4-FFF2-40B4-BE49-F238E27FC236}">
                <a16:creationId xmlns:a16="http://schemas.microsoft.com/office/drawing/2014/main" id="{1C259B78-A2FC-4C55-B4BA-C0E9919E35F6}"/>
              </a:ext>
            </a:extLst>
          </p:cNvPr>
          <p:cNvSpPr txBox="1">
            <a:spLocks/>
          </p:cNvSpPr>
          <p:nvPr/>
        </p:nvSpPr>
        <p:spPr>
          <a:xfrm>
            <a:off x="0" y="4362628"/>
            <a:ext cx="11999999" cy="1850149"/>
          </a:xfrm>
          <a:prstGeom prst="rect">
            <a:avLst/>
          </a:prstGeom>
        </p:spPr>
        <p:txBody>
          <a:bodyPr>
            <a:normAutofit/>
          </a:bodyPr>
          <a:lstStyle>
            <a:lvl1pPr marL="0" indent="0" algn="l" defTabSz="914400" rtl="0" eaLnBrk="1" latinLnBrk="0" hangingPunct="1">
              <a:lnSpc>
                <a:spcPct val="90000"/>
              </a:lnSpc>
              <a:spcBef>
                <a:spcPts val="1000"/>
              </a:spcBef>
              <a:buFont typeface="Arial"/>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9pPr>
          </a:lstStyle>
          <a:p>
            <a:pPr lvl="1" algn="ctr">
              <a:lnSpc>
                <a:spcPct val="160000"/>
              </a:lnSpc>
            </a:pPr>
            <a:r>
              <a:rPr lang="en-US" sz="1800" dirty="0">
                <a:solidFill>
                  <a:schemeClr val="tx1"/>
                </a:solidFill>
                <a:latin typeface="Helvetica" pitchFamily="2" charset="0"/>
              </a:rPr>
              <a:t>Nicole </a:t>
            </a:r>
            <a:r>
              <a:rPr lang="en-US" sz="1800" dirty="0" err="1">
                <a:solidFill>
                  <a:schemeClr val="tx1"/>
                </a:solidFill>
                <a:latin typeface="Helvetica" pitchFamily="2" charset="0"/>
              </a:rPr>
              <a:t>Tchalim</a:t>
            </a:r>
            <a:r>
              <a:rPr lang="en-US" sz="1800" dirty="0">
                <a:solidFill>
                  <a:schemeClr val="tx1"/>
                </a:solidFill>
                <a:latin typeface="Helvetica" pitchFamily="2" charset="0"/>
              </a:rPr>
              <a:t>, MD</a:t>
            </a:r>
          </a:p>
          <a:p>
            <a:pPr algn="ctr" fontAlgn="base"/>
            <a:r>
              <a:rPr lang="en-US" sz="1400" b="0" i="0" dirty="0">
                <a:solidFill>
                  <a:schemeClr val="tx1"/>
                </a:solidFill>
                <a:effectLst/>
                <a:latin typeface="Helvetica" pitchFamily="2" charset="0"/>
              </a:rPr>
              <a:t>Fellowship Director for the CUIMC Women's and Reproductive Mental Health (WARM) Program </a:t>
            </a:r>
          </a:p>
          <a:p>
            <a:pPr algn="ctr" fontAlgn="base"/>
            <a:r>
              <a:rPr lang="en-US" sz="1400" b="0" i="0" dirty="0">
                <a:solidFill>
                  <a:schemeClr val="tx1"/>
                </a:solidFill>
                <a:effectLst/>
                <a:latin typeface="Helvetica" pitchFamily="2" charset="0"/>
              </a:rPr>
              <a:t>Columbia University, Clinical Instructor of Psychiatry</a:t>
            </a:r>
          </a:p>
          <a:p>
            <a:pPr lvl="1" algn="ctr">
              <a:lnSpc>
                <a:spcPct val="160000"/>
              </a:lnSpc>
            </a:pPr>
            <a:r>
              <a:rPr lang="en-US" sz="1400" dirty="0">
                <a:solidFill>
                  <a:schemeClr val="tx1"/>
                </a:solidFill>
                <a:latin typeface="Helvetica" pitchFamily="2" charset="0"/>
              </a:rPr>
              <a:t>New York, NY </a:t>
            </a:r>
          </a:p>
          <a:p>
            <a:pPr lvl="1" algn="ctr">
              <a:lnSpc>
                <a:spcPct val="160000"/>
              </a:lnSpc>
            </a:pPr>
            <a:endParaRPr lang="en-US" sz="2800" dirty="0">
              <a:solidFill>
                <a:schemeClr val="tx1">
                  <a:lumMod val="65000"/>
                  <a:lumOff val="35000"/>
                </a:schemeClr>
              </a:solidFill>
            </a:endParaRPr>
          </a:p>
        </p:txBody>
      </p:sp>
      <p:sp>
        <p:nvSpPr>
          <p:cNvPr id="7" name="TextBox 6">
            <a:extLst>
              <a:ext uri="{FF2B5EF4-FFF2-40B4-BE49-F238E27FC236}">
                <a16:creationId xmlns:a16="http://schemas.microsoft.com/office/drawing/2014/main" id="{DCC885B5-663E-8CEF-28A1-CD279AA7028B}"/>
              </a:ext>
            </a:extLst>
          </p:cNvPr>
          <p:cNvSpPr txBox="1"/>
          <p:nvPr/>
        </p:nvSpPr>
        <p:spPr>
          <a:xfrm>
            <a:off x="2435164" y="2359116"/>
            <a:ext cx="7129669" cy="646331"/>
          </a:xfrm>
          <a:prstGeom prst="rect">
            <a:avLst/>
          </a:prstGeom>
          <a:noFill/>
        </p:spPr>
        <p:txBody>
          <a:bodyPr wrap="square">
            <a:spAutoFit/>
          </a:bodyPr>
          <a:lstStyle/>
          <a:p>
            <a:pPr algn="ctr"/>
            <a:r>
              <a:rPr lang="en-US" sz="1800" b="1" dirty="0">
                <a:effectLst/>
                <a:latin typeface="Arial" panose="020B0604020202020204" pitchFamily="34" charset="0"/>
                <a:ea typeface="Calibri" panose="020F0502020204030204" pitchFamily="34" charset="0"/>
              </a:rPr>
              <a:t>An evidence-based approach to considering medications in the treatment of psychiatric disorders in pregnancy/lactation.</a:t>
            </a:r>
            <a:endParaRPr lang="en-US" dirty="0"/>
          </a:p>
        </p:txBody>
      </p:sp>
    </p:spTree>
    <p:extLst>
      <p:ext uri="{BB962C8B-B14F-4D97-AF65-F5344CB8AC3E}">
        <p14:creationId xmlns:p14="http://schemas.microsoft.com/office/powerpoint/2010/main" val="11689970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7030A0"/>
                </a:solidFill>
              </a:rPr>
              <a:t>Risk of Relapse</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70% risk of relapse of depression, 50% in first trimester </a:t>
            </a:r>
          </a:p>
          <a:p>
            <a:pPr>
              <a:buFont typeface="Arial" panose="020B0604020202020204" pitchFamily="34" charset="0"/>
              <a:buChar char="•"/>
            </a:pPr>
            <a:r>
              <a:rPr lang="en-US" dirty="0"/>
              <a:t>5X the risk if they stop abruptly </a:t>
            </a:r>
          </a:p>
          <a:p>
            <a:pPr>
              <a:buFont typeface="Arial" panose="020B0604020202020204" pitchFamily="34" charset="0"/>
              <a:buChar char="•"/>
            </a:pPr>
            <a:r>
              <a:rPr lang="en-US" dirty="0"/>
              <a:t>71% risk of recurrence of bipolar d/o during pregnancy </a:t>
            </a:r>
          </a:p>
          <a:p>
            <a:pPr>
              <a:buFont typeface="Arial" panose="020B0604020202020204" pitchFamily="34" charset="0"/>
              <a:buChar char="•"/>
            </a:pPr>
            <a:r>
              <a:rPr lang="en-US" dirty="0"/>
              <a:t>Women who stop mood stabilizer have 2X the risk of recurrence and 4X more rapidly then who stayed on medication </a:t>
            </a:r>
          </a:p>
          <a:p>
            <a:endParaRPr lang="en-US" dirty="0"/>
          </a:p>
          <a:p>
            <a:endParaRPr lang="en-US" dirty="0"/>
          </a:p>
          <a:p>
            <a:pPr marL="0" indent="0">
              <a:buNone/>
            </a:pPr>
            <a:r>
              <a:rPr lang="en-US" dirty="0"/>
              <a:t>     </a:t>
            </a:r>
            <a:r>
              <a:rPr lang="en-US" sz="1000" dirty="0"/>
              <a:t> ref: Cohen et al 2006,Viguera 2007, Sharma et al 2018</a:t>
            </a:r>
          </a:p>
          <a:p>
            <a:endParaRPr lang="en-US" dirty="0"/>
          </a:p>
        </p:txBody>
      </p:sp>
    </p:spTree>
    <p:extLst>
      <p:ext uri="{BB962C8B-B14F-4D97-AF65-F5344CB8AC3E}">
        <p14:creationId xmlns:p14="http://schemas.microsoft.com/office/powerpoint/2010/main" val="938553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3306E-91E7-72EB-11F1-E6150C230674}"/>
              </a:ext>
            </a:extLst>
          </p:cNvPr>
          <p:cNvSpPr>
            <a:spLocks noGrp="1"/>
          </p:cNvSpPr>
          <p:nvPr>
            <p:ph type="title"/>
          </p:nvPr>
        </p:nvSpPr>
        <p:spPr/>
        <p:txBody>
          <a:bodyPr>
            <a:normAutofit/>
          </a:bodyPr>
          <a:lstStyle/>
          <a:p>
            <a:r>
              <a:rPr lang="en-US" sz="4000" i="0" u="none" strike="noStrike" dirty="0">
                <a:solidFill>
                  <a:srgbClr val="7030A0"/>
                </a:solidFill>
                <a:effectLst/>
                <a:latin typeface="Helvetica" pitchFamily="2" charset="0"/>
              </a:rPr>
              <a:t>An Approach to Medication Management</a:t>
            </a:r>
            <a:endParaRPr lang="en-US" sz="4000" dirty="0">
              <a:solidFill>
                <a:srgbClr val="7030A0"/>
              </a:solidFill>
              <a:latin typeface="Helvetica" pitchFamily="2" charset="0"/>
            </a:endParaRPr>
          </a:p>
        </p:txBody>
      </p:sp>
      <p:sp>
        <p:nvSpPr>
          <p:cNvPr id="3" name="Content Placeholder 2">
            <a:extLst>
              <a:ext uri="{FF2B5EF4-FFF2-40B4-BE49-F238E27FC236}">
                <a16:creationId xmlns:a16="http://schemas.microsoft.com/office/drawing/2014/main" id="{E47330D2-638A-8677-ACF1-EEE1935BBCF4}"/>
              </a:ext>
            </a:extLst>
          </p:cNvPr>
          <p:cNvSpPr>
            <a:spLocks noGrp="1"/>
          </p:cNvSpPr>
          <p:nvPr>
            <p:ph idx="1"/>
          </p:nvPr>
        </p:nvSpPr>
        <p:spPr/>
        <p:txBody>
          <a:bodyPr/>
          <a:lstStyle/>
          <a:p>
            <a:pPr rtl="0" fontAlgn="base">
              <a:spcBef>
                <a:spcPts val="800"/>
              </a:spcBef>
              <a:spcAft>
                <a:spcPts val="0"/>
              </a:spcAft>
              <a:buFont typeface="+mj-lt"/>
              <a:buAutoNum type="arabicPeriod"/>
            </a:pPr>
            <a:r>
              <a:rPr lang="en-US" sz="1800" b="1" i="0" u="none" strike="noStrike" dirty="0">
                <a:solidFill>
                  <a:srgbClr val="53565A"/>
                </a:solidFill>
                <a:effectLst/>
                <a:latin typeface="Arial" panose="020B0604020202020204" pitchFamily="34" charset="0"/>
              </a:rPr>
              <a:t>Use what works! </a:t>
            </a:r>
            <a:r>
              <a:rPr lang="en-US" sz="1800" b="0" i="0" u="none" strike="noStrike" dirty="0">
                <a:solidFill>
                  <a:srgbClr val="53565A"/>
                </a:solidFill>
                <a:effectLst/>
                <a:latin typeface="Arial" panose="020B0604020202020204" pitchFamily="34" charset="0"/>
              </a:rPr>
              <a:t>When reasonable start with medications known to work for the patient in the past. Remember many medications are compatible with pregnancy. </a:t>
            </a:r>
            <a:endParaRPr lang="en-US" sz="1800" b="0" i="0" u="none" strike="noStrike" dirty="0">
              <a:solidFill>
                <a:srgbClr val="005BBB"/>
              </a:solidFill>
              <a:effectLst/>
              <a:latin typeface="Arial" panose="020B0604020202020204" pitchFamily="34" charset="0"/>
            </a:endParaRPr>
          </a:p>
          <a:p>
            <a:pPr rtl="0" fontAlgn="base">
              <a:spcBef>
                <a:spcPts val="800"/>
              </a:spcBef>
              <a:spcAft>
                <a:spcPts val="0"/>
              </a:spcAft>
              <a:buFont typeface="+mj-lt"/>
              <a:buAutoNum type="arabicPeriod"/>
            </a:pPr>
            <a:r>
              <a:rPr lang="en-US" sz="1800" b="1" i="0" u="none" strike="noStrike" dirty="0">
                <a:solidFill>
                  <a:srgbClr val="53565A"/>
                </a:solidFill>
                <a:effectLst/>
                <a:latin typeface="Arial" panose="020B0604020202020204" pitchFamily="34" charset="0"/>
              </a:rPr>
              <a:t>Less is more! </a:t>
            </a:r>
            <a:r>
              <a:rPr lang="en-US" sz="1800" b="0" i="0" u="none" strike="noStrike" dirty="0">
                <a:solidFill>
                  <a:srgbClr val="53565A"/>
                </a:solidFill>
                <a:effectLst/>
                <a:latin typeface="Arial" panose="020B0604020202020204" pitchFamily="34" charset="0"/>
              </a:rPr>
              <a:t>When possible </a:t>
            </a:r>
            <a:r>
              <a:rPr lang="en-US" sz="1800" b="0" i="0" u="sng" strike="noStrike" dirty="0">
                <a:solidFill>
                  <a:srgbClr val="53565A"/>
                </a:solidFill>
                <a:effectLst/>
                <a:latin typeface="Arial" panose="020B0604020202020204" pitchFamily="34" charset="0"/>
              </a:rPr>
              <a:t>avoid polypharmacy</a:t>
            </a:r>
            <a:r>
              <a:rPr lang="en-US" sz="1800" b="0" i="0" u="none" strike="noStrike" dirty="0">
                <a:solidFill>
                  <a:srgbClr val="53565A"/>
                </a:solidFill>
                <a:effectLst/>
                <a:latin typeface="Arial" panose="020B0604020202020204" pitchFamily="34" charset="0"/>
              </a:rPr>
              <a:t> </a:t>
            </a:r>
            <a:endParaRPr lang="en-US" sz="1800" b="0" i="0" u="none" strike="noStrike" dirty="0">
              <a:solidFill>
                <a:srgbClr val="005BBB"/>
              </a:solidFill>
              <a:effectLst/>
              <a:latin typeface="Arial" panose="020B0604020202020204" pitchFamily="34" charset="0"/>
            </a:endParaRPr>
          </a:p>
          <a:p>
            <a:pPr rtl="0" fontAlgn="base">
              <a:spcBef>
                <a:spcPts val="800"/>
              </a:spcBef>
              <a:spcAft>
                <a:spcPts val="0"/>
              </a:spcAft>
              <a:buFont typeface="+mj-lt"/>
              <a:buAutoNum type="arabicPeriod"/>
            </a:pPr>
            <a:r>
              <a:rPr lang="en-US" sz="1800" b="1" i="0" u="none" strike="noStrike" dirty="0">
                <a:solidFill>
                  <a:srgbClr val="53565A"/>
                </a:solidFill>
                <a:effectLst/>
                <a:latin typeface="Arial" panose="020B0604020202020204" pitchFamily="34" charset="0"/>
              </a:rPr>
              <a:t>Treat to effect! </a:t>
            </a:r>
            <a:r>
              <a:rPr lang="en-US" sz="1800" b="0" i="0" u="none" strike="noStrike" dirty="0">
                <a:solidFill>
                  <a:srgbClr val="53565A"/>
                </a:solidFill>
                <a:effectLst/>
                <a:latin typeface="Arial" panose="020B0604020202020204" pitchFamily="34" charset="0"/>
              </a:rPr>
              <a:t>Use lowest medication amount needed to reach symptom relief </a:t>
            </a:r>
            <a:endParaRPr lang="en-US" sz="1800" b="0" i="0" u="none" strike="noStrike" dirty="0">
              <a:solidFill>
                <a:srgbClr val="005BBB"/>
              </a:solidFill>
              <a:effectLst/>
              <a:latin typeface="Arial" panose="020B0604020202020204" pitchFamily="34" charset="0"/>
            </a:endParaRPr>
          </a:p>
          <a:p>
            <a:pPr rtl="0" fontAlgn="base">
              <a:spcBef>
                <a:spcPts val="800"/>
              </a:spcBef>
              <a:spcAft>
                <a:spcPts val="0"/>
              </a:spcAft>
              <a:buFont typeface="+mj-lt"/>
              <a:buAutoNum type="arabicPeriod"/>
            </a:pPr>
            <a:r>
              <a:rPr lang="en-US" sz="1800" b="1" i="0" u="none" strike="noStrike" dirty="0">
                <a:solidFill>
                  <a:srgbClr val="53565A"/>
                </a:solidFill>
                <a:effectLst/>
                <a:latin typeface="Arial" panose="020B0604020202020204" pitchFamily="34" charset="0"/>
              </a:rPr>
              <a:t>Be mindful of pregnancy and postpartum related changes!</a:t>
            </a:r>
            <a:r>
              <a:rPr lang="en-US" sz="1800" b="0" i="0" u="none" strike="noStrike" dirty="0">
                <a:solidFill>
                  <a:srgbClr val="53565A"/>
                </a:solidFill>
                <a:effectLst/>
                <a:latin typeface="Arial" panose="020B0604020202020204" pitchFamily="34" charset="0"/>
              </a:rPr>
              <a:t> Due to a mix of changes in plasma volume, renal clearance, and enzyme functioning in the perinatal period, you may need to adjust medications to maintain euthymia or avoid toxicity </a:t>
            </a:r>
          </a:p>
          <a:p>
            <a:pPr fontAlgn="base">
              <a:spcBef>
                <a:spcPts val="800"/>
              </a:spcBef>
              <a:buFont typeface="+mj-lt"/>
              <a:buAutoNum type="arabicPeriod"/>
            </a:pPr>
            <a:r>
              <a:rPr lang="en-US" sz="1800" b="1" i="0" u="none" strike="noStrike" dirty="0">
                <a:solidFill>
                  <a:srgbClr val="53565A"/>
                </a:solidFill>
                <a:effectLst/>
                <a:latin typeface="Arial" panose="020B0604020202020204" pitchFamily="34" charset="0"/>
              </a:rPr>
              <a:t>Most medications are compatible with breastfeeding! </a:t>
            </a:r>
            <a:r>
              <a:rPr lang="en-US" sz="1800" b="0" i="0" u="none" strike="noStrike" dirty="0">
                <a:solidFill>
                  <a:srgbClr val="53565A"/>
                </a:solidFill>
                <a:effectLst/>
                <a:latin typeface="Arial" panose="020B0604020202020204" pitchFamily="34" charset="0"/>
              </a:rPr>
              <a:t>Remember, e</a:t>
            </a:r>
            <a:r>
              <a:rPr lang="en-US" sz="1800" dirty="0"/>
              <a:t>xposure through breast milk is generally less as compared to transplacental passage  </a:t>
            </a:r>
          </a:p>
          <a:p>
            <a:pPr fontAlgn="base">
              <a:spcBef>
                <a:spcPts val="800"/>
              </a:spcBef>
              <a:buFont typeface="+mj-lt"/>
              <a:buAutoNum type="arabicPeriod"/>
            </a:pPr>
            <a:r>
              <a:rPr lang="en-US" sz="1800" b="1" dirty="0">
                <a:solidFill>
                  <a:srgbClr val="53565A"/>
                </a:solidFill>
                <a:latin typeface="Arial" panose="020B0604020202020204" pitchFamily="34" charset="0"/>
              </a:rPr>
              <a:t>Discuss safe sleep practices with anyone using sedating medications</a:t>
            </a:r>
            <a:endParaRPr lang="en-US" sz="1800" b="0" i="0" u="none" strike="noStrike" dirty="0">
              <a:solidFill>
                <a:srgbClr val="53565A"/>
              </a:solidFill>
              <a:effectLst/>
              <a:latin typeface="Arial" panose="020B0604020202020204" pitchFamily="34" charset="0"/>
            </a:endParaRPr>
          </a:p>
          <a:p>
            <a:pPr rtl="0" fontAlgn="base">
              <a:spcBef>
                <a:spcPts val="800"/>
              </a:spcBef>
              <a:spcAft>
                <a:spcPts val="0"/>
              </a:spcAft>
              <a:buFont typeface="+mj-lt"/>
              <a:buAutoNum type="arabicPeriod"/>
            </a:pPr>
            <a:r>
              <a:rPr lang="en-US" sz="1800" b="1" dirty="0">
                <a:solidFill>
                  <a:srgbClr val="00B0F0"/>
                </a:solidFill>
                <a:latin typeface="Arial" panose="020B0604020202020204" pitchFamily="34" charset="0"/>
              </a:rPr>
              <a:t>When in doubt: call project teach! </a:t>
            </a:r>
            <a:endParaRPr lang="en-US" b="1" dirty="0">
              <a:solidFill>
                <a:srgbClr val="00B0F0"/>
              </a:solidFill>
            </a:endParaRPr>
          </a:p>
        </p:txBody>
      </p:sp>
    </p:spTree>
    <p:extLst>
      <p:ext uri="{BB962C8B-B14F-4D97-AF65-F5344CB8AC3E}">
        <p14:creationId xmlns:p14="http://schemas.microsoft.com/office/powerpoint/2010/main" val="1147548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7030A0"/>
                </a:solidFill>
              </a:rPr>
              <a:t>Additional Considerations during Lactation</a:t>
            </a:r>
          </a:p>
        </p:txBody>
      </p:sp>
      <p:sp>
        <p:nvSpPr>
          <p:cNvPr id="3" name="Content Placeholder 2"/>
          <p:cNvSpPr>
            <a:spLocks noGrp="1"/>
          </p:cNvSpPr>
          <p:nvPr>
            <p:ph idx="1"/>
          </p:nvPr>
        </p:nvSpPr>
        <p:spPr/>
        <p:txBody>
          <a:bodyPr/>
          <a:lstStyle/>
          <a:p>
            <a:r>
              <a:rPr lang="en-US" dirty="0"/>
              <a:t>ACOG recommends that relative infant dose &lt;10% acceptable for lactation</a:t>
            </a:r>
          </a:p>
          <a:p>
            <a:r>
              <a:rPr lang="en-US" dirty="0"/>
              <a:t>Practice of pumping and dumping is not advised</a:t>
            </a:r>
          </a:p>
          <a:p>
            <a:r>
              <a:rPr lang="en-US" dirty="0"/>
              <a:t>Can consider timing short half life medications after breastfeeding</a:t>
            </a:r>
          </a:p>
          <a:p>
            <a:r>
              <a:rPr lang="en-US" dirty="0"/>
              <a:t>Sleep deprivation increases risk of relapse for mother </a:t>
            </a:r>
          </a:p>
          <a:p>
            <a:r>
              <a:rPr lang="en-US" dirty="0"/>
              <a:t>Collaborate with pediatrician </a:t>
            </a:r>
          </a:p>
          <a:p>
            <a:endParaRPr lang="en-US" sz="1100" dirty="0"/>
          </a:p>
          <a:p>
            <a:endParaRPr lang="en-US" sz="1100" dirty="0"/>
          </a:p>
          <a:p>
            <a:pPr marL="0" indent="0">
              <a:buNone/>
            </a:pPr>
            <a:r>
              <a:rPr lang="en-US" sz="1100" dirty="0"/>
              <a:t>     </a:t>
            </a:r>
            <a:r>
              <a:rPr lang="en-US" sz="1100" dirty="0" err="1"/>
              <a:t>Ref:Burkey</a:t>
            </a:r>
            <a:r>
              <a:rPr lang="en-US" sz="1100" dirty="0"/>
              <a:t> et al 2013</a:t>
            </a:r>
          </a:p>
        </p:txBody>
      </p:sp>
    </p:spTree>
    <p:extLst>
      <p:ext uri="{BB962C8B-B14F-4D97-AF65-F5344CB8AC3E}">
        <p14:creationId xmlns:p14="http://schemas.microsoft.com/office/powerpoint/2010/main" val="16659191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5406C-60B5-FEC7-3C75-1D9DAACA51F9}"/>
              </a:ext>
            </a:extLst>
          </p:cNvPr>
          <p:cNvSpPr>
            <a:spLocks noGrp="1"/>
          </p:cNvSpPr>
          <p:nvPr>
            <p:ph type="title"/>
          </p:nvPr>
        </p:nvSpPr>
        <p:spPr>
          <a:xfrm>
            <a:off x="838200" y="1586222"/>
            <a:ext cx="10515600" cy="709919"/>
          </a:xfrm>
        </p:spPr>
        <p:txBody>
          <a:bodyPr>
            <a:noAutofit/>
          </a:bodyPr>
          <a:lstStyle/>
          <a:p>
            <a:pPr rtl="0">
              <a:spcBef>
                <a:spcPts val="0"/>
              </a:spcBef>
              <a:spcAft>
                <a:spcPts val="0"/>
              </a:spcAft>
            </a:pPr>
            <a:r>
              <a:rPr lang="en-US" sz="4000" i="0" u="none" strike="noStrike" dirty="0">
                <a:solidFill>
                  <a:srgbClr val="7030A0"/>
                </a:solidFill>
                <a:effectLst/>
                <a:latin typeface="Helvetica" pitchFamily="2" charset="0"/>
              </a:rPr>
              <a:t>Perinatal Pharmacokinetic Changes</a:t>
            </a:r>
            <a:br>
              <a:rPr lang="en-US" sz="4000" b="0" dirty="0">
                <a:effectLst/>
                <a:latin typeface="Helvetica" pitchFamily="2" charset="0"/>
              </a:rPr>
            </a:br>
            <a:br>
              <a:rPr lang="en-US" sz="4000" dirty="0">
                <a:latin typeface="Helvetica" pitchFamily="2" charset="0"/>
              </a:rPr>
            </a:br>
            <a:endParaRPr lang="en-US" sz="4000" dirty="0">
              <a:latin typeface="Helvetica" pitchFamily="2" charset="0"/>
            </a:endParaRPr>
          </a:p>
        </p:txBody>
      </p:sp>
      <p:sp>
        <p:nvSpPr>
          <p:cNvPr id="3" name="Content Placeholder 2">
            <a:extLst>
              <a:ext uri="{FF2B5EF4-FFF2-40B4-BE49-F238E27FC236}">
                <a16:creationId xmlns:a16="http://schemas.microsoft.com/office/drawing/2014/main" id="{7E5B249B-D30F-1284-0AB0-354BEDAF2B9D}"/>
              </a:ext>
            </a:extLst>
          </p:cNvPr>
          <p:cNvSpPr>
            <a:spLocks noGrp="1"/>
          </p:cNvSpPr>
          <p:nvPr>
            <p:ph idx="1"/>
          </p:nvPr>
        </p:nvSpPr>
        <p:spPr>
          <a:xfrm>
            <a:off x="838200" y="1941181"/>
            <a:ext cx="10515600" cy="4351338"/>
          </a:xfrm>
        </p:spPr>
        <p:txBody>
          <a:bodyPr/>
          <a:lstStyle/>
          <a:p>
            <a:pPr rtl="0" fontAlgn="base">
              <a:spcBef>
                <a:spcPts val="0"/>
              </a:spcBef>
              <a:spcAft>
                <a:spcPts val="0"/>
              </a:spcAft>
              <a:buFont typeface="Arial" panose="020B0604020202020204" pitchFamily="34" charset="0"/>
              <a:buChar char="•"/>
            </a:pPr>
            <a:r>
              <a:rPr lang="en-US" sz="1800" b="1" i="0" u="none" strike="noStrike" dirty="0">
                <a:solidFill>
                  <a:srgbClr val="695D46"/>
                </a:solidFill>
                <a:effectLst/>
                <a:latin typeface="Open Sans" panose="020B0606030504020204" pitchFamily="34" charset="0"/>
              </a:rPr>
              <a:t>Blood Volume: </a:t>
            </a:r>
            <a:r>
              <a:rPr lang="en-US" sz="1800" b="0" i="0" u="none" strike="noStrike" dirty="0">
                <a:solidFill>
                  <a:srgbClr val="695D46"/>
                </a:solidFill>
                <a:effectLst/>
                <a:latin typeface="Open Sans" panose="020B0606030504020204" pitchFamily="34" charset="0"/>
              </a:rPr>
              <a:t>In pregnancy, maternal blood volume increases by up to 50% in the third trimester.</a:t>
            </a:r>
          </a:p>
          <a:p>
            <a:pPr marL="0" indent="0" rtl="0" fontAlgn="base">
              <a:spcBef>
                <a:spcPts val="0"/>
              </a:spcBef>
              <a:spcAft>
                <a:spcPts val="0"/>
              </a:spcAft>
              <a:buNone/>
            </a:pPr>
            <a:endParaRPr lang="en-US" sz="1800" b="0" i="0" u="none" strike="noStrike" dirty="0">
              <a:solidFill>
                <a:srgbClr val="695D46"/>
              </a:solidFill>
              <a:effectLst/>
              <a:latin typeface="Open Sans" panose="020B0606030504020204" pitchFamily="34" charset="0"/>
            </a:endParaRPr>
          </a:p>
          <a:p>
            <a:pPr rtl="0" fontAlgn="base">
              <a:spcBef>
                <a:spcPts val="0"/>
              </a:spcBef>
              <a:spcAft>
                <a:spcPts val="0"/>
              </a:spcAft>
              <a:buFont typeface="Arial" panose="020B0604020202020204" pitchFamily="34" charset="0"/>
              <a:buChar char="•"/>
            </a:pPr>
            <a:r>
              <a:rPr lang="en-US" sz="1800" b="1" i="0" u="none" strike="noStrike" dirty="0">
                <a:solidFill>
                  <a:srgbClr val="695D46"/>
                </a:solidFill>
                <a:effectLst/>
                <a:latin typeface="Open Sans" panose="020B0606030504020204" pitchFamily="34" charset="0"/>
              </a:rPr>
              <a:t>Renal Clearance:</a:t>
            </a:r>
            <a:r>
              <a:rPr lang="en-US" sz="1800" b="0" i="0" u="none" strike="noStrike" dirty="0">
                <a:solidFill>
                  <a:srgbClr val="695D46"/>
                </a:solidFill>
                <a:effectLst/>
                <a:latin typeface="Open Sans" panose="020B0606030504020204" pitchFamily="34" charset="0"/>
              </a:rPr>
              <a:t> In pregnancy, renal blood flow and glomerular filtration increase up to 65% to 85% respectively. Can see an increased clearance of lithium and other renally excreted medications</a:t>
            </a:r>
          </a:p>
          <a:p>
            <a:pPr marL="0" indent="0" rtl="0" fontAlgn="base">
              <a:spcBef>
                <a:spcPts val="0"/>
              </a:spcBef>
              <a:spcAft>
                <a:spcPts val="0"/>
              </a:spcAft>
              <a:buNone/>
            </a:pPr>
            <a:endParaRPr lang="en-US" sz="1800" b="0" i="0" u="none" strike="noStrike" dirty="0">
              <a:solidFill>
                <a:srgbClr val="695D46"/>
              </a:solidFill>
              <a:effectLst/>
              <a:latin typeface="Open Sans" panose="020B0606030504020204" pitchFamily="34" charset="0"/>
            </a:endParaRPr>
          </a:p>
          <a:p>
            <a:pPr rtl="0" fontAlgn="base">
              <a:spcBef>
                <a:spcPts val="0"/>
              </a:spcBef>
              <a:spcAft>
                <a:spcPts val="0"/>
              </a:spcAft>
              <a:buFont typeface="Arial" panose="020B0604020202020204" pitchFamily="34" charset="0"/>
              <a:buChar char="•"/>
            </a:pPr>
            <a:r>
              <a:rPr lang="en-US" sz="1800" b="1" i="0" u="none" strike="noStrike" dirty="0">
                <a:solidFill>
                  <a:srgbClr val="695D46"/>
                </a:solidFill>
                <a:effectLst/>
                <a:latin typeface="Open Sans" panose="020B0606030504020204" pitchFamily="34" charset="0"/>
              </a:rPr>
              <a:t>Liver Metabolic Alterations: </a:t>
            </a:r>
            <a:r>
              <a:rPr lang="en-US" sz="1800" b="0" i="0" u="none" strike="noStrike" dirty="0">
                <a:solidFill>
                  <a:srgbClr val="695D46"/>
                </a:solidFill>
                <a:effectLst/>
                <a:latin typeface="Open Sans" panose="020B0606030504020204" pitchFamily="34" charset="0"/>
              </a:rPr>
              <a:t>In pregnancy, changes occur in the hepatic enzyme system, which can affect the metabolization of various psychiatric medications. In particular, elevating levels of estradiol in pregnancy induce liver enzymes that breakdown lamotrigine; can see lamotrigine levels drop by 50% in pregnancy</a:t>
            </a:r>
          </a:p>
          <a:p>
            <a:pPr marL="0" indent="0" rtl="0" fontAlgn="base">
              <a:spcBef>
                <a:spcPts val="0"/>
              </a:spcBef>
              <a:spcAft>
                <a:spcPts val="0"/>
              </a:spcAft>
              <a:buNone/>
            </a:pPr>
            <a:endParaRPr lang="en-US" sz="1800" b="0" i="0" u="none" strike="noStrike" dirty="0">
              <a:solidFill>
                <a:srgbClr val="695D46"/>
              </a:solidFill>
              <a:effectLst/>
              <a:latin typeface="Open Sans" panose="020B0606030504020204" pitchFamily="34" charset="0"/>
            </a:endParaRPr>
          </a:p>
          <a:p>
            <a:pPr rtl="0" fontAlgn="base">
              <a:spcBef>
                <a:spcPts val="0"/>
              </a:spcBef>
              <a:spcAft>
                <a:spcPts val="1200"/>
              </a:spcAft>
              <a:buFont typeface="Arial" panose="020B0604020202020204" pitchFamily="34" charset="0"/>
              <a:buChar char="•"/>
            </a:pPr>
            <a:r>
              <a:rPr lang="en-US" sz="1800" b="1" i="0" u="none" strike="noStrike" dirty="0">
                <a:solidFill>
                  <a:srgbClr val="695D46"/>
                </a:solidFill>
                <a:effectLst/>
                <a:latin typeface="Open Sans" panose="020B0606030504020204" pitchFamily="34" charset="0"/>
              </a:rPr>
              <a:t>Postpartum System “Reset”: </a:t>
            </a:r>
            <a:r>
              <a:rPr lang="en-US" sz="1800" b="0" i="0" u="none" strike="noStrike" dirty="0">
                <a:solidFill>
                  <a:srgbClr val="695D46"/>
                </a:solidFill>
                <a:effectLst/>
                <a:latin typeface="Open Sans" panose="020B0606030504020204" pitchFamily="34" charset="0"/>
              </a:rPr>
              <a:t>There is a rapid re-equilibration to pre-pregnancy metabolic systems and volume; can see quick toxic build up medications like lithium and lamotrigine</a:t>
            </a:r>
          </a:p>
          <a:p>
            <a:endParaRPr lang="en-US" dirty="0"/>
          </a:p>
        </p:txBody>
      </p:sp>
    </p:spTree>
    <p:extLst>
      <p:ext uri="{BB962C8B-B14F-4D97-AF65-F5344CB8AC3E}">
        <p14:creationId xmlns:p14="http://schemas.microsoft.com/office/powerpoint/2010/main" val="40122275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D7D14-588C-DBB2-2750-56A31F8B7B93}"/>
              </a:ext>
            </a:extLst>
          </p:cNvPr>
          <p:cNvSpPr>
            <a:spLocks noGrp="1"/>
          </p:cNvSpPr>
          <p:nvPr>
            <p:ph type="title"/>
          </p:nvPr>
        </p:nvSpPr>
        <p:spPr/>
        <p:txBody>
          <a:bodyPr>
            <a:normAutofit fontScale="90000"/>
          </a:bodyPr>
          <a:lstStyle/>
          <a:p>
            <a:pPr rtl="0">
              <a:spcBef>
                <a:spcPts val="0"/>
              </a:spcBef>
              <a:spcAft>
                <a:spcPts val="0"/>
              </a:spcAft>
            </a:pPr>
            <a:r>
              <a:rPr lang="en-US" b="1" i="0" u="none" strike="noStrike" dirty="0">
                <a:solidFill>
                  <a:srgbClr val="7030A0"/>
                </a:solidFill>
                <a:effectLst/>
                <a:latin typeface="Helvetica" pitchFamily="2" charset="0"/>
              </a:rPr>
              <a:t>Considering the literature </a:t>
            </a:r>
            <a:br>
              <a:rPr lang="en-US" b="0" dirty="0">
                <a:solidFill>
                  <a:srgbClr val="7030A0"/>
                </a:solidFill>
                <a:effectLst/>
                <a:latin typeface="Helvetica" pitchFamily="2" charset="0"/>
              </a:rPr>
            </a:br>
            <a:br>
              <a:rPr lang="en-US" dirty="0"/>
            </a:br>
            <a:endParaRPr lang="en-US" dirty="0"/>
          </a:p>
        </p:txBody>
      </p:sp>
      <p:sp>
        <p:nvSpPr>
          <p:cNvPr id="3" name="Content Placeholder 2">
            <a:extLst>
              <a:ext uri="{FF2B5EF4-FFF2-40B4-BE49-F238E27FC236}">
                <a16:creationId xmlns:a16="http://schemas.microsoft.com/office/drawing/2014/main" id="{3FB839B7-FD37-396C-00F6-B4034C9D331E}"/>
              </a:ext>
            </a:extLst>
          </p:cNvPr>
          <p:cNvSpPr>
            <a:spLocks noGrp="1"/>
          </p:cNvSpPr>
          <p:nvPr>
            <p:ph idx="1"/>
          </p:nvPr>
        </p:nvSpPr>
        <p:spPr>
          <a:xfrm>
            <a:off x="838200" y="1538958"/>
            <a:ext cx="10515600" cy="4351338"/>
          </a:xfrm>
        </p:spPr>
        <p:txBody>
          <a:bodyPr>
            <a:normAutofit lnSpcReduction="10000"/>
          </a:bodyPr>
          <a:lstStyle/>
          <a:p>
            <a:pPr marL="0" indent="0" rtl="0">
              <a:spcBef>
                <a:spcPts val="0"/>
              </a:spcBef>
              <a:spcAft>
                <a:spcPts val="0"/>
              </a:spcAft>
              <a:buNone/>
            </a:pPr>
            <a:r>
              <a:rPr lang="en-US" sz="2000" b="0" i="1" u="none" strike="noStrike" dirty="0">
                <a:solidFill>
                  <a:srgbClr val="000000"/>
                </a:solidFill>
                <a:effectLst/>
                <a:latin typeface="Arial" panose="020B0604020202020204" pitchFamily="34" charset="0"/>
              </a:rPr>
              <a:t>Certain studies may be more likely to misrepresent risk: </a:t>
            </a:r>
            <a:endParaRPr lang="en-US" sz="2000" b="0" dirty="0">
              <a:effectLst/>
            </a:endParaRPr>
          </a:p>
          <a:p>
            <a:pPr marL="0" indent="0" rtl="0">
              <a:spcBef>
                <a:spcPts val="0"/>
              </a:spcBef>
              <a:spcAft>
                <a:spcPts val="0"/>
              </a:spcAft>
              <a:buNone/>
            </a:pPr>
            <a:r>
              <a:rPr lang="en-US" sz="1800" b="0" i="0" u="none" strike="noStrike" dirty="0">
                <a:solidFill>
                  <a:srgbClr val="000000"/>
                </a:solidFill>
                <a:effectLst/>
                <a:latin typeface="Arial" panose="020B0604020202020204" pitchFamily="34" charset="0"/>
              </a:rPr>
              <a:t>•</a:t>
            </a:r>
            <a:r>
              <a:rPr lang="en-US" sz="1800" b="0" i="0" u="none" strike="noStrike" dirty="0">
                <a:solidFill>
                  <a:srgbClr val="000000"/>
                </a:solidFill>
                <a:effectLst/>
                <a:latin typeface="Times New Roman" panose="02020603050405020304" pitchFamily="18" charset="0"/>
              </a:rPr>
              <a:t>   </a:t>
            </a:r>
            <a:r>
              <a:rPr lang="en-US" sz="1800" b="1" i="0" u="none" strike="noStrike" dirty="0">
                <a:solidFill>
                  <a:srgbClr val="000000"/>
                </a:solidFill>
                <a:effectLst/>
                <a:latin typeface="Arial" panose="020B0604020202020204" pitchFamily="34" charset="0"/>
              </a:rPr>
              <a:t>Comparing apples to oranges</a:t>
            </a:r>
            <a:r>
              <a:rPr lang="en-US" sz="1800" b="0" i="0" u="none" strike="noStrike" dirty="0">
                <a:solidFill>
                  <a:srgbClr val="000000"/>
                </a:solidFill>
                <a:effectLst/>
                <a:latin typeface="Arial" panose="020B0604020202020204" pitchFamily="34" charset="0"/>
              </a:rPr>
              <a:t>: When comparing pregnancies exposed or not-exposed to psychotropic medications, many early studies did not account for the underlying mental illness (</a:t>
            </a:r>
            <a:r>
              <a:rPr lang="en-US" sz="1800" b="0" i="0" u="none" strike="noStrike" dirty="0" err="1">
                <a:solidFill>
                  <a:srgbClr val="000000"/>
                </a:solidFill>
                <a:effectLst/>
                <a:latin typeface="Arial" panose="020B0604020202020204" pitchFamily="34" charset="0"/>
              </a:rPr>
              <a:t>ie</a:t>
            </a:r>
            <a:r>
              <a:rPr lang="en-US" sz="1800" b="0" i="0" u="none" strike="noStrike" dirty="0">
                <a:solidFill>
                  <a:srgbClr val="000000"/>
                </a:solidFill>
                <a:effectLst/>
                <a:latin typeface="Arial" panose="020B0604020202020204" pitchFamily="34" charset="0"/>
              </a:rPr>
              <a:t>. indications for the prescribed medication).</a:t>
            </a:r>
            <a:endParaRPr lang="en-US" b="0" dirty="0">
              <a:effectLst/>
            </a:endParaRPr>
          </a:p>
          <a:p>
            <a:pPr marL="114300" indent="-114300" rtl="0">
              <a:spcBef>
                <a:spcPts val="0"/>
              </a:spcBef>
              <a:spcAft>
                <a:spcPts val="0"/>
              </a:spcAft>
            </a:pPr>
            <a:r>
              <a:rPr lang="en-US" sz="1800" b="1" i="0" u="none" strike="noStrike" dirty="0">
                <a:solidFill>
                  <a:srgbClr val="000000"/>
                </a:solidFill>
                <a:effectLst/>
                <a:latin typeface="Arial" panose="020B0604020202020204" pitchFamily="34" charset="0"/>
              </a:rPr>
              <a:t>Self-report</a:t>
            </a:r>
            <a:r>
              <a:rPr lang="en-US" sz="1800" b="0" i="0" u="none" strike="noStrike" dirty="0">
                <a:solidFill>
                  <a:srgbClr val="000000"/>
                </a:solidFill>
                <a:effectLst/>
                <a:latin typeface="Arial" panose="020B0604020202020204" pitchFamily="34" charset="0"/>
              </a:rPr>
              <a:t>: Early databases relied on self-report registries, which introduced reporting bias and other inaccuracies, without input from clinicians on diagnosis and dosing.  </a:t>
            </a:r>
            <a:endParaRPr lang="en-US" b="0" dirty="0">
              <a:effectLst/>
            </a:endParaRPr>
          </a:p>
          <a:p>
            <a:pPr marL="114300" indent="-114300" rtl="0">
              <a:spcBef>
                <a:spcPts val="0"/>
              </a:spcBef>
              <a:spcAft>
                <a:spcPts val="0"/>
              </a:spcAft>
            </a:pPr>
            <a:r>
              <a:rPr lang="en-US" sz="1800" b="1" i="0" u="none" strike="noStrike" dirty="0">
                <a:solidFill>
                  <a:srgbClr val="000000"/>
                </a:solidFill>
                <a:effectLst/>
                <a:latin typeface="Arial" panose="020B0604020202020204" pitchFamily="34" charset="0"/>
              </a:rPr>
              <a:t>Polypharmacy</a:t>
            </a:r>
            <a:r>
              <a:rPr lang="en-US" sz="1800" b="0" i="0" u="none" strike="noStrike" dirty="0">
                <a:solidFill>
                  <a:srgbClr val="000000"/>
                </a:solidFill>
                <a:effectLst/>
                <a:latin typeface="Arial" panose="020B0604020202020204" pitchFamily="34" charset="0"/>
              </a:rPr>
              <a:t>: Early studies were less rigorous in controlling for polypharmacy and co-morbid medical conditions.</a:t>
            </a:r>
            <a:endParaRPr lang="en-US" b="0" dirty="0">
              <a:effectLst/>
            </a:endParaRPr>
          </a:p>
          <a:p>
            <a:pPr marL="0" indent="0" rtl="0">
              <a:spcBef>
                <a:spcPts val="0"/>
              </a:spcBef>
              <a:spcAft>
                <a:spcPts val="0"/>
              </a:spcAft>
              <a:buNone/>
            </a:pPr>
            <a:endParaRPr lang="en-US" dirty="0"/>
          </a:p>
          <a:p>
            <a:pPr marL="0" indent="0" rtl="0">
              <a:spcBef>
                <a:spcPts val="0"/>
              </a:spcBef>
              <a:spcAft>
                <a:spcPts val="0"/>
              </a:spcAft>
              <a:buNone/>
            </a:pPr>
            <a:r>
              <a:rPr lang="en-US" sz="2000" b="0" i="1" u="none" strike="noStrike" dirty="0">
                <a:solidFill>
                  <a:srgbClr val="000000"/>
                </a:solidFill>
                <a:effectLst/>
                <a:latin typeface="Arial" panose="020B0604020202020204" pitchFamily="34" charset="0"/>
              </a:rPr>
              <a:t>Advances in literature over the past 30 years</a:t>
            </a:r>
            <a:r>
              <a:rPr lang="en-US" sz="2000" b="0" i="0" u="none" strike="noStrike" dirty="0">
                <a:solidFill>
                  <a:srgbClr val="000000"/>
                </a:solidFill>
                <a:effectLst/>
                <a:latin typeface="Arial" panose="020B0604020202020204" pitchFamily="34" charset="0"/>
              </a:rPr>
              <a:t> </a:t>
            </a:r>
            <a:endParaRPr lang="en-US" sz="2000" b="0" dirty="0">
              <a:effectLst/>
            </a:endParaRPr>
          </a:p>
          <a:p>
            <a:pPr marL="114300" indent="-114300" rtl="0">
              <a:spcBef>
                <a:spcPts val="0"/>
              </a:spcBef>
              <a:spcAft>
                <a:spcPts val="0"/>
              </a:spcAft>
            </a:pPr>
            <a:r>
              <a:rPr lang="en-US" sz="1800" b="0" i="0" u="none" strike="noStrike" dirty="0">
                <a:solidFill>
                  <a:srgbClr val="000000"/>
                </a:solidFill>
                <a:effectLst/>
                <a:latin typeface="Arial" panose="020B0604020202020204" pitchFamily="34" charset="0"/>
              </a:rPr>
              <a:t>Electronic medical records have increased the power of retrospective studies </a:t>
            </a:r>
            <a:endParaRPr lang="en-US" dirty="0"/>
          </a:p>
          <a:p>
            <a:pPr marL="114300" indent="-114300" rtl="0">
              <a:spcBef>
                <a:spcPts val="0"/>
              </a:spcBef>
              <a:spcAft>
                <a:spcPts val="0"/>
              </a:spcAft>
            </a:pPr>
            <a:r>
              <a:rPr lang="en-US" sz="1800" b="0" i="0" u="none" strike="noStrike" dirty="0">
                <a:solidFill>
                  <a:srgbClr val="000000"/>
                </a:solidFill>
                <a:effectLst/>
                <a:latin typeface="Arial" panose="020B0604020202020204" pitchFamily="34" charset="0"/>
              </a:rPr>
              <a:t>More recent studies control for confounding factors and account for risks associated with underlying mental illness</a:t>
            </a:r>
          </a:p>
          <a:p>
            <a:pPr marL="114300" indent="-114300" rtl="0">
              <a:spcBef>
                <a:spcPts val="0"/>
              </a:spcBef>
              <a:spcAft>
                <a:spcPts val="0"/>
              </a:spcAft>
            </a:pPr>
            <a:endParaRPr lang="en-US" sz="1800" dirty="0">
              <a:solidFill>
                <a:srgbClr val="000000"/>
              </a:solidFill>
              <a:latin typeface="Arial" panose="020B0604020202020204" pitchFamily="34" charset="0"/>
            </a:endParaRPr>
          </a:p>
          <a:p>
            <a:pPr marL="0" indent="0" rtl="0">
              <a:spcBef>
                <a:spcPts val="0"/>
              </a:spcBef>
              <a:spcAft>
                <a:spcPts val="0"/>
              </a:spcAft>
              <a:buNone/>
            </a:pPr>
            <a:r>
              <a:rPr lang="en-US" sz="2000" i="1" dirty="0">
                <a:solidFill>
                  <a:srgbClr val="000000"/>
                </a:solidFill>
                <a:latin typeface="Arial" panose="020B0604020202020204" pitchFamily="34" charset="0"/>
              </a:rPr>
              <a:t>Continued challenges</a:t>
            </a:r>
          </a:p>
          <a:p>
            <a:pPr>
              <a:spcBef>
                <a:spcPts val="0"/>
              </a:spcBef>
            </a:pPr>
            <a:r>
              <a:rPr lang="en-US" sz="1800" dirty="0">
                <a:solidFill>
                  <a:srgbClr val="000000"/>
                </a:solidFill>
                <a:latin typeface="Arial" panose="020B0604020202020204" pitchFamily="34" charset="0"/>
              </a:rPr>
              <a:t>Though increasing, continue to have relatively fewer studies on </a:t>
            </a:r>
            <a:r>
              <a:rPr lang="en-US" sz="1800" dirty="0" err="1">
                <a:solidFill>
                  <a:srgbClr val="000000"/>
                </a:solidFill>
                <a:latin typeface="Arial" panose="020B0604020202020204" pitchFamily="34" charset="0"/>
              </a:rPr>
              <a:t>longterm</a:t>
            </a:r>
            <a:r>
              <a:rPr lang="en-US" sz="1800" dirty="0">
                <a:solidFill>
                  <a:srgbClr val="000000"/>
                </a:solidFill>
                <a:latin typeface="Arial" panose="020B0604020202020204" pitchFamily="34" charset="0"/>
              </a:rPr>
              <a:t> outcomes for various perinatal medication exposures</a:t>
            </a:r>
          </a:p>
          <a:p>
            <a:pPr>
              <a:spcBef>
                <a:spcPts val="0"/>
              </a:spcBef>
            </a:pPr>
            <a:r>
              <a:rPr lang="en-US" sz="1800" dirty="0">
                <a:solidFill>
                  <a:srgbClr val="000000"/>
                </a:solidFill>
                <a:latin typeface="Arial" panose="020B0604020202020204" pitchFamily="34" charset="0"/>
              </a:rPr>
              <a:t>Rare Randomized controlled prospective studies </a:t>
            </a:r>
            <a:endParaRPr lang="en-US" dirty="0"/>
          </a:p>
        </p:txBody>
      </p:sp>
    </p:spTree>
    <p:extLst>
      <p:ext uri="{BB962C8B-B14F-4D97-AF65-F5344CB8AC3E}">
        <p14:creationId xmlns:p14="http://schemas.microsoft.com/office/powerpoint/2010/main" val="2577859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1086B-18BE-244F-7BCB-3BF804997468}"/>
              </a:ext>
            </a:extLst>
          </p:cNvPr>
          <p:cNvSpPr>
            <a:spLocks noGrp="1"/>
          </p:cNvSpPr>
          <p:nvPr>
            <p:ph type="title"/>
          </p:nvPr>
        </p:nvSpPr>
        <p:spPr/>
        <p:txBody>
          <a:bodyPr>
            <a:normAutofit/>
          </a:bodyPr>
          <a:lstStyle/>
          <a:p>
            <a:r>
              <a:rPr lang="en-US" sz="4000" dirty="0">
                <a:solidFill>
                  <a:srgbClr val="7030A0"/>
                </a:solidFill>
              </a:rPr>
              <a:t>How to stay up to date on literature </a:t>
            </a:r>
          </a:p>
        </p:txBody>
      </p:sp>
      <p:sp>
        <p:nvSpPr>
          <p:cNvPr id="3" name="Content Placeholder 2">
            <a:extLst>
              <a:ext uri="{FF2B5EF4-FFF2-40B4-BE49-F238E27FC236}">
                <a16:creationId xmlns:a16="http://schemas.microsoft.com/office/drawing/2014/main" id="{1856FA5F-E100-DC50-D117-304505E6E5CD}"/>
              </a:ext>
            </a:extLst>
          </p:cNvPr>
          <p:cNvSpPr>
            <a:spLocks noGrp="1"/>
          </p:cNvSpPr>
          <p:nvPr>
            <p:ph idx="1"/>
          </p:nvPr>
        </p:nvSpPr>
        <p:spPr/>
        <p:txBody>
          <a:bodyPr/>
          <a:lstStyle/>
          <a:p>
            <a:r>
              <a:rPr lang="en-US" dirty="0">
                <a:solidFill>
                  <a:srgbClr val="4372C4"/>
                </a:solidFill>
              </a:rPr>
              <a:t>Project Teach!</a:t>
            </a:r>
          </a:p>
          <a:p>
            <a:r>
              <a:rPr lang="en-US" dirty="0"/>
              <a:t>Subscribe to journals with reproductive psychiatry sections</a:t>
            </a:r>
          </a:p>
          <a:p>
            <a:r>
              <a:rPr lang="en-US" dirty="0"/>
              <a:t>MGH Women’s mental health</a:t>
            </a:r>
          </a:p>
          <a:p>
            <a:r>
              <a:rPr lang="en-US" dirty="0" err="1"/>
              <a:t>Lactmed</a:t>
            </a:r>
            <a:r>
              <a:rPr lang="en-US" dirty="0"/>
              <a:t> </a:t>
            </a:r>
          </a:p>
        </p:txBody>
      </p:sp>
    </p:spTree>
    <p:extLst>
      <p:ext uri="{BB962C8B-B14F-4D97-AF65-F5344CB8AC3E}">
        <p14:creationId xmlns:p14="http://schemas.microsoft.com/office/powerpoint/2010/main" val="7667871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D6551-28F9-93C4-411A-102B8E830FB4}"/>
              </a:ext>
            </a:extLst>
          </p:cNvPr>
          <p:cNvSpPr>
            <a:spLocks noGrp="1"/>
          </p:cNvSpPr>
          <p:nvPr>
            <p:ph type="title"/>
          </p:nvPr>
        </p:nvSpPr>
        <p:spPr/>
        <p:txBody>
          <a:bodyPr>
            <a:noAutofit/>
          </a:bodyPr>
          <a:lstStyle/>
          <a:p>
            <a:pPr rtl="0">
              <a:spcBef>
                <a:spcPts val="0"/>
              </a:spcBef>
              <a:spcAft>
                <a:spcPts val="0"/>
              </a:spcAft>
            </a:pPr>
            <a:r>
              <a:rPr lang="en-US" sz="4000" i="0" u="none" strike="noStrike" dirty="0">
                <a:solidFill>
                  <a:srgbClr val="7030A0"/>
                </a:solidFill>
                <a:effectLst/>
                <a:latin typeface="Helvetica" pitchFamily="2" charset="0"/>
              </a:rPr>
              <a:t>FDA Guidelines: 2014 Pregnancy and Lactation Labeling Rule (PLLR) </a:t>
            </a:r>
            <a:br>
              <a:rPr lang="en-US" sz="4000" dirty="0">
                <a:solidFill>
                  <a:srgbClr val="7030A0"/>
                </a:solidFill>
                <a:effectLst/>
                <a:latin typeface="Helvetica" pitchFamily="2" charset="0"/>
              </a:rPr>
            </a:br>
            <a:br>
              <a:rPr lang="en-US" sz="4000" dirty="0">
                <a:solidFill>
                  <a:srgbClr val="7030A0"/>
                </a:solidFill>
                <a:latin typeface="Helvetica" pitchFamily="2" charset="0"/>
              </a:rPr>
            </a:br>
            <a:endParaRPr lang="en-US" sz="4000" dirty="0">
              <a:solidFill>
                <a:srgbClr val="7030A0"/>
              </a:solidFill>
              <a:latin typeface="Helvetica" pitchFamily="2" charset="0"/>
            </a:endParaRPr>
          </a:p>
        </p:txBody>
      </p:sp>
      <p:sp>
        <p:nvSpPr>
          <p:cNvPr id="3" name="Content Placeholder 2">
            <a:extLst>
              <a:ext uri="{FF2B5EF4-FFF2-40B4-BE49-F238E27FC236}">
                <a16:creationId xmlns:a16="http://schemas.microsoft.com/office/drawing/2014/main" id="{BB04FE49-5388-74BF-16D7-725BB186BFF3}"/>
              </a:ext>
            </a:extLst>
          </p:cNvPr>
          <p:cNvSpPr>
            <a:spLocks noGrp="1"/>
          </p:cNvSpPr>
          <p:nvPr>
            <p:ph idx="1"/>
          </p:nvPr>
        </p:nvSpPr>
        <p:spPr>
          <a:xfrm>
            <a:off x="412811" y="2027239"/>
            <a:ext cx="10515600" cy="4351338"/>
          </a:xfrm>
        </p:spPr>
        <p:txBody>
          <a:bodyPr/>
          <a:lstStyle/>
          <a:p>
            <a:r>
              <a:rPr lang="en-US" dirty="0"/>
              <a:t>We do not use the FDA Lettering system anymore!</a:t>
            </a:r>
          </a:p>
          <a:p>
            <a:endParaRPr lang="en-US" dirty="0"/>
          </a:p>
          <a:p>
            <a:r>
              <a:rPr lang="en-US" dirty="0"/>
              <a:t>PLLR system </a:t>
            </a:r>
          </a:p>
          <a:p>
            <a:pPr lvl="1"/>
            <a:r>
              <a:rPr lang="en-US" dirty="0"/>
              <a:t>Pregnancy: risk summary, clinical considerations, available data </a:t>
            </a:r>
          </a:p>
          <a:p>
            <a:pPr lvl="1"/>
            <a:r>
              <a:rPr lang="en-US" dirty="0"/>
              <a:t>Lactation: risk summary, clinical considerations, available data</a:t>
            </a:r>
          </a:p>
          <a:p>
            <a:pPr lvl="1"/>
            <a:r>
              <a:rPr lang="en-US" dirty="0"/>
              <a:t>Female and Male Reproductive potential: impact on pregnancy testing, contraception, and infertility </a:t>
            </a:r>
          </a:p>
        </p:txBody>
      </p:sp>
      <p:pic>
        <p:nvPicPr>
          <p:cNvPr id="1026" name="Picture 2">
            <a:extLst>
              <a:ext uri="{FF2B5EF4-FFF2-40B4-BE49-F238E27FC236}">
                <a16:creationId xmlns:a16="http://schemas.microsoft.com/office/drawing/2014/main" id="{019D5144-FE5E-E583-CE8D-91989769815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81244" y="2027239"/>
            <a:ext cx="2718046" cy="13034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83442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B7577-9236-D0BD-5C2E-B5CDCAF74E50}"/>
              </a:ext>
            </a:extLst>
          </p:cNvPr>
          <p:cNvSpPr>
            <a:spLocks noGrp="1"/>
          </p:cNvSpPr>
          <p:nvPr>
            <p:ph type="title"/>
          </p:nvPr>
        </p:nvSpPr>
        <p:spPr>
          <a:xfrm>
            <a:off x="838199" y="612124"/>
            <a:ext cx="10515600" cy="709919"/>
          </a:xfrm>
        </p:spPr>
        <p:txBody>
          <a:bodyPr/>
          <a:lstStyle/>
          <a:p>
            <a:r>
              <a:rPr lang="en-US" sz="1800" b="0" i="0" u="none" strike="noStrike" dirty="0">
                <a:solidFill>
                  <a:srgbClr val="1D4F91"/>
                </a:solidFill>
                <a:effectLst/>
                <a:latin typeface="Arial" panose="020B0604020202020204" pitchFamily="34" charset="0"/>
              </a:rPr>
              <a:t>The “Risk Risk” Discussion of Perinatal Prescribing</a:t>
            </a:r>
            <a:endParaRPr lang="en-US" dirty="0"/>
          </a:p>
        </p:txBody>
      </p:sp>
      <p:graphicFrame>
        <p:nvGraphicFramePr>
          <p:cNvPr id="4" name="Content Placeholder 3">
            <a:extLst>
              <a:ext uri="{FF2B5EF4-FFF2-40B4-BE49-F238E27FC236}">
                <a16:creationId xmlns:a16="http://schemas.microsoft.com/office/drawing/2014/main" id="{AFDBA8D3-1957-5129-0192-58DC667E3772}"/>
              </a:ext>
            </a:extLst>
          </p:cNvPr>
          <p:cNvGraphicFramePr>
            <a:graphicFrameLocks noGrp="1"/>
          </p:cNvGraphicFramePr>
          <p:nvPr>
            <p:ph idx="1"/>
            <p:extLst>
              <p:ext uri="{D42A27DB-BD31-4B8C-83A1-F6EECF244321}">
                <p14:modId xmlns:p14="http://schemas.microsoft.com/office/powerpoint/2010/main" val="2088105134"/>
              </p:ext>
            </p:extLst>
          </p:nvPr>
        </p:nvGraphicFramePr>
        <p:xfrm>
          <a:off x="500269" y="1325217"/>
          <a:ext cx="11191461" cy="4413576"/>
        </p:xfrm>
        <a:graphic>
          <a:graphicData uri="http://schemas.openxmlformats.org/drawingml/2006/table">
            <a:tbl>
              <a:tblPr firstRow="1" bandRow="1">
                <a:tableStyleId>{5C22544A-7EE6-4342-B048-85BDC9FD1C3A}</a:tableStyleId>
              </a:tblPr>
              <a:tblGrid>
                <a:gridCol w="4098235">
                  <a:extLst>
                    <a:ext uri="{9D8B030D-6E8A-4147-A177-3AD203B41FA5}">
                      <a16:colId xmlns:a16="http://schemas.microsoft.com/office/drawing/2014/main" val="3762763485"/>
                    </a:ext>
                  </a:extLst>
                </a:gridCol>
                <a:gridCol w="3816626">
                  <a:extLst>
                    <a:ext uri="{9D8B030D-6E8A-4147-A177-3AD203B41FA5}">
                      <a16:colId xmlns:a16="http://schemas.microsoft.com/office/drawing/2014/main" val="1863560671"/>
                    </a:ext>
                  </a:extLst>
                </a:gridCol>
                <a:gridCol w="3276600">
                  <a:extLst>
                    <a:ext uri="{9D8B030D-6E8A-4147-A177-3AD203B41FA5}">
                      <a16:colId xmlns:a16="http://schemas.microsoft.com/office/drawing/2014/main" val="684339112"/>
                    </a:ext>
                  </a:extLst>
                </a:gridCol>
              </a:tblGrid>
              <a:tr h="1121736">
                <a:tc>
                  <a:txBody>
                    <a:bodyPr/>
                    <a:lstStyle/>
                    <a:p>
                      <a:endParaRPr lang="en-US"/>
                    </a:p>
                  </a:txBody>
                  <a:tcPr/>
                </a:tc>
                <a:tc>
                  <a:txBody>
                    <a:bodyPr/>
                    <a:lstStyle/>
                    <a:p>
                      <a:r>
                        <a:rPr lang="en-US" dirty="0"/>
                        <a:t>Risk of Untreated Psychiatric Illness</a:t>
                      </a:r>
                    </a:p>
                  </a:txBody>
                  <a:tcPr/>
                </a:tc>
                <a:tc>
                  <a:txBody>
                    <a:bodyPr/>
                    <a:lstStyle/>
                    <a:p>
                      <a:r>
                        <a:rPr lang="en-US" dirty="0"/>
                        <a:t>Risk of Medication Exposure </a:t>
                      </a:r>
                    </a:p>
                  </a:txBody>
                  <a:tcPr/>
                </a:tc>
                <a:extLst>
                  <a:ext uri="{0D108BD9-81ED-4DB2-BD59-A6C34878D82A}">
                    <a16:rowId xmlns:a16="http://schemas.microsoft.com/office/drawing/2014/main" val="2846510112"/>
                  </a:ext>
                </a:extLst>
              </a:tr>
              <a:tr h="651733">
                <a:tc>
                  <a:txBody>
                    <a:bodyPr/>
                    <a:lstStyle/>
                    <a:p>
                      <a:r>
                        <a:rPr lang="en-US" b="1" dirty="0"/>
                        <a:t>Maternal Risks: </a:t>
                      </a:r>
                      <a:r>
                        <a:rPr lang="en-US" dirty="0"/>
                        <a:t>this includes potential impact on mental health, social and occupational functioning, and potential fertility and obstetric complications </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7383752"/>
                  </a:ext>
                </a:extLst>
              </a:tr>
              <a:tr h="651733">
                <a:tc>
                  <a:txBody>
                    <a:bodyPr/>
                    <a:lstStyle/>
                    <a:p>
                      <a:r>
                        <a:rPr lang="en-US" b="1" dirty="0"/>
                        <a:t>Fetal/Child Risks: </a:t>
                      </a:r>
                      <a:r>
                        <a:rPr lang="en-US" dirty="0"/>
                        <a:t>this includes potential  teratogenicity, early and late neonatal effects and long-term developmental effects</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941600025"/>
                  </a:ext>
                </a:extLst>
              </a:tr>
              <a:tr h="651733">
                <a:tc>
                  <a:txBody>
                    <a:bodyPr/>
                    <a:lstStyle/>
                    <a:p>
                      <a:r>
                        <a:rPr lang="en-US" b="1" dirty="0"/>
                        <a:t>Breastfeeding Risks: </a:t>
                      </a:r>
                      <a:r>
                        <a:rPr lang="en-US" dirty="0"/>
                        <a:t>this includes potential impact on maternal wellbeing,  milk supply, drug transfer in milk, and the</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583735102"/>
                  </a:ext>
                </a:extLst>
              </a:tr>
            </a:tbl>
          </a:graphicData>
        </a:graphic>
      </p:graphicFrame>
    </p:spTree>
    <p:extLst>
      <p:ext uri="{BB962C8B-B14F-4D97-AF65-F5344CB8AC3E}">
        <p14:creationId xmlns:p14="http://schemas.microsoft.com/office/powerpoint/2010/main" val="42658399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92D050"/>
                </a:solidFill>
              </a:rPr>
              <a:t>Case Discussions </a:t>
            </a:r>
            <a:br>
              <a:rPr lang="en-US" dirty="0"/>
            </a:b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9598332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69439-DA2D-268B-A3A9-60A8E053B10F}"/>
              </a:ext>
            </a:extLst>
          </p:cNvPr>
          <p:cNvSpPr>
            <a:spLocks noGrp="1"/>
          </p:cNvSpPr>
          <p:nvPr>
            <p:ph type="title"/>
          </p:nvPr>
        </p:nvSpPr>
        <p:spPr>
          <a:xfrm>
            <a:off x="838200" y="947030"/>
            <a:ext cx="10515600" cy="709919"/>
          </a:xfrm>
        </p:spPr>
        <p:txBody>
          <a:bodyPr>
            <a:normAutofit/>
          </a:bodyPr>
          <a:lstStyle/>
          <a:p>
            <a:r>
              <a:rPr lang="en-US" sz="3000" dirty="0">
                <a:solidFill>
                  <a:srgbClr val="92D050"/>
                </a:solidFill>
              </a:rPr>
              <a:t>Preconception Counselling: Case 1</a:t>
            </a:r>
            <a:endParaRPr lang="en-US" sz="3000" dirty="0"/>
          </a:p>
        </p:txBody>
      </p:sp>
      <p:sp>
        <p:nvSpPr>
          <p:cNvPr id="3" name="Content Placeholder 2">
            <a:extLst>
              <a:ext uri="{FF2B5EF4-FFF2-40B4-BE49-F238E27FC236}">
                <a16:creationId xmlns:a16="http://schemas.microsoft.com/office/drawing/2014/main" id="{3406AB22-81A3-1ADF-392E-8B5DE81A8FF3}"/>
              </a:ext>
            </a:extLst>
          </p:cNvPr>
          <p:cNvSpPr>
            <a:spLocks noGrp="1"/>
          </p:cNvSpPr>
          <p:nvPr>
            <p:ph idx="1"/>
          </p:nvPr>
        </p:nvSpPr>
        <p:spPr>
          <a:xfrm>
            <a:off x="838200" y="1585928"/>
            <a:ext cx="10515600" cy="4757129"/>
          </a:xfrm>
        </p:spPr>
        <p:txBody>
          <a:bodyPr>
            <a:normAutofit fontScale="92500" lnSpcReduction="10000"/>
          </a:bodyPr>
          <a:lstStyle/>
          <a:p>
            <a:pPr marL="0" indent="0">
              <a:buNone/>
            </a:pPr>
            <a:r>
              <a:rPr lang="en-US" dirty="0"/>
              <a:t>35 female with history of postpartum depression without suicide ideation with first child that responded well to Lexapro 5mg in the postpartum period. Continues to be on Lexapro 5mg 2 years after birth. Reports no other history of depressive symptoms. Is presenting for counseling around medication use in pregnancy as she is currently hoping to get pregnant. </a:t>
            </a:r>
          </a:p>
          <a:p>
            <a:pPr marL="0" indent="0">
              <a:buNone/>
            </a:pPr>
            <a:r>
              <a:rPr lang="en-US" dirty="0"/>
              <a:t>Assessment: </a:t>
            </a:r>
          </a:p>
          <a:p>
            <a:r>
              <a:rPr lang="en-US" dirty="0"/>
              <a:t>Assess for residual symptoms: currently asymptomatic</a:t>
            </a:r>
          </a:p>
          <a:p>
            <a:r>
              <a:rPr lang="en-US" dirty="0"/>
              <a:t>Assess for additional supports: is married with strong social and family support. Not currently in therapy </a:t>
            </a:r>
          </a:p>
          <a:p>
            <a:r>
              <a:rPr lang="en-US" dirty="0"/>
              <a:t>Assess for additional risk factors: due to job reporting plan to take around only 3 weeks of parental leave</a:t>
            </a:r>
          </a:p>
          <a:p>
            <a:endParaRPr lang="en-US" dirty="0"/>
          </a:p>
          <a:p>
            <a:pPr marL="0" indent="0">
              <a:buNone/>
            </a:pPr>
            <a:endParaRPr lang="en-US" dirty="0"/>
          </a:p>
        </p:txBody>
      </p:sp>
    </p:spTree>
    <p:extLst>
      <p:ext uri="{BB962C8B-B14F-4D97-AF65-F5344CB8AC3E}">
        <p14:creationId xmlns:p14="http://schemas.microsoft.com/office/powerpoint/2010/main" val="1786644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7629" y="2619976"/>
            <a:ext cx="11336740" cy="3117884"/>
          </a:xfrm>
        </p:spPr>
        <p:txBody>
          <a:bodyPr>
            <a:normAutofit/>
          </a:bodyPr>
          <a:lstStyle/>
          <a:p>
            <a:r>
              <a:rPr lang="en-US" sz="2800" dirty="0">
                <a:solidFill>
                  <a:schemeClr val="tx1">
                    <a:lumMod val="65000"/>
                    <a:lumOff val="35000"/>
                  </a:schemeClr>
                </a:solidFill>
                <a:ea typeface="+mn-ea"/>
                <a:cs typeface="+mn-cs"/>
              </a:rPr>
              <a:t>“Neither I nor my spouse has a relevant financial relationship with a commercial interest to disclose.”</a:t>
            </a:r>
          </a:p>
          <a:p>
            <a:endParaRPr lang="en-US" sz="2800" dirty="0">
              <a:solidFill>
                <a:schemeClr val="tx1">
                  <a:lumMod val="65000"/>
                  <a:lumOff val="35000"/>
                </a:schemeClr>
              </a:solidFill>
              <a:ea typeface="+mn-ea"/>
              <a:cs typeface="+mn-cs"/>
            </a:endParaRPr>
          </a:p>
          <a:p>
            <a:endParaRPr lang="en-US" sz="2800" b="1" dirty="0">
              <a:solidFill>
                <a:schemeClr val="tx1">
                  <a:lumMod val="65000"/>
                  <a:lumOff val="35000"/>
                </a:schemeClr>
              </a:solidFill>
              <a:ea typeface="+mn-ea"/>
              <a:cs typeface="+mn-cs"/>
            </a:endParaRPr>
          </a:p>
        </p:txBody>
      </p:sp>
      <p:sp>
        <p:nvSpPr>
          <p:cNvPr id="4" name="TextBox 3"/>
          <p:cNvSpPr txBox="1"/>
          <p:nvPr/>
        </p:nvSpPr>
        <p:spPr>
          <a:xfrm>
            <a:off x="3352800" y="1296537"/>
            <a:ext cx="5486400" cy="1323439"/>
          </a:xfrm>
          <a:prstGeom prst="rect">
            <a:avLst/>
          </a:prstGeom>
          <a:noFill/>
        </p:spPr>
        <p:txBody>
          <a:bodyPr wrap="square" rtlCol="0">
            <a:spAutoFit/>
          </a:bodyPr>
          <a:lstStyle/>
          <a:p>
            <a:pPr algn="ctr"/>
            <a:r>
              <a:rPr lang="en-US" sz="8000" dirty="0">
                <a:solidFill>
                  <a:srgbClr val="049FDA"/>
                </a:solidFill>
                <a:latin typeface="Helvetica Regular" charset="0"/>
                <a:ea typeface="Helvetica Regular" charset="0"/>
                <a:cs typeface="Helvetica Regular" charset="0"/>
              </a:rPr>
              <a:t>Disclosures</a:t>
            </a:r>
          </a:p>
        </p:txBody>
      </p:sp>
    </p:spTree>
    <p:extLst>
      <p:ext uri="{BB962C8B-B14F-4D97-AF65-F5344CB8AC3E}">
        <p14:creationId xmlns:p14="http://schemas.microsoft.com/office/powerpoint/2010/main" val="17080710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E66CB02-5308-0BC1-C937-463BE97E01AA}"/>
              </a:ext>
            </a:extLst>
          </p:cNvPr>
          <p:cNvSpPr>
            <a:spLocks noGrp="1"/>
          </p:cNvSpPr>
          <p:nvPr>
            <p:ph idx="1"/>
          </p:nvPr>
        </p:nvSpPr>
        <p:spPr>
          <a:xfrm>
            <a:off x="838200" y="1337353"/>
            <a:ext cx="10515600" cy="4351338"/>
          </a:xfrm>
        </p:spPr>
        <p:txBody>
          <a:bodyPr>
            <a:normAutofit lnSpcReduction="10000"/>
          </a:bodyPr>
          <a:lstStyle/>
          <a:p>
            <a:pPr marL="0" indent="0">
              <a:buNone/>
            </a:pPr>
            <a:r>
              <a:rPr lang="en-US" dirty="0"/>
              <a:t>Case 1: Treatment recommendations</a:t>
            </a:r>
          </a:p>
          <a:p>
            <a:pPr marL="0" indent="0">
              <a:buNone/>
            </a:pPr>
            <a:r>
              <a:rPr lang="en-US" dirty="0"/>
              <a:t>- General Risk Stratification: low</a:t>
            </a:r>
          </a:p>
          <a:p>
            <a:pPr marL="0" indent="0">
              <a:buNone/>
            </a:pPr>
            <a:r>
              <a:rPr lang="en-US" dirty="0"/>
              <a:t>- General recommendation:</a:t>
            </a:r>
          </a:p>
          <a:p>
            <a:pPr lvl="1"/>
            <a:r>
              <a:rPr lang="en-US" dirty="0"/>
              <a:t>Complete Risk Risk Discussion </a:t>
            </a:r>
          </a:p>
          <a:p>
            <a:pPr lvl="1"/>
            <a:r>
              <a:rPr lang="en-US" dirty="0"/>
              <a:t>Can consider medication discontinuation/lowering with plan for 3-6 month stability before starting attempts to conceive. Discuss plan to restart/increase medications if evidence of symptom redevelopment </a:t>
            </a:r>
          </a:p>
          <a:p>
            <a:pPr marL="0" indent="0">
              <a:buNone/>
            </a:pPr>
            <a:r>
              <a:rPr lang="en-US" dirty="0"/>
              <a:t>- Consider additional supports: </a:t>
            </a:r>
          </a:p>
          <a:p>
            <a:pPr lvl="1"/>
            <a:r>
              <a:rPr lang="en-US" dirty="0"/>
              <a:t>Therapy </a:t>
            </a:r>
          </a:p>
          <a:p>
            <a:pPr lvl="1"/>
            <a:r>
              <a:rPr lang="en-US" dirty="0"/>
              <a:t>Postpartum planning: Discuss concerns around childcare/provide relevant resources </a:t>
            </a:r>
          </a:p>
        </p:txBody>
      </p:sp>
    </p:spTree>
    <p:extLst>
      <p:ext uri="{BB962C8B-B14F-4D97-AF65-F5344CB8AC3E}">
        <p14:creationId xmlns:p14="http://schemas.microsoft.com/office/powerpoint/2010/main" val="3565923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92D050"/>
                </a:solidFill>
              </a:rPr>
              <a:t>Depression in Pregnancy: Case 2</a:t>
            </a:r>
          </a:p>
        </p:txBody>
      </p:sp>
      <p:sp>
        <p:nvSpPr>
          <p:cNvPr id="3" name="Content Placeholder 2"/>
          <p:cNvSpPr>
            <a:spLocks noGrp="1"/>
          </p:cNvSpPr>
          <p:nvPr>
            <p:ph idx="1"/>
          </p:nvPr>
        </p:nvSpPr>
        <p:spPr>
          <a:xfrm>
            <a:off x="838200" y="1825625"/>
            <a:ext cx="10515600" cy="4351338"/>
          </a:xfrm>
        </p:spPr>
        <p:txBody>
          <a:bodyPr>
            <a:normAutofit lnSpcReduction="10000"/>
          </a:bodyPr>
          <a:lstStyle/>
          <a:p>
            <a:pPr marL="0" indent="0">
              <a:buNone/>
            </a:pPr>
            <a:r>
              <a:rPr lang="en-US" dirty="0"/>
              <a:t>40 female, with history of recurrent MDD disorder, history of suicidal ideation without attempt or intent, currently 10 weeks pregnant. Presenting for counseling around continued use of Zoloft</a:t>
            </a:r>
          </a:p>
          <a:p>
            <a:r>
              <a:rPr lang="en-US" dirty="0"/>
              <a:t>Assess for residual symptoms: reporting some moderate symptoms of depression. Denies any current thoughts of self harm </a:t>
            </a:r>
          </a:p>
          <a:p>
            <a:r>
              <a:rPr lang="en-US" dirty="0"/>
              <a:t>Assess for additional supports: reports close friends and supportive job environment </a:t>
            </a:r>
          </a:p>
          <a:p>
            <a:r>
              <a:rPr lang="en-US" dirty="0"/>
              <a:t>Assess for additional risk factors: unplanned pregnancy, currently living alone. Poor family supports </a:t>
            </a:r>
          </a:p>
          <a:p>
            <a:endParaRPr lang="en-US" dirty="0"/>
          </a:p>
          <a:p>
            <a:endParaRPr lang="en-US" dirty="0"/>
          </a:p>
        </p:txBody>
      </p:sp>
    </p:spTree>
    <p:extLst>
      <p:ext uri="{BB962C8B-B14F-4D97-AF65-F5344CB8AC3E}">
        <p14:creationId xmlns:p14="http://schemas.microsoft.com/office/powerpoint/2010/main" val="73220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2A4F99-60BB-5B0E-9ED9-CFF9A9FE7458}"/>
              </a:ext>
            </a:extLst>
          </p:cNvPr>
          <p:cNvSpPr>
            <a:spLocks noGrp="1"/>
          </p:cNvSpPr>
          <p:nvPr>
            <p:ph idx="1"/>
          </p:nvPr>
        </p:nvSpPr>
        <p:spPr>
          <a:xfrm>
            <a:off x="838200" y="1343649"/>
            <a:ext cx="10515600" cy="4351338"/>
          </a:xfrm>
        </p:spPr>
        <p:txBody>
          <a:bodyPr>
            <a:normAutofit lnSpcReduction="10000"/>
          </a:bodyPr>
          <a:lstStyle/>
          <a:p>
            <a:pPr marL="0" indent="0">
              <a:buNone/>
            </a:pPr>
            <a:r>
              <a:rPr lang="en-US" dirty="0"/>
              <a:t>Treatment recommendations</a:t>
            </a:r>
          </a:p>
          <a:p>
            <a:pPr marL="0" indent="0">
              <a:buNone/>
            </a:pPr>
            <a:r>
              <a:rPr lang="en-US" dirty="0"/>
              <a:t>- General Risk Stratification: Moderate</a:t>
            </a:r>
          </a:p>
          <a:p>
            <a:pPr marL="0" indent="0">
              <a:buNone/>
            </a:pPr>
            <a:r>
              <a:rPr lang="en-US" dirty="0"/>
              <a:t>- Complete risk risk discussion</a:t>
            </a:r>
          </a:p>
          <a:p>
            <a:pPr lvl="1"/>
            <a:r>
              <a:rPr lang="en-US" dirty="0"/>
              <a:t>Recommend continued medication use; in fact you will want to consider increase/augmentation as patient is currently symptomatic. Remember goal is to treat to effect! </a:t>
            </a:r>
          </a:p>
          <a:p>
            <a:pPr lvl="1"/>
            <a:r>
              <a:rPr lang="en-US" dirty="0"/>
              <a:t>Recommend additional supports: therapy, psychoeducation childbirth/parenting classes, support groups, help identify other social/community support sources </a:t>
            </a:r>
            <a:r>
              <a:rPr lang="en-US" dirty="0" err="1"/>
              <a:t>etc</a:t>
            </a:r>
            <a:r>
              <a:rPr lang="en-US" dirty="0"/>
              <a:t> </a:t>
            </a:r>
          </a:p>
          <a:p>
            <a:pPr marL="0" indent="0">
              <a:buNone/>
            </a:pPr>
            <a:r>
              <a:rPr lang="en-US" dirty="0"/>
              <a:t>- If patient chooses to discontinue medication:</a:t>
            </a:r>
          </a:p>
          <a:p>
            <a:pPr lvl="1"/>
            <a:r>
              <a:rPr lang="en-US" dirty="0"/>
              <a:t>Discuss importance of close monitoring during perinatal period </a:t>
            </a:r>
          </a:p>
          <a:p>
            <a:pPr marL="0" indent="0">
              <a:buNone/>
            </a:pPr>
            <a:endParaRPr lang="en-US" dirty="0"/>
          </a:p>
        </p:txBody>
      </p:sp>
    </p:spTree>
    <p:extLst>
      <p:ext uri="{BB962C8B-B14F-4D97-AF65-F5344CB8AC3E}">
        <p14:creationId xmlns:p14="http://schemas.microsoft.com/office/powerpoint/2010/main" val="2872076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DF43E-0D6B-FE05-46CC-9DEA5C82D74D}"/>
              </a:ext>
            </a:extLst>
          </p:cNvPr>
          <p:cNvSpPr>
            <a:spLocks noGrp="1"/>
          </p:cNvSpPr>
          <p:nvPr>
            <p:ph type="title"/>
          </p:nvPr>
        </p:nvSpPr>
        <p:spPr/>
        <p:txBody>
          <a:bodyPr/>
          <a:lstStyle/>
          <a:p>
            <a:r>
              <a:rPr lang="en-US" sz="4400" dirty="0">
                <a:solidFill>
                  <a:srgbClr val="92D050"/>
                </a:solidFill>
              </a:rPr>
              <a:t>Bipolar Disorder &amp; Pregnancy: Case 2</a:t>
            </a:r>
            <a:endParaRPr lang="en-US" dirty="0"/>
          </a:p>
        </p:txBody>
      </p:sp>
      <p:sp>
        <p:nvSpPr>
          <p:cNvPr id="3" name="Content Placeholder 2">
            <a:extLst>
              <a:ext uri="{FF2B5EF4-FFF2-40B4-BE49-F238E27FC236}">
                <a16:creationId xmlns:a16="http://schemas.microsoft.com/office/drawing/2014/main" id="{5FC5EF75-78FC-B585-04DA-9EE5B19D8707}"/>
              </a:ext>
            </a:extLst>
          </p:cNvPr>
          <p:cNvSpPr>
            <a:spLocks noGrp="1"/>
          </p:cNvSpPr>
          <p:nvPr>
            <p:ph idx="1"/>
          </p:nvPr>
        </p:nvSpPr>
        <p:spPr>
          <a:xfrm>
            <a:off x="838200" y="1914402"/>
            <a:ext cx="10515600" cy="4351338"/>
          </a:xfrm>
        </p:spPr>
        <p:txBody>
          <a:bodyPr>
            <a:normAutofit fontScale="92500"/>
          </a:bodyPr>
          <a:lstStyle/>
          <a:p>
            <a:pPr marL="0" indent="0">
              <a:buNone/>
            </a:pPr>
            <a:r>
              <a:rPr lang="en-US" dirty="0"/>
              <a:t>Case 3: 27 year old female, with history of bipolar disorder, 2 prior hospitalizations for manic episodes, history of prior suicide attempt via cutting, presenting now with unplanned pregnancy at 16 weeks following recent manic episode; now stable on Zyprexa. </a:t>
            </a:r>
          </a:p>
          <a:p>
            <a:r>
              <a:rPr lang="en-US" dirty="0"/>
              <a:t>Assess for residual symptoms: currently denying additional symptoms </a:t>
            </a:r>
          </a:p>
          <a:p>
            <a:r>
              <a:rPr lang="en-US" dirty="0"/>
              <a:t>Assess for additional supports: reports close relationship with therapist </a:t>
            </a:r>
          </a:p>
          <a:p>
            <a:r>
              <a:rPr lang="en-US" dirty="0"/>
              <a:t>Assess for additional risk factors: history of postpartum psychosis in grandmother, history of postpartum depression in mother </a:t>
            </a:r>
          </a:p>
          <a:p>
            <a:pPr marL="0" indent="0">
              <a:buNone/>
            </a:pPr>
            <a:endParaRPr lang="en-US" dirty="0"/>
          </a:p>
        </p:txBody>
      </p:sp>
    </p:spTree>
    <p:extLst>
      <p:ext uri="{BB962C8B-B14F-4D97-AF65-F5344CB8AC3E}">
        <p14:creationId xmlns:p14="http://schemas.microsoft.com/office/powerpoint/2010/main" val="17181045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4D3A92-3157-C97A-D1FF-A4B550B8C8B5}"/>
              </a:ext>
            </a:extLst>
          </p:cNvPr>
          <p:cNvSpPr>
            <a:spLocks noGrp="1"/>
          </p:cNvSpPr>
          <p:nvPr>
            <p:ph idx="1"/>
          </p:nvPr>
        </p:nvSpPr>
        <p:spPr>
          <a:xfrm>
            <a:off x="385439" y="1173431"/>
            <a:ext cx="10463074" cy="4934405"/>
          </a:xfrm>
        </p:spPr>
        <p:txBody>
          <a:bodyPr>
            <a:normAutofit fontScale="92500" lnSpcReduction="10000"/>
          </a:bodyPr>
          <a:lstStyle/>
          <a:p>
            <a:pPr marL="0" indent="0">
              <a:buNone/>
            </a:pPr>
            <a:r>
              <a:rPr lang="en-US" dirty="0"/>
              <a:t>Treatment Recommendations: </a:t>
            </a:r>
          </a:p>
          <a:p>
            <a:pPr marL="0" indent="0">
              <a:buNone/>
            </a:pPr>
            <a:r>
              <a:rPr lang="en-US" dirty="0"/>
              <a:t>- General Risk Stratification: High </a:t>
            </a:r>
          </a:p>
          <a:p>
            <a:pPr marL="0" indent="0">
              <a:buNone/>
            </a:pPr>
            <a:r>
              <a:rPr lang="en-US" dirty="0"/>
              <a:t>- Complete risk risk discussion</a:t>
            </a:r>
          </a:p>
          <a:p>
            <a:pPr lvl="1"/>
            <a:r>
              <a:rPr lang="en-US" dirty="0"/>
              <a:t>Recommend continued medication use</a:t>
            </a:r>
          </a:p>
          <a:p>
            <a:pPr lvl="1"/>
            <a:r>
              <a:rPr lang="en-US" dirty="0"/>
              <a:t>Recommend continued therapy </a:t>
            </a:r>
          </a:p>
          <a:p>
            <a:pPr lvl="1"/>
            <a:r>
              <a:rPr lang="en-US" dirty="0"/>
              <a:t>Recommend additional supports: psychoeducation childbirth/parenting classes, support groups, help identify other social/community support sources </a:t>
            </a:r>
            <a:r>
              <a:rPr lang="en-US" dirty="0" err="1"/>
              <a:t>etc</a:t>
            </a:r>
            <a:r>
              <a:rPr lang="en-US" dirty="0"/>
              <a:t> </a:t>
            </a:r>
          </a:p>
          <a:p>
            <a:pPr lvl="1"/>
            <a:r>
              <a:rPr lang="en-US" b="1" dirty="0"/>
              <a:t>Important to discuss plans around optimizing sleep in postpartum period. </a:t>
            </a:r>
          </a:p>
          <a:p>
            <a:pPr lvl="1"/>
            <a:r>
              <a:rPr lang="en-US" b="1" dirty="0"/>
              <a:t>Family meeting to discuss risks of the postpartum period </a:t>
            </a:r>
          </a:p>
          <a:p>
            <a:pPr lvl="1"/>
            <a:r>
              <a:rPr lang="en-US" b="1" dirty="0"/>
              <a:t>Inter-team disciplinary approach </a:t>
            </a:r>
          </a:p>
          <a:p>
            <a:pPr marL="0" indent="0">
              <a:buNone/>
            </a:pPr>
            <a:r>
              <a:rPr lang="en-US" dirty="0"/>
              <a:t>- If patient chooses to discontinue medication:</a:t>
            </a:r>
          </a:p>
          <a:p>
            <a:pPr lvl="1"/>
            <a:r>
              <a:rPr lang="en-US" dirty="0"/>
              <a:t>Discuss importance of close monitoring during perinatal period </a:t>
            </a:r>
          </a:p>
          <a:p>
            <a:pPr marL="0" indent="0">
              <a:buNone/>
            </a:pPr>
            <a:endParaRPr lang="en-US" dirty="0"/>
          </a:p>
          <a:p>
            <a:pPr marL="0" indent="0">
              <a:buNone/>
            </a:pPr>
            <a:endParaRPr lang="en-US" dirty="0"/>
          </a:p>
        </p:txBody>
      </p:sp>
      <p:sp>
        <p:nvSpPr>
          <p:cNvPr id="4" name="Bevel 3">
            <a:extLst>
              <a:ext uri="{FF2B5EF4-FFF2-40B4-BE49-F238E27FC236}">
                <a16:creationId xmlns:a16="http://schemas.microsoft.com/office/drawing/2014/main" id="{679B46CD-105D-BF55-ECD3-9C878F4ACCF3}"/>
              </a:ext>
            </a:extLst>
          </p:cNvPr>
          <p:cNvSpPr/>
          <p:nvPr/>
        </p:nvSpPr>
        <p:spPr>
          <a:xfrm>
            <a:off x="7981025" y="292961"/>
            <a:ext cx="4047478" cy="2441359"/>
          </a:xfrm>
          <a:prstGeom prst="bevel">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b="1" dirty="0"/>
              <a:t>Quick word: </a:t>
            </a:r>
            <a:r>
              <a:rPr lang="en-US" sz="1500" dirty="0"/>
              <a:t>Mood stabilizers such as Lithium and Depakote have higher neonatal risk profiles than antipsychotics. Recommend getting specialist support for cases with individuals on these medications</a:t>
            </a:r>
          </a:p>
        </p:txBody>
      </p:sp>
    </p:spTree>
    <p:extLst>
      <p:ext uri="{BB962C8B-B14F-4D97-AF65-F5344CB8AC3E}">
        <p14:creationId xmlns:p14="http://schemas.microsoft.com/office/powerpoint/2010/main" val="3021461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Thank You !</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3559579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Post Test Questions </a:t>
            </a:r>
          </a:p>
        </p:txBody>
      </p:sp>
      <p:sp>
        <p:nvSpPr>
          <p:cNvPr id="3" name="Content Placeholder 2"/>
          <p:cNvSpPr>
            <a:spLocks noGrp="1"/>
          </p:cNvSpPr>
          <p:nvPr>
            <p:ph idx="1"/>
          </p:nvPr>
        </p:nvSpPr>
        <p:spPr/>
        <p:txBody>
          <a:bodyPr/>
          <a:lstStyle/>
          <a:p>
            <a:r>
              <a:rPr lang="en-US" dirty="0"/>
              <a:t>1. I feel comfortable starting the conversations about need for treatment and safety of medications in pregnancy in women with psychiatric illness on medications.</a:t>
            </a:r>
          </a:p>
          <a:p>
            <a:r>
              <a:rPr lang="en-US" dirty="0"/>
              <a:t>2. I feel comfortable completing a risk risk discussion around perinatal medication treatment for pregnancy</a:t>
            </a:r>
          </a:p>
          <a:p>
            <a:r>
              <a:rPr lang="en-US" dirty="0"/>
              <a:t>3. I feel comfortable starting early planning about medication usage in breastfeeding in individuals with psychiatric illness.</a:t>
            </a:r>
          </a:p>
        </p:txBody>
      </p:sp>
    </p:spTree>
    <p:extLst>
      <p:ext uri="{BB962C8B-B14F-4D97-AF65-F5344CB8AC3E}">
        <p14:creationId xmlns:p14="http://schemas.microsoft.com/office/powerpoint/2010/main" val="1367103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rgbClr val="7030A0"/>
                </a:solidFill>
              </a:rPr>
              <a:t>Do you treat patients with psychiatric diagnosis who can become pregnant ?</a:t>
            </a:r>
            <a:br>
              <a:rPr lang="en-US" dirty="0">
                <a:solidFill>
                  <a:srgbClr val="7030A0"/>
                </a:solidFill>
              </a:rPr>
            </a:br>
            <a:endParaRPr lang="en-US" dirty="0">
              <a:solidFill>
                <a:srgbClr val="7030A0"/>
              </a:solidFill>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403625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1965115"/>
          </a:xfrm>
        </p:spPr>
        <p:txBody>
          <a:bodyPr>
            <a:normAutofit/>
          </a:bodyPr>
          <a:lstStyle/>
          <a:p>
            <a:r>
              <a:rPr lang="en-US" sz="4000" dirty="0">
                <a:solidFill>
                  <a:srgbClr val="7030A0"/>
                </a:solidFill>
              </a:rPr>
              <a:t>Do you feel prepared to care for perinatal individuals on psychiatric medications ?</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97635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7030A0"/>
                </a:solidFill>
              </a:rPr>
              <a:t>General Consideration </a:t>
            </a:r>
          </a:p>
        </p:txBody>
      </p:sp>
      <p:sp>
        <p:nvSpPr>
          <p:cNvPr id="3" name="Content Placeholder 2"/>
          <p:cNvSpPr>
            <a:spLocks noGrp="1"/>
          </p:cNvSpPr>
          <p:nvPr>
            <p:ph idx="1"/>
          </p:nvPr>
        </p:nvSpPr>
        <p:spPr/>
        <p:txBody>
          <a:bodyPr>
            <a:normAutofit fontScale="92500" lnSpcReduction="10000"/>
          </a:bodyPr>
          <a:lstStyle/>
          <a:p>
            <a:r>
              <a:rPr lang="en-US" dirty="0"/>
              <a:t>50% of all pregnancies unplanned </a:t>
            </a:r>
          </a:p>
          <a:p>
            <a:r>
              <a:rPr lang="en-US" dirty="0"/>
              <a:t>83% of mothers breastfeed,60% till 6 months and 30% till 12 months </a:t>
            </a:r>
          </a:p>
          <a:p>
            <a:r>
              <a:rPr lang="en-US" dirty="0"/>
              <a:t>10.3% women in reproductive age on antidepressants </a:t>
            </a:r>
          </a:p>
          <a:p>
            <a:r>
              <a:rPr lang="en-US" dirty="0"/>
              <a:t>6.8% use anti-depressants in first trimester </a:t>
            </a:r>
          </a:p>
          <a:p>
            <a:r>
              <a:rPr lang="en-US" dirty="0"/>
              <a:t>6-15% of pregnant patient with psychiatric d/o are prescribed antipsychotic </a:t>
            </a:r>
          </a:p>
          <a:p>
            <a:pPr marL="0" indent="0">
              <a:buNone/>
            </a:pPr>
            <a:endParaRPr lang="en-US" dirty="0"/>
          </a:p>
          <a:p>
            <a:pPr marL="0" indent="0">
              <a:buNone/>
            </a:pPr>
            <a:endParaRPr lang="en-US" dirty="0"/>
          </a:p>
          <a:p>
            <a:pPr marL="0" indent="0">
              <a:buNone/>
            </a:pPr>
            <a:endParaRPr lang="en-US" dirty="0"/>
          </a:p>
          <a:p>
            <a:pPr marL="0" indent="0">
              <a:buNone/>
            </a:pPr>
            <a:r>
              <a:rPr lang="en-US" dirty="0"/>
              <a:t>   </a:t>
            </a:r>
            <a:r>
              <a:rPr lang="en-US" sz="1100" dirty="0"/>
              <a:t>Ref: Finer et al 2014, Dawson et al 2016, Pratt et al 2017, </a:t>
            </a:r>
            <a:r>
              <a:rPr lang="en-US" sz="1100" dirty="0" err="1"/>
              <a:t>Ko</a:t>
            </a:r>
            <a:r>
              <a:rPr lang="en-US" sz="1100" dirty="0"/>
              <a:t> JY et 2012, </a:t>
            </a:r>
            <a:r>
              <a:rPr lang="en-US" sz="1100" dirty="0" err="1"/>
              <a:t>Edinoff</a:t>
            </a:r>
            <a:r>
              <a:rPr lang="en-US" sz="1100" dirty="0"/>
              <a:t> et al 2022, Hanley 2014</a:t>
            </a:r>
          </a:p>
          <a:p>
            <a:endParaRPr lang="en-US" dirty="0"/>
          </a:p>
        </p:txBody>
      </p:sp>
    </p:spTree>
    <p:extLst>
      <p:ext uri="{BB962C8B-B14F-4D97-AF65-F5344CB8AC3E}">
        <p14:creationId xmlns:p14="http://schemas.microsoft.com/office/powerpoint/2010/main" val="695350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7030A0"/>
                </a:solidFill>
              </a:rPr>
              <a:t>Common Reasons for unease with perinatal prescribing </a:t>
            </a:r>
          </a:p>
        </p:txBody>
      </p:sp>
      <p:sp>
        <p:nvSpPr>
          <p:cNvPr id="3" name="Content Placeholder 2"/>
          <p:cNvSpPr>
            <a:spLocks noGrp="1"/>
          </p:cNvSpPr>
          <p:nvPr>
            <p:ph idx="1"/>
          </p:nvPr>
        </p:nvSpPr>
        <p:spPr>
          <a:xfrm>
            <a:off x="838200" y="2254871"/>
            <a:ext cx="10515600" cy="4351338"/>
          </a:xfrm>
        </p:spPr>
        <p:txBody>
          <a:bodyPr>
            <a:normAutofit/>
          </a:bodyPr>
          <a:lstStyle/>
          <a:p>
            <a:r>
              <a:rPr lang="en-US" sz="2000" dirty="0"/>
              <a:t>Concern around potential effects on neonate/child</a:t>
            </a:r>
          </a:p>
          <a:p>
            <a:r>
              <a:rPr lang="en-US" sz="2000" dirty="0"/>
              <a:t>Concern around quality of information/studies on use of medications in the perinatal period </a:t>
            </a:r>
          </a:p>
          <a:p>
            <a:r>
              <a:rPr lang="en-US" sz="2000" dirty="0"/>
              <a:t>Lack of knowledge/discomfort around expected volume/metabolic changes in pregnancy/postpartum and how this effects medications </a:t>
            </a:r>
          </a:p>
          <a:p>
            <a:r>
              <a:rPr lang="en-US" sz="2000" dirty="0"/>
              <a:t>Lack of knowledge around risks of untreated/undertreated psychiatric illness</a:t>
            </a:r>
          </a:p>
          <a:p>
            <a:r>
              <a:rPr lang="en-US" sz="2000" dirty="0"/>
              <a:t>Poor understanding of current FDA recommendations around perinatal medication prescribing </a:t>
            </a:r>
          </a:p>
          <a:p>
            <a:pPr marL="0" indent="0">
              <a:buNone/>
            </a:pPr>
            <a:endParaRPr lang="en-US" dirty="0"/>
          </a:p>
          <a:p>
            <a:endParaRPr lang="en-US" dirty="0"/>
          </a:p>
        </p:txBody>
      </p:sp>
    </p:spTree>
    <p:extLst>
      <p:ext uri="{BB962C8B-B14F-4D97-AF65-F5344CB8AC3E}">
        <p14:creationId xmlns:p14="http://schemas.microsoft.com/office/powerpoint/2010/main" val="15981370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285F5-FBED-E1CC-CF01-A214506B5165}"/>
              </a:ext>
            </a:extLst>
          </p:cNvPr>
          <p:cNvSpPr>
            <a:spLocks noGrp="1"/>
          </p:cNvSpPr>
          <p:nvPr>
            <p:ph type="title"/>
          </p:nvPr>
        </p:nvSpPr>
        <p:spPr/>
        <p:txBody>
          <a:bodyPr>
            <a:normAutofit/>
          </a:bodyPr>
          <a:lstStyle/>
          <a:p>
            <a:r>
              <a:rPr lang="en-US" sz="4000" i="0" u="none" strike="noStrike" dirty="0">
                <a:solidFill>
                  <a:srgbClr val="7030A0"/>
                </a:solidFill>
                <a:effectLst/>
                <a:latin typeface="Helvetica" pitchFamily="2" charset="0"/>
              </a:rPr>
              <a:t>Prescribing in the perinatal</a:t>
            </a:r>
            <a:endParaRPr lang="en-US" sz="4000" dirty="0">
              <a:solidFill>
                <a:srgbClr val="7030A0"/>
              </a:solidFill>
              <a:latin typeface="Helvetica" pitchFamily="2" charset="0"/>
            </a:endParaRPr>
          </a:p>
        </p:txBody>
      </p:sp>
      <p:sp>
        <p:nvSpPr>
          <p:cNvPr id="3" name="Content Placeholder 2">
            <a:extLst>
              <a:ext uri="{FF2B5EF4-FFF2-40B4-BE49-F238E27FC236}">
                <a16:creationId xmlns:a16="http://schemas.microsoft.com/office/drawing/2014/main" id="{AD7C49BC-31F6-F3C8-9FEE-D4CC846B43E8}"/>
              </a:ext>
            </a:extLst>
          </p:cNvPr>
          <p:cNvSpPr>
            <a:spLocks noGrp="1"/>
          </p:cNvSpPr>
          <p:nvPr>
            <p:ph idx="1"/>
          </p:nvPr>
        </p:nvSpPr>
        <p:spPr>
          <a:xfrm>
            <a:off x="838200" y="1825625"/>
            <a:ext cx="10515600" cy="4351338"/>
          </a:xfrm>
        </p:spPr>
        <p:txBody>
          <a:bodyPr/>
          <a:lstStyle/>
          <a:p>
            <a:pPr marL="0" indent="0" rtl="0">
              <a:spcBef>
                <a:spcPts val="0"/>
              </a:spcBef>
              <a:spcAft>
                <a:spcPts val="1200"/>
              </a:spcAft>
              <a:buNone/>
            </a:pPr>
            <a:r>
              <a:rPr lang="en-US" sz="2400" b="1" i="0" u="none" strike="noStrike" dirty="0">
                <a:effectLst/>
                <a:latin typeface="Open Sans" panose="020B0606030504020204" pitchFamily="34" charset="0"/>
              </a:rPr>
              <a:t>Role of the prescriber:</a:t>
            </a:r>
            <a:endParaRPr lang="en-US" sz="2400" b="1" dirty="0">
              <a:effectLst/>
            </a:endParaRPr>
          </a:p>
          <a:p>
            <a:pPr rtl="0" fontAlgn="base">
              <a:spcBef>
                <a:spcPts val="0"/>
              </a:spcBef>
              <a:spcAft>
                <a:spcPts val="0"/>
              </a:spcAft>
              <a:buFont typeface="Arial" panose="020B0604020202020204" pitchFamily="34" charset="0"/>
              <a:buChar char="•"/>
            </a:pPr>
            <a:r>
              <a:rPr lang="en-US" sz="1800" b="0" i="0" u="none" strike="noStrike" dirty="0">
                <a:effectLst/>
                <a:latin typeface="Open Sans" panose="020B0606030504020204" pitchFamily="34" charset="0"/>
              </a:rPr>
              <a:t>Maintain euthymia</a:t>
            </a:r>
          </a:p>
          <a:p>
            <a:pPr rtl="0" fontAlgn="base">
              <a:spcBef>
                <a:spcPts val="0"/>
              </a:spcBef>
              <a:spcAft>
                <a:spcPts val="0"/>
              </a:spcAft>
              <a:buFont typeface="Arial" panose="020B0604020202020204" pitchFamily="34" charset="0"/>
              <a:buChar char="•"/>
            </a:pPr>
            <a:r>
              <a:rPr lang="en-US" sz="1800" b="0" i="0" u="none" strike="noStrike" dirty="0">
                <a:effectLst/>
                <a:latin typeface="Open Sans" panose="020B0606030504020204" pitchFamily="34" charset="0"/>
              </a:rPr>
              <a:t>Practice non-judgement</a:t>
            </a:r>
          </a:p>
          <a:p>
            <a:pPr rtl="0" fontAlgn="base">
              <a:spcBef>
                <a:spcPts val="0"/>
              </a:spcBef>
              <a:spcAft>
                <a:spcPts val="0"/>
              </a:spcAft>
              <a:buFont typeface="Arial" panose="020B0604020202020204" pitchFamily="34" charset="0"/>
              <a:buChar char="•"/>
            </a:pPr>
            <a:r>
              <a:rPr lang="en-US" sz="1800" b="0" i="0" u="none" strike="noStrike" dirty="0">
                <a:effectLst/>
                <a:latin typeface="Open Sans" panose="020B0606030504020204" pitchFamily="34" charset="0"/>
              </a:rPr>
              <a:t>Stay up-to-date with the literature</a:t>
            </a:r>
          </a:p>
          <a:p>
            <a:pPr rtl="0" fontAlgn="base">
              <a:spcBef>
                <a:spcPts val="0"/>
              </a:spcBef>
              <a:spcAft>
                <a:spcPts val="0"/>
              </a:spcAft>
              <a:buFont typeface="Arial" panose="020B0604020202020204" pitchFamily="34" charset="0"/>
              <a:buChar char="•"/>
            </a:pPr>
            <a:r>
              <a:rPr lang="en-US" sz="1800" b="0" i="0" u="none" strike="noStrike" dirty="0">
                <a:effectLst/>
                <a:latin typeface="Open Sans" panose="020B0606030504020204" pitchFamily="34" charset="0"/>
              </a:rPr>
              <a:t>Provide support and appropriate psychoeducation</a:t>
            </a:r>
          </a:p>
          <a:p>
            <a:pPr rtl="0" fontAlgn="base">
              <a:spcBef>
                <a:spcPts val="0"/>
              </a:spcBef>
              <a:spcAft>
                <a:spcPts val="0"/>
              </a:spcAft>
              <a:buFont typeface="Arial" panose="020B0604020202020204" pitchFamily="34" charset="0"/>
              <a:buChar char="•"/>
            </a:pPr>
            <a:r>
              <a:rPr lang="en-US" sz="1800" dirty="0">
                <a:latin typeface="Open Sans" panose="020B0606030504020204" pitchFamily="34" charset="0"/>
              </a:rPr>
              <a:t>Be mindful/aware of any bias</a:t>
            </a:r>
          </a:p>
          <a:p>
            <a:pPr rtl="0" fontAlgn="base">
              <a:spcBef>
                <a:spcPts val="0"/>
              </a:spcBef>
              <a:spcAft>
                <a:spcPts val="0"/>
              </a:spcAft>
              <a:buFont typeface="Arial" panose="020B0604020202020204" pitchFamily="34" charset="0"/>
              <a:buChar char="•"/>
            </a:pPr>
            <a:r>
              <a:rPr lang="en-US" sz="1800" dirty="0">
                <a:latin typeface="Open Sans" panose="020B0606030504020204" pitchFamily="34" charset="0"/>
              </a:rPr>
              <a:t>Start the conversation early</a:t>
            </a:r>
          </a:p>
          <a:p>
            <a:pPr rtl="0" fontAlgn="base">
              <a:spcBef>
                <a:spcPts val="0"/>
              </a:spcBef>
              <a:spcAft>
                <a:spcPts val="0"/>
              </a:spcAft>
              <a:buFont typeface="Arial" panose="020B0604020202020204" pitchFamily="34" charset="0"/>
              <a:buChar char="•"/>
            </a:pPr>
            <a:r>
              <a:rPr lang="en-US" sz="1800" dirty="0">
                <a:latin typeface="Open Sans" panose="020B0606030504020204" pitchFamily="34" charset="0"/>
              </a:rPr>
              <a:t>Remember that different patients will make different decisions </a:t>
            </a:r>
            <a:endParaRPr lang="en-US" sz="1800" b="0" i="0" u="none" strike="noStrike" dirty="0">
              <a:effectLst/>
              <a:latin typeface="Open Sans" panose="020B0606030504020204" pitchFamily="34" charset="0"/>
            </a:endParaRPr>
          </a:p>
          <a:p>
            <a:pPr rtl="0" fontAlgn="base">
              <a:spcBef>
                <a:spcPts val="0"/>
              </a:spcBef>
              <a:spcAft>
                <a:spcPts val="1200"/>
              </a:spcAft>
              <a:buFont typeface="Arial" panose="020B0604020202020204" pitchFamily="34" charset="0"/>
              <a:buChar char="•"/>
            </a:pPr>
            <a:r>
              <a:rPr lang="en-US" sz="1800" b="1" i="0" u="none" strike="noStrike" dirty="0">
                <a:effectLst/>
                <a:latin typeface="Open Sans" panose="020B0606030504020204" pitchFamily="34" charset="0"/>
              </a:rPr>
              <a:t>Stay Calm </a:t>
            </a:r>
          </a:p>
        </p:txBody>
      </p:sp>
    </p:spTree>
    <p:extLst>
      <p:ext uri="{BB962C8B-B14F-4D97-AF65-F5344CB8AC3E}">
        <p14:creationId xmlns:p14="http://schemas.microsoft.com/office/powerpoint/2010/main" val="1244064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A701B-2B81-47C5-224F-38B4E1A731DA}"/>
              </a:ext>
            </a:extLst>
          </p:cNvPr>
          <p:cNvSpPr>
            <a:spLocks noGrp="1"/>
          </p:cNvSpPr>
          <p:nvPr>
            <p:ph type="title"/>
          </p:nvPr>
        </p:nvSpPr>
        <p:spPr/>
        <p:txBody>
          <a:bodyPr>
            <a:normAutofit fontScale="90000"/>
          </a:bodyPr>
          <a:lstStyle/>
          <a:p>
            <a:r>
              <a:rPr lang="en-US" dirty="0">
                <a:solidFill>
                  <a:srgbClr val="7030A0"/>
                </a:solidFill>
              </a:rPr>
              <a:t>When to consider psychiatric medication treatment in the perinatal period? </a:t>
            </a:r>
          </a:p>
        </p:txBody>
      </p:sp>
      <p:sp>
        <p:nvSpPr>
          <p:cNvPr id="3" name="Content Placeholder 2">
            <a:extLst>
              <a:ext uri="{FF2B5EF4-FFF2-40B4-BE49-F238E27FC236}">
                <a16:creationId xmlns:a16="http://schemas.microsoft.com/office/drawing/2014/main" id="{333D27DF-C8F8-BA6A-1A64-D9797B0F6630}"/>
              </a:ext>
            </a:extLst>
          </p:cNvPr>
          <p:cNvSpPr>
            <a:spLocks noGrp="1"/>
          </p:cNvSpPr>
          <p:nvPr>
            <p:ph idx="1"/>
          </p:nvPr>
        </p:nvSpPr>
        <p:spPr>
          <a:xfrm>
            <a:off x="238539" y="2308194"/>
            <a:ext cx="11502887" cy="4128786"/>
          </a:xfrm>
        </p:spPr>
        <p:txBody>
          <a:bodyPr>
            <a:normAutofit lnSpcReduction="10000"/>
          </a:bodyPr>
          <a:lstStyle/>
          <a:p>
            <a:pPr marL="457200" lvl="1" indent="0">
              <a:buNone/>
            </a:pPr>
            <a:r>
              <a:rPr lang="en-US" dirty="0"/>
              <a:t>In general, consider starting or continuing psychiatric medications in the perinatal period if the individual currently or previously has had symptoms of moderate to severe levels with functional impact </a:t>
            </a:r>
          </a:p>
          <a:p>
            <a:pPr marL="457200" lvl="1" indent="0">
              <a:buNone/>
            </a:pPr>
            <a:endParaRPr lang="en-US" dirty="0"/>
          </a:p>
          <a:p>
            <a:pPr marL="457200" lvl="1" indent="0">
              <a:buNone/>
            </a:pPr>
            <a:r>
              <a:rPr lang="en-US" dirty="0"/>
              <a:t>In addition to medication management, always remember to consider other important support/treatment alternatives such as:</a:t>
            </a:r>
          </a:p>
          <a:p>
            <a:pPr lvl="1"/>
            <a:r>
              <a:rPr lang="en-US" dirty="0"/>
              <a:t>Childbirth and infant care education and support</a:t>
            </a:r>
          </a:p>
          <a:p>
            <a:pPr lvl="1"/>
            <a:r>
              <a:rPr lang="en-US" dirty="0"/>
              <a:t>Psychoeducation around perinatal mental health challenges</a:t>
            </a:r>
          </a:p>
          <a:p>
            <a:pPr lvl="1"/>
            <a:r>
              <a:rPr lang="en-US" dirty="0"/>
              <a:t>Pregnancy and new parent groups </a:t>
            </a:r>
          </a:p>
          <a:p>
            <a:pPr lvl="1"/>
            <a:r>
              <a:rPr lang="en-US" dirty="0"/>
              <a:t>Individual/group/family therapy </a:t>
            </a:r>
          </a:p>
          <a:p>
            <a:pPr lvl="1"/>
            <a:r>
              <a:rPr lang="en-US" dirty="0"/>
              <a:t>Bolstering family/community support </a:t>
            </a:r>
          </a:p>
          <a:p>
            <a:endParaRPr lang="en-US" dirty="0"/>
          </a:p>
        </p:txBody>
      </p:sp>
    </p:spTree>
    <p:extLst>
      <p:ext uri="{BB962C8B-B14F-4D97-AF65-F5344CB8AC3E}">
        <p14:creationId xmlns:p14="http://schemas.microsoft.com/office/powerpoint/2010/main" val="126008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7030A0"/>
                </a:solidFill>
              </a:rPr>
              <a:t>Risk Stratification </a:t>
            </a:r>
          </a:p>
        </p:txBody>
      </p:sp>
      <p:sp>
        <p:nvSpPr>
          <p:cNvPr id="3" name="Content Placeholder 2"/>
          <p:cNvSpPr>
            <a:spLocks noGrp="1"/>
          </p:cNvSpPr>
          <p:nvPr>
            <p:ph idx="1"/>
          </p:nvPr>
        </p:nvSpPr>
        <p:spPr/>
        <p:txBody>
          <a:bodyPr/>
          <a:lstStyle/>
          <a:p>
            <a:r>
              <a:rPr lang="en-US" dirty="0"/>
              <a:t>Diagnosis </a:t>
            </a:r>
          </a:p>
          <a:p>
            <a:r>
              <a:rPr lang="en-US" dirty="0"/>
              <a:t>History of recurrence </a:t>
            </a:r>
          </a:p>
          <a:p>
            <a:r>
              <a:rPr lang="en-US" dirty="0"/>
              <a:t>Severity of illness</a:t>
            </a:r>
          </a:p>
          <a:p>
            <a:r>
              <a:rPr lang="en-US" dirty="0"/>
              <a:t>Availability of resources </a:t>
            </a:r>
          </a:p>
          <a:p>
            <a:r>
              <a:rPr lang="en-US" dirty="0"/>
              <a:t>Age </a:t>
            </a:r>
          </a:p>
          <a:p>
            <a:r>
              <a:rPr lang="en-US" dirty="0"/>
              <a:t>Psychosocial factors </a:t>
            </a:r>
          </a:p>
        </p:txBody>
      </p:sp>
    </p:spTree>
    <p:extLst>
      <p:ext uri="{BB962C8B-B14F-4D97-AF65-F5344CB8AC3E}">
        <p14:creationId xmlns:p14="http://schemas.microsoft.com/office/powerpoint/2010/main" val="2245793276"/>
      </p:ext>
    </p:extLst>
  </p:cSld>
  <p:clrMapOvr>
    <a:masterClrMapping/>
  </p:clrMapOvr>
</p:sld>
</file>

<file path=ppt/theme/theme1.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14314</TotalTime>
  <Words>2165</Words>
  <Application>Microsoft Macintosh PowerPoint</Application>
  <PresentationFormat>Widescreen</PresentationFormat>
  <Paragraphs>212</Paragraphs>
  <Slides>26</Slides>
  <Notes>21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26</vt:i4>
      </vt:variant>
    </vt:vector>
  </HeadingPairs>
  <TitlesOfParts>
    <vt:vector size="35" baseType="lpstr">
      <vt:lpstr>Arial</vt:lpstr>
      <vt:lpstr>Calibri</vt:lpstr>
      <vt:lpstr>Helvetica</vt:lpstr>
      <vt:lpstr>Helvetica Light</vt:lpstr>
      <vt:lpstr>Helvetica Regular</vt:lpstr>
      <vt:lpstr>Open Sans</vt:lpstr>
      <vt:lpstr>Times New Roman</vt:lpstr>
      <vt:lpstr>2_Custom Design</vt:lpstr>
      <vt:lpstr>1_Custom Design</vt:lpstr>
      <vt:lpstr>PowerPoint Presentation</vt:lpstr>
      <vt:lpstr>PowerPoint Presentation</vt:lpstr>
      <vt:lpstr>Do you treat patients with psychiatric diagnosis who can become pregnant ? </vt:lpstr>
      <vt:lpstr>Do you feel prepared to care for perinatal individuals on psychiatric medications ?</vt:lpstr>
      <vt:lpstr>General Consideration </vt:lpstr>
      <vt:lpstr>Common Reasons for unease with perinatal prescribing </vt:lpstr>
      <vt:lpstr>Prescribing in the perinatal</vt:lpstr>
      <vt:lpstr>When to consider psychiatric medication treatment in the perinatal period? </vt:lpstr>
      <vt:lpstr>Risk Stratification </vt:lpstr>
      <vt:lpstr>Risk of Relapse</vt:lpstr>
      <vt:lpstr>An Approach to Medication Management</vt:lpstr>
      <vt:lpstr>Additional Considerations during Lactation</vt:lpstr>
      <vt:lpstr>Perinatal Pharmacokinetic Changes  </vt:lpstr>
      <vt:lpstr>Considering the literature   </vt:lpstr>
      <vt:lpstr>How to stay up to date on literature </vt:lpstr>
      <vt:lpstr>FDA Guidelines: 2014 Pregnancy and Lactation Labeling Rule (PLLR)   </vt:lpstr>
      <vt:lpstr>The “Risk Risk” Discussion of Perinatal Prescribing</vt:lpstr>
      <vt:lpstr>Case Discussions  </vt:lpstr>
      <vt:lpstr>Preconception Counselling: Case 1</vt:lpstr>
      <vt:lpstr>PowerPoint Presentation</vt:lpstr>
      <vt:lpstr>Depression in Pregnancy: Case 2</vt:lpstr>
      <vt:lpstr>PowerPoint Presentation</vt:lpstr>
      <vt:lpstr>Bipolar Disorder &amp; Pregnancy: Case 2</vt:lpstr>
      <vt:lpstr>PowerPoint Presentation</vt:lpstr>
      <vt:lpstr>Thank You !</vt:lpstr>
      <vt:lpstr>Post Test 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 Romanos</dc:creator>
  <cp:lastModifiedBy>Nicole Pacheco</cp:lastModifiedBy>
  <cp:revision>336</cp:revision>
  <cp:lastPrinted>2017-09-12T14:03:58Z</cp:lastPrinted>
  <dcterms:created xsi:type="dcterms:W3CDTF">2017-05-18T20:49:26Z</dcterms:created>
  <dcterms:modified xsi:type="dcterms:W3CDTF">2024-03-28T18:16:37Z</dcterms:modified>
</cp:coreProperties>
</file>