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728" r:id="rId2"/>
    <p:sldMasterId id="2147483766" r:id="rId3"/>
    <p:sldMasterId id="2147483778" r:id="rId4"/>
  </p:sldMasterIdLst>
  <p:notesMasterIdLst>
    <p:notesMasterId r:id="rId36"/>
  </p:notesMasterIdLst>
  <p:handoutMasterIdLst>
    <p:handoutMasterId r:id="rId37"/>
  </p:handoutMasterIdLst>
  <p:sldIdLst>
    <p:sldId id="587" r:id="rId5"/>
    <p:sldId id="647" r:id="rId6"/>
    <p:sldId id="686" r:id="rId7"/>
    <p:sldId id="685" r:id="rId8"/>
    <p:sldId id="681" r:id="rId9"/>
    <p:sldId id="682" r:id="rId10"/>
    <p:sldId id="654" r:id="rId11"/>
    <p:sldId id="679" r:id="rId12"/>
    <p:sldId id="319" r:id="rId13"/>
    <p:sldId id="322" r:id="rId14"/>
    <p:sldId id="584" r:id="rId15"/>
    <p:sldId id="353" r:id="rId16"/>
    <p:sldId id="646" r:id="rId17"/>
    <p:sldId id="311" r:id="rId18"/>
    <p:sldId id="631" r:id="rId19"/>
    <p:sldId id="683" r:id="rId20"/>
    <p:sldId id="653" r:id="rId21"/>
    <p:sldId id="665" r:id="rId22"/>
    <p:sldId id="345" r:id="rId23"/>
    <p:sldId id="577" r:id="rId24"/>
    <p:sldId id="3217" r:id="rId25"/>
    <p:sldId id="678" r:id="rId26"/>
    <p:sldId id="666" r:id="rId27"/>
    <p:sldId id="669" r:id="rId28"/>
    <p:sldId id="3223" r:id="rId29"/>
    <p:sldId id="3224" r:id="rId30"/>
    <p:sldId id="674" r:id="rId31"/>
    <p:sldId id="675" r:id="rId32"/>
    <p:sldId id="3222" r:id="rId33"/>
    <p:sldId id="676" r:id="rId34"/>
    <p:sldId id="401" r:id="rId35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378"/>
    <a:srgbClr val="91D051"/>
    <a:srgbClr val="049FDA"/>
    <a:srgbClr val="5D5B5B"/>
    <a:srgbClr val="7BBF43"/>
    <a:srgbClr val="D1E9BD"/>
    <a:srgbClr val="66FF66"/>
    <a:srgbClr val="ECF3F3"/>
    <a:srgbClr val="0F30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D622A-D2DE-4579-8A5C-FC5D9BEB807A}" v="12" dt="2024-04-14T13:09:59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27" autoAdjust="0"/>
    <p:restoredTop sz="91159"/>
  </p:normalViewPr>
  <p:slideViewPr>
    <p:cSldViewPr snapToGrid="0">
      <p:cViewPr varScale="1">
        <p:scale>
          <a:sx n="75" d="100"/>
          <a:sy n="75" d="100"/>
        </p:scale>
        <p:origin x="25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786" y="-9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 Bhatia" userId="ee1775e313943693" providerId="LiveId" clId="{81ED622A-D2DE-4579-8A5C-FC5D9BEB807A}"/>
    <pc:docChg chg="undo custSel addSld delSld modSld">
      <pc:chgData name="Ira Bhatia" userId="ee1775e313943693" providerId="LiveId" clId="{81ED622A-D2DE-4579-8A5C-FC5D9BEB807A}" dt="2024-04-14T13:09:59.237" v="231"/>
      <pc:docMkLst>
        <pc:docMk/>
      </pc:docMkLst>
      <pc:sldChg chg="modSp mod">
        <pc:chgData name="Ira Bhatia" userId="ee1775e313943693" providerId="LiveId" clId="{81ED622A-D2DE-4579-8A5C-FC5D9BEB807A}" dt="2024-04-13T17:33:47.365" v="230" actId="12"/>
        <pc:sldMkLst>
          <pc:docMk/>
          <pc:sldMk cId="1963199758" sldId="322"/>
        </pc:sldMkLst>
        <pc:spChg chg="mod">
          <ac:chgData name="Ira Bhatia" userId="ee1775e313943693" providerId="LiveId" clId="{81ED622A-D2DE-4579-8A5C-FC5D9BEB807A}" dt="2024-04-13T17:33:47.365" v="230" actId="12"/>
          <ac:spMkLst>
            <pc:docMk/>
            <pc:sldMk cId="1963199758" sldId="322"/>
            <ac:spMk id="3" creationId="{00000000-0000-0000-0000-000000000000}"/>
          </ac:spMkLst>
        </pc:spChg>
      </pc:sldChg>
      <pc:sldChg chg="addSp modSp mod">
        <pc:chgData name="Ira Bhatia" userId="ee1775e313943693" providerId="LiveId" clId="{81ED622A-D2DE-4579-8A5C-FC5D9BEB807A}" dt="2024-04-13T17:32:34.223" v="153" actId="207"/>
        <pc:sldMkLst>
          <pc:docMk/>
          <pc:sldMk cId="1659047476" sldId="577"/>
        </pc:sldMkLst>
        <pc:spChg chg="mod">
          <ac:chgData name="Ira Bhatia" userId="ee1775e313943693" providerId="LiveId" clId="{81ED622A-D2DE-4579-8A5C-FC5D9BEB807A}" dt="2024-04-13T17:32:24.459" v="150" actId="207"/>
          <ac:spMkLst>
            <pc:docMk/>
            <pc:sldMk cId="1659047476" sldId="577"/>
            <ac:spMk id="4" creationId="{00000000-0000-0000-0000-000000000000}"/>
          </ac:spMkLst>
        </pc:spChg>
        <pc:spChg chg="mod">
          <ac:chgData name="Ira Bhatia" userId="ee1775e313943693" providerId="LiveId" clId="{81ED622A-D2DE-4579-8A5C-FC5D9BEB807A}" dt="2024-04-13T17:32:34.223" v="153" actId="207"/>
          <ac:spMkLst>
            <pc:docMk/>
            <pc:sldMk cId="1659047476" sldId="577"/>
            <ac:spMk id="5" creationId="{00000000-0000-0000-0000-000000000000}"/>
          </ac:spMkLst>
        </pc:spChg>
        <pc:spChg chg="add mod">
          <ac:chgData name="Ira Bhatia" userId="ee1775e313943693" providerId="LiveId" clId="{81ED622A-D2DE-4579-8A5C-FC5D9BEB807A}" dt="2024-04-13T17:32:05.151" v="147" actId="571"/>
          <ac:spMkLst>
            <pc:docMk/>
            <pc:sldMk cId="1659047476" sldId="577"/>
            <ac:spMk id="6" creationId="{B5C5A98D-0975-8A17-0D40-30506F901ADB}"/>
          </ac:spMkLst>
        </pc:spChg>
      </pc:sldChg>
      <pc:sldChg chg="modSp mod">
        <pc:chgData name="Ira Bhatia" userId="ee1775e313943693" providerId="LiveId" clId="{81ED622A-D2DE-4579-8A5C-FC5D9BEB807A}" dt="2024-04-13T17:30:56.814" v="136" actId="1076"/>
        <pc:sldMkLst>
          <pc:docMk/>
          <pc:sldMk cId="2281286491" sldId="653"/>
        </pc:sldMkLst>
        <pc:spChg chg="mod">
          <ac:chgData name="Ira Bhatia" userId="ee1775e313943693" providerId="LiveId" clId="{81ED622A-D2DE-4579-8A5C-FC5D9BEB807A}" dt="2024-04-13T17:30:51.968" v="135" actId="1076"/>
          <ac:spMkLst>
            <pc:docMk/>
            <pc:sldMk cId="2281286491" sldId="653"/>
            <ac:spMk id="4" creationId="{00000000-0000-0000-0000-000000000000}"/>
          </ac:spMkLst>
        </pc:spChg>
        <pc:spChg chg="mod">
          <ac:chgData name="Ira Bhatia" userId="ee1775e313943693" providerId="LiveId" clId="{81ED622A-D2DE-4579-8A5C-FC5D9BEB807A}" dt="2024-04-13T17:30:56.814" v="136" actId="1076"/>
          <ac:spMkLst>
            <pc:docMk/>
            <pc:sldMk cId="2281286491" sldId="653"/>
            <ac:spMk id="5" creationId="{00000000-0000-0000-0000-000000000000}"/>
          </ac:spMkLst>
        </pc:spChg>
      </pc:sldChg>
      <pc:sldChg chg="addSp delSp modSp mod">
        <pc:chgData name="Ira Bhatia" userId="ee1775e313943693" providerId="LiveId" clId="{81ED622A-D2DE-4579-8A5C-FC5D9BEB807A}" dt="2024-04-13T17:28:18.721" v="123" actId="1076"/>
        <pc:sldMkLst>
          <pc:docMk/>
          <pc:sldMk cId="1835453748" sldId="654"/>
        </pc:sldMkLst>
        <pc:picChg chg="add mod modCrop">
          <ac:chgData name="Ira Bhatia" userId="ee1775e313943693" providerId="LiveId" clId="{81ED622A-D2DE-4579-8A5C-FC5D9BEB807A}" dt="2024-04-13T17:28:18.721" v="123" actId="1076"/>
          <ac:picMkLst>
            <pc:docMk/>
            <pc:sldMk cId="1835453748" sldId="654"/>
            <ac:picMk id="7" creationId="{824B7411-6285-E145-5D61-7802FB0A6799}"/>
          </ac:picMkLst>
        </pc:picChg>
        <pc:picChg chg="add del mod">
          <ac:chgData name="Ira Bhatia" userId="ee1775e313943693" providerId="LiveId" clId="{81ED622A-D2DE-4579-8A5C-FC5D9BEB807A}" dt="2024-04-13T17:11:28.813" v="8" actId="478"/>
          <ac:picMkLst>
            <pc:docMk/>
            <pc:sldMk cId="1835453748" sldId="654"/>
            <ac:picMk id="1026" creationId="{A3BD0B25-2191-3D9F-CEAD-35EED80CC08C}"/>
          </ac:picMkLst>
        </pc:picChg>
        <pc:picChg chg="add del">
          <ac:chgData name="Ira Bhatia" userId="ee1775e313943693" providerId="LiveId" clId="{81ED622A-D2DE-4579-8A5C-FC5D9BEB807A}" dt="2024-04-13T17:12:04.634" v="10" actId="478"/>
          <ac:picMkLst>
            <pc:docMk/>
            <pc:sldMk cId="1835453748" sldId="654"/>
            <ac:picMk id="1027" creationId="{95CAEA9E-6AF6-B99F-14C2-124AEC13BCAC}"/>
          </ac:picMkLst>
        </pc:picChg>
      </pc:sldChg>
      <pc:sldChg chg="delSp mod">
        <pc:chgData name="Ira Bhatia" userId="ee1775e313943693" providerId="LiveId" clId="{81ED622A-D2DE-4579-8A5C-FC5D9BEB807A}" dt="2024-04-13T17:17:42.163" v="114" actId="478"/>
        <pc:sldMkLst>
          <pc:docMk/>
          <pc:sldMk cId="1402829803" sldId="666"/>
        </pc:sldMkLst>
        <pc:spChg chg="del">
          <ac:chgData name="Ira Bhatia" userId="ee1775e313943693" providerId="LiveId" clId="{81ED622A-D2DE-4579-8A5C-FC5D9BEB807A}" dt="2024-04-13T17:17:42.163" v="114" actId="478"/>
          <ac:spMkLst>
            <pc:docMk/>
            <pc:sldMk cId="1402829803" sldId="666"/>
            <ac:spMk id="8" creationId="{C353D31D-FBEA-FCF0-C298-C1855EAC9C2E}"/>
          </ac:spMkLst>
        </pc:spChg>
      </pc:sldChg>
      <pc:sldChg chg="addSp delSp modSp mod">
        <pc:chgData name="Ira Bhatia" userId="ee1775e313943693" providerId="LiveId" clId="{81ED622A-D2DE-4579-8A5C-FC5D9BEB807A}" dt="2024-04-13T17:28:56.552" v="124" actId="1076"/>
        <pc:sldMkLst>
          <pc:docMk/>
          <pc:sldMk cId="126353860" sldId="682"/>
        </pc:sldMkLst>
        <pc:picChg chg="mod">
          <ac:chgData name="Ira Bhatia" userId="ee1775e313943693" providerId="LiveId" clId="{81ED622A-D2DE-4579-8A5C-FC5D9BEB807A}" dt="2024-04-13T17:28:56.552" v="124" actId="1076"/>
          <ac:picMkLst>
            <pc:docMk/>
            <pc:sldMk cId="126353860" sldId="682"/>
            <ac:picMk id="3" creationId="{181F1B98-1079-489A-9477-518F12042E3F}"/>
          </ac:picMkLst>
        </pc:picChg>
        <pc:picChg chg="add del mod">
          <ac:chgData name="Ira Bhatia" userId="ee1775e313943693" providerId="LiveId" clId="{81ED622A-D2DE-4579-8A5C-FC5D9BEB807A}" dt="2024-04-13T17:10:34.434" v="4" actId="478"/>
          <ac:picMkLst>
            <pc:docMk/>
            <pc:sldMk cId="126353860" sldId="682"/>
            <ac:picMk id="5" creationId="{A975D240-541B-E2C3-243F-3A93E96F6D3F}"/>
          </ac:picMkLst>
        </pc:picChg>
      </pc:sldChg>
      <pc:sldChg chg="del">
        <pc:chgData name="Ira Bhatia" userId="ee1775e313943693" providerId="LiveId" clId="{81ED622A-D2DE-4579-8A5C-FC5D9BEB807A}" dt="2024-04-13T17:12:36.376" v="11" actId="47"/>
        <pc:sldMkLst>
          <pc:docMk/>
          <pc:sldMk cId="2059774024" sldId="3215"/>
        </pc:sldMkLst>
      </pc:sldChg>
      <pc:sldChg chg="add">
        <pc:chgData name="Ira Bhatia" userId="ee1775e313943693" providerId="LiveId" clId="{81ED622A-D2DE-4579-8A5C-FC5D9BEB807A}" dt="2024-04-14T13:09:59.237" v="231"/>
        <pc:sldMkLst>
          <pc:docMk/>
          <pc:sldMk cId="1260094299" sldId="3217"/>
        </pc:sldMkLst>
      </pc:sldChg>
      <pc:sldChg chg="modSp add mod">
        <pc:chgData name="Ira Bhatia" userId="ee1775e313943693" providerId="LiveId" clId="{81ED622A-D2DE-4579-8A5C-FC5D9BEB807A}" dt="2024-04-13T17:16:24.181" v="111" actId="120"/>
        <pc:sldMkLst>
          <pc:docMk/>
          <pc:sldMk cId="3387539797" sldId="3223"/>
        </pc:sldMkLst>
        <pc:spChg chg="mod">
          <ac:chgData name="Ira Bhatia" userId="ee1775e313943693" providerId="LiveId" clId="{81ED622A-D2DE-4579-8A5C-FC5D9BEB807A}" dt="2024-04-13T17:16:24.181" v="111" actId="120"/>
          <ac:spMkLst>
            <pc:docMk/>
            <pc:sldMk cId="3387539797" sldId="3223"/>
            <ac:spMk id="2" creationId="{EB00DB29-7AE6-96C8-46B2-91247CAB61BA}"/>
          </ac:spMkLst>
        </pc:spChg>
        <pc:spChg chg="mod">
          <ac:chgData name="Ira Bhatia" userId="ee1775e313943693" providerId="LiveId" clId="{81ED622A-D2DE-4579-8A5C-FC5D9BEB807A}" dt="2024-04-13T17:15:01.677" v="26" actId="20577"/>
          <ac:spMkLst>
            <pc:docMk/>
            <pc:sldMk cId="3387539797" sldId="3223"/>
            <ac:spMk id="27" creationId="{6448E260-005D-14F4-8B39-2941846C6708}"/>
          </ac:spMkLst>
        </pc:spChg>
        <pc:spChg chg="mod">
          <ac:chgData name="Ira Bhatia" userId="ee1775e313943693" providerId="LiveId" clId="{81ED622A-D2DE-4579-8A5C-FC5D9BEB807A}" dt="2024-04-13T17:15:07.794" v="40" actId="20577"/>
          <ac:spMkLst>
            <pc:docMk/>
            <pc:sldMk cId="3387539797" sldId="3223"/>
            <ac:spMk id="33" creationId="{69B79A9D-5B28-FFD7-86D4-449F37C09EA4}"/>
          </ac:spMkLst>
        </pc:spChg>
        <pc:spChg chg="mod">
          <ac:chgData name="Ira Bhatia" userId="ee1775e313943693" providerId="LiveId" clId="{81ED622A-D2DE-4579-8A5C-FC5D9BEB807A}" dt="2024-04-13T17:15:12.713" v="52" actId="20577"/>
          <ac:spMkLst>
            <pc:docMk/>
            <pc:sldMk cId="3387539797" sldId="3223"/>
            <ac:spMk id="34" creationId="{B51BF378-440C-B233-B087-AFDDBC8F8E07}"/>
          </ac:spMkLst>
        </pc:spChg>
      </pc:sldChg>
      <pc:sldChg chg="modSp add mod">
        <pc:chgData name="Ira Bhatia" userId="ee1775e313943693" providerId="LiveId" clId="{81ED622A-D2DE-4579-8A5C-FC5D9BEB807A}" dt="2024-04-13T17:16:39.687" v="113" actId="120"/>
        <pc:sldMkLst>
          <pc:docMk/>
          <pc:sldMk cId="2522202824" sldId="3224"/>
        </pc:sldMkLst>
        <pc:spChg chg="mod">
          <ac:chgData name="Ira Bhatia" userId="ee1775e313943693" providerId="LiveId" clId="{81ED622A-D2DE-4579-8A5C-FC5D9BEB807A}" dt="2024-04-13T17:16:39.687" v="113" actId="120"/>
          <ac:spMkLst>
            <pc:docMk/>
            <pc:sldMk cId="2522202824" sldId="3224"/>
            <ac:spMk id="2" creationId="{EB00DB29-7AE6-96C8-46B2-91247CAB61BA}"/>
          </ac:spMkLst>
        </pc:spChg>
        <pc:spChg chg="mod">
          <ac:chgData name="Ira Bhatia" userId="ee1775e313943693" providerId="LiveId" clId="{81ED622A-D2DE-4579-8A5C-FC5D9BEB807A}" dt="2024-04-13T17:16:00.755" v="83" actId="20577"/>
          <ac:spMkLst>
            <pc:docMk/>
            <pc:sldMk cId="2522202824" sldId="3224"/>
            <ac:spMk id="7" creationId="{E5EF91CA-B141-1690-6386-248081B1D2A0}"/>
          </ac:spMkLst>
        </pc:spChg>
        <pc:spChg chg="mod">
          <ac:chgData name="Ira Bhatia" userId="ee1775e313943693" providerId="LiveId" clId="{81ED622A-D2DE-4579-8A5C-FC5D9BEB807A}" dt="2024-04-13T17:16:07.933" v="97" actId="20577"/>
          <ac:spMkLst>
            <pc:docMk/>
            <pc:sldMk cId="2522202824" sldId="3224"/>
            <ac:spMk id="8" creationId="{D4DBCC00-E0BF-C064-DE5C-7F3497BF4A88}"/>
          </ac:spMkLst>
        </pc:spChg>
        <pc:spChg chg="mod">
          <ac:chgData name="Ira Bhatia" userId="ee1775e313943693" providerId="LiveId" clId="{81ED622A-D2DE-4579-8A5C-FC5D9BEB807A}" dt="2024-04-13T17:16:12.747" v="109" actId="20577"/>
          <ac:spMkLst>
            <pc:docMk/>
            <pc:sldMk cId="2522202824" sldId="3224"/>
            <ac:spMk id="9" creationId="{26423095-145F-A095-D67E-2D863C42AB6B}"/>
          </ac:spMkLst>
        </pc:spChg>
        <pc:spChg chg="mod">
          <ac:chgData name="Ira Bhatia" userId="ee1775e313943693" providerId="LiveId" clId="{81ED622A-D2DE-4579-8A5C-FC5D9BEB807A}" dt="2024-04-13T17:15:56.556" v="76" actId="20577"/>
          <ac:spMkLst>
            <pc:docMk/>
            <pc:sldMk cId="2522202824" sldId="3224"/>
            <ac:spMk id="54" creationId="{6D4A145D-2334-0D01-B427-68B6E39404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147A6-0FE2-4264-A902-B8CAD312430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A487-6BAF-44F4-B2C1-61B366AD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54324-E28A-4897-919C-EDC862D7EE7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6C59-BAC0-4CE1-A859-46610F0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5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88FFD-2133-4C53-BAE2-98A91B31D1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1e4288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f71e42881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f71e42881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Ira 4/12/24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 Updated  4/12/24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2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This slide can be found in the following basecamp folders</a:t>
            </a:r>
            <a:r>
              <a:rPr lang="en-US" b="1">
                <a:cs typeface="Calibri"/>
              </a:rPr>
              <a:t>: Maternal MH, Marketing &amp; Web, HQ, CAP</a:t>
            </a:r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Michelle to update this slide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88FFD-2133-4C53-BAE2-98A91B31D1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1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This slide can be found in the following basecamp folders: Maternal MH, Marketing &amp; Web, HQ, CAP</a:t>
            </a: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Michelle to update this slide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88FFD-2133-4C53-BAE2-98A91B31D1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5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KRISTINA OR MICHELE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6C59-BAC0-4CE1-A859-46610F03C0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055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KRISTINA OR MICHELE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6C59-BAC0-4CE1-A859-46610F03C0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Ira updated 3/8/24 : </a:t>
            </a:r>
          </a:p>
          <a:p>
            <a:r>
              <a:rPr lang="en-US" dirty="0"/>
              <a:t>743 RT ( 2010 to 2017)</a:t>
            </a:r>
          </a:p>
          <a:p>
            <a:r>
              <a:rPr lang="en-US" dirty="0"/>
              <a:t> *Only region 1&amp; 3 Data  . </a:t>
            </a:r>
          </a:p>
          <a:p>
            <a:r>
              <a:rPr lang="en-US" dirty="0"/>
              <a:t>Peak year (CAPCON +FTF=2550)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7D419-7034-4D41-8022-C2FAEAA1F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1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88FFD-2133-4C53-BAE2-98A91B31D1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18:34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Ira updated 4/12FOLDER, END TIME, BREAKS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0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today</a:t>
            </a:r>
            <a:r>
              <a:rPr lang="en-US" baseline="0" dirty="0"/>
              <a:t> is CAP Services – MMH Advisory Meeting is scheduled for Monday, April 4</a:t>
            </a:r>
            <a:r>
              <a:rPr lang="en-US" baseline="30000" dirty="0"/>
              <a:t>th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today</a:t>
            </a:r>
            <a:r>
              <a:rPr lang="en-US" baseline="0" dirty="0"/>
              <a:t> is CAP Services – MMH Advisory Meeting is scheduled for Monday, April 4</a:t>
            </a:r>
            <a:r>
              <a:rPr lang="en-US" baseline="30000" dirty="0"/>
              <a:t>th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6C59-BAC0-4CE1-A859-46610F03C0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95186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8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3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33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9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1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5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31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1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6605515"/>
            <a:ext cx="2743200" cy="25248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11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07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5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349534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B47E37-EDB2-8C40-B721-655BCF5DE9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0646" y="4831772"/>
            <a:ext cx="11230708" cy="109522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6055165"/>
            <a:ext cx="9144000" cy="5584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179871" y="6484999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i="0" dirty="0">
                <a:solidFill>
                  <a:schemeClr val="bg1"/>
                </a:solidFill>
                <a:latin typeface="Helvetica Regular" charset="0"/>
              </a:rPr>
              <a:t>©  2017 New York State Office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96228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3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7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91869"/>
            <a:ext cx="2743200" cy="266131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2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6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3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4500" r="3474" b="15736"/>
          <a:stretch/>
        </p:blipFill>
        <p:spPr>
          <a:xfrm>
            <a:off x="0" y="-35807"/>
            <a:ext cx="12192000" cy="686033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834103"/>
            <a:ext cx="12192000" cy="2023898"/>
          </a:xfrm>
          <a:prstGeom prst="rect">
            <a:avLst/>
          </a:prstGeom>
          <a:solidFill>
            <a:srgbClr val="5D5B5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46" y="4831772"/>
            <a:ext cx="11230708" cy="1095224"/>
          </a:xfrm>
          <a:noFill/>
          <a:ln>
            <a:noFill/>
          </a:ln>
        </p:spPr>
        <p:txBody>
          <a:bodyPr anchor="b"/>
          <a:lstStyle>
            <a:lvl1pPr algn="ct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55165"/>
            <a:ext cx="9144000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7846" y="63900"/>
            <a:ext cx="3500804" cy="10225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" y="6372926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36" b="15736"/>
          <a:stretch/>
        </p:blipFill>
        <p:spPr>
          <a:xfrm>
            <a:off x="0" y="-1280160"/>
            <a:ext cx="12192000" cy="813183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4885267" cy="6858001"/>
          </a:xfrm>
          <a:prstGeom prst="rect">
            <a:avLst/>
          </a:prstGeom>
          <a:solidFill>
            <a:srgbClr val="5D5B5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28318"/>
            <a:ext cx="4119033" cy="1771038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464355"/>
            <a:ext cx="4119033" cy="5584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0F3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" y="6372926"/>
            <a:ext cx="2040475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83" y="939924"/>
            <a:ext cx="3698030" cy="47469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8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2188" y="6578221"/>
            <a:ext cx="2743200" cy="279779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6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7628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8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83" y="939924"/>
            <a:ext cx="3698030" cy="47469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448592" y="868071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1964370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3061653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2177326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4141175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5202244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448300" y="1090380"/>
            <a:ext cx="6743700" cy="477837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 smtClean="0">
                <a:solidFill>
                  <a:schemeClr val="bg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3262779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4337502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5410200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0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83" y="939924"/>
            <a:ext cx="3698030" cy="47469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48592" y="1192582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2289865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1405538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3369387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4430456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2490991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3565714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4638412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7628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1192582"/>
            <a:ext cx="6743408" cy="881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2289865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1405538"/>
            <a:ext cx="6743408" cy="4451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48592" y="3369387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448592" y="4430456"/>
            <a:ext cx="6743408" cy="88398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448300" y="2490991"/>
            <a:ext cx="6743700" cy="40322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448300" y="3565714"/>
            <a:ext cx="6743700" cy="5111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448300" y="4638412"/>
            <a:ext cx="6743700" cy="4953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 typeface="Arial" panose="020B0604020202020204" pitchFamily="34" charset="0"/>
              <a:buNone/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9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925"/>
            <a:ext cx="2743200" cy="307075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Statewide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131617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64573"/>
            <a:ext cx="2743200" cy="293427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23630"/>
            <a:ext cx="2743200" cy="334370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7278"/>
            <a:ext cx="2743200" cy="320722"/>
          </a:xfrm>
          <a:prstGeom prst="rect">
            <a:avLst/>
          </a:prstGeom>
        </p:spPr>
        <p:txBody>
          <a:bodyPr/>
          <a:lstStyle/>
          <a:p>
            <a:fld id="{023EF2FA-38EB-354B-AB31-D0F975FB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sv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31898" b="35658"/>
          <a:stretch/>
        </p:blipFill>
        <p:spPr>
          <a:xfrm>
            <a:off x="7752498" y="1678675"/>
            <a:ext cx="4439502" cy="51793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3630"/>
            <a:ext cx="2743200" cy="26281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23EF2FA-38EB-354B-AB31-D0F975FB7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566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9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bg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2019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6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8C48-D45B-8545-9CFB-74B206B2D4F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7E37-EDB2-8C40-B721-655BCF5DE9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4500" r="3474" b="15736"/>
          <a:stretch/>
        </p:blipFill>
        <p:spPr>
          <a:xfrm>
            <a:off x="0" y="-35807"/>
            <a:ext cx="12192000" cy="686033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834103"/>
            <a:ext cx="12192000" cy="2023898"/>
          </a:xfrm>
          <a:prstGeom prst="rect">
            <a:avLst/>
          </a:prstGeom>
          <a:solidFill>
            <a:srgbClr val="5D5B5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0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7846" y="63900"/>
            <a:ext cx="3500804" cy="10225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9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6" y="6290292"/>
            <a:ext cx="2068499" cy="5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 rot="10800000">
            <a:off x="-1" y="5357812"/>
            <a:ext cx="3832382" cy="1500187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6510338" y="0"/>
            <a:ext cx="5681662" cy="2224088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>
                    <a:lumMod val="25000"/>
                  </a:schemeClr>
                </a:solidFill>
                <a:latin typeface="Helvetica Regular" charset="0"/>
              </a:defRPr>
            </a:lvl1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Helvetica Regular" charset="0"/>
          <a:ea typeface="Kozuka Gothic Pr6N B" panose="020B0800000000000000" pitchFamily="34" charset="-128"/>
          <a:cs typeface="Myriad Arabic" panose="01010101010101010101" pitchFamily="50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5"/>
        </a:buBlip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−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-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teachny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jectTEACHNY" TargetMode="External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hyperlink" Target="https://www.linkedin.com/company/project-teach-new-york/" TargetMode="Externa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projectteachny.org/content/module-4-reimbursement-implementation-ensuring-appropriate-payment-mental-health-services-0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341368"/>
            <a:ext cx="12192000" cy="83251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 Regular" charset="0"/>
                <a:ea typeface="Helvetica Regular" charset="0"/>
                <a:cs typeface="Helvetica Regular" charset="0"/>
              </a:rPr>
              <a:t>Intensive Training:</a:t>
            </a:r>
            <a:br>
              <a:rPr lang="en-US" sz="3200" dirty="0">
                <a:solidFill>
                  <a:schemeClr val="bg1"/>
                </a:solidFill>
                <a:latin typeface="Helvetica Regular" charset="0"/>
                <a:ea typeface="Helvetica Regular" charset="0"/>
                <a:cs typeface="Helvetica Regular" charset="0"/>
              </a:rPr>
            </a:br>
            <a:r>
              <a:rPr lang="en-US" sz="3200" dirty="0">
                <a:solidFill>
                  <a:schemeClr val="bg1"/>
                </a:solidFill>
                <a:latin typeface="Helvetica Regular" charset="0"/>
                <a:ea typeface="Helvetica Regular" charset="0"/>
                <a:cs typeface="Helvetica Regular" charset="0"/>
              </a:rPr>
              <a:t>Child and Adolescent Mental Health for the Primary Care Clinician</a:t>
            </a:r>
            <a:br>
              <a:rPr lang="en-US" sz="3200" dirty="0">
                <a:solidFill>
                  <a:schemeClr val="bg1"/>
                </a:solidFill>
                <a:latin typeface="Helvetica Regular" charset="0"/>
                <a:ea typeface="Helvetica Regular" charset="0"/>
                <a:cs typeface="Helvetica Regular" charset="0"/>
              </a:rPr>
            </a:br>
            <a:r>
              <a:rPr lang="en-US" sz="3200" dirty="0">
                <a:solidFill>
                  <a:schemeClr val="bg1"/>
                </a:solidFill>
                <a:latin typeface="Helvetica Regular" charset="0"/>
                <a:ea typeface="Helvetica Regular" charset="0"/>
                <a:cs typeface="Helvetica Regular" charset="0"/>
              </a:rPr>
              <a:t>April 14-15, 2024</a:t>
            </a:r>
          </a:p>
        </p:txBody>
      </p:sp>
    </p:spTree>
    <p:extLst>
      <p:ext uri="{BB962C8B-B14F-4D97-AF65-F5344CB8AC3E}">
        <p14:creationId xmlns:p14="http://schemas.microsoft.com/office/powerpoint/2010/main" val="317195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5512" y="2997200"/>
            <a:ext cx="9907675" cy="2252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391378"/>
                </a:solidFill>
              </a:rPr>
              <a:t>Supporting Perinatal and Pediatric Clinicians to </a:t>
            </a:r>
            <a:br>
              <a:rPr lang="en-US" sz="3200" b="1" dirty="0">
                <a:solidFill>
                  <a:srgbClr val="391378"/>
                </a:solidFill>
              </a:rPr>
            </a:br>
            <a:r>
              <a:rPr lang="en-US" sz="3200" b="1" dirty="0">
                <a:solidFill>
                  <a:srgbClr val="391378"/>
                </a:solidFill>
              </a:rPr>
              <a:t>deliver quality mental health care in New York State.</a:t>
            </a:r>
            <a:endParaRPr lang="en-US" sz="3200" dirty="0">
              <a:solidFill>
                <a:srgbClr val="391378"/>
              </a:solidFill>
            </a:endParaRPr>
          </a:p>
          <a:p>
            <a:pPr algn="ctr">
              <a:lnSpc>
                <a:spcPct val="200000"/>
              </a:lnSpc>
              <a:buClr>
                <a:srgbClr val="91D051"/>
              </a:buClr>
            </a:pPr>
            <a:r>
              <a:rPr lang="en-US" dirty="0"/>
              <a:t>Project TEACH is New York State’s Psychiatry Access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372" y="2080059"/>
            <a:ext cx="103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49FDA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Families Thrive With Good Mental Health</a:t>
            </a:r>
          </a:p>
        </p:txBody>
      </p:sp>
    </p:spTree>
    <p:extLst>
      <p:ext uri="{BB962C8B-B14F-4D97-AF65-F5344CB8AC3E}">
        <p14:creationId xmlns:p14="http://schemas.microsoft.com/office/powerpoint/2010/main" val="19631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1625" y="2028216"/>
            <a:ext cx="11588750" cy="35036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08000"/>
              </a:lnSpc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To strengthen and support New York’s:</a:t>
            </a:r>
          </a:p>
          <a:p>
            <a:pPr marL="971550" lvl="1" indent="-514350" algn="l">
              <a:lnSpc>
                <a:spcPct val="108000"/>
              </a:lnSpc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ediatric Primary Care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linicians to deliver care to children and families who experience mild-to-moderate mental health concerns.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1550" lvl="1" indent="-514350" algn="l">
              <a:lnSpc>
                <a:spcPct val="108000"/>
              </a:lnSpc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Ob/Gyns and other primary care clinicians to expand their ability to assess and manage maternal mental health concerns.</a:t>
            </a:r>
          </a:p>
          <a:p>
            <a:pPr marL="971550" lvl="1" indent="-514350" algn="l">
              <a:lnSpc>
                <a:spcPct val="108000"/>
              </a:lnSpc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 algn="l">
              <a:lnSpc>
                <a:spcPct val="108000"/>
              </a:lnSpc>
              <a:buNone/>
            </a:pPr>
            <a:r>
              <a:rPr lang="en-US" sz="2800" b="1" i="1" dirty="0">
                <a:solidFill>
                  <a:srgbClr val="00B0F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In other words we are doing all we can to support and educate physicians and other health care professionals to care for their patients within the medical home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3138" y="828389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91378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0183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227" y="910002"/>
            <a:ext cx="117215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49FDA"/>
                </a:solidFill>
                <a:latin typeface="Helvetica Regular" charset="0"/>
                <a:ea typeface="Helvetica Regular" charset="0"/>
                <a:cs typeface="Helvetica Regular" charset="0"/>
              </a:rPr>
              <a:t>Supporting Agencies &amp; Organizations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82" y="2033111"/>
            <a:ext cx="1614496" cy="161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60" y="4131161"/>
            <a:ext cx="2240971" cy="124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13" y="4363153"/>
            <a:ext cx="3058699" cy="778295"/>
          </a:xfrm>
          <a:prstGeom prst="rect">
            <a:avLst/>
          </a:prstGeom>
        </p:spPr>
      </p:pic>
      <p:pic>
        <p:nvPicPr>
          <p:cNvPr id="1028" name="Picture 4" descr="ACOG: American Congress of Obstetricians and Gynecologists">
            <a:extLst>
              <a:ext uri="{FF2B5EF4-FFF2-40B4-BE49-F238E27FC236}">
                <a16:creationId xmlns:a16="http://schemas.microsoft.com/office/drawing/2014/main" id="{4FCA94A5-EC82-834A-9A7D-5FF6BB6C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49" y="2128677"/>
            <a:ext cx="3389911" cy="11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43CA0-90B5-3542-B8C8-CB5466032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159" y="2232677"/>
            <a:ext cx="3011745" cy="107768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2A051CE-21CD-1630-84A7-AAB538DD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D66438-D6C3-D644-5AE8-31EF4E458F6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97417" y="-1694455"/>
            <a:ext cx="9156700" cy="10467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CD52B-3E9A-6629-2C14-6204DD78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451"/>
            <a:ext cx="10515600" cy="14551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91378"/>
                </a:solidFill>
              </a:rPr>
              <a:t>Services:  How We Help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3200" b="1" i="1" dirty="0">
                <a:solidFill>
                  <a:srgbClr val="00B0F0"/>
                </a:solidFill>
              </a:rPr>
              <a:t>All at no cost to clinicians or patients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0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558">
            <a:off x="4964193" y="-1149488"/>
            <a:ext cx="6654990" cy="5181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567189"/>
            <a:ext cx="6237847" cy="4737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3225" y="1372487"/>
            <a:ext cx="877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391378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Telephone Consultations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29959" y="2663939"/>
            <a:ext cx="10430669" cy="306309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28000"/>
              </a:lnSpc>
            </a:pP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Project TEACH allows PCCs to immediately speak with </a:t>
            </a:r>
            <a:b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child and adolescent psychiatrists and reproductive psychiatrists.</a:t>
            </a:r>
          </a:p>
          <a:p>
            <a:pPr lvl="1" algn="ctr">
              <a:lnSpc>
                <a:spcPct val="128000"/>
              </a:lnSpc>
            </a:pP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Ask questions, discuss cases, or review treatment options.</a:t>
            </a:r>
          </a:p>
          <a:p>
            <a:pPr lvl="1" algn="ctr">
              <a:lnSpc>
                <a:spcPct val="128000"/>
              </a:lnSpc>
            </a:pP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Whatever PCCs need to support their ability to manage their patients.</a:t>
            </a:r>
          </a:p>
          <a:p>
            <a:pPr lvl="1" algn="ctr">
              <a:lnSpc>
                <a:spcPct val="128000"/>
              </a:lnSpc>
            </a:pPr>
            <a:endParaRPr lang="en-US" sz="2800" dirty="0">
              <a:solidFill>
                <a:srgbClr val="5D5B5B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 algn="ctr">
              <a:lnSpc>
                <a:spcPct val="128000"/>
              </a:lnSpc>
            </a:pPr>
            <a:r>
              <a:rPr lang="en-US" sz="4600" b="1" dirty="0">
                <a:solidFill>
                  <a:srgbClr val="391378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1-855-227-7272 </a:t>
            </a:r>
            <a:br>
              <a:rPr lang="en-US" sz="4000" b="1" dirty="0">
                <a:solidFill>
                  <a:srgbClr val="391378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000" b="1" dirty="0">
                <a:solidFill>
                  <a:srgbClr val="391378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Monday-Friday </a:t>
            </a:r>
            <a:r>
              <a:rPr lang="en-US" sz="4000" dirty="0">
                <a:solidFill>
                  <a:srgbClr val="391378"/>
                </a:solidFill>
              </a:rPr>
              <a:t>• </a:t>
            </a:r>
            <a:r>
              <a:rPr lang="en-US" sz="4000" b="1" dirty="0">
                <a:solidFill>
                  <a:srgbClr val="391378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9:00 am – 5:00 pm</a:t>
            </a:r>
            <a:endParaRPr lang="en-US" sz="4700" b="1" dirty="0">
              <a:solidFill>
                <a:srgbClr val="391378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620126" y="4640750"/>
            <a:ext cx="385009" cy="364385"/>
          </a:xfrm>
          <a:prstGeom prst="star5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C650A-9C8A-4940-8EFD-5E513C43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>
                    <a:lumMod val="25000"/>
                  </a:schemeClr>
                </a:solidFill>
                <a:latin typeface="Helvetica Regular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7A71C-5EB0-45EC-B0AD-E94D765AE5AB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1B10A-A09E-426A-8857-34007537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B0F0"/>
                </a:solidFill>
              </a:rPr>
              <a:t>What happens when you call?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868D-73FC-4BAD-B650-6E96F6CA30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6300" y="1828799"/>
            <a:ext cx="10515600" cy="4348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Physician/clinician or other staff calls: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ea typeface="+mn-ea"/>
                <a:cs typeface="Helvetica Neue" panose="02000503000000020004" pitchFamily="2" charset="0"/>
              </a:rPr>
              <a:t>1-855-227-7272 (M-F, 9-5)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Liaison Coordinator (LC) is first responder:  Answers call and documents clinician contact info and brief description of patient case and question.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calling only for referral support, then LC will respond immediately.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clinician has question for psychiatrist, then Child/Adolescent Psychiatrist (CAP) or Reproductive Psychiatrist (RP) will call the prescriber within 30 minutes or at a time that is convenient for </a:t>
            </a:r>
            <a:br>
              <a:rPr lang="en-US" dirty="0"/>
            </a:br>
            <a:r>
              <a:rPr lang="en-US" dirty="0"/>
              <a:t>the prescriber.</a:t>
            </a:r>
            <a:br>
              <a:rPr lang="en-US" dirty="0">
                <a:latin typeface="Helvetica Neue"/>
              </a:rPr>
            </a:br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05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71e428818_0_0"/>
          <p:cNvSpPr txBox="1"/>
          <p:nvPr/>
        </p:nvSpPr>
        <p:spPr>
          <a:xfrm>
            <a:off x="274018" y="266759"/>
            <a:ext cx="1157533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49FDA"/>
                </a:solidFill>
                <a:latin typeface="Helvetica Light"/>
                <a:ea typeface="Arial"/>
                <a:cs typeface="Arial"/>
                <a:sym typeface="Arial"/>
              </a:rPr>
              <a:t>Project TEACH Liaison Coordinators</a:t>
            </a:r>
            <a:br>
              <a:rPr lang="en-US" sz="3200" b="0" i="0" u="none" strike="noStrike" cap="none" dirty="0">
                <a:solidFill>
                  <a:srgbClr val="391378"/>
                </a:solidFill>
                <a:latin typeface="Helvetica Light"/>
                <a:ea typeface="Arial"/>
                <a:cs typeface="Arial"/>
                <a:sym typeface="Arial"/>
              </a:rPr>
            </a:br>
            <a:endParaRPr sz="3200" dirty="0">
              <a:solidFill>
                <a:srgbClr val="391378"/>
              </a:solidFill>
              <a:latin typeface="Helvetica Light"/>
            </a:endParaRPr>
          </a:p>
        </p:txBody>
      </p:sp>
      <p:pic>
        <p:nvPicPr>
          <p:cNvPr id="158" name="Google Shape;158;gf71e42881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18" y="1224802"/>
            <a:ext cx="921300" cy="957984"/>
          </a:xfrm>
          <a:prstGeom prst="ellipse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59" name="Google Shape;159;gf71e428818_0_0"/>
          <p:cNvSpPr/>
          <p:nvPr/>
        </p:nvSpPr>
        <p:spPr>
          <a:xfrm>
            <a:off x="1363920" y="1273156"/>
            <a:ext cx="4363640" cy="74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Amy Lyons, LCAT</a:t>
            </a:r>
            <a:br>
              <a:rPr lang="en-US" sz="20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Rochester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71e428818_0_0"/>
          <p:cNvSpPr/>
          <p:nvPr/>
        </p:nvSpPr>
        <p:spPr>
          <a:xfrm>
            <a:off x="7767745" y="1286146"/>
            <a:ext cx="4081608" cy="68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Kristin McGinley, LCSW</a:t>
            </a:r>
            <a:b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at Buffalo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f71e42881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018" y="4935461"/>
            <a:ext cx="939606" cy="950810"/>
          </a:xfrm>
          <a:prstGeom prst="ellipse">
            <a:avLst/>
          </a:prstGeom>
          <a:noFill/>
          <a:ln w="254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62" name="Google Shape;162;gf71e428818_0_0"/>
          <p:cNvSpPr/>
          <p:nvPr/>
        </p:nvSpPr>
        <p:spPr>
          <a:xfrm>
            <a:off x="1363921" y="4891850"/>
            <a:ext cx="5107218" cy="111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Katherine Carnicelli, LCSW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Columbia University Irving Medical Center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 State Psychiatric Institute</a:t>
            </a:r>
            <a:endParaRPr sz="2000" dirty="0"/>
          </a:p>
        </p:txBody>
      </p:sp>
      <p:pic>
        <p:nvPicPr>
          <p:cNvPr id="163" name="Google Shape;163;gf71e42881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018" y="2437990"/>
            <a:ext cx="921300" cy="972555"/>
          </a:xfrm>
          <a:prstGeom prst="ellipse">
            <a:avLst/>
          </a:prstGeom>
          <a:noFill/>
          <a:ln w="254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64" name="Google Shape;164;gf71e428818_0_0"/>
          <p:cNvSpPr/>
          <p:nvPr/>
        </p:nvSpPr>
        <p:spPr>
          <a:xfrm>
            <a:off x="1308688" y="2370070"/>
            <a:ext cx="5162451" cy="104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Leslie Cummins, LCSW</a:t>
            </a:r>
            <a:b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Donald and Barbara Zucker School of Medicine </a:t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Hofstra University - Northwell Health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f71e428818_0_0"/>
          <p:cNvSpPr/>
          <p:nvPr/>
        </p:nvSpPr>
        <p:spPr>
          <a:xfrm>
            <a:off x="7767745" y="2515607"/>
            <a:ext cx="3729930" cy="60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Maureen Ryan, PsyD</a:t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Upstate Medical University</a:t>
            </a:r>
            <a:endParaRPr sz="2000" dirty="0"/>
          </a:p>
        </p:txBody>
      </p:sp>
      <p:pic>
        <p:nvPicPr>
          <p:cNvPr id="168" name="Google Shape;168;gf71e428818_0_0"/>
          <p:cNvPicPr preferRelativeResize="0"/>
          <p:nvPr/>
        </p:nvPicPr>
        <p:blipFill rotWithShape="1">
          <a:blip r:embed="rId6">
            <a:alphaModFix/>
          </a:blip>
          <a:srcRect l="1166" t="3394" r="-49" b="53083"/>
          <a:stretch/>
        </p:blipFill>
        <p:spPr>
          <a:xfrm>
            <a:off x="6622791" y="1207249"/>
            <a:ext cx="939605" cy="975537"/>
          </a:xfrm>
          <a:prstGeom prst="ellipse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72" name="Google Shape;172;gf71e428818_0_0"/>
          <p:cNvPicPr preferRelativeResize="0"/>
          <p:nvPr/>
        </p:nvPicPr>
        <p:blipFill rotWithShape="1">
          <a:blip r:embed="rId7">
            <a:alphaModFix/>
          </a:blip>
          <a:srcRect l="6140" t="6605" r="-6139" b="47301"/>
          <a:stretch/>
        </p:blipFill>
        <p:spPr>
          <a:xfrm>
            <a:off x="274018" y="3703200"/>
            <a:ext cx="939606" cy="939606"/>
          </a:xfrm>
          <a:prstGeom prst="ellipse">
            <a:avLst/>
          </a:prstGeom>
          <a:noFill/>
          <a:ln w="254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2" name="Google Shape;165;gf71e428818_0_0">
            <a:extLst>
              <a:ext uri="{FF2B5EF4-FFF2-40B4-BE49-F238E27FC236}">
                <a16:creationId xmlns:a16="http://schemas.microsoft.com/office/drawing/2014/main" id="{6835C2B2-9997-9338-CD49-6883397DDF60}"/>
              </a:ext>
            </a:extLst>
          </p:cNvPr>
          <p:cNvSpPr/>
          <p:nvPr/>
        </p:nvSpPr>
        <p:spPr>
          <a:xfrm>
            <a:off x="7767745" y="3734921"/>
            <a:ext cx="4293473" cy="68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Kayla Tombank, LMHC</a:t>
            </a:r>
            <a:b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Albany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Medical Center</a:t>
            </a:r>
            <a:endParaRPr dirty="0"/>
          </a:p>
        </p:txBody>
      </p:sp>
      <p:pic>
        <p:nvPicPr>
          <p:cNvPr id="169" name="Google Shape;169;gf71e428818_0_0"/>
          <p:cNvPicPr preferRelativeResize="0"/>
          <p:nvPr/>
        </p:nvPicPr>
        <p:blipFill rotWithShape="1">
          <a:blip r:embed="rId8">
            <a:alphaModFix/>
          </a:blip>
          <a:srcRect l="12960" t="8552" r="10755" b="30441"/>
          <a:stretch/>
        </p:blipFill>
        <p:spPr>
          <a:xfrm>
            <a:off x="6645077" y="2449744"/>
            <a:ext cx="948759" cy="973791"/>
          </a:xfrm>
          <a:prstGeom prst="ellipse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CA3B9-FC44-43A9-A195-F2DF4B5FEE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5077" y="3167545"/>
            <a:ext cx="1942091" cy="1488251"/>
          </a:xfrm>
          <a:prstGeom prst="rect">
            <a:avLst/>
          </a:prstGeom>
          <a:ln>
            <a:noFill/>
          </a:ln>
        </p:spPr>
      </p:pic>
      <p:sp>
        <p:nvSpPr>
          <p:cNvPr id="3" name="Google Shape;164;gf71e428818_0_0">
            <a:extLst>
              <a:ext uri="{FF2B5EF4-FFF2-40B4-BE49-F238E27FC236}">
                <a16:creationId xmlns:a16="http://schemas.microsoft.com/office/drawing/2014/main" id="{324E1A15-F08D-68C3-ACFB-AD85AAD20AC8}"/>
              </a:ext>
            </a:extLst>
          </p:cNvPr>
          <p:cNvSpPr/>
          <p:nvPr/>
        </p:nvSpPr>
        <p:spPr>
          <a:xfrm>
            <a:off x="1308688" y="3666606"/>
            <a:ext cx="5162451" cy="104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Sasha Miller, LMSW</a:t>
            </a:r>
            <a:b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Donald and Barbara Zucker School of Medicine </a:t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Hofstra University - Northwell Health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94F554-DA79-B84E-9990-C08A7630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86" y="499342"/>
            <a:ext cx="11726427" cy="821917"/>
          </a:xfrm>
          <a:noFill/>
        </p:spPr>
        <p:txBody>
          <a:bodyPr/>
          <a:lstStyle/>
          <a:p>
            <a:r>
              <a:rPr lang="en-US" sz="4400" dirty="0">
                <a:solidFill>
                  <a:srgbClr val="049FDA"/>
                </a:solidFill>
              </a:rPr>
              <a:t>Child and Adolescent Psychiatry (CAP) 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025" y="1321259"/>
            <a:ext cx="4275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/>
              </a:rPr>
              <a:t>University at Buffalo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David Kaye, MD*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 err="1">
                <a:latin typeface="Helvetica Neue" panose="02000503000000020004"/>
              </a:rPr>
              <a:t>Sourav</a:t>
            </a:r>
            <a:r>
              <a:rPr lang="en-US" sz="2000" dirty="0">
                <a:latin typeface="Helvetica Neue" panose="02000503000000020004"/>
              </a:rPr>
              <a:t> </a:t>
            </a:r>
            <a:r>
              <a:rPr lang="en-US" sz="2000" dirty="0" err="1">
                <a:latin typeface="Helvetica Neue" panose="02000503000000020004"/>
              </a:rPr>
              <a:t>Sengupta</a:t>
            </a:r>
            <a:r>
              <a:rPr lang="en-US" sz="2000" dirty="0">
                <a:latin typeface="Helvetica Neue" panose="02000503000000020004"/>
              </a:rPr>
              <a:t>, MD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Beth Smith, MD</a:t>
            </a:r>
          </a:p>
          <a:p>
            <a:endParaRPr lang="en-US" sz="1400" dirty="0">
              <a:latin typeface="Helvetica Neue" panose="02000503000000020004"/>
            </a:endParaRPr>
          </a:p>
          <a:p>
            <a:r>
              <a:rPr lang="en-US" sz="2000" b="1" dirty="0">
                <a:latin typeface="Helvetica Neue" panose="02000503000000020004"/>
              </a:rPr>
              <a:t>University of Rochester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Michael </a:t>
            </a:r>
            <a:r>
              <a:rPr lang="en-US" sz="2000" dirty="0" err="1">
                <a:latin typeface="Helvetica Neue" panose="02000503000000020004"/>
              </a:rPr>
              <a:t>Scharf</a:t>
            </a:r>
            <a:r>
              <a:rPr lang="en-US" sz="2000" dirty="0">
                <a:latin typeface="Helvetica Neue" panose="02000503000000020004"/>
              </a:rPr>
              <a:t>, MD*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Jim Wallace, MD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Viki </a:t>
            </a:r>
            <a:r>
              <a:rPr lang="en-US" sz="2000" dirty="0" err="1">
                <a:latin typeface="Helvetica Neue" panose="02000503000000020004"/>
              </a:rPr>
              <a:t>Katsetos</a:t>
            </a:r>
            <a:r>
              <a:rPr lang="en-US" sz="2000" dirty="0">
                <a:latin typeface="Helvetica Neue" panose="02000503000000020004"/>
              </a:rPr>
              <a:t>, MD</a:t>
            </a:r>
          </a:p>
          <a:p>
            <a:endParaRPr lang="en-US" sz="1400" dirty="0">
              <a:latin typeface="Helvetica Neue" panose="02000503000000020004"/>
            </a:endParaRPr>
          </a:p>
          <a:p>
            <a:r>
              <a:rPr lang="en-US" sz="2000" b="1" dirty="0">
                <a:latin typeface="Helvetica Neue" panose="02000503000000020004"/>
              </a:rPr>
              <a:t>SUNY Upstate Medical University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Wanda Freemont, MD*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Eric McMaster, MD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 err="1">
                <a:latin typeface="Helvetica Neue" panose="02000503000000020004"/>
              </a:rPr>
              <a:t>Nayla</a:t>
            </a:r>
            <a:r>
              <a:rPr lang="en-US" sz="2000" dirty="0">
                <a:latin typeface="Helvetica Neue" panose="02000503000000020004"/>
              </a:rPr>
              <a:t> </a:t>
            </a:r>
            <a:r>
              <a:rPr lang="en-US" sz="2000" dirty="0" err="1">
                <a:latin typeface="Helvetica Neue" panose="02000503000000020004"/>
              </a:rPr>
              <a:t>Khoury</a:t>
            </a:r>
            <a:r>
              <a:rPr lang="en-US" sz="2000" dirty="0">
                <a:latin typeface="Helvetica Neue" panose="02000503000000020004"/>
              </a:rPr>
              <a:t>, MD</a:t>
            </a:r>
          </a:p>
          <a:p>
            <a:endParaRPr lang="en-US" sz="2000" dirty="0">
              <a:latin typeface="Helvetica Neue" panose="02000503000000020004"/>
            </a:endParaRPr>
          </a:p>
          <a:p>
            <a:r>
              <a:rPr lang="en-US" sz="2000" dirty="0">
                <a:latin typeface="Helvetica Neue" panose="02000503000000020004"/>
              </a:rPr>
              <a:t>* Medical Director</a:t>
            </a:r>
            <a:endParaRPr lang="en-US" dirty="0">
              <a:latin typeface="Helvetica Neue" panose="020005030000000200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6930" y="1321259"/>
            <a:ext cx="427566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/>
              </a:rPr>
              <a:t>Columbia University/NYSPI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Rachel </a:t>
            </a:r>
            <a:r>
              <a:rPr lang="en-US" sz="2000" dirty="0" err="1">
                <a:latin typeface="Helvetica Neue" panose="02000503000000020004"/>
              </a:rPr>
              <a:t>Zuckerbrot</a:t>
            </a:r>
            <a:r>
              <a:rPr lang="en-US" sz="2000" dirty="0">
                <a:latin typeface="Helvetica Neue" panose="02000503000000020004"/>
              </a:rPr>
              <a:t>, MD*</a:t>
            </a:r>
          </a:p>
          <a:p>
            <a:endParaRPr lang="en-US" sz="1400" b="1" dirty="0">
              <a:latin typeface="Helvetica Neue" panose="02000503000000020004"/>
            </a:endParaRPr>
          </a:p>
          <a:p>
            <a:r>
              <a:rPr lang="en-US" sz="2000" b="1" dirty="0" err="1">
                <a:latin typeface="Helvetica Neue" panose="02000503000000020004"/>
              </a:rPr>
              <a:t>Zucker</a:t>
            </a:r>
            <a:r>
              <a:rPr lang="en-US" sz="2000" b="1" dirty="0">
                <a:latin typeface="Helvetica Neue" panose="02000503000000020004"/>
              </a:rPr>
              <a:t> Hillside Hospital/</a:t>
            </a:r>
            <a:r>
              <a:rPr lang="en-US" sz="2000" b="1" dirty="0" err="1">
                <a:latin typeface="Helvetica Neue" panose="02000503000000020004"/>
              </a:rPr>
              <a:t>Northwell</a:t>
            </a:r>
            <a:r>
              <a:rPr lang="en-US" sz="2000" b="1" dirty="0">
                <a:latin typeface="Helvetica Neue" panose="02000503000000020004"/>
              </a:rPr>
              <a:t> Health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Victor </a:t>
            </a:r>
            <a:r>
              <a:rPr lang="en-US" sz="2000" dirty="0" err="1">
                <a:latin typeface="Helvetica Neue" panose="02000503000000020004"/>
              </a:rPr>
              <a:t>Fornari</a:t>
            </a:r>
            <a:r>
              <a:rPr lang="en-US" sz="2000" dirty="0">
                <a:latin typeface="Helvetica Neue" panose="02000503000000020004"/>
              </a:rPr>
              <a:t>, MD*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Carmel Foley, MD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 err="1">
                <a:latin typeface="Helvetica Neue" panose="02000503000000020004"/>
              </a:rPr>
              <a:t>Zoya</a:t>
            </a:r>
            <a:r>
              <a:rPr lang="en-US" sz="2000" dirty="0">
                <a:latin typeface="Helvetica Neue" panose="02000503000000020004"/>
              </a:rPr>
              <a:t> </a:t>
            </a:r>
            <a:r>
              <a:rPr lang="en-US" sz="2000" dirty="0" err="1">
                <a:latin typeface="Helvetica Neue" panose="02000503000000020004"/>
              </a:rPr>
              <a:t>Popivker</a:t>
            </a:r>
            <a:r>
              <a:rPr lang="en-US" sz="2000" dirty="0">
                <a:latin typeface="Helvetica Neue" panose="02000503000000020004"/>
              </a:rPr>
              <a:t>, MD</a:t>
            </a:r>
          </a:p>
          <a:p>
            <a:endParaRPr lang="en-US" sz="1400" dirty="0">
              <a:latin typeface="Helvetica Neue" panose="02000503000000020004"/>
            </a:endParaRPr>
          </a:p>
          <a:p>
            <a:r>
              <a:rPr lang="en-US" sz="2000" b="1" dirty="0">
                <a:latin typeface="Helvetica Neue" panose="02000503000000020004"/>
              </a:rPr>
              <a:t>Albany Medical Center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Suzanne Sumida, MD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Naema Qureshi, MD</a:t>
            </a:r>
          </a:p>
          <a:p>
            <a:endParaRPr lang="en-US" sz="1400" b="1" dirty="0">
              <a:latin typeface="Helvetica Neue" panose="02000503000000020004"/>
            </a:endParaRPr>
          </a:p>
          <a:p>
            <a:r>
              <a:rPr lang="en-US" sz="2000" b="1" dirty="0">
                <a:latin typeface="Helvetica Neue" panose="02000503000000020004"/>
              </a:rPr>
              <a:t>Albert Einstein College of Medicine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 panose="02000503000000020004"/>
              </a:rPr>
              <a:t>•  </a:t>
            </a:r>
            <a:r>
              <a:rPr lang="en-US" sz="2000" dirty="0">
                <a:latin typeface="Helvetica Neue" panose="02000503000000020004"/>
              </a:rPr>
              <a:t>Jason Herrick, MD*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8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AAE766-480A-FF45-A3DF-FE347F01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501909"/>
            <a:ext cx="11666136" cy="821917"/>
          </a:xfrm>
        </p:spPr>
        <p:txBody>
          <a:bodyPr/>
          <a:lstStyle/>
          <a:p>
            <a:r>
              <a:rPr lang="en-US" sz="4400" dirty="0">
                <a:solidFill>
                  <a:srgbClr val="049FDA"/>
                </a:solidFill>
              </a:rPr>
              <a:t>Reproductive Psychiatrists and Psychologists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1A6CE-37C6-6650-C2F8-C012A5F0A2A4}"/>
              </a:ext>
            </a:extLst>
          </p:cNvPr>
          <p:cNvSpPr txBox="1"/>
          <p:nvPr/>
        </p:nvSpPr>
        <p:spPr>
          <a:xfrm>
            <a:off x="802397" y="1323826"/>
            <a:ext cx="445120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University at Buffalo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Joshna Singh,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University of Rochester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George Nasra, M.D.,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Jeffrey Iler,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Ellen Poleshuck, Ph.D.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SUNY Upstate Medical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Seethalakshmi Ramanathan,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Nevena Radonjic, M.D., Ph.D.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Columbia University / NYSPI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Elizabeth Fitelson,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Catherine Monk, Ph.D.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lang="en-US" sz="2000" dirty="0">
                <a:solidFill>
                  <a:srgbClr val="3A3838"/>
                </a:solidFill>
                <a:latin typeface="Helvetica Neue" panose="02000503000000020004"/>
              </a:rPr>
              <a:t>Nicole </a:t>
            </a:r>
            <a:r>
              <a:rPr lang="en-US" sz="2000" dirty="0" err="1">
                <a:solidFill>
                  <a:srgbClr val="3A3838"/>
                </a:solidFill>
                <a:latin typeface="Helvetica Neue" panose="02000503000000020004"/>
              </a:rPr>
              <a:t>Tchalim</a:t>
            </a:r>
            <a:r>
              <a:rPr lang="en-US" sz="2000" dirty="0">
                <a:solidFill>
                  <a:srgbClr val="3A3838"/>
                </a:solidFill>
                <a:latin typeface="Helvetica Neue" panose="02000503000000020004"/>
              </a:rPr>
              <a:t> MD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7FC88-DEB0-3872-436D-AE2316870E3A}"/>
              </a:ext>
            </a:extLst>
          </p:cNvPr>
          <p:cNvSpPr txBox="1"/>
          <p:nvPr/>
        </p:nvSpPr>
        <p:spPr>
          <a:xfrm>
            <a:off x="5793944" y="1323826"/>
            <a:ext cx="5590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Zucker Hillside Hospital / Northwell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Kristina Deligiannidis, M.D.*</a:t>
            </a:r>
          </a:p>
          <a:p>
            <a:pPr defTabSz="45720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Yardana Kaufman, M.D.</a:t>
            </a:r>
          </a:p>
          <a:p>
            <a:pPr defTabSz="45720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Khatiya Moon,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Albany Medical Center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Mark Rapp,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Albert Einstein College of Medicine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BF43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•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Rubiahna Vaughn,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BF4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  Julia Vileisis, M.D.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Medical 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Helvetica Neue" panose="020005030000000200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6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845DE-9069-844F-ACED-E02D777E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4" y="534148"/>
            <a:ext cx="7190016" cy="5426110"/>
          </a:xfrm>
          <a:prstGeom prst="rect">
            <a:avLst/>
          </a:prstGeom>
          <a:noFill/>
        </p:spPr>
      </p:pic>
      <p:sp>
        <p:nvSpPr>
          <p:cNvPr id="2" name="Google Shape;160;gf71e428818_0_0">
            <a:extLst>
              <a:ext uri="{FF2B5EF4-FFF2-40B4-BE49-F238E27FC236}">
                <a16:creationId xmlns:a16="http://schemas.microsoft.com/office/drawing/2014/main" id="{4EE1C558-2ECA-74F8-BABD-5605792F5961}"/>
              </a:ext>
            </a:extLst>
          </p:cNvPr>
          <p:cNvSpPr/>
          <p:nvPr/>
        </p:nvSpPr>
        <p:spPr>
          <a:xfrm>
            <a:off x="8142712" y="2350563"/>
            <a:ext cx="2785400" cy="68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Michele Phillips</a:t>
            </a:r>
            <a:b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Sr. Project Director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5;gf71e428818_0_0">
            <a:extLst>
              <a:ext uri="{FF2B5EF4-FFF2-40B4-BE49-F238E27FC236}">
                <a16:creationId xmlns:a16="http://schemas.microsoft.com/office/drawing/2014/main" id="{C884C934-CC2E-92BD-FFC8-C99B5995B72D}"/>
              </a:ext>
            </a:extLst>
          </p:cNvPr>
          <p:cNvSpPr/>
          <p:nvPr/>
        </p:nvSpPr>
        <p:spPr>
          <a:xfrm>
            <a:off x="8120426" y="3499636"/>
            <a:ext cx="3729930" cy="60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Ira Bhatia, MA</a:t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Sr. Project Administrator</a:t>
            </a:r>
            <a:endParaRPr sz="2000" dirty="0"/>
          </a:p>
        </p:txBody>
      </p:sp>
      <p:pic>
        <p:nvPicPr>
          <p:cNvPr id="6" name="Google Shape;168;gf71e428818_0_0">
            <a:extLst>
              <a:ext uri="{FF2B5EF4-FFF2-40B4-BE49-F238E27FC236}">
                <a16:creationId xmlns:a16="http://schemas.microsoft.com/office/drawing/2014/main" id="{BF3FFFC2-406F-8AD8-78E7-32B0D1B07925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1842"/>
          <a:stretch/>
        </p:blipFill>
        <p:spPr>
          <a:xfrm>
            <a:off x="6997758" y="2271666"/>
            <a:ext cx="939605" cy="975537"/>
          </a:xfrm>
          <a:prstGeom prst="ellipse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7" name="Google Shape;169;gf71e428818_0_0">
            <a:extLst>
              <a:ext uri="{FF2B5EF4-FFF2-40B4-BE49-F238E27FC236}">
                <a16:creationId xmlns:a16="http://schemas.microsoft.com/office/drawing/2014/main" id="{A45DA55A-19DD-B264-A87E-0A00EA8374F0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r="1285"/>
          <a:stretch/>
        </p:blipFill>
        <p:spPr>
          <a:xfrm>
            <a:off x="6997758" y="3433773"/>
            <a:ext cx="948759" cy="973791"/>
          </a:xfrm>
          <a:prstGeom prst="ellipse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0" name="Google Shape;160;gf71e428818_0_0">
            <a:extLst>
              <a:ext uri="{FF2B5EF4-FFF2-40B4-BE49-F238E27FC236}">
                <a16:creationId xmlns:a16="http://schemas.microsoft.com/office/drawing/2014/main" id="{95A9F3AA-F52F-B04B-3CA4-C716FDBC92D7}"/>
              </a:ext>
            </a:extLst>
          </p:cNvPr>
          <p:cNvSpPr/>
          <p:nvPr/>
        </p:nvSpPr>
        <p:spPr>
          <a:xfrm>
            <a:off x="8142712" y="1220003"/>
            <a:ext cx="2785400" cy="68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Kaye, MD</a:t>
            </a:r>
            <a:b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68;gf71e428818_0_0">
            <a:extLst>
              <a:ext uri="{FF2B5EF4-FFF2-40B4-BE49-F238E27FC236}">
                <a16:creationId xmlns:a16="http://schemas.microsoft.com/office/drawing/2014/main" id="{C07DB139-1A05-6153-462F-2258D7D41BE9}"/>
              </a:ext>
            </a:extLst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" b="1651"/>
          <a:stretch/>
        </p:blipFill>
        <p:spPr>
          <a:xfrm>
            <a:off x="6997758" y="1141106"/>
            <a:ext cx="939605" cy="975537"/>
          </a:xfrm>
          <a:prstGeom prst="ellipse">
            <a:avLst/>
          </a:prstGeom>
          <a:noFill/>
          <a:ln w="25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E6A38F8-95C5-A5DE-11DB-E0770DD4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187" y="363187"/>
            <a:ext cx="5710813" cy="68123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49FDA"/>
                </a:solidFill>
              </a:rPr>
              <a:t>Program Administration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912B215-2C0F-375D-A296-C625CB8B4704}"/>
              </a:ext>
            </a:extLst>
          </p:cNvPr>
          <p:cNvSpPr txBox="1">
            <a:spLocks/>
          </p:cNvSpPr>
          <p:nvPr/>
        </p:nvSpPr>
        <p:spPr>
          <a:xfrm>
            <a:off x="6481187" y="5158404"/>
            <a:ext cx="5610329" cy="14035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sz="3000" dirty="0">
                <a:solidFill>
                  <a:srgbClr val="391378"/>
                </a:solidFill>
              </a:rPr>
              <a:t>No matter where you are in </a:t>
            </a:r>
            <a:br>
              <a:rPr lang="en-US" sz="3000" dirty="0">
                <a:solidFill>
                  <a:srgbClr val="391378"/>
                </a:solidFill>
              </a:rPr>
            </a:br>
            <a:r>
              <a:rPr lang="en-US" sz="3000" dirty="0">
                <a:solidFill>
                  <a:srgbClr val="391378"/>
                </a:solidFill>
              </a:rPr>
              <a:t>New York State, </a:t>
            </a:r>
            <a:br>
              <a:rPr lang="en-US" sz="3000" dirty="0">
                <a:solidFill>
                  <a:srgbClr val="391378"/>
                </a:solidFill>
              </a:rPr>
            </a:br>
            <a:r>
              <a:rPr lang="en-US" sz="3000" dirty="0">
                <a:solidFill>
                  <a:srgbClr val="391378"/>
                </a:solidFill>
              </a:rPr>
              <a:t>our team is here to support you!</a:t>
            </a:r>
          </a:p>
        </p:txBody>
      </p:sp>
    </p:spTree>
    <p:extLst>
      <p:ext uri="{BB962C8B-B14F-4D97-AF65-F5344CB8AC3E}">
        <p14:creationId xmlns:p14="http://schemas.microsoft.com/office/powerpoint/2010/main" val="3219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A2E9E9E-7B6F-489E-AF6D-C90ABB1B6BEC}"/>
              </a:ext>
            </a:extLst>
          </p:cNvPr>
          <p:cNvSpPr/>
          <p:nvPr/>
        </p:nvSpPr>
        <p:spPr>
          <a:xfrm>
            <a:off x="5448590" y="3761109"/>
            <a:ext cx="6743408" cy="5939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9288F-51DF-46A1-935A-C3405EA7155E}"/>
              </a:ext>
            </a:extLst>
          </p:cNvPr>
          <p:cNvSpPr/>
          <p:nvPr/>
        </p:nvSpPr>
        <p:spPr>
          <a:xfrm>
            <a:off x="5448592" y="2981020"/>
            <a:ext cx="6743408" cy="7017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448584" y="3698933"/>
            <a:ext cx="6743408" cy="647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r>
              <a:rPr lang="en-US" sz="1800" dirty="0">
                <a:latin typeface="Helvetica Regular"/>
              </a:rPr>
              <a:t>Executive Director, Project TEACH</a:t>
            </a:r>
          </a:p>
          <a:p>
            <a:r>
              <a:rPr lang="en-US" sz="1800" dirty="0">
                <a:latin typeface="Helvetica Regular"/>
              </a:rPr>
              <a:t>Professor of Psychiatry, UB Jacobs School of Medicine</a:t>
            </a:r>
            <a:br>
              <a:rPr lang="en-US" sz="1800" dirty="0">
                <a:latin typeface="Helvetica Regular"/>
              </a:rPr>
            </a:br>
            <a:endParaRPr lang="en-US" sz="1800" dirty="0">
              <a:latin typeface="Helvetica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48592" y="2088081"/>
            <a:ext cx="6743408" cy="656696"/>
          </a:xfrm>
        </p:spPr>
        <p:txBody>
          <a:bodyPr/>
          <a:lstStyle/>
          <a:p>
            <a:r>
              <a:rPr lang="en-US" sz="4800" b="1" dirty="0">
                <a:latin typeface="Helvetica Regular" charset="0"/>
              </a:rPr>
              <a:t>Welcome!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238896" y="3207254"/>
            <a:ext cx="6743408" cy="44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4000" dirty="0">
                <a:latin typeface="Helvetica Regular" charset="0"/>
              </a:rPr>
              <a:t>David L. Kaye, MD</a:t>
            </a: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14EB50FF-2458-4A23-A55C-9F8895CCD458}"/>
              </a:ext>
            </a:extLst>
          </p:cNvPr>
          <p:cNvSpPr txBox="1">
            <a:spLocks/>
          </p:cNvSpPr>
          <p:nvPr/>
        </p:nvSpPr>
        <p:spPr>
          <a:xfrm>
            <a:off x="5372823" y="5197156"/>
            <a:ext cx="6743408" cy="522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sz="4000" dirty="0">
              <a:latin typeface="Helvetica Regular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E976F-F706-4046-93C8-1FF4CABB7336}"/>
              </a:ext>
            </a:extLst>
          </p:cNvPr>
          <p:cNvSpPr/>
          <p:nvPr/>
        </p:nvSpPr>
        <p:spPr>
          <a:xfrm>
            <a:off x="5448590" y="4614419"/>
            <a:ext cx="6743407" cy="15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12AEF6-D36F-4CB3-A3CB-6F45AB9F6E3C}"/>
              </a:ext>
            </a:extLst>
          </p:cNvPr>
          <p:cNvSpPr/>
          <p:nvPr/>
        </p:nvSpPr>
        <p:spPr>
          <a:xfrm>
            <a:off x="5448593" y="4370360"/>
            <a:ext cx="6743407" cy="350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D972B2-06EE-4062-86D7-15BB2E15A131}"/>
              </a:ext>
            </a:extLst>
          </p:cNvPr>
          <p:cNvSpPr/>
          <p:nvPr/>
        </p:nvSpPr>
        <p:spPr>
          <a:xfrm>
            <a:off x="5448584" y="4764142"/>
            <a:ext cx="6743407" cy="79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DB9B3276-ED39-49A9-A5F7-77B8673610EF}"/>
              </a:ext>
            </a:extLst>
          </p:cNvPr>
          <p:cNvSpPr txBox="1">
            <a:spLocks/>
          </p:cNvSpPr>
          <p:nvPr/>
        </p:nvSpPr>
        <p:spPr>
          <a:xfrm>
            <a:off x="5448577" y="6163867"/>
            <a:ext cx="6743407" cy="359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r>
              <a:rPr lang="en-US" sz="1800" dirty="0">
                <a:latin typeface="Helvetica Regular"/>
              </a:rPr>
              <a:t>mp246@buffalo.edu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C06E504A-9BC4-4766-8B2B-C8FAF12A2FBC}"/>
              </a:ext>
            </a:extLst>
          </p:cNvPr>
          <p:cNvSpPr txBox="1">
            <a:spLocks/>
          </p:cNvSpPr>
          <p:nvPr/>
        </p:nvSpPr>
        <p:spPr>
          <a:xfrm>
            <a:off x="5448593" y="4371473"/>
            <a:ext cx="6743407" cy="359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r>
              <a:rPr lang="en-US" sz="1800" dirty="0">
                <a:latin typeface="Helvetica Regular"/>
              </a:rPr>
              <a:t>dlkaye@buffalo.edu</a:t>
            </a:r>
          </a:p>
        </p:txBody>
      </p:sp>
    </p:spTree>
    <p:extLst>
      <p:ext uri="{BB962C8B-B14F-4D97-AF65-F5344CB8AC3E}">
        <p14:creationId xmlns:p14="http://schemas.microsoft.com/office/powerpoint/2010/main" val="4043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AAE766-480A-FF45-A3DF-FE347F01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827"/>
            <a:ext cx="10515600" cy="8219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9FDA"/>
                </a:solidFill>
              </a:rPr>
              <a:t>Specialty Consultants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836" y="2657818"/>
            <a:ext cx="58823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91378"/>
                </a:solidFill>
                <a:latin typeface="Helvetica Neue"/>
              </a:rPr>
              <a:t>0-5 Years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Evelyn Berger-Jenkins, MD, MPH (Columbia)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Kenya Malcolm, Ph.D. (U of Rochester)</a:t>
            </a:r>
          </a:p>
          <a:p>
            <a:endParaRPr lang="en-US" sz="1400" dirty="0">
              <a:solidFill>
                <a:srgbClr val="391378"/>
              </a:solidFill>
              <a:latin typeface="Helvetica Neue"/>
            </a:endParaRPr>
          </a:p>
          <a:p>
            <a:r>
              <a:rPr lang="en-US" sz="2000" b="1" dirty="0">
                <a:solidFill>
                  <a:srgbClr val="391378"/>
                </a:solidFill>
                <a:latin typeface="Helvetica Neue"/>
              </a:rPr>
              <a:t>Autism Spectrum Disorder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Michael Cummings, MD (Buffalo)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Breck Borcherding MD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  <a:ea typeface="Calibri" panose="020F0502020204030204" pitchFamily="34" charset="0"/>
              </a:rPr>
              <a:t>Pankhuree Vandana MD (NYSPI)</a:t>
            </a:r>
          </a:p>
          <a:p>
            <a:pPr lvl="0"/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  <a:ea typeface="Calibri" panose="020F0502020204030204" pitchFamily="34" charset="0"/>
              </a:rPr>
              <a:t>Jeremy Veenstra-VanderWeele, MD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2899" y="2657818"/>
            <a:ext cx="54014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91378"/>
                </a:solidFill>
                <a:latin typeface="Helvetica Neue"/>
              </a:rPr>
              <a:t>Substance Use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Scott Krakower, DO (Northwell)</a:t>
            </a:r>
          </a:p>
          <a:p>
            <a:r>
              <a:rPr lang="en-US" sz="2000" dirty="0">
                <a:latin typeface="Helvetica Neue"/>
              </a:rPr>
              <a:t>  </a:t>
            </a:r>
            <a:r>
              <a:rPr lang="en-US" sz="2000" dirty="0">
                <a:solidFill>
                  <a:srgbClr val="7BBF43"/>
                </a:solidFill>
                <a:latin typeface="Helvetica Neue"/>
              </a:rPr>
              <a:t>•  </a:t>
            </a:r>
            <a:r>
              <a:rPr lang="en-US" sz="2000" dirty="0">
                <a:latin typeface="Helvetica Neue"/>
              </a:rPr>
              <a:t>Deepa </a:t>
            </a:r>
            <a:r>
              <a:rPr lang="en-US" sz="2000" dirty="0" err="1">
                <a:latin typeface="Helvetica Neue"/>
              </a:rPr>
              <a:t>Camenga</a:t>
            </a:r>
            <a:r>
              <a:rPr lang="en-US" sz="2000" dirty="0">
                <a:latin typeface="Helvetica Neue"/>
              </a:rPr>
              <a:t>, MD (Yale)</a:t>
            </a:r>
          </a:p>
          <a:p>
            <a:endParaRPr lang="en-US" sz="2000" dirty="0">
              <a:latin typeface="Helvetica Neue"/>
            </a:endParaRPr>
          </a:p>
          <a:p>
            <a:endParaRPr lang="en-US" sz="1400" dirty="0">
              <a:latin typeface="Helvetica Neue"/>
            </a:endParaRPr>
          </a:p>
          <a:p>
            <a:r>
              <a:rPr lang="en-US" sz="2000" b="1" dirty="0">
                <a:solidFill>
                  <a:srgbClr val="391378"/>
                </a:solidFill>
                <a:latin typeface="Helvetica Neue"/>
              </a:rPr>
              <a:t>LGBTQ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Richard </a:t>
            </a:r>
            <a:r>
              <a:rPr lang="en-US" sz="2000" dirty="0" err="1">
                <a:latin typeface="Helvetica Neue"/>
              </a:rPr>
              <a:t>Pleak</a:t>
            </a:r>
            <a:r>
              <a:rPr lang="en-US" sz="2000" dirty="0">
                <a:latin typeface="Helvetica Neue"/>
              </a:rPr>
              <a:t>, MD (</a:t>
            </a:r>
            <a:r>
              <a:rPr lang="en-US" sz="2000" dirty="0" err="1">
                <a:latin typeface="Helvetica Neue"/>
              </a:rPr>
              <a:t>Northwell</a:t>
            </a:r>
            <a:r>
              <a:rPr lang="en-US" sz="2000" dirty="0">
                <a:latin typeface="Helvetica Neue"/>
              </a:rPr>
              <a:t>)</a:t>
            </a:r>
          </a:p>
          <a:p>
            <a:endParaRPr lang="en-US" sz="1400" dirty="0">
              <a:latin typeface="Helvetica Neue"/>
            </a:endParaRPr>
          </a:p>
          <a:p>
            <a:r>
              <a:rPr lang="en-US" sz="2000" b="1" dirty="0">
                <a:solidFill>
                  <a:srgbClr val="391378"/>
                </a:solidFill>
                <a:latin typeface="Helvetica Neue"/>
              </a:rPr>
              <a:t>Problem Sexual Behaviors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Peter Martin, MD, MPH (Buffalo)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Barbara </a:t>
            </a:r>
            <a:r>
              <a:rPr lang="en-US" sz="2000" dirty="0" err="1">
                <a:latin typeface="Helvetica Neue"/>
              </a:rPr>
              <a:t>Libov</a:t>
            </a:r>
            <a:r>
              <a:rPr lang="en-US" sz="2000" dirty="0">
                <a:latin typeface="Helvetica Neue"/>
              </a:rPr>
              <a:t>, Ph.D. (Northwell)</a:t>
            </a:r>
          </a:p>
          <a:p>
            <a:r>
              <a:rPr lang="en-US" sz="2000" dirty="0">
                <a:solidFill>
                  <a:srgbClr val="7BBF43"/>
                </a:solidFill>
                <a:latin typeface="Helvetica Neue"/>
              </a:rPr>
              <a:t>  •  </a:t>
            </a:r>
            <a:r>
              <a:rPr lang="en-US" sz="2000" dirty="0">
                <a:latin typeface="Helvetica Neue"/>
              </a:rPr>
              <a:t>Jamie </a:t>
            </a:r>
            <a:r>
              <a:rPr lang="en-US" sz="2000" dirty="0" err="1">
                <a:latin typeface="Helvetica Neue"/>
              </a:rPr>
              <a:t>Gaglianese</a:t>
            </a:r>
            <a:r>
              <a:rPr lang="en-US" sz="2000" dirty="0">
                <a:latin typeface="Helvetica Neue"/>
              </a:rPr>
              <a:t>, MS, LMHC (Syracuse)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82925-A14B-5B2B-73FE-07F2BC9E3447}"/>
              </a:ext>
            </a:extLst>
          </p:cNvPr>
          <p:cNvSpPr txBox="1"/>
          <p:nvPr/>
        </p:nvSpPr>
        <p:spPr>
          <a:xfrm>
            <a:off x="344345" y="1342744"/>
            <a:ext cx="11720051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7BBF43"/>
                </a:solidFill>
              </a:rPr>
              <a:t> •   </a:t>
            </a:r>
            <a:r>
              <a:rPr lang="en-US" sz="2200" dirty="0"/>
              <a:t>Specialty Consults are provided at the request of a PCC or at the recommendation of the CAP.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7BBF43"/>
                </a:solidFill>
              </a:rPr>
              <a:t> •   </a:t>
            </a:r>
            <a:r>
              <a:rPr lang="en-US" sz="2200" dirty="0"/>
              <a:t>After a telephone consultation with the PCC, the specialty consult may offer a face-to-face eval.</a:t>
            </a:r>
          </a:p>
        </p:txBody>
      </p:sp>
    </p:spTree>
    <p:extLst>
      <p:ext uri="{BB962C8B-B14F-4D97-AF65-F5344CB8AC3E}">
        <p14:creationId xmlns:p14="http://schemas.microsoft.com/office/powerpoint/2010/main" val="165904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DDA81B-7C23-BBD8-E8A6-193C8E937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71" y="419828"/>
            <a:ext cx="10076329" cy="1021278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rgbClr val="049FDA"/>
                </a:solidFill>
                <a:latin typeface="Helvetica Neue"/>
              </a:rPr>
              <a:t>Primary Care Champs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70731B-B3F6-F553-F3C6-F082A0AD2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816" y="1441106"/>
            <a:ext cx="8708571" cy="4728125"/>
          </a:xfrm>
        </p:spPr>
        <p:txBody>
          <a:bodyPr>
            <a:noAutofit/>
          </a:bodyPr>
          <a:lstStyle/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Diane Bloomfield, MD (AEMC)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Mary </a:t>
            </a:r>
            <a:r>
              <a:rPr lang="en-US" sz="2200" dirty="0" err="1">
                <a:latin typeface="Helvetica Neue"/>
              </a:rPr>
              <a:t>DeGuardi</a:t>
            </a:r>
            <a:r>
              <a:rPr lang="en-US" sz="2200" dirty="0">
                <a:latin typeface="Helvetica Neue"/>
              </a:rPr>
              <a:t> MD (UHS Pediatrics)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Jessica Grant, MD (Manhattan Valley Peds)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Amy </a:t>
            </a:r>
            <a:r>
              <a:rPr lang="en-US" sz="2200" dirty="0" err="1">
                <a:latin typeface="Helvetica Neue"/>
              </a:rPr>
              <a:t>Jerum</a:t>
            </a:r>
            <a:r>
              <a:rPr lang="en-US" sz="2200" dirty="0">
                <a:latin typeface="Helvetica Neue"/>
              </a:rPr>
              <a:t>, DNP, FNP-PMC, CPNP-PC (U of Rochester)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Rachel Kaufman MD (Buffalo Pediatrics)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Ed Lewis MD (Lewis Pediatrics)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Mark Lashley, MD (Allied Health)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Colleen </a:t>
            </a:r>
            <a:r>
              <a:rPr lang="en-US" sz="2200" dirty="0" err="1">
                <a:latin typeface="Helvetica Neue"/>
              </a:rPr>
              <a:t>Mattimore</a:t>
            </a:r>
            <a:r>
              <a:rPr lang="en-US" sz="2200" dirty="0">
                <a:latin typeface="Helvetica Neue"/>
              </a:rPr>
              <a:t>, MD (WNY and Main Pediatrics)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Maureen Montgomery, MD (Amherst Peds., retired)</a:t>
            </a:r>
          </a:p>
          <a:p>
            <a:pPr marL="342900" indent="-342900" algn="l">
              <a:lnSpc>
                <a:spcPts val="3500"/>
              </a:lnSpc>
              <a:spcBef>
                <a:spcPts val="0"/>
              </a:spcBef>
              <a:buClr>
                <a:srgbClr val="7BBF43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/>
              </a:rPr>
              <a:t>Molly Scharf, MD (RIT and Shortsville Family Practice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9C76C-7F5E-46F3-53D9-F20614BC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F2FA-38EB-354B-AB31-D0F975FB7077}" type="slidenum">
              <a:rPr lang="en-US" smtClean="0"/>
              <a:t>21</a:t>
            </a:fld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66FD638-A876-93E6-4EEB-CFE18CE2B79B}"/>
              </a:ext>
            </a:extLst>
          </p:cNvPr>
          <p:cNvSpPr/>
          <p:nvPr/>
        </p:nvSpPr>
        <p:spPr>
          <a:xfrm>
            <a:off x="1079152" y="1524083"/>
            <a:ext cx="332561" cy="334296"/>
          </a:xfrm>
          <a:prstGeom prst="star5">
            <a:avLst/>
          </a:prstGeom>
          <a:solidFill>
            <a:srgbClr val="7BBF43"/>
          </a:solidFill>
          <a:ln>
            <a:solidFill>
              <a:srgbClr val="7B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F43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2D8ECD-E4B3-A2B2-4B59-D4D04DCA20AC}"/>
              </a:ext>
            </a:extLst>
          </p:cNvPr>
          <p:cNvSpPr/>
          <p:nvPr/>
        </p:nvSpPr>
        <p:spPr>
          <a:xfrm>
            <a:off x="1084852" y="2423056"/>
            <a:ext cx="332561" cy="334296"/>
          </a:xfrm>
          <a:prstGeom prst="star5">
            <a:avLst/>
          </a:prstGeom>
          <a:solidFill>
            <a:srgbClr val="7BBF43"/>
          </a:solidFill>
          <a:ln>
            <a:solidFill>
              <a:srgbClr val="7B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F43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C733C06-FC3C-3AB6-4D9C-49FAC86E3726}"/>
              </a:ext>
            </a:extLst>
          </p:cNvPr>
          <p:cNvSpPr/>
          <p:nvPr/>
        </p:nvSpPr>
        <p:spPr>
          <a:xfrm>
            <a:off x="1075020" y="2844648"/>
            <a:ext cx="332561" cy="334296"/>
          </a:xfrm>
          <a:prstGeom prst="star5">
            <a:avLst/>
          </a:prstGeom>
          <a:solidFill>
            <a:srgbClr val="7BBF43"/>
          </a:solidFill>
          <a:ln>
            <a:solidFill>
              <a:srgbClr val="7B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F43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30C8693-CA0F-EE97-0847-57EFA9D8D312}"/>
              </a:ext>
            </a:extLst>
          </p:cNvPr>
          <p:cNvSpPr/>
          <p:nvPr/>
        </p:nvSpPr>
        <p:spPr>
          <a:xfrm>
            <a:off x="1075019" y="5057421"/>
            <a:ext cx="332561" cy="334296"/>
          </a:xfrm>
          <a:prstGeom prst="star5">
            <a:avLst/>
          </a:prstGeom>
          <a:solidFill>
            <a:srgbClr val="7BBF43"/>
          </a:solidFill>
          <a:ln>
            <a:solidFill>
              <a:srgbClr val="7B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F43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320A581-3D8A-D0A1-3A36-0F0274B5479F}"/>
              </a:ext>
            </a:extLst>
          </p:cNvPr>
          <p:cNvSpPr/>
          <p:nvPr/>
        </p:nvSpPr>
        <p:spPr>
          <a:xfrm>
            <a:off x="1075018" y="5488846"/>
            <a:ext cx="332561" cy="334296"/>
          </a:xfrm>
          <a:prstGeom prst="star5">
            <a:avLst/>
          </a:prstGeom>
          <a:solidFill>
            <a:srgbClr val="7BBF43"/>
          </a:solidFill>
          <a:ln>
            <a:solidFill>
              <a:srgbClr val="7B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F43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3799B4D-ACE3-53BF-CCE5-22C8B57B8794}"/>
              </a:ext>
            </a:extLst>
          </p:cNvPr>
          <p:cNvSpPr/>
          <p:nvPr/>
        </p:nvSpPr>
        <p:spPr>
          <a:xfrm>
            <a:off x="6520778" y="6291723"/>
            <a:ext cx="332561" cy="334296"/>
          </a:xfrm>
          <a:prstGeom prst="star5">
            <a:avLst/>
          </a:prstGeom>
          <a:solidFill>
            <a:srgbClr val="7BBF43"/>
          </a:solidFill>
          <a:ln>
            <a:solidFill>
              <a:srgbClr val="7B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F4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B7191-C59F-E921-D33A-BA29E852E523}"/>
              </a:ext>
            </a:extLst>
          </p:cNvPr>
          <p:cNvSpPr txBox="1"/>
          <p:nvPr/>
        </p:nvSpPr>
        <p:spPr>
          <a:xfrm>
            <a:off x="6949440" y="629172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Presenting at the training this weekend.</a:t>
            </a:r>
          </a:p>
        </p:txBody>
      </p:sp>
    </p:spTree>
    <p:extLst>
      <p:ext uri="{BB962C8B-B14F-4D97-AF65-F5344CB8AC3E}">
        <p14:creationId xmlns:p14="http://schemas.microsoft.com/office/powerpoint/2010/main" val="12600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745" y="933973"/>
            <a:ext cx="6034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Child and Adolescent Face-to-Face Evaluations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23499" y="2440023"/>
            <a:ext cx="5641075" cy="3363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8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PCCs can also request face-to-face evaluations with child and adolescent psychiatrists for the children and families in their practices.</a:t>
            </a:r>
          </a:p>
          <a:p>
            <a:pPr marL="0" lvl="1">
              <a:lnSpc>
                <a:spcPct val="108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If a PCC’s office would like to offer evaluations via telehealth, Project TEACH regional provider teams can work with him/her to make this service available. </a:t>
            </a:r>
          </a:p>
          <a:p>
            <a:pPr marL="0" lvl="1">
              <a:lnSpc>
                <a:spcPct val="108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Face-to-face evaluations occur within two weeks of requests. All face-to-face evaluations are followed by written reports within 2 days to the referring clinician.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r="9686"/>
          <a:stretch/>
        </p:blipFill>
        <p:spPr>
          <a:xfrm>
            <a:off x="0" y="1054290"/>
            <a:ext cx="5741159" cy="47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189" y="847609"/>
            <a:ext cx="1063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1378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Referrals and Linkages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157163" y="1800225"/>
            <a:ext cx="12073860" cy="4470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8000"/>
              </a:lnSpc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Our Liaison Coordinators (LCs), are experts in helping </a:t>
            </a:r>
            <a:b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primary care clinicians and families identify and access </a:t>
            </a:r>
            <a:b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community mental health and support services including: </a:t>
            </a:r>
          </a:p>
          <a:p>
            <a:pPr marL="8001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Clinical treatment </a:t>
            </a:r>
          </a:p>
          <a:p>
            <a:pPr marL="8001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Care management</a:t>
            </a:r>
          </a:p>
          <a:p>
            <a:pPr marL="8001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Patient and family support </a:t>
            </a:r>
          </a:p>
          <a:p>
            <a:pPr lvl="1">
              <a:lnSpc>
                <a:spcPct val="108000"/>
              </a:lnSpc>
            </a:pPr>
            <a:endParaRPr lang="en-US" sz="800" dirty="0">
              <a:solidFill>
                <a:schemeClr val="tx1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08000"/>
              </a:lnSpc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Project TEACH provides referrals to PCCs for </a:t>
            </a:r>
          </a:p>
          <a:p>
            <a:pPr marL="8001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Children and adolescents (up to age 22)</a:t>
            </a:r>
          </a:p>
          <a:p>
            <a:pPr marL="8001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Women with maternal mental health concerns.  </a:t>
            </a:r>
          </a:p>
          <a:p>
            <a:pPr lvl="1">
              <a:lnSpc>
                <a:spcPct val="108000"/>
              </a:lnSpc>
            </a:pP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NOTE: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We do not interface directly with patients. However,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	       any staff member from your office who is familiar with the case can call to request referral support.</a:t>
            </a:r>
          </a:p>
          <a:p>
            <a:pPr lvl="1">
              <a:lnSpc>
                <a:spcPct val="108000"/>
              </a:lnSpc>
            </a:pPr>
            <a:endParaRPr lang="en-US" dirty="0">
              <a:solidFill>
                <a:srgbClr val="5D5B5B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5878"/>
          <a:stretch/>
        </p:blipFill>
        <p:spPr>
          <a:xfrm>
            <a:off x="7329948" y="1800225"/>
            <a:ext cx="4862052" cy="367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5F4C4-1108-67AD-C057-CB257C780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822034"/>
            <a:ext cx="1133681" cy="8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06" y="520305"/>
            <a:ext cx="877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391378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Training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957187" y="943396"/>
            <a:ext cx="7234813" cy="51404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8000"/>
              </a:lnSpc>
            </a:pPr>
            <a:r>
              <a:rPr lang="en-US" sz="2800" b="1" dirty="0">
                <a:solidFill>
                  <a:srgbClr val="049FDA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CME At NO COST</a:t>
            </a:r>
            <a:br>
              <a:rPr lang="en-US" sz="2800" b="1" dirty="0">
                <a:solidFill>
                  <a:srgbClr val="049FDA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400" dirty="0">
              <a:solidFill>
                <a:srgbClr val="049FDA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Intensive Trainings  </a:t>
            </a:r>
            <a:b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- </a:t>
            </a: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Twice per year (1 virtual, 1 in-person)</a:t>
            </a:r>
          </a:p>
          <a:p>
            <a:pPr marL="0" lvl="1">
              <a:lnSpc>
                <a:spcPct val="108000"/>
              </a:lnSpc>
            </a:pP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  -  16 h CME</a:t>
            </a:r>
          </a:p>
          <a:p>
            <a:pPr marL="3429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Core Trainings </a:t>
            </a:r>
            <a:b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- </a:t>
            </a: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5 hour CME in your practice! </a:t>
            </a:r>
          </a:p>
          <a:p>
            <a:pPr marL="3429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Live </a:t>
            </a:r>
            <a:r>
              <a:rPr lang="en-US" sz="2800" b="1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1 hour Webinars</a:t>
            </a:r>
            <a:b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- 5/year (Child) and 3/year (Maternal MH)</a:t>
            </a:r>
          </a:p>
          <a:p>
            <a:pPr marL="342900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Archived Webinars </a:t>
            </a:r>
            <a:b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- </a:t>
            </a:r>
            <a:r>
              <a:rPr lang="en-US" sz="28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Click “Earn CME” on our website:</a:t>
            </a: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b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  <a:hlinkClick r:id="rId3"/>
              </a:rPr>
              <a:t>www.projectteachny.org</a:t>
            </a:r>
            <a:endParaRPr lang="en-US" sz="2800" dirty="0">
              <a:solidFill>
                <a:srgbClr val="5D5B5B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32B6B-37D9-1A61-8C94-A935363F5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6" y="593193"/>
            <a:ext cx="1133681" cy="882145"/>
          </a:xfrm>
          <a:prstGeom prst="rect">
            <a:avLst/>
          </a:prstGeom>
        </p:spPr>
      </p:pic>
      <p:pic>
        <p:nvPicPr>
          <p:cNvPr id="1026" name="Picture 2" descr="Free photo group of creative business people listening to colleague addressing office meeting. business and brainstorming concept.">
            <a:extLst>
              <a:ext uri="{FF2B5EF4-FFF2-40B4-BE49-F238E27FC236}">
                <a16:creationId xmlns:a16="http://schemas.microsoft.com/office/drawing/2014/main" id="{F6EDFDF8-5018-8ECE-D109-855DC0084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856"/>
            <a:ext cx="4926341" cy="32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422B742-5FB8-244B-EAE0-90E72932A94A}"/>
              </a:ext>
            </a:extLst>
          </p:cNvPr>
          <p:cNvSpPr/>
          <p:nvPr/>
        </p:nvSpPr>
        <p:spPr>
          <a:xfrm>
            <a:off x="181926" y="6210303"/>
            <a:ext cx="5448300" cy="64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0DB29-7AE6-96C8-46B2-91247CAB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199246"/>
            <a:ext cx="11774583" cy="1132161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391378"/>
                </a:solidFill>
              </a:rPr>
              <a:t>Upcoming Events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Maternal Mental Health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A2C389-6814-4966-3C39-E9F83A20C83F}"/>
              </a:ext>
            </a:extLst>
          </p:cNvPr>
          <p:cNvGrpSpPr/>
          <p:nvPr/>
        </p:nvGrpSpPr>
        <p:grpSpPr>
          <a:xfrm>
            <a:off x="0" y="3622926"/>
            <a:ext cx="12192000" cy="478415"/>
            <a:chOff x="0" y="2479926"/>
            <a:chExt cx="12192000" cy="47841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F1FDF1-6CA1-4F74-54B2-52B30885766E}"/>
                </a:ext>
              </a:extLst>
            </p:cNvPr>
            <p:cNvSpPr/>
            <p:nvPr/>
          </p:nvSpPr>
          <p:spPr>
            <a:xfrm>
              <a:off x="0" y="2479926"/>
              <a:ext cx="12192000" cy="457380"/>
            </a:xfrm>
            <a:prstGeom prst="rect">
              <a:avLst/>
            </a:prstGeom>
            <a:solidFill>
              <a:srgbClr val="391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D2321D-5A78-FAB3-6CE3-2213E1FF1882}"/>
                </a:ext>
              </a:extLst>
            </p:cNvPr>
            <p:cNvSpPr txBox="1"/>
            <p:nvPr/>
          </p:nvSpPr>
          <p:spPr>
            <a:xfrm>
              <a:off x="426539" y="2496676"/>
              <a:ext cx="11706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Webinar Wednesday Series      </a:t>
              </a:r>
              <a:r>
                <a:rPr lang="en-US" sz="2400" b="1" dirty="0">
                  <a:solidFill>
                    <a:srgbClr val="00B0F0"/>
                  </a:solidFill>
                </a:rPr>
                <a:t>•</a:t>
              </a:r>
              <a:r>
                <a:rPr lang="en-US" sz="2400" b="1" dirty="0">
                  <a:solidFill>
                    <a:schemeClr val="bg1"/>
                  </a:solidFill>
                </a:rPr>
                <a:t>   Noon – 1 pm      </a:t>
              </a:r>
              <a:r>
                <a:rPr lang="en-US" sz="2400" b="1" dirty="0">
                  <a:solidFill>
                    <a:srgbClr val="00B0F0"/>
                  </a:solidFill>
                </a:rPr>
                <a:t>•</a:t>
              </a:r>
              <a:r>
                <a:rPr lang="en-US" sz="2400" b="1" dirty="0">
                  <a:solidFill>
                    <a:schemeClr val="bg1"/>
                  </a:solidFill>
                </a:rPr>
                <a:t>    1.0 CME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2DAAFA-E854-F200-3562-4BCE8E218AA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8341"/>
              <a:ext cx="12192000" cy="0"/>
            </a:xfrm>
            <a:prstGeom prst="line">
              <a:avLst/>
            </a:prstGeom>
            <a:ln w="57150">
              <a:solidFill>
                <a:srgbClr val="91D05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7E6866-4314-D3A9-A65F-68D0DB38E782}"/>
              </a:ext>
            </a:extLst>
          </p:cNvPr>
          <p:cNvGrpSpPr/>
          <p:nvPr/>
        </p:nvGrpSpPr>
        <p:grpSpPr>
          <a:xfrm>
            <a:off x="-12700" y="1408068"/>
            <a:ext cx="12204700" cy="2033532"/>
            <a:chOff x="-12700" y="1586471"/>
            <a:chExt cx="12204700" cy="20335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48E260-005D-14F4-8B39-2941846C6708}"/>
                </a:ext>
              </a:extLst>
            </p:cNvPr>
            <p:cNvSpPr txBox="1"/>
            <p:nvPr/>
          </p:nvSpPr>
          <p:spPr>
            <a:xfrm>
              <a:off x="1790700" y="2142675"/>
              <a:ext cx="1034230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91378"/>
                  </a:solidFill>
                </a:rPr>
                <a:t>April 21</a:t>
              </a:r>
              <a:r>
                <a:rPr lang="en-US" sz="2400" b="1" baseline="30000" dirty="0">
                  <a:solidFill>
                    <a:srgbClr val="391378"/>
                  </a:solidFill>
                </a:rPr>
                <a:t>st</a:t>
              </a:r>
              <a:r>
                <a:rPr lang="en-US" sz="2400" b="1" dirty="0">
                  <a:solidFill>
                    <a:srgbClr val="391378"/>
                  </a:solidFill>
                </a:rPr>
                <a:t> 	“The </a:t>
              </a:r>
              <a:r>
                <a:rPr lang="en-US" sz="2400" b="1" dirty="0">
                  <a:solidFill>
                    <a:srgbClr val="391378"/>
                  </a:solidFill>
                  <a:ea typeface="Calibri" panose="020F0502020204030204" pitchFamily="34" charset="0"/>
                </a:rPr>
                <a:t>Essentials and Beyond in Perinatal Psychiatry: </a:t>
              </a:r>
              <a:br>
                <a:rPr lang="en-US" sz="2400" b="1" dirty="0">
                  <a:solidFill>
                    <a:srgbClr val="391378"/>
                  </a:solidFill>
                  <a:ea typeface="Calibri" panose="020F0502020204030204" pitchFamily="34" charset="0"/>
                </a:rPr>
              </a:br>
              <a:r>
                <a:rPr lang="en-US" sz="2200" dirty="0">
                  <a:solidFill>
                    <a:srgbClr val="391378"/>
                  </a:solidFill>
                  <a:ea typeface="Calibri" panose="020F0502020204030204" pitchFamily="34" charset="0"/>
                </a:rPr>
                <a:t>Noon-4 pm</a:t>
              </a:r>
              <a:r>
                <a:rPr lang="en-US" sz="2400" b="1" dirty="0">
                  <a:solidFill>
                    <a:srgbClr val="391378"/>
                  </a:solidFill>
                  <a:ea typeface="Calibri" panose="020F0502020204030204" pitchFamily="34" charset="0"/>
                </a:rPr>
                <a:t>	  Psychopharmacology and Psychotherapy”</a:t>
              </a:r>
              <a:br>
                <a:rPr lang="en-US" sz="2400" b="1" dirty="0">
                  <a:solidFill>
                    <a:srgbClr val="391378"/>
                  </a:solidFill>
                  <a:ea typeface="Calibri" panose="020F0502020204030204" pitchFamily="34" charset="0"/>
                </a:rPr>
              </a:br>
              <a:r>
                <a:rPr lang="en-US" sz="2400" b="1" dirty="0">
                  <a:solidFill>
                    <a:srgbClr val="391378"/>
                  </a:solidFill>
                  <a:ea typeface="Calibri" panose="020F0502020204030204" pitchFamily="34" charset="0"/>
                </a:rPr>
                <a:t>		        </a:t>
              </a:r>
              <a:r>
                <a:rPr lang="en-US" sz="1600" dirty="0"/>
                <a:t>Presented by Project TEACH’s team of Reproductive Psychiatrists and Psychologists</a:t>
              </a:r>
              <a:br>
                <a:rPr lang="en-US" sz="1800" dirty="0"/>
              </a:br>
              <a:r>
                <a:rPr lang="en-US" sz="1800" dirty="0"/>
                <a:t>		          </a:t>
              </a:r>
              <a:r>
                <a:rPr lang="en-US" sz="1600" dirty="0">
                  <a:solidFill>
                    <a:srgbClr val="391378"/>
                  </a:solidFill>
                </a:rPr>
                <a:t>4.0 CME credits offered live and 2.0 offered during Follow-up Sessions on April 29 &amp; May 6</a:t>
              </a:r>
              <a:endParaRPr lang="en-US" sz="16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C58532E-9D93-553F-2F51-A5DAB67E0FDB}"/>
                </a:ext>
              </a:extLst>
            </p:cNvPr>
            <p:cNvGrpSpPr/>
            <p:nvPr/>
          </p:nvGrpSpPr>
          <p:grpSpPr>
            <a:xfrm>
              <a:off x="-12700" y="1586471"/>
              <a:ext cx="12204700" cy="499244"/>
              <a:chOff x="-12700" y="1586471"/>
              <a:chExt cx="12204700" cy="49924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D0170C-9EA6-2F86-398F-A516149CF4A5}"/>
                  </a:ext>
                </a:extLst>
              </p:cNvPr>
              <p:cNvSpPr/>
              <p:nvPr/>
            </p:nvSpPr>
            <p:spPr>
              <a:xfrm>
                <a:off x="0" y="1586471"/>
                <a:ext cx="12191999" cy="499244"/>
              </a:xfrm>
              <a:prstGeom prst="rect">
                <a:avLst/>
              </a:prstGeom>
              <a:solidFill>
                <a:srgbClr val="3913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94D02F-DC02-C2C1-E120-E6006AB0B031}"/>
                  </a:ext>
                </a:extLst>
              </p:cNvPr>
              <p:cNvSpPr txBox="1"/>
              <p:nvPr/>
            </p:nvSpPr>
            <p:spPr>
              <a:xfrm>
                <a:off x="426538" y="1598053"/>
                <a:ext cx="11480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Intensive Training   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•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  Live, Virtual Event   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•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   6.0 CME</a:t>
                </a:r>
                <a:endParaRPr lang="en-US" sz="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5C486E3-67FC-7AEE-F2A7-E0275BF0CA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700" y="2058959"/>
                <a:ext cx="12204700" cy="26756"/>
              </a:xfrm>
              <a:prstGeom prst="line">
                <a:avLst/>
              </a:prstGeom>
              <a:ln w="57150">
                <a:solidFill>
                  <a:srgbClr val="91D05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Picture 38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E056F42-951E-1138-127A-F53876406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/>
          <a:stretch/>
        </p:blipFill>
        <p:spPr>
          <a:xfrm>
            <a:off x="275492" y="2011671"/>
            <a:ext cx="1409700" cy="130115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A39BEDF-9598-B3D6-5FD7-9185C0513DD3}"/>
              </a:ext>
            </a:extLst>
          </p:cNvPr>
          <p:cNvGrpSpPr/>
          <p:nvPr/>
        </p:nvGrpSpPr>
        <p:grpSpPr>
          <a:xfrm>
            <a:off x="426538" y="4197514"/>
            <a:ext cx="11706466" cy="1019959"/>
            <a:chOff x="426538" y="4197514"/>
            <a:chExt cx="11706466" cy="10199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B79A9D-5B28-FFD7-86D4-449F37C09EA4}"/>
                </a:ext>
              </a:extLst>
            </p:cNvPr>
            <p:cNvSpPr txBox="1"/>
            <p:nvPr/>
          </p:nvSpPr>
          <p:spPr>
            <a:xfrm>
              <a:off x="1398954" y="4197514"/>
              <a:ext cx="10734050" cy="1019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>
                  <a:solidFill>
                    <a:srgbClr val="391378"/>
                  </a:solidFill>
                </a:rPr>
                <a:t>June 26</a:t>
              </a:r>
              <a:r>
                <a:rPr lang="en-US" sz="2400" b="1" baseline="30000" dirty="0">
                  <a:solidFill>
                    <a:srgbClr val="391378"/>
                  </a:solidFill>
                </a:rPr>
                <a:t>th</a:t>
              </a:r>
              <a:r>
                <a:rPr lang="en-US" sz="2400" b="1" dirty="0">
                  <a:solidFill>
                    <a:srgbClr val="391378"/>
                  </a:solidFill>
                </a:rPr>
                <a:t> 	“The New, FDA-approved Antidepressants for 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 Postpartum Depression: Clinical Update and Case Presentation”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Presented by Kristina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</a:rPr>
                <a:t>Deligiannidis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, MD</a:t>
              </a:r>
              <a:endParaRPr lang="en-US" sz="2800" b="1" dirty="0">
                <a:solidFill>
                  <a:srgbClr val="391378"/>
                </a:solidFill>
              </a:endParaRPr>
            </a:p>
          </p:txBody>
        </p:sp>
        <p:pic>
          <p:nvPicPr>
            <p:cNvPr id="41" name="Picture 40" descr="A qr code with a purple and black color&#10;&#10;Description automatically generated">
              <a:extLst>
                <a:ext uri="{FF2B5EF4-FFF2-40B4-BE49-F238E27FC236}">
                  <a16:creationId xmlns:a16="http://schemas.microsoft.com/office/drawing/2014/main" id="{23A43CBD-80C1-E9E8-1354-4A4826CA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" t="6114" r="7812" b="4456"/>
            <a:stretch/>
          </p:blipFill>
          <p:spPr>
            <a:xfrm>
              <a:off x="426538" y="4197514"/>
              <a:ext cx="883138" cy="92816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866AA5-98CD-F913-D16A-42DB5041E235}"/>
              </a:ext>
            </a:extLst>
          </p:cNvPr>
          <p:cNvGrpSpPr/>
          <p:nvPr/>
        </p:nvGrpSpPr>
        <p:grpSpPr>
          <a:xfrm>
            <a:off x="426538" y="5493355"/>
            <a:ext cx="11706466" cy="1019959"/>
            <a:chOff x="426538" y="5551970"/>
            <a:chExt cx="11706466" cy="101995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1BF378-440C-B233-B087-AFDDBC8F8E07}"/>
                </a:ext>
              </a:extLst>
            </p:cNvPr>
            <p:cNvSpPr txBox="1"/>
            <p:nvPr/>
          </p:nvSpPr>
          <p:spPr>
            <a:xfrm>
              <a:off x="1398954" y="5551970"/>
              <a:ext cx="10734050" cy="1019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>
                  <a:solidFill>
                    <a:srgbClr val="391378"/>
                  </a:solidFill>
                </a:rPr>
                <a:t>Nov. 20</a:t>
              </a:r>
              <a:r>
                <a:rPr lang="en-US" sz="2400" b="1" baseline="30000" dirty="0">
                  <a:solidFill>
                    <a:srgbClr val="391378"/>
                  </a:solidFill>
                </a:rPr>
                <a:t>th</a:t>
              </a:r>
              <a:r>
                <a:rPr lang="en-US" sz="2400" b="1" dirty="0">
                  <a:solidFill>
                    <a:srgbClr val="391378"/>
                  </a:solidFill>
                </a:rPr>
                <a:t> 	“Substance Use Disorders in Pregnancy and Peripartum: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Principles of Management”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Presented by </a:t>
              </a:r>
              <a:r>
                <a:rPr lang="en-US" sz="1600" dirty="0"/>
                <a:t>Seetha Ramanathan, MD and Tolani </a:t>
              </a:r>
              <a:r>
                <a:rPr lang="en-US" sz="1600" dirty="0" err="1"/>
                <a:t>Ajagbe</a:t>
              </a:r>
              <a:r>
                <a:rPr lang="en-US" sz="1600" dirty="0"/>
                <a:t>, MD, FASAM</a:t>
              </a:r>
              <a:endParaRPr lang="en-US" sz="2800" b="1" dirty="0">
                <a:solidFill>
                  <a:srgbClr val="391378"/>
                </a:solidFill>
              </a:endParaRPr>
            </a:p>
          </p:txBody>
        </p:sp>
        <p:pic>
          <p:nvPicPr>
            <p:cNvPr id="44" name="Picture 43" descr="A qr code with a black and purple color&#10;&#10;Description automatically generated">
              <a:extLst>
                <a:ext uri="{FF2B5EF4-FFF2-40B4-BE49-F238E27FC236}">
                  <a16:creationId xmlns:a16="http://schemas.microsoft.com/office/drawing/2014/main" id="{6E4FD4B2-6899-CCDA-065F-3AD6807C7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7" t="7367" r="7834" b="7350"/>
            <a:stretch/>
          </p:blipFill>
          <p:spPr>
            <a:xfrm>
              <a:off x="426538" y="5583322"/>
              <a:ext cx="883138" cy="887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5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DB29-7AE6-96C8-46B2-91247CAB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45" y="139397"/>
            <a:ext cx="11830459" cy="1132161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391378"/>
                </a:solidFill>
              </a:rPr>
              <a:t>Upcoming Events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Child and Adolescent Mental Health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B6AA2B-6ABD-F575-E354-4F545491AFDB}"/>
              </a:ext>
            </a:extLst>
          </p:cNvPr>
          <p:cNvGrpSpPr/>
          <p:nvPr/>
        </p:nvGrpSpPr>
        <p:grpSpPr>
          <a:xfrm>
            <a:off x="-12700" y="5609854"/>
            <a:ext cx="12204700" cy="1229616"/>
            <a:chOff x="-12700" y="1586471"/>
            <a:chExt cx="12204700" cy="13290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48E260-005D-14F4-8B39-2941846C6708}"/>
                </a:ext>
              </a:extLst>
            </p:cNvPr>
            <p:cNvSpPr txBox="1"/>
            <p:nvPr/>
          </p:nvSpPr>
          <p:spPr>
            <a:xfrm>
              <a:off x="302545" y="2145756"/>
              <a:ext cx="11876753" cy="769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391378"/>
                  </a:solidFill>
                </a:rPr>
                <a:t>“Helping Teens Escape The Vape: Assessment &amp; Treatment 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  Strategies for Primary Care Clinicians” 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Presented by Deepa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</a:rPr>
                <a:t>Camenga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, MD, MHS, FAAP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1468A9-3F55-882F-112A-B8D69B9CBA87}"/>
                </a:ext>
              </a:extLst>
            </p:cNvPr>
            <p:cNvGrpSpPr/>
            <p:nvPr/>
          </p:nvGrpSpPr>
          <p:grpSpPr>
            <a:xfrm>
              <a:off x="-12700" y="1586471"/>
              <a:ext cx="12204700" cy="510588"/>
              <a:chOff x="-12700" y="1586471"/>
              <a:chExt cx="12204700" cy="51058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D0170C-9EA6-2F86-398F-A516149CF4A5}"/>
                  </a:ext>
                </a:extLst>
              </p:cNvPr>
              <p:cNvSpPr/>
              <p:nvPr/>
            </p:nvSpPr>
            <p:spPr>
              <a:xfrm>
                <a:off x="0" y="1586471"/>
                <a:ext cx="12191999" cy="499244"/>
              </a:xfrm>
              <a:prstGeom prst="rect">
                <a:avLst/>
              </a:prstGeom>
              <a:solidFill>
                <a:srgbClr val="3913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94D02F-DC02-C2C1-E120-E6006AB0B031}"/>
                  </a:ext>
                </a:extLst>
              </p:cNvPr>
              <p:cNvSpPr txBox="1"/>
              <p:nvPr/>
            </p:nvSpPr>
            <p:spPr>
              <a:xfrm>
                <a:off x="294161" y="1598053"/>
                <a:ext cx="11885138" cy="49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Substance Use Webinar Series  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•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  August 21 &amp; 28   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•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  8 am – 9 am</a:t>
                </a:r>
                <a:endParaRPr lang="en-US" sz="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5C486E3-67FC-7AEE-F2A7-E0275BF0CA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700" y="2058959"/>
                <a:ext cx="12204700" cy="26756"/>
              </a:xfrm>
              <a:prstGeom prst="line">
                <a:avLst/>
              </a:prstGeom>
              <a:ln w="57150">
                <a:solidFill>
                  <a:srgbClr val="91D05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18B39-CD9B-8A9F-6243-8F8201004F1A}"/>
              </a:ext>
            </a:extLst>
          </p:cNvPr>
          <p:cNvGrpSpPr/>
          <p:nvPr/>
        </p:nvGrpSpPr>
        <p:grpSpPr>
          <a:xfrm>
            <a:off x="0" y="1248146"/>
            <a:ext cx="12507247" cy="4330184"/>
            <a:chOff x="0" y="1387846"/>
            <a:chExt cx="12507247" cy="43301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D8ECDF-0DE8-26A6-39FB-5E027E93C78C}"/>
                </a:ext>
              </a:extLst>
            </p:cNvPr>
            <p:cNvGrpSpPr/>
            <p:nvPr/>
          </p:nvGrpSpPr>
          <p:grpSpPr>
            <a:xfrm>
              <a:off x="0" y="1387846"/>
              <a:ext cx="12507247" cy="1611535"/>
              <a:chOff x="0" y="3343526"/>
              <a:chExt cx="12507247" cy="161153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4A145D-2334-0D01-B427-68B6E394041E}"/>
                  </a:ext>
                </a:extLst>
              </p:cNvPr>
              <p:cNvSpPr txBox="1"/>
              <p:nvPr/>
            </p:nvSpPr>
            <p:spPr>
              <a:xfrm>
                <a:off x="302547" y="3935102"/>
                <a:ext cx="12204700" cy="1019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400" b="1" dirty="0">
                    <a:solidFill>
                      <a:srgbClr val="391378"/>
                    </a:solidFill>
                  </a:rPr>
                  <a:t>May 15</a:t>
                </a:r>
                <a:r>
                  <a:rPr lang="en-US" sz="2400" b="1" baseline="30000" dirty="0">
                    <a:solidFill>
                      <a:srgbClr val="391378"/>
                    </a:solidFill>
                  </a:rPr>
                  <a:t>th</a:t>
                </a:r>
                <a:r>
                  <a:rPr lang="en-US" sz="2400" b="1" dirty="0">
                    <a:solidFill>
                      <a:srgbClr val="391378"/>
                    </a:solidFill>
                  </a:rPr>
                  <a:t> 	“Untangling Behavior and Emotional Problems in Children with </a:t>
                </a:r>
                <a:br>
                  <a:rPr lang="en-US" sz="2400" b="1" dirty="0">
                    <a:solidFill>
                      <a:srgbClr val="391378"/>
                    </a:solidFill>
                  </a:rPr>
                </a:br>
                <a:r>
                  <a:rPr lang="en-US" sz="2400" b="1" dirty="0">
                    <a:solidFill>
                      <a:srgbClr val="391378"/>
                    </a:solidFill>
                  </a:rPr>
                  <a:t>		         Developmental Disabilities and Autism: A Primary Care Perspective”</a:t>
                </a:r>
                <a:br>
                  <a:rPr lang="en-US" sz="2400" b="1" dirty="0">
                    <a:solidFill>
                      <a:srgbClr val="391378"/>
                    </a:solidFill>
                  </a:rPr>
                </a:br>
                <a:r>
                  <a:rPr lang="en-US" sz="2400" b="1" dirty="0">
                    <a:solidFill>
                      <a:srgbClr val="391378"/>
                    </a:solidFill>
                  </a:rPr>
                  <a:t>		         </a:t>
                </a:r>
                <a:r>
                  <a:rPr lang="en-US" sz="1600" dirty="0">
                    <a:solidFill>
                      <a:schemeClr val="bg2">
                        <a:lumMod val="25000"/>
                      </a:schemeClr>
                    </a:solidFill>
                  </a:rPr>
                  <a:t>Presented by Breck Borcherding, MD</a:t>
                </a:r>
                <a:endParaRPr lang="en-US" sz="2800" b="1" dirty="0">
                  <a:solidFill>
                    <a:srgbClr val="391378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EA2C389-6814-4966-3C39-E9F83A20C83F}"/>
                  </a:ext>
                </a:extLst>
              </p:cNvPr>
              <p:cNvGrpSpPr/>
              <p:nvPr/>
            </p:nvGrpSpPr>
            <p:grpSpPr>
              <a:xfrm>
                <a:off x="0" y="3343526"/>
                <a:ext cx="12192000" cy="478415"/>
                <a:chOff x="0" y="2479926"/>
                <a:chExt cx="12192000" cy="478415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FF1FDF1-6CA1-4F74-54B2-52B30885766E}"/>
                    </a:ext>
                  </a:extLst>
                </p:cNvPr>
                <p:cNvSpPr/>
                <p:nvPr/>
              </p:nvSpPr>
              <p:spPr>
                <a:xfrm>
                  <a:off x="0" y="2479926"/>
                  <a:ext cx="12192000" cy="457380"/>
                </a:xfrm>
                <a:prstGeom prst="rect">
                  <a:avLst/>
                </a:prstGeom>
                <a:solidFill>
                  <a:srgbClr val="3913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9D2321D-5A78-FAB3-6CE3-2213E1FF1882}"/>
                    </a:ext>
                  </a:extLst>
                </p:cNvPr>
                <p:cNvSpPr txBox="1"/>
                <p:nvPr/>
              </p:nvSpPr>
              <p:spPr>
                <a:xfrm>
                  <a:off x="294161" y="2496676"/>
                  <a:ext cx="118388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Webinar Wednesday Series      </a:t>
                  </a:r>
                  <a:r>
                    <a:rPr lang="en-US" sz="2400" b="1" dirty="0">
                      <a:solidFill>
                        <a:srgbClr val="00B0F0"/>
                      </a:solidFill>
                    </a:rPr>
                    <a:t>•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   Noon – 1 pm      </a:t>
                  </a:r>
                  <a:r>
                    <a:rPr lang="en-US" sz="2400" b="1" dirty="0">
                      <a:solidFill>
                        <a:srgbClr val="00B0F0"/>
                      </a:solidFill>
                    </a:rPr>
                    <a:t>•</a:t>
                  </a:r>
                  <a:r>
                    <a:rPr lang="en-US" sz="2400" b="1" dirty="0">
                      <a:solidFill>
                        <a:schemeClr val="bg1"/>
                      </a:solidFill>
                    </a:rPr>
                    <a:t>    1.0 CME 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782DAAFA-E854-F200-3562-4BCE8E218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958341"/>
                  <a:ext cx="12192000" cy="0"/>
                </a:xfrm>
                <a:prstGeom prst="line">
                  <a:avLst/>
                </a:prstGeom>
                <a:ln w="57150">
                  <a:solidFill>
                    <a:srgbClr val="91D05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EF91CA-B141-1690-6386-248081B1D2A0}"/>
                </a:ext>
              </a:extLst>
            </p:cNvPr>
            <p:cNvSpPr txBox="1"/>
            <p:nvPr/>
          </p:nvSpPr>
          <p:spPr>
            <a:xfrm>
              <a:off x="302547" y="3056341"/>
              <a:ext cx="12204700" cy="622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srgbClr val="391378"/>
                  </a:solidFill>
                </a:rPr>
                <a:t>July 24</a:t>
              </a:r>
              <a:r>
                <a:rPr lang="en-US" sz="2400" b="1" baseline="30000" dirty="0">
                  <a:solidFill>
                    <a:srgbClr val="391378"/>
                  </a:solidFill>
                </a:rPr>
                <a:t>th</a:t>
              </a:r>
              <a:r>
                <a:rPr lang="en-US" sz="2400" b="1" dirty="0">
                  <a:solidFill>
                    <a:srgbClr val="391378"/>
                  </a:solidFill>
                </a:rPr>
                <a:t> 	“Practical Tools for Addressing Anxiety in Primary Care”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Presented by Nayla Khoury, MD and Jessica Grant, MD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DBCC00-E0BF-C064-DE5C-7F3497BF4A88}"/>
                </a:ext>
              </a:extLst>
            </p:cNvPr>
            <p:cNvSpPr txBox="1"/>
            <p:nvPr/>
          </p:nvSpPr>
          <p:spPr>
            <a:xfrm>
              <a:off x="302547" y="3755056"/>
              <a:ext cx="12204700" cy="981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391378"/>
                  </a:solidFill>
                </a:rPr>
                <a:t>Sept. 18</a:t>
              </a:r>
              <a:r>
                <a:rPr lang="en-US" sz="2400" b="1" baseline="30000" dirty="0">
                  <a:solidFill>
                    <a:srgbClr val="391378"/>
                  </a:solidFill>
                </a:rPr>
                <a:t>th</a:t>
              </a:r>
              <a:r>
                <a:rPr lang="en-US" sz="2400" b="1" dirty="0">
                  <a:solidFill>
                    <a:srgbClr val="391378"/>
                  </a:solidFill>
                </a:rPr>
                <a:t> 	“Even Grandma Won’t Babysit: The PCP’s Role on the Team 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 for Managing Aggression in Young Children”</a:t>
              </a:r>
            </a:p>
            <a:p>
              <a:pPr>
                <a:lnSpc>
                  <a:spcPts val="2000"/>
                </a:lnSpc>
              </a:pPr>
              <a:r>
                <a:rPr lang="en-US" sz="2400" b="1" dirty="0">
                  <a:solidFill>
                    <a:srgbClr val="391378"/>
                  </a:solidFill>
                </a:rPr>
                <a:t>		        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Presented by Evelyn Berger-Jenkins, MD, MPH and Kenya Malcolm, Ph.D.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423095-145F-A095-D67E-2D863C42AB6B}"/>
                </a:ext>
              </a:extLst>
            </p:cNvPr>
            <p:cNvSpPr txBox="1"/>
            <p:nvPr/>
          </p:nvSpPr>
          <p:spPr>
            <a:xfrm>
              <a:off x="302546" y="4736543"/>
              <a:ext cx="12143533" cy="981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391378"/>
                  </a:solidFill>
                </a:rPr>
                <a:t>Dec. 18</a:t>
              </a:r>
              <a:r>
                <a:rPr lang="en-US" sz="2400" b="1" baseline="30000" dirty="0">
                  <a:solidFill>
                    <a:srgbClr val="391378"/>
                  </a:solidFill>
                </a:rPr>
                <a:t>th</a:t>
              </a:r>
              <a:r>
                <a:rPr lang="en-US" sz="2400" b="1" dirty="0">
                  <a:solidFill>
                    <a:srgbClr val="391378"/>
                  </a:solidFill>
                </a:rPr>
                <a:t> 	“Are You Saying It’s All in My Head? 	Addressing Somatic Symptom Disorder </a:t>
              </a:r>
              <a:br>
                <a:rPr lang="en-US" sz="2400" b="1" dirty="0">
                  <a:solidFill>
                    <a:srgbClr val="391378"/>
                  </a:solidFill>
                </a:rPr>
              </a:br>
              <a:r>
                <a:rPr lang="en-US" sz="2400" b="1" dirty="0">
                  <a:solidFill>
                    <a:srgbClr val="391378"/>
                  </a:solidFill>
                </a:rPr>
                <a:t>		        and Related Conditions in Primary Care”</a:t>
              </a:r>
              <a:endParaRPr lang="en-US" sz="2800" b="1" dirty="0">
                <a:solidFill>
                  <a:srgbClr val="391378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en-US" sz="2400" b="1" dirty="0">
                  <a:solidFill>
                    <a:srgbClr val="391378"/>
                  </a:solidFill>
                </a:rPr>
                <a:t>		       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Presented by Michael Scharf, MD</a:t>
              </a:r>
            </a:p>
          </p:txBody>
        </p:sp>
      </p:grpSp>
      <p:pic>
        <p:nvPicPr>
          <p:cNvPr id="12" name="Picture 11" descr="A qr code with black and blue squares&#10;&#10;Description automatically generated">
            <a:extLst>
              <a:ext uri="{FF2B5EF4-FFF2-40B4-BE49-F238E27FC236}">
                <a16:creationId xmlns:a16="http://schemas.microsoft.com/office/drawing/2014/main" id="{5A9F91C3-062D-E552-D9B3-7D2053EB8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7465" r="7777" b="7768"/>
          <a:stretch/>
        </p:blipFill>
        <p:spPr>
          <a:xfrm>
            <a:off x="10948270" y="1206347"/>
            <a:ext cx="949569" cy="949348"/>
          </a:xfrm>
          <a:prstGeom prst="rect">
            <a:avLst/>
          </a:prstGeom>
        </p:spPr>
      </p:pic>
      <p:pic>
        <p:nvPicPr>
          <p:cNvPr id="14" name="Picture 1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B91D821-FB84-F35D-A99A-9789A0F527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7864" r="8119" b="7636"/>
          <a:stretch/>
        </p:blipFill>
        <p:spPr>
          <a:xfrm>
            <a:off x="10948270" y="5620569"/>
            <a:ext cx="949569" cy="9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757" y="854420"/>
            <a:ext cx="9291336" cy="821917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solidFill>
                  <a:srgbClr val="049FDA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Educational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507" y="1849567"/>
            <a:ext cx="9990159" cy="462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On our website and in our emails, you can find:</a:t>
            </a:r>
          </a:p>
          <a:p>
            <a:pPr marL="342900" marR="0" lvl="1" indent="-342900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Physician Resources</a:t>
            </a:r>
          </a:p>
          <a:p>
            <a:pPr marL="800100" lvl="2" indent="-342900" defTabSz="457200">
              <a:lnSpc>
                <a:spcPct val="108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Rating scales, prevention </a:t>
            </a:r>
            <a:r>
              <a:rPr lang="en-US" sz="24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ducation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, journals and guides</a:t>
            </a:r>
          </a:p>
          <a:p>
            <a:pPr marL="800100" lvl="2" indent="-342900" defTabSz="457200">
              <a:lnSpc>
                <a:spcPct val="108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MMH Toolkit: in development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  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    </a:t>
            </a:r>
          </a:p>
          <a:p>
            <a:pPr marL="342900" marR="0" lvl="1" indent="-342900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Patient and Family Resources</a:t>
            </a:r>
          </a:p>
          <a:p>
            <a:pPr marL="800100" lvl="2" indent="-342900" defTabSz="457200">
              <a:lnSpc>
                <a:spcPct val="108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Videos and PDFs on mental health topics</a:t>
            </a:r>
          </a:p>
          <a:p>
            <a:pPr marL="800100" lvl="2" indent="-342900" defTabSz="457200">
              <a:lnSpc>
                <a:spcPct val="108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4 child and adolescent and </a:t>
            </a:r>
            <a:r>
              <a:rPr lang="en-US" sz="24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2 maternal resources added each year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5B5B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Available freely to the public</a:t>
            </a:r>
            <a:r>
              <a:rPr lang="en-US" sz="2400" dirty="0">
                <a:solidFill>
                  <a:srgbClr val="5D5B5B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in 7 languages.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D5B5B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6813" y="6102224"/>
            <a:ext cx="322323" cy="53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6" y="824307"/>
            <a:ext cx="1133681" cy="8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A709-A0FB-ED41-8C0E-2A3648F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696" y="1375528"/>
            <a:ext cx="7842233" cy="821917"/>
          </a:xfrm>
          <a:solidFill>
            <a:srgbClr val="391378"/>
          </a:solidFill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Website - www.ProjectTEACHny.org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2176" y="337367"/>
            <a:ext cx="11564564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Stay in touch with us, get program updates,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access resources &amp; register for events.</a:t>
            </a:r>
          </a:p>
        </p:txBody>
      </p:sp>
      <p:pic>
        <p:nvPicPr>
          <p:cNvPr id="819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0214" t="2769" r="25130" b="3897"/>
          <a:stretch>
            <a:fillRect/>
          </a:stretch>
        </p:blipFill>
        <p:spPr bwMode="auto">
          <a:xfrm>
            <a:off x="171532" y="1226820"/>
            <a:ext cx="2754548" cy="29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09A709-A0FB-ED41-8C0E-2A3648F4F8E2}"/>
              </a:ext>
            </a:extLst>
          </p:cNvPr>
          <p:cNvSpPr txBox="1">
            <a:spLocks/>
          </p:cNvSpPr>
          <p:nvPr/>
        </p:nvSpPr>
        <p:spPr>
          <a:xfrm>
            <a:off x="175260" y="914400"/>
            <a:ext cx="2758440" cy="358906"/>
          </a:xfrm>
          <a:prstGeom prst="rect">
            <a:avLst/>
          </a:prstGeom>
          <a:solidFill>
            <a:srgbClr val="39137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Kozuka Gothic Pr6N B" panose="020B0800000000000000" pitchFamily="34" charset="-128"/>
                <a:cs typeface="Helvetica Neue" panose="02000503000000020004" pitchFamily="2" charset="0"/>
              </a:rPr>
              <a:t>Facebook</a:t>
            </a:r>
          </a:p>
        </p:txBody>
      </p:sp>
      <p:pic>
        <p:nvPicPr>
          <p:cNvPr id="819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0625" t="4222" r="17906" b="8778"/>
          <a:stretch>
            <a:fillRect/>
          </a:stretch>
        </p:blipFill>
        <p:spPr bwMode="auto">
          <a:xfrm>
            <a:off x="1781516" y="3406906"/>
            <a:ext cx="2567940" cy="292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9A709-A0FB-ED41-8C0E-2A3648F4F8E2}"/>
              </a:ext>
            </a:extLst>
          </p:cNvPr>
          <p:cNvSpPr txBox="1">
            <a:spLocks/>
          </p:cNvSpPr>
          <p:nvPr/>
        </p:nvSpPr>
        <p:spPr>
          <a:xfrm>
            <a:off x="1781516" y="3048000"/>
            <a:ext cx="2583180" cy="358906"/>
          </a:xfrm>
          <a:prstGeom prst="rect">
            <a:avLst/>
          </a:prstGeom>
          <a:solidFill>
            <a:srgbClr val="39137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Kozuka Gothic Pr6N B" panose="020B0800000000000000" pitchFamily="34" charset="-128"/>
                <a:cs typeface="Helvetica Neue" panose="02000503000000020004" pitchFamily="2" charset="0"/>
              </a:rPr>
              <a:t>LinkedIn</a:t>
            </a:r>
          </a:p>
        </p:txBody>
      </p:sp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008883B-98F9-4AB7-91B0-2D0CC4C55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07" y="1811979"/>
            <a:ext cx="7842233" cy="45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98646" y="1309817"/>
          <a:ext cx="8228921" cy="45249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69644">
                  <a:extLst>
                    <a:ext uri="{9D8B030D-6E8A-4147-A177-3AD203B41FA5}">
                      <a16:colId xmlns:a16="http://schemas.microsoft.com/office/drawing/2014/main" val="2241104758"/>
                    </a:ext>
                  </a:extLst>
                </a:gridCol>
                <a:gridCol w="1179037">
                  <a:extLst>
                    <a:ext uri="{9D8B030D-6E8A-4147-A177-3AD203B41FA5}">
                      <a16:colId xmlns:a16="http://schemas.microsoft.com/office/drawing/2014/main" val="450865973"/>
                    </a:ext>
                  </a:extLst>
                </a:gridCol>
                <a:gridCol w="1515324">
                  <a:extLst>
                    <a:ext uri="{9D8B030D-6E8A-4147-A177-3AD203B41FA5}">
                      <a16:colId xmlns:a16="http://schemas.microsoft.com/office/drawing/2014/main" val="204341659"/>
                    </a:ext>
                  </a:extLst>
                </a:gridCol>
                <a:gridCol w="2032458">
                  <a:extLst>
                    <a:ext uri="{9D8B030D-6E8A-4147-A177-3AD203B41FA5}">
                      <a16:colId xmlns:a16="http://schemas.microsoft.com/office/drawing/2014/main" val="2340683238"/>
                    </a:ext>
                  </a:extLst>
                </a:gridCol>
                <a:gridCol w="2032458">
                  <a:extLst>
                    <a:ext uri="{9D8B030D-6E8A-4147-A177-3AD203B41FA5}">
                      <a16:colId xmlns:a16="http://schemas.microsoft.com/office/drawing/2014/main" val="3178358661"/>
                    </a:ext>
                  </a:extLst>
                </a:gridCol>
              </a:tblGrid>
              <a:tr h="755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2021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2022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  <a:latin typeface="+mn-lt"/>
                        </a:rPr>
                        <a:t>Cumulative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+mn-lt"/>
                        </a:rPr>
                        <a:t>(2010-2023</a:t>
                      </a:r>
                      <a:r>
                        <a:rPr lang="en-US" sz="1400" b="1">
                          <a:effectLst/>
                          <a:latin typeface="+mn-lt"/>
                        </a:rPr>
                        <a:t>)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extLst>
                  <a:ext uri="{0D108BD9-81ED-4DB2-BD59-A6C34878D82A}">
                    <a16:rowId xmlns:a16="http://schemas.microsoft.com/office/drawing/2014/main" val="1778502706"/>
                  </a:ext>
                </a:extLst>
              </a:tr>
              <a:tr h="56317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PCP’s</a:t>
                      </a:r>
                      <a:endParaRPr lang="en-US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254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822</a:t>
                      </a:r>
                      <a:endParaRPr lang="en-US" sz="2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824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6090</a:t>
                      </a:r>
                    </a:p>
                  </a:txBody>
                  <a:tcPr marL="29285" marR="29285" marT="14643" marB="14643"/>
                </a:tc>
                <a:extLst>
                  <a:ext uri="{0D108BD9-81ED-4DB2-BD59-A6C34878D82A}">
                    <a16:rowId xmlns:a16="http://schemas.microsoft.com/office/drawing/2014/main" val="1743950420"/>
                  </a:ext>
                </a:extLst>
              </a:tr>
              <a:tr h="103996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New cases</a:t>
                      </a:r>
                      <a:endParaRPr lang="en-US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1038*</a:t>
                      </a:r>
                      <a:endParaRPr lang="en-US" sz="20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1610 C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 M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1524 C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249 M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16134 C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378 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extLst>
                  <a:ext uri="{0D108BD9-81ED-4DB2-BD59-A6C34878D82A}">
                    <a16:rowId xmlns:a16="http://schemas.microsoft.com/office/drawing/2014/main" val="1679505770"/>
                  </a:ext>
                </a:extLst>
              </a:tr>
              <a:tr h="56317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Referrals</a:t>
                      </a:r>
                      <a:endParaRPr lang="en-US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1026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1294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1431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10690</a:t>
                      </a:r>
                    </a:p>
                  </a:txBody>
                  <a:tcPr marL="29285" marR="29285" marT="14643" marB="14643"/>
                </a:tc>
                <a:extLst>
                  <a:ext uri="{0D108BD9-81ED-4DB2-BD59-A6C34878D82A}">
                    <a16:rowId xmlns:a16="http://schemas.microsoft.com/office/drawing/2014/main" val="1211089630"/>
                  </a:ext>
                </a:extLst>
              </a:tr>
              <a:tr h="103996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CAPCONS</a:t>
                      </a:r>
                      <a:endParaRPr lang="en-US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2070</a:t>
                      </a:r>
                      <a:endParaRPr lang="en-U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2167 C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 M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2194 C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214 M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24509 C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314 M</a:t>
                      </a:r>
                    </a:p>
                  </a:txBody>
                  <a:tcPr marL="29285" marR="29285" marT="14643" marB="14643"/>
                </a:tc>
                <a:extLst>
                  <a:ext uri="{0D108BD9-81ED-4DB2-BD59-A6C34878D82A}">
                    <a16:rowId xmlns:a16="http://schemas.microsoft.com/office/drawing/2014/main" val="1606853489"/>
                  </a:ext>
                </a:extLst>
              </a:tr>
              <a:tr h="56317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FTFs</a:t>
                      </a:r>
                      <a:endParaRPr lang="en-US" sz="24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235</a:t>
                      </a:r>
                      <a:endParaRPr lang="en-U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223 </a:t>
                      </a:r>
                    </a:p>
                  </a:txBody>
                  <a:tcPr marL="29285" marR="29285" marT="14643" marB="14643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3338</a:t>
                      </a:r>
                    </a:p>
                  </a:txBody>
                  <a:tcPr marL="29285" marR="29285" marT="14643" marB="14643"/>
                </a:tc>
                <a:extLst>
                  <a:ext uri="{0D108BD9-81ED-4DB2-BD59-A6C34878D82A}">
                    <a16:rowId xmlns:a16="http://schemas.microsoft.com/office/drawing/2014/main" val="33178680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77C690-B3D8-895A-0BB1-27107F8EECB1}"/>
              </a:ext>
            </a:extLst>
          </p:cNvPr>
          <p:cNvSpPr txBox="1"/>
          <p:nvPr/>
        </p:nvSpPr>
        <p:spPr>
          <a:xfrm>
            <a:off x="433136" y="386897"/>
            <a:ext cx="11559942" cy="658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The Big Picture Numbers</a:t>
            </a:r>
          </a:p>
        </p:txBody>
      </p:sp>
    </p:spTree>
    <p:extLst>
      <p:ext uri="{BB962C8B-B14F-4D97-AF65-F5344CB8AC3E}">
        <p14:creationId xmlns:p14="http://schemas.microsoft.com/office/powerpoint/2010/main" val="10003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2DBB-680D-F02F-EE2D-A79DBAE5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You can get anything you want…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at Alice’s Restaurant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You can get anything you want…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at Alice’s Restaurant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Walk right in it’s around the back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Just a half mile from the railroad track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You can get anything you want at Alice’s Restaurant!</a:t>
            </a:r>
          </a:p>
        </p:txBody>
      </p:sp>
    </p:spTree>
    <p:extLst>
      <p:ext uri="{BB962C8B-B14F-4D97-AF65-F5344CB8AC3E}">
        <p14:creationId xmlns:p14="http://schemas.microsoft.com/office/powerpoint/2010/main" val="53402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E5439-4BA1-51CD-8CC8-7B87DBA3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759"/>
            <a:ext cx="10515600" cy="82191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91378"/>
                </a:solidFill>
              </a:rPr>
              <a:t>You are now part of a movement….</a:t>
            </a:r>
            <a:br>
              <a:rPr lang="en-US" sz="4400" b="1" dirty="0">
                <a:solidFill>
                  <a:srgbClr val="391378"/>
                </a:solidFill>
              </a:rPr>
            </a:br>
            <a:r>
              <a:rPr lang="en-US" sz="4400" b="1" dirty="0">
                <a:solidFill>
                  <a:srgbClr val="391378"/>
                </a:solidFill>
              </a:rPr>
              <a:t>to improve the mental health of children and families in New York!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A08BFF-EF7D-1AD6-15B7-BCAAD8568A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45996" y="2275010"/>
            <a:ext cx="9855200" cy="3478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049FDA"/>
                </a:solidFill>
              </a:rPr>
              <a:t>Let’s Work Together!</a:t>
            </a:r>
          </a:p>
          <a:p>
            <a:pPr marL="1257300" lvl="2" indent="-342900" algn="l">
              <a:buClr>
                <a:srgbClr val="91D05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CALL US!  </a:t>
            </a:r>
            <a:r>
              <a:rPr lang="en-US" sz="2800" b="1" dirty="0"/>
              <a:t>1-855-227-7272</a:t>
            </a:r>
          </a:p>
          <a:p>
            <a:pPr marL="1714500" lvl="3" indent="-342900" algn="l">
              <a:buClr>
                <a:srgbClr val="91D05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Consults</a:t>
            </a:r>
          </a:p>
          <a:p>
            <a:pPr marL="1714500" lvl="3" indent="-342900" algn="l">
              <a:buClr>
                <a:srgbClr val="91D05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Referral assistance</a:t>
            </a:r>
          </a:p>
          <a:p>
            <a:pPr marL="1257300" lvl="2" indent="-342900" algn="l">
              <a:buClr>
                <a:srgbClr val="91D05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Attend our other education programs</a:t>
            </a:r>
          </a:p>
          <a:p>
            <a:pPr marL="1257300" lvl="2" indent="-342900" algn="l">
              <a:buClr>
                <a:srgbClr val="91D05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Tell a colleague about Project TEACH services</a:t>
            </a:r>
          </a:p>
          <a:p>
            <a:pPr marL="1257300" lvl="2" indent="-342900" algn="l">
              <a:buClr>
                <a:srgbClr val="91D05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Like our Facebook and/or LinkedIn pages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A9ED-F386-6C40-A63C-72BE4ABD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7900"/>
            <a:ext cx="12191999" cy="6400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48DC4"/>
                </a:solidFill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7EA60-E36B-5442-8AD8-DE3F3DBE7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4" y="3040380"/>
            <a:ext cx="11203460" cy="2989716"/>
          </a:xfrm>
        </p:spPr>
        <p:txBody>
          <a:bodyPr>
            <a:noAutofit/>
          </a:bodyPr>
          <a:lstStyle/>
          <a:p>
            <a:pPr algn="l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6932-BE66-C03C-81B6-94FFB44A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332"/>
            <a:ext cx="10515600" cy="821917"/>
          </a:xfrm>
        </p:spPr>
        <p:txBody>
          <a:bodyPr/>
          <a:lstStyle/>
          <a:p>
            <a:pPr algn="l"/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And if three people do it! Can you imagine three people </a:t>
            </a:r>
            <a:r>
              <a:rPr lang="en-US" sz="3200" b="0" i="0" u="none" strike="noStrike" dirty="0" err="1">
                <a:solidFill>
                  <a:srgbClr val="0070C0"/>
                </a:solidFill>
                <a:effectLst/>
                <a:latin typeface="DroidSansRegular"/>
              </a:rPr>
              <a:t>walkin</a:t>
            </a: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' in, </a:t>
            </a:r>
            <a:r>
              <a:rPr lang="en-US" sz="3200" b="0" i="0" u="none" strike="noStrike" dirty="0" err="1">
                <a:solidFill>
                  <a:srgbClr val="0070C0"/>
                </a:solidFill>
                <a:effectLst/>
                <a:latin typeface="DroidSansRegular"/>
              </a:rPr>
              <a:t>singin</a:t>
            </a: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' A bar of "Alice's Restaurant" and </a:t>
            </a:r>
            <a:r>
              <a:rPr lang="en-US" sz="3200" b="0" i="0" u="none" strike="noStrike" dirty="0" err="1">
                <a:solidFill>
                  <a:srgbClr val="0070C0"/>
                </a:solidFill>
                <a:effectLst/>
                <a:latin typeface="DroidSansRegular"/>
              </a:rPr>
              <a:t>walkin</a:t>
            </a: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' out? They may think it's an Organization!</a:t>
            </a:r>
            <a:br>
              <a:rPr lang="en-US" sz="32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And can you imagine fifty people a day? I said FIFTY people a day </a:t>
            </a:r>
            <a:r>
              <a:rPr lang="en-US" sz="3200" b="0" i="0" u="none" strike="noStrike" dirty="0" err="1">
                <a:solidFill>
                  <a:srgbClr val="0070C0"/>
                </a:solidFill>
                <a:effectLst/>
                <a:latin typeface="DroidSansRegular"/>
              </a:rPr>
              <a:t>Walkin</a:t>
            </a: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' in, </a:t>
            </a:r>
            <a:r>
              <a:rPr lang="en-US" sz="3200" b="0" i="0" u="none" strike="noStrike" dirty="0" err="1">
                <a:solidFill>
                  <a:srgbClr val="0070C0"/>
                </a:solidFill>
                <a:effectLst/>
                <a:latin typeface="DroidSansRegular"/>
              </a:rPr>
              <a:t>singin</a:t>
            </a: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' a bar of "Alice's Restaurant" and </a:t>
            </a:r>
            <a:r>
              <a:rPr lang="en-US" sz="3200" b="0" i="0" u="none" strike="noStrike" dirty="0" err="1">
                <a:solidFill>
                  <a:srgbClr val="0070C0"/>
                </a:solidFill>
                <a:effectLst/>
                <a:latin typeface="DroidSansRegular"/>
              </a:rPr>
              <a:t>walkin</a:t>
            </a:r>
            <a: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  <a:t>' out? Friends They may think it's a Movement, and that's what it is </a:t>
            </a:r>
            <a:br>
              <a:rPr lang="en-US" sz="3200" b="0" i="0" u="none" strike="noStrike" dirty="0">
                <a:solidFill>
                  <a:srgbClr val="0070C0"/>
                </a:solidFill>
                <a:effectLst/>
                <a:latin typeface="DroidSansRegular"/>
              </a:rPr>
            </a:b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DroidSansRegular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DroidSansRegular"/>
              </a:rPr>
              <a:t>					Arlo Guthrie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877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DDDE1B-C77B-F075-878B-7CA24F59C422}"/>
              </a:ext>
            </a:extLst>
          </p:cNvPr>
          <p:cNvSpPr txBox="1"/>
          <p:nvPr/>
        </p:nvSpPr>
        <p:spPr>
          <a:xfrm>
            <a:off x="9105481" y="6260123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91378"/>
                </a:solidFill>
              </a:rPr>
              <a:t>Link to </a:t>
            </a:r>
            <a:r>
              <a:rPr lang="en-US" sz="2400" b="1" dirty="0" err="1">
                <a:solidFill>
                  <a:srgbClr val="391378"/>
                </a:solidFill>
              </a:rPr>
              <a:t>ESyllabus</a:t>
            </a:r>
            <a:endParaRPr lang="en-US" sz="2400" b="1" dirty="0">
              <a:solidFill>
                <a:srgbClr val="39137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E2862-45BD-48E5-9F22-3C37AE0A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6" y="389106"/>
            <a:ext cx="7482335" cy="58710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E7DCB8-8B9C-4EDD-945E-20DF8244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535" y="3818523"/>
            <a:ext cx="235326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390A65-FB05-D13B-DAF0-D0D58CBAF13A}"/>
              </a:ext>
            </a:extLst>
          </p:cNvPr>
          <p:cNvSpPr txBox="1"/>
          <p:nvPr/>
        </p:nvSpPr>
        <p:spPr>
          <a:xfrm>
            <a:off x="9105481" y="6260123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91378"/>
                </a:solidFill>
              </a:rPr>
              <a:t>Link to </a:t>
            </a:r>
            <a:r>
              <a:rPr lang="en-US" sz="2400" b="1" dirty="0" err="1">
                <a:solidFill>
                  <a:srgbClr val="391378"/>
                </a:solidFill>
              </a:rPr>
              <a:t>ESyllabus</a:t>
            </a:r>
            <a:endParaRPr lang="en-US" sz="2400" b="1" dirty="0">
              <a:solidFill>
                <a:srgbClr val="39137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525BB-DEC0-49FF-86EC-A14A9ECA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4" y="351550"/>
            <a:ext cx="7245752" cy="5804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F1B98-1079-489A-9477-518F12042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481" y="3906029"/>
            <a:ext cx="2351314" cy="23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/>
        </p:nvSpPr>
        <p:spPr>
          <a:xfrm>
            <a:off x="94264" y="326993"/>
            <a:ext cx="119173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Intensive Training:  Follow-up Session Dates &amp; Topics</a:t>
            </a:r>
            <a:endParaRPr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894584-BEC5-78CF-6272-1ED42C270FAD}"/>
              </a:ext>
            </a:extLst>
          </p:cNvPr>
          <p:cNvGrpSpPr/>
          <p:nvPr/>
        </p:nvGrpSpPr>
        <p:grpSpPr>
          <a:xfrm>
            <a:off x="5070231" y="5453131"/>
            <a:ext cx="6901542" cy="615553"/>
            <a:chOff x="5110067" y="6068685"/>
            <a:chExt cx="6901542" cy="615553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F3D47E45-84F7-50AE-010A-3498FF3DFE26}"/>
                </a:ext>
              </a:extLst>
            </p:cNvPr>
            <p:cNvSpPr/>
            <p:nvPr/>
          </p:nvSpPr>
          <p:spPr>
            <a:xfrm>
              <a:off x="5110067" y="6129199"/>
              <a:ext cx="550506" cy="494523"/>
            </a:xfrm>
            <a:prstGeom prst="star5">
              <a:avLst/>
            </a:prstGeom>
            <a:solidFill>
              <a:srgbClr val="91D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FF49C2-31B6-2C5E-4B33-A5F0F21D7930}"/>
                </a:ext>
              </a:extLst>
            </p:cNvPr>
            <p:cNvSpPr txBox="1"/>
            <p:nvPr/>
          </p:nvSpPr>
          <p:spPr>
            <a:xfrm>
              <a:off x="5660573" y="6068685"/>
              <a:ext cx="63510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Register today using the QR code.  A link will also be emailed.</a:t>
              </a:r>
              <a:br>
                <a:rPr lang="en-US" dirty="0"/>
              </a:br>
              <a:r>
                <a:rPr lang="en-US" sz="1600" dirty="0"/>
                <a:t>Registrants receive the live link and/or access to the recorded sessions.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B0CB5-8E41-00F3-22D0-AA4E4AB1EB93}"/>
              </a:ext>
            </a:extLst>
          </p:cNvPr>
          <p:cNvSpPr txBox="1"/>
          <p:nvPr/>
        </p:nvSpPr>
        <p:spPr>
          <a:xfrm>
            <a:off x="863787" y="5423052"/>
            <a:ext cx="31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91378"/>
                </a:solidFill>
              </a:rPr>
              <a:t>Link to Registration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6E43-5D18-41B7-9FFF-49CA6833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467" y="973283"/>
            <a:ext cx="7059305" cy="4419331"/>
          </a:xfrm>
          <a:prstGeom prst="rect">
            <a:avLst/>
          </a:prstGeom>
        </p:spPr>
      </p:pic>
      <p:pic>
        <p:nvPicPr>
          <p:cNvPr id="7" name="Picture 6" descr="A qr code with green and black squares&#10;&#10;Description automatically generated">
            <a:extLst>
              <a:ext uri="{FF2B5EF4-FFF2-40B4-BE49-F238E27FC236}">
                <a16:creationId xmlns:a16="http://schemas.microsoft.com/office/drawing/2014/main" id="{824B7411-6285-E145-5D61-7802FB0A6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4768" r="5556" b="4768"/>
          <a:stretch/>
        </p:blipFill>
        <p:spPr>
          <a:xfrm>
            <a:off x="816895" y="2149929"/>
            <a:ext cx="3189292" cy="32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0836-60D3-8E32-E985-8A6BE424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049"/>
            <a:ext cx="10515600" cy="146518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391378"/>
                </a:solidFill>
              </a:rPr>
              <a:t>What to Know About the </a:t>
            </a:r>
            <a:br>
              <a:rPr lang="en-US" b="1" dirty="0">
                <a:solidFill>
                  <a:srgbClr val="391378"/>
                </a:solidFill>
              </a:rPr>
            </a:br>
            <a:r>
              <a:rPr lang="en-US" b="1" dirty="0">
                <a:solidFill>
                  <a:srgbClr val="391378"/>
                </a:solidFill>
              </a:rPr>
              <a:t>Intensive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0725-DEDB-D1DC-750B-7CD5105691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052613"/>
            <a:ext cx="1116958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Cover the most common conditions seen in primary care.</a:t>
            </a:r>
          </a:p>
          <a:p>
            <a:r>
              <a:rPr lang="en-US" dirty="0"/>
              <a:t>Emphasis on principle that good treatment rests on a GOOD ASSESSMENT.</a:t>
            </a:r>
          </a:p>
          <a:p>
            <a:pPr lvl="1"/>
            <a:r>
              <a:rPr lang="en-US" dirty="0"/>
              <a:t>Builds on your existing skills and relationships</a:t>
            </a:r>
          </a:p>
          <a:p>
            <a:pPr lvl="1"/>
            <a:r>
              <a:rPr lang="en-US" dirty="0"/>
              <a:t>Use evidence based screening and assessment tools</a:t>
            </a:r>
          </a:p>
          <a:p>
            <a:r>
              <a:rPr lang="en-US" dirty="0"/>
              <a:t>Good treatment involves the whole child: </a:t>
            </a:r>
            <a:br>
              <a:rPr lang="en-US" dirty="0"/>
            </a:br>
            <a:r>
              <a:rPr lang="en-US" dirty="0"/>
              <a:t>family, school, community, psychotherapy and medications</a:t>
            </a:r>
          </a:p>
          <a:p>
            <a:r>
              <a:rPr lang="en-US" dirty="0"/>
              <a:t>Fair payment for our services is essential and CAN BE DONE!</a:t>
            </a:r>
          </a:p>
          <a:p>
            <a:pPr lvl="1"/>
            <a:r>
              <a:rPr lang="en-US" dirty="0"/>
              <a:t>Our last presentation on Billing/Coding:  </a:t>
            </a:r>
            <a:br>
              <a:rPr lang="en-US" dirty="0"/>
            </a:br>
            <a:r>
              <a:rPr lang="en-US" dirty="0"/>
              <a:t>Log into our Learning Management System and go to IT 5/7/23 </a:t>
            </a:r>
            <a:r>
              <a:rPr lang="en-US" dirty="0">
                <a:hlinkClick r:id="rId2"/>
              </a:rPr>
              <a:t>https://lms.projectteachny.org/content/module-4-reimbursement-implementation-ensuring-appropriate-payment-mental-health-services-0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0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370" y="883429"/>
            <a:ext cx="93779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49FDA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Project TEACH </a:t>
            </a:r>
          </a:p>
          <a:p>
            <a:pPr algn="ctr"/>
            <a:r>
              <a:rPr lang="en-US" sz="2800" dirty="0">
                <a:solidFill>
                  <a:srgbClr val="049FDA"/>
                </a:solidFill>
                <a:latin typeface="Helvetica Neue" panose="02000503000000020004" pitchFamily="2" charset="0"/>
                <a:ea typeface="Helvetica Regular" charset="0"/>
                <a:cs typeface="Helvetica Neue" panose="02000503000000020004" pitchFamily="2" charset="0"/>
              </a:rPr>
              <a:t>Funded by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352" y="2131293"/>
            <a:ext cx="11999999" cy="1850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600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26" y="4180889"/>
            <a:ext cx="4037046" cy="2691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80889"/>
            <a:ext cx="4035026" cy="26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29" y="4180889"/>
            <a:ext cx="4112472" cy="2677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2621759"/>
            <a:ext cx="6451600" cy="12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2572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Project TEACH">
      <a:dk1>
        <a:srgbClr val="3A3838"/>
      </a:dk1>
      <a:lt1>
        <a:sysClr val="window" lastClr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9766</TotalTime>
  <Words>2290</Words>
  <Application>Microsoft Office PowerPoint</Application>
  <PresentationFormat>Widescreen</PresentationFormat>
  <Paragraphs>313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DroidSansRegular</vt:lpstr>
      <vt:lpstr>Helvetica Light</vt:lpstr>
      <vt:lpstr>Helvetica Neue</vt:lpstr>
      <vt:lpstr>Helvetica Regular</vt:lpstr>
      <vt:lpstr>Myriad Pro Cond</vt:lpstr>
      <vt:lpstr>2_Custom Design</vt:lpstr>
      <vt:lpstr>1_Custom Design</vt:lpstr>
      <vt:lpstr>3_Custom Design</vt:lpstr>
      <vt:lpstr>1_Office Theme</vt:lpstr>
      <vt:lpstr>Intensive Training: Child and Adolescent Mental Health for the Primary Care Clinician April 14-15, 2024</vt:lpstr>
      <vt:lpstr>Welcome!</vt:lpstr>
      <vt:lpstr>You can get anything you want… at Alice’s Restaurant You can get anything you want… at Alice’s Restaurant Walk right in it’s around the back Just a half mile from the railroad track You can get anything you want at Alice’s Restaurant!</vt:lpstr>
      <vt:lpstr>And if three people do it! Can you imagine three people walkin' in, singin' A bar of "Alice's Restaurant" and walkin' out? They may think it's an Organization!  And can you imagine fifty people a day? I said FIFTY people a day Walkin' in, singin' a bar of "Alice's Restaurant" and walkin' out? Friends They may think it's a Movement, and that's what it is        Arlo Guthrie</vt:lpstr>
      <vt:lpstr>PowerPoint Presentation</vt:lpstr>
      <vt:lpstr>PowerPoint Presentation</vt:lpstr>
      <vt:lpstr>PowerPoint Presentation</vt:lpstr>
      <vt:lpstr>What to Know About the  Intensive Training</vt:lpstr>
      <vt:lpstr>PowerPoint Presentation</vt:lpstr>
      <vt:lpstr>PowerPoint Presentation</vt:lpstr>
      <vt:lpstr>PowerPoint Presentation</vt:lpstr>
      <vt:lpstr>PowerPoint Presentation</vt:lpstr>
      <vt:lpstr>Services:  How We Help All at no cost to clinicians or patients</vt:lpstr>
      <vt:lpstr>PowerPoint Presentation</vt:lpstr>
      <vt:lpstr>What happens when you call?</vt:lpstr>
      <vt:lpstr>PowerPoint Presentation</vt:lpstr>
      <vt:lpstr>Child and Adolescent Psychiatry (CAP) Team</vt:lpstr>
      <vt:lpstr>Reproductive Psychiatrists and Psychologists</vt:lpstr>
      <vt:lpstr>Program Administration</vt:lpstr>
      <vt:lpstr>Specialty Consultants</vt:lpstr>
      <vt:lpstr>Primary Care Champs</vt:lpstr>
      <vt:lpstr>PowerPoint Presentation</vt:lpstr>
      <vt:lpstr>PowerPoint Presentation</vt:lpstr>
      <vt:lpstr>PowerPoint Presentation</vt:lpstr>
      <vt:lpstr>Upcoming Events Maternal Mental Health </vt:lpstr>
      <vt:lpstr>Upcoming Events Child and Adolescent Mental Health</vt:lpstr>
      <vt:lpstr>Educational Resources</vt:lpstr>
      <vt:lpstr>Website - www.ProjectTEACHny.org</vt:lpstr>
      <vt:lpstr>PowerPoint Presentation</vt:lpstr>
      <vt:lpstr>You are now part of a movement…. to improve the mental health of children and families in New York!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Michele Phillips</cp:lastModifiedBy>
  <cp:revision>294</cp:revision>
  <cp:lastPrinted>2022-04-26T18:54:19Z</cp:lastPrinted>
  <dcterms:created xsi:type="dcterms:W3CDTF">2017-05-18T20:49:26Z</dcterms:created>
  <dcterms:modified xsi:type="dcterms:W3CDTF">2024-04-15T14:35:30Z</dcterms:modified>
</cp:coreProperties>
</file>