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1039" r:id="rId12"/>
    <p:sldId id="1040" r:id="rId13"/>
    <p:sldId id="1041" r:id="rId14"/>
    <p:sldId id="1042" r:id="rId15"/>
    <p:sldId id="270" r:id="rId16"/>
    <p:sldId id="271" r:id="rId17"/>
    <p:sldId id="1029" r:id="rId18"/>
    <p:sldId id="1033" r:id="rId19"/>
    <p:sldId id="299" r:id="rId20"/>
    <p:sldId id="1012" r:id="rId21"/>
    <p:sldId id="334" r:id="rId22"/>
    <p:sldId id="1034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1036" r:id="rId32"/>
    <p:sldId id="1037" r:id="rId33"/>
    <p:sldId id="1038" r:id="rId34"/>
    <p:sldId id="280" r:id="rId35"/>
    <p:sldId id="1035" r:id="rId36"/>
    <p:sldId id="281" r:id="rId37"/>
    <p:sldId id="282" r:id="rId38"/>
    <p:sldId id="283" r:id="rId39"/>
    <p:sldId id="284" r:id="rId40"/>
    <p:sldId id="285" r:id="rId41"/>
    <p:sldId id="286" r:id="rId42"/>
    <p:sldId id="287" r:id="rId43"/>
    <p:sldId id="288" r:id="rId4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6"/>
  </p:normalViewPr>
  <p:slideViewPr>
    <p:cSldViewPr snapToGrid="0">
      <p:cViewPr varScale="1">
        <p:scale>
          <a:sx n="107" d="100"/>
          <a:sy n="107" d="100"/>
        </p:scale>
        <p:origin x="7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3" name="Shape 17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4" name="Shape 23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Updated 8/26/13 by PSJ</a:t>
            </a:r>
          </a:p>
          <a:p>
            <a:pPr>
              <a:defRPr sz="12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THIS SLIDE IS HIDDEN – INCLUDED HERE MOSTLY FOR THE PRESENTER.  YOU CAN “UNHIDE” IT IF YOU WISH.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2" name="Shape 26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Updated 8/26/13 by PSJ</a:t>
            </a:r>
          </a:p>
          <a:p>
            <a:pPr>
              <a:defRPr sz="12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THIS SLIDE IS HIDDEN – INCLUDED HERE MOSTLY FOR THE PRESENTER.  YOU CAN “UNHIDE” IT IF YOU WISH.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413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413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413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413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413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C1A0058-51D5-4043-98BE-C83A3E20D764}" type="slidenum">
              <a:rPr lang="en-US" sz="1200">
                <a:latin typeface="Times New Roman" charset="0"/>
              </a:rPr>
              <a:pPr eaLnBrk="1" hangingPunct="1"/>
              <a:t>21</a:t>
            </a:fld>
            <a:endParaRPr lang="en-US" sz="1200">
              <a:latin typeface="Times New Roman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4341813"/>
            <a:ext cx="5489575" cy="4114800"/>
          </a:xfr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  <p:sp>
        <p:nvSpPr>
          <p:cNvPr id="26628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413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413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413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413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413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imes New Roman" charset="0"/>
              </a:rPr>
              <a:t>Unit L: Aggressive Behavior</a:t>
            </a:r>
          </a:p>
        </p:txBody>
      </p:sp>
    </p:spTree>
    <p:extLst>
      <p:ext uri="{BB962C8B-B14F-4D97-AF65-F5344CB8AC3E}">
        <p14:creationId xmlns:p14="http://schemas.microsoft.com/office/powerpoint/2010/main" val="3806821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995769-0CD9-FEAA-E1E4-005D1E266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15B59-1459-7A49-A611-F14E5536C6A3}" type="datetimeFigureOut">
              <a:rPr lang="en-US" smtClean="0"/>
              <a:t>3/19/24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AD59EA-89B5-3A03-B39F-755B1E541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5750F7-BDB4-70F6-7C04-D9D8EE57A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DD574-9CD9-D643-AB01-E71B39A55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045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128;g123adc3d53a_1_0"/>
          <p:cNvSpPr/>
          <p:nvPr/>
        </p:nvSpPr>
        <p:spPr>
          <a:xfrm rot="10800000">
            <a:off x="-1588" y="5356224"/>
            <a:ext cx="3833813" cy="15017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2F2F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8" name="Google Shape;129;g123adc3d53a_1_0"/>
          <p:cNvSpPr/>
          <p:nvPr/>
        </p:nvSpPr>
        <p:spPr>
          <a:xfrm>
            <a:off x="6510337" y="0"/>
            <a:ext cx="5681664" cy="22240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2F2F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9" name="Google Shape;133;g123adc3d53a_1_0"/>
          <p:cNvSpPr/>
          <p:nvPr/>
        </p:nvSpPr>
        <p:spPr>
          <a:xfrm>
            <a:off x="0" y="0"/>
            <a:ext cx="838200" cy="107950"/>
          </a:xfrm>
          <a:prstGeom prst="rect">
            <a:avLst/>
          </a:prstGeom>
          <a:solidFill>
            <a:srgbClr val="391378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0" name="Google Shape;134;g123adc3d53a_1_0"/>
          <p:cNvSpPr/>
          <p:nvPr/>
        </p:nvSpPr>
        <p:spPr>
          <a:xfrm>
            <a:off x="900112" y="0"/>
            <a:ext cx="838201" cy="107950"/>
          </a:xfrm>
          <a:prstGeom prst="rect">
            <a:avLst/>
          </a:prstGeom>
          <a:solidFill>
            <a:srgbClr val="049FDA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1" name="Google Shape;135;g123adc3d53a_1_0"/>
          <p:cNvSpPr/>
          <p:nvPr/>
        </p:nvSpPr>
        <p:spPr>
          <a:xfrm>
            <a:off x="1801812" y="0"/>
            <a:ext cx="838201" cy="107950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32" name="Google Shape;136;g123adc3d53a_1_0" descr="Google Shape;136;g123adc3d53a_1_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5" y="144462"/>
            <a:ext cx="2451100" cy="469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Google Shape;137;g123adc3d53a_1_0" descr="Google Shape;137;g123adc3d53a_1_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3187" y="63500"/>
            <a:ext cx="4335463" cy="127000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Google Shape;138;g123adc3d53a_1_0"/>
          <p:cNvSpPr/>
          <p:nvPr/>
        </p:nvSpPr>
        <p:spPr>
          <a:xfrm>
            <a:off x="9550400" y="6748462"/>
            <a:ext cx="838200" cy="109538"/>
          </a:xfrm>
          <a:prstGeom prst="rect">
            <a:avLst/>
          </a:prstGeom>
          <a:solidFill>
            <a:srgbClr val="391378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5" name="Google Shape;139;g123adc3d53a_1_0"/>
          <p:cNvSpPr/>
          <p:nvPr/>
        </p:nvSpPr>
        <p:spPr>
          <a:xfrm>
            <a:off x="10452100" y="6748462"/>
            <a:ext cx="838200" cy="109538"/>
          </a:xfrm>
          <a:prstGeom prst="rect">
            <a:avLst/>
          </a:prstGeom>
          <a:solidFill>
            <a:srgbClr val="049FDA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6" name="Google Shape;140;g123adc3d53a_1_0"/>
          <p:cNvSpPr/>
          <p:nvPr/>
        </p:nvSpPr>
        <p:spPr>
          <a:xfrm>
            <a:off x="11353800" y="6748462"/>
            <a:ext cx="838200" cy="109538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7" name="Google Shape;141;g123adc3d53a_1_0"/>
          <p:cNvSpPr txBox="1"/>
          <p:nvPr/>
        </p:nvSpPr>
        <p:spPr>
          <a:xfrm>
            <a:off x="1652587" y="6566867"/>
            <a:ext cx="4084638" cy="215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 anchor="ctr">
            <a:spAutoFit/>
          </a:bodyPr>
          <a:lstStyle>
            <a:lvl1pPr algn="ctr">
              <a:defRPr sz="800">
                <a:solidFill>
                  <a:srgbClr val="391378"/>
                </a:solidFill>
              </a:defRPr>
            </a:lvl1pPr>
          </a:lstStyle>
          <a:p>
            <a:r>
              <a:t>©  2019 New York State Office of Mental Health</a:t>
            </a:r>
          </a:p>
        </p:txBody>
      </p:sp>
      <p:pic>
        <p:nvPicPr>
          <p:cNvPr id="38" name="Google Shape;142;g123adc3d53a_1_0" descr="Google Shape;142;g123adc3d53a_1_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00" y="6291262"/>
            <a:ext cx="2103438" cy="528638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1"/>
          </a:xfrm>
          <a:prstGeom prst="rect">
            <a:avLst/>
          </a:prstGeom>
        </p:spPr>
        <p:txBody>
          <a:bodyPr lIns="45719" tIns="45719" rIns="45719" bIns="45719" anchor="t"/>
          <a:lstStyle/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lIns="45719" tIns="45719" rIns="45719" b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108478" y="6417997"/>
            <a:ext cx="245323" cy="240243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199;g123adc3d53a_1_115"/>
          <p:cNvSpPr/>
          <p:nvPr/>
        </p:nvSpPr>
        <p:spPr>
          <a:xfrm>
            <a:off x="0" y="219075"/>
            <a:ext cx="12192000" cy="2286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2400">
                <a:solidFill>
                  <a:srgbClr val="292934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49" name="Google Shape;200;g123adc3d53a_1_115"/>
          <p:cNvSpPr/>
          <p:nvPr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rgbClr val="93A299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2400">
                <a:solidFill>
                  <a:srgbClr val="292934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50" name="Google Shape;201;g123adc3d53a_1_115"/>
          <p:cNvSpPr/>
          <p:nvPr/>
        </p:nvSpPr>
        <p:spPr>
          <a:xfrm>
            <a:off x="912812" y="3397250"/>
            <a:ext cx="10466389" cy="1588"/>
          </a:xfrm>
          <a:prstGeom prst="line">
            <a:avLst/>
          </a:prstGeom>
          <a:ln w="19050">
            <a:solidFill>
              <a:srgbClr val="D2533C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1" name="Title Text"/>
          <p:cNvSpPr txBox="1">
            <a:spLocks noGrp="1"/>
          </p:cNvSpPr>
          <p:nvPr>
            <p:ph type="title"/>
          </p:nvPr>
        </p:nvSpPr>
        <p:spPr>
          <a:xfrm>
            <a:off x="914399" y="1371600"/>
            <a:ext cx="10464801" cy="1927225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5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14400" y="3505200"/>
            <a:ext cx="8534400" cy="1752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160000" y="28913"/>
            <a:ext cx="330516" cy="307299"/>
          </a:xfrm>
          <a:prstGeom prst="rect">
            <a:avLst/>
          </a:prstGeom>
        </p:spPr>
        <p:txBody>
          <a:bodyPr/>
          <a:lstStyle>
            <a:lvl1pPr algn="l">
              <a:defRPr sz="14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128;g123adc3d53a_1_0"/>
          <p:cNvSpPr/>
          <p:nvPr/>
        </p:nvSpPr>
        <p:spPr>
          <a:xfrm rot="10800000">
            <a:off x="-1588" y="5356224"/>
            <a:ext cx="3833813" cy="15017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2F2F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1" name="Google Shape;129;g123adc3d53a_1_0"/>
          <p:cNvSpPr/>
          <p:nvPr/>
        </p:nvSpPr>
        <p:spPr>
          <a:xfrm>
            <a:off x="6510337" y="0"/>
            <a:ext cx="5681664" cy="22240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2F2F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2" name="Google Shape;133;g123adc3d53a_1_0"/>
          <p:cNvSpPr/>
          <p:nvPr/>
        </p:nvSpPr>
        <p:spPr>
          <a:xfrm>
            <a:off x="0" y="0"/>
            <a:ext cx="838200" cy="107950"/>
          </a:xfrm>
          <a:prstGeom prst="rect">
            <a:avLst/>
          </a:prstGeom>
          <a:solidFill>
            <a:srgbClr val="391378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3" name="Google Shape;134;g123adc3d53a_1_0"/>
          <p:cNvSpPr/>
          <p:nvPr/>
        </p:nvSpPr>
        <p:spPr>
          <a:xfrm>
            <a:off x="900112" y="0"/>
            <a:ext cx="838201" cy="107950"/>
          </a:xfrm>
          <a:prstGeom prst="rect">
            <a:avLst/>
          </a:prstGeom>
          <a:solidFill>
            <a:srgbClr val="049FDA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4" name="Google Shape;135;g123adc3d53a_1_0"/>
          <p:cNvSpPr/>
          <p:nvPr/>
        </p:nvSpPr>
        <p:spPr>
          <a:xfrm>
            <a:off x="1801812" y="0"/>
            <a:ext cx="838201" cy="107950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65" name="Google Shape;136;g123adc3d53a_1_0" descr="Google Shape;136;g123adc3d53a_1_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5" y="144462"/>
            <a:ext cx="2451100" cy="469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Google Shape;137;g123adc3d53a_1_0" descr="Google Shape;137;g123adc3d53a_1_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3187" y="63500"/>
            <a:ext cx="4335463" cy="127000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Google Shape;138;g123adc3d53a_1_0"/>
          <p:cNvSpPr/>
          <p:nvPr/>
        </p:nvSpPr>
        <p:spPr>
          <a:xfrm>
            <a:off x="9550400" y="6748462"/>
            <a:ext cx="838200" cy="109538"/>
          </a:xfrm>
          <a:prstGeom prst="rect">
            <a:avLst/>
          </a:prstGeom>
          <a:solidFill>
            <a:srgbClr val="391378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8" name="Google Shape;139;g123adc3d53a_1_0"/>
          <p:cNvSpPr/>
          <p:nvPr/>
        </p:nvSpPr>
        <p:spPr>
          <a:xfrm>
            <a:off x="10452100" y="6748462"/>
            <a:ext cx="838200" cy="109538"/>
          </a:xfrm>
          <a:prstGeom prst="rect">
            <a:avLst/>
          </a:prstGeom>
          <a:solidFill>
            <a:srgbClr val="049FDA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9" name="Google Shape;140;g123adc3d53a_1_0"/>
          <p:cNvSpPr/>
          <p:nvPr/>
        </p:nvSpPr>
        <p:spPr>
          <a:xfrm>
            <a:off x="11353800" y="6748462"/>
            <a:ext cx="838200" cy="109538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70" name="Google Shape;141;g123adc3d53a_1_0"/>
          <p:cNvSpPr txBox="1"/>
          <p:nvPr/>
        </p:nvSpPr>
        <p:spPr>
          <a:xfrm>
            <a:off x="1652587" y="6566867"/>
            <a:ext cx="4084638" cy="215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 anchor="ctr">
            <a:spAutoFit/>
          </a:bodyPr>
          <a:lstStyle>
            <a:lvl1pPr algn="ctr">
              <a:defRPr sz="800">
                <a:solidFill>
                  <a:srgbClr val="391378"/>
                </a:solidFill>
              </a:defRPr>
            </a:lvl1pPr>
          </a:lstStyle>
          <a:p>
            <a:r>
              <a:t>©  2019 New York State Office of Mental Health</a:t>
            </a:r>
          </a:p>
        </p:txBody>
      </p:sp>
      <p:pic>
        <p:nvPicPr>
          <p:cNvPr id="71" name="Google Shape;142;g123adc3d53a_1_0" descr="Google Shape;142;g123adc3d53a_1_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00" y="6291262"/>
            <a:ext cx="2103438" cy="528638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Google Shape;144;g123adc3d53a_1_16" descr="Google Shape;144;g123adc3d53a_1_16"/>
          <p:cNvPicPr>
            <a:picLocks noChangeAspect="1"/>
          </p:cNvPicPr>
          <p:nvPr/>
        </p:nvPicPr>
        <p:blipFill>
          <a:blip r:embed="rId5"/>
          <a:srcRect l="31449" t="17626" r="26477" b="17626"/>
          <a:stretch>
            <a:fillRect/>
          </a:stretch>
        </p:blipFill>
        <p:spPr>
          <a:xfrm>
            <a:off x="519112" y="811212"/>
            <a:ext cx="4370389" cy="5197476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Google Shape;146;g123adc3d53a_1_16"/>
          <p:cNvSpPr/>
          <p:nvPr/>
        </p:nvSpPr>
        <p:spPr>
          <a:xfrm>
            <a:off x="5448300" y="1873250"/>
            <a:ext cx="6742113" cy="881063"/>
          </a:xfrm>
          <a:prstGeom prst="rect">
            <a:avLst/>
          </a:prstGeom>
          <a:solidFill>
            <a:srgbClr val="391378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74" name="Google Shape;147;g123adc3d53a_1_16"/>
          <p:cNvSpPr/>
          <p:nvPr/>
        </p:nvSpPr>
        <p:spPr>
          <a:xfrm>
            <a:off x="5448300" y="2970212"/>
            <a:ext cx="6742113" cy="881063"/>
          </a:xfrm>
          <a:prstGeom prst="rect">
            <a:avLst/>
          </a:prstGeom>
          <a:solidFill>
            <a:srgbClr val="049FDA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75" name="Google Shape;148;g123adc3d53a_1_16"/>
          <p:cNvSpPr/>
          <p:nvPr/>
        </p:nvSpPr>
        <p:spPr>
          <a:xfrm>
            <a:off x="5448300" y="4067175"/>
            <a:ext cx="6742113" cy="884238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76" name="Title Text"/>
          <p:cNvSpPr txBox="1">
            <a:spLocks noGrp="1"/>
          </p:cNvSpPr>
          <p:nvPr>
            <p:ph type="title"/>
          </p:nvPr>
        </p:nvSpPr>
        <p:spPr>
          <a:xfrm>
            <a:off x="5448300" y="1985962"/>
            <a:ext cx="6742113" cy="655638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7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448300" y="3233737"/>
            <a:ext cx="6742113" cy="44450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108478" y="6417997"/>
            <a:ext cx="245323" cy="240243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128;g123adc3d53a_1_0"/>
          <p:cNvSpPr/>
          <p:nvPr/>
        </p:nvSpPr>
        <p:spPr>
          <a:xfrm rot="10800000">
            <a:off x="-1588" y="5356224"/>
            <a:ext cx="3833813" cy="15017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2F2F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86" name="Google Shape;129;g123adc3d53a_1_0"/>
          <p:cNvSpPr/>
          <p:nvPr/>
        </p:nvSpPr>
        <p:spPr>
          <a:xfrm>
            <a:off x="6510337" y="0"/>
            <a:ext cx="5681664" cy="22240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2F2F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87" name="Google Shape;133;g123adc3d53a_1_0"/>
          <p:cNvSpPr/>
          <p:nvPr/>
        </p:nvSpPr>
        <p:spPr>
          <a:xfrm>
            <a:off x="0" y="0"/>
            <a:ext cx="838200" cy="107950"/>
          </a:xfrm>
          <a:prstGeom prst="rect">
            <a:avLst/>
          </a:prstGeom>
          <a:solidFill>
            <a:srgbClr val="391378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88" name="Google Shape;134;g123adc3d53a_1_0"/>
          <p:cNvSpPr/>
          <p:nvPr/>
        </p:nvSpPr>
        <p:spPr>
          <a:xfrm>
            <a:off x="900112" y="0"/>
            <a:ext cx="838201" cy="107950"/>
          </a:xfrm>
          <a:prstGeom prst="rect">
            <a:avLst/>
          </a:prstGeom>
          <a:solidFill>
            <a:srgbClr val="049FDA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89" name="Google Shape;135;g123adc3d53a_1_0"/>
          <p:cNvSpPr/>
          <p:nvPr/>
        </p:nvSpPr>
        <p:spPr>
          <a:xfrm>
            <a:off x="1801812" y="0"/>
            <a:ext cx="838201" cy="107950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90" name="Google Shape;136;g123adc3d53a_1_0" descr="Google Shape;136;g123adc3d53a_1_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5" y="144462"/>
            <a:ext cx="2451100" cy="469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1" name="Google Shape;137;g123adc3d53a_1_0" descr="Google Shape;137;g123adc3d53a_1_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3187" y="63500"/>
            <a:ext cx="4335463" cy="127000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Google Shape;138;g123adc3d53a_1_0"/>
          <p:cNvSpPr/>
          <p:nvPr/>
        </p:nvSpPr>
        <p:spPr>
          <a:xfrm>
            <a:off x="9550400" y="6748462"/>
            <a:ext cx="838200" cy="109538"/>
          </a:xfrm>
          <a:prstGeom prst="rect">
            <a:avLst/>
          </a:prstGeom>
          <a:solidFill>
            <a:srgbClr val="391378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93" name="Google Shape;139;g123adc3d53a_1_0"/>
          <p:cNvSpPr/>
          <p:nvPr/>
        </p:nvSpPr>
        <p:spPr>
          <a:xfrm>
            <a:off x="10452100" y="6748462"/>
            <a:ext cx="838200" cy="109538"/>
          </a:xfrm>
          <a:prstGeom prst="rect">
            <a:avLst/>
          </a:prstGeom>
          <a:solidFill>
            <a:srgbClr val="049FDA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94" name="Google Shape;140;g123adc3d53a_1_0"/>
          <p:cNvSpPr/>
          <p:nvPr/>
        </p:nvSpPr>
        <p:spPr>
          <a:xfrm>
            <a:off x="11353800" y="6748462"/>
            <a:ext cx="838200" cy="109538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95" name="Google Shape;141;g123adc3d53a_1_0"/>
          <p:cNvSpPr txBox="1"/>
          <p:nvPr/>
        </p:nvSpPr>
        <p:spPr>
          <a:xfrm>
            <a:off x="1652587" y="6566867"/>
            <a:ext cx="4084638" cy="215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 anchor="ctr">
            <a:spAutoFit/>
          </a:bodyPr>
          <a:lstStyle>
            <a:lvl1pPr algn="ctr">
              <a:defRPr sz="800">
                <a:solidFill>
                  <a:srgbClr val="391378"/>
                </a:solidFill>
              </a:defRPr>
            </a:lvl1pPr>
          </a:lstStyle>
          <a:p>
            <a:r>
              <a:t>©  2019 New York State Office of Mental Health</a:t>
            </a:r>
          </a:p>
        </p:txBody>
      </p:sp>
      <p:pic>
        <p:nvPicPr>
          <p:cNvPr id="96" name="Google Shape;142;g123adc3d53a_1_0" descr="Google Shape;142;g123adc3d53a_1_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00" y="6291262"/>
            <a:ext cx="2103438" cy="528638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Title Text"/>
          <p:cNvSpPr txBox="1">
            <a:spLocks noGrp="1"/>
          </p:cNvSpPr>
          <p:nvPr>
            <p:ph type="title"/>
          </p:nvPr>
        </p:nvSpPr>
        <p:spPr>
          <a:xfrm>
            <a:off x="838200" y="839787"/>
            <a:ext cx="10515600" cy="82232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8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lIns="45719" tIns="45719" rIns="45719" b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108478" y="6417997"/>
            <a:ext cx="245323" cy="240243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28;g123adc3d53a_1_0"/>
          <p:cNvSpPr/>
          <p:nvPr/>
        </p:nvSpPr>
        <p:spPr>
          <a:xfrm rot="10800000">
            <a:off x="-1588" y="5356224"/>
            <a:ext cx="3833813" cy="15017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2F2F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07" name="Google Shape;129;g123adc3d53a_1_0"/>
          <p:cNvSpPr/>
          <p:nvPr/>
        </p:nvSpPr>
        <p:spPr>
          <a:xfrm>
            <a:off x="6510337" y="0"/>
            <a:ext cx="5681664" cy="22240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2F2F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08" name="Google Shape;133;g123adc3d53a_1_0"/>
          <p:cNvSpPr/>
          <p:nvPr/>
        </p:nvSpPr>
        <p:spPr>
          <a:xfrm>
            <a:off x="0" y="0"/>
            <a:ext cx="838200" cy="107950"/>
          </a:xfrm>
          <a:prstGeom prst="rect">
            <a:avLst/>
          </a:prstGeom>
          <a:solidFill>
            <a:srgbClr val="391378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09" name="Google Shape;134;g123adc3d53a_1_0"/>
          <p:cNvSpPr/>
          <p:nvPr/>
        </p:nvSpPr>
        <p:spPr>
          <a:xfrm>
            <a:off x="900112" y="0"/>
            <a:ext cx="838201" cy="107950"/>
          </a:xfrm>
          <a:prstGeom prst="rect">
            <a:avLst/>
          </a:prstGeom>
          <a:solidFill>
            <a:srgbClr val="049FDA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10" name="Google Shape;135;g123adc3d53a_1_0"/>
          <p:cNvSpPr/>
          <p:nvPr/>
        </p:nvSpPr>
        <p:spPr>
          <a:xfrm>
            <a:off x="1801812" y="0"/>
            <a:ext cx="838201" cy="107950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11" name="Google Shape;136;g123adc3d53a_1_0" descr="Google Shape;136;g123adc3d53a_1_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5" y="144462"/>
            <a:ext cx="2451100" cy="469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Google Shape;137;g123adc3d53a_1_0" descr="Google Shape;137;g123adc3d53a_1_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3187" y="63500"/>
            <a:ext cx="4335463" cy="127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Google Shape;138;g123adc3d53a_1_0"/>
          <p:cNvSpPr/>
          <p:nvPr/>
        </p:nvSpPr>
        <p:spPr>
          <a:xfrm>
            <a:off x="9550400" y="6748462"/>
            <a:ext cx="838200" cy="109538"/>
          </a:xfrm>
          <a:prstGeom prst="rect">
            <a:avLst/>
          </a:prstGeom>
          <a:solidFill>
            <a:srgbClr val="391378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14" name="Google Shape;139;g123adc3d53a_1_0"/>
          <p:cNvSpPr/>
          <p:nvPr/>
        </p:nvSpPr>
        <p:spPr>
          <a:xfrm>
            <a:off x="10452100" y="6748462"/>
            <a:ext cx="838200" cy="109538"/>
          </a:xfrm>
          <a:prstGeom prst="rect">
            <a:avLst/>
          </a:prstGeom>
          <a:solidFill>
            <a:srgbClr val="049FDA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15" name="Google Shape;140;g123adc3d53a_1_0"/>
          <p:cNvSpPr/>
          <p:nvPr/>
        </p:nvSpPr>
        <p:spPr>
          <a:xfrm>
            <a:off x="11353800" y="6748462"/>
            <a:ext cx="838200" cy="109538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16" name="Google Shape;141;g123adc3d53a_1_0"/>
          <p:cNvSpPr txBox="1"/>
          <p:nvPr/>
        </p:nvSpPr>
        <p:spPr>
          <a:xfrm>
            <a:off x="1652587" y="6566867"/>
            <a:ext cx="4084638" cy="215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 anchor="ctr">
            <a:spAutoFit/>
          </a:bodyPr>
          <a:lstStyle>
            <a:lvl1pPr algn="ctr">
              <a:defRPr sz="800">
                <a:solidFill>
                  <a:srgbClr val="391378"/>
                </a:solidFill>
              </a:defRPr>
            </a:lvl1pPr>
          </a:lstStyle>
          <a:p>
            <a:r>
              <a:t>©  2019 New York State Office of Mental Health</a:t>
            </a:r>
          </a:p>
        </p:txBody>
      </p:sp>
      <p:pic>
        <p:nvPicPr>
          <p:cNvPr id="117" name="Google Shape;142;g123adc3d53a_1_0" descr="Google Shape;142;g123adc3d53a_1_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00" y="6291262"/>
            <a:ext cx="2103438" cy="528638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Title Text"/>
          <p:cNvSpPr txBox="1">
            <a:spLocks noGrp="1"/>
          </p:cNvSpPr>
          <p:nvPr>
            <p:ph type="title"/>
          </p:nvPr>
        </p:nvSpPr>
        <p:spPr>
          <a:xfrm>
            <a:off x="838200" y="839787"/>
            <a:ext cx="10515600" cy="82232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9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14512"/>
            <a:ext cx="10515600" cy="436245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108478" y="6417997"/>
            <a:ext cx="245323" cy="240243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8;g123adc3d53a_1_0"/>
          <p:cNvSpPr/>
          <p:nvPr/>
        </p:nvSpPr>
        <p:spPr>
          <a:xfrm rot="10800000">
            <a:off x="-1588" y="5356224"/>
            <a:ext cx="3833813" cy="15017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2F2F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28" name="Google Shape;129;g123adc3d53a_1_0"/>
          <p:cNvSpPr/>
          <p:nvPr/>
        </p:nvSpPr>
        <p:spPr>
          <a:xfrm>
            <a:off x="6510337" y="0"/>
            <a:ext cx="5681664" cy="22240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2F2F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29" name="Google Shape;133;g123adc3d53a_1_0"/>
          <p:cNvSpPr/>
          <p:nvPr/>
        </p:nvSpPr>
        <p:spPr>
          <a:xfrm>
            <a:off x="0" y="0"/>
            <a:ext cx="838200" cy="107950"/>
          </a:xfrm>
          <a:prstGeom prst="rect">
            <a:avLst/>
          </a:prstGeom>
          <a:solidFill>
            <a:srgbClr val="391378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30" name="Google Shape;134;g123adc3d53a_1_0"/>
          <p:cNvSpPr/>
          <p:nvPr/>
        </p:nvSpPr>
        <p:spPr>
          <a:xfrm>
            <a:off x="900112" y="0"/>
            <a:ext cx="838201" cy="107950"/>
          </a:xfrm>
          <a:prstGeom prst="rect">
            <a:avLst/>
          </a:prstGeom>
          <a:solidFill>
            <a:srgbClr val="049FDA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31" name="Google Shape;135;g123adc3d53a_1_0"/>
          <p:cNvSpPr/>
          <p:nvPr/>
        </p:nvSpPr>
        <p:spPr>
          <a:xfrm>
            <a:off x="1801812" y="0"/>
            <a:ext cx="838201" cy="107950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32" name="Google Shape;136;g123adc3d53a_1_0" descr="Google Shape;136;g123adc3d53a_1_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5" y="144462"/>
            <a:ext cx="2451100" cy="469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Google Shape;137;g123adc3d53a_1_0" descr="Google Shape;137;g123adc3d53a_1_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3187" y="63500"/>
            <a:ext cx="4335463" cy="127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Google Shape;138;g123adc3d53a_1_0"/>
          <p:cNvSpPr/>
          <p:nvPr/>
        </p:nvSpPr>
        <p:spPr>
          <a:xfrm>
            <a:off x="9550400" y="6748462"/>
            <a:ext cx="838200" cy="109538"/>
          </a:xfrm>
          <a:prstGeom prst="rect">
            <a:avLst/>
          </a:prstGeom>
          <a:solidFill>
            <a:srgbClr val="391378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35" name="Google Shape;139;g123adc3d53a_1_0"/>
          <p:cNvSpPr/>
          <p:nvPr/>
        </p:nvSpPr>
        <p:spPr>
          <a:xfrm>
            <a:off x="10452100" y="6748462"/>
            <a:ext cx="838200" cy="109538"/>
          </a:xfrm>
          <a:prstGeom prst="rect">
            <a:avLst/>
          </a:prstGeom>
          <a:solidFill>
            <a:srgbClr val="049FDA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36" name="Google Shape;140;g123adc3d53a_1_0"/>
          <p:cNvSpPr/>
          <p:nvPr/>
        </p:nvSpPr>
        <p:spPr>
          <a:xfrm>
            <a:off x="11353800" y="6748462"/>
            <a:ext cx="838200" cy="109538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37" name="Google Shape;141;g123adc3d53a_1_0"/>
          <p:cNvSpPr txBox="1"/>
          <p:nvPr/>
        </p:nvSpPr>
        <p:spPr>
          <a:xfrm>
            <a:off x="1652587" y="6566867"/>
            <a:ext cx="4084638" cy="215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 anchor="ctr">
            <a:spAutoFit/>
          </a:bodyPr>
          <a:lstStyle>
            <a:lvl1pPr algn="ctr">
              <a:defRPr sz="800">
                <a:solidFill>
                  <a:srgbClr val="391378"/>
                </a:solidFill>
              </a:defRPr>
            </a:lvl1pPr>
          </a:lstStyle>
          <a:p>
            <a:r>
              <a:t>©  2019 New York State Office of Mental Health</a:t>
            </a:r>
          </a:p>
        </p:txBody>
      </p:sp>
      <p:pic>
        <p:nvPicPr>
          <p:cNvPr id="138" name="Google Shape;142;g123adc3d53a_1_0" descr="Google Shape;142;g123adc3d53a_1_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00" y="6291262"/>
            <a:ext cx="2103438" cy="528638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7"/>
            <a:ext cx="10515600" cy="285115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7875"/>
            <a:ext cx="10515600" cy="1501775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108478" y="6417997"/>
            <a:ext cx="245323" cy="240243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57;p7"/>
          <p:cNvSpPr/>
          <p:nvPr/>
        </p:nvSpPr>
        <p:spPr>
          <a:xfrm rot="10800000">
            <a:off x="-1" y="5356224"/>
            <a:ext cx="3832226" cy="15017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2F2F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9" name="Google Shape;58;p7"/>
          <p:cNvSpPr/>
          <p:nvPr/>
        </p:nvSpPr>
        <p:spPr>
          <a:xfrm>
            <a:off x="6510337" y="0"/>
            <a:ext cx="5681664" cy="22240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2F2F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0" name="Google Shape;62;p7"/>
          <p:cNvSpPr/>
          <p:nvPr/>
        </p:nvSpPr>
        <p:spPr>
          <a:xfrm>
            <a:off x="0" y="0"/>
            <a:ext cx="838200" cy="107950"/>
          </a:xfrm>
          <a:prstGeom prst="rect">
            <a:avLst/>
          </a:prstGeom>
          <a:solidFill>
            <a:srgbClr val="391378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1" name="Google Shape;63;p7"/>
          <p:cNvSpPr/>
          <p:nvPr/>
        </p:nvSpPr>
        <p:spPr>
          <a:xfrm>
            <a:off x="900112" y="0"/>
            <a:ext cx="838201" cy="107950"/>
          </a:xfrm>
          <a:prstGeom prst="rect">
            <a:avLst/>
          </a:prstGeom>
          <a:solidFill>
            <a:srgbClr val="049FDA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2" name="Google Shape;64;p7"/>
          <p:cNvSpPr/>
          <p:nvPr/>
        </p:nvSpPr>
        <p:spPr>
          <a:xfrm>
            <a:off x="1801812" y="0"/>
            <a:ext cx="838201" cy="107950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53" name="Google Shape;65;p7" descr="Google Shape;65;p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5" y="144462"/>
            <a:ext cx="2451100" cy="469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Google Shape;66;p7" descr="Google Shape;66;p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3187" y="63500"/>
            <a:ext cx="4335463" cy="127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Google Shape;67;p7"/>
          <p:cNvSpPr/>
          <p:nvPr/>
        </p:nvSpPr>
        <p:spPr>
          <a:xfrm>
            <a:off x="9550400" y="6748462"/>
            <a:ext cx="838200" cy="107951"/>
          </a:xfrm>
          <a:prstGeom prst="rect">
            <a:avLst/>
          </a:prstGeom>
          <a:solidFill>
            <a:srgbClr val="391378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6" name="Google Shape;68;p7"/>
          <p:cNvSpPr/>
          <p:nvPr/>
        </p:nvSpPr>
        <p:spPr>
          <a:xfrm>
            <a:off x="10452100" y="6748462"/>
            <a:ext cx="838200" cy="107951"/>
          </a:xfrm>
          <a:prstGeom prst="rect">
            <a:avLst/>
          </a:prstGeom>
          <a:solidFill>
            <a:srgbClr val="049FDA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7" name="Google Shape;69;p7"/>
          <p:cNvSpPr/>
          <p:nvPr/>
        </p:nvSpPr>
        <p:spPr>
          <a:xfrm>
            <a:off x="11353800" y="6748462"/>
            <a:ext cx="838200" cy="107951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8" name="Google Shape;70;p7"/>
          <p:cNvSpPr txBox="1"/>
          <p:nvPr/>
        </p:nvSpPr>
        <p:spPr>
          <a:xfrm>
            <a:off x="1652587" y="6566867"/>
            <a:ext cx="4084638" cy="215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 anchor="ctr">
            <a:spAutoFit/>
          </a:bodyPr>
          <a:lstStyle>
            <a:lvl1pPr algn="ctr">
              <a:defRPr sz="800">
                <a:solidFill>
                  <a:srgbClr val="391378"/>
                </a:solidFill>
              </a:defRPr>
            </a:lvl1pPr>
          </a:lstStyle>
          <a:p>
            <a:r>
              <a:t>©  2019 New York State Office of Mental Health</a:t>
            </a:r>
          </a:p>
        </p:txBody>
      </p:sp>
      <p:pic>
        <p:nvPicPr>
          <p:cNvPr id="159" name="Google Shape;71;p7" descr="Google Shape;71;p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00" y="6291262"/>
            <a:ext cx="2103438" cy="5286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Google Shape;73;p8" descr="Google Shape;73;p8"/>
          <p:cNvPicPr>
            <a:picLocks noChangeAspect="1"/>
          </p:cNvPicPr>
          <p:nvPr/>
        </p:nvPicPr>
        <p:blipFill>
          <a:blip r:embed="rId5"/>
          <a:srcRect l="31449" t="17626" r="26477" b="17626"/>
          <a:stretch>
            <a:fillRect/>
          </a:stretch>
        </p:blipFill>
        <p:spPr>
          <a:xfrm>
            <a:off x="519112" y="811212"/>
            <a:ext cx="4370389" cy="5197476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Google Shape;75;p8"/>
          <p:cNvSpPr/>
          <p:nvPr/>
        </p:nvSpPr>
        <p:spPr>
          <a:xfrm>
            <a:off x="5448300" y="1873250"/>
            <a:ext cx="6743700" cy="881063"/>
          </a:xfrm>
          <a:prstGeom prst="rect">
            <a:avLst/>
          </a:prstGeom>
          <a:solidFill>
            <a:srgbClr val="391378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2" name="Google Shape;76;p8"/>
          <p:cNvSpPr/>
          <p:nvPr/>
        </p:nvSpPr>
        <p:spPr>
          <a:xfrm>
            <a:off x="5448300" y="2970212"/>
            <a:ext cx="6743700" cy="881063"/>
          </a:xfrm>
          <a:prstGeom prst="rect">
            <a:avLst/>
          </a:prstGeom>
          <a:solidFill>
            <a:srgbClr val="049FDA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3" name="Google Shape;77;p8"/>
          <p:cNvSpPr/>
          <p:nvPr/>
        </p:nvSpPr>
        <p:spPr>
          <a:xfrm>
            <a:off x="5448300" y="4067175"/>
            <a:ext cx="6743700" cy="884238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4" name="Title Text"/>
          <p:cNvSpPr txBox="1">
            <a:spLocks noGrp="1"/>
          </p:cNvSpPr>
          <p:nvPr>
            <p:ph type="title"/>
          </p:nvPr>
        </p:nvSpPr>
        <p:spPr>
          <a:xfrm>
            <a:off x="5448300" y="1985962"/>
            <a:ext cx="6743700" cy="655638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6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448300" y="3233737"/>
            <a:ext cx="6743700" cy="44450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108478" y="6417997"/>
            <a:ext cx="245323" cy="240243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21DA0-E05E-257B-D212-C11DE1D60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05F9D-85C3-42B3-67A4-C84D3F9CC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E8A123-73D1-3BEA-044F-8D094A977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15B59-1459-7A49-A611-F14E5536C6A3}" type="datetimeFigureOut">
              <a:rPr lang="en-US" smtClean="0"/>
              <a:t>3/19/24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161B4A-5AF1-CAC3-4CCA-8F69E281B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96F9C-F519-25DE-4C83-995254770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DD574-9CD9-D643-AB01-E71B39A55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419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;p5"/>
          <p:cNvSpPr/>
          <p:nvPr/>
        </p:nvSpPr>
        <p:spPr>
          <a:xfrm>
            <a:off x="0" y="0"/>
            <a:ext cx="12192000" cy="6856413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" name="Google Shape;11;p5"/>
          <p:cNvSpPr/>
          <p:nvPr/>
        </p:nvSpPr>
        <p:spPr>
          <a:xfrm>
            <a:off x="0" y="0"/>
            <a:ext cx="3919538" cy="144463"/>
          </a:xfrm>
          <a:prstGeom prst="rect">
            <a:avLst/>
          </a:prstGeom>
          <a:solidFill>
            <a:srgbClr val="391378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" name="Google Shape;12;p5"/>
          <p:cNvSpPr/>
          <p:nvPr/>
        </p:nvSpPr>
        <p:spPr>
          <a:xfrm>
            <a:off x="4151312" y="0"/>
            <a:ext cx="3900488" cy="144463"/>
          </a:xfrm>
          <a:prstGeom prst="rect">
            <a:avLst/>
          </a:prstGeom>
          <a:solidFill>
            <a:srgbClr val="049FDA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" name="Google Shape;13;p5"/>
          <p:cNvSpPr/>
          <p:nvPr/>
        </p:nvSpPr>
        <p:spPr>
          <a:xfrm>
            <a:off x="8283575" y="0"/>
            <a:ext cx="3906838" cy="144463"/>
          </a:xfrm>
          <a:prstGeom prst="rect">
            <a:avLst/>
          </a:prstGeom>
          <a:solidFill>
            <a:srgbClr val="7BBF43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6" name="Google Shape;16;p5" descr="Google Shape;16;p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88025" y="163512"/>
            <a:ext cx="614363" cy="787401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Google Shape;18;p5"/>
          <p:cNvSpPr txBox="1"/>
          <p:nvPr/>
        </p:nvSpPr>
        <p:spPr>
          <a:xfrm>
            <a:off x="1652587" y="6566867"/>
            <a:ext cx="4084638" cy="215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 anchor="ctr">
            <a:spAutoFit/>
          </a:bodyPr>
          <a:lstStyle>
            <a:lvl1pPr algn="ctr">
              <a:defRPr sz="800">
                <a:solidFill>
                  <a:srgbClr val="391378"/>
                </a:solidFill>
              </a:defRPr>
            </a:lvl1pPr>
          </a:lstStyle>
          <a:p>
            <a:r>
              <a:t>©  2019 New York State Office of Mental Health</a:t>
            </a:r>
          </a:p>
        </p:txBody>
      </p:sp>
      <p:pic>
        <p:nvPicPr>
          <p:cNvPr id="8" name="Google Shape;19;p5" descr="Google Shape;19;p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1800" y="6291262"/>
            <a:ext cx="2103438" cy="528638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itle Text"/>
          <p:cNvSpPr txBox="1">
            <a:spLocks noGrp="1"/>
          </p:cNvSpPr>
          <p:nvPr>
            <p:ph type="title"/>
          </p:nvPr>
        </p:nvSpPr>
        <p:spPr>
          <a:xfrm>
            <a:off x="838200" y="1114425"/>
            <a:ext cx="10515600" cy="71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10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2230437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89860" y="6540044"/>
            <a:ext cx="263941" cy="269199"/>
          </a:xfrm>
          <a:prstGeom prst="rect">
            <a:avLst/>
          </a:prstGeom>
          <a:ln w="12700">
            <a:miter lim="400000"/>
          </a:ln>
        </p:spPr>
        <p:txBody>
          <a:bodyPr wrap="none" lIns="45699" tIns="45699" rIns="45699" bIns="45699" anchor="ctr">
            <a:spAutoFit/>
          </a:bodyPr>
          <a:lstStyle>
            <a:lvl1pPr algn="r">
              <a:defRPr sz="1200">
                <a:solidFill>
                  <a:srgbClr val="39137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/>
  <p:txStyles>
    <p:titleStyle>
      <a:lvl1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1pPr>
      <a:lvl2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2pPr>
      <a:lvl3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3pPr>
      <a:lvl4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4pPr>
      <a:lvl5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5pPr>
      <a:lvl6pPr marL="0" marR="0" indent="45720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6pPr>
      <a:lvl7pPr marL="0" marR="0" indent="91440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7pPr>
      <a:lvl8pPr marL="0" marR="0" indent="137160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8pPr>
      <a:lvl9pPr marL="0" marR="0" indent="182880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9pPr>
    </p:titleStyle>
    <p:bodyStyle>
      <a:lvl1pPr marL="4572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193800" marR="0" indent="-6223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774472" marR="0" indent="-745772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315633" marR="0" indent="-829733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772833" marR="0" indent="-829733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230033" marR="0" indent="-829733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"/>
        <a:tabLst/>
        <a:defRPr sz="2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687233" marR="0" indent="-829733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"/>
        <a:tabLst/>
        <a:defRPr sz="2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4144433" marR="0" indent="-829733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"/>
        <a:tabLst/>
        <a:defRPr sz="2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601633" marR="0" indent="-829733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"/>
        <a:tabLst/>
        <a:defRPr sz="2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;p5"/>
          <p:cNvSpPr txBox="1">
            <a:spLocks noGrp="1"/>
          </p:cNvSpPr>
          <p:nvPr>
            <p:ph type="sldNum" sz="quarter" idx="4294967295"/>
          </p:nvPr>
        </p:nvSpPr>
        <p:spPr>
          <a:xfrm>
            <a:off x="11168193" y="6540044"/>
            <a:ext cx="184020" cy="26919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</a:t>
            </a:fld>
            <a:endParaRPr/>
          </a:p>
        </p:txBody>
      </p:sp>
      <p:sp>
        <p:nvSpPr>
          <p:cNvPr id="176" name="Google Shape;217;p1"/>
          <p:cNvSpPr txBox="1"/>
          <p:nvPr/>
        </p:nvSpPr>
        <p:spPr>
          <a:xfrm>
            <a:off x="1406525" y="2895600"/>
            <a:ext cx="9377363" cy="15471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sz="4900">
                <a:solidFill>
                  <a:srgbClr val="391378"/>
                </a:solidFill>
              </a:defRPr>
            </a:lvl1pPr>
          </a:lstStyle>
          <a:p>
            <a:r>
              <a:t>Aggression Management in Primary Care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361;g123adc3d53a_1_199"/>
          <p:cNvSpPr txBox="1"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lIns="45699" tIns="45699" rIns="45699" bIns="45699" anchor="ctr"/>
          <a:lstStyle/>
          <a:p>
            <a:pPr algn="l">
              <a:lnSpc>
                <a:spcPct val="100000"/>
              </a:lnSpc>
              <a:defRPr sz="4000">
                <a:solidFill>
                  <a:srgbClr val="039FDA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	         </a:t>
            </a:r>
            <a:r>
              <a:rPr sz="2800" b="1"/>
              <a:t>Cliff is back: Vanderbilt</a:t>
            </a:r>
          </a:p>
        </p:txBody>
      </p:sp>
      <p:graphicFrame>
        <p:nvGraphicFramePr>
          <p:cNvPr id="265" name="Table"/>
          <p:cNvGraphicFramePr/>
          <p:nvPr/>
        </p:nvGraphicFramePr>
        <p:xfrm>
          <a:off x="914400" y="1981200"/>
          <a:ext cx="10363200" cy="4918074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5549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13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3725">
                <a:tc>
                  <a:txBody>
                    <a:bodyPr/>
                    <a:lstStyle/>
                    <a:p>
                      <a:pPr marL="342900" indent="-342900" algn="l">
                        <a:defRPr sz="1600" b="1">
                          <a:solidFill>
                            <a:srgbClr val="3A3838"/>
                          </a:solidFill>
                          <a:latin typeface="Calibri"/>
                          <a:ea typeface="Calibri"/>
                          <a:cs typeface="Calibri"/>
                        </a:defRPr>
                      </a:pPr>
                      <a:r>
                        <a:t>Total number of questions scored 2 or 3 in questions 1-9:  </a:t>
                      </a:r>
                      <a:r>
                        <a:rPr>
                          <a:solidFill>
                            <a:srgbClr val="FF0000"/>
                          </a:solidFill>
                        </a:rPr>
                        <a:t>Inattention</a:t>
                      </a:r>
                      <a:r>
                        <a:t>   </a:t>
                      </a:r>
                    </a:p>
                  </a:txBody>
                  <a:tcPr marL="45725" marR="45725" marT="45725" marB="45725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defRPr sz="2400" b="1">
                          <a:solidFill>
                            <a:srgbClr val="3A3838"/>
                          </a:solidFill>
                          <a:latin typeface="Calibri"/>
                          <a:ea typeface="Calibri"/>
                          <a:cs typeface="Calibri"/>
                        </a:defRPr>
                      </a:pPr>
                      <a:r>
                        <a:t>                    </a:t>
                      </a:r>
                      <a:r>
                        <a:rPr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 marL="45725" marR="45725" marT="45725" marB="45725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marL="342900" indent="-342900" algn="l">
                        <a:defRPr sz="1600" b="1">
                          <a:solidFill>
                            <a:srgbClr val="3A3838"/>
                          </a:solidFill>
                          <a:latin typeface="Calibri"/>
                          <a:ea typeface="Calibri"/>
                          <a:cs typeface="Calibri"/>
                        </a:defRPr>
                      </a:pPr>
                      <a:r>
                        <a:t>Total number of questions scored 2 or 3 in questions 10-18:  </a:t>
                      </a:r>
                      <a:r>
                        <a:rPr>
                          <a:solidFill>
                            <a:srgbClr val="FF0000"/>
                          </a:solidFill>
                        </a:rPr>
                        <a:t>Hyperactivity</a:t>
                      </a:r>
                    </a:p>
                  </a:txBody>
                  <a:tcPr marL="45725" marR="45725" marT="45725" marB="45725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defRPr sz="2400" b="1">
                          <a:solidFill>
                            <a:srgbClr val="3A3838"/>
                          </a:solidFill>
                          <a:latin typeface="Calibri"/>
                          <a:ea typeface="Calibri"/>
                          <a:cs typeface="Calibri"/>
                        </a:defRPr>
                      </a:pPr>
                      <a:r>
                        <a:t>                    </a:t>
                      </a:r>
                      <a:r>
                        <a:rPr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marL="45725" marR="45725" marT="45725" marB="45725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437">
                <a:tc>
                  <a:txBody>
                    <a:bodyPr/>
                    <a:lstStyle/>
                    <a:p>
                      <a:pPr marL="342900" indent="-342900" algn="l">
                        <a:defRPr sz="1600" b="1">
                          <a:solidFill>
                            <a:srgbClr val="3A3838"/>
                          </a:solidFill>
                          <a:latin typeface="Calibri"/>
                          <a:ea typeface="Calibri"/>
                          <a:cs typeface="Calibri"/>
                        </a:defRPr>
                      </a:pPr>
                      <a:r>
                        <a:t>Total Symptom Score for questions 1-18: </a:t>
                      </a:r>
                    </a:p>
                    <a:p>
                      <a:pPr marL="342900" indent="-342900" algn="l">
                        <a:defRPr sz="1600" b="1">
                          <a:solidFill>
                            <a:srgbClr val="3A3838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  <a:r>
                        <a:t>      </a:t>
                      </a:r>
                      <a:r>
                        <a:rPr>
                          <a:solidFill>
                            <a:srgbClr val="FF0000"/>
                          </a:solidFill>
                        </a:rPr>
                        <a:t>Inattention and hyperactivity</a:t>
                      </a:r>
                    </a:p>
                  </a:txBody>
                  <a:tcPr marL="45725" marR="45725" marT="45725" marB="45725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defRPr sz="2400" b="1">
                          <a:solidFill>
                            <a:srgbClr val="3A3838"/>
                          </a:solidFill>
                          <a:latin typeface="Calibri"/>
                          <a:ea typeface="Calibri"/>
                          <a:cs typeface="Calibri"/>
                        </a:defRPr>
                      </a:pPr>
                      <a:r>
                        <a:t>                    </a:t>
                      </a:r>
                      <a:r>
                        <a:rPr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 marL="45725" marR="45725" marT="45725" marB="45725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marL="342900" indent="-342900" algn="l">
                        <a:defRPr sz="1600" b="1">
                          <a:solidFill>
                            <a:srgbClr val="3A3838"/>
                          </a:solidFill>
                          <a:latin typeface="Calibri"/>
                          <a:ea typeface="Calibri"/>
                          <a:cs typeface="Calibri"/>
                        </a:defRPr>
                      </a:pPr>
                      <a:r>
                        <a:t>Total number of questions scored 2 or 3 in questions 19-26:  </a:t>
                      </a:r>
                      <a:r>
                        <a:rPr>
                          <a:solidFill>
                            <a:srgbClr val="FF0000"/>
                          </a:solidFill>
                        </a:rPr>
                        <a:t>Oppositional</a:t>
                      </a:r>
                    </a:p>
                  </a:txBody>
                  <a:tcPr marL="45725" marR="45725" marT="45725" marB="45725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defRPr sz="2400" b="1">
                          <a:solidFill>
                            <a:srgbClr val="3A3838"/>
                          </a:solidFill>
                          <a:latin typeface="Calibri"/>
                          <a:ea typeface="Calibri"/>
                          <a:cs typeface="Calibri"/>
                        </a:defRPr>
                      </a:pPr>
                      <a:r>
                        <a:t>                    </a:t>
                      </a:r>
                      <a:r>
                        <a:rPr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sz="2000">
                          <a:solidFill>
                            <a:srgbClr val="FF0000"/>
                          </a:solidFill>
                        </a:rPr>
                        <a:t>             </a:t>
                      </a:r>
                      <a:r>
                        <a:rPr sz="2000">
                          <a:solidFill>
                            <a:srgbClr val="00A249"/>
                          </a:solidFill>
                        </a:rPr>
                        <a:t>&gt; 4 = ODD</a:t>
                      </a:r>
                      <a:r>
                        <a:rPr sz="1100"/>
                        <a:t>   </a:t>
                      </a:r>
                    </a:p>
                  </a:txBody>
                  <a:tcPr marL="45725" marR="45725" marT="45725" marB="45725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marL="342900" indent="-342900" algn="l">
                        <a:defRPr sz="1600" b="1">
                          <a:solidFill>
                            <a:srgbClr val="3A3838"/>
                          </a:solidFill>
                          <a:latin typeface="Calibri"/>
                          <a:ea typeface="Calibri"/>
                          <a:cs typeface="Calibri"/>
                        </a:defRPr>
                      </a:pPr>
                      <a:r>
                        <a:t>Total number of questions scored 2 or 3 in questions 27-40:  </a:t>
                      </a:r>
                      <a:r>
                        <a:rPr>
                          <a:solidFill>
                            <a:srgbClr val="FF0000"/>
                          </a:solidFill>
                        </a:rPr>
                        <a:t>Conduct</a:t>
                      </a:r>
                    </a:p>
                  </a:txBody>
                  <a:tcPr marL="45725" marR="45725" marT="45725" marB="45725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defRPr sz="2400" b="1">
                          <a:solidFill>
                            <a:srgbClr val="3A3838"/>
                          </a:solidFill>
                          <a:latin typeface="Calibri"/>
                          <a:ea typeface="Calibri"/>
                          <a:cs typeface="Calibri"/>
                        </a:defRPr>
                      </a:pPr>
                      <a:r>
                        <a:t>                    </a:t>
                      </a:r>
                      <a:r>
                        <a:rPr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marL="45725" marR="45725" marT="45725" marB="45725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marL="342900" indent="-342900" algn="l">
                        <a:defRPr sz="1600" b="1">
                          <a:solidFill>
                            <a:srgbClr val="3A3838"/>
                          </a:solidFill>
                          <a:latin typeface="Calibri"/>
                          <a:ea typeface="Calibri"/>
                          <a:cs typeface="Calibri"/>
                        </a:defRPr>
                      </a:pPr>
                      <a:r>
                        <a:t>Total number of questions scored 2 or 3 in questions 41-47:  </a:t>
                      </a:r>
                      <a:r>
                        <a:rPr>
                          <a:solidFill>
                            <a:srgbClr val="FF0000"/>
                          </a:solidFill>
                        </a:rPr>
                        <a:t>Anxiety and depression</a:t>
                      </a:r>
                    </a:p>
                  </a:txBody>
                  <a:tcPr marL="45725" marR="45725" marT="45725" marB="45725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defRPr sz="2400" b="1">
                          <a:solidFill>
                            <a:srgbClr val="3A3838"/>
                          </a:solidFill>
                          <a:latin typeface="Calibri"/>
                          <a:ea typeface="Calibri"/>
                          <a:cs typeface="Calibri"/>
                        </a:defRPr>
                      </a:pPr>
                      <a:r>
                        <a:t>                    </a:t>
                      </a:r>
                      <a:r>
                        <a:rPr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marL="45725" marR="45725" marT="45725" marB="45725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marL="342900" indent="-342900" algn="l">
                        <a:defRPr sz="1600" b="1">
                          <a:solidFill>
                            <a:srgbClr val="3A3838"/>
                          </a:solidFill>
                          <a:latin typeface="Calibri"/>
                          <a:ea typeface="Calibri"/>
                          <a:cs typeface="Calibri"/>
                        </a:defRPr>
                      </a:pPr>
                      <a:r>
                        <a:t>Total number of questions scored 2 or 3 in questions 48-55:  </a:t>
                      </a:r>
                      <a:r>
                        <a:rPr>
                          <a:solidFill>
                            <a:srgbClr val="FF0000"/>
                          </a:solidFill>
                        </a:rPr>
                        <a:t>Performance</a:t>
                      </a:r>
                    </a:p>
                  </a:txBody>
                  <a:tcPr marL="45725" marR="45725" marT="45725" marB="45725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defRPr sz="1800"/>
                      </a:pPr>
                      <a:r>
                        <a:rPr sz="2400" b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               8</a:t>
                      </a:r>
                    </a:p>
                  </a:txBody>
                  <a:tcPr marL="45725" marR="45725" marT="45725" marB="45725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44537">
                <a:tc>
                  <a:txBody>
                    <a:bodyPr/>
                    <a:lstStyle/>
                    <a:p>
                      <a:pPr marL="342900" indent="-342900" algn="l">
                        <a:defRPr sz="1800"/>
                      </a:pPr>
                      <a:r>
                        <a:rPr sz="1600" b="1">
                          <a:solidFill>
                            <a:srgbClr val="3A3838"/>
                          </a:solidFill>
                          <a:latin typeface="Calibri"/>
                          <a:ea typeface="Calibri"/>
                          <a:cs typeface="Calibri"/>
                        </a:rPr>
                        <a:t>Average Performance Score: </a:t>
                      </a:r>
                    </a:p>
                  </a:txBody>
                  <a:tcPr marL="45725" marR="45725" marT="45725" marB="45725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>
                          <a:latin typeface="+mn-lt"/>
                          <a:ea typeface="+mn-ea"/>
                          <a:cs typeface="+mn-cs"/>
                          <a:sym typeface="Arial"/>
                        </a:defRPr>
                      </a:pPr>
                      <a:endParaRPr/>
                    </a:p>
                  </a:txBody>
                  <a:tcPr marL="45725" marR="45725" marT="45725" marB="45725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1A2045-5F62-49EC-BEEE-7E346FB6C2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575" y="-28646"/>
            <a:ext cx="5365325" cy="67232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070404-925F-44D9-9CC6-D29974FA55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722" y="251460"/>
            <a:ext cx="5231685" cy="66065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766F03-D4EA-4ADC-A12C-593A3BAB5B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073" y="34290"/>
            <a:ext cx="5311853" cy="67894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887C1A-1874-4F7D-A1D9-C7526C444C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768" y="36545"/>
            <a:ext cx="5330464" cy="67849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Cliff - clinical summary"/>
          <p:cNvSpPr txBox="1">
            <a:spLocks noGrp="1"/>
          </p:cNvSpPr>
          <p:nvPr>
            <p:ph type="title"/>
          </p:nvPr>
        </p:nvSpPr>
        <p:spPr>
          <a:xfrm>
            <a:off x="838200" y="839787"/>
            <a:ext cx="10515600" cy="822326"/>
          </a:xfrm>
          <a:prstGeom prst="rect">
            <a:avLst/>
          </a:prstGeom>
        </p:spPr>
        <p:txBody>
          <a:bodyPr/>
          <a:lstStyle>
            <a:lvl1pPr algn="l" defTabSz="758825">
              <a:defRPr sz="4900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dirty="0"/>
              <a:t>Cliff - clinical summary</a:t>
            </a:r>
          </a:p>
        </p:txBody>
      </p:sp>
      <p:sp>
        <p:nvSpPr>
          <p:cNvPr id="276" name="thorough assessment completed…"/>
          <p:cNvSpPr txBox="1">
            <a:spLocks noGrp="1"/>
          </p:cNvSpPr>
          <p:nvPr>
            <p:ph type="body" idx="1"/>
          </p:nvPr>
        </p:nvSpPr>
        <p:spPr>
          <a:xfrm>
            <a:off x="838200" y="2393950"/>
            <a:ext cx="10515600" cy="4362450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3A3838"/>
              </a:buClr>
              <a:buFont typeface="Helvetica Neue"/>
              <a:defRPr>
                <a:solidFill>
                  <a:srgbClr val="3A3838"/>
                </a:solidFill>
              </a:defRPr>
            </a:pPr>
            <a:r>
              <a:rPr dirty="0"/>
              <a:t>assessment completed</a:t>
            </a:r>
            <a:r>
              <a:rPr lang="en-US" dirty="0"/>
              <a:t>, including standardized rating scales</a:t>
            </a:r>
            <a:endParaRPr dirty="0"/>
          </a:p>
          <a:p>
            <a:pPr>
              <a:buClr>
                <a:srgbClr val="3A3838"/>
              </a:buClr>
              <a:buFont typeface="Helvetica Neue"/>
              <a:defRPr>
                <a:solidFill>
                  <a:srgbClr val="3A3838"/>
                </a:solidFill>
              </a:defRPr>
            </a:pPr>
            <a:r>
              <a:rPr lang="en-US" dirty="0"/>
              <a:t>D</a:t>
            </a:r>
            <a:r>
              <a:rPr dirty="0"/>
              <a:t>iagnosis</a:t>
            </a:r>
            <a:r>
              <a:rPr lang="en-US" dirty="0"/>
              <a:t>: </a:t>
            </a:r>
            <a:r>
              <a:rPr dirty="0"/>
              <a:t>ADHD with severe aggression and </a:t>
            </a:r>
            <a:endParaRPr lang="en-US" dirty="0"/>
          </a:p>
          <a:p>
            <a:pPr>
              <a:buClr>
                <a:srgbClr val="3A3838"/>
              </a:buClr>
              <a:buFont typeface="Helvetica Neue"/>
              <a:defRPr>
                <a:solidFill>
                  <a:srgbClr val="3A3838"/>
                </a:solidFill>
              </a:defRPr>
            </a:pPr>
            <a:r>
              <a:rPr lang="en-US" dirty="0"/>
              <a:t>N</a:t>
            </a:r>
            <a:r>
              <a:rPr dirty="0"/>
              <a:t>o additional co-morbidities  </a:t>
            </a:r>
          </a:p>
          <a:p>
            <a:pPr>
              <a:buClr>
                <a:srgbClr val="3A3838"/>
              </a:buClr>
              <a:buFont typeface="Helvetica Neue"/>
              <a:defRPr>
                <a:solidFill>
                  <a:srgbClr val="3A3838"/>
                </a:solidFill>
              </a:defRPr>
            </a:pPr>
            <a:r>
              <a:rPr lang="en-US" dirty="0"/>
              <a:t>N</a:t>
            </a:r>
            <a:r>
              <a:rPr dirty="0"/>
              <a:t>o history of trauma, bullying or substance use</a:t>
            </a:r>
          </a:p>
          <a:p>
            <a:pPr>
              <a:buClr>
                <a:srgbClr val="3A3838"/>
              </a:buClr>
              <a:buFont typeface="Helvetica Neue"/>
              <a:defRPr>
                <a:solidFill>
                  <a:srgbClr val="3A3838"/>
                </a:solidFill>
              </a:defRPr>
            </a:pPr>
            <a:r>
              <a:rPr dirty="0"/>
              <a:t>ADHD symptoms are well controlled on stimulant medication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What would you do?"/>
          <p:cNvSpPr txBox="1">
            <a:spLocks noGrp="1"/>
          </p:cNvSpPr>
          <p:nvPr>
            <p:ph type="title"/>
          </p:nvPr>
        </p:nvSpPr>
        <p:spPr>
          <a:xfrm>
            <a:off x="1298575" y="966787"/>
            <a:ext cx="10528300" cy="2852738"/>
          </a:xfrm>
          <a:prstGeom prst="rect">
            <a:avLst/>
          </a:prstGeom>
        </p:spPr>
        <p:txBody>
          <a:bodyPr/>
          <a:lstStyle/>
          <a:p>
            <a:pPr algn="l">
              <a:defRPr sz="6000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       </a:t>
            </a:r>
            <a:r>
              <a:rPr sz="4700" dirty="0"/>
              <a:t>What would you do</a:t>
            </a:r>
            <a:r>
              <a:rPr lang="en-US" sz="4700" dirty="0"/>
              <a:t> next</a:t>
            </a:r>
            <a:r>
              <a:rPr sz="4700" dirty="0"/>
              <a:t>?</a:t>
            </a:r>
          </a:p>
        </p:txBody>
      </p:sp>
      <p:sp>
        <p:nvSpPr>
          <p:cNvPr id="279" name="Body"/>
          <p:cNvSpPr txBox="1">
            <a:spLocks noGrp="1"/>
          </p:cNvSpPr>
          <p:nvPr>
            <p:ph type="body" sz="quarter" idx="1"/>
          </p:nvPr>
        </p:nvSpPr>
        <p:spPr>
          <a:xfrm>
            <a:off x="712787" y="4676775"/>
            <a:ext cx="10515601" cy="1500188"/>
          </a:xfrm>
          <a:prstGeom prst="rect">
            <a:avLst/>
          </a:prstGeom>
        </p:spPr>
        <p:txBody>
          <a:bodyPr/>
          <a:lstStyle/>
          <a:p>
            <a:pPr marL="0" indent="228600">
              <a:buSzTx/>
              <a:buNone/>
              <a:defRPr sz="2400">
                <a:solidFill>
                  <a:srgbClr val="8F8E8E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22717"/>
            <a:ext cx="8382000" cy="60939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Psychoeducation Pearls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826821"/>
            <a:ext cx="8382000" cy="6571030"/>
          </a:xfrm>
        </p:spPr>
        <p:txBody>
          <a:bodyPr>
            <a:normAutofit/>
          </a:bodyPr>
          <a:lstStyle/>
          <a:p>
            <a:r>
              <a:rPr lang="en-US" sz="3000" dirty="0"/>
              <a:t>Present your understanding that the child’s “system is on overload” and what is underpinning the aggression</a:t>
            </a:r>
          </a:p>
          <a:p>
            <a:r>
              <a:rPr lang="en-US" sz="3000" dirty="0"/>
              <a:t>“No fault” position with parents and child</a:t>
            </a:r>
          </a:p>
          <a:p>
            <a:r>
              <a:rPr lang="en-US" sz="3000" dirty="0"/>
              <a:t>Parents need support but also strategies</a:t>
            </a:r>
            <a:endParaRPr lang="en-US" sz="3000" i="1" dirty="0"/>
          </a:p>
          <a:p>
            <a:r>
              <a:rPr lang="en-US" sz="3000" dirty="0"/>
              <a:t>Tension often builds up to a “red zone”: encourage observing the precipitants, evolution, places of detouring</a:t>
            </a:r>
          </a:p>
          <a:p>
            <a:pPr>
              <a:lnSpc>
                <a:spcPct val="80000"/>
              </a:lnSpc>
              <a:spcBef>
                <a:spcPct val="15000"/>
              </a:spcBef>
              <a:spcAft>
                <a:spcPct val="10000"/>
              </a:spcAft>
              <a:buClr>
                <a:schemeClr val="tx2"/>
              </a:buClr>
            </a:pPr>
            <a:r>
              <a:rPr lang="en-US" dirty="0">
                <a:latin typeface="Arial" charset="0"/>
              </a:rPr>
              <a:t>Positive approach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spcAft>
                <a:spcPct val="10000"/>
              </a:spcAft>
              <a:buClr>
                <a:schemeClr val="tx2"/>
              </a:buClr>
            </a:pPr>
            <a:r>
              <a:rPr lang="en-US" dirty="0">
                <a:latin typeface="Arial" charset="0"/>
              </a:rPr>
              <a:t>Positive reinforcement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spcAft>
                <a:spcPct val="10000"/>
              </a:spcAft>
              <a:buClr>
                <a:schemeClr val="tx2"/>
              </a:buClr>
            </a:pPr>
            <a:r>
              <a:rPr lang="ja-JP" altLang="en-US">
                <a:latin typeface="Arial" charset="0"/>
              </a:rPr>
              <a:t>“</a:t>
            </a:r>
            <a:r>
              <a:rPr lang="en-US" altLang="ja-JP" dirty="0">
                <a:latin typeface="Arial" charset="0"/>
              </a:rPr>
              <a:t>Catch the child being good</a:t>
            </a:r>
            <a:r>
              <a:rPr lang="ja-JP" altLang="en-US">
                <a:latin typeface="Arial" charset="0"/>
              </a:rPr>
              <a:t>”</a:t>
            </a:r>
            <a:endParaRPr lang="en-US" altLang="ja-JP" dirty="0">
              <a:latin typeface="Arial" charset="0"/>
            </a:endParaRPr>
          </a:p>
          <a:p>
            <a:pPr lvl="1">
              <a:lnSpc>
                <a:spcPct val="80000"/>
              </a:lnSpc>
              <a:spcBef>
                <a:spcPct val="15000"/>
              </a:spcBef>
              <a:spcAft>
                <a:spcPct val="65000"/>
              </a:spcAft>
              <a:buClr>
                <a:schemeClr val="tx2"/>
              </a:buClr>
            </a:pPr>
            <a:r>
              <a:rPr lang="en-US" dirty="0">
                <a:latin typeface="Arial" charset="0"/>
              </a:rPr>
              <a:t>Don</a:t>
            </a:r>
            <a:r>
              <a:rPr lang="ja-JP" altLang="en-US">
                <a:latin typeface="Arial" charset="0"/>
              </a:rPr>
              <a:t>’</a:t>
            </a:r>
            <a:r>
              <a:rPr lang="en-US" altLang="ja-JP" dirty="0">
                <a:latin typeface="Arial" charset="0"/>
              </a:rPr>
              <a:t>t reward negative behaviors unwittingly</a:t>
            </a:r>
          </a:p>
          <a:p>
            <a:pPr marL="0" indent="0">
              <a:lnSpc>
                <a:spcPct val="80000"/>
              </a:lnSpc>
              <a:spcBef>
                <a:spcPct val="15000"/>
              </a:spcBef>
              <a:spcAft>
                <a:spcPct val="25000"/>
              </a:spcAft>
              <a:buClr>
                <a:schemeClr val="tx2"/>
              </a:buClr>
              <a:buNone/>
            </a:pPr>
            <a:endParaRPr lang="en-US" sz="3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2611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73C47-660E-FFBE-B144-B8DF32467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</a:rPr>
              <a:t>School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9CC51-C536-632A-D122-87EB27059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0" y="2273488"/>
            <a:ext cx="8382000" cy="2511457"/>
          </a:xfrm>
        </p:spPr>
        <p:txBody>
          <a:bodyPr/>
          <a:lstStyle/>
          <a:p>
            <a:r>
              <a:rPr lang="en-US" dirty="0"/>
              <a:t>Make contact (or ensure parents do) with school point person</a:t>
            </a:r>
          </a:p>
          <a:p>
            <a:r>
              <a:rPr lang="en-US" dirty="0"/>
              <a:t>Obtain information and identify resources that school may be able to provide</a:t>
            </a:r>
          </a:p>
          <a:p>
            <a:r>
              <a:rPr lang="en-US" dirty="0"/>
              <a:t>504 or IEP</a:t>
            </a:r>
          </a:p>
        </p:txBody>
      </p:sp>
    </p:spTree>
    <p:extLst>
      <p:ext uri="{BB962C8B-B14F-4D97-AF65-F5344CB8AC3E}">
        <p14:creationId xmlns:p14="http://schemas.microsoft.com/office/powerpoint/2010/main" val="3761195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562697"/>
            <a:ext cx="8382000" cy="110799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Psychosocial Treatment First Line:  Connect before you Correct!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1901" y="1852551"/>
            <a:ext cx="9208721" cy="5409442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Provide or assist the family in obtaining evidence based psychotherapy (</a:t>
            </a:r>
            <a:r>
              <a:rPr lang="en-US" i="1" dirty="0">
                <a:latin typeface="Calibri" charset="0"/>
              </a:rPr>
              <a:t>first line). </a:t>
            </a:r>
          </a:p>
          <a:p>
            <a:r>
              <a:rPr lang="en-US" dirty="0">
                <a:latin typeface="Calibri" charset="0"/>
              </a:rPr>
              <a:t>Assist and support in maintaining consistent behavioral strategies </a:t>
            </a:r>
          </a:p>
          <a:p>
            <a:r>
              <a:rPr lang="en-US" dirty="0">
                <a:latin typeface="Calibri" charset="0"/>
              </a:rPr>
              <a:t>Generally referred to as </a:t>
            </a:r>
          </a:p>
          <a:p>
            <a:pPr lvl="1"/>
            <a:r>
              <a:rPr lang="en-US" dirty="0">
                <a:latin typeface="Calibri" charset="0"/>
              </a:rPr>
              <a:t>parent management training or behavior management</a:t>
            </a:r>
          </a:p>
          <a:p>
            <a:pPr lvl="1"/>
            <a:r>
              <a:rPr lang="en-US" dirty="0">
                <a:latin typeface="Calibri" charset="0"/>
              </a:rPr>
              <a:t>Coping skills for child </a:t>
            </a:r>
          </a:p>
          <a:p>
            <a:r>
              <a:rPr lang="en-US" dirty="0">
                <a:latin typeface="Calibri" charset="0"/>
              </a:rPr>
              <a:t>For severe situations consider more intensive  or “wraparound” services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201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224;p2"/>
          <p:cNvSpPr/>
          <p:nvPr/>
        </p:nvSpPr>
        <p:spPr>
          <a:xfrm>
            <a:off x="5448300" y="4213225"/>
            <a:ext cx="6743700" cy="2271713"/>
          </a:xfrm>
          <a:prstGeom prst="rect">
            <a:avLst/>
          </a:prstGeom>
          <a:solidFill>
            <a:srgbClr val="7BBF43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9" name="Google Shape;225;p2"/>
          <p:cNvSpPr txBox="1">
            <a:spLocks noGrp="1"/>
          </p:cNvSpPr>
          <p:nvPr>
            <p:ph type="sldNum" sz="quarter" idx="4294967295"/>
          </p:nvPr>
        </p:nvSpPr>
        <p:spPr>
          <a:xfrm>
            <a:off x="11177502" y="6417997"/>
            <a:ext cx="174711" cy="24024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 sz="1000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180" name="Google Shape;226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Speaker:</a:t>
            </a:r>
          </a:p>
        </p:txBody>
      </p:sp>
      <p:sp>
        <p:nvSpPr>
          <p:cNvPr id="181" name="Google Shape;227;p2"/>
          <p:cNvSpPr txBox="1"/>
          <p:nvPr/>
        </p:nvSpPr>
        <p:spPr>
          <a:xfrm>
            <a:off x="5448300" y="3140075"/>
            <a:ext cx="6742113" cy="686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 algn="ctr">
              <a:lnSpc>
                <a:spcPct val="50000"/>
              </a:lnSpc>
              <a:defRPr sz="4000">
                <a:solidFill>
                  <a:srgbClr val="FFFFFF"/>
                </a:solidFill>
              </a:defRPr>
            </a:pPr>
            <a:r>
              <a:t>Maureen Montgomery </a:t>
            </a:r>
            <a:r>
              <a:rPr sz="2800"/>
              <a:t>MD</a:t>
            </a:r>
          </a:p>
        </p:txBody>
      </p:sp>
      <p:sp>
        <p:nvSpPr>
          <p:cNvPr id="182" name="Google Shape;228;p2"/>
          <p:cNvSpPr txBox="1"/>
          <p:nvPr/>
        </p:nvSpPr>
        <p:spPr>
          <a:xfrm>
            <a:off x="7105650" y="4159250"/>
            <a:ext cx="4716463" cy="16248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>
              <a:lnSpc>
                <a:spcPct val="90000"/>
              </a:lnSpc>
              <a:defRPr sz="1800">
                <a:solidFill>
                  <a:srgbClr val="FFFFFF"/>
                </a:solidFill>
              </a:defRPr>
            </a:pPr>
            <a:endParaRPr/>
          </a:p>
          <a:p>
            <a:pPr>
              <a:lnSpc>
                <a:spcPct val="90000"/>
              </a:lnSpc>
              <a:defRPr sz="1800">
                <a:solidFill>
                  <a:srgbClr val="FFFFFF"/>
                </a:solidFill>
              </a:defRPr>
            </a:pPr>
            <a:r>
              <a:t>Assistant Clinical Professor of Pediatrics, SUNY Buffalo, School of Medicine</a:t>
            </a:r>
          </a:p>
          <a:p>
            <a:pPr>
              <a:lnSpc>
                <a:spcPct val="90000"/>
              </a:lnSpc>
              <a:defRPr sz="1800">
                <a:solidFill>
                  <a:srgbClr val="FFFFFF"/>
                </a:solidFill>
              </a:defRPr>
            </a:pPr>
            <a:endParaRPr/>
          </a:p>
          <a:p>
            <a:pPr>
              <a:lnSpc>
                <a:spcPct val="90000"/>
              </a:lnSpc>
              <a:defRPr sz="1800">
                <a:solidFill>
                  <a:srgbClr val="FFFFFF"/>
                </a:solidFill>
              </a:defRPr>
            </a:pPr>
            <a:r>
              <a:t>Contact:</a:t>
            </a:r>
          </a:p>
          <a:p>
            <a:pPr>
              <a:lnSpc>
                <a:spcPct val="90000"/>
              </a:lnSpc>
              <a:defRPr sz="1800">
                <a:solidFill>
                  <a:srgbClr val="FFFFFF"/>
                </a:solidFill>
              </a:defRPr>
            </a:pPr>
            <a:r>
              <a:t>memontgomery163@gmail.com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34498" y="834973"/>
            <a:ext cx="7723003" cy="56217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11042" y="188642"/>
            <a:ext cx="8533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Incredible Years Parenting Pyramid</a:t>
            </a:r>
          </a:p>
        </p:txBody>
      </p:sp>
    </p:spTree>
    <p:extLst>
      <p:ext uri="{BB962C8B-B14F-4D97-AF65-F5344CB8AC3E}">
        <p14:creationId xmlns:p14="http://schemas.microsoft.com/office/powerpoint/2010/main" val="9825131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154648"/>
            <a:ext cx="9144000" cy="1118255"/>
          </a:xfrm>
          <a:noFill/>
          <a:ln>
            <a:noFill/>
          </a:ln>
          <a:effectLst/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0070C0"/>
                </a:solidFill>
                <a:latin typeface="+mn-lt"/>
                <a:cs typeface="ＭＳ Ｐゴシック" charset="0"/>
              </a:rPr>
              <a:t>Now We Get to </a:t>
            </a:r>
            <a:r>
              <a:rPr sz="4000" b="1" dirty="0">
                <a:solidFill>
                  <a:srgbClr val="0070C0"/>
                </a:solidFill>
                <a:latin typeface="+mn-lt"/>
                <a:cs typeface="ＭＳ Ｐゴシック" charset="0"/>
              </a:rPr>
              <a:t>Medication Management</a:t>
            </a:r>
            <a:r>
              <a:rPr lang="en-US" sz="4000" b="1" dirty="0">
                <a:solidFill>
                  <a:srgbClr val="0070C0"/>
                </a:solidFill>
                <a:latin typeface="+mn-lt"/>
                <a:cs typeface="ＭＳ Ｐゴシック" charset="0"/>
              </a:rPr>
              <a:t>:</a:t>
            </a:r>
            <a:br>
              <a:rPr lang="en-US" sz="4000" b="1" dirty="0">
                <a:latin typeface="+mn-lt"/>
                <a:cs typeface="ＭＳ Ｐゴシック" charset="0"/>
              </a:rPr>
            </a:b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Treat the Underlying Condition First</a:t>
            </a:r>
            <a:b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2272903"/>
            <a:ext cx="9829800" cy="3233284"/>
          </a:xfrm>
        </p:spPr>
        <p:txBody>
          <a:bodyPr>
            <a:noAutofit/>
          </a:bodyPr>
          <a:lstStyle/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Cliff’s ADHD symptoms well managed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No other comorbidities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Level of aggression severe and major life consequences appear likely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Injured mother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Frequent episodes of verbal and physical aggression at home, school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Removed from after school program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951094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What would you do?"/>
          <p:cNvSpPr txBox="1">
            <a:spLocks noGrp="1"/>
          </p:cNvSpPr>
          <p:nvPr>
            <p:ph type="title"/>
          </p:nvPr>
        </p:nvSpPr>
        <p:spPr>
          <a:xfrm>
            <a:off x="1298575" y="966787"/>
            <a:ext cx="10528300" cy="2852738"/>
          </a:xfrm>
          <a:prstGeom prst="rect">
            <a:avLst/>
          </a:prstGeom>
        </p:spPr>
        <p:txBody>
          <a:bodyPr/>
          <a:lstStyle/>
          <a:p>
            <a:pPr algn="l">
              <a:defRPr sz="6000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       </a:t>
            </a:r>
            <a:r>
              <a:rPr sz="4700" dirty="0"/>
              <a:t>What would you do</a:t>
            </a:r>
            <a:r>
              <a:rPr lang="en-US" sz="4700" dirty="0"/>
              <a:t> next</a:t>
            </a:r>
            <a:r>
              <a:rPr sz="4700" dirty="0"/>
              <a:t>?</a:t>
            </a:r>
          </a:p>
        </p:txBody>
      </p:sp>
      <p:sp>
        <p:nvSpPr>
          <p:cNvPr id="279" name="Body"/>
          <p:cNvSpPr txBox="1">
            <a:spLocks noGrp="1"/>
          </p:cNvSpPr>
          <p:nvPr>
            <p:ph type="body" sz="quarter" idx="1"/>
          </p:nvPr>
        </p:nvSpPr>
        <p:spPr>
          <a:xfrm>
            <a:off x="712787" y="4676775"/>
            <a:ext cx="10515601" cy="1500188"/>
          </a:xfrm>
          <a:prstGeom prst="rect">
            <a:avLst/>
          </a:prstGeom>
        </p:spPr>
        <p:txBody>
          <a:bodyPr/>
          <a:lstStyle/>
          <a:p>
            <a:pPr marL="0" indent="228600">
              <a:buSzTx/>
              <a:buNone/>
              <a:defRPr sz="2400">
                <a:solidFill>
                  <a:srgbClr val="8F8E8E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4891527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Title"/>
          <p:cNvSpPr txBox="1">
            <a:spLocks noGrp="1"/>
          </p:cNvSpPr>
          <p:nvPr>
            <p:ph type="title"/>
          </p:nvPr>
        </p:nvSpPr>
        <p:spPr>
          <a:xfrm>
            <a:off x="838200" y="839787"/>
            <a:ext cx="10515600" cy="822326"/>
          </a:xfrm>
          <a:prstGeom prst="rect">
            <a:avLst/>
          </a:prstGeom>
        </p:spPr>
        <p:txBody>
          <a:bodyPr/>
          <a:lstStyle/>
          <a:p>
            <a:pPr algn="l" defTabSz="758825">
              <a:defRPr sz="4900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282" name="A)   Switch to a different class of stimulant…"/>
          <p:cNvSpPr txBox="1">
            <a:spLocks noGrp="1"/>
          </p:cNvSpPr>
          <p:nvPr>
            <p:ph type="body" idx="1"/>
          </p:nvPr>
        </p:nvSpPr>
        <p:spPr>
          <a:xfrm>
            <a:off x="1689100" y="2393950"/>
            <a:ext cx="10515600" cy="4362450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3A3838"/>
              </a:buClr>
              <a:buFont typeface="Helvetica Neue"/>
              <a:defRPr>
                <a:solidFill>
                  <a:srgbClr val="3A3838"/>
                </a:solidFill>
              </a:defRPr>
            </a:pPr>
            <a:r>
              <a:t>A)   Switch to a different class of stimulant</a:t>
            </a:r>
          </a:p>
          <a:p>
            <a:pPr>
              <a:buClr>
                <a:srgbClr val="3A3838"/>
              </a:buClr>
              <a:buFont typeface="Helvetica Neue"/>
              <a:defRPr>
                <a:solidFill>
                  <a:srgbClr val="3A3838"/>
                </a:solidFill>
              </a:defRPr>
            </a:pPr>
            <a:r>
              <a:t>B)   Add an alpha agonist</a:t>
            </a:r>
          </a:p>
          <a:p>
            <a:pPr>
              <a:buClr>
                <a:srgbClr val="3A3838"/>
              </a:buClr>
              <a:buFont typeface="Helvetica Neue"/>
              <a:defRPr>
                <a:solidFill>
                  <a:srgbClr val="3A3838"/>
                </a:solidFill>
              </a:defRPr>
            </a:pPr>
            <a:r>
              <a:t>C)   Start Risperidone</a:t>
            </a:r>
          </a:p>
          <a:p>
            <a:pPr>
              <a:buClr>
                <a:srgbClr val="3A3838"/>
              </a:buClr>
              <a:buFont typeface="Helvetica Neue"/>
              <a:defRPr>
                <a:solidFill>
                  <a:srgbClr val="3A3838"/>
                </a:solidFill>
              </a:defRPr>
            </a:pPr>
            <a:r>
              <a:t>D)   Increase dose of Concerta</a:t>
            </a:r>
          </a:p>
          <a:p>
            <a:pPr>
              <a:buClr>
                <a:srgbClr val="3A3838"/>
              </a:buClr>
              <a:buFont typeface="Helvetica Neue"/>
              <a:defRPr>
                <a:solidFill>
                  <a:srgbClr val="3A3838"/>
                </a:solidFill>
              </a:defRPr>
            </a:pPr>
            <a:r>
              <a:t>E)   Call Project Teach   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Title"/>
          <p:cNvSpPr txBox="1">
            <a:spLocks noGrp="1"/>
          </p:cNvSpPr>
          <p:nvPr>
            <p:ph type="title"/>
          </p:nvPr>
        </p:nvSpPr>
        <p:spPr>
          <a:xfrm>
            <a:off x="838200" y="839787"/>
            <a:ext cx="10515600" cy="822326"/>
          </a:xfrm>
          <a:prstGeom prst="rect">
            <a:avLst/>
          </a:prstGeom>
        </p:spPr>
        <p:txBody>
          <a:bodyPr/>
          <a:lstStyle/>
          <a:p>
            <a:pPr algn="l" defTabSz="758825">
              <a:defRPr sz="4900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285" name="Start Respiridone"/>
          <p:cNvSpPr txBox="1">
            <a:spLocks noGrp="1"/>
          </p:cNvSpPr>
          <p:nvPr>
            <p:ph type="body" idx="1"/>
          </p:nvPr>
        </p:nvSpPr>
        <p:spPr>
          <a:xfrm>
            <a:off x="1299688" y="2026123"/>
            <a:ext cx="10515600" cy="4362451"/>
          </a:xfrm>
          <a:prstGeom prst="rect">
            <a:avLst/>
          </a:prstGeom>
        </p:spPr>
        <p:txBody>
          <a:bodyPr/>
          <a:lstStyle>
            <a:lvl1pPr>
              <a:buClr>
                <a:srgbClr val="3A3838"/>
              </a:buClr>
              <a:buFont typeface="Helvetica Neue"/>
              <a:defRPr>
                <a:solidFill>
                  <a:srgbClr val="3A3838"/>
                </a:solidFill>
              </a:defRPr>
            </a:lvl1pPr>
          </a:lstStyle>
          <a:p>
            <a:r>
              <a:rPr lang="en-US" dirty="0"/>
              <a:t>Start alpha agonist</a:t>
            </a:r>
          </a:p>
          <a:p>
            <a:pPr lvl="1"/>
            <a:r>
              <a:rPr lang="en-US" dirty="0"/>
              <a:t>Pros: lower side effect burden</a:t>
            </a:r>
          </a:p>
          <a:p>
            <a:pPr lvl="1"/>
            <a:r>
              <a:rPr lang="en-US" dirty="0"/>
              <a:t>Con:  less likely to be effective </a:t>
            </a:r>
          </a:p>
          <a:p>
            <a:r>
              <a:rPr dirty="0"/>
              <a:t>Start R</a:t>
            </a:r>
            <a:r>
              <a:rPr lang="en-US" dirty="0"/>
              <a:t>i</a:t>
            </a:r>
            <a:r>
              <a:rPr dirty="0"/>
              <a:t>sp</a:t>
            </a:r>
            <a:r>
              <a:rPr lang="en-US" dirty="0"/>
              <a:t>e</a:t>
            </a:r>
            <a:r>
              <a:rPr dirty="0"/>
              <a:t>ridone</a:t>
            </a:r>
            <a:endParaRPr lang="en-US" dirty="0"/>
          </a:p>
          <a:p>
            <a:pPr lvl="1"/>
            <a:r>
              <a:rPr lang="en-US" dirty="0"/>
              <a:t>Pros:  more likely to be effective</a:t>
            </a:r>
          </a:p>
          <a:p>
            <a:pPr lvl="1"/>
            <a:r>
              <a:rPr lang="en-US" dirty="0"/>
              <a:t>Cons:  higher side effect burden, especially weight gain</a:t>
            </a:r>
            <a:endParaRPr dirty="0"/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Cliff was prescribed a low dose of Risperdal, initially 0.25 mg hs…"/>
          <p:cNvSpPr txBox="1">
            <a:spLocks noGrp="1"/>
          </p:cNvSpPr>
          <p:nvPr>
            <p:ph type="title"/>
          </p:nvPr>
        </p:nvSpPr>
        <p:spPr>
          <a:xfrm>
            <a:off x="927100" y="2789237"/>
            <a:ext cx="10515600" cy="822326"/>
          </a:xfrm>
          <a:prstGeom prst="rect">
            <a:avLst/>
          </a:prstGeom>
        </p:spPr>
        <p:txBody>
          <a:bodyPr/>
          <a:lstStyle/>
          <a:p>
            <a:pPr algn="l" defTabSz="730250">
              <a:defRPr sz="2500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Cliff was prescribed a low dose of Risperdal, initially 0.25 mg hs</a:t>
            </a:r>
          </a:p>
          <a:p>
            <a:pPr algn="l" defTabSz="730250">
              <a:defRPr sz="2500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and later increased  to 0.25 mg bid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393;g123adc3d53a_1_225"/>
          <p:cNvSpPr txBox="1">
            <a:spLocks noGrp="1"/>
          </p:cNvSpPr>
          <p:nvPr>
            <p:ph type="body" idx="1"/>
          </p:nvPr>
        </p:nvSpPr>
        <p:spPr>
          <a:xfrm>
            <a:off x="838200" y="1814512"/>
            <a:ext cx="10515600" cy="4362451"/>
          </a:xfrm>
          <a:prstGeom prst="rect">
            <a:avLst/>
          </a:prstGeom>
        </p:spPr>
        <p:txBody>
          <a:bodyPr/>
          <a:lstStyle/>
          <a:p>
            <a:pPr marL="180975" indent="-180975">
              <a:lnSpc>
                <a:spcPct val="100000"/>
              </a:lnSpc>
              <a:spcBef>
                <a:spcPts val="0"/>
              </a:spcBef>
              <a:buSzTx/>
              <a:buNone/>
              <a:defRPr sz="4000" b="1">
                <a:solidFill>
                  <a:srgbClr val="039FDA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			</a:t>
            </a:r>
          </a:p>
          <a:p>
            <a:pPr marL="180975" indent="-180975">
              <a:lnSpc>
                <a:spcPct val="100000"/>
              </a:lnSpc>
              <a:spcBef>
                <a:spcPts val="800"/>
              </a:spcBef>
              <a:buSzTx/>
              <a:buNone/>
              <a:defRPr sz="4000" b="1">
                <a:solidFill>
                  <a:srgbClr val="039FDA"/>
                </a:solidFill>
                <a:latin typeface="+mn-lt"/>
                <a:ea typeface="+mn-ea"/>
                <a:cs typeface="+mn-cs"/>
                <a:sym typeface="Arial"/>
              </a:defRPr>
            </a:pPr>
            <a:endParaRPr dirty="0"/>
          </a:p>
          <a:p>
            <a:pPr marL="180975" indent="-180975">
              <a:lnSpc>
                <a:spcPct val="100000"/>
              </a:lnSpc>
              <a:spcBef>
                <a:spcPts val="800"/>
              </a:spcBef>
              <a:buSzTx/>
              <a:buNone/>
              <a:defRPr sz="4000" b="1">
                <a:solidFill>
                  <a:srgbClr val="039FDA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			Cliff  </a:t>
            </a:r>
            <a:r>
              <a:rPr lang="en-US" dirty="0"/>
              <a:t>2 weeks</a:t>
            </a:r>
            <a:r>
              <a:rPr dirty="0"/>
              <a:t> later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398;g123adc3d53a_1_229" descr="Google Shape;398;g123adc3d53a_1_2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533400"/>
            <a:ext cx="7210425" cy="93249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403;g123adc3d53a_1_233" descr="Google Shape;403;g123adc3d53a_1_2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381000"/>
            <a:ext cx="7210425" cy="93249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408;g123adc3d53a_1_237" descr="Google Shape;408;g123adc3d53a_1_2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533400"/>
            <a:ext cx="7210425" cy="93249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7;p5"/>
          <p:cNvSpPr txBox="1">
            <a:spLocks noGrp="1"/>
          </p:cNvSpPr>
          <p:nvPr>
            <p:ph type="sldNum" sz="quarter" idx="4294967295"/>
          </p:nvPr>
        </p:nvSpPr>
        <p:spPr>
          <a:xfrm>
            <a:off x="11168193" y="6540044"/>
            <a:ext cx="184020" cy="26919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185" name="Google Shape;233;p3"/>
          <p:cNvSpPr txBox="1">
            <a:spLocks noGrp="1"/>
          </p:cNvSpPr>
          <p:nvPr>
            <p:ph type="body" idx="1"/>
          </p:nvPr>
        </p:nvSpPr>
        <p:spPr>
          <a:xfrm>
            <a:off x="427037" y="2619375"/>
            <a:ext cx="11336338" cy="311785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2400"/>
            </a:pPr>
            <a:endParaRPr/>
          </a:p>
          <a:p>
            <a:pPr marL="0" indent="0" algn="ctr">
              <a:buSzTx/>
              <a:buNone/>
              <a:defRPr sz="2400"/>
            </a:pPr>
            <a:endParaRPr/>
          </a:p>
          <a:p>
            <a:pPr marL="0" indent="0" algn="ctr">
              <a:buSzTx/>
              <a:buNone/>
              <a:defRPr>
                <a:solidFill>
                  <a:srgbClr val="595959"/>
                </a:solidFill>
              </a:defRPr>
            </a:pPr>
            <a:r>
              <a:t>“Neither I nor my spouse/partner has a relevant financial relationship with a commercial interest to disclose.”</a:t>
            </a:r>
          </a:p>
        </p:txBody>
      </p:sp>
      <p:sp>
        <p:nvSpPr>
          <p:cNvPr id="186" name="Google Shape;234;p3"/>
          <p:cNvSpPr txBox="1"/>
          <p:nvPr/>
        </p:nvSpPr>
        <p:spPr>
          <a:xfrm>
            <a:off x="3352800" y="1295400"/>
            <a:ext cx="5486400" cy="1269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sz="8000">
                <a:solidFill>
                  <a:srgbClr val="049FDA"/>
                </a:solidFill>
              </a:defRPr>
            </a:lvl1pPr>
          </a:lstStyle>
          <a:p>
            <a:r>
              <a:t>Disclosures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413;g123adc3d53a_1_241" descr="Google Shape;413;g123adc3d53a_1_2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800" y="381000"/>
            <a:ext cx="7210425" cy="93249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What would you do?"/>
          <p:cNvSpPr txBox="1">
            <a:spLocks noGrp="1"/>
          </p:cNvSpPr>
          <p:nvPr>
            <p:ph type="title"/>
          </p:nvPr>
        </p:nvSpPr>
        <p:spPr>
          <a:xfrm>
            <a:off x="1298575" y="966787"/>
            <a:ext cx="10528300" cy="2852738"/>
          </a:xfrm>
          <a:prstGeom prst="rect">
            <a:avLst/>
          </a:prstGeom>
        </p:spPr>
        <p:txBody>
          <a:bodyPr/>
          <a:lstStyle/>
          <a:p>
            <a:pPr algn="l">
              <a:defRPr sz="6000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       </a:t>
            </a:r>
            <a:r>
              <a:rPr sz="4700" dirty="0"/>
              <a:t>What would you do</a:t>
            </a:r>
            <a:r>
              <a:rPr lang="en-US" sz="4700" dirty="0"/>
              <a:t> next</a:t>
            </a:r>
            <a:r>
              <a:rPr sz="4700" dirty="0"/>
              <a:t>?</a:t>
            </a:r>
          </a:p>
        </p:txBody>
      </p:sp>
      <p:sp>
        <p:nvSpPr>
          <p:cNvPr id="279" name="Body"/>
          <p:cNvSpPr txBox="1">
            <a:spLocks noGrp="1"/>
          </p:cNvSpPr>
          <p:nvPr>
            <p:ph type="body" sz="quarter" idx="1"/>
          </p:nvPr>
        </p:nvSpPr>
        <p:spPr>
          <a:xfrm>
            <a:off x="712787" y="4676775"/>
            <a:ext cx="10515601" cy="1500188"/>
          </a:xfrm>
          <a:prstGeom prst="rect">
            <a:avLst/>
          </a:prstGeom>
        </p:spPr>
        <p:txBody>
          <a:bodyPr/>
          <a:lstStyle/>
          <a:p>
            <a:pPr marL="0" indent="228600">
              <a:buSzTx/>
              <a:buNone/>
              <a:defRPr sz="2400">
                <a:solidFill>
                  <a:srgbClr val="8F8E8E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8132603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Title"/>
          <p:cNvSpPr txBox="1">
            <a:spLocks noGrp="1"/>
          </p:cNvSpPr>
          <p:nvPr>
            <p:ph type="title"/>
          </p:nvPr>
        </p:nvSpPr>
        <p:spPr>
          <a:xfrm>
            <a:off x="838200" y="839787"/>
            <a:ext cx="10515600" cy="822326"/>
          </a:xfrm>
          <a:prstGeom prst="rect">
            <a:avLst/>
          </a:prstGeom>
        </p:spPr>
        <p:txBody>
          <a:bodyPr/>
          <a:lstStyle/>
          <a:p>
            <a:pPr algn="l" defTabSz="758825">
              <a:defRPr sz="4900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282" name="A)   Switch to a different class of stimulant…"/>
          <p:cNvSpPr txBox="1">
            <a:spLocks noGrp="1"/>
          </p:cNvSpPr>
          <p:nvPr>
            <p:ph type="body" idx="1"/>
          </p:nvPr>
        </p:nvSpPr>
        <p:spPr>
          <a:xfrm>
            <a:off x="1689100" y="2393950"/>
            <a:ext cx="10515600" cy="4362450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3A3838"/>
              </a:buClr>
              <a:buFont typeface="Helvetica Neue"/>
              <a:defRPr>
                <a:solidFill>
                  <a:srgbClr val="3A3838"/>
                </a:solidFill>
              </a:defRPr>
            </a:pPr>
            <a:r>
              <a:rPr dirty="0"/>
              <a:t>A)   </a:t>
            </a:r>
            <a:r>
              <a:rPr lang="en-US" dirty="0"/>
              <a:t>Increase the </a:t>
            </a:r>
            <a:r>
              <a:rPr lang="en-US" dirty="0" err="1"/>
              <a:t>Concerta</a:t>
            </a:r>
            <a:endParaRPr dirty="0"/>
          </a:p>
          <a:p>
            <a:pPr>
              <a:buClr>
                <a:srgbClr val="3A3838"/>
              </a:buClr>
              <a:buFont typeface="Helvetica Neue"/>
              <a:defRPr>
                <a:solidFill>
                  <a:srgbClr val="3A3838"/>
                </a:solidFill>
              </a:defRPr>
            </a:pPr>
            <a:r>
              <a:rPr dirty="0"/>
              <a:t>B)   Add an alpha agonist</a:t>
            </a:r>
          </a:p>
          <a:p>
            <a:pPr>
              <a:buClr>
                <a:srgbClr val="3A3838"/>
              </a:buClr>
              <a:buFont typeface="Helvetica Neue"/>
              <a:defRPr>
                <a:solidFill>
                  <a:srgbClr val="3A3838"/>
                </a:solidFill>
              </a:defRPr>
            </a:pPr>
            <a:r>
              <a:rPr dirty="0"/>
              <a:t>C)   </a:t>
            </a:r>
            <a:r>
              <a:rPr lang="en-US" dirty="0"/>
              <a:t>Increase</a:t>
            </a:r>
            <a:r>
              <a:rPr dirty="0"/>
              <a:t> Risperidone</a:t>
            </a:r>
            <a:r>
              <a:rPr lang="en-US" dirty="0"/>
              <a:t> to 0.5 mg BID</a:t>
            </a:r>
            <a:endParaRPr dirty="0"/>
          </a:p>
          <a:p>
            <a:pPr>
              <a:buClr>
                <a:srgbClr val="3A3838"/>
              </a:buClr>
              <a:buFont typeface="Helvetica Neue"/>
              <a:defRPr>
                <a:solidFill>
                  <a:srgbClr val="3A3838"/>
                </a:solidFill>
              </a:defRPr>
            </a:pPr>
            <a:r>
              <a:rPr lang="en-US" dirty="0"/>
              <a:t>D</a:t>
            </a:r>
            <a:r>
              <a:rPr dirty="0"/>
              <a:t>)   Call Project Teach   </a:t>
            </a:r>
          </a:p>
        </p:txBody>
      </p:sp>
    </p:spTree>
    <p:extLst>
      <p:ext uri="{BB962C8B-B14F-4D97-AF65-F5344CB8AC3E}">
        <p14:creationId xmlns:p14="http://schemas.microsoft.com/office/powerpoint/2010/main" val="528253495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Cliff was prescribed a low dose of Risperdal, initially 0.25 mg hs…"/>
          <p:cNvSpPr txBox="1">
            <a:spLocks noGrp="1"/>
          </p:cNvSpPr>
          <p:nvPr>
            <p:ph type="title"/>
          </p:nvPr>
        </p:nvSpPr>
        <p:spPr>
          <a:xfrm>
            <a:off x="927100" y="2789237"/>
            <a:ext cx="10515600" cy="822326"/>
          </a:xfrm>
          <a:prstGeom prst="rect">
            <a:avLst/>
          </a:prstGeom>
        </p:spPr>
        <p:txBody>
          <a:bodyPr/>
          <a:lstStyle/>
          <a:p>
            <a:pPr defTabSz="730250">
              <a:defRPr sz="2500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Cliff</a:t>
            </a:r>
            <a:r>
              <a:rPr lang="en-US" dirty="0"/>
              <a:t>’s</a:t>
            </a:r>
            <a:r>
              <a:rPr dirty="0"/>
              <a:t> Risperdal</a:t>
            </a:r>
            <a:r>
              <a:rPr lang="en-US" dirty="0"/>
              <a:t> was</a:t>
            </a:r>
            <a:r>
              <a:rPr dirty="0"/>
              <a:t> </a:t>
            </a:r>
            <a:r>
              <a:rPr lang="en-US" dirty="0"/>
              <a:t>increased to 0.5 BID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35735916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418;g123adc3d53a_1_245" descr="Google Shape;418;g123adc3d53a_1_2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800" y="457200"/>
            <a:ext cx="5027613" cy="60848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423;g123adc3d53a_1_249"/>
          <p:cNvSpPr txBox="1">
            <a:spLocks noGrp="1"/>
          </p:cNvSpPr>
          <p:nvPr>
            <p:ph type="title"/>
          </p:nvPr>
        </p:nvSpPr>
        <p:spPr>
          <a:xfrm>
            <a:off x="838200" y="839787"/>
            <a:ext cx="10515600" cy="822326"/>
          </a:xfrm>
          <a:prstGeom prst="rect">
            <a:avLst/>
          </a:prstGeom>
        </p:spPr>
        <p:txBody>
          <a:bodyPr/>
          <a:lstStyle/>
          <a:p>
            <a:pPr algn="l">
              <a:lnSpc>
                <a:spcPct val="100000"/>
              </a:lnSpc>
              <a:defRPr sz="3600">
                <a:solidFill>
                  <a:srgbClr val="039FDA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		</a:t>
            </a:r>
            <a:r>
              <a:rPr b="1" dirty="0"/>
              <a:t>Cliff </a:t>
            </a:r>
            <a:r>
              <a:rPr lang="en-US" b="1" dirty="0"/>
              <a:t>1</a:t>
            </a:r>
            <a:r>
              <a:rPr b="1" dirty="0"/>
              <a:t> month later</a:t>
            </a:r>
          </a:p>
        </p:txBody>
      </p:sp>
      <p:sp>
        <p:nvSpPr>
          <p:cNvPr id="302" name="Google Shape;424;g123adc3d53a_1_249"/>
          <p:cNvSpPr txBox="1">
            <a:spLocks noGrp="1"/>
          </p:cNvSpPr>
          <p:nvPr>
            <p:ph type="body" idx="1"/>
          </p:nvPr>
        </p:nvSpPr>
        <p:spPr>
          <a:xfrm>
            <a:off x="1294410" y="2090057"/>
            <a:ext cx="10059390" cy="4086906"/>
          </a:xfrm>
          <a:prstGeom prst="rect">
            <a:avLst/>
          </a:prstGeom>
        </p:spPr>
        <p:txBody>
          <a:bodyPr/>
          <a:lstStyle/>
          <a:p>
            <a:pPr marL="180975" indent="-180975">
              <a:lnSpc>
                <a:spcPct val="100000"/>
              </a:lnSpc>
              <a:spcBef>
                <a:spcPts val="0"/>
              </a:spcBef>
              <a:buClr>
                <a:srgbClr val="039FDA"/>
              </a:buClr>
              <a:buSzPts val="2400"/>
              <a:defRPr sz="2400">
                <a:solidFill>
                  <a:srgbClr val="3A3838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lang="en-US" dirty="0"/>
              <a:t>Much improved, d</a:t>
            </a:r>
            <a:r>
              <a:rPr dirty="0"/>
              <a:t>oing well</a:t>
            </a:r>
            <a:r>
              <a:rPr lang="en-US" dirty="0"/>
              <a:t> at home, school</a:t>
            </a:r>
            <a:r>
              <a:rPr dirty="0"/>
              <a:t> </a:t>
            </a:r>
          </a:p>
          <a:p>
            <a:pPr marL="180975" indent="-180975">
              <a:lnSpc>
                <a:spcPct val="100000"/>
              </a:lnSpc>
              <a:spcBef>
                <a:spcPts val="400"/>
              </a:spcBef>
              <a:buClr>
                <a:srgbClr val="039FDA"/>
              </a:buClr>
              <a:buSzPts val="2400"/>
              <a:defRPr sz="2400">
                <a:solidFill>
                  <a:srgbClr val="3A3838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Continues in therapy.</a:t>
            </a:r>
          </a:p>
          <a:p>
            <a:pPr marL="180975" indent="-180975">
              <a:lnSpc>
                <a:spcPct val="100000"/>
              </a:lnSpc>
              <a:spcBef>
                <a:spcPts val="400"/>
              </a:spcBef>
              <a:buClr>
                <a:srgbClr val="039FDA"/>
              </a:buClr>
              <a:buSzPts val="2400"/>
              <a:defRPr sz="2400">
                <a:solidFill>
                  <a:srgbClr val="3A3838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MOAS score has dropped further</a:t>
            </a:r>
            <a:r>
              <a:rPr lang="en-US" dirty="0"/>
              <a:t> to 8</a:t>
            </a:r>
          </a:p>
          <a:p>
            <a:pPr marL="180975" indent="-180975">
              <a:lnSpc>
                <a:spcPct val="100000"/>
              </a:lnSpc>
              <a:spcBef>
                <a:spcPts val="400"/>
              </a:spcBef>
              <a:buClr>
                <a:srgbClr val="039FDA"/>
              </a:buClr>
              <a:buSzPts val="2400"/>
              <a:defRPr sz="2400">
                <a:solidFill>
                  <a:srgbClr val="3A3838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lang="en-US" dirty="0"/>
              <a:t>Continue risperidone 0.5 BID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981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423;g123adc3d53a_1_249"/>
          <p:cNvSpPr txBox="1">
            <a:spLocks noGrp="1"/>
          </p:cNvSpPr>
          <p:nvPr>
            <p:ph type="title"/>
          </p:nvPr>
        </p:nvSpPr>
        <p:spPr>
          <a:xfrm>
            <a:off x="838200" y="839787"/>
            <a:ext cx="10515600" cy="822326"/>
          </a:xfrm>
          <a:prstGeom prst="rect">
            <a:avLst/>
          </a:prstGeom>
        </p:spPr>
        <p:txBody>
          <a:bodyPr/>
          <a:lstStyle/>
          <a:p>
            <a:pPr algn="l">
              <a:lnSpc>
                <a:spcPct val="100000"/>
              </a:lnSpc>
              <a:defRPr sz="3600">
                <a:solidFill>
                  <a:srgbClr val="039FDA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		</a:t>
            </a:r>
            <a:r>
              <a:rPr b="1" dirty="0"/>
              <a:t>Cliff </a:t>
            </a:r>
            <a:r>
              <a:rPr lang="en-US" b="1" dirty="0"/>
              <a:t>6</a:t>
            </a:r>
            <a:r>
              <a:rPr b="1" dirty="0"/>
              <a:t> month</a:t>
            </a:r>
            <a:r>
              <a:rPr lang="en-US" b="1" dirty="0"/>
              <a:t>s</a:t>
            </a:r>
            <a:r>
              <a:rPr b="1" dirty="0"/>
              <a:t> later</a:t>
            </a:r>
          </a:p>
        </p:txBody>
      </p:sp>
      <p:sp>
        <p:nvSpPr>
          <p:cNvPr id="302" name="Google Shape;424;g123adc3d53a_1_249"/>
          <p:cNvSpPr txBox="1">
            <a:spLocks noGrp="1"/>
          </p:cNvSpPr>
          <p:nvPr>
            <p:ph type="body" idx="1"/>
          </p:nvPr>
        </p:nvSpPr>
        <p:spPr>
          <a:xfrm>
            <a:off x="838200" y="1814512"/>
            <a:ext cx="10515600" cy="4362451"/>
          </a:xfrm>
          <a:prstGeom prst="rect">
            <a:avLst/>
          </a:prstGeom>
        </p:spPr>
        <p:txBody>
          <a:bodyPr/>
          <a:lstStyle/>
          <a:p>
            <a:pPr marL="180975" indent="-180975">
              <a:lnSpc>
                <a:spcPct val="100000"/>
              </a:lnSpc>
              <a:spcBef>
                <a:spcPts val="0"/>
              </a:spcBef>
              <a:buClr>
                <a:srgbClr val="039FDA"/>
              </a:buClr>
              <a:buSzPts val="2400"/>
              <a:defRPr sz="2400">
                <a:solidFill>
                  <a:srgbClr val="3A3838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Doing well. </a:t>
            </a:r>
          </a:p>
          <a:p>
            <a:pPr marL="180975" indent="-180975">
              <a:lnSpc>
                <a:spcPct val="100000"/>
              </a:lnSpc>
              <a:spcBef>
                <a:spcPts val="400"/>
              </a:spcBef>
              <a:buClr>
                <a:srgbClr val="039FDA"/>
              </a:buClr>
              <a:buSzPts val="2400"/>
              <a:defRPr sz="2400">
                <a:solidFill>
                  <a:srgbClr val="3A3838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Continues in therapy.</a:t>
            </a:r>
          </a:p>
          <a:p>
            <a:pPr marL="180975" indent="-180975">
              <a:lnSpc>
                <a:spcPct val="100000"/>
              </a:lnSpc>
              <a:spcBef>
                <a:spcPts val="400"/>
              </a:spcBef>
              <a:buClr>
                <a:srgbClr val="039FDA"/>
              </a:buClr>
              <a:buSzPts val="2400"/>
              <a:defRPr sz="2400">
                <a:solidFill>
                  <a:srgbClr val="3A3838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MOAS score </a:t>
            </a:r>
            <a:r>
              <a:rPr lang="en-US" dirty="0"/>
              <a:t>3</a:t>
            </a:r>
            <a:endParaRPr dirty="0"/>
          </a:p>
          <a:p>
            <a:pPr marL="180975" indent="-180975">
              <a:lnSpc>
                <a:spcPct val="100000"/>
              </a:lnSpc>
              <a:spcBef>
                <a:spcPts val="400"/>
              </a:spcBef>
              <a:buClr>
                <a:srgbClr val="039FDA"/>
              </a:buClr>
              <a:buSzPts val="2400"/>
              <a:defRPr sz="2400">
                <a:solidFill>
                  <a:srgbClr val="3A3838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Self esteem has improved</a:t>
            </a:r>
          </a:p>
          <a:p>
            <a:pPr marL="180975" indent="-180975">
              <a:lnSpc>
                <a:spcPct val="100000"/>
              </a:lnSpc>
              <a:spcBef>
                <a:spcPts val="400"/>
              </a:spcBef>
              <a:buClr>
                <a:srgbClr val="039FDA"/>
              </a:buClr>
              <a:buSzPts val="2400"/>
              <a:defRPr sz="2400">
                <a:solidFill>
                  <a:srgbClr val="FF00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Consider tapering Risperdal </a:t>
            </a:r>
            <a:r>
              <a:rPr lang="en-US" dirty="0"/>
              <a:t>by</a:t>
            </a:r>
            <a:r>
              <a:rPr dirty="0"/>
              <a:t> .25 mg</a:t>
            </a:r>
            <a:r>
              <a:rPr lang="en-US" dirty="0"/>
              <a:t> Q1-2 months</a:t>
            </a:r>
            <a:endParaRPr dirty="0">
              <a:solidFill>
                <a:srgbClr val="FF0000"/>
              </a:solidFill>
            </a:endParaRPr>
          </a:p>
          <a:p>
            <a:pPr marL="180975" indent="-180975">
              <a:lnSpc>
                <a:spcPct val="100000"/>
              </a:lnSpc>
              <a:spcBef>
                <a:spcPts val="400"/>
              </a:spcBef>
              <a:buClr>
                <a:srgbClr val="039FDA"/>
              </a:buClr>
              <a:buSzPts val="2400"/>
              <a:defRPr sz="2400">
                <a:solidFill>
                  <a:srgbClr val="3A3838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Follow-up and </a:t>
            </a:r>
            <a:r>
              <a:rPr dirty="0">
                <a:solidFill>
                  <a:srgbClr val="FF0000"/>
                </a:solidFill>
              </a:rPr>
              <a:t>discontinue Risperdal </a:t>
            </a:r>
            <a:r>
              <a:rPr dirty="0"/>
              <a:t>if appropriate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248;g123adc3d53a_1_79"/>
          <p:cNvSpPr txBox="1">
            <a:spLocks noGrp="1"/>
          </p:cNvSpPr>
          <p:nvPr>
            <p:ph type="body" idx="1"/>
          </p:nvPr>
        </p:nvSpPr>
        <p:spPr>
          <a:xfrm>
            <a:off x="571500" y="1814512"/>
            <a:ext cx="10515600" cy="4362451"/>
          </a:xfrm>
          <a:prstGeom prst="rect">
            <a:avLst/>
          </a:prstGeom>
        </p:spPr>
        <p:txBody>
          <a:bodyPr/>
          <a:lstStyle/>
          <a:p>
            <a:pPr marL="0" indent="0" defTabSz="868362">
              <a:spcBef>
                <a:spcPts val="900"/>
              </a:spcBef>
              <a:buSzTx/>
              <a:buNone/>
              <a:defRPr sz="2600">
                <a:solidFill>
                  <a:srgbClr val="3A3838"/>
                </a:solidFill>
              </a:defRPr>
            </a:pPr>
            <a:endParaRPr/>
          </a:p>
          <a:p>
            <a:pPr marL="0" indent="0" defTabSz="868362">
              <a:spcBef>
                <a:spcPts val="900"/>
              </a:spcBef>
              <a:buSzTx/>
              <a:buNone/>
              <a:defRPr sz="2600">
                <a:solidFill>
                  <a:srgbClr val="3A3838"/>
                </a:solidFill>
              </a:defRPr>
            </a:pPr>
            <a:endParaRPr/>
          </a:p>
          <a:p>
            <a:pPr marL="0" indent="0" defTabSz="868362">
              <a:spcBef>
                <a:spcPts val="900"/>
              </a:spcBef>
              <a:buSzTx/>
              <a:buNone/>
              <a:defRPr sz="2600">
                <a:solidFill>
                  <a:srgbClr val="3A3838"/>
                </a:solidFill>
              </a:defRPr>
            </a:pPr>
            <a:r>
              <a:t>           40% of severe adult aggression begins before age 8</a:t>
            </a:r>
          </a:p>
          <a:p>
            <a:pPr marL="0" lvl="1" indent="1003300" defTabSz="868362">
              <a:lnSpc>
                <a:spcPct val="100000"/>
              </a:lnSpc>
              <a:spcBef>
                <a:spcPts val="900"/>
              </a:spcBef>
              <a:buSzTx/>
              <a:buNone/>
              <a:defRPr sz="2600">
                <a:solidFill>
                  <a:srgbClr val="3A3838"/>
                </a:solidFill>
              </a:defRPr>
            </a:pPr>
            <a:endParaRPr/>
          </a:p>
          <a:p>
            <a:pPr marL="0" lvl="1" indent="1003300" defTabSz="868362">
              <a:lnSpc>
                <a:spcPct val="100000"/>
              </a:lnSpc>
              <a:spcBef>
                <a:spcPts val="900"/>
              </a:spcBef>
              <a:buSzTx/>
              <a:buNone/>
              <a:defRPr sz="2600">
                <a:solidFill>
                  <a:srgbClr val="3A3838"/>
                </a:solidFill>
              </a:defRPr>
            </a:pPr>
            <a:r>
              <a:t>Treating childhood aggression can reduce the likelihood of                                    persistence into adolescence and adulthood</a:t>
            </a:r>
          </a:p>
          <a:p>
            <a:pPr marL="0" indent="0" defTabSz="868362">
              <a:spcBef>
                <a:spcPts val="900"/>
              </a:spcBef>
              <a:buSzTx/>
              <a:buNone/>
              <a:defRPr sz="2600">
                <a:solidFill>
                  <a:srgbClr val="3A3838"/>
                </a:solidFill>
              </a:defRPr>
            </a:pPr>
            <a:endParaRPr/>
          </a:p>
          <a:p>
            <a:pPr marL="0" indent="0" defTabSz="868362">
              <a:spcBef>
                <a:spcPts val="900"/>
              </a:spcBef>
              <a:buSzTx/>
              <a:buNone/>
              <a:defRPr sz="2600">
                <a:solidFill>
                  <a:srgbClr val="3A3838"/>
                </a:solidFill>
              </a:defRPr>
            </a:pPr>
            <a:r>
              <a:t> </a:t>
            </a:r>
          </a:p>
          <a:p>
            <a:pPr marL="0" indent="0" defTabSz="868362">
              <a:spcBef>
                <a:spcPts val="900"/>
              </a:spcBef>
              <a:buSzTx/>
              <a:buNone/>
              <a:defRPr sz="2600">
                <a:solidFill>
                  <a:srgbClr val="3A3838"/>
                </a:solidFill>
              </a:defRPr>
            </a:pPr>
            <a:r>
              <a:t>              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 thruBlk="1"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ummary  - aggression mgmt in primary care"/>
          <p:cNvSpPr txBox="1">
            <a:spLocks noGrp="1"/>
          </p:cNvSpPr>
          <p:nvPr>
            <p:ph type="title"/>
          </p:nvPr>
        </p:nvSpPr>
        <p:spPr>
          <a:xfrm>
            <a:off x="838200" y="839787"/>
            <a:ext cx="10515600" cy="822326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Summary  - aggression mgmt in primary care</a:t>
            </a:r>
          </a:p>
        </p:txBody>
      </p:sp>
      <p:sp>
        <p:nvSpPr>
          <p:cNvPr id="307" name="Aggression - common symptom in primary care…"/>
          <p:cNvSpPr txBox="1">
            <a:spLocks noGrp="1"/>
          </p:cNvSpPr>
          <p:nvPr>
            <p:ph type="body" idx="1"/>
          </p:nvPr>
        </p:nvSpPr>
        <p:spPr>
          <a:xfrm>
            <a:off x="838200" y="2024062"/>
            <a:ext cx="10515600" cy="4362451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3A3838"/>
              </a:buClr>
              <a:buFont typeface="Helvetica Neue"/>
              <a:defRPr>
                <a:solidFill>
                  <a:srgbClr val="3A3838"/>
                </a:solidFill>
              </a:defRPr>
            </a:pPr>
            <a:r>
              <a:rPr dirty="0"/>
              <a:t>Aggression - common </a:t>
            </a:r>
            <a:r>
              <a:rPr dirty="0">
                <a:solidFill>
                  <a:srgbClr val="FF2600"/>
                </a:solidFill>
              </a:rPr>
              <a:t>symptom</a:t>
            </a:r>
            <a:r>
              <a:rPr dirty="0"/>
              <a:t> in primary care</a:t>
            </a:r>
          </a:p>
          <a:p>
            <a:pPr>
              <a:buClr>
                <a:srgbClr val="3A3838"/>
              </a:buClr>
              <a:buFont typeface="Helvetica Neue"/>
              <a:defRPr>
                <a:solidFill>
                  <a:srgbClr val="3A3838"/>
                </a:solidFill>
              </a:defRPr>
            </a:pPr>
            <a:r>
              <a:rPr dirty="0"/>
              <a:t>Multifactorial - associated with many mental health dx</a:t>
            </a:r>
          </a:p>
          <a:p>
            <a:pPr>
              <a:buClr>
                <a:srgbClr val="3A3838"/>
              </a:buClr>
              <a:buFont typeface="Helvetica Neue"/>
              <a:defRPr>
                <a:solidFill>
                  <a:srgbClr val="3A3838"/>
                </a:solidFill>
              </a:defRPr>
            </a:pPr>
            <a:r>
              <a:rPr dirty="0"/>
              <a:t>STEP 1 - Thorough assessment (identify primary diagnosis and co-morbidities</a:t>
            </a:r>
            <a:r>
              <a:rPr lang="en-US" dirty="0"/>
              <a:t>, severity</a:t>
            </a:r>
            <a:r>
              <a:rPr dirty="0"/>
              <a:t>)</a:t>
            </a:r>
          </a:p>
          <a:p>
            <a:pPr>
              <a:buClr>
                <a:srgbClr val="3A3838"/>
              </a:buClr>
              <a:buFont typeface="Helvetica Neue"/>
              <a:defRPr>
                <a:solidFill>
                  <a:srgbClr val="3A3838"/>
                </a:solidFill>
              </a:defRPr>
            </a:pPr>
            <a:r>
              <a:rPr dirty="0"/>
              <a:t>STEP 2 - Treat primary diagnosis to remission if possible, using multimodal E/B interventions</a:t>
            </a:r>
          </a:p>
          <a:p>
            <a:pPr>
              <a:buClr>
                <a:srgbClr val="3A3838"/>
              </a:buClr>
              <a:buFont typeface="Helvetica Neue"/>
              <a:defRPr>
                <a:solidFill>
                  <a:srgbClr val="3A3838"/>
                </a:solidFill>
              </a:defRPr>
            </a:pPr>
            <a:r>
              <a:rPr dirty="0"/>
              <a:t>If aggression persists and is severe (safety), consider SHORT TERM use of atypical antipsychotic </a:t>
            </a:r>
          </a:p>
          <a:p>
            <a:pPr>
              <a:buClr>
                <a:srgbClr val="3A3838"/>
              </a:buClr>
              <a:buFont typeface="Helvetica Neue"/>
              <a:defRPr>
                <a:solidFill>
                  <a:srgbClr val="3A3838"/>
                </a:solidFill>
              </a:defRPr>
            </a:pPr>
            <a:r>
              <a:rPr dirty="0"/>
              <a:t>Call Project Teach for assistance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Title"/>
          <p:cNvSpPr txBox="1">
            <a:spLocks noGrp="1"/>
          </p:cNvSpPr>
          <p:nvPr>
            <p:ph type="title"/>
          </p:nvPr>
        </p:nvSpPr>
        <p:spPr>
          <a:xfrm>
            <a:off x="838200" y="839787"/>
            <a:ext cx="10515600" cy="822326"/>
          </a:xfrm>
          <a:prstGeom prst="rect">
            <a:avLst/>
          </a:prstGeom>
        </p:spPr>
        <p:txBody>
          <a:bodyPr/>
          <a:lstStyle/>
          <a:p>
            <a:pPr algn="l" defTabSz="392112">
              <a:defRPr sz="1300">
                <a:solidFill>
                  <a:srgbClr val="3A3838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0" name="PCP can and should be skilled in prescribing atypical antipsychotics for severe aggression…"/>
          <p:cNvSpPr txBox="1">
            <a:spLocks noGrp="1"/>
          </p:cNvSpPr>
          <p:nvPr>
            <p:ph type="body" idx="1"/>
          </p:nvPr>
        </p:nvSpPr>
        <p:spPr>
          <a:xfrm>
            <a:off x="838200" y="1287462"/>
            <a:ext cx="10515600" cy="4362451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3A3838"/>
              </a:buClr>
              <a:buFont typeface="Helvetica Neue"/>
              <a:defRPr>
                <a:solidFill>
                  <a:srgbClr val="3A3838"/>
                </a:solidFill>
              </a:defRPr>
            </a:pPr>
            <a:r>
              <a:t> PCP can and should be skilled in prescribing atypical antipsychotics for severe aggression</a:t>
            </a:r>
          </a:p>
          <a:p>
            <a:pPr>
              <a:buClr>
                <a:srgbClr val="3A3838"/>
              </a:buClr>
              <a:buFont typeface="Helvetica Neue"/>
              <a:defRPr>
                <a:solidFill>
                  <a:srgbClr val="3A3838"/>
                </a:solidFill>
              </a:defRPr>
            </a:pPr>
            <a:endParaRPr/>
          </a:p>
          <a:p>
            <a:pPr>
              <a:buClr>
                <a:srgbClr val="3A3838"/>
              </a:buClr>
              <a:buFont typeface="Helvetica Neue"/>
              <a:defRPr>
                <a:solidFill>
                  <a:srgbClr val="3A3838"/>
                </a:solidFill>
              </a:defRPr>
            </a:pPr>
            <a:r>
              <a:t>Use of atypical antipsychotics is indicated only after completion of a thorough work-up and failure of E/B treatments</a:t>
            </a:r>
          </a:p>
          <a:p>
            <a:pPr>
              <a:buClr>
                <a:srgbClr val="3A3838"/>
              </a:buClr>
              <a:buFont typeface="Helvetica Neue"/>
              <a:defRPr>
                <a:solidFill>
                  <a:srgbClr val="3A3838"/>
                </a:solidFill>
              </a:defRPr>
            </a:pPr>
            <a:endParaRPr/>
          </a:p>
          <a:p>
            <a:pPr>
              <a:buClr>
                <a:srgbClr val="3A3838"/>
              </a:buClr>
              <a:buFont typeface="Helvetica Neue"/>
              <a:defRPr>
                <a:solidFill>
                  <a:srgbClr val="3A3838"/>
                </a:solidFill>
              </a:defRPr>
            </a:pPr>
            <a:r>
              <a:t>Use of atypical antipsychotics in primary care is time limited and includes careful follow up and monitoring for side effects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Aggression is a common presenting symptom in primary care"/>
          <p:cNvSpPr txBox="1">
            <a:spLocks noGrp="1"/>
          </p:cNvSpPr>
          <p:nvPr>
            <p:ph type="title"/>
          </p:nvPr>
        </p:nvSpPr>
        <p:spPr>
          <a:xfrm>
            <a:off x="838200" y="2574925"/>
            <a:ext cx="10515600" cy="82073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round/>
          </a:ln>
        </p:spPr>
        <p:txBody>
          <a:bodyPr/>
          <a:lstStyle/>
          <a:p>
            <a:pPr algn="l">
              <a:lnSpc>
                <a:spcPct val="100000"/>
              </a:lnSpc>
              <a:defRPr sz="2900">
                <a:latin typeface="+mn-lt"/>
                <a:ea typeface="+mn-ea"/>
                <a:cs typeface="+mn-cs"/>
                <a:sym typeface="Arial"/>
              </a:defRPr>
            </a:pPr>
            <a:r>
              <a:t>Aggression is a common presenting </a:t>
            </a:r>
            <a:r>
              <a:rPr>
                <a:solidFill>
                  <a:srgbClr val="FF2600"/>
                </a:solidFill>
              </a:rPr>
              <a:t>symptom</a:t>
            </a:r>
            <a:r>
              <a:t> in primary care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267;g123adc3d53a_1_95"/>
          <p:cNvSpPr txBox="1">
            <a:spLocks noGrp="1"/>
          </p:cNvSpPr>
          <p:nvPr>
            <p:ph type="title"/>
          </p:nvPr>
        </p:nvSpPr>
        <p:spPr>
          <a:xfrm>
            <a:off x="3441700" y="1020762"/>
            <a:ext cx="10515600" cy="822326"/>
          </a:xfrm>
          <a:prstGeom prst="rect">
            <a:avLst/>
          </a:prstGeom>
        </p:spPr>
        <p:txBody>
          <a:bodyPr/>
          <a:lstStyle>
            <a:lvl1pPr algn="l">
              <a:defRPr sz="4900">
                <a:solidFill>
                  <a:srgbClr val="3A3838"/>
                </a:solidFill>
              </a:defRPr>
            </a:lvl1pPr>
          </a:lstStyle>
          <a:p>
            <a:r>
              <a:t>Clinical pearls</a:t>
            </a:r>
          </a:p>
        </p:txBody>
      </p:sp>
      <p:sp>
        <p:nvSpPr>
          <p:cNvPr id="313" name="Google Shape;268;g123adc3d53a_1_95"/>
          <p:cNvSpPr txBox="1">
            <a:spLocks noGrp="1"/>
          </p:cNvSpPr>
          <p:nvPr>
            <p:ph type="body" idx="1"/>
          </p:nvPr>
        </p:nvSpPr>
        <p:spPr>
          <a:xfrm>
            <a:off x="838200" y="1520824"/>
            <a:ext cx="10515600" cy="4351339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>
                <a:solidFill>
                  <a:srgbClr val="3A3838"/>
                </a:solidFill>
              </a:defRPr>
            </a:pPr>
            <a:r>
              <a:t>     </a:t>
            </a:r>
          </a:p>
          <a:p>
            <a:pPr marL="0" indent="0">
              <a:buSzTx/>
              <a:buNone/>
              <a:defRPr>
                <a:solidFill>
                  <a:srgbClr val="3A3838"/>
                </a:solidFill>
              </a:defRPr>
            </a:pPr>
            <a:endParaRPr/>
          </a:p>
          <a:p>
            <a:pPr marL="0" indent="0">
              <a:buSzTx/>
              <a:buNone/>
              <a:defRPr>
                <a:solidFill>
                  <a:srgbClr val="3A3838"/>
                </a:solidFill>
              </a:defRPr>
            </a:pPr>
            <a:r>
              <a:t>       How we talk to parents about the complex factors that play a </a:t>
            </a:r>
          </a:p>
          <a:p>
            <a:pPr marL="0" indent="0">
              <a:buSzTx/>
              <a:buNone/>
              <a:defRPr>
                <a:solidFill>
                  <a:srgbClr val="3A3838"/>
                </a:solidFill>
              </a:defRPr>
            </a:pPr>
            <a:r>
              <a:t>       role in oppositional/aggressive behaviors sets the</a:t>
            </a:r>
          </a:p>
          <a:p>
            <a:pPr marL="0" indent="0">
              <a:buSzTx/>
              <a:buNone/>
              <a:defRPr>
                <a:solidFill>
                  <a:srgbClr val="3A3838"/>
                </a:solidFill>
              </a:defRPr>
            </a:pPr>
            <a:r>
              <a:t>       stage for treatment</a:t>
            </a:r>
          </a:p>
          <a:p>
            <a:pPr marL="0" indent="0">
              <a:buSzTx/>
              <a:buNone/>
              <a:defRPr>
                <a:solidFill>
                  <a:srgbClr val="3A3838"/>
                </a:solidFill>
              </a:defRPr>
            </a:pPr>
            <a:endParaRPr/>
          </a:p>
          <a:p>
            <a:pPr marL="0" indent="0">
              <a:buSzTx/>
              <a:buNone/>
              <a:defRPr>
                <a:solidFill>
                  <a:srgbClr val="3A3838"/>
                </a:solidFill>
              </a:defRPr>
            </a:pPr>
            <a:r>
              <a:t>       PCP commitment to child and family for the long-haul is </a:t>
            </a:r>
          </a:p>
          <a:p>
            <a:pPr marL="0" indent="0">
              <a:buSzTx/>
              <a:buNone/>
              <a:defRPr>
                <a:solidFill>
                  <a:srgbClr val="3A3838"/>
                </a:solidFill>
              </a:defRPr>
            </a:pPr>
            <a:r>
              <a:t>       crucial</a:t>
            </a:r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441;g123adc3d53a_1_264"/>
          <p:cNvSpPr txBox="1">
            <a:spLocks noGrp="1"/>
          </p:cNvSpPr>
          <p:nvPr>
            <p:ph type="body" idx="1"/>
          </p:nvPr>
        </p:nvSpPr>
        <p:spPr>
          <a:xfrm>
            <a:off x="2030680" y="1814512"/>
            <a:ext cx="9323119" cy="4362451"/>
          </a:xfrm>
          <a:prstGeom prst="rect">
            <a:avLst/>
          </a:prstGeom>
        </p:spPr>
        <p:txBody>
          <a:bodyPr/>
          <a:lstStyle/>
          <a:p>
            <a:pPr marL="180975" indent="-180975">
              <a:lnSpc>
                <a:spcPct val="100000"/>
              </a:lnSpc>
              <a:spcBef>
                <a:spcPts val="0"/>
              </a:spcBef>
              <a:buSzTx/>
              <a:buNone/>
              <a:defRPr sz="4000" b="1">
                <a:solidFill>
                  <a:srgbClr val="3A3838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			</a:t>
            </a:r>
          </a:p>
          <a:p>
            <a:pPr marL="180975" indent="-180975">
              <a:lnSpc>
                <a:spcPct val="100000"/>
              </a:lnSpc>
              <a:spcBef>
                <a:spcPts val="800"/>
              </a:spcBef>
              <a:buSzTx/>
              <a:buNone/>
              <a:defRPr sz="4000" b="1">
                <a:solidFill>
                  <a:srgbClr val="3A3838"/>
                </a:solidFill>
                <a:latin typeface="+mn-lt"/>
                <a:ea typeface="+mn-ea"/>
                <a:cs typeface="+mn-cs"/>
                <a:sym typeface="Arial"/>
              </a:defRPr>
            </a:pPr>
            <a:endParaRPr dirty="0"/>
          </a:p>
          <a:p>
            <a:pPr marL="180975" indent="-180975">
              <a:lnSpc>
                <a:spcPct val="100000"/>
              </a:lnSpc>
              <a:spcBef>
                <a:spcPts val="800"/>
              </a:spcBef>
              <a:buSzTx/>
              <a:buNone/>
              <a:defRPr sz="4000" b="1">
                <a:solidFill>
                  <a:srgbClr val="3A3838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			    QUESTIONS?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429;g123adc3d53a_1_254"/>
          <p:cNvSpPr txBox="1">
            <a:spLocks noGrp="1"/>
          </p:cNvSpPr>
          <p:nvPr>
            <p:ph type="title"/>
          </p:nvPr>
        </p:nvSpPr>
        <p:spPr>
          <a:xfrm>
            <a:off x="0" y="1038225"/>
            <a:ext cx="12192000" cy="6096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800" b="1">
                <a:solidFill>
                  <a:srgbClr val="039FDA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Conclusions:  Assessment and First Steps</a:t>
            </a:r>
          </a:p>
        </p:txBody>
      </p:sp>
      <p:sp>
        <p:nvSpPr>
          <p:cNvPr id="318" name="Google Shape;430;g123adc3d53a_1_254"/>
          <p:cNvSpPr txBox="1">
            <a:spLocks noGrp="1"/>
          </p:cNvSpPr>
          <p:nvPr>
            <p:ph type="body" idx="1"/>
          </p:nvPr>
        </p:nvSpPr>
        <p:spPr>
          <a:xfrm>
            <a:off x="630237" y="1816100"/>
            <a:ext cx="11176001" cy="5562600"/>
          </a:xfrm>
          <a:prstGeom prst="rect">
            <a:avLst/>
          </a:prstGeom>
        </p:spPr>
        <p:txBody>
          <a:bodyPr/>
          <a:lstStyle/>
          <a:p>
            <a:pPr marL="180975" indent="-180975">
              <a:lnSpc>
                <a:spcPct val="100000"/>
              </a:lnSpc>
              <a:spcBef>
                <a:spcPts val="0"/>
              </a:spcBef>
              <a:buClr>
                <a:srgbClr val="039FDA"/>
              </a:buClr>
              <a:buSzPts val="2400"/>
              <a:defRPr sz="2400" b="1">
                <a:solidFill>
                  <a:srgbClr val="3A3838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Aggression is a symptom and need to understand what is underlying condition and precipitant(s)</a:t>
            </a:r>
          </a:p>
          <a:p>
            <a:pPr marL="180975" indent="-180975">
              <a:lnSpc>
                <a:spcPct val="100000"/>
              </a:lnSpc>
              <a:spcBef>
                <a:spcPts val="400"/>
              </a:spcBef>
              <a:buClr>
                <a:srgbClr val="039FDA"/>
              </a:buClr>
              <a:buSzPts val="2400"/>
              <a:defRPr sz="2400" b="1">
                <a:solidFill>
                  <a:srgbClr val="3A3838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Engage the family and child</a:t>
            </a:r>
          </a:p>
          <a:p>
            <a:pPr marL="180975" indent="-180975">
              <a:lnSpc>
                <a:spcPct val="100000"/>
              </a:lnSpc>
              <a:spcBef>
                <a:spcPts val="400"/>
              </a:spcBef>
              <a:buClr>
                <a:srgbClr val="039FDA"/>
              </a:buClr>
              <a:buSzPts val="2400"/>
              <a:defRPr sz="2400" b="1">
                <a:solidFill>
                  <a:srgbClr val="3A3838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Conduct a thorough assessment to understand</a:t>
            </a:r>
          </a:p>
          <a:p>
            <a:pPr marL="457200" lvl="1" indent="-182562">
              <a:lnSpc>
                <a:spcPct val="100000"/>
              </a:lnSpc>
              <a:spcBef>
                <a:spcPts val="400"/>
              </a:spcBef>
              <a:buClr>
                <a:srgbClr val="039FDA"/>
              </a:buClr>
              <a:buSzPts val="2000"/>
              <a:defRPr sz="2000" b="1">
                <a:solidFill>
                  <a:srgbClr val="3A3838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Severity and dangerousness of the aggression (use rating scales)</a:t>
            </a:r>
          </a:p>
          <a:p>
            <a:pPr marL="457200" lvl="1" indent="-182562">
              <a:lnSpc>
                <a:spcPct val="100000"/>
              </a:lnSpc>
              <a:spcBef>
                <a:spcPts val="400"/>
              </a:spcBef>
              <a:buClr>
                <a:srgbClr val="039FDA"/>
              </a:buClr>
              <a:buSzPts val="2000"/>
              <a:defRPr sz="2000" b="1">
                <a:solidFill>
                  <a:srgbClr val="3A3838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Rule out trauma</a:t>
            </a:r>
          </a:p>
          <a:p>
            <a:pPr marL="457200" lvl="1" indent="-182562">
              <a:lnSpc>
                <a:spcPct val="100000"/>
              </a:lnSpc>
              <a:spcBef>
                <a:spcPts val="400"/>
              </a:spcBef>
              <a:buClr>
                <a:srgbClr val="039FDA"/>
              </a:buClr>
              <a:buSzPts val="2000"/>
              <a:defRPr sz="2000" b="1">
                <a:solidFill>
                  <a:srgbClr val="3A3838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Factors relevant to aggression in the child/adolescent (what’s driving the aggression and what tipped over apple cart?)</a:t>
            </a:r>
          </a:p>
          <a:p>
            <a:pPr marL="180975" indent="-180975">
              <a:lnSpc>
                <a:spcPct val="100000"/>
              </a:lnSpc>
              <a:spcBef>
                <a:spcPts val="400"/>
              </a:spcBef>
              <a:buClr>
                <a:srgbClr val="039FDA"/>
              </a:buClr>
              <a:buSzPts val="2400"/>
              <a:defRPr sz="2400" b="1">
                <a:solidFill>
                  <a:srgbClr val="3A3838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Provide psychoeducation and support</a:t>
            </a:r>
          </a:p>
        </p:txBody>
      </p:sp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435;g123adc3d53a_1_259"/>
          <p:cNvSpPr txBox="1">
            <a:spLocks noGrp="1"/>
          </p:cNvSpPr>
          <p:nvPr>
            <p:ph type="title"/>
          </p:nvPr>
        </p:nvSpPr>
        <p:spPr>
          <a:xfrm>
            <a:off x="508000" y="546100"/>
            <a:ext cx="11176000" cy="6667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800" b="1">
                <a:solidFill>
                  <a:srgbClr val="039FDA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Conclusions: Treatment</a:t>
            </a:r>
          </a:p>
        </p:txBody>
      </p:sp>
      <p:sp>
        <p:nvSpPr>
          <p:cNvPr id="321" name="Google Shape;436;g123adc3d53a_1_259"/>
          <p:cNvSpPr txBox="1">
            <a:spLocks noGrp="1"/>
          </p:cNvSpPr>
          <p:nvPr>
            <p:ph type="body" idx="1"/>
          </p:nvPr>
        </p:nvSpPr>
        <p:spPr>
          <a:xfrm>
            <a:off x="508000" y="1349375"/>
            <a:ext cx="11176000" cy="5237163"/>
          </a:xfrm>
          <a:prstGeom prst="rect">
            <a:avLst/>
          </a:prstGeom>
        </p:spPr>
        <p:txBody>
          <a:bodyPr/>
          <a:lstStyle/>
          <a:p>
            <a:pPr marL="180975" indent="-180975">
              <a:lnSpc>
                <a:spcPct val="80000"/>
              </a:lnSpc>
              <a:spcBef>
                <a:spcPts val="0"/>
              </a:spcBef>
              <a:buClr>
                <a:srgbClr val="039FDA"/>
              </a:buClr>
              <a:buSzPts val="2600"/>
              <a:defRPr sz="2600" b="1">
                <a:solidFill>
                  <a:srgbClr val="039FDA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First</a:t>
            </a:r>
            <a:r>
              <a:rPr>
                <a:solidFill>
                  <a:srgbClr val="3A3838"/>
                </a:solidFill>
              </a:rPr>
              <a:t>: triage safety </a:t>
            </a:r>
          </a:p>
          <a:p>
            <a:pPr marL="180975" indent="-180975">
              <a:lnSpc>
                <a:spcPct val="80000"/>
              </a:lnSpc>
              <a:spcBef>
                <a:spcPts val="500"/>
              </a:spcBef>
              <a:buClr>
                <a:srgbClr val="039FDA"/>
              </a:buClr>
              <a:buSzPts val="2600"/>
              <a:defRPr sz="2600" b="1">
                <a:solidFill>
                  <a:srgbClr val="039FDA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Second</a:t>
            </a:r>
            <a:r>
              <a:rPr>
                <a:solidFill>
                  <a:srgbClr val="3A3838"/>
                </a:solidFill>
              </a:rPr>
              <a:t>: psychosocial interventions first line</a:t>
            </a:r>
          </a:p>
          <a:p>
            <a:pPr marL="180975" indent="-180975">
              <a:lnSpc>
                <a:spcPct val="80000"/>
              </a:lnSpc>
              <a:spcBef>
                <a:spcPts val="500"/>
              </a:spcBef>
              <a:buClr>
                <a:srgbClr val="039FDA"/>
              </a:buClr>
              <a:buSzPts val="2600"/>
              <a:defRPr sz="2600" b="1">
                <a:solidFill>
                  <a:srgbClr val="039FDA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Third</a:t>
            </a:r>
            <a:r>
              <a:rPr>
                <a:solidFill>
                  <a:srgbClr val="3A3838"/>
                </a:solidFill>
              </a:rPr>
              <a:t>: if unresponsive to psychosocial interventions or aggression serious, consider medications</a:t>
            </a:r>
          </a:p>
          <a:p>
            <a:pPr marL="180975" indent="-180975">
              <a:lnSpc>
                <a:spcPct val="80000"/>
              </a:lnSpc>
              <a:spcBef>
                <a:spcPts val="500"/>
              </a:spcBef>
              <a:buClr>
                <a:srgbClr val="039FDA"/>
              </a:buClr>
              <a:buSzPts val="2600"/>
              <a:defRPr sz="2600" b="1">
                <a:solidFill>
                  <a:srgbClr val="039FDA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Fourth</a:t>
            </a:r>
            <a:r>
              <a:rPr>
                <a:solidFill>
                  <a:srgbClr val="3A3838"/>
                </a:solidFill>
              </a:rPr>
              <a:t>: with medications, first treat the underlying condition</a:t>
            </a:r>
          </a:p>
          <a:p>
            <a:pPr marL="180975" indent="-180975">
              <a:lnSpc>
                <a:spcPct val="80000"/>
              </a:lnSpc>
              <a:spcBef>
                <a:spcPts val="500"/>
              </a:spcBef>
              <a:buClr>
                <a:srgbClr val="039FDA"/>
              </a:buClr>
              <a:buSzPts val="2600"/>
              <a:defRPr sz="2600" b="1">
                <a:solidFill>
                  <a:srgbClr val="039FDA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Fifth</a:t>
            </a:r>
            <a:r>
              <a:rPr>
                <a:solidFill>
                  <a:srgbClr val="3A3838"/>
                </a:solidFill>
              </a:rPr>
              <a:t>: if all else fails, aggression severe, consequences serious consider an atypical antipsychotic</a:t>
            </a:r>
          </a:p>
          <a:p>
            <a:pPr marL="180975" indent="-180975">
              <a:lnSpc>
                <a:spcPct val="80000"/>
              </a:lnSpc>
              <a:spcBef>
                <a:spcPts val="500"/>
              </a:spcBef>
              <a:buClr>
                <a:srgbClr val="039FDA"/>
              </a:buClr>
              <a:buSzPts val="2600"/>
              <a:defRPr sz="2600" b="1">
                <a:solidFill>
                  <a:srgbClr val="039FDA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Sixth</a:t>
            </a:r>
            <a:r>
              <a:rPr>
                <a:solidFill>
                  <a:srgbClr val="3A3838"/>
                </a:solidFill>
              </a:rPr>
              <a:t>: if first atypical fails then try 2</a:t>
            </a:r>
            <a:r>
              <a:rPr baseline="30000">
                <a:solidFill>
                  <a:srgbClr val="3A3838"/>
                </a:solidFill>
              </a:rPr>
              <a:t>nd </a:t>
            </a:r>
          </a:p>
          <a:p>
            <a:pPr marL="180975" indent="-180975">
              <a:lnSpc>
                <a:spcPct val="80000"/>
              </a:lnSpc>
              <a:spcBef>
                <a:spcPts val="500"/>
              </a:spcBef>
              <a:buClr>
                <a:srgbClr val="039FDA"/>
              </a:buClr>
              <a:buSzPts val="2600"/>
              <a:defRPr sz="2600" b="1">
                <a:solidFill>
                  <a:srgbClr val="039FDA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Seventh</a:t>
            </a:r>
            <a:r>
              <a:rPr>
                <a:solidFill>
                  <a:srgbClr val="3A3838"/>
                </a:solidFill>
              </a:rPr>
              <a:t>:  if still doing poorly, refer </a:t>
            </a:r>
          </a:p>
          <a:p>
            <a:pPr marL="180975" indent="-180975">
              <a:lnSpc>
                <a:spcPct val="80000"/>
              </a:lnSpc>
              <a:spcBef>
                <a:spcPts val="500"/>
              </a:spcBef>
              <a:buClr>
                <a:srgbClr val="039FDA"/>
              </a:buClr>
              <a:buSzPts val="2600"/>
              <a:defRPr sz="2600" b="1" i="1">
                <a:solidFill>
                  <a:srgbClr val="039FDA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At any step don’t hesitate to call Project TEACH </a:t>
            </a:r>
          </a:p>
          <a:p>
            <a:pPr marL="180975" indent="-180975">
              <a:lnSpc>
                <a:spcPct val="80000"/>
              </a:lnSpc>
              <a:spcBef>
                <a:spcPts val="500"/>
              </a:spcBef>
              <a:buSzTx/>
              <a:buNone/>
              <a:defRPr sz="2600" b="1" i="1">
                <a:solidFill>
                  <a:srgbClr val="039FDA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			1-855-227-7272!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240;g123adc3d53a_1_71"/>
          <p:cNvSpPr txBox="1">
            <a:spLocks noGrp="1"/>
          </p:cNvSpPr>
          <p:nvPr>
            <p:ph type="title"/>
          </p:nvPr>
        </p:nvSpPr>
        <p:spPr>
          <a:xfrm>
            <a:off x="838200" y="839787"/>
            <a:ext cx="10515600" cy="822326"/>
          </a:xfrm>
          <a:prstGeom prst="rect">
            <a:avLst/>
          </a:prstGeom>
        </p:spPr>
        <p:txBody>
          <a:bodyPr/>
          <a:lstStyle/>
          <a:p>
            <a:pPr algn="l" defTabSz="758825">
              <a:defRPr sz="4900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191" name="Google Shape;241;g123adc3d53a_1_71"/>
          <p:cNvSpPr txBox="1">
            <a:spLocks noGrp="1"/>
          </p:cNvSpPr>
          <p:nvPr>
            <p:ph type="body" idx="1"/>
          </p:nvPr>
        </p:nvSpPr>
        <p:spPr>
          <a:xfrm>
            <a:off x="838200" y="1814512"/>
            <a:ext cx="10515600" cy="4362451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>
                <a:solidFill>
                  <a:srgbClr val="3A3838"/>
                </a:solidFill>
              </a:defRPr>
            </a:pPr>
            <a:endParaRPr/>
          </a:p>
        </p:txBody>
      </p:sp>
      <p:pic>
        <p:nvPicPr>
          <p:cNvPr id="192" name="Google Shape;242;g123adc3d53a_1_71" descr="Google Shape;242;g123adc3d53a_1_7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474662"/>
            <a:ext cx="11091863" cy="60293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279;g123adc3d53a_1_106"/>
          <p:cNvSpPr txBox="1">
            <a:spLocks noGrp="1"/>
          </p:cNvSpPr>
          <p:nvPr>
            <p:ph type="body" idx="1"/>
          </p:nvPr>
        </p:nvSpPr>
        <p:spPr>
          <a:xfrm>
            <a:off x="838200" y="1814512"/>
            <a:ext cx="10515600" cy="4362451"/>
          </a:xfrm>
          <a:prstGeom prst="rect">
            <a:avLst/>
          </a:prstGeom>
        </p:spPr>
        <p:txBody>
          <a:bodyPr/>
          <a:lstStyle/>
          <a:p>
            <a:pPr marL="180975" indent="-180975">
              <a:lnSpc>
                <a:spcPct val="100000"/>
              </a:lnSpc>
              <a:spcBef>
                <a:spcPts val="0"/>
              </a:spcBef>
              <a:buSzTx/>
              <a:buNone/>
              <a:defRPr sz="2400">
                <a:solidFill>
                  <a:srgbClr val="3A3838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marL="180975" indent="-180975">
              <a:lnSpc>
                <a:spcPct val="100000"/>
              </a:lnSpc>
              <a:spcBef>
                <a:spcPts val="400"/>
              </a:spcBef>
              <a:buSzTx/>
              <a:buNone/>
              <a:defRPr sz="2400">
                <a:solidFill>
                  <a:srgbClr val="3A3838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marL="180975" indent="-180975">
              <a:lnSpc>
                <a:spcPct val="100000"/>
              </a:lnSpc>
              <a:spcBef>
                <a:spcPts val="700"/>
              </a:spcBef>
              <a:buSzTx/>
              <a:buNone/>
              <a:defRPr sz="2400">
                <a:solidFill>
                  <a:srgbClr val="3A3838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			</a:t>
            </a:r>
            <a:r>
              <a:rPr sz="3600"/>
              <a:t>REMEMBER CLIFF?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284;g123adc3d53a_1_110"/>
          <p:cNvSpPr txBox="1">
            <a:spLocks noGrp="1"/>
          </p:cNvSpPr>
          <p:nvPr>
            <p:ph type="title"/>
          </p:nvPr>
        </p:nvSpPr>
        <p:spPr>
          <a:xfrm>
            <a:off x="838200" y="839787"/>
            <a:ext cx="10515600" cy="822326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3600" b="1">
                <a:solidFill>
                  <a:srgbClr val="039FDA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		Remember Cliff?</a:t>
            </a:r>
          </a:p>
        </p:txBody>
      </p:sp>
      <p:pic>
        <p:nvPicPr>
          <p:cNvPr id="197" name="Google Shape;285;g123adc3d53a_1_110" descr="Google Shape;285;g123adc3d53a_1_1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" y="1752600"/>
            <a:ext cx="6918325" cy="46878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292;g123adc3d53a_1_130" descr="Google Shape;292;g123adc3d53a_1_1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2712" y="-142875"/>
            <a:ext cx="6754813" cy="6762750"/>
          </a:xfrm>
          <a:prstGeom prst="rect">
            <a:avLst/>
          </a:prstGeom>
          <a:ln>
            <a:solidFill>
              <a:srgbClr val="FF0000"/>
            </a:solidFill>
            <a:miter/>
          </a:ln>
        </p:spPr>
      </p:pic>
      <p:sp>
        <p:nvSpPr>
          <p:cNvPr id="200" name="Google Shape;293;g123adc3d53a_1_130"/>
          <p:cNvSpPr/>
          <p:nvPr/>
        </p:nvSpPr>
        <p:spPr>
          <a:xfrm>
            <a:off x="9652000" y="838200"/>
            <a:ext cx="304800" cy="228600"/>
          </a:xfrm>
          <a:prstGeom prst="ellipse">
            <a:avLst/>
          </a:prstGeom>
          <a:ln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>
              <a:defRPr sz="2400">
                <a:solidFill>
                  <a:srgbClr val="292934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201" name="Google Shape;294;g123adc3d53a_1_130"/>
          <p:cNvSpPr txBox="1"/>
          <p:nvPr/>
        </p:nvSpPr>
        <p:spPr>
          <a:xfrm>
            <a:off x="50800" y="344487"/>
            <a:ext cx="3251200" cy="2299091"/>
          </a:xfrm>
          <a:prstGeom prst="rect">
            <a:avLst/>
          </a:prstGeom>
          <a:ln>
            <a:solidFill>
              <a:srgbClr val="FF0000"/>
            </a:solidFill>
            <a:miter/>
          </a:ln>
          <a:effectLst>
            <a:outerShdw blurRad="63500" dist="38097" dir="2700000" rotWithShape="0">
              <a:srgbClr val="F3F2DC">
                <a:alpha val="749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>
              <a:defRPr sz="2800" b="1">
                <a:solidFill>
                  <a:srgbClr val="292934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NICHQ Vanderbilt Assessment Scale: </a:t>
            </a:r>
          </a:p>
          <a:p>
            <a:pPr>
              <a:spcBef>
                <a:spcPts val="1400"/>
              </a:spcBef>
              <a:defRPr sz="2800" b="1">
                <a:solidFill>
                  <a:srgbClr val="292934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Parent information</a:t>
            </a:r>
            <a:r>
              <a:rPr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02" name="Google Shape;295;g123adc3d53a_1_130"/>
          <p:cNvSpPr/>
          <p:nvPr/>
        </p:nvSpPr>
        <p:spPr>
          <a:xfrm>
            <a:off x="10464800" y="1295400"/>
            <a:ext cx="304800" cy="228600"/>
          </a:xfrm>
          <a:prstGeom prst="ellipse">
            <a:avLst/>
          </a:prstGeom>
          <a:ln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>
              <a:defRPr sz="2400">
                <a:solidFill>
                  <a:srgbClr val="292934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203" name="Google Shape;296;g123adc3d53a_1_130"/>
          <p:cNvSpPr/>
          <p:nvPr/>
        </p:nvSpPr>
        <p:spPr>
          <a:xfrm>
            <a:off x="9550400" y="1143000"/>
            <a:ext cx="304800" cy="228600"/>
          </a:xfrm>
          <a:prstGeom prst="ellipse">
            <a:avLst/>
          </a:prstGeom>
          <a:ln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>
              <a:defRPr sz="2400">
                <a:solidFill>
                  <a:srgbClr val="292934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204" name="Google Shape;297;g123adc3d53a_1_130"/>
          <p:cNvSpPr/>
          <p:nvPr/>
        </p:nvSpPr>
        <p:spPr>
          <a:xfrm>
            <a:off x="9652000" y="3124200"/>
            <a:ext cx="304800" cy="228600"/>
          </a:xfrm>
          <a:prstGeom prst="ellipse">
            <a:avLst/>
          </a:prstGeom>
          <a:ln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>
              <a:defRPr sz="2400">
                <a:solidFill>
                  <a:srgbClr val="292934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205" name="Google Shape;298;g123adc3d53a_1_130"/>
          <p:cNvSpPr/>
          <p:nvPr/>
        </p:nvSpPr>
        <p:spPr>
          <a:xfrm>
            <a:off x="9652000" y="2895600"/>
            <a:ext cx="304800" cy="228600"/>
          </a:xfrm>
          <a:prstGeom prst="ellipse">
            <a:avLst/>
          </a:prstGeom>
          <a:ln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>
              <a:defRPr sz="2400">
                <a:solidFill>
                  <a:srgbClr val="292934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206" name="Google Shape;299;g123adc3d53a_1_130"/>
          <p:cNvSpPr/>
          <p:nvPr/>
        </p:nvSpPr>
        <p:spPr>
          <a:xfrm>
            <a:off x="9652000" y="3276600"/>
            <a:ext cx="304800" cy="228600"/>
          </a:xfrm>
          <a:prstGeom prst="ellipse">
            <a:avLst/>
          </a:prstGeom>
          <a:ln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>
              <a:defRPr sz="2400">
                <a:solidFill>
                  <a:srgbClr val="292934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207" name="Google Shape;300;g123adc3d53a_1_130"/>
          <p:cNvSpPr/>
          <p:nvPr/>
        </p:nvSpPr>
        <p:spPr>
          <a:xfrm>
            <a:off x="9652000" y="2743200"/>
            <a:ext cx="304800" cy="228600"/>
          </a:xfrm>
          <a:prstGeom prst="ellipse">
            <a:avLst/>
          </a:prstGeom>
          <a:ln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>
              <a:defRPr sz="2400">
                <a:solidFill>
                  <a:srgbClr val="292934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208" name="Google Shape;301;g123adc3d53a_1_130"/>
          <p:cNvSpPr/>
          <p:nvPr/>
        </p:nvSpPr>
        <p:spPr>
          <a:xfrm>
            <a:off x="9652000" y="2286000"/>
            <a:ext cx="304800" cy="228600"/>
          </a:xfrm>
          <a:prstGeom prst="ellipse">
            <a:avLst/>
          </a:prstGeom>
          <a:ln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>
              <a:defRPr sz="2400">
                <a:solidFill>
                  <a:srgbClr val="292934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209" name="Google Shape;302;g123adc3d53a_1_130"/>
          <p:cNvSpPr/>
          <p:nvPr/>
        </p:nvSpPr>
        <p:spPr>
          <a:xfrm>
            <a:off x="9652000" y="2590800"/>
            <a:ext cx="304800" cy="228600"/>
          </a:xfrm>
          <a:prstGeom prst="ellipse">
            <a:avLst/>
          </a:prstGeom>
          <a:ln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>
              <a:defRPr sz="2400">
                <a:solidFill>
                  <a:srgbClr val="292934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210" name="Google Shape;303;g123adc3d53a_1_130"/>
          <p:cNvSpPr/>
          <p:nvPr/>
        </p:nvSpPr>
        <p:spPr>
          <a:xfrm>
            <a:off x="9652000" y="3429000"/>
            <a:ext cx="304800" cy="228600"/>
          </a:xfrm>
          <a:prstGeom prst="ellipse">
            <a:avLst/>
          </a:prstGeom>
          <a:ln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>
              <a:defRPr sz="2400">
                <a:solidFill>
                  <a:srgbClr val="292934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211" name="Google Shape;304;g123adc3d53a_1_130"/>
          <p:cNvSpPr/>
          <p:nvPr/>
        </p:nvSpPr>
        <p:spPr>
          <a:xfrm>
            <a:off x="9652000" y="3581400"/>
            <a:ext cx="304800" cy="228600"/>
          </a:xfrm>
          <a:prstGeom prst="ellipse">
            <a:avLst/>
          </a:prstGeom>
          <a:ln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>
              <a:defRPr sz="2400">
                <a:solidFill>
                  <a:srgbClr val="292934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212" name="Google Shape;305;g123adc3d53a_1_130"/>
          <p:cNvSpPr/>
          <p:nvPr/>
        </p:nvSpPr>
        <p:spPr>
          <a:xfrm>
            <a:off x="9652000" y="1981200"/>
            <a:ext cx="304800" cy="228600"/>
          </a:xfrm>
          <a:prstGeom prst="ellipse">
            <a:avLst/>
          </a:prstGeom>
          <a:ln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>
              <a:defRPr sz="2400">
                <a:solidFill>
                  <a:srgbClr val="292934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213" name="Google Shape;306;g123adc3d53a_1_130"/>
          <p:cNvSpPr/>
          <p:nvPr/>
        </p:nvSpPr>
        <p:spPr>
          <a:xfrm>
            <a:off x="10566400" y="1828800"/>
            <a:ext cx="304800" cy="228600"/>
          </a:xfrm>
          <a:prstGeom prst="ellipse">
            <a:avLst/>
          </a:prstGeom>
          <a:ln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>
              <a:defRPr sz="2400">
                <a:solidFill>
                  <a:srgbClr val="292934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214" name="Google Shape;307;g123adc3d53a_1_130"/>
          <p:cNvSpPr/>
          <p:nvPr/>
        </p:nvSpPr>
        <p:spPr>
          <a:xfrm>
            <a:off x="9652000" y="1524000"/>
            <a:ext cx="304800" cy="228600"/>
          </a:xfrm>
          <a:prstGeom prst="ellipse">
            <a:avLst/>
          </a:prstGeom>
          <a:ln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>
              <a:defRPr sz="2400">
                <a:solidFill>
                  <a:srgbClr val="292934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215" name="Google Shape;308;g123adc3d53a_1_130"/>
          <p:cNvSpPr/>
          <p:nvPr/>
        </p:nvSpPr>
        <p:spPr>
          <a:xfrm>
            <a:off x="9652000" y="5562600"/>
            <a:ext cx="304800" cy="228600"/>
          </a:xfrm>
          <a:prstGeom prst="ellipse">
            <a:avLst/>
          </a:prstGeom>
          <a:ln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>
              <a:defRPr sz="2400">
                <a:solidFill>
                  <a:srgbClr val="292934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216" name="Google Shape;309;g123adc3d53a_1_130"/>
          <p:cNvSpPr/>
          <p:nvPr/>
        </p:nvSpPr>
        <p:spPr>
          <a:xfrm>
            <a:off x="10566400" y="5410200"/>
            <a:ext cx="304800" cy="228600"/>
          </a:xfrm>
          <a:prstGeom prst="ellipse">
            <a:avLst/>
          </a:prstGeom>
          <a:ln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>
              <a:defRPr sz="2400">
                <a:solidFill>
                  <a:srgbClr val="292934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217" name="Google Shape;310;g123adc3d53a_1_130"/>
          <p:cNvSpPr/>
          <p:nvPr/>
        </p:nvSpPr>
        <p:spPr>
          <a:xfrm>
            <a:off x="10566400" y="5257800"/>
            <a:ext cx="304800" cy="228600"/>
          </a:xfrm>
          <a:prstGeom prst="ellipse">
            <a:avLst/>
          </a:prstGeom>
          <a:ln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>
              <a:defRPr sz="2400">
                <a:solidFill>
                  <a:srgbClr val="292934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218" name="Google Shape;311;g123adc3d53a_1_130"/>
          <p:cNvSpPr/>
          <p:nvPr/>
        </p:nvSpPr>
        <p:spPr>
          <a:xfrm>
            <a:off x="9652000" y="5105400"/>
            <a:ext cx="304800" cy="228600"/>
          </a:xfrm>
          <a:prstGeom prst="ellipse">
            <a:avLst/>
          </a:prstGeom>
          <a:ln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>
              <a:defRPr sz="2400">
                <a:solidFill>
                  <a:srgbClr val="292934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219" name="Google Shape;312;g123adc3d53a_1_130"/>
          <p:cNvSpPr/>
          <p:nvPr/>
        </p:nvSpPr>
        <p:spPr>
          <a:xfrm>
            <a:off x="9652000" y="4953000"/>
            <a:ext cx="304800" cy="228600"/>
          </a:xfrm>
          <a:prstGeom prst="ellipse">
            <a:avLst/>
          </a:prstGeom>
          <a:ln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>
              <a:defRPr sz="2400">
                <a:solidFill>
                  <a:srgbClr val="292934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220" name="Google Shape;313;g123adc3d53a_1_130"/>
          <p:cNvSpPr/>
          <p:nvPr/>
        </p:nvSpPr>
        <p:spPr>
          <a:xfrm>
            <a:off x="11379200" y="4572000"/>
            <a:ext cx="304800" cy="228600"/>
          </a:xfrm>
          <a:prstGeom prst="ellipse">
            <a:avLst/>
          </a:prstGeom>
          <a:ln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>
              <a:defRPr sz="2400">
                <a:solidFill>
                  <a:srgbClr val="292934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221" name="Google Shape;314;g123adc3d53a_1_130"/>
          <p:cNvSpPr/>
          <p:nvPr/>
        </p:nvSpPr>
        <p:spPr>
          <a:xfrm>
            <a:off x="11379200" y="4724400"/>
            <a:ext cx="304800" cy="228600"/>
          </a:xfrm>
          <a:prstGeom prst="ellipse">
            <a:avLst/>
          </a:prstGeom>
          <a:ln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>
              <a:defRPr sz="2400">
                <a:solidFill>
                  <a:srgbClr val="292934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222" name="Google Shape;315;g123adc3d53a_1_130"/>
          <p:cNvSpPr/>
          <p:nvPr/>
        </p:nvSpPr>
        <p:spPr>
          <a:xfrm>
            <a:off x="9652000" y="4267200"/>
            <a:ext cx="304800" cy="228600"/>
          </a:xfrm>
          <a:prstGeom prst="ellipse">
            <a:avLst/>
          </a:prstGeom>
          <a:ln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>
              <a:defRPr sz="2400">
                <a:solidFill>
                  <a:srgbClr val="292934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223" name="Google Shape;316;g123adc3d53a_1_130"/>
          <p:cNvSpPr/>
          <p:nvPr/>
        </p:nvSpPr>
        <p:spPr>
          <a:xfrm>
            <a:off x="11379200" y="4419600"/>
            <a:ext cx="304800" cy="228600"/>
          </a:xfrm>
          <a:prstGeom prst="ellipse">
            <a:avLst/>
          </a:prstGeom>
          <a:ln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>
              <a:defRPr sz="2400">
                <a:solidFill>
                  <a:srgbClr val="292934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224" name="Google Shape;317;g123adc3d53a_1_130"/>
          <p:cNvSpPr/>
          <p:nvPr/>
        </p:nvSpPr>
        <p:spPr>
          <a:xfrm>
            <a:off x="8737600" y="3886200"/>
            <a:ext cx="304800" cy="228600"/>
          </a:xfrm>
          <a:prstGeom prst="ellipse">
            <a:avLst/>
          </a:prstGeom>
          <a:ln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>
              <a:defRPr sz="2400">
                <a:solidFill>
                  <a:srgbClr val="292934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225" name="Google Shape;318;g123adc3d53a_1_130"/>
          <p:cNvSpPr/>
          <p:nvPr/>
        </p:nvSpPr>
        <p:spPr>
          <a:xfrm>
            <a:off x="10566400" y="4114800"/>
            <a:ext cx="304800" cy="228600"/>
          </a:xfrm>
          <a:prstGeom prst="ellipse">
            <a:avLst/>
          </a:prstGeom>
          <a:ln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>
              <a:defRPr sz="2400">
                <a:solidFill>
                  <a:srgbClr val="292934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226" name="Google Shape;319;g123adc3d53a_1_130"/>
          <p:cNvSpPr/>
          <p:nvPr/>
        </p:nvSpPr>
        <p:spPr>
          <a:xfrm>
            <a:off x="8737600" y="3733800"/>
            <a:ext cx="304800" cy="228600"/>
          </a:xfrm>
          <a:prstGeom prst="ellipse">
            <a:avLst/>
          </a:prstGeom>
          <a:ln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>
              <a:defRPr sz="2400">
                <a:solidFill>
                  <a:srgbClr val="292934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227" name="Google Shape;320;g123adc3d53a_1_130"/>
          <p:cNvSpPr/>
          <p:nvPr/>
        </p:nvSpPr>
        <p:spPr>
          <a:xfrm>
            <a:off x="9652000" y="6400800"/>
            <a:ext cx="304800" cy="228600"/>
          </a:xfrm>
          <a:prstGeom prst="ellipse">
            <a:avLst/>
          </a:prstGeom>
          <a:ln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>
              <a:defRPr sz="2400">
                <a:solidFill>
                  <a:srgbClr val="292934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228" name="Google Shape;321;g123adc3d53a_1_130"/>
          <p:cNvSpPr/>
          <p:nvPr/>
        </p:nvSpPr>
        <p:spPr>
          <a:xfrm>
            <a:off x="8737600" y="6248400"/>
            <a:ext cx="304800" cy="228600"/>
          </a:xfrm>
          <a:prstGeom prst="ellipse">
            <a:avLst/>
          </a:prstGeom>
          <a:ln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>
              <a:defRPr sz="2400">
                <a:solidFill>
                  <a:srgbClr val="292934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229" name="Google Shape;322;g123adc3d53a_1_130"/>
          <p:cNvSpPr/>
          <p:nvPr/>
        </p:nvSpPr>
        <p:spPr>
          <a:xfrm>
            <a:off x="9652000" y="6096000"/>
            <a:ext cx="304800" cy="228600"/>
          </a:xfrm>
          <a:prstGeom prst="ellipse">
            <a:avLst/>
          </a:prstGeom>
          <a:ln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>
              <a:defRPr sz="2400">
                <a:solidFill>
                  <a:srgbClr val="292934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230" name="Google Shape;323;g123adc3d53a_1_130"/>
          <p:cNvSpPr/>
          <p:nvPr/>
        </p:nvSpPr>
        <p:spPr>
          <a:xfrm>
            <a:off x="10566400" y="5943600"/>
            <a:ext cx="203200" cy="228600"/>
          </a:xfrm>
          <a:prstGeom prst="ellipse">
            <a:avLst/>
          </a:prstGeom>
          <a:ln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>
              <a:defRPr sz="2400">
                <a:solidFill>
                  <a:srgbClr val="292934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231" name="Google Shape;324;g123adc3d53a_1_130"/>
          <p:cNvSpPr/>
          <p:nvPr/>
        </p:nvSpPr>
        <p:spPr>
          <a:xfrm>
            <a:off x="8737600" y="6629400"/>
            <a:ext cx="304800" cy="228600"/>
          </a:xfrm>
          <a:prstGeom prst="ellipse">
            <a:avLst/>
          </a:prstGeom>
          <a:ln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>
              <a:defRPr sz="2400">
                <a:solidFill>
                  <a:srgbClr val="292934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232" name="Google Shape;325;g123adc3d53a_1_130"/>
          <p:cNvSpPr/>
          <p:nvPr/>
        </p:nvSpPr>
        <p:spPr>
          <a:xfrm>
            <a:off x="9652000" y="5791200"/>
            <a:ext cx="304800" cy="228600"/>
          </a:xfrm>
          <a:prstGeom prst="ellipse">
            <a:avLst/>
          </a:prstGeom>
          <a:ln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>
              <a:defRPr sz="2400">
                <a:solidFill>
                  <a:srgbClr val="292934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332;g123adc3d53a_1_169"/>
          <p:cNvSpPr txBox="1"/>
          <p:nvPr/>
        </p:nvSpPr>
        <p:spPr>
          <a:xfrm>
            <a:off x="101600" y="447675"/>
            <a:ext cx="3149600" cy="2299090"/>
          </a:xfrm>
          <a:prstGeom prst="rect">
            <a:avLst/>
          </a:prstGeom>
          <a:ln>
            <a:solidFill>
              <a:srgbClr val="FF0000"/>
            </a:solidFill>
            <a:miter/>
          </a:ln>
          <a:effectLst>
            <a:outerShdw blurRad="63500" dist="38097" dir="2700000" rotWithShape="0">
              <a:srgbClr val="E7E6E6">
                <a:alpha val="749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>
              <a:defRPr sz="2800" b="1">
                <a:solidFill>
                  <a:srgbClr val="3A3838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NICHQ Vanderbilt Assessment Scale: </a:t>
            </a:r>
          </a:p>
          <a:p>
            <a:pPr>
              <a:spcBef>
                <a:spcPts val="1400"/>
              </a:spcBef>
              <a:defRPr sz="2800" b="1">
                <a:solidFill>
                  <a:srgbClr val="3A3838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Parent information </a:t>
            </a:r>
          </a:p>
        </p:txBody>
      </p:sp>
      <p:pic>
        <p:nvPicPr>
          <p:cNvPr id="237" name="Google Shape;333;g123adc3d53a_1_169" descr="Google Shape;333;g123adc3d53a_1_16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500" y="-22225"/>
            <a:ext cx="8699500" cy="6750050"/>
          </a:xfrm>
          <a:prstGeom prst="rect">
            <a:avLst/>
          </a:prstGeom>
          <a:ln>
            <a:solidFill>
              <a:srgbClr val="FF0000"/>
            </a:solidFill>
            <a:miter/>
          </a:ln>
        </p:spPr>
      </p:pic>
      <p:sp>
        <p:nvSpPr>
          <p:cNvPr id="238" name="Google Shape;334;g123adc3d53a_1_169"/>
          <p:cNvSpPr/>
          <p:nvPr/>
        </p:nvSpPr>
        <p:spPr>
          <a:xfrm>
            <a:off x="9550400" y="2286000"/>
            <a:ext cx="304800" cy="228600"/>
          </a:xfrm>
          <a:prstGeom prst="ellipse">
            <a:avLst/>
          </a:prstGeom>
          <a:ln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>
              <a:defRPr sz="2400">
                <a:solidFill>
                  <a:srgbClr val="3A3838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239" name="Google Shape;335;g123adc3d53a_1_169"/>
          <p:cNvSpPr/>
          <p:nvPr/>
        </p:nvSpPr>
        <p:spPr>
          <a:xfrm>
            <a:off x="9550400" y="2057400"/>
            <a:ext cx="304800" cy="228600"/>
          </a:xfrm>
          <a:prstGeom prst="ellipse">
            <a:avLst/>
          </a:prstGeom>
          <a:ln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>
              <a:defRPr sz="2400">
                <a:solidFill>
                  <a:srgbClr val="3A3838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240" name="Google Shape;336;g123adc3d53a_1_169"/>
          <p:cNvSpPr/>
          <p:nvPr/>
        </p:nvSpPr>
        <p:spPr>
          <a:xfrm>
            <a:off x="9550400" y="1981200"/>
            <a:ext cx="304800" cy="228600"/>
          </a:xfrm>
          <a:prstGeom prst="ellipse">
            <a:avLst/>
          </a:prstGeom>
          <a:ln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>
              <a:defRPr sz="2400">
                <a:solidFill>
                  <a:srgbClr val="3A3838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241" name="Google Shape;337;g123adc3d53a_1_169"/>
          <p:cNvSpPr/>
          <p:nvPr/>
        </p:nvSpPr>
        <p:spPr>
          <a:xfrm>
            <a:off x="8636000" y="1752600"/>
            <a:ext cx="304800" cy="228600"/>
          </a:xfrm>
          <a:prstGeom prst="ellipse">
            <a:avLst/>
          </a:prstGeom>
          <a:ln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>
              <a:defRPr sz="2400">
                <a:solidFill>
                  <a:srgbClr val="3A3838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242" name="Google Shape;338;g123adc3d53a_1_169"/>
          <p:cNvSpPr/>
          <p:nvPr/>
        </p:nvSpPr>
        <p:spPr>
          <a:xfrm>
            <a:off x="9550400" y="3200400"/>
            <a:ext cx="304800" cy="228600"/>
          </a:xfrm>
          <a:prstGeom prst="ellipse">
            <a:avLst/>
          </a:prstGeom>
          <a:ln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>
              <a:defRPr sz="2400">
                <a:solidFill>
                  <a:srgbClr val="3A3838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243" name="Google Shape;339;g123adc3d53a_1_169"/>
          <p:cNvSpPr/>
          <p:nvPr/>
        </p:nvSpPr>
        <p:spPr>
          <a:xfrm>
            <a:off x="11277600" y="3048000"/>
            <a:ext cx="304800" cy="228600"/>
          </a:xfrm>
          <a:prstGeom prst="ellipse">
            <a:avLst/>
          </a:prstGeom>
          <a:ln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>
              <a:defRPr sz="2400">
                <a:solidFill>
                  <a:srgbClr val="3A3838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244" name="Google Shape;340;g123adc3d53a_1_169"/>
          <p:cNvSpPr/>
          <p:nvPr/>
        </p:nvSpPr>
        <p:spPr>
          <a:xfrm>
            <a:off x="9550400" y="2895600"/>
            <a:ext cx="304800" cy="228600"/>
          </a:xfrm>
          <a:prstGeom prst="ellipse">
            <a:avLst/>
          </a:prstGeom>
          <a:ln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>
              <a:defRPr sz="2400">
                <a:solidFill>
                  <a:srgbClr val="3A3838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245" name="Google Shape;341;g123adc3d53a_1_169"/>
          <p:cNvSpPr/>
          <p:nvPr/>
        </p:nvSpPr>
        <p:spPr>
          <a:xfrm>
            <a:off x="9550400" y="2743200"/>
            <a:ext cx="304800" cy="228600"/>
          </a:xfrm>
          <a:prstGeom prst="ellipse">
            <a:avLst/>
          </a:prstGeom>
          <a:ln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>
              <a:defRPr sz="2400">
                <a:solidFill>
                  <a:srgbClr val="3A3838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246" name="Google Shape;342;g123adc3d53a_1_169"/>
          <p:cNvSpPr/>
          <p:nvPr/>
        </p:nvSpPr>
        <p:spPr>
          <a:xfrm>
            <a:off x="9550400" y="1676400"/>
            <a:ext cx="304800" cy="228600"/>
          </a:xfrm>
          <a:prstGeom prst="ellipse">
            <a:avLst/>
          </a:prstGeom>
          <a:ln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>
              <a:defRPr sz="2400">
                <a:solidFill>
                  <a:srgbClr val="3A3838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247" name="Google Shape;343;g123adc3d53a_1_169"/>
          <p:cNvSpPr/>
          <p:nvPr/>
        </p:nvSpPr>
        <p:spPr>
          <a:xfrm>
            <a:off x="9550400" y="1524000"/>
            <a:ext cx="304800" cy="228600"/>
          </a:xfrm>
          <a:prstGeom prst="ellipse">
            <a:avLst/>
          </a:prstGeom>
          <a:ln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>
              <a:defRPr sz="2400">
                <a:solidFill>
                  <a:srgbClr val="3A3838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248" name="Google Shape;344;g123adc3d53a_1_169"/>
          <p:cNvSpPr/>
          <p:nvPr/>
        </p:nvSpPr>
        <p:spPr>
          <a:xfrm>
            <a:off x="9550400" y="1371600"/>
            <a:ext cx="304800" cy="228600"/>
          </a:xfrm>
          <a:prstGeom prst="ellipse">
            <a:avLst/>
          </a:prstGeom>
          <a:ln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>
              <a:defRPr sz="2400">
                <a:solidFill>
                  <a:srgbClr val="3A3838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249" name="Google Shape;345;g123adc3d53a_1_169"/>
          <p:cNvSpPr/>
          <p:nvPr/>
        </p:nvSpPr>
        <p:spPr>
          <a:xfrm>
            <a:off x="8636000" y="1219200"/>
            <a:ext cx="304800" cy="228600"/>
          </a:xfrm>
          <a:prstGeom prst="ellipse">
            <a:avLst/>
          </a:prstGeom>
          <a:ln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>
              <a:defRPr sz="2400">
                <a:solidFill>
                  <a:srgbClr val="3A3838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250" name="Google Shape;346;g123adc3d53a_1_169"/>
          <p:cNvSpPr/>
          <p:nvPr/>
        </p:nvSpPr>
        <p:spPr>
          <a:xfrm>
            <a:off x="8636000" y="1066800"/>
            <a:ext cx="304800" cy="228600"/>
          </a:xfrm>
          <a:prstGeom prst="ellipse">
            <a:avLst/>
          </a:prstGeom>
          <a:ln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>
              <a:defRPr sz="2400">
                <a:solidFill>
                  <a:srgbClr val="3A3838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251" name="Google Shape;347;g123adc3d53a_1_169"/>
          <p:cNvSpPr/>
          <p:nvPr/>
        </p:nvSpPr>
        <p:spPr>
          <a:xfrm>
            <a:off x="8636000" y="990600"/>
            <a:ext cx="304800" cy="228600"/>
          </a:xfrm>
          <a:prstGeom prst="ellipse">
            <a:avLst/>
          </a:prstGeom>
          <a:ln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>
              <a:defRPr sz="2400">
                <a:solidFill>
                  <a:srgbClr val="3A3838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252" name="Google Shape;348;g123adc3d53a_1_169"/>
          <p:cNvSpPr/>
          <p:nvPr/>
        </p:nvSpPr>
        <p:spPr>
          <a:xfrm>
            <a:off x="8636000" y="838200"/>
            <a:ext cx="304800" cy="228600"/>
          </a:xfrm>
          <a:prstGeom prst="ellipse">
            <a:avLst/>
          </a:prstGeom>
          <a:ln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>
              <a:defRPr sz="2400">
                <a:solidFill>
                  <a:srgbClr val="3A3838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253" name="Google Shape;349;g123adc3d53a_1_169"/>
          <p:cNvSpPr/>
          <p:nvPr/>
        </p:nvSpPr>
        <p:spPr>
          <a:xfrm>
            <a:off x="8636000" y="685800"/>
            <a:ext cx="304800" cy="228600"/>
          </a:xfrm>
          <a:prstGeom prst="ellipse">
            <a:avLst/>
          </a:prstGeom>
          <a:ln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>
              <a:defRPr sz="2400">
                <a:solidFill>
                  <a:srgbClr val="3A3838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254" name="Google Shape;350;g123adc3d53a_1_169"/>
          <p:cNvSpPr/>
          <p:nvPr/>
        </p:nvSpPr>
        <p:spPr>
          <a:xfrm>
            <a:off x="9550400" y="533400"/>
            <a:ext cx="304800" cy="228600"/>
          </a:xfrm>
          <a:prstGeom prst="ellipse">
            <a:avLst/>
          </a:prstGeom>
          <a:ln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>
              <a:defRPr sz="2400">
                <a:solidFill>
                  <a:srgbClr val="3A3838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255" name="Google Shape;351;g123adc3d53a_1_169"/>
          <p:cNvSpPr/>
          <p:nvPr/>
        </p:nvSpPr>
        <p:spPr>
          <a:xfrm>
            <a:off x="8636000" y="381000"/>
            <a:ext cx="304800" cy="228600"/>
          </a:xfrm>
          <a:prstGeom prst="ellipse">
            <a:avLst/>
          </a:prstGeom>
          <a:ln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>
              <a:defRPr sz="2400">
                <a:solidFill>
                  <a:srgbClr val="3A3838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256" name="Google Shape;352;g123adc3d53a_1_169"/>
          <p:cNvSpPr/>
          <p:nvPr/>
        </p:nvSpPr>
        <p:spPr>
          <a:xfrm>
            <a:off x="9550400" y="228600"/>
            <a:ext cx="304800" cy="228600"/>
          </a:xfrm>
          <a:prstGeom prst="ellipse">
            <a:avLst/>
          </a:prstGeom>
          <a:ln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>
              <a:defRPr sz="2400">
                <a:solidFill>
                  <a:srgbClr val="3A3838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257" name="Google Shape;353;g123adc3d53a_1_169"/>
          <p:cNvSpPr/>
          <p:nvPr/>
        </p:nvSpPr>
        <p:spPr>
          <a:xfrm>
            <a:off x="10464800" y="3810000"/>
            <a:ext cx="304800" cy="228600"/>
          </a:xfrm>
          <a:prstGeom prst="ellipse">
            <a:avLst/>
          </a:prstGeom>
          <a:ln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>
              <a:defRPr sz="2400">
                <a:solidFill>
                  <a:srgbClr val="3A3838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258" name="Google Shape;354;g123adc3d53a_1_169"/>
          <p:cNvSpPr/>
          <p:nvPr/>
        </p:nvSpPr>
        <p:spPr>
          <a:xfrm>
            <a:off x="10464800" y="3657600"/>
            <a:ext cx="304800" cy="228600"/>
          </a:xfrm>
          <a:prstGeom prst="ellipse">
            <a:avLst/>
          </a:prstGeom>
          <a:ln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>
              <a:defRPr sz="2400">
                <a:solidFill>
                  <a:srgbClr val="3A3838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259" name="Google Shape;355;g123adc3d53a_1_169"/>
          <p:cNvSpPr/>
          <p:nvPr/>
        </p:nvSpPr>
        <p:spPr>
          <a:xfrm>
            <a:off x="11277600" y="3505200"/>
            <a:ext cx="304800" cy="228600"/>
          </a:xfrm>
          <a:prstGeom prst="ellipse">
            <a:avLst/>
          </a:prstGeom>
          <a:ln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>
              <a:defRPr sz="2400">
                <a:solidFill>
                  <a:srgbClr val="3A3838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260" name="Google Shape;356;g123adc3d53a_1_169"/>
          <p:cNvSpPr/>
          <p:nvPr/>
        </p:nvSpPr>
        <p:spPr>
          <a:xfrm>
            <a:off x="11277600" y="3352800"/>
            <a:ext cx="304800" cy="228600"/>
          </a:xfrm>
          <a:prstGeom prst="ellipse">
            <a:avLst/>
          </a:prstGeom>
          <a:ln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>
              <a:defRPr sz="2400">
                <a:solidFill>
                  <a:srgbClr val="3A3838"/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Custom Design">
  <a:themeElements>
    <a:clrScheme name="1_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1_Custom Desig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1_Custom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1_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1_Custom Desig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1_Custom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1098</Words>
  <Application>Microsoft Macintosh PowerPoint</Application>
  <PresentationFormat>Widescreen</PresentationFormat>
  <Paragraphs>169</Paragraphs>
  <Slides>43</Slides>
  <Notes>3</Notes>
  <HiddenSlides>5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Arial</vt:lpstr>
      <vt:lpstr>Calibri</vt:lpstr>
      <vt:lpstr>Helvetica Neue</vt:lpstr>
      <vt:lpstr>Helvetica Neue Light</vt:lpstr>
      <vt:lpstr>Tahoma</vt:lpstr>
      <vt:lpstr>Times New Roman</vt:lpstr>
      <vt:lpstr>1_Custom Design</vt:lpstr>
      <vt:lpstr>PowerPoint Presentation</vt:lpstr>
      <vt:lpstr>Speaker:</vt:lpstr>
      <vt:lpstr>PowerPoint Presentation</vt:lpstr>
      <vt:lpstr>Aggression is a common presenting symptom in primary care </vt:lpstr>
      <vt:lpstr>PowerPoint Presentation</vt:lpstr>
      <vt:lpstr>PowerPoint Presentation</vt:lpstr>
      <vt:lpstr>  Remember Cliff?</vt:lpstr>
      <vt:lpstr>PowerPoint Presentation</vt:lpstr>
      <vt:lpstr>PowerPoint Presentation</vt:lpstr>
      <vt:lpstr>          Cliff is back: Vanderbilt</vt:lpstr>
      <vt:lpstr>PowerPoint Presentation</vt:lpstr>
      <vt:lpstr>PowerPoint Presentation</vt:lpstr>
      <vt:lpstr>PowerPoint Presentation</vt:lpstr>
      <vt:lpstr>PowerPoint Presentation</vt:lpstr>
      <vt:lpstr>Cliff - clinical summary</vt:lpstr>
      <vt:lpstr>       What would you do next?</vt:lpstr>
      <vt:lpstr>Psychoeducation Pearls</vt:lpstr>
      <vt:lpstr>School </vt:lpstr>
      <vt:lpstr>Psychosocial Treatment First Line:  Connect before you Correct! </vt:lpstr>
      <vt:lpstr>PowerPoint Presentation</vt:lpstr>
      <vt:lpstr>Now We Get to Medication Management: Treat the Underlying Condition First </vt:lpstr>
      <vt:lpstr>       What would you do next?</vt:lpstr>
      <vt:lpstr>PowerPoint Presentation</vt:lpstr>
      <vt:lpstr>PowerPoint Presentation</vt:lpstr>
      <vt:lpstr>Cliff was prescribed a low dose of Risperdal, initially 0.25 mg hs and later increased  to 0.25 mg bid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What would you do next?</vt:lpstr>
      <vt:lpstr>PowerPoint Presentation</vt:lpstr>
      <vt:lpstr>Cliff’s Risperdal was increased to 0.5 BID</vt:lpstr>
      <vt:lpstr>PowerPoint Presentation</vt:lpstr>
      <vt:lpstr>  Cliff 1 month later</vt:lpstr>
      <vt:lpstr>  Cliff 6 months later</vt:lpstr>
      <vt:lpstr>PowerPoint Presentation</vt:lpstr>
      <vt:lpstr>Summary  - aggression mgmt in primary care</vt:lpstr>
      <vt:lpstr>PowerPoint Presentation</vt:lpstr>
      <vt:lpstr>Clinical pearls</vt:lpstr>
      <vt:lpstr>PowerPoint Presentation</vt:lpstr>
      <vt:lpstr>Conclusions:  Assessment and First Steps</vt:lpstr>
      <vt:lpstr>Conclusions: Treatment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Bhatia, Ira</dc:creator>
  <cp:lastModifiedBy>David Kaye</cp:lastModifiedBy>
  <cp:revision>3</cp:revision>
  <dcterms:modified xsi:type="dcterms:W3CDTF">2024-03-19T19:24:56Z</dcterms:modified>
</cp:coreProperties>
</file>