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 id="2147483740" r:id="rId2"/>
    <p:sldMasterId id="2147483728" r:id="rId3"/>
  </p:sldMasterIdLst>
  <p:notesMasterIdLst>
    <p:notesMasterId r:id="rId33"/>
  </p:notesMasterIdLst>
  <p:handoutMasterIdLst>
    <p:handoutMasterId r:id="rId34"/>
  </p:handoutMasterIdLst>
  <p:sldIdLst>
    <p:sldId id="320" r:id="rId4"/>
    <p:sldId id="298" r:id="rId5"/>
    <p:sldId id="279" r:id="rId6"/>
    <p:sldId id="359" r:id="rId7"/>
    <p:sldId id="361" r:id="rId8"/>
    <p:sldId id="348" r:id="rId9"/>
    <p:sldId id="347" r:id="rId10"/>
    <p:sldId id="349" r:id="rId11"/>
    <p:sldId id="328" r:id="rId12"/>
    <p:sldId id="330" r:id="rId13"/>
    <p:sldId id="341" r:id="rId14"/>
    <p:sldId id="360" r:id="rId15"/>
    <p:sldId id="342" r:id="rId16"/>
    <p:sldId id="329" r:id="rId17"/>
    <p:sldId id="353" r:id="rId18"/>
    <p:sldId id="327" r:id="rId19"/>
    <p:sldId id="331" r:id="rId20"/>
    <p:sldId id="350" r:id="rId21"/>
    <p:sldId id="351" r:id="rId22"/>
    <p:sldId id="356" r:id="rId23"/>
    <p:sldId id="357" r:id="rId24"/>
    <p:sldId id="336" r:id="rId25"/>
    <p:sldId id="337" r:id="rId26"/>
    <p:sldId id="358" r:id="rId27"/>
    <p:sldId id="344" r:id="rId28"/>
    <p:sldId id="345" r:id="rId29"/>
    <p:sldId id="340" r:id="rId30"/>
    <p:sldId id="352" r:id="rId31"/>
    <p:sldId id="355" r:id="rId3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BF43"/>
    <a:srgbClr val="391378"/>
    <a:srgbClr val="049FDA"/>
    <a:srgbClr val="66FF66"/>
    <a:srgbClr val="5D5B5B"/>
    <a:srgbClr val="ECF3F3"/>
    <a:srgbClr val="0F3079"/>
    <a:srgbClr val="FFFFFF"/>
    <a:srgbClr val="91D051"/>
    <a:srgbClr val="43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50EFF5-8B44-4858-8B1E-6B8D4327A320}" v="2" dt="2023-10-10T21:50:47.5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868" autoAdjust="0"/>
    <p:restoredTop sz="94648"/>
  </p:normalViewPr>
  <p:slideViewPr>
    <p:cSldViewPr snapToGrid="0">
      <p:cViewPr varScale="1">
        <p:scale>
          <a:sx n="109" d="100"/>
          <a:sy n="109" d="100"/>
        </p:scale>
        <p:origin x="208" y="35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5" d="100"/>
          <a:sy n="85" d="100"/>
        </p:scale>
        <p:origin x="-3786"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microsoft.com/office/2015/10/relationships/revisionInfo" Target="revisionInfo.xml"/><Relationship Id="rId21" Type="http://schemas.openxmlformats.org/officeDocument/2006/relationships/slide" Target="slides/slide18.xml"/><Relationship Id="rId34"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9E9147A6-0FE2-4264-A902-B8CAD3124305}" type="datetimeFigureOut">
              <a:rPr lang="en-US" smtClean="0"/>
              <a:t>3/12/24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DA1A487-6BAF-44F4-B2C1-61B366ADE2EF}" type="slidenum">
              <a:rPr lang="en-US" smtClean="0"/>
              <a:t>‹#›</a:t>
            </a:fld>
            <a:endParaRPr lang="en-US"/>
          </a:p>
        </p:txBody>
      </p:sp>
    </p:spTree>
    <p:extLst>
      <p:ext uri="{BB962C8B-B14F-4D97-AF65-F5344CB8AC3E}">
        <p14:creationId xmlns:p14="http://schemas.microsoft.com/office/powerpoint/2010/main" val="33648101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3"/>
            <a:ext cx="3037840" cy="466434"/>
          </a:xfrm>
          <a:prstGeom prst="rect">
            <a:avLst/>
          </a:prstGeom>
        </p:spPr>
        <p:txBody>
          <a:bodyPr vert="horz" lIns="93177" tIns="46589" rIns="93177" bIns="46589" rtlCol="0"/>
          <a:lstStyle>
            <a:lvl1pPr algn="r">
              <a:defRPr sz="1200"/>
            </a:lvl1pPr>
          </a:lstStyle>
          <a:p>
            <a:fld id="{BB754324-E28A-4897-919C-EDC862D7EE7D}" type="datetimeFigureOut">
              <a:rPr lang="en-US" smtClean="0"/>
              <a:t>3/12/24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9"/>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2566C59-BAC0-4CE1-A859-46610F03C0CE}" type="slidenum">
              <a:rPr lang="en-US" smtClean="0"/>
              <a:t>‹#›</a:t>
            </a:fld>
            <a:endParaRPr lang="en-US"/>
          </a:p>
        </p:txBody>
      </p:sp>
    </p:spTree>
    <p:extLst>
      <p:ext uri="{BB962C8B-B14F-4D97-AF65-F5344CB8AC3E}">
        <p14:creationId xmlns:p14="http://schemas.microsoft.com/office/powerpoint/2010/main" val="2969090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66C59-BAC0-4CE1-A859-46610F03C0CE}" type="slidenum">
              <a:rPr lang="en-US" smtClean="0"/>
              <a:t>2</a:t>
            </a:fld>
            <a:endParaRPr lang="en-US"/>
          </a:p>
        </p:txBody>
      </p:sp>
    </p:spTree>
    <p:extLst>
      <p:ext uri="{BB962C8B-B14F-4D97-AF65-F5344CB8AC3E}">
        <p14:creationId xmlns:p14="http://schemas.microsoft.com/office/powerpoint/2010/main" val="1657555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1343803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4152438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3361498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496709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610600" y="6595186"/>
            <a:ext cx="2743200" cy="262814"/>
          </a:xfrm>
          <a:prstGeom prst="rect">
            <a:avLst/>
          </a:prstGeom>
        </p:spPr>
        <p:txBody>
          <a:bodyPr/>
          <a:lstStyle>
            <a:lvl1pPr algn="r">
              <a:defRPr sz="1200"/>
            </a:lvl1pPr>
          </a:lstStyle>
          <a:p>
            <a:fld id="{023EF2FA-38EB-354B-AB31-D0F975FB7077}" type="slidenum">
              <a:rPr lang="en-US" smtClean="0"/>
              <a:pPr/>
              <a:t>‹#›</a:t>
            </a:fld>
            <a:endParaRPr lang="en-US" dirty="0"/>
          </a:p>
        </p:txBody>
      </p:sp>
    </p:spTree>
    <p:extLst>
      <p:ext uri="{BB962C8B-B14F-4D97-AF65-F5344CB8AC3E}">
        <p14:creationId xmlns:p14="http://schemas.microsoft.com/office/powerpoint/2010/main" val="10705277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8604250" y="6605515"/>
            <a:ext cx="2743200" cy="252485"/>
          </a:xfrm>
          <a:prstGeom prst="rect">
            <a:avLst/>
          </a:prstGeom>
        </p:spPr>
        <p:txBody>
          <a:bodyPr/>
          <a:lstStyle/>
          <a:p>
            <a:fld id="{023EF2FA-38EB-354B-AB31-D0F975FB7077}" type="slidenum">
              <a:rPr lang="en-US" smtClean="0"/>
              <a:t>‹#›</a:t>
            </a:fld>
            <a:endParaRPr lang="en-US"/>
          </a:p>
        </p:txBody>
      </p:sp>
    </p:spTree>
    <p:extLst>
      <p:ext uri="{BB962C8B-B14F-4D97-AF65-F5344CB8AC3E}">
        <p14:creationId xmlns:p14="http://schemas.microsoft.com/office/powerpoint/2010/main" val="7417316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8610600" y="6591869"/>
            <a:ext cx="2743200" cy="266131"/>
          </a:xfrm>
          <a:prstGeom prst="rect">
            <a:avLst/>
          </a:prstGeom>
        </p:spPr>
        <p:txBody>
          <a:bodyPr/>
          <a:lstStyle/>
          <a:p>
            <a:fld id="{023EF2FA-38EB-354B-AB31-D0F975FB7077}" type="slidenum">
              <a:rPr lang="en-US" smtClean="0"/>
              <a:t>‹#›</a:t>
            </a:fld>
            <a:endParaRPr lang="en-US"/>
          </a:p>
        </p:txBody>
      </p:sp>
    </p:spTree>
    <p:extLst>
      <p:ext uri="{BB962C8B-B14F-4D97-AF65-F5344CB8AC3E}">
        <p14:creationId xmlns:p14="http://schemas.microsoft.com/office/powerpoint/2010/main" val="140665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8612188" y="6578221"/>
            <a:ext cx="2743200" cy="279779"/>
          </a:xfrm>
          <a:prstGeom prst="rect">
            <a:avLst/>
          </a:prstGeom>
        </p:spPr>
        <p:txBody>
          <a:bodyPr/>
          <a:lstStyle/>
          <a:p>
            <a:fld id="{023EF2FA-38EB-354B-AB31-D0F975FB7077}" type="slidenum">
              <a:rPr lang="en-US" smtClean="0"/>
              <a:t>‹#›</a:t>
            </a:fld>
            <a:endParaRPr lang="en-US"/>
          </a:p>
        </p:txBody>
      </p:sp>
    </p:spTree>
    <p:extLst>
      <p:ext uri="{BB962C8B-B14F-4D97-AF65-F5344CB8AC3E}">
        <p14:creationId xmlns:p14="http://schemas.microsoft.com/office/powerpoint/2010/main" val="19357863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lvl1pPr>
              <a:defRPr>
                <a:solidFill>
                  <a:schemeClr val="tx1">
                    <a:lumMod val="65000"/>
                    <a:lumOff val="35000"/>
                  </a:schemeClr>
                </a:solidFill>
              </a:defRPr>
            </a:lvl1pPr>
          </a:lstStyle>
          <a:p>
            <a:r>
              <a:rPr lang="en-US" dirty="0"/>
              <a:t>Click to edit Master title style</a:t>
            </a:r>
          </a:p>
        </p:txBody>
      </p:sp>
      <p:sp>
        <p:nvSpPr>
          <p:cNvPr id="5" name="Slide Number Placeholder 4"/>
          <p:cNvSpPr>
            <a:spLocks noGrp="1"/>
          </p:cNvSpPr>
          <p:nvPr>
            <p:ph type="sldNum" sz="quarter" idx="12"/>
          </p:nvPr>
        </p:nvSpPr>
        <p:spPr>
          <a:xfrm>
            <a:off x="8610600" y="6523630"/>
            <a:ext cx="2743200" cy="334370"/>
          </a:xfrm>
          <a:prstGeom prst="rect">
            <a:avLst/>
          </a:prstGeom>
        </p:spPr>
        <p:txBody>
          <a:bodyPr/>
          <a:lstStyle/>
          <a:p>
            <a:fld id="{023EF2FA-38EB-354B-AB31-D0F975FB7077}" type="slidenum">
              <a:rPr lang="en-US" smtClean="0"/>
              <a:t>‹#›</a:t>
            </a:fld>
            <a:endParaRPr lang="en-US"/>
          </a:p>
        </p:txBody>
      </p:sp>
    </p:spTree>
    <p:extLst>
      <p:ext uri="{BB962C8B-B14F-4D97-AF65-F5344CB8AC3E}">
        <p14:creationId xmlns:p14="http://schemas.microsoft.com/office/powerpoint/2010/main" val="3837811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610600" y="6550925"/>
            <a:ext cx="2743200" cy="307075"/>
          </a:xfrm>
          <a:prstGeom prst="rect">
            <a:avLst/>
          </a:prstGeom>
        </p:spPr>
        <p:txBody>
          <a:bodyPr/>
          <a:lstStyle/>
          <a:p>
            <a:fld id="{023EF2FA-38EB-354B-AB31-D0F975FB7077}" type="slidenum">
              <a:rPr lang="en-US" smtClean="0"/>
              <a:t>‹#›</a:t>
            </a:fld>
            <a:endParaRPr lang="en-US"/>
          </a:p>
        </p:txBody>
      </p:sp>
      <p:sp>
        <p:nvSpPr>
          <p:cNvPr id="5" name="Title 1"/>
          <p:cNvSpPr>
            <a:spLocks noGrp="1"/>
          </p:cNvSpPr>
          <p:nvPr>
            <p:ph type="title"/>
          </p:nvPr>
        </p:nvSpPr>
        <p:spPr>
          <a:xfrm>
            <a:off x="838200" y="745451"/>
            <a:ext cx="10515600" cy="821917"/>
          </a:xfrm>
          <a:prstGeom prst="rect">
            <a:avLst/>
          </a:prstGeom>
        </p:spPr>
        <p:txBody>
          <a:bodyPr/>
          <a:lstStyle>
            <a:lvl1pPr>
              <a:defRPr sz="4800">
                <a:solidFill>
                  <a:schemeClr val="tx1">
                    <a:lumMod val="65000"/>
                    <a:lumOff val="35000"/>
                  </a:schemeClr>
                </a:solidFill>
              </a:defRPr>
            </a:lvl1pPr>
          </a:lstStyle>
          <a:p>
            <a:r>
              <a:rPr lang="en-US" dirty="0"/>
              <a:t>Statewide Coordination Center</a:t>
            </a:r>
          </a:p>
        </p:txBody>
      </p:sp>
    </p:spTree>
    <p:extLst>
      <p:ext uri="{BB962C8B-B14F-4D97-AF65-F5344CB8AC3E}">
        <p14:creationId xmlns:p14="http://schemas.microsoft.com/office/powerpoint/2010/main" val="13161776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8612188" y="6564573"/>
            <a:ext cx="2743200" cy="293427"/>
          </a:xfrm>
          <a:prstGeom prst="rect">
            <a:avLst/>
          </a:prstGeom>
        </p:spPr>
        <p:txBody>
          <a:bodyPr/>
          <a:lstStyle/>
          <a:p>
            <a:fld id="{023EF2FA-38EB-354B-AB31-D0F975FB7077}" type="slidenum">
              <a:rPr lang="en-US" smtClean="0"/>
              <a:t>‹#›</a:t>
            </a:fld>
            <a:endParaRPr lang="en-US"/>
          </a:p>
        </p:txBody>
      </p:sp>
    </p:spTree>
    <p:extLst>
      <p:ext uri="{BB962C8B-B14F-4D97-AF65-F5344CB8AC3E}">
        <p14:creationId xmlns:p14="http://schemas.microsoft.com/office/powerpoint/2010/main" val="1915661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E927A71C-5EB0-45EC-B0AD-E94D765AE5AB}" type="slidenum">
              <a:rPr lang="en-US" smtClean="0"/>
              <a:pPr/>
              <a:t>‹#›</a:t>
            </a:fld>
            <a:endParaRPr lang="en-US" dirty="0"/>
          </a:p>
        </p:txBody>
      </p:sp>
    </p:spTree>
    <p:extLst>
      <p:ext uri="{BB962C8B-B14F-4D97-AF65-F5344CB8AC3E}">
        <p14:creationId xmlns:p14="http://schemas.microsoft.com/office/powerpoint/2010/main" val="334914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8612188" y="6523630"/>
            <a:ext cx="2743200" cy="334370"/>
          </a:xfrm>
          <a:prstGeom prst="rect">
            <a:avLst/>
          </a:prstGeom>
        </p:spPr>
        <p:txBody>
          <a:bodyPr/>
          <a:lstStyle/>
          <a:p>
            <a:fld id="{023EF2FA-38EB-354B-AB31-D0F975FB7077}" type="slidenum">
              <a:rPr lang="en-US" smtClean="0"/>
              <a:t>‹#›</a:t>
            </a:fld>
            <a:endParaRPr lang="en-US"/>
          </a:p>
        </p:txBody>
      </p:sp>
    </p:spTree>
    <p:extLst>
      <p:ext uri="{BB962C8B-B14F-4D97-AF65-F5344CB8AC3E}">
        <p14:creationId xmlns:p14="http://schemas.microsoft.com/office/powerpoint/2010/main" val="14501123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lvl1pPr>
              <a:defRPr>
                <a:solidFill>
                  <a:schemeClr val="tx1">
                    <a:lumMod val="65000"/>
                    <a:lumOff val="35000"/>
                  </a:schemeClr>
                </a:solidFill>
              </a:defRPr>
            </a:lvl1pPr>
          </a:lstStyle>
          <a:p>
            <a:r>
              <a:rPr lang="en-US" dirty="0"/>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610600" y="6537278"/>
            <a:ext cx="2743200" cy="320722"/>
          </a:xfrm>
          <a:prstGeom prst="rect">
            <a:avLst/>
          </a:prstGeom>
        </p:spPr>
        <p:txBody>
          <a:bodyPr/>
          <a:lstStyle/>
          <a:p>
            <a:fld id="{023EF2FA-38EB-354B-AB31-D0F975FB7077}" type="slidenum">
              <a:rPr lang="en-US" smtClean="0"/>
              <a:t>‹#›</a:t>
            </a:fld>
            <a:endParaRPr lang="en-US"/>
          </a:p>
        </p:txBody>
      </p:sp>
    </p:spTree>
    <p:extLst>
      <p:ext uri="{BB962C8B-B14F-4D97-AF65-F5344CB8AC3E}">
        <p14:creationId xmlns:p14="http://schemas.microsoft.com/office/powerpoint/2010/main" val="2464911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lvl1pPr>
              <a:defRPr>
                <a:solidFill>
                  <a:schemeClr val="tx1">
                    <a:lumMod val="65000"/>
                    <a:lumOff val="35000"/>
                  </a:schemeClr>
                </a:solidFill>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610600" y="6578221"/>
            <a:ext cx="2743200" cy="279779"/>
          </a:xfrm>
          <a:prstGeom prst="rect">
            <a:avLst/>
          </a:prstGeom>
        </p:spPr>
        <p:txBody>
          <a:bodyPr/>
          <a:lstStyle/>
          <a:p>
            <a:fld id="{023EF2FA-38EB-354B-AB31-D0F975FB7077}" type="slidenum">
              <a:rPr lang="en-US" smtClean="0"/>
              <a:t>‹#›</a:t>
            </a:fld>
            <a:endParaRPr lang="en-US"/>
          </a:p>
        </p:txBody>
      </p:sp>
    </p:spTree>
    <p:extLst>
      <p:ext uri="{BB962C8B-B14F-4D97-AF65-F5344CB8AC3E}">
        <p14:creationId xmlns:p14="http://schemas.microsoft.com/office/powerpoint/2010/main" val="2800130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0606811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99347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723386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47988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792194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77562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9831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pic>
        <p:nvPicPr>
          <p:cNvPr id="12" name="Graphic 6"/>
          <p:cNvPicPr>
            <a:picLocks noChangeAspect="1"/>
          </p:cNvPicPr>
          <p:nvPr userDrawn="1"/>
        </p:nvPicPr>
        <p:blipFill rotWithShape="1">
          <a:blip r:embed="rId2" cstate="print">
            <a:extLst>
              <a:ext uri="{28A0092B-C50C-407E-A947-70E740481C1C}">
                <a14:useLocalDpi xmlns:a14="http://schemas.microsoft.com/office/drawing/2010/main" val="0"/>
              </a:ext>
            </a:extLst>
          </a:blip>
          <a:srcRect l="31450" t="17628" r="26478" b="17628"/>
          <a:stretch/>
        </p:blipFill>
        <p:spPr>
          <a:xfrm>
            <a:off x="520627" y="811784"/>
            <a:ext cx="4370453" cy="5197094"/>
          </a:xfrm>
          <a:prstGeom prst="rect">
            <a:avLst/>
          </a:prstGeom>
        </p:spPr>
      </p:pic>
      <p:sp>
        <p:nvSpPr>
          <p:cNvPr id="6" name="Slide Number Placeholder 5"/>
          <p:cNvSpPr>
            <a:spLocks noGrp="1"/>
          </p:cNvSpPr>
          <p:nvPr>
            <p:ph type="sldNum" sz="quarter" idx="12"/>
          </p:nvPr>
        </p:nvSpPr>
        <p:spPr/>
        <p:txBody>
          <a:bodyPr/>
          <a:lstStyle/>
          <a:p>
            <a:fld id="{E927A71C-5EB0-45EC-B0AD-E94D765AE5AB}" type="slidenum">
              <a:rPr lang="en-US" smtClean="0"/>
              <a:t>‹#›</a:t>
            </a:fld>
            <a:endParaRPr lang="en-US"/>
          </a:p>
        </p:txBody>
      </p:sp>
      <p:sp>
        <p:nvSpPr>
          <p:cNvPr id="8" name="Rectangle 7"/>
          <p:cNvSpPr/>
          <p:nvPr userDrawn="1"/>
        </p:nvSpPr>
        <p:spPr>
          <a:xfrm>
            <a:off x="5448592" y="1874750"/>
            <a:ext cx="6743408" cy="880159"/>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5448592" y="2971049"/>
            <a:ext cx="6743408" cy="881143"/>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5448592" y="4068332"/>
            <a:ext cx="6743408" cy="88398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5448592" y="3234339"/>
            <a:ext cx="6743408" cy="445170"/>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p:cNvSpPr>
            <a:spLocks noGrp="1"/>
          </p:cNvSpPr>
          <p:nvPr>
            <p:ph type="ctrTitle"/>
          </p:nvPr>
        </p:nvSpPr>
        <p:spPr>
          <a:xfrm>
            <a:off x="5448592" y="1986481"/>
            <a:ext cx="6743408" cy="656696"/>
          </a:xfrm>
        </p:spPr>
        <p:txBody>
          <a:bodyPr anchor="b"/>
          <a:lstStyle>
            <a:lvl1pPr algn="ctr">
              <a:defRPr sz="4400">
                <a:solidFill>
                  <a:schemeClr val="bg1"/>
                </a:solidFill>
              </a:defRPr>
            </a:lvl1pPr>
          </a:lstStyle>
          <a:p>
            <a:r>
              <a:rPr lang="en-US" dirty="0"/>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516108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211159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18056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18071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defRPr sz="20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1792826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9190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2636034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819150"/>
            <a:ext cx="10515600" cy="871538"/>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178596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3364201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674303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sv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5.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8.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9.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Freeform: Shape 16"/>
          <p:cNvSpPr/>
          <p:nvPr userDrawn="1"/>
        </p:nvSpPr>
        <p:spPr>
          <a:xfrm rot="10800000">
            <a:off x="-1" y="5357812"/>
            <a:ext cx="3832382" cy="1500187"/>
          </a:xfrm>
          <a:custGeom>
            <a:avLst/>
            <a:gdLst>
              <a:gd name="connsiteX0" fmla="*/ 5681662 w 5681662"/>
              <a:gd name="connsiteY0" fmla="*/ 2224088 h 2224088"/>
              <a:gd name="connsiteX1" fmla="*/ 5681662 w 5681662"/>
              <a:gd name="connsiteY1" fmla="*/ 0 h 2224088"/>
              <a:gd name="connsiteX2" fmla="*/ 0 w 5681662"/>
              <a:gd name="connsiteY2" fmla="*/ 0 h 2224088"/>
              <a:gd name="connsiteX3" fmla="*/ 5681662 w 5681662"/>
              <a:gd name="connsiteY3" fmla="*/ 2224088 h 2224088"/>
            </a:gdLst>
            <a:ahLst/>
            <a:cxnLst>
              <a:cxn ang="0">
                <a:pos x="connsiteX0" y="connsiteY0"/>
              </a:cxn>
              <a:cxn ang="0">
                <a:pos x="connsiteX1" y="connsiteY1"/>
              </a:cxn>
              <a:cxn ang="0">
                <a:pos x="connsiteX2" y="connsiteY2"/>
              </a:cxn>
              <a:cxn ang="0">
                <a:pos x="connsiteX3" y="connsiteY3"/>
              </a:cxn>
            </a:cxnLst>
            <a:rect l="l" t="t" r="r" b="b"/>
            <a:pathLst>
              <a:path w="5681662" h="2224088">
                <a:moveTo>
                  <a:pt x="5681662" y="2224088"/>
                </a:moveTo>
                <a:lnTo>
                  <a:pt x="5681662" y="0"/>
                </a:lnTo>
                <a:lnTo>
                  <a:pt x="0" y="0"/>
                </a:lnTo>
                <a:lnTo>
                  <a:pt x="5681662" y="22240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p:cNvSpPr/>
          <p:nvPr userDrawn="1"/>
        </p:nvSpPr>
        <p:spPr>
          <a:xfrm>
            <a:off x="6510338" y="0"/>
            <a:ext cx="5681662" cy="2224088"/>
          </a:xfrm>
          <a:custGeom>
            <a:avLst/>
            <a:gdLst>
              <a:gd name="connsiteX0" fmla="*/ 5681662 w 5681662"/>
              <a:gd name="connsiteY0" fmla="*/ 2224088 h 2224088"/>
              <a:gd name="connsiteX1" fmla="*/ 5681662 w 5681662"/>
              <a:gd name="connsiteY1" fmla="*/ 0 h 2224088"/>
              <a:gd name="connsiteX2" fmla="*/ 0 w 5681662"/>
              <a:gd name="connsiteY2" fmla="*/ 0 h 2224088"/>
              <a:gd name="connsiteX3" fmla="*/ 5681662 w 5681662"/>
              <a:gd name="connsiteY3" fmla="*/ 2224088 h 2224088"/>
            </a:gdLst>
            <a:ahLst/>
            <a:cxnLst>
              <a:cxn ang="0">
                <a:pos x="connsiteX0" y="connsiteY0"/>
              </a:cxn>
              <a:cxn ang="0">
                <a:pos x="connsiteX1" y="connsiteY1"/>
              </a:cxn>
              <a:cxn ang="0">
                <a:pos x="connsiteX2" y="connsiteY2"/>
              </a:cxn>
              <a:cxn ang="0">
                <a:pos x="connsiteX3" y="connsiteY3"/>
              </a:cxn>
            </a:cxnLst>
            <a:rect l="l" t="t" r="r" b="b"/>
            <a:pathLst>
              <a:path w="5681662" h="2224088">
                <a:moveTo>
                  <a:pt x="5681662" y="2224088"/>
                </a:moveTo>
                <a:lnTo>
                  <a:pt x="5681662" y="0"/>
                </a:lnTo>
                <a:lnTo>
                  <a:pt x="0" y="0"/>
                </a:lnTo>
                <a:lnTo>
                  <a:pt x="5681662" y="22240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840985"/>
            <a:ext cx="10515600" cy="821917"/>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38200" y="1814513"/>
            <a:ext cx="10515600" cy="436245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0" i="0">
                <a:solidFill>
                  <a:schemeClr val="bg2">
                    <a:lumMod val="25000"/>
                  </a:schemeClr>
                </a:solidFill>
                <a:latin typeface="Helvetica Regular" charset="0"/>
              </a:defRPr>
            </a:lvl1pPr>
          </a:lstStyle>
          <a:p>
            <a:fld id="{E927A71C-5EB0-45EC-B0AD-E94D765AE5AB}" type="slidenum">
              <a:rPr lang="en-US" smtClean="0"/>
              <a:pPr/>
              <a:t>‹#›</a:t>
            </a:fld>
            <a:endParaRPr lang="en-US" dirty="0"/>
          </a:p>
        </p:txBody>
      </p:sp>
      <p:sp>
        <p:nvSpPr>
          <p:cNvPr id="8" name="Rectangle 7"/>
          <p:cNvSpPr/>
          <p:nvPr userDrawn="1"/>
        </p:nvSpPr>
        <p:spPr>
          <a:xfrm>
            <a:off x="0" y="0"/>
            <a:ext cx="838200" cy="109057"/>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901110" y="0"/>
            <a:ext cx="838200" cy="109057"/>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1802220" y="0"/>
            <a:ext cx="838200" cy="10905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74099" y="144864"/>
            <a:ext cx="2450026" cy="470706"/>
          </a:xfrm>
          <a:prstGeom prst="rect">
            <a:avLst/>
          </a:prstGeom>
        </p:spPr>
      </p:pic>
      <p:pic>
        <p:nvPicPr>
          <p:cNvPr id="21" name="Graphic 20"/>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724467" y="63900"/>
            <a:ext cx="4334183" cy="126600"/>
          </a:xfrm>
          <a:prstGeom prst="rect">
            <a:avLst/>
          </a:prstGeom>
        </p:spPr>
      </p:pic>
      <p:sp>
        <p:nvSpPr>
          <p:cNvPr id="22" name="Rectangle 21"/>
          <p:cNvSpPr/>
          <p:nvPr userDrawn="1"/>
        </p:nvSpPr>
        <p:spPr>
          <a:xfrm>
            <a:off x="9551580" y="6748943"/>
            <a:ext cx="838200" cy="109057"/>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10452690" y="6748943"/>
            <a:ext cx="838200" cy="109057"/>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11353800" y="6748943"/>
            <a:ext cx="838200" cy="10905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p:cNvSpPr txBox="1">
            <a:spLocks/>
          </p:cNvSpPr>
          <p:nvPr userDrawn="1"/>
        </p:nvSpPr>
        <p:spPr>
          <a:xfrm>
            <a:off x="1653904" y="6492871"/>
            <a:ext cx="4084320" cy="365125"/>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bg2">
                    <a:lumMod val="25000"/>
                  </a:schemeClr>
                </a:solidFill>
                <a:latin typeface="Myriad Pro" panose="020B0503030403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800" b="0" i="0" dirty="0">
                <a:solidFill>
                  <a:srgbClr val="391378"/>
                </a:solidFill>
                <a:latin typeface="Helvetica Regular" charset="0"/>
              </a:rPr>
              <a:t>©  2019 New York State Office of Mental Health</a:t>
            </a:r>
          </a:p>
        </p:txBody>
      </p:sp>
      <p:pic>
        <p:nvPicPr>
          <p:cNvPr id="25" name="Picture 24"/>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433009" y="6292563"/>
            <a:ext cx="2103476" cy="528504"/>
          </a:xfrm>
          <a:prstGeom prst="rect">
            <a:avLst/>
          </a:prstGeom>
        </p:spPr>
      </p:pic>
    </p:spTree>
    <p:extLst>
      <p:ext uri="{BB962C8B-B14F-4D97-AF65-F5344CB8AC3E}">
        <p14:creationId xmlns:p14="http://schemas.microsoft.com/office/powerpoint/2010/main" val="3027932959"/>
      </p:ext>
    </p:extLst>
  </p:cSld>
  <p:clrMap bg1="lt1" tx1="dk1" bg2="lt2" tx2="dk2" accent1="accent1" accent2="accent2" accent3="accent3" accent4="accent4" accent5="accent5" accent6="accent6" hlink="hlink" folHlink="folHlink"/>
  <p:sldLayoutIdLst>
    <p:sldLayoutId id="2147483697" r:id="rId1"/>
    <p:sldLayoutId id="2147483715" r:id="rId2"/>
    <p:sldLayoutId id="2147483764" r:id="rId3"/>
    <p:sldLayoutId id="2147483698" r:id="rId4"/>
    <p:sldLayoutId id="2147483699" r:id="rId5"/>
    <p:sldLayoutId id="2147483700" r:id="rId6"/>
    <p:sldLayoutId id="2147483701" r:id="rId7"/>
    <p:sldLayoutId id="2147483703" r:id="rId8"/>
    <p:sldLayoutId id="2147483704" r:id="rId9"/>
    <p:sldLayoutId id="2147483705" r:id="rId10"/>
    <p:sldLayoutId id="2147483706" r:id="rId11"/>
    <p:sldLayoutId id="2147483707"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6000" b="0" i="0" kern="1200">
          <a:solidFill>
            <a:schemeClr val="tx1"/>
          </a:solidFill>
          <a:latin typeface="Helvetica Regular" charset="0"/>
          <a:ea typeface="Kozuka Gothic Pr6N B" panose="020B0800000000000000" pitchFamily="34" charset="-128"/>
          <a:cs typeface="Myriad Arabic" panose="01010101010101010101" pitchFamily="50" charset="-78"/>
        </a:defRPr>
      </a:lvl1pPr>
    </p:titleStyle>
    <p:bodyStyle>
      <a:lvl1pPr marL="228600" indent="-228600" algn="l" defTabSz="914400" rtl="0" eaLnBrk="1" latinLnBrk="0" hangingPunct="1">
        <a:lnSpc>
          <a:spcPct val="90000"/>
        </a:lnSpc>
        <a:spcBef>
          <a:spcPts val="1000"/>
        </a:spcBef>
        <a:buFontTx/>
        <a:buBlip>
          <a:blip r:embed="rId19"/>
        </a:buBlip>
        <a:defRPr sz="2800" b="0" i="0" kern="1200">
          <a:solidFill>
            <a:schemeClr val="tx1"/>
          </a:solidFill>
          <a:latin typeface="Helvetica Regular" charset="0"/>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b="0" i="0" kern="1200">
          <a:solidFill>
            <a:schemeClr val="tx1"/>
          </a:solidFill>
          <a:latin typeface="Helvetica Regular" charset="0"/>
          <a:ea typeface="+mn-ea"/>
          <a:cs typeface="+mn-cs"/>
        </a:defRPr>
      </a:lvl2pPr>
      <a:lvl3pPr marL="1143000" indent="-228600" algn="l" defTabSz="914400" rtl="0" eaLnBrk="1" latinLnBrk="0" hangingPunct="1">
        <a:lnSpc>
          <a:spcPct val="90000"/>
        </a:lnSpc>
        <a:spcBef>
          <a:spcPts val="500"/>
        </a:spcBef>
        <a:buClr>
          <a:schemeClr val="tx2"/>
        </a:buClr>
        <a:buFont typeface="Myriad Pro Cond" panose="020B0506030403020204" pitchFamily="34" charset="0"/>
        <a:buChar char="−"/>
        <a:defRPr sz="2000" b="0" i="0" kern="1200">
          <a:solidFill>
            <a:schemeClr val="tx1"/>
          </a:solidFill>
          <a:latin typeface="Helvetica Regular" charset="0"/>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b="0" i="0" kern="1200">
          <a:solidFill>
            <a:schemeClr val="tx1"/>
          </a:solidFill>
          <a:latin typeface="Helvetica Regular" charset="0"/>
          <a:ea typeface="+mn-ea"/>
          <a:cs typeface="+mn-cs"/>
        </a:defRPr>
      </a:lvl4pPr>
      <a:lvl5pPr marL="2057400" indent="-228600" algn="l" defTabSz="914400" rtl="0" eaLnBrk="1" latinLnBrk="0" hangingPunct="1">
        <a:lnSpc>
          <a:spcPct val="90000"/>
        </a:lnSpc>
        <a:spcBef>
          <a:spcPts val="500"/>
        </a:spcBef>
        <a:buClr>
          <a:schemeClr val="tx2"/>
        </a:buClr>
        <a:buFont typeface="Myriad Pro Cond" panose="020B0506030403020204" pitchFamily="34" charset="0"/>
        <a:buChar char="-"/>
        <a:defRPr sz="1800" b="0" i="0" kern="1200">
          <a:solidFill>
            <a:schemeClr val="tx1"/>
          </a:solidFill>
          <a:latin typeface="Helvetica Regular"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12">
            <a:alphaModFix amt="5000"/>
            <a:extLst>
              <a:ext uri="{28A0092B-C50C-407E-A947-70E740481C1C}">
                <a14:useLocalDpi xmlns:a14="http://schemas.microsoft.com/office/drawing/2010/main" val="0"/>
              </a:ext>
            </a:extLst>
          </a:blip>
          <a:srcRect l="26425" r="31898" b="35658"/>
          <a:stretch/>
        </p:blipFill>
        <p:spPr>
          <a:xfrm>
            <a:off x="7752498" y="1678675"/>
            <a:ext cx="4439502" cy="5179325"/>
          </a:xfrm>
          <a:prstGeom prst="rect">
            <a:avLst/>
          </a:prstGeom>
        </p:spPr>
      </p:pic>
      <p:sp>
        <p:nvSpPr>
          <p:cNvPr id="11" name="Rectangle 10"/>
          <p:cNvSpPr/>
          <p:nvPr userDrawn="1"/>
        </p:nvSpPr>
        <p:spPr>
          <a:xfrm>
            <a:off x="0" y="-2"/>
            <a:ext cx="3919948" cy="144866"/>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4151958" y="-4"/>
            <a:ext cx="3900222" cy="144868"/>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8284190" y="0"/>
            <a:ext cx="3907809" cy="144864"/>
          </a:xfrm>
          <a:prstGeom prst="rect">
            <a:avLst/>
          </a:prstGeom>
          <a:solidFill>
            <a:srgbClr val="7BB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33009" y="6292563"/>
            <a:ext cx="2103476" cy="528504"/>
          </a:xfrm>
          <a:prstGeom prst="rect">
            <a:avLst/>
          </a:prstGeom>
        </p:spPr>
      </p:pic>
      <p:sp>
        <p:nvSpPr>
          <p:cNvPr id="17" name="Slide Number Placeholder 5"/>
          <p:cNvSpPr>
            <a:spLocks noGrp="1"/>
          </p:cNvSpPr>
          <p:nvPr>
            <p:ph type="sldNum" sz="quarter" idx="4"/>
          </p:nvPr>
        </p:nvSpPr>
        <p:spPr>
          <a:xfrm>
            <a:off x="8610600" y="6523630"/>
            <a:ext cx="2743200" cy="262814"/>
          </a:xfrm>
          <a:prstGeom prst="rect">
            <a:avLst/>
          </a:prstGeom>
        </p:spPr>
        <p:txBody>
          <a:bodyPr/>
          <a:lstStyle>
            <a:lvl1pPr algn="r">
              <a:defRPr sz="1200"/>
            </a:lvl1pPr>
          </a:lstStyle>
          <a:p>
            <a:fld id="{023EF2FA-38EB-354B-AB31-D0F975FB7077}" type="slidenum">
              <a:rPr lang="en-US" smtClean="0"/>
              <a:pPr/>
              <a:t>‹#›</a:t>
            </a:fld>
            <a:endParaRPr lang="en-US" dirty="0"/>
          </a:p>
        </p:txBody>
      </p:sp>
      <p:sp>
        <p:nvSpPr>
          <p:cNvPr id="10" name="Footer Placeholder 4"/>
          <p:cNvSpPr txBox="1">
            <a:spLocks/>
          </p:cNvSpPr>
          <p:nvPr userDrawn="1"/>
        </p:nvSpPr>
        <p:spPr>
          <a:xfrm>
            <a:off x="1653904" y="6492871"/>
            <a:ext cx="4084320" cy="365125"/>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bg2">
                    <a:lumMod val="25000"/>
                  </a:schemeClr>
                </a:solidFill>
                <a:latin typeface="Myriad Pro" panose="020B0503030403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800" b="0" i="0" dirty="0">
                <a:solidFill>
                  <a:srgbClr val="391378"/>
                </a:solidFill>
                <a:latin typeface="Helvetica Regular" charset="0"/>
              </a:rPr>
              <a:t>©  2019 New York State Office of Mental Health</a:t>
            </a:r>
          </a:p>
        </p:txBody>
      </p:sp>
    </p:spTree>
    <p:extLst>
      <p:ext uri="{BB962C8B-B14F-4D97-AF65-F5344CB8AC3E}">
        <p14:creationId xmlns:p14="http://schemas.microsoft.com/office/powerpoint/2010/main" val="56612017"/>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Lst>
  <p:txStyles>
    <p:titleStyle>
      <a:lvl1pPr algn="ctr" defTabSz="914400" rtl="0" eaLnBrk="1" latinLnBrk="0" hangingPunct="1">
        <a:lnSpc>
          <a:spcPct val="90000"/>
        </a:lnSpc>
        <a:spcBef>
          <a:spcPct val="0"/>
        </a:spcBef>
        <a:buNone/>
        <a:defRPr sz="6000" b="0" i="0" kern="1200">
          <a:solidFill>
            <a:schemeClr val="bg1"/>
          </a:solidFill>
          <a:latin typeface="Helvetica Light" charset="0"/>
          <a:ea typeface="Helvetica Light" charset="0"/>
          <a:cs typeface="Helvetica Light"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4"/>
            <a:ext cx="12192000" cy="68580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2"/>
            <a:ext cx="3919948" cy="144866"/>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4151958" y="-4"/>
            <a:ext cx="3900222" cy="144868"/>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8284190" y="0"/>
            <a:ext cx="3907809" cy="144864"/>
          </a:xfrm>
          <a:prstGeom prst="rect">
            <a:avLst/>
          </a:prstGeom>
          <a:solidFill>
            <a:srgbClr val="7BB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1115706"/>
            <a:ext cx="10515600" cy="70991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2231416"/>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788070" y="163582"/>
            <a:ext cx="615860" cy="788538"/>
          </a:xfrm>
          <a:prstGeom prst="rect">
            <a:avLst/>
          </a:prstGeom>
        </p:spPr>
      </p:pic>
      <p:sp>
        <p:nvSpPr>
          <p:cNvPr id="14" name="Slide Number Placeholder 5"/>
          <p:cNvSpPr txBox="1">
            <a:spLocks/>
          </p:cNvSpPr>
          <p:nvPr userDrawn="1"/>
        </p:nvSpPr>
        <p:spPr>
          <a:xfrm>
            <a:off x="8610600" y="6492871"/>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B329009-5ACF-9B49-A090-FE26ACD75C75}" type="slidenum">
              <a:rPr lang="en-US" smtClean="0">
                <a:solidFill>
                  <a:srgbClr val="391378"/>
                </a:solidFill>
              </a:rPr>
              <a:pPr/>
              <a:t>‹#›</a:t>
            </a:fld>
            <a:endParaRPr lang="en-US" dirty="0">
              <a:solidFill>
                <a:srgbClr val="391378"/>
              </a:solidFill>
            </a:endParaRPr>
          </a:p>
        </p:txBody>
      </p:sp>
      <p:sp>
        <p:nvSpPr>
          <p:cNvPr id="16" name="Footer Placeholder 4"/>
          <p:cNvSpPr txBox="1">
            <a:spLocks/>
          </p:cNvSpPr>
          <p:nvPr userDrawn="1"/>
        </p:nvSpPr>
        <p:spPr>
          <a:xfrm>
            <a:off x="1653904" y="6492871"/>
            <a:ext cx="4084320" cy="365125"/>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bg2">
                    <a:lumMod val="25000"/>
                  </a:schemeClr>
                </a:solidFill>
                <a:latin typeface="Myriad Pro" panose="020B0503030403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800" b="0" i="0" dirty="0">
                <a:solidFill>
                  <a:srgbClr val="391378"/>
                </a:solidFill>
                <a:latin typeface="Helvetica Regular" charset="0"/>
              </a:rPr>
              <a:t>©  2019 New York State Office of Mental Health</a:t>
            </a:r>
          </a:p>
        </p:txBody>
      </p:sp>
      <p:pic>
        <p:nvPicPr>
          <p:cNvPr id="12" name="Picture 1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33009" y="6292563"/>
            <a:ext cx="2103476" cy="528504"/>
          </a:xfrm>
          <a:prstGeom prst="rect">
            <a:avLst/>
          </a:prstGeom>
        </p:spPr>
      </p:pic>
    </p:spTree>
    <p:extLst>
      <p:ext uri="{BB962C8B-B14F-4D97-AF65-F5344CB8AC3E}">
        <p14:creationId xmlns:p14="http://schemas.microsoft.com/office/powerpoint/2010/main" val="164055584"/>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ctr" defTabSz="914400" rtl="0" eaLnBrk="1" latinLnBrk="0" hangingPunct="1">
        <a:lnSpc>
          <a:spcPct val="90000"/>
        </a:lnSpc>
        <a:spcBef>
          <a:spcPct val="0"/>
        </a:spcBef>
        <a:buNone/>
        <a:defRPr sz="4400" b="0" i="0" kern="1200">
          <a:solidFill>
            <a:schemeClr val="tx1"/>
          </a:solidFill>
          <a:latin typeface="Helvetica Light" charset="0"/>
          <a:ea typeface="Helvetica Light" charset="0"/>
          <a:cs typeface="Helvetica Light"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Helvetica Regular" charset="0"/>
          <a:ea typeface="Helvetica Regular" charset="0"/>
          <a:cs typeface="Helvetica Regular"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Helvetica Regular" charset="0"/>
          <a:ea typeface="Helvetica Regular" charset="0"/>
          <a:cs typeface="Helvetica Regular"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Helvetica Regular" charset="0"/>
          <a:ea typeface="Helvetica Regular" charset="0"/>
          <a:cs typeface="Helvetica Regular"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Helvetica Regular" charset="0"/>
          <a:ea typeface="Helvetica Regular" charset="0"/>
          <a:cs typeface="Helvetica Regular"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Helvetica Regular" charset="0"/>
          <a:ea typeface="Helvetica Regular" charset="0"/>
          <a:cs typeface="Helvetica Regular"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B0E87D-D0AB-4795-A1FE-6F5D7DA6EC0F}"/>
              </a:ext>
            </a:extLst>
          </p:cNvPr>
          <p:cNvSpPr txBox="1"/>
          <p:nvPr/>
        </p:nvSpPr>
        <p:spPr>
          <a:xfrm>
            <a:off x="682450" y="1878178"/>
            <a:ext cx="10827100" cy="1323439"/>
          </a:xfrm>
          <a:prstGeom prst="rect">
            <a:avLst/>
          </a:prstGeom>
          <a:noFill/>
        </p:spPr>
        <p:txBody>
          <a:bodyPr wrap="square" rtlCol="0">
            <a:spAutoFit/>
          </a:bodyPr>
          <a:lstStyle/>
          <a:p>
            <a:pPr algn="ctr"/>
            <a:r>
              <a:rPr lang="en-US" sz="8000" dirty="0">
                <a:solidFill>
                  <a:srgbClr val="391378"/>
                </a:solidFill>
                <a:latin typeface="Helvetica Regular" charset="0"/>
                <a:ea typeface="Helvetica Regular" charset="0"/>
                <a:cs typeface="Helvetica Regular" charset="0"/>
              </a:rPr>
              <a:t>Aggression - Treatment</a:t>
            </a:r>
          </a:p>
        </p:txBody>
      </p:sp>
      <p:sp>
        <p:nvSpPr>
          <p:cNvPr id="3" name="Subtitle 2">
            <a:extLst>
              <a:ext uri="{FF2B5EF4-FFF2-40B4-BE49-F238E27FC236}">
                <a16:creationId xmlns:a16="http://schemas.microsoft.com/office/drawing/2014/main" id="{1C259B78-A2FC-4C55-B4BA-C0E9919E35F6}"/>
              </a:ext>
            </a:extLst>
          </p:cNvPr>
          <p:cNvSpPr txBox="1">
            <a:spLocks/>
          </p:cNvSpPr>
          <p:nvPr/>
        </p:nvSpPr>
        <p:spPr>
          <a:xfrm>
            <a:off x="82352" y="3429001"/>
            <a:ext cx="11999999" cy="2266942"/>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pPr lvl="1" algn="ctr">
              <a:lnSpc>
                <a:spcPct val="160000"/>
              </a:lnSpc>
            </a:pPr>
            <a:r>
              <a:rPr lang="en-US" sz="3200" dirty="0">
                <a:solidFill>
                  <a:schemeClr val="tx1">
                    <a:lumMod val="65000"/>
                    <a:lumOff val="35000"/>
                  </a:schemeClr>
                </a:solidFill>
                <a:latin typeface="Helvetica Regular" charset="0"/>
              </a:rPr>
              <a:t>Breck Borcherding MD</a:t>
            </a:r>
          </a:p>
          <a:p>
            <a:pPr lvl="1" algn="ctr">
              <a:lnSpc>
                <a:spcPct val="160000"/>
              </a:lnSpc>
            </a:pPr>
            <a:r>
              <a:rPr lang="en-US" sz="2800" dirty="0">
                <a:solidFill>
                  <a:schemeClr val="tx1">
                    <a:lumMod val="65000"/>
                    <a:lumOff val="35000"/>
                  </a:schemeClr>
                </a:solidFill>
                <a:latin typeface="Helvetica Regular" charset="0"/>
              </a:rPr>
              <a:t>Spring 2024</a:t>
            </a:r>
          </a:p>
          <a:p>
            <a:pPr lvl="1" algn="ctr">
              <a:lnSpc>
                <a:spcPct val="160000"/>
              </a:lnSpc>
            </a:pPr>
            <a:endParaRPr lang="en-US" sz="2800" dirty="0">
              <a:solidFill>
                <a:schemeClr val="tx1">
                  <a:lumMod val="65000"/>
                  <a:lumOff val="35000"/>
                </a:schemeClr>
              </a:solidFill>
            </a:endParaRPr>
          </a:p>
        </p:txBody>
      </p:sp>
    </p:spTree>
    <p:extLst>
      <p:ext uri="{BB962C8B-B14F-4D97-AF65-F5344CB8AC3E}">
        <p14:creationId xmlns:p14="http://schemas.microsoft.com/office/powerpoint/2010/main" val="1168997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425E1-51F2-4C48-A238-D3CFCD61B555}"/>
              </a:ext>
            </a:extLst>
          </p:cNvPr>
          <p:cNvSpPr>
            <a:spLocks noGrp="1"/>
          </p:cNvSpPr>
          <p:nvPr>
            <p:ph type="title"/>
          </p:nvPr>
        </p:nvSpPr>
        <p:spPr>
          <a:xfrm>
            <a:off x="838200" y="771658"/>
            <a:ext cx="10515600" cy="709919"/>
          </a:xfrm>
        </p:spPr>
        <p:txBody>
          <a:bodyPr>
            <a:normAutofit fontScale="90000"/>
          </a:bodyPr>
          <a:lstStyle/>
          <a:p>
            <a:pPr algn="l"/>
            <a:r>
              <a:rPr lang="en-US" sz="8000" dirty="0"/>
              <a:t>3</a:t>
            </a:r>
            <a:r>
              <a:rPr lang="en-US" sz="7200" dirty="0"/>
              <a:t> </a:t>
            </a:r>
            <a:r>
              <a:rPr lang="en-US" dirty="0"/>
              <a:t>Psychosocial therapies for aggression and comorbidity targets</a:t>
            </a:r>
          </a:p>
        </p:txBody>
      </p:sp>
      <p:sp>
        <p:nvSpPr>
          <p:cNvPr id="3" name="Content Placeholder 2">
            <a:extLst>
              <a:ext uri="{FF2B5EF4-FFF2-40B4-BE49-F238E27FC236}">
                <a16:creationId xmlns:a16="http://schemas.microsoft.com/office/drawing/2014/main" id="{2DD26B7A-4BF9-41B6-B7FC-AC5D95A3D98E}"/>
              </a:ext>
            </a:extLst>
          </p:cNvPr>
          <p:cNvSpPr>
            <a:spLocks noGrp="1"/>
          </p:cNvSpPr>
          <p:nvPr>
            <p:ph idx="1"/>
          </p:nvPr>
        </p:nvSpPr>
        <p:spPr>
          <a:xfrm>
            <a:off x="838200" y="2022532"/>
            <a:ext cx="10515600" cy="4351338"/>
          </a:xfrm>
        </p:spPr>
        <p:txBody>
          <a:bodyPr>
            <a:normAutofit fontScale="85000" lnSpcReduction="20000"/>
          </a:bodyPr>
          <a:lstStyle/>
          <a:p>
            <a:pPr marL="514350" indent="-514350">
              <a:buFont typeface="+mj-lt"/>
              <a:buAutoNum type="arabicPeriod"/>
            </a:pPr>
            <a:r>
              <a:rPr lang="en-US" dirty="0">
                <a:solidFill>
                  <a:srgbClr val="C00000"/>
                </a:solidFill>
              </a:rPr>
              <a:t>Individual child therapies</a:t>
            </a:r>
          </a:p>
          <a:p>
            <a:pPr marL="971550" lvl="1" indent="-514350">
              <a:buFont typeface="+mj-lt"/>
              <a:buAutoNum type="arabicPeriod"/>
            </a:pPr>
            <a:r>
              <a:rPr lang="en-US" dirty="0"/>
              <a:t>CBT (cognitive behavioral) therapies for self management</a:t>
            </a:r>
          </a:p>
          <a:p>
            <a:pPr marL="971550" lvl="1" indent="-514350">
              <a:buFont typeface="+mj-lt"/>
              <a:buAutoNum type="arabicPeriod"/>
            </a:pPr>
            <a:r>
              <a:rPr lang="en-US" dirty="0"/>
              <a:t>Treatments for trauma or other comorbidity</a:t>
            </a:r>
          </a:p>
          <a:p>
            <a:pPr marL="514350" indent="-514350">
              <a:buFont typeface="+mj-lt"/>
              <a:buAutoNum type="arabicPeriod"/>
            </a:pPr>
            <a:r>
              <a:rPr lang="en-US" dirty="0">
                <a:solidFill>
                  <a:srgbClr val="C00000"/>
                </a:solidFill>
              </a:rPr>
              <a:t>Parent-child therapies for behavior</a:t>
            </a:r>
          </a:p>
          <a:p>
            <a:pPr marL="971550" lvl="1" indent="-514350">
              <a:buFont typeface="+mj-lt"/>
              <a:buAutoNum type="arabicPeriod"/>
            </a:pPr>
            <a:r>
              <a:rPr lang="en-US" dirty="0"/>
              <a:t>Parent education</a:t>
            </a:r>
          </a:p>
          <a:p>
            <a:pPr marL="971550" lvl="1" indent="-514350">
              <a:buFont typeface="+mj-lt"/>
              <a:buAutoNum type="arabicPeriod"/>
            </a:pPr>
            <a:r>
              <a:rPr lang="en-US" dirty="0"/>
              <a:t>PCIT</a:t>
            </a:r>
          </a:p>
          <a:p>
            <a:pPr marL="971550" lvl="1" indent="-514350">
              <a:buFont typeface="+mj-lt"/>
              <a:buAutoNum type="arabicPeriod"/>
            </a:pPr>
            <a:r>
              <a:rPr lang="en-US" dirty="0"/>
              <a:t>Triple P/PPP</a:t>
            </a:r>
          </a:p>
          <a:p>
            <a:pPr marL="971550" lvl="1" indent="-514350">
              <a:buFont typeface="+mj-lt"/>
              <a:buAutoNum type="arabicPeriod"/>
            </a:pPr>
            <a:r>
              <a:rPr lang="en-US" dirty="0"/>
              <a:t>Behavioral therapies focusing on managing antecedents and consequences</a:t>
            </a:r>
          </a:p>
          <a:p>
            <a:pPr marL="514350" indent="-514350">
              <a:buFont typeface="+mj-lt"/>
              <a:buAutoNum type="arabicPeriod"/>
            </a:pPr>
            <a:r>
              <a:rPr lang="en-US" dirty="0">
                <a:solidFill>
                  <a:srgbClr val="C00000"/>
                </a:solidFill>
              </a:rPr>
              <a:t>School related supports and therapies</a:t>
            </a:r>
          </a:p>
          <a:p>
            <a:pPr marL="971550" lvl="1" indent="-514350">
              <a:buFont typeface="+mj-lt"/>
              <a:buAutoNum type="arabicPeriod"/>
            </a:pPr>
            <a:r>
              <a:rPr lang="en-US" dirty="0"/>
              <a:t>Data gathering and positive behavioral supports</a:t>
            </a:r>
          </a:p>
          <a:p>
            <a:pPr marL="514350" indent="-514350">
              <a:buFont typeface="+mj-lt"/>
              <a:buAutoNum type="arabicPeriod"/>
            </a:pPr>
            <a:r>
              <a:rPr lang="en-US" dirty="0">
                <a:solidFill>
                  <a:srgbClr val="C00000"/>
                </a:solidFill>
              </a:rPr>
              <a:t>Systemic therapies for older patients</a:t>
            </a:r>
          </a:p>
          <a:p>
            <a:pPr marL="971550" lvl="1" indent="-514350">
              <a:buFont typeface="+mj-lt"/>
              <a:buAutoNum type="arabicPeriod"/>
            </a:pPr>
            <a:r>
              <a:rPr lang="en-US" dirty="0"/>
              <a:t>Individual/parental/marital/family therapies</a:t>
            </a:r>
          </a:p>
          <a:p>
            <a:pPr marL="971550" lvl="1" indent="-514350">
              <a:buFont typeface="+mj-lt"/>
              <a:buAutoNum type="arabicPeriod"/>
            </a:pPr>
            <a:r>
              <a:rPr lang="en-US" dirty="0"/>
              <a:t>Multisystemic therapy</a:t>
            </a:r>
          </a:p>
          <a:p>
            <a:pPr marL="971550" lvl="1" indent="-514350">
              <a:buFont typeface="+mj-lt"/>
              <a:buAutoNum type="arabicPeriod"/>
            </a:pPr>
            <a:endParaRPr lang="en-US" dirty="0"/>
          </a:p>
          <a:p>
            <a:pPr marL="971550" lvl="1" indent="-514350">
              <a:buFont typeface="+mj-lt"/>
              <a:buAutoNum type="arabicPeriod"/>
            </a:pPr>
            <a:endParaRPr lang="en-US" dirty="0"/>
          </a:p>
        </p:txBody>
      </p:sp>
    </p:spTree>
    <p:extLst>
      <p:ext uri="{BB962C8B-B14F-4D97-AF65-F5344CB8AC3E}">
        <p14:creationId xmlns:p14="http://schemas.microsoft.com/office/powerpoint/2010/main" val="1154987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425E1-51F2-4C48-A238-D3CFCD61B555}"/>
              </a:ext>
            </a:extLst>
          </p:cNvPr>
          <p:cNvSpPr>
            <a:spLocks noGrp="1"/>
          </p:cNvSpPr>
          <p:nvPr>
            <p:ph type="title"/>
          </p:nvPr>
        </p:nvSpPr>
        <p:spPr>
          <a:xfrm>
            <a:off x="838200" y="980509"/>
            <a:ext cx="10515600" cy="709919"/>
          </a:xfrm>
        </p:spPr>
        <p:txBody>
          <a:bodyPr>
            <a:normAutofit fontScale="90000"/>
          </a:bodyPr>
          <a:lstStyle/>
          <a:p>
            <a:pPr algn="l"/>
            <a:r>
              <a:rPr lang="en-US" sz="8000" dirty="0"/>
              <a:t>3</a:t>
            </a:r>
            <a:r>
              <a:rPr lang="en-US" dirty="0"/>
              <a:t> Child only psychotherapies</a:t>
            </a:r>
          </a:p>
        </p:txBody>
      </p:sp>
      <p:sp>
        <p:nvSpPr>
          <p:cNvPr id="8" name="TextBox 7">
            <a:extLst>
              <a:ext uri="{FF2B5EF4-FFF2-40B4-BE49-F238E27FC236}">
                <a16:creationId xmlns:a16="http://schemas.microsoft.com/office/drawing/2014/main" id="{036012B9-65AE-5441-8F5D-278B0C4CCDFA}"/>
              </a:ext>
            </a:extLst>
          </p:cNvPr>
          <p:cNvSpPr txBox="1"/>
          <p:nvPr/>
        </p:nvSpPr>
        <p:spPr>
          <a:xfrm>
            <a:off x="924791" y="1808477"/>
            <a:ext cx="10342418" cy="3970318"/>
          </a:xfrm>
          <a:prstGeom prst="rect">
            <a:avLst/>
          </a:prstGeom>
          <a:noFill/>
        </p:spPr>
        <p:txBody>
          <a:bodyPr wrap="square">
            <a:spAutoFit/>
          </a:bodyPr>
          <a:lstStyle/>
          <a:p>
            <a:pPr marL="914400" lvl="1" indent="-457200">
              <a:buFont typeface="Arial" panose="020B0604020202020204" pitchFamily="34" charset="0"/>
              <a:buChar char="•"/>
            </a:pPr>
            <a:r>
              <a:rPr lang="en-US" sz="2800" dirty="0">
                <a:latin typeface="Helvetica" pitchFamily="2" charset="0"/>
              </a:rPr>
              <a:t>Coping skills for child: learning how to calm self, what puts them in the “red zone”, what to do to prevent, when best time to intervene</a:t>
            </a:r>
          </a:p>
          <a:p>
            <a:pPr marL="914400" lvl="1" indent="-457200">
              <a:buFont typeface="Arial" panose="020B0604020202020204" pitchFamily="34" charset="0"/>
              <a:buChar char="•"/>
            </a:pPr>
            <a:endParaRPr lang="en-US" sz="2800" dirty="0">
              <a:latin typeface="Helvetica" pitchFamily="2" charset="0"/>
            </a:endParaRPr>
          </a:p>
          <a:p>
            <a:pPr marL="914400" lvl="1" indent="-457200">
              <a:buFont typeface="Arial" panose="020B0604020202020204" pitchFamily="34" charset="0"/>
              <a:buChar char="•"/>
            </a:pPr>
            <a:r>
              <a:rPr lang="en-US" sz="2800" dirty="0">
                <a:latin typeface="Helvetica" pitchFamily="2" charset="0"/>
              </a:rPr>
              <a:t>An individualized recipe such as “modular” therapies (</a:t>
            </a:r>
            <a:r>
              <a:rPr lang="en-US" sz="2800" u="sng" dirty="0">
                <a:latin typeface="Helvetica" pitchFamily="2" charset="0"/>
              </a:rPr>
              <a:t>Match-ATDC</a:t>
            </a:r>
            <a:r>
              <a:rPr lang="en-US" sz="2800" dirty="0">
                <a:latin typeface="Helvetica" pitchFamily="2" charset="0"/>
              </a:rPr>
              <a:t> Bruce </a:t>
            </a:r>
            <a:r>
              <a:rPr lang="en-US" sz="2800" dirty="0" err="1">
                <a:latin typeface="Helvetica" pitchFamily="2" charset="0"/>
              </a:rPr>
              <a:t>Chorpita</a:t>
            </a:r>
            <a:r>
              <a:rPr lang="en-US" sz="2800" dirty="0">
                <a:latin typeface="Helvetica" pitchFamily="2" charset="0"/>
              </a:rPr>
              <a:t> and John Weisz) for comorbidity of anxiety, trauma, depression, conduct</a:t>
            </a:r>
          </a:p>
          <a:p>
            <a:pPr marL="914400" lvl="1" indent="-457200">
              <a:buFont typeface="Arial" panose="020B0604020202020204" pitchFamily="34" charset="0"/>
              <a:buChar char="•"/>
            </a:pPr>
            <a:endParaRPr lang="en-US" sz="2800" dirty="0">
              <a:solidFill>
                <a:srgbClr val="FF0000"/>
              </a:solidFill>
              <a:latin typeface="Helvetica" pitchFamily="2" charset="0"/>
            </a:endParaRPr>
          </a:p>
          <a:p>
            <a:pPr marL="914400" lvl="1" indent="-457200">
              <a:buFont typeface="Arial" panose="020B0604020202020204" pitchFamily="34" charset="0"/>
              <a:buChar char="•"/>
            </a:pPr>
            <a:r>
              <a:rPr lang="en-US" sz="2800" dirty="0">
                <a:solidFill>
                  <a:srgbClr val="FF0000"/>
                </a:solidFill>
                <a:latin typeface="Helvetica" pitchFamily="2" charset="0"/>
              </a:rPr>
              <a:t>But BEST in concert with parent-child work</a:t>
            </a:r>
          </a:p>
        </p:txBody>
      </p:sp>
    </p:spTree>
    <p:extLst>
      <p:ext uri="{BB962C8B-B14F-4D97-AF65-F5344CB8AC3E}">
        <p14:creationId xmlns:p14="http://schemas.microsoft.com/office/powerpoint/2010/main" val="1961576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E8D0E1-440E-E75E-867A-9D6F06840A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40753A-D402-3FBE-6C5D-FD4ED711AFAE}"/>
              </a:ext>
            </a:extLst>
          </p:cNvPr>
          <p:cNvSpPr>
            <a:spLocks noGrp="1"/>
          </p:cNvSpPr>
          <p:nvPr>
            <p:ph type="title"/>
          </p:nvPr>
        </p:nvSpPr>
        <p:spPr>
          <a:xfrm>
            <a:off x="838200" y="980509"/>
            <a:ext cx="10515600" cy="709919"/>
          </a:xfrm>
        </p:spPr>
        <p:txBody>
          <a:bodyPr>
            <a:normAutofit fontScale="90000"/>
          </a:bodyPr>
          <a:lstStyle/>
          <a:p>
            <a:pPr algn="l"/>
            <a:r>
              <a:rPr lang="en-US" sz="7200" dirty="0"/>
              <a:t>3</a:t>
            </a:r>
            <a:r>
              <a:rPr lang="en-US" dirty="0"/>
              <a:t> Parent-child therapies for aggression</a:t>
            </a:r>
          </a:p>
        </p:txBody>
      </p:sp>
      <p:sp>
        <p:nvSpPr>
          <p:cNvPr id="4" name="Content Placeholder 2">
            <a:extLst>
              <a:ext uri="{FF2B5EF4-FFF2-40B4-BE49-F238E27FC236}">
                <a16:creationId xmlns:a16="http://schemas.microsoft.com/office/drawing/2014/main" id="{35DABE93-6180-F301-F14C-FA4E633DA6B5}"/>
              </a:ext>
            </a:extLst>
          </p:cNvPr>
          <p:cNvSpPr txBox="1">
            <a:spLocks/>
          </p:cNvSpPr>
          <p:nvPr/>
        </p:nvSpPr>
        <p:spPr>
          <a:xfrm>
            <a:off x="1144553" y="1877464"/>
            <a:ext cx="10416987" cy="51348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Helvetica Regular" charset="0"/>
                <a:ea typeface="Helvetica Regular" charset="0"/>
                <a:cs typeface="Helvetica Regular"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Helvetica Regular" charset="0"/>
                <a:ea typeface="Helvetica Regular" charset="0"/>
                <a:cs typeface="Helvetica Regular"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Helvetica Regular" charset="0"/>
                <a:ea typeface="Helvetica Regular" charset="0"/>
                <a:cs typeface="Helvetica Regular"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Helvetica Regular" charset="0"/>
                <a:ea typeface="Helvetica Regular" charset="0"/>
                <a:cs typeface="Helvetica Regular"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Helvetica Regular" charset="0"/>
                <a:ea typeface="Helvetica Regular" charset="0"/>
                <a:cs typeface="Helvetica Regular"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Coercive aggressive processes within a family are intergenerational (Patterson,1980s)</a:t>
            </a:r>
          </a:p>
          <a:p>
            <a:pPr lvl="1"/>
            <a:r>
              <a:rPr lang="en-US" dirty="0"/>
              <a:t>Child observes modeled “successful” aggression in family</a:t>
            </a:r>
          </a:p>
          <a:p>
            <a:pPr lvl="1"/>
            <a:r>
              <a:rPr lang="en-US" dirty="0"/>
              <a:t>Escalation of violence by child to have family submit to child’s wants (appeasement)</a:t>
            </a:r>
          </a:p>
          <a:p>
            <a:pPr lvl="1"/>
            <a:r>
              <a:rPr lang="en-US" dirty="0"/>
              <a:t>Pattern of aggression is reinforced in all family members</a:t>
            </a:r>
          </a:p>
          <a:p>
            <a:r>
              <a:rPr lang="en-US" dirty="0"/>
              <a:t>Antecedents and consequences of aggression are important to consider in all cases.</a:t>
            </a:r>
          </a:p>
        </p:txBody>
      </p:sp>
    </p:spTree>
    <p:extLst>
      <p:ext uri="{BB962C8B-B14F-4D97-AF65-F5344CB8AC3E}">
        <p14:creationId xmlns:p14="http://schemas.microsoft.com/office/powerpoint/2010/main" val="734579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425E1-51F2-4C48-A238-D3CFCD61B555}"/>
              </a:ext>
            </a:extLst>
          </p:cNvPr>
          <p:cNvSpPr>
            <a:spLocks noGrp="1"/>
          </p:cNvSpPr>
          <p:nvPr>
            <p:ph type="title"/>
          </p:nvPr>
        </p:nvSpPr>
        <p:spPr>
          <a:xfrm>
            <a:off x="838200" y="980509"/>
            <a:ext cx="10515600" cy="709919"/>
          </a:xfrm>
        </p:spPr>
        <p:txBody>
          <a:bodyPr>
            <a:normAutofit fontScale="90000"/>
          </a:bodyPr>
          <a:lstStyle/>
          <a:p>
            <a:pPr algn="l"/>
            <a:r>
              <a:rPr lang="en-US" sz="7200" dirty="0"/>
              <a:t>3</a:t>
            </a:r>
            <a:r>
              <a:rPr lang="en-US" dirty="0"/>
              <a:t> Parent-child therapies</a:t>
            </a:r>
          </a:p>
        </p:txBody>
      </p:sp>
      <p:sp>
        <p:nvSpPr>
          <p:cNvPr id="4" name="Content Placeholder 2">
            <a:extLst>
              <a:ext uri="{FF2B5EF4-FFF2-40B4-BE49-F238E27FC236}">
                <a16:creationId xmlns:a16="http://schemas.microsoft.com/office/drawing/2014/main" id="{FFF418FC-9048-7C47-889A-210571F776FE}"/>
              </a:ext>
            </a:extLst>
          </p:cNvPr>
          <p:cNvSpPr txBox="1">
            <a:spLocks/>
          </p:cNvSpPr>
          <p:nvPr/>
        </p:nvSpPr>
        <p:spPr>
          <a:xfrm>
            <a:off x="1144553" y="1690428"/>
            <a:ext cx="10416987" cy="51348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Helvetica Regular" charset="0"/>
                <a:ea typeface="Helvetica Regular" charset="0"/>
                <a:cs typeface="Helvetica Regular"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Helvetica Regular" charset="0"/>
                <a:ea typeface="Helvetica Regular" charset="0"/>
                <a:cs typeface="Helvetica Regular"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Helvetica Regular" charset="0"/>
                <a:ea typeface="Helvetica Regular" charset="0"/>
                <a:cs typeface="Helvetica Regular"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Helvetica Regular" charset="0"/>
                <a:ea typeface="Helvetica Regular" charset="0"/>
                <a:cs typeface="Helvetica Regular"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Helvetica Regular" charset="0"/>
                <a:ea typeface="Helvetica Regular" charset="0"/>
                <a:cs typeface="Helvetica Regular"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First focus on engagement and positives (e.g. play, read, “catching them being good”</a:t>
            </a:r>
          </a:p>
          <a:p>
            <a:r>
              <a:rPr lang="en-US" dirty="0"/>
              <a:t>Attention to how limits set/structure provided</a:t>
            </a:r>
          </a:p>
          <a:p>
            <a:pPr lvl="1"/>
            <a:r>
              <a:rPr lang="en-US" dirty="0"/>
              <a:t>Proactive parents better than reactive</a:t>
            </a:r>
          </a:p>
          <a:p>
            <a:pPr lvl="1"/>
            <a:r>
              <a:rPr lang="en-US" dirty="0"/>
              <a:t>Parents need to be clear about what problem behaviors targeted</a:t>
            </a:r>
          </a:p>
          <a:p>
            <a:pPr lvl="1"/>
            <a:r>
              <a:rPr lang="en-US" dirty="0"/>
              <a:t>Clear about when occurrence is a problem </a:t>
            </a:r>
          </a:p>
          <a:p>
            <a:pPr lvl="1"/>
            <a:r>
              <a:rPr lang="en-US" dirty="0"/>
              <a:t>Pre-decided </a:t>
            </a:r>
            <a:r>
              <a:rPr lang="en-US" dirty="0">
                <a:solidFill>
                  <a:srgbClr val="C00000"/>
                </a:solidFill>
              </a:rPr>
              <a:t>realistic</a:t>
            </a:r>
            <a:r>
              <a:rPr lang="en-US" dirty="0"/>
              <a:t> rewards and consequences and</a:t>
            </a:r>
            <a:r>
              <a:rPr lang="en-US" dirty="0">
                <a:solidFill>
                  <a:srgbClr val="C00000"/>
                </a:solidFill>
              </a:rPr>
              <a:t> ignoring </a:t>
            </a:r>
          </a:p>
          <a:p>
            <a:pPr lvl="1"/>
            <a:r>
              <a:rPr lang="en-US" dirty="0"/>
              <a:t>Focus on positive behavior to reward</a:t>
            </a:r>
            <a:endParaRPr lang="en-US" dirty="0">
              <a:solidFill>
                <a:srgbClr val="C00000"/>
              </a:solidFill>
            </a:endParaRPr>
          </a:p>
          <a:p>
            <a:pPr lvl="1"/>
            <a:r>
              <a:rPr lang="en-US" dirty="0"/>
              <a:t>Apply fairly and nonjudgmentally/ “emotionally neutral”</a:t>
            </a:r>
          </a:p>
          <a:p>
            <a:pPr lvl="1"/>
            <a:r>
              <a:rPr lang="en-US" dirty="0"/>
              <a:t>All parental figures work together and follow through</a:t>
            </a:r>
          </a:p>
        </p:txBody>
      </p:sp>
    </p:spTree>
    <p:extLst>
      <p:ext uri="{BB962C8B-B14F-4D97-AF65-F5344CB8AC3E}">
        <p14:creationId xmlns:p14="http://schemas.microsoft.com/office/powerpoint/2010/main" val="3581307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425E1-51F2-4C48-A238-D3CFCD61B555}"/>
              </a:ext>
            </a:extLst>
          </p:cNvPr>
          <p:cNvSpPr>
            <a:spLocks noGrp="1"/>
          </p:cNvSpPr>
          <p:nvPr>
            <p:ph type="title"/>
          </p:nvPr>
        </p:nvSpPr>
        <p:spPr>
          <a:xfrm>
            <a:off x="838200" y="1396145"/>
            <a:ext cx="10515600" cy="709919"/>
          </a:xfrm>
        </p:spPr>
        <p:txBody>
          <a:bodyPr/>
          <a:lstStyle/>
          <a:p>
            <a:pPr algn="l"/>
            <a:r>
              <a:rPr lang="en-US" dirty="0">
                <a:solidFill>
                  <a:srgbClr val="00B050"/>
                </a:solidFill>
              </a:rPr>
              <a:t>Aggression algorithm</a:t>
            </a:r>
          </a:p>
        </p:txBody>
      </p:sp>
      <p:sp>
        <p:nvSpPr>
          <p:cNvPr id="3" name="Content Placeholder 2">
            <a:extLst>
              <a:ext uri="{FF2B5EF4-FFF2-40B4-BE49-F238E27FC236}">
                <a16:creationId xmlns:a16="http://schemas.microsoft.com/office/drawing/2014/main" id="{2DD26B7A-4BF9-41B6-B7FC-AC5D95A3D98E}"/>
              </a:ext>
            </a:extLst>
          </p:cNvPr>
          <p:cNvSpPr>
            <a:spLocks noGrp="1"/>
          </p:cNvSpPr>
          <p:nvPr>
            <p:ph idx="1"/>
          </p:nvPr>
        </p:nvSpPr>
        <p:spPr>
          <a:xfrm>
            <a:off x="838200" y="2247656"/>
            <a:ext cx="10515600" cy="4351338"/>
          </a:xfrm>
        </p:spPr>
        <p:txBody>
          <a:bodyPr/>
          <a:lstStyle/>
          <a:p>
            <a:pPr marL="0" indent="0">
              <a:buNone/>
            </a:pPr>
            <a:r>
              <a:rPr lang="en-US" sz="7200" dirty="0"/>
              <a:t>4</a:t>
            </a:r>
            <a:r>
              <a:rPr lang="en-US" dirty="0">
                <a:solidFill>
                  <a:srgbClr val="C00000"/>
                </a:solidFill>
              </a:rPr>
              <a:t> Treat complex comorbidity intensely with therapies and meds.</a:t>
            </a:r>
          </a:p>
          <a:p>
            <a:pPr lvl="1"/>
            <a:r>
              <a:rPr lang="en-US" dirty="0">
                <a:solidFill>
                  <a:srgbClr val="C00000"/>
                </a:solidFill>
              </a:rPr>
              <a:t>ADHD</a:t>
            </a:r>
          </a:p>
          <a:p>
            <a:pPr lvl="1"/>
            <a:r>
              <a:rPr lang="en-US" dirty="0">
                <a:solidFill>
                  <a:srgbClr val="C00000"/>
                </a:solidFill>
              </a:rPr>
              <a:t>Mood/DMDD/Anxiety</a:t>
            </a:r>
          </a:p>
          <a:p>
            <a:pPr lvl="1"/>
            <a:r>
              <a:rPr lang="en-US" dirty="0">
                <a:solidFill>
                  <a:srgbClr val="C00000"/>
                </a:solidFill>
              </a:rPr>
              <a:t>Developmental problems/autism</a:t>
            </a:r>
          </a:p>
          <a:p>
            <a:pPr lvl="1"/>
            <a:r>
              <a:rPr lang="en-US" dirty="0">
                <a:solidFill>
                  <a:srgbClr val="C00000"/>
                </a:solidFill>
              </a:rPr>
              <a:t>Others-</a:t>
            </a:r>
          </a:p>
          <a:p>
            <a:pPr lvl="2"/>
            <a:r>
              <a:rPr lang="en-US" dirty="0">
                <a:solidFill>
                  <a:srgbClr val="C00000"/>
                </a:solidFill>
              </a:rPr>
              <a:t>Oppositional defiant disorder</a:t>
            </a:r>
          </a:p>
          <a:p>
            <a:pPr lvl="2"/>
            <a:r>
              <a:rPr lang="en-US" dirty="0">
                <a:solidFill>
                  <a:srgbClr val="C00000"/>
                </a:solidFill>
              </a:rPr>
              <a:t>Trauma</a:t>
            </a:r>
          </a:p>
          <a:p>
            <a:pPr lvl="2"/>
            <a:r>
              <a:rPr lang="en-US" dirty="0">
                <a:solidFill>
                  <a:srgbClr val="C00000"/>
                </a:solidFill>
              </a:rPr>
              <a:t>Bullying</a:t>
            </a:r>
          </a:p>
          <a:p>
            <a:pPr lvl="2"/>
            <a:r>
              <a:rPr lang="en-US" dirty="0" err="1">
                <a:solidFill>
                  <a:srgbClr val="C00000"/>
                </a:solidFill>
              </a:rPr>
              <a:t>Undersocialized</a:t>
            </a:r>
            <a:r>
              <a:rPr lang="en-US" dirty="0">
                <a:solidFill>
                  <a:srgbClr val="C00000"/>
                </a:solidFill>
              </a:rPr>
              <a:t> conduct disorder with callous traits</a:t>
            </a:r>
          </a:p>
          <a:p>
            <a:pPr marL="0" indent="0">
              <a:buNone/>
            </a:pPr>
            <a:endParaRPr lang="en-US" dirty="0">
              <a:solidFill>
                <a:srgbClr val="C00000"/>
              </a:solidFill>
            </a:endParaRPr>
          </a:p>
          <a:p>
            <a:pPr marL="514350" indent="-514350">
              <a:buFont typeface="+mj-lt"/>
              <a:buAutoNum type="arabicPeriod"/>
            </a:pPr>
            <a:endParaRPr lang="en-US" dirty="0"/>
          </a:p>
        </p:txBody>
      </p:sp>
      <p:sp>
        <p:nvSpPr>
          <p:cNvPr id="4" name="TextBox 3">
            <a:extLst>
              <a:ext uri="{FF2B5EF4-FFF2-40B4-BE49-F238E27FC236}">
                <a16:creationId xmlns:a16="http://schemas.microsoft.com/office/drawing/2014/main" id="{8652FB34-32C5-833C-49D0-3FF20FF867D2}"/>
              </a:ext>
            </a:extLst>
          </p:cNvPr>
          <p:cNvSpPr txBox="1"/>
          <p:nvPr/>
        </p:nvSpPr>
        <p:spPr>
          <a:xfrm>
            <a:off x="7384212" y="538976"/>
            <a:ext cx="3969588" cy="1754326"/>
          </a:xfrm>
          <a:prstGeom prst="rect">
            <a:avLst/>
          </a:prstGeom>
          <a:noFill/>
          <a:ln w="38100">
            <a:solidFill>
              <a:srgbClr val="FF0000"/>
            </a:solidFill>
          </a:ln>
        </p:spPr>
        <p:txBody>
          <a:bodyPr wrap="square" rtlCol="0">
            <a:spAutoFit/>
          </a:bodyPr>
          <a:lstStyle/>
          <a:p>
            <a:pPr algn="ctr"/>
            <a:r>
              <a:rPr lang="en-US" sz="3600" dirty="0">
                <a:solidFill>
                  <a:schemeClr val="accent1"/>
                </a:solidFill>
              </a:rPr>
              <a:t>View aggression </a:t>
            </a:r>
          </a:p>
          <a:p>
            <a:pPr algn="ctr"/>
            <a:r>
              <a:rPr lang="en-US" sz="3600" dirty="0">
                <a:solidFill>
                  <a:schemeClr val="accent1"/>
                </a:solidFill>
              </a:rPr>
              <a:t>as a symptom, </a:t>
            </a:r>
          </a:p>
          <a:p>
            <a:pPr algn="ctr"/>
            <a:r>
              <a:rPr lang="en-US" sz="3600" dirty="0">
                <a:solidFill>
                  <a:schemeClr val="accent1"/>
                </a:solidFill>
              </a:rPr>
              <a:t>not a diagnosis! </a:t>
            </a:r>
          </a:p>
        </p:txBody>
      </p:sp>
    </p:spTree>
    <p:extLst>
      <p:ext uri="{BB962C8B-B14F-4D97-AF65-F5344CB8AC3E}">
        <p14:creationId xmlns:p14="http://schemas.microsoft.com/office/powerpoint/2010/main" val="21278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2">
            <a:extLst>
              <a:ext uri="{FF2B5EF4-FFF2-40B4-BE49-F238E27FC236}">
                <a16:creationId xmlns:a16="http://schemas.microsoft.com/office/drawing/2014/main" id="{0BA9491D-22AF-CA6B-CC2B-AAA9868740A0}"/>
              </a:ext>
            </a:extLst>
          </p:cNvPr>
          <p:cNvSpPr>
            <a:spLocks noChangeArrowheads="1"/>
          </p:cNvSpPr>
          <p:nvPr/>
        </p:nvSpPr>
        <p:spPr bwMode="blackWhite">
          <a:xfrm>
            <a:off x="1106706" y="1700379"/>
            <a:ext cx="3204485" cy="2844580"/>
          </a:xfrm>
          <a:prstGeom prst="ellipse">
            <a:avLst/>
          </a:prstGeom>
          <a:solidFill>
            <a:srgbClr val="FFB38D"/>
          </a:solidFill>
          <a:ln w="12700">
            <a:solidFill>
              <a:schemeClr val="bg2"/>
            </a:solidFill>
            <a:round/>
            <a:headEnd type="none" w="sm" len="sm"/>
            <a:tailEnd type="none" w="sm" len="sm"/>
          </a:ln>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 name="Oval 3">
            <a:extLst>
              <a:ext uri="{FF2B5EF4-FFF2-40B4-BE49-F238E27FC236}">
                <a16:creationId xmlns:a16="http://schemas.microsoft.com/office/drawing/2014/main" id="{F618D4A9-7270-6FC0-CE9E-E4B300F345BA}"/>
              </a:ext>
            </a:extLst>
          </p:cNvPr>
          <p:cNvSpPr>
            <a:spLocks noChangeArrowheads="1"/>
          </p:cNvSpPr>
          <p:nvPr/>
        </p:nvSpPr>
        <p:spPr bwMode="blackWhite">
          <a:xfrm>
            <a:off x="9158811" y="1296164"/>
            <a:ext cx="1221199" cy="1235220"/>
          </a:xfrm>
          <a:prstGeom prst="ellipse">
            <a:avLst/>
          </a:prstGeom>
          <a:solidFill>
            <a:srgbClr val="00FF99"/>
          </a:solidFill>
          <a:ln w="12700">
            <a:solidFill>
              <a:schemeClr val="bg2"/>
            </a:solidFill>
            <a:round/>
            <a:headEnd type="none" w="sm" len="sm"/>
            <a:tailEnd type="none" w="sm" len="sm"/>
          </a:ln>
          <a:effectLst>
            <a:outerShdw blurRad="63500" dist="38099" dir="2700000" algn="ctr" rotWithShape="0">
              <a:schemeClr val="bg2">
                <a:alpha val="74997"/>
              </a:schemeClr>
            </a:outerShdw>
          </a:effectLst>
        </p:spPr>
        <p:txBody>
          <a:bodyPr wrap="none" lIns="89383" tIns="44691" rIns="89383" bIns="44691" anchor="ctr"/>
          <a:lstStyle/>
          <a:p>
            <a:pPr defTabSz="893763">
              <a:defRPr/>
            </a:pPr>
            <a:r>
              <a:rPr lang="en-US" sz="1600">
                <a:solidFill>
                  <a:srgbClr val="000000"/>
                </a:solidFill>
              </a:rPr>
              <a:t>PTSD</a:t>
            </a:r>
          </a:p>
        </p:txBody>
      </p:sp>
      <p:sp>
        <p:nvSpPr>
          <p:cNvPr id="7" name="Oval 4">
            <a:extLst>
              <a:ext uri="{FF2B5EF4-FFF2-40B4-BE49-F238E27FC236}">
                <a16:creationId xmlns:a16="http://schemas.microsoft.com/office/drawing/2014/main" id="{C4FD7767-44FC-9AAC-D558-8823B057D257}"/>
              </a:ext>
            </a:extLst>
          </p:cNvPr>
          <p:cNvSpPr>
            <a:spLocks noChangeArrowheads="1"/>
          </p:cNvSpPr>
          <p:nvPr/>
        </p:nvSpPr>
        <p:spPr bwMode="blackWhite">
          <a:xfrm>
            <a:off x="3625316" y="4919097"/>
            <a:ext cx="1966557" cy="1648842"/>
          </a:xfrm>
          <a:prstGeom prst="ellipse">
            <a:avLst/>
          </a:prstGeom>
          <a:solidFill>
            <a:srgbClr val="FFFF99"/>
          </a:solidFill>
          <a:ln w="12700">
            <a:solidFill>
              <a:schemeClr val="bg2"/>
            </a:solidFill>
            <a:round/>
            <a:headEnd type="none" w="sm" len="sm"/>
            <a:tailEnd type="none" w="sm" len="sm"/>
          </a:ln>
        </p:spPr>
        <p:txBody>
          <a:bodyPr wrap="none" lIns="89383" tIns="44691" rIns="89383" bIns="44691" anchor="ctr"/>
          <a:lstStyle>
            <a:lvl1pPr defTabSz="89376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89376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89376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89376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89376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dirty="0"/>
              <a:t>Impulse </a:t>
            </a:r>
            <a:br>
              <a:rPr lang="en-US" altLang="en-US" sz="1600" dirty="0"/>
            </a:br>
            <a:r>
              <a:rPr lang="en-US" altLang="en-US" sz="1600" dirty="0"/>
              <a:t>control </a:t>
            </a:r>
            <a:br>
              <a:rPr lang="en-US" altLang="en-US" sz="1600" dirty="0"/>
            </a:br>
            <a:r>
              <a:rPr lang="en-US" altLang="en-US" sz="1600" dirty="0"/>
              <a:t>disorders</a:t>
            </a:r>
          </a:p>
        </p:txBody>
      </p:sp>
      <p:sp>
        <p:nvSpPr>
          <p:cNvPr id="8" name="Oval 5">
            <a:extLst>
              <a:ext uri="{FF2B5EF4-FFF2-40B4-BE49-F238E27FC236}">
                <a16:creationId xmlns:a16="http://schemas.microsoft.com/office/drawing/2014/main" id="{F7145A38-A507-3934-D1C5-5D35E1B76094}"/>
              </a:ext>
            </a:extLst>
          </p:cNvPr>
          <p:cNvSpPr>
            <a:spLocks noChangeArrowheads="1"/>
          </p:cNvSpPr>
          <p:nvPr/>
        </p:nvSpPr>
        <p:spPr bwMode="blackWhite">
          <a:xfrm>
            <a:off x="3467318" y="1130712"/>
            <a:ext cx="1635700" cy="1534155"/>
          </a:xfrm>
          <a:prstGeom prst="ellipse">
            <a:avLst/>
          </a:prstGeom>
          <a:solidFill>
            <a:schemeClr val="bg2"/>
          </a:solidFill>
          <a:ln w="12700">
            <a:solidFill>
              <a:schemeClr val="tx1">
                <a:alpha val="51000"/>
              </a:schemeClr>
            </a:solidFill>
            <a:round/>
            <a:headEnd type="none" w="sm" len="sm"/>
            <a:tailEnd type="none" w="sm" len="sm"/>
          </a:ln>
        </p:spPr>
        <p:txBody>
          <a:bodyPr wrap="none" lIns="89383" tIns="44691" rIns="89383" bIns="44691" anchor="ctr"/>
          <a:lstStyle>
            <a:lvl1pPr defTabSz="89376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89376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89376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89376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89376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dirty="0"/>
              <a:t>Mood</a:t>
            </a:r>
            <a:br>
              <a:rPr lang="en-US" altLang="en-US" sz="1600" dirty="0"/>
            </a:br>
            <a:r>
              <a:rPr lang="en-US" altLang="en-US" sz="1600" dirty="0"/>
              <a:t>spectrum</a:t>
            </a:r>
          </a:p>
        </p:txBody>
      </p:sp>
      <p:sp>
        <p:nvSpPr>
          <p:cNvPr id="9" name="Oval 6">
            <a:extLst>
              <a:ext uri="{FF2B5EF4-FFF2-40B4-BE49-F238E27FC236}">
                <a16:creationId xmlns:a16="http://schemas.microsoft.com/office/drawing/2014/main" id="{4CE275D7-774F-C9F2-0495-9073EE4CBF40}"/>
              </a:ext>
            </a:extLst>
          </p:cNvPr>
          <p:cNvSpPr>
            <a:spLocks noChangeArrowheads="1"/>
          </p:cNvSpPr>
          <p:nvPr/>
        </p:nvSpPr>
        <p:spPr bwMode="blackWhite">
          <a:xfrm>
            <a:off x="4829783" y="927662"/>
            <a:ext cx="1589231" cy="1479632"/>
          </a:xfrm>
          <a:prstGeom prst="ellipse">
            <a:avLst/>
          </a:prstGeom>
          <a:solidFill>
            <a:srgbClr val="666699"/>
          </a:solidFill>
          <a:ln w="12700">
            <a:solidFill>
              <a:schemeClr val="bg2"/>
            </a:solidFill>
            <a:round/>
            <a:headEnd type="none" w="sm" len="sm"/>
            <a:tailEnd type="none" w="sm" len="sm"/>
          </a:ln>
        </p:spPr>
        <p:txBody>
          <a:bodyPr wrap="none" lIns="89383" tIns="44691" rIns="89383" bIns="44691" anchor="ctr"/>
          <a:lstStyle>
            <a:lvl1pPr defTabSz="89376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89376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89376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89376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89376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dirty="0"/>
              <a:t>ADHD </a:t>
            </a:r>
            <a:br>
              <a:rPr lang="en-US" altLang="en-US" sz="1600" dirty="0"/>
            </a:br>
            <a:r>
              <a:rPr lang="en-US" altLang="en-US" sz="1600" dirty="0"/>
              <a:t>spectrum</a:t>
            </a:r>
          </a:p>
        </p:txBody>
      </p:sp>
      <p:sp>
        <p:nvSpPr>
          <p:cNvPr id="10" name="Text Box 7">
            <a:extLst>
              <a:ext uri="{FF2B5EF4-FFF2-40B4-BE49-F238E27FC236}">
                <a16:creationId xmlns:a16="http://schemas.microsoft.com/office/drawing/2014/main" id="{D159925E-7456-C49A-15C1-569B23E80D75}"/>
              </a:ext>
            </a:extLst>
          </p:cNvPr>
          <p:cNvSpPr txBox="1">
            <a:spLocks noChangeArrowheads="1"/>
          </p:cNvSpPr>
          <p:nvPr/>
        </p:nvSpPr>
        <p:spPr bwMode="blackWhite">
          <a:xfrm>
            <a:off x="1275853" y="2202368"/>
            <a:ext cx="2655082" cy="981697"/>
          </a:xfrm>
          <a:prstGeom prst="rect">
            <a:avLst/>
          </a:prstGeom>
          <a:noFill/>
          <a:ln w="12700">
            <a:noFill/>
            <a:miter lim="800000"/>
            <a:headEnd type="none" w="sm" len="sm"/>
            <a:tailEnd type="none" w="sm" len="sm"/>
          </a:ln>
        </p:spPr>
        <p:txBody>
          <a:bodyPr wrap="none" lIns="89383" tIns="44691" rIns="89383" bIns="44691">
            <a:spAutoFit/>
          </a:bodyPr>
          <a:lstStyle>
            <a:lvl1pPr defTabSz="893763">
              <a:defRPr sz="2600" b="1">
                <a:solidFill>
                  <a:schemeClr val="tx1"/>
                </a:solidFill>
                <a:latin typeface="Arial" pitchFamily="34" charset="0"/>
                <a:ea typeface="ＭＳ Ｐゴシック" pitchFamily="34" charset="-128"/>
              </a:defRPr>
            </a:lvl1pPr>
            <a:lvl2pPr marL="37931725" indent="-37474525" defTabSz="893763">
              <a:defRPr sz="2600" b="1">
                <a:solidFill>
                  <a:schemeClr val="tx1"/>
                </a:solidFill>
                <a:latin typeface="Arial" pitchFamily="34" charset="0"/>
                <a:ea typeface="ＭＳ Ｐゴシック" pitchFamily="34" charset="-128"/>
              </a:defRPr>
            </a:lvl2pPr>
            <a:lvl3pPr>
              <a:defRPr sz="2600" b="1">
                <a:solidFill>
                  <a:schemeClr val="tx1"/>
                </a:solidFill>
                <a:latin typeface="Arial" pitchFamily="34" charset="0"/>
                <a:ea typeface="ＭＳ Ｐゴシック" pitchFamily="34" charset="-128"/>
              </a:defRPr>
            </a:lvl3pPr>
            <a:lvl4pPr>
              <a:defRPr sz="2600" b="1">
                <a:solidFill>
                  <a:schemeClr val="tx1"/>
                </a:solidFill>
                <a:latin typeface="Arial" pitchFamily="34" charset="0"/>
                <a:ea typeface="ＭＳ Ｐゴシック" pitchFamily="34" charset="-128"/>
              </a:defRPr>
            </a:lvl4pPr>
            <a:lvl5pPr>
              <a:defRPr sz="2600" b="1">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600" b="1">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600" b="1">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600" b="1">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600" b="1">
                <a:solidFill>
                  <a:schemeClr val="tx1"/>
                </a:solidFill>
                <a:latin typeface="Arial" pitchFamily="34" charset="0"/>
                <a:ea typeface="ＭＳ Ｐゴシック" pitchFamily="34" charset="-128"/>
              </a:defRPr>
            </a:lvl9pPr>
          </a:lstStyle>
          <a:p>
            <a:pPr>
              <a:defRPr/>
            </a:pPr>
            <a:r>
              <a:rPr lang="en-US" sz="1600">
                <a:effectLst>
                  <a:outerShdw blurRad="38100" dist="38100" dir="2700000" algn="tl">
                    <a:srgbClr val="000000"/>
                  </a:outerShdw>
                </a:effectLst>
              </a:rPr>
              <a:t>Cluster B </a:t>
            </a:r>
            <a:br>
              <a:rPr lang="en-US" sz="1600">
                <a:effectLst>
                  <a:outerShdw blurRad="38100" dist="38100" dir="2700000" algn="tl">
                    <a:srgbClr val="000000"/>
                  </a:outerShdw>
                </a:effectLst>
              </a:rPr>
            </a:br>
            <a:r>
              <a:rPr lang="en-US" sz="1600">
                <a:effectLst>
                  <a:outerShdw blurRad="38100" dist="38100" dir="2700000" algn="tl">
                    <a:srgbClr val="000000"/>
                  </a:outerShdw>
                </a:effectLst>
              </a:rPr>
              <a:t>personality disorders</a:t>
            </a:r>
          </a:p>
          <a:p>
            <a:pPr>
              <a:defRPr/>
            </a:pPr>
            <a:endParaRPr lang="en-US" sz="1600">
              <a:effectLst>
                <a:outerShdw blurRad="38100" dist="38100" dir="2700000" algn="tl">
                  <a:srgbClr val="000000"/>
                </a:outerShdw>
              </a:effectLst>
            </a:endParaRPr>
          </a:p>
        </p:txBody>
      </p:sp>
      <p:sp>
        <p:nvSpPr>
          <p:cNvPr id="11" name="Oval 8">
            <a:extLst>
              <a:ext uri="{FF2B5EF4-FFF2-40B4-BE49-F238E27FC236}">
                <a16:creationId xmlns:a16="http://schemas.microsoft.com/office/drawing/2014/main" id="{54324B47-8037-84F9-553A-107BEA196F33}"/>
              </a:ext>
            </a:extLst>
          </p:cNvPr>
          <p:cNvSpPr>
            <a:spLocks noChangeArrowheads="1"/>
          </p:cNvSpPr>
          <p:nvPr/>
        </p:nvSpPr>
        <p:spPr bwMode="blackWhite">
          <a:xfrm>
            <a:off x="6249868" y="1275482"/>
            <a:ext cx="1687745" cy="1645081"/>
          </a:xfrm>
          <a:prstGeom prst="ellipse">
            <a:avLst/>
          </a:prstGeom>
          <a:solidFill>
            <a:srgbClr val="009900"/>
          </a:solidFill>
          <a:ln w="12700">
            <a:solidFill>
              <a:schemeClr val="bg2"/>
            </a:solidFill>
            <a:round/>
            <a:headEnd type="none" w="sm" len="sm"/>
            <a:tailEnd type="none" w="sm" len="sm"/>
          </a:ln>
        </p:spPr>
        <p:txBody>
          <a:bodyPr wrap="none" lIns="89383" tIns="44691" rIns="89383" bIns="44691" anchor="ctr"/>
          <a:lstStyle>
            <a:lvl1pPr defTabSz="89376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89376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89376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89376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89376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a:t>Tourette</a:t>
            </a:r>
            <a:r>
              <a:rPr lang="ja-JP" altLang="en-US" sz="1600"/>
              <a:t>’</a:t>
            </a:r>
            <a:r>
              <a:rPr lang="en-US" altLang="ja-JP" sz="1600"/>
              <a:t>s</a:t>
            </a:r>
          </a:p>
          <a:p>
            <a:pPr eaLnBrk="1" hangingPunct="1"/>
            <a:r>
              <a:rPr lang="en-US" altLang="en-US" sz="1600"/>
              <a:t>/OCD</a:t>
            </a:r>
          </a:p>
        </p:txBody>
      </p:sp>
      <p:sp>
        <p:nvSpPr>
          <p:cNvPr id="12" name="Oval 9">
            <a:extLst>
              <a:ext uri="{FF2B5EF4-FFF2-40B4-BE49-F238E27FC236}">
                <a16:creationId xmlns:a16="http://schemas.microsoft.com/office/drawing/2014/main" id="{921B580E-7369-4960-928D-AF94E298B485}"/>
              </a:ext>
            </a:extLst>
          </p:cNvPr>
          <p:cNvSpPr>
            <a:spLocks noChangeArrowheads="1"/>
          </p:cNvSpPr>
          <p:nvPr/>
        </p:nvSpPr>
        <p:spPr bwMode="blackWhite">
          <a:xfrm>
            <a:off x="2539806" y="3736524"/>
            <a:ext cx="1907077" cy="1740965"/>
          </a:xfrm>
          <a:prstGeom prst="ellipse">
            <a:avLst/>
          </a:prstGeom>
          <a:solidFill>
            <a:srgbClr val="3399FF"/>
          </a:solidFill>
          <a:ln w="12700">
            <a:solidFill>
              <a:schemeClr val="bg2"/>
            </a:solidFill>
            <a:round/>
            <a:headEnd type="none" w="sm" len="sm"/>
            <a:tailEnd type="none" w="sm" len="sm"/>
          </a:ln>
        </p:spPr>
        <p:txBody>
          <a:bodyPr wrap="none" lIns="89383" tIns="44691" rIns="89383" bIns="44691" anchor="ctr"/>
          <a:lstStyle>
            <a:lvl1pPr defTabSz="89376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89376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89376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89376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89376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a:t>Conduct </a:t>
            </a:r>
          </a:p>
          <a:p>
            <a:pPr eaLnBrk="1" hangingPunct="1"/>
            <a:r>
              <a:rPr lang="en-US" altLang="en-US" sz="1600"/>
              <a:t>Disorder</a:t>
            </a:r>
          </a:p>
          <a:p>
            <a:pPr eaLnBrk="1" hangingPunct="1"/>
            <a:r>
              <a:rPr lang="en-US" altLang="en-US" sz="1600"/>
              <a:t>Substance </a:t>
            </a:r>
            <a:br>
              <a:rPr lang="en-US" altLang="en-US" sz="1600"/>
            </a:br>
            <a:r>
              <a:rPr lang="en-US" altLang="en-US" sz="1600"/>
              <a:t>abuse </a:t>
            </a:r>
          </a:p>
        </p:txBody>
      </p:sp>
      <p:sp>
        <p:nvSpPr>
          <p:cNvPr id="13" name="Oval 10">
            <a:extLst>
              <a:ext uri="{FF2B5EF4-FFF2-40B4-BE49-F238E27FC236}">
                <a16:creationId xmlns:a16="http://schemas.microsoft.com/office/drawing/2014/main" id="{25AD28B1-B4C1-AC19-0E7A-4F3C9959C833}"/>
              </a:ext>
            </a:extLst>
          </p:cNvPr>
          <p:cNvSpPr>
            <a:spLocks noChangeArrowheads="1"/>
          </p:cNvSpPr>
          <p:nvPr/>
        </p:nvSpPr>
        <p:spPr bwMode="blackWhite">
          <a:xfrm>
            <a:off x="6333511" y="4710411"/>
            <a:ext cx="2126410" cy="1791727"/>
          </a:xfrm>
          <a:prstGeom prst="ellipse">
            <a:avLst/>
          </a:prstGeom>
          <a:solidFill>
            <a:srgbClr val="B2B2B2"/>
          </a:solidFill>
          <a:ln w="12700">
            <a:solidFill>
              <a:schemeClr val="bg2"/>
            </a:solidFill>
            <a:round/>
            <a:headEnd type="none" w="sm" len="sm"/>
            <a:tailEnd type="none" w="sm" len="sm"/>
          </a:ln>
          <a:effectLst>
            <a:outerShdw dist="35921" dir="2700000" algn="ctr" rotWithShape="0">
              <a:schemeClr val="bg2">
                <a:alpha val="74997"/>
              </a:schemeClr>
            </a:outerShdw>
          </a:effectLst>
        </p:spPr>
        <p:txBody>
          <a:bodyPr wrap="none" lIns="89383" tIns="44691" rIns="89383" bIns="44691" anchor="ctr"/>
          <a:lstStyle/>
          <a:p>
            <a:pPr defTabSz="893763">
              <a:defRPr/>
            </a:pPr>
            <a:r>
              <a:rPr lang="en-US" sz="1600">
                <a:effectLst>
                  <a:outerShdw blurRad="38100" dist="38100" dir="2700000" algn="tl">
                    <a:srgbClr val="000000"/>
                  </a:outerShdw>
                </a:effectLst>
              </a:rPr>
              <a:t>Schizophrenia </a:t>
            </a:r>
          </a:p>
          <a:p>
            <a:pPr defTabSz="893763">
              <a:defRPr/>
            </a:pPr>
            <a:r>
              <a:rPr lang="en-US" sz="1600">
                <a:effectLst>
                  <a:outerShdw blurRad="38100" dist="38100" dir="2700000" algn="tl">
                    <a:srgbClr val="000000"/>
                  </a:outerShdw>
                </a:effectLst>
              </a:rPr>
              <a:t>Spectrum</a:t>
            </a:r>
          </a:p>
        </p:txBody>
      </p:sp>
      <p:grpSp>
        <p:nvGrpSpPr>
          <p:cNvPr id="14" name="Group 11">
            <a:extLst>
              <a:ext uri="{FF2B5EF4-FFF2-40B4-BE49-F238E27FC236}">
                <a16:creationId xmlns:a16="http://schemas.microsoft.com/office/drawing/2014/main" id="{144BC54A-9EF5-2987-8880-1CF272C82D47}"/>
              </a:ext>
            </a:extLst>
          </p:cNvPr>
          <p:cNvGrpSpPr>
            <a:grpSpLocks/>
          </p:cNvGrpSpPr>
          <p:nvPr/>
        </p:nvGrpSpPr>
        <p:grpSpPr bwMode="auto">
          <a:xfrm>
            <a:off x="7177387" y="2065117"/>
            <a:ext cx="3371772" cy="3205558"/>
            <a:chOff x="3763" y="1606"/>
            <a:chExt cx="1604" cy="1705"/>
          </a:xfrm>
        </p:grpSpPr>
        <p:sp>
          <p:nvSpPr>
            <p:cNvPr id="21" name="Oval 12">
              <a:extLst>
                <a:ext uri="{FF2B5EF4-FFF2-40B4-BE49-F238E27FC236}">
                  <a16:creationId xmlns:a16="http://schemas.microsoft.com/office/drawing/2014/main" id="{E9D2B9E6-35C2-A9AE-52DA-FD7D9FDD6C04}"/>
                </a:ext>
              </a:extLst>
            </p:cNvPr>
            <p:cNvSpPr>
              <a:spLocks noChangeArrowheads="1"/>
            </p:cNvSpPr>
            <p:nvPr/>
          </p:nvSpPr>
          <p:spPr bwMode="blackWhite">
            <a:xfrm>
              <a:off x="3763" y="1606"/>
              <a:ext cx="1604" cy="1705"/>
            </a:xfrm>
            <a:prstGeom prst="ellipse">
              <a:avLst/>
            </a:prstGeom>
            <a:solidFill>
              <a:srgbClr val="666699"/>
            </a:solidFill>
            <a:ln w="12700">
              <a:solidFill>
                <a:schemeClr val="bg2"/>
              </a:solidFill>
              <a:round/>
              <a:headEnd type="none" w="sm" len="sm"/>
              <a:tailEnd type="none" w="sm" len="sm"/>
            </a:ln>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2" name="Text Box 13">
              <a:extLst>
                <a:ext uri="{FF2B5EF4-FFF2-40B4-BE49-F238E27FC236}">
                  <a16:creationId xmlns:a16="http://schemas.microsoft.com/office/drawing/2014/main" id="{483DB2BE-C13A-B844-AB06-B712AC4B1A81}"/>
                </a:ext>
              </a:extLst>
            </p:cNvPr>
            <p:cNvSpPr txBox="1">
              <a:spLocks noChangeArrowheads="1"/>
            </p:cNvSpPr>
            <p:nvPr/>
          </p:nvSpPr>
          <p:spPr bwMode="blackWhite">
            <a:xfrm>
              <a:off x="4189" y="1964"/>
              <a:ext cx="945"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89383" tIns="44691" rIns="89383" bIns="44691">
              <a:spAutoFit/>
            </a:bodyPr>
            <a:lstStyle>
              <a:lvl1pPr defTabSz="89376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89376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89376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89376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89376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t>Developmental </a:t>
              </a:r>
              <a:br>
                <a:rPr lang="en-US" altLang="en-US" sz="1600" b="1"/>
              </a:br>
              <a:r>
                <a:rPr lang="en-US" altLang="en-US" sz="1600" b="1"/>
                <a:t>disorders</a:t>
              </a:r>
            </a:p>
          </p:txBody>
        </p:sp>
      </p:grpSp>
      <p:sp>
        <p:nvSpPr>
          <p:cNvPr id="15" name="Oval 14">
            <a:extLst>
              <a:ext uri="{FF2B5EF4-FFF2-40B4-BE49-F238E27FC236}">
                <a16:creationId xmlns:a16="http://schemas.microsoft.com/office/drawing/2014/main" id="{3F386517-EEC0-A466-9706-4A625E633E1B}"/>
              </a:ext>
            </a:extLst>
          </p:cNvPr>
          <p:cNvSpPr>
            <a:spLocks noChangeArrowheads="1"/>
          </p:cNvSpPr>
          <p:nvPr/>
        </p:nvSpPr>
        <p:spPr bwMode="blackWhite">
          <a:xfrm>
            <a:off x="7599320" y="3623716"/>
            <a:ext cx="1953546" cy="611611"/>
          </a:xfrm>
          <a:prstGeom prst="ellipse">
            <a:avLst/>
          </a:prstGeom>
          <a:solidFill>
            <a:schemeClr val="hlink"/>
          </a:solidFill>
          <a:ln w="12700">
            <a:solidFill>
              <a:schemeClr val="hlink"/>
            </a:solidFill>
            <a:round/>
            <a:headEnd type="none" w="sm" len="sm"/>
            <a:tailEnd type="none" w="sm" len="sm"/>
          </a:ln>
        </p:spPr>
        <p:txBody>
          <a:bodyPr lIns="89383" tIns="44691" rIns="89383" bIns="44691">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6" name="Text Box 15">
            <a:extLst>
              <a:ext uri="{FF2B5EF4-FFF2-40B4-BE49-F238E27FC236}">
                <a16:creationId xmlns:a16="http://schemas.microsoft.com/office/drawing/2014/main" id="{50B48180-1968-A40B-E683-B4A30B5DCEDC}"/>
              </a:ext>
            </a:extLst>
          </p:cNvPr>
          <p:cNvSpPr txBox="1">
            <a:spLocks noChangeArrowheads="1"/>
          </p:cNvSpPr>
          <p:nvPr/>
        </p:nvSpPr>
        <p:spPr bwMode="blackWhite">
          <a:xfrm>
            <a:off x="7827946" y="3868130"/>
            <a:ext cx="1386296" cy="981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89383" tIns="44691" rIns="89383" bIns="44691">
            <a:spAutoFit/>
          </a:bodyPr>
          <a:lstStyle>
            <a:lvl1pPr defTabSz="89376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89376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89376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89376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89376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solidFill>
                  <a:schemeClr val="bg2"/>
                </a:solidFill>
              </a:rPr>
              <a:t>Autism </a:t>
            </a:r>
            <a:br>
              <a:rPr lang="en-US" altLang="en-US" sz="1600" b="1">
                <a:solidFill>
                  <a:schemeClr val="bg2"/>
                </a:solidFill>
              </a:rPr>
            </a:br>
            <a:r>
              <a:rPr lang="en-US" altLang="en-US" sz="1600" b="1">
                <a:solidFill>
                  <a:schemeClr val="bg2"/>
                </a:solidFill>
              </a:rPr>
              <a:t>Spectrum </a:t>
            </a:r>
            <a:br>
              <a:rPr lang="en-US" altLang="en-US" sz="1600" b="1">
                <a:solidFill>
                  <a:schemeClr val="bg2"/>
                </a:solidFill>
              </a:rPr>
            </a:br>
            <a:r>
              <a:rPr lang="en-US" altLang="en-US" sz="1600" b="1">
                <a:solidFill>
                  <a:schemeClr val="bg2"/>
                </a:solidFill>
              </a:rPr>
              <a:t>disorders</a:t>
            </a:r>
          </a:p>
        </p:txBody>
      </p:sp>
      <p:sp>
        <p:nvSpPr>
          <p:cNvPr id="18" name="Text Box 18">
            <a:extLst>
              <a:ext uri="{FF2B5EF4-FFF2-40B4-BE49-F238E27FC236}">
                <a16:creationId xmlns:a16="http://schemas.microsoft.com/office/drawing/2014/main" id="{85FE69C8-F938-45E2-EE4E-F5A3E6F311FA}"/>
              </a:ext>
            </a:extLst>
          </p:cNvPr>
          <p:cNvSpPr txBox="1">
            <a:spLocks noChangeArrowheads="1"/>
          </p:cNvSpPr>
          <p:nvPr/>
        </p:nvSpPr>
        <p:spPr bwMode="blackWhite">
          <a:xfrm>
            <a:off x="4816774" y="3074727"/>
            <a:ext cx="1735425" cy="1105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89383" tIns="44691" rIns="89383" bIns="44691">
            <a:spAutoFit/>
          </a:bodyPr>
          <a:lstStyle>
            <a:lvl1pPr defTabSz="89376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89376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89376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89376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89376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200" b="1" dirty="0"/>
              <a:t>Impulsivity </a:t>
            </a:r>
            <a:br>
              <a:rPr lang="en-US" altLang="en-US" sz="2200" b="1" dirty="0"/>
            </a:br>
            <a:r>
              <a:rPr lang="en-US" altLang="en-US" sz="2200" b="1" dirty="0"/>
              <a:t>and</a:t>
            </a:r>
          </a:p>
          <a:p>
            <a:pPr eaLnBrk="1" hangingPunct="1"/>
            <a:r>
              <a:rPr lang="en-US" altLang="en-US" sz="2200" b="1" dirty="0"/>
              <a:t>Aggression</a:t>
            </a:r>
            <a:endParaRPr lang="en-US" altLang="en-US" b="1" dirty="0"/>
          </a:p>
        </p:txBody>
      </p:sp>
      <p:sp>
        <p:nvSpPr>
          <p:cNvPr id="19" name="Oval 20">
            <a:extLst>
              <a:ext uri="{FF2B5EF4-FFF2-40B4-BE49-F238E27FC236}">
                <a16:creationId xmlns:a16="http://schemas.microsoft.com/office/drawing/2014/main" id="{4E88B344-2EBE-67B6-A0EA-386D35D281F2}"/>
              </a:ext>
            </a:extLst>
          </p:cNvPr>
          <p:cNvSpPr>
            <a:spLocks noChangeArrowheads="1"/>
          </p:cNvSpPr>
          <p:nvPr/>
        </p:nvSpPr>
        <p:spPr bwMode="blackWhite">
          <a:xfrm>
            <a:off x="7599320" y="469900"/>
            <a:ext cx="1819716" cy="1645080"/>
          </a:xfrm>
          <a:prstGeom prst="ellipse">
            <a:avLst/>
          </a:prstGeom>
          <a:solidFill>
            <a:srgbClr val="FFFF00"/>
          </a:solidFill>
          <a:ln w="12700">
            <a:solidFill>
              <a:schemeClr val="bg2"/>
            </a:solidFill>
            <a:round/>
            <a:headEnd type="none" w="sm" len="sm"/>
            <a:tailEnd type="none" w="sm" len="sm"/>
          </a:ln>
        </p:spPr>
        <p:txBody>
          <a:bodyPr wrap="none" lIns="89383" tIns="44691" rIns="89383" bIns="44691" anchor="ctr"/>
          <a:lstStyle>
            <a:lvl1pPr defTabSz="89376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89376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89376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89376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89376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dirty="0"/>
              <a:t>Severe </a:t>
            </a:r>
          </a:p>
          <a:p>
            <a:pPr eaLnBrk="1" hangingPunct="1"/>
            <a:r>
              <a:rPr lang="en-US" altLang="en-US" sz="1600" dirty="0"/>
              <a:t>Anxiety</a:t>
            </a:r>
          </a:p>
        </p:txBody>
      </p:sp>
      <p:sp>
        <p:nvSpPr>
          <p:cNvPr id="20" name="Oval 21">
            <a:extLst>
              <a:ext uri="{FF2B5EF4-FFF2-40B4-BE49-F238E27FC236}">
                <a16:creationId xmlns:a16="http://schemas.microsoft.com/office/drawing/2014/main" id="{246C55F0-68C2-D7CC-FAF7-3797A8D47D09}"/>
              </a:ext>
            </a:extLst>
          </p:cNvPr>
          <p:cNvSpPr>
            <a:spLocks noChangeArrowheads="1"/>
          </p:cNvSpPr>
          <p:nvPr/>
        </p:nvSpPr>
        <p:spPr bwMode="auto">
          <a:xfrm>
            <a:off x="1367857" y="3083187"/>
            <a:ext cx="1687745" cy="1363066"/>
          </a:xfrm>
          <a:prstGeom prst="ellipse">
            <a:avLst/>
          </a:prstGeom>
          <a:solidFill>
            <a:schemeClr val="accent1"/>
          </a:solidFill>
          <a:ln w="12700">
            <a:solidFill>
              <a:srgbClr val="333333"/>
            </a:solidFill>
            <a:round/>
            <a:headEnd/>
            <a:tailEnd/>
          </a:ln>
          <a:effectLst/>
        </p:spPr>
        <p:txBody>
          <a:bodyPr wrap="none" lIns="90488" tIns="44450" rIns="90488" bIns="44450" anchor="ctr"/>
          <a:lstStyle/>
          <a:p>
            <a:pPr>
              <a:lnSpc>
                <a:spcPct val="95000"/>
              </a:lnSpc>
              <a:spcBef>
                <a:spcPct val="30000"/>
              </a:spcBef>
              <a:buClr>
                <a:srgbClr val="FAFD00"/>
              </a:buClr>
              <a:buSzPct val="100000"/>
              <a:defRPr/>
            </a:pPr>
            <a:r>
              <a:rPr lang="en-US" sz="1600" dirty="0"/>
              <a:t>Antisocial</a:t>
            </a:r>
          </a:p>
          <a:p>
            <a:pPr>
              <a:lnSpc>
                <a:spcPct val="95000"/>
              </a:lnSpc>
              <a:spcBef>
                <a:spcPct val="30000"/>
              </a:spcBef>
              <a:buClr>
                <a:srgbClr val="FAFD00"/>
              </a:buClr>
              <a:buSzPct val="100000"/>
              <a:defRPr/>
            </a:pPr>
            <a:r>
              <a:rPr lang="en-US" sz="1600" dirty="0"/>
              <a:t>Borderline</a:t>
            </a:r>
            <a:endParaRPr lang="en-US" dirty="0">
              <a:solidFill>
                <a:srgbClr val="FFFFFF"/>
              </a:solidFill>
              <a:effectLst>
                <a:outerShdw blurRad="38100" dist="38100" dir="2700000" algn="tl">
                  <a:srgbClr val="000000"/>
                </a:outerShdw>
              </a:effectLst>
            </a:endParaRPr>
          </a:p>
        </p:txBody>
      </p:sp>
      <p:sp>
        <p:nvSpPr>
          <p:cNvPr id="2" name="TextBox 1">
            <a:extLst>
              <a:ext uri="{FF2B5EF4-FFF2-40B4-BE49-F238E27FC236}">
                <a16:creationId xmlns:a16="http://schemas.microsoft.com/office/drawing/2014/main" id="{4B6444BF-8299-EE1C-81F5-EB5751F726DB}"/>
              </a:ext>
            </a:extLst>
          </p:cNvPr>
          <p:cNvSpPr txBox="1"/>
          <p:nvPr/>
        </p:nvSpPr>
        <p:spPr>
          <a:xfrm>
            <a:off x="9419036" y="5477489"/>
            <a:ext cx="2364647" cy="646331"/>
          </a:xfrm>
          <a:prstGeom prst="rect">
            <a:avLst/>
          </a:prstGeom>
          <a:noFill/>
        </p:spPr>
        <p:txBody>
          <a:bodyPr wrap="square" rtlCol="0">
            <a:spAutoFit/>
          </a:bodyPr>
          <a:lstStyle/>
          <a:p>
            <a:r>
              <a:rPr lang="en-US" dirty="0"/>
              <a:t>Slide from REACH program</a:t>
            </a:r>
          </a:p>
        </p:txBody>
      </p:sp>
    </p:spTree>
    <p:extLst>
      <p:ext uri="{BB962C8B-B14F-4D97-AF65-F5344CB8AC3E}">
        <p14:creationId xmlns:p14="http://schemas.microsoft.com/office/powerpoint/2010/main" val="16345000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425E1-51F2-4C48-A238-D3CFCD61B555}"/>
              </a:ext>
            </a:extLst>
          </p:cNvPr>
          <p:cNvSpPr>
            <a:spLocks noGrp="1"/>
          </p:cNvSpPr>
          <p:nvPr>
            <p:ph type="title"/>
          </p:nvPr>
        </p:nvSpPr>
        <p:spPr>
          <a:xfrm>
            <a:off x="838200" y="927222"/>
            <a:ext cx="10515600" cy="709919"/>
          </a:xfrm>
        </p:spPr>
        <p:txBody>
          <a:bodyPr>
            <a:normAutofit fontScale="90000"/>
          </a:bodyPr>
          <a:lstStyle/>
          <a:p>
            <a:r>
              <a:rPr lang="en-US" sz="8000" dirty="0"/>
              <a:t>4</a:t>
            </a:r>
            <a:r>
              <a:rPr lang="en-US" sz="4400" dirty="0"/>
              <a:t> </a:t>
            </a:r>
            <a:r>
              <a:rPr lang="en-US" dirty="0"/>
              <a:t>An example of ADHD and aggression</a:t>
            </a:r>
          </a:p>
        </p:txBody>
      </p:sp>
      <p:sp>
        <p:nvSpPr>
          <p:cNvPr id="3" name="Content Placeholder 2">
            <a:extLst>
              <a:ext uri="{FF2B5EF4-FFF2-40B4-BE49-F238E27FC236}">
                <a16:creationId xmlns:a16="http://schemas.microsoft.com/office/drawing/2014/main" id="{2DD26B7A-4BF9-41B6-B7FC-AC5D95A3D98E}"/>
              </a:ext>
            </a:extLst>
          </p:cNvPr>
          <p:cNvSpPr>
            <a:spLocks noGrp="1"/>
          </p:cNvSpPr>
          <p:nvPr>
            <p:ph idx="1"/>
          </p:nvPr>
        </p:nvSpPr>
        <p:spPr>
          <a:xfrm>
            <a:off x="838200" y="2085487"/>
            <a:ext cx="10515600" cy="4351338"/>
          </a:xfrm>
        </p:spPr>
        <p:txBody>
          <a:bodyPr>
            <a:normAutofit/>
          </a:bodyPr>
          <a:lstStyle/>
          <a:p>
            <a:pPr marL="0" indent="0">
              <a:buNone/>
            </a:pPr>
            <a:r>
              <a:rPr lang="en-US" dirty="0">
                <a:solidFill>
                  <a:srgbClr val="C00000"/>
                </a:solidFill>
              </a:rPr>
              <a:t>ADHD and aggression</a:t>
            </a:r>
          </a:p>
          <a:p>
            <a:pPr lvl="1"/>
            <a:r>
              <a:rPr lang="en-US" dirty="0"/>
              <a:t>Aggression common in ADHD as impulsivity-associated problem</a:t>
            </a:r>
          </a:p>
          <a:p>
            <a:pPr lvl="1"/>
            <a:r>
              <a:rPr lang="en-US" dirty="0"/>
              <a:t>Maximizing stimulant dosing may negate the need for more complicated and problematic med regimens (Joseph </a:t>
            </a:r>
            <a:r>
              <a:rPr lang="en-US" dirty="0" err="1"/>
              <a:t>Blader</a:t>
            </a:r>
            <a:r>
              <a:rPr lang="en-US" dirty="0"/>
              <a:t> et al JAACAP 2021)</a:t>
            </a:r>
          </a:p>
          <a:p>
            <a:pPr lvl="1"/>
            <a:r>
              <a:rPr lang="en-US" dirty="0"/>
              <a:t>Balance positive target effects and problematic side effects</a:t>
            </a:r>
          </a:p>
          <a:p>
            <a:pPr lvl="1"/>
            <a:r>
              <a:rPr lang="en-US" dirty="0"/>
              <a:t>Consider adding alpha-</a:t>
            </a:r>
            <a:r>
              <a:rPr lang="en-US" dirty="0" err="1"/>
              <a:t>adrenergics</a:t>
            </a:r>
            <a:r>
              <a:rPr lang="en-US" dirty="0"/>
              <a:t> (clonidine and guanfacine) as additions at higher doses</a:t>
            </a:r>
          </a:p>
          <a:p>
            <a:pPr lvl="1"/>
            <a:r>
              <a:rPr lang="en-US" dirty="0"/>
              <a:t>Double-down on nonmedication psychotherapies for ADHD</a:t>
            </a:r>
          </a:p>
          <a:p>
            <a:pPr marL="0" indent="0">
              <a:buNone/>
            </a:pPr>
            <a:endParaRPr lang="en-US" dirty="0">
              <a:solidFill>
                <a:srgbClr val="C00000"/>
              </a:solidFill>
            </a:endParaRPr>
          </a:p>
          <a:p>
            <a:pPr marL="0" indent="0">
              <a:buNone/>
            </a:pPr>
            <a:endParaRPr lang="en-US" dirty="0"/>
          </a:p>
          <a:p>
            <a:pPr marL="971550" lvl="1" indent="-514350">
              <a:buFont typeface="+mj-lt"/>
              <a:buAutoNum type="arabicPeriod"/>
            </a:pPr>
            <a:endParaRPr lang="en-US" dirty="0"/>
          </a:p>
        </p:txBody>
      </p:sp>
    </p:spTree>
    <p:extLst>
      <p:ext uri="{BB962C8B-B14F-4D97-AF65-F5344CB8AC3E}">
        <p14:creationId xmlns:p14="http://schemas.microsoft.com/office/powerpoint/2010/main" val="3865237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425E1-51F2-4C48-A238-D3CFCD61B555}"/>
              </a:ext>
            </a:extLst>
          </p:cNvPr>
          <p:cNvSpPr>
            <a:spLocks noGrp="1"/>
          </p:cNvSpPr>
          <p:nvPr>
            <p:ph type="title"/>
          </p:nvPr>
        </p:nvSpPr>
        <p:spPr>
          <a:xfrm>
            <a:off x="838200" y="927222"/>
            <a:ext cx="8596745" cy="709919"/>
          </a:xfrm>
        </p:spPr>
        <p:txBody>
          <a:bodyPr>
            <a:normAutofit fontScale="90000"/>
          </a:bodyPr>
          <a:lstStyle/>
          <a:p>
            <a:r>
              <a:rPr lang="en-US" sz="7200" dirty="0"/>
              <a:t>4 </a:t>
            </a:r>
            <a:r>
              <a:rPr lang="en-US" sz="4400" dirty="0"/>
              <a:t> </a:t>
            </a:r>
            <a:r>
              <a:rPr lang="en-US" dirty="0"/>
              <a:t>What if an anxiety disorder?</a:t>
            </a:r>
          </a:p>
        </p:txBody>
      </p:sp>
      <p:sp>
        <p:nvSpPr>
          <p:cNvPr id="3" name="Content Placeholder 2">
            <a:extLst>
              <a:ext uri="{FF2B5EF4-FFF2-40B4-BE49-F238E27FC236}">
                <a16:creationId xmlns:a16="http://schemas.microsoft.com/office/drawing/2014/main" id="{2DD26B7A-4BF9-41B6-B7FC-AC5D95A3D98E}"/>
              </a:ext>
            </a:extLst>
          </p:cNvPr>
          <p:cNvSpPr>
            <a:spLocks noGrp="1"/>
          </p:cNvSpPr>
          <p:nvPr>
            <p:ph idx="1"/>
          </p:nvPr>
        </p:nvSpPr>
        <p:spPr>
          <a:xfrm>
            <a:off x="838200" y="1907687"/>
            <a:ext cx="10515600" cy="4351338"/>
          </a:xfrm>
        </p:spPr>
        <p:txBody>
          <a:bodyPr>
            <a:normAutofit/>
          </a:bodyPr>
          <a:lstStyle/>
          <a:p>
            <a:pPr marL="0" indent="0">
              <a:buNone/>
            </a:pPr>
            <a:r>
              <a:rPr lang="en-US" dirty="0"/>
              <a:t>Example: a recent onset of strong aggressive outbursts at school consistent with worsening anxiety at the start of a new school program in setting of chronic separation anxiety.</a:t>
            </a:r>
          </a:p>
          <a:p>
            <a:pPr lvl="1"/>
            <a:r>
              <a:rPr lang="en-US" dirty="0">
                <a:solidFill>
                  <a:srgbClr val="FF0000"/>
                </a:solidFill>
              </a:rPr>
              <a:t>Aggression is only a symptom</a:t>
            </a:r>
          </a:p>
          <a:p>
            <a:pPr lvl="1"/>
            <a:r>
              <a:rPr lang="en-US" dirty="0"/>
              <a:t>Is there trauma?</a:t>
            </a:r>
          </a:p>
          <a:p>
            <a:pPr lvl="1"/>
            <a:r>
              <a:rPr lang="en-US" dirty="0"/>
              <a:t>Active intense treatment of separation anxiety marshalling family and school planning and resources to treat anxiety</a:t>
            </a:r>
          </a:p>
          <a:p>
            <a:pPr lvl="1"/>
            <a:r>
              <a:rPr lang="en-US" dirty="0"/>
              <a:t>Strong  but careful consideration of an SSRI and CBT</a:t>
            </a:r>
          </a:p>
          <a:p>
            <a:pPr lvl="1"/>
            <a:r>
              <a:rPr lang="en-US" dirty="0"/>
              <a:t>Decrease in acute anxiety may likely decrease target aggression at school</a:t>
            </a:r>
          </a:p>
        </p:txBody>
      </p:sp>
    </p:spTree>
    <p:extLst>
      <p:ext uri="{BB962C8B-B14F-4D97-AF65-F5344CB8AC3E}">
        <p14:creationId xmlns:p14="http://schemas.microsoft.com/office/powerpoint/2010/main" val="37587646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425E1-51F2-4C48-A238-D3CFCD61B555}"/>
              </a:ext>
            </a:extLst>
          </p:cNvPr>
          <p:cNvSpPr>
            <a:spLocks noGrp="1"/>
          </p:cNvSpPr>
          <p:nvPr>
            <p:ph type="title"/>
          </p:nvPr>
        </p:nvSpPr>
        <p:spPr>
          <a:xfrm>
            <a:off x="838200" y="781855"/>
            <a:ext cx="10515600" cy="709919"/>
          </a:xfrm>
        </p:spPr>
        <p:txBody>
          <a:bodyPr>
            <a:normAutofit fontScale="90000"/>
          </a:bodyPr>
          <a:lstStyle/>
          <a:p>
            <a:r>
              <a:rPr lang="en-US" sz="8000" dirty="0"/>
              <a:t>4</a:t>
            </a:r>
            <a:r>
              <a:rPr lang="en-US" sz="4400" dirty="0"/>
              <a:t>  </a:t>
            </a:r>
            <a:r>
              <a:rPr lang="en-US" dirty="0"/>
              <a:t>What about chronic tantrums or mood fluctuations with aggression?</a:t>
            </a:r>
          </a:p>
        </p:txBody>
      </p:sp>
      <p:sp>
        <p:nvSpPr>
          <p:cNvPr id="3" name="Content Placeholder 2">
            <a:extLst>
              <a:ext uri="{FF2B5EF4-FFF2-40B4-BE49-F238E27FC236}">
                <a16:creationId xmlns:a16="http://schemas.microsoft.com/office/drawing/2014/main" id="{2DD26B7A-4BF9-41B6-B7FC-AC5D95A3D98E}"/>
              </a:ext>
            </a:extLst>
          </p:cNvPr>
          <p:cNvSpPr>
            <a:spLocks noGrp="1"/>
          </p:cNvSpPr>
          <p:nvPr>
            <p:ph idx="1"/>
          </p:nvPr>
        </p:nvSpPr>
        <p:spPr>
          <a:xfrm>
            <a:off x="838200" y="1907687"/>
            <a:ext cx="10515600" cy="4351338"/>
          </a:xfrm>
        </p:spPr>
        <p:txBody>
          <a:bodyPr>
            <a:normAutofit/>
          </a:bodyPr>
          <a:lstStyle/>
          <a:p>
            <a:pPr marL="0" indent="0">
              <a:buNone/>
            </a:pPr>
            <a:r>
              <a:rPr lang="en-US" dirty="0"/>
              <a:t>Children or adolescents may have chronic (or intermittent) frequent violence associated with inability to control temper possibly associated with chronic irritability (or periods of fluctuating strong mood swings)</a:t>
            </a:r>
          </a:p>
          <a:p>
            <a:pPr lvl="1"/>
            <a:r>
              <a:rPr lang="en-US" dirty="0">
                <a:solidFill>
                  <a:srgbClr val="FF0000"/>
                </a:solidFill>
              </a:rPr>
              <a:t>Aggression is only a symptom. Look at mood checklist data. Has there been trauma?</a:t>
            </a:r>
          </a:p>
          <a:p>
            <a:pPr lvl="1"/>
            <a:r>
              <a:rPr lang="en-US" dirty="0"/>
              <a:t>Consider depression and associated chronic irritability</a:t>
            </a:r>
          </a:p>
          <a:p>
            <a:pPr lvl="1"/>
            <a:r>
              <a:rPr lang="en-US" dirty="0"/>
              <a:t>Consider bipolar disorder/manic agitation, though rare</a:t>
            </a:r>
          </a:p>
          <a:p>
            <a:pPr lvl="1"/>
            <a:r>
              <a:rPr lang="en-US" dirty="0"/>
              <a:t>Assess suicidality and safety</a:t>
            </a:r>
          </a:p>
          <a:p>
            <a:pPr lvl="1"/>
            <a:r>
              <a:rPr lang="en-US" dirty="0"/>
              <a:t>Individual and family-oriented therapies and supports are indicated</a:t>
            </a:r>
          </a:p>
          <a:p>
            <a:pPr lvl="1"/>
            <a:r>
              <a:rPr lang="en-US" dirty="0"/>
              <a:t>Assess for appropriateness of SSRI or mood stabilizers</a:t>
            </a:r>
          </a:p>
        </p:txBody>
      </p:sp>
    </p:spTree>
    <p:extLst>
      <p:ext uri="{BB962C8B-B14F-4D97-AF65-F5344CB8AC3E}">
        <p14:creationId xmlns:p14="http://schemas.microsoft.com/office/powerpoint/2010/main" val="10487595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425E1-51F2-4C48-A238-D3CFCD61B555}"/>
              </a:ext>
            </a:extLst>
          </p:cNvPr>
          <p:cNvSpPr>
            <a:spLocks noGrp="1"/>
          </p:cNvSpPr>
          <p:nvPr>
            <p:ph type="title"/>
          </p:nvPr>
        </p:nvSpPr>
        <p:spPr>
          <a:xfrm>
            <a:off x="217424" y="836534"/>
            <a:ext cx="11391900" cy="709919"/>
          </a:xfrm>
        </p:spPr>
        <p:txBody>
          <a:bodyPr>
            <a:noAutofit/>
          </a:bodyPr>
          <a:lstStyle/>
          <a:p>
            <a:r>
              <a:rPr lang="en-US" sz="7200" dirty="0"/>
              <a:t>4</a:t>
            </a:r>
            <a:r>
              <a:rPr lang="en-US" sz="3600" dirty="0"/>
              <a:t> What about autism or a significant neurodevelopmental disorder </a:t>
            </a:r>
            <a:br>
              <a:rPr lang="en-US" sz="3600" dirty="0"/>
            </a:br>
            <a:r>
              <a:rPr lang="en-US" sz="3600" dirty="0"/>
              <a:t>with increasing aggression?</a:t>
            </a:r>
          </a:p>
        </p:txBody>
      </p:sp>
      <p:sp>
        <p:nvSpPr>
          <p:cNvPr id="3" name="Content Placeholder 2">
            <a:extLst>
              <a:ext uri="{FF2B5EF4-FFF2-40B4-BE49-F238E27FC236}">
                <a16:creationId xmlns:a16="http://schemas.microsoft.com/office/drawing/2014/main" id="{2DD26B7A-4BF9-41B6-B7FC-AC5D95A3D98E}"/>
              </a:ext>
            </a:extLst>
          </p:cNvPr>
          <p:cNvSpPr>
            <a:spLocks noGrp="1"/>
          </p:cNvSpPr>
          <p:nvPr>
            <p:ph idx="1"/>
          </p:nvPr>
        </p:nvSpPr>
        <p:spPr>
          <a:xfrm>
            <a:off x="838200" y="2188004"/>
            <a:ext cx="10515600" cy="4351338"/>
          </a:xfrm>
        </p:spPr>
        <p:txBody>
          <a:bodyPr>
            <a:normAutofit/>
          </a:bodyPr>
          <a:lstStyle/>
          <a:p>
            <a:pPr marL="0" indent="0">
              <a:buNone/>
            </a:pPr>
            <a:r>
              <a:rPr lang="en-US" dirty="0"/>
              <a:t>A child has autism and significant aggression associated with demands being placed on him regarding his adherence to class routine versus his insistence on rigid interests and routines.</a:t>
            </a:r>
          </a:p>
          <a:p>
            <a:pPr lvl="1"/>
            <a:r>
              <a:rPr lang="en-US" dirty="0">
                <a:solidFill>
                  <a:srgbClr val="FF0000"/>
                </a:solidFill>
              </a:rPr>
              <a:t>Aggression is only a symptom. Look at antecedent-behavior-consequence (ABC) data. What leads to or maintains the symptom behavior? Is safety a concern?</a:t>
            </a:r>
          </a:p>
          <a:p>
            <a:pPr lvl="1"/>
            <a:r>
              <a:rPr lang="en-US" dirty="0"/>
              <a:t>Is there comorbid ADHD or anxiety to treat?</a:t>
            </a:r>
          </a:p>
          <a:p>
            <a:pPr lvl="1"/>
            <a:r>
              <a:rPr lang="en-US" dirty="0"/>
              <a:t>Aggression in developmental disability has a strong behavioral component typically. Is there a behavioral specialist involved?</a:t>
            </a:r>
          </a:p>
          <a:p>
            <a:pPr lvl="1"/>
            <a:r>
              <a:rPr lang="en-US" dirty="0"/>
              <a:t>Is this a case for risperidone or aripiprazole consideration when other interventions have failed?</a:t>
            </a:r>
          </a:p>
        </p:txBody>
      </p:sp>
    </p:spTree>
    <p:extLst>
      <p:ext uri="{BB962C8B-B14F-4D97-AF65-F5344CB8AC3E}">
        <p14:creationId xmlns:p14="http://schemas.microsoft.com/office/powerpoint/2010/main" val="2857901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448592" y="4084221"/>
            <a:ext cx="6743408" cy="2272129"/>
          </a:xfrm>
          <a:prstGeom prst="rect">
            <a:avLst/>
          </a:prstGeom>
          <a:solidFill>
            <a:srgbClr val="7BB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E927A71C-5EB0-45EC-B0AD-E94D765AE5AB}" type="slidenum">
              <a:rPr lang="en-US" smtClean="0"/>
              <a:pPr/>
              <a:t>2</a:t>
            </a:fld>
            <a:endParaRPr lang="en-US"/>
          </a:p>
        </p:txBody>
      </p:sp>
      <p:sp>
        <p:nvSpPr>
          <p:cNvPr id="6" name="Title 5"/>
          <p:cNvSpPr>
            <a:spLocks noGrp="1"/>
          </p:cNvSpPr>
          <p:nvPr>
            <p:ph type="ctrTitle"/>
          </p:nvPr>
        </p:nvSpPr>
        <p:spPr/>
        <p:txBody>
          <a:bodyPr/>
          <a:lstStyle/>
          <a:p>
            <a:r>
              <a:rPr lang="en-US" sz="3600" dirty="0">
                <a:latin typeface="Helvetica Regular" charset="0"/>
              </a:rPr>
              <a:t>Speaker:</a:t>
            </a:r>
          </a:p>
        </p:txBody>
      </p:sp>
      <p:sp>
        <p:nvSpPr>
          <p:cNvPr id="8" name="Subtitle 6"/>
          <p:cNvSpPr txBox="1">
            <a:spLocks/>
          </p:cNvSpPr>
          <p:nvPr/>
        </p:nvSpPr>
        <p:spPr>
          <a:xfrm>
            <a:off x="5332680" y="3273926"/>
            <a:ext cx="6743408" cy="44517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2400" kern="1200">
                <a:solidFill>
                  <a:schemeClr val="bg1"/>
                </a:solidFill>
                <a:latin typeface="Myriad Pro Cond" panose="020B0506030403020204" pitchFamily="34" charset="0"/>
                <a:ea typeface="+mn-ea"/>
                <a:cs typeface="+mn-cs"/>
              </a:defRPr>
            </a:lvl1pPr>
            <a:lvl2pPr marL="457200" indent="0" algn="ctr" defTabSz="914400" rtl="0" eaLnBrk="1" latinLnBrk="0" hangingPunct="1">
              <a:lnSpc>
                <a:spcPct val="90000"/>
              </a:lnSpc>
              <a:spcBef>
                <a:spcPts val="500"/>
              </a:spcBef>
              <a:buClr>
                <a:schemeClr val="tx2"/>
              </a:buClr>
              <a:buFont typeface="Arial" panose="020B0604020202020204" pitchFamily="34" charset="0"/>
              <a:buNone/>
              <a:defRPr sz="2000" kern="1200">
                <a:solidFill>
                  <a:schemeClr val="tx1"/>
                </a:solidFill>
                <a:latin typeface="Myriad Pro Cond" panose="020B0506030403020204" pitchFamily="34" charset="0"/>
                <a:ea typeface="+mn-ea"/>
                <a:cs typeface="+mn-cs"/>
              </a:defRPr>
            </a:lvl2pPr>
            <a:lvl3pPr marL="914400" indent="0" algn="ctr" defTabSz="914400" rtl="0" eaLnBrk="1" latinLnBrk="0" hangingPunct="1">
              <a:lnSpc>
                <a:spcPct val="90000"/>
              </a:lnSpc>
              <a:spcBef>
                <a:spcPts val="500"/>
              </a:spcBef>
              <a:buClr>
                <a:schemeClr val="tx2"/>
              </a:buClr>
              <a:buFont typeface="Myriad Pro Cond" panose="020B0506030403020204" pitchFamily="34" charset="0"/>
              <a:buNone/>
              <a:defRPr sz="1800" kern="1200">
                <a:solidFill>
                  <a:schemeClr val="tx1"/>
                </a:solidFill>
                <a:latin typeface="Myriad Pro Cond" panose="020B0506030403020204" pitchFamily="34" charset="0"/>
                <a:ea typeface="+mn-ea"/>
                <a:cs typeface="+mn-cs"/>
              </a:defRPr>
            </a:lvl3pPr>
            <a:lvl4pPr marL="1371600" indent="0" algn="ctr" defTabSz="914400" rtl="0" eaLnBrk="1" latinLnBrk="0" hangingPunct="1">
              <a:lnSpc>
                <a:spcPct val="90000"/>
              </a:lnSpc>
              <a:spcBef>
                <a:spcPts val="500"/>
              </a:spcBef>
              <a:buClr>
                <a:schemeClr val="tx2"/>
              </a:buClr>
              <a:buFont typeface="Arial" panose="020B0604020202020204" pitchFamily="34" charset="0"/>
              <a:buNone/>
              <a:defRPr sz="1600" kern="1200">
                <a:solidFill>
                  <a:schemeClr val="tx1"/>
                </a:solidFill>
                <a:latin typeface="Myriad Pro Cond" panose="020B0506030403020204" pitchFamily="34" charset="0"/>
                <a:ea typeface="+mn-ea"/>
                <a:cs typeface="+mn-cs"/>
              </a:defRPr>
            </a:lvl4pPr>
            <a:lvl5pPr marL="1828800" indent="0" algn="ctr" defTabSz="914400" rtl="0" eaLnBrk="1" latinLnBrk="0" hangingPunct="1">
              <a:lnSpc>
                <a:spcPct val="90000"/>
              </a:lnSpc>
              <a:spcBef>
                <a:spcPts val="500"/>
              </a:spcBef>
              <a:buClr>
                <a:schemeClr val="tx2"/>
              </a:buClr>
              <a:buFont typeface="Myriad Pro Cond" panose="020B0506030403020204" pitchFamily="34" charset="0"/>
              <a:buNone/>
              <a:defRPr sz="1600" kern="1200">
                <a:solidFill>
                  <a:schemeClr val="tx1"/>
                </a:solidFill>
                <a:latin typeface="Myriad Pro Cond" panose="020B0506030403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50000"/>
              </a:lnSpc>
            </a:pPr>
            <a:r>
              <a:rPr lang="en-US" sz="4000" dirty="0">
                <a:latin typeface="Helvetica Regular" charset="0"/>
              </a:rPr>
              <a:t>Breck Borcherding MD</a:t>
            </a:r>
          </a:p>
        </p:txBody>
      </p:sp>
      <p:sp>
        <p:nvSpPr>
          <p:cNvPr id="11" name="Title 5"/>
          <p:cNvSpPr txBox="1">
            <a:spLocks/>
          </p:cNvSpPr>
          <p:nvPr/>
        </p:nvSpPr>
        <p:spPr>
          <a:xfrm>
            <a:off x="6229649" y="4099586"/>
            <a:ext cx="5181293" cy="212110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400" kern="1200">
                <a:solidFill>
                  <a:schemeClr val="bg1"/>
                </a:solidFill>
                <a:latin typeface="Myriad Pro Cond" panose="020B0506030403020204" pitchFamily="34" charset="0"/>
                <a:ea typeface="Kozuka Gothic Pr6N B" panose="020B0800000000000000" pitchFamily="34" charset="-128"/>
                <a:cs typeface="Myriad Arabic" panose="01010101010101010101" pitchFamily="50" charset="-78"/>
              </a:defRPr>
            </a:lvl1pPr>
          </a:lstStyle>
          <a:p>
            <a:pPr algn="l"/>
            <a:endParaRPr lang="en-US" sz="1800" dirty="0">
              <a:latin typeface="Helvetica Regular"/>
            </a:endParaRPr>
          </a:p>
          <a:p>
            <a:pPr algn="l"/>
            <a:r>
              <a:rPr lang="en-US" sz="1800" dirty="0">
                <a:latin typeface="Helvetica Regular"/>
              </a:rPr>
              <a:t>Contact:</a:t>
            </a:r>
          </a:p>
          <a:p>
            <a:r>
              <a:rPr lang="en-US" sz="1800" dirty="0">
                <a:latin typeface="Helvetica Regular"/>
              </a:rPr>
              <a:t> Project TEACH</a:t>
            </a:r>
          </a:p>
          <a:p>
            <a:pPr algn="l"/>
            <a:endParaRPr lang="en-US" sz="1800" dirty="0">
              <a:latin typeface="Helvetica Regular"/>
            </a:endParaRPr>
          </a:p>
          <a:p>
            <a:pPr algn="l"/>
            <a:endParaRPr lang="en-US" sz="1800" dirty="0">
              <a:latin typeface="Helvetica Regular"/>
            </a:endParaRPr>
          </a:p>
        </p:txBody>
      </p:sp>
    </p:spTree>
    <p:extLst>
      <p:ext uri="{BB962C8B-B14F-4D97-AF65-F5344CB8AC3E}">
        <p14:creationId xmlns:p14="http://schemas.microsoft.com/office/powerpoint/2010/main" val="245036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64F32-C8FA-F718-EBA0-2CFBAC823AD9}"/>
              </a:ext>
            </a:extLst>
          </p:cNvPr>
          <p:cNvSpPr>
            <a:spLocks noGrp="1"/>
          </p:cNvSpPr>
          <p:nvPr>
            <p:ph type="title"/>
          </p:nvPr>
        </p:nvSpPr>
        <p:spPr>
          <a:xfrm>
            <a:off x="838199" y="1443597"/>
            <a:ext cx="10582835" cy="510710"/>
          </a:xfrm>
        </p:spPr>
        <p:txBody>
          <a:bodyPr>
            <a:noAutofit/>
          </a:bodyPr>
          <a:lstStyle/>
          <a:p>
            <a:pPr algn="l"/>
            <a:r>
              <a:rPr lang="en-US" sz="3200" b="1" dirty="0"/>
              <a:t>Case example- Cliff</a:t>
            </a:r>
            <a:br>
              <a:rPr lang="en-US" sz="2400" b="1" dirty="0"/>
            </a:br>
            <a:r>
              <a:rPr lang="en-US" sz="2400" dirty="0"/>
              <a:t>Cliff (our example child with long-standing ADHD) has been treated successfully with Adderall XR 10 mg until this year. There have been recent episodes of aggression in an afterschool program serious enough for him to be considered for dismissal from it.  On one occasion, another child was injured and sent to the emergency room. At this time, which of the following would be an inappropriate further sequence for investigation or intervention?</a:t>
            </a:r>
          </a:p>
        </p:txBody>
      </p:sp>
      <p:sp>
        <p:nvSpPr>
          <p:cNvPr id="3" name="Content Placeholder 2">
            <a:extLst>
              <a:ext uri="{FF2B5EF4-FFF2-40B4-BE49-F238E27FC236}">
                <a16:creationId xmlns:a16="http://schemas.microsoft.com/office/drawing/2014/main" id="{DB0D5180-F181-9BC1-1A1E-A466BA81AC0F}"/>
              </a:ext>
            </a:extLst>
          </p:cNvPr>
          <p:cNvSpPr>
            <a:spLocks noGrp="1"/>
          </p:cNvSpPr>
          <p:nvPr>
            <p:ph idx="1"/>
          </p:nvPr>
        </p:nvSpPr>
        <p:spPr>
          <a:xfrm>
            <a:off x="478971" y="3077582"/>
            <a:ext cx="11713029" cy="3253807"/>
          </a:xfrm>
        </p:spPr>
        <p:txBody>
          <a:bodyPr>
            <a:normAutofit/>
          </a:bodyPr>
          <a:lstStyle/>
          <a:p>
            <a:pPr marL="514350" indent="-514350">
              <a:buFont typeface="+mj-lt"/>
              <a:buAutoNum type="arabicPeriod"/>
            </a:pPr>
            <a:r>
              <a:rPr lang="en-US" dirty="0"/>
              <a:t> Assess any acute stressors such as bullying or family issues.</a:t>
            </a:r>
          </a:p>
          <a:p>
            <a:pPr marL="514350" indent="-514350">
              <a:buFont typeface="+mj-lt"/>
              <a:buAutoNum type="arabicPeriod"/>
            </a:pPr>
            <a:r>
              <a:rPr lang="en-US" dirty="0"/>
              <a:t> Start 0.25 mg of risperidone in the morning.</a:t>
            </a:r>
          </a:p>
          <a:p>
            <a:pPr marL="514350" indent="-514350">
              <a:buFont typeface="+mj-lt"/>
              <a:buAutoNum type="arabicPeriod"/>
            </a:pPr>
            <a:r>
              <a:rPr lang="en-US" dirty="0"/>
              <a:t> Increase Adderall dosage in the morning.</a:t>
            </a:r>
          </a:p>
          <a:p>
            <a:pPr marL="514350" indent="-514350">
              <a:buFont typeface="+mj-lt"/>
              <a:buAutoNum type="arabicPeriod"/>
            </a:pPr>
            <a:r>
              <a:rPr lang="en-US" dirty="0"/>
              <a:t> A trial of clonidine in the afternoon.</a:t>
            </a:r>
          </a:p>
          <a:p>
            <a:pPr marL="514350" indent="-514350">
              <a:buFont typeface="+mj-lt"/>
              <a:buAutoNum type="arabicPeriod"/>
            </a:pPr>
            <a:r>
              <a:rPr lang="en-US" dirty="0"/>
              <a:t> Relook at diagnoses.</a:t>
            </a:r>
          </a:p>
          <a:p>
            <a:pPr marL="514350" indent="-514350">
              <a:buFont typeface="+mj-lt"/>
              <a:buAutoNum type="arabicPeriod"/>
            </a:pPr>
            <a:r>
              <a:rPr lang="en-US" dirty="0"/>
              <a:t> Referral for further assessment and therapy support.</a:t>
            </a:r>
          </a:p>
        </p:txBody>
      </p:sp>
      <p:sp>
        <p:nvSpPr>
          <p:cNvPr id="4" name="TextBox 3">
            <a:extLst>
              <a:ext uri="{FF2B5EF4-FFF2-40B4-BE49-F238E27FC236}">
                <a16:creationId xmlns:a16="http://schemas.microsoft.com/office/drawing/2014/main" id="{05174436-2282-F54C-10E8-547A6D099AB0}"/>
              </a:ext>
            </a:extLst>
          </p:cNvPr>
          <p:cNvSpPr txBox="1"/>
          <p:nvPr/>
        </p:nvSpPr>
        <p:spPr>
          <a:xfrm>
            <a:off x="9224513" y="3557094"/>
            <a:ext cx="2967487" cy="2062103"/>
          </a:xfrm>
          <a:prstGeom prst="rect">
            <a:avLst/>
          </a:prstGeom>
          <a:noFill/>
        </p:spPr>
        <p:txBody>
          <a:bodyPr wrap="square" rtlCol="0">
            <a:spAutoFit/>
          </a:bodyPr>
          <a:lstStyle/>
          <a:p>
            <a:pPr algn="ctr"/>
            <a:r>
              <a:rPr lang="en-US" sz="3200" b="1" dirty="0">
                <a:solidFill>
                  <a:srgbClr val="C00000"/>
                </a:solidFill>
              </a:rPr>
              <a:t>All could be appropriate in </a:t>
            </a:r>
          </a:p>
          <a:p>
            <a:pPr algn="ctr"/>
            <a:r>
              <a:rPr lang="en-US" sz="3200" b="1" dirty="0">
                <a:solidFill>
                  <a:srgbClr val="C00000"/>
                </a:solidFill>
              </a:rPr>
              <a:t>a thoughtful sequence!</a:t>
            </a:r>
          </a:p>
        </p:txBody>
      </p:sp>
    </p:spTree>
    <p:extLst>
      <p:ext uri="{BB962C8B-B14F-4D97-AF65-F5344CB8AC3E}">
        <p14:creationId xmlns:p14="http://schemas.microsoft.com/office/powerpoint/2010/main" val="22559672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64F32-C8FA-F718-EBA0-2CFBAC823AD9}"/>
              </a:ext>
            </a:extLst>
          </p:cNvPr>
          <p:cNvSpPr>
            <a:spLocks noGrp="1"/>
          </p:cNvSpPr>
          <p:nvPr>
            <p:ph type="title"/>
          </p:nvPr>
        </p:nvSpPr>
        <p:spPr>
          <a:xfrm>
            <a:off x="838200" y="1388177"/>
            <a:ext cx="10515600" cy="709919"/>
          </a:xfrm>
        </p:spPr>
        <p:txBody>
          <a:bodyPr>
            <a:noAutofit/>
          </a:bodyPr>
          <a:lstStyle/>
          <a:p>
            <a:pPr algn="l"/>
            <a:r>
              <a:rPr lang="en-US" sz="3200" b="1" dirty="0"/>
              <a:t>Cliff’s case</a:t>
            </a:r>
            <a:br>
              <a:rPr lang="en-US" sz="3200" b="1" dirty="0"/>
            </a:br>
            <a:r>
              <a:rPr lang="en-US" sz="3200" b="1" dirty="0"/>
              <a:t>A reasonable sequential approach to changes in presentation</a:t>
            </a:r>
          </a:p>
        </p:txBody>
      </p:sp>
      <p:sp>
        <p:nvSpPr>
          <p:cNvPr id="3" name="Content Placeholder 2">
            <a:extLst>
              <a:ext uri="{FF2B5EF4-FFF2-40B4-BE49-F238E27FC236}">
                <a16:creationId xmlns:a16="http://schemas.microsoft.com/office/drawing/2014/main" id="{DB0D5180-F181-9BC1-1A1E-A466BA81AC0F}"/>
              </a:ext>
            </a:extLst>
          </p:cNvPr>
          <p:cNvSpPr>
            <a:spLocks noGrp="1"/>
          </p:cNvSpPr>
          <p:nvPr>
            <p:ph idx="1"/>
          </p:nvPr>
        </p:nvSpPr>
        <p:spPr>
          <a:xfrm>
            <a:off x="478971" y="2577783"/>
            <a:ext cx="11713029" cy="3253807"/>
          </a:xfrm>
        </p:spPr>
        <p:txBody>
          <a:bodyPr>
            <a:normAutofit/>
          </a:bodyPr>
          <a:lstStyle/>
          <a:p>
            <a:pPr marL="514350" indent="-514350">
              <a:buFont typeface="+mj-lt"/>
              <a:buAutoNum type="arabicPeriod"/>
            </a:pPr>
            <a:r>
              <a:rPr lang="en-US" dirty="0"/>
              <a:t>Assess any acute stressors such as bullying or family issues.</a:t>
            </a:r>
          </a:p>
          <a:p>
            <a:pPr marL="514350" indent="-514350">
              <a:buFont typeface="+mj-lt"/>
              <a:buAutoNum type="arabicPeriod"/>
            </a:pPr>
            <a:r>
              <a:rPr lang="en-US" dirty="0"/>
              <a:t>Relook at diagnoses. </a:t>
            </a:r>
          </a:p>
          <a:p>
            <a:pPr marL="514350" indent="-514350">
              <a:buFont typeface="+mj-lt"/>
              <a:buAutoNum type="arabicPeriod"/>
            </a:pPr>
            <a:r>
              <a:rPr lang="en-US" dirty="0"/>
              <a:t>Increase Adderall dosage in the morning. </a:t>
            </a:r>
          </a:p>
          <a:p>
            <a:pPr marL="514350" indent="-514350">
              <a:buFont typeface="+mj-lt"/>
              <a:buAutoNum type="arabicPeriod"/>
            </a:pPr>
            <a:r>
              <a:rPr lang="en-US" dirty="0"/>
              <a:t>A trial of clonidine in the afternoon.</a:t>
            </a:r>
          </a:p>
          <a:p>
            <a:pPr marL="514350" indent="-514350">
              <a:buFont typeface="+mj-lt"/>
              <a:buAutoNum type="arabicPeriod"/>
            </a:pPr>
            <a:r>
              <a:rPr lang="en-US" dirty="0"/>
              <a:t>Referral for further assessment and therapy support. </a:t>
            </a:r>
          </a:p>
          <a:p>
            <a:pPr marL="514350" indent="-514350">
              <a:buFont typeface="+mj-lt"/>
              <a:buAutoNum type="arabicPeriod"/>
            </a:pPr>
            <a:r>
              <a:rPr lang="en-US" dirty="0"/>
              <a:t>Start 0.25 mg of risperidone.</a:t>
            </a:r>
          </a:p>
          <a:p>
            <a:pPr marL="514350" indent="-514350">
              <a:buFont typeface="+mj-lt"/>
              <a:buAutoNum type="arabicPeriod"/>
            </a:pPr>
            <a:endParaRPr lang="en-US" dirty="0"/>
          </a:p>
        </p:txBody>
      </p:sp>
    </p:spTree>
    <p:extLst>
      <p:ext uri="{BB962C8B-B14F-4D97-AF65-F5344CB8AC3E}">
        <p14:creationId xmlns:p14="http://schemas.microsoft.com/office/powerpoint/2010/main" val="1112687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425E1-51F2-4C48-A238-D3CFCD61B555}"/>
              </a:ext>
            </a:extLst>
          </p:cNvPr>
          <p:cNvSpPr>
            <a:spLocks noGrp="1"/>
          </p:cNvSpPr>
          <p:nvPr>
            <p:ph type="title"/>
          </p:nvPr>
        </p:nvSpPr>
        <p:spPr>
          <a:xfrm>
            <a:off x="838200" y="1105199"/>
            <a:ext cx="9486900" cy="709919"/>
          </a:xfrm>
        </p:spPr>
        <p:txBody>
          <a:bodyPr>
            <a:normAutofit/>
          </a:bodyPr>
          <a:lstStyle/>
          <a:p>
            <a:pPr algn="l"/>
            <a:r>
              <a:rPr lang="en-US" dirty="0">
                <a:solidFill>
                  <a:srgbClr val="00B050"/>
                </a:solidFill>
              </a:rPr>
              <a:t>Aggression algorithm</a:t>
            </a:r>
          </a:p>
        </p:txBody>
      </p:sp>
      <p:sp>
        <p:nvSpPr>
          <p:cNvPr id="3" name="Content Placeholder 2">
            <a:extLst>
              <a:ext uri="{FF2B5EF4-FFF2-40B4-BE49-F238E27FC236}">
                <a16:creationId xmlns:a16="http://schemas.microsoft.com/office/drawing/2014/main" id="{2DD26B7A-4BF9-41B6-B7FC-AC5D95A3D98E}"/>
              </a:ext>
            </a:extLst>
          </p:cNvPr>
          <p:cNvSpPr>
            <a:spLocks noGrp="1"/>
          </p:cNvSpPr>
          <p:nvPr>
            <p:ph idx="1"/>
          </p:nvPr>
        </p:nvSpPr>
        <p:spPr>
          <a:xfrm>
            <a:off x="838200" y="2012972"/>
            <a:ext cx="10515600" cy="3875764"/>
          </a:xfrm>
        </p:spPr>
        <p:txBody>
          <a:bodyPr>
            <a:normAutofit fontScale="40000" lnSpcReduction="20000"/>
          </a:bodyPr>
          <a:lstStyle/>
          <a:p>
            <a:pPr marL="0" indent="0">
              <a:buNone/>
            </a:pPr>
            <a:r>
              <a:rPr lang="en-US" sz="18000" dirty="0"/>
              <a:t>5</a:t>
            </a:r>
            <a:r>
              <a:rPr lang="en-US" sz="15200" dirty="0"/>
              <a:t> </a:t>
            </a:r>
            <a:r>
              <a:rPr lang="en-US" dirty="0"/>
              <a:t>    </a:t>
            </a:r>
            <a:r>
              <a:rPr lang="en-US" sz="5900" dirty="0"/>
              <a:t>Consider carefully antipsychotics (SGA’s) for acute use in any aggression case. </a:t>
            </a:r>
          </a:p>
          <a:p>
            <a:pPr marL="0" indent="0">
              <a:buNone/>
            </a:pPr>
            <a:endParaRPr lang="en-US" sz="5900" dirty="0"/>
          </a:p>
          <a:p>
            <a:r>
              <a:rPr lang="en-US" sz="5900" dirty="0"/>
              <a:t>Use if …</a:t>
            </a:r>
          </a:p>
          <a:p>
            <a:pPr lvl="1"/>
            <a:r>
              <a:rPr lang="en-US" sz="5900" dirty="0">
                <a:solidFill>
                  <a:srgbClr val="C00000"/>
                </a:solidFill>
              </a:rPr>
              <a:t>there are significant safety concerns </a:t>
            </a:r>
          </a:p>
          <a:p>
            <a:pPr marL="457200" lvl="1" indent="0">
              <a:buNone/>
            </a:pPr>
            <a:r>
              <a:rPr lang="en-US" sz="5900" dirty="0">
                <a:solidFill>
                  <a:srgbClr val="C00000"/>
                </a:solidFill>
              </a:rPr>
              <a:t>		    and</a:t>
            </a:r>
          </a:p>
          <a:p>
            <a:pPr lvl="1"/>
            <a:r>
              <a:rPr lang="en-US" sz="5900" dirty="0">
                <a:solidFill>
                  <a:srgbClr val="C00000"/>
                </a:solidFill>
              </a:rPr>
              <a:t>after other interventions (med </a:t>
            </a:r>
            <a:r>
              <a:rPr lang="en-US" sz="5900" dirty="0">
                <a:solidFill>
                  <a:srgbClr val="7BBF43"/>
                </a:solidFill>
              </a:rPr>
              <a:t>AND </a:t>
            </a:r>
            <a:r>
              <a:rPr lang="en-US" sz="5900" dirty="0">
                <a:solidFill>
                  <a:srgbClr val="C00000"/>
                </a:solidFill>
              </a:rPr>
              <a:t>psychosocial/ behavioral) fail</a:t>
            </a:r>
          </a:p>
          <a:p>
            <a:pPr lvl="1"/>
            <a:endParaRPr lang="en-US" sz="5900" dirty="0">
              <a:solidFill>
                <a:srgbClr val="C00000"/>
              </a:solidFill>
            </a:endParaRPr>
          </a:p>
          <a:p>
            <a:r>
              <a:rPr lang="en-US" sz="5900" dirty="0"/>
              <a:t>Identify target symptoms, review past treatments as adequate for the problem, and consider any other alternative first.</a:t>
            </a:r>
          </a:p>
        </p:txBody>
      </p:sp>
    </p:spTree>
    <p:extLst>
      <p:ext uri="{BB962C8B-B14F-4D97-AF65-F5344CB8AC3E}">
        <p14:creationId xmlns:p14="http://schemas.microsoft.com/office/powerpoint/2010/main" val="11418730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D26B7A-4BF9-41B6-B7FC-AC5D95A3D98E}"/>
              </a:ext>
            </a:extLst>
          </p:cNvPr>
          <p:cNvSpPr>
            <a:spLocks noGrp="1"/>
          </p:cNvSpPr>
          <p:nvPr>
            <p:ph idx="1"/>
          </p:nvPr>
        </p:nvSpPr>
        <p:spPr>
          <a:xfrm>
            <a:off x="863600" y="2318238"/>
            <a:ext cx="10515600" cy="3714262"/>
          </a:xfrm>
        </p:spPr>
        <p:txBody>
          <a:bodyPr>
            <a:normAutofit lnSpcReduction="10000"/>
          </a:bodyPr>
          <a:lstStyle/>
          <a:p>
            <a:pPr lvl="1"/>
            <a:r>
              <a:rPr lang="en-US" dirty="0">
                <a:solidFill>
                  <a:srgbClr val="C00000"/>
                </a:solidFill>
              </a:rPr>
              <a:t>Liberally refer or seek consultation at this point.</a:t>
            </a:r>
          </a:p>
          <a:p>
            <a:pPr lvl="1"/>
            <a:r>
              <a:rPr lang="en-US" dirty="0"/>
              <a:t>CMS has introduced Measures Inventory Tool 2800 (metabolic monitoring) and 2801 (first line psychosocial treatments) as part of their compliance monitoring of health systems</a:t>
            </a:r>
          </a:p>
          <a:p>
            <a:pPr lvl="1"/>
            <a:r>
              <a:rPr lang="en-US" dirty="0"/>
              <a:t>Educate the family about risks and short term duration as goal. These meds are powerfully effective and families may argue about discontinuation when they work. Discontinue slowly after 6 months or one year of a trial. Make sure other nonmedication therapies are in place.</a:t>
            </a:r>
          </a:p>
          <a:p>
            <a:pPr lvl="1"/>
            <a:r>
              <a:rPr lang="en-US" sz="2400" dirty="0"/>
              <a:t>Choose risperidone or aripiprazole as a trial. These are only FDA approved for irritability in autism.</a:t>
            </a:r>
          </a:p>
          <a:p>
            <a:pPr lvl="1"/>
            <a:endParaRPr lang="en-US" dirty="0"/>
          </a:p>
          <a:p>
            <a:pPr marL="914400" lvl="2" indent="0">
              <a:buNone/>
            </a:pPr>
            <a:endParaRPr lang="en-US" dirty="0"/>
          </a:p>
          <a:p>
            <a:pPr lvl="1"/>
            <a:endParaRPr lang="en-US" dirty="0"/>
          </a:p>
        </p:txBody>
      </p:sp>
      <p:sp>
        <p:nvSpPr>
          <p:cNvPr id="6" name="Title 1">
            <a:extLst>
              <a:ext uri="{FF2B5EF4-FFF2-40B4-BE49-F238E27FC236}">
                <a16:creationId xmlns:a16="http://schemas.microsoft.com/office/drawing/2014/main" id="{187FE655-4521-E9A6-892B-4904E5F17191}"/>
              </a:ext>
            </a:extLst>
          </p:cNvPr>
          <p:cNvSpPr>
            <a:spLocks noGrp="1"/>
          </p:cNvSpPr>
          <p:nvPr>
            <p:ph type="title"/>
          </p:nvPr>
        </p:nvSpPr>
        <p:spPr>
          <a:xfrm>
            <a:off x="600456" y="987690"/>
            <a:ext cx="10515600" cy="709919"/>
          </a:xfrm>
        </p:spPr>
        <p:txBody>
          <a:bodyPr>
            <a:normAutofit fontScale="90000"/>
          </a:bodyPr>
          <a:lstStyle/>
          <a:p>
            <a:r>
              <a:rPr lang="en-US" sz="8000" dirty="0"/>
              <a:t>5</a:t>
            </a:r>
            <a:r>
              <a:rPr lang="en-US" dirty="0">
                <a:solidFill>
                  <a:srgbClr val="00B050"/>
                </a:solidFill>
              </a:rPr>
              <a:t> Where do antipsychotics fit in the aggression algorithm</a:t>
            </a:r>
          </a:p>
        </p:txBody>
      </p:sp>
    </p:spTree>
    <p:extLst>
      <p:ext uri="{BB962C8B-B14F-4D97-AF65-F5344CB8AC3E}">
        <p14:creationId xmlns:p14="http://schemas.microsoft.com/office/powerpoint/2010/main" val="19063630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DCF6EA20-D1B0-CCA9-E046-BEDD02A4828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3103570" y="-271502"/>
            <a:ext cx="5555312" cy="7764417"/>
          </a:xfrm>
        </p:spPr>
      </p:pic>
      <p:sp>
        <p:nvSpPr>
          <p:cNvPr id="2" name="Title 1">
            <a:extLst>
              <a:ext uri="{FF2B5EF4-FFF2-40B4-BE49-F238E27FC236}">
                <a16:creationId xmlns:a16="http://schemas.microsoft.com/office/drawing/2014/main" id="{660425E1-51F2-4C48-A238-D3CFCD61B555}"/>
              </a:ext>
            </a:extLst>
          </p:cNvPr>
          <p:cNvSpPr>
            <a:spLocks noGrp="1"/>
          </p:cNvSpPr>
          <p:nvPr>
            <p:ph type="title"/>
          </p:nvPr>
        </p:nvSpPr>
        <p:spPr>
          <a:xfrm>
            <a:off x="305886" y="754711"/>
            <a:ext cx="10515600" cy="709919"/>
          </a:xfrm>
          <a:solidFill>
            <a:schemeClr val="bg1"/>
          </a:solidFill>
        </p:spPr>
        <p:txBody>
          <a:bodyPr>
            <a:normAutofit fontScale="90000"/>
          </a:bodyPr>
          <a:lstStyle/>
          <a:p>
            <a:r>
              <a:rPr lang="en-US" sz="7200" dirty="0"/>
              <a:t>5</a:t>
            </a:r>
            <a:r>
              <a:rPr lang="en-US" dirty="0">
                <a:solidFill>
                  <a:schemeClr val="accent6"/>
                </a:solidFill>
              </a:rPr>
              <a:t> Antipsychotic use in aggression</a:t>
            </a:r>
            <a:br>
              <a:rPr lang="en-US" sz="1800" dirty="0">
                <a:solidFill>
                  <a:schemeClr val="accent6"/>
                </a:solidFill>
              </a:rPr>
            </a:br>
            <a:r>
              <a:rPr lang="en-US" sz="1800" dirty="0">
                <a:solidFill>
                  <a:srgbClr val="C00000"/>
                </a:solidFill>
              </a:rPr>
              <a:t>SEE HANDOUTS FOR NEWEST VERSION</a:t>
            </a:r>
            <a:endParaRPr lang="en-US" dirty="0">
              <a:solidFill>
                <a:srgbClr val="C00000"/>
              </a:solidFill>
            </a:endParaRPr>
          </a:p>
        </p:txBody>
      </p:sp>
    </p:spTree>
    <p:extLst>
      <p:ext uri="{BB962C8B-B14F-4D97-AF65-F5344CB8AC3E}">
        <p14:creationId xmlns:p14="http://schemas.microsoft.com/office/powerpoint/2010/main" val="7948773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425E1-51F2-4C48-A238-D3CFCD61B555}"/>
              </a:ext>
            </a:extLst>
          </p:cNvPr>
          <p:cNvSpPr>
            <a:spLocks noGrp="1"/>
          </p:cNvSpPr>
          <p:nvPr>
            <p:ph type="title"/>
          </p:nvPr>
        </p:nvSpPr>
        <p:spPr>
          <a:xfrm>
            <a:off x="838200" y="748145"/>
            <a:ext cx="10515600" cy="709919"/>
          </a:xfrm>
        </p:spPr>
        <p:txBody>
          <a:bodyPr>
            <a:normAutofit fontScale="90000"/>
          </a:bodyPr>
          <a:lstStyle/>
          <a:p>
            <a:r>
              <a:rPr lang="en-US" sz="7200" dirty="0"/>
              <a:t>5</a:t>
            </a:r>
            <a:r>
              <a:rPr lang="en-US" dirty="0"/>
              <a:t> Antipsychotic side effects</a:t>
            </a:r>
          </a:p>
        </p:txBody>
      </p:sp>
      <p:sp>
        <p:nvSpPr>
          <p:cNvPr id="4" name="Title 1">
            <a:extLst>
              <a:ext uri="{FF2B5EF4-FFF2-40B4-BE49-F238E27FC236}">
                <a16:creationId xmlns:a16="http://schemas.microsoft.com/office/drawing/2014/main" id="{871EA34E-90C0-B643-A66F-A74E4E4FDCB2}"/>
              </a:ext>
            </a:extLst>
          </p:cNvPr>
          <p:cNvSpPr txBox="1">
            <a:spLocks/>
          </p:cNvSpPr>
          <p:nvPr/>
        </p:nvSpPr>
        <p:spPr>
          <a:xfrm>
            <a:off x="1984513" y="2083184"/>
            <a:ext cx="8382000" cy="553998"/>
          </a:xfrm>
          <a:prstGeom prst="rect">
            <a:avLst/>
          </a:prstGeom>
        </p:spPr>
        <p:txBody>
          <a:bodyPr vert="horz" lIns="91440" tIns="45720" rIns="91440" bIns="45720" rtlCol="0" anchor="ctr">
            <a:normAutofit fontScale="90000" lnSpcReduction="10000"/>
          </a:bodyPr>
          <a:lstStyle>
            <a:lvl1pPr algn="ctr" defTabSz="914400" rtl="0" eaLnBrk="1" latinLnBrk="0" hangingPunct="1">
              <a:lnSpc>
                <a:spcPct val="90000"/>
              </a:lnSpc>
              <a:spcBef>
                <a:spcPct val="0"/>
              </a:spcBef>
              <a:buNone/>
              <a:defRPr sz="4400" b="0" i="0" kern="1200">
                <a:solidFill>
                  <a:schemeClr val="tx1"/>
                </a:solidFill>
                <a:latin typeface="Helvetica Light" charset="0"/>
                <a:ea typeface="Helvetica Light" charset="0"/>
                <a:cs typeface="Helvetica Light" charset="0"/>
              </a:defRPr>
            </a:lvl1pPr>
          </a:lstStyle>
          <a:p>
            <a:endParaRPr lang="en-US" sz="4000" b="1" dirty="0">
              <a:solidFill>
                <a:srgbClr val="391378"/>
              </a:solidFill>
            </a:endParaRPr>
          </a:p>
        </p:txBody>
      </p:sp>
      <p:sp>
        <p:nvSpPr>
          <p:cNvPr id="5" name="Content Placeholder 2">
            <a:extLst>
              <a:ext uri="{FF2B5EF4-FFF2-40B4-BE49-F238E27FC236}">
                <a16:creationId xmlns:a16="http://schemas.microsoft.com/office/drawing/2014/main" id="{FC0FB4FB-4020-224E-BDD3-3137924F0058}"/>
              </a:ext>
            </a:extLst>
          </p:cNvPr>
          <p:cNvSpPr txBox="1">
            <a:spLocks/>
          </p:cNvSpPr>
          <p:nvPr/>
        </p:nvSpPr>
        <p:spPr>
          <a:xfrm>
            <a:off x="701977" y="1699574"/>
            <a:ext cx="10901082" cy="44102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Helvetica Regular" charset="0"/>
                <a:ea typeface="Helvetica Regular" charset="0"/>
                <a:cs typeface="Helvetica Regular"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Helvetica Regular" charset="0"/>
                <a:ea typeface="Helvetica Regular" charset="0"/>
                <a:cs typeface="Helvetica Regular"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Helvetica Regular" charset="0"/>
                <a:ea typeface="Helvetica Regular" charset="0"/>
                <a:cs typeface="Helvetica Regular"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Helvetica Regular" charset="0"/>
                <a:ea typeface="Helvetica Regular" charset="0"/>
                <a:cs typeface="Helvetica Regular"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Helvetica Regular" charset="0"/>
                <a:ea typeface="Helvetica Regular" charset="0"/>
                <a:cs typeface="Helvetica Regular"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00" dirty="0">
                <a:solidFill>
                  <a:srgbClr val="049FDA"/>
                </a:solidFill>
              </a:rPr>
              <a:t>Common, serious:  </a:t>
            </a:r>
            <a:r>
              <a:rPr lang="en-US" sz="2400" dirty="0"/>
              <a:t>weight gain, hyperlipidemia, diabetes</a:t>
            </a:r>
          </a:p>
          <a:p>
            <a:r>
              <a:rPr lang="en-US" sz="2400" dirty="0">
                <a:solidFill>
                  <a:srgbClr val="049FDA"/>
                </a:solidFill>
              </a:rPr>
              <a:t>Rare, serious:  </a:t>
            </a:r>
            <a:r>
              <a:rPr lang="en-US" sz="2400" dirty="0"/>
              <a:t>Neuroleptic malignant syndrome, agranulocytosis (mostly clozapine), increased LFTs, tardive dyskinesia (long term)</a:t>
            </a:r>
          </a:p>
          <a:p>
            <a:r>
              <a:rPr lang="en-US" sz="2400" dirty="0"/>
              <a:t>Cognitive:  sedation, slowed, memory</a:t>
            </a:r>
          </a:p>
          <a:p>
            <a:r>
              <a:rPr lang="en-US" sz="2400" dirty="0"/>
              <a:t>Neurologic:  dystonia, akathisia, akinesia, rigidity, tremor, lowered seizure threshold, withdrawal dyskinesia</a:t>
            </a:r>
          </a:p>
          <a:p>
            <a:r>
              <a:rPr lang="en-US" sz="2400" dirty="0"/>
              <a:t>Endocrine:  elevated prolactin, gynecomastia, galactorrhea, fertility concerns (with risperidone, NOT aripiprazole)</a:t>
            </a:r>
          </a:p>
          <a:p>
            <a:r>
              <a:rPr lang="en-US" sz="2400" dirty="0"/>
              <a:t>Cardiovascular:  increased QT (ziprasidone), orthostatic hypotension</a:t>
            </a:r>
          </a:p>
          <a:p>
            <a:endParaRPr lang="en-US" dirty="0"/>
          </a:p>
        </p:txBody>
      </p:sp>
    </p:spTree>
    <p:extLst>
      <p:ext uri="{BB962C8B-B14F-4D97-AF65-F5344CB8AC3E}">
        <p14:creationId xmlns:p14="http://schemas.microsoft.com/office/powerpoint/2010/main" val="29332658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425E1-51F2-4C48-A238-D3CFCD61B555}"/>
              </a:ext>
            </a:extLst>
          </p:cNvPr>
          <p:cNvSpPr>
            <a:spLocks noGrp="1"/>
          </p:cNvSpPr>
          <p:nvPr>
            <p:ph type="title"/>
          </p:nvPr>
        </p:nvSpPr>
        <p:spPr>
          <a:xfrm>
            <a:off x="838200" y="681037"/>
            <a:ext cx="10515600" cy="709919"/>
          </a:xfrm>
        </p:spPr>
        <p:txBody>
          <a:bodyPr/>
          <a:lstStyle/>
          <a:p>
            <a:r>
              <a:rPr lang="en-US" dirty="0"/>
              <a:t>56e) Antipsychotic monitoring5</a:t>
            </a:r>
          </a:p>
        </p:txBody>
      </p:sp>
      <p:pic>
        <p:nvPicPr>
          <p:cNvPr id="11" name="Content Placeholder 26">
            <a:extLst>
              <a:ext uri="{FF2B5EF4-FFF2-40B4-BE49-F238E27FC236}">
                <a16:creationId xmlns:a16="http://schemas.microsoft.com/office/drawing/2014/main" id="{12ADC847-1F2A-5646-877A-2F52979C5CCB}"/>
              </a:ext>
            </a:extLst>
          </p:cNvPr>
          <p:cNvPicPr>
            <a:picLocks noGrp="1" noChangeAspect="1"/>
          </p:cNvPicPr>
          <p:nvPr>
            <p:ph idx="1"/>
          </p:nvPr>
        </p:nvPicPr>
        <p:blipFill>
          <a:blip r:embed="rId2"/>
          <a:stretch>
            <a:fillRect/>
          </a:stretch>
        </p:blipFill>
        <p:spPr>
          <a:xfrm>
            <a:off x="1825752" y="180959"/>
            <a:ext cx="9092071" cy="5996004"/>
          </a:xfrm>
          <a:prstGeom prst="rect">
            <a:avLst/>
          </a:prstGeom>
        </p:spPr>
      </p:pic>
      <p:sp>
        <p:nvSpPr>
          <p:cNvPr id="3" name="TextBox 2">
            <a:extLst>
              <a:ext uri="{FF2B5EF4-FFF2-40B4-BE49-F238E27FC236}">
                <a16:creationId xmlns:a16="http://schemas.microsoft.com/office/drawing/2014/main" id="{76B5C917-372F-8FAB-B9E4-E3A2A9F780FA}"/>
              </a:ext>
            </a:extLst>
          </p:cNvPr>
          <p:cNvSpPr txBox="1"/>
          <p:nvPr/>
        </p:nvSpPr>
        <p:spPr>
          <a:xfrm>
            <a:off x="493776" y="851330"/>
            <a:ext cx="987552" cy="1200329"/>
          </a:xfrm>
          <a:prstGeom prst="rect">
            <a:avLst/>
          </a:prstGeom>
          <a:noFill/>
        </p:spPr>
        <p:txBody>
          <a:bodyPr wrap="square" rtlCol="0">
            <a:spAutoFit/>
          </a:bodyPr>
          <a:lstStyle/>
          <a:p>
            <a:r>
              <a:rPr lang="en-US" sz="7200" dirty="0"/>
              <a:t>5</a:t>
            </a:r>
          </a:p>
        </p:txBody>
      </p:sp>
    </p:spTree>
    <p:extLst>
      <p:ext uri="{BB962C8B-B14F-4D97-AF65-F5344CB8AC3E}">
        <p14:creationId xmlns:p14="http://schemas.microsoft.com/office/powerpoint/2010/main" val="15055036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425E1-51F2-4C48-A238-D3CFCD61B555}"/>
              </a:ext>
            </a:extLst>
          </p:cNvPr>
          <p:cNvSpPr>
            <a:spLocks noGrp="1"/>
          </p:cNvSpPr>
          <p:nvPr>
            <p:ph type="title"/>
          </p:nvPr>
        </p:nvSpPr>
        <p:spPr>
          <a:xfrm>
            <a:off x="838200" y="681037"/>
            <a:ext cx="10515600" cy="709919"/>
          </a:xfrm>
        </p:spPr>
        <p:txBody>
          <a:bodyPr>
            <a:normAutofit fontScale="90000"/>
          </a:bodyPr>
          <a:lstStyle/>
          <a:p>
            <a:r>
              <a:rPr lang="en-US" sz="7200" dirty="0"/>
              <a:t>5</a:t>
            </a:r>
            <a:r>
              <a:rPr lang="en-US" dirty="0"/>
              <a:t> Other meds in aggression</a:t>
            </a:r>
          </a:p>
        </p:txBody>
      </p:sp>
      <p:sp>
        <p:nvSpPr>
          <p:cNvPr id="3" name="Content Placeholder 2">
            <a:extLst>
              <a:ext uri="{FF2B5EF4-FFF2-40B4-BE49-F238E27FC236}">
                <a16:creationId xmlns:a16="http://schemas.microsoft.com/office/drawing/2014/main" id="{2DD26B7A-4BF9-41B6-B7FC-AC5D95A3D98E}"/>
              </a:ext>
            </a:extLst>
          </p:cNvPr>
          <p:cNvSpPr>
            <a:spLocks noGrp="1"/>
          </p:cNvSpPr>
          <p:nvPr>
            <p:ph idx="1"/>
          </p:nvPr>
        </p:nvSpPr>
        <p:spPr>
          <a:xfrm>
            <a:off x="838200" y="1594338"/>
            <a:ext cx="10515600" cy="4699856"/>
          </a:xfrm>
        </p:spPr>
        <p:txBody>
          <a:bodyPr>
            <a:normAutofit/>
          </a:bodyPr>
          <a:lstStyle/>
          <a:p>
            <a:pPr lvl="2"/>
            <a:r>
              <a:rPr lang="en-US" sz="2400" dirty="0"/>
              <a:t>Valproate</a:t>
            </a:r>
          </a:p>
          <a:p>
            <a:pPr lvl="2"/>
            <a:r>
              <a:rPr lang="en-US" sz="2400" dirty="0"/>
              <a:t>Carbamazepine</a:t>
            </a:r>
          </a:p>
          <a:p>
            <a:pPr lvl="2"/>
            <a:r>
              <a:rPr lang="en-US" sz="2400" dirty="0"/>
              <a:t>Neurontin</a:t>
            </a:r>
          </a:p>
          <a:p>
            <a:pPr lvl="2"/>
            <a:r>
              <a:rPr lang="en-US" sz="2400" dirty="0"/>
              <a:t>Lamotrigine</a:t>
            </a:r>
          </a:p>
          <a:p>
            <a:pPr lvl="2"/>
            <a:r>
              <a:rPr lang="en-US" sz="2400" dirty="0"/>
              <a:t>Lithium</a:t>
            </a:r>
          </a:p>
          <a:p>
            <a:pPr lvl="2"/>
            <a:r>
              <a:rPr lang="en-US" sz="2400" dirty="0"/>
              <a:t>Propranolol</a:t>
            </a:r>
          </a:p>
          <a:p>
            <a:pPr lvl="2"/>
            <a:endParaRPr lang="en-US" sz="2400" dirty="0"/>
          </a:p>
          <a:p>
            <a:pPr marL="914400" lvl="2" indent="0">
              <a:buNone/>
            </a:pPr>
            <a:r>
              <a:rPr lang="en-US" sz="2400" dirty="0"/>
              <a:t>Although often used, and sometimes effective in individual cases, there is not good data on their general effectiveness before using previous parts of the algorithm. </a:t>
            </a:r>
          </a:p>
          <a:p>
            <a:pPr marL="914400" lvl="2" indent="0">
              <a:buNone/>
            </a:pPr>
            <a:r>
              <a:rPr lang="en-US" sz="3200" dirty="0">
                <a:solidFill>
                  <a:srgbClr val="C00000"/>
                </a:solidFill>
              </a:rPr>
              <a:t>Seek consultation.</a:t>
            </a:r>
          </a:p>
          <a:p>
            <a:pPr marL="914400" lvl="2" indent="0">
              <a:buNone/>
            </a:pPr>
            <a:endParaRPr lang="en-US" sz="2400" dirty="0"/>
          </a:p>
          <a:p>
            <a:pPr lvl="2"/>
            <a:endParaRPr lang="en-US" dirty="0"/>
          </a:p>
          <a:p>
            <a:pPr lvl="1"/>
            <a:endParaRPr lang="en-US" dirty="0"/>
          </a:p>
        </p:txBody>
      </p:sp>
    </p:spTree>
    <p:extLst>
      <p:ext uri="{BB962C8B-B14F-4D97-AF65-F5344CB8AC3E}">
        <p14:creationId xmlns:p14="http://schemas.microsoft.com/office/powerpoint/2010/main" val="27430568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89044-6767-4B31-2230-A0E228EED601}"/>
              </a:ext>
            </a:extLst>
          </p:cNvPr>
          <p:cNvSpPr>
            <a:spLocks noGrp="1"/>
          </p:cNvSpPr>
          <p:nvPr>
            <p:ph type="title"/>
          </p:nvPr>
        </p:nvSpPr>
        <p:spPr/>
        <p:txBody>
          <a:bodyPr/>
          <a:lstStyle/>
          <a:p>
            <a:pPr algn="l"/>
            <a:r>
              <a:rPr lang="en-US" dirty="0">
                <a:solidFill>
                  <a:schemeClr val="accent6"/>
                </a:solidFill>
              </a:rPr>
              <a:t>Aggression algorithm</a:t>
            </a:r>
          </a:p>
        </p:txBody>
      </p:sp>
      <p:sp>
        <p:nvSpPr>
          <p:cNvPr id="3" name="Content Placeholder 2">
            <a:extLst>
              <a:ext uri="{FF2B5EF4-FFF2-40B4-BE49-F238E27FC236}">
                <a16:creationId xmlns:a16="http://schemas.microsoft.com/office/drawing/2014/main" id="{CA9B1311-C972-A498-C939-82DC09C01C8C}"/>
              </a:ext>
            </a:extLst>
          </p:cNvPr>
          <p:cNvSpPr>
            <a:spLocks noGrp="1"/>
          </p:cNvSpPr>
          <p:nvPr>
            <p:ph idx="1"/>
          </p:nvPr>
        </p:nvSpPr>
        <p:spPr/>
        <p:txBody>
          <a:bodyPr/>
          <a:lstStyle/>
          <a:p>
            <a:pPr marL="0" indent="0">
              <a:buNone/>
            </a:pPr>
            <a:r>
              <a:rPr lang="en-US" sz="7200" dirty="0"/>
              <a:t>6 </a:t>
            </a:r>
            <a:r>
              <a:rPr lang="en-US" sz="4400" dirty="0"/>
              <a:t>Follow-up</a:t>
            </a:r>
          </a:p>
          <a:p>
            <a:r>
              <a:rPr lang="en-US" dirty="0"/>
              <a:t>Intermittently follow-up regarding progress on target symptoms with all treatment team members, monitoring comorbidity and adjusting the plan as necessary.</a:t>
            </a:r>
          </a:p>
          <a:p>
            <a:r>
              <a:rPr lang="en-US" dirty="0">
                <a:solidFill>
                  <a:srgbClr val="FF0000"/>
                </a:solidFill>
              </a:rPr>
              <a:t>Seek consultation as needed</a:t>
            </a:r>
          </a:p>
          <a:p>
            <a:endParaRPr lang="en-US" dirty="0"/>
          </a:p>
        </p:txBody>
      </p:sp>
    </p:spTree>
    <p:extLst>
      <p:ext uri="{BB962C8B-B14F-4D97-AF65-F5344CB8AC3E}">
        <p14:creationId xmlns:p14="http://schemas.microsoft.com/office/powerpoint/2010/main" val="21464395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425E1-51F2-4C48-A238-D3CFCD61B555}"/>
              </a:ext>
            </a:extLst>
          </p:cNvPr>
          <p:cNvSpPr>
            <a:spLocks noGrp="1"/>
          </p:cNvSpPr>
          <p:nvPr>
            <p:ph type="title"/>
          </p:nvPr>
        </p:nvSpPr>
        <p:spPr>
          <a:xfrm>
            <a:off x="838200" y="903776"/>
            <a:ext cx="10515600" cy="709919"/>
          </a:xfrm>
        </p:spPr>
        <p:txBody>
          <a:bodyPr/>
          <a:lstStyle/>
          <a:p>
            <a:r>
              <a:rPr lang="en-US" dirty="0">
                <a:solidFill>
                  <a:srgbClr val="00B050"/>
                </a:solidFill>
              </a:rPr>
              <a:t>Aggression algorithm</a:t>
            </a:r>
          </a:p>
        </p:txBody>
      </p:sp>
      <p:sp>
        <p:nvSpPr>
          <p:cNvPr id="3" name="Content Placeholder 2">
            <a:extLst>
              <a:ext uri="{FF2B5EF4-FFF2-40B4-BE49-F238E27FC236}">
                <a16:creationId xmlns:a16="http://schemas.microsoft.com/office/drawing/2014/main" id="{2DD26B7A-4BF9-41B6-B7FC-AC5D95A3D98E}"/>
              </a:ext>
            </a:extLst>
          </p:cNvPr>
          <p:cNvSpPr>
            <a:spLocks noGrp="1"/>
          </p:cNvSpPr>
          <p:nvPr>
            <p:ph idx="1"/>
          </p:nvPr>
        </p:nvSpPr>
        <p:spPr>
          <a:xfrm>
            <a:off x="838200" y="1912571"/>
            <a:ext cx="10515600" cy="4351338"/>
          </a:xfrm>
        </p:spPr>
        <p:txBody>
          <a:bodyPr>
            <a:normAutofit/>
          </a:bodyPr>
          <a:lstStyle/>
          <a:p>
            <a:pPr marL="514350" indent="-514350">
              <a:buFont typeface="+mj-lt"/>
              <a:buAutoNum type="arabicPeriod"/>
            </a:pPr>
            <a:r>
              <a:rPr lang="en-US" dirty="0"/>
              <a:t>Assess the case thoroughly and </a:t>
            </a:r>
            <a:r>
              <a:rPr lang="en-US" dirty="0">
                <a:solidFill>
                  <a:srgbClr val="C00000"/>
                </a:solidFill>
              </a:rPr>
              <a:t>REVIEW SAFETY.</a:t>
            </a:r>
          </a:p>
          <a:p>
            <a:pPr marL="514350" indent="-514350">
              <a:buFont typeface="+mj-lt"/>
              <a:buAutoNum type="arabicPeriod"/>
            </a:pPr>
            <a:r>
              <a:rPr lang="en-US" dirty="0"/>
              <a:t>Review the case formulation with parents and the team to be sure everyone is on the same page.</a:t>
            </a:r>
          </a:p>
          <a:p>
            <a:pPr marL="514350" indent="-514350">
              <a:buFont typeface="+mj-lt"/>
              <a:buAutoNum type="arabicPeriod"/>
            </a:pPr>
            <a:r>
              <a:rPr lang="en-US" dirty="0"/>
              <a:t>Set up psychosocial therapies and supports (always needed).</a:t>
            </a:r>
          </a:p>
          <a:p>
            <a:pPr marL="514350" indent="-514350">
              <a:buFont typeface="+mj-lt"/>
              <a:buAutoNum type="arabicPeriod"/>
            </a:pPr>
            <a:r>
              <a:rPr lang="en-US" dirty="0"/>
              <a:t>Treat complex comorbidity intensely.</a:t>
            </a:r>
          </a:p>
          <a:p>
            <a:pPr marL="514350" indent="-514350">
              <a:buFont typeface="+mj-lt"/>
              <a:buAutoNum type="arabicPeriod"/>
            </a:pPr>
            <a:r>
              <a:rPr lang="en-US" dirty="0"/>
              <a:t>Are short-term antipsychotics really necessary?</a:t>
            </a:r>
          </a:p>
          <a:p>
            <a:pPr marL="514350" indent="-514350">
              <a:buFont typeface="+mj-lt"/>
              <a:buAutoNum type="arabicPeriod"/>
            </a:pPr>
            <a:r>
              <a:rPr lang="en-US" dirty="0"/>
              <a:t>Follow-up with the team, and seek consultation as needed.</a:t>
            </a:r>
          </a:p>
        </p:txBody>
      </p:sp>
    </p:spTree>
    <p:extLst>
      <p:ext uri="{BB962C8B-B14F-4D97-AF65-F5344CB8AC3E}">
        <p14:creationId xmlns:p14="http://schemas.microsoft.com/office/powerpoint/2010/main" val="2053543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7630" y="3311639"/>
            <a:ext cx="11336740" cy="955562"/>
          </a:xfrm>
        </p:spPr>
        <p:txBody>
          <a:bodyPr>
            <a:normAutofit lnSpcReduction="10000"/>
          </a:bodyPr>
          <a:lstStyle/>
          <a:p>
            <a:r>
              <a:rPr lang="en-US" sz="2800" dirty="0">
                <a:solidFill>
                  <a:schemeClr val="tx1">
                    <a:lumMod val="65000"/>
                    <a:lumOff val="35000"/>
                  </a:schemeClr>
                </a:solidFill>
                <a:ea typeface="+mn-ea"/>
                <a:cs typeface="+mn-cs"/>
              </a:rPr>
              <a:t>There are no relevant financial relationships </a:t>
            </a:r>
          </a:p>
          <a:p>
            <a:r>
              <a:rPr lang="en-US" sz="2800" dirty="0">
                <a:solidFill>
                  <a:schemeClr val="tx1">
                    <a:lumMod val="65000"/>
                    <a:lumOff val="35000"/>
                  </a:schemeClr>
                </a:solidFill>
                <a:ea typeface="+mn-ea"/>
                <a:cs typeface="+mn-cs"/>
              </a:rPr>
              <a:t>or commercial interests to disclose.</a:t>
            </a:r>
          </a:p>
          <a:p>
            <a:endParaRPr lang="en-US" sz="2800" dirty="0">
              <a:solidFill>
                <a:schemeClr val="tx1">
                  <a:lumMod val="65000"/>
                  <a:lumOff val="35000"/>
                </a:schemeClr>
              </a:solidFill>
              <a:ea typeface="+mn-ea"/>
              <a:cs typeface="+mn-cs"/>
            </a:endParaRPr>
          </a:p>
          <a:p>
            <a:endParaRPr lang="en-US" sz="2800" dirty="0">
              <a:solidFill>
                <a:schemeClr val="tx1">
                  <a:lumMod val="65000"/>
                  <a:lumOff val="35000"/>
                </a:schemeClr>
              </a:solidFill>
              <a:ea typeface="+mn-ea"/>
              <a:cs typeface="+mn-cs"/>
            </a:endParaRPr>
          </a:p>
          <a:p>
            <a:endParaRPr lang="en-US" sz="2800" dirty="0">
              <a:solidFill>
                <a:schemeClr val="tx1">
                  <a:lumMod val="65000"/>
                  <a:lumOff val="35000"/>
                </a:schemeClr>
              </a:solidFill>
              <a:ea typeface="+mn-ea"/>
              <a:cs typeface="+mn-cs"/>
            </a:endParaRPr>
          </a:p>
        </p:txBody>
      </p:sp>
      <p:sp>
        <p:nvSpPr>
          <p:cNvPr id="4" name="TextBox 3"/>
          <p:cNvSpPr txBox="1"/>
          <p:nvPr/>
        </p:nvSpPr>
        <p:spPr>
          <a:xfrm>
            <a:off x="3352800" y="1296537"/>
            <a:ext cx="5486400" cy="1323439"/>
          </a:xfrm>
          <a:prstGeom prst="rect">
            <a:avLst/>
          </a:prstGeom>
          <a:noFill/>
        </p:spPr>
        <p:txBody>
          <a:bodyPr wrap="square" rtlCol="0">
            <a:spAutoFit/>
          </a:bodyPr>
          <a:lstStyle/>
          <a:p>
            <a:pPr algn="ctr"/>
            <a:r>
              <a:rPr lang="en-US" sz="8000" dirty="0">
                <a:solidFill>
                  <a:srgbClr val="049FDA"/>
                </a:solidFill>
                <a:latin typeface="Helvetica Regular" charset="0"/>
                <a:ea typeface="Helvetica Regular" charset="0"/>
                <a:cs typeface="Helvetica Regular" charset="0"/>
              </a:rPr>
              <a:t>Disclosures</a:t>
            </a:r>
          </a:p>
        </p:txBody>
      </p:sp>
    </p:spTree>
    <p:extLst>
      <p:ext uri="{BB962C8B-B14F-4D97-AF65-F5344CB8AC3E}">
        <p14:creationId xmlns:p14="http://schemas.microsoft.com/office/powerpoint/2010/main" val="1708071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7630" y="3311639"/>
            <a:ext cx="11336740" cy="955562"/>
          </a:xfrm>
        </p:spPr>
        <p:txBody>
          <a:bodyPr>
            <a:normAutofit/>
          </a:bodyPr>
          <a:lstStyle/>
          <a:p>
            <a:endParaRPr lang="en-US" sz="2800" dirty="0">
              <a:solidFill>
                <a:schemeClr val="tx1">
                  <a:lumMod val="65000"/>
                  <a:lumOff val="35000"/>
                </a:schemeClr>
              </a:solidFill>
              <a:ea typeface="+mn-ea"/>
              <a:cs typeface="+mn-cs"/>
            </a:endParaRPr>
          </a:p>
          <a:p>
            <a:endParaRPr lang="en-US" sz="2800" dirty="0">
              <a:solidFill>
                <a:schemeClr val="tx1">
                  <a:lumMod val="65000"/>
                  <a:lumOff val="35000"/>
                </a:schemeClr>
              </a:solidFill>
              <a:ea typeface="+mn-ea"/>
              <a:cs typeface="+mn-cs"/>
            </a:endParaRPr>
          </a:p>
          <a:p>
            <a:endParaRPr lang="en-US" sz="2800" dirty="0">
              <a:solidFill>
                <a:schemeClr val="tx1">
                  <a:lumMod val="65000"/>
                  <a:lumOff val="35000"/>
                </a:schemeClr>
              </a:solidFill>
              <a:ea typeface="+mn-ea"/>
              <a:cs typeface="+mn-cs"/>
            </a:endParaRPr>
          </a:p>
        </p:txBody>
      </p:sp>
      <p:sp>
        <p:nvSpPr>
          <p:cNvPr id="4" name="TextBox 3"/>
          <p:cNvSpPr txBox="1"/>
          <p:nvPr/>
        </p:nvSpPr>
        <p:spPr>
          <a:xfrm>
            <a:off x="1446028" y="1536174"/>
            <a:ext cx="9299944" cy="3785652"/>
          </a:xfrm>
          <a:prstGeom prst="rect">
            <a:avLst/>
          </a:prstGeom>
          <a:noFill/>
        </p:spPr>
        <p:txBody>
          <a:bodyPr wrap="square" rtlCol="0">
            <a:spAutoFit/>
          </a:bodyPr>
          <a:lstStyle/>
          <a:p>
            <a:pPr algn="ctr"/>
            <a:r>
              <a:rPr lang="en-US" sz="6000" dirty="0">
                <a:solidFill>
                  <a:srgbClr val="C00000"/>
                </a:solidFill>
                <a:latin typeface="Helvetica Regular" charset="0"/>
                <a:ea typeface="Helvetica Regular" charset="0"/>
                <a:cs typeface="Helvetica Regular" charset="0"/>
              </a:rPr>
              <a:t>Aggression is a symptom/sign</a:t>
            </a:r>
          </a:p>
          <a:p>
            <a:pPr algn="ctr"/>
            <a:r>
              <a:rPr lang="en-US" sz="6000" dirty="0">
                <a:solidFill>
                  <a:srgbClr val="C00000"/>
                </a:solidFill>
                <a:latin typeface="Helvetica Regular" charset="0"/>
                <a:ea typeface="Helvetica Regular" charset="0"/>
                <a:cs typeface="Helvetica Regular" charset="0"/>
              </a:rPr>
              <a:t> (like fever or pain),</a:t>
            </a:r>
          </a:p>
          <a:p>
            <a:pPr algn="ctr"/>
            <a:r>
              <a:rPr lang="en-US" sz="6000" dirty="0">
                <a:solidFill>
                  <a:srgbClr val="C00000"/>
                </a:solidFill>
                <a:latin typeface="Helvetica Regular" charset="0"/>
                <a:ea typeface="Helvetica Regular" charset="0"/>
                <a:cs typeface="Helvetica Regular" charset="0"/>
              </a:rPr>
              <a:t> not a diagnosis.</a:t>
            </a:r>
          </a:p>
        </p:txBody>
      </p:sp>
    </p:spTree>
    <p:extLst>
      <p:ext uri="{BB962C8B-B14F-4D97-AF65-F5344CB8AC3E}">
        <p14:creationId xmlns:p14="http://schemas.microsoft.com/office/powerpoint/2010/main" val="1893592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2B3B6-0B94-B6E5-AA83-788FAD3B60C2}"/>
              </a:ext>
            </a:extLst>
          </p:cNvPr>
          <p:cNvSpPr>
            <a:spLocks noGrp="1"/>
          </p:cNvSpPr>
          <p:nvPr>
            <p:ph type="title"/>
          </p:nvPr>
        </p:nvSpPr>
        <p:spPr>
          <a:xfrm rot="10800000" flipV="1">
            <a:off x="6935636" y="1445709"/>
            <a:ext cx="3357225" cy="3801524"/>
          </a:xfrm>
        </p:spPr>
        <p:txBody>
          <a:bodyPr/>
          <a:lstStyle/>
          <a:p>
            <a:r>
              <a:rPr lang="en-US" dirty="0"/>
              <a:t>If you only have one strategy, you will never win.</a:t>
            </a:r>
          </a:p>
        </p:txBody>
      </p:sp>
      <p:pic>
        <p:nvPicPr>
          <p:cNvPr id="5" name="Content Placeholder 4" descr="A cartoon of a crab&#10;&#10;Description automatically generated">
            <a:extLst>
              <a:ext uri="{FF2B5EF4-FFF2-40B4-BE49-F238E27FC236}">
                <a16:creationId xmlns:a16="http://schemas.microsoft.com/office/drawing/2014/main" id="{01B671F3-12F6-35CD-4E50-7BFC0EF9BFA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97651" y="257635"/>
            <a:ext cx="3780846" cy="6177672"/>
          </a:xfrm>
          <a:ln w="12700">
            <a:solidFill>
              <a:schemeClr val="tx1"/>
            </a:solidFill>
          </a:ln>
        </p:spPr>
      </p:pic>
    </p:spTree>
    <p:extLst>
      <p:ext uri="{BB962C8B-B14F-4D97-AF65-F5344CB8AC3E}">
        <p14:creationId xmlns:p14="http://schemas.microsoft.com/office/powerpoint/2010/main" val="2316872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425E1-51F2-4C48-A238-D3CFCD61B555}"/>
              </a:ext>
            </a:extLst>
          </p:cNvPr>
          <p:cNvSpPr>
            <a:spLocks noGrp="1"/>
          </p:cNvSpPr>
          <p:nvPr>
            <p:ph type="title"/>
          </p:nvPr>
        </p:nvSpPr>
        <p:spPr>
          <a:xfrm>
            <a:off x="838200" y="903776"/>
            <a:ext cx="10515600" cy="709919"/>
          </a:xfrm>
        </p:spPr>
        <p:txBody>
          <a:bodyPr/>
          <a:lstStyle/>
          <a:p>
            <a:pPr algn="l"/>
            <a:r>
              <a:rPr lang="en-US" dirty="0">
                <a:solidFill>
                  <a:srgbClr val="00B050"/>
                </a:solidFill>
              </a:rPr>
              <a:t>Aggression algorithm</a:t>
            </a:r>
          </a:p>
        </p:txBody>
      </p:sp>
      <p:sp>
        <p:nvSpPr>
          <p:cNvPr id="3" name="Content Placeholder 2">
            <a:extLst>
              <a:ext uri="{FF2B5EF4-FFF2-40B4-BE49-F238E27FC236}">
                <a16:creationId xmlns:a16="http://schemas.microsoft.com/office/drawing/2014/main" id="{2DD26B7A-4BF9-41B6-B7FC-AC5D95A3D98E}"/>
              </a:ext>
            </a:extLst>
          </p:cNvPr>
          <p:cNvSpPr>
            <a:spLocks noGrp="1"/>
          </p:cNvSpPr>
          <p:nvPr>
            <p:ph idx="1"/>
          </p:nvPr>
        </p:nvSpPr>
        <p:spPr>
          <a:xfrm>
            <a:off x="838200" y="1912571"/>
            <a:ext cx="10515600" cy="4351338"/>
          </a:xfrm>
        </p:spPr>
        <p:txBody>
          <a:bodyPr>
            <a:normAutofit/>
          </a:bodyPr>
          <a:lstStyle/>
          <a:p>
            <a:pPr marL="514350" indent="-514350">
              <a:buFont typeface="+mj-lt"/>
              <a:buAutoNum type="arabicPeriod"/>
            </a:pPr>
            <a:r>
              <a:rPr lang="en-US" dirty="0"/>
              <a:t>Assess the case thoroughly for comorbidity and </a:t>
            </a:r>
            <a:r>
              <a:rPr lang="en-US" dirty="0">
                <a:solidFill>
                  <a:srgbClr val="C00000"/>
                </a:solidFill>
              </a:rPr>
              <a:t>REVIEW SAFETY.</a:t>
            </a:r>
          </a:p>
          <a:p>
            <a:pPr marL="514350" indent="-514350">
              <a:buFont typeface="+mj-lt"/>
              <a:buAutoNum type="arabicPeriod"/>
            </a:pPr>
            <a:r>
              <a:rPr lang="en-US" dirty="0"/>
              <a:t>Review the case formulation with parents and the team to be sure everyone is on the same page.</a:t>
            </a:r>
          </a:p>
          <a:p>
            <a:pPr marL="514350" indent="-514350">
              <a:buFont typeface="+mj-lt"/>
              <a:buAutoNum type="arabicPeriod"/>
            </a:pPr>
            <a:r>
              <a:rPr lang="en-US" dirty="0"/>
              <a:t>Set up psychosocial therapies and supports (always needed).</a:t>
            </a:r>
          </a:p>
          <a:p>
            <a:pPr marL="514350" indent="-514350">
              <a:buFont typeface="+mj-lt"/>
              <a:buAutoNum type="arabicPeriod"/>
            </a:pPr>
            <a:r>
              <a:rPr lang="en-US" dirty="0"/>
              <a:t>Treat complex comorbidity intensely.</a:t>
            </a:r>
          </a:p>
          <a:p>
            <a:pPr marL="514350" indent="-514350">
              <a:buFont typeface="+mj-lt"/>
              <a:buAutoNum type="arabicPeriod"/>
            </a:pPr>
            <a:r>
              <a:rPr lang="en-US" dirty="0"/>
              <a:t>Are short-term antipsychotics necessary to treat aggression as a serious symptom? Get consultation.</a:t>
            </a:r>
          </a:p>
          <a:p>
            <a:pPr marL="514350" indent="-514350">
              <a:buFont typeface="+mj-lt"/>
              <a:buAutoNum type="arabicPeriod"/>
            </a:pPr>
            <a:r>
              <a:rPr lang="en-US" dirty="0"/>
              <a:t>Follow-up with the team, and seek consultation as needed.</a:t>
            </a:r>
          </a:p>
        </p:txBody>
      </p:sp>
    </p:spTree>
    <p:extLst>
      <p:ext uri="{BB962C8B-B14F-4D97-AF65-F5344CB8AC3E}">
        <p14:creationId xmlns:p14="http://schemas.microsoft.com/office/powerpoint/2010/main" val="1674341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425E1-51F2-4C48-A238-D3CFCD61B555}"/>
              </a:ext>
            </a:extLst>
          </p:cNvPr>
          <p:cNvSpPr>
            <a:spLocks noGrp="1"/>
          </p:cNvSpPr>
          <p:nvPr>
            <p:ph type="title"/>
          </p:nvPr>
        </p:nvSpPr>
        <p:spPr>
          <a:xfrm>
            <a:off x="838200" y="888145"/>
            <a:ext cx="10515600" cy="709919"/>
          </a:xfrm>
        </p:spPr>
        <p:txBody>
          <a:bodyPr/>
          <a:lstStyle/>
          <a:p>
            <a:pPr algn="l"/>
            <a:r>
              <a:rPr lang="en-US" dirty="0">
                <a:solidFill>
                  <a:srgbClr val="00B050"/>
                </a:solidFill>
              </a:rPr>
              <a:t>Aggression algorithm</a:t>
            </a:r>
          </a:p>
        </p:txBody>
      </p:sp>
      <p:sp>
        <p:nvSpPr>
          <p:cNvPr id="3" name="Content Placeholder 2">
            <a:extLst>
              <a:ext uri="{FF2B5EF4-FFF2-40B4-BE49-F238E27FC236}">
                <a16:creationId xmlns:a16="http://schemas.microsoft.com/office/drawing/2014/main" id="{2DD26B7A-4BF9-41B6-B7FC-AC5D95A3D98E}"/>
              </a:ext>
            </a:extLst>
          </p:cNvPr>
          <p:cNvSpPr>
            <a:spLocks noGrp="1"/>
          </p:cNvSpPr>
          <p:nvPr>
            <p:ph idx="1"/>
          </p:nvPr>
        </p:nvSpPr>
        <p:spPr>
          <a:xfrm>
            <a:off x="838200" y="1774803"/>
            <a:ext cx="11353800" cy="4351338"/>
          </a:xfrm>
        </p:spPr>
        <p:txBody>
          <a:bodyPr>
            <a:normAutofit lnSpcReduction="10000"/>
          </a:bodyPr>
          <a:lstStyle/>
          <a:p>
            <a:pPr marL="0" indent="0">
              <a:buNone/>
            </a:pPr>
            <a:r>
              <a:rPr lang="en-US" sz="7200" dirty="0"/>
              <a:t>1</a:t>
            </a:r>
            <a:r>
              <a:rPr lang="en-US" dirty="0"/>
              <a:t>Assess the case thoroughly and </a:t>
            </a:r>
            <a:r>
              <a:rPr lang="en-US" sz="3600" b="1" dirty="0">
                <a:solidFill>
                  <a:srgbClr val="FF0000"/>
                </a:solidFill>
              </a:rPr>
              <a:t>REVIEW SAFETY CONCERNS</a:t>
            </a:r>
            <a:r>
              <a:rPr lang="en-US" dirty="0">
                <a:solidFill>
                  <a:srgbClr val="C00000"/>
                </a:solidFill>
              </a:rPr>
              <a:t>.</a:t>
            </a:r>
            <a:endParaRPr lang="en-US" dirty="0"/>
          </a:p>
          <a:p>
            <a:pPr marL="0" indent="0">
              <a:buNone/>
            </a:pPr>
            <a:r>
              <a:rPr lang="en-US" dirty="0">
                <a:solidFill>
                  <a:srgbClr val="FF0000"/>
                </a:solidFill>
              </a:rPr>
              <a:t>Do a thorough psychosocial and comorbidity assessment. </a:t>
            </a:r>
          </a:p>
          <a:p>
            <a:pPr marL="514350" indent="-514350">
              <a:buFont typeface="+mj-lt"/>
              <a:buAutoNum type="arabicPeriod"/>
            </a:pPr>
            <a:r>
              <a:rPr lang="en-US" dirty="0">
                <a:solidFill>
                  <a:srgbClr val="FF0000"/>
                </a:solidFill>
              </a:rPr>
              <a:t>What has been done before? What are antecedents to the behavior, and what are effective and ineffective consequences?</a:t>
            </a:r>
          </a:p>
          <a:p>
            <a:pPr marL="514350" indent="-514350">
              <a:buFont typeface="+mj-lt"/>
              <a:buAutoNum type="arabicPeriod"/>
            </a:pPr>
            <a:r>
              <a:rPr lang="en-US" dirty="0">
                <a:solidFill>
                  <a:srgbClr val="FF0000"/>
                </a:solidFill>
              </a:rPr>
              <a:t>Set targets to review for treatment response. Use </a:t>
            </a:r>
            <a:r>
              <a:rPr lang="en-US" sz="4000" dirty="0"/>
              <a:t>MOAS</a:t>
            </a:r>
            <a:r>
              <a:rPr lang="en-US" dirty="0">
                <a:solidFill>
                  <a:srgbClr val="FF0000"/>
                </a:solidFill>
              </a:rPr>
              <a:t> for aggression, other scales for comorbidity. </a:t>
            </a:r>
          </a:p>
          <a:p>
            <a:pPr marL="514350" indent="-514350">
              <a:buFont typeface="+mj-lt"/>
              <a:buAutoNum type="arabicPeriod"/>
            </a:pPr>
            <a:r>
              <a:rPr lang="en-US" dirty="0">
                <a:solidFill>
                  <a:srgbClr val="FF0000"/>
                </a:solidFill>
              </a:rPr>
              <a:t>ASSESS SAFETY. Is an emergency assessment/ intervention needed?</a:t>
            </a:r>
          </a:p>
          <a:p>
            <a:pPr marL="0" indent="0">
              <a:buNone/>
            </a:pPr>
            <a:endParaRPr lang="en-US" dirty="0"/>
          </a:p>
        </p:txBody>
      </p:sp>
    </p:spTree>
    <p:extLst>
      <p:ext uri="{BB962C8B-B14F-4D97-AF65-F5344CB8AC3E}">
        <p14:creationId xmlns:p14="http://schemas.microsoft.com/office/powerpoint/2010/main" val="1994574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425E1-51F2-4C48-A238-D3CFCD61B555}"/>
              </a:ext>
            </a:extLst>
          </p:cNvPr>
          <p:cNvSpPr>
            <a:spLocks noGrp="1"/>
          </p:cNvSpPr>
          <p:nvPr>
            <p:ph type="title"/>
          </p:nvPr>
        </p:nvSpPr>
        <p:spPr>
          <a:xfrm>
            <a:off x="838200" y="888145"/>
            <a:ext cx="10515600" cy="709919"/>
          </a:xfrm>
        </p:spPr>
        <p:txBody>
          <a:bodyPr/>
          <a:lstStyle/>
          <a:p>
            <a:pPr algn="l"/>
            <a:r>
              <a:rPr lang="en-US" dirty="0">
                <a:solidFill>
                  <a:srgbClr val="00B050"/>
                </a:solidFill>
              </a:rPr>
              <a:t>Aggression algorithm</a:t>
            </a:r>
          </a:p>
        </p:txBody>
      </p:sp>
      <p:sp>
        <p:nvSpPr>
          <p:cNvPr id="3" name="Content Placeholder 2">
            <a:extLst>
              <a:ext uri="{FF2B5EF4-FFF2-40B4-BE49-F238E27FC236}">
                <a16:creationId xmlns:a16="http://schemas.microsoft.com/office/drawing/2014/main" id="{2DD26B7A-4BF9-41B6-B7FC-AC5D95A3D98E}"/>
              </a:ext>
            </a:extLst>
          </p:cNvPr>
          <p:cNvSpPr>
            <a:spLocks noGrp="1"/>
          </p:cNvSpPr>
          <p:nvPr>
            <p:ph idx="1"/>
          </p:nvPr>
        </p:nvSpPr>
        <p:spPr>
          <a:xfrm>
            <a:off x="838200" y="1768305"/>
            <a:ext cx="10515600" cy="4351338"/>
          </a:xfrm>
        </p:spPr>
        <p:txBody>
          <a:bodyPr>
            <a:normAutofit/>
          </a:bodyPr>
          <a:lstStyle/>
          <a:p>
            <a:pPr marL="0" indent="0">
              <a:buNone/>
            </a:pPr>
            <a:r>
              <a:rPr lang="en-US" sz="7200" dirty="0"/>
              <a:t>2 </a:t>
            </a:r>
            <a:r>
              <a:rPr lang="en-US" dirty="0"/>
              <a:t>Review the case formulation and a plan with parents and the team to be sure everyone is on the same page.</a:t>
            </a:r>
          </a:p>
          <a:p>
            <a:pPr marL="971550" lvl="1" indent="-514350">
              <a:buFont typeface="+mj-lt"/>
              <a:buAutoNum type="arabicPeriod"/>
            </a:pPr>
            <a:r>
              <a:rPr lang="en-US" sz="2800" dirty="0">
                <a:solidFill>
                  <a:srgbClr val="FF0000"/>
                </a:solidFill>
              </a:rPr>
              <a:t>Review with both parents and therapist(s)/treatment team</a:t>
            </a:r>
          </a:p>
          <a:p>
            <a:pPr marL="1428750" lvl="2" indent="-514350">
              <a:buFont typeface="+mj-lt"/>
              <a:buAutoNum type="arabicPeriod"/>
            </a:pPr>
            <a:r>
              <a:rPr lang="en-US" sz="2400" dirty="0">
                <a:solidFill>
                  <a:srgbClr val="FF0000"/>
                </a:solidFill>
              </a:rPr>
              <a:t>Formulation</a:t>
            </a:r>
          </a:p>
          <a:p>
            <a:pPr marL="1428750" lvl="2" indent="-514350">
              <a:buFont typeface="+mj-lt"/>
              <a:buAutoNum type="arabicPeriod"/>
            </a:pPr>
            <a:r>
              <a:rPr lang="en-US" sz="2400" dirty="0">
                <a:solidFill>
                  <a:srgbClr val="FF0000"/>
                </a:solidFill>
              </a:rPr>
              <a:t>Target behaviors </a:t>
            </a:r>
          </a:p>
          <a:p>
            <a:pPr marL="1428750" lvl="2" indent="-514350">
              <a:buFont typeface="+mj-lt"/>
              <a:buAutoNum type="arabicPeriod"/>
            </a:pPr>
            <a:r>
              <a:rPr lang="en-US" sz="2400" dirty="0">
                <a:solidFill>
                  <a:srgbClr val="FF0000"/>
                </a:solidFill>
              </a:rPr>
              <a:t>Comorbidity (psychiatric or psychosocial)</a:t>
            </a:r>
          </a:p>
          <a:p>
            <a:pPr marL="1428750" lvl="2" indent="-514350">
              <a:buFont typeface="+mj-lt"/>
              <a:buAutoNum type="arabicPeriod"/>
            </a:pPr>
            <a:r>
              <a:rPr lang="en-US" sz="2400" dirty="0">
                <a:solidFill>
                  <a:srgbClr val="FF0000"/>
                </a:solidFill>
              </a:rPr>
              <a:t>Need for a comprehensive plan if problem is severe</a:t>
            </a:r>
          </a:p>
          <a:p>
            <a:pPr marL="971550" lvl="1" indent="-514350">
              <a:buFont typeface="+mj-lt"/>
              <a:buAutoNum type="arabicPeriod"/>
            </a:pPr>
            <a:r>
              <a:rPr lang="en-US" sz="2800" dirty="0">
                <a:solidFill>
                  <a:srgbClr val="FF0000"/>
                </a:solidFill>
              </a:rPr>
              <a:t>Is everyone on the same page? Get the treating therapist opinion.</a:t>
            </a:r>
          </a:p>
          <a:p>
            <a:pPr marL="514350" indent="-514350">
              <a:buFont typeface="+mj-lt"/>
              <a:buAutoNum type="arabicPeriod"/>
            </a:pPr>
            <a:endParaRPr lang="en-US" dirty="0"/>
          </a:p>
        </p:txBody>
      </p:sp>
    </p:spTree>
    <p:extLst>
      <p:ext uri="{BB962C8B-B14F-4D97-AF65-F5344CB8AC3E}">
        <p14:creationId xmlns:p14="http://schemas.microsoft.com/office/powerpoint/2010/main" val="2222846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425E1-51F2-4C48-A238-D3CFCD61B555}"/>
              </a:ext>
            </a:extLst>
          </p:cNvPr>
          <p:cNvSpPr>
            <a:spLocks noGrp="1"/>
          </p:cNvSpPr>
          <p:nvPr>
            <p:ph type="title"/>
          </p:nvPr>
        </p:nvSpPr>
        <p:spPr>
          <a:xfrm>
            <a:off x="838200" y="1396145"/>
            <a:ext cx="10515600" cy="709919"/>
          </a:xfrm>
        </p:spPr>
        <p:txBody>
          <a:bodyPr/>
          <a:lstStyle/>
          <a:p>
            <a:pPr algn="l"/>
            <a:r>
              <a:rPr lang="en-US" dirty="0">
                <a:solidFill>
                  <a:srgbClr val="00B050"/>
                </a:solidFill>
              </a:rPr>
              <a:t>Aggression algorithm</a:t>
            </a:r>
          </a:p>
        </p:txBody>
      </p:sp>
      <p:sp>
        <p:nvSpPr>
          <p:cNvPr id="3" name="Content Placeholder 2">
            <a:extLst>
              <a:ext uri="{FF2B5EF4-FFF2-40B4-BE49-F238E27FC236}">
                <a16:creationId xmlns:a16="http://schemas.microsoft.com/office/drawing/2014/main" id="{2DD26B7A-4BF9-41B6-B7FC-AC5D95A3D98E}"/>
              </a:ext>
            </a:extLst>
          </p:cNvPr>
          <p:cNvSpPr>
            <a:spLocks noGrp="1"/>
          </p:cNvSpPr>
          <p:nvPr>
            <p:ph idx="1"/>
          </p:nvPr>
        </p:nvSpPr>
        <p:spPr>
          <a:xfrm>
            <a:off x="838200" y="2247656"/>
            <a:ext cx="10792968" cy="4351338"/>
          </a:xfrm>
        </p:spPr>
        <p:txBody>
          <a:bodyPr/>
          <a:lstStyle/>
          <a:p>
            <a:pPr marL="0" indent="0">
              <a:buNone/>
            </a:pPr>
            <a:r>
              <a:rPr lang="en-US" sz="7200" dirty="0"/>
              <a:t>3 </a:t>
            </a:r>
            <a:r>
              <a:rPr lang="en-US" dirty="0"/>
              <a:t>Set up psychosocial therapies and supports (always needed).</a:t>
            </a:r>
          </a:p>
          <a:p>
            <a:pPr marL="0" indent="0">
              <a:buNone/>
            </a:pPr>
            <a:endParaRPr lang="en-US" dirty="0">
              <a:solidFill>
                <a:srgbClr val="FF0000"/>
              </a:solidFill>
            </a:endParaRPr>
          </a:p>
          <a:p>
            <a:pPr marL="0" indent="0">
              <a:buNone/>
            </a:pPr>
            <a:r>
              <a:rPr lang="en-US" dirty="0">
                <a:solidFill>
                  <a:srgbClr val="FF0000"/>
                </a:solidFill>
              </a:rPr>
              <a:t>What therapies to consider?</a:t>
            </a:r>
          </a:p>
          <a:p>
            <a:pPr marL="0" indent="0">
              <a:buNone/>
            </a:pPr>
            <a:r>
              <a:rPr lang="en-US" dirty="0">
                <a:solidFill>
                  <a:srgbClr val="FF0000"/>
                </a:solidFill>
              </a:rPr>
              <a:t>Age (and diagnosis) related variables</a:t>
            </a:r>
          </a:p>
        </p:txBody>
      </p:sp>
    </p:spTree>
    <p:extLst>
      <p:ext uri="{BB962C8B-B14F-4D97-AF65-F5344CB8AC3E}">
        <p14:creationId xmlns:p14="http://schemas.microsoft.com/office/powerpoint/2010/main" val="3510390799"/>
      </p:ext>
    </p:extLst>
  </p:cSld>
  <p:clrMapOvr>
    <a:masterClrMapping/>
  </p:clrMapOvr>
</p:sld>
</file>

<file path=ppt/theme/theme1.xml><?xml version="1.0" encoding="utf-8"?>
<a:theme xmlns:a="http://schemas.openxmlformats.org/drawingml/2006/main" name="Office Theme">
  <a:themeElements>
    <a:clrScheme name="Project TEACH">
      <a:dk1>
        <a:srgbClr val="3A3838"/>
      </a:dk1>
      <a:lt1>
        <a:sysClr val="window" lastClr="FFFFFF"/>
      </a:lt1>
      <a:dk2>
        <a:srgbClr val="039FDA"/>
      </a:dk2>
      <a:lt2>
        <a:srgbClr val="E7E6E6"/>
      </a:lt2>
      <a:accent1>
        <a:srgbClr val="039FDA"/>
      </a:accent1>
      <a:accent2>
        <a:srgbClr val="7BBF43"/>
      </a:accent2>
      <a:accent3>
        <a:srgbClr val="3A0E79"/>
      </a:accent3>
      <a:accent4>
        <a:srgbClr val="A5A5A5"/>
      </a:accent4>
      <a:accent5>
        <a:srgbClr val="5B9BD5"/>
      </a:accent5>
      <a:accent6>
        <a:srgbClr val="6F3B55"/>
      </a:accent6>
      <a:hlink>
        <a:srgbClr val="002060"/>
      </a:hlink>
      <a:folHlink>
        <a:srgbClr val="7E35E7"/>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16458</TotalTime>
  <Words>1642</Words>
  <Application>Microsoft Macintosh PowerPoint</Application>
  <PresentationFormat>Widescreen</PresentationFormat>
  <Paragraphs>207</Paragraphs>
  <Slides>29</Slides>
  <Notes>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29</vt:i4>
      </vt:variant>
    </vt:vector>
  </HeadingPairs>
  <TitlesOfParts>
    <vt:vector size="38" baseType="lpstr">
      <vt:lpstr>Arial</vt:lpstr>
      <vt:lpstr>Calibri</vt:lpstr>
      <vt:lpstr>Helvetica</vt:lpstr>
      <vt:lpstr>Helvetica Light</vt:lpstr>
      <vt:lpstr>Helvetica Regular</vt:lpstr>
      <vt:lpstr>Myriad Pro Cond</vt:lpstr>
      <vt:lpstr>Office Theme</vt:lpstr>
      <vt:lpstr>2_Custom Design</vt:lpstr>
      <vt:lpstr>1_Custom Design</vt:lpstr>
      <vt:lpstr>PowerPoint Presentation</vt:lpstr>
      <vt:lpstr>Speaker:</vt:lpstr>
      <vt:lpstr>PowerPoint Presentation</vt:lpstr>
      <vt:lpstr>PowerPoint Presentation</vt:lpstr>
      <vt:lpstr>If you only have one strategy, you will never win.</vt:lpstr>
      <vt:lpstr>Aggression algorithm</vt:lpstr>
      <vt:lpstr>Aggression algorithm</vt:lpstr>
      <vt:lpstr>Aggression algorithm</vt:lpstr>
      <vt:lpstr>Aggression algorithm</vt:lpstr>
      <vt:lpstr>3 Psychosocial therapies for aggression and comorbidity targets</vt:lpstr>
      <vt:lpstr>3 Child only psychotherapies</vt:lpstr>
      <vt:lpstr>3 Parent-child therapies for aggression</vt:lpstr>
      <vt:lpstr>3 Parent-child therapies</vt:lpstr>
      <vt:lpstr>Aggression algorithm</vt:lpstr>
      <vt:lpstr>PowerPoint Presentation</vt:lpstr>
      <vt:lpstr>4 An example of ADHD and aggression</vt:lpstr>
      <vt:lpstr>4  What if an anxiety disorder?</vt:lpstr>
      <vt:lpstr>4  What about chronic tantrums or mood fluctuations with aggression?</vt:lpstr>
      <vt:lpstr>4 What about autism or a significant neurodevelopmental disorder  with increasing aggression?</vt:lpstr>
      <vt:lpstr>Case example- Cliff Cliff (our example child with long-standing ADHD) has been treated successfully with Adderall XR 10 mg until this year. There have been recent episodes of aggression in an afterschool program serious enough for him to be considered for dismissal from it.  On one occasion, another child was injured and sent to the emergency room. At this time, which of the following would be an inappropriate further sequence for investigation or intervention?</vt:lpstr>
      <vt:lpstr>Cliff’s case A reasonable sequential approach to changes in presentation</vt:lpstr>
      <vt:lpstr>Aggression algorithm</vt:lpstr>
      <vt:lpstr>5 Where do antipsychotics fit in the aggression algorithm</vt:lpstr>
      <vt:lpstr>5 Antipsychotic use in aggression SEE HANDOUTS FOR NEWEST VERSION</vt:lpstr>
      <vt:lpstr>5 Antipsychotic side effects</vt:lpstr>
      <vt:lpstr>56e) Antipsychotic monitoring5</vt:lpstr>
      <vt:lpstr>5 Other meds in aggression</vt:lpstr>
      <vt:lpstr>Aggression algorithm</vt:lpstr>
      <vt:lpstr>Aggression algorithm</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Matt Romanos</dc:creator>
  <cp:keywords/>
  <dc:description/>
  <cp:lastModifiedBy>Breck Borcherding</cp:lastModifiedBy>
  <cp:revision>212</cp:revision>
  <cp:lastPrinted>2023-11-01T15:10:29Z</cp:lastPrinted>
  <dcterms:created xsi:type="dcterms:W3CDTF">2017-05-18T20:49:26Z</dcterms:created>
  <dcterms:modified xsi:type="dcterms:W3CDTF">2024-03-12T18:41:37Z</dcterms:modified>
  <cp:category/>
</cp:coreProperties>
</file>