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40" r:id="rId2"/>
    <p:sldMasterId id="2147483728" r:id="rId3"/>
  </p:sldMasterIdLst>
  <p:notesMasterIdLst>
    <p:notesMasterId r:id="rId36"/>
  </p:notesMasterIdLst>
  <p:handoutMasterIdLst>
    <p:handoutMasterId r:id="rId37"/>
  </p:handoutMasterIdLst>
  <p:sldIdLst>
    <p:sldId id="320" r:id="rId4"/>
    <p:sldId id="389" r:id="rId5"/>
    <p:sldId id="388" r:id="rId6"/>
    <p:sldId id="322" r:id="rId7"/>
    <p:sldId id="323" r:id="rId8"/>
    <p:sldId id="324" r:id="rId9"/>
    <p:sldId id="325" r:id="rId10"/>
    <p:sldId id="326" r:id="rId11"/>
    <p:sldId id="327" r:id="rId12"/>
    <p:sldId id="328" r:id="rId13"/>
    <p:sldId id="330" r:id="rId14"/>
    <p:sldId id="309" r:id="rId15"/>
    <p:sldId id="310" r:id="rId16"/>
    <p:sldId id="311" r:id="rId17"/>
    <p:sldId id="329" r:id="rId18"/>
    <p:sldId id="334" r:id="rId19"/>
    <p:sldId id="364" r:id="rId20"/>
    <p:sldId id="331" r:id="rId21"/>
    <p:sldId id="333" r:id="rId22"/>
    <p:sldId id="314" r:id="rId23"/>
    <p:sldId id="383" r:id="rId24"/>
    <p:sldId id="335" r:id="rId25"/>
    <p:sldId id="384" r:id="rId26"/>
    <p:sldId id="339" r:id="rId27"/>
    <p:sldId id="340" r:id="rId28"/>
    <p:sldId id="341" r:id="rId29"/>
    <p:sldId id="380" r:id="rId30"/>
    <p:sldId id="381" r:id="rId31"/>
    <p:sldId id="343" r:id="rId32"/>
    <p:sldId id="344" r:id="rId33"/>
    <p:sldId id="371" r:id="rId34"/>
    <p:sldId id="28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378"/>
    <a:srgbClr val="FFFFFF"/>
    <a:srgbClr val="049FDA"/>
    <a:srgbClr val="7BBF43"/>
    <a:srgbClr val="66FF66"/>
    <a:srgbClr val="5D5B5B"/>
    <a:srgbClr val="ECF3F3"/>
    <a:srgbClr val="0F3079"/>
    <a:srgbClr val="91D051"/>
    <a:srgbClr val="43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82D0CF-C726-466C-AA4E-9D383A0F30A0}" v="4" dt="2023-10-10T21:51:22.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9" autoAdjust="0"/>
    <p:restoredTop sz="94656"/>
  </p:normalViewPr>
  <p:slideViewPr>
    <p:cSldViewPr snapToGrid="0">
      <p:cViewPr varScale="1">
        <p:scale>
          <a:sx n="82" d="100"/>
          <a:sy n="82" d="100"/>
        </p:scale>
        <p:origin x="326"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9147A6-0FE2-4264-A902-B8CAD3124305}" type="datetimeFigureOut">
              <a:rPr lang="en-US" smtClean="0"/>
              <a:t>3/25/2024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A1A487-6BAF-44F4-B2C1-61B366ADE2EF}" type="slidenum">
              <a:rPr lang="en-US" smtClean="0"/>
              <a:t>‹#›</a:t>
            </a:fld>
            <a:endParaRPr lang="en-US"/>
          </a:p>
        </p:txBody>
      </p:sp>
    </p:spTree>
    <p:extLst>
      <p:ext uri="{BB962C8B-B14F-4D97-AF65-F5344CB8AC3E}">
        <p14:creationId xmlns:p14="http://schemas.microsoft.com/office/powerpoint/2010/main" val="336481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54324-E28A-4897-919C-EDC862D7EE7D}"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66C59-BAC0-4CE1-A859-46610F03C0CE}" type="slidenum">
              <a:rPr lang="en-US" smtClean="0"/>
              <a:t>‹#›</a:t>
            </a:fld>
            <a:endParaRPr lang="en-US"/>
          </a:p>
        </p:txBody>
      </p:sp>
    </p:spTree>
    <p:extLst>
      <p:ext uri="{BB962C8B-B14F-4D97-AF65-F5344CB8AC3E}">
        <p14:creationId xmlns:p14="http://schemas.microsoft.com/office/powerpoint/2010/main" val="296909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55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962100E-B3ED-413B-99BC-4F34EB23F637}"/>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defTabSz="958850">
              <a:defRPr sz="2400">
                <a:solidFill>
                  <a:schemeClr val="tx1"/>
                </a:solidFill>
                <a:latin typeface="Tahoma" panose="020B0604030504040204" pitchFamily="34" charset="0"/>
                <a:ea typeface="MS PGothic" panose="020B0600070205080204" pitchFamily="34" charset="-128"/>
              </a:defRPr>
            </a:lvl1pPr>
            <a:lvl2pPr marL="742950" indent="-285750" defTabSz="958850">
              <a:defRPr sz="2400">
                <a:solidFill>
                  <a:schemeClr val="tx1"/>
                </a:solidFill>
                <a:latin typeface="Tahoma" panose="020B0604030504040204" pitchFamily="34" charset="0"/>
                <a:ea typeface="MS PGothic" panose="020B0600070205080204" pitchFamily="34" charset="-128"/>
              </a:defRPr>
            </a:lvl2pPr>
            <a:lvl3pPr marL="1143000" indent="-228600" defTabSz="958850">
              <a:defRPr sz="2400">
                <a:solidFill>
                  <a:schemeClr val="tx1"/>
                </a:solidFill>
                <a:latin typeface="Tahoma" panose="020B0604030504040204" pitchFamily="34" charset="0"/>
                <a:ea typeface="MS PGothic" panose="020B0600070205080204" pitchFamily="34" charset="-128"/>
              </a:defRPr>
            </a:lvl3pPr>
            <a:lvl4pPr marL="1600200" indent="-228600" defTabSz="958850">
              <a:defRPr sz="2400">
                <a:solidFill>
                  <a:schemeClr val="tx1"/>
                </a:solidFill>
                <a:latin typeface="Tahoma" panose="020B0604030504040204" pitchFamily="34" charset="0"/>
                <a:ea typeface="MS PGothic" panose="020B0600070205080204" pitchFamily="34" charset="-128"/>
              </a:defRPr>
            </a:lvl4pPr>
            <a:lvl5pPr marL="2057400" indent="-228600" defTabSz="958850">
              <a:defRPr sz="2400">
                <a:solidFill>
                  <a:schemeClr val="tx1"/>
                </a:solidFill>
                <a:latin typeface="Tahoma" panose="020B0604030504040204" pitchFamily="34" charset="0"/>
                <a:ea typeface="MS PGothic" panose="020B0600070205080204" pitchFamily="34" charset="-128"/>
              </a:defRPr>
            </a:lvl5pPr>
            <a:lvl6pPr marL="25146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fld id="{E26BF9BC-4DEC-401D-BF69-33C435D193E6}" type="slidenum">
              <a:rPr lang="en-US" altLang="en-US" sz="1200" smtClean="0">
                <a:latin typeface="Times New Roman" panose="02020603050405020304" pitchFamily="18" charset="0"/>
              </a:rPr>
              <a:pPr eaLnBrk="1" hangingPunct="1"/>
              <a:t>26</a:t>
            </a:fld>
            <a:endParaRPr lang="en-US" altLang="en-US" sz="1200">
              <a:latin typeface="Times New Roman" panose="02020603050405020304" pitchFamily="18" charset="0"/>
            </a:endParaRPr>
          </a:p>
        </p:txBody>
      </p:sp>
      <p:sp>
        <p:nvSpPr>
          <p:cNvPr id="56323" name="Rectangle 2">
            <a:extLst>
              <a:ext uri="{FF2B5EF4-FFF2-40B4-BE49-F238E27FC236}">
                <a16:creationId xmlns:a16="http://schemas.microsoft.com/office/drawing/2014/main" id="{91194585-C2DF-410C-98C8-C121021272D6}"/>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162876A0-BF2F-4599-BE1F-6E98BC42D955}"/>
              </a:ext>
            </a:extLst>
          </p:cNvPr>
          <p:cNvSpPr>
            <a:spLocks noGrp="1" noChangeArrowheads="1"/>
          </p:cNvSpPr>
          <p:nvPr>
            <p:ph type="body" idx="1"/>
          </p:nvPr>
        </p:nvSpPr>
        <p:spPr>
          <a:xfrm>
            <a:off x="700088" y="4414838"/>
            <a:ext cx="5610225" cy="4183062"/>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eaLnBrk="1" hangingPunct="1">
              <a:spcBef>
                <a:spcPct val="0"/>
              </a:spcBef>
            </a:pPr>
            <a:endParaRPr lang="en-US" altLang="en-US"/>
          </a:p>
        </p:txBody>
      </p:sp>
      <p:sp>
        <p:nvSpPr>
          <p:cNvPr id="56325" name="Footer Placeholder 4">
            <a:extLst>
              <a:ext uri="{FF2B5EF4-FFF2-40B4-BE49-F238E27FC236}">
                <a16:creationId xmlns:a16="http://schemas.microsoft.com/office/drawing/2014/main" id="{7A0F52C7-95CB-49E7-8BD8-7A2DC2F2636C}"/>
              </a:ext>
            </a:extLst>
          </p:cNvPr>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defTabSz="958850">
              <a:defRPr sz="2400">
                <a:solidFill>
                  <a:schemeClr val="tx1"/>
                </a:solidFill>
                <a:latin typeface="Tahoma" panose="020B0604030504040204" pitchFamily="34" charset="0"/>
                <a:ea typeface="MS PGothic" panose="020B0600070205080204" pitchFamily="34" charset="-128"/>
              </a:defRPr>
            </a:lvl1pPr>
            <a:lvl2pPr marL="742950" indent="-285750" defTabSz="958850">
              <a:defRPr sz="2400">
                <a:solidFill>
                  <a:schemeClr val="tx1"/>
                </a:solidFill>
                <a:latin typeface="Tahoma" panose="020B0604030504040204" pitchFamily="34" charset="0"/>
                <a:ea typeface="MS PGothic" panose="020B0600070205080204" pitchFamily="34" charset="-128"/>
              </a:defRPr>
            </a:lvl2pPr>
            <a:lvl3pPr marL="1143000" indent="-228600" defTabSz="958850">
              <a:defRPr sz="2400">
                <a:solidFill>
                  <a:schemeClr val="tx1"/>
                </a:solidFill>
                <a:latin typeface="Tahoma" panose="020B0604030504040204" pitchFamily="34" charset="0"/>
                <a:ea typeface="MS PGothic" panose="020B0600070205080204" pitchFamily="34" charset="-128"/>
              </a:defRPr>
            </a:lvl3pPr>
            <a:lvl4pPr marL="1600200" indent="-228600" defTabSz="958850">
              <a:defRPr sz="2400">
                <a:solidFill>
                  <a:schemeClr val="tx1"/>
                </a:solidFill>
                <a:latin typeface="Tahoma" panose="020B0604030504040204" pitchFamily="34" charset="0"/>
                <a:ea typeface="MS PGothic" panose="020B0600070205080204" pitchFamily="34" charset="-128"/>
              </a:defRPr>
            </a:lvl4pPr>
            <a:lvl5pPr marL="2057400" indent="-228600" defTabSz="958850">
              <a:defRPr sz="2400">
                <a:solidFill>
                  <a:schemeClr val="tx1"/>
                </a:solidFill>
                <a:latin typeface="Tahoma" panose="020B0604030504040204" pitchFamily="34" charset="0"/>
                <a:ea typeface="MS PGothic" panose="020B0600070205080204" pitchFamily="34" charset="-128"/>
              </a:defRPr>
            </a:lvl5pPr>
            <a:lvl6pPr marL="25146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r>
              <a:rPr lang="en-US" altLang="en-US" sz="1200">
                <a:latin typeface="Times New Roman" panose="02020603050405020304" pitchFamily="18" charset="0"/>
              </a:rPr>
              <a:t>Unit L: Aggressive Behavior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DE6137A-1867-4763-8DB3-FEC98B2C79E2}"/>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31F128E-B266-4979-9555-AA768D270A2A}" type="slidenum">
              <a:rPr lang="en-US" altLang="en-US" sz="1200" smtClean="0">
                <a:latin typeface="Times New Roman" panose="02020603050405020304" pitchFamily="18" charset="0"/>
              </a:rPr>
              <a:pPr/>
              <a:t>12</a:t>
            </a:fld>
            <a:endParaRPr lang="en-US" altLang="en-US" sz="1200">
              <a:latin typeface="Times New Roman" panose="02020603050405020304" pitchFamily="18" charset="0"/>
            </a:endParaRPr>
          </a:p>
        </p:txBody>
      </p:sp>
      <p:sp>
        <p:nvSpPr>
          <p:cNvPr id="27651" name="Rectangle 2">
            <a:extLst>
              <a:ext uri="{FF2B5EF4-FFF2-40B4-BE49-F238E27FC236}">
                <a16:creationId xmlns:a16="http://schemas.microsoft.com/office/drawing/2014/main" id="{FC4A16AF-5E14-499A-9924-49E840D1A3EE}"/>
              </a:ext>
            </a:extLst>
          </p:cNvPr>
          <p:cNvSpPr>
            <a:spLocks noGrp="1" noRot="1" noChangeAspect="1" noChangeArrowheads="1" noTextEdit="1"/>
          </p:cNvSpPr>
          <p:nvPr>
            <p:ph type="sldImg"/>
          </p:nvPr>
        </p:nvSpPr>
        <p:spPr>
          <a:xfrm>
            <a:off x="406400" y="696913"/>
            <a:ext cx="6197600" cy="3486150"/>
          </a:xfrm>
          <a:ln/>
        </p:spPr>
      </p:sp>
      <p:sp>
        <p:nvSpPr>
          <p:cNvPr id="27652" name="Rectangle 3">
            <a:extLst>
              <a:ext uri="{FF2B5EF4-FFF2-40B4-BE49-F238E27FC236}">
                <a16:creationId xmlns:a16="http://schemas.microsoft.com/office/drawing/2014/main" id="{3C91F2E4-DF45-42E3-AAB9-4ECC1CB02582}"/>
              </a:ext>
            </a:extLst>
          </p:cNvPr>
          <p:cNvSpPr>
            <a:spLocks noGrp="1" noChangeArrowheads="1"/>
          </p:cNvSpPr>
          <p:nvPr>
            <p:ph type="body" idx="1"/>
          </p:nvPr>
        </p:nvSpPr>
        <p:spPr>
          <a:xfrm>
            <a:off x="700088" y="4414838"/>
            <a:ext cx="5610225" cy="418465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r>
              <a:rPr lang="en-US" altLang="en-US"/>
              <a:t>Updated 8/26/13 by PSJ</a:t>
            </a:r>
          </a:p>
          <a:p>
            <a:endParaRPr lang="en-US" altLang="en-US"/>
          </a:p>
          <a:p>
            <a:r>
              <a:rPr lang="en-US" altLang="en-US"/>
              <a:t>THIS SLIDE IS HIDDEN – INCLUDED HERE MOSTLY FOR THE PRESENTER.  YOU CAN “UNHIDE” IT IF YOU WISH.</a:t>
            </a:r>
          </a:p>
        </p:txBody>
      </p:sp>
      <p:sp>
        <p:nvSpPr>
          <p:cNvPr id="27653" name="Footer Placeholder 4">
            <a:extLst>
              <a:ext uri="{FF2B5EF4-FFF2-40B4-BE49-F238E27FC236}">
                <a16:creationId xmlns:a16="http://schemas.microsoft.com/office/drawing/2014/main" id="{D7BD5750-961D-4F78-AC62-4AAA7F839016}"/>
              </a:ext>
            </a:extLst>
          </p:cNvPr>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defTabSz="957263">
              <a:defRPr sz="2400">
                <a:solidFill>
                  <a:schemeClr val="tx1"/>
                </a:solidFill>
                <a:latin typeface="Tahoma" panose="020B0604030504040204" pitchFamily="34" charset="0"/>
                <a:ea typeface="MS PGothic" panose="020B0600070205080204" pitchFamily="34" charset="-128"/>
              </a:defRPr>
            </a:lvl1pPr>
            <a:lvl2pPr marL="742950" indent="-285750" defTabSz="957263">
              <a:defRPr sz="2400">
                <a:solidFill>
                  <a:schemeClr val="tx1"/>
                </a:solidFill>
                <a:latin typeface="Tahoma" panose="020B0604030504040204" pitchFamily="34" charset="0"/>
                <a:ea typeface="MS PGothic" panose="020B0600070205080204" pitchFamily="34" charset="-128"/>
              </a:defRPr>
            </a:lvl2pPr>
            <a:lvl3pPr marL="1143000" indent="-228600" defTabSz="957263">
              <a:defRPr sz="2400">
                <a:solidFill>
                  <a:schemeClr val="tx1"/>
                </a:solidFill>
                <a:latin typeface="Tahoma" panose="020B0604030504040204" pitchFamily="34" charset="0"/>
                <a:ea typeface="MS PGothic" panose="020B0600070205080204" pitchFamily="34" charset="-128"/>
              </a:defRPr>
            </a:lvl3pPr>
            <a:lvl4pPr marL="1600200" indent="-228600" defTabSz="957263">
              <a:defRPr sz="2400">
                <a:solidFill>
                  <a:schemeClr val="tx1"/>
                </a:solidFill>
                <a:latin typeface="Tahoma" panose="020B0604030504040204" pitchFamily="34" charset="0"/>
                <a:ea typeface="MS PGothic" panose="020B0600070205080204" pitchFamily="34" charset="-128"/>
              </a:defRPr>
            </a:lvl4pPr>
            <a:lvl5pPr marL="2057400" indent="-228600" defTabSz="957263">
              <a:defRPr sz="2400">
                <a:solidFill>
                  <a:schemeClr val="tx1"/>
                </a:solidFill>
                <a:latin typeface="Tahoma" panose="020B0604030504040204" pitchFamily="34" charset="0"/>
                <a:ea typeface="MS PGothic" panose="020B0600070205080204" pitchFamily="34" charset="-128"/>
              </a:defRPr>
            </a:lvl5pPr>
            <a:lvl6pPr marL="25146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C97F4D6-61D3-46C7-8944-01E13A8A8C93}"/>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D863646-47D7-4D22-B451-A7E716FC79B7}" type="slidenum">
              <a:rPr lang="en-US" altLang="en-US" sz="1200" smtClean="0">
                <a:latin typeface="Times New Roman" panose="02020603050405020304" pitchFamily="18" charset="0"/>
              </a:rPr>
              <a:pPr/>
              <a:t>13</a:t>
            </a:fld>
            <a:endParaRPr lang="en-US" altLang="en-US" sz="1200">
              <a:latin typeface="Times New Roman" panose="02020603050405020304" pitchFamily="18" charset="0"/>
            </a:endParaRPr>
          </a:p>
        </p:txBody>
      </p:sp>
      <p:sp>
        <p:nvSpPr>
          <p:cNvPr id="29699" name="Rectangle 2">
            <a:extLst>
              <a:ext uri="{FF2B5EF4-FFF2-40B4-BE49-F238E27FC236}">
                <a16:creationId xmlns:a16="http://schemas.microsoft.com/office/drawing/2014/main" id="{58D3D5E1-926A-49F6-90A6-AEF2C45AE635}"/>
              </a:ext>
            </a:extLst>
          </p:cNvPr>
          <p:cNvSpPr>
            <a:spLocks noGrp="1" noRot="1" noChangeAspect="1" noChangeArrowheads="1" noTextEdit="1"/>
          </p:cNvSpPr>
          <p:nvPr>
            <p:ph type="sldImg"/>
          </p:nvPr>
        </p:nvSpPr>
        <p:spPr>
          <a:xfrm>
            <a:off x="406400" y="696913"/>
            <a:ext cx="6197600" cy="3486150"/>
          </a:xfrm>
          <a:ln/>
        </p:spPr>
      </p:sp>
      <p:sp>
        <p:nvSpPr>
          <p:cNvPr id="29700" name="Rectangle 3">
            <a:extLst>
              <a:ext uri="{FF2B5EF4-FFF2-40B4-BE49-F238E27FC236}">
                <a16:creationId xmlns:a16="http://schemas.microsoft.com/office/drawing/2014/main" id="{88D744DE-6F19-45C5-9F23-DA271837A6B0}"/>
              </a:ext>
            </a:extLst>
          </p:cNvPr>
          <p:cNvSpPr>
            <a:spLocks noGrp="1" noChangeArrowheads="1"/>
          </p:cNvSpPr>
          <p:nvPr>
            <p:ph type="body" idx="1"/>
          </p:nvPr>
        </p:nvSpPr>
        <p:spPr>
          <a:xfrm>
            <a:off x="700088" y="4414838"/>
            <a:ext cx="5610225" cy="418465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r>
              <a:rPr lang="en-US" altLang="en-US"/>
              <a:t>Updated 8/26/13 by PSJ</a:t>
            </a:r>
          </a:p>
          <a:p>
            <a:endParaRPr lang="en-US" altLang="en-US"/>
          </a:p>
          <a:p>
            <a:r>
              <a:rPr lang="en-US" altLang="en-US"/>
              <a:t>THIS SLIDE IS HIDDEN – INCLUDED HERE MOSTLY FOR THE PRESENTER.  YOU CAN “UNHIDE” IT IF YOU WISH.</a:t>
            </a:r>
          </a:p>
          <a:p>
            <a:endParaRPr lang="en-US" altLang="en-US"/>
          </a:p>
        </p:txBody>
      </p:sp>
      <p:sp>
        <p:nvSpPr>
          <p:cNvPr id="29701" name="Footer Placeholder 4">
            <a:extLst>
              <a:ext uri="{FF2B5EF4-FFF2-40B4-BE49-F238E27FC236}">
                <a16:creationId xmlns:a16="http://schemas.microsoft.com/office/drawing/2014/main" id="{05F9E893-315A-4EF8-91D2-681CA5D2655E}"/>
              </a:ext>
            </a:extLst>
          </p:cNvPr>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defTabSz="957263">
              <a:defRPr sz="2400">
                <a:solidFill>
                  <a:schemeClr val="tx1"/>
                </a:solidFill>
                <a:latin typeface="Tahoma" panose="020B0604030504040204" pitchFamily="34" charset="0"/>
                <a:ea typeface="MS PGothic" panose="020B0600070205080204" pitchFamily="34" charset="-128"/>
              </a:defRPr>
            </a:lvl1pPr>
            <a:lvl2pPr marL="742950" indent="-285750" defTabSz="957263">
              <a:defRPr sz="2400">
                <a:solidFill>
                  <a:schemeClr val="tx1"/>
                </a:solidFill>
                <a:latin typeface="Tahoma" panose="020B0604030504040204" pitchFamily="34" charset="0"/>
                <a:ea typeface="MS PGothic" panose="020B0600070205080204" pitchFamily="34" charset="-128"/>
              </a:defRPr>
            </a:lvl2pPr>
            <a:lvl3pPr marL="1143000" indent="-228600" defTabSz="957263">
              <a:defRPr sz="2400">
                <a:solidFill>
                  <a:schemeClr val="tx1"/>
                </a:solidFill>
                <a:latin typeface="Tahoma" panose="020B0604030504040204" pitchFamily="34" charset="0"/>
                <a:ea typeface="MS PGothic" panose="020B0600070205080204" pitchFamily="34" charset="-128"/>
              </a:defRPr>
            </a:lvl3pPr>
            <a:lvl4pPr marL="1600200" indent="-228600" defTabSz="957263">
              <a:defRPr sz="2400">
                <a:solidFill>
                  <a:schemeClr val="tx1"/>
                </a:solidFill>
                <a:latin typeface="Tahoma" panose="020B0604030504040204" pitchFamily="34" charset="0"/>
                <a:ea typeface="MS PGothic" panose="020B0600070205080204" pitchFamily="34" charset="-128"/>
              </a:defRPr>
            </a:lvl4pPr>
            <a:lvl5pPr marL="2057400" indent="-228600" defTabSz="957263">
              <a:defRPr sz="2400">
                <a:solidFill>
                  <a:schemeClr val="tx1"/>
                </a:solidFill>
                <a:latin typeface="Tahoma" panose="020B0604030504040204" pitchFamily="34" charset="0"/>
                <a:ea typeface="MS PGothic" panose="020B0600070205080204" pitchFamily="34" charset="-128"/>
              </a:defRPr>
            </a:lvl5pPr>
            <a:lvl6pPr marL="25146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5394697-D8CE-4E09-ACC0-D595CEC2B319}"/>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2A72F60-AEE1-4B80-92AD-393023A05AB8}" type="slidenum">
              <a:rPr lang="en-US" altLang="en-US" sz="1200" smtClean="0">
                <a:latin typeface="Times New Roman" panose="02020603050405020304" pitchFamily="18" charset="0"/>
              </a:rPr>
              <a:pPr/>
              <a:t>17</a:t>
            </a:fld>
            <a:endParaRPr lang="en-US" altLang="en-US" sz="1200">
              <a:latin typeface="Times New Roman" panose="02020603050405020304" pitchFamily="18" charset="0"/>
            </a:endParaRPr>
          </a:p>
        </p:txBody>
      </p:sp>
      <p:sp>
        <p:nvSpPr>
          <p:cNvPr id="35843" name="Rectangle 2">
            <a:extLst>
              <a:ext uri="{FF2B5EF4-FFF2-40B4-BE49-F238E27FC236}">
                <a16:creationId xmlns:a16="http://schemas.microsoft.com/office/drawing/2014/main" id="{E7952F71-DFEE-43FA-A247-55CFF1C7047C}"/>
              </a:ext>
            </a:extLst>
          </p:cNvPr>
          <p:cNvSpPr>
            <a:spLocks noGrp="1" noRot="1" noChangeAspect="1" noChangeArrowheads="1" noTextEdit="1"/>
          </p:cNvSpPr>
          <p:nvPr>
            <p:ph type="sldImg"/>
          </p:nvPr>
        </p:nvSpPr>
        <p:spPr>
          <a:xfrm>
            <a:off x="404813" y="696913"/>
            <a:ext cx="6199187" cy="3487737"/>
          </a:xfrm>
          <a:ln/>
        </p:spPr>
      </p:sp>
      <p:sp>
        <p:nvSpPr>
          <p:cNvPr id="35844" name="Rectangle 3">
            <a:extLst>
              <a:ext uri="{FF2B5EF4-FFF2-40B4-BE49-F238E27FC236}">
                <a16:creationId xmlns:a16="http://schemas.microsoft.com/office/drawing/2014/main" id="{8EF8A9D0-39D3-48FD-A122-C1618BC3860B}"/>
              </a:ext>
            </a:extLst>
          </p:cNvPr>
          <p:cNvSpPr>
            <a:spLocks noGrp="1" noChangeArrowheads="1"/>
          </p:cNvSpPr>
          <p:nvPr>
            <p:ph type="body" idx="1"/>
          </p:nvPr>
        </p:nvSpPr>
        <p:spPr>
          <a:xfrm>
            <a:off x="935038" y="4414838"/>
            <a:ext cx="5140325" cy="418465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
        <p:nvSpPr>
          <p:cNvPr id="35845" name="Footer Placeholder 4">
            <a:extLst>
              <a:ext uri="{FF2B5EF4-FFF2-40B4-BE49-F238E27FC236}">
                <a16:creationId xmlns:a16="http://schemas.microsoft.com/office/drawing/2014/main" id="{86355933-2693-4355-BD66-FB58D97232AB}"/>
              </a:ext>
            </a:extLst>
          </p:cNvPr>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1E5CACF7-5E7E-479F-8C39-14A40A88BF19}"/>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BC8D5AA-2B56-43B3-A0AC-57C16D079F91}" type="slidenum">
              <a:rPr lang="en-US" altLang="en-US" sz="1200" smtClean="0">
                <a:latin typeface="Times New Roman" panose="02020603050405020304" pitchFamily="18" charset="0"/>
              </a:rPr>
              <a:pPr/>
              <a:t>19</a:t>
            </a:fld>
            <a:endParaRPr lang="en-US" altLang="en-US" sz="1200">
              <a:latin typeface="Times New Roman" panose="02020603050405020304" pitchFamily="18" charset="0"/>
            </a:endParaRPr>
          </a:p>
        </p:txBody>
      </p:sp>
      <p:sp>
        <p:nvSpPr>
          <p:cNvPr id="40963" name="Rectangle 2">
            <a:extLst>
              <a:ext uri="{FF2B5EF4-FFF2-40B4-BE49-F238E27FC236}">
                <a16:creationId xmlns:a16="http://schemas.microsoft.com/office/drawing/2014/main" id="{2A9F0608-C779-417C-927B-362565124B40}"/>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CF77B95-4FCB-44C2-9B6C-462B918D26DE}"/>
              </a:ext>
            </a:extLst>
          </p:cNvPr>
          <p:cNvSpPr>
            <a:spLocks noGrp="1" noChangeArrowheads="1"/>
          </p:cNvSpPr>
          <p:nvPr>
            <p:ph type="body" idx="1"/>
          </p:nvPr>
        </p:nvSpPr>
        <p:spPr>
          <a:xfrm>
            <a:off x="933450" y="4414838"/>
            <a:ext cx="5143500" cy="4183062"/>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
        <p:nvSpPr>
          <p:cNvPr id="40965" name="Footer Placeholder 4">
            <a:extLst>
              <a:ext uri="{FF2B5EF4-FFF2-40B4-BE49-F238E27FC236}">
                <a16:creationId xmlns:a16="http://schemas.microsoft.com/office/drawing/2014/main" id="{32F06416-1FF3-474B-8C97-5B4BA4AB759D}"/>
              </a:ext>
            </a:extLst>
          </p:cNvPr>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5373411-7BD3-4577-8A82-763E2B29A8A8}"/>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5CF38772-3E43-43BD-9D50-BE0C0EA907C9}"/>
              </a:ext>
            </a:extLst>
          </p:cNvPr>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
        <p:nvSpPr>
          <p:cNvPr id="43012" name="Slide Number Placeholder 3">
            <a:extLst>
              <a:ext uri="{FF2B5EF4-FFF2-40B4-BE49-F238E27FC236}">
                <a16:creationId xmlns:a16="http://schemas.microsoft.com/office/drawing/2014/main" id="{8414D22A-C4EC-4A6B-8F96-B14C6E2C05E8}"/>
              </a:ext>
            </a:extLst>
          </p:cNvPr>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4739415A-E9A9-4861-BBFF-EC363EEBDF14}" type="slidenum">
              <a:rPr lang="en-US" altLang="en-US" sz="1200" smtClean="0">
                <a:latin typeface="Times New Roman" panose="02020603050405020304" pitchFamily="18" charset="0"/>
              </a:rPr>
              <a:pPr/>
              <a:t>20</a:t>
            </a:fld>
            <a:endParaRPr lang="en-US" altLang="en-US" sz="12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9DC8885-B3AD-44D3-A117-AF6136856A31}"/>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B59681B-56A7-41DA-B567-1F543E0EB49E}" type="slidenum">
              <a:rPr lang="en-US" altLang="en-US" sz="1200" smtClean="0">
                <a:latin typeface="Times New Roman" panose="02020603050405020304" pitchFamily="18" charset="0"/>
              </a:rPr>
              <a:pPr/>
              <a:t>22</a:t>
            </a:fld>
            <a:endParaRPr lang="en-US" altLang="en-US" sz="1200">
              <a:latin typeface="Times New Roman" panose="02020603050405020304" pitchFamily="18" charset="0"/>
            </a:endParaRPr>
          </a:p>
        </p:txBody>
      </p:sp>
      <p:sp>
        <p:nvSpPr>
          <p:cNvPr id="46083" name="Rectangle 2">
            <a:extLst>
              <a:ext uri="{FF2B5EF4-FFF2-40B4-BE49-F238E27FC236}">
                <a16:creationId xmlns:a16="http://schemas.microsoft.com/office/drawing/2014/main" id="{F4DB6816-22BF-425C-88DC-CB08743F013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3748A66-87ED-4AAD-A381-08CDA7168EE9}"/>
              </a:ext>
            </a:extLst>
          </p:cNvPr>
          <p:cNvSpPr>
            <a:spLocks noGrp="1" noChangeArrowheads="1"/>
          </p:cNvSpPr>
          <p:nvPr>
            <p:ph type="body" idx="1"/>
          </p:nvPr>
        </p:nvSpPr>
        <p:spPr>
          <a:xfrm>
            <a:off x="700088" y="4414838"/>
            <a:ext cx="5610225" cy="4183062"/>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
        <p:nvSpPr>
          <p:cNvPr id="46085" name="Footer Placeholder 4">
            <a:extLst>
              <a:ext uri="{FF2B5EF4-FFF2-40B4-BE49-F238E27FC236}">
                <a16:creationId xmlns:a16="http://schemas.microsoft.com/office/drawing/2014/main" id="{BFE81AB7-D196-4F8E-B095-FBFED7EDDDD1}"/>
              </a:ext>
            </a:extLst>
          </p:cNvPr>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1E5CACF7-5E7E-479F-8C39-14A40A88BF19}"/>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BC8D5AA-2B56-43B3-A0AC-57C16D079F91}" type="slidenum">
              <a:rPr lang="en-US" altLang="en-US" sz="1200" smtClean="0">
                <a:latin typeface="Times New Roman" panose="02020603050405020304" pitchFamily="18" charset="0"/>
              </a:rPr>
              <a:pPr/>
              <a:t>23</a:t>
            </a:fld>
            <a:endParaRPr lang="en-US" altLang="en-US" sz="1200">
              <a:latin typeface="Times New Roman" panose="02020603050405020304" pitchFamily="18" charset="0"/>
            </a:endParaRPr>
          </a:p>
        </p:txBody>
      </p:sp>
      <p:sp>
        <p:nvSpPr>
          <p:cNvPr id="40963" name="Rectangle 2">
            <a:extLst>
              <a:ext uri="{FF2B5EF4-FFF2-40B4-BE49-F238E27FC236}">
                <a16:creationId xmlns:a16="http://schemas.microsoft.com/office/drawing/2014/main" id="{2A9F0608-C779-417C-927B-362565124B40}"/>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CF77B95-4FCB-44C2-9B6C-462B918D26DE}"/>
              </a:ext>
            </a:extLst>
          </p:cNvPr>
          <p:cNvSpPr>
            <a:spLocks noGrp="1" noChangeArrowheads="1"/>
          </p:cNvSpPr>
          <p:nvPr>
            <p:ph type="body" idx="1"/>
          </p:nvPr>
        </p:nvSpPr>
        <p:spPr>
          <a:xfrm>
            <a:off x="933450" y="4414838"/>
            <a:ext cx="5143500" cy="4183062"/>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
        <p:nvSpPr>
          <p:cNvPr id="40965" name="Footer Placeholder 4">
            <a:extLst>
              <a:ext uri="{FF2B5EF4-FFF2-40B4-BE49-F238E27FC236}">
                <a16:creationId xmlns:a16="http://schemas.microsoft.com/office/drawing/2014/main" id="{32F06416-1FF3-474B-8C97-5B4BA4AB759D}"/>
              </a:ext>
            </a:extLst>
          </p:cNvPr>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extLst>
      <p:ext uri="{BB962C8B-B14F-4D97-AF65-F5344CB8AC3E}">
        <p14:creationId xmlns:p14="http://schemas.microsoft.com/office/powerpoint/2010/main" val="2195784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A71CC79-4573-407C-9986-F9C0B1CDB5BB}"/>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defTabSz="958850">
              <a:defRPr sz="2400">
                <a:solidFill>
                  <a:schemeClr val="tx1"/>
                </a:solidFill>
                <a:latin typeface="Tahoma" panose="020B0604030504040204" pitchFamily="34" charset="0"/>
                <a:ea typeface="MS PGothic" panose="020B0600070205080204" pitchFamily="34" charset="-128"/>
              </a:defRPr>
            </a:lvl1pPr>
            <a:lvl2pPr marL="742950" indent="-285750" defTabSz="958850">
              <a:defRPr sz="2400">
                <a:solidFill>
                  <a:schemeClr val="tx1"/>
                </a:solidFill>
                <a:latin typeface="Tahoma" panose="020B0604030504040204" pitchFamily="34" charset="0"/>
                <a:ea typeface="MS PGothic" panose="020B0600070205080204" pitchFamily="34" charset="-128"/>
              </a:defRPr>
            </a:lvl2pPr>
            <a:lvl3pPr marL="1143000" indent="-228600" defTabSz="958850">
              <a:defRPr sz="2400">
                <a:solidFill>
                  <a:schemeClr val="tx1"/>
                </a:solidFill>
                <a:latin typeface="Tahoma" panose="020B0604030504040204" pitchFamily="34" charset="0"/>
                <a:ea typeface="MS PGothic" panose="020B0600070205080204" pitchFamily="34" charset="-128"/>
              </a:defRPr>
            </a:lvl3pPr>
            <a:lvl4pPr marL="1600200" indent="-228600" defTabSz="958850">
              <a:defRPr sz="2400">
                <a:solidFill>
                  <a:schemeClr val="tx1"/>
                </a:solidFill>
                <a:latin typeface="Tahoma" panose="020B0604030504040204" pitchFamily="34" charset="0"/>
                <a:ea typeface="MS PGothic" panose="020B0600070205080204" pitchFamily="34" charset="-128"/>
              </a:defRPr>
            </a:lvl4pPr>
            <a:lvl5pPr marL="2057400" indent="-228600" defTabSz="958850">
              <a:defRPr sz="2400">
                <a:solidFill>
                  <a:schemeClr val="tx1"/>
                </a:solidFill>
                <a:latin typeface="Tahoma" panose="020B0604030504040204" pitchFamily="34" charset="0"/>
                <a:ea typeface="MS PGothic" panose="020B0600070205080204" pitchFamily="34" charset="-128"/>
              </a:defRPr>
            </a:lvl5pPr>
            <a:lvl6pPr marL="25146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0043670-7810-45B1-AFC3-2FF31AC1FD00}" type="slidenum">
              <a:rPr lang="en-US" altLang="en-US" sz="1200" smtClean="0">
                <a:latin typeface="Times New Roman" panose="02020603050405020304" pitchFamily="18" charset="0"/>
              </a:rPr>
              <a:pPr/>
              <a:t>25</a:t>
            </a:fld>
            <a:endParaRPr lang="en-US" altLang="en-US" sz="1200">
              <a:latin typeface="Times New Roman" panose="02020603050405020304" pitchFamily="18" charset="0"/>
            </a:endParaRPr>
          </a:p>
        </p:txBody>
      </p:sp>
      <p:sp>
        <p:nvSpPr>
          <p:cNvPr id="53251" name="Rectangle 2">
            <a:extLst>
              <a:ext uri="{FF2B5EF4-FFF2-40B4-BE49-F238E27FC236}">
                <a16:creationId xmlns:a16="http://schemas.microsoft.com/office/drawing/2014/main" id="{C224F6CF-9CFF-4C64-95AF-EB11E4B20161}"/>
              </a:ext>
            </a:extLst>
          </p:cNvPr>
          <p:cNvSpPr>
            <a:spLocks noGrp="1" noRot="1" noChangeAspect="1" noChangeArrowheads="1" noTextEdit="1"/>
          </p:cNvSpPr>
          <p:nvPr>
            <p:ph type="sldImg"/>
          </p:nvPr>
        </p:nvSpPr>
        <p:spPr>
          <a:xfrm>
            <a:off x="406400" y="696913"/>
            <a:ext cx="6197600" cy="3486150"/>
          </a:xfrm>
          <a:ln/>
        </p:spPr>
      </p:sp>
      <p:sp>
        <p:nvSpPr>
          <p:cNvPr id="53252" name="Rectangle 3">
            <a:extLst>
              <a:ext uri="{FF2B5EF4-FFF2-40B4-BE49-F238E27FC236}">
                <a16:creationId xmlns:a16="http://schemas.microsoft.com/office/drawing/2014/main" id="{117A38A6-B39A-4BDB-9FA0-5D2BDBCF4D4D}"/>
              </a:ext>
            </a:extLst>
          </p:cNvPr>
          <p:cNvSpPr>
            <a:spLocks noGrp="1" noChangeArrowheads="1"/>
          </p:cNvSpPr>
          <p:nvPr>
            <p:ph type="body" idx="1"/>
          </p:nvPr>
        </p:nvSpPr>
        <p:spPr>
          <a:xfrm>
            <a:off x="931863" y="4414838"/>
            <a:ext cx="5146675" cy="4183062"/>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a:buFontTx/>
              <a:buChar char="•"/>
            </a:pPr>
            <a:r>
              <a:rPr lang="en-US" altLang="en-US"/>
              <a:t>Updated 8/26/13 by PSJ</a:t>
            </a:r>
          </a:p>
          <a:p>
            <a:endParaRPr lang="en-US" altLang="en-US"/>
          </a:p>
          <a:p>
            <a:pPr>
              <a:buFontTx/>
              <a:buChar char="•"/>
            </a:pPr>
            <a:r>
              <a:rPr lang="en-US" altLang="en-US"/>
              <a:t>Comprehensive diagnostic interview with patient and parent/guardian.</a:t>
            </a:r>
          </a:p>
          <a:p>
            <a:pPr lvl="1">
              <a:buFontTx/>
              <a:buChar char="•"/>
            </a:pPr>
            <a:r>
              <a:rPr lang="en-US" altLang="en-US"/>
              <a:t>Contact prior treating physicians</a:t>
            </a:r>
          </a:p>
          <a:p>
            <a:pPr lvl="1">
              <a:buFontTx/>
              <a:buChar char="•"/>
            </a:pPr>
            <a:r>
              <a:rPr lang="en-US" altLang="en-US"/>
              <a:t>Review treatment records</a:t>
            </a:r>
          </a:p>
          <a:p>
            <a:pPr lvl="1">
              <a:buFontTx/>
              <a:buChar char="•"/>
            </a:pPr>
            <a:r>
              <a:rPr lang="en-US" altLang="en-US"/>
              <a:t>Identify other medications being taken</a:t>
            </a:r>
          </a:p>
          <a:p>
            <a:pPr>
              <a:buFontTx/>
              <a:buChar char="•"/>
            </a:pPr>
            <a:r>
              <a:rPr lang="en-US" altLang="en-US"/>
              <a:t>Conduct a physical examination</a:t>
            </a:r>
          </a:p>
          <a:p>
            <a:pPr>
              <a:buFontTx/>
              <a:buChar char="•"/>
            </a:pPr>
            <a:r>
              <a:rPr lang="en-US" altLang="en-US"/>
              <a:t>Order appropriate laboratory studies</a:t>
            </a:r>
          </a:p>
          <a:p>
            <a:endParaRPr lang="en-US" altLang="en-US"/>
          </a:p>
          <a:p>
            <a:pPr algn="ctr"/>
            <a:r>
              <a:rPr lang="en-US" altLang="en-US" u="sng"/>
              <a:t>Background Information</a:t>
            </a:r>
          </a:p>
          <a:p>
            <a:r>
              <a:rPr lang="en-US" altLang="en-US"/>
              <a:t>A psychiatrist should conduct a comprehensive diagnostic interview with children/adolescents and their parents/guardians before initiating or altering treatment regimens.  It is important to contact physicians who have previously treated the patient and to obtain all prior treatment records, including prior medications.  Since some symptoms may have an organic basis, it is also essential for the patient to have a physical examination and to undergo appropriate laboratory studies.</a:t>
            </a:r>
          </a:p>
        </p:txBody>
      </p:sp>
      <p:sp>
        <p:nvSpPr>
          <p:cNvPr id="53253" name="Footer Placeholder 4">
            <a:extLst>
              <a:ext uri="{FF2B5EF4-FFF2-40B4-BE49-F238E27FC236}">
                <a16:creationId xmlns:a16="http://schemas.microsoft.com/office/drawing/2014/main" id="{62047FDE-9C41-4DE1-9595-9F8EDA3D4847}"/>
              </a:ext>
            </a:extLst>
          </p:cNvPr>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defTabSz="958850">
              <a:defRPr sz="2400">
                <a:solidFill>
                  <a:schemeClr val="tx1"/>
                </a:solidFill>
                <a:latin typeface="Tahoma" panose="020B0604030504040204" pitchFamily="34" charset="0"/>
                <a:ea typeface="MS PGothic" panose="020B0600070205080204" pitchFamily="34" charset="-128"/>
              </a:defRPr>
            </a:lvl1pPr>
            <a:lvl2pPr marL="742950" indent="-285750" defTabSz="958850">
              <a:defRPr sz="2400">
                <a:solidFill>
                  <a:schemeClr val="tx1"/>
                </a:solidFill>
                <a:latin typeface="Tahoma" panose="020B0604030504040204" pitchFamily="34" charset="0"/>
                <a:ea typeface="MS PGothic" panose="020B0600070205080204" pitchFamily="34" charset="-128"/>
              </a:defRPr>
            </a:lvl2pPr>
            <a:lvl3pPr marL="1143000" indent="-228600" defTabSz="958850">
              <a:defRPr sz="2400">
                <a:solidFill>
                  <a:schemeClr val="tx1"/>
                </a:solidFill>
                <a:latin typeface="Tahoma" panose="020B0604030504040204" pitchFamily="34" charset="0"/>
                <a:ea typeface="MS PGothic" panose="020B0600070205080204" pitchFamily="34" charset="-128"/>
              </a:defRPr>
            </a:lvl3pPr>
            <a:lvl4pPr marL="1600200" indent="-228600" defTabSz="958850">
              <a:defRPr sz="2400">
                <a:solidFill>
                  <a:schemeClr val="tx1"/>
                </a:solidFill>
                <a:latin typeface="Tahoma" panose="020B0604030504040204" pitchFamily="34" charset="0"/>
                <a:ea typeface="MS PGothic" panose="020B0600070205080204" pitchFamily="34" charset="-128"/>
              </a:defRPr>
            </a:lvl4pPr>
            <a:lvl5pPr marL="2057400" indent="-228600" defTabSz="958850">
              <a:defRPr sz="2400">
                <a:solidFill>
                  <a:schemeClr val="tx1"/>
                </a:solidFill>
                <a:latin typeface="Tahoma" panose="020B0604030504040204" pitchFamily="34" charset="0"/>
                <a:ea typeface="MS PGothic" panose="020B0600070205080204" pitchFamily="34" charset="-128"/>
              </a:defRPr>
            </a:lvl5pPr>
            <a:lvl6pPr marL="25146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3438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1524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6149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9670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95186"/>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107052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04250" y="6605515"/>
            <a:ext cx="2743200" cy="252485"/>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74173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591869"/>
            <a:ext cx="2743200" cy="266131"/>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0665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2188"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3578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10600"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83781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t>‹#›</a:t>
            </a:fld>
            <a:endParaRPr lang="en-US"/>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1316177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64573"/>
            <a:ext cx="2743200" cy="293427"/>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1566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33491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5011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37278"/>
            <a:ext cx="2743200" cy="320722"/>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4649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80013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068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34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2338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798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19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56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3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1610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1115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805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071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Tree>
    <p:extLst>
      <p:ext uri="{BB962C8B-B14F-4D97-AF65-F5344CB8AC3E}">
        <p14:creationId xmlns:p14="http://schemas.microsoft.com/office/powerpoint/2010/main" val="3872879193"/>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06" name="Google Shape;128;g123adc3d53a_1_0"/>
          <p:cNvSpPr/>
          <p:nvPr/>
        </p:nvSpPr>
        <p:spPr>
          <a:xfrm rot="10800000">
            <a:off x="-1588" y="5356224"/>
            <a:ext cx="3833813" cy="15017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07" name="Google Shape;129;g123adc3d53a_1_0"/>
          <p:cNvSpPr/>
          <p:nvPr/>
        </p:nvSpPr>
        <p:spPr>
          <a:xfrm>
            <a:off x="6510337" y="0"/>
            <a:ext cx="5681664" cy="22240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08" name="Google Shape;133;g123adc3d53a_1_0"/>
          <p:cNvSpPr/>
          <p:nvPr/>
        </p:nvSpPr>
        <p:spPr>
          <a:xfrm>
            <a:off x="0" y="0"/>
            <a:ext cx="838200" cy="107950"/>
          </a:xfrm>
          <a:prstGeom prst="rect">
            <a:avLst/>
          </a:prstGeom>
          <a:solidFill>
            <a:srgbClr val="391378"/>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09" name="Google Shape;134;g123adc3d53a_1_0"/>
          <p:cNvSpPr/>
          <p:nvPr/>
        </p:nvSpPr>
        <p:spPr>
          <a:xfrm>
            <a:off x="900112" y="0"/>
            <a:ext cx="838201" cy="107950"/>
          </a:xfrm>
          <a:prstGeom prst="rect">
            <a:avLst/>
          </a:prstGeom>
          <a:solidFill>
            <a:srgbClr val="049FDA"/>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10" name="Google Shape;135;g123adc3d53a_1_0"/>
          <p:cNvSpPr/>
          <p:nvPr/>
        </p:nvSpPr>
        <p:spPr>
          <a:xfrm>
            <a:off x="1801812" y="0"/>
            <a:ext cx="838201" cy="107950"/>
          </a:xfrm>
          <a:prstGeom prst="rect">
            <a:avLst/>
          </a:prstGeom>
          <a:solidFill>
            <a:srgbClr val="92D050"/>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pic>
        <p:nvPicPr>
          <p:cNvPr id="111" name="Google Shape;136;g123adc3d53a_1_0" descr="Google Shape;136;g123adc3d53a_1_0"/>
          <p:cNvPicPr>
            <a:picLocks noChangeAspect="1"/>
          </p:cNvPicPr>
          <p:nvPr/>
        </p:nvPicPr>
        <p:blipFill>
          <a:blip r:embed="rId2"/>
          <a:stretch>
            <a:fillRect/>
          </a:stretch>
        </p:blipFill>
        <p:spPr>
          <a:xfrm>
            <a:off x="73025" y="144462"/>
            <a:ext cx="2451100" cy="469901"/>
          </a:xfrm>
          <a:prstGeom prst="rect">
            <a:avLst/>
          </a:prstGeom>
          <a:ln w="12700">
            <a:miter lim="400000"/>
          </a:ln>
        </p:spPr>
      </p:pic>
      <p:pic>
        <p:nvPicPr>
          <p:cNvPr id="112" name="Google Shape;137;g123adc3d53a_1_0" descr="Google Shape;137;g123adc3d53a_1_0"/>
          <p:cNvPicPr>
            <a:picLocks noChangeAspect="1"/>
          </p:cNvPicPr>
          <p:nvPr/>
        </p:nvPicPr>
        <p:blipFill>
          <a:blip r:embed="rId3"/>
          <a:stretch>
            <a:fillRect/>
          </a:stretch>
        </p:blipFill>
        <p:spPr>
          <a:xfrm>
            <a:off x="7723187" y="63500"/>
            <a:ext cx="4335463" cy="127000"/>
          </a:xfrm>
          <a:prstGeom prst="rect">
            <a:avLst/>
          </a:prstGeom>
          <a:ln w="12700">
            <a:miter lim="400000"/>
          </a:ln>
        </p:spPr>
      </p:pic>
      <p:sp>
        <p:nvSpPr>
          <p:cNvPr id="113" name="Google Shape;138;g123adc3d53a_1_0"/>
          <p:cNvSpPr/>
          <p:nvPr/>
        </p:nvSpPr>
        <p:spPr>
          <a:xfrm>
            <a:off x="9550400" y="6748462"/>
            <a:ext cx="838200" cy="109538"/>
          </a:xfrm>
          <a:prstGeom prst="rect">
            <a:avLst/>
          </a:prstGeom>
          <a:solidFill>
            <a:srgbClr val="391378"/>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14" name="Google Shape;139;g123adc3d53a_1_0"/>
          <p:cNvSpPr/>
          <p:nvPr/>
        </p:nvSpPr>
        <p:spPr>
          <a:xfrm>
            <a:off x="10452100" y="6748462"/>
            <a:ext cx="838200" cy="109538"/>
          </a:xfrm>
          <a:prstGeom prst="rect">
            <a:avLst/>
          </a:prstGeom>
          <a:solidFill>
            <a:srgbClr val="049FDA"/>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15" name="Google Shape;140;g123adc3d53a_1_0"/>
          <p:cNvSpPr/>
          <p:nvPr/>
        </p:nvSpPr>
        <p:spPr>
          <a:xfrm>
            <a:off x="11353800" y="6748462"/>
            <a:ext cx="838200" cy="109538"/>
          </a:xfrm>
          <a:prstGeom prst="rect">
            <a:avLst/>
          </a:prstGeom>
          <a:solidFill>
            <a:srgbClr val="92D050"/>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16" name="Google Shape;141;g123adc3d53a_1_0"/>
          <p:cNvSpPr txBox="1"/>
          <p:nvPr/>
        </p:nvSpPr>
        <p:spPr>
          <a:xfrm>
            <a:off x="1652587" y="6566867"/>
            <a:ext cx="4084638" cy="215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spAutoFit/>
          </a:bodyPr>
          <a:lstStyle>
            <a:lvl1pPr algn="ctr">
              <a:defRPr sz="800">
                <a:solidFill>
                  <a:srgbClr val="391378"/>
                </a:solidFill>
              </a:defRPr>
            </a:lvl1pPr>
          </a:lstStyle>
          <a:p>
            <a:r>
              <a:t>©  2019 New York State Office of Mental Health</a:t>
            </a:r>
          </a:p>
        </p:txBody>
      </p:sp>
      <p:pic>
        <p:nvPicPr>
          <p:cNvPr id="117" name="Google Shape;142;g123adc3d53a_1_0" descr="Google Shape;142;g123adc3d53a_1_0"/>
          <p:cNvPicPr>
            <a:picLocks noChangeAspect="1"/>
          </p:cNvPicPr>
          <p:nvPr/>
        </p:nvPicPr>
        <p:blipFill>
          <a:blip r:embed="rId4"/>
          <a:stretch>
            <a:fillRect/>
          </a:stretch>
        </p:blipFill>
        <p:spPr>
          <a:xfrm>
            <a:off x="431800" y="6291262"/>
            <a:ext cx="2103438" cy="528638"/>
          </a:xfrm>
          <a:prstGeom prst="rect">
            <a:avLst/>
          </a:prstGeom>
          <a:ln w="12700">
            <a:miter lim="400000"/>
          </a:ln>
        </p:spPr>
      </p:pic>
      <p:sp>
        <p:nvSpPr>
          <p:cNvPr id="118" name="Title Text"/>
          <p:cNvSpPr txBox="1">
            <a:spLocks noGrp="1"/>
          </p:cNvSpPr>
          <p:nvPr>
            <p:ph type="title"/>
          </p:nvPr>
        </p:nvSpPr>
        <p:spPr>
          <a:xfrm>
            <a:off x="838200" y="839787"/>
            <a:ext cx="10515600" cy="822326"/>
          </a:xfrm>
          <a:prstGeom prst="rect">
            <a:avLst/>
          </a:prstGeom>
        </p:spPr>
        <p:txBody>
          <a:bodyPr/>
          <a:lstStyle/>
          <a:p>
            <a:r>
              <a:t>Title Text</a:t>
            </a:r>
          </a:p>
        </p:txBody>
      </p:sp>
      <p:sp>
        <p:nvSpPr>
          <p:cNvPr id="119" name="Body Level One…"/>
          <p:cNvSpPr txBox="1">
            <a:spLocks noGrp="1"/>
          </p:cNvSpPr>
          <p:nvPr>
            <p:ph type="body" idx="1"/>
          </p:nvPr>
        </p:nvSpPr>
        <p:spPr>
          <a:xfrm>
            <a:off x="838200" y="1814512"/>
            <a:ext cx="10515600" cy="436245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xfrm>
            <a:off x="11108478" y="6417997"/>
            <a:ext cx="245323" cy="240243"/>
          </a:xfrm>
          <a:prstGeom prst="rect">
            <a:avLst/>
          </a:prstGeom>
        </p:spPr>
        <p:txBody>
          <a:bodyPr/>
          <a:lstStyle>
            <a:lvl1pPr>
              <a:defRPr sz="1000">
                <a:solidFill>
                  <a:srgbClr val="3A3838"/>
                </a:solidFill>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92002522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9282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9190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6360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8596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6420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67430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9.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25" name="Picture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3027932959"/>
      </p:ext>
    </p:extLst>
  </p:cSld>
  <p:clrMap bg1="lt1" tx1="dk1" bg2="lt2" tx2="dk2" accent1="accent1" accent2="accent2" accent3="accent3" accent4="accent4" accent5="accent5" accent6="accent6" hlink="hlink" folHlink="folHlink"/>
  <p:sldLayoutIdLst>
    <p:sldLayoutId id="2147483697" r:id="rId1"/>
    <p:sldLayoutId id="2147483715" r:id="rId2"/>
    <p:sldLayoutId id="2147483764" r:id="rId3"/>
    <p:sldLayoutId id="2147483698" r:id="rId4"/>
    <p:sldLayoutId id="2147483699" r:id="rId5"/>
    <p:sldLayoutId id="2147483700" r:id="rId6"/>
    <p:sldLayoutId id="2147483701"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19"/>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a:alphaModFix amt="5000"/>
            <a:extLst>
              <a:ext uri="{28A0092B-C50C-407E-A947-70E740481C1C}">
                <a14:useLocalDpi xmlns:a14="http://schemas.microsoft.com/office/drawing/2010/main" val="0"/>
              </a:ext>
            </a:extLst>
          </a:blip>
          <a:srcRect l="26425" r="31898" b="35658"/>
          <a:stretch/>
        </p:blipFill>
        <p:spPr>
          <a:xfrm>
            <a:off x="7752498" y="1678675"/>
            <a:ext cx="4439502" cy="5179325"/>
          </a:xfrm>
          <a:prstGeom prst="rect">
            <a:avLst/>
          </a:prstGeom>
        </p:spPr>
      </p:pic>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
        <p:nvSpPr>
          <p:cNvPr id="17" name="Slide Number Placeholder 5"/>
          <p:cNvSpPr>
            <a:spLocks noGrp="1"/>
          </p:cNvSpPr>
          <p:nvPr>
            <p:ph type="sldNum" sz="quarter" idx="4"/>
          </p:nvPr>
        </p:nvSpPr>
        <p:spPr>
          <a:xfrm>
            <a:off x="8610600" y="6523630"/>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
        <p:nvSpPr>
          <p:cNvPr id="10"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spTree>
    <p:extLst>
      <p:ext uri="{BB962C8B-B14F-4D97-AF65-F5344CB8AC3E}">
        <p14:creationId xmlns:p14="http://schemas.microsoft.com/office/powerpoint/2010/main" val="566120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640555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65" r:id="rId12"/>
    <p:sldLayoutId id="2147483766" r:id="rId13"/>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0E87D-D0AB-4795-A1FE-6F5D7DA6EC0F}"/>
              </a:ext>
            </a:extLst>
          </p:cNvPr>
          <p:cNvSpPr txBox="1"/>
          <p:nvPr/>
        </p:nvSpPr>
        <p:spPr>
          <a:xfrm>
            <a:off x="1393370" y="1854732"/>
            <a:ext cx="9377962" cy="1754327"/>
          </a:xfrm>
          <a:prstGeom prst="rect">
            <a:avLst/>
          </a:prstGeom>
          <a:noFill/>
        </p:spPr>
        <p:txBody>
          <a:bodyPr wrap="square" rtlCol="0">
            <a:spAutoFit/>
          </a:bodyPr>
          <a:lstStyle/>
          <a:p>
            <a:pPr algn="ctr"/>
            <a:r>
              <a:rPr lang="en-US" sz="5400" dirty="0">
                <a:solidFill>
                  <a:srgbClr val="391378"/>
                </a:solidFill>
                <a:latin typeface="Helvetica Regular" charset="0"/>
                <a:ea typeface="Helvetica Regular" charset="0"/>
                <a:cs typeface="Helvetica Regular" charset="0"/>
              </a:rPr>
              <a:t>Assessment of Aggression in Children and Adolescents </a:t>
            </a:r>
          </a:p>
        </p:txBody>
      </p:sp>
      <p:sp>
        <p:nvSpPr>
          <p:cNvPr id="3" name="Subtitle 2">
            <a:extLst>
              <a:ext uri="{FF2B5EF4-FFF2-40B4-BE49-F238E27FC236}">
                <a16:creationId xmlns:a16="http://schemas.microsoft.com/office/drawing/2014/main" id="{1C259B78-A2FC-4C55-B4BA-C0E9919E35F6}"/>
              </a:ext>
            </a:extLst>
          </p:cNvPr>
          <p:cNvSpPr txBox="1">
            <a:spLocks/>
          </p:cNvSpPr>
          <p:nvPr/>
        </p:nvSpPr>
        <p:spPr>
          <a:xfrm>
            <a:off x="82352" y="4015408"/>
            <a:ext cx="11999999" cy="1961321"/>
          </a:xfrm>
          <a:prstGeom prst="rect">
            <a:avLst/>
          </a:prstGeom>
        </p:spPr>
        <p:txBody>
          <a:bodyPr>
            <a:normAutofit fontScale="85000" lnSpcReduction="2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1" algn="ctr">
              <a:lnSpc>
                <a:spcPct val="160000"/>
              </a:lnSpc>
            </a:pPr>
            <a:r>
              <a:rPr lang="en-US" sz="3200" dirty="0">
                <a:solidFill>
                  <a:schemeClr val="tx1">
                    <a:lumMod val="65000"/>
                    <a:lumOff val="35000"/>
                  </a:schemeClr>
                </a:solidFill>
                <a:latin typeface="Helvetica Regular" charset="0"/>
              </a:rPr>
              <a:t>Wanda Fremont MD</a:t>
            </a:r>
          </a:p>
          <a:p>
            <a:pPr lvl="1" algn="ctr">
              <a:lnSpc>
                <a:spcPct val="160000"/>
              </a:lnSpc>
            </a:pPr>
            <a:r>
              <a:rPr lang="en-US" sz="3200" dirty="0">
                <a:solidFill>
                  <a:schemeClr val="tx1">
                    <a:lumMod val="65000"/>
                    <a:lumOff val="35000"/>
                  </a:schemeClr>
                </a:solidFill>
                <a:latin typeface="Helvetica Regular" charset="0"/>
              </a:rPr>
              <a:t>Professor, Department of Psychiatry and Family Medicine</a:t>
            </a:r>
            <a:endParaRPr lang="en-US" sz="2800" dirty="0">
              <a:solidFill>
                <a:schemeClr val="tx1">
                  <a:lumMod val="65000"/>
                  <a:lumOff val="35000"/>
                </a:schemeClr>
              </a:solidFill>
              <a:latin typeface="Helvetica Regular" charset="0"/>
            </a:endParaRPr>
          </a:p>
          <a:p>
            <a:pPr lvl="1" algn="ctr">
              <a:lnSpc>
                <a:spcPct val="160000"/>
              </a:lnSpc>
            </a:pPr>
            <a:r>
              <a:rPr lang="en-US" sz="2800" dirty="0">
                <a:solidFill>
                  <a:schemeClr val="tx1">
                    <a:lumMod val="65000"/>
                    <a:lumOff val="35000"/>
                  </a:schemeClr>
                </a:solidFill>
                <a:latin typeface="Helvetica Regular" charset="0"/>
              </a:rPr>
              <a:t>Norton College of Medicine SUNY Upstate Medical University</a:t>
            </a:r>
          </a:p>
          <a:p>
            <a:pPr lvl="1" algn="ctr">
              <a:lnSpc>
                <a:spcPct val="160000"/>
              </a:lnSpc>
            </a:pPr>
            <a:endParaRPr lang="en-US" sz="2800" dirty="0">
              <a:solidFill>
                <a:schemeClr val="tx1">
                  <a:lumMod val="65000"/>
                  <a:lumOff val="35000"/>
                </a:schemeClr>
              </a:solidFill>
            </a:endParaRPr>
          </a:p>
        </p:txBody>
      </p:sp>
    </p:spTree>
    <p:extLst>
      <p:ext uri="{BB962C8B-B14F-4D97-AF65-F5344CB8AC3E}">
        <p14:creationId xmlns:p14="http://schemas.microsoft.com/office/powerpoint/2010/main" val="116899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455F-2250-46CB-B0B0-743146F2A164}"/>
              </a:ext>
            </a:extLst>
          </p:cNvPr>
          <p:cNvSpPr>
            <a:spLocks noGrp="1"/>
          </p:cNvSpPr>
          <p:nvPr>
            <p:ph type="title"/>
          </p:nvPr>
        </p:nvSpPr>
        <p:spPr/>
        <p:txBody>
          <a:bodyPr/>
          <a:lstStyle/>
          <a:p>
            <a:r>
              <a:rPr lang="en-US" b="1" dirty="0">
                <a:solidFill>
                  <a:srgbClr val="660066"/>
                </a:solidFill>
              </a:rPr>
              <a:t>Cliff</a:t>
            </a:r>
            <a:endParaRPr lang="en-US" sz="3600" b="1" dirty="0">
              <a:solidFill>
                <a:srgbClr val="660066"/>
              </a:solidFill>
            </a:endParaRPr>
          </a:p>
        </p:txBody>
      </p:sp>
      <p:sp>
        <p:nvSpPr>
          <p:cNvPr id="3" name="Content Placeholder 2">
            <a:extLst>
              <a:ext uri="{FF2B5EF4-FFF2-40B4-BE49-F238E27FC236}">
                <a16:creationId xmlns:a16="http://schemas.microsoft.com/office/drawing/2014/main" id="{61630979-8339-4C1F-A845-58338DA59B72}"/>
              </a:ext>
            </a:extLst>
          </p:cNvPr>
          <p:cNvSpPr>
            <a:spLocks noGrp="1"/>
          </p:cNvSpPr>
          <p:nvPr>
            <p:ph idx="1"/>
          </p:nvPr>
        </p:nvSpPr>
        <p:spPr>
          <a:xfrm>
            <a:off x="838200" y="1825625"/>
            <a:ext cx="10515600" cy="4757129"/>
          </a:xfrm>
        </p:spPr>
        <p:txBody>
          <a:bodyPr/>
          <a:lstStyle/>
          <a:p>
            <a:r>
              <a:rPr lang="en-US" altLang="en-US" sz="2400" u="sng" dirty="0"/>
              <a:t>Past Psychiatric Illness</a:t>
            </a:r>
            <a:r>
              <a:rPr lang="en-US" altLang="en-US" sz="2400" dirty="0"/>
              <a:t>: Prior history of ADHD treated by PCP</a:t>
            </a:r>
          </a:p>
          <a:p>
            <a:r>
              <a:rPr lang="en-US" altLang="en-US" sz="2400" u="sng" dirty="0"/>
              <a:t>Medical History</a:t>
            </a:r>
            <a:r>
              <a:rPr lang="en-US" altLang="en-US" sz="2400" dirty="0"/>
              <a:t>: Well child</a:t>
            </a:r>
          </a:p>
          <a:p>
            <a:r>
              <a:rPr lang="en-US" altLang="en-US" sz="2400" u="sng" dirty="0"/>
              <a:t>Developmental History</a:t>
            </a:r>
            <a:r>
              <a:rPr lang="en-US" altLang="en-US" sz="2400" dirty="0"/>
              <a:t>: Normal pregnancy and delivery. Walked at 11 months, first words 14 months, phrases by 2 years</a:t>
            </a:r>
          </a:p>
          <a:p>
            <a:r>
              <a:rPr lang="en-US" altLang="en-US" sz="2400" u="sng" dirty="0"/>
              <a:t>Abuse</a:t>
            </a:r>
            <a:r>
              <a:rPr lang="en-US" altLang="en-US" sz="2400" dirty="0"/>
              <a:t>: Denies. Mom and Dad have yelled at Cliff recently when they are frustrated with him</a:t>
            </a:r>
          </a:p>
          <a:p>
            <a:r>
              <a:rPr lang="en-US" altLang="en-US" sz="2400" u="sng" dirty="0"/>
              <a:t>Family Medical &amp; Psychiatric History</a:t>
            </a:r>
            <a:r>
              <a:rPr lang="en-US" altLang="en-US" sz="2400" dirty="0"/>
              <a:t>: Mom has been treated for depression. Dad had “behavioral problems as a child”</a:t>
            </a:r>
          </a:p>
          <a:p>
            <a:pPr marL="0" indent="0">
              <a:buNone/>
            </a:pPr>
            <a:endParaRPr lang="en-US" dirty="0"/>
          </a:p>
        </p:txBody>
      </p:sp>
    </p:spTree>
    <p:extLst>
      <p:ext uri="{BB962C8B-B14F-4D97-AF65-F5344CB8AC3E}">
        <p14:creationId xmlns:p14="http://schemas.microsoft.com/office/powerpoint/2010/main" val="375225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9B88-53D2-4590-AE08-73E45EF81789}"/>
              </a:ext>
            </a:extLst>
          </p:cNvPr>
          <p:cNvSpPr>
            <a:spLocks noGrp="1"/>
          </p:cNvSpPr>
          <p:nvPr>
            <p:ph type="title"/>
          </p:nvPr>
        </p:nvSpPr>
        <p:spPr>
          <a:xfrm>
            <a:off x="838200" y="1115706"/>
            <a:ext cx="10515600" cy="5006798"/>
          </a:xfrm>
        </p:spPr>
        <p:txBody>
          <a:bodyPr/>
          <a:lstStyle/>
          <a:p>
            <a:r>
              <a:rPr lang="en-US" altLang="en-US" b="1" dirty="0">
                <a:solidFill>
                  <a:srgbClr val="660066"/>
                </a:solidFill>
              </a:rPr>
              <a:t>Cliff’s Vanderbilt</a:t>
            </a:r>
            <a:endParaRPr lang="en-US" dirty="0">
              <a:solidFill>
                <a:srgbClr val="660066"/>
              </a:solidFill>
            </a:endParaRPr>
          </a:p>
        </p:txBody>
      </p:sp>
    </p:spTree>
    <p:extLst>
      <p:ext uri="{BB962C8B-B14F-4D97-AF65-F5344CB8AC3E}">
        <p14:creationId xmlns:p14="http://schemas.microsoft.com/office/powerpoint/2010/main" val="119670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EB1E52E8-98EA-40E8-A93E-7FC23A5EB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071" y="0"/>
            <a:ext cx="6370638" cy="685800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
        <p:nvSpPr>
          <p:cNvPr id="26627" name="Oval 3">
            <a:extLst>
              <a:ext uri="{FF2B5EF4-FFF2-40B4-BE49-F238E27FC236}">
                <a16:creationId xmlns:a16="http://schemas.microsoft.com/office/drawing/2014/main" id="{8FD2F86F-4EDD-4757-829A-68215E90C301}"/>
              </a:ext>
            </a:extLst>
          </p:cNvPr>
          <p:cNvSpPr>
            <a:spLocks noChangeArrowheads="1"/>
          </p:cNvSpPr>
          <p:nvPr/>
        </p:nvSpPr>
        <p:spPr bwMode="auto">
          <a:xfrm>
            <a:off x="8763000" y="838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12292" name="Text Box 4">
            <a:extLst>
              <a:ext uri="{FF2B5EF4-FFF2-40B4-BE49-F238E27FC236}">
                <a16:creationId xmlns:a16="http://schemas.microsoft.com/office/drawing/2014/main" id="{5856927A-F3B0-431F-B165-38423C95EACF}"/>
              </a:ext>
            </a:extLst>
          </p:cNvPr>
          <p:cNvSpPr txBox="1">
            <a:spLocks noChangeArrowheads="1"/>
          </p:cNvSpPr>
          <p:nvPr/>
        </p:nvSpPr>
        <p:spPr bwMode="auto">
          <a:xfrm>
            <a:off x="397565" y="346076"/>
            <a:ext cx="2372139" cy="2492990"/>
          </a:xfrm>
          <a:prstGeom prst="rect">
            <a:avLst/>
          </a:prstGeom>
          <a:noFill/>
          <a:ln w="9525">
            <a:solidFill>
              <a:srgbClr val="FF0000"/>
            </a:solidFill>
            <a:miter lim="800000"/>
            <a:headEnd/>
            <a:tailEnd/>
          </a:ln>
          <a:effectLst>
            <a:outerShdw blurRad="63500" dist="38099" dir="2700000" algn="ctr" rotWithShape="0">
              <a:schemeClr val="bg2">
                <a:alpha val="74997"/>
              </a:schemeClr>
            </a:outerShdw>
          </a:effectLst>
        </p:spPr>
        <p:txBody>
          <a:bodyPr wrap="square">
            <a:spAutoFit/>
          </a:bodyPr>
          <a:lstStyle>
            <a:lvl1pPr>
              <a:defRPr sz="2600" b="1">
                <a:solidFill>
                  <a:schemeClr val="tx1"/>
                </a:solidFill>
                <a:latin typeface="Arial" pitchFamily="34" charset="0"/>
                <a:ea typeface="ＭＳ Ｐゴシック" pitchFamily="34" charset="-128"/>
              </a:defRPr>
            </a:lvl1pPr>
            <a:lvl2pPr marL="37931725" indent="-37474525">
              <a:defRPr sz="2600" b="1">
                <a:solidFill>
                  <a:schemeClr val="tx1"/>
                </a:solidFill>
                <a:latin typeface="Arial" pitchFamily="34" charset="0"/>
                <a:ea typeface="ＭＳ Ｐゴシック" pitchFamily="34" charset="-128"/>
              </a:defRPr>
            </a:lvl2pPr>
            <a:lvl3pPr>
              <a:defRPr sz="2600" b="1">
                <a:solidFill>
                  <a:schemeClr val="tx1"/>
                </a:solidFill>
                <a:latin typeface="Arial" pitchFamily="34" charset="0"/>
                <a:ea typeface="ＭＳ Ｐゴシック" pitchFamily="34" charset="-128"/>
              </a:defRPr>
            </a:lvl3pPr>
            <a:lvl4pPr>
              <a:defRPr sz="2600" b="1">
                <a:solidFill>
                  <a:schemeClr val="tx1"/>
                </a:solidFill>
                <a:latin typeface="Arial" pitchFamily="34" charset="0"/>
                <a:ea typeface="ＭＳ Ｐゴシック" pitchFamily="34" charset="-128"/>
              </a:defRPr>
            </a:lvl4pPr>
            <a:lvl5pPr>
              <a:defRPr sz="26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6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6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6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600" b="1">
                <a:solidFill>
                  <a:schemeClr val="tx1"/>
                </a:solidFill>
                <a:latin typeface="Arial" pitchFamily="34" charset="0"/>
                <a:ea typeface="ＭＳ Ｐゴシック" pitchFamily="34" charset="-128"/>
              </a:defRPr>
            </a:lvl9pPr>
          </a:lstStyle>
          <a:p>
            <a:pPr eaLnBrk="1" hangingPunct="1">
              <a:spcBef>
                <a:spcPct val="50000"/>
              </a:spcBef>
              <a:defRPr/>
            </a:pPr>
            <a:r>
              <a:rPr lang="en-US" sz="2400" dirty="0"/>
              <a:t>NICHQ Vanderbilt Assessment Scale: </a:t>
            </a:r>
          </a:p>
          <a:p>
            <a:pPr eaLnBrk="1" hangingPunct="1">
              <a:spcBef>
                <a:spcPct val="50000"/>
              </a:spcBef>
              <a:defRPr/>
            </a:pPr>
            <a:r>
              <a:rPr lang="en-US" sz="2400" dirty="0"/>
              <a:t>Parent information</a:t>
            </a:r>
            <a:r>
              <a:rPr lang="en-US" sz="2400" dirty="0">
                <a:solidFill>
                  <a:srgbClr val="FF0000"/>
                </a:solidFill>
              </a:rPr>
              <a:t> </a:t>
            </a:r>
          </a:p>
        </p:txBody>
      </p:sp>
      <p:sp>
        <p:nvSpPr>
          <p:cNvPr id="26629" name="Oval 5">
            <a:extLst>
              <a:ext uri="{FF2B5EF4-FFF2-40B4-BE49-F238E27FC236}">
                <a16:creationId xmlns:a16="http://schemas.microsoft.com/office/drawing/2014/main" id="{D3129B7B-ADBA-47CF-965E-E2E445A84379}"/>
              </a:ext>
            </a:extLst>
          </p:cNvPr>
          <p:cNvSpPr>
            <a:spLocks noChangeArrowheads="1"/>
          </p:cNvSpPr>
          <p:nvPr/>
        </p:nvSpPr>
        <p:spPr bwMode="auto">
          <a:xfrm>
            <a:off x="9372600" y="1295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0" name="Oval 6">
            <a:extLst>
              <a:ext uri="{FF2B5EF4-FFF2-40B4-BE49-F238E27FC236}">
                <a16:creationId xmlns:a16="http://schemas.microsoft.com/office/drawing/2014/main" id="{03FB2DC9-D148-4EED-BE1B-29E066033C0D}"/>
              </a:ext>
            </a:extLst>
          </p:cNvPr>
          <p:cNvSpPr>
            <a:spLocks noChangeArrowheads="1"/>
          </p:cNvSpPr>
          <p:nvPr/>
        </p:nvSpPr>
        <p:spPr bwMode="auto">
          <a:xfrm>
            <a:off x="8686800" y="1143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1" name="Oval 7">
            <a:extLst>
              <a:ext uri="{FF2B5EF4-FFF2-40B4-BE49-F238E27FC236}">
                <a16:creationId xmlns:a16="http://schemas.microsoft.com/office/drawing/2014/main" id="{2E9E3914-4B22-421E-87EC-B64FAD945E31}"/>
              </a:ext>
            </a:extLst>
          </p:cNvPr>
          <p:cNvSpPr>
            <a:spLocks noChangeArrowheads="1"/>
          </p:cNvSpPr>
          <p:nvPr/>
        </p:nvSpPr>
        <p:spPr bwMode="auto">
          <a:xfrm>
            <a:off x="8763000" y="3124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2" name="Oval 8">
            <a:extLst>
              <a:ext uri="{FF2B5EF4-FFF2-40B4-BE49-F238E27FC236}">
                <a16:creationId xmlns:a16="http://schemas.microsoft.com/office/drawing/2014/main" id="{FECBBD57-46D5-4BB6-80BD-83586426C0BF}"/>
              </a:ext>
            </a:extLst>
          </p:cNvPr>
          <p:cNvSpPr>
            <a:spLocks noChangeArrowheads="1"/>
          </p:cNvSpPr>
          <p:nvPr/>
        </p:nvSpPr>
        <p:spPr bwMode="auto">
          <a:xfrm>
            <a:off x="8763000" y="2895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3" name="Oval 9">
            <a:extLst>
              <a:ext uri="{FF2B5EF4-FFF2-40B4-BE49-F238E27FC236}">
                <a16:creationId xmlns:a16="http://schemas.microsoft.com/office/drawing/2014/main" id="{246C3015-A174-432E-875B-53B879E612F6}"/>
              </a:ext>
            </a:extLst>
          </p:cNvPr>
          <p:cNvSpPr>
            <a:spLocks noChangeArrowheads="1"/>
          </p:cNvSpPr>
          <p:nvPr/>
        </p:nvSpPr>
        <p:spPr bwMode="auto">
          <a:xfrm>
            <a:off x="8763000" y="3276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4" name="Oval 10">
            <a:extLst>
              <a:ext uri="{FF2B5EF4-FFF2-40B4-BE49-F238E27FC236}">
                <a16:creationId xmlns:a16="http://schemas.microsoft.com/office/drawing/2014/main" id="{385421AB-11E5-4774-A83C-8943DB472436}"/>
              </a:ext>
            </a:extLst>
          </p:cNvPr>
          <p:cNvSpPr>
            <a:spLocks noChangeArrowheads="1"/>
          </p:cNvSpPr>
          <p:nvPr/>
        </p:nvSpPr>
        <p:spPr bwMode="auto">
          <a:xfrm>
            <a:off x="8763000" y="2743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5" name="Oval 11">
            <a:extLst>
              <a:ext uri="{FF2B5EF4-FFF2-40B4-BE49-F238E27FC236}">
                <a16:creationId xmlns:a16="http://schemas.microsoft.com/office/drawing/2014/main" id="{E981308B-F64A-4793-B567-1574FCB5E657}"/>
              </a:ext>
            </a:extLst>
          </p:cNvPr>
          <p:cNvSpPr>
            <a:spLocks noChangeArrowheads="1"/>
          </p:cNvSpPr>
          <p:nvPr/>
        </p:nvSpPr>
        <p:spPr bwMode="auto">
          <a:xfrm>
            <a:off x="8763000" y="2286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6" name="Oval 12">
            <a:extLst>
              <a:ext uri="{FF2B5EF4-FFF2-40B4-BE49-F238E27FC236}">
                <a16:creationId xmlns:a16="http://schemas.microsoft.com/office/drawing/2014/main" id="{4FA73B93-4417-41BC-AFCA-566D16CB1A5E}"/>
              </a:ext>
            </a:extLst>
          </p:cNvPr>
          <p:cNvSpPr>
            <a:spLocks noChangeArrowheads="1"/>
          </p:cNvSpPr>
          <p:nvPr/>
        </p:nvSpPr>
        <p:spPr bwMode="auto">
          <a:xfrm>
            <a:off x="8763000" y="2590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7" name="Oval 13">
            <a:extLst>
              <a:ext uri="{FF2B5EF4-FFF2-40B4-BE49-F238E27FC236}">
                <a16:creationId xmlns:a16="http://schemas.microsoft.com/office/drawing/2014/main" id="{38BB88CE-1A79-4EAD-89AC-360EA4988B34}"/>
              </a:ext>
            </a:extLst>
          </p:cNvPr>
          <p:cNvSpPr>
            <a:spLocks noChangeArrowheads="1"/>
          </p:cNvSpPr>
          <p:nvPr/>
        </p:nvSpPr>
        <p:spPr bwMode="auto">
          <a:xfrm>
            <a:off x="8763000" y="3429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8" name="Oval 14">
            <a:extLst>
              <a:ext uri="{FF2B5EF4-FFF2-40B4-BE49-F238E27FC236}">
                <a16:creationId xmlns:a16="http://schemas.microsoft.com/office/drawing/2014/main" id="{386A18A1-24ED-41E6-9AD6-22854CCFA342}"/>
              </a:ext>
            </a:extLst>
          </p:cNvPr>
          <p:cNvSpPr>
            <a:spLocks noChangeArrowheads="1"/>
          </p:cNvSpPr>
          <p:nvPr/>
        </p:nvSpPr>
        <p:spPr bwMode="auto">
          <a:xfrm>
            <a:off x="8763000" y="3581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9" name="Oval 15">
            <a:extLst>
              <a:ext uri="{FF2B5EF4-FFF2-40B4-BE49-F238E27FC236}">
                <a16:creationId xmlns:a16="http://schemas.microsoft.com/office/drawing/2014/main" id="{27D9C8DA-4D78-4C12-B13A-6775FB174D9C}"/>
              </a:ext>
            </a:extLst>
          </p:cNvPr>
          <p:cNvSpPr>
            <a:spLocks noChangeArrowheads="1"/>
          </p:cNvSpPr>
          <p:nvPr/>
        </p:nvSpPr>
        <p:spPr bwMode="auto">
          <a:xfrm>
            <a:off x="8763000" y="1981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0" name="Oval 16">
            <a:extLst>
              <a:ext uri="{FF2B5EF4-FFF2-40B4-BE49-F238E27FC236}">
                <a16:creationId xmlns:a16="http://schemas.microsoft.com/office/drawing/2014/main" id="{288FDABD-B8E4-4D03-AAAA-D5267E1CEDEA}"/>
              </a:ext>
            </a:extLst>
          </p:cNvPr>
          <p:cNvSpPr>
            <a:spLocks noChangeArrowheads="1"/>
          </p:cNvSpPr>
          <p:nvPr/>
        </p:nvSpPr>
        <p:spPr bwMode="auto">
          <a:xfrm>
            <a:off x="9448800" y="1828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1" name="Oval 17">
            <a:extLst>
              <a:ext uri="{FF2B5EF4-FFF2-40B4-BE49-F238E27FC236}">
                <a16:creationId xmlns:a16="http://schemas.microsoft.com/office/drawing/2014/main" id="{3AE6B2CA-1D08-4749-A2DA-ACE68C4C4103}"/>
              </a:ext>
            </a:extLst>
          </p:cNvPr>
          <p:cNvSpPr>
            <a:spLocks noChangeArrowheads="1"/>
          </p:cNvSpPr>
          <p:nvPr/>
        </p:nvSpPr>
        <p:spPr bwMode="auto">
          <a:xfrm>
            <a:off x="8763000" y="1524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2" name="Oval 18">
            <a:extLst>
              <a:ext uri="{FF2B5EF4-FFF2-40B4-BE49-F238E27FC236}">
                <a16:creationId xmlns:a16="http://schemas.microsoft.com/office/drawing/2014/main" id="{B8A1E3F9-0896-47E5-9198-EA61623AE506}"/>
              </a:ext>
            </a:extLst>
          </p:cNvPr>
          <p:cNvSpPr>
            <a:spLocks noChangeArrowheads="1"/>
          </p:cNvSpPr>
          <p:nvPr/>
        </p:nvSpPr>
        <p:spPr bwMode="auto">
          <a:xfrm>
            <a:off x="8763000" y="5562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3" name="Oval 19">
            <a:extLst>
              <a:ext uri="{FF2B5EF4-FFF2-40B4-BE49-F238E27FC236}">
                <a16:creationId xmlns:a16="http://schemas.microsoft.com/office/drawing/2014/main" id="{EDE1B2F7-82FF-4784-9C99-E2CBF69B629D}"/>
              </a:ext>
            </a:extLst>
          </p:cNvPr>
          <p:cNvSpPr>
            <a:spLocks noChangeArrowheads="1"/>
          </p:cNvSpPr>
          <p:nvPr/>
        </p:nvSpPr>
        <p:spPr bwMode="auto">
          <a:xfrm>
            <a:off x="9448800" y="5410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4" name="Oval 20">
            <a:extLst>
              <a:ext uri="{FF2B5EF4-FFF2-40B4-BE49-F238E27FC236}">
                <a16:creationId xmlns:a16="http://schemas.microsoft.com/office/drawing/2014/main" id="{2FD06D4D-AD7F-4A17-9D21-61B1AB748B7C}"/>
              </a:ext>
            </a:extLst>
          </p:cNvPr>
          <p:cNvSpPr>
            <a:spLocks noChangeArrowheads="1"/>
          </p:cNvSpPr>
          <p:nvPr/>
        </p:nvSpPr>
        <p:spPr bwMode="auto">
          <a:xfrm>
            <a:off x="9448800" y="5257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5" name="Oval 21">
            <a:extLst>
              <a:ext uri="{FF2B5EF4-FFF2-40B4-BE49-F238E27FC236}">
                <a16:creationId xmlns:a16="http://schemas.microsoft.com/office/drawing/2014/main" id="{8F0D2351-C828-4FC8-B42E-020D3E7A0145}"/>
              </a:ext>
            </a:extLst>
          </p:cNvPr>
          <p:cNvSpPr>
            <a:spLocks noChangeArrowheads="1"/>
          </p:cNvSpPr>
          <p:nvPr/>
        </p:nvSpPr>
        <p:spPr bwMode="auto">
          <a:xfrm>
            <a:off x="8763000" y="5105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6" name="Oval 22">
            <a:extLst>
              <a:ext uri="{FF2B5EF4-FFF2-40B4-BE49-F238E27FC236}">
                <a16:creationId xmlns:a16="http://schemas.microsoft.com/office/drawing/2014/main" id="{13C2C9DA-0241-44AB-B2B6-C82DA4F3246D}"/>
              </a:ext>
            </a:extLst>
          </p:cNvPr>
          <p:cNvSpPr>
            <a:spLocks noChangeArrowheads="1"/>
          </p:cNvSpPr>
          <p:nvPr/>
        </p:nvSpPr>
        <p:spPr bwMode="auto">
          <a:xfrm>
            <a:off x="8763000" y="4953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7" name="Oval 23">
            <a:extLst>
              <a:ext uri="{FF2B5EF4-FFF2-40B4-BE49-F238E27FC236}">
                <a16:creationId xmlns:a16="http://schemas.microsoft.com/office/drawing/2014/main" id="{E7D3CBF2-187E-4354-AF2D-91C2D521F807}"/>
              </a:ext>
            </a:extLst>
          </p:cNvPr>
          <p:cNvSpPr>
            <a:spLocks noChangeArrowheads="1"/>
          </p:cNvSpPr>
          <p:nvPr/>
        </p:nvSpPr>
        <p:spPr bwMode="auto">
          <a:xfrm>
            <a:off x="10058400" y="4572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8" name="Oval 24">
            <a:extLst>
              <a:ext uri="{FF2B5EF4-FFF2-40B4-BE49-F238E27FC236}">
                <a16:creationId xmlns:a16="http://schemas.microsoft.com/office/drawing/2014/main" id="{8C3A201A-690B-4153-B9BE-31DF1AF2B9D4}"/>
              </a:ext>
            </a:extLst>
          </p:cNvPr>
          <p:cNvSpPr>
            <a:spLocks noChangeArrowheads="1"/>
          </p:cNvSpPr>
          <p:nvPr/>
        </p:nvSpPr>
        <p:spPr bwMode="auto">
          <a:xfrm>
            <a:off x="10058400" y="4724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9" name="Oval 25">
            <a:extLst>
              <a:ext uri="{FF2B5EF4-FFF2-40B4-BE49-F238E27FC236}">
                <a16:creationId xmlns:a16="http://schemas.microsoft.com/office/drawing/2014/main" id="{9B6460A8-FF5E-4FEB-9122-18BD2A2E809C}"/>
              </a:ext>
            </a:extLst>
          </p:cNvPr>
          <p:cNvSpPr>
            <a:spLocks noChangeArrowheads="1"/>
          </p:cNvSpPr>
          <p:nvPr/>
        </p:nvSpPr>
        <p:spPr bwMode="auto">
          <a:xfrm>
            <a:off x="8763000" y="4267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0" name="Oval 26">
            <a:extLst>
              <a:ext uri="{FF2B5EF4-FFF2-40B4-BE49-F238E27FC236}">
                <a16:creationId xmlns:a16="http://schemas.microsoft.com/office/drawing/2014/main" id="{AB8ACCC2-08AA-44FA-BEED-362978646A61}"/>
              </a:ext>
            </a:extLst>
          </p:cNvPr>
          <p:cNvSpPr>
            <a:spLocks noChangeArrowheads="1"/>
          </p:cNvSpPr>
          <p:nvPr/>
        </p:nvSpPr>
        <p:spPr bwMode="auto">
          <a:xfrm>
            <a:off x="10058400" y="4419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1" name="Oval 27">
            <a:extLst>
              <a:ext uri="{FF2B5EF4-FFF2-40B4-BE49-F238E27FC236}">
                <a16:creationId xmlns:a16="http://schemas.microsoft.com/office/drawing/2014/main" id="{F30CFA10-1F5F-4978-9CC1-43FEB3DD7509}"/>
              </a:ext>
            </a:extLst>
          </p:cNvPr>
          <p:cNvSpPr>
            <a:spLocks noChangeArrowheads="1"/>
          </p:cNvSpPr>
          <p:nvPr/>
        </p:nvSpPr>
        <p:spPr bwMode="auto">
          <a:xfrm>
            <a:off x="8077200" y="3886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2" name="Oval 28">
            <a:extLst>
              <a:ext uri="{FF2B5EF4-FFF2-40B4-BE49-F238E27FC236}">
                <a16:creationId xmlns:a16="http://schemas.microsoft.com/office/drawing/2014/main" id="{AF64E9E3-5DB6-42A7-8FDA-10C6992E5A25}"/>
              </a:ext>
            </a:extLst>
          </p:cNvPr>
          <p:cNvSpPr>
            <a:spLocks noChangeArrowheads="1"/>
          </p:cNvSpPr>
          <p:nvPr/>
        </p:nvSpPr>
        <p:spPr bwMode="auto">
          <a:xfrm>
            <a:off x="9448800" y="4114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3" name="Oval 29">
            <a:extLst>
              <a:ext uri="{FF2B5EF4-FFF2-40B4-BE49-F238E27FC236}">
                <a16:creationId xmlns:a16="http://schemas.microsoft.com/office/drawing/2014/main" id="{B20690B7-B1EC-4DE2-AD1F-F76B0F67A417}"/>
              </a:ext>
            </a:extLst>
          </p:cNvPr>
          <p:cNvSpPr>
            <a:spLocks noChangeArrowheads="1"/>
          </p:cNvSpPr>
          <p:nvPr/>
        </p:nvSpPr>
        <p:spPr bwMode="auto">
          <a:xfrm>
            <a:off x="8077200" y="3733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4" name="Oval 30">
            <a:extLst>
              <a:ext uri="{FF2B5EF4-FFF2-40B4-BE49-F238E27FC236}">
                <a16:creationId xmlns:a16="http://schemas.microsoft.com/office/drawing/2014/main" id="{2C779073-D80D-4034-A6B2-DE7DB01DF6FA}"/>
              </a:ext>
            </a:extLst>
          </p:cNvPr>
          <p:cNvSpPr>
            <a:spLocks noChangeArrowheads="1"/>
          </p:cNvSpPr>
          <p:nvPr/>
        </p:nvSpPr>
        <p:spPr bwMode="auto">
          <a:xfrm>
            <a:off x="8763000" y="6400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5" name="Oval 31">
            <a:extLst>
              <a:ext uri="{FF2B5EF4-FFF2-40B4-BE49-F238E27FC236}">
                <a16:creationId xmlns:a16="http://schemas.microsoft.com/office/drawing/2014/main" id="{495936EF-351C-42C0-B87B-D707D49D78C0}"/>
              </a:ext>
            </a:extLst>
          </p:cNvPr>
          <p:cNvSpPr>
            <a:spLocks noChangeArrowheads="1"/>
          </p:cNvSpPr>
          <p:nvPr/>
        </p:nvSpPr>
        <p:spPr bwMode="auto">
          <a:xfrm>
            <a:off x="8077200" y="6248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6" name="Oval 32">
            <a:extLst>
              <a:ext uri="{FF2B5EF4-FFF2-40B4-BE49-F238E27FC236}">
                <a16:creationId xmlns:a16="http://schemas.microsoft.com/office/drawing/2014/main" id="{586D67DB-6CA8-4CC2-947B-01F0F743E16D}"/>
              </a:ext>
            </a:extLst>
          </p:cNvPr>
          <p:cNvSpPr>
            <a:spLocks noChangeArrowheads="1"/>
          </p:cNvSpPr>
          <p:nvPr/>
        </p:nvSpPr>
        <p:spPr bwMode="auto">
          <a:xfrm>
            <a:off x="8763000" y="6096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7" name="Oval 33">
            <a:extLst>
              <a:ext uri="{FF2B5EF4-FFF2-40B4-BE49-F238E27FC236}">
                <a16:creationId xmlns:a16="http://schemas.microsoft.com/office/drawing/2014/main" id="{2237D035-D382-4F6E-98F0-60BF2ACF1F83}"/>
              </a:ext>
            </a:extLst>
          </p:cNvPr>
          <p:cNvSpPr>
            <a:spLocks noChangeArrowheads="1"/>
          </p:cNvSpPr>
          <p:nvPr/>
        </p:nvSpPr>
        <p:spPr bwMode="auto">
          <a:xfrm>
            <a:off x="9448800" y="5943600"/>
            <a:ext cx="1524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8" name="Oval 34">
            <a:extLst>
              <a:ext uri="{FF2B5EF4-FFF2-40B4-BE49-F238E27FC236}">
                <a16:creationId xmlns:a16="http://schemas.microsoft.com/office/drawing/2014/main" id="{9C952CC5-CE36-4C99-9D0D-6648E9483B3C}"/>
              </a:ext>
            </a:extLst>
          </p:cNvPr>
          <p:cNvSpPr>
            <a:spLocks noChangeArrowheads="1"/>
          </p:cNvSpPr>
          <p:nvPr/>
        </p:nvSpPr>
        <p:spPr bwMode="auto">
          <a:xfrm>
            <a:off x="8077200" y="6629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9" name="Oval 35">
            <a:extLst>
              <a:ext uri="{FF2B5EF4-FFF2-40B4-BE49-F238E27FC236}">
                <a16:creationId xmlns:a16="http://schemas.microsoft.com/office/drawing/2014/main" id="{2BD0567B-D77B-4D92-8E61-90A3E17A527F}"/>
              </a:ext>
            </a:extLst>
          </p:cNvPr>
          <p:cNvSpPr>
            <a:spLocks noChangeArrowheads="1"/>
          </p:cNvSpPr>
          <p:nvPr/>
        </p:nvSpPr>
        <p:spPr bwMode="auto">
          <a:xfrm>
            <a:off x="8763000" y="5791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9357D977-63A6-4097-979F-CA929FA2DD19}"/>
              </a:ext>
            </a:extLst>
          </p:cNvPr>
          <p:cNvSpPr txBox="1">
            <a:spLocks noChangeArrowheads="1"/>
          </p:cNvSpPr>
          <p:nvPr/>
        </p:nvSpPr>
        <p:spPr bwMode="auto">
          <a:xfrm>
            <a:off x="1558925" y="354014"/>
            <a:ext cx="2438400" cy="2892425"/>
          </a:xfrm>
          <a:prstGeom prst="rect">
            <a:avLst/>
          </a:prstGeom>
          <a:noFill/>
          <a:ln w="9525">
            <a:solidFill>
              <a:srgbClr val="FF0000"/>
            </a:solidFill>
            <a:miter lim="800000"/>
            <a:headEnd/>
            <a:tailEnd/>
          </a:ln>
          <a:effectLst>
            <a:outerShdw blurRad="63500" dist="38099" dir="2700000" algn="ctr" rotWithShape="0">
              <a:schemeClr val="bg2">
                <a:alpha val="74997"/>
              </a:schemeClr>
            </a:outerShdw>
          </a:effectLst>
        </p:spPr>
        <p:txBody>
          <a:bodyPr>
            <a:spAutoFit/>
          </a:bodyPr>
          <a:lstStyle>
            <a:lvl1pPr>
              <a:defRPr sz="2600" b="1">
                <a:solidFill>
                  <a:schemeClr val="tx1"/>
                </a:solidFill>
                <a:latin typeface="Arial" pitchFamily="34" charset="0"/>
                <a:ea typeface="ＭＳ Ｐゴシック" pitchFamily="34" charset="-128"/>
              </a:defRPr>
            </a:lvl1pPr>
            <a:lvl2pPr marL="37931725" indent="-37474525">
              <a:defRPr sz="2600" b="1">
                <a:solidFill>
                  <a:schemeClr val="tx1"/>
                </a:solidFill>
                <a:latin typeface="Arial" pitchFamily="34" charset="0"/>
                <a:ea typeface="ＭＳ Ｐゴシック" pitchFamily="34" charset="-128"/>
              </a:defRPr>
            </a:lvl2pPr>
            <a:lvl3pPr>
              <a:defRPr sz="2600" b="1">
                <a:solidFill>
                  <a:schemeClr val="tx1"/>
                </a:solidFill>
                <a:latin typeface="Arial" pitchFamily="34" charset="0"/>
                <a:ea typeface="ＭＳ Ｐゴシック" pitchFamily="34" charset="-128"/>
              </a:defRPr>
            </a:lvl3pPr>
            <a:lvl4pPr>
              <a:defRPr sz="2600" b="1">
                <a:solidFill>
                  <a:schemeClr val="tx1"/>
                </a:solidFill>
                <a:latin typeface="Arial" pitchFamily="34" charset="0"/>
                <a:ea typeface="ＭＳ Ｐゴシック" pitchFamily="34" charset="-128"/>
              </a:defRPr>
            </a:lvl4pPr>
            <a:lvl5pPr>
              <a:defRPr sz="26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6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6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6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600" b="1">
                <a:solidFill>
                  <a:schemeClr val="tx1"/>
                </a:solidFill>
                <a:latin typeface="Arial" pitchFamily="34" charset="0"/>
                <a:ea typeface="ＭＳ Ｐゴシック" pitchFamily="34" charset="-128"/>
              </a:defRPr>
            </a:lvl9pPr>
          </a:lstStyle>
          <a:p>
            <a:pPr eaLnBrk="1" hangingPunct="1">
              <a:spcBef>
                <a:spcPct val="50000"/>
              </a:spcBef>
              <a:defRPr/>
            </a:pPr>
            <a:r>
              <a:rPr lang="en-US" sz="2800" dirty="0"/>
              <a:t>NICHQ Vanderbilt Assessment Scale: </a:t>
            </a:r>
          </a:p>
          <a:p>
            <a:pPr eaLnBrk="1" hangingPunct="1">
              <a:spcBef>
                <a:spcPct val="50000"/>
              </a:spcBef>
              <a:defRPr/>
            </a:pPr>
            <a:r>
              <a:rPr lang="en-US" sz="2800" dirty="0"/>
              <a:t>Parent information </a:t>
            </a:r>
          </a:p>
        </p:txBody>
      </p:sp>
      <p:pic>
        <p:nvPicPr>
          <p:cNvPr id="28675" name="Picture 3">
            <a:extLst>
              <a:ext uri="{FF2B5EF4-FFF2-40B4-BE49-F238E27FC236}">
                <a16:creationId xmlns:a16="http://schemas.microsoft.com/office/drawing/2014/main" id="{5D491B56-6EA9-480D-B704-FA0AF6E13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0"/>
            <a:ext cx="6524625" cy="685800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
        <p:nvSpPr>
          <p:cNvPr id="28676" name="Oval 4">
            <a:extLst>
              <a:ext uri="{FF2B5EF4-FFF2-40B4-BE49-F238E27FC236}">
                <a16:creationId xmlns:a16="http://schemas.microsoft.com/office/drawing/2014/main" id="{6BD527E7-FB52-4372-8073-FAAD63F7B504}"/>
              </a:ext>
            </a:extLst>
          </p:cNvPr>
          <p:cNvSpPr>
            <a:spLocks noChangeArrowheads="1"/>
          </p:cNvSpPr>
          <p:nvPr/>
        </p:nvSpPr>
        <p:spPr bwMode="auto">
          <a:xfrm>
            <a:off x="8686800" y="2286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77" name="Oval 5">
            <a:extLst>
              <a:ext uri="{FF2B5EF4-FFF2-40B4-BE49-F238E27FC236}">
                <a16:creationId xmlns:a16="http://schemas.microsoft.com/office/drawing/2014/main" id="{F1000827-14B1-4E16-A394-96970109BF6F}"/>
              </a:ext>
            </a:extLst>
          </p:cNvPr>
          <p:cNvSpPr>
            <a:spLocks noChangeArrowheads="1"/>
          </p:cNvSpPr>
          <p:nvPr/>
        </p:nvSpPr>
        <p:spPr bwMode="auto">
          <a:xfrm>
            <a:off x="8686800" y="2057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78" name="Oval 6">
            <a:extLst>
              <a:ext uri="{FF2B5EF4-FFF2-40B4-BE49-F238E27FC236}">
                <a16:creationId xmlns:a16="http://schemas.microsoft.com/office/drawing/2014/main" id="{921EFC98-D699-4FD0-8645-73780854F540}"/>
              </a:ext>
            </a:extLst>
          </p:cNvPr>
          <p:cNvSpPr>
            <a:spLocks noChangeArrowheads="1"/>
          </p:cNvSpPr>
          <p:nvPr/>
        </p:nvSpPr>
        <p:spPr bwMode="auto">
          <a:xfrm>
            <a:off x="8686800" y="1981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79" name="Oval 7">
            <a:extLst>
              <a:ext uri="{FF2B5EF4-FFF2-40B4-BE49-F238E27FC236}">
                <a16:creationId xmlns:a16="http://schemas.microsoft.com/office/drawing/2014/main" id="{DB8743AF-93FC-4E2B-82BF-146D38C42707}"/>
              </a:ext>
            </a:extLst>
          </p:cNvPr>
          <p:cNvSpPr>
            <a:spLocks noChangeArrowheads="1"/>
          </p:cNvSpPr>
          <p:nvPr/>
        </p:nvSpPr>
        <p:spPr bwMode="auto">
          <a:xfrm>
            <a:off x="8001000" y="1752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0" name="Oval 8">
            <a:extLst>
              <a:ext uri="{FF2B5EF4-FFF2-40B4-BE49-F238E27FC236}">
                <a16:creationId xmlns:a16="http://schemas.microsoft.com/office/drawing/2014/main" id="{77074F26-7FAD-4CFF-9EDA-F48D07DD1E5F}"/>
              </a:ext>
            </a:extLst>
          </p:cNvPr>
          <p:cNvSpPr>
            <a:spLocks noChangeArrowheads="1"/>
          </p:cNvSpPr>
          <p:nvPr/>
        </p:nvSpPr>
        <p:spPr bwMode="auto">
          <a:xfrm>
            <a:off x="8686800" y="3200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1" name="Oval 9">
            <a:extLst>
              <a:ext uri="{FF2B5EF4-FFF2-40B4-BE49-F238E27FC236}">
                <a16:creationId xmlns:a16="http://schemas.microsoft.com/office/drawing/2014/main" id="{FC62505E-4DB3-4D81-9B85-9536188D01B6}"/>
              </a:ext>
            </a:extLst>
          </p:cNvPr>
          <p:cNvSpPr>
            <a:spLocks noChangeArrowheads="1"/>
          </p:cNvSpPr>
          <p:nvPr/>
        </p:nvSpPr>
        <p:spPr bwMode="auto">
          <a:xfrm>
            <a:off x="9982200" y="3048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2" name="Oval 10">
            <a:extLst>
              <a:ext uri="{FF2B5EF4-FFF2-40B4-BE49-F238E27FC236}">
                <a16:creationId xmlns:a16="http://schemas.microsoft.com/office/drawing/2014/main" id="{1BE851F9-A947-4A95-9433-667A63C771AB}"/>
              </a:ext>
            </a:extLst>
          </p:cNvPr>
          <p:cNvSpPr>
            <a:spLocks noChangeArrowheads="1"/>
          </p:cNvSpPr>
          <p:nvPr/>
        </p:nvSpPr>
        <p:spPr bwMode="auto">
          <a:xfrm>
            <a:off x="8686800" y="2895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3" name="Oval 11">
            <a:extLst>
              <a:ext uri="{FF2B5EF4-FFF2-40B4-BE49-F238E27FC236}">
                <a16:creationId xmlns:a16="http://schemas.microsoft.com/office/drawing/2014/main" id="{40864600-BA87-439D-9792-4123C9447DA4}"/>
              </a:ext>
            </a:extLst>
          </p:cNvPr>
          <p:cNvSpPr>
            <a:spLocks noChangeArrowheads="1"/>
          </p:cNvSpPr>
          <p:nvPr/>
        </p:nvSpPr>
        <p:spPr bwMode="auto">
          <a:xfrm>
            <a:off x="8686800" y="2743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4" name="Oval 12">
            <a:extLst>
              <a:ext uri="{FF2B5EF4-FFF2-40B4-BE49-F238E27FC236}">
                <a16:creationId xmlns:a16="http://schemas.microsoft.com/office/drawing/2014/main" id="{48633E66-7324-471D-80D3-AFB5B65B2202}"/>
              </a:ext>
            </a:extLst>
          </p:cNvPr>
          <p:cNvSpPr>
            <a:spLocks noChangeArrowheads="1"/>
          </p:cNvSpPr>
          <p:nvPr/>
        </p:nvSpPr>
        <p:spPr bwMode="auto">
          <a:xfrm>
            <a:off x="8686800" y="1676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5" name="Oval 13">
            <a:extLst>
              <a:ext uri="{FF2B5EF4-FFF2-40B4-BE49-F238E27FC236}">
                <a16:creationId xmlns:a16="http://schemas.microsoft.com/office/drawing/2014/main" id="{7D8E89FB-39A4-4311-A42E-5A6BE488D888}"/>
              </a:ext>
            </a:extLst>
          </p:cNvPr>
          <p:cNvSpPr>
            <a:spLocks noChangeArrowheads="1"/>
          </p:cNvSpPr>
          <p:nvPr/>
        </p:nvSpPr>
        <p:spPr bwMode="auto">
          <a:xfrm>
            <a:off x="8686800" y="1524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6" name="Oval 14">
            <a:extLst>
              <a:ext uri="{FF2B5EF4-FFF2-40B4-BE49-F238E27FC236}">
                <a16:creationId xmlns:a16="http://schemas.microsoft.com/office/drawing/2014/main" id="{688FFC3F-6067-487B-9BE6-1008C28EB10C}"/>
              </a:ext>
            </a:extLst>
          </p:cNvPr>
          <p:cNvSpPr>
            <a:spLocks noChangeArrowheads="1"/>
          </p:cNvSpPr>
          <p:nvPr/>
        </p:nvSpPr>
        <p:spPr bwMode="auto">
          <a:xfrm>
            <a:off x="8686800" y="1371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7" name="Oval 15">
            <a:extLst>
              <a:ext uri="{FF2B5EF4-FFF2-40B4-BE49-F238E27FC236}">
                <a16:creationId xmlns:a16="http://schemas.microsoft.com/office/drawing/2014/main" id="{D12AFBF4-485A-4877-8B38-853F5F358865}"/>
              </a:ext>
            </a:extLst>
          </p:cNvPr>
          <p:cNvSpPr>
            <a:spLocks noChangeArrowheads="1"/>
          </p:cNvSpPr>
          <p:nvPr/>
        </p:nvSpPr>
        <p:spPr bwMode="auto">
          <a:xfrm>
            <a:off x="8001000" y="1219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8" name="Oval 16">
            <a:extLst>
              <a:ext uri="{FF2B5EF4-FFF2-40B4-BE49-F238E27FC236}">
                <a16:creationId xmlns:a16="http://schemas.microsoft.com/office/drawing/2014/main" id="{25873BEA-00FB-4964-A5A3-74179CB36824}"/>
              </a:ext>
            </a:extLst>
          </p:cNvPr>
          <p:cNvSpPr>
            <a:spLocks noChangeArrowheads="1"/>
          </p:cNvSpPr>
          <p:nvPr/>
        </p:nvSpPr>
        <p:spPr bwMode="auto">
          <a:xfrm>
            <a:off x="8001000" y="1066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9" name="Oval 17">
            <a:extLst>
              <a:ext uri="{FF2B5EF4-FFF2-40B4-BE49-F238E27FC236}">
                <a16:creationId xmlns:a16="http://schemas.microsoft.com/office/drawing/2014/main" id="{9F775E28-294E-4089-B07E-CAD286AC7106}"/>
              </a:ext>
            </a:extLst>
          </p:cNvPr>
          <p:cNvSpPr>
            <a:spLocks noChangeArrowheads="1"/>
          </p:cNvSpPr>
          <p:nvPr/>
        </p:nvSpPr>
        <p:spPr bwMode="auto">
          <a:xfrm>
            <a:off x="8001000" y="990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0" name="Oval 18">
            <a:extLst>
              <a:ext uri="{FF2B5EF4-FFF2-40B4-BE49-F238E27FC236}">
                <a16:creationId xmlns:a16="http://schemas.microsoft.com/office/drawing/2014/main" id="{5A1F8DC7-9C68-4CF9-A8BE-4E1A4CB69EF6}"/>
              </a:ext>
            </a:extLst>
          </p:cNvPr>
          <p:cNvSpPr>
            <a:spLocks noChangeArrowheads="1"/>
          </p:cNvSpPr>
          <p:nvPr/>
        </p:nvSpPr>
        <p:spPr bwMode="auto">
          <a:xfrm>
            <a:off x="8001000" y="838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1" name="Oval 19">
            <a:extLst>
              <a:ext uri="{FF2B5EF4-FFF2-40B4-BE49-F238E27FC236}">
                <a16:creationId xmlns:a16="http://schemas.microsoft.com/office/drawing/2014/main" id="{A3B37D3A-DABC-4065-B85F-1834510E9503}"/>
              </a:ext>
            </a:extLst>
          </p:cNvPr>
          <p:cNvSpPr>
            <a:spLocks noChangeArrowheads="1"/>
          </p:cNvSpPr>
          <p:nvPr/>
        </p:nvSpPr>
        <p:spPr bwMode="auto">
          <a:xfrm>
            <a:off x="8001000" y="685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2" name="Oval 20">
            <a:extLst>
              <a:ext uri="{FF2B5EF4-FFF2-40B4-BE49-F238E27FC236}">
                <a16:creationId xmlns:a16="http://schemas.microsoft.com/office/drawing/2014/main" id="{B6093F1F-04C3-4E53-8EA2-FA289AC86411}"/>
              </a:ext>
            </a:extLst>
          </p:cNvPr>
          <p:cNvSpPr>
            <a:spLocks noChangeArrowheads="1"/>
          </p:cNvSpPr>
          <p:nvPr/>
        </p:nvSpPr>
        <p:spPr bwMode="auto">
          <a:xfrm>
            <a:off x="8686800" y="533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3" name="Oval 21">
            <a:extLst>
              <a:ext uri="{FF2B5EF4-FFF2-40B4-BE49-F238E27FC236}">
                <a16:creationId xmlns:a16="http://schemas.microsoft.com/office/drawing/2014/main" id="{A62CB300-94F5-441E-B958-6F0E9514945F}"/>
              </a:ext>
            </a:extLst>
          </p:cNvPr>
          <p:cNvSpPr>
            <a:spLocks noChangeArrowheads="1"/>
          </p:cNvSpPr>
          <p:nvPr/>
        </p:nvSpPr>
        <p:spPr bwMode="auto">
          <a:xfrm>
            <a:off x="8001000" y="381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4" name="Oval 22">
            <a:extLst>
              <a:ext uri="{FF2B5EF4-FFF2-40B4-BE49-F238E27FC236}">
                <a16:creationId xmlns:a16="http://schemas.microsoft.com/office/drawing/2014/main" id="{ADF5167A-EC40-4A04-A453-21E04F5E1A9D}"/>
              </a:ext>
            </a:extLst>
          </p:cNvPr>
          <p:cNvSpPr>
            <a:spLocks noChangeArrowheads="1"/>
          </p:cNvSpPr>
          <p:nvPr/>
        </p:nvSpPr>
        <p:spPr bwMode="auto">
          <a:xfrm>
            <a:off x="8686800" y="228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5" name="Oval 23">
            <a:extLst>
              <a:ext uri="{FF2B5EF4-FFF2-40B4-BE49-F238E27FC236}">
                <a16:creationId xmlns:a16="http://schemas.microsoft.com/office/drawing/2014/main" id="{0EB3AAB2-7987-4197-A34B-D7E8E1B9FCD0}"/>
              </a:ext>
            </a:extLst>
          </p:cNvPr>
          <p:cNvSpPr>
            <a:spLocks noChangeArrowheads="1"/>
          </p:cNvSpPr>
          <p:nvPr/>
        </p:nvSpPr>
        <p:spPr bwMode="auto">
          <a:xfrm>
            <a:off x="9372600" y="3810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6" name="Oval 24">
            <a:extLst>
              <a:ext uri="{FF2B5EF4-FFF2-40B4-BE49-F238E27FC236}">
                <a16:creationId xmlns:a16="http://schemas.microsoft.com/office/drawing/2014/main" id="{52E5ABAE-AB14-4B6E-AAD9-6BFBF8942BC9}"/>
              </a:ext>
            </a:extLst>
          </p:cNvPr>
          <p:cNvSpPr>
            <a:spLocks noChangeArrowheads="1"/>
          </p:cNvSpPr>
          <p:nvPr/>
        </p:nvSpPr>
        <p:spPr bwMode="auto">
          <a:xfrm>
            <a:off x="9372600" y="3657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7" name="Oval 25">
            <a:extLst>
              <a:ext uri="{FF2B5EF4-FFF2-40B4-BE49-F238E27FC236}">
                <a16:creationId xmlns:a16="http://schemas.microsoft.com/office/drawing/2014/main" id="{9A4A8E3C-BD57-4890-8345-EF273221744C}"/>
              </a:ext>
            </a:extLst>
          </p:cNvPr>
          <p:cNvSpPr>
            <a:spLocks noChangeArrowheads="1"/>
          </p:cNvSpPr>
          <p:nvPr/>
        </p:nvSpPr>
        <p:spPr bwMode="auto">
          <a:xfrm>
            <a:off x="9982200" y="3505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8" name="Oval 26">
            <a:extLst>
              <a:ext uri="{FF2B5EF4-FFF2-40B4-BE49-F238E27FC236}">
                <a16:creationId xmlns:a16="http://schemas.microsoft.com/office/drawing/2014/main" id="{2CD11E56-7692-4918-8681-B65103D99B9E}"/>
              </a:ext>
            </a:extLst>
          </p:cNvPr>
          <p:cNvSpPr>
            <a:spLocks noChangeArrowheads="1"/>
          </p:cNvSpPr>
          <p:nvPr/>
        </p:nvSpPr>
        <p:spPr bwMode="auto">
          <a:xfrm>
            <a:off x="9982200" y="3352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8F0C951-E183-47DD-90C8-D786518712A7}"/>
              </a:ext>
            </a:extLst>
          </p:cNvPr>
          <p:cNvSpPr>
            <a:spLocks noGrp="1" noChangeArrowheads="1"/>
          </p:cNvSpPr>
          <p:nvPr>
            <p:ph type="title"/>
          </p:nvPr>
        </p:nvSpPr>
        <p:spPr/>
        <p:txBody>
          <a:bodyPr/>
          <a:lstStyle/>
          <a:p>
            <a:pPr>
              <a:defRPr/>
            </a:pPr>
            <a:r>
              <a:rPr lang="en-US" dirty="0"/>
              <a:t>Cliff</a:t>
            </a:r>
            <a:r>
              <a:rPr lang="en-US" altLang="en-US" dirty="0"/>
              <a:t>’</a:t>
            </a:r>
            <a:r>
              <a:rPr lang="en-US" dirty="0"/>
              <a:t>s Vanderbilt - Scored</a:t>
            </a:r>
          </a:p>
        </p:txBody>
      </p:sp>
      <p:graphicFrame>
        <p:nvGraphicFramePr>
          <p:cNvPr id="125997" name="Group 45">
            <a:extLst>
              <a:ext uri="{FF2B5EF4-FFF2-40B4-BE49-F238E27FC236}">
                <a16:creationId xmlns:a16="http://schemas.microsoft.com/office/drawing/2014/main" id="{F30FB2B1-9AFE-4396-AE30-5EF23029F662}"/>
              </a:ext>
            </a:extLst>
          </p:cNvPr>
          <p:cNvGraphicFramePr>
            <a:graphicFrameLocks noGrp="1"/>
          </p:cNvGraphicFramePr>
          <p:nvPr>
            <p:ph idx="1"/>
            <p:extLst>
              <p:ext uri="{D42A27DB-BD31-4B8C-83A1-F6EECF244321}">
                <p14:modId xmlns:p14="http://schemas.microsoft.com/office/powerpoint/2010/main" val="1422607693"/>
              </p:ext>
            </p:extLst>
          </p:nvPr>
        </p:nvGraphicFramePr>
        <p:xfrm>
          <a:off x="2209800" y="1752600"/>
          <a:ext cx="7772400" cy="4966231"/>
        </p:xfrm>
        <a:graphic>
          <a:graphicData uri="http://schemas.openxmlformats.org/drawingml/2006/table">
            <a:tbl>
              <a:tblPr/>
              <a:tblGrid>
                <a:gridCol w="4162425">
                  <a:extLst>
                    <a:ext uri="{9D8B030D-6E8A-4147-A177-3AD203B41FA5}">
                      <a16:colId xmlns:a16="http://schemas.microsoft.com/office/drawing/2014/main" val="20000"/>
                    </a:ext>
                  </a:extLst>
                </a:gridCol>
                <a:gridCol w="3609975">
                  <a:extLst>
                    <a:ext uri="{9D8B030D-6E8A-4147-A177-3AD203B41FA5}">
                      <a16:colId xmlns:a16="http://schemas.microsoft.com/office/drawing/2014/main" val="20001"/>
                    </a:ext>
                  </a:extLst>
                </a:gridCol>
              </a:tblGrid>
              <a:tr h="6070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1-9: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Inattention</a:t>
                      </a: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2</a:t>
                      </a:r>
                      <a:endParaRPr kumimoji="0" lang="en-US" sz="24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70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10-18: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Hyperactivity</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1</a:t>
                      </a:r>
                      <a:endParaRPr kumimoji="0" lang="en-US" sz="2400" b="1" i="0" u="none" strike="noStrike" cap="none" normalizeH="0" baseline="0">
                        <a:ln>
                          <a:noFill/>
                        </a:ln>
                        <a:solidFill>
                          <a:schemeClr val="tx1"/>
                        </a:solidFill>
                        <a:effectLst/>
                        <a:latin typeface="Calibri"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70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Symptom Score for questions 1-18: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MS PGothic" pitchFamily="34" charset="-128"/>
                        </a:rPr>
                        <a:t>      </a:t>
                      </a:r>
                      <a:r>
                        <a:rPr kumimoji="0" lang="en-US" sz="1600" b="1" i="0" u="none" strike="noStrike" cap="none" normalizeH="0" baseline="0">
                          <a:ln>
                            <a:noFill/>
                          </a:ln>
                          <a:solidFill>
                            <a:srgbClr val="FF0000"/>
                          </a:solidFill>
                          <a:effectLst/>
                          <a:latin typeface="Arial" pitchFamily="34" charset="0"/>
                          <a:ea typeface="MS PGothic" pitchFamily="34" charset="-128"/>
                        </a:rPr>
                        <a:t>Inattention and hyperactivity</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3</a:t>
                      </a:r>
                      <a:endParaRPr kumimoji="0" lang="en-US" sz="24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70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19-26: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Oppositional</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5</a:t>
                      </a:r>
                      <a:r>
                        <a:rPr kumimoji="0" lang="en-US" sz="20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             </a:t>
                      </a:r>
                      <a:r>
                        <a:rPr kumimoji="0" lang="en-US" sz="2000" b="1" i="0" u="none" strike="noStrike" cap="none" normalizeH="0" baseline="0">
                          <a:ln>
                            <a:noFill/>
                          </a:ln>
                          <a:solidFill>
                            <a:srgbClr val="00A249"/>
                          </a:solidFill>
                          <a:effectLst/>
                          <a:latin typeface="Calibri" pitchFamily="34" charset="0"/>
                          <a:ea typeface="MS PGothic" pitchFamily="34" charset="-128"/>
                          <a:cs typeface="Times New Roman" pitchFamily="18" charset="0"/>
                        </a:rPr>
                        <a:t>&gt; 4 = ODD</a:t>
                      </a:r>
                      <a:r>
                        <a:rPr kumimoji="0" lang="en-US" sz="11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endParaRPr kumimoji="0" lang="en-US" sz="2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70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MS PGothic" pitchFamily="34" charset="-128"/>
                          <a:cs typeface="Times New Roman" pitchFamily="18" charset="0"/>
                        </a:rPr>
                        <a:t>Total number of questions scored 2 or 3 in questions 27-40:  </a:t>
                      </a:r>
                      <a:r>
                        <a:rPr kumimoji="0" lang="en-US" sz="1600" b="1" i="0" u="none" strike="noStrike" cap="none" normalizeH="0" baseline="0" dirty="0">
                          <a:ln>
                            <a:noFill/>
                          </a:ln>
                          <a:solidFill>
                            <a:srgbClr val="FF0000"/>
                          </a:solidFill>
                          <a:effectLst/>
                          <a:latin typeface="Calibri" pitchFamily="34" charset="0"/>
                          <a:ea typeface="MS PGothic" pitchFamily="34" charset="-128"/>
                          <a:cs typeface="Times New Roman" pitchFamily="18" charset="0"/>
                        </a:rPr>
                        <a:t>Conduct</a:t>
                      </a:r>
                      <a:endParaRPr kumimoji="0" lang="en-US" sz="1600" b="1" i="0" u="none" strike="noStrike" cap="none" normalizeH="0" baseline="0" dirty="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0</a:t>
                      </a:r>
                      <a:endParaRPr kumimoji="0" lang="en-US" sz="24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70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41-47: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Anxiety and depression</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0</a:t>
                      </a:r>
                      <a:endParaRPr kumimoji="0" lang="en-US" sz="24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70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48-55: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Performance</a:t>
                      </a:r>
                      <a:endParaRPr kumimoji="0" lang="en-US" sz="1600" b="1" i="0" u="none" strike="noStrike" cap="none" normalizeH="0" baseline="0">
                        <a:ln>
                          <a:noFill/>
                        </a:ln>
                        <a:solidFill>
                          <a:srgbClr val="FF0000"/>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Arial" pitchFamily="34" charset="0"/>
                          <a:ea typeface="MS PGothic" pitchFamily="34" charset="-128"/>
                        </a:rPr>
                        <a:t>                8</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1669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Average Performance Score: </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E51B-F886-4FF6-B879-C424DFA162B7}"/>
              </a:ext>
            </a:extLst>
          </p:cNvPr>
          <p:cNvSpPr>
            <a:spLocks noGrp="1"/>
          </p:cNvSpPr>
          <p:nvPr>
            <p:ph type="title"/>
          </p:nvPr>
        </p:nvSpPr>
        <p:spPr>
          <a:xfrm>
            <a:off x="838200" y="1115706"/>
            <a:ext cx="10515600" cy="4662242"/>
          </a:xfrm>
        </p:spPr>
        <p:txBody>
          <a:bodyPr/>
          <a:lstStyle/>
          <a:p>
            <a:r>
              <a:rPr lang="en-US" altLang="en-US" sz="4000" dirty="0">
                <a:solidFill>
                  <a:srgbClr val="660066"/>
                </a:solidFill>
                <a:latin typeface="Helvetica"/>
              </a:rPr>
              <a:t>What would you do?</a:t>
            </a:r>
            <a:br>
              <a:rPr lang="en-US" altLang="en-US" b="1" dirty="0"/>
            </a:br>
            <a:endParaRPr lang="en-US" dirty="0"/>
          </a:p>
        </p:txBody>
      </p:sp>
    </p:spTree>
    <p:extLst>
      <p:ext uri="{BB962C8B-B14F-4D97-AF65-F5344CB8AC3E}">
        <p14:creationId xmlns:p14="http://schemas.microsoft.com/office/powerpoint/2010/main" val="262276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AAC2-F702-4024-B5D7-E86C86C40294}"/>
              </a:ext>
            </a:extLst>
          </p:cNvPr>
          <p:cNvSpPr>
            <a:spLocks noGrp="1"/>
          </p:cNvSpPr>
          <p:nvPr>
            <p:ph type="title"/>
          </p:nvPr>
        </p:nvSpPr>
        <p:spPr>
          <a:xfrm>
            <a:off x="2209800" y="609600"/>
            <a:ext cx="7772400" cy="4724400"/>
          </a:xfrm>
        </p:spPr>
        <p:txBody>
          <a:bodyPr/>
          <a:lstStyle/>
          <a:p>
            <a:pPr>
              <a:defRPr/>
            </a:pPr>
            <a:r>
              <a:rPr lang="en-US" sz="4000" b="1" dirty="0">
                <a:solidFill>
                  <a:srgbClr val="660066"/>
                </a:solidFill>
                <a:latin typeface="Helvetica"/>
              </a:rPr>
              <a:t>   </a:t>
            </a:r>
            <a:r>
              <a:rPr lang="en-US" sz="4000" dirty="0">
                <a:solidFill>
                  <a:srgbClr val="660066"/>
                </a:solidFill>
                <a:latin typeface="Helvetica"/>
              </a:rPr>
              <a:t>Assessment</a:t>
            </a:r>
            <a:r>
              <a:rPr lang="en-US" b="1" dirty="0">
                <a:solidFill>
                  <a:srgbClr val="660066"/>
                </a:solidFill>
              </a:rPr>
              <a:t> of Aggression</a:t>
            </a:r>
            <a:br>
              <a:rPr lang="en-US" b="1" dirty="0">
                <a:solidFill>
                  <a:srgbClr val="660066"/>
                </a:solidFill>
              </a:rPr>
            </a:br>
            <a:r>
              <a:rPr lang="en-US" b="1" dirty="0">
                <a:solidFill>
                  <a:srgbClr val="660066"/>
                </a:solidFill>
              </a:rPr>
              <a:t>  The “Fever” of Psychiatry</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5AB83E63-F129-4D46-BD27-8F891477A022}"/>
              </a:ext>
            </a:extLst>
          </p:cNvPr>
          <p:cNvSpPr>
            <a:spLocks noGrp="1" noChangeArrowheads="1"/>
          </p:cNvSpPr>
          <p:nvPr>
            <p:ph type="title"/>
          </p:nvPr>
        </p:nvSpPr>
        <p:spPr>
          <a:xfrm>
            <a:off x="1828800" y="457200"/>
            <a:ext cx="8839200" cy="1676400"/>
          </a:xfrm>
          <a:effectLst>
            <a:outerShdw dist="35921" dir="2700000" algn="ctr" rotWithShape="0">
              <a:schemeClr val="bg2"/>
            </a:outerShdw>
          </a:effectLst>
        </p:spPr>
        <p:txBody>
          <a:bodyPr>
            <a:normAutofit/>
          </a:bodyPr>
          <a:lstStyle/>
          <a:p>
            <a:pPr>
              <a:defRPr/>
            </a:pPr>
            <a:r>
              <a:rPr lang="en-US" sz="4000" dirty="0">
                <a:solidFill>
                  <a:srgbClr val="660066"/>
                </a:solidFill>
                <a:latin typeface="Helvetica"/>
              </a:rPr>
              <a:t>Aggression in Children &amp; Adolescents</a:t>
            </a:r>
          </a:p>
        </p:txBody>
      </p:sp>
      <p:sp>
        <p:nvSpPr>
          <p:cNvPr id="34819" name="Rectangle 3">
            <a:extLst>
              <a:ext uri="{FF2B5EF4-FFF2-40B4-BE49-F238E27FC236}">
                <a16:creationId xmlns:a16="http://schemas.microsoft.com/office/drawing/2014/main" id="{E2A38083-F0E2-4038-AA9D-05A60C5E1FD1}"/>
              </a:ext>
            </a:extLst>
          </p:cNvPr>
          <p:cNvSpPr>
            <a:spLocks noGrp="1"/>
          </p:cNvSpPr>
          <p:nvPr>
            <p:ph type="body" idx="1"/>
          </p:nvPr>
        </p:nvSpPr>
        <p:spPr>
          <a:xfrm>
            <a:off x="2055813" y="1916113"/>
            <a:ext cx="8432800" cy="4176712"/>
          </a:xfrm>
        </p:spPr>
        <p:txBody>
          <a:bodyPr>
            <a:normAutofit lnSpcReduction="10000"/>
          </a:bodyPr>
          <a:lstStyle/>
          <a:p>
            <a:pPr>
              <a:spcAft>
                <a:spcPct val="35000"/>
              </a:spcAft>
              <a:buClr>
                <a:schemeClr val="tx2"/>
              </a:buClr>
            </a:pPr>
            <a:r>
              <a:rPr lang="en-US" altLang="en-US" dirty="0"/>
              <a:t>Most common reason for psychiatric referral</a:t>
            </a:r>
          </a:p>
          <a:p>
            <a:pPr>
              <a:spcAft>
                <a:spcPct val="35000"/>
              </a:spcAft>
              <a:buClr>
                <a:schemeClr val="tx2"/>
              </a:buClr>
            </a:pPr>
            <a:r>
              <a:rPr lang="en-US" altLang="en-US" dirty="0"/>
              <a:t>Aggression is not a psychiatric diagnosis</a:t>
            </a:r>
          </a:p>
          <a:p>
            <a:pPr>
              <a:spcAft>
                <a:spcPct val="35000"/>
              </a:spcAft>
              <a:buClr>
                <a:schemeClr val="tx2"/>
              </a:buClr>
            </a:pPr>
            <a:r>
              <a:rPr lang="en-US" altLang="en-US" dirty="0"/>
              <a:t>Complicates treatment and leads to poorer outcomes </a:t>
            </a:r>
          </a:p>
          <a:p>
            <a:pPr>
              <a:spcAft>
                <a:spcPct val="35000"/>
              </a:spcAft>
              <a:buClr>
                <a:schemeClr val="tx2"/>
              </a:buClr>
            </a:pPr>
            <a:r>
              <a:rPr lang="en-US" altLang="en-US" dirty="0"/>
              <a:t>Frequent use of atypical antipsychotics and multiple medications</a:t>
            </a:r>
          </a:p>
          <a:p>
            <a:pPr>
              <a:spcAft>
                <a:spcPct val="35000"/>
              </a:spcAft>
              <a:buClr>
                <a:schemeClr val="tx2"/>
              </a:buClr>
            </a:pPr>
            <a:r>
              <a:rPr lang="en-US" altLang="en-US" dirty="0"/>
              <a:t>Lack of controlled trials to inform physicians</a:t>
            </a:r>
            <a:r>
              <a:rPr lang="ja-JP" altLang="en-US" dirty="0"/>
              <a:t>’</a:t>
            </a:r>
            <a:r>
              <a:rPr lang="en-US" altLang="ja-JP" dirty="0"/>
              <a:t> prescribing practices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A159-A2E1-4EE8-81B2-97EDB48B41B1}"/>
              </a:ext>
            </a:extLst>
          </p:cNvPr>
          <p:cNvSpPr>
            <a:spLocks noGrp="1"/>
          </p:cNvSpPr>
          <p:nvPr>
            <p:ph type="title"/>
          </p:nvPr>
        </p:nvSpPr>
        <p:spPr>
          <a:xfrm>
            <a:off x="1907938" y="0"/>
            <a:ext cx="8229600" cy="1752600"/>
          </a:xfrm>
        </p:spPr>
        <p:txBody>
          <a:bodyPr>
            <a:normAutofit/>
          </a:bodyPr>
          <a:lstStyle/>
          <a:p>
            <a:pPr algn="ctr">
              <a:defRPr/>
            </a:pPr>
            <a:r>
              <a:rPr lang="en-US" sz="4000" dirty="0">
                <a:solidFill>
                  <a:srgbClr val="660066"/>
                </a:solidFill>
                <a:latin typeface="Helvetica"/>
              </a:rPr>
              <a:t>Aggression in Children &amp; Adolescents</a:t>
            </a:r>
          </a:p>
        </p:txBody>
      </p:sp>
      <p:sp>
        <p:nvSpPr>
          <p:cNvPr id="38915" name="Content Placeholder 2">
            <a:extLst>
              <a:ext uri="{FF2B5EF4-FFF2-40B4-BE49-F238E27FC236}">
                <a16:creationId xmlns:a16="http://schemas.microsoft.com/office/drawing/2014/main" id="{91B8C309-692A-4C2D-89E3-CACAE7A8439C}"/>
              </a:ext>
            </a:extLst>
          </p:cNvPr>
          <p:cNvSpPr>
            <a:spLocks noGrp="1"/>
          </p:cNvSpPr>
          <p:nvPr>
            <p:ph idx="1"/>
          </p:nvPr>
        </p:nvSpPr>
        <p:spPr>
          <a:xfrm>
            <a:off x="940904" y="1636638"/>
            <a:ext cx="9290534" cy="5969076"/>
          </a:xfrm>
        </p:spPr>
        <p:txBody>
          <a:bodyPr/>
          <a:lstStyle/>
          <a:p>
            <a:pPr lvl="1"/>
            <a:r>
              <a:rPr lang="en-US" altLang="en-US" sz="2800" dirty="0"/>
              <a:t>Aggression is “final common pathway” when system overwhelmed</a:t>
            </a:r>
          </a:p>
          <a:p>
            <a:pPr lvl="1"/>
            <a:r>
              <a:rPr lang="en-US" altLang="en-US" sz="2800" dirty="0"/>
              <a:t>Associated with almost all DSM diagnoses</a:t>
            </a:r>
          </a:p>
          <a:p>
            <a:pPr lvl="1"/>
            <a:r>
              <a:rPr lang="en-US" altLang="en-US" sz="2800" dirty="0"/>
              <a:t>Occurs when the demands of the world outstrip our resources (internal and external) </a:t>
            </a:r>
          </a:p>
          <a:p>
            <a:pPr lvl="1"/>
            <a:r>
              <a:rPr lang="en-US" altLang="en-US" sz="2800" dirty="0"/>
              <a:t>Aggression typically stems from </a:t>
            </a:r>
            <a:r>
              <a:rPr lang="en-US" altLang="en-US" sz="2800"/>
              <a:t>excessive anger and is a secondary </a:t>
            </a:r>
            <a:r>
              <a:rPr lang="en-US" altLang="en-US" sz="2800" dirty="0"/>
              <a:t>emotion</a:t>
            </a:r>
          </a:p>
          <a:p>
            <a:pPr lvl="1"/>
            <a:r>
              <a:rPr lang="en-US" altLang="en-US" sz="2800" dirty="0"/>
              <a:t>Questions to ask:</a:t>
            </a:r>
          </a:p>
          <a:p>
            <a:pPr lvl="2"/>
            <a:r>
              <a:rPr lang="en-US" altLang="en-US" sz="2800" dirty="0"/>
              <a:t>What changed? </a:t>
            </a:r>
            <a:r>
              <a:rPr lang="en-US" altLang="en-US" sz="2800" dirty="0">
                <a:solidFill>
                  <a:schemeClr val="bg1"/>
                </a:solidFill>
              </a:rPr>
              <a:t>What tipped over the</a:t>
            </a:r>
          </a:p>
          <a:p>
            <a:pPr lvl="2"/>
            <a:r>
              <a:rPr lang="en-US" altLang="en-US" sz="2800" dirty="0"/>
              <a:t>What tipped over the apple cart?</a:t>
            </a:r>
            <a:r>
              <a:rPr lang="en-US" altLang="en-US" sz="2800" dirty="0">
                <a:solidFill>
                  <a:schemeClr val="bg1"/>
                </a:solidFill>
              </a:rPr>
              <a:t>?  </a:t>
            </a:r>
          </a:p>
          <a:p>
            <a:pPr lvl="1"/>
            <a:endParaRPr lang="en-US" altLang="en-US" dirty="0">
              <a:solidFill>
                <a:schemeClr val="bg1"/>
              </a:solidFill>
            </a:endParaRPr>
          </a:p>
          <a:p>
            <a:pPr lvl="1"/>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a:extLst>
              <a:ext uri="{FF2B5EF4-FFF2-40B4-BE49-F238E27FC236}">
                <a16:creationId xmlns:a16="http://schemas.microsoft.com/office/drawing/2014/main" id="{1C572D21-5224-4A4C-8D82-8C873DF6512F}"/>
              </a:ext>
            </a:extLst>
          </p:cNvPr>
          <p:cNvSpPr>
            <a:spLocks noChangeArrowheads="1"/>
          </p:cNvSpPr>
          <p:nvPr/>
        </p:nvSpPr>
        <p:spPr bwMode="blackWhite">
          <a:xfrm>
            <a:off x="2063750" y="2327276"/>
            <a:ext cx="2736850" cy="2614613"/>
          </a:xfrm>
          <a:prstGeom prst="ellipse">
            <a:avLst/>
          </a:prstGeom>
          <a:solidFill>
            <a:srgbClr val="FFB38D"/>
          </a:solidFill>
          <a:ln w="12700">
            <a:solidFill>
              <a:schemeClr val="bg2"/>
            </a:solidFill>
            <a:round/>
            <a:headEnd type="none" w="sm" len="sm"/>
            <a:tailEnd type="none" w="sm" len="sm"/>
          </a:ln>
        </p:spPr>
        <p:txBody>
          <a:bodyPr wrap="none" anchor="ctr"/>
          <a:lstStyle/>
          <a:p>
            <a:pPr algn="ctr" eaLnBrk="1" hangingPunct="1">
              <a:defRPr/>
            </a:pPr>
            <a:endParaRPr lang="en-US" dirty="0">
              <a:effectLst>
                <a:outerShdw blurRad="38100" dist="38100" dir="2700000" algn="tl">
                  <a:srgbClr val="000000"/>
                </a:outerShdw>
              </a:effectLst>
            </a:endParaRPr>
          </a:p>
          <a:p>
            <a:pPr algn="ctr" eaLnBrk="1" hangingPunct="1">
              <a:defRPr/>
            </a:pPr>
            <a:endParaRPr lang="en-US" dirty="0">
              <a:effectLst>
                <a:outerShdw blurRad="38100" dist="38100" dir="2700000" algn="tl">
                  <a:srgbClr val="000000"/>
                </a:outerShdw>
              </a:effectLst>
            </a:endParaRPr>
          </a:p>
          <a:p>
            <a:pPr algn="ctr" eaLnBrk="1" hangingPunct="1">
              <a:defRPr/>
            </a:pPr>
            <a:r>
              <a:rPr lang="en-US" sz="2200" dirty="0">
                <a:effectLst>
                  <a:outerShdw blurRad="38100" dist="38100" dir="2700000" algn="tl">
                    <a:srgbClr val="000000"/>
                  </a:outerShdw>
                </a:effectLst>
              </a:rPr>
              <a:t>Developmental</a:t>
            </a:r>
          </a:p>
          <a:p>
            <a:pPr algn="ctr" eaLnBrk="1" hangingPunct="1">
              <a:defRPr/>
            </a:pPr>
            <a:r>
              <a:rPr lang="en-US" sz="2200" dirty="0">
                <a:effectLst>
                  <a:outerShdw blurRad="38100" dist="38100" dir="2700000" algn="tl">
                    <a:srgbClr val="000000"/>
                  </a:outerShdw>
                </a:effectLst>
              </a:rPr>
              <a:t>Disorders </a:t>
            </a:r>
          </a:p>
          <a:p>
            <a:pPr algn="ctr" eaLnBrk="1" hangingPunct="1">
              <a:defRPr/>
            </a:pPr>
            <a:endParaRPr lang="en-US" sz="2200" dirty="0">
              <a:effectLst>
                <a:outerShdw blurRad="38100" dist="38100" dir="2700000" algn="tl">
                  <a:srgbClr val="000000"/>
                </a:outerShdw>
              </a:effectLst>
            </a:endParaRPr>
          </a:p>
          <a:p>
            <a:pPr algn="ctr" eaLnBrk="1" hangingPunct="1">
              <a:defRPr/>
            </a:pPr>
            <a:endParaRPr lang="en-US" dirty="0">
              <a:effectLst>
                <a:outerShdw blurRad="38100" dist="38100" dir="2700000" algn="tl">
                  <a:srgbClr val="000000"/>
                </a:outerShdw>
              </a:effectLst>
            </a:endParaRPr>
          </a:p>
          <a:p>
            <a:pPr algn="ctr" eaLnBrk="1" hangingPunct="1">
              <a:defRPr/>
            </a:pPr>
            <a:br>
              <a:rPr lang="en-US" dirty="0">
                <a:effectLst>
                  <a:outerShdw blurRad="38100" dist="38100" dir="2700000" algn="tl">
                    <a:srgbClr val="000000"/>
                  </a:outerShdw>
                </a:effectLst>
              </a:rPr>
            </a:br>
            <a:endParaRPr lang="en-US" dirty="0">
              <a:effectLst>
                <a:outerShdw blurRad="38100" dist="38100" dir="2700000" algn="tl">
                  <a:srgbClr val="000000"/>
                </a:outerShdw>
              </a:effectLst>
            </a:endParaRPr>
          </a:p>
        </p:txBody>
      </p:sp>
      <p:sp>
        <p:nvSpPr>
          <p:cNvPr id="15363" name="Oval 3">
            <a:extLst>
              <a:ext uri="{FF2B5EF4-FFF2-40B4-BE49-F238E27FC236}">
                <a16:creationId xmlns:a16="http://schemas.microsoft.com/office/drawing/2014/main" id="{AE32068A-D2A8-40E8-8644-111287EC335A}"/>
              </a:ext>
            </a:extLst>
          </p:cNvPr>
          <p:cNvSpPr>
            <a:spLocks noChangeArrowheads="1"/>
          </p:cNvSpPr>
          <p:nvPr/>
        </p:nvSpPr>
        <p:spPr bwMode="blackWhite">
          <a:xfrm>
            <a:off x="8940800" y="1985964"/>
            <a:ext cx="1042988" cy="1042987"/>
          </a:xfrm>
          <a:prstGeom prst="ellipse">
            <a:avLst/>
          </a:prstGeom>
          <a:solidFill>
            <a:srgbClr val="00FF99"/>
          </a:solidFill>
          <a:ln w="12700">
            <a:solidFill>
              <a:schemeClr val="bg2"/>
            </a:solidFill>
            <a:round/>
            <a:headEnd type="none" w="sm" len="sm"/>
            <a:tailEnd type="none" w="sm" len="sm"/>
          </a:ln>
          <a:effectLst>
            <a:outerShdw blurRad="63500" dist="38099" dir="2700000" algn="ctr" rotWithShape="0">
              <a:schemeClr val="bg2">
                <a:alpha val="74997"/>
              </a:schemeClr>
            </a:outerShdw>
          </a:effectLst>
        </p:spPr>
        <p:txBody>
          <a:bodyPr wrap="none" lIns="89383" tIns="44691" rIns="89383" bIns="44691" anchor="ctr"/>
          <a:lstStyle/>
          <a:p>
            <a:pPr algn="ctr" defTabSz="893763">
              <a:defRPr/>
            </a:pPr>
            <a:r>
              <a:rPr lang="en-US" sz="1200" dirty="0">
                <a:effectLst>
                  <a:outerShdw blurRad="38100" dist="38100" dir="2700000" algn="tl">
                    <a:srgbClr val="000000"/>
                  </a:outerShdw>
                </a:effectLst>
              </a:rPr>
              <a:t>Schizophrenia </a:t>
            </a:r>
          </a:p>
          <a:p>
            <a:pPr algn="ctr" defTabSz="893763">
              <a:defRPr/>
            </a:pPr>
            <a:r>
              <a:rPr lang="en-US" sz="1200" dirty="0">
                <a:effectLst>
                  <a:outerShdw blurRad="38100" dist="38100" dir="2700000" algn="tl">
                    <a:srgbClr val="000000"/>
                  </a:outerShdw>
                </a:effectLst>
              </a:rPr>
              <a:t>Spectrum</a:t>
            </a:r>
          </a:p>
        </p:txBody>
      </p:sp>
      <p:sp>
        <p:nvSpPr>
          <p:cNvPr id="39940" name="Oval 5">
            <a:extLst>
              <a:ext uri="{FF2B5EF4-FFF2-40B4-BE49-F238E27FC236}">
                <a16:creationId xmlns:a16="http://schemas.microsoft.com/office/drawing/2014/main" id="{0678C9DC-4AFF-41AE-B680-88518DE8FF7F}"/>
              </a:ext>
            </a:extLst>
          </p:cNvPr>
          <p:cNvSpPr>
            <a:spLocks noChangeArrowheads="1"/>
          </p:cNvSpPr>
          <p:nvPr/>
        </p:nvSpPr>
        <p:spPr bwMode="blackWhite">
          <a:xfrm>
            <a:off x="4151313" y="1846263"/>
            <a:ext cx="1008062" cy="1077912"/>
          </a:xfrm>
          <a:prstGeom prst="ellipse">
            <a:avLst/>
          </a:prstGeom>
          <a:solidFill>
            <a:schemeClr val="bg2"/>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400" b="1"/>
              <a:t>Bipolar </a:t>
            </a:r>
            <a:br>
              <a:rPr lang="en-US" altLang="en-US" sz="1400" b="1"/>
            </a:br>
            <a:r>
              <a:rPr lang="en-US" altLang="en-US" sz="1400" b="1"/>
              <a:t>spectrum</a:t>
            </a:r>
          </a:p>
        </p:txBody>
      </p:sp>
      <p:sp>
        <p:nvSpPr>
          <p:cNvPr id="39941" name="Oval 6">
            <a:extLst>
              <a:ext uri="{FF2B5EF4-FFF2-40B4-BE49-F238E27FC236}">
                <a16:creationId xmlns:a16="http://schemas.microsoft.com/office/drawing/2014/main" id="{9C437804-8150-4C5F-9E80-223E4D79383E}"/>
              </a:ext>
            </a:extLst>
          </p:cNvPr>
          <p:cNvSpPr>
            <a:spLocks noChangeArrowheads="1"/>
          </p:cNvSpPr>
          <p:nvPr/>
        </p:nvSpPr>
        <p:spPr bwMode="blackWhite">
          <a:xfrm>
            <a:off x="4943475" y="1196976"/>
            <a:ext cx="1873250" cy="1871663"/>
          </a:xfrm>
          <a:prstGeom prst="ellipse">
            <a:avLst/>
          </a:prstGeom>
          <a:solidFill>
            <a:srgbClr val="666699"/>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ADHD </a:t>
            </a:r>
            <a:br>
              <a:rPr lang="en-US" altLang="en-US" sz="1600" b="1"/>
            </a:br>
            <a:r>
              <a:rPr lang="en-US" altLang="en-US" sz="1600" b="1"/>
              <a:t>spectrum</a:t>
            </a:r>
          </a:p>
        </p:txBody>
      </p:sp>
      <p:sp>
        <p:nvSpPr>
          <p:cNvPr id="39942" name="Oval 8">
            <a:extLst>
              <a:ext uri="{FF2B5EF4-FFF2-40B4-BE49-F238E27FC236}">
                <a16:creationId xmlns:a16="http://schemas.microsoft.com/office/drawing/2014/main" id="{C2B996C2-53E0-477E-84B5-35508D90ACDF}"/>
              </a:ext>
            </a:extLst>
          </p:cNvPr>
          <p:cNvSpPr>
            <a:spLocks noChangeArrowheads="1"/>
          </p:cNvSpPr>
          <p:nvPr/>
        </p:nvSpPr>
        <p:spPr bwMode="blackWhite">
          <a:xfrm>
            <a:off x="6743700" y="2060576"/>
            <a:ext cx="1225550" cy="1152525"/>
          </a:xfrm>
          <a:prstGeom prst="ellipse">
            <a:avLst/>
          </a:prstGeom>
          <a:solidFill>
            <a:srgbClr val="009900"/>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Tourette</a:t>
            </a:r>
            <a:r>
              <a:rPr lang="ja-JP" altLang="en-US" sz="1600" b="1"/>
              <a:t>’</a:t>
            </a:r>
            <a:r>
              <a:rPr lang="en-US" altLang="ja-JP" sz="1600" b="1"/>
              <a:t>s</a:t>
            </a:r>
          </a:p>
          <a:p>
            <a:pPr algn="ctr" eaLnBrk="1" hangingPunct="1"/>
            <a:r>
              <a:rPr lang="en-US" altLang="en-US" sz="1600" b="1"/>
              <a:t>/OCD</a:t>
            </a:r>
          </a:p>
        </p:txBody>
      </p:sp>
      <p:sp>
        <p:nvSpPr>
          <p:cNvPr id="39943" name="Oval 9">
            <a:extLst>
              <a:ext uri="{FF2B5EF4-FFF2-40B4-BE49-F238E27FC236}">
                <a16:creationId xmlns:a16="http://schemas.microsoft.com/office/drawing/2014/main" id="{DDA3E6EF-19B5-49A7-99B6-DEBE0579C050}"/>
              </a:ext>
            </a:extLst>
          </p:cNvPr>
          <p:cNvSpPr>
            <a:spLocks noChangeArrowheads="1"/>
          </p:cNvSpPr>
          <p:nvPr/>
        </p:nvSpPr>
        <p:spPr bwMode="blackWhite">
          <a:xfrm>
            <a:off x="3503614" y="4508500"/>
            <a:ext cx="1584325" cy="1512888"/>
          </a:xfrm>
          <a:prstGeom prst="ellipse">
            <a:avLst/>
          </a:prstGeom>
          <a:solidFill>
            <a:srgbClr val="3399FF"/>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Conduct </a:t>
            </a:r>
          </a:p>
          <a:p>
            <a:pPr algn="ctr" eaLnBrk="1" hangingPunct="1"/>
            <a:r>
              <a:rPr lang="en-US" altLang="en-US" sz="1600" b="1"/>
              <a:t>Disorder</a:t>
            </a:r>
          </a:p>
          <a:p>
            <a:pPr algn="ctr" eaLnBrk="1" hangingPunct="1"/>
            <a:r>
              <a:rPr lang="en-US" altLang="en-US" sz="1600" b="1"/>
              <a:t>Substance </a:t>
            </a:r>
            <a:br>
              <a:rPr lang="en-US" altLang="en-US" sz="1600" b="1"/>
            </a:br>
            <a:r>
              <a:rPr lang="en-US" altLang="en-US" sz="1600" b="1"/>
              <a:t>abuse </a:t>
            </a:r>
          </a:p>
        </p:txBody>
      </p:sp>
      <p:sp>
        <p:nvSpPr>
          <p:cNvPr id="43018" name="Oval 10">
            <a:extLst>
              <a:ext uri="{FF2B5EF4-FFF2-40B4-BE49-F238E27FC236}">
                <a16:creationId xmlns:a16="http://schemas.microsoft.com/office/drawing/2014/main" id="{0242D114-2443-4AA7-A15E-20092D736240}"/>
              </a:ext>
            </a:extLst>
          </p:cNvPr>
          <p:cNvSpPr>
            <a:spLocks noChangeArrowheads="1"/>
          </p:cNvSpPr>
          <p:nvPr/>
        </p:nvSpPr>
        <p:spPr bwMode="blackWhite">
          <a:xfrm>
            <a:off x="6167438" y="4868864"/>
            <a:ext cx="2089150" cy="1728787"/>
          </a:xfrm>
          <a:prstGeom prst="ellipse">
            <a:avLst/>
          </a:prstGeom>
          <a:solidFill>
            <a:srgbClr val="B2B2B2"/>
          </a:solidFill>
          <a:ln w="12700">
            <a:solidFill>
              <a:schemeClr val="bg2"/>
            </a:solidFill>
            <a:round/>
            <a:headEnd type="none" w="sm" len="sm"/>
            <a:tailEnd type="none" w="sm" len="sm"/>
          </a:ln>
          <a:effectLst>
            <a:outerShdw dist="35921" dir="2700000" algn="ctr" rotWithShape="0">
              <a:schemeClr val="bg2">
                <a:alpha val="74997"/>
              </a:schemeClr>
            </a:outerShdw>
          </a:effectLst>
        </p:spPr>
        <p:txBody>
          <a:bodyPr wrap="none" lIns="89383" tIns="44691" rIns="89383" bIns="44691" anchor="ctr"/>
          <a:lstStyle/>
          <a:p>
            <a:pPr algn="ctr" eaLnBrk="1" hangingPunct="1">
              <a:defRPr/>
            </a:pPr>
            <a:endParaRPr lang="en-US" sz="1600" dirty="0">
              <a:effectLst>
                <a:outerShdw blurRad="38100" dist="38100" dir="2700000" algn="tl">
                  <a:srgbClr val="000000"/>
                </a:outerShdw>
              </a:effectLst>
            </a:endParaRPr>
          </a:p>
          <a:p>
            <a:pPr algn="ctr" eaLnBrk="1" hangingPunct="1">
              <a:defRPr/>
            </a:pPr>
            <a:r>
              <a:rPr lang="en-US" sz="1600" dirty="0">
                <a:effectLst>
                  <a:outerShdw blurRad="38100" dist="38100" dir="2700000" algn="tl">
                    <a:srgbClr val="000000"/>
                  </a:outerShdw>
                </a:effectLst>
              </a:rPr>
              <a:t>Cluster B </a:t>
            </a:r>
            <a:br>
              <a:rPr lang="en-US" sz="1600" dirty="0">
                <a:effectLst>
                  <a:outerShdw blurRad="38100" dist="38100" dir="2700000" algn="tl">
                    <a:srgbClr val="000000"/>
                  </a:outerShdw>
                </a:effectLst>
              </a:rPr>
            </a:br>
            <a:r>
              <a:rPr lang="en-US" sz="1600" dirty="0">
                <a:effectLst>
                  <a:outerShdw blurRad="38100" dist="38100" dir="2700000" algn="tl">
                    <a:srgbClr val="000000"/>
                  </a:outerShdw>
                </a:effectLst>
              </a:rPr>
              <a:t>personality </a:t>
            </a:r>
          </a:p>
          <a:p>
            <a:pPr algn="ctr" eaLnBrk="1" hangingPunct="1">
              <a:defRPr/>
            </a:pPr>
            <a:r>
              <a:rPr lang="en-US" sz="1600" dirty="0">
                <a:effectLst>
                  <a:outerShdw blurRad="38100" dist="38100" dir="2700000" algn="tl">
                    <a:srgbClr val="000000"/>
                  </a:outerShdw>
                </a:effectLst>
              </a:rPr>
              <a:t>disorders</a:t>
            </a:r>
          </a:p>
          <a:p>
            <a:pPr algn="ctr" eaLnBrk="1" hangingPunct="1">
              <a:defRPr/>
            </a:pPr>
            <a:endParaRPr lang="en-US" sz="1600" dirty="0">
              <a:effectLst>
                <a:outerShdw blurRad="38100" dist="38100" dir="2700000" algn="tl">
                  <a:srgbClr val="000000"/>
                </a:outerShdw>
              </a:effectLst>
            </a:endParaRPr>
          </a:p>
          <a:p>
            <a:pPr algn="ctr" eaLnBrk="1" hangingPunct="1">
              <a:defRPr/>
            </a:pPr>
            <a:endParaRPr lang="en-US" sz="1600" dirty="0">
              <a:effectLst>
                <a:outerShdw blurRad="38100" dist="38100" dir="2700000" algn="tl">
                  <a:srgbClr val="000000"/>
                </a:outerShdw>
              </a:effectLst>
            </a:endParaRPr>
          </a:p>
        </p:txBody>
      </p:sp>
      <p:grpSp>
        <p:nvGrpSpPr>
          <p:cNvPr id="39945" name="Group 11">
            <a:extLst>
              <a:ext uri="{FF2B5EF4-FFF2-40B4-BE49-F238E27FC236}">
                <a16:creationId xmlns:a16="http://schemas.microsoft.com/office/drawing/2014/main" id="{96491CA0-8F6F-4DA3-874C-4E4B88D0034D}"/>
              </a:ext>
            </a:extLst>
          </p:cNvPr>
          <p:cNvGrpSpPr>
            <a:grpSpLocks/>
          </p:cNvGrpSpPr>
          <p:nvPr/>
        </p:nvGrpSpPr>
        <p:grpSpPr bwMode="auto">
          <a:xfrm>
            <a:off x="7248526" y="2708275"/>
            <a:ext cx="2879725" cy="2706688"/>
            <a:chOff x="3763" y="1652"/>
            <a:chExt cx="1604" cy="1705"/>
          </a:xfrm>
        </p:grpSpPr>
        <p:sp>
          <p:nvSpPr>
            <p:cNvPr id="39951" name="Oval 12">
              <a:extLst>
                <a:ext uri="{FF2B5EF4-FFF2-40B4-BE49-F238E27FC236}">
                  <a16:creationId xmlns:a16="http://schemas.microsoft.com/office/drawing/2014/main" id="{DD70C4FB-E63C-4A68-82F2-CF407CE9FBF6}"/>
                </a:ext>
              </a:extLst>
            </p:cNvPr>
            <p:cNvSpPr>
              <a:spLocks noChangeArrowheads="1"/>
            </p:cNvSpPr>
            <p:nvPr/>
          </p:nvSpPr>
          <p:spPr bwMode="blackWhite">
            <a:xfrm>
              <a:off x="3763" y="1652"/>
              <a:ext cx="1604" cy="1705"/>
            </a:xfrm>
            <a:prstGeom prst="ellipse">
              <a:avLst/>
            </a:prstGeom>
            <a:solidFill>
              <a:srgbClr val="666699"/>
            </a:solidFill>
            <a:ln w="12700">
              <a:solidFill>
                <a:schemeClr val="bg2"/>
              </a:solidFill>
              <a:round/>
              <a:headEnd type="none" w="sm" len="sm"/>
              <a:tailEnd type="none" w="sm" len="sm"/>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a:p>
          </p:txBody>
        </p:sp>
        <p:sp>
          <p:nvSpPr>
            <p:cNvPr id="39952" name="Text Box 13">
              <a:extLst>
                <a:ext uri="{FF2B5EF4-FFF2-40B4-BE49-F238E27FC236}">
                  <a16:creationId xmlns:a16="http://schemas.microsoft.com/office/drawing/2014/main" id="{F30D6863-23F8-4871-8ED5-DB108A1C9EDB}"/>
                </a:ext>
              </a:extLst>
            </p:cNvPr>
            <p:cNvSpPr txBox="1">
              <a:spLocks noChangeArrowheads="1"/>
            </p:cNvSpPr>
            <p:nvPr/>
          </p:nvSpPr>
          <p:spPr bwMode="blackWhite">
            <a:xfrm>
              <a:off x="4284" y="2333"/>
              <a:ext cx="602"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89383" tIns="44691" rIns="89383" bIns="44691">
              <a:spAutoFit/>
            </a:bodyP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2200" b="1"/>
                <a:t>PTSD</a:t>
              </a:r>
            </a:p>
          </p:txBody>
        </p:sp>
      </p:grpSp>
      <p:sp>
        <p:nvSpPr>
          <p:cNvPr id="39946" name="Oval 17">
            <a:extLst>
              <a:ext uri="{FF2B5EF4-FFF2-40B4-BE49-F238E27FC236}">
                <a16:creationId xmlns:a16="http://schemas.microsoft.com/office/drawing/2014/main" id="{D2E104DA-BE13-4077-B609-52927F085B52}"/>
              </a:ext>
            </a:extLst>
          </p:cNvPr>
          <p:cNvSpPr>
            <a:spLocks noChangeArrowheads="1"/>
          </p:cNvSpPr>
          <p:nvPr/>
        </p:nvSpPr>
        <p:spPr bwMode="blackWhite">
          <a:xfrm>
            <a:off x="4511673" y="2708274"/>
            <a:ext cx="3024191" cy="2706687"/>
          </a:xfrm>
          <a:prstGeom prst="ellipse">
            <a:avLst/>
          </a:prstGeom>
          <a:solidFill>
            <a:srgbClr val="FF9900"/>
          </a:solidFill>
          <a:ln w="12700">
            <a:solidFill>
              <a:srgbClr val="333333"/>
            </a:solidFill>
            <a:round/>
            <a:headEnd type="none" w="sm" len="sm"/>
            <a:tailEnd type="none" w="sm" len="sm"/>
          </a:ln>
        </p:spPr>
        <p:txBody>
          <a:bodyPr wrap="square" lIns="89383" tIns="44691" rIns="89383" bIns="44691">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a:p>
        </p:txBody>
      </p:sp>
      <p:sp>
        <p:nvSpPr>
          <p:cNvPr id="39947" name="Text Box 18">
            <a:extLst>
              <a:ext uri="{FF2B5EF4-FFF2-40B4-BE49-F238E27FC236}">
                <a16:creationId xmlns:a16="http://schemas.microsoft.com/office/drawing/2014/main" id="{126C6D02-6FCC-4E7F-8E38-BC1B7F07B182}"/>
              </a:ext>
            </a:extLst>
          </p:cNvPr>
          <p:cNvSpPr txBox="1">
            <a:spLocks noChangeArrowheads="1"/>
          </p:cNvSpPr>
          <p:nvPr/>
        </p:nvSpPr>
        <p:spPr bwMode="blackWhite">
          <a:xfrm>
            <a:off x="5154613" y="3487739"/>
            <a:ext cx="1873250" cy="110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89383" tIns="44691" rIns="89383" bIns="44691">
            <a:spAutoFit/>
          </a:bodyP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2200" b="1" dirty="0">
                <a:solidFill>
                  <a:schemeClr val="bg2"/>
                </a:solidFill>
              </a:rPr>
              <a:t>Impulsivity </a:t>
            </a:r>
            <a:br>
              <a:rPr lang="en-US" altLang="en-US" sz="2200" b="1" dirty="0">
                <a:solidFill>
                  <a:schemeClr val="bg2"/>
                </a:solidFill>
              </a:rPr>
            </a:br>
            <a:r>
              <a:rPr lang="en-US" altLang="en-US" sz="2200" b="1" dirty="0">
                <a:solidFill>
                  <a:schemeClr val="bg2"/>
                </a:solidFill>
              </a:rPr>
              <a:t>and</a:t>
            </a:r>
          </a:p>
          <a:p>
            <a:pPr algn="ctr" eaLnBrk="1" hangingPunct="1"/>
            <a:r>
              <a:rPr lang="en-US" altLang="en-US" sz="2200" b="1" dirty="0">
                <a:solidFill>
                  <a:schemeClr val="bg2"/>
                </a:solidFill>
              </a:rPr>
              <a:t>Aggression</a:t>
            </a:r>
            <a:endParaRPr lang="en-US" altLang="en-US" sz="1800" b="1" dirty="0">
              <a:solidFill>
                <a:schemeClr val="bg2"/>
              </a:solidFill>
            </a:endParaRPr>
          </a:p>
        </p:txBody>
      </p:sp>
      <p:sp>
        <p:nvSpPr>
          <p:cNvPr id="35855" name="Rectangle 19">
            <a:extLst>
              <a:ext uri="{FF2B5EF4-FFF2-40B4-BE49-F238E27FC236}">
                <a16:creationId xmlns:a16="http://schemas.microsoft.com/office/drawing/2014/main" id="{B5CF273F-F348-47DA-8E26-065B102707E1}"/>
              </a:ext>
            </a:extLst>
          </p:cNvPr>
          <p:cNvSpPr>
            <a:spLocks noGrp="1" noChangeArrowheads="1"/>
          </p:cNvSpPr>
          <p:nvPr>
            <p:ph type="title"/>
          </p:nvPr>
        </p:nvSpPr>
        <p:spPr>
          <a:xfrm>
            <a:off x="1524000" y="188913"/>
            <a:ext cx="9144000" cy="1111250"/>
          </a:xfrm>
          <a:effectLst>
            <a:outerShdw dist="35921" dir="2700000" algn="ctr" rotWithShape="0">
              <a:schemeClr val="bg2"/>
            </a:outerShdw>
          </a:effectLst>
        </p:spPr>
        <p:txBody>
          <a:bodyPr>
            <a:normAutofit/>
          </a:bodyPr>
          <a:lstStyle/>
          <a:p>
            <a:pPr>
              <a:defRPr/>
            </a:pPr>
            <a:r>
              <a:rPr lang="en-US" sz="4000" b="1" dirty="0">
                <a:latin typeface="Arial" panose="020B0604020202020204" pitchFamily="34" charset="0"/>
              </a:rPr>
              <a:t>Impulsive-Aggressive Spectrum</a:t>
            </a:r>
          </a:p>
        </p:txBody>
      </p:sp>
      <p:sp>
        <p:nvSpPr>
          <p:cNvPr id="39949" name="Oval 20">
            <a:extLst>
              <a:ext uri="{FF2B5EF4-FFF2-40B4-BE49-F238E27FC236}">
                <a16:creationId xmlns:a16="http://schemas.microsoft.com/office/drawing/2014/main" id="{F00A8DD7-FB70-401D-99BE-158127B4DE39}"/>
              </a:ext>
            </a:extLst>
          </p:cNvPr>
          <p:cNvSpPr>
            <a:spLocks noChangeArrowheads="1"/>
          </p:cNvSpPr>
          <p:nvPr/>
        </p:nvSpPr>
        <p:spPr bwMode="blackWhite">
          <a:xfrm>
            <a:off x="7608888" y="1268414"/>
            <a:ext cx="1554162" cy="1519237"/>
          </a:xfrm>
          <a:prstGeom prst="ellipse">
            <a:avLst/>
          </a:prstGeom>
          <a:solidFill>
            <a:srgbClr val="FFFF00"/>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Severe </a:t>
            </a:r>
          </a:p>
          <a:p>
            <a:pPr algn="ctr" eaLnBrk="1" hangingPunct="1"/>
            <a:r>
              <a:rPr lang="en-US" altLang="en-US" sz="1600" b="1"/>
              <a:t>Anxiety</a:t>
            </a:r>
          </a:p>
        </p:txBody>
      </p:sp>
      <p:sp>
        <p:nvSpPr>
          <p:cNvPr id="39950" name="Oval 8">
            <a:extLst>
              <a:ext uri="{FF2B5EF4-FFF2-40B4-BE49-F238E27FC236}">
                <a16:creationId xmlns:a16="http://schemas.microsoft.com/office/drawing/2014/main" id="{D6ECF309-AD2D-4CDC-8FA6-3F02FF9DC867}"/>
              </a:ext>
            </a:extLst>
          </p:cNvPr>
          <p:cNvSpPr>
            <a:spLocks noChangeArrowheads="1"/>
          </p:cNvSpPr>
          <p:nvPr/>
        </p:nvSpPr>
        <p:spPr bwMode="blackWhite">
          <a:xfrm>
            <a:off x="2208214" y="3644901"/>
            <a:ext cx="1584325" cy="1008063"/>
          </a:xfrm>
          <a:prstGeom prst="ellipse">
            <a:avLst/>
          </a:prstGeom>
          <a:solidFill>
            <a:schemeClr val="accent2"/>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400" b="1" dirty="0">
                <a:solidFill>
                  <a:schemeClr val="bg2"/>
                </a:solidFill>
              </a:rPr>
              <a:t>Autism Spectrum </a:t>
            </a:r>
          </a:p>
          <a:p>
            <a:pPr algn="ctr" eaLnBrk="1" hangingPunct="1"/>
            <a:r>
              <a:rPr lang="en-US" altLang="en-US" sz="1400" b="1" dirty="0">
                <a:solidFill>
                  <a:schemeClr val="bg2"/>
                </a:solidFill>
              </a:rPr>
              <a:t>Disorders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8592" y="4084221"/>
            <a:ext cx="674340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E7E6E6">
                  <a:lumMod val="25000"/>
                </a:srgbClr>
              </a:solidFill>
              <a:effectLst/>
              <a:uLnTx/>
              <a:uFillTx/>
              <a:latin typeface="Helvetica Regular" charset="0"/>
              <a:ea typeface="+mn-ea"/>
              <a:cs typeface="+mn-cs"/>
            </a:endParaRPr>
          </a:p>
        </p:txBody>
      </p:sp>
      <p:sp>
        <p:nvSpPr>
          <p:cNvPr id="6" name="Title 5"/>
          <p:cNvSpPr>
            <a:spLocks noGrp="1"/>
          </p:cNvSpPr>
          <p:nvPr>
            <p:ph type="ctrTitle"/>
          </p:nvPr>
        </p:nvSpPr>
        <p:spPr/>
        <p:txBody>
          <a:bodyPr/>
          <a:lstStyle/>
          <a:p>
            <a:r>
              <a:rPr lang="en-US" sz="3600" dirty="0">
                <a:latin typeface="Helvetica Regular" charset="0"/>
              </a:rPr>
              <a:t>Speaker:</a:t>
            </a:r>
          </a:p>
        </p:txBody>
      </p:sp>
      <p:sp>
        <p:nvSpPr>
          <p:cNvPr id="11" name="Title 5"/>
          <p:cNvSpPr txBox="1">
            <a:spLocks/>
          </p:cNvSpPr>
          <p:nvPr/>
        </p:nvSpPr>
        <p:spPr>
          <a:xfrm>
            <a:off x="6229649" y="4099586"/>
            <a:ext cx="5181293"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lvl="1" algn="ctr">
              <a:lnSpc>
                <a:spcPct val="160000"/>
              </a:lnSpc>
            </a:pPr>
            <a:r>
              <a:rPr lang="en-US" sz="2000" dirty="0">
                <a:latin typeface="Helvetica Regular" charset="0"/>
              </a:rPr>
              <a:t>Professor, Department of Psychiatry and Family Medicine</a:t>
            </a:r>
            <a:endParaRPr lang="en-US" sz="1800" dirty="0">
              <a:latin typeface="Helvetica Regular" charset="0"/>
            </a:endParaRPr>
          </a:p>
          <a:p>
            <a:pPr lvl="1" algn="ctr">
              <a:lnSpc>
                <a:spcPct val="160000"/>
              </a:lnSpc>
            </a:pPr>
            <a:r>
              <a:rPr lang="en-US" sz="1800" dirty="0">
                <a:latin typeface="Helvetica Regular" charset="0"/>
              </a:rPr>
              <a:t>Norton College of Medicine SUNY Upstate Medical University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Contact: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 </a:t>
            </a:r>
            <a:r>
              <a:rPr kumimoji="0" lang="en-US" sz="1800" b="0" i="0" u="none" strike="noStrike" kern="1200" cap="none" spc="0" normalizeH="0" baseline="0" noProof="0" dirty="0" err="1">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bborcher@montefiore.org</a:t>
            </a: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p:txBody>
      </p:sp>
      <p:sp>
        <p:nvSpPr>
          <p:cNvPr id="7" name="TextBox 6">
            <a:extLst>
              <a:ext uri="{FF2B5EF4-FFF2-40B4-BE49-F238E27FC236}">
                <a16:creationId xmlns:a16="http://schemas.microsoft.com/office/drawing/2014/main" id="{33AAC8EC-40CE-015A-DFF8-45191C4E9B79}"/>
              </a:ext>
            </a:extLst>
          </p:cNvPr>
          <p:cNvSpPr txBox="1"/>
          <p:nvPr/>
        </p:nvSpPr>
        <p:spPr>
          <a:xfrm>
            <a:off x="5668108" y="2995032"/>
            <a:ext cx="6096000" cy="691151"/>
          </a:xfrm>
          <a:prstGeom prst="rect">
            <a:avLst/>
          </a:prstGeom>
          <a:noFill/>
        </p:spPr>
        <p:txBody>
          <a:bodyPr wrap="square">
            <a:spAutoFit/>
          </a:bodyPr>
          <a:lstStyle/>
          <a:p>
            <a:pPr lvl="1" algn="ctr">
              <a:lnSpc>
                <a:spcPct val="160000"/>
              </a:lnSpc>
            </a:pPr>
            <a:r>
              <a:rPr lang="en-US" sz="2800" b="1" dirty="0">
                <a:latin typeface="Helvetica Regular" charset="0"/>
              </a:rPr>
              <a:t>Wanda Fremont MD</a:t>
            </a:r>
          </a:p>
        </p:txBody>
      </p:sp>
    </p:spTree>
    <p:extLst>
      <p:ext uri="{BB962C8B-B14F-4D97-AF65-F5344CB8AC3E}">
        <p14:creationId xmlns:p14="http://schemas.microsoft.com/office/powerpoint/2010/main" val="329275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4E4320-A7AF-4049-A178-E8ABDD7CCB50}"/>
              </a:ext>
            </a:extLst>
          </p:cNvPr>
          <p:cNvGraphicFramePr>
            <a:graphicFrameLocks noGrp="1"/>
          </p:cNvGraphicFramePr>
          <p:nvPr>
            <p:extLst>
              <p:ext uri="{D42A27DB-BD31-4B8C-83A1-F6EECF244321}">
                <p14:modId xmlns:p14="http://schemas.microsoft.com/office/powerpoint/2010/main" val="2589421206"/>
              </p:ext>
            </p:extLst>
          </p:nvPr>
        </p:nvGraphicFramePr>
        <p:xfrm>
          <a:off x="2057400" y="172625"/>
          <a:ext cx="8077200" cy="6816736"/>
        </p:xfrm>
        <a:graphic>
          <a:graphicData uri="http://schemas.openxmlformats.org/drawingml/2006/table">
            <a:tbl>
              <a:tblPr/>
              <a:tblGrid>
                <a:gridCol w="2743200">
                  <a:extLst>
                    <a:ext uri="{9D8B030D-6E8A-4147-A177-3AD203B41FA5}">
                      <a16:colId xmlns:a16="http://schemas.microsoft.com/office/drawing/2014/main" val="20000"/>
                    </a:ext>
                  </a:extLst>
                </a:gridCol>
                <a:gridCol w="3484563">
                  <a:extLst>
                    <a:ext uri="{9D8B030D-6E8A-4147-A177-3AD203B41FA5}">
                      <a16:colId xmlns:a16="http://schemas.microsoft.com/office/drawing/2014/main" val="20001"/>
                    </a:ext>
                  </a:extLst>
                </a:gridCol>
                <a:gridCol w="1849437">
                  <a:extLst>
                    <a:ext uri="{9D8B030D-6E8A-4147-A177-3AD203B41FA5}">
                      <a16:colId xmlns:a16="http://schemas.microsoft.com/office/drawing/2014/main" val="20002"/>
                    </a:ext>
                  </a:extLst>
                </a:gridCol>
              </a:tblGrid>
              <a:tr h="534885">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Type</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Clinical Description</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Representative DSM </a:t>
                      </a:r>
                      <a:r>
                        <a:rPr kumimoji="0" lang="en-US" sz="1800" b="1" i="0" u="none" strike="noStrike" cap="none" normalizeH="0" baseline="0" dirty="0" err="1">
                          <a:ln>
                            <a:noFill/>
                          </a:ln>
                          <a:solidFill>
                            <a:schemeClr val="tx1"/>
                          </a:solidFill>
                          <a:effectLst/>
                          <a:latin typeface="Times New Roman" pitchFamily="18" charset="0"/>
                          <a:ea typeface="MS PGothic" pitchFamily="34" charset="-128"/>
                          <a:cs typeface="Times New Roman" pitchFamily="18" charset="0"/>
                        </a:rPr>
                        <a:t>Dx</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7214">
                <a:tc>
                  <a:txBody>
                    <a:bodyPr/>
                    <a:lstStyle/>
                    <a:p>
                      <a:pPr marL="342900" marR="0" lvl="0" indent="-342900" algn="l" defTabSz="912813" rtl="0" eaLnBrk="1" fontAlgn="base" latinLnBrk="0" hangingPunct="1">
                        <a:lnSpc>
                          <a:spcPct val="100000"/>
                        </a:lnSpc>
                        <a:spcBef>
                          <a:spcPct val="0"/>
                        </a:spcBef>
                        <a:spcAft>
                          <a:spcPct val="0"/>
                        </a:spcAft>
                        <a:buClrTx/>
                        <a:buSzTx/>
                        <a:buFont typeface="Calibri" pitchFamily="34" charset="0"/>
                        <a:buAutoNum type="arabicPeriod"/>
                        <a:tabLst>
                          <a:tab pos="228600" algn="l"/>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Impulsive</a:t>
                      </a:r>
                      <a:endParaRPr kumimoji="0" lang="en-US" sz="1800" b="0"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Unprovoked, brief, rapid, thoughtless, inability to delay reward/recognize consequences; out of proportion and out of the blue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ADHD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TBI</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ID</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Bipolar</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04656">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2.  Affective Storm/</a:t>
                      </a:r>
                      <a:r>
                        <a:rPr kumimoji="0" lang="ja-JP" altLang="en-US" sz="1800" b="1" i="0" u="none" strike="noStrike" cap="none" normalizeH="0" baseline="0">
                          <a:ln>
                            <a:noFill/>
                          </a:ln>
                          <a:solidFill>
                            <a:srgbClr val="FF0000"/>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Hot</a:t>
                      </a:r>
                      <a:r>
                        <a:rPr kumimoji="0" lang="ja-JP" altLang="en-US" sz="1800" b="1" i="0" u="none" strike="noStrike" cap="none" normalizeH="0" baseline="0">
                          <a:ln>
                            <a:noFill/>
                          </a:ln>
                          <a:solidFill>
                            <a:srgbClr val="FF0000"/>
                          </a:solidFill>
                          <a:effectLst/>
                          <a:latin typeface="Times New Roman" pitchFamily="18" charset="0"/>
                          <a:ea typeface="MS PGothic" pitchFamily="34" charset="-128"/>
                          <a:cs typeface="Times New Roman" pitchFamily="18" charset="0"/>
                        </a:rPr>
                        <a:t>”</a:t>
                      </a:r>
                      <a:endParaRPr kumimoji="0" lang="en-US" sz="1800" b="0"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Exaggerated response to affectively provoked or charged (i.e. difficulty modulating arousal), reactive.  </a:t>
                      </a:r>
                      <a:r>
                        <a:rPr kumimoji="0" lang="ja-JP" alt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Hot blooded</a:t>
                      </a:r>
                      <a:r>
                        <a:rPr kumimoji="0" lang="ja-JP" alt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 aggression.  Extended duration (30+ minutes) </a:t>
                      </a:r>
                      <a:endPar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ADHD</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ASD/ID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Substance abuse</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MDD/DMDD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Bipolar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232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3.  Anxious/</a:t>
                      </a:r>
                      <a:r>
                        <a:rPr kumimoji="0" lang="en-US" sz="1800" b="1" i="0" u="none" strike="noStrike" cap="none" normalizeH="0" baseline="0" dirty="0" err="1">
                          <a:ln>
                            <a:noFill/>
                          </a:ln>
                          <a:solidFill>
                            <a:srgbClr val="FF0000"/>
                          </a:solidFill>
                          <a:effectLst/>
                          <a:latin typeface="Times New Roman" pitchFamily="18" charset="0"/>
                          <a:ea typeface="MS PGothic" pitchFamily="34" charset="-128"/>
                          <a:cs typeface="Times New Roman" pitchFamily="18" charset="0"/>
                        </a:rPr>
                        <a:t>hyperarousal</a:t>
                      </a:r>
                      <a:endParaRPr kumimoji="0" lang="en-US" sz="1800" b="0"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Overstimulation, overwehelmed, response to xs anxiety; lash out with relief of tension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PTSD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PDD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OCD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04656">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4.  Cognitive/disorganized</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Distorted perceptions, impaired reasoning, delusions, paranoia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Psychosis</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Bipolar</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Schizophrenia</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TBI/FASD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Substance Abuse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232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5.  Predatory/</a:t>
                      </a:r>
                      <a:r>
                        <a:rPr kumimoji="0" lang="ja-JP" alt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Cold</a:t>
                      </a:r>
                      <a:r>
                        <a:rPr kumimoji="0" lang="ja-JP" alt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Premeditated, consciously executed, instrumentally motivated, </a:t>
                      </a:r>
                      <a:r>
                        <a:rPr kumimoji="0" lang="ja-JP" alt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cold blooded</a:t>
                      </a:r>
                      <a:r>
                        <a:rPr kumimoji="0" lang="ja-JP" alt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a:t>
                      </a:r>
                      <a:endPar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Conduct Disorder</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Antisocial PD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2016" name="Rectangle 1">
            <a:extLst>
              <a:ext uri="{FF2B5EF4-FFF2-40B4-BE49-F238E27FC236}">
                <a16:creationId xmlns:a16="http://schemas.microsoft.com/office/drawing/2014/main" id="{318E93B7-505A-420E-B28C-99E2A6F44D7B}"/>
              </a:ext>
            </a:extLst>
          </p:cNvPr>
          <p:cNvSpPr>
            <a:spLocks noChangeArrowheads="1"/>
          </p:cNvSpPr>
          <p:nvPr/>
        </p:nvSpPr>
        <p:spPr bwMode="auto">
          <a:xfrm>
            <a:off x="6003635" y="-2232"/>
            <a:ext cx="1847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B91D-286A-4C5A-BA86-6389FF3AB0B7}"/>
              </a:ext>
            </a:extLst>
          </p:cNvPr>
          <p:cNvSpPr>
            <a:spLocks noGrp="1"/>
          </p:cNvSpPr>
          <p:nvPr>
            <p:ph type="title"/>
          </p:nvPr>
        </p:nvSpPr>
        <p:spPr>
          <a:xfrm>
            <a:off x="1905000" y="1"/>
            <a:ext cx="8382000" cy="1330325"/>
          </a:xfrm>
        </p:spPr>
        <p:txBody>
          <a:bodyPr/>
          <a:lstStyle/>
          <a:p>
            <a:pPr algn="ctr">
              <a:defRPr/>
            </a:pPr>
            <a:br>
              <a:rPr lang="en-US" b="1" dirty="0"/>
            </a:br>
            <a:endParaRPr lang="en-US" b="1" dirty="0"/>
          </a:p>
        </p:txBody>
      </p:sp>
      <p:sp>
        <p:nvSpPr>
          <p:cNvPr id="51203" name="Content Placeholder 2">
            <a:extLst>
              <a:ext uri="{FF2B5EF4-FFF2-40B4-BE49-F238E27FC236}">
                <a16:creationId xmlns:a16="http://schemas.microsoft.com/office/drawing/2014/main" id="{AD9C58CC-4A0F-4689-862F-E87D0D85FE9E}"/>
              </a:ext>
            </a:extLst>
          </p:cNvPr>
          <p:cNvSpPr>
            <a:spLocks noGrp="1"/>
          </p:cNvSpPr>
          <p:nvPr>
            <p:ph idx="1"/>
          </p:nvPr>
        </p:nvSpPr>
        <p:spPr>
          <a:xfrm>
            <a:off x="1905000" y="745512"/>
            <a:ext cx="8226818" cy="5835018"/>
          </a:xfrm>
        </p:spPr>
        <p:txBody>
          <a:bodyPr>
            <a:normAutofit/>
          </a:bodyPr>
          <a:lstStyle/>
          <a:p>
            <a:pPr marL="457200" lvl="1" indent="0">
              <a:buNone/>
            </a:pPr>
            <a:r>
              <a:rPr lang="en-US" sz="4000" b="1" dirty="0"/>
              <a:t>		</a:t>
            </a:r>
          </a:p>
          <a:p>
            <a:pPr marL="457200" lvl="1" indent="0">
              <a:buNone/>
            </a:pPr>
            <a:endParaRPr lang="en-US" sz="4000" b="1" dirty="0"/>
          </a:p>
          <a:p>
            <a:pPr marL="457200" lvl="1" indent="0">
              <a:buNone/>
            </a:pPr>
            <a:r>
              <a:rPr lang="en-US" sz="4000" b="1" dirty="0"/>
              <a:t>	</a:t>
            </a:r>
            <a:endParaRPr lang="en-US" sz="4000" dirty="0">
              <a:solidFill>
                <a:srgbClr val="660066"/>
              </a:solidFill>
            </a:endParaRPr>
          </a:p>
          <a:p>
            <a:pPr marL="457200" lvl="1" indent="0">
              <a:buNone/>
            </a:pPr>
            <a:r>
              <a:rPr lang="en-US" sz="4000" dirty="0">
                <a:solidFill>
                  <a:srgbClr val="660066"/>
                </a:solidFill>
              </a:rPr>
              <a:t>	Assessment of  Aggression</a:t>
            </a:r>
            <a:endParaRPr lang="en-US" altLang="en-US" sz="4000" dirty="0">
              <a:solidFill>
                <a:srgbClr val="660066"/>
              </a:solidFill>
            </a:endParaRPr>
          </a:p>
        </p:txBody>
      </p:sp>
    </p:spTree>
    <p:extLst>
      <p:ext uri="{BB962C8B-B14F-4D97-AF65-F5344CB8AC3E}">
        <p14:creationId xmlns:p14="http://schemas.microsoft.com/office/powerpoint/2010/main" val="354958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C22F304-512B-4AB9-A604-D899BD76123B}"/>
              </a:ext>
            </a:extLst>
          </p:cNvPr>
          <p:cNvSpPr>
            <a:spLocks noGrp="1" noChangeArrowheads="1"/>
          </p:cNvSpPr>
          <p:nvPr>
            <p:ph type="title"/>
          </p:nvPr>
        </p:nvSpPr>
        <p:spPr>
          <a:xfrm>
            <a:off x="1524000" y="115888"/>
            <a:ext cx="9144000" cy="1865312"/>
          </a:xfrm>
          <a:effectLst>
            <a:outerShdw dist="35921" dir="2700000" algn="ctr" rotWithShape="0">
              <a:schemeClr val="bg2"/>
            </a:outerShdw>
          </a:effectLst>
        </p:spPr>
        <p:txBody>
          <a:bodyPr>
            <a:normAutofit/>
          </a:bodyPr>
          <a:lstStyle/>
          <a:p>
            <a:pPr>
              <a:defRPr/>
            </a:pPr>
            <a:r>
              <a:rPr lang="en-US" sz="4000" b="1" dirty="0">
                <a:solidFill>
                  <a:srgbClr val="660066"/>
                </a:solidFill>
                <a:latin typeface="Helvetica Light"/>
                <a:cs typeface="Arial" panose="020B0604020202020204" pitchFamily="34" charset="0"/>
              </a:rPr>
              <a:t>Clinical Pearl</a:t>
            </a:r>
          </a:p>
        </p:txBody>
      </p:sp>
      <p:sp>
        <p:nvSpPr>
          <p:cNvPr id="45059" name="Rectangle 3">
            <a:extLst>
              <a:ext uri="{FF2B5EF4-FFF2-40B4-BE49-F238E27FC236}">
                <a16:creationId xmlns:a16="http://schemas.microsoft.com/office/drawing/2014/main" id="{302E47CC-C2F7-4FF4-9F89-206B71B86A44}"/>
              </a:ext>
            </a:extLst>
          </p:cNvPr>
          <p:cNvSpPr>
            <a:spLocks noGrp="1"/>
          </p:cNvSpPr>
          <p:nvPr>
            <p:ph type="body" idx="1"/>
          </p:nvPr>
        </p:nvSpPr>
        <p:spPr>
          <a:xfrm>
            <a:off x="2362200" y="1981200"/>
            <a:ext cx="7772400" cy="4495800"/>
          </a:xfrm>
        </p:spPr>
        <p:txBody>
          <a:bodyPr/>
          <a:lstStyle/>
          <a:p>
            <a:pPr>
              <a:lnSpc>
                <a:spcPct val="90000"/>
              </a:lnSpc>
              <a:buClr>
                <a:schemeClr val="tx2"/>
              </a:buClr>
              <a:buFontTx/>
              <a:buNone/>
            </a:pPr>
            <a:r>
              <a:rPr lang="en-US" altLang="en-US" sz="3800" dirty="0"/>
              <a:t>	</a:t>
            </a:r>
            <a:r>
              <a:rPr lang="en-US" altLang="en-US" dirty="0"/>
              <a:t>In children, </a:t>
            </a:r>
            <a:r>
              <a:rPr lang="en-US" altLang="en-US" dirty="0">
                <a:solidFill>
                  <a:srgbClr val="FF0000"/>
                </a:solidFill>
              </a:rPr>
              <a:t>first consider trauma and loss, </a:t>
            </a:r>
            <a:r>
              <a:rPr lang="en-US" altLang="en-US" dirty="0"/>
              <a:t>then look  for what condition(s) is underpinning aggression:</a:t>
            </a:r>
          </a:p>
          <a:p>
            <a:pPr>
              <a:lnSpc>
                <a:spcPct val="90000"/>
              </a:lnSpc>
              <a:buClr>
                <a:schemeClr val="tx2"/>
              </a:buClr>
              <a:buFontTx/>
              <a:buNone/>
            </a:pPr>
            <a:r>
              <a:rPr lang="en-US" altLang="en-US" dirty="0"/>
              <a:t>		    - ADHD</a:t>
            </a:r>
          </a:p>
          <a:p>
            <a:pPr>
              <a:lnSpc>
                <a:spcPct val="90000"/>
              </a:lnSpc>
              <a:buClr>
                <a:schemeClr val="tx2"/>
              </a:buClr>
              <a:buFontTx/>
              <a:buNone/>
            </a:pPr>
            <a:r>
              <a:rPr lang="en-US" altLang="en-US" dirty="0"/>
              <a:t>		    - Anxiety</a:t>
            </a:r>
          </a:p>
          <a:p>
            <a:pPr>
              <a:lnSpc>
                <a:spcPct val="90000"/>
              </a:lnSpc>
              <a:buClr>
                <a:schemeClr val="tx2"/>
              </a:buClr>
              <a:buFontTx/>
              <a:buNone/>
            </a:pPr>
            <a:r>
              <a:rPr lang="en-US" altLang="en-US" dirty="0"/>
              <a:t>		    - Depression</a:t>
            </a:r>
          </a:p>
          <a:p>
            <a:pPr>
              <a:lnSpc>
                <a:spcPct val="90000"/>
              </a:lnSpc>
              <a:buClr>
                <a:schemeClr val="tx2"/>
              </a:buClr>
              <a:buFontTx/>
              <a:buNone/>
            </a:pPr>
            <a:r>
              <a:rPr lang="en-US" altLang="en-US" dirty="0"/>
              <a:t>		   </a:t>
            </a:r>
          </a:p>
          <a:p>
            <a:pPr>
              <a:lnSpc>
                <a:spcPct val="90000"/>
              </a:lnSpc>
              <a:buClr>
                <a:schemeClr val="tx2"/>
              </a:buClr>
              <a:buFontTx/>
              <a:buNone/>
            </a:pPr>
            <a:r>
              <a:rPr lang="en-US" altLang="en-US"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a:extLst>
              <a:ext uri="{FF2B5EF4-FFF2-40B4-BE49-F238E27FC236}">
                <a16:creationId xmlns:a16="http://schemas.microsoft.com/office/drawing/2014/main" id="{1C572D21-5224-4A4C-8D82-8C873DF6512F}"/>
              </a:ext>
            </a:extLst>
          </p:cNvPr>
          <p:cNvSpPr>
            <a:spLocks noChangeArrowheads="1"/>
          </p:cNvSpPr>
          <p:nvPr/>
        </p:nvSpPr>
        <p:spPr bwMode="blackWhite">
          <a:xfrm>
            <a:off x="2063750" y="2327276"/>
            <a:ext cx="2736850" cy="2614613"/>
          </a:xfrm>
          <a:prstGeom prst="ellipse">
            <a:avLst/>
          </a:prstGeom>
          <a:solidFill>
            <a:srgbClr val="FFB38D"/>
          </a:solidFill>
          <a:ln w="12700">
            <a:solidFill>
              <a:schemeClr val="bg2"/>
            </a:solidFill>
            <a:round/>
            <a:headEnd type="none" w="sm" len="sm"/>
            <a:tailEnd type="none" w="sm" len="sm"/>
          </a:ln>
        </p:spPr>
        <p:txBody>
          <a:bodyPr wrap="none" anchor="ctr"/>
          <a:lstStyle/>
          <a:p>
            <a:pPr algn="ctr" eaLnBrk="1" hangingPunct="1">
              <a:defRPr/>
            </a:pPr>
            <a:endParaRPr lang="en-US" dirty="0">
              <a:effectLst>
                <a:outerShdw blurRad="38100" dist="38100" dir="2700000" algn="tl">
                  <a:srgbClr val="000000"/>
                </a:outerShdw>
              </a:effectLst>
            </a:endParaRPr>
          </a:p>
          <a:p>
            <a:pPr algn="ctr" eaLnBrk="1" hangingPunct="1">
              <a:defRPr/>
            </a:pPr>
            <a:endParaRPr lang="en-US" dirty="0">
              <a:effectLst>
                <a:outerShdw blurRad="38100" dist="38100" dir="2700000" algn="tl">
                  <a:srgbClr val="000000"/>
                </a:outerShdw>
              </a:effectLst>
            </a:endParaRPr>
          </a:p>
          <a:p>
            <a:pPr algn="ctr" eaLnBrk="1" hangingPunct="1">
              <a:defRPr/>
            </a:pPr>
            <a:r>
              <a:rPr lang="en-US" sz="2200" dirty="0">
                <a:effectLst>
                  <a:outerShdw blurRad="38100" dist="38100" dir="2700000" algn="tl">
                    <a:srgbClr val="000000"/>
                  </a:outerShdw>
                </a:effectLst>
              </a:rPr>
              <a:t>Developmental</a:t>
            </a:r>
          </a:p>
          <a:p>
            <a:pPr algn="ctr" eaLnBrk="1" hangingPunct="1">
              <a:defRPr/>
            </a:pPr>
            <a:r>
              <a:rPr lang="en-US" sz="2200" dirty="0">
                <a:effectLst>
                  <a:outerShdw blurRad="38100" dist="38100" dir="2700000" algn="tl">
                    <a:srgbClr val="000000"/>
                  </a:outerShdw>
                </a:effectLst>
              </a:rPr>
              <a:t>Disorders </a:t>
            </a:r>
          </a:p>
          <a:p>
            <a:pPr algn="ctr" eaLnBrk="1" hangingPunct="1">
              <a:defRPr/>
            </a:pPr>
            <a:endParaRPr lang="en-US" sz="2200" dirty="0">
              <a:effectLst>
                <a:outerShdw blurRad="38100" dist="38100" dir="2700000" algn="tl">
                  <a:srgbClr val="000000"/>
                </a:outerShdw>
              </a:effectLst>
            </a:endParaRPr>
          </a:p>
          <a:p>
            <a:pPr algn="ctr" eaLnBrk="1" hangingPunct="1">
              <a:defRPr/>
            </a:pPr>
            <a:endParaRPr lang="en-US" dirty="0">
              <a:effectLst>
                <a:outerShdw blurRad="38100" dist="38100" dir="2700000" algn="tl">
                  <a:srgbClr val="000000"/>
                </a:outerShdw>
              </a:effectLst>
            </a:endParaRPr>
          </a:p>
          <a:p>
            <a:pPr algn="ctr" eaLnBrk="1" hangingPunct="1">
              <a:defRPr/>
            </a:pPr>
            <a:br>
              <a:rPr lang="en-US" dirty="0">
                <a:effectLst>
                  <a:outerShdw blurRad="38100" dist="38100" dir="2700000" algn="tl">
                    <a:srgbClr val="000000"/>
                  </a:outerShdw>
                </a:effectLst>
              </a:rPr>
            </a:br>
            <a:endParaRPr lang="en-US" dirty="0">
              <a:effectLst>
                <a:outerShdw blurRad="38100" dist="38100" dir="2700000" algn="tl">
                  <a:srgbClr val="000000"/>
                </a:outerShdw>
              </a:effectLst>
            </a:endParaRPr>
          </a:p>
        </p:txBody>
      </p:sp>
      <p:sp>
        <p:nvSpPr>
          <p:cNvPr id="15363" name="Oval 3">
            <a:extLst>
              <a:ext uri="{FF2B5EF4-FFF2-40B4-BE49-F238E27FC236}">
                <a16:creationId xmlns:a16="http://schemas.microsoft.com/office/drawing/2014/main" id="{AE32068A-D2A8-40E8-8644-111287EC335A}"/>
              </a:ext>
            </a:extLst>
          </p:cNvPr>
          <p:cNvSpPr>
            <a:spLocks noChangeArrowheads="1"/>
          </p:cNvSpPr>
          <p:nvPr/>
        </p:nvSpPr>
        <p:spPr bwMode="blackWhite">
          <a:xfrm>
            <a:off x="8940800" y="1985964"/>
            <a:ext cx="1042988" cy="1042987"/>
          </a:xfrm>
          <a:prstGeom prst="ellipse">
            <a:avLst/>
          </a:prstGeom>
          <a:solidFill>
            <a:srgbClr val="00FF99"/>
          </a:solidFill>
          <a:ln w="12700">
            <a:solidFill>
              <a:schemeClr val="bg2"/>
            </a:solidFill>
            <a:round/>
            <a:headEnd type="none" w="sm" len="sm"/>
            <a:tailEnd type="none" w="sm" len="sm"/>
          </a:ln>
          <a:effectLst>
            <a:outerShdw blurRad="63500" dist="38099" dir="2700000" algn="ctr" rotWithShape="0">
              <a:schemeClr val="bg2">
                <a:alpha val="74997"/>
              </a:schemeClr>
            </a:outerShdw>
          </a:effectLst>
        </p:spPr>
        <p:txBody>
          <a:bodyPr wrap="none" lIns="89383" tIns="44691" rIns="89383" bIns="44691" anchor="ctr"/>
          <a:lstStyle/>
          <a:p>
            <a:pPr algn="ctr" defTabSz="893763">
              <a:defRPr/>
            </a:pPr>
            <a:r>
              <a:rPr lang="en-US" sz="1200" dirty="0">
                <a:effectLst>
                  <a:outerShdw blurRad="38100" dist="38100" dir="2700000" algn="tl">
                    <a:srgbClr val="000000"/>
                  </a:outerShdw>
                </a:effectLst>
              </a:rPr>
              <a:t>Schizophrenia </a:t>
            </a:r>
          </a:p>
          <a:p>
            <a:pPr algn="ctr" defTabSz="893763">
              <a:defRPr/>
            </a:pPr>
            <a:r>
              <a:rPr lang="en-US" sz="1200" dirty="0">
                <a:effectLst>
                  <a:outerShdw blurRad="38100" dist="38100" dir="2700000" algn="tl">
                    <a:srgbClr val="000000"/>
                  </a:outerShdw>
                </a:effectLst>
              </a:rPr>
              <a:t>Spectrum</a:t>
            </a:r>
          </a:p>
        </p:txBody>
      </p:sp>
      <p:sp>
        <p:nvSpPr>
          <p:cNvPr id="39940" name="Oval 5">
            <a:extLst>
              <a:ext uri="{FF2B5EF4-FFF2-40B4-BE49-F238E27FC236}">
                <a16:creationId xmlns:a16="http://schemas.microsoft.com/office/drawing/2014/main" id="{0678C9DC-4AFF-41AE-B680-88518DE8FF7F}"/>
              </a:ext>
            </a:extLst>
          </p:cNvPr>
          <p:cNvSpPr>
            <a:spLocks noChangeArrowheads="1"/>
          </p:cNvSpPr>
          <p:nvPr/>
        </p:nvSpPr>
        <p:spPr bwMode="blackWhite">
          <a:xfrm>
            <a:off x="4151313" y="1846263"/>
            <a:ext cx="1008062" cy="1077912"/>
          </a:xfrm>
          <a:prstGeom prst="ellipse">
            <a:avLst/>
          </a:prstGeom>
          <a:solidFill>
            <a:schemeClr val="bg2"/>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400" b="1"/>
              <a:t>Bipolar </a:t>
            </a:r>
            <a:br>
              <a:rPr lang="en-US" altLang="en-US" sz="1400" b="1"/>
            </a:br>
            <a:r>
              <a:rPr lang="en-US" altLang="en-US" sz="1400" b="1"/>
              <a:t>spectrum</a:t>
            </a:r>
          </a:p>
        </p:txBody>
      </p:sp>
      <p:sp>
        <p:nvSpPr>
          <p:cNvPr id="39941" name="Oval 6">
            <a:extLst>
              <a:ext uri="{FF2B5EF4-FFF2-40B4-BE49-F238E27FC236}">
                <a16:creationId xmlns:a16="http://schemas.microsoft.com/office/drawing/2014/main" id="{9C437804-8150-4C5F-9E80-223E4D79383E}"/>
              </a:ext>
            </a:extLst>
          </p:cNvPr>
          <p:cNvSpPr>
            <a:spLocks noChangeArrowheads="1"/>
          </p:cNvSpPr>
          <p:nvPr/>
        </p:nvSpPr>
        <p:spPr bwMode="blackWhite">
          <a:xfrm>
            <a:off x="4943475" y="1196976"/>
            <a:ext cx="1873250" cy="1871663"/>
          </a:xfrm>
          <a:prstGeom prst="ellipse">
            <a:avLst/>
          </a:prstGeom>
          <a:solidFill>
            <a:srgbClr val="666699"/>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ADHD </a:t>
            </a:r>
            <a:br>
              <a:rPr lang="en-US" altLang="en-US" sz="1600" b="1"/>
            </a:br>
            <a:r>
              <a:rPr lang="en-US" altLang="en-US" sz="1600" b="1"/>
              <a:t>spectrum</a:t>
            </a:r>
          </a:p>
        </p:txBody>
      </p:sp>
      <p:sp>
        <p:nvSpPr>
          <p:cNvPr id="39942" name="Oval 8">
            <a:extLst>
              <a:ext uri="{FF2B5EF4-FFF2-40B4-BE49-F238E27FC236}">
                <a16:creationId xmlns:a16="http://schemas.microsoft.com/office/drawing/2014/main" id="{C2B996C2-53E0-477E-84B5-35508D90ACDF}"/>
              </a:ext>
            </a:extLst>
          </p:cNvPr>
          <p:cNvSpPr>
            <a:spLocks noChangeArrowheads="1"/>
          </p:cNvSpPr>
          <p:nvPr/>
        </p:nvSpPr>
        <p:spPr bwMode="blackWhite">
          <a:xfrm>
            <a:off x="6743700" y="2060576"/>
            <a:ext cx="1225550" cy="1152525"/>
          </a:xfrm>
          <a:prstGeom prst="ellipse">
            <a:avLst/>
          </a:prstGeom>
          <a:solidFill>
            <a:srgbClr val="009900"/>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Tourette</a:t>
            </a:r>
            <a:r>
              <a:rPr lang="ja-JP" altLang="en-US" sz="1600" b="1"/>
              <a:t>’</a:t>
            </a:r>
            <a:r>
              <a:rPr lang="en-US" altLang="ja-JP" sz="1600" b="1"/>
              <a:t>s</a:t>
            </a:r>
          </a:p>
          <a:p>
            <a:pPr algn="ctr" eaLnBrk="1" hangingPunct="1"/>
            <a:r>
              <a:rPr lang="en-US" altLang="en-US" sz="1600" b="1"/>
              <a:t>/OCD</a:t>
            </a:r>
          </a:p>
        </p:txBody>
      </p:sp>
      <p:sp>
        <p:nvSpPr>
          <p:cNvPr id="39943" name="Oval 9">
            <a:extLst>
              <a:ext uri="{FF2B5EF4-FFF2-40B4-BE49-F238E27FC236}">
                <a16:creationId xmlns:a16="http://schemas.microsoft.com/office/drawing/2014/main" id="{DDA3E6EF-19B5-49A7-99B6-DEBE0579C050}"/>
              </a:ext>
            </a:extLst>
          </p:cNvPr>
          <p:cNvSpPr>
            <a:spLocks noChangeArrowheads="1"/>
          </p:cNvSpPr>
          <p:nvPr/>
        </p:nvSpPr>
        <p:spPr bwMode="blackWhite">
          <a:xfrm>
            <a:off x="3503614" y="4508500"/>
            <a:ext cx="1584325" cy="1512888"/>
          </a:xfrm>
          <a:prstGeom prst="ellipse">
            <a:avLst/>
          </a:prstGeom>
          <a:solidFill>
            <a:srgbClr val="3399FF"/>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Conduct </a:t>
            </a:r>
          </a:p>
          <a:p>
            <a:pPr algn="ctr" eaLnBrk="1" hangingPunct="1"/>
            <a:r>
              <a:rPr lang="en-US" altLang="en-US" sz="1600" b="1"/>
              <a:t>Disorder</a:t>
            </a:r>
          </a:p>
          <a:p>
            <a:pPr algn="ctr" eaLnBrk="1" hangingPunct="1"/>
            <a:r>
              <a:rPr lang="en-US" altLang="en-US" sz="1600" b="1"/>
              <a:t>Substance </a:t>
            </a:r>
            <a:br>
              <a:rPr lang="en-US" altLang="en-US" sz="1600" b="1"/>
            </a:br>
            <a:r>
              <a:rPr lang="en-US" altLang="en-US" sz="1600" b="1"/>
              <a:t>abuse </a:t>
            </a:r>
          </a:p>
        </p:txBody>
      </p:sp>
      <p:sp>
        <p:nvSpPr>
          <p:cNvPr id="43018" name="Oval 10">
            <a:extLst>
              <a:ext uri="{FF2B5EF4-FFF2-40B4-BE49-F238E27FC236}">
                <a16:creationId xmlns:a16="http://schemas.microsoft.com/office/drawing/2014/main" id="{0242D114-2443-4AA7-A15E-20092D736240}"/>
              </a:ext>
            </a:extLst>
          </p:cNvPr>
          <p:cNvSpPr>
            <a:spLocks noChangeArrowheads="1"/>
          </p:cNvSpPr>
          <p:nvPr/>
        </p:nvSpPr>
        <p:spPr bwMode="blackWhite">
          <a:xfrm>
            <a:off x="6167438" y="4868864"/>
            <a:ext cx="2089150" cy="1728787"/>
          </a:xfrm>
          <a:prstGeom prst="ellipse">
            <a:avLst/>
          </a:prstGeom>
          <a:solidFill>
            <a:srgbClr val="B2B2B2"/>
          </a:solidFill>
          <a:ln w="12700">
            <a:solidFill>
              <a:schemeClr val="bg2"/>
            </a:solidFill>
            <a:round/>
            <a:headEnd type="none" w="sm" len="sm"/>
            <a:tailEnd type="none" w="sm" len="sm"/>
          </a:ln>
          <a:effectLst>
            <a:outerShdw dist="35921" dir="2700000" algn="ctr" rotWithShape="0">
              <a:schemeClr val="bg2">
                <a:alpha val="74997"/>
              </a:schemeClr>
            </a:outerShdw>
          </a:effectLst>
        </p:spPr>
        <p:txBody>
          <a:bodyPr wrap="none" lIns="89383" tIns="44691" rIns="89383" bIns="44691" anchor="ctr"/>
          <a:lstStyle/>
          <a:p>
            <a:pPr algn="ctr" eaLnBrk="1" hangingPunct="1">
              <a:defRPr/>
            </a:pPr>
            <a:endParaRPr lang="en-US" sz="1600" dirty="0">
              <a:effectLst>
                <a:outerShdw blurRad="38100" dist="38100" dir="2700000" algn="tl">
                  <a:srgbClr val="000000"/>
                </a:outerShdw>
              </a:effectLst>
            </a:endParaRPr>
          </a:p>
          <a:p>
            <a:pPr algn="ctr" eaLnBrk="1" hangingPunct="1">
              <a:defRPr/>
            </a:pPr>
            <a:r>
              <a:rPr lang="en-US" sz="1600" dirty="0">
                <a:effectLst>
                  <a:outerShdw blurRad="38100" dist="38100" dir="2700000" algn="tl">
                    <a:srgbClr val="000000"/>
                  </a:outerShdw>
                </a:effectLst>
              </a:rPr>
              <a:t>Cluster B </a:t>
            </a:r>
            <a:br>
              <a:rPr lang="en-US" sz="1600" dirty="0">
                <a:effectLst>
                  <a:outerShdw blurRad="38100" dist="38100" dir="2700000" algn="tl">
                    <a:srgbClr val="000000"/>
                  </a:outerShdw>
                </a:effectLst>
              </a:rPr>
            </a:br>
            <a:r>
              <a:rPr lang="en-US" sz="1600" dirty="0">
                <a:effectLst>
                  <a:outerShdw blurRad="38100" dist="38100" dir="2700000" algn="tl">
                    <a:srgbClr val="000000"/>
                  </a:outerShdw>
                </a:effectLst>
              </a:rPr>
              <a:t>personality </a:t>
            </a:r>
          </a:p>
          <a:p>
            <a:pPr algn="ctr" eaLnBrk="1" hangingPunct="1">
              <a:defRPr/>
            </a:pPr>
            <a:r>
              <a:rPr lang="en-US" sz="1600" dirty="0">
                <a:effectLst>
                  <a:outerShdw blurRad="38100" dist="38100" dir="2700000" algn="tl">
                    <a:srgbClr val="000000"/>
                  </a:outerShdw>
                </a:effectLst>
              </a:rPr>
              <a:t>disorders</a:t>
            </a:r>
          </a:p>
          <a:p>
            <a:pPr algn="ctr" eaLnBrk="1" hangingPunct="1">
              <a:defRPr/>
            </a:pPr>
            <a:endParaRPr lang="en-US" sz="1600" dirty="0">
              <a:effectLst>
                <a:outerShdw blurRad="38100" dist="38100" dir="2700000" algn="tl">
                  <a:srgbClr val="000000"/>
                </a:outerShdw>
              </a:effectLst>
            </a:endParaRPr>
          </a:p>
          <a:p>
            <a:pPr algn="ctr" eaLnBrk="1" hangingPunct="1">
              <a:defRPr/>
            </a:pPr>
            <a:endParaRPr lang="en-US" sz="1600" dirty="0">
              <a:effectLst>
                <a:outerShdw blurRad="38100" dist="38100" dir="2700000" algn="tl">
                  <a:srgbClr val="000000"/>
                </a:outerShdw>
              </a:effectLst>
            </a:endParaRPr>
          </a:p>
        </p:txBody>
      </p:sp>
      <p:grpSp>
        <p:nvGrpSpPr>
          <p:cNvPr id="39945" name="Group 11">
            <a:extLst>
              <a:ext uri="{FF2B5EF4-FFF2-40B4-BE49-F238E27FC236}">
                <a16:creationId xmlns:a16="http://schemas.microsoft.com/office/drawing/2014/main" id="{96491CA0-8F6F-4DA3-874C-4E4B88D0034D}"/>
              </a:ext>
            </a:extLst>
          </p:cNvPr>
          <p:cNvGrpSpPr>
            <a:grpSpLocks/>
          </p:cNvGrpSpPr>
          <p:nvPr/>
        </p:nvGrpSpPr>
        <p:grpSpPr bwMode="auto">
          <a:xfrm>
            <a:off x="7248526" y="2708275"/>
            <a:ext cx="2879725" cy="2706688"/>
            <a:chOff x="3763" y="1652"/>
            <a:chExt cx="1604" cy="1705"/>
          </a:xfrm>
        </p:grpSpPr>
        <p:sp>
          <p:nvSpPr>
            <p:cNvPr id="39951" name="Oval 12">
              <a:extLst>
                <a:ext uri="{FF2B5EF4-FFF2-40B4-BE49-F238E27FC236}">
                  <a16:creationId xmlns:a16="http://schemas.microsoft.com/office/drawing/2014/main" id="{DD70C4FB-E63C-4A68-82F2-CF407CE9FBF6}"/>
                </a:ext>
              </a:extLst>
            </p:cNvPr>
            <p:cNvSpPr>
              <a:spLocks noChangeArrowheads="1"/>
            </p:cNvSpPr>
            <p:nvPr/>
          </p:nvSpPr>
          <p:spPr bwMode="blackWhite">
            <a:xfrm>
              <a:off x="3763" y="1652"/>
              <a:ext cx="1604" cy="1705"/>
            </a:xfrm>
            <a:prstGeom prst="ellipse">
              <a:avLst/>
            </a:prstGeom>
            <a:solidFill>
              <a:srgbClr val="666699"/>
            </a:solidFill>
            <a:ln w="12700">
              <a:solidFill>
                <a:schemeClr val="bg2"/>
              </a:solidFill>
              <a:round/>
              <a:headEnd type="none" w="sm" len="sm"/>
              <a:tailEnd type="none" w="sm" len="sm"/>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a:p>
          </p:txBody>
        </p:sp>
        <p:sp>
          <p:nvSpPr>
            <p:cNvPr id="39952" name="Text Box 13">
              <a:extLst>
                <a:ext uri="{FF2B5EF4-FFF2-40B4-BE49-F238E27FC236}">
                  <a16:creationId xmlns:a16="http://schemas.microsoft.com/office/drawing/2014/main" id="{F30D6863-23F8-4871-8ED5-DB108A1C9EDB}"/>
                </a:ext>
              </a:extLst>
            </p:cNvPr>
            <p:cNvSpPr txBox="1">
              <a:spLocks noChangeArrowheads="1"/>
            </p:cNvSpPr>
            <p:nvPr/>
          </p:nvSpPr>
          <p:spPr bwMode="blackWhite">
            <a:xfrm>
              <a:off x="4284" y="2333"/>
              <a:ext cx="602"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89383" tIns="44691" rIns="89383" bIns="44691">
              <a:spAutoFit/>
            </a:bodyP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2200" b="1"/>
                <a:t>PTSD</a:t>
              </a:r>
            </a:p>
          </p:txBody>
        </p:sp>
      </p:grpSp>
      <p:sp>
        <p:nvSpPr>
          <p:cNvPr id="39946" name="Oval 17">
            <a:extLst>
              <a:ext uri="{FF2B5EF4-FFF2-40B4-BE49-F238E27FC236}">
                <a16:creationId xmlns:a16="http://schemas.microsoft.com/office/drawing/2014/main" id="{D2E104DA-BE13-4077-B609-52927F085B52}"/>
              </a:ext>
            </a:extLst>
          </p:cNvPr>
          <p:cNvSpPr>
            <a:spLocks noChangeArrowheads="1"/>
          </p:cNvSpPr>
          <p:nvPr/>
        </p:nvSpPr>
        <p:spPr bwMode="blackWhite">
          <a:xfrm>
            <a:off x="4511673" y="2708274"/>
            <a:ext cx="3024191" cy="2706687"/>
          </a:xfrm>
          <a:prstGeom prst="ellipse">
            <a:avLst/>
          </a:prstGeom>
          <a:solidFill>
            <a:srgbClr val="FF9900"/>
          </a:solidFill>
          <a:ln w="12700">
            <a:solidFill>
              <a:srgbClr val="333333"/>
            </a:solidFill>
            <a:round/>
            <a:headEnd type="none" w="sm" len="sm"/>
            <a:tailEnd type="none" w="sm" len="sm"/>
          </a:ln>
        </p:spPr>
        <p:txBody>
          <a:bodyPr wrap="square" lIns="89383" tIns="44691" rIns="89383" bIns="44691">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a:p>
        </p:txBody>
      </p:sp>
      <p:sp>
        <p:nvSpPr>
          <p:cNvPr id="39947" name="Text Box 18">
            <a:extLst>
              <a:ext uri="{FF2B5EF4-FFF2-40B4-BE49-F238E27FC236}">
                <a16:creationId xmlns:a16="http://schemas.microsoft.com/office/drawing/2014/main" id="{126C6D02-6FCC-4E7F-8E38-BC1B7F07B182}"/>
              </a:ext>
            </a:extLst>
          </p:cNvPr>
          <p:cNvSpPr txBox="1">
            <a:spLocks noChangeArrowheads="1"/>
          </p:cNvSpPr>
          <p:nvPr/>
        </p:nvSpPr>
        <p:spPr bwMode="blackWhite">
          <a:xfrm>
            <a:off x="5154613" y="3487739"/>
            <a:ext cx="1873250" cy="110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89383" tIns="44691" rIns="89383" bIns="44691">
            <a:spAutoFit/>
          </a:bodyP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2200" b="1" dirty="0">
                <a:solidFill>
                  <a:schemeClr val="bg2"/>
                </a:solidFill>
              </a:rPr>
              <a:t>Impulsivity </a:t>
            </a:r>
            <a:br>
              <a:rPr lang="en-US" altLang="en-US" sz="2200" b="1" dirty="0">
                <a:solidFill>
                  <a:schemeClr val="bg2"/>
                </a:solidFill>
              </a:rPr>
            </a:br>
            <a:r>
              <a:rPr lang="en-US" altLang="en-US" sz="2200" b="1" dirty="0">
                <a:solidFill>
                  <a:schemeClr val="bg2"/>
                </a:solidFill>
              </a:rPr>
              <a:t>and</a:t>
            </a:r>
          </a:p>
          <a:p>
            <a:pPr algn="ctr" eaLnBrk="1" hangingPunct="1"/>
            <a:r>
              <a:rPr lang="en-US" altLang="en-US" sz="2200" b="1" dirty="0">
                <a:solidFill>
                  <a:schemeClr val="bg2"/>
                </a:solidFill>
              </a:rPr>
              <a:t>Aggression</a:t>
            </a:r>
            <a:endParaRPr lang="en-US" altLang="en-US" sz="1800" b="1" dirty="0">
              <a:solidFill>
                <a:schemeClr val="bg2"/>
              </a:solidFill>
            </a:endParaRPr>
          </a:p>
        </p:txBody>
      </p:sp>
      <p:sp>
        <p:nvSpPr>
          <p:cNvPr id="35855" name="Rectangle 19">
            <a:extLst>
              <a:ext uri="{FF2B5EF4-FFF2-40B4-BE49-F238E27FC236}">
                <a16:creationId xmlns:a16="http://schemas.microsoft.com/office/drawing/2014/main" id="{B5CF273F-F348-47DA-8E26-065B102707E1}"/>
              </a:ext>
            </a:extLst>
          </p:cNvPr>
          <p:cNvSpPr>
            <a:spLocks noGrp="1" noChangeArrowheads="1"/>
          </p:cNvSpPr>
          <p:nvPr>
            <p:ph type="title"/>
          </p:nvPr>
        </p:nvSpPr>
        <p:spPr>
          <a:xfrm>
            <a:off x="1524000" y="188913"/>
            <a:ext cx="9144000" cy="1111250"/>
          </a:xfrm>
          <a:effectLst>
            <a:outerShdw dist="35921" dir="2700000" algn="ctr" rotWithShape="0">
              <a:schemeClr val="bg2"/>
            </a:outerShdw>
          </a:effectLst>
        </p:spPr>
        <p:txBody>
          <a:bodyPr>
            <a:normAutofit/>
          </a:bodyPr>
          <a:lstStyle/>
          <a:p>
            <a:pPr>
              <a:defRPr/>
            </a:pPr>
            <a:r>
              <a:rPr lang="en-US" sz="4000" b="1" dirty="0">
                <a:latin typeface="Arial" panose="020B0604020202020204" pitchFamily="34" charset="0"/>
              </a:rPr>
              <a:t>Differential Diagnosis</a:t>
            </a:r>
          </a:p>
        </p:txBody>
      </p:sp>
      <p:sp>
        <p:nvSpPr>
          <p:cNvPr id="39949" name="Oval 20">
            <a:extLst>
              <a:ext uri="{FF2B5EF4-FFF2-40B4-BE49-F238E27FC236}">
                <a16:creationId xmlns:a16="http://schemas.microsoft.com/office/drawing/2014/main" id="{F00A8DD7-FB70-401D-99BE-158127B4DE39}"/>
              </a:ext>
            </a:extLst>
          </p:cNvPr>
          <p:cNvSpPr>
            <a:spLocks noChangeArrowheads="1"/>
          </p:cNvSpPr>
          <p:nvPr/>
        </p:nvSpPr>
        <p:spPr bwMode="blackWhite">
          <a:xfrm>
            <a:off x="7608888" y="1268414"/>
            <a:ext cx="1554162" cy="1519237"/>
          </a:xfrm>
          <a:prstGeom prst="ellipse">
            <a:avLst/>
          </a:prstGeom>
          <a:solidFill>
            <a:srgbClr val="FFFF00"/>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Severe </a:t>
            </a:r>
          </a:p>
          <a:p>
            <a:pPr algn="ctr" eaLnBrk="1" hangingPunct="1"/>
            <a:r>
              <a:rPr lang="en-US" altLang="en-US" sz="1600" b="1"/>
              <a:t>Anxiety</a:t>
            </a:r>
          </a:p>
        </p:txBody>
      </p:sp>
      <p:sp>
        <p:nvSpPr>
          <p:cNvPr id="39950" name="Oval 8">
            <a:extLst>
              <a:ext uri="{FF2B5EF4-FFF2-40B4-BE49-F238E27FC236}">
                <a16:creationId xmlns:a16="http://schemas.microsoft.com/office/drawing/2014/main" id="{D6ECF309-AD2D-4CDC-8FA6-3F02FF9DC867}"/>
              </a:ext>
            </a:extLst>
          </p:cNvPr>
          <p:cNvSpPr>
            <a:spLocks noChangeArrowheads="1"/>
          </p:cNvSpPr>
          <p:nvPr/>
        </p:nvSpPr>
        <p:spPr bwMode="blackWhite">
          <a:xfrm>
            <a:off x="2208214" y="3644901"/>
            <a:ext cx="1584325" cy="1008063"/>
          </a:xfrm>
          <a:prstGeom prst="ellipse">
            <a:avLst/>
          </a:prstGeom>
          <a:solidFill>
            <a:schemeClr val="accent2"/>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400" b="1" dirty="0">
                <a:solidFill>
                  <a:schemeClr val="bg2"/>
                </a:solidFill>
              </a:rPr>
              <a:t>Autism Spectrum </a:t>
            </a:r>
          </a:p>
          <a:p>
            <a:pPr algn="ctr" eaLnBrk="1" hangingPunct="1"/>
            <a:r>
              <a:rPr lang="en-US" altLang="en-US" sz="1400" b="1" dirty="0">
                <a:solidFill>
                  <a:schemeClr val="bg2"/>
                </a:solidFill>
              </a:rPr>
              <a:t>Disorders</a:t>
            </a:r>
          </a:p>
        </p:txBody>
      </p:sp>
    </p:spTree>
    <p:extLst>
      <p:ext uri="{BB962C8B-B14F-4D97-AF65-F5344CB8AC3E}">
        <p14:creationId xmlns:p14="http://schemas.microsoft.com/office/powerpoint/2010/main" val="2573468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B91D-286A-4C5A-BA86-6389FF3AB0B7}"/>
              </a:ext>
            </a:extLst>
          </p:cNvPr>
          <p:cNvSpPr>
            <a:spLocks noGrp="1"/>
          </p:cNvSpPr>
          <p:nvPr>
            <p:ph type="title"/>
          </p:nvPr>
        </p:nvSpPr>
        <p:spPr>
          <a:xfrm>
            <a:off x="1905000" y="1"/>
            <a:ext cx="8382000" cy="1330325"/>
          </a:xfrm>
        </p:spPr>
        <p:txBody>
          <a:bodyPr/>
          <a:lstStyle/>
          <a:p>
            <a:pPr algn="ctr">
              <a:defRPr/>
            </a:pPr>
            <a:br>
              <a:rPr lang="en-US" b="1" dirty="0">
                <a:solidFill>
                  <a:srgbClr val="660066"/>
                </a:solidFill>
              </a:rPr>
            </a:br>
            <a:r>
              <a:rPr lang="en-US" sz="3600" b="1" dirty="0">
                <a:solidFill>
                  <a:srgbClr val="660066"/>
                </a:solidFill>
              </a:rPr>
              <a:t>Assessing Aggression</a:t>
            </a:r>
          </a:p>
        </p:txBody>
      </p:sp>
      <p:sp>
        <p:nvSpPr>
          <p:cNvPr id="51203" name="Content Placeholder 2">
            <a:extLst>
              <a:ext uri="{FF2B5EF4-FFF2-40B4-BE49-F238E27FC236}">
                <a16:creationId xmlns:a16="http://schemas.microsoft.com/office/drawing/2014/main" id="{AD9C58CC-4A0F-4689-862F-E87D0D85FE9E}"/>
              </a:ext>
            </a:extLst>
          </p:cNvPr>
          <p:cNvSpPr>
            <a:spLocks noGrp="1"/>
          </p:cNvSpPr>
          <p:nvPr>
            <p:ph idx="1"/>
          </p:nvPr>
        </p:nvSpPr>
        <p:spPr>
          <a:xfrm>
            <a:off x="1733865" y="1514500"/>
            <a:ext cx="8553135" cy="5121251"/>
          </a:xfrm>
        </p:spPr>
        <p:txBody>
          <a:bodyPr>
            <a:normAutofit/>
          </a:bodyPr>
          <a:lstStyle/>
          <a:p>
            <a:r>
              <a:rPr lang="en-US" altLang="en-US" dirty="0"/>
              <a:t>Characterize the aggression:</a:t>
            </a:r>
          </a:p>
          <a:p>
            <a:pPr lvl="1"/>
            <a:r>
              <a:rPr lang="en-US" altLang="en-US" sz="2800" dirty="0"/>
              <a:t>What kind of aggression? Verbal? Physical?</a:t>
            </a:r>
          </a:p>
          <a:p>
            <a:pPr lvl="1"/>
            <a:r>
              <a:rPr lang="en-US" altLang="en-US" sz="2800" dirty="0"/>
              <a:t>Who/what is target? Self? Others? Property? </a:t>
            </a:r>
          </a:p>
          <a:p>
            <a:pPr lvl="1"/>
            <a:r>
              <a:rPr lang="en-US" altLang="en-US" sz="2800" dirty="0"/>
              <a:t>How severe, frequent and dangerous is the aggression?</a:t>
            </a:r>
          </a:p>
          <a:p>
            <a:r>
              <a:rPr lang="en-US" altLang="en-US" dirty="0"/>
              <a:t>Other important questions to answer:</a:t>
            </a:r>
          </a:p>
          <a:p>
            <a:pPr lvl="1"/>
            <a:r>
              <a:rPr lang="en-US" altLang="en-US" sz="2800" dirty="0"/>
              <a:t>Do they have a condition that might be underpinning the aggression?</a:t>
            </a:r>
          </a:p>
          <a:p>
            <a:pPr lvl="1"/>
            <a:r>
              <a:rPr lang="en-US" altLang="en-US" sz="2800" dirty="0"/>
              <a:t>What tipped the apple cart over and when?</a:t>
            </a:r>
          </a:p>
          <a:p>
            <a:pPr lvl="1"/>
            <a:r>
              <a:rPr lang="en-US" altLang="en-US" sz="2800" dirty="0"/>
              <a:t>Is the child being abused or bullied?</a:t>
            </a:r>
          </a:p>
          <a:p>
            <a:pPr lvl="1"/>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1940C433-BF79-4557-B3D7-CEF136527635}"/>
              </a:ext>
            </a:extLst>
          </p:cNvPr>
          <p:cNvSpPr>
            <a:spLocks noGrp="1" noChangeArrowheads="1"/>
          </p:cNvSpPr>
          <p:nvPr>
            <p:ph type="title"/>
          </p:nvPr>
        </p:nvSpPr>
        <p:spPr>
          <a:xfrm>
            <a:off x="1524000" y="814389"/>
            <a:ext cx="9144000" cy="498475"/>
          </a:xfrm>
          <a:noFill/>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a:defRPr/>
            </a:pPr>
            <a:r>
              <a:rPr lang="en-US" sz="3600" b="1" dirty="0">
                <a:solidFill>
                  <a:srgbClr val="660066"/>
                </a:solidFill>
                <a:effectLst>
                  <a:outerShdw blurRad="38100" dist="38100" dir="2700000" algn="tl">
                    <a:srgbClr val="000000">
                      <a:alpha val="43137"/>
                    </a:srgbClr>
                  </a:outerShdw>
                </a:effectLst>
                <a:latin typeface="Helvetica Light"/>
                <a:ea typeface="MS PGothic" charset="0"/>
              </a:rPr>
              <a:t>Aggression Assessment: Take your time!</a:t>
            </a:r>
          </a:p>
        </p:txBody>
      </p:sp>
      <p:sp>
        <p:nvSpPr>
          <p:cNvPr id="52227" name="Rectangle 3">
            <a:extLst>
              <a:ext uri="{FF2B5EF4-FFF2-40B4-BE49-F238E27FC236}">
                <a16:creationId xmlns:a16="http://schemas.microsoft.com/office/drawing/2014/main" id="{E945C547-E49F-4AF4-8E4D-45329102135B}"/>
              </a:ext>
            </a:extLst>
          </p:cNvPr>
          <p:cNvSpPr>
            <a:spLocks noGrp="1"/>
          </p:cNvSpPr>
          <p:nvPr>
            <p:ph idx="1"/>
          </p:nvPr>
        </p:nvSpPr>
        <p:spPr>
          <a:xfrm>
            <a:off x="1912939" y="1722783"/>
            <a:ext cx="9059861" cy="4015408"/>
          </a:xfrm>
        </p:spPr>
        <p:txBody>
          <a:bodyPr>
            <a:normAutofit/>
          </a:bodyPr>
          <a:lstStyle/>
          <a:p>
            <a:pPr>
              <a:spcBef>
                <a:spcPct val="0"/>
              </a:spcBef>
              <a:spcAft>
                <a:spcPts val="600"/>
              </a:spcAft>
              <a:buClr>
                <a:schemeClr val="tx2"/>
              </a:buClr>
            </a:pPr>
            <a:r>
              <a:rPr lang="en-US" altLang="en-US" dirty="0"/>
              <a:t>Resist the need to prescribe on the first visit!</a:t>
            </a:r>
          </a:p>
          <a:p>
            <a:pPr marL="0" indent="0">
              <a:spcBef>
                <a:spcPct val="0"/>
              </a:spcBef>
              <a:spcAft>
                <a:spcPts val="600"/>
              </a:spcAft>
              <a:buClr>
                <a:schemeClr val="tx2"/>
              </a:buClr>
              <a:buNone/>
            </a:pPr>
            <a:r>
              <a:rPr lang="en-US" altLang="en-US" dirty="0"/>
              <a:t>     - Interview family together – observe dynamics</a:t>
            </a:r>
          </a:p>
          <a:p>
            <a:pPr marL="0" indent="0">
              <a:spcBef>
                <a:spcPct val="0"/>
              </a:spcBef>
              <a:spcAft>
                <a:spcPts val="600"/>
              </a:spcAft>
              <a:buClr>
                <a:schemeClr val="tx2"/>
              </a:buClr>
              <a:buNone/>
            </a:pPr>
            <a:r>
              <a:rPr lang="en-US" altLang="en-US" dirty="0"/>
              <a:t>     - Interview patient and parent/guardian  </a:t>
            </a:r>
          </a:p>
          <a:p>
            <a:pPr marL="0" indent="0">
              <a:spcBef>
                <a:spcPct val="0"/>
              </a:spcBef>
              <a:spcAft>
                <a:spcPts val="600"/>
              </a:spcAft>
              <a:buClr>
                <a:schemeClr val="tx2"/>
              </a:buClr>
              <a:buNone/>
            </a:pPr>
            <a:r>
              <a:rPr lang="en-US" altLang="en-US" dirty="0"/>
              <a:t>       separately</a:t>
            </a:r>
          </a:p>
          <a:p>
            <a:pPr>
              <a:spcBef>
                <a:spcPct val="0"/>
              </a:spcBef>
              <a:spcAft>
                <a:spcPts val="600"/>
              </a:spcAft>
              <a:buClr>
                <a:schemeClr val="tx2"/>
              </a:buClr>
            </a:pPr>
            <a:r>
              <a:rPr lang="en-US" altLang="en-US" dirty="0"/>
              <a:t>Family History, Psychosocial History and strengths</a:t>
            </a:r>
          </a:p>
          <a:p>
            <a:pPr>
              <a:spcBef>
                <a:spcPct val="0"/>
              </a:spcBef>
              <a:spcAft>
                <a:spcPts val="600"/>
              </a:spcAft>
              <a:buClr>
                <a:schemeClr val="tx2"/>
              </a:buClr>
            </a:pPr>
            <a:r>
              <a:rPr lang="en-US" altLang="en-US" dirty="0"/>
              <a:t>Get input directly from school </a:t>
            </a:r>
          </a:p>
          <a:p>
            <a:pPr>
              <a:spcBef>
                <a:spcPct val="0"/>
              </a:spcBef>
              <a:spcAft>
                <a:spcPts val="600"/>
              </a:spcAft>
              <a:buClr>
                <a:schemeClr val="tx2"/>
              </a:buClr>
            </a:pPr>
            <a:r>
              <a:rPr lang="en-US" altLang="en-US" dirty="0"/>
              <a:t>Use standardized rating scales</a:t>
            </a:r>
          </a:p>
          <a:p>
            <a:pPr>
              <a:spcBef>
                <a:spcPct val="0"/>
              </a:spcBef>
              <a:spcAft>
                <a:spcPts val="600"/>
              </a:spcAft>
              <a:buClr>
                <a:schemeClr val="tx2"/>
              </a:buClr>
            </a:pPr>
            <a:r>
              <a:rPr lang="en-US" altLang="en-US" dirty="0"/>
              <a:t>Physical examination and labs (typically none)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a:extLst>
              <a:ext uri="{FF2B5EF4-FFF2-40B4-BE49-F238E27FC236}">
                <a16:creationId xmlns:a16="http://schemas.microsoft.com/office/drawing/2014/main" id="{7B1B9216-C963-4ACB-B6B9-59BF95026039}"/>
              </a:ext>
            </a:extLst>
          </p:cNvPr>
          <p:cNvSpPr>
            <a:spLocks noGrp="1" noChangeArrowheads="1"/>
          </p:cNvSpPr>
          <p:nvPr>
            <p:ph type="title"/>
          </p:nvPr>
        </p:nvSpPr>
        <p:spPr>
          <a:xfrm>
            <a:off x="1524000" y="433389"/>
            <a:ext cx="9144000" cy="1068387"/>
          </a:xfrm>
          <a:effectLst>
            <a:outerShdw dist="35921" dir="2700000" algn="ctr" rotWithShape="0">
              <a:schemeClr val="bg2"/>
            </a:outerShdw>
          </a:effectLst>
        </p:spPr>
        <p:txBody>
          <a:bodyPr>
            <a:normAutofit/>
          </a:bodyPr>
          <a:lstStyle/>
          <a:p>
            <a:pPr algn="ctr" eaLnBrk="1" hangingPunct="1">
              <a:defRPr/>
            </a:pPr>
            <a:r>
              <a:rPr lang="en-US" sz="3600" b="1" dirty="0">
                <a:solidFill>
                  <a:srgbClr val="660066"/>
                </a:solidFill>
                <a:cs typeface="ＭＳ Ｐゴシック" charset="0"/>
              </a:rPr>
              <a:t>Use </a:t>
            </a:r>
            <a:r>
              <a:rPr sz="3600" b="1" dirty="0">
                <a:solidFill>
                  <a:srgbClr val="660066"/>
                </a:solidFill>
                <a:cs typeface="ＭＳ Ｐゴシック" charset="0"/>
              </a:rPr>
              <a:t>Standardized Measures </a:t>
            </a:r>
            <a:endParaRPr sz="3600" b="1" dirty="0">
              <a:solidFill>
                <a:srgbClr val="660066"/>
              </a:solidFill>
              <a:effectLst>
                <a:outerShdw blurRad="38100" dist="38100" dir="2700000" algn="tl">
                  <a:srgbClr val="FFFFFF"/>
                </a:outerShdw>
              </a:effectLst>
              <a:cs typeface="ＭＳ Ｐゴシック" charset="0"/>
            </a:endParaRPr>
          </a:p>
        </p:txBody>
      </p:sp>
      <p:sp>
        <p:nvSpPr>
          <p:cNvPr id="55299" name="Rectangle 3">
            <a:extLst>
              <a:ext uri="{FF2B5EF4-FFF2-40B4-BE49-F238E27FC236}">
                <a16:creationId xmlns:a16="http://schemas.microsoft.com/office/drawing/2014/main" id="{4EBBE780-A3B1-4434-918E-7F0D046A7E88}"/>
              </a:ext>
            </a:extLst>
          </p:cNvPr>
          <p:cNvSpPr>
            <a:spLocks noGrp="1"/>
          </p:cNvSpPr>
          <p:nvPr>
            <p:ph idx="1"/>
          </p:nvPr>
        </p:nvSpPr>
        <p:spPr>
          <a:xfrm>
            <a:off x="2057400" y="2093843"/>
            <a:ext cx="7899400" cy="3610046"/>
          </a:xfrm>
        </p:spPr>
        <p:txBody>
          <a:bodyPr/>
          <a:lstStyle/>
          <a:p>
            <a:pPr eaLnBrk="1" hangingPunct="1">
              <a:spcAft>
                <a:spcPct val="35000"/>
              </a:spcAft>
              <a:buClr>
                <a:schemeClr val="tx2"/>
              </a:buClr>
            </a:pPr>
            <a:r>
              <a:rPr lang="en-US" altLang="en-US" dirty="0"/>
              <a:t>Underlying condition </a:t>
            </a:r>
          </a:p>
          <a:p>
            <a:pPr lvl="1">
              <a:spcAft>
                <a:spcPct val="35000"/>
              </a:spcAft>
              <a:buClr>
                <a:schemeClr val="tx2"/>
              </a:buClr>
            </a:pPr>
            <a:r>
              <a:rPr lang="en-US" altLang="en-US" sz="2800" dirty="0"/>
              <a:t>Vanderbilt, SCARED, PHQ, etc.</a:t>
            </a:r>
          </a:p>
          <a:p>
            <a:pPr eaLnBrk="1" hangingPunct="1">
              <a:spcAft>
                <a:spcPct val="35000"/>
              </a:spcAft>
              <a:buClr>
                <a:schemeClr val="tx2"/>
              </a:buClr>
            </a:pPr>
            <a:r>
              <a:rPr lang="en-US" altLang="en-US" dirty="0"/>
              <a:t>Aggression</a:t>
            </a:r>
          </a:p>
          <a:p>
            <a:pPr lvl="1">
              <a:spcAft>
                <a:spcPct val="35000"/>
              </a:spcAft>
              <a:buClr>
                <a:schemeClr val="tx2"/>
              </a:buClr>
            </a:pPr>
            <a:r>
              <a:rPr lang="en-US" altLang="en-US" sz="2800" dirty="0"/>
              <a:t>Modified Overt Aggression Scale (MOAS)</a:t>
            </a:r>
          </a:p>
          <a:p>
            <a:pPr lvl="1">
              <a:spcAft>
                <a:spcPct val="35000"/>
              </a:spcAft>
              <a:buClr>
                <a:schemeClr val="tx2"/>
              </a:buClr>
            </a:pPr>
            <a:r>
              <a:rPr lang="en-US" altLang="en-US" sz="2800" dirty="0" err="1"/>
              <a:t>Nisonger</a:t>
            </a:r>
            <a:r>
              <a:rPr lang="en-US" altLang="en-US" sz="2800" dirty="0"/>
              <a:t> Child Behavior Rating Form  (N-CBRF)</a:t>
            </a:r>
          </a:p>
          <a:p>
            <a:pPr marL="0" indent="0" eaLnBrk="1" hangingPunct="1">
              <a:spcAft>
                <a:spcPct val="35000"/>
              </a:spcAft>
              <a:buClr>
                <a:schemeClr val="tx2"/>
              </a:buClr>
              <a:buNone/>
            </a:pP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Image result for cartoons anger">
            <a:extLst>
              <a:ext uri="{FF2B5EF4-FFF2-40B4-BE49-F238E27FC236}">
                <a16:creationId xmlns:a16="http://schemas.microsoft.com/office/drawing/2014/main" id="{D388A8D7-EC99-4F53-A6FD-BC2714F25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838201"/>
            <a:ext cx="6480175" cy="561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023FE52-B3CE-4965-BCE9-CB1A4B7A787F}"/>
              </a:ext>
            </a:extLst>
          </p:cNvPr>
          <p:cNvSpPr>
            <a:spLocks noGrp="1" noChangeArrowheads="1"/>
          </p:cNvSpPr>
          <p:nvPr>
            <p:ph type="title"/>
          </p:nvPr>
        </p:nvSpPr>
        <p:spPr/>
        <p:txBody>
          <a:bodyPr>
            <a:normAutofit/>
          </a:bodyPr>
          <a:lstStyle/>
          <a:p>
            <a:pPr>
              <a:defRPr/>
            </a:pPr>
            <a:r>
              <a:rPr lang="en-US" b="1" dirty="0">
                <a:solidFill>
                  <a:srgbClr val="660066"/>
                </a:solidFill>
              </a:rPr>
              <a:t>Modified Overt Aggression Scale (MOAS)</a:t>
            </a:r>
          </a:p>
        </p:txBody>
      </p:sp>
      <p:sp>
        <p:nvSpPr>
          <p:cNvPr id="58371" name="Rectangle 3">
            <a:extLst>
              <a:ext uri="{FF2B5EF4-FFF2-40B4-BE49-F238E27FC236}">
                <a16:creationId xmlns:a16="http://schemas.microsoft.com/office/drawing/2014/main" id="{2F6A266A-89DA-4747-9D6B-0BCA4CCC2C2C}"/>
              </a:ext>
            </a:extLst>
          </p:cNvPr>
          <p:cNvSpPr>
            <a:spLocks noGrp="1"/>
          </p:cNvSpPr>
          <p:nvPr>
            <p:ph type="body" idx="1"/>
          </p:nvPr>
        </p:nvSpPr>
        <p:spPr>
          <a:xfrm>
            <a:off x="716095" y="2540264"/>
            <a:ext cx="10515600" cy="4091344"/>
          </a:xfrm>
        </p:spPr>
        <p:txBody>
          <a:bodyPr/>
          <a:lstStyle/>
          <a:p>
            <a:r>
              <a:rPr lang="en-US" altLang="en-US" dirty="0"/>
              <a:t>Aggression subtypes</a:t>
            </a:r>
          </a:p>
          <a:p>
            <a:pPr marL="0" indent="0">
              <a:buNone/>
            </a:pPr>
            <a:r>
              <a:rPr lang="en-US" altLang="en-US" dirty="0"/>
              <a:t>   - Verbal Incidents</a:t>
            </a:r>
          </a:p>
          <a:p>
            <a:pPr marL="0" indent="0">
              <a:buNone/>
            </a:pPr>
            <a:r>
              <a:rPr lang="en-US" altLang="en-US" dirty="0"/>
              <a:t>   - Incidents involving property</a:t>
            </a:r>
          </a:p>
          <a:p>
            <a:pPr marL="0" indent="0">
              <a:buNone/>
            </a:pPr>
            <a:r>
              <a:rPr lang="en-US" altLang="en-US" dirty="0"/>
              <a:t>   - Incidents towards other people</a:t>
            </a:r>
          </a:p>
          <a:p>
            <a:pPr marL="0" indent="0">
              <a:buNone/>
            </a:pPr>
            <a:r>
              <a:rPr lang="en-US" altLang="en-US" dirty="0"/>
              <a:t>   - Incidents directed towards self</a:t>
            </a:r>
          </a:p>
          <a:p>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C:\Users\MartiniK\Desktop\2523_001_Page_1.jpg">
            <a:extLst>
              <a:ext uri="{FF2B5EF4-FFF2-40B4-BE49-F238E27FC236}">
                <a16:creationId xmlns:a16="http://schemas.microsoft.com/office/drawing/2014/main" id="{2A3F7538-2AEF-EEDA-DDD6-4E693A16F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33400"/>
            <a:ext cx="45926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30" y="3311639"/>
            <a:ext cx="11336740" cy="955562"/>
          </a:xfrm>
        </p:spPr>
        <p:txBody>
          <a:bodyPr>
            <a:normAutofit/>
          </a:bodyPr>
          <a:lstStyle/>
          <a:p>
            <a:r>
              <a:rPr lang="en-US" sz="2800" dirty="0">
                <a:solidFill>
                  <a:schemeClr val="tx1">
                    <a:lumMod val="65000"/>
                    <a:lumOff val="35000"/>
                  </a:schemeClr>
                </a:solidFill>
                <a:ea typeface="+mn-ea"/>
                <a:cs typeface="+mn-cs"/>
              </a:rPr>
              <a:t>My family </a:t>
            </a:r>
            <a:r>
              <a:rPr lang="en-US" sz="2800">
                <a:solidFill>
                  <a:schemeClr val="tx1">
                    <a:lumMod val="65000"/>
                    <a:lumOff val="35000"/>
                  </a:schemeClr>
                </a:solidFill>
                <a:ea typeface="+mn-ea"/>
                <a:cs typeface="+mn-cs"/>
              </a:rPr>
              <a:t>has no </a:t>
            </a:r>
            <a:r>
              <a:rPr lang="en-US" sz="2800" dirty="0">
                <a:solidFill>
                  <a:schemeClr val="tx1">
                    <a:lumMod val="65000"/>
                    <a:lumOff val="35000"/>
                  </a:schemeClr>
                </a:solidFill>
                <a:ea typeface="+mn-ea"/>
                <a:cs typeface="+mn-cs"/>
              </a:rPr>
              <a:t>relevant financial relationship with a commercial interest to disclose.</a:t>
            </a:r>
          </a:p>
          <a:p>
            <a:endParaRPr lang="en-US" sz="2800" dirty="0">
              <a:solidFill>
                <a:schemeClr val="tx1">
                  <a:lumMod val="65000"/>
                  <a:lumOff val="35000"/>
                </a:schemeClr>
              </a:solidFill>
              <a:ea typeface="+mn-ea"/>
              <a:cs typeface="+mn-cs"/>
            </a:endParaRPr>
          </a:p>
          <a:p>
            <a:endParaRPr lang="en-US" sz="2800" dirty="0">
              <a:solidFill>
                <a:schemeClr val="tx1">
                  <a:lumMod val="65000"/>
                  <a:lumOff val="35000"/>
                </a:schemeClr>
              </a:solidFill>
              <a:ea typeface="+mn-ea"/>
              <a:cs typeface="+mn-cs"/>
            </a:endParaRPr>
          </a:p>
          <a:p>
            <a:endParaRPr lang="en-US" sz="2800" dirty="0">
              <a:solidFill>
                <a:schemeClr val="tx1">
                  <a:lumMod val="65000"/>
                  <a:lumOff val="35000"/>
                </a:schemeClr>
              </a:solidFill>
              <a:ea typeface="+mn-ea"/>
              <a:cs typeface="+mn-cs"/>
            </a:endParaRPr>
          </a:p>
        </p:txBody>
      </p:sp>
      <p:sp>
        <p:nvSpPr>
          <p:cNvPr id="4" name="TextBox 3"/>
          <p:cNvSpPr txBox="1"/>
          <p:nvPr/>
        </p:nvSpPr>
        <p:spPr>
          <a:xfrm>
            <a:off x="3352800" y="1296537"/>
            <a:ext cx="5486400" cy="1323439"/>
          </a:xfrm>
          <a:prstGeom prst="rect">
            <a:avLst/>
          </a:prstGeom>
          <a:noFill/>
        </p:spPr>
        <p:txBody>
          <a:bodyPr wrap="square" rtlCol="0">
            <a:spAutoFit/>
          </a:bodyPr>
          <a:lstStyle/>
          <a:p>
            <a:pPr algn="ctr"/>
            <a:r>
              <a:rPr lang="en-US" sz="8000" dirty="0">
                <a:solidFill>
                  <a:srgbClr val="049FDA"/>
                </a:solidFill>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690914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rtiniK\Desktop\2523_001_Page_2.jpg">
            <a:extLst>
              <a:ext uri="{FF2B5EF4-FFF2-40B4-BE49-F238E27FC236}">
                <a16:creationId xmlns:a16="http://schemas.microsoft.com/office/drawing/2014/main" id="{4AA12173-B528-4398-9B39-0120F346F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685800"/>
            <a:ext cx="45926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06C2-C5A6-4844-BBD8-7012D28A3B6E}"/>
              </a:ext>
            </a:extLst>
          </p:cNvPr>
          <p:cNvSpPr>
            <a:spLocks noGrp="1"/>
          </p:cNvSpPr>
          <p:nvPr>
            <p:ph type="title"/>
          </p:nvPr>
        </p:nvSpPr>
        <p:spPr/>
        <p:txBody>
          <a:bodyPr>
            <a:noAutofit/>
          </a:bodyPr>
          <a:lstStyle/>
          <a:p>
            <a:pPr algn="ctr">
              <a:defRPr/>
            </a:pPr>
            <a:r>
              <a:rPr lang="en-US" sz="3600" b="1" dirty="0">
                <a:solidFill>
                  <a:srgbClr val="660066"/>
                </a:solidFill>
                <a:ea typeface="MS PGothic" charset="0"/>
              </a:rPr>
              <a:t>Develop Initial Treatment Plan</a:t>
            </a:r>
            <a:endParaRPr lang="en-US" sz="3600" b="1" dirty="0">
              <a:solidFill>
                <a:srgbClr val="660066"/>
              </a:solidFill>
            </a:endParaRPr>
          </a:p>
        </p:txBody>
      </p:sp>
      <p:sp>
        <p:nvSpPr>
          <p:cNvPr id="3" name="Content Placeholder 2">
            <a:extLst>
              <a:ext uri="{FF2B5EF4-FFF2-40B4-BE49-F238E27FC236}">
                <a16:creationId xmlns:a16="http://schemas.microsoft.com/office/drawing/2014/main" id="{63EC16DE-F8FE-4198-91CB-93E02DE1DA6D}"/>
              </a:ext>
            </a:extLst>
          </p:cNvPr>
          <p:cNvSpPr>
            <a:spLocks noGrp="1"/>
          </p:cNvSpPr>
          <p:nvPr>
            <p:ph idx="1"/>
          </p:nvPr>
        </p:nvSpPr>
        <p:spPr/>
        <p:txBody>
          <a:bodyPr/>
          <a:lstStyle/>
          <a:p>
            <a:pPr marL="457200" indent="-457200">
              <a:spcAft>
                <a:spcPts val="1200"/>
              </a:spcAft>
              <a:defRPr/>
            </a:pPr>
            <a:r>
              <a:rPr lang="en-US" dirty="0"/>
              <a:t>S</a:t>
            </a:r>
            <a:r>
              <a:rPr lang="en-US" dirty="0">
                <a:ea typeface="ＭＳ Ｐゴシック" charset="0"/>
                <a:cs typeface="ＭＳ Ｐゴシック" charset="0"/>
              </a:rPr>
              <a:t>afety assessment and referral: Mental Health specialist or ER</a:t>
            </a:r>
          </a:p>
          <a:p>
            <a:pPr marL="457200" indent="-457200">
              <a:spcAft>
                <a:spcPts val="1200"/>
              </a:spcAft>
              <a:defRPr/>
            </a:pPr>
            <a:r>
              <a:rPr lang="en-US" dirty="0"/>
              <a:t>Be sure there is no ongoing maltreatment/trauma</a:t>
            </a:r>
          </a:p>
          <a:p>
            <a:pPr marL="457200" indent="-457200">
              <a:spcAft>
                <a:spcPts val="1200"/>
              </a:spcAft>
              <a:defRPr/>
            </a:pPr>
            <a:r>
              <a:rPr lang="en-US" dirty="0">
                <a:ea typeface="ＭＳ Ｐゴシック" charset="0"/>
                <a:cs typeface="ＭＳ Ｐゴシック" charset="0"/>
              </a:rPr>
              <a:t>Partner with family and child in developing step by step plan</a:t>
            </a:r>
          </a:p>
          <a:p>
            <a:pPr marL="914400" lvl="1" indent="-457200">
              <a:spcAft>
                <a:spcPts val="1200"/>
              </a:spcAft>
              <a:defRPr/>
            </a:pPr>
            <a:r>
              <a:rPr lang="en-US" sz="2800" dirty="0"/>
              <a:t>What has been tried?</a:t>
            </a:r>
          </a:p>
          <a:p>
            <a:pPr marL="914400" lvl="1" indent="-457200">
              <a:spcAft>
                <a:spcPts val="1200"/>
              </a:spcAft>
              <a:defRPr/>
            </a:pPr>
            <a:r>
              <a:rPr lang="en-US" sz="2800" dirty="0">
                <a:ea typeface="ＭＳ Ｐゴシック" charset="0"/>
                <a:cs typeface="ＭＳ Ｐゴシック" charset="0"/>
              </a:rPr>
              <a:t>Family and patient preference and capacity</a:t>
            </a:r>
          </a:p>
          <a:p>
            <a:pPr marL="914400" lvl="1" indent="-457200">
              <a:spcAft>
                <a:spcPts val="1200"/>
              </a:spcAft>
              <a:defRPr/>
            </a:pPr>
            <a:r>
              <a:rPr lang="en-US" sz="2800" dirty="0">
                <a:ea typeface="ＭＳ Ｐゴシック" charset="0"/>
                <a:cs typeface="ＭＳ Ｐゴシック" charset="0"/>
              </a:rPr>
              <a:t>Strengths and resources</a:t>
            </a:r>
          </a:p>
          <a:p>
            <a:pPr marL="742950" indent="-742950">
              <a:buFont typeface="+mj-lt"/>
              <a:buAutoNum type="arabicPeriod"/>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 name="Google Shape;429;g123adc3d53a_1_254"/>
          <p:cNvSpPr txBox="1">
            <a:spLocks noGrp="1"/>
          </p:cNvSpPr>
          <p:nvPr>
            <p:ph type="title"/>
          </p:nvPr>
        </p:nvSpPr>
        <p:spPr>
          <a:xfrm>
            <a:off x="0" y="1038225"/>
            <a:ext cx="12192000" cy="609600"/>
          </a:xfrm>
          <a:prstGeom prst="rect">
            <a:avLst/>
          </a:prstGeom>
        </p:spPr>
        <p:txBody>
          <a:bodyPr/>
          <a:lstStyle>
            <a:lvl1pPr>
              <a:lnSpc>
                <a:spcPct val="100000"/>
              </a:lnSpc>
              <a:defRPr sz="2800" b="1">
                <a:solidFill>
                  <a:srgbClr val="039FDA"/>
                </a:solidFill>
                <a:latin typeface="+mn-lt"/>
                <a:ea typeface="+mn-ea"/>
                <a:cs typeface="+mn-cs"/>
                <a:sym typeface="Arial"/>
              </a:defRPr>
            </a:lvl1pPr>
          </a:lstStyle>
          <a:p>
            <a:r>
              <a:t>Conclusions:  Assessment and First Steps</a:t>
            </a:r>
          </a:p>
        </p:txBody>
      </p:sp>
      <p:sp>
        <p:nvSpPr>
          <p:cNvPr id="318" name="Google Shape;430;g123adc3d53a_1_254"/>
          <p:cNvSpPr txBox="1">
            <a:spLocks noGrp="1"/>
          </p:cNvSpPr>
          <p:nvPr>
            <p:ph type="body" idx="1"/>
          </p:nvPr>
        </p:nvSpPr>
        <p:spPr>
          <a:xfrm>
            <a:off x="630237" y="1816100"/>
            <a:ext cx="11176001" cy="5562600"/>
          </a:xfrm>
          <a:prstGeom prst="rect">
            <a:avLst/>
          </a:prstGeom>
        </p:spPr>
        <p:txBody>
          <a:bodyPr/>
          <a:lstStyle/>
          <a:p>
            <a:pPr marL="180975" indent="-180975">
              <a:lnSpc>
                <a:spcPct val="100000"/>
              </a:lnSpc>
              <a:spcBef>
                <a:spcPts val="0"/>
              </a:spcBef>
              <a:buClr>
                <a:srgbClr val="039FDA"/>
              </a:buClr>
              <a:buSzPts val="2400"/>
              <a:defRPr sz="2400" b="1">
                <a:solidFill>
                  <a:srgbClr val="3A3838"/>
                </a:solidFill>
                <a:latin typeface="+mn-lt"/>
                <a:ea typeface="+mn-ea"/>
                <a:cs typeface="+mn-cs"/>
                <a:sym typeface="Arial"/>
              </a:defRPr>
            </a:pPr>
            <a:r>
              <a:t>Aggression is a symptom and need to understand what is underlying condition and precipitant(s)</a:t>
            </a:r>
          </a:p>
          <a:p>
            <a:pPr marL="180975" indent="-180975">
              <a:lnSpc>
                <a:spcPct val="100000"/>
              </a:lnSpc>
              <a:spcBef>
                <a:spcPts val="400"/>
              </a:spcBef>
              <a:buClr>
                <a:srgbClr val="039FDA"/>
              </a:buClr>
              <a:buSzPts val="2400"/>
              <a:defRPr sz="2400" b="1">
                <a:solidFill>
                  <a:srgbClr val="3A3838"/>
                </a:solidFill>
                <a:latin typeface="+mn-lt"/>
                <a:ea typeface="+mn-ea"/>
                <a:cs typeface="+mn-cs"/>
                <a:sym typeface="Arial"/>
              </a:defRPr>
            </a:pPr>
            <a:r>
              <a:t>Engage the family and child</a:t>
            </a:r>
          </a:p>
          <a:p>
            <a:pPr marL="180975" indent="-180975">
              <a:lnSpc>
                <a:spcPct val="100000"/>
              </a:lnSpc>
              <a:spcBef>
                <a:spcPts val="400"/>
              </a:spcBef>
              <a:buClr>
                <a:srgbClr val="039FDA"/>
              </a:buClr>
              <a:buSzPts val="2400"/>
              <a:defRPr sz="2400" b="1">
                <a:solidFill>
                  <a:srgbClr val="3A3838"/>
                </a:solidFill>
                <a:latin typeface="+mn-lt"/>
                <a:ea typeface="+mn-ea"/>
                <a:cs typeface="+mn-cs"/>
                <a:sym typeface="Arial"/>
              </a:defRPr>
            </a:pPr>
            <a:r>
              <a:t>Conduct a thorough assessment to understand</a:t>
            </a:r>
          </a:p>
          <a:p>
            <a:pPr marL="457200" lvl="1" indent="-182562">
              <a:lnSpc>
                <a:spcPct val="100000"/>
              </a:lnSpc>
              <a:spcBef>
                <a:spcPts val="400"/>
              </a:spcBef>
              <a:buClr>
                <a:srgbClr val="039FDA"/>
              </a:buClr>
              <a:buSzPts val="2000"/>
              <a:defRPr sz="2000" b="1">
                <a:solidFill>
                  <a:srgbClr val="3A3838"/>
                </a:solidFill>
                <a:latin typeface="+mn-lt"/>
                <a:ea typeface="+mn-ea"/>
                <a:cs typeface="+mn-cs"/>
                <a:sym typeface="Arial"/>
              </a:defRPr>
            </a:pPr>
            <a:r>
              <a:t>Severity and dangerousness of the aggression (use rating scales)</a:t>
            </a:r>
          </a:p>
          <a:p>
            <a:pPr marL="457200" lvl="1" indent="-182562">
              <a:lnSpc>
                <a:spcPct val="100000"/>
              </a:lnSpc>
              <a:spcBef>
                <a:spcPts val="400"/>
              </a:spcBef>
              <a:buClr>
                <a:srgbClr val="039FDA"/>
              </a:buClr>
              <a:buSzPts val="2000"/>
              <a:defRPr sz="2000" b="1">
                <a:solidFill>
                  <a:srgbClr val="3A3838"/>
                </a:solidFill>
                <a:latin typeface="+mn-lt"/>
                <a:ea typeface="+mn-ea"/>
                <a:cs typeface="+mn-cs"/>
                <a:sym typeface="Arial"/>
              </a:defRPr>
            </a:pPr>
            <a:r>
              <a:t>Rule out trauma</a:t>
            </a:r>
          </a:p>
          <a:p>
            <a:pPr marL="457200" lvl="1" indent="-182562">
              <a:lnSpc>
                <a:spcPct val="100000"/>
              </a:lnSpc>
              <a:spcBef>
                <a:spcPts val="400"/>
              </a:spcBef>
              <a:buClr>
                <a:srgbClr val="039FDA"/>
              </a:buClr>
              <a:buSzPts val="2000"/>
              <a:defRPr sz="2000" b="1">
                <a:solidFill>
                  <a:srgbClr val="3A3838"/>
                </a:solidFill>
                <a:latin typeface="+mn-lt"/>
                <a:ea typeface="+mn-ea"/>
                <a:cs typeface="+mn-cs"/>
                <a:sym typeface="Arial"/>
              </a:defRPr>
            </a:pPr>
            <a:r>
              <a:t>Factors relevant to aggression in the child/adolescent (what’s driving the aggression and what tipped over apple cart?)</a:t>
            </a:r>
          </a:p>
          <a:p>
            <a:pPr marL="180975" indent="-180975">
              <a:lnSpc>
                <a:spcPct val="100000"/>
              </a:lnSpc>
              <a:spcBef>
                <a:spcPts val="400"/>
              </a:spcBef>
              <a:buClr>
                <a:srgbClr val="039FDA"/>
              </a:buClr>
              <a:buSzPts val="2400"/>
              <a:defRPr sz="2400" b="1">
                <a:solidFill>
                  <a:srgbClr val="3A3838"/>
                </a:solidFill>
                <a:latin typeface="+mn-lt"/>
                <a:ea typeface="+mn-ea"/>
                <a:cs typeface="+mn-cs"/>
                <a:sym typeface="Arial"/>
              </a:defRPr>
            </a:pPr>
            <a:r>
              <a:t>Provide psychoeducation and support</a:t>
            </a:r>
          </a:p>
        </p:txBody>
      </p:sp>
    </p:spTree>
    <p:extLst>
      <p:ext uri="{BB962C8B-B14F-4D97-AF65-F5344CB8AC3E}">
        <p14:creationId xmlns:p14="http://schemas.microsoft.com/office/powerpoint/2010/main" val="10295567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09A1-DF6B-406B-A2D9-2C33FF475109}"/>
              </a:ext>
            </a:extLst>
          </p:cNvPr>
          <p:cNvSpPr>
            <a:spLocks noGrp="1"/>
          </p:cNvSpPr>
          <p:nvPr>
            <p:ph type="title"/>
          </p:nvPr>
        </p:nvSpPr>
        <p:spPr/>
        <p:txBody>
          <a:bodyPr>
            <a:normAutofit/>
          </a:bodyPr>
          <a:lstStyle/>
          <a:p>
            <a:r>
              <a:rPr lang="en-US" sz="4000" b="1" dirty="0">
                <a:solidFill>
                  <a:srgbClr val="660066"/>
                </a:solidFill>
              </a:rPr>
              <a:t>Goals and Objectives</a:t>
            </a:r>
          </a:p>
        </p:txBody>
      </p:sp>
      <p:sp>
        <p:nvSpPr>
          <p:cNvPr id="3" name="Content Placeholder 2">
            <a:extLst>
              <a:ext uri="{FF2B5EF4-FFF2-40B4-BE49-F238E27FC236}">
                <a16:creationId xmlns:a16="http://schemas.microsoft.com/office/drawing/2014/main" id="{4FAF9F03-AD04-4736-B017-6F1B8EA568D0}"/>
              </a:ext>
            </a:extLst>
          </p:cNvPr>
          <p:cNvSpPr>
            <a:spLocks noGrp="1"/>
          </p:cNvSpPr>
          <p:nvPr>
            <p:ph idx="1"/>
          </p:nvPr>
        </p:nvSpPr>
        <p:spPr>
          <a:xfrm>
            <a:off x="838200" y="1696278"/>
            <a:ext cx="10515600" cy="4558748"/>
          </a:xfrm>
        </p:spPr>
        <p:txBody>
          <a:bodyPr>
            <a:normAutofit lnSpcReduction="10000"/>
          </a:bodyPr>
          <a:lstStyle/>
          <a:p>
            <a:pPr marL="0" indent="0">
              <a:buNone/>
            </a:pPr>
            <a:endParaRPr lang="en-US" dirty="0"/>
          </a:p>
          <a:p>
            <a:r>
              <a:rPr lang="en-US" altLang="en-US" dirty="0"/>
              <a:t>Learn the various types of aggression presenting in clinical settings</a:t>
            </a:r>
          </a:p>
          <a:p>
            <a:pPr marL="0" indent="0">
              <a:buNone/>
            </a:pPr>
            <a:endParaRPr lang="en-US" dirty="0"/>
          </a:p>
          <a:p>
            <a:r>
              <a:rPr lang="en-US" dirty="0"/>
              <a:t>Differentiate among pediatric problems that present with aggression, including depression, ADHD, bipolar disorder, psychosis, and conduct disorder. </a:t>
            </a:r>
          </a:p>
          <a:p>
            <a:endParaRPr lang="en-US" dirty="0"/>
          </a:p>
          <a:p>
            <a:r>
              <a:rPr lang="en-US" dirty="0"/>
              <a:t>Learn how to assess and evaluate for children who present with aggressive symptoms</a:t>
            </a:r>
          </a:p>
          <a:p>
            <a:endParaRPr lang="en-US" dirty="0"/>
          </a:p>
          <a:p>
            <a:endParaRPr lang="en-US" dirty="0"/>
          </a:p>
        </p:txBody>
      </p:sp>
    </p:spTree>
    <p:extLst>
      <p:ext uri="{BB962C8B-B14F-4D97-AF65-F5344CB8AC3E}">
        <p14:creationId xmlns:p14="http://schemas.microsoft.com/office/powerpoint/2010/main" val="1566234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85AD-1C5F-4763-B50B-7F784D8C8B15}"/>
              </a:ext>
            </a:extLst>
          </p:cNvPr>
          <p:cNvSpPr>
            <a:spLocks noGrp="1"/>
          </p:cNvSpPr>
          <p:nvPr>
            <p:ph type="title"/>
          </p:nvPr>
        </p:nvSpPr>
        <p:spPr>
          <a:xfrm>
            <a:off x="838200" y="1115705"/>
            <a:ext cx="10515600" cy="4609233"/>
          </a:xfrm>
        </p:spPr>
        <p:txBody>
          <a:bodyPr>
            <a:normAutofit/>
          </a:bodyPr>
          <a:lstStyle/>
          <a:p>
            <a:r>
              <a:rPr lang="en-US" b="1" dirty="0">
                <a:solidFill>
                  <a:srgbClr val="660066"/>
                </a:solidFill>
              </a:rPr>
              <a:t>Let’s Meet Cliff </a:t>
            </a:r>
            <a:br>
              <a:rPr lang="en-US" b="1" dirty="0">
                <a:solidFill>
                  <a:srgbClr val="660066"/>
                </a:solidFill>
              </a:rPr>
            </a:br>
            <a:r>
              <a:rPr lang="en-US" b="1" dirty="0">
                <a:solidFill>
                  <a:srgbClr val="660066"/>
                </a:solidFill>
              </a:rPr>
              <a:t>and his Mother</a:t>
            </a:r>
            <a:endParaRPr lang="en-US" dirty="0">
              <a:solidFill>
                <a:srgbClr val="660066"/>
              </a:solidFill>
            </a:endParaRPr>
          </a:p>
        </p:txBody>
      </p:sp>
    </p:spTree>
    <p:extLst>
      <p:ext uri="{BB962C8B-B14F-4D97-AF65-F5344CB8AC3E}">
        <p14:creationId xmlns:p14="http://schemas.microsoft.com/office/powerpoint/2010/main" val="68373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AD25521-19CE-4238-8983-369647111D1B}"/>
              </a:ext>
            </a:extLst>
          </p:cNvPr>
          <p:cNvSpPr>
            <a:spLocks noGrp="1"/>
          </p:cNvSpPr>
          <p:nvPr>
            <p:ph type="title"/>
          </p:nvPr>
        </p:nvSpPr>
        <p:spPr>
          <a:xfrm>
            <a:off x="838200" y="596900"/>
            <a:ext cx="10515600" cy="5672138"/>
          </a:xfrm>
        </p:spPr>
        <p:txBody>
          <a:bodyPr>
            <a:normAutofit/>
          </a:bodyPr>
          <a:lstStyle/>
          <a:p>
            <a:endParaRPr lang="en-US" dirty="0"/>
          </a:p>
        </p:txBody>
      </p:sp>
      <p:pic>
        <p:nvPicPr>
          <p:cNvPr id="5" name="Picture 5" descr="Image result for anger kids">
            <a:extLst>
              <a:ext uri="{FF2B5EF4-FFF2-40B4-BE49-F238E27FC236}">
                <a16:creationId xmlns:a16="http://schemas.microsoft.com/office/drawing/2014/main" id="{BF5C0974-E8C1-4AE2-A7FD-894BF2AA4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043" y="1219200"/>
            <a:ext cx="6919913" cy="4687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38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8CF3-59E3-4839-BA44-B3CA01B7B6CE}"/>
              </a:ext>
            </a:extLst>
          </p:cNvPr>
          <p:cNvSpPr>
            <a:spLocks noGrp="1"/>
          </p:cNvSpPr>
          <p:nvPr>
            <p:ph type="title"/>
          </p:nvPr>
        </p:nvSpPr>
        <p:spPr/>
        <p:txBody>
          <a:bodyPr/>
          <a:lstStyle/>
          <a:p>
            <a:r>
              <a:rPr lang="en-US" b="1" dirty="0">
                <a:solidFill>
                  <a:srgbClr val="660066"/>
                </a:solidFill>
              </a:rPr>
              <a:t>Cliff</a:t>
            </a:r>
          </a:p>
        </p:txBody>
      </p:sp>
      <p:sp>
        <p:nvSpPr>
          <p:cNvPr id="3" name="Content Placeholder 2">
            <a:extLst>
              <a:ext uri="{FF2B5EF4-FFF2-40B4-BE49-F238E27FC236}">
                <a16:creationId xmlns:a16="http://schemas.microsoft.com/office/drawing/2014/main" id="{DBA82F42-595E-4499-B7D7-DF263AD94546}"/>
              </a:ext>
            </a:extLst>
          </p:cNvPr>
          <p:cNvSpPr>
            <a:spLocks noGrp="1"/>
          </p:cNvSpPr>
          <p:nvPr>
            <p:ph idx="1"/>
          </p:nvPr>
        </p:nvSpPr>
        <p:spPr/>
        <p:txBody>
          <a:bodyPr/>
          <a:lstStyle/>
          <a:p>
            <a:pPr>
              <a:lnSpc>
                <a:spcPct val="80000"/>
              </a:lnSpc>
            </a:pPr>
            <a:r>
              <a:rPr lang="en-US" altLang="en-US" u="sng" dirty="0"/>
              <a:t>Identifying Information:</a:t>
            </a:r>
            <a:r>
              <a:rPr lang="en-US" altLang="en-US" dirty="0"/>
              <a:t> </a:t>
            </a:r>
          </a:p>
          <a:p>
            <a:pPr>
              <a:lnSpc>
                <a:spcPct val="80000"/>
              </a:lnSpc>
              <a:buFontTx/>
              <a:buNone/>
            </a:pPr>
            <a:r>
              <a:rPr lang="en-US" altLang="en-US" dirty="0"/>
              <a:t>	Cliff is a 9 year old boy who lives with his parents and 2 siblings. He attends 4</a:t>
            </a:r>
            <a:r>
              <a:rPr lang="en-US" altLang="en-US" baseline="30000" dirty="0"/>
              <a:t>th</a:t>
            </a:r>
            <a:r>
              <a:rPr lang="en-US" altLang="en-US" dirty="0"/>
              <a:t> grade.</a:t>
            </a:r>
          </a:p>
          <a:p>
            <a:pPr>
              <a:lnSpc>
                <a:spcPct val="80000"/>
              </a:lnSpc>
              <a:buFontTx/>
              <a:buNone/>
            </a:pPr>
            <a:endParaRPr lang="en-US" altLang="en-US" dirty="0"/>
          </a:p>
          <a:p>
            <a:pPr>
              <a:lnSpc>
                <a:spcPct val="80000"/>
              </a:lnSpc>
            </a:pPr>
            <a:r>
              <a:rPr lang="en-US" altLang="en-US" u="sng" dirty="0"/>
              <a:t>Chief Concern:</a:t>
            </a:r>
            <a:r>
              <a:rPr lang="en-US" altLang="en-US" dirty="0"/>
              <a:t> </a:t>
            </a:r>
          </a:p>
          <a:p>
            <a:pPr>
              <a:lnSpc>
                <a:spcPct val="80000"/>
              </a:lnSpc>
              <a:buFontTx/>
              <a:buNone/>
            </a:pPr>
            <a:r>
              <a:rPr lang="en-US" altLang="en-US" dirty="0"/>
              <a:t>	“We’ve had a tough spring and summer with Cliff. He gets his </a:t>
            </a:r>
            <a:r>
              <a:rPr lang="en-US" altLang="en-US" dirty="0" err="1"/>
              <a:t>Concerta</a:t>
            </a:r>
            <a:r>
              <a:rPr lang="en-US" altLang="en-US" dirty="0"/>
              <a:t> every morning. His problems with poor attention and hyperactivity have improved and his grades are better. But his temper is a real problem.”</a:t>
            </a:r>
          </a:p>
          <a:p>
            <a:endParaRPr lang="en-US" dirty="0"/>
          </a:p>
        </p:txBody>
      </p:sp>
    </p:spTree>
    <p:extLst>
      <p:ext uri="{BB962C8B-B14F-4D97-AF65-F5344CB8AC3E}">
        <p14:creationId xmlns:p14="http://schemas.microsoft.com/office/powerpoint/2010/main" val="1805539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7381-4F6D-402F-A064-BCB0CC28BAED}"/>
              </a:ext>
            </a:extLst>
          </p:cNvPr>
          <p:cNvSpPr>
            <a:spLocks noGrp="1"/>
          </p:cNvSpPr>
          <p:nvPr>
            <p:ph type="title"/>
          </p:nvPr>
        </p:nvSpPr>
        <p:spPr>
          <a:xfrm>
            <a:off x="838200" y="275246"/>
            <a:ext cx="10515600" cy="1195745"/>
          </a:xfrm>
        </p:spPr>
        <p:txBody>
          <a:bodyPr>
            <a:normAutofit/>
          </a:bodyPr>
          <a:lstStyle/>
          <a:p>
            <a:r>
              <a:rPr lang="en-US" sz="3600" b="1" dirty="0">
                <a:solidFill>
                  <a:srgbClr val="660066"/>
                </a:solidFill>
              </a:rPr>
              <a:t>Cliff: History of Present Illness</a:t>
            </a:r>
          </a:p>
        </p:txBody>
      </p:sp>
      <p:sp>
        <p:nvSpPr>
          <p:cNvPr id="3" name="Content Placeholder 2">
            <a:extLst>
              <a:ext uri="{FF2B5EF4-FFF2-40B4-BE49-F238E27FC236}">
                <a16:creationId xmlns:a16="http://schemas.microsoft.com/office/drawing/2014/main" id="{096EDE19-31FF-4289-BB7A-63A81AD3F781}"/>
              </a:ext>
            </a:extLst>
          </p:cNvPr>
          <p:cNvSpPr>
            <a:spLocks noGrp="1"/>
          </p:cNvSpPr>
          <p:nvPr>
            <p:ph idx="1"/>
          </p:nvPr>
        </p:nvSpPr>
        <p:spPr>
          <a:xfrm>
            <a:off x="838200" y="1285462"/>
            <a:ext cx="10515600" cy="5022574"/>
          </a:xfrm>
        </p:spPr>
        <p:txBody>
          <a:bodyPr>
            <a:normAutofit/>
          </a:bodyPr>
          <a:lstStyle/>
          <a:p>
            <a:pPr>
              <a:lnSpc>
                <a:spcPct val="80000"/>
              </a:lnSpc>
              <a:buFontTx/>
              <a:buNone/>
            </a:pPr>
            <a:r>
              <a:rPr lang="en-US" altLang="en-US" sz="2400" u="sng" dirty="0"/>
              <a:t>History of Present Illness:</a:t>
            </a:r>
          </a:p>
          <a:p>
            <a:pPr>
              <a:lnSpc>
                <a:spcPct val="80000"/>
              </a:lnSpc>
              <a:buFontTx/>
              <a:buNone/>
            </a:pPr>
            <a:endParaRPr lang="en-US" altLang="en-US" dirty="0"/>
          </a:p>
          <a:p>
            <a:pPr>
              <a:lnSpc>
                <a:spcPct val="80000"/>
              </a:lnSpc>
              <a:spcBef>
                <a:spcPts val="0"/>
              </a:spcBef>
              <a:buFontTx/>
              <a:buNone/>
            </a:pPr>
            <a:r>
              <a:rPr lang="en-US" altLang="en-US" sz="2400" dirty="0"/>
              <a:t>Cliff has had difficulties with attention and hyperactivity for years.</a:t>
            </a:r>
          </a:p>
          <a:p>
            <a:pPr>
              <a:lnSpc>
                <a:spcPct val="80000"/>
              </a:lnSpc>
              <a:spcBef>
                <a:spcPts val="0"/>
              </a:spcBef>
              <a:buFontTx/>
              <a:buNone/>
            </a:pPr>
            <a:endParaRPr lang="en-US" altLang="en-US" sz="2400" dirty="0"/>
          </a:p>
          <a:p>
            <a:pPr>
              <a:lnSpc>
                <a:spcPct val="80000"/>
              </a:lnSpc>
              <a:spcBef>
                <a:spcPts val="0"/>
              </a:spcBef>
              <a:buFontTx/>
              <a:buNone/>
            </a:pPr>
            <a:r>
              <a:rPr lang="en-US" altLang="en-US" sz="2400" dirty="0"/>
              <a:t>He was started on </a:t>
            </a:r>
            <a:r>
              <a:rPr lang="en-US" altLang="en-US" sz="2400" dirty="0" err="1"/>
              <a:t>Concerta</a:t>
            </a:r>
            <a:r>
              <a:rPr lang="en-US" altLang="en-US" sz="2400" dirty="0"/>
              <a:t> 18 mg a year ago.</a:t>
            </a:r>
          </a:p>
          <a:p>
            <a:pPr>
              <a:lnSpc>
                <a:spcPct val="80000"/>
              </a:lnSpc>
              <a:spcBef>
                <a:spcPts val="0"/>
              </a:spcBef>
              <a:buFontTx/>
              <a:buNone/>
            </a:pPr>
            <a:endParaRPr lang="en-US" altLang="en-US" sz="2400" dirty="0"/>
          </a:p>
          <a:p>
            <a:pPr>
              <a:lnSpc>
                <a:spcPct val="80000"/>
              </a:lnSpc>
              <a:spcBef>
                <a:spcPts val="0"/>
              </a:spcBef>
              <a:buFontTx/>
              <a:buNone/>
            </a:pPr>
            <a:r>
              <a:rPr lang="en-US" altLang="en-US" sz="2400" dirty="0"/>
              <a:t>The dose was gradually raised up to 54 mg with continued improvement.</a:t>
            </a:r>
          </a:p>
          <a:p>
            <a:pPr>
              <a:lnSpc>
                <a:spcPct val="80000"/>
              </a:lnSpc>
              <a:spcBef>
                <a:spcPts val="0"/>
              </a:spcBef>
              <a:buFontTx/>
              <a:buNone/>
            </a:pPr>
            <a:endParaRPr lang="en-US" altLang="en-US" sz="2400" dirty="0"/>
          </a:p>
          <a:p>
            <a:pPr marL="0">
              <a:lnSpc>
                <a:spcPct val="80000"/>
              </a:lnSpc>
              <a:spcBef>
                <a:spcPts val="0"/>
              </a:spcBef>
              <a:buFontTx/>
              <a:buNone/>
            </a:pPr>
            <a:r>
              <a:rPr lang="en-US" altLang="en-US" sz="2400" dirty="0"/>
              <a:t>His mother now reports increased oppositional behaviors at home: he is</a:t>
            </a:r>
          </a:p>
          <a:p>
            <a:pPr marL="0">
              <a:lnSpc>
                <a:spcPct val="80000"/>
              </a:lnSpc>
              <a:spcBef>
                <a:spcPts val="0"/>
              </a:spcBef>
              <a:buFontTx/>
              <a:buNone/>
            </a:pPr>
            <a:r>
              <a:rPr lang="en-US" altLang="en-US" sz="2400" dirty="0"/>
              <a:t>   constantly testing limits and tantrums when he does not get his way. </a:t>
            </a:r>
          </a:p>
          <a:p>
            <a:pPr marL="0">
              <a:lnSpc>
                <a:spcPct val="80000"/>
              </a:lnSpc>
              <a:spcBef>
                <a:spcPts val="0"/>
              </a:spcBef>
              <a:buFontTx/>
              <a:buNone/>
            </a:pPr>
            <a:endParaRPr lang="en-US" altLang="en-US" sz="2400" dirty="0"/>
          </a:p>
          <a:p>
            <a:pPr>
              <a:lnSpc>
                <a:spcPct val="80000"/>
              </a:lnSpc>
              <a:spcBef>
                <a:spcPts val="0"/>
              </a:spcBef>
              <a:buFontTx/>
              <a:buNone/>
            </a:pPr>
            <a:r>
              <a:rPr lang="en-US" altLang="en-US" sz="2400" dirty="0"/>
              <a:t>His tantrum episodes occur almost daily at home and out of the house, which is embarrassing for mom and is is getting worse. </a:t>
            </a:r>
          </a:p>
          <a:p>
            <a:pPr>
              <a:lnSpc>
                <a:spcPct val="80000"/>
              </a:lnSpc>
              <a:spcBef>
                <a:spcPts val="0"/>
              </a:spcBef>
              <a:buFontTx/>
              <a:buNone/>
            </a:pPr>
            <a:endParaRPr lang="en-US" altLang="en-US" sz="2400" dirty="0"/>
          </a:p>
          <a:p>
            <a:pPr>
              <a:lnSpc>
                <a:spcPct val="80000"/>
              </a:lnSpc>
              <a:spcBef>
                <a:spcPts val="0"/>
              </a:spcBef>
              <a:buFontTx/>
              <a:buNone/>
            </a:pPr>
            <a:r>
              <a:rPr lang="en-US" altLang="en-US" sz="2400" dirty="0"/>
              <a:t>He threw a toy at his mother and she needed to go to the emergency room for stitches.</a:t>
            </a:r>
            <a:endParaRPr lang="en-US" sz="2400" dirty="0"/>
          </a:p>
        </p:txBody>
      </p:sp>
    </p:spTree>
    <p:extLst>
      <p:ext uri="{BB962C8B-B14F-4D97-AF65-F5344CB8AC3E}">
        <p14:creationId xmlns:p14="http://schemas.microsoft.com/office/powerpoint/2010/main" val="204465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B7F0-C241-437B-9731-EF4B3BBF5B08}"/>
              </a:ext>
            </a:extLst>
          </p:cNvPr>
          <p:cNvSpPr>
            <a:spLocks noGrp="1"/>
          </p:cNvSpPr>
          <p:nvPr>
            <p:ph type="title"/>
          </p:nvPr>
        </p:nvSpPr>
        <p:spPr>
          <a:xfrm>
            <a:off x="838200" y="901148"/>
            <a:ext cx="10515600" cy="662609"/>
          </a:xfrm>
        </p:spPr>
        <p:txBody>
          <a:bodyPr>
            <a:normAutofit fontScale="90000"/>
          </a:bodyPr>
          <a:lstStyle/>
          <a:p>
            <a:r>
              <a:rPr lang="en-US" b="1" dirty="0">
                <a:solidFill>
                  <a:srgbClr val="660066"/>
                </a:solidFill>
              </a:rPr>
              <a:t>Cliff: History of Present Illness </a:t>
            </a:r>
            <a:r>
              <a:rPr lang="en-US" sz="3200" b="1" dirty="0">
                <a:solidFill>
                  <a:srgbClr val="660066"/>
                </a:solidFill>
              </a:rPr>
              <a:t>cont</a:t>
            </a:r>
            <a:r>
              <a:rPr lang="en-US" sz="3200" b="1" dirty="0">
                <a:solidFill>
                  <a:srgbClr val="C00000"/>
                </a:solidFill>
              </a:rPr>
              <a:t>.</a:t>
            </a:r>
          </a:p>
        </p:txBody>
      </p:sp>
      <p:sp>
        <p:nvSpPr>
          <p:cNvPr id="3" name="Content Placeholder 2">
            <a:extLst>
              <a:ext uri="{FF2B5EF4-FFF2-40B4-BE49-F238E27FC236}">
                <a16:creationId xmlns:a16="http://schemas.microsoft.com/office/drawing/2014/main" id="{4E909EBF-DBB8-4977-B7EA-8F9CD118F1F1}"/>
              </a:ext>
            </a:extLst>
          </p:cNvPr>
          <p:cNvSpPr>
            <a:spLocks noGrp="1"/>
          </p:cNvSpPr>
          <p:nvPr>
            <p:ph idx="1"/>
          </p:nvPr>
        </p:nvSpPr>
        <p:spPr>
          <a:xfrm>
            <a:off x="838200" y="1855304"/>
            <a:ext cx="10515600" cy="4399722"/>
          </a:xfrm>
        </p:spPr>
        <p:txBody>
          <a:bodyPr>
            <a:noAutofit/>
          </a:bodyPr>
          <a:lstStyle/>
          <a:p>
            <a:pPr>
              <a:lnSpc>
                <a:spcPct val="80000"/>
              </a:lnSpc>
              <a:buFontTx/>
              <a:buNone/>
            </a:pPr>
            <a:r>
              <a:rPr lang="en-US" altLang="en-US" sz="2600" dirty="0"/>
              <a:t>  </a:t>
            </a:r>
            <a:r>
              <a:rPr lang="en-US" altLang="en-US" sz="2400" dirty="0"/>
              <a:t>On one occasion Cliff slammed a door and it broke a picture.  </a:t>
            </a:r>
          </a:p>
          <a:p>
            <a:pPr>
              <a:lnSpc>
                <a:spcPct val="80000"/>
              </a:lnSpc>
              <a:buFontTx/>
              <a:buNone/>
            </a:pPr>
            <a:r>
              <a:rPr lang="en-US" altLang="en-US" sz="2400" dirty="0"/>
              <a:t>  School staff have noticed oppositional and aggressive behaviors. He is mean to other children and his classmates do not want to play with him. He pushed a boy in the lunchroom.</a:t>
            </a:r>
          </a:p>
          <a:p>
            <a:pPr>
              <a:lnSpc>
                <a:spcPct val="80000"/>
              </a:lnSpc>
              <a:buFontTx/>
              <a:buNone/>
            </a:pPr>
            <a:endParaRPr lang="en-US" altLang="en-US" sz="2400" dirty="0"/>
          </a:p>
          <a:p>
            <a:pPr>
              <a:lnSpc>
                <a:spcPct val="80000"/>
              </a:lnSpc>
              <a:buFontTx/>
              <a:buNone/>
            </a:pPr>
            <a:r>
              <a:rPr lang="en-US" altLang="en-US" sz="2400" dirty="0"/>
              <a:t>  Cliff gets mad when he does not get his way but at other times is a cheerful child. Cliff denies feeling sad. He is not a worrier and has no thoughts of killing himself. He punches walls when he gets angry but has no other self-injurious behavior. He is sleeping and eating well. The only recent stressor at home </a:t>
            </a:r>
            <a:r>
              <a:rPr lang="en-US" altLang="ja-JP" sz="2400" dirty="0"/>
              <a:t>has been that Cliff</a:t>
            </a:r>
            <a:r>
              <a:rPr lang="en-US" altLang="en-US" sz="2400" dirty="0"/>
              <a:t>’</a:t>
            </a:r>
            <a:r>
              <a:rPr lang="en-US" altLang="ja-JP" sz="2400" dirty="0"/>
              <a:t>s aunt can no longer help with babysitting.</a:t>
            </a:r>
            <a:endParaRPr lang="en-US" sz="2400" dirty="0"/>
          </a:p>
        </p:txBody>
      </p:sp>
    </p:spTree>
    <p:extLst>
      <p:ext uri="{BB962C8B-B14F-4D97-AF65-F5344CB8AC3E}">
        <p14:creationId xmlns:p14="http://schemas.microsoft.com/office/powerpoint/2010/main" val="2028784886"/>
      </p:ext>
    </p:extLst>
  </p:cSld>
  <p:clrMapOvr>
    <a:masterClrMapping/>
  </p:clrMapOvr>
</p:sld>
</file>

<file path=ppt/theme/theme1.xml><?xml version="1.0" encoding="utf-8"?>
<a:theme xmlns:a="http://schemas.openxmlformats.org/drawingml/2006/main" name="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14147</TotalTime>
  <Words>1592</Words>
  <Application>Microsoft Office PowerPoint</Application>
  <PresentationFormat>Widescreen</PresentationFormat>
  <Paragraphs>271</Paragraphs>
  <Slides>32</Slides>
  <Notes>10</Notes>
  <HiddenSlides>1</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32</vt:i4>
      </vt:variant>
    </vt:vector>
  </HeadingPairs>
  <TitlesOfParts>
    <vt:vector size="49" baseType="lpstr">
      <vt:lpstr>MS PGothic</vt:lpstr>
      <vt:lpstr>MS PGothic</vt:lpstr>
      <vt:lpstr>Arial</vt:lpstr>
      <vt:lpstr>Calibri</vt:lpstr>
      <vt:lpstr>Helvetica</vt:lpstr>
      <vt:lpstr>Helvetica Light</vt:lpstr>
      <vt:lpstr>Helvetica Neue</vt:lpstr>
      <vt:lpstr>Helvetica Regular</vt:lpstr>
      <vt:lpstr>Kozuka Gothic Pr6N B</vt:lpstr>
      <vt:lpstr>Myriad Arabic</vt:lpstr>
      <vt:lpstr>Myriad Pro Cond</vt:lpstr>
      <vt:lpstr>Tahoma</vt:lpstr>
      <vt:lpstr>Times New Roman</vt:lpstr>
      <vt:lpstr>Verdana</vt:lpstr>
      <vt:lpstr>Office Theme</vt:lpstr>
      <vt:lpstr>2_Custom Design</vt:lpstr>
      <vt:lpstr>1_Custom Design</vt:lpstr>
      <vt:lpstr>PowerPoint Presentation</vt:lpstr>
      <vt:lpstr>Speaker:</vt:lpstr>
      <vt:lpstr>PowerPoint Presentation</vt:lpstr>
      <vt:lpstr>Goals and Objectives</vt:lpstr>
      <vt:lpstr>Let’s Meet Cliff  and his Mother</vt:lpstr>
      <vt:lpstr>PowerPoint Presentation</vt:lpstr>
      <vt:lpstr>Cliff</vt:lpstr>
      <vt:lpstr>Cliff: History of Present Illness</vt:lpstr>
      <vt:lpstr>Cliff: History of Present Illness cont.</vt:lpstr>
      <vt:lpstr>Cliff</vt:lpstr>
      <vt:lpstr>Cliff’s Vanderbilt</vt:lpstr>
      <vt:lpstr>PowerPoint Presentation</vt:lpstr>
      <vt:lpstr>PowerPoint Presentation</vt:lpstr>
      <vt:lpstr>Cliff’s Vanderbilt - Scored</vt:lpstr>
      <vt:lpstr>What would you do? </vt:lpstr>
      <vt:lpstr>   Assessment of Aggression   The “Fever” of Psychiatry</vt:lpstr>
      <vt:lpstr>Aggression in Children &amp; Adolescents</vt:lpstr>
      <vt:lpstr>Aggression in Children &amp; Adolescents</vt:lpstr>
      <vt:lpstr>Impulsive-Aggressive Spectrum</vt:lpstr>
      <vt:lpstr>PowerPoint Presentation</vt:lpstr>
      <vt:lpstr> </vt:lpstr>
      <vt:lpstr>Clinical Pearl</vt:lpstr>
      <vt:lpstr>Differential Diagnosis</vt:lpstr>
      <vt:lpstr> Assessing Aggression</vt:lpstr>
      <vt:lpstr>Aggression Assessment: Take your time!</vt:lpstr>
      <vt:lpstr>Use Standardized Measures </vt:lpstr>
      <vt:lpstr>PowerPoint Presentation</vt:lpstr>
      <vt:lpstr>Modified Overt Aggression Scale (MOAS)</vt:lpstr>
      <vt:lpstr>PowerPoint Presentation</vt:lpstr>
      <vt:lpstr>PowerPoint Presentation</vt:lpstr>
      <vt:lpstr>Develop Initial Treatment Plan</vt:lpstr>
      <vt:lpstr>Conclusions:  Assessment and First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Romanos</dc:creator>
  <cp:lastModifiedBy>Bhatia, Ira</cp:lastModifiedBy>
  <cp:revision>246</cp:revision>
  <cp:lastPrinted>2017-09-12T14:03:58Z</cp:lastPrinted>
  <dcterms:created xsi:type="dcterms:W3CDTF">2017-05-18T20:49:26Z</dcterms:created>
  <dcterms:modified xsi:type="dcterms:W3CDTF">2024-03-25T18:19:45Z</dcterms:modified>
</cp:coreProperties>
</file>