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9"/>
  </p:notesMasterIdLst>
  <p:sldIdLst>
    <p:sldId id="611" r:id="rId3"/>
    <p:sldId id="613" r:id="rId4"/>
    <p:sldId id="614" r:id="rId5"/>
    <p:sldId id="335" r:id="rId6"/>
    <p:sldId id="342" r:id="rId7"/>
    <p:sldId id="343" r:id="rId8"/>
    <p:sldId id="344" r:id="rId9"/>
    <p:sldId id="615" r:id="rId10"/>
    <p:sldId id="339" r:id="rId11"/>
    <p:sldId id="349" r:id="rId12"/>
    <p:sldId id="351" r:id="rId13"/>
    <p:sldId id="346" r:id="rId14"/>
    <p:sldId id="347" r:id="rId15"/>
    <p:sldId id="348" r:id="rId16"/>
    <p:sldId id="354" r:id="rId17"/>
    <p:sldId id="355" r:id="rId18"/>
    <p:sldId id="356" r:id="rId19"/>
    <p:sldId id="357" r:id="rId20"/>
    <p:sldId id="358" r:id="rId21"/>
    <p:sldId id="380" r:id="rId22"/>
    <p:sldId id="359" r:id="rId23"/>
    <p:sldId id="360" r:id="rId24"/>
    <p:sldId id="361" r:id="rId25"/>
    <p:sldId id="362" r:id="rId26"/>
    <p:sldId id="616" r:id="rId27"/>
    <p:sldId id="36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/>
    <p:restoredTop sz="95958"/>
  </p:normalViewPr>
  <p:slideViewPr>
    <p:cSldViewPr snapToGrid="0">
      <p:cViewPr varScale="1">
        <p:scale>
          <a:sx n="115" d="100"/>
          <a:sy n="115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B2E24-813C-F241-9538-41A6AEBBB4B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EEDC-1D3B-4A46-B0E5-ABF3AB4E3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Decide what font you want to use for titles/heading</a:t>
            </a:r>
            <a:r>
              <a:rPr lang="en-US" baseline="0" dirty="0"/>
              <a:t> and make them the all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14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49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49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43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66C59-BAC0-4CE1-A859-46610F03C0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61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 hands off to Mike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56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Mike hands off to 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7A4E4-CC79-F249-9CEE-938B888CE3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522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51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26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9176-AA9E-4AB3-8409-494572238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22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8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0" t="17628" r="26478" b="17628"/>
          <a:stretch/>
        </p:blipFill>
        <p:spPr>
          <a:xfrm>
            <a:off x="520627" y="811784"/>
            <a:ext cx="4370453" cy="51970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48592" y="1874750"/>
            <a:ext cx="6743408" cy="880159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48592" y="2971049"/>
            <a:ext cx="6743408" cy="881143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448592" y="4068332"/>
            <a:ext cx="6743408" cy="8839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592" y="3234339"/>
            <a:ext cx="6743408" cy="44517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592" y="1986481"/>
            <a:ext cx="6743408" cy="656696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58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8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9150"/>
            <a:ext cx="10515600" cy="8715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6524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1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84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48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688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05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0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04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47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sv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4"/>
            <a:ext cx="12192000" cy="6858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2"/>
            <a:ext cx="3919948" cy="144866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151958" y="-4"/>
            <a:ext cx="3900222" cy="144868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284190" y="0"/>
            <a:ext cx="3907809" cy="144864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5706"/>
            <a:ext cx="10515600" cy="70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314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70" y="163582"/>
            <a:ext cx="615860" cy="788538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0600" y="64928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329009-5ACF-9B49-A090-FE26ACD75C75}" type="slidenum">
              <a:rPr lang="en-US" smtClean="0">
                <a:solidFill>
                  <a:srgbClr val="391378"/>
                </a:solidFill>
              </a:rPr>
              <a:pPr/>
              <a:t>‹#›</a:t>
            </a:fld>
            <a:endParaRPr lang="en-US" dirty="0">
              <a:solidFill>
                <a:srgbClr val="391378"/>
              </a:solidFill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2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Light" charset="0"/>
          <a:ea typeface="Helvetica Light" charset="0"/>
          <a:cs typeface="Helvetica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 userDrawn="1"/>
        </p:nvSpPr>
        <p:spPr>
          <a:xfrm rot="10800000">
            <a:off x="-1" y="5357812"/>
            <a:ext cx="3832382" cy="1500187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/>
          <p:cNvSpPr/>
          <p:nvPr userDrawn="1"/>
        </p:nvSpPr>
        <p:spPr>
          <a:xfrm>
            <a:off x="6510338" y="0"/>
            <a:ext cx="5681662" cy="2224088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40985"/>
            <a:ext cx="10515600" cy="821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4513"/>
            <a:ext cx="10515600" cy="4362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2">
                    <a:lumMod val="25000"/>
                  </a:schemeClr>
                </a:solidFill>
                <a:latin typeface="Helvetica Regular" charset="0"/>
              </a:defRPr>
            </a:lvl1pPr>
          </a:lstStyle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01110" y="0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02220" y="0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/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099" y="144864"/>
            <a:ext cx="2450026" cy="470706"/>
          </a:xfrm>
          <a:prstGeom prst="rect">
            <a:avLst/>
          </a:prstGeom>
        </p:spPr>
      </p:pic>
      <p:pic>
        <p:nvPicPr>
          <p:cNvPr id="21" name="Graphic 20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724467" y="63900"/>
            <a:ext cx="4334183" cy="1266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9551580" y="6748943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0452690" y="6748943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11353800" y="6748943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Helvetica Regular" charset="0"/>
          <a:ea typeface="Kozuka Gothic Pr6N B" panose="020B0800000000000000" pitchFamily="34" charset="-128"/>
          <a:cs typeface="Myriad Arabic" panose="01010101010101010101" pitchFamily="50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9"/>
        </a:buBlip>
        <a:defRPr sz="2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−"/>
        <a:defRPr sz="20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-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B0E87D-D0AB-4795-A1FE-6F5D7DA6EC0F}"/>
              </a:ext>
            </a:extLst>
          </p:cNvPr>
          <p:cNvSpPr txBox="1"/>
          <p:nvPr/>
        </p:nvSpPr>
        <p:spPr>
          <a:xfrm>
            <a:off x="920753" y="1521202"/>
            <a:ext cx="10542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Light"/>
                <a:ea typeface="Helvetica Regular" charset="0"/>
                <a:cs typeface="Helvetica Regular" charset="0"/>
              </a:rPr>
              <a:t>Difficult Cases: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kern="0" dirty="0">
                <a:solidFill>
                  <a:srgbClr val="391378"/>
                </a:solidFill>
                <a:latin typeface="Helvetica Light"/>
                <a:ea typeface="Helvetica Regular" charset="0"/>
                <a:cs typeface="Helvetica Regular" charset="0"/>
              </a:rPr>
              <a:t>School Refusal</a:t>
            </a:r>
            <a:endParaRPr kumimoji="0" lang="en-US" sz="7200" b="0" i="0" u="none" strike="noStrike" kern="0" cap="none" spc="0" normalizeH="0" baseline="0" noProof="0" dirty="0">
              <a:ln>
                <a:noFill/>
              </a:ln>
              <a:solidFill>
                <a:srgbClr val="391378"/>
              </a:solidFill>
              <a:effectLst/>
              <a:uLnTx/>
              <a:uFillTx/>
              <a:latin typeface="Helvetica Light"/>
              <a:ea typeface="Helvetica Regular" charset="0"/>
              <a:cs typeface="Helvetica Regular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59B78-A2FC-4C55-B4BA-C0E9919E35F6}"/>
              </a:ext>
            </a:extLst>
          </p:cNvPr>
          <p:cNvSpPr txBox="1">
            <a:spLocks/>
          </p:cNvSpPr>
          <p:nvPr/>
        </p:nvSpPr>
        <p:spPr>
          <a:xfrm>
            <a:off x="192001" y="4457043"/>
            <a:ext cx="11999999" cy="18501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Michael A. Scharf, M.D.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58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Causes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47451" y="2016087"/>
            <a:ext cx="10406349" cy="436267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Heterogeneous and multi-casual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Serves different functions depending on the child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Avoidance of specific fears provoked by the school environment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Test-taking situations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Bathrooms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Cafeterias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Escape from aversive social situations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Children (Bullying)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Teachers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Separation Anxiety 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600" dirty="0">
                <a:solidFill>
                  <a:schemeClr val="tx2"/>
                </a:solidFill>
              </a:rPr>
              <a:t>Parent, family 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700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7521591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 Variety of Dysfunctional Family Interaction Patterns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453286" y="1897084"/>
            <a:ext cx="8042276" cy="346780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Over-dependency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Detachment with little interaction among family members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Isolation with little interaction outside the family unit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High degree of conflict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034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Associated Psychiatric Disorders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39529" y="1956460"/>
            <a:ext cx="8042276" cy="346780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School refusal is not a psychiatric diagnosis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Related emotional distress is significant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Anxiety and depression most common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Children: anxiety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Adolescents: anxiety and mood disorders</a:t>
            </a:r>
          </a:p>
        </p:txBody>
      </p:sp>
    </p:spTree>
    <p:extLst>
      <p:ext uri="{BB962C8B-B14F-4D97-AF65-F5344CB8AC3E}">
        <p14:creationId xmlns:p14="http://schemas.microsoft.com/office/powerpoint/2010/main" val="5532238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216" y="2286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Psychiatric Disorders in Children with School Refusal </a:t>
            </a:r>
            <a:r>
              <a:rPr lang="en-US" altLang="en-US" sz="1800" dirty="0">
                <a:latin typeface="+mn-lt"/>
              </a:rPr>
              <a:t>(Bernstein et al 1991)</a:t>
            </a:r>
          </a:p>
        </p:txBody>
      </p:sp>
      <p:graphicFrame>
        <p:nvGraphicFramePr>
          <p:cNvPr id="84039" name="Group 71"/>
          <p:cNvGraphicFramePr>
            <a:graphicFrameLocks noGrp="1"/>
          </p:cNvGraphicFramePr>
          <p:nvPr>
            <p:ph type="tbl" idx="1"/>
          </p:nvPr>
        </p:nvGraphicFramePr>
        <p:xfrm>
          <a:off x="2021947" y="1371600"/>
          <a:ext cx="8187267" cy="4637088"/>
        </p:xfrm>
        <a:graphic>
          <a:graphicData uri="http://schemas.openxmlformats.org/drawingml/2006/table">
            <a:tbl>
              <a:tblPr/>
              <a:tblGrid>
                <a:gridCol w="94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7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Anxiety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Separation Anxiety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Anxiety Disorder, 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Generalized Anxiety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Social 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Panic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Panic Disorder with Agoraphobia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Agoraphobia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Mood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Major Depression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Dysthymia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841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536" y="142505"/>
            <a:ext cx="7313612" cy="1302121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Psychiatric Disorders in Children with School Refusal </a:t>
            </a:r>
            <a:r>
              <a:rPr lang="en-US" altLang="en-US" sz="1800" dirty="0">
                <a:latin typeface="+mn-lt"/>
              </a:rPr>
              <a:t>(Bernstein et al.1991)</a:t>
            </a:r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type="tbl" idx="1"/>
          </p:nvPr>
        </p:nvGraphicFramePr>
        <p:xfrm>
          <a:off x="2533842" y="1444626"/>
          <a:ext cx="7239000" cy="4697307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Disruptive Behavior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Oppositional Defiant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Conduct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ADHD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Disruptive Behavior Disorder, 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 Disorders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Adjustment Disorder (with mood and/or anxiety)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Learning Disorder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Substance Abuse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4615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Piece of the Assessment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575412" y="2274486"/>
            <a:ext cx="9055865" cy="3467808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Collaboration with school staff regarding efforts so far to work with the child and family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History of attendance of this child and siblings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Review of attendance records, report cards, and any available psycho-educational evaluations</a:t>
            </a:r>
          </a:p>
        </p:txBody>
      </p:sp>
    </p:spTree>
    <p:extLst>
      <p:ext uri="{BB962C8B-B14F-4D97-AF65-F5344CB8AC3E}">
        <p14:creationId xmlns:p14="http://schemas.microsoft.com/office/powerpoint/2010/main" val="154683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Intervention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Primary goal – early return to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Avoid written excuses for Home Instruction unless a medical condition makes it necessary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Treatment should focus on underlying psychiatric conditions, family dysfunction, and other contributing factors</a:t>
            </a:r>
          </a:p>
        </p:txBody>
      </p:sp>
    </p:spTree>
    <p:extLst>
      <p:ext uri="{BB962C8B-B14F-4D97-AF65-F5344CB8AC3E}">
        <p14:creationId xmlns:p14="http://schemas.microsoft.com/office/powerpoint/2010/main" val="7459563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Intervention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073275" y="2015837"/>
            <a:ext cx="8042276" cy="2781794"/>
          </a:xfrm>
        </p:spPr>
        <p:txBody>
          <a:bodyPr/>
          <a:lstStyle/>
          <a:p>
            <a:pPr marL="0" indent="0">
              <a:buNone/>
              <a:tabLst>
                <a:tab pos="509588" algn="l"/>
              </a:tabLst>
            </a:pPr>
            <a:r>
              <a:rPr lang="en-US" altLang="en-US" dirty="0">
                <a:solidFill>
                  <a:schemeClr val="tx2"/>
                </a:solidFill>
              </a:rPr>
              <a:t> 	Because anxious children often present with physical symptoms, the Primary Care Provider may need to take a stand and explain that the problem is a very real physical manifestation of psychological distress and anxiety rather than a sign of a physical illness</a:t>
            </a:r>
          </a:p>
        </p:txBody>
      </p:sp>
    </p:spTree>
    <p:extLst>
      <p:ext uri="{BB962C8B-B14F-4D97-AF65-F5344CB8AC3E}">
        <p14:creationId xmlns:p14="http://schemas.microsoft.com/office/powerpoint/2010/main" val="359968656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Treatment </a:t>
            </a:r>
            <a:endParaRPr lang="en-US" altLang="en-US" sz="24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29647" y="1825625"/>
            <a:ext cx="8846545" cy="462246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3000" b="1" dirty="0">
                <a:solidFill>
                  <a:schemeClr val="accent6">
                    <a:lumMod val="75000"/>
                  </a:schemeClr>
                </a:solidFill>
              </a:rPr>
              <a:t>MULITMODAL, COLLABORATIVE, TEAM APPROACH !!!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		-</a:t>
            </a:r>
            <a:r>
              <a:rPr lang="en-US" altLang="en-US" dirty="0">
                <a:solidFill>
                  <a:schemeClr val="tx2"/>
                </a:solidFill>
              </a:rPr>
              <a:t>Primary Care Provider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-Child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-Parents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-School Staff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tx2"/>
                </a:solidFill>
              </a:rPr>
              <a:t>		-Mental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35519643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Treatment – General Principles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074862" y="2106977"/>
            <a:ext cx="8042276" cy="41740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21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-Parent involvement is critical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-Exposure to school is critical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38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       Must take into account: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Severity of symptoms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Co-morbid diagnosis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Family dysfunction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800" dirty="0">
                <a:solidFill>
                  <a:schemeClr val="tx2"/>
                </a:solidFill>
              </a:rPr>
              <a:t>		 Parental psychopathology</a:t>
            </a:r>
          </a:p>
        </p:txBody>
      </p:sp>
    </p:spTree>
    <p:extLst>
      <p:ext uri="{BB962C8B-B14F-4D97-AF65-F5344CB8AC3E}">
        <p14:creationId xmlns:p14="http://schemas.microsoft.com/office/powerpoint/2010/main" val="38607491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448591" y="4084221"/>
            <a:ext cx="6743408" cy="2272129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7A71C-5EB0-45EC-B0AD-E94D765AE5A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Helvetica Regular" charset="0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Helvetica Light"/>
              </a:rPr>
              <a:t>Speaker: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5343742" y="3157048"/>
            <a:ext cx="6743408" cy="770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bg1"/>
                </a:solidFill>
                <a:latin typeface="Myriad Pro Cond" panose="020B05060304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Myriad Pro Cond" panose="020B0506030403020204" pitchFamily="34" charset="0"/>
              <a:buNone/>
              <a:defRPr sz="18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Myriad Pro Cond" panose="020B0506030403020204" pitchFamily="34" charset="0"/>
              <a:buNone/>
              <a:defRPr sz="1600" kern="1200">
                <a:solidFill>
                  <a:schemeClr val="tx1"/>
                </a:solidFill>
                <a:latin typeface="Myriad Pro Cond" panose="020B05060304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white"/>
                </a:solidFill>
                <a:latin typeface="Helvetica Regular" charset="0"/>
              </a:rPr>
              <a:t>Michael A. Scharf, M.D.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 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5448591" y="4176515"/>
            <a:ext cx="6743409" cy="2121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Myriad Pro Cond" panose="020B0506030403020204" pitchFamily="34" charset="0"/>
                <a:ea typeface="Kozuka Gothic Pr6N B" panose="020B0800000000000000" pitchFamily="34" charset="-128"/>
                <a:cs typeface="Myriad Arabic" panose="01010101010101010101" pitchFamily="50" charset="-7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avitt Professor of Child and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Adol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. Psychiatry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Helvetica Regular"/>
              </a:rPr>
              <a:t>Psychiatrist-in-Chief, Golisano Children’s Hosp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Associate Chair for Children and Youth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Helvetica Regular"/>
              </a:rPr>
              <a:t>Department of Psychiatry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Regular"/>
                <a:ea typeface="Kozuka Gothic Pr6N B" panose="020B0800000000000000" pitchFamily="34" charset="-128"/>
                <a:cs typeface="Myriad Arabic" panose="01010101010101010101" pitchFamily="50" charset="-78"/>
              </a:rPr>
              <a:t>University of Rochester</a:t>
            </a:r>
          </a:p>
        </p:txBody>
      </p:sp>
    </p:spTree>
    <p:extLst>
      <p:ext uri="{BB962C8B-B14F-4D97-AF65-F5344CB8AC3E}">
        <p14:creationId xmlns:p14="http://schemas.microsoft.com/office/powerpoint/2010/main" val="170688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ctrTitle"/>
          </p:nvPr>
        </p:nvSpPr>
        <p:spPr>
          <a:xfrm>
            <a:off x="1853044" y="2499107"/>
            <a:ext cx="4298950" cy="84773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dirty="0">
                <a:solidFill>
                  <a:srgbClr val="17375E"/>
                </a:solidFill>
                <a:latin typeface="Arial" charset="0"/>
              </a:rPr>
              <a:t>100% Rigid Expectations</a:t>
            </a:r>
            <a:br>
              <a:rPr lang="en-US" dirty="0">
                <a:solidFill>
                  <a:srgbClr val="FDEADA"/>
                </a:solidFill>
                <a:effectLst/>
                <a:latin typeface="Arial" charset="0"/>
              </a:rPr>
            </a:br>
            <a:endParaRPr lang="en-US" dirty="0">
              <a:solidFill>
                <a:srgbClr val="FDEADA"/>
              </a:solidFill>
              <a:effectLst/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451" y="3598092"/>
            <a:ext cx="2843213" cy="165018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distress</a:t>
            </a:r>
          </a:p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acting out </a:t>
            </a:r>
          </a:p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impairment</a:t>
            </a:r>
          </a:p>
        </p:txBody>
      </p:sp>
      <p:sp>
        <p:nvSpPr>
          <p:cNvPr id="43011" name="Title 1"/>
          <p:cNvSpPr txBox="1">
            <a:spLocks/>
          </p:cNvSpPr>
          <p:nvPr/>
        </p:nvSpPr>
        <p:spPr bwMode="auto">
          <a:xfrm>
            <a:off x="6322002" y="2280158"/>
            <a:ext cx="4016954" cy="92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rgbClr val="17375E"/>
                </a:solidFill>
              </a:rPr>
              <a:t>100% Accommodations</a:t>
            </a:r>
            <a:br>
              <a:rPr lang="en-US" sz="4400" dirty="0">
                <a:solidFill>
                  <a:srgbClr val="FDEADA"/>
                </a:solidFill>
              </a:rPr>
            </a:br>
            <a:endParaRPr lang="en-US" sz="4400" dirty="0">
              <a:solidFill>
                <a:srgbClr val="FDEADA"/>
              </a:solidFill>
            </a:endParaRPr>
          </a:p>
        </p:txBody>
      </p:sp>
      <p:sp>
        <p:nvSpPr>
          <p:cNvPr id="5" name="Left-Right Arrow 4"/>
          <p:cNvSpPr>
            <a:spLocks noChangeArrowheads="1"/>
          </p:cNvSpPr>
          <p:nvPr/>
        </p:nvSpPr>
        <p:spPr bwMode="auto">
          <a:xfrm>
            <a:off x="3219451" y="2638425"/>
            <a:ext cx="5686425" cy="788987"/>
          </a:xfrm>
          <a:prstGeom prst="leftRightArrow">
            <a:avLst>
              <a:gd name="adj1" fmla="val 50000"/>
              <a:gd name="adj2" fmla="val 50010"/>
            </a:avLst>
          </a:prstGeom>
          <a:solidFill>
            <a:srgbClr val="900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62663" y="3427413"/>
            <a:ext cx="2843212" cy="1820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distress</a:t>
            </a:r>
          </a:p>
          <a:p>
            <a:pPr algn="r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acting out </a:t>
            </a:r>
          </a:p>
          <a:p>
            <a:pPr algn="r"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impairment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032375" y="5341938"/>
            <a:ext cx="2451100" cy="119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Up Arrow 7"/>
          <p:cNvSpPr>
            <a:spLocks noChangeArrowheads="1"/>
          </p:cNvSpPr>
          <p:nvPr/>
        </p:nvSpPr>
        <p:spPr bwMode="auto">
          <a:xfrm>
            <a:off x="2725738" y="3427413"/>
            <a:ext cx="466725" cy="487363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Up Arrow 8"/>
          <p:cNvSpPr>
            <a:spLocks noChangeArrowheads="1"/>
          </p:cNvSpPr>
          <p:nvPr/>
        </p:nvSpPr>
        <p:spPr bwMode="auto">
          <a:xfrm>
            <a:off x="2727326" y="3951872"/>
            <a:ext cx="465137" cy="487362"/>
          </a:xfrm>
          <a:prstGeom prst="upArrow">
            <a:avLst>
              <a:gd name="adj1" fmla="val 50000"/>
              <a:gd name="adj2" fmla="val 5004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0" name="Up Arrow 9"/>
          <p:cNvSpPr>
            <a:spLocks noChangeArrowheads="1"/>
          </p:cNvSpPr>
          <p:nvPr/>
        </p:nvSpPr>
        <p:spPr bwMode="auto">
          <a:xfrm rot="10800000">
            <a:off x="2717101" y="4502850"/>
            <a:ext cx="466725" cy="487362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1" name="Up Arrow 10"/>
          <p:cNvSpPr>
            <a:spLocks noChangeArrowheads="1"/>
          </p:cNvSpPr>
          <p:nvPr/>
        </p:nvSpPr>
        <p:spPr bwMode="auto">
          <a:xfrm>
            <a:off x="8943214" y="4427360"/>
            <a:ext cx="466725" cy="487363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3" name="Up Arrow 12"/>
          <p:cNvSpPr>
            <a:spLocks noChangeArrowheads="1"/>
          </p:cNvSpPr>
          <p:nvPr/>
        </p:nvSpPr>
        <p:spPr bwMode="auto">
          <a:xfrm rot="10800000">
            <a:off x="8947150" y="3427413"/>
            <a:ext cx="465138" cy="487363"/>
          </a:xfrm>
          <a:prstGeom prst="upArrow">
            <a:avLst>
              <a:gd name="adj1" fmla="val 50000"/>
              <a:gd name="adj2" fmla="val 5004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4" name="Up Arrow 13"/>
          <p:cNvSpPr>
            <a:spLocks noChangeArrowheads="1"/>
          </p:cNvSpPr>
          <p:nvPr/>
        </p:nvSpPr>
        <p:spPr bwMode="auto">
          <a:xfrm rot="10800000">
            <a:off x="8945564" y="3926650"/>
            <a:ext cx="466725" cy="487362"/>
          </a:xfrm>
          <a:prstGeom prst="upArrow">
            <a:avLst>
              <a:gd name="adj1" fmla="val 50000"/>
              <a:gd name="adj2" fmla="val 4987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4684" y="811689"/>
            <a:ext cx="10862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Where are the child, parents, pediatrician, and therapist on this spectrum? (Teamwork vs. Polarization)</a:t>
            </a:r>
          </a:p>
        </p:txBody>
      </p:sp>
    </p:spTree>
    <p:extLst>
      <p:ext uri="{BB962C8B-B14F-4D97-AF65-F5344CB8AC3E}">
        <p14:creationId xmlns:p14="http://schemas.microsoft.com/office/powerpoint/2010/main" val="14425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Treatment</a:t>
            </a:r>
            <a:endParaRPr lang="en-US" altLang="en-US" sz="24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500" dirty="0">
                <a:solidFill>
                  <a:schemeClr val="tx2"/>
                </a:solidFill>
              </a:rPr>
              <a:t>For younger kids and milder symptoms, working directly with parents and school personnel WITHOUT direct intervention with child can be effective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sz="2500" dirty="0">
                <a:solidFill>
                  <a:schemeClr val="tx2"/>
                </a:solidFill>
              </a:rPr>
              <a:t>With teen and more severe situations, you must work with child, parents, and school staff, especially if difficulties include prolonged school absence, severe co-morbid psychiatric diagnosis, and deficits in social skills. </a:t>
            </a:r>
          </a:p>
        </p:txBody>
      </p:sp>
    </p:spTree>
    <p:extLst>
      <p:ext uri="{BB962C8B-B14F-4D97-AF65-F5344CB8AC3E}">
        <p14:creationId xmlns:p14="http://schemas.microsoft.com/office/powerpoint/2010/main" val="68983291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Behavior Interventions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333041" y="2279574"/>
            <a:ext cx="10020759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Primarily exposure-based treatments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Focus on child’s behaviors rather than intra-psychic conflict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Emphasize treatment in the context of family and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433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Behavior Interventions </a:t>
            </a:r>
            <a:endParaRPr lang="en-US" altLang="en-US" sz="2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894901" y="2231416"/>
            <a:ext cx="8626207" cy="4351338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Systematic desensitization </a:t>
            </a:r>
          </a:p>
          <a:p>
            <a:pPr marL="0" indent="0" eaLnBrk="1" hangingPunct="1">
              <a:buClr>
                <a:schemeClr val="tx2"/>
              </a:buClr>
              <a:buNone/>
            </a:pPr>
            <a:r>
              <a:rPr lang="en-US" altLang="en-US" dirty="0">
                <a:solidFill>
                  <a:schemeClr val="tx2"/>
                </a:solidFill>
              </a:rPr>
              <a:t>	(graded exposure to the school environment)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Relaxation training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Emotive imagery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Contingency management (positive reinforcement)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Social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195579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Cognitive Behavior Interventions</a:t>
            </a:r>
            <a:endParaRPr lang="en-US" altLang="en-US" sz="24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074862" y="2540510"/>
            <a:ext cx="8042276" cy="3154542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Cognitive behavioral therapy (CBT)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Specific instructions for children to help gradually increase their exposure to the school environment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Children are encouraged to confront their fears and are taught how to modify negative thoughts</a:t>
            </a:r>
          </a:p>
        </p:txBody>
      </p:sp>
    </p:spTree>
    <p:extLst>
      <p:ext uri="{BB962C8B-B14F-4D97-AF65-F5344CB8AC3E}">
        <p14:creationId xmlns:p14="http://schemas.microsoft.com/office/powerpoint/2010/main" val="288422904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A6A6-B8F5-F214-AA93-DB41F087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868E6-53E5-627C-8880-61243F57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anxiety disorder (or other disorder) associated with school refusal should be considered severe and treated accordingly.</a:t>
            </a:r>
          </a:p>
          <a:p>
            <a:r>
              <a:rPr lang="en-US" dirty="0"/>
              <a:t>Medication strategies should ensure adequate trials at adequate doses.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wait for medication effect to initiate behavioral interventions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the urgency, consider quick titrations to target dose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82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889" y="577047"/>
            <a:ext cx="9408405" cy="1459442"/>
          </a:xfrm>
        </p:spPr>
        <p:txBody>
          <a:bodyPr/>
          <a:lstStyle/>
          <a:p>
            <a:pPr eaLnBrk="1" hangingPunct="1"/>
            <a:r>
              <a:rPr lang="en-US" altLang="en-US" dirty="0"/>
              <a:t>Parent - Teacher Interventions</a:t>
            </a:r>
            <a:endParaRPr lang="en-US" altLang="en-US" sz="24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377108" y="2250820"/>
            <a:ext cx="9132984" cy="4030133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Consultation with school personnel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Specific recommendations to school staff to prepare for the child’s return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Make use of the strongest school-based relationships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Use of positive reinforcement</a:t>
            </a:r>
          </a:p>
          <a:p>
            <a:pPr lvl="1"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Academic, social, and emotional accommodations that taper (Atypical but possible 504 Plan)</a:t>
            </a:r>
          </a:p>
        </p:txBody>
      </p:sp>
    </p:spTree>
    <p:extLst>
      <p:ext uri="{BB962C8B-B14F-4D97-AF65-F5344CB8AC3E}">
        <p14:creationId xmlns:p14="http://schemas.microsoft.com/office/powerpoint/2010/main" val="36320176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736" y="466263"/>
            <a:ext cx="10811435" cy="20447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School Refusal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906" y="2133600"/>
            <a:ext cx="10953311" cy="4724400"/>
          </a:xfrm>
        </p:spPr>
        <p:txBody>
          <a:bodyPr>
            <a:normAutofit/>
          </a:bodyPr>
          <a:lstStyle/>
          <a:p>
            <a:r>
              <a:rPr lang="en-US" sz="3600" dirty="0"/>
              <a:t>Why is school refusal difficult to manage?</a:t>
            </a:r>
          </a:p>
        </p:txBody>
      </p:sp>
    </p:spTree>
    <p:extLst>
      <p:ext uri="{BB962C8B-B14F-4D97-AF65-F5344CB8AC3E}">
        <p14:creationId xmlns:p14="http://schemas.microsoft.com/office/powerpoint/2010/main" val="10370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Epidemiology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355810" y="2434728"/>
            <a:ext cx="5970278" cy="350293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Prevalence: 1-5%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Boys = Girls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Most common ages: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ages 5, 6 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ages 10, 11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600" dirty="0">
                <a:solidFill>
                  <a:schemeClr val="tx2"/>
                </a:solidFill>
              </a:rPr>
              <a:t>But can occur any age!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Arial" charset="0"/>
              <a:buChar char="•"/>
            </a:pPr>
            <a:r>
              <a:rPr lang="en-US" altLang="en-US" sz="3800" dirty="0">
                <a:solidFill>
                  <a:schemeClr val="tx2"/>
                </a:solidFill>
              </a:rPr>
              <a:t>No socioeconomic differences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5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81043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Urgent Situation?</a:t>
            </a:r>
            <a:endParaRPr lang="en-US" altLang="en-US" sz="24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735916" y="1727863"/>
            <a:ext cx="6932084" cy="346780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THE LONGER THE CHILD IS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OUT OF SCHOOL, THE MORE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DIFFICULT IT IS TO RETURN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503109" y="1730830"/>
            <a:ext cx="2600696" cy="327759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60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Short-term Consequences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94013" y="2362201"/>
            <a:ext cx="7313612" cy="3579813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Poor academic performance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Family difficulties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Problems with peer relationships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394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Consequences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894013" y="2438401"/>
            <a:ext cx="7313612" cy="3503613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Academic underachievement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Employment difficulties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Increased risk for psychiatric illness</a:t>
            </a:r>
          </a:p>
        </p:txBody>
      </p:sp>
    </p:spTree>
    <p:extLst>
      <p:ext uri="{BB962C8B-B14F-4D97-AF65-F5344CB8AC3E}">
        <p14:creationId xmlns:p14="http://schemas.microsoft.com/office/powerpoint/2010/main" val="31673521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C3AD4-35EF-E85E-F884-793A2B8F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 to you (us)?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61A7-5988-01C0-7CCA-4DC920FBC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means intervention/treatment steps to facilitate return to school must start immediately and often before all diagnostic questions are answered!</a:t>
            </a:r>
          </a:p>
          <a:p>
            <a:pPr lvl="1"/>
            <a:r>
              <a:rPr lang="en-US" dirty="0"/>
              <a:t>Requires comfort with uncertainty</a:t>
            </a:r>
          </a:p>
          <a:p>
            <a:pPr lvl="2"/>
            <a:r>
              <a:rPr lang="en-US" sz="2400" dirty="0"/>
              <a:t>for providers, as well as parents and ultimately the child</a:t>
            </a:r>
          </a:p>
        </p:txBody>
      </p:sp>
    </p:spTree>
    <p:extLst>
      <p:ext uri="{BB962C8B-B14F-4D97-AF65-F5344CB8AC3E}">
        <p14:creationId xmlns:p14="http://schemas.microsoft.com/office/powerpoint/2010/main" val="98959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Clinical Features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Gradual and sneaky or sudden onset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Symptoms may begin after a holiday, vacation, or illness 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Weekends, vacations exacerbate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Stressful events – home, school, peers may trigger refusal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Some have difficulties as they get closer to school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Some children make no effort to leave home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tx2"/>
                </a:solidFill>
              </a:rPr>
              <a:t>Fear, panic symptoms, crying episodes, temper tantrums, threats of self-harm, somatic symptoms</a:t>
            </a:r>
          </a:p>
          <a:p>
            <a:pPr eaLnBrk="1" hangingPunct="1">
              <a:buClr>
                <a:schemeClr val="tx2"/>
              </a:buClr>
              <a:buFont typeface="Arial" charset="0"/>
              <a:buChar char="•"/>
            </a:pP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139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Project TEACH">
      <a:dk1>
        <a:srgbClr val="3A3838"/>
      </a:dk1>
      <a:lt1>
        <a:sysClr val="window" lastClr="FFFFFF"/>
      </a:lt1>
      <a:dk2>
        <a:srgbClr val="039FDA"/>
      </a:dk2>
      <a:lt2>
        <a:srgbClr val="E7E6E6"/>
      </a:lt2>
      <a:accent1>
        <a:srgbClr val="039FDA"/>
      </a:accent1>
      <a:accent2>
        <a:srgbClr val="7BBF43"/>
      </a:accent2>
      <a:accent3>
        <a:srgbClr val="3A0E79"/>
      </a:accent3>
      <a:accent4>
        <a:srgbClr val="A5A5A5"/>
      </a:accent4>
      <a:accent5>
        <a:srgbClr val="5B9BD5"/>
      </a:accent5>
      <a:accent6>
        <a:srgbClr val="6F3B55"/>
      </a:accent6>
      <a:hlink>
        <a:srgbClr val="002060"/>
      </a:hlink>
      <a:folHlink>
        <a:srgbClr val="7E35E7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999</Words>
  <Application>Microsoft Macintosh PowerPoint</Application>
  <PresentationFormat>Widescreen</PresentationFormat>
  <Paragraphs>202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Helvetica Light</vt:lpstr>
      <vt:lpstr>Helvetica Regular</vt:lpstr>
      <vt:lpstr>Myriad Pro Cond</vt:lpstr>
      <vt:lpstr>Verdana</vt:lpstr>
      <vt:lpstr>Wingdings</vt:lpstr>
      <vt:lpstr>3_Custom Design</vt:lpstr>
      <vt:lpstr>1_Office Theme</vt:lpstr>
      <vt:lpstr>PowerPoint Presentation</vt:lpstr>
      <vt:lpstr>Speaker:</vt:lpstr>
      <vt:lpstr>School Refusal</vt:lpstr>
      <vt:lpstr>Epidemiology</vt:lpstr>
      <vt:lpstr>Urgent Situation?</vt:lpstr>
      <vt:lpstr>Short-term Consequences</vt:lpstr>
      <vt:lpstr>Long-term Consequences</vt:lpstr>
      <vt:lpstr>What does this mean to you (us)?</vt:lpstr>
      <vt:lpstr>Clinical Features</vt:lpstr>
      <vt:lpstr>Causes</vt:lpstr>
      <vt:lpstr>A Variety of Dysfunctional Family Interaction Patterns</vt:lpstr>
      <vt:lpstr>Associated Psychiatric Disorders</vt:lpstr>
      <vt:lpstr>Psychiatric Disorders in Children with School Refusal (Bernstein et al 1991)</vt:lpstr>
      <vt:lpstr>Psychiatric Disorders in Children with School Refusal (Bernstein et al.1991)</vt:lpstr>
      <vt:lpstr>Final Piece of the Assessment</vt:lpstr>
      <vt:lpstr>Intervention</vt:lpstr>
      <vt:lpstr>Intervention</vt:lpstr>
      <vt:lpstr>Treatment </vt:lpstr>
      <vt:lpstr>Treatment – General Principles </vt:lpstr>
      <vt:lpstr>100% Rigid Expectations </vt:lpstr>
      <vt:lpstr>Treatment</vt:lpstr>
      <vt:lpstr>Behavior Interventions</vt:lpstr>
      <vt:lpstr>Behavior Interventions </vt:lpstr>
      <vt:lpstr>Cognitive Behavior Interventions</vt:lpstr>
      <vt:lpstr>Medication Interventions</vt:lpstr>
      <vt:lpstr>Parent - Teacher Interventions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Scharf, Michael</cp:lastModifiedBy>
  <cp:revision>2</cp:revision>
  <dcterms:created xsi:type="dcterms:W3CDTF">2023-10-30T21:15:53Z</dcterms:created>
  <dcterms:modified xsi:type="dcterms:W3CDTF">2024-03-22T19:34:30Z</dcterms:modified>
</cp:coreProperties>
</file>