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0" r:id="rId4"/>
    <p:sldMasterId id="2147483728" r:id="rId5"/>
    <p:sldMasterId id="2147483788" r:id="rId6"/>
    <p:sldMasterId id="2147483800" r:id="rId7"/>
  </p:sldMasterIdLst>
  <p:notesMasterIdLst>
    <p:notesMasterId r:id="rId50"/>
  </p:notesMasterIdLst>
  <p:handoutMasterIdLst>
    <p:handoutMasterId r:id="rId51"/>
  </p:handoutMasterIdLst>
  <p:sldIdLst>
    <p:sldId id="611" r:id="rId8"/>
    <p:sldId id="612" r:id="rId9"/>
    <p:sldId id="643" r:id="rId10"/>
    <p:sldId id="614" r:id="rId11"/>
    <p:sldId id="294" r:id="rId12"/>
    <p:sldId id="658" r:id="rId13"/>
    <p:sldId id="604" r:id="rId14"/>
    <p:sldId id="599" r:id="rId15"/>
    <p:sldId id="620" r:id="rId16"/>
    <p:sldId id="652" r:id="rId17"/>
    <p:sldId id="3216" r:id="rId18"/>
    <p:sldId id="606" r:id="rId19"/>
    <p:sldId id="621" r:id="rId20"/>
    <p:sldId id="654" r:id="rId21"/>
    <p:sldId id="622" r:id="rId22"/>
    <p:sldId id="625" r:id="rId23"/>
    <p:sldId id="646" r:id="rId24"/>
    <p:sldId id="659" r:id="rId25"/>
    <p:sldId id="623" r:id="rId26"/>
    <p:sldId id="628" r:id="rId27"/>
    <p:sldId id="636" r:id="rId28"/>
    <p:sldId id="373" r:id="rId29"/>
    <p:sldId id="660" r:id="rId30"/>
    <p:sldId id="634" r:id="rId31"/>
    <p:sldId id="635" r:id="rId32"/>
    <p:sldId id="639" r:id="rId33"/>
    <p:sldId id="637" r:id="rId34"/>
    <p:sldId id="666" r:id="rId35"/>
    <p:sldId id="667" r:id="rId36"/>
    <p:sldId id="668" r:id="rId37"/>
    <p:sldId id="670" r:id="rId38"/>
    <p:sldId id="381" r:id="rId39"/>
    <p:sldId id="648" r:id="rId40"/>
    <p:sldId id="655" r:id="rId41"/>
    <p:sldId id="650" r:id="rId42"/>
    <p:sldId id="388" r:id="rId43"/>
    <p:sldId id="661" r:id="rId44"/>
    <p:sldId id="651" r:id="rId45"/>
    <p:sldId id="669" r:id="rId46"/>
    <p:sldId id="662" r:id="rId47"/>
    <p:sldId id="663" r:id="rId48"/>
    <p:sldId id="664" r:id="rId49"/>
  </p:sldIdLst>
  <p:sldSz cx="12192000" cy="6858000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391378"/>
    <a:srgbClr val="049FDA"/>
    <a:srgbClr val="7BBF43"/>
    <a:srgbClr val="66FF66"/>
    <a:srgbClr val="5D5B5B"/>
    <a:srgbClr val="ECF3F3"/>
    <a:srgbClr val="0F3079"/>
    <a:srgbClr val="FFFFFF"/>
    <a:srgbClr val="91D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99BAA0-4387-4DDB-9F16-E1FF717A8519}" v="2" dt="2024-03-20T17:45:49.6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3" autoAdjust="0"/>
    <p:restoredTop sz="85312" autoAdjust="0"/>
  </p:normalViewPr>
  <p:slideViewPr>
    <p:cSldViewPr snapToGrid="0">
      <p:cViewPr varScale="1">
        <p:scale>
          <a:sx n="74" d="100"/>
          <a:sy n="74" d="100"/>
        </p:scale>
        <p:origin x="710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3786" y="-96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microsoft.com/office/2015/10/relationships/revisionInfo" Target="revisionInfo.xml"/><Relationship Id="rId8" Type="http://schemas.openxmlformats.org/officeDocument/2006/relationships/slide" Target="slides/slide1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9E9147A6-0FE2-4264-A902-B8CAD312430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5DA1A487-6BAF-44F4-B2C1-61B366ADE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10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B754324-E28A-4897-919C-EDC862D7EE7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72566C59-BAC0-4CE1-A859-46610F03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9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Decide what font you want to use for titles/heading</a:t>
            </a:r>
            <a:r>
              <a:rPr lang="en-US" baseline="0" dirty="0"/>
              <a:t> and make them the all same.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42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391378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SCARED = 38</a:t>
            </a:r>
          </a:p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Distress???</a:t>
            </a:r>
          </a:p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391378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Avoi</a:t>
            </a:r>
            <a:r>
              <a:rPr lang="en-US" dirty="0"/>
              <a:t>dance = 20+ school days missed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391378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1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744" indent="-233744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0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541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9666" indent="-292179" defTabSz="988541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8718" indent="-233744" defTabSz="988541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6205" indent="-233744" defTabSz="988541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03692" indent="-233744" defTabSz="988541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71179" indent="-233744" defTabSz="9885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38666" indent="-233744" defTabSz="9885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06153" indent="-233744" defTabSz="9885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73640" indent="-233744" defTabSz="9885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9B3726F-537B-4F46-B7CE-9A09AA9D52E3}" type="slidenum">
              <a:rPr lang="en-US" altLang="en-US" b="0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 b="0">
              <a:latin typeface="Calibri" panose="020F0502020204030204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From Dr. Foley: </a:t>
            </a:r>
          </a:p>
          <a:p>
            <a:pPr defTabSz="934974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Exposure-based CBT has the most empirical support for the treatment of anxiety disorders in youth 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Psychoeducation (educating the patient and the family about the disorder, its course, management and treatment)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Somatic Management Skills training (relaxation, diaphragmatic breathing, self-monitoring)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Cognitive restructuring (challenging negative </a:t>
            </a:r>
            <a:r>
              <a:rPr lang="en-US" altLang="en-US" dirty="0" err="1">
                <a:ea typeface="ＭＳ Ｐゴシック" panose="020B0600070205080204" pitchFamily="34" charset="-128"/>
              </a:rPr>
              <a:t>exectations</a:t>
            </a:r>
            <a:r>
              <a:rPr lang="en-US" altLang="en-US" dirty="0">
                <a:ea typeface="ＭＳ Ｐゴシック" panose="020B0600070205080204" pitchFamily="34" charset="-128"/>
              </a:rPr>
              <a:t> and modifying negative self-talk)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Exposure methods (imaginary and in vivo exposure with gradual desensitization to feared stimuli)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Relapse prevention plans (booster session </a:t>
            </a:r>
            <a:r>
              <a:rPr lang="en-US" altLang="en-US" dirty="0" err="1">
                <a:ea typeface="ＭＳ Ｐゴシック" panose="020B0600070205080204" pitchFamily="34" charset="-128"/>
              </a:rPr>
              <a:t>sna</a:t>
            </a:r>
            <a:r>
              <a:rPr lang="en-US" altLang="en-US" dirty="0">
                <a:ea typeface="ＭＳ Ｐゴシック" panose="020B0600070205080204" pitchFamily="34" charset="-128"/>
              </a:rPr>
              <a:t> coordination with parents and school)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Coping Cat (Kendall, 1990) –just google</a:t>
            </a:r>
          </a:p>
        </p:txBody>
      </p:sp>
    </p:spTree>
    <p:extLst>
      <p:ext uri="{BB962C8B-B14F-4D97-AF65-F5344CB8AC3E}">
        <p14:creationId xmlns:p14="http://schemas.microsoft.com/office/powerpoint/2010/main" val="3447271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541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9666" indent="-292179" defTabSz="988541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8718" indent="-233744" defTabSz="988541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6205" indent="-233744" defTabSz="988541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03692" indent="-233744" defTabSz="988541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71179" indent="-233744" defTabSz="9885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38666" indent="-233744" defTabSz="9885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06153" indent="-233744" defTabSz="9885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73640" indent="-233744" defTabSz="9885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9B3726F-537B-4F46-B7CE-9A09AA9D52E3}" type="slidenum">
              <a:rPr lang="en-US" altLang="en-US" b="0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 b="0">
              <a:latin typeface="Calibri" panose="020F0502020204030204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From Dr. Foley: </a:t>
            </a:r>
          </a:p>
          <a:p>
            <a:pPr defTabSz="934974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Exposure-based CBT has the most empirical support for the treatment of anxiety disorders in youth 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Psychoeducation (educating the patient and the family about the disorder, its course, management and treatment)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Somatic Management Skills training (relaxation, diaphragmatic breathing, self-monitoring)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Cognitive restructuring (challenging negative </a:t>
            </a:r>
            <a:r>
              <a:rPr lang="en-US" altLang="en-US" dirty="0" err="1">
                <a:ea typeface="ＭＳ Ｐゴシック" panose="020B0600070205080204" pitchFamily="34" charset="-128"/>
              </a:rPr>
              <a:t>exectations</a:t>
            </a:r>
            <a:r>
              <a:rPr lang="en-US" altLang="en-US" dirty="0">
                <a:ea typeface="ＭＳ Ｐゴシック" panose="020B0600070205080204" pitchFamily="34" charset="-128"/>
              </a:rPr>
              <a:t> and modifying negative self-talk)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Exposure methods (imaginary and in vivo exposure with gradual desensitization to feared stimuli)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Relapse prevention plans (booster session </a:t>
            </a:r>
            <a:r>
              <a:rPr lang="en-US" altLang="en-US" dirty="0" err="1">
                <a:ea typeface="ＭＳ Ｐゴシック" panose="020B0600070205080204" pitchFamily="34" charset="-128"/>
              </a:rPr>
              <a:t>sna</a:t>
            </a:r>
            <a:r>
              <a:rPr lang="en-US" altLang="en-US" dirty="0">
                <a:ea typeface="ＭＳ Ｐゴシック" panose="020B0600070205080204" pitchFamily="34" charset="-128"/>
              </a:rPr>
              <a:t> coordination with parents and school)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Coping Cat (Kendall, 1990) –just google</a:t>
            </a:r>
          </a:p>
        </p:txBody>
      </p:sp>
    </p:spTree>
    <p:extLst>
      <p:ext uri="{BB962C8B-B14F-4D97-AF65-F5344CB8AC3E}">
        <p14:creationId xmlns:p14="http://schemas.microsoft.com/office/powerpoint/2010/main" val="3447271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541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9666" indent="-292179" defTabSz="988541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8718" indent="-233744" defTabSz="988541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6205" indent="-233744" defTabSz="988541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03692" indent="-233744" defTabSz="988541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71179" indent="-233744" defTabSz="9885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38666" indent="-233744" defTabSz="9885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06153" indent="-233744" defTabSz="9885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73640" indent="-233744" defTabSz="9885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3426E0E-7244-4865-B4BF-DBEC4CB0B1D5}" type="slidenum">
              <a:rPr lang="en-US" altLang="en-US" b="0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 b="0">
              <a:latin typeface="Calibri" panose="020F0502020204030204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9499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describe these a quick examples that can be done in </a:t>
            </a:r>
            <a:r>
              <a:rPr lang="en-US" dirty="0" err="1"/>
              <a:t>pcp</a:t>
            </a:r>
            <a:r>
              <a:rPr lang="en-US" dirty="0"/>
              <a:t> office. </a:t>
            </a:r>
          </a:p>
          <a:p>
            <a:r>
              <a:rPr lang="en-US" dirty="0"/>
              <a:t>Consider the </a:t>
            </a:r>
            <a:r>
              <a:rPr lang="en-US" dirty="0" err="1"/>
              <a:t>Ollendick</a:t>
            </a:r>
            <a:r>
              <a:rPr lang="en-US" dirty="0"/>
              <a:t> Chocolate Cookie deep breathing example – easily done in the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70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are available for free for medical professionals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40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541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9666" indent="-292179" defTabSz="988541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8718" indent="-233744" defTabSz="988541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6205" indent="-233744" defTabSz="988541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03692" indent="-233744" defTabSz="988541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71179" indent="-233744" defTabSz="9885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38666" indent="-233744" defTabSz="9885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06153" indent="-233744" defTabSz="9885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73640" indent="-233744" defTabSz="9885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7B881B1-1E3B-4BD3-AE6C-A5AAA0232E0B}" type="slidenum">
              <a:rPr lang="en-US" altLang="en-US" b="0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 b="0">
              <a:latin typeface="Calibri" panose="020F0502020204030204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I might say quickly</a:t>
            </a:r>
            <a:r>
              <a:rPr lang="en-US" altLang="en-US" baseline="0" dirty="0">
                <a:ea typeface="ＭＳ Ｐゴシック" panose="020B0600070205080204" pitchFamily="34" charset="-128"/>
              </a:rPr>
              <a:t> that this is an example of graduated exposure. JW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IS BOX ON RIGHT FORMATTED CORRECTLY?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7187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69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541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9666" indent="-292179" defTabSz="988541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8718" indent="-233744" defTabSz="988541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6205" indent="-233744" defTabSz="988541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03692" indent="-233744" defTabSz="988541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71179" indent="-233744" defTabSz="9885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38666" indent="-233744" defTabSz="9885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06153" indent="-233744" defTabSz="9885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73640" indent="-233744" defTabSz="9885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973CED65-D80D-4365-8E8C-F772C4FF4577}" type="slidenum">
              <a:rPr lang="en-US" altLang="en-US" sz="1800" b="0" kern="0">
                <a:latin typeface="Calibri" panose="020F0502020204030204" pitchFamily="34" charset="0"/>
              </a:rPr>
              <a:pPr eaLnBrk="1" hangingPunct="1">
                <a:defRPr/>
              </a:pPr>
              <a:t>21</a:t>
            </a:fld>
            <a:endParaRPr lang="en-US" altLang="en-US" sz="1800" b="0" kern="0">
              <a:latin typeface="Calibri" panose="020F0502020204030204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3120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974">
              <a:defRPr/>
            </a:pPr>
            <a:fld id="{72566C59-BAC0-4CE1-A859-46610F03C0CE}" type="slidenum">
              <a:rPr lang="en-US" sz="1800" kern="0">
                <a:solidFill>
                  <a:sysClr val="windowText" lastClr="000000"/>
                </a:solidFill>
              </a:rPr>
              <a:pPr defTabSz="934974">
                <a:defRPr/>
              </a:pPr>
              <a:t>2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39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2387600" y="515938"/>
            <a:ext cx="4579938" cy="2576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935731" y="3262228"/>
            <a:ext cx="7481780" cy="3089634"/>
          </a:xfrm>
          <a:prstGeom prst="rect">
            <a:avLst/>
          </a:prstGeom>
          <a:noFill/>
          <a:ln>
            <a:noFill/>
          </a:ln>
        </p:spPr>
        <p:txBody>
          <a:bodyPr lIns="93478" tIns="46739" rIns="93478" bIns="46739" anchor="t" anchorCtr="0">
            <a:noAutofit/>
          </a:bodyPr>
          <a:lstStyle/>
          <a:p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9176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9624" indent="-292163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8653" indent="-23373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6115" indent="-23373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03576" indent="-23373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71036" indent="-23373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8497" indent="-23373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05958" indent="-23373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73420" indent="-23373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34974" eaLnBrk="1" hangingPunct="1">
              <a:defRPr/>
            </a:pPr>
            <a:fld id="{D84D347E-BC5F-9146-B04E-6858EDE630C9}" type="slidenum">
              <a:rPr lang="en-US" sz="1200" kern="0"/>
              <a:pPr defTabSz="934974" eaLnBrk="1" hangingPunct="1">
                <a:defRPr/>
              </a:pPr>
              <a:t>24</a:t>
            </a:fld>
            <a:endParaRPr lang="en-US" sz="1200" kern="0"/>
          </a:p>
        </p:txBody>
      </p:sp>
      <p:sp>
        <p:nvSpPr>
          <p:cNvPr id="82947" name="Rectangle 2"/>
          <p:cNvSpPr>
            <a:spLocks noChangeArrowheads="1"/>
          </p:cNvSpPr>
          <p:nvPr/>
        </p:nvSpPr>
        <p:spPr bwMode="auto">
          <a:xfrm>
            <a:off x="5300171" y="0"/>
            <a:ext cx="4053070" cy="34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2" tIns="46747" rIns="93492" bIns="46747" anchor="ctr"/>
          <a:lstStyle/>
          <a:p>
            <a:pPr defTabSz="934974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82948" name="Rectangle 3"/>
          <p:cNvSpPr>
            <a:spLocks noChangeArrowheads="1"/>
          </p:cNvSpPr>
          <p:nvPr/>
        </p:nvSpPr>
        <p:spPr bwMode="auto">
          <a:xfrm>
            <a:off x="5300171" y="6524001"/>
            <a:ext cx="4053070" cy="34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11" tIns="45443" rIns="92511" bIns="45443" anchor="b"/>
          <a:lstStyle/>
          <a:p>
            <a:pPr algn="r" defTabSz="934974" eaLnBrk="0" hangingPunct="0">
              <a:defRPr/>
            </a:pPr>
            <a:r>
              <a:rPr lang="en-US" sz="1200" kern="0">
                <a:solidFill>
                  <a:sysClr val="windowText" lastClr="000000"/>
                </a:solidFill>
                <a:latin typeface="Times New Roman" charset="0"/>
              </a:rPr>
              <a:t>21</a:t>
            </a:r>
          </a:p>
        </p:txBody>
      </p:sp>
      <p:sp>
        <p:nvSpPr>
          <p:cNvPr id="82949" name="Rectangle 4"/>
          <p:cNvSpPr>
            <a:spLocks noChangeArrowheads="1"/>
          </p:cNvSpPr>
          <p:nvPr/>
        </p:nvSpPr>
        <p:spPr bwMode="auto">
          <a:xfrm>
            <a:off x="2" y="6524001"/>
            <a:ext cx="4053070" cy="34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2" tIns="46747" rIns="93492" bIns="46747" anchor="ctr"/>
          <a:lstStyle/>
          <a:p>
            <a:pPr defTabSz="934974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82950" name="Rectangle 5"/>
          <p:cNvSpPr>
            <a:spLocks noChangeArrowheads="1"/>
          </p:cNvSpPr>
          <p:nvPr/>
        </p:nvSpPr>
        <p:spPr bwMode="auto">
          <a:xfrm>
            <a:off x="2" y="0"/>
            <a:ext cx="4053070" cy="34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2" tIns="46747" rIns="93492" bIns="46747" anchor="ctr"/>
          <a:lstStyle/>
          <a:p>
            <a:pPr defTabSz="934974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8295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6013" y="514350"/>
            <a:ext cx="4583112" cy="2578100"/>
          </a:xfrm>
          <a:ln w="12700" cap="flat">
            <a:solidFill>
              <a:schemeClr val="tx1"/>
            </a:solidFill>
          </a:ln>
        </p:spPr>
      </p:sp>
      <p:sp>
        <p:nvSpPr>
          <p:cNvPr id="8295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47100" y="3262001"/>
            <a:ext cx="6859043" cy="309031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511" tIns="45443" rIns="92511" bIns="45443"/>
          <a:lstStyle/>
          <a:p>
            <a:pPr eaLnBrk="1" hangingPunct="1"/>
            <a:r>
              <a:rPr lang="en-US" dirty="0"/>
              <a:t>How about for GAD, Social Anxiety and Social Phobia? None and Duloxetine</a:t>
            </a:r>
            <a:r>
              <a:rPr lang="en-US" baseline="0" dirty="0"/>
              <a:t> only lately.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464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9624" indent="-292163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8653" indent="-23373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6115" indent="-23373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03576" indent="-23373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71036" indent="-23373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8497" indent="-23373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05958" indent="-23373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73420" indent="-23373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34974" eaLnBrk="1" hangingPunct="1">
              <a:defRPr/>
            </a:pPr>
            <a:fld id="{34799200-044A-9C43-9AEB-B9FD1B1890C1}" type="slidenum">
              <a:rPr lang="en-US" sz="1200" kern="0"/>
              <a:pPr defTabSz="934974" eaLnBrk="1" hangingPunct="1">
                <a:defRPr/>
              </a:pPr>
              <a:t>25</a:t>
            </a:fld>
            <a:endParaRPr lang="en-US" sz="1200" ker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7100" y="3262001"/>
            <a:ext cx="6859043" cy="309031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80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01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16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470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want to include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93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Tools include: psychoeducation, bibliotherapy, CBT, and meds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67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be super quick on these slides and list them in references at the end.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725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resources at the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48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194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Again, quick look and list references at the 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18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School avoidance</a:t>
            </a:r>
          </a:p>
          <a:p>
            <a:r>
              <a:rPr lang="en-US" dirty="0"/>
              <a:t>Somatic </a:t>
            </a:r>
            <a:r>
              <a:rPr lang="en-US" dirty="0" err="1"/>
              <a:t>sxs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63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9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25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78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541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9666" indent="-292179" defTabSz="988541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8718" indent="-233744" defTabSz="988541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6205" indent="-233744" defTabSz="988541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03692" indent="-233744" defTabSz="988541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71179" indent="-233744" defTabSz="9885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38666" indent="-233744" defTabSz="9885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06153" indent="-233744" defTabSz="9885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73640" indent="-233744" defTabSz="9885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9D05112-4815-4999-9086-A557F562406B}" type="slidenum">
              <a:rPr lang="en-US" altLang="en-US" b="0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 b="0">
              <a:latin typeface="Calibri" panose="020F0502020204030204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3223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4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95186"/>
            <a:ext cx="2743200" cy="26281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023EF2FA-38EB-354B-AB31-D0F975FB70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2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78221"/>
            <a:ext cx="2743200" cy="279779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0681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9934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338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4798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9219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756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831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1610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11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250" y="6605515"/>
            <a:ext cx="2743200" cy="252485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31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805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071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1_Title and Char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556001" y="6356351"/>
            <a:ext cx="447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069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3786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0049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7384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0756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55736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584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16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91869"/>
            <a:ext cx="2743200" cy="266131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5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316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0274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70004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749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7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0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0" t="17628" r="26478" b="17628"/>
          <a:stretch/>
        </p:blipFill>
        <p:spPr>
          <a:xfrm>
            <a:off x="520627" y="811784"/>
            <a:ext cx="4370453" cy="51970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48592" y="1874750"/>
            <a:ext cx="6743408" cy="880159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448592" y="2971049"/>
            <a:ext cx="6743408" cy="881143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448592" y="4068332"/>
            <a:ext cx="6743408" cy="8839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8592" y="3234339"/>
            <a:ext cx="6743408" cy="44517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8592" y="1986481"/>
            <a:ext cx="6743408" cy="656696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458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9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4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2188" y="6578221"/>
            <a:ext cx="2743200" cy="279779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863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19150"/>
            <a:ext cx="10515600" cy="8715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4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3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4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9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0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23630"/>
            <a:ext cx="2743200" cy="334370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0925"/>
            <a:ext cx="2743200" cy="307075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45451"/>
            <a:ext cx="10515600" cy="82191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Statewide Coordination Center</a:t>
            </a:r>
          </a:p>
        </p:txBody>
      </p:sp>
    </p:spTree>
    <p:extLst>
      <p:ext uri="{BB962C8B-B14F-4D97-AF65-F5344CB8AC3E}">
        <p14:creationId xmlns:p14="http://schemas.microsoft.com/office/powerpoint/2010/main" val="131617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2188" y="6564573"/>
            <a:ext cx="2743200" cy="293427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6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2188" y="6523630"/>
            <a:ext cx="2743200" cy="334370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1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37278"/>
            <a:ext cx="2743200" cy="320722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5.sv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5" r="31898" b="35658"/>
          <a:stretch/>
        </p:blipFill>
        <p:spPr>
          <a:xfrm>
            <a:off x="7752498" y="1678675"/>
            <a:ext cx="4439502" cy="517932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-2"/>
            <a:ext cx="3919948" cy="144866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151958" y="-4"/>
            <a:ext cx="3900222" cy="14486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284190" y="0"/>
            <a:ext cx="3907809" cy="144864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9" y="6292563"/>
            <a:ext cx="2103476" cy="528504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3630"/>
            <a:ext cx="2743200" cy="26281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023EF2FA-38EB-354B-AB31-D0F975FB70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653904" y="6492871"/>
            <a:ext cx="4084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2">
                    <a:lumMod val="2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rgbClr val="391378"/>
                </a:solidFill>
                <a:latin typeface="Helvetica Regular" charset="0"/>
              </a:rPr>
              <a:t>©  2017 New York State Office of Mental Health</a:t>
            </a:r>
          </a:p>
        </p:txBody>
      </p:sp>
    </p:spTree>
    <p:extLst>
      <p:ext uri="{BB962C8B-B14F-4D97-AF65-F5344CB8AC3E}">
        <p14:creationId xmlns:p14="http://schemas.microsoft.com/office/powerpoint/2010/main" val="5661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0" i="0" kern="1200">
          <a:solidFill>
            <a:schemeClr val="bg1"/>
          </a:solidFill>
          <a:latin typeface="Helvetica Light" charset="0"/>
          <a:ea typeface="Helvetica Light" charset="0"/>
          <a:cs typeface="Helvetica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4"/>
            <a:ext cx="12192000" cy="6858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2"/>
            <a:ext cx="3919948" cy="144866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151958" y="-4"/>
            <a:ext cx="3900222" cy="14486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284190" y="0"/>
            <a:ext cx="3907809" cy="144864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15706"/>
            <a:ext cx="10515600" cy="70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3141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70" y="163582"/>
            <a:ext cx="615860" cy="788538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0600" y="64928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329009-5ACF-9B49-A090-FE26ACD75C75}" type="slidenum">
              <a:rPr lang="en-US" smtClean="0">
                <a:solidFill>
                  <a:srgbClr val="391378"/>
                </a:solidFill>
              </a:rPr>
              <a:pPr/>
              <a:t>‹#›</a:t>
            </a:fld>
            <a:endParaRPr lang="en-US" dirty="0">
              <a:solidFill>
                <a:srgbClr val="391378"/>
              </a:solidFill>
            </a:endParaRPr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1653904" y="6492871"/>
            <a:ext cx="4084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2">
                    <a:lumMod val="2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rgbClr val="391378"/>
                </a:solidFill>
                <a:latin typeface="Helvetica Regular" charset="0"/>
              </a:rPr>
              <a:t>©  2017 New York State Office of Mental Health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9" y="6292563"/>
            <a:ext cx="2103476" cy="5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66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4"/>
            <a:ext cx="12192000" cy="6858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2"/>
            <a:ext cx="3919948" cy="144866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151958" y="-4"/>
            <a:ext cx="3900222" cy="14486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284190" y="0"/>
            <a:ext cx="3907809" cy="144864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15706"/>
            <a:ext cx="10515600" cy="70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3141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70" y="163582"/>
            <a:ext cx="615860" cy="788538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0600" y="64928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329009-5ACF-9B49-A090-FE26ACD75C75}" type="slidenum">
              <a:rPr lang="en-US" smtClean="0">
                <a:solidFill>
                  <a:srgbClr val="391378"/>
                </a:solidFill>
              </a:rPr>
              <a:pPr/>
              <a:t>‹#›</a:t>
            </a:fld>
            <a:endParaRPr lang="en-US" dirty="0">
              <a:solidFill>
                <a:srgbClr val="391378"/>
              </a:solidFill>
            </a:endParaRPr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1653904" y="6492871"/>
            <a:ext cx="4084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2">
                    <a:lumMod val="2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rgbClr val="391378"/>
                </a:solidFill>
                <a:latin typeface="Helvetica Regular" charset="0"/>
              </a:rPr>
              <a:t>©  2017 New York State Office of Mental Health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9" y="6292563"/>
            <a:ext cx="2103476" cy="5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1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/>
          <p:cNvSpPr/>
          <p:nvPr userDrawn="1"/>
        </p:nvSpPr>
        <p:spPr>
          <a:xfrm rot="10800000">
            <a:off x="-1" y="5357812"/>
            <a:ext cx="3832382" cy="1500187"/>
          </a:xfrm>
          <a:custGeom>
            <a:avLst/>
            <a:gdLst>
              <a:gd name="connsiteX0" fmla="*/ 5681662 w 5681662"/>
              <a:gd name="connsiteY0" fmla="*/ 2224088 h 2224088"/>
              <a:gd name="connsiteX1" fmla="*/ 5681662 w 5681662"/>
              <a:gd name="connsiteY1" fmla="*/ 0 h 2224088"/>
              <a:gd name="connsiteX2" fmla="*/ 0 w 5681662"/>
              <a:gd name="connsiteY2" fmla="*/ 0 h 2224088"/>
              <a:gd name="connsiteX3" fmla="*/ 5681662 w 5681662"/>
              <a:gd name="connsiteY3" fmla="*/ 2224088 h 222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1662" h="2224088">
                <a:moveTo>
                  <a:pt x="5681662" y="2224088"/>
                </a:moveTo>
                <a:lnTo>
                  <a:pt x="5681662" y="0"/>
                </a:lnTo>
                <a:lnTo>
                  <a:pt x="0" y="0"/>
                </a:lnTo>
                <a:lnTo>
                  <a:pt x="5681662" y="22240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/>
          <p:cNvSpPr/>
          <p:nvPr userDrawn="1"/>
        </p:nvSpPr>
        <p:spPr>
          <a:xfrm>
            <a:off x="6510338" y="0"/>
            <a:ext cx="5681662" cy="2224088"/>
          </a:xfrm>
          <a:custGeom>
            <a:avLst/>
            <a:gdLst>
              <a:gd name="connsiteX0" fmla="*/ 5681662 w 5681662"/>
              <a:gd name="connsiteY0" fmla="*/ 2224088 h 2224088"/>
              <a:gd name="connsiteX1" fmla="*/ 5681662 w 5681662"/>
              <a:gd name="connsiteY1" fmla="*/ 0 h 2224088"/>
              <a:gd name="connsiteX2" fmla="*/ 0 w 5681662"/>
              <a:gd name="connsiteY2" fmla="*/ 0 h 2224088"/>
              <a:gd name="connsiteX3" fmla="*/ 5681662 w 5681662"/>
              <a:gd name="connsiteY3" fmla="*/ 2224088 h 222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1662" h="2224088">
                <a:moveTo>
                  <a:pt x="5681662" y="2224088"/>
                </a:moveTo>
                <a:lnTo>
                  <a:pt x="5681662" y="0"/>
                </a:lnTo>
                <a:lnTo>
                  <a:pt x="0" y="0"/>
                </a:lnTo>
                <a:lnTo>
                  <a:pt x="5681662" y="22240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40985"/>
            <a:ext cx="10515600" cy="821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14513"/>
            <a:ext cx="10515600" cy="436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2">
                    <a:lumMod val="25000"/>
                  </a:schemeClr>
                </a:solidFill>
                <a:latin typeface="Helvetica Regular" charset="0"/>
              </a:defRPr>
            </a:lvl1pPr>
          </a:lstStyle>
          <a:p>
            <a:fld id="{E927A71C-5EB0-45EC-B0AD-E94D765AE5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838200" cy="109057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01110" y="0"/>
            <a:ext cx="838200" cy="109057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802220" y="0"/>
            <a:ext cx="838200" cy="109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/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099" y="144864"/>
            <a:ext cx="2450026" cy="470706"/>
          </a:xfrm>
          <a:prstGeom prst="rect">
            <a:avLst/>
          </a:prstGeom>
        </p:spPr>
      </p:pic>
      <p:pic>
        <p:nvPicPr>
          <p:cNvPr id="21" name="Graphic 20"/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724467" y="63900"/>
            <a:ext cx="4334183" cy="12660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9551580" y="6748943"/>
            <a:ext cx="838200" cy="109057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0452690" y="6748943"/>
            <a:ext cx="838200" cy="109057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11353800" y="6748943"/>
            <a:ext cx="838200" cy="109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1653904" y="6492871"/>
            <a:ext cx="4084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2">
                    <a:lumMod val="2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rgbClr val="391378"/>
                </a:solidFill>
                <a:latin typeface="Helvetica Regular" charset="0"/>
              </a:rPr>
              <a:t>©  2017 New York State Office of Mental Health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9" y="6292563"/>
            <a:ext cx="2103476" cy="5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3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0" i="0" kern="1200">
          <a:solidFill>
            <a:schemeClr val="tx1"/>
          </a:solidFill>
          <a:latin typeface="Helvetica Regular" charset="0"/>
          <a:ea typeface="Kozuka Gothic Pr6N B" panose="020B0800000000000000" pitchFamily="34" charset="-128"/>
          <a:cs typeface="Myriad Arabic" panose="01010101010101010101" pitchFamily="50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9"/>
        </a:buBlip>
        <a:defRPr sz="2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Myriad Pro Cond" panose="020B0506030403020204" pitchFamily="34" charset="0"/>
        <a:buChar char="−"/>
        <a:defRPr sz="20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Myriad Pro Cond" panose="020B0506030403020204" pitchFamily="34" charset="0"/>
        <a:buChar char="-"/>
        <a:defRPr sz="1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B0E87D-D0AB-4795-A1FE-6F5D7DA6EC0F}"/>
              </a:ext>
            </a:extLst>
          </p:cNvPr>
          <p:cNvSpPr txBox="1"/>
          <p:nvPr/>
        </p:nvSpPr>
        <p:spPr>
          <a:xfrm>
            <a:off x="920753" y="761038"/>
            <a:ext cx="105424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391378"/>
                </a:solidFill>
                <a:effectLst/>
                <a:uLnTx/>
                <a:uFillTx/>
                <a:latin typeface="Helvetica Light"/>
                <a:ea typeface="Helvetica Regular" charset="0"/>
                <a:cs typeface="Helvetica Regular" charset="0"/>
              </a:rPr>
              <a:t>Treatment of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391378"/>
                </a:solidFill>
                <a:effectLst/>
                <a:uLnTx/>
                <a:uFillTx/>
                <a:latin typeface="Helvetica Light"/>
                <a:ea typeface="Helvetica Regular" charset="0"/>
                <a:cs typeface="Helvetica Regular" charset="0"/>
              </a:rPr>
              <a:t>Anxiety Disorders in Children and Teens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259B78-A2FC-4C55-B4BA-C0E9919E35F6}"/>
              </a:ext>
            </a:extLst>
          </p:cNvPr>
          <p:cNvSpPr txBox="1">
            <a:spLocks/>
          </p:cNvSpPr>
          <p:nvPr/>
        </p:nvSpPr>
        <p:spPr>
          <a:xfrm>
            <a:off x="192001" y="4457043"/>
            <a:ext cx="11999999" cy="18501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Regular" charset="0"/>
              </a:rPr>
              <a:t>Zoya Popivker, D.O.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Helvetica Regular" charset="0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elvetica Regular" charset="0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Regular" charset="0"/>
              </a:rPr>
              <a:t>Child and Adolescent Psychiatrist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Helvetica Regular" charset="0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Regular" charset="0"/>
              </a:rPr>
              <a:t>Northwell Health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Helvetica Regular" charset="0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585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846F0-1379-4879-9127-BFB0C3C8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0661"/>
            <a:ext cx="10592351" cy="12698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660066"/>
                </a:solidFill>
                <a:latin typeface="Helvetica Light"/>
              </a:rPr>
              <a:t>Treatment of Anxiety Disorders </a:t>
            </a:r>
            <a:br>
              <a:rPr lang="en-US" dirty="0">
                <a:latin typeface="Helvetica Light"/>
              </a:rPr>
            </a:br>
            <a:r>
              <a:rPr lang="en-US" dirty="0">
                <a:solidFill>
                  <a:srgbClr val="660066"/>
                </a:solidFill>
                <a:latin typeface="Helvetica Light"/>
              </a:rPr>
              <a:t>It Depends on Severity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B35B2-5121-4941-B278-3A2D74A66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478" y="3150866"/>
            <a:ext cx="8725791" cy="4271633"/>
          </a:xfrm>
        </p:spPr>
        <p:txBody>
          <a:bodyPr/>
          <a:lstStyle/>
          <a:p>
            <a:r>
              <a:rPr lang="en-US" sz="3600" dirty="0"/>
              <a:t>Mild</a:t>
            </a:r>
          </a:p>
          <a:p>
            <a:r>
              <a:rPr lang="en-US" sz="3600" dirty="0"/>
              <a:t>Moderate</a:t>
            </a:r>
          </a:p>
          <a:p>
            <a:r>
              <a:rPr lang="en-US" sz="3600" dirty="0"/>
              <a:t>Severe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4C816-A824-4CDA-9811-A82848FFD832}"/>
              </a:ext>
            </a:extLst>
          </p:cNvPr>
          <p:cNvSpPr txBox="1"/>
          <p:nvPr/>
        </p:nvSpPr>
        <p:spPr>
          <a:xfrm>
            <a:off x="6590192" y="2876124"/>
            <a:ext cx="48403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Helvetica"/>
              </a:rPr>
              <a:t>Consider the 3 ‘Ps’:</a:t>
            </a:r>
          </a:p>
          <a:p>
            <a:r>
              <a:rPr lang="en-US" sz="3600" dirty="0">
                <a:latin typeface="Helvetica"/>
              </a:rPr>
              <a:t>   Pervasive</a:t>
            </a:r>
          </a:p>
          <a:p>
            <a:r>
              <a:rPr lang="en-US" sz="3600" dirty="0">
                <a:latin typeface="Helvetica"/>
              </a:rPr>
              <a:t>   Persistent</a:t>
            </a:r>
          </a:p>
          <a:p>
            <a:r>
              <a:rPr lang="en-US" sz="3600" dirty="0">
                <a:latin typeface="Helvetica"/>
              </a:rPr>
              <a:t>   </a:t>
            </a:r>
            <a:r>
              <a:rPr lang="en-US" sz="3600" dirty="0" err="1">
                <a:latin typeface="Helvetica"/>
              </a:rPr>
              <a:t>imPairing</a:t>
            </a:r>
            <a:r>
              <a:rPr lang="en-US" sz="3600" dirty="0">
                <a:latin typeface="Helvetic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6635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1E622-5EDA-DC6F-D32D-2665BB8D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69" y="840985"/>
            <a:ext cx="10515600" cy="82191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Severity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513DC30-19F9-5AD4-4311-5103C0C8B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616141"/>
              </p:ext>
            </p:extLst>
          </p:nvPr>
        </p:nvGraphicFramePr>
        <p:xfrm>
          <a:off x="2032000" y="1831510"/>
          <a:ext cx="8128000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90320983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551824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673301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95372724"/>
                    </a:ext>
                  </a:extLst>
                </a:gridCol>
              </a:tblGrid>
              <a:tr h="346934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SCARED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Distress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Avoidance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273824"/>
                  </a:ext>
                </a:extLst>
              </a:tr>
              <a:tr h="34693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&lt;30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Some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Minimal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891640"/>
                  </a:ext>
                </a:extLst>
              </a:tr>
              <a:tr h="34693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30-40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Good deal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Some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36337"/>
                  </a:ext>
                </a:extLst>
              </a:tr>
              <a:tr h="5134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Severe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41+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 lot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 lot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9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360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769" y="587913"/>
            <a:ext cx="7865431" cy="1747863"/>
          </a:xfrm>
        </p:spPr>
        <p:txBody>
          <a:bodyPr/>
          <a:lstStyle/>
          <a:p>
            <a:r>
              <a:rPr lang="en-US" dirty="0">
                <a:solidFill>
                  <a:srgbClr val="660066"/>
                </a:solidFill>
                <a:latin typeface="Helvetica Light"/>
              </a:rPr>
              <a:t>Mild Anxiety Disorder</a:t>
            </a:r>
            <a:br>
              <a:rPr lang="en-US" dirty="0">
                <a:latin typeface="Helvetica Light"/>
              </a:rPr>
            </a:br>
            <a:r>
              <a:rPr lang="en-US" dirty="0">
                <a:solidFill>
                  <a:srgbClr val="660066"/>
                </a:solidFill>
                <a:latin typeface="Helvetica Light"/>
              </a:rPr>
              <a:t>Treatment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218" y="1928354"/>
            <a:ext cx="10128664" cy="4585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 </a:t>
            </a:r>
          </a:p>
          <a:p>
            <a:pPr lvl="1"/>
            <a:r>
              <a:rPr lang="en-US" sz="3600" dirty="0">
                <a:solidFill>
                  <a:srgbClr val="000000"/>
                </a:solidFill>
              </a:rPr>
              <a:t>Educate/support/monitor/nudge </a:t>
            </a:r>
          </a:p>
          <a:p>
            <a:pPr lvl="1"/>
            <a:r>
              <a:rPr lang="en-US" sz="3600" dirty="0">
                <a:solidFill>
                  <a:srgbClr val="000000"/>
                </a:solidFill>
              </a:rPr>
              <a:t>Bibliotherapy </a:t>
            </a:r>
          </a:p>
          <a:p>
            <a:pPr lvl="1"/>
            <a:r>
              <a:rPr lang="en-US" sz="3600" dirty="0">
                <a:solidFill>
                  <a:srgbClr val="000000"/>
                </a:solidFill>
              </a:rPr>
              <a:t>Online programs 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1. BRAVE for Children (can be purchased by parent)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2. Camp Cope-A-Lot (can be purchased by a “therapist”)</a:t>
            </a:r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FA96AB-D5D0-44D6-A1FF-5BC641D03E08}"/>
              </a:ext>
            </a:extLst>
          </p:cNvPr>
          <p:cNvSpPr txBox="1"/>
          <p:nvPr/>
        </p:nvSpPr>
        <p:spPr>
          <a:xfrm>
            <a:off x="6409764" y="6437353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courtesy of Dr. Zuckerbrot</a:t>
            </a:r>
          </a:p>
        </p:txBody>
      </p:sp>
    </p:spTree>
    <p:extLst>
      <p:ext uri="{BB962C8B-B14F-4D97-AF65-F5344CB8AC3E}">
        <p14:creationId xmlns:p14="http://schemas.microsoft.com/office/powerpoint/2010/main" val="1864868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52638"/>
            <a:ext cx="10498273" cy="1026064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660066"/>
                </a:solidFill>
                <a:latin typeface="Helvetica Light"/>
                <a:ea typeface="ＭＳ Ｐゴシック"/>
                <a:cs typeface="Arial"/>
              </a:rPr>
              <a:t>Cognitive Behavioral Therapy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06662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>
                <a:latin typeface="Helvetica"/>
                <a:ea typeface="ＭＳ Ｐゴシック" panose="020B0600070205080204" pitchFamily="34" charset="-128"/>
                <a:cs typeface="Arial" panose="020B0604020202020204" pitchFamily="34" charset="0"/>
              </a:rPr>
              <a:t>Educate the patient and parent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latin typeface="Helvetica"/>
                <a:ea typeface="ＭＳ Ｐゴシック" panose="020B0600070205080204" pitchFamily="34" charset="-128"/>
                <a:cs typeface="Arial" panose="020B0604020202020204" pitchFamily="34" charset="0"/>
              </a:rPr>
              <a:t>Teach self-soothing and somatic management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latin typeface="Helvetica"/>
                <a:ea typeface="ＭＳ Ｐゴシック" panose="020B0600070205080204" pitchFamily="34" charset="-128"/>
                <a:cs typeface="Arial" panose="020B0604020202020204" pitchFamily="34" charset="0"/>
              </a:rPr>
              <a:t>Identify and change maladaptive thinking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latin typeface="Helvetica"/>
                <a:ea typeface="ＭＳ Ｐゴシック" panose="020B0600070205080204" pitchFamily="34" charset="-128"/>
                <a:cs typeface="Arial" panose="020B0604020202020204" pitchFamily="34" charset="0"/>
              </a:rPr>
              <a:t>Increase proactive approach behavior (</a:t>
            </a:r>
            <a:r>
              <a:rPr lang="en-US" altLang="en-US" sz="3600" u="sng" dirty="0">
                <a:latin typeface="Helvetica"/>
                <a:ea typeface="ＭＳ Ｐゴシック" panose="020B0600070205080204" pitchFamily="34" charset="-128"/>
                <a:cs typeface="Arial" panose="020B0604020202020204" pitchFamily="34" charset="0"/>
              </a:rPr>
              <a:t>graduated EXPOSURE</a:t>
            </a:r>
            <a:r>
              <a:rPr lang="en-US" altLang="en-US" sz="3600" dirty="0">
                <a:latin typeface="Helvetica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3A098D-E410-4106-A3C3-95FCFE574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323" y="693085"/>
            <a:ext cx="2996677" cy="247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53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rgbClr val="660066"/>
                </a:solidFill>
                <a:latin typeface="Helvetica Light"/>
                <a:ea typeface="ＭＳ Ｐゴシック"/>
                <a:cs typeface="Arial"/>
              </a:rPr>
              <a:t>Goals of CBT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04617"/>
            <a:ext cx="10515600" cy="406569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>
                <a:latin typeface="Helvetica"/>
                <a:ea typeface="ＭＳ Ｐゴシック" panose="020B0600070205080204" pitchFamily="34" charset="-128"/>
                <a:cs typeface="Arial" panose="020B0604020202020204" pitchFamily="34" charset="0"/>
              </a:rPr>
              <a:t>Extinguish avoidance behavior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latin typeface="Helvetica"/>
                <a:ea typeface="ＭＳ Ｐゴシック" panose="020B0600070205080204" pitchFamily="34" charset="-128"/>
                <a:cs typeface="Arial" panose="020B0604020202020204" pitchFamily="34" charset="0"/>
              </a:rPr>
              <a:t>Increase healthy problem-solving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latin typeface="Helvetica"/>
                <a:ea typeface="ＭＳ Ｐゴシック" panose="020B0600070205080204" pitchFamily="34" charset="-128"/>
                <a:cs typeface="Arial" panose="020B0604020202020204" pitchFamily="34" charset="0"/>
              </a:rPr>
              <a:t>Facilitate insight and self-efficacy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latin typeface="Helvetica"/>
                <a:ea typeface="ＭＳ Ｐゴシック" panose="020B0600070205080204" pitchFamily="34" charset="-128"/>
                <a:cs typeface="Arial" panose="020B0604020202020204" pitchFamily="34" charset="0"/>
              </a:rPr>
              <a:t>Solidify gains and promote generalization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2518" y="618564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courtesy of Drs. Albano and Rynn</a:t>
            </a:r>
          </a:p>
        </p:txBody>
      </p:sp>
    </p:spTree>
    <p:extLst>
      <p:ext uri="{BB962C8B-B14F-4D97-AF65-F5344CB8AC3E}">
        <p14:creationId xmlns:p14="http://schemas.microsoft.com/office/powerpoint/2010/main" val="1654091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61" y="1622639"/>
            <a:ext cx="9831215" cy="4473361"/>
          </a:xfrm>
          <a:noFill/>
        </p:spPr>
        <p:txBody>
          <a:bodyPr vert="horz" lIns="90488" tIns="44450" rIns="90488" bIns="4445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>
                <a:latin typeface="Helvetica"/>
                <a:ea typeface="ＭＳ Ｐゴシック" panose="020B0600070205080204" pitchFamily="34" charset="-128"/>
                <a:cs typeface="Arial" panose="020B0604020202020204" pitchFamily="34" charset="0"/>
              </a:rPr>
              <a:t>Breathing Retraining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latin typeface="Helvetica"/>
                <a:ea typeface="ＭＳ Ｐゴシック" panose="020B0600070205080204" pitchFamily="34" charset="-128"/>
                <a:cs typeface="Arial" panose="020B0604020202020204" pitchFamily="34" charset="0"/>
              </a:rPr>
              <a:t>Progressive Muscle Relaxation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latin typeface="Helvetica"/>
                <a:ea typeface="ＭＳ Ｐゴシック" panose="020B0600070205080204" pitchFamily="34" charset="-128"/>
                <a:cs typeface="Arial" panose="020B0604020202020204" pitchFamily="34" charset="0"/>
              </a:rPr>
              <a:t>Cue Controlled Relaxation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600" u="sng" dirty="0">
                <a:latin typeface="Helvetica"/>
                <a:ea typeface="ＭＳ Ｐゴシック" panose="020B0600070205080204" pitchFamily="34" charset="-128"/>
                <a:cs typeface="Arial" panose="020B0604020202020204" pitchFamily="34" charset="0"/>
              </a:rPr>
              <a:t>Goals</a:t>
            </a:r>
            <a:endParaRPr lang="en-US" altLang="en-US" sz="3600" dirty="0">
              <a:latin typeface="Helvetica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600" dirty="0">
                <a:latin typeface="Helvetica"/>
                <a:ea typeface="ＭＳ Ｐゴシック" panose="020B0600070205080204" pitchFamily="34" charset="-128"/>
                <a:cs typeface="Arial" panose="020B0604020202020204" pitchFamily="34" charset="0"/>
              </a:rPr>
              <a:t>Develop tolerance of normal, expected levels of anxiety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latin typeface="Helvetica"/>
                <a:ea typeface="ＭＳ Ｐゴシック" panose="020B0600070205080204" pitchFamily="34" charset="-128"/>
                <a:cs typeface="Arial" panose="020B0604020202020204" pitchFamily="34" charset="0"/>
              </a:rPr>
              <a:t>Learn &amp; utilize strategies to calm self during stressful/ fear provoking situations or tasks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2518" y="618564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courtesy of Drs. Albano and Rynn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FD4B07-1F4C-25B3-3E59-75F838BEFCC1}"/>
              </a:ext>
            </a:extLst>
          </p:cNvPr>
          <p:cNvSpPr txBox="1"/>
          <p:nvPr/>
        </p:nvSpPr>
        <p:spPr>
          <a:xfrm>
            <a:off x="4308592" y="1016000"/>
            <a:ext cx="1809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A0F99F-AD26-6229-FE11-646559DD6C23}"/>
              </a:ext>
            </a:extLst>
          </p:cNvPr>
          <p:cNvSpPr txBox="1"/>
          <p:nvPr/>
        </p:nvSpPr>
        <p:spPr>
          <a:xfrm>
            <a:off x="3228206" y="763551"/>
            <a:ext cx="720671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elvetica Light"/>
                <a:cs typeface="Calibri"/>
              </a:rPr>
              <a:t>Somatic Management</a:t>
            </a:r>
            <a:endParaRPr lang="en-US" sz="4400" dirty="0">
              <a:solidFill>
                <a:srgbClr val="7030A0"/>
              </a:solidFill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8865419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35CD66-576D-4B19-877E-6A72A5B91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FC246D-6869-4E1C-8CB8-9D7144D98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937481-566C-4F8D-8D95-63B1B1454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33" y="275246"/>
            <a:ext cx="11801667" cy="59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66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1CA5A-CEFE-46C2-8636-3FF5E6EF3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5A43C-A00D-4E1A-A1F8-61C33DAE3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Headspace</a:t>
            </a:r>
          </a:p>
          <a:p>
            <a:r>
              <a:rPr lang="en-US" sz="3600" dirty="0"/>
              <a:t>Calm</a:t>
            </a:r>
          </a:p>
          <a:p>
            <a:r>
              <a:rPr lang="en-US" sz="3600" dirty="0"/>
              <a:t>Insight Timer</a:t>
            </a:r>
          </a:p>
          <a:p>
            <a:r>
              <a:rPr lang="en-US" sz="3600" dirty="0"/>
              <a:t>Stop, Breathe and Think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3E5D0-F2D0-4D2A-A4B4-602A73FF3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173" y="740786"/>
            <a:ext cx="4380580" cy="2688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0207DB-2A44-45C6-96F5-A94C1B17D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966" y="809889"/>
            <a:ext cx="2932834" cy="28430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1529B6-7D29-42D4-A47C-8A8C18855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223" y="4844399"/>
            <a:ext cx="3222192" cy="155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7AADF9-E657-44E3-BE98-826C2DD30C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3752" y="3996086"/>
            <a:ext cx="4328247" cy="212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82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DE468-DC60-43F2-A101-65A47D182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95" y="1539913"/>
            <a:ext cx="10515600" cy="70991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030A0"/>
                </a:solidFill>
                <a:effectLst/>
                <a:latin typeface="Helvetica Light"/>
                <a:ea typeface="Times New Roman" panose="02020603050405020304" pitchFamily="18" charset="0"/>
                <a:cs typeface="Calibri" panose="020F0502020204030204" pitchFamily="34" charset="0"/>
              </a:rPr>
              <a:t>Q: What part of CBT is known to have the most powerful impact in lowering anxiety?</a:t>
            </a:r>
            <a:br>
              <a:rPr lang="en-US" dirty="0">
                <a:effectLst/>
                <a:latin typeface="Helvetica Ligh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Helvetica Ligh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2F30E6-CE61-4C58-BEA3-6105512D6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00" y="2797024"/>
            <a:ext cx="111424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Helvetica Regular"/>
                <a:ea typeface="Calibri" panose="020F0502020204030204" pitchFamily="34" charset="0"/>
                <a:cs typeface="Times New Roman" panose="02020603050405020304" pitchFamily="18" charset="0"/>
              </a:rPr>
              <a:t>a. Psychoeducation – understanding anxiety</a:t>
            </a:r>
          </a:p>
          <a:p>
            <a:pPr marL="0" indent="0">
              <a:buNone/>
            </a:pPr>
            <a:r>
              <a:rPr lang="en-US" sz="3600" dirty="0">
                <a:effectLst/>
                <a:latin typeface="Helvetica Regular"/>
                <a:ea typeface="Calibri" panose="020F0502020204030204" pitchFamily="34" charset="0"/>
                <a:cs typeface="Times New Roman" panose="02020603050405020304" pitchFamily="18" charset="0"/>
              </a:rPr>
              <a:t>b. Relaxation Strategies – deep breathing, meditation</a:t>
            </a:r>
          </a:p>
          <a:p>
            <a:pPr marL="0" indent="0">
              <a:buNone/>
            </a:pPr>
            <a:r>
              <a:rPr lang="en-US" sz="3600" dirty="0">
                <a:latin typeface="Helvetica Regular"/>
                <a:ea typeface="Calibri" panose="020F0502020204030204" pitchFamily="34" charset="0"/>
                <a:cs typeface="Times New Roman" panose="02020603050405020304" pitchFamily="18" charset="0"/>
              </a:rPr>
              <a:t>c. Exposure – doing what makes the patient anxious</a:t>
            </a:r>
          </a:p>
          <a:p>
            <a:pPr marL="0" indent="0">
              <a:buNone/>
            </a:pPr>
            <a:r>
              <a:rPr lang="en-US" sz="3600" dirty="0">
                <a:latin typeface="Helvetica Regular"/>
                <a:ea typeface="Calibri" panose="020F0502020204030204" pitchFamily="34" charset="0"/>
                <a:cs typeface="Times New Roman" panose="02020603050405020304" pitchFamily="18" charset="0"/>
              </a:rPr>
              <a:t>d. Identify and change maladaptive thinking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42935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197" y="824965"/>
            <a:ext cx="7154115" cy="609607"/>
          </a:xfrm>
          <a:noFill/>
        </p:spPr>
        <p:txBody>
          <a:bodyPr vert="horz" lIns="90487" tIns="44450" rIns="90487" bIns="44450" rtlCol="0" anchor="ctr">
            <a:normAutofit fontScale="90000"/>
          </a:bodyPr>
          <a:lstStyle/>
          <a:p>
            <a:r>
              <a:rPr lang="en-US" altLang="en-US" dirty="0">
                <a:solidFill>
                  <a:srgbClr val="660066"/>
                </a:solidFill>
                <a:latin typeface="Helvetica Light"/>
                <a:ea typeface="ＭＳ Ｐゴシック"/>
                <a:cs typeface="Arial"/>
              </a:rPr>
              <a:t>Anxiety Fear Hierarchy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2057399"/>
            <a:ext cx="4577080" cy="3413126"/>
          </a:xfrm>
          <a:solidFill>
            <a:srgbClr val="3333FF"/>
          </a:solidFill>
          <a:ln w="12700" cap="flat">
            <a:solidFill>
              <a:srgbClr val="60FF60"/>
            </a:solidFill>
            <a:miter lim="800000"/>
            <a:headEnd/>
            <a:tailEnd/>
          </a:ln>
        </p:spPr>
        <p:txBody>
          <a:bodyPr vert="horz" lIns="90487" tIns="44450" rIns="90487" bIns="44450" rtlCol="0">
            <a:normAutofit/>
          </a:bodyPr>
          <a:lstStyle/>
          <a:p>
            <a:pPr marL="0" indent="4763">
              <a:buNone/>
              <a:tabLst>
                <a:tab pos="117475" algn="l"/>
                <a:tab pos="4294188" algn="dec"/>
                <a:tab pos="4568825" algn="dec"/>
                <a:tab pos="5829300" algn="dec"/>
              </a:tabLst>
            </a:pPr>
            <a:r>
              <a:rPr lang="en-US" altLang="en-US" sz="1800" b="1" dirty="0">
                <a:solidFill>
                  <a:srgbClr val="FFFF99"/>
                </a:solidFill>
                <a:ea typeface="ＭＳ Ｐゴシック" panose="020B0600070205080204" pitchFamily="34" charset="-128"/>
              </a:rPr>
              <a:t>Situation                                           SUDS</a:t>
            </a:r>
            <a:endParaRPr lang="en-US" altLang="en-US" sz="1600" dirty="0">
              <a:solidFill>
                <a:srgbClr val="FFFF99"/>
              </a:solidFill>
              <a:ea typeface="ＭＳ Ｐゴシック" panose="020B0600070205080204" pitchFamily="34" charset="-128"/>
            </a:endParaRPr>
          </a:p>
          <a:p>
            <a:pPr marL="0" indent="4763">
              <a:spcBef>
                <a:spcPct val="50000"/>
              </a:spcBef>
              <a:buNone/>
              <a:tabLst>
                <a:tab pos="117475" algn="l"/>
                <a:tab pos="4294188" algn="dec"/>
                <a:tab pos="4568825" algn="dec"/>
                <a:tab pos="5829300" algn="dec"/>
              </a:tabLst>
            </a:pPr>
            <a:r>
              <a:rPr lang="en-US" altLang="en-US" sz="1800" dirty="0">
                <a:solidFill>
                  <a:srgbClr val="F9FAD2"/>
                </a:solidFill>
                <a:ea typeface="ＭＳ Ｐゴシック" panose="020B0600070205080204" pitchFamily="34" charset="-128"/>
              </a:rPr>
              <a:t>Spending night at friend’s house	10</a:t>
            </a:r>
          </a:p>
          <a:p>
            <a:pPr marL="0" indent="4763">
              <a:spcBef>
                <a:spcPct val="50000"/>
              </a:spcBef>
              <a:buNone/>
              <a:tabLst>
                <a:tab pos="117475" algn="l"/>
                <a:tab pos="4294188" algn="dec"/>
                <a:tab pos="4568825" algn="dec"/>
                <a:tab pos="5829300" algn="dec"/>
              </a:tabLst>
            </a:pPr>
            <a:r>
              <a:rPr lang="en-US" altLang="en-US" sz="1800" dirty="0">
                <a:solidFill>
                  <a:srgbClr val="F9FAD2"/>
                </a:solidFill>
                <a:ea typeface="ＭＳ Ｐゴシック" panose="020B0600070205080204" pitchFamily="34" charset="-128"/>
              </a:rPr>
              <a:t>Spending 2 hours at friend’s– w/o mom	 8</a:t>
            </a:r>
          </a:p>
          <a:p>
            <a:pPr marL="0" indent="4763">
              <a:spcBef>
                <a:spcPct val="50000"/>
              </a:spcBef>
              <a:buNone/>
              <a:tabLst>
                <a:tab pos="117475" algn="l"/>
                <a:tab pos="4294188" algn="dec"/>
                <a:tab pos="4568825" algn="dec"/>
                <a:tab pos="5829300" algn="dec"/>
              </a:tabLst>
            </a:pPr>
            <a:r>
              <a:rPr lang="en-US" altLang="en-US" sz="1800" dirty="0">
                <a:solidFill>
                  <a:srgbClr val="F9FAD2"/>
                </a:solidFill>
                <a:ea typeface="ＭＳ Ｐゴシック" panose="020B0600070205080204" pitchFamily="34" charset="-128"/>
              </a:rPr>
              <a:t>Spending 30 mins at friend’s– w/o mom	 7</a:t>
            </a:r>
          </a:p>
          <a:p>
            <a:pPr marL="0" indent="4763">
              <a:spcBef>
                <a:spcPct val="50000"/>
              </a:spcBef>
              <a:buNone/>
              <a:tabLst>
                <a:tab pos="117475" algn="l"/>
                <a:tab pos="4294188" algn="dec"/>
                <a:tab pos="4568825" algn="dec"/>
                <a:tab pos="5829300" algn="dec"/>
              </a:tabLst>
            </a:pPr>
            <a:r>
              <a:rPr lang="en-US" altLang="en-US" sz="1800" dirty="0">
                <a:solidFill>
                  <a:srgbClr val="F9FAD2"/>
                </a:solidFill>
                <a:ea typeface="ＭＳ Ｐゴシック" panose="020B0600070205080204" pitchFamily="34" charset="-128"/>
              </a:rPr>
              <a:t>Mom leaving home for 30 minutes	6</a:t>
            </a:r>
          </a:p>
          <a:p>
            <a:pPr marL="0" indent="4763">
              <a:spcBef>
                <a:spcPct val="50000"/>
              </a:spcBef>
              <a:buNone/>
              <a:tabLst>
                <a:tab pos="117475" algn="l"/>
                <a:tab pos="4294188" algn="dec"/>
                <a:tab pos="4568825" algn="dec"/>
                <a:tab pos="5829300" algn="dec"/>
              </a:tabLst>
            </a:pPr>
            <a:r>
              <a:rPr lang="en-US" altLang="en-US" sz="1800" dirty="0">
                <a:solidFill>
                  <a:srgbClr val="F9FAD2"/>
                </a:solidFill>
                <a:ea typeface="ＭＳ Ｐゴシック" panose="020B0600070205080204" pitchFamily="34" charset="-128"/>
              </a:rPr>
              <a:t>Mom leaving home for 15 minutes	 5</a:t>
            </a:r>
          </a:p>
          <a:p>
            <a:pPr marL="0" indent="4763">
              <a:spcBef>
                <a:spcPct val="50000"/>
              </a:spcBef>
              <a:buNone/>
              <a:tabLst>
                <a:tab pos="117475" algn="l"/>
                <a:tab pos="4294188" algn="dec"/>
                <a:tab pos="4568825" algn="dec"/>
                <a:tab pos="5829300" algn="dec"/>
              </a:tabLst>
            </a:pPr>
            <a:r>
              <a:rPr lang="en-US" altLang="en-US" sz="1800" dirty="0">
                <a:solidFill>
                  <a:srgbClr val="F9FAD2"/>
                </a:solidFill>
                <a:ea typeface="ＭＳ Ｐゴシック" panose="020B0600070205080204" pitchFamily="34" charset="-128"/>
              </a:rPr>
              <a:t>Mom going out to get mail	 3</a:t>
            </a:r>
          </a:p>
          <a:p>
            <a:pPr marL="0" indent="4763">
              <a:spcBef>
                <a:spcPct val="50000"/>
              </a:spcBef>
              <a:buNone/>
              <a:tabLst>
                <a:tab pos="117475" algn="l"/>
                <a:tab pos="4294188" algn="dec"/>
                <a:tab pos="4568825" algn="dec"/>
                <a:tab pos="5829300" algn="dec"/>
              </a:tabLst>
            </a:pPr>
            <a:r>
              <a:rPr lang="en-US" altLang="en-US" sz="1800" dirty="0">
                <a:solidFill>
                  <a:srgbClr val="F9FAD2"/>
                </a:solidFill>
                <a:ea typeface="ＭＳ Ｐゴシック" panose="020B0600070205080204" pitchFamily="34" charset="-128"/>
              </a:rPr>
              <a:t>Mom going in a different room–nighttime	 2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508250" y="2057400"/>
            <a:ext cx="2533650" cy="4102100"/>
          </a:xfrm>
          <a:prstGeom prst="rect">
            <a:avLst/>
          </a:prstGeom>
          <a:solidFill>
            <a:srgbClr val="064CFC"/>
          </a:solidFill>
          <a:ln w="12700">
            <a:solidFill>
              <a:srgbClr val="66FF99"/>
            </a:solidFill>
            <a:miter lim="800000"/>
            <a:headEnd/>
            <a:tailEnd/>
          </a:ln>
          <a:effectLst>
            <a:prstShdw prst="shdw17" dist="17961" dir="2700000">
              <a:srgbClr val="3D995C">
                <a:alpha val="74997"/>
              </a:srgbClr>
            </a:prstShdw>
          </a:effec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279776" y="5827714"/>
            <a:ext cx="1292225" cy="264815"/>
          </a:xfrm>
          <a:prstGeom prst="rect">
            <a:avLst/>
          </a:prstGeom>
          <a:solidFill>
            <a:srgbClr val="064CF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87" tIns="39687" rIns="77787" bIns="39687">
            <a:spAutoFit/>
          </a:bodyPr>
          <a:lstStyle>
            <a:lvl1pPr defTabSz="6619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619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619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619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619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Helvetica" panose="020B0604020202020204" pitchFamily="34" charset="0"/>
              </a:rPr>
              <a:t>Least  Anxiety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327401" y="2171701"/>
            <a:ext cx="1108379" cy="264815"/>
          </a:xfrm>
          <a:prstGeom prst="rect">
            <a:avLst/>
          </a:prstGeom>
          <a:solidFill>
            <a:srgbClr val="064CF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787" tIns="39687" rIns="77787" bIns="39687">
            <a:spAutoFit/>
          </a:bodyPr>
          <a:lstStyle>
            <a:lvl1pPr defTabSz="6619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619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619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619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619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Helvetica" panose="020B0604020202020204" pitchFamily="34" charset="0"/>
              </a:rPr>
              <a:t>Most Anxiety</a:t>
            </a:r>
          </a:p>
        </p:txBody>
      </p:sp>
      <p:grpSp>
        <p:nvGrpSpPr>
          <p:cNvPr id="52231" name="Group 7"/>
          <p:cNvGrpSpPr>
            <a:grpSpLocks/>
          </p:cNvGrpSpPr>
          <p:nvPr/>
        </p:nvGrpSpPr>
        <p:grpSpPr bwMode="auto">
          <a:xfrm>
            <a:off x="4070351" y="2490788"/>
            <a:ext cx="398463" cy="3262312"/>
            <a:chOff x="2512" y="1637"/>
            <a:chExt cx="503" cy="3597"/>
          </a:xfrm>
        </p:grpSpPr>
        <p:pic>
          <p:nvPicPr>
            <p:cNvPr id="52237" name="Picture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" y="1637"/>
              <a:ext cx="503" cy="530"/>
            </a:xfrm>
            <a:prstGeom prst="rect">
              <a:avLst/>
            </a:prstGeom>
            <a:solidFill>
              <a:srgbClr val="064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8" name="Picture 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" y="3215"/>
              <a:ext cx="503" cy="503"/>
            </a:xfrm>
            <a:prstGeom prst="rect">
              <a:avLst/>
            </a:prstGeom>
            <a:solidFill>
              <a:srgbClr val="064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9" name="Picture 1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" y="4724"/>
              <a:ext cx="503" cy="510"/>
            </a:xfrm>
            <a:prstGeom prst="rect">
              <a:avLst/>
            </a:prstGeom>
            <a:solidFill>
              <a:srgbClr val="064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232" name="Picture 1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9" y="2459038"/>
            <a:ext cx="204787" cy="3338512"/>
          </a:xfrm>
          <a:prstGeom prst="rect">
            <a:avLst/>
          </a:prstGeom>
          <a:solidFill>
            <a:srgbClr val="064CF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3" name="Rectangle 12"/>
          <p:cNvSpPr>
            <a:spLocks noChangeArrowheads="1"/>
          </p:cNvSpPr>
          <p:nvPr/>
        </p:nvSpPr>
        <p:spPr bwMode="auto">
          <a:xfrm>
            <a:off x="3090864" y="2422525"/>
            <a:ext cx="287337" cy="3695626"/>
          </a:xfrm>
          <a:prstGeom prst="rect">
            <a:avLst/>
          </a:prstGeom>
          <a:solidFill>
            <a:srgbClr val="064CF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87" tIns="39687" rIns="77787" bIns="39687">
            <a:spAutoFit/>
          </a:bodyPr>
          <a:lstStyle>
            <a:lvl1pPr defTabSz="6619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619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619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619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619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9000"/>
              </a:lnSpc>
            </a:pPr>
            <a:r>
              <a:rPr lang="en-US" altLang="en-US" sz="1200">
                <a:latin typeface="Helvetica" panose="020B0604020202020204" pitchFamily="34" charset="0"/>
              </a:rPr>
              <a:t>10</a:t>
            </a:r>
          </a:p>
          <a:p>
            <a:pPr algn="ctr">
              <a:lnSpc>
                <a:spcPct val="89000"/>
              </a:lnSpc>
            </a:pPr>
            <a:r>
              <a:rPr lang="en-US" altLang="en-US" sz="1200">
                <a:latin typeface="Helvetica" panose="020B0604020202020204" pitchFamily="34" charset="0"/>
              </a:rPr>
              <a:t>    9</a:t>
            </a:r>
          </a:p>
          <a:p>
            <a:pPr algn="ctr">
              <a:lnSpc>
                <a:spcPct val="89000"/>
              </a:lnSpc>
            </a:pPr>
            <a:r>
              <a:rPr lang="en-US" altLang="en-US" sz="1200">
                <a:latin typeface="Helvetica" panose="020B0604020202020204" pitchFamily="34" charset="0"/>
              </a:rPr>
              <a:t>  8</a:t>
            </a:r>
          </a:p>
          <a:p>
            <a:pPr algn="ctr">
              <a:lnSpc>
                <a:spcPct val="89000"/>
              </a:lnSpc>
            </a:pPr>
            <a:r>
              <a:rPr lang="en-US" altLang="en-US" sz="1200">
                <a:latin typeface="Helvetica" panose="020B0604020202020204" pitchFamily="34" charset="0"/>
              </a:rPr>
              <a:t>  7</a:t>
            </a:r>
          </a:p>
          <a:p>
            <a:pPr algn="ctr">
              <a:lnSpc>
                <a:spcPct val="89000"/>
              </a:lnSpc>
            </a:pPr>
            <a:endParaRPr lang="en-US" altLang="en-US" sz="1200">
              <a:latin typeface="Helvetica" panose="020B0604020202020204" pitchFamily="34" charset="0"/>
            </a:endParaRPr>
          </a:p>
          <a:p>
            <a:pPr algn="ctr">
              <a:lnSpc>
                <a:spcPct val="89000"/>
              </a:lnSpc>
            </a:pPr>
            <a:r>
              <a:rPr lang="en-US" altLang="en-US" sz="1200">
                <a:latin typeface="Helvetica" panose="020B0604020202020204" pitchFamily="34" charset="0"/>
              </a:rPr>
              <a:t>6</a:t>
            </a:r>
          </a:p>
          <a:p>
            <a:pPr algn="ctr">
              <a:lnSpc>
                <a:spcPct val="89000"/>
              </a:lnSpc>
            </a:pPr>
            <a:r>
              <a:rPr lang="en-US" altLang="en-US" sz="1200">
                <a:latin typeface="Helvetica" panose="020B0604020202020204" pitchFamily="34" charset="0"/>
              </a:rPr>
              <a:t>  5</a:t>
            </a:r>
          </a:p>
          <a:p>
            <a:pPr algn="ctr">
              <a:lnSpc>
                <a:spcPct val="89000"/>
              </a:lnSpc>
            </a:pPr>
            <a:endParaRPr lang="en-US" altLang="en-US" sz="1200">
              <a:latin typeface="Helvetica" panose="020B0604020202020204" pitchFamily="34" charset="0"/>
            </a:endParaRPr>
          </a:p>
          <a:p>
            <a:pPr algn="ctr">
              <a:lnSpc>
                <a:spcPct val="89000"/>
              </a:lnSpc>
            </a:pPr>
            <a:r>
              <a:rPr lang="en-US" altLang="en-US" sz="1200">
                <a:latin typeface="Helvetica" panose="020B0604020202020204" pitchFamily="34" charset="0"/>
              </a:rPr>
              <a:t>4</a:t>
            </a:r>
          </a:p>
          <a:p>
            <a:pPr algn="ctr">
              <a:lnSpc>
                <a:spcPct val="89000"/>
              </a:lnSpc>
            </a:pPr>
            <a:r>
              <a:rPr lang="en-US" altLang="en-US" sz="1200">
                <a:latin typeface="Helvetica" panose="020B0604020202020204" pitchFamily="34" charset="0"/>
              </a:rPr>
              <a:t>  3</a:t>
            </a:r>
          </a:p>
          <a:p>
            <a:pPr algn="ctr">
              <a:lnSpc>
                <a:spcPct val="89000"/>
              </a:lnSpc>
            </a:pPr>
            <a:r>
              <a:rPr lang="en-US" altLang="en-US" sz="1200">
                <a:latin typeface="Helvetica" panose="020B0604020202020204" pitchFamily="34" charset="0"/>
              </a:rPr>
              <a:t>  2</a:t>
            </a:r>
          </a:p>
          <a:p>
            <a:pPr algn="ctr">
              <a:lnSpc>
                <a:spcPct val="89000"/>
              </a:lnSpc>
            </a:pPr>
            <a:r>
              <a:rPr lang="en-US" altLang="en-US" sz="1200">
                <a:latin typeface="Helvetica" panose="020B0604020202020204" pitchFamily="34" charset="0"/>
              </a:rPr>
              <a:t>  1</a:t>
            </a:r>
          </a:p>
          <a:p>
            <a:pPr algn="ctr">
              <a:lnSpc>
                <a:spcPct val="89000"/>
              </a:lnSpc>
            </a:pPr>
            <a:r>
              <a:rPr lang="en-US" altLang="en-US" sz="1200">
                <a:latin typeface="Helvetica" panose="020B0604020202020204" pitchFamily="34" charset="0"/>
              </a:rPr>
              <a:t>  0</a:t>
            </a:r>
          </a:p>
        </p:txBody>
      </p:sp>
      <p:sp>
        <p:nvSpPr>
          <p:cNvPr id="197645" name="Rectangle 13"/>
          <p:cNvSpPr>
            <a:spLocks noChangeArrowheads="1"/>
          </p:cNvSpPr>
          <p:nvPr/>
        </p:nvSpPr>
        <p:spPr bwMode="auto">
          <a:xfrm>
            <a:off x="5791200" y="1524000"/>
            <a:ext cx="408983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rgbClr val="50867D"/>
            </a:prstShdw>
          </a:effectLst>
        </p:spPr>
        <p:txBody>
          <a:bodyPr wrap="none" lIns="91440" tIns="45720" rIns="91440" bIns="45720" anchor="t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Helvetica Regular"/>
              </a:rPr>
              <a:t>Separation Anxiety Fear Hierarchy</a:t>
            </a:r>
          </a:p>
        </p:txBody>
      </p:sp>
      <p:sp>
        <p:nvSpPr>
          <p:cNvPr id="197646" name="Rectangle 14"/>
          <p:cNvSpPr>
            <a:spLocks noChangeArrowheads="1"/>
          </p:cNvSpPr>
          <p:nvPr/>
        </p:nvSpPr>
        <p:spPr bwMode="auto">
          <a:xfrm>
            <a:off x="2133600" y="1524001"/>
            <a:ext cx="3359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rgbClr val="50867D"/>
            </a:prstShdw>
          </a:effectLst>
        </p:spPr>
        <p:txBody>
          <a:bodyPr wrap="none" lIns="91440" tIns="45720" rIns="91440" bIns="45720" anchor="t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Helvetica Regular"/>
              </a:rPr>
              <a:t>Fear Thermometer (SUDS)</a:t>
            </a:r>
          </a:p>
        </p:txBody>
      </p:sp>
      <p:sp>
        <p:nvSpPr>
          <p:cNvPr id="52236" name="Line 15"/>
          <p:cNvSpPr>
            <a:spLocks noChangeShapeType="1"/>
          </p:cNvSpPr>
          <p:nvPr/>
        </p:nvSpPr>
        <p:spPr bwMode="auto">
          <a:xfrm>
            <a:off x="2416176" y="1387475"/>
            <a:ext cx="7381875" cy="0"/>
          </a:xfrm>
          <a:prstGeom prst="line">
            <a:avLst/>
          </a:prstGeom>
          <a:noFill/>
          <a:ln w="12700">
            <a:solidFill>
              <a:srgbClr val="66FF99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3D995C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72518" y="618564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courtesy of Drs. Albano and Rynn</a:t>
            </a:r>
          </a:p>
        </p:txBody>
      </p:sp>
    </p:spTree>
    <p:extLst>
      <p:ext uri="{BB962C8B-B14F-4D97-AF65-F5344CB8AC3E}">
        <p14:creationId xmlns:p14="http://schemas.microsoft.com/office/powerpoint/2010/main" val="101503052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99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448591" y="4084221"/>
            <a:ext cx="6743408" cy="2272129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27A71C-5EB0-45EC-B0AD-E94D765AE5AB}" type="slidenum">
              <a:rPr lang="en-US" noProof="0" smtClean="0"/>
              <a:pPr lvl="0"/>
              <a:t>2</a:t>
            </a:fld>
            <a:endParaRPr lang="en-US" noProof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Helvetica Light"/>
              </a:rPr>
              <a:t>Speaker:</a:t>
            </a:r>
          </a:p>
        </p:txBody>
      </p:sp>
      <p:sp>
        <p:nvSpPr>
          <p:cNvPr id="8" name="Subtitle 6"/>
          <p:cNvSpPr txBox="1">
            <a:spLocks/>
          </p:cNvSpPr>
          <p:nvPr/>
        </p:nvSpPr>
        <p:spPr>
          <a:xfrm>
            <a:off x="5343742" y="3157048"/>
            <a:ext cx="6743408" cy="770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1"/>
                </a:solidFill>
                <a:latin typeface="Myriad Pro Cond" panose="020B0506030403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Myriad Pro Cond" panose="020B0506030403020204" pitchFamily="34" charset="0"/>
              <a:buNone/>
              <a:defRPr sz="18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Myriad Pro Cond" panose="020B0506030403020204" pitchFamily="34" charset="0"/>
              <a:buNone/>
              <a:defRPr sz="16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Helvetica Regular" charset="0"/>
              </a:rPr>
              <a:t>Zoya Popivker, D.O.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Regular" charset="0"/>
              <a:ea typeface="+mn-ea"/>
              <a:cs typeface="+mn-cs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5448591" y="4176515"/>
            <a:ext cx="6533711" cy="21211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Myriad Pro Cond" panose="020B0506030403020204" pitchFamily="34" charset="0"/>
                <a:ea typeface="Kozuka Gothic Pr6N B" panose="020B0800000000000000" pitchFamily="34" charset="-128"/>
                <a:cs typeface="Myriad Arabic" panose="01010101010101010101" pitchFamily="50" charset="-7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Regular"/>
                <a:ea typeface="Kozuka Gothic Pr6N B" panose="020B0800000000000000" pitchFamily="34" charset="-128"/>
                <a:cs typeface="Myriad Arabic" panose="01010101010101010101" pitchFamily="50" charset="-78"/>
              </a:rPr>
              <a:t>Northwell Health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Regular"/>
              <a:ea typeface="Kozuka Gothic Pr6N B" panose="020B0800000000000000" pitchFamily="34" charset="-128"/>
              <a:cs typeface="Myriad Arabic" panose="01010101010101010101" pitchFamily="50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>
                <a:latin typeface="Helvetica Regular"/>
              </a:rPr>
              <a:t>zpopivker@northwell.edu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Helvetica Regular"/>
              </a:rPr>
              <a:t>516-927-1630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Regular"/>
              <a:ea typeface="Kozuka Gothic Pr6N B" panose="020B0800000000000000" pitchFamily="34" charset="-128"/>
              <a:cs typeface="Myriad Arabic" panose="01010101010101010101" pitchFamily="50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Regular"/>
              <a:ea typeface="Kozuka Gothic Pr6N B" panose="020B0800000000000000" pitchFamily="34" charset="-128"/>
              <a:cs typeface="Myriad Arabic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688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52529"/>
            <a:ext cx="10410544" cy="2704398"/>
          </a:xfrm>
        </p:spPr>
        <p:txBody>
          <a:bodyPr>
            <a:normAutofit/>
          </a:bodyPr>
          <a:lstStyle/>
          <a:p>
            <a:br>
              <a:rPr lang="en-US" dirty="0">
                <a:latin typeface="Helvetica Light"/>
              </a:rPr>
            </a:br>
            <a:r>
              <a:rPr lang="en-US" dirty="0">
                <a:solidFill>
                  <a:srgbClr val="660066"/>
                </a:solidFill>
                <a:latin typeface="Helvetica Light"/>
              </a:rPr>
              <a:t>Moderate Anxiety</a:t>
            </a:r>
            <a:br>
              <a:rPr lang="en-US" dirty="0">
                <a:latin typeface="Helvetica Light"/>
              </a:rPr>
            </a:br>
            <a:endParaRPr lang="en-US" dirty="0">
              <a:latin typeface="Helvetica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2750" y="3903739"/>
            <a:ext cx="5997513" cy="218591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Exposure-based CBT</a:t>
            </a:r>
          </a:p>
          <a:p>
            <a:r>
              <a:rPr lang="en-US" sz="4000" dirty="0">
                <a:solidFill>
                  <a:schemeClr val="tx1"/>
                </a:solidFill>
              </a:rPr>
              <a:t>                or</a:t>
            </a:r>
          </a:p>
          <a:p>
            <a:r>
              <a:rPr lang="en-US" sz="4000" dirty="0">
                <a:solidFill>
                  <a:schemeClr val="tx1"/>
                </a:solidFill>
              </a:rPr>
              <a:t>Psychopharmacology</a:t>
            </a:r>
          </a:p>
        </p:txBody>
      </p:sp>
    </p:spTree>
    <p:extLst>
      <p:ext uri="{BB962C8B-B14F-4D97-AF65-F5344CB8AC3E}">
        <p14:creationId xmlns:p14="http://schemas.microsoft.com/office/powerpoint/2010/main" val="1860534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1406" y="810491"/>
            <a:ext cx="8969188" cy="1676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660066"/>
                </a:solidFill>
                <a:latin typeface="Helvetica Light"/>
              </a:rPr>
              <a:t>CAMS-</a:t>
            </a:r>
            <a:br>
              <a:rPr lang="en-US" dirty="0">
                <a:latin typeface="Helvetica Light"/>
              </a:rPr>
            </a:br>
            <a:r>
              <a:rPr lang="en-US" dirty="0">
                <a:solidFill>
                  <a:srgbClr val="660066"/>
                </a:solidFill>
                <a:latin typeface="Helvetica Light"/>
              </a:rPr>
              <a:t>Child Anxiety Multimodal Study Overview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101" y="2419397"/>
            <a:ext cx="9655699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defRPr/>
            </a:pPr>
            <a:r>
              <a:rPr lang="en-US" dirty="0">
                <a:latin typeface="+mn-lt"/>
              </a:rPr>
              <a:t>Separation Anxiety DO, Social Phobia, Generalized Anxiety DO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defRPr/>
            </a:pPr>
            <a:r>
              <a:rPr lang="en-US" dirty="0">
                <a:latin typeface="+mn-lt"/>
              </a:rPr>
              <a:t>N = 488, ages 7-17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defRPr/>
            </a:pPr>
            <a:r>
              <a:rPr lang="en-US" dirty="0">
                <a:latin typeface="+mn-lt"/>
              </a:rPr>
              <a:t>12-week acute trial:  CBT, Sertraline, Comb, Pill PBO 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defRPr/>
            </a:pPr>
            <a:r>
              <a:rPr lang="en-US" dirty="0">
                <a:latin typeface="+mn-lt"/>
              </a:rPr>
              <a:t>Pills-only double blinded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defRPr/>
            </a:pPr>
            <a:r>
              <a:rPr lang="en-US" dirty="0">
                <a:latin typeface="+mn-lt"/>
              </a:rPr>
              <a:t>Random assignment, blind Independent Evaluators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defRPr/>
            </a:pPr>
            <a:r>
              <a:rPr lang="en-US" dirty="0">
                <a:latin typeface="+mn-lt"/>
              </a:rPr>
              <a:t>Phase II:  6 month maintenance for treatment responders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2518" y="618564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courtesy of Drs. Albano and Rynn</a:t>
            </a:r>
          </a:p>
        </p:txBody>
      </p:sp>
    </p:spTree>
    <p:extLst>
      <p:ext uri="{BB962C8B-B14F-4D97-AF65-F5344CB8AC3E}">
        <p14:creationId xmlns:p14="http://schemas.microsoft.com/office/powerpoint/2010/main" val="2345518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851C63-3629-4981-A110-B0E2AAD1E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801" y="1462902"/>
            <a:ext cx="7132657" cy="5258543"/>
          </a:xfrm>
          <a:prstGeom prst="rect">
            <a:avLst/>
          </a:prstGeom>
        </p:spPr>
      </p:pic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893763" y="1107943"/>
            <a:ext cx="10515600" cy="709919"/>
          </a:xfrm>
          <a:prstGeom prst="rect">
            <a:avLst/>
          </a:prstGeom>
          <a:noFill/>
          <a:ln>
            <a:noFill/>
          </a:ln>
        </p:spPr>
        <p:txBody>
          <a:bodyPr vert="horz" lIns="0" tIns="45700" rIns="0" bIns="0" rtlCol="0" anchor="b" anchorCtr="0">
            <a:noAutofit/>
          </a:bodyPr>
          <a:lstStyle/>
          <a:p>
            <a:pPr>
              <a:buSzPct val="25000"/>
            </a:pPr>
            <a:r>
              <a:rPr lang="en-US" sz="4000" dirty="0">
                <a:solidFill>
                  <a:srgbClr val="7030A0"/>
                </a:solidFill>
                <a:latin typeface="Helvetica Light"/>
                <a:ea typeface="Arial"/>
                <a:cs typeface="Arial"/>
                <a:sym typeface="Arial"/>
              </a:rPr>
              <a:t>Child Anxiety Multimodal Study CAMS</a:t>
            </a:r>
            <a:b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1904999" y="6374730"/>
            <a:ext cx="89916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400" kern="0" dirty="0">
                <a:solidFill>
                  <a:srgbClr val="FF0000"/>
                </a:solidFill>
                <a:ea typeface="Arial"/>
                <a:cs typeface="Arial"/>
                <a:sym typeface="Arial"/>
                <a:rtl val="0"/>
              </a:rPr>
              <a:t>CGI-I 1 and 2  (ITT, LOCF)  </a:t>
            </a:r>
          </a:p>
          <a:p>
            <a:pPr algn="r">
              <a:buSzPct val="25000"/>
            </a:pPr>
            <a:r>
              <a:rPr lang="en-US" sz="1600" i="1" kern="0" dirty="0">
                <a:solidFill>
                  <a:srgbClr val="00FFFF"/>
                </a:solidFill>
                <a:ea typeface="Arial"/>
                <a:cs typeface="Arial"/>
                <a:sym typeface="Arial"/>
                <a:rtl val="0"/>
              </a:rPr>
              <a:t>Walkup et al., 2008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0EDD02-304F-470D-8F6E-5F243DC19413}"/>
              </a:ext>
            </a:extLst>
          </p:cNvPr>
          <p:cNvSpPr txBox="1"/>
          <p:nvPr/>
        </p:nvSpPr>
        <p:spPr>
          <a:xfrm>
            <a:off x="6400799" y="3059668"/>
            <a:ext cx="9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81%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026AC1-F2A5-4AA6-A196-E93D1CA20B44}"/>
              </a:ext>
            </a:extLst>
          </p:cNvPr>
          <p:cNvSpPr txBox="1"/>
          <p:nvPr/>
        </p:nvSpPr>
        <p:spPr>
          <a:xfrm>
            <a:off x="5694363" y="352943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BA8443-E71B-411F-AAFE-DD7FD5C3EB33}"/>
              </a:ext>
            </a:extLst>
          </p:cNvPr>
          <p:cNvSpPr txBox="1"/>
          <p:nvPr/>
        </p:nvSpPr>
        <p:spPr>
          <a:xfrm>
            <a:off x="5002061" y="363401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EABF0D-6FEC-4990-8BF0-BA7D561115B0}"/>
              </a:ext>
            </a:extLst>
          </p:cNvPr>
          <p:cNvSpPr txBox="1"/>
          <p:nvPr/>
        </p:nvSpPr>
        <p:spPr>
          <a:xfrm>
            <a:off x="4418247" y="440841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24%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93DF93-08EE-45C9-A6AF-DA2968432794}"/>
              </a:ext>
            </a:extLst>
          </p:cNvPr>
          <p:cNvSpPr txBox="1"/>
          <p:nvPr/>
        </p:nvSpPr>
        <p:spPr>
          <a:xfrm>
            <a:off x="4136885" y="2679005"/>
            <a:ext cx="311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 Regular"/>
              </a:rPr>
              <a:t>COMB &gt; CBT = SRT &gt; PBO</a:t>
            </a:r>
          </a:p>
        </p:txBody>
      </p:sp>
    </p:spTree>
    <p:extLst>
      <p:ext uri="{BB962C8B-B14F-4D97-AF65-F5344CB8AC3E}">
        <p14:creationId xmlns:p14="http://schemas.microsoft.com/office/powerpoint/2010/main" val="3922209608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A859-92B2-4F29-8169-50BBBA40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83" y="1115706"/>
            <a:ext cx="11198817" cy="70991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030A0"/>
                </a:solidFill>
                <a:latin typeface="Helvetica Light"/>
              </a:rPr>
              <a:t>Q: What medication have you prescribed for anxiety?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314FE-FB15-477F-83AC-B52558F2E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962" y="2339904"/>
            <a:ext cx="118510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a. SSRI (sertraline, fluoxetine, escitalopram)</a:t>
            </a:r>
          </a:p>
          <a:p>
            <a:pPr marL="0" indent="0">
              <a:buNone/>
            </a:pPr>
            <a:r>
              <a:rPr lang="en-US" sz="3600" dirty="0"/>
              <a:t>b. SNRI (duloxetine, venlafaxine)</a:t>
            </a:r>
          </a:p>
          <a:p>
            <a:pPr marL="0" indent="0">
              <a:buNone/>
            </a:pPr>
            <a:r>
              <a:rPr lang="en-US" sz="3600" dirty="0"/>
              <a:t>c. Benzodiazepine (lorazepam, alprazolam, clonazepam) </a:t>
            </a:r>
          </a:p>
          <a:p>
            <a:pPr marL="0" indent="0">
              <a:buNone/>
            </a:pPr>
            <a:r>
              <a:rPr lang="en-US" sz="3600" dirty="0"/>
              <a:t>d. Buspirone</a:t>
            </a:r>
          </a:p>
          <a:p>
            <a:pPr marL="0" indent="0">
              <a:buNone/>
            </a:pPr>
            <a:r>
              <a:rPr lang="en-US" sz="3600" dirty="0"/>
              <a:t>e. None</a:t>
            </a:r>
          </a:p>
        </p:txBody>
      </p:sp>
    </p:spTree>
    <p:extLst>
      <p:ext uri="{BB962C8B-B14F-4D97-AF65-F5344CB8AC3E}">
        <p14:creationId xmlns:p14="http://schemas.microsoft.com/office/powerpoint/2010/main" val="2184059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848360"/>
            <a:ext cx="8077200" cy="914400"/>
          </a:xfrm>
          <a:noFill/>
        </p:spPr>
        <p:txBody>
          <a:bodyPr vert="horz" lIns="90488" tIns="44450" rIns="90488" bIns="44450" rtlCol="0" anchor="ctr" anchorCtr="1">
            <a:normAutofit fontScale="90000"/>
          </a:bodyPr>
          <a:lstStyle/>
          <a:p>
            <a:pPr defTabSz="114300"/>
            <a:r>
              <a:rPr lang="en-US" sz="4000" dirty="0">
                <a:solidFill>
                  <a:srgbClr val="660066"/>
                </a:solidFill>
                <a:latin typeface="Helvetica Light"/>
              </a:rPr>
              <a:t>Serotonin Reuptake Inhibitors with FDA Approval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91080" y="1823720"/>
            <a:ext cx="8229600" cy="47244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dirty="0">
                <a:latin typeface="Tahoma" charset="0"/>
              </a:rPr>
              <a:t>Approved for OCD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latin typeface="Tahoma" charset="0"/>
              </a:rPr>
              <a:t>Sertraline </a:t>
            </a:r>
            <a:r>
              <a:rPr lang="en-US" u="sng" dirty="0">
                <a:latin typeface="Tahoma" charset="0"/>
              </a:rPr>
              <a:t>&gt;</a:t>
            </a:r>
            <a:r>
              <a:rPr lang="en-US" dirty="0">
                <a:latin typeface="Tahoma" charset="0"/>
              </a:rPr>
              <a:t> 6 </a:t>
            </a:r>
            <a:r>
              <a:rPr lang="en-US" dirty="0" err="1">
                <a:latin typeface="Tahoma" charset="0"/>
              </a:rPr>
              <a:t>yrs</a:t>
            </a:r>
            <a:r>
              <a:rPr lang="en-US" dirty="0">
                <a:latin typeface="Tahoma" charset="0"/>
              </a:rPr>
              <a:t>     (SSRI)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latin typeface="Tahoma" charset="0"/>
              </a:rPr>
              <a:t>Fluoxetine </a:t>
            </a:r>
            <a:r>
              <a:rPr lang="en-US" u="sng" dirty="0">
                <a:latin typeface="Tahoma" charset="0"/>
              </a:rPr>
              <a:t>&gt;</a:t>
            </a:r>
            <a:r>
              <a:rPr lang="en-US" dirty="0">
                <a:latin typeface="Tahoma" charset="0"/>
              </a:rPr>
              <a:t> 7 </a:t>
            </a:r>
            <a:r>
              <a:rPr lang="en-US" dirty="0" err="1">
                <a:latin typeface="Tahoma" charset="0"/>
              </a:rPr>
              <a:t>yrs</a:t>
            </a:r>
            <a:r>
              <a:rPr lang="en-US" dirty="0">
                <a:latin typeface="Tahoma" charset="0"/>
              </a:rPr>
              <a:t>     (SSRI)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latin typeface="Tahoma" charset="0"/>
              </a:rPr>
              <a:t>Fluvoxamine </a:t>
            </a:r>
            <a:r>
              <a:rPr lang="en-US" u="sng" dirty="0">
                <a:latin typeface="Tahoma" charset="0"/>
              </a:rPr>
              <a:t>&gt;</a:t>
            </a:r>
            <a:r>
              <a:rPr lang="en-US" dirty="0">
                <a:latin typeface="Tahoma" charset="0"/>
              </a:rPr>
              <a:t> 8 </a:t>
            </a:r>
            <a:r>
              <a:rPr lang="en-US" dirty="0" err="1">
                <a:latin typeface="Tahoma" charset="0"/>
              </a:rPr>
              <a:t>yrs</a:t>
            </a:r>
            <a:r>
              <a:rPr lang="en-US" dirty="0">
                <a:latin typeface="Tahoma" charset="0"/>
              </a:rPr>
              <a:t> (SSRI)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dirty="0">
                <a:latin typeface="Tahoma" charset="0"/>
              </a:rPr>
              <a:t>Clomipramine </a:t>
            </a:r>
            <a:r>
              <a:rPr lang="en-US" u="sng" dirty="0">
                <a:latin typeface="Tahoma" charset="0"/>
              </a:rPr>
              <a:t>&gt;</a:t>
            </a:r>
            <a:r>
              <a:rPr lang="en-US" dirty="0">
                <a:latin typeface="Tahoma" charset="0"/>
              </a:rPr>
              <a:t> 10 </a:t>
            </a:r>
            <a:r>
              <a:rPr lang="en-US" dirty="0" err="1">
                <a:latin typeface="Tahoma" charset="0"/>
              </a:rPr>
              <a:t>yrs</a:t>
            </a:r>
            <a:r>
              <a:rPr lang="en-US" dirty="0">
                <a:latin typeface="Tahoma" charset="0"/>
              </a:rPr>
              <a:t> (TCA)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dirty="0">
                <a:latin typeface="Tahoma" charset="0"/>
              </a:rPr>
              <a:t>Approved for Depression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dirty="0">
                <a:latin typeface="Tahoma" charset="0"/>
              </a:rPr>
              <a:t>Fluoxetine </a:t>
            </a:r>
            <a:r>
              <a:rPr lang="en-US" u="sng" dirty="0">
                <a:latin typeface="Tahoma" charset="0"/>
              </a:rPr>
              <a:t>&gt;</a:t>
            </a:r>
            <a:r>
              <a:rPr lang="en-US" dirty="0">
                <a:latin typeface="Tahoma" charset="0"/>
              </a:rPr>
              <a:t> 8 </a:t>
            </a:r>
            <a:r>
              <a:rPr lang="en-US" dirty="0" err="1">
                <a:latin typeface="Tahoma" charset="0"/>
              </a:rPr>
              <a:t>yrs</a:t>
            </a:r>
            <a:r>
              <a:rPr lang="en-US" dirty="0">
                <a:latin typeface="Tahoma" charset="0"/>
              </a:rPr>
              <a:t>   (SSRI)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dirty="0">
                <a:latin typeface="Tahoma" charset="0"/>
              </a:rPr>
              <a:t>Escitalopram </a:t>
            </a:r>
            <a:r>
              <a:rPr lang="en-US" u="sng" dirty="0">
                <a:latin typeface="Tahoma" charset="0"/>
              </a:rPr>
              <a:t>&gt;</a:t>
            </a:r>
            <a:r>
              <a:rPr lang="en-US" dirty="0">
                <a:latin typeface="Tahoma" charset="0"/>
              </a:rPr>
              <a:t> 12 </a:t>
            </a:r>
            <a:r>
              <a:rPr lang="en-US" dirty="0" err="1">
                <a:latin typeface="Tahoma" charset="0"/>
              </a:rPr>
              <a:t>yrs</a:t>
            </a:r>
            <a:r>
              <a:rPr lang="en-US" dirty="0">
                <a:latin typeface="Tahoma" charset="0"/>
              </a:rPr>
              <a:t>  (SSRI)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dirty="0">
                <a:latin typeface="Tahoma" charset="0"/>
              </a:rPr>
              <a:t>Approved for Non-OCD Anxiety 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dirty="0">
                <a:latin typeface="Tahoma" charset="0"/>
              </a:rPr>
              <a:t>Escitalopram </a:t>
            </a:r>
            <a:r>
              <a:rPr lang="en-US" u="sng" dirty="0">
                <a:latin typeface="Tahoma" charset="0"/>
              </a:rPr>
              <a:t>&gt; 7</a:t>
            </a:r>
            <a:r>
              <a:rPr lang="en-US" dirty="0">
                <a:latin typeface="Tahoma" charset="0"/>
              </a:rPr>
              <a:t> </a:t>
            </a:r>
            <a:r>
              <a:rPr lang="en-US" dirty="0" err="1">
                <a:latin typeface="Tahoma" charset="0"/>
              </a:rPr>
              <a:t>yrs</a:t>
            </a:r>
            <a:r>
              <a:rPr lang="en-US" dirty="0">
                <a:latin typeface="Tahoma" charset="0"/>
              </a:rPr>
              <a:t> GAD (SSRI)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dirty="0">
                <a:latin typeface="Tahoma" charset="0"/>
              </a:rPr>
              <a:t>Duloxetine </a:t>
            </a:r>
            <a:r>
              <a:rPr lang="en-US" u="sng" dirty="0">
                <a:latin typeface="Tahoma" charset="0"/>
              </a:rPr>
              <a:t>&gt;</a:t>
            </a:r>
            <a:r>
              <a:rPr lang="en-US" dirty="0">
                <a:latin typeface="Tahoma" charset="0"/>
              </a:rPr>
              <a:t> 7 </a:t>
            </a:r>
            <a:r>
              <a:rPr lang="en-US" dirty="0" err="1">
                <a:latin typeface="Tahoma" charset="0"/>
              </a:rPr>
              <a:t>yrs</a:t>
            </a:r>
            <a:r>
              <a:rPr lang="en-US" dirty="0">
                <a:latin typeface="Tahoma" charset="0"/>
              </a:rPr>
              <a:t> GAD (SNRI)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19720" y="64886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courtesy of Dr. Walkup</a:t>
            </a:r>
          </a:p>
        </p:txBody>
      </p:sp>
    </p:spTree>
    <p:extLst>
      <p:ext uri="{BB962C8B-B14F-4D97-AF65-F5344CB8AC3E}">
        <p14:creationId xmlns:p14="http://schemas.microsoft.com/office/powerpoint/2010/main" val="3489037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60564" y="258682"/>
            <a:ext cx="7800092" cy="120340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>
                <a:solidFill>
                  <a:srgbClr val="660066"/>
                </a:solidFill>
                <a:latin typeface="Helvetica Light"/>
              </a:rPr>
              <a:t>SRI Efficacy for Anxiety Disorders</a:t>
            </a:r>
            <a:endParaRPr lang="en-US" sz="3200" dirty="0">
              <a:solidFill>
                <a:srgbClr val="660066"/>
              </a:solidFill>
              <a:latin typeface="Helvetica Light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93748" y="1951870"/>
            <a:ext cx="10513284" cy="453868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dirty="0">
                <a:latin typeface="Helvetica"/>
              </a:rPr>
              <a:t>Social Anxiety DO, Generalized Anxiety DO and Social Phobia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sz="2800" dirty="0">
                <a:latin typeface="Helvetica"/>
              </a:rPr>
              <a:t>Fluvoxamine – RUPP, 2001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sz="2800" dirty="0">
                <a:latin typeface="Helvetica"/>
              </a:rPr>
              <a:t>Fluoxetine – </a:t>
            </a:r>
            <a:r>
              <a:rPr lang="en-US" sz="2800" dirty="0" err="1">
                <a:latin typeface="Helvetica"/>
              </a:rPr>
              <a:t>Birmaher</a:t>
            </a:r>
            <a:r>
              <a:rPr lang="en-US" sz="2800" dirty="0">
                <a:latin typeface="Helvetica"/>
              </a:rPr>
              <a:t> et al, 2003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sz="2800" dirty="0">
                <a:latin typeface="Helvetica"/>
              </a:rPr>
              <a:t>Sertraline (CAMS) – Walkup et al, 2009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dirty="0">
                <a:latin typeface="Helvetica"/>
              </a:rPr>
              <a:t>Social Phobia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sz="2800" dirty="0">
                <a:latin typeface="Helvetica"/>
              </a:rPr>
              <a:t>Paroxetine - Wagner et al, 2004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sz="2800" dirty="0">
                <a:latin typeface="Helvetica"/>
              </a:rPr>
              <a:t>Fluoxetine - </a:t>
            </a:r>
            <a:r>
              <a:rPr lang="en-US" sz="2800" dirty="0" err="1">
                <a:latin typeface="Helvetica"/>
              </a:rPr>
              <a:t>Beidel</a:t>
            </a:r>
            <a:r>
              <a:rPr lang="en-US" sz="2800" dirty="0">
                <a:latin typeface="Helvetica"/>
              </a:rPr>
              <a:t> et al 2007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sz="2800" dirty="0">
                <a:latin typeface="Helvetica"/>
              </a:rPr>
              <a:t>Venlafaxine - March et al, 2007-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dirty="0">
                <a:latin typeface="Helvetica"/>
              </a:rPr>
              <a:t>Generalized Anxiety DO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sz="2800" dirty="0">
                <a:latin typeface="Helvetica"/>
              </a:rPr>
              <a:t>Sertraline - </a:t>
            </a:r>
            <a:r>
              <a:rPr lang="en-US" sz="2800" dirty="0" err="1">
                <a:latin typeface="Helvetica"/>
              </a:rPr>
              <a:t>Rynn</a:t>
            </a:r>
            <a:r>
              <a:rPr lang="en-US" sz="2800" dirty="0">
                <a:latin typeface="Helvetica"/>
              </a:rPr>
              <a:t> et al., 2001 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sz="2800" dirty="0">
                <a:latin typeface="Helvetica"/>
              </a:rPr>
              <a:t>Venlafaxine, </a:t>
            </a:r>
            <a:r>
              <a:rPr lang="en-US" sz="2800" dirty="0" err="1">
                <a:latin typeface="Helvetica"/>
              </a:rPr>
              <a:t>Rynn</a:t>
            </a:r>
            <a:r>
              <a:rPr lang="en-US" sz="2800" dirty="0">
                <a:latin typeface="Helvetica"/>
              </a:rPr>
              <a:t> et al., 2007</a:t>
            </a:r>
          </a:p>
          <a:p>
            <a:pPr lvl="1">
              <a:buFont typeface="Wingdings" charset="2"/>
              <a:buChar char="§"/>
            </a:pPr>
            <a:r>
              <a:rPr lang="en-US" sz="2800" dirty="0">
                <a:latin typeface="Helvetica"/>
              </a:rPr>
              <a:t>Duloxetine, Strawn et al 2015 </a:t>
            </a:r>
          </a:p>
          <a:p>
            <a:pPr lvl="1">
              <a:buFont typeface="Wingdings" charset="2"/>
              <a:buChar char="§"/>
            </a:pPr>
            <a:r>
              <a:rPr lang="en-US" sz="2800" dirty="0" err="1">
                <a:solidFill>
                  <a:srgbClr val="C00000"/>
                </a:solidFill>
                <a:latin typeface="Helvetica"/>
              </a:rPr>
              <a:t>Buspirone</a:t>
            </a:r>
            <a:r>
              <a:rPr lang="en-US" sz="2800" dirty="0">
                <a:solidFill>
                  <a:srgbClr val="C00000"/>
                </a:solidFill>
                <a:latin typeface="Helvetica"/>
              </a:rPr>
              <a:t> in GAD, unpublished negative trial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Tahoma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1800" dirty="0">
              <a:latin typeface="Tahoma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Tahom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2518" y="618564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courtesy of Dr. Walkup</a:t>
            </a:r>
          </a:p>
        </p:txBody>
      </p:sp>
    </p:spTree>
    <p:extLst>
      <p:ext uri="{BB962C8B-B14F-4D97-AF65-F5344CB8AC3E}">
        <p14:creationId xmlns:p14="http://schemas.microsoft.com/office/powerpoint/2010/main" val="3719552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0862"/>
            <a:ext cx="10615871" cy="11671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660066"/>
                </a:solidFill>
                <a:latin typeface="Helvetica Light"/>
              </a:rPr>
              <a:t>When to Choose SSRI Treatment with Moderate Anxiety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Patient and Parent preference</a:t>
            </a:r>
          </a:p>
          <a:p>
            <a:r>
              <a:rPr lang="en-US" sz="3600" dirty="0"/>
              <a:t>Exposure-based CBT unavailable</a:t>
            </a:r>
          </a:p>
          <a:p>
            <a:r>
              <a:rPr lang="en-US" sz="3600" dirty="0"/>
              <a:t>Patient is too anxious to start CBT</a:t>
            </a:r>
          </a:p>
          <a:p>
            <a:r>
              <a:rPr lang="en-US" sz="3600" dirty="0"/>
              <a:t>Good CBT has failed or only partially resolved symptoms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39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151828" cy="1911803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Helvetica Regular"/>
              </a:rPr>
            </a:br>
            <a:r>
              <a:rPr lang="en-US" dirty="0">
                <a:solidFill>
                  <a:srgbClr val="660066"/>
                </a:solidFill>
                <a:latin typeface="Helvetica Light"/>
              </a:rPr>
              <a:t>Severe Anxiety</a:t>
            </a:r>
            <a:br>
              <a:rPr lang="en-US" dirty="0">
                <a:latin typeface="Helvetica Regular"/>
              </a:rPr>
            </a:br>
            <a:endParaRPr lang="en-US" dirty="0">
              <a:latin typeface="Helvetica Regula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8673" y="3786157"/>
            <a:ext cx="8148776" cy="230349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Exposure-based CBT</a:t>
            </a:r>
          </a:p>
          <a:p>
            <a:r>
              <a:rPr lang="en-US" sz="4000" dirty="0">
                <a:solidFill>
                  <a:schemeClr val="tx1"/>
                </a:solidFill>
              </a:rPr>
              <a:t>              </a:t>
            </a:r>
            <a:r>
              <a:rPr lang="en-US" sz="4000" dirty="0">
                <a:solidFill>
                  <a:srgbClr val="FF0000"/>
                </a:solidFill>
              </a:rPr>
              <a:t>and</a:t>
            </a:r>
            <a:r>
              <a:rPr lang="en-US" sz="4000" dirty="0">
                <a:solidFill>
                  <a:schemeClr val="tx1"/>
                </a:solidFill>
              </a:rPr>
              <a:t>  </a:t>
            </a:r>
          </a:p>
          <a:p>
            <a:r>
              <a:rPr lang="en-US" sz="4000" dirty="0">
                <a:solidFill>
                  <a:schemeClr val="tx1"/>
                </a:solidFill>
              </a:rPr>
              <a:t>Psychopharmacology</a:t>
            </a:r>
          </a:p>
        </p:txBody>
      </p:sp>
    </p:spTree>
    <p:extLst>
      <p:ext uri="{BB962C8B-B14F-4D97-AF65-F5344CB8AC3E}">
        <p14:creationId xmlns:p14="http://schemas.microsoft.com/office/powerpoint/2010/main" val="2134950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3C2AAB-DE13-4728-AC80-FC46B205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SSRIs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EF9931-01DB-42C9-ACAD-5C921286E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first-line pharmacologic treatment</a:t>
            </a:r>
          </a:p>
          <a:p>
            <a:r>
              <a:rPr lang="en-US" dirty="0"/>
              <a:t>Sertraline (Zoloft)</a:t>
            </a:r>
          </a:p>
          <a:p>
            <a:r>
              <a:rPr lang="en-US" dirty="0"/>
              <a:t>Fluoxetine (Prozac)</a:t>
            </a:r>
          </a:p>
          <a:p>
            <a:r>
              <a:rPr lang="en-US" dirty="0"/>
              <a:t>Escitalopram (Lexapro)</a:t>
            </a:r>
          </a:p>
        </p:txBody>
      </p:sp>
    </p:spTree>
    <p:extLst>
      <p:ext uri="{BB962C8B-B14F-4D97-AF65-F5344CB8AC3E}">
        <p14:creationId xmlns:p14="http://schemas.microsoft.com/office/powerpoint/2010/main" val="1339009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2279F-92CA-4187-9852-B3B16368B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Sertraline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40C89-4E0D-45C6-B6CE-C29A6DE0E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FDA approval for OCD (ages 6 to 17)</a:t>
            </a:r>
          </a:p>
          <a:p>
            <a:r>
              <a:rPr lang="en-US" dirty="0"/>
              <a:t>Start 25mg, increase by 25mg Increments</a:t>
            </a:r>
          </a:p>
          <a:p>
            <a:r>
              <a:rPr lang="en-US" dirty="0"/>
              <a:t>Therapeutic Range 50 to 200mg</a:t>
            </a:r>
          </a:p>
          <a:p>
            <a:r>
              <a:rPr lang="en-US" b="1" dirty="0"/>
              <a:t>Average dose in CAMS study 136mg!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7548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629" y="2619976"/>
            <a:ext cx="11336740" cy="311788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Neither I nor my spouse/partner has a relevant financial relationship with a commercial interest to disclose.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025" y="1309789"/>
            <a:ext cx="118739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49FDA"/>
                </a:solidFill>
                <a:latin typeface="Helvetica Light"/>
                <a:ea typeface="Helvetica Regular" charset="0"/>
                <a:cs typeface="Helvetica Regular" charset="0"/>
              </a:rPr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2615788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47CE2-008C-45ED-B2C2-FFD0B1B44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Fluoxetine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99CA6-361E-4767-B9E9-8F83F1B82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Long-acting SSRI</a:t>
            </a:r>
          </a:p>
          <a:p>
            <a:r>
              <a:rPr lang="en-US" dirty="0"/>
              <a:t>FDA approval for OCD (ages 7 to 17) and MDD (ages 8 to 17)</a:t>
            </a:r>
          </a:p>
          <a:p>
            <a:r>
              <a:rPr lang="en-US" dirty="0"/>
              <a:t>Start 10mg</a:t>
            </a:r>
          </a:p>
          <a:p>
            <a:r>
              <a:rPr lang="en-US" dirty="0"/>
              <a:t>Therapeutic range 20mg to 40mg, max doses 60 to 80mg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74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D0767-1E77-0E3E-9FC8-92D00AE8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Escitalopram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DBFCE-5FE7-7DB2-6D56-1D9D7DD83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May 2023, FDA approved for GAD in ages 7 to 17</a:t>
            </a:r>
          </a:p>
          <a:p>
            <a:r>
              <a:rPr lang="en-US" dirty="0"/>
              <a:t>Start 5mg, increase by 5mg increments</a:t>
            </a:r>
          </a:p>
          <a:p>
            <a:r>
              <a:rPr lang="en-US" dirty="0"/>
              <a:t>Therapeutic range 10 to 20mg</a:t>
            </a:r>
          </a:p>
        </p:txBody>
      </p:sp>
    </p:spTree>
    <p:extLst>
      <p:ext uri="{BB962C8B-B14F-4D97-AF65-F5344CB8AC3E}">
        <p14:creationId xmlns:p14="http://schemas.microsoft.com/office/powerpoint/2010/main" val="1693126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3672"/>
            <a:ext cx="10515600" cy="709919"/>
          </a:xfrm>
        </p:spPr>
        <p:txBody>
          <a:bodyPr/>
          <a:lstStyle/>
          <a:p>
            <a:r>
              <a:rPr lang="en-US" dirty="0">
                <a:solidFill>
                  <a:srgbClr val="660066"/>
                </a:solidFill>
                <a:latin typeface="Helvetica Light"/>
              </a:rPr>
              <a:t>SSRIs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3591"/>
            <a:ext cx="10515600" cy="4946235"/>
          </a:xfrm>
        </p:spPr>
        <p:txBody>
          <a:bodyPr>
            <a:normAutofit/>
          </a:bodyPr>
          <a:lstStyle/>
          <a:p>
            <a:r>
              <a:rPr lang="en-US" dirty="0"/>
              <a:t>Anxiety often needs higher doses</a:t>
            </a:r>
          </a:p>
          <a:p>
            <a:r>
              <a:rPr lang="en-US" dirty="0"/>
              <a:t>Lower doses to start due to hypervigilance for side effects</a:t>
            </a:r>
          </a:p>
          <a:p>
            <a:r>
              <a:rPr lang="en-US" dirty="0"/>
              <a:t>WARN about side effects</a:t>
            </a:r>
          </a:p>
          <a:p>
            <a:r>
              <a:rPr lang="en-US" dirty="0"/>
              <a:t>Start low but use full therapeutic dosage range</a:t>
            </a:r>
          </a:p>
          <a:p>
            <a:r>
              <a:rPr lang="en-US" dirty="0"/>
              <a:t>Younger kids respond well but may have more side effects</a:t>
            </a:r>
          </a:p>
          <a:p>
            <a:r>
              <a:rPr lang="en-US" dirty="0"/>
              <a:t>Support, monitor progress and side effects at </a:t>
            </a:r>
            <a:r>
              <a:rPr lang="en-US" b="1" dirty="0"/>
              <a:t>2-4 weeks</a:t>
            </a:r>
          </a:p>
          <a:p>
            <a:r>
              <a:rPr lang="en-US" dirty="0"/>
              <a:t>Continue </a:t>
            </a:r>
            <a:r>
              <a:rPr lang="en-US" b="1" dirty="0"/>
              <a:t>6-12 months of remission </a:t>
            </a:r>
            <a:r>
              <a:rPr lang="en-US" dirty="0"/>
              <a:t>before tapering</a:t>
            </a:r>
          </a:p>
          <a:p>
            <a:r>
              <a:rPr lang="en-US" dirty="0"/>
              <a:t>Plan the taper around expected stressors and school year</a:t>
            </a:r>
          </a:p>
        </p:txBody>
      </p:sp>
    </p:spTree>
    <p:extLst>
      <p:ext uri="{BB962C8B-B14F-4D97-AF65-F5344CB8AC3E}">
        <p14:creationId xmlns:p14="http://schemas.microsoft.com/office/powerpoint/2010/main" val="2580413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6BB90-BB6A-45D3-84F7-33041301B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865" y="823077"/>
            <a:ext cx="10136970" cy="5173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660066"/>
                </a:solidFill>
                <a:latin typeface="Helvetica Light"/>
              </a:rPr>
              <a:t>SSRI Side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EEF37-3FA3-46FF-947A-12A71851B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40" y="1410990"/>
            <a:ext cx="10817608" cy="5181966"/>
          </a:xfrm>
        </p:spPr>
        <p:txBody>
          <a:bodyPr>
            <a:normAutofit/>
          </a:bodyPr>
          <a:lstStyle/>
          <a:p>
            <a:r>
              <a:rPr lang="en-US" dirty="0"/>
              <a:t>Common Side effects of SSRI’s:</a:t>
            </a:r>
          </a:p>
          <a:p>
            <a:pPr lvl="1"/>
            <a:r>
              <a:rPr lang="en-US" dirty="0"/>
              <a:t>Dry mouth</a:t>
            </a:r>
          </a:p>
          <a:p>
            <a:pPr lvl="1"/>
            <a:r>
              <a:rPr lang="en-US" dirty="0"/>
              <a:t>GI: Constipation, Diarrhea</a:t>
            </a:r>
          </a:p>
          <a:p>
            <a:pPr lvl="1"/>
            <a:r>
              <a:rPr lang="en-US" dirty="0"/>
              <a:t>Sweating, rashes</a:t>
            </a:r>
          </a:p>
          <a:p>
            <a:pPr lvl="1"/>
            <a:r>
              <a:rPr lang="en-US" dirty="0"/>
              <a:t>Sleep disturbance</a:t>
            </a:r>
          </a:p>
          <a:p>
            <a:pPr lvl="1"/>
            <a:r>
              <a:rPr lang="en-US" dirty="0"/>
              <a:t>Sexual dysfunction</a:t>
            </a:r>
          </a:p>
          <a:p>
            <a:pPr lvl="1"/>
            <a:r>
              <a:rPr lang="en-US" dirty="0"/>
              <a:t>Irritability</a:t>
            </a:r>
          </a:p>
          <a:p>
            <a:pPr lvl="1"/>
            <a:r>
              <a:rPr lang="en-US" dirty="0"/>
              <a:t>“Disinhibition” (risk-taking behaviors, increased impulsivity, or doing things that the youth might not otherwise do)</a:t>
            </a:r>
          </a:p>
          <a:p>
            <a:pPr lvl="1"/>
            <a:r>
              <a:rPr lang="en-US" dirty="0"/>
              <a:t>Agitation or jitteriness</a:t>
            </a:r>
          </a:p>
          <a:p>
            <a:pPr lvl="1"/>
            <a:r>
              <a:rPr lang="en-US" dirty="0"/>
              <a:t>Headache</a:t>
            </a:r>
          </a:p>
          <a:p>
            <a:pPr lvl="1"/>
            <a:r>
              <a:rPr lang="en-US" dirty="0"/>
              <a:t>Appetite changes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0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6BB90-BB6A-45D3-84F7-33041301B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787" y="833808"/>
            <a:ext cx="10301607" cy="7290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60066"/>
                </a:solidFill>
                <a:latin typeface="+mj-lt"/>
              </a:rPr>
              <a:t>Side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EEF37-3FA3-46FF-947A-12A71851B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40" y="1787254"/>
            <a:ext cx="10998200" cy="4805703"/>
          </a:xfrm>
        </p:spPr>
        <p:txBody>
          <a:bodyPr>
            <a:normAutofit/>
          </a:bodyPr>
          <a:lstStyle/>
          <a:p>
            <a:r>
              <a:rPr lang="en-US" dirty="0"/>
              <a:t>More serious side effects</a:t>
            </a:r>
          </a:p>
          <a:p>
            <a:pPr lvl="1"/>
            <a:r>
              <a:rPr lang="en-US" dirty="0"/>
              <a:t>Serotonin syndrome (fever, hyperthermia, restlessness, confusion,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Akithisia</a:t>
            </a:r>
            <a:endParaRPr lang="en-US" dirty="0"/>
          </a:p>
          <a:p>
            <a:pPr lvl="1"/>
            <a:r>
              <a:rPr lang="en-US" dirty="0"/>
              <a:t>Hypomania</a:t>
            </a:r>
          </a:p>
          <a:p>
            <a:pPr lvl="1"/>
            <a:r>
              <a:rPr lang="en-US" dirty="0"/>
              <a:t>Discontinuation syndrome (dizziness, drowsiness, nausea, lethargy, headache)</a:t>
            </a:r>
          </a:p>
          <a:p>
            <a:pPr lvl="1"/>
            <a:r>
              <a:rPr lang="en-US" dirty="0"/>
              <a:t>Suicidality</a:t>
            </a:r>
          </a:p>
          <a:p>
            <a:r>
              <a:rPr lang="en-US" dirty="0"/>
              <a:t>What to do about activation/</a:t>
            </a:r>
            <a:r>
              <a:rPr lang="en-US" dirty="0" err="1"/>
              <a:t>disinhibition</a:t>
            </a:r>
            <a:r>
              <a:rPr lang="en-US" dirty="0"/>
              <a:t>? </a:t>
            </a:r>
          </a:p>
          <a:p>
            <a:pPr marL="0" indent="0">
              <a:buNone/>
            </a:pPr>
            <a:r>
              <a:rPr lang="en-US" dirty="0"/>
              <a:t>   Lower dose or switch to another SSRI or SNRI</a:t>
            </a:r>
          </a:p>
        </p:txBody>
      </p:sp>
    </p:spTree>
    <p:extLst>
      <p:ext uri="{BB962C8B-B14F-4D97-AF65-F5344CB8AC3E}">
        <p14:creationId xmlns:p14="http://schemas.microsoft.com/office/powerpoint/2010/main" val="100668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60758-FF0E-4BB4-ABC2-D067588CA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7218"/>
            <a:ext cx="10515600" cy="709919"/>
          </a:xfrm>
        </p:spPr>
        <p:txBody>
          <a:bodyPr/>
          <a:lstStyle/>
          <a:p>
            <a:r>
              <a:rPr lang="en-US" dirty="0">
                <a:solidFill>
                  <a:srgbClr val="660066"/>
                </a:solidFill>
                <a:latin typeface="Helvetica Light"/>
              </a:rPr>
              <a:t>Benzodiazepines</a:t>
            </a:r>
            <a:r>
              <a:rPr lang="en-US" dirty="0">
                <a:latin typeface="Helvetica Light"/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BADDC-3CCC-4D64-B71C-1894D6326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443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Have </a:t>
            </a:r>
            <a:r>
              <a:rPr lang="en-US" b="1" dirty="0"/>
              <a:t>NOT</a:t>
            </a:r>
            <a:r>
              <a:rPr lang="en-US" dirty="0"/>
              <a:t> shown efficacy in controlled trials in childhood </a:t>
            </a:r>
          </a:p>
          <a:p>
            <a:endParaRPr lang="en-US" dirty="0"/>
          </a:p>
          <a:p>
            <a:r>
              <a:rPr lang="en-US" dirty="0"/>
              <a:t>Clinically, used as an adjunctive short-term treatment with SSRI’s to address severe anxiety symptoms (give small supply)</a:t>
            </a:r>
          </a:p>
          <a:p>
            <a:endParaRPr lang="en-US" dirty="0"/>
          </a:p>
          <a:p>
            <a:r>
              <a:rPr lang="en-US" dirty="0"/>
              <a:t>Contraindications: adolescents with substance abuse</a:t>
            </a:r>
          </a:p>
          <a:p>
            <a:endParaRPr lang="en-US" dirty="0"/>
          </a:p>
          <a:p>
            <a:r>
              <a:rPr lang="en-US" dirty="0"/>
              <a:t>Possible side effects: sedation, disinhibition, cognitive impairment, difficulty with discontinuation </a:t>
            </a:r>
          </a:p>
          <a:p>
            <a:pPr lvl="1"/>
            <a:r>
              <a:rPr lang="en-US" dirty="0"/>
              <a:t>Less incentive to work in CBT</a:t>
            </a:r>
          </a:p>
        </p:txBody>
      </p:sp>
    </p:spTree>
    <p:extLst>
      <p:ext uri="{BB962C8B-B14F-4D97-AF65-F5344CB8AC3E}">
        <p14:creationId xmlns:p14="http://schemas.microsoft.com/office/powerpoint/2010/main" val="1341145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6232" y="511441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660066"/>
                </a:solidFill>
                <a:latin typeface="Helvetica Light"/>
              </a:rPr>
              <a:t>Summary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>
          <a:xfrm>
            <a:off x="752630" y="1456942"/>
            <a:ext cx="10536804" cy="512767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US" sz="3600" dirty="0">
                <a:latin typeface="Helvetica Regular"/>
              </a:rPr>
              <a:t>PCPs can identify anxiety early and educate the family</a:t>
            </a:r>
          </a:p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US" sz="3600" dirty="0">
                <a:latin typeface="Helvetica Regular"/>
              </a:rPr>
              <a:t>Effective treatment includes education, medication and exposure-based CBT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sz="3600" dirty="0">
                <a:latin typeface="Helvetica Regular"/>
              </a:rPr>
              <a:t>Medication should not be considered “last resort”</a:t>
            </a:r>
          </a:p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US" sz="3600" dirty="0">
                <a:latin typeface="Helvetica Regular"/>
              </a:rPr>
              <a:t>Pediatricians’ support of treatment options liberates and empowers parents!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6185647"/>
            <a:ext cx="4325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Adapted from slide courtesy of Dr. Walkup</a:t>
            </a:r>
          </a:p>
        </p:txBody>
      </p:sp>
    </p:spTree>
    <p:extLst>
      <p:ext uri="{BB962C8B-B14F-4D97-AF65-F5344CB8AC3E}">
        <p14:creationId xmlns:p14="http://schemas.microsoft.com/office/powerpoint/2010/main" val="2559185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9396"/>
            <a:ext cx="10515600" cy="709919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Helvetica Light"/>
              </a:rPr>
              <a:t>References and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9315"/>
            <a:ext cx="10515600" cy="4889808"/>
          </a:xfrm>
        </p:spPr>
        <p:txBody>
          <a:bodyPr>
            <a:noAutofit/>
          </a:bodyPr>
          <a:lstStyle/>
          <a:p>
            <a:r>
              <a:rPr lang="en-US" sz="2400" b="0" i="0" dirty="0">
                <a:solidFill>
                  <a:srgbClr val="232323"/>
                </a:solidFill>
                <a:effectLst/>
                <a:latin typeface="Helvetica Regular"/>
              </a:rPr>
              <a:t>Walkup, J.T., Albano, A.M., </a:t>
            </a:r>
            <a:r>
              <a:rPr lang="en-US" sz="2400" b="0" i="0" dirty="0" err="1">
                <a:solidFill>
                  <a:srgbClr val="232323"/>
                </a:solidFill>
                <a:effectLst/>
                <a:latin typeface="Helvetica Regular"/>
              </a:rPr>
              <a:t>Piacentini</a:t>
            </a:r>
            <a:r>
              <a:rPr lang="en-US" sz="2400" b="0" i="0" dirty="0">
                <a:solidFill>
                  <a:srgbClr val="232323"/>
                </a:solidFill>
                <a:effectLst/>
                <a:latin typeface="Helvetica Regular"/>
              </a:rPr>
              <a:t>, J., </a:t>
            </a:r>
            <a:r>
              <a:rPr lang="en-US" sz="2400" b="0" i="0" dirty="0" err="1">
                <a:solidFill>
                  <a:srgbClr val="232323"/>
                </a:solidFill>
                <a:effectLst/>
                <a:latin typeface="Helvetica Regular"/>
              </a:rPr>
              <a:t>Birmaher</a:t>
            </a:r>
            <a:r>
              <a:rPr lang="en-US" sz="2400" b="0" i="0" dirty="0">
                <a:solidFill>
                  <a:srgbClr val="232323"/>
                </a:solidFill>
                <a:effectLst/>
                <a:latin typeface="Helvetica Regular"/>
              </a:rPr>
              <a:t>, B., Compton, S.N., Sherrill, J.T., et al. (2008) Cognitive Behavioral Therapy, Sertraline, or a Combination in Childhood Anxiety. New England Journal of Medicine, 359, 2753-2766.</a:t>
            </a:r>
            <a:r>
              <a:rPr lang="en-US" sz="2400" dirty="0">
                <a:latin typeface="Helvetica Regular"/>
              </a:rPr>
              <a:t>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Helvetica Regular"/>
              </a:rPr>
              <a:t>Ginsburg GS, Kendall PC,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Helvetica Regular"/>
              </a:rPr>
              <a:t>Sakolsky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Helvetica Regular"/>
              </a:rPr>
              <a:t> D, Compton SN,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Helvetica Regular"/>
              </a:rPr>
              <a:t>Piacentini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Helvetica Regular"/>
              </a:rPr>
              <a:t> J, Albano AM, et al. Remission after acute treatment in children and adolescents with anxiety disorders: findings from the CAMS. </a:t>
            </a:r>
            <a:r>
              <a:rPr lang="en-US" sz="2400" b="0" i="1" dirty="0">
                <a:solidFill>
                  <a:srgbClr val="212121"/>
                </a:solidFill>
                <a:effectLst/>
                <a:latin typeface="Helvetica Regular"/>
              </a:rPr>
              <a:t>J Consult Clin Psychol. 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Helvetica Regular"/>
              </a:rPr>
              <a:t>2011;79:806–13. 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Helvetica Regular"/>
              </a:rPr>
              <a:t>Walter HJ,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Helvetica Regular"/>
              </a:rPr>
              <a:t>Bukstein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Helvetica Regular"/>
              </a:rPr>
              <a:t> OG,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Helvetica Regular"/>
              </a:rPr>
              <a:t>Abright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Helvetica Regular"/>
              </a:rPr>
              <a:t> AR,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Helvetica Regular"/>
              </a:rPr>
              <a:t>Keable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Helvetica Regular"/>
              </a:rPr>
              <a:t> H,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Helvetica Regular"/>
              </a:rPr>
              <a:t>Ramtekkar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Helvetica Regular"/>
              </a:rPr>
              <a:t> U,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Helvetica Regular"/>
              </a:rPr>
              <a:t>Ripperger-Suhler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Helvetica Regular"/>
              </a:rPr>
              <a:t> J, Rockhill C. Clinical Practice Guideline for the Assessment and Treatment of Children and Adolescents With Anxiety Disorders. J Am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Helvetica Regular"/>
              </a:rPr>
              <a:t>Acad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Helvetica Regular"/>
              </a:rPr>
              <a:t> Child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Helvetica Regular"/>
              </a:rPr>
              <a:t>Adolesc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Helvetica Regular"/>
              </a:rPr>
              <a:t> Psychiatry. 2020 Oct;59(10):1107-1124. </a:t>
            </a:r>
          </a:p>
          <a:p>
            <a:r>
              <a:rPr lang="en-US" sz="2400" dirty="0">
                <a:latin typeface="Helvetica Regular"/>
              </a:rPr>
              <a:t>Special Thanks to Jim Wallace for helping with editing.</a:t>
            </a:r>
          </a:p>
        </p:txBody>
      </p:sp>
    </p:spTree>
    <p:extLst>
      <p:ext uri="{BB962C8B-B14F-4D97-AF65-F5344CB8AC3E}">
        <p14:creationId xmlns:p14="http://schemas.microsoft.com/office/powerpoint/2010/main" val="36801569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B27ACC-7D96-4924-B2A7-7A896F7B6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764" y="0"/>
            <a:ext cx="6138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97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981BF-35D1-4857-A076-B26B8B995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1954695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660066"/>
                </a:solidFill>
              </a:rPr>
              <a:t>Books for Parents (and their doctors!)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54A3D5-3166-460D-90CC-97D2BA94D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971" y="125895"/>
            <a:ext cx="4765515" cy="673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5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736" y="466263"/>
            <a:ext cx="10811435" cy="20447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Anxiety: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Objectives for Primary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906" y="2133600"/>
            <a:ext cx="10953311" cy="4724400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r>
              <a:rPr lang="en-US" sz="3600" dirty="0"/>
              <a:t>Gain resources for anxiety education</a:t>
            </a:r>
          </a:p>
          <a:p>
            <a:r>
              <a:rPr lang="en-US" sz="3600" dirty="0"/>
              <a:t>Discuss the role of avoidance in anxiety disorders</a:t>
            </a:r>
          </a:p>
          <a:p>
            <a:r>
              <a:rPr lang="en-US" sz="3600" dirty="0"/>
              <a:t>Understand which kind of psychotherapy is best for anxiety</a:t>
            </a:r>
          </a:p>
          <a:p>
            <a:r>
              <a:rPr lang="en-US" sz="3600" dirty="0"/>
              <a:t>Identify the first line of medication for pediatric anxiety disorders</a:t>
            </a:r>
          </a:p>
        </p:txBody>
      </p:sp>
    </p:spTree>
    <p:extLst>
      <p:ext uri="{BB962C8B-B14F-4D97-AF65-F5344CB8AC3E}">
        <p14:creationId xmlns:p14="http://schemas.microsoft.com/office/powerpoint/2010/main" val="10370925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934" y="516731"/>
            <a:ext cx="10515600" cy="709919"/>
          </a:xfrm>
        </p:spPr>
        <p:txBody>
          <a:bodyPr/>
          <a:lstStyle/>
          <a:p>
            <a:r>
              <a:rPr lang="en-US" dirty="0">
                <a:solidFill>
                  <a:srgbClr val="660066"/>
                </a:solidFill>
              </a:rPr>
              <a:t>Books for Parents (and their doctors!)</a:t>
            </a:r>
          </a:p>
        </p:txBody>
      </p:sp>
      <p:pic>
        <p:nvPicPr>
          <p:cNvPr id="3074" name="Picture 2" descr="158101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" y="1226650"/>
            <a:ext cx="3146162" cy="423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elping Your Anxious Child: A Step-by-Step Guide for Par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789" y="2178486"/>
            <a:ext cx="2827800" cy="423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DE8167-B81D-4453-BFC5-135CD96DCBB8}"/>
              </a:ext>
            </a:extLst>
          </p:cNvPr>
          <p:cNvSpPr txBox="1"/>
          <p:nvPr/>
        </p:nvSpPr>
        <p:spPr>
          <a:xfrm>
            <a:off x="6364941" y="64886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courtesy of Dr. Zuckerbrot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2B8ED5-011B-4F8E-8006-DBA515820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364" y="2178486"/>
            <a:ext cx="2808497" cy="4383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613D41-4DFF-464B-916B-2FD349EC21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077" y="1226650"/>
            <a:ext cx="3011317" cy="464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017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69B6-DDDA-4FC2-B756-F10C8EBD6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0345"/>
            <a:ext cx="10515600" cy="709919"/>
          </a:xfrm>
        </p:spPr>
        <p:txBody>
          <a:bodyPr/>
          <a:lstStyle/>
          <a:p>
            <a:r>
              <a:rPr lang="en-US" dirty="0">
                <a:solidFill>
                  <a:srgbClr val="660066"/>
                </a:solidFill>
              </a:rPr>
              <a:t>Psychoeducation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9B3877-6BEA-4B93-8CCB-068A1CCBC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0264"/>
            <a:ext cx="6435338" cy="52024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6BAE68-EB6F-4722-A191-D5B28375C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350" y="1484767"/>
            <a:ext cx="9486900" cy="52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368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FD66-8AAD-4FAF-8B96-015FFD5D1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0066"/>
                </a:solidFill>
              </a:rPr>
              <a:t>Books </a:t>
            </a:r>
            <a:r>
              <a:rPr lang="en-US" dirty="0">
                <a:solidFill>
                  <a:srgbClr val="660066"/>
                </a:solidFill>
                <a:latin typeface="Helvetica"/>
              </a:rPr>
              <a:t>for</a:t>
            </a:r>
            <a:r>
              <a:rPr lang="en-US" dirty="0">
                <a:solidFill>
                  <a:srgbClr val="660066"/>
                </a:solidFill>
              </a:rPr>
              <a:t> Kids and Teens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2D1F78-8CBE-4D9C-8335-D46B017D7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8859" y="1825625"/>
            <a:ext cx="3124437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1FE78F-2E72-4719-8150-E2004BFE1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768" y="1825625"/>
            <a:ext cx="3640077" cy="4524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D17885-CE61-48C9-B13C-F110C6B62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0318" y="1798737"/>
            <a:ext cx="3729627" cy="4665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FEA959-D989-41F8-B5B1-6125ABBC36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266" y="1746999"/>
            <a:ext cx="3935730" cy="50592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4AB3DB-5F90-479F-9AFD-AE36D71DB6BC}"/>
              </a:ext>
            </a:extLst>
          </p:cNvPr>
          <p:cNvSpPr txBox="1"/>
          <p:nvPr/>
        </p:nvSpPr>
        <p:spPr>
          <a:xfrm>
            <a:off x="4939608" y="64643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https://www.shambhala.com/sittingstilllikeafrog/</a:t>
            </a:r>
          </a:p>
        </p:txBody>
      </p:sp>
    </p:spTree>
    <p:extLst>
      <p:ext uri="{BB962C8B-B14F-4D97-AF65-F5344CB8AC3E}">
        <p14:creationId xmlns:p14="http://schemas.microsoft.com/office/powerpoint/2010/main" val="2141512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4700"/>
            <a:ext cx="2970052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Emily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6468" y="954531"/>
            <a:ext cx="8949063" cy="580171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8 </a:t>
            </a:r>
            <a:r>
              <a:rPr lang="en-US" sz="3200" dirty="0" err="1"/>
              <a:t>yo</a:t>
            </a:r>
            <a:r>
              <a:rPr lang="en-US" sz="3200" dirty="0"/>
              <a:t> girl who is brought in because of stomach aches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Evaluated by GI and no medical condition identified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Difficulties getting her to school since kindergarten</a:t>
            </a:r>
          </a:p>
          <a:p>
            <a:pPr marL="1005839" lvl="1" indent="-457200">
              <a:buFont typeface="Arial"/>
              <a:buChar char="•"/>
            </a:pPr>
            <a:r>
              <a:rPr lang="en-US" sz="3200" dirty="0"/>
              <a:t>Crying at drop off, clingy to parent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In 2</a:t>
            </a:r>
            <a:r>
              <a:rPr lang="en-US" sz="3200" baseline="30000" dirty="0"/>
              <a:t>nd</a:t>
            </a:r>
            <a:r>
              <a:rPr lang="en-US" sz="3200" dirty="0"/>
              <a:t> grade missed 10 days of school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Now in 3</a:t>
            </a:r>
            <a:r>
              <a:rPr lang="en-US" sz="3200" baseline="30000" dirty="0"/>
              <a:t>rd</a:t>
            </a:r>
            <a:r>
              <a:rPr lang="en-US" sz="3200" dirty="0"/>
              <a:t> grade, has </a:t>
            </a:r>
            <a:r>
              <a:rPr lang="en-US" sz="3200" b="1" dirty="0"/>
              <a:t>missed 20 days </a:t>
            </a:r>
            <a:r>
              <a:rPr lang="en-US" sz="3200" dirty="0"/>
              <a:t>of school to date</a:t>
            </a:r>
          </a:p>
          <a:p>
            <a:pPr marL="1005839" lvl="1" indent="-457200">
              <a:buFont typeface="Arial"/>
              <a:buChar char="•"/>
            </a:pPr>
            <a:r>
              <a:rPr lang="en-US" sz="3200" dirty="0"/>
              <a:t>Even when she gets to school, she goes to nurse often with stomach aches, sometimes the only resolution is mother picking her up early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No academic issues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If mom unable to pick her up Emily calls frequently to “check in” and make sure that “nothing bad happened”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At home she appears comfortable, pleasant, watches TV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Maintains friendships with small group of girls she has know since pre-K</a:t>
            </a:r>
          </a:p>
          <a:p>
            <a:pPr marL="1005839" lvl="1" indent="-457200">
              <a:buFont typeface="Arial"/>
              <a:buChar char="•"/>
            </a:pPr>
            <a:r>
              <a:rPr lang="en-US" sz="3200" dirty="0"/>
              <a:t>Does not enjoy play dates or want sleepovers at friend’s homes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During office visit, she is quiet, but smiles easily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PE is unremarkable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No known trauma/loss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SCARED: 38</a:t>
            </a:r>
          </a:p>
        </p:txBody>
      </p:sp>
      <p:pic>
        <p:nvPicPr>
          <p:cNvPr id="1026" name="Picture 2" descr="Image result for Anxious Girl Cartoon">
            <a:extLst>
              <a:ext uri="{FF2B5EF4-FFF2-40B4-BE49-F238E27FC236}">
                <a16:creationId xmlns:a16="http://schemas.microsoft.com/office/drawing/2014/main" id="{7C0C076C-1F58-5782-2DE1-67FC154A4F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3"/>
          <a:stretch/>
        </p:blipFill>
        <p:spPr bwMode="auto">
          <a:xfrm>
            <a:off x="416469" y="1615100"/>
            <a:ext cx="2047328" cy="224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24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93C3E-205F-40E6-84B9-135FD237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Helvetica Light"/>
              </a:rPr>
              <a:t>What treatment would you recommend 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F9302-ECAA-4C60-A851-45F7E67F8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1416"/>
            <a:ext cx="1080897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a. Write a letter for Home Instruction</a:t>
            </a:r>
          </a:p>
          <a:p>
            <a:pPr marL="0" indent="0">
              <a:buNone/>
            </a:pPr>
            <a:r>
              <a:rPr lang="en-US" sz="3600" dirty="0"/>
              <a:t>b. Refer for therapy and collaborate with the school</a:t>
            </a:r>
          </a:p>
          <a:p>
            <a:pPr marL="0" indent="0">
              <a:buNone/>
            </a:pPr>
            <a:r>
              <a:rPr lang="en-US" sz="3600" dirty="0"/>
              <a:t>c. Start a medication for anxiety</a:t>
            </a:r>
          </a:p>
          <a:p>
            <a:pPr marL="0" indent="0">
              <a:buNone/>
            </a:pPr>
            <a:r>
              <a:rPr lang="en-US" sz="3600" dirty="0"/>
              <a:t>d. Wait and monitor for now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41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060" y="3572109"/>
            <a:ext cx="8150493" cy="1998903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>
                <a:latin typeface="Helvetica Light"/>
              </a:rPr>
            </a:br>
            <a:br>
              <a:rPr lang="en-US" dirty="0">
                <a:latin typeface="Helvetica Light"/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000" dirty="0">
                <a:latin typeface="Helvetica"/>
              </a:rPr>
              <a:t>1.  Lifelong Anxious Temperament</a:t>
            </a:r>
            <a:br>
              <a:rPr lang="en-US" sz="4000" dirty="0">
                <a:latin typeface="Helvetica"/>
              </a:rPr>
            </a:br>
            <a:r>
              <a:rPr lang="en-US" sz="4000" dirty="0">
                <a:latin typeface="Helvetica"/>
              </a:rPr>
              <a:t> </a:t>
            </a:r>
            <a:br>
              <a:rPr lang="en-US" sz="4000" dirty="0">
                <a:latin typeface="Helvetica"/>
              </a:rPr>
            </a:br>
            <a:r>
              <a:rPr lang="en-US" sz="4000" dirty="0">
                <a:latin typeface="Helvetica"/>
              </a:rPr>
              <a:t>2.  Family History of Anxiety Disorders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8D740A-AED3-B4AC-942B-EDE308141D06}"/>
              </a:ext>
            </a:extLst>
          </p:cNvPr>
          <p:cNvSpPr txBox="1"/>
          <p:nvPr/>
        </p:nvSpPr>
        <p:spPr>
          <a:xfrm>
            <a:off x="2255519" y="833120"/>
            <a:ext cx="722185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dirty="0">
                <a:solidFill>
                  <a:srgbClr val="660066"/>
                </a:solidFill>
                <a:latin typeface="Helvetica Light"/>
                <a:ea typeface="+mn-lt"/>
                <a:cs typeface="+mn-lt"/>
              </a:rPr>
              <a:t>Early Intervention </a:t>
            </a:r>
            <a:endParaRPr lang="en-US" sz="5400" dirty="0">
              <a:solidFill>
                <a:srgbClr val="000000"/>
              </a:solidFill>
              <a:latin typeface="Helvetica Light"/>
              <a:ea typeface="+mn-lt"/>
              <a:cs typeface="+mn-lt"/>
            </a:endParaRPr>
          </a:p>
          <a:p>
            <a:pPr algn="ctr"/>
            <a:r>
              <a:rPr lang="en-US" sz="5400" dirty="0">
                <a:solidFill>
                  <a:srgbClr val="660066"/>
                </a:solidFill>
                <a:latin typeface="Helvetica Light"/>
                <a:ea typeface="+mn-lt"/>
                <a:cs typeface="+mn-lt"/>
              </a:rPr>
              <a:t>For “At Risk” Kids</a:t>
            </a:r>
            <a:endParaRPr lang="en-US" sz="5400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9720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6437"/>
            <a:ext cx="10515600" cy="709919"/>
          </a:xfrm>
        </p:spPr>
        <p:txBody>
          <a:bodyPr/>
          <a:lstStyle/>
          <a:p>
            <a:r>
              <a:rPr lang="en-US" dirty="0">
                <a:solidFill>
                  <a:srgbClr val="660066"/>
                </a:solidFill>
              </a:rPr>
              <a:t>Goals of Early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149" y="1969057"/>
            <a:ext cx="10630883" cy="4205594"/>
          </a:xfrm>
        </p:spPr>
        <p:txBody>
          <a:bodyPr>
            <a:noAutofit/>
          </a:bodyPr>
          <a:lstStyle/>
          <a:p>
            <a:r>
              <a:rPr lang="en-US" sz="3600" dirty="0"/>
              <a:t>Parents education about anxiety</a:t>
            </a:r>
          </a:p>
          <a:p>
            <a:r>
              <a:rPr lang="en-US" sz="3600" dirty="0"/>
              <a:t>Prevent Anxiety Disorders in children with anxious temperament</a:t>
            </a:r>
          </a:p>
          <a:p>
            <a:pPr lvl="1"/>
            <a:r>
              <a:rPr lang="en-US" sz="3600" dirty="0"/>
              <a:t>Reward and model curiosity, exploration</a:t>
            </a:r>
          </a:p>
          <a:p>
            <a:pPr lvl="1"/>
            <a:r>
              <a:rPr lang="en-US" sz="3600" dirty="0"/>
              <a:t>Reduce avoidance and overprotectiveness</a:t>
            </a:r>
          </a:p>
          <a:p>
            <a:r>
              <a:rPr lang="en-US" sz="3600" dirty="0"/>
              <a:t>Prevent generational transmission of Anxiety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70DAFF-E170-483A-A87B-950E44E6B4BC}"/>
              </a:ext>
            </a:extLst>
          </p:cNvPr>
          <p:cNvSpPr txBox="1"/>
          <p:nvPr/>
        </p:nvSpPr>
        <p:spPr>
          <a:xfrm>
            <a:off x="6409764" y="6437353"/>
            <a:ext cx="453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Adapted from Slide courtesy of Dr. Zuckerbrot</a:t>
            </a:r>
          </a:p>
        </p:txBody>
      </p:sp>
    </p:spTree>
    <p:extLst>
      <p:ext uri="{BB962C8B-B14F-4D97-AF65-F5344CB8AC3E}">
        <p14:creationId xmlns:p14="http://schemas.microsoft.com/office/powerpoint/2010/main" val="720603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5918" y="485901"/>
            <a:ext cx="8509000" cy="11430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0000CC"/>
                </a:solidFill>
                <a:latin typeface="Helvetica Light"/>
                <a:ea typeface="ＭＳ Ｐゴシック" panose="020B0600070205080204" pitchFamily="34" charset="-128"/>
              </a:rPr>
              <a:t>   </a:t>
            </a:r>
            <a:r>
              <a:rPr lang="en-US" altLang="en-US" sz="4900" dirty="0">
                <a:solidFill>
                  <a:srgbClr val="660066"/>
                </a:solidFill>
                <a:latin typeface="Helvetica Light"/>
                <a:ea typeface="ＭＳ Ｐゴシック" panose="020B0600070205080204" pitchFamily="34" charset="-128"/>
                <a:cs typeface="Arial" panose="020B0604020202020204" pitchFamily="34" charset="0"/>
              </a:rPr>
              <a:t>Anxiety Education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0" y="1295400"/>
            <a:ext cx="9194800" cy="489024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en-US" sz="3600" dirty="0">
                <a:latin typeface="Helvetica Regular"/>
                <a:ea typeface="ＭＳ Ｐゴシック" panose="020B0600070205080204" pitchFamily="34" charset="-128"/>
                <a:cs typeface="Arial" panose="020B0604020202020204" pitchFamily="34" charset="0"/>
              </a:rPr>
              <a:t>What is Anxiety?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altLang="en-US" sz="3600" dirty="0">
                <a:latin typeface="Helvetica Regular"/>
                <a:ea typeface="ＭＳ Ｐゴシック" panose="020B0600070205080204" pitchFamily="34" charset="-128"/>
                <a:cs typeface="Arial" panose="020B0604020202020204" pitchFamily="34" charset="0"/>
              </a:rPr>
              <a:t>Anxiety is normal and helpful in small doses</a:t>
            </a:r>
          </a:p>
          <a:p>
            <a:pPr>
              <a:lnSpc>
                <a:spcPct val="110000"/>
              </a:lnSpc>
            </a:pPr>
            <a:r>
              <a:rPr lang="en-US" altLang="en-US" sz="3600" dirty="0">
                <a:latin typeface="Helvetica Regular"/>
                <a:ea typeface="ＭＳ Ｐゴシック" panose="020B0600070205080204" pitchFamily="34" charset="-128"/>
                <a:cs typeface="Arial" panose="020B0604020202020204" pitchFamily="34" charset="0"/>
              </a:rPr>
              <a:t>Why me?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altLang="en-US" sz="3600" dirty="0">
                <a:latin typeface="Helvetica Regular"/>
                <a:ea typeface="ＭＳ Ｐゴシック" panose="020B0600070205080204" pitchFamily="34" charset="-128"/>
                <a:cs typeface="Arial" panose="020B0604020202020204" pitchFamily="34" charset="0"/>
              </a:rPr>
              <a:t>Genes, temperament and experiences 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altLang="en-US" sz="3600" dirty="0">
                <a:latin typeface="Helvetica Regular"/>
                <a:ea typeface="ＭＳ Ｐゴシック" panose="020B0600070205080204" pitchFamily="34" charset="-128"/>
                <a:cs typeface="Arial" panose="020B0604020202020204" pitchFamily="34" charset="0"/>
              </a:rPr>
              <a:t>Development of “thinking traps”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altLang="en-US" sz="3600" dirty="0">
                <a:latin typeface="Helvetica Regular"/>
                <a:ea typeface="ＭＳ Ｐゴシック" panose="020B0600070205080204" pitchFamily="34" charset="-128"/>
                <a:cs typeface="Arial" panose="020B0604020202020204" pitchFamily="34" charset="0"/>
              </a:rPr>
              <a:t>Behavior trap - escape and avoid leads to more anxiety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2518" y="618564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courtesy of Drs. Albano and Rynn</a:t>
            </a:r>
          </a:p>
        </p:txBody>
      </p:sp>
    </p:spTree>
    <p:extLst>
      <p:ext uri="{BB962C8B-B14F-4D97-AF65-F5344CB8AC3E}">
        <p14:creationId xmlns:p14="http://schemas.microsoft.com/office/powerpoint/2010/main" val="28686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Project TEACH">
      <a:dk1>
        <a:srgbClr val="3A3838"/>
      </a:dk1>
      <a:lt1>
        <a:sysClr val="window" lastClr="FFFFFF"/>
      </a:lt1>
      <a:dk2>
        <a:srgbClr val="039FDA"/>
      </a:dk2>
      <a:lt2>
        <a:srgbClr val="E7E6E6"/>
      </a:lt2>
      <a:accent1>
        <a:srgbClr val="039FDA"/>
      </a:accent1>
      <a:accent2>
        <a:srgbClr val="7BBF43"/>
      </a:accent2>
      <a:accent3>
        <a:srgbClr val="3A0E79"/>
      </a:accent3>
      <a:accent4>
        <a:srgbClr val="A5A5A5"/>
      </a:accent4>
      <a:accent5>
        <a:srgbClr val="5B9BD5"/>
      </a:accent5>
      <a:accent6>
        <a:srgbClr val="6F3B55"/>
      </a:accent6>
      <a:hlink>
        <a:srgbClr val="002060"/>
      </a:hlink>
      <a:folHlink>
        <a:srgbClr val="7E35E7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d6c7147-c211-4365-a3f0-1ccc2b80cdd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29C350917856449395F377CBDDA265" ma:contentTypeVersion="8" ma:contentTypeDescription="Create a new document." ma:contentTypeScope="" ma:versionID="265120467d0ebaf24f49b5ee5be766b2">
  <xsd:schema xmlns:xsd="http://www.w3.org/2001/XMLSchema" xmlns:xs="http://www.w3.org/2001/XMLSchema" xmlns:p="http://schemas.microsoft.com/office/2006/metadata/properties" xmlns:ns3="ad6c7147-c211-4365-a3f0-1ccc2b80cdd6" xmlns:ns4="25003871-45db-41f3-a15e-6936d642fc5a" targetNamespace="http://schemas.microsoft.com/office/2006/metadata/properties" ma:root="true" ma:fieldsID="55a15a39cd38e8f5c57b71b327e530dc" ns3:_="" ns4:_="">
    <xsd:import namespace="ad6c7147-c211-4365-a3f0-1ccc2b80cdd6"/>
    <xsd:import namespace="25003871-45db-41f3-a15e-6936d642fc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ingHintHash" minOccurs="0"/>
                <xsd:element ref="ns4:SharedWithDetail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c7147-c211-4365-a3f0-1ccc2b80cd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03871-45db-41f3-a15e-6936d642fc5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CFC9A4-9B80-45B2-A558-32B5D98105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90D358-43BB-4E90-88F0-49F9994783C7}">
  <ds:schemaRefs>
    <ds:schemaRef ds:uri="25003871-45db-41f3-a15e-6936d642fc5a"/>
    <ds:schemaRef ds:uri="http://purl.org/dc/terms/"/>
    <ds:schemaRef ds:uri="http://schemas.microsoft.com/office/2006/documentManagement/types"/>
    <ds:schemaRef ds:uri="http://schemas.microsoft.com/office/2006/metadata/properties"/>
    <ds:schemaRef ds:uri="ad6c7147-c211-4365-a3f0-1ccc2b80cdd6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A380C1E-BA3F-4C76-A22B-F236358C8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6c7147-c211-4365-a3f0-1ccc2b80cdd6"/>
    <ds:schemaRef ds:uri="25003871-45db-41f3-a15e-6936d642fc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43950</TotalTime>
  <Words>2130</Words>
  <Application>Microsoft Office PowerPoint</Application>
  <PresentationFormat>Widescreen</PresentationFormat>
  <Paragraphs>351</Paragraphs>
  <Slides>42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9" baseType="lpstr">
      <vt:lpstr>ＭＳ Ｐゴシック</vt:lpstr>
      <vt:lpstr>Arial</vt:lpstr>
      <vt:lpstr>Calibri</vt:lpstr>
      <vt:lpstr>Calibri Light</vt:lpstr>
      <vt:lpstr>Helvetica</vt:lpstr>
      <vt:lpstr>Helvetica Light</vt:lpstr>
      <vt:lpstr>Helvetica Regular</vt:lpstr>
      <vt:lpstr>Kozuka Gothic Pr6N B</vt:lpstr>
      <vt:lpstr>Myriad Arabic</vt:lpstr>
      <vt:lpstr>Myriad Pro Cond</vt:lpstr>
      <vt:lpstr>Tahoma</vt:lpstr>
      <vt:lpstr>Times New Roman</vt:lpstr>
      <vt:lpstr>Wingdings</vt:lpstr>
      <vt:lpstr>2_Custom Design</vt:lpstr>
      <vt:lpstr>1_Custom Design</vt:lpstr>
      <vt:lpstr>3_Custom Design</vt:lpstr>
      <vt:lpstr>1_Office Theme</vt:lpstr>
      <vt:lpstr>PowerPoint Presentation</vt:lpstr>
      <vt:lpstr>Speaker:</vt:lpstr>
      <vt:lpstr>PowerPoint Presentation</vt:lpstr>
      <vt:lpstr>Anxiety: Objectives for Primary Care</vt:lpstr>
      <vt:lpstr>Emily </vt:lpstr>
      <vt:lpstr>What treatment would you recommend ? </vt:lpstr>
      <vt:lpstr>     1.  Lifelong Anxious Temperament   2.  Family History of Anxiety Disorders  </vt:lpstr>
      <vt:lpstr>Goals of Early Intervention</vt:lpstr>
      <vt:lpstr>   Anxiety Education</vt:lpstr>
      <vt:lpstr>Treatment of Anxiety Disorders  It Depends on Severity</vt:lpstr>
      <vt:lpstr>Severity </vt:lpstr>
      <vt:lpstr>Mild Anxiety Disorder Treatment Planning</vt:lpstr>
      <vt:lpstr>Cognitive Behavioral Therapy</vt:lpstr>
      <vt:lpstr>Goals of CBT</vt:lpstr>
      <vt:lpstr>PowerPoint Presentation</vt:lpstr>
      <vt:lpstr>PowerPoint Presentation</vt:lpstr>
      <vt:lpstr>Apps</vt:lpstr>
      <vt:lpstr>Q: What part of CBT is known to have the most powerful impact in lowering anxiety? </vt:lpstr>
      <vt:lpstr>Anxiety Fear Hierarchy</vt:lpstr>
      <vt:lpstr> Moderate Anxiety </vt:lpstr>
      <vt:lpstr>CAMS- Child Anxiety Multimodal Study Overview</vt:lpstr>
      <vt:lpstr>Child Anxiety Multimodal Study CAMS </vt:lpstr>
      <vt:lpstr>Q: What medication have you prescribed for anxiety?</vt:lpstr>
      <vt:lpstr>Serotonin Reuptake Inhibitors with FDA Approval</vt:lpstr>
      <vt:lpstr>SRI Efficacy for Anxiety Disorders</vt:lpstr>
      <vt:lpstr>When to Choose SSRI Treatment with Moderate Anxiety</vt:lpstr>
      <vt:lpstr> Severe Anxiety </vt:lpstr>
      <vt:lpstr>SSRIs</vt:lpstr>
      <vt:lpstr>Sertraline</vt:lpstr>
      <vt:lpstr>Fluoxetine</vt:lpstr>
      <vt:lpstr>Escitalopram</vt:lpstr>
      <vt:lpstr>SSRIs</vt:lpstr>
      <vt:lpstr>SSRI Side Effects</vt:lpstr>
      <vt:lpstr>Side Effects</vt:lpstr>
      <vt:lpstr>Benzodiazepines </vt:lpstr>
      <vt:lpstr>Summary</vt:lpstr>
      <vt:lpstr>References and Resources</vt:lpstr>
      <vt:lpstr>PowerPoint Presentation</vt:lpstr>
      <vt:lpstr>Books for Parents (and their doctors!) </vt:lpstr>
      <vt:lpstr>Books for Parents (and their doctors!)</vt:lpstr>
      <vt:lpstr>Psychoeducation</vt:lpstr>
      <vt:lpstr>Books for Kids and Teens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Romanos</dc:creator>
  <cp:lastModifiedBy>Bhatia, Ira</cp:lastModifiedBy>
  <cp:revision>386</cp:revision>
  <cp:lastPrinted>2021-04-11T03:16:29Z</cp:lastPrinted>
  <dcterms:created xsi:type="dcterms:W3CDTF">2017-05-18T20:49:26Z</dcterms:created>
  <dcterms:modified xsi:type="dcterms:W3CDTF">2024-03-20T19:19:23Z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0x0101006B29C350917856449395F377CBDDA265</vt:lpwstr>
  </property>
</Properties>
</file>